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1" r:id="rId2"/>
    <p:sldId id="272" r:id="rId3"/>
    <p:sldId id="292" r:id="rId4"/>
    <p:sldId id="293" r:id="rId5"/>
    <p:sldId id="294" r:id="rId6"/>
    <p:sldId id="308" r:id="rId7"/>
    <p:sldId id="309" r:id="rId8"/>
    <p:sldId id="295" r:id="rId9"/>
    <p:sldId id="311" r:id="rId10"/>
    <p:sldId id="300" r:id="rId11"/>
    <p:sldId id="310" r:id="rId12"/>
    <p:sldId id="303" r:id="rId13"/>
    <p:sldId id="314" r:id="rId14"/>
    <p:sldId id="304" r:id="rId15"/>
    <p:sldId id="305" r:id="rId16"/>
    <p:sldId id="306" r:id="rId17"/>
    <p:sldId id="307" r:id="rId18"/>
    <p:sldId id="321" r:id="rId19"/>
    <p:sldId id="322" r:id="rId20"/>
    <p:sldId id="319" r:id="rId21"/>
    <p:sldId id="320" r:id="rId22"/>
    <p:sldId id="312" r:id="rId23"/>
    <p:sldId id="317" r:id="rId24"/>
    <p:sldId id="318" r:id="rId25"/>
    <p:sldId id="323" r:id="rId26"/>
    <p:sldId id="277" r:id="rId27"/>
  </p:sldIdLst>
  <p:sldSz cx="6858000" cy="51435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6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1" autoAdjust="0"/>
    <p:restoredTop sz="85294" autoAdjust="0"/>
  </p:normalViewPr>
  <p:slideViewPr>
    <p:cSldViewPr>
      <p:cViewPr>
        <p:scale>
          <a:sx n="141" d="100"/>
          <a:sy n="141" d="100"/>
        </p:scale>
        <p:origin x="-1968" y="-72"/>
      </p:cViewPr>
      <p:guideLst>
        <p:guide orient="horz" pos="162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1876"/>
          </a:xfrm>
          <a:prstGeom prst="rect">
            <a:avLst/>
          </a:prstGeom>
        </p:spPr>
        <p:txBody>
          <a:bodyPr vert="horz" lIns="95553" tIns="47776" rIns="95553" bIns="47776" rtlCol="0"/>
          <a:lstStyle>
            <a:lvl1pPr algn="l">
              <a:defRPr sz="1200"/>
            </a:lvl1pPr>
          </a:lstStyle>
          <a:p>
            <a:endParaRPr lang="en-US" dirty="0"/>
          </a:p>
        </p:txBody>
      </p:sp>
      <p:sp>
        <p:nvSpPr>
          <p:cNvPr id="3" name="Date Placeholder 2"/>
          <p:cNvSpPr>
            <a:spLocks noGrp="1"/>
          </p:cNvSpPr>
          <p:nvPr>
            <p:ph type="dt" idx="1"/>
          </p:nvPr>
        </p:nvSpPr>
        <p:spPr>
          <a:xfrm>
            <a:off x="4143832" y="0"/>
            <a:ext cx="3169698" cy="481876"/>
          </a:xfrm>
          <a:prstGeom prst="rect">
            <a:avLst/>
          </a:prstGeom>
        </p:spPr>
        <p:txBody>
          <a:bodyPr vert="horz" lIns="95553" tIns="47776" rIns="95553" bIns="47776" rtlCol="0"/>
          <a:lstStyle>
            <a:lvl1pPr algn="r">
              <a:defRPr sz="1200"/>
            </a:lvl1pPr>
          </a:lstStyle>
          <a:p>
            <a:fld id="{D959B854-34F0-441A-8889-92E51A00D920}" type="datetimeFigureOut">
              <a:rPr lang="en-US" smtClean="0"/>
              <a:t>10/31/2018</a:t>
            </a:fld>
            <a:endParaRPr lang="en-US" dirty="0"/>
          </a:p>
        </p:txBody>
      </p:sp>
      <p:sp>
        <p:nvSpPr>
          <p:cNvPr id="4" name="Slide Image Placeholder 3"/>
          <p:cNvSpPr>
            <a:spLocks noGrp="1" noRot="1" noChangeAspect="1"/>
          </p:cNvSpPr>
          <p:nvPr>
            <p:ph type="sldImg" idx="2"/>
          </p:nvPr>
        </p:nvSpPr>
        <p:spPr>
          <a:xfrm>
            <a:off x="1497013" y="1200150"/>
            <a:ext cx="4321175" cy="3241675"/>
          </a:xfrm>
          <a:prstGeom prst="rect">
            <a:avLst/>
          </a:prstGeom>
          <a:noFill/>
          <a:ln w="12700">
            <a:solidFill>
              <a:prstClr val="black"/>
            </a:solidFill>
          </a:ln>
        </p:spPr>
        <p:txBody>
          <a:bodyPr vert="horz" lIns="95553" tIns="47776" rIns="95553" bIns="47776" rtlCol="0" anchor="ctr"/>
          <a:lstStyle/>
          <a:p>
            <a:endParaRPr lang="en-US" dirty="0"/>
          </a:p>
        </p:txBody>
      </p:sp>
      <p:sp>
        <p:nvSpPr>
          <p:cNvPr id="5" name="Notes Placeholder 4"/>
          <p:cNvSpPr>
            <a:spLocks noGrp="1"/>
          </p:cNvSpPr>
          <p:nvPr>
            <p:ph type="body" sz="quarter" idx="3"/>
          </p:nvPr>
        </p:nvSpPr>
        <p:spPr>
          <a:xfrm>
            <a:off x="731856" y="4620722"/>
            <a:ext cx="5851491" cy="3780742"/>
          </a:xfrm>
          <a:prstGeom prst="rect">
            <a:avLst/>
          </a:prstGeom>
        </p:spPr>
        <p:txBody>
          <a:bodyPr vert="horz" lIns="95553" tIns="47776" rIns="95553" bIns="477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324"/>
            <a:ext cx="3169698" cy="481876"/>
          </a:xfrm>
          <a:prstGeom prst="rect">
            <a:avLst/>
          </a:prstGeom>
        </p:spPr>
        <p:txBody>
          <a:bodyPr vert="horz" lIns="95553" tIns="47776" rIns="95553" bIns="477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832" y="9119324"/>
            <a:ext cx="3169698" cy="481876"/>
          </a:xfrm>
          <a:prstGeom prst="rect">
            <a:avLst/>
          </a:prstGeom>
        </p:spPr>
        <p:txBody>
          <a:bodyPr vert="horz" lIns="95553" tIns="47776" rIns="95553" bIns="47776" rtlCol="0" anchor="b"/>
          <a:lstStyle>
            <a:lvl1pPr algn="r">
              <a:defRPr sz="1200"/>
            </a:lvl1pPr>
          </a:lstStyle>
          <a:p>
            <a:fld id="{569ED8A7-B13A-45AD-8513-1D1B633180B9}" type="slidenum">
              <a:rPr lang="en-US" smtClean="0"/>
              <a:t>‹#›</a:t>
            </a:fld>
            <a:endParaRPr lang="en-US" dirty="0"/>
          </a:p>
        </p:txBody>
      </p:sp>
    </p:spTree>
    <p:extLst>
      <p:ext uri="{BB962C8B-B14F-4D97-AF65-F5344CB8AC3E}">
        <p14:creationId xmlns:p14="http://schemas.microsoft.com/office/powerpoint/2010/main" val="49099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10"/>
          </p:nvPr>
        </p:nvSpPr>
        <p:spPr/>
        <p:txBody>
          <a:bodyPr/>
          <a:lstStyle/>
          <a:p>
            <a:fld id="{1E611393-D955-4DA7-B3DB-95799A01E999}" type="slidenum">
              <a:rPr lang="en-US" smtClean="0"/>
              <a:pPr/>
              <a:t>1</a:t>
            </a:fld>
            <a:endParaRPr lang="en-US" dirty="0"/>
          </a:p>
        </p:txBody>
      </p:sp>
    </p:spTree>
    <p:extLst>
      <p:ext uri="{BB962C8B-B14F-4D97-AF65-F5344CB8AC3E}">
        <p14:creationId xmlns:p14="http://schemas.microsoft.com/office/powerpoint/2010/main" val="2938431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09513E-7708-497E-B23D-150F5CCD553C}"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639BC2-15C6-43A4-8CD3-2B733C697D61}"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55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844AF6-1BAE-467A-A1E7-5FAA267CF491}"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5DC9ED-F8B6-4572-8D0A-DF114E10CF1E}"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59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A69C51-C517-43B2-B4CA-B86F8186C696}"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61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201BC0-3BAB-48A6-ABA6-E816EDA4B954}"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4729F9-16DA-4208-B7E6-833F53DBE5E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24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67827A-EEE3-48D3-8E6C-510F3A699690}"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DDAF91-869C-4D2F-8B18-7425D90488D4}"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7CDD4C-298A-4B03-8AEF-D8AE6E24FEA3}"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685EB-05C8-4C44-AA0E-E83AD8D18302}" type="slidenum">
              <a:rPr lang="en-US" smtClean="0"/>
              <a:t>‹#›</a:t>
            </a:fld>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91"/>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4300" y="4457700"/>
            <a:ext cx="4572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4300" y="1828800"/>
            <a:ext cx="4914900" cy="857250"/>
          </a:xfrm>
        </p:spPr>
        <p:txBody>
          <a:bodyPr/>
          <a:lstStyle>
            <a:lvl1pPr algn="l">
              <a:defRPr>
                <a:latin typeface="Cambria" panose="02040503050406030204" pitchFamily="18" charset="0"/>
              </a:defRPr>
            </a:lvl1pPr>
          </a:lstStyle>
          <a:p>
            <a:r>
              <a:rPr lang="en-US" dirty="0"/>
              <a:t>Click to edit Master title style</a:t>
            </a:r>
          </a:p>
        </p:txBody>
      </p:sp>
      <p:sp>
        <p:nvSpPr>
          <p:cNvPr id="10" name="Content Placeholder 9"/>
          <p:cNvSpPr>
            <a:spLocks noGrp="1"/>
          </p:cNvSpPr>
          <p:nvPr>
            <p:ph sz="quarter" idx="13"/>
          </p:nvPr>
        </p:nvSpPr>
        <p:spPr>
          <a:xfrm>
            <a:off x="114300" y="2628900"/>
            <a:ext cx="5372100" cy="1371600"/>
          </a:xfrm>
        </p:spPr>
        <p:txBody>
          <a:bodyPr/>
          <a:lstStyle>
            <a:lvl1pPr>
              <a:defRPr>
                <a:solidFill>
                  <a:srgbClr val="4196B4"/>
                </a:solidFill>
              </a:defRPr>
            </a:lvl1pPr>
            <a:lvl2pPr>
              <a:defRPr>
                <a:solidFill>
                  <a:srgbClr val="4196B4"/>
                </a:solidFill>
              </a:defRPr>
            </a:lvl2pPr>
            <a:lvl3pPr>
              <a:defRPr>
                <a:solidFill>
                  <a:srgbClr val="4196B4"/>
                </a:solidFill>
              </a:defRPr>
            </a:lvl3pPr>
            <a:lvl4pPr>
              <a:defRPr>
                <a:solidFill>
                  <a:srgbClr val="4196B4"/>
                </a:solidFill>
              </a:defRPr>
            </a:lvl4pPr>
            <a:lvl5pPr>
              <a:defRPr>
                <a:solidFill>
                  <a:srgbClr val="4196B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166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157313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131814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1674144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5" name="Group 24"/>
          <p:cNvGrpSpPr/>
          <p:nvPr/>
        </p:nvGrpSpPr>
        <p:grpSpPr>
          <a:xfrm>
            <a:off x="152400" y="0"/>
            <a:ext cx="2833688" cy="51435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685801"/>
            <a:ext cx="5210345" cy="2616200"/>
          </a:xfrm>
        </p:spPr>
        <p:txBody>
          <a:bodyPr anchor="b">
            <a:normAutofit/>
          </a:bodyPr>
          <a:lstStyle>
            <a:lvl1pPr algn="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193179" y="3302000"/>
            <a:ext cx="4321922" cy="1023398"/>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494330" y="4588002"/>
            <a:ext cx="643105" cy="273844"/>
          </a:xfrm>
        </p:spPr>
        <p:txBody>
          <a:bodyPr/>
          <a:lstStyle/>
          <a:p>
            <a:fld id="{9EA696CB-C72C-4517-B196-D35964B3BBEB}" type="datetime1">
              <a:rPr lang="en-US" smtClean="0"/>
              <a:t>10/31/2018</a:t>
            </a:fld>
            <a:endParaRPr lang="en-US" dirty="0"/>
          </a:p>
        </p:txBody>
      </p:sp>
      <p:sp>
        <p:nvSpPr>
          <p:cNvPr id="5" name="Footer Placeholder 4"/>
          <p:cNvSpPr>
            <a:spLocks noGrp="1"/>
          </p:cNvSpPr>
          <p:nvPr>
            <p:ph type="ftr" sz="quarter" idx="11"/>
          </p:nvPr>
        </p:nvSpPr>
        <p:spPr>
          <a:xfrm>
            <a:off x="2717800" y="4588002"/>
            <a:ext cx="2707079" cy="273844"/>
          </a:xfrm>
        </p:spPr>
        <p:txBody>
          <a:bodyPr/>
          <a:lstStyle/>
          <a:p>
            <a:r>
              <a:rPr lang="en-US" dirty="0"/>
              <a:t>Weaver Companies</a:t>
            </a:r>
          </a:p>
        </p:txBody>
      </p:sp>
      <p:sp>
        <p:nvSpPr>
          <p:cNvPr id="6" name="Slide Number Placeholder 5"/>
          <p:cNvSpPr>
            <a:spLocks noGrp="1"/>
          </p:cNvSpPr>
          <p:nvPr>
            <p:ph type="sldNum" sz="quarter" idx="12"/>
          </p:nvPr>
        </p:nvSpPr>
        <p:spPr>
          <a:xfrm>
            <a:off x="6206490" y="4588002"/>
            <a:ext cx="308610" cy="273844"/>
          </a:xfrm>
        </p:spPr>
        <p:txBody>
          <a:bodyPr/>
          <a:lstStyle/>
          <a:p>
            <a:fld id="{6D410F80-9297-4D8E-90B6-74C7C4458696}" type="slidenum">
              <a:rPr lang="en-US" smtClean="0"/>
              <a:pPr/>
              <a:t>‹#›</a:t>
            </a:fld>
            <a:endParaRPr lang="en-US" dirty="0"/>
          </a:p>
        </p:txBody>
      </p:sp>
      <p:sp>
        <p:nvSpPr>
          <p:cNvPr id="23" name="Freeform 12"/>
          <p:cNvSpPr/>
          <p:nvPr/>
        </p:nvSpPr>
        <p:spPr bwMode="auto">
          <a:xfrm>
            <a:off x="152400" y="2828925"/>
            <a:ext cx="271463" cy="67866"/>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2900363"/>
            <a:ext cx="46435" cy="60722"/>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4257929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9" name="Picture 2" descr="G:\Atkins\8794 2009 presentation\Graphics\Corner crops\2.jpg"/>
          <p:cNvPicPr>
            <a:picLocks noChangeAspect="1" noChangeArrowheads="1"/>
          </p:cNvPicPr>
          <p:nvPr userDrawn="1"/>
        </p:nvPicPr>
        <p:blipFill>
          <a:blip r:embed="rId2" cstate="print"/>
          <a:srcRect/>
          <a:stretch>
            <a:fillRect/>
          </a:stretch>
        </p:blipFill>
        <p:spPr bwMode="auto">
          <a:xfrm>
            <a:off x="3237309" y="2081689"/>
            <a:ext cx="3620691" cy="3061812"/>
          </a:xfrm>
          <a:prstGeom prst="rect">
            <a:avLst/>
          </a:prstGeom>
          <a:noFill/>
        </p:spPr>
      </p:pic>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A0697F-D92A-44AE-9631-4DF4FB2C44EF}" type="slidenum">
              <a:rPr lang="en-GB" smtClean="0"/>
              <a:pPr/>
              <a:t>‹#›</a:t>
            </a:fld>
            <a:endParaRPr lang="en-GB" dirty="0"/>
          </a:p>
        </p:txBody>
      </p:sp>
      <p:sp>
        <p:nvSpPr>
          <p:cNvPr id="8" name="Content Placeholder 7"/>
          <p:cNvSpPr>
            <a:spLocks noGrp="1"/>
          </p:cNvSpPr>
          <p:nvPr>
            <p:ph sz="quarter" idx="13"/>
          </p:nvPr>
        </p:nvSpPr>
        <p:spPr>
          <a:xfrm>
            <a:off x="230981" y="1271587"/>
            <a:ext cx="6087701" cy="3335924"/>
          </a:xfrm>
        </p:spPr>
        <p:txBody>
          <a:bodyPr/>
          <a:lstStyle>
            <a:lvl4pPr>
              <a:buSzPct val="8000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5923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Cambria" panose="02040503050406030204" pitchFamily="18" charset="0"/>
              </a:defRPr>
            </a:lvl1pPr>
          </a:lstStyle>
          <a:p>
            <a:r>
              <a:rPr lang="en-US" dirty="0"/>
              <a:t>Click to edit Master title style</a:t>
            </a:r>
          </a:p>
        </p:txBody>
      </p:sp>
      <p:graphicFrame>
        <p:nvGraphicFramePr>
          <p:cNvPr id="7" name="Object 6"/>
          <p:cNvGraphicFramePr>
            <a:graphicFrameLocks noChangeAspect="1"/>
          </p:cNvGraphicFramePr>
          <p:nvPr userDrawn="1">
            <p:extLst>
              <p:ext uri="{D42A27DB-BD31-4B8C-83A1-F6EECF244321}">
                <p14:modId xmlns:p14="http://schemas.microsoft.com/office/powerpoint/2010/main" val="2262337753"/>
              </p:ext>
            </p:extLst>
          </p:nvPr>
        </p:nvGraphicFramePr>
        <p:xfrm>
          <a:off x="2753917" y="1896666"/>
          <a:ext cx="1350169" cy="1350169"/>
        </p:xfrm>
        <a:graphic>
          <a:graphicData uri="http://schemas.openxmlformats.org/presentationml/2006/ole">
            <mc:AlternateContent xmlns:mc="http://schemas.openxmlformats.org/markup-compatibility/2006">
              <mc:Choice xmlns:v="urn:schemas-microsoft-com:vml" Requires="v">
                <p:oleObj spid="_x0000_s1351" name="Bitmap Image" r:id="rId3" imgW="1800360" imgH="1800360" progId="Paint.Picture">
                  <p:embed/>
                </p:oleObj>
              </mc:Choice>
              <mc:Fallback>
                <p:oleObj name="Bitmap Image" r:id="rId3" imgW="1800360" imgH="1800360" progId="Paint.Picture">
                  <p:embed/>
                  <p:pic>
                    <p:nvPicPr>
                      <p:cNvPr id="0" name=""/>
                      <p:cNvPicPr/>
                      <p:nvPr/>
                    </p:nvPicPr>
                    <p:blipFill>
                      <a:blip r:embed="rId4"/>
                      <a:stretch>
                        <a:fillRect/>
                      </a:stretch>
                    </p:blipFill>
                    <p:spPr>
                      <a:xfrm>
                        <a:off x="2753917" y="1896666"/>
                        <a:ext cx="1350169" cy="1350169"/>
                      </a:xfrm>
                      <a:prstGeom prst="rect">
                        <a:avLst/>
                      </a:prstGeom>
                    </p:spPr>
                  </p:pic>
                </p:oleObj>
              </mc:Fallback>
            </mc:AlternateContent>
          </a:graphicData>
        </a:graphic>
      </p:graphicFrame>
      <p:pic>
        <p:nvPicPr>
          <p:cNvPr id="1033" name="Picture 9" descr="J:\Projects\WBC\Marketing\Logos\WCG Logo\logo -bar.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1"/>
            <a:ext cx="341247" cy="5143500"/>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a:spLocks noGrp="1"/>
          </p:cNvSpPr>
          <p:nvPr>
            <p:ph idx="1"/>
          </p:nvPr>
        </p:nvSpPr>
        <p:spPr>
          <a:xfrm>
            <a:off x="342900" y="1200151"/>
            <a:ext cx="6172200" cy="3394472"/>
          </a:xfrm>
        </p:spPr>
        <p:txBody>
          <a:bodyPr/>
          <a:lstStyle>
            <a:lvl1pPr marL="257175" indent="-257175">
              <a:buFontTx/>
              <a:buBlip>
                <a:blip r:embed="rId6"/>
              </a:buBlip>
              <a:defRPr>
                <a:solidFill>
                  <a:srgbClr val="4196B4"/>
                </a:solidFill>
              </a:defRPr>
            </a:lvl1pPr>
            <a:lvl2pPr>
              <a:defRPr>
                <a:solidFill>
                  <a:srgbClr val="4196B4"/>
                </a:solidFill>
              </a:defRPr>
            </a:lvl2pPr>
            <a:lvl3pPr>
              <a:defRPr>
                <a:solidFill>
                  <a:srgbClr val="4196B4"/>
                </a:solidFill>
              </a:defRPr>
            </a:lvl3pPr>
            <a:lvl4pPr>
              <a:defRPr>
                <a:solidFill>
                  <a:srgbClr val="4196B4"/>
                </a:solidFill>
              </a:defRPr>
            </a:lvl4pPr>
            <a:lvl5pPr>
              <a:defRPr>
                <a:solidFill>
                  <a:srgbClr val="4196B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0"/>
          <p:cNvSpPr>
            <a:spLocks noGrp="1"/>
          </p:cNvSpPr>
          <p:nvPr>
            <p:ph type="sldNum" sz="quarter" idx="12"/>
          </p:nvPr>
        </p:nvSpPr>
        <p:spPr/>
        <p:txBody>
          <a:bodyPr/>
          <a:lstStyle/>
          <a:p>
            <a:fld id="{FD5685EB-05C8-4C44-AA0E-E83AD8D18302}" type="slidenum">
              <a:rPr lang="en-US" smtClean="0"/>
              <a:t>‹#›</a:t>
            </a:fld>
            <a:endParaRPr lang="en-US" dirty="0"/>
          </a:p>
        </p:txBody>
      </p:sp>
      <p:sp>
        <p:nvSpPr>
          <p:cNvPr id="13" name="Text Placeholder 12"/>
          <p:cNvSpPr>
            <a:spLocks noGrp="1"/>
          </p:cNvSpPr>
          <p:nvPr>
            <p:ph type="body" sz="quarter" idx="13" hasCustomPrompt="1"/>
          </p:nvPr>
        </p:nvSpPr>
        <p:spPr>
          <a:xfrm>
            <a:off x="342900" y="4800600"/>
            <a:ext cx="2114550" cy="228600"/>
          </a:xfrm>
        </p:spPr>
        <p:txBody>
          <a:bodyPr>
            <a:noAutofit/>
          </a:bodyPr>
          <a:lstStyle>
            <a:lvl1pPr marL="0" indent="0">
              <a:buNone/>
              <a:defRPr sz="1050" b="1" baseline="0">
                <a:latin typeface="Cambria" panose="02040503050406030204" pitchFamily="18" charset="0"/>
              </a:defRPr>
            </a:lvl1pPr>
          </a:lstStyle>
          <a:p>
            <a:r>
              <a:rPr lang="en-US" dirty="0"/>
              <a:t>Weaver Consultants Group</a:t>
            </a:r>
          </a:p>
        </p:txBody>
      </p:sp>
    </p:spTree>
    <p:extLst>
      <p:ext uri="{BB962C8B-B14F-4D97-AF65-F5344CB8AC3E}">
        <p14:creationId xmlns:p14="http://schemas.microsoft.com/office/powerpoint/2010/main" val="186860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100315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162916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116629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94809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3121291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4215784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264546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D9819A-347C-49BE-97E3-C458CB61E802}" type="datetimeFigureOut">
              <a:rPr lang="en-US" smtClean="0"/>
              <a:t>10/31/2018</a:t>
            </a:fld>
            <a:endParaRPr lang="en-US" dirty="0"/>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D5685EB-05C8-4C44-AA0E-E83AD8D18302}" type="slidenum">
              <a:rPr lang="en-US" smtClean="0"/>
              <a:t>‹#›</a:t>
            </a:fld>
            <a:endParaRPr lang="en-US" dirty="0"/>
          </a:p>
        </p:txBody>
      </p:sp>
    </p:spTree>
    <p:extLst>
      <p:ext uri="{BB962C8B-B14F-4D97-AF65-F5344CB8AC3E}">
        <p14:creationId xmlns:p14="http://schemas.microsoft.com/office/powerpoint/2010/main" val="319934806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pmckone@wcgrp.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0150"/>
            <a:ext cx="4914900" cy="857250"/>
          </a:xfrm>
        </p:spPr>
        <p:txBody>
          <a:bodyPr>
            <a:normAutofit fontScale="90000"/>
          </a:bodyPr>
          <a:lstStyle/>
          <a:p>
            <a:r>
              <a:rPr lang="en-US" dirty="0">
                <a:solidFill>
                  <a:srgbClr val="002060"/>
                </a:solidFill>
              </a:rPr>
              <a:t>Waters of the U.S.</a:t>
            </a:r>
            <a:br>
              <a:rPr lang="en-US" dirty="0">
                <a:solidFill>
                  <a:srgbClr val="002060"/>
                </a:solidFill>
              </a:rPr>
            </a:br>
            <a:r>
              <a:rPr lang="en-US" dirty="0">
                <a:solidFill>
                  <a:srgbClr val="002060"/>
                </a:solidFill>
              </a:rPr>
              <a:t>Updates and Changes</a:t>
            </a:r>
          </a:p>
        </p:txBody>
      </p:sp>
      <p:sp>
        <p:nvSpPr>
          <p:cNvPr id="5" name="Content Placeholder 4"/>
          <p:cNvSpPr>
            <a:spLocks noGrp="1"/>
          </p:cNvSpPr>
          <p:nvPr>
            <p:ph sz="quarter" idx="13"/>
          </p:nvPr>
        </p:nvSpPr>
        <p:spPr>
          <a:xfrm>
            <a:off x="0" y="2343150"/>
            <a:ext cx="5372100" cy="1371600"/>
          </a:xfrm>
        </p:spPr>
        <p:txBody>
          <a:bodyPr>
            <a:normAutofit/>
          </a:bodyPr>
          <a:lstStyle/>
          <a:p>
            <a:pPr marL="0" indent="0">
              <a:buNone/>
            </a:pPr>
            <a:r>
              <a:rPr lang="en-US" sz="2000" dirty="0"/>
              <a:t>by Peter D. McKone, CWB</a:t>
            </a:r>
          </a:p>
          <a:p>
            <a:pPr marL="0" indent="0">
              <a:buNone/>
            </a:pPr>
            <a:r>
              <a:rPr lang="en-US" sz="2000" dirty="0"/>
              <a:t>Weaver Consultants Group</a:t>
            </a:r>
          </a:p>
        </p:txBody>
      </p:sp>
    </p:spTree>
    <p:extLst>
      <p:ext uri="{BB962C8B-B14F-4D97-AF65-F5344CB8AC3E}">
        <p14:creationId xmlns:p14="http://schemas.microsoft.com/office/powerpoint/2010/main" val="349852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lIns="69056" tIns="34529" rIns="69056" bIns="34529"/>
          <a:lstStyle/>
          <a:p>
            <a:r>
              <a:rPr lang="en-US" dirty="0">
                <a:solidFill>
                  <a:srgbClr val="002060"/>
                </a:solidFill>
              </a:rPr>
              <a:t>Waters of the U.S.</a:t>
            </a:r>
            <a:endParaRPr lang="en-US" sz="2100" dirty="0">
              <a:solidFill>
                <a:srgbClr val="002060"/>
              </a:solidFill>
            </a:endParaRPr>
          </a:p>
        </p:txBody>
      </p:sp>
      <p:sp>
        <p:nvSpPr>
          <p:cNvPr id="2" name="Content Placeholder 1"/>
          <p:cNvSpPr>
            <a:spLocks noGrp="1"/>
          </p:cNvSpPr>
          <p:nvPr>
            <p:ph idx="1"/>
          </p:nvPr>
        </p:nvSpPr>
        <p:spPr/>
        <p:txBody>
          <a:bodyPr/>
          <a:lstStyle/>
          <a:p>
            <a:endParaRPr lang="en-US" dirty="0"/>
          </a:p>
        </p:txBody>
      </p:sp>
      <p:sp>
        <p:nvSpPr>
          <p:cNvPr id="3" name="Text Placeholder 2"/>
          <p:cNvSpPr>
            <a:spLocks noGrp="1"/>
          </p:cNvSpPr>
          <p:nvPr>
            <p:ph type="body" sz="quarter" idx="13"/>
          </p:nvPr>
        </p:nvSpPr>
        <p:spPr/>
        <p:txBody>
          <a:bodyPr/>
          <a:lstStyle/>
          <a:p>
            <a:endParaRPr lang="en-US"/>
          </a:p>
        </p:txBody>
      </p:sp>
      <p:sp>
        <p:nvSpPr>
          <p:cNvPr id="4099" name="Rectangle 3"/>
          <p:cNvSpPr>
            <a:spLocks noChangeArrowheads="1"/>
          </p:cNvSpPr>
          <p:nvPr/>
        </p:nvSpPr>
        <p:spPr bwMode="auto">
          <a:xfrm>
            <a:off x="495300" y="1234678"/>
            <a:ext cx="6019800" cy="1985963"/>
          </a:xfrm>
          <a:prstGeom prst="rect">
            <a:avLst/>
          </a:prstGeom>
          <a:noFill/>
          <a:ln w="9525">
            <a:noFill/>
            <a:miter lim="800000"/>
            <a:headEnd/>
            <a:tailEnd/>
          </a:ln>
        </p:spPr>
        <p:txBody>
          <a:bodyPr wrap="none" lIns="68580" tIns="34290" rIns="68580" bIns="34290" anchor="ctr"/>
          <a:lstStyle/>
          <a:p>
            <a:endParaRPr lang="en-US"/>
          </a:p>
        </p:txBody>
      </p:sp>
      <p:sp>
        <p:nvSpPr>
          <p:cNvPr id="4100" name="Rectangle 4"/>
          <p:cNvSpPr>
            <a:spLocks noChangeArrowheads="1"/>
          </p:cNvSpPr>
          <p:nvPr/>
        </p:nvSpPr>
        <p:spPr bwMode="auto">
          <a:xfrm>
            <a:off x="381000" y="1234678"/>
            <a:ext cx="6248400" cy="2839721"/>
          </a:xfrm>
          <a:prstGeom prst="rect">
            <a:avLst/>
          </a:prstGeom>
          <a:noFill/>
          <a:ln w="9525">
            <a:noFill/>
            <a:miter lim="800000"/>
            <a:headEnd/>
            <a:tailEnd/>
          </a:ln>
        </p:spPr>
        <p:txBody>
          <a:bodyPr wrap="square" lIns="69056" tIns="34529" rIns="69056" bIns="34529">
            <a:spAutoFit/>
          </a:bodyPr>
          <a:lstStyle/>
          <a:p>
            <a:pPr marL="342900" indent="-342900">
              <a:spcBef>
                <a:spcPct val="50000"/>
              </a:spcBef>
              <a:buFontTx/>
              <a:buChar char="•"/>
            </a:pPr>
            <a:r>
              <a:rPr lang="en-US" dirty="0">
                <a:solidFill>
                  <a:srgbClr val="002060"/>
                </a:solidFill>
              </a:rPr>
              <a:t>All waters which are currently used, or were used in the past, or may be susceptible to use in interstate or foreign commerce, including all waters which are subject to the ebb and flow of the tide</a:t>
            </a:r>
          </a:p>
          <a:p>
            <a:pPr marL="342900" indent="-342900">
              <a:spcBef>
                <a:spcPct val="50000"/>
              </a:spcBef>
              <a:buFontTx/>
              <a:buChar char="•"/>
            </a:pPr>
            <a:r>
              <a:rPr lang="en-US" dirty="0">
                <a:solidFill>
                  <a:srgbClr val="002060"/>
                </a:solidFill>
              </a:rPr>
              <a:t>All interstate waters, including interstate wetlands</a:t>
            </a:r>
          </a:p>
          <a:p>
            <a:pPr marL="342900" indent="-342900">
              <a:spcBef>
                <a:spcPct val="50000"/>
              </a:spcBef>
              <a:buFontTx/>
              <a:buChar char="•"/>
            </a:pPr>
            <a:r>
              <a:rPr lang="en-US" dirty="0">
                <a:solidFill>
                  <a:srgbClr val="002060"/>
                </a:solidFill>
                <a:cs typeface="Arial" pitchFamily="34" charset="0"/>
              </a:rPr>
              <a:t>All other waters such as intrastate lakes, rivers, streams (including intermittent streams), mudflats, sandflats, wetlands, sloughs, prairie potholes, wet meadows, playa lakes, or natural ponds</a:t>
            </a:r>
            <a:endParaRPr lang="en-US" dirty="0">
              <a:solidFill>
                <a:srgbClr val="002060"/>
              </a:solidFill>
            </a:endParaRPr>
          </a:p>
        </p:txBody>
      </p:sp>
    </p:spTree>
    <p:extLst>
      <p:ext uri="{BB962C8B-B14F-4D97-AF65-F5344CB8AC3E}">
        <p14:creationId xmlns:p14="http://schemas.microsoft.com/office/powerpoint/2010/main" val="2308188044"/>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Special Aquatic Sites</a:t>
            </a:r>
          </a:p>
        </p:txBody>
      </p:sp>
      <p:sp>
        <p:nvSpPr>
          <p:cNvPr id="4" name="Content Placeholder 3"/>
          <p:cNvSpPr>
            <a:spLocks noGrp="1"/>
          </p:cNvSpPr>
          <p:nvPr>
            <p:ph idx="1"/>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
        <p:nvSpPr>
          <p:cNvPr id="3" name="Rectangle 2"/>
          <p:cNvSpPr/>
          <p:nvPr/>
        </p:nvSpPr>
        <p:spPr>
          <a:xfrm>
            <a:off x="1143000" y="1417588"/>
            <a:ext cx="4648200" cy="1754326"/>
          </a:xfrm>
          <a:prstGeom prst="rect">
            <a:avLst/>
          </a:prstGeom>
        </p:spPr>
        <p:txBody>
          <a:bodyPr wrap="square">
            <a:spAutoFit/>
          </a:bodyPr>
          <a:lstStyle/>
          <a:p>
            <a:r>
              <a:rPr lang="en-US" dirty="0"/>
              <a:t>-</a:t>
            </a:r>
            <a:r>
              <a:rPr lang="en-US" dirty="0">
                <a:solidFill>
                  <a:srgbClr val="002060"/>
                </a:solidFill>
              </a:rPr>
              <a:t>Sanctuaries and refuges</a:t>
            </a:r>
          </a:p>
          <a:p>
            <a:r>
              <a:rPr lang="en-US" dirty="0">
                <a:solidFill>
                  <a:srgbClr val="002060"/>
                </a:solidFill>
              </a:rPr>
              <a:t>-Wetlands</a:t>
            </a:r>
          </a:p>
          <a:p>
            <a:r>
              <a:rPr lang="en-US" dirty="0">
                <a:solidFill>
                  <a:srgbClr val="002060"/>
                </a:solidFill>
              </a:rPr>
              <a:t>-Mud flats</a:t>
            </a:r>
          </a:p>
          <a:p>
            <a:r>
              <a:rPr lang="en-US" dirty="0">
                <a:solidFill>
                  <a:srgbClr val="002060"/>
                </a:solidFill>
              </a:rPr>
              <a:t>-Vegetated shallows</a:t>
            </a:r>
          </a:p>
          <a:p>
            <a:r>
              <a:rPr lang="en-US" dirty="0">
                <a:solidFill>
                  <a:srgbClr val="002060"/>
                </a:solidFill>
              </a:rPr>
              <a:t>-Coral Reefs</a:t>
            </a:r>
          </a:p>
          <a:p>
            <a:r>
              <a:rPr lang="en-US" dirty="0">
                <a:solidFill>
                  <a:srgbClr val="002060"/>
                </a:solidFill>
              </a:rPr>
              <a:t>-Riffle and pool complexes</a:t>
            </a:r>
          </a:p>
        </p:txBody>
      </p:sp>
    </p:spTree>
    <p:extLst>
      <p:ext uri="{BB962C8B-B14F-4D97-AF65-F5344CB8AC3E}">
        <p14:creationId xmlns:p14="http://schemas.microsoft.com/office/powerpoint/2010/main" val="3540934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p>
        </p:txBody>
      </p:sp>
      <p:pic>
        <p:nvPicPr>
          <p:cNvPr id="24579" name="Content Placeholder 3" descr="Pic1.jpg"/>
          <p:cNvPicPr>
            <a:picLocks noGrp="1" noChangeAspect="1"/>
          </p:cNvPicPr>
          <p:nvPr>
            <p:ph idx="1"/>
          </p:nvPr>
        </p:nvPicPr>
        <p:blipFill>
          <a:blip r:embed="rId3" cstate="print"/>
          <a:srcRect/>
          <a:stretch>
            <a:fillRect/>
          </a:stretch>
        </p:blipFill>
        <p:spPr>
          <a:xfrm>
            <a:off x="0" y="0"/>
            <a:ext cx="6858000" cy="5143500"/>
          </a:xfrm>
          <a:prstGeom prst="rect">
            <a:avLst/>
          </a:prstGeom>
        </p:spPr>
      </p:pic>
    </p:spTree>
    <p:extLst>
      <p:ext uri="{BB962C8B-B14F-4D97-AF65-F5344CB8AC3E}">
        <p14:creationId xmlns:p14="http://schemas.microsoft.com/office/powerpoint/2010/main" val="1094742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4A0697F-D92A-44AE-9631-4DF4FB2C44EF}" type="slidenum">
              <a:rPr lang="en-GB" smtClean="0"/>
              <a:pPr/>
              <a:t>13</a:t>
            </a:fld>
            <a:endParaRPr lang="en-GB" dirty="0"/>
          </a:p>
        </p:txBody>
      </p:sp>
      <p:pic>
        <p:nvPicPr>
          <p:cNvPr id="9" name="Content Placeholder 3" descr="Pic13.jpg"/>
          <p:cNvPicPr>
            <a:picLocks noGrp="1" noChangeAspect="1"/>
          </p:cNvPicPr>
          <p:nvPr>
            <p:ph idx="4294967295"/>
          </p:nvPr>
        </p:nvPicPr>
        <p:blipFill>
          <a:blip r:embed="rId2" cstate="print"/>
          <a:srcRect/>
          <a:stretch>
            <a:fillRect/>
          </a:stretch>
        </p:blipFill>
        <p:spPr>
          <a:xfrm>
            <a:off x="301158" y="225281"/>
            <a:ext cx="27432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3" descr="Pic20.jpg"/>
          <p:cNvPicPr>
            <a:picLocks noGrp="1" noChangeAspect="1"/>
          </p:cNvPicPr>
          <p:nvPr>
            <p:ph idx="4294967295"/>
          </p:nvPr>
        </p:nvPicPr>
        <p:blipFill>
          <a:blip r:embed="rId3" cstate="print"/>
          <a:srcRect/>
          <a:stretch>
            <a:fillRect/>
          </a:stretch>
        </p:blipFill>
        <p:spPr>
          <a:xfrm>
            <a:off x="295135" y="2659149"/>
            <a:ext cx="27432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Content Placeholder 3" descr="Pic58.jpg"/>
          <p:cNvPicPr>
            <a:picLocks noGrp="1" noChangeAspect="1"/>
          </p:cNvPicPr>
          <p:nvPr>
            <p:ph idx="4294967295"/>
          </p:nvPr>
        </p:nvPicPr>
        <p:blipFill>
          <a:blip r:embed="rId4" cstate="print"/>
          <a:srcRect/>
          <a:stretch>
            <a:fillRect/>
          </a:stretch>
        </p:blipFill>
        <p:spPr>
          <a:xfrm>
            <a:off x="3604043" y="2675525"/>
            <a:ext cx="27432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3372971" y="684595"/>
            <a:ext cx="2549198" cy="304392"/>
          </a:xfrm>
          <a:prstGeom prst="rect">
            <a:avLst/>
          </a:prstGeom>
          <a:noFill/>
        </p:spPr>
        <p:txBody>
          <a:bodyPr wrap="square" lIns="57607" tIns="28804" rIns="57607" bIns="28804" rtlCol="0">
            <a:spAutoFit/>
          </a:bodyPr>
          <a:lstStyle/>
          <a:p>
            <a:pPr algn="ctr"/>
            <a:r>
              <a:rPr lang="en-US" sz="800" dirty="0">
                <a:solidFill>
                  <a:schemeClr val="tx2"/>
                </a:solidFill>
              </a:rPr>
              <a:t>   Perennial stream: well-defined channel, regular flow in years with normal precipitation</a:t>
            </a:r>
          </a:p>
        </p:txBody>
      </p:sp>
      <p:cxnSp>
        <p:nvCxnSpPr>
          <p:cNvPr id="15" name="Straight Arrow Connector 14"/>
          <p:cNvCxnSpPr/>
          <p:nvPr/>
        </p:nvCxnSpPr>
        <p:spPr>
          <a:xfrm flipH="1">
            <a:off x="1571625" y="1030843"/>
            <a:ext cx="1825788" cy="49077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7" name="Straight Arrow Connector 16"/>
          <p:cNvCxnSpPr/>
          <p:nvPr/>
        </p:nvCxnSpPr>
        <p:spPr>
          <a:xfrm>
            <a:off x="1421607" y="2571750"/>
            <a:ext cx="321469" cy="8868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1" name="TextBox 20"/>
          <p:cNvSpPr txBox="1"/>
          <p:nvPr/>
        </p:nvSpPr>
        <p:spPr>
          <a:xfrm>
            <a:off x="280848" y="2298614"/>
            <a:ext cx="2549198" cy="304392"/>
          </a:xfrm>
          <a:prstGeom prst="rect">
            <a:avLst/>
          </a:prstGeom>
          <a:noFill/>
        </p:spPr>
        <p:txBody>
          <a:bodyPr wrap="square" lIns="57607" tIns="28804" rIns="57607" bIns="28804" rtlCol="0">
            <a:spAutoFit/>
          </a:bodyPr>
          <a:lstStyle/>
          <a:p>
            <a:pPr algn="ctr"/>
            <a:r>
              <a:rPr lang="en-US" sz="800" dirty="0">
                <a:solidFill>
                  <a:schemeClr val="tx2"/>
                </a:solidFill>
              </a:rPr>
              <a:t>  Intermittent stream: </a:t>
            </a:r>
            <a:r>
              <a:rPr lang="en-US" sz="800" dirty="0" err="1">
                <a:solidFill>
                  <a:schemeClr val="tx2"/>
                </a:solidFill>
              </a:rPr>
              <a:t>wel</a:t>
            </a:r>
            <a:r>
              <a:rPr lang="en-US" sz="800" dirty="0">
                <a:solidFill>
                  <a:schemeClr val="tx2"/>
                </a:solidFill>
              </a:rPr>
              <a:t>- defined channel, seasonal flow (typically winter and spring)</a:t>
            </a:r>
          </a:p>
        </p:txBody>
      </p:sp>
      <p:cxnSp>
        <p:nvCxnSpPr>
          <p:cNvPr id="23" name="Straight Arrow Connector 22"/>
          <p:cNvCxnSpPr/>
          <p:nvPr/>
        </p:nvCxnSpPr>
        <p:spPr>
          <a:xfrm flipV="1">
            <a:off x="1957387" y="4243388"/>
            <a:ext cx="557213" cy="15716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7" name="Straight Arrow Connector 26"/>
          <p:cNvCxnSpPr/>
          <p:nvPr/>
        </p:nvCxnSpPr>
        <p:spPr>
          <a:xfrm flipH="1" flipV="1">
            <a:off x="814387" y="4035639"/>
            <a:ext cx="342899" cy="27146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30" name="TextBox 29"/>
          <p:cNvSpPr txBox="1"/>
          <p:nvPr/>
        </p:nvSpPr>
        <p:spPr>
          <a:xfrm>
            <a:off x="280848" y="4307103"/>
            <a:ext cx="2549198" cy="181281"/>
          </a:xfrm>
          <a:prstGeom prst="rect">
            <a:avLst/>
          </a:prstGeom>
          <a:noFill/>
        </p:spPr>
        <p:txBody>
          <a:bodyPr wrap="square" lIns="57607" tIns="28804" rIns="57607" bIns="28804" rtlCol="0">
            <a:spAutoFit/>
          </a:bodyPr>
          <a:lstStyle/>
          <a:p>
            <a:pPr algn="ctr"/>
            <a:r>
              <a:rPr lang="en-US" sz="800" dirty="0">
                <a:solidFill>
                  <a:schemeClr val="accent5">
                    <a:lumMod val="40000"/>
                    <a:lumOff val="60000"/>
                  </a:schemeClr>
                </a:solidFill>
              </a:rPr>
              <a:t>OHWM</a:t>
            </a:r>
          </a:p>
        </p:txBody>
      </p:sp>
      <p:cxnSp>
        <p:nvCxnSpPr>
          <p:cNvPr id="31" name="Straight Arrow Connector 30"/>
          <p:cNvCxnSpPr/>
          <p:nvPr/>
        </p:nvCxnSpPr>
        <p:spPr>
          <a:xfrm>
            <a:off x="4643438" y="2552993"/>
            <a:ext cx="314325" cy="110013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34" name="TextBox 33"/>
          <p:cNvSpPr txBox="1"/>
          <p:nvPr/>
        </p:nvSpPr>
        <p:spPr>
          <a:xfrm>
            <a:off x="3397414" y="2114550"/>
            <a:ext cx="2698586" cy="304392"/>
          </a:xfrm>
          <a:prstGeom prst="rect">
            <a:avLst/>
          </a:prstGeom>
          <a:noFill/>
        </p:spPr>
        <p:txBody>
          <a:bodyPr wrap="square" lIns="57607" tIns="28804" rIns="57607" bIns="28804" rtlCol="0">
            <a:spAutoFit/>
          </a:bodyPr>
          <a:lstStyle/>
          <a:p>
            <a:pPr algn="ctr"/>
            <a:r>
              <a:rPr lang="en-US" sz="800" dirty="0">
                <a:solidFill>
                  <a:schemeClr val="tx2"/>
                </a:solidFill>
              </a:rPr>
              <a:t>Ephemeral stream: lacks well-defined channel flows in direct response to a precipitation event, no OHWM present</a:t>
            </a:r>
          </a:p>
        </p:txBody>
      </p:sp>
      <p:sp>
        <p:nvSpPr>
          <p:cNvPr id="43" name="TextBox 42"/>
          <p:cNvSpPr txBox="1"/>
          <p:nvPr/>
        </p:nvSpPr>
        <p:spPr>
          <a:xfrm>
            <a:off x="147008" y="4877602"/>
            <a:ext cx="4910768" cy="181281"/>
          </a:xfrm>
          <a:prstGeom prst="rect">
            <a:avLst/>
          </a:prstGeom>
          <a:noFill/>
        </p:spPr>
        <p:txBody>
          <a:bodyPr wrap="square" lIns="57607" tIns="28804" rIns="57607" bIns="28804" rtlCol="0">
            <a:spAutoFit/>
          </a:bodyPr>
          <a:lstStyle/>
          <a:p>
            <a:r>
              <a:rPr lang="en-US" sz="800" dirty="0">
                <a:solidFill>
                  <a:schemeClr val="tx2"/>
                </a:solidFill>
              </a:rPr>
              <a:t>Photos from USACE</a:t>
            </a:r>
          </a:p>
        </p:txBody>
      </p:sp>
    </p:spTree>
    <p:extLst>
      <p:ext uri="{BB962C8B-B14F-4D97-AF65-F5344CB8AC3E}">
        <p14:creationId xmlns:p14="http://schemas.microsoft.com/office/powerpoint/2010/main" val="3660793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p>
        </p:txBody>
      </p:sp>
      <p:pic>
        <p:nvPicPr>
          <p:cNvPr id="29699" name="Content Placeholder 3" descr="Pic6.jpg"/>
          <p:cNvPicPr>
            <a:picLocks noGrp="1" noChangeAspect="1"/>
          </p:cNvPicPr>
          <p:nvPr>
            <p:ph idx="1"/>
          </p:nvPr>
        </p:nvPicPr>
        <p:blipFill>
          <a:blip r:embed="rId3" cstate="print"/>
          <a:srcRect/>
          <a:stretch>
            <a:fillRect/>
          </a:stretch>
        </p:blipFill>
        <p:spPr>
          <a:xfrm>
            <a:off x="0" y="0"/>
            <a:ext cx="6858000" cy="5143500"/>
          </a:xfrm>
          <a:prstGeom prst="rect">
            <a:avLst/>
          </a:prstGeom>
        </p:spPr>
      </p:pic>
    </p:spTree>
    <p:extLst>
      <p:ext uri="{BB962C8B-B14F-4D97-AF65-F5344CB8AC3E}">
        <p14:creationId xmlns:p14="http://schemas.microsoft.com/office/powerpoint/2010/main" val="1455644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a:p>
        </p:txBody>
      </p:sp>
      <p:pic>
        <p:nvPicPr>
          <p:cNvPr id="38915" name="Content Placeholder 3" descr="Pic13.jpg"/>
          <p:cNvPicPr>
            <a:picLocks noGrp="1" noChangeAspect="1"/>
          </p:cNvPicPr>
          <p:nvPr>
            <p:ph idx="1"/>
          </p:nvPr>
        </p:nvPicPr>
        <p:blipFill>
          <a:blip r:embed="rId3" cstate="print"/>
          <a:srcRect/>
          <a:stretch>
            <a:fillRect/>
          </a:stretch>
        </p:blipFill>
        <p:spPr>
          <a:xfrm>
            <a:off x="0" y="0"/>
            <a:ext cx="6858000" cy="5143500"/>
          </a:xfrm>
          <a:prstGeom prst="rect">
            <a:avLst/>
          </a:prstGeom>
        </p:spPr>
      </p:pic>
    </p:spTree>
    <p:extLst>
      <p:ext uri="{BB962C8B-B14F-4D97-AF65-F5344CB8AC3E}">
        <p14:creationId xmlns:p14="http://schemas.microsoft.com/office/powerpoint/2010/main" val="3406710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US"/>
          </a:p>
        </p:txBody>
      </p:sp>
      <p:pic>
        <p:nvPicPr>
          <p:cNvPr id="47107" name="Content Placeholder 3" descr="Pic20.jpg"/>
          <p:cNvPicPr>
            <a:picLocks noGrp="1" noChangeAspect="1"/>
          </p:cNvPicPr>
          <p:nvPr>
            <p:ph idx="1"/>
          </p:nvPr>
        </p:nvPicPr>
        <p:blipFill>
          <a:blip r:embed="rId3" cstate="print"/>
          <a:srcRect/>
          <a:stretch>
            <a:fillRect/>
          </a:stretch>
        </p:blipFill>
        <p:spPr>
          <a:xfrm>
            <a:off x="0" y="0"/>
            <a:ext cx="6858000" cy="5143500"/>
          </a:xfrm>
          <a:prstGeom prst="rect">
            <a:avLst/>
          </a:prstGeom>
        </p:spPr>
      </p:pic>
    </p:spTree>
    <p:extLst>
      <p:ext uri="{BB962C8B-B14F-4D97-AF65-F5344CB8AC3E}">
        <p14:creationId xmlns:p14="http://schemas.microsoft.com/office/powerpoint/2010/main" val="812652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en-US"/>
          </a:p>
        </p:txBody>
      </p:sp>
      <p:pic>
        <p:nvPicPr>
          <p:cNvPr id="48131" name="Content Placeholder 3" descr="Pic21.jpg"/>
          <p:cNvPicPr>
            <a:picLocks noGrp="1" noChangeAspect="1"/>
          </p:cNvPicPr>
          <p:nvPr>
            <p:ph idx="1"/>
          </p:nvPr>
        </p:nvPicPr>
        <p:blipFill>
          <a:blip r:embed="rId3" cstate="print"/>
          <a:srcRect/>
          <a:stretch>
            <a:fillRect/>
          </a:stretch>
        </p:blipFill>
        <p:spPr>
          <a:xfrm>
            <a:off x="0" y="0"/>
            <a:ext cx="6858000" cy="5143500"/>
          </a:xfrm>
          <a:prstGeom prst="rect">
            <a:avLst/>
          </a:prstGeom>
        </p:spPr>
      </p:pic>
    </p:spTree>
    <p:extLst>
      <p:ext uri="{BB962C8B-B14F-4D97-AF65-F5344CB8AC3E}">
        <p14:creationId xmlns:p14="http://schemas.microsoft.com/office/powerpoint/2010/main" val="4019008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endParaRPr lang="en-US"/>
          </a:p>
        </p:txBody>
      </p:sp>
      <p:pic>
        <p:nvPicPr>
          <p:cNvPr id="55299" name="Content Placeholder 3" descr="Pic28.jpg"/>
          <p:cNvPicPr>
            <a:picLocks noGrp="1" noChangeAspect="1"/>
          </p:cNvPicPr>
          <p:nvPr>
            <p:ph idx="1"/>
          </p:nvPr>
        </p:nvPicPr>
        <p:blipFill>
          <a:blip r:embed="rId3" cstate="print"/>
          <a:srcRect/>
          <a:stretch>
            <a:fillRect/>
          </a:stretch>
        </p:blipFill>
        <p:spPr>
          <a:xfrm>
            <a:off x="0" y="0"/>
            <a:ext cx="6858000" cy="5143500"/>
          </a:xfrm>
        </p:spPr>
      </p:pic>
    </p:spTree>
    <p:extLst>
      <p:ext uri="{BB962C8B-B14F-4D97-AF65-F5344CB8AC3E}">
        <p14:creationId xmlns:p14="http://schemas.microsoft.com/office/powerpoint/2010/main" val="1777857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a:p>
        </p:txBody>
      </p:sp>
      <p:pic>
        <p:nvPicPr>
          <p:cNvPr id="33795" name="Content Placeholder 3" descr="Pic9.jpg"/>
          <p:cNvPicPr>
            <a:picLocks noGrp="1" noChangeAspect="1"/>
          </p:cNvPicPr>
          <p:nvPr>
            <p:ph idx="1"/>
          </p:nvPr>
        </p:nvPicPr>
        <p:blipFill>
          <a:blip r:embed="rId3" cstate="print"/>
          <a:srcRect/>
          <a:stretch>
            <a:fillRect/>
          </a:stretch>
        </p:blipFill>
        <p:spPr>
          <a:xfrm>
            <a:off x="0" y="0"/>
            <a:ext cx="6858000" cy="5143500"/>
          </a:xfrm>
        </p:spPr>
      </p:pic>
    </p:spTree>
    <p:extLst>
      <p:ext uri="{BB962C8B-B14F-4D97-AF65-F5344CB8AC3E}">
        <p14:creationId xmlns:p14="http://schemas.microsoft.com/office/powerpoint/2010/main" val="2626624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Outline</a:t>
            </a:r>
          </a:p>
        </p:txBody>
      </p:sp>
      <p:sp>
        <p:nvSpPr>
          <p:cNvPr id="3" name="Content Placeholder 2"/>
          <p:cNvSpPr>
            <a:spLocks noGrp="1"/>
          </p:cNvSpPr>
          <p:nvPr>
            <p:ph idx="1"/>
          </p:nvPr>
        </p:nvSpPr>
        <p:spPr/>
        <p:txBody>
          <a:bodyPr/>
          <a:lstStyle/>
          <a:p>
            <a:r>
              <a:rPr lang="en-US" dirty="0"/>
              <a:t>Regulatory Background</a:t>
            </a:r>
          </a:p>
          <a:p>
            <a:r>
              <a:rPr lang="en-US" dirty="0"/>
              <a:t>Permits</a:t>
            </a:r>
          </a:p>
          <a:p>
            <a:r>
              <a:rPr lang="en-US" dirty="0"/>
              <a:t>Waters of the U.S.</a:t>
            </a:r>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22361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a:p>
        </p:txBody>
      </p:sp>
      <p:pic>
        <p:nvPicPr>
          <p:cNvPr id="59395" name="Content Placeholder 3" descr="Pic31.jpg"/>
          <p:cNvPicPr>
            <a:picLocks noGrp="1" noChangeAspect="1"/>
          </p:cNvPicPr>
          <p:nvPr>
            <p:ph idx="1"/>
          </p:nvPr>
        </p:nvPicPr>
        <p:blipFill>
          <a:blip r:embed="rId3" cstate="print"/>
          <a:srcRect/>
          <a:stretch>
            <a:fillRect/>
          </a:stretch>
        </p:blipFill>
        <p:spPr>
          <a:xfrm>
            <a:off x="0" y="0"/>
            <a:ext cx="6858000" cy="5143500"/>
          </a:xfrm>
        </p:spPr>
      </p:pic>
    </p:spTree>
    <p:extLst>
      <p:ext uri="{BB962C8B-B14F-4D97-AF65-F5344CB8AC3E}">
        <p14:creationId xmlns:p14="http://schemas.microsoft.com/office/powerpoint/2010/main" val="1042176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en-US"/>
          </a:p>
        </p:txBody>
      </p:sp>
      <p:pic>
        <p:nvPicPr>
          <p:cNvPr id="61443" name="Content Placeholder 3" descr="Pic33.jpg"/>
          <p:cNvPicPr>
            <a:picLocks noGrp="1" noChangeAspect="1"/>
          </p:cNvPicPr>
          <p:nvPr>
            <p:ph idx="1"/>
          </p:nvPr>
        </p:nvPicPr>
        <p:blipFill>
          <a:blip r:embed="rId3" cstate="print"/>
          <a:srcRect/>
          <a:stretch>
            <a:fillRect/>
          </a:stretch>
        </p:blipFill>
        <p:spPr>
          <a:xfrm>
            <a:off x="0" y="0"/>
            <a:ext cx="6858000" cy="5143500"/>
          </a:xfrm>
        </p:spPr>
      </p:pic>
    </p:spTree>
    <p:extLst>
      <p:ext uri="{BB962C8B-B14F-4D97-AF65-F5344CB8AC3E}">
        <p14:creationId xmlns:p14="http://schemas.microsoft.com/office/powerpoint/2010/main" val="3399766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3600" dirty="0"/>
              <a:t/>
            </a:r>
            <a:br>
              <a:rPr lang="en-US" altLang="en-US" sz="3600" dirty="0"/>
            </a:br>
            <a:r>
              <a:rPr lang="en-US" altLang="en-US" sz="3600" dirty="0">
                <a:solidFill>
                  <a:srgbClr val="002060"/>
                </a:solidFill>
              </a:rPr>
              <a:t>Latest News and Notes</a:t>
            </a:r>
            <a:r>
              <a:rPr lang="en-US" altLang="en-US" sz="3600" dirty="0"/>
              <a:t/>
            </a:r>
            <a:br>
              <a:rPr lang="en-US" altLang="en-US" sz="3600" dirty="0"/>
            </a:br>
            <a:endParaRPr lang="en-US" dirty="0"/>
          </a:p>
        </p:txBody>
      </p:sp>
      <p:sp>
        <p:nvSpPr>
          <p:cNvPr id="3" name="Content Placeholder 2"/>
          <p:cNvSpPr>
            <a:spLocks noGrp="1"/>
          </p:cNvSpPr>
          <p:nvPr>
            <p:ph idx="1"/>
          </p:nvPr>
        </p:nvSpPr>
        <p:spPr/>
        <p:txBody>
          <a:bodyPr>
            <a:normAutofit/>
          </a:bodyPr>
          <a:lstStyle/>
          <a:p>
            <a:pPr marL="342900" indent="-342900"/>
            <a:r>
              <a:rPr lang="en-US" altLang="en-US" sz="1800" dirty="0">
                <a:solidFill>
                  <a:srgbClr val="002060"/>
                </a:solidFill>
              </a:rPr>
              <a:t>Jurisdictional Determinations (JDs) have been the subject of recent as well as ongoing attention</a:t>
            </a:r>
          </a:p>
          <a:p>
            <a:pPr marL="642938" lvl="1" indent="-342900"/>
            <a:r>
              <a:rPr lang="en-US" altLang="en-US" sz="1800" dirty="0">
                <a:solidFill>
                  <a:srgbClr val="002060"/>
                </a:solidFill>
              </a:rPr>
              <a:t>U.S. Supreme Court and </a:t>
            </a:r>
            <a:r>
              <a:rPr lang="en-US" altLang="en-US" sz="1800" dirty="0" err="1">
                <a:solidFill>
                  <a:srgbClr val="002060"/>
                </a:solidFill>
              </a:rPr>
              <a:t>Rapanos</a:t>
            </a:r>
            <a:r>
              <a:rPr lang="en-US" altLang="en-US" sz="1800" dirty="0">
                <a:solidFill>
                  <a:srgbClr val="002060"/>
                </a:solidFill>
              </a:rPr>
              <a:t> decision</a:t>
            </a:r>
          </a:p>
          <a:p>
            <a:pPr lvl="2">
              <a:buFont typeface="Wingdings" panose="05000000000000000000" pitchFamily="2" charset="2"/>
              <a:buChar char="§"/>
            </a:pPr>
            <a:r>
              <a:rPr lang="en-US" altLang="en-US" dirty="0">
                <a:solidFill>
                  <a:srgbClr val="002060"/>
                </a:solidFill>
              </a:rPr>
              <a:t>Approved vs. preliminary JDs</a:t>
            </a:r>
          </a:p>
          <a:p>
            <a:pPr marL="642938" lvl="1" indent="-342900"/>
            <a:r>
              <a:rPr lang="en-US" altLang="en-US" sz="1800" dirty="0">
                <a:solidFill>
                  <a:srgbClr val="002060"/>
                </a:solidFill>
              </a:rPr>
              <a:t>U.S. Supreme Court and Hawkes decision</a:t>
            </a:r>
          </a:p>
          <a:p>
            <a:pPr lvl="2">
              <a:buFont typeface="Wingdings" panose="05000000000000000000" pitchFamily="2" charset="2"/>
              <a:buChar char="§"/>
            </a:pPr>
            <a:r>
              <a:rPr lang="en-US" altLang="en-US" dirty="0">
                <a:solidFill>
                  <a:srgbClr val="002060"/>
                </a:solidFill>
              </a:rPr>
              <a:t>Approved JD is final agency action</a:t>
            </a:r>
          </a:p>
          <a:p>
            <a:pPr marL="642938" lvl="1" indent="-342900"/>
            <a:r>
              <a:rPr lang="en-US" altLang="en-US" sz="1800" dirty="0">
                <a:solidFill>
                  <a:srgbClr val="002060"/>
                </a:solidFill>
              </a:rPr>
              <a:t>Waters of the U.S. Rule</a:t>
            </a:r>
          </a:p>
          <a:p>
            <a:pPr lvl="2">
              <a:buFont typeface="Wingdings" panose="05000000000000000000" pitchFamily="2" charset="2"/>
              <a:buChar char="§"/>
            </a:pPr>
            <a:r>
              <a:rPr lang="en-US" altLang="en-US" dirty="0">
                <a:solidFill>
                  <a:srgbClr val="002060"/>
                </a:solidFill>
              </a:rPr>
              <a:t>Numerous litigation actions</a:t>
            </a:r>
          </a:p>
          <a:p>
            <a:pPr lvl="2">
              <a:buFont typeface="Wingdings" panose="05000000000000000000" pitchFamily="2" charset="2"/>
              <a:buChar char="§"/>
            </a:pPr>
            <a:r>
              <a:rPr lang="en-US" altLang="en-US" dirty="0">
                <a:solidFill>
                  <a:srgbClr val="002060"/>
                </a:solidFill>
              </a:rPr>
              <a:t>Presidential Executive Order</a:t>
            </a:r>
          </a:p>
          <a:p>
            <a:endParaRPr lang="en-US" sz="1800"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91295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Clean Water Rule</a:t>
            </a:r>
          </a:p>
        </p:txBody>
      </p:sp>
      <p:sp>
        <p:nvSpPr>
          <p:cNvPr id="3" name="Content Placeholder 2"/>
          <p:cNvSpPr>
            <a:spLocks noGrp="1"/>
          </p:cNvSpPr>
          <p:nvPr>
            <p:ph idx="1"/>
          </p:nvPr>
        </p:nvSpPr>
        <p:spPr>
          <a:xfrm>
            <a:off x="342900" y="1200150"/>
            <a:ext cx="6172200" cy="3505199"/>
          </a:xfrm>
        </p:spPr>
        <p:txBody>
          <a:bodyPr>
            <a:normAutofit fontScale="70000" lnSpcReduction="20000"/>
          </a:bodyPr>
          <a:lstStyle/>
          <a:p>
            <a:pPr>
              <a:lnSpc>
                <a:spcPct val="120000"/>
              </a:lnSpc>
            </a:pPr>
            <a:r>
              <a:rPr lang="en-US" dirty="0">
                <a:solidFill>
                  <a:srgbClr val="002060"/>
                </a:solidFill>
              </a:rPr>
              <a:t>Originally issued in July 2015</a:t>
            </a:r>
          </a:p>
          <a:p>
            <a:pPr lvl="1">
              <a:lnSpc>
                <a:spcPct val="120000"/>
              </a:lnSpc>
            </a:pPr>
            <a:r>
              <a:rPr lang="en-US" dirty="0">
                <a:solidFill>
                  <a:srgbClr val="002060"/>
                </a:solidFill>
              </a:rPr>
              <a:t>Over 100 lawsuits filed against it</a:t>
            </a:r>
          </a:p>
          <a:p>
            <a:pPr lvl="1">
              <a:lnSpc>
                <a:spcPct val="120000"/>
              </a:lnSpc>
            </a:pPr>
            <a:r>
              <a:rPr lang="en-US" dirty="0">
                <a:solidFill>
                  <a:srgbClr val="002060"/>
                </a:solidFill>
              </a:rPr>
              <a:t>Sixth Circuit stayed the rule</a:t>
            </a:r>
          </a:p>
          <a:p>
            <a:pPr lvl="1">
              <a:lnSpc>
                <a:spcPct val="120000"/>
              </a:lnSpc>
            </a:pPr>
            <a:r>
              <a:rPr lang="en-US" dirty="0">
                <a:solidFill>
                  <a:srgbClr val="002060"/>
                </a:solidFill>
              </a:rPr>
              <a:t>U.S. Supreme Court ruled that the Sixth Circuit did not have jurisdiction in January 2018</a:t>
            </a:r>
          </a:p>
          <a:p>
            <a:pPr lvl="1">
              <a:lnSpc>
                <a:spcPct val="120000"/>
              </a:lnSpc>
            </a:pPr>
            <a:r>
              <a:rPr lang="en-US" dirty="0">
                <a:solidFill>
                  <a:srgbClr val="002060"/>
                </a:solidFill>
              </a:rPr>
              <a:t> Sixth Circuit dismissed the case in February 2018</a:t>
            </a:r>
          </a:p>
          <a:p>
            <a:pPr>
              <a:lnSpc>
                <a:spcPct val="120000"/>
              </a:lnSpc>
            </a:pPr>
            <a:r>
              <a:rPr lang="en-US" dirty="0">
                <a:solidFill>
                  <a:srgbClr val="002060"/>
                </a:solidFill>
              </a:rPr>
              <a:t>President Trump Administration</a:t>
            </a:r>
          </a:p>
          <a:p>
            <a:pPr lvl="1">
              <a:lnSpc>
                <a:spcPct val="120000"/>
              </a:lnSpc>
            </a:pPr>
            <a:r>
              <a:rPr lang="en-US" dirty="0">
                <a:solidFill>
                  <a:srgbClr val="002060"/>
                </a:solidFill>
              </a:rPr>
              <a:t>EPA and USACE proposed to rescind the rule in July 2017</a:t>
            </a:r>
          </a:p>
          <a:p>
            <a:pPr lvl="1">
              <a:lnSpc>
                <a:spcPct val="120000"/>
              </a:lnSpc>
            </a:pPr>
            <a:r>
              <a:rPr lang="en-US" dirty="0">
                <a:solidFill>
                  <a:srgbClr val="002060"/>
                </a:solidFill>
              </a:rPr>
              <a:t>Both agencies suspended the rule for two years in February 2018</a:t>
            </a:r>
          </a:p>
          <a:p>
            <a:pPr lvl="1">
              <a:lnSpc>
                <a:spcPct val="120000"/>
              </a:lnSpc>
            </a:pPr>
            <a:r>
              <a:rPr lang="en-US" dirty="0">
                <a:solidFill>
                  <a:srgbClr val="002060"/>
                </a:solidFill>
              </a:rPr>
              <a:t>Federal judge ruled suspension violated the Administrative Procedures Act</a:t>
            </a:r>
          </a:p>
          <a:p>
            <a:pPr lvl="2">
              <a:lnSpc>
                <a:spcPct val="120000"/>
              </a:lnSpc>
            </a:pPr>
            <a:r>
              <a:rPr lang="en-US" sz="2000" dirty="0">
                <a:solidFill>
                  <a:srgbClr val="002060"/>
                </a:solidFill>
              </a:rPr>
              <a:t>Rule took effect in 26 states</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50822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www.epa.gov/sites/production/files/2018-08/rule_applicable_8-28-20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668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CWR </a:t>
            </a:r>
            <a:r>
              <a:rPr lang="en-US" sz="2400" dirty="0">
                <a:solidFill>
                  <a:srgbClr val="002060"/>
                </a:solidFill>
              </a:rPr>
              <a:t>(cont.)</a:t>
            </a:r>
          </a:p>
        </p:txBody>
      </p:sp>
      <p:sp>
        <p:nvSpPr>
          <p:cNvPr id="3" name="Content Placeholder 2"/>
          <p:cNvSpPr>
            <a:spLocks noGrp="1"/>
          </p:cNvSpPr>
          <p:nvPr>
            <p:ph idx="1"/>
          </p:nvPr>
        </p:nvSpPr>
        <p:spPr/>
        <p:txBody>
          <a:bodyPr>
            <a:normAutofit/>
          </a:bodyPr>
          <a:lstStyle/>
          <a:p>
            <a:r>
              <a:rPr lang="en-US" sz="1800" dirty="0">
                <a:solidFill>
                  <a:srgbClr val="002060"/>
                </a:solidFill>
              </a:rPr>
              <a:t>Most districts are interpreting based on </a:t>
            </a:r>
            <a:r>
              <a:rPr lang="en-US" sz="1800" dirty="0" err="1">
                <a:solidFill>
                  <a:srgbClr val="002060"/>
                </a:solidFill>
              </a:rPr>
              <a:t>Rapanos</a:t>
            </a:r>
            <a:endParaRPr lang="en-US" sz="1800" dirty="0">
              <a:solidFill>
                <a:srgbClr val="002060"/>
              </a:solidFill>
            </a:endParaRPr>
          </a:p>
          <a:p>
            <a:pPr lvl="1"/>
            <a:r>
              <a:rPr lang="en-US" sz="1800" dirty="0">
                <a:solidFill>
                  <a:srgbClr val="002060"/>
                </a:solidFill>
              </a:rPr>
              <a:t>Significant nexus</a:t>
            </a:r>
          </a:p>
          <a:p>
            <a:r>
              <a:rPr lang="en-US" sz="1800" dirty="0">
                <a:solidFill>
                  <a:srgbClr val="002060"/>
                </a:solidFill>
              </a:rPr>
              <a:t>Case-by-case basis</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64885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Questions</a:t>
            </a:r>
          </a:p>
        </p:txBody>
      </p:sp>
      <p:sp>
        <p:nvSpPr>
          <p:cNvPr id="3" name="Content Placeholder 2"/>
          <p:cNvSpPr>
            <a:spLocks noGrp="1"/>
          </p:cNvSpPr>
          <p:nvPr>
            <p:ph idx="1"/>
          </p:nvPr>
        </p:nvSpPr>
        <p:spPr/>
        <p:txBody>
          <a:bodyPr/>
          <a:lstStyle/>
          <a:p>
            <a:r>
              <a:rPr lang="en-US" dirty="0"/>
              <a:t>Peter D. McKone, CWB</a:t>
            </a:r>
          </a:p>
          <a:p>
            <a:pPr lvl="1"/>
            <a:r>
              <a:rPr lang="en-US" dirty="0"/>
              <a:t>Weaver Consultants Group</a:t>
            </a:r>
          </a:p>
          <a:p>
            <a:pPr lvl="1"/>
            <a:r>
              <a:rPr lang="en-US" dirty="0">
                <a:hlinkClick r:id="rId2"/>
              </a:rPr>
              <a:t>pmckone@wcgrp.com</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09670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71451"/>
            <a:ext cx="6858000" cy="1440656"/>
          </a:xfrm>
        </p:spPr>
        <p:txBody>
          <a:bodyPr>
            <a:normAutofit/>
          </a:bodyPr>
          <a:lstStyle/>
          <a:p>
            <a:pPr algn="ctr"/>
            <a:r>
              <a:rPr lang="en-US" sz="2700" dirty="0">
                <a:solidFill>
                  <a:srgbClr val="002060"/>
                </a:solidFill>
                <a:latin typeface="Cambria" panose="02040503050406030204" pitchFamily="18" charset="0"/>
                <a:ea typeface="Cambria" panose="02040503050406030204" pitchFamily="18" charset="0"/>
              </a:rPr>
              <a:t>Waters of the U.S.</a:t>
            </a:r>
          </a:p>
        </p:txBody>
      </p:sp>
    </p:spTree>
    <p:extLst>
      <p:ext uri="{BB962C8B-B14F-4D97-AF65-F5344CB8AC3E}">
        <p14:creationId xmlns:p14="http://schemas.microsoft.com/office/powerpoint/2010/main" val="74635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lIns="69056" tIns="34529" rIns="69056" bIns="34529">
            <a:normAutofit/>
          </a:bodyPr>
          <a:lstStyle/>
          <a:p>
            <a:r>
              <a:rPr lang="en-US" dirty="0">
                <a:solidFill>
                  <a:srgbClr val="002060"/>
                </a:solidFill>
              </a:rPr>
              <a:t>Corps Regulatory Program</a:t>
            </a:r>
            <a:endParaRPr lang="en-US" sz="2100" dirty="0">
              <a:solidFill>
                <a:srgbClr val="002060"/>
              </a:solidFill>
            </a:endParaRPr>
          </a:p>
        </p:txBody>
      </p:sp>
      <p:sp>
        <p:nvSpPr>
          <p:cNvPr id="2" name="Content Placeholder 1"/>
          <p:cNvSpPr>
            <a:spLocks noGrp="1"/>
          </p:cNvSpPr>
          <p:nvPr>
            <p:ph idx="1"/>
          </p:nvPr>
        </p:nvSpPr>
        <p:spPr/>
        <p:txBody>
          <a:bodyPr/>
          <a:lstStyle/>
          <a:p>
            <a:endParaRPr lang="en-US" dirty="0"/>
          </a:p>
        </p:txBody>
      </p:sp>
      <p:sp>
        <p:nvSpPr>
          <p:cNvPr id="3" name="Text Placeholder 2"/>
          <p:cNvSpPr>
            <a:spLocks noGrp="1"/>
          </p:cNvSpPr>
          <p:nvPr>
            <p:ph type="body" sz="quarter" idx="13"/>
          </p:nvPr>
        </p:nvSpPr>
        <p:spPr/>
        <p:txBody>
          <a:bodyPr/>
          <a:lstStyle/>
          <a:p>
            <a:endParaRPr lang="en-US"/>
          </a:p>
        </p:txBody>
      </p:sp>
      <p:sp>
        <p:nvSpPr>
          <p:cNvPr id="5123" name="Rectangle 3"/>
          <p:cNvSpPr>
            <a:spLocks noChangeArrowheads="1"/>
          </p:cNvSpPr>
          <p:nvPr/>
        </p:nvSpPr>
        <p:spPr bwMode="auto">
          <a:xfrm>
            <a:off x="495300" y="1234678"/>
            <a:ext cx="6019800" cy="1985963"/>
          </a:xfrm>
          <a:prstGeom prst="rect">
            <a:avLst/>
          </a:prstGeom>
          <a:noFill/>
          <a:ln w="9525">
            <a:noFill/>
            <a:miter lim="800000"/>
            <a:headEnd/>
            <a:tailEnd/>
          </a:ln>
        </p:spPr>
        <p:txBody>
          <a:bodyPr wrap="none" lIns="68580" tIns="34290" rIns="68580" bIns="34290" anchor="ctr"/>
          <a:lstStyle/>
          <a:p>
            <a:endParaRPr lang="en-US"/>
          </a:p>
        </p:txBody>
      </p:sp>
      <p:sp>
        <p:nvSpPr>
          <p:cNvPr id="5124" name="Rectangle 4"/>
          <p:cNvSpPr>
            <a:spLocks noChangeArrowheads="1"/>
          </p:cNvSpPr>
          <p:nvPr/>
        </p:nvSpPr>
        <p:spPr bwMode="auto">
          <a:xfrm>
            <a:off x="495300" y="1380880"/>
            <a:ext cx="6362700" cy="3324470"/>
          </a:xfrm>
          <a:prstGeom prst="rect">
            <a:avLst/>
          </a:prstGeom>
          <a:noFill/>
          <a:ln w="9525">
            <a:noFill/>
            <a:miter lim="800000"/>
            <a:headEnd/>
            <a:tailEnd/>
          </a:ln>
        </p:spPr>
        <p:txBody>
          <a:bodyPr wrap="square" lIns="69056" tIns="34529" rIns="69056" bIns="34529">
            <a:spAutoFit/>
          </a:bodyPr>
          <a:lstStyle/>
          <a:p>
            <a:pPr marL="342900" indent="-342900">
              <a:spcBef>
                <a:spcPct val="50000"/>
              </a:spcBef>
              <a:buFontTx/>
              <a:buChar char="•"/>
            </a:pPr>
            <a:r>
              <a:rPr lang="en-US" dirty="0">
                <a:solidFill>
                  <a:srgbClr val="002060"/>
                </a:solidFill>
              </a:rPr>
              <a:t>Protect Navigation: Sections 9 and 10 of the Rivers and Harbors Act of 1899</a:t>
            </a:r>
          </a:p>
          <a:p>
            <a:pPr marL="342900" indent="-342900">
              <a:spcBef>
                <a:spcPct val="50000"/>
              </a:spcBef>
              <a:buFontTx/>
              <a:buChar char="•"/>
            </a:pPr>
            <a:r>
              <a:rPr lang="en-US" dirty="0">
                <a:solidFill>
                  <a:srgbClr val="002060"/>
                </a:solidFill>
              </a:rPr>
              <a:t>Restore and maintain the physical, chemical and biological integrity of the nation's waters:  Section 404 of the Clean Water Act</a:t>
            </a:r>
          </a:p>
          <a:p>
            <a:pPr marL="342900" indent="-342900">
              <a:spcBef>
                <a:spcPct val="50000"/>
              </a:spcBef>
              <a:buFontTx/>
              <a:buChar char="•"/>
            </a:pPr>
            <a:r>
              <a:rPr lang="en-US" dirty="0">
                <a:solidFill>
                  <a:srgbClr val="002060"/>
                </a:solidFill>
              </a:rPr>
              <a:t>Protect marine resources associated with ocean disposal of dredged material: Section 103 of the Marine Protection, Research and Sanctuaries Act of 1972</a:t>
            </a:r>
          </a:p>
          <a:p>
            <a:pPr marL="342900" indent="-342900">
              <a:spcBef>
                <a:spcPct val="50000"/>
              </a:spcBef>
              <a:buFontTx/>
              <a:buChar char="•"/>
            </a:pPr>
            <a:endParaRPr lang="en-US" dirty="0">
              <a:solidFill>
                <a:srgbClr val="002060"/>
              </a:solidFill>
            </a:endParaRPr>
          </a:p>
          <a:p>
            <a:pPr marL="342900" indent="-342900">
              <a:spcBef>
                <a:spcPct val="50000"/>
              </a:spcBef>
            </a:pPr>
            <a:r>
              <a:rPr lang="en-US" sz="1500" dirty="0">
                <a:solidFill>
                  <a:srgbClr val="002060"/>
                </a:solidFill>
              </a:rPr>
              <a:t>Source:  USACE Fort Worth District and </a:t>
            </a:r>
            <a:r>
              <a:rPr lang="en-US" sz="1500" dirty="0" err="1">
                <a:solidFill>
                  <a:srgbClr val="002060"/>
                </a:solidFill>
              </a:rPr>
              <a:t>Rapanos</a:t>
            </a:r>
            <a:r>
              <a:rPr lang="en-US" sz="1500" dirty="0">
                <a:solidFill>
                  <a:srgbClr val="002060"/>
                </a:solidFill>
              </a:rPr>
              <a:t> guidance</a:t>
            </a:r>
          </a:p>
        </p:txBody>
      </p:sp>
    </p:spTree>
    <p:extLst>
      <p:ext uri="{BB962C8B-B14F-4D97-AF65-F5344CB8AC3E}">
        <p14:creationId xmlns:p14="http://schemas.microsoft.com/office/powerpoint/2010/main" val="2469536417"/>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dirty="0">
                <a:solidFill>
                  <a:srgbClr val="002060"/>
                </a:solidFill>
              </a:rPr>
              <a:t>Legal Background</a:t>
            </a:r>
            <a:endParaRPr lang="en-US" sz="1800" dirty="0">
              <a:solidFill>
                <a:srgbClr val="002060"/>
              </a:solidFill>
            </a:endParaRPr>
          </a:p>
        </p:txBody>
      </p:sp>
      <p:sp>
        <p:nvSpPr>
          <p:cNvPr id="6147" name="Rectangle 3"/>
          <p:cNvSpPr>
            <a:spLocks noGrp="1" noChangeArrowheads="1"/>
          </p:cNvSpPr>
          <p:nvPr>
            <p:ph idx="1"/>
          </p:nvPr>
        </p:nvSpPr>
        <p:spPr>
          <a:prstGeom prst="rect">
            <a:avLst/>
          </a:prstGeom>
        </p:spPr>
        <p:txBody>
          <a:bodyPr/>
          <a:lstStyle/>
          <a:p>
            <a:pPr algn="ctr">
              <a:lnSpc>
                <a:spcPct val="90000"/>
              </a:lnSpc>
              <a:buFont typeface="Wingdings" pitchFamily="2" charset="2"/>
              <a:buNone/>
            </a:pPr>
            <a:endParaRPr lang="en-US" sz="700" dirty="0"/>
          </a:p>
          <a:p>
            <a:pPr>
              <a:spcBef>
                <a:spcPct val="30000"/>
              </a:spcBef>
              <a:buClr>
                <a:srgbClr val="FFFF00"/>
              </a:buClr>
            </a:pPr>
            <a:r>
              <a:rPr lang="en-US" sz="1800" dirty="0">
                <a:solidFill>
                  <a:srgbClr val="002060"/>
                </a:solidFill>
                <a:cs typeface="Arial" charset="0"/>
              </a:rPr>
              <a:t>USACE administers the regulatory aspects of dredge and fill activities.</a:t>
            </a:r>
          </a:p>
          <a:p>
            <a:pPr>
              <a:spcBef>
                <a:spcPct val="30000"/>
              </a:spcBef>
              <a:buClr>
                <a:srgbClr val="FFFF00"/>
              </a:buClr>
            </a:pPr>
            <a:r>
              <a:rPr lang="en-US" sz="1800" dirty="0">
                <a:solidFill>
                  <a:srgbClr val="002060"/>
                </a:solidFill>
                <a:cs typeface="Arial" charset="0"/>
              </a:rPr>
              <a:t>EPA maintains ultimate responsibility for oversight of the USACE’s program.</a:t>
            </a:r>
          </a:p>
          <a:p>
            <a:pPr>
              <a:spcBef>
                <a:spcPct val="30000"/>
              </a:spcBef>
              <a:buClr>
                <a:srgbClr val="FFFF00"/>
              </a:buClr>
            </a:pPr>
            <a:r>
              <a:rPr lang="en-US" sz="1800" dirty="0">
                <a:solidFill>
                  <a:srgbClr val="002060"/>
                </a:solidFill>
                <a:cs typeface="Arial" charset="0"/>
              </a:rPr>
              <a:t>Section 401 requires water quality certification from states.</a:t>
            </a:r>
          </a:p>
          <a:p>
            <a:pPr>
              <a:spcBef>
                <a:spcPct val="30000"/>
              </a:spcBef>
              <a:buClr>
                <a:srgbClr val="FFFF00"/>
              </a:buClr>
            </a:pPr>
            <a:r>
              <a:rPr lang="en-US" sz="1800" dirty="0">
                <a:solidFill>
                  <a:srgbClr val="002060"/>
                </a:solidFill>
                <a:cs typeface="Arial" charset="0"/>
              </a:rPr>
              <a:t>Section 404 addresses permitting discharge of dredge and fill material.</a:t>
            </a:r>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8927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2945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87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solidFill>
                  <a:srgbClr val="002060"/>
                </a:solidFill>
              </a:rPr>
              <a:t>What is Fill?</a:t>
            </a:r>
            <a:br>
              <a:rPr lang="en-US" dirty="0">
                <a:solidFill>
                  <a:srgbClr val="002060"/>
                </a:solidFill>
              </a:rPr>
            </a:br>
            <a:endParaRPr lang="en-US" dirty="0">
              <a:solidFill>
                <a:srgbClr val="002060"/>
              </a:solidFill>
            </a:endParaRPr>
          </a:p>
        </p:txBody>
      </p:sp>
      <p:sp>
        <p:nvSpPr>
          <p:cNvPr id="4" name="Content Placeholder 3"/>
          <p:cNvSpPr>
            <a:spLocks noGrp="1"/>
          </p:cNvSpPr>
          <p:nvPr>
            <p:ph idx="1"/>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
        <p:nvSpPr>
          <p:cNvPr id="3" name="Rectangle 2"/>
          <p:cNvSpPr/>
          <p:nvPr/>
        </p:nvSpPr>
        <p:spPr>
          <a:xfrm>
            <a:off x="838200" y="1279088"/>
            <a:ext cx="5410200" cy="1631216"/>
          </a:xfrm>
          <a:prstGeom prst="rect">
            <a:avLst/>
          </a:prstGeom>
        </p:spPr>
        <p:txBody>
          <a:bodyPr wrap="square">
            <a:spAutoFit/>
          </a:bodyPr>
          <a:lstStyle/>
          <a:p>
            <a:r>
              <a:rPr lang="en-US" sz="2000" dirty="0">
                <a:solidFill>
                  <a:srgbClr val="002060"/>
                </a:solidFill>
              </a:rPr>
              <a:t>Material that has the effect of replacing a water of the U.S. with dry land or changing the bottom elevation of a water of the U.S. Examples include rock, sand, soil, clay, plastics, construction debris, wood chips, overburden from mining, etc.</a:t>
            </a:r>
          </a:p>
        </p:txBody>
      </p:sp>
    </p:spTree>
    <p:extLst>
      <p:ext uri="{BB962C8B-B14F-4D97-AF65-F5344CB8AC3E}">
        <p14:creationId xmlns:p14="http://schemas.microsoft.com/office/powerpoint/2010/main" val="173390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solidFill>
                  <a:srgbClr val="002060"/>
                </a:solidFill>
              </a:rPr>
              <a:t>Types of Permits</a:t>
            </a:r>
          </a:p>
        </p:txBody>
      </p:sp>
      <p:sp>
        <p:nvSpPr>
          <p:cNvPr id="8195" name="Rectangle 3"/>
          <p:cNvSpPr>
            <a:spLocks noGrp="1" noChangeArrowheads="1"/>
          </p:cNvSpPr>
          <p:nvPr>
            <p:ph idx="1"/>
          </p:nvPr>
        </p:nvSpPr>
        <p:spPr>
          <a:prstGeom prst="rect">
            <a:avLst/>
          </a:prstGeom>
        </p:spPr>
        <p:txBody>
          <a:bodyPr/>
          <a:lstStyle/>
          <a:p>
            <a:r>
              <a:rPr lang="en-US" sz="1800" dirty="0">
                <a:solidFill>
                  <a:srgbClr val="002060"/>
                </a:solidFill>
                <a:cs typeface="Arial" charset="0"/>
              </a:rPr>
              <a:t>Individual Permits</a:t>
            </a:r>
          </a:p>
          <a:p>
            <a:pPr lvl="1"/>
            <a:r>
              <a:rPr lang="en-US" sz="1500" dirty="0">
                <a:solidFill>
                  <a:srgbClr val="002060"/>
                </a:solidFill>
                <a:cs typeface="Arial" charset="0"/>
              </a:rPr>
              <a:t>Standard</a:t>
            </a:r>
          </a:p>
          <a:p>
            <a:pPr lvl="1"/>
            <a:r>
              <a:rPr lang="en-US" sz="1500" dirty="0">
                <a:solidFill>
                  <a:srgbClr val="002060"/>
                </a:solidFill>
                <a:cs typeface="Arial" charset="0"/>
              </a:rPr>
              <a:t>Letters of Permission</a:t>
            </a:r>
          </a:p>
          <a:p>
            <a:pPr lvl="1">
              <a:buFont typeface="Wingdings" pitchFamily="2" charset="2"/>
              <a:buNone/>
            </a:pPr>
            <a:endParaRPr lang="en-US" sz="1400" dirty="0">
              <a:solidFill>
                <a:srgbClr val="002060"/>
              </a:solidFill>
              <a:cs typeface="Arial" charset="0"/>
            </a:endParaRPr>
          </a:p>
          <a:p>
            <a:r>
              <a:rPr lang="en-US" sz="1800" dirty="0">
                <a:solidFill>
                  <a:srgbClr val="002060"/>
                </a:solidFill>
                <a:cs typeface="Arial" charset="0"/>
              </a:rPr>
              <a:t>General Permits</a:t>
            </a:r>
          </a:p>
          <a:p>
            <a:pPr lvl="1"/>
            <a:r>
              <a:rPr lang="en-US" sz="1500" dirty="0">
                <a:solidFill>
                  <a:srgbClr val="002060"/>
                </a:solidFill>
                <a:cs typeface="Arial" charset="0"/>
              </a:rPr>
              <a:t>Regional</a:t>
            </a:r>
          </a:p>
          <a:p>
            <a:pPr lvl="1"/>
            <a:r>
              <a:rPr lang="en-US" sz="1500" dirty="0">
                <a:solidFill>
                  <a:srgbClr val="002060"/>
                </a:solidFill>
                <a:cs typeface="Arial" charset="0"/>
              </a:rPr>
              <a:t>Programmatic</a:t>
            </a:r>
          </a:p>
          <a:p>
            <a:pPr lvl="1"/>
            <a:r>
              <a:rPr lang="en-US" sz="1500" dirty="0">
                <a:solidFill>
                  <a:srgbClr val="002060"/>
                </a:solidFill>
                <a:cs typeface="Arial" charset="0"/>
              </a:rPr>
              <a:t>Nationwide</a:t>
            </a:r>
          </a:p>
          <a:p>
            <a:pPr lvl="1">
              <a:buFont typeface="Wingdings" pitchFamily="2" charset="2"/>
              <a:buNone/>
            </a:pPr>
            <a:endParaRPr lang="en-US" dirty="0"/>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02660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2060"/>
                </a:solidFill>
              </a:rPr>
              <a:t>Nationwide Permits</a:t>
            </a:r>
          </a:p>
        </p:txBody>
      </p:sp>
      <p:sp>
        <p:nvSpPr>
          <p:cNvPr id="3" name="Content Placeholder 2"/>
          <p:cNvSpPr>
            <a:spLocks noGrp="1"/>
          </p:cNvSpPr>
          <p:nvPr>
            <p:ph idx="1"/>
          </p:nvPr>
        </p:nvSpPr>
        <p:spPr/>
        <p:txBody>
          <a:bodyPr>
            <a:normAutofit/>
          </a:bodyPr>
          <a:lstStyle/>
          <a:p>
            <a:pPr marL="342900" indent="-342900">
              <a:spcBef>
                <a:spcPct val="50000"/>
              </a:spcBef>
            </a:pPr>
            <a:r>
              <a:rPr lang="en-US" altLang="en-US" sz="1800" dirty="0">
                <a:solidFill>
                  <a:srgbClr val="002060"/>
                </a:solidFill>
              </a:rPr>
              <a:t>52 Nationwide Permits</a:t>
            </a:r>
          </a:p>
          <a:p>
            <a:pPr marL="342900" indent="-342900">
              <a:spcBef>
                <a:spcPct val="30000"/>
              </a:spcBef>
            </a:pPr>
            <a:r>
              <a:rPr lang="en-US" altLang="en-US" sz="1800" dirty="0">
                <a:solidFill>
                  <a:srgbClr val="002060"/>
                </a:solidFill>
              </a:rPr>
              <a:t>Focus on environmental protection while providing timely and simplified authorizations for work in aquatic environments</a:t>
            </a:r>
          </a:p>
          <a:p>
            <a:pPr marL="342900" indent="-342900">
              <a:spcBef>
                <a:spcPct val="30000"/>
              </a:spcBef>
            </a:pPr>
            <a:r>
              <a:rPr lang="en-US" altLang="en-US" sz="1800" dirty="0">
                <a:solidFill>
                  <a:srgbClr val="002060"/>
                </a:solidFill>
              </a:rPr>
              <a:t>Are valid for 5 years from date of issuance (effective 3/2017 to 3/2022)</a:t>
            </a:r>
          </a:p>
          <a:p>
            <a:pPr marL="342900" indent="-342900">
              <a:spcBef>
                <a:spcPct val="30000"/>
              </a:spcBef>
            </a:pPr>
            <a:r>
              <a:rPr lang="en-US" altLang="en-US" sz="1800" dirty="0">
                <a:solidFill>
                  <a:srgbClr val="002060"/>
                </a:solidFill>
              </a:rPr>
              <a:t>Regional conditions</a:t>
            </a:r>
          </a:p>
          <a:p>
            <a:pPr marL="857250" lvl="1" indent="-457200">
              <a:spcBef>
                <a:spcPct val="30000"/>
              </a:spcBef>
              <a:buFont typeface="Wingdings" panose="05000000000000000000" pitchFamily="2" charset="2"/>
              <a:buChar char="§"/>
            </a:pPr>
            <a:r>
              <a:rPr lang="en-US" altLang="en-US" sz="1800" dirty="0">
                <a:solidFill>
                  <a:srgbClr val="002060"/>
                </a:solidFill>
              </a:rPr>
              <a:t>Some statewide</a:t>
            </a:r>
          </a:p>
          <a:p>
            <a:pPr marL="857250" lvl="1" indent="-457200">
              <a:spcBef>
                <a:spcPct val="30000"/>
              </a:spcBef>
              <a:buFont typeface="Wingdings" panose="05000000000000000000" pitchFamily="2" charset="2"/>
              <a:buChar char="§"/>
            </a:pPr>
            <a:r>
              <a:rPr lang="en-US" altLang="en-US" sz="1800" dirty="0">
                <a:solidFill>
                  <a:srgbClr val="002060"/>
                </a:solidFill>
              </a:rPr>
              <a:t>Some district specific</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99279562"/>
      </p:ext>
    </p:extLst>
  </p:cSld>
  <p:clrMapOvr>
    <a:masterClrMapping/>
  </p:clrMapOvr>
</p:sld>
</file>

<file path=ppt/theme/theme1.xml><?xml version="1.0" encoding="utf-8"?>
<a:theme xmlns:a="http://schemas.openxmlformats.org/drawingml/2006/main" name="Office Theme">
  <a:themeElements>
    <a:clrScheme name="WCG - custom">
      <a:dk1>
        <a:sysClr val="windowText" lastClr="000000"/>
      </a:dk1>
      <a:lt1>
        <a:sysClr val="window" lastClr="FFFFFF"/>
      </a:lt1>
      <a:dk2>
        <a:srgbClr val="572930"/>
      </a:dk2>
      <a:lt2>
        <a:srgbClr val="E9E5E2"/>
      </a:lt2>
      <a:accent1>
        <a:srgbClr val="4196B4"/>
      </a:accent1>
      <a:accent2>
        <a:srgbClr val="A89F87"/>
      </a:accent2>
      <a:accent3>
        <a:srgbClr val="572930"/>
      </a:accent3>
      <a:accent4>
        <a:srgbClr val="DE8A00"/>
      </a:accent4>
      <a:accent5>
        <a:srgbClr val="10181F"/>
      </a:accent5>
      <a:accent6>
        <a:srgbClr val="72A8C0"/>
      </a:accent6>
      <a:hlink>
        <a:srgbClr val="B6AF9D"/>
      </a:hlink>
      <a:folHlink>
        <a:srgbClr val="7E6A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5194</TotalTime>
  <Words>593</Words>
  <Application>Microsoft Office PowerPoint</Application>
  <PresentationFormat>Custom</PresentationFormat>
  <Paragraphs>95</Paragraphs>
  <Slides>26</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Bitmap Image</vt:lpstr>
      <vt:lpstr>Waters of the U.S. Updates and Changes</vt:lpstr>
      <vt:lpstr>Outline</vt:lpstr>
      <vt:lpstr>Waters of the U.S.</vt:lpstr>
      <vt:lpstr>Corps Regulatory Program</vt:lpstr>
      <vt:lpstr>Legal Background</vt:lpstr>
      <vt:lpstr>PowerPoint Presentation</vt:lpstr>
      <vt:lpstr> What is Fill? </vt:lpstr>
      <vt:lpstr>Types of Permits</vt:lpstr>
      <vt:lpstr>Nationwide Permits</vt:lpstr>
      <vt:lpstr>Waters of the U.S.</vt:lpstr>
      <vt:lpstr>Special Aquatic Sites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Latest News and Notes </vt:lpstr>
      <vt:lpstr>Clean Water Rule</vt:lpstr>
      <vt:lpstr>PowerPoint Presentation</vt:lpstr>
      <vt:lpstr>CWR (cont.)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267</cp:revision>
  <cp:lastPrinted>2018-07-12T21:41:29Z</cp:lastPrinted>
  <dcterms:created xsi:type="dcterms:W3CDTF">2018-01-17T16:48:21Z</dcterms:created>
  <dcterms:modified xsi:type="dcterms:W3CDTF">2018-11-01T04:09:47Z</dcterms:modified>
</cp:coreProperties>
</file>