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1" r:id="rId2"/>
    <p:sldId id="272" r:id="rId3"/>
    <p:sldId id="292" r:id="rId4"/>
    <p:sldId id="293" r:id="rId5"/>
    <p:sldId id="294" r:id="rId6"/>
    <p:sldId id="295" r:id="rId7"/>
    <p:sldId id="300" r:id="rId8"/>
    <p:sldId id="308" r:id="rId9"/>
    <p:sldId id="309" r:id="rId10"/>
    <p:sldId id="331" r:id="rId11"/>
    <p:sldId id="310" r:id="rId12"/>
    <p:sldId id="311" r:id="rId13"/>
    <p:sldId id="312" r:id="rId14"/>
    <p:sldId id="313" r:id="rId15"/>
    <p:sldId id="314" r:id="rId16"/>
    <p:sldId id="315" r:id="rId17"/>
    <p:sldId id="317" r:id="rId18"/>
    <p:sldId id="318" r:id="rId19"/>
    <p:sldId id="319" r:id="rId20"/>
    <p:sldId id="320" r:id="rId21"/>
    <p:sldId id="322" r:id="rId22"/>
    <p:sldId id="323" r:id="rId23"/>
    <p:sldId id="324" r:id="rId24"/>
    <p:sldId id="325" r:id="rId25"/>
    <p:sldId id="326" r:id="rId26"/>
    <p:sldId id="327" r:id="rId27"/>
    <p:sldId id="328" r:id="rId28"/>
    <p:sldId id="329" r:id="rId29"/>
    <p:sldId id="330" r:id="rId30"/>
    <p:sldId id="274" r:id="rId31"/>
    <p:sldId id="275" r:id="rId32"/>
    <p:sldId id="276" r:id="rId33"/>
    <p:sldId id="277" r:id="rId34"/>
  </p:sldIdLst>
  <p:sldSz cx="6858000" cy="51435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1" autoAdjust="0"/>
    <p:restoredTop sz="85294" autoAdjust="0"/>
  </p:normalViewPr>
  <p:slideViewPr>
    <p:cSldViewPr>
      <p:cViewPr>
        <p:scale>
          <a:sx n="141" d="100"/>
          <a:sy n="141" d="100"/>
        </p:scale>
        <p:origin x="-1968" y="-48"/>
      </p:cViewPr>
      <p:guideLst>
        <p:guide orient="horz" pos="162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1876"/>
          </a:xfrm>
          <a:prstGeom prst="rect">
            <a:avLst/>
          </a:prstGeom>
        </p:spPr>
        <p:txBody>
          <a:bodyPr vert="horz" lIns="95553" tIns="47776" rIns="95553" bIns="47776" rtlCol="0"/>
          <a:lstStyle>
            <a:lvl1pPr algn="l">
              <a:defRPr sz="1200"/>
            </a:lvl1pPr>
          </a:lstStyle>
          <a:p>
            <a:endParaRPr lang="en-US" dirty="0"/>
          </a:p>
        </p:txBody>
      </p:sp>
      <p:sp>
        <p:nvSpPr>
          <p:cNvPr id="3" name="Date Placeholder 2"/>
          <p:cNvSpPr>
            <a:spLocks noGrp="1"/>
          </p:cNvSpPr>
          <p:nvPr>
            <p:ph type="dt" idx="1"/>
          </p:nvPr>
        </p:nvSpPr>
        <p:spPr>
          <a:xfrm>
            <a:off x="4143832" y="0"/>
            <a:ext cx="3169698" cy="481876"/>
          </a:xfrm>
          <a:prstGeom prst="rect">
            <a:avLst/>
          </a:prstGeom>
        </p:spPr>
        <p:txBody>
          <a:bodyPr vert="horz" lIns="95553" tIns="47776" rIns="95553" bIns="47776" rtlCol="0"/>
          <a:lstStyle>
            <a:lvl1pPr algn="r">
              <a:defRPr sz="1200"/>
            </a:lvl1pPr>
          </a:lstStyle>
          <a:p>
            <a:fld id="{D959B854-34F0-441A-8889-92E51A00D920}" type="datetimeFigureOut">
              <a:rPr lang="en-US" smtClean="0"/>
              <a:t>10/30/2018</a:t>
            </a:fld>
            <a:endParaRPr lang="en-US" dirty="0"/>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5553" tIns="47776" rIns="95553" bIns="47776" rtlCol="0" anchor="ctr"/>
          <a:lstStyle/>
          <a:p>
            <a:endParaRPr lang="en-US" dirty="0"/>
          </a:p>
        </p:txBody>
      </p:sp>
      <p:sp>
        <p:nvSpPr>
          <p:cNvPr id="5" name="Notes Placeholder 4"/>
          <p:cNvSpPr>
            <a:spLocks noGrp="1"/>
          </p:cNvSpPr>
          <p:nvPr>
            <p:ph type="body" sz="quarter" idx="3"/>
          </p:nvPr>
        </p:nvSpPr>
        <p:spPr>
          <a:xfrm>
            <a:off x="731856" y="4620722"/>
            <a:ext cx="5851491" cy="3780742"/>
          </a:xfrm>
          <a:prstGeom prst="rect">
            <a:avLst/>
          </a:prstGeom>
        </p:spPr>
        <p:txBody>
          <a:bodyPr vert="horz" lIns="95553" tIns="47776" rIns="95553" bIns="47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24"/>
            <a:ext cx="3169698" cy="481876"/>
          </a:xfrm>
          <a:prstGeom prst="rect">
            <a:avLst/>
          </a:prstGeom>
        </p:spPr>
        <p:txBody>
          <a:bodyPr vert="horz" lIns="95553" tIns="47776" rIns="95553" bIns="477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832" y="9119324"/>
            <a:ext cx="3169698" cy="481876"/>
          </a:xfrm>
          <a:prstGeom prst="rect">
            <a:avLst/>
          </a:prstGeom>
        </p:spPr>
        <p:txBody>
          <a:bodyPr vert="horz" lIns="95553" tIns="47776" rIns="95553" bIns="47776" rtlCol="0" anchor="b"/>
          <a:lstStyle>
            <a:lvl1pPr algn="r">
              <a:defRPr sz="1200"/>
            </a:lvl1pPr>
          </a:lstStyle>
          <a:p>
            <a:fld id="{569ED8A7-B13A-45AD-8513-1D1B633180B9}" type="slidenum">
              <a:rPr lang="en-US" smtClean="0"/>
              <a:t>‹#›</a:t>
            </a:fld>
            <a:endParaRPr lang="en-US" dirty="0"/>
          </a:p>
        </p:txBody>
      </p:sp>
    </p:spTree>
    <p:extLst>
      <p:ext uri="{BB962C8B-B14F-4D97-AF65-F5344CB8AC3E}">
        <p14:creationId xmlns:p14="http://schemas.microsoft.com/office/powerpoint/2010/main" val="49099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fld id="{1E611393-D955-4DA7-B3DB-95799A01E999}" type="slidenum">
              <a:rPr lang="en-US" smtClean="0"/>
              <a:pPr/>
              <a:t>1</a:t>
            </a:fld>
            <a:endParaRPr lang="en-US" dirty="0"/>
          </a:p>
        </p:txBody>
      </p:sp>
    </p:spTree>
    <p:extLst>
      <p:ext uri="{BB962C8B-B14F-4D97-AF65-F5344CB8AC3E}">
        <p14:creationId xmlns:p14="http://schemas.microsoft.com/office/powerpoint/2010/main" val="2938431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37AED10D-53DE-4DEE-9325-FCAE39D9FBE3}" type="slidenum">
              <a:rPr lang="en-US" sz="1300"/>
              <a:pPr eaLnBrk="1" hangingPunct="1"/>
              <a:t>13</a:t>
            </a:fld>
            <a:endParaRPr lang="en-US" sz="130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0E714134-A621-4266-B9B1-A9BE11BB26F4}" type="slidenum">
              <a:rPr lang="en-US" sz="1300"/>
              <a:pPr eaLnBrk="1" hangingPunct="1"/>
              <a:t>14</a:t>
            </a:fld>
            <a:endParaRPr lang="en-US" sz="1300" dirty="0"/>
          </a:p>
        </p:txBody>
      </p:sp>
      <p:sp>
        <p:nvSpPr>
          <p:cNvPr id="116739" name="Rectangle 1026"/>
          <p:cNvSpPr>
            <a:spLocks noGrp="1" noRot="1" noChangeAspect="1" noChangeArrowheads="1" noTextEdit="1"/>
          </p:cNvSpPr>
          <p:nvPr>
            <p:ph type="sldImg"/>
          </p:nvPr>
        </p:nvSpPr>
        <p:spPr>
          <a:ln/>
        </p:spPr>
      </p:sp>
      <p:sp>
        <p:nvSpPr>
          <p:cNvPr id="1167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0BF571D1-9E1F-4618-97C7-149A8BC50403}" type="slidenum">
              <a:rPr lang="en-US" sz="1300"/>
              <a:pPr eaLnBrk="1" hangingPunct="1"/>
              <a:t>16</a:t>
            </a:fld>
            <a:endParaRPr lang="en-US" sz="1300"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B2629C11-4412-4F09-A957-2165EA8DDE3E}" type="slidenum">
              <a:rPr lang="en-US" sz="1300"/>
              <a:pPr eaLnBrk="1" hangingPunct="1"/>
              <a:t>17</a:t>
            </a:fld>
            <a:endParaRPr lang="en-US" sz="1300"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153AFE98-0FED-485E-99FC-3D88BA1F8E86}" type="slidenum">
              <a:rPr lang="en-US" sz="1300"/>
              <a:pPr eaLnBrk="1" hangingPunct="1"/>
              <a:t>18</a:t>
            </a:fld>
            <a:endParaRPr lang="en-US" sz="1300"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22D2D8ED-B17B-43A4-81DC-8F5B3DC4D1C4}" type="slidenum">
              <a:rPr lang="en-US" sz="1300"/>
              <a:pPr eaLnBrk="1" hangingPunct="1"/>
              <a:t>21</a:t>
            </a:fld>
            <a:endParaRPr lang="en-US" sz="1300"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9CCC69BA-6F6D-4045-9E98-96867E14449B}" type="slidenum">
              <a:rPr lang="en-US" sz="1300"/>
              <a:pPr eaLnBrk="1" hangingPunct="1"/>
              <a:t>22</a:t>
            </a:fld>
            <a:endParaRPr lang="en-US" sz="1300"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4717E4D7-F19B-4BC3-B12D-C77B83B708AF}" type="slidenum">
              <a:rPr lang="en-US" sz="1300"/>
              <a:pPr eaLnBrk="1" hangingPunct="1"/>
              <a:t>24</a:t>
            </a:fld>
            <a:endParaRPr lang="en-US" sz="1300"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1E474557-2184-4279-AABF-DA125F87CC50}" type="slidenum">
              <a:rPr lang="en-US" sz="1300"/>
              <a:pPr eaLnBrk="1" hangingPunct="1"/>
              <a:t>25</a:t>
            </a:fld>
            <a:endParaRPr lang="en-US" sz="1300"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2881E464-0C34-475D-A3BF-62313CFD55D9}" type="slidenum">
              <a:rPr lang="en-US" sz="1300"/>
              <a:pPr eaLnBrk="1" hangingPunct="1"/>
              <a:t>26</a:t>
            </a:fld>
            <a:endParaRPr lang="en-US" sz="1300" dirty="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4729F9-16DA-4208-B7E6-833F53DBE5E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3EE0F677-5213-4C46-BB73-66968BE92442}" type="slidenum">
              <a:rPr lang="en-US" sz="1300"/>
              <a:pPr eaLnBrk="1" hangingPunct="1"/>
              <a:t>27</a:t>
            </a:fld>
            <a:endParaRPr lang="en-US" sz="1300"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39F66688-22BE-4F5A-A8DA-1622D6A8B1B3}" type="slidenum">
              <a:rPr lang="en-US" sz="1300"/>
              <a:pPr eaLnBrk="1" hangingPunct="1"/>
              <a:t>28</a:t>
            </a:fld>
            <a:endParaRPr lang="en-US" sz="1300"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CB55AB9D-2F53-482B-9E2D-E79B5410D5EF}" type="slidenum">
              <a:rPr lang="en-US" sz="1300"/>
              <a:pPr eaLnBrk="1" hangingPunct="1"/>
              <a:t>8</a:t>
            </a:fld>
            <a:endParaRPr lang="en-US" sz="1300" dirty="0"/>
          </a:p>
        </p:txBody>
      </p:sp>
      <p:sp>
        <p:nvSpPr>
          <p:cNvPr id="95235" name="Rectangle 1026"/>
          <p:cNvSpPr>
            <a:spLocks noGrp="1" noRot="1" noChangeAspect="1" noChangeArrowheads="1" noTextEdit="1"/>
          </p:cNvSpPr>
          <p:nvPr>
            <p:ph type="sldImg"/>
          </p:nvPr>
        </p:nvSpPr>
        <p:spPr>
          <a:ln/>
        </p:spPr>
      </p:sp>
      <p:sp>
        <p:nvSpPr>
          <p:cNvPr id="952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A21813E9-E391-400E-8373-E62C47013A55}" type="slidenum">
              <a:rPr lang="en-US" sz="1300"/>
              <a:pPr eaLnBrk="1" hangingPunct="1"/>
              <a:t>11</a:t>
            </a:fld>
            <a:endParaRPr lang="en-US" sz="1300"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0686" indent="-296417" eaLnBrk="0" hangingPunct="0">
              <a:defRPr sz="2500">
                <a:solidFill>
                  <a:schemeClr val="tx1"/>
                </a:solidFill>
                <a:latin typeface="Times New Roman" pitchFamily="18" charset="0"/>
                <a:cs typeface="Times New Roman" pitchFamily="18" charset="0"/>
              </a:defRPr>
            </a:lvl2pPr>
            <a:lvl3pPr marL="1185671" indent="-237134" eaLnBrk="0" hangingPunct="0">
              <a:defRPr sz="2500">
                <a:solidFill>
                  <a:schemeClr val="tx1"/>
                </a:solidFill>
                <a:latin typeface="Times New Roman" pitchFamily="18" charset="0"/>
                <a:cs typeface="Times New Roman" pitchFamily="18" charset="0"/>
              </a:defRPr>
            </a:lvl3pPr>
            <a:lvl4pPr marL="1659939" indent="-237134" eaLnBrk="0" hangingPunct="0">
              <a:defRPr sz="2500">
                <a:solidFill>
                  <a:schemeClr val="tx1"/>
                </a:solidFill>
                <a:latin typeface="Times New Roman" pitchFamily="18" charset="0"/>
                <a:cs typeface="Times New Roman" pitchFamily="18" charset="0"/>
              </a:defRPr>
            </a:lvl4pPr>
            <a:lvl5pPr marL="2134208" indent="-237134" eaLnBrk="0" hangingPunct="0">
              <a:defRPr sz="2500">
                <a:solidFill>
                  <a:schemeClr val="tx1"/>
                </a:solidFill>
                <a:latin typeface="Times New Roman" pitchFamily="18" charset="0"/>
                <a:cs typeface="Times New Roman" pitchFamily="18" charset="0"/>
              </a:defRPr>
            </a:lvl5pPr>
            <a:lvl6pPr marL="2608476"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82744"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57013"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31280" indent="-237134"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9FD446FD-48C3-4A3F-8019-03FA64F375F7}" type="slidenum">
              <a:rPr lang="en-US" sz="1300"/>
              <a:pPr eaLnBrk="1" hangingPunct="1"/>
              <a:t>12</a:t>
            </a:fld>
            <a:endParaRPr lang="en-US" sz="1300"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D9819A-347C-49BE-97E3-C458CB61E802}"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91"/>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300" y="4457700"/>
            <a:ext cx="4572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4300" y="1828800"/>
            <a:ext cx="4914900" cy="857250"/>
          </a:xfrm>
        </p:spPr>
        <p:txBody>
          <a:bodyPr/>
          <a:lstStyle>
            <a:lvl1pPr algn="l">
              <a:defRPr>
                <a:latin typeface="Cambria" panose="02040503050406030204" pitchFamily="18" charset="0"/>
              </a:defRPr>
            </a:lvl1pPr>
          </a:lstStyle>
          <a:p>
            <a:r>
              <a:rPr lang="en-US" dirty="0"/>
              <a:t>Click to edit Master title style</a:t>
            </a:r>
          </a:p>
        </p:txBody>
      </p:sp>
      <p:sp>
        <p:nvSpPr>
          <p:cNvPr id="10" name="Content Placeholder 9"/>
          <p:cNvSpPr>
            <a:spLocks noGrp="1"/>
          </p:cNvSpPr>
          <p:nvPr>
            <p:ph sz="quarter" idx="13"/>
          </p:nvPr>
        </p:nvSpPr>
        <p:spPr>
          <a:xfrm>
            <a:off x="114300" y="2628900"/>
            <a:ext cx="5372100" cy="1371600"/>
          </a:xfrm>
        </p:spPr>
        <p:txBody>
          <a:bodyPr/>
          <a:lstStyle>
            <a:lvl1pPr>
              <a:defRPr>
                <a:solidFill>
                  <a:srgbClr val="4196B4"/>
                </a:solidFill>
              </a:defRPr>
            </a:lvl1pPr>
            <a:lvl2pPr>
              <a:defRPr>
                <a:solidFill>
                  <a:srgbClr val="4196B4"/>
                </a:solidFill>
              </a:defRPr>
            </a:lvl2pPr>
            <a:lvl3pPr>
              <a:defRPr>
                <a:solidFill>
                  <a:srgbClr val="4196B4"/>
                </a:solidFill>
              </a:defRPr>
            </a:lvl3pPr>
            <a:lvl4pPr>
              <a:defRPr>
                <a:solidFill>
                  <a:srgbClr val="4196B4"/>
                </a:solidFill>
              </a:defRPr>
            </a:lvl4pPr>
            <a:lvl5pPr>
              <a:defRPr>
                <a:solidFill>
                  <a:srgbClr val="4196B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166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CD9819A-347C-49BE-97E3-C458CB61E802}" type="datetimeFigureOut">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57313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9819A-347C-49BE-97E3-C458CB61E802}"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3181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9819A-347C-49BE-97E3-C458CB61E802}"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674144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5" name="Group 24"/>
          <p:cNvGrpSpPr/>
          <p:nvPr/>
        </p:nvGrpSpPr>
        <p:grpSpPr>
          <a:xfrm>
            <a:off x="152400" y="0"/>
            <a:ext cx="2833688" cy="51435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685801"/>
            <a:ext cx="5210345" cy="2616200"/>
          </a:xfrm>
        </p:spPr>
        <p:txBody>
          <a:bodyPr anchor="b">
            <a:normAutofit/>
          </a:bodyPr>
          <a:lstStyle>
            <a:lvl1pPr algn="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193179" y="3302000"/>
            <a:ext cx="4321922" cy="1023398"/>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94330" y="4588002"/>
            <a:ext cx="643105" cy="273844"/>
          </a:xfrm>
        </p:spPr>
        <p:txBody>
          <a:bodyPr/>
          <a:lstStyle/>
          <a:p>
            <a:fld id="{9EA696CB-C72C-4517-B196-D35964B3BBEB}" type="datetime1">
              <a:rPr lang="en-US" smtClean="0"/>
              <a:t>10/30/2018</a:t>
            </a:fld>
            <a:endParaRPr lang="en-US" dirty="0"/>
          </a:p>
        </p:txBody>
      </p:sp>
      <p:sp>
        <p:nvSpPr>
          <p:cNvPr id="5" name="Footer Placeholder 4"/>
          <p:cNvSpPr>
            <a:spLocks noGrp="1"/>
          </p:cNvSpPr>
          <p:nvPr>
            <p:ph type="ftr" sz="quarter" idx="11"/>
          </p:nvPr>
        </p:nvSpPr>
        <p:spPr>
          <a:xfrm>
            <a:off x="2717800" y="4588002"/>
            <a:ext cx="2707079" cy="273844"/>
          </a:xfrm>
        </p:spPr>
        <p:txBody>
          <a:bodyPr/>
          <a:lstStyle/>
          <a:p>
            <a:r>
              <a:rPr lang="en-US" dirty="0"/>
              <a:t>Weaver Companies</a:t>
            </a:r>
          </a:p>
        </p:txBody>
      </p:sp>
      <p:sp>
        <p:nvSpPr>
          <p:cNvPr id="6" name="Slide Number Placeholder 5"/>
          <p:cNvSpPr>
            <a:spLocks noGrp="1"/>
          </p:cNvSpPr>
          <p:nvPr>
            <p:ph type="sldNum" sz="quarter" idx="12"/>
          </p:nvPr>
        </p:nvSpPr>
        <p:spPr>
          <a:xfrm>
            <a:off x="6206490" y="4588002"/>
            <a:ext cx="308610" cy="273844"/>
          </a:xfrm>
        </p:spPr>
        <p:txBody>
          <a:bodyPr/>
          <a:lstStyle/>
          <a:p>
            <a:fld id="{6D410F80-9297-4D8E-90B6-74C7C4458696}" type="slidenum">
              <a:rPr lang="en-US" smtClean="0"/>
              <a:pPr/>
              <a:t>‹#›</a:t>
            </a:fld>
            <a:endParaRPr lang="en-US" dirty="0"/>
          </a:p>
        </p:txBody>
      </p:sp>
      <p:sp>
        <p:nvSpPr>
          <p:cNvPr id="23" name="Freeform 12"/>
          <p:cNvSpPr/>
          <p:nvPr/>
        </p:nvSpPr>
        <p:spPr bwMode="auto">
          <a:xfrm>
            <a:off x="152400" y="2828925"/>
            <a:ext cx="271463" cy="67866"/>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2900363"/>
            <a:ext cx="46435" cy="60722"/>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2579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Cambria" panose="02040503050406030204" pitchFamily="18" charset="0"/>
              </a:defRPr>
            </a:lvl1pPr>
          </a:lstStyle>
          <a:p>
            <a:r>
              <a:rPr lang="en-US" dirty="0"/>
              <a:t>Click to edit Master title style</a:t>
            </a:r>
          </a:p>
        </p:txBody>
      </p:sp>
      <p:graphicFrame>
        <p:nvGraphicFramePr>
          <p:cNvPr id="7" name="Object 6"/>
          <p:cNvGraphicFramePr>
            <a:graphicFrameLocks noChangeAspect="1"/>
          </p:cNvGraphicFramePr>
          <p:nvPr userDrawn="1">
            <p:extLst>
              <p:ext uri="{D42A27DB-BD31-4B8C-83A1-F6EECF244321}">
                <p14:modId xmlns:p14="http://schemas.microsoft.com/office/powerpoint/2010/main" val="2262337753"/>
              </p:ext>
            </p:extLst>
          </p:nvPr>
        </p:nvGraphicFramePr>
        <p:xfrm>
          <a:off x="2753917" y="1896666"/>
          <a:ext cx="1350169" cy="1350169"/>
        </p:xfrm>
        <a:graphic>
          <a:graphicData uri="http://schemas.openxmlformats.org/presentationml/2006/ole">
            <mc:AlternateContent xmlns:mc="http://schemas.openxmlformats.org/markup-compatibility/2006">
              <mc:Choice xmlns:v="urn:schemas-microsoft-com:vml" Requires="v">
                <p:oleObj spid="_x0000_s1348" name="Bitmap Image" r:id="rId3" imgW="1800360" imgH="1800360" progId="Paint.Picture">
                  <p:embed/>
                </p:oleObj>
              </mc:Choice>
              <mc:Fallback>
                <p:oleObj name="Bitmap Image" r:id="rId3" imgW="1800360" imgH="1800360" progId="Paint.Picture">
                  <p:embed/>
                  <p:pic>
                    <p:nvPicPr>
                      <p:cNvPr id="0" name=""/>
                      <p:cNvPicPr/>
                      <p:nvPr/>
                    </p:nvPicPr>
                    <p:blipFill>
                      <a:blip r:embed="rId4"/>
                      <a:stretch>
                        <a:fillRect/>
                      </a:stretch>
                    </p:blipFill>
                    <p:spPr>
                      <a:xfrm>
                        <a:off x="2753917" y="1896666"/>
                        <a:ext cx="1350169" cy="1350169"/>
                      </a:xfrm>
                      <a:prstGeom prst="rect">
                        <a:avLst/>
                      </a:prstGeom>
                    </p:spPr>
                  </p:pic>
                </p:oleObj>
              </mc:Fallback>
            </mc:AlternateContent>
          </a:graphicData>
        </a:graphic>
      </p:graphicFrame>
      <p:pic>
        <p:nvPicPr>
          <p:cNvPr id="1033" name="Picture 9" descr="J:\Projects\WBC\Marketing\Logos\WCG Logo\logo -ba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1"/>
            <a:ext cx="341247" cy="51435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a:spLocks noGrp="1"/>
          </p:cNvSpPr>
          <p:nvPr>
            <p:ph idx="1"/>
          </p:nvPr>
        </p:nvSpPr>
        <p:spPr>
          <a:xfrm>
            <a:off x="342900" y="1200151"/>
            <a:ext cx="6172200" cy="3394472"/>
          </a:xfrm>
        </p:spPr>
        <p:txBody>
          <a:bodyPr/>
          <a:lstStyle>
            <a:lvl1pPr marL="257175" indent="-257175">
              <a:buFontTx/>
              <a:buBlip>
                <a:blip r:embed="rId6"/>
              </a:buBlip>
              <a:defRPr>
                <a:solidFill>
                  <a:srgbClr val="4196B4"/>
                </a:solidFill>
              </a:defRPr>
            </a:lvl1pPr>
            <a:lvl2pPr>
              <a:defRPr>
                <a:solidFill>
                  <a:srgbClr val="4196B4"/>
                </a:solidFill>
              </a:defRPr>
            </a:lvl2pPr>
            <a:lvl3pPr>
              <a:defRPr>
                <a:solidFill>
                  <a:srgbClr val="4196B4"/>
                </a:solidFill>
              </a:defRPr>
            </a:lvl3pPr>
            <a:lvl4pPr>
              <a:defRPr>
                <a:solidFill>
                  <a:srgbClr val="4196B4"/>
                </a:solidFill>
              </a:defRPr>
            </a:lvl4pPr>
            <a:lvl5pPr>
              <a:defRPr>
                <a:solidFill>
                  <a:srgbClr val="4196B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12"/>
          </p:nvPr>
        </p:nvSpPr>
        <p:spPr/>
        <p:txBody>
          <a:bodyPr/>
          <a:lstStyle/>
          <a:p>
            <a:fld id="{FD5685EB-05C8-4C44-AA0E-E83AD8D18302}" type="slidenum">
              <a:rPr lang="en-US" smtClean="0"/>
              <a:t>‹#›</a:t>
            </a:fld>
            <a:endParaRPr lang="en-US" dirty="0"/>
          </a:p>
        </p:txBody>
      </p:sp>
      <p:sp>
        <p:nvSpPr>
          <p:cNvPr id="13" name="Text Placeholder 12"/>
          <p:cNvSpPr>
            <a:spLocks noGrp="1"/>
          </p:cNvSpPr>
          <p:nvPr>
            <p:ph type="body" sz="quarter" idx="13" hasCustomPrompt="1"/>
          </p:nvPr>
        </p:nvSpPr>
        <p:spPr>
          <a:xfrm>
            <a:off x="342900" y="4800600"/>
            <a:ext cx="2114550" cy="228600"/>
          </a:xfrm>
        </p:spPr>
        <p:txBody>
          <a:bodyPr>
            <a:noAutofit/>
          </a:bodyPr>
          <a:lstStyle>
            <a:lvl1pPr marL="0" indent="0">
              <a:buNone/>
              <a:defRPr sz="1050" b="1" baseline="0">
                <a:latin typeface="Cambria" panose="02040503050406030204" pitchFamily="18" charset="0"/>
              </a:defRPr>
            </a:lvl1pPr>
          </a:lstStyle>
          <a:p>
            <a:r>
              <a:rPr lang="en-US" dirty="0"/>
              <a:t>Weaver Consultants Group</a:t>
            </a:r>
          </a:p>
        </p:txBody>
      </p:sp>
    </p:spTree>
    <p:extLst>
      <p:ext uri="{BB962C8B-B14F-4D97-AF65-F5344CB8AC3E}">
        <p14:creationId xmlns:p14="http://schemas.microsoft.com/office/powerpoint/2010/main" val="186860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D9819A-347C-49BE-97E3-C458CB61E802}"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00315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9819A-347C-49BE-97E3-C458CB61E802}"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62916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9819A-347C-49BE-97E3-C458CB61E802}" type="datetimeFigureOut">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16629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D9819A-347C-49BE-97E3-C458CB61E802}" type="datetimeFigureOut">
              <a:rPr lang="en-US" smtClean="0"/>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9480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D9819A-347C-49BE-97E3-C458CB61E802}" type="datetimeFigureOut">
              <a:rPr lang="en-US" smtClean="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312129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9819A-347C-49BE-97E3-C458CB61E802}" type="datetimeFigureOut">
              <a:rPr lang="en-US" smtClean="0"/>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421578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CD9819A-347C-49BE-97E3-C458CB61E802}" type="datetimeFigureOut">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264546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D9819A-347C-49BE-97E3-C458CB61E802}" type="datetimeFigureOut">
              <a:rPr lang="en-US" smtClean="0"/>
              <a:t>10/30/2018</a:t>
            </a:fld>
            <a:endParaRPr lang="en-US" dirty="0"/>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D5685EB-05C8-4C44-AA0E-E83AD8D18302}" type="slidenum">
              <a:rPr lang="en-US" smtClean="0"/>
              <a:t>‹#›</a:t>
            </a:fld>
            <a:endParaRPr lang="en-US" dirty="0"/>
          </a:p>
        </p:txBody>
      </p:sp>
    </p:spTree>
    <p:extLst>
      <p:ext uri="{BB962C8B-B14F-4D97-AF65-F5344CB8AC3E}">
        <p14:creationId xmlns:p14="http://schemas.microsoft.com/office/powerpoint/2010/main" val="31993480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asmith@phoenixservices.biz" TargetMode="External"/><Relationship Id="rId2" Type="http://schemas.openxmlformats.org/officeDocument/2006/relationships/hyperlink" Target="mailto:pmckone@wcgrp.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0150"/>
            <a:ext cx="4914900" cy="857250"/>
          </a:xfrm>
        </p:spPr>
        <p:txBody>
          <a:bodyPr>
            <a:normAutofit fontScale="90000"/>
          </a:bodyPr>
          <a:lstStyle/>
          <a:p>
            <a:r>
              <a:rPr lang="en-US" dirty="0">
                <a:solidFill>
                  <a:srgbClr val="002060"/>
                </a:solidFill>
              </a:rPr>
              <a:t>Water Management in the U.S. Oil and Gas Industry</a:t>
            </a:r>
          </a:p>
        </p:txBody>
      </p:sp>
      <p:sp>
        <p:nvSpPr>
          <p:cNvPr id="5" name="Content Placeholder 4"/>
          <p:cNvSpPr>
            <a:spLocks noGrp="1"/>
          </p:cNvSpPr>
          <p:nvPr>
            <p:ph sz="quarter" idx="13"/>
          </p:nvPr>
        </p:nvSpPr>
        <p:spPr>
          <a:xfrm>
            <a:off x="0" y="2781300"/>
            <a:ext cx="5372100" cy="857250"/>
          </a:xfrm>
        </p:spPr>
        <p:txBody>
          <a:bodyPr>
            <a:normAutofit/>
          </a:bodyPr>
          <a:lstStyle/>
          <a:p>
            <a:pPr marL="0" indent="0">
              <a:buNone/>
            </a:pPr>
            <a:r>
              <a:rPr lang="en-US" sz="2000" dirty="0"/>
              <a:t>by Peter D. McKone, CWB (Weaver Consultants Group) and Anthony Smith (Phoenix Services)</a:t>
            </a:r>
          </a:p>
        </p:txBody>
      </p:sp>
    </p:spTree>
    <p:extLst>
      <p:ext uri="{BB962C8B-B14F-4D97-AF65-F5344CB8AC3E}">
        <p14:creationId xmlns:p14="http://schemas.microsoft.com/office/powerpoint/2010/main" val="349852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857250"/>
          </a:xfrm>
        </p:spPr>
        <p:txBody>
          <a:bodyPr/>
          <a:lstStyle/>
          <a:p>
            <a:r>
              <a:rPr lang="en-US" dirty="0">
                <a:solidFill>
                  <a:srgbClr val="002060"/>
                </a:solidFill>
              </a:rPr>
              <a:t>FEMA Floodplain</a:t>
            </a:r>
          </a:p>
        </p:txBody>
      </p:sp>
      <p:sp>
        <p:nvSpPr>
          <p:cNvPr id="4" name="Text Placeholder 3"/>
          <p:cNvSpPr>
            <a:spLocks noGrp="1"/>
          </p:cNvSpPr>
          <p:nvPr>
            <p:ph type="body" sz="quarter" idx="13"/>
          </p:nvPr>
        </p:nvSpPr>
        <p:spPr/>
        <p:txBody>
          <a:bodyPr/>
          <a:lstStyle/>
          <a:p>
            <a:endParaRPr lang="en-US"/>
          </a:p>
        </p:txBody>
      </p:sp>
      <p:pic>
        <p:nvPicPr>
          <p:cNvPr id="5" name="Picture 4"/>
          <p:cNvPicPr/>
          <p:nvPr/>
        </p:nvPicPr>
        <p:blipFill rotWithShape="1">
          <a:blip r:embed="rId2">
            <a:extLst>
              <a:ext uri="{28A0092B-C50C-407E-A947-70E740481C1C}">
                <a14:useLocalDpi xmlns:a14="http://schemas.microsoft.com/office/drawing/2010/main" val="0"/>
              </a:ext>
            </a:extLst>
          </a:blip>
          <a:srcRect l="6054" t="4529" b="8079"/>
          <a:stretch/>
        </p:blipFill>
        <p:spPr bwMode="auto">
          <a:xfrm>
            <a:off x="584200" y="1200150"/>
            <a:ext cx="5689600" cy="3200400"/>
          </a:xfrm>
          <a:prstGeom prst="rect">
            <a:avLst/>
          </a:prstGeom>
          <a:noFill/>
          <a:ln>
            <a:noFill/>
          </a:ln>
          <a:extLst/>
        </p:spPr>
      </p:pic>
    </p:spTree>
    <p:extLst>
      <p:ext uri="{BB962C8B-B14F-4D97-AF65-F5344CB8AC3E}">
        <p14:creationId xmlns:p14="http://schemas.microsoft.com/office/powerpoint/2010/main" val="249953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14350" y="228600"/>
            <a:ext cx="5829300" cy="628650"/>
          </a:xfrm>
        </p:spPr>
        <p:txBody>
          <a:bodyPr>
            <a:normAutofit/>
          </a:bodyPr>
          <a:lstStyle/>
          <a:p>
            <a:pPr eaLnBrk="1" hangingPunct="1"/>
            <a:r>
              <a:rPr lang="en-US" sz="3000" dirty="0">
                <a:solidFill>
                  <a:srgbClr val="4196B4"/>
                </a:solidFill>
              </a:rPr>
              <a:t>Kingfisher, OK, August 19, 2007</a:t>
            </a:r>
          </a:p>
        </p:txBody>
      </p:sp>
      <p:pic>
        <p:nvPicPr>
          <p:cNvPr id="20483" name="Picture 4" descr="DSC_54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 y="1028701"/>
            <a:ext cx="5761435" cy="387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25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8650" y="228600"/>
            <a:ext cx="5829300" cy="571500"/>
          </a:xfrm>
        </p:spPr>
        <p:txBody>
          <a:bodyPr/>
          <a:lstStyle/>
          <a:p>
            <a:pPr eaLnBrk="1" hangingPunct="1"/>
            <a:r>
              <a:rPr lang="en-US" sz="3000" dirty="0">
                <a:solidFill>
                  <a:srgbClr val="4196B4"/>
                </a:solidFill>
              </a:rPr>
              <a:t>Bartlesville OK, July 3, 2007</a:t>
            </a:r>
          </a:p>
        </p:txBody>
      </p:sp>
      <p:pic>
        <p:nvPicPr>
          <p:cNvPr id="21507" name="Picture 3" descr="bartlesville floating tanks 7-3-7 Caney Ri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914401"/>
            <a:ext cx="5112544" cy="393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881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14350" y="171450"/>
            <a:ext cx="5829300" cy="857250"/>
          </a:xfrm>
        </p:spPr>
        <p:txBody>
          <a:bodyPr>
            <a:normAutofit/>
          </a:bodyPr>
          <a:lstStyle/>
          <a:p>
            <a:pPr eaLnBrk="1" hangingPunct="1"/>
            <a:r>
              <a:rPr lang="en-US" sz="3000" dirty="0">
                <a:solidFill>
                  <a:srgbClr val="4196B4"/>
                </a:solidFill>
              </a:rPr>
              <a:t>Pipeline Break, Blaine Co., OK</a:t>
            </a:r>
          </a:p>
        </p:txBody>
      </p:sp>
      <p:pic>
        <p:nvPicPr>
          <p:cNvPr id="25603" name="Picture 3" descr="Clip_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085850"/>
            <a:ext cx="5778104"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7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1450" y="171450"/>
            <a:ext cx="6572250" cy="685800"/>
          </a:xfrm>
        </p:spPr>
        <p:txBody>
          <a:bodyPr>
            <a:normAutofit/>
          </a:bodyPr>
          <a:lstStyle/>
          <a:p>
            <a:pPr eaLnBrk="1" hangingPunct="1"/>
            <a:r>
              <a:rPr lang="en-US" sz="3000" dirty="0">
                <a:solidFill>
                  <a:srgbClr val="4196B4"/>
                </a:solidFill>
              </a:rPr>
              <a:t>Canadian County, OK, May 9, 2007</a:t>
            </a:r>
          </a:p>
        </p:txBody>
      </p:sp>
      <p:pic>
        <p:nvPicPr>
          <p:cNvPr id="26627" name="Picture 4" descr="Walnut 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 y="914400"/>
            <a:ext cx="542925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54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4755" y="685801"/>
            <a:ext cx="5210345" cy="1504949"/>
          </a:xfrm>
        </p:spPr>
        <p:txBody>
          <a:bodyPr>
            <a:normAutofit/>
          </a:bodyPr>
          <a:lstStyle/>
          <a:p>
            <a:r>
              <a:rPr lang="en-US" dirty="0">
                <a:solidFill>
                  <a:srgbClr val="002060"/>
                </a:solidFill>
                <a:latin typeface="Cambria" panose="02040503050406030204" pitchFamily="18" charset="0"/>
                <a:ea typeface="Cambria" panose="02040503050406030204" pitchFamily="18" charset="0"/>
              </a:rPr>
              <a:t>Permitting Responsibilities</a:t>
            </a:r>
          </a:p>
        </p:txBody>
      </p:sp>
    </p:spTree>
    <p:extLst>
      <p:ext uri="{BB962C8B-B14F-4D97-AF65-F5344CB8AC3E}">
        <p14:creationId xmlns:p14="http://schemas.microsoft.com/office/powerpoint/2010/main" val="110522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Autofit/>
          </a:bodyPr>
          <a:lstStyle/>
          <a:p>
            <a:pPr eaLnBrk="1" hangingPunct="1"/>
            <a:r>
              <a:rPr lang="en-US" dirty="0">
                <a:solidFill>
                  <a:srgbClr val="002060"/>
                </a:solidFill>
              </a:rPr>
              <a:t>What do the O/G companies have to do to be compliant?</a:t>
            </a:r>
          </a:p>
        </p:txBody>
      </p:sp>
      <p:sp>
        <p:nvSpPr>
          <p:cNvPr id="54275" name="Rectangle 3"/>
          <p:cNvSpPr>
            <a:spLocks noGrp="1" noChangeArrowheads="1"/>
          </p:cNvSpPr>
          <p:nvPr>
            <p:ph idx="1"/>
          </p:nvPr>
        </p:nvSpPr>
        <p:spPr>
          <a:xfrm>
            <a:off x="342900" y="1428749"/>
            <a:ext cx="6172200" cy="3165873"/>
          </a:xfrm>
          <a:prstGeom prst="rect">
            <a:avLst/>
          </a:prstGeom>
        </p:spPr>
        <p:txBody>
          <a:bodyPr>
            <a:normAutofit/>
          </a:bodyPr>
          <a:lstStyle/>
          <a:p>
            <a:pPr marL="0" indent="0">
              <a:buNone/>
            </a:pPr>
            <a:r>
              <a:rPr lang="en-US" sz="1800" dirty="0">
                <a:solidFill>
                  <a:srgbClr val="002060"/>
                </a:solidFill>
              </a:rPr>
              <a:t>They must:</a:t>
            </a:r>
          </a:p>
          <a:p>
            <a:pPr eaLnBrk="1" hangingPunct="1"/>
            <a:r>
              <a:rPr lang="en-US" sz="1800" dirty="0">
                <a:solidFill>
                  <a:srgbClr val="002060"/>
                </a:solidFill>
              </a:rPr>
              <a:t>Obtain a floodplain permit before development (including pad construction and pipelines) begins.</a:t>
            </a:r>
          </a:p>
          <a:p>
            <a:pPr eaLnBrk="1" hangingPunct="1"/>
            <a:r>
              <a:rPr lang="en-US" sz="1800" dirty="0">
                <a:solidFill>
                  <a:srgbClr val="002060"/>
                </a:solidFill>
              </a:rPr>
              <a:t>Floodproof, elevate or relocate production equipment.</a:t>
            </a:r>
          </a:p>
          <a:p>
            <a:pPr eaLnBrk="1" hangingPunct="1"/>
            <a:r>
              <a:rPr lang="en-US" sz="1800" dirty="0">
                <a:solidFill>
                  <a:srgbClr val="002060"/>
                </a:solidFill>
              </a:rPr>
              <a:t>Have a registered engineer certify the design of the floodproofing measures.</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7945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a:solidFill>
                  <a:srgbClr val="002060"/>
                </a:solidFill>
              </a:rPr>
              <a:t>Permit Steps for the FPA</a:t>
            </a:r>
          </a:p>
        </p:txBody>
      </p:sp>
      <p:sp>
        <p:nvSpPr>
          <p:cNvPr id="62467" name="Rectangle 3"/>
          <p:cNvSpPr>
            <a:spLocks noGrp="1" noChangeArrowheads="1"/>
          </p:cNvSpPr>
          <p:nvPr>
            <p:ph idx="1"/>
          </p:nvPr>
        </p:nvSpPr>
        <p:spPr>
          <a:prstGeom prst="rect">
            <a:avLst/>
          </a:prstGeom>
        </p:spPr>
        <p:txBody>
          <a:bodyPr>
            <a:normAutofit/>
          </a:bodyPr>
          <a:lstStyle/>
          <a:p>
            <a:pPr eaLnBrk="1" hangingPunct="1">
              <a:lnSpc>
                <a:spcPct val="90000"/>
              </a:lnSpc>
            </a:pPr>
            <a:r>
              <a:rPr lang="en-US" sz="1800" dirty="0">
                <a:solidFill>
                  <a:srgbClr val="002060"/>
                </a:solidFill>
              </a:rPr>
              <a:t>Identify the site on the floodplain map.</a:t>
            </a:r>
          </a:p>
          <a:p>
            <a:pPr lvl="1" eaLnBrk="1" hangingPunct="1">
              <a:lnSpc>
                <a:spcPct val="90000"/>
              </a:lnSpc>
            </a:pPr>
            <a:r>
              <a:rPr lang="en-US" sz="1800" dirty="0">
                <a:solidFill>
                  <a:srgbClr val="002060"/>
                </a:solidFill>
              </a:rPr>
              <a:t>What is the potential water velocity at the site? Or is the flood potential backwater only?</a:t>
            </a:r>
          </a:p>
          <a:p>
            <a:pPr lvl="1" eaLnBrk="1" hangingPunct="1">
              <a:lnSpc>
                <a:spcPct val="90000"/>
              </a:lnSpc>
            </a:pPr>
            <a:r>
              <a:rPr lang="en-US" sz="1800" dirty="0">
                <a:solidFill>
                  <a:srgbClr val="002060"/>
                </a:solidFill>
              </a:rPr>
              <a:t>How far </a:t>
            </a:r>
            <a:r>
              <a:rPr lang="en-US" sz="1800">
                <a:solidFill>
                  <a:srgbClr val="002060"/>
                </a:solidFill>
              </a:rPr>
              <a:t>would companies </a:t>
            </a:r>
            <a:r>
              <a:rPr lang="en-US" sz="1800" dirty="0">
                <a:solidFill>
                  <a:srgbClr val="002060"/>
                </a:solidFill>
              </a:rPr>
              <a:t>have to go to get tanks and equipment out of floodplain? This could be an option.</a:t>
            </a:r>
          </a:p>
          <a:p>
            <a:pPr lvl="1" eaLnBrk="1" hangingPunct="1">
              <a:lnSpc>
                <a:spcPct val="90000"/>
              </a:lnSpc>
            </a:pPr>
            <a:r>
              <a:rPr lang="en-US" sz="1800" dirty="0">
                <a:solidFill>
                  <a:srgbClr val="002060"/>
                </a:solidFill>
              </a:rPr>
              <a:t>Note whether lease road will be under water during flood or will impede water flow.</a:t>
            </a:r>
          </a:p>
          <a:p>
            <a:pPr marL="742950" lvl="1" indent="-400050">
              <a:lnSpc>
                <a:spcPct val="90000"/>
              </a:lnSpc>
              <a:buFontTx/>
              <a:buAutoNum type="alphaLcParenR"/>
            </a:pPr>
            <a:endParaRPr lang="en-US" sz="1800" dirty="0">
              <a:solidFill>
                <a:srgbClr val="002060"/>
              </a:solidFill>
            </a:endParaRPr>
          </a:p>
          <a:p>
            <a:pPr eaLnBrk="1" hangingPunct="1">
              <a:lnSpc>
                <a:spcPct val="90000"/>
              </a:lnSpc>
            </a:pPr>
            <a:r>
              <a:rPr lang="en-US" sz="1800" dirty="0">
                <a:solidFill>
                  <a:srgbClr val="002060"/>
                </a:solidFill>
              </a:rPr>
              <a:t>Know your site!</a:t>
            </a:r>
          </a:p>
          <a:p>
            <a:pPr lvl="1" eaLnBrk="1" hangingPunct="1">
              <a:lnSpc>
                <a:spcPct val="90000"/>
              </a:lnSpc>
            </a:pPr>
            <a:r>
              <a:rPr lang="en-US" sz="1800" dirty="0">
                <a:solidFill>
                  <a:srgbClr val="002060"/>
                </a:solidFill>
              </a:rPr>
              <a:t>Take photos.</a:t>
            </a:r>
          </a:p>
          <a:p>
            <a:pPr lvl="1" eaLnBrk="1" hangingPunct="1">
              <a:lnSpc>
                <a:spcPct val="90000"/>
              </a:lnSpc>
            </a:pPr>
            <a:r>
              <a:rPr lang="en-US" sz="1800" dirty="0">
                <a:solidFill>
                  <a:srgbClr val="002060"/>
                </a:solidFill>
              </a:rPr>
              <a:t>Note condition and location of trees and shrubs.</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8533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sz="3700" dirty="0">
                <a:solidFill>
                  <a:srgbClr val="002060"/>
                </a:solidFill>
              </a:rPr>
              <a:t>Permit Steps</a:t>
            </a:r>
            <a:r>
              <a:rPr lang="en-US" sz="3000" dirty="0">
                <a:solidFill>
                  <a:srgbClr val="002060"/>
                </a:solidFill>
              </a:rPr>
              <a:t/>
            </a:r>
            <a:br>
              <a:rPr lang="en-US" sz="3000" dirty="0">
                <a:solidFill>
                  <a:srgbClr val="002060"/>
                </a:solidFill>
              </a:rPr>
            </a:br>
            <a:r>
              <a:rPr lang="en-US" sz="2700" dirty="0">
                <a:solidFill>
                  <a:srgbClr val="002060"/>
                </a:solidFill>
              </a:rPr>
              <a:t>(cont.)</a:t>
            </a:r>
          </a:p>
        </p:txBody>
      </p:sp>
      <p:sp>
        <p:nvSpPr>
          <p:cNvPr id="56323" name="Rectangle 3"/>
          <p:cNvSpPr>
            <a:spLocks noGrp="1" noChangeArrowheads="1"/>
          </p:cNvSpPr>
          <p:nvPr>
            <p:ph idx="1"/>
          </p:nvPr>
        </p:nvSpPr>
        <p:spPr>
          <a:prstGeom prst="rect">
            <a:avLst/>
          </a:prstGeom>
        </p:spPr>
        <p:txBody>
          <a:bodyPr>
            <a:normAutofit/>
          </a:bodyPr>
          <a:lstStyle/>
          <a:p>
            <a:pPr eaLnBrk="1" hangingPunct="1">
              <a:defRPr/>
            </a:pPr>
            <a:r>
              <a:rPr lang="en-US" sz="1800" dirty="0">
                <a:solidFill>
                  <a:srgbClr val="002060"/>
                </a:solidFill>
              </a:rPr>
              <a:t>Establish a BFE</a:t>
            </a:r>
          </a:p>
          <a:p>
            <a:pPr lvl="1" eaLnBrk="1" hangingPunct="1">
              <a:defRPr/>
            </a:pPr>
            <a:r>
              <a:rPr lang="en-US" sz="1800" dirty="0">
                <a:solidFill>
                  <a:srgbClr val="002060"/>
                </a:solidFill>
              </a:rPr>
              <a:t>In rural A zones with no BFE’s on the maps, use the Simplified Method of Contour Interpolation – line up the floodplain boundaries over a topo map.</a:t>
            </a:r>
          </a:p>
          <a:p>
            <a:pPr lvl="1" eaLnBrk="1" hangingPunct="1">
              <a:defRPr/>
            </a:pPr>
            <a:r>
              <a:rPr lang="en-US" sz="1800" dirty="0">
                <a:solidFill>
                  <a:srgbClr val="002060"/>
                </a:solidFill>
              </a:rPr>
              <a:t>Found in </a:t>
            </a:r>
            <a:r>
              <a:rPr lang="en-US" sz="1800" i="1" dirty="0">
                <a:solidFill>
                  <a:srgbClr val="002060"/>
                </a:solidFill>
              </a:rPr>
              <a:t>FEMA 265: Managing Floodplain Development in Approximate A Zones.</a:t>
            </a:r>
          </a:p>
          <a:p>
            <a:pPr marL="0" indent="0">
              <a:buNone/>
              <a:defRPr/>
            </a:pPr>
            <a:endParaRPr lang="en-US" sz="1800" dirty="0">
              <a:solidFill>
                <a:srgbClr val="002060"/>
              </a:solidFill>
            </a:endParaRPr>
          </a:p>
          <a:p>
            <a:pPr eaLnBrk="1" hangingPunct="1">
              <a:defRPr/>
            </a:pPr>
            <a:endParaRPr lang="en-US" sz="1800" dirty="0">
              <a:solidFill>
                <a:srgbClr val="002060"/>
              </a:solidFill>
            </a:endParaRP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05329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sz="3700" dirty="0">
                <a:solidFill>
                  <a:srgbClr val="002060"/>
                </a:solidFill>
              </a:rPr>
              <a:t>Permit Steps</a:t>
            </a:r>
            <a:r>
              <a:rPr lang="en-US" dirty="0">
                <a:solidFill>
                  <a:srgbClr val="002060"/>
                </a:solidFill>
              </a:rPr>
              <a:t/>
            </a:r>
            <a:br>
              <a:rPr lang="en-US" dirty="0">
                <a:solidFill>
                  <a:srgbClr val="002060"/>
                </a:solidFill>
              </a:rPr>
            </a:br>
            <a:r>
              <a:rPr lang="en-US" sz="2700" dirty="0">
                <a:solidFill>
                  <a:srgbClr val="002060"/>
                </a:solidFill>
              </a:rPr>
              <a:t>(cont.)</a:t>
            </a:r>
          </a:p>
        </p:txBody>
      </p:sp>
      <p:sp>
        <p:nvSpPr>
          <p:cNvPr id="58371" name="Content Placeholder 2"/>
          <p:cNvSpPr>
            <a:spLocks noGrp="1"/>
          </p:cNvSpPr>
          <p:nvPr>
            <p:ph idx="1"/>
          </p:nvPr>
        </p:nvSpPr>
        <p:spPr>
          <a:xfrm>
            <a:off x="342900" y="1352549"/>
            <a:ext cx="6172200" cy="3242073"/>
          </a:xfrm>
          <a:prstGeom prst="rect">
            <a:avLst/>
          </a:prstGeom>
        </p:spPr>
        <p:txBody>
          <a:bodyPr>
            <a:normAutofit/>
          </a:bodyPr>
          <a:lstStyle/>
          <a:p>
            <a:pPr eaLnBrk="1" hangingPunct="1"/>
            <a:r>
              <a:rPr lang="en-US" sz="1800" dirty="0">
                <a:solidFill>
                  <a:srgbClr val="002060"/>
                </a:solidFill>
              </a:rPr>
              <a:t>The operator has 3 options:</a:t>
            </a:r>
          </a:p>
          <a:p>
            <a:pPr lvl="1" eaLnBrk="1" hangingPunct="1"/>
            <a:r>
              <a:rPr lang="en-US" sz="1800" b="1" dirty="0">
                <a:solidFill>
                  <a:srgbClr val="002060"/>
                </a:solidFill>
              </a:rPr>
              <a:t>Elevate</a:t>
            </a:r>
            <a:r>
              <a:rPr lang="en-US" sz="1800" dirty="0">
                <a:solidFill>
                  <a:srgbClr val="002060"/>
                </a:solidFill>
              </a:rPr>
              <a:t> production site above BFE, Elevation Certificate required.</a:t>
            </a:r>
          </a:p>
          <a:p>
            <a:pPr lvl="1" eaLnBrk="1" hangingPunct="1"/>
            <a:r>
              <a:rPr lang="en-US" sz="1800" b="1" dirty="0">
                <a:solidFill>
                  <a:srgbClr val="002060"/>
                </a:solidFill>
              </a:rPr>
              <a:t>Relocate</a:t>
            </a:r>
            <a:r>
              <a:rPr lang="en-US" sz="1800" dirty="0">
                <a:solidFill>
                  <a:srgbClr val="002060"/>
                </a:solidFill>
              </a:rPr>
              <a:t> production site out of floodplain.</a:t>
            </a:r>
          </a:p>
          <a:p>
            <a:pPr lvl="1" eaLnBrk="1" hangingPunct="1"/>
            <a:r>
              <a:rPr lang="en-US" sz="1800" b="1" dirty="0" err="1">
                <a:solidFill>
                  <a:srgbClr val="002060"/>
                </a:solidFill>
              </a:rPr>
              <a:t>Floodproof</a:t>
            </a:r>
            <a:r>
              <a:rPr lang="en-US" sz="1800" dirty="0">
                <a:solidFill>
                  <a:srgbClr val="002060"/>
                </a:solidFill>
              </a:rPr>
              <a:t>:</a:t>
            </a:r>
          </a:p>
          <a:p>
            <a:pPr lvl="2" eaLnBrk="1" hangingPunct="1"/>
            <a:r>
              <a:rPr lang="en-US" dirty="0">
                <a:solidFill>
                  <a:srgbClr val="002060"/>
                </a:solidFill>
              </a:rPr>
              <a:t>Anchor all production equipment to BFE.</a:t>
            </a:r>
          </a:p>
          <a:p>
            <a:pPr lvl="2" eaLnBrk="1" hangingPunct="1"/>
            <a:r>
              <a:rPr lang="en-US" dirty="0">
                <a:solidFill>
                  <a:srgbClr val="002060"/>
                </a:solidFill>
              </a:rPr>
              <a:t>Protect vulnerable equipment such as well head  and gas valve with flood protection fence to prevent flood debris damage.</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4530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Outline</a:t>
            </a:r>
          </a:p>
        </p:txBody>
      </p:sp>
      <p:sp>
        <p:nvSpPr>
          <p:cNvPr id="3" name="Content Placeholder 2"/>
          <p:cNvSpPr>
            <a:spLocks noGrp="1"/>
          </p:cNvSpPr>
          <p:nvPr>
            <p:ph idx="1"/>
          </p:nvPr>
        </p:nvSpPr>
        <p:spPr/>
        <p:txBody>
          <a:bodyPr/>
          <a:lstStyle/>
          <a:p>
            <a:r>
              <a:rPr lang="en-US" dirty="0"/>
              <a:t>Waters of the U.S.</a:t>
            </a:r>
          </a:p>
          <a:p>
            <a:r>
              <a:rPr lang="en-US" dirty="0"/>
              <a:t>Floodplains</a:t>
            </a:r>
          </a:p>
          <a:p>
            <a:r>
              <a:rPr lang="en-US" dirty="0"/>
              <a:t>Water Management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22361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a:bodyPr>
          <a:lstStyle/>
          <a:p>
            <a:pPr eaLnBrk="1" hangingPunct="1"/>
            <a:r>
              <a:rPr lang="en-US" dirty="0">
                <a:solidFill>
                  <a:srgbClr val="002060"/>
                </a:solidFill>
              </a:rPr>
              <a:t>Pipelines</a:t>
            </a:r>
          </a:p>
        </p:txBody>
      </p:sp>
      <p:sp>
        <p:nvSpPr>
          <p:cNvPr id="70659" name="Content Placeholder 2"/>
          <p:cNvSpPr>
            <a:spLocks noGrp="1"/>
          </p:cNvSpPr>
          <p:nvPr>
            <p:ph idx="1"/>
          </p:nvPr>
        </p:nvSpPr>
        <p:spPr>
          <a:prstGeom prst="rect">
            <a:avLst/>
          </a:prstGeom>
        </p:spPr>
        <p:txBody>
          <a:bodyPr>
            <a:normAutofit/>
          </a:bodyPr>
          <a:lstStyle/>
          <a:p>
            <a:pPr eaLnBrk="1" hangingPunct="1"/>
            <a:r>
              <a:rPr lang="en-US" sz="1800" dirty="0">
                <a:solidFill>
                  <a:srgbClr val="002060"/>
                </a:solidFill>
              </a:rPr>
              <a:t>Determine burial depth requirement.</a:t>
            </a:r>
          </a:p>
          <a:p>
            <a:pPr eaLnBrk="1" hangingPunct="1"/>
            <a:r>
              <a:rPr lang="en-US" sz="1800" dirty="0">
                <a:solidFill>
                  <a:srgbClr val="002060"/>
                </a:solidFill>
              </a:rPr>
              <a:t>Recommendation:</a:t>
            </a:r>
          </a:p>
          <a:p>
            <a:pPr lvl="1" eaLnBrk="1" hangingPunct="1"/>
            <a:r>
              <a:rPr lang="en-US" sz="1800" dirty="0">
                <a:solidFill>
                  <a:srgbClr val="002060"/>
                </a:solidFill>
              </a:rPr>
              <a:t>72 inches under creeks/rivers, 48 inches in the rest of the floodplain</a:t>
            </a:r>
          </a:p>
          <a:p>
            <a:pPr lvl="1" eaLnBrk="1" hangingPunct="1"/>
            <a:r>
              <a:rPr lang="en-US" sz="1800" dirty="0">
                <a:solidFill>
                  <a:srgbClr val="002060"/>
                </a:solidFill>
              </a:rPr>
              <a:t>Company may have to sign Statement of Burial Depth Compliance after construction is complete.</a:t>
            </a:r>
          </a:p>
          <a:p>
            <a:pPr eaLnBrk="1" hangingPunct="1">
              <a:buFontTx/>
              <a:buNone/>
            </a:pPr>
            <a:r>
              <a:rPr lang="en-US" sz="1800" dirty="0">
                <a:solidFill>
                  <a:srgbClr val="002060"/>
                </a:solidFill>
              </a:rPr>
              <a:t>	</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7678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14350" y="133350"/>
            <a:ext cx="5829300" cy="514350"/>
          </a:xfrm>
        </p:spPr>
        <p:txBody>
          <a:bodyPr>
            <a:normAutofit fontScale="90000"/>
          </a:bodyPr>
          <a:lstStyle/>
          <a:p>
            <a:pPr eaLnBrk="1" hangingPunct="1"/>
            <a:r>
              <a:rPr lang="en-US" dirty="0">
                <a:solidFill>
                  <a:srgbClr val="4196B4"/>
                </a:solidFill>
              </a:rPr>
              <a:t>The Good</a:t>
            </a:r>
          </a:p>
        </p:txBody>
      </p:sp>
      <p:pic>
        <p:nvPicPr>
          <p:cNvPr id="72707" name="Picture 4" descr="100_1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800101"/>
            <a:ext cx="5715000" cy="380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5"/>
          <p:cNvSpPr txBox="1">
            <a:spLocks noChangeArrowheads="1"/>
          </p:cNvSpPr>
          <p:nvPr/>
        </p:nvSpPr>
        <p:spPr bwMode="auto">
          <a:xfrm>
            <a:off x="2266950" y="4705350"/>
            <a:ext cx="23241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r>
              <a:rPr lang="en-US" sz="1800" dirty="0">
                <a:latin typeface="+mn-lt"/>
              </a:rPr>
              <a:t>Proper anchoring</a:t>
            </a:r>
          </a:p>
        </p:txBody>
      </p:sp>
    </p:spTree>
    <p:extLst>
      <p:ext uri="{BB962C8B-B14F-4D97-AF65-F5344CB8AC3E}">
        <p14:creationId xmlns:p14="http://schemas.microsoft.com/office/powerpoint/2010/main" val="312861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lip_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527448"/>
            <a:ext cx="6000750" cy="408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381000" y="4663901"/>
            <a:ext cx="60960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r>
              <a:rPr lang="en-US" sz="1800" dirty="0">
                <a:latin typeface="+mn-lt"/>
              </a:rPr>
              <a:t>Proper anchoring on equipment other than tanks</a:t>
            </a:r>
          </a:p>
        </p:txBody>
      </p:sp>
    </p:spTree>
    <p:extLst>
      <p:ext uri="{BB962C8B-B14F-4D97-AF65-F5344CB8AC3E}">
        <p14:creationId xmlns:p14="http://schemas.microsoft.com/office/powerpoint/2010/main" val="123174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ubtitle 2"/>
          <p:cNvSpPr>
            <a:spLocks noGrp="1"/>
          </p:cNvSpPr>
          <p:nvPr>
            <p:ph type="subTitle" idx="4294967295"/>
          </p:nvPr>
        </p:nvSpPr>
        <p:spPr>
          <a:xfrm>
            <a:off x="1067991" y="4629150"/>
            <a:ext cx="4800600" cy="457200"/>
          </a:xfrm>
        </p:spPr>
        <p:txBody>
          <a:bodyPr>
            <a:normAutofit/>
          </a:bodyPr>
          <a:lstStyle/>
          <a:p>
            <a:pPr marL="0" indent="0" algn="ctr" eaLnBrk="1" hangingPunct="1">
              <a:buNone/>
            </a:pPr>
            <a:r>
              <a:rPr lang="en-US" sz="1800" dirty="0"/>
              <a:t>Well Head Guard</a:t>
            </a:r>
          </a:p>
        </p:txBody>
      </p:sp>
      <p:pic>
        <p:nvPicPr>
          <p:cNvPr id="80899" name="Picture 4" descr="Chesapeake well head guar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1" y="285750"/>
            <a:ext cx="6250781"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836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Clip_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817960"/>
            <a:ext cx="6000750" cy="350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4"/>
          <p:cNvSpPr txBox="1">
            <a:spLocks noChangeArrowheads="1"/>
          </p:cNvSpPr>
          <p:nvPr/>
        </p:nvSpPr>
        <p:spPr bwMode="auto">
          <a:xfrm>
            <a:off x="1800225" y="4511501"/>
            <a:ext cx="32575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r>
              <a:rPr lang="en-US" sz="1800" dirty="0">
                <a:latin typeface="+mn-lt"/>
              </a:rPr>
              <a:t>Elevation of production site</a:t>
            </a:r>
          </a:p>
        </p:txBody>
      </p:sp>
    </p:spTree>
    <p:extLst>
      <p:ext uri="{BB962C8B-B14F-4D97-AF65-F5344CB8AC3E}">
        <p14:creationId xmlns:p14="http://schemas.microsoft.com/office/powerpoint/2010/main" val="1682591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river ran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285751"/>
            <a:ext cx="5629275" cy="42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3"/>
          <p:cNvSpPr txBox="1">
            <a:spLocks noChangeArrowheads="1"/>
          </p:cNvSpPr>
          <p:nvPr/>
        </p:nvSpPr>
        <p:spPr bwMode="auto">
          <a:xfrm>
            <a:off x="1171575" y="4587701"/>
            <a:ext cx="45148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r>
              <a:rPr lang="en-US" sz="1800" dirty="0">
                <a:latin typeface="+mn-lt"/>
              </a:rPr>
              <a:t>Relocated production  equipment</a:t>
            </a:r>
          </a:p>
        </p:txBody>
      </p:sp>
      <p:cxnSp>
        <p:nvCxnSpPr>
          <p:cNvPr id="3" name="Straight Arrow Connector 2"/>
          <p:cNvCxnSpPr/>
          <p:nvPr/>
        </p:nvCxnSpPr>
        <p:spPr>
          <a:xfrm flipV="1">
            <a:off x="4286250" y="2686050"/>
            <a:ext cx="628650" cy="1943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575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14350" y="209550"/>
            <a:ext cx="5829300" cy="514350"/>
          </a:xfrm>
        </p:spPr>
        <p:txBody>
          <a:bodyPr>
            <a:normAutofit fontScale="90000"/>
          </a:bodyPr>
          <a:lstStyle/>
          <a:p>
            <a:pPr eaLnBrk="1" hangingPunct="1"/>
            <a:r>
              <a:rPr lang="en-US" dirty="0">
                <a:solidFill>
                  <a:srgbClr val="4196B4"/>
                </a:solidFill>
              </a:rPr>
              <a:t>The Bad</a:t>
            </a:r>
          </a:p>
        </p:txBody>
      </p:sp>
      <p:sp>
        <p:nvSpPr>
          <p:cNvPr id="84996" name="Text Box 4"/>
          <p:cNvSpPr txBox="1">
            <a:spLocks noChangeArrowheads="1"/>
          </p:cNvSpPr>
          <p:nvPr/>
        </p:nvSpPr>
        <p:spPr bwMode="auto">
          <a:xfrm>
            <a:off x="1714500" y="4587701"/>
            <a:ext cx="34290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r>
              <a:rPr lang="en-US" sz="1800" dirty="0">
                <a:latin typeface="+mn-lt"/>
              </a:rPr>
              <a:t>Infringement on waterway</a:t>
            </a:r>
          </a:p>
        </p:txBody>
      </p:sp>
      <p:pic>
        <p:nvPicPr>
          <p:cNvPr id="5" name="Picture 2" descr="blocked waterway 10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800100"/>
            <a:ext cx="49149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055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lip_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628650"/>
            <a:ext cx="60007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p:cNvSpPr txBox="1">
            <a:spLocks noChangeArrowheads="1"/>
          </p:cNvSpPr>
          <p:nvPr/>
        </p:nvSpPr>
        <p:spPr bwMode="auto">
          <a:xfrm>
            <a:off x="1628775" y="4400550"/>
            <a:ext cx="36004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r>
              <a:rPr lang="en-US" sz="1800" dirty="0">
                <a:latin typeface="+mn-lt"/>
              </a:rPr>
              <a:t>Inadequate well head guard</a:t>
            </a:r>
          </a:p>
        </p:txBody>
      </p:sp>
    </p:spTree>
    <p:extLst>
      <p:ext uri="{BB962C8B-B14F-4D97-AF65-F5344CB8AC3E}">
        <p14:creationId xmlns:p14="http://schemas.microsoft.com/office/powerpoint/2010/main" val="3083976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4" descr="Clip_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590550"/>
            <a:ext cx="60007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5"/>
          <p:cNvSpPr txBox="1">
            <a:spLocks noChangeArrowheads="1"/>
          </p:cNvSpPr>
          <p:nvPr/>
        </p:nvSpPr>
        <p:spPr bwMode="auto">
          <a:xfrm>
            <a:off x="657225" y="4400550"/>
            <a:ext cx="55435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r>
              <a:rPr lang="en-US" sz="1800" dirty="0">
                <a:latin typeface="+mn-lt"/>
              </a:rPr>
              <a:t>New unpermitted equipment added after final inspection</a:t>
            </a:r>
          </a:p>
        </p:txBody>
      </p:sp>
      <p:cxnSp>
        <p:nvCxnSpPr>
          <p:cNvPr id="3" name="Straight Arrow Connector 2"/>
          <p:cNvCxnSpPr/>
          <p:nvPr/>
        </p:nvCxnSpPr>
        <p:spPr>
          <a:xfrm flipV="1">
            <a:off x="4171950" y="1485900"/>
            <a:ext cx="971550" cy="29146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10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4755" y="685801"/>
            <a:ext cx="5210345" cy="1657349"/>
          </a:xfrm>
        </p:spPr>
        <p:txBody>
          <a:bodyPr/>
          <a:lstStyle/>
          <a:p>
            <a:r>
              <a:rPr lang="en-US" dirty="0">
                <a:solidFill>
                  <a:srgbClr val="002060"/>
                </a:solidFill>
                <a:latin typeface="Cambria" panose="02040503050406030204" pitchFamily="18" charset="0"/>
                <a:ea typeface="Cambria" panose="02040503050406030204" pitchFamily="18" charset="0"/>
              </a:rPr>
              <a:t>Water Management</a:t>
            </a:r>
          </a:p>
        </p:txBody>
      </p:sp>
      <p:sp>
        <p:nvSpPr>
          <p:cNvPr id="3" name="Slide Number Placeholder 2"/>
          <p:cNvSpPr>
            <a:spLocks noGrp="1"/>
          </p:cNvSpPr>
          <p:nvPr>
            <p:ph type="sldNum" sz="quarter" idx="12"/>
          </p:nvPr>
        </p:nvSpPr>
        <p:spPr/>
        <p:txBody>
          <a:bodyPr/>
          <a:lstStyle/>
          <a:p>
            <a:fld id="{64A0697F-D92A-44AE-9631-4DF4FB2C44EF}" type="slidenum">
              <a:rPr lang="en-GB" smtClean="0"/>
              <a:pPr/>
              <a:t>29</a:t>
            </a:fld>
            <a:endParaRPr lang="en-GB" dirty="0"/>
          </a:p>
        </p:txBody>
      </p:sp>
    </p:spTree>
    <p:extLst>
      <p:ext uri="{BB962C8B-B14F-4D97-AF65-F5344CB8AC3E}">
        <p14:creationId xmlns:p14="http://schemas.microsoft.com/office/powerpoint/2010/main" val="30667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016793"/>
            <a:ext cx="6858000" cy="1021557"/>
          </a:xfrm>
        </p:spPr>
        <p:txBody>
          <a:bodyPr>
            <a:normAutofit/>
          </a:bodyPr>
          <a:lstStyle/>
          <a:p>
            <a:pPr algn="ctr"/>
            <a:r>
              <a:rPr lang="en-US" sz="3600" dirty="0">
                <a:solidFill>
                  <a:srgbClr val="002060"/>
                </a:solidFill>
                <a:latin typeface="Cambria" panose="02040503050406030204" pitchFamily="18" charset="0"/>
                <a:ea typeface="Cambria" panose="02040503050406030204" pitchFamily="18" charset="0"/>
              </a:rPr>
              <a:t>Waters of the U.S.</a:t>
            </a:r>
          </a:p>
        </p:txBody>
      </p:sp>
    </p:spTree>
    <p:extLst>
      <p:ext uri="{BB962C8B-B14F-4D97-AF65-F5344CB8AC3E}">
        <p14:creationId xmlns:p14="http://schemas.microsoft.com/office/powerpoint/2010/main" val="746354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Water Usage</a:t>
            </a:r>
          </a:p>
        </p:txBody>
      </p:sp>
      <p:sp>
        <p:nvSpPr>
          <p:cNvPr id="3" name="Content Placeholder 2"/>
          <p:cNvSpPr>
            <a:spLocks noGrp="1"/>
          </p:cNvSpPr>
          <p:nvPr>
            <p:ph idx="1"/>
          </p:nvPr>
        </p:nvSpPr>
        <p:spPr/>
        <p:txBody>
          <a:bodyPr>
            <a:normAutofit/>
          </a:bodyPr>
          <a:lstStyle/>
          <a:p>
            <a:r>
              <a:rPr lang="en-US" sz="1800" dirty="0">
                <a:solidFill>
                  <a:srgbClr val="002060"/>
                </a:solidFill>
              </a:rPr>
              <a:t>A few years ago = 5 million gallons of water</a:t>
            </a:r>
          </a:p>
          <a:p>
            <a:r>
              <a:rPr lang="en-US" sz="1800" dirty="0">
                <a:solidFill>
                  <a:srgbClr val="002060"/>
                </a:solidFill>
              </a:rPr>
              <a:t>Today (and in future) = up to 25 million gallons of water will be </a:t>
            </a:r>
            <a:r>
              <a:rPr lang="en-US" sz="1800" dirty="0" smtClean="0">
                <a:solidFill>
                  <a:srgbClr val="002060"/>
                </a:solidFill>
              </a:rPr>
              <a:t>required</a:t>
            </a:r>
          </a:p>
          <a:p>
            <a:r>
              <a:rPr lang="en-US" sz="1800" dirty="0">
                <a:solidFill>
                  <a:srgbClr val="002060"/>
                </a:solidFill>
              </a:rPr>
              <a:t>Most water is sourced from groundwater aquifers or from water captured from precipitation</a:t>
            </a:r>
          </a:p>
          <a:p>
            <a:r>
              <a:rPr lang="en-US" sz="1800" dirty="0">
                <a:solidFill>
                  <a:srgbClr val="002060"/>
                </a:solidFill>
              </a:rPr>
              <a:t>Pipeline distribution systems are being developed to move large volumes of water more effectively</a:t>
            </a:r>
          </a:p>
          <a:p>
            <a:r>
              <a:rPr lang="en-US" sz="1800" dirty="0">
                <a:solidFill>
                  <a:srgbClr val="002060"/>
                </a:solidFill>
              </a:rPr>
              <a:t>More operators are looking for ways to re-use water in areas where it is possible</a:t>
            </a:r>
            <a:endParaRPr lang="en-US" sz="1800" dirty="0">
              <a:solidFill>
                <a:srgbClr val="002060"/>
              </a:solidFill>
            </a:endParaRP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62540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Produced Water</a:t>
            </a:r>
          </a:p>
        </p:txBody>
      </p:sp>
      <p:sp>
        <p:nvSpPr>
          <p:cNvPr id="3" name="Content Placeholder 2"/>
          <p:cNvSpPr>
            <a:spLocks noGrp="1"/>
          </p:cNvSpPr>
          <p:nvPr>
            <p:ph idx="1"/>
          </p:nvPr>
        </p:nvSpPr>
        <p:spPr>
          <a:xfrm>
            <a:off x="342900" y="1200151"/>
            <a:ext cx="5981700" cy="3394472"/>
          </a:xfrm>
        </p:spPr>
        <p:txBody>
          <a:bodyPr>
            <a:normAutofit/>
          </a:bodyPr>
          <a:lstStyle/>
          <a:p>
            <a:r>
              <a:rPr lang="en-US" sz="1800" dirty="0">
                <a:solidFill>
                  <a:srgbClr val="002060"/>
                </a:solidFill>
              </a:rPr>
              <a:t>Volume fluctuates widely by basin</a:t>
            </a:r>
          </a:p>
          <a:p>
            <a:r>
              <a:rPr lang="en-US" sz="1800" dirty="0">
                <a:solidFill>
                  <a:srgbClr val="002060"/>
                </a:solidFill>
              </a:rPr>
              <a:t>Approximately 21 billion </a:t>
            </a:r>
            <a:r>
              <a:rPr lang="en-US" sz="1800" dirty="0" err="1">
                <a:solidFill>
                  <a:srgbClr val="002060"/>
                </a:solidFill>
              </a:rPr>
              <a:t>bbl</a:t>
            </a:r>
            <a:r>
              <a:rPr lang="en-US" sz="1800" dirty="0">
                <a:solidFill>
                  <a:srgbClr val="002060"/>
                </a:solidFill>
              </a:rPr>
              <a:t> generated each year for 900,000 wells</a:t>
            </a:r>
          </a:p>
          <a:p>
            <a:r>
              <a:rPr lang="en-US" sz="1800" dirty="0">
                <a:solidFill>
                  <a:srgbClr val="002060"/>
                </a:solidFill>
              </a:rPr>
              <a:t>Increased trucks on roads</a:t>
            </a:r>
          </a:p>
          <a:p>
            <a:r>
              <a:rPr lang="en-US" sz="1800" dirty="0">
                <a:solidFill>
                  <a:srgbClr val="002060"/>
                </a:solidFill>
              </a:rPr>
              <a:t>Predominately reinjected into saltwater </a:t>
            </a:r>
            <a:r>
              <a:rPr lang="en-US" sz="1800" dirty="0" smtClean="0">
                <a:solidFill>
                  <a:srgbClr val="002060"/>
                </a:solidFill>
              </a:rPr>
              <a:t>aquifers</a:t>
            </a:r>
          </a:p>
          <a:p>
            <a:r>
              <a:rPr lang="en-US" sz="1800" dirty="0">
                <a:solidFill>
                  <a:srgbClr val="002060"/>
                </a:solidFill>
              </a:rPr>
              <a:t>Re-use and evaporation ponds are also methods used to decrease produced water injection</a:t>
            </a:r>
          </a:p>
          <a:p>
            <a:pPr marL="0" indent="0">
              <a:buNone/>
            </a:pPr>
            <a:endParaRPr lang="en-US" sz="1800" dirty="0">
              <a:solidFill>
                <a:srgbClr val="002060"/>
              </a:solidFill>
            </a:endParaRPr>
          </a:p>
          <a:p>
            <a:endParaRPr lang="en-US" sz="1800" dirty="0">
              <a:solidFill>
                <a:srgbClr val="002060"/>
              </a:solidFill>
            </a:endParaRPr>
          </a:p>
          <a:p>
            <a:endParaRPr lang="en-US" sz="1800" dirty="0">
              <a:solidFill>
                <a:srgbClr val="002060"/>
              </a:solidFill>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59568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Produced Water</a:t>
            </a:r>
          </a:p>
        </p:txBody>
      </p:sp>
      <p:sp>
        <p:nvSpPr>
          <p:cNvPr id="3" name="Content Placeholder 2"/>
          <p:cNvSpPr>
            <a:spLocks noGrp="1"/>
          </p:cNvSpPr>
          <p:nvPr>
            <p:ph idx="1"/>
          </p:nvPr>
        </p:nvSpPr>
        <p:spPr/>
        <p:txBody>
          <a:bodyPr>
            <a:normAutofit/>
          </a:bodyPr>
          <a:lstStyle/>
          <a:p>
            <a:r>
              <a:rPr lang="en-US" sz="1800" dirty="0">
                <a:solidFill>
                  <a:srgbClr val="002060"/>
                </a:solidFill>
              </a:rPr>
              <a:t>Pipeline distribution systems being </a:t>
            </a:r>
            <a:r>
              <a:rPr lang="en-US" sz="1800" dirty="0" smtClean="0">
                <a:solidFill>
                  <a:srgbClr val="002060"/>
                </a:solidFill>
              </a:rPr>
              <a:t>developed</a:t>
            </a:r>
          </a:p>
          <a:p>
            <a:r>
              <a:rPr lang="en-US" sz="1800" dirty="0">
                <a:solidFill>
                  <a:srgbClr val="002060"/>
                </a:solidFill>
              </a:rPr>
              <a:t>One pipeline will greatly decrease the number of trucks needed to move water</a:t>
            </a:r>
          </a:p>
          <a:p>
            <a:r>
              <a:rPr lang="en-US" sz="1800" dirty="0" smtClean="0">
                <a:solidFill>
                  <a:srgbClr val="002060"/>
                </a:solidFill>
              </a:rPr>
              <a:t>Recycling </a:t>
            </a:r>
            <a:r>
              <a:rPr lang="en-US" sz="1800" dirty="0">
                <a:solidFill>
                  <a:srgbClr val="002060"/>
                </a:solidFill>
              </a:rPr>
              <a:t>being encouraged</a:t>
            </a:r>
          </a:p>
          <a:p>
            <a:pPr lvl="1"/>
            <a:r>
              <a:rPr lang="en-US" sz="1800" dirty="0">
                <a:solidFill>
                  <a:srgbClr val="002060"/>
                </a:solidFill>
              </a:rPr>
              <a:t>Texas Alliance of Energy Producers and the Independent Petroleum Association of America are conducting a study to look at produced water management</a:t>
            </a:r>
          </a:p>
          <a:p>
            <a:endParaRPr lang="en-US" sz="1800" dirty="0">
              <a:solidFill>
                <a:srgbClr val="002060"/>
              </a:solidFill>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94040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Questions</a:t>
            </a:r>
          </a:p>
        </p:txBody>
      </p:sp>
      <p:sp>
        <p:nvSpPr>
          <p:cNvPr id="3" name="Content Placeholder 2"/>
          <p:cNvSpPr>
            <a:spLocks noGrp="1"/>
          </p:cNvSpPr>
          <p:nvPr>
            <p:ph idx="1"/>
          </p:nvPr>
        </p:nvSpPr>
        <p:spPr/>
        <p:txBody>
          <a:bodyPr>
            <a:normAutofit/>
          </a:bodyPr>
          <a:lstStyle/>
          <a:p>
            <a:r>
              <a:rPr lang="en-US" sz="1800" dirty="0"/>
              <a:t>Peter D. McKone, CWB</a:t>
            </a:r>
          </a:p>
          <a:p>
            <a:pPr lvl="1"/>
            <a:r>
              <a:rPr lang="en-US" sz="1800" dirty="0"/>
              <a:t>Weaver Consultants Group</a:t>
            </a:r>
          </a:p>
          <a:p>
            <a:pPr lvl="1"/>
            <a:r>
              <a:rPr lang="en-US" sz="1800" dirty="0">
                <a:hlinkClick r:id="rId2"/>
              </a:rPr>
              <a:t>pmckone@wcgrp.com</a:t>
            </a:r>
            <a:endParaRPr lang="en-US" sz="1800" dirty="0"/>
          </a:p>
          <a:p>
            <a:pPr lvl="1"/>
            <a:endParaRPr lang="en-US" sz="1800" dirty="0"/>
          </a:p>
          <a:p>
            <a:r>
              <a:rPr lang="en-US" sz="1800" dirty="0"/>
              <a:t>Anthony Smith</a:t>
            </a:r>
          </a:p>
          <a:p>
            <a:pPr lvl="1"/>
            <a:r>
              <a:rPr lang="en-US" sz="1800" dirty="0"/>
              <a:t>Phoenix Services</a:t>
            </a:r>
          </a:p>
          <a:p>
            <a:pPr lvl="1"/>
            <a:r>
              <a:rPr lang="en-US" sz="1800" dirty="0">
                <a:hlinkClick r:id="rId3"/>
              </a:rPr>
              <a:t>asmith@phoenixservices.biz</a:t>
            </a:r>
            <a:endParaRPr lang="en-US" sz="1800"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0967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69056" tIns="34529" rIns="69056" bIns="34529"/>
          <a:lstStyle/>
          <a:p>
            <a:r>
              <a:rPr lang="en-US" dirty="0">
                <a:solidFill>
                  <a:srgbClr val="002060"/>
                </a:solidFill>
                <a:latin typeface="Cambria" panose="02040503050406030204" pitchFamily="18" charset="0"/>
                <a:ea typeface="Cambria" panose="02040503050406030204" pitchFamily="18" charset="0"/>
              </a:rPr>
              <a:t>Corps Regulatory Program </a:t>
            </a:r>
            <a:endParaRPr lang="en-US" sz="2100" dirty="0">
              <a:solidFill>
                <a:srgbClr val="002060"/>
              </a:solidFill>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 xmlns:a16="http://schemas.microsoft.com/office/drawing/2014/main" id="{F1E3A42B-2987-4734-A0A0-9C142415B9B7}"/>
              </a:ext>
            </a:extLst>
          </p:cNvPr>
          <p:cNvSpPr>
            <a:spLocks noGrp="1"/>
          </p:cNvSpPr>
          <p:nvPr>
            <p:ph idx="1"/>
          </p:nvPr>
        </p:nvSpPr>
        <p:spPr/>
        <p:txBody>
          <a:bodyPr/>
          <a:lstStyle/>
          <a:p>
            <a:endParaRPr lang="en-US"/>
          </a:p>
        </p:txBody>
      </p:sp>
      <p:sp>
        <p:nvSpPr>
          <p:cNvPr id="3" name="Text Placeholder 2">
            <a:extLst>
              <a:ext uri="{FF2B5EF4-FFF2-40B4-BE49-F238E27FC236}">
                <a16:creationId xmlns="" xmlns:a16="http://schemas.microsoft.com/office/drawing/2014/main" id="{19487EBE-FB06-40C3-808B-665420E1CEBA}"/>
              </a:ext>
            </a:extLst>
          </p:cNvPr>
          <p:cNvSpPr>
            <a:spLocks noGrp="1"/>
          </p:cNvSpPr>
          <p:nvPr>
            <p:ph type="body" sz="quarter" idx="13"/>
          </p:nvPr>
        </p:nvSpPr>
        <p:spPr/>
        <p:txBody>
          <a:bodyPr/>
          <a:lstStyle/>
          <a:p>
            <a:endParaRPr lang="en-US"/>
          </a:p>
        </p:txBody>
      </p:sp>
      <p:sp>
        <p:nvSpPr>
          <p:cNvPr id="5123" name="Rectangle 3"/>
          <p:cNvSpPr>
            <a:spLocks noChangeArrowheads="1"/>
          </p:cNvSpPr>
          <p:nvPr/>
        </p:nvSpPr>
        <p:spPr bwMode="auto">
          <a:xfrm>
            <a:off x="495300" y="1234678"/>
            <a:ext cx="6019800" cy="1985963"/>
          </a:xfrm>
          <a:prstGeom prst="rect">
            <a:avLst/>
          </a:prstGeom>
          <a:noFill/>
          <a:ln w="9525">
            <a:noFill/>
            <a:miter lim="800000"/>
            <a:headEnd/>
            <a:tailEnd/>
          </a:ln>
        </p:spPr>
        <p:txBody>
          <a:bodyPr wrap="none" lIns="68580" tIns="34290" rIns="68580" bIns="34290" anchor="ctr"/>
          <a:lstStyle/>
          <a:p>
            <a:endParaRPr lang="en-US"/>
          </a:p>
        </p:txBody>
      </p:sp>
      <p:sp>
        <p:nvSpPr>
          <p:cNvPr id="5124" name="Rectangle 4"/>
          <p:cNvSpPr>
            <a:spLocks noChangeArrowheads="1"/>
          </p:cNvSpPr>
          <p:nvPr/>
        </p:nvSpPr>
        <p:spPr bwMode="auto">
          <a:xfrm>
            <a:off x="495300" y="1143000"/>
            <a:ext cx="5867400" cy="3393719"/>
          </a:xfrm>
          <a:prstGeom prst="rect">
            <a:avLst/>
          </a:prstGeom>
          <a:noFill/>
          <a:ln w="9525">
            <a:noFill/>
            <a:miter lim="800000"/>
            <a:headEnd/>
            <a:tailEnd/>
          </a:ln>
        </p:spPr>
        <p:txBody>
          <a:bodyPr wrap="square" lIns="69056" tIns="34529" rIns="69056" bIns="34529">
            <a:spAutoFit/>
          </a:bodyPr>
          <a:lstStyle/>
          <a:p>
            <a:pPr marL="342900" indent="-342900">
              <a:spcBef>
                <a:spcPct val="50000"/>
              </a:spcBef>
              <a:buFontTx/>
              <a:buChar char="•"/>
            </a:pPr>
            <a:r>
              <a:rPr lang="en-US" dirty="0">
                <a:solidFill>
                  <a:srgbClr val="002060"/>
                </a:solidFill>
              </a:rPr>
              <a:t>Protect navigation: Sections 9 and 10 of the Rivers and Harbors Act of 1899</a:t>
            </a:r>
          </a:p>
          <a:p>
            <a:pPr marL="342900" indent="-342900">
              <a:spcBef>
                <a:spcPct val="50000"/>
              </a:spcBef>
              <a:buFontTx/>
              <a:buChar char="•"/>
            </a:pPr>
            <a:r>
              <a:rPr lang="en-US" dirty="0">
                <a:solidFill>
                  <a:srgbClr val="002060"/>
                </a:solidFill>
              </a:rPr>
              <a:t>Restore and maintain the physical, chemical and biological integrity of the nation's waters:  Section 404 of the Clean Water Act</a:t>
            </a:r>
          </a:p>
          <a:p>
            <a:pPr marL="342900" indent="-342900">
              <a:spcBef>
                <a:spcPct val="50000"/>
              </a:spcBef>
              <a:buFontTx/>
              <a:buChar char="•"/>
            </a:pPr>
            <a:r>
              <a:rPr lang="en-US" dirty="0">
                <a:solidFill>
                  <a:srgbClr val="002060"/>
                </a:solidFill>
              </a:rPr>
              <a:t>Protect marine resources associated with ocean disposal of dredged material: Section 103 of the Marine Protection, Research and Sanctuaries Act of 1972</a:t>
            </a:r>
          </a:p>
          <a:p>
            <a:pPr marL="342900" indent="-342900">
              <a:spcBef>
                <a:spcPct val="50000"/>
              </a:spcBef>
              <a:buFontTx/>
              <a:buChar char="•"/>
            </a:pPr>
            <a:endParaRPr lang="en-US" dirty="0">
              <a:solidFill>
                <a:srgbClr val="002060"/>
              </a:solidFill>
            </a:endParaRPr>
          </a:p>
          <a:p>
            <a:pPr marL="342900" indent="-342900">
              <a:spcBef>
                <a:spcPct val="50000"/>
              </a:spcBef>
            </a:pPr>
            <a:r>
              <a:rPr lang="en-US" dirty="0">
                <a:solidFill>
                  <a:srgbClr val="002060"/>
                </a:solidFill>
              </a:rPr>
              <a:t>Source:  USACE Fort Worth District and </a:t>
            </a:r>
            <a:r>
              <a:rPr lang="en-US" dirty="0" err="1">
                <a:solidFill>
                  <a:srgbClr val="002060"/>
                </a:solidFill>
              </a:rPr>
              <a:t>Rapanos</a:t>
            </a:r>
            <a:r>
              <a:rPr lang="en-US" dirty="0">
                <a:solidFill>
                  <a:srgbClr val="002060"/>
                </a:solidFill>
              </a:rPr>
              <a:t> guidance</a:t>
            </a:r>
          </a:p>
        </p:txBody>
      </p:sp>
    </p:spTree>
    <p:extLst>
      <p:ext uri="{BB962C8B-B14F-4D97-AF65-F5344CB8AC3E}">
        <p14:creationId xmlns:p14="http://schemas.microsoft.com/office/powerpoint/2010/main" val="246953641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a:solidFill>
                  <a:srgbClr val="002060"/>
                </a:solidFill>
                <a:latin typeface="Cambria" panose="02040503050406030204" pitchFamily="18" charset="0"/>
                <a:ea typeface="Cambria" panose="02040503050406030204" pitchFamily="18" charset="0"/>
              </a:rPr>
              <a:t>Legal Background</a:t>
            </a:r>
            <a:endParaRPr lang="en-US" sz="1800" dirty="0">
              <a:solidFill>
                <a:srgbClr val="002060"/>
              </a:solidFill>
              <a:latin typeface="Cambria" panose="02040503050406030204" pitchFamily="18" charset="0"/>
              <a:ea typeface="Cambria" panose="02040503050406030204" pitchFamily="18" charset="0"/>
            </a:endParaRPr>
          </a:p>
        </p:txBody>
      </p:sp>
      <p:sp>
        <p:nvSpPr>
          <p:cNvPr id="6147" name="Rectangle 3"/>
          <p:cNvSpPr>
            <a:spLocks noGrp="1" noChangeArrowheads="1"/>
          </p:cNvSpPr>
          <p:nvPr>
            <p:ph idx="1"/>
          </p:nvPr>
        </p:nvSpPr>
        <p:spPr>
          <a:xfrm>
            <a:off x="342900" y="1200151"/>
            <a:ext cx="6057900" cy="3394472"/>
          </a:xfrm>
          <a:prstGeom prst="rect">
            <a:avLst/>
          </a:prstGeom>
        </p:spPr>
        <p:txBody>
          <a:bodyPr/>
          <a:lstStyle/>
          <a:p>
            <a:pPr algn="ctr">
              <a:lnSpc>
                <a:spcPct val="90000"/>
              </a:lnSpc>
              <a:buFont typeface="Wingdings" pitchFamily="2" charset="2"/>
              <a:buNone/>
            </a:pPr>
            <a:endParaRPr lang="en-US" sz="700" dirty="0">
              <a:solidFill>
                <a:srgbClr val="002060"/>
              </a:solidFill>
            </a:endParaRPr>
          </a:p>
          <a:p>
            <a:pPr>
              <a:spcBef>
                <a:spcPct val="30000"/>
              </a:spcBef>
              <a:buClr>
                <a:srgbClr val="FFFF00"/>
              </a:buClr>
            </a:pPr>
            <a:r>
              <a:rPr lang="en-US" sz="1800" dirty="0">
                <a:solidFill>
                  <a:srgbClr val="002060"/>
                </a:solidFill>
                <a:cs typeface="Arial" charset="0"/>
              </a:rPr>
              <a:t>USACE administers the regulatory aspects of dredge and fill activities.</a:t>
            </a:r>
          </a:p>
          <a:p>
            <a:pPr>
              <a:spcBef>
                <a:spcPct val="30000"/>
              </a:spcBef>
              <a:buClr>
                <a:srgbClr val="FFFF00"/>
              </a:buClr>
            </a:pPr>
            <a:r>
              <a:rPr lang="en-US" sz="1800" dirty="0">
                <a:solidFill>
                  <a:srgbClr val="002060"/>
                </a:solidFill>
                <a:cs typeface="Arial" charset="0"/>
              </a:rPr>
              <a:t>EPA maintains ultimate responsibility for oversight of the USACE’s program.</a:t>
            </a:r>
          </a:p>
          <a:p>
            <a:pPr>
              <a:spcBef>
                <a:spcPct val="30000"/>
              </a:spcBef>
              <a:buClr>
                <a:srgbClr val="FFFF00"/>
              </a:buClr>
            </a:pPr>
            <a:r>
              <a:rPr lang="en-US" sz="1800" dirty="0">
                <a:solidFill>
                  <a:srgbClr val="002060"/>
                </a:solidFill>
                <a:cs typeface="Arial" charset="0"/>
              </a:rPr>
              <a:t>Section 401 requires water quality certification from states.</a:t>
            </a:r>
          </a:p>
          <a:p>
            <a:pPr>
              <a:spcBef>
                <a:spcPct val="30000"/>
              </a:spcBef>
              <a:buClr>
                <a:srgbClr val="FFFF00"/>
              </a:buClr>
            </a:pPr>
            <a:r>
              <a:rPr lang="en-US" sz="1800" dirty="0">
                <a:solidFill>
                  <a:srgbClr val="002060"/>
                </a:solidFill>
                <a:cs typeface="Arial" charset="0"/>
              </a:rPr>
              <a:t>Section 404 addresses permitting discharge of dredge and fill material.</a:t>
            </a:r>
          </a:p>
        </p:txBody>
      </p:sp>
      <p:sp>
        <p:nvSpPr>
          <p:cNvPr id="2" name="Text Placeholder 1">
            <a:extLst>
              <a:ext uri="{FF2B5EF4-FFF2-40B4-BE49-F238E27FC236}">
                <a16:creationId xmlns="" xmlns:a16="http://schemas.microsoft.com/office/drawing/2014/main" id="{CAD5D85B-B923-48DE-96A3-057FE3291B2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8927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solidFill>
                  <a:srgbClr val="002060"/>
                </a:solidFill>
              </a:rPr>
              <a:t>Regulated Activities</a:t>
            </a:r>
            <a:endParaRPr lang="en-US" dirty="0">
              <a:solidFill>
                <a:srgbClr val="002060"/>
              </a:solidFill>
            </a:endParaRPr>
          </a:p>
        </p:txBody>
      </p:sp>
      <p:sp>
        <p:nvSpPr>
          <p:cNvPr id="8195" name="Rectangle 3"/>
          <p:cNvSpPr>
            <a:spLocks noGrp="1" noChangeArrowheads="1"/>
          </p:cNvSpPr>
          <p:nvPr>
            <p:ph idx="1"/>
          </p:nvPr>
        </p:nvSpPr>
        <p:spPr>
          <a:prstGeom prst="rect">
            <a:avLst/>
          </a:prstGeom>
        </p:spPr>
        <p:txBody>
          <a:bodyPr>
            <a:normAutofit/>
          </a:bodyPr>
          <a:lstStyle/>
          <a:p>
            <a:r>
              <a:rPr lang="en-US" sz="1800" u="sng" dirty="0" smtClean="0">
                <a:solidFill>
                  <a:srgbClr val="002060"/>
                </a:solidFill>
                <a:cs typeface="Arial" charset="0"/>
              </a:rPr>
              <a:t>Section 404 Permits</a:t>
            </a:r>
          </a:p>
          <a:p>
            <a:pPr lvl="1"/>
            <a:r>
              <a:rPr lang="en-US" sz="1500" dirty="0" smtClean="0">
                <a:solidFill>
                  <a:srgbClr val="002060"/>
                </a:solidFill>
                <a:cs typeface="Arial" charset="0"/>
              </a:rPr>
              <a:t>Individual </a:t>
            </a:r>
            <a:r>
              <a:rPr lang="en-US" sz="1500" dirty="0">
                <a:solidFill>
                  <a:srgbClr val="002060"/>
                </a:solidFill>
                <a:cs typeface="Arial" charset="0"/>
              </a:rPr>
              <a:t>Permits</a:t>
            </a:r>
          </a:p>
          <a:p>
            <a:pPr lvl="2"/>
            <a:r>
              <a:rPr lang="en-US" sz="1500" dirty="0">
                <a:solidFill>
                  <a:srgbClr val="002060"/>
                </a:solidFill>
                <a:cs typeface="Arial" charset="0"/>
              </a:rPr>
              <a:t>Standard</a:t>
            </a:r>
          </a:p>
          <a:p>
            <a:pPr lvl="2"/>
            <a:r>
              <a:rPr lang="en-US" sz="1500" dirty="0">
                <a:solidFill>
                  <a:srgbClr val="002060"/>
                </a:solidFill>
                <a:cs typeface="Arial" charset="0"/>
              </a:rPr>
              <a:t>Letters of Permission</a:t>
            </a:r>
          </a:p>
          <a:p>
            <a:pPr lvl="1"/>
            <a:r>
              <a:rPr lang="en-US" sz="1500" dirty="0" smtClean="0">
                <a:solidFill>
                  <a:srgbClr val="002060"/>
                </a:solidFill>
                <a:cs typeface="Arial" charset="0"/>
              </a:rPr>
              <a:t>General </a:t>
            </a:r>
            <a:r>
              <a:rPr lang="en-US" sz="1500" dirty="0">
                <a:solidFill>
                  <a:srgbClr val="002060"/>
                </a:solidFill>
                <a:cs typeface="Arial" charset="0"/>
              </a:rPr>
              <a:t>Permits</a:t>
            </a:r>
          </a:p>
          <a:p>
            <a:pPr lvl="2"/>
            <a:r>
              <a:rPr lang="en-US" sz="1500" dirty="0">
                <a:solidFill>
                  <a:srgbClr val="002060"/>
                </a:solidFill>
                <a:cs typeface="Arial" charset="0"/>
              </a:rPr>
              <a:t>Regional</a:t>
            </a:r>
          </a:p>
          <a:p>
            <a:pPr lvl="2"/>
            <a:r>
              <a:rPr lang="en-US" sz="1500" dirty="0">
                <a:solidFill>
                  <a:srgbClr val="002060"/>
                </a:solidFill>
                <a:cs typeface="Arial" charset="0"/>
              </a:rPr>
              <a:t>Programmatic</a:t>
            </a:r>
          </a:p>
          <a:p>
            <a:pPr lvl="2"/>
            <a:r>
              <a:rPr lang="en-US" sz="1500" dirty="0" smtClean="0">
                <a:solidFill>
                  <a:srgbClr val="002060"/>
                </a:solidFill>
                <a:cs typeface="Arial" charset="0"/>
              </a:rPr>
              <a:t>Nationwide</a:t>
            </a:r>
          </a:p>
          <a:p>
            <a:r>
              <a:rPr lang="en-US" sz="1800" u="sng" dirty="0" smtClean="0">
                <a:solidFill>
                  <a:srgbClr val="002060"/>
                </a:solidFill>
                <a:cs typeface="Arial" charset="0"/>
              </a:rPr>
              <a:t>SPCC Plans</a:t>
            </a:r>
            <a:endParaRPr lang="en-US" sz="1800" u="sng" dirty="0">
              <a:solidFill>
                <a:srgbClr val="002060"/>
              </a:solidFill>
              <a:cs typeface="Arial" charset="0"/>
            </a:endParaRPr>
          </a:p>
          <a:p>
            <a:pPr lvl="1">
              <a:buFont typeface="Wingdings" pitchFamily="2" charset="2"/>
              <a:buNone/>
            </a:pPr>
            <a:endParaRPr lang="en-US" sz="1800" dirty="0"/>
          </a:p>
        </p:txBody>
      </p:sp>
      <p:sp>
        <p:nvSpPr>
          <p:cNvPr id="2" name="Text Placeholder 1">
            <a:extLst>
              <a:ext uri="{FF2B5EF4-FFF2-40B4-BE49-F238E27FC236}">
                <a16:creationId xmlns="" xmlns:a16="http://schemas.microsoft.com/office/drawing/2014/main" id="{311C50D4-C5EF-43D4-95FF-E8D484914C2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0266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lIns="69056" tIns="34529" rIns="69056" bIns="34529"/>
          <a:lstStyle/>
          <a:p>
            <a:r>
              <a:rPr lang="en-US" dirty="0">
                <a:solidFill>
                  <a:srgbClr val="002060"/>
                </a:solidFill>
              </a:rPr>
              <a:t>Waters of the U.S.</a:t>
            </a:r>
            <a:endParaRPr lang="en-US" sz="2100" dirty="0">
              <a:solidFill>
                <a:srgbClr val="002060"/>
              </a:solidFill>
            </a:endParaRPr>
          </a:p>
        </p:txBody>
      </p:sp>
      <p:sp>
        <p:nvSpPr>
          <p:cNvPr id="3" name="Text Placeholder 2">
            <a:extLst>
              <a:ext uri="{FF2B5EF4-FFF2-40B4-BE49-F238E27FC236}">
                <a16:creationId xmlns="" xmlns:a16="http://schemas.microsoft.com/office/drawing/2014/main" id="{BDF983CA-A60E-4E38-BE00-D797DA3E045C}"/>
              </a:ext>
            </a:extLst>
          </p:cNvPr>
          <p:cNvSpPr>
            <a:spLocks noGrp="1"/>
          </p:cNvSpPr>
          <p:nvPr>
            <p:ph type="body" sz="quarter" idx="13"/>
          </p:nvPr>
        </p:nvSpPr>
        <p:spPr/>
        <p:txBody>
          <a:bodyPr/>
          <a:lstStyle/>
          <a:p>
            <a:endParaRPr lang="en-US"/>
          </a:p>
        </p:txBody>
      </p:sp>
      <p:sp>
        <p:nvSpPr>
          <p:cNvPr id="4100" name="Rectangle 4"/>
          <p:cNvSpPr>
            <a:spLocks noChangeArrowheads="1"/>
          </p:cNvSpPr>
          <p:nvPr/>
        </p:nvSpPr>
        <p:spPr bwMode="auto">
          <a:xfrm>
            <a:off x="342900" y="1200150"/>
            <a:ext cx="6172200" cy="3670718"/>
          </a:xfrm>
          <a:prstGeom prst="rect">
            <a:avLst/>
          </a:prstGeom>
          <a:noFill/>
          <a:ln w="9525">
            <a:noFill/>
            <a:miter lim="800000"/>
            <a:headEnd/>
            <a:tailEnd/>
          </a:ln>
        </p:spPr>
        <p:txBody>
          <a:bodyPr wrap="square" lIns="69056" tIns="34529" rIns="69056" bIns="34529">
            <a:spAutoFit/>
          </a:bodyPr>
          <a:lstStyle/>
          <a:p>
            <a:pPr marL="342900" indent="-342900">
              <a:spcBef>
                <a:spcPct val="50000"/>
              </a:spcBef>
              <a:buFontTx/>
              <a:buChar char="•"/>
            </a:pPr>
            <a:r>
              <a:rPr lang="en-US" dirty="0">
                <a:solidFill>
                  <a:srgbClr val="002060"/>
                </a:solidFill>
              </a:rPr>
              <a:t>All waters which are currently used, or were used in the past, or may be susceptible to use in interstate or foreign commerce, including all waters which are subject to the ebb and flow of the tide</a:t>
            </a:r>
          </a:p>
          <a:p>
            <a:pPr marL="342900" indent="-342900">
              <a:spcBef>
                <a:spcPct val="50000"/>
              </a:spcBef>
              <a:buFontTx/>
              <a:buChar char="•"/>
            </a:pPr>
            <a:r>
              <a:rPr lang="en-US" dirty="0">
                <a:solidFill>
                  <a:srgbClr val="002060"/>
                </a:solidFill>
              </a:rPr>
              <a:t>All interstate waters, including interstate wetlands</a:t>
            </a:r>
          </a:p>
          <a:p>
            <a:pPr marL="342900" indent="-342900">
              <a:spcBef>
                <a:spcPct val="50000"/>
              </a:spcBef>
              <a:buFontTx/>
              <a:buChar char="•"/>
            </a:pPr>
            <a:r>
              <a:rPr lang="en-US" dirty="0">
                <a:solidFill>
                  <a:srgbClr val="002060"/>
                </a:solidFill>
                <a:cs typeface="Arial" pitchFamily="34" charset="0"/>
              </a:rPr>
              <a:t>All other waters such as intrastate lakes, rivers, streams (including intermittent streams), mudflats, sandflats, wetlands, sloughs, prairie potholes, wet meadows, playa lakes, or natural </a:t>
            </a:r>
            <a:r>
              <a:rPr lang="en-US" dirty="0" smtClean="0">
                <a:solidFill>
                  <a:srgbClr val="002060"/>
                </a:solidFill>
                <a:cs typeface="Arial" pitchFamily="34" charset="0"/>
              </a:rPr>
              <a:t>ponds</a:t>
            </a:r>
          </a:p>
          <a:p>
            <a:pPr marL="342900" indent="-342900">
              <a:spcBef>
                <a:spcPct val="50000"/>
              </a:spcBef>
              <a:buFontTx/>
              <a:buChar char="•"/>
            </a:pPr>
            <a:r>
              <a:rPr lang="en-US" dirty="0" smtClean="0">
                <a:solidFill>
                  <a:srgbClr val="002060"/>
                </a:solidFill>
                <a:cs typeface="Arial" pitchFamily="34" charset="0"/>
              </a:rPr>
              <a:t>Does not always include waters of the state/state waters</a:t>
            </a:r>
            <a:endParaRPr lang="en-US" dirty="0">
              <a:solidFill>
                <a:srgbClr val="002060"/>
              </a:solidFill>
            </a:endParaRPr>
          </a:p>
          <a:p>
            <a:pPr marL="342900" indent="-342900">
              <a:spcBef>
                <a:spcPct val="50000"/>
              </a:spcBef>
              <a:buFontTx/>
              <a:buChar char="•"/>
            </a:pPr>
            <a:endParaRPr lang="en-US" dirty="0">
              <a:solidFill>
                <a:srgbClr val="FFFF00"/>
              </a:solidFill>
            </a:endParaRPr>
          </a:p>
        </p:txBody>
      </p:sp>
    </p:spTree>
    <p:extLst>
      <p:ext uri="{BB962C8B-B14F-4D97-AF65-F5344CB8AC3E}">
        <p14:creationId xmlns:p14="http://schemas.microsoft.com/office/powerpoint/2010/main" val="2308188044"/>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pPr eaLnBrk="1" hangingPunct="1"/>
            <a:r>
              <a:rPr lang="en-US" sz="2700" dirty="0">
                <a:solidFill>
                  <a:srgbClr val="002060"/>
                </a:solidFill>
              </a:rPr>
              <a:t>Floodplains</a:t>
            </a:r>
          </a:p>
        </p:txBody>
      </p:sp>
      <p:sp>
        <p:nvSpPr>
          <p:cNvPr id="2051" name="Rectangle 3"/>
          <p:cNvSpPr>
            <a:spLocks noGrp="1" noChangeArrowheads="1"/>
          </p:cNvSpPr>
          <p:nvPr>
            <p:ph idx="1"/>
          </p:nvPr>
        </p:nvSpPr>
        <p:spPr/>
        <p:txBody>
          <a:bodyPr>
            <a:normAutofit/>
          </a:bodyPr>
          <a:lstStyle/>
          <a:p>
            <a:pPr eaLnBrk="1" hangingPunct="1"/>
            <a:r>
              <a:rPr lang="en-US" sz="1800" dirty="0">
                <a:solidFill>
                  <a:srgbClr val="002060"/>
                </a:solidFill>
              </a:rPr>
              <a:t>Source of previous slides:</a:t>
            </a:r>
          </a:p>
          <a:p>
            <a:pPr marL="342900" lvl="1" indent="0">
              <a:buNone/>
            </a:pPr>
            <a:r>
              <a:rPr lang="en-US" sz="1800" dirty="0">
                <a:solidFill>
                  <a:srgbClr val="002060"/>
                </a:solidFill>
              </a:rPr>
              <a:t>Oklahoma Floodplain Managers Association</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4322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eaLnBrk="1" hangingPunct="1"/>
            <a:r>
              <a:rPr lang="en-US" dirty="0">
                <a:solidFill>
                  <a:srgbClr val="002060"/>
                </a:solidFill>
              </a:rPr>
              <a:t>Conflicting Regulations</a:t>
            </a:r>
          </a:p>
        </p:txBody>
      </p:sp>
      <p:sp>
        <p:nvSpPr>
          <p:cNvPr id="14339" name="Content Placeholder 2"/>
          <p:cNvSpPr>
            <a:spLocks noGrp="1"/>
          </p:cNvSpPr>
          <p:nvPr>
            <p:ph idx="1"/>
          </p:nvPr>
        </p:nvSpPr>
        <p:spPr>
          <a:prstGeom prst="rect">
            <a:avLst/>
          </a:prstGeom>
        </p:spPr>
        <p:txBody>
          <a:bodyPr>
            <a:normAutofit/>
          </a:bodyPr>
          <a:lstStyle/>
          <a:p>
            <a:pPr eaLnBrk="1" hangingPunct="1"/>
            <a:r>
              <a:rPr lang="en-US" sz="1800" dirty="0">
                <a:solidFill>
                  <a:srgbClr val="002060"/>
                </a:solidFill>
              </a:rPr>
              <a:t>Some communities are requiring too much regulation of oil and gas in their floodplains.</a:t>
            </a:r>
          </a:p>
          <a:p>
            <a:pPr lvl="1" eaLnBrk="1" hangingPunct="1"/>
            <a:r>
              <a:rPr lang="en-US" sz="1800" dirty="0">
                <a:solidFill>
                  <a:srgbClr val="002060"/>
                </a:solidFill>
              </a:rPr>
              <a:t>ex: all production sites must be elevated </a:t>
            </a:r>
            <a:r>
              <a:rPr lang="en-US" sz="1800" i="1" dirty="0">
                <a:solidFill>
                  <a:srgbClr val="002060"/>
                </a:solidFill>
              </a:rPr>
              <a:t>and</a:t>
            </a:r>
            <a:r>
              <a:rPr lang="en-US" sz="1800" dirty="0">
                <a:solidFill>
                  <a:srgbClr val="002060"/>
                </a:solidFill>
              </a:rPr>
              <a:t> anchored</a:t>
            </a:r>
          </a:p>
          <a:p>
            <a:pPr eaLnBrk="1" hangingPunct="1"/>
            <a:r>
              <a:rPr lang="en-US" sz="1800" dirty="0">
                <a:solidFill>
                  <a:srgbClr val="002060"/>
                </a:solidFill>
              </a:rPr>
              <a:t>Some communities are requiring too little. </a:t>
            </a:r>
          </a:p>
          <a:p>
            <a:pPr lvl="1" eaLnBrk="1" hangingPunct="1"/>
            <a:r>
              <a:rPr lang="en-US" sz="1800" dirty="0">
                <a:solidFill>
                  <a:srgbClr val="002060"/>
                </a:solidFill>
              </a:rPr>
              <a:t>not regulating at all or simply giving a permit with no oversight</a:t>
            </a:r>
          </a:p>
          <a:p>
            <a:pPr eaLnBrk="1" hangingPunct="1"/>
            <a:r>
              <a:rPr lang="en-US" sz="1800" dirty="0">
                <a:solidFill>
                  <a:srgbClr val="002060"/>
                </a:solidFill>
              </a:rPr>
              <a:t>These widely varying requirements are difficult for the O/G industry and are causing problems for floodplain management.</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31892030"/>
      </p:ext>
    </p:extLst>
  </p:cSld>
  <p:clrMapOvr>
    <a:masterClrMapping/>
  </p:clrMapOvr>
</p:sld>
</file>

<file path=ppt/theme/theme1.xml><?xml version="1.0" encoding="utf-8"?>
<a:theme xmlns:a="http://schemas.openxmlformats.org/drawingml/2006/main" name="Office Theme">
  <a:themeElements>
    <a:clrScheme name="WCG - custom">
      <a:dk1>
        <a:sysClr val="windowText" lastClr="000000"/>
      </a:dk1>
      <a:lt1>
        <a:sysClr val="window" lastClr="FFFFFF"/>
      </a:lt1>
      <a:dk2>
        <a:srgbClr val="572930"/>
      </a:dk2>
      <a:lt2>
        <a:srgbClr val="E9E5E2"/>
      </a:lt2>
      <a:accent1>
        <a:srgbClr val="4196B4"/>
      </a:accent1>
      <a:accent2>
        <a:srgbClr val="A89F87"/>
      </a:accent2>
      <a:accent3>
        <a:srgbClr val="572930"/>
      </a:accent3>
      <a:accent4>
        <a:srgbClr val="DE8A00"/>
      </a:accent4>
      <a:accent5>
        <a:srgbClr val="10181F"/>
      </a:accent5>
      <a:accent6>
        <a:srgbClr val="72A8C0"/>
      </a:accent6>
      <a:hlink>
        <a:srgbClr val="B6AF9D"/>
      </a:hlink>
      <a:folHlink>
        <a:srgbClr val="7E6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5131</TotalTime>
  <Words>885</Words>
  <Application>Microsoft Office PowerPoint</Application>
  <PresentationFormat>Custom</PresentationFormat>
  <Paragraphs>136</Paragraphs>
  <Slides>33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Bitmap Image</vt:lpstr>
      <vt:lpstr>Water Management in the U.S. Oil and Gas Industry</vt:lpstr>
      <vt:lpstr>Outline</vt:lpstr>
      <vt:lpstr>Waters of the U.S.</vt:lpstr>
      <vt:lpstr>Corps Regulatory Program </vt:lpstr>
      <vt:lpstr>Legal Background</vt:lpstr>
      <vt:lpstr>Regulated Activities</vt:lpstr>
      <vt:lpstr>Waters of the U.S.</vt:lpstr>
      <vt:lpstr>Floodplains</vt:lpstr>
      <vt:lpstr>Conflicting Regulations</vt:lpstr>
      <vt:lpstr>FEMA Floodplain</vt:lpstr>
      <vt:lpstr>Kingfisher, OK, August 19, 2007</vt:lpstr>
      <vt:lpstr>Bartlesville OK, July 3, 2007</vt:lpstr>
      <vt:lpstr>Pipeline Break, Blaine Co., OK</vt:lpstr>
      <vt:lpstr>Canadian County, OK, May 9, 2007</vt:lpstr>
      <vt:lpstr>Permitting Responsibilities</vt:lpstr>
      <vt:lpstr>What do the O/G companies have to do to be compliant?</vt:lpstr>
      <vt:lpstr>Permit Steps for the FPA</vt:lpstr>
      <vt:lpstr>Permit Steps (cont.)</vt:lpstr>
      <vt:lpstr>Permit Steps (cont.)</vt:lpstr>
      <vt:lpstr>Pipelines</vt:lpstr>
      <vt:lpstr>The Good</vt:lpstr>
      <vt:lpstr>PowerPoint Presentation</vt:lpstr>
      <vt:lpstr>PowerPoint Presentation</vt:lpstr>
      <vt:lpstr>PowerPoint Presentation</vt:lpstr>
      <vt:lpstr>PowerPoint Presentation</vt:lpstr>
      <vt:lpstr>The Bad</vt:lpstr>
      <vt:lpstr>PowerPoint Presentation</vt:lpstr>
      <vt:lpstr>PowerPoint Presentation</vt:lpstr>
      <vt:lpstr>Water Management</vt:lpstr>
      <vt:lpstr>Water Usage</vt:lpstr>
      <vt:lpstr>Produced Water</vt:lpstr>
      <vt:lpstr>Produced Water</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259</cp:revision>
  <cp:lastPrinted>2018-07-12T21:41:29Z</cp:lastPrinted>
  <dcterms:created xsi:type="dcterms:W3CDTF">2018-01-17T16:48:21Z</dcterms:created>
  <dcterms:modified xsi:type="dcterms:W3CDTF">2018-10-31T05:26:56Z</dcterms:modified>
</cp:coreProperties>
</file>