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sldIdLst>
    <p:sldId id="257" r:id="rId2"/>
    <p:sldId id="284" r:id="rId3"/>
    <p:sldId id="271" r:id="rId4"/>
    <p:sldId id="294" r:id="rId5"/>
    <p:sldId id="308" r:id="rId6"/>
    <p:sldId id="280" r:id="rId7"/>
    <p:sldId id="307" r:id="rId8"/>
    <p:sldId id="293" r:id="rId9"/>
    <p:sldId id="330" r:id="rId10"/>
    <p:sldId id="295" r:id="rId11"/>
    <p:sldId id="328" r:id="rId12"/>
    <p:sldId id="329" r:id="rId13"/>
    <p:sldId id="306" r:id="rId14"/>
    <p:sldId id="290" r:id="rId15"/>
    <p:sldId id="292" r:id="rId16"/>
    <p:sldId id="300" r:id="rId17"/>
    <p:sldId id="325" r:id="rId18"/>
    <p:sldId id="326" r:id="rId19"/>
    <p:sldId id="256" r:id="rId20"/>
    <p:sldId id="285" r:id="rId21"/>
    <p:sldId id="302" r:id="rId22"/>
    <p:sldId id="286" r:id="rId23"/>
    <p:sldId id="272" r:id="rId24"/>
    <p:sldId id="331" r:id="rId25"/>
    <p:sldId id="304" r:id="rId26"/>
    <p:sldId id="303" r:id="rId27"/>
    <p:sldId id="324" r:id="rId28"/>
    <p:sldId id="264" r:id="rId29"/>
    <p:sldId id="263" r:id="rId30"/>
    <p:sldId id="265" r:id="rId31"/>
    <p:sldId id="266" r:id="rId32"/>
    <p:sldId id="267" r:id="rId33"/>
    <p:sldId id="276"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474C7-33C9-4CF9-9360-BFD6CFBC6255}" type="datetimeFigureOut">
              <a:rPr lang="en-US" smtClean="0"/>
              <a:pPr/>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BF0C2-B29D-4472-9C55-83DD7CE1F98B}" type="slidenum">
              <a:rPr lang="en-US" smtClean="0"/>
              <a:pPr/>
              <a:t>‹#›</a:t>
            </a:fld>
            <a:endParaRPr lang="en-US"/>
          </a:p>
        </p:txBody>
      </p:sp>
    </p:spTree>
    <p:extLst>
      <p:ext uri="{BB962C8B-B14F-4D97-AF65-F5344CB8AC3E}">
        <p14:creationId xmlns:p14="http://schemas.microsoft.com/office/powerpoint/2010/main" val="3573737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F0C2-B29D-4472-9C55-83DD7CE1F98B}" type="slidenum">
              <a:rPr lang="en-US" smtClean="0"/>
              <a:pPr/>
              <a:t>1</a:t>
            </a:fld>
            <a:endParaRPr lang="en-US"/>
          </a:p>
        </p:txBody>
      </p:sp>
    </p:spTree>
    <p:extLst>
      <p:ext uri="{BB962C8B-B14F-4D97-AF65-F5344CB8AC3E}">
        <p14:creationId xmlns:p14="http://schemas.microsoft.com/office/powerpoint/2010/main" val="110829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7BF0C2-B29D-4472-9C55-83DD7CE1F98B}" type="slidenum">
              <a:rPr lang="en-US" smtClean="0"/>
              <a:pPr/>
              <a:t>3</a:t>
            </a:fld>
            <a:endParaRPr lang="en-US"/>
          </a:p>
        </p:txBody>
      </p:sp>
    </p:spTree>
    <p:extLst>
      <p:ext uri="{BB962C8B-B14F-4D97-AF65-F5344CB8AC3E}">
        <p14:creationId xmlns:p14="http://schemas.microsoft.com/office/powerpoint/2010/main" val="146319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100FF2-9430-426F-B4F1-5BF937EBEE60}"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365898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EE334-8D29-4EC9-9455-0726D3E9D350}"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385499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DAC5D-F4AE-40E2-9F0C-05FC48864EC1}"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498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F8281-62E0-4A7C-90B0-7FC2E6F088E8}"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156719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21B65-975F-4F8E-B434-2B7D31CBACB3}"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5980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EBBC6-4637-42ED-B2C7-BE0CB97540B0}"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311420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7F108-9504-4F0A-9A61-6156B2576373}"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201043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1C5C6-889D-4C8C-860F-1A140A5699D5}"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26550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04E895-615E-4732-AFB1-5E5FE66785F8}"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343051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17B466-7170-43D0-9CB7-E12EE46A7E0B}" type="datetime1">
              <a:rPr lang="en-US" smtClean="0"/>
              <a:pPr/>
              <a:t>10/31/2018</a:t>
            </a:fld>
            <a:endParaRPr lang="en-US"/>
          </a:p>
        </p:txBody>
      </p:sp>
      <p:sp>
        <p:nvSpPr>
          <p:cNvPr id="5" name="Footer Placeholder 4"/>
          <p:cNvSpPr>
            <a:spLocks noGrp="1"/>
          </p:cNvSpPr>
          <p:nvPr>
            <p:ph type="ftr" sz="quarter" idx="11"/>
          </p:nvPr>
        </p:nvSpPr>
        <p:spPr/>
        <p:txBody>
          <a:bodyPr/>
          <a:lstStyle/>
          <a:p>
            <a:r>
              <a:rPr lang="en-US"/>
              <a:t>Richard Bost Consulting</a:t>
            </a:r>
          </a:p>
        </p:txBody>
      </p:sp>
      <p:sp>
        <p:nvSpPr>
          <p:cNvPr id="6" name="Slide Number Placeholder 5"/>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47905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0C022-6D92-41BC-8763-5426EA732170}" type="datetime1">
              <a:rPr lang="en-US" smtClean="0"/>
              <a:pPr/>
              <a:t>10/31/2018</a:t>
            </a:fld>
            <a:endParaRPr lang="en-US"/>
          </a:p>
        </p:txBody>
      </p:sp>
      <p:sp>
        <p:nvSpPr>
          <p:cNvPr id="6" name="Footer Placeholder 5"/>
          <p:cNvSpPr>
            <a:spLocks noGrp="1"/>
          </p:cNvSpPr>
          <p:nvPr>
            <p:ph type="ftr" sz="quarter" idx="11"/>
          </p:nvPr>
        </p:nvSpPr>
        <p:spPr/>
        <p:txBody>
          <a:bodyPr/>
          <a:lstStyle/>
          <a:p>
            <a:r>
              <a:rPr lang="en-US"/>
              <a:t>Richard Bost Consulting</a:t>
            </a:r>
          </a:p>
        </p:txBody>
      </p:sp>
      <p:sp>
        <p:nvSpPr>
          <p:cNvPr id="7" name="Slide Number Placeholder 6"/>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201849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CC0F43-8485-495F-B818-D656174E9673}" type="datetime1">
              <a:rPr lang="en-US" smtClean="0"/>
              <a:pPr/>
              <a:t>10/31/2018</a:t>
            </a:fld>
            <a:endParaRPr lang="en-US"/>
          </a:p>
        </p:txBody>
      </p:sp>
      <p:sp>
        <p:nvSpPr>
          <p:cNvPr id="8" name="Footer Placeholder 7"/>
          <p:cNvSpPr>
            <a:spLocks noGrp="1"/>
          </p:cNvSpPr>
          <p:nvPr>
            <p:ph type="ftr" sz="quarter" idx="11"/>
          </p:nvPr>
        </p:nvSpPr>
        <p:spPr/>
        <p:txBody>
          <a:bodyPr/>
          <a:lstStyle/>
          <a:p>
            <a:r>
              <a:rPr lang="en-US"/>
              <a:t>Richard Bost Consulting</a:t>
            </a:r>
          </a:p>
        </p:txBody>
      </p:sp>
      <p:sp>
        <p:nvSpPr>
          <p:cNvPr id="9" name="Slide Number Placeholder 8"/>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93887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91728-6D22-4F32-A2B1-11EE31594E28}" type="datetime1">
              <a:rPr lang="en-US" smtClean="0"/>
              <a:pPr/>
              <a:t>10/31/2018</a:t>
            </a:fld>
            <a:endParaRPr lang="en-US"/>
          </a:p>
        </p:txBody>
      </p:sp>
      <p:sp>
        <p:nvSpPr>
          <p:cNvPr id="4" name="Footer Placeholder 3"/>
          <p:cNvSpPr>
            <a:spLocks noGrp="1"/>
          </p:cNvSpPr>
          <p:nvPr>
            <p:ph type="ftr" sz="quarter" idx="11"/>
          </p:nvPr>
        </p:nvSpPr>
        <p:spPr/>
        <p:txBody>
          <a:bodyPr/>
          <a:lstStyle/>
          <a:p>
            <a:r>
              <a:rPr lang="en-US"/>
              <a:t>Richard Bost Consulting</a:t>
            </a:r>
          </a:p>
        </p:txBody>
      </p:sp>
      <p:sp>
        <p:nvSpPr>
          <p:cNvPr id="5" name="Slide Number Placeholder 4"/>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111140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5D26A-B29D-4206-8A99-00851B0748E1}" type="datetime1">
              <a:rPr lang="en-US" smtClean="0"/>
              <a:pPr/>
              <a:t>10/31/2018</a:t>
            </a:fld>
            <a:endParaRPr lang="en-US"/>
          </a:p>
        </p:txBody>
      </p:sp>
      <p:sp>
        <p:nvSpPr>
          <p:cNvPr id="3" name="Footer Placeholder 2"/>
          <p:cNvSpPr>
            <a:spLocks noGrp="1"/>
          </p:cNvSpPr>
          <p:nvPr>
            <p:ph type="ftr" sz="quarter" idx="11"/>
          </p:nvPr>
        </p:nvSpPr>
        <p:spPr/>
        <p:txBody>
          <a:bodyPr/>
          <a:lstStyle/>
          <a:p>
            <a:r>
              <a:rPr lang="en-US"/>
              <a:t>Richard Bost Consulting</a:t>
            </a:r>
          </a:p>
        </p:txBody>
      </p:sp>
      <p:sp>
        <p:nvSpPr>
          <p:cNvPr id="4" name="Slide Number Placeholder 3"/>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31857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2C0AF-4F9C-4C8F-8579-18F94538B838}" type="datetime1">
              <a:rPr lang="en-US" smtClean="0"/>
              <a:pPr/>
              <a:t>10/31/2018</a:t>
            </a:fld>
            <a:endParaRPr lang="en-US"/>
          </a:p>
        </p:txBody>
      </p:sp>
      <p:sp>
        <p:nvSpPr>
          <p:cNvPr id="6" name="Footer Placeholder 5"/>
          <p:cNvSpPr>
            <a:spLocks noGrp="1"/>
          </p:cNvSpPr>
          <p:nvPr>
            <p:ph type="ftr" sz="quarter" idx="11"/>
          </p:nvPr>
        </p:nvSpPr>
        <p:spPr/>
        <p:txBody>
          <a:bodyPr/>
          <a:lstStyle/>
          <a:p>
            <a:r>
              <a:rPr lang="en-US"/>
              <a:t>Richard Bost Consulting</a:t>
            </a:r>
          </a:p>
        </p:txBody>
      </p:sp>
      <p:sp>
        <p:nvSpPr>
          <p:cNvPr id="7" name="Slide Number Placeholder 6"/>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18083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802CD-4A52-4C2B-BD32-641603D2ABAF}" type="datetime1">
              <a:rPr lang="en-US" smtClean="0"/>
              <a:pPr/>
              <a:t>10/31/2018</a:t>
            </a:fld>
            <a:endParaRPr lang="en-US"/>
          </a:p>
        </p:txBody>
      </p:sp>
      <p:sp>
        <p:nvSpPr>
          <p:cNvPr id="6" name="Footer Placeholder 5"/>
          <p:cNvSpPr>
            <a:spLocks noGrp="1"/>
          </p:cNvSpPr>
          <p:nvPr>
            <p:ph type="ftr" sz="quarter" idx="11"/>
          </p:nvPr>
        </p:nvSpPr>
        <p:spPr/>
        <p:txBody>
          <a:bodyPr/>
          <a:lstStyle/>
          <a:p>
            <a:r>
              <a:rPr lang="en-US"/>
              <a:t>Richard Bost Consulting</a:t>
            </a:r>
          </a:p>
        </p:txBody>
      </p:sp>
      <p:sp>
        <p:nvSpPr>
          <p:cNvPr id="7" name="Slide Number Placeholder 6"/>
          <p:cNvSpPr>
            <a:spLocks noGrp="1"/>
          </p:cNvSpPr>
          <p:nvPr>
            <p:ph type="sldNum" sz="quarter" idx="12"/>
          </p:nvPr>
        </p:nvSpPr>
        <p:spPr/>
        <p:txBody>
          <a:bodyPr/>
          <a:lstStyle/>
          <a:p>
            <a:fld id="{898540D1-8FFB-4BE5-9A4A-84A43F9396B2}" type="slidenum">
              <a:rPr lang="en-US" smtClean="0"/>
              <a:pPr/>
              <a:t>‹#›</a:t>
            </a:fld>
            <a:endParaRPr lang="en-US"/>
          </a:p>
        </p:txBody>
      </p:sp>
    </p:spTree>
    <p:extLst>
      <p:ext uri="{BB962C8B-B14F-4D97-AF65-F5344CB8AC3E}">
        <p14:creationId xmlns:p14="http://schemas.microsoft.com/office/powerpoint/2010/main" val="289814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4946EC-DFFC-4494-9BBB-49D141B9C408}" type="datetime1">
              <a:rPr lang="en-US" smtClean="0"/>
              <a:pPr/>
              <a:t>10/31/2018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Richard Bost Consulting</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8540D1-8FFB-4BE5-9A4A-84A43F9396B2}" type="slidenum">
              <a:rPr lang="en-US" smtClean="0"/>
              <a:pPr/>
              <a:t>‹#›</a:t>
            </a:fld>
            <a:endParaRPr lang="en-US"/>
          </a:p>
        </p:txBody>
      </p:sp>
    </p:spTree>
    <p:extLst>
      <p:ext uri="{BB962C8B-B14F-4D97-AF65-F5344CB8AC3E}">
        <p14:creationId xmlns:p14="http://schemas.microsoft.com/office/powerpoint/2010/main" val="371802847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usgs.go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eg.utexas.edu/texnet/catalo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2massociates.com/abou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1429" y="1895061"/>
            <a:ext cx="7766936" cy="2167994"/>
          </a:xfrm>
        </p:spPr>
        <p:txBody>
          <a:bodyPr/>
          <a:lstStyle/>
          <a:p>
            <a:r>
              <a:rPr lang="en-US" sz="4400" b="1" dirty="0"/>
              <a:t>Update on Environmental Oil and Gas Permitting &amp; Litigation Issues with a focus on Seismic Claims </a:t>
            </a:r>
            <a:endParaRPr lang="en-US" sz="4400" dirty="0"/>
          </a:p>
        </p:txBody>
      </p:sp>
      <p:sp>
        <p:nvSpPr>
          <p:cNvPr id="3" name="Subtitle 2"/>
          <p:cNvSpPr>
            <a:spLocks noGrp="1"/>
          </p:cNvSpPr>
          <p:nvPr>
            <p:ph type="subTitle" idx="1"/>
          </p:nvPr>
        </p:nvSpPr>
        <p:spPr>
          <a:xfrm>
            <a:off x="-160944" y="5127025"/>
            <a:ext cx="9434946" cy="1096899"/>
          </a:xfrm>
        </p:spPr>
        <p:txBody>
          <a:bodyPr>
            <a:normAutofit/>
          </a:bodyPr>
          <a:lstStyle/>
          <a:p>
            <a:r>
              <a:rPr lang="en-US" sz="2800" b="1" dirty="0">
                <a:latin typeface="+mj-lt"/>
              </a:rPr>
              <a:t>Presented by: Richard Bost, P.E., P.G. (Texas) </a:t>
            </a:r>
          </a:p>
          <a:p>
            <a:r>
              <a:rPr lang="en-US" sz="2800" b="1" dirty="0">
                <a:latin typeface="Papyrus" panose="03070502060502030205" pitchFamily="66" charset="0"/>
              </a:rPr>
              <a:t>I2M Associates</a:t>
            </a:r>
            <a:endParaRPr lang="en-US" sz="2800" dirty="0">
              <a:latin typeface="Papyrus" panose="03070502060502030205" pitchFamily="66" charset="0"/>
            </a:endParaRPr>
          </a:p>
        </p:txBody>
      </p:sp>
      <p:sp>
        <p:nvSpPr>
          <p:cNvPr id="7" name="Slide Number Placeholder 6"/>
          <p:cNvSpPr>
            <a:spLocks noGrp="1"/>
          </p:cNvSpPr>
          <p:nvPr>
            <p:ph type="sldNum" sz="quarter" idx="12"/>
          </p:nvPr>
        </p:nvSpPr>
        <p:spPr/>
        <p:txBody>
          <a:bodyPr/>
          <a:lstStyle/>
          <a:p>
            <a:fld id="{898540D1-8FFB-4BE5-9A4A-84A43F9396B2}" type="slidenum">
              <a:rPr lang="en-US" smtClean="0"/>
              <a:pPr/>
              <a:t>1</a:t>
            </a:fld>
            <a:endParaRPr lang="en-US"/>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048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568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83AD-6156-4E26-BD35-C377CAEB407A}"/>
              </a:ext>
            </a:extLst>
          </p:cNvPr>
          <p:cNvSpPr>
            <a:spLocks noGrp="1"/>
          </p:cNvSpPr>
          <p:nvPr>
            <p:ph type="title"/>
          </p:nvPr>
        </p:nvSpPr>
        <p:spPr/>
        <p:txBody>
          <a:bodyPr>
            <a:normAutofit fontScale="90000"/>
          </a:bodyPr>
          <a:lstStyle/>
          <a:p>
            <a:r>
              <a:rPr lang="en-US" altLang="en-US" b="1" dirty="0">
                <a:solidFill>
                  <a:schemeClr val="tx1"/>
                </a:solidFill>
                <a:latin typeface="Arial" panose="020B0604020202020204" pitchFamily="34" charset="0"/>
              </a:rPr>
              <a:t>NOTABLE INCREASE IN SEISMIC EVENTS</a:t>
            </a:r>
            <a:br>
              <a:rPr lang="en-US" altLang="en-US" b="1" dirty="0">
                <a:solidFill>
                  <a:srgbClr val="0D0DA7"/>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C00B37C8-B701-4F91-BD55-2DEB48B0A3DF}"/>
              </a:ext>
            </a:extLst>
          </p:cNvPr>
          <p:cNvSpPr>
            <a:spLocks noGrp="1"/>
          </p:cNvSpPr>
          <p:nvPr>
            <p:ph idx="1"/>
          </p:nvPr>
        </p:nvSpPr>
        <p:spPr>
          <a:xfrm>
            <a:off x="465299" y="1643754"/>
            <a:ext cx="8596668" cy="3880773"/>
          </a:xfrm>
        </p:spPr>
        <p:txBody>
          <a:bodyPr>
            <a:normAutofit fontScale="92500" lnSpcReduction="20000"/>
          </a:bodyPr>
          <a:lstStyle/>
          <a:p>
            <a:pPr>
              <a:buFont typeface="Arial" panose="020B0604020202020204" pitchFamily="34" charset="0"/>
              <a:buNone/>
            </a:pPr>
            <a:r>
              <a:rPr lang="en-US" altLang="en-US" b="1" dirty="0">
                <a:latin typeface="Arial" panose="020B0604020202020204" pitchFamily="34" charset="0"/>
              </a:rPr>
              <a:t> </a:t>
            </a:r>
          </a:p>
          <a:p>
            <a:r>
              <a:rPr lang="en-US" altLang="en-US" sz="2000" dirty="0">
                <a:latin typeface="+mj-lt"/>
              </a:rPr>
              <a:t>Since 2009, there has been a sharp increase in the incidence of earthquakes (USGS defines as seismic events &gt;2.5) particularly in central Oklahoma and in Barnett Shale area of Texas, with larger events shaking homes in central Oklahoma and in Dallas area. </a:t>
            </a:r>
          </a:p>
          <a:p>
            <a:r>
              <a:rPr lang="en-US" sz="1900" dirty="0">
                <a:latin typeface="+mj-lt"/>
              </a:rPr>
              <a:t>Scientists at the USGS and University of Colorado have been closely studying a rash of earthquakes in Colorado and northern New Mexico over the past decade. They say most have been caused by fluids pumped deep underground during oil and gas wastewater disposal. Oklahoma Geological Society and Texas Bureau of Economic Geology have come to similar conclusions re seismic events in Oklahoma and Texas.</a:t>
            </a:r>
          </a:p>
          <a:p>
            <a:r>
              <a:rPr lang="en-US" altLang="en-US" sz="2000" dirty="0">
                <a:latin typeface="+mj-lt"/>
              </a:rPr>
              <a:t>An August 2017 event near Farmers Branch Texas with a </a:t>
            </a:r>
          </a:p>
          <a:p>
            <a:pPr marL="0" indent="0">
              <a:buNone/>
            </a:pPr>
            <a:r>
              <a:rPr lang="en-US" altLang="en-US" sz="2000" dirty="0">
                <a:latin typeface="+mj-lt"/>
              </a:rPr>
              <a:t>	magnitude of &gt;4 prompted the Texas Railroad [sic] Commission to add</a:t>
            </a:r>
          </a:p>
          <a:p>
            <a:pPr marL="0" indent="0">
              <a:buNone/>
            </a:pPr>
            <a:r>
              <a:rPr lang="en-US" altLang="en-US" sz="2000" dirty="0">
                <a:latin typeface="+mj-lt"/>
              </a:rPr>
              <a:t>	resources to its seismic evaluation of injection permits. </a:t>
            </a:r>
          </a:p>
          <a:p>
            <a:pPr marL="0" indent="0">
              <a:buNone/>
            </a:pPr>
            <a:endParaRPr lang="en-US" altLang="en-US" sz="2000" dirty="0">
              <a:latin typeface="+mj-lt"/>
            </a:endParaRPr>
          </a:p>
          <a:p>
            <a:endParaRPr lang="en-US" dirty="0"/>
          </a:p>
        </p:txBody>
      </p:sp>
      <p:sp>
        <p:nvSpPr>
          <p:cNvPr id="4" name="Footer Placeholder 3">
            <a:extLst>
              <a:ext uri="{FF2B5EF4-FFF2-40B4-BE49-F238E27FC236}">
                <a16:creationId xmlns:a16="http://schemas.microsoft.com/office/drawing/2014/main" id="{623206AD-2C06-43FF-B549-729A665BDE94}"/>
              </a:ext>
            </a:extLst>
          </p:cNvPr>
          <p:cNvSpPr>
            <a:spLocks noGrp="1"/>
          </p:cNvSpPr>
          <p:nvPr>
            <p:ph type="ftr" sz="quarter" idx="11"/>
          </p:nvPr>
        </p:nvSpPr>
        <p:spPr/>
        <p:txBody>
          <a:bodyPr/>
          <a:lstStyle/>
          <a:p>
            <a:r>
              <a:rPr lang="en-US" sz="1100" dirty="0">
                <a:latin typeface="Papyrus" panose="03070502060502030205" pitchFamily="66" charset="0"/>
              </a:rPr>
              <a:t>I2M Associates</a:t>
            </a:r>
            <a:endParaRPr lang="en-US" sz="1100" dirty="0"/>
          </a:p>
          <a:p>
            <a:endParaRPr lang="en-US" dirty="0"/>
          </a:p>
        </p:txBody>
      </p:sp>
      <p:sp>
        <p:nvSpPr>
          <p:cNvPr id="5" name="Slide Number Placeholder 4">
            <a:extLst>
              <a:ext uri="{FF2B5EF4-FFF2-40B4-BE49-F238E27FC236}">
                <a16:creationId xmlns:a16="http://schemas.microsoft.com/office/drawing/2014/main" id="{498DE221-6984-477E-87A5-7B0A329F341B}"/>
              </a:ext>
            </a:extLst>
          </p:cNvPr>
          <p:cNvSpPr>
            <a:spLocks noGrp="1"/>
          </p:cNvSpPr>
          <p:nvPr>
            <p:ph type="sldNum" sz="quarter" idx="12"/>
          </p:nvPr>
        </p:nvSpPr>
        <p:spPr/>
        <p:txBody>
          <a:bodyPr/>
          <a:lstStyle/>
          <a:p>
            <a:fld id="{898540D1-8FFB-4BE5-9A4A-84A43F9396B2}" type="slidenum">
              <a:rPr lang="en-US" smtClean="0"/>
              <a:pPr/>
              <a:t>10</a:t>
            </a:fld>
            <a:endParaRPr lang="en-US"/>
          </a:p>
        </p:txBody>
      </p:sp>
      <p:pic>
        <p:nvPicPr>
          <p:cNvPr id="1025" name="Picture 1" descr="clear">
            <a:extLst>
              <a:ext uri="{FF2B5EF4-FFF2-40B4-BE49-F238E27FC236}">
                <a16:creationId xmlns:a16="http://schemas.microsoft.com/office/drawing/2014/main" id="{DAB2B703-950C-4CBA-8004-F1B2082EC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a:extLst>
              <a:ext uri="{FF2B5EF4-FFF2-40B4-BE49-F238E27FC236}">
                <a16:creationId xmlns:a16="http://schemas.microsoft.com/office/drawing/2014/main" id="{D7B69208-3616-434B-86D9-90F7EF724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45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6736-5CA9-4829-A0C7-C7B58CC7F35F}"/>
              </a:ext>
            </a:extLst>
          </p:cNvPr>
          <p:cNvSpPr>
            <a:spLocks noGrp="1"/>
          </p:cNvSpPr>
          <p:nvPr>
            <p:ph type="title"/>
          </p:nvPr>
        </p:nvSpPr>
        <p:spPr/>
        <p:txBody>
          <a:bodyPr/>
          <a:lstStyle/>
          <a:p>
            <a:r>
              <a:rPr lang="en-US" dirty="0"/>
              <a:t>Ranking of Earthquakes and Seismic Events</a:t>
            </a:r>
          </a:p>
        </p:txBody>
      </p:sp>
      <p:graphicFrame>
        <p:nvGraphicFramePr>
          <p:cNvPr id="6" name="Content Placeholder 5">
            <a:extLst>
              <a:ext uri="{FF2B5EF4-FFF2-40B4-BE49-F238E27FC236}">
                <a16:creationId xmlns:a16="http://schemas.microsoft.com/office/drawing/2014/main" id="{D8CC0F2E-82D6-466D-A42D-1FFA05F7247C}"/>
              </a:ext>
            </a:extLst>
          </p:cNvPr>
          <p:cNvGraphicFramePr>
            <a:graphicFrameLocks noGrp="1"/>
          </p:cNvGraphicFramePr>
          <p:nvPr>
            <p:ph idx="1"/>
            <p:extLst>
              <p:ext uri="{D42A27DB-BD31-4B8C-83A1-F6EECF244321}">
                <p14:modId xmlns:p14="http://schemas.microsoft.com/office/powerpoint/2010/main" val="42896803"/>
              </p:ext>
            </p:extLst>
          </p:nvPr>
        </p:nvGraphicFramePr>
        <p:xfrm>
          <a:off x="2330527" y="2160589"/>
          <a:ext cx="5290983" cy="3881434"/>
        </p:xfrm>
        <a:graphic>
          <a:graphicData uri="http://schemas.openxmlformats.org/drawingml/2006/table">
            <a:tbl>
              <a:tblPr/>
              <a:tblGrid>
                <a:gridCol w="1763661">
                  <a:extLst>
                    <a:ext uri="{9D8B030D-6E8A-4147-A177-3AD203B41FA5}">
                      <a16:colId xmlns:a16="http://schemas.microsoft.com/office/drawing/2014/main" val="779328995"/>
                    </a:ext>
                  </a:extLst>
                </a:gridCol>
                <a:gridCol w="1763661">
                  <a:extLst>
                    <a:ext uri="{9D8B030D-6E8A-4147-A177-3AD203B41FA5}">
                      <a16:colId xmlns:a16="http://schemas.microsoft.com/office/drawing/2014/main" val="1962375053"/>
                    </a:ext>
                  </a:extLst>
                </a:gridCol>
                <a:gridCol w="1763661">
                  <a:extLst>
                    <a:ext uri="{9D8B030D-6E8A-4147-A177-3AD203B41FA5}">
                      <a16:colId xmlns:a16="http://schemas.microsoft.com/office/drawing/2014/main" val="2044113808"/>
                    </a:ext>
                  </a:extLst>
                </a:gridCol>
              </a:tblGrid>
              <a:tr h="412212">
                <a:tc>
                  <a:txBody>
                    <a:bodyPr/>
                    <a:lstStyle/>
                    <a:p>
                      <a:r>
                        <a:rPr lang="en-US" sz="1300" b="1"/>
                        <a:t>Magnitude</a:t>
                      </a:r>
                      <a:endParaRPr lang="en-US" sz="1300"/>
                    </a:p>
                  </a:txBody>
                  <a:tcPr marL="6916" marR="6916" marT="6916" marB="6916">
                    <a:lnL>
                      <a:noFill/>
                    </a:lnL>
                    <a:lnR>
                      <a:noFill/>
                    </a:lnR>
                    <a:lnT>
                      <a:noFill/>
                    </a:lnT>
                    <a:lnB>
                      <a:noFill/>
                    </a:lnB>
                  </a:tcPr>
                </a:tc>
                <a:tc>
                  <a:txBody>
                    <a:bodyPr/>
                    <a:lstStyle/>
                    <a:p>
                      <a:r>
                        <a:rPr lang="en-US" sz="1300" b="1"/>
                        <a:t>Earthquake Effects</a:t>
                      </a:r>
                      <a:endParaRPr lang="en-US" sz="1300"/>
                    </a:p>
                  </a:txBody>
                  <a:tcPr marL="6916" marR="6916" marT="6916" marB="6916">
                    <a:lnL>
                      <a:noFill/>
                    </a:lnL>
                    <a:lnR>
                      <a:noFill/>
                    </a:lnR>
                    <a:lnT>
                      <a:noFill/>
                    </a:lnT>
                    <a:lnB>
                      <a:noFill/>
                    </a:lnB>
                  </a:tcPr>
                </a:tc>
                <a:tc>
                  <a:txBody>
                    <a:bodyPr/>
                    <a:lstStyle/>
                    <a:p>
                      <a:r>
                        <a:rPr lang="en-US" sz="1300" b="1"/>
                        <a:t>Estimated Number</a:t>
                      </a:r>
                      <a:br>
                        <a:rPr lang="en-US" sz="1300" b="1"/>
                      </a:br>
                      <a:r>
                        <a:rPr lang="en-US" sz="1300" b="1"/>
                        <a:t>Each Year</a:t>
                      </a:r>
                      <a:endParaRPr lang="en-US" sz="1300"/>
                    </a:p>
                  </a:txBody>
                  <a:tcPr marL="6916" marR="6916" marT="6916" marB="6916">
                    <a:lnL>
                      <a:noFill/>
                    </a:lnL>
                    <a:lnR>
                      <a:noFill/>
                    </a:lnR>
                    <a:lnT>
                      <a:noFill/>
                    </a:lnT>
                    <a:lnB>
                      <a:noFill/>
                    </a:lnB>
                  </a:tcPr>
                </a:tc>
                <a:extLst>
                  <a:ext uri="{0D108BD9-81ED-4DB2-BD59-A6C34878D82A}">
                    <a16:rowId xmlns:a16="http://schemas.microsoft.com/office/drawing/2014/main" val="2770404450"/>
                  </a:ext>
                </a:extLst>
              </a:tr>
              <a:tr h="611402">
                <a:tc>
                  <a:txBody>
                    <a:bodyPr/>
                    <a:lstStyle/>
                    <a:p>
                      <a:r>
                        <a:rPr lang="en-US" sz="1300"/>
                        <a:t>2.5 or less</a:t>
                      </a:r>
                    </a:p>
                  </a:txBody>
                  <a:tcPr marL="6916" marR="6916" marT="6916" marB="6916" anchor="ctr">
                    <a:lnL>
                      <a:noFill/>
                    </a:lnL>
                    <a:lnR>
                      <a:noFill/>
                    </a:lnR>
                    <a:lnT>
                      <a:noFill/>
                    </a:lnT>
                    <a:lnB>
                      <a:noFill/>
                    </a:lnB>
                  </a:tcPr>
                </a:tc>
                <a:tc>
                  <a:txBody>
                    <a:bodyPr/>
                    <a:lstStyle/>
                    <a:p>
                      <a:r>
                        <a:rPr lang="en-US" sz="1300"/>
                        <a:t>Usually not felt, but can be recorded by seismograph.</a:t>
                      </a:r>
                    </a:p>
                  </a:txBody>
                  <a:tcPr marL="6916" marR="6916" marT="6916" marB="6916" anchor="ctr">
                    <a:lnL>
                      <a:noFill/>
                    </a:lnL>
                    <a:lnR>
                      <a:noFill/>
                    </a:lnR>
                    <a:lnT>
                      <a:noFill/>
                    </a:lnT>
                    <a:lnB>
                      <a:noFill/>
                    </a:lnB>
                  </a:tcPr>
                </a:tc>
                <a:tc>
                  <a:txBody>
                    <a:bodyPr/>
                    <a:lstStyle/>
                    <a:p>
                      <a:r>
                        <a:rPr lang="en-US" sz="1300"/>
                        <a:t>900,000</a:t>
                      </a:r>
                    </a:p>
                  </a:txBody>
                  <a:tcPr marL="6916" marR="6916" marT="6916" marB="6916" anchor="ctr">
                    <a:lnL>
                      <a:noFill/>
                    </a:lnL>
                    <a:lnR>
                      <a:noFill/>
                    </a:lnR>
                    <a:lnT>
                      <a:noFill/>
                    </a:lnT>
                    <a:lnB>
                      <a:noFill/>
                    </a:lnB>
                  </a:tcPr>
                </a:tc>
                <a:extLst>
                  <a:ext uri="{0D108BD9-81ED-4DB2-BD59-A6C34878D82A}">
                    <a16:rowId xmlns:a16="http://schemas.microsoft.com/office/drawing/2014/main" val="3904595128"/>
                  </a:ext>
                </a:extLst>
              </a:tr>
              <a:tr h="412212">
                <a:tc>
                  <a:txBody>
                    <a:bodyPr/>
                    <a:lstStyle/>
                    <a:p>
                      <a:r>
                        <a:rPr lang="en-US" sz="1300"/>
                        <a:t>2.5 to 5.4</a:t>
                      </a:r>
                    </a:p>
                  </a:txBody>
                  <a:tcPr marL="6916" marR="6916" marT="6916" marB="6916" anchor="ctr">
                    <a:lnL>
                      <a:noFill/>
                    </a:lnL>
                    <a:lnR>
                      <a:noFill/>
                    </a:lnR>
                    <a:lnT>
                      <a:noFill/>
                    </a:lnT>
                    <a:lnB>
                      <a:noFill/>
                    </a:lnB>
                  </a:tcPr>
                </a:tc>
                <a:tc>
                  <a:txBody>
                    <a:bodyPr/>
                    <a:lstStyle/>
                    <a:p>
                      <a:r>
                        <a:rPr lang="en-US" sz="1300" dirty="0"/>
                        <a:t>Often felt, can cause minor damage.</a:t>
                      </a:r>
                    </a:p>
                  </a:txBody>
                  <a:tcPr marL="6916" marR="6916" marT="6916" marB="6916" anchor="ctr">
                    <a:lnL>
                      <a:noFill/>
                    </a:lnL>
                    <a:lnR>
                      <a:noFill/>
                    </a:lnR>
                    <a:lnT>
                      <a:noFill/>
                    </a:lnT>
                    <a:lnB>
                      <a:noFill/>
                    </a:lnB>
                  </a:tcPr>
                </a:tc>
                <a:tc>
                  <a:txBody>
                    <a:bodyPr/>
                    <a:lstStyle/>
                    <a:p>
                      <a:r>
                        <a:rPr lang="en-US" sz="1300"/>
                        <a:t>30,000</a:t>
                      </a:r>
                    </a:p>
                  </a:txBody>
                  <a:tcPr marL="6916" marR="6916" marT="6916" marB="6916" anchor="ctr">
                    <a:lnL>
                      <a:noFill/>
                    </a:lnL>
                    <a:lnR>
                      <a:noFill/>
                    </a:lnR>
                    <a:lnT>
                      <a:noFill/>
                    </a:lnT>
                    <a:lnB>
                      <a:noFill/>
                    </a:lnB>
                  </a:tcPr>
                </a:tc>
                <a:extLst>
                  <a:ext uri="{0D108BD9-81ED-4DB2-BD59-A6C34878D82A}">
                    <a16:rowId xmlns:a16="http://schemas.microsoft.com/office/drawing/2014/main" val="1876062417"/>
                  </a:ext>
                </a:extLst>
              </a:tr>
              <a:tr h="611402">
                <a:tc>
                  <a:txBody>
                    <a:bodyPr/>
                    <a:lstStyle/>
                    <a:p>
                      <a:r>
                        <a:rPr lang="en-US" sz="1300"/>
                        <a:t>5.5 to 6.0</a:t>
                      </a:r>
                    </a:p>
                  </a:txBody>
                  <a:tcPr marL="6916" marR="6916" marT="6916" marB="6916" anchor="ctr">
                    <a:lnL>
                      <a:noFill/>
                    </a:lnL>
                    <a:lnR>
                      <a:noFill/>
                    </a:lnR>
                    <a:lnT>
                      <a:noFill/>
                    </a:lnT>
                    <a:lnB>
                      <a:noFill/>
                    </a:lnB>
                  </a:tcPr>
                </a:tc>
                <a:tc>
                  <a:txBody>
                    <a:bodyPr/>
                    <a:lstStyle/>
                    <a:p>
                      <a:r>
                        <a:rPr lang="en-US" sz="1300"/>
                        <a:t>Slight damage to buildings and other structures.</a:t>
                      </a:r>
                    </a:p>
                  </a:txBody>
                  <a:tcPr marL="6916" marR="6916" marT="6916" marB="6916" anchor="ctr">
                    <a:lnL>
                      <a:noFill/>
                    </a:lnL>
                    <a:lnR>
                      <a:noFill/>
                    </a:lnR>
                    <a:lnT>
                      <a:noFill/>
                    </a:lnT>
                    <a:lnB>
                      <a:noFill/>
                    </a:lnB>
                  </a:tcPr>
                </a:tc>
                <a:tc>
                  <a:txBody>
                    <a:bodyPr/>
                    <a:lstStyle/>
                    <a:p>
                      <a:r>
                        <a:rPr lang="en-US" sz="1300"/>
                        <a:t>500</a:t>
                      </a:r>
                    </a:p>
                  </a:txBody>
                  <a:tcPr marL="6916" marR="6916" marT="6916" marB="6916" anchor="ctr">
                    <a:lnL>
                      <a:noFill/>
                    </a:lnL>
                    <a:lnR>
                      <a:noFill/>
                    </a:lnR>
                    <a:lnT>
                      <a:noFill/>
                    </a:lnT>
                    <a:lnB>
                      <a:noFill/>
                    </a:lnB>
                  </a:tcPr>
                </a:tc>
                <a:extLst>
                  <a:ext uri="{0D108BD9-81ED-4DB2-BD59-A6C34878D82A}">
                    <a16:rowId xmlns:a16="http://schemas.microsoft.com/office/drawing/2014/main" val="2951276277"/>
                  </a:ext>
                </a:extLst>
              </a:tr>
              <a:tr h="611402">
                <a:tc>
                  <a:txBody>
                    <a:bodyPr/>
                    <a:lstStyle/>
                    <a:p>
                      <a:r>
                        <a:rPr lang="en-US" sz="1300"/>
                        <a:t>6.1 to 6.9</a:t>
                      </a:r>
                    </a:p>
                  </a:txBody>
                  <a:tcPr marL="6916" marR="6916" marT="6916" marB="6916" anchor="ctr">
                    <a:lnL>
                      <a:noFill/>
                    </a:lnL>
                    <a:lnR>
                      <a:noFill/>
                    </a:lnR>
                    <a:lnT>
                      <a:noFill/>
                    </a:lnT>
                    <a:lnB>
                      <a:noFill/>
                    </a:lnB>
                  </a:tcPr>
                </a:tc>
                <a:tc>
                  <a:txBody>
                    <a:bodyPr/>
                    <a:lstStyle/>
                    <a:p>
                      <a:r>
                        <a:rPr lang="en-US" sz="1300"/>
                        <a:t>May cause a lot of damage in very populated areas.</a:t>
                      </a:r>
                    </a:p>
                  </a:txBody>
                  <a:tcPr marL="6916" marR="6916" marT="6916" marB="6916" anchor="ctr">
                    <a:lnL>
                      <a:noFill/>
                    </a:lnL>
                    <a:lnR>
                      <a:noFill/>
                    </a:lnR>
                    <a:lnT>
                      <a:noFill/>
                    </a:lnT>
                    <a:lnB>
                      <a:noFill/>
                    </a:lnB>
                  </a:tcPr>
                </a:tc>
                <a:tc>
                  <a:txBody>
                    <a:bodyPr/>
                    <a:lstStyle/>
                    <a:p>
                      <a:r>
                        <a:rPr lang="en-US" sz="1300"/>
                        <a:t>100</a:t>
                      </a:r>
                    </a:p>
                  </a:txBody>
                  <a:tcPr marL="6916" marR="6916" marT="6916" marB="6916" anchor="ctr">
                    <a:lnL>
                      <a:noFill/>
                    </a:lnL>
                    <a:lnR>
                      <a:noFill/>
                    </a:lnR>
                    <a:lnT>
                      <a:noFill/>
                    </a:lnT>
                    <a:lnB>
                      <a:noFill/>
                    </a:lnB>
                  </a:tcPr>
                </a:tc>
                <a:extLst>
                  <a:ext uri="{0D108BD9-81ED-4DB2-BD59-A6C34878D82A}">
                    <a16:rowId xmlns:a16="http://schemas.microsoft.com/office/drawing/2014/main" val="1969366135"/>
                  </a:ext>
                </a:extLst>
              </a:tr>
              <a:tr h="412212">
                <a:tc>
                  <a:txBody>
                    <a:bodyPr/>
                    <a:lstStyle/>
                    <a:p>
                      <a:r>
                        <a:rPr lang="en-US" sz="1300"/>
                        <a:t>7.0 to 7.9</a:t>
                      </a:r>
                    </a:p>
                  </a:txBody>
                  <a:tcPr marL="6916" marR="6916" marT="6916" marB="6916" anchor="ctr">
                    <a:lnL>
                      <a:noFill/>
                    </a:lnL>
                    <a:lnR>
                      <a:noFill/>
                    </a:lnR>
                    <a:lnT>
                      <a:noFill/>
                    </a:lnT>
                    <a:lnB>
                      <a:noFill/>
                    </a:lnB>
                  </a:tcPr>
                </a:tc>
                <a:tc>
                  <a:txBody>
                    <a:bodyPr/>
                    <a:lstStyle/>
                    <a:p>
                      <a:r>
                        <a:rPr lang="en-US" sz="1300"/>
                        <a:t>Major earthquake. Serious damage.</a:t>
                      </a:r>
                    </a:p>
                  </a:txBody>
                  <a:tcPr marL="6916" marR="6916" marT="6916" marB="6916" anchor="ctr">
                    <a:lnL>
                      <a:noFill/>
                    </a:lnL>
                    <a:lnR>
                      <a:noFill/>
                    </a:lnR>
                    <a:lnT>
                      <a:noFill/>
                    </a:lnT>
                    <a:lnB>
                      <a:noFill/>
                    </a:lnB>
                  </a:tcPr>
                </a:tc>
                <a:tc>
                  <a:txBody>
                    <a:bodyPr/>
                    <a:lstStyle/>
                    <a:p>
                      <a:r>
                        <a:rPr lang="en-US" sz="1300"/>
                        <a:t>20</a:t>
                      </a:r>
                    </a:p>
                  </a:txBody>
                  <a:tcPr marL="6916" marR="6916" marT="6916" marB="6916" anchor="ctr">
                    <a:lnL>
                      <a:noFill/>
                    </a:lnL>
                    <a:lnR>
                      <a:noFill/>
                    </a:lnR>
                    <a:lnT>
                      <a:noFill/>
                    </a:lnT>
                    <a:lnB>
                      <a:noFill/>
                    </a:lnB>
                  </a:tcPr>
                </a:tc>
                <a:extLst>
                  <a:ext uri="{0D108BD9-81ED-4DB2-BD59-A6C34878D82A}">
                    <a16:rowId xmlns:a16="http://schemas.microsoft.com/office/drawing/2014/main" val="602771047"/>
                  </a:ext>
                </a:extLst>
              </a:tr>
              <a:tr h="810592">
                <a:tc>
                  <a:txBody>
                    <a:bodyPr/>
                    <a:lstStyle/>
                    <a:p>
                      <a:r>
                        <a:rPr lang="en-US" sz="1300"/>
                        <a:t>8.0 or greater</a:t>
                      </a:r>
                    </a:p>
                  </a:txBody>
                  <a:tcPr marL="6916" marR="6916" marT="6916" marB="6916" anchor="ctr">
                    <a:lnL>
                      <a:noFill/>
                    </a:lnL>
                    <a:lnR>
                      <a:noFill/>
                    </a:lnR>
                    <a:lnT>
                      <a:noFill/>
                    </a:lnT>
                    <a:lnB>
                      <a:noFill/>
                    </a:lnB>
                  </a:tcPr>
                </a:tc>
                <a:tc>
                  <a:txBody>
                    <a:bodyPr/>
                    <a:lstStyle/>
                    <a:p>
                      <a:r>
                        <a:rPr lang="en-US" sz="1300"/>
                        <a:t>Great earthquake. Can totally destroy communities near the epicenter.</a:t>
                      </a:r>
                    </a:p>
                  </a:txBody>
                  <a:tcPr marL="6916" marR="6916" marT="6916" marB="6916" anchor="ctr">
                    <a:lnL>
                      <a:noFill/>
                    </a:lnL>
                    <a:lnR>
                      <a:noFill/>
                    </a:lnR>
                    <a:lnT>
                      <a:noFill/>
                    </a:lnT>
                    <a:lnB>
                      <a:noFill/>
                    </a:lnB>
                  </a:tcPr>
                </a:tc>
                <a:tc>
                  <a:txBody>
                    <a:bodyPr/>
                    <a:lstStyle/>
                    <a:p>
                      <a:r>
                        <a:rPr lang="en-US" sz="1300" dirty="0"/>
                        <a:t>One every 5 to 10 years</a:t>
                      </a:r>
                    </a:p>
                  </a:txBody>
                  <a:tcPr marL="6916" marR="6916" marT="6916" marB="6916" anchor="ctr">
                    <a:lnL>
                      <a:noFill/>
                    </a:lnL>
                    <a:lnR>
                      <a:noFill/>
                    </a:lnR>
                    <a:lnT>
                      <a:noFill/>
                    </a:lnT>
                    <a:lnB>
                      <a:noFill/>
                    </a:lnB>
                  </a:tcPr>
                </a:tc>
                <a:extLst>
                  <a:ext uri="{0D108BD9-81ED-4DB2-BD59-A6C34878D82A}">
                    <a16:rowId xmlns:a16="http://schemas.microsoft.com/office/drawing/2014/main" val="1940485437"/>
                  </a:ext>
                </a:extLst>
              </a:tr>
            </a:tbl>
          </a:graphicData>
        </a:graphic>
      </p:graphicFrame>
      <p:sp>
        <p:nvSpPr>
          <p:cNvPr id="4" name="Footer Placeholder 3">
            <a:extLst>
              <a:ext uri="{FF2B5EF4-FFF2-40B4-BE49-F238E27FC236}">
                <a16:creationId xmlns:a16="http://schemas.microsoft.com/office/drawing/2014/main" id="{E9738C62-A48B-4594-ADCE-44675EB5468C}"/>
              </a:ext>
            </a:extLst>
          </p:cNvPr>
          <p:cNvSpPr>
            <a:spLocks noGrp="1"/>
          </p:cNvSpPr>
          <p:nvPr>
            <p:ph type="ftr" sz="quarter" idx="11"/>
          </p:nvPr>
        </p:nvSpPr>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51B6352A-79CD-4022-9813-46694B43889C}"/>
              </a:ext>
            </a:extLst>
          </p:cNvPr>
          <p:cNvSpPr>
            <a:spLocks noGrp="1"/>
          </p:cNvSpPr>
          <p:nvPr>
            <p:ph type="sldNum" sz="quarter" idx="12"/>
          </p:nvPr>
        </p:nvSpPr>
        <p:spPr/>
        <p:txBody>
          <a:bodyPr/>
          <a:lstStyle/>
          <a:p>
            <a:fld id="{898540D1-8FFB-4BE5-9A4A-84A43F9396B2}" type="slidenum">
              <a:rPr lang="en-US" smtClean="0"/>
              <a:pPr/>
              <a:t>11</a:t>
            </a:fld>
            <a:endParaRPr lang="en-US"/>
          </a:p>
        </p:txBody>
      </p:sp>
    </p:spTree>
    <p:extLst>
      <p:ext uri="{BB962C8B-B14F-4D97-AF65-F5344CB8AC3E}">
        <p14:creationId xmlns:p14="http://schemas.microsoft.com/office/powerpoint/2010/main" val="415278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B452-0111-41DE-B7F5-BDF5294CBA18}"/>
              </a:ext>
            </a:extLst>
          </p:cNvPr>
          <p:cNvSpPr>
            <a:spLocks noGrp="1"/>
          </p:cNvSpPr>
          <p:nvPr>
            <p:ph type="title"/>
          </p:nvPr>
        </p:nvSpPr>
        <p:spPr/>
        <p:txBody>
          <a:bodyPr/>
          <a:lstStyle/>
          <a:p>
            <a:r>
              <a:rPr lang="en-US" dirty="0"/>
              <a:t>Class of Earthquakes &amp; Seismic Events</a:t>
            </a:r>
          </a:p>
        </p:txBody>
      </p:sp>
      <p:graphicFrame>
        <p:nvGraphicFramePr>
          <p:cNvPr id="6" name="Content Placeholder 5">
            <a:extLst>
              <a:ext uri="{FF2B5EF4-FFF2-40B4-BE49-F238E27FC236}">
                <a16:creationId xmlns:a16="http://schemas.microsoft.com/office/drawing/2014/main" id="{97BC2002-A218-439C-8A0D-1EF4BCE76093}"/>
              </a:ext>
            </a:extLst>
          </p:cNvPr>
          <p:cNvGraphicFramePr>
            <a:graphicFrameLocks noGrp="1"/>
          </p:cNvGraphicFramePr>
          <p:nvPr>
            <p:ph idx="1"/>
            <p:extLst>
              <p:ext uri="{D42A27DB-BD31-4B8C-83A1-F6EECF244321}">
                <p14:modId xmlns:p14="http://schemas.microsoft.com/office/powerpoint/2010/main" val="1621690601"/>
              </p:ext>
            </p:extLst>
          </p:nvPr>
        </p:nvGraphicFramePr>
        <p:xfrm>
          <a:off x="1009167" y="2550885"/>
          <a:ext cx="8596312" cy="3120390"/>
        </p:xfrm>
        <a:graphic>
          <a:graphicData uri="http://schemas.openxmlformats.org/drawingml/2006/table">
            <a:tbl>
              <a:tblPr/>
              <a:tblGrid>
                <a:gridCol w="4298156">
                  <a:extLst>
                    <a:ext uri="{9D8B030D-6E8A-4147-A177-3AD203B41FA5}">
                      <a16:colId xmlns:a16="http://schemas.microsoft.com/office/drawing/2014/main" val="602467113"/>
                    </a:ext>
                  </a:extLst>
                </a:gridCol>
                <a:gridCol w="4298156">
                  <a:extLst>
                    <a:ext uri="{9D8B030D-6E8A-4147-A177-3AD203B41FA5}">
                      <a16:colId xmlns:a16="http://schemas.microsoft.com/office/drawing/2014/main" val="512328529"/>
                    </a:ext>
                  </a:extLst>
                </a:gridCol>
              </a:tblGrid>
              <a:tr h="0">
                <a:tc>
                  <a:txBody>
                    <a:bodyPr/>
                    <a:lstStyle/>
                    <a:p>
                      <a:r>
                        <a:rPr lang="en-US" sz="2800" b="0" u="sng" dirty="0">
                          <a:latin typeface="+mj-lt"/>
                        </a:rPr>
                        <a:t>Class</a:t>
                      </a:r>
                    </a:p>
                  </a:txBody>
                  <a:tcPr marL="9525" marR="9525" marT="9525" marB="9525" anchor="ctr">
                    <a:lnL>
                      <a:noFill/>
                    </a:lnL>
                    <a:lnR>
                      <a:noFill/>
                    </a:lnR>
                    <a:lnT>
                      <a:noFill/>
                    </a:lnT>
                    <a:lnB>
                      <a:noFill/>
                    </a:lnB>
                  </a:tcPr>
                </a:tc>
                <a:tc>
                  <a:txBody>
                    <a:bodyPr/>
                    <a:lstStyle/>
                    <a:p>
                      <a:r>
                        <a:rPr lang="en-US" sz="2800" b="1" u="sng" dirty="0">
                          <a:latin typeface="+mj-lt"/>
                        </a:rPr>
                        <a:t>Magnitude</a:t>
                      </a:r>
                    </a:p>
                  </a:txBody>
                  <a:tcPr marL="9525" marR="9525" marT="9525" marB="9525" anchor="ctr">
                    <a:lnL>
                      <a:noFill/>
                    </a:lnL>
                    <a:lnR>
                      <a:noFill/>
                    </a:lnR>
                    <a:lnT>
                      <a:noFill/>
                    </a:lnT>
                    <a:lnB>
                      <a:noFill/>
                    </a:lnB>
                  </a:tcPr>
                </a:tc>
                <a:extLst>
                  <a:ext uri="{0D108BD9-81ED-4DB2-BD59-A6C34878D82A}">
                    <a16:rowId xmlns:a16="http://schemas.microsoft.com/office/drawing/2014/main" val="3425957083"/>
                  </a:ext>
                </a:extLst>
              </a:tr>
              <a:tr h="0">
                <a:tc>
                  <a:txBody>
                    <a:bodyPr/>
                    <a:lstStyle/>
                    <a:p>
                      <a:r>
                        <a:rPr lang="en-US" sz="2800"/>
                        <a:t>Great</a:t>
                      </a:r>
                    </a:p>
                  </a:txBody>
                  <a:tcPr marL="9525" marR="9525" marT="9525" marB="9525" anchor="ctr">
                    <a:lnL>
                      <a:noFill/>
                    </a:lnL>
                    <a:lnR>
                      <a:noFill/>
                    </a:lnR>
                    <a:lnT>
                      <a:noFill/>
                    </a:lnT>
                    <a:lnB>
                      <a:noFill/>
                    </a:lnB>
                  </a:tcPr>
                </a:tc>
                <a:tc>
                  <a:txBody>
                    <a:bodyPr/>
                    <a:lstStyle/>
                    <a:p>
                      <a:r>
                        <a:rPr lang="en-US" sz="2800"/>
                        <a:t>8 or more</a:t>
                      </a:r>
                    </a:p>
                  </a:txBody>
                  <a:tcPr marL="9525" marR="9525" marT="9525" marB="9525" anchor="ctr">
                    <a:lnL>
                      <a:noFill/>
                    </a:lnL>
                    <a:lnR>
                      <a:noFill/>
                    </a:lnR>
                    <a:lnT>
                      <a:noFill/>
                    </a:lnT>
                    <a:lnB>
                      <a:noFill/>
                    </a:lnB>
                  </a:tcPr>
                </a:tc>
                <a:extLst>
                  <a:ext uri="{0D108BD9-81ED-4DB2-BD59-A6C34878D82A}">
                    <a16:rowId xmlns:a16="http://schemas.microsoft.com/office/drawing/2014/main" val="3759561182"/>
                  </a:ext>
                </a:extLst>
              </a:tr>
              <a:tr h="0">
                <a:tc>
                  <a:txBody>
                    <a:bodyPr/>
                    <a:lstStyle/>
                    <a:p>
                      <a:r>
                        <a:rPr lang="en-US" sz="2800"/>
                        <a:t>Major</a:t>
                      </a:r>
                    </a:p>
                  </a:txBody>
                  <a:tcPr marL="9525" marR="9525" marT="9525" marB="9525" anchor="ctr">
                    <a:lnL>
                      <a:noFill/>
                    </a:lnL>
                    <a:lnR>
                      <a:noFill/>
                    </a:lnR>
                    <a:lnT>
                      <a:noFill/>
                    </a:lnT>
                    <a:lnB>
                      <a:noFill/>
                    </a:lnB>
                  </a:tcPr>
                </a:tc>
                <a:tc>
                  <a:txBody>
                    <a:bodyPr/>
                    <a:lstStyle/>
                    <a:p>
                      <a:r>
                        <a:rPr lang="en-US" sz="2800"/>
                        <a:t>7 - 7.9</a:t>
                      </a:r>
                    </a:p>
                  </a:txBody>
                  <a:tcPr marL="9525" marR="9525" marT="9525" marB="9525" anchor="ctr">
                    <a:lnL>
                      <a:noFill/>
                    </a:lnL>
                    <a:lnR>
                      <a:noFill/>
                    </a:lnR>
                    <a:lnT>
                      <a:noFill/>
                    </a:lnT>
                    <a:lnB>
                      <a:noFill/>
                    </a:lnB>
                  </a:tcPr>
                </a:tc>
                <a:extLst>
                  <a:ext uri="{0D108BD9-81ED-4DB2-BD59-A6C34878D82A}">
                    <a16:rowId xmlns:a16="http://schemas.microsoft.com/office/drawing/2014/main" val="2127429768"/>
                  </a:ext>
                </a:extLst>
              </a:tr>
              <a:tr h="0">
                <a:tc>
                  <a:txBody>
                    <a:bodyPr/>
                    <a:lstStyle/>
                    <a:p>
                      <a:r>
                        <a:rPr lang="en-US" sz="2800" dirty="0"/>
                        <a:t>Strong</a:t>
                      </a:r>
                    </a:p>
                  </a:txBody>
                  <a:tcPr marL="9525" marR="9525" marT="9525" marB="9525" anchor="ctr">
                    <a:lnL>
                      <a:noFill/>
                    </a:lnL>
                    <a:lnR>
                      <a:noFill/>
                    </a:lnR>
                    <a:lnT>
                      <a:noFill/>
                    </a:lnT>
                    <a:lnB>
                      <a:noFill/>
                    </a:lnB>
                  </a:tcPr>
                </a:tc>
                <a:tc>
                  <a:txBody>
                    <a:bodyPr/>
                    <a:lstStyle/>
                    <a:p>
                      <a:r>
                        <a:rPr lang="en-US" sz="2800"/>
                        <a:t>6 - 6.9</a:t>
                      </a:r>
                    </a:p>
                  </a:txBody>
                  <a:tcPr marL="9525" marR="9525" marT="9525" marB="9525" anchor="ctr">
                    <a:lnL>
                      <a:noFill/>
                    </a:lnL>
                    <a:lnR>
                      <a:noFill/>
                    </a:lnR>
                    <a:lnT>
                      <a:noFill/>
                    </a:lnT>
                    <a:lnB>
                      <a:noFill/>
                    </a:lnB>
                  </a:tcPr>
                </a:tc>
                <a:extLst>
                  <a:ext uri="{0D108BD9-81ED-4DB2-BD59-A6C34878D82A}">
                    <a16:rowId xmlns:a16="http://schemas.microsoft.com/office/drawing/2014/main" val="60080484"/>
                  </a:ext>
                </a:extLst>
              </a:tr>
              <a:tr h="0">
                <a:tc>
                  <a:txBody>
                    <a:bodyPr/>
                    <a:lstStyle/>
                    <a:p>
                      <a:r>
                        <a:rPr lang="en-US" sz="2800"/>
                        <a:t>Moderate</a:t>
                      </a:r>
                    </a:p>
                  </a:txBody>
                  <a:tcPr marL="9525" marR="9525" marT="9525" marB="9525" anchor="ctr">
                    <a:lnL>
                      <a:noFill/>
                    </a:lnL>
                    <a:lnR>
                      <a:noFill/>
                    </a:lnR>
                    <a:lnT>
                      <a:noFill/>
                    </a:lnT>
                    <a:lnB>
                      <a:noFill/>
                    </a:lnB>
                  </a:tcPr>
                </a:tc>
                <a:tc>
                  <a:txBody>
                    <a:bodyPr/>
                    <a:lstStyle/>
                    <a:p>
                      <a:r>
                        <a:rPr lang="en-US" sz="2800"/>
                        <a:t>5 - 5.9</a:t>
                      </a:r>
                    </a:p>
                  </a:txBody>
                  <a:tcPr marL="9525" marR="9525" marT="9525" marB="9525" anchor="ctr">
                    <a:lnL>
                      <a:noFill/>
                    </a:lnL>
                    <a:lnR>
                      <a:noFill/>
                    </a:lnR>
                    <a:lnT>
                      <a:noFill/>
                    </a:lnT>
                    <a:lnB>
                      <a:noFill/>
                    </a:lnB>
                  </a:tcPr>
                </a:tc>
                <a:extLst>
                  <a:ext uri="{0D108BD9-81ED-4DB2-BD59-A6C34878D82A}">
                    <a16:rowId xmlns:a16="http://schemas.microsoft.com/office/drawing/2014/main" val="601272150"/>
                  </a:ext>
                </a:extLst>
              </a:tr>
              <a:tr h="0">
                <a:tc>
                  <a:txBody>
                    <a:bodyPr/>
                    <a:lstStyle/>
                    <a:p>
                      <a:r>
                        <a:rPr lang="en-US" sz="2800"/>
                        <a:t>Light</a:t>
                      </a:r>
                    </a:p>
                  </a:txBody>
                  <a:tcPr marL="9525" marR="9525" marT="9525" marB="9525" anchor="ctr">
                    <a:lnL>
                      <a:noFill/>
                    </a:lnL>
                    <a:lnR>
                      <a:noFill/>
                    </a:lnR>
                    <a:lnT>
                      <a:noFill/>
                    </a:lnT>
                    <a:lnB>
                      <a:noFill/>
                    </a:lnB>
                  </a:tcPr>
                </a:tc>
                <a:tc>
                  <a:txBody>
                    <a:bodyPr/>
                    <a:lstStyle/>
                    <a:p>
                      <a:r>
                        <a:rPr lang="en-US" sz="2800"/>
                        <a:t>4 - 4.9</a:t>
                      </a:r>
                    </a:p>
                  </a:txBody>
                  <a:tcPr marL="9525" marR="9525" marT="9525" marB="9525" anchor="ctr">
                    <a:lnL>
                      <a:noFill/>
                    </a:lnL>
                    <a:lnR>
                      <a:noFill/>
                    </a:lnR>
                    <a:lnT>
                      <a:noFill/>
                    </a:lnT>
                    <a:lnB>
                      <a:noFill/>
                    </a:lnB>
                  </a:tcPr>
                </a:tc>
                <a:extLst>
                  <a:ext uri="{0D108BD9-81ED-4DB2-BD59-A6C34878D82A}">
                    <a16:rowId xmlns:a16="http://schemas.microsoft.com/office/drawing/2014/main" val="2006489453"/>
                  </a:ext>
                </a:extLst>
              </a:tr>
              <a:tr h="0">
                <a:tc>
                  <a:txBody>
                    <a:bodyPr/>
                    <a:lstStyle/>
                    <a:p>
                      <a:r>
                        <a:rPr lang="en-US" sz="2800"/>
                        <a:t>Minor</a:t>
                      </a:r>
                    </a:p>
                  </a:txBody>
                  <a:tcPr marL="9525" marR="9525" marT="9525" marB="9525" anchor="ctr">
                    <a:lnL>
                      <a:noFill/>
                    </a:lnL>
                    <a:lnR>
                      <a:noFill/>
                    </a:lnR>
                    <a:lnT>
                      <a:noFill/>
                    </a:lnT>
                    <a:lnB>
                      <a:noFill/>
                    </a:lnB>
                  </a:tcPr>
                </a:tc>
                <a:tc>
                  <a:txBody>
                    <a:bodyPr/>
                    <a:lstStyle/>
                    <a:p>
                      <a:r>
                        <a:rPr lang="en-US" sz="2800" dirty="0"/>
                        <a:t>3 -3.9</a:t>
                      </a:r>
                    </a:p>
                  </a:txBody>
                  <a:tcPr marL="9525" marR="9525" marT="9525" marB="9525" anchor="ctr">
                    <a:lnL>
                      <a:noFill/>
                    </a:lnL>
                    <a:lnR>
                      <a:noFill/>
                    </a:lnR>
                    <a:lnT>
                      <a:noFill/>
                    </a:lnT>
                    <a:lnB>
                      <a:noFill/>
                    </a:lnB>
                  </a:tcPr>
                </a:tc>
                <a:extLst>
                  <a:ext uri="{0D108BD9-81ED-4DB2-BD59-A6C34878D82A}">
                    <a16:rowId xmlns:a16="http://schemas.microsoft.com/office/drawing/2014/main" val="16070961"/>
                  </a:ext>
                </a:extLst>
              </a:tr>
            </a:tbl>
          </a:graphicData>
        </a:graphic>
      </p:graphicFrame>
      <p:sp>
        <p:nvSpPr>
          <p:cNvPr id="4" name="Footer Placeholder 3">
            <a:extLst>
              <a:ext uri="{FF2B5EF4-FFF2-40B4-BE49-F238E27FC236}">
                <a16:creationId xmlns:a16="http://schemas.microsoft.com/office/drawing/2014/main" id="{D9AEBBE5-06AC-4A40-8FC0-99A8CE564D7E}"/>
              </a:ext>
            </a:extLst>
          </p:cNvPr>
          <p:cNvSpPr>
            <a:spLocks noGrp="1"/>
          </p:cNvSpPr>
          <p:nvPr>
            <p:ph type="ftr" sz="quarter" idx="11"/>
          </p:nvPr>
        </p:nvSpPr>
        <p:spPr>
          <a:xfrm>
            <a:off x="677334" y="6041362"/>
            <a:ext cx="6297612" cy="365125"/>
          </a:xfrm>
        </p:spPr>
        <p:txBody>
          <a:bodyPr/>
          <a:lstStyle/>
          <a:p>
            <a:r>
              <a:rPr lang="en-US">
                <a:latin typeface="Papyrus" panose="03070502060502030205" pitchFamily="66" charset="0"/>
              </a:rPr>
              <a:t>I2M Associates</a:t>
            </a:r>
            <a:endParaRPr lang="en-US"/>
          </a:p>
          <a:p>
            <a:endParaRPr lang="en-US" dirty="0"/>
          </a:p>
        </p:txBody>
      </p:sp>
      <p:sp>
        <p:nvSpPr>
          <p:cNvPr id="5" name="Slide Number Placeholder 4">
            <a:extLst>
              <a:ext uri="{FF2B5EF4-FFF2-40B4-BE49-F238E27FC236}">
                <a16:creationId xmlns:a16="http://schemas.microsoft.com/office/drawing/2014/main" id="{7875B974-7DBD-40A1-B736-CA433C16F1B1}"/>
              </a:ext>
            </a:extLst>
          </p:cNvPr>
          <p:cNvSpPr>
            <a:spLocks noGrp="1"/>
          </p:cNvSpPr>
          <p:nvPr>
            <p:ph type="sldNum" sz="quarter" idx="12"/>
          </p:nvPr>
        </p:nvSpPr>
        <p:spPr/>
        <p:txBody>
          <a:bodyPr/>
          <a:lstStyle/>
          <a:p>
            <a:fld id="{898540D1-8FFB-4BE5-9A4A-84A43F9396B2}" type="slidenum">
              <a:rPr lang="en-US" smtClean="0"/>
              <a:pPr/>
              <a:t>12</a:t>
            </a:fld>
            <a:endParaRPr lang="en-US"/>
          </a:p>
        </p:txBody>
      </p:sp>
      <p:sp>
        <p:nvSpPr>
          <p:cNvPr id="7" name="Rectangle 1">
            <a:extLst>
              <a:ext uri="{FF2B5EF4-FFF2-40B4-BE49-F238E27FC236}">
                <a16:creationId xmlns:a16="http://schemas.microsoft.com/office/drawing/2014/main" id="{B64A727B-B363-46D1-AD0A-F33189486075}"/>
              </a:ext>
            </a:extLst>
          </p:cNvPr>
          <p:cNvSpPr>
            <a:spLocks noChangeArrowheads="1"/>
          </p:cNvSpPr>
          <p:nvPr/>
        </p:nvSpPr>
        <p:spPr bwMode="auto">
          <a:xfrm>
            <a:off x="5974813" y="43934"/>
            <a:ext cx="2423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625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CF34-461E-4E75-86A2-87086C2E48D5}"/>
              </a:ext>
            </a:extLst>
          </p:cNvPr>
          <p:cNvSpPr>
            <a:spLocks noGrp="1"/>
          </p:cNvSpPr>
          <p:nvPr>
            <p:ph type="title"/>
          </p:nvPr>
        </p:nvSpPr>
        <p:spPr/>
        <p:txBody>
          <a:bodyPr/>
          <a:lstStyle/>
          <a:p>
            <a:r>
              <a:rPr lang="en-US" dirty="0"/>
              <a:t>Number as well as Intensity of Seismic Events Has Increased </a:t>
            </a:r>
          </a:p>
        </p:txBody>
      </p:sp>
      <p:sp>
        <p:nvSpPr>
          <p:cNvPr id="4" name="Footer Placeholder 3">
            <a:extLst>
              <a:ext uri="{FF2B5EF4-FFF2-40B4-BE49-F238E27FC236}">
                <a16:creationId xmlns:a16="http://schemas.microsoft.com/office/drawing/2014/main" id="{DFF4BED4-F392-4D5B-91B3-9A63E399B932}"/>
              </a:ext>
            </a:extLst>
          </p:cNvPr>
          <p:cNvSpPr>
            <a:spLocks noGrp="1"/>
          </p:cNvSpPr>
          <p:nvPr>
            <p:ph type="ftr" sz="quarter" idx="11"/>
          </p:nvPr>
        </p:nvSpPr>
        <p:spPr/>
        <p:txBody>
          <a:bodyPr/>
          <a:lstStyle/>
          <a:p>
            <a:r>
              <a:rPr lang="en-US" sz="1100" dirty="0">
                <a:latin typeface="Papyrus" panose="03070502060502030205" pitchFamily="66" charset="0"/>
              </a:rPr>
              <a:t>I2M Associates</a:t>
            </a:r>
            <a:endParaRPr lang="en-US" sz="1100" dirty="0"/>
          </a:p>
          <a:p>
            <a:endParaRPr lang="en-US" dirty="0"/>
          </a:p>
        </p:txBody>
      </p:sp>
      <p:sp>
        <p:nvSpPr>
          <p:cNvPr id="5" name="Slide Number Placeholder 4">
            <a:extLst>
              <a:ext uri="{FF2B5EF4-FFF2-40B4-BE49-F238E27FC236}">
                <a16:creationId xmlns:a16="http://schemas.microsoft.com/office/drawing/2014/main" id="{B39E8678-1921-40F5-B1BE-8B37938D9DE3}"/>
              </a:ext>
            </a:extLst>
          </p:cNvPr>
          <p:cNvSpPr>
            <a:spLocks noGrp="1"/>
          </p:cNvSpPr>
          <p:nvPr>
            <p:ph type="sldNum" sz="quarter" idx="12"/>
          </p:nvPr>
        </p:nvSpPr>
        <p:spPr/>
        <p:txBody>
          <a:bodyPr/>
          <a:lstStyle/>
          <a:p>
            <a:fld id="{898540D1-8FFB-4BE5-9A4A-84A43F9396B2}" type="slidenum">
              <a:rPr lang="en-US" smtClean="0"/>
              <a:pPr/>
              <a:t>13</a:t>
            </a:fld>
            <a:endParaRPr lang="en-US"/>
          </a:p>
        </p:txBody>
      </p:sp>
      <p:pic>
        <p:nvPicPr>
          <p:cNvPr id="6" name="Picture 179" descr="Graph from earthquake.usgs.gov">
            <a:extLst>
              <a:ext uri="{FF2B5EF4-FFF2-40B4-BE49-F238E27FC236}">
                <a16:creationId xmlns:a16="http://schemas.microsoft.com/office/drawing/2014/main" id="{AC4451E9-5C3E-49CB-B40D-A86A5C125F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098" y="2160588"/>
            <a:ext cx="516184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93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40268"/>
            <a:ext cx="6096000" cy="4493538"/>
          </a:xfrm>
          <a:prstGeom prst="rect">
            <a:avLst/>
          </a:prstGeom>
        </p:spPr>
        <p:txBody>
          <a:bodyPr wrap="square">
            <a:spAutoFit/>
          </a:bodyPr>
          <a:lstStyle/>
          <a:p>
            <a:r>
              <a:rPr lang="en-US" sz="3200" b="1" dirty="0">
                <a:solidFill>
                  <a:srgbClr val="FF0000"/>
                </a:solidFill>
              </a:rPr>
              <a:t>2016 One-Year Seismic Hazard Forecast for the</a:t>
            </a:r>
          </a:p>
          <a:p>
            <a:r>
              <a:rPr lang="en-US" sz="3200" b="1" dirty="0">
                <a:solidFill>
                  <a:srgbClr val="FF0000"/>
                </a:solidFill>
              </a:rPr>
              <a:t>Central and Eastern United States from Induced and Natural Earthquakes</a:t>
            </a:r>
          </a:p>
          <a:p>
            <a:endParaRPr lang="en-US" dirty="0"/>
          </a:p>
          <a:p>
            <a:r>
              <a:rPr lang="en-US" dirty="0"/>
              <a:t>By Mark D. Petersen, Charles S. Mueller, Morgan P. </a:t>
            </a:r>
            <a:r>
              <a:rPr lang="en-US" dirty="0" err="1"/>
              <a:t>Moschetti</a:t>
            </a:r>
            <a:r>
              <a:rPr lang="en-US" dirty="0"/>
              <a:t>, Susan M. Hoover, Andrea L. </a:t>
            </a:r>
            <a:r>
              <a:rPr lang="en-US" dirty="0" err="1"/>
              <a:t>Llenos</a:t>
            </a:r>
            <a:r>
              <a:rPr lang="en-US" dirty="0"/>
              <a:t>, William L. Ellsworth, Andrew J. Michael, Justin L. Rubinstein, Arthur F. </a:t>
            </a:r>
            <a:r>
              <a:rPr lang="en-US" dirty="0" err="1"/>
              <a:t>McGarr</a:t>
            </a:r>
            <a:r>
              <a:rPr lang="en-US" dirty="0"/>
              <a:t>, and Kenneth S. </a:t>
            </a:r>
            <a:r>
              <a:rPr lang="en-US" dirty="0" err="1"/>
              <a:t>Rukstales</a:t>
            </a:r>
            <a:endParaRPr lang="en-US" dirty="0"/>
          </a:p>
          <a:p>
            <a:endParaRPr lang="en-US" dirty="0"/>
          </a:p>
          <a:p>
            <a:r>
              <a:rPr lang="en-US" dirty="0"/>
              <a:t>Open-File Report 2016–1035</a:t>
            </a:r>
          </a:p>
        </p:txBody>
      </p:sp>
      <p:pic>
        <p:nvPicPr>
          <p:cNvPr id="1026" name="Picture 2" descr="USGS - science for a changing world">
            <a:hlinkClick r:id="rId2"/>
          </p:cNvPr>
          <p:cNvPicPr>
            <a:picLocks noChangeAspect="1" noChangeArrowheads="1"/>
          </p:cNvPicPr>
          <p:nvPr/>
        </p:nvPicPr>
        <p:blipFill>
          <a:blip r:embed="rId3" cstate="print"/>
          <a:srcRect/>
          <a:stretch>
            <a:fillRect/>
          </a:stretch>
        </p:blipFill>
        <p:spPr bwMode="auto">
          <a:xfrm>
            <a:off x="588433" y="502708"/>
            <a:ext cx="2260600" cy="685800"/>
          </a:xfrm>
          <a:prstGeom prst="rect">
            <a:avLst/>
          </a:prstGeom>
          <a:noFill/>
        </p:spPr>
      </p:pic>
      <p:sp>
        <p:nvSpPr>
          <p:cNvPr id="5" name="Title 1"/>
          <p:cNvSpPr txBox="1">
            <a:spLocks/>
          </p:cNvSpPr>
          <p:nvPr/>
        </p:nvSpPr>
        <p:spPr>
          <a:xfrm>
            <a:off x="0" y="6178556"/>
            <a:ext cx="9360363" cy="679444"/>
          </a:xfrm>
          <a:prstGeom prst="rect">
            <a:avLst/>
          </a:prstGeom>
          <a:solidFill>
            <a:srgbClr val="003366"/>
          </a:solidFill>
          <a:ln w="38100" cap="flat" cmpd="sng" algn="ctr">
            <a:noFill/>
            <a:prstDash val="solid"/>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rmAutofit fontScale="6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spcBef>
                <a:spcPts val="600"/>
              </a:spcBef>
            </a:pPr>
            <a:br>
              <a:rPr lang="en-US">
                <a:latin typeface="Calibri" pitchFamily="34" charset="0"/>
              </a:rPr>
            </a:br>
            <a:endParaRPr lang="en-US" sz="2700" dirty="0">
              <a:solidFill>
                <a:schemeClr val="bg1">
                  <a:lumMod val="50000"/>
                </a:schemeClr>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4450" y="-242888"/>
            <a:ext cx="12103100" cy="7343775"/>
          </a:xfrm>
          <a:prstGeom prst="rect">
            <a:avLst/>
          </a:prstGeom>
        </p:spPr>
      </p:pic>
    </p:spTree>
    <p:extLst>
      <p:ext uri="{BB962C8B-B14F-4D97-AF65-F5344CB8AC3E}">
        <p14:creationId xmlns:p14="http://schemas.microsoft.com/office/powerpoint/2010/main" val="135758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3833-36DB-46EE-A731-4E41BF1607CC}"/>
              </a:ext>
            </a:extLst>
          </p:cNvPr>
          <p:cNvSpPr>
            <a:spLocks noGrp="1"/>
          </p:cNvSpPr>
          <p:nvPr>
            <p:ph type="title"/>
          </p:nvPr>
        </p:nvSpPr>
        <p:spPr/>
        <p:txBody>
          <a:bodyPr/>
          <a:lstStyle/>
          <a:p>
            <a:r>
              <a:rPr lang="en-US" dirty="0"/>
              <a:t>AUGUST 2017 TEXAS CHANGED</a:t>
            </a:r>
          </a:p>
        </p:txBody>
      </p:sp>
      <p:sp>
        <p:nvSpPr>
          <p:cNvPr id="4" name="Footer Placeholder 3">
            <a:extLst>
              <a:ext uri="{FF2B5EF4-FFF2-40B4-BE49-F238E27FC236}">
                <a16:creationId xmlns:a16="http://schemas.microsoft.com/office/drawing/2014/main" id="{F0F8317F-311A-41AE-9FE9-F09F2C1939E5}"/>
              </a:ext>
            </a:extLst>
          </p:cNvPr>
          <p:cNvSpPr>
            <a:spLocks noGrp="1"/>
          </p:cNvSpPr>
          <p:nvPr>
            <p:ph type="ftr" sz="quarter" idx="11"/>
          </p:nvPr>
        </p:nvSpPr>
        <p:spPr>
          <a:xfrm>
            <a:off x="649357" y="6029740"/>
            <a:ext cx="6353566" cy="388368"/>
          </a:xfrm>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585DA0F0-B279-4651-BE77-E2BBD535F02A}"/>
              </a:ext>
            </a:extLst>
          </p:cNvPr>
          <p:cNvSpPr>
            <a:spLocks noGrp="1"/>
          </p:cNvSpPr>
          <p:nvPr>
            <p:ph type="sldNum" sz="quarter" idx="12"/>
          </p:nvPr>
        </p:nvSpPr>
        <p:spPr/>
        <p:txBody>
          <a:bodyPr/>
          <a:lstStyle/>
          <a:p>
            <a:fld id="{898540D1-8FFB-4BE5-9A4A-84A43F9396B2}" type="slidenum">
              <a:rPr lang="en-US" smtClean="0"/>
              <a:pPr/>
              <a:t>16</a:t>
            </a:fld>
            <a:endParaRPr lang="en-US"/>
          </a:p>
        </p:txBody>
      </p:sp>
      <p:pic>
        <p:nvPicPr>
          <p:cNvPr id="6" name="Picture 181" descr="DYFI Intensity Map">
            <a:extLst>
              <a:ext uri="{FF2B5EF4-FFF2-40B4-BE49-F238E27FC236}">
                <a16:creationId xmlns:a16="http://schemas.microsoft.com/office/drawing/2014/main" id="{82FF064C-8B25-47BA-A4A4-C6CE712762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3201" y="1270000"/>
            <a:ext cx="4595803" cy="513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866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D19E-F941-4D0D-8B16-DEDB4189846F}"/>
              </a:ext>
            </a:extLst>
          </p:cNvPr>
          <p:cNvSpPr>
            <a:spLocks noGrp="1"/>
          </p:cNvSpPr>
          <p:nvPr>
            <p:ph type="title"/>
          </p:nvPr>
        </p:nvSpPr>
        <p:spPr/>
        <p:txBody>
          <a:bodyPr/>
          <a:lstStyle/>
          <a:p>
            <a:r>
              <a:rPr lang="en-US" dirty="0"/>
              <a:t>Feb 2018: New Prediction for Earthquakes in West Texas Stress Fields</a:t>
            </a:r>
          </a:p>
        </p:txBody>
      </p:sp>
      <p:sp>
        <p:nvSpPr>
          <p:cNvPr id="4" name="Footer Placeholder 3">
            <a:extLst>
              <a:ext uri="{FF2B5EF4-FFF2-40B4-BE49-F238E27FC236}">
                <a16:creationId xmlns:a16="http://schemas.microsoft.com/office/drawing/2014/main" id="{F2659872-7271-4821-A2F1-3AAFC3132657}"/>
              </a:ext>
            </a:extLst>
          </p:cNvPr>
          <p:cNvSpPr>
            <a:spLocks noGrp="1"/>
          </p:cNvSpPr>
          <p:nvPr>
            <p:ph type="ftr" sz="quarter" idx="11"/>
          </p:nvPr>
        </p:nvSpPr>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5050D7B7-6022-43A7-BAE0-47DE6EA9372E}"/>
              </a:ext>
            </a:extLst>
          </p:cNvPr>
          <p:cNvSpPr>
            <a:spLocks noGrp="1"/>
          </p:cNvSpPr>
          <p:nvPr>
            <p:ph type="sldNum" sz="quarter" idx="12"/>
          </p:nvPr>
        </p:nvSpPr>
        <p:spPr/>
        <p:txBody>
          <a:bodyPr/>
          <a:lstStyle/>
          <a:p>
            <a:fld id="{898540D1-8FFB-4BE5-9A4A-84A43F9396B2}" type="slidenum">
              <a:rPr lang="en-US" smtClean="0"/>
              <a:pPr/>
              <a:t>17</a:t>
            </a:fld>
            <a:endParaRPr lang="en-US"/>
          </a:p>
        </p:txBody>
      </p:sp>
      <p:pic>
        <p:nvPicPr>
          <p:cNvPr id="5122" name="Picture 2" descr="https://www.sciencedaily.com/images/2018/02/180208141415_1_900x600.jpg">
            <a:extLst>
              <a:ext uri="{FF2B5EF4-FFF2-40B4-BE49-F238E27FC236}">
                <a16:creationId xmlns:a16="http://schemas.microsoft.com/office/drawing/2014/main" id="{20256145-BFA7-4202-B8BF-00A72E1590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554" y="2160588"/>
            <a:ext cx="503292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63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632F-C346-4E32-8B85-9662C039ECBA}"/>
              </a:ext>
            </a:extLst>
          </p:cNvPr>
          <p:cNvSpPr>
            <a:spLocks noGrp="1"/>
          </p:cNvSpPr>
          <p:nvPr>
            <p:ph type="title"/>
          </p:nvPr>
        </p:nvSpPr>
        <p:spPr/>
        <p:txBody>
          <a:bodyPr>
            <a:normAutofit/>
          </a:bodyPr>
          <a:lstStyle/>
          <a:p>
            <a:r>
              <a:rPr lang="en-US" dirty="0"/>
              <a:t>Texas Bureau of Economic Geology runs </a:t>
            </a:r>
            <a:r>
              <a:rPr lang="en-US" dirty="0" err="1"/>
              <a:t>TexNet</a:t>
            </a:r>
            <a:r>
              <a:rPr lang="en-US" dirty="0"/>
              <a:t> – funded by Texas Legislature </a:t>
            </a:r>
          </a:p>
        </p:txBody>
      </p:sp>
      <p:sp>
        <p:nvSpPr>
          <p:cNvPr id="3" name="Content Placeholder 2">
            <a:extLst>
              <a:ext uri="{FF2B5EF4-FFF2-40B4-BE49-F238E27FC236}">
                <a16:creationId xmlns:a16="http://schemas.microsoft.com/office/drawing/2014/main" id="{FAB81FA7-437A-4161-963C-790AD8C5911B}"/>
              </a:ext>
            </a:extLst>
          </p:cNvPr>
          <p:cNvSpPr>
            <a:spLocks noGrp="1"/>
          </p:cNvSpPr>
          <p:nvPr>
            <p:ph idx="1"/>
          </p:nvPr>
        </p:nvSpPr>
        <p:spPr/>
        <p:txBody>
          <a:bodyPr/>
          <a:lstStyle/>
          <a:p>
            <a:r>
              <a:rPr lang="en-US" dirty="0">
                <a:latin typeface="+mj-lt"/>
              </a:rPr>
              <a:t>Thanks to </a:t>
            </a:r>
            <a:r>
              <a:rPr lang="en-US" dirty="0">
                <a:latin typeface="+mj-lt"/>
                <a:hlinkClick r:id="rId2"/>
              </a:rPr>
              <a:t>an interactive website</a:t>
            </a:r>
            <a:r>
              <a:rPr lang="en-US" dirty="0">
                <a:latin typeface="+mj-lt"/>
              </a:rPr>
              <a:t> hosted by </a:t>
            </a:r>
            <a:r>
              <a:rPr lang="en-US" dirty="0" err="1">
                <a:latin typeface="+mj-lt"/>
              </a:rPr>
              <a:t>TexNet</a:t>
            </a:r>
            <a:r>
              <a:rPr lang="en-US" dirty="0">
                <a:latin typeface="+mj-lt"/>
              </a:rPr>
              <a:t>, you can now see where quakes are happening and learn about them in real time. The tool could be useful for the growing number of people who’ve felt earthquakes here.</a:t>
            </a:r>
          </a:p>
          <a:p>
            <a:r>
              <a:rPr lang="en-US" dirty="0">
                <a:latin typeface="+mj-lt"/>
              </a:rPr>
              <a:t>The monitoring system, made up of the 40 permanent and 40 mobile seismic-monitoring stations, provides a new level of detail and sensitivity in recording the earth's shaking. </a:t>
            </a:r>
          </a:p>
          <a:p>
            <a:r>
              <a:rPr lang="en-US" dirty="0">
                <a:latin typeface="+mj-lt"/>
              </a:rPr>
              <a:t>In combination with &gt;100 private monitors set up by major oil companies and producers, UT’s Bureau of Economic Geology can predict with much and was greater accuracy the location and depth and formation where the seismic event occurred. </a:t>
            </a:r>
          </a:p>
          <a:p>
            <a:r>
              <a:rPr lang="en-US" dirty="0">
                <a:latin typeface="+mj-lt"/>
              </a:rPr>
              <a:t>Texas Railroad [sic] Commission is now using the data for permitting purposes.</a:t>
            </a:r>
          </a:p>
          <a:p>
            <a:endParaRPr lang="en-US" dirty="0"/>
          </a:p>
        </p:txBody>
      </p:sp>
      <p:sp>
        <p:nvSpPr>
          <p:cNvPr id="4" name="Footer Placeholder 3">
            <a:extLst>
              <a:ext uri="{FF2B5EF4-FFF2-40B4-BE49-F238E27FC236}">
                <a16:creationId xmlns:a16="http://schemas.microsoft.com/office/drawing/2014/main" id="{1E9CC4A9-E504-4A11-A783-0AC2DAA47565}"/>
              </a:ext>
            </a:extLst>
          </p:cNvPr>
          <p:cNvSpPr>
            <a:spLocks noGrp="1"/>
          </p:cNvSpPr>
          <p:nvPr>
            <p:ph type="ftr" sz="quarter" idx="11"/>
          </p:nvPr>
        </p:nvSpPr>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4AB16F07-34D6-49DC-AA50-FF65062572A3}"/>
              </a:ext>
            </a:extLst>
          </p:cNvPr>
          <p:cNvSpPr>
            <a:spLocks noGrp="1"/>
          </p:cNvSpPr>
          <p:nvPr>
            <p:ph type="sldNum" sz="quarter" idx="12"/>
          </p:nvPr>
        </p:nvSpPr>
        <p:spPr/>
        <p:txBody>
          <a:bodyPr/>
          <a:lstStyle/>
          <a:p>
            <a:fld id="{898540D1-8FFB-4BE5-9A4A-84A43F9396B2}" type="slidenum">
              <a:rPr lang="en-US" smtClean="0"/>
              <a:pPr/>
              <a:t>18</a:t>
            </a:fld>
            <a:endParaRPr lang="en-US"/>
          </a:p>
        </p:txBody>
      </p:sp>
    </p:spTree>
    <p:extLst>
      <p:ext uri="{BB962C8B-B14F-4D97-AF65-F5344CB8AC3E}">
        <p14:creationId xmlns:p14="http://schemas.microsoft.com/office/powerpoint/2010/main" val="227290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FF553F-A2C6-4E05-8231-FBF5ED12D6AC}"/>
              </a:ext>
            </a:extLst>
          </p:cNvPr>
          <p:cNvPicPr>
            <a:picLocks noChangeAspect="1"/>
          </p:cNvPicPr>
          <p:nvPr/>
        </p:nvPicPr>
        <p:blipFill>
          <a:blip r:embed="rId2"/>
          <a:stretch>
            <a:fillRect/>
          </a:stretch>
        </p:blipFill>
        <p:spPr>
          <a:xfrm>
            <a:off x="1090246" y="195538"/>
            <a:ext cx="10070123" cy="6504785"/>
          </a:xfrm>
          <a:prstGeom prst="rect">
            <a:avLst/>
          </a:prstGeom>
        </p:spPr>
      </p:pic>
    </p:spTree>
    <p:extLst>
      <p:ext uri="{BB962C8B-B14F-4D97-AF65-F5344CB8AC3E}">
        <p14:creationId xmlns:p14="http://schemas.microsoft.com/office/powerpoint/2010/main" val="67707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Co-Authors and Acknowledgements</a:t>
            </a:r>
          </a:p>
        </p:txBody>
      </p:sp>
      <p:sp>
        <p:nvSpPr>
          <p:cNvPr id="3" name="Content Placeholder 2"/>
          <p:cNvSpPr>
            <a:spLocks noGrp="1"/>
          </p:cNvSpPr>
          <p:nvPr>
            <p:ph idx="1"/>
          </p:nvPr>
        </p:nvSpPr>
        <p:spPr>
          <a:xfrm>
            <a:off x="677334" y="1648691"/>
            <a:ext cx="8596668" cy="4392671"/>
          </a:xfrm>
        </p:spPr>
        <p:txBody>
          <a:bodyPr>
            <a:normAutofit lnSpcReduction="10000"/>
          </a:bodyPr>
          <a:lstStyle/>
          <a:p>
            <a:pPr marL="457200" indent="-457200">
              <a:buNone/>
            </a:pPr>
            <a:r>
              <a:rPr lang="en-US" sz="4000" dirty="0">
                <a:latin typeface="+mj-lt"/>
              </a:rPr>
              <a:t>Many thanks to those who did the most </a:t>
            </a:r>
          </a:p>
          <a:p>
            <a:pPr marL="457200" lvl="1" indent="-457200">
              <a:buFont typeface="Wingdings" panose="05000000000000000000" pitchFamily="2" charset="2"/>
              <a:buChar char="Ø"/>
            </a:pPr>
            <a:r>
              <a:rPr lang="en-US" sz="3200" dirty="0">
                <a:latin typeface="+mj-lt"/>
              </a:rPr>
              <a:t>Jennifer Warfield, ERM</a:t>
            </a:r>
          </a:p>
          <a:p>
            <a:pPr marL="457200" lvl="1" indent="-457200">
              <a:buFont typeface="Wingdings" panose="05000000000000000000" pitchFamily="2" charset="2"/>
              <a:buChar char="Ø"/>
            </a:pPr>
            <a:r>
              <a:rPr lang="en-US" sz="3200" dirty="0">
                <a:latin typeface="+mj-lt"/>
              </a:rPr>
              <a:t>Lori Magyar, </a:t>
            </a:r>
            <a:r>
              <a:rPr lang="en-US" sz="3200" dirty="0" err="1">
                <a:latin typeface="+mj-lt"/>
              </a:rPr>
              <a:t>Bost</a:t>
            </a:r>
            <a:r>
              <a:rPr lang="en-US" sz="3200" dirty="0">
                <a:latin typeface="+mj-lt"/>
              </a:rPr>
              <a:t> Consulting</a:t>
            </a:r>
          </a:p>
          <a:p>
            <a:pPr marL="457200" lvl="1" indent="-457200">
              <a:buFont typeface="Wingdings" panose="05000000000000000000" pitchFamily="2" charset="2"/>
              <a:buChar char="Ø"/>
            </a:pPr>
            <a:r>
              <a:rPr lang="en-US" sz="3200" dirty="0">
                <a:latin typeface="+mj-lt"/>
              </a:rPr>
              <a:t>Michael Campbell, I2M Associates</a:t>
            </a:r>
          </a:p>
          <a:p>
            <a:pPr marL="457200" lvl="1" indent="-457200">
              <a:buFont typeface="Wingdings" panose="05000000000000000000" pitchFamily="2" charset="2"/>
              <a:buChar char="Ø"/>
            </a:pPr>
            <a:r>
              <a:rPr lang="en-US" sz="3200" dirty="0">
                <a:latin typeface="+mj-lt"/>
              </a:rPr>
              <a:t>Our clients, TCEQ, CDC, and RCT and Andrew </a:t>
            </a:r>
            <a:r>
              <a:rPr lang="en-US" sz="3200" dirty="0" err="1">
                <a:latin typeface="+mj-lt"/>
              </a:rPr>
              <a:t>Fono</a:t>
            </a:r>
            <a:r>
              <a:rPr lang="en-US" sz="3200" dirty="0">
                <a:latin typeface="+mj-lt"/>
              </a:rPr>
              <a:t>, formerly of </a:t>
            </a:r>
            <a:r>
              <a:rPr lang="en-US" sz="3200" dirty="0" err="1">
                <a:latin typeface="+mj-lt"/>
              </a:rPr>
              <a:t>Winstead</a:t>
            </a:r>
            <a:r>
              <a:rPr lang="en-US" sz="3200" dirty="0">
                <a:latin typeface="+mj-lt"/>
              </a:rPr>
              <a:t> and Haynes &amp; Boone</a:t>
            </a:r>
          </a:p>
        </p:txBody>
      </p:sp>
      <p:sp>
        <p:nvSpPr>
          <p:cNvPr id="4" name="Footer Placeholder 3"/>
          <p:cNvSpPr>
            <a:spLocks noGrp="1"/>
          </p:cNvSpPr>
          <p:nvPr>
            <p:ph type="ftr" sz="quarter" idx="11"/>
          </p:nvPr>
        </p:nvSpPr>
        <p:spPr>
          <a:xfrm>
            <a:off x="677334" y="6224704"/>
            <a:ext cx="6297612" cy="365125"/>
          </a:xfrm>
        </p:spPr>
        <p:txBody>
          <a:bodyPr/>
          <a:lstStyle/>
          <a:p>
            <a:r>
              <a:rPr lang="en-US" sz="1400" dirty="0">
                <a:latin typeface="Papyrus" panose="03070502060502030205" pitchFamily="66" charset="0"/>
              </a:rPr>
              <a:t>I2M Associates</a:t>
            </a:r>
            <a:endParaRPr lang="en-US" sz="1400" dirty="0"/>
          </a:p>
          <a:p>
            <a:endParaRPr lang="en-US" sz="1400" dirty="0">
              <a:latin typeface="Papyrus" panose="03070502060502030205" pitchFamily="66" charset="0"/>
            </a:endParaRPr>
          </a:p>
        </p:txBody>
      </p:sp>
      <p:sp>
        <p:nvSpPr>
          <p:cNvPr id="5" name="Slide Number Placeholder 4"/>
          <p:cNvSpPr>
            <a:spLocks noGrp="1"/>
          </p:cNvSpPr>
          <p:nvPr>
            <p:ph type="sldNum" sz="quarter" idx="12"/>
          </p:nvPr>
        </p:nvSpPr>
        <p:spPr>
          <a:xfrm>
            <a:off x="10405609" y="6042142"/>
            <a:ext cx="816573" cy="365125"/>
          </a:xfrm>
        </p:spPr>
        <p:txBody>
          <a:bodyPr/>
          <a:lstStyle/>
          <a:p>
            <a:fld id="{898540D1-8FFB-4BE5-9A4A-84A43F9396B2}" type="slidenum">
              <a:rPr lang="en-US" sz="1200" smtClean="0">
                <a:solidFill>
                  <a:schemeClr val="bg1"/>
                </a:solidFill>
              </a:rPr>
              <a:pPr/>
              <a:t>2</a:t>
            </a:fld>
            <a:endParaRPr lang="en-US" sz="12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B34ED-F469-4A15-B3D1-221CBFED577E}"/>
              </a:ext>
            </a:extLst>
          </p:cNvPr>
          <p:cNvPicPr>
            <a:picLocks noChangeAspect="1"/>
          </p:cNvPicPr>
          <p:nvPr/>
        </p:nvPicPr>
        <p:blipFill>
          <a:blip r:embed="rId2"/>
          <a:stretch>
            <a:fillRect/>
          </a:stretch>
        </p:blipFill>
        <p:spPr>
          <a:xfrm>
            <a:off x="1371601" y="56043"/>
            <a:ext cx="10018808" cy="6602053"/>
          </a:xfrm>
          <a:prstGeom prst="rect">
            <a:avLst/>
          </a:prstGeom>
        </p:spPr>
      </p:pic>
      <p:pic>
        <p:nvPicPr>
          <p:cNvPr id="3" name="Picture 2">
            <a:extLst>
              <a:ext uri="{FF2B5EF4-FFF2-40B4-BE49-F238E27FC236}">
                <a16:creationId xmlns:a16="http://schemas.microsoft.com/office/drawing/2014/main" id="{D45B8183-1E22-4F64-A698-581DA832BD29}"/>
              </a:ext>
            </a:extLst>
          </p:cNvPr>
          <p:cNvPicPr>
            <a:picLocks noChangeAspect="1"/>
          </p:cNvPicPr>
          <p:nvPr/>
        </p:nvPicPr>
        <p:blipFill>
          <a:blip r:embed="rId2"/>
          <a:stretch>
            <a:fillRect/>
          </a:stretch>
        </p:blipFill>
        <p:spPr>
          <a:xfrm>
            <a:off x="1371601" y="127973"/>
            <a:ext cx="10018808" cy="6602053"/>
          </a:xfrm>
          <a:prstGeom prst="rect">
            <a:avLst/>
          </a:prstGeom>
        </p:spPr>
      </p:pic>
    </p:spTree>
    <p:extLst>
      <p:ext uri="{BB962C8B-B14F-4D97-AF65-F5344CB8AC3E}">
        <p14:creationId xmlns:p14="http://schemas.microsoft.com/office/powerpoint/2010/main" val="189656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E04E-FB01-4DE6-B486-7251BC8C8A50}"/>
              </a:ext>
            </a:extLst>
          </p:cNvPr>
          <p:cNvSpPr>
            <a:spLocks noGrp="1"/>
          </p:cNvSpPr>
          <p:nvPr>
            <p:ph type="title"/>
          </p:nvPr>
        </p:nvSpPr>
        <p:spPr>
          <a:xfrm>
            <a:off x="677334" y="156238"/>
            <a:ext cx="8596668" cy="1320800"/>
          </a:xfrm>
        </p:spPr>
        <p:txBody>
          <a:bodyPr/>
          <a:lstStyle/>
          <a:p>
            <a:r>
              <a:rPr lang="en-US" dirty="0"/>
              <a:t>Regulatory Developments in </a:t>
            </a:r>
            <a:br>
              <a:rPr lang="en-US" dirty="0"/>
            </a:br>
            <a:r>
              <a:rPr lang="en-US" dirty="0"/>
              <a:t>Texas &amp; Oklahoma</a:t>
            </a:r>
          </a:p>
        </p:txBody>
      </p:sp>
      <p:sp>
        <p:nvSpPr>
          <p:cNvPr id="3" name="Content Placeholder 2">
            <a:extLst>
              <a:ext uri="{FF2B5EF4-FFF2-40B4-BE49-F238E27FC236}">
                <a16:creationId xmlns:a16="http://schemas.microsoft.com/office/drawing/2014/main" id="{93C1D35F-394E-4750-87E3-134E2910FB75}"/>
              </a:ext>
            </a:extLst>
          </p:cNvPr>
          <p:cNvSpPr>
            <a:spLocks noGrp="1"/>
          </p:cNvSpPr>
          <p:nvPr>
            <p:ph idx="1"/>
          </p:nvPr>
        </p:nvSpPr>
        <p:spPr>
          <a:xfrm>
            <a:off x="677334" y="1477038"/>
            <a:ext cx="8596668" cy="4347623"/>
          </a:xfrm>
        </p:spPr>
        <p:txBody>
          <a:bodyPr>
            <a:normAutofit fontScale="92500" lnSpcReduction="20000"/>
          </a:bodyPr>
          <a:lstStyle/>
          <a:p>
            <a:pPr>
              <a:defRPr/>
            </a:pPr>
            <a:r>
              <a:rPr lang="en-US" altLang="en-US" sz="1900" dirty="0">
                <a:latin typeface="+mj-lt"/>
              </a:rPr>
              <a:t>The Oklahoma Geologic Society and Texas Bureau of Economic Geology have expanded seismic monitoring networks and have concluded that injection is correlated with recent seismic events. </a:t>
            </a:r>
          </a:p>
          <a:p>
            <a:pPr>
              <a:defRPr/>
            </a:pPr>
            <a:r>
              <a:rPr lang="en-US" altLang="en-US" sz="1900" dirty="0">
                <a:latin typeface="+mj-lt"/>
              </a:rPr>
              <a:t>OK issued new regulations in 2014 and Texas Railroad [sic] Commission followed. </a:t>
            </a:r>
          </a:p>
          <a:p>
            <a:pPr>
              <a:defRPr/>
            </a:pPr>
            <a:r>
              <a:rPr lang="en-US" altLang="en-US" sz="1900" dirty="0">
                <a:latin typeface="+mj-lt"/>
              </a:rPr>
              <a:t>Both states are identifying Areas of Concern, have rejected some new applicants, limited injection or modified permits. </a:t>
            </a:r>
            <a:r>
              <a:rPr lang="en-US" sz="1900" dirty="0">
                <a:latin typeface="+mj-lt"/>
              </a:rPr>
              <a:t>As the science around disposal wells continues to evolve, agencies are using a “traffic light” system.  The “yellow light” temporary permits where concern, and rejected others based on “red light” criteria. Texas example:</a:t>
            </a:r>
          </a:p>
          <a:p>
            <a:pPr marL="457200" indent="-457200">
              <a:buFont typeface="Arial" panose="020B0604020202020204" pitchFamily="34" charset="0"/>
              <a:buChar char="•"/>
              <a:defRPr/>
            </a:pPr>
            <a:r>
              <a:rPr lang="en-US" sz="1900" dirty="0">
                <a:latin typeface="+mj-lt"/>
              </a:rPr>
              <a:t>Temporary (6 month) permits with shut in bottom hole testing every 60 days.</a:t>
            </a:r>
          </a:p>
          <a:p>
            <a:pPr marL="457200" indent="-457200">
              <a:buFont typeface="Arial" panose="020B0604020202020204" pitchFamily="34" charset="0"/>
              <a:buChar char="•"/>
              <a:defRPr/>
            </a:pPr>
            <a:r>
              <a:rPr lang="en-US" sz="1900" dirty="0">
                <a:latin typeface="+mj-lt"/>
              </a:rPr>
              <a:t>Agency can change limits with notice</a:t>
            </a:r>
          </a:p>
          <a:p>
            <a:pPr marL="457200" indent="-457200">
              <a:buFont typeface="Arial" panose="020B0604020202020204" pitchFamily="34" charset="0"/>
              <a:buChar char="•"/>
              <a:defRPr/>
            </a:pPr>
            <a:r>
              <a:rPr lang="en-US" sz="1900" dirty="0">
                <a:latin typeface="+mj-lt"/>
              </a:rPr>
              <a:t>Operator must monitor seismic activity</a:t>
            </a:r>
          </a:p>
          <a:p>
            <a:pPr marL="457200" indent="-457200">
              <a:buFont typeface="Arial" panose="020B0604020202020204" pitchFamily="34" charset="0"/>
              <a:buChar char="•"/>
              <a:defRPr/>
            </a:pPr>
            <a:r>
              <a:rPr lang="en-US" sz="1900" dirty="0">
                <a:latin typeface="+mj-lt"/>
              </a:rPr>
              <a:t>Mandatory shut down in the event of defined seismic activity</a:t>
            </a:r>
          </a:p>
          <a:p>
            <a:pPr marL="457200" indent="-457200">
              <a:buFont typeface="Arial" panose="020B0604020202020204" pitchFamily="34" charset="0"/>
              <a:buChar char="•"/>
              <a:defRPr/>
            </a:pPr>
            <a:r>
              <a:rPr lang="en-US" sz="1900" dirty="0">
                <a:latin typeface="+mj-lt"/>
              </a:rPr>
              <a:t>Change in injection zone to be higher above faults or basement rock.</a:t>
            </a:r>
            <a:endParaRPr lang="en-US" altLang="en-US" sz="1900" dirty="0">
              <a:latin typeface="+mj-lt"/>
            </a:endParaRPr>
          </a:p>
          <a:p>
            <a:endParaRPr lang="en-US" dirty="0"/>
          </a:p>
        </p:txBody>
      </p:sp>
      <p:sp>
        <p:nvSpPr>
          <p:cNvPr id="4" name="Footer Placeholder 3">
            <a:extLst>
              <a:ext uri="{FF2B5EF4-FFF2-40B4-BE49-F238E27FC236}">
                <a16:creationId xmlns:a16="http://schemas.microsoft.com/office/drawing/2014/main" id="{1C07A323-6BBD-4034-9B80-919DC4FAE7C9}"/>
              </a:ext>
            </a:extLst>
          </p:cNvPr>
          <p:cNvSpPr>
            <a:spLocks noGrp="1"/>
          </p:cNvSpPr>
          <p:nvPr>
            <p:ph type="ftr" sz="quarter" idx="11"/>
          </p:nvPr>
        </p:nvSpPr>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04DD0B4A-6E46-4533-B5AB-59FE2BBF90C3}"/>
              </a:ext>
            </a:extLst>
          </p:cNvPr>
          <p:cNvSpPr>
            <a:spLocks noGrp="1"/>
          </p:cNvSpPr>
          <p:nvPr>
            <p:ph type="sldNum" sz="quarter" idx="12"/>
          </p:nvPr>
        </p:nvSpPr>
        <p:spPr/>
        <p:txBody>
          <a:bodyPr/>
          <a:lstStyle/>
          <a:p>
            <a:fld id="{898540D1-8FFB-4BE5-9A4A-84A43F9396B2}" type="slidenum">
              <a:rPr lang="en-US" smtClean="0"/>
              <a:pPr/>
              <a:t>21</a:t>
            </a:fld>
            <a:endParaRPr lang="en-US"/>
          </a:p>
        </p:txBody>
      </p:sp>
    </p:spTree>
    <p:extLst>
      <p:ext uri="{BB962C8B-B14F-4D97-AF65-F5344CB8AC3E}">
        <p14:creationId xmlns:p14="http://schemas.microsoft.com/office/powerpoint/2010/main" val="150201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FC1AB3-CB3C-4841-8FEE-E02CFE61EC12}"/>
              </a:ext>
            </a:extLst>
          </p:cNvPr>
          <p:cNvPicPr>
            <a:picLocks noChangeAspect="1"/>
          </p:cNvPicPr>
          <p:nvPr/>
        </p:nvPicPr>
        <p:blipFill>
          <a:blip r:embed="rId2"/>
          <a:stretch>
            <a:fillRect/>
          </a:stretch>
        </p:blipFill>
        <p:spPr>
          <a:xfrm>
            <a:off x="1847849" y="199293"/>
            <a:ext cx="9018959" cy="6602444"/>
          </a:xfrm>
          <a:prstGeom prst="rect">
            <a:avLst/>
          </a:prstGeom>
        </p:spPr>
      </p:pic>
    </p:spTree>
    <p:extLst>
      <p:ext uri="{BB962C8B-B14F-4D97-AF65-F5344CB8AC3E}">
        <p14:creationId xmlns:p14="http://schemas.microsoft.com/office/powerpoint/2010/main" val="318250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100" b="1" dirty="0">
                <a:solidFill>
                  <a:schemeClr val="tx1"/>
                </a:solidFill>
                <a:latin typeface="Arial" panose="020B0604020202020204" pitchFamily="34" charset="0"/>
              </a:rPr>
              <a:t>EXAMPLES OF EARTHQUAKES</a:t>
            </a:r>
            <a:br>
              <a:rPr lang="en-US" altLang="en-US" sz="3100" b="1" dirty="0">
                <a:solidFill>
                  <a:schemeClr val="tx1"/>
                </a:solidFill>
                <a:latin typeface="Arial" panose="020B0604020202020204" pitchFamily="34" charset="0"/>
              </a:rPr>
            </a:br>
            <a:r>
              <a:rPr lang="en-US" altLang="en-US" sz="3100" b="1" dirty="0">
                <a:solidFill>
                  <a:schemeClr val="tx1"/>
                </a:solidFill>
                <a:latin typeface="Arial" panose="020B0604020202020204" pitchFamily="34" charset="0"/>
              </a:rPr>
              <a:t>In Mid MAY 2018 Most in W. Texas &amp; Central OK</a:t>
            </a:r>
            <a:endParaRPr lang="en-US" sz="4400" dirty="0"/>
          </a:p>
        </p:txBody>
      </p:sp>
      <p:sp>
        <p:nvSpPr>
          <p:cNvPr id="3" name="Content Placeholder 2"/>
          <p:cNvSpPr>
            <a:spLocks noGrp="1"/>
          </p:cNvSpPr>
          <p:nvPr>
            <p:ph idx="1"/>
          </p:nvPr>
        </p:nvSpPr>
        <p:spPr>
          <a:xfrm>
            <a:off x="1949543" y="1648691"/>
            <a:ext cx="8596668" cy="4392671"/>
          </a:xfrm>
        </p:spPr>
        <p:txBody>
          <a:bodyPr>
            <a:normAutofit fontScale="55000" lnSpcReduction="20000"/>
          </a:bodyPr>
          <a:lstStyle/>
          <a:p>
            <a:pPr marL="0" indent="0">
              <a:buNone/>
            </a:pPr>
            <a:r>
              <a:rPr lang="en-US" altLang="en-US" sz="3200" dirty="0">
                <a:solidFill>
                  <a:schemeClr val="tx1"/>
                </a:solidFill>
                <a:latin typeface="Arial" panose="020B0604020202020204" pitchFamily="34" charset="0"/>
              </a:rPr>
              <a:t>     Date		Magnitude Location    Depth</a:t>
            </a:r>
          </a:p>
          <a:p>
            <a:r>
              <a:rPr lang="en-US" altLang="en-US" sz="3200" dirty="0">
                <a:latin typeface="Arial" panose="020B0604020202020204" pitchFamily="34" charset="0"/>
              </a:rPr>
              <a:t>May 19		2.4		OK		4.8 km</a:t>
            </a:r>
          </a:p>
          <a:p>
            <a:r>
              <a:rPr lang="en-US" altLang="en-US" sz="3200" dirty="0">
                <a:latin typeface="Arial" panose="020B0604020202020204" pitchFamily="34" charset="0"/>
              </a:rPr>
              <a:t>May 18		3.5		Dallas	5.0</a:t>
            </a:r>
          </a:p>
          <a:p>
            <a:r>
              <a:rPr lang="en-US" altLang="en-US" sz="3200" dirty="0">
                <a:latin typeface="Arial" panose="020B0604020202020204" pitchFamily="34" charset="0"/>
              </a:rPr>
              <a:t>May 18		2.7		OK		5.5</a:t>
            </a:r>
          </a:p>
          <a:p>
            <a:r>
              <a:rPr lang="en-US" altLang="en-US" sz="3200" dirty="0">
                <a:latin typeface="Arial" panose="020B0604020202020204" pitchFamily="34" charset="0"/>
              </a:rPr>
              <a:t>May 18		2.7		W TX	7.3</a:t>
            </a:r>
          </a:p>
          <a:p>
            <a:r>
              <a:rPr lang="en-US" altLang="en-US" sz="3200" dirty="0">
                <a:latin typeface="Arial" panose="020B0604020202020204" pitchFamily="34" charset="0"/>
              </a:rPr>
              <a:t>May 18		2.6		W TX	5.0</a:t>
            </a:r>
          </a:p>
          <a:p>
            <a:r>
              <a:rPr lang="en-US" altLang="en-US" sz="3200" dirty="0">
                <a:latin typeface="Arial" panose="020B0604020202020204" pitchFamily="34" charset="0"/>
              </a:rPr>
              <a:t>May 17		3.7		OK		6.1</a:t>
            </a:r>
          </a:p>
          <a:p>
            <a:r>
              <a:rPr lang="en-US" altLang="en-US" sz="3200" dirty="0">
                <a:latin typeface="Arial" panose="020B0604020202020204" pitchFamily="34" charset="0"/>
              </a:rPr>
              <a:t>May 17		2.3		OK		9.2</a:t>
            </a:r>
          </a:p>
          <a:p>
            <a:r>
              <a:rPr lang="en-US" altLang="en-US" sz="3200" dirty="0">
                <a:latin typeface="Arial" panose="020B0604020202020204" pitchFamily="34" charset="0"/>
              </a:rPr>
              <a:t>May 16		2.1		OK		5.0</a:t>
            </a:r>
          </a:p>
          <a:p>
            <a:r>
              <a:rPr lang="en-US" altLang="en-US" sz="3200" dirty="0">
                <a:latin typeface="Arial" panose="020B0604020202020204" pitchFamily="34" charset="0"/>
              </a:rPr>
              <a:t>May 16		2.5		OK		6.0</a:t>
            </a:r>
          </a:p>
          <a:p>
            <a:r>
              <a:rPr lang="en-US" altLang="en-US" sz="3200" dirty="0">
                <a:latin typeface="Arial" panose="020B0604020202020204" pitchFamily="34" charset="0"/>
              </a:rPr>
              <a:t>May 15		4.0		OK		6.3</a:t>
            </a:r>
          </a:p>
          <a:p>
            <a:r>
              <a:rPr lang="en-US" altLang="en-US" sz="3200" dirty="0">
                <a:solidFill>
                  <a:schemeClr val="tx1"/>
                </a:solidFill>
                <a:latin typeface="Arial" panose="020B0604020202020204" pitchFamily="34" charset="0"/>
              </a:rPr>
              <a:t>plus 45 more since April 30, source USGS	</a:t>
            </a:r>
            <a:r>
              <a:rPr lang="en-US" altLang="en-US" sz="3200" dirty="0">
                <a:solidFill>
                  <a:srgbClr val="FF0000"/>
                </a:solidFill>
                <a:latin typeface="Arial" panose="020B0604020202020204" pitchFamily="34" charset="0"/>
              </a:rPr>
              <a:t>	</a:t>
            </a:r>
            <a:endParaRPr lang="en-US" sz="3200" dirty="0">
              <a:latin typeface="+mj-lt"/>
            </a:endParaRPr>
          </a:p>
        </p:txBody>
      </p:sp>
      <p:sp>
        <p:nvSpPr>
          <p:cNvPr id="4" name="Footer Placeholder 3"/>
          <p:cNvSpPr>
            <a:spLocks noGrp="1"/>
          </p:cNvSpPr>
          <p:nvPr>
            <p:ph type="ftr" sz="quarter" idx="11"/>
          </p:nvPr>
        </p:nvSpPr>
        <p:spPr>
          <a:xfrm>
            <a:off x="677334" y="6026481"/>
            <a:ext cx="6297612" cy="365125"/>
          </a:xfrm>
        </p:spPr>
        <p:txBody>
          <a:bodyPr/>
          <a:lstStyle/>
          <a:p>
            <a:r>
              <a:rPr lang="en-US" sz="1400" dirty="0">
                <a:latin typeface="Papyrus" panose="03070502060502030205" pitchFamily="66" charset="0"/>
              </a:rPr>
              <a:t>I2M Associates</a:t>
            </a:r>
            <a:endParaRPr lang="en-US" sz="1400" dirty="0"/>
          </a:p>
          <a:p>
            <a:endParaRPr lang="en-US" sz="1400" dirty="0">
              <a:latin typeface="Papyrus" panose="03070502060502030205" pitchFamily="66" charset="0"/>
            </a:endParaRPr>
          </a:p>
        </p:txBody>
      </p:sp>
      <p:sp>
        <p:nvSpPr>
          <p:cNvPr id="5" name="Slide Number Placeholder 4"/>
          <p:cNvSpPr>
            <a:spLocks noGrp="1"/>
          </p:cNvSpPr>
          <p:nvPr>
            <p:ph type="sldNum" sz="quarter" idx="12"/>
          </p:nvPr>
        </p:nvSpPr>
        <p:spPr>
          <a:xfrm>
            <a:off x="10405609" y="6042142"/>
            <a:ext cx="816573" cy="365125"/>
          </a:xfrm>
        </p:spPr>
        <p:txBody>
          <a:bodyPr/>
          <a:lstStyle/>
          <a:p>
            <a:fld id="{898540D1-8FFB-4BE5-9A4A-84A43F9396B2}" type="slidenum">
              <a:rPr lang="en-US" sz="1200" smtClean="0">
                <a:solidFill>
                  <a:schemeClr val="bg1"/>
                </a:solidFill>
              </a:rPr>
              <a:pPr/>
              <a:t>23</a:t>
            </a:fld>
            <a:endParaRPr lang="en-US" sz="1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65123" cy="1232452"/>
          </a:xfrm>
        </p:spPr>
        <p:txBody>
          <a:bodyPr>
            <a:normAutofit fontScale="90000"/>
          </a:bodyPr>
          <a:lstStyle/>
          <a:p>
            <a:r>
              <a:rPr lang="en-US" altLang="en-US" sz="3100" b="1" dirty="0">
                <a:solidFill>
                  <a:schemeClr val="tx1"/>
                </a:solidFill>
                <a:latin typeface="Arial" panose="020B0604020202020204" pitchFamily="34" charset="0"/>
              </a:rPr>
              <a:t>EXAMPLES OF EARTHQUAKES</a:t>
            </a:r>
            <a:br>
              <a:rPr lang="en-US" altLang="en-US" sz="3100" b="1" dirty="0">
                <a:solidFill>
                  <a:schemeClr val="tx1"/>
                </a:solidFill>
                <a:latin typeface="Arial" panose="020B0604020202020204" pitchFamily="34" charset="0"/>
              </a:rPr>
            </a:br>
            <a:r>
              <a:rPr lang="en-US" altLang="en-US" sz="3100" b="1" dirty="0">
                <a:solidFill>
                  <a:schemeClr val="tx1"/>
                </a:solidFill>
                <a:latin typeface="Arial" panose="020B0604020202020204" pitchFamily="34" charset="0"/>
              </a:rPr>
              <a:t>In later half of OCT 2018 Most in W. Texas &amp; Central OK</a:t>
            </a:r>
            <a:endParaRPr lang="en-US" sz="4400" dirty="0"/>
          </a:p>
        </p:txBody>
      </p:sp>
      <p:sp>
        <p:nvSpPr>
          <p:cNvPr id="3" name="Content Placeholder 2"/>
          <p:cNvSpPr>
            <a:spLocks noGrp="1"/>
          </p:cNvSpPr>
          <p:nvPr>
            <p:ph idx="1"/>
          </p:nvPr>
        </p:nvSpPr>
        <p:spPr>
          <a:xfrm>
            <a:off x="1949543" y="1648691"/>
            <a:ext cx="8596668" cy="4392671"/>
          </a:xfrm>
        </p:spPr>
        <p:txBody>
          <a:bodyPr>
            <a:normAutofit fontScale="55000" lnSpcReduction="20000"/>
          </a:bodyPr>
          <a:lstStyle/>
          <a:p>
            <a:pPr marL="0" indent="0">
              <a:buNone/>
            </a:pPr>
            <a:r>
              <a:rPr lang="en-US" altLang="en-US" sz="3200" dirty="0">
                <a:solidFill>
                  <a:schemeClr val="tx1"/>
                </a:solidFill>
                <a:latin typeface="Arial" panose="020B0604020202020204" pitchFamily="34" charset="0"/>
              </a:rPr>
              <a:t>     Date		Magnitude    Location    	 Depth</a:t>
            </a:r>
          </a:p>
          <a:p>
            <a:r>
              <a:rPr lang="en-US" altLang="en-US" sz="3200" dirty="0">
                <a:latin typeface="Arial" panose="020B0604020202020204" pitchFamily="34" charset="0"/>
              </a:rPr>
              <a:t>Oct 31		3.1		Snyder TX	1.4 km</a:t>
            </a:r>
          </a:p>
          <a:p>
            <a:r>
              <a:rPr lang="en-US" altLang="en-US" sz="3200" dirty="0">
                <a:latin typeface="Arial" panose="020B0604020202020204" pitchFamily="34" charset="0"/>
              </a:rPr>
              <a:t>Oct 31		2.7		Cushing OK	5.4</a:t>
            </a:r>
          </a:p>
          <a:p>
            <a:r>
              <a:rPr lang="en-US" altLang="en-US" sz="3200" dirty="0">
                <a:latin typeface="Arial" panose="020B0604020202020204" pitchFamily="34" charset="0"/>
              </a:rPr>
              <a:t>Oct 30		2.8		</a:t>
            </a:r>
          </a:p>
          <a:p>
            <a:r>
              <a:rPr lang="en-US" altLang="en-US" sz="3200" dirty="0">
                <a:latin typeface="Arial" panose="020B0604020202020204" pitchFamily="34" charset="0"/>
              </a:rPr>
              <a:t>Oct 28		2.3		</a:t>
            </a:r>
          </a:p>
          <a:p>
            <a:r>
              <a:rPr lang="en-US" altLang="en-US" sz="3200" dirty="0">
                <a:latin typeface="Arial" panose="020B0604020202020204" pitchFamily="34" charset="0"/>
              </a:rPr>
              <a:t>Oct 28		1.5		</a:t>
            </a:r>
          </a:p>
          <a:p>
            <a:r>
              <a:rPr lang="en-US" altLang="en-US" sz="3200" dirty="0">
                <a:latin typeface="Arial" panose="020B0604020202020204" pitchFamily="34" charset="0"/>
              </a:rPr>
              <a:t>Oct 28		3.1		</a:t>
            </a:r>
          </a:p>
          <a:p>
            <a:r>
              <a:rPr lang="en-US" altLang="en-US" sz="3200" dirty="0">
                <a:latin typeface="Arial" panose="020B0604020202020204" pitchFamily="34" charset="0"/>
              </a:rPr>
              <a:t>Oct 27		2.9</a:t>
            </a:r>
          </a:p>
          <a:p>
            <a:r>
              <a:rPr lang="en-US" altLang="en-US" sz="3200" dirty="0">
                <a:latin typeface="Arial" panose="020B0604020202020204" pitchFamily="34" charset="0"/>
              </a:rPr>
              <a:t>Oct 26		1.6</a:t>
            </a:r>
          </a:p>
          <a:p>
            <a:r>
              <a:rPr lang="en-US" altLang="en-US" sz="3200" dirty="0">
                <a:latin typeface="Arial" panose="020B0604020202020204" pitchFamily="34" charset="0"/>
              </a:rPr>
              <a:t>Oct 26		2.9</a:t>
            </a:r>
          </a:p>
          <a:p>
            <a:r>
              <a:rPr lang="en-US" altLang="en-US" sz="3200" dirty="0">
                <a:latin typeface="Arial" panose="020B0604020202020204" pitchFamily="34" charset="0"/>
              </a:rPr>
              <a:t>Oct 26		1.5</a:t>
            </a:r>
          </a:p>
          <a:p>
            <a:r>
              <a:rPr lang="en-US" altLang="en-US" sz="3200" dirty="0">
                <a:latin typeface="Arial" panose="020B0604020202020204" pitchFamily="34" charset="0"/>
              </a:rPr>
              <a:t>And 	77 others since October 15 	</a:t>
            </a:r>
          </a:p>
          <a:p>
            <a:endParaRPr lang="en-US" sz="3200" dirty="0">
              <a:latin typeface="+mj-lt"/>
            </a:endParaRPr>
          </a:p>
        </p:txBody>
      </p:sp>
      <p:sp>
        <p:nvSpPr>
          <p:cNvPr id="4" name="Footer Placeholder 3"/>
          <p:cNvSpPr>
            <a:spLocks noGrp="1"/>
          </p:cNvSpPr>
          <p:nvPr>
            <p:ph type="ftr" sz="quarter" idx="11"/>
          </p:nvPr>
        </p:nvSpPr>
        <p:spPr>
          <a:xfrm>
            <a:off x="677334" y="6026481"/>
            <a:ext cx="6297612" cy="365125"/>
          </a:xfrm>
        </p:spPr>
        <p:txBody>
          <a:bodyPr/>
          <a:lstStyle/>
          <a:p>
            <a:r>
              <a:rPr lang="en-US" sz="1400" dirty="0">
                <a:latin typeface="Papyrus" panose="03070502060502030205" pitchFamily="66" charset="0"/>
              </a:rPr>
              <a:t>I2M Associates</a:t>
            </a:r>
            <a:endParaRPr lang="en-US" sz="1400" dirty="0"/>
          </a:p>
          <a:p>
            <a:endParaRPr lang="en-US" sz="1400" dirty="0">
              <a:latin typeface="Papyrus" panose="03070502060502030205" pitchFamily="66" charset="0"/>
            </a:endParaRPr>
          </a:p>
        </p:txBody>
      </p:sp>
      <p:sp>
        <p:nvSpPr>
          <p:cNvPr id="5" name="Slide Number Placeholder 4"/>
          <p:cNvSpPr>
            <a:spLocks noGrp="1"/>
          </p:cNvSpPr>
          <p:nvPr>
            <p:ph type="sldNum" sz="quarter" idx="12"/>
          </p:nvPr>
        </p:nvSpPr>
        <p:spPr>
          <a:xfrm>
            <a:off x="10405609" y="6042142"/>
            <a:ext cx="816573" cy="365125"/>
          </a:xfrm>
        </p:spPr>
        <p:txBody>
          <a:bodyPr/>
          <a:lstStyle/>
          <a:p>
            <a:fld id="{898540D1-8FFB-4BE5-9A4A-84A43F9396B2}" type="slidenum">
              <a:rPr lang="en-US" sz="1200" smtClean="0">
                <a:solidFill>
                  <a:schemeClr val="bg1"/>
                </a:solidFill>
              </a:rPr>
              <a:pPr/>
              <a:t>24</a:t>
            </a:fld>
            <a:endParaRPr lang="en-US" sz="1200" dirty="0">
              <a:solidFill>
                <a:schemeClr val="bg1"/>
              </a:solidFill>
            </a:endParaRPr>
          </a:p>
        </p:txBody>
      </p:sp>
    </p:spTree>
    <p:extLst>
      <p:ext uri="{BB962C8B-B14F-4D97-AF65-F5344CB8AC3E}">
        <p14:creationId xmlns:p14="http://schemas.microsoft.com/office/powerpoint/2010/main" val="2617310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7CE1-5A1F-4FA0-908C-95D642EE965A}"/>
              </a:ext>
            </a:extLst>
          </p:cNvPr>
          <p:cNvSpPr>
            <a:spLocks noGrp="1"/>
          </p:cNvSpPr>
          <p:nvPr>
            <p:ph type="title"/>
          </p:nvPr>
        </p:nvSpPr>
        <p:spPr>
          <a:xfrm>
            <a:off x="677334" y="309703"/>
            <a:ext cx="8596668" cy="1320800"/>
          </a:xfrm>
        </p:spPr>
        <p:txBody>
          <a:bodyPr/>
          <a:lstStyle/>
          <a:p>
            <a:r>
              <a:rPr lang="en-US" dirty="0"/>
              <a:t>Example of One Permian Operator</a:t>
            </a:r>
          </a:p>
        </p:txBody>
      </p:sp>
      <p:sp>
        <p:nvSpPr>
          <p:cNvPr id="3" name="Content Placeholder 2">
            <a:extLst>
              <a:ext uri="{FF2B5EF4-FFF2-40B4-BE49-F238E27FC236}">
                <a16:creationId xmlns:a16="http://schemas.microsoft.com/office/drawing/2014/main" id="{D23BAA08-29C3-4A64-AEEB-8FD1E348A8F6}"/>
              </a:ext>
            </a:extLst>
          </p:cNvPr>
          <p:cNvSpPr>
            <a:spLocks noGrp="1"/>
          </p:cNvSpPr>
          <p:nvPr>
            <p:ph idx="1"/>
          </p:nvPr>
        </p:nvSpPr>
        <p:spPr>
          <a:xfrm>
            <a:off x="677334" y="1087164"/>
            <a:ext cx="8596668" cy="3880773"/>
          </a:xfrm>
        </p:spPr>
        <p:txBody>
          <a:bodyPr>
            <a:noAutofit/>
          </a:bodyPr>
          <a:lstStyle/>
          <a:p>
            <a:r>
              <a:rPr lang="en-US" sz="2400" dirty="0">
                <a:latin typeface="+mj-lt"/>
              </a:rPr>
              <a:t>Operator has installed closely space array of seismic monitors and coupled them with other monitors in area</a:t>
            </a:r>
          </a:p>
          <a:p>
            <a:r>
              <a:rPr lang="en-US" sz="2400" dirty="0">
                <a:latin typeface="+mj-lt"/>
              </a:rPr>
              <a:t>Allows refinement of depth as well as location of seismic event</a:t>
            </a:r>
          </a:p>
          <a:p>
            <a:r>
              <a:rPr lang="en-US" sz="2400" dirty="0">
                <a:latin typeface="+mj-lt"/>
              </a:rPr>
              <a:t>Events are correlating with injection and fracturing of horizontal wells</a:t>
            </a:r>
          </a:p>
          <a:p>
            <a:r>
              <a:rPr lang="en-US" sz="2400" dirty="0">
                <a:latin typeface="+mj-lt"/>
              </a:rPr>
              <a:t>Operator shuts down if events exceed 1.5; resumes operations after events settle down</a:t>
            </a:r>
          </a:p>
          <a:p>
            <a:r>
              <a:rPr lang="en-US" sz="2400" dirty="0">
                <a:latin typeface="+mj-lt"/>
              </a:rPr>
              <a:t>Operator shut downs have been frequent</a:t>
            </a:r>
          </a:p>
          <a:p>
            <a:r>
              <a:rPr lang="en-US" sz="2400" dirty="0">
                <a:latin typeface="+mj-lt"/>
              </a:rPr>
              <a:t>Goal is to avoid events that exceed 3.0, that can be felt and cause damage  </a:t>
            </a:r>
          </a:p>
        </p:txBody>
      </p:sp>
      <p:sp>
        <p:nvSpPr>
          <p:cNvPr id="4" name="Footer Placeholder 3">
            <a:extLst>
              <a:ext uri="{FF2B5EF4-FFF2-40B4-BE49-F238E27FC236}">
                <a16:creationId xmlns:a16="http://schemas.microsoft.com/office/drawing/2014/main" id="{C64BCB2E-65CF-4F3A-9426-EE02C453906C}"/>
              </a:ext>
            </a:extLst>
          </p:cNvPr>
          <p:cNvSpPr>
            <a:spLocks noGrp="1"/>
          </p:cNvSpPr>
          <p:nvPr>
            <p:ph type="ftr" sz="quarter" idx="11"/>
          </p:nvPr>
        </p:nvSpPr>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14BAE0B9-E365-48F3-AB41-99B511F72672}"/>
              </a:ext>
            </a:extLst>
          </p:cNvPr>
          <p:cNvSpPr>
            <a:spLocks noGrp="1"/>
          </p:cNvSpPr>
          <p:nvPr>
            <p:ph type="sldNum" sz="quarter" idx="12"/>
          </p:nvPr>
        </p:nvSpPr>
        <p:spPr/>
        <p:txBody>
          <a:bodyPr/>
          <a:lstStyle/>
          <a:p>
            <a:fld id="{898540D1-8FFB-4BE5-9A4A-84A43F9396B2}" type="slidenum">
              <a:rPr lang="en-US" smtClean="0"/>
              <a:pPr/>
              <a:t>25</a:t>
            </a:fld>
            <a:endParaRPr lang="en-US"/>
          </a:p>
        </p:txBody>
      </p:sp>
    </p:spTree>
    <p:extLst>
      <p:ext uri="{BB962C8B-B14F-4D97-AF65-F5344CB8AC3E}">
        <p14:creationId xmlns:p14="http://schemas.microsoft.com/office/powerpoint/2010/main" val="193646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23F1-77E7-4FA7-8195-CF107689B420}"/>
              </a:ext>
            </a:extLst>
          </p:cNvPr>
          <p:cNvSpPr>
            <a:spLocks noGrp="1"/>
          </p:cNvSpPr>
          <p:nvPr>
            <p:ph type="title"/>
          </p:nvPr>
        </p:nvSpPr>
        <p:spPr>
          <a:xfrm>
            <a:off x="677334" y="492539"/>
            <a:ext cx="8596668" cy="1320800"/>
          </a:xfrm>
        </p:spPr>
        <p:txBody>
          <a:bodyPr/>
          <a:lstStyle/>
          <a:p>
            <a:r>
              <a:rPr lang="en-US" dirty="0"/>
              <a:t>Summary</a:t>
            </a:r>
          </a:p>
        </p:txBody>
      </p:sp>
      <p:sp>
        <p:nvSpPr>
          <p:cNvPr id="3" name="Content Placeholder 2">
            <a:extLst>
              <a:ext uri="{FF2B5EF4-FFF2-40B4-BE49-F238E27FC236}">
                <a16:creationId xmlns:a16="http://schemas.microsoft.com/office/drawing/2014/main" id="{4ECC5112-2362-4F7E-9D70-7C1F96170E46}"/>
              </a:ext>
            </a:extLst>
          </p:cNvPr>
          <p:cNvSpPr>
            <a:spLocks noGrp="1"/>
          </p:cNvSpPr>
          <p:nvPr>
            <p:ph idx="1"/>
          </p:nvPr>
        </p:nvSpPr>
        <p:spPr>
          <a:xfrm>
            <a:off x="677334" y="1497496"/>
            <a:ext cx="7631779" cy="4159553"/>
          </a:xfrm>
        </p:spPr>
        <p:txBody>
          <a:bodyPr>
            <a:normAutofit fontScale="92500" lnSpcReduction="20000"/>
          </a:bodyPr>
          <a:lstStyle/>
          <a:p>
            <a:pPr>
              <a:spcBef>
                <a:spcPct val="50000"/>
              </a:spcBef>
              <a:buFontTx/>
              <a:buChar char="•"/>
            </a:pPr>
            <a:r>
              <a:rPr lang="en-US" altLang="en-US" sz="2400" dirty="0">
                <a:latin typeface="Arial" panose="020B0604020202020204" pitchFamily="34" charset="0"/>
              </a:rPr>
              <a:t>Seismicity is now an issue of importance in permitting &amp; environmental litigation re oil &amp; gas production, focused on injection for disposal.</a:t>
            </a:r>
          </a:p>
          <a:p>
            <a:pPr>
              <a:spcBef>
                <a:spcPct val="50000"/>
              </a:spcBef>
              <a:buFontTx/>
              <a:buChar char="•"/>
            </a:pPr>
            <a:r>
              <a:rPr lang="en-US" altLang="en-US" sz="2400" dirty="0">
                <a:latin typeface="Arial" panose="020B0604020202020204" pitchFamily="34" charset="0"/>
              </a:rPr>
              <a:t>SWD well applicants are now required to complete more thorough study of geology, faults, and injection zone location with respect to basement rock and faults.</a:t>
            </a:r>
          </a:p>
          <a:p>
            <a:pPr>
              <a:spcBef>
                <a:spcPct val="50000"/>
              </a:spcBef>
              <a:buFontTx/>
              <a:buChar char="•"/>
            </a:pPr>
            <a:r>
              <a:rPr lang="en-US" altLang="en-US" sz="2400" dirty="0">
                <a:latin typeface="Arial" panose="020B0604020202020204" pitchFamily="34" charset="0"/>
              </a:rPr>
              <a:t>Increase seismicity monitoring and research re formation pressure and stresses relative fracture movement trigger pressures is ongoing.</a:t>
            </a:r>
          </a:p>
          <a:p>
            <a:pPr>
              <a:spcBef>
                <a:spcPct val="50000"/>
              </a:spcBef>
              <a:buFontTx/>
              <a:buChar char="•"/>
            </a:pPr>
            <a:r>
              <a:rPr lang="en-US" altLang="en-US" sz="2400" dirty="0">
                <a:latin typeface="Arial" panose="020B0604020202020204" pitchFamily="34" charset="0"/>
              </a:rPr>
              <a:t>Incentive to treat and recycle, recharge freshwater aquifers or discharge produced water for downstream users  </a:t>
            </a:r>
          </a:p>
          <a:p>
            <a:pPr>
              <a:spcBef>
                <a:spcPct val="50000"/>
              </a:spcBef>
              <a:buFontTx/>
              <a:buChar char="•"/>
            </a:pPr>
            <a:endParaRPr lang="en-US" altLang="en-US" sz="2400" dirty="0">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8C5BD4D1-E086-4756-84B1-ECDDF23F1068}"/>
              </a:ext>
            </a:extLst>
          </p:cNvPr>
          <p:cNvSpPr>
            <a:spLocks noGrp="1"/>
          </p:cNvSpPr>
          <p:nvPr>
            <p:ph type="ftr" sz="quarter" idx="11"/>
          </p:nvPr>
        </p:nvSpPr>
        <p:spPr>
          <a:xfrm>
            <a:off x="677334" y="6054614"/>
            <a:ext cx="6297612" cy="365125"/>
          </a:xfrm>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3D9D681F-A474-49DB-AC6B-66C751B26E49}"/>
              </a:ext>
            </a:extLst>
          </p:cNvPr>
          <p:cNvSpPr>
            <a:spLocks noGrp="1"/>
          </p:cNvSpPr>
          <p:nvPr>
            <p:ph type="sldNum" sz="quarter" idx="12"/>
          </p:nvPr>
        </p:nvSpPr>
        <p:spPr/>
        <p:txBody>
          <a:bodyPr/>
          <a:lstStyle/>
          <a:p>
            <a:fld id="{898540D1-8FFB-4BE5-9A4A-84A43F9396B2}" type="slidenum">
              <a:rPr lang="en-US" smtClean="0"/>
              <a:pPr/>
              <a:t>26</a:t>
            </a:fld>
            <a:endParaRPr lang="en-US"/>
          </a:p>
        </p:txBody>
      </p:sp>
    </p:spTree>
    <p:extLst>
      <p:ext uri="{BB962C8B-B14F-4D97-AF65-F5344CB8AC3E}">
        <p14:creationId xmlns:p14="http://schemas.microsoft.com/office/powerpoint/2010/main" val="224021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4" y="922866"/>
            <a:ext cx="8596668" cy="1320800"/>
          </a:xfrm>
        </p:spPr>
        <p:txBody>
          <a:bodyPr/>
          <a:lstStyle/>
          <a:p>
            <a:r>
              <a:rPr lang="en-US" dirty="0">
                <a:effectLst>
                  <a:outerShdw blurRad="38100" dist="38100" dir="2700000" algn="tl">
                    <a:srgbClr val="000000">
                      <a:alpha val="43137"/>
                    </a:srgbClr>
                  </a:outerShdw>
                </a:effectLst>
              </a:rPr>
              <a:t>Questions and Answers</a:t>
            </a:r>
          </a:p>
        </p:txBody>
      </p:sp>
      <p:sp>
        <p:nvSpPr>
          <p:cNvPr id="3" name="Content Placeholder 2"/>
          <p:cNvSpPr>
            <a:spLocks noGrp="1"/>
          </p:cNvSpPr>
          <p:nvPr>
            <p:ph idx="1"/>
          </p:nvPr>
        </p:nvSpPr>
        <p:spPr>
          <a:xfrm>
            <a:off x="677334" y="2160589"/>
            <a:ext cx="9025466" cy="3880773"/>
          </a:xfrm>
        </p:spPr>
        <p:txBody>
          <a:bodyPr>
            <a:normAutofit/>
          </a:bodyPr>
          <a:lstStyle/>
          <a:p>
            <a:r>
              <a:rPr lang="en-US" sz="4000" dirty="0"/>
              <a:t>  </a:t>
            </a:r>
            <a:r>
              <a:rPr lang="en-US" sz="4000" dirty="0">
                <a:latin typeface="+mj-lt"/>
              </a:rPr>
              <a:t>Thank you for this opportunity to   share my perspectives with you.</a:t>
            </a:r>
            <a:br>
              <a:rPr lang="en-US" dirty="0">
                <a:latin typeface="+mj-lt"/>
              </a:rPr>
            </a:br>
            <a:br>
              <a:rPr lang="en-US" dirty="0"/>
            </a:br>
            <a:r>
              <a:rPr lang="en-US" dirty="0"/>
              <a:t>                                        </a:t>
            </a:r>
            <a:r>
              <a:rPr lang="en-US" sz="2000" b="1" dirty="0"/>
              <a:t>Richard C. Bost, P.E., P.G.</a:t>
            </a:r>
            <a:br>
              <a:rPr lang="en-US" b="1" dirty="0"/>
            </a:br>
            <a:r>
              <a:rPr lang="en-US" b="1" dirty="0"/>
              <a:t>                                           </a:t>
            </a:r>
            <a:r>
              <a:rPr lang="en-US" sz="1400" b="1" dirty="0"/>
              <a:t>President and Chief Engineer</a:t>
            </a:r>
            <a:br>
              <a:rPr lang="en-US" sz="1400" b="1" dirty="0"/>
            </a:br>
            <a:br>
              <a:rPr lang="en-US" sz="1400" b="1" dirty="0"/>
            </a:br>
            <a:br>
              <a:rPr lang="en-US" sz="1400" b="1" dirty="0"/>
            </a:br>
            <a:r>
              <a:rPr lang="en-US" sz="1400" b="1" dirty="0"/>
              <a:t>  </a:t>
            </a:r>
            <a:br>
              <a:rPr lang="en-US" sz="1400" b="1" dirty="0"/>
            </a:br>
            <a:r>
              <a:rPr lang="en-US" sz="1400" b="1" dirty="0"/>
              <a:t>                                                                  Houston, Texas</a:t>
            </a:r>
          </a:p>
        </p:txBody>
      </p:sp>
      <p:sp>
        <p:nvSpPr>
          <p:cNvPr id="5" name="Slide Number Placeholder 4"/>
          <p:cNvSpPr>
            <a:spLocks noGrp="1"/>
          </p:cNvSpPr>
          <p:nvPr>
            <p:ph type="sldNum" sz="quarter" idx="12"/>
          </p:nvPr>
        </p:nvSpPr>
        <p:spPr/>
        <p:txBody>
          <a:bodyPr/>
          <a:lstStyle/>
          <a:p>
            <a:fld id="{898540D1-8FFB-4BE5-9A4A-84A43F9396B2}" type="slidenum">
              <a:rPr lang="en-US" smtClean="0"/>
              <a:pPr/>
              <a:t>27</a:t>
            </a:fld>
            <a:endParaRPr lang="en-US"/>
          </a:p>
        </p:txBody>
      </p:sp>
      <p:pic>
        <p:nvPicPr>
          <p:cNvPr id="6" name="Picture 3" descr="C:\Users\Work\Desktop\I2M-Associates-logo - Cop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338" y="4669795"/>
            <a:ext cx="1759927" cy="5141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7534" y="294903"/>
            <a:ext cx="8644266" cy="369332"/>
          </a:xfrm>
          <a:prstGeom prst="rect">
            <a:avLst/>
          </a:prstGeom>
        </p:spPr>
        <p:txBody>
          <a:bodyPr wrap="square">
            <a:spAutoFit/>
          </a:bodyPr>
          <a:lstStyle/>
          <a:p>
            <a:r>
              <a:rPr lang="en-US" b="1" dirty="0">
                <a:latin typeface="+mj-lt"/>
              </a:rPr>
              <a:t>IPEC 2018 November 1, 2018 Denver, CO</a:t>
            </a:r>
          </a:p>
        </p:txBody>
      </p:sp>
    </p:spTree>
    <p:extLst>
      <p:ext uri="{BB962C8B-B14F-4D97-AF65-F5344CB8AC3E}">
        <p14:creationId xmlns:p14="http://schemas.microsoft.com/office/powerpoint/2010/main" val="4236674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39" y="249381"/>
            <a:ext cx="10858809" cy="1320800"/>
          </a:xfrm>
        </p:spPr>
        <p:txBody>
          <a:bodyPr>
            <a:noAutofit/>
          </a:bodyPr>
          <a:lstStyle/>
          <a:p>
            <a:r>
              <a:rPr lang="en-US" sz="4400" dirty="0"/>
              <a:t>Example of Dish, Denton, Dallas Fort Worth Litigation</a:t>
            </a:r>
          </a:p>
        </p:txBody>
      </p:sp>
      <p:sp>
        <p:nvSpPr>
          <p:cNvPr id="3" name="Footer Placeholder 2"/>
          <p:cNvSpPr>
            <a:spLocks noGrp="1"/>
          </p:cNvSpPr>
          <p:nvPr>
            <p:ph type="ftr" sz="quarter" idx="11"/>
          </p:nvPr>
        </p:nvSpPr>
        <p:spPr>
          <a:xfrm>
            <a:off x="677334" y="6223924"/>
            <a:ext cx="6297612" cy="365125"/>
          </a:xfrm>
        </p:spPr>
        <p:txBody>
          <a:bodyPr/>
          <a:lstStyle/>
          <a:p>
            <a:r>
              <a:rPr lang="en-US" sz="1400" dirty="0">
                <a:latin typeface="Papyrus" panose="03070502060502030205" pitchFamily="66" charset="0"/>
              </a:rPr>
              <a:t>I2M Associates</a:t>
            </a:r>
          </a:p>
        </p:txBody>
      </p:sp>
      <p:sp>
        <p:nvSpPr>
          <p:cNvPr id="4" name="Slide Number Placeholder 3"/>
          <p:cNvSpPr>
            <a:spLocks noGrp="1"/>
          </p:cNvSpPr>
          <p:nvPr>
            <p:ph type="sldNum" sz="quarter" idx="12"/>
          </p:nvPr>
        </p:nvSpPr>
        <p:spPr>
          <a:xfrm>
            <a:off x="10405609" y="6055997"/>
            <a:ext cx="683339" cy="365125"/>
          </a:xfrm>
        </p:spPr>
        <p:txBody>
          <a:bodyPr/>
          <a:lstStyle/>
          <a:p>
            <a:fld id="{898540D1-8FFB-4BE5-9A4A-84A43F9396B2}" type="slidenum">
              <a:rPr lang="en-US" sz="1200" smtClean="0">
                <a:solidFill>
                  <a:schemeClr val="bg1"/>
                </a:solidFill>
              </a:rPr>
              <a:pPr/>
              <a:t>28</a:t>
            </a:fld>
            <a:endParaRPr lang="en-US" sz="1200" dirty="0">
              <a:solidFill>
                <a:schemeClr val="bg1"/>
              </a:solidFill>
            </a:endParaRPr>
          </a:p>
        </p:txBody>
      </p:sp>
      <p:sp>
        <p:nvSpPr>
          <p:cNvPr id="5" name="Rectangle 4"/>
          <p:cNvSpPr/>
          <p:nvPr/>
        </p:nvSpPr>
        <p:spPr>
          <a:xfrm>
            <a:off x="332509" y="1570181"/>
            <a:ext cx="10073100" cy="4339650"/>
          </a:xfrm>
          <a:prstGeom prst="rect">
            <a:avLst/>
          </a:prstGeom>
        </p:spPr>
        <p:txBody>
          <a:bodyPr wrap="square">
            <a:spAutoFit/>
          </a:bodyPr>
          <a:lstStyle/>
          <a:p>
            <a:pPr>
              <a:buClr>
                <a:schemeClr val="accent1"/>
              </a:buClr>
            </a:pPr>
            <a:r>
              <a:rPr lang="en-US" sz="2400" dirty="0">
                <a:latin typeface="+mj-lt"/>
              </a:rPr>
              <a:t>Seemingly objective study conducted to answer the following questions:</a:t>
            </a:r>
          </a:p>
          <a:p>
            <a:pPr>
              <a:buClr>
                <a:schemeClr val="accent1"/>
              </a:buClr>
            </a:pPr>
            <a:r>
              <a:rPr lang="en-US" sz="2400" dirty="0">
                <a:latin typeface="+mj-lt"/>
              </a:rPr>
              <a:t> </a:t>
            </a:r>
          </a:p>
          <a:p>
            <a:pPr marL="457200" indent="-457200">
              <a:spcAft>
                <a:spcPts val="1200"/>
              </a:spcAft>
              <a:buClr>
                <a:schemeClr val="accent1"/>
              </a:buClr>
              <a:buFont typeface="+mj-lt"/>
              <a:buAutoNum type="arabicPeriod"/>
            </a:pPr>
            <a:r>
              <a:rPr lang="en-US" sz="2200" dirty="0">
                <a:latin typeface="+mj-lt"/>
              </a:rPr>
              <a:t>What chemicals are present at what concentrations in ambient air samples in residential areas in the DFW Metropolitan  Area near shale gas wells? </a:t>
            </a:r>
          </a:p>
          <a:p>
            <a:pPr marL="457200" indent="-457200">
              <a:spcAft>
                <a:spcPts val="1200"/>
              </a:spcAft>
              <a:buClr>
                <a:schemeClr val="accent1"/>
              </a:buClr>
              <a:buFont typeface="+mj-lt"/>
              <a:buAutoNum type="arabicPeriod"/>
            </a:pPr>
            <a:r>
              <a:rPr lang="en-US" sz="2200" dirty="0">
                <a:latin typeface="+mj-lt"/>
              </a:rPr>
              <a:t>Are concentrations of chemicals associated with methane, the primary product of shale gas production? </a:t>
            </a:r>
          </a:p>
          <a:p>
            <a:pPr marL="457200" indent="-457200">
              <a:spcAft>
                <a:spcPts val="1200"/>
              </a:spcAft>
              <a:buClr>
                <a:schemeClr val="accent1"/>
              </a:buClr>
              <a:buFont typeface="+mj-lt"/>
              <a:buAutoNum type="arabicPeriod"/>
            </a:pPr>
            <a:r>
              <a:rPr lang="en-US" sz="2200" dirty="0">
                <a:latin typeface="+mj-lt"/>
              </a:rPr>
              <a:t>Is there a relationship among the various chemicals present in residential ambient air samples near shale gas wells? </a:t>
            </a:r>
          </a:p>
          <a:p>
            <a:pPr marL="457200" indent="-457200">
              <a:spcAft>
                <a:spcPts val="1200"/>
              </a:spcAft>
              <a:buClr>
                <a:schemeClr val="accent1"/>
              </a:buClr>
              <a:buFont typeface="+mj-lt"/>
              <a:buAutoNum type="arabicPeriod"/>
            </a:pPr>
            <a:r>
              <a:rPr lang="en-US" sz="2200" dirty="0">
                <a:latin typeface="+mj-lt"/>
              </a:rPr>
              <a:t>Do patterns of correlation among particular compounds provide signatures of emissions associated with different technological equipment or processes of shale gas well extraction and production operations?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9670"/>
            <a:ext cx="8596668" cy="1320800"/>
          </a:xfrm>
        </p:spPr>
        <p:txBody>
          <a:bodyPr>
            <a:normAutofit/>
          </a:bodyPr>
          <a:lstStyle/>
          <a:p>
            <a:r>
              <a:rPr lang="en-US" sz="4400" dirty="0"/>
              <a:t>Plaintiff Contentions</a:t>
            </a:r>
          </a:p>
        </p:txBody>
      </p:sp>
      <p:sp>
        <p:nvSpPr>
          <p:cNvPr id="3" name="Footer Placeholder 2"/>
          <p:cNvSpPr>
            <a:spLocks noGrp="1"/>
          </p:cNvSpPr>
          <p:nvPr>
            <p:ph type="ftr" sz="quarter" idx="11"/>
          </p:nvPr>
        </p:nvSpPr>
        <p:spPr>
          <a:xfrm>
            <a:off x="677334" y="6371150"/>
            <a:ext cx="6297612" cy="365125"/>
          </a:xfrm>
        </p:spPr>
        <p:txBody>
          <a:bodyPr/>
          <a:lstStyle/>
          <a:p>
            <a:r>
              <a:rPr lang="en-US" sz="1400" dirty="0">
                <a:latin typeface="Papyrus" panose="03070502060502030205" pitchFamily="66" charset="0"/>
              </a:rPr>
              <a:t>I2M Associates</a:t>
            </a:r>
            <a:endParaRPr lang="en-US" sz="1400" dirty="0"/>
          </a:p>
          <a:p>
            <a:endParaRPr lang="en-US" sz="1400" dirty="0">
              <a:latin typeface="Papyrus" panose="03070502060502030205" pitchFamily="66" charset="0"/>
            </a:endParaRPr>
          </a:p>
        </p:txBody>
      </p:sp>
      <p:sp>
        <p:nvSpPr>
          <p:cNvPr id="4" name="Slide Number Placeholder 3"/>
          <p:cNvSpPr>
            <a:spLocks noGrp="1"/>
          </p:cNvSpPr>
          <p:nvPr>
            <p:ph type="sldNum" sz="quarter" idx="12"/>
          </p:nvPr>
        </p:nvSpPr>
        <p:spPr>
          <a:xfrm>
            <a:off x="10710408" y="6028288"/>
            <a:ext cx="683339" cy="365125"/>
          </a:xfrm>
        </p:spPr>
        <p:txBody>
          <a:bodyPr/>
          <a:lstStyle/>
          <a:p>
            <a:fld id="{898540D1-8FFB-4BE5-9A4A-84A43F9396B2}" type="slidenum">
              <a:rPr lang="en-US" sz="1200" smtClean="0">
                <a:solidFill>
                  <a:schemeClr val="bg1"/>
                </a:solidFill>
              </a:rPr>
              <a:pPr/>
              <a:t>29</a:t>
            </a:fld>
            <a:endParaRPr lang="en-US" sz="1200">
              <a:solidFill>
                <a:schemeClr val="bg1"/>
              </a:solidFill>
            </a:endParaRPr>
          </a:p>
        </p:txBody>
      </p:sp>
      <p:sp>
        <p:nvSpPr>
          <p:cNvPr id="5" name="Rectangle 4"/>
          <p:cNvSpPr/>
          <p:nvPr/>
        </p:nvSpPr>
        <p:spPr>
          <a:xfrm>
            <a:off x="677334" y="1415083"/>
            <a:ext cx="9533467" cy="4247317"/>
          </a:xfrm>
          <a:prstGeom prst="rect">
            <a:avLst/>
          </a:prstGeom>
        </p:spPr>
        <p:txBody>
          <a:bodyPr wrap="square">
            <a:spAutoFit/>
          </a:bodyPr>
          <a:lstStyle/>
          <a:p>
            <a:pPr marL="342900" indent="-342900">
              <a:spcAft>
                <a:spcPts val="1200"/>
              </a:spcAft>
              <a:buClr>
                <a:schemeClr val="accent1"/>
              </a:buClr>
              <a:buFont typeface="+mj-lt"/>
              <a:buAutoNum type="arabicPeriod"/>
            </a:pPr>
            <a:r>
              <a:rPr lang="en-US" sz="2400" dirty="0">
                <a:latin typeface="+mj-lt"/>
              </a:rPr>
              <a:t>“ Scientific study” found methane and 101 other chemicals to be present in the DFW Metropolitan Area. </a:t>
            </a:r>
          </a:p>
          <a:p>
            <a:pPr marL="342900" indent="-342900">
              <a:spcAft>
                <a:spcPts val="1200"/>
              </a:spcAft>
              <a:buClr>
                <a:schemeClr val="accent1"/>
              </a:buClr>
              <a:buFont typeface="+mj-lt"/>
              <a:buAutoNum type="arabicPeriod"/>
            </a:pPr>
            <a:r>
              <a:rPr lang="en-US" sz="2400" dirty="0">
                <a:latin typeface="+mj-lt"/>
              </a:rPr>
              <a:t>Methane was present in concentrations above laboratory detection limits in 49 out of 50 sampling events. </a:t>
            </a:r>
          </a:p>
          <a:p>
            <a:pPr marL="342900" indent="-342900">
              <a:spcAft>
                <a:spcPts val="1200"/>
              </a:spcAft>
              <a:buClr>
                <a:schemeClr val="accent1"/>
              </a:buClr>
              <a:buFont typeface="+mj-lt"/>
              <a:buAutoNum type="arabicPeriod"/>
            </a:pPr>
            <a:r>
              <a:rPr lang="en-US" sz="2400" dirty="0">
                <a:latin typeface="+mj-lt"/>
              </a:rPr>
              <a:t>Other chemical constituents were found to be correlated with presence of methane. </a:t>
            </a:r>
          </a:p>
          <a:p>
            <a:pPr marL="342900" indent="-342900">
              <a:spcAft>
                <a:spcPts val="1200"/>
              </a:spcAft>
              <a:buClr>
                <a:schemeClr val="accent1"/>
              </a:buClr>
              <a:buFont typeface="+mj-lt"/>
              <a:buAutoNum type="arabicPeriod"/>
            </a:pPr>
            <a:r>
              <a:rPr lang="en-US" sz="2400" dirty="0">
                <a:latin typeface="+mj-lt"/>
              </a:rPr>
              <a:t>Claimed that aromatics are associated with compressor stations and that data suggests there is a signature of operations that release large amounts of natural gas, even though aromatics have many 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45" y="0"/>
            <a:ext cx="9547320" cy="1320800"/>
          </a:xfrm>
        </p:spPr>
        <p:txBody>
          <a:bodyPr>
            <a:noAutofit/>
          </a:bodyPr>
          <a:lstStyle/>
          <a:p>
            <a:r>
              <a:rPr lang="en-US" sz="4400" b="1" dirty="0"/>
              <a:t>Issues Raised in Recent Litigation</a:t>
            </a:r>
          </a:p>
        </p:txBody>
      </p:sp>
      <p:sp>
        <p:nvSpPr>
          <p:cNvPr id="3" name="Content Placeholder 2"/>
          <p:cNvSpPr>
            <a:spLocks noGrp="1"/>
          </p:cNvSpPr>
          <p:nvPr>
            <p:ph idx="1"/>
          </p:nvPr>
        </p:nvSpPr>
        <p:spPr>
          <a:xfrm>
            <a:off x="368587" y="2569966"/>
            <a:ext cx="4441538" cy="4413800"/>
          </a:xfrm>
        </p:spPr>
        <p:txBody>
          <a:bodyPr>
            <a:normAutofit/>
          </a:bodyPr>
          <a:lstStyle/>
          <a:p>
            <a:pPr lvl="1" algn="just">
              <a:lnSpc>
                <a:spcPct val="115000"/>
              </a:lnSpc>
              <a:spcBef>
                <a:spcPts val="600"/>
              </a:spcBef>
              <a:spcAft>
                <a:spcPts val="600"/>
              </a:spcAft>
              <a:buFont typeface="Symbol" panose="05050102010706020507" pitchFamily="18" charset="2"/>
              <a:buChar char=""/>
            </a:pPr>
            <a:r>
              <a:rPr lang="en-US" sz="2400" dirty="0">
                <a:solidFill>
                  <a:schemeClr val="tx1"/>
                </a:solidFill>
                <a:latin typeface="+mj-lt"/>
                <a:ea typeface="Times New Roman" panose="02020603050405020304" pitchFamily="18" charset="0"/>
                <a:cs typeface="Times New Roman" panose="02020603050405020304" pitchFamily="18" charset="0"/>
              </a:rPr>
              <a:t>Compliance - Regulatory</a:t>
            </a:r>
          </a:p>
          <a:p>
            <a:pPr lvl="1" algn="just">
              <a:lnSpc>
                <a:spcPct val="115000"/>
              </a:lnSpc>
              <a:spcBef>
                <a:spcPts val="600"/>
              </a:spcBef>
              <a:spcAft>
                <a:spcPts val="600"/>
              </a:spcAft>
              <a:buFont typeface="Symbol" panose="05050102010706020507" pitchFamily="18" charset="2"/>
              <a:buChar char=""/>
            </a:pPr>
            <a:r>
              <a:rPr lang="en-US" sz="2400" dirty="0">
                <a:solidFill>
                  <a:schemeClr val="tx1"/>
                </a:solidFill>
                <a:latin typeface="+mj-lt"/>
                <a:ea typeface="Times New Roman" panose="02020603050405020304" pitchFamily="18" charset="0"/>
                <a:cs typeface="Times New Roman" panose="02020603050405020304" pitchFamily="18" charset="0"/>
              </a:rPr>
              <a:t>Economic </a:t>
            </a:r>
          </a:p>
          <a:p>
            <a:pPr lvl="1">
              <a:lnSpc>
                <a:spcPct val="115000"/>
              </a:lnSpc>
              <a:spcBef>
                <a:spcPts val="600"/>
              </a:spcBef>
              <a:spcAft>
                <a:spcPts val="600"/>
              </a:spcAft>
              <a:buFont typeface="Symbol" panose="05050102010706020507" pitchFamily="18" charset="2"/>
              <a:buChar char=""/>
            </a:pPr>
            <a:r>
              <a:rPr lang="en-US" sz="2400" dirty="0">
                <a:solidFill>
                  <a:schemeClr val="tx1"/>
                </a:solidFill>
                <a:latin typeface="+mj-lt"/>
                <a:ea typeface="Times New Roman" panose="02020603050405020304" pitchFamily="18" charset="0"/>
                <a:cs typeface="Times New Roman" panose="02020603050405020304" pitchFamily="18" charset="0"/>
              </a:rPr>
              <a:t>Associated Activities:  i.e.: Mining of Sand/Gravel</a:t>
            </a:r>
          </a:p>
          <a:p>
            <a:pPr lvl="1">
              <a:lnSpc>
                <a:spcPct val="115000"/>
              </a:lnSpc>
              <a:spcBef>
                <a:spcPts val="600"/>
              </a:spcBef>
              <a:spcAft>
                <a:spcPts val="600"/>
              </a:spcAft>
              <a:buFont typeface="Symbol" panose="05050102010706020507" pitchFamily="18" charset="2"/>
              <a:buChar char=""/>
            </a:pPr>
            <a:r>
              <a:rPr lang="en-US" sz="2400" dirty="0">
                <a:solidFill>
                  <a:schemeClr val="tx1"/>
                </a:solidFill>
                <a:latin typeface="+mj-lt"/>
                <a:ea typeface="Times New Roman" panose="02020603050405020304" pitchFamily="18" charset="0"/>
                <a:cs typeface="Times New Roman" panose="02020603050405020304" pitchFamily="18" charset="0"/>
              </a:rPr>
              <a:t>Transportation</a:t>
            </a:r>
          </a:p>
          <a:p>
            <a:pPr lvl="1" algn="just">
              <a:lnSpc>
                <a:spcPct val="115000"/>
              </a:lnSpc>
              <a:spcBef>
                <a:spcPts val="600"/>
              </a:spcBef>
              <a:spcAft>
                <a:spcPts val="600"/>
              </a:spcAft>
              <a:buFont typeface="Symbol" panose="05050102010706020507" pitchFamily="18" charset="2"/>
              <a:buChar char=""/>
            </a:pPr>
            <a:r>
              <a:rPr lang="en-US" sz="2400" dirty="0">
                <a:solidFill>
                  <a:schemeClr val="tx1"/>
                </a:solidFill>
                <a:latin typeface="+mj-lt"/>
                <a:ea typeface="Times New Roman" panose="02020603050405020304" pitchFamily="18" charset="0"/>
                <a:cs typeface="Times New Roman" panose="02020603050405020304" pitchFamily="18" charset="0"/>
              </a:rPr>
              <a:t>Air Emissions &amp; Global Warming</a:t>
            </a:r>
          </a:p>
          <a:p>
            <a:pPr marL="457200" lvl="1" indent="0" algn="just">
              <a:lnSpc>
                <a:spcPct val="115000"/>
              </a:lnSpc>
              <a:spcBef>
                <a:spcPts val="600"/>
              </a:spcBef>
              <a:spcAft>
                <a:spcPts val="600"/>
              </a:spcAft>
              <a:buNone/>
            </a:pP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969048" y="660400"/>
            <a:ext cx="8909241" cy="630942"/>
          </a:xfrm>
          <a:prstGeom prst="rect">
            <a:avLst/>
          </a:prstGeom>
        </p:spPr>
        <p:txBody>
          <a:bodyPr wrap="square">
            <a:spAutoFit/>
          </a:bodyPr>
          <a:lstStyle/>
          <a:p>
            <a:r>
              <a:rPr lang="en-US" sz="3200" dirty="0">
                <a:solidFill>
                  <a:schemeClr val="accent1"/>
                </a:solidFill>
                <a:latin typeface="+mj-lt"/>
              </a:rPr>
              <a:t>Increasing, </a:t>
            </a:r>
            <a:r>
              <a:rPr lang="en-US" sz="3500" dirty="0">
                <a:solidFill>
                  <a:schemeClr val="accent1"/>
                </a:solidFill>
                <a:latin typeface="+mj-lt"/>
              </a:rPr>
              <a:t>Litigants</a:t>
            </a:r>
            <a:r>
              <a:rPr lang="en-US" sz="3200" dirty="0">
                <a:solidFill>
                  <a:schemeClr val="accent1"/>
                </a:solidFill>
                <a:latin typeface="+mj-lt"/>
              </a:rPr>
              <a:t> are Filing Damage Claims</a:t>
            </a:r>
          </a:p>
        </p:txBody>
      </p:sp>
      <p:sp>
        <p:nvSpPr>
          <p:cNvPr id="7" name="Footer Placeholder 6"/>
          <p:cNvSpPr>
            <a:spLocks noGrp="1"/>
          </p:cNvSpPr>
          <p:nvPr>
            <p:ph type="ftr" sz="quarter" idx="11"/>
          </p:nvPr>
        </p:nvSpPr>
        <p:spPr>
          <a:xfrm>
            <a:off x="969048" y="6385675"/>
            <a:ext cx="6297612" cy="365125"/>
          </a:xfrm>
        </p:spPr>
        <p:txBody>
          <a:bodyPr/>
          <a:lstStyle/>
          <a:p>
            <a:r>
              <a:rPr lang="en-US" sz="1400" dirty="0">
                <a:latin typeface="Papyrus" panose="03070502060502030205" pitchFamily="66" charset="0"/>
              </a:rPr>
              <a:t> I2M Associates</a:t>
            </a:r>
          </a:p>
        </p:txBody>
      </p:sp>
      <p:sp>
        <p:nvSpPr>
          <p:cNvPr id="8" name="Slide Number Placeholder 7"/>
          <p:cNvSpPr>
            <a:spLocks noGrp="1"/>
          </p:cNvSpPr>
          <p:nvPr>
            <p:ph type="sldNum" sz="quarter" idx="12"/>
          </p:nvPr>
        </p:nvSpPr>
        <p:spPr>
          <a:xfrm>
            <a:off x="10308165" y="6283036"/>
            <a:ext cx="683339" cy="570401"/>
          </a:xfrm>
        </p:spPr>
        <p:txBody>
          <a:bodyPr/>
          <a:lstStyle/>
          <a:p>
            <a:fld id="{898540D1-8FFB-4BE5-9A4A-84A43F9396B2}" type="slidenum">
              <a:rPr lang="en-US" sz="1200" smtClean="0">
                <a:solidFill>
                  <a:schemeClr val="bg1"/>
                </a:solidFill>
              </a:rPr>
              <a:pPr/>
              <a:t>3</a:t>
            </a:fld>
            <a:endParaRPr lang="en-US" sz="1200" dirty="0">
              <a:solidFill>
                <a:schemeClr val="bg1"/>
              </a:solidFill>
            </a:endParaRPr>
          </a:p>
        </p:txBody>
      </p:sp>
      <p:sp>
        <p:nvSpPr>
          <p:cNvPr id="4" name="Rectangle 3"/>
          <p:cNvSpPr/>
          <p:nvPr/>
        </p:nvSpPr>
        <p:spPr>
          <a:xfrm>
            <a:off x="969048" y="1629912"/>
            <a:ext cx="5602816" cy="630942"/>
          </a:xfrm>
          <a:prstGeom prst="rect">
            <a:avLst/>
          </a:prstGeom>
        </p:spPr>
        <p:txBody>
          <a:bodyPr wrap="none">
            <a:spAutoFit/>
          </a:bodyPr>
          <a:lstStyle/>
          <a:p>
            <a:pPr lvl="0" defTabSz="457200">
              <a:spcBef>
                <a:spcPts val="1000"/>
              </a:spcBef>
              <a:buClr>
                <a:srgbClr val="90C226"/>
              </a:buClr>
              <a:buSzPct val="80000"/>
            </a:pPr>
            <a:r>
              <a:rPr lang="en-US" sz="3500" dirty="0">
                <a:solidFill>
                  <a:prstClr val="white">
                    <a:lumMod val="75000"/>
                    <a:lumOff val="25000"/>
                  </a:prstClr>
                </a:solidFill>
                <a:latin typeface="+mj-lt"/>
              </a:rPr>
              <a:t>Examples of Issues Raised</a:t>
            </a:r>
          </a:p>
        </p:txBody>
      </p:sp>
      <p:sp>
        <p:nvSpPr>
          <p:cNvPr id="9" name="Content Placeholder 2"/>
          <p:cNvSpPr txBox="1">
            <a:spLocks/>
          </p:cNvSpPr>
          <p:nvPr/>
        </p:nvSpPr>
        <p:spPr>
          <a:xfrm>
            <a:off x="4817003" y="2444200"/>
            <a:ext cx="4441538" cy="4413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lnSpc>
                <a:spcPct val="115000"/>
              </a:lnSpc>
              <a:spcBef>
                <a:spcPts val="600"/>
              </a:spcBef>
              <a:spcAft>
                <a:spcPts val="600"/>
              </a:spcAft>
              <a:buFont typeface="Symbol" panose="05050102010706020507" pitchFamily="18" charset="2"/>
              <a:buChar char=""/>
            </a:pPr>
            <a:r>
              <a:rPr lang="en-US" sz="2400" dirty="0">
                <a:latin typeface="+mj-lt"/>
                <a:ea typeface="Times New Roman" panose="02020603050405020304" pitchFamily="18" charset="0"/>
                <a:cs typeface="Times New Roman" panose="02020603050405020304" pitchFamily="18" charset="0"/>
              </a:rPr>
              <a:t>Seismicity</a:t>
            </a:r>
          </a:p>
          <a:p>
            <a:pPr lvl="1">
              <a:lnSpc>
                <a:spcPct val="115000"/>
              </a:lnSpc>
              <a:spcBef>
                <a:spcPts val="600"/>
              </a:spcBef>
              <a:spcAft>
                <a:spcPts val="600"/>
              </a:spcAft>
              <a:buFont typeface="Symbol" panose="05050102010706020507" pitchFamily="18" charset="2"/>
              <a:buChar char=""/>
            </a:pPr>
            <a:r>
              <a:rPr lang="en-US" sz="2400" dirty="0">
                <a:latin typeface="+mj-lt"/>
                <a:ea typeface="Times New Roman" panose="02020603050405020304" pitchFamily="18" charset="0"/>
                <a:cs typeface="Times New Roman" panose="02020603050405020304" pitchFamily="18" charset="0"/>
              </a:rPr>
              <a:t>Surface and Ground Water Contamination</a:t>
            </a:r>
          </a:p>
          <a:p>
            <a:pPr lvl="1">
              <a:lnSpc>
                <a:spcPct val="115000"/>
              </a:lnSpc>
              <a:spcBef>
                <a:spcPts val="600"/>
              </a:spcBef>
              <a:spcAft>
                <a:spcPts val="600"/>
              </a:spcAft>
              <a:buFont typeface="Symbol" panose="05050102010706020507" pitchFamily="18" charset="2"/>
              <a:buChar char=""/>
            </a:pPr>
            <a:r>
              <a:rPr lang="en-US" sz="2400" dirty="0">
                <a:latin typeface="+mj-lt"/>
                <a:ea typeface="Times New Roman" panose="02020603050405020304" pitchFamily="18" charset="0"/>
                <a:cs typeface="Times New Roman" panose="02020603050405020304" pitchFamily="18" charset="0"/>
              </a:rPr>
              <a:t>Water Use</a:t>
            </a:r>
          </a:p>
          <a:p>
            <a:pPr lvl="1">
              <a:lnSpc>
                <a:spcPct val="115000"/>
              </a:lnSpc>
              <a:spcBef>
                <a:spcPts val="600"/>
              </a:spcBef>
              <a:spcAft>
                <a:spcPts val="600"/>
              </a:spcAft>
              <a:buFont typeface="Symbol" panose="05050102010706020507" pitchFamily="18" charset="2"/>
              <a:buChar char=""/>
            </a:pPr>
            <a:r>
              <a:rPr lang="en-US" sz="2400" dirty="0">
                <a:latin typeface="+mj-lt"/>
                <a:ea typeface="Times New Roman" panose="02020603050405020304" pitchFamily="18" charset="0"/>
                <a:cs typeface="Times New Roman" panose="02020603050405020304" pitchFamily="18" charset="0"/>
              </a:rPr>
              <a:t>Toxic Chemicals Management and Disposal</a:t>
            </a:r>
          </a:p>
          <a:p>
            <a:pPr lvl="1">
              <a:lnSpc>
                <a:spcPct val="115000"/>
              </a:lnSpc>
              <a:spcBef>
                <a:spcPts val="600"/>
              </a:spcBef>
              <a:spcAft>
                <a:spcPts val="600"/>
              </a:spcAft>
              <a:buFont typeface="Symbol" panose="05050102010706020507" pitchFamily="18" charset="2"/>
              <a:buChar char=""/>
            </a:pPr>
            <a:r>
              <a:rPr lang="en-US" sz="2400" dirty="0">
                <a:latin typeface="+mj-lt"/>
                <a:ea typeface="Times New Roman" panose="02020603050405020304" pitchFamily="18" charset="0"/>
                <a:cs typeface="Times New Roman" panose="02020603050405020304" pitchFamily="18" charset="0"/>
              </a:rPr>
              <a:t>Waste Management</a:t>
            </a:r>
          </a:p>
          <a:p>
            <a:pPr lvl="1" algn="just">
              <a:lnSpc>
                <a:spcPct val="115000"/>
              </a:lnSpc>
              <a:spcBef>
                <a:spcPts val="600"/>
              </a:spcBef>
              <a:spcAft>
                <a:spcPts val="600"/>
              </a:spcAft>
              <a:buFont typeface="Symbol" panose="05050102010706020507" pitchFamily="18" charset="2"/>
              <a:buChar char=""/>
            </a:pP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98" y="244476"/>
            <a:ext cx="8596668" cy="1320800"/>
          </a:xfrm>
        </p:spPr>
        <p:txBody>
          <a:bodyPr>
            <a:normAutofit/>
          </a:bodyPr>
          <a:lstStyle/>
          <a:p>
            <a:r>
              <a:rPr lang="en-US" sz="4400" dirty="0"/>
              <a:t>Data Monitoring Locations</a:t>
            </a:r>
          </a:p>
        </p:txBody>
      </p:sp>
      <p:sp>
        <p:nvSpPr>
          <p:cNvPr id="3" name="Footer Placeholder 2"/>
          <p:cNvSpPr>
            <a:spLocks noGrp="1"/>
          </p:cNvSpPr>
          <p:nvPr>
            <p:ph type="ftr" sz="quarter" idx="11"/>
          </p:nvPr>
        </p:nvSpPr>
        <p:spPr>
          <a:xfrm>
            <a:off x="677334" y="6180171"/>
            <a:ext cx="6297612" cy="365125"/>
          </a:xfrm>
        </p:spPr>
        <p:txBody>
          <a:bodyPr/>
          <a:lstStyle/>
          <a:p>
            <a:r>
              <a:rPr lang="en-US" sz="1400" dirty="0">
                <a:latin typeface="Papyrus" panose="03070502060502030205" pitchFamily="66" charset="0"/>
              </a:rPr>
              <a:t>I2M Associates</a:t>
            </a:r>
          </a:p>
        </p:txBody>
      </p:sp>
      <p:sp>
        <p:nvSpPr>
          <p:cNvPr id="4" name="Slide Number Placeholder 3"/>
          <p:cNvSpPr>
            <a:spLocks noGrp="1"/>
          </p:cNvSpPr>
          <p:nvPr>
            <p:ph type="sldNum" sz="quarter" idx="12"/>
          </p:nvPr>
        </p:nvSpPr>
        <p:spPr>
          <a:xfrm>
            <a:off x="10613427" y="6180171"/>
            <a:ext cx="683339" cy="365125"/>
          </a:xfrm>
        </p:spPr>
        <p:txBody>
          <a:bodyPr/>
          <a:lstStyle/>
          <a:p>
            <a:fld id="{898540D1-8FFB-4BE5-9A4A-84A43F9396B2}" type="slidenum">
              <a:rPr lang="en-US" sz="1200" smtClean="0">
                <a:solidFill>
                  <a:schemeClr val="bg1"/>
                </a:solidFill>
              </a:rPr>
              <a:pPr/>
              <a:t>30</a:t>
            </a:fld>
            <a:endParaRPr lang="en-US" sz="120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545" y="1270001"/>
            <a:ext cx="5708073" cy="491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1440"/>
            <a:ext cx="8596668" cy="1320800"/>
          </a:xfrm>
        </p:spPr>
        <p:txBody>
          <a:bodyPr>
            <a:normAutofit/>
          </a:bodyPr>
          <a:lstStyle/>
          <a:p>
            <a:r>
              <a:rPr lang="en-US" sz="4400" dirty="0"/>
              <a:t>False Correlations</a:t>
            </a:r>
          </a:p>
        </p:txBody>
      </p:sp>
      <p:sp>
        <p:nvSpPr>
          <p:cNvPr id="3" name="Footer Placeholder 2"/>
          <p:cNvSpPr>
            <a:spLocks noGrp="1"/>
          </p:cNvSpPr>
          <p:nvPr>
            <p:ph type="ftr" sz="quarter" idx="11"/>
          </p:nvPr>
        </p:nvSpPr>
        <p:spPr/>
        <p:txBody>
          <a:bodyPr/>
          <a:lstStyle/>
          <a:p>
            <a:r>
              <a:rPr lang="en-US" sz="1200" dirty="0">
                <a:latin typeface="Papyrus" panose="03070502060502030205" pitchFamily="66" charset="0"/>
              </a:rPr>
              <a:t>I2M Associates</a:t>
            </a:r>
            <a:endParaRPr lang="en-US" sz="1200" dirty="0"/>
          </a:p>
          <a:p>
            <a:endParaRPr lang="en-US" sz="1200" dirty="0">
              <a:latin typeface="Papyrus" panose="03070502060502030205" pitchFamily="66" charset="0"/>
            </a:endParaRPr>
          </a:p>
        </p:txBody>
      </p:sp>
      <p:sp>
        <p:nvSpPr>
          <p:cNvPr id="4" name="Slide Number Placeholder 3"/>
          <p:cNvSpPr>
            <a:spLocks noGrp="1"/>
          </p:cNvSpPr>
          <p:nvPr>
            <p:ph type="sldNum" sz="quarter" idx="12"/>
          </p:nvPr>
        </p:nvSpPr>
        <p:spPr>
          <a:xfrm>
            <a:off x="10188044" y="6000579"/>
            <a:ext cx="683339" cy="365125"/>
          </a:xfrm>
        </p:spPr>
        <p:txBody>
          <a:bodyPr/>
          <a:lstStyle/>
          <a:p>
            <a:fld id="{898540D1-8FFB-4BE5-9A4A-84A43F9396B2}" type="slidenum">
              <a:rPr lang="en-US" sz="1200" smtClean="0">
                <a:solidFill>
                  <a:schemeClr val="bg1"/>
                </a:solidFill>
              </a:rPr>
              <a:pPr/>
              <a:t>31</a:t>
            </a:fld>
            <a:endParaRPr lang="en-US" sz="1200">
              <a:solidFill>
                <a:schemeClr val="bg1"/>
              </a:solidFill>
            </a:endParaRPr>
          </a:p>
        </p:txBody>
      </p:sp>
      <p:pic>
        <p:nvPicPr>
          <p:cNvPr id="7" name="Picture 6"/>
          <p:cNvPicPr>
            <a:picLocks noChangeAspect="1"/>
          </p:cNvPicPr>
          <p:nvPr/>
        </p:nvPicPr>
        <p:blipFill>
          <a:blip r:embed="rId2" cstate="print"/>
          <a:stretch>
            <a:fillRect/>
          </a:stretch>
        </p:blipFill>
        <p:spPr>
          <a:xfrm>
            <a:off x="352005" y="1201790"/>
            <a:ext cx="8921997" cy="2133999"/>
          </a:xfrm>
          <a:prstGeom prst="rect">
            <a:avLst/>
          </a:prstGeom>
        </p:spPr>
      </p:pic>
      <p:pic>
        <p:nvPicPr>
          <p:cNvPr id="8" name="Picture 7"/>
          <p:cNvPicPr>
            <a:picLocks noChangeAspect="1"/>
          </p:cNvPicPr>
          <p:nvPr/>
        </p:nvPicPr>
        <p:blipFill>
          <a:blip r:embed="rId3" cstate="print"/>
          <a:stretch>
            <a:fillRect/>
          </a:stretch>
        </p:blipFill>
        <p:spPr>
          <a:xfrm>
            <a:off x="4573771" y="3184558"/>
            <a:ext cx="4016892" cy="367344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7927"/>
            <a:ext cx="8596668" cy="1320800"/>
          </a:xfrm>
        </p:spPr>
        <p:txBody>
          <a:bodyPr>
            <a:normAutofit/>
          </a:bodyPr>
          <a:lstStyle/>
          <a:p>
            <a:r>
              <a:rPr lang="en-US" sz="4400" dirty="0"/>
              <a:t>Flaws in Study</a:t>
            </a:r>
          </a:p>
        </p:txBody>
      </p:sp>
      <p:sp>
        <p:nvSpPr>
          <p:cNvPr id="3" name="Footer Placeholder 2"/>
          <p:cNvSpPr>
            <a:spLocks noGrp="1"/>
          </p:cNvSpPr>
          <p:nvPr>
            <p:ph type="ftr" sz="quarter" idx="11"/>
          </p:nvPr>
        </p:nvSpPr>
        <p:spPr/>
        <p:txBody>
          <a:bodyPr/>
          <a:lstStyle/>
          <a:p>
            <a:r>
              <a:rPr lang="en-US" sz="1400" dirty="0">
                <a:latin typeface="Papyrus" panose="03070502060502030205" pitchFamily="66" charset="0"/>
              </a:rPr>
              <a:t>I2M Associates</a:t>
            </a:r>
          </a:p>
        </p:txBody>
      </p:sp>
      <p:sp>
        <p:nvSpPr>
          <p:cNvPr id="4" name="Slide Number Placeholder 3"/>
          <p:cNvSpPr>
            <a:spLocks noGrp="1"/>
          </p:cNvSpPr>
          <p:nvPr>
            <p:ph type="sldNum" sz="quarter" idx="12"/>
          </p:nvPr>
        </p:nvSpPr>
        <p:spPr>
          <a:xfrm>
            <a:off x="9768300" y="6041361"/>
            <a:ext cx="683339" cy="365125"/>
          </a:xfrm>
        </p:spPr>
        <p:txBody>
          <a:bodyPr/>
          <a:lstStyle/>
          <a:p>
            <a:fld id="{898540D1-8FFB-4BE5-9A4A-84A43F9396B2}" type="slidenum">
              <a:rPr lang="en-US" smtClean="0">
                <a:solidFill>
                  <a:schemeClr val="bg1"/>
                </a:solidFill>
              </a:rPr>
              <a:pPr/>
              <a:t>32</a:t>
            </a:fld>
            <a:endParaRPr lang="en-US" dirty="0">
              <a:solidFill>
                <a:schemeClr val="bg1"/>
              </a:solidFill>
            </a:endParaRPr>
          </a:p>
        </p:txBody>
      </p:sp>
      <p:sp>
        <p:nvSpPr>
          <p:cNvPr id="5" name="Rectangle 4"/>
          <p:cNvSpPr/>
          <p:nvPr/>
        </p:nvSpPr>
        <p:spPr>
          <a:xfrm>
            <a:off x="0" y="1440101"/>
            <a:ext cx="10158293" cy="4601260"/>
          </a:xfrm>
          <a:prstGeom prst="rect">
            <a:avLst/>
          </a:prstGeom>
        </p:spPr>
        <p:txBody>
          <a:bodyPr wrap="square">
            <a:spAutoFit/>
          </a:bodyPr>
          <a:lstStyle/>
          <a:p>
            <a:pPr marL="800100" indent="-342900">
              <a:spcAft>
                <a:spcPts val="1200"/>
              </a:spcAft>
              <a:buClr>
                <a:schemeClr val="accent1"/>
              </a:buClr>
              <a:buFont typeface="Wingdings" panose="05000000000000000000" pitchFamily="2" charset="2"/>
              <a:buChar char="Ø"/>
            </a:pPr>
            <a:r>
              <a:rPr lang="en-US" sz="2300" dirty="0">
                <a:latin typeface="+mj-lt"/>
              </a:rPr>
              <a:t>Monitoring failed to follow guidelines for identifying sources nor did it allow direct comparison with air quality criteria (different time periods). </a:t>
            </a:r>
          </a:p>
          <a:p>
            <a:pPr marL="800100" indent="-342900">
              <a:spcAft>
                <a:spcPts val="1200"/>
              </a:spcAft>
              <a:buClr>
                <a:schemeClr val="accent1"/>
              </a:buClr>
              <a:buFont typeface="Wingdings" panose="05000000000000000000" pitchFamily="2" charset="2"/>
              <a:buChar char="Ø"/>
            </a:pPr>
            <a:r>
              <a:rPr lang="en-US" sz="2300" dirty="0">
                <a:latin typeface="+mj-lt"/>
              </a:rPr>
              <a:t>Methane was used as the exclusive indicator of shale gas; a major flaw as there are numerous sources of methane.  </a:t>
            </a:r>
          </a:p>
          <a:p>
            <a:pPr marL="800100" indent="-342900">
              <a:spcAft>
                <a:spcPts val="1200"/>
              </a:spcAft>
              <a:buClr>
                <a:schemeClr val="accent1"/>
              </a:buClr>
              <a:buFont typeface="Wingdings" panose="05000000000000000000" pitchFamily="2" charset="2"/>
              <a:buChar char="Ø"/>
            </a:pPr>
            <a:r>
              <a:rPr lang="en-US" sz="2300" dirty="0">
                <a:latin typeface="+mj-lt"/>
              </a:rPr>
              <a:t>Did not compare the air data with known chemical signatures for the shale gas nor with chemical signatures &amp; emission data for compressors and separators.  There is no statistical relationship between ambient data and shale gas operations.  </a:t>
            </a:r>
          </a:p>
          <a:p>
            <a:pPr marL="800100" indent="-342900">
              <a:spcAft>
                <a:spcPts val="1200"/>
              </a:spcAft>
              <a:buClr>
                <a:schemeClr val="accent1"/>
              </a:buClr>
              <a:buFont typeface="Wingdings" panose="05000000000000000000" pitchFamily="2" charset="2"/>
              <a:buChar char="Ø"/>
            </a:pPr>
            <a:r>
              <a:rPr lang="en-US" sz="2300" dirty="0">
                <a:latin typeface="+mj-lt"/>
              </a:rPr>
              <a:t>Failed to consider other sources for the aromatics reported in the ambient air data; which is similar to other areas of the U.S. </a:t>
            </a:r>
          </a:p>
          <a:p>
            <a:pPr marL="800100" indent="-342900">
              <a:spcAft>
                <a:spcPts val="1200"/>
              </a:spcAft>
              <a:buClr>
                <a:schemeClr val="accent1"/>
              </a:buClr>
              <a:buFont typeface="Wingdings" panose="05000000000000000000" pitchFamily="2" charset="2"/>
              <a:buChar char="Ø"/>
            </a:pPr>
            <a:r>
              <a:rPr lang="en-US" sz="2300" dirty="0">
                <a:latin typeface="+mj-lt"/>
              </a:rPr>
              <a:t>Scientific studies by TCEQ and CDC/TDSHS refuted contentions.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Claims</a:t>
            </a:r>
          </a:p>
        </p:txBody>
      </p:sp>
      <p:sp>
        <p:nvSpPr>
          <p:cNvPr id="3" name="Footer Placeholder 2"/>
          <p:cNvSpPr>
            <a:spLocks noGrp="1"/>
          </p:cNvSpPr>
          <p:nvPr>
            <p:ph type="ftr" sz="quarter" idx="11"/>
          </p:nvPr>
        </p:nvSpPr>
        <p:spPr/>
        <p:txBody>
          <a:bodyPr/>
          <a:lstStyle/>
          <a:p>
            <a:r>
              <a:rPr lang="en-US" sz="1400" dirty="0">
                <a:latin typeface="Papyrus" panose="03070502060502030205" pitchFamily="66" charset="0"/>
              </a:rPr>
              <a:t>I2M Associates</a:t>
            </a:r>
          </a:p>
        </p:txBody>
      </p:sp>
      <p:sp>
        <p:nvSpPr>
          <p:cNvPr id="4" name="Slide Number Placeholder 3"/>
          <p:cNvSpPr>
            <a:spLocks noGrp="1"/>
          </p:cNvSpPr>
          <p:nvPr>
            <p:ph type="sldNum" sz="quarter" idx="12"/>
          </p:nvPr>
        </p:nvSpPr>
        <p:spPr>
          <a:xfrm>
            <a:off x="10097721" y="6041361"/>
            <a:ext cx="484064" cy="365125"/>
          </a:xfrm>
        </p:spPr>
        <p:txBody>
          <a:bodyPr/>
          <a:lstStyle/>
          <a:p>
            <a:fld id="{898540D1-8FFB-4BE5-9A4A-84A43F9396B2}" type="slidenum">
              <a:rPr lang="en-US" sz="1200" smtClean="0">
                <a:solidFill>
                  <a:schemeClr val="bg1"/>
                </a:solidFill>
              </a:rPr>
              <a:pPr/>
              <a:t>33</a:t>
            </a:fld>
            <a:endParaRPr lang="en-US" sz="1200" dirty="0">
              <a:solidFill>
                <a:schemeClr val="bg1"/>
              </a:solidFill>
            </a:endParaRPr>
          </a:p>
        </p:txBody>
      </p:sp>
      <p:sp>
        <p:nvSpPr>
          <p:cNvPr id="5" name="Rectangle 4"/>
          <p:cNvSpPr/>
          <p:nvPr/>
        </p:nvSpPr>
        <p:spPr>
          <a:xfrm>
            <a:off x="543523" y="1270000"/>
            <a:ext cx="10900331" cy="4770537"/>
          </a:xfrm>
          <a:prstGeom prst="rect">
            <a:avLst/>
          </a:prstGeom>
        </p:spPr>
        <p:txBody>
          <a:bodyPr wrap="square">
            <a:spAutoFit/>
          </a:bodyPr>
          <a:lstStyle/>
          <a:p>
            <a:pPr marL="342900" indent="-342900">
              <a:spcAft>
                <a:spcPts val="1200"/>
              </a:spcAft>
              <a:buClr>
                <a:schemeClr val="accent1"/>
              </a:buClr>
              <a:buFont typeface="+mj-lt"/>
              <a:buAutoNum type="arabicPeriod"/>
            </a:pPr>
            <a:r>
              <a:rPr lang="en-US" sz="2200" dirty="0">
                <a:latin typeface="+mj-lt"/>
              </a:rPr>
              <a:t>Plaintiffs failed to control for wind direction or collect upwind samples, the sources are unknown.</a:t>
            </a:r>
          </a:p>
          <a:p>
            <a:pPr marL="342900" indent="-342900">
              <a:spcAft>
                <a:spcPts val="1200"/>
              </a:spcAft>
              <a:buClr>
                <a:schemeClr val="accent1"/>
              </a:buClr>
              <a:buFont typeface="+mj-lt"/>
              <a:buAutoNum type="arabicPeriod"/>
            </a:pPr>
            <a:r>
              <a:rPr lang="en-US" sz="2200" dirty="0">
                <a:latin typeface="+mj-lt"/>
              </a:rPr>
              <a:t>Many chemicals will correlate with methane; however, methane is not unique to shale gas plants and has numerous sources in urban and rural areas.  </a:t>
            </a:r>
          </a:p>
          <a:p>
            <a:pPr marL="342900" indent="-342900">
              <a:spcAft>
                <a:spcPts val="1200"/>
              </a:spcAft>
              <a:buClr>
                <a:schemeClr val="accent1"/>
              </a:buClr>
              <a:buFont typeface="+mj-lt"/>
              <a:buAutoNum type="arabicPeriod"/>
            </a:pPr>
            <a:r>
              <a:rPr lang="en-US" sz="2200" dirty="0">
                <a:latin typeface="+mj-lt"/>
              </a:rPr>
              <a:t>Plaintiffs reported a typical relationship among the various chemicals present in residential ambient air samples; which is similar to other urban areas - unrelated to shale gas operations. </a:t>
            </a:r>
          </a:p>
          <a:p>
            <a:pPr marL="342900" indent="-342900">
              <a:spcAft>
                <a:spcPts val="1200"/>
              </a:spcAft>
              <a:buClr>
                <a:schemeClr val="accent1"/>
              </a:buClr>
              <a:buFont typeface="+mj-lt"/>
              <a:buAutoNum type="arabicPeriod"/>
            </a:pPr>
            <a:r>
              <a:rPr lang="en-US" sz="2200" dirty="0">
                <a:latin typeface="+mj-lt"/>
              </a:rPr>
              <a:t>Do data provide signatures of emissions associated with shale gas well extraction and production operations? Answer is NO.  </a:t>
            </a:r>
          </a:p>
          <a:p>
            <a:pPr>
              <a:spcAft>
                <a:spcPts val="1200"/>
              </a:spcAft>
            </a:pPr>
            <a:r>
              <a:rPr lang="en-US" sz="2200" dirty="0">
                <a:latin typeface="+mj-lt"/>
              </a:rPr>
              <a:t>Samples of shale gas and emissions from compressors and separators provide chemical signatures for these sources;  they bear no statistical relationship with the data reported.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1015"/>
            <a:ext cx="8596668" cy="1719385"/>
          </a:xfrm>
        </p:spPr>
        <p:txBody>
          <a:bodyPr>
            <a:normAutofit/>
          </a:bodyPr>
          <a:lstStyle/>
          <a:p>
            <a:r>
              <a:rPr lang="en-US" sz="4400" dirty="0"/>
              <a:t>CDC TDSHS Findings</a:t>
            </a:r>
          </a:p>
        </p:txBody>
      </p:sp>
      <p:sp>
        <p:nvSpPr>
          <p:cNvPr id="3" name="Footer Placeholder 2"/>
          <p:cNvSpPr>
            <a:spLocks noGrp="1"/>
          </p:cNvSpPr>
          <p:nvPr>
            <p:ph type="ftr" sz="quarter" idx="11"/>
          </p:nvPr>
        </p:nvSpPr>
        <p:spPr>
          <a:xfrm>
            <a:off x="677334" y="6267218"/>
            <a:ext cx="6297612" cy="365125"/>
          </a:xfrm>
        </p:spPr>
        <p:txBody>
          <a:bodyPr/>
          <a:lstStyle/>
          <a:p>
            <a:r>
              <a:rPr lang="en-US" sz="1400" dirty="0">
                <a:latin typeface="Papyrus" panose="03070502060502030205" pitchFamily="66" charset="0"/>
              </a:rPr>
              <a:t>i2M Associates</a:t>
            </a:r>
          </a:p>
        </p:txBody>
      </p:sp>
      <p:sp>
        <p:nvSpPr>
          <p:cNvPr id="4" name="Slide Number Placeholder 3"/>
          <p:cNvSpPr>
            <a:spLocks noGrp="1"/>
          </p:cNvSpPr>
          <p:nvPr>
            <p:ph type="sldNum" sz="quarter" idx="12"/>
          </p:nvPr>
        </p:nvSpPr>
        <p:spPr>
          <a:xfrm>
            <a:off x="10377899" y="5887288"/>
            <a:ext cx="683339" cy="365125"/>
          </a:xfrm>
        </p:spPr>
        <p:txBody>
          <a:bodyPr/>
          <a:lstStyle/>
          <a:p>
            <a:fld id="{898540D1-8FFB-4BE5-9A4A-84A43F9396B2}" type="slidenum">
              <a:rPr lang="en-US" sz="1200" smtClean="0">
                <a:solidFill>
                  <a:schemeClr val="bg1"/>
                </a:solidFill>
              </a:rPr>
              <a:pPr/>
              <a:t>34</a:t>
            </a:fld>
            <a:endParaRPr lang="en-US" sz="1200" dirty="0">
              <a:solidFill>
                <a:schemeClr val="bg1"/>
              </a:solidFill>
            </a:endParaRPr>
          </a:p>
        </p:txBody>
      </p:sp>
      <p:sp>
        <p:nvSpPr>
          <p:cNvPr id="5" name="Rectangle 4"/>
          <p:cNvSpPr/>
          <p:nvPr/>
        </p:nvSpPr>
        <p:spPr>
          <a:xfrm>
            <a:off x="504092" y="1272209"/>
            <a:ext cx="8891699" cy="4770537"/>
          </a:xfrm>
          <a:prstGeom prst="rect">
            <a:avLst/>
          </a:prstGeom>
        </p:spPr>
        <p:txBody>
          <a:bodyPr wrap="square">
            <a:spAutoFit/>
          </a:bodyPr>
          <a:lstStyle/>
          <a:p>
            <a:pPr marL="342900" indent="-342900">
              <a:spcAft>
                <a:spcPts val="1200"/>
              </a:spcAft>
              <a:buClr>
                <a:schemeClr val="accent1"/>
              </a:buClr>
              <a:buFont typeface="Wingdings" panose="05000000000000000000" pitchFamily="2" charset="2"/>
              <a:buChar char="Ø"/>
            </a:pPr>
            <a:r>
              <a:rPr lang="en-US" sz="2200" dirty="0">
                <a:latin typeface="+mj-lt"/>
              </a:rPr>
              <a:t>For most,  blood VOC levels were similar to those for U.S. population. </a:t>
            </a:r>
          </a:p>
          <a:p>
            <a:pPr marL="342900" indent="-342900">
              <a:spcAft>
                <a:spcPts val="1200"/>
              </a:spcAft>
              <a:buClr>
                <a:schemeClr val="accent1"/>
              </a:buClr>
              <a:buFont typeface="Wingdings" panose="05000000000000000000" pitchFamily="2" charset="2"/>
              <a:buChar char="Ø"/>
            </a:pPr>
            <a:r>
              <a:rPr lang="en-US" sz="2200" dirty="0">
                <a:latin typeface="+mj-lt"/>
              </a:rPr>
              <a:t>For others, exposures were most likely due to smoking or disinfectant by-products in the drinking water or home care products. </a:t>
            </a:r>
          </a:p>
          <a:p>
            <a:pPr marL="342900" indent="-342900">
              <a:spcAft>
                <a:spcPts val="1200"/>
              </a:spcAft>
              <a:buClr>
                <a:schemeClr val="accent1"/>
              </a:buClr>
              <a:buFont typeface="Wingdings" panose="05000000000000000000" pitchFamily="2" charset="2"/>
              <a:buChar char="Ø"/>
            </a:pPr>
            <a:r>
              <a:rPr lang="en-US" sz="2200" dirty="0">
                <a:latin typeface="+mj-lt"/>
              </a:rPr>
              <a:t>The residents with benzene in their blood were smokers. Smoking was verified by survey and the biomarker of 2,5-dimethylfuran and dose response relationship with time since the last cigarette. </a:t>
            </a:r>
          </a:p>
          <a:p>
            <a:pPr marL="342900" indent="-342900">
              <a:spcAft>
                <a:spcPts val="1200"/>
              </a:spcAft>
              <a:buClr>
                <a:schemeClr val="accent1"/>
              </a:buClr>
              <a:buFont typeface="Wingdings" panose="05000000000000000000" pitchFamily="2" charset="2"/>
              <a:buChar char="Ø"/>
            </a:pPr>
            <a:r>
              <a:rPr lang="en-US" sz="2200" dirty="0">
                <a:latin typeface="+mj-lt"/>
              </a:rPr>
              <a:t>Urinary metabolites were similar to </a:t>
            </a:r>
            <a:r>
              <a:rPr lang="en-US" sz="2200" dirty="0" err="1">
                <a:latin typeface="+mj-lt"/>
              </a:rPr>
              <a:t>TxDSHS</a:t>
            </a:r>
            <a:r>
              <a:rPr lang="en-US" sz="2200" dirty="0">
                <a:latin typeface="+mj-lt"/>
              </a:rPr>
              <a:t> staff and published literature values.  </a:t>
            </a:r>
          </a:p>
          <a:p>
            <a:pPr marL="342900" indent="-342900">
              <a:spcAft>
                <a:spcPts val="1200"/>
              </a:spcAft>
              <a:buClr>
                <a:schemeClr val="accent1"/>
              </a:buClr>
              <a:buFont typeface="Wingdings" panose="05000000000000000000" pitchFamily="2" charset="2"/>
              <a:buChar char="Ø"/>
            </a:pPr>
            <a:r>
              <a:rPr lang="en-US" sz="2200" dirty="0">
                <a:latin typeface="+mj-lt"/>
              </a:rPr>
              <a:t>VOCs measured in the tap water were at levels well below  drinking water criteria.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B4F7-ADD5-4F4C-8159-C58FDE6A3417}"/>
              </a:ext>
            </a:extLst>
          </p:cNvPr>
          <p:cNvSpPr>
            <a:spLocks noGrp="1"/>
          </p:cNvSpPr>
          <p:nvPr>
            <p:ph type="title"/>
          </p:nvPr>
        </p:nvSpPr>
        <p:spPr>
          <a:xfrm>
            <a:off x="677333" y="218662"/>
            <a:ext cx="8596668" cy="1320800"/>
          </a:xfrm>
        </p:spPr>
        <p:txBody>
          <a:bodyPr/>
          <a:lstStyle/>
          <a:p>
            <a:r>
              <a:rPr lang="en-US" dirty="0"/>
              <a:t>Recent Court Decisions</a:t>
            </a:r>
          </a:p>
        </p:txBody>
      </p:sp>
      <p:sp>
        <p:nvSpPr>
          <p:cNvPr id="3" name="Content Placeholder 2">
            <a:extLst>
              <a:ext uri="{FF2B5EF4-FFF2-40B4-BE49-F238E27FC236}">
                <a16:creationId xmlns:a16="http://schemas.microsoft.com/office/drawing/2014/main" id="{57B58B9F-8A0B-4B12-82F0-E3EF68B62D8A}"/>
              </a:ext>
            </a:extLst>
          </p:cNvPr>
          <p:cNvSpPr>
            <a:spLocks noGrp="1"/>
          </p:cNvSpPr>
          <p:nvPr>
            <p:ph idx="1"/>
          </p:nvPr>
        </p:nvSpPr>
        <p:spPr>
          <a:xfrm>
            <a:off x="677333" y="1145858"/>
            <a:ext cx="9169031" cy="5260629"/>
          </a:xfrm>
        </p:spPr>
        <p:txBody>
          <a:bodyPr>
            <a:normAutofit fontScale="32500" lnSpcReduction="20000"/>
          </a:bodyPr>
          <a:lstStyle/>
          <a:p>
            <a:pPr>
              <a:defRPr/>
            </a:pPr>
            <a:r>
              <a:rPr lang="en-US" altLang="en-US" sz="5500" dirty="0">
                <a:latin typeface="Arial" panose="020B0604020202020204" pitchFamily="34" charset="0"/>
              </a:rPr>
              <a:t>Environmentalists have sometimes slowed down Trump regulatory changes in court but mostly have lost. They have also fought oil and gas companies, most losing in recent years </a:t>
            </a:r>
          </a:p>
          <a:p>
            <a:pPr marL="457200" indent="-457200">
              <a:buFont typeface="Arial" panose="020B0604020202020204" pitchFamily="34" charset="0"/>
              <a:buChar char="•"/>
              <a:defRPr/>
            </a:pPr>
            <a:r>
              <a:rPr lang="en-US" altLang="en-US" sz="5500" dirty="0">
                <a:latin typeface="Arial" panose="020B0604020202020204" pitchFamily="34" charset="0"/>
              </a:rPr>
              <a:t>10</a:t>
            </a:r>
            <a:r>
              <a:rPr lang="en-US" altLang="en-US" sz="5500" baseline="30000" dirty="0">
                <a:latin typeface="Arial" panose="020B0604020202020204" pitchFamily="34" charset="0"/>
              </a:rPr>
              <a:t>th</a:t>
            </a:r>
            <a:r>
              <a:rPr lang="en-US" altLang="en-US" sz="5500" dirty="0">
                <a:latin typeface="Arial" panose="020B0604020202020204" pitchFamily="34" charset="0"/>
              </a:rPr>
              <a:t> Circuit deferred on Rule re Disclosure of injected Chemical on Federal Land, since Trump administration is revocation incomplete. Trump has since revoked the rule.</a:t>
            </a:r>
          </a:p>
          <a:p>
            <a:pPr marL="457200" indent="-457200">
              <a:buFont typeface="Arial" panose="020B0604020202020204" pitchFamily="34" charset="0"/>
              <a:buChar char="•"/>
              <a:defRPr/>
            </a:pPr>
            <a:r>
              <a:rPr lang="en-US" altLang="en-US" sz="5500" dirty="0">
                <a:latin typeface="Arial" panose="020B0604020202020204" pitchFamily="34" charset="0"/>
              </a:rPr>
              <a:t>Central Texas awards exceed $10 million in claims, subsequently over-turned.</a:t>
            </a:r>
          </a:p>
          <a:p>
            <a:pPr marL="457200" indent="-457200">
              <a:buFont typeface="Arial" panose="020B0604020202020204" pitchFamily="34" charset="0"/>
              <a:buChar char="•"/>
              <a:defRPr/>
            </a:pPr>
            <a:r>
              <a:rPr lang="en-US" altLang="en-US" sz="5500" dirty="0">
                <a:latin typeface="Arial" panose="020B0604020202020204" pitchFamily="34" charset="0"/>
              </a:rPr>
              <a:t>Some cases dismissed after “</a:t>
            </a:r>
            <a:r>
              <a:rPr lang="en-US" altLang="en-US" sz="5500" dirty="0" err="1">
                <a:latin typeface="Arial" panose="020B0604020202020204" pitchFamily="34" charset="0"/>
              </a:rPr>
              <a:t>daubert</a:t>
            </a:r>
            <a:r>
              <a:rPr lang="en-US" altLang="en-US" sz="5500" dirty="0">
                <a:latin typeface="Arial" panose="020B0604020202020204" pitchFamily="34" charset="0"/>
              </a:rPr>
              <a:t>” challenge of Plaintiff expert successful.</a:t>
            </a:r>
          </a:p>
          <a:p>
            <a:pPr marL="457200" indent="-457200">
              <a:buFont typeface="Arial" panose="020B0604020202020204" pitchFamily="34" charset="0"/>
              <a:buChar char="•"/>
              <a:defRPr/>
            </a:pPr>
            <a:r>
              <a:rPr lang="en-US" altLang="en-US" sz="5500" dirty="0">
                <a:latin typeface="Arial" panose="020B0604020202020204" pitchFamily="34" charset="0"/>
              </a:rPr>
              <a:t>Texas Supreme Court rules on Dish TX cases, limited by statute of limitation after local court award</a:t>
            </a:r>
          </a:p>
          <a:p>
            <a:pPr>
              <a:defRPr/>
            </a:pPr>
            <a:r>
              <a:rPr lang="en-US" altLang="en-US" sz="5500" dirty="0">
                <a:latin typeface="Arial" panose="020B0604020202020204" pitchFamily="34" charset="0"/>
              </a:rPr>
              <a:t>Legal issues revolved around:</a:t>
            </a:r>
          </a:p>
          <a:p>
            <a:pPr marL="457200" indent="-457200">
              <a:buFont typeface="Arial" panose="020B0604020202020204" pitchFamily="34" charset="0"/>
              <a:buChar char="•"/>
              <a:defRPr/>
            </a:pPr>
            <a:r>
              <a:rPr lang="en-US" altLang="en-US" sz="5500" dirty="0">
                <a:latin typeface="Arial" panose="020B0604020202020204" pitchFamily="34" charset="0"/>
              </a:rPr>
              <a:t>Whether damage covered by insurance </a:t>
            </a:r>
          </a:p>
          <a:p>
            <a:pPr marL="457200" indent="-457200">
              <a:buFont typeface="Arial" panose="020B0604020202020204" pitchFamily="34" charset="0"/>
              <a:buChar char="•"/>
              <a:defRPr/>
            </a:pPr>
            <a:r>
              <a:rPr lang="en-US" altLang="en-US" sz="5500" dirty="0">
                <a:latin typeface="Arial" panose="020B0604020202020204" pitchFamily="34" charset="0"/>
              </a:rPr>
              <a:t>Standard of care</a:t>
            </a:r>
          </a:p>
          <a:p>
            <a:pPr marL="457200" indent="-457200">
              <a:buFont typeface="Arial" panose="020B0604020202020204" pitchFamily="34" charset="0"/>
              <a:buChar char="•"/>
              <a:defRPr/>
            </a:pPr>
            <a:r>
              <a:rPr lang="en-US" altLang="en-US" sz="5500" dirty="0">
                <a:latin typeface="Arial" panose="020B0604020202020204" pitchFamily="34" charset="0"/>
              </a:rPr>
              <a:t>Statute of limitations</a:t>
            </a:r>
          </a:p>
          <a:p>
            <a:pPr marL="457200" indent="-457200">
              <a:buFont typeface="Arial" panose="020B0604020202020204" pitchFamily="34" charset="0"/>
              <a:buChar char="•"/>
              <a:defRPr/>
            </a:pPr>
            <a:r>
              <a:rPr lang="en-US" altLang="en-US" sz="5500" dirty="0">
                <a:latin typeface="Arial" panose="020B0604020202020204" pitchFamily="34" charset="0"/>
              </a:rPr>
              <a:t>Scientific Basis and “Daubert” Test for </a:t>
            </a:r>
          </a:p>
          <a:p>
            <a:pPr marL="857250" lvl="1" indent="-457200">
              <a:buFont typeface="Arial" panose="020B0604020202020204" pitchFamily="34" charset="0"/>
              <a:buChar char="•"/>
              <a:defRPr/>
            </a:pPr>
            <a:r>
              <a:rPr lang="en-US" altLang="en-US" sz="5300" dirty="0">
                <a:latin typeface="Arial" panose="020B0604020202020204" pitchFamily="34" charset="0"/>
              </a:rPr>
              <a:t>Actual damages and effect on property values</a:t>
            </a:r>
          </a:p>
          <a:p>
            <a:pPr marL="857250" lvl="1" indent="-457200">
              <a:buFont typeface="Arial" panose="020B0604020202020204" pitchFamily="34" charset="0"/>
              <a:buChar char="•"/>
              <a:defRPr/>
            </a:pPr>
            <a:r>
              <a:rPr lang="en-US" altLang="en-US" sz="5300" dirty="0">
                <a:latin typeface="Arial" panose="020B0604020202020204" pitchFamily="34" charset="0"/>
              </a:rPr>
              <a:t>Proof of causation </a:t>
            </a:r>
            <a:r>
              <a:rPr lang="en-US" altLang="en-US" sz="4700" dirty="0">
                <a:latin typeface="Arial" panose="020B0604020202020204" pitchFamily="34" charset="0"/>
              </a:rPr>
              <a:t> </a:t>
            </a:r>
          </a:p>
          <a:p>
            <a:endParaRPr lang="en-US" dirty="0"/>
          </a:p>
        </p:txBody>
      </p:sp>
      <p:sp>
        <p:nvSpPr>
          <p:cNvPr id="4" name="Footer Placeholder 3">
            <a:extLst>
              <a:ext uri="{FF2B5EF4-FFF2-40B4-BE49-F238E27FC236}">
                <a16:creationId xmlns:a16="http://schemas.microsoft.com/office/drawing/2014/main" id="{24547DD2-58D9-4777-A97F-002268C9A67B}"/>
              </a:ext>
            </a:extLst>
          </p:cNvPr>
          <p:cNvSpPr>
            <a:spLocks noGrp="1"/>
          </p:cNvSpPr>
          <p:nvPr>
            <p:ph type="ftr" sz="quarter" idx="11"/>
          </p:nvPr>
        </p:nvSpPr>
        <p:spPr>
          <a:xfrm>
            <a:off x="703837" y="6237176"/>
            <a:ext cx="6221046" cy="365125"/>
          </a:xfrm>
        </p:spPr>
        <p:txBody>
          <a:bodyPr/>
          <a:lstStyle/>
          <a:p>
            <a:r>
              <a:rPr lang="en-US" sz="1000" dirty="0">
                <a:latin typeface="Papyrus" panose="03070502060502030205" pitchFamily="66" charset="0"/>
              </a:rPr>
              <a:t>I2M Associates</a:t>
            </a:r>
            <a:endParaRPr lang="en-US" sz="1000" dirty="0"/>
          </a:p>
        </p:txBody>
      </p:sp>
      <p:sp>
        <p:nvSpPr>
          <p:cNvPr id="5" name="Slide Number Placeholder 4">
            <a:extLst>
              <a:ext uri="{FF2B5EF4-FFF2-40B4-BE49-F238E27FC236}">
                <a16:creationId xmlns:a16="http://schemas.microsoft.com/office/drawing/2014/main" id="{BC841384-9C43-44D7-B628-9455A4173623}"/>
              </a:ext>
            </a:extLst>
          </p:cNvPr>
          <p:cNvSpPr>
            <a:spLocks noGrp="1"/>
          </p:cNvSpPr>
          <p:nvPr>
            <p:ph type="sldNum" sz="quarter" idx="12"/>
          </p:nvPr>
        </p:nvSpPr>
        <p:spPr/>
        <p:txBody>
          <a:bodyPr/>
          <a:lstStyle/>
          <a:p>
            <a:fld id="{898540D1-8FFB-4BE5-9A4A-84A43F9396B2}" type="slidenum">
              <a:rPr lang="en-US" smtClean="0"/>
              <a:pPr/>
              <a:t>4</a:t>
            </a:fld>
            <a:endParaRPr lang="en-US"/>
          </a:p>
        </p:txBody>
      </p:sp>
    </p:spTree>
    <p:extLst>
      <p:ext uri="{BB962C8B-B14F-4D97-AF65-F5344CB8AC3E}">
        <p14:creationId xmlns:p14="http://schemas.microsoft.com/office/powerpoint/2010/main" val="242389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63" y="302994"/>
            <a:ext cx="8596668" cy="1320800"/>
          </a:xfrm>
        </p:spPr>
        <p:txBody>
          <a:bodyPr>
            <a:normAutofit/>
          </a:bodyPr>
          <a:lstStyle/>
          <a:p>
            <a:r>
              <a:rPr lang="en-US" sz="4400" dirty="0"/>
              <a:t>Daubert Factors</a:t>
            </a:r>
          </a:p>
        </p:txBody>
      </p:sp>
      <p:sp>
        <p:nvSpPr>
          <p:cNvPr id="3" name="Rectangle 2"/>
          <p:cNvSpPr/>
          <p:nvPr/>
        </p:nvSpPr>
        <p:spPr>
          <a:xfrm>
            <a:off x="535363" y="1180305"/>
            <a:ext cx="9065837" cy="4876143"/>
          </a:xfrm>
          <a:prstGeom prst="rect">
            <a:avLst/>
          </a:prstGeom>
        </p:spPr>
        <p:txBody>
          <a:bodyPr wrap="square">
            <a:spAutoFit/>
          </a:bodyPr>
          <a:lstStyle/>
          <a:p>
            <a:pPr marR="0" lvl="0" algn="just">
              <a:spcBef>
                <a:spcPts val="0"/>
              </a:spcBef>
              <a:spcAft>
                <a:spcPts val="0"/>
              </a:spcAft>
            </a:pPr>
            <a:r>
              <a:rPr lang="en-US" sz="2800" dirty="0">
                <a:solidFill>
                  <a:schemeClr val="accent2">
                    <a:lumMod val="60000"/>
                    <a:lumOff val="40000"/>
                  </a:schemeClr>
                </a:solidFill>
                <a:effectLst/>
                <a:latin typeface="+mj-lt"/>
                <a:ea typeface="Times New Roman" panose="02020603050405020304" pitchFamily="18" charset="0"/>
                <a:cs typeface="Times New Roman" panose="02020603050405020304" pitchFamily="18" charset="0"/>
              </a:rPr>
              <a:t>Under Rule 702, there are factors to consider when determining whether expert testimony is admissible:</a:t>
            </a:r>
          </a:p>
          <a:p>
            <a:pPr marL="342900" marR="0" lvl="0" indent="-342900" algn="just">
              <a:lnSpc>
                <a:spcPct val="115000"/>
              </a:lnSpc>
              <a:spcBef>
                <a:spcPts val="0"/>
              </a:spcBef>
              <a:spcAft>
                <a:spcPts val="0"/>
              </a:spcAft>
              <a:buClr>
                <a:schemeClr val="accent1"/>
              </a:buClr>
              <a:buFont typeface="+mj-lt"/>
              <a:buAutoNum type="arabicPeriod"/>
            </a:pPr>
            <a:r>
              <a:rPr lang="en-US" sz="2800" dirty="0">
                <a:effectLst/>
                <a:latin typeface="+mj-lt"/>
                <a:ea typeface="Times New Roman" panose="02020603050405020304" pitchFamily="18" charset="0"/>
                <a:cs typeface="Times New Roman" panose="02020603050405020304" pitchFamily="18" charset="0"/>
              </a:rPr>
              <a:t>Whether the theory is generally accepted in the scientific community (testing and validation);</a:t>
            </a:r>
          </a:p>
          <a:p>
            <a:pPr marL="342900" marR="0" lvl="0" indent="-342900" algn="just">
              <a:lnSpc>
                <a:spcPct val="115000"/>
              </a:lnSpc>
              <a:spcBef>
                <a:spcPts val="0"/>
              </a:spcBef>
              <a:spcAft>
                <a:spcPts val="0"/>
              </a:spcAft>
              <a:buClr>
                <a:schemeClr val="accent1"/>
              </a:buClr>
              <a:buFont typeface="+mj-lt"/>
              <a:buAutoNum type="arabicPeriod"/>
            </a:pPr>
            <a:r>
              <a:rPr lang="en-US" sz="2800" dirty="0">
                <a:effectLst/>
                <a:latin typeface="+mj-lt"/>
                <a:ea typeface="Times New Roman" panose="02020603050405020304" pitchFamily="18" charset="0"/>
                <a:cs typeface="Times New Roman" panose="02020603050405020304" pitchFamily="18" charset="0"/>
              </a:rPr>
              <a:t>Whether the theory/method has been subjected to peer review and publication;</a:t>
            </a:r>
          </a:p>
          <a:p>
            <a:pPr marL="342900" marR="0" lvl="0" indent="-342900" algn="just">
              <a:lnSpc>
                <a:spcPct val="115000"/>
              </a:lnSpc>
              <a:spcBef>
                <a:spcPts val="0"/>
              </a:spcBef>
              <a:spcAft>
                <a:spcPts val="0"/>
              </a:spcAft>
              <a:buClr>
                <a:schemeClr val="accent1"/>
              </a:buClr>
              <a:buFont typeface="+mj-lt"/>
              <a:buAutoNum type="arabicPeriod"/>
            </a:pPr>
            <a:r>
              <a:rPr lang="en-US" sz="2800" dirty="0">
                <a:effectLst/>
                <a:latin typeface="+mj-lt"/>
                <a:ea typeface="Times New Roman" panose="02020603050405020304" pitchFamily="18" charset="0"/>
                <a:cs typeface="Times New Roman" panose="02020603050405020304" pitchFamily="18" charset="0"/>
              </a:rPr>
              <a:t>Whether the potential or known rate of error is acceptable; and</a:t>
            </a:r>
          </a:p>
          <a:p>
            <a:pPr marL="342900" marR="0" lvl="0" indent="-342900" algn="just">
              <a:lnSpc>
                <a:spcPct val="115000"/>
              </a:lnSpc>
              <a:spcBef>
                <a:spcPts val="0"/>
              </a:spcBef>
              <a:spcAft>
                <a:spcPts val="0"/>
              </a:spcAft>
              <a:buClr>
                <a:schemeClr val="accent1"/>
              </a:buClr>
              <a:buFont typeface="+mj-lt"/>
              <a:buAutoNum type="arabicPeriod"/>
            </a:pPr>
            <a:r>
              <a:rPr lang="en-US" sz="2800" dirty="0">
                <a:effectLst/>
                <a:latin typeface="+mj-lt"/>
                <a:ea typeface="Times New Roman" panose="02020603050405020304" pitchFamily="18" charset="0"/>
                <a:cs typeface="Times New Roman" panose="02020603050405020304" pitchFamily="18" charset="0"/>
              </a:rPr>
              <a:t>Whether the theory/method has been tested or can be tested.</a:t>
            </a:r>
            <a:endParaRPr lang="en-US" sz="2800" dirty="0">
              <a:latin typeface="+mj-lt"/>
              <a:ea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z="1400" dirty="0">
                <a:latin typeface="Papyrus" panose="03070502060502030205" pitchFamily="66" charset="0"/>
              </a:rPr>
              <a:t>I2M Associates</a:t>
            </a:r>
          </a:p>
        </p:txBody>
      </p:sp>
      <p:sp>
        <p:nvSpPr>
          <p:cNvPr id="5" name="Slide Number Placeholder 4"/>
          <p:cNvSpPr>
            <a:spLocks noGrp="1"/>
          </p:cNvSpPr>
          <p:nvPr>
            <p:ph type="sldNum" sz="quarter" idx="12"/>
          </p:nvPr>
        </p:nvSpPr>
        <p:spPr>
          <a:xfrm>
            <a:off x="10364045" y="6041361"/>
            <a:ext cx="683339" cy="365125"/>
          </a:xfrm>
        </p:spPr>
        <p:txBody>
          <a:bodyPr/>
          <a:lstStyle/>
          <a:p>
            <a:fld id="{898540D1-8FFB-4BE5-9A4A-84A43F9396B2}" type="slidenum">
              <a:rPr lang="en-US" sz="1200" smtClean="0">
                <a:solidFill>
                  <a:schemeClr val="bg1"/>
                </a:solidFill>
              </a:rPr>
              <a:pPr/>
              <a:t>5</a:t>
            </a:fld>
            <a:endParaRPr lang="en-US" sz="1200">
              <a:solidFill>
                <a:schemeClr val="bg1"/>
              </a:solidFill>
            </a:endParaRPr>
          </a:p>
        </p:txBody>
      </p:sp>
    </p:spTree>
    <p:extLst>
      <p:ext uri="{BB962C8B-B14F-4D97-AF65-F5344CB8AC3E}">
        <p14:creationId xmlns:p14="http://schemas.microsoft.com/office/powerpoint/2010/main" val="290175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228600"/>
            <a:ext cx="10668000" cy="533400"/>
          </a:xfrm>
        </p:spPr>
        <p:txBody>
          <a:bodyPr>
            <a:normAutofit fontScale="90000"/>
          </a:bodyPr>
          <a:lstStyle/>
          <a:p>
            <a:pPr eaLnBrk="1" hangingPunct="1">
              <a:defRPr/>
            </a:pPr>
            <a:r>
              <a:rPr lang="en-US" sz="3200" b="1">
                <a:solidFill>
                  <a:srgbClr val="FFCC00"/>
                </a:solidFill>
                <a:effectLst>
                  <a:outerShdw blurRad="38100" dist="38100" dir="2700000" algn="tl">
                    <a:srgbClr val="000000"/>
                  </a:outerShdw>
                </a:effectLst>
              </a:rPr>
              <a:t> Your Witness…</a:t>
            </a:r>
            <a:endParaRPr lang="en-US" sz="3000" b="1">
              <a:solidFill>
                <a:srgbClr val="FFCC00"/>
              </a:solidFill>
              <a:effectLst>
                <a:outerShdw blurRad="38100" dist="38100" dir="2700000" algn="tl">
                  <a:srgbClr val="000000"/>
                </a:outerShdw>
              </a:effectLst>
            </a:endParaRPr>
          </a:p>
        </p:txBody>
      </p:sp>
      <p:sp>
        <p:nvSpPr>
          <p:cNvPr id="37891" name="Rectangle 3"/>
          <p:cNvSpPr>
            <a:spLocks noGrp="1" noChangeArrowheads="1"/>
          </p:cNvSpPr>
          <p:nvPr>
            <p:ph type="body" idx="1"/>
          </p:nvPr>
        </p:nvSpPr>
        <p:spPr>
          <a:xfrm>
            <a:off x="1559984" y="1447801"/>
            <a:ext cx="10363200" cy="4613275"/>
          </a:xfrm>
        </p:spPr>
        <p:txBody>
          <a:bodyPr>
            <a:normAutofit fontScale="70000" lnSpcReduction="20000"/>
          </a:bodyPr>
          <a:lstStyle/>
          <a:p>
            <a:pPr marL="1146175" indent="-1146175" eaLnBrk="1" hangingPunct="1">
              <a:lnSpc>
                <a:spcPct val="90000"/>
              </a:lnSpc>
              <a:buFont typeface="Wingdings" pitchFamily="2" charset="2"/>
              <a:buNone/>
              <a:defRPr/>
            </a:pPr>
            <a:r>
              <a:rPr lang="en-US" sz="2800" b="1">
                <a:solidFill>
                  <a:srgbClr val="FFCC00"/>
                </a:solidFill>
              </a:rPr>
              <a:t>    </a:t>
            </a:r>
            <a:endParaRPr lang="en-US" sz="2400" b="1">
              <a:solidFill>
                <a:srgbClr val="FFCC00"/>
              </a:solidFill>
            </a:endParaRPr>
          </a:p>
          <a:p>
            <a:pPr marL="1146175" indent="-1146175" eaLnBrk="1" hangingPunct="1">
              <a:lnSpc>
                <a:spcPct val="90000"/>
              </a:lnSpc>
              <a:buFont typeface="Wingdings" pitchFamily="2" charset="2"/>
              <a:buNone/>
              <a:defRPr/>
            </a:pPr>
            <a:r>
              <a:rPr lang="en-US" sz="2800" b="1">
                <a:solidFill>
                  <a:srgbClr val="FFCC00"/>
                </a:solidFill>
              </a:rPr>
              <a:t>	</a:t>
            </a:r>
          </a:p>
          <a:p>
            <a:pPr marL="1146175" indent="-1146175" eaLnBrk="1" hangingPunct="1">
              <a:lnSpc>
                <a:spcPct val="90000"/>
              </a:lnSpc>
              <a:buFont typeface="Wingdings" pitchFamily="2" charset="2"/>
              <a:buNone/>
              <a:defRPr/>
            </a:pPr>
            <a:r>
              <a:rPr lang="en-US" sz="2400" b="1">
                <a:solidFill>
                  <a:srgbClr val="FFCC00"/>
                </a:solidFill>
              </a:rPr>
              <a:t>		</a:t>
            </a:r>
          </a:p>
          <a:p>
            <a:pPr marL="1146175" indent="-1146175" eaLnBrk="1" hangingPunct="1">
              <a:lnSpc>
                <a:spcPct val="90000"/>
              </a:lnSpc>
              <a:buFont typeface="Wingdings" pitchFamily="2" charset="2"/>
              <a:buNone/>
              <a:defRPr/>
            </a:pPr>
            <a:r>
              <a:rPr lang="en-US" sz="2400" b="1">
                <a:solidFill>
                  <a:srgbClr val="FFCC00"/>
                </a:solidFill>
              </a:rPr>
              <a:t>	</a:t>
            </a:r>
          </a:p>
          <a:p>
            <a:pPr marL="1146175" indent="-1146175" eaLnBrk="1" hangingPunct="1">
              <a:lnSpc>
                <a:spcPct val="90000"/>
              </a:lnSpc>
              <a:buFont typeface="Wingdings" pitchFamily="2" charset="2"/>
              <a:buNone/>
              <a:defRPr/>
            </a:pPr>
            <a:endParaRPr lang="en-US" sz="2800" b="1">
              <a:solidFill>
                <a:srgbClr val="FFCC00"/>
              </a:solidFill>
            </a:endParaRPr>
          </a:p>
          <a:p>
            <a:pPr marL="1146175" indent="-1146175" eaLnBrk="1" hangingPunct="1">
              <a:lnSpc>
                <a:spcPct val="90000"/>
              </a:lnSpc>
              <a:buFont typeface="Wingdings" pitchFamily="2" charset="2"/>
              <a:buNone/>
              <a:defRPr/>
            </a:pPr>
            <a:r>
              <a:rPr lang="en-US" sz="2400" b="1">
                <a:solidFill>
                  <a:srgbClr val="FFCC00"/>
                </a:solidFill>
              </a:rPr>
              <a:t>		</a:t>
            </a:r>
          </a:p>
          <a:p>
            <a:pPr marL="1146175" indent="-1146175" eaLnBrk="1" hangingPunct="1">
              <a:lnSpc>
                <a:spcPct val="90000"/>
              </a:lnSpc>
              <a:buFont typeface="Wingdings" pitchFamily="2" charset="2"/>
              <a:buNone/>
              <a:defRPr/>
            </a:pPr>
            <a:r>
              <a:rPr lang="en-US" sz="2400" b="1">
                <a:solidFill>
                  <a:srgbClr val="FFCC00"/>
                </a:solidFill>
              </a:rPr>
              <a:t>	</a:t>
            </a:r>
          </a:p>
          <a:p>
            <a:pPr marL="1146175" indent="-1146175" eaLnBrk="1" hangingPunct="1">
              <a:lnSpc>
                <a:spcPct val="90000"/>
              </a:lnSpc>
              <a:buFont typeface="Wingdings" pitchFamily="2" charset="2"/>
              <a:buNone/>
              <a:defRPr/>
            </a:pPr>
            <a:endParaRPr lang="en-US" sz="2400" b="1">
              <a:solidFill>
                <a:srgbClr val="FFCC00"/>
              </a:solidFill>
            </a:endParaRPr>
          </a:p>
          <a:p>
            <a:pPr marL="1146175" indent="-1146175" eaLnBrk="1" hangingPunct="1">
              <a:lnSpc>
                <a:spcPct val="90000"/>
              </a:lnSpc>
              <a:buFont typeface="Wingdings" pitchFamily="2" charset="2"/>
              <a:buNone/>
              <a:defRPr/>
            </a:pPr>
            <a:r>
              <a:rPr lang="en-US" sz="2800" b="1">
                <a:solidFill>
                  <a:srgbClr val="FFCC00"/>
                </a:solidFill>
              </a:rPr>
              <a:t>	</a:t>
            </a:r>
          </a:p>
          <a:p>
            <a:pPr marL="1146175" indent="-1146175" eaLnBrk="1" hangingPunct="1">
              <a:lnSpc>
                <a:spcPct val="90000"/>
              </a:lnSpc>
              <a:buFont typeface="Wingdings" pitchFamily="2" charset="2"/>
              <a:buNone/>
              <a:defRPr/>
            </a:pPr>
            <a:r>
              <a:rPr lang="en-US" sz="2400" b="1">
                <a:solidFill>
                  <a:srgbClr val="FFCC00"/>
                </a:solidFill>
              </a:rPr>
              <a:t>		</a:t>
            </a:r>
          </a:p>
          <a:p>
            <a:pPr marL="1146175" indent="-1146175" eaLnBrk="1" hangingPunct="1">
              <a:lnSpc>
                <a:spcPct val="90000"/>
              </a:lnSpc>
              <a:buFont typeface="Wingdings" pitchFamily="2" charset="2"/>
              <a:buNone/>
              <a:defRPr/>
            </a:pPr>
            <a:r>
              <a:rPr lang="en-US" sz="2400" b="1">
                <a:solidFill>
                  <a:srgbClr val="FFCC00"/>
                </a:solidFill>
              </a:rPr>
              <a:t>	</a:t>
            </a:r>
          </a:p>
          <a:p>
            <a:pPr marL="1146175" indent="-1146175" eaLnBrk="1" hangingPunct="1">
              <a:lnSpc>
                <a:spcPct val="90000"/>
              </a:lnSpc>
              <a:buFont typeface="Wingdings" pitchFamily="2" charset="2"/>
              <a:buNone/>
              <a:defRPr/>
            </a:pPr>
            <a:endParaRPr lang="en-US" sz="2800" b="1">
              <a:solidFill>
                <a:srgbClr val="FFCC00"/>
              </a:solidFill>
            </a:endParaRPr>
          </a:p>
          <a:p>
            <a:pPr marL="1146175" indent="-1146175" eaLnBrk="1" hangingPunct="1">
              <a:lnSpc>
                <a:spcPct val="90000"/>
              </a:lnSpc>
              <a:buFont typeface="Wingdings" pitchFamily="2" charset="2"/>
              <a:buNone/>
              <a:defRPr/>
            </a:pPr>
            <a:r>
              <a:rPr lang="en-US" sz="2400" b="1">
                <a:solidFill>
                  <a:srgbClr val="FFCC00"/>
                </a:solidFill>
              </a:rPr>
              <a:t>		</a:t>
            </a:r>
          </a:p>
          <a:p>
            <a:pPr marL="1146175" indent="-1146175" eaLnBrk="1" hangingPunct="1">
              <a:lnSpc>
                <a:spcPct val="90000"/>
              </a:lnSpc>
              <a:buFont typeface="Wingdings" pitchFamily="2" charset="2"/>
              <a:buNone/>
              <a:defRPr/>
            </a:pPr>
            <a:r>
              <a:rPr lang="en-US" sz="2400" b="1">
                <a:solidFill>
                  <a:srgbClr val="FFCC00"/>
                </a:solidFill>
              </a:rPr>
              <a:t>	</a:t>
            </a:r>
          </a:p>
        </p:txBody>
      </p:sp>
      <p:pic>
        <p:nvPicPr>
          <p:cNvPr id="27652" name="Picture 4" descr="35058"/>
          <p:cNvPicPr>
            <a:picLocks noChangeAspect="1" noChangeArrowheads="1"/>
          </p:cNvPicPr>
          <p:nvPr/>
        </p:nvPicPr>
        <p:blipFill>
          <a:blip r:embed="rId2" cstate="print"/>
          <a:srcRect/>
          <a:stretch>
            <a:fillRect/>
          </a:stretch>
        </p:blipFill>
        <p:spPr bwMode="auto">
          <a:xfrm>
            <a:off x="203200" y="228600"/>
            <a:ext cx="1219200" cy="566738"/>
          </a:xfrm>
          <a:prstGeom prst="rect">
            <a:avLst/>
          </a:prstGeom>
          <a:noFill/>
          <a:ln w="9525">
            <a:noFill/>
            <a:miter lim="800000"/>
            <a:headEnd/>
            <a:tailEnd/>
          </a:ln>
        </p:spPr>
      </p:pic>
      <p:sp>
        <p:nvSpPr>
          <p:cNvPr id="27653" name="Rectangle 5"/>
          <p:cNvSpPr>
            <a:spLocks noChangeArrowheads="1"/>
          </p:cNvSpPr>
          <p:nvPr/>
        </p:nvSpPr>
        <p:spPr bwMode="auto">
          <a:xfrm>
            <a:off x="5952067" y="3314700"/>
            <a:ext cx="216726" cy="230832"/>
          </a:xfrm>
          <a:prstGeom prst="rect">
            <a:avLst/>
          </a:prstGeom>
          <a:noFill/>
          <a:ln w="9525">
            <a:noFill/>
            <a:miter lim="800000"/>
            <a:headEnd/>
            <a:tailEnd/>
          </a:ln>
          <a:effectLst/>
        </p:spPr>
        <p:txBody>
          <a:bodyPr wrap="none">
            <a:spAutoFit/>
          </a:bodyPr>
          <a:lstStyle/>
          <a:p>
            <a:r>
              <a:rPr lang="en-US" sz="900" b="0">
                <a:solidFill>
                  <a:srgbClr val="666666"/>
                </a:solidFill>
                <a:latin typeface="Arial" charset="0"/>
              </a:rPr>
              <a:t> </a:t>
            </a:r>
          </a:p>
        </p:txBody>
      </p:sp>
      <p:sp>
        <p:nvSpPr>
          <p:cNvPr id="27654" name="Rectangle 6"/>
          <p:cNvSpPr>
            <a:spLocks noChangeArrowheads="1"/>
          </p:cNvSpPr>
          <p:nvPr/>
        </p:nvSpPr>
        <p:spPr bwMode="auto">
          <a:xfrm>
            <a:off x="6155267" y="3467100"/>
            <a:ext cx="216726" cy="230832"/>
          </a:xfrm>
          <a:prstGeom prst="rect">
            <a:avLst/>
          </a:prstGeom>
          <a:noFill/>
          <a:ln w="9525">
            <a:noFill/>
            <a:miter lim="800000"/>
            <a:headEnd/>
            <a:tailEnd/>
          </a:ln>
          <a:effectLst/>
        </p:spPr>
        <p:txBody>
          <a:bodyPr wrap="none">
            <a:spAutoFit/>
          </a:bodyPr>
          <a:lstStyle/>
          <a:p>
            <a:r>
              <a:rPr lang="en-US" sz="900" b="0">
                <a:solidFill>
                  <a:srgbClr val="666666"/>
                </a:solidFill>
                <a:latin typeface="Arial" charset="0"/>
              </a:rPr>
              <a:t> </a:t>
            </a:r>
          </a:p>
        </p:txBody>
      </p:sp>
      <p:pic>
        <p:nvPicPr>
          <p:cNvPr id="27656" name="Picture 8" descr="heat1"/>
          <p:cNvPicPr>
            <a:picLocks noChangeAspect="1" noChangeArrowheads="1"/>
          </p:cNvPicPr>
          <p:nvPr/>
        </p:nvPicPr>
        <p:blipFill>
          <a:blip r:embed="rId3" cstate="print"/>
          <a:srcRect/>
          <a:stretch>
            <a:fillRect/>
          </a:stretch>
        </p:blipFill>
        <p:spPr bwMode="auto">
          <a:xfrm>
            <a:off x="2032000" y="900113"/>
            <a:ext cx="9245600" cy="54784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D026-1351-4E44-B9B8-96D28F0E2B22}"/>
              </a:ext>
            </a:extLst>
          </p:cNvPr>
          <p:cNvSpPr>
            <a:spLocks noGrp="1"/>
          </p:cNvSpPr>
          <p:nvPr>
            <p:ph type="title"/>
          </p:nvPr>
        </p:nvSpPr>
        <p:spPr>
          <a:xfrm>
            <a:off x="677334" y="609600"/>
            <a:ext cx="9500336" cy="1294780"/>
          </a:xfrm>
        </p:spPr>
        <p:txBody>
          <a:bodyPr>
            <a:normAutofit fontScale="90000"/>
          </a:bodyPr>
          <a:lstStyle/>
          <a:p>
            <a:r>
              <a:rPr lang="en-US" dirty="0"/>
              <a:t>Recent Decisions- Experts Passed Daubert Test   - Awarded or Settled for Over $15 - $25 million</a:t>
            </a:r>
          </a:p>
        </p:txBody>
      </p:sp>
      <p:sp>
        <p:nvSpPr>
          <p:cNvPr id="3" name="Content Placeholder 2">
            <a:extLst>
              <a:ext uri="{FF2B5EF4-FFF2-40B4-BE49-F238E27FC236}">
                <a16:creationId xmlns:a16="http://schemas.microsoft.com/office/drawing/2014/main" id="{6F0D76BB-5E54-4A09-BCAE-8B13A994535C}"/>
              </a:ext>
            </a:extLst>
          </p:cNvPr>
          <p:cNvSpPr>
            <a:spLocks noGrp="1"/>
          </p:cNvSpPr>
          <p:nvPr>
            <p:ph idx="1"/>
          </p:nvPr>
        </p:nvSpPr>
        <p:spPr>
          <a:xfrm>
            <a:off x="770100" y="1904380"/>
            <a:ext cx="8596668" cy="3880773"/>
          </a:xfrm>
        </p:spPr>
        <p:txBody>
          <a:bodyPr>
            <a:normAutofit fontScale="92500" lnSpcReduction="20000"/>
          </a:bodyPr>
          <a:lstStyle/>
          <a:p>
            <a:pPr marL="457200" indent="-457200">
              <a:buFont typeface="Arial" panose="020B0604020202020204" pitchFamily="34" charset="0"/>
              <a:buChar char="•"/>
              <a:defRPr/>
            </a:pPr>
            <a:r>
              <a:rPr lang="en-US" altLang="en-US" dirty="0">
                <a:solidFill>
                  <a:prstClr val="white">
                    <a:lumMod val="75000"/>
                    <a:lumOff val="25000"/>
                  </a:prstClr>
                </a:solidFill>
                <a:latin typeface="Arial" panose="020B0604020202020204" pitchFamily="34" charset="0"/>
              </a:rPr>
              <a:t>Since the 1974 Safe Drinking Water Act, Congress thru EPA has required regulation of underground injection of oil &amp; gas Class II disposal wells.  Several court cases have decisions in last two years affecting UIC regulation and injection  liability, some involving authors as experts.</a:t>
            </a:r>
            <a:endParaRPr lang="en-US" altLang="en-US" dirty="0">
              <a:latin typeface="Arial" panose="020B0604020202020204" pitchFamily="34" charset="0"/>
            </a:endParaRPr>
          </a:p>
          <a:p>
            <a:pPr marL="457200" indent="-457200">
              <a:buFont typeface="Arial" panose="020B0604020202020204" pitchFamily="34" charset="0"/>
              <a:buChar char="•"/>
              <a:defRPr/>
            </a:pPr>
            <a:r>
              <a:rPr lang="en-US" altLang="en-US" dirty="0">
                <a:latin typeface="Arial" panose="020B0604020202020204" pitchFamily="34" charset="0"/>
              </a:rPr>
              <a:t>Conventional well awarded damages lost production due to nearby horizontal well.</a:t>
            </a:r>
          </a:p>
          <a:p>
            <a:pPr marL="457200" indent="-457200">
              <a:buFont typeface="Arial" panose="020B0604020202020204" pitchFamily="34" charset="0"/>
              <a:buChar char="•"/>
              <a:defRPr/>
            </a:pPr>
            <a:r>
              <a:rPr lang="en-US" altLang="en-US" dirty="0">
                <a:latin typeface="Arial" panose="020B0604020202020204" pitchFamily="34" charset="0"/>
              </a:rPr>
              <a:t>South Texas injection well company settled with plaintiffs after releases.</a:t>
            </a:r>
          </a:p>
          <a:p>
            <a:pPr marL="457200" indent="-457200">
              <a:buFont typeface="Arial" panose="020B0604020202020204" pitchFamily="34" charset="0"/>
              <a:buChar char="•"/>
              <a:defRPr/>
            </a:pPr>
            <a:r>
              <a:rPr lang="en-US" altLang="en-US" dirty="0">
                <a:latin typeface="Arial" panose="020B0604020202020204" pitchFamily="34" charset="0"/>
              </a:rPr>
              <a:t>East Texas plaintiffs awarded damage from seismic activity.</a:t>
            </a:r>
          </a:p>
          <a:p>
            <a:pPr marL="457200" indent="-457200">
              <a:buFont typeface="Arial" panose="020B0604020202020204" pitchFamily="34" charset="0"/>
              <a:buChar char="•"/>
              <a:defRPr/>
            </a:pPr>
            <a:r>
              <a:rPr lang="en-US" altLang="en-US" dirty="0">
                <a:latin typeface="Arial" panose="020B0604020202020204" pitchFamily="34" charset="0"/>
              </a:rPr>
              <a:t>EPA concluded produced water migrated to water wells induced by overpressure injections.</a:t>
            </a:r>
          </a:p>
          <a:p>
            <a:pPr marL="457200" indent="-457200">
              <a:buFont typeface="Arial" panose="020B0604020202020204" pitchFamily="34" charset="0"/>
              <a:buChar char="•"/>
              <a:defRPr/>
            </a:pPr>
            <a:r>
              <a:rPr lang="en-US" altLang="en-US" dirty="0">
                <a:latin typeface="Arial" panose="020B0604020202020204" pitchFamily="34" charset="0"/>
              </a:rPr>
              <a:t>Major cases pending in Oklahoma and Texas alleging personal injury and direct property damages associated with earthquakes totaling over $150+ million.</a:t>
            </a:r>
          </a:p>
          <a:p>
            <a:pPr marL="457200" indent="-457200">
              <a:buFont typeface="Arial" panose="020B0604020202020204" pitchFamily="34" charset="0"/>
              <a:buChar char="•"/>
              <a:defRPr/>
            </a:pPr>
            <a:r>
              <a:rPr lang="en-US" altLang="en-US" dirty="0">
                <a:latin typeface="Arial" panose="020B0604020202020204" pitchFamily="34" charset="0"/>
              </a:rPr>
              <a:t>Recent increases in seismic events have led to more lawsuits being filed and regulatory agencies changing course.</a:t>
            </a:r>
          </a:p>
          <a:p>
            <a:pPr marL="457200" indent="-457200">
              <a:buFont typeface="Arial" panose="020B0604020202020204" pitchFamily="34" charset="0"/>
              <a:buChar char="•"/>
              <a:defRPr/>
            </a:pPr>
            <a:endParaRPr lang="en-US" altLang="en-US" dirty="0">
              <a:latin typeface="Arial" panose="020B0604020202020204" pitchFamily="34" charset="0"/>
            </a:endParaRPr>
          </a:p>
          <a:p>
            <a:pPr marL="457200" indent="-457200">
              <a:buFont typeface="Arial" panose="020B0604020202020204" pitchFamily="34" charset="0"/>
              <a:buChar char="•"/>
              <a:defRPr/>
            </a:pPr>
            <a:endParaRPr lang="en-US" altLang="en-US" dirty="0">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B2632A5E-19F2-41FA-B867-A7E8F355F65C}"/>
              </a:ext>
            </a:extLst>
          </p:cNvPr>
          <p:cNvSpPr>
            <a:spLocks noGrp="1"/>
          </p:cNvSpPr>
          <p:nvPr>
            <p:ph type="ftr" sz="quarter" idx="11"/>
          </p:nvPr>
        </p:nvSpPr>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C88DC902-0862-4EA4-B3C4-3F46EAC1CFE4}"/>
              </a:ext>
            </a:extLst>
          </p:cNvPr>
          <p:cNvSpPr>
            <a:spLocks noGrp="1"/>
          </p:cNvSpPr>
          <p:nvPr>
            <p:ph type="sldNum" sz="quarter" idx="12"/>
          </p:nvPr>
        </p:nvSpPr>
        <p:spPr/>
        <p:txBody>
          <a:bodyPr/>
          <a:lstStyle/>
          <a:p>
            <a:fld id="{898540D1-8FFB-4BE5-9A4A-84A43F9396B2}" type="slidenum">
              <a:rPr lang="en-US" smtClean="0"/>
              <a:pPr/>
              <a:t>7</a:t>
            </a:fld>
            <a:endParaRPr lang="en-US"/>
          </a:p>
        </p:txBody>
      </p:sp>
    </p:spTree>
    <p:extLst>
      <p:ext uri="{BB962C8B-B14F-4D97-AF65-F5344CB8AC3E}">
        <p14:creationId xmlns:p14="http://schemas.microsoft.com/office/powerpoint/2010/main" val="427981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9AC6-B827-4C62-B0FA-A6BE98F0F8EE}"/>
              </a:ext>
            </a:extLst>
          </p:cNvPr>
          <p:cNvSpPr>
            <a:spLocks noGrp="1"/>
          </p:cNvSpPr>
          <p:nvPr>
            <p:ph type="title"/>
          </p:nvPr>
        </p:nvSpPr>
        <p:spPr/>
        <p:txBody>
          <a:bodyPr/>
          <a:lstStyle/>
          <a:p>
            <a:r>
              <a:rPr lang="en-US" dirty="0"/>
              <a:t>SEISMICITY CLAIMS</a:t>
            </a:r>
          </a:p>
        </p:txBody>
      </p:sp>
      <p:sp>
        <p:nvSpPr>
          <p:cNvPr id="3" name="Content Placeholder 2">
            <a:extLst>
              <a:ext uri="{FF2B5EF4-FFF2-40B4-BE49-F238E27FC236}">
                <a16:creationId xmlns:a16="http://schemas.microsoft.com/office/drawing/2014/main" id="{372AEB52-F7E7-4963-8766-8A1F050756BB}"/>
              </a:ext>
            </a:extLst>
          </p:cNvPr>
          <p:cNvSpPr>
            <a:spLocks noGrp="1"/>
          </p:cNvSpPr>
          <p:nvPr>
            <p:ph idx="1"/>
          </p:nvPr>
        </p:nvSpPr>
        <p:spPr>
          <a:xfrm>
            <a:off x="677334" y="1281575"/>
            <a:ext cx="8744962" cy="4759787"/>
          </a:xfrm>
        </p:spPr>
        <p:txBody>
          <a:bodyPr>
            <a:normAutofit/>
          </a:bodyPr>
          <a:lstStyle/>
          <a:p>
            <a:pPr>
              <a:spcBef>
                <a:spcPct val="50000"/>
              </a:spcBef>
            </a:pPr>
            <a:r>
              <a:rPr lang="en-US" altLang="en-US" dirty="0">
                <a:latin typeface="Arial" panose="020B0604020202020204" pitchFamily="34" charset="0"/>
              </a:rPr>
              <a:t>Well-funded litigants have been filing suits to halt or interfere with oil &amp; gas production in multiple states, arguing that production had impacted ground water or caused air pollution or health issues.  </a:t>
            </a:r>
          </a:p>
          <a:p>
            <a:pPr>
              <a:spcBef>
                <a:spcPct val="50000"/>
              </a:spcBef>
            </a:pPr>
            <a:r>
              <a:rPr lang="en-US" altLang="en-US" dirty="0">
                <a:latin typeface="Arial" panose="020B0604020202020204" pitchFamily="34" charset="0"/>
              </a:rPr>
              <a:t>The latest suite of cases focus increasingly on injection and on induced seismicity. </a:t>
            </a:r>
          </a:p>
          <a:p>
            <a:pPr>
              <a:spcBef>
                <a:spcPct val="50000"/>
              </a:spcBef>
            </a:pPr>
            <a:r>
              <a:rPr lang="en-US" altLang="en-US" dirty="0">
                <a:latin typeface="Arial" panose="020B0604020202020204" pitchFamily="34" charset="0"/>
              </a:rPr>
              <a:t>In 2013 &amp; 2016 the USGS issued reports regarding the  potential association between seismicity and saltwater injection, concluding that saltwater injection in some areas likely induced small earthquakes. </a:t>
            </a:r>
          </a:p>
          <a:p>
            <a:pPr>
              <a:spcBef>
                <a:spcPct val="50000"/>
              </a:spcBef>
            </a:pPr>
            <a:r>
              <a:rPr lang="en-US" altLang="en-US" dirty="0">
                <a:latin typeface="Arial" panose="020B0604020202020204" pitchFamily="34" charset="0"/>
              </a:rPr>
              <a:t>Numerous lawsuits followed in multiple states aimed at halting oil &amp; gas production. </a:t>
            </a:r>
          </a:p>
          <a:p>
            <a:pPr>
              <a:spcBef>
                <a:spcPct val="50000"/>
              </a:spcBef>
            </a:pPr>
            <a:r>
              <a:rPr lang="en-US" altLang="en-US" dirty="0">
                <a:latin typeface="Arial" panose="020B0604020202020204" pitchFamily="34" charset="0"/>
              </a:rPr>
              <a:t>Oklahoma Corporation Commission halted some injection in 2013, issued new rules in 2014 and has substantially reduced injection in areas of concern. </a:t>
            </a:r>
          </a:p>
          <a:p>
            <a:pPr>
              <a:spcBef>
                <a:spcPct val="50000"/>
              </a:spcBef>
            </a:pPr>
            <a:r>
              <a:rPr lang="en-US" altLang="en-US" dirty="0">
                <a:latin typeface="Arial" panose="020B0604020202020204" pitchFamily="34" charset="0"/>
              </a:rPr>
              <a:t>The Texas Railroad Commission has followed with increased scrutiny particularly over salt water disposal AND rejections of several disposal permit applications. </a:t>
            </a:r>
            <a:endParaRPr lang="en-US" altLang="en-US" sz="2000" dirty="0">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2D106C22-B75D-4D10-B14F-E46A81E25224}"/>
              </a:ext>
            </a:extLst>
          </p:cNvPr>
          <p:cNvSpPr>
            <a:spLocks noGrp="1"/>
          </p:cNvSpPr>
          <p:nvPr>
            <p:ph type="ftr" sz="quarter" idx="11"/>
          </p:nvPr>
        </p:nvSpPr>
        <p:spPr/>
        <p:txBody>
          <a:bodyPr/>
          <a:lstStyle/>
          <a:p>
            <a:r>
              <a:rPr lang="en-US" sz="1100" dirty="0">
                <a:latin typeface="Papyrus" panose="03070502060502030205" pitchFamily="66" charset="0"/>
              </a:rPr>
              <a:t>I2M Associates</a:t>
            </a:r>
            <a:endParaRPr lang="en-US" sz="1100" dirty="0"/>
          </a:p>
          <a:p>
            <a:endParaRPr lang="en-US" dirty="0"/>
          </a:p>
        </p:txBody>
      </p:sp>
      <p:sp>
        <p:nvSpPr>
          <p:cNvPr id="5" name="Slide Number Placeholder 4">
            <a:extLst>
              <a:ext uri="{FF2B5EF4-FFF2-40B4-BE49-F238E27FC236}">
                <a16:creationId xmlns:a16="http://schemas.microsoft.com/office/drawing/2014/main" id="{FD4EDA0C-12C2-4E37-99DA-AF93E0C4A7F2}"/>
              </a:ext>
            </a:extLst>
          </p:cNvPr>
          <p:cNvSpPr>
            <a:spLocks noGrp="1"/>
          </p:cNvSpPr>
          <p:nvPr>
            <p:ph type="sldNum" sz="quarter" idx="12"/>
          </p:nvPr>
        </p:nvSpPr>
        <p:spPr/>
        <p:txBody>
          <a:bodyPr/>
          <a:lstStyle/>
          <a:p>
            <a:fld id="{898540D1-8FFB-4BE5-9A4A-84A43F9396B2}" type="slidenum">
              <a:rPr lang="en-US" smtClean="0"/>
              <a:pPr/>
              <a:t>8</a:t>
            </a:fld>
            <a:endParaRPr lang="en-US"/>
          </a:p>
        </p:txBody>
      </p:sp>
    </p:spTree>
    <p:extLst>
      <p:ext uri="{BB962C8B-B14F-4D97-AF65-F5344CB8AC3E}">
        <p14:creationId xmlns:p14="http://schemas.microsoft.com/office/powerpoint/2010/main" val="171043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C894-0A43-4584-B293-C5C3E0D3405B}"/>
              </a:ext>
            </a:extLst>
          </p:cNvPr>
          <p:cNvSpPr>
            <a:spLocks noGrp="1"/>
          </p:cNvSpPr>
          <p:nvPr>
            <p:ph type="title"/>
          </p:nvPr>
        </p:nvSpPr>
        <p:spPr>
          <a:xfrm>
            <a:off x="677334" y="682514"/>
            <a:ext cx="8596668" cy="1320800"/>
          </a:xfrm>
        </p:spPr>
        <p:txBody>
          <a:bodyPr/>
          <a:lstStyle/>
          <a:p>
            <a:r>
              <a:rPr lang="en-US" dirty="0"/>
              <a:t>EOR Alternative</a:t>
            </a:r>
            <a:br>
              <a:rPr lang="en-US" dirty="0"/>
            </a:br>
            <a:r>
              <a:rPr lang="en-US" dirty="0"/>
              <a:t>to Disposal Well</a:t>
            </a:r>
          </a:p>
        </p:txBody>
      </p:sp>
      <p:sp>
        <p:nvSpPr>
          <p:cNvPr id="4" name="Footer Placeholder 3">
            <a:extLst>
              <a:ext uri="{FF2B5EF4-FFF2-40B4-BE49-F238E27FC236}">
                <a16:creationId xmlns:a16="http://schemas.microsoft.com/office/drawing/2014/main" id="{FE13E0BB-1A8F-44C5-84AA-54EEF869D8F1}"/>
              </a:ext>
            </a:extLst>
          </p:cNvPr>
          <p:cNvSpPr>
            <a:spLocks noGrp="1"/>
          </p:cNvSpPr>
          <p:nvPr>
            <p:ph type="ftr" sz="quarter" idx="11"/>
          </p:nvPr>
        </p:nvSpPr>
        <p:spPr>
          <a:xfrm>
            <a:off x="677334" y="6081091"/>
            <a:ext cx="6297612" cy="365125"/>
          </a:xfrm>
        </p:spPr>
        <p:txBody>
          <a:bodyPr/>
          <a:lstStyle/>
          <a:p>
            <a:r>
              <a:rPr lang="en-US" dirty="0">
                <a:latin typeface="Papyrus" panose="03070502060502030205" pitchFamily="66" charset="0"/>
              </a:rPr>
              <a:t>I2M Associates</a:t>
            </a:r>
            <a:endParaRPr lang="en-US" dirty="0"/>
          </a:p>
          <a:p>
            <a:endParaRPr lang="en-US" dirty="0"/>
          </a:p>
        </p:txBody>
      </p:sp>
      <p:sp>
        <p:nvSpPr>
          <p:cNvPr id="5" name="Slide Number Placeholder 4">
            <a:extLst>
              <a:ext uri="{FF2B5EF4-FFF2-40B4-BE49-F238E27FC236}">
                <a16:creationId xmlns:a16="http://schemas.microsoft.com/office/drawing/2014/main" id="{AA53E876-56D0-47EF-B88B-2AF2BFD02EA0}"/>
              </a:ext>
            </a:extLst>
          </p:cNvPr>
          <p:cNvSpPr>
            <a:spLocks noGrp="1"/>
          </p:cNvSpPr>
          <p:nvPr>
            <p:ph type="sldNum" sz="quarter" idx="12"/>
          </p:nvPr>
        </p:nvSpPr>
        <p:spPr/>
        <p:txBody>
          <a:bodyPr/>
          <a:lstStyle/>
          <a:p>
            <a:fld id="{898540D1-8FFB-4BE5-9A4A-84A43F9396B2}" type="slidenum">
              <a:rPr lang="en-US" smtClean="0"/>
              <a:pPr/>
              <a:t>9</a:t>
            </a:fld>
            <a:endParaRPr lang="en-US"/>
          </a:p>
        </p:txBody>
      </p:sp>
      <p:pic>
        <p:nvPicPr>
          <p:cNvPr id="6" name="Picture 177" descr="Image depicting hydraulic fracturing and waste water disposal">
            <a:extLst>
              <a:ext uri="{FF2B5EF4-FFF2-40B4-BE49-F238E27FC236}">
                <a16:creationId xmlns:a16="http://schemas.microsoft.com/office/drawing/2014/main" id="{BC533D3A-2CA3-425C-A2BB-A9CE86A520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794" y="451513"/>
            <a:ext cx="3353173" cy="57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7952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2023</TotalTime>
  <Words>1927</Words>
  <Application>Microsoft Office PowerPoint</Application>
  <PresentationFormat>Widescreen</PresentationFormat>
  <Paragraphs>273</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Papyrus</vt:lpstr>
      <vt:lpstr>Symbol</vt:lpstr>
      <vt:lpstr>Times New Roman</vt:lpstr>
      <vt:lpstr>Wingdings</vt:lpstr>
      <vt:lpstr>Wingdings 3</vt:lpstr>
      <vt:lpstr>Facet</vt:lpstr>
      <vt:lpstr>Update on Environmental Oil and Gas Permitting &amp; Litigation Issues with a focus on Seismic Claims </vt:lpstr>
      <vt:lpstr>Co-Authors and Acknowledgements</vt:lpstr>
      <vt:lpstr>Issues Raised in Recent Litigation</vt:lpstr>
      <vt:lpstr>Recent Court Decisions</vt:lpstr>
      <vt:lpstr>Daubert Factors</vt:lpstr>
      <vt:lpstr> Your Witness…</vt:lpstr>
      <vt:lpstr>Recent Decisions- Experts Passed Daubert Test   - Awarded or Settled for Over $15 - $25 million</vt:lpstr>
      <vt:lpstr>SEISMICITY CLAIMS</vt:lpstr>
      <vt:lpstr>EOR Alternative to Disposal Well</vt:lpstr>
      <vt:lpstr>NOTABLE INCREASE IN SEISMIC EVENTS </vt:lpstr>
      <vt:lpstr>Ranking of Earthquakes and Seismic Events</vt:lpstr>
      <vt:lpstr>Class of Earthquakes &amp; Seismic Events</vt:lpstr>
      <vt:lpstr>Number as well as Intensity of Seismic Events Has Increased </vt:lpstr>
      <vt:lpstr>PowerPoint Presentation</vt:lpstr>
      <vt:lpstr>PowerPoint Presentation</vt:lpstr>
      <vt:lpstr>AUGUST 2017 TEXAS CHANGED</vt:lpstr>
      <vt:lpstr>Feb 2018: New Prediction for Earthquakes in West Texas Stress Fields</vt:lpstr>
      <vt:lpstr>Texas Bureau of Economic Geology runs TexNet – funded by Texas Legislature </vt:lpstr>
      <vt:lpstr>PowerPoint Presentation</vt:lpstr>
      <vt:lpstr>PowerPoint Presentation</vt:lpstr>
      <vt:lpstr>Regulatory Developments in  Texas &amp; Oklahoma</vt:lpstr>
      <vt:lpstr>PowerPoint Presentation</vt:lpstr>
      <vt:lpstr>EXAMPLES OF EARTHQUAKES In Mid MAY 2018 Most in W. Texas &amp; Central OK</vt:lpstr>
      <vt:lpstr>EXAMPLES OF EARTHQUAKES In later half of OCT 2018 Most in W. Texas &amp; Central OK</vt:lpstr>
      <vt:lpstr>Example of One Permian Operator</vt:lpstr>
      <vt:lpstr>Summary</vt:lpstr>
      <vt:lpstr>Questions and Answers</vt:lpstr>
      <vt:lpstr>Example of Dish, Denton, Dallas Fort Worth Litigation</vt:lpstr>
      <vt:lpstr>Plaintiff Contentions</vt:lpstr>
      <vt:lpstr>Data Monitoring Locations</vt:lpstr>
      <vt:lpstr>False Correlations</vt:lpstr>
      <vt:lpstr>Flaws in Study</vt:lpstr>
      <vt:lpstr>Assessment of Claims</vt:lpstr>
      <vt:lpstr>CDC TDSHS 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Health, and Property Damage Issues Raised by Litigants Opposing Hydraulic Fracturing and Oil and Gas Production in Texas</dc:title>
  <dc:creator>Lori</dc:creator>
  <cp:lastModifiedBy>Richard Bost</cp:lastModifiedBy>
  <cp:revision>69</cp:revision>
  <dcterms:created xsi:type="dcterms:W3CDTF">2015-07-31T14:37:55Z</dcterms:created>
  <dcterms:modified xsi:type="dcterms:W3CDTF">2018-11-01T01:12:56Z</dcterms:modified>
</cp:coreProperties>
</file>