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4"/>
  </p:sldMasterIdLst>
  <p:notesMasterIdLst>
    <p:notesMasterId r:id="rId53"/>
  </p:notesMasterIdLst>
  <p:handoutMasterIdLst>
    <p:handoutMasterId r:id="rId54"/>
  </p:handoutMasterIdLst>
  <p:sldIdLst>
    <p:sldId id="886" r:id="rId5"/>
    <p:sldId id="839" r:id="rId6"/>
    <p:sldId id="638" r:id="rId7"/>
    <p:sldId id="805" r:id="rId8"/>
    <p:sldId id="722" r:id="rId9"/>
    <p:sldId id="882" r:id="rId10"/>
    <p:sldId id="883" r:id="rId11"/>
    <p:sldId id="796" r:id="rId12"/>
    <p:sldId id="726" r:id="rId13"/>
    <p:sldId id="884" r:id="rId14"/>
    <p:sldId id="761" r:id="rId15"/>
    <p:sldId id="704" r:id="rId16"/>
    <p:sldId id="781" r:id="rId17"/>
    <p:sldId id="710" r:id="rId18"/>
    <p:sldId id="780" r:id="rId19"/>
    <p:sldId id="788" r:id="rId20"/>
    <p:sldId id="853" r:id="rId21"/>
    <p:sldId id="828" r:id="rId22"/>
    <p:sldId id="824" r:id="rId23"/>
    <p:sldId id="826" r:id="rId24"/>
    <p:sldId id="857" r:id="rId25"/>
    <p:sldId id="830" r:id="rId26"/>
    <p:sldId id="858" r:id="rId27"/>
    <p:sldId id="774" r:id="rId28"/>
    <p:sldId id="859" r:id="rId29"/>
    <p:sldId id="860" r:id="rId30"/>
    <p:sldId id="861" r:id="rId31"/>
    <p:sldId id="862" r:id="rId32"/>
    <p:sldId id="865" r:id="rId33"/>
    <p:sldId id="867" r:id="rId34"/>
    <p:sldId id="868" r:id="rId35"/>
    <p:sldId id="869" r:id="rId36"/>
    <p:sldId id="272" r:id="rId37"/>
    <p:sldId id="273" r:id="rId38"/>
    <p:sldId id="274" r:id="rId39"/>
    <p:sldId id="870" r:id="rId40"/>
    <p:sldId id="871" r:id="rId41"/>
    <p:sldId id="872" r:id="rId42"/>
    <p:sldId id="873" r:id="rId43"/>
    <p:sldId id="759" r:id="rId44"/>
    <p:sldId id="874" r:id="rId45"/>
    <p:sldId id="875" r:id="rId46"/>
    <p:sldId id="876" r:id="rId47"/>
    <p:sldId id="877" r:id="rId48"/>
    <p:sldId id="814" r:id="rId49"/>
    <p:sldId id="880" r:id="rId50"/>
    <p:sldId id="881" r:id="rId51"/>
    <p:sldId id="885" r:id="rId52"/>
  </p:sldIdLst>
  <p:sldSz cx="17340263" cy="9753600"/>
  <p:notesSz cx="7023100" cy="9309100"/>
  <p:defaultTextStyle>
    <a:defPPr>
      <a:defRPr lang="en-US"/>
    </a:defPPr>
    <a:lvl1pPr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1pPr>
    <a:lvl2pPr marL="457200" indent="-2286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2pPr>
    <a:lvl3pPr marL="914400" indent="-4572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3pPr>
    <a:lvl4pPr marL="1371600" indent="-6858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4pPr>
    <a:lvl5pPr marL="1828800" indent="-914400" algn="l" defTabSz="584200" rtl="0" fontAlgn="base">
      <a:spcBef>
        <a:spcPct val="0"/>
      </a:spcBef>
      <a:spcAft>
        <a:spcPct val="0"/>
      </a:spcAft>
      <a:defRPr sz="3800" kern="1200">
        <a:solidFill>
          <a:srgbClr val="EEEEEE"/>
        </a:solidFill>
        <a:latin typeface="Helvetica Neue Bold Condensed" charset="0"/>
        <a:ea typeface="ＭＳ Ｐゴシック" charset="0"/>
        <a:cs typeface="Helvetica Neue Bold Condensed" charset="0"/>
        <a:sym typeface="Helvetica Neue Bold Condensed" charset="0"/>
      </a:defRPr>
    </a:lvl5pPr>
    <a:lvl6pPr marL="22860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6pPr>
    <a:lvl7pPr marL="27432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7pPr>
    <a:lvl8pPr marL="32004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8pPr>
    <a:lvl9pPr marL="3657600" algn="l" defTabSz="457200" rtl="0" eaLnBrk="1" latinLnBrk="0" hangingPunct="1">
      <a:defRPr sz="3800" kern="1200">
        <a:solidFill>
          <a:srgbClr val="EEEEEE"/>
        </a:solidFill>
        <a:latin typeface="Helvetica Neue Bold Condensed" charset="0"/>
        <a:ea typeface="ＭＳ Ｐゴシック" charset="0"/>
        <a:cs typeface="Helvetica Neue Bold Condensed" charset="0"/>
        <a:sym typeface="Helvetica Neue Bold Condensed" charset="0"/>
      </a:defRPr>
    </a:lvl9pPr>
  </p:defaultTextStyle>
  <p:extLst>
    <p:ext uri="{521415D9-36F7-43E2-AB2F-B90AF26B5E84}">
      <p14:sectionLst xmlns:p14="http://schemas.microsoft.com/office/powerpoint/2010/main">
        <p14:section name="Default Section" id="{07686FD0-FE9C-4B98-AD58-0CB2ACEFDEF7}">
          <p14:sldIdLst>
            <p14:sldId id="886"/>
            <p14:sldId id="839"/>
            <p14:sldId id="638"/>
            <p14:sldId id="805"/>
            <p14:sldId id="722"/>
            <p14:sldId id="882"/>
            <p14:sldId id="883"/>
            <p14:sldId id="796"/>
            <p14:sldId id="726"/>
            <p14:sldId id="884"/>
            <p14:sldId id="761"/>
            <p14:sldId id="704"/>
            <p14:sldId id="781"/>
            <p14:sldId id="710"/>
            <p14:sldId id="780"/>
            <p14:sldId id="788"/>
            <p14:sldId id="853"/>
            <p14:sldId id="828"/>
            <p14:sldId id="824"/>
            <p14:sldId id="826"/>
            <p14:sldId id="857"/>
            <p14:sldId id="830"/>
            <p14:sldId id="858"/>
            <p14:sldId id="774"/>
            <p14:sldId id="859"/>
            <p14:sldId id="860"/>
            <p14:sldId id="861"/>
            <p14:sldId id="862"/>
            <p14:sldId id="865"/>
            <p14:sldId id="867"/>
            <p14:sldId id="868"/>
            <p14:sldId id="869"/>
            <p14:sldId id="272"/>
            <p14:sldId id="273"/>
            <p14:sldId id="274"/>
            <p14:sldId id="870"/>
            <p14:sldId id="871"/>
            <p14:sldId id="872"/>
            <p14:sldId id="873"/>
            <p14:sldId id="759"/>
            <p14:sldId id="874"/>
            <p14:sldId id="875"/>
            <p14:sldId id="876"/>
            <p14:sldId id="877"/>
            <p14:sldId id="814"/>
            <p14:sldId id="880"/>
            <p14:sldId id="881"/>
            <p14:sldId id="885"/>
          </p14:sldIdLst>
        </p14:section>
      </p14:sectionLst>
    </p:ex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00"/>
    <a:srgbClr val="18B45F"/>
    <a:srgbClr val="F402C6"/>
    <a:srgbClr val="FD41D9"/>
    <a:srgbClr val="58AE1E"/>
    <a:srgbClr val="3399FF"/>
    <a:srgbClr val="66FF33"/>
    <a:srgbClr val="CCCC00"/>
    <a:srgbClr val="57575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21D3D2-3E80-4A8C-A432-CE9ABD27F979}" v="19" dt="2018-10-30T18:45:32.714"/>
  </p1510:revLst>
</p1510:revInfo>
</file>

<file path=ppt/tableStyles.xml><?xml version="1.0" encoding="utf-8"?>
<a:tblStyleLst xmlns:a="http://schemas.openxmlformats.org/drawingml/2006/main" def="{5940675A-B579-460E-94D1-54222C63F5DA}">
  <a:tblStyle styleId="{4C3C2611-4C71-4FC5-86AE-919BDF0F9419}"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4D7"/>
          </a:solidFill>
        </a:fill>
      </a:tcStyle>
    </a:wholeTbl>
    <a:band2H>
      <a:tcTxStyle/>
      <a:tcStyle>
        <a:tcBdr/>
        <a:fill>
          <a:solidFill>
            <a:srgbClr val="DDDBCF"/>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25400" cap="flat">
              <a:solidFill>
                <a:srgbClr val="AC9C88"/>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6D4C8"/>
          </a:solidFill>
        </a:fill>
      </a:tcStyle>
    </a:firstCol>
    <a:lastRow>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25400" cap="flat">
              <a:solidFill>
                <a:srgbClr val="878889"/>
              </a:solidFill>
              <a:prstDash val="solid"/>
              <a:miter lim="400000"/>
            </a:ln>
          </a:top>
          <a:bottom>
            <a:ln w="12700" cap="flat">
              <a:noFill/>
              <a:miter lim="400000"/>
            </a:ln>
          </a:bottom>
          <a:insideH>
            <a:ln w="12700" cap="flat">
              <a:solidFill>
                <a:srgbClr val="878889"/>
              </a:solidFill>
              <a:prstDash val="solid"/>
              <a:miter lim="400000"/>
            </a:ln>
          </a:insideH>
          <a:insideV>
            <a:ln w="12700" cap="flat">
              <a:noFill/>
              <a:miter lim="400000"/>
            </a:ln>
          </a:insideV>
        </a:tcBdr>
        <a:fill>
          <a:solidFill>
            <a:srgbClr val="BDBDBD"/>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8F2817"/>
              </a:solidFill>
              <a:prstDash val="solid"/>
              <a:miter lim="400000"/>
            </a:ln>
          </a:bottom>
          <a:insideH>
            <a:ln w="12700" cap="flat">
              <a:solidFill>
                <a:srgbClr val="8F2817"/>
              </a:solidFill>
              <a:prstDash val="solid"/>
              <a:miter lim="400000"/>
            </a:ln>
          </a:insideH>
          <a:insideV>
            <a:ln w="12700" cap="flat">
              <a:noFill/>
              <a:miter lim="400000"/>
            </a:ln>
          </a:insideV>
        </a:tcBdr>
        <a:fill>
          <a:solidFill>
            <a:srgbClr val="B8341D"/>
          </a:solidFill>
        </a:fill>
      </a:tcStyle>
    </a:firstRow>
  </a:tblStyle>
  <a:tblStyle styleId="{C7B018BB-80A7-4F77-B60F-C8B233D01FF8}"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F0EEE0"/>
          </a:solidFill>
        </a:fill>
      </a:tcStyle>
    </a:wholeTbl>
    <a:band2H>
      <a:tcTxStyle/>
      <a:tcStyle>
        <a:tcBdr/>
        <a:fill>
          <a:solidFill>
            <a:srgbClr val="F0EEE0">
              <a:alpha val="93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solidFill>
                <a:srgbClr val="5F5857"/>
              </a:solidFill>
              <a:prstDash val="solid"/>
              <a:miter lim="400000"/>
            </a:ln>
          </a:left>
          <a:right>
            <a:ln w="25400" cap="flat">
              <a:solidFill>
                <a:srgbClr val="AC9C88"/>
              </a:solidFill>
              <a:prstDash val="solid"/>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5F5857"/>
              </a:solidFill>
              <a:prstDash val="solid"/>
              <a:miter lim="400000"/>
            </a:ln>
          </a:bottom>
          <a:insideH>
            <a:ln w="12700" cap="flat">
              <a:solidFill>
                <a:srgbClr val="972318"/>
              </a:solidFill>
              <a:prstDash val="solid"/>
              <a:miter lim="400000"/>
            </a:ln>
          </a:insideH>
          <a:insideV>
            <a:ln w="12700" cap="flat">
              <a:noFill/>
              <a:miter lim="400000"/>
            </a:ln>
          </a:insideV>
        </a:tcBdr>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noFill/>
              <a:miter lim="400000"/>
            </a:ln>
          </a:bottom>
          <a:insideH>
            <a:ln w="12700" cap="flat">
              <a:solidFill>
                <a:srgbClr val="B14019"/>
              </a:solidFill>
              <a:prstDash val="solid"/>
              <a:miter lim="400000"/>
            </a:ln>
          </a:insideH>
          <a:insideV>
            <a:ln w="12700" cap="flat">
              <a:noFill/>
              <a:miter lim="400000"/>
            </a:ln>
          </a:insideV>
        </a:tcBdr>
      </a:tcStyle>
    </a:firstRow>
  </a:tblStyle>
  <a:tblStyle styleId="{EEE7283C-3CF3-47DC-8721-378D4A62B228}"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F0EEE0"/>
          </a:solidFill>
        </a:fill>
      </a:tcStyle>
    </a:wholeTbl>
    <a:band2H>
      <a:tcTxStyle/>
      <a:tcStyle>
        <a:tcBdr/>
        <a:fill>
          <a:solidFill>
            <a:srgbClr val="F0EEE0">
              <a:alpha val="93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D6D4C8"/>
          </a:solidFill>
        </a:fill>
      </a:tcStyle>
    </a:firstCol>
    <a:lastRow>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29124"/>
              </a:solidFill>
              <a:prstDash val="solid"/>
              <a:miter lim="400000"/>
            </a:ln>
          </a:insideH>
          <a:insideV>
            <a:ln w="12700" cap="flat">
              <a:noFill/>
              <a:miter lim="400000"/>
            </a:ln>
          </a:insideV>
        </a:tcBdr>
        <a:fill>
          <a:solidFill>
            <a:srgbClr val="E4AA2A"/>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AAAAA"/>
              </a:solidFill>
              <a:prstDash val="solid"/>
              <a:miter lim="400000"/>
            </a:ln>
          </a:insideH>
          <a:insideV>
            <a:ln w="12700" cap="flat">
              <a:noFill/>
              <a:miter lim="400000"/>
            </a:ln>
          </a:insideV>
        </a:tcBdr>
        <a:fill>
          <a:solidFill>
            <a:srgbClr val="858585"/>
          </a:solidFill>
        </a:fill>
      </a:tcStyle>
    </a:firstRow>
  </a:tblStyle>
  <a:tblStyle styleId="{CF821DB8-F4EB-4A41-A1BA-3FCAFE7338EE}" styleName="">
    <a:tblBg/>
    <a:wholeTbl>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solidFill>
                <a:srgbClr val="797979">
                  <a:alpha val="38000"/>
                </a:srgbClr>
              </a:solidFill>
              <a:prstDash val="solid"/>
              <a:miter lim="400000"/>
            </a:ln>
          </a:top>
          <a:bottom>
            <a:ln w="12700" cap="flat">
              <a:solidFill>
                <a:srgbClr val="797979">
                  <a:alpha val="38000"/>
                </a:srgbClr>
              </a:solidFill>
              <a:prstDash val="solid"/>
              <a:miter lim="400000"/>
            </a:ln>
          </a:bottom>
          <a:insideH>
            <a:ln w="12700" cap="flat">
              <a:solidFill>
                <a:srgbClr val="797979">
                  <a:alpha val="38000"/>
                </a:srgbClr>
              </a:solidFill>
              <a:prstDash val="solid"/>
              <a:miter lim="400000"/>
            </a:ln>
          </a:insideH>
          <a:insideV>
            <a:ln w="12700" cap="flat">
              <a:noFill/>
              <a:miter lim="400000"/>
            </a:ln>
          </a:insideV>
        </a:tcBdr>
        <a:fill>
          <a:noFill/>
        </a:fill>
      </a:tcStyle>
    </a:wholeTbl>
    <a:band2H>
      <a:tcTxStyle/>
      <a:tcStyle>
        <a:tcBdr/>
        <a:fill>
          <a:solidFill>
            <a:srgbClr val="86B5C3">
              <a:alpha val="14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86B5C3">
                  <a:alpha val="75000"/>
                </a:srgbClr>
              </a:solidFill>
              <a:prstDash val="solid"/>
              <a:miter lim="400000"/>
            </a:ln>
          </a:top>
          <a:bottom>
            <a:ln w="12700" cap="flat">
              <a:solidFill>
                <a:srgbClr val="86B5C3">
                  <a:alpha val="75000"/>
                </a:srgbClr>
              </a:solidFill>
              <a:prstDash val="solid"/>
              <a:miter lim="400000"/>
            </a:ln>
          </a:bottom>
          <a:insideH>
            <a:ln w="12700" cap="flat">
              <a:solidFill>
                <a:srgbClr val="86B5C3">
                  <a:alpha val="75000"/>
                </a:srgbClr>
              </a:solidFill>
              <a:prstDash val="solid"/>
              <a:miter lim="400000"/>
            </a:ln>
          </a:insideH>
          <a:insideV>
            <a:ln w="12700" cap="flat">
              <a:noFill/>
              <a:miter lim="400000"/>
            </a:ln>
          </a:insideV>
        </a:tcBdr>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6B5C3">
                  <a:alpha val="75000"/>
                </a:srgbClr>
              </a:solidFill>
              <a:prstDash val="solid"/>
              <a:miter lim="400000"/>
            </a:ln>
          </a:insideH>
          <a:insideV>
            <a:ln w="12700" cap="flat">
              <a:noFill/>
              <a:miter lim="400000"/>
            </a:ln>
          </a:insideV>
        </a:tcBdr>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6B5C3">
                  <a:alpha val="75000"/>
                </a:srgbClr>
              </a:solidFill>
              <a:prstDash val="solid"/>
              <a:miter lim="400000"/>
            </a:ln>
          </a:insideH>
          <a:insideV>
            <a:ln w="12700" cap="flat">
              <a:noFill/>
              <a:miter lim="400000"/>
            </a:ln>
          </a:insideV>
        </a:tcBdr>
      </a:tcStyle>
    </a:firstRow>
  </a:tblStyle>
  <a:tblStyle styleId="{33BA23B1-9221-436E-865A-0063620EA4FD}" styleName="">
    <a:tblBg/>
    <a:wholeTbl>
      <a:tcTxStyle b="on" i="off">
        <a:font>
          <a:latin typeface="Helvetica Neue Bold Condensed"/>
          <a:ea typeface="Helvetica Neue Bold Condensed"/>
          <a:cs typeface="Helvetica Neue Bold Condensed"/>
        </a:font>
        <a:srgbClr val="FFFFFF"/>
      </a:tcTxStyle>
      <a:tcStyle>
        <a:tcBdr>
          <a:left>
            <a:ln w="12700" cap="flat">
              <a:solidFill>
                <a:srgbClr val="9F9F9F"/>
              </a:solidFill>
              <a:prstDash val="solid"/>
              <a:miter lim="400000"/>
            </a:ln>
          </a:left>
          <a:right>
            <a:ln w="12700" cap="flat">
              <a:solidFill>
                <a:srgbClr val="9F9F9F"/>
              </a:solidFill>
              <a:prstDash val="solid"/>
              <a:miter lim="400000"/>
            </a:ln>
          </a:right>
          <a:top>
            <a:ln w="12700" cap="flat">
              <a:solidFill>
                <a:srgbClr val="9F9F9F"/>
              </a:solidFill>
              <a:prstDash val="solid"/>
              <a:miter lim="400000"/>
            </a:ln>
          </a:top>
          <a:bottom>
            <a:ln w="12700" cap="flat">
              <a:solidFill>
                <a:srgbClr val="9F9F9F"/>
              </a:solidFill>
              <a:prstDash val="solid"/>
              <a:miter lim="400000"/>
            </a:ln>
          </a:bottom>
          <a:insideH>
            <a:ln w="12700" cap="flat">
              <a:solidFill>
                <a:srgbClr val="9F9F9F"/>
              </a:solidFill>
              <a:prstDash val="solid"/>
              <a:miter lim="400000"/>
            </a:ln>
          </a:insideH>
          <a:insideV>
            <a:ln w="12700" cap="flat">
              <a:solidFill>
                <a:srgbClr val="9F9F9F"/>
              </a:solidFill>
              <a:prstDash val="solid"/>
              <a:miter lim="400000"/>
            </a:ln>
          </a:insideV>
        </a:tcBdr>
        <a:fill>
          <a:noFill/>
        </a:fill>
      </a:tcStyle>
    </a:wholeTbl>
    <a:band2H>
      <a:tcTxStyle/>
      <a:tcStyle>
        <a:tcBdr/>
        <a:fill>
          <a:solidFill>
            <a:srgbClr val="797979">
              <a:alpha val="38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ABABA"/>
          </a:solid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525A5D"/>
              </a:solidFill>
              <a:prstDash val="solid"/>
              <a:miter lim="400000"/>
            </a:ln>
          </a:insideH>
          <a:insideV>
            <a:ln w="12700" cap="flat">
              <a:noFill/>
              <a:miter lim="400000"/>
            </a:ln>
          </a:insideV>
        </a:tcBdr>
        <a:fill>
          <a:solidFill>
            <a:srgbClr val="8B8B8B"/>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525A5D"/>
              </a:solidFill>
              <a:prstDash val="solid"/>
              <a:miter lim="400000"/>
            </a:ln>
          </a:insideH>
          <a:insideV>
            <a:ln w="12700" cap="flat">
              <a:noFill/>
              <a:miter lim="400000"/>
            </a:ln>
          </a:insideV>
        </a:tcBdr>
        <a:fill>
          <a:solidFill>
            <a:srgbClr val="8B8B8B"/>
          </a:solidFill>
        </a:fill>
      </a:tcStyle>
    </a:firstRow>
  </a:tblStyle>
  <a:tblStyle styleId="{2708684C-4D16-4618-839F-0558EEFCDFE6}" styleName="">
    <a:tblBg/>
    <a:wholeTbl>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12700" cap="flat">
              <a:solidFill>
                <a:srgbClr val="FFFFFF">
                  <a:alpha val="45000"/>
                </a:srgbClr>
              </a:solidFill>
              <a:custDash>
                <a:ds d="200000" sp="200000"/>
              </a:custDash>
              <a:miter lim="400000"/>
            </a:ln>
          </a:top>
          <a:bottom>
            <a:ln w="12700" cap="flat">
              <a:solidFill>
                <a:srgbClr val="FFFFFF">
                  <a:alpha val="45000"/>
                </a:srgbClr>
              </a:solidFill>
              <a:custDash>
                <a:ds d="200000" sp="200000"/>
              </a:custDash>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wholeTbl>
    <a:band2H>
      <a:tcTxStyle/>
      <a:tcStyle>
        <a:tcBdr/>
        <a:fill>
          <a:solidFill>
            <a:srgbClr val="797979">
              <a:alpha val="25000"/>
            </a:srgbClr>
          </a:solidFill>
        </a:fill>
      </a:tcStyle>
    </a:band2H>
    <a:firstCol>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25400" cap="flat">
              <a:solidFill>
                <a:srgbClr val="FFFFFF"/>
              </a:solidFill>
              <a:prstDash val="solid"/>
              <a:miter lim="400000"/>
            </a:ln>
          </a:right>
          <a:top>
            <a:ln w="12700" cap="flat">
              <a:solidFill>
                <a:srgbClr val="FFFFFF">
                  <a:alpha val="45000"/>
                </a:srgbClr>
              </a:solidFill>
              <a:custDash>
                <a:ds d="200000" sp="200000"/>
              </a:custDash>
              <a:miter lim="400000"/>
            </a:ln>
          </a:top>
          <a:bottom>
            <a:ln w="12700" cap="flat">
              <a:solidFill>
                <a:srgbClr val="FFFFFF">
                  <a:alpha val="45000"/>
                </a:srgbClr>
              </a:solidFill>
              <a:custDash>
                <a:ds d="200000" sp="200000"/>
              </a:custDash>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25400" cap="flat">
              <a:solidFill>
                <a:srgbClr val="FFFFFF"/>
              </a:solidFill>
              <a:prstDash val="solid"/>
              <a:miter lim="400000"/>
            </a:ln>
          </a:top>
          <a:bottom>
            <a:ln w="12700" cap="flat">
              <a:noFill/>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12700" cap="flat">
              <a:noFill/>
              <a:miter lim="400000"/>
            </a:ln>
          </a:top>
          <a:bottom>
            <a:ln w="25400" cap="flat">
              <a:solidFill>
                <a:srgbClr val="FFFFFF"/>
              </a:solidFill>
              <a:prstDash val="solid"/>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0" autoAdjust="0"/>
    <p:restoredTop sz="96764" autoAdjust="0"/>
  </p:normalViewPr>
  <p:slideViewPr>
    <p:cSldViewPr snapToGrid="0" snapToObjects="1">
      <p:cViewPr varScale="1">
        <p:scale>
          <a:sx n="63" d="100"/>
          <a:sy n="63" d="100"/>
        </p:scale>
        <p:origin x="99" y="297"/>
      </p:cViewPr>
      <p:guideLst>
        <p:guide orient="horz" pos="3072"/>
        <p:guide pos="5462"/>
      </p:guideLst>
    </p:cSldViewPr>
  </p:slideViewPr>
  <p:outlineViewPr>
    <p:cViewPr>
      <p:scale>
        <a:sx n="33" d="100"/>
        <a:sy n="33" d="100"/>
      </p:scale>
      <p:origin x="0" y="5352"/>
    </p:cViewPr>
    <p:sldLst>
      <p:sld r:id="rId1" collapse="1"/>
      <p:sld r:id="rId2" collapse="1"/>
    </p:sldLst>
  </p:outlineViewPr>
  <p:notesTextViewPr>
    <p:cViewPr>
      <p:scale>
        <a:sx n="3" d="2"/>
        <a:sy n="3" d="2"/>
      </p:scale>
      <p:origin x="0" y="0"/>
    </p:cViewPr>
  </p:notesTextViewPr>
  <p:sorterViewPr>
    <p:cViewPr>
      <p:scale>
        <a:sx n="73" d="100"/>
        <a:sy n="73" d="100"/>
      </p:scale>
      <p:origin x="0" y="-14370"/>
    </p:cViewPr>
  </p:sorterViewPr>
  <p:notesViewPr>
    <p:cSldViewPr snapToGrid="0" snapToObjects="1">
      <p:cViewPr varScale="1">
        <p:scale>
          <a:sx n="81" d="100"/>
          <a:sy n="81" d="100"/>
        </p:scale>
        <p:origin x="313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_rels/viewProps.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V. Fontana" userId="1876ec15-377e-476d-b9de-b0ae027106a8" providerId="ADAL" clId="{6CA5AD07-C9FD-45EE-9E09-68DD2EAE4146}"/>
    <pc:docChg chg="undo custSel addSld delSld modSld sldOrd modSection">
      <pc:chgData name="John V. Fontana" userId="1876ec15-377e-476d-b9de-b0ae027106a8" providerId="ADAL" clId="{6CA5AD07-C9FD-45EE-9E09-68DD2EAE4146}" dt="2018-10-28T21:36:37.409" v="76" actId="732"/>
      <pc:docMkLst>
        <pc:docMk/>
      </pc:docMkLst>
      <pc:sldChg chg="modSp add ord">
        <pc:chgData name="John V. Fontana" userId="1876ec15-377e-476d-b9de-b0ae027106a8" providerId="ADAL" clId="{6CA5AD07-C9FD-45EE-9E09-68DD2EAE4146}" dt="2018-10-28T21:34:56.633" v="69" actId="1076"/>
        <pc:sldMkLst>
          <pc:docMk/>
          <pc:sldMk cId="3309841962" sldId="885"/>
        </pc:sldMkLst>
        <pc:spChg chg="mod">
          <ac:chgData name="John V. Fontana" userId="1876ec15-377e-476d-b9de-b0ae027106a8" providerId="ADAL" clId="{6CA5AD07-C9FD-45EE-9E09-68DD2EAE4146}" dt="2018-10-28T21:34:06.684" v="66" actId="20577"/>
          <ac:spMkLst>
            <pc:docMk/>
            <pc:sldMk cId="3309841962" sldId="885"/>
            <ac:spMk id="6" creationId="{0C586EF7-3253-4385-9657-A8D098279C53}"/>
          </ac:spMkLst>
        </pc:spChg>
        <pc:spChg chg="mod">
          <ac:chgData name="John V. Fontana" userId="1876ec15-377e-476d-b9de-b0ae027106a8" providerId="ADAL" clId="{6CA5AD07-C9FD-45EE-9E09-68DD2EAE4146}" dt="2018-10-28T21:33:23.344" v="64" actId="207"/>
          <ac:spMkLst>
            <pc:docMk/>
            <pc:sldMk cId="3309841962" sldId="885"/>
            <ac:spMk id="3075" creationId="{00000000-0000-0000-0000-000000000000}"/>
          </ac:spMkLst>
        </pc:spChg>
        <pc:picChg chg="mod">
          <ac:chgData name="John V. Fontana" userId="1876ec15-377e-476d-b9de-b0ae027106a8" providerId="ADAL" clId="{6CA5AD07-C9FD-45EE-9E09-68DD2EAE4146}" dt="2018-10-28T21:34:47.992" v="68" actId="1076"/>
          <ac:picMkLst>
            <pc:docMk/>
            <pc:sldMk cId="3309841962" sldId="885"/>
            <ac:picMk id="11" creationId="{6EA87491-92C2-475F-B2A2-68B19FB1AEE1}"/>
          </ac:picMkLst>
        </pc:picChg>
        <pc:picChg chg="mod">
          <ac:chgData name="John V. Fontana" userId="1876ec15-377e-476d-b9de-b0ae027106a8" providerId="ADAL" clId="{6CA5AD07-C9FD-45EE-9E09-68DD2EAE4146}" dt="2018-10-28T21:34:56.633" v="69" actId="1076"/>
          <ac:picMkLst>
            <pc:docMk/>
            <pc:sldMk cId="3309841962" sldId="885"/>
            <ac:picMk id="12" creationId="{C8DC97C3-396B-4ACA-B600-FB263CD5E14B}"/>
          </ac:picMkLst>
        </pc:picChg>
        <pc:picChg chg="mod">
          <ac:chgData name="John V. Fontana" userId="1876ec15-377e-476d-b9de-b0ae027106a8" providerId="ADAL" clId="{6CA5AD07-C9FD-45EE-9E09-68DD2EAE4146}" dt="2018-10-28T21:34:43.185" v="67" actId="14100"/>
          <ac:picMkLst>
            <pc:docMk/>
            <pc:sldMk cId="3309841962" sldId="885"/>
            <ac:picMk id="5124" creationId="{00000000-0000-0000-0000-000000000000}"/>
          </ac:picMkLst>
        </pc:picChg>
      </pc:sldChg>
      <pc:sldChg chg="modSp add">
        <pc:chgData name="John V. Fontana" userId="1876ec15-377e-476d-b9de-b0ae027106a8" providerId="ADAL" clId="{6CA5AD07-C9FD-45EE-9E09-68DD2EAE4146}" dt="2018-10-28T21:36:37.409" v="76" actId="732"/>
        <pc:sldMkLst>
          <pc:docMk/>
          <pc:sldMk cId="1243756764" sldId="886"/>
        </pc:sldMkLst>
        <pc:spChg chg="mod">
          <ac:chgData name="John V. Fontana" userId="1876ec15-377e-476d-b9de-b0ae027106a8" providerId="ADAL" clId="{6CA5AD07-C9FD-45EE-9E09-68DD2EAE4146}" dt="2018-10-28T21:35:38.146" v="72" actId="6549"/>
          <ac:spMkLst>
            <pc:docMk/>
            <pc:sldMk cId="1243756764" sldId="886"/>
            <ac:spMk id="3075" creationId="{00000000-0000-0000-0000-000000000000}"/>
          </ac:spMkLst>
        </pc:spChg>
        <pc:picChg chg="mod modCrop">
          <ac:chgData name="John V. Fontana" userId="1876ec15-377e-476d-b9de-b0ae027106a8" providerId="ADAL" clId="{6CA5AD07-C9FD-45EE-9E09-68DD2EAE4146}" dt="2018-10-28T21:36:37.409" v="76" actId="732"/>
          <ac:picMkLst>
            <pc:docMk/>
            <pc:sldMk cId="1243756764" sldId="886"/>
            <ac:picMk id="5" creationId="{F9FF0930-5D8A-4CEE-AACE-24FBBA330931}"/>
          </ac:picMkLst>
        </pc:picChg>
      </pc:sldChg>
    </pc:docChg>
  </pc:docChgLst>
  <pc:docChgLst>
    <pc:chgData name="John V. Fontana" userId="1876ec15-377e-476d-b9de-b0ae027106a8" providerId="ADAL" clId="{3F21D3D2-3E80-4A8C-A432-CE9ABD27F979}"/>
    <pc:docChg chg="custSel modSld sldOrd">
      <pc:chgData name="John V. Fontana" userId="1876ec15-377e-476d-b9de-b0ae027106a8" providerId="ADAL" clId="{3F21D3D2-3E80-4A8C-A432-CE9ABD27F979}" dt="2018-10-30T18:45:36.959" v="14" actId="1076"/>
      <pc:docMkLst>
        <pc:docMk/>
      </pc:docMkLst>
      <pc:sldChg chg="addSp delSp modSp">
        <pc:chgData name="John V. Fontana" userId="1876ec15-377e-476d-b9de-b0ae027106a8" providerId="ADAL" clId="{3F21D3D2-3E80-4A8C-A432-CE9ABD27F979}" dt="2018-10-30T18:45:01.865" v="7" actId="1076"/>
        <pc:sldMkLst>
          <pc:docMk/>
          <pc:sldMk cId="1626942621" sldId="273"/>
        </pc:sldMkLst>
        <pc:spChg chg="add mod">
          <ac:chgData name="John V. Fontana" userId="1876ec15-377e-476d-b9de-b0ae027106a8" providerId="ADAL" clId="{3F21D3D2-3E80-4A8C-A432-CE9ABD27F979}" dt="2018-10-30T18:45:01.865" v="7" actId="1076"/>
          <ac:spMkLst>
            <pc:docMk/>
            <pc:sldMk cId="1626942621" sldId="273"/>
            <ac:spMk id="9" creationId="{3810A0B7-7696-4753-99DD-5D0A8219B74B}"/>
          </ac:spMkLst>
        </pc:spChg>
        <pc:spChg chg="add mod">
          <ac:chgData name="John V. Fontana" userId="1876ec15-377e-476d-b9de-b0ae027106a8" providerId="ADAL" clId="{3F21D3D2-3E80-4A8C-A432-CE9ABD27F979}" dt="2018-10-30T18:45:01.865" v="7" actId="1076"/>
          <ac:spMkLst>
            <pc:docMk/>
            <pc:sldMk cId="1626942621" sldId="273"/>
            <ac:spMk id="10" creationId="{75015A56-8A9E-433B-8EFF-405604944DA4}"/>
          </ac:spMkLst>
        </pc:spChg>
        <pc:spChg chg="add mod">
          <ac:chgData name="John V. Fontana" userId="1876ec15-377e-476d-b9de-b0ae027106a8" providerId="ADAL" clId="{3F21D3D2-3E80-4A8C-A432-CE9ABD27F979}" dt="2018-10-30T18:45:01.865" v="7" actId="1076"/>
          <ac:spMkLst>
            <pc:docMk/>
            <pc:sldMk cId="1626942621" sldId="273"/>
            <ac:spMk id="11" creationId="{4D4941B1-C472-4297-BD5E-0081CAE59D33}"/>
          </ac:spMkLst>
        </pc:spChg>
        <pc:spChg chg="add mod">
          <ac:chgData name="John V. Fontana" userId="1876ec15-377e-476d-b9de-b0ae027106a8" providerId="ADAL" clId="{3F21D3D2-3E80-4A8C-A432-CE9ABD27F979}" dt="2018-10-30T18:45:01.865" v="7" actId="1076"/>
          <ac:spMkLst>
            <pc:docMk/>
            <pc:sldMk cId="1626942621" sldId="273"/>
            <ac:spMk id="12" creationId="{5A073AEE-FB47-4A9D-A6EF-CA0972552E7F}"/>
          </ac:spMkLst>
        </pc:spChg>
        <pc:picChg chg="add del">
          <ac:chgData name="John V. Fontana" userId="1876ec15-377e-476d-b9de-b0ae027106a8" providerId="ADAL" clId="{3F21D3D2-3E80-4A8C-A432-CE9ABD27F979}" dt="2018-10-30T18:44:41.485" v="6" actId="478"/>
          <ac:picMkLst>
            <pc:docMk/>
            <pc:sldMk cId="1626942621" sldId="273"/>
            <ac:picMk id="7" creationId="{134AABBF-0491-40A4-88AF-3E8F1BB573EB}"/>
          </ac:picMkLst>
        </pc:picChg>
      </pc:sldChg>
      <pc:sldChg chg="addSp ord">
        <pc:chgData name="John V. Fontana" userId="1876ec15-377e-476d-b9de-b0ae027106a8" providerId="ADAL" clId="{3F21D3D2-3E80-4A8C-A432-CE9ABD27F979}" dt="2018-10-30T18:45:07.108" v="8"/>
        <pc:sldMkLst>
          <pc:docMk/>
          <pc:sldMk cId="834013946" sldId="274"/>
        </pc:sldMkLst>
        <pc:spChg chg="add">
          <ac:chgData name="John V. Fontana" userId="1876ec15-377e-476d-b9de-b0ae027106a8" providerId="ADAL" clId="{3F21D3D2-3E80-4A8C-A432-CE9ABD27F979}" dt="2018-10-30T18:45:07.108" v="8"/>
          <ac:spMkLst>
            <pc:docMk/>
            <pc:sldMk cId="834013946" sldId="274"/>
            <ac:spMk id="7" creationId="{4F961DA5-4F1A-4173-B9B8-D2D6D919BF6A}"/>
          </ac:spMkLst>
        </pc:spChg>
        <pc:spChg chg="add">
          <ac:chgData name="John V. Fontana" userId="1876ec15-377e-476d-b9de-b0ae027106a8" providerId="ADAL" clId="{3F21D3D2-3E80-4A8C-A432-CE9ABD27F979}" dt="2018-10-30T18:45:07.108" v="8"/>
          <ac:spMkLst>
            <pc:docMk/>
            <pc:sldMk cId="834013946" sldId="274"/>
            <ac:spMk id="8" creationId="{885D09F6-3E4B-4EE0-BFEB-2BD4C1F8D6DE}"/>
          </ac:spMkLst>
        </pc:spChg>
        <pc:spChg chg="add">
          <ac:chgData name="John V. Fontana" userId="1876ec15-377e-476d-b9de-b0ae027106a8" providerId="ADAL" clId="{3F21D3D2-3E80-4A8C-A432-CE9ABD27F979}" dt="2018-10-30T18:45:07.108" v="8"/>
          <ac:spMkLst>
            <pc:docMk/>
            <pc:sldMk cId="834013946" sldId="274"/>
            <ac:spMk id="9" creationId="{14439AF2-B7AE-4078-8062-7694D9F98192}"/>
          </ac:spMkLst>
        </pc:spChg>
        <pc:spChg chg="add">
          <ac:chgData name="John V. Fontana" userId="1876ec15-377e-476d-b9de-b0ae027106a8" providerId="ADAL" clId="{3F21D3D2-3E80-4A8C-A432-CE9ABD27F979}" dt="2018-10-30T18:45:07.108" v="8"/>
          <ac:spMkLst>
            <pc:docMk/>
            <pc:sldMk cId="834013946" sldId="274"/>
            <ac:spMk id="10" creationId="{B98EBEF8-30CE-4C35-AB55-9B6E6671B47B}"/>
          </ac:spMkLst>
        </pc:spChg>
      </pc:sldChg>
      <pc:sldChg chg="addSp modSp">
        <pc:chgData name="John V. Fontana" userId="1876ec15-377e-476d-b9de-b0ae027106a8" providerId="ADAL" clId="{3F21D3D2-3E80-4A8C-A432-CE9ABD27F979}" dt="2018-10-30T18:45:18.418" v="10" actId="1076"/>
        <pc:sldMkLst>
          <pc:docMk/>
          <pc:sldMk cId="2994684842" sldId="870"/>
        </pc:sldMkLst>
        <pc:spChg chg="add mod">
          <ac:chgData name="John V. Fontana" userId="1876ec15-377e-476d-b9de-b0ae027106a8" providerId="ADAL" clId="{3F21D3D2-3E80-4A8C-A432-CE9ABD27F979}" dt="2018-10-30T18:45:18.418" v="10" actId="1076"/>
          <ac:spMkLst>
            <pc:docMk/>
            <pc:sldMk cId="2994684842" sldId="870"/>
            <ac:spMk id="8" creationId="{A03BDE5A-FA0F-4B52-82D0-7F6C20A22E7E}"/>
          </ac:spMkLst>
        </pc:spChg>
        <pc:spChg chg="add mod">
          <ac:chgData name="John V. Fontana" userId="1876ec15-377e-476d-b9de-b0ae027106a8" providerId="ADAL" clId="{3F21D3D2-3E80-4A8C-A432-CE9ABD27F979}" dt="2018-10-30T18:45:18.418" v="10" actId="1076"/>
          <ac:spMkLst>
            <pc:docMk/>
            <pc:sldMk cId="2994684842" sldId="870"/>
            <ac:spMk id="9" creationId="{050549DC-E36B-4C12-AABD-0868F5CD423C}"/>
          </ac:spMkLst>
        </pc:spChg>
        <pc:spChg chg="add mod">
          <ac:chgData name="John V. Fontana" userId="1876ec15-377e-476d-b9de-b0ae027106a8" providerId="ADAL" clId="{3F21D3D2-3E80-4A8C-A432-CE9ABD27F979}" dt="2018-10-30T18:45:18.418" v="10" actId="1076"/>
          <ac:spMkLst>
            <pc:docMk/>
            <pc:sldMk cId="2994684842" sldId="870"/>
            <ac:spMk id="10" creationId="{B331AD76-B41D-4A10-82DB-C600B14F27FA}"/>
          </ac:spMkLst>
        </pc:spChg>
        <pc:spChg chg="add mod">
          <ac:chgData name="John V. Fontana" userId="1876ec15-377e-476d-b9de-b0ae027106a8" providerId="ADAL" clId="{3F21D3D2-3E80-4A8C-A432-CE9ABD27F979}" dt="2018-10-30T18:45:18.418" v="10" actId="1076"/>
          <ac:spMkLst>
            <pc:docMk/>
            <pc:sldMk cId="2994684842" sldId="870"/>
            <ac:spMk id="11" creationId="{CB41D460-23E9-4C4F-92FA-33CFA8F1A14B}"/>
          </ac:spMkLst>
        </pc:spChg>
      </pc:sldChg>
      <pc:sldChg chg="addSp modSp">
        <pc:chgData name="John V. Fontana" userId="1876ec15-377e-476d-b9de-b0ae027106a8" providerId="ADAL" clId="{3F21D3D2-3E80-4A8C-A432-CE9ABD27F979}" dt="2018-10-30T18:44:07.463" v="4" actId="1076"/>
        <pc:sldMkLst>
          <pc:docMk/>
          <pc:sldMk cId="2062583844" sldId="871"/>
        </pc:sldMkLst>
        <pc:spChg chg="add">
          <ac:chgData name="John V. Fontana" userId="1876ec15-377e-476d-b9de-b0ae027106a8" providerId="ADAL" clId="{3F21D3D2-3E80-4A8C-A432-CE9ABD27F979}" dt="2018-10-30T18:43:51.731" v="1"/>
          <ac:spMkLst>
            <pc:docMk/>
            <pc:sldMk cId="2062583844" sldId="871"/>
            <ac:spMk id="8" creationId="{4C7C8184-419E-4499-BBE8-90F39C750574}"/>
          </ac:spMkLst>
        </pc:spChg>
        <pc:spChg chg="add mod">
          <ac:chgData name="John V. Fontana" userId="1876ec15-377e-476d-b9de-b0ae027106a8" providerId="ADAL" clId="{3F21D3D2-3E80-4A8C-A432-CE9ABD27F979}" dt="2018-10-30T18:43:58.863" v="2" actId="1076"/>
          <ac:spMkLst>
            <pc:docMk/>
            <pc:sldMk cId="2062583844" sldId="871"/>
            <ac:spMk id="9" creationId="{5708170A-D629-465F-92AF-91080C2F9454}"/>
          </ac:spMkLst>
        </pc:spChg>
        <pc:spChg chg="add mod">
          <ac:chgData name="John V. Fontana" userId="1876ec15-377e-476d-b9de-b0ae027106a8" providerId="ADAL" clId="{3F21D3D2-3E80-4A8C-A432-CE9ABD27F979}" dt="2018-10-30T18:44:07.463" v="4" actId="1076"/>
          <ac:spMkLst>
            <pc:docMk/>
            <pc:sldMk cId="2062583844" sldId="871"/>
            <ac:spMk id="10" creationId="{FBA54ECF-7A8D-427C-8325-5DD9A9D07DBC}"/>
          </ac:spMkLst>
        </pc:spChg>
        <pc:spChg chg="add mod">
          <ac:chgData name="John V. Fontana" userId="1876ec15-377e-476d-b9de-b0ae027106a8" providerId="ADAL" clId="{3F21D3D2-3E80-4A8C-A432-CE9ABD27F979}" dt="2018-10-30T18:44:02.686" v="3" actId="1076"/>
          <ac:spMkLst>
            <pc:docMk/>
            <pc:sldMk cId="2062583844" sldId="871"/>
            <ac:spMk id="11" creationId="{E0B9ABDD-4DA4-4CEA-92EB-E411778B0EBE}"/>
          </ac:spMkLst>
        </pc:spChg>
      </pc:sldChg>
      <pc:sldChg chg="addSp modSp">
        <pc:chgData name="John V. Fontana" userId="1876ec15-377e-476d-b9de-b0ae027106a8" providerId="ADAL" clId="{3F21D3D2-3E80-4A8C-A432-CE9ABD27F979}" dt="2018-10-30T18:45:27.787" v="12" actId="1076"/>
        <pc:sldMkLst>
          <pc:docMk/>
          <pc:sldMk cId="2548259982" sldId="872"/>
        </pc:sldMkLst>
        <pc:spChg chg="add mod">
          <ac:chgData name="John V. Fontana" userId="1876ec15-377e-476d-b9de-b0ae027106a8" providerId="ADAL" clId="{3F21D3D2-3E80-4A8C-A432-CE9ABD27F979}" dt="2018-10-30T18:45:27.787" v="12" actId="1076"/>
          <ac:spMkLst>
            <pc:docMk/>
            <pc:sldMk cId="2548259982" sldId="872"/>
            <ac:spMk id="8" creationId="{56513CB3-8662-4A5D-9EDA-D2FEDA5119E8}"/>
          </ac:spMkLst>
        </pc:spChg>
        <pc:spChg chg="add mod">
          <ac:chgData name="John V. Fontana" userId="1876ec15-377e-476d-b9de-b0ae027106a8" providerId="ADAL" clId="{3F21D3D2-3E80-4A8C-A432-CE9ABD27F979}" dt="2018-10-30T18:45:27.787" v="12" actId="1076"/>
          <ac:spMkLst>
            <pc:docMk/>
            <pc:sldMk cId="2548259982" sldId="872"/>
            <ac:spMk id="9" creationId="{408BE196-5B9C-4E6A-AC61-A263324C41F3}"/>
          </ac:spMkLst>
        </pc:spChg>
        <pc:spChg chg="add mod">
          <ac:chgData name="John V. Fontana" userId="1876ec15-377e-476d-b9de-b0ae027106a8" providerId="ADAL" clId="{3F21D3D2-3E80-4A8C-A432-CE9ABD27F979}" dt="2018-10-30T18:45:27.787" v="12" actId="1076"/>
          <ac:spMkLst>
            <pc:docMk/>
            <pc:sldMk cId="2548259982" sldId="872"/>
            <ac:spMk id="10" creationId="{D527B49D-5640-4826-9853-36EE4506D025}"/>
          </ac:spMkLst>
        </pc:spChg>
        <pc:spChg chg="add mod">
          <ac:chgData name="John V. Fontana" userId="1876ec15-377e-476d-b9de-b0ae027106a8" providerId="ADAL" clId="{3F21D3D2-3E80-4A8C-A432-CE9ABD27F979}" dt="2018-10-30T18:45:27.787" v="12" actId="1076"/>
          <ac:spMkLst>
            <pc:docMk/>
            <pc:sldMk cId="2548259982" sldId="872"/>
            <ac:spMk id="11" creationId="{25340C94-E135-4E4D-B28C-B725B6D25F92}"/>
          </ac:spMkLst>
        </pc:spChg>
      </pc:sldChg>
      <pc:sldChg chg="addSp modSp">
        <pc:chgData name="John V. Fontana" userId="1876ec15-377e-476d-b9de-b0ae027106a8" providerId="ADAL" clId="{3F21D3D2-3E80-4A8C-A432-CE9ABD27F979}" dt="2018-10-30T18:45:36.959" v="14" actId="1076"/>
        <pc:sldMkLst>
          <pc:docMk/>
          <pc:sldMk cId="3683564648" sldId="873"/>
        </pc:sldMkLst>
        <pc:spChg chg="add mod">
          <ac:chgData name="John V. Fontana" userId="1876ec15-377e-476d-b9de-b0ae027106a8" providerId="ADAL" clId="{3F21D3D2-3E80-4A8C-A432-CE9ABD27F979}" dt="2018-10-30T18:45:36.959" v="14" actId="1076"/>
          <ac:spMkLst>
            <pc:docMk/>
            <pc:sldMk cId="3683564648" sldId="873"/>
            <ac:spMk id="9" creationId="{24680DAE-5DC4-4912-9235-AB0564905D89}"/>
          </ac:spMkLst>
        </pc:spChg>
        <pc:spChg chg="add mod">
          <ac:chgData name="John V. Fontana" userId="1876ec15-377e-476d-b9de-b0ae027106a8" providerId="ADAL" clId="{3F21D3D2-3E80-4A8C-A432-CE9ABD27F979}" dt="2018-10-30T18:45:36.959" v="14" actId="1076"/>
          <ac:spMkLst>
            <pc:docMk/>
            <pc:sldMk cId="3683564648" sldId="873"/>
            <ac:spMk id="10" creationId="{222F1873-F318-48C0-9B1D-C963B9A8ACDA}"/>
          </ac:spMkLst>
        </pc:spChg>
        <pc:spChg chg="add mod">
          <ac:chgData name="John V. Fontana" userId="1876ec15-377e-476d-b9de-b0ae027106a8" providerId="ADAL" clId="{3F21D3D2-3E80-4A8C-A432-CE9ABD27F979}" dt="2018-10-30T18:45:36.959" v="14" actId="1076"/>
          <ac:spMkLst>
            <pc:docMk/>
            <pc:sldMk cId="3683564648" sldId="873"/>
            <ac:spMk id="11" creationId="{9EE2B08A-90E4-4A71-944F-F68BCC5C73A6}"/>
          </ac:spMkLst>
        </pc:spChg>
        <pc:spChg chg="add mod">
          <ac:chgData name="John V. Fontana" userId="1876ec15-377e-476d-b9de-b0ae027106a8" providerId="ADAL" clId="{3F21D3D2-3E80-4A8C-A432-CE9ABD27F979}" dt="2018-10-30T18:45:36.959" v="14" actId="1076"/>
          <ac:spMkLst>
            <pc:docMk/>
            <pc:sldMk cId="3683564648" sldId="873"/>
            <ac:spMk id="12" creationId="{3CAC6A0F-E988-48C5-AB5F-C78320EA95BE}"/>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1CCABD5B-F4C2-4A82-ACDF-0490A512B6BC}" type="datetimeFigureOut">
              <a:rPr lang="en-US" smtClean="0"/>
              <a:t>10/30/2018</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69D019B-3D9D-4DB3-A093-55B876C14EEC}" type="slidenum">
              <a:rPr lang="en-US" smtClean="0"/>
              <a:t>‹#›</a:t>
            </a:fld>
            <a:endParaRPr lang="en-US"/>
          </a:p>
        </p:txBody>
      </p:sp>
    </p:spTree>
    <p:extLst>
      <p:ext uri="{BB962C8B-B14F-4D97-AF65-F5344CB8AC3E}">
        <p14:creationId xmlns:p14="http://schemas.microsoft.com/office/powerpoint/2010/main" val="341369865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9T01:10:51.516"/>
    </inkml:context>
    <inkml:brush xml:id="br0">
      <inkml:brushProperty name="width" value="0.025" units="cm"/>
      <inkml:brushProperty name="height" value="0.025" units="cm"/>
      <inkml:brushProperty name="color" value="#ED1C24"/>
    </inkml:brush>
  </inkml:definitions>
  <inkml:trace contextRef="#ctx0" brushRef="#br0">21662 12184 2304,'0'0'960,"-18"-37"-512,18 0-32,0 37 352,0-20-256,0 20-64,0-18-192,0-2-96,0 1-64,0 1-96,0 18-64,0-19 32,0 19 32,0-20 0,0 20-448,0 0-96,0-18-832,0 18-352,0 0 704,0 0 320</inkml:trace>
  <inkml:trace contextRef="#ctx0" brushRef="#br0" timeOffset="2831">22359 12033 2304,'0'-18'960,"0"18"-512,0-19-384,0 19 288,0 0-32,0 0 128,0 0-96,0 0-32,-18 0-128,18 0 32,0 0-192,0 0-32,0 0 0,-19 0 64,19 0-32,0 0-32,-18 0 32,18-20 32,0 20-96,0 0 0,0-17 32,0 17 64,-20 0-32,20-20-32,0 20 96,0 0 0,0 0-192,0 0 0,0-18 32,0 18 32,0 0 32,0 0 0,0 0 0,0 18 0,0-18 0,0 20 0,0-20 0,20 0 0,-20 0 0,0 17 0,0-17 0,0 0 0,0 0-96,0 20 64,0-20 32,0 0 64,0 0-32,0 0 64,0 0-224,0 0 32,0 0 32,0 0 32,18 0-1600,-18 0-640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hape 43"/>
          <p:cNvSpPr>
            <a:spLocks noGrp="1" noRot="1" noChangeAspect="1"/>
          </p:cNvSpPr>
          <p:nvPr>
            <p:ph type="sldImg"/>
          </p:nvPr>
        </p:nvSpPr>
        <p:spPr bwMode="auto">
          <a:xfrm>
            <a:off x="409575" y="698500"/>
            <a:ext cx="6203950"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16387" name="Shape 44"/>
          <p:cNvSpPr>
            <a:spLocks noGrp="1"/>
          </p:cNvSpPr>
          <p:nvPr>
            <p:ph type="body" sz="quarter" idx="1"/>
          </p:nvPr>
        </p:nvSpPr>
        <p:spPr bwMode="auto">
          <a:xfrm>
            <a:off x="936414" y="4421823"/>
            <a:ext cx="5150273" cy="418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3324" tIns="46662" rIns="93324" bIns="46662" numCol="1" anchor="t" anchorCtr="0" compatLnSpc="1">
            <a:prstTxWarp prst="textNoShape">
              <a:avLst/>
            </a:prstTxWarp>
          </a:bodyPr>
          <a:lstStyle/>
          <a:p>
            <a:pPr lvl="0"/>
            <a:endParaRPr lang="en-US">
              <a:sym typeface="Helvetica Neue" charset="0"/>
            </a:endParaRPr>
          </a:p>
        </p:txBody>
      </p:sp>
    </p:spTree>
    <p:extLst>
      <p:ext uri="{BB962C8B-B14F-4D97-AF65-F5344CB8AC3E}">
        <p14:creationId xmlns:p14="http://schemas.microsoft.com/office/powerpoint/2010/main" val="2157521592"/>
      </p:ext>
    </p:extLst>
  </p:cSld>
  <p:clrMap bg1="lt1" tx1="dk1" bg2="lt2" tx2="dk2" accent1="accent1" accent2="accent2" accent3="accent3" accent4="accent4" accent5="accent5" accent6="accent6" hlink="hlink" folHlink="folHlink"/>
  <p:hf hdr="0" ftr="0" dt="0"/>
  <p:notesStyle>
    <a:lvl1pPr algn="l" defTabSz="457200" rtl="0" eaLnBrk="0" fontAlgn="base" hangingPunct="0">
      <a:lnSpc>
        <a:spcPct val="118000"/>
      </a:lnSpc>
      <a:spcBef>
        <a:spcPct val="30000"/>
      </a:spcBef>
      <a:spcAft>
        <a:spcPct val="0"/>
      </a:spcAft>
      <a:defRPr sz="2200">
        <a:solidFill>
          <a:schemeClr val="tx1"/>
        </a:solidFill>
        <a:latin typeface="Helvetica Neue"/>
        <a:ea typeface="ＭＳ Ｐゴシック" charset="0"/>
        <a:cs typeface="Helvetica Neue"/>
        <a:sym typeface="Helvetica Neue" charset="0"/>
      </a:defRPr>
    </a:lvl1pPr>
    <a:lvl2pPr marL="742950" indent="-28575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charset="0"/>
      </a:defRPr>
    </a:lvl2pPr>
    <a:lvl3pPr marL="11430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charset="0"/>
      </a:defRPr>
    </a:lvl3pPr>
    <a:lvl4pPr marL="16002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charset="0"/>
      </a:defRPr>
    </a:lvl4pPr>
    <a:lvl5pPr marL="20574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charset="0"/>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1</a:t>
            </a:fld>
            <a:endParaRPr lang="en-US"/>
          </a:p>
        </p:txBody>
      </p:sp>
    </p:spTree>
    <p:extLst>
      <p:ext uri="{BB962C8B-B14F-4D97-AF65-F5344CB8AC3E}">
        <p14:creationId xmlns:p14="http://schemas.microsoft.com/office/powerpoint/2010/main" val="213024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407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610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98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109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C4CBD-487F-4A05-8A66-717BC6A52FD8}"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Neue Bold Condensed"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Helvetica Neue Bold Condensed" charset="0"/>
            </a:endParaRPr>
          </a:p>
        </p:txBody>
      </p:sp>
    </p:spTree>
    <p:extLst>
      <p:ext uri="{BB962C8B-B14F-4D97-AF65-F5344CB8AC3E}">
        <p14:creationId xmlns:p14="http://schemas.microsoft.com/office/powerpoint/2010/main" val="3527804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998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619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Dave’s Downtown Conoco, Grand Junction, Colorado</a:t>
            </a:r>
          </a:p>
          <a:p>
            <a:r>
              <a:rPr lang="en-US" dirty="0"/>
              <a:t>A dissolved</a:t>
            </a:r>
            <a:r>
              <a:rPr lang="en-US" baseline="0" dirty="0"/>
              <a:t> phase gasoline plume, initially assumed to be part of the </a:t>
            </a:r>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25</a:t>
            </a:fld>
            <a:endParaRPr lang="en-US"/>
          </a:p>
        </p:txBody>
      </p:sp>
    </p:spTree>
    <p:extLst>
      <p:ext uri="{BB962C8B-B14F-4D97-AF65-F5344CB8AC3E}">
        <p14:creationId xmlns:p14="http://schemas.microsoft.com/office/powerpoint/2010/main" val="1191194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901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6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768ABB-6141-4BAC-9846-A1A3D826B595}" type="slidenum">
              <a:rPr lang="en-US" smtClean="0"/>
              <a:pPr/>
              <a:t>2</a:t>
            </a:fld>
            <a:endParaRPr lang="en-US"/>
          </a:p>
        </p:txBody>
      </p:sp>
    </p:spTree>
    <p:extLst>
      <p:ext uri="{BB962C8B-B14F-4D97-AF65-F5344CB8AC3E}">
        <p14:creationId xmlns:p14="http://schemas.microsoft.com/office/powerpoint/2010/main" val="4002457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287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955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350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investigation took place at a former retail gasoline/diesel station with a significant historic release.  The interesting thing here is that much of the plume has migrated counter to ground water flow.  This is a conventional 2D data display using proportionally sized symbols and colors to represent the maximum reading for a particular tool parameter at each boring log location.  It gives a good idea of lateral extent, but with no vertical component.   The data could also be contoured using standard isopleth display.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83956-BB68-4E67-BB8C-4C7D4B851E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9191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194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3D “perspective” view with north to the right, looking west through the subsurface.  Source area is in the north end of the survey. Ground surface dips gently to the south (left) and both high and low ground water tables dip gently north (right). The monitor wells did not extend all the way to the end of the study area, so the extent of the groundwater model does not extend as far to the south as the OIP and MiHpt data.  </a:t>
            </a:r>
          </a:p>
        </p:txBody>
      </p:sp>
      <p:sp>
        <p:nvSpPr>
          <p:cNvPr id="4" name="Slide Number Placeholder 3"/>
          <p:cNvSpPr>
            <a:spLocks noGrp="1"/>
          </p:cNvSpPr>
          <p:nvPr>
            <p:ph type="sldNum" sz="quarter" idx="10"/>
          </p:nvPr>
        </p:nvSpPr>
        <p:spPr/>
        <p:txBody>
          <a:bodyPr/>
          <a:lstStyle/>
          <a:p>
            <a:fld id="{18D83956-BB68-4E67-BB8C-4C7D4B851E96}" type="slidenum">
              <a:rPr lang="en-US" smtClean="0"/>
              <a:t>33</a:t>
            </a:fld>
            <a:endParaRPr lang="en-US"/>
          </a:p>
        </p:txBody>
      </p:sp>
    </p:spTree>
    <p:extLst>
      <p:ext uri="{BB962C8B-B14F-4D97-AF65-F5344CB8AC3E}">
        <p14:creationId xmlns:p14="http://schemas.microsoft.com/office/powerpoint/2010/main" val="2204552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3D “perspective” view with north to the right, looking west through the subsurface.  Source area is in the north end of the survey.  The 51 OIP boring renderings are dark blue with warmer colors showing increased % Area Fluorescence, which represents the presence of liquid phase hydrocarbons. Both the surface elevation model and high and low ground water table models are shown. Notice the deeper penetration of LNAPL as indicated on the OIP borings at the north end of the image, relative to the south end.  </a:t>
            </a:r>
          </a:p>
          <a:p>
            <a:endParaRPr lang="en-US" dirty="0"/>
          </a:p>
        </p:txBody>
      </p:sp>
      <p:sp>
        <p:nvSpPr>
          <p:cNvPr id="4" name="Slide Number Placeholder 3"/>
          <p:cNvSpPr>
            <a:spLocks noGrp="1"/>
          </p:cNvSpPr>
          <p:nvPr>
            <p:ph type="sldNum" sz="quarter" idx="10"/>
          </p:nvPr>
        </p:nvSpPr>
        <p:spPr/>
        <p:txBody>
          <a:bodyPr/>
          <a:lstStyle/>
          <a:p>
            <a:fld id="{18D83956-BB68-4E67-BB8C-4C7D4B851E96}" type="slidenum">
              <a:rPr lang="en-US" smtClean="0"/>
              <a:t>34</a:t>
            </a:fld>
            <a:endParaRPr lang="en-US"/>
          </a:p>
        </p:txBody>
      </p:sp>
    </p:spTree>
    <p:extLst>
      <p:ext uri="{BB962C8B-B14F-4D97-AF65-F5344CB8AC3E}">
        <p14:creationId xmlns:p14="http://schemas.microsoft.com/office/powerpoint/2010/main" val="3917455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18 MiHPT boring renderings show low PID (</a:t>
            </a:r>
            <a:r>
              <a:rPr lang="en-US" dirty="0" err="1"/>
              <a:t>uV</a:t>
            </a:r>
            <a:r>
              <a:rPr lang="en-US" dirty="0"/>
              <a:t>) response as blue, and higher responses in warmer colors, representing </a:t>
            </a:r>
            <a:r>
              <a:rPr lang="en-US" dirty="0" err="1"/>
              <a:t>sorbed</a:t>
            </a:r>
            <a:r>
              <a:rPr lang="en-US" dirty="0"/>
              <a:t> and dissolved phase VOCs (</a:t>
            </a:r>
            <a:r>
              <a:rPr lang="en-US" dirty="0" err="1"/>
              <a:t>BTEX</a:t>
            </a:r>
            <a:r>
              <a:rPr lang="en-US" dirty="0"/>
              <a:t>, </a:t>
            </a:r>
            <a:r>
              <a:rPr lang="en-US" dirty="0" err="1"/>
              <a:t>TVPH</a:t>
            </a:r>
            <a:r>
              <a:rPr lang="en-US" dirty="0"/>
              <a:t> etc.). </a:t>
            </a:r>
          </a:p>
          <a:p>
            <a:endParaRPr lang="en-US" dirty="0"/>
          </a:p>
        </p:txBody>
      </p:sp>
      <p:sp>
        <p:nvSpPr>
          <p:cNvPr id="4" name="Slide Number Placeholder 3"/>
          <p:cNvSpPr>
            <a:spLocks noGrp="1"/>
          </p:cNvSpPr>
          <p:nvPr>
            <p:ph type="sldNum" sz="quarter" idx="10"/>
          </p:nvPr>
        </p:nvSpPr>
        <p:spPr/>
        <p:txBody>
          <a:bodyPr/>
          <a:lstStyle/>
          <a:p>
            <a:fld id="{18D83956-BB68-4E67-BB8C-4C7D4B851E96}" type="slidenum">
              <a:rPr lang="en-US" smtClean="0"/>
              <a:t>35</a:t>
            </a:fld>
            <a:endParaRPr lang="en-US"/>
          </a:p>
        </p:txBody>
      </p:sp>
    </p:spTree>
    <p:extLst>
      <p:ext uri="{BB962C8B-B14F-4D97-AF65-F5344CB8AC3E}">
        <p14:creationId xmlns:p14="http://schemas.microsoft.com/office/powerpoint/2010/main" val="2105490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perspective view with north to the right, looking west.  Source area is in the north end of the survey.  The 51 OIP boring renderings are dark blue with warmer colors showing increased % Fluorescence, which represents the presence of liquid phase hydrocarbons.  The 18 MiHPT boring renderings are a brighter blue and show the PID response in warmer colors, representing </a:t>
            </a:r>
            <a:r>
              <a:rPr lang="en-US" dirty="0" err="1"/>
              <a:t>sorbed</a:t>
            </a:r>
            <a:r>
              <a:rPr lang="en-US" dirty="0"/>
              <a:t> and dissolved phase VOCs.  Both the surface elevation model and high and low ground water table models are shown.  Ground surface dips gently to the south (left) and both high and low ground water tables dip gently north (right).  Notice the deeper penetration of LNAPL as indicated on the OIP borings at the north end of the image, relative to the south end.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83956-BB68-4E67-BB8C-4C7D4B851E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927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view as the previous image, but we have created a 3D grid (lattice) of the fluorescence data, and contoured an isosurface for all %Fluorescence &gt; 0.1%.  In this image, you can see in the source area (right), the LNAPL is slightly above the low water table and extends to approximately 15’ below that same water table.  Where it migrates south (left), it appears to be confined in a narrower horizon, a few feet below the low water table.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83956-BB68-4E67-BB8C-4C7D4B851E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388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C4CBD-487F-4A05-8A66-717BC6A52F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675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image we have created a 3D grid (lattice) of the PID response from all of the MiHPT logs.  This is displayed as a Volume Rendering, a color coded “fog” with warmer colors representing higher PID values.  Here we can see that the migrated dissolved phase appears to be related to the migrated LNAPL, as it also remains confined a few feet below the water table in the south end of the plume.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83956-BB68-4E67-BB8C-4C7D4B851E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84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in the Fluorescence (LNAPL) isosurface model and the MIP-PID response volume rendering to the previous image.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83956-BB68-4E67-BB8C-4C7D4B851E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624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This is the same as the previous image, switching from a vanishing point perspective view, to an orthographic view, where everything is scaled the same front to back.  This view makes is easier to see the elevation of the different components in the model, the depth of the LNAPL and VOCs below the water table, and dip of the surface and ground water tables.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83956-BB68-4E67-BB8C-4C7D4B851E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4321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900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768ABB-6141-4BAC-9846-A1A3D826B595}" type="slidenum">
              <a:rPr lang="en-US" smtClean="0"/>
              <a:pPr/>
              <a:t>48</a:t>
            </a:fld>
            <a:endParaRPr lang="en-US"/>
          </a:p>
        </p:txBody>
      </p:sp>
    </p:spTree>
    <p:extLst>
      <p:ext uri="{BB962C8B-B14F-4D97-AF65-F5344CB8AC3E}">
        <p14:creationId xmlns:p14="http://schemas.microsoft.com/office/powerpoint/2010/main" val="115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98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81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158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45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83956-BB68-4E67-BB8C-4C7D4B851E96}"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Neue Bold Condensed"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Bold Condensed" charset="0"/>
            </a:endParaRPr>
          </a:p>
        </p:txBody>
      </p:sp>
    </p:spTree>
    <p:extLst>
      <p:ext uri="{BB962C8B-B14F-4D97-AF65-F5344CB8AC3E}">
        <p14:creationId xmlns:p14="http://schemas.microsoft.com/office/powerpoint/2010/main" val="2736631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68ABB-6141-4BAC-9846-A1A3D826B5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294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1011515" y="1950720"/>
            <a:ext cx="14889505" cy="260096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7964"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17" name="Subtitle 16"/>
          <p:cNvSpPr>
            <a:spLocks noGrp="1"/>
          </p:cNvSpPr>
          <p:nvPr>
            <p:ph type="subTitle" idx="1"/>
          </p:nvPr>
        </p:nvSpPr>
        <p:spPr>
          <a:xfrm>
            <a:off x="1011515" y="4591697"/>
            <a:ext cx="14895286" cy="2492587"/>
          </a:xfrm>
        </p:spPr>
        <p:txBody>
          <a:bodyPr lIns="0" rIns="18288"/>
          <a:lstStyle>
            <a:lvl1pPr marL="0" marR="65027" indent="0" algn="r">
              <a:buNone/>
              <a:defRPr>
                <a:solidFill>
                  <a:schemeClr val="tx1"/>
                </a:solidFill>
              </a:defRPr>
            </a:lvl1pPr>
            <a:lvl2pPr marL="650263" indent="0" algn="ctr">
              <a:buNone/>
            </a:lvl2pPr>
            <a:lvl3pPr marL="1300525" indent="0" algn="ctr">
              <a:buNone/>
            </a:lvl3pPr>
            <a:lvl4pPr marL="1950788" indent="0" algn="ctr">
              <a:buNone/>
            </a:lvl4pPr>
            <a:lvl5pPr marL="2601049" indent="0" algn="ctr">
              <a:buNone/>
            </a:lvl5pPr>
            <a:lvl6pPr marL="3251312" indent="0" algn="ctr">
              <a:buNone/>
            </a:lvl6pPr>
            <a:lvl7pPr marL="3901574" indent="0" algn="ctr">
              <a:buNone/>
            </a:lvl7pPr>
            <a:lvl8pPr marL="4551836" indent="0" algn="ctr">
              <a:buNone/>
            </a:lvl8pPr>
            <a:lvl9pPr marL="5202099"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r>
              <a:rPr lang="en-US"/>
              <a:t> </a:t>
            </a:r>
          </a:p>
        </p:txBody>
      </p:sp>
      <p:sp>
        <p:nvSpPr>
          <p:cNvPr id="19" name="Footer Placeholder 18"/>
          <p:cNvSpPr>
            <a:spLocks noGrp="1"/>
          </p:cNvSpPr>
          <p:nvPr>
            <p:ph type="ftr" sz="quarter" idx="11"/>
          </p:nvPr>
        </p:nvSpPr>
        <p:spPr/>
        <p:txBody>
          <a:bodyPr/>
          <a:lstStyle>
            <a:lvl1pPr algn="ctr">
              <a:defRPr/>
            </a:lvl1pPr>
          </a:lstStyle>
          <a:p>
            <a:r>
              <a:rPr lang="en-US"/>
              <a:t>25th International Petroleum Environmental Conference Denver, Colorado</a:t>
            </a:r>
            <a:endParaRPr lang="en-US" dirty="0"/>
          </a:p>
        </p:txBody>
      </p:sp>
      <p:sp>
        <p:nvSpPr>
          <p:cNvPr id="27" name="Slide Number Placeholder 26"/>
          <p:cNvSpPr>
            <a:spLocks noGrp="1"/>
          </p:cNvSpPr>
          <p:nvPr>
            <p:ph type="sldNum" sz="quarter" idx="12"/>
          </p:nvPr>
        </p:nvSpPr>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83810378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kumimoji="0" lang="en-US" dirty="0"/>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 </a:t>
            </a:r>
          </a:p>
        </p:txBody>
      </p:sp>
      <p:sp>
        <p:nvSpPr>
          <p:cNvPr id="5" name="Footer Placeholder 4"/>
          <p:cNvSpPr>
            <a:spLocks noGrp="1"/>
          </p:cNvSpPr>
          <p:nvPr>
            <p:ph type="ftr" sz="quarter" idx="11"/>
          </p:nvPr>
        </p:nvSpPr>
        <p:spPr/>
        <p:txBody>
          <a:bodyPr/>
          <a:lstStyle/>
          <a:p>
            <a:r>
              <a:rPr lang="en-US"/>
              <a:t>25th International Petroleum Environmental Conference Denver, Colorado</a:t>
            </a:r>
          </a:p>
        </p:txBody>
      </p:sp>
      <p:sp>
        <p:nvSpPr>
          <p:cNvPr id="6" name="Slide Number Placeholder 5"/>
          <p:cNvSpPr>
            <a:spLocks noGrp="1"/>
          </p:cNvSpPr>
          <p:nvPr>
            <p:ph type="sldNum" sz="quarter" idx="12"/>
          </p:nvPr>
        </p:nvSpPr>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3822201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2" y="1300485"/>
            <a:ext cx="3901559" cy="741228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867015" y="1300485"/>
            <a:ext cx="11415673" cy="741228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 </a:t>
            </a:r>
          </a:p>
        </p:txBody>
      </p:sp>
      <p:sp>
        <p:nvSpPr>
          <p:cNvPr id="5" name="Footer Placeholder 4"/>
          <p:cNvSpPr>
            <a:spLocks noGrp="1"/>
          </p:cNvSpPr>
          <p:nvPr>
            <p:ph type="ftr" sz="quarter" idx="11"/>
          </p:nvPr>
        </p:nvSpPr>
        <p:spPr/>
        <p:txBody>
          <a:bodyPr/>
          <a:lstStyle/>
          <a:p>
            <a:r>
              <a:rPr lang="en-US"/>
              <a:t>25th International Petroleum Environmental Conference Denver, Colorado</a:t>
            </a:r>
          </a:p>
        </p:txBody>
      </p:sp>
      <p:sp>
        <p:nvSpPr>
          <p:cNvPr id="6" name="Slide Number Placeholder 5"/>
          <p:cNvSpPr>
            <a:spLocks noGrp="1"/>
          </p:cNvSpPr>
          <p:nvPr>
            <p:ph type="sldNum" sz="quarter" idx="12"/>
          </p:nvPr>
        </p:nvSpPr>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289678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2584" y="735527"/>
            <a:ext cx="13953494" cy="675631"/>
          </a:xfrm>
          <a:prstGeom prst="rect">
            <a:avLst/>
          </a:prstGeom>
        </p:spPr>
        <p:txBody>
          <a:bodyPr vert="horz"/>
          <a:lstStyle/>
          <a:p>
            <a:r>
              <a:rPr lang="en-US"/>
              <a:t>Click to edit Master title style</a:t>
            </a:r>
            <a:endParaRPr lang="en-US" dirty="0"/>
          </a:p>
        </p:txBody>
      </p:sp>
      <p:sp>
        <p:nvSpPr>
          <p:cNvPr id="4" name="Content Placeholder 3"/>
          <p:cNvSpPr>
            <a:spLocks noGrp="1"/>
          </p:cNvSpPr>
          <p:nvPr>
            <p:ph sz="quarter" idx="10"/>
          </p:nvPr>
        </p:nvSpPr>
        <p:spPr>
          <a:xfrm>
            <a:off x="1642583" y="2241287"/>
            <a:ext cx="5715175" cy="64566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1"/>
          </p:nvPr>
        </p:nvSpPr>
        <p:spPr>
          <a:xfrm>
            <a:off x="10046009" y="2241553"/>
            <a:ext cx="5992467" cy="6456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13654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5" name="Shape 15"/>
          <p:cNvSpPr>
            <a:spLocks noGrp="1"/>
          </p:cNvSpPr>
          <p:nvPr>
            <p:ph type="title"/>
          </p:nvPr>
        </p:nvSpPr>
        <p:spPr>
          <a:xfrm>
            <a:off x="1693385" y="3505200"/>
            <a:ext cx="13953493" cy="2730500"/>
          </a:xfrm>
          <a:prstGeom prst="rect">
            <a:avLst/>
          </a:prstGeom>
        </p:spPr>
        <p:txBody>
          <a:bodyPr/>
          <a:lstStyle>
            <a:lvl1pPr algn="ctr">
              <a:defRPr>
                <a:solidFill>
                  <a:srgbClr val="EEEEEE"/>
                </a:solidFill>
              </a:defRPr>
            </a:lvl1pPr>
          </a:lstStyle>
          <a:p>
            <a:pPr lvl="0"/>
            <a:r>
              <a:rPr lang="en-US" dirty="0"/>
              <a:t>Click to edit Master title style</a:t>
            </a:r>
            <a:endParaRPr dirty="0"/>
          </a:p>
        </p:txBody>
      </p:sp>
    </p:spTree>
    <p:extLst>
      <p:ext uri="{BB962C8B-B14F-4D97-AF65-F5344CB8AC3E}">
        <p14:creationId xmlns:p14="http://schemas.microsoft.com/office/powerpoint/2010/main" val="39645930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2584" y="735527"/>
            <a:ext cx="13953494" cy="675631"/>
          </a:xfrm>
          <a:prstGeom prst="rect">
            <a:avLst/>
          </a:prstGeom>
        </p:spPr>
        <p:txBody>
          <a:bodyPr vert="horz"/>
          <a:lstStyle/>
          <a:p>
            <a:r>
              <a:rPr lang="en-US" dirty="0"/>
              <a:t>Click to edit Master title style</a:t>
            </a:r>
          </a:p>
        </p:txBody>
      </p:sp>
      <p:sp>
        <p:nvSpPr>
          <p:cNvPr id="6" name="Content Placeholder 5"/>
          <p:cNvSpPr>
            <a:spLocks noGrp="1"/>
          </p:cNvSpPr>
          <p:nvPr>
            <p:ph sz="quarter" idx="10"/>
          </p:nvPr>
        </p:nvSpPr>
        <p:spPr>
          <a:xfrm>
            <a:off x="1642584" y="2625728"/>
            <a:ext cx="13953494" cy="58912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99031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2584" y="735527"/>
            <a:ext cx="13953494" cy="675631"/>
          </a:xfrm>
          <a:prstGeom prst="rect">
            <a:avLst/>
          </a:prstGeom>
        </p:spPr>
        <p:txBody>
          <a:bodyPr vert="horz"/>
          <a:lstStyle/>
          <a:p>
            <a:r>
              <a:rPr lang="en-US"/>
              <a:t>Click to edit Master title style</a:t>
            </a:r>
            <a:endParaRPr lang="en-US" dirty="0"/>
          </a:p>
        </p:txBody>
      </p:sp>
      <p:sp>
        <p:nvSpPr>
          <p:cNvPr id="4" name="Picture Placeholder 3"/>
          <p:cNvSpPr>
            <a:spLocks noGrp="1"/>
          </p:cNvSpPr>
          <p:nvPr>
            <p:ph type="pic" sz="quarter" idx="10"/>
          </p:nvPr>
        </p:nvSpPr>
        <p:spPr>
          <a:xfrm>
            <a:off x="9377122" y="2006600"/>
            <a:ext cx="7287907" cy="7161213"/>
          </a:xfrm>
          <a:prstGeom prst="rect">
            <a:avLst/>
          </a:prstGeom>
        </p:spPr>
        <p:txBody>
          <a:bodyPr>
            <a:normAutofit/>
          </a:bodyPr>
          <a:lstStyle/>
          <a:p>
            <a:pPr lvl="0"/>
            <a:r>
              <a:rPr lang="en-US" noProof="0">
                <a:sym typeface="Arial"/>
              </a:rPr>
              <a:t>Click icon to add picture</a:t>
            </a:r>
          </a:p>
        </p:txBody>
      </p:sp>
      <p:sp>
        <p:nvSpPr>
          <p:cNvPr id="6" name="Chart Placeholder 5"/>
          <p:cNvSpPr>
            <a:spLocks noGrp="1"/>
          </p:cNvSpPr>
          <p:nvPr>
            <p:ph type="chart" sz="quarter" idx="11"/>
          </p:nvPr>
        </p:nvSpPr>
        <p:spPr>
          <a:xfrm>
            <a:off x="1223472" y="2006600"/>
            <a:ext cx="6390413" cy="7161213"/>
          </a:xfrm>
          <a:prstGeom prst="rect">
            <a:avLst/>
          </a:prstGeom>
        </p:spPr>
        <p:txBody>
          <a:bodyPr>
            <a:normAutofit/>
          </a:bodyPr>
          <a:lstStyle/>
          <a:p>
            <a:pPr lvl="0"/>
            <a:r>
              <a:rPr lang="en-US" noProof="0">
                <a:sym typeface="Arial"/>
              </a:rPr>
              <a:t>Click icon to add chart</a:t>
            </a:r>
          </a:p>
        </p:txBody>
      </p:sp>
    </p:spTree>
    <p:extLst>
      <p:ext uri="{BB962C8B-B14F-4D97-AF65-F5344CB8AC3E}">
        <p14:creationId xmlns:p14="http://schemas.microsoft.com/office/powerpoint/2010/main" val="3008129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2583" y="863603"/>
            <a:ext cx="13953493" cy="676275"/>
          </a:xfrm>
          <a:prstGeom prst="rect">
            <a:avLst/>
          </a:prstGeom>
        </p:spPr>
        <p:txBody>
          <a:bodyPr vert="horz"/>
          <a:lstStyle/>
          <a:p>
            <a:r>
              <a:rPr lang="en-US"/>
              <a:t>Click to edit Master title style</a:t>
            </a:r>
            <a:endParaRPr lang="en-US" dirty="0"/>
          </a:p>
        </p:txBody>
      </p:sp>
      <p:sp>
        <p:nvSpPr>
          <p:cNvPr id="6" name="Content Placeholder 5"/>
          <p:cNvSpPr>
            <a:spLocks noGrp="1"/>
          </p:cNvSpPr>
          <p:nvPr>
            <p:ph sz="quarter" idx="10"/>
          </p:nvPr>
        </p:nvSpPr>
        <p:spPr>
          <a:xfrm>
            <a:off x="1223473" y="2412054"/>
            <a:ext cx="9192965" cy="66922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art Placeholder 7"/>
          <p:cNvSpPr>
            <a:spLocks noGrp="1"/>
          </p:cNvSpPr>
          <p:nvPr>
            <p:ph type="chart" sz="quarter" idx="11"/>
          </p:nvPr>
        </p:nvSpPr>
        <p:spPr>
          <a:xfrm>
            <a:off x="12395580" y="2411413"/>
            <a:ext cx="4040841" cy="6692900"/>
          </a:xfrm>
          <a:prstGeom prst="rect">
            <a:avLst/>
          </a:prstGeom>
        </p:spPr>
        <p:txBody>
          <a:bodyPr>
            <a:normAutofit/>
          </a:bodyPr>
          <a:lstStyle/>
          <a:p>
            <a:pPr lvl="0"/>
            <a:r>
              <a:rPr lang="en-US" noProof="0">
                <a:sym typeface="Arial"/>
              </a:rPr>
              <a:t>Click icon to add chart</a:t>
            </a:r>
          </a:p>
        </p:txBody>
      </p:sp>
    </p:spTree>
    <p:extLst>
      <p:ext uri="{BB962C8B-B14F-4D97-AF65-F5344CB8AC3E}">
        <p14:creationId xmlns:p14="http://schemas.microsoft.com/office/powerpoint/2010/main" val="1039274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5">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2584" y="756873"/>
            <a:ext cx="13953494" cy="675631"/>
          </a:xfrm>
          <a:prstGeom prst="rect">
            <a:avLst/>
          </a:prstGeom>
        </p:spPr>
        <p:txBody>
          <a:bodyPr vert="horz"/>
          <a:lstStyle/>
          <a:p>
            <a:r>
              <a:rPr lang="en-US"/>
              <a:t>Click to edit Master title style</a:t>
            </a:r>
            <a:endParaRPr lang="en-US" dirty="0"/>
          </a:p>
        </p:txBody>
      </p:sp>
      <p:sp>
        <p:nvSpPr>
          <p:cNvPr id="4" name="ClipArt Placeholder 3"/>
          <p:cNvSpPr>
            <a:spLocks noGrp="1"/>
          </p:cNvSpPr>
          <p:nvPr>
            <p:ph type="clipArt" sz="quarter" idx="10"/>
          </p:nvPr>
        </p:nvSpPr>
        <p:spPr>
          <a:xfrm>
            <a:off x="810709" y="2743200"/>
            <a:ext cx="6917478" cy="4514850"/>
          </a:xfrm>
          <a:prstGeom prst="rect">
            <a:avLst/>
          </a:prstGeom>
        </p:spPr>
        <p:txBody>
          <a:bodyPr>
            <a:normAutofit/>
          </a:bodyPr>
          <a:lstStyle/>
          <a:p>
            <a:pPr lvl="0"/>
            <a:r>
              <a:rPr lang="en-US" noProof="0">
                <a:sym typeface="Arial"/>
              </a:rPr>
              <a:t>Click icon to add clip art</a:t>
            </a:r>
          </a:p>
        </p:txBody>
      </p:sp>
      <p:sp>
        <p:nvSpPr>
          <p:cNvPr id="6" name="Content Placeholder 5"/>
          <p:cNvSpPr>
            <a:spLocks noGrp="1"/>
          </p:cNvSpPr>
          <p:nvPr>
            <p:ph sz="quarter" idx="11"/>
          </p:nvPr>
        </p:nvSpPr>
        <p:spPr>
          <a:xfrm>
            <a:off x="9506241" y="2305324"/>
            <a:ext cx="6773540" cy="54432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944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42584" y="735527"/>
            <a:ext cx="13953494" cy="675631"/>
          </a:xfrm>
          <a:prstGeom prst="rect">
            <a:avLst/>
          </a:prstGeom>
        </p:spPr>
        <p:txBody>
          <a:bodyPr vert="horz"/>
          <a:lstStyle/>
          <a:p>
            <a:r>
              <a:rPr lang="en-US"/>
              <a:t>Click to edit Master title style</a:t>
            </a:r>
            <a:endParaRPr lang="en-US" dirty="0"/>
          </a:p>
        </p:txBody>
      </p:sp>
      <p:sp>
        <p:nvSpPr>
          <p:cNvPr id="4" name="Content Placeholder 3"/>
          <p:cNvSpPr>
            <a:spLocks noGrp="1"/>
          </p:cNvSpPr>
          <p:nvPr>
            <p:ph sz="quarter" idx="10"/>
          </p:nvPr>
        </p:nvSpPr>
        <p:spPr>
          <a:xfrm>
            <a:off x="1642583" y="2241287"/>
            <a:ext cx="5715175" cy="64566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1"/>
          </p:nvPr>
        </p:nvSpPr>
        <p:spPr>
          <a:xfrm>
            <a:off x="10046009" y="2241553"/>
            <a:ext cx="5992467" cy="6456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52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defRPr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r>
              <a:rPr lang="en-US"/>
              <a:t> </a:t>
            </a:r>
          </a:p>
        </p:txBody>
      </p:sp>
      <p:sp>
        <p:nvSpPr>
          <p:cNvPr id="5" name="Footer Placeholder 4"/>
          <p:cNvSpPr>
            <a:spLocks noGrp="1"/>
          </p:cNvSpPr>
          <p:nvPr>
            <p:ph type="ftr" sz="quarter" idx="11"/>
          </p:nvPr>
        </p:nvSpPr>
        <p:spPr>
          <a:xfrm>
            <a:off x="4476943" y="9040146"/>
            <a:ext cx="8330322" cy="519289"/>
          </a:xfrm>
        </p:spPr>
        <p:txBody>
          <a:bodyPr/>
          <a:lstStyle>
            <a:lvl1pPr algn="ctr">
              <a:defRPr/>
            </a:lvl1pPr>
          </a:lstStyle>
          <a:p>
            <a:r>
              <a:rPr lang="en-US"/>
              <a:t>25th International Petroleum Environmental Conference Denver, Colorado</a:t>
            </a:r>
            <a:endParaRPr lang="en-US" dirty="0"/>
          </a:p>
        </p:txBody>
      </p:sp>
      <p:sp>
        <p:nvSpPr>
          <p:cNvPr id="6" name="Slide Number Placeholder 5"/>
          <p:cNvSpPr>
            <a:spLocks noGrp="1"/>
          </p:cNvSpPr>
          <p:nvPr>
            <p:ph type="sldNum" sz="quarter" idx="12"/>
          </p:nvPr>
        </p:nvSpPr>
        <p:spPr>
          <a:xfrm>
            <a:off x="15545850" y="9040146"/>
            <a:ext cx="1445021" cy="519289"/>
          </a:xfrm>
        </p:spPr>
        <p:txBody>
          <a:bodyPr/>
          <a:lstStyle>
            <a:lvl1pPr>
              <a:defRPr b="0"/>
            </a:lvl1pPr>
          </a:lstStyle>
          <a:p>
            <a:fld id="{37C2E05E-97ED-466F-8EE8-C8D9FED4DCC4}" type="slidenum">
              <a:rPr lang="en-US" smtClean="0"/>
              <a:pPr/>
              <a:t>‹#›</a:t>
            </a:fld>
            <a:endParaRPr lang="en-US" dirty="0"/>
          </a:p>
        </p:txBody>
      </p:sp>
    </p:spTree>
    <p:extLst>
      <p:ext uri="{BB962C8B-B14F-4D97-AF65-F5344CB8AC3E}">
        <p14:creationId xmlns:p14="http://schemas.microsoft.com/office/powerpoint/2010/main" val="3907041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05734" y="1872694"/>
            <a:ext cx="14739224" cy="1937715"/>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7964"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005734" y="3846633"/>
            <a:ext cx="14739224" cy="2147146"/>
          </a:xfrm>
        </p:spPr>
        <p:txBody>
          <a:bodyPr lIns="45720" rIns="45720" anchor="t"/>
          <a:lstStyle>
            <a:lvl1pPr marL="0" indent="0">
              <a:buNone/>
              <a:defRPr sz="3129">
                <a:solidFill>
                  <a:schemeClr val="tx1"/>
                </a:solidFill>
              </a:defRPr>
            </a:lvl1pPr>
            <a:lvl2pPr>
              <a:buNone/>
              <a:defRPr sz="2561">
                <a:solidFill>
                  <a:schemeClr val="tx1">
                    <a:tint val="75000"/>
                  </a:schemeClr>
                </a:solidFill>
              </a:defRPr>
            </a:lvl2pPr>
            <a:lvl3pPr>
              <a:buNone/>
              <a:defRPr sz="2276">
                <a:solidFill>
                  <a:schemeClr val="tx1">
                    <a:tint val="75000"/>
                  </a:schemeClr>
                </a:solidFill>
              </a:defRPr>
            </a:lvl3pPr>
            <a:lvl4pPr>
              <a:buNone/>
              <a:defRPr sz="1991">
                <a:solidFill>
                  <a:schemeClr val="tx1">
                    <a:tint val="75000"/>
                  </a:schemeClr>
                </a:solidFill>
              </a:defRPr>
            </a:lvl4pPr>
            <a:lvl5pPr>
              <a:buNone/>
              <a:defRPr sz="1991">
                <a:solidFill>
                  <a:schemeClr val="tx1">
                    <a:tint val="75000"/>
                  </a:schemeClr>
                </a:solidFill>
              </a:defRPr>
            </a:lvl5pPr>
          </a:lstStyle>
          <a:p>
            <a:pPr lvl="0" eaLnBrk="1" latinLnBrk="0" hangingPunct="1"/>
            <a:r>
              <a:rPr kumimoji="0" lang="en-US"/>
              <a:t>Click to edit Master text styles</a:t>
            </a:r>
          </a:p>
        </p:txBody>
      </p:sp>
      <p:sp>
        <p:nvSpPr>
          <p:cNvPr id="5" name="Footer Placeholder 4"/>
          <p:cNvSpPr>
            <a:spLocks noGrp="1"/>
          </p:cNvSpPr>
          <p:nvPr>
            <p:ph type="ftr" sz="quarter" idx="11"/>
          </p:nvPr>
        </p:nvSpPr>
        <p:spPr>
          <a:xfrm>
            <a:off x="4224718" y="9040146"/>
            <a:ext cx="8582545" cy="519289"/>
          </a:xfrm>
        </p:spPr>
        <p:txBody>
          <a:bodyPr/>
          <a:lstStyle>
            <a:lvl1pPr algn="ctr">
              <a:defRPr/>
            </a:lvl1pPr>
          </a:lstStyle>
          <a:p>
            <a:r>
              <a:rPr lang="en-US"/>
              <a:t>25th International Petroleum Environmental Conference Denver, Colorado</a:t>
            </a:r>
            <a:endParaRPr lang="en-US" dirty="0"/>
          </a:p>
        </p:txBody>
      </p:sp>
      <p:sp>
        <p:nvSpPr>
          <p:cNvPr id="6" name="Slide Number Placeholder 5"/>
          <p:cNvSpPr>
            <a:spLocks noGrp="1"/>
          </p:cNvSpPr>
          <p:nvPr>
            <p:ph type="sldNum" sz="quarter" idx="12"/>
          </p:nvPr>
        </p:nvSpPr>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75994215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1001370"/>
            <a:ext cx="15606237" cy="1625600"/>
          </a:xfrm>
        </p:spPr>
        <p:txBody>
          <a:bodyPr/>
          <a:lstStyle>
            <a:lvl1pPr>
              <a:defRPr b="1">
                <a:effectLst>
                  <a:outerShdw blurRad="38100" dist="38100" dir="2700000" algn="tl">
                    <a:srgbClr val="000000">
                      <a:alpha val="43137"/>
                    </a:srgbClr>
                  </a:outerShdw>
                </a:effectLst>
              </a:defRPr>
            </a:lvl1pPr>
          </a:lstStyle>
          <a:p>
            <a:r>
              <a:rPr kumimoji="0" lang="en-US" dirty="0"/>
              <a:t>Click to edit Master title style</a:t>
            </a:r>
          </a:p>
        </p:txBody>
      </p:sp>
      <p:sp>
        <p:nvSpPr>
          <p:cNvPr id="3" name="Content Placeholder 2"/>
          <p:cNvSpPr>
            <a:spLocks noGrp="1"/>
          </p:cNvSpPr>
          <p:nvPr>
            <p:ph sz="half" idx="1"/>
          </p:nvPr>
        </p:nvSpPr>
        <p:spPr>
          <a:xfrm>
            <a:off x="867015" y="2730788"/>
            <a:ext cx="7658617" cy="6307328"/>
          </a:xfrm>
        </p:spPr>
        <p:txBody>
          <a:bodyPr/>
          <a:lstStyle>
            <a:lvl1pPr>
              <a:defRPr sz="3698" b="1"/>
            </a:lvl1pPr>
            <a:lvl2pPr>
              <a:defRPr sz="3413" b="1"/>
            </a:lvl2pPr>
            <a:lvl3pPr>
              <a:defRPr sz="2844" b="1"/>
            </a:lvl3pPr>
            <a:lvl4pPr>
              <a:defRPr sz="2561" b="1"/>
            </a:lvl4pPr>
            <a:lvl5pPr>
              <a:defRPr sz="2561" b="1"/>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8814635" y="2730788"/>
            <a:ext cx="7658617" cy="6307328"/>
          </a:xfrm>
        </p:spPr>
        <p:txBody>
          <a:bodyPr/>
          <a:lstStyle>
            <a:lvl1pPr>
              <a:defRPr sz="3698" b="1"/>
            </a:lvl1pPr>
            <a:lvl2pPr>
              <a:defRPr sz="3413" b="1"/>
            </a:lvl2pPr>
            <a:lvl3pPr>
              <a:defRPr sz="2844" b="1"/>
            </a:lvl3pPr>
            <a:lvl4pPr>
              <a:defRPr sz="2561" b="1"/>
            </a:lvl4pPr>
            <a:lvl5pPr>
              <a:defRPr sz="2561" b="1"/>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r>
              <a:rPr lang="en-US"/>
              <a:t> </a:t>
            </a:r>
          </a:p>
        </p:txBody>
      </p:sp>
      <p:sp>
        <p:nvSpPr>
          <p:cNvPr id="6" name="Footer Placeholder 5"/>
          <p:cNvSpPr>
            <a:spLocks noGrp="1"/>
          </p:cNvSpPr>
          <p:nvPr>
            <p:ph type="ftr" sz="quarter" idx="11"/>
          </p:nvPr>
        </p:nvSpPr>
        <p:spPr>
          <a:xfrm>
            <a:off x="4303541" y="9040146"/>
            <a:ext cx="8302250" cy="519289"/>
          </a:xfrm>
        </p:spPr>
        <p:txBody>
          <a:bodyPr/>
          <a:lstStyle>
            <a:lvl1pPr algn="ctr">
              <a:defRPr/>
            </a:lvl1pPr>
          </a:lstStyle>
          <a:p>
            <a:r>
              <a:rPr lang="en-US"/>
              <a:t>25th International Petroleum Environmental Conference Denver, Colorado</a:t>
            </a:r>
            <a:endParaRPr lang="en-US" dirty="0"/>
          </a:p>
        </p:txBody>
      </p:sp>
      <p:sp>
        <p:nvSpPr>
          <p:cNvPr id="7" name="Slide Number Placeholder 6"/>
          <p:cNvSpPr>
            <a:spLocks noGrp="1"/>
          </p:cNvSpPr>
          <p:nvPr>
            <p:ph type="sldNum" sz="quarter" idx="12"/>
          </p:nvPr>
        </p:nvSpPr>
        <p:spPr>
          <a:xfrm>
            <a:off x="15317235" y="9038119"/>
            <a:ext cx="1445021" cy="519289"/>
          </a:xfrm>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4236068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7014" y="1001370"/>
            <a:ext cx="15750738" cy="16256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7111" b="1">
                <a:ln>
                  <a:noFill/>
                </a:ln>
                <a:solidFill>
                  <a:schemeClr val="tx2"/>
                </a:solidFill>
                <a:effectLst>
                  <a:outerShdw blurRad="38100" dist="38100" dir="2700000" algn="tl">
                    <a:srgbClr val="000000">
                      <a:alpha val="43137"/>
                    </a:srgbClr>
                  </a:outerShdw>
                </a:effectLst>
                <a:latin typeface="+mj-lt"/>
                <a:ea typeface="+mj-ea"/>
                <a:cs typeface="+mj-cs"/>
              </a:defRPr>
            </a:lvl1pPr>
          </a:lstStyle>
          <a:p>
            <a:r>
              <a:rPr kumimoji="0" lang="en-US" dirty="0"/>
              <a:t>Click to edit Master title style</a:t>
            </a:r>
          </a:p>
        </p:txBody>
      </p:sp>
      <p:sp>
        <p:nvSpPr>
          <p:cNvPr id="3" name="Date Placeholder 2"/>
          <p:cNvSpPr>
            <a:spLocks noGrp="1"/>
          </p:cNvSpPr>
          <p:nvPr>
            <p:ph type="dt" sz="half" idx="10"/>
          </p:nvPr>
        </p:nvSpPr>
        <p:spPr/>
        <p:txBody>
          <a:bodyPr/>
          <a:lstStyle/>
          <a:p>
            <a:r>
              <a:rPr lang="en-US"/>
              <a:t> </a:t>
            </a:r>
          </a:p>
        </p:txBody>
      </p:sp>
      <p:sp>
        <p:nvSpPr>
          <p:cNvPr id="4" name="Footer Placeholder 3"/>
          <p:cNvSpPr>
            <a:spLocks noGrp="1"/>
          </p:cNvSpPr>
          <p:nvPr>
            <p:ph type="ftr" sz="quarter" idx="11"/>
          </p:nvPr>
        </p:nvSpPr>
        <p:spPr>
          <a:xfrm>
            <a:off x="2129123" y="9040146"/>
            <a:ext cx="10613051" cy="519289"/>
          </a:xfrm>
        </p:spPr>
        <p:txBody>
          <a:bodyPr/>
          <a:lstStyle>
            <a:lvl1pPr algn="ctr">
              <a:defRPr/>
            </a:lvl1pPr>
          </a:lstStyle>
          <a:p>
            <a:r>
              <a:rPr lang="en-US"/>
              <a:t>25th International Petroleum Environmental Conference Denver, Colorado</a:t>
            </a:r>
            <a:endParaRPr lang="en-US" dirty="0"/>
          </a:p>
        </p:txBody>
      </p:sp>
      <p:sp>
        <p:nvSpPr>
          <p:cNvPr id="5" name="Slide Number Placeholder 4"/>
          <p:cNvSpPr>
            <a:spLocks noGrp="1"/>
          </p:cNvSpPr>
          <p:nvPr>
            <p:ph type="sldNum" sz="quarter" idx="12"/>
          </p:nvPr>
        </p:nvSpPr>
        <p:spPr>
          <a:xfrm>
            <a:off x="15468207" y="9040146"/>
            <a:ext cx="1445021" cy="519289"/>
          </a:xfrm>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205071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013" y="1001370"/>
            <a:ext cx="15606237" cy="1625600"/>
          </a:xfrm>
        </p:spPr>
        <p:txBody>
          <a:bodyPr tIns="45720" anchor="b"/>
          <a:lstStyle>
            <a:lvl1pPr>
              <a:defRPr b="1"/>
            </a:lvl1pPr>
          </a:lstStyle>
          <a:p>
            <a:r>
              <a:rPr kumimoji="0" lang="en-US" dirty="0"/>
              <a:t>Click to edit Master title style</a:t>
            </a:r>
          </a:p>
        </p:txBody>
      </p:sp>
      <p:sp>
        <p:nvSpPr>
          <p:cNvPr id="3" name="Text Placeholder 2"/>
          <p:cNvSpPr>
            <a:spLocks noGrp="1"/>
          </p:cNvSpPr>
          <p:nvPr>
            <p:ph type="body" idx="1"/>
          </p:nvPr>
        </p:nvSpPr>
        <p:spPr>
          <a:xfrm>
            <a:off x="867015" y="2638578"/>
            <a:ext cx="7661627" cy="937745"/>
          </a:xfrm>
        </p:spPr>
        <p:txBody>
          <a:bodyPr lIns="45720" tIns="0" rIns="45720" bIns="0" anchor="ctr">
            <a:noAutofit/>
          </a:bodyPr>
          <a:lstStyle>
            <a:lvl1pPr marL="0" indent="0">
              <a:buNone/>
              <a:defRPr sz="3413" b="1" cap="none" baseline="0">
                <a:solidFill>
                  <a:schemeClr val="tx2"/>
                </a:solidFill>
                <a:effectLst/>
              </a:defRPr>
            </a:lvl1pPr>
            <a:lvl2pPr>
              <a:buNone/>
              <a:defRPr sz="2844" b="1"/>
            </a:lvl2pPr>
            <a:lvl3pPr>
              <a:buNone/>
              <a:defRPr sz="2561" b="1"/>
            </a:lvl3pPr>
            <a:lvl4pPr>
              <a:buNone/>
              <a:defRPr sz="2276" b="1"/>
            </a:lvl4pPr>
            <a:lvl5pPr>
              <a:buNone/>
              <a:defRPr sz="2276"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8808614" y="2644989"/>
            <a:ext cx="7664637" cy="931332"/>
          </a:xfrm>
        </p:spPr>
        <p:txBody>
          <a:bodyPr lIns="45720" tIns="0" rIns="45720" bIns="0" anchor="ctr"/>
          <a:lstStyle>
            <a:lvl1pPr marL="0" indent="0">
              <a:buNone/>
              <a:defRPr sz="3413" b="1" cap="none" baseline="0">
                <a:solidFill>
                  <a:schemeClr val="tx2"/>
                </a:solidFill>
                <a:effectLst/>
              </a:defRPr>
            </a:lvl1pPr>
            <a:lvl2pPr>
              <a:buNone/>
              <a:defRPr sz="2844" b="1"/>
            </a:lvl2pPr>
            <a:lvl3pPr>
              <a:buNone/>
              <a:defRPr sz="2561" b="1"/>
            </a:lvl3pPr>
            <a:lvl4pPr>
              <a:buNone/>
              <a:defRPr sz="2276" b="1"/>
            </a:lvl4pPr>
            <a:lvl5pPr>
              <a:buNone/>
              <a:defRPr sz="2276"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867015" y="3576320"/>
            <a:ext cx="7661627" cy="5469468"/>
          </a:xfrm>
        </p:spPr>
        <p:txBody>
          <a:bodyPr tIns="0"/>
          <a:lstStyle>
            <a:lvl1pPr>
              <a:defRPr sz="3129" b="1"/>
            </a:lvl1pPr>
            <a:lvl2pPr>
              <a:defRPr sz="2844" b="1"/>
            </a:lvl2pPr>
            <a:lvl3pPr>
              <a:defRPr sz="2561" b="1"/>
            </a:lvl3pPr>
            <a:lvl4pPr>
              <a:defRPr sz="2276" b="1"/>
            </a:lvl4pPr>
            <a:lvl5pPr>
              <a:defRPr sz="2276" b="1"/>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8808614" y="3576320"/>
            <a:ext cx="7664637" cy="5469468"/>
          </a:xfrm>
        </p:spPr>
        <p:txBody>
          <a:bodyPr tIns="0"/>
          <a:lstStyle>
            <a:lvl1pPr>
              <a:defRPr sz="3129" b="1"/>
            </a:lvl1pPr>
            <a:lvl2pPr>
              <a:defRPr sz="2844" b="1"/>
            </a:lvl2pPr>
            <a:lvl3pPr>
              <a:defRPr sz="2561" b="1"/>
            </a:lvl3pPr>
            <a:lvl4pPr>
              <a:defRPr sz="2276" b="1"/>
            </a:lvl4pPr>
            <a:lvl5pPr>
              <a:defRPr sz="2276" b="1"/>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p>
            <a:r>
              <a:rPr lang="en-US"/>
              <a:t> </a:t>
            </a:r>
          </a:p>
        </p:txBody>
      </p:sp>
      <p:sp>
        <p:nvSpPr>
          <p:cNvPr id="8" name="Footer Placeholder 7"/>
          <p:cNvSpPr>
            <a:spLocks noGrp="1"/>
          </p:cNvSpPr>
          <p:nvPr>
            <p:ph type="ftr" sz="quarter" idx="11"/>
          </p:nvPr>
        </p:nvSpPr>
        <p:spPr>
          <a:xfrm>
            <a:off x="4224721" y="9040146"/>
            <a:ext cx="8439519" cy="519289"/>
          </a:xfrm>
        </p:spPr>
        <p:txBody>
          <a:bodyPr/>
          <a:lstStyle>
            <a:lvl1pPr algn="ctr">
              <a:defRPr/>
            </a:lvl1pPr>
          </a:lstStyle>
          <a:p>
            <a:r>
              <a:rPr lang="en-US"/>
              <a:t>25th International Petroleum Environmental Conference Denver, Colorado</a:t>
            </a:r>
            <a:endParaRPr lang="en-US" dirty="0"/>
          </a:p>
        </p:txBody>
      </p:sp>
      <p:sp>
        <p:nvSpPr>
          <p:cNvPr id="9" name="Slide Number Placeholder 8"/>
          <p:cNvSpPr>
            <a:spLocks noGrp="1"/>
          </p:cNvSpPr>
          <p:nvPr>
            <p:ph type="sldNum" sz="quarter" idx="12"/>
          </p:nvPr>
        </p:nvSpPr>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1085085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a:t>
            </a:r>
          </a:p>
        </p:txBody>
      </p:sp>
      <p:sp>
        <p:nvSpPr>
          <p:cNvPr id="3" name="Footer Placeholder 2"/>
          <p:cNvSpPr>
            <a:spLocks noGrp="1"/>
          </p:cNvSpPr>
          <p:nvPr>
            <p:ph type="ftr" sz="quarter" idx="11"/>
          </p:nvPr>
        </p:nvSpPr>
        <p:spPr>
          <a:xfrm>
            <a:off x="4729162" y="9040146"/>
            <a:ext cx="7896108" cy="519289"/>
          </a:xfrm>
        </p:spPr>
        <p:txBody>
          <a:bodyPr/>
          <a:lstStyle>
            <a:lvl1pPr algn="ctr">
              <a:defRPr/>
            </a:lvl1pPr>
          </a:lstStyle>
          <a:p>
            <a:r>
              <a:rPr lang="en-US"/>
              <a:t>25th International Petroleum Environmental Conference Denver, Colorado</a:t>
            </a:r>
            <a:endParaRPr lang="en-US" dirty="0"/>
          </a:p>
        </p:txBody>
      </p:sp>
      <p:sp>
        <p:nvSpPr>
          <p:cNvPr id="4" name="Slide Number Placeholder 3"/>
          <p:cNvSpPr>
            <a:spLocks noGrp="1"/>
          </p:cNvSpPr>
          <p:nvPr>
            <p:ph type="sldNum" sz="quarter" idx="12"/>
          </p:nvPr>
        </p:nvSpPr>
        <p:spPr>
          <a:xfrm>
            <a:off x="15390564" y="9040146"/>
            <a:ext cx="1445021" cy="519289"/>
          </a:xfrm>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3581384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0521" y="731526"/>
            <a:ext cx="5202079" cy="1652693"/>
          </a:xfrm>
        </p:spPr>
        <p:txBody>
          <a:bodyPr lIns="0" anchor="b">
            <a:noAutofit/>
          </a:bodyPr>
          <a:lstStyle>
            <a:lvl1pPr algn="l" rtl="0">
              <a:spcBef>
                <a:spcPct val="0"/>
              </a:spcBef>
              <a:buNone/>
              <a:defRPr sz="3698" b="1">
                <a:ln>
                  <a:noFill/>
                </a:ln>
                <a:solidFill>
                  <a:schemeClr val="tx2"/>
                </a:solidFill>
                <a:effectLst/>
                <a:latin typeface="+mj-lt"/>
                <a:ea typeface="+mj-ea"/>
                <a:cs typeface="+mj-cs"/>
              </a:defRPr>
            </a:lvl1pPr>
          </a:lstStyle>
          <a:p>
            <a:r>
              <a:rPr kumimoji="0" lang="en-US" dirty="0"/>
              <a:t>Click to edit Master title style</a:t>
            </a:r>
          </a:p>
        </p:txBody>
      </p:sp>
      <p:sp>
        <p:nvSpPr>
          <p:cNvPr id="3" name="Text Placeholder 2"/>
          <p:cNvSpPr>
            <a:spLocks noGrp="1"/>
          </p:cNvSpPr>
          <p:nvPr>
            <p:ph type="body" idx="2"/>
          </p:nvPr>
        </p:nvSpPr>
        <p:spPr>
          <a:xfrm>
            <a:off x="1300521" y="2384213"/>
            <a:ext cx="5202079" cy="6502400"/>
          </a:xfrm>
        </p:spPr>
        <p:txBody>
          <a:bodyPr lIns="18288" rIns="18288"/>
          <a:lstStyle>
            <a:lvl1pPr marL="0" indent="0" algn="l">
              <a:buNone/>
              <a:defRPr sz="1991" b="1"/>
            </a:lvl1pPr>
            <a:lvl2pPr indent="0" algn="l">
              <a:buNone/>
              <a:defRPr sz="1707"/>
            </a:lvl2pPr>
            <a:lvl3pPr indent="0" algn="l">
              <a:buNone/>
              <a:defRPr sz="1422"/>
            </a:lvl3pPr>
            <a:lvl4pPr indent="0" algn="l">
              <a:buNone/>
              <a:defRPr sz="1280"/>
            </a:lvl4pPr>
            <a:lvl5pPr indent="0" algn="l">
              <a:buNone/>
              <a:defRPr sz="1280"/>
            </a:lvl5pPr>
          </a:lstStyle>
          <a:p>
            <a:pPr lvl="0" eaLnBrk="1" latinLnBrk="0" hangingPunct="1"/>
            <a:r>
              <a:rPr kumimoji="0" lang="en-US" dirty="0"/>
              <a:t>Click to edit Master text styles</a:t>
            </a:r>
          </a:p>
        </p:txBody>
      </p:sp>
      <p:sp>
        <p:nvSpPr>
          <p:cNvPr id="4" name="Content Placeholder 3"/>
          <p:cNvSpPr>
            <a:spLocks noGrp="1"/>
          </p:cNvSpPr>
          <p:nvPr>
            <p:ph sz="half" idx="1"/>
          </p:nvPr>
        </p:nvSpPr>
        <p:spPr>
          <a:xfrm>
            <a:off x="6779562" y="2384213"/>
            <a:ext cx="9693688" cy="6502400"/>
          </a:xfrm>
        </p:spPr>
        <p:txBody>
          <a:bodyPr tIns="0"/>
          <a:lstStyle>
            <a:lvl1pPr>
              <a:defRPr sz="3983" b="1"/>
            </a:lvl1pPr>
            <a:lvl2pPr>
              <a:defRPr sz="3698" b="1"/>
            </a:lvl2pPr>
            <a:lvl3pPr>
              <a:defRPr sz="3413" b="1"/>
            </a:lvl3pPr>
            <a:lvl4pPr>
              <a:defRPr sz="2844" b="1"/>
            </a:lvl4pPr>
            <a:lvl5pPr>
              <a:defRPr sz="2561" b="1"/>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r>
              <a:rPr lang="en-US"/>
              <a:t> </a:t>
            </a:r>
          </a:p>
        </p:txBody>
      </p:sp>
      <p:sp>
        <p:nvSpPr>
          <p:cNvPr id="6" name="Footer Placeholder 5"/>
          <p:cNvSpPr>
            <a:spLocks noGrp="1"/>
          </p:cNvSpPr>
          <p:nvPr>
            <p:ph type="ftr" sz="quarter" idx="11"/>
          </p:nvPr>
        </p:nvSpPr>
        <p:spPr>
          <a:xfrm>
            <a:off x="4303540" y="9040146"/>
            <a:ext cx="8503725" cy="519289"/>
          </a:xfrm>
        </p:spPr>
        <p:txBody>
          <a:bodyPr/>
          <a:lstStyle>
            <a:lvl1pPr algn="ctr">
              <a:defRPr/>
            </a:lvl1pPr>
          </a:lstStyle>
          <a:p>
            <a:r>
              <a:rPr lang="en-US"/>
              <a:t>25th International Petroleum Environmental Conference Denver, Colorado</a:t>
            </a:r>
            <a:endParaRPr lang="en-US" dirty="0"/>
          </a:p>
        </p:txBody>
      </p:sp>
      <p:sp>
        <p:nvSpPr>
          <p:cNvPr id="7" name="Slide Number Placeholder 6"/>
          <p:cNvSpPr>
            <a:spLocks noGrp="1"/>
          </p:cNvSpPr>
          <p:nvPr>
            <p:ph type="sldNum" sz="quarter" idx="12"/>
          </p:nvPr>
        </p:nvSpPr>
        <p:spPr>
          <a:xfrm>
            <a:off x="15494089" y="9040146"/>
            <a:ext cx="1445021" cy="519289"/>
          </a:xfrm>
        </p:spPr>
        <p:txBody>
          <a:bodyPr/>
          <a:lstStyle/>
          <a:p>
            <a:fld id="{37C2E05E-97ED-466F-8EE8-C8D9FED4DCC4}" type="slidenum">
              <a:rPr lang="en-US" smtClean="0"/>
              <a:pPr/>
              <a:t>‹#›</a:t>
            </a:fld>
            <a:endParaRPr lang="en-US"/>
          </a:p>
        </p:txBody>
      </p:sp>
    </p:spTree>
    <p:extLst>
      <p:ext uri="{BB962C8B-B14F-4D97-AF65-F5344CB8AC3E}">
        <p14:creationId xmlns:p14="http://schemas.microsoft.com/office/powerpoint/2010/main" val="2570172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6003390" y="1575932"/>
            <a:ext cx="9970651" cy="58521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5405"/>
          </a:p>
        </p:txBody>
      </p:sp>
      <p:sp>
        <p:nvSpPr>
          <p:cNvPr id="12" name="Right Triangle 11"/>
          <p:cNvSpPr/>
          <p:nvPr/>
        </p:nvSpPr>
        <p:spPr>
          <a:xfrm rot="420000" flipV="1">
            <a:off x="15178673" y="7622782"/>
            <a:ext cx="294785" cy="221082"/>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5405"/>
          </a:p>
        </p:txBody>
      </p:sp>
      <p:sp>
        <p:nvSpPr>
          <p:cNvPr id="2" name="Title 1"/>
          <p:cNvSpPr>
            <a:spLocks noGrp="1"/>
          </p:cNvSpPr>
          <p:nvPr>
            <p:ph type="title"/>
          </p:nvPr>
        </p:nvSpPr>
        <p:spPr>
          <a:xfrm>
            <a:off x="1156017" y="1673953"/>
            <a:ext cx="4196344" cy="2250839"/>
          </a:xfrm>
        </p:spPr>
        <p:txBody>
          <a:bodyPr vert="horz" lIns="45720" tIns="45720" rIns="45720" bIns="45720" anchor="b"/>
          <a:lstStyle>
            <a:lvl1pPr algn="l">
              <a:buNone/>
              <a:defRPr sz="2844"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1156020" y="4023164"/>
            <a:ext cx="4190564" cy="3099477"/>
          </a:xfrm>
        </p:spPr>
        <p:txBody>
          <a:bodyPr lIns="64008" rIns="45720" bIns="45720" anchor="t"/>
          <a:lstStyle>
            <a:lvl1pPr marL="0" indent="0" algn="l">
              <a:spcBef>
                <a:spcPts val="356"/>
              </a:spcBef>
              <a:buFontTx/>
              <a:buNone/>
              <a:defRPr sz="1849"/>
            </a:lvl1pPr>
            <a:lvl2pPr>
              <a:defRPr sz="1707"/>
            </a:lvl2pPr>
            <a:lvl3pPr>
              <a:defRPr sz="1422"/>
            </a:lvl3pPr>
            <a:lvl4pPr>
              <a:defRPr sz="1280"/>
            </a:lvl4pPr>
            <a:lvl5pPr>
              <a:defRPr sz="128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t> </a:t>
            </a:r>
          </a:p>
        </p:txBody>
      </p:sp>
      <p:sp>
        <p:nvSpPr>
          <p:cNvPr id="6" name="Footer Placeholder 5"/>
          <p:cNvSpPr>
            <a:spLocks noGrp="1"/>
          </p:cNvSpPr>
          <p:nvPr>
            <p:ph type="ftr" sz="quarter" idx="11"/>
          </p:nvPr>
        </p:nvSpPr>
        <p:spPr/>
        <p:txBody>
          <a:bodyPr/>
          <a:lstStyle/>
          <a:p>
            <a:r>
              <a:rPr lang="en-US"/>
              <a:t>25th International Petroleum Environmental Conference Denver, Colorado</a:t>
            </a:r>
          </a:p>
        </p:txBody>
      </p:sp>
      <p:sp>
        <p:nvSpPr>
          <p:cNvPr id="7" name="Slide Number Placeholder 6"/>
          <p:cNvSpPr>
            <a:spLocks noGrp="1"/>
          </p:cNvSpPr>
          <p:nvPr>
            <p:ph type="sldNum" sz="quarter" idx="12"/>
          </p:nvPr>
        </p:nvSpPr>
        <p:spPr>
          <a:xfrm>
            <a:off x="15317234" y="9040146"/>
            <a:ext cx="1156018" cy="519289"/>
          </a:xfrm>
        </p:spPr>
        <p:txBody>
          <a:bodyPr/>
          <a:lstStyle/>
          <a:p>
            <a:fld id="{37C2E05E-97ED-466F-8EE8-C8D9FED4DCC4}" type="slidenum">
              <a:rPr lang="en-US" smtClean="0"/>
              <a:pPr/>
              <a:t>‹#›</a:t>
            </a:fld>
            <a:endParaRPr lang="en-US"/>
          </a:p>
        </p:txBody>
      </p:sp>
      <p:sp>
        <p:nvSpPr>
          <p:cNvPr id="3" name="Picture Placeholder 2"/>
          <p:cNvSpPr>
            <a:spLocks noGrp="1"/>
          </p:cNvSpPr>
          <p:nvPr>
            <p:ph type="pic" idx="1"/>
          </p:nvPr>
        </p:nvSpPr>
        <p:spPr>
          <a:xfrm rot="420000">
            <a:off x="6610299" y="1705980"/>
            <a:ext cx="8756833" cy="5592064"/>
          </a:xfrm>
          <a:prstGeom prst="rect">
            <a:avLst/>
          </a:prstGeom>
          <a:solidFill>
            <a:schemeClr val="bg2"/>
          </a:solidFill>
          <a:ln w="3000" cap="rnd">
            <a:solidFill>
              <a:srgbClr val="C0C0C0"/>
            </a:solidFill>
            <a:round/>
          </a:ln>
          <a:effectLst/>
        </p:spPr>
        <p:txBody>
          <a:bodyPr/>
          <a:lstStyle>
            <a:lvl1pPr marL="0" indent="0">
              <a:buNone/>
              <a:defRPr sz="4551"/>
            </a:lvl1pPr>
          </a:lstStyle>
          <a:p>
            <a:r>
              <a:rPr kumimoji="0" lang="en-US"/>
              <a:t>Click icon to add picture</a:t>
            </a:r>
            <a:endParaRPr kumimoji="0" lang="en-US" dirty="0"/>
          </a:p>
        </p:txBody>
      </p:sp>
      <p:sp>
        <p:nvSpPr>
          <p:cNvPr id="10" name="Freeform 9"/>
          <p:cNvSpPr>
            <a:spLocks/>
          </p:cNvSpPr>
          <p:nvPr/>
        </p:nvSpPr>
        <p:spPr bwMode="auto">
          <a:xfrm flipV="1">
            <a:off x="-18063" y="8272498"/>
            <a:ext cx="17376388"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30048" tIns="65024" rIns="130048" bIns="65024" anchor="t" compatLnSpc="1"/>
          <a:lstStyle/>
          <a:p>
            <a:pPr marL="0" algn="l" rtl="0" eaLnBrk="1" latinLnBrk="0" hangingPunct="1"/>
            <a:endParaRPr kumimoji="0" lang="en-US" sz="5405">
              <a:solidFill>
                <a:schemeClr val="tx1"/>
              </a:solidFill>
              <a:latin typeface="+mn-lt"/>
              <a:ea typeface="+mn-ea"/>
              <a:cs typeface="+mn-cs"/>
            </a:endParaRPr>
          </a:p>
        </p:txBody>
      </p:sp>
      <p:sp>
        <p:nvSpPr>
          <p:cNvPr id="11" name="Freeform 10"/>
          <p:cNvSpPr>
            <a:spLocks/>
          </p:cNvSpPr>
          <p:nvPr/>
        </p:nvSpPr>
        <p:spPr bwMode="auto">
          <a:xfrm flipV="1">
            <a:off x="8308878" y="8845977"/>
            <a:ext cx="9031387"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30048" tIns="65024" rIns="130048" bIns="65024" anchor="t" compatLnSpc="1"/>
          <a:lstStyle/>
          <a:p>
            <a:pPr marL="0" algn="l" rtl="0" eaLnBrk="1" latinLnBrk="0" hangingPunct="1"/>
            <a:endParaRPr kumimoji="0" lang="en-US" sz="5405">
              <a:solidFill>
                <a:schemeClr val="tx1"/>
              </a:solidFill>
              <a:latin typeface="+mn-lt"/>
              <a:ea typeface="+mn-ea"/>
              <a:cs typeface="+mn-cs"/>
            </a:endParaRPr>
          </a:p>
        </p:txBody>
      </p:sp>
    </p:spTree>
    <p:extLst>
      <p:ext uri="{BB962C8B-B14F-4D97-AF65-F5344CB8AC3E}">
        <p14:creationId xmlns:p14="http://schemas.microsoft.com/office/powerpoint/2010/main" val="698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8063" y="-10160"/>
            <a:ext cx="17376388"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3">
                  <a:lumMod val="40000"/>
                  <a:lumOff val="60000"/>
                </a:schemeClr>
              </a:gs>
              <a:gs pos="61000">
                <a:schemeClr val="accent3">
                  <a:lumMod val="50000"/>
                </a:schemeClr>
              </a:gs>
              <a:gs pos="73000">
                <a:schemeClr val="accent3">
                  <a:lumMod val="75000"/>
                </a:schemeClr>
              </a:gs>
              <a:gs pos="100000">
                <a:schemeClr val="accent3">
                  <a:lumMod val="60000"/>
                  <a:lumOff val="40000"/>
                </a:schemeClr>
              </a:gs>
            </a:gsLst>
            <a:lin ang="5400000" scaled="1"/>
          </a:gra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30048" tIns="65024" rIns="130048" bIns="65024" anchor="t" compatLnSpc="1"/>
          <a:lstStyle/>
          <a:p>
            <a:pPr marL="0" algn="l" rtl="0" eaLnBrk="1" latinLnBrk="0" hangingPunct="1"/>
            <a:endParaRPr kumimoji="0" lang="en-US" sz="5405" dirty="0">
              <a:solidFill>
                <a:schemeClr val="tx1"/>
              </a:solidFill>
              <a:latin typeface="+mn-lt"/>
              <a:ea typeface="+mn-ea"/>
              <a:cs typeface="+mn-cs"/>
            </a:endParaRPr>
          </a:p>
        </p:txBody>
      </p:sp>
      <p:sp>
        <p:nvSpPr>
          <p:cNvPr id="8" name="Freeform 7"/>
          <p:cNvSpPr>
            <a:spLocks/>
          </p:cNvSpPr>
          <p:nvPr/>
        </p:nvSpPr>
        <p:spPr bwMode="auto">
          <a:xfrm>
            <a:off x="8308878" y="-10160"/>
            <a:ext cx="9031387"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2">
                  <a:lumMod val="40000"/>
                  <a:lumOff val="60000"/>
                </a:schemeClr>
              </a:gs>
              <a:gs pos="61000">
                <a:schemeClr val="accent4"/>
              </a:gs>
              <a:gs pos="73000">
                <a:schemeClr val="accent4"/>
              </a:gs>
              <a:gs pos="100000">
                <a:schemeClr val="accent2"/>
              </a:gs>
            </a:gsLst>
            <a:lin ang="5400000" scaled="1"/>
          </a:gra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30048" tIns="65024" rIns="130048" bIns="65024" anchor="t" compatLnSpc="1"/>
          <a:lstStyle/>
          <a:p>
            <a:pPr marL="0" algn="l" rtl="0" eaLnBrk="1" latinLnBrk="0" hangingPunct="1"/>
            <a:endParaRPr kumimoji="0" lang="en-US" sz="5405">
              <a:solidFill>
                <a:schemeClr val="tx1"/>
              </a:solidFill>
              <a:latin typeface="+mn-lt"/>
              <a:ea typeface="+mn-ea"/>
              <a:cs typeface="+mn-cs"/>
            </a:endParaRPr>
          </a:p>
        </p:txBody>
      </p:sp>
      <p:sp>
        <p:nvSpPr>
          <p:cNvPr id="9" name="Title Placeholder 8"/>
          <p:cNvSpPr>
            <a:spLocks noGrp="1"/>
          </p:cNvSpPr>
          <p:nvPr>
            <p:ph type="title"/>
          </p:nvPr>
        </p:nvSpPr>
        <p:spPr>
          <a:xfrm>
            <a:off x="867013" y="1001370"/>
            <a:ext cx="15606237" cy="1625600"/>
          </a:xfrm>
          <a:prstGeom prst="rect">
            <a:avLst/>
          </a:prstGeom>
        </p:spPr>
        <p:txBody>
          <a:bodyPr vert="horz" lIns="0" rIns="0" bIns="0" anchor="b">
            <a:normAutofit/>
          </a:bodyPr>
          <a:lstStyle/>
          <a:p>
            <a:r>
              <a:rPr kumimoji="0" lang="en-US" dirty="0"/>
              <a:t>Click to edit Master title style</a:t>
            </a:r>
          </a:p>
        </p:txBody>
      </p:sp>
      <p:sp>
        <p:nvSpPr>
          <p:cNvPr id="30" name="Text Placeholder 29"/>
          <p:cNvSpPr>
            <a:spLocks noGrp="1"/>
          </p:cNvSpPr>
          <p:nvPr>
            <p:ph type="body" idx="1"/>
          </p:nvPr>
        </p:nvSpPr>
        <p:spPr>
          <a:xfrm>
            <a:off x="867013" y="2752683"/>
            <a:ext cx="15606237" cy="6242304"/>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867015" y="9040146"/>
            <a:ext cx="1262107" cy="519289"/>
          </a:xfrm>
          <a:prstGeom prst="rect">
            <a:avLst/>
          </a:prstGeom>
        </p:spPr>
        <p:txBody>
          <a:bodyPr vert="horz" lIns="0" tIns="0" rIns="0" bIns="0" anchor="b"/>
          <a:lstStyle>
            <a:lvl1pPr algn="l" eaLnBrk="1" latinLnBrk="0" hangingPunct="1">
              <a:defRPr kumimoji="0" sz="1707">
                <a:solidFill>
                  <a:schemeClr val="tx2">
                    <a:shade val="90000"/>
                  </a:schemeClr>
                </a:solidFill>
              </a:defRPr>
            </a:lvl1pPr>
          </a:lstStyle>
          <a:p>
            <a:r>
              <a:rPr lang="en-US"/>
              <a:t> </a:t>
            </a:r>
            <a:endParaRPr lang="en-US" dirty="0"/>
          </a:p>
        </p:txBody>
      </p:sp>
      <p:sp>
        <p:nvSpPr>
          <p:cNvPr id="22" name="Footer Placeholder 21"/>
          <p:cNvSpPr>
            <a:spLocks noGrp="1"/>
          </p:cNvSpPr>
          <p:nvPr>
            <p:ph type="ftr" sz="quarter" idx="3"/>
          </p:nvPr>
        </p:nvSpPr>
        <p:spPr>
          <a:xfrm>
            <a:off x="2129120" y="9040146"/>
            <a:ext cx="10678144" cy="519289"/>
          </a:xfrm>
          <a:prstGeom prst="rect">
            <a:avLst/>
          </a:prstGeom>
        </p:spPr>
        <p:txBody>
          <a:bodyPr vert="horz" lIns="0" tIns="0" rIns="0" bIns="0" anchor="b"/>
          <a:lstStyle>
            <a:lvl1pPr algn="l" eaLnBrk="1" latinLnBrk="0" hangingPunct="1">
              <a:defRPr kumimoji="0" sz="1707">
                <a:solidFill>
                  <a:schemeClr val="tx2">
                    <a:shade val="90000"/>
                  </a:schemeClr>
                </a:solidFill>
                <a:latin typeface="+mj-lt"/>
              </a:defRPr>
            </a:lvl1pPr>
          </a:lstStyle>
          <a:p>
            <a:pPr algn="ctr"/>
            <a:r>
              <a:rPr lang="en-US"/>
              <a:t>25th International Petroleum Environmental Conference Denver, Colorado</a:t>
            </a:r>
            <a:endParaRPr lang="en-US" dirty="0"/>
          </a:p>
        </p:txBody>
      </p:sp>
      <p:sp>
        <p:nvSpPr>
          <p:cNvPr id="18" name="Slide Number Placeholder 17"/>
          <p:cNvSpPr>
            <a:spLocks noGrp="1"/>
          </p:cNvSpPr>
          <p:nvPr>
            <p:ph type="sldNum" sz="quarter" idx="4"/>
          </p:nvPr>
        </p:nvSpPr>
        <p:spPr>
          <a:xfrm>
            <a:off x="15028231" y="9040146"/>
            <a:ext cx="1445021" cy="519289"/>
          </a:xfrm>
          <a:prstGeom prst="rect">
            <a:avLst/>
          </a:prstGeom>
        </p:spPr>
        <p:txBody>
          <a:bodyPr vert="horz" lIns="0" tIns="0" rIns="0" bIns="0" anchor="b"/>
          <a:lstStyle>
            <a:lvl1pPr algn="r" eaLnBrk="1" latinLnBrk="0" hangingPunct="1">
              <a:defRPr kumimoji="0" sz="1707" b="1">
                <a:solidFill>
                  <a:schemeClr val="tx2">
                    <a:shade val="90000"/>
                  </a:schemeClr>
                </a:solidFill>
                <a:latin typeface="+mj-lt"/>
              </a:defRPr>
            </a:lvl1pPr>
          </a:lstStyle>
          <a:p>
            <a:fld id="{37C2E05E-97ED-466F-8EE8-C8D9FED4DCC4}" type="slidenum">
              <a:rPr lang="en-US" smtClean="0"/>
              <a:pPr/>
              <a:t>‹#›</a:t>
            </a:fld>
            <a:endParaRPr lang="en-US" dirty="0"/>
          </a:p>
        </p:txBody>
      </p:sp>
      <p:grpSp>
        <p:nvGrpSpPr>
          <p:cNvPr id="2" name="Group 1"/>
          <p:cNvGrpSpPr/>
          <p:nvPr/>
        </p:nvGrpSpPr>
        <p:grpSpPr>
          <a:xfrm>
            <a:off x="-36062" y="287872"/>
            <a:ext cx="17409570" cy="923341"/>
            <a:chOff x="-19045" y="216550"/>
            <a:chExt cx="9180548" cy="649224"/>
          </a:xfrm>
          <a:effectLst/>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ln>
              <a:gradFill>
                <a:gsLst>
                  <a:gs pos="0">
                    <a:schemeClr val="accent1">
                      <a:lumMod val="5000"/>
                      <a:lumOff val="95000"/>
                    </a:schemeClr>
                  </a:gs>
                  <a:gs pos="74000">
                    <a:schemeClr val="accent4"/>
                  </a:gs>
                  <a:gs pos="83000">
                    <a:schemeClr val="accent1">
                      <a:lumMod val="45000"/>
                      <a:lumOff val="55000"/>
                    </a:schemeClr>
                  </a:gs>
                  <a:gs pos="100000">
                    <a:schemeClr val="accent4">
                      <a:lumMod val="60000"/>
                      <a:lumOff val="40000"/>
                    </a:schemeClr>
                  </a:gs>
                </a:gsLst>
                <a:lin ang="5400000" scaled="1"/>
              </a:gradFill>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anchor="t" compatLnSpc="1"/>
            <a:lstStyle/>
            <a:p>
              <a:endParaRPr kumimoji="0" lang="en-US" sz="5405"/>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ln>
              <a:gradFill>
                <a:gsLst>
                  <a:gs pos="0">
                    <a:schemeClr val="accent2">
                      <a:lumMod val="40000"/>
                      <a:lumOff val="60000"/>
                    </a:schemeClr>
                  </a:gs>
                  <a:gs pos="74000">
                    <a:schemeClr val="accent4"/>
                  </a:gs>
                  <a:gs pos="83000">
                    <a:schemeClr val="accent1">
                      <a:lumMod val="45000"/>
                      <a:lumOff val="55000"/>
                    </a:schemeClr>
                  </a:gs>
                  <a:gs pos="100000">
                    <a:schemeClr val="accent4">
                      <a:lumMod val="60000"/>
                      <a:lumOff val="40000"/>
                    </a:schemeClr>
                  </a:gs>
                </a:gsLst>
                <a:lin ang="5400000" scaled="1"/>
              </a:gra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vert="horz" wrap="square" lIns="91440" tIns="45720" rIns="91440" bIns="45720" anchor="t" compatLnSpc="1"/>
            <a:lstStyle/>
            <a:p>
              <a:endParaRPr kumimoji="0" lang="en-US" sz="5405"/>
            </a:p>
          </p:txBody>
        </p:sp>
      </p:grpSp>
      <p:pic>
        <p:nvPicPr>
          <p:cNvPr id="5" name="Picture 4">
            <a:extLst>
              <a:ext uri="{FF2B5EF4-FFF2-40B4-BE49-F238E27FC236}">
                <a16:creationId xmlns:a16="http://schemas.microsoft.com/office/drawing/2014/main" id="{4BD57A40-9D7F-4E5D-AC44-5739575068F0}"/>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905031" y="8926615"/>
            <a:ext cx="1224090" cy="632819"/>
          </a:xfrm>
          <a:prstGeom prst="rect">
            <a:avLst/>
          </a:prstGeom>
        </p:spPr>
      </p:pic>
    </p:spTree>
    <p:extLst>
      <p:ext uri="{BB962C8B-B14F-4D97-AF65-F5344CB8AC3E}">
        <p14:creationId xmlns:p14="http://schemas.microsoft.com/office/powerpoint/2010/main" val="359899003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3" r:id="rId12"/>
    <p:sldLayoutId id="2147483714" r:id="rId13"/>
    <p:sldLayoutId id="2147483715" r:id="rId14"/>
    <p:sldLayoutId id="2147483693" r:id="rId15"/>
    <p:sldLayoutId id="2147483682" r:id="rId16"/>
    <p:sldLayoutId id="2147483695" r:id="rId17"/>
    <p:sldLayoutId id="2147483694" r:id="rId18"/>
  </p:sldLayoutIdLst>
  <p:hf hdr="0" dt="0"/>
  <p:txStyles>
    <p:titleStyle>
      <a:lvl1pPr algn="l" rtl="0" eaLnBrk="1" latinLnBrk="0" hangingPunct="1">
        <a:spcBef>
          <a:spcPct val="0"/>
        </a:spcBef>
        <a:buNone/>
        <a:defRPr kumimoji="0" sz="5120" b="1" kern="1200">
          <a:ln>
            <a:noFill/>
          </a:ln>
          <a:solidFill>
            <a:schemeClr val="tx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90158" indent="-390158" algn="l" rtl="0" eaLnBrk="1" latinLnBrk="0" hangingPunct="1">
        <a:spcBef>
          <a:spcPct val="20000"/>
        </a:spcBef>
        <a:buClr>
          <a:schemeClr val="accent3"/>
        </a:buClr>
        <a:buSzPct val="95000"/>
        <a:buFont typeface="Wingdings 2"/>
        <a:buChar char=""/>
        <a:defRPr kumimoji="0" sz="3698" b="1" kern="1200">
          <a:solidFill>
            <a:schemeClr val="tx1"/>
          </a:solidFill>
          <a:latin typeface="Arial" panose="020B0604020202020204" pitchFamily="34" charset="0"/>
          <a:ea typeface="+mn-ea"/>
          <a:cs typeface="Arial" panose="020B0604020202020204" pitchFamily="34" charset="0"/>
        </a:defRPr>
      </a:lvl1pPr>
      <a:lvl2pPr marL="910367" indent="-351142" algn="l" rtl="0" eaLnBrk="1" latinLnBrk="0" hangingPunct="1">
        <a:spcBef>
          <a:spcPct val="20000"/>
        </a:spcBef>
        <a:buClr>
          <a:schemeClr val="accent1"/>
        </a:buClr>
        <a:buSzPct val="85000"/>
        <a:buFont typeface="Wingdings 2"/>
        <a:buChar char=""/>
        <a:defRPr kumimoji="0" sz="3413" b="1" kern="1200">
          <a:solidFill>
            <a:schemeClr val="tx1"/>
          </a:solidFill>
          <a:latin typeface="Arial" panose="020B0604020202020204" pitchFamily="34" charset="0"/>
          <a:ea typeface="+mn-ea"/>
          <a:cs typeface="Arial" panose="020B0604020202020204" pitchFamily="34" charset="0"/>
        </a:defRPr>
      </a:lvl2pPr>
      <a:lvl3pPr marL="1300525" indent="-351142" algn="l" rtl="0" eaLnBrk="1" latinLnBrk="0" hangingPunct="1">
        <a:spcBef>
          <a:spcPct val="20000"/>
        </a:spcBef>
        <a:buClr>
          <a:schemeClr val="accent2"/>
        </a:buClr>
        <a:buSzPct val="70000"/>
        <a:buFont typeface="Wingdings 2"/>
        <a:buChar char=""/>
        <a:defRPr kumimoji="0" sz="2987" b="1" kern="1200">
          <a:solidFill>
            <a:schemeClr val="tx1"/>
          </a:solidFill>
          <a:latin typeface="Arial" panose="020B0604020202020204" pitchFamily="34" charset="0"/>
          <a:ea typeface="+mn-ea"/>
          <a:cs typeface="Arial" panose="020B0604020202020204" pitchFamily="34" charset="0"/>
        </a:defRPr>
      </a:lvl3pPr>
      <a:lvl4pPr marL="1690682" indent="-299121" algn="l" rtl="0" eaLnBrk="1" latinLnBrk="0" hangingPunct="1">
        <a:spcBef>
          <a:spcPct val="20000"/>
        </a:spcBef>
        <a:buClr>
          <a:schemeClr val="accent3"/>
        </a:buClr>
        <a:buSzPct val="65000"/>
        <a:buFont typeface="Wingdings 2"/>
        <a:buChar char=""/>
        <a:defRPr kumimoji="0" sz="2844" b="1" kern="1200">
          <a:solidFill>
            <a:schemeClr val="tx1"/>
          </a:solidFill>
          <a:latin typeface="Arial" panose="020B0604020202020204" pitchFamily="34" charset="0"/>
          <a:ea typeface="+mn-ea"/>
          <a:cs typeface="Arial" panose="020B0604020202020204" pitchFamily="34" charset="0"/>
        </a:defRPr>
      </a:lvl4pPr>
      <a:lvl5pPr marL="2080839" indent="-299121" algn="l" rtl="0" eaLnBrk="1" latinLnBrk="0" hangingPunct="1">
        <a:spcBef>
          <a:spcPct val="20000"/>
        </a:spcBef>
        <a:buClr>
          <a:schemeClr val="accent4"/>
        </a:buClr>
        <a:buSzPct val="65000"/>
        <a:buFont typeface="Wingdings 2"/>
        <a:buChar char=""/>
        <a:defRPr kumimoji="0" sz="2844" b="1" kern="1200">
          <a:solidFill>
            <a:schemeClr val="tx1"/>
          </a:solidFill>
          <a:latin typeface="Arial" panose="020B0604020202020204" pitchFamily="34" charset="0"/>
          <a:ea typeface="+mn-ea"/>
          <a:cs typeface="Arial" panose="020B0604020202020204" pitchFamily="34" charset="0"/>
        </a:defRPr>
      </a:lvl5pPr>
      <a:lvl6pPr marL="2470997" indent="-299121" algn="l" rtl="0" eaLnBrk="1" latinLnBrk="0" hangingPunct="1">
        <a:spcBef>
          <a:spcPct val="20000"/>
        </a:spcBef>
        <a:buClr>
          <a:schemeClr val="accent5"/>
        </a:buClr>
        <a:buSzPct val="80000"/>
        <a:buFont typeface="Wingdings 2"/>
        <a:buChar char=""/>
        <a:defRPr kumimoji="0" sz="2561" kern="1200">
          <a:solidFill>
            <a:schemeClr val="tx1"/>
          </a:solidFill>
          <a:latin typeface="+mn-lt"/>
          <a:ea typeface="+mn-ea"/>
          <a:cs typeface="+mn-cs"/>
        </a:defRPr>
      </a:lvl6pPr>
      <a:lvl7pPr marL="2731102" indent="-260105" algn="l" rtl="0" eaLnBrk="1" latinLnBrk="0" hangingPunct="1">
        <a:spcBef>
          <a:spcPct val="20000"/>
        </a:spcBef>
        <a:buClr>
          <a:schemeClr val="accent6"/>
        </a:buClr>
        <a:buSzPct val="80000"/>
        <a:buFont typeface="Wingdings 2"/>
        <a:buChar char=""/>
        <a:defRPr kumimoji="0" sz="2276" kern="1200" baseline="0">
          <a:solidFill>
            <a:schemeClr val="tx1"/>
          </a:solidFill>
          <a:latin typeface="+mn-lt"/>
          <a:ea typeface="+mn-ea"/>
          <a:cs typeface="+mn-cs"/>
        </a:defRPr>
      </a:lvl7pPr>
      <a:lvl8pPr marL="3121259" indent="-260105" algn="l" rtl="0" eaLnBrk="1" latinLnBrk="0" hangingPunct="1">
        <a:spcBef>
          <a:spcPct val="20000"/>
        </a:spcBef>
        <a:buClr>
          <a:schemeClr val="tx2"/>
        </a:buClr>
        <a:buChar char="•"/>
        <a:defRPr kumimoji="0" sz="2276" kern="1200">
          <a:solidFill>
            <a:schemeClr val="tx1"/>
          </a:solidFill>
          <a:latin typeface="+mn-lt"/>
          <a:ea typeface="+mn-ea"/>
          <a:cs typeface="+mn-cs"/>
        </a:defRPr>
      </a:lvl8pPr>
      <a:lvl9pPr marL="3511417" indent="-260105" algn="l" rtl="0" eaLnBrk="1" latinLnBrk="0" hangingPunct="1">
        <a:spcBef>
          <a:spcPct val="20000"/>
        </a:spcBef>
        <a:buClr>
          <a:schemeClr val="tx2"/>
        </a:buClr>
        <a:buFontTx/>
        <a:buChar char="•"/>
        <a:defRPr kumimoji="0" sz="1991"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50263" algn="l" rtl="0" eaLnBrk="1" latinLnBrk="0" hangingPunct="1">
        <a:defRPr kumimoji="0" kern="1200">
          <a:solidFill>
            <a:schemeClr val="tx1"/>
          </a:solidFill>
          <a:latin typeface="+mn-lt"/>
          <a:ea typeface="+mn-ea"/>
          <a:cs typeface="+mn-cs"/>
        </a:defRPr>
      </a:lvl2pPr>
      <a:lvl3pPr marL="1300525" algn="l" rtl="0" eaLnBrk="1" latinLnBrk="0" hangingPunct="1">
        <a:defRPr kumimoji="0" kern="1200">
          <a:solidFill>
            <a:schemeClr val="tx1"/>
          </a:solidFill>
          <a:latin typeface="+mn-lt"/>
          <a:ea typeface="+mn-ea"/>
          <a:cs typeface="+mn-cs"/>
        </a:defRPr>
      </a:lvl3pPr>
      <a:lvl4pPr marL="1950788" algn="l" rtl="0" eaLnBrk="1" latinLnBrk="0" hangingPunct="1">
        <a:defRPr kumimoji="0" kern="1200">
          <a:solidFill>
            <a:schemeClr val="tx1"/>
          </a:solidFill>
          <a:latin typeface="+mn-lt"/>
          <a:ea typeface="+mn-ea"/>
          <a:cs typeface="+mn-cs"/>
        </a:defRPr>
      </a:lvl4pPr>
      <a:lvl5pPr marL="2601049" algn="l" rtl="0" eaLnBrk="1" latinLnBrk="0" hangingPunct="1">
        <a:defRPr kumimoji="0" kern="1200">
          <a:solidFill>
            <a:schemeClr val="tx1"/>
          </a:solidFill>
          <a:latin typeface="+mn-lt"/>
          <a:ea typeface="+mn-ea"/>
          <a:cs typeface="+mn-cs"/>
        </a:defRPr>
      </a:lvl5pPr>
      <a:lvl6pPr marL="3251312" algn="l" rtl="0" eaLnBrk="1" latinLnBrk="0" hangingPunct="1">
        <a:defRPr kumimoji="0" kern="1200">
          <a:solidFill>
            <a:schemeClr val="tx1"/>
          </a:solidFill>
          <a:latin typeface="+mn-lt"/>
          <a:ea typeface="+mn-ea"/>
          <a:cs typeface="+mn-cs"/>
        </a:defRPr>
      </a:lvl6pPr>
      <a:lvl7pPr marL="3901574" algn="l" rtl="0" eaLnBrk="1" latinLnBrk="0" hangingPunct="1">
        <a:defRPr kumimoji="0" kern="1200">
          <a:solidFill>
            <a:schemeClr val="tx1"/>
          </a:solidFill>
          <a:latin typeface="+mn-lt"/>
          <a:ea typeface="+mn-ea"/>
          <a:cs typeface="+mn-cs"/>
        </a:defRPr>
      </a:lvl7pPr>
      <a:lvl8pPr marL="4551836" algn="l" rtl="0" eaLnBrk="1" latinLnBrk="0" hangingPunct="1">
        <a:defRPr kumimoji="0" kern="1200">
          <a:solidFill>
            <a:schemeClr val="tx1"/>
          </a:solidFill>
          <a:latin typeface="+mn-lt"/>
          <a:ea typeface="+mn-ea"/>
          <a:cs typeface="+mn-cs"/>
        </a:defRPr>
      </a:lvl8pPr>
      <a:lvl9pPr marL="520209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mailto:Jfontana@VistaGeoScience.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48.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jpe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910.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mailto:Jfontana@VistaGeoScienc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t="10391" b="14610"/>
          <a:stretch/>
        </p:blipFill>
        <p:spPr>
          <a:xfrm>
            <a:off x="0" y="-1"/>
            <a:ext cx="17340263" cy="9753601"/>
          </a:xfrm>
          <a:prstGeom prst="rect">
            <a:avLst/>
          </a:prstGeom>
        </p:spPr>
      </p:pic>
      <p:sp>
        <p:nvSpPr>
          <p:cNvPr id="3075" name="Rectangle 3"/>
          <p:cNvSpPr>
            <a:spLocks noGrp="1" noChangeArrowheads="1"/>
          </p:cNvSpPr>
          <p:nvPr>
            <p:ph type="subTitle" idx="1"/>
          </p:nvPr>
        </p:nvSpPr>
        <p:spPr>
          <a:xfrm>
            <a:off x="914400" y="231191"/>
            <a:ext cx="15558852" cy="2883922"/>
          </a:xfrm>
        </p:spPr>
        <p:txBody>
          <a:bodyPr>
            <a:noAutofit/>
          </a:bodyPr>
          <a:lstStyle/>
          <a:p>
            <a:pPr algn="ctr">
              <a:spcBef>
                <a:spcPts val="0"/>
              </a:spcBef>
              <a:defRPr/>
            </a:pPr>
            <a:r>
              <a:rPr lang="en-US" sz="4800" i="1" cap="small" dirty="0">
                <a:solidFill>
                  <a:schemeClr val="accent1">
                    <a:lumMod val="40000"/>
                    <a:lumOff val="60000"/>
                  </a:schemeClr>
                </a:solidFill>
                <a:effectLst>
                  <a:outerShdw blurRad="38100" dist="38100" dir="2700000" algn="tl">
                    <a:srgbClr val="000000"/>
                  </a:outerShdw>
                </a:effectLst>
                <a:latin typeface="+mj-lt"/>
              </a:rPr>
              <a:t>Update on Current High Resolution Site Characterization (HRSC) Technology, 3D Data Modeling, and Applying HRSC Data to Remedial Design  (Part 1)</a:t>
            </a:r>
          </a:p>
          <a:p>
            <a:pPr algn="ctr">
              <a:spcBef>
                <a:spcPts val="0"/>
              </a:spcBef>
              <a:defRPr/>
            </a:pPr>
            <a:endParaRPr lang="en-US" sz="5400" i="1" cap="small" dirty="0">
              <a:solidFill>
                <a:schemeClr val="accent1">
                  <a:lumMod val="40000"/>
                  <a:lumOff val="60000"/>
                </a:schemeClr>
              </a:solidFill>
              <a:effectLst>
                <a:outerShdw blurRad="38100" dist="38100" dir="2700000" algn="tl">
                  <a:srgbClr val="000000"/>
                </a:outerShdw>
              </a:effectLst>
              <a:latin typeface="+mj-lt"/>
            </a:endParaRPr>
          </a:p>
          <a:p>
            <a:pPr algn="ctr">
              <a:spcBef>
                <a:spcPts val="0"/>
              </a:spcBef>
              <a:defRPr/>
            </a:pPr>
            <a:r>
              <a:rPr lang="en-US" sz="5400" i="1" cap="small" dirty="0">
                <a:solidFill>
                  <a:schemeClr val="accent1">
                    <a:lumMod val="40000"/>
                    <a:lumOff val="60000"/>
                  </a:schemeClr>
                </a:solidFill>
                <a:effectLst>
                  <a:outerShdw blurRad="38100" dist="38100" dir="2700000" algn="tl">
                    <a:srgbClr val="000000"/>
                  </a:outerShdw>
                </a:effectLst>
                <a:latin typeface="+mj-lt"/>
              </a:rPr>
              <a:t>John Fontana, PG, Vista GeoScience</a:t>
            </a:r>
          </a:p>
          <a:p>
            <a:pPr algn="ctr">
              <a:spcBef>
                <a:spcPts val="0"/>
              </a:spcBef>
              <a:defRPr/>
            </a:pPr>
            <a:r>
              <a:rPr lang="en-US" sz="5400" i="1" cap="small" dirty="0">
                <a:solidFill>
                  <a:srgbClr val="FFFF00"/>
                </a:solidFill>
                <a:effectLst>
                  <a:outerShdw blurRad="38100" dist="38100" dir="2700000" algn="tl">
                    <a:srgbClr val="000000"/>
                  </a:outerShdw>
                </a:effectLst>
                <a:latin typeface="+mj-lt"/>
                <a:hlinkClick r:id="rId4"/>
              </a:rPr>
              <a:t>Jfontana@VistaGeoScience.com</a:t>
            </a:r>
            <a:r>
              <a:rPr lang="en-US" sz="5400" i="1" cap="small" dirty="0">
                <a:solidFill>
                  <a:srgbClr val="FFFF00"/>
                </a:solidFill>
                <a:effectLst>
                  <a:outerShdw blurRad="38100" dist="38100" dir="2700000" algn="tl">
                    <a:srgbClr val="000000"/>
                  </a:outerShdw>
                </a:effectLst>
                <a:latin typeface="+mj-lt"/>
              </a:rPr>
              <a:t> </a:t>
            </a:r>
          </a:p>
        </p:txBody>
      </p:sp>
      <p:sp>
        <p:nvSpPr>
          <p:cNvPr id="2" name="Footer Placeholder 1"/>
          <p:cNvSpPr>
            <a:spLocks noGrp="1"/>
          </p:cNvSpPr>
          <p:nvPr>
            <p:ph type="ftr" sz="quarter" idx="11"/>
          </p:nvPr>
        </p:nvSpPr>
        <p:spPr>
          <a:xfrm>
            <a:off x="4665951" y="9040144"/>
            <a:ext cx="8008363" cy="519289"/>
          </a:xfrm>
        </p:spPr>
        <p:txBody>
          <a:bodyPr/>
          <a:lstStyle/>
          <a:p>
            <a:r>
              <a:rPr lang="en-US" dirty="0"/>
              <a:t>25th International Petroleum Environmental Conference Denver, Colorado</a:t>
            </a:r>
          </a:p>
        </p:txBody>
      </p:sp>
      <p:sp>
        <p:nvSpPr>
          <p:cNvPr id="3" name="Slide Number Placeholder 2"/>
          <p:cNvSpPr>
            <a:spLocks noGrp="1"/>
          </p:cNvSpPr>
          <p:nvPr>
            <p:ph type="sldNum" sz="quarter" idx="12"/>
          </p:nvPr>
        </p:nvSpPr>
        <p:spPr/>
        <p:txBody>
          <a:bodyPr/>
          <a:lstStyle/>
          <a:p>
            <a:fld id="{37C2E05E-97ED-466F-8EE8-C8D9FED4DCC4}" type="slidenum">
              <a:rPr lang="en-US" smtClean="0"/>
              <a:pPr/>
              <a:t>1</a:t>
            </a:fld>
            <a:endParaRPr lang="en-US"/>
          </a:p>
        </p:txBody>
      </p:sp>
      <p:pic>
        <p:nvPicPr>
          <p:cNvPr id="5124" name="Picture 4" descr="\\Buffalo1\marketing\Vista Logos &amp; Artwork\Brainstorm_LLC_Logos\vista-hard.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5718" y="7100736"/>
            <a:ext cx="4549363" cy="215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EA87491-92C2-475F-B2A2-68B19FB1AEE1}"/>
              </a:ext>
            </a:extLst>
          </p:cNvPr>
          <p:cNvPicPr>
            <a:picLocks noChangeAspect="1"/>
          </p:cNvPicPr>
          <p:nvPr/>
        </p:nvPicPr>
        <p:blipFill>
          <a:blip r:embed="rId6"/>
          <a:stretch>
            <a:fillRect/>
          </a:stretch>
        </p:blipFill>
        <p:spPr>
          <a:xfrm>
            <a:off x="285828" y="2871869"/>
            <a:ext cx="2972237" cy="376661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8DC97C3-396B-4ACA-B600-FB263CD5E14B}"/>
              </a:ext>
            </a:extLst>
          </p:cNvPr>
          <p:cNvPicPr>
            <a:picLocks noChangeAspect="1"/>
          </p:cNvPicPr>
          <p:nvPr/>
        </p:nvPicPr>
        <p:blipFill rotWithShape="1">
          <a:blip r:embed="rId7"/>
          <a:srcRect l="4508" t="4049" r="58180" b="12833"/>
          <a:stretch/>
        </p:blipFill>
        <p:spPr>
          <a:xfrm>
            <a:off x="14082200" y="2988456"/>
            <a:ext cx="2972235" cy="376661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9FF0930-5D8A-4CEE-AACE-24FBBA330931}"/>
              </a:ext>
            </a:extLst>
          </p:cNvPr>
          <p:cNvPicPr>
            <a:picLocks noChangeAspect="1"/>
          </p:cNvPicPr>
          <p:nvPr/>
        </p:nvPicPr>
        <p:blipFill rotWithShape="1">
          <a:blip r:embed="rId8"/>
          <a:srcRect b="2170"/>
          <a:stretch/>
        </p:blipFill>
        <p:spPr>
          <a:xfrm>
            <a:off x="7091250" y="6216972"/>
            <a:ext cx="3157761" cy="2927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0C586EF7-3253-4385-9657-A8D098279C53}"/>
              </a:ext>
            </a:extLst>
          </p:cNvPr>
          <p:cNvSpPr/>
          <p:nvPr/>
        </p:nvSpPr>
        <p:spPr>
          <a:xfrm>
            <a:off x="10549719" y="6949238"/>
            <a:ext cx="6447360" cy="2308324"/>
          </a:xfrm>
          <a:prstGeom prst="rect">
            <a:avLst/>
          </a:prstGeom>
        </p:spPr>
        <p:txBody>
          <a:bodyPr wrap="square">
            <a:spAutoFit/>
          </a:bodyPr>
          <a:lstStyle/>
          <a:p>
            <a:pPr algn="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25th International Petroleum Environmental Conference Denver, Colorado</a:t>
            </a:r>
          </a:p>
          <a:p>
            <a:pPr algn="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Oct 30 - Nov 1, 2018</a:t>
            </a:r>
          </a:p>
        </p:txBody>
      </p:sp>
    </p:spTree>
    <p:extLst>
      <p:ext uri="{BB962C8B-B14F-4D97-AF65-F5344CB8AC3E}">
        <p14:creationId xmlns:p14="http://schemas.microsoft.com/office/powerpoint/2010/main" val="1243756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2" y="213132"/>
            <a:ext cx="15510407" cy="1494879"/>
          </a:xfrm>
        </p:spPr>
        <p:txBody>
          <a:bodyPr>
            <a:noAutofit/>
          </a:bodyPr>
          <a:lstStyle/>
          <a:p>
            <a:r>
              <a:rPr lang="en-US" sz="6258" kern="0" dirty="0">
                <a:solidFill>
                  <a:schemeClr val="accent5">
                    <a:lumMod val="10000"/>
                  </a:schemeClr>
                </a:solidFill>
                <a:effectLst/>
                <a:latin typeface="Myriad CnSemibold" pitchFamily="34" charset="0"/>
              </a:rPr>
              <a:t>Low Level MIP vs. Standard MIP Operation</a:t>
            </a:r>
            <a:endParaRPr lang="en-US" sz="5690" dirty="0"/>
          </a:p>
        </p:txBody>
      </p:sp>
      <p:sp>
        <p:nvSpPr>
          <p:cNvPr id="50" name="Content Placeholder 49"/>
          <p:cNvSpPr>
            <a:spLocks noGrp="1"/>
          </p:cNvSpPr>
          <p:nvPr>
            <p:ph sz="half" idx="1"/>
          </p:nvPr>
        </p:nvSpPr>
        <p:spPr>
          <a:xfrm>
            <a:off x="9251901" y="1842349"/>
            <a:ext cx="7267779" cy="7195769"/>
          </a:xfrm>
        </p:spPr>
        <p:txBody>
          <a:bodyPr>
            <a:normAutofit lnSpcReduction="10000"/>
          </a:bodyPr>
          <a:lstStyle/>
          <a:p>
            <a:pPr eaLnBrk="0" hangingPunct="0">
              <a:spcBef>
                <a:spcPct val="50000"/>
              </a:spcBef>
            </a:pPr>
            <a:r>
              <a:rPr lang="en-US" sz="3983" dirty="0">
                <a:solidFill>
                  <a:schemeClr val="accent5">
                    <a:lumMod val="10000"/>
                  </a:schemeClr>
                </a:solidFill>
                <a:latin typeface="Calibri" pitchFamily="34" charset="0"/>
                <a:cs typeface="Calibri" pitchFamily="34" charset="0"/>
              </a:rPr>
              <a:t>For increased sensitivity</a:t>
            </a:r>
          </a:p>
          <a:p>
            <a:pPr eaLnBrk="0" hangingPunct="0">
              <a:spcBef>
                <a:spcPct val="50000"/>
              </a:spcBef>
            </a:pPr>
            <a:r>
              <a:rPr lang="en-US" sz="3983" dirty="0">
                <a:solidFill>
                  <a:schemeClr val="accent5">
                    <a:lumMod val="10000"/>
                  </a:schemeClr>
                </a:solidFill>
                <a:latin typeface="Calibri" pitchFamily="34" charset="0"/>
                <a:cs typeface="Calibri" pitchFamily="34" charset="0"/>
              </a:rPr>
              <a:t>Carrier flow is pulsed</a:t>
            </a:r>
          </a:p>
          <a:p>
            <a:pPr eaLnBrk="0" hangingPunct="0">
              <a:spcBef>
                <a:spcPct val="50000"/>
              </a:spcBef>
            </a:pPr>
            <a:r>
              <a:rPr lang="en-US" sz="3983" dirty="0">
                <a:solidFill>
                  <a:schemeClr val="accent5">
                    <a:lumMod val="10000"/>
                  </a:schemeClr>
                </a:solidFill>
                <a:latin typeface="Calibri" pitchFamily="34" charset="0"/>
                <a:cs typeface="Calibri" pitchFamily="34" charset="0"/>
              </a:rPr>
              <a:t>VOCs move across the membrane via diffusion  </a:t>
            </a:r>
          </a:p>
          <a:p>
            <a:pPr eaLnBrk="0" hangingPunct="0">
              <a:spcBef>
                <a:spcPct val="50000"/>
              </a:spcBef>
            </a:pPr>
            <a:r>
              <a:rPr lang="en-US" sz="3983" dirty="0">
                <a:solidFill>
                  <a:schemeClr val="accent5">
                    <a:lumMod val="10000"/>
                  </a:schemeClr>
                </a:solidFill>
                <a:latin typeface="Calibri" pitchFamily="34" charset="0"/>
                <a:cs typeface="Calibri" pitchFamily="34" charset="0"/>
              </a:rPr>
              <a:t>VOCs accumulate behind the membrane</a:t>
            </a:r>
          </a:p>
          <a:p>
            <a:pPr eaLnBrk="0" hangingPunct="0">
              <a:spcBef>
                <a:spcPct val="50000"/>
              </a:spcBef>
            </a:pPr>
            <a:r>
              <a:rPr lang="en-US" sz="3983" dirty="0">
                <a:solidFill>
                  <a:schemeClr val="accent5">
                    <a:lumMod val="10000"/>
                  </a:schemeClr>
                </a:solidFill>
                <a:latin typeface="Calibri" pitchFamily="34" charset="0"/>
                <a:cs typeface="Calibri" pitchFamily="34" charset="0"/>
              </a:rPr>
              <a:t>Carrier gas flow is resumed </a:t>
            </a:r>
          </a:p>
          <a:p>
            <a:pPr eaLnBrk="0" hangingPunct="0">
              <a:spcBef>
                <a:spcPct val="50000"/>
              </a:spcBef>
            </a:pPr>
            <a:r>
              <a:rPr lang="en-US" sz="3983" dirty="0">
                <a:solidFill>
                  <a:schemeClr val="accent5">
                    <a:lumMod val="10000"/>
                  </a:schemeClr>
                </a:solidFill>
                <a:latin typeface="Calibri" pitchFamily="34" charset="0"/>
                <a:cs typeface="Calibri" pitchFamily="34" charset="0"/>
              </a:rPr>
              <a:t>Then the contaminant mass (peak) is transported to the detectors</a:t>
            </a:r>
          </a:p>
          <a:p>
            <a:endParaRPr lang="en-US" dirty="0"/>
          </a:p>
        </p:txBody>
      </p:sp>
      <p:sp>
        <p:nvSpPr>
          <p:cNvPr id="3" name="Footer Placeholder 2"/>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10</a:t>
            </a:fld>
            <a:endParaRPr lang="en-US">
              <a:solidFill>
                <a:srgbClr val="39302A">
                  <a:shade val="90000"/>
                </a:srgbClr>
              </a:solidFill>
              <a:latin typeface="Calibri"/>
              <a:ea typeface="+mn-ea"/>
              <a:cs typeface="+mn-cs"/>
            </a:endParaRPr>
          </a:p>
        </p:txBody>
      </p:sp>
      <p:sp>
        <p:nvSpPr>
          <p:cNvPr id="5" name="Text Box 2"/>
          <p:cNvSpPr txBox="1">
            <a:spLocks noChangeArrowheads="1"/>
          </p:cNvSpPr>
          <p:nvPr/>
        </p:nvSpPr>
        <p:spPr bwMode="auto">
          <a:xfrm>
            <a:off x="5093813" y="3644056"/>
            <a:ext cx="184731" cy="617541"/>
          </a:xfrm>
          <a:prstGeom prst="rect">
            <a:avLst/>
          </a:prstGeom>
          <a:noFill/>
          <a:ln w="9525">
            <a:noFill/>
            <a:miter lim="800000"/>
            <a:headEnd/>
            <a:tailEnd/>
          </a:ln>
          <a:effectLst/>
        </p:spPr>
        <p:txBody>
          <a:bodyPr wrap="none">
            <a:spAutoFit/>
          </a:bodyPr>
          <a:lstStyle/>
          <a:p>
            <a:pPr defTabSz="1300525" eaLnBrk="0" fontAlgn="auto" hangingPunct="0">
              <a:spcBef>
                <a:spcPts val="0"/>
              </a:spcBef>
              <a:spcAft>
                <a:spcPts val="0"/>
              </a:spcAft>
            </a:pPr>
            <a:endParaRPr lang="en-US" sz="3413">
              <a:solidFill>
                <a:prstClr val="black"/>
              </a:solidFill>
              <a:latin typeface="Times New Roman" pitchFamily="18" charset="0"/>
              <a:ea typeface="+mn-ea"/>
              <a:cs typeface="+mn-cs"/>
            </a:endParaRPr>
          </a:p>
        </p:txBody>
      </p:sp>
      <p:pic>
        <p:nvPicPr>
          <p:cNvPr id="6" name="Picture 3" descr="MIP probe"/>
          <p:cNvPicPr>
            <a:picLocks noChangeAspect="1" noChangeArrowheads="1"/>
          </p:cNvPicPr>
          <p:nvPr/>
        </p:nvPicPr>
        <p:blipFill rotWithShape="1">
          <a:blip r:embed="rId3" cstate="print"/>
          <a:srcRect b="6481"/>
          <a:stretch/>
        </p:blipFill>
        <p:spPr bwMode="auto">
          <a:xfrm>
            <a:off x="2926347" y="1842349"/>
            <a:ext cx="4544907" cy="7195769"/>
          </a:xfrm>
          <a:prstGeom prst="rect">
            <a:avLst/>
          </a:prstGeom>
          <a:noFill/>
          <a:ln w="31750">
            <a:solidFill>
              <a:srgbClr val="800000"/>
            </a:solidFill>
            <a:miter lim="800000"/>
            <a:headEnd/>
            <a:tailEnd/>
          </a:ln>
        </p:spPr>
      </p:pic>
      <p:sp>
        <p:nvSpPr>
          <p:cNvPr id="7" name="Text Box 4"/>
          <p:cNvSpPr txBox="1">
            <a:spLocks noChangeArrowheads="1"/>
          </p:cNvSpPr>
          <p:nvPr/>
        </p:nvSpPr>
        <p:spPr bwMode="auto">
          <a:xfrm>
            <a:off x="6700402" y="2114032"/>
            <a:ext cx="1973298" cy="127458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eaLnBrk="0" hangingPunct="0">
              <a:defRPr b="1">
                <a:solidFill>
                  <a:srgbClr val="000000"/>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1300525" fontAlgn="auto">
              <a:spcBef>
                <a:spcPts val="0"/>
              </a:spcBef>
              <a:spcAft>
                <a:spcPts val="0"/>
              </a:spcAft>
            </a:pPr>
            <a:r>
              <a:rPr lang="en-US" sz="2561" dirty="0">
                <a:latin typeface="Calibri"/>
              </a:rPr>
              <a:t>VOCs Collect Behind the Membrane</a:t>
            </a:r>
          </a:p>
        </p:txBody>
      </p:sp>
      <p:sp>
        <p:nvSpPr>
          <p:cNvPr id="8" name="Oval 5"/>
          <p:cNvSpPr>
            <a:spLocks noChangeArrowheads="1"/>
          </p:cNvSpPr>
          <p:nvPr/>
        </p:nvSpPr>
        <p:spPr bwMode="auto">
          <a:xfrm>
            <a:off x="5310560" y="5201923"/>
            <a:ext cx="130951" cy="130951"/>
          </a:xfrm>
          <a:prstGeom prst="ellipse">
            <a:avLst/>
          </a:prstGeom>
          <a:solidFill>
            <a:schemeClr val="accent1"/>
          </a:solidFill>
          <a:ln w="9525">
            <a:solidFill>
              <a:schemeClr val="tx1"/>
            </a:solidFill>
            <a:round/>
            <a:headEnd/>
            <a:tailEnd/>
          </a:ln>
          <a:effectLst/>
        </p:spPr>
        <p:txBody>
          <a:bodyPr wrap="none" anchor="ctr"/>
          <a:lstStyle/>
          <a:p>
            <a:pPr algn="ctr" defTabSz="1300525" eaLnBrk="0" fontAlgn="auto" hangingPunct="0">
              <a:spcBef>
                <a:spcPts val="0"/>
              </a:spcBef>
              <a:spcAft>
                <a:spcPts val="0"/>
              </a:spcAft>
            </a:pPr>
            <a:r>
              <a:rPr lang="en-US" sz="3413">
                <a:solidFill>
                  <a:prstClr val="black"/>
                </a:solidFill>
                <a:latin typeface="Times New Roman" pitchFamily="18" charset="0"/>
                <a:ea typeface="+mn-ea"/>
                <a:cs typeface="+mn-cs"/>
              </a:rPr>
              <a:t>     </a:t>
            </a:r>
          </a:p>
        </p:txBody>
      </p:sp>
      <p:sp>
        <p:nvSpPr>
          <p:cNvPr id="9" name="Oval 6"/>
          <p:cNvSpPr>
            <a:spLocks noChangeArrowheads="1"/>
          </p:cNvSpPr>
          <p:nvPr/>
        </p:nvSpPr>
        <p:spPr bwMode="auto">
          <a:xfrm>
            <a:off x="6394294" y="5743789"/>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0" name="Oval 7"/>
          <p:cNvSpPr>
            <a:spLocks noChangeArrowheads="1"/>
          </p:cNvSpPr>
          <p:nvPr/>
        </p:nvSpPr>
        <p:spPr bwMode="auto">
          <a:xfrm>
            <a:off x="6502667" y="531029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1" name="Oval 8"/>
          <p:cNvSpPr>
            <a:spLocks noChangeArrowheads="1"/>
          </p:cNvSpPr>
          <p:nvPr/>
        </p:nvSpPr>
        <p:spPr bwMode="auto">
          <a:xfrm>
            <a:off x="5852427" y="5418669"/>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2" name="Oval 9"/>
          <p:cNvSpPr>
            <a:spLocks noChangeArrowheads="1"/>
          </p:cNvSpPr>
          <p:nvPr/>
        </p:nvSpPr>
        <p:spPr bwMode="auto">
          <a:xfrm>
            <a:off x="5744054" y="563541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3" name="Oval 10"/>
          <p:cNvSpPr>
            <a:spLocks noChangeArrowheads="1"/>
          </p:cNvSpPr>
          <p:nvPr/>
        </p:nvSpPr>
        <p:spPr bwMode="auto">
          <a:xfrm>
            <a:off x="5418934" y="5418669"/>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4" name="Oval 11"/>
          <p:cNvSpPr>
            <a:spLocks noChangeArrowheads="1"/>
          </p:cNvSpPr>
          <p:nvPr/>
        </p:nvSpPr>
        <p:spPr bwMode="auto">
          <a:xfrm>
            <a:off x="5676320" y="4949052"/>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5" name="Oval 12"/>
          <p:cNvSpPr>
            <a:spLocks noChangeArrowheads="1"/>
          </p:cNvSpPr>
          <p:nvPr/>
        </p:nvSpPr>
        <p:spPr bwMode="auto">
          <a:xfrm>
            <a:off x="5960800" y="5134189"/>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6" name="Oval 13"/>
          <p:cNvSpPr>
            <a:spLocks noChangeArrowheads="1"/>
          </p:cNvSpPr>
          <p:nvPr/>
        </p:nvSpPr>
        <p:spPr bwMode="auto">
          <a:xfrm>
            <a:off x="6827787" y="563541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7" name="Oval 14"/>
          <p:cNvSpPr>
            <a:spLocks noChangeArrowheads="1"/>
          </p:cNvSpPr>
          <p:nvPr/>
        </p:nvSpPr>
        <p:spPr bwMode="auto">
          <a:xfrm>
            <a:off x="5601814" y="519966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8" name="Oval 15"/>
          <p:cNvSpPr>
            <a:spLocks noChangeArrowheads="1"/>
          </p:cNvSpPr>
          <p:nvPr/>
        </p:nvSpPr>
        <p:spPr bwMode="auto">
          <a:xfrm>
            <a:off x="6543307" y="4962598"/>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9" name="Oval 16"/>
          <p:cNvSpPr>
            <a:spLocks noChangeArrowheads="1"/>
          </p:cNvSpPr>
          <p:nvPr/>
        </p:nvSpPr>
        <p:spPr bwMode="auto">
          <a:xfrm>
            <a:off x="6611040" y="5527043"/>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0" name="Oval 17"/>
          <p:cNvSpPr>
            <a:spLocks noChangeArrowheads="1"/>
          </p:cNvSpPr>
          <p:nvPr/>
        </p:nvSpPr>
        <p:spPr bwMode="auto">
          <a:xfrm>
            <a:off x="6739734" y="5375772"/>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1" name="Oval 18"/>
          <p:cNvSpPr>
            <a:spLocks noChangeArrowheads="1"/>
          </p:cNvSpPr>
          <p:nvPr/>
        </p:nvSpPr>
        <p:spPr bwMode="auto">
          <a:xfrm>
            <a:off x="7044534" y="563541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2" name="Oval 19"/>
          <p:cNvSpPr>
            <a:spLocks noChangeArrowheads="1"/>
          </p:cNvSpPr>
          <p:nvPr/>
        </p:nvSpPr>
        <p:spPr bwMode="auto">
          <a:xfrm>
            <a:off x="6936160" y="6068909"/>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3" name="Oval 20"/>
          <p:cNvSpPr>
            <a:spLocks noChangeArrowheads="1"/>
          </p:cNvSpPr>
          <p:nvPr/>
        </p:nvSpPr>
        <p:spPr bwMode="auto">
          <a:xfrm>
            <a:off x="6915841" y="5113870"/>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4" name="Oval 21"/>
          <p:cNvSpPr>
            <a:spLocks noChangeArrowheads="1"/>
          </p:cNvSpPr>
          <p:nvPr/>
        </p:nvSpPr>
        <p:spPr bwMode="auto">
          <a:xfrm>
            <a:off x="7218383" y="5398350"/>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5" name="Oval 22"/>
          <p:cNvSpPr>
            <a:spLocks noChangeArrowheads="1"/>
          </p:cNvSpPr>
          <p:nvPr/>
        </p:nvSpPr>
        <p:spPr bwMode="auto">
          <a:xfrm>
            <a:off x="5203117" y="5642287"/>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6" name="Oval 23"/>
          <p:cNvSpPr>
            <a:spLocks noChangeArrowheads="1"/>
          </p:cNvSpPr>
          <p:nvPr/>
        </p:nvSpPr>
        <p:spPr bwMode="auto">
          <a:xfrm>
            <a:off x="6353654" y="5222243"/>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7" name="Oval 24"/>
          <p:cNvSpPr>
            <a:spLocks noChangeArrowheads="1"/>
          </p:cNvSpPr>
          <p:nvPr/>
        </p:nvSpPr>
        <p:spPr bwMode="auto">
          <a:xfrm>
            <a:off x="6109814" y="5032590"/>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8" name="Oval 25"/>
          <p:cNvSpPr>
            <a:spLocks noChangeArrowheads="1"/>
          </p:cNvSpPr>
          <p:nvPr/>
        </p:nvSpPr>
        <p:spPr bwMode="auto">
          <a:xfrm>
            <a:off x="6177547" y="563541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29" name="Oval 26"/>
          <p:cNvSpPr>
            <a:spLocks noChangeArrowheads="1"/>
          </p:cNvSpPr>
          <p:nvPr/>
        </p:nvSpPr>
        <p:spPr bwMode="auto">
          <a:xfrm>
            <a:off x="5418934" y="5743789"/>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30" name="Text Box 27"/>
          <p:cNvSpPr txBox="1">
            <a:spLocks noChangeArrowheads="1"/>
          </p:cNvSpPr>
          <p:nvPr/>
        </p:nvSpPr>
        <p:spPr bwMode="auto">
          <a:xfrm>
            <a:off x="6910260" y="3815508"/>
            <a:ext cx="1950720" cy="48641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eaLnBrk="0" hangingPunct="0">
              <a:defRPr b="1">
                <a:solidFill>
                  <a:srgbClr val="000000"/>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1300525" fontAlgn="auto">
              <a:spcBef>
                <a:spcPts val="0"/>
              </a:spcBef>
              <a:spcAft>
                <a:spcPts val="0"/>
              </a:spcAft>
            </a:pPr>
            <a:r>
              <a:rPr lang="en-US" sz="2561" dirty="0">
                <a:latin typeface="Calibri"/>
              </a:rPr>
              <a:t>VOCs in Soil</a:t>
            </a:r>
          </a:p>
        </p:txBody>
      </p:sp>
      <p:sp>
        <p:nvSpPr>
          <p:cNvPr id="31" name="Text Box 28"/>
          <p:cNvSpPr txBox="1">
            <a:spLocks noChangeArrowheads="1"/>
          </p:cNvSpPr>
          <p:nvPr/>
        </p:nvSpPr>
        <p:spPr bwMode="auto">
          <a:xfrm>
            <a:off x="6272373" y="6982519"/>
            <a:ext cx="2506132" cy="8804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eaLnBrk="0" hangingPunct="0">
              <a:defRPr b="1">
                <a:solidFill>
                  <a:srgbClr val="000000"/>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1300525" fontAlgn="auto">
              <a:spcBef>
                <a:spcPts val="0"/>
              </a:spcBef>
              <a:spcAft>
                <a:spcPts val="0"/>
              </a:spcAft>
            </a:pPr>
            <a:r>
              <a:rPr lang="en-US" sz="2561" dirty="0">
                <a:latin typeface="Calibri"/>
              </a:rPr>
              <a:t>Semi-permeable Membrane</a:t>
            </a:r>
          </a:p>
        </p:txBody>
      </p:sp>
      <p:sp>
        <p:nvSpPr>
          <p:cNvPr id="32" name="Text Box 29"/>
          <p:cNvSpPr txBox="1">
            <a:spLocks noChangeArrowheads="1"/>
          </p:cNvSpPr>
          <p:nvPr/>
        </p:nvSpPr>
        <p:spPr bwMode="auto">
          <a:xfrm>
            <a:off x="2621913" y="4768430"/>
            <a:ext cx="1345636" cy="8804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eaLnBrk="0" hangingPunct="0">
              <a:defRPr b="1">
                <a:solidFill>
                  <a:srgbClr val="000000"/>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1300525" fontAlgn="auto">
              <a:spcBef>
                <a:spcPts val="0"/>
              </a:spcBef>
              <a:spcAft>
                <a:spcPts val="0"/>
              </a:spcAft>
            </a:pPr>
            <a:r>
              <a:rPr lang="en-US" sz="2561" dirty="0">
                <a:latin typeface="Calibri"/>
              </a:rPr>
              <a:t>Probe Body</a:t>
            </a:r>
          </a:p>
        </p:txBody>
      </p:sp>
      <p:sp>
        <p:nvSpPr>
          <p:cNvPr id="33" name="Text Box 30"/>
          <p:cNvSpPr txBox="1">
            <a:spLocks noChangeArrowheads="1"/>
          </p:cNvSpPr>
          <p:nvPr/>
        </p:nvSpPr>
        <p:spPr bwMode="auto">
          <a:xfrm>
            <a:off x="2296427" y="1898251"/>
            <a:ext cx="1937173" cy="8804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defTabSz="1300525" eaLnBrk="0" fontAlgn="auto" hangingPunct="0">
              <a:spcBef>
                <a:spcPts val="0"/>
              </a:spcBef>
              <a:spcAft>
                <a:spcPts val="0"/>
              </a:spcAft>
            </a:pPr>
            <a:r>
              <a:rPr lang="en-US" sz="2561" b="1" dirty="0">
                <a:solidFill>
                  <a:srgbClr val="000000"/>
                </a:solidFill>
                <a:latin typeface="Calibri"/>
              </a:rPr>
              <a:t>Carrier Gas </a:t>
            </a:r>
          </a:p>
          <a:p>
            <a:pPr defTabSz="1300525" eaLnBrk="0" fontAlgn="auto" hangingPunct="0">
              <a:spcBef>
                <a:spcPts val="0"/>
              </a:spcBef>
              <a:spcAft>
                <a:spcPts val="0"/>
              </a:spcAft>
            </a:pPr>
            <a:r>
              <a:rPr lang="en-US" sz="2561" b="1" dirty="0">
                <a:solidFill>
                  <a:srgbClr val="000000"/>
                </a:solidFill>
                <a:latin typeface="Calibri"/>
              </a:rPr>
              <a:t>is  Stopped</a:t>
            </a:r>
          </a:p>
        </p:txBody>
      </p:sp>
      <p:sp>
        <p:nvSpPr>
          <p:cNvPr id="34" name="Line 31"/>
          <p:cNvSpPr>
            <a:spLocks noChangeShapeType="1"/>
          </p:cNvSpPr>
          <p:nvPr/>
        </p:nvSpPr>
        <p:spPr bwMode="auto">
          <a:xfrm>
            <a:off x="3793332" y="2709335"/>
            <a:ext cx="866987" cy="216747"/>
          </a:xfrm>
          <a:prstGeom prst="line">
            <a:avLst/>
          </a:prstGeom>
          <a:noFill/>
          <a:ln w="19050">
            <a:solidFill>
              <a:srgbClr val="000000"/>
            </a:solidFill>
            <a:round/>
            <a:headEnd/>
            <a:tailEnd type="oval" w="med" len="me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35" name="Line 32"/>
          <p:cNvSpPr>
            <a:spLocks noChangeShapeType="1"/>
          </p:cNvSpPr>
          <p:nvPr/>
        </p:nvSpPr>
        <p:spPr bwMode="auto">
          <a:xfrm flipV="1">
            <a:off x="3576587" y="4009816"/>
            <a:ext cx="758613" cy="758613"/>
          </a:xfrm>
          <a:prstGeom prst="line">
            <a:avLst/>
          </a:prstGeom>
          <a:noFill/>
          <a:ln w="19050">
            <a:solidFill>
              <a:srgbClr val="000000"/>
            </a:solidFill>
            <a:round/>
            <a:headEnd/>
            <a:tailEnd type="oval" w="med" len="me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36" name="Line 33"/>
          <p:cNvSpPr>
            <a:spLocks noChangeShapeType="1"/>
          </p:cNvSpPr>
          <p:nvPr/>
        </p:nvSpPr>
        <p:spPr bwMode="auto">
          <a:xfrm flipH="1" flipV="1">
            <a:off x="6069171" y="5418667"/>
            <a:ext cx="1149210" cy="1563850"/>
          </a:xfrm>
          <a:prstGeom prst="line">
            <a:avLst/>
          </a:prstGeom>
          <a:noFill/>
          <a:ln w="19050">
            <a:solidFill>
              <a:srgbClr val="000000"/>
            </a:solidFill>
            <a:round/>
            <a:headEnd/>
            <a:tailEnd type="oval" w="med" len="me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38" name="Line 35"/>
          <p:cNvSpPr>
            <a:spLocks noChangeShapeType="1"/>
          </p:cNvSpPr>
          <p:nvPr/>
        </p:nvSpPr>
        <p:spPr bwMode="auto">
          <a:xfrm flipH="1">
            <a:off x="6719413" y="4379299"/>
            <a:ext cx="553422" cy="822622"/>
          </a:xfrm>
          <a:prstGeom prst="line">
            <a:avLst/>
          </a:prstGeom>
          <a:noFill/>
          <a:ln w="19050">
            <a:solidFill>
              <a:srgbClr val="000000"/>
            </a:solidFill>
            <a:round/>
            <a:headEnd/>
            <a:tailEnd type="oval" w="med" len="me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39" name="Oval 21"/>
          <p:cNvSpPr>
            <a:spLocks noChangeArrowheads="1"/>
          </p:cNvSpPr>
          <p:nvPr/>
        </p:nvSpPr>
        <p:spPr bwMode="auto">
          <a:xfrm>
            <a:off x="5635680" y="5418669"/>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40" name="Oval 21"/>
          <p:cNvSpPr>
            <a:spLocks noChangeArrowheads="1"/>
          </p:cNvSpPr>
          <p:nvPr/>
        </p:nvSpPr>
        <p:spPr bwMode="auto">
          <a:xfrm>
            <a:off x="5202187" y="531029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41" name="Oval 21"/>
          <p:cNvSpPr>
            <a:spLocks noChangeArrowheads="1"/>
          </p:cNvSpPr>
          <p:nvPr/>
        </p:nvSpPr>
        <p:spPr bwMode="auto">
          <a:xfrm>
            <a:off x="5418934" y="498517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42" name="Oval 21"/>
          <p:cNvSpPr>
            <a:spLocks noChangeArrowheads="1"/>
          </p:cNvSpPr>
          <p:nvPr/>
        </p:nvSpPr>
        <p:spPr bwMode="auto">
          <a:xfrm>
            <a:off x="5203117" y="5533914"/>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43" name="Oval 22"/>
          <p:cNvSpPr>
            <a:spLocks noChangeArrowheads="1"/>
          </p:cNvSpPr>
          <p:nvPr/>
        </p:nvSpPr>
        <p:spPr bwMode="auto">
          <a:xfrm>
            <a:off x="5190632" y="5170544"/>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44" name="Oval 21"/>
          <p:cNvSpPr>
            <a:spLocks noChangeArrowheads="1"/>
          </p:cNvSpPr>
          <p:nvPr/>
        </p:nvSpPr>
        <p:spPr bwMode="auto">
          <a:xfrm>
            <a:off x="5190632" y="5062171"/>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45" name="Oval 21"/>
          <p:cNvSpPr>
            <a:spLocks noChangeArrowheads="1"/>
          </p:cNvSpPr>
          <p:nvPr/>
        </p:nvSpPr>
        <p:spPr bwMode="auto">
          <a:xfrm>
            <a:off x="5203117" y="5425540"/>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46" name="Oval 21"/>
          <p:cNvSpPr>
            <a:spLocks noChangeArrowheads="1"/>
          </p:cNvSpPr>
          <p:nvPr/>
        </p:nvSpPr>
        <p:spPr bwMode="auto">
          <a:xfrm>
            <a:off x="5418934" y="5527043"/>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47" name="Oval 11"/>
          <p:cNvSpPr>
            <a:spLocks noChangeArrowheads="1"/>
          </p:cNvSpPr>
          <p:nvPr/>
        </p:nvSpPr>
        <p:spPr bwMode="auto">
          <a:xfrm>
            <a:off x="5635680" y="563541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48" name="Oval 11"/>
          <p:cNvSpPr>
            <a:spLocks noChangeArrowheads="1"/>
          </p:cNvSpPr>
          <p:nvPr/>
        </p:nvSpPr>
        <p:spPr bwMode="auto">
          <a:xfrm>
            <a:off x="5418934" y="5201923"/>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51" name="Rectangle 50"/>
          <p:cNvSpPr/>
          <p:nvPr/>
        </p:nvSpPr>
        <p:spPr>
          <a:xfrm>
            <a:off x="5806533" y="2424854"/>
            <a:ext cx="262639" cy="2497102"/>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525" fontAlgn="auto">
              <a:spcBef>
                <a:spcPts val="0"/>
              </a:spcBef>
              <a:spcAft>
                <a:spcPts val="0"/>
              </a:spcAft>
            </a:pPr>
            <a:endParaRPr lang="en-US" sz="2561">
              <a:solidFill>
                <a:prstClr val="white"/>
              </a:solidFill>
              <a:latin typeface="Constantia"/>
            </a:endParaRPr>
          </a:p>
        </p:txBody>
      </p:sp>
      <p:sp>
        <p:nvSpPr>
          <p:cNvPr id="52" name="Rectangle 51"/>
          <p:cNvSpPr/>
          <p:nvPr/>
        </p:nvSpPr>
        <p:spPr>
          <a:xfrm>
            <a:off x="5806533" y="5963413"/>
            <a:ext cx="262639" cy="941352"/>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525" fontAlgn="auto">
              <a:spcBef>
                <a:spcPts val="0"/>
              </a:spcBef>
              <a:spcAft>
                <a:spcPts val="0"/>
              </a:spcAft>
            </a:pPr>
            <a:endParaRPr lang="en-US" sz="2561">
              <a:solidFill>
                <a:prstClr val="white"/>
              </a:solidFill>
              <a:latin typeface="Constantia"/>
            </a:endParaRPr>
          </a:p>
        </p:txBody>
      </p:sp>
      <p:sp>
        <p:nvSpPr>
          <p:cNvPr id="37" name="Line 34"/>
          <p:cNvSpPr>
            <a:spLocks noChangeShapeType="1"/>
          </p:cNvSpPr>
          <p:nvPr/>
        </p:nvSpPr>
        <p:spPr bwMode="auto">
          <a:xfrm flipH="1">
            <a:off x="5310558" y="3251200"/>
            <a:ext cx="1382956" cy="1950720"/>
          </a:xfrm>
          <a:prstGeom prst="line">
            <a:avLst/>
          </a:prstGeom>
          <a:noFill/>
          <a:ln w="19050">
            <a:solidFill>
              <a:srgbClr val="000000"/>
            </a:solidFill>
            <a:round/>
            <a:headEnd/>
            <a:tailEnd type="oval" w="med" len="me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53" name="Oval 22"/>
          <p:cNvSpPr>
            <a:spLocks noChangeArrowheads="1"/>
          </p:cNvSpPr>
          <p:nvPr/>
        </p:nvSpPr>
        <p:spPr bwMode="auto">
          <a:xfrm>
            <a:off x="5171890" y="3167664"/>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54" name="Oval 21"/>
          <p:cNvSpPr>
            <a:spLocks noChangeArrowheads="1"/>
          </p:cNvSpPr>
          <p:nvPr/>
        </p:nvSpPr>
        <p:spPr bwMode="auto">
          <a:xfrm>
            <a:off x="5171891" y="3036715"/>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55" name="Oval 22"/>
          <p:cNvSpPr>
            <a:spLocks noChangeArrowheads="1"/>
          </p:cNvSpPr>
          <p:nvPr/>
        </p:nvSpPr>
        <p:spPr bwMode="auto">
          <a:xfrm>
            <a:off x="5179609" y="2777069"/>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56" name="Oval 21"/>
          <p:cNvSpPr>
            <a:spLocks noChangeArrowheads="1"/>
          </p:cNvSpPr>
          <p:nvPr/>
        </p:nvSpPr>
        <p:spPr bwMode="auto">
          <a:xfrm>
            <a:off x="5179609" y="2668696"/>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57" name="Oval 21"/>
          <p:cNvSpPr>
            <a:spLocks noChangeArrowheads="1"/>
          </p:cNvSpPr>
          <p:nvPr/>
        </p:nvSpPr>
        <p:spPr bwMode="auto">
          <a:xfrm>
            <a:off x="5171892" y="2908021"/>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58" name="Oval 22"/>
          <p:cNvSpPr>
            <a:spLocks noChangeArrowheads="1"/>
          </p:cNvSpPr>
          <p:nvPr/>
        </p:nvSpPr>
        <p:spPr bwMode="auto">
          <a:xfrm>
            <a:off x="5189051" y="2959950"/>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59" name="Oval 21"/>
          <p:cNvSpPr>
            <a:spLocks noChangeArrowheads="1"/>
          </p:cNvSpPr>
          <p:nvPr/>
        </p:nvSpPr>
        <p:spPr bwMode="auto">
          <a:xfrm>
            <a:off x="5189051" y="2851577"/>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60" name="Oval 21"/>
          <p:cNvSpPr>
            <a:spLocks noChangeArrowheads="1"/>
          </p:cNvSpPr>
          <p:nvPr/>
        </p:nvSpPr>
        <p:spPr bwMode="auto">
          <a:xfrm>
            <a:off x="5189051" y="2743203"/>
            <a:ext cx="130951" cy="130951"/>
          </a:xfrm>
          <a:prstGeom prst="ellipse">
            <a:avLst/>
          </a:prstGeom>
          <a:solidFill>
            <a:schemeClr val="accent1"/>
          </a:solidFill>
          <a:ln w="9525">
            <a:solidFill>
              <a:schemeClr val="tx1"/>
            </a:solidFill>
            <a:round/>
            <a:headEnd/>
            <a:tailEnd/>
          </a:ln>
          <a:effectLst/>
        </p:spPr>
        <p:txBody>
          <a:bodyPr wrap="none" anchor="ctr"/>
          <a:lstStyle/>
          <a:p>
            <a:pPr defTabSz="1300525" fontAlgn="auto">
              <a:spcBef>
                <a:spcPts val="0"/>
              </a:spcBef>
              <a:spcAft>
                <a:spcPts val="0"/>
              </a:spcAft>
            </a:pPr>
            <a:endParaRPr lang="en-US" sz="2561">
              <a:solidFill>
                <a:prstClr val="black"/>
              </a:solidFill>
              <a:latin typeface="Constantia"/>
              <a:ea typeface="+mn-ea"/>
              <a:cs typeface="+mn-cs"/>
            </a:endParaRPr>
          </a:p>
        </p:txBody>
      </p:sp>
    </p:spTree>
    <p:extLst>
      <p:ext uri="{BB962C8B-B14F-4D97-AF65-F5344CB8AC3E}">
        <p14:creationId xmlns:p14="http://schemas.microsoft.com/office/powerpoint/2010/main" val="4117291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CDE49-9D24-46CE-BED8-0AB87CBD390E}"/>
              </a:ext>
            </a:extLst>
          </p:cNvPr>
          <p:cNvSpPr>
            <a:spLocks noGrp="1"/>
          </p:cNvSpPr>
          <p:nvPr>
            <p:ph type="title"/>
          </p:nvPr>
        </p:nvSpPr>
        <p:spPr>
          <a:xfrm>
            <a:off x="914400" y="794185"/>
            <a:ext cx="15614073" cy="1144233"/>
          </a:xfrm>
        </p:spPr>
        <p:txBody>
          <a:bodyPr>
            <a:normAutofit/>
          </a:bodyPr>
          <a:lstStyle/>
          <a:p>
            <a:r>
              <a:rPr lang="en-US" sz="6000" dirty="0"/>
              <a:t>Standard MIP vs. Low-Level MIP Logs</a:t>
            </a:r>
          </a:p>
        </p:txBody>
      </p:sp>
      <p:sp>
        <p:nvSpPr>
          <p:cNvPr id="4" name="Footer Placeholder 3">
            <a:extLst>
              <a:ext uri="{FF2B5EF4-FFF2-40B4-BE49-F238E27FC236}">
                <a16:creationId xmlns:a16="http://schemas.microsoft.com/office/drawing/2014/main" id="{C3DCEF3E-1A29-4B1A-BDF8-A3C1F4F0D73E}"/>
              </a:ext>
            </a:extLst>
          </p:cNvPr>
          <p:cNvSpPr>
            <a:spLocks noGrp="1"/>
          </p:cNvSpPr>
          <p:nvPr>
            <p:ph type="ftr" sz="quarter" idx="11"/>
          </p:nvPr>
        </p:nvSpPr>
        <p:spPr/>
        <p:txBody>
          <a:bodyPr/>
          <a:lstStyle/>
          <a:p>
            <a:pPr defTabSz="1300525" fontAlgn="auto">
              <a:spcBef>
                <a:spcPts val="0"/>
              </a:spcBef>
              <a:spcAft>
                <a:spcPts val="0"/>
              </a:spcAft>
              <a:defRPr/>
            </a:pPr>
            <a:r>
              <a:rPr lang="en-US">
                <a:solidFill>
                  <a:srgbClr val="39302A">
                    <a:shade val="90000"/>
                  </a:srgbClr>
                </a:solidFill>
                <a:latin typeface="Calibri"/>
                <a:cs typeface="+mn-cs"/>
              </a:rPr>
              <a:t>25th International Petroleum Environmental Conference Denver, Colorado</a:t>
            </a:r>
            <a:endParaRPr lang="en-US" dirty="0">
              <a:solidFill>
                <a:srgbClr val="39302A">
                  <a:shade val="90000"/>
                </a:srgbClr>
              </a:solidFill>
              <a:latin typeface="Calibri"/>
              <a:cs typeface="+mn-cs"/>
            </a:endParaRPr>
          </a:p>
        </p:txBody>
      </p:sp>
      <p:sp>
        <p:nvSpPr>
          <p:cNvPr id="5" name="Slide Number Placeholder 4">
            <a:extLst>
              <a:ext uri="{FF2B5EF4-FFF2-40B4-BE49-F238E27FC236}">
                <a16:creationId xmlns:a16="http://schemas.microsoft.com/office/drawing/2014/main" id="{622FED90-4E8D-4112-B75C-EABC17BA0754}"/>
              </a:ext>
            </a:extLst>
          </p:cNvPr>
          <p:cNvSpPr>
            <a:spLocks noGrp="1"/>
          </p:cNvSpPr>
          <p:nvPr>
            <p:ph type="sldNum" sz="quarter" idx="12"/>
          </p:nvPr>
        </p:nvSpPr>
        <p:spPr/>
        <p:txBody>
          <a:bodyPr/>
          <a:lstStyle/>
          <a:p>
            <a:pPr defTabSz="1300525" fontAlgn="auto">
              <a:spcBef>
                <a:spcPts val="0"/>
              </a:spcBef>
              <a:spcAft>
                <a:spcPts val="0"/>
              </a:spcAft>
              <a:defRPr/>
            </a:pPr>
            <a:fld id="{37C2E05E-97ED-466F-8EE8-C8D9FED4DCC4}" type="slidenum">
              <a:rPr lang="en-US">
                <a:solidFill>
                  <a:srgbClr val="39302A">
                    <a:shade val="90000"/>
                  </a:srgbClr>
                </a:solidFill>
                <a:latin typeface="Calibri"/>
                <a:cs typeface="+mn-cs"/>
              </a:rPr>
              <a:pPr defTabSz="1300525" fontAlgn="auto">
                <a:spcBef>
                  <a:spcPts val="0"/>
                </a:spcBef>
                <a:spcAft>
                  <a:spcPts val="0"/>
                </a:spcAft>
                <a:defRPr/>
              </a:pPr>
              <a:t>11</a:t>
            </a:fld>
            <a:endParaRPr lang="en-US" dirty="0">
              <a:solidFill>
                <a:srgbClr val="39302A">
                  <a:shade val="90000"/>
                </a:srgbClr>
              </a:solidFill>
              <a:latin typeface="Calibri"/>
              <a:cs typeface="+mn-cs"/>
            </a:endParaRPr>
          </a:p>
        </p:txBody>
      </p:sp>
      <p:pic>
        <p:nvPicPr>
          <p:cNvPr id="8" name="Picture 7">
            <a:extLst>
              <a:ext uri="{FF2B5EF4-FFF2-40B4-BE49-F238E27FC236}">
                <a16:creationId xmlns:a16="http://schemas.microsoft.com/office/drawing/2014/main" id="{EB7151B8-071D-40CA-994F-454B279FCC58}"/>
              </a:ext>
            </a:extLst>
          </p:cNvPr>
          <p:cNvPicPr>
            <a:picLocks noChangeAspect="1"/>
          </p:cNvPicPr>
          <p:nvPr/>
        </p:nvPicPr>
        <p:blipFill>
          <a:blip r:embed="rId3"/>
          <a:stretch>
            <a:fillRect/>
          </a:stretch>
        </p:blipFill>
        <p:spPr>
          <a:xfrm>
            <a:off x="2817972" y="2254145"/>
            <a:ext cx="5281637" cy="669324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8FBB1EF-0753-4A51-948A-EC05798EC876}"/>
              </a:ext>
            </a:extLst>
          </p:cNvPr>
          <p:cNvPicPr>
            <a:picLocks noChangeAspect="1"/>
          </p:cNvPicPr>
          <p:nvPr/>
        </p:nvPicPr>
        <p:blipFill>
          <a:blip r:embed="rId4"/>
          <a:stretch>
            <a:fillRect/>
          </a:stretch>
        </p:blipFill>
        <p:spPr>
          <a:xfrm>
            <a:off x="8605068" y="2254145"/>
            <a:ext cx="5284973" cy="6693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8258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device&#10;&#10;Description generated with high confidence">
            <a:extLst>
              <a:ext uri="{FF2B5EF4-FFF2-40B4-BE49-F238E27FC236}">
                <a16:creationId xmlns:a16="http://schemas.microsoft.com/office/drawing/2014/main" id="{D25EC69E-1182-4668-A9E0-D4D986591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3406" y="1419614"/>
            <a:ext cx="5016642" cy="8179304"/>
          </a:xfrm>
          <a:prstGeom prst="rect">
            <a:avLst/>
          </a:prstGeom>
        </p:spPr>
      </p:pic>
      <p:sp>
        <p:nvSpPr>
          <p:cNvPr id="2" name="Title 1"/>
          <p:cNvSpPr>
            <a:spLocks noGrp="1"/>
          </p:cNvSpPr>
          <p:nvPr>
            <p:ph type="title"/>
          </p:nvPr>
        </p:nvSpPr>
        <p:spPr>
          <a:xfrm>
            <a:off x="914400" y="820615"/>
            <a:ext cx="15544799" cy="1092079"/>
          </a:xfrm>
        </p:spPr>
        <p:txBody>
          <a:bodyPr>
            <a:normAutofit/>
          </a:bodyPr>
          <a:lstStyle/>
          <a:p>
            <a:r>
              <a:rPr lang="en-US" sz="6000" dirty="0">
                <a:solidFill>
                  <a:schemeClr val="tx1"/>
                </a:solidFill>
              </a:rPr>
              <a:t>Optical Image Profiler (OIP-UV)</a:t>
            </a:r>
            <a:endParaRPr lang="en-US" sz="6000" b="0" dirty="0">
              <a:solidFill>
                <a:schemeClr val="tx1"/>
              </a:solidFill>
            </a:endParaRPr>
          </a:p>
        </p:txBody>
      </p:sp>
      <p:sp>
        <p:nvSpPr>
          <p:cNvPr id="9" name="Content Placeholder 8">
            <a:extLst>
              <a:ext uri="{FF2B5EF4-FFF2-40B4-BE49-F238E27FC236}">
                <a16:creationId xmlns:a16="http://schemas.microsoft.com/office/drawing/2014/main" id="{8D6A9B28-94FE-4FD6-AC10-9ADB364095DF}"/>
              </a:ext>
            </a:extLst>
          </p:cNvPr>
          <p:cNvSpPr>
            <a:spLocks noGrp="1"/>
          </p:cNvSpPr>
          <p:nvPr>
            <p:ph idx="1"/>
          </p:nvPr>
        </p:nvSpPr>
        <p:spPr>
          <a:xfrm>
            <a:off x="914400" y="2191054"/>
            <a:ext cx="12183761" cy="6636425"/>
          </a:xfrm>
        </p:spPr>
        <p:txBody>
          <a:bodyPr>
            <a:normAutofit fontScale="92500"/>
          </a:bodyPr>
          <a:lstStyle/>
          <a:p>
            <a:pPr>
              <a:spcBef>
                <a:spcPts val="600"/>
              </a:spcBef>
            </a:pPr>
            <a:r>
              <a:rPr lang="en-US" sz="3200" dirty="0"/>
              <a:t>MFG: Geoprobe (Direct Image®) </a:t>
            </a:r>
          </a:p>
          <a:p>
            <a:pPr>
              <a:spcBef>
                <a:spcPts val="600"/>
              </a:spcBef>
            </a:pPr>
            <a:r>
              <a:rPr lang="en-US" sz="3200" dirty="0"/>
              <a:t>Tool Function:</a:t>
            </a:r>
          </a:p>
          <a:p>
            <a:pPr lvl="1">
              <a:spcBef>
                <a:spcPts val="600"/>
              </a:spcBef>
            </a:pPr>
            <a:r>
              <a:rPr lang="en-US" sz="3200" dirty="0"/>
              <a:t>Detect Fluorescence of Petroleum NAPLs (PAHs)</a:t>
            </a:r>
          </a:p>
          <a:p>
            <a:r>
              <a:rPr lang="en-US" sz="3200" dirty="0"/>
              <a:t>Excitation Light Source: </a:t>
            </a:r>
          </a:p>
          <a:p>
            <a:pPr lvl="1"/>
            <a:r>
              <a:rPr lang="en-US" sz="3200" dirty="0"/>
              <a:t>Ultra-Violet (UV) LED Light Source (275nm)</a:t>
            </a:r>
          </a:p>
          <a:p>
            <a:pPr lvl="1"/>
            <a:r>
              <a:rPr lang="en-US" sz="3200" dirty="0"/>
              <a:t>Also - Visible (White) LED Light Source </a:t>
            </a:r>
          </a:p>
          <a:p>
            <a:r>
              <a:rPr lang="en-US" sz="3200" dirty="0"/>
              <a:t>Sensor: </a:t>
            </a:r>
          </a:p>
          <a:p>
            <a:pPr lvl="1"/>
            <a:r>
              <a:rPr lang="en-US" sz="3200" dirty="0"/>
              <a:t>CMOS Camera (Captures UV or Visible Images)</a:t>
            </a:r>
          </a:p>
          <a:p>
            <a:r>
              <a:rPr lang="en-US" sz="3200" dirty="0"/>
              <a:t>Measured Response </a:t>
            </a:r>
          </a:p>
          <a:p>
            <a:pPr lvl="1"/>
            <a:r>
              <a:rPr lang="en-US" sz="3200" dirty="0"/>
              <a:t>% Area Fluorescence (%AF)</a:t>
            </a:r>
          </a:p>
          <a:p>
            <a:r>
              <a:rPr lang="en-US" sz="3200" dirty="0"/>
              <a:t>Visible Light LED Allows for Capturing Images of Soil Texture and Color</a:t>
            </a:r>
          </a:p>
          <a:p>
            <a:r>
              <a:rPr lang="en-US" sz="3600" dirty="0"/>
              <a:t>Software – Geoprobe DI Viewer </a:t>
            </a:r>
            <a:r>
              <a:rPr lang="en-US" sz="3600" b="0" dirty="0"/>
              <a:t>(Free Download at Geoprobe.com) </a:t>
            </a:r>
          </a:p>
          <a:p>
            <a:endParaRPr lang="en-US" sz="3200" dirty="0"/>
          </a:p>
        </p:txBody>
      </p:sp>
      <p:sp>
        <p:nvSpPr>
          <p:cNvPr id="4" name="Footer Placeholder 3"/>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12</a:t>
            </a:fld>
            <a:endParaRPr lang="en-US" dirty="0">
              <a:solidFill>
                <a:srgbClr val="39302A">
                  <a:shade val="90000"/>
                </a:srgbClr>
              </a:solidFill>
              <a:latin typeface="Calibri"/>
              <a:ea typeface="+mn-ea"/>
              <a:cs typeface="+mn-cs"/>
            </a:endParaRPr>
          </a:p>
        </p:txBody>
      </p:sp>
      <p:pic>
        <p:nvPicPr>
          <p:cNvPr id="11" name="Content Placeholder 6" descr="A close up of a device&#10;&#10;Description generated with very high confidence">
            <a:extLst>
              <a:ext uri="{FF2B5EF4-FFF2-40B4-BE49-F238E27FC236}">
                <a16:creationId xmlns:a16="http://schemas.microsoft.com/office/drawing/2014/main" id="{C0BC29A2-CB7D-4BC6-A6BB-95A77DF40C47}"/>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t="36382" b="6614"/>
          <a:stretch/>
        </p:blipFill>
        <p:spPr>
          <a:xfrm>
            <a:off x="8686799" y="2191054"/>
            <a:ext cx="5321998" cy="2078113"/>
          </a:xfrm>
          <a:prstGeom prst="rect">
            <a:avLst/>
          </a:prstGeom>
        </p:spPr>
      </p:pic>
    </p:spTree>
    <p:extLst>
      <p:ext uri="{BB962C8B-B14F-4D97-AF65-F5344CB8AC3E}">
        <p14:creationId xmlns:p14="http://schemas.microsoft.com/office/powerpoint/2010/main" val="755980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7B97-53A7-45FC-9381-3F22ACCD7E8F}"/>
              </a:ext>
            </a:extLst>
          </p:cNvPr>
          <p:cNvSpPr>
            <a:spLocks noGrp="1"/>
          </p:cNvSpPr>
          <p:nvPr>
            <p:ph type="title"/>
          </p:nvPr>
        </p:nvSpPr>
        <p:spPr>
          <a:xfrm>
            <a:off x="914400" y="471056"/>
            <a:ext cx="13607891" cy="1325578"/>
          </a:xfrm>
        </p:spPr>
        <p:txBody>
          <a:bodyPr>
            <a:normAutofit/>
          </a:bodyPr>
          <a:lstStyle/>
          <a:p>
            <a:r>
              <a:rPr lang="en-US" sz="6600" dirty="0"/>
              <a:t>OIP Images</a:t>
            </a:r>
          </a:p>
        </p:txBody>
      </p:sp>
      <p:sp>
        <p:nvSpPr>
          <p:cNvPr id="3" name="Content Placeholder 2">
            <a:extLst>
              <a:ext uri="{FF2B5EF4-FFF2-40B4-BE49-F238E27FC236}">
                <a16:creationId xmlns:a16="http://schemas.microsoft.com/office/drawing/2014/main" id="{D1B3D6AB-3D37-4125-8454-BBE1C558DF4C}"/>
              </a:ext>
            </a:extLst>
          </p:cNvPr>
          <p:cNvSpPr>
            <a:spLocks noGrp="1"/>
          </p:cNvSpPr>
          <p:nvPr>
            <p:ph idx="1"/>
          </p:nvPr>
        </p:nvSpPr>
        <p:spPr>
          <a:xfrm>
            <a:off x="1260389" y="1796634"/>
            <a:ext cx="9914118" cy="7198353"/>
          </a:xfrm>
        </p:spPr>
        <p:txBody>
          <a:bodyPr>
            <a:normAutofit lnSpcReduction="10000"/>
          </a:bodyPr>
          <a:lstStyle/>
          <a:p>
            <a:pPr algn="r"/>
            <a:r>
              <a:rPr lang="en-US" sz="4800" dirty="0"/>
              <a:t>Captured Fluorescence Image under 275nm UV LED Light</a:t>
            </a:r>
          </a:p>
          <a:p>
            <a:pPr marL="0" indent="0" algn="r">
              <a:buNone/>
            </a:pPr>
            <a:endParaRPr lang="en-US" sz="4800" dirty="0"/>
          </a:p>
          <a:p>
            <a:pPr algn="r"/>
            <a:r>
              <a:rPr lang="en-US" sz="4800" dirty="0"/>
              <a:t>Software Analysis of 	% Area Fluorescence (%AF)</a:t>
            </a:r>
          </a:p>
          <a:p>
            <a:pPr algn="r"/>
            <a:endParaRPr lang="en-US" sz="4800" dirty="0"/>
          </a:p>
          <a:p>
            <a:pPr algn="r"/>
            <a:endParaRPr lang="en-US" sz="4800" dirty="0"/>
          </a:p>
          <a:p>
            <a:pPr algn="r"/>
            <a:r>
              <a:rPr lang="en-US" sz="4800" dirty="0"/>
              <a:t>Captured Soil Image under Visible (White) LED Light</a:t>
            </a:r>
          </a:p>
        </p:txBody>
      </p:sp>
      <p:sp>
        <p:nvSpPr>
          <p:cNvPr id="4" name="Footer Placeholder 3">
            <a:extLst>
              <a:ext uri="{FF2B5EF4-FFF2-40B4-BE49-F238E27FC236}">
                <a16:creationId xmlns:a16="http://schemas.microsoft.com/office/drawing/2014/main" id="{30F80BF1-D88E-4027-AA48-70CA0A47554A}"/>
              </a:ext>
            </a:extLst>
          </p:cNvPr>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5" name="Slide Number Placeholder 4">
            <a:extLst>
              <a:ext uri="{FF2B5EF4-FFF2-40B4-BE49-F238E27FC236}">
                <a16:creationId xmlns:a16="http://schemas.microsoft.com/office/drawing/2014/main" id="{2E44C307-C77E-4D1D-8F14-F3DB54FD2520}"/>
              </a:ext>
            </a:extLst>
          </p:cNvPr>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13</a:t>
            </a:fld>
            <a:endParaRPr lang="en-US" dirty="0">
              <a:solidFill>
                <a:srgbClr val="39302A">
                  <a:shade val="90000"/>
                </a:srgbClr>
              </a:solidFill>
              <a:latin typeface="Calibri"/>
              <a:ea typeface="+mn-ea"/>
              <a:cs typeface="+mn-cs"/>
            </a:endParaRPr>
          </a:p>
        </p:txBody>
      </p:sp>
      <p:pic>
        <p:nvPicPr>
          <p:cNvPr id="6" name="Picture 5">
            <a:extLst>
              <a:ext uri="{FF2B5EF4-FFF2-40B4-BE49-F238E27FC236}">
                <a16:creationId xmlns:a16="http://schemas.microsoft.com/office/drawing/2014/main" id="{B503E4BF-18C3-42B0-A991-4690E5BB48AB}"/>
              </a:ext>
            </a:extLst>
          </p:cNvPr>
          <p:cNvPicPr>
            <a:picLocks noChangeAspect="1"/>
          </p:cNvPicPr>
          <p:nvPr/>
        </p:nvPicPr>
        <p:blipFill>
          <a:blip r:embed="rId3"/>
          <a:stretch>
            <a:fillRect/>
          </a:stretch>
        </p:blipFill>
        <p:spPr>
          <a:xfrm>
            <a:off x="11432531" y="6685177"/>
            <a:ext cx="3943009" cy="2952353"/>
          </a:xfrm>
          <a:prstGeom prst="rect">
            <a:avLst/>
          </a:prstGeom>
        </p:spPr>
      </p:pic>
      <p:pic>
        <p:nvPicPr>
          <p:cNvPr id="7" name="Picture 6">
            <a:extLst>
              <a:ext uri="{FF2B5EF4-FFF2-40B4-BE49-F238E27FC236}">
                <a16:creationId xmlns:a16="http://schemas.microsoft.com/office/drawing/2014/main" id="{7809721A-4B78-410E-A9B4-3A85D164452E}"/>
              </a:ext>
            </a:extLst>
          </p:cNvPr>
          <p:cNvPicPr>
            <a:picLocks noChangeAspect="1"/>
          </p:cNvPicPr>
          <p:nvPr/>
        </p:nvPicPr>
        <p:blipFill>
          <a:blip r:embed="rId4"/>
          <a:stretch>
            <a:fillRect/>
          </a:stretch>
        </p:blipFill>
        <p:spPr>
          <a:xfrm>
            <a:off x="11344817" y="1"/>
            <a:ext cx="4011250" cy="6559460"/>
          </a:xfrm>
          <a:prstGeom prst="rect">
            <a:avLst/>
          </a:prstGeom>
        </p:spPr>
      </p:pic>
    </p:spTree>
    <p:extLst>
      <p:ext uri="{BB962C8B-B14F-4D97-AF65-F5344CB8AC3E}">
        <p14:creationId xmlns:p14="http://schemas.microsoft.com/office/powerpoint/2010/main" val="1096378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4361"/>
            <a:ext cx="13872754" cy="1797493"/>
          </a:xfrm>
        </p:spPr>
        <p:txBody>
          <a:bodyPr>
            <a:normAutofit/>
          </a:bodyPr>
          <a:lstStyle/>
          <a:p>
            <a:r>
              <a:rPr lang="en-US" sz="5400" dirty="0"/>
              <a:t>Comparison of OIP-UV and LIF/UVOST</a:t>
            </a:r>
            <a:br>
              <a:rPr lang="en-US" sz="5400" dirty="0"/>
            </a:br>
            <a:r>
              <a:rPr lang="en-US" sz="4000" b="0" i="1" dirty="0"/>
              <a:t>OIP Essentially Equivalent to LIF/UVOST Response</a:t>
            </a:r>
            <a:endParaRPr lang="en-US" sz="5400" b="0" i="1" dirty="0"/>
          </a:p>
        </p:txBody>
      </p:sp>
      <p:pic>
        <p:nvPicPr>
          <p:cNvPr id="6" name="Content Placeholder 5"/>
          <p:cNvPicPr>
            <a:picLocks noGrp="1" noChangeAspect="1"/>
          </p:cNvPicPr>
          <p:nvPr>
            <p:ph idx="1"/>
          </p:nvPr>
        </p:nvPicPr>
        <p:blipFill>
          <a:blip r:embed="rId3"/>
          <a:stretch>
            <a:fillRect/>
          </a:stretch>
        </p:blipFill>
        <p:spPr>
          <a:xfrm>
            <a:off x="914400" y="3008999"/>
            <a:ext cx="7648832" cy="5998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ooter Placeholder 3"/>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14</a:t>
            </a:fld>
            <a:endParaRPr lang="en-US" dirty="0">
              <a:solidFill>
                <a:srgbClr val="39302A">
                  <a:shade val="90000"/>
                </a:srgbClr>
              </a:solidFill>
              <a:latin typeface="Calibri"/>
              <a:ea typeface="+mn-ea"/>
              <a:cs typeface="+mn-cs"/>
            </a:endParaRPr>
          </a:p>
        </p:txBody>
      </p:sp>
      <p:pic>
        <p:nvPicPr>
          <p:cNvPr id="7" name="Picture 6"/>
          <p:cNvPicPr>
            <a:picLocks noChangeAspect="1"/>
          </p:cNvPicPr>
          <p:nvPr/>
        </p:nvPicPr>
        <p:blipFill rotWithShape="1">
          <a:blip r:embed="rId4"/>
          <a:srcRect b="9819"/>
          <a:stretch/>
        </p:blipFill>
        <p:spPr>
          <a:xfrm>
            <a:off x="9135378" y="3015070"/>
            <a:ext cx="6804838" cy="5992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9489988" y="2374010"/>
            <a:ext cx="6450227" cy="617541"/>
          </a:xfrm>
          <a:prstGeom prst="rect">
            <a:avLst/>
          </a:prstGeom>
          <a:noFill/>
        </p:spPr>
        <p:txBody>
          <a:bodyPr wrap="square" rtlCol="0">
            <a:spAutoFit/>
          </a:bodyPr>
          <a:lstStyle/>
          <a:p>
            <a:pPr defTabSz="1300525" fontAlgn="auto">
              <a:spcBef>
                <a:spcPts val="0"/>
              </a:spcBef>
              <a:spcAft>
                <a:spcPts val="0"/>
              </a:spcAft>
            </a:pPr>
            <a:r>
              <a:rPr lang="en-US" sz="3413" b="1" dirty="0">
                <a:solidFill>
                  <a:prstClr val="black"/>
                </a:solidFill>
                <a:effectLst>
                  <a:outerShdw blurRad="38100" dist="38100" dir="2700000" algn="tl">
                    <a:srgbClr val="000000">
                      <a:alpha val="43137"/>
                    </a:srgbClr>
                  </a:outerShdw>
                </a:effectLst>
                <a:latin typeface="Calibri"/>
                <a:ea typeface="+mn-ea"/>
                <a:cs typeface="+mn-cs"/>
              </a:rPr>
              <a:t>EC                    OIP            LIF/UVOST</a:t>
            </a:r>
          </a:p>
        </p:txBody>
      </p:sp>
      <p:sp>
        <p:nvSpPr>
          <p:cNvPr id="9" name="TextBox 8"/>
          <p:cNvSpPr txBox="1"/>
          <p:nvPr/>
        </p:nvSpPr>
        <p:spPr>
          <a:xfrm>
            <a:off x="1173892" y="2374012"/>
            <a:ext cx="7168020" cy="617541"/>
          </a:xfrm>
          <a:prstGeom prst="rect">
            <a:avLst/>
          </a:prstGeom>
          <a:noFill/>
        </p:spPr>
        <p:txBody>
          <a:bodyPr wrap="square" rtlCol="0">
            <a:spAutoFit/>
          </a:bodyPr>
          <a:lstStyle/>
          <a:p>
            <a:pPr defTabSz="1300525" fontAlgn="auto">
              <a:spcBef>
                <a:spcPts val="0"/>
              </a:spcBef>
              <a:spcAft>
                <a:spcPts val="0"/>
              </a:spcAft>
            </a:pPr>
            <a:r>
              <a:rPr lang="en-US" sz="3413" b="1" dirty="0">
                <a:solidFill>
                  <a:prstClr val="black"/>
                </a:solidFill>
                <a:effectLst>
                  <a:outerShdw blurRad="38100" dist="38100" dir="2700000" algn="tl">
                    <a:srgbClr val="000000">
                      <a:alpha val="43137"/>
                    </a:srgbClr>
                  </a:outerShdw>
                </a:effectLst>
                <a:latin typeface="Calibri"/>
                <a:ea typeface="+mn-ea"/>
                <a:cs typeface="+mn-cs"/>
              </a:rPr>
              <a:t>Cross Section of EC &amp; </a:t>
            </a:r>
            <a:r>
              <a:rPr lang="en-US" sz="3413" b="1" dirty="0" err="1">
                <a:solidFill>
                  <a:prstClr val="black"/>
                </a:solidFill>
                <a:effectLst>
                  <a:outerShdw blurRad="38100" dist="38100" dir="2700000" algn="tl">
                    <a:srgbClr val="000000">
                      <a:alpha val="43137"/>
                    </a:srgbClr>
                  </a:outerShdw>
                </a:effectLst>
                <a:latin typeface="Calibri"/>
                <a:ea typeface="+mn-ea"/>
                <a:cs typeface="+mn-cs"/>
              </a:rPr>
              <a:t>OIP</a:t>
            </a:r>
            <a:r>
              <a:rPr lang="en-US" sz="3413" b="1" dirty="0">
                <a:solidFill>
                  <a:prstClr val="black"/>
                </a:solidFill>
                <a:effectLst>
                  <a:outerShdw blurRad="38100" dist="38100" dir="2700000" algn="tl">
                    <a:srgbClr val="000000">
                      <a:alpha val="43137"/>
                    </a:srgbClr>
                  </a:outerShdw>
                </a:effectLst>
                <a:latin typeface="Calibri"/>
                <a:ea typeface="+mn-ea"/>
                <a:cs typeface="+mn-cs"/>
              </a:rPr>
              <a:t> Logs</a:t>
            </a:r>
          </a:p>
        </p:txBody>
      </p:sp>
    </p:spTree>
    <p:extLst>
      <p:ext uri="{BB962C8B-B14F-4D97-AF65-F5344CB8AC3E}">
        <p14:creationId xmlns:p14="http://schemas.microsoft.com/office/powerpoint/2010/main" val="1536341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20A25B-87C4-4B4A-886B-5F74ECBB30C3}"/>
              </a:ext>
            </a:extLst>
          </p:cNvPr>
          <p:cNvPicPr>
            <a:picLocks noChangeAspect="1"/>
          </p:cNvPicPr>
          <p:nvPr/>
        </p:nvPicPr>
        <p:blipFill rotWithShape="1">
          <a:blip r:embed="rId3"/>
          <a:srcRect b="7303"/>
          <a:stretch/>
        </p:blipFill>
        <p:spPr>
          <a:xfrm>
            <a:off x="2167731" y="2168771"/>
            <a:ext cx="13004800" cy="7030881"/>
          </a:xfrm>
          <a:prstGeom prst="rect">
            <a:avLst/>
          </a:prstGeom>
        </p:spPr>
      </p:pic>
      <p:sp>
        <p:nvSpPr>
          <p:cNvPr id="2" name="Title 1">
            <a:extLst>
              <a:ext uri="{FF2B5EF4-FFF2-40B4-BE49-F238E27FC236}">
                <a16:creationId xmlns:a16="http://schemas.microsoft.com/office/drawing/2014/main" id="{10676B10-3E48-4CFB-824D-3F8593DA06BC}"/>
              </a:ext>
            </a:extLst>
          </p:cNvPr>
          <p:cNvSpPr>
            <a:spLocks noGrp="1"/>
          </p:cNvSpPr>
          <p:nvPr>
            <p:ph type="title"/>
          </p:nvPr>
        </p:nvSpPr>
        <p:spPr>
          <a:xfrm>
            <a:off x="3047906" y="553950"/>
            <a:ext cx="11704320" cy="1705038"/>
          </a:xfrm>
        </p:spPr>
        <p:txBody>
          <a:bodyPr>
            <a:normAutofit/>
          </a:bodyPr>
          <a:lstStyle/>
          <a:p>
            <a:r>
              <a:rPr lang="en-US" dirty="0"/>
              <a:t>OIP + HPT = </a:t>
            </a:r>
            <a:br>
              <a:rPr lang="en-US" dirty="0"/>
            </a:br>
            <a:r>
              <a:rPr lang="en-US" dirty="0" err="1"/>
              <a:t>OiHPT</a:t>
            </a:r>
            <a:r>
              <a:rPr lang="en-US" dirty="0"/>
              <a:t> Probe</a:t>
            </a:r>
          </a:p>
        </p:txBody>
      </p:sp>
      <p:pic>
        <p:nvPicPr>
          <p:cNvPr id="7" name="Content Placeholder 6" descr="A close up of a knife&#10;&#10;Description generated with high confidence">
            <a:extLst>
              <a:ext uri="{FF2B5EF4-FFF2-40B4-BE49-F238E27FC236}">
                <a16:creationId xmlns:a16="http://schemas.microsoft.com/office/drawing/2014/main" id="{B1F130EC-2F19-4869-8D5F-360B61AB36FA}"/>
              </a:ext>
            </a:extLst>
          </p:cNvPr>
          <p:cNvPicPr>
            <a:picLocks noGrp="1" noChangeAspect="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56357" y="209912"/>
            <a:ext cx="8066203" cy="4053169"/>
          </a:xfrm>
        </p:spPr>
      </p:pic>
      <p:sp>
        <p:nvSpPr>
          <p:cNvPr id="4" name="Footer Placeholder 3">
            <a:extLst>
              <a:ext uri="{FF2B5EF4-FFF2-40B4-BE49-F238E27FC236}">
                <a16:creationId xmlns:a16="http://schemas.microsoft.com/office/drawing/2014/main" id="{CBDEEA35-5811-4B46-BD11-92F51B2C114C}"/>
              </a:ext>
            </a:extLst>
          </p:cNvPr>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5" name="Slide Number Placeholder 4">
            <a:extLst>
              <a:ext uri="{FF2B5EF4-FFF2-40B4-BE49-F238E27FC236}">
                <a16:creationId xmlns:a16="http://schemas.microsoft.com/office/drawing/2014/main" id="{C385D60A-899E-4721-9376-3E7519D4D43D}"/>
              </a:ext>
            </a:extLst>
          </p:cNvPr>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15</a:t>
            </a:fld>
            <a:endParaRPr lang="en-US" dirty="0">
              <a:solidFill>
                <a:srgbClr val="39302A">
                  <a:shade val="90000"/>
                </a:srgbClr>
              </a:solidFill>
              <a:latin typeface="Calibri"/>
              <a:ea typeface="+mn-ea"/>
              <a:cs typeface="+mn-cs"/>
            </a:endParaRPr>
          </a:p>
        </p:txBody>
      </p:sp>
      <p:sp>
        <p:nvSpPr>
          <p:cNvPr id="8" name="TextBox 7">
            <a:extLst>
              <a:ext uri="{FF2B5EF4-FFF2-40B4-BE49-F238E27FC236}">
                <a16:creationId xmlns:a16="http://schemas.microsoft.com/office/drawing/2014/main" id="{26FEBFB6-7BAA-488F-AF6C-7209D8EF075B}"/>
              </a:ext>
            </a:extLst>
          </p:cNvPr>
          <p:cNvSpPr txBox="1"/>
          <p:nvPr/>
        </p:nvSpPr>
        <p:spPr>
          <a:xfrm>
            <a:off x="13534209" y="4393568"/>
            <a:ext cx="2182501" cy="1200329"/>
          </a:xfrm>
          <a:prstGeom prst="rect">
            <a:avLst/>
          </a:prstGeom>
          <a:noFill/>
        </p:spPr>
        <p:txBody>
          <a:bodyPr wrap="square" rtlCol="0">
            <a:spAutoFit/>
          </a:bodyPr>
          <a:lstStyle/>
          <a:p>
            <a:r>
              <a:rPr lang="en-US" sz="2400" b="1" dirty="0">
                <a:solidFill>
                  <a:srgbClr val="002060"/>
                </a:solidFill>
                <a:effectLst>
                  <a:outerShdw blurRad="38100" dist="38100" dir="2700000" algn="tl">
                    <a:srgbClr val="000000">
                      <a:alpha val="43137"/>
                    </a:srgbClr>
                  </a:outerShdw>
                </a:effectLst>
              </a:rPr>
              <a:t>Ratio: </a:t>
            </a:r>
          </a:p>
          <a:p>
            <a:r>
              <a:rPr lang="en-US" sz="2400" b="1" dirty="0">
                <a:solidFill>
                  <a:srgbClr val="002060"/>
                </a:solidFill>
                <a:effectLst>
                  <a:outerShdw blurRad="38100" dist="38100" dir="2700000" algn="tl">
                    <a:srgbClr val="000000">
                      <a:alpha val="43137"/>
                    </a:srgbClr>
                  </a:outerShdw>
                </a:effectLst>
              </a:rPr>
              <a:t>EC/corr. HPT Pressure</a:t>
            </a:r>
          </a:p>
        </p:txBody>
      </p:sp>
      <p:sp>
        <p:nvSpPr>
          <p:cNvPr id="9" name="TextBox 8">
            <a:extLst>
              <a:ext uri="{FF2B5EF4-FFF2-40B4-BE49-F238E27FC236}">
                <a16:creationId xmlns:a16="http://schemas.microsoft.com/office/drawing/2014/main" id="{728761A2-9F5D-4A97-92AE-540A80814CFC}"/>
              </a:ext>
            </a:extLst>
          </p:cNvPr>
          <p:cNvSpPr txBox="1"/>
          <p:nvPr/>
        </p:nvSpPr>
        <p:spPr>
          <a:xfrm>
            <a:off x="14900812" y="7275887"/>
            <a:ext cx="2404800" cy="1569660"/>
          </a:xfrm>
          <a:prstGeom prst="rect">
            <a:avLst/>
          </a:prstGeom>
          <a:noFill/>
        </p:spPr>
        <p:txBody>
          <a:bodyPr wrap="square" rtlCol="0">
            <a:spAutoFit/>
          </a:bodyPr>
          <a:lstStyle/>
          <a:p>
            <a:r>
              <a:rPr lang="en-US" sz="2400" b="1" dirty="0">
                <a:solidFill>
                  <a:schemeClr val="accent5">
                    <a:lumMod val="75000"/>
                  </a:schemeClr>
                </a:solidFill>
                <a:effectLst>
                  <a:outerShdw blurRad="38100" dist="38100" dir="2700000" algn="tl">
                    <a:srgbClr val="000000">
                      <a:alpha val="43137"/>
                    </a:srgbClr>
                  </a:outerShdw>
                </a:effectLst>
              </a:rPr>
              <a:t>Groundwater Specific Electrical Conductance</a:t>
            </a:r>
          </a:p>
        </p:txBody>
      </p:sp>
      <p:sp>
        <p:nvSpPr>
          <p:cNvPr id="11" name="TextBox 10">
            <a:extLst>
              <a:ext uri="{FF2B5EF4-FFF2-40B4-BE49-F238E27FC236}">
                <a16:creationId xmlns:a16="http://schemas.microsoft.com/office/drawing/2014/main" id="{18F98936-3CCA-40D2-95F8-65BE63431377}"/>
              </a:ext>
            </a:extLst>
          </p:cNvPr>
          <p:cNvSpPr txBox="1"/>
          <p:nvPr/>
        </p:nvSpPr>
        <p:spPr>
          <a:xfrm>
            <a:off x="11459188" y="5402328"/>
            <a:ext cx="2404800" cy="1569660"/>
          </a:xfrm>
          <a:prstGeom prst="rect">
            <a:avLst/>
          </a:prstGeom>
          <a:noFill/>
        </p:spPr>
        <p:txBody>
          <a:bodyPr wrap="square" rtlCol="0">
            <a:spAutoFit/>
          </a:bodyPr>
          <a:lstStyle/>
          <a:p>
            <a:endParaRPr lang="en-US" sz="2400" b="1" dirty="0">
              <a:solidFill>
                <a:schemeClr val="accent5">
                  <a:lumMod val="75000"/>
                </a:schemeClr>
              </a:solidFill>
              <a:effectLst>
                <a:outerShdw blurRad="38100" dist="38100" dir="2700000" algn="tl">
                  <a:srgbClr val="000000">
                    <a:alpha val="43137"/>
                  </a:srgbClr>
                </a:outerShdw>
              </a:effectLst>
            </a:endParaRPr>
          </a:p>
          <a:p>
            <a:r>
              <a:rPr lang="en-US" sz="2400" b="1" dirty="0">
                <a:solidFill>
                  <a:srgbClr val="0070C0"/>
                </a:solidFill>
                <a:effectLst>
                  <a:outerShdw blurRad="38100" dist="38100" dir="2700000" algn="tl">
                    <a:srgbClr val="000000">
                      <a:alpha val="43137"/>
                    </a:srgbClr>
                  </a:outerShdw>
                </a:effectLst>
              </a:rPr>
              <a:t>Estimated Hydraulic Conductivity</a:t>
            </a:r>
          </a:p>
        </p:txBody>
      </p:sp>
      <p:sp>
        <p:nvSpPr>
          <p:cNvPr id="12" name="TextBox 11">
            <a:extLst>
              <a:ext uri="{FF2B5EF4-FFF2-40B4-BE49-F238E27FC236}">
                <a16:creationId xmlns:a16="http://schemas.microsoft.com/office/drawing/2014/main" id="{8D1940D6-1C06-41DD-9BD7-89016A243981}"/>
              </a:ext>
            </a:extLst>
          </p:cNvPr>
          <p:cNvSpPr txBox="1"/>
          <p:nvPr/>
        </p:nvSpPr>
        <p:spPr>
          <a:xfrm>
            <a:off x="9712926" y="4574121"/>
            <a:ext cx="1935993" cy="4154984"/>
          </a:xfrm>
          <a:prstGeom prst="rect">
            <a:avLst/>
          </a:prstGeom>
          <a:noFill/>
        </p:spPr>
        <p:txBody>
          <a:bodyPr wrap="square" rtlCol="0">
            <a:spAutoFit/>
          </a:bodyPr>
          <a:lstStyle/>
          <a:p>
            <a:r>
              <a:rPr lang="en-US" sz="2400" b="1" dirty="0">
                <a:solidFill>
                  <a:schemeClr val="accent5">
                    <a:lumMod val="75000"/>
                  </a:schemeClr>
                </a:solidFill>
                <a:effectLst>
                  <a:outerShdw blurRad="38100" dist="38100" dir="2700000" algn="tl">
                    <a:srgbClr val="000000">
                      <a:alpha val="43137"/>
                    </a:srgbClr>
                  </a:outerShdw>
                </a:effectLst>
              </a:rPr>
              <a:t>Corrected HPT Pressure</a:t>
            </a: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r>
              <a:rPr lang="en-US" sz="2400" b="1" dirty="0">
                <a:solidFill>
                  <a:srgbClr val="0070C0"/>
                </a:solidFill>
                <a:effectLst>
                  <a:outerShdw blurRad="38100" dist="38100" dir="2700000" algn="tl">
                    <a:srgbClr val="000000">
                      <a:alpha val="43137"/>
                    </a:srgbClr>
                  </a:outerShdw>
                </a:effectLst>
              </a:rPr>
              <a:t>HPT </a:t>
            </a:r>
          </a:p>
          <a:p>
            <a:r>
              <a:rPr lang="en-US" sz="2400" b="1" dirty="0">
                <a:solidFill>
                  <a:srgbClr val="0070C0"/>
                </a:solidFill>
                <a:effectLst>
                  <a:outerShdw blurRad="38100" dist="38100" dir="2700000" algn="tl">
                    <a:srgbClr val="000000">
                      <a:alpha val="43137"/>
                    </a:srgbClr>
                  </a:outerShdw>
                </a:effectLst>
              </a:rPr>
              <a:t>Flow</a:t>
            </a:r>
          </a:p>
        </p:txBody>
      </p:sp>
      <p:sp>
        <p:nvSpPr>
          <p:cNvPr id="13" name="TextBox 12">
            <a:extLst>
              <a:ext uri="{FF2B5EF4-FFF2-40B4-BE49-F238E27FC236}">
                <a16:creationId xmlns:a16="http://schemas.microsoft.com/office/drawing/2014/main" id="{4704D511-0478-45CA-88D2-3BB5CD7293BD}"/>
              </a:ext>
            </a:extLst>
          </p:cNvPr>
          <p:cNvSpPr txBox="1"/>
          <p:nvPr/>
        </p:nvSpPr>
        <p:spPr>
          <a:xfrm>
            <a:off x="7959505" y="5877902"/>
            <a:ext cx="2203005" cy="2677656"/>
          </a:xfrm>
          <a:prstGeom prst="rect">
            <a:avLst/>
          </a:prstGeom>
          <a:noFill/>
        </p:spPr>
        <p:txBody>
          <a:bodyPr wrap="square" rtlCol="0">
            <a:spAutoFit/>
          </a:bodyPr>
          <a:lstStyle/>
          <a:p>
            <a:r>
              <a:rPr lang="en-US" sz="2400" b="1" dirty="0">
                <a:solidFill>
                  <a:srgbClr val="00B050"/>
                </a:solidFill>
                <a:effectLst>
                  <a:outerShdw blurRad="38100" dist="38100" dir="2700000" algn="tl">
                    <a:srgbClr val="000000">
                      <a:alpha val="43137"/>
                    </a:srgbClr>
                  </a:outerShdw>
                </a:effectLst>
              </a:rPr>
              <a:t>Piezometric Head </a:t>
            </a: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r>
              <a:rPr lang="en-US" sz="2400" b="1" dirty="0">
                <a:solidFill>
                  <a:srgbClr val="002060"/>
                </a:solidFill>
                <a:effectLst>
                  <a:outerShdw blurRad="38100" dist="38100" dir="2700000" algn="tl">
                    <a:srgbClr val="000000">
                      <a:alpha val="43137"/>
                    </a:srgbClr>
                  </a:outerShdw>
                </a:effectLst>
              </a:rPr>
              <a:t>   HPT </a:t>
            </a:r>
          </a:p>
          <a:p>
            <a:r>
              <a:rPr lang="en-US" sz="2400" b="1" dirty="0">
                <a:solidFill>
                  <a:srgbClr val="002060"/>
                </a:solidFill>
                <a:effectLst>
                  <a:outerShdw blurRad="38100" dist="38100" dir="2700000" algn="tl">
                    <a:srgbClr val="000000">
                      <a:alpha val="43137"/>
                    </a:srgbClr>
                  </a:outerShdw>
                </a:effectLst>
              </a:rPr>
              <a:t>   Pressure</a:t>
            </a:r>
          </a:p>
        </p:txBody>
      </p:sp>
      <p:sp>
        <p:nvSpPr>
          <p:cNvPr id="14" name="TextBox 13">
            <a:extLst>
              <a:ext uri="{FF2B5EF4-FFF2-40B4-BE49-F238E27FC236}">
                <a16:creationId xmlns:a16="http://schemas.microsoft.com/office/drawing/2014/main" id="{F9619C9A-9FC7-402D-9255-10637A7713F0}"/>
              </a:ext>
            </a:extLst>
          </p:cNvPr>
          <p:cNvSpPr txBox="1"/>
          <p:nvPr/>
        </p:nvSpPr>
        <p:spPr>
          <a:xfrm>
            <a:off x="2551651" y="7639863"/>
            <a:ext cx="2079534" cy="1200329"/>
          </a:xfrm>
          <a:prstGeom prst="rect">
            <a:avLst/>
          </a:prstGeom>
          <a:noFill/>
        </p:spPr>
        <p:txBody>
          <a:bodyPr wrap="square" rtlCol="0">
            <a:spAutoFit/>
          </a:bodyPr>
          <a:lstStyle/>
          <a:p>
            <a:r>
              <a:rPr lang="en-US" sz="2400" b="1" dirty="0">
                <a:solidFill>
                  <a:schemeClr val="accent3">
                    <a:lumMod val="50000"/>
                  </a:schemeClr>
                </a:solidFill>
                <a:effectLst>
                  <a:outerShdw blurRad="38100" dist="38100" dir="2700000" algn="tl">
                    <a:srgbClr val="000000">
                      <a:alpha val="43137"/>
                    </a:srgbClr>
                  </a:outerShdw>
                </a:effectLst>
              </a:rPr>
              <a:t>Soil Electrical Conductivity</a:t>
            </a:r>
          </a:p>
        </p:txBody>
      </p:sp>
      <p:sp>
        <p:nvSpPr>
          <p:cNvPr id="15" name="TextBox 14">
            <a:extLst>
              <a:ext uri="{FF2B5EF4-FFF2-40B4-BE49-F238E27FC236}">
                <a16:creationId xmlns:a16="http://schemas.microsoft.com/office/drawing/2014/main" id="{47B4832F-6832-481F-B0A2-EF9E13E645AF}"/>
              </a:ext>
            </a:extLst>
          </p:cNvPr>
          <p:cNvSpPr txBox="1"/>
          <p:nvPr/>
        </p:nvSpPr>
        <p:spPr>
          <a:xfrm>
            <a:off x="4501799" y="4305944"/>
            <a:ext cx="2369348" cy="1569660"/>
          </a:xfrm>
          <a:prstGeom prst="rect">
            <a:avLst/>
          </a:prstGeom>
          <a:noFill/>
        </p:spPr>
        <p:txBody>
          <a:bodyPr wrap="square" rtlCol="0">
            <a:spAutoFit/>
          </a:bodyPr>
          <a:lstStyle/>
          <a:p>
            <a:r>
              <a:rPr lang="en-US" sz="2400" b="1" dirty="0">
                <a:solidFill>
                  <a:srgbClr val="7030A0"/>
                </a:solidFill>
                <a:effectLst>
                  <a:outerShdw blurRad="38100" dist="38100" dir="2700000" algn="tl">
                    <a:srgbClr val="000000">
                      <a:alpha val="43137"/>
                    </a:srgbClr>
                  </a:outerShdw>
                </a:effectLst>
              </a:rPr>
              <a:t>Percent</a:t>
            </a:r>
          </a:p>
          <a:p>
            <a:r>
              <a:rPr lang="en-US" sz="2400" b="1" dirty="0">
                <a:solidFill>
                  <a:srgbClr val="7030A0"/>
                </a:solidFill>
                <a:effectLst>
                  <a:outerShdw blurRad="38100" dist="38100" dir="2700000" algn="tl">
                    <a:srgbClr val="000000">
                      <a:alpha val="43137"/>
                    </a:srgbClr>
                  </a:outerShdw>
                </a:effectLst>
              </a:rPr>
              <a:t>Area </a:t>
            </a:r>
          </a:p>
          <a:p>
            <a:r>
              <a:rPr lang="en-US" sz="2400" b="1" dirty="0">
                <a:solidFill>
                  <a:srgbClr val="7030A0"/>
                </a:solidFill>
                <a:effectLst>
                  <a:outerShdw blurRad="38100" dist="38100" dir="2700000" algn="tl">
                    <a:srgbClr val="000000">
                      <a:alpha val="43137"/>
                    </a:srgbClr>
                  </a:outerShdw>
                </a:effectLst>
              </a:rPr>
              <a:t>Fluorescence (%AF)</a:t>
            </a:r>
          </a:p>
        </p:txBody>
      </p:sp>
    </p:spTree>
    <p:extLst>
      <p:ext uri="{BB962C8B-B14F-4D97-AF65-F5344CB8AC3E}">
        <p14:creationId xmlns:p14="http://schemas.microsoft.com/office/powerpoint/2010/main" val="154880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637E6-1F19-4F7A-B93D-23157E3AEFB4}"/>
              </a:ext>
            </a:extLst>
          </p:cNvPr>
          <p:cNvSpPr>
            <a:spLocks noGrp="1"/>
          </p:cNvSpPr>
          <p:nvPr>
            <p:ph type="title"/>
          </p:nvPr>
        </p:nvSpPr>
        <p:spPr>
          <a:xfrm>
            <a:off x="914400" y="1001371"/>
            <a:ext cx="15558852" cy="937745"/>
          </a:xfrm>
        </p:spPr>
        <p:txBody>
          <a:bodyPr>
            <a:noAutofit/>
          </a:bodyPr>
          <a:lstStyle/>
          <a:p>
            <a:r>
              <a:rPr lang="en-US" sz="6000" dirty="0"/>
              <a:t> </a:t>
            </a:r>
            <a:br>
              <a:rPr lang="en-US" sz="6000" dirty="0"/>
            </a:br>
            <a:br>
              <a:rPr lang="en-US" sz="6000" dirty="0"/>
            </a:br>
            <a:r>
              <a:rPr lang="en-US" sz="6600" dirty="0"/>
              <a:t>OIP-G</a:t>
            </a:r>
            <a:endParaRPr lang="en-US" sz="6000" dirty="0"/>
          </a:p>
        </p:txBody>
      </p:sp>
      <p:sp>
        <p:nvSpPr>
          <p:cNvPr id="3" name="Text Placeholder 2">
            <a:extLst>
              <a:ext uri="{FF2B5EF4-FFF2-40B4-BE49-F238E27FC236}">
                <a16:creationId xmlns:a16="http://schemas.microsoft.com/office/drawing/2014/main" id="{2369D468-D991-41F5-8BC5-32041E441096}"/>
              </a:ext>
            </a:extLst>
          </p:cNvPr>
          <p:cNvSpPr>
            <a:spLocks noGrp="1"/>
          </p:cNvSpPr>
          <p:nvPr>
            <p:ph type="body" idx="1"/>
          </p:nvPr>
        </p:nvSpPr>
        <p:spPr>
          <a:xfrm>
            <a:off x="914400" y="2124394"/>
            <a:ext cx="7586499" cy="937745"/>
          </a:xfrm>
        </p:spPr>
        <p:txBody>
          <a:bodyPr/>
          <a:lstStyle/>
          <a:p>
            <a:r>
              <a:rPr lang="en-US" sz="4800" dirty="0">
                <a:solidFill>
                  <a:srgbClr val="18B45F"/>
                </a:solidFill>
              </a:rPr>
              <a:t>Green Laser Source</a:t>
            </a:r>
            <a:endParaRPr lang="en-US" sz="4400" dirty="0"/>
          </a:p>
        </p:txBody>
      </p:sp>
      <p:pic>
        <p:nvPicPr>
          <p:cNvPr id="6" name="Content Placeholder 5">
            <a:extLst>
              <a:ext uri="{FF2B5EF4-FFF2-40B4-BE49-F238E27FC236}">
                <a16:creationId xmlns:a16="http://schemas.microsoft.com/office/drawing/2014/main" id="{9557F6D4-CE6F-43B4-A308-9990853E6ABC}"/>
              </a:ext>
            </a:extLst>
          </p:cNvPr>
          <p:cNvPicPr>
            <a:picLocks noGrp="1" noChangeAspect="1"/>
          </p:cNvPicPr>
          <p:nvPr>
            <p:ph sz="quarter" idx="2"/>
          </p:nvPr>
        </p:nvPicPr>
        <p:blipFill>
          <a:blip r:embed="rId2"/>
          <a:stretch>
            <a:fillRect/>
          </a:stretch>
        </p:blipFill>
        <p:spPr>
          <a:xfrm>
            <a:off x="10450668" y="389143"/>
            <a:ext cx="5037273" cy="8975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8">
            <a:extLst>
              <a:ext uri="{FF2B5EF4-FFF2-40B4-BE49-F238E27FC236}">
                <a16:creationId xmlns:a16="http://schemas.microsoft.com/office/drawing/2014/main" id="{4B3C8C8F-D8AC-4DD7-A7D6-83E76393EACD}"/>
              </a:ext>
            </a:extLst>
          </p:cNvPr>
          <p:cNvSpPr>
            <a:spLocks noGrp="1"/>
          </p:cNvSpPr>
          <p:nvPr>
            <p:ph sz="quarter" idx="4"/>
          </p:nvPr>
        </p:nvSpPr>
        <p:spPr>
          <a:xfrm>
            <a:off x="914400" y="3028282"/>
            <a:ext cx="9242854" cy="5907900"/>
          </a:xfrm>
        </p:spPr>
        <p:txBody>
          <a:bodyPr>
            <a:normAutofit/>
          </a:bodyPr>
          <a:lstStyle/>
          <a:p>
            <a:r>
              <a:rPr lang="en-US" sz="4400" dirty="0"/>
              <a:t>520nm Excitation Laser</a:t>
            </a:r>
          </a:p>
          <a:p>
            <a:r>
              <a:rPr lang="en-US" sz="4400" dirty="0"/>
              <a:t>Fluorescence (in red region)</a:t>
            </a:r>
          </a:p>
          <a:p>
            <a:r>
              <a:rPr lang="en-US" sz="4400" dirty="0"/>
              <a:t>Petroleum </a:t>
            </a:r>
            <a:r>
              <a:rPr lang="en-US" sz="4400" dirty="0" err="1"/>
              <a:t>DNAPLS</a:t>
            </a:r>
            <a:endParaRPr lang="en-US" sz="4400" dirty="0"/>
          </a:p>
          <a:p>
            <a:pPr lvl="1"/>
            <a:r>
              <a:rPr lang="en-US" sz="4000" dirty="0"/>
              <a:t>Heavy Crude Oil,</a:t>
            </a:r>
          </a:p>
          <a:p>
            <a:pPr lvl="1"/>
            <a:r>
              <a:rPr lang="en-US" sz="4000" dirty="0"/>
              <a:t>Coal Tars,</a:t>
            </a:r>
          </a:p>
          <a:p>
            <a:pPr lvl="1"/>
            <a:r>
              <a:rPr lang="en-US" sz="4000" dirty="0"/>
              <a:t>Creosote, </a:t>
            </a:r>
          </a:p>
          <a:p>
            <a:r>
              <a:rPr lang="en-US" sz="4285" dirty="0"/>
              <a:t>Same Response as LIF/</a:t>
            </a:r>
            <a:r>
              <a:rPr lang="en-US" sz="4285" dirty="0" err="1"/>
              <a:t>TarGOST</a:t>
            </a:r>
            <a:endParaRPr lang="en-US" sz="4285" dirty="0"/>
          </a:p>
        </p:txBody>
      </p:sp>
      <p:sp>
        <p:nvSpPr>
          <p:cNvPr id="4" name="Footer Placeholder 3">
            <a:extLst>
              <a:ext uri="{FF2B5EF4-FFF2-40B4-BE49-F238E27FC236}">
                <a16:creationId xmlns:a16="http://schemas.microsoft.com/office/drawing/2014/main" id="{531587AF-1E1B-4681-88A7-71EC21A15D60}"/>
              </a:ext>
            </a:extLst>
          </p:cNvPr>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5" name="Slide Number Placeholder 4">
            <a:extLst>
              <a:ext uri="{FF2B5EF4-FFF2-40B4-BE49-F238E27FC236}">
                <a16:creationId xmlns:a16="http://schemas.microsoft.com/office/drawing/2014/main" id="{F86E8EEA-CB0D-45BE-A459-447C029DD122}"/>
              </a:ext>
            </a:extLst>
          </p:cNvPr>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16</a:t>
            </a:fld>
            <a:endParaRPr lang="en-US" dirty="0">
              <a:solidFill>
                <a:srgbClr val="39302A">
                  <a:shade val="90000"/>
                </a:srgbClr>
              </a:solidFill>
              <a:latin typeface="Calibri"/>
              <a:ea typeface="+mn-ea"/>
              <a:cs typeface="+mn-cs"/>
            </a:endParaRPr>
          </a:p>
        </p:txBody>
      </p:sp>
      <p:pic>
        <p:nvPicPr>
          <p:cNvPr id="8" name="Picture 7">
            <a:extLst>
              <a:ext uri="{FF2B5EF4-FFF2-40B4-BE49-F238E27FC236}">
                <a16:creationId xmlns:a16="http://schemas.microsoft.com/office/drawing/2014/main" id="{4CC116B8-1A32-472A-8D82-193BBB73796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291659" y="8752229"/>
            <a:ext cx="2074857" cy="455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1090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616" y="644872"/>
            <a:ext cx="13669675" cy="1057724"/>
          </a:xfrm>
        </p:spPr>
        <p:txBody>
          <a:bodyPr>
            <a:normAutofit/>
          </a:bodyPr>
          <a:lstStyle/>
          <a:p>
            <a:r>
              <a:rPr lang="en-US" sz="6000" dirty="0"/>
              <a:t>HRSC Tools Quality Control</a:t>
            </a:r>
          </a:p>
        </p:txBody>
      </p:sp>
      <p:sp>
        <p:nvSpPr>
          <p:cNvPr id="3" name="Content Placeholder 2"/>
          <p:cNvSpPr>
            <a:spLocks noGrp="1"/>
          </p:cNvSpPr>
          <p:nvPr>
            <p:ph sz="half" idx="1"/>
          </p:nvPr>
        </p:nvSpPr>
        <p:spPr>
          <a:xfrm>
            <a:off x="852616" y="1964269"/>
            <a:ext cx="9592811" cy="7073848"/>
          </a:xfrm>
        </p:spPr>
        <p:txBody>
          <a:bodyPr>
            <a:normAutofit/>
          </a:bodyPr>
          <a:lstStyle/>
          <a:p>
            <a:pPr marL="0" indent="0">
              <a:buNone/>
            </a:pPr>
            <a:r>
              <a:rPr lang="en-US" sz="3200" dirty="0">
                <a:solidFill>
                  <a:srgbClr val="00B050"/>
                </a:solidFill>
                <a:effectLst>
                  <a:outerShdw blurRad="38100" dist="38100" dir="2700000" algn="tl">
                    <a:srgbClr val="000000">
                      <a:alpha val="43137"/>
                    </a:srgbClr>
                  </a:outerShdw>
                </a:effectLst>
              </a:rPr>
              <a:t>.</a:t>
            </a:r>
            <a:r>
              <a:rPr lang="en-US" sz="4000" dirty="0" err="1">
                <a:solidFill>
                  <a:srgbClr val="00B050"/>
                </a:solidFill>
                <a:effectLst>
                  <a:outerShdw blurRad="38100" dist="38100" dir="2700000" algn="tl">
                    <a:srgbClr val="000000">
                      <a:alpha val="43137"/>
                    </a:srgbClr>
                  </a:outerShdw>
                </a:effectLst>
              </a:rPr>
              <a:t>nfo</a:t>
            </a:r>
            <a:r>
              <a:rPr lang="en-US" sz="4000" dirty="0">
                <a:solidFill>
                  <a:srgbClr val="00B050"/>
                </a:solidFill>
                <a:effectLst>
                  <a:outerShdw blurRad="38100" dist="38100" dir="2700000" algn="tl">
                    <a:srgbClr val="000000">
                      <a:alpha val="43137"/>
                    </a:srgbClr>
                  </a:outerShdw>
                </a:effectLst>
              </a:rPr>
              <a:t> File Log Records </a:t>
            </a:r>
            <a:r>
              <a:rPr lang="en-US" sz="4000" i="1" dirty="0">
                <a:solidFill>
                  <a:srgbClr val="00B050"/>
                </a:solidFill>
                <a:effectLst>
                  <a:outerShdw blurRad="38100" dist="38100" dir="2700000" algn="tl">
                    <a:srgbClr val="000000">
                      <a:alpha val="43137"/>
                    </a:srgbClr>
                  </a:outerShdw>
                </a:effectLst>
              </a:rPr>
              <a:t>ALL THIS DATA for Data Review</a:t>
            </a:r>
            <a:r>
              <a:rPr lang="en-US" sz="4000" i="1" dirty="0">
                <a:solidFill>
                  <a:srgbClr val="00B050"/>
                </a:solidFill>
              </a:rPr>
              <a:t>: </a:t>
            </a:r>
          </a:p>
          <a:p>
            <a:r>
              <a:rPr lang="en-US" dirty="0"/>
              <a:t>Software Alarm Settings:</a:t>
            </a:r>
          </a:p>
          <a:p>
            <a:pPr lvl="1"/>
            <a:r>
              <a:rPr lang="en-US" b="0" dirty="0"/>
              <a:t>Flows, Pressures, Temps</a:t>
            </a:r>
          </a:p>
          <a:p>
            <a:r>
              <a:rPr lang="en-US" dirty="0"/>
              <a:t>Sensor Response Tests</a:t>
            </a:r>
          </a:p>
          <a:p>
            <a:pPr lvl="1"/>
            <a:r>
              <a:rPr lang="en-US" b="0" dirty="0"/>
              <a:t>MIP Chemical Std. Tests</a:t>
            </a:r>
          </a:p>
          <a:p>
            <a:pPr lvl="1"/>
            <a:r>
              <a:rPr lang="en-US" b="0" dirty="0"/>
              <a:t>HPT Pressure Sensor</a:t>
            </a:r>
          </a:p>
          <a:p>
            <a:pPr lvl="1"/>
            <a:r>
              <a:rPr lang="en-US" b="0" dirty="0"/>
              <a:t>Electrical Conductivity</a:t>
            </a:r>
          </a:p>
          <a:p>
            <a:pPr lvl="1"/>
            <a:r>
              <a:rPr lang="en-US" b="0" dirty="0"/>
              <a:t>OIP Fluorescence Tests</a:t>
            </a:r>
          </a:p>
          <a:p>
            <a:r>
              <a:rPr lang="en-US" dirty="0">
                <a:solidFill>
                  <a:srgbClr val="C00000"/>
                </a:solidFill>
                <a:effectLst>
                  <a:outerShdw blurRad="38100" dist="38100" dir="2700000" algn="tl">
                    <a:srgbClr val="000000">
                      <a:alpha val="43137"/>
                    </a:srgbClr>
                  </a:outerShdw>
                </a:effectLst>
              </a:rPr>
              <a:t>ASK FOR THE RAW DATA FILES FOR YOUR RECORDS!!</a:t>
            </a:r>
          </a:p>
          <a:p>
            <a:endParaRPr lang="en-US" dirty="0"/>
          </a:p>
        </p:txBody>
      </p:sp>
      <p:sp>
        <p:nvSpPr>
          <p:cNvPr id="5" name="Footer Placeholder 4"/>
          <p:cNvSpPr>
            <a:spLocks noGrp="1"/>
          </p:cNvSpPr>
          <p:nvPr>
            <p:ph type="ftr" sz="quarter" idx="11"/>
          </p:nvPr>
        </p:nvSpPr>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17</a:t>
            </a:fld>
            <a:endParaRPr lang="en-US">
              <a:solidFill>
                <a:srgbClr val="39302A">
                  <a:shade val="90000"/>
                </a:srgbClr>
              </a:solidFill>
              <a:latin typeface="Calibri"/>
              <a:ea typeface="+mn-ea"/>
              <a:cs typeface="+mn-cs"/>
            </a:endParaRPr>
          </a:p>
        </p:txBody>
      </p:sp>
      <p:pic>
        <p:nvPicPr>
          <p:cNvPr id="9" name="Picture 8">
            <a:extLst>
              <a:ext uri="{FF2B5EF4-FFF2-40B4-BE49-F238E27FC236}">
                <a16:creationId xmlns:a16="http://schemas.microsoft.com/office/drawing/2014/main" id="{96071CAF-F877-43F5-8814-7E23B847FD0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445427" y="1834447"/>
            <a:ext cx="5492217" cy="7333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6269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9601" dirty="0">
                <a:effectLst>
                  <a:outerShdw blurRad="38100" dist="38100" dir="2700000" algn="tl">
                    <a:srgbClr val="000000">
                      <a:alpha val="43137"/>
                    </a:srgbClr>
                  </a:outerShdw>
                </a:effectLst>
              </a:rPr>
              <a:t>Quantitative Tools</a:t>
            </a:r>
            <a:endParaRPr lang="en-US" sz="6258" b="0" dirty="0">
              <a:effectLst>
                <a:outerShdw blurRad="38100" dist="38100" dir="2700000" algn="tl">
                  <a:srgbClr val="000000">
                    <a:alpha val="43137"/>
                  </a:srgbClr>
                </a:outerShdw>
              </a:effectLst>
            </a:endParaRPr>
          </a:p>
        </p:txBody>
      </p:sp>
      <p:sp>
        <p:nvSpPr>
          <p:cNvPr id="2" name="Text Placeholder 1">
            <a:extLst>
              <a:ext uri="{FF2B5EF4-FFF2-40B4-BE49-F238E27FC236}">
                <a16:creationId xmlns:a16="http://schemas.microsoft.com/office/drawing/2014/main" id="{A7BA0F77-FBEE-4A83-8340-51FEAD3B135E}"/>
              </a:ext>
            </a:extLst>
          </p:cNvPr>
          <p:cNvSpPr>
            <a:spLocks noGrp="1"/>
          </p:cNvSpPr>
          <p:nvPr>
            <p:ph type="body" idx="1"/>
          </p:nvPr>
        </p:nvSpPr>
        <p:spPr/>
        <p:txBody>
          <a:bodyPr>
            <a:normAutofit/>
          </a:bodyPr>
          <a:lstStyle/>
          <a:p>
            <a:pPr algn="ctr"/>
            <a:r>
              <a:rPr lang="en-US" sz="5400" b="0" dirty="0">
                <a:effectLst>
                  <a:outerShdw blurRad="38100" dist="38100" dir="2700000" algn="tl">
                    <a:srgbClr val="000000">
                      <a:alpha val="43137"/>
                    </a:srgbClr>
                  </a:outerShdw>
                </a:effectLst>
              </a:rPr>
              <a:t>Soil &amp; Groundwater Sampling</a:t>
            </a:r>
            <a:endParaRPr lang="en-US" sz="5400" dirty="0"/>
          </a:p>
        </p:txBody>
      </p:sp>
      <p:sp>
        <p:nvSpPr>
          <p:cNvPr id="10" name="Slide Number Placeholder 9"/>
          <p:cNvSpPr>
            <a:spLocks noGrp="1"/>
          </p:cNvSpPr>
          <p:nvPr>
            <p:ph type="sldNum" sz="quarter" idx="12"/>
          </p:nvPr>
        </p:nvSpPr>
        <p:spPr>
          <a:prstGeom prst="rect">
            <a:avLst/>
          </a:prstGeom>
        </p:spPr>
        <p:txBody>
          <a:bodyPr/>
          <a:lstStyle/>
          <a:p>
            <a:pPr algn="l" defTabSz="1300525" fontAlgn="auto">
              <a:spcBef>
                <a:spcPts val="0"/>
              </a:spcBef>
              <a:spcAft>
                <a:spcPts val="0"/>
              </a:spcAft>
              <a:defRPr/>
            </a:pPr>
            <a:fld id="{BE1A488A-2BAF-4F36-834E-60DBB056B531}" type="slidenum">
              <a:rPr lang="en-US" sz="3800" b="0">
                <a:solidFill>
                  <a:prstClr val="white"/>
                </a:solidFill>
                <a:latin typeface="Calibri"/>
                <a:ea typeface="+mn-ea"/>
                <a:cs typeface="+mn-cs"/>
              </a:rPr>
              <a:pPr algn="l" defTabSz="1300525" fontAlgn="auto">
                <a:spcBef>
                  <a:spcPts val="0"/>
                </a:spcBef>
                <a:spcAft>
                  <a:spcPts val="0"/>
                </a:spcAft>
                <a:defRPr/>
              </a:pPr>
              <a:t>18</a:t>
            </a:fld>
            <a:endParaRPr lang="en-US" sz="3800" b="0" dirty="0">
              <a:solidFill>
                <a:prstClr val="white"/>
              </a:solidFill>
              <a:latin typeface="Calibri"/>
              <a:ea typeface="+mn-ea"/>
              <a:cs typeface="+mn-cs"/>
            </a:endParaRPr>
          </a:p>
        </p:txBody>
      </p:sp>
      <p:sp>
        <p:nvSpPr>
          <p:cNvPr id="3" name="Footer Placeholder 2">
            <a:extLst>
              <a:ext uri="{FF2B5EF4-FFF2-40B4-BE49-F238E27FC236}">
                <a16:creationId xmlns:a16="http://schemas.microsoft.com/office/drawing/2014/main" id="{D19630C6-34C2-4CE2-8145-4DB5188B53E3}"/>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2180619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7CC37-168F-4873-9B6F-90B6BA90C687}"/>
              </a:ext>
            </a:extLst>
          </p:cNvPr>
          <p:cNvSpPr>
            <a:spLocks noGrp="1"/>
          </p:cNvSpPr>
          <p:nvPr>
            <p:ph type="title"/>
          </p:nvPr>
        </p:nvSpPr>
        <p:spPr>
          <a:xfrm>
            <a:off x="914400" y="1001370"/>
            <a:ext cx="13607891" cy="931332"/>
          </a:xfrm>
        </p:spPr>
        <p:txBody>
          <a:bodyPr/>
          <a:lstStyle/>
          <a:p>
            <a:r>
              <a:rPr lang="en-US" dirty="0"/>
              <a:t>High Resolution Soil Sampling</a:t>
            </a:r>
          </a:p>
        </p:txBody>
      </p:sp>
      <p:sp>
        <p:nvSpPr>
          <p:cNvPr id="8" name="Text Placeholder 7">
            <a:extLst>
              <a:ext uri="{FF2B5EF4-FFF2-40B4-BE49-F238E27FC236}">
                <a16:creationId xmlns:a16="http://schemas.microsoft.com/office/drawing/2014/main" id="{ABB26177-5848-4C47-9CC6-B1C48DE7B53D}"/>
              </a:ext>
            </a:extLst>
          </p:cNvPr>
          <p:cNvSpPr>
            <a:spLocks noGrp="1"/>
          </p:cNvSpPr>
          <p:nvPr>
            <p:ph type="body" idx="1"/>
          </p:nvPr>
        </p:nvSpPr>
        <p:spPr>
          <a:xfrm>
            <a:off x="914400" y="1992524"/>
            <a:ext cx="13656167" cy="937745"/>
          </a:xfrm>
        </p:spPr>
        <p:txBody>
          <a:bodyPr/>
          <a:lstStyle/>
          <a:p>
            <a:r>
              <a:rPr lang="en-US" sz="4400" i="1" dirty="0">
                <a:solidFill>
                  <a:schemeClr val="accent2">
                    <a:lumMod val="50000"/>
                  </a:schemeClr>
                </a:solidFill>
                <a:effectLst>
                  <a:outerShdw blurRad="38100" dist="38100" dir="2700000" algn="tl">
                    <a:srgbClr val="000000">
                      <a:alpha val="43137"/>
                    </a:srgbClr>
                  </a:outerShdw>
                </a:effectLst>
              </a:rPr>
              <a:t>Collect Continuous Soil Cores! </a:t>
            </a:r>
          </a:p>
        </p:txBody>
      </p:sp>
      <p:pic>
        <p:nvPicPr>
          <p:cNvPr id="5" name="Content Placeholder 4" descr="A picture containing person, outdoor, ground, man&#10;&#10;Description generated with very high confidence">
            <a:extLst>
              <a:ext uri="{FF2B5EF4-FFF2-40B4-BE49-F238E27FC236}">
                <a16:creationId xmlns:a16="http://schemas.microsoft.com/office/drawing/2014/main" id="{355DEE00-E2BC-44AA-98E8-BE497058275B}"/>
              </a:ext>
            </a:extLst>
          </p:cNvPr>
          <p:cNvPicPr>
            <a:picLocks noGrp="1" noChangeAspect="1"/>
          </p:cNvPicPr>
          <p:nvPr>
            <p:ph sz="quarter" idx="2"/>
          </p:nvPr>
        </p:nvPicPr>
        <p:blipFill>
          <a:blip r:embed="rId2" cstate="email">
            <a:extLst>
              <a:ext uri="{28A0092B-C50C-407E-A947-70E740481C1C}">
                <a14:useLocalDpi xmlns:a14="http://schemas.microsoft.com/office/drawing/2010/main" val="0"/>
              </a:ext>
            </a:extLst>
          </a:blip>
          <a:stretch>
            <a:fillRect/>
          </a:stretch>
        </p:blipFill>
        <p:spPr>
          <a:xfrm>
            <a:off x="9097498" y="2990091"/>
            <a:ext cx="4452053" cy="5936072"/>
          </a:xfrm>
          <a:prstGeom prst="rect">
            <a:avLst/>
          </a:prstGeom>
          <a:ln>
            <a:noFill/>
          </a:ln>
          <a:effectLst>
            <a:outerShdw blurRad="292100" dist="139700" dir="2700000" algn="tl" rotWithShape="0">
              <a:srgbClr val="333333">
                <a:alpha val="65000"/>
              </a:srgbClr>
            </a:outerShdw>
          </a:effectLst>
        </p:spPr>
      </p:pic>
      <p:sp>
        <p:nvSpPr>
          <p:cNvPr id="10" name="Content Placeholder 9">
            <a:extLst>
              <a:ext uri="{FF2B5EF4-FFF2-40B4-BE49-F238E27FC236}">
                <a16:creationId xmlns:a16="http://schemas.microsoft.com/office/drawing/2014/main" id="{98C21A50-81F3-4144-A0A2-BB30EB6C386B}"/>
              </a:ext>
            </a:extLst>
          </p:cNvPr>
          <p:cNvSpPr>
            <a:spLocks noGrp="1"/>
          </p:cNvSpPr>
          <p:nvPr>
            <p:ph sz="quarter" idx="4"/>
          </p:nvPr>
        </p:nvSpPr>
        <p:spPr>
          <a:xfrm>
            <a:off x="914399" y="2930268"/>
            <a:ext cx="8096599" cy="5981748"/>
          </a:xfrm>
        </p:spPr>
        <p:txBody>
          <a:bodyPr>
            <a:normAutofit lnSpcReduction="10000"/>
          </a:bodyPr>
          <a:lstStyle/>
          <a:p>
            <a:r>
              <a:rPr lang="en-US" sz="3600" dirty="0">
                <a:solidFill>
                  <a:srgbClr val="C00000"/>
                </a:solidFill>
              </a:rPr>
              <a:t>PLEASE, NO MORE… </a:t>
            </a:r>
          </a:p>
          <a:p>
            <a:pPr lvl="1"/>
            <a:r>
              <a:rPr lang="en-US" sz="3600" dirty="0">
                <a:solidFill>
                  <a:srgbClr val="C00000"/>
                </a:solidFill>
              </a:rPr>
              <a:t>18” or 24” Split Spoons every 5’  = HUGE DATA GAPS!</a:t>
            </a:r>
          </a:p>
          <a:p>
            <a:pPr lvl="1"/>
            <a:r>
              <a:rPr lang="en-US" sz="3600" dirty="0">
                <a:solidFill>
                  <a:srgbClr val="C00000"/>
                </a:solidFill>
              </a:rPr>
              <a:t>MACRO-CORES (smeared holes, slough)</a:t>
            </a:r>
          </a:p>
          <a:p>
            <a:r>
              <a:rPr lang="en-US" sz="3600" dirty="0"/>
              <a:t>Use Geoprobe Dual-Tube Cased Hole Coring Systems </a:t>
            </a:r>
          </a:p>
          <a:p>
            <a:pPr lvl="1"/>
            <a:r>
              <a:rPr lang="en-US" sz="3315" b="0" dirty="0"/>
              <a:t>(2.25” or 3.25”)</a:t>
            </a:r>
          </a:p>
          <a:p>
            <a:r>
              <a:rPr lang="en-US" sz="3600" dirty="0"/>
              <a:t>or HSA Continuous (5’) Coring Systems  </a:t>
            </a:r>
            <a:endParaRPr lang="en-US" sz="3600" b="0" dirty="0"/>
          </a:p>
        </p:txBody>
      </p:sp>
      <p:pic>
        <p:nvPicPr>
          <p:cNvPr id="7" name="Picture 6" descr="A picture containing indoor, wall&#10;&#10;Description generated with very high confidence">
            <a:extLst>
              <a:ext uri="{FF2B5EF4-FFF2-40B4-BE49-F238E27FC236}">
                <a16:creationId xmlns:a16="http://schemas.microsoft.com/office/drawing/2014/main" id="{D8C7FC43-FC8E-4011-8647-01FEF5E2FF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12337535" y="4288607"/>
            <a:ext cx="5936071" cy="3339040"/>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48E62FB1-40A0-4BB3-B44C-2E0378FC3449}"/>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4" name="Slide Number Placeholder 3">
            <a:extLst>
              <a:ext uri="{FF2B5EF4-FFF2-40B4-BE49-F238E27FC236}">
                <a16:creationId xmlns:a16="http://schemas.microsoft.com/office/drawing/2014/main" id="{5B015150-E6F4-4AE5-BA1B-DEE8BD4E5667}"/>
              </a:ext>
            </a:extLst>
          </p:cNvPr>
          <p:cNvSpPr>
            <a:spLocks noGrp="1"/>
          </p:cNvSpPr>
          <p:nvPr>
            <p:ph type="sldNum" sz="quarter" idx="12"/>
          </p:nvPr>
        </p:nvSpPr>
        <p:spPr/>
        <p:txBody>
          <a:bodyPr/>
          <a:lstStyle/>
          <a:p>
            <a:fld id="{37C2E05E-97ED-466F-8EE8-C8D9FED4DCC4}" type="slidenum">
              <a:rPr lang="en-US" smtClean="0"/>
              <a:pPr/>
              <a:t>19</a:t>
            </a:fld>
            <a:endParaRPr lang="en-US"/>
          </a:p>
        </p:txBody>
      </p:sp>
    </p:spTree>
    <p:extLst>
      <p:ext uri="{BB962C8B-B14F-4D97-AF65-F5344CB8AC3E}">
        <p14:creationId xmlns:p14="http://schemas.microsoft.com/office/powerpoint/2010/main" val="235348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C70A-9A14-42C0-A039-7214BDF13934}"/>
              </a:ext>
            </a:extLst>
          </p:cNvPr>
          <p:cNvSpPr>
            <a:spLocks noGrp="1"/>
          </p:cNvSpPr>
          <p:nvPr>
            <p:ph type="title"/>
          </p:nvPr>
        </p:nvSpPr>
        <p:spPr>
          <a:xfrm>
            <a:off x="914400" y="1001370"/>
            <a:ext cx="13607891" cy="1144422"/>
          </a:xfrm>
        </p:spPr>
        <p:txBody>
          <a:bodyPr>
            <a:normAutofit/>
          </a:bodyPr>
          <a:lstStyle/>
          <a:p>
            <a:r>
              <a:rPr lang="en-US" sz="6000" dirty="0"/>
              <a:t>IMPORTANT: NEW ITRC TEAMS</a:t>
            </a:r>
          </a:p>
        </p:txBody>
      </p:sp>
      <p:sp>
        <p:nvSpPr>
          <p:cNvPr id="3" name="Content Placeholder 2">
            <a:extLst>
              <a:ext uri="{FF2B5EF4-FFF2-40B4-BE49-F238E27FC236}">
                <a16:creationId xmlns:a16="http://schemas.microsoft.com/office/drawing/2014/main" id="{5CCDB4F5-1C86-4F29-B378-870568A90ED7}"/>
              </a:ext>
            </a:extLst>
          </p:cNvPr>
          <p:cNvSpPr>
            <a:spLocks noGrp="1"/>
          </p:cNvSpPr>
          <p:nvPr>
            <p:ph idx="1"/>
          </p:nvPr>
        </p:nvSpPr>
        <p:spPr>
          <a:xfrm>
            <a:off x="1062681" y="2752683"/>
            <a:ext cx="9886785" cy="6242304"/>
          </a:xfrm>
        </p:spPr>
        <p:txBody>
          <a:bodyPr>
            <a:normAutofit/>
          </a:bodyPr>
          <a:lstStyle/>
          <a:p>
            <a:r>
              <a:rPr lang="en-US" sz="4800" dirty="0"/>
              <a:t>Implementing Advanced Site Characterization Tools</a:t>
            </a:r>
          </a:p>
          <a:p>
            <a:r>
              <a:rPr lang="en-US" sz="4800" dirty="0"/>
              <a:t>Optimizing In Situ Remediation Performance &amp; Injection Strategies</a:t>
            </a:r>
          </a:p>
          <a:p>
            <a:r>
              <a:rPr lang="en-US" sz="4800" i="1" dirty="0">
                <a:solidFill>
                  <a:srgbClr val="0070C0"/>
                </a:solidFill>
              </a:rPr>
              <a:t>Watch for Guidance 2019/2020</a:t>
            </a:r>
          </a:p>
          <a:p>
            <a:endParaRPr lang="en-US" dirty="0"/>
          </a:p>
        </p:txBody>
      </p:sp>
      <p:sp>
        <p:nvSpPr>
          <p:cNvPr id="4" name="Footer Placeholder 3">
            <a:extLst>
              <a:ext uri="{FF2B5EF4-FFF2-40B4-BE49-F238E27FC236}">
                <a16:creationId xmlns:a16="http://schemas.microsoft.com/office/drawing/2014/main" id="{3C84342D-2CC6-4E79-B844-C523E4F3BA4E}"/>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a:extLst>
              <a:ext uri="{FF2B5EF4-FFF2-40B4-BE49-F238E27FC236}">
                <a16:creationId xmlns:a16="http://schemas.microsoft.com/office/drawing/2014/main" id="{EC6BEF3B-2621-4F2D-8664-2FD46B04369F}"/>
              </a:ext>
            </a:extLst>
          </p:cNvPr>
          <p:cNvSpPr>
            <a:spLocks noGrp="1"/>
          </p:cNvSpPr>
          <p:nvPr>
            <p:ph type="sldNum" sz="quarter" idx="12"/>
          </p:nvPr>
        </p:nvSpPr>
        <p:spPr/>
        <p:txBody>
          <a:bodyPr/>
          <a:lstStyle/>
          <a:p>
            <a:fld id="{37C2E05E-97ED-466F-8EE8-C8D9FED4DCC4}" type="slidenum">
              <a:rPr lang="en-US" smtClean="0"/>
              <a:pPr/>
              <a:t>2</a:t>
            </a:fld>
            <a:endParaRPr lang="en-US" dirty="0"/>
          </a:p>
        </p:txBody>
      </p:sp>
      <p:pic>
        <p:nvPicPr>
          <p:cNvPr id="9" name="Picture 8" descr="A close up of a sign&#10;&#10;Description generated with very high confidence">
            <a:extLst>
              <a:ext uri="{FF2B5EF4-FFF2-40B4-BE49-F238E27FC236}">
                <a16:creationId xmlns:a16="http://schemas.microsoft.com/office/drawing/2014/main" id="{E2707C25-3BD1-43FE-9492-3010EF0E0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9466" y="2474013"/>
            <a:ext cx="3419160" cy="3419160"/>
          </a:xfrm>
          <a:prstGeom prst="rect">
            <a:avLst/>
          </a:prstGeom>
        </p:spPr>
      </p:pic>
      <p:pic>
        <p:nvPicPr>
          <p:cNvPr id="6" name="Picture 5">
            <a:extLst>
              <a:ext uri="{FF2B5EF4-FFF2-40B4-BE49-F238E27FC236}">
                <a16:creationId xmlns:a16="http://schemas.microsoft.com/office/drawing/2014/main" id="{A6BEBD87-782F-479E-ACC0-57D128FB348B}"/>
              </a:ext>
            </a:extLst>
          </p:cNvPr>
          <p:cNvPicPr>
            <a:picLocks noChangeAspect="1"/>
          </p:cNvPicPr>
          <p:nvPr/>
        </p:nvPicPr>
        <p:blipFill>
          <a:blip r:embed="rId4"/>
          <a:stretch>
            <a:fillRect/>
          </a:stretch>
        </p:blipFill>
        <p:spPr>
          <a:xfrm>
            <a:off x="10948206" y="5986463"/>
            <a:ext cx="3420420" cy="3053680"/>
          </a:xfrm>
          <a:prstGeom prst="rect">
            <a:avLst/>
          </a:prstGeom>
        </p:spPr>
      </p:pic>
    </p:spTree>
    <p:extLst>
      <p:ext uri="{BB962C8B-B14F-4D97-AF65-F5344CB8AC3E}">
        <p14:creationId xmlns:p14="http://schemas.microsoft.com/office/powerpoint/2010/main" val="326178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28E6-C4EF-4945-89C0-F88A9BA26102}"/>
              </a:ext>
            </a:extLst>
          </p:cNvPr>
          <p:cNvSpPr>
            <a:spLocks noGrp="1"/>
          </p:cNvSpPr>
          <p:nvPr>
            <p:ph type="title"/>
          </p:nvPr>
        </p:nvSpPr>
        <p:spPr>
          <a:xfrm>
            <a:off x="2817971" y="1001371"/>
            <a:ext cx="11704320" cy="937745"/>
          </a:xfrm>
        </p:spPr>
        <p:txBody>
          <a:bodyPr/>
          <a:lstStyle/>
          <a:p>
            <a:r>
              <a:rPr lang="en-US" dirty="0" err="1"/>
              <a:t>DPT</a:t>
            </a:r>
            <a:r>
              <a:rPr lang="en-US" dirty="0"/>
              <a:t> Discrete Groundwater Sampling </a:t>
            </a:r>
          </a:p>
        </p:txBody>
      </p:sp>
      <p:sp>
        <p:nvSpPr>
          <p:cNvPr id="3" name="Text Placeholder 2">
            <a:extLst>
              <a:ext uri="{FF2B5EF4-FFF2-40B4-BE49-F238E27FC236}">
                <a16:creationId xmlns:a16="http://schemas.microsoft.com/office/drawing/2014/main" id="{BD10A265-D2E7-49E4-83AD-B3FC0E8B90A6}"/>
              </a:ext>
            </a:extLst>
          </p:cNvPr>
          <p:cNvSpPr>
            <a:spLocks noGrp="1"/>
          </p:cNvSpPr>
          <p:nvPr>
            <p:ph type="body" idx="1"/>
          </p:nvPr>
        </p:nvSpPr>
        <p:spPr>
          <a:xfrm>
            <a:off x="2817973" y="2220121"/>
            <a:ext cx="5746045" cy="937745"/>
          </a:xfrm>
        </p:spPr>
        <p:txBody>
          <a:bodyPr/>
          <a:lstStyle/>
          <a:p>
            <a:pPr marL="457223" indent="-457223">
              <a:buFont typeface="Wingdings" panose="05000000000000000000" pitchFamily="2" charset="2"/>
              <a:buChar char="Ø"/>
            </a:pPr>
            <a:r>
              <a:rPr lang="en-US" dirty="0">
                <a:solidFill>
                  <a:srgbClr val="0070C0"/>
                </a:solidFill>
                <a:effectLst>
                  <a:outerShdw blurRad="38100" dist="38100" dir="2700000" algn="tl">
                    <a:srgbClr val="000000">
                      <a:alpha val="43137"/>
                    </a:srgbClr>
                  </a:outerShdw>
                </a:effectLst>
              </a:rPr>
              <a:t>Screen Point Samplers</a:t>
            </a:r>
          </a:p>
          <a:p>
            <a:pPr marL="457223" indent="-457223">
              <a:buFont typeface="Wingdings" panose="05000000000000000000" pitchFamily="2" charset="2"/>
              <a:buChar char="Ø"/>
            </a:pPr>
            <a:r>
              <a:rPr lang="en-US" dirty="0">
                <a:solidFill>
                  <a:srgbClr val="0070C0"/>
                </a:solidFill>
                <a:effectLst>
                  <a:outerShdw blurRad="38100" dist="38100" dir="2700000" algn="tl">
                    <a:srgbClr val="000000">
                      <a:alpha val="43137"/>
                    </a:srgbClr>
                  </a:outerShdw>
                </a:effectLst>
              </a:rPr>
              <a:t>Nested Wells</a:t>
            </a:r>
          </a:p>
        </p:txBody>
      </p:sp>
      <p:sp>
        <p:nvSpPr>
          <p:cNvPr id="4" name="Text Placeholder 3">
            <a:extLst>
              <a:ext uri="{FF2B5EF4-FFF2-40B4-BE49-F238E27FC236}">
                <a16:creationId xmlns:a16="http://schemas.microsoft.com/office/drawing/2014/main" id="{6F24CD02-087B-4BBA-BEEB-45EAD69582CC}"/>
              </a:ext>
            </a:extLst>
          </p:cNvPr>
          <p:cNvSpPr>
            <a:spLocks noGrp="1"/>
          </p:cNvSpPr>
          <p:nvPr>
            <p:ph type="body" sz="half" idx="3"/>
          </p:nvPr>
        </p:nvSpPr>
        <p:spPr>
          <a:xfrm>
            <a:off x="8773991" y="2226533"/>
            <a:ext cx="5748302" cy="931332"/>
          </a:xfrm>
        </p:spPr>
        <p:txBody>
          <a:bodyPr/>
          <a:lstStyle/>
          <a:p>
            <a:pPr marL="457223" indent="-457223">
              <a:buFont typeface="Wingdings" panose="05000000000000000000" pitchFamily="2" charset="2"/>
              <a:buChar char="Ø"/>
            </a:pPr>
            <a:r>
              <a:rPr lang="en-US" dirty="0">
                <a:solidFill>
                  <a:srgbClr val="0070C0"/>
                </a:solidFill>
                <a:effectLst>
                  <a:outerShdw blurRad="38100" dist="38100" dir="2700000" algn="tl">
                    <a:srgbClr val="000000">
                      <a:alpha val="43137"/>
                    </a:srgbClr>
                  </a:outerShdw>
                </a:effectLst>
              </a:rPr>
              <a:t>Pneumatic Slug Tests</a:t>
            </a:r>
          </a:p>
        </p:txBody>
      </p:sp>
      <p:pic>
        <p:nvPicPr>
          <p:cNvPr id="14" name="Content Placeholder 13" descr="A picture containing person, outdoor, tree, standing&#10;&#10;Description generated with very high confidence">
            <a:extLst>
              <a:ext uri="{FF2B5EF4-FFF2-40B4-BE49-F238E27FC236}">
                <a16:creationId xmlns:a16="http://schemas.microsoft.com/office/drawing/2014/main" id="{09C20E8A-105D-40B3-AF2A-08712E4EB964}"/>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11237820" y="3322750"/>
            <a:ext cx="3660367" cy="4880489"/>
          </a:xfrm>
          <a:prstGeom prst="rect">
            <a:avLst/>
          </a:prstGeom>
          <a:ln>
            <a:noFill/>
          </a:ln>
          <a:effectLst>
            <a:outerShdw blurRad="292100" dist="139700" dir="2700000" algn="tl" rotWithShape="0">
              <a:srgbClr val="333333">
                <a:alpha val="65000"/>
              </a:srgbClr>
            </a:outerShdw>
          </a:effectLst>
        </p:spPr>
      </p:pic>
      <p:pic>
        <p:nvPicPr>
          <p:cNvPr id="12" name="Content Placeholder 11" descr="A picture containing device&#10;&#10;Description generated with very high confidence">
            <a:extLst>
              <a:ext uri="{FF2B5EF4-FFF2-40B4-BE49-F238E27FC236}">
                <a16:creationId xmlns:a16="http://schemas.microsoft.com/office/drawing/2014/main" id="{3D39D073-911A-4831-A34E-1C2E9B7B20B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950665" y="6156102"/>
            <a:ext cx="2922841" cy="2442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7">
            <a:extLst>
              <a:ext uri="{FF2B5EF4-FFF2-40B4-BE49-F238E27FC236}">
                <a16:creationId xmlns:a16="http://schemas.microsoft.com/office/drawing/2014/main" id="{5E58E4B2-D04B-4CC4-82BC-4FA513B81338}"/>
              </a:ext>
            </a:extLst>
          </p:cNvPr>
          <p:cNvSpPr>
            <a:spLocks noGrp="1"/>
          </p:cNvSpPr>
          <p:nvPr>
            <p:ph type="sldNum" sz="quarter" idx="12"/>
          </p:nvPr>
        </p:nvSpPr>
        <p:spPr/>
        <p:txBody>
          <a:bodyPr/>
          <a:lstStyle/>
          <a:p>
            <a:fld id="{37C2E05E-97ED-466F-8EE8-C8D9FED4DCC4}" type="slidenum">
              <a:rPr lang="en-US" smtClean="0"/>
              <a:pPr/>
              <a:t>20</a:t>
            </a:fld>
            <a:endParaRPr lang="en-US"/>
          </a:p>
        </p:txBody>
      </p:sp>
      <p:pic>
        <p:nvPicPr>
          <p:cNvPr id="9" name="Picture 2">
            <a:extLst>
              <a:ext uri="{FF2B5EF4-FFF2-40B4-BE49-F238E27FC236}">
                <a16:creationId xmlns:a16="http://schemas.microsoft.com/office/drawing/2014/main" id="{53411AEA-00C2-43F3-88AF-41478FBDA34D}"/>
              </a:ext>
            </a:extLst>
          </p:cNvPr>
          <p:cNvPicPr>
            <a:picLocks noChangeAspect="1" noChangeArrowheads="1"/>
          </p:cNvPicPr>
          <p:nvPr/>
        </p:nvPicPr>
        <p:blipFill>
          <a:blip r:embed="rId4" cstate="print"/>
          <a:srcRect/>
          <a:stretch>
            <a:fillRect/>
          </a:stretch>
        </p:blipFill>
        <p:spPr bwMode="auto">
          <a:xfrm>
            <a:off x="2701204" y="3337396"/>
            <a:ext cx="3321621" cy="2285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AF1E2D5F-94F8-4322-976F-E26B752F47F1}"/>
              </a:ext>
            </a:extLst>
          </p:cNvPr>
          <p:cNvPicPr>
            <a:picLocks noChangeAspect="1"/>
          </p:cNvPicPr>
          <p:nvPr/>
        </p:nvPicPr>
        <p:blipFill>
          <a:blip r:embed="rId5"/>
          <a:stretch>
            <a:fillRect/>
          </a:stretch>
        </p:blipFill>
        <p:spPr>
          <a:xfrm>
            <a:off x="6086370" y="3157864"/>
            <a:ext cx="2737200" cy="5834132"/>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983FEDCE-60FA-47B2-9D74-6CAB2E33B71F}"/>
              </a:ext>
            </a:extLst>
          </p:cNvPr>
          <p:cNvSpPr/>
          <p:nvPr/>
        </p:nvSpPr>
        <p:spPr>
          <a:xfrm>
            <a:off x="2569170" y="7377199"/>
            <a:ext cx="3517200" cy="1477328"/>
          </a:xfrm>
          <a:prstGeom prst="rect">
            <a:avLst/>
          </a:prstGeom>
        </p:spPr>
        <p:txBody>
          <a:bodyPr wrap="square">
            <a:spAutoFit/>
          </a:bodyPr>
          <a:lstStyle/>
          <a:p>
            <a:r>
              <a:rPr lang="en-US" sz="1800" b="1" dirty="0">
                <a:solidFill>
                  <a:srgbClr val="002060"/>
                </a:solidFill>
              </a:rPr>
              <a:t>The Use of Direct-push Well Technology for Long-term Environmental Monitoring in Groundwater Investigations </a:t>
            </a:r>
          </a:p>
          <a:p>
            <a:r>
              <a:rPr lang="en-US" sz="1800" b="1" dirty="0">
                <a:solidFill>
                  <a:srgbClr val="002060"/>
                </a:solidFill>
              </a:rPr>
              <a:t>(SCM-2) Mar-2006 </a:t>
            </a:r>
          </a:p>
        </p:txBody>
      </p:sp>
      <p:pic>
        <p:nvPicPr>
          <p:cNvPr id="16" name="Picture 15" descr="A close up of a sign&#10;&#10;Description generated with very high confidence">
            <a:extLst>
              <a:ext uri="{FF2B5EF4-FFF2-40B4-BE49-F238E27FC236}">
                <a16:creationId xmlns:a16="http://schemas.microsoft.com/office/drawing/2014/main" id="{872883C1-BCBB-48F7-BFD7-00C1FBF8580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01202" y="6224079"/>
            <a:ext cx="1153120" cy="1153120"/>
          </a:xfrm>
          <a:prstGeom prst="rect">
            <a:avLst/>
          </a:prstGeom>
        </p:spPr>
      </p:pic>
      <p:sp>
        <p:nvSpPr>
          <p:cNvPr id="5" name="Footer Placeholder 4">
            <a:extLst>
              <a:ext uri="{FF2B5EF4-FFF2-40B4-BE49-F238E27FC236}">
                <a16:creationId xmlns:a16="http://schemas.microsoft.com/office/drawing/2014/main" id="{DA600034-D2AE-4CA4-B1C7-4C04F5705FA0}"/>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3455733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81B06-50A6-4B5F-A024-5E5858791743}"/>
              </a:ext>
            </a:extLst>
          </p:cNvPr>
          <p:cNvSpPr>
            <a:spLocks noGrp="1"/>
          </p:cNvSpPr>
          <p:nvPr>
            <p:ph type="title"/>
          </p:nvPr>
        </p:nvSpPr>
        <p:spPr>
          <a:xfrm>
            <a:off x="877330" y="506628"/>
            <a:ext cx="13644961" cy="1292322"/>
          </a:xfrm>
        </p:spPr>
        <p:txBody>
          <a:bodyPr>
            <a:normAutofit/>
          </a:bodyPr>
          <a:lstStyle/>
          <a:p>
            <a:r>
              <a:rPr lang="en-US" sz="5400" dirty="0"/>
              <a:t>HPT-</a:t>
            </a:r>
            <a:r>
              <a:rPr lang="en-US" sz="5400" dirty="0" err="1"/>
              <a:t>GWP</a:t>
            </a:r>
            <a:r>
              <a:rPr lang="en-US" sz="5400" b="0" dirty="0"/>
              <a:t> – </a:t>
            </a:r>
            <a:r>
              <a:rPr lang="en-US" sz="5400" dirty="0">
                <a:solidFill>
                  <a:srgbClr val="0070C0"/>
                </a:solidFill>
              </a:rPr>
              <a:t>Groundwater Profiler</a:t>
            </a:r>
          </a:p>
        </p:txBody>
      </p:sp>
      <p:sp>
        <p:nvSpPr>
          <p:cNvPr id="12" name="Content Placeholder 11">
            <a:extLst>
              <a:ext uri="{FF2B5EF4-FFF2-40B4-BE49-F238E27FC236}">
                <a16:creationId xmlns:a16="http://schemas.microsoft.com/office/drawing/2014/main" id="{2B6E5F03-FAA6-41E6-80D9-A09976BA7E3B}"/>
              </a:ext>
            </a:extLst>
          </p:cNvPr>
          <p:cNvSpPr>
            <a:spLocks noGrp="1"/>
          </p:cNvSpPr>
          <p:nvPr>
            <p:ph sz="quarter" idx="2"/>
          </p:nvPr>
        </p:nvSpPr>
        <p:spPr>
          <a:xfrm>
            <a:off x="877330" y="2163651"/>
            <a:ext cx="11148415" cy="6778580"/>
          </a:xfrm>
        </p:spPr>
        <p:txBody>
          <a:bodyPr>
            <a:normAutofit fontScale="92500" lnSpcReduction="20000"/>
          </a:bodyPr>
          <a:lstStyle/>
          <a:p>
            <a:pPr>
              <a:lnSpc>
                <a:spcPct val="120000"/>
              </a:lnSpc>
              <a:spcBef>
                <a:spcPts val="0"/>
              </a:spcBef>
              <a:spcAft>
                <a:spcPts val="600"/>
              </a:spcAft>
            </a:pPr>
            <a:r>
              <a:rPr lang="en-US" sz="4000" i="1" dirty="0">
                <a:solidFill>
                  <a:schemeClr val="accent5">
                    <a:lumMod val="75000"/>
                  </a:schemeClr>
                </a:solidFill>
              </a:rPr>
              <a:t>New!  </a:t>
            </a:r>
            <a:r>
              <a:rPr lang="en-US" sz="4000" i="1" dirty="0"/>
              <a:t>Simplified/Robust Discrete Groundwater Sampler</a:t>
            </a:r>
          </a:p>
          <a:p>
            <a:pPr>
              <a:lnSpc>
                <a:spcPct val="120000"/>
              </a:lnSpc>
              <a:spcBef>
                <a:spcPts val="0"/>
              </a:spcBef>
              <a:spcAft>
                <a:spcPts val="600"/>
              </a:spcAft>
            </a:pPr>
            <a:r>
              <a:rPr lang="en-US" sz="4000" dirty="0"/>
              <a:t>20 - 3/8”screen ports over 6” interval.</a:t>
            </a:r>
          </a:p>
          <a:p>
            <a:pPr>
              <a:lnSpc>
                <a:spcPct val="120000"/>
              </a:lnSpc>
              <a:spcBef>
                <a:spcPts val="0"/>
              </a:spcBef>
              <a:spcAft>
                <a:spcPts val="600"/>
              </a:spcAft>
            </a:pPr>
            <a:r>
              <a:rPr lang="en-US" sz="4000" dirty="0"/>
              <a:t>Only two water lines</a:t>
            </a:r>
          </a:p>
          <a:p>
            <a:pPr>
              <a:lnSpc>
                <a:spcPct val="120000"/>
              </a:lnSpc>
              <a:spcBef>
                <a:spcPts val="0"/>
              </a:spcBef>
              <a:spcAft>
                <a:spcPts val="600"/>
              </a:spcAft>
            </a:pPr>
            <a:r>
              <a:rPr lang="en-US" sz="4000" dirty="0"/>
              <a:t>Measures injection pump pressure and flow. (No K)</a:t>
            </a:r>
          </a:p>
          <a:p>
            <a:pPr>
              <a:lnSpc>
                <a:spcPct val="120000"/>
              </a:lnSpc>
              <a:spcBef>
                <a:spcPts val="0"/>
              </a:spcBef>
              <a:spcAft>
                <a:spcPts val="600"/>
              </a:spcAft>
            </a:pPr>
            <a:r>
              <a:rPr lang="en-US" sz="4000" dirty="0"/>
              <a:t>Can be driven without drive cushion.</a:t>
            </a:r>
          </a:p>
          <a:p>
            <a:pPr>
              <a:lnSpc>
                <a:spcPct val="120000"/>
              </a:lnSpc>
              <a:spcBef>
                <a:spcPts val="0"/>
              </a:spcBef>
              <a:spcAft>
                <a:spcPts val="600"/>
              </a:spcAft>
            </a:pPr>
            <a:r>
              <a:rPr lang="en-US" sz="4000" dirty="0"/>
              <a:t>Peristaltic Pump or Mechanical Bladder Pump</a:t>
            </a:r>
          </a:p>
          <a:p>
            <a:pPr>
              <a:lnSpc>
                <a:spcPct val="120000"/>
              </a:lnSpc>
              <a:spcBef>
                <a:spcPts val="0"/>
              </a:spcBef>
              <a:spcAft>
                <a:spcPts val="600"/>
              </a:spcAft>
            </a:pPr>
            <a:r>
              <a:rPr lang="en-US" sz="4000" dirty="0"/>
              <a:t>Measure GW parameters while sampling!  </a:t>
            </a:r>
          </a:p>
          <a:p>
            <a:pPr>
              <a:lnSpc>
                <a:spcPct val="120000"/>
              </a:lnSpc>
              <a:spcBef>
                <a:spcPts val="0"/>
              </a:spcBef>
              <a:spcAft>
                <a:spcPts val="600"/>
              </a:spcAft>
            </a:pPr>
            <a:r>
              <a:rPr lang="en-US" sz="4000" dirty="0"/>
              <a:t>30-40 minutes per sample</a:t>
            </a:r>
          </a:p>
          <a:p>
            <a:pPr>
              <a:lnSpc>
                <a:spcPct val="120000"/>
              </a:lnSpc>
              <a:spcBef>
                <a:spcPts val="0"/>
              </a:spcBef>
              <a:spcAft>
                <a:spcPts val="600"/>
              </a:spcAft>
            </a:pPr>
            <a:endParaRPr lang="en-US" sz="3200" dirty="0"/>
          </a:p>
          <a:p>
            <a:pPr>
              <a:lnSpc>
                <a:spcPct val="120000"/>
              </a:lnSpc>
              <a:spcBef>
                <a:spcPts val="0"/>
              </a:spcBef>
              <a:spcAft>
                <a:spcPts val="600"/>
              </a:spcAft>
            </a:pPr>
            <a:endParaRPr lang="en-US" sz="3200" dirty="0"/>
          </a:p>
          <a:p>
            <a:pPr>
              <a:lnSpc>
                <a:spcPct val="120000"/>
              </a:lnSpc>
              <a:spcBef>
                <a:spcPts val="0"/>
              </a:spcBef>
              <a:spcAft>
                <a:spcPts val="600"/>
              </a:spcAft>
            </a:pPr>
            <a:endParaRPr lang="en-US" sz="3200" dirty="0"/>
          </a:p>
        </p:txBody>
      </p:sp>
      <p:sp>
        <p:nvSpPr>
          <p:cNvPr id="4" name="Slide Number Placeholder 3">
            <a:extLst>
              <a:ext uri="{FF2B5EF4-FFF2-40B4-BE49-F238E27FC236}">
                <a16:creationId xmlns:a16="http://schemas.microsoft.com/office/drawing/2014/main" id="{EDE5B2E9-81C0-4B43-943C-83E223098F63}"/>
              </a:ext>
            </a:extLst>
          </p:cNvPr>
          <p:cNvSpPr>
            <a:spLocks noGrp="1"/>
          </p:cNvSpPr>
          <p:nvPr>
            <p:ph type="sldNum" sz="quarter" idx="12"/>
          </p:nvPr>
        </p:nvSpPr>
        <p:spPr/>
        <p:txBody>
          <a:bodyPr/>
          <a:lstStyle/>
          <a:p>
            <a:fld id="{37C2E05E-97ED-466F-8EE8-C8D9FED4DCC4}" type="slidenum">
              <a:rPr lang="en-US" smtClean="0"/>
              <a:pPr/>
              <a:t>21</a:t>
            </a:fld>
            <a:endParaRPr lang="en-US"/>
          </a:p>
        </p:txBody>
      </p:sp>
      <p:pic>
        <p:nvPicPr>
          <p:cNvPr id="5" name="Picture 4">
            <a:extLst>
              <a:ext uri="{FF2B5EF4-FFF2-40B4-BE49-F238E27FC236}">
                <a16:creationId xmlns:a16="http://schemas.microsoft.com/office/drawing/2014/main" id="{E0F95738-84DB-4C02-A647-11F834ACCC0F}"/>
              </a:ext>
            </a:extLst>
          </p:cNvPr>
          <p:cNvPicPr>
            <a:picLocks noChangeAspect="1"/>
          </p:cNvPicPr>
          <p:nvPr/>
        </p:nvPicPr>
        <p:blipFill>
          <a:blip r:embed="rId2"/>
          <a:stretch>
            <a:fillRect/>
          </a:stretch>
        </p:blipFill>
        <p:spPr>
          <a:xfrm>
            <a:off x="12663990" y="1170388"/>
            <a:ext cx="4301527" cy="361896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A55B0C5-B660-4AB8-A023-00898843DD06}"/>
              </a:ext>
            </a:extLst>
          </p:cNvPr>
          <p:cNvPicPr>
            <a:picLocks noChangeAspect="1"/>
          </p:cNvPicPr>
          <p:nvPr/>
        </p:nvPicPr>
        <p:blipFill rotWithShape="1">
          <a:blip r:embed="rId3"/>
          <a:srcRect t="14657"/>
          <a:stretch/>
        </p:blipFill>
        <p:spPr>
          <a:xfrm>
            <a:off x="12663990" y="5010752"/>
            <a:ext cx="4301527" cy="3785602"/>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601F6E41-F61E-4ACA-8016-71F790495464}"/>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2060823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6061-0DBD-4E5E-A3DF-958C7E1AC16D}"/>
              </a:ext>
            </a:extLst>
          </p:cNvPr>
          <p:cNvSpPr>
            <a:spLocks noGrp="1"/>
          </p:cNvSpPr>
          <p:nvPr>
            <p:ph type="title"/>
          </p:nvPr>
        </p:nvSpPr>
        <p:spPr/>
        <p:txBody>
          <a:bodyPr/>
          <a:lstStyle/>
          <a:p>
            <a:pPr algn="ctr"/>
            <a:r>
              <a:rPr lang="en-US" sz="8000" dirty="0">
                <a:effectLst>
                  <a:outerShdw blurRad="38100" dist="38100" dir="2700000" algn="tl">
                    <a:srgbClr val="000000">
                      <a:alpha val="43137"/>
                    </a:srgbClr>
                  </a:outerShdw>
                </a:effectLst>
              </a:rPr>
              <a:t>Reporting &amp; Data Visualization</a:t>
            </a:r>
          </a:p>
        </p:txBody>
      </p:sp>
      <p:pic>
        <p:nvPicPr>
          <p:cNvPr id="3" name="Content Placeholder 5">
            <a:extLst>
              <a:ext uri="{FF2B5EF4-FFF2-40B4-BE49-F238E27FC236}">
                <a16:creationId xmlns:a16="http://schemas.microsoft.com/office/drawing/2014/main" id="{A4CF5BD4-B16E-476A-803E-653E1C43CC75}"/>
              </a:ext>
            </a:extLst>
          </p:cNvPr>
          <p:cNvPicPr>
            <a:picLocks noChangeAspect="1"/>
          </p:cNvPicPr>
          <p:nvPr/>
        </p:nvPicPr>
        <p:blipFill rotWithShape="1">
          <a:blip r:embed="rId2"/>
          <a:srcRect b="4509"/>
          <a:stretch/>
        </p:blipFill>
        <p:spPr>
          <a:xfrm>
            <a:off x="1303610" y="4151871"/>
            <a:ext cx="7123242" cy="3898487"/>
          </a:xfrm>
          <a:prstGeom prst="rect">
            <a:avLst/>
          </a:prstGeom>
        </p:spPr>
      </p:pic>
      <p:pic>
        <p:nvPicPr>
          <p:cNvPr id="4" name="Picture 3">
            <a:extLst>
              <a:ext uri="{FF2B5EF4-FFF2-40B4-BE49-F238E27FC236}">
                <a16:creationId xmlns:a16="http://schemas.microsoft.com/office/drawing/2014/main" id="{19EB5EBA-B14F-4129-9874-916C4F6A2556}"/>
              </a:ext>
            </a:extLst>
          </p:cNvPr>
          <p:cNvPicPr>
            <a:picLocks noChangeAspect="1"/>
          </p:cNvPicPr>
          <p:nvPr/>
        </p:nvPicPr>
        <p:blipFill>
          <a:blip r:embed="rId3"/>
          <a:stretch>
            <a:fillRect/>
          </a:stretch>
        </p:blipFill>
        <p:spPr>
          <a:xfrm>
            <a:off x="9122155" y="4151871"/>
            <a:ext cx="6853130" cy="3898488"/>
          </a:xfrm>
          <a:prstGeom prst="rect">
            <a:avLst/>
          </a:prstGeom>
        </p:spPr>
      </p:pic>
      <p:sp>
        <p:nvSpPr>
          <p:cNvPr id="5" name="Footer Placeholder 4">
            <a:extLst>
              <a:ext uri="{FF2B5EF4-FFF2-40B4-BE49-F238E27FC236}">
                <a16:creationId xmlns:a16="http://schemas.microsoft.com/office/drawing/2014/main" id="{749C5DEC-2942-4267-876B-EF55FBDBBF68}"/>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6" name="Slide Number Placeholder 5">
            <a:extLst>
              <a:ext uri="{FF2B5EF4-FFF2-40B4-BE49-F238E27FC236}">
                <a16:creationId xmlns:a16="http://schemas.microsoft.com/office/drawing/2014/main" id="{D7244D2E-4D5A-489F-A1A4-B9DC92A1D510}"/>
              </a:ext>
            </a:extLst>
          </p:cNvPr>
          <p:cNvSpPr>
            <a:spLocks noGrp="1"/>
          </p:cNvSpPr>
          <p:nvPr>
            <p:ph type="sldNum" sz="quarter" idx="12"/>
          </p:nvPr>
        </p:nvSpPr>
        <p:spPr/>
        <p:txBody>
          <a:bodyPr/>
          <a:lstStyle/>
          <a:p>
            <a:fld id="{37C2E05E-97ED-466F-8EE8-C8D9FED4DCC4}" type="slidenum">
              <a:rPr lang="en-US" smtClean="0"/>
              <a:pPr/>
              <a:t>22</a:t>
            </a:fld>
            <a:endParaRPr lang="en-US"/>
          </a:p>
        </p:txBody>
      </p:sp>
    </p:spTree>
    <p:extLst>
      <p:ext uri="{BB962C8B-B14F-4D97-AF65-F5344CB8AC3E}">
        <p14:creationId xmlns:p14="http://schemas.microsoft.com/office/powerpoint/2010/main" val="2887517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BE38-D603-4019-BA60-5408439F313B}"/>
              </a:ext>
            </a:extLst>
          </p:cNvPr>
          <p:cNvSpPr>
            <a:spLocks noGrp="1"/>
          </p:cNvSpPr>
          <p:nvPr>
            <p:ph type="title"/>
          </p:nvPr>
        </p:nvSpPr>
        <p:spPr>
          <a:xfrm>
            <a:off x="902043" y="740114"/>
            <a:ext cx="13620248" cy="1261681"/>
          </a:xfrm>
        </p:spPr>
        <p:txBody>
          <a:bodyPr>
            <a:normAutofit/>
          </a:bodyPr>
          <a:lstStyle/>
          <a:p>
            <a:r>
              <a:rPr lang="en-US" sz="6000" dirty="0"/>
              <a:t>2D &amp; 3D Visualization Techniques</a:t>
            </a:r>
          </a:p>
        </p:txBody>
      </p:sp>
      <p:sp>
        <p:nvSpPr>
          <p:cNvPr id="3" name="Text Placeholder 2">
            <a:extLst>
              <a:ext uri="{FF2B5EF4-FFF2-40B4-BE49-F238E27FC236}">
                <a16:creationId xmlns:a16="http://schemas.microsoft.com/office/drawing/2014/main" id="{30791B78-ABCA-4D5A-9272-C8A22CEE6DBA}"/>
              </a:ext>
            </a:extLst>
          </p:cNvPr>
          <p:cNvSpPr>
            <a:spLocks noGrp="1"/>
          </p:cNvSpPr>
          <p:nvPr>
            <p:ph idx="1"/>
          </p:nvPr>
        </p:nvSpPr>
        <p:spPr>
          <a:xfrm>
            <a:off x="902042" y="2001795"/>
            <a:ext cx="15536177" cy="6166022"/>
          </a:xfrm>
        </p:spPr>
        <p:txBody>
          <a:bodyPr>
            <a:normAutofit fontScale="92500" lnSpcReduction="20000"/>
          </a:bodyPr>
          <a:lstStyle/>
          <a:p>
            <a:pPr marL="0" indent="0">
              <a:lnSpc>
                <a:spcPct val="120000"/>
              </a:lnSpc>
              <a:spcBef>
                <a:spcPts val="600"/>
              </a:spcBef>
              <a:buNone/>
            </a:pPr>
            <a:r>
              <a:rPr lang="en-US" sz="4400" i="1" dirty="0">
                <a:solidFill>
                  <a:srgbClr val="18B45F"/>
                </a:solidFill>
                <a:effectLst>
                  <a:outerShdw blurRad="38100" dist="38100" dir="2700000" algn="tl">
                    <a:srgbClr val="000000">
                      <a:alpha val="43137"/>
                    </a:srgbClr>
                  </a:outerShdw>
                </a:effectLst>
              </a:rPr>
              <a:t>Accurate Models Require Understanding of:  </a:t>
            </a:r>
          </a:p>
          <a:p>
            <a:pPr marL="487672" indent="-487672">
              <a:lnSpc>
                <a:spcPct val="120000"/>
              </a:lnSpc>
              <a:spcBef>
                <a:spcPts val="600"/>
              </a:spcBef>
              <a:spcAft>
                <a:spcPts val="600"/>
              </a:spcAft>
              <a:buFont typeface="Arial" panose="020B0604020202020204" pitchFamily="34" charset="0"/>
              <a:buChar char="•"/>
            </a:pPr>
            <a:r>
              <a:rPr lang="en-US" sz="3600" dirty="0"/>
              <a:t>Baseline Noise vs Actual Contaminant Signal</a:t>
            </a:r>
          </a:p>
          <a:p>
            <a:pPr marL="487672" indent="-487672">
              <a:lnSpc>
                <a:spcPct val="120000"/>
              </a:lnSpc>
              <a:spcBef>
                <a:spcPts val="600"/>
              </a:spcBef>
              <a:spcAft>
                <a:spcPts val="600"/>
              </a:spcAft>
              <a:buFont typeface="Arial" panose="020B0604020202020204" pitchFamily="34" charset="0"/>
              <a:buChar char="•"/>
            </a:pPr>
            <a:r>
              <a:rPr lang="en-US" sz="3600" dirty="0"/>
              <a:t>Potential Interferences, False Anomalies</a:t>
            </a:r>
          </a:p>
          <a:p>
            <a:pPr marL="1007856" lvl="1" indent="-487672">
              <a:lnSpc>
                <a:spcPct val="120000"/>
              </a:lnSpc>
              <a:spcBef>
                <a:spcPts val="0"/>
              </a:spcBef>
              <a:spcAft>
                <a:spcPts val="600"/>
              </a:spcAft>
              <a:buFont typeface="Arial" panose="020B0604020202020204" pitchFamily="34" charset="0"/>
              <a:buChar char="•"/>
            </a:pPr>
            <a:r>
              <a:rPr lang="en-US" sz="3200" dirty="0"/>
              <a:t>Carry Over, Pressure Fluctuations</a:t>
            </a:r>
          </a:p>
          <a:p>
            <a:pPr marL="1007856" lvl="1" indent="-487672">
              <a:lnSpc>
                <a:spcPct val="120000"/>
              </a:lnSpc>
              <a:spcBef>
                <a:spcPts val="0"/>
              </a:spcBef>
              <a:spcAft>
                <a:spcPts val="600"/>
              </a:spcAft>
              <a:buFont typeface="Arial" panose="020B0604020202020204" pitchFamily="34" charset="0"/>
              <a:buChar char="•"/>
            </a:pPr>
            <a:r>
              <a:rPr lang="en-US" sz="3200" dirty="0"/>
              <a:t>Mineral Fluorescence</a:t>
            </a:r>
          </a:p>
          <a:p>
            <a:pPr marL="1007856" lvl="1" indent="-487672">
              <a:lnSpc>
                <a:spcPct val="120000"/>
              </a:lnSpc>
              <a:spcBef>
                <a:spcPts val="0"/>
              </a:spcBef>
              <a:spcAft>
                <a:spcPts val="600"/>
              </a:spcAft>
              <a:buFont typeface="Arial" panose="020B0604020202020204" pitchFamily="34" charset="0"/>
              <a:buChar char="•"/>
            </a:pPr>
            <a:r>
              <a:rPr lang="en-US" sz="3200" dirty="0"/>
              <a:t>Salty Water</a:t>
            </a:r>
          </a:p>
          <a:p>
            <a:pPr marL="487672" indent="-487672">
              <a:lnSpc>
                <a:spcPct val="120000"/>
              </a:lnSpc>
              <a:spcBef>
                <a:spcPts val="600"/>
              </a:spcBef>
              <a:spcAft>
                <a:spcPts val="600"/>
              </a:spcAft>
              <a:buFont typeface="Arial" panose="020B0604020202020204" pitchFamily="34" charset="0"/>
              <a:buChar char="•"/>
            </a:pPr>
            <a:r>
              <a:rPr lang="en-US" sz="3600" dirty="0"/>
              <a:t>Which Data are Logarithmically Distributed and How to use that Knowledge in Choosing the Right Surface Contouring Algorithms. </a:t>
            </a:r>
          </a:p>
          <a:p>
            <a:pPr marL="487672" indent="-487672">
              <a:lnSpc>
                <a:spcPct val="120000"/>
              </a:lnSpc>
              <a:spcBef>
                <a:spcPts val="600"/>
              </a:spcBef>
              <a:spcAft>
                <a:spcPts val="600"/>
              </a:spcAft>
              <a:buFont typeface="Arial" panose="020B0604020202020204" pitchFamily="34" charset="0"/>
              <a:buChar char="•"/>
            </a:pPr>
            <a:r>
              <a:rPr lang="en-US" sz="3600" dirty="0"/>
              <a:t>Anisotropic Nature of High Vertical Resolution Data (20 data points per vertical foot)  and How to Model that into Accurate Images.  </a:t>
            </a:r>
          </a:p>
        </p:txBody>
      </p:sp>
      <p:sp>
        <p:nvSpPr>
          <p:cNvPr id="4" name="Footer Placeholder 3">
            <a:extLst>
              <a:ext uri="{FF2B5EF4-FFF2-40B4-BE49-F238E27FC236}">
                <a16:creationId xmlns:a16="http://schemas.microsoft.com/office/drawing/2014/main" id="{69B676DB-9BB6-4E92-8F9B-DDE3C4D270C2}"/>
              </a:ext>
            </a:extLst>
          </p:cNvPr>
          <p:cNvSpPr>
            <a:spLocks noGrp="1"/>
          </p:cNvSpPr>
          <p:nvPr>
            <p:ph type="ftr" sz="quarter" idx="11"/>
          </p:nvPr>
        </p:nvSpPr>
        <p:spPr/>
        <p:txBody>
          <a:bodyPr/>
          <a:lstStyle/>
          <a:p>
            <a:pPr defTabSz="1300460" fontAlgn="auto">
              <a:spcBef>
                <a:spcPts val="0"/>
              </a:spcBef>
              <a:spcAft>
                <a:spcPts val="0"/>
              </a:spcAft>
            </a:pPr>
            <a:r>
              <a:rPr lang="en-US">
                <a:solidFill>
                  <a:srgbClr val="E5DEDB">
                    <a:shade val="90000"/>
                  </a:srgbClr>
                </a:solidFill>
                <a:latin typeface="Calibri"/>
                <a:ea typeface="+mn-ea"/>
                <a:cs typeface="+mn-cs"/>
              </a:rPr>
              <a:t>25th International Petroleum Environmental Conference Denver, Colorado</a:t>
            </a:r>
            <a:endParaRPr lang="en-US" dirty="0">
              <a:solidFill>
                <a:srgbClr val="E5DEDB">
                  <a:shade val="90000"/>
                </a:srgbClr>
              </a:solidFill>
              <a:latin typeface="Calibri"/>
              <a:ea typeface="+mn-ea"/>
              <a:cs typeface="+mn-cs"/>
            </a:endParaRPr>
          </a:p>
        </p:txBody>
      </p:sp>
      <p:sp>
        <p:nvSpPr>
          <p:cNvPr id="5" name="Slide Number Placeholder 4">
            <a:extLst>
              <a:ext uri="{FF2B5EF4-FFF2-40B4-BE49-F238E27FC236}">
                <a16:creationId xmlns:a16="http://schemas.microsoft.com/office/drawing/2014/main" id="{8BAC6A58-32EC-4EAF-B931-74D17F32171D}"/>
              </a:ext>
            </a:extLst>
          </p:cNvPr>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E5DEDB">
                    <a:shade val="90000"/>
                  </a:srgbClr>
                </a:solidFill>
                <a:latin typeface="Calibri"/>
                <a:ea typeface="+mn-ea"/>
                <a:cs typeface="+mn-cs"/>
              </a:rPr>
              <a:pPr defTabSz="1300460" fontAlgn="auto">
                <a:spcBef>
                  <a:spcPts val="0"/>
                </a:spcBef>
                <a:spcAft>
                  <a:spcPts val="0"/>
                </a:spcAft>
              </a:pPr>
              <a:t>23</a:t>
            </a:fld>
            <a:endParaRPr lang="en-US">
              <a:solidFill>
                <a:srgbClr val="E5DEDB">
                  <a:shade val="90000"/>
                </a:srgbClr>
              </a:solidFill>
              <a:latin typeface="Calibri"/>
              <a:ea typeface="+mn-ea"/>
              <a:cs typeface="+mn-cs"/>
            </a:endParaRPr>
          </a:p>
        </p:txBody>
      </p:sp>
      <p:graphicFrame>
        <p:nvGraphicFramePr>
          <p:cNvPr id="6" name="Object 5">
            <a:extLst>
              <a:ext uri="{FF2B5EF4-FFF2-40B4-BE49-F238E27FC236}">
                <a16:creationId xmlns:a16="http://schemas.microsoft.com/office/drawing/2014/main" id="{17E70F21-AE78-492E-926D-537EACFCBA81}"/>
              </a:ext>
            </a:extLst>
          </p:cNvPr>
          <p:cNvGraphicFramePr>
            <a:graphicFrameLocks noChangeAspect="1"/>
          </p:cNvGraphicFramePr>
          <p:nvPr>
            <p:extLst>
              <p:ext uri="{D42A27DB-BD31-4B8C-83A1-F6EECF244321}">
                <p14:modId xmlns:p14="http://schemas.microsoft.com/office/powerpoint/2010/main" val="66244696"/>
              </p:ext>
            </p:extLst>
          </p:nvPr>
        </p:nvGraphicFramePr>
        <p:xfrm>
          <a:off x="9697606" y="2617611"/>
          <a:ext cx="7293265" cy="3012373"/>
        </p:xfrm>
        <a:graphic>
          <a:graphicData uri="http://schemas.openxmlformats.org/presentationml/2006/ole">
            <mc:AlternateContent xmlns:mc="http://schemas.openxmlformats.org/markup-compatibility/2006">
              <mc:Choice xmlns:v="urn:schemas-microsoft-com:vml" Requires="v">
                <p:oleObj spid="_x0000_s1026" name="Plot" r:id="rId4" imgW="9702720" imgH="5313960" progId="Grapher.Document">
                  <p:embed/>
                </p:oleObj>
              </mc:Choice>
              <mc:Fallback>
                <p:oleObj name="Plot" r:id="rId4" imgW="9702720" imgH="5313960" progId="Grapher.Document">
                  <p:embed/>
                  <p:pic>
                    <p:nvPicPr>
                      <p:cNvPr id="6" name="Object 5">
                        <a:extLst>
                          <a:ext uri="{FF2B5EF4-FFF2-40B4-BE49-F238E27FC236}">
                            <a16:creationId xmlns:a16="http://schemas.microsoft.com/office/drawing/2014/main" id="{17E70F21-AE78-492E-926D-537EACFCB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7606" y="2617611"/>
                        <a:ext cx="7293265" cy="3012373"/>
                      </a:xfrm>
                      <a:prstGeom prst="rect">
                        <a:avLst/>
                      </a:prstGeom>
                      <a:noFill/>
                      <a:ln>
                        <a:noFill/>
                      </a:ln>
                    </p:spPr>
                  </p:pic>
                </p:oleObj>
              </mc:Fallback>
            </mc:AlternateContent>
          </a:graphicData>
        </a:graphic>
      </p:graphicFrame>
      <p:pic>
        <p:nvPicPr>
          <p:cNvPr id="7" name="Picture 6" descr="A close up of a sign&#10;&#10;Description generated with very high confidence">
            <a:extLst>
              <a:ext uri="{FF2B5EF4-FFF2-40B4-BE49-F238E27FC236}">
                <a16:creationId xmlns:a16="http://schemas.microsoft.com/office/drawing/2014/main" id="{BF955A0E-9D09-489B-83BF-E60BA0CC6BF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38231" y="7973634"/>
            <a:ext cx="1302019" cy="1302019"/>
          </a:xfrm>
          <a:prstGeom prst="rect">
            <a:avLst/>
          </a:prstGeom>
        </p:spPr>
      </p:pic>
      <p:sp>
        <p:nvSpPr>
          <p:cNvPr id="8" name="Rectangle 7">
            <a:extLst>
              <a:ext uri="{FF2B5EF4-FFF2-40B4-BE49-F238E27FC236}">
                <a16:creationId xmlns:a16="http://schemas.microsoft.com/office/drawing/2014/main" id="{437416BC-1894-4FF3-B84B-C11AE23D8205}"/>
              </a:ext>
            </a:extLst>
          </p:cNvPr>
          <p:cNvSpPr/>
          <p:nvPr/>
        </p:nvSpPr>
        <p:spPr>
          <a:xfrm>
            <a:off x="4048612" y="8209144"/>
            <a:ext cx="12389607" cy="830997"/>
          </a:xfrm>
          <a:prstGeom prst="rect">
            <a:avLst/>
          </a:prstGeom>
        </p:spPr>
        <p:txBody>
          <a:bodyPr wrap="square">
            <a:spAutoFit/>
          </a:bodyPr>
          <a:lstStyle/>
          <a:p>
            <a:r>
              <a:rPr lang="en-US" sz="2400" dirty="0">
                <a:solidFill>
                  <a:srgbClr val="002060"/>
                </a:solidFill>
              </a:rPr>
              <a:t>Geospatial Analysis for Optimization at Environmental Sites</a:t>
            </a:r>
          </a:p>
          <a:p>
            <a:r>
              <a:rPr lang="en-US" sz="2400" dirty="0">
                <a:solidFill>
                  <a:srgbClr val="002060"/>
                </a:solidFill>
              </a:rPr>
              <a:t>https://gro-1.itrcweb.org/ </a:t>
            </a:r>
          </a:p>
        </p:txBody>
      </p:sp>
    </p:spTree>
    <p:extLst>
      <p:ext uri="{BB962C8B-B14F-4D97-AF65-F5344CB8AC3E}">
        <p14:creationId xmlns:p14="http://schemas.microsoft.com/office/powerpoint/2010/main" val="908004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B9A1-DD52-4031-80D5-D70D74E00EA3}"/>
              </a:ext>
            </a:extLst>
          </p:cNvPr>
          <p:cNvSpPr>
            <a:spLocks noGrp="1"/>
          </p:cNvSpPr>
          <p:nvPr>
            <p:ph type="title"/>
          </p:nvPr>
        </p:nvSpPr>
        <p:spPr>
          <a:xfrm>
            <a:off x="914400" y="1872693"/>
            <a:ext cx="15558852" cy="2081469"/>
          </a:xfrm>
        </p:spPr>
        <p:txBody>
          <a:bodyPr/>
          <a:lstStyle/>
          <a:p>
            <a:r>
              <a:rPr lang="en-US" sz="6600" dirty="0"/>
              <a:t>HRSC Conceptual Site Model Case History 1:  Grand Junction, CO</a:t>
            </a:r>
          </a:p>
        </p:txBody>
      </p:sp>
      <p:sp>
        <p:nvSpPr>
          <p:cNvPr id="3" name="Text Placeholder 2">
            <a:extLst>
              <a:ext uri="{FF2B5EF4-FFF2-40B4-BE49-F238E27FC236}">
                <a16:creationId xmlns:a16="http://schemas.microsoft.com/office/drawing/2014/main" id="{72FD7908-3B37-41ED-8750-B305E9F16E3A}"/>
              </a:ext>
            </a:extLst>
          </p:cNvPr>
          <p:cNvSpPr>
            <a:spLocks noGrp="1"/>
          </p:cNvSpPr>
          <p:nvPr>
            <p:ph type="body" idx="1"/>
          </p:nvPr>
        </p:nvSpPr>
        <p:spPr>
          <a:xfrm>
            <a:off x="3027487" y="4416508"/>
            <a:ext cx="11054080" cy="3591419"/>
          </a:xfrm>
        </p:spPr>
        <p:txBody>
          <a:bodyPr>
            <a:normAutofit/>
          </a:bodyPr>
          <a:lstStyle/>
          <a:p>
            <a:pPr>
              <a:lnSpc>
                <a:spcPct val="110000"/>
              </a:lnSpc>
            </a:pPr>
            <a:r>
              <a:rPr lang="en-US" sz="5400" b="0" dirty="0">
                <a:effectLst>
                  <a:outerShdw blurRad="38100" dist="38100" dir="2700000" algn="tl">
                    <a:srgbClr val="000000">
                      <a:alpha val="43137"/>
                    </a:srgbClr>
                  </a:outerShdw>
                </a:effectLst>
              </a:rPr>
              <a:t>Unidentified</a:t>
            </a:r>
            <a:r>
              <a:rPr lang="en-US" sz="4979" b="0" dirty="0">
                <a:effectLst>
                  <a:outerShdw blurRad="38100" dist="38100" dir="2700000" algn="tl">
                    <a:srgbClr val="000000">
                      <a:alpha val="43137"/>
                    </a:srgbClr>
                  </a:outerShdw>
                </a:effectLst>
              </a:rPr>
              <a:t> Historic Gasoline Source</a:t>
            </a:r>
            <a:endParaRPr lang="en-US" sz="4268" b="0" dirty="0">
              <a:effectLst>
                <a:outerShdw blurRad="38100" dist="38100" dir="2700000" algn="tl">
                  <a:srgbClr val="000000">
                    <a:alpha val="43137"/>
                  </a:srgbClr>
                </a:outerShdw>
              </a:effectLst>
            </a:endParaRPr>
          </a:p>
          <a:p>
            <a:pPr>
              <a:lnSpc>
                <a:spcPct val="110000"/>
              </a:lnSpc>
            </a:pPr>
            <a:r>
              <a:rPr lang="en-US" sz="3983" b="0" dirty="0">
                <a:effectLst>
                  <a:outerShdw blurRad="38100" dist="38100" dir="2700000" algn="tl">
                    <a:srgbClr val="000000">
                      <a:alpha val="43137"/>
                    </a:srgbClr>
                  </a:outerShdw>
                </a:effectLst>
              </a:rPr>
              <a:t>OIP-UV / EC Logs Identified Confining Conditions that Presented False Thickness of LNAPL in Some Monitor Wells</a:t>
            </a:r>
          </a:p>
          <a:p>
            <a:endParaRPr lang="en-US" dirty="0">
              <a:solidFill>
                <a:schemeClr val="accent1">
                  <a:lumMod val="60000"/>
                  <a:lumOff val="40000"/>
                </a:schemeClr>
              </a:solidFill>
            </a:endParaRPr>
          </a:p>
        </p:txBody>
      </p:sp>
      <p:sp>
        <p:nvSpPr>
          <p:cNvPr id="4" name="Footer Placeholder 3">
            <a:extLst>
              <a:ext uri="{FF2B5EF4-FFF2-40B4-BE49-F238E27FC236}">
                <a16:creationId xmlns:a16="http://schemas.microsoft.com/office/drawing/2014/main" id="{00D8AD73-7D55-408F-AA96-3D306778940E}"/>
              </a:ext>
            </a:extLst>
          </p:cNvPr>
          <p:cNvSpPr>
            <a:spLocks noGrp="1"/>
          </p:cNvSpPr>
          <p:nvPr>
            <p:ph type="ftr" sz="quarter" idx="11"/>
          </p:nvPr>
        </p:nvSpPr>
        <p:spPr/>
        <p:txBody>
          <a:bodyPr/>
          <a:lstStyle/>
          <a:p>
            <a:pPr defTabSz="1300525" fontAlgn="auto">
              <a:spcBef>
                <a:spcPts val="0"/>
              </a:spcBef>
              <a:spcAft>
                <a:spcPts val="0"/>
              </a:spcAft>
            </a:pPr>
            <a:r>
              <a:rPr lang="en-US">
                <a:solidFill>
                  <a:srgbClr val="E5DEDB">
                    <a:shade val="90000"/>
                  </a:srgbClr>
                </a:solidFill>
                <a:latin typeface="Calibri"/>
                <a:ea typeface="+mn-ea"/>
                <a:cs typeface="+mn-cs"/>
              </a:rPr>
              <a:t>25th International Petroleum Environmental Conference Denver, Colorado</a:t>
            </a:r>
            <a:endParaRPr lang="en-US" dirty="0">
              <a:solidFill>
                <a:srgbClr val="E5DEDB">
                  <a:shade val="90000"/>
                </a:srgbClr>
              </a:solidFill>
              <a:latin typeface="Calibri"/>
              <a:ea typeface="+mn-ea"/>
              <a:cs typeface="+mn-cs"/>
            </a:endParaRPr>
          </a:p>
        </p:txBody>
      </p:sp>
      <p:sp>
        <p:nvSpPr>
          <p:cNvPr id="5" name="Slide Number Placeholder 4">
            <a:extLst>
              <a:ext uri="{FF2B5EF4-FFF2-40B4-BE49-F238E27FC236}">
                <a16:creationId xmlns:a16="http://schemas.microsoft.com/office/drawing/2014/main" id="{6A72AAFE-8740-4740-ADA5-06E1A600F462}"/>
              </a:ext>
            </a:extLst>
          </p:cNvPr>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E5DEDB">
                    <a:shade val="90000"/>
                  </a:srgbClr>
                </a:solidFill>
                <a:latin typeface="Calibri"/>
                <a:ea typeface="+mn-ea"/>
                <a:cs typeface="+mn-cs"/>
              </a:rPr>
              <a:pPr defTabSz="1300525" fontAlgn="auto">
                <a:spcBef>
                  <a:spcPts val="0"/>
                </a:spcBef>
                <a:spcAft>
                  <a:spcPts val="0"/>
                </a:spcAft>
              </a:pPr>
              <a:t>24</a:t>
            </a:fld>
            <a:endParaRPr lang="en-US">
              <a:solidFill>
                <a:srgbClr val="E5DEDB">
                  <a:shade val="90000"/>
                </a:srgbClr>
              </a:solidFill>
              <a:latin typeface="Calibri"/>
              <a:ea typeface="+mn-ea"/>
              <a:cs typeface="+mn-cs"/>
            </a:endParaRPr>
          </a:p>
        </p:txBody>
      </p:sp>
    </p:spTree>
    <p:extLst>
      <p:ext uri="{BB962C8B-B14F-4D97-AF65-F5344CB8AC3E}">
        <p14:creationId xmlns:p14="http://schemas.microsoft.com/office/powerpoint/2010/main" val="2502807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013" y="1020027"/>
            <a:ext cx="16123858" cy="1385679"/>
          </a:xfrm>
        </p:spPr>
        <p:txBody>
          <a:bodyPr>
            <a:normAutofit fontScale="90000"/>
          </a:bodyPr>
          <a:lstStyle/>
          <a:p>
            <a:r>
              <a:rPr lang="en-US" sz="6000" dirty="0"/>
              <a:t>Downtown Grand Junction, CO</a:t>
            </a:r>
            <a:br>
              <a:rPr lang="en-US" dirty="0"/>
            </a:br>
            <a:r>
              <a:rPr lang="en-US" sz="4200" b="0" dirty="0"/>
              <a:t>LNAPL discovered down gradient with leaded gasoline dating to 1930’s.</a:t>
            </a:r>
          </a:p>
        </p:txBody>
      </p:sp>
      <p:sp>
        <p:nvSpPr>
          <p:cNvPr id="4" name="Footer Placeholder 3"/>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p:cNvSpPr>
            <a:spLocks noGrp="1"/>
          </p:cNvSpPr>
          <p:nvPr>
            <p:ph type="sldNum" sz="quarter" idx="12"/>
          </p:nvPr>
        </p:nvSpPr>
        <p:spPr/>
        <p:txBody>
          <a:bodyPr/>
          <a:lstStyle/>
          <a:p>
            <a:fld id="{37C2E05E-97ED-466F-8EE8-C8D9FED4DCC4}" type="slidenum">
              <a:rPr lang="en-US" smtClean="0"/>
              <a:pPr/>
              <a:t>25</a:t>
            </a:fld>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826763" y="8710609"/>
            <a:ext cx="1176465" cy="848822"/>
          </a:xfrm>
          <a:prstGeom prst="rect">
            <a:avLst/>
          </a:prstGeom>
        </p:spPr>
      </p:pic>
      <p:pic>
        <p:nvPicPr>
          <p:cNvPr id="6" name="Picture 15"/>
          <p:cNvPicPr>
            <a:picLocks noChangeAspect="1"/>
          </p:cNvPicPr>
          <p:nvPr/>
        </p:nvPicPr>
        <p:blipFill>
          <a:blip r:embed="rId4"/>
          <a:stretch>
            <a:fillRect/>
          </a:stretch>
        </p:blipFill>
        <p:spPr>
          <a:xfrm>
            <a:off x="2456485" y="2405706"/>
            <a:ext cx="12661861" cy="7232091"/>
          </a:xfrm>
          <a:prstGeom prst="rect">
            <a:avLst/>
          </a:prstGeom>
          <a:noFill/>
          <a:ln cap="flat">
            <a:noFill/>
          </a:ln>
        </p:spPr>
      </p:pic>
      <p:grpSp>
        <p:nvGrpSpPr>
          <p:cNvPr id="11" name="Group 10"/>
          <p:cNvGrpSpPr/>
          <p:nvPr/>
        </p:nvGrpSpPr>
        <p:grpSpPr>
          <a:xfrm>
            <a:off x="4658011" y="5024053"/>
            <a:ext cx="4221412" cy="1492184"/>
            <a:chOff x="1750978" y="3532537"/>
            <a:chExt cx="2968180" cy="1049192"/>
          </a:xfrm>
        </p:grpSpPr>
        <p:sp>
          <p:nvSpPr>
            <p:cNvPr id="8" name="Rectangle 7"/>
            <p:cNvSpPr/>
            <p:nvPr/>
          </p:nvSpPr>
          <p:spPr>
            <a:xfrm>
              <a:off x="2461098" y="4095345"/>
              <a:ext cx="1361872" cy="486384"/>
            </a:xfrm>
            <a:prstGeom prst="rect">
              <a:avLst/>
            </a:prstGeom>
            <a:noFill/>
            <a:ln>
              <a:solidFill>
                <a:srgbClr val="C00000"/>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4"/>
            </a:p>
          </p:txBody>
        </p:sp>
        <p:sp>
          <p:nvSpPr>
            <p:cNvPr id="9" name="TextBox 8"/>
            <p:cNvSpPr txBox="1"/>
            <p:nvPr/>
          </p:nvSpPr>
          <p:spPr>
            <a:xfrm>
              <a:off x="1750978" y="3532537"/>
              <a:ext cx="2968180" cy="434209"/>
            </a:xfrm>
            <a:prstGeom prst="rect">
              <a:avLst/>
            </a:prstGeom>
            <a:noFill/>
          </p:spPr>
          <p:txBody>
            <a:bodyPr wrap="none" rtlCol="0">
              <a:spAutoFit/>
            </a:bodyPr>
            <a:lstStyle/>
            <a:p>
              <a:r>
                <a:rPr lang="en-US" sz="3413" b="1" dirty="0">
                  <a:solidFill>
                    <a:schemeClr val="accent5">
                      <a:lumMod val="75000"/>
                    </a:schemeClr>
                  </a:solidFill>
                  <a:effectLst>
                    <a:outerShdw blurRad="38100" dist="38100" dir="2700000" algn="tl">
                      <a:srgbClr val="000000">
                        <a:alpha val="43137"/>
                      </a:srgbClr>
                    </a:outerShdw>
                  </a:effectLst>
                  <a:latin typeface="+mj-lt"/>
                </a:rPr>
                <a:t>OIP Investigation Area</a:t>
              </a:r>
            </a:p>
          </p:txBody>
        </p:sp>
      </p:grpSp>
      <p:sp>
        <p:nvSpPr>
          <p:cNvPr id="12" name="TextBox 11"/>
          <p:cNvSpPr txBox="1"/>
          <p:nvPr/>
        </p:nvSpPr>
        <p:spPr>
          <a:xfrm>
            <a:off x="2668075" y="5968339"/>
            <a:ext cx="2202847" cy="1317925"/>
          </a:xfrm>
          <a:prstGeom prst="rect">
            <a:avLst/>
          </a:prstGeom>
          <a:noFill/>
        </p:spPr>
        <p:txBody>
          <a:bodyPr wrap="none" rtlCol="0">
            <a:spAutoFit/>
          </a:bodyPr>
          <a:lstStyle/>
          <a:p>
            <a:r>
              <a:rPr lang="en-US" sz="3982" b="1" dirty="0">
                <a:solidFill>
                  <a:srgbClr val="FF0000"/>
                </a:solidFill>
                <a:effectLst>
                  <a:outerShdw blurRad="38100" dist="38100" dir="2700000" algn="tl">
                    <a:srgbClr val="000000">
                      <a:alpha val="43137"/>
                    </a:srgbClr>
                  </a:outerShdw>
                </a:effectLst>
                <a:latin typeface="+mj-lt"/>
              </a:rPr>
              <a:t>1-3 feet </a:t>
            </a:r>
          </a:p>
          <a:p>
            <a:r>
              <a:rPr lang="en-US" sz="3982" b="1" dirty="0">
                <a:solidFill>
                  <a:srgbClr val="FF0000"/>
                </a:solidFill>
                <a:effectLst>
                  <a:outerShdw blurRad="38100" dist="38100" dir="2700000" algn="tl">
                    <a:srgbClr val="000000">
                      <a:alpha val="43137"/>
                    </a:srgbClr>
                  </a:outerShdw>
                </a:effectLst>
                <a:latin typeface="+mj-lt"/>
              </a:rPr>
              <a:t>of LNAPL </a:t>
            </a:r>
          </a:p>
        </p:txBody>
      </p:sp>
      <p:cxnSp>
        <p:nvCxnSpPr>
          <p:cNvPr id="14" name="Straight Arrow Connector 13"/>
          <p:cNvCxnSpPr/>
          <p:nvPr/>
        </p:nvCxnSpPr>
        <p:spPr>
          <a:xfrm flipV="1">
            <a:off x="4658011" y="5923183"/>
            <a:ext cx="867322" cy="5930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662316" y="3670217"/>
            <a:ext cx="2252220" cy="1142749"/>
          </a:xfrm>
          <a:prstGeom prst="rect">
            <a:avLst/>
          </a:prstGeom>
          <a:noFill/>
        </p:spPr>
        <p:txBody>
          <a:bodyPr wrap="none" rtlCol="0">
            <a:spAutoFit/>
          </a:bodyPr>
          <a:lstStyle/>
          <a:p>
            <a:r>
              <a:rPr lang="en-US" sz="3413" b="1" dirty="0">
                <a:solidFill>
                  <a:srgbClr val="002060"/>
                </a:solidFill>
                <a:effectLst>
                  <a:outerShdw blurRad="38100" dist="38100" dir="2700000" algn="tl">
                    <a:srgbClr val="000000">
                      <a:alpha val="43137"/>
                    </a:srgbClr>
                  </a:outerShdw>
                </a:effectLst>
                <a:latin typeface="+mj-lt"/>
              </a:rPr>
              <a:t>Former </a:t>
            </a:r>
          </a:p>
          <a:p>
            <a:r>
              <a:rPr lang="en-US" sz="3413" b="1" dirty="0">
                <a:solidFill>
                  <a:srgbClr val="002060"/>
                </a:solidFill>
                <a:effectLst>
                  <a:outerShdw blurRad="38100" dist="38100" dir="2700000" algn="tl">
                    <a:srgbClr val="000000">
                      <a:alpha val="43137"/>
                    </a:srgbClr>
                  </a:outerShdw>
                </a:effectLst>
                <a:latin typeface="+mj-lt"/>
              </a:rPr>
              <a:t>Gas Station</a:t>
            </a:r>
          </a:p>
        </p:txBody>
      </p:sp>
      <p:pic>
        <p:nvPicPr>
          <p:cNvPr id="18" name="Picture 1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55816" y="8744062"/>
            <a:ext cx="1130102" cy="815370"/>
          </a:xfrm>
          <a:prstGeom prst="rect">
            <a:avLst/>
          </a:prstGeom>
          <a:ln>
            <a:solidFill>
              <a:schemeClr val="tx1"/>
            </a:solidFill>
          </a:ln>
        </p:spPr>
      </p:pic>
      <p:grpSp>
        <p:nvGrpSpPr>
          <p:cNvPr id="23" name="Group 22"/>
          <p:cNvGrpSpPr/>
          <p:nvPr/>
        </p:nvGrpSpPr>
        <p:grpSpPr>
          <a:xfrm>
            <a:off x="7604846" y="3680082"/>
            <a:ext cx="2976970" cy="1265607"/>
            <a:chOff x="3822970" y="2587557"/>
            <a:chExt cx="2093182" cy="889880"/>
          </a:xfrm>
        </p:grpSpPr>
        <p:sp>
          <p:nvSpPr>
            <p:cNvPr id="20" name="TextBox 19"/>
            <p:cNvSpPr txBox="1"/>
            <p:nvPr/>
          </p:nvSpPr>
          <p:spPr>
            <a:xfrm>
              <a:off x="3822970" y="2587557"/>
              <a:ext cx="2093182" cy="434209"/>
            </a:xfrm>
            <a:prstGeom prst="rect">
              <a:avLst/>
            </a:prstGeom>
            <a:noFill/>
          </p:spPr>
          <p:txBody>
            <a:bodyPr wrap="none" rtlCol="0">
              <a:spAutoFit/>
            </a:bodyPr>
            <a:lstStyle/>
            <a:p>
              <a:r>
                <a:rPr lang="en-US" sz="3413" b="1" dirty="0">
                  <a:solidFill>
                    <a:schemeClr val="accent5"/>
                  </a:solidFill>
                  <a:effectLst>
                    <a:outerShdw blurRad="38100" dist="38100" dir="2700000" algn="tl">
                      <a:srgbClr val="000000">
                        <a:alpha val="43137"/>
                      </a:srgbClr>
                    </a:outerShdw>
                  </a:effectLst>
                  <a:latin typeface="+mj-lt"/>
                </a:rPr>
                <a:t>Benzene Plume</a:t>
              </a:r>
            </a:p>
          </p:txBody>
        </p:sp>
        <p:cxnSp>
          <p:nvCxnSpPr>
            <p:cNvPr id="22" name="Straight Arrow Connector 21"/>
            <p:cNvCxnSpPr/>
            <p:nvPr/>
          </p:nvCxnSpPr>
          <p:spPr>
            <a:xfrm>
              <a:off x="4649821" y="2996119"/>
              <a:ext cx="476656" cy="481318"/>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8625263" y="7668008"/>
            <a:ext cx="3861635" cy="1142749"/>
          </a:xfrm>
          <a:prstGeom prst="rect">
            <a:avLst/>
          </a:prstGeom>
          <a:noFill/>
        </p:spPr>
        <p:txBody>
          <a:bodyPr wrap="none" rtlCol="0">
            <a:spAutoFit/>
          </a:bodyPr>
          <a:lstStyle/>
          <a:p>
            <a:r>
              <a:rPr lang="en-US" sz="3413" b="1" dirty="0">
                <a:solidFill>
                  <a:srgbClr val="002060"/>
                </a:solidFill>
                <a:effectLst>
                  <a:outerShdw blurRad="38100" dist="38100" dir="2700000" algn="tl">
                    <a:srgbClr val="000000">
                      <a:alpha val="43137"/>
                    </a:srgbClr>
                  </a:outerShdw>
                </a:effectLst>
                <a:latin typeface="+mj-lt"/>
              </a:rPr>
              <a:t>Unrelated plume </a:t>
            </a:r>
          </a:p>
          <a:p>
            <a:r>
              <a:rPr lang="en-US" sz="3413" b="1" dirty="0">
                <a:solidFill>
                  <a:srgbClr val="002060"/>
                </a:solidFill>
                <a:effectLst>
                  <a:outerShdw blurRad="38100" dist="38100" dir="2700000" algn="tl">
                    <a:srgbClr val="000000">
                      <a:alpha val="43137"/>
                    </a:srgbClr>
                  </a:outerShdw>
                </a:effectLst>
                <a:latin typeface="+mj-lt"/>
              </a:rPr>
              <a:t>from other  source? </a:t>
            </a:r>
          </a:p>
        </p:txBody>
      </p:sp>
      <p:sp>
        <p:nvSpPr>
          <p:cNvPr id="19" name="Arrow: Down 18">
            <a:extLst>
              <a:ext uri="{FF2B5EF4-FFF2-40B4-BE49-F238E27FC236}">
                <a16:creationId xmlns:a16="http://schemas.microsoft.com/office/drawing/2014/main" id="{B6A51EA9-1AA5-4127-835F-D8A0F923243E}"/>
              </a:ext>
            </a:extLst>
          </p:cNvPr>
          <p:cNvSpPr/>
          <p:nvPr/>
        </p:nvSpPr>
        <p:spPr>
          <a:xfrm rot="10800000">
            <a:off x="10985317" y="8721779"/>
            <a:ext cx="563419" cy="798827"/>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400" b="1" dirty="0">
                <a:effectLst>
                  <a:outerShdw blurRad="38100" dist="38100" dir="2700000" algn="tl">
                    <a:srgbClr val="000000">
                      <a:alpha val="43137"/>
                    </a:srgbClr>
                  </a:outerShdw>
                </a:effectLst>
                <a:latin typeface="+mj-lt"/>
              </a:rPr>
              <a:t>N</a:t>
            </a:r>
          </a:p>
        </p:txBody>
      </p:sp>
    </p:spTree>
    <p:extLst>
      <p:ext uri="{BB962C8B-B14F-4D97-AF65-F5344CB8AC3E}">
        <p14:creationId xmlns:p14="http://schemas.microsoft.com/office/powerpoint/2010/main" val="241112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3" y="232904"/>
            <a:ext cx="13728621" cy="1535257"/>
          </a:xfrm>
        </p:spPr>
        <p:txBody>
          <a:bodyPr>
            <a:normAutofit/>
          </a:bodyPr>
          <a:lstStyle/>
          <a:p>
            <a:r>
              <a:rPr lang="en-US" sz="6000" dirty="0"/>
              <a:t>LNAPL Investigation Area - </a:t>
            </a:r>
            <a:r>
              <a:rPr lang="en-US" sz="6000" dirty="0">
                <a:solidFill>
                  <a:srgbClr val="7030A0"/>
                </a:solidFill>
              </a:rPr>
              <a:t>OIP-UV </a:t>
            </a:r>
          </a:p>
        </p:txBody>
      </p:sp>
      <p:sp>
        <p:nvSpPr>
          <p:cNvPr id="4" name="Footer Placeholder 3"/>
          <p:cNvSpPr>
            <a:spLocks noGrp="1"/>
          </p:cNvSpPr>
          <p:nvPr>
            <p:ph type="ftr" sz="quarter" idx="11"/>
          </p:nvPr>
        </p:nvSpPr>
        <p:spPr>
          <a:xfrm>
            <a:off x="4656707" y="9199864"/>
            <a:ext cx="8330322" cy="519289"/>
          </a:xfrm>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26</a:t>
            </a:fld>
            <a:endParaRPr lang="en-US" dirty="0">
              <a:solidFill>
                <a:srgbClr val="39302A">
                  <a:shade val="90000"/>
                </a:srgbClr>
              </a:solidFill>
              <a:latin typeface="Calibri"/>
              <a:ea typeface="+mn-ea"/>
              <a:cs typeface="+mn-cs"/>
            </a:endParaRPr>
          </a:p>
        </p:txBody>
      </p:sp>
      <p:pic>
        <p:nvPicPr>
          <p:cNvPr id="29" name="Picture 28">
            <a:extLst>
              <a:ext uri="{FF2B5EF4-FFF2-40B4-BE49-F238E27FC236}">
                <a16:creationId xmlns:a16="http://schemas.microsoft.com/office/drawing/2014/main" id="{E0FC44D1-E2EB-4185-A386-09C8044E66B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3188080" y="1868647"/>
            <a:ext cx="11152338" cy="7262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070392" y="8106196"/>
            <a:ext cx="988851" cy="713458"/>
          </a:xfrm>
          <a:prstGeom prst="rect">
            <a:avLst/>
          </a:prstGeom>
          <a:ln>
            <a:solidFill>
              <a:schemeClr val="tx1"/>
            </a:solidFill>
          </a:ln>
        </p:spPr>
      </p:pic>
      <p:sp>
        <p:nvSpPr>
          <p:cNvPr id="30" name="TextBox 29">
            <a:extLst>
              <a:ext uri="{FF2B5EF4-FFF2-40B4-BE49-F238E27FC236}">
                <a16:creationId xmlns:a16="http://schemas.microsoft.com/office/drawing/2014/main" id="{18B2B245-9374-46BB-A7C6-30AFEE4ED824}"/>
              </a:ext>
            </a:extLst>
          </p:cNvPr>
          <p:cNvSpPr txBox="1"/>
          <p:nvPr/>
        </p:nvSpPr>
        <p:spPr>
          <a:xfrm>
            <a:off x="8476893" y="6963127"/>
            <a:ext cx="387135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latin typeface="+mj-lt"/>
              </a:rPr>
              <a:t>       Monitor Well w/ LNAPL</a:t>
            </a:r>
          </a:p>
          <a:p>
            <a:r>
              <a:rPr lang="en-US" sz="2400" b="1" dirty="0">
                <a:latin typeface="+mj-lt"/>
              </a:rPr>
              <a:t>        Clean Monitor Well</a:t>
            </a:r>
          </a:p>
          <a:p>
            <a:r>
              <a:rPr lang="en-US" sz="2400" b="1" dirty="0">
                <a:latin typeface="+mj-lt"/>
              </a:rPr>
              <a:t>        Monitor Well w/ GRO</a:t>
            </a:r>
          </a:p>
        </p:txBody>
      </p:sp>
      <p:sp>
        <p:nvSpPr>
          <p:cNvPr id="31" name="Isosceles Triangle 30">
            <a:extLst>
              <a:ext uri="{FF2B5EF4-FFF2-40B4-BE49-F238E27FC236}">
                <a16:creationId xmlns:a16="http://schemas.microsoft.com/office/drawing/2014/main" id="{CD5AD0C4-4B30-4509-B110-41604E6B5676}"/>
              </a:ext>
            </a:extLst>
          </p:cNvPr>
          <p:cNvSpPr/>
          <p:nvPr/>
        </p:nvSpPr>
        <p:spPr>
          <a:xfrm>
            <a:off x="8564002" y="7015186"/>
            <a:ext cx="380011" cy="308758"/>
          </a:xfrm>
          <a:prstGeom prst="triangle">
            <a:avLst/>
          </a:prstGeom>
          <a:solidFill>
            <a:srgbClr val="FD41D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32" name="Isosceles Triangle 31">
            <a:extLst>
              <a:ext uri="{FF2B5EF4-FFF2-40B4-BE49-F238E27FC236}">
                <a16:creationId xmlns:a16="http://schemas.microsoft.com/office/drawing/2014/main" id="{E85643F4-2DD1-4ED5-A4B8-98F9659F22A7}"/>
              </a:ext>
            </a:extLst>
          </p:cNvPr>
          <p:cNvSpPr/>
          <p:nvPr/>
        </p:nvSpPr>
        <p:spPr>
          <a:xfrm>
            <a:off x="6715574" y="3834524"/>
            <a:ext cx="380011" cy="308758"/>
          </a:xfrm>
          <a:prstGeom prst="triangle">
            <a:avLst/>
          </a:prstGeom>
          <a:solidFill>
            <a:srgbClr val="FD41D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33" name="Isosceles Triangle 32">
            <a:extLst>
              <a:ext uri="{FF2B5EF4-FFF2-40B4-BE49-F238E27FC236}">
                <a16:creationId xmlns:a16="http://schemas.microsoft.com/office/drawing/2014/main" id="{2027E613-5CD3-4CC1-9D02-BCB3C634C0DD}"/>
              </a:ext>
            </a:extLst>
          </p:cNvPr>
          <p:cNvSpPr/>
          <p:nvPr/>
        </p:nvSpPr>
        <p:spPr>
          <a:xfrm>
            <a:off x="8744321" y="4785389"/>
            <a:ext cx="380011" cy="308758"/>
          </a:xfrm>
          <a:prstGeom prst="triangle">
            <a:avLst/>
          </a:prstGeom>
          <a:solidFill>
            <a:srgbClr val="FD41D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34" name="Isosceles Triangle 33">
            <a:extLst>
              <a:ext uri="{FF2B5EF4-FFF2-40B4-BE49-F238E27FC236}">
                <a16:creationId xmlns:a16="http://schemas.microsoft.com/office/drawing/2014/main" id="{48D8A850-4601-4C42-A19C-BBC72D7303FE}"/>
              </a:ext>
            </a:extLst>
          </p:cNvPr>
          <p:cNvSpPr/>
          <p:nvPr/>
        </p:nvSpPr>
        <p:spPr>
          <a:xfrm>
            <a:off x="12357576" y="4856643"/>
            <a:ext cx="380011" cy="308758"/>
          </a:xfrm>
          <a:prstGeom prst="triangle">
            <a:avLst/>
          </a:prstGeom>
          <a:solidFill>
            <a:srgbClr val="FD41D9"/>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38" name="Oval 37">
            <a:extLst>
              <a:ext uri="{FF2B5EF4-FFF2-40B4-BE49-F238E27FC236}">
                <a16:creationId xmlns:a16="http://schemas.microsoft.com/office/drawing/2014/main" id="{ED5A1308-77D4-4BFE-B5BB-6A9838ECFEB0}"/>
              </a:ext>
            </a:extLst>
          </p:cNvPr>
          <p:cNvSpPr/>
          <p:nvPr/>
        </p:nvSpPr>
        <p:spPr>
          <a:xfrm>
            <a:off x="8360249" y="4417421"/>
            <a:ext cx="1084726" cy="1060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a:spcBef>
                <a:spcPts val="0"/>
              </a:spcBef>
              <a:spcAft>
                <a:spcPts val="0"/>
              </a:spcAft>
              <a:defRPr/>
            </a:pPr>
            <a:endParaRPr lang="en-US" sz="2560">
              <a:noFill/>
              <a:latin typeface="Constantia"/>
            </a:endParaRPr>
          </a:p>
        </p:txBody>
      </p:sp>
      <p:sp>
        <p:nvSpPr>
          <p:cNvPr id="39" name="Oval 38">
            <a:extLst>
              <a:ext uri="{FF2B5EF4-FFF2-40B4-BE49-F238E27FC236}">
                <a16:creationId xmlns:a16="http://schemas.microsoft.com/office/drawing/2014/main" id="{E0731203-AB97-4152-92B1-82D770A85179}"/>
              </a:ext>
            </a:extLst>
          </p:cNvPr>
          <p:cNvSpPr/>
          <p:nvPr/>
        </p:nvSpPr>
        <p:spPr>
          <a:xfrm>
            <a:off x="11959933" y="4414017"/>
            <a:ext cx="1084725" cy="1060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a:spcBef>
                <a:spcPts val="0"/>
              </a:spcBef>
              <a:spcAft>
                <a:spcPts val="0"/>
              </a:spcAft>
              <a:defRPr/>
            </a:pPr>
            <a:endParaRPr lang="en-US" sz="2560">
              <a:noFill/>
              <a:latin typeface="Constantia"/>
            </a:endParaRPr>
          </a:p>
        </p:txBody>
      </p:sp>
      <p:sp>
        <p:nvSpPr>
          <p:cNvPr id="49" name="Arrow: Down 48">
            <a:extLst>
              <a:ext uri="{FF2B5EF4-FFF2-40B4-BE49-F238E27FC236}">
                <a16:creationId xmlns:a16="http://schemas.microsoft.com/office/drawing/2014/main" id="{03F73F8B-9191-499A-9EA6-E5DAEA7BA8F1}"/>
              </a:ext>
            </a:extLst>
          </p:cNvPr>
          <p:cNvSpPr/>
          <p:nvPr/>
        </p:nvSpPr>
        <p:spPr>
          <a:xfrm rot="10800000">
            <a:off x="12393958" y="7220822"/>
            <a:ext cx="563419" cy="798827"/>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400" b="1" dirty="0">
                <a:effectLst>
                  <a:outerShdw blurRad="38100" dist="38100" dir="2700000" algn="tl">
                    <a:srgbClr val="000000">
                      <a:alpha val="43137"/>
                    </a:srgbClr>
                  </a:outerShdw>
                </a:effectLst>
                <a:latin typeface="+mj-lt"/>
              </a:rPr>
              <a:t>N</a:t>
            </a:r>
          </a:p>
        </p:txBody>
      </p:sp>
      <p:sp>
        <p:nvSpPr>
          <p:cNvPr id="50" name="Flowchart: Or 49">
            <a:extLst>
              <a:ext uri="{FF2B5EF4-FFF2-40B4-BE49-F238E27FC236}">
                <a16:creationId xmlns:a16="http://schemas.microsoft.com/office/drawing/2014/main" id="{64E3AC82-9BB8-4B5E-B815-2AD15E9252F2}"/>
              </a:ext>
            </a:extLst>
          </p:cNvPr>
          <p:cNvSpPr/>
          <p:nvPr/>
        </p:nvSpPr>
        <p:spPr>
          <a:xfrm>
            <a:off x="5191539" y="5598539"/>
            <a:ext cx="276727" cy="241465"/>
          </a:xfrm>
          <a:prstGeom prst="flowChartOr">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Or 50">
            <a:extLst>
              <a:ext uri="{FF2B5EF4-FFF2-40B4-BE49-F238E27FC236}">
                <a16:creationId xmlns:a16="http://schemas.microsoft.com/office/drawing/2014/main" id="{E4E370E5-8A9E-4797-BFF2-0A30CA4D9070}"/>
              </a:ext>
            </a:extLst>
          </p:cNvPr>
          <p:cNvSpPr/>
          <p:nvPr/>
        </p:nvSpPr>
        <p:spPr>
          <a:xfrm>
            <a:off x="4477665" y="8462926"/>
            <a:ext cx="276727" cy="241465"/>
          </a:xfrm>
          <a:prstGeom prst="flowChartOr">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Or 51">
            <a:extLst>
              <a:ext uri="{FF2B5EF4-FFF2-40B4-BE49-F238E27FC236}">
                <a16:creationId xmlns:a16="http://schemas.microsoft.com/office/drawing/2014/main" id="{4671C3EA-58AC-45BF-BB1E-D5B23C866F8A}"/>
              </a:ext>
            </a:extLst>
          </p:cNvPr>
          <p:cNvSpPr/>
          <p:nvPr/>
        </p:nvSpPr>
        <p:spPr>
          <a:xfrm>
            <a:off x="7693503" y="8553282"/>
            <a:ext cx="276727" cy="241465"/>
          </a:xfrm>
          <a:prstGeom prst="flowChartOr">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Or 52">
            <a:extLst>
              <a:ext uri="{FF2B5EF4-FFF2-40B4-BE49-F238E27FC236}">
                <a16:creationId xmlns:a16="http://schemas.microsoft.com/office/drawing/2014/main" id="{9BA4F166-BEB6-4CDC-BE4F-D0354570F368}"/>
              </a:ext>
            </a:extLst>
          </p:cNvPr>
          <p:cNvSpPr/>
          <p:nvPr/>
        </p:nvSpPr>
        <p:spPr>
          <a:xfrm>
            <a:off x="10946123" y="8413955"/>
            <a:ext cx="276727" cy="241465"/>
          </a:xfrm>
          <a:prstGeom prst="flowChartOr">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Or 54">
            <a:extLst>
              <a:ext uri="{FF2B5EF4-FFF2-40B4-BE49-F238E27FC236}">
                <a16:creationId xmlns:a16="http://schemas.microsoft.com/office/drawing/2014/main" id="{1D552B07-0E04-416C-A7AA-C4DD955F32FD}"/>
              </a:ext>
            </a:extLst>
          </p:cNvPr>
          <p:cNvSpPr/>
          <p:nvPr/>
        </p:nvSpPr>
        <p:spPr>
          <a:xfrm>
            <a:off x="12348250" y="2509343"/>
            <a:ext cx="276727" cy="241465"/>
          </a:xfrm>
          <a:prstGeom prst="flowChartOr">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Or 55">
            <a:extLst>
              <a:ext uri="{FF2B5EF4-FFF2-40B4-BE49-F238E27FC236}">
                <a16:creationId xmlns:a16="http://schemas.microsoft.com/office/drawing/2014/main" id="{3C851C24-E504-482B-B441-934668CF368A}"/>
              </a:ext>
            </a:extLst>
          </p:cNvPr>
          <p:cNvSpPr/>
          <p:nvPr/>
        </p:nvSpPr>
        <p:spPr>
          <a:xfrm>
            <a:off x="8602631" y="7481041"/>
            <a:ext cx="276727" cy="241465"/>
          </a:xfrm>
          <a:prstGeom prst="flowChartOr">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D65634EF-3A0B-4E8B-866E-3AFCA2BD114B}"/>
              </a:ext>
            </a:extLst>
          </p:cNvPr>
          <p:cNvGrpSpPr/>
          <p:nvPr/>
        </p:nvGrpSpPr>
        <p:grpSpPr>
          <a:xfrm>
            <a:off x="8147870" y="3217320"/>
            <a:ext cx="4809507" cy="2189547"/>
            <a:chOff x="5747657" y="3083097"/>
            <a:chExt cx="4809507" cy="2189547"/>
          </a:xfrm>
        </p:grpSpPr>
        <p:sp>
          <p:nvSpPr>
            <p:cNvPr id="48" name="Freeform: Shape 47">
              <a:extLst>
                <a:ext uri="{FF2B5EF4-FFF2-40B4-BE49-F238E27FC236}">
                  <a16:creationId xmlns:a16="http://schemas.microsoft.com/office/drawing/2014/main" id="{2D66A254-F169-45D3-9C36-0E1B4AE02413}"/>
                </a:ext>
              </a:extLst>
            </p:cNvPr>
            <p:cNvSpPr/>
            <p:nvPr/>
          </p:nvSpPr>
          <p:spPr>
            <a:xfrm>
              <a:off x="5747657" y="4631377"/>
              <a:ext cx="4809507" cy="641267"/>
            </a:xfrm>
            <a:custGeom>
              <a:avLst/>
              <a:gdLst>
                <a:gd name="connsiteX0" fmla="*/ 0 w 4809507"/>
                <a:gd name="connsiteY0" fmla="*/ 201880 h 641267"/>
                <a:gd name="connsiteX1" fmla="*/ 510639 w 4809507"/>
                <a:gd name="connsiteY1" fmla="*/ 23750 h 641267"/>
                <a:gd name="connsiteX2" fmla="*/ 724395 w 4809507"/>
                <a:gd name="connsiteY2" fmla="*/ 439387 h 641267"/>
                <a:gd name="connsiteX3" fmla="*/ 1270660 w 4809507"/>
                <a:gd name="connsiteY3" fmla="*/ 486888 h 641267"/>
                <a:gd name="connsiteX4" fmla="*/ 1330037 w 4809507"/>
                <a:gd name="connsiteY4" fmla="*/ 47501 h 641267"/>
                <a:gd name="connsiteX5" fmla="*/ 4156364 w 4809507"/>
                <a:gd name="connsiteY5" fmla="*/ 83127 h 641267"/>
                <a:gd name="connsiteX6" fmla="*/ 4381995 w 4809507"/>
                <a:gd name="connsiteY6" fmla="*/ 0 h 641267"/>
                <a:gd name="connsiteX7" fmla="*/ 4809507 w 4809507"/>
                <a:gd name="connsiteY7" fmla="*/ 83127 h 641267"/>
                <a:gd name="connsiteX8" fmla="*/ 4714504 w 4809507"/>
                <a:gd name="connsiteY8" fmla="*/ 641267 h 64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9507" h="641267">
                  <a:moveTo>
                    <a:pt x="0" y="201880"/>
                  </a:moveTo>
                  <a:lnTo>
                    <a:pt x="510639" y="23750"/>
                  </a:lnTo>
                  <a:lnTo>
                    <a:pt x="724395" y="439387"/>
                  </a:lnTo>
                  <a:lnTo>
                    <a:pt x="1270660" y="486888"/>
                  </a:lnTo>
                  <a:lnTo>
                    <a:pt x="1330037" y="47501"/>
                  </a:lnTo>
                  <a:lnTo>
                    <a:pt x="4156364" y="83127"/>
                  </a:lnTo>
                  <a:lnTo>
                    <a:pt x="4381995" y="0"/>
                  </a:lnTo>
                  <a:lnTo>
                    <a:pt x="4809507" y="83127"/>
                  </a:lnTo>
                  <a:lnTo>
                    <a:pt x="4714504" y="641267"/>
                  </a:lnTo>
                </a:path>
              </a:pathLst>
            </a:custGeom>
            <a:noFill/>
            <a:ln w="101600">
              <a:solidFill>
                <a:schemeClr val="accent1">
                  <a:lumMod val="75000"/>
                  <a:alpha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allout: Down Arrow 58">
              <a:extLst>
                <a:ext uri="{FF2B5EF4-FFF2-40B4-BE49-F238E27FC236}">
                  <a16:creationId xmlns:a16="http://schemas.microsoft.com/office/drawing/2014/main" id="{A14A0DA8-5A10-4AE8-831D-86A878364549}"/>
                </a:ext>
              </a:extLst>
            </p:cNvPr>
            <p:cNvSpPr/>
            <p:nvPr/>
          </p:nvSpPr>
          <p:spPr>
            <a:xfrm>
              <a:off x="6481378" y="3083097"/>
              <a:ext cx="3624994" cy="1519571"/>
            </a:xfrm>
            <a:prstGeom prst="downArrowCallout">
              <a:avLst>
                <a:gd name="adj1" fmla="val 11731"/>
                <a:gd name="adj2" fmla="val 10748"/>
                <a:gd name="adj3" fmla="val 25000"/>
                <a:gd name="adj4" fmla="val 38848"/>
              </a:avLst>
            </a:prstGeom>
            <a:solidFill>
              <a:schemeClr val="accent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Cross Section</a:t>
              </a:r>
            </a:p>
          </p:txBody>
        </p:sp>
      </p:grpSp>
      <p:sp>
        <p:nvSpPr>
          <p:cNvPr id="25" name="Flowchart: Or 24">
            <a:extLst>
              <a:ext uri="{FF2B5EF4-FFF2-40B4-BE49-F238E27FC236}">
                <a16:creationId xmlns:a16="http://schemas.microsoft.com/office/drawing/2014/main" id="{79314064-4FFB-4EB4-A88C-A4DC98B040A9}"/>
              </a:ext>
            </a:extLst>
          </p:cNvPr>
          <p:cNvSpPr/>
          <p:nvPr/>
        </p:nvSpPr>
        <p:spPr>
          <a:xfrm>
            <a:off x="8625886" y="7822991"/>
            <a:ext cx="276727" cy="241465"/>
          </a:xfrm>
          <a:prstGeom prst="flowChartOr">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Or 25">
            <a:extLst>
              <a:ext uri="{FF2B5EF4-FFF2-40B4-BE49-F238E27FC236}">
                <a16:creationId xmlns:a16="http://schemas.microsoft.com/office/drawing/2014/main" id="{44778E73-68C2-4C82-B22A-E9CDEE42B787}"/>
              </a:ext>
            </a:extLst>
          </p:cNvPr>
          <p:cNvSpPr/>
          <p:nvPr/>
        </p:nvSpPr>
        <p:spPr>
          <a:xfrm>
            <a:off x="13785200" y="3553618"/>
            <a:ext cx="276727" cy="241465"/>
          </a:xfrm>
          <a:prstGeom prst="flowChartOr">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Or 26">
            <a:extLst>
              <a:ext uri="{FF2B5EF4-FFF2-40B4-BE49-F238E27FC236}">
                <a16:creationId xmlns:a16="http://schemas.microsoft.com/office/drawing/2014/main" id="{7DA3B0FA-C0E8-4232-B6B8-C8A50051C09D}"/>
              </a:ext>
            </a:extLst>
          </p:cNvPr>
          <p:cNvSpPr/>
          <p:nvPr/>
        </p:nvSpPr>
        <p:spPr>
          <a:xfrm>
            <a:off x="13776710" y="5981683"/>
            <a:ext cx="276727" cy="241465"/>
          </a:xfrm>
          <a:prstGeom prst="flowChartOr">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26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 calcmode="lin" valueType="num">
                                      <p:cBhvr>
                                        <p:cTn id="9" dur="1000" fill="hold"/>
                                        <p:tgtEl>
                                          <p:spTgt spid="38"/>
                                        </p:tgtEl>
                                        <p:attrNameLst>
                                          <p:attrName>style.rotation</p:attrName>
                                        </p:attrNameLst>
                                      </p:cBhvr>
                                      <p:tavLst>
                                        <p:tav tm="0">
                                          <p:val>
                                            <p:fltVal val="90"/>
                                          </p:val>
                                        </p:tav>
                                        <p:tav tm="100000">
                                          <p:val>
                                            <p:fltVal val="0"/>
                                          </p:val>
                                        </p:tav>
                                      </p:tavLst>
                                    </p:anim>
                                    <p:animEffect transition="in" filter="fade">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2000"/>
                                        <p:tgtEl>
                                          <p:spTgt spid="39"/>
                                        </p:tgtEl>
                                      </p:cBhvr>
                                    </p:animEffect>
                                    <p:anim calcmode="lin" valueType="num">
                                      <p:cBhvr>
                                        <p:cTn id="16" dur="2000" fill="hold"/>
                                        <p:tgtEl>
                                          <p:spTgt spid="39"/>
                                        </p:tgtEl>
                                        <p:attrNameLst>
                                          <p:attrName>ppt_w</p:attrName>
                                        </p:attrNameLst>
                                      </p:cBhvr>
                                      <p:tavLst>
                                        <p:tav tm="0" fmla="#ppt_w*sin(2.5*pi*$)">
                                          <p:val>
                                            <p:fltVal val="0"/>
                                          </p:val>
                                        </p:tav>
                                        <p:tav tm="100000">
                                          <p:val>
                                            <p:fltVal val="1"/>
                                          </p:val>
                                        </p:tav>
                                      </p:tavLst>
                                    </p:anim>
                                    <p:anim calcmode="lin" valueType="num">
                                      <p:cBhvr>
                                        <p:cTn id="17" dur="2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additive="base">
                                        <p:cTn id="22" dur="500" fill="hold"/>
                                        <p:tgtEl>
                                          <p:spTgt spid="60"/>
                                        </p:tgtEl>
                                        <p:attrNameLst>
                                          <p:attrName>ppt_x</p:attrName>
                                        </p:attrNameLst>
                                      </p:cBhvr>
                                      <p:tavLst>
                                        <p:tav tm="0">
                                          <p:val>
                                            <p:strVal val="#ppt_x"/>
                                          </p:val>
                                        </p:tav>
                                        <p:tav tm="100000">
                                          <p:val>
                                            <p:strVal val="#ppt_x"/>
                                          </p:val>
                                        </p:tav>
                                      </p:tavLst>
                                    </p:anim>
                                    <p:anim calcmode="lin" valueType="num">
                                      <p:cBhvr additive="base">
                                        <p:cTn id="2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52950"/>
            <a:ext cx="13635858" cy="1625152"/>
          </a:xfrm>
        </p:spPr>
        <p:txBody>
          <a:bodyPr>
            <a:normAutofit/>
          </a:bodyPr>
          <a:lstStyle/>
          <a:p>
            <a:r>
              <a:rPr lang="en-US" dirty="0"/>
              <a:t>ITRC LNAPL Short Course Example</a:t>
            </a:r>
            <a:br>
              <a:rPr lang="en-US" dirty="0"/>
            </a:br>
            <a:r>
              <a:rPr lang="en-US" sz="4409" b="0" dirty="0"/>
              <a:t>LNAPL Thickness Variation in Monitor Wells</a:t>
            </a:r>
            <a:endParaRPr lang="en-US" b="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94769" y="2797391"/>
            <a:ext cx="8612496" cy="6242755"/>
          </a:xfrm>
        </p:spPr>
      </p:pic>
      <p:sp>
        <p:nvSpPr>
          <p:cNvPr id="4" name="Footer Placeholder 3"/>
          <p:cNvSpPr>
            <a:spLocks noGrp="1"/>
          </p:cNvSpPr>
          <p:nvPr>
            <p:ph type="ftr" sz="quarter" idx="11"/>
          </p:nvPr>
        </p:nvSpPr>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27</a:t>
            </a:fld>
            <a:endParaRPr lang="en-US" dirty="0">
              <a:solidFill>
                <a:srgbClr val="39302A">
                  <a:shade val="90000"/>
                </a:srgbClr>
              </a:solidFill>
              <a:latin typeface="Calibri"/>
              <a:ea typeface="+mn-ea"/>
              <a:cs typeface="+mn-cs"/>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921028" y="2797391"/>
            <a:ext cx="1180215" cy="1180215"/>
          </a:xfrm>
          <a:prstGeom prst="rect">
            <a:avLst/>
          </a:prstGeom>
        </p:spPr>
      </p:pic>
      <p:sp>
        <p:nvSpPr>
          <p:cNvPr id="3" name="Rectangle: Rounded Corners 2"/>
          <p:cNvSpPr/>
          <p:nvPr/>
        </p:nvSpPr>
        <p:spPr>
          <a:xfrm>
            <a:off x="8826408" y="2585957"/>
            <a:ext cx="4094618" cy="6073518"/>
          </a:xfrm>
          <a:prstGeom prst="round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defTabSz="1300460" fontAlgn="auto">
              <a:spcBef>
                <a:spcPts val="0"/>
              </a:spcBef>
              <a:spcAft>
                <a:spcPts val="0"/>
              </a:spcAft>
            </a:pPr>
            <a:r>
              <a:rPr lang="en-US" sz="512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a:rPr>
              <a:t>Confined Example on Next Slide</a:t>
            </a:r>
          </a:p>
          <a:p>
            <a:pPr algn="ctr" defTabSz="1300460" fontAlgn="auto">
              <a:spcBef>
                <a:spcPts val="0"/>
              </a:spcBef>
              <a:spcAft>
                <a:spcPts val="0"/>
              </a:spcAft>
            </a:pPr>
            <a:endParaRPr lang="en-US" sz="512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a:endParaRPr>
          </a:p>
          <a:p>
            <a:pPr algn="ctr" defTabSz="1300460" fontAlgn="auto">
              <a:spcBef>
                <a:spcPts val="0"/>
              </a:spcBef>
              <a:spcAft>
                <a:spcPts val="0"/>
              </a:spcAft>
            </a:pPr>
            <a:endParaRPr lang="en-US" sz="512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a:endParaRPr>
          </a:p>
          <a:p>
            <a:pPr algn="ctr" defTabSz="1300460" fontAlgn="auto">
              <a:spcBef>
                <a:spcPts val="0"/>
              </a:spcBef>
              <a:spcAft>
                <a:spcPts val="0"/>
              </a:spcAft>
            </a:pPr>
            <a:endParaRPr lang="en-US" sz="512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a:endParaRPr>
          </a:p>
          <a:p>
            <a:pPr algn="ctr" defTabSz="1300460" fontAlgn="auto">
              <a:spcBef>
                <a:spcPts val="0"/>
              </a:spcBef>
              <a:spcAft>
                <a:spcPts val="0"/>
              </a:spcAft>
            </a:pPr>
            <a:endParaRPr lang="en-US" sz="512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a:endParaRPr>
          </a:p>
          <a:p>
            <a:pPr algn="ctr" defTabSz="1300460" fontAlgn="auto">
              <a:spcBef>
                <a:spcPts val="0"/>
              </a:spcBef>
              <a:spcAft>
                <a:spcPts val="0"/>
              </a:spcAft>
            </a:pPr>
            <a:endParaRPr lang="en-US" sz="512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166144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330" y="395342"/>
            <a:ext cx="6484209" cy="2743274"/>
          </a:xfrm>
        </p:spPr>
        <p:txBody>
          <a:bodyPr>
            <a:normAutofit/>
          </a:bodyPr>
          <a:lstStyle/>
          <a:p>
            <a:r>
              <a:rPr lang="en-US" b="1" dirty="0"/>
              <a:t>OIP-A07 Shows LNAPL Not as Bad as it Looks in Well! </a:t>
            </a:r>
          </a:p>
        </p:txBody>
      </p:sp>
      <p:sp>
        <p:nvSpPr>
          <p:cNvPr id="4" name="Footer Placeholder 3"/>
          <p:cNvSpPr>
            <a:spLocks noGrp="1"/>
          </p:cNvSpPr>
          <p:nvPr>
            <p:ph type="ftr" sz="quarter" idx="11"/>
          </p:nvPr>
        </p:nvSpPr>
        <p:spPr>
          <a:xfrm>
            <a:off x="6154251" y="9040145"/>
            <a:ext cx="4861424" cy="519289"/>
          </a:xfrm>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5" name="Slide Number Placeholder 4"/>
          <p:cNvSpPr>
            <a:spLocks noGrp="1"/>
          </p:cNvSpPr>
          <p:nvPr>
            <p:ph type="sldNum" sz="quarter" idx="12"/>
          </p:nvPr>
        </p:nvSpPr>
        <p:spPr>
          <a:xfrm>
            <a:off x="13599924" y="8979657"/>
            <a:ext cx="1083733" cy="519289"/>
          </a:xfrm>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28</a:t>
            </a:fld>
            <a:endParaRPr lang="en-US" dirty="0">
              <a:solidFill>
                <a:srgbClr val="39302A">
                  <a:shade val="90000"/>
                </a:srgbClr>
              </a:solidFill>
              <a:latin typeface="Calibri"/>
              <a:ea typeface="+mn-ea"/>
              <a:cs typeface="+mn-cs"/>
            </a:endParaRPr>
          </a:p>
        </p:txBody>
      </p:sp>
      <p:sp>
        <p:nvSpPr>
          <p:cNvPr id="18" name="Content Placeholder 2"/>
          <p:cNvSpPr txBox="1">
            <a:spLocks/>
          </p:cNvSpPr>
          <p:nvPr/>
        </p:nvSpPr>
        <p:spPr>
          <a:xfrm>
            <a:off x="877330" y="3388732"/>
            <a:ext cx="7054270" cy="551301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b="1" kern="1200">
                <a:solidFill>
                  <a:schemeClr val="tx1"/>
                </a:solidFill>
                <a:latin typeface="+mj-lt"/>
                <a:ea typeface="+mn-ea"/>
                <a:cs typeface="Arial" panose="020B0604020202020204" pitchFamily="34" charset="0"/>
              </a:defRPr>
            </a:lvl1pPr>
            <a:lvl2pPr marL="640080" indent="-246888" algn="l" rtl="0" eaLnBrk="1" latinLnBrk="0" hangingPunct="1">
              <a:spcBef>
                <a:spcPct val="20000"/>
              </a:spcBef>
              <a:buClr>
                <a:schemeClr val="accent1"/>
              </a:buClr>
              <a:buSzPct val="85000"/>
              <a:buFont typeface="Wingdings 2"/>
              <a:buChar char=""/>
              <a:defRPr kumimoji="0" sz="2400" b="1" kern="1200">
                <a:solidFill>
                  <a:schemeClr val="tx1"/>
                </a:solidFill>
                <a:latin typeface="+mj-lt"/>
                <a:ea typeface="+mn-ea"/>
                <a:cs typeface="Arial" panose="020B0604020202020204" pitchFamily="34" charset="0"/>
              </a:defRPr>
            </a:lvl2pPr>
            <a:lvl3pPr marL="914400" indent="-246888" algn="l" rtl="0" eaLnBrk="1" latinLnBrk="0" hangingPunct="1">
              <a:spcBef>
                <a:spcPct val="20000"/>
              </a:spcBef>
              <a:buClr>
                <a:schemeClr val="accent2"/>
              </a:buClr>
              <a:buSzPct val="70000"/>
              <a:buFont typeface="Wingdings 2"/>
              <a:buChar char=""/>
              <a:defRPr kumimoji="0" sz="2100" b="1" kern="1200">
                <a:solidFill>
                  <a:schemeClr val="tx1"/>
                </a:solidFill>
                <a:latin typeface="+mj-lt"/>
                <a:ea typeface="+mn-ea"/>
                <a:cs typeface="Arial" panose="020B0604020202020204" pitchFamily="34" charset="0"/>
              </a:defRPr>
            </a:lvl3pPr>
            <a:lvl4pPr marL="1188720" indent="-210312" algn="l" rtl="0" eaLnBrk="1" latinLnBrk="0" hangingPunct="1">
              <a:spcBef>
                <a:spcPct val="20000"/>
              </a:spcBef>
              <a:buClr>
                <a:schemeClr val="accent3"/>
              </a:buClr>
              <a:buSzPct val="65000"/>
              <a:buFont typeface="Wingdings 2"/>
              <a:buChar char=""/>
              <a:defRPr kumimoji="0" sz="2000" b="1" kern="1200">
                <a:solidFill>
                  <a:schemeClr val="tx1"/>
                </a:solidFill>
                <a:latin typeface="+mj-lt"/>
                <a:ea typeface="+mn-ea"/>
                <a:cs typeface="Arial" panose="020B0604020202020204" pitchFamily="34" charset="0"/>
              </a:defRPr>
            </a:lvl4pPr>
            <a:lvl5pPr marL="1463040" indent="-210312" algn="l" rtl="0" eaLnBrk="1" latinLnBrk="0" hangingPunct="1">
              <a:spcBef>
                <a:spcPct val="20000"/>
              </a:spcBef>
              <a:buClr>
                <a:schemeClr val="accent4"/>
              </a:buClr>
              <a:buSzPct val="65000"/>
              <a:buFont typeface="Wingdings 2"/>
              <a:buChar char=""/>
              <a:defRPr kumimoji="0" sz="2000" b="1" kern="1200">
                <a:solidFill>
                  <a:schemeClr val="tx1"/>
                </a:solidFill>
                <a:latin typeface="+mj-lt"/>
                <a:ea typeface="+mn-ea"/>
                <a:cs typeface="Arial" panose="020B060402020202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0138" indent="-390138" defTabSz="1300460" fontAlgn="auto">
              <a:spcAft>
                <a:spcPts val="0"/>
              </a:spcAft>
              <a:buClr>
                <a:srgbClr val="CE8D3E"/>
              </a:buClr>
            </a:pPr>
            <a:r>
              <a:rPr lang="en-US" sz="4400" dirty="0">
                <a:solidFill>
                  <a:prstClr val="black"/>
                </a:solidFill>
                <a:latin typeface="Calibri"/>
              </a:rPr>
              <a:t>Well 20’ from OIP Boring</a:t>
            </a:r>
          </a:p>
          <a:p>
            <a:pPr marL="390138" indent="-390138" defTabSz="1300460" fontAlgn="auto">
              <a:spcAft>
                <a:spcPts val="0"/>
              </a:spcAft>
              <a:buClr>
                <a:srgbClr val="CE8D3E"/>
              </a:buClr>
            </a:pPr>
            <a:r>
              <a:rPr lang="en-US" sz="4400" dirty="0">
                <a:solidFill>
                  <a:prstClr val="black"/>
                </a:solidFill>
                <a:latin typeface="Calibri"/>
              </a:rPr>
              <a:t>Thick Low Perm Clay</a:t>
            </a:r>
          </a:p>
          <a:p>
            <a:pPr marL="390138" indent="-390138" defTabSz="1300460" fontAlgn="auto">
              <a:spcAft>
                <a:spcPts val="0"/>
              </a:spcAft>
              <a:buClr>
                <a:srgbClr val="CE8D3E"/>
              </a:buClr>
            </a:pPr>
            <a:r>
              <a:rPr lang="en-US" sz="4400" dirty="0">
                <a:solidFill>
                  <a:prstClr val="black"/>
                </a:solidFill>
                <a:latin typeface="Calibri"/>
              </a:rPr>
              <a:t>LNAPL in Thin Sand Stringer, below water table.</a:t>
            </a:r>
          </a:p>
          <a:p>
            <a:pPr marL="390138" indent="-390138" defTabSz="1300460" fontAlgn="auto">
              <a:spcAft>
                <a:spcPts val="0"/>
              </a:spcAft>
              <a:buClr>
                <a:srgbClr val="CE8D3E"/>
              </a:buClr>
            </a:pPr>
            <a:r>
              <a:rPr lang="en-US" sz="4400" dirty="0">
                <a:solidFill>
                  <a:prstClr val="black"/>
                </a:solidFill>
                <a:latin typeface="Calibri"/>
              </a:rPr>
              <a:t>LNAPL Confined in Sand</a:t>
            </a:r>
          </a:p>
          <a:p>
            <a:pPr marL="390138" indent="-390138" defTabSz="1300460" fontAlgn="auto">
              <a:spcAft>
                <a:spcPts val="0"/>
              </a:spcAft>
              <a:buClr>
                <a:srgbClr val="CE8D3E"/>
              </a:buClr>
            </a:pPr>
            <a:r>
              <a:rPr lang="en-US" sz="4400" dirty="0">
                <a:solidFill>
                  <a:prstClr val="black"/>
                </a:solidFill>
                <a:latin typeface="Calibri"/>
              </a:rPr>
              <a:t>LNAPL displays </a:t>
            </a:r>
            <a:r>
              <a:rPr lang="en-US" sz="4400" i="1" dirty="0">
                <a:solidFill>
                  <a:prstClr val="black"/>
                </a:solidFill>
                <a:latin typeface="Calibri"/>
              </a:rPr>
              <a:t>false</a:t>
            </a:r>
            <a:r>
              <a:rPr lang="en-US" sz="4400" dirty="0">
                <a:solidFill>
                  <a:prstClr val="black"/>
                </a:solidFill>
                <a:latin typeface="Calibri"/>
              </a:rPr>
              <a:t> thickness in well. </a:t>
            </a:r>
          </a:p>
        </p:txBody>
      </p:sp>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31600" y="451429"/>
            <a:ext cx="6995364" cy="8744205"/>
          </a:xfrm>
          <a:prstGeom prst="rect">
            <a:avLst/>
          </a:prstGeom>
        </p:spPr>
      </p:pic>
      <p:pic>
        <p:nvPicPr>
          <p:cNvPr id="22" name="Picture 21"/>
          <p:cNvPicPr>
            <a:picLocks noChangeAspect="1"/>
          </p:cNvPicPr>
          <p:nvPr/>
        </p:nvPicPr>
        <p:blipFill>
          <a:blip r:embed="rId4">
            <a:clrChange>
              <a:clrFrom>
                <a:srgbClr val="FFFFFF"/>
              </a:clrFrom>
              <a:clrTo>
                <a:srgbClr val="FFFFFF">
                  <a:alpha val="0"/>
                </a:srgbClr>
              </a:clrTo>
            </a:clrChange>
          </a:blip>
          <a:stretch>
            <a:fillRect/>
          </a:stretch>
        </p:blipFill>
        <p:spPr>
          <a:xfrm>
            <a:off x="11255108" y="823493"/>
            <a:ext cx="1702054" cy="8510529"/>
          </a:xfrm>
          <a:prstGeom prst="rect">
            <a:avLst/>
          </a:prstGeom>
        </p:spPr>
      </p:pic>
      <p:grpSp>
        <p:nvGrpSpPr>
          <p:cNvPr id="23" name="Group 22"/>
          <p:cNvGrpSpPr/>
          <p:nvPr/>
        </p:nvGrpSpPr>
        <p:grpSpPr>
          <a:xfrm>
            <a:off x="9293999" y="4764865"/>
            <a:ext cx="3466798" cy="2389218"/>
            <a:chOff x="4266138" y="2944453"/>
            <a:chExt cx="2437592" cy="1679919"/>
          </a:xfrm>
        </p:grpSpPr>
        <p:sp>
          <p:nvSpPr>
            <p:cNvPr id="24" name="Rectangle 23"/>
            <p:cNvSpPr/>
            <p:nvPr/>
          </p:nvSpPr>
          <p:spPr>
            <a:xfrm>
              <a:off x="6288604" y="4140520"/>
              <a:ext cx="415126" cy="48385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a:spcBef>
                  <a:spcPts val="0"/>
                </a:spcBef>
                <a:spcAft>
                  <a:spcPts val="0"/>
                </a:spcAft>
              </a:pPr>
              <a:endParaRPr lang="en-US" sz="2560">
                <a:solidFill>
                  <a:prstClr val="white"/>
                </a:solidFill>
                <a:latin typeface="Constantia"/>
              </a:endParaRPr>
            </a:p>
          </p:txBody>
        </p:sp>
        <p:sp>
          <p:nvSpPr>
            <p:cNvPr id="25" name="Callout: Line 24"/>
            <p:cNvSpPr/>
            <p:nvPr/>
          </p:nvSpPr>
          <p:spPr>
            <a:xfrm>
              <a:off x="4266138" y="2944453"/>
              <a:ext cx="1401483" cy="612662"/>
            </a:xfrm>
            <a:prstGeom prst="borderCallout1">
              <a:avLst>
                <a:gd name="adj1" fmla="val 90755"/>
                <a:gd name="adj2" fmla="val 104608"/>
                <a:gd name="adj3" fmla="val 189915"/>
                <a:gd name="adj4" fmla="val 142846"/>
              </a:avLst>
            </a:prstGeom>
            <a:solidFill>
              <a:srgbClr val="F0917B">
                <a:alpha val="63922"/>
              </a:srgbClr>
            </a:solidFill>
            <a:ln w="28575">
              <a:solidFill>
                <a:schemeClr val="accent2">
                  <a:lumMod val="75000"/>
                </a:schemeClr>
              </a:solidFill>
              <a:headEnd type="none" w="med" len="med"/>
              <a:tailEnd type="triangl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00460" fontAlgn="auto">
                <a:spcBef>
                  <a:spcPts val="0"/>
                </a:spcBef>
                <a:spcAft>
                  <a:spcPts val="0"/>
                </a:spcAft>
              </a:pPr>
              <a:r>
                <a:rPr lang="en-US" sz="2276" dirty="0">
                  <a:ln w="0"/>
                  <a:solidFill>
                    <a:prstClr val="black"/>
                  </a:solidFill>
                  <a:effectLst>
                    <a:outerShdw blurRad="38100" dist="19050" dir="2700000" algn="tl" rotWithShape="0">
                      <a:prstClr val="black">
                        <a:alpha val="40000"/>
                      </a:prstClr>
                    </a:outerShdw>
                  </a:effectLst>
                  <a:latin typeface="Calibri"/>
                </a:rPr>
                <a:t>Top of Free Product 79.15’</a:t>
              </a:r>
            </a:p>
          </p:txBody>
        </p:sp>
      </p:grpSp>
      <p:grpSp>
        <p:nvGrpSpPr>
          <p:cNvPr id="26" name="Group 25"/>
          <p:cNvGrpSpPr/>
          <p:nvPr/>
        </p:nvGrpSpPr>
        <p:grpSpPr>
          <a:xfrm>
            <a:off x="9503338" y="5866693"/>
            <a:ext cx="3280772" cy="3328940"/>
            <a:chOff x="4396937" y="3727330"/>
            <a:chExt cx="2306793" cy="2340661"/>
          </a:xfrm>
        </p:grpSpPr>
        <p:sp>
          <p:nvSpPr>
            <p:cNvPr id="27" name="Rectangle 26"/>
            <p:cNvSpPr/>
            <p:nvPr/>
          </p:nvSpPr>
          <p:spPr>
            <a:xfrm>
              <a:off x="6288604" y="4632526"/>
              <a:ext cx="415126" cy="1435465"/>
            </a:xfrm>
            <a:prstGeom prst="rect">
              <a:avLst/>
            </a:prstGeom>
            <a:solidFill>
              <a:srgbClr val="00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a:spcBef>
                  <a:spcPts val="0"/>
                </a:spcBef>
                <a:spcAft>
                  <a:spcPts val="0"/>
                </a:spcAft>
              </a:pPr>
              <a:endParaRPr lang="en-US" sz="2560">
                <a:solidFill>
                  <a:prstClr val="white"/>
                </a:solidFill>
                <a:latin typeface="Constantia"/>
              </a:endParaRPr>
            </a:p>
          </p:txBody>
        </p:sp>
        <p:sp>
          <p:nvSpPr>
            <p:cNvPr id="28" name="Callout: Line 27"/>
            <p:cNvSpPr/>
            <p:nvPr/>
          </p:nvSpPr>
          <p:spPr>
            <a:xfrm>
              <a:off x="4396937" y="3727330"/>
              <a:ext cx="1256473" cy="567999"/>
            </a:xfrm>
            <a:prstGeom prst="borderCallout1">
              <a:avLst>
                <a:gd name="adj1" fmla="val 90755"/>
                <a:gd name="adj2" fmla="val 104608"/>
                <a:gd name="adj3" fmla="val 154797"/>
                <a:gd name="adj4" fmla="val 147821"/>
              </a:avLst>
            </a:prstGeom>
            <a:solidFill>
              <a:srgbClr val="00FFFF">
                <a:alpha val="65098"/>
              </a:srgbClr>
            </a:solidFill>
            <a:ln w="28575">
              <a:solidFill>
                <a:srgbClr val="3399FF"/>
              </a:solidFill>
              <a:headEnd type="non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300460" fontAlgn="auto">
                <a:spcBef>
                  <a:spcPts val="0"/>
                </a:spcBef>
                <a:spcAft>
                  <a:spcPts val="0"/>
                </a:spcAft>
              </a:pPr>
              <a:r>
                <a:rPr lang="en-US" sz="2276" dirty="0">
                  <a:ln w="0"/>
                  <a:solidFill>
                    <a:prstClr val="black"/>
                  </a:solidFill>
                  <a:effectLst>
                    <a:outerShdw blurRad="38100" dist="19050" dir="2700000" algn="tl" rotWithShape="0">
                      <a:prstClr val="black">
                        <a:alpha val="40000"/>
                      </a:prstClr>
                    </a:outerShdw>
                  </a:effectLst>
                  <a:latin typeface="Calibri"/>
                </a:rPr>
                <a:t>Top of Water 76.73’</a:t>
              </a:r>
            </a:p>
          </p:txBody>
        </p:sp>
      </p:grpSp>
      <p:sp>
        <p:nvSpPr>
          <p:cNvPr id="29" name="TextBox 28"/>
          <p:cNvSpPr txBox="1"/>
          <p:nvPr/>
        </p:nvSpPr>
        <p:spPr>
          <a:xfrm>
            <a:off x="9707617" y="3388732"/>
            <a:ext cx="1602917" cy="880241"/>
          </a:xfrm>
          <a:prstGeom prst="rect">
            <a:avLst/>
          </a:prstGeom>
          <a:noFill/>
        </p:spPr>
        <p:txBody>
          <a:bodyPr wrap="square" rtlCol="0">
            <a:spAutoFit/>
          </a:bodyPr>
          <a:lstStyle/>
          <a:p>
            <a:pPr defTabSz="1300460" fontAlgn="auto">
              <a:spcBef>
                <a:spcPts val="0"/>
              </a:spcBef>
              <a:spcAft>
                <a:spcPts val="0"/>
              </a:spcAft>
            </a:pPr>
            <a:r>
              <a:rPr lang="en-US" sz="2560" b="1" dirty="0">
                <a:solidFill>
                  <a:srgbClr val="E64823">
                    <a:lumMod val="75000"/>
                  </a:srgbClr>
                </a:solidFill>
                <a:latin typeface="Calibri"/>
                <a:ea typeface="+mn-ea"/>
                <a:cs typeface="+mn-cs"/>
              </a:rPr>
              <a:t>Thick Clay</a:t>
            </a:r>
          </a:p>
          <a:p>
            <a:pPr defTabSz="1300460" fontAlgn="auto">
              <a:spcBef>
                <a:spcPts val="0"/>
              </a:spcBef>
              <a:spcAft>
                <a:spcPts val="0"/>
              </a:spcAft>
            </a:pPr>
            <a:r>
              <a:rPr lang="en-US" sz="2560" b="1" dirty="0">
                <a:solidFill>
                  <a:srgbClr val="E64823">
                    <a:lumMod val="75000"/>
                  </a:srgbClr>
                </a:solidFill>
                <a:latin typeface="Calibri"/>
                <a:ea typeface="+mn-ea"/>
                <a:cs typeface="+mn-cs"/>
              </a:rPr>
              <a:t>Layer</a:t>
            </a:r>
          </a:p>
        </p:txBody>
      </p:sp>
      <p:sp>
        <p:nvSpPr>
          <p:cNvPr id="30" name="TextBox 29"/>
          <p:cNvSpPr txBox="1"/>
          <p:nvPr/>
        </p:nvSpPr>
        <p:spPr>
          <a:xfrm>
            <a:off x="9400612" y="6897192"/>
            <a:ext cx="1771196" cy="486287"/>
          </a:xfrm>
          <a:prstGeom prst="rect">
            <a:avLst/>
          </a:prstGeom>
          <a:noFill/>
        </p:spPr>
        <p:txBody>
          <a:bodyPr wrap="square" rtlCol="0">
            <a:spAutoFit/>
          </a:bodyPr>
          <a:lstStyle/>
          <a:p>
            <a:pPr defTabSz="1300460" fontAlgn="auto">
              <a:spcBef>
                <a:spcPts val="0"/>
              </a:spcBef>
              <a:spcAft>
                <a:spcPts val="0"/>
              </a:spcAft>
            </a:pPr>
            <a:r>
              <a:rPr lang="en-US" sz="2560" b="1" dirty="0">
                <a:solidFill>
                  <a:srgbClr val="E64823">
                    <a:lumMod val="75000"/>
                  </a:srgbClr>
                </a:solidFill>
                <a:latin typeface="Calibri"/>
                <a:ea typeface="+mn-ea"/>
                <a:cs typeface="+mn-cs"/>
              </a:rPr>
              <a:t>Thin Sand</a:t>
            </a:r>
          </a:p>
        </p:txBody>
      </p:sp>
      <p:sp>
        <p:nvSpPr>
          <p:cNvPr id="16" name="Callout: Line 15"/>
          <p:cNvSpPr/>
          <p:nvPr/>
        </p:nvSpPr>
        <p:spPr>
          <a:xfrm>
            <a:off x="9641393" y="7745900"/>
            <a:ext cx="1872202" cy="738809"/>
          </a:xfrm>
          <a:prstGeom prst="borderCallout1">
            <a:avLst>
              <a:gd name="adj1" fmla="val -4096"/>
              <a:gd name="adj2" fmla="val 84204"/>
              <a:gd name="adj3" fmla="val -65102"/>
              <a:gd name="adj4" fmla="val 96458"/>
            </a:avLst>
          </a:prstGeom>
          <a:solidFill>
            <a:srgbClr val="7030A0">
              <a:alpha val="65098"/>
            </a:srgbClr>
          </a:solidFill>
          <a:ln w="28575">
            <a:solidFill>
              <a:srgbClr val="7030A0"/>
            </a:solidFill>
            <a:headEnd type="none" w="med" len="med"/>
            <a:tailEnd type="triangle" w="med" len="me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300460" fontAlgn="auto">
              <a:spcBef>
                <a:spcPts val="0"/>
              </a:spcBef>
              <a:spcAft>
                <a:spcPts val="0"/>
              </a:spcAft>
            </a:pPr>
            <a:r>
              <a:rPr lang="en-US" sz="2276" dirty="0">
                <a:ln w="0"/>
                <a:solidFill>
                  <a:prstClr val="black"/>
                </a:solidFill>
                <a:effectLst>
                  <a:outerShdw blurRad="38100" dist="19050" dir="2700000" algn="tl" rotWithShape="0">
                    <a:prstClr val="black">
                      <a:alpha val="40000"/>
                    </a:prstClr>
                  </a:outerShdw>
                </a:effectLst>
                <a:latin typeface="Calibri"/>
              </a:rPr>
              <a:t>Fluorescent LNAPL</a:t>
            </a:r>
          </a:p>
        </p:txBody>
      </p:sp>
      <p:pic>
        <p:nvPicPr>
          <p:cNvPr id="17" name="Picture 1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105499" y="8545021"/>
            <a:ext cx="988851" cy="713458"/>
          </a:xfrm>
          <a:prstGeom prst="rect">
            <a:avLst/>
          </a:prstGeom>
        </p:spPr>
      </p:pic>
    </p:spTree>
    <p:extLst>
      <p:ext uri="{BB962C8B-B14F-4D97-AF65-F5344CB8AC3E}">
        <p14:creationId xmlns:p14="http://schemas.microsoft.com/office/powerpoint/2010/main" val="59161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3" y="297776"/>
            <a:ext cx="15569514" cy="1953600"/>
          </a:xfrm>
        </p:spPr>
        <p:txBody>
          <a:bodyPr>
            <a:normAutofit/>
          </a:bodyPr>
          <a:lstStyle/>
          <a:p>
            <a:pPr algn="ctr"/>
            <a:r>
              <a:rPr lang="en-US" sz="4800" dirty="0"/>
              <a:t>West to East Cross-Section  (%AF &amp; EC)</a:t>
            </a:r>
            <a:br>
              <a:rPr lang="en-US" sz="5400" dirty="0"/>
            </a:br>
            <a:r>
              <a:rPr lang="en-US" sz="2800" b="0" dirty="0">
                <a:effectLst/>
              </a:rPr>
              <a:t>A wells demonstrate confined LNAPL conditions.  B wells base of clay is higher, LNAPL is unconfined.  </a:t>
            </a:r>
            <a:r>
              <a:rPr lang="en-US" sz="2800" b="0" i="1" dirty="0">
                <a:effectLst/>
              </a:rPr>
              <a:t>Could the LNAPL migrate up dip under the confined clay?  </a:t>
            </a:r>
            <a:endParaRPr lang="en-US" sz="5400" b="0" i="1" dirty="0">
              <a:effectLst/>
            </a:endParaRPr>
          </a:p>
        </p:txBody>
      </p:sp>
      <p:pic>
        <p:nvPicPr>
          <p:cNvPr id="6" name="Content Placeholder 5"/>
          <p:cNvPicPr>
            <a:picLocks noGrp="1" noChangeAspect="1"/>
          </p:cNvPicPr>
          <p:nvPr>
            <p:ph idx="1"/>
          </p:nvPr>
        </p:nvPicPr>
        <p:blipFill rotWithShape="1">
          <a:blip r:embed="rId3"/>
          <a:srcRect b="12569"/>
          <a:stretch/>
        </p:blipFill>
        <p:spPr>
          <a:xfrm>
            <a:off x="2123795" y="2570182"/>
            <a:ext cx="13094296" cy="6561462"/>
          </a:xfrm>
          <a:prstGeom prst="rect">
            <a:avLst/>
          </a:prstGeom>
        </p:spPr>
      </p:pic>
      <p:sp>
        <p:nvSpPr>
          <p:cNvPr id="5" name="Slide Number Placeholder 4"/>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29</a:t>
            </a:fld>
            <a:endParaRPr lang="en-US" dirty="0">
              <a:solidFill>
                <a:srgbClr val="39302A">
                  <a:shade val="90000"/>
                </a:srgbClr>
              </a:solidFill>
              <a:latin typeface="Calibri"/>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4" name="Ink 13"/>
              <p14:cNvContentPartPr/>
              <p14:nvPr/>
            </p14:nvContentPartPr>
            <p14:xfrm>
              <a:off x="12239464" y="5845141"/>
              <a:ext cx="257792" cy="95232"/>
            </p14:xfrm>
          </p:contentPart>
        </mc:Choice>
        <mc:Fallback xmlns="">
          <p:pic>
            <p:nvPicPr>
              <p:cNvPr id="14" name="Ink 13"/>
              <p:cNvPicPr/>
              <p:nvPr/>
            </p:nvPicPr>
            <p:blipFill>
              <a:blip r:embed="rId5"/>
              <a:stretch>
                <a:fillRect/>
              </a:stretch>
            </p:blipFill>
            <p:spPr>
              <a:xfrm>
                <a:off x="12235143" y="5840812"/>
                <a:ext cx="266433" cy="103889"/>
              </a:xfrm>
              <a:prstGeom prst="rect">
                <a:avLst/>
              </a:prstGeom>
            </p:spPr>
          </p:pic>
        </mc:Fallback>
      </mc:AlternateContent>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27882" y="8064504"/>
            <a:ext cx="988851" cy="713458"/>
          </a:xfrm>
          <a:prstGeom prst="rect">
            <a:avLst/>
          </a:prstGeom>
        </p:spPr>
      </p:pic>
      <p:grpSp>
        <p:nvGrpSpPr>
          <p:cNvPr id="10" name="Group 9">
            <a:extLst>
              <a:ext uri="{FF2B5EF4-FFF2-40B4-BE49-F238E27FC236}">
                <a16:creationId xmlns:a16="http://schemas.microsoft.com/office/drawing/2014/main" id="{5029F5C2-6F2A-4298-9D0C-E8E68DF6F338}"/>
              </a:ext>
            </a:extLst>
          </p:cNvPr>
          <p:cNvGrpSpPr/>
          <p:nvPr/>
        </p:nvGrpSpPr>
        <p:grpSpPr>
          <a:xfrm>
            <a:off x="3430538" y="2152154"/>
            <a:ext cx="11007854" cy="4779530"/>
            <a:chOff x="1262807" y="2152154"/>
            <a:chExt cx="11007854" cy="4779530"/>
          </a:xfrm>
        </p:grpSpPr>
        <p:sp>
          <p:nvSpPr>
            <p:cNvPr id="11" name="TextBox 10"/>
            <p:cNvSpPr txBox="1"/>
            <p:nvPr/>
          </p:nvSpPr>
          <p:spPr>
            <a:xfrm>
              <a:off x="3705018" y="2152155"/>
              <a:ext cx="1748026" cy="486287"/>
            </a:xfrm>
            <a:prstGeom prst="rect">
              <a:avLst/>
            </a:prstGeom>
            <a:noFill/>
          </p:spPr>
          <p:txBody>
            <a:bodyPr wrap="square" rtlCol="0">
              <a:spAutoFit/>
            </a:bodyPr>
            <a:lstStyle/>
            <a:p>
              <a:pPr defTabSz="1300460" fontAlgn="auto">
                <a:spcBef>
                  <a:spcPts val="0"/>
                </a:spcBef>
                <a:spcAft>
                  <a:spcPts val="0"/>
                </a:spcAft>
              </a:pPr>
              <a:r>
                <a:rPr lang="en-US" sz="2560" b="1" dirty="0">
                  <a:solidFill>
                    <a:srgbClr val="E64823">
                      <a:lumMod val="75000"/>
                    </a:srgbClr>
                  </a:solidFill>
                  <a:latin typeface="Calibri"/>
                  <a:ea typeface="+mn-ea"/>
                  <a:cs typeface="+mn-cs"/>
                </a:rPr>
                <a:t>“A” Wells</a:t>
              </a:r>
            </a:p>
          </p:txBody>
        </p:sp>
        <p:sp>
          <p:nvSpPr>
            <p:cNvPr id="12" name="TextBox 11"/>
            <p:cNvSpPr txBox="1"/>
            <p:nvPr/>
          </p:nvSpPr>
          <p:spPr>
            <a:xfrm>
              <a:off x="9179783" y="2152154"/>
              <a:ext cx="2302933" cy="486287"/>
            </a:xfrm>
            <a:prstGeom prst="rect">
              <a:avLst/>
            </a:prstGeom>
            <a:noFill/>
          </p:spPr>
          <p:txBody>
            <a:bodyPr wrap="square" rtlCol="0">
              <a:spAutoFit/>
            </a:bodyPr>
            <a:lstStyle/>
            <a:p>
              <a:pPr defTabSz="1300460" fontAlgn="auto">
                <a:spcBef>
                  <a:spcPts val="0"/>
                </a:spcBef>
                <a:spcAft>
                  <a:spcPts val="0"/>
                </a:spcAft>
              </a:pPr>
              <a:r>
                <a:rPr lang="en-US" sz="2560" b="1" dirty="0">
                  <a:solidFill>
                    <a:srgbClr val="E64823">
                      <a:lumMod val="75000"/>
                    </a:srgbClr>
                  </a:solidFill>
                  <a:latin typeface="Calibri"/>
                  <a:ea typeface="+mn-ea"/>
                  <a:cs typeface="+mn-cs"/>
                </a:rPr>
                <a:t>“B” Wells</a:t>
              </a:r>
            </a:p>
          </p:txBody>
        </p:sp>
        <p:grpSp>
          <p:nvGrpSpPr>
            <p:cNvPr id="32" name="Group 31"/>
            <p:cNvGrpSpPr/>
            <p:nvPr/>
          </p:nvGrpSpPr>
          <p:grpSpPr>
            <a:xfrm>
              <a:off x="1262807" y="6675126"/>
              <a:ext cx="11007854" cy="256558"/>
              <a:chOff x="887911" y="4176825"/>
              <a:chExt cx="7739897" cy="228849"/>
            </a:xfrm>
          </p:grpSpPr>
          <p:sp>
            <p:nvSpPr>
              <p:cNvPr id="9" name="Freeform: Shape 8"/>
              <p:cNvSpPr/>
              <p:nvPr/>
            </p:nvSpPr>
            <p:spPr>
              <a:xfrm>
                <a:off x="887911" y="4269547"/>
                <a:ext cx="7739897" cy="136127"/>
              </a:xfrm>
              <a:custGeom>
                <a:avLst/>
                <a:gdLst>
                  <a:gd name="connsiteX0" fmla="*/ 0 w 7739897"/>
                  <a:gd name="connsiteY0" fmla="*/ 138676 h 138676"/>
                  <a:gd name="connsiteX1" fmla="*/ 5048701 w 7739897"/>
                  <a:gd name="connsiteY1" fmla="*/ 130009 h 138676"/>
                  <a:gd name="connsiteX2" fmla="*/ 5269717 w 7739897"/>
                  <a:gd name="connsiteY2" fmla="*/ 8667 h 138676"/>
                  <a:gd name="connsiteX3" fmla="*/ 7739897 w 7739897"/>
                  <a:gd name="connsiteY3" fmla="*/ 0 h 138676"/>
                  <a:gd name="connsiteX4" fmla="*/ 7739897 w 7739897"/>
                  <a:gd name="connsiteY4" fmla="*/ 0 h 138676"/>
                  <a:gd name="connsiteX0" fmla="*/ 0 w 7739897"/>
                  <a:gd name="connsiteY0" fmla="*/ 138676 h 138676"/>
                  <a:gd name="connsiteX1" fmla="*/ 4360443 w 7739897"/>
                  <a:gd name="connsiteY1" fmla="*/ 130009 h 138676"/>
                  <a:gd name="connsiteX2" fmla="*/ 5269717 w 7739897"/>
                  <a:gd name="connsiteY2" fmla="*/ 8667 h 138676"/>
                  <a:gd name="connsiteX3" fmla="*/ 7739897 w 7739897"/>
                  <a:gd name="connsiteY3" fmla="*/ 0 h 138676"/>
                  <a:gd name="connsiteX4" fmla="*/ 7739897 w 7739897"/>
                  <a:gd name="connsiteY4" fmla="*/ 0 h 138676"/>
                  <a:gd name="connsiteX0" fmla="*/ 0 w 7739897"/>
                  <a:gd name="connsiteY0" fmla="*/ 138676 h 138676"/>
                  <a:gd name="connsiteX1" fmla="*/ 4360443 w 7739897"/>
                  <a:gd name="connsiteY1" fmla="*/ 130009 h 138676"/>
                  <a:gd name="connsiteX2" fmla="*/ 4660117 w 7739897"/>
                  <a:gd name="connsiteY2" fmla="*/ 28332 h 138676"/>
                  <a:gd name="connsiteX3" fmla="*/ 7739897 w 7739897"/>
                  <a:gd name="connsiteY3" fmla="*/ 0 h 138676"/>
                  <a:gd name="connsiteX4" fmla="*/ 7739897 w 7739897"/>
                  <a:gd name="connsiteY4" fmla="*/ 0 h 13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9897" h="138676">
                    <a:moveTo>
                      <a:pt x="0" y="138676"/>
                    </a:moveTo>
                    <a:lnTo>
                      <a:pt x="4360443" y="130009"/>
                    </a:lnTo>
                    <a:lnTo>
                      <a:pt x="4660117" y="28332"/>
                    </a:lnTo>
                    <a:lnTo>
                      <a:pt x="7739897" y="0"/>
                    </a:lnTo>
                    <a:lnTo>
                      <a:pt x="7739897" y="0"/>
                    </a:lnTo>
                  </a:path>
                </a:pathLst>
              </a:custGeom>
              <a:noFill/>
              <a:ln w="5715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a:spcBef>
                    <a:spcPts val="0"/>
                  </a:spcBef>
                  <a:spcAft>
                    <a:spcPts val="0"/>
                  </a:spcAft>
                </a:pPr>
                <a:endParaRPr lang="en-US" sz="2560">
                  <a:solidFill>
                    <a:prstClr val="white"/>
                  </a:solidFill>
                  <a:latin typeface="Constantia"/>
                </a:endParaRPr>
              </a:p>
            </p:txBody>
          </p:sp>
          <p:sp>
            <p:nvSpPr>
              <p:cNvPr id="3" name="Isosceles Triangle 2"/>
              <p:cNvSpPr/>
              <p:nvPr/>
            </p:nvSpPr>
            <p:spPr>
              <a:xfrm rot="10800000">
                <a:off x="3151909" y="4176825"/>
                <a:ext cx="242455" cy="200049"/>
              </a:xfrm>
              <a:prstGeom prst="triangle">
                <a:avLst/>
              </a:prstGeom>
              <a:solidFill>
                <a:srgbClr val="3399FF"/>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a:spcBef>
                    <a:spcPts val="0"/>
                  </a:spcBef>
                  <a:spcAft>
                    <a:spcPts val="0"/>
                  </a:spcAft>
                </a:pPr>
                <a:endParaRPr lang="en-US" sz="2560">
                  <a:solidFill>
                    <a:prstClr val="white"/>
                  </a:solidFill>
                  <a:latin typeface="Constantia"/>
                </a:endParaRPr>
              </a:p>
            </p:txBody>
          </p:sp>
        </p:grpSp>
        <p:cxnSp>
          <p:nvCxnSpPr>
            <p:cNvPr id="8" name="Straight Arrow Connector 7"/>
            <p:cNvCxnSpPr/>
            <p:nvPr/>
          </p:nvCxnSpPr>
          <p:spPr>
            <a:xfrm>
              <a:off x="1474999" y="2632347"/>
              <a:ext cx="5734390" cy="0"/>
            </a:xfrm>
            <a:prstGeom prst="straightConnector1">
              <a:avLst/>
            </a:prstGeom>
            <a:ln w="38100">
              <a:headEnd type="triangl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15" name="Straight Arrow Connector 14"/>
            <p:cNvCxnSpPr/>
            <p:nvPr/>
          </p:nvCxnSpPr>
          <p:spPr>
            <a:xfrm flipV="1">
              <a:off x="8179515" y="2632347"/>
              <a:ext cx="3285207" cy="6992"/>
            </a:xfrm>
            <a:prstGeom prst="straightConnector1">
              <a:avLst/>
            </a:prstGeom>
            <a:ln w="38100">
              <a:headEnd type="triangle" w="med" len="med"/>
              <a:tailEnd type="triangle" w="med" len="med"/>
            </a:ln>
          </p:spPr>
          <p:style>
            <a:lnRef idx="1">
              <a:schemeClr val="accent5"/>
            </a:lnRef>
            <a:fillRef idx="0">
              <a:schemeClr val="accent5"/>
            </a:fillRef>
            <a:effectRef idx="0">
              <a:schemeClr val="accent5"/>
            </a:effectRef>
            <a:fontRef idx="minor">
              <a:schemeClr val="tx1"/>
            </a:fontRef>
          </p:style>
        </p:cxnSp>
      </p:grpSp>
      <p:grpSp>
        <p:nvGrpSpPr>
          <p:cNvPr id="30" name="Group 29"/>
          <p:cNvGrpSpPr/>
          <p:nvPr/>
        </p:nvGrpSpPr>
        <p:grpSpPr>
          <a:xfrm>
            <a:off x="4566329" y="4901481"/>
            <a:ext cx="3915110" cy="1323406"/>
            <a:chOff x="1686514" y="3446354"/>
            <a:chExt cx="2752812" cy="930520"/>
          </a:xfrm>
        </p:grpSpPr>
        <p:cxnSp>
          <p:nvCxnSpPr>
            <p:cNvPr id="13" name="Straight Arrow Connector 12"/>
            <p:cNvCxnSpPr/>
            <p:nvPr/>
          </p:nvCxnSpPr>
          <p:spPr>
            <a:xfrm flipH="1">
              <a:off x="1914526" y="3792776"/>
              <a:ext cx="607520" cy="584098"/>
            </a:xfrm>
            <a:prstGeom prst="straightConnector1">
              <a:avLst/>
            </a:prstGeom>
            <a:ln w="57150">
              <a:solidFill>
                <a:srgbClr val="7030A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616081" y="3785454"/>
              <a:ext cx="347901" cy="591420"/>
            </a:xfrm>
            <a:prstGeom prst="straightConnector1">
              <a:avLst/>
            </a:prstGeom>
            <a:ln w="57150">
              <a:solidFill>
                <a:srgbClr val="7030A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94364" y="3792776"/>
              <a:ext cx="673385" cy="581914"/>
            </a:xfrm>
            <a:prstGeom prst="straightConnector1">
              <a:avLst/>
            </a:prstGeom>
            <a:ln w="57150">
              <a:solidFill>
                <a:srgbClr val="7030A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86514" y="3446354"/>
              <a:ext cx="2752812" cy="341921"/>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defTabSz="1300460" fontAlgn="auto">
                <a:spcBef>
                  <a:spcPts val="0"/>
                </a:spcBef>
                <a:spcAft>
                  <a:spcPts val="0"/>
                </a:spcAft>
              </a:pPr>
              <a:r>
                <a:rPr lang="en-US" sz="2560" b="1" dirty="0">
                  <a:solidFill>
                    <a:srgbClr val="7030A0"/>
                  </a:solidFill>
                  <a:effectLst>
                    <a:outerShdw blurRad="38100" dist="38100" dir="2700000" algn="tl">
                      <a:srgbClr val="000000">
                        <a:alpha val="43137"/>
                      </a:srgbClr>
                    </a:outerShdw>
                  </a:effectLst>
                  <a:latin typeface="Calibri"/>
                </a:rPr>
                <a:t>LNAPL Confined Under Clay</a:t>
              </a:r>
            </a:p>
          </p:txBody>
        </p:sp>
      </p:grpSp>
      <p:grpSp>
        <p:nvGrpSpPr>
          <p:cNvPr id="31" name="Group 30"/>
          <p:cNvGrpSpPr/>
          <p:nvPr/>
        </p:nvGrpSpPr>
        <p:grpSpPr>
          <a:xfrm>
            <a:off x="11241914" y="4585117"/>
            <a:ext cx="2707601" cy="1448604"/>
            <a:chOff x="6380283" y="3223910"/>
            <a:chExt cx="1903782" cy="1018550"/>
          </a:xfrm>
        </p:grpSpPr>
        <p:cxnSp>
          <p:nvCxnSpPr>
            <p:cNvPr id="25" name="Straight Arrow Connector 24"/>
            <p:cNvCxnSpPr/>
            <p:nvPr/>
          </p:nvCxnSpPr>
          <p:spPr>
            <a:xfrm flipH="1">
              <a:off x="6608172" y="3555185"/>
              <a:ext cx="473515" cy="687275"/>
            </a:xfrm>
            <a:prstGeom prst="straightConnector1">
              <a:avLst/>
            </a:prstGeom>
            <a:ln w="57150">
              <a:solidFill>
                <a:srgbClr val="7030A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743164" y="3579723"/>
              <a:ext cx="371473" cy="662737"/>
            </a:xfrm>
            <a:prstGeom prst="straightConnector1">
              <a:avLst/>
            </a:prstGeom>
            <a:ln w="57150">
              <a:solidFill>
                <a:srgbClr val="7030A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380283" y="3223910"/>
              <a:ext cx="1903782" cy="341921"/>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defTabSz="1300460" fontAlgn="auto">
                <a:spcBef>
                  <a:spcPts val="0"/>
                </a:spcBef>
                <a:spcAft>
                  <a:spcPts val="0"/>
                </a:spcAft>
              </a:pPr>
              <a:r>
                <a:rPr lang="en-US" sz="2560" b="1" dirty="0">
                  <a:solidFill>
                    <a:srgbClr val="7030A0"/>
                  </a:solidFill>
                  <a:effectLst>
                    <a:outerShdw blurRad="38100" dist="38100" dir="2700000" algn="tl">
                      <a:srgbClr val="000000">
                        <a:alpha val="43137"/>
                      </a:srgbClr>
                    </a:outerShdw>
                  </a:effectLst>
                  <a:latin typeface="Calibri"/>
                </a:rPr>
                <a:t>LNAPL Unconfined</a:t>
              </a:r>
            </a:p>
          </p:txBody>
        </p:sp>
      </p:grpSp>
      <p:sp>
        <p:nvSpPr>
          <p:cNvPr id="4" name="Footer Placeholder 3">
            <a:extLst>
              <a:ext uri="{FF2B5EF4-FFF2-40B4-BE49-F238E27FC236}">
                <a16:creationId xmlns:a16="http://schemas.microsoft.com/office/drawing/2014/main" id="{CBFF96BA-6D2F-433B-BE45-AC19BD39B55A}"/>
              </a:ext>
            </a:extLst>
          </p:cNvPr>
          <p:cNvSpPr>
            <a:spLocks noGrp="1"/>
          </p:cNvSpPr>
          <p:nvPr>
            <p:ph type="ftr" sz="quarter" idx="11"/>
          </p:nvPr>
        </p:nvSpPr>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Tree>
    <p:extLst>
      <p:ext uri="{BB962C8B-B14F-4D97-AF65-F5344CB8AC3E}">
        <p14:creationId xmlns:p14="http://schemas.microsoft.com/office/powerpoint/2010/main" val="365402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544F46-3FF9-46F1-ABE2-2DE851120217}"/>
              </a:ext>
            </a:extLst>
          </p:cNvPr>
          <p:cNvSpPr>
            <a:spLocks noGrp="1"/>
          </p:cNvSpPr>
          <p:nvPr>
            <p:ph type="title"/>
          </p:nvPr>
        </p:nvSpPr>
        <p:spPr>
          <a:xfrm>
            <a:off x="902042" y="291090"/>
            <a:ext cx="14741611" cy="1896056"/>
          </a:xfrm>
        </p:spPr>
        <p:txBody>
          <a:bodyPr>
            <a:noAutofit/>
          </a:bodyPr>
          <a:lstStyle/>
          <a:p>
            <a:r>
              <a:rPr lang="en-US" sz="5400" dirty="0">
                <a:solidFill>
                  <a:schemeClr val="tx1"/>
                </a:solidFill>
                <a:effectLst>
                  <a:outerShdw blurRad="38100" dist="38100" dir="2700000" algn="tl">
                    <a:srgbClr val="000000">
                      <a:alpha val="43137"/>
                    </a:srgbClr>
                  </a:outerShdw>
                </a:effectLst>
              </a:rPr>
              <a:t>Advanced Site Characterization</a:t>
            </a:r>
            <a:br>
              <a:rPr lang="en-US" sz="5400" dirty="0">
                <a:solidFill>
                  <a:schemeClr val="tx1"/>
                </a:solidFill>
                <a:effectLst>
                  <a:outerShdw blurRad="38100" dist="38100" dir="2700000" algn="tl">
                    <a:srgbClr val="000000">
                      <a:alpha val="43137"/>
                    </a:srgbClr>
                  </a:outerShdw>
                </a:effectLst>
              </a:rPr>
            </a:br>
            <a:r>
              <a:rPr lang="en-US" sz="4400" i="1" dirty="0">
                <a:solidFill>
                  <a:schemeClr val="accent5">
                    <a:lumMod val="75000"/>
                  </a:schemeClr>
                </a:solidFill>
                <a:effectLst>
                  <a:outerShdw blurRad="38100" dist="38100" dir="2700000" algn="tl">
                    <a:srgbClr val="000000">
                      <a:alpha val="43137"/>
                    </a:srgbClr>
                  </a:outerShdw>
                </a:effectLst>
              </a:rPr>
              <a:t>The Need for Better Conceptual Site Models</a:t>
            </a:r>
            <a:endParaRPr lang="en-US" sz="5400" i="1" dirty="0">
              <a:solidFill>
                <a:schemeClr val="accent5">
                  <a:lumMod val="75000"/>
                </a:schemeClr>
              </a:solidFill>
              <a:effectLst>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8D65AF79-5E02-4441-949A-49ED0528BD97}"/>
              </a:ext>
            </a:extLst>
          </p:cNvPr>
          <p:cNvSpPr>
            <a:spLocks noGrp="1"/>
          </p:cNvSpPr>
          <p:nvPr>
            <p:ph idx="1"/>
          </p:nvPr>
        </p:nvSpPr>
        <p:spPr>
          <a:xfrm>
            <a:off x="902043" y="2187146"/>
            <a:ext cx="13620248" cy="3941592"/>
          </a:xfrm>
        </p:spPr>
        <p:txBody>
          <a:bodyPr>
            <a:normAutofit lnSpcReduction="10000"/>
          </a:bodyPr>
          <a:lstStyle/>
          <a:p>
            <a:pPr>
              <a:spcBef>
                <a:spcPts val="1200"/>
              </a:spcBef>
            </a:pPr>
            <a:r>
              <a:rPr lang="en-US" b="1" dirty="0"/>
              <a:t>Qualitative vs. Quantitative</a:t>
            </a:r>
          </a:p>
          <a:p>
            <a:pPr>
              <a:spcBef>
                <a:spcPts val="1200"/>
              </a:spcBef>
            </a:pPr>
            <a:r>
              <a:rPr lang="en-US" b="1" dirty="0"/>
              <a:t>Update on Current HRSC Direct Sensing Technologies</a:t>
            </a:r>
          </a:p>
          <a:p>
            <a:pPr>
              <a:spcBef>
                <a:spcPts val="1200"/>
              </a:spcBef>
            </a:pPr>
            <a:r>
              <a:rPr lang="en-US" b="1" dirty="0"/>
              <a:t>Quality Control &amp; Quality Assurance</a:t>
            </a:r>
          </a:p>
          <a:p>
            <a:pPr>
              <a:spcBef>
                <a:spcPts val="1200"/>
              </a:spcBef>
            </a:pPr>
            <a:r>
              <a:rPr lang="en-US" b="1" dirty="0"/>
              <a:t>High Resolution Sampling Methods</a:t>
            </a:r>
          </a:p>
          <a:p>
            <a:pPr>
              <a:spcBef>
                <a:spcPts val="1200"/>
              </a:spcBef>
            </a:pPr>
            <a:r>
              <a:rPr lang="en-US" b="1" dirty="0"/>
              <a:t>2D &amp; 3D Visualization for Developing Your CSM</a:t>
            </a:r>
          </a:p>
          <a:p>
            <a:pPr>
              <a:spcBef>
                <a:spcPts val="1200"/>
              </a:spcBef>
            </a:pPr>
            <a:r>
              <a:rPr lang="en-US" b="1" dirty="0"/>
              <a:t>Case Study Examples</a:t>
            </a:r>
          </a:p>
          <a:p>
            <a:endParaRPr lang="en-US" dirty="0"/>
          </a:p>
          <a:p>
            <a:endParaRPr lang="en-US" dirty="0"/>
          </a:p>
        </p:txBody>
      </p:sp>
      <p:pic>
        <p:nvPicPr>
          <p:cNvPr id="5" name="Picture 4">
            <a:extLst>
              <a:ext uri="{FF2B5EF4-FFF2-40B4-BE49-F238E27FC236}">
                <a16:creationId xmlns:a16="http://schemas.microsoft.com/office/drawing/2014/main" id="{E854D188-1B80-44F9-95D7-262B1F8EFBF5}"/>
              </a:ext>
            </a:extLst>
          </p:cNvPr>
          <p:cNvPicPr>
            <a:picLocks noChangeAspect="1"/>
          </p:cNvPicPr>
          <p:nvPr/>
        </p:nvPicPr>
        <p:blipFill>
          <a:blip r:embed="rId2"/>
          <a:stretch>
            <a:fillRect/>
          </a:stretch>
        </p:blipFill>
        <p:spPr>
          <a:xfrm>
            <a:off x="3024964" y="6128738"/>
            <a:ext cx="12831312" cy="3230906"/>
          </a:xfrm>
          <a:prstGeom prst="rect">
            <a:avLst/>
          </a:prstGeom>
        </p:spPr>
      </p:pic>
      <p:pic>
        <p:nvPicPr>
          <p:cNvPr id="6" name="Picture 2" descr="C:\Documents and Settings\jfontana\Local Settings\Temporary Internet Files\Content.IE5\U375M8MM\MCj04398240000[1].png">
            <a:extLst>
              <a:ext uri="{FF2B5EF4-FFF2-40B4-BE49-F238E27FC236}">
                <a16:creationId xmlns:a16="http://schemas.microsoft.com/office/drawing/2014/main" id="{EE215B20-30E2-4748-94E7-B32390B46312}"/>
              </a:ext>
            </a:extLst>
          </p:cNvPr>
          <p:cNvPicPr>
            <a:picLocks noChangeAspect="1" noChangeArrowheads="1"/>
          </p:cNvPicPr>
          <p:nvPr/>
        </p:nvPicPr>
        <p:blipFill>
          <a:blip r:embed="rId3" cstate="print"/>
          <a:srcRect/>
          <a:stretch>
            <a:fillRect/>
          </a:stretch>
        </p:blipFill>
        <p:spPr bwMode="auto">
          <a:xfrm>
            <a:off x="13394725" y="1871003"/>
            <a:ext cx="3102282" cy="3102282"/>
          </a:xfrm>
          <a:prstGeom prst="rect">
            <a:avLst/>
          </a:prstGeom>
          <a:noFill/>
        </p:spPr>
      </p:pic>
      <p:pic>
        <p:nvPicPr>
          <p:cNvPr id="7" name="Picture 6">
            <a:extLst>
              <a:ext uri="{FF2B5EF4-FFF2-40B4-BE49-F238E27FC236}">
                <a16:creationId xmlns:a16="http://schemas.microsoft.com/office/drawing/2014/main" id="{BB799F90-B212-4D9A-9369-2777F6CC7902}"/>
              </a:ext>
            </a:extLst>
          </p:cNvPr>
          <p:cNvPicPr>
            <a:picLocks noChangeAspect="1"/>
          </p:cNvPicPr>
          <p:nvPr/>
        </p:nvPicPr>
        <p:blipFill rotWithShape="1">
          <a:blip r:embed="rId4"/>
          <a:srcRect r="21256"/>
          <a:stretch/>
        </p:blipFill>
        <p:spPr>
          <a:xfrm>
            <a:off x="11610051" y="6175127"/>
            <a:ext cx="4280643" cy="3092441"/>
          </a:xfrm>
          <a:prstGeom prst="rect">
            <a:avLst/>
          </a:prstGeom>
        </p:spPr>
      </p:pic>
      <p:sp>
        <p:nvSpPr>
          <p:cNvPr id="2" name="Footer Placeholder 1">
            <a:extLst>
              <a:ext uri="{FF2B5EF4-FFF2-40B4-BE49-F238E27FC236}">
                <a16:creationId xmlns:a16="http://schemas.microsoft.com/office/drawing/2014/main" id="{EB015F88-710E-4D50-8F14-CA0C9CA4E2B5}"/>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8" name="Slide Number Placeholder 7">
            <a:extLst>
              <a:ext uri="{FF2B5EF4-FFF2-40B4-BE49-F238E27FC236}">
                <a16:creationId xmlns:a16="http://schemas.microsoft.com/office/drawing/2014/main" id="{468B7294-40C0-49B3-876F-DBC35B3E8F79}"/>
              </a:ext>
            </a:extLst>
          </p:cNvPr>
          <p:cNvSpPr>
            <a:spLocks noGrp="1"/>
          </p:cNvSpPr>
          <p:nvPr>
            <p:ph type="sldNum" sz="quarter" idx="12"/>
          </p:nvPr>
        </p:nvSpPr>
        <p:spPr/>
        <p:txBody>
          <a:bodyPr/>
          <a:lstStyle/>
          <a:p>
            <a:fld id="{37C2E05E-97ED-466F-8EE8-C8D9FED4DCC4}" type="slidenum">
              <a:rPr lang="en-US" smtClean="0"/>
              <a:pPr/>
              <a:t>3</a:t>
            </a:fld>
            <a:endParaRPr lang="en-US" dirty="0"/>
          </a:p>
        </p:txBody>
      </p:sp>
    </p:spTree>
    <p:extLst>
      <p:ext uri="{BB962C8B-B14F-4D97-AF65-F5344CB8AC3E}">
        <p14:creationId xmlns:p14="http://schemas.microsoft.com/office/powerpoint/2010/main" val="418016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D571-BAF3-449A-AE19-44941C26AC52}"/>
              </a:ext>
            </a:extLst>
          </p:cNvPr>
          <p:cNvSpPr>
            <a:spLocks noGrp="1"/>
          </p:cNvSpPr>
          <p:nvPr>
            <p:ph type="title"/>
          </p:nvPr>
        </p:nvSpPr>
        <p:spPr>
          <a:xfrm>
            <a:off x="1357745" y="2223384"/>
            <a:ext cx="14561128" cy="1937715"/>
          </a:xfrm>
        </p:spPr>
        <p:txBody>
          <a:bodyPr/>
          <a:lstStyle/>
          <a:p>
            <a:r>
              <a:rPr lang="en-US" sz="7200" dirty="0"/>
              <a:t>HRSC Conceptual Site Model Case History 2: Eastern Colorado</a:t>
            </a:r>
          </a:p>
        </p:txBody>
      </p:sp>
      <p:sp>
        <p:nvSpPr>
          <p:cNvPr id="3" name="Text Placeholder 2">
            <a:extLst>
              <a:ext uri="{FF2B5EF4-FFF2-40B4-BE49-F238E27FC236}">
                <a16:creationId xmlns:a16="http://schemas.microsoft.com/office/drawing/2014/main" id="{6DE74957-B92B-4B66-894D-718C3BD02E1D}"/>
              </a:ext>
            </a:extLst>
          </p:cNvPr>
          <p:cNvSpPr>
            <a:spLocks noGrp="1"/>
          </p:cNvSpPr>
          <p:nvPr>
            <p:ph type="body" idx="1"/>
          </p:nvPr>
        </p:nvSpPr>
        <p:spPr>
          <a:xfrm>
            <a:off x="2922009" y="4723362"/>
            <a:ext cx="11054080" cy="2147146"/>
          </a:xfrm>
        </p:spPr>
        <p:txBody>
          <a:bodyPr>
            <a:normAutofit lnSpcReduction="10000"/>
          </a:bodyPr>
          <a:lstStyle/>
          <a:p>
            <a:r>
              <a:rPr lang="en-US" sz="4800" b="0" dirty="0">
                <a:effectLst>
                  <a:outerShdw blurRad="38100" dist="38100" dir="2700000" algn="tl">
                    <a:srgbClr val="000000">
                      <a:alpha val="43137"/>
                    </a:srgbClr>
                  </a:outerShdw>
                </a:effectLst>
              </a:rPr>
              <a:t>OIP-UV and MiHpt Identified Migration of LNAPL Plume moving opposite of ground water gradient</a:t>
            </a:r>
          </a:p>
        </p:txBody>
      </p:sp>
      <p:sp>
        <p:nvSpPr>
          <p:cNvPr id="4" name="Footer Placeholder 3">
            <a:extLst>
              <a:ext uri="{FF2B5EF4-FFF2-40B4-BE49-F238E27FC236}">
                <a16:creationId xmlns:a16="http://schemas.microsoft.com/office/drawing/2014/main" id="{A3DF5BBC-E745-4521-B090-EAC7EB211DC7}"/>
              </a:ext>
            </a:extLst>
          </p:cNvPr>
          <p:cNvSpPr>
            <a:spLocks noGrp="1"/>
          </p:cNvSpPr>
          <p:nvPr>
            <p:ph type="ftr" sz="quarter" idx="11"/>
          </p:nvPr>
        </p:nvSpPr>
        <p:spPr/>
        <p:txBody>
          <a:bodyPr/>
          <a:lstStyle/>
          <a:p>
            <a:pPr defTabSz="1300460" fontAlgn="auto">
              <a:spcBef>
                <a:spcPts val="0"/>
              </a:spcBef>
              <a:spcAft>
                <a:spcPts val="0"/>
              </a:spcAft>
            </a:pPr>
            <a:r>
              <a:rPr lang="en-US">
                <a:solidFill>
                  <a:srgbClr val="E5DEDB">
                    <a:shade val="90000"/>
                  </a:srgbClr>
                </a:solidFill>
                <a:latin typeface="Calibri"/>
                <a:ea typeface="+mn-ea"/>
                <a:cs typeface="+mn-cs"/>
              </a:rPr>
              <a:t>25th International Petroleum Environmental Conference Denver, Colorado</a:t>
            </a:r>
            <a:endParaRPr lang="en-US" dirty="0">
              <a:solidFill>
                <a:srgbClr val="E5DEDB">
                  <a:shade val="90000"/>
                </a:srgbClr>
              </a:solidFill>
              <a:latin typeface="Calibri"/>
              <a:ea typeface="+mn-ea"/>
              <a:cs typeface="+mn-cs"/>
            </a:endParaRPr>
          </a:p>
        </p:txBody>
      </p:sp>
      <p:sp>
        <p:nvSpPr>
          <p:cNvPr id="5" name="Slide Number Placeholder 4">
            <a:extLst>
              <a:ext uri="{FF2B5EF4-FFF2-40B4-BE49-F238E27FC236}">
                <a16:creationId xmlns:a16="http://schemas.microsoft.com/office/drawing/2014/main" id="{46A064D6-447D-48E1-AC27-AED3B31AE6CD}"/>
              </a:ext>
            </a:extLst>
          </p:cNvPr>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E5DEDB">
                    <a:shade val="90000"/>
                  </a:srgbClr>
                </a:solidFill>
                <a:latin typeface="Calibri"/>
                <a:ea typeface="+mn-ea"/>
                <a:cs typeface="+mn-cs"/>
              </a:rPr>
              <a:pPr defTabSz="1300460" fontAlgn="auto">
                <a:spcBef>
                  <a:spcPts val="0"/>
                </a:spcBef>
                <a:spcAft>
                  <a:spcPts val="0"/>
                </a:spcAft>
              </a:pPr>
              <a:t>30</a:t>
            </a:fld>
            <a:endParaRPr lang="en-US">
              <a:solidFill>
                <a:srgbClr val="E5DEDB">
                  <a:shade val="90000"/>
                </a:srgbClr>
              </a:solidFill>
              <a:latin typeface="Calibri"/>
              <a:ea typeface="+mn-ea"/>
              <a:cs typeface="+mn-cs"/>
            </a:endParaRPr>
          </a:p>
        </p:txBody>
      </p:sp>
    </p:spTree>
    <p:extLst>
      <p:ext uri="{BB962C8B-B14F-4D97-AF65-F5344CB8AC3E}">
        <p14:creationId xmlns:p14="http://schemas.microsoft.com/office/powerpoint/2010/main" val="3396383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A378-4BAD-455A-9100-8E41DA651298}"/>
              </a:ext>
            </a:extLst>
          </p:cNvPr>
          <p:cNvSpPr>
            <a:spLocks noGrp="1"/>
          </p:cNvSpPr>
          <p:nvPr>
            <p:ph type="title"/>
          </p:nvPr>
        </p:nvSpPr>
        <p:spPr>
          <a:xfrm>
            <a:off x="889686" y="716692"/>
            <a:ext cx="7234709" cy="1703041"/>
          </a:xfrm>
        </p:spPr>
        <p:txBody>
          <a:bodyPr>
            <a:normAutofit/>
          </a:bodyPr>
          <a:lstStyle/>
          <a:p>
            <a:r>
              <a:rPr lang="en-US" dirty="0"/>
              <a:t>2D MiHPT &amp; OIP Survey Map</a:t>
            </a:r>
          </a:p>
        </p:txBody>
      </p:sp>
      <p:sp>
        <p:nvSpPr>
          <p:cNvPr id="1199" name="Content Placeholder 1198">
            <a:extLst>
              <a:ext uri="{FF2B5EF4-FFF2-40B4-BE49-F238E27FC236}">
                <a16:creationId xmlns:a16="http://schemas.microsoft.com/office/drawing/2014/main" id="{E7473BA1-1E0D-4B9B-884B-7C9FCBBB125B}"/>
              </a:ext>
            </a:extLst>
          </p:cNvPr>
          <p:cNvSpPr>
            <a:spLocks noGrp="1"/>
          </p:cNvSpPr>
          <p:nvPr>
            <p:ph idx="1"/>
          </p:nvPr>
        </p:nvSpPr>
        <p:spPr>
          <a:xfrm>
            <a:off x="889686" y="2579078"/>
            <a:ext cx="7945395" cy="6307015"/>
          </a:xfrm>
        </p:spPr>
        <p:txBody>
          <a:bodyPr>
            <a:normAutofit lnSpcReduction="10000"/>
          </a:bodyPr>
          <a:lstStyle/>
          <a:p>
            <a:r>
              <a:rPr lang="en-US" sz="3600" dirty="0"/>
              <a:t>Classic 2D Bubble Map used to display maximum values at each log boring.</a:t>
            </a:r>
          </a:p>
          <a:p>
            <a:r>
              <a:rPr lang="en-US" sz="3600" dirty="0"/>
              <a:t>Max. MIP-PID (</a:t>
            </a:r>
            <a:r>
              <a:rPr lang="en-US" sz="3600" dirty="0" err="1"/>
              <a:t>uV</a:t>
            </a:r>
            <a:r>
              <a:rPr lang="en-US" sz="3600" dirty="0"/>
              <a:t>) </a:t>
            </a:r>
          </a:p>
          <a:p>
            <a:r>
              <a:rPr lang="en-US" sz="3600" dirty="0"/>
              <a:t>Max. OIP %Area Fluorescence</a:t>
            </a:r>
          </a:p>
          <a:p>
            <a:r>
              <a:rPr lang="en-US" sz="3600" dirty="0"/>
              <a:t>Source Area: </a:t>
            </a:r>
            <a:r>
              <a:rPr lang="en-US" sz="3600" b="0" dirty="0"/>
              <a:t>AST &amp; dispenser releases in the site on the north side of the highway.  </a:t>
            </a:r>
          </a:p>
          <a:p>
            <a:r>
              <a:rPr lang="en-US" sz="3600" dirty="0"/>
              <a:t>Data Collected </a:t>
            </a:r>
          </a:p>
          <a:p>
            <a:pPr lvl="1"/>
            <a:r>
              <a:rPr lang="en-US" sz="3600" b="0" dirty="0"/>
              <a:t>51 OIP Borings</a:t>
            </a:r>
          </a:p>
          <a:p>
            <a:pPr lvl="1"/>
            <a:r>
              <a:rPr lang="en-US" sz="3600" b="0" dirty="0"/>
              <a:t>18 MiHPT Borings</a:t>
            </a:r>
          </a:p>
          <a:p>
            <a:pPr lvl="1"/>
            <a:r>
              <a:rPr lang="en-US" sz="3600" b="0" dirty="0"/>
              <a:t>10 Confirmation Soil Core Borings</a:t>
            </a:r>
          </a:p>
          <a:p>
            <a:endParaRPr lang="en-US" sz="2800" dirty="0"/>
          </a:p>
        </p:txBody>
      </p:sp>
      <p:pic>
        <p:nvPicPr>
          <p:cNvPr id="1200" name="Picture 1199">
            <a:extLst>
              <a:ext uri="{FF2B5EF4-FFF2-40B4-BE49-F238E27FC236}">
                <a16:creationId xmlns:a16="http://schemas.microsoft.com/office/drawing/2014/main" id="{8E1B4D9E-CEF3-4330-A898-268D673F918D}"/>
              </a:ext>
            </a:extLst>
          </p:cNvPr>
          <p:cNvPicPr>
            <a:picLocks noChangeAspect="1"/>
          </p:cNvPicPr>
          <p:nvPr/>
        </p:nvPicPr>
        <p:blipFill>
          <a:blip r:embed="rId3"/>
          <a:stretch>
            <a:fillRect/>
          </a:stretch>
        </p:blipFill>
        <p:spPr>
          <a:xfrm>
            <a:off x="8946949" y="652428"/>
            <a:ext cx="8209104" cy="8387717"/>
          </a:xfrm>
          <a:prstGeom prst="rect">
            <a:avLst/>
          </a:prstGeom>
        </p:spPr>
      </p:pic>
      <p:pic>
        <p:nvPicPr>
          <p:cNvPr id="1201" name="Picture 1200">
            <a:extLst>
              <a:ext uri="{FF2B5EF4-FFF2-40B4-BE49-F238E27FC236}">
                <a16:creationId xmlns:a16="http://schemas.microsoft.com/office/drawing/2014/main" id="{59DA942A-4BC3-41D7-B68C-BE6A82F03AEE}"/>
              </a:ext>
            </a:extLst>
          </p:cNvPr>
          <p:cNvPicPr>
            <a:picLocks noChangeAspect="1"/>
          </p:cNvPicPr>
          <p:nvPr/>
        </p:nvPicPr>
        <p:blipFill>
          <a:blip r:embed="rId4"/>
          <a:stretch>
            <a:fillRect/>
          </a:stretch>
        </p:blipFill>
        <p:spPr>
          <a:xfrm>
            <a:off x="9231648" y="6540548"/>
            <a:ext cx="1963573" cy="1484076"/>
          </a:xfrm>
          <a:prstGeom prst="rect">
            <a:avLst/>
          </a:prstGeom>
        </p:spPr>
      </p:pic>
      <p:pic>
        <p:nvPicPr>
          <p:cNvPr id="1202" name="Picture 1201">
            <a:extLst>
              <a:ext uri="{FF2B5EF4-FFF2-40B4-BE49-F238E27FC236}">
                <a16:creationId xmlns:a16="http://schemas.microsoft.com/office/drawing/2014/main" id="{E953B265-27D8-4C48-AA8D-6613815A48DB}"/>
              </a:ext>
            </a:extLst>
          </p:cNvPr>
          <p:cNvPicPr>
            <a:picLocks noChangeAspect="1"/>
          </p:cNvPicPr>
          <p:nvPr/>
        </p:nvPicPr>
        <p:blipFill>
          <a:blip r:embed="rId5"/>
          <a:stretch>
            <a:fillRect/>
          </a:stretch>
        </p:blipFill>
        <p:spPr>
          <a:xfrm>
            <a:off x="9206934" y="3965095"/>
            <a:ext cx="1528912" cy="1225991"/>
          </a:xfrm>
          <a:prstGeom prst="rect">
            <a:avLst/>
          </a:prstGeom>
        </p:spPr>
      </p:pic>
      <p:sp>
        <p:nvSpPr>
          <p:cNvPr id="3" name="Footer Placeholder 2">
            <a:extLst>
              <a:ext uri="{FF2B5EF4-FFF2-40B4-BE49-F238E27FC236}">
                <a16:creationId xmlns:a16="http://schemas.microsoft.com/office/drawing/2014/main" id="{84493828-1072-4A69-A45D-6BE0D063AFE6}"/>
              </a:ext>
            </a:extLst>
          </p:cNvPr>
          <p:cNvSpPr>
            <a:spLocks noGrp="1"/>
          </p:cNvSpPr>
          <p:nvPr>
            <p:ph type="ftr" sz="quarter" idx="11"/>
          </p:nvPr>
        </p:nvSpPr>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4" name="Slide Number Placeholder 3">
            <a:extLst>
              <a:ext uri="{FF2B5EF4-FFF2-40B4-BE49-F238E27FC236}">
                <a16:creationId xmlns:a16="http://schemas.microsoft.com/office/drawing/2014/main" id="{16F8906C-38C1-43A6-9863-35F27DC45C56}"/>
              </a:ext>
            </a:extLst>
          </p:cNvPr>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31</a:t>
            </a:fld>
            <a:endParaRPr lang="en-US" dirty="0">
              <a:solidFill>
                <a:srgbClr val="39302A">
                  <a:shade val="90000"/>
                </a:srgbClr>
              </a:solidFill>
              <a:latin typeface="Calibri"/>
              <a:ea typeface="+mn-ea"/>
              <a:cs typeface="+mn-cs"/>
            </a:endParaRPr>
          </a:p>
        </p:txBody>
      </p:sp>
    </p:spTree>
    <p:extLst>
      <p:ext uri="{BB962C8B-B14F-4D97-AF65-F5344CB8AC3E}">
        <p14:creationId xmlns:p14="http://schemas.microsoft.com/office/powerpoint/2010/main" val="2179262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B5BB-ACF8-4AF3-A369-49EADBBB6403}"/>
              </a:ext>
            </a:extLst>
          </p:cNvPr>
          <p:cNvSpPr>
            <a:spLocks noGrp="1"/>
          </p:cNvSpPr>
          <p:nvPr>
            <p:ph type="title"/>
          </p:nvPr>
        </p:nvSpPr>
        <p:spPr>
          <a:xfrm>
            <a:off x="914400" y="943851"/>
            <a:ext cx="6341147" cy="1694108"/>
          </a:xfrm>
        </p:spPr>
        <p:txBody>
          <a:bodyPr>
            <a:noAutofit/>
          </a:bodyPr>
          <a:lstStyle/>
          <a:p>
            <a:r>
              <a:rPr lang="en-US" sz="5400" dirty="0"/>
              <a:t>Ground Water Elevation Models</a:t>
            </a:r>
          </a:p>
        </p:txBody>
      </p:sp>
      <p:sp>
        <p:nvSpPr>
          <p:cNvPr id="3" name="Content Placeholder 2">
            <a:extLst>
              <a:ext uri="{FF2B5EF4-FFF2-40B4-BE49-F238E27FC236}">
                <a16:creationId xmlns:a16="http://schemas.microsoft.com/office/drawing/2014/main" id="{4E975DE1-3FC6-42A9-BBAE-947F0A007E49}"/>
              </a:ext>
            </a:extLst>
          </p:cNvPr>
          <p:cNvSpPr>
            <a:spLocks noGrp="1"/>
          </p:cNvSpPr>
          <p:nvPr>
            <p:ph idx="1"/>
          </p:nvPr>
        </p:nvSpPr>
        <p:spPr>
          <a:xfrm>
            <a:off x="914401" y="2637959"/>
            <a:ext cx="7513454" cy="6171790"/>
          </a:xfrm>
        </p:spPr>
        <p:txBody>
          <a:bodyPr>
            <a:normAutofit/>
          </a:bodyPr>
          <a:lstStyle/>
          <a:p>
            <a:r>
              <a:rPr lang="en-US" sz="4000" dirty="0"/>
              <a:t>Elevation modeled at two time periods, August, and April (April shown)</a:t>
            </a:r>
          </a:p>
          <a:p>
            <a:r>
              <a:rPr lang="en-US" sz="4000" dirty="0"/>
              <a:t>Gradient on both shows north trend, towards a major river system about 2-3 miles north.</a:t>
            </a:r>
          </a:p>
          <a:p>
            <a:r>
              <a:rPr lang="en-US" sz="4000" dirty="0"/>
              <a:t>Irrigation activity in the area may have intermittent affects on direction.  </a:t>
            </a:r>
          </a:p>
        </p:txBody>
      </p:sp>
      <p:sp>
        <p:nvSpPr>
          <p:cNvPr id="5" name="Footer Placeholder 4">
            <a:extLst>
              <a:ext uri="{FF2B5EF4-FFF2-40B4-BE49-F238E27FC236}">
                <a16:creationId xmlns:a16="http://schemas.microsoft.com/office/drawing/2014/main" id="{A882CFC6-D44A-47B1-BC8F-D692903BDB4B}"/>
              </a:ext>
            </a:extLst>
          </p:cNvPr>
          <p:cNvSpPr>
            <a:spLocks noGrp="1"/>
          </p:cNvSpPr>
          <p:nvPr>
            <p:ph type="ftr" sz="quarter" idx="11"/>
          </p:nvPr>
        </p:nvSpPr>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6" name="Slide Number Placeholder 5">
            <a:extLst>
              <a:ext uri="{FF2B5EF4-FFF2-40B4-BE49-F238E27FC236}">
                <a16:creationId xmlns:a16="http://schemas.microsoft.com/office/drawing/2014/main" id="{6D8C83E6-A798-4372-B306-BE6D26B86786}"/>
              </a:ext>
            </a:extLst>
          </p:cNvPr>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32</a:t>
            </a:fld>
            <a:endParaRPr lang="en-US" dirty="0">
              <a:solidFill>
                <a:srgbClr val="39302A">
                  <a:shade val="90000"/>
                </a:srgbClr>
              </a:solidFill>
              <a:latin typeface="Calibri"/>
              <a:ea typeface="+mn-ea"/>
              <a:cs typeface="+mn-cs"/>
            </a:endParaRPr>
          </a:p>
        </p:txBody>
      </p:sp>
      <p:grpSp>
        <p:nvGrpSpPr>
          <p:cNvPr id="9" name="Group 8">
            <a:extLst>
              <a:ext uri="{FF2B5EF4-FFF2-40B4-BE49-F238E27FC236}">
                <a16:creationId xmlns:a16="http://schemas.microsoft.com/office/drawing/2014/main" id="{38CE4FF5-FC33-4BBC-8603-69DDE5BCE3DD}"/>
              </a:ext>
            </a:extLst>
          </p:cNvPr>
          <p:cNvGrpSpPr/>
          <p:nvPr/>
        </p:nvGrpSpPr>
        <p:grpSpPr>
          <a:xfrm>
            <a:off x="8427854" y="729529"/>
            <a:ext cx="6482640" cy="8570259"/>
            <a:chOff x="6260123" y="729528"/>
            <a:chExt cx="6482640" cy="8570259"/>
          </a:xfrm>
        </p:grpSpPr>
        <p:pic>
          <p:nvPicPr>
            <p:cNvPr id="4" name="Picture 3" descr="A close up of a logo&#10;&#10;Description generated with high confidence">
              <a:extLst>
                <a:ext uri="{FF2B5EF4-FFF2-40B4-BE49-F238E27FC236}">
                  <a16:creationId xmlns:a16="http://schemas.microsoft.com/office/drawing/2014/main" id="{706EF9DB-8230-49D2-8160-526AF85E1CD1}"/>
                </a:ext>
              </a:extLst>
            </p:cNvPr>
            <p:cNvPicPr>
              <a:picLocks noChangeAspect="1"/>
            </p:cNvPicPr>
            <p:nvPr/>
          </p:nvPicPr>
          <p:blipFill rotWithShape="1">
            <a:blip r:embed="rId3"/>
            <a:srcRect l="28660" r="28225"/>
            <a:stretch/>
          </p:blipFill>
          <p:spPr>
            <a:xfrm>
              <a:off x="6260123" y="729528"/>
              <a:ext cx="6482640" cy="8570259"/>
            </a:xfrm>
            <a:prstGeom prst="rect">
              <a:avLst/>
            </a:prstGeom>
            <a:effectLst/>
          </p:spPr>
        </p:pic>
        <p:sp>
          <p:nvSpPr>
            <p:cNvPr id="8" name="TextBox 7">
              <a:extLst>
                <a:ext uri="{FF2B5EF4-FFF2-40B4-BE49-F238E27FC236}">
                  <a16:creationId xmlns:a16="http://schemas.microsoft.com/office/drawing/2014/main" id="{5BC3D719-FFAE-4619-9F8B-3125CF40CFE8}"/>
                </a:ext>
              </a:extLst>
            </p:cNvPr>
            <p:cNvSpPr txBox="1"/>
            <p:nvPr/>
          </p:nvSpPr>
          <p:spPr>
            <a:xfrm>
              <a:off x="7160964" y="6389783"/>
              <a:ext cx="451691" cy="677108"/>
            </a:xfrm>
            <a:prstGeom prst="rect">
              <a:avLst/>
            </a:prstGeom>
            <a:solidFill>
              <a:schemeClr val="bg1">
                <a:lumMod val="65000"/>
              </a:schemeClr>
            </a:solidFill>
          </p:spPr>
          <p:txBody>
            <a:bodyPr wrap="square" rtlCol="0">
              <a:spAutoFit/>
            </a:bodyPr>
            <a:lstStyle/>
            <a:p>
              <a:endParaRPr lang="en-US" dirty="0"/>
            </a:p>
          </p:txBody>
        </p:sp>
      </p:grpSp>
      <p:sp>
        <p:nvSpPr>
          <p:cNvPr id="10" name="Arrow: Down 9">
            <a:extLst>
              <a:ext uri="{FF2B5EF4-FFF2-40B4-BE49-F238E27FC236}">
                <a16:creationId xmlns:a16="http://schemas.microsoft.com/office/drawing/2014/main" id="{F158021A-B672-4B0B-861C-D5CEF7DFDD94}"/>
              </a:ext>
            </a:extLst>
          </p:cNvPr>
          <p:cNvSpPr/>
          <p:nvPr/>
        </p:nvSpPr>
        <p:spPr>
          <a:xfrm rot="10800000">
            <a:off x="14086246" y="7352543"/>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400" b="1" dirty="0">
                <a:effectLst>
                  <a:outerShdw blurRad="38100" dist="38100" dir="2700000" algn="tl">
                    <a:srgbClr val="000000">
                      <a:alpha val="43137"/>
                    </a:srgbClr>
                  </a:outerShdw>
                </a:effectLst>
                <a:latin typeface="+mj-lt"/>
              </a:rPr>
              <a:t>N</a:t>
            </a:r>
          </a:p>
        </p:txBody>
      </p:sp>
    </p:spTree>
    <p:extLst>
      <p:ext uri="{BB962C8B-B14F-4D97-AF65-F5344CB8AC3E}">
        <p14:creationId xmlns:p14="http://schemas.microsoft.com/office/powerpoint/2010/main" val="1975968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1BAFE6-0767-4C4F-B438-BE19209768C4}"/>
              </a:ext>
            </a:extLst>
          </p:cNvPr>
          <p:cNvPicPr>
            <a:picLocks noChangeAspect="1"/>
          </p:cNvPicPr>
          <p:nvPr/>
        </p:nvPicPr>
        <p:blipFill>
          <a:blip r:embed="rId3"/>
          <a:stretch>
            <a:fillRect/>
          </a:stretch>
        </p:blipFill>
        <p:spPr>
          <a:xfrm>
            <a:off x="265" y="0"/>
            <a:ext cx="17339733" cy="9753600"/>
          </a:xfrm>
          <a:prstGeom prst="rect">
            <a:avLst/>
          </a:prstGeom>
        </p:spPr>
      </p:pic>
      <p:sp>
        <p:nvSpPr>
          <p:cNvPr id="2" name="Title 1">
            <a:extLst>
              <a:ext uri="{FF2B5EF4-FFF2-40B4-BE49-F238E27FC236}">
                <a16:creationId xmlns:a16="http://schemas.microsoft.com/office/drawing/2014/main" id="{F9118C63-7EF3-4E19-9CEA-4380D690BD00}"/>
              </a:ext>
            </a:extLst>
          </p:cNvPr>
          <p:cNvSpPr>
            <a:spLocks noGrp="1"/>
          </p:cNvSpPr>
          <p:nvPr>
            <p:ph type="title"/>
          </p:nvPr>
        </p:nvSpPr>
        <p:spPr>
          <a:xfrm>
            <a:off x="1074146" y="178961"/>
            <a:ext cx="14955520" cy="1674554"/>
          </a:xfrm>
        </p:spPr>
        <p:txBody>
          <a:bodyPr/>
          <a:lstStyle/>
          <a:p>
            <a:r>
              <a:rPr lang="en-US" dirty="0">
                <a:solidFill>
                  <a:schemeClr val="accent2"/>
                </a:solidFill>
                <a:effectLst>
                  <a:outerShdw blurRad="38100" dist="38100" dir="2700000" algn="tl">
                    <a:srgbClr val="000000">
                      <a:alpha val="43137"/>
                    </a:srgbClr>
                  </a:outerShdw>
                </a:effectLst>
              </a:rPr>
              <a:t>Monitor Well Renderings &amp; Groundwater Elevation Models (High &amp; Low Season)</a:t>
            </a:r>
          </a:p>
        </p:txBody>
      </p:sp>
      <p:sp>
        <p:nvSpPr>
          <p:cNvPr id="7" name="Arrow: Right 6">
            <a:extLst>
              <a:ext uri="{FF2B5EF4-FFF2-40B4-BE49-F238E27FC236}">
                <a16:creationId xmlns:a16="http://schemas.microsoft.com/office/drawing/2014/main" id="{4AEE3D77-F666-443F-A21E-E645DDB38A45}"/>
              </a:ext>
            </a:extLst>
          </p:cNvPr>
          <p:cNvSpPr/>
          <p:nvPr/>
        </p:nvSpPr>
        <p:spPr>
          <a:xfrm>
            <a:off x="14009087" y="8261278"/>
            <a:ext cx="1489839" cy="1182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982" dirty="0"/>
              <a:t>N</a:t>
            </a:r>
          </a:p>
        </p:txBody>
      </p:sp>
      <p:sp>
        <p:nvSpPr>
          <p:cNvPr id="3" name="Footer Placeholder 2">
            <a:extLst>
              <a:ext uri="{FF2B5EF4-FFF2-40B4-BE49-F238E27FC236}">
                <a16:creationId xmlns:a16="http://schemas.microsoft.com/office/drawing/2014/main" id="{511EFC4B-1D31-47F7-951C-780590D3F51F}"/>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a:extLst>
              <a:ext uri="{FF2B5EF4-FFF2-40B4-BE49-F238E27FC236}">
                <a16:creationId xmlns:a16="http://schemas.microsoft.com/office/drawing/2014/main" id="{FB6BB46E-FDA5-4B29-973B-6243EB528EC6}"/>
              </a:ext>
            </a:extLst>
          </p:cNvPr>
          <p:cNvSpPr>
            <a:spLocks noGrp="1"/>
          </p:cNvSpPr>
          <p:nvPr>
            <p:ph type="sldNum" sz="quarter" idx="12"/>
          </p:nvPr>
        </p:nvSpPr>
        <p:spPr/>
        <p:txBody>
          <a:bodyPr/>
          <a:lstStyle/>
          <a:p>
            <a:fld id="{37C2E05E-97ED-466F-8EE8-C8D9FED4DCC4}" type="slidenum">
              <a:rPr lang="en-US" smtClean="0"/>
              <a:pPr/>
              <a:t>33</a:t>
            </a:fld>
            <a:endParaRPr lang="en-US" dirty="0"/>
          </a:p>
        </p:txBody>
      </p:sp>
      <p:sp>
        <p:nvSpPr>
          <p:cNvPr id="8" name="Isosceles Triangle 7">
            <a:extLst>
              <a:ext uri="{FF2B5EF4-FFF2-40B4-BE49-F238E27FC236}">
                <a16:creationId xmlns:a16="http://schemas.microsoft.com/office/drawing/2014/main" id="{DF61A9B4-E92E-4850-8C88-5CCFEC80D974}"/>
              </a:ext>
            </a:extLst>
          </p:cNvPr>
          <p:cNvSpPr/>
          <p:nvPr/>
        </p:nvSpPr>
        <p:spPr>
          <a:xfrm rot="10800000">
            <a:off x="3415844" y="4288459"/>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Isosceles Triangle 8">
            <a:extLst>
              <a:ext uri="{FF2B5EF4-FFF2-40B4-BE49-F238E27FC236}">
                <a16:creationId xmlns:a16="http://schemas.microsoft.com/office/drawing/2014/main" id="{1E9811DD-716D-463D-8297-4163C92B6370}"/>
              </a:ext>
            </a:extLst>
          </p:cNvPr>
          <p:cNvSpPr/>
          <p:nvPr/>
        </p:nvSpPr>
        <p:spPr>
          <a:xfrm rot="10800000">
            <a:off x="3885690" y="3725583"/>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a:extLst>
              <a:ext uri="{FF2B5EF4-FFF2-40B4-BE49-F238E27FC236}">
                <a16:creationId xmlns:a16="http://schemas.microsoft.com/office/drawing/2014/main" id="{989D4748-C682-4B45-B559-3253D55D9A4E}"/>
              </a:ext>
            </a:extLst>
          </p:cNvPr>
          <p:cNvSpPr txBox="1"/>
          <p:nvPr/>
        </p:nvSpPr>
        <p:spPr>
          <a:xfrm>
            <a:off x="3885690" y="4145392"/>
            <a:ext cx="460684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Low Season Water Table</a:t>
            </a:r>
          </a:p>
        </p:txBody>
      </p:sp>
      <p:sp>
        <p:nvSpPr>
          <p:cNvPr id="11" name="TextBox 10">
            <a:extLst>
              <a:ext uri="{FF2B5EF4-FFF2-40B4-BE49-F238E27FC236}">
                <a16:creationId xmlns:a16="http://schemas.microsoft.com/office/drawing/2014/main" id="{9A98BAD3-BBFD-4266-A89C-C8773E6AF5EC}"/>
              </a:ext>
            </a:extLst>
          </p:cNvPr>
          <p:cNvSpPr txBox="1"/>
          <p:nvPr/>
        </p:nvSpPr>
        <p:spPr>
          <a:xfrm>
            <a:off x="4164759" y="3535414"/>
            <a:ext cx="437376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High Season Water Table</a:t>
            </a:r>
          </a:p>
        </p:txBody>
      </p:sp>
    </p:spTree>
    <p:extLst>
      <p:ext uri="{BB962C8B-B14F-4D97-AF65-F5344CB8AC3E}">
        <p14:creationId xmlns:p14="http://schemas.microsoft.com/office/powerpoint/2010/main" val="1981280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5000">
        <p159:morph option="byObject"/>
      </p:transition>
    </mc:Choice>
    <mc:Fallback xmlns="">
      <p:transition spd="slow" advTm="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13EFAD-E2CC-406E-ABBE-A4F93122DF0D}"/>
              </a:ext>
            </a:extLst>
          </p:cNvPr>
          <p:cNvPicPr>
            <a:picLocks noChangeAspect="1"/>
          </p:cNvPicPr>
          <p:nvPr/>
        </p:nvPicPr>
        <p:blipFill>
          <a:blip r:embed="rId3"/>
          <a:stretch>
            <a:fillRect/>
          </a:stretch>
        </p:blipFill>
        <p:spPr>
          <a:xfrm>
            <a:off x="265" y="0"/>
            <a:ext cx="17339733" cy="9753600"/>
          </a:xfrm>
          <a:prstGeom prst="rect">
            <a:avLst/>
          </a:prstGeom>
        </p:spPr>
      </p:pic>
      <p:sp>
        <p:nvSpPr>
          <p:cNvPr id="2" name="Title 1">
            <a:extLst>
              <a:ext uri="{FF2B5EF4-FFF2-40B4-BE49-F238E27FC236}">
                <a16:creationId xmlns:a16="http://schemas.microsoft.com/office/drawing/2014/main" id="{B7617D43-C1F8-4793-8BBA-DB64EC26A144}"/>
              </a:ext>
            </a:extLst>
          </p:cNvPr>
          <p:cNvSpPr>
            <a:spLocks noGrp="1"/>
          </p:cNvSpPr>
          <p:nvPr>
            <p:ph type="title"/>
          </p:nvPr>
        </p:nvSpPr>
        <p:spPr>
          <a:xfrm>
            <a:off x="1192371" y="147724"/>
            <a:ext cx="14955520" cy="976741"/>
          </a:xfrm>
        </p:spPr>
        <p:txBody>
          <a:bodyPr/>
          <a:lstStyle/>
          <a:p>
            <a:r>
              <a:rPr lang="en-US" dirty="0">
                <a:solidFill>
                  <a:schemeClr val="accent2"/>
                </a:solidFill>
                <a:effectLst>
                  <a:outerShdw blurRad="38100" dist="38100" dir="2700000" algn="tl">
                    <a:srgbClr val="000000">
                      <a:alpha val="43137"/>
                    </a:srgbClr>
                  </a:outerShdw>
                </a:effectLst>
              </a:rPr>
              <a:t>OIP-UV Boring Renderings Displaying  %AF</a:t>
            </a:r>
          </a:p>
        </p:txBody>
      </p:sp>
      <p:sp>
        <p:nvSpPr>
          <p:cNvPr id="8" name="Arrow: Right 7">
            <a:extLst>
              <a:ext uri="{FF2B5EF4-FFF2-40B4-BE49-F238E27FC236}">
                <a16:creationId xmlns:a16="http://schemas.microsoft.com/office/drawing/2014/main" id="{3A70D586-1B16-40EA-A0BE-B694F2EA728A}"/>
              </a:ext>
            </a:extLst>
          </p:cNvPr>
          <p:cNvSpPr/>
          <p:nvPr/>
        </p:nvSpPr>
        <p:spPr>
          <a:xfrm>
            <a:off x="14009087" y="8261278"/>
            <a:ext cx="1489839" cy="1182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982" dirty="0"/>
              <a:t>N</a:t>
            </a:r>
          </a:p>
        </p:txBody>
      </p:sp>
      <p:sp>
        <p:nvSpPr>
          <p:cNvPr id="3" name="Footer Placeholder 2">
            <a:extLst>
              <a:ext uri="{FF2B5EF4-FFF2-40B4-BE49-F238E27FC236}">
                <a16:creationId xmlns:a16="http://schemas.microsoft.com/office/drawing/2014/main" id="{285D4C0D-4868-45A1-9EF6-48B9B28CCC3E}"/>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4" name="Slide Number Placeholder 3">
            <a:extLst>
              <a:ext uri="{FF2B5EF4-FFF2-40B4-BE49-F238E27FC236}">
                <a16:creationId xmlns:a16="http://schemas.microsoft.com/office/drawing/2014/main" id="{3682580D-5107-4710-BD76-FCA40EEC6B16}"/>
              </a:ext>
            </a:extLst>
          </p:cNvPr>
          <p:cNvSpPr>
            <a:spLocks noGrp="1"/>
          </p:cNvSpPr>
          <p:nvPr>
            <p:ph type="sldNum" sz="quarter" idx="12"/>
          </p:nvPr>
        </p:nvSpPr>
        <p:spPr/>
        <p:txBody>
          <a:bodyPr/>
          <a:lstStyle/>
          <a:p>
            <a:fld id="{37C2E05E-97ED-466F-8EE8-C8D9FED4DCC4}" type="slidenum">
              <a:rPr lang="en-US" smtClean="0"/>
              <a:pPr/>
              <a:t>34</a:t>
            </a:fld>
            <a:endParaRPr lang="en-US" dirty="0"/>
          </a:p>
        </p:txBody>
      </p:sp>
      <p:sp>
        <p:nvSpPr>
          <p:cNvPr id="9" name="Isosceles Triangle 8">
            <a:extLst>
              <a:ext uri="{FF2B5EF4-FFF2-40B4-BE49-F238E27FC236}">
                <a16:creationId xmlns:a16="http://schemas.microsoft.com/office/drawing/2014/main" id="{3810A0B7-7696-4753-99DD-5D0A8219B74B}"/>
              </a:ext>
            </a:extLst>
          </p:cNvPr>
          <p:cNvSpPr/>
          <p:nvPr/>
        </p:nvSpPr>
        <p:spPr>
          <a:xfrm rot="10800000">
            <a:off x="3593444" y="4075866"/>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Isosceles Triangle 9">
            <a:extLst>
              <a:ext uri="{FF2B5EF4-FFF2-40B4-BE49-F238E27FC236}">
                <a16:creationId xmlns:a16="http://schemas.microsoft.com/office/drawing/2014/main" id="{75015A56-8A9E-433B-8EFF-405604944DA4}"/>
              </a:ext>
            </a:extLst>
          </p:cNvPr>
          <p:cNvSpPr/>
          <p:nvPr/>
        </p:nvSpPr>
        <p:spPr>
          <a:xfrm rot="10800000">
            <a:off x="3928819" y="3275903"/>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1" name="TextBox 10">
            <a:extLst>
              <a:ext uri="{FF2B5EF4-FFF2-40B4-BE49-F238E27FC236}">
                <a16:creationId xmlns:a16="http://schemas.microsoft.com/office/drawing/2014/main" id="{4D4941B1-C472-4297-BD5E-0081CAE59D33}"/>
              </a:ext>
            </a:extLst>
          </p:cNvPr>
          <p:cNvSpPr txBox="1"/>
          <p:nvPr/>
        </p:nvSpPr>
        <p:spPr>
          <a:xfrm>
            <a:off x="4063289" y="3825511"/>
            <a:ext cx="460684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Low Season Water Table</a:t>
            </a:r>
          </a:p>
        </p:txBody>
      </p:sp>
      <p:sp>
        <p:nvSpPr>
          <p:cNvPr id="12" name="TextBox 11">
            <a:extLst>
              <a:ext uri="{FF2B5EF4-FFF2-40B4-BE49-F238E27FC236}">
                <a16:creationId xmlns:a16="http://schemas.microsoft.com/office/drawing/2014/main" id="{5A073AEE-FB47-4A9D-A6EF-CA0972552E7F}"/>
              </a:ext>
            </a:extLst>
          </p:cNvPr>
          <p:cNvSpPr txBox="1"/>
          <p:nvPr/>
        </p:nvSpPr>
        <p:spPr>
          <a:xfrm>
            <a:off x="4342359" y="3089698"/>
            <a:ext cx="437376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High Season Water Table</a:t>
            </a:r>
          </a:p>
        </p:txBody>
      </p:sp>
    </p:spTree>
    <p:extLst>
      <p:ext uri="{BB962C8B-B14F-4D97-AF65-F5344CB8AC3E}">
        <p14:creationId xmlns:p14="http://schemas.microsoft.com/office/powerpoint/2010/main" val="162694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5000">
        <p159:morph option="byObject"/>
      </p:transition>
    </mc:Choice>
    <mc:Fallback xmlns="">
      <p:transition spd="slow" advTm="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50C07C-0DA4-4665-9316-3FC24C6E8CF6}"/>
              </a:ext>
            </a:extLst>
          </p:cNvPr>
          <p:cNvPicPr>
            <a:picLocks noGrp="1" noChangeAspect="1"/>
          </p:cNvPicPr>
          <p:nvPr>
            <p:ph idx="1"/>
          </p:nvPr>
        </p:nvPicPr>
        <p:blipFill>
          <a:blip r:embed="rId3"/>
          <a:stretch>
            <a:fillRect/>
          </a:stretch>
        </p:blipFill>
        <p:spPr>
          <a:xfrm>
            <a:off x="265" y="-7837"/>
            <a:ext cx="17339733" cy="9761438"/>
          </a:xfrm>
          <a:prstGeom prst="rect">
            <a:avLst/>
          </a:prstGeom>
        </p:spPr>
      </p:pic>
      <p:sp>
        <p:nvSpPr>
          <p:cNvPr id="2" name="Title 1">
            <a:extLst>
              <a:ext uri="{FF2B5EF4-FFF2-40B4-BE49-F238E27FC236}">
                <a16:creationId xmlns:a16="http://schemas.microsoft.com/office/drawing/2014/main" id="{A3704029-17C1-4D40-B652-AAF74BE1A581}"/>
              </a:ext>
            </a:extLst>
          </p:cNvPr>
          <p:cNvSpPr>
            <a:spLocks noGrp="1"/>
          </p:cNvSpPr>
          <p:nvPr>
            <p:ph type="title"/>
          </p:nvPr>
        </p:nvSpPr>
        <p:spPr>
          <a:xfrm>
            <a:off x="1192371" y="152095"/>
            <a:ext cx="14955520" cy="1614921"/>
          </a:xfrm>
        </p:spPr>
        <p:txBody>
          <a:bodyPr>
            <a:normAutofit/>
          </a:bodyPr>
          <a:lstStyle/>
          <a:p>
            <a:r>
              <a:rPr lang="en-US" dirty="0">
                <a:solidFill>
                  <a:schemeClr val="accent2"/>
                </a:solidFill>
                <a:effectLst>
                  <a:outerShdw blurRad="38100" dist="38100" dir="2700000" algn="tl">
                    <a:srgbClr val="000000">
                      <a:alpha val="43137"/>
                    </a:srgbClr>
                  </a:outerShdw>
                </a:effectLst>
              </a:rPr>
              <a:t>MiHpt Boring Renderings Displaying Dissolved VOCs via PID Response (</a:t>
            </a:r>
            <a:r>
              <a:rPr lang="en-US" dirty="0" err="1">
                <a:solidFill>
                  <a:schemeClr val="accent2"/>
                </a:solidFill>
                <a:effectLst>
                  <a:outerShdw blurRad="38100" dist="38100" dir="2700000" algn="tl">
                    <a:srgbClr val="000000">
                      <a:alpha val="43137"/>
                    </a:srgbClr>
                  </a:outerShdw>
                </a:effectLst>
              </a:rPr>
              <a:t>uV</a:t>
            </a:r>
            <a:r>
              <a:rPr lang="en-US" dirty="0">
                <a:solidFill>
                  <a:schemeClr val="accent2"/>
                </a:solidFill>
                <a:effectLst>
                  <a:outerShdw blurRad="38100" dist="38100" dir="2700000" algn="tl">
                    <a:srgbClr val="000000">
                      <a:alpha val="43137"/>
                    </a:srgbClr>
                  </a:outerShdw>
                </a:effectLst>
              </a:rPr>
              <a:t>)</a:t>
            </a:r>
            <a:endParaRPr lang="en-US" dirty="0"/>
          </a:p>
        </p:txBody>
      </p:sp>
      <p:sp>
        <p:nvSpPr>
          <p:cNvPr id="5" name="Arrow: Right 4">
            <a:extLst>
              <a:ext uri="{FF2B5EF4-FFF2-40B4-BE49-F238E27FC236}">
                <a16:creationId xmlns:a16="http://schemas.microsoft.com/office/drawing/2014/main" id="{2FA85C5F-E856-41C0-87CE-9C36CF145707}"/>
              </a:ext>
            </a:extLst>
          </p:cNvPr>
          <p:cNvSpPr/>
          <p:nvPr/>
        </p:nvSpPr>
        <p:spPr>
          <a:xfrm>
            <a:off x="14009087" y="8261278"/>
            <a:ext cx="1489839" cy="1182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982" dirty="0"/>
              <a:t>N</a:t>
            </a:r>
          </a:p>
        </p:txBody>
      </p:sp>
      <p:sp>
        <p:nvSpPr>
          <p:cNvPr id="3" name="Footer Placeholder 2">
            <a:extLst>
              <a:ext uri="{FF2B5EF4-FFF2-40B4-BE49-F238E27FC236}">
                <a16:creationId xmlns:a16="http://schemas.microsoft.com/office/drawing/2014/main" id="{215DE628-FC1B-4E6E-8870-866C9B715A42}"/>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6" name="Slide Number Placeholder 5">
            <a:extLst>
              <a:ext uri="{FF2B5EF4-FFF2-40B4-BE49-F238E27FC236}">
                <a16:creationId xmlns:a16="http://schemas.microsoft.com/office/drawing/2014/main" id="{DB4DA084-1D3A-47F8-9C63-A5453E41EC70}"/>
              </a:ext>
            </a:extLst>
          </p:cNvPr>
          <p:cNvSpPr>
            <a:spLocks noGrp="1"/>
          </p:cNvSpPr>
          <p:nvPr>
            <p:ph type="sldNum" sz="quarter" idx="12"/>
          </p:nvPr>
        </p:nvSpPr>
        <p:spPr/>
        <p:txBody>
          <a:bodyPr/>
          <a:lstStyle/>
          <a:p>
            <a:fld id="{37C2E05E-97ED-466F-8EE8-C8D9FED4DCC4}" type="slidenum">
              <a:rPr lang="en-US" smtClean="0"/>
              <a:pPr/>
              <a:t>35</a:t>
            </a:fld>
            <a:endParaRPr lang="en-US" dirty="0"/>
          </a:p>
        </p:txBody>
      </p:sp>
      <p:sp>
        <p:nvSpPr>
          <p:cNvPr id="7" name="Isosceles Triangle 6">
            <a:extLst>
              <a:ext uri="{FF2B5EF4-FFF2-40B4-BE49-F238E27FC236}">
                <a16:creationId xmlns:a16="http://schemas.microsoft.com/office/drawing/2014/main" id="{4F961DA5-4F1A-4173-B9B8-D2D6D919BF6A}"/>
              </a:ext>
            </a:extLst>
          </p:cNvPr>
          <p:cNvSpPr/>
          <p:nvPr/>
        </p:nvSpPr>
        <p:spPr>
          <a:xfrm rot="10800000">
            <a:off x="3593444" y="4075866"/>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8" name="Isosceles Triangle 7">
            <a:extLst>
              <a:ext uri="{FF2B5EF4-FFF2-40B4-BE49-F238E27FC236}">
                <a16:creationId xmlns:a16="http://schemas.microsoft.com/office/drawing/2014/main" id="{885D09F6-3E4B-4EE0-BFEB-2BD4C1F8D6DE}"/>
              </a:ext>
            </a:extLst>
          </p:cNvPr>
          <p:cNvSpPr/>
          <p:nvPr/>
        </p:nvSpPr>
        <p:spPr>
          <a:xfrm rot="10800000">
            <a:off x="3928819" y="3275903"/>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TextBox 8">
            <a:extLst>
              <a:ext uri="{FF2B5EF4-FFF2-40B4-BE49-F238E27FC236}">
                <a16:creationId xmlns:a16="http://schemas.microsoft.com/office/drawing/2014/main" id="{14439AF2-B7AE-4078-8062-7694D9F98192}"/>
              </a:ext>
            </a:extLst>
          </p:cNvPr>
          <p:cNvSpPr txBox="1"/>
          <p:nvPr/>
        </p:nvSpPr>
        <p:spPr>
          <a:xfrm>
            <a:off x="4063289" y="3825511"/>
            <a:ext cx="460684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Low Season Water Table</a:t>
            </a:r>
          </a:p>
        </p:txBody>
      </p:sp>
      <p:sp>
        <p:nvSpPr>
          <p:cNvPr id="10" name="TextBox 9">
            <a:extLst>
              <a:ext uri="{FF2B5EF4-FFF2-40B4-BE49-F238E27FC236}">
                <a16:creationId xmlns:a16="http://schemas.microsoft.com/office/drawing/2014/main" id="{B98EBEF8-30CE-4C35-AB55-9B6E6671B47B}"/>
              </a:ext>
            </a:extLst>
          </p:cNvPr>
          <p:cNvSpPr txBox="1"/>
          <p:nvPr/>
        </p:nvSpPr>
        <p:spPr>
          <a:xfrm>
            <a:off x="4342359" y="3089698"/>
            <a:ext cx="437376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High Season Water Table</a:t>
            </a:r>
          </a:p>
        </p:txBody>
      </p:sp>
    </p:spTree>
    <p:extLst>
      <p:ext uri="{BB962C8B-B14F-4D97-AF65-F5344CB8AC3E}">
        <p14:creationId xmlns:p14="http://schemas.microsoft.com/office/powerpoint/2010/main" val="834013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5000">
        <p159:morph option="byObject"/>
      </p:transition>
    </mc:Choice>
    <mc:Fallback xmlns="">
      <p:transition spd="slow" advTm="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EEAC0B-24A4-4672-8B0D-95D5D221F48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02A919C-DCFF-4BB7-BDE0-40B25C4283FF}"/>
              </a:ext>
            </a:extLst>
          </p:cNvPr>
          <p:cNvPicPr>
            <a:picLocks noChangeAspect="1"/>
          </p:cNvPicPr>
          <p:nvPr/>
        </p:nvPicPr>
        <p:blipFill>
          <a:blip r:embed="rId3"/>
          <a:stretch>
            <a:fillRect/>
          </a:stretch>
        </p:blipFill>
        <p:spPr>
          <a:xfrm>
            <a:off x="-20612" y="-7752"/>
            <a:ext cx="17360875" cy="9761354"/>
          </a:xfrm>
          <a:prstGeom prst="rect">
            <a:avLst/>
          </a:prstGeom>
        </p:spPr>
      </p:pic>
      <p:sp>
        <p:nvSpPr>
          <p:cNvPr id="4" name="Footer Placeholder 3">
            <a:extLst>
              <a:ext uri="{FF2B5EF4-FFF2-40B4-BE49-F238E27FC236}">
                <a16:creationId xmlns:a16="http://schemas.microsoft.com/office/drawing/2014/main" id="{1E5450CE-967F-48D0-A5D8-F9FF982764C8}"/>
              </a:ext>
            </a:extLst>
          </p:cNvPr>
          <p:cNvSpPr>
            <a:spLocks noGrp="1"/>
          </p:cNvSpPr>
          <p:nvPr>
            <p:ph type="ftr" sz="quarter" idx="11"/>
          </p:nvPr>
        </p:nvSpPr>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6" name="Slide Number Placeholder 5">
            <a:extLst>
              <a:ext uri="{FF2B5EF4-FFF2-40B4-BE49-F238E27FC236}">
                <a16:creationId xmlns:a16="http://schemas.microsoft.com/office/drawing/2014/main" id="{3D5549E9-7365-4042-8FE6-0427E621245B}"/>
              </a:ext>
            </a:extLst>
          </p:cNvPr>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36</a:t>
            </a:fld>
            <a:endParaRPr lang="en-US" dirty="0">
              <a:solidFill>
                <a:srgbClr val="39302A">
                  <a:shade val="90000"/>
                </a:srgbClr>
              </a:solidFill>
              <a:latin typeface="Calibri"/>
              <a:ea typeface="+mn-ea"/>
              <a:cs typeface="+mn-cs"/>
            </a:endParaRPr>
          </a:p>
        </p:txBody>
      </p:sp>
      <p:sp>
        <p:nvSpPr>
          <p:cNvPr id="7" name="Arrow: Down 6">
            <a:extLst>
              <a:ext uri="{FF2B5EF4-FFF2-40B4-BE49-F238E27FC236}">
                <a16:creationId xmlns:a16="http://schemas.microsoft.com/office/drawing/2014/main" id="{3C0137F2-F3F8-49BC-9B0A-64CF7C65B724}"/>
              </a:ext>
            </a:extLst>
          </p:cNvPr>
          <p:cNvSpPr/>
          <p:nvPr/>
        </p:nvSpPr>
        <p:spPr>
          <a:xfrm rot="16200000">
            <a:off x="13898182" y="8627249"/>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effectLst>
                  <a:outerShdw blurRad="38100" dist="38100" dir="2700000" algn="tl">
                    <a:srgbClr val="000000">
                      <a:alpha val="43137"/>
                    </a:srgbClr>
                  </a:outerShdw>
                </a:effectLst>
                <a:latin typeface="+mj-lt"/>
              </a:rPr>
              <a:t>N</a:t>
            </a:r>
          </a:p>
        </p:txBody>
      </p:sp>
      <p:sp>
        <p:nvSpPr>
          <p:cNvPr id="2" name="Title 1">
            <a:extLst>
              <a:ext uri="{FF2B5EF4-FFF2-40B4-BE49-F238E27FC236}">
                <a16:creationId xmlns:a16="http://schemas.microsoft.com/office/drawing/2014/main" id="{D1D76E36-D755-4E51-829C-8F4ABBD22C86}"/>
              </a:ext>
            </a:extLst>
          </p:cNvPr>
          <p:cNvSpPr>
            <a:spLocks noGrp="1"/>
          </p:cNvSpPr>
          <p:nvPr>
            <p:ph type="title"/>
          </p:nvPr>
        </p:nvSpPr>
        <p:spPr>
          <a:xfrm>
            <a:off x="838985" y="140885"/>
            <a:ext cx="15606237" cy="1235456"/>
          </a:xfrm>
        </p:spPr>
        <p:txBody>
          <a:bodyPr>
            <a:normAutofit/>
          </a:bodyPr>
          <a:lstStyle/>
          <a:p>
            <a:r>
              <a:rPr lang="en-US" sz="6000" dirty="0">
                <a:solidFill>
                  <a:schemeClr val="accent2"/>
                </a:solidFill>
              </a:rPr>
              <a:t>OIP-UV &amp; MIP (PID)  Boring Renderings</a:t>
            </a:r>
          </a:p>
        </p:txBody>
      </p:sp>
      <p:sp>
        <p:nvSpPr>
          <p:cNvPr id="8" name="Isosceles Triangle 7">
            <a:extLst>
              <a:ext uri="{FF2B5EF4-FFF2-40B4-BE49-F238E27FC236}">
                <a16:creationId xmlns:a16="http://schemas.microsoft.com/office/drawing/2014/main" id="{A03BDE5A-FA0F-4B52-82D0-7F6C20A22E7E}"/>
              </a:ext>
            </a:extLst>
          </p:cNvPr>
          <p:cNvSpPr/>
          <p:nvPr/>
        </p:nvSpPr>
        <p:spPr>
          <a:xfrm rot="10800000">
            <a:off x="3547456" y="4190166"/>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Isosceles Triangle 8">
            <a:extLst>
              <a:ext uri="{FF2B5EF4-FFF2-40B4-BE49-F238E27FC236}">
                <a16:creationId xmlns:a16="http://schemas.microsoft.com/office/drawing/2014/main" id="{050549DC-E36B-4C12-AABD-0868F5CD423C}"/>
              </a:ext>
            </a:extLst>
          </p:cNvPr>
          <p:cNvSpPr/>
          <p:nvPr/>
        </p:nvSpPr>
        <p:spPr>
          <a:xfrm rot="10800000">
            <a:off x="3882831" y="3390203"/>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a:extLst>
              <a:ext uri="{FF2B5EF4-FFF2-40B4-BE49-F238E27FC236}">
                <a16:creationId xmlns:a16="http://schemas.microsoft.com/office/drawing/2014/main" id="{B331AD76-B41D-4A10-82DB-C600B14F27FA}"/>
              </a:ext>
            </a:extLst>
          </p:cNvPr>
          <p:cNvSpPr txBox="1"/>
          <p:nvPr/>
        </p:nvSpPr>
        <p:spPr>
          <a:xfrm>
            <a:off x="4017301" y="3939811"/>
            <a:ext cx="460684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Low Season Water Table</a:t>
            </a:r>
          </a:p>
        </p:txBody>
      </p:sp>
      <p:sp>
        <p:nvSpPr>
          <p:cNvPr id="11" name="TextBox 10">
            <a:extLst>
              <a:ext uri="{FF2B5EF4-FFF2-40B4-BE49-F238E27FC236}">
                <a16:creationId xmlns:a16="http://schemas.microsoft.com/office/drawing/2014/main" id="{CB41D460-23E9-4C4F-92FA-33CFA8F1A14B}"/>
              </a:ext>
            </a:extLst>
          </p:cNvPr>
          <p:cNvSpPr txBox="1"/>
          <p:nvPr/>
        </p:nvSpPr>
        <p:spPr>
          <a:xfrm>
            <a:off x="4296371" y="3203998"/>
            <a:ext cx="437376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High Season Water Table</a:t>
            </a:r>
          </a:p>
        </p:txBody>
      </p:sp>
    </p:spTree>
    <p:extLst>
      <p:ext uri="{BB962C8B-B14F-4D97-AF65-F5344CB8AC3E}">
        <p14:creationId xmlns:p14="http://schemas.microsoft.com/office/powerpoint/2010/main" val="2994684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8BB836-CF02-470F-A994-98B29CF4E23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517841D-2A9B-4D2A-8F2F-D4BD390C08CA}"/>
              </a:ext>
            </a:extLst>
          </p:cNvPr>
          <p:cNvPicPr>
            <a:picLocks noChangeAspect="1"/>
          </p:cNvPicPr>
          <p:nvPr/>
        </p:nvPicPr>
        <p:blipFill>
          <a:blip r:embed="rId3"/>
          <a:stretch>
            <a:fillRect/>
          </a:stretch>
        </p:blipFill>
        <p:spPr>
          <a:xfrm>
            <a:off x="-1" y="0"/>
            <a:ext cx="17340263" cy="9753601"/>
          </a:xfrm>
          <a:prstGeom prst="rect">
            <a:avLst/>
          </a:prstGeom>
        </p:spPr>
      </p:pic>
      <p:sp>
        <p:nvSpPr>
          <p:cNvPr id="5" name="Footer Placeholder 4">
            <a:extLst>
              <a:ext uri="{FF2B5EF4-FFF2-40B4-BE49-F238E27FC236}">
                <a16:creationId xmlns:a16="http://schemas.microsoft.com/office/drawing/2014/main" id="{2D8F5C0D-766F-422D-B776-8090A8748CA8}"/>
              </a:ext>
            </a:extLst>
          </p:cNvPr>
          <p:cNvSpPr>
            <a:spLocks noGrp="1"/>
          </p:cNvSpPr>
          <p:nvPr>
            <p:ph type="ftr" sz="quarter" idx="11"/>
          </p:nvPr>
        </p:nvSpPr>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6" name="Slide Number Placeholder 5">
            <a:extLst>
              <a:ext uri="{FF2B5EF4-FFF2-40B4-BE49-F238E27FC236}">
                <a16:creationId xmlns:a16="http://schemas.microsoft.com/office/drawing/2014/main" id="{97F7745C-3401-494A-8F7C-D92D54923380}"/>
              </a:ext>
            </a:extLst>
          </p:cNvPr>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37</a:t>
            </a:fld>
            <a:endParaRPr lang="en-US" dirty="0">
              <a:solidFill>
                <a:srgbClr val="39302A">
                  <a:shade val="90000"/>
                </a:srgbClr>
              </a:solidFill>
              <a:latin typeface="Calibri"/>
              <a:ea typeface="+mn-ea"/>
              <a:cs typeface="+mn-cs"/>
            </a:endParaRPr>
          </a:p>
        </p:txBody>
      </p:sp>
      <p:sp>
        <p:nvSpPr>
          <p:cNvPr id="7" name="Arrow: Down 6">
            <a:extLst>
              <a:ext uri="{FF2B5EF4-FFF2-40B4-BE49-F238E27FC236}">
                <a16:creationId xmlns:a16="http://schemas.microsoft.com/office/drawing/2014/main" id="{1DD297BB-A8DC-4BF6-89AA-AC8BA7A8E13B}"/>
              </a:ext>
            </a:extLst>
          </p:cNvPr>
          <p:cNvSpPr/>
          <p:nvPr/>
        </p:nvSpPr>
        <p:spPr>
          <a:xfrm rot="16200000">
            <a:off x="13898182" y="8627249"/>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effectLst>
                  <a:outerShdw blurRad="38100" dist="38100" dir="2700000" algn="tl">
                    <a:srgbClr val="000000">
                      <a:alpha val="43137"/>
                    </a:srgbClr>
                  </a:outerShdw>
                </a:effectLst>
                <a:latin typeface="+mj-lt"/>
              </a:rPr>
              <a:t>N</a:t>
            </a:r>
          </a:p>
        </p:txBody>
      </p:sp>
      <p:sp>
        <p:nvSpPr>
          <p:cNvPr id="2" name="Title 1">
            <a:extLst>
              <a:ext uri="{FF2B5EF4-FFF2-40B4-BE49-F238E27FC236}">
                <a16:creationId xmlns:a16="http://schemas.microsoft.com/office/drawing/2014/main" id="{446CAE3E-2340-4A9B-90A6-4D344F669F06}"/>
              </a:ext>
            </a:extLst>
          </p:cNvPr>
          <p:cNvSpPr>
            <a:spLocks noGrp="1"/>
          </p:cNvSpPr>
          <p:nvPr>
            <p:ph type="title"/>
          </p:nvPr>
        </p:nvSpPr>
        <p:spPr>
          <a:xfrm>
            <a:off x="1040008" y="0"/>
            <a:ext cx="15606237" cy="1235458"/>
          </a:xfrm>
        </p:spPr>
        <p:txBody>
          <a:bodyPr>
            <a:normAutofit/>
          </a:bodyPr>
          <a:lstStyle/>
          <a:p>
            <a:r>
              <a:rPr lang="en-US" sz="6000" dirty="0">
                <a:solidFill>
                  <a:schemeClr val="accent2"/>
                </a:solidFill>
              </a:rPr>
              <a:t>OIP-UV Fluorescence &gt;0.1% Isosurface</a:t>
            </a:r>
          </a:p>
        </p:txBody>
      </p:sp>
      <p:sp>
        <p:nvSpPr>
          <p:cNvPr id="8" name="Isosceles Triangle 7">
            <a:extLst>
              <a:ext uri="{FF2B5EF4-FFF2-40B4-BE49-F238E27FC236}">
                <a16:creationId xmlns:a16="http://schemas.microsoft.com/office/drawing/2014/main" id="{4C7C8184-419E-4499-BBE8-90F39C750574}"/>
              </a:ext>
            </a:extLst>
          </p:cNvPr>
          <p:cNvSpPr/>
          <p:nvPr/>
        </p:nvSpPr>
        <p:spPr>
          <a:xfrm rot="10800000">
            <a:off x="3415844" y="4288459"/>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Isosceles Triangle 8">
            <a:extLst>
              <a:ext uri="{FF2B5EF4-FFF2-40B4-BE49-F238E27FC236}">
                <a16:creationId xmlns:a16="http://schemas.microsoft.com/office/drawing/2014/main" id="{5708170A-D629-465F-92AF-91080C2F9454}"/>
              </a:ext>
            </a:extLst>
          </p:cNvPr>
          <p:cNvSpPr/>
          <p:nvPr/>
        </p:nvSpPr>
        <p:spPr>
          <a:xfrm rot="10800000">
            <a:off x="3751219" y="3488496"/>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a:extLst>
              <a:ext uri="{FF2B5EF4-FFF2-40B4-BE49-F238E27FC236}">
                <a16:creationId xmlns:a16="http://schemas.microsoft.com/office/drawing/2014/main" id="{FBA54ECF-7A8D-427C-8325-5DD9A9D07DBC}"/>
              </a:ext>
            </a:extLst>
          </p:cNvPr>
          <p:cNvSpPr txBox="1"/>
          <p:nvPr/>
        </p:nvSpPr>
        <p:spPr>
          <a:xfrm>
            <a:off x="3885689" y="4038104"/>
            <a:ext cx="460684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Low Season Water Table</a:t>
            </a:r>
          </a:p>
        </p:txBody>
      </p:sp>
      <p:sp>
        <p:nvSpPr>
          <p:cNvPr id="11" name="TextBox 10">
            <a:extLst>
              <a:ext uri="{FF2B5EF4-FFF2-40B4-BE49-F238E27FC236}">
                <a16:creationId xmlns:a16="http://schemas.microsoft.com/office/drawing/2014/main" id="{E0B9ABDD-4DA4-4CEA-92EB-E411778B0EBE}"/>
              </a:ext>
            </a:extLst>
          </p:cNvPr>
          <p:cNvSpPr txBox="1"/>
          <p:nvPr/>
        </p:nvSpPr>
        <p:spPr>
          <a:xfrm>
            <a:off x="4164759" y="3302291"/>
            <a:ext cx="437376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High Season Water Table</a:t>
            </a:r>
          </a:p>
        </p:txBody>
      </p:sp>
    </p:spTree>
    <p:extLst>
      <p:ext uri="{BB962C8B-B14F-4D97-AF65-F5344CB8AC3E}">
        <p14:creationId xmlns:p14="http://schemas.microsoft.com/office/powerpoint/2010/main" val="2062583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690B4-D907-49EA-A995-DA6F2C8C178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A39DC87-7FA2-4946-A294-B4BA4DC3F1E7}"/>
              </a:ext>
            </a:extLst>
          </p:cNvPr>
          <p:cNvPicPr>
            <a:picLocks noChangeAspect="1"/>
          </p:cNvPicPr>
          <p:nvPr/>
        </p:nvPicPr>
        <p:blipFill>
          <a:blip r:embed="rId3"/>
          <a:stretch>
            <a:fillRect/>
          </a:stretch>
        </p:blipFill>
        <p:spPr>
          <a:xfrm>
            <a:off x="-19495" y="0"/>
            <a:ext cx="17359757" cy="9753600"/>
          </a:xfrm>
          <a:prstGeom prst="rect">
            <a:avLst/>
          </a:prstGeom>
        </p:spPr>
      </p:pic>
      <p:sp>
        <p:nvSpPr>
          <p:cNvPr id="4" name="Footer Placeholder 3">
            <a:extLst>
              <a:ext uri="{FF2B5EF4-FFF2-40B4-BE49-F238E27FC236}">
                <a16:creationId xmlns:a16="http://schemas.microsoft.com/office/drawing/2014/main" id="{F09AA284-26E0-47A1-866C-C304020BCB90}"/>
              </a:ext>
            </a:extLst>
          </p:cNvPr>
          <p:cNvSpPr>
            <a:spLocks noGrp="1"/>
          </p:cNvSpPr>
          <p:nvPr>
            <p:ph type="ftr" sz="quarter" idx="11"/>
          </p:nvPr>
        </p:nvSpPr>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6" name="Slide Number Placeholder 5">
            <a:extLst>
              <a:ext uri="{FF2B5EF4-FFF2-40B4-BE49-F238E27FC236}">
                <a16:creationId xmlns:a16="http://schemas.microsoft.com/office/drawing/2014/main" id="{262A7785-D4BD-41DC-8469-F029BE8351B3}"/>
              </a:ext>
            </a:extLst>
          </p:cNvPr>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38</a:t>
            </a:fld>
            <a:endParaRPr lang="en-US" dirty="0">
              <a:solidFill>
                <a:srgbClr val="39302A">
                  <a:shade val="90000"/>
                </a:srgbClr>
              </a:solidFill>
              <a:latin typeface="Calibri"/>
              <a:ea typeface="+mn-ea"/>
              <a:cs typeface="+mn-cs"/>
            </a:endParaRPr>
          </a:p>
        </p:txBody>
      </p:sp>
      <p:sp>
        <p:nvSpPr>
          <p:cNvPr id="7" name="Arrow: Down 6">
            <a:extLst>
              <a:ext uri="{FF2B5EF4-FFF2-40B4-BE49-F238E27FC236}">
                <a16:creationId xmlns:a16="http://schemas.microsoft.com/office/drawing/2014/main" id="{DD6DDA52-F20D-4A13-8222-11C68668B04D}"/>
              </a:ext>
            </a:extLst>
          </p:cNvPr>
          <p:cNvSpPr/>
          <p:nvPr/>
        </p:nvSpPr>
        <p:spPr>
          <a:xfrm rot="16200000">
            <a:off x="13898182" y="8627249"/>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effectLst>
                  <a:outerShdw blurRad="38100" dist="38100" dir="2700000" algn="tl">
                    <a:srgbClr val="000000">
                      <a:alpha val="43137"/>
                    </a:srgbClr>
                  </a:outerShdw>
                </a:effectLst>
                <a:latin typeface="+mj-lt"/>
              </a:rPr>
              <a:t>N</a:t>
            </a:r>
          </a:p>
        </p:txBody>
      </p:sp>
      <p:sp>
        <p:nvSpPr>
          <p:cNvPr id="2" name="Title 1">
            <a:extLst>
              <a:ext uri="{FF2B5EF4-FFF2-40B4-BE49-F238E27FC236}">
                <a16:creationId xmlns:a16="http://schemas.microsoft.com/office/drawing/2014/main" id="{BAF9BABF-4D54-4856-A47D-E51559CE4A08}"/>
              </a:ext>
            </a:extLst>
          </p:cNvPr>
          <p:cNvSpPr>
            <a:spLocks noGrp="1"/>
          </p:cNvSpPr>
          <p:nvPr>
            <p:ph type="title"/>
          </p:nvPr>
        </p:nvSpPr>
        <p:spPr>
          <a:xfrm>
            <a:off x="867013" y="163340"/>
            <a:ext cx="15606236" cy="1190546"/>
          </a:xfrm>
        </p:spPr>
        <p:txBody>
          <a:bodyPr>
            <a:normAutofit/>
          </a:bodyPr>
          <a:lstStyle/>
          <a:p>
            <a:r>
              <a:rPr lang="en-US" sz="6600" dirty="0">
                <a:solidFill>
                  <a:schemeClr val="accent2"/>
                </a:solidFill>
              </a:rPr>
              <a:t>MIP-PID Volume Rendering</a:t>
            </a:r>
          </a:p>
        </p:txBody>
      </p:sp>
      <p:sp>
        <p:nvSpPr>
          <p:cNvPr id="8" name="Isosceles Triangle 7">
            <a:extLst>
              <a:ext uri="{FF2B5EF4-FFF2-40B4-BE49-F238E27FC236}">
                <a16:creationId xmlns:a16="http://schemas.microsoft.com/office/drawing/2014/main" id="{56513CB3-8662-4A5D-9EDA-D2FEDA5119E8}"/>
              </a:ext>
            </a:extLst>
          </p:cNvPr>
          <p:cNvSpPr/>
          <p:nvPr/>
        </p:nvSpPr>
        <p:spPr>
          <a:xfrm rot="10800000">
            <a:off x="3547456" y="4244542"/>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Isosceles Triangle 8">
            <a:extLst>
              <a:ext uri="{FF2B5EF4-FFF2-40B4-BE49-F238E27FC236}">
                <a16:creationId xmlns:a16="http://schemas.microsoft.com/office/drawing/2014/main" id="{408BE196-5B9C-4E6A-AC61-A263324C41F3}"/>
              </a:ext>
            </a:extLst>
          </p:cNvPr>
          <p:cNvSpPr/>
          <p:nvPr/>
        </p:nvSpPr>
        <p:spPr>
          <a:xfrm rot="10800000">
            <a:off x="3882831" y="3444579"/>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a:extLst>
              <a:ext uri="{FF2B5EF4-FFF2-40B4-BE49-F238E27FC236}">
                <a16:creationId xmlns:a16="http://schemas.microsoft.com/office/drawing/2014/main" id="{D527B49D-5640-4826-9853-36EE4506D025}"/>
              </a:ext>
            </a:extLst>
          </p:cNvPr>
          <p:cNvSpPr txBox="1"/>
          <p:nvPr/>
        </p:nvSpPr>
        <p:spPr>
          <a:xfrm>
            <a:off x="4017301" y="3994187"/>
            <a:ext cx="460684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Low Season Water Table</a:t>
            </a:r>
          </a:p>
        </p:txBody>
      </p:sp>
      <p:sp>
        <p:nvSpPr>
          <p:cNvPr id="11" name="TextBox 10">
            <a:extLst>
              <a:ext uri="{FF2B5EF4-FFF2-40B4-BE49-F238E27FC236}">
                <a16:creationId xmlns:a16="http://schemas.microsoft.com/office/drawing/2014/main" id="{25340C94-E135-4E4D-B28C-B725B6D25F92}"/>
              </a:ext>
            </a:extLst>
          </p:cNvPr>
          <p:cNvSpPr txBox="1"/>
          <p:nvPr/>
        </p:nvSpPr>
        <p:spPr>
          <a:xfrm>
            <a:off x="4296371" y="3258374"/>
            <a:ext cx="437376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High Season Water Table</a:t>
            </a:r>
          </a:p>
        </p:txBody>
      </p:sp>
    </p:spTree>
    <p:extLst>
      <p:ext uri="{BB962C8B-B14F-4D97-AF65-F5344CB8AC3E}">
        <p14:creationId xmlns:p14="http://schemas.microsoft.com/office/powerpoint/2010/main" val="2548259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F3CC6B-CE67-43DF-9E1E-632EF9FD40ED}"/>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09A8D98-9043-43AB-96D3-59E6CEEAC821}"/>
              </a:ext>
            </a:extLst>
          </p:cNvPr>
          <p:cNvPicPr>
            <a:picLocks noChangeAspect="1"/>
          </p:cNvPicPr>
          <p:nvPr/>
        </p:nvPicPr>
        <p:blipFill>
          <a:blip r:embed="rId3"/>
          <a:stretch>
            <a:fillRect/>
          </a:stretch>
        </p:blipFill>
        <p:spPr>
          <a:xfrm>
            <a:off x="3419" y="1"/>
            <a:ext cx="17336843" cy="9753600"/>
          </a:xfrm>
          <a:prstGeom prst="rect">
            <a:avLst/>
          </a:prstGeom>
        </p:spPr>
      </p:pic>
      <p:sp>
        <p:nvSpPr>
          <p:cNvPr id="3" name="Footer Placeholder 2">
            <a:extLst>
              <a:ext uri="{FF2B5EF4-FFF2-40B4-BE49-F238E27FC236}">
                <a16:creationId xmlns:a16="http://schemas.microsoft.com/office/drawing/2014/main" id="{7EF85A0C-A010-475F-AE35-7EEB012A86EA}"/>
              </a:ext>
            </a:extLst>
          </p:cNvPr>
          <p:cNvSpPr>
            <a:spLocks noGrp="1"/>
          </p:cNvSpPr>
          <p:nvPr>
            <p:ph type="ftr" sz="quarter" idx="11"/>
          </p:nvPr>
        </p:nvSpPr>
        <p:spPr/>
        <p:txBody>
          <a:bodyPr/>
          <a:lstStyle/>
          <a:p>
            <a:pPr defTabSz="1300460"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5" name="Slide Number Placeholder 4">
            <a:extLst>
              <a:ext uri="{FF2B5EF4-FFF2-40B4-BE49-F238E27FC236}">
                <a16:creationId xmlns:a16="http://schemas.microsoft.com/office/drawing/2014/main" id="{ACAE3C87-49F1-4170-8637-25099C088004}"/>
              </a:ext>
            </a:extLst>
          </p:cNvPr>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460" fontAlgn="auto">
                <a:spcBef>
                  <a:spcPts val="0"/>
                </a:spcBef>
                <a:spcAft>
                  <a:spcPts val="0"/>
                </a:spcAft>
              </a:pPr>
              <a:t>39</a:t>
            </a:fld>
            <a:endParaRPr lang="en-US" dirty="0">
              <a:solidFill>
                <a:srgbClr val="39302A">
                  <a:shade val="90000"/>
                </a:srgbClr>
              </a:solidFill>
              <a:latin typeface="Calibri"/>
              <a:ea typeface="+mn-ea"/>
              <a:cs typeface="+mn-cs"/>
            </a:endParaRPr>
          </a:p>
        </p:txBody>
      </p:sp>
      <p:sp>
        <p:nvSpPr>
          <p:cNvPr id="8" name="Arrow: Down 7">
            <a:extLst>
              <a:ext uri="{FF2B5EF4-FFF2-40B4-BE49-F238E27FC236}">
                <a16:creationId xmlns:a16="http://schemas.microsoft.com/office/drawing/2014/main" id="{3E11306F-5D0B-4E5D-8A02-C1112039D6DC}"/>
              </a:ext>
            </a:extLst>
          </p:cNvPr>
          <p:cNvSpPr/>
          <p:nvPr/>
        </p:nvSpPr>
        <p:spPr>
          <a:xfrm rot="16200000">
            <a:off x="13898182" y="8627249"/>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effectLst>
                  <a:outerShdw blurRad="38100" dist="38100" dir="2700000" algn="tl">
                    <a:srgbClr val="000000">
                      <a:alpha val="43137"/>
                    </a:srgbClr>
                  </a:outerShdw>
                </a:effectLst>
                <a:latin typeface="+mj-lt"/>
              </a:rPr>
              <a:t>N</a:t>
            </a:r>
          </a:p>
        </p:txBody>
      </p:sp>
      <p:sp>
        <p:nvSpPr>
          <p:cNvPr id="2" name="Title 1">
            <a:extLst>
              <a:ext uri="{FF2B5EF4-FFF2-40B4-BE49-F238E27FC236}">
                <a16:creationId xmlns:a16="http://schemas.microsoft.com/office/drawing/2014/main" id="{BEC5CDBE-69FE-47D4-A08C-874DD6B8AD51}"/>
              </a:ext>
            </a:extLst>
          </p:cNvPr>
          <p:cNvSpPr>
            <a:spLocks noGrp="1"/>
          </p:cNvSpPr>
          <p:nvPr>
            <p:ph type="title"/>
          </p:nvPr>
        </p:nvSpPr>
        <p:spPr>
          <a:xfrm>
            <a:off x="978223" y="37803"/>
            <a:ext cx="15606237" cy="1219200"/>
          </a:xfrm>
        </p:spPr>
        <p:txBody>
          <a:bodyPr>
            <a:normAutofit/>
          </a:bodyPr>
          <a:lstStyle/>
          <a:p>
            <a:r>
              <a:rPr lang="en-US" sz="6000" dirty="0">
                <a:solidFill>
                  <a:schemeClr val="accent2"/>
                </a:solidFill>
              </a:rPr>
              <a:t>HPT – Pressure &gt;45 psi Isosurface</a:t>
            </a:r>
          </a:p>
        </p:txBody>
      </p:sp>
      <p:sp>
        <p:nvSpPr>
          <p:cNvPr id="9" name="Isosceles Triangle 8">
            <a:extLst>
              <a:ext uri="{FF2B5EF4-FFF2-40B4-BE49-F238E27FC236}">
                <a16:creationId xmlns:a16="http://schemas.microsoft.com/office/drawing/2014/main" id="{24680DAE-5DC4-4912-9235-AB0564905D89}"/>
              </a:ext>
            </a:extLst>
          </p:cNvPr>
          <p:cNvSpPr/>
          <p:nvPr/>
        </p:nvSpPr>
        <p:spPr>
          <a:xfrm rot="10800000">
            <a:off x="3547456" y="4246193"/>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Isosceles Triangle 9">
            <a:extLst>
              <a:ext uri="{FF2B5EF4-FFF2-40B4-BE49-F238E27FC236}">
                <a16:creationId xmlns:a16="http://schemas.microsoft.com/office/drawing/2014/main" id="{222F1873-F318-48C0-9B1D-C963B9A8ACDA}"/>
              </a:ext>
            </a:extLst>
          </p:cNvPr>
          <p:cNvSpPr/>
          <p:nvPr/>
        </p:nvSpPr>
        <p:spPr>
          <a:xfrm rot="10800000">
            <a:off x="3882831" y="3446230"/>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1" name="TextBox 10">
            <a:extLst>
              <a:ext uri="{FF2B5EF4-FFF2-40B4-BE49-F238E27FC236}">
                <a16:creationId xmlns:a16="http://schemas.microsoft.com/office/drawing/2014/main" id="{9EE2B08A-90E4-4A71-944F-F68BCC5C73A6}"/>
              </a:ext>
            </a:extLst>
          </p:cNvPr>
          <p:cNvSpPr txBox="1"/>
          <p:nvPr/>
        </p:nvSpPr>
        <p:spPr>
          <a:xfrm>
            <a:off x="4017301" y="3995838"/>
            <a:ext cx="460684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Low Season Water Table</a:t>
            </a:r>
          </a:p>
        </p:txBody>
      </p:sp>
      <p:sp>
        <p:nvSpPr>
          <p:cNvPr id="12" name="TextBox 11">
            <a:extLst>
              <a:ext uri="{FF2B5EF4-FFF2-40B4-BE49-F238E27FC236}">
                <a16:creationId xmlns:a16="http://schemas.microsoft.com/office/drawing/2014/main" id="{3CAC6A0F-E988-48C5-AB5F-C78320EA95BE}"/>
              </a:ext>
            </a:extLst>
          </p:cNvPr>
          <p:cNvSpPr txBox="1"/>
          <p:nvPr/>
        </p:nvSpPr>
        <p:spPr>
          <a:xfrm>
            <a:off x="4296371" y="3260025"/>
            <a:ext cx="437376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High Season Water Table</a:t>
            </a:r>
          </a:p>
        </p:txBody>
      </p:sp>
    </p:spTree>
    <p:extLst>
      <p:ext uri="{BB962C8B-B14F-4D97-AF65-F5344CB8AC3E}">
        <p14:creationId xmlns:p14="http://schemas.microsoft.com/office/powerpoint/2010/main" val="3683564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4E36-B502-4C59-B3EF-2306E57E810A}"/>
              </a:ext>
            </a:extLst>
          </p:cNvPr>
          <p:cNvSpPr>
            <a:spLocks noGrp="1"/>
          </p:cNvSpPr>
          <p:nvPr>
            <p:ph type="title"/>
          </p:nvPr>
        </p:nvSpPr>
        <p:spPr>
          <a:xfrm>
            <a:off x="889686" y="254396"/>
            <a:ext cx="13632605" cy="1625600"/>
          </a:xfrm>
        </p:spPr>
        <p:txBody>
          <a:bodyPr>
            <a:normAutofit/>
          </a:bodyPr>
          <a:lstStyle/>
          <a:p>
            <a:r>
              <a:rPr lang="en-US" sz="6000" dirty="0">
                <a:solidFill>
                  <a:schemeClr val="tx1"/>
                </a:solidFill>
                <a:effectLst>
                  <a:outerShdw blurRad="38100" dist="38100" dir="2700000" algn="tl">
                    <a:srgbClr val="000000">
                      <a:alpha val="43137"/>
                    </a:srgbClr>
                  </a:outerShdw>
                </a:effectLst>
              </a:rPr>
              <a:t>Qualitative vs. Quantitative</a:t>
            </a:r>
          </a:p>
        </p:txBody>
      </p:sp>
      <p:sp>
        <p:nvSpPr>
          <p:cNvPr id="3" name="Content Placeholder 2">
            <a:extLst>
              <a:ext uri="{FF2B5EF4-FFF2-40B4-BE49-F238E27FC236}">
                <a16:creationId xmlns:a16="http://schemas.microsoft.com/office/drawing/2014/main" id="{7EDD6B2A-5287-46CC-BEE2-2A24246E0168}"/>
              </a:ext>
            </a:extLst>
          </p:cNvPr>
          <p:cNvSpPr>
            <a:spLocks noGrp="1"/>
          </p:cNvSpPr>
          <p:nvPr>
            <p:ph idx="1"/>
          </p:nvPr>
        </p:nvSpPr>
        <p:spPr>
          <a:xfrm>
            <a:off x="889686" y="1996225"/>
            <a:ext cx="15606584" cy="6998762"/>
          </a:xfrm>
        </p:spPr>
        <p:txBody>
          <a:bodyPr>
            <a:normAutofit fontScale="92500" lnSpcReduction="10000"/>
          </a:bodyPr>
          <a:lstStyle/>
          <a:p>
            <a:pPr>
              <a:spcBef>
                <a:spcPts val="600"/>
              </a:spcBef>
            </a:pPr>
            <a:r>
              <a:rPr lang="en-US" sz="4400" dirty="0">
                <a:solidFill>
                  <a:srgbClr val="0070C0"/>
                </a:solidFill>
              </a:rPr>
              <a:t>Qualitative to Semi-Quantitative - Direct Sensing Tools</a:t>
            </a:r>
          </a:p>
          <a:p>
            <a:pPr lvl="1">
              <a:spcBef>
                <a:spcPts val="600"/>
              </a:spcBef>
            </a:pPr>
            <a:r>
              <a:rPr lang="en-US" sz="3600" dirty="0"/>
              <a:t>Semi-Quantitative is probably more accurate</a:t>
            </a:r>
          </a:p>
          <a:p>
            <a:pPr lvl="1">
              <a:spcBef>
                <a:spcPts val="600"/>
              </a:spcBef>
            </a:pPr>
            <a:r>
              <a:rPr lang="en-US" sz="3600" dirty="0"/>
              <a:t>MIP, HPT, EC, LIF/UVOST, OIP-UV, etc.</a:t>
            </a:r>
          </a:p>
          <a:p>
            <a:pPr lvl="1">
              <a:spcBef>
                <a:spcPts val="600"/>
              </a:spcBef>
            </a:pPr>
            <a:r>
              <a:rPr lang="en-US" sz="3600" dirty="0"/>
              <a:t>High Vertical Resolution (20 pts. per foot) </a:t>
            </a:r>
          </a:p>
          <a:p>
            <a:pPr>
              <a:spcBef>
                <a:spcPts val="600"/>
              </a:spcBef>
            </a:pPr>
            <a:r>
              <a:rPr lang="en-US" sz="4400" dirty="0">
                <a:solidFill>
                  <a:srgbClr val="0070C0"/>
                </a:solidFill>
              </a:rPr>
              <a:t>Quantitative - High Resolution Sampling</a:t>
            </a:r>
          </a:p>
          <a:p>
            <a:pPr lvl="1">
              <a:spcBef>
                <a:spcPts val="600"/>
              </a:spcBef>
            </a:pPr>
            <a:r>
              <a:rPr lang="en-US" sz="3315" dirty="0"/>
              <a:t>Continuous Coring - Direct-Push or HSA </a:t>
            </a:r>
          </a:p>
          <a:p>
            <a:pPr lvl="2">
              <a:spcBef>
                <a:spcPts val="600"/>
              </a:spcBef>
            </a:pPr>
            <a:r>
              <a:rPr lang="en-US" sz="3200" dirty="0"/>
              <a:t>Sampling at Tight Intervals (1’ – 2’)</a:t>
            </a:r>
          </a:p>
          <a:p>
            <a:pPr lvl="1">
              <a:spcBef>
                <a:spcPts val="600"/>
              </a:spcBef>
            </a:pPr>
            <a:r>
              <a:rPr lang="en-US" sz="3600" dirty="0"/>
              <a:t>Discrete Point Ground Water Sampling</a:t>
            </a:r>
          </a:p>
          <a:p>
            <a:pPr lvl="2">
              <a:spcBef>
                <a:spcPts val="600"/>
              </a:spcBef>
            </a:pPr>
            <a:r>
              <a:rPr lang="en-US" sz="3200" dirty="0"/>
              <a:t>Sample Confined Zones</a:t>
            </a:r>
          </a:p>
          <a:p>
            <a:pPr lvl="2">
              <a:spcBef>
                <a:spcPts val="600"/>
              </a:spcBef>
            </a:pPr>
            <a:r>
              <a:rPr lang="en-US" sz="3200" dirty="0"/>
              <a:t>Confined Zone Slug Testing</a:t>
            </a:r>
          </a:p>
          <a:p>
            <a:pPr lvl="1">
              <a:spcBef>
                <a:spcPts val="600"/>
              </a:spcBef>
            </a:pPr>
            <a:r>
              <a:rPr lang="en-US" sz="3600" dirty="0"/>
              <a:t>Geoprobe HPT-GWP</a:t>
            </a:r>
          </a:p>
          <a:p>
            <a:pPr lvl="2">
              <a:spcBef>
                <a:spcPts val="600"/>
              </a:spcBef>
            </a:pPr>
            <a:r>
              <a:rPr lang="en-US" sz="3200" dirty="0"/>
              <a:t>Log Hydraulic Properties &amp; Sample in Same Boring</a:t>
            </a:r>
          </a:p>
          <a:p>
            <a:pPr lvl="1">
              <a:spcBef>
                <a:spcPts val="600"/>
              </a:spcBef>
            </a:pPr>
            <a:r>
              <a:rPr lang="en-US" sz="3600" dirty="0"/>
              <a:t>Mobile Lab or Fixed Lab</a:t>
            </a:r>
          </a:p>
          <a:p>
            <a:pPr lvl="1"/>
            <a:endParaRPr lang="en-US" sz="3600" dirty="0"/>
          </a:p>
        </p:txBody>
      </p:sp>
      <p:sp>
        <p:nvSpPr>
          <p:cNvPr id="4" name="Footer Placeholder 3">
            <a:extLst>
              <a:ext uri="{FF2B5EF4-FFF2-40B4-BE49-F238E27FC236}">
                <a16:creationId xmlns:a16="http://schemas.microsoft.com/office/drawing/2014/main" id="{BB0DB69F-8E5D-4C67-8D05-DE80F44FED1C}"/>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a:extLst>
              <a:ext uri="{FF2B5EF4-FFF2-40B4-BE49-F238E27FC236}">
                <a16:creationId xmlns:a16="http://schemas.microsoft.com/office/drawing/2014/main" id="{759E45A3-100A-439F-AB8B-CAD751B4FCBE}"/>
              </a:ext>
            </a:extLst>
          </p:cNvPr>
          <p:cNvSpPr>
            <a:spLocks noGrp="1"/>
          </p:cNvSpPr>
          <p:nvPr>
            <p:ph type="sldNum" sz="quarter" idx="12"/>
          </p:nvPr>
        </p:nvSpPr>
        <p:spPr/>
        <p:txBody>
          <a:bodyPr/>
          <a:lstStyle/>
          <a:p>
            <a:fld id="{37C2E05E-97ED-466F-8EE8-C8D9FED4DCC4}" type="slidenum">
              <a:rPr lang="en-US" smtClean="0"/>
              <a:pPr/>
              <a:t>4</a:t>
            </a:fld>
            <a:endParaRPr lang="en-US" dirty="0"/>
          </a:p>
        </p:txBody>
      </p:sp>
    </p:spTree>
    <p:extLst>
      <p:ext uri="{BB962C8B-B14F-4D97-AF65-F5344CB8AC3E}">
        <p14:creationId xmlns:p14="http://schemas.microsoft.com/office/powerpoint/2010/main" val="190259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15FF38-3CC5-4DCD-A769-D5BE0A6F95F4}"/>
              </a:ext>
            </a:extLst>
          </p:cNvPr>
          <p:cNvPicPr>
            <a:picLocks noChangeAspect="1"/>
          </p:cNvPicPr>
          <p:nvPr/>
        </p:nvPicPr>
        <p:blipFill>
          <a:blip r:embed="rId3"/>
          <a:stretch>
            <a:fillRect/>
          </a:stretch>
        </p:blipFill>
        <p:spPr>
          <a:xfrm>
            <a:off x="0" y="0"/>
            <a:ext cx="17340263" cy="9753600"/>
          </a:xfrm>
          <a:prstGeom prst="rect">
            <a:avLst/>
          </a:prstGeom>
        </p:spPr>
      </p:pic>
      <p:sp>
        <p:nvSpPr>
          <p:cNvPr id="2" name="Title 1">
            <a:extLst>
              <a:ext uri="{FF2B5EF4-FFF2-40B4-BE49-F238E27FC236}">
                <a16:creationId xmlns:a16="http://schemas.microsoft.com/office/drawing/2014/main" id="{3590721E-3152-4C04-8A91-B8F353068A0F}"/>
              </a:ext>
            </a:extLst>
          </p:cNvPr>
          <p:cNvSpPr>
            <a:spLocks noGrp="1"/>
          </p:cNvSpPr>
          <p:nvPr>
            <p:ph type="title"/>
          </p:nvPr>
        </p:nvSpPr>
        <p:spPr>
          <a:xfrm>
            <a:off x="867013" y="226378"/>
            <a:ext cx="15606237" cy="1219200"/>
          </a:xfrm>
        </p:spPr>
        <p:txBody>
          <a:bodyPr>
            <a:normAutofit/>
          </a:bodyPr>
          <a:lstStyle/>
          <a:p>
            <a:r>
              <a:rPr lang="en-US" sz="6000" dirty="0">
                <a:solidFill>
                  <a:schemeClr val="accent2"/>
                </a:solidFill>
              </a:rPr>
              <a:t>Orthographic vs. Perspective Views</a:t>
            </a:r>
          </a:p>
        </p:txBody>
      </p:sp>
      <p:sp>
        <p:nvSpPr>
          <p:cNvPr id="3" name="Content Placeholder 2">
            <a:extLst>
              <a:ext uri="{FF2B5EF4-FFF2-40B4-BE49-F238E27FC236}">
                <a16:creationId xmlns:a16="http://schemas.microsoft.com/office/drawing/2014/main" id="{9A451F34-99B4-48E7-8AC1-85C6EE7A5FAA}"/>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DFD7E63-EF5A-4867-8419-F30CBF8C0F1F}"/>
              </a:ext>
            </a:extLst>
          </p:cNvPr>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6" name="Slide Number Placeholder 5">
            <a:extLst>
              <a:ext uri="{FF2B5EF4-FFF2-40B4-BE49-F238E27FC236}">
                <a16:creationId xmlns:a16="http://schemas.microsoft.com/office/drawing/2014/main" id="{969321AA-9E97-4E7C-ABC0-2274BAF84BEE}"/>
              </a:ext>
            </a:extLst>
          </p:cNvPr>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40</a:t>
            </a:fld>
            <a:endParaRPr lang="en-US" dirty="0">
              <a:solidFill>
                <a:srgbClr val="39302A">
                  <a:shade val="90000"/>
                </a:srgbClr>
              </a:solidFill>
              <a:latin typeface="Calibri"/>
              <a:ea typeface="+mn-ea"/>
              <a:cs typeface="+mn-cs"/>
            </a:endParaRPr>
          </a:p>
        </p:txBody>
      </p:sp>
      <p:sp>
        <p:nvSpPr>
          <p:cNvPr id="7" name="Isosceles Triangle 6">
            <a:extLst>
              <a:ext uri="{FF2B5EF4-FFF2-40B4-BE49-F238E27FC236}">
                <a16:creationId xmlns:a16="http://schemas.microsoft.com/office/drawing/2014/main" id="{B5829708-7ED9-4330-AC90-51C16349294A}"/>
              </a:ext>
            </a:extLst>
          </p:cNvPr>
          <p:cNvSpPr/>
          <p:nvPr/>
        </p:nvSpPr>
        <p:spPr>
          <a:xfrm rot="10800000">
            <a:off x="9211163" y="3796740"/>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8" name="Isosceles Triangle 7">
            <a:extLst>
              <a:ext uri="{FF2B5EF4-FFF2-40B4-BE49-F238E27FC236}">
                <a16:creationId xmlns:a16="http://schemas.microsoft.com/office/drawing/2014/main" id="{DB30702C-B5D8-40E7-92F3-DB1B6202566B}"/>
              </a:ext>
            </a:extLst>
          </p:cNvPr>
          <p:cNvSpPr/>
          <p:nvPr/>
        </p:nvSpPr>
        <p:spPr>
          <a:xfrm rot="10800000">
            <a:off x="9681009" y="3352407"/>
            <a:ext cx="268941" cy="237087"/>
          </a:xfrm>
          <a:prstGeom prst="triangle">
            <a:avLst/>
          </a:prstGeom>
          <a:solidFill>
            <a:srgbClr val="00B0F0"/>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TextBox 8">
            <a:extLst>
              <a:ext uri="{FF2B5EF4-FFF2-40B4-BE49-F238E27FC236}">
                <a16:creationId xmlns:a16="http://schemas.microsoft.com/office/drawing/2014/main" id="{87106D3E-3C65-450C-B974-515B67015DA7}"/>
              </a:ext>
            </a:extLst>
          </p:cNvPr>
          <p:cNvSpPr txBox="1"/>
          <p:nvPr/>
        </p:nvSpPr>
        <p:spPr>
          <a:xfrm>
            <a:off x="9681009" y="3653673"/>
            <a:ext cx="460684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Low Season Water Table</a:t>
            </a:r>
          </a:p>
        </p:txBody>
      </p:sp>
      <p:sp>
        <p:nvSpPr>
          <p:cNvPr id="10" name="TextBox 9">
            <a:extLst>
              <a:ext uri="{FF2B5EF4-FFF2-40B4-BE49-F238E27FC236}">
                <a16:creationId xmlns:a16="http://schemas.microsoft.com/office/drawing/2014/main" id="{2410252E-F0E3-4204-B1FB-44830EB86D3C}"/>
              </a:ext>
            </a:extLst>
          </p:cNvPr>
          <p:cNvSpPr txBox="1"/>
          <p:nvPr/>
        </p:nvSpPr>
        <p:spPr>
          <a:xfrm>
            <a:off x="9960078" y="3162238"/>
            <a:ext cx="437376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High Season Water Table</a:t>
            </a:r>
          </a:p>
        </p:txBody>
      </p:sp>
    </p:spTree>
    <p:extLst>
      <p:ext uri="{BB962C8B-B14F-4D97-AF65-F5344CB8AC3E}">
        <p14:creationId xmlns:p14="http://schemas.microsoft.com/office/powerpoint/2010/main" val="1737764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D571-BAF3-449A-AE19-44941C26AC52}"/>
              </a:ext>
            </a:extLst>
          </p:cNvPr>
          <p:cNvSpPr>
            <a:spLocks noGrp="1"/>
          </p:cNvSpPr>
          <p:nvPr>
            <p:ph type="title"/>
          </p:nvPr>
        </p:nvSpPr>
        <p:spPr>
          <a:xfrm>
            <a:off x="902042" y="1890584"/>
            <a:ext cx="15571209" cy="2270515"/>
          </a:xfrm>
        </p:spPr>
        <p:txBody>
          <a:bodyPr/>
          <a:lstStyle/>
          <a:p>
            <a:r>
              <a:rPr lang="en-US" sz="7200" dirty="0"/>
              <a:t>HRSC Conceptual Site Model Case History 3: Baytown, TX</a:t>
            </a:r>
          </a:p>
        </p:txBody>
      </p:sp>
      <p:sp>
        <p:nvSpPr>
          <p:cNvPr id="3" name="Text Placeholder 2">
            <a:extLst>
              <a:ext uri="{FF2B5EF4-FFF2-40B4-BE49-F238E27FC236}">
                <a16:creationId xmlns:a16="http://schemas.microsoft.com/office/drawing/2014/main" id="{6DE74957-B92B-4B66-894D-718C3BD02E1D}"/>
              </a:ext>
            </a:extLst>
          </p:cNvPr>
          <p:cNvSpPr>
            <a:spLocks noGrp="1"/>
          </p:cNvSpPr>
          <p:nvPr>
            <p:ph type="body" idx="1"/>
          </p:nvPr>
        </p:nvSpPr>
        <p:spPr>
          <a:xfrm>
            <a:off x="3039761" y="4633783"/>
            <a:ext cx="10936327" cy="3817489"/>
          </a:xfrm>
        </p:spPr>
        <p:txBody>
          <a:bodyPr>
            <a:normAutofit/>
          </a:bodyPr>
          <a:lstStyle/>
          <a:p>
            <a:r>
              <a:rPr lang="en-US" sz="3982" b="0" dirty="0" err="1">
                <a:effectLst>
                  <a:outerShdw blurRad="38100" dist="38100" dir="2700000" algn="tl">
                    <a:srgbClr val="000000">
                      <a:alpha val="43137"/>
                    </a:srgbClr>
                  </a:outerShdw>
                </a:effectLst>
              </a:rPr>
              <a:t>OiHpt</a:t>
            </a:r>
            <a:r>
              <a:rPr lang="en-US" sz="3982" b="0" dirty="0">
                <a:effectLst>
                  <a:outerShdw blurRad="38100" dist="38100" dir="2700000" algn="tl">
                    <a:srgbClr val="000000">
                      <a:alpha val="43137"/>
                    </a:srgbClr>
                  </a:outerShdw>
                </a:effectLst>
              </a:rPr>
              <a:t> Identified thick confining clay, perched water with LNAPL, lessor amounts of LNAPL that migrated into the deeper aquifer, possibly through monitor well screens.  False LNAPL thickness resulted in monitor wells</a:t>
            </a:r>
          </a:p>
        </p:txBody>
      </p:sp>
      <p:sp>
        <p:nvSpPr>
          <p:cNvPr id="4" name="Footer Placeholder 3">
            <a:extLst>
              <a:ext uri="{FF2B5EF4-FFF2-40B4-BE49-F238E27FC236}">
                <a16:creationId xmlns:a16="http://schemas.microsoft.com/office/drawing/2014/main" id="{A3DF5BBC-E745-4521-B090-EAC7EB211DC7}"/>
              </a:ext>
            </a:extLst>
          </p:cNvPr>
          <p:cNvSpPr>
            <a:spLocks noGrp="1"/>
          </p:cNvSpPr>
          <p:nvPr>
            <p:ph type="ftr" sz="quarter" idx="11"/>
          </p:nvPr>
        </p:nvSpPr>
        <p:spPr/>
        <p:txBody>
          <a:bodyPr/>
          <a:lstStyle/>
          <a:p>
            <a:pPr defTabSz="1300460" fontAlgn="auto">
              <a:spcBef>
                <a:spcPts val="0"/>
              </a:spcBef>
              <a:spcAft>
                <a:spcPts val="0"/>
              </a:spcAft>
            </a:pPr>
            <a:r>
              <a:rPr lang="en-US">
                <a:solidFill>
                  <a:srgbClr val="E5DEDB">
                    <a:shade val="90000"/>
                  </a:srgbClr>
                </a:solidFill>
                <a:latin typeface="Calibri"/>
                <a:ea typeface="+mn-ea"/>
                <a:cs typeface="+mn-cs"/>
              </a:rPr>
              <a:t>25th International Petroleum Environmental Conference Denver, Colorado</a:t>
            </a:r>
            <a:endParaRPr lang="en-US" dirty="0">
              <a:solidFill>
                <a:srgbClr val="E5DEDB">
                  <a:shade val="90000"/>
                </a:srgbClr>
              </a:solidFill>
              <a:latin typeface="Calibri"/>
              <a:ea typeface="+mn-ea"/>
              <a:cs typeface="+mn-cs"/>
            </a:endParaRPr>
          </a:p>
        </p:txBody>
      </p:sp>
      <p:sp>
        <p:nvSpPr>
          <p:cNvPr id="5" name="Slide Number Placeholder 4">
            <a:extLst>
              <a:ext uri="{FF2B5EF4-FFF2-40B4-BE49-F238E27FC236}">
                <a16:creationId xmlns:a16="http://schemas.microsoft.com/office/drawing/2014/main" id="{46A064D6-447D-48E1-AC27-AED3B31AE6CD}"/>
              </a:ext>
            </a:extLst>
          </p:cNvPr>
          <p:cNvSpPr>
            <a:spLocks noGrp="1"/>
          </p:cNvSpPr>
          <p:nvPr>
            <p:ph type="sldNum" sz="quarter" idx="12"/>
          </p:nvPr>
        </p:nvSpPr>
        <p:spPr/>
        <p:txBody>
          <a:bodyPr/>
          <a:lstStyle/>
          <a:p>
            <a:pPr defTabSz="1300460" fontAlgn="auto">
              <a:spcBef>
                <a:spcPts val="0"/>
              </a:spcBef>
              <a:spcAft>
                <a:spcPts val="0"/>
              </a:spcAft>
            </a:pPr>
            <a:fld id="{37C2E05E-97ED-466F-8EE8-C8D9FED4DCC4}" type="slidenum">
              <a:rPr lang="en-US">
                <a:solidFill>
                  <a:srgbClr val="E5DEDB">
                    <a:shade val="90000"/>
                  </a:srgbClr>
                </a:solidFill>
                <a:latin typeface="Calibri"/>
                <a:ea typeface="+mn-ea"/>
                <a:cs typeface="+mn-cs"/>
              </a:rPr>
              <a:pPr defTabSz="1300460" fontAlgn="auto">
                <a:spcBef>
                  <a:spcPts val="0"/>
                </a:spcBef>
                <a:spcAft>
                  <a:spcPts val="0"/>
                </a:spcAft>
              </a:pPr>
              <a:t>41</a:t>
            </a:fld>
            <a:endParaRPr lang="en-US">
              <a:solidFill>
                <a:srgbClr val="E5DEDB">
                  <a:shade val="90000"/>
                </a:srgbClr>
              </a:solidFill>
              <a:latin typeface="Calibri"/>
              <a:ea typeface="+mn-ea"/>
              <a:cs typeface="+mn-cs"/>
            </a:endParaRPr>
          </a:p>
        </p:txBody>
      </p:sp>
    </p:spTree>
    <p:extLst>
      <p:ext uri="{BB962C8B-B14F-4D97-AF65-F5344CB8AC3E}">
        <p14:creationId xmlns:p14="http://schemas.microsoft.com/office/powerpoint/2010/main" val="3316223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7203-11CE-404E-B32F-41ECE64F14A1}"/>
              </a:ext>
            </a:extLst>
          </p:cNvPr>
          <p:cNvSpPr>
            <a:spLocks noGrp="1"/>
          </p:cNvSpPr>
          <p:nvPr>
            <p:ph type="title"/>
          </p:nvPr>
        </p:nvSpPr>
        <p:spPr>
          <a:xfrm>
            <a:off x="951470" y="554951"/>
            <a:ext cx="15470660" cy="1437974"/>
          </a:xfrm>
        </p:spPr>
        <p:txBody>
          <a:bodyPr>
            <a:normAutofit/>
          </a:bodyPr>
          <a:lstStyle/>
          <a:p>
            <a:r>
              <a:rPr lang="en-US" dirty="0"/>
              <a:t>Old Abandoned Gas Station, Baytown, TX </a:t>
            </a:r>
            <a:br>
              <a:rPr lang="en-US" dirty="0"/>
            </a:br>
            <a:r>
              <a:rPr lang="en-US" sz="4000" b="0" dirty="0">
                <a:effectLst/>
              </a:rPr>
              <a:t>Tanks long removed, LNAPL in scattered wells</a:t>
            </a:r>
            <a:endParaRPr lang="en-US" b="0" dirty="0"/>
          </a:p>
        </p:txBody>
      </p:sp>
      <p:sp>
        <p:nvSpPr>
          <p:cNvPr id="3" name="Content Placeholder 2">
            <a:extLst>
              <a:ext uri="{FF2B5EF4-FFF2-40B4-BE49-F238E27FC236}">
                <a16:creationId xmlns:a16="http://schemas.microsoft.com/office/drawing/2014/main" id="{1BE4EE3F-53D7-4760-A6C5-3C9BBDAE2A4E}"/>
              </a:ext>
            </a:extLst>
          </p:cNvPr>
          <p:cNvSpPr>
            <a:spLocks noGrp="1"/>
          </p:cNvSpPr>
          <p:nvPr>
            <p:ph idx="1"/>
          </p:nvPr>
        </p:nvSpPr>
        <p:spPr>
          <a:xfrm>
            <a:off x="902961" y="2286001"/>
            <a:ext cx="8228682" cy="6708987"/>
          </a:xfrm>
        </p:spPr>
        <p:txBody>
          <a:bodyPr>
            <a:normAutofit/>
          </a:bodyPr>
          <a:lstStyle/>
          <a:p>
            <a:r>
              <a:rPr lang="en-US" sz="4800" dirty="0"/>
              <a:t>Map of OIP-UV Maximum %AF</a:t>
            </a:r>
          </a:p>
          <a:p>
            <a:r>
              <a:rPr lang="en-US" sz="4800" dirty="0"/>
              <a:t>Original Investigation, 1997</a:t>
            </a:r>
          </a:p>
          <a:p>
            <a:r>
              <a:rPr lang="en-US" sz="4800" dirty="0"/>
              <a:t>31 OIP-UV Borings</a:t>
            </a:r>
          </a:p>
          <a:p>
            <a:r>
              <a:rPr lang="en-US" sz="4800" dirty="0"/>
              <a:t>3 Confirmation Soil Cores</a:t>
            </a:r>
          </a:p>
          <a:p>
            <a:r>
              <a:rPr lang="en-US" sz="4800" dirty="0"/>
              <a:t>Groundwater Table Modeled from MWs</a:t>
            </a:r>
          </a:p>
          <a:p>
            <a:r>
              <a:rPr lang="en-US" sz="4800" dirty="0"/>
              <a:t>All elevations relative ft. </a:t>
            </a:r>
          </a:p>
          <a:p>
            <a:endParaRPr lang="en-US" sz="4800" dirty="0"/>
          </a:p>
        </p:txBody>
      </p:sp>
      <p:sp>
        <p:nvSpPr>
          <p:cNvPr id="4" name="Footer Placeholder 3">
            <a:extLst>
              <a:ext uri="{FF2B5EF4-FFF2-40B4-BE49-F238E27FC236}">
                <a16:creationId xmlns:a16="http://schemas.microsoft.com/office/drawing/2014/main" id="{EFF3BD21-E82A-427E-83FC-887AEC64311C}"/>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a:extLst>
              <a:ext uri="{FF2B5EF4-FFF2-40B4-BE49-F238E27FC236}">
                <a16:creationId xmlns:a16="http://schemas.microsoft.com/office/drawing/2014/main" id="{FA5FFC6E-8922-4470-BA1C-754721AADDA8}"/>
              </a:ext>
            </a:extLst>
          </p:cNvPr>
          <p:cNvSpPr>
            <a:spLocks noGrp="1"/>
          </p:cNvSpPr>
          <p:nvPr>
            <p:ph type="sldNum" sz="quarter" idx="12"/>
          </p:nvPr>
        </p:nvSpPr>
        <p:spPr/>
        <p:txBody>
          <a:bodyPr/>
          <a:lstStyle/>
          <a:p>
            <a:fld id="{37C2E05E-97ED-466F-8EE8-C8D9FED4DCC4}" type="slidenum">
              <a:rPr lang="en-US" smtClean="0"/>
              <a:pPr/>
              <a:t>42</a:t>
            </a:fld>
            <a:endParaRPr lang="en-US" dirty="0"/>
          </a:p>
        </p:txBody>
      </p:sp>
      <p:pic>
        <p:nvPicPr>
          <p:cNvPr id="6" name="Picture 5">
            <a:extLst>
              <a:ext uri="{FF2B5EF4-FFF2-40B4-BE49-F238E27FC236}">
                <a16:creationId xmlns:a16="http://schemas.microsoft.com/office/drawing/2014/main" id="{18ABAB38-CC8C-4D6E-9405-92F2544267C8}"/>
              </a:ext>
            </a:extLst>
          </p:cNvPr>
          <p:cNvPicPr>
            <a:picLocks noChangeAspect="1"/>
          </p:cNvPicPr>
          <p:nvPr/>
        </p:nvPicPr>
        <p:blipFill>
          <a:blip r:embed="rId2"/>
          <a:stretch>
            <a:fillRect/>
          </a:stretch>
        </p:blipFill>
        <p:spPr>
          <a:xfrm>
            <a:off x="9358955" y="1992924"/>
            <a:ext cx="7063175" cy="7566509"/>
          </a:xfrm>
          <a:prstGeom prst="rect">
            <a:avLst/>
          </a:prstGeom>
          <a:ln w="19050">
            <a:solidFill>
              <a:schemeClr val="accent2">
                <a:lumMod val="75000"/>
              </a:schemeClr>
            </a:solidFill>
          </a:ln>
        </p:spPr>
      </p:pic>
      <p:sp>
        <p:nvSpPr>
          <p:cNvPr id="7" name="Arrow: Down 6">
            <a:extLst>
              <a:ext uri="{FF2B5EF4-FFF2-40B4-BE49-F238E27FC236}">
                <a16:creationId xmlns:a16="http://schemas.microsoft.com/office/drawing/2014/main" id="{E0E312E0-4A90-43A4-82EA-AD1B56FC546A}"/>
              </a:ext>
            </a:extLst>
          </p:cNvPr>
          <p:cNvSpPr/>
          <p:nvPr/>
        </p:nvSpPr>
        <p:spPr>
          <a:xfrm rot="10800000">
            <a:off x="15613054" y="7760676"/>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400" b="1" dirty="0">
                <a:effectLst>
                  <a:outerShdw blurRad="38100" dist="38100" dir="2700000" algn="tl">
                    <a:srgbClr val="000000">
                      <a:alpha val="43137"/>
                    </a:srgbClr>
                  </a:outerShdw>
                </a:effectLst>
                <a:latin typeface="+mj-lt"/>
              </a:rPr>
              <a:t>N</a:t>
            </a:r>
          </a:p>
        </p:txBody>
      </p:sp>
    </p:spTree>
    <p:extLst>
      <p:ext uri="{BB962C8B-B14F-4D97-AF65-F5344CB8AC3E}">
        <p14:creationId xmlns:p14="http://schemas.microsoft.com/office/powerpoint/2010/main" val="3897766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7AF238-09E8-44E4-AC0B-B95AFEC3EA9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37E40E7-C5F3-439D-9BE0-199947F4C1A0}"/>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a:extLst>
              <a:ext uri="{FF2B5EF4-FFF2-40B4-BE49-F238E27FC236}">
                <a16:creationId xmlns:a16="http://schemas.microsoft.com/office/drawing/2014/main" id="{F21F029D-2CC5-424C-BB6E-4BF82DD24596}"/>
              </a:ext>
            </a:extLst>
          </p:cNvPr>
          <p:cNvSpPr>
            <a:spLocks noGrp="1"/>
          </p:cNvSpPr>
          <p:nvPr>
            <p:ph type="sldNum" sz="quarter" idx="12"/>
          </p:nvPr>
        </p:nvSpPr>
        <p:spPr/>
        <p:txBody>
          <a:bodyPr/>
          <a:lstStyle/>
          <a:p>
            <a:fld id="{37C2E05E-97ED-466F-8EE8-C8D9FED4DCC4}" type="slidenum">
              <a:rPr lang="en-US" smtClean="0"/>
              <a:pPr/>
              <a:t>43</a:t>
            </a:fld>
            <a:endParaRPr lang="en-US" dirty="0"/>
          </a:p>
        </p:txBody>
      </p:sp>
      <p:sp>
        <p:nvSpPr>
          <p:cNvPr id="7" name="Arrow: Down 5">
            <a:extLst>
              <a:ext uri="{FF2B5EF4-FFF2-40B4-BE49-F238E27FC236}">
                <a16:creationId xmlns:a16="http://schemas.microsoft.com/office/drawing/2014/main" id="{7C549B79-57F2-461E-BE8F-FDE754539C11}"/>
              </a:ext>
            </a:extLst>
          </p:cNvPr>
          <p:cNvSpPr/>
          <p:nvPr/>
        </p:nvSpPr>
        <p:spPr>
          <a:xfrm rot="10800000">
            <a:off x="13843715" y="8982291"/>
            <a:ext cx="681372" cy="524885"/>
          </a:xfrm>
          <a:custGeom>
            <a:avLst/>
            <a:gdLst>
              <a:gd name="connsiteX0" fmla="*/ 0 w 830226"/>
              <a:gd name="connsiteY0" fmla="*/ 341522 h 725578"/>
              <a:gd name="connsiteX1" fmla="*/ 207557 w 830226"/>
              <a:gd name="connsiteY1" fmla="*/ 341522 h 725578"/>
              <a:gd name="connsiteX2" fmla="*/ 207557 w 830226"/>
              <a:gd name="connsiteY2" fmla="*/ 0 h 725578"/>
              <a:gd name="connsiteX3" fmla="*/ 622670 w 830226"/>
              <a:gd name="connsiteY3" fmla="*/ 0 h 725578"/>
              <a:gd name="connsiteX4" fmla="*/ 622670 w 830226"/>
              <a:gd name="connsiteY4" fmla="*/ 341522 h 725578"/>
              <a:gd name="connsiteX5" fmla="*/ 830226 w 830226"/>
              <a:gd name="connsiteY5" fmla="*/ 341522 h 725578"/>
              <a:gd name="connsiteX6" fmla="*/ 415113 w 830226"/>
              <a:gd name="connsiteY6" fmla="*/ 725578 h 725578"/>
              <a:gd name="connsiteX7" fmla="*/ 0 w 830226"/>
              <a:gd name="connsiteY7" fmla="*/ 341522 h 725578"/>
              <a:gd name="connsiteX0" fmla="*/ 0 w 830226"/>
              <a:gd name="connsiteY0" fmla="*/ 341522 h 725578"/>
              <a:gd name="connsiteX1" fmla="*/ 207557 w 830226"/>
              <a:gd name="connsiteY1" fmla="*/ 341522 h 725578"/>
              <a:gd name="connsiteX2" fmla="*/ 207557 w 830226"/>
              <a:gd name="connsiteY2" fmla="*/ 0 h 725578"/>
              <a:gd name="connsiteX3" fmla="*/ 622670 w 830226"/>
              <a:gd name="connsiteY3" fmla="*/ 0 h 725578"/>
              <a:gd name="connsiteX4" fmla="*/ 569507 w 830226"/>
              <a:gd name="connsiteY4" fmla="*/ 373420 h 725578"/>
              <a:gd name="connsiteX5" fmla="*/ 830226 w 830226"/>
              <a:gd name="connsiteY5" fmla="*/ 341522 h 725578"/>
              <a:gd name="connsiteX6" fmla="*/ 415113 w 830226"/>
              <a:gd name="connsiteY6" fmla="*/ 725578 h 725578"/>
              <a:gd name="connsiteX7" fmla="*/ 0 w 830226"/>
              <a:gd name="connsiteY7" fmla="*/ 341522 h 725578"/>
              <a:gd name="connsiteX0" fmla="*/ 0 w 830226"/>
              <a:gd name="connsiteY0" fmla="*/ 341522 h 725578"/>
              <a:gd name="connsiteX1" fmla="*/ 281985 w 830226"/>
              <a:gd name="connsiteY1" fmla="*/ 394685 h 725578"/>
              <a:gd name="connsiteX2" fmla="*/ 207557 w 830226"/>
              <a:gd name="connsiteY2" fmla="*/ 0 h 725578"/>
              <a:gd name="connsiteX3" fmla="*/ 622670 w 830226"/>
              <a:gd name="connsiteY3" fmla="*/ 0 h 725578"/>
              <a:gd name="connsiteX4" fmla="*/ 569507 w 830226"/>
              <a:gd name="connsiteY4" fmla="*/ 373420 h 725578"/>
              <a:gd name="connsiteX5" fmla="*/ 830226 w 830226"/>
              <a:gd name="connsiteY5" fmla="*/ 341522 h 725578"/>
              <a:gd name="connsiteX6" fmla="*/ 415113 w 830226"/>
              <a:gd name="connsiteY6" fmla="*/ 725578 h 725578"/>
              <a:gd name="connsiteX7" fmla="*/ 0 w 830226"/>
              <a:gd name="connsiteY7" fmla="*/ 341522 h 725578"/>
              <a:gd name="connsiteX0" fmla="*/ 0 w 777064"/>
              <a:gd name="connsiteY0" fmla="*/ 341522 h 725578"/>
              <a:gd name="connsiteX1" fmla="*/ 281985 w 777064"/>
              <a:gd name="connsiteY1" fmla="*/ 394685 h 725578"/>
              <a:gd name="connsiteX2" fmla="*/ 207557 w 777064"/>
              <a:gd name="connsiteY2" fmla="*/ 0 h 725578"/>
              <a:gd name="connsiteX3" fmla="*/ 622670 w 777064"/>
              <a:gd name="connsiteY3" fmla="*/ 0 h 725578"/>
              <a:gd name="connsiteX4" fmla="*/ 569507 w 777064"/>
              <a:gd name="connsiteY4" fmla="*/ 373420 h 725578"/>
              <a:gd name="connsiteX5" fmla="*/ 777064 w 777064"/>
              <a:gd name="connsiteY5" fmla="*/ 341522 h 725578"/>
              <a:gd name="connsiteX6" fmla="*/ 415113 w 777064"/>
              <a:gd name="connsiteY6" fmla="*/ 725578 h 725578"/>
              <a:gd name="connsiteX7" fmla="*/ 0 w 777064"/>
              <a:gd name="connsiteY7" fmla="*/ 341522 h 725578"/>
              <a:gd name="connsiteX0" fmla="*/ 0 w 692004"/>
              <a:gd name="connsiteY0" fmla="*/ 320257 h 725578"/>
              <a:gd name="connsiteX1" fmla="*/ 196925 w 692004"/>
              <a:gd name="connsiteY1" fmla="*/ 394685 h 725578"/>
              <a:gd name="connsiteX2" fmla="*/ 122497 w 692004"/>
              <a:gd name="connsiteY2" fmla="*/ 0 h 725578"/>
              <a:gd name="connsiteX3" fmla="*/ 537610 w 692004"/>
              <a:gd name="connsiteY3" fmla="*/ 0 h 725578"/>
              <a:gd name="connsiteX4" fmla="*/ 484447 w 692004"/>
              <a:gd name="connsiteY4" fmla="*/ 373420 h 725578"/>
              <a:gd name="connsiteX5" fmla="*/ 692004 w 692004"/>
              <a:gd name="connsiteY5" fmla="*/ 341522 h 725578"/>
              <a:gd name="connsiteX6" fmla="*/ 330053 w 692004"/>
              <a:gd name="connsiteY6" fmla="*/ 725578 h 725578"/>
              <a:gd name="connsiteX7" fmla="*/ 0 w 692004"/>
              <a:gd name="connsiteY7" fmla="*/ 320257 h 725578"/>
              <a:gd name="connsiteX0" fmla="*/ 0 w 692004"/>
              <a:gd name="connsiteY0" fmla="*/ 320257 h 725578"/>
              <a:gd name="connsiteX1" fmla="*/ 175660 w 692004"/>
              <a:gd name="connsiteY1" fmla="*/ 351467 h 725578"/>
              <a:gd name="connsiteX2" fmla="*/ 122497 w 692004"/>
              <a:gd name="connsiteY2" fmla="*/ 0 h 725578"/>
              <a:gd name="connsiteX3" fmla="*/ 537610 w 692004"/>
              <a:gd name="connsiteY3" fmla="*/ 0 h 725578"/>
              <a:gd name="connsiteX4" fmla="*/ 484447 w 692004"/>
              <a:gd name="connsiteY4" fmla="*/ 373420 h 725578"/>
              <a:gd name="connsiteX5" fmla="*/ 692004 w 692004"/>
              <a:gd name="connsiteY5" fmla="*/ 341522 h 725578"/>
              <a:gd name="connsiteX6" fmla="*/ 330053 w 692004"/>
              <a:gd name="connsiteY6" fmla="*/ 725578 h 725578"/>
              <a:gd name="connsiteX7" fmla="*/ 0 w 692004"/>
              <a:gd name="connsiteY7" fmla="*/ 320257 h 725578"/>
              <a:gd name="connsiteX0" fmla="*/ 0 w 692004"/>
              <a:gd name="connsiteY0" fmla="*/ 320257 h 725578"/>
              <a:gd name="connsiteX1" fmla="*/ 175660 w 692004"/>
              <a:gd name="connsiteY1" fmla="*/ 351467 h 725578"/>
              <a:gd name="connsiteX2" fmla="*/ 122497 w 692004"/>
              <a:gd name="connsiteY2" fmla="*/ 0 h 725578"/>
              <a:gd name="connsiteX3" fmla="*/ 537610 w 692004"/>
              <a:gd name="connsiteY3" fmla="*/ 0 h 725578"/>
              <a:gd name="connsiteX4" fmla="*/ 473815 w 692004"/>
              <a:gd name="connsiteY4" fmla="*/ 359014 h 725578"/>
              <a:gd name="connsiteX5" fmla="*/ 692004 w 692004"/>
              <a:gd name="connsiteY5" fmla="*/ 341522 h 725578"/>
              <a:gd name="connsiteX6" fmla="*/ 330053 w 692004"/>
              <a:gd name="connsiteY6" fmla="*/ 725578 h 725578"/>
              <a:gd name="connsiteX7" fmla="*/ 0 w 692004"/>
              <a:gd name="connsiteY7" fmla="*/ 320257 h 725578"/>
              <a:gd name="connsiteX0" fmla="*/ 0 w 692004"/>
              <a:gd name="connsiteY0" fmla="*/ 320257 h 725578"/>
              <a:gd name="connsiteX1" fmla="*/ 175660 w 692004"/>
              <a:gd name="connsiteY1" fmla="*/ 351467 h 725578"/>
              <a:gd name="connsiteX2" fmla="*/ 122497 w 692004"/>
              <a:gd name="connsiteY2" fmla="*/ 0 h 725578"/>
              <a:gd name="connsiteX3" fmla="*/ 537610 w 692004"/>
              <a:gd name="connsiteY3" fmla="*/ 0 h 725578"/>
              <a:gd name="connsiteX4" fmla="*/ 473815 w 692004"/>
              <a:gd name="connsiteY4" fmla="*/ 380623 h 725578"/>
              <a:gd name="connsiteX5" fmla="*/ 692004 w 692004"/>
              <a:gd name="connsiteY5" fmla="*/ 341522 h 725578"/>
              <a:gd name="connsiteX6" fmla="*/ 330053 w 692004"/>
              <a:gd name="connsiteY6" fmla="*/ 725578 h 725578"/>
              <a:gd name="connsiteX7" fmla="*/ 0 w 692004"/>
              <a:gd name="connsiteY7" fmla="*/ 320257 h 725578"/>
              <a:gd name="connsiteX0" fmla="*/ 0 w 692004"/>
              <a:gd name="connsiteY0" fmla="*/ 320257 h 725578"/>
              <a:gd name="connsiteX1" fmla="*/ 191609 w 692004"/>
              <a:gd name="connsiteY1" fmla="*/ 380280 h 725578"/>
              <a:gd name="connsiteX2" fmla="*/ 122497 w 692004"/>
              <a:gd name="connsiteY2" fmla="*/ 0 h 725578"/>
              <a:gd name="connsiteX3" fmla="*/ 537610 w 692004"/>
              <a:gd name="connsiteY3" fmla="*/ 0 h 725578"/>
              <a:gd name="connsiteX4" fmla="*/ 473815 w 692004"/>
              <a:gd name="connsiteY4" fmla="*/ 380623 h 725578"/>
              <a:gd name="connsiteX5" fmla="*/ 692004 w 692004"/>
              <a:gd name="connsiteY5" fmla="*/ 341522 h 725578"/>
              <a:gd name="connsiteX6" fmla="*/ 330053 w 692004"/>
              <a:gd name="connsiteY6" fmla="*/ 725578 h 725578"/>
              <a:gd name="connsiteX7" fmla="*/ 0 w 692004"/>
              <a:gd name="connsiteY7" fmla="*/ 320257 h 725578"/>
              <a:gd name="connsiteX0" fmla="*/ 0 w 660107"/>
              <a:gd name="connsiteY0" fmla="*/ 320257 h 725578"/>
              <a:gd name="connsiteX1" fmla="*/ 191609 w 660107"/>
              <a:gd name="connsiteY1" fmla="*/ 380280 h 725578"/>
              <a:gd name="connsiteX2" fmla="*/ 122497 w 660107"/>
              <a:gd name="connsiteY2" fmla="*/ 0 h 725578"/>
              <a:gd name="connsiteX3" fmla="*/ 537610 w 660107"/>
              <a:gd name="connsiteY3" fmla="*/ 0 h 725578"/>
              <a:gd name="connsiteX4" fmla="*/ 473815 w 660107"/>
              <a:gd name="connsiteY4" fmla="*/ 380623 h 725578"/>
              <a:gd name="connsiteX5" fmla="*/ 660107 w 660107"/>
              <a:gd name="connsiteY5" fmla="*/ 327115 h 725578"/>
              <a:gd name="connsiteX6" fmla="*/ 330053 w 660107"/>
              <a:gd name="connsiteY6" fmla="*/ 725578 h 725578"/>
              <a:gd name="connsiteX7" fmla="*/ 0 w 660107"/>
              <a:gd name="connsiteY7" fmla="*/ 320257 h 725578"/>
              <a:gd name="connsiteX0" fmla="*/ 0 w 681372"/>
              <a:gd name="connsiteY0" fmla="*/ 313055 h 725578"/>
              <a:gd name="connsiteX1" fmla="*/ 212874 w 681372"/>
              <a:gd name="connsiteY1" fmla="*/ 380280 h 725578"/>
              <a:gd name="connsiteX2" fmla="*/ 143762 w 681372"/>
              <a:gd name="connsiteY2" fmla="*/ 0 h 725578"/>
              <a:gd name="connsiteX3" fmla="*/ 558875 w 681372"/>
              <a:gd name="connsiteY3" fmla="*/ 0 h 725578"/>
              <a:gd name="connsiteX4" fmla="*/ 495080 w 681372"/>
              <a:gd name="connsiteY4" fmla="*/ 380623 h 725578"/>
              <a:gd name="connsiteX5" fmla="*/ 681372 w 681372"/>
              <a:gd name="connsiteY5" fmla="*/ 327115 h 725578"/>
              <a:gd name="connsiteX6" fmla="*/ 351318 w 681372"/>
              <a:gd name="connsiteY6" fmla="*/ 725578 h 725578"/>
              <a:gd name="connsiteX7" fmla="*/ 0 w 681372"/>
              <a:gd name="connsiteY7" fmla="*/ 313055 h 725578"/>
              <a:gd name="connsiteX0" fmla="*/ 0 w 681372"/>
              <a:gd name="connsiteY0" fmla="*/ 313055 h 725578"/>
              <a:gd name="connsiteX1" fmla="*/ 212874 w 681372"/>
              <a:gd name="connsiteY1" fmla="*/ 380280 h 725578"/>
              <a:gd name="connsiteX2" fmla="*/ 122497 w 681372"/>
              <a:gd name="connsiteY2" fmla="*/ 0 h 725578"/>
              <a:gd name="connsiteX3" fmla="*/ 558875 w 681372"/>
              <a:gd name="connsiteY3" fmla="*/ 0 h 725578"/>
              <a:gd name="connsiteX4" fmla="*/ 495080 w 681372"/>
              <a:gd name="connsiteY4" fmla="*/ 380623 h 725578"/>
              <a:gd name="connsiteX5" fmla="*/ 681372 w 681372"/>
              <a:gd name="connsiteY5" fmla="*/ 327115 h 725578"/>
              <a:gd name="connsiteX6" fmla="*/ 351318 w 681372"/>
              <a:gd name="connsiteY6" fmla="*/ 725578 h 725578"/>
              <a:gd name="connsiteX7" fmla="*/ 0 w 681372"/>
              <a:gd name="connsiteY7" fmla="*/ 313055 h 725578"/>
              <a:gd name="connsiteX0" fmla="*/ 0 w 681372"/>
              <a:gd name="connsiteY0" fmla="*/ 313055 h 725578"/>
              <a:gd name="connsiteX1" fmla="*/ 212874 w 681372"/>
              <a:gd name="connsiteY1" fmla="*/ 380280 h 725578"/>
              <a:gd name="connsiteX2" fmla="*/ 122497 w 681372"/>
              <a:gd name="connsiteY2" fmla="*/ 0 h 725578"/>
              <a:gd name="connsiteX3" fmla="*/ 590773 w 681372"/>
              <a:gd name="connsiteY3" fmla="*/ 7203 h 725578"/>
              <a:gd name="connsiteX4" fmla="*/ 495080 w 681372"/>
              <a:gd name="connsiteY4" fmla="*/ 380623 h 725578"/>
              <a:gd name="connsiteX5" fmla="*/ 681372 w 681372"/>
              <a:gd name="connsiteY5" fmla="*/ 327115 h 725578"/>
              <a:gd name="connsiteX6" fmla="*/ 351318 w 681372"/>
              <a:gd name="connsiteY6" fmla="*/ 725578 h 725578"/>
              <a:gd name="connsiteX7" fmla="*/ 0 w 681372"/>
              <a:gd name="connsiteY7" fmla="*/ 313055 h 725578"/>
              <a:gd name="connsiteX0" fmla="*/ 0 w 681372"/>
              <a:gd name="connsiteY0" fmla="*/ 313055 h 725578"/>
              <a:gd name="connsiteX1" fmla="*/ 212874 w 681372"/>
              <a:gd name="connsiteY1" fmla="*/ 380280 h 725578"/>
              <a:gd name="connsiteX2" fmla="*/ 122497 w 681372"/>
              <a:gd name="connsiteY2" fmla="*/ 0 h 725578"/>
              <a:gd name="connsiteX3" fmla="*/ 564192 w 681372"/>
              <a:gd name="connsiteY3" fmla="*/ 14405 h 725578"/>
              <a:gd name="connsiteX4" fmla="*/ 495080 w 681372"/>
              <a:gd name="connsiteY4" fmla="*/ 380623 h 725578"/>
              <a:gd name="connsiteX5" fmla="*/ 681372 w 681372"/>
              <a:gd name="connsiteY5" fmla="*/ 327115 h 725578"/>
              <a:gd name="connsiteX6" fmla="*/ 351318 w 681372"/>
              <a:gd name="connsiteY6" fmla="*/ 725578 h 725578"/>
              <a:gd name="connsiteX7" fmla="*/ 0 w 681372"/>
              <a:gd name="connsiteY7" fmla="*/ 313055 h 725578"/>
              <a:gd name="connsiteX0" fmla="*/ 0 w 681372"/>
              <a:gd name="connsiteY0" fmla="*/ 298650 h 711173"/>
              <a:gd name="connsiteX1" fmla="*/ 212874 w 681372"/>
              <a:gd name="connsiteY1" fmla="*/ 365875 h 711173"/>
              <a:gd name="connsiteX2" fmla="*/ 117181 w 681372"/>
              <a:gd name="connsiteY2" fmla="*/ 14407 h 711173"/>
              <a:gd name="connsiteX3" fmla="*/ 564192 w 681372"/>
              <a:gd name="connsiteY3" fmla="*/ 0 h 711173"/>
              <a:gd name="connsiteX4" fmla="*/ 495080 w 681372"/>
              <a:gd name="connsiteY4" fmla="*/ 366218 h 711173"/>
              <a:gd name="connsiteX5" fmla="*/ 681372 w 681372"/>
              <a:gd name="connsiteY5" fmla="*/ 312710 h 711173"/>
              <a:gd name="connsiteX6" fmla="*/ 351318 w 681372"/>
              <a:gd name="connsiteY6" fmla="*/ 711173 h 711173"/>
              <a:gd name="connsiteX7" fmla="*/ 0 w 681372"/>
              <a:gd name="connsiteY7" fmla="*/ 298650 h 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372" h="711173">
                <a:moveTo>
                  <a:pt x="0" y="298650"/>
                </a:moveTo>
                <a:lnTo>
                  <a:pt x="212874" y="365875"/>
                </a:lnTo>
                <a:lnTo>
                  <a:pt x="117181" y="14407"/>
                </a:lnTo>
                <a:lnTo>
                  <a:pt x="564192" y="0"/>
                </a:lnTo>
                <a:lnTo>
                  <a:pt x="495080" y="366218"/>
                </a:lnTo>
                <a:lnTo>
                  <a:pt x="681372" y="312710"/>
                </a:lnTo>
                <a:lnTo>
                  <a:pt x="351318" y="711173"/>
                </a:lnTo>
                <a:lnTo>
                  <a:pt x="0" y="298650"/>
                </a:lnTo>
                <a:close/>
              </a:path>
            </a:pathLst>
          </a:cu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RelaxedModerately">
                <a:rot lat="17990633" lon="0" rev="0"/>
              </a:camera>
              <a:lightRig rig="threePt" dir="t"/>
            </a:scene3d>
          </a:bodyPr>
          <a:lstStyle/>
          <a:p>
            <a:pPr algn="ctr"/>
            <a:r>
              <a:rPr lang="en-US" sz="2400" b="1" dirty="0">
                <a:effectLst>
                  <a:outerShdw blurRad="38100" dist="38100" dir="2700000" algn="tl">
                    <a:srgbClr val="000000">
                      <a:alpha val="43137"/>
                    </a:srgbClr>
                  </a:outerShdw>
                </a:effectLst>
                <a:latin typeface="+mj-lt"/>
              </a:rPr>
              <a:t>N</a:t>
            </a:r>
          </a:p>
        </p:txBody>
      </p:sp>
      <p:pic>
        <p:nvPicPr>
          <p:cNvPr id="8" name="Picture 7">
            <a:extLst>
              <a:ext uri="{FF2B5EF4-FFF2-40B4-BE49-F238E27FC236}">
                <a16:creationId xmlns:a16="http://schemas.microsoft.com/office/drawing/2014/main" id="{74DFC976-D136-45D9-BA90-60AF30E46B5B}"/>
              </a:ext>
            </a:extLst>
          </p:cNvPr>
          <p:cNvPicPr>
            <a:picLocks noChangeAspect="1"/>
          </p:cNvPicPr>
          <p:nvPr/>
        </p:nvPicPr>
        <p:blipFill>
          <a:blip r:embed="rId2"/>
          <a:stretch>
            <a:fillRect/>
          </a:stretch>
        </p:blipFill>
        <p:spPr>
          <a:xfrm>
            <a:off x="0" y="1517670"/>
            <a:ext cx="17363664" cy="8247654"/>
          </a:xfrm>
          <a:prstGeom prst="rect">
            <a:avLst/>
          </a:prstGeom>
        </p:spPr>
      </p:pic>
      <p:sp>
        <p:nvSpPr>
          <p:cNvPr id="9" name="Arrow: Down 8">
            <a:extLst>
              <a:ext uri="{FF2B5EF4-FFF2-40B4-BE49-F238E27FC236}">
                <a16:creationId xmlns:a16="http://schemas.microsoft.com/office/drawing/2014/main" id="{63BC2F2B-B184-40F6-B4E9-68F47CEF1A49}"/>
              </a:ext>
            </a:extLst>
          </p:cNvPr>
          <p:cNvSpPr/>
          <p:nvPr/>
        </p:nvSpPr>
        <p:spPr>
          <a:xfrm rot="16200000">
            <a:off x="13898182" y="8627249"/>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effectLst>
                  <a:outerShdw blurRad="38100" dist="38100" dir="2700000" algn="tl">
                    <a:srgbClr val="000000">
                      <a:alpha val="43137"/>
                    </a:srgbClr>
                  </a:outerShdw>
                </a:effectLst>
                <a:latin typeface="+mj-lt"/>
              </a:rPr>
              <a:t>N</a:t>
            </a:r>
          </a:p>
        </p:txBody>
      </p:sp>
      <p:sp>
        <p:nvSpPr>
          <p:cNvPr id="2" name="Title 1">
            <a:extLst>
              <a:ext uri="{FF2B5EF4-FFF2-40B4-BE49-F238E27FC236}">
                <a16:creationId xmlns:a16="http://schemas.microsoft.com/office/drawing/2014/main" id="{6F79B833-83FE-4B78-8D9B-C04C51CF8702}"/>
              </a:ext>
            </a:extLst>
          </p:cNvPr>
          <p:cNvSpPr>
            <a:spLocks noGrp="1"/>
          </p:cNvSpPr>
          <p:nvPr>
            <p:ph type="title"/>
          </p:nvPr>
        </p:nvSpPr>
        <p:spPr>
          <a:xfrm>
            <a:off x="965867" y="-350687"/>
            <a:ext cx="15606237" cy="1868357"/>
          </a:xfrm>
        </p:spPr>
        <p:txBody>
          <a:bodyPr>
            <a:normAutofit/>
          </a:bodyPr>
          <a:lstStyle/>
          <a:p>
            <a:r>
              <a:rPr lang="en-US" sz="6000" dirty="0"/>
              <a:t>Ground water Elevation Model</a:t>
            </a:r>
            <a:br>
              <a:rPr lang="en-US" dirty="0"/>
            </a:br>
            <a:r>
              <a:rPr lang="en-US" sz="4000" b="0" dirty="0"/>
              <a:t>Monitor wells with </a:t>
            </a:r>
            <a:r>
              <a:rPr lang="en-US" sz="4000" dirty="0">
                <a:solidFill>
                  <a:srgbClr val="3399FF"/>
                </a:solidFill>
              </a:rPr>
              <a:t>water</a:t>
            </a:r>
            <a:r>
              <a:rPr lang="en-US" sz="4000" b="0" dirty="0"/>
              <a:t> and </a:t>
            </a:r>
            <a:r>
              <a:rPr lang="en-US" sz="4000" dirty="0">
                <a:solidFill>
                  <a:srgbClr val="FF0000"/>
                </a:solidFill>
              </a:rPr>
              <a:t>LNAPL</a:t>
            </a:r>
            <a:r>
              <a:rPr lang="en-US" sz="4000" b="0" dirty="0"/>
              <a:t> column - </a:t>
            </a:r>
            <a:r>
              <a:rPr lang="en-US" sz="3600" b="0" dirty="0"/>
              <a:t>View looking West</a:t>
            </a:r>
            <a:endParaRPr lang="en-US" b="0" dirty="0"/>
          </a:p>
        </p:txBody>
      </p:sp>
    </p:spTree>
    <p:extLst>
      <p:ext uri="{BB962C8B-B14F-4D97-AF65-F5344CB8AC3E}">
        <p14:creationId xmlns:p14="http://schemas.microsoft.com/office/powerpoint/2010/main" val="3378361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7A5D-C86D-46D3-BB8B-B931DDA9A0F5}"/>
              </a:ext>
            </a:extLst>
          </p:cNvPr>
          <p:cNvSpPr>
            <a:spLocks noGrp="1"/>
          </p:cNvSpPr>
          <p:nvPr>
            <p:ph type="title"/>
          </p:nvPr>
        </p:nvSpPr>
        <p:spPr>
          <a:xfrm>
            <a:off x="902043" y="-200658"/>
            <a:ext cx="15606584" cy="1908839"/>
          </a:xfrm>
        </p:spPr>
        <p:txBody>
          <a:bodyPr>
            <a:normAutofit/>
          </a:bodyPr>
          <a:lstStyle/>
          <a:p>
            <a:r>
              <a:rPr lang="en-US" sz="5400" dirty="0"/>
              <a:t>LNAPL Plume &gt; 1% Area Fluorescence (%AF)</a:t>
            </a:r>
            <a:br>
              <a:rPr lang="en-US" sz="5400" dirty="0"/>
            </a:br>
            <a:r>
              <a:rPr lang="en-US" sz="2800" b="0" dirty="0"/>
              <a:t>Shows LNAPL in perched zone above water table, and confined 15’ below water piezometric head.</a:t>
            </a:r>
            <a:endParaRPr lang="en-US" dirty="0"/>
          </a:p>
        </p:txBody>
      </p:sp>
      <p:sp>
        <p:nvSpPr>
          <p:cNvPr id="4" name="Footer Placeholder 3">
            <a:extLst>
              <a:ext uri="{FF2B5EF4-FFF2-40B4-BE49-F238E27FC236}">
                <a16:creationId xmlns:a16="http://schemas.microsoft.com/office/drawing/2014/main" id="{D58907F1-E3F8-43C9-AB6C-9742D9335FF7}"/>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a:extLst>
              <a:ext uri="{FF2B5EF4-FFF2-40B4-BE49-F238E27FC236}">
                <a16:creationId xmlns:a16="http://schemas.microsoft.com/office/drawing/2014/main" id="{6605EB67-AF31-4BE6-BF7C-CE53F9BEFB6E}"/>
              </a:ext>
            </a:extLst>
          </p:cNvPr>
          <p:cNvSpPr>
            <a:spLocks noGrp="1"/>
          </p:cNvSpPr>
          <p:nvPr>
            <p:ph type="sldNum" sz="quarter" idx="12"/>
          </p:nvPr>
        </p:nvSpPr>
        <p:spPr/>
        <p:txBody>
          <a:bodyPr/>
          <a:lstStyle/>
          <a:p>
            <a:fld id="{37C2E05E-97ED-466F-8EE8-C8D9FED4DCC4}" type="slidenum">
              <a:rPr lang="en-US" smtClean="0"/>
              <a:pPr/>
              <a:t>44</a:t>
            </a:fld>
            <a:endParaRPr lang="en-US" dirty="0"/>
          </a:p>
        </p:txBody>
      </p:sp>
      <p:sp>
        <p:nvSpPr>
          <p:cNvPr id="7" name="Arrow: Down 5">
            <a:extLst>
              <a:ext uri="{FF2B5EF4-FFF2-40B4-BE49-F238E27FC236}">
                <a16:creationId xmlns:a16="http://schemas.microsoft.com/office/drawing/2014/main" id="{C8C16579-E171-4AD7-8D6E-2C69E75C456C}"/>
              </a:ext>
            </a:extLst>
          </p:cNvPr>
          <p:cNvSpPr/>
          <p:nvPr/>
        </p:nvSpPr>
        <p:spPr>
          <a:xfrm rot="10800000">
            <a:off x="13843715" y="8982291"/>
            <a:ext cx="681372" cy="524885"/>
          </a:xfrm>
          <a:custGeom>
            <a:avLst/>
            <a:gdLst>
              <a:gd name="connsiteX0" fmla="*/ 0 w 830226"/>
              <a:gd name="connsiteY0" fmla="*/ 341522 h 725578"/>
              <a:gd name="connsiteX1" fmla="*/ 207557 w 830226"/>
              <a:gd name="connsiteY1" fmla="*/ 341522 h 725578"/>
              <a:gd name="connsiteX2" fmla="*/ 207557 w 830226"/>
              <a:gd name="connsiteY2" fmla="*/ 0 h 725578"/>
              <a:gd name="connsiteX3" fmla="*/ 622670 w 830226"/>
              <a:gd name="connsiteY3" fmla="*/ 0 h 725578"/>
              <a:gd name="connsiteX4" fmla="*/ 622670 w 830226"/>
              <a:gd name="connsiteY4" fmla="*/ 341522 h 725578"/>
              <a:gd name="connsiteX5" fmla="*/ 830226 w 830226"/>
              <a:gd name="connsiteY5" fmla="*/ 341522 h 725578"/>
              <a:gd name="connsiteX6" fmla="*/ 415113 w 830226"/>
              <a:gd name="connsiteY6" fmla="*/ 725578 h 725578"/>
              <a:gd name="connsiteX7" fmla="*/ 0 w 830226"/>
              <a:gd name="connsiteY7" fmla="*/ 341522 h 725578"/>
              <a:gd name="connsiteX0" fmla="*/ 0 w 830226"/>
              <a:gd name="connsiteY0" fmla="*/ 341522 h 725578"/>
              <a:gd name="connsiteX1" fmla="*/ 207557 w 830226"/>
              <a:gd name="connsiteY1" fmla="*/ 341522 h 725578"/>
              <a:gd name="connsiteX2" fmla="*/ 207557 w 830226"/>
              <a:gd name="connsiteY2" fmla="*/ 0 h 725578"/>
              <a:gd name="connsiteX3" fmla="*/ 622670 w 830226"/>
              <a:gd name="connsiteY3" fmla="*/ 0 h 725578"/>
              <a:gd name="connsiteX4" fmla="*/ 569507 w 830226"/>
              <a:gd name="connsiteY4" fmla="*/ 373420 h 725578"/>
              <a:gd name="connsiteX5" fmla="*/ 830226 w 830226"/>
              <a:gd name="connsiteY5" fmla="*/ 341522 h 725578"/>
              <a:gd name="connsiteX6" fmla="*/ 415113 w 830226"/>
              <a:gd name="connsiteY6" fmla="*/ 725578 h 725578"/>
              <a:gd name="connsiteX7" fmla="*/ 0 w 830226"/>
              <a:gd name="connsiteY7" fmla="*/ 341522 h 725578"/>
              <a:gd name="connsiteX0" fmla="*/ 0 w 830226"/>
              <a:gd name="connsiteY0" fmla="*/ 341522 h 725578"/>
              <a:gd name="connsiteX1" fmla="*/ 281985 w 830226"/>
              <a:gd name="connsiteY1" fmla="*/ 394685 h 725578"/>
              <a:gd name="connsiteX2" fmla="*/ 207557 w 830226"/>
              <a:gd name="connsiteY2" fmla="*/ 0 h 725578"/>
              <a:gd name="connsiteX3" fmla="*/ 622670 w 830226"/>
              <a:gd name="connsiteY3" fmla="*/ 0 h 725578"/>
              <a:gd name="connsiteX4" fmla="*/ 569507 w 830226"/>
              <a:gd name="connsiteY4" fmla="*/ 373420 h 725578"/>
              <a:gd name="connsiteX5" fmla="*/ 830226 w 830226"/>
              <a:gd name="connsiteY5" fmla="*/ 341522 h 725578"/>
              <a:gd name="connsiteX6" fmla="*/ 415113 w 830226"/>
              <a:gd name="connsiteY6" fmla="*/ 725578 h 725578"/>
              <a:gd name="connsiteX7" fmla="*/ 0 w 830226"/>
              <a:gd name="connsiteY7" fmla="*/ 341522 h 725578"/>
              <a:gd name="connsiteX0" fmla="*/ 0 w 777064"/>
              <a:gd name="connsiteY0" fmla="*/ 341522 h 725578"/>
              <a:gd name="connsiteX1" fmla="*/ 281985 w 777064"/>
              <a:gd name="connsiteY1" fmla="*/ 394685 h 725578"/>
              <a:gd name="connsiteX2" fmla="*/ 207557 w 777064"/>
              <a:gd name="connsiteY2" fmla="*/ 0 h 725578"/>
              <a:gd name="connsiteX3" fmla="*/ 622670 w 777064"/>
              <a:gd name="connsiteY3" fmla="*/ 0 h 725578"/>
              <a:gd name="connsiteX4" fmla="*/ 569507 w 777064"/>
              <a:gd name="connsiteY4" fmla="*/ 373420 h 725578"/>
              <a:gd name="connsiteX5" fmla="*/ 777064 w 777064"/>
              <a:gd name="connsiteY5" fmla="*/ 341522 h 725578"/>
              <a:gd name="connsiteX6" fmla="*/ 415113 w 777064"/>
              <a:gd name="connsiteY6" fmla="*/ 725578 h 725578"/>
              <a:gd name="connsiteX7" fmla="*/ 0 w 777064"/>
              <a:gd name="connsiteY7" fmla="*/ 341522 h 725578"/>
              <a:gd name="connsiteX0" fmla="*/ 0 w 692004"/>
              <a:gd name="connsiteY0" fmla="*/ 320257 h 725578"/>
              <a:gd name="connsiteX1" fmla="*/ 196925 w 692004"/>
              <a:gd name="connsiteY1" fmla="*/ 394685 h 725578"/>
              <a:gd name="connsiteX2" fmla="*/ 122497 w 692004"/>
              <a:gd name="connsiteY2" fmla="*/ 0 h 725578"/>
              <a:gd name="connsiteX3" fmla="*/ 537610 w 692004"/>
              <a:gd name="connsiteY3" fmla="*/ 0 h 725578"/>
              <a:gd name="connsiteX4" fmla="*/ 484447 w 692004"/>
              <a:gd name="connsiteY4" fmla="*/ 373420 h 725578"/>
              <a:gd name="connsiteX5" fmla="*/ 692004 w 692004"/>
              <a:gd name="connsiteY5" fmla="*/ 341522 h 725578"/>
              <a:gd name="connsiteX6" fmla="*/ 330053 w 692004"/>
              <a:gd name="connsiteY6" fmla="*/ 725578 h 725578"/>
              <a:gd name="connsiteX7" fmla="*/ 0 w 692004"/>
              <a:gd name="connsiteY7" fmla="*/ 320257 h 725578"/>
              <a:gd name="connsiteX0" fmla="*/ 0 w 692004"/>
              <a:gd name="connsiteY0" fmla="*/ 320257 h 725578"/>
              <a:gd name="connsiteX1" fmla="*/ 175660 w 692004"/>
              <a:gd name="connsiteY1" fmla="*/ 351467 h 725578"/>
              <a:gd name="connsiteX2" fmla="*/ 122497 w 692004"/>
              <a:gd name="connsiteY2" fmla="*/ 0 h 725578"/>
              <a:gd name="connsiteX3" fmla="*/ 537610 w 692004"/>
              <a:gd name="connsiteY3" fmla="*/ 0 h 725578"/>
              <a:gd name="connsiteX4" fmla="*/ 484447 w 692004"/>
              <a:gd name="connsiteY4" fmla="*/ 373420 h 725578"/>
              <a:gd name="connsiteX5" fmla="*/ 692004 w 692004"/>
              <a:gd name="connsiteY5" fmla="*/ 341522 h 725578"/>
              <a:gd name="connsiteX6" fmla="*/ 330053 w 692004"/>
              <a:gd name="connsiteY6" fmla="*/ 725578 h 725578"/>
              <a:gd name="connsiteX7" fmla="*/ 0 w 692004"/>
              <a:gd name="connsiteY7" fmla="*/ 320257 h 725578"/>
              <a:gd name="connsiteX0" fmla="*/ 0 w 692004"/>
              <a:gd name="connsiteY0" fmla="*/ 320257 h 725578"/>
              <a:gd name="connsiteX1" fmla="*/ 175660 w 692004"/>
              <a:gd name="connsiteY1" fmla="*/ 351467 h 725578"/>
              <a:gd name="connsiteX2" fmla="*/ 122497 w 692004"/>
              <a:gd name="connsiteY2" fmla="*/ 0 h 725578"/>
              <a:gd name="connsiteX3" fmla="*/ 537610 w 692004"/>
              <a:gd name="connsiteY3" fmla="*/ 0 h 725578"/>
              <a:gd name="connsiteX4" fmla="*/ 473815 w 692004"/>
              <a:gd name="connsiteY4" fmla="*/ 359014 h 725578"/>
              <a:gd name="connsiteX5" fmla="*/ 692004 w 692004"/>
              <a:gd name="connsiteY5" fmla="*/ 341522 h 725578"/>
              <a:gd name="connsiteX6" fmla="*/ 330053 w 692004"/>
              <a:gd name="connsiteY6" fmla="*/ 725578 h 725578"/>
              <a:gd name="connsiteX7" fmla="*/ 0 w 692004"/>
              <a:gd name="connsiteY7" fmla="*/ 320257 h 725578"/>
              <a:gd name="connsiteX0" fmla="*/ 0 w 692004"/>
              <a:gd name="connsiteY0" fmla="*/ 320257 h 725578"/>
              <a:gd name="connsiteX1" fmla="*/ 175660 w 692004"/>
              <a:gd name="connsiteY1" fmla="*/ 351467 h 725578"/>
              <a:gd name="connsiteX2" fmla="*/ 122497 w 692004"/>
              <a:gd name="connsiteY2" fmla="*/ 0 h 725578"/>
              <a:gd name="connsiteX3" fmla="*/ 537610 w 692004"/>
              <a:gd name="connsiteY3" fmla="*/ 0 h 725578"/>
              <a:gd name="connsiteX4" fmla="*/ 473815 w 692004"/>
              <a:gd name="connsiteY4" fmla="*/ 380623 h 725578"/>
              <a:gd name="connsiteX5" fmla="*/ 692004 w 692004"/>
              <a:gd name="connsiteY5" fmla="*/ 341522 h 725578"/>
              <a:gd name="connsiteX6" fmla="*/ 330053 w 692004"/>
              <a:gd name="connsiteY6" fmla="*/ 725578 h 725578"/>
              <a:gd name="connsiteX7" fmla="*/ 0 w 692004"/>
              <a:gd name="connsiteY7" fmla="*/ 320257 h 725578"/>
              <a:gd name="connsiteX0" fmla="*/ 0 w 692004"/>
              <a:gd name="connsiteY0" fmla="*/ 320257 h 725578"/>
              <a:gd name="connsiteX1" fmla="*/ 191609 w 692004"/>
              <a:gd name="connsiteY1" fmla="*/ 380280 h 725578"/>
              <a:gd name="connsiteX2" fmla="*/ 122497 w 692004"/>
              <a:gd name="connsiteY2" fmla="*/ 0 h 725578"/>
              <a:gd name="connsiteX3" fmla="*/ 537610 w 692004"/>
              <a:gd name="connsiteY3" fmla="*/ 0 h 725578"/>
              <a:gd name="connsiteX4" fmla="*/ 473815 w 692004"/>
              <a:gd name="connsiteY4" fmla="*/ 380623 h 725578"/>
              <a:gd name="connsiteX5" fmla="*/ 692004 w 692004"/>
              <a:gd name="connsiteY5" fmla="*/ 341522 h 725578"/>
              <a:gd name="connsiteX6" fmla="*/ 330053 w 692004"/>
              <a:gd name="connsiteY6" fmla="*/ 725578 h 725578"/>
              <a:gd name="connsiteX7" fmla="*/ 0 w 692004"/>
              <a:gd name="connsiteY7" fmla="*/ 320257 h 725578"/>
              <a:gd name="connsiteX0" fmla="*/ 0 w 660107"/>
              <a:gd name="connsiteY0" fmla="*/ 320257 h 725578"/>
              <a:gd name="connsiteX1" fmla="*/ 191609 w 660107"/>
              <a:gd name="connsiteY1" fmla="*/ 380280 h 725578"/>
              <a:gd name="connsiteX2" fmla="*/ 122497 w 660107"/>
              <a:gd name="connsiteY2" fmla="*/ 0 h 725578"/>
              <a:gd name="connsiteX3" fmla="*/ 537610 w 660107"/>
              <a:gd name="connsiteY3" fmla="*/ 0 h 725578"/>
              <a:gd name="connsiteX4" fmla="*/ 473815 w 660107"/>
              <a:gd name="connsiteY4" fmla="*/ 380623 h 725578"/>
              <a:gd name="connsiteX5" fmla="*/ 660107 w 660107"/>
              <a:gd name="connsiteY5" fmla="*/ 327115 h 725578"/>
              <a:gd name="connsiteX6" fmla="*/ 330053 w 660107"/>
              <a:gd name="connsiteY6" fmla="*/ 725578 h 725578"/>
              <a:gd name="connsiteX7" fmla="*/ 0 w 660107"/>
              <a:gd name="connsiteY7" fmla="*/ 320257 h 725578"/>
              <a:gd name="connsiteX0" fmla="*/ 0 w 681372"/>
              <a:gd name="connsiteY0" fmla="*/ 313055 h 725578"/>
              <a:gd name="connsiteX1" fmla="*/ 212874 w 681372"/>
              <a:gd name="connsiteY1" fmla="*/ 380280 h 725578"/>
              <a:gd name="connsiteX2" fmla="*/ 143762 w 681372"/>
              <a:gd name="connsiteY2" fmla="*/ 0 h 725578"/>
              <a:gd name="connsiteX3" fmla="*/ 558875 w 681372"/>
              <a:gd name="connsiteY3" fmla="*/ 0 h 725578"/>
              <a:gd name="connsiteX4" fmla="*/ 495080 w 681372"/>
              <a:gd name="connsiteY4" fmla="*/ 380623 h 725578"/>
              <a:gd name="connsiteX5" fmla="*/ 681372 w 681372"/>
              <a:gd name="connsiteY5" fmla="*/ 327115 h 725578"/>
              <a:gd name="connsiteX6" fmla="*/ 351318 w 681372"/>
              <a:gd name="connsiteY6" fmla="*/ 725578 h 725578"/>
              <a:gd name="connsiteX7" fmla="*/ 0 w 681372"/>
              <a:gd name="connsiteY7" fmla="*/ 313055 h 725578"/>
              <a:gd name="connsiteX0" fmla="*/ 0 w 681372"/>
              <a:gd name="connsiteY0" fmla="*/ 313055 h 725578"/>
              <a:gd name="connsiteX1" fmla="*/ 212874 w 681372"/>
              <a:gd name="connsiteY1" fmla="*/ 380280 h 725578"/>
              <a:gd name="connsiteX2" fmla="*/ 122497 w 681372"/>
              <a:gd name="connsiteY2" fmla="*/ 0 h 725578"/>
              <a:gd name="connsiteX3" fmla="*/ 558875 w 681372"/>
              <a:gd name="connsiteY3" fmla="*/ 0 h 725578"/>
              <a:gd name="connsiteX4" fmla="*/ 495080 w 681372"/>
              <a:gd name="connsiteY4" fmla="*/ 380623 h 725578"/>
              <a:gd name="connsiteX5" fmla="*/ 681372 w 681372"/>
              <a:gd name="connsiteY5" fmla="*/ 327115 h 725578"/>
              <a:gd name="connsiteX6" fmla="*/ 351318 w 681372"/>
              <a:gd name="connsiteY6" fmla="*/ 725578 h 725578"/>
              <a:gd name="connsiteX7" fmla="*/ 0 w 681372"/>
              <a:gd name="connsiteY7" fmla="*/ 313055 h 725578"/>
              <a:gd name="connsiteX0" fmla="*/ 0 w 681372"/>
              <a:gd name="connsiteY0" fmla="*/ 313055 h 725578"/>
              <a:gd name="connsiteX1" fmla="*/ 212874 w 681372"/>
              <a:gd name="connsiteY1" fmla="*/ 380280 h 725578"/>
              <a:gd name="connsiteX2" fmla="*/ 122497 w 681372"/>
              <a:gd name="connsiteY2" fmla="*/ 0 h 725578"/>
              <a:gd name="connsiteX3" fmla="*/ 590773 w 681372"/>
              <a:gd name="connsiteY3" fmla="*/ 7203 h 725578"/>
              <a:gd name="connsiteX4" fmla="*/ 495080 w 681372"/>
              <a:gd name="connsiteY4" fmla="*/ 380623 h 725578"/>
              <a:gd name="connsiteX5" fmla="*/ 681372 w 681372"/>
              <a:gd name="connsiteY5" fmla="*/ 327115 h 725578"/>
              <a:gd name="connsiteX6" fmla="*/ 351318 w 681372"/>
              <a:gd name="connsiteY6" fmla="*/ 725578 h 725578"/>
              <a:gd name="connsiteX7" fmla="*/ 0 w 681372"/>
              <a:gd name="connsiteY7" fmla="*/ 313055 h 725578"/>
              <a:gd name="connsiteX0" fmla="*/ 0 w 681372"/>
              <a:gd name="connsiteY0" fmla="*/ 313055 h 725578"/>
              <a:gd name="connsiteX1" fmla="*/ 212874 w 681372"/>
              <a:gd name="connsiteY1" fmla="*/ 380280 h 725578"/>
              <a:gd name="connsiteX2" fmla="*/ 122497 w 681372"/>
              <a:gd name="connsiteY2" fmla="*/ 0 h 725578"/>
              <a:gd name="connsiteX3" fmla="*/ 564192 w 681372"/>
              <a:gd name="connsiteY3" fmla="*/ 14405 h 725578"/>
              <a:gd name="connsiteX4" fmla="*/ 495080 w 681372"/>
              <a:gd name="connsiteY4" fmla="*/ 380623 h 725578"/>
              <a:gd name="connsiteX5" fmla="*/ 681372 w 681372"/>
              <a:gd name="connsiteY5" fmla="*/ 327115 h 725578"/>
              <a:gd name="connsiteX6" fmla="*/ 351318 w 681372"/>
              <a:gd name="connsiteY6" fmla="*/ 725578 h 725578"/>
              <a:gd name="connsiteX7" fmla="*/ 0 w 681372"/>
              <a:gd name="connsiteY7" fmla="*/ 313055 h 725578"/>
              <a:gd name="connsiteX0" fmla="*/ 0 w 681372"/>
              <a:gd name="connsiteY0" fmla="*/ 298650 h 711173"/>
              <a:gd name="connsiteX1" fmla="*/ 212874 w 681372"/>
              <a:gd name="connsiteY1" fmla="*/ 365875 h 711173"/>
              <a:gd name="connsiteX2" fmla="*/ 117181 w 681372"/>
              <a:gd name="connsiteY2" fmla="*/ 14407 h 711173"/>
              <a:gd name="connsiteX3" fmla="*/ 564192 w 681372"/>
              <a:gd name="connsiteY3" fmla="*/ 0 h 711173"/>
              <a:gd name="connsiteX4" fmla="*/ 495080 w 681372"/>
              <a:gd name="connsiteY4" fmla="*/ 366218 h 711173"/>
              <a:gd name="connsiteX5" fmla="*/ 681372 w 681372"/>
              <a:gd name="connsiteY5" fmla="*/ 312710 h 711173"/>
              <a:gd name="connsiteX6" fmla="*/ 351318 w 681372"/>
              <a:gd name="connsiteY6" fmla="*/ 711173 h 711173"/>
              <a:gd name="connsiteX7" fmla="*/ 0 w 681372"/>
              <a:gd name="connsiteY7" fmla="*/ 298650 h 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372" h="711173">
                <a:moveTo>
                  <a:pt x="0" y="298650"/>
                </a:moveTo>
                <a:lnTo>
                  <a:pt x="212874" y="365875"/>
                </a:lnTo>
                <a:lnTo>
                  <a:pt x="117181" y="14407"/>
                </a:lnTo>
                <a:lnTo>
                  <a:pt x="564192" y="0"/>
                </a:lnTo>
                <a:lnTo>
                  <a:pt x="495080" y="366218"/>
                </a:lnTo>
                <a:lnTo>
                  <a:pt x="681372" y="312710"/>
                </a:lnTo>
                <a:lnTo>
                  <a:pt x="351318" y="711173"/>
                </a:lnTo>
                <a:lnTo>
                  <a:pt x="0" y="298650"/>
                </a:lnTo>
                <a:close/>
              </a:path>
            </a:pathLst>
          </a:cu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RelaxedModerately">
                <a:rot lat="17990633" lon="0" rev="0"/>
              </a:camera>
              <a:lightRig rig="threePt" dir="t"/>
            </a:scene3d>
          </a:bodyPr>
          <a:lstStyle/>
          <a:p>
            <a:pPr algn="ctr"/>
            <a:r>
              <a:rPr lang="en-US" sz="2400" b="1" dirty="0">
                <a:effectLst>
                  <a:outerShdw blurRad="38100" dist="38100" dir="2700000" algn="tl">
                    <a:srgbClr val="000000">
                      <a:alpha val="43137"/>
                    </a:srgbClr>
                  </a:outerShdw>
                </a:effectLst>
                <a:latin typeface="+mj-lt"/>
              </a:rPr>
              <a:t>N</a:t>
            </a:r>
          </a:p>
        </p:txBody>
      </p:sp>
      <p:pic>
        <p:nvPicPr>
          <p:cNvPr id="8" name="Picture 7">
            <a:extLst>
              <a:ext uri="{FF2B5EF4-FFF2-40B4-BE49-F238E27FC236}">
                <a16:creationId xmlns:a16="http://schemas.microsoft.com/office/drawing/2014/main" id="{388BD57A-A355-4B20-972C-6617A51F8BB2}"/>
              </a:ext>
            </a:extLst>
          </p:cNvPr>
          <p:cNvPicPr>
            <a:picLocks noChangeAspect="1"/>
          </p:cNvPicPr>
          <p:nvPr/>
        </p:nvPicPr>
        <p:blipFill>
          <a:blip r:embed="rId2"/>
          <a:stretch>
            <a:fillRect/>
          </a:stretch>
        </p:blipFill>
        <p:spPr>
          <a:xfrm>
            <a:off x="-15877" y="1708181"/>
            <a:ext cx="17356140" cy="8045420"/>
          </a:xfrm>
          <a:prstGeom prst="rect">
            <a:avLst/>
          </a:prstGeom>
        </p:spPr>
      </p:pic>
      <p:sp>
        <p:nvSpPr>
          <p:cNvPr id="9" name="Arrow: Down 8">
            <a:extLst>
              <a:ext uri="{FF2B5EF4-FFF2-40B4-BE49-F238E27FC236}">
                <a16:creationId xmlns:a16="http://schemas.microsoft.com/office/drawing/2014/main" id="{7321197D-527E-4AC2-9410-B9E0535893DC}"/>
              </a:ext>
            </a:extLst>
          </p:cNvPr>
          <p:cNvSpPr/>
          <p:nvPr/>
        </p:nvSpPr>
        <p:spPr>
          <a:xfrm rot="16200000">
            <a:off x="13898182" y="8627249"/>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effectLst>
                  <a:outerShdw blurRad="38100" dist="38100" dir="2700000" algn="tl">
                    <a:srgbClr val="000000">
                      <a:alpha val="43137"/>
                    </a:srgbClr>
                  </a:outerShdw>
                </a:effectLst>
                <a:latin typeface="+mj-lt"/>
              </a:rPr>
              <a:t>N</a:t>
            </a:r>
          </a:p>
        </p:txBody>
      </p:sp>
    </p:spTree>
    <p:extLst>
      <p:ext uri="{BB962C8B-B14F-4D97-AF65-F5344CB8AC3E}">
        <p14:creationId xmlns:p14="http://schemas.microsoft.com/office/powerpoint/2010/main" val="232695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98AF8-BC98-4F3A-A08C-43B0C70AB936}"/>
              </a:ext>
            </a:extLst>
          </p:cNvPr>
          <p:cNvSpPr>
            <a:spLocks noGrp="1"/>
          </p:cNvSpPr>
          <p:nvPr>
            <p:ph type="title"/>
          </p:nvPr>
        </p:nvSpPr>
        <p:spPr>
          <a:xfrm>
            <a:off x="953510" y="201503"/>
            <a:ext cx="15606237" cy="1625600"/>
          </a:xfrm>
        </p:spPr>
        <p:txBody>
          <a:bodyPr>
            <a:normAutofit fontScale="90000"/>
          </a:bodyPr>
          <a:lstStyle/>
          <a:p>
            <a:r>
              <a:rPr lang="en-US" dirty="0"/>
              <a:t>Orthographic View of Site Looking West – </a:t>
            </a:r>
            <a:br>
              <a:rPr lang="en-US" dirty="0"/>
            </a:br>
            <a:r>
              <a:rPr lang="en-US" sz="4400" b="0" dirty="0"/>
              <a:t>Shows LNAPL in perched zone above water table, and confined 15’ below water piezometric head. </a:t>
            </a:r>
            <a:endParaRPr lang="en-US" b="0" dirty="0"/>
          </a:p>
        </p:txBody>
      </p:sp>
      <p:sp>
        <p:nvSpPr>
          <p:cNvPr id="3" name="Content Placeholder 2">
            <a:extLst>
              <a:ext uri="{FF2B5EF4-FFF2-40B4-BE49-F238E27FC236}">
                <a16:creationId xmlns:a16="http://schemas.microsoft.com/office/drawing/2014/main" id="{1D817AEE-4C4A-4279-BE62-8F66BA05D3B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034380B-B325-4DB5-9C09-AC3ADF869160}"/>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a:extLst>
              <a:ext uri="{FF2B5EF4-FFF2-40B4-BE49-F238E27FC236}">
                <a16:creationId xmlns:a16="http://schemas.microsoft.com/office/drawing/2014/main" id="{50FC3305-DBE0-464D-8BCC-BC88E09DC053}"/>
              </a:ext>
            </a:extLst>
          </p:cNvPr>
          <p:cNvSpPr>
            <a:spLocks noGrp="1"/>
          </p:cNvSpPr>
          <p:nvPr>
            <p:ph type="sldNum" sz="quarter" idx="12"/>
          </p:nvPr>
        </p:nvSpPr>
        <p:spPr/>
        <p:txBody>
          <a:bodyPr/>
          <a:lstStyle/>
          <a:p>
            <a:fld id="{37C2E05E-97ED-466F-8EE8-C8D9FED4DCC4}" type="slidenum">
              <a:rPr lang="en-US" smtClean="0"/>
              <a:pPr/>
              <a:t>45</a:t>
            </a:fld>
            <a:endParaRPr lang="en-US" dirty="0"/>
          </a:p>
        </p:txBody>
      </p:sp>
      <p:pic>
        <p:nvPicPr>
          <p:cNvPr id="6" name="Picture 5">
            <a:extLst>
              <a:ext uri="{FF2B5EF4-FFF2-40B4-BE49-F238E27FC236}">
                <a16:creationId xmlns:a16="http://schemas.microsoft.com/office/drawing/2014/main" id="{9C71414B-D2AC-4C6E-B858-2FAFCEDBDF9D}"/>
              </a:ext>
            </a:extLst>
          </p:cNvPr>
          <p:cNvPicPr>
            <a:picLocks noChangeAspect="1"/>
          </p:cNvPicPr>
          <p:nvPr/>
        </p:nvPicPr>
        <p:blipFill>
          <a:blip r:embed="rId2"/>
          <a:stretch>
            <a:fillRect/>
          </a:stretch>
        </p:blipFill>
        <p:spPr>
          <a:xfrm>
            <a:off x="-24277" y="1827103"/>
            <a:ext cx="17364539" cy="7926497"/>
          </a:xfrm>
          <a:prstGeom prst="rect">
            <a:avLst/>
          </a:prstGeom>
        </p:spPr>
      </p:pic>
      <p:sp>
        <p:nvSpPr>
          <p:cNvPr id="7" name="Arrow: Down 6">
            <a:extLst>
              <a:ext uri="{FF2B5EF4-FFF2-40B4-BE49-F238E27FC236}">
                <a16:creationId xmlns:a16="http://schemas.microsoft.com/office/drawing/2014/main" id="{4185F4F8-4828-4127-921E-2992C9B0099A}"/>
              </a:ext>
            </a:extLst>
          </p:cNvPr>
          <p:cNvSpPr/>
          <p:nvPr/>
        </p:nvSpPr>
        <p:spPr>
          <a:xfrm rot="16200000">
            <a:off x="13961265" y="8714480"/>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effectLst>
                  <a:outerShdw blurRad="38100" dist="38100" dir="2700000" algn="tl">
                    <a:srgbClr val="000000">
                      <a:alpha val="43137"/>
                    </a:srgbClr>
                  </a:outerShdw>
                </a:effectLst>
                <a:latin typeface="+mj-lt"/>
              </a:rPr>
              <a:t>N</a:t>
            </a:r>
          </a:p>
        </p:txBody>
      </p:sp>
    </p:spTree>
    <p:extLst>
      <p:ext uri="{BB962C8B-B14F-4D97-AF65-F5344CB8AC3E}">
        <p14:creationId xmlns:p14="http://schemas.microsoft.com/office/powerpoint/2010/main" val="669595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903C-D47A-4D33-9905-9F444D85BA1F}"/>
              </a:ext>
            </a:extLst>
          </p:cNvPr>
          <p:cNvSpPr>
            <a:spLocks noGrp="1"/>
          </p:cNvSpPr>
          <p:nvPr>
            <p:ph type="title"/>
          </p:nvPr>
        </p:nvSpPr>
        <p:spPr>
          <a:xfrm>
            <a:off x="867012" y="208627"/>
            <a:ext cx="15606237" cy="1625600"/>
          </a:xfrm>
        </p:spPr>
        <p:txBody>
          <a:bodyPr>
            <a:normAutofit/>
          </a:bodyPr>
          <a:lstStyle/>
          <a:p>
            <a:r>
              <a:rPr lang="en-US" dirty="0"/>
              <a:t>Cross Sectional View of </a:t>
            </a:r>
            <a:br>
              <a:rPr lang="en-US" dirty="0"/>
            </a:br>
            <a:r>
              <a:rPr lang="en-US" dirty="0"/>
              <a:t>HPT Pressure Showing Massive Clay Layer</a:t>
            </a:r>
          </a:p>
        </p:txBody>
      </p:sp>
      <p:sp>
        <p:nvSpPr>
          <p:cNvPr id="3" name="Content Placeholder 2">
            <a:extLst>
              <a:ext uri="{FF2B5EF4-FFF2-40B4-BE49-F238E27FC236}">
                <a16:creationId xmlns:a16="http://schemas.microsoft.com/office/drawing/2014/main" id="{34EF0A99-92CD-463B-BA03-ABF29992A71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87D7001-3958-4306-B80C-45FB67DAB0B9}"/>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a:extLst>
              <a:ext uri="{FF2B5EF4-FFF2-40B4-BE49-F238E27FC236}">
                <a16:creationId xmlns:a16="http://schemas.microsoft.com/office/drawing/2014/main" id="{79272DA7-F275-4038-83DA-912D5875BF29}"/>
              </a:ext>
            </a:extLst>
          </p:cNvPr>
          <p:cNvSpPr>
            <a:spLocks noGrp="1"/>
          </p:cNvSpPr>
          <p:nvPr>
            <p:ph type="sldNum" sz="quarter" idx="12"/>
          </p:nvPr>
        </p:nvSpPr>
        <p:spPr/>
        <p:txBody>
          <a:bodyPr/>
          <a:lstStyle/>
          <a:p>
            <a:fld id="{37C2E05E-97ED-466F-8EE8-C8D9FED4DCC4}" type="slidenum">
              <a:rPr lang="en-US" smtClean="0"/>
              <a:pPr/>
              <a:t>46</a:t>
            </a:fld>
            <a:endParaRPr lang="en-US" dirty="0"/>
          </a:p>
        </p:txBody>
      </p:sp>
      <p:sp>
        <p:nvSpPr>
          <p:cNvPr id="8" name="Arrow: Down 7">
            <a:extLst>
              <a:ext uri="{FF2B5EF4-FFF2-40B4-BE49-F238E27FC236}">
                <a16:creationId xmlns:a16="http://schemas.microsoft.com/office/drawing/2014/main" id="{F7045621-BF4C-4C7D-9BC7-D4E26EFF3E6B}"/>
              </a:ext>
            </a:extLst>
          </p:cNvPr>
          <p:cNvSpPr/>
          <p:nvPr/>
        </p:nvSpPr>
        <p:spPr>
          <a:xfrm rot="16200000">
            <a:off x="13573063" y="8045758"/>
            <a:ext cx="824248" cy="1074210"/>
          </a:xfrm>
          <a:prstGeom prst="downArrow">
            <a:avLst/>
          </a:prstGeom>
          <a:solidFill>
            <a:srgbClr val="66FF33"/>
          </a:solidFill>
          <a:ln>
            <a:solidFill>
              <a:srgbClr val="18B45F"/>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effectLst>
                  <a:outerShdw blurRad="38100" dist="38100" dir="2700000" algn="tl">
                    <a:srgbClr val="000000">
                      <a:alpha val="43137"/>
                    </a:srgbClr>
                  </a:outerShdw>
                </a:effectLst>
                <a:latin typeface="+mj-lt"/>
              </a:rPr>
              <a:t>N</a:t>
            </a:r>
          </a:p>
        </p:txBody>
      </p:sp>
      <p:pic>
        <p:nvPicPr>
          <p:cNvPr id="10" name="Picture 9">
            <a:extLst>
              <a:ext uri="{FF2B5EF4-FFF2-40B4-BE49-F238E27FC236}">
                <a16:creationId xmlns:a16="http://schemas.microsoft.com/office/drawing/2014/main" id="{513CF92E-5664-4B18-BE3E-0ED392D1D885}"/>
              </a:ext>
            </a:extLst>
          </p:cNvPr>
          <p:cNvPicPr>
            <a:picLocks noChangeAspect="1"/>
          </p:cNvPicPr>
          <p:nvPr/>
        </p:nvPicPr>
        <p:blipFill rotWithShape="1">
          <a:blip r:embed="rId2"/>
          <a:srcRect t="17428"/>
          <a:stretch/>
        </p:blipFill>
        <p:spPr>
          <a:xfrm>
            <a:off x="0" y="1902941"/>
            <a:ext cx="17340263" cy="7850659"/>
          </a:xfrm>
          <a:prstGeom prst="rect">
            <a:avLst/>
          </a:prstGeom>
        </p:spPr>
      </p:pic>
      <p:sp>
        <p:nvSpPr>
          <p:cNvPr id="11" name="Arrow: Right 10">
            <a:extLst>
              <a:ext uri="{FF2B5EF4-FFF2-40B4-BE49-F238E27FC236}">
                <a16:creationId xmlns:a16="http://schemas.microsoft.com/office/drawing/2014/main" id="{10048AC0-0B25-4EEB-B961-6EEDD112C163}"/>
              </a:ext>
            </a:extLst>
          </p:cNvPr>
          <p:cNvSpPr/>
          <p:nvPr/>
        </p:nvSpPr>
        <p:spPr>
          <a:xfrm>
            <a:off x="15675728" y="8472574"/>
            <a:ext cx="1489839" cy="1182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982" dirty="0"/>
              <a:t>N</a:t>
            </a:r>
          </a:p>
        </p:txBody>
      </p:sp>
    </p:spTree>
    <p:extLst>
      <p:ext uri="{BB962C8B-B14F-4D97-AF65-F5344CB8AC3E}">
        <p14:creationId xmlns:p14="http://schemas.microsoft.com/office/powerpoint/2010/main" val="1623631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C33F-0635-4CCD-8F6C-B289FF546111}"/>
              </a:ext>
            </a:extLst>
          </p:cNvPr>
          <p:cNvSpPr>
            <a:spLocks noGrp="1"/>
          </p:cNvSpPr>
          <p:nvPr>
            <p:ph type="title"/>
          </p:nvPr>
        </p:nvSpPr>
        <p:spPr>
          <a:xfrm>
            <a:off x="902042" y="420130"/>
            <a:ext cx="15532443" cy="1490732"/>
          </a:xfrm>
        </p:spPr>
        <p:txBody>
          <a:bodyPr>
            <a:normAutofit/>
          </a:bodyPr>
          <a:lstStyle/>
          <a:p>
            <a:r>
              <a:rPr lang="en-US" sz="6600" dirty="0"/>
              <a:t>Summary</a:t>
            </a:r>
          </a:p>
        </p:txBody>
      </p:sp>
      <p:sp>
        <p:nvSpPr>
          <p:cNvPr id="3" name="Content Placeholder 2">
            <a:extLst>
              <a:ext uri="{FF2B5EF4-FFF2-40B4-BE49-F238E27FC236}">
                <a16:creationId xmlns:a16="http://schemas.microsoft.com/office/drawing/2014/main" id="{67DEC16D-7767-47E8-A161-06C3D5D632CE}"/>
              </a:ext>
            </a:extLst>
          </p:cNvPr>
          <p:cNvSpPr>
            <a:spLocks noGrp="1"/>
          </p:cNvSpPr>
          <p:nvPr>
            <p:ph idx="1"/>
          </p:nvPr>
        </p:nvSpPr>
        <p:spPr>
          <a:xfrm>
            <a:off x="902042" y="1910862"/>
            <a:ext cx="15532443" cy="7422607"/>
          </a:xfrm>
        </p:spPr>
        <p:txBody>
          <a:bodyPr>
            <a:normAutofit fontScale="92500" lnSpcReduction="20000"/>
          </a:bodyPr>
          <a:lstStyle/>
          <a:p>
            <a:pPr>
              <a:spcBef>
                <a:spcPts val="600"/>
              </a:spcBef>
              <a:spcAft>
                <a:spcPts val="600"/>
              </a:spcAft>
            </a:pPr>
            <a:r>
              <a:rPr lang="en-US" sz="3500" dirty="0"/>
              <a:t>HRSC tools have advanced to include:</a:t>
            </a:r>
          </a:p>
          <a:p>
            <a:pPr lvl="1">
              <a:spcBef>
                <a:spcPts val="600"/>
              </a:spcBef>
              <a:spcAft>
                <a:spcPts val="600"/>
              </a:spcAft>
            </a:pPr>
            <a:r>
              <a:rPr lang="en-US" sz="3500" dirty="0"/>
              <a:t>New combined tools MiHpt, LL-MiHpt, and OiHpt</a:t>
            </a:r>
          </a:p>
          <a:p>
            <a:pPr lvl="1">
              <a:spcBef>
                <a:spcPts val="600"/>
              </a:spcBef>
              <a:spcAft>
                <a:spcPts val="600"/>
              </a:spcAft>
            </a:pPr>
            <a:r>
              <a:rPr lang="en-US" sz="3500" dirty="0"/>
              <a:t>More ruggedized, sensitive, mobile, and faster configurations</a:t>
            </a:r>
          </a:p>
          <a:p>
            <a:pPr>
              <a:spcBef>
                <a:spcPts val="600"/>
              </a:spcBef>
              <a:spcAft>
                <a:spcPts val="600"/>
              </a:spcAft>
            </a:pPr>
            <a:r>
              <a:rPr lang="en-US" sz="3500" dirty="0"/>
              <a:t>The HRSC equipment is complex, requires significant field troubleshooting skills, and only experienced operators should be hired that have thorough training, operating experience, understand the instrumentation, and follow all QC procedures.  </a:t>
            </a:r>
          </a:p>
          <a:p>
            <a:pPr>
              <a:spcBef>
                <a:spcPts val="600"/>
              </a:spcBef>
              <a:spcAft>
                <a:spcPts val="600"/>
              </a:spcAft>
            </a:pPr>
            <a:r>
              <a:rPr lang="en-US" sz="3500" dirty="0"/>
              <a:t>2D and 3D modeling of HRSC data is the most efficient can quickly display where contaminant mass is present, moving, and why it is trapped in confining layers. </a:t>
            </a:r>
          </a:p>
          <a:p>
            <a:pPr>
              <a:spcBef>
                <a:spcPts val="600"/>
              </a:spcBef>
              <a:spcAft>
                <a:spcPts val="600"/>
              </a:spcAft>
            </a:pPr>
            <a:r>
              <a:rPr lang="en-US" sz="3500" dirty="0"/>
              <a:t>Integrating HPT data into a HRSC model is key to understanding contaminant migration. </a:t>
            </a:r>
          </a:p>
          <a:p>
            <a:pPr>
              <a:spcBef>
                <a:spcPts val="600"/>
              </a:spcBef>
              <a:spcAft>
                <a:spcPts val="600"/>
              </a:spcAft>
            </a:pPr>
            <a:r>
              <a:rPr lang="en-US" sz="3500" dirty="0"/>
              <a:t>LNAPL in confining conditions can result in erratic and false thickness in monitor wells, which does not represent the location of LNAPL in the soil. </a:t>
            </a:r>
          </a:p>
          <a:p>
            <a:pPr>
              <a:spcBef>
                <a:spcPts val="600"/>
              </a:spcBef>
              <a:spcAft>
                <a:spcPts val="600"/>
              </a:spcAft>
            </a:pPr>
            <a:r>
              <a:rPr lang="en-US" sz="3500" dirty="0"/>
              <a:t>By pinpointing where the bulk of contaminant resides, HRSC can aid in designing more effective remediation and quicker site closure solutions.</a:t>
            </a:r>
          </a:p>
          <a:p>
            <a:pPr>
              <a:spcBef>
                <a:spcPts val="600"/>
              </a:spcBef>
              <a:spcAft>
                <a:spcPts val="600"/>
              </a:spcAft>
            </a:pPr>
            <a:r>
              <a:rPr lang="en-US" sz="3500" i="1" dirty="0"/>
              <a:t>ALWAYS get the raw data/log files from your contractor for your records.  </a:t>
            </a:r>
          </a:p>
          <a:p>
            <a:pPr>
              <a:spcBef>
                <a:spcPts val="600"/>
              </a:spcBef>
              <a:spcAft>
                <a:spcPts val="600"/>
              </a:spcAft>
            </a:pPr>
            <a:endParaRPr lang="en-US" sz="3500" dirty="0"/>
          </a:p>
          <a:p>
            <a:pPr>
              <a:lnSpc>
                <a:spcPct val="120000"/>
              </a:lnSpc>
              <a:spcBef>
                <a:spcPts val="0"/>
              </a:spcBef>
              <a:spcAft>
                <a:spcPts val="600"/>
              </a:spcAft>
            </a:pPr>
            <a:endParaRPr lang="en-US" sz="3200" dirty="0"/>
          </a:p>
        </p:txBody>
      </p:sp>
      <p:sp>
        <p:nvSpPr>
          <p:cNvPr id="4" name="Footer Placeholder 3">
            <a:extLst>
              <a:ext uri="{FF2B5EF4-FFF2-40B4-BE49-F238E27FC236}">
                <a16:creationId xmlns:a16="http://schemas.microsoft.com/office/drawing/2014/main" id="{9DFFFD82-82F0-49E4-94F7-028784FE4BE5}"/>
              </a:ext>
            </a:extLst>
          </p:cNvPr>
          <p:cNvSpPr>
            <a:spLocks noGrp="1"/>
          </p:cNvSpPr>
          <p:nvPr>
            <p:ph type="ftr" sz="quarter" idx="11"/>
          </p:nvPr>
        </p:nvSpPr>
        <p:spPr/>
        <p:txBody>
          <a:bodyPr/>
          <a:lstStyle/>
          <a:p>
            <a:r>
              <a:rPr lang="en-US"/>
              <a:t>25th International Petroleum Environmental Conference Denver, Colorado</a:t>
            </a:r>
            <a:endParaRPr lang="en-US" dirty="0"/>
          </a:p>
        </p:txBody>
      </p:sp>
      <p:sp>
        <p:nvSpPr>
          <p:cNvPr id="5" name="Slide Number Placeholder 4">
            <a:extLst>
              <a:ext uri="{FF2B5EF4-FFF2-40B4-BE49-F238E27FC236}">
                <a16:creationId xmlns:a16="http://schemas.microsoft.com/office/drawing/2014/main" id="{22045D39-EDD2-485A-AA19-404E7DCA424D}"/>
              </a:ext>
            </a:extLst>
          </p:cNvPr>
          <p:cNvSpPr>
            <a:spLocks noGrp="1"/>
          </p:cNvSpPr>
          <p:nvPr>
            <p:ph type="sldNum" sz="quarter" idx="12"/>
          </p:nvPr>
        </p:nvSpPr>
        <p:spPr/>
        <p:txBody>
          <a:bodyPr/>
          <a:lstStyle/>
          <a:p>
            <a:fld id="{37C2E05E-97ED-466F-8EE8-C8D9FED4DCC4}" type="slidenum">
              <a:rPr lang="en-US" smtClean="0"/>
              <a:pPr/>
              <a:t>47</a:t>
            </a:fld>
            <a:endParaRPr lang="en-US" dirty="0"/>
          </a:p>
        </p:txBody>
      </p:sp>
      <p:pic>
        <p:nvPicPr>
          <p:cNvPr id="6" name="Picture 2" descr="C:\Documents and Settings\jfontana\Local Settings\Temporary Internet Files\Content.IE5\U375M8MM\MCj04398240000[1].png">
            <a:extLst>
              <a:ext uri="{FF2B5EF4-FFF2-40B4-BE49-F238E27FC236}">
                <a16:creationId xmlns:a16="http://schemas.microsoft.com/office/drawing/2014/main" id="{5CAB1384-B864-4752-861B-02CAF92E0C39}"/>
              </a:ext>
            </a:extLst>
          </p:cNvPr>
          <p:cNvPicPr>
            <a:picLocks noChangeAspect="1" noChangeArrowheads="1"/>
          </p:cNvPicPr>
          <p:nvPr/>
        </p:nvPicPr>
        <p:blipFill>
          <a:blip r:embed="rId2" cstate="print"/>
          <a:srcRect/>
          <a:stretch>
            <a:fillRect/>
          </a:stretch>
        </p:blipFill>
        <p:spPr bwMode="auto">
          <a:xfrm>
            <a:off x="15135283" y="564872"/>
            <a:ext cx="1974715" cy="1974715"/>
          </a:xfrm>
          <a:prstGeom prst="rect">
            <a:avLst/>
          </a:prstGeom>
          <a:noFill/>
        </p:spPr>
      </p:pic>
    </p:spTree>
    <p:extLst>
      <p:ext uri="{BB962C8B-B14F-4D97-AF65-F5344CB8AC3E}">
        <p14:creationId xmlns:p14="http://schemas.microsoft.com/office/powerpoint/2010/main" val="133715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t="10391" b="14610"/>
          <a:stretch/>
        </p:blipFill>
        <p:spPr>
          <a:xfrm>
            <a:off x="0" y="-1"/>
            <a:ext cx="17340263" cy="9753601"/>
          </a:xfrm>
          <a:prstGeom prst="rect">
            <a:avLst/>
          </a:prstGeom>
        </p:spPr>
      </p:pic>
      <p:sp>
        <p:nvSpPr>
          <p:cNvPr id="3075" name="Rectangle 3"/>
          <p:cNvSpPr>
            <a:spLocks noGrp="1" noChangeArrowheads="1"/>
          </p:cNvSpPr>
          <p:nvPr>
            <p:ph type="subTitle" idx="1"/>
          </p:nvPr>
        </p:nvSpPr>
        <p:spPr>
          <a:xfrm>
            <a:off x="914400" y="231191"/>
            <a:ext cx="15558852" cy="2883922"/>
          </a:xfrm>
        </p:spPr>
        <p:txBody>
          <a:bodyPr>
            <a:noAutofit/>
          </a:bodyPr>
          <a:lstStyle/>
          <a:p>
            <a:pPr algn="ctr">
              <a:spcBef>
                <a:spcPts val="0"/>
              </a:spcBef>
              <a:defRPr/>
            </a:pPr>
            <a:r>
              <a:rPr lang="en-US" sz="5400" i="1" cap="small" dirty="0">
                <a:solidFill>
                  <a:srgbClr val="FF0000"/>
                </a:solidFill>
                <a:effectLst>
                  <a:outerShdw blurRad="38100" dist="38100" dir="2700000" algn="tl">
                    <a:srgbClr val="000000"/>
                  </a:outerShdw>
                </a:effectLst>
                <a:latin typeface="+mj-lt"/>
              </a:rPr>
              <a:t>QUESTIONS ? </a:t>
            </a:r>
          </a:p>
          <a:p>
            <a:pPr algn="ctr">
              <a:spcBef>
                <a:spcPts val="0"/>
              </a:spcBef>
              <a:defRPr/>
            </a:pPr>
            <a:r>
              <a:rPr lang="en-US" sz="4800" i="1" cap="small" dirty="0">
                <a:solidFill>
                  <a:schemeClr val="accent1">
                    <a:lumMod val="40000"/>
                    <a:lumOff val="60000"/>
                  </a:schemeClr>
                </a:solidFill>
                <a:effectLst>
                  <a:outerShdw blurRad="38100" dist="38100" dir="2700000" algn="tl">
                    <a:srgbClr val="000000"/>
                  </a:outerShdw>
                </a:effectLst>
                <a:latin typeface="+mj-lt"/>
              </a:rPr>
              <a:t>Update on Current High Resolution Site Characterization (HRSC) Technology, 3D Data Modeling, and Applying HRSC Data to Remedial Design  (Part 1)</a:t>
            </a:r>
          </a:p>
          <a:p>
            <a:pPr algn="ctr">
              <a:spcBef>
                <a:spcPts val="0"/>
              </a:spcBef>
              <a:defRPr/>
            </a:pPr>
            <a:endParaRPr lang="en-US" sz="5400" i="1" cap="small" dirty="0">
              <a:solidFill>
                <a:schemeClr val="accent1">
                  <a:lumMod val="40000"/>
                  <a:lumOff val="60000"/>
                </a:schemeClr>
              </a:solidFill>
              <a:effectLst>
                <a:outerShdw blurRad="38100" dist="38100" dir="2700000" algn="tl">
                  <a:srgbClr val="000000"/>
                </a:outerShdw>
              </a:effectLst>
              <a:latin typeface="+mj-lt"/>
            </a:endParaRPr>
          </a:p>
          <a:p>
            <a:pPr algn="ctr">
              <a:spcBef>
                <a:spcPts val="0"/>
              </a:spcBef>
              <a:defRPr/>
            </a:pPr>
            <a:r>
              <a:rPr lang="en-US" sz="5400" i="1" cap="small" dirty="0">
                <a:solidFill>
                  <a:schemeClr val="accent1">
                    <a:lumMod val="40000"/>
                    <a:lumOff val="60000"/>
                  </a:schemeClr>
                </a:solidFill>
                <a:effectLst>
                  <a:outerShdw blurRad="38100" dist="38100" dir="2700000" algn="tl">
                    <a:srgbClr val="000000"/>
                  </a:outerShdw>
                </a:effectLst>
                <a:latin typeface="+mj-lt"/>
              </a:rPr>
              <a:t>John Fontana, PG, Vista GeoScience</a:t>
            </a:r>
          </a:p>
          <a:p>
            <a:pPr algn="ctr">
              <a:spcBef>
                <a:spcPts val="0"/>
              </a:spcBef>
              <a:defRPr/>
            </a:pPr>
            <a:r>
              <a:rPr lang="en-US" sz="5400" i="1" cap="small" dirty="0">
                <a:solidFill>
                  <a:srgbClr val="FFFF00"/>
                </a:solidFill>
                <a:effectLst>
                  <a:outerShdw blurRad="38100" dist="38100" dir="2700000" algn="tl">
                    <a:srgbClr val="000000"/>
                  </a:outerShdw>
                </a:effectLst>
                <a:latin typeface="+mj-lt"/>
                <a:hlinkClick r:id="rId4"/>
              </a:rPr>
              <a:t>Jfontana@VistaGeoScience.com</a:t>
            </a:r>
            <a:r>
              <a:rPr lang="en-US" sz="5400" i="1" cap="small" dirty="0">
                <a:solidFill>
                  <a:srgbClr val="FFFF00"/>
                </a:solidFill>
                <a:effectLst>
                  <a:outerShdw blurRad="38100" dist="38100" dir="2700000" algn="tl">
                    <a:srgbClr val="000000"/>
                  </a:outerShdw>
                </a:effectLst>
                <a:latin typeface="+mj-lt"/>
              </a:rPr>
              <a:t> </a:t>
            </a:r>
          </a:p>
        </p:txBody>
      </p:sp>
      <p:sp>
        <p:nvSpPr>
          <p:cNvPr id="2" name="Footer Placeholder 1"/>
          <p:cNvSpPr>
            <a:spLocks noGrp="1"/>
          </p:cNvSpPr>
          <p:nvPr>
            <p:ph type="ftr" sz="quarter" idx="11"/>
          </p:nvPr>
        </p:nvSpPr>
        <p:spPr>
          <a:xfrm>
            <a:off x="4665951" y="9040144"/>
            <a:ext cx="8008363" cy="519289"/>
          </a:xfrm>
        </p:spPr>
        <p:txBody>
          <a:bodyPr/>
          <a:lstStyle/>
          <a:p>
            <a:r>
              <a:rPr lang="en-US" dirty="0"/>
              <a:t>25th International Petroleum Environmental Conference Denver, Colorado</a:t>
            </a:r>
          </a:p>
        </p:txBody>
      </p:sp>
      <p:sp>
        <p:nvSpPr>
          <p:cNvPr id="3" name="Slide Number Placeholder 2"/>
          <p:cNvSpPr>
            <a:spLocks noGrp="1"/>
          </p:cNvSpPr>
          <p:nvPr>
            <p:ph type="sldNum" sz="quarter" idx="12"/>
          </p:nvPr>
        </p:nvSpPr>
        <p:spPr/>
        <p:txBody>
          <a:bodyPr/>
          <a:lstStyle/>
          <a:p>
            <a:fld id="{37C2E05E-97ED-466F-8EE8-C8D9FED4DCC4}" type="slidenum">
              <a:rPr lang="en-US" smtClean="0"/>
              <a:pPr/>
              <a:t>48</a:t>
            </a:fld>
            <a:endParaRPr lang="en-US"/>
          </a:p>
        </p:txBody>
      </p:sp>
      <p:pic>
        <p:nvPicPr>
          <p:cNvPr id="5124" name="Picture 4" descr="\\Buffalo1\marketing\Vista Logos &amp; Artwork\Brainstorm_LLC_Logos\vista-hard.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5718" y="7100736"/>
            <a:ext cx="4549363" cy="215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EA87491-92C2-475F-B2A2-68B19FB1AEE1}"/>
              </a:ext>
            </a:extLst>
          </p:cNvPr>
          <p:cNvPicPr>
            <a:picLocks noChangeAspect="1"/>
          </p:cNvPicPr>
          <p:nvPr/>
        </p:nvPicPr>
        <p:blipFill>
          <a:blip r:embed="rId6"/>
          <a:stretch>
            <a:fillRect/>
          </a:stretch>
        </p:blipFill>
        <p:spPr>
          <a:xfrm>
            <a:off x="285828" y="2871869"/>
            <a:ext cx="2972237" cy="376661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8DC97C3-396B-4ACA-B600-FB263CD5E14B}"/>
              </a:ext>
            </a:extLst>
          </p:cNvPr>
          <p:cNvPicPr>
            <a:picLocks noChangeAspect="1"/>
          </p:cNvPicPr>
          <p:nvPr/>
        </p:nvPicPr>
        <p:blipFill rotWithShape="1">
          <a:blip r:embed="rId7"/>
          <a:srcRect l="4508" t="4049" r="58180" b="12833"/>
          <a:stretch/>
        </p:blipFill>
        <p:spPr>
          <a:xfrm>
            <a:off x="14082200" y="2988456"/>
            <a:ext cx="2972235" cy="376661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9FF0930-5D8A-4CEE-AACE-24FBBA330931}"/>
              </a:ext>
            </a:extLst>
          </p:cNvPr>
          <p:cNvPicPr>
            <a:picLocks noChangeAspect="1"/>
          </p:cNvPicPr>
          <p:nvPr/>
        </p:nvPicPr>
        <p:blipFill>
          <a:blip r:embed="rId8"/>
          <a:stretch>
            <a:fillRect/>
          </a:stretch>
        </p:blipFill>
        <p:spPr>
          <a:xfrm>
            <a:off x="7140416" y="6216972"/>
            <a:ext cx="3157761" cy="2991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0C586EF7-3253-4385-9657-A8D098279C53}"/>
              </a:ext>
            </a:extLst>
          </p:cNvPr>
          <p:cNvSpPr/>
          <p:nvPr/>
        </p:nvSpPr>
        <p:spPr>
          <a:xfrm>
            <a:off x="10549719" y="6949238"/>
            <a:ext cx="6447360" cy="2308324"/>
          </a:xfrm>
          <a:prstGeom prst="rect">
            <a:avLst/>
          </a:prstGeom>
        </p:spPr>
        <p:txBody>
          <a:bodyPr wrap="square">
            <a:spAutoFit/>
          </a:bodyPr>
          <a:lstStyle/>
          <a:p>
            <a:pPr algn="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25th International Petroleum Environmental Conference Denver, Colorado</a:t>
            </a:r>
          </a:p>
          <a:p>
            <a:pPr algn="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Oct 30 - Nov 1, 2018</a:t>
            </a:r>
          </a:p>
        </p:txBody>
      </p:sp>
    </p:spTree>
    <p:extLst>
      <p:ext uri="{BB962C8B-B14F-4D97-AF65-F5344CB8AC3E}">
        <p14:creationId xmlns:p14="http://schemas.microsoft.com/office/powerpoint/2010/main" val="3309841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29150" y="1327967"/>
            <a:ext cx="11593143" cy="1089450"/>
          </a:xfrm>
        </p:spPr>
        <p:txBody>
          <a:bodyPr>
            <a:noAutofit/>
          </a:bodyPr>
          <a:lstStyle/>
          <a:p>
            <a:r>
              <a:rPr lang="en-US" sz="7200" dirty="0">
                <a:effectLst>
                  <a:outerShdw blurRad="38100" dist="38100" dir="2700000" algn="tl">
                    <a:srgbClr val="000000">
                      <a:alpha val="43137"/>
                    </a:srgbClr>
                  </a:outerShdw>
                </a:effectLst>
              </a:rPr>
              <a:t>Direct Sensing/Imaging Tools</a:t>
            </a:r>
          </a:p>
        </p:txBody>
      </p:sp>
      <p:sp>
        <p:nvSpPr>
          <p:cNvPr id="10" name="Slide Number Placeholder 9"/>
          <p:cNvSpPr>
            <a:spLocks noGrp="1"/>
          </p:cNvSpPr>
          <p:nvPr>
            <p:ph type="sldNum" sz="quarter" idx="12"/>
          </p:nvPr>
        </p:nvSpPr>
        <p:spPr>
          <a:prstGeom prst="rect">
            <a:avLst/>
          </a:prstGeom>
        </p:spPr>
        <p:txBody>
          <a:bodyPr/>
          <a:lstStyle/>
          <a:p>
            <a:pPr defTabSz="1300525" fontAlgn="auto">
              <a:spcBef>
                <a:spcPts val="0"/>
              </a:spcBef>
              <a:spcAft>
                <a:spcPts val="0"/>
              </a:spcAft>
            </a:pPr>
            <a:fld id="{BE1A488A-2BAF-4F36-834E-60DBB056B531}" type="slidenum">
              <a:rPr lang="en-US">
                <a:solidFill>
                  <a:prstClr val="white"/>
                </a:solidFill>
                <a:latin typeface="Calibri"/>
                <a:ea typeface="+mn-ea"/>
                <a:cs typeface="+mn-cs"/>
              </a:rPr>
              <a:pPr defTabSz="1300525" fontAlgn="auto">
                <a:spcBef>
                  <a:spcPts val="0"/>
                </a:spcBef>
                <a:spcAft>
                  <a:spcPts val="0"/>
                </a:spcAft>
              </a:pPr>
              <a:t>5</a:t>
            </a:fld>
            <a:endParaRPr lang="en-US" dirty="0">
              <a:solidFill>
                <a:prstClr val="white"/>
              </a:solidFill>
              <a:latin typeface="Calibri"/>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6790" r="15968" b="17471"/>
          <a:stretch/>
        </p:blipFill>
        <p:spPr>
          <a:xfrm>
            <a:off x="2616847" y="2572915"/>
            <a:ext cx="12217744" cy="607807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748843" y="7308498"/>
            <a:ext cx="10239258" cy="1142749"/>
          </a:xfrm>
          <a:prstGeom prst="rect">
            <a:avLst/>
          </a:prstGeom>
          <a:noFill/>
        </p:spPr>
        <p:txBody>
          <a:bodyPr wrap="square" rtlCol="0">
            <a:spAutoFit/>
          </a:bodyPr>
          <a:lstStyle/>
          <a:p>
            <a:pPr defTabSz="1300525" fontAlgn="auto">
              <a:spcBef>
                <a:spcPts val="0"/>
              </a:spcBef>
              <a:spcAft>
                <a:spcPts val="0"/>
              </a:spcAft>
            </a:pPr>
            <a:r>
              <a:rPr lang="en-US" sz="3413" b="1" dirty="0">
                <a:solidFill>
                  <a:srgbClr val="FFFF00"/>
                </a:solidFill>
                <a:effectLst>
                  <a:outerShdw blurRad="38100" dist="38100" dir="2700000" algn="tl">
                    <a:srgbClr val="000000">
                      <a:alpha val="43137"/>
                    </a:srgbClr>
                  </a:outerShdw>
                </a:effectLst>
                <a:latin typeface="Calibri"/>
                <a:ea typeface="+mn-ea"/>
                <a:cs typeface="+mn-cs"/>
              </a:rPr>
              <a:t>ATV Mounted OIP-UV/MiHPT/EC Imaging </a:t>
            </a:r>
          </a:p>
          <a:p>
            <a:pPr defTabSz="1300525" fontAlgn="auto">
              <a:spcBef>
                <a:spcPts val="0"/>
              </a:spcBef>
              <a:spcAft>
                <a:spcPts val="0"/>
              </a:spcAft>
            </a:pPr>
            <a:r>
              <a:rPr lang="en-US" sz="3413" b="1" dirty="0">
                <a:solidFill>
                  <a:srgbClr val="FFFF00"/>
                </a:solidFill>
                <a:effectLst>
                  <a:outerShdw blurRad="38100" dist="38100" dir="2700000" algn="tl">
                    <a:srgbClr val="000000">
                      <a:alpha val="43137"/>
                    </a:srgbClr>
                  </a:outerShdw>
                </a:effectLst>
                <a:latin typeface="Calibri"/>
                <a:ea typeface="+mn-ea"/>
                <a:cs typeface="+mn-cs"/>
              </a:rPr>
              <a:t>System &amp; Track Mounted Geoprobe</a:t>
            </a:r>
            <a:endParaRPr lang="en-US" sz="3413" b="1" dirty="0">
              <a:solidFill>
                <a:srgbClr val="FFCA08">
                  <a:lumMod val="20000"/>
                  <a:lumOff val="80000"/>
                </a:srgbClr>
              </a:solidFill>
              <a:effectLst>
                <a:outerShdw blurRad="38100" dist="38100" dir="2700000" algn="tl">
                  <a:srgbClr val="000000">
                    <a:alpha val="43137"/>
                  </a:srgbClr>
                </a:outerShdw>
              </a:effectLst>
              <a:latin typeface="Calibri"/>
              <a:ea typeface="+mn-ea"/>
              <a:cs typeface="+mn-cs"/>
            </a:endParaRPr>
          </a:p>
        </p:txBody>
      </p:sp>
      <p:sp>
        <p:nvSpPr>
          <p:cNvPr id="2" name="Footer Placeholder 1">
            <a:extLst>
              <a:ext uri="{FF2B5EF4-FFF2-40B4-BE49-F238E27FC236}">
                <a16:creationId xmlns:a16="http://schemas.microsoft.com/office/drawing/2014/main" id="{8451D705-18AE-4995-96C6-693D3C3E898E}"/>
              </a:ext>
            </a:extLst>
          </p:cNvPr>
          <p:cNvSpPr>
            <a:spLocks noGrp="1"/>
          </p:cNvSpPr>
          <p:nvPr>
            <p:ph type="ftr" sz="quarter" idx="11"/>
          </p:nvPr>
        </p:nvSpPr>
        <p:spPr/>
        <p:txBody>
          <a:bodyPr/>
          <a:lstStyle/>
          <a:p>
            <a:r>
              <a:rPr lang="en-US"/>
              <a:t>25th International Petroleum Environmental Conference Denver, Colorado</a:t>
            </a:r>
            <a:endParaRPr lang="en-US" dirty="0"/>
          </a:p>
        </p:txBody>
      </p:sp>
    </p:spTree>
    <p:extLst>
      <p:ext uri="{BB962C8B-B14F-4D97-AF65-F5344CB8AC3E}">
        <p14:creationId xmlns:p14="http://schemas.microsoft.com/office/powerpoint/2010/main" val="1713451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686" y="605308"/>
            <a:ext cx="15569514" cy="1700011"/>
          </a:xfrm>
        </p:spPr>
        <p:txBody>
          <a:bodyPr>
            <a:normAutofit/>
          </a:bodyPr>
          <a:lstStyle/>
          <a:p>
            <a:r>
              <a:rPr lang="en-US" sz="5400" dirty="0"/>
              <a:t>Direct Sensing/Imaging &amp; Borehole Logging Tools for HRSC</a:t>
            </a:r>
          </a:p>
        </p:txBody>
      </p:sp>
      <p:sp>
        <p:nvSpPr>
          <p:cNvPr id="5" name="Content Placeholder 4"/>
          <p:cNvSpPr>
            <a:spLocks noGrp="1"/>
          </p:cNvSpPr>
          <p:nvPr>
            <p:ph idx="1"/>
          </p:nvPr>
        </p:nvSpPr>
        <p:spPr>
          <a:xfrm>
            <a:off x="889686" y="2305319"/>
            <a:ext cx="15569514" cy="6842973"/>
          </a:xfrm>
        </p:spPr>
        <p:txBody>
          <a:bodyPr>
            <a:normAutofit fontScale="92500"/>
          </a:bodyPr>
          <a:lstStyle/>
          <a:p>
            <a:pPr marL="0" indent="0">
              <a:spcBef>
                <a:spcPts val="600"/>
              </a:spcBef>
              <a:buNone/>
            </a:pPr>
            <a:r>
              <a:rPr lang="en-US" sz="4000" i="1" dirty="0">
                <a:solidFill>
                  <a:schemeClr val="accent4"/>
                </a:solidFill>
                <a:effectLst>
                  <a:outerShdw blurRad="38100" dist="38100" dir="2700000" algn="tl">
                    <a:srgbClr val="000000">
                      <a:alpha val="43137"/>
                    </a:srgbClr>
                  </a:outerShdw>
                </a:effectLst>
              </a:rPr>
              <a:t>Tools Driven by Direct-Push Technology (Geoprobe or CPT) that record continuous sensor measurements with depth.</a:t>
            </a:r>
          </a:p>
          <a:p>
            <a:pPr>
              <a:spcBef>
                <a:spcPts val="0"/>
              </a:spcBef>
            </a:pPr>
            <a:r>
              <a:rPr lang="en-US" sz="3600" dirty="0">
                <a:solidFill>
                  <a:schemeClr val="accent5">
                    <a:lumMod val="75000"/>
                  </a:schemeClr>
                </a:solidFill>
                <a:effectLst>
                  <a:outerShdw blurRad="38100" dist="38100" dir="2700000" algn="tl">
                    <a:srgbClr val="000000">
                      <a:alpha val="43137"/>
                    </a:srgbClr>
                  </a:outerShdw>
                </a:effectLst>
              </a:rPr>
              <a:t>EC - </a:t>
            </a:r>
            <a:r>
              <a:rPr lang="en-US" sz="3600" dirty="0"/>
              <a:t>Electrical Conductivity</a:t>
            </a:r>
          </a:p>
          <a:p>
            <a:pPr lvl="1">
              <a:spcBef>
                <a:spcPts val="0"/>
              </a:spcBef>
            </a:pPr>
            <a:r>
              <a:rPr lang="en-US" sz="3000" b="0" dirty="0"/>
              <a:t>Measures Conductivity of Soil + Groundwater Specific Elec. Conductance </a:t>
            </a:r>
            <a:r>
              <a:rPr lang="en-US" sz="3000" b="0" i="1" dirty="0"/>
              <a:t>(integrated in all tools)</a:t>
            </a:r>
          </a:p>
          <a:p>
            <a:pPr>
              <a:spcBef>
                <a:spcPts val="0"/>
              </a:spcBef>
            </a:pPr>
            <a:r>
              <a:rPr lang="en-US" sz="3600" dirty="0">
                <a:solidFill>
                  <a:schemeClr val="accent5">
                    <a:lumMod val="75000"/>
                  </a:schemeClr>
                </a:solidFill>
                <a:effectLst>
                  <a:outerShdw blurRad="38100" dist="38100" dir="2700000" algn="tl">
                    <a:srgbClr val="000000">
                      <a:alpha val="43137"/>
                    </a:srgbClr>
                  </a:outerShdw>
                </a:effectLst>
              </a:rPr>
              <a:t>HPT - </a:t>
            </a:r>
            <a:r>
              <a:rPr lang="en-US" sz="3600" dirty="0"/>
              <a:t>Hydraulic Profiling Tool </a:t>
            </a:r>
          </a:p>
          <a:p>
            <a:pPr lvl="1">
              <a:spcBef>
                <a:spcPts val="0"/>
              </a:spcBef>
            </a:pPr>
            <a:r>
              <a:rPr lang="en-US" sz="3200" b="0" dirty="0"/>
              <a:t>Measures permeability and hydraulic conductivity properties</a:t>
            </a:r>
          </a:p>
          <a:p>
            <a:pPr>
              <a:spcBef>
                <a:spcPts val="0"/>
              </a:spcBef>
            </a:pPr>
            <a:r>
              <a:rPr lang="en-US" sz="3600" dirty="0">
                <a:solidFill>
                  <a:schemeClr val="accent5">
                    <a:lumMod val="75000"/>
                  </a:schemeClr>
                </a:solidFill>
                <a:effectLst>
                  <a:outerShdw blurRad="38100" dist="38100" dir="2700000" algn="tl">
                    <a:srgbClr val="000000">
                      <a:alpha val="43137"/>
                    </a:srgbClr>
                  </a:outerShdw>
                </a:effectLst>
              </a:rPr>
              <a:t>MIP - </a:t>
            </a:r>
            <a:r>
              <a:rPr lang="en-US" sz="3600" dirty="0"/>
              <a:t>Membrane Interface Probe</a:t>
            </a:r>
          </a:p>
          <a:p>
            <a:pPr lvl="1">
              <a:spcBef>
                <a:spcPts val="0"/>
              </a:spcBef>
            </a:pPr>
            <a:r>
              <a:rPr lang="en-US" sz="3200" b="0" dirty="0"/>
              <a:t>Detects Vapor, Sorbed, &amp; Dissolved Phase VOCs (PPM Levels, </a:t>
            </a:r>
            <a:r>
              <a:rPr lang="en-US" sz="3200" b="0" i="1" dirty="0"/>
              <a:t>or PPB with </a:t>
            </a:r>
            <a:r>
              <a:rPr lang="en-US" sz="3200" i="1" dirty="0">
                <a:solidFill>
                  <a:srgbClr val="8E0000"/>
                </a:solidFill>
              </a:rPr>
              <a:t>Low Level </a:t>
            </a:r>
            <a:r>
              <a:rPr lang="en-US" sz="3200" b="0" i="1" dirty="0"/>
              <a:t>Option</a:t>
            </a:r>
            <a:r>
              <a:rPr lang="en-US" sz="3200" b="0" dirty="0"/>
              <a:t>)</a:t>
            </a:r>
          </a:p>
          <a:p>
            <a:pPr>
              <a:spcBef>
                <a:spcPts val="0"/>
              </a:spcBef>
            </a:pPr>
            <a:r>
              <a:rPr lang="en-US" sz="3600" dirty="0">
                <a:solidFill>
                  <a:schemeClr val="accent5">
                    <a:lumMod val="75000"/>
                  </a:schemeClr>
                </a:solidFill>
                <a:effectLst>
                  <a:outerShdw blurRad="38100" dist="38100" dir="2700000" algn="tl">
                    <a:srgbClr val="000000">
                      <a:alpha val="43137"/>
                    </a:srgbClr>
                  </a:outerShdw>
                </a:effectLst>
              </a:rPr>
              <a:t>OIP – </a:t>
            </a:r>
            <a:r>
              <a:rPr lang="en-US" sz="3600" dirty="0"/>
              <a:t>Optical Image Profiler </a:t>
            </a:r>
            <a:r>
              <a:rPr lang="en-US" sz="3000" b="0" dirty="0"/>
              <a:t>(NAPL Fluorescence Tools similar to Laser Induced Fluorescence)</a:t>
            </a:r>
            <a:r>
              <a:rPr lang="en-US" sz="3600" b="0" dirty="0"/>
              <a:t> </a:t>
            </a:r>
          </a:p>
          <a:p>
            <a:pPr lvl="1">
              <a:spcBef>
                <a:spcPts val="0"/>
              </a:spcBef>
            </a:pPr>
            <a:r>
              <a:rPr lang="en-US" sz="3600" dirty="0">
                <a:solidFill>
                  <a:srgbClr val="7030A0"/>
                </a:solidFill>
                <a:effectLst>
                  <a:outerShdw blurRad="38100" dist="38100" dir="2700000" algn="tl">
                    <a:srgbClr val="000000">
                      <a:alpha val="43137"/>
                    </a:srgbClr>
                  </a:outerShdw>
                </a:effectLst>
              </a:rPr>
              <a:t>OIP-UV – </a:t>
            </a:r>
            <a:r>
              <a:rPr lang="en-US" sz="3600" dirty="0"/>
              <a:t>Ultra-Violet OIP </a:t>
            </a:r>
            <a:r>
              <a:rPr lang="en-US" sz="3600" b="0" dirty="0"/>
              <a:t>– for Fuels, light oils (Similar to LIF/UVOST)</a:t>
            </a:r>
          </a:p>
          <a:p>
            <a:pPr lvl="1">
              <a:spcBef>
                <a:spcPts val="0"/>
              </a:spcBef>
            </a:pPr>
            <a:r>
              <a:rPr lang="en-US" sz="3600" dirty="0">
                <a:solidFill>
                  <a:srgbClr val="00B050"/>
                </a:solidFill>
                <a:effectLst>
                  <a:outerShdw blurRad="38100" dist="38100" dir="2700000" algn="tl">
                    <a:srgbClr val="000000">
                      <a:alpha val="43137"/>
                    </a:srgbClr>
                  </a:outerShdw>
                </a:effectLst>
              </a:rPr>
              <a:t>OIP-G – </a:t>
            </a:r>
            <a:r>
              <a:rPr lang="en-US" sz="3600" dirty="0"/>
              <a:t>Green Laser Source </a:t>
            </a:r>
            <a:r>
              <a:rPr lang="en-US" sz="3600" b="0" dirty="0"/>
              <a:t>for Heavier Oils/PAHs (Similar to LIF/</a:t>
            </a:r>
            <a:r>
              <a:rPr lang="en-US" sz="3600" b="0" dirty="0" err="1"/>
              <a:t>TarGOST</a:t>
            </a:r>
            <a:r>
              <a:rPr lang="en-US" sz="3600" b="0" dirty="0"/>
              <a:t>)</a:t>
            </a:r>
          </a:p>
          <a:p>
            <a:pPr>
              <a:spcBef>
                <a:spcPts val="0"/>
              </a:spcBef>
            </a:pPr>
            <a:r>
              <a:rPr lang="en-US" sz="3600" i="1" dirty="0">
                <a:solidFill>
                  <a:srgbClr val="0070C0"/>
                </a:solidFill>
                <a:effectLst>
                  <a:outerShdw blurRad="38100" dist="38100" dir="2700000" algn="tl">
                    <a:srgbClr val="000000">
                      <a:alpha val="43137"/>
                    </a:srgbClr>
                  </a:outerShdw>
                </a:effectLst>
              </a:rPr>
              <a:t>NOTE: </a:t>
            </a:r>
            <a:r>
              <a:rPr lang="en-US" sz="3600" b="0" i="1" dirty="0"/>
              <a:t>Several tools are now combined into single probe units – </a:t>
            </a:r>
            <a:r>
              <a:rPr lang="en-US" sz="3600" i="1" dirty="0"/>
              <a:t>MiHPT, </a:t>
            </a:r>
            <a:r>
              <a:rPr lang="en-US" sz="3600" i="1" dirty="0" err="1"/>
              <a:t>OiHPT</a:t>
            </a:r>
            <a:r>
              <a:rPr lang="en-US" sz="3600" i="1" dirty="0"/>
              <a:t>, etc.</a:t>
            </a:r>
          </a:p>
          <a:p>
            <a:pPr lvl="1"/>
            <a:endParaRPr lang="en-US" sz="2800" dirty="0"/>
          </a:p>
        </p:txBody>
      </p:sp>
      <p:sp>
        <p:nvSpPr>
          <p:cNvPr id="3" name="Footer Placeholder 2"/>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6</a:t>
            </a:fld>
            <a:endParaRPr lang="en-US">
              <a:solidFill>
                <a:srgbClr val="39302A">
                  <a:shade val="90000"/>
                </a:srgbClr>
              </a:solidFill>
              <a:latin typeface="Calibri"/>
              <a:ea typeface="+mn-ea"/>
              <a:cs typeface="+mn-cs"/>
            </a:endParaRPr>
          </a:p>
        </p:txBody>
      </p:sp>
    </p:spTree>
    <p:extLst>
      <p:ext uri="{BB962C8B-B14F-4D97-AF65-F5344CB8AC3E}">
        <p14:creationId xmlns:p14="http://schemas.microsoft.com/office/powerpoint/2010/main" val="2934332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0" y="291374"/>
            <a:ext cx="14151525" cy="2424529"/>
          </a:xfrm>
        </p:spPr>
        <p:txBody>
          <a:bodyPr>
            <a:normAutofit/>
          </a:bodyPr>
          <a:lstStyle/>
          <a:p>
            <a:r>
              <a:rPr lang="en-US" sz="5400" dirty="0"/>
              <a:t>Improved Self-Contained MIP / HPT / OIP / EC Instrumentation Rack</a:t>
            </a:r>
          </a:p>
        </p:txBody>
      </p:sp>
      <p:sp>
        <p:nvSpPr>
          <p:cNvPr id="7" name="Content Placeholder 6"/>
          <p:cNvSpPr>
            <a:spLocks noGrp="1"/>
          </p:cNvSpPr>
          <p:nvPr>
            <p:ph sz="half" idx="1"/>
          </p:nvPr>
        </p:nvSpPr>
        <p:spPr>
          <a:xfrm>
            <a:off x="914401" y="2975212"/>
            <a:ext cx="8543498" cy="6062902"/>
          </a:xfrm>
        </p:spPr>
        <p:txBody>
          <a:bodyPr>
            <a:normAutofit/>
          </a:bodyPr>
          <a:lstStyle/>
          <a:p>
            <a:r>
              <a:rPr lang="en-US" sz="3200" dirty="0"/>
              <a:t>More compact and field rugged</a:t>
            </a:r>
          </a:p>
          <a:p>
            <a:r>
              <a:rPr lang="en-US" sz="3200" dirty="0"/>
              <a:t>4’ x 4’ Pallet Rack can be freighted</a:t>
            </a:r>
          </a:p>
          <a:p>
            <a:r>
              <a:rPr lang="en-US" sz="3200" dirty="0"/>
              <a:t>Very Mobile 4WD-ATV Configurations</a:t>
            </a:r>
          </a:p>
          <a:p>
            <a:r>
              <a:rPr lang="en-US" sz="3200" dirty="0"/>
              <a:t>Powerful Ruggedized Field Computers</a:t>
            </a:r>
          </a:p>
          <a:p>
            <a:r>
              <a:rPr lang="en-US" sz="3200" dirty="0"/>
              <a:t>MIP Gas Detectors  </a:t>
            </a:r>
            <a:r>
              <a:rPr lang="en-US" sz="2915" b="0" i="1" dirty="0"/>
              <a:t>(Customized &amp; Dedicated Gas “Chromatograph”)</a:t>
            </a:r>
            <a:endParaRPr lang="en-US" sz="3315" b="0" i="1" dirty="0"/>
          </a:p>
          <a:p>
            <a:pPr lvl="1"/>
            <a:r>
              <a:rPr lang="en-US" sz="3200" dirty="0">
                <a:solidFill>
                  <a:schemeClr val="accent5"/>
                </a:solidFill>
                <a:effectLst>
                  <a:outerShdw blurRad="38100" dist="38100" dir="2700000" algn="tl">
                    <a:srgbClr val="000000">
                      <a:alpha val="43137"/>
                    </a:srgbClr>
                  </a:outerShdw>
                </a:effectLst>
              </a:rPr>
              <a:t>Flame Ionization (FID)</a:t>
            </a:r>
          </a:p>
          <a:p>
            <a:pPr lvl="1"/>
            <a:r>
              <a:rPr lang="en-US" sz="3200" dirty="0">
                <a:solidFill>
                  <a:srgbClr val="FD41D9"/>
                </a:solidFill>
                <a:effectLst>
                  <a:outerShdw blurRad="38100" dist="38100" dir="2700000" algn="tl">
                    <a:srgbClr val="000000">
                      <a:alpha val="43137"/>
                    </a:srgbClr>
                  </a:outerShdw>
                </a:effectLst>
              </a:rPr>
              <a:t>Photo Ionization (PID)</a:t>
            </a:r>
          </a:p>
          <a:p>
            <a:pPr lvl="1"/>
            <a:r>
              <a:rPr lang="en-US" sz="3200" dirty="0">
                <a:solidFill>
                  <a:srgbClr val="00B050"/>
                </a:solidFill>
                <a:effectLst>
                  <a:outerShdw blurRad="38100" dist="38100" dir="2700000" algn="tl">
                    <a:srgbClr val="000000">
                      <a:alpha val="43137"/>
                    </a:srgbClr>
                  </a:outerShdw>
                </a:effectLst>
              </a:rPr>
              <a:t>Halogen Specific (XSD </a:t>
            </a:r>
            <a:r>
              <a:rPr lang="en-US" sz="3200" b="0" dirty="0">
                <a:solidFill>
                  <a:srgbClr val="00B050"/>
                </a:solidFill>
                <a:effectLst>
                  <a:outerShdw blurRad="38100" dist="38100" dir="2700000" algn="tl">
                    <a:srgbClr val="000000">
                      <a:alpha val="43137"/>
                    </a:srgbClr>
                  </a:outerShdw>
                </a:effectLst>
              </a:rPr>
              <a:t>or ECD or ELCD</a:t>
            </a:r>
            <a:r>
              <a:rPr lang="en-US" sz="2844" b="0" dirty="0">
                <a:solidFill>
                  <a:srgbClr val="00B050"/>
                </a:solidFill>
                <a:effectLst>
                  <a:outerShdw blurRad="38100" dist="38100" dir="2700000" algn="tl">
                    <a:srgbClr val="000000">
                      <a:alpha val="43137"/>
                    </a:srgbClr>
                  </a:outerShdw>
                </a:effectLst>
              </a:rPr>
              <a:t>)</a:t>
            </a:r>
          </a:p>
        </p:txBody>
      </p:sp>
      <p:pic>
        <p:nvPicPr>
          <p:cNvPr id="9" name="Content Placeholder 8"/>
          <p:cNvPicPr>
            <a:picLocks noGrp="1" noChangeAspect="1"/>
          </p:cNvPicPr>
          <p:nvPr>
            <p:ph sz="half" idx="2"/>
          </p:nvPr>
        </p:nvPicPr>
        <p:blipFill rotWithShape="1">
          <a:blip r:embed="rId3"/>
          <a:srcRect t="10913" r="32927"/>
          <a:stretch/>
        </p:blipFill>
        <p:spPr>
          <a:xfrm>
            <a:off x="9570013" y="2508421"/>
            <a:ext cx="6674626" cy="6654833"/>
          </a:xfrm>
          <a:prstGeom prst="rect">
            <a:avLst/>
          </a:prstGeom>
          <a:ln>
            <a:noFill/>
          </a:ln>
          <a:effectLst>
            <a:outerShdw blurRad="292100" dist="139700" dir="2700000" algn="tl" rotWithShape="0">
              <a:srgbClr val="333333">
                <a:alpha val="65000"/>
              </a:srgbClr>
            </a:outerShdw>
          </a:effectLst>
        </p:spPr>
      </p:pic>
      <p:sp>
        <p:nvSpPr>
          <p:cNvPr id="3" name="Footer Placeholder 2"/>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7</a:t>
            </a:fld>
            <a:endParaRPr lang="en-US">
              <a:solidFill>
                <a:srgbClr val="39302A">
                  <a:shade val="90000"/>
                </a:srgbClr>
              </a:solidFill>
              <a:latin typeface="Calibri"/>
              <a:ea typeface="+mn-ea"/>
              <a:cs typeface="+mn-cs"/>
            </a:endParaRPr>
          </a:p>
        </p:txBody>
      </p:sp>
    </p:spTree>
    <p:extLst>
      <p:ext uri="{BB962C8B-B14F-4D97-AF65-F5344CB8AC3E}">
        <p14:creationId xmlns:p14="http://schemas.microsoft.com/office/powerpoint/2010/main" val="367245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8061-5E27-4AE2-8DE1-42C826004D63}"/>
              </a:ext>
            </a:extLst>
          </p:cNvPr>
          <p:cNvSpPr>
            <a:spLocks noGrp="1"/>
          </p:cNvSpPr>
          <p:nvPr>
            <p:ph type="title"/>
          </p:nvPr>
        </p:nvSpPr>
        <p:spPr>
          <a:xfrm>
            <a:off x="914400" y="751083"/>
            <a:ext cx="13716265" cy="894885"/>
          </a:xfrm>
        </p:spPr>
        <p:txBody>
          <a:bodyPr>
            <a:normAutofit fontScale="90000"/>
          </a:bodyPr>
          <a:lstStyle/>
          <a:p>
            <a:r>
              <a:rPr lang="en-US" dirty="0"/>
              <a:t>Hydraulic Profile Tool (with EC) Log</a:t>
            </a:r>
          </a:p>
        </p:txBody>
      </p:sp>
      <p:sp>
        <p:nvSpPr>
          <p:cNvPr id="3" name="Footer Placeholder 2">
            <a:extLst>
              <a:ext uri="{FF2B5EF4-FFF2-40B4-BE49-F238E27FC236}">
                <a16:creationId xmlns:a16="http://schemas.microsoft.com/office/drawing/2014/main" id="{E3C586C3-DAFD-464B-8F0A-AD0CB26401C4}"/>
              </a:ext>
            </a:extLst>
          </p:cNvPr>
          <p:cNvSpPr>
            <a:spLocks noGrp="1"/>
          </p:cNvSpPr>
          <p:nvPr>
            <p:ph type="ftr" sz="quarter" idx="11"/>
          </p:nvPr>
        </p:nvSpPr>
        <p:spPr>
          <a:xfrm>
            <a:off x="3253588" y="8872724"/>
            <a:ext cx="10613051" cy="519289"/>
          </a:xfrm>
        </p:spPr>
        <p:txBody>
          <a:bodyPr/>
          <a:lstStyle/>
          <a:p>
            <a:r>
              <a:rPr lang="en-US"/>
              <a:t>25th International Petroleum Environmental Conference Denver, Colorado</a:t>
            </a:r>
            <a:endParaRPr lang="en-US" dirty="0"/>
          </a:p>
        </p:txBody>
      </p:sp>
      <p:sp>
        <p:nvSpPr>
          <p:cNvPr id="4" name="Slide Number Placeholder 3">
            <a:extLst>
              <a:ext uri="{FF2B5EF4-FFF2-40B4-BE49-F238E27FC236}">
                <a16:creationId xmlns:a16="http://schemas.microsoft.com/office/drawing/2014/main" id="{5902012C-603C-41B6-9C52-19F4F2FB8028}"/>
              </a:ext>
            </a:extLst>
          </p:cNvPr>
          <p:cNvSpPr>
            <a:spLocks noGrp="1"/>
          </p:cNvSpPr>
          <p:nvPr>
            <p:ph type="sldNum" sz="quarter" idx="12"/>
          </p:nvPr>
        </p:nvSpPr>
        <p:spPr/>
        <p:txBody>
          <a:bodyPr/>
          <a:lstStyle/>
          <a:p>
            <a:fld id="{37C2E05E-97ED-466F-8EE8-C8D9FED4DCC4}" type="slidenum">
              <a:rPr lang="en-US" smtClean="0"/>
              <a:pPr/>
              <a:t>8</a:t>
            </a:fld>
            <a:endParaRPr lang="en-US"/>
          </a:p>
        </p:txBody>
      </p:sp>
      <p:pic>
        <p:nvPicPr>
          <p:cNvPr id="7" name="Picture 6">
            <a:extLst>
              <a:ext uri="{FF2B5EF4-FFF2-40B4-BE49-F238E27FC236}">
                <a16:creationId xmlns:a16="http://schemas.microsoft.com/office/drawing/2014/main" id="{AC09ABC3-BB97-4A07-B9B7-F19047327CAF}"/>
              </a:ext>
            </a:extLst>
          </p:cNvPr>
          <p:cNvPicPr>
            <a:picLocks noChangeAspect="1"/>
          </p:cNvPicPr>
          <p:nvPr/>
        </p:nvPicPr>
        <p:blipFill>
          <a:blip r:embed="rId2"/>
          <a:stretch>
            <a:fillRect/>
          </a:stretch>
        </p:blipFill>
        <p:spPr>
          <a:xfrm>
            <a:off x="3234834" y="1645968"/>
            <a:ext cx="13062163" cy="791346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F61F1F5-0724-4D51-8DC2-322EEEA0A1A4}"/>
              </a:ext>
            </a:extLst>
          </p:cNvPr>
          <p:cNvSpPr txBox="1"/>
          <p:nvPr/>
        </p:nvSpPr>
        <p:spPr>
          <a:xfrm>
            <a:off x="14114496" y="2378973"/>
            <a:ext cx="2182501" cy="1815882"/>
          </a:xfrm>
          <a:prstGeom prst="rect">
            <a:avLst/>
          </a:prstGeom>
          <a:noFill/>
        </p:spPr>
        <p:txBody>
          <a:bodyPr wrap="square" rtlCol="0">
            <a:spAutoFit/>
          </a:bodyPr>
          <a:lstStyle/>
          <a:p>
            <a:r>
              <a:rPr lang="en-US" sz="2800" b="1" dirty="0">
                <a:solidFill>
                  <a:srgbClr val="002060"/>
                </a:solidFill>
                <a:effectLst>
                  <a:outerShdw blurRad="38100" dist="38100" dir="2700000" algn="tl">
                    <a:srgbClr val="000000">
                      <a:alpha val="43137"/>
                    </a:srgbClr>
                  </a:outerShdw>
                </a:effectLst>
              </a:rPr>
              <a:t>Ratio: </a:t>
            </a:r>
          </a:p>
          <a:p>
            <a:r>
              <a:rPr lang="en-US" sz="2800" b="1" dirty="0">
                <a:solidFill>
                  <a:srgbClr val="002060"/>
                </a:solidFill>
                <a:effectLst>
                  <a:outerShdw blurRad="38100" dist="38100" dir="2700000" algn="tl">
                    <a:srgbClr val="000000">
                      <a:alpha val="43137"/>
                    </a:srgbClr>
                  </a:outerShdw>
                </a:effectLst>
              </a:rPr>
              <a:t>EC/corr. HPT Pressure</a:t>
            </a:r>
          </a:p>
        </p:txBody>
      </p:sp>
      <p:sp>
        <p:nvSpPr>
          <p:cNvPr id="9" name="TextBox 8">
            <a:extLst>
              <a:ext uri="{FF2B5EF4-FFF2-40B4-BE49-F238E27FC236}">
                <a16:creationId xmlns:a16="http://schemas.microsoft.com/office/drawing/2014/main" id="{686DACE4-DCC8-425B-A8B4-25423DD65389}"/>
              </a:ext>
            </a:extLst>
          </p:cNvPr>
          <p:cNvSpPr txBox="1"/>
          <p:nvPr/>
        </p:nvSpPr>
        <p:spPr>
          <a:xfrm>
            <a:off x="14213299" y="7025094"/>
            <a:ext cx="2404800" cy="1569660"/>
          </a:xfrm>
          <a:prstGeom prst="rect">
            <a:avLst/>
          </a:prstGeom>
          <a:noFill/>
        </p:spPr>
        <p:txBody>
          <a:bodyPr wrap="square" rtlCol="0">
            <a:spAutoFit/>
          </a:bodyPr>
          <a:lstStyle/>
          <a:p>
            <a:r>
              <a:rPr lang="en-US" sz="2400" b="1" dirty="0">
                <a:solidFill>
                  <a:schemeClr val="accent5">
                    <a:lumMod val="75000"/>
                  </a:schemeClr>
                </a:solidFill>
                <a:effectLst>
                  <a:outerShdw blurRad="38100" dist="38100" dir="2700000" algn="tl">
                    <a:srgbClr val="000000">
                      <a:alpha val="43137"/>
                    </a:srgbClr>
                  </a:outerShdw>
                </a:effectLst>
              </a:rPr>
              <a:t>Groundwater Specific Electrical Conductance</a:t>
            </a:r>
          </a:p>
        </p:txBody>
      </p:sp>
      <p:sp>
        <p:nvSpPr>
          <p:cNvPr id="10" name="TextBox 9">
            <a:extLst>
              <a:ext uri="{FF2B5EF4-FFF2-40B4-BE49-F238E27FC236}">
                <a16:creationId xmlns:a16="http://schemas.microsoft.com/office/drawing/2014/main" id="{54EABDEB-540D-40BE-9DD4-DEEBAD7F3ADD}"/>
              </a:ext>
            </a:extLst>
          </p:cNvPr>
          <p:cNvSpPr txBox="1"/>
          <p:nvPr/>
        </p:nvSpPr>
        <p:spPr>
          <a:xfrm>
            <a:off x="11225893" y="4001234"/>
            <a:ext cx="2404800" cy="2308324"/>
          </a:xfrm>
          <a:prstGeom prst="rect">
            <a:avLst/>
          </a:prstGeom>
          <a:noFill/>
        </p:spPr>
        <p:txBody>
          <a:bodyPr wrap="square" rtlCol="0">
            <a:spAutoFit/>
          </a:bodyPr>
          <a:lstStyle/>
          <a:p>
            <a:r>
              <a:rPr lang="en-US" sz="2400" b="1" dirty="0">
                <a:solidFill>
                  <a:schemeClr val="accent5">
                    <a:lumMod val="75000"/>
                  </a:schemeClr>
                </a:solidFill>
                <a:effectLst>
                  <a:outerShdw blurRad="38100" dist="38100" dir="2700000" algn="tl">
                    <a:srgbClr val="000000">
                      <a:alpha val="43137"/>
                    </a:srgbClr>
                  </a:outerShdw>
                </a:effectLst>
              </a:rPr>
              <a:t>Piezometric Head </a:t>
            </a:r>
          </a:p>
          <a:p>
            <a:endParaRPr lang="en-US" sz="2400" b="1" dirty="0">
              <a:solidFill>
                <a:schemeClr val="accent5">
                  <a:lumMod val="75000"/>
                </a:schemeClr>
              </a:solidFill>
              <a:effectLst>
                <a:outerShdw blurRad="38100" dist="38100" dir="2700000" algn="tl">
                  <a:srgbClr val="000000">
                    <a:alpha val="43137"/>
                  </a:srgbClr>
                </a:outerShdw>
              </a:effectLst>
            </a:endParaRPr>
          </a:p>
          <a:p>
            <a:r>
              <a:rPr lang="en-US" sz="2400" b="1" dirty="0">
                <a:solidFill>
                  <a:srgbClr val="0070C0"/>
                </a:solidFill>
                <a:effectLst>
                  <a:outerShdw blurRad="38100" dist="38100" dir="2700000" algn="tl">
                    <a:srgbClr val="000000">
                      <a:alpha val="43137"/>
                    </a:srgbClr>
                  </a:outerShdw>
                </a:effectLst>
              </a:rPr>
              <a:t>Estimated Hydraulic Conductivity</a:t>
            </a:r>
          </a:p>
        </p:txBody>
      </p:sp>
      <p:sp>
        <p:nvSpPr>
          <p:cNvPr id="11" name="TextBox 10">
            <a:extLst>
              <a:ext uri="{FF2B5EF4-FFF2-40B4-BE49-F238E27FC236}">
                <a16:creationId xmlns:a16="http://schemas.microsoft.com/office/drawing/2014/main" id="{E35D5B47-85C2-4245-AE32-65C140C7FB6F}"/>
              </a:ext>
            </a:extLst>
          </p:cNvPr>
          <p:cNvSpPr txBox="1"/>
          <p:nvPr/>
        </p:nvSpPr>
        <p:spPr>
          <a:xfrm>
            <a:off x="8826601" y="2983984"/>
            <a:ext cx="1935993" cy="4154984"/>
          </a:xfrm>
          <a:prstGeom prst="rect">
            <a:avLst/>
          </a:prstGeom>
          <a:noFill/>
        </p:spPr>
        <p:txBody>
          <a:bodyPr wrap="square" rtlCol="0">
            <a:spAutoFit/>
          </a:bodyPr>
          <a:lstStyle/>
          <a:p>
            <a:r>
              <a:rPr lang="en-US" sz="2400" b="1" dirty="0">
                <a:solidFill>
                  <a:schemeClr val="accent5">
                    <a:lumMod val="75000"/>
                  </a:schemeClr>
                </a:solidFill>
                <a:effectLst>
                  <a:outerShdw blurRad="38100" dist="38100" dir="2700000" algn="tl">
                    <a:srgbClr val="000000">
                      <a:alpha val="43137"/>
                    </a:srgbClr>
                  </a:outerShdw>
                </a:effectLst>
              </a:rPr>
              <a:t>Corrected HPT Pressure</a:t>
            </a: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r>
              <a:rPr lang="en-US" sz="2400" b="1" dirty="0">
                <a:solidFill>
                  <a:srgbClr val="0070C0"/>
                </a:solidFill>
                <a:effectLst>
                  <a:outerShdw blurRad="38100" dist="38100" dir="2700000" algn="tl">
                    <a:srgbClr val="000000">
                      <a:alpha val="43137"/>
                    </a:srgbClr>
                  </a:outerShdw>
                </a:effectLst>
              </a:rPr>
              <a:t>HPT Flow</a:t>
            </a:r>
          </a:p>
        </p:txBody>
      </p:sp>
      <p:sp>
        <p:nvSpPr>
          <p:cNvPr id="12" name="TextBox 11">
            <a:extLst>
              <a:ext uri="{FF2B5EF4-FFF2-40B4-BE49-F238E27FC236}">
                <a16:creationId xmlns:a16="http://schemas.microsoft.com/office/drawing/2014/main" id="{C05833CD-96BF-4490-9DCC-FAE714BD1619}"/>
              </a:ext>
            </a:extLst>
          </p:cNvPr>
          <p:cNvSpPr txBox="1"/>
          <p:nvPr/>
        </p:nvSpPr>
        <p:spPr>
          <a:xfrm>
            <a:off x="6391946" y="4769089"/>
            <a:ext cx="2203005" cy="2308324"/>
          </a:xfrm>
          <a:prstGeom prst="rect">
            <a:avLst/>
          </a:prstGeom>
          <a:noFill/>
        </p:spPr>
        <p:txBody>
          <a:bodyPr wrap="square" rtlCol="0">
            <a:spAutoFit/>
          </a:bodyPr>
          <a:lstStyle/>
          <a:p>
            <a:r>
              <a:rPr lang="en-US" sz="2400" b="1" dirty="0">
                <a:solidFill>
                  <a:schemeClr val="accent5">
                    <a:lumMod val="75000"/>
                  </a:schemeClr>
                </a:solidFill>
                <a:effectLst>
                  <a:outerShdw blurRad="38100" dist="38100" dir="2700000" algn="tl">
                    <a:srgbClr val="000000">
                      <a:alpha val="43137"/>
                    </a:srgbClr>
                  </a:outerShdw>
                </a:effectLst>
              </a:rPr>
              <a:t>Piezometric Head </a:t>
            </a: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endParaRPr lang="en-US" sz="2400" b="1" dirty="0">
              <a:solidFill>
                <a:schemeClr val="accent5">
                  <a:lumMod val="75000"/>
                </a:schemeClr>
              </a:solidFill>
              <a:effectLst>
                <a:outerShdw blurRad="38100" dist="38100" dir="2700000" algn="tl">
                  <a:srgbClr val="000000">
                    <a:alpha val="43137"/>
                  </a:srgbClr>
                </a:outerShdw>
              </a:effectLst>
            </a:endParaRPr>
          </a:p>
          <a:p>
            <a:r>
              <a:rPr lang="en-US" sz="2400" b="1" dirty="0">
                <a:solidFill>
                  <a:srgbClr val="002060"/>
                </a:solidFill>
                <a:effectLst>
                  <a:outerShdw blurRad="38100" dist="38100" dir="2700000" algn="tl">
                    <a:srgbClr val="000000">
                      <a:alpha val="43137"/>
                    </a:srgbClr>
                  </a:outerShdw>
                </a:effectLst>
              </a:rPr>
              <a:t>HPT Pressure</a:t>
            </a:r>
          </a:p>
        </p:txBody>
      </p:sp>
      <p:sp>
        <p:nvSpPr>
          <p:cNvPr id="13" name="TextBox 12">
            <a:extLst>
              <a:ext uri="{FF2B5EF4-FFF2-40B4-BE49-F238E27FC236}">
                <a16:creationId xmlns:a16="http://schemas.microsoft.com/office/drawing/2014/main" id="{DE5C4D03-FEE0-4A13-A0B0-BA983168DF2D}"/>
              </a:ext>
            </a:extLst>
          </p:cNvPr>
          <p:cNvSpPr txBox="1"/>
          <p:nvPr/>
        </p:nvSpPr>
        <p:spPr>
          <a:xfrm>
            <a:off x="3849113" y="6431082"/>
            <a:ext cx="2079534" cy="1200329"/>
          </a:xfrm>
          <a:prstGeom prst="rect">
            <a:avLst/>
          </a:prstGeom>
          <a:noFill/>
        </p:spPr>
        <p:txBody>
          <a:bodyPr wrap="square" rtlCol="0">
            <a:spAutoFit/>
          </a:bodyPr>
          <a:lstStyle/>
          <a:p>
            <a:r>
              <a:rPr lang="en-US" sz="2400" b="1" dirty="0">
                <a:solidFill>
                  <a:schemeClr val="accent3">
                    <a:lumMod val="50000"/>
                  </a:schemeClr>
                </a:solidFill>
                <a:effectLst>
                  <a:outerShdw blurRad="38100" dist="38100" dir="2700000" algn="tl">
                    <a:srgbClr val="000000">
                      <a:alpha val="43137"/>
                    </a:srgbClr>
                  </a:outerShdw>
                </a:effectLst>
              </a:rPr>
              <a:t>Soil Electrical Conductivity</a:t>
            </a:r>
          </a:p>
        </p:txBody>
      </p:sp>
    </p:spTree>
    <p:extLst>
      <p:ext uri="{BB962C8B-B14F-4D97-AF65-F5344CB8AC3E}">
        <p14:creationId xmlns:p14="http://schemas.microsoft.com/office/powerpoint/2010/main" val="2767083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H6530 TSD PROBE.JPG"/>
          <p:cNvPicPr>
            <a:picLocks noChangeAspect="1"/>
          </p:cNvPicPr>
          <p:nvPr/>
        </p:nvPicPr>
        <p:blipFill>
          <a:blip r:embed="rId3" cstate="print">
            <a:clrChange>
              <a:clrFrom>
                <a:srgbClr val="FFFFFF"/>
              </a:clrFrom>
              <a:clrTo>
                <a:srgbClr val="FFFFFF">
                  <a:alpha val="0"/>
                </a:srgbClr>
              </a:clrTo>
            </a:clrChange>
          </a:blip>
          <a:stretch>
            <a:fillRect/>
          </a:stretch>
        </p:blipFill>
        <p:spPr>
          <a:xfrm rot="3625260">
            <a:off x="7156199" y="-2185311"/>
            <a:ext cx="3069093" cy="15033314"/>
          </a:xfrm>
          <a:prstGeom prst="rect">
            <a:avLst/>
          </a:prstGeom>
          <a:ln>
            <a:noFill/>
          </a:ln>
        </p:spPr>
      </p:pic>
      <p:sp>
        <p:nvSpPr>
          <p:cNvPr id="2" name="Title 1"/>
          <p:cNvSpPr>
            <a:spLocks noGrp="1"/>
          </p:cNvSpPr>
          <p:nvPr>
            <p:ph type="title"/>
          </p:nvPr>
        </p:nvSpPr>
        <p:spPr>
          <a:xfrm>
            <a:off x="902044" y="1001369"/>
            <a:ext cx="13728622" cy="1917904"/>
          </a:xfrm>
        </p:spPr>
        <p:txBody>
          <a:bodyPr>
            <a:noAutofit/>
          </a:bodyPr>
          <a:lstStyle/>
          <a:p>
            <a:r>
              <a:rPr lang="en-US" sz="6600" dirty="0"/>
              <a:t>Combined MIP + HPT + EC Probe</a:t>
            </a:r>
            <a:br>
              <a:rPr lang="en-US" sz="5400" dirty="0"/>
            </a:br>
            <a:r>
              <a:rPr lang="en-US" sz="5400" b="0" dirty="0"/>
              <a:t>(MIP + HPT = MiHpt)</a:t>
            </a:r>
          </a:p>
        </p:txBody>
      </p:sp>
      <p:sp>
        <p:nvSpPr>
          <p:cNvPr id="3" name="Footer Placeholder 2"/>
          <p:cNvSpPr>
            <a:spLocks noGrp="1"/>
          </p:cNvSpPr>
          <p:nvPr>
            <p:ph type="ftr" sz="quarter" idx="11"/>
          </p:nvPr>
        </p:nvSpPr>
        <p:spPr/>
        <p:txBody>
          <a:bodyPr/>
          <a:lstStyle/>
          <a:p>
            <a:pPr defTabSz="1300525" fontAlgn="auto">
              <a:spcBef>
                <a:spcPts val="0"/>
              </a:spcBef>
              <a:spcAft>
                <a:spcPts val="0"/>
              </a:spcAft>
            </a:pPr>
            <a:r>
              <a:rPr lang="en-US">
                <a:solidFill>
                  <a:srgbClr val="39302A">
                    <a:shade val="90000"/>
                  </a:srgbClr>
                </a:solidFill>
                <a:latin typeface="Calibri"/>
                <a:ea typeface="+mn-ea"/>
                <a:cs typeface="+mn-cs"/>
              </a:rPr>
              <a:t>25th International Petroleum Environmental Conference Denver, Colorado</a:t>
            </a:r>
            <a:endParaRPr lang="en-US" dirty="0">
              <a:solidFill>
                <a:srgbClr val="39302A">
                  <a:shade val="90000"/>
                </a:srgb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1300525" fontAlgn="auto">
              <a:spcBef>
                <a:spcPts val="0"/>
              </a:spcBef>
              <a:spcAft>
                <a:spcPts val="0"/>
              </a:spcAft>
            </a:pPr>
            <a:fld id="{37C2E05E-97ED-466F-8EE8-C8D9FED4DCC4}" type="slidenum">
              <a:rPr lang="en-US">
                <a:solidFill>
                  <a:srgbClr val="39302A">
                    <a:shade val="90000"/>
                  </a:srgbClr>
                </a:solidFill>
                <a:latin typeface="Calibri"/>
                <a:ea typeface="+mn-ea"/>
                <a:cs typeface="+mn-cs"/>
              </a:rPr>
              <a:pPr defTabSz="1300525" fontAlgn="auto">
                <a:spcBef>
                  <a:spcPts val="0"/>
                </a:spcBef>
                <a:spcAft>
                  <a:spcPts val="0"/>
                </a:spcAft>
              </a:pPr>
              <a:t>9</a:t>
            </a:fld>
            <a:endParaRPr lang="en-US">
              <a:solidFill>
                <a:srgbClr val="39302A">
                  <a:shade val="90000"/>
                </a:srgbClr>
              </a:solidFill>
              <a:latin typeface="Calibri"/>
              <a:ea typeface="+mn-ea"/>
              <a:cs typeface="+mn-cs"/>
            </a:endParaRPr>
          </a:p>
        </p:txBody>
      </p:sp>
      <p:sp>
        <p:nvSpPr>
          <p:cNvPr id="6" name="Text Box 2"/>
          <p:cNvSpPr txBox="1">
            <a:spLocks noChangeArrowheads="1"/>
          </p:cNvSpPr>
          <p:nvPr/>
        </p:nvSpPr>
        <p:spPr bwMode="auto">
          <a:xfrm>
            <a:off x="3146007" y="5548601"/>
            <a:ext cx="2047863" cy="617541"/>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txBody>
          <a:bodyPr wrap="square">
            <a:spAutoFit/>
          </a:bodyPr>
          <a:lstStyle/>
          <a:p>
            <a:pPr defTabSz="1300525" eaLnBrk="0" fontAlgn="auto" hangingPunct="0">
              <a:spcBef>
                <a:spcPct val="50000"/>
              </a:spcBef>
              <a:spcAft>
                <a:spcPts val="0"/>
              </a:spcAft>
            </a:pPr>
            <a:r>
              <a:rPr lang="en-US" sz="3413" dirty="0">
                <a:solidFill>
                  <a:srgbClr val="000000"/>
                </a:solidFill>
                <a:latin typeface="Calibri"/>
                <a:ea typeface="+mn-ea"/>
                <a:cs typeface="+mn-cs"/>
              </a:rPr>
              <a:t>EC Dipole</a:t>
            </a:r>
          </a:p>
        </p:txBody>
      </p:sp>
      <p:sp>
        <p:nvSpPr>
          <p:cNvPr id="7" name="Text Box 3"/>
          <p:cNvSpPr txBox="1">
            <a:spLocks noChangeArrowheads="1"/>
          </p:cNvSpPr>
          <p:nvPr/>
        </p:nvSpPr>
        <p:spPr bwMode="auto">
          <a:xfrm>
            <a:off x="7717348" y="7387389"/>
            <a:ext cx="2568245" cy="617541"/>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txBody>
          <a:bodyPr wrap="square">
            <a:spAutoFit/>
          </a:bodyPr>
          <a:lstStyle/>
          <a:p>
            <a:pPr defTabSz="1300525" eaLnBrk="0" fontAlgn="auto" hangingPunct="0">
              <a:spcBef>
                <a:spcPct val="50000"/>
              </a:spcBef>
              <a:spcAft>
                <a:spcPts val="0"/>
              </a:spcAft>
            </a:pPr>
            <a:r>
              <a:rPr lang="en-US" sz="3413" dirty="0">
                <a:solidFill>
                  <a:srgbClr val="000000"/>
                </a:solidFill>
                <a:latin typeface="Calibri"/>
                <a:ea typeface="+mn-ea"/>
                <a:cs typeface="+mn-cs"/>
              </a:rPr>
              <a:t>Heater Block</a:t>
            </a:r>
          </a:p>
        </p:txBody>
      </p:sp>
      <p:sp>
        <p:nvSpPr>
          <p:cNvPr id="8" name="Line 13"/>
          <p:cNvSpPr>
            <a:spLocks noChangeShapeType="1"/>
          </p:cNvSpPr>
          <p:nvPr/>
        </p:nvSpPr>
        <p:spPr bwMode="auto">
          <a:xfrm>
            <a:off x="4157145" y="6302955"/>
            <a:ext cx="321014" cy="1333909"/>
          </a:xfrm>
          <a:prstGeom prst="line">
            <a:avLst/>
          </a:prstGeom>
          <a:noFill/>
          <a:ln w="31750">
            <a:solidFill>
              <a:srgbClr val="000000"/>
            </a:solidFill>
            <a:round/>
            <a:headEnd/>
            <a:tailEnd type="stealth" w="lg" len="lg"/>
          </a:ln>
          <a:effectLst/>
        </p:spPr>
        <p:txBody>
          <a:bodyPr/>
          <a:lstStyle/>
          <a:p>
            <a:pPr defTabSz="1300525" fontAlgn="auto">
              <a:spcBef>
                <a:spcPts val="0"/>
              </a:spcBef>
              <a:spcAft>
                <a:spcPts val="0"/>
              </a:spcAft>
            </a:pPr>
            <a:endParaRPr lang="en-US" sz="2561">
              <a:solidFill>
                <a:prstClr val="black"/>
              </a:solidFill>
              <a:effectLst>
                <a:outerShdw blurRad="38100" dist="38100" dir="2700000" algn="tl">
                  <a:srgbClr val="000000">
                    <a:alpha val="43137"/>
                  </a:srgbClr>
                </a:outerShdw>
              </a:effectLst>
              <a:latin typeface="Constantia"/>
              <a:ea typeface="+mn-ea"/>
              <a:cs typeface="+mn-cs"/>
            </a:endParaRPr>
          </a:p>
        </p:txBody>
      </p:sp>
      <p:sp>
        <p:nvSpPr>
          <p:cNvPr id="9" name="Text Box 3"/>
          <p:cNvSpPr txBox="1">
            <a:spLocks noChangeArrowheads="1"/>
          </p:cNvSpPr>
          <p:nvPr/>
        </p:nvSpPr>
        <p:spPr bwMode="auto">
          <a:xfrm>
            <a:off x="9338355" y="6379932"/>
            <a:ext cx="2424912" cy="617541"/>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txBody>
          <a:bodyPr wrap="square">
            <a:spAutoFit/>
          </a:bodyPr>
          <a:lstStyle/>
          <a:p>
            <a:pPr defTabSz="1300525" eaLnBrk="0" fontAlgn="auto" hangingPunct="0">
              <a:spcBef>
                <a:spcPct val="50000"/>
              </a:spcBef>
              <a:spcAft>
                <a:spcPts val="0"/>
              </a:spcAft>
            </a:pPr>
            <a:r>
              <a:rPr lang="en-US" sz="3413" dirty="0">
                <a:solidFill>
                  <a:srgbClr val="000000"/>
                </a:solidFill>
                <a:latin typeface="Calibri"/>
                <a:ea typeface="+mn-ea"/>
                <a:cs typeface="+mn-cs"/>
              </a:rPr>
              <a:t>Membrane</a:t>
            </a:r>
          </a:p>
        </p:txBody>
      </p:sp>
      <p:sp>
        <p:nvSpPr>
          <p:cNvPr id="10" name="Line 12"/>
          <p:cNvSpPr>
            <a:spLocks noChangeShapeType="1"/>
          </p:cNvSpPr>
          <p:nvPr/>
        </p:nvSpPr>
        <p:spPr bwMode="auto">
          <a:xfrm flipH="1" flipV="1">
            <a:off x="8129036" y="5402044"/>
            <a:ext cx="1135996" cy="989571"/>
          </a:xfrm>
          <a:prstGeom prst="line">
            <a:avLst/>
          </a:prstGeom>
          <a:noFill/>
          <a:ln w="31750">
            <a:solidFill>
              <a:srgbClr val="000000"/>
            </a:solidFill>
            <a:round/>
            <a:headEnd/>
            <a:tailEnd type="stealth" w="lg" len="lg"/>
          </a:ln>
          <a:effectLst/>
        </p:spPr>
        <p:txBody>
          <a:bodyP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1" name="Line 12"/>
          <p:cNvSpPr>
            <a:spLocks noChangeShapeType="1"/>
          </p:cNvSpPr>
          <p:nvPr/>
        </p:nvSpPr>
        <p:spPr bwMode="auto">
          <a:xfrm flipH="1" flipV="1">
            <a:off x="7521835" y="5747031"/>
            <a:ext cx="533877" cy="1640356"/>
          </a:xfrm>
          <a:prstGeom prst="line">
            <a:avLst/>
          </a:prstGeom>
          <a:noFill/>
          <a:ln w="31750">
            <a:solidFill>
              <a:srgbClr val="000000"/>
            </a:solidFill>
            <a:round/>
            <a:headEnd/>
            <a:tailEnd type="stealth" w="lg" len="lg"/>
          </a:ln>
          <a:effectLst/>
        </p:spPr>
        <p:txBody>
          <a:bodyP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2" name="Text Box 3"/>
          <p:cNvSpPr txBox="1">
            <a:spLocks noChangeArrowheads="1"/>
          </p:cNvSpPr>
          <p:nvPr/>
        </p:nvSpPr>
        <p:spPr bwMode="auto">
          <a:xfrm>
            <a:off x="4317652" y="3154061"/>
            <a:ext cx="4768427" cy="1142749"/>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txBody>
          <a:bodyPr wrap="square">
            <a:spAutoFit/>
          </a:bodyPr>
          <a:lstStyle/>
          <a:p>
            <a:pPr defTabSz="1300525" eaLnBrk="0" fontAlgn="auto" hangingPunct="0">
              <a:spcBef>
                <a:spcPct val="50000"/>
              </a:spcBef>
              <a:spcAft>
                <a:spcPts val="0"/>
              </a:spcAft>
            </a:pPr>
            <a:r>
              <a:rPr lang="en-US" sz="3413" dirty="0">
                <a:solidFill>
                  <a:srgbClr val="000000"/>
                </a:solidFill>
                <a:latin typeface="Calibri"/>
                <a:ea typeface="+mn-ea"/>
                <a:cs typeface="+mn-cs"/>
              </a:rPr>
              <a:t>Trunk Line Connections &amp; Inline Pressure Sensor</a:t>
            </a:r>
          </a:p>
        </p:txBody>
      </p:sp>
      <p:sp>
        <p:nvSpPr>
          <p:cNvPr id="13" name="Line 13"/>
          <p:cNvSpPr>
            <a:spLocks noChangeShapeType="1"/>
          </p:cNvSpPr>
          <p:nvPr/>
        </p:nvSpPr>
        <p:spPr bwMode="auto">
          <a:xfrm flipV="1">
            <a:off x="9086080" y="3417217"/>
            <a:ext cx="2475547" cy="190790"/>
          </a:xfrm>
          <a:prstGeom prst="line">
            <a:avLst/>
          </a:prstGeom>
          <a:noFill/>
          <a:ln w="31750">
            <a:solidFill>
              <a:srgbClr val="000000"/>
            </a:solidFill>
            <a:round/>
            <a:headEnd/>
            <a:tailEnd type="stealth" w="lg" len="lg"/>
          </a:ln>
          <a:effectLst/>
        </p:spPr>
        <p:txBody>
          <a:bodyP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7" name="Text Box 2"/>
          <p:cNvSpPr txBox="1">
            <a:spLocks noChangeArrowheads="1"/>
          </p:cNvSpPr>
          <p:nvPr/>
        </p:nvSpPr>
        <p:spPr bwMode="auto">
          <a:xfrm>
            <a:off x="11172712" y="4875426"/>
            <a:ext cx="2802812" cy="1142749"/>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txBody>
          <a:bodyPr wrap="square">
            <a:spAutoFit/>
          </a:bodyPr>
          <a:lstStyle/>
          <a:p>
            <a:pPr defTabSz="1300525" eaLnBrk="0" fontAlgn="auto" hangingPunct="0">
              <a:spcBef>
                <a:spcPct val="50000"/>
              </a:spcBef>
              <a:spcAft>
                <a:spcPts val="0"/>
              </a:spcAft>
            </a:pPr>
            <a:r>
              <a:rPr lang="en-US" sz="3413" dirty="0">
                <a:solidFill>
                  <a:srgbClr val="000000"/>
                </a:solidFill>
                <a:latin typeface="Calibri"/>
                <a:ea typeface="+mn-ea"/>
                <a:cs typeface="+mn-cs"/>
              </a:rPr>
              <a:t>HPT Injection Screen</a:t>
            </a:r>
          </a:p>
        </p:txBody>
      </p:sp>
      <p:sp>
        <p:nvSpPr>
          <p:cNvPr id="18" name="Line 13"/>
          <p:cNvSpPr>
            <a:spLocks noChangeShapeType="1"/>
          </p:cNvSpPr>
          <p:nvPr/>
        </p:nvSpPr>
        <p:spPr bwMode="auto">
          <a:xfrm flipH="1" flipV="1">
            <a:off x="9790759" y="5242149"/>
            <a:ext cx="1358473" cy="325655"/>
          </a:xfrm>
          <a:prstGeom prst="line">
            <a:avLst/>
          </a:prstGeom>
          <a:noFill/>
          <a:ln w="31750">
            <a:solidFill>
              <a:srgbClr val="000000"/>
            </a:solidFill>
            <a:round/>
            <a:headEnd/>
            <a:tailEnd type="stealth" w="lg" len="lg"/>
          </a:ln>
          <a:effectLst/>
        </p:spPr>
        <p:txBody>
          <a:bodyPr/>
          <a:lstStyle/>
          <a:p>
            <a:pPr defTabSz="1300525" fontAlgn="auto">
              <a:spcBef>
                <a:spcPts val="0"/>
              </a:spcBef>
              <a:spcAft>
                <a:spcPts val="0"/>
              </a:spcAft>
            </a:pPr>
            <a:endParaRPr lang="en-US" sz="2561">
              <a:solidFill>
                <a:prstClr val="black"/>
              </a:solidFill>
              <a:latin typeface="Constantia"/>
              <a:ea typeface="+mn-ea"/>
              <a:cs typeface="+mn-cs"/>
            </a:endParaRPr>
          </a:p>
        </p:txBody>
      </p:sp>
      <p:sp>
        <p:nvSpPr>
          <p:cNvPr id="16" name="Text Box 2"/>
          <p:cNvSpPr txBox="1">
            <a:spLocks noChangeArrowheads="1"/>
          </p:cNvSpPr>
          <p:nvPr/>
        </p:nvSpPr>
        <p:spPr bwMode="auto">
          <a:xfrm>
            <a:off x="5139856" y="8303939"/>
            <a:ext cx="5330138" cy="617541"/>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txBody>
          <a:bodyPr wrap="square">
            <a:spAutoFit/>
          </a:bodyPr>
          <a:lstStyle/>
          <a:p>
            <a:pPr defTabSz="1300525" eaLnBrk="0" fontAlgn="auto" hangingPunct="0">
              <a:spcBef>
                <a:spcPct val="50000"/>
              </a:spcBef>
              <a:spcAft>
                <a:spcPts val="0"/>
              </a:spcAft>
            </a:pPr>
            <a:r>
              <a:rPr lang="en-US" sz="3413" dirty="0">
                <a:solidFill>
                  <a:srgbClr val="000000"/>
                </a:solidFill>
                <a:latin typeface="Calibri"/>
                <a:ea typeface="+mn-ea"/>
                <a:cs typeface="+mn-cs"/>
              </a:rPr>
              <a:t>1.75” Diameter Probe Body</a:t>
            </a:r>
          </a:p>
        </p:txBody>
      </p:sp>
    </p:spTree>
    <p:extLst>
      <p:ext uri="{BB962C8B-B14F-4D97-AF65-F5344CB8AC3E}">
        <p14:creationId xmlns:p14="http://schemas.microsoft.com/office/powerpoint/2010/main" val="5847604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9.png"/></Relationships>
</file>

<file path=ppt/theme/theme1.xml><?xml version="1.0" encoding="utf-8"?>
<a:theme xmlns:a="http://schemas.openxmlformats.org/drawingml/2006/main" name="Flow">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New_Template6">
  <a:themeElements>
    <a:clrScheme name="New_Template6">
      <a:dk1>
        <a:srgbClr val="000000"/>
      </a:dk1>
      <a:lt1>
        <a:srgbClr val="FFFFFF"/>
      </a:lt1>
      <a:dk2>
        <a:srgbClr val="3E4044"/>
      </a:dk2>
      <a:lt2>
        <a:srgbClr val="DCDDE0"/>
      </a:lt2>
      <a:accent1>
        <a:srgbClr val="0AB8BF"/>
      </a:accent1>
      <a:accent2>
        <a:srgbClr val="82B21C"/>
      </a:accent2>
      <a:accent3>
        <a:srgbClr val="E6A629"/>
      </a:accent3>
      <a:accent4>
        <a:srgbClr val="E86F1B"/>
      </a:accent4>
      <a:accent5>
        <a:srgbClr val="C4411D"/>
      </a:accent5>
      <a:accent6>
        <a:srgbClr val="795B8C"/>
      </a:accent6>
      <a:hlink>
        <a:srgbClr val="0000FF"/>
      </a:hlink>
      <a:folHlink>
        <a:srgbClr val="FF00FF"/>
      </a:folHlink>
    </a:clrScheme>
    <a:fontScheme name="New_Template6">
      <a:majorFont>
        <a:latin typeface="Arial"/>
        <a:ea typeface="Arial"/>
        <a:cs typeface="Arial"/>
      </a:majorFont>
      <a:minorFont>
        <a:latin typeface="Superclarendon"/>
        <a:ea typeface="Superclarendon"/>
        <a:cs typeface="Superclarendon"/>
      </a:minorFont>
    </a:fontScheme>
    <a:fmtScheme name="New_Templat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EEEEEE"/>
            </a:solidFill>
            <a:effectLst>
              <a:outerShdw blurRad="25400" dist="25400" dir="2388334" rotWithShape="0">
                <a:srgbClr val="000000">
                  <a:alpha val="79310"/>
                </a:srgbClr>
              </a:outerShdw>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EEEEEE"/>
            </a:solidFill>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15DA6481A21E41BCB6459BA5940A3C" ma:contentTypeVersion="7" ma:contentTypeDescription="Create a new document." ma:contentTypeScope="" ma:versionID="074cf9fae23560c826217be5dbd59130">
  <xsd:schema xmlns:xsd="http://www.w3.org/2001/XMLSchema" xmlns:xs="http://www.w3.org/2001/XMLSchema" xmlns:p="http://schemas.microsoft.com/office/2006/metadata/properties" xmlns:ns2="d375e7c8-daf6-452f-a74b-86ab3a8d0781" xmlns:ns3="6a285823-b911-40ae-a427-8565818dcea5" targetNamespace="http://schemas.microsoft.com/office/2006/metadata/properties" ma:root="true" ma:fieldsID="d716870cb9b7c253fe707ca6bdbd78cf" ns2:_="" ns3:_="">
    <xsd:import namespace="d375e7c8-daf6-452f-a74b-86ab3a8d0781"/>
    <xsd:import namespace="6a285823-b911-40ae-a427-8565818dcea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75e7c8-daf6-452f-a74b-86ab3a8d078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285823-b911-40ae-a427-8565818dcea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0B3948-1BE2-49D3-9348-DF290B2B3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75e7c8-daf6-452f-a74b-86ab3a8d0781"/>
    <ds:schemaRef ds:uri="6a285823-b911-40ae-a427-8565818dce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E2F8BD-C08F-4668-990C-2884345BCC06}">
  <ds:schemaRefs>
    <ds:schemaRef ds:uri="http://purl.org/dc/dcmitype/"/>
    <ds:schemaRef ds:uri="d375e7c8-daf6-452f-a74b-86ab3a8d0781"/>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6a285823-b911-40ae-a427-8565818dcea5"/>
    <ds:schemaRef ds:uri="http://www.w3.org/XML/1998/namespace"/>
  </ds:schemaRefs>
</ds:datastoreItem>
</file>

<file path=customXml/itemProps3.xml><?xml version="1.0" encoding="utf-8"?>
<ds:datastoreItem xmlns:ds="http://schemas.openxmlformats.org/officeDocument/2006/customXml" ds:itemID="{7D5C6611-CA7B-46A7-BBE8-605D6FF1ED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17601</TotalTime>
  <Words>3057</Words>
  <Application>Microsoft Office PowerPoint</Application>
  <PresentationFormat>Custom</PresentationFormat>
  <Paragraphs>471</Paragraphs>
  <Slides>48</Slides>
  <Notes>34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1" baseType="lpstr">
      <vt:lpstr>ＭＳ Ｐゴシック</vt:lpstr>
      <vt:lpstr>Arial</vt:lpstr>
      <vt:lpstr>Calibri</vt:lpstr>
      <vt:lpstr>Constantia</vt:lpstr>
      <vt:lpstr>Helvetica Neue</vt:lpstr>
      <vt:lpstr>Helvetica Neue Bold Condensed</vt:lpstr>
      <vt:lpstr>Myriad CnSemibold</vt:lpstr>
      <vt:lpstr>Superclarendon</vt:lpstr>
      <vt:lpstr>Times New Roman</vt:lpstr>
      <vt:lpstr>Wingdings</vt:lpstr>
      <vt:lpstr>Wingdings 2</vt:lpstr>
      <vt:lpstr>Flow</vt:lpstr>
      <vt:lpstr>Plot</vt:lpstr>
      <vt:lpstr>PowerPoint Presentation</vt:lpstr>
      <vt:lpstr>IMPORTANT: NEW ITRC TEAMS</vt:lpstr>
      <vt:lpstr>Advanced Site Characterization The Need for Better Conceptual Site Models</vt:lpstr>
      <vt:lpstr>Qualitative vs. Quantitative</vt:lpstr>
      <vt:lpstr>Direct Sensing/Imaging Tools</vt:lpstr>
      <vt:lpstr>Direct Sensing/Imaging &amp; Borehole Logging Tools for HRSC</vt:lpstr>
      <vt:lpstr>Improved Self-Contained MIP / HPT / OIP / EC Instrumentation Rack</vt:lpstr>
      <vt:lpstr>Hydraulic Profile Tool (with EC) Log</vt:lpstr>
      <vt:lpstr>Combined MIP + HPT + EC Probe (MIP + HPT = MiHpt)</vt:lpstr>
      <vt:lpstr>Low Level MIP vs. Standard MIP Operation</vt:lpstr>
      <vt:lpstr>Standard MIP vs. Low-Level MIP Logs</vt:lpstr>
      <vt:lpstr>Optical Image Profiler (OIP-UV)</vt:lpstr>
      <vt:lpstr>OIP Images</vt:lpstr>
      <vt:lpstr>Comparison of OIP-UV and LIF/UVOST OIP Essentially Equivalent to LIF/UVOST Response</vt:lpstr>
      <vt:lpstr>OIP + HPT =  OiHPT Probe</vt:lpstr>
      <vt:lpstr>   OIP-G</vt:lpstr>
      <vt:lpstr>HRSC Tools Quality Control</vt:lpstr>
      <vt:lpstr>Quantitative Tools</vt:lpstr>
      <vt:lpstr>High Resolution Soil Sampling</vt:lpstr>
      <vt:lpstr>DPT Discrete Groundwater Sampling </vt:lpstr>
      <vt:lpstr>HPT-GWP – Groundwater Profiler</vt:lpstr>
      <vt:lpstr>Reporting &amp; Data Visualization</vt:lpstr>
      <vt:lpstr>2D &amp; 3D Visualization Techniques</vt:lpstr>
      <vt:lpstr>HRSC Conceptual Site Model Case History 1:  Grand Junction, CO</vt:lpstr>
      <vt:lpstr>Downtown Grand Junction, CO LNAPL discovered down gradient with leaded gasoline dating to 1930’s.</vt:lpstr>
      <vt:lpstr>LNAPL Investigation Area - OIP-UV </vt:lpstr>
      <vt:lpstr>ITRC LNAPL Short Course Example LNAPL Thickness Variation in Monitor Wells</vt:lpstr>
      <vt:lpstr>OIP-A07 Shows LNAPL Not as Bad as it Looks in Well! </vt:lpstr>
      <vt:lpstr>West to East Cross-Section  (%AF &amp; EC) A wells demonstrate confined LNAPL conditions.  B wells base of clay is higher, LNAPL is unconfined.  Could the LNAPL migrate up dip under the confined clay?  </vt:lpstr>
      <vt:lpstr>HRSC Conceptual Site Model Case History 2: Eastern Colorado</vt:lpstr>
      <vt:lpstr>2D MiHPT &amp; OIP Survey Map</vt:lpstr>
      <vt:lpstr>Ground Water Elevation Models</vt:lpstr>
      <vt:lpstr>Monitor Well Renderings &amp; Groundwater Elevation Models (High &amp; Low Season)</vt:lpstr>
      <vt:lpstr>OIP-UV Boring Renderings Displaying  %AF</vt:lpstr>
      <vt:lpstr>MiHpt Boring Renderings Displaying Dissolved VOCs via PID Response (uV)</vt:lpstr>
      <vt:lpstr>OIP-UV &amp; MIP (PID)  Boring Renderings</vt:lpstr>
      <vt:lpstr>OIP-UV Fluorescence &gt;0.1% Isosurface</vt:lpstr>
      <vt:lpstr>MIP-PID Volume Rendering</vt:lpstr>
      <vt:lpstr>HPT – Pressure &gt;45 psi Isosurface</vt:lpstr>
      <vt:lpstr>Orthographic vs. Perspective Views</vt:lpstr>
      <vt:lpstr>HRSC Conceptual Site Model Case History 3: Baytown, TX</vt:lpstr>
      <vt:lpstr>Old Abandoned Gas Station, Baytown, TX  Tanks long removed, LNAPL in scattered wells</vt:lpstr>
      <vt:lpstr>Ground water Elevation Model Monitor wells with water and LNAPL column - View looking West</vt:lpstr>
      <vt:lpstr>LNAPL Plume &gt; 1% Area Fluorescence (%AF) Shows LNAPL in perched zone above water table, and confined 15’ below water piezometric head.</vt:lpstr>
      <vt:lpstr>Orthographic View of Site Looking West –  Shows LNAPL in perched zone above water table, and confined 15’ below water piezometric head. </vt:lpstr>
      <vt:lpstr>Cross Sectional View of  HPT Pressure Showing Massive Clay Layer</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Corrective Action Plan Preparation</dc:title>
  <dc:creator>Jacquee D. Wilson</dc:creator>
  <cp:lastModifiedBy>John V. Fontana</cp:lastModifiedBy>
  <cp:revision>973</cp:revision>
  <cp:lastPrinted>2017-09-21T17:41:59Z</cp:lastPrinted>
  <dcterms:created xsi:type="dcterms:W3CDTF">2017-07-25T21:17:48Z</dcterms:created>
  <dcterms:modified xsi:type="dcterms:W3CDTF">2018-10-30T18:45:41Z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0x0101005A15DA6481A21E41BCB6459BA5940A3C</vt:lpwstr>
  </property>
</Properties>
</file>