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Lst>
  <p:notesMasterIdLst>
    <p:notesMasterId r:id="rId24"/>
  </p:notesMasterIdLst>
  <p:handoutMasterIdLst>
    <p:handoutMasterId r:id="rId25"/>
  </p:handoutMasterIdLst>
  <p:sldIdLst>
    <p:sldId id="296" r:id="rId7"/>
    <p:sldId id="352" r:id="rId8"/>
    <p:sldId id="369" r:id="rId9"/>
    <p:sldId id="385" r:id="rId10"/>
    <p:sldId id="371" r:id="rId11"/>
    <p:sldId id="365" r:id="rId12"/>
    <p:sldId id="377" r:id="rId13"/>
    <p:sldId id="374" r:id="rId14"/>
    <p:sldId id="362" r:id="rId15"/>
    <p:sldId id="367" r:id="rId16"/>
    <p:sldId id="379" r:id="rId17"/>
    <p:sldId id="381" r:id="rId18"/>
    <p:sldId id="382" r:id="rId19"/>
    <p:sldId id="383" r:id="rId20"/>
    <p:sldId id="384" r:id="rId21"/>
    <p:sldId id="376" r:id="rId22"/>
    <p:sldId id="316" r:id="rId23"/>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5C"/>
    <a:srgbClr val="000000"/>
    <a:srgbClr val="FF0000"/>
    <a:srgbClr val="FF3300"/>
    <a:srgbClr val="005C97"/>
    <a:srgbClr val="653165"/>
    <a:srgbClr val="2E9512"/>
    <a:srgbClr val="F2A900"/>
    <a:srgbClr val="4F4F4F"/>
    <a:srgbClr val="0055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1007" autoAdjust="0"/>
  </p:normalViewPr>
  <p:slideViewPr>
    <p:cSldViewPr snapToGrid="0">
      <p:cViewPr varScale="1">
        <p:scale>
          <a:sx n="52" d="100"/>
          <a:sy n="52" d="100"/>
        </p:scale>
        <p:origin x="968" y="4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3570" y="123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164463D-56D0-460E-9C75-C20BF016D9A0}" type="datetimeFigureOut">
              <a:rPr lang="en-US" smtClean="0"/>
              <a:t>10/30/2018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506F4ED-DD2E-4EFD-9C97-24244E5B3909}" type="slidenum">
              <a:rPr lang="en-US" smtClean="0"/>
              <a:t>‹#›</a:t>
            </a:fld>
            <a:endParaRPr lang="en-US"/>
          </a:p>
        </p:txBody>
      </p:sp>
    </p:spTree>
    <p:extLst>
      <p:ext uri="{BB962C8B-B14F-4D97-AF65-F5344CB8AC3E}">
        <p14:creationId xmlns:p14="http://schemas.microsoft.com/office/powerpoint/2010/main" val="5911526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93169" tIns="46585" rIns="93169" bIns="46585"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734" y="1"/>
            <a:ext cx="3038145" cy="464205"/>
          </a:xfrm>
          <a:prstGeom prst="rect">
            <a:avLst/>
          </a:prstGeom>
        </p:spPr>
        <p:txBody>
          <a:bodyPr vert="horz" lIns="93169" tIns="46585" rIns="93169" bIns="46585" rtlCol="0"/>
          <a:lstStyle>
            <a:lvl1pPr algn="r" fontAlgn="auto">
              <a:spcBef>
                <a:spcPts val="0"/>
              </a:spcBef>
              <a:spcAft>
                <a:spcPts val="0"/>
              </a:spcAft>
              <a:defRPr sz="1200" smtClean="0">
                <a:latin typeface="+mn-lt"/>
                <a:cs typeface="+mn-cs"/>
              </a:defRPr>
            </a:lvl1pPr>
          </a:lstStyle>
          <a:p>
            <a:pPr>
              <a:defRPr/>
            </a:pPr>
            <a:fld id="{798996AC-1201-4A13-B98E-0B76721488DF}" type="datetimeFigureOut">
              <a:rPr lang="en-US"/>
              <a:pPr>
                <a:defRPr/>
              </a:pPr>
              <a:t>10/30/2018</a:t>
            </a:fld>
            <a:endParaRPr lang="en-US"/>
          </a:p>
        </p:txBody>
      </p:sp>
      <p:sp>
        <p:nvSpPr>
          <p:cNvPr id="4" name="Slide Image Placeholder 3"/>
          <p:cNvSpPr>
            <a:spLocks noGrp="1" noRot="1" noChangeAspect="1"/>
          </p:cNvSpPr>
          <p:nvPr>
            <p:ph type="sldImg" idx="2"/>
          </p:nvPr>
        </p:nvSpPr>
        <p:spPr>
          <a:xfrm>
            <a:off x="407988" y="696913"/>
            <a:ext cx="6196012" cy="3486150"/>
          </a:xfrm>
          <a:prstGeom prst="rect">
            <a:avLst/>
          </a:prstGeom>
          <a:noFill/>
          <a:ln w="12700">
            <a:solidFill>
              <a:prstClr val="black"/>
            </a:solidFill>
          </a:ln>
        </p:spPr>
        <p:txBody>
          <a:bodyPr vert="horz" lIns="93169" tIns="46585" rIns="93169" bIns="46585" rtlCol="0" anchor="ctr"/>
          <a:lstStyle/>
          <a:p>
            <a:pPr lvl="0"/>
            <a:endParaRPr lang="en-US" noProof="0"/>
          </a:p>
        </p:txBody>
      </p:sp>
      <p:sp>
        <p:nvSpPr>
          <p:cNvPr id="5" name="Notes Placeholder 4"/>
          <p:cNvSpPr>
            <a:spLocks noGrp="1"/>
          </p:cNvSpPr>
          <p:nvPr>
            <p:ph type="body" sz="quarter" idx="3"/>
          </p:nvPr>
        </p:nvSpPr>
        <p:spPr>
          <a:xfrm>
            <a:off x="701345" y="4416099"/>
            <a:ext cx="5607712" cy="4182457"/>
          </a:xfrm>
          <a:prstGeom prst="rect">
            <a:avLst/>
          </a:prstGeom>
        </p:spPr>
        <p:txBody>
          <a:bodyPr vert="horz" lIns="93169" tIns="46585" rIns="93169" bIns="46585"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0659"/>
            <a:ext cx="3038145" cy="464205"/>
          </a:xfrm>
          <a:prstGeom prst="rect">
            <a:avLst/>
          </a:prstGeom>
        </p:spPr>
        <p:txBody>
          <a:bodyPr vert="horz" lIns="93169" tIns="46585" rIns="93169" bIns="46585"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734" y="8830659"/>
            <a:ext cx="3038145" cy="464205"/>
          </a:xfrm>
          <a:prstGeom prst="rect">
            <a:avLst/>
          </a:prstGeom>
        </p:spPr>
        <p:txBody>
          <a:bodyPr vert="horz" lIns="93169" tIns="46585" rIns="93169" bIns="46585" rtlCol="0" anchor="b"/>
          <a:lstStyle>
            <a:lvl1pPr algn="r" fontAlgn="auto">
              <a:spcBef>
                <a:spcPts val="0"/>
              </a:spcBef>
              <a:spcAft>
                <a:spcPts val="0"/>
              </a:spcAft>
              <a:defRPr sz="1200" smtClean="0">
                <a:latin typeface="+mn-lt"/>
                <a:cs typeface="+mn-cs"/>
              </a:defRPr>
            </a:lvl1pPr>
          </a:lstStyle>
          <a:p>
            <a:pPr>
              <a:defRPr/>
            </a:pPr>
            <a:fld id="{8AA26590-87BA-4DEC-8CB7-7231F3C8ED5C}"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ecfr.gov/cgi-bin/text-idx?node=se40.28.260_143"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ecfr.gov/cgi-bin/text-idx?node=ap40.28.261_11090.viii"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ecfr.gov/cgi-bin/text-idx?node=se40.28.260_143" TargetMode="External"/><Relationship Id="rId4" Type="http://schemas.openxmlformats.org/officeDocument/2006/relationships/hyperlink" Target="https://www.ecfr.gov/cgi-bin/text-idx?node=sp40.28.261.c" TargetMode="Externa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www.law.cornell.edu/definitions/index.php?width=840&amp;height=800&amp;iframe=true&amp;def_id=2b42310815b36a28a16a25e10cdd851e&amp;term_occur=3&amp;term_src=Title:40:Chapter:I:Subchapter:I:Part:260:Subpart:B:260.10" TargetMode="External"/><Relationship Id="rId13" Type="http://schemas.openxmlformats.org/officeDocument/2006/relationships/hyperlink" Target="https://www.law.cornell.edu/definitions/index.php?width=840&amp;height=800&amp;iframe=true&amp;def_id=df32ea55f50547109c2777e854f02fce&amp;term_occur=5&amp;term_src=Title:40:Chapter:I:Subchapter:I:Part:260:Subpart:B:260.10" TargetMode="External"/><Relationship Id="rId18" Type="http://schemas.openxmlformats.org/officeDocument/2006/relationships/hyperlink" Target="https://www.law.cornell.edu/cfr/text/40/part-265" TargetMode="External"/><Relationship Id="rId3" Type="http://schemas.openxmlformats.org/officeDocument/2006/relationships/hyperlink" Target="https://www.law.cornell.edu/definitions/index.php?width=840&amp;height=800&amp;iframe=true&amp;def_id=ce5722830b3c009e8abe99a85200ba74&amp;term_occur=1&amp;term_src=Title:40:Chapter:I:Subchapter:I:Part:260:Subpart:B:260.10" TargetMode="External"/><Relationship Id="rId7" Type="http://schemas.openxmlformats.org/officeDocument/2006/relationships/hyperlink" Target="https://www.law.cornell.edu/definitions/index.php?width=840&amp;height=800&amp;iframe=true&amp;def_id=df32ea55f50547109c2777e854f02fce&amp;term_occur=3&amp;term_src=Title:40:Chapter:I:Subchapter:I:Part:260:Subpart:B:260.10" TargetMode="External"/><Relationship Id="rId12" Type="http://schemas.openxmlformats.org/officeDocument/2006/relationships/hyperlink" Target="https://www.law.cornell.edu/definitions/index.php?width=840&amp;height=800&amp;iframe=true&amp;def_id=df32ea55f50547109c2777e854f02fce&amp;term_occur=4&amp;term_src=Title:40:Chapter:I:Subchapter:I:Part:260:Subpart:B:260.10" TargetMode="External"/><Relationship Id="rId17" Type="http://schemas.openxmlformats.org/officeDocument/2006/relationships/hyperlink" Target="https://www.law.cornell.edu/cfr/text/40/part-264" TargetMode="External"/><Relationship Id="rId2" Type="http://schemas.openxmlformats.org/officeDocument/2006/relationships/slide" Target="../slides/slide9.xml"/><Relationship Id="rId16" Type="http://schemas.openxmlformats.org/officeDocument/2006/relationships/hyperlink" Target="https://www.law.cornell.edu/cfr/text/40" TargetMode="External"/><Relationship Id="rId1" Type="http://schemas.openxmlformats.org/officeDocument/2006/relationships/notesMaster" Target="../notesMasters/notesMaster1.xml"/><Relationship Id="rId6" Type="http://schemas.openxmlformats.org/officeDocument/2006/relationships/hyperlink" Target="https://www.law.cornell.edu/definitions/index.php?width=840&amp;height=800&amp;iframe=true&amp;def_id=df32ea55f50547109c2777e854f02fce&amp;term_occur=2&amp;term_src=Title:40:Chapter:I:Subchapter:I:Part:260:Subpart:B:260.10" TargetMode="External"/><Relationship Id="rId11" Type="http://schemas.openxmlformats.org/officeDocument/2006/relationships/hyperlink" Target="https://www.law.cornell.edu/definitions/index.php?width=840&amp;height=800&amp;iframe=true&amp;def_id=4545996cda7d2665c5f31ed9cc696c43&amp;term_occur=1&amp;term_src=Title:40:Chapter:I:Subchapter:I:Part:260:Subpart:B:260.10" TargetMode="External"/><Relationship Id="rId5" Type="http://schemas.openxmlformats.org/officeDocument/2006/relationships/hyperlink" Target="https://www.law.cornell.edu/definitions/index.php?width=840&amp;height=800&amp;iframe=true&amp;def_id=4e7e725303b5804eaa7bdb9a98f88236&amp;term_occur=1&amp;term_src=Title:40:Chapter:I:Subchapter:I:Part:260:Subpart:B:260.10" TargetMode="External"/><Relationship Id="rId15" Type="http://schemas.openxmlformats.org/officeDocument/2006/relationships/hyperlink" Target="https://www.law.cornell.edu/definitions/index.php?width=840&amp;height=800&amp;iframe=true&amp;def_id=df32ea55f50547109c2777e854f02fce&amp;term_occur=7&amp;term_src=Title:40:Chapter:I:Subchapter:I:Part:260:Subpart:B:260.10" TargetMode="External"/><Relationship Id="rId10" Type="http://schemas.openxmlformats.org/officeDocument/2006/relationships/hyperlink" Target="https://www.law.cornell.edu/definitions/index.php?width=840&amp;height=800&amp;iframe=true&amp;def_id=2b42310815b36a28a16a25e10cdd851e&amp;term_occur=2&amp;term_src=Title:40:Chapter:I:Subchapter:I:Part:260:Subpart:B:260.10" TargetMode="External"/><Relationship Id="rId19" Type="http://schemas.openxmlformats.org/officeDocument/2006/relationships/hyperlink" Target="https://www.law.cornell.edu/definitions/index.php?width=840&amp;height=800&amp;iframe=true&amp;def_id=cee36de0f7faec92fcf99540cd88b071&amp;term_occur=2&amp;term_src=Title:40:Chapter:I:Subchapter:I:Part:260:Subpart:B:260.10" TargetMode="External"/><Relationship Id="rId4" Type="http://schemas.openxmlformats.org/officeDocument/2006/relationships/hyperlink" Target="https://www.law.cornell.edu/definitions/index.php?width=840&amp;height=800&amp;iframe=true&amp;def_id=df32ea55f50547109c2777e854f02fce&amp;term_occur=1&amp;term_src=Title:40:Chapter:I:Subchapter:I:Part:260:Subpart:B:260.10" TargetMode="External"/><Relationship Id="rId9" Type="http://schemas.openxmlformats.org/officeDocument/2006/relationships/hyperlink" Target="https://www.law.cornell.edu/definitions/index.php?width=840&amp;height=800&amp;iframe=true&amp;def_id=2b42310815b36a28a16a25e10cdd851e&amp;term_occur=1&amp;term_src=Title:40:Chapter:I:Subchapter:I:Part:260:Subpart:B:260.10" TargetMode="External"/><Relationship Id="rId14" Type="http://schemas.openxmlformats.org/officeDocument/2006/relationships/hyperlink" Target="https://www.law.cornell.edu/definitions/index.php?width=840&amp;height=800&amp;iframe=true&amp;def_id=df32ea55f50547109c2777e854f02fce&amp;term_occur=6&amp;term_src=Title:40:Chapter:I:Subchapter:I:Part:260:Subpart:B:260.1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A26590-87BA-4DEC-8CB7-7231F3C8ED5C}" type="slidenum">
              <a:rPr lang="en-US" smtClean="0"/>
              <a:pPr>
                <a:defRPr/>
              </a:pPr>
              <a:t>1</a:t>
            </a:fld>
            <a:endParaRPr lang="en-US"/>
          </a:p>
        </p:txBody>
      </p:sp>
    </p:spTree>
    <p:extLst>
      <p:ext uri="{BB962C8B-B14F-4D97-AF65-F5344CB8AC3E}">
        <p14:creationId xmlns:p14="http://schemas.microsoft.com/office/powerpoint/2010/main" val="672445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AA26590-87BA-4DEC-8CB7-7231F3C8ED5C}" type="slidenum">
              <a:rPr lang="en-US" smtClean="0"/>
              <a:pPr>
                <a:defRPr/>
              </a:pPr>
              <a:t>10</a:t>
            </a:fld>
            <a:endParaRPr lang="en-US"/>
          </a:p>
        </p:txBody>
      </p:sp>
    </p:spTree>
    <p:extLst>
      <p:ext uri="{BB962C8B-B14F-4D97-AF65-F5344CB8AC3E}">
        <p14:creationId xmlns:p14="http://schemas.microsoft.com/office/powerpoint/2010/main" val="1004571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AA26590-87BA-4DEC-8CB7-7231F3C8ED5C}" type="slidenum">
              <a:rPr lang="en-US" smtClean="0"/>
              <a:pPr>
                <a:defRPr/>
              </a:pPr>
              <a:t>11</a:t>
            </a:fld>
            <a:endParaRPr lang="en-US"/>
          </a:p>
        </p:txBody>
      </p:sp>
    </p:spTree>
    <p:extLst>
      <p:ext uri="{BB962C8B-B14F-4D97-AF65-F5344CB8AC3E}">
        <p14:creationId xmlns:p14="http://schemas.microsoft.com/office/powerpoint/2010/main" val="39531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r>
              <a:rPr lang="en-US" i="1" dirty="0"/>
              <a:t>States that did not promulgate similar rules</a:t>
            </a:r>
            <a:r>
              <a:rPr lang="en-US" dirty="0"/>
              <a:t>—States that have RCRA authorization but did not adopt the 2015 verified recycler exclusion (and therefore were not authorized for the exclusion) are not required to adopt or become authorized for the reinstated TBE, because it is less stringent than the pre-existing Subtitle C hazardous waste regulations. However, states that have RCRA authorization but have not adopted the 2015 version of </a:t>
            </a:r>
            <a:r>
              <a:rPr lang="en-US" dirty="0">
                <a:hlinkClick r:id="rId3"/>
              </a:rPr>
              <a:t>§260.43</a:t>
            </a:r>
            <a:r>
              <a:rPr lang="en-US" dirty="0"/>
              <a:t> are required to adopt and become authorized for a definition of legitimate recycling that is equivalent to, and at least as stringent as, the </a:t>
            </a:r>
            <a:r>
              <a:rPr lang="en-US" dirty="0">
                <a:hlinkClick r:id="rId3"/>
              </a:rPr>
              <a:t>§260.43</a:t>
            </a:r>
            <a:r>
              <a:rPr lang="en-US" dirty="0"/>
              <a:t> definition promulgated in the May 30, 2018 revisions.</a:t>
            </a:r>
          </a:p>
          <a:p>
            <a:r>
              <a:rPr lang="en-US" i="1" dirty="0"/>
              <a:t>States that adopted similar rules but are not yet authorized for them</a:t>
            </a:r>
            <a:r>
              <a:rPr lang="en-US" dirty="0"/>
              <a:t>—For states that have adopted rules similar to the 2015 verified recycler exclusion and the 2015 definition of legitimate recycling, but have not yet been authorized for them, the authorization status that was established prior to the adoption of the state counterpart rules remains in effect. Deletion of certain 2015 federal regulations and subsequent reinstatement of the 2008 federal regulations (as discussed above) will result in state provisions that are broader in scope than the federal program as it pertains to those specific provisions.</a:t>
            </a:r>
          </a:p>
          <a:p>
            <a:r>
              <a:rPr lang="en-US" i="1" dirty="0"/>
              <a:t>States that adopted similar rules and have been authorized for them</a:t>
            </a:r>
            <a:r>
              <a:rPr lang="en-US" dirty="0"/>
              <a:t>—For states that have previously been authorized for rules similar to the 2015 verified recycler exclusion and the 2015 definition of legitimate recycling, and have been authorized for them, the effect of the federal deletions/reinstatements (as discussed above) is that those previously-authorized state provisions will be considered broader in scope than the federal program as it pertains to those specific provisions.</a:t>
            </a:r>
          </a:p>
        </p:txBody>
      </p:sp>
      <p:sp>
        <p:nvSpPr>
          <p:cNvPr id="4" name="Slide Number Placeholder 3"/>
          <p:cNvSpPr>
            <a:spLocks noGrp="1"/>
          </p:cNvSpPr>
          <p:nvPr>
            <p:ph type="sldNum" sz="quarter" idx="10"/>
          </p:nvPr>
        </p:nvSpPr>
        <p:spPr/>
        <p:txBody>
          <a:bodyPr/>
          <a:lstStyle/>
          <a:p>
            <a:pPr>
              <a:defRPr/>
            </a:pPr>
            <a:fld id="{8AA26590-87BA-4DEC-8CB7-7231F3C8ED5C}" type="slidenum">
              <a:rPr lang="en-US" smtClean="0"/>
              <a:pPr>
                <a:defRPr/>
              </a:pPr>
              <a:t>12</a:t>
            </a:fld>
            <a:endParaRPr lang="en-US"/>
          </a:p>
        </p:txBody>
      </p:sp>
    </p:spTree>
    <p:extLst>
      <p:ext uri="{BB962C8B-B14F-4D97-AF65-F5344CB8AC3E}">
        <p14:creationId xmlns:p14="http://schemas.microsoft.com/office/powerpoint/2010/main" val="1491487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AA26590-87BA-4DEC-8CB7-7231F3C8ED5C}" type="slidenum">
              <a:rPr lang="en-US" smtClean="0"/>
              <a:pPr>
                <a:defRPr/>
              </a:pPr>
              <a:t>13</a:t>
            </a:fld>
            <a:endParaRPr lang="en-US"/>
          </a:p>
        </p:txBody>
      </p:sp>
    </p:spTree>
    <p:extLst>
      <p:ext uri="{BB962C8B-B14F-4D97-AF65-F5344CB8AC3E}">
        <p14:creationId xmlns:p14="http://schemas.microsoft.com/office/powerpoint/2010/main" val="370807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AA26590-87BA-4DEC-8CB7-7231F3C8ED5C}" type="slidenum">
              <a:rPr lang="en-US" smtClean="0"/>
              <a:pPr>
                <a:defRPr/>
              </a:pPr>
              <a:t>14</a:t>
            </a:fld>
            <a:endParaRPr lang="en-US"/>
          </a:p>
        </p:txBody>
      </p:sp>
    </p:spTree>
    <p:extLst>
      <p:ext uri="{BB962C8B-B14F-4D97-AF65-F5344CB8AC3E}">
        <p14:creationId xmlns:p14="http://schemas.microsoft.com/office/powerpoint/2010/main" val="2453404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AA26590-87BA-4DEC-8CB7-7231F3C8ED5C}" type="slidenum">
              <a:rPr lang="en-US" smtClean="0"/>
              <a:pPr>
                <a:defRPr/>
              </a:pPr>
              <a:t>15</a:t>
            </a:fld>
            <a:endParaRPr lang="en-US"/>
          </a:p>
        </p:txBody>
      </p:sp>
    </p:spTree>
    <p:extLst>
      <p:ext uri="{BB962C8B-B14F-4D97-AF65-F5344CB8AC3E}">
        <p14:creationId xmlns:p14="http://schemas.microsoft.com/office/powerpoint/2010/main" val="2309620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AA26590-87BA-4DEC-8CB7-7231F3C8ED5C}" type="slidenum">
              <a:rPr lang="en-US" smtClean="0"/>
              <a:pPr>
                <a:defRPr/>
              </a:pPr>
              <a:t>16</a:t>
            </a:fld>
            <a:endParaRPr lang="en-US"/>
          </a:p>
        </p:txBody>
      </p:sp>
    </p:spTree>
    <p:extLst>
      <p:ext uri="{BB962C8B-B14F-4D97-AF65-F5344CB8AC3E}">
        <p14:creationId xmlns:p14="http://schemas.microsoft.com/office/powerpoint/2010/main" val="4161387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AA26590-87BA-4DEC-8CB7-7231F3C8ED5C}" type="slidenum">
              <a:rPr lang="en-US" smtClean="0"/>
              <a:pPr>
                <a:defRPr/>
              </a:pPr>
              <a:t>17</a:t>
            </a:fld>
            <a:endParaRPr lang="en-US"/>
          </a:p>
        </p:txBody>
      </p:sp>
    </p:spTree>
    <p:extLst>
      <p:ext uri="{BB962C8B-B14F-4D97-AF65-F5344CB8AC3E}">
        <p14:creationId xmlns:p14="http://schemas.microsoft.com/office/powerpoint/2010/main" val="3832910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AA26590-87BA-4DEC-8CB7-7231F3C8ED5C}" type="slidenum">
              <a:rPr lang="en-US" smtClean="0"/>
              <a:pPr>
                <a:defRPr/>
              </a:pPr>
              <a:t>2</a:t>
            </a:fld>
            <a:endParaRPr lang="en-US"/>
          </a:p>
        </p:txBody>
      </p:sp>
    </p:spTree>
    <p:extLst>
      <p:ext uri="{BB962C8B-B14F-4D97-AF65-F5344CB8AC3E}">
        <p14:creationId xmlns:p14="http://schemas.microsoft.com/office/powerpoint/2010/main" val="400420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A26590-87BA-4DEC-8CB7-7231F3C8ED5C}" type="slidenum">
              <a:rPr lang="en-US" smtClean="0"/>
              <a:pPr>
                <a:defRPr/>
              </a:pPr>
              <a:t>3</a:t>
            </a:fld>
            <a:endParaRPr lang="en-US"/>
          </a:p>
        </p:txBody>
      </p:sp>
    </p:spTree>
    <p:extLst>
      <p:ext uri="{BB962C8B-B14F-4D97-AF65-F5344CB8AC3E}">
        <p14:creationId xmlns:p14="http://schemas.microsoft.com/office/powerpoint/2010/main" val="3086652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r>
              <a:rPr lang="en-US" dirty="0"/>
              <a:t>2008 rule did not require mandatory adoption </a:t>
            </a:r>
            <a:r>
              <a:rPr lang="en-US" dirty="0" err="1"/>
              <a:t>bc</a:t>
            </a:r>
            <a:r>
              <a:rPr lang="en-US" dirty="0"/>
              <a:t> it was less stringent than the existing rules</a:t>
            </a:r>
          </a:p>
          <a:p>
            <a:r>
              <a:rPr lang="en-US" dirty="0"/>
              <a:t>4 “factors” to be considered to support a “legitimate recycling” claim to exclude from DSW</a:t>
            </a:r>
          </a:p>
          <a:p>
            <a:pPr marL="228600" indent="-228600">
              <a:buAutoNum type="arabicPeriod"/>
            </a:pPr>
            <a:r>
              <a:rPr lang="en-US" dirty="0"/>
              <a:t>Useful contribution</a:t>
            </a:r>
          </a:p>
          <a:p>
            <a:pPr marL="228600" indent="-228600">
              <a:buAutoNum type="arabicPeriod"/>
            </a:pPr>
            <a:r>
              <a:rPr lang="en-US" dirty="0"/>
              <a:t>Produces valuable commodity</a:t>
            </a:r>
          </a:p>
          <a:p>
            <a:pPr marL="228600" indent="-228600">
              <a:buAutoNum type="arabicPeriod"/>
            </a:pPr>
            <a:r>
              <a:rPr lang="en-US" dirty="0"/>
              <a:t>Is managed as a product</a:t>
            </a:r>
          </a:p>
          <a:p>
            <a:pPr marL="228600" indent="-228600">
              <a:buAutoNum type="arabicPeriod"/>
            </a:pPr>
            <a:r>
              <a:rPr lang="en-US" dirty="0"/>
              <a:t>Consider whether it is comparable to a “standard” product</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8AA26590-87BA-4DEC-8CB7-7231F3C8ED5C}" type="slidenum">
              <a:rPr lang="en-US" smtClean="0"/>
              <a:pPr>
                <a:defRPr/>
              </a:pPr>
              <a:t>4</a:t>
            </a:fld>
            <a:endParaRPr lang="en-US"/>
          </a:p>
        </p:txBody>
      </p:sp>
    </p:spTree>
    <p:extLst>
      <p:ext uri="{BB962C8B-B14F-4D97-AF65-F5344CB8AC3E}">
        <p14:creationId xmlns:p14="http://schemas.microsoft.com/office/powerpoint/2010/main" val="3017418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AA26590-87BA-4DEC-8CB7-7231F3C8ED5C}" type="slidenum">
              <a:rPr lang="en-US" smtClean="0"/>
              <a:pPr>
                <a:defRPr/>
              </a:pPr>
              <a:t>5</a:t>
            </a:fld>
            <a:endParaRPr lang="en-US"/>
          </a:p>
        </p:txBody>
      </p:sp>
    </p:spTree>
    <p:extLst>
      <p:ext uri="{BB962C8B-B14F-4D97-AF65-F5344CB8AC3E}">
        <p14:creationId xmlns:p14="http://schemas.microsoft.com/office/powerpoint/2010/main" val="1089620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AA26590-87BA-4DEC-8CB7-7231F3C8ED5C}" type="slidenum">
              <a:rPr lang="en-US" smtClean="0"/>
              <a:pPr>
                <a:defRPr/>
              </a:pPr>
              <a:t>6</a:t>
            </a:fld>
            <a:endParaRPr lang="en-US"/>
          </a:p>
        </p:txBody>
      </p:sp>
    </p:spTree>
    <p:extLst>
      <p:ext uri="{BB962C8B-B14F-4D97-AF65-F5344CB8AC3E}">
        <p14:creationId xmlns:p14="http://schemas.microsoft.com/office/powerpoint/2010/main" val="3901806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r>
              <a:rPr lang="en-US" dirty="0"/>
              <a:t>Under verified recycler exclusion, K171/172 would be excluded, bc of potential self</a:t>
            </a:r>
            <a:r>
              <a:rPr lang="en-US" baseline="0" dirty="0"/>
              <a:t>-heating</a:t>
            </a:r>
            <a:r>
              <a:rPr lang="en-US" dirty="0"/>
              <a:t> properties</a:t>
            </a:r>
          </a:p>
          <a:p>
            <a:r>
              <a:rPr lang="en-US" dirty="0"/>
              <a:t>EPA did not agree that these catalysts posed</a:t>
            </a:r>
            <a:r>
              <a:rPr lang="en-US" baseline="0" dirty="0"/>
              <a:t> a risk of fire; and performance-based containment standard that would apply to transfer-based exclusion, would be sufficient to address potential fire risks</a:t>
            </a:r>
            <a:endParaRPr lang="en-US" dirty="0"/>
          </a:p>
        </p:txBody>
      </p:sp>
      <p:sp>
        <p:nvSpPr>
          <p:cNvPr id="4" name="Slide Number Placeholder 3"/>
          <p:cNvSpPr>
            <a:spLocks noGrp="1"/>
          </p:cNvSpPr>
          <p:nvPr>
            <p:ph type="sldNum" sz="quarter" idx="10"/>
          </p:nvPr>
        </p:nvSpPr>
        <p:spPr/>
        <p:txBody>
          <a:bodyPr/>
          <a:lstStyle/>
          <a:p>
            <a:pPr>
              <a:defRPr/>
            </a:pPr>
            <a:fld id="{8AA26590-87BA-4DEC-8CB7-7231F3C8ED5C}" type="slidenum">
              <a:rPr lang="en-US" smtClean="0"/>
              <a:pPr>
                <a:defRPr/>
              </a:pPr>
              <a:t>7</a:t>
            </a:fld>
            <a:endParaRPr lang="en-US"/>
          </a:p>
        </p:txBody>
      </p:sp>
    </p:spTree>
    <p:extLst>
      <p:ext uri="{BB962C8B-B14F-4D97-AF65-F5344CB8AC3E}">
        <p14:creationId xmlns:p14="http://schemas.microsoft.com/office/powerpoint/2010/main" val="2503645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pPr defTabSz="931774">
              <a:defRPr/>
            </a:pPr>
            <a:r>
              <a:rPr lang="en-US" dirty="0"/>
              <a:t>Factor 4: Vacated and reverted to 2008 version which only needs to be “considered” </a:t>
            </a:r>
          </a:p>
          <a:p>
            <a:pPr defTabSz="931774">
              <a:defRPr/>
            </a:pPr>
            <a:r>
              <a:rPr lang="en-US" dirty="0"/>
              <a:t>does not (</a:t>
            </a:r>
            <a:r>
              <a:rPr lang="en-US" dirty="0" err="1"/>
              <a:t>i</a:t>
            </a:r>
            <a:r>
              <a:rPr lang="en-US" dirty="0"/>
              <a:t>) Contain significant concentrations of any hazardous constituents found in </a:t>
            </a:r>
            <a:r>
              <a:rPr lang="en-US" dirty="0">
                <a:hlinkClick r:id="rId3"/>
              </a:rPr>
              <a:t>appendix VIII of part 261</a:t>
            </a:r>
            <a:r>
              <a:rPr lang="en-US" dirty="0"/>
              <a:t> that are not found in analogous products; or (ii) Contain concentrations of hazardous constituents found in </a:t>
            </a:r>
            <a:r>
              <a:rPr lang="en-US" dirty="0">
                <a:hlinkClick r:id="rId3"/>
              </a:rPr>
              <a:t>appendix VIII of part 261</a:t>
            </a:r>
            <a:r>
              <a:rPr lang="en-US" dirty="0"/>
              <a:t> at levels that are significantly elevated from those found in analogous products, or (iii) Exhibit a hazardous characteristic (as defined in </a:t>
            </a:r>
            <a:r>
              <a:rPr lang="en-US" dirty="0">
                <a:hlinkClick r:id="rId4"/>
              </a:rPr>
              <a:t>part 261 subpart C</a:t>
            </a:r>
            <a:r>
              <a:rPr lang="en-US" dirty="0"/>
              <a:t>) that analogous products do not exhibit.” [</a:t>
            </a:r>
            <a:r>
              <a:rPr lang="en-US" dirty="0">
                <a:hlinkClick r:id="rId5"/>
              </a:rPr>
              <a:t>§260.43(b)(1)</a:t>
            </a:r>
            <a:r>
              <a:rPr lang="en-US" dirty="0"/>
              <a:t>]</a:t>
            </a:r>
          </a:p>
          <a:p>
            <a:endParaRPr lang="en-US" dirty="0"/>
          </a:p>
        </p:txBody>
      </p:sp>
      <p:sp>
        <p:nvSpPr>
          <p:cNvPr id="4" name="Slide Number Placeholder 3"/>
          <p:cNvSpPr>
            <a:spLocks noGrp="1"/>
          </p:cNvSpPr>
          <p:nvPr>
            <p:ph type="sldNum" sz="quarter" idx="10"/>
          </p:nvPr>
        </p:nvSpPr>
        <p:spPr/>
        <p:txBody>
          <a:bodyPr/>
          <a:lstStyle/>
          <a:p>
            <a:pPr>
              <a:defRPr/>
            </a:pPr>
            <a:fld id="{8AA26590-87BA-4DEC-8CB7-7231F3C8ED5C}" type="slidenum">
              <a:rPr lang="en-US" smtClean="0"/>
              <a:pPr>
                <a:defRPr/>
              </a:pPr>
              <a:t>8</a:t>
            </a:fld>
            <a:endParaRPr lang="en-US"/>
          </a:p>
        </p:txBody>
      </p:sp>
    </p:spTree>
    <p:extLst>
      <p:ext uri="{BB962C8B-B14F-4D97-AF65-F5344CB8AC3E}">
        <p14:creationId xmlns:p14="http://schemas.microsoft.com/office/powerpoint/2010/main" val="3391557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r>
              <a:rPr lang="en-US" dirty="0"/>
              <a:t>260.10</a:t>
            </a:r>
          </a:p>
          <a:p>
            <a:r>
              <a:rPr lang="en-US" i="1" dirty="0"/>
              <a:t>Contained</a:t>
            </a:r>
            <a:r>
              <a:rPr lang="en-US" dirty="0"/>
              <a:t> means held in a unit (including a </a:t>
            </a:r>
            <a:r>
              <a:rPr lang="en-US" dirty="0">
                <a:hlinkClick r:id="rId3" tooltip="land-based unit"/>
              </a:rPr>
              <a:t>land-based unit</a:t>
            </a:r>
            <a:r>
              <a:rPr lang="en-US" dirty="0"/>
              <a:t> as defined in this subpart) that meets the following criteria:</a:t>
            </a:r>
          </a:p>
          <a:p>
            <a:r>
              <a:rPr lang="en-US" b="1" dirty="0"/>
              <a:t>(1)</a:t>
            </a:r>
            <a:r>
              <a:rPr lang="en-US" dirty="0"/>
              <a:t> The unit is in good condition, with no leaks or other continuing or intermittent unpermitted releases of the </a:t>
            </a:r>
            <a:r>
              <a:rPr lang="en-US" dirty="0">
                <a:hlinkClick r:id="rId4" tooltip="hazardous secondary materials"/>
              </a:rPr>
              <a:t>hazardous secondary materials</a:t>
            </a:r>
            <a:r>
              <a:rPr lang="en-US" dirty="0"/>
              <a:t> to the environment, and is designed, as </a:t>
            </a:r>
            <a:r>
              <a:rPr lang="en-US" dirty="0">
                <a:hlinkClick r:id="rId5" tooltip="appropriate"/>
              </a:rPr>
              <a:t>appropriate</a:t>
            </a:r>
            <a:r>
              <a:rPr lang="en-US" dirty="0"/>
              <a:t> for the </a:t>
            </a:r>
            <a:r>
              <a:rPr lang="en-US" dirty="0">
                <a:hlinkClick r:id="rId6" tooltip="hazardous secondary materials"/>
              </a:rPr>
              <a:t>hazardous secondary materials</a:t>
            </a:r>
            <a:r>
              <a:rPr lang="en-US" dirty="0"/>
              <a:t>, to prevent releases of </a:t>
            </a:r>
            <a:r>
              <a:rPr lang="en-US" dirty="0">
                <a:hlinkClick r:id="rId7" tooltip="hazardous secondary materials"/>
              </a:rPr>
              <a:t>hazardous secondary materials</a:t>
            </a:r>
            <a:r>
              <a:rPr lang="en-US" dirty="0"/>
              <a:t> to the environment. Un</a:t>
            </a:r>
            <a:r>
              <a:rPr lang="en-US" dirty="0">
                <a:hlinkClick r:id="rId8" tooltip="permitted"/>
              </a:rPr>
              <a:t>permitted</a:t>
            </a:r>
            <a:r>
              <a:rPr lang="en-US" dirty="0"/>
              <a:t> releases are releases that are not covered by a </a:t>
            </a:r>
            <a:r>
              <a:rPr lang="en-US" dirty="0">
                <a:hlinkClick r:id="rId9" tooltip="permit"/>
              </a:rPr>
              <a:t>permit</a:t>
            </a:r>
            <a:r>
              <a:rPr lang="en-US" dirty="0"/>
              <a:t> (such as a </a:t>
            </a:r>
            <a:r>
              <a:rPr lang="en-US" dirty="0">
                <a:hlinkClick r:id="rId10" tooltip="permit"/>
              </a:rPr>
              <a:t>permit</a:t>
            </a:r>
            <a:r>
              <a:rPr lang="en-US" dirty="0"/>
              <a:t> to discharge to water or air) and may include, but are not limited to, releases through surface transport by precipitation runoff, releases to </a:t>
            </a:r>
            <a:r>
              <a:rPr lang="en-US" dirty="0">
                <a:hlinkClick r:id="rId11" tooltip="soil"/>
              </a:rPr>
              <a:t>soil</a:t>
            </a:r>
            <a:r>
              <a:rPr lang="en-US" dirty="0"/>
              <a:t> and groundwater, wind-blown dust, fugitive air emissions, and catastrophic unit failures;</a:t>
            </a:r>
          </a:p>
          <a:p>
            <a:r>
              <a:rPr lang="en-US" b="1" dirty="0"/>
              <a:t>(2)</a:t>
            </a:r>
            <a:r>
              <a:rPr lang="en-US" dirty="0"/>
              <a:t> The unit is properly labeled or otherwise has a system (such as a log) to immediately identify the </a:t>
            </a:r>
            <a:r>
              <a:rPr lang="en-US" dirty="0">
                <a:hlinkClick r:id="rId12" tooltip="hazardous secondary materials"/>
              </a:rPr>
              <a:t>hazardous secondary materials</a:t>
            </a:r>
            <a:r>
              <a:rPr lang="en-US" dirty="0"/>
              <a:t> in the unit; and</a:t>
            </a:r>
          </a:p>
          <a:p>
            <a:r>
              <a:rPr lang="en-US" b="1" dirty="0"/>
              <a:t>(3)</a:t>
            </a:r>
            <a:r>
              <a:rPr lang="en-US" dirty="0"/>
              <a:t> The unit holds </a:t>
            </a:r>
            <a:r>
              <a:rPr lang="en-US" dirty="0">
                <a:hlinkClick r:id="rId13" tooltip="hazardous secondary materials"/>
              </a:rPr>
              <a:t>hazardous secondary materials</a:t>
            </a:r>
            <a:r>
              <a:rPr lang="en-US" dirty="0"/>
              <a:t> that are compatible with other </a:t>
            </a:r>
            <a:r>
              <a:rPr lang="en-US" dirty="0">
                <a:hlinkClick r:id="rId14" tooltip="hazardous secondary materials"/>
              </a:rPr>
              <a:t>hazardous secondary materials</a:t>
            </a:r>
            <a:r>
              <a:rPr lang="en-US" dirty="0"/>
              <a:t> placed in the unit and is compatible with the materials used to construct the unit and addresses any potential risks of fires or explosions.</a:t>
            </a:r>
          </a:p>
          <a:p>
            <a:r>
              <a:rPr lang="en-US" b="1" dirty="0"/>
              <a:t>(4)</a:t>
            </a:r>
            <a:r>
              <a:rPr lang="en-US" dirty="0"/>
              <a:t> </a:t>
            </a:r>
            <a:r>
              <a:rPr lang="en-US" dirty="0">
                <a:hlinkClick r:id="rId15" tooltip="Hazardous secondary materials"/>
              </a:rPr>
              <a:t>Hazardous secondary materials</a:t>
            </a:r>
            <a:r>
              <a:rPr lang="en-US" dirty="0"/>
              <a:t> in units that meet the applicable requirements of</a:t>
            </a:r>
            <a:r>
              <a:rPr lang="en-US" dirty="0">
                <a:hlinkClick r:id="rId16" tooltip="40"/>
              </a:rPr>
              <a:t>40</a:t>
            </a:r>
            <a:r>
              <a:rPr lang="en-US" dirty="0"/>
              <a:t> CFR parts </a:t>
            </a:r>
            <a:r>
              <a:rPr lang="en-US" dirty="0">
                <a:hlinkClick r:id="rId17" tooltip="264"/>
              </a:rPr>
              <a:t>264</a:t>
            </a:r>
            <a:r>
              <a:rPr lang="en-US" dirty="0"/>
              <a:t> or </a:t>
            </a:r>
            <a:r>
              <a:rPr lang="en-US" dirty="0">
                <a:hlinkClick r:id="rId18" tooltip="265"/>
              </a:rPr>
              <a:t>265</a:t>
            </a:r>
            <a:r>
              <a:rPr lang="en-US" dirty="0"/>
              <a:t> are presumptively </a:t>
            </a:r>
            <a:r>
              <a:rPr lang="en-US" dirty="0">
                <a:hlinkClick r:id="rId19" tooltip="contained"/>
              </a:rPr>
              <a:t>contained</a:t>
            </a:r>
            <a:r>
              <a:rPr lang="en-US" dirty="0"/>
              <a:t>.</a:t>
            </a:r>
          </a:p>
          <a:p>
            <a:endParaRPr lang="en-US" dirty="0"/>
          </a:p>
        </p:txBody>
      </p:sp>
      <p:sp>
        <p:nvSpPr>
          <p:cNvPr id="4" name="Slide Number Placeholder 3"/>
          <p:cNvSpPr>
            <a:spLocks noGrp="1"/>
          </p:cNvSpPr>
          <p:nvPr>
            <p:ph type="sldNum" sz="quarter" idx="10"/>
          </p:nvPr>
        </p:nvSpPr>
        <p:spPr/>
        <p:txBody>
          <a:bodyPr/>
          <a:lstStyle/>
          <a:p>
            <a:pPr>
              <a:defRPr/>
            </a:pPr>
            <a:fld id="{8AA26590-87BA-4DEC-8CB7-7231F3C8ED5C}" type="slidenum">
              <a:rPr lang="en-US" smtClean="0"/>
              <a:pPr>
                <a:defRPr/>
              </a:pPr>
              <a:t>9</a:t>
            </a:fld>
            <a:endParaRPr lang="en-US"/>
          </a:p>
        </p:txBody>
      </p:sp>
    </p:spTree>
    <p:extLst>
      <p:ext uri="{BB962C8B-B14F-4D97-AF65-F5344CB8AC3E}">
        <p14:creationId xmlns:p14="http://schemas.microsoft.com/office/powerpoint/2010/main" val="8728036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15317" b="312"/>
          <a:stretch/>
        </p:blipFill>
        <p:spPr>
          <a:xfrm flipH="1">
            <a:off x="0" y="-25052"/>
            <a:ext cx="12192000" cy="6883052"/>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0001" y="277787"/>
            <a:ext cx="1587871" cy="569237"/>
          </a:xfrm>
          <a:prstGeom prst="rect">
            <a:avLst/>
          </a:prstGeom>
        </p:spPr>
      </p:pic>
      <p:grpSp>
        <p:nvGrpSpPr>
          <p:cNvPr id="2" name="Group 1"/>
          <p:cNvGrpSpPr/>
          <p:nvPr userDrawn="1"/>
        </p:nvGrpSpPr>
        <p:grpSpPr>
          <a:xfrm>
            <a:off x="513629" y="6288399"/>
            <a:ext cx="2658819" cy="309590"/>
            <a:chOff x="513630" y="6288399"/>
            <a:chExt cx="2658818" cy="309590"/>
          </a:xfrm>
        </p:grpSpPr>
        <p:sp>
          <p:nvSpPr>
            <p:cNvPr id="19" name="TextBox 5"/>
            <p:cNvSpPr txBox="1">
              <a:spLocks noChangeArrowheads="1"/>
            </p:cNvSpPr>
            <p:nvPr userDrawn="1"/>
          </p:nvSpPr>
          <p:spPr bwMode="auto">
            <a:xfrm>
              <a:off x="513630" y="6300876"/>
              <a:ext cx="201809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sz="1050" b="0" dirty="0">
                  <a:solidFill>
                    <a:schemeClr val="bg1"/>
                  </a:solidFill>
                  <a:latin typeface="+mn-lt"/>
                </a:rPr>
                <a:t>trcsolutions.com  |</a:t>
              </a:r>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57923" y="6288399"/>
              <a:ext cx="1114525" cy="309590"/>
            </a:xfrm>
            <a:prstGeom prst="rect">
              <a:avLst/>
            </a:prstGeom>
          </p:spPr>
        </p:pic>
      </p:grpSp>
      <p:sp>
        <p:nvSpPr>
          <p:cNvPr id="10" name="Snip Single Corner Rectangle 9"/>
          <p:cNvSpPr/>
          <p:nvPr userDrawn="1"/>
        </p:nvSpPr>
        <p:spPr>
          <a:xfrm>
            <a:off x="0" y="3191495"/>
            <a:ext cx="12192000" cy="2009898"/>
          </a:xfrm>
          <a:custGeom>
            <a:avLst/>
            <a:gdLst>
              <a:gd name="connsiteX0" fmla="*/ 0 w 12192000"/>
              <a:gd name="connsiteY0" fmla="*/ 0 h 2182528"/>
              <a:gd name="connsiteX1" fmla="*/ 11828238 w 12192000"/>
              <a:gd name="connsiteY1" fmla="*/ 0 h 2182528"/>
              <a:gd name="connsiteX2" fmla="*/ 12192000 w 12192000"/>
              <a:gd name="connsiteY2" fmla="*/ 363762 h 2182528"/>
              <a:gd name="connsiteX3" fmla="*/ 12192000 w 12192000"/>
              <a:gd name="connsiteY3" fmla="*/ 2182528 h 2182528"/>
              <a:gd name="connsiteX4" fmla="*/ 0 w 12192000"/>
              <a:gd name="connsiteY4" fmla="*/ 2182528 h 2182528"/>
              <a:gd name="connsiteX5" fmla="*/ 0 w 12192000"/>
              <a:gd name="connsiteY5" fmla="*/ 0 h 2182528"/>
              <a:gd name="connsiteX0" fmla="*/ 0 w 12192000"/>
              <a:gd name="connsiteY0" fmla="*/ 0 h 2182528"/>
              <a:gd name="connsiteX1" fmla="*/ 11828238 w 12192000"/>
              <a:gd name="connsiteY1" fmla="*/ 0 h 2182528"/>
              <a:gd name="connsiteX2" fmla="*/ 12192000 w 12192000"/>
              <a:gd name="connsiteY2" fmla="*/ 363762 h 2182528"/>
              <a:gd name="connsiteX3" fmla="*/ 12192000 w 12192000"/>
              <a:gd name="connsiteY3" fmla="*/ 2182528 h 2182528"/>
              <a:gd name="connsiteX4" fmla="*/ 0 w 12192000"/>
              <a:gd name="connsiteY4" fmla="*/ 2182528 h 2182528"/>
              <a:gd name="connsiteX5" fmla="*/ 0 w 12192000"/>
              <a:gd name="connsiteY5" fmla="*/ 0 h 2182528"/>
              <a:gd name="connsiteX0" fmla="*/ 0 w 12201625"/>
              <a:gd name="connsiteY0" fmla="*/ 0 h 2182528"/>
              <a:gd name="connsiteX1" fmla="*/ 11828238 w 12201625"/>
              <a:gd name="connsiteY1" fmla="*/ 0 h 2182528"/>
              <a:gd name="connsiteX2" fmla="*/ 12201625 w 12201625"/>
              <a:gd name="connsiteY2" fmla="*/ 537016 h 2182528"/>
              <a:gd name="connsiteX3" fmla="*/ 12192000 w 12201625"/>
              <a:gd name="connsiteY3" fmla="*/ 2182528 h 2182528"/>
              <a:gd name="connsiteX4" fmla="*/ 0 w 12201625"/>
              <a:gd name="connsiteY4" fmla="*/ 2182528 h 2182528"/>
              <a:gd name="connsiteX5" fmla="*/ 0 w 12201625"/>
              <a:gd name="connsiteY5" fmla="*/ 0 h 2182528"/>
              <a:gd name="connsiteX0" fmla="*/ 0 w 12201625"/>
              <a:gd name="connsiteY0" fmla="*/ 9625 h 2192153"/>
              <a:gd name="connsiteX1" fmla="*/ 11645358 w 12201625"/>
              <a:gd name="connsiteY1" fmla="*/ 0 h 2192153"/>
              <a:gd name="connsiteX2" fmla="*/ 12201625 w 12201625"/>
              <a:gd name="connsiteY2" fmla="*/ 546641 h 2192153"/>
              <a:gd name="connsiteX3" fmla="*/ 12192000 w 12201625"/>
              <a:gd name="connsiteY3" fmla="*/ 2192153 h 2192153"/>
              <a:gd name="connsiteX4" fmla="*/ 0 w 12201625"/>
              <a:gd name="connsiteY4" fmla="*/ 2192153 h 2192153"/>
              <a:gd name="connsiteX5" fmla="*/ 0 w 12201625"/>
              <a:gd name="connsiteY5" fmla="*/ 9625 h 2192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1625" h="2192153">
                <a:moveTo>
                  <a:pt x="0" y="9625"/>
                </a:moveTo>
                <a:lnTo>
                  <a:pt x="11645358" y="0"/>
                </a:lnTo>
                <a:lnTo>
                  <a:pt x="12201625" y="546641"/>
                </a:lnTo>
                <a:cubicBezTo>
                  <a:pt x="12198417" y="1095145"/>
                  <a:pt x="12195208" y="1643649"/>
                  <a:pt x="12192000" y="2192153"/>
                </a:cubicBezTo>
                <a:lnTo>
                  <a:pt x="0" y="2192153"/>
                </a:lnTo>
                <a:lnTo>
                  <a:pt x="0" y="9625"/>
                </a:lnTo>
                <a:close/>
              </a:path>
            </a:pathLst>
          </a:custGeom>
          <a:solidFill>
            <a:srgbClr val="005C97">
              <a:alpha val="8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82752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mod="1">
    <p:ext uri="{DCECCB84-F9BA-43D5-87BE-67443E8EF086}">
      <p15:sldGuideLst xmlns:p15="http://schemas.microsoft.com/office/powerpoint/2012/main">
        <p15:guide id="1" orient="horz" pos="2160" userDrawn="1">
          <p15:clr>
            <a:srgbClr val="FBAE40"/>
          </p15:clr>
        </p15:guide>
        <p15:guide id="2" orient="horz" pos="1008" userDrawn="1">
          <p15:clr>
            <a:srgbClr val="FBAE40"/>
          </p15:clr>
        </p15:guide>
        <p15:guide id="3" pos="3792" userDrawn="1">
          <p15:clr>
            <a:srgbClr val="FBAE40"/>
          </p15:clr>
        </p15:guide>
        <p15:guide id="4" orient="horz" pos="4104" userDrawn="1">
          <p15:clr>
            <a:srgbClr val="FBAE40"/>
          </p15:clr>
        </p15:guide>
        <p15:guide id="5" pos="1944" userDrawn="1">
          <p15:clr>
            <a:srgbClr val="FBAE40"/>
          </p15:clr>
        </p15:guide>
        <p15:guide id="7" pos="5736" userDrawn="1">
          <p15:clr>
            <a:srgbClr val="FBAE40"/>
          </p15:clr>
        </p15:guide>
        <p15:guide id="8" pos="2064" userDrawn="1">
          <p15:clr>
            <a:srgbClr val="FBAE40"/>
          </p15:clr>
        </p15:guide>
        <p15:guide id="9" pos="3888" userDrawn="1">
          <p15:clr>
            <a:srgbClr val="FBAE40"/>
          </p15:clr>
        </p15:guide>
        <p15:guide id="10" pos="5616" userDrawn="1">
          <p15:clr>
            <a:srgbClr val="FBAE40"/>
          </p15:clr>
        </p15:guide>
        <p15:guide id="11" pos="284" userDrawn="1">
          <p15:clr>
            <a:srgbClr val="FBAE40"/>
          </p15:clr>
        </p15:guide>
        <p15:guide id="12" pos="741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defTabSz="685800" fontAlgn="auto">
              <a:spcBef>
                <a:spcPts val="0"/>
              </a:spcBef>
              <a:spcAft>
                <a:spcPts val="0"/>
              </a:spcAft>
              <a:defRPr>
                <a:ea typeface="+mn-ea"/>
              </a:defRPr>
            </a:lvl1pPr>
          </a:lstStyle>
          <a:p>
            <a:pPr>
              <a:defRPr/>
            </a:pPr>
            <a:fld id="{296D35B4-D7AE-4D85-A57B-B2B020E7A9A7}" type="slidenum">
              <a:rPr lang="en-US"/>
              <a:pPr>
                <a:defRPr/>
              </a:pPr>
              <a:t>‹#›</a:t>
            </a:fld>
            <a:endParaRPr lang="en-US"/>
          </a:p>
        </p:txBody>
      </p:sp>
      <p:sp>
        <p:nvSpPr>
          <p:cNvPr id="10" name="Title 1"/>
          <p:cNvSpPr>
            <a:spLocks noGrp="1"/>
          </p:cNvSpPr>
          <p:nvPr>
            <p:ph type="title"/>
          </p:nvPr>
        </p:nvSpPr>
        <p:spPr>
          <a:xfrm>
            <a:off x="495142" y="229974"/>
            <a:ext cx="9495367" cy="673100"/>
          </a:xfrm>
          <a:prstGeom prst="rect">
            <a:avLst/>
          </a:prstGeom>
        </p:spPr>
        <p:txBody>
          <a:bodyPr/>
          <a:lstStyle>
            <a:lvl1pPr algn="l">
              <a:defRPr sz="2700" b="0" baseline="0">
                <a:solidFill>
                  <a:srgbClr val="003B5C"/>
                </a:solidFill>
                <a:latin typeface="+mn-lt"/>
              </a:defRPr>
            </a:lvl1pPr>
          </a:lstStyle>
          <a:p>
            <a:r>
              <a:rPr lang="en-US"/>
              <a:t>Click to edit Master title style</a:t>
            </a:r>
            <a:endParaRPr lang="en-US" dirty="0"/>
          </a:p>
        </p:txBody>
      </p:sp>
      <p:sp>
        <p:nvSpPr>
          <p:cNvPr id="5" name="TextBox 5"/>
          <p:cNvSpPr txBox="1">
            <a:spLocks noChangeArrowheads="1"/>
          </p:cNvSpPr>
          <p:nvPr userDrawn="1"/>
        </p:nvSpPr>
        <p:spPr bwMode="auto">
          <a:xfrm>
            <a:off x="495141" y="6301532"/>
            <a:ext cx="201809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sz="1050" b="0" dirty="0">
                <a:solidFill>
                  <a:srgbClr val="003B5C"/>
                </a:solidFill>
                <a:latin typeface="+mn-lt"/>
              </a:rPr>
              <a:t>trcsolutions.com</a:t>
            </a:r>
          </a:p>
        </p:txBody>
      </p:sp>
    </p:spTree>
    <p:extLst>
      <p:ext uri="{BB962C8B-B14F-4D97-AF65-F5344CB8AC3E}">
        <p14:creationId xmlns:p14="http://schemas.microsoft.com/office/powerpoint/2010/main" val="3633460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mod="1">
    <p:ext uri="{DCECCB84-F9BA-43D5-87BE-67443E8EF086}">
      <p15:sldGuideLst xmlns:p15="http://schemas.microsoft.com/office/powerpoint/2012/main">
        <p15:guide id="1"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with logo">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defTabSz="685800" fontAlgn="auto">
              <a:spcBef>
                <a:spcPts val="0"/>
              </a:spcBef>
              <a:spcAft>
                <a:spcPts val="0"/>
              </a:spcAft>
              <a:defRPr>
                <a:ea typeface="+mn-ea"/>
              </a:defRPr>
            </a:lvl1pPr>
          </a:lstStyle>
          <a:p>
            <a:pPr>
              <a:defRPr/>
            </a:pPr>
            <a:fld id="{296D35B4-D7AE-4D85-A57B-B2B020E7A9A7}" type="slidenum">
              <a:rPr lang="en-US"/>
              <a:pPr>
                <a:defRPr/>
              </a:pPr>
              <a:t>‹#›</a:t>
            </a:fld>
            <a:endParaRPr lang="en-US" dirty="0"/>
          </a:p>
        </p:txBody>
      </p:sp>
      <p:sp>
        <p:nvSpPr>
          <p:cNvPr id="10" name="Title 1"/>
          <p:cNvSpPr>
            <a:spLocks noGrp="1"/>
          </p:cNvSpPr>
          <p:nvPr>
            <p:ph type="title"/>
          </p:nvPr>
        </p:nvSpPr>
        <p:spPr>
          <a:xfrm>
            <a:off x="495142" y="229974"/>
            <a:ext cx="9495367" cy="673100"/>
          </a:xfrm>
          <a:prstGeom prst="rect">
            <a:avLst/>
          </a:prstGeom>
        </p:spPr>
        <p:txBody>
          <a:bodyPr/>
          <a:lstStyle>
            <a:lvl1pPr algn="l">
              <a:defRPr sz="2700" b="0" baseline="0">
                <a:solidFill>
                  <a:srgbClr val="003B5C"/>
                </a:solidFill>
                <a:latin typeface="+mn-lt"/>
              </a:defRPr>
            </a:lvl1pPr>
          </a:lstStyle>
          <a:p>
            <a:r>
              <a:rPr lang="en-US"/>
              <a:t>Click to edit Master title style</a:t>
            </a:r>
            <a:endParaRPr lang="en-US" dirty="0"/>
          </a:p>
        </p:txBody>
      </p:sp>
      <p:sp>
        <p:nvSpPr>
          <p:cNvPr id="6" name="TextBox 5"/>
          <p:cNvSpPr txBox="1">
            <a:spLocks noChangeArrowheads="1"/>
          </p:cNvSpPr>
          <p:nvPr userDrawn="1"/>
        </p:nvSpPr>
        <p:spPr bwMode="auto">
          <a:xfrm>
            <a:off x="495141" y="6301532"/>
            <a:ext cx="201809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sz="1050" b="0" dirty="0">
                <a:solidFill>
                  <a:srgbClr val="003B5C"/>
                </a:solidFill>
                <a:latin typeface="+mn-lt"/>
              </a:rPr>
              <a:t>trcsolutions.com</a:t>
            </a:r>
          </a:p>
        </p:txBody>
      </p:sp>
    </p:spTree>
    <p:extLst>
      <p:ext uri="{BB962C8B-B14F-4D97-AF65-F5344CB8AC3E}">
        <p14:creationId xmlns:p14="http://schemas.microsoft.com/office/powerpoint/2010/main" val="2710645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mod="1">
    <p:ext uri="{DCECCB84-F9BA-43D5-87BE-67443E8EF086}">
      <p15:sldGuideLst xmlns:p15="http://schemas.microsoft.com/office/powerpoint/2012/main">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Headline">
    <p:spTree>
      <p:nvGrpSpPr>
        <p:cNvPr id="1" name=""/>
        <p:cNvGrpSpPr/>
        <p:nvPr/>
      </p:nvGrpSpPr>
      <p:grpSpPr>
        <a:xfrm>
          <a:off x="0" y="0"/>
          <a:ext cx="0" cy="0"/>
          <a:chOff x="0" y="0"/>
          <a:chExt cx="0" cy="0"/>
        </a:xfrm>
      </p:grpSpPr>
      <p:sp>
        <p:nvSpPr>
          <p:cNvPr id="10" name="Content Placeholder 2"/>
          <p:cNvSpPr>
            <a:spLocks noGrp="1"/>
          </p:cNvSpPr>
          <p:nvPr>
            <p:ph idx="1"/>
          </p:nvPr>
        </p:nvSpPr>
        <p:spPr>
          <a:xfrm>
            <a:off x="564349" y="1519032"/>
            <a:ext cx="5130800" cy="3606199"/>
          </a:xfrm>
          <a:prstGeom prst="rect">
            <a:avLst/>
          </a:prstGeom>
        </p:spPr>
        <p:txBody>
          <a:bodyPr lIns="0" tIns="0" rIns="0" bIns="0"/>
          <a:lstStyle>
            <a:lvl1pPr marL="0" indent="0">
              <a:lnSpc>
                <a:spcPts val="1950"/>
              </a:lnSpc>
              <a:buClr>
                <a:srgbClr val="003B5C"/>
              </a:buClr>
              <a:buSzPct val="80000"/>
              <a:buFontTx/>
              <a:buNone/>
              <a:defRPr sz="1650">
                <a:solidFill>
                  <a:schemeClr val="tx1">
                    <a:lumMod val="65000"/>
                    <a:lumOff val="35000"/>
                  </a:schemeClr>
                </a:solidFill>
                <a:latin typeface="+mn-lt"/>
                <a:cs typeface="Segoe UI Semilight" panose="020B0402040204020203" pitchFamily="34" charset="0"/>
              </a:defRPr>
            </a:lvl1pPr>
            <a:lvl2pPr indent="-137160">
              <a:buClr>
                <a:srgbClr val="003B5C"/>
              </a:buClr>
              <a:buSzPct val="80000"/>
              <a:defRPr sz="1650">
                <a:solidFill>
                  <a:schemeClr val="tx1">
                    <a:lumMod val="65000"/>
                    <a:lumOff val="35000"/>
                  </a:schemeClr>
                </a:solidFill>
                <a:latin typeface="+mn-lt"/>
                <a:cs typeface="Segoe UI Semilight" panose="020B0402040204020203" pitchFamily="34" charset="0"/>
              </a:defRPr>
            </a:lvl2pPr>
            <a:lvl3pPr marL="857250" indent="-137160">
              <a:buClr>
                <a:srgbClr val="003B5C"/>
              </a:buClr>
              <a:buSzPct val="80000"/>
              <a:buFont typeface="Wingdings" panose="05000000000000000000" pitchFamily="2" charset="2"/>
              <a:buChar char="§"/>
              <a:defRPr sz="1650" baseline="0">
                <a:solidFill>
                  <a:schemeClr val="tx1">
                    <a:lumMod val="65000"/>
                    <a:lumOff val="35000"/>
                  </a:schemeClr>
                </a:solidFill>
                <a:latin typeface="+mn-lt"/>
                <a:cs typeface="Segoe UI Semilight" panose="020B0402040204020203" pitchFamily="34" charset="0"/>
              </a:defRPr>
            </a:lvl3pPr>
            <a:lvl4pPr indent="-137160">
              <a:buClr>
                <a:srgbClr val="003B5C"/>
              </a:buClr>
              <a:buSzPct val="80000"/>
              <a:defRPr sz="1650" baseline="0">
                <a:solidFill>
                  <a:schemeClr val="tx1">
                    <a:lumMod val="65000"/>
                    <a:lumOff val="35000"/>
                  </a:schemeClr>
                </a:solidFill>
                <a:latin typeface="+mn-lt"/>
                <a:cs typeface="Segoe UI Semilight" panose="020B0402040204020203" pitchFamily="34" charset="0"/>
              </a:defRPr>
            </a:lvl4pPr>
            <a:lvl5pPr indent="-137160">
              <a:buClr>
                <a:srgbClr val="003B5C"/>
              </a:buClr>
              <a:buSzPct val="80000"/>
              <a:defRPr sz="1650" baseline="0">
                <a:solidFill>
                  <a:schemeClr val="tx1">
                    <a:lumMod val="65000"/>
                    <a:lumOff val="35000"/>
                  </a:schemeClr>
                </a:solidFill>
                <a:latin typeface="+mn-lt"/>
                <a:cs typeface="Segoe UI Semilight" panose="020B04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3"/>
          </p:nvPr>
        </p:nvSpPr>
        <p:spPr>
          <a:xfrm>
            <a:off x="6330149" y="1519032"/>
            <a:ext cx="5156201" cy="3606199"/>
          </a:xfrm>
          <a:prstGeom prst="rect">
            <a:avLst/>
          </a:prstGeom>
        </p:spPr>
        <p:txBody>
          <a:bodyPr lIns="0" tIns="0" rIns="0" bIns="0"/>
          <a:lstStyle>
            <a:lvl1pPr marL="0" indent="0">
              <a:lnSpc>
                <a:spcPts val="1950"/>
              </a:lnSpc>
              <a:buClr>
                <a:srgbClr val="003B5C"/>
              </a:buClr>
              <a:buSzPct val="80000"/>
              <a:buFontTx/>
              <a:buNone/>
              <a:defRPr sz="1650">
                <a:solidFill>
                  <a:schemeClr val="tx1">
                    <a:lumMod val="65000"/>
                    <a:lumOff val="35000"/>
                  </a:schemeClr>
                </a:solidFill>
                <a:latin typeface="+mn-lt"/>
                <a:cs typeface="Segoe UI Semilight" panose="020B0402040204020203" pitchFamily="34" charset="0"/>
              </a:defRPr>
            </a:lvl1pPr>
            <a:lvl2pPr indent="-137160">
              <a:buClr>
                <a:srgbClr val="003B5C"/>
              </a:buClr>
              <a:buSzPct val="80000"/>
              <a:defRPr sz="1650">
                <a:solidFill>
                  <a:schemeClr val="tx1">
                    <a:lumMod val="65000"/>
                    <a:lumOff val="35000"/>
                  </a:schemeClr>
                </a:solidFill>
                <a:latin typeface="+mn-lt"/>
                <a:cs typeface="Segoe UI Semilight" panose="020B0402040204020203" pitchFamily="34" charset="0"/>
              </a:defRPr>
            </a:lvl2pPr>
            <a:lvl3pPr marL="857250" indent="-137160">
              <a:buClr>
                <a:srgbClr val="003B5C"/>
              </a:buClr>
              <a:buSzPct val="80000"/>
              <a:buFont typeface="Wingdings" panose="05000000000000000000" pitchFamily="2" charset="2"/>
              <a:buChar char="§"/>
              <a:defRPr sz="1650" baseline="0">
                <a:solidFill>
                  <a:schemeClr val="tx1">
                    <a:lumMod val="65000"/>
                    <a:lumOff val="35000"/>
                  </a:schemeClr>
                </a:solidFill>
                <a:latin typeface="+mn-lt"/>
                <a:cs typeface="Segoe UI Semilight" panose="020B0402040204020203" pitchFamily="34" charset="0"/>
              </a:defRPr>
            </a:lvl3pPr>
            <a:lvl4pPr indent="-137160">
              <a:buClr>
                <a:srgbClr val="003B5C"/>
              </a:buClr>
              <a:buSzPct val="80000"/>
              <a:defRPr sz="1650" baseline="0">
                <a:solidFill>
                  <a:schemeClr val="tx1">
                    <a:lumMod val="65000"/>
                    <a:lumOff val="35000"/>
                  </a:schemeClr>
                </a:solidFill>
                <a:latin typeface="+mn-lt"/>
                <a:cs typeface="Segoe UI Semilight" panose="020B0402040204020203" pitchFamily="34" charset="0"/>
              </a:defRPr>
            </a:lvl4pPr>
            <a:lvl5pPr indent="-137160">
              <a:buClr>
                <a:srgbClr val="003B5C"/>
              </a:buClr>
              <a:buSzPct val="80000"/>
              <a:defRPr sz="1650" baseline="0">
                <a:solidFill>
                  <a:schemeClr val="tx1">
                    <a:lumMod val="65000"/>
                    <a:lumOff val="35000"/>
                  </a:schemeClr>
                </a:solidFill>
                <a:latin typeface="+mn-lt"/>
                <a:cs typeface="Segoe UI Semilight" panose="020B04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Box 8"/>
          <p:cNvSpPr txBox="1">
            <a:spLocks noChangeArrowheads="1"/>
          </p:cNvSpPr>
          <p:nvPr userDrawn="1"/>
        </p:nvSpPr>
        <p:spPr bwMode="auto">
          <a:xfrm>
            <a:off x="495141" y="6301532"/>
            <a:ext cx="201809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sz="1050" b="0" dirty="0">
                <a:solidFill>
                  <a:srgbClr val="003B5C"/>
                </a:solidFill>
                <a:latin typeface="+mn-lt"/>
              </a:rPr>
              <a:t>trcsolutions.com</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8" y="268725"/>
            <a:ext cx="1587871" cy="569237"/>
          </a:xfrm>
          <a:prstGeom prst="rect">
            <a:avLst/>
          </a:prstGeom>
        </p:spPr>
      </p:pic>
      <p:sp>
        <p:nvSpPr>
          <p:cNvPr id="12" name="Title 1"/>
          <p:cNvSpPr>
            <a:spLocks noGrp="1"/>
          </p:cNvSpPr>
          <p:nvPr>
            <p:ph type="title"/>
          </p:nvPr>
        </p:nvSpPr>
        <p:spPr>
          <a:xfrm>
            <a:off x="495142" y="229974"/>
            <a:ext cx="9495367" cy="673100"/>
          </a:xfrm>
          <a:prstGeom prst="rect">
            <a:avLst/>
          </a:prstGeom>
        </p:spPr>
        <p:txBody>
          <a:bodyPr/>
          <a:lstStyle>
            <a:lvl1pPr algn="l">
              <a:defRPr sz="2700" b="0" baseline="0">
                <a:solidFill>
                  <a:srgbClr val="003B5C"/>
                </a:solidFill>
                <a:latin typeface="+mn-lt"/>
              </a:defRPr>
            </a:lvl1pPr>
          </a:lstStyle>
          <a:p>
            <a:r>
              <a:rPr lang="en-US"/>
              <a:t>Click to edit Master title style</a:t>
            </a:r>
            <a:endParaRPr lang="en-US" dirty="0"/>
          </a:p>
        </p:txBody>
      </p:sp>
      <p:sp>
        <p:nvSpPr>
          <p:cNvPr id="13" name="Slide Number Placeholder 5"/>
          <p:cNvSpPr>
            <a:spLocks noGrp="1"/>
          </p:cNvSpPr>
          <p:nvPr>
            <p:ph type="sldNum" sz="quarter" idx="12"/>
          </p:nvPr>
        </p:nvSpPr>
        <p:spPr>
          <a:xfrm>
            <a:off x="8737600" y="6356361"/>
            <a:ext cx="2844800" cy="365125"/>
          </a:xfrm>
        </p:spPr>
        <p:txBody>
          <a:bodyPr/>
          <a:lstStyle>
            <a:lvl1pPr defTabSz="685800" fontAlgn="auto">
              <a:spcBef>
                <a:spcPts val="0"/>
              </a:spcBef>
              <a:spcAft>
                <a:spcPts val="0"/>
              </a:spcAft>
              <a:defRPr>
                <a:ea typeface="+mn-ea"/>
              </a:defRPr>
            </a:lvl1pPr>
          </a:lstStyle>
          <a:p>
            <a:pPr>
              <a:defRPr/>
            </a:pPr>
            <a:fld id="{296D35B4-D7AE-4D85-A57B-B2B020E7A9A7}" type="slidenum">
              <a:rPr lang="en-US"/>
              <a:pPr>
                <a:defRPr/>
              </a:pPr>
              <a:t>‹#›</a:t>
            </a:fld>
            <a:endParaRPr lang="en-US" dirty="0"/>
          </a:p>
        </p:txBody>
      </p:sp>
    </p:spTree>
    <p:extLst>
      <p:ext uri="{BB962C8B-B14F-4D97-AF65-F5344CB8AC3E}">
        <p14:creationId xmlns:p14="http://schemas.microsoft.com/office/powerpoint/2010/main" val="40876676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mod="1">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pos="376" userDrawn="1">
          <p15:clr>
            <a:srgbClr val="FBAE40"/>
          </p15:clr>
        </p15:guide>
        <p15:guide id="4" orient="horz" pos="43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Headlin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0001" y="277877"/>
            <a:ext cx="1587871" cy="569052"/>
          </a:xfrm>
          <a:prstGeom prst="rect">
            <a:avLst/>
          </a:prstGeom>
        </p:spPr>
      </p:pic>
      <p:sp>
        <p:nvSpPr>
          <p:cNvPr id="8" name="Title 1"/>
          <p:cNvSpPr>
            <a:spLocks noGrp="1"/>
          </p:cNvSpPr>
          <p:nvPr>
            <p:ph type="title" hasCustomPrompt="1"/>
          </p:nvPr>
        </p:nvSpPr>
        <p:spPr>
          <a:xfrm>
            <a:off x="641352" y="269678"/>
            <a:ext cx="6153149" cy="529625"/>
          </a:xfrm>
          <a:prstGeom prst="rect">
            <a:avLst/>
          </a:prstGeom>
        </p:spPr>
        <p:txBody>
          <a:bodyPr lIns="0" tIns="0" rIns="0" bIns="0"/>
          <a:lstStyle>
            <a:lvl1pPr algn="l">
              <a:defRPr sz="2700" b="0" baseline="0">
                <a:solidFill>
                  <a:schemeClr val="bg1"/>
                </a:solidFill>
                <a:latin typeface="+mn-lt"/>
              </a:defRPr>
            </a:lvl1pPr>
          </a:lstStyle>
          <a:p>
            <a:r>
              <a:rPr lang="en-US" dirty="0"/>
              <a:t>Oil and Gas</a:t>
            </a:r>
          </a:p>
        </p:txBody>
      </p:sp>
      <p:sp>
        <p:nvSpPr>
          <p:cNvPr id="10" name="Content Placeholder 2"/>
          <p:cNvSpPr>
            <a:spLocks noGrp="1"/>
          </p:cNvSpPr>
          <p:nvPr>
            <p:ph idx="1"/>
          </p:nvPr>
        </p:nvSpPr>
        <p:spPr>
          <a:xfrm>
            <a:off x="609600" y="1600202"/>
            <a:ext cx="5130800" cy="3606199"/>
          </a:xfrm>
          <a:prstGeom prst="rect">
            <a:avLst/>
          </a:prstGeom>
        </p:spPr>
        <p:txBody>
          <a:bodyPr lIns="0" tIns="0" rIns="0" bIns="0"/>
          <a:lstStyle>
            <a:lvl1pPr marL="0" indent="0">
              <a:lnSpc>
                <a:spcPts val="1950"/>
              </a:lnSpc>
              <a:buClr>
                <a:schemeClr val="bg1"/>
              </a:buClr>
              <a:buSzPct val="80000"/>
              <a:buFontTx/>
              <a:buNone/>
              <a:defRPr sz="1650">
                <a:solidFill>
                  <a:schemeClr val="bg1"/>
                </a:solidFill>
                <a:latin typeface="+mn-lt"/>
                <a:cs typeface="Segoe UI Semilight" panose="020B0402040204020203" pitchFamily="34" charset="0"/>
              </a:defRPr>
            </a:lvl1pPr>
            <a:lvl2pPr indent="-137160">
              <a:buClr>
                <a:schemeClr val="bg1"/>
              </a:buClr>
              <a:buSzPct val="80000"/>
              <a:defRPr sz="1650">
                <a:solidFill>
                  <a:schemeClr val="bg1"/>
                </a:solidFill>
                <a:latin typeface="+mn-lt"/>
                <a:cs typeface="Segoe UI Semilight" panose="020B0402040204020203" pitchFamily="34" charset="0"/>
              </a:defRPr>
            </a:lvl2pPr>
            <a:lvl3pPr marL="857250" indent="-137160">
              <a:buClr>
                <a:schemeClr val="bg1"/>
              </a:buClr>
              <a:buSzPct val="80000"/>
              <a:buFont typeface="Wingdings" panose="05000000000000000000" pitchFamily="2" charset="2"/>
              <a:buChar char="§"/>
              <a:defRPr sz="1650" baseline="0">
                <a:solidFill>
                  <a:schemeClr val="bg1"/>
                </a:solidFill>
                <a:latin typeface="+mn-lt"/>
                <a:cs typeface="Segoe UI Semilight" panose="020B0402040204020203" pitchFamily="34" charset="0"/>
              </a:defRPr>
            </a:lvl3pPr>
            <a:lvl4pPr indent="-137160">
              <a:buClr>
                <a:schemeClr val="bg1"/>
              </a:buClr>
              <a:buSzPct val="80000"/>
              <a:defRPr sz="1650" baseline="0">
                <a:solidFill>
                  <a:schemeClr val="bg1"/>
                </a:solidFill>
                <a:latin typeface="+mn-lt"/>
                <a:cs typeface="Segoe UI Semilight" panose="020B0402040204020203" pitchFamily="34" charset="0"/>
              </a:defRPr>
            </a:lvl4pPr>
            <a:lvl5pPr indent="-137160">
              <a:buClr>
                <a:schemeClr val="bg1"/>
              </a:buClr>
              <a:buSzPct val="80000"/>
              <a:defRPr sz="1650" baseline="0">
                <a:solidFill>
                  <a:schemeClr val="bg1"/>
                </a:solidFill>
                <a:latin typeface="+mn-lt"/>
                <a:cs typeface="Segoe UI Semilight" panose="020B04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3"/>
          </p:nvPr>
        </p:nvSpPr>
        <p:spPr>
          <a:xfrm>
            <a:off x="6096001" y="1600201"/>
            <a:ext cx="5156201" cy="3606199"/>
          </a:xfrm>
          <a:prstGeom prst="rect">
            <a:avLst/>
          </a:prstGeom>
        </p:spPr>
        <p:txBody>
          <a:bodyPr lIns="0" tIns="0" rIns="0" bIns="0"/>
          <a:lstStyle>
            <a:lvl1pPr marL="0" indent="0">
              <a:lnSpc>
                <a:spcPts val="1950"/>
              </a:lnSpc>
              <a:buClr>
                <a:schemeClr val="bg1"/>
              </a:buClr>
              <a:buSzPct val="80000"/>
              <a:buFontTx/>
              <a:buNone/>
              <a:defRPr sz="1650">
                <a:solidFill>
                  <a:schemeClr val="bg1"/>
                </a:solidFill>
                <a:latin typeface="+mn-lt"/>
                <a:cs typeface="Segoe UI Semilight" panose="020B0402040204020203" pitchFamily="34" charset="0"/>
              </a:defRPr>
            </a:lvl1pPr>
            <a:lvl2pPr indent="-137160">
              <a:buClr>
                <a:schemeClr val="bg1"/>
              </a:buClr>
              <a:buSzPct val="80000"/>
              <a:defRPr sz="1650">
                <a:solidFill>
                  <a:schemeClr val="bg1"/>
                </a:solidFill>
                <a:latin typeface="+mn-lt"/>
                <a:cs typeface="Segoe UI Semilight" panose="020B0402040204020203" pitchFamily="34" charset="0"/>
              </a:defRPr>
            </a:lvl2pPr>
            <a:lvl3pPr marL="857250" indent="-137160">
              <a:buClr>
                <a:schemeClr val="bg1"/>
              </a:buClr>
              <a:buSzPct val="80000"/>
              <a:buFont typeface="Wingdings" panose="05000000000000000000" pitchFamily="2" charset="2"/>
              <a:buChar char="§"/>
              <a:defRPr sz="1650" baseline="0">
                <a:solidFill>
                  <a:schemeClr val="bg1"/>
                </a:solidFill>
                <a:latin typeface="+mn-lt"/>
                <a:cs typeface="Segoe UI Semilight" panose="020B0402040204020203" pitchFamily="34" charset="0"/>
              </a:defRPr>
            </a:lvl3pPr>
            <a:lvl4pPr indent="-137160">
              <a:buClr>
                <a:schemeClr val="bg1"/>
              </a:buClr>
              <a:buSzPct val="80000"/>
              <a:defRPr sz="1650" baseline="0">
                <a:solidFill>
                  <a:schemeClr val="bg1"/>
                </a:solidFill>
                <a:latin typeface="+mn-lt"/>
                <a:cs typeface="Segoe UI Semilight" panose="020B0402040204020203" pitchFamily="34" charset="0"/>
              </a:defRPr>
            </a:lvl4pPr>
            <a:lvl5pPr indent="-137160">
              <a:buClr>
                <a:schemeClr val="bg1"/>
              </a:buClr>
              <a:buSzPct val="80000"/>
              <a:defRPr sz="1650" baseline="0">
                <a:solidFill>
                  <a:schemeClr val="bg1"/>
                </a:solidFill>
                <a:latin typeface="+mn-lt"/>
                <a:cs typeface="Segoe UI Semilight" panose="020B04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Box 8"/>
          <p:cNvSpPr txBox="1">
            <a:spLocks noChangeArrowheads="1"/>
          </p:cNvSpPr>
          <p:nvPr userDrawn="1"/>
        </p:nvSpPr>
        <p:spPr bwMode="auto">
          <a:xfrm>
            <a:off x="495141" y="6301532"/>
            <a:ext cx="201809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sz="1050" b="0" dirty="0">
                <a:solidFill>
                  <a:schemeClr val="bg1"/>
                </a:solidFill>
                <a:latin typeface="+mn-lt"/>
              </a:rPr>
              <a:t>trcsolutions.com</a:t>
            </a:r>
          </a:p>
        </p:txBody>
      </p:sp>
      <p:sp>
        <p:nvSpPr>
          <p:cNvPr id="17" name="Slide Number Placeholder 5"/>
          <p:cNvSpPr>
            <a:spLocks noGrp="1"/>
          </p:cNvSpPr>
          <p:nvPr>
            <p:ph type="sldNum" sz="quarter" idx="12"/>
          </p:nvPr>
        </p:nvSpPr>
        <p:spPr>
          <a:xfrm>
            <a:off x="8737600" y="6356361"/>
            <a:ext cx="2844800" cy="365125"/>
          </a:xfrm>
        </p:spPr>
        <p:txBody>
          <a:bodyPr/>
          <a:lstStyle>
            <a:lvl1pPr defTabSz="685800" fontAlgn="auto">
              <a:spcBef>
                <a:spcPts val="0"/>
              </a:spcBef>
              <a:spcAft>
                <a:spcPts val="0"/>
              </a:spcAft>
              <a:defRPr>
                <a:solidFill>
                  <a:schemeClr val="bg1"/>
                </a:solidFill>
                <a:ea typeface="+mn-ea"/>
              </a:defRPr>
            </a:lvl1pPr>
          </a:lstStyle>
          <a:p>
            <a:pPr>
              <a:defRPr/>
            </a:pPr>
            <a:fld id="{296D35B4-D7AE-4D85-A57B-B2B020E7A9A7}" type="slidenum">
              <a:rPr lang="en-US" smtClean="0"/>
              <a:pPr>
                <a:defRPr/>
              </a:pPr>
              <a:t>‹#›</a:t>
            </a:fld>
            <a:endParaRPr lang="en-US" dirty="0"/>
          </a:p>
        </p:txBody>
      </p:sp>
    </p:spTree>
    <p:extLst>
      <p:ext uri="{BB962C8B-B14F-4D97-AF65-F5344CB8AC3E}">
        <p14:creationId xmlns:p14="http://schemas.microsoft.com/office/powerpoint/2010/main" val="29228450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mod="1">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44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ject with Image">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defTabSz="685800" fontAlgn="auto">
              <a:spcBef>
                <a:spcPts val="0"/>
              </a:spcBef>
              <a:spcAft>
                <a:spcPts val="0"/>
              </a:spcAft>
              <a:defRPr>
                <a:ea typeface="+mn-ea"/>
              </a:defRPr>
            </a:lvl1pPr>
          </a:lstStyle>
          <a:p>
            <a:pPr>
              <a:defRPr/>
            </a:pPr>
            <a:fld id="{296D35B4-D7AE-4D85-A57B-B2B020E7A9A7}" type="slidenum">
              <a:rPr lang="en-US"/>
              <a:pPr>
                <a:defRPr/>
              </a:pPr>
              <a:t>‹#›</a:t>
            </a:fld>
            <a:endParaRPr lang="en-US"/>
          </a:p>
        </p:txBody>
      </p:sp>
      <p:sp>
        <p:nvSpPr>
          <p:cNvPr id="6" name="Content Placeholder 2"/>
          <p:cNvSpPr>
            <a:spLocks noGrp="1"/>
          </p:cNvSpPr>
          <p:nvPr>
            <p:ph idx="1"/>
          </p:nvPr>
        </p:nvSpPr>
        <p:spPr>
          <a:xfrm>
            <a:off x="495143" y="1488833"/>
            <a:ext cx="6511140" cy="4677191"/>
          </a:xfrm>
          <a:prstGeom prst="rect">
            <a:avLst/>
          </a:prstGeom>
        </p:spPr>
        <p:txBody>
          <a:bodyPr/>
          <a:lstStyle>
            <a:lvl1pPr marL="137160" indent="-137160">
              <a:buClr>
                <a:srgbClr val="003B5C"/>
              </a:buClr>
              <a:buSzPct val="80000"/>
              <a:buFont typeface="Wingdings" panose="05000000000000000000" pitchFamily="2" charset="2"/>
              <a:buChar char="§"/>
              <a:defRPr sz="1650">
                <a:solidFill>
                  <a:schemeClr val="tx1">
                    <a:lumMod val="65000"/>
                    <a:lumOff val="35000"/>
                  </a:schemeClr>
                </a:solidFill>
                <a:latin typeface="+mn-lt"/>
                <a:cs typeface="Arial" pitchFamily="34" charset="0"/>
              </a:defRPr>
            </a:lvl1pPr>
            <a:lvl2pPr>
              <a:defRPr sz="2100">
                <a:solidFill>
                  <a:srgbClr val="4F4F4F"/>
                </a:solidFill>
                <a:latin typeface="+mn-lt"/>
                <a:cs typeface="Arial" pitchFamily="34" charset="0"/>
              </a:defRPr>
            </a:lvl2pPr>
            <a:lvl3pPr marL="857250" indent="-171450">
              <a:buFont typeface="Wingdings" panose="05000000000000000000" pitchFamily="2" charset="2"/>
              <a:buChar char="§"/>
              <a:defRPr sz="2100" baseline="0">
                <a:solidFill>
                  <a:srgbClr val="4F4F4F"/>
                </a:solidFill>
                <a:latin typeface="+mn-lt"/>
                <a:cs typeface="Arial" pitchFamily="34" charset="0"/>
              </a:defRPr>
            </a:lvl3pPr>
            <a:lvl4pPr>
              <a:defRPr sz="2100" baseline="0">
                <a:solidFill>
                  <a:srgbClr val="4F4F4F"/>
                </a:solidFill>
                <a:latin typeface="+mn-lt"/>
                <a:cs typeface="Arial" pitchFamily="34" charset="0"/>
              </a:defRPr>
            </a:lvl4pPr>
            <a:lvl5pPr>
              <a:defRPr sz="2100" baseline="0">
                <a:solidFill>
                  <a:srgbClr val="4F4F4F"/>
                </a:solidFill>
                <a:latin typeface="+mn-lt"/>
                <a:cs typeface="Arial" pitchFamily="34" charset="0"/>
              </a:defRPr>
            </a:lvl5pPr>
          </a:lstStyle>
          <a:p>
            <a:pPr lvl="0"/>
            <a:r>
              <a:rPr lang="en-US"/>
              <a:t>Edit Master text styles</a:t>
            </a:r>
          </a:p>
        </p:txBody>
      </p:sp>
      <p:sp>
        <p:nvSpPr>
          <p:cNvPr id="5" name="Title 1"/>
          <p:cNvSpPr>
            <a:spLocks noGrp="1"/>
          </p:cNvSpPr>
          <p:nvPr>
            <p:ph type="title"/>
          </p:nvPr>
        </p:nvSpPr>
        <p:spPr>
          <a:xfrm>
            <a:off x="495142" y="229974"/>
            <a:ext cx="9495367" cy="673100"/>
          </a:xfrm>
          <a:prstGeom prst="rect">
            <a:avLst/>
          </a:prstGeom>
        </p:spPr>
        <p:txBody>
          <a:bodyPr/>
          <a:lstStyle>
            <a:lvl1pPr algn="l">
              <a:defRPr sz="2700" b="0" baseline="0">
                <a:solidFill>
                  <a:srgbClr val="003B5C"/>
                </a:solidFill>
                <a:latin typeface="+mn-lt"/>
              </a:defRPr>
            </a:lvl1pPr>
          </a:lstStyle>
          <a:p>
            <a:r>
              <a:rPr lang="en-US"/>
              <a:t>Click to edit Master title style</a:t>
            </a:r>
            <a:endParaRPr lang="en-US" dirty="0"/>
          </a:p>
        </p:txBody>
      </p:sp>
      <p:sp>
        <p:nvSpPr>
          <p:cNvPr id="7" name="TextBox 6"/>
          <p:cNvSpPr txBox="1">
            <a:spLocks noChangeArrowheads="1"/>
          </p:cNvSpPr>
          <p:nvPr userDrawn="1"/>
        </p:nvSpPr>
        <p:spPr bwMode="auto">
          <a:xfrm>
            <a:off x="495141" y="6301532"/>
            <a:ext cx="201809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sz="1050" b="0" dirty="0">
                <a:solidFill>
                  <a:srgbClr val="003B5C"/>
                </a:solidFill>
                <a:latin typeface="+mn-lt"/>
              </a:rPr>
              <a:t>trcsolutions.com</a:t>
            </a:r>
          </a:p>
        </p:txBody>
      </p:sp>
    </p:spTree>
    <p:extLst>
      <p:ext uri="{BB962C8B-B14F-4D97-AF65-F5344CB8AC3E}">
        <p14:creationId xmlns:p14="http://schemas.microsoft.com/office/powerpoint/2010/main" val="3260089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5" name="TextBox 2"/>
          <p:cNvSpPr txBox="1">
            <a:spLocks noChangeArrowheads="1"/>
          </p:cNvSpPr>
          <p:nvPr userDrawn="1"/>
        </p:nvSpPr>
        <p:spPr bwMode="auto">
          <a:xfrm>
            <a:off x="3690939" y="2222504"/>
            <a:ext cx="3048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3000">
                <a:latin typeface="Helvetica Condensed" pitchFamily="34" charset="0"/>
              </a:rPr>
              <a:t>Questions?</a:t>
            </a:r>
          </a:p>
        </p:txBody>
      </p:sp>
      <p:cxnSp>
        <p:nvCxnSpPr>
          <p:cNvPr id="7" name="Straight Connector 6"/>
          <p:cNvCxnSpPr/>
          <p:nvPr userDrawn="1"/>
        </p:nvCxnSpPr>
        <p:spPr>
          <a:xfrm>
            <a:off x="3810001" y="2930525"/>
            <a:ext cx="8176953" cy="0"/>
          </a:xfrm>
          <a:prstGeom prst="line">
            <a:avLst/>
          </a:prstGeom>
          <a:ln>
            <a:solidFill>
              <a:srgbClr val="FF330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437" y="2568576"/>
            <a:ext cx="3535363"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00943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61"/>
            <a:ext cx="2844800" cy="365125"/>
          </a:xfrm>
          <a:prstGeom prst="rect">
            <a:avLst/>
          </a:prstGeom>
        </p:spPr>
        <p:txBody>
          <a:bodyPr vert="horz" wrap="square" lIns="91440" tIns="45720" rIns="91440" bIns="45720" numCol="1" anchor="ctr" anchorCtr="0" compatLnSpc="1">
            <a:prstTxWarp prst="textNoShape">
              <a:avLst/>
            </a:prstTxWarp>
          </a:bodyPr>
          <a:lstStyle>
            <a:lvl1pPr defTabSz="342900">
              <a:defRPr sz="900">
                <a:solidFill>
                  <a:srgbClr val="898989"/>
                </a:solidFill>
                <a:latin typeface="Calibri" pitchFamily="20" charset="0"/>
                <a:ea typeface="ＭＳ Ｐゴシック" pitchFamily="20" charset="-128"/>
                <a:cs typeface="+mn-cs"/>
              </a:defRPr>
            </a:lvl1pPr>
          </a:lstStyle>
          <a:p>
            <a:pPr>
              <a:defRPr/>
            </a:pPr>
            <a:endParaRPr lang="en-US"/>
          </a:p>
        </p:txBody>
      </p:sp>
      <p:sp>
        <p:nvSpPr>
          <p:cNvPr id="5" name="Footer Placeholder 4"/>
          <p:cNvSpPr>
            <a:spLocks noGrp="1"/>
          </p:cNvSpPr>
          <p:nvPr>
            <p:ph type="ftr" sz="quarter" idx="3"/>
          </p:nvPr>
        </p:nvSpPr>
        <p:spPr>
          <a:xfrm>
            <a:off x="4165600" y="6356361"/>
            <a:ext cx="3860800" cy="365125"/>
          </a:xfrm>
          <a:prstGeom prst="rect">
            <a:avLst/>
          </a:prstGeom>
        </p:spPr>
        <p:txBody>
          <a:bodyPr vert="horz" wrap="square" lIns="91440" tIns="45720" rIns="91440" bIns="45720" numCol="1" anchor="ctr" anchorCtr="0" compatLnSpc="1">
            <a:prstTxWarp prst="textNoShape">
              <a:avLst/>
            </a:prstTxWarp>
          </a:bodyPr>
          <a:lstStyle>
            <a:lvl1pPr algn="ctr" defTabSz="342900">
              <a:defRPr sz="900">
                <a:solidFill>
                  <a:srgbClr val="898989"/>
                </a:solidFill>
                <a:latin typeface="Calibri" pitchFamily="20" charset="0"/>
                <a:ea typeface="ＭＳ Ｐゴシック" pitchFamily="20" charset="-128"/>
                <a:cs typeface="+mn-cs"/>
              </a:defRPr>
            </a:lvl1pPr>
          </a:lstStyle>
          <a:p>
            <a:pPr>
              <a:defRPr/>
            </a:pPr>
            <a:endParaRPr lang="en-US"/>
          </a:p>
        </p:txBody>
      </p:sp>
      <p:sp>
        <p:nvSpPr>
          <p:cNvPr id="6" name="Slide Number Placeholder 5"/>
          <p:cNvSpPr>
            <a:spLocks noGrp="1"/>
          </p:cNvSpPr>
          <p:nvPr>
            <p:ph type="sldNum" sz="quarter" idx="4"/>
          </p:nvPr>
        </p:nvSpPr>
        <p:spPr>
          <a:xfrm>
            <a:off x="8737600" y="6356361"/>
            <a:ext cx="2844800" cy="365125"/>
          </a:xfrm>
          <a:prstGeom prst="rect">
            <a:avLst/>
          </a:prstGeom>
        </p:spPr>
        <p:txBody>
          <a:bodyPr vert="horz" wrap="square" lIns="91440" tIns="45720" rIns="91440" bIns="45720" numCol="1" anchor="ctr" anchorCtr="0" compatLnSpc="1">
            <a:prstTxWarp prst="textNoShape">
              <a:avLst/>
            </a:prstTxWarp>
          </a:bodyPr>
          <a:lstStyle>
            <a:lvl1pPr algn="r" defTabSz="342900">
              <a:defRPr sz="900">
                <a:solidFill>
                  <a:srgbClr val="898989"/>
                </a:solidFill>
                <a:latin typeface="Calibri" pitchFamily="20" charset="0"/>
                <a:ea typeface="ＭＳ Ｐゴシック" pitchFamily="20" charset="-128"/>
                <a:cs typeface="+mn-cs"/>
              </a:defRPr>
            </a:lvl1pPr>
          </a:lstStyle>
          <a:p>
            <a:pPr>
              <a:defRPr/>
            </a:pPr>
            <a:fld id="{A7D1F0DC-5A24-4FBA-AC78-821C728A46C4}" type="slidenum">
              <a:rPr lang="en-US"/>
              <a:pPr>
                <a:defRPr/>
              </a:pPr>
              <a:t>‹#›</a:t>
            </a:fld>
            <a:endParaRPr lang="en-US"/>
          </a:p>
        </p:txBody>
      </p:sp>
      <p:pic>
        <p:nvPicPr>
          <p:cNvPr id="2" name="Picture 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160001" y="277787"/>
            <a:ext cx="1587871" cy="569237"/>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704" r:id="rId2"/>
    <p:sldLayoutId id="2147483702" r:id="rId3"/>
    <p:sldLayoutId id="2147483710" r:id="rId4"/>
    <p:sldLayoutId id="2147483707" r:id="rId5"/>
    <p:sldLayoutId id="2147483701" r:id="rId6"/>
    <p:sldLayoutId id="2147483694" r:id="rId7"/>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defTabSz="342900" rtl="0" eaLnBrk="1" fontAlgn="base" hangingPunct="1">
        <a:spcBef>
          <a:spcPct val="0"/>
        </a:spcBef>
        <a:spcAft>
          <a:spcPct val="0"/>
        </a:spcAft>
        <a:defRPr sz="3300" b="1" kern="1200">
          <a:solidFill>
            <a:schemeClr val="tx1"/>
          </a:solidFill>
          <a:latin typeface="+mj-lt"/>
          <a:ea typeface="ＭＳ Ｐゴシック" pitchFamily="24" charset="-128"/>
          <a:cs typeface="ＭＳ Ｐゴシック" pitchFamily="24" charset="-128"/>
        </a:defRPr>
      </a:lvl1pPr>
      <a:lvl2pPr algn="ctr" defTabSz="342900" rtl="0" eaLnBrk="1" fontAlgn="base" hangingPunct="1">
        <a:spcBef>
          <a:spcPct val="0"/>
        </a:spcBef>
        <a:spcAft>
          <a:spcPct val="0"/>
        </a:spcAft>
        <a:defRPr sz="3300">
          <a:solidFill>
            <a:schemeClr val="tx1"/>
          </a:solidFill>
          <a:latin typeface="Calibri" pitchFamily="24" charset="0"/>
          <a:ea typeface="ＭＳ Ｐゴシック" pitchFamily="24" charset="-128"/>
          <a:cs typeface="ＭＳ Ｐゴシック" pitchFamily="24" charset="-128"/>
        </a:defRPr>
      </a:lvl2pPr>
      <a:lvl3pPr algn="ctr" defTabSz="342900" rtl="0" eaLnBrk="1" fontAlgn="base" hangingPunct="1">
        <a:spcBef>
          <a:spcPct val="0"/>
        </a:spcBef>
        <a:spcAft>
          <a:spcPct val="0"/>
        </a:spcAft>
        <a:defRPr sz="3300">
          <a:solidFill>
            <a:schemeClr val="tx1"/>
          </a:solidFill>
          <a:latin typeface="Calibri" pitchFamily="24" charset="0"/>
          <a:ea typeface="ＭＳ Ｐゴシック" pitchFamily="24" charset="-128"/>
          <a:cs typeface="ＭＳ Ｐゴシック" pitchFamily="24" charset="-128"/>
        </a:defRPr>
      </a:lvl3pPr>
      <a:lvl4pPr algn="ctr" defTabSz="342900" rtl="0" eaLnBrk="1" fontAlgn="base" hangingPunct="1">
        <a:spcBef>
          <a:spcPct val="0"/>
        </a:spcBef>
        <a:spcAft>
          <a:spcPct val="0"/>
        </a:spcAft>
        <a:defRPr sz="3300">
          <a:solidFill>
            <a:schemeClr val="tx1"/>
          </a:solidFill>
          <a:latin typeface="Calibri" pitchFamily="24" charset="0"/>
          <a:ea typeface="ＭＳ Ｐゴシック" pitchFamily="24" charset="-128"/>
          <a:cs typeface="ＭＳ Ｐゴシック" pitchFamily="24" charset="-128"/>
        </a:defRPr>
      </a:lvl4pPr>
      <a:lvl5pPr algn="ctr" defTabSz="342900" rtl="0" eaLnBrk="1" fontAlgn="base" hangingPunct="1">
        <a:spcBef>
          <a:spcPct val="0"/>
        </a:spcBef>
        <a:spcAft>
          <a:spcPct val="0"/>
        </a:spcAft>
        <a:defRPr sz="3300">
          <a:solidFill>
            <a:schemeClr val="tx1"/>
          </a:solidFill>
          <a:latin typeface="Calibri" pitchFamily="24" charset="0"/>
          <a:ea typeface="ＭＳ Ｐゴシック" pitchFamily="24" charset="-128"/>
          <a:cs typeface="ＭＳ Ｐゴシック" pitchFamily="24" charset="-128"/>
        </a:defRPr>
      </a:lvl5pPr>
      <a:lvl6pPr marL="342900" algn="ctr" defTabSz="342900" rtl="0" eaLnBrk="1" fontAlgn="base" hangingPunct="1">
        <a:spcBef>
          <a:spcPct val="0"/>
        </a:spcBef>
        <a:spcAft>
          <a:spcPct val="0"/>
        </a:spcAft>
        <a:defRPr sz="3300">
          <a:solidFill>
            <a:schemeClr val="tx1"/>
          </a:solidFill>
          <a:latin typeface="Calibri" pitchFamily="24" charset="0"/>
          <a:ea typeface="ＭＳ Ｐゴシック" pitchFamily="24" charset="-128"/>
          <a:cs typeface="ＭＳ Ｐゴシック" pitchFamily="24" charset="-128"/>
        </a:defRPr>
      </a:lvl6pPr>
      <a:lvl7pPr marL="685800" algn="ctr" defTabSz="342900" rtl="0" eaLnBrk="1" fontAlgn="base" hangingPunct="1">
        <a:spcBef>
          <a:spcPct val="0"/>
        </a:spcBef>
        <a:spcAft>
          <a:spcPct val="0"/>
        </a:spcAft>
        <a:defRPr sz="3300">
          <a:solidFill>
            <a:schemeClr val="tx1"/>
          </a:solidFill>
          <a:latin typeface="Calibri" pitchFamily="24" charset="0"/>
          <a:ea typeface="ＭＳ Ｐゴシック" pitchFamily="24" charset="-128"/>
          <a:cs typeface="ＭＳ Ｐゴシック" pitchFamily="24" charset="-128"/>
        </a:defRPr>
      </a:lvl7pPr>
      <a:lvl8pPr marL="1028700" algn="ctr" defTabSz="342900" rtl="0" eaLnBrk="1" fontAlgn="base" hangingPunct="1">
        <a:spcBef>
          <a:spcPct val="0"/>
        </a:spcBef>
        <a:spcAft>
          <a:spcPct val="0"/>
        </a:spcAft>
        <a:defRPr sz="3300">
          <a:solidFill>
            <a:schemeClr val="tx1"/>
          </a:solidFill>
          <a:latin typeface="Calibri" pitchFamily="24" charset="0"/>
          <a:ea typeface="ＭＳ Ｐゴシック" pitchFamily="24" charset="-128"/>
          <a:cs typeface="ＭＳ Ｐゴシック" pitchFamily="24" charset="-128"/>
        </a:defRPr>
      </a:lvl8pPr>
      <a:lvl9pPr marL="1371600" algn="ctr" defTabSz="342900" rtl="0" eaLnBrk="1" fontAlgn="base" hangingPunct="1">
        <a:spcBef>
          <a:spcPct val="0"/>
        </a:spcBef>
        <a:spcAft>
          <a:spcPct val="0"/>
        </a:spcAft>
        <a:defRPr sz="3300">
          <a:solidFill>
            <a:schemeClr val="tx1"/>
          </a:solidFill>
          <a:latin typeface="Calibri" pitchFamily="24" charset="0"/>
          <a:ea typeface="ＭＳ Ｐゴシック" pitchFamily="24" charset="-128"/>
          <a:cs typeface="ＭＳ Ｐゴシック" pitchFamily="24" charset="-128"/>
        </a:defRPr>
      </a:lvl9pPr>
    </p:titleStyle>
    <p:bodyStyle>
      <a:lvl1pPr marL="257175" indent="-257175" algn="l" defTabSz="3429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24" charset="-128"/>
          <a:cs typeface="ＭＳ Ｐゴシック" pitchFamily="24" charset="-128"/>
        </a:defRPr>
      </a:lvl1pPr>
      <a:lvl2pPr marL="557213" indent="-214313" algn="l" defTabSz="342900" rtl="0" eaLnBrk="1" fontAlgn="base" hangingPunct="1">
        <a:spcBef>
          <a:spcPct val="20000"/>
        </a:spcBef>
        <a:spcAft>
          <a:spcPct val="0"/>
        </a:spcAft>
        <a:buFont typeface="Arial" charset="0"/>
        <a:buChar char="–"/>
        <a:defRPr sz="2100" kern="1200">
          <a:solidFill>
            <a:schemeClr val="tx1"/>
          </a:solidFill>
          <a:latin typeface="+mn-lt"/>
          <a:ea typeface="ＭＳ Ｐゴシック" pitchFamily="24" charset="-128"/>
          <a:cs typeface="+mn-cs"/>
        </a:defRPr>
      </a:lvl2pPr>
      <a:lvl3pPr marL="857250" indent="-171450" algn="l" defTabSz="342900" rtl="0" eaLnBrk="1" fontAlgn="base" hangingPunct="1">
        <a:spcBef>
          <a:spcPct val="20000"/>
        </a:spcBef>
        <a:spcAft>
          <a:spcPct val="0"/>
        </a:spcAft>
        <a:buFont typeface="Arial" charset="0"/>
        <a:buChar char="•"/>
        <a:defRPr sz="1800" kern="1200">
          <a:solidFill>
            <a:schemeClr val="tx1"/>
          </a:solidFill>
          <a:latin typeface="+mn-lt"/>
          <a:ea typeface="ＭＳ Ｐゴシック" pitchFamily="24" charset="-128"/>
          <a:cs typeface="+mn-cs"/>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ＭＳ Ｐゴシック" pitchFamily="24" charset="-128"/>
          <a:cs typeface="+mn-cs"/>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ＭＳ Ｐゴシック" pitchFamily="24"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7072" y="3395602"/>
            <a:ext cx="4066579" cy="1569660"/>
          </a:xfrm>
          <a:prstGeom prst="rect">
            <a:avLst/>
          </a:prstGeom>
          <a:noFill/>
        </p:spPr>
        <p:txBody>
          <a:bodyPr wrap="square" rtlCol="0">
            <a:spAutoFit/>
          </a:bodyPr>
          <a:lstStyle/>
          <a:p>
            <a:r>
              <a:rPr lang="en-US" sz="2400" dirty="0">
                <a:solidFill>
                  <a:schemeClr val="bg1"/>
                </a:solidFill>
              </a:rPr>
              <a:t>The Three R’s</a:t>
            </a:r>
          </a:p>
          <a:p>
            <a:r>
              <a:rPr lang="en-US" dirty="0">
                <a:solidFill>
                  <a:schemeClr val="bg1"/>
                </a:solidFill>
              </a:rPr>
              <a:t>Refineries, RCRA, Recycling</a:t>
            </a:r>
          </a:p>
          <a:p>
            <a:endParaRPr lang="en-US" dirty="0">
              <a:solidFill>
                <a:schemeClr val="bg1"/>
              </a:solidFill>
            </a:endParaRPr>
          </a:p>
          <a:p>
            <a:r>
              <a:rPr lang="en-US" dirty="0">
                <a:solidFill>
                  <a:schemeClr val="bg1"/>
                </a:solidFill>
              </a:rPr>
              <a:t>IPEC</a:t>
            </a:r>
          </a:p>
          <a:p>
            <a:r>
              <a:rPr lang="en-US" dirty="0">
                <a:solidFill>
                  <a:schemeClr val="bg1"/>
                </a:solidFill>
              </a:rPr>
              <a:t>October 30, 2018</a:t>
            </a:r>
          </a:p>
        </p:txBody>
      </p:sp>
    </p:spTree>
    <p:extLst>
      <p:ext uri="{BB962C8B-B14F-4D97-AF65-F5344CB8AC3E}">
        <p14:creationId xmlns:p14="http://schemas.microsoft.com/office/powerpoint/2010/main" val="31858107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96D35B4-D7AE-4D85-A57B-B2B020E7A9A7}" type="slidenum">
              <a:rPr lang="en-US" smtClean="0"/>
              <a:pPr>
                <a:defRPr/>
              </a:pPr>
              <a:t>10</a:t>
            </a:fld>
            <a:endParaRPr lang="en-US"/>
          </a:p>
        </p:txBody>
      </p:sp>
      <p:sp>
        <p:nvSpPr>
          <p:cNvPr id="2" name="Title 1"/>
          <p:cNvSpPr>
            <a:spLocks noGrp="1"/>
          </p:cNvSpPr>
          <p:nvPr>
            <p:ph type="title"/>
          </p:nvPr>
        </p:nvSpPr>
        <p:spPr>
          <a:prstGeom prst="rect">
            <a:avLst/>
          </a:prstGeom>
        </p:spPr>
        <p:txBody>
          <a:bodyPr/>
          <a:lstStyle/>
          <a:p>
            <a:r>
              <a:rPr lang="en-US" sz="3200" dirty="0"/>
              <a:t>Speculative Accumulation Prohibition</a:t>
            </a:r>
          </a:p>
        </p:txBody>
      </p:sp>
      <p:sp>
        <p:nvSpPr>
          <p:cNvPr id="4" name="TextBox 3">
            <a:extLst>
              <a:ext uri="{FF2B5EF4-FFF2-40B4-BE49-F238E27FC236}">
                <a16:creationId xmlns:a16="http://schemas.microsoft.com/office/drawing/2014/main" id="{453DE512-9D51-4CE4-9959-1785AC92A1BB}"/>
              </a:ext>
            </a:extLst>
          </p:cNvPr>
          <p:cNvSpPr txBox="1"/>
          <p:nvPr/>
        </p:nvSpPr>
        <p:spPr>
          <a:xfrm>
            <a:off x="2294562" y="1475281"/>
            <a:ext cx="7649111" cy="4308872"/>
          </a:xfrm>
          <a:prstGeom prst="rect">
            <a:avLst/>
          </a:prstGeom>
          <a:noFill/>
        </p:spPr>
        <p:txBody>
          <a:bodyPr wrap="square" lIns="0" tIns="0" rIns="0" bIns="0" numCol="1" rtlCol="0">
            <a:spAutoFit/>
          </a:bodyPr>
          <a:lstStyle/>
          <a:p>
            <a:pPr marL="257175" indent="-257175">
              <a:buFont typeface="Arial" panose="020B0604020202020204" pitchFamily="34" charset="0"/>
              <a:buChar char="•"/>
            </a:pPr>
            <a:r>
              <a:rPr lang="en-US" sz="2800" dirty="0">
                <a:solidFill>
                  <a:schemeClr val="tx1">
                    <a:lumMod val="65000"/>
                    <a:lumOff val="35000"/>
                  </a:schemeClr>
                </a:solidFill>
                <a:latin typeface="+mn-lt"/>
              </a:rPr>
              <a:t>Documentation must be maintained to show 75% turnover on a calendar year basis</a:t>
            </a:r>
          </a:p>
          <a:p>
            <a:pPr marL="685800" lvl="1" indent="-342900">
              <a:buFont typeface="+mj-lt"/>
              <a:buAutoNum type="alphaLcParenR"/>
            </a:pPr>
            <a:r>
              <a:rPr lang="en-US" sz="2400" dirty="0">
                <a:solidFill>
                  <a:schemeClr val="tx1">
                    <a:lumMod val="65000"/>
                    <a:lumOff val="35000"/>
                  </a:schemeClr>
                </a:solidFill>
                <a:latin typeface="+mn-lt"/>
              </a:rPr>
              <a:t>Label containers similar to 90 day storage; or</a:t>
            </a:r>
          </a:p>
          <a:p>
            <a:pPr marL="685800" lvl="1" indent="-342900">
              <a:buFont typeface="+mj-lt"/>
              <a:buAutoNum type="alphaLcParenR"/>
            </a:pPr>
            <a:r>
              <a:rPr lang="en-US" sz="2400" dirty="0">
                <a:solidFill>
                  <a:schemeClr val="tx1">
                    <a:lumMod val="65000"/>
                    <a:lumOff val="35000"/>
                  </a:schemeClr>
                </a:solidFill>
                <a:latin typeface="+mn-lt"/>
              </a:rPr>
              <a:t>Develop inventory logs to track turnover.</a:t>
            </a:r>
          </a:p>
          <a:p>
            <a:pPr marL="257175" indent="-257175">
              <a:buFont typeface="Arial" panose="020B0604020202020204" pitchFamily="34" charset="0"/>
              <a:buChar char="•"/>
            </a:pPr>
            <a:r>
              <a:rPr lang="en-US" sz="2800" dirty="0">
                <a:solidFill>
                  <a:schemeClr val="tx1">
                    <a:lumMod val="65000"/>
                    <a:lumOff val="35000"/>
                  </a:schemeClr>
                </a:solidFill>
                <a:latin typeface="+mn-lt"/>
              </a:rPr>
              <a:t>Scrap metal and used oil are not subject to speculative accumulation requirements</a:t>
            </a:r>
          </a:p>
          <a:p>
            <a:pPr marL="257175" indent="-257175">
              <a:buFont typeface="Arial" panose="020B0604020202020204" pitchFamily="34" charset="0"/>
              <a:buChar char="•"/>
            </a:pPr>
            <a:r>
              <a:rPr lang="en-US" sz="2800" dirty="0">
                <a:solidFill>
                  <a:schemeClr val="tx1">
                    <a:lumMod val="65000"/>
                    <a:lumOff val="35000"/>
                  </a:schemeClr>
                </a:solidFill>
                <a:latin typeface="+mn-lt"/>
              </a:rPr>
              <a:t>Managed as a valuable product.</a:t>
            </a:r>
          </a:p>
          <a:p>
            <a:pPr marL="600075" lvl="1" indent="-257175">
              <a:buFont typeface="Arial" panose="020B0604020202020204" pitchFamily="34" charset="0"/>
              <a:buChar char="•"/>
            </a:pPr>
            <a:endParaRPr lang="en-US" sz="2800" dirty="0">
              <a:solidFill>
                <a:schemeClr val="tx1">
                  <a:lumMod val="65000"/>
                  <a:lumOff val="35000"/>
                </a:schemeClr>
              </a:solidFill>
              <a:latin typeface="+mn-lt"/>
            </a:endParaRPr>
          </a:p>
          <a:p>
            <a:pPr marL="257175" indent="-257175">
              <a:buFont typeface="Arial" panose="020B0604020202020204" pitchFamily="34" charset="0"/>
              <a:buChar char="•"/>
            </a:pPr>
            <a:endParaRPr lang="en-US" sz="2800" dirty="0">
              <a:solidFill>
                <a:schemeClr val="tx1">
                  <a:lumMod val="65000"/>
                  <a:lumOff val="35000"/>
                </a:schemeClr>
              </a:solidFill>
              <a:latin typeface="+mn-lt"/>
            </a:endParaRPr>
          </a:p>
          <a:p>
            <a:pPr marL="257175" indent="-257175">
              <a:buFont typeface="Arial" panose="020B0604020202020204" pitchFamily="34" charset="0"/>
              <a:buChar char="•"/>
            </a:pPr>
            <a:endParaRPr lang="en-US" sz="2800" dirty="0">
              <a:solidFill>
                <a:schemeClr val="tx1">
                  <a:lumMod val="65000"/>
                  <a:lumOff val="35000"/>
                </a:schemeClr>
              </a:solidFill>
              <a:latin typeface="+mn-lt"/>
            </a:endParaRPr>
          </a:p>
        </p:txBody>
      </p:sp>
    </p:spTree>
    <p:extLst>
      <p:ext uri="{BB962C8B-B14F-4D97-AF65-F5344CB8AC3E}">
        <p14:creationId xmlns:p14="http://schemas.microsoft.com/office/powerpoint/2010/main" val="2437817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2439" y="897502"/>
            <a:ext cx="6127358" cy="5641421"/>
          </a:xfrm>
          <a:prstGeom prst="rect">
            <a:avLst/>
          </a:prstGeom>
        </p:spPr>
      </p:pic>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11</a:t>
            </a:fld>
            <a:endParaRPr lang="en-US"/>
          </a:p>
        </p:txBody>
      </p:sp>
      <p:sp>
        <p:nvSpPr>
          <p:cNvPr id="3" name="Title 2"/>
          <p:cNvSpPr>
            <a:spLocks noGrp="1"/>
          </p:cNvSpPr>
          <p:nvPr>
            <p:ph type="title"/>
          </p:nvPr>
        </p:nvSpPr>
        <p:spPr/>
        <p:txBody>
          <a:bodyPr/>
          <a:lstStyle/>
          <a:p>
            <a:r>
              <a:rPr lang="en-US" sz="3200" dirty="0"/>
              <a:t>Where is it in effect?</a:t>
            </a:r>
          </a:p>
        </p:txBody>
      </p:sp>
      <p:sp>
        <p:nvSpPr>
          <p:cNvPr id="4" name="TextBox 3"/>
          <p:cNvSpPr txBox="1"/>
          <p:nvPr/>
        </p:nvSpPr>
        <p:spPr>
          <a:xfrm>
            <a:off x="7292332" y="5650577"/>
            <a:ext cx="3449097" cy="523220"/>
          </a:xfrm>
          <a:prstGeom prst="rect">
            <a:avLst/>
          </a:prstGeom>
          <a:noFill/>
        </p:spPr>
        <p:txBody>
          <a:bodyPr wrap="square" rtlCol="0">
            <a:spAutoFit/>
          </a:bodyPr>
          <a:lstStyle/>
          <a:p>
            <a:r>
              <a:rPr lang="en-US" sz="1400" dirty="0"/>
              <a:t>https://www.epa.gov/hw/where-2018-definition-solid-waste-rule-effect</a:t>
            </a:r>
          </a:p>
        </p:txBody>
      </p:sp>
    </p:spTree>
    <p:extLst>
      <p:ext uri="{BB962C8B-B14F-4D97-AF65-F5344CB8AC3E}">
        <p14:creationId xmlns:p14="http://schemas.microsoft.com/office/powerpoint/2010/main" val="6691887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12</a:t>
            </a:fld>
            <a:endParaRPr lang="en-US"/>
          </a:p>
        </p:txBody>
      </p:sp>
      <p:sp>
        <p:nvSpPr>
          <p:cNvPr id="3" name="Title 2"/>
          <p:cNvSpPr>
            <a:spLocks noGrp="1"/>
          </p:cNvSpPr>
          <p:nvPr>
            <p:ph type="title"/>
          </p:nvPr>
        </p:nvSpPr>
        <p:spPr/>
        <p:txBody>
          <a:bodyPr/>
          <a:lstStyle/>
          <a:p>
            <a:r>
              <a:rPr lang="en-US" sz="3200" dirty="0"/>
              <a:t>What Do States Do Now?</a:t>
            </a:r>
          </a:p>
        </p:txBody>
      </p:sp>
      <p:sp>
        <p:nvSpPr>
          <p:cNvPr id="4" name="Rectangle 3"/>
          <p:cNvSpPr/>
          <p:nvPr/>
        </p:nvSpPr>
        <p:spPr>
          <a:xfrm>
            <a:off x="2253466" y="1062604"/>
            <a:ext cx="7726165" cy="5293757"/>
          </a:xfrm>
          <a:prstGeom prst="rect">
            <a:avLst/>
          </a:prstGeom>
        </p:spPr>
        <p:txBody>
          <a:bodyPr wrap="square">
            <a:spAutoFit/>
          </a:bodyPr>
          <a:lstStyle/>
          <a:p>
            <a:pPr marL="285750" indent="-285750">
              <a:buFont typeface="Arial" panose="020B0604020202020204" pitchFamily="34" charset="0"/>
              <a:buChar char="•"/>
            </a:pPr>
            <a:r>
              <a:rPr lang="en-US" sz="2600" dirty="0">
                <a:solidFill>
                  <a:schemeClr val="tx1">
                    <a:lumMod val="65000"/>
                    <a:lumOff val="35000"/>
                  </a:schemeClr>
                </a:solidFill>
                <a:latin typeface="+mn-lt"/>
              </a:rPr>
              <a:t>State authorized programs are required to be at least as stringent as federal program</a:t>
            </a:r>
          </a:p>
          <a:p>
            <a:pPr marL="285750" indent="-285750">
              <a:buFont typeface="Arial" panose="020B0604020202020204" pitchFamily="34" charset="0"/>
              <a:buChar char="•"/>
            </a:pPr>
            <a:r>
              <a:rPr lang="en-US" sz="2600" dirty="0">
                <a:solidFill>
                  <a:schemeClr val="tx1">
                    <a:lumMod val="65000"/>
                    <a:lumOff val="35000"/>
                  </a:schemeClr>
                </a:solidFill>
                <a:latin typeface="+mn-lt"/>
              </a:rPr>
              <a:t>Legitimate recycling  definition (260.43) – states must adopt a definition at least as stringent as 2018 version</a:t>
            </a:r>
          </a:p>
          <a:p>
            <a:pPr marL="285750" indent="-285750">
              <a:buFont typeface="Arial" panose="020B0604020202020204" pitchFamily="34" charset="0"/>
              <a:buChar char="•"/>
            </a:pPr>
            <a:r>
              <a:rPr lang="en-US" sz="2600" dirty="0">
                <a:solidFill>
                  <a:schemeClr val="tx1">
                    <a:lumMod val="65000"/>
                    <a:lumOff val="35000"/>
                  </a:schemeClr>
                </a:solidFill>
                <a:latin typeface="+mn-lt"/>
              </a:rPr>
              <a:t>States not required to adopt Transfer-based exclusion because it is less stringent than verified recycler </a:t>
            </a:r>
          </a:p>
          <a:p>
            <a:pPr marL="285750" indent="-285750">
              <a:buFont typeface="Arial" panose="020B0604020202020204" pitchFamily="34" charset="0"/>
              <a:buChar char="•"/>
            </a:pPr>
            <a:r>
              <a:rPr lang="en-US" sz="2600" dirty="0">
                <a:solidFill>
                  <a:schemeClr val="tx1">
                    <a:lumMod val="65000"/>
                    <a:lumOff val="35000"/>
                  </a:schemeClr>
                </a:solidFill>
                <a:latin typeface="+mn-lt"/>
              </a:rPr>
              <a:t>Similarly, the generator-controlled exclusion (40 CFR section 261.4(a)(23), and the remanufacturing exclusion (40 CFR section 261.4(a)(27)) are optional because they are less stringent than the federal regulations</a:t>
            </a:r>
          </a:p>
          <a:p>
            <a:pPr marL="285750" indent="-285750">
              <a:buFont typeface="Arial" panose="020B0604020202020204" pitchFamily="34" charset="0"/>
              <a:buChar char="•"/>
            </a:pPr>
            <a:r>
              <a:rPr lang="en-US" sz="2600" dirty="0">
                <a:solidFill>
                  <a:schemeClr val="tx1">
                    <a:lumMod val="65000"/>
                    <a:lumOff val="35000"/>
                  </a:schemeClr>
                </a:solidFill>
                <a:latin typeface="+mn-lt"/>
              </a:rPr>
              <a:t>State programs that adopted 2015 will be broader in scope than the federal program</a:t>
            </a:r>
            <a:endParaRPr lang="en-US" sz="2600" i="1" dirty="0">
              <a:solidFill>
                <a:schemeClr val="tx1">
                  <a:lumMod val="65000"/>
                  <a:lumOff val="35000"/>
                </a:schemeClr>
              </a:solidFill>
              <a:latin typeface="+mn-lt"/>
            </a:endParaRPr>
          </a:p>
        </p:txBody>
      </p:sp>
    </p:spTree>
    <p:extLst>
      <p:ext uri="{BB962C8B-B14F-4D97-AF65-F5344CB8AC3E}">
        <p14:creationId xmlns:p14="http://schemas.microsoft.com/office/powerpoint/2010/main" val="33966880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13</a:t>
            </a:fld>
            <a:endParaRPr lang="en-US"/>
          </a:p>
        </p:txBody>
      </p:sp>
      <p:sp>
        <p:nvSpPr>
          <p:cNvPr id="3" name="Title 2"/>
          <p:cNvSpPr>
            <a:spLocks noGrp="1"/>
          </p:cNvSpPr>
          <p:nvPr>
            <p:ph type="title"/>
          </p:nvPr>
        </p:nvSpPr>
        <p:spPr/>
        <p:txBody>
          <a:bodyPr/>
          <a:lstStyle/>
          <a:p>
            <a:r>
              <a:rPr lang="en-US" sz="3200" dirty="0"/>
              <a:t>Refinery Recycling Scenarios</a:t>
            </a:r>
          </a:p>
        </p:txBody>
      </p:sp>
      <p:graphicFrame>
        <p:nvGraphicFramePr>
          <p:cNvPr id="4" name="Table 3"/>
          <p:cNvGraphicFramePr>
            <a:graphicFrameLocks noGrp="1"/>
          </p:cNvGraphicFramePr>
          <p:nvPr>
            <p:extLst>
              <p:ext uri="{D42A27DB-BD31-4B8C-83A1-F6EECF244321}">
                <p14:modId xmlns:p14="http://schemas.microsoft.com/office/powerpoint/2010/main" val="2727224116"/>
              </p:ext>
            </p:extLst>
          </p:nvPr>
        </p:nvGraphicFramePr>
        <p:xfrm>
          <a:off x="1895357" y="903075"/>
          <a:ext cx="8433597" cy="5472019"/>
        </p:xfrm>
        <a:graphic>
          <a:graphicData uri="http://schemas.openxmlformats.org/drawingml/2006/table">
            <a:tbl>
              <a:tblPr firstRow="1" bandRow="1">
                <a:tableStyleId>{5C22544A-7EE6-4342-B048-85BDC9FD1C3A}</a:tableStyleId>
              </a:tblPr>
              <a:tblGrid>
                <a:gridCol w="1818152">
                  <a:extLst>
                    <a:ext uri="{9D8B030D-6E8A-4147-A177-3AD203B41FA5}">
                      <a16:colId xmlns:a16="http://schemas.microsoft.com/office/drawing/2014/main" val="20000"/>
                    </a:ext>
                  </a:extLst>
                </a:gridCol>
                <a:gridCol w="2022896">
                  <a:extLst>
                    <a:ext uri="{9D8B030D-6E8A-4147-A177-3AD203B41FA5}">
                      <a16:colId xmlns:a16="http://schemas.microsoft.com/office/drawing/2014/main" val="20001"/>
                    </a:ext>
                  </a:extLst>
                </a:gridCol>
                <a:gridCol w="2484150">
                  <a:extLst>
                    <a:ext uri="{9D8B030D-6E8A-4147-A177-3AD203B41FA5}">
                      <a16:colId xmlns:a16="http://schemas.microsoft.com/office/drawing/2014/main" val="20002"/>
                    </a:ext>
                  </a:extLst>
                </a:gridCol>
                <a:gridCol w="2108399">
                  <a:extLst>
                    <a:ext uri="{9D8B030D-6E8A-4147-A177-3AD203B41FA5}">
                      <a16:colId xmlns:a16="http://schemas.microsoft.com/office/drawing/2014/main" val="20003"/>
                    </a:ext>
                  </a:extLst>
                </a:gridCol>
              </a:tblGrid>
              <a:tr h="534259">
                <a:tc>
                  <a:txBody>
                    <a:bodyPr/>
                    <a:lstStyle/>
                    <a:p>
                      <a:r>
                        <a:rPr lang="en-US" sz="2400" dirty="0"/>
                        <a:t>Material</a:t>
                      </a:r>
                    </a:p>
                  </a:txBody>
                  <a:tcPr/>
                </a:tc>
                <a:tc>
                  <a:txBody>
                    <a:bodyPr/>
                    <a:lstStyle/>
                    <a:p>
                      <a:r>
                        <a:rPr lang="en-US" sz="2400" dirty="0"/>
                        <a:t>Citation</a:t>
                      </a:r>
                    </a:p>
                  </a:txBody>
                  <a:tcPr/>
                </a:tc>
                <a:tc>
                  <a:txBody>
                    <a:bodyPr/>
                    <a:lstStyle/>
                    <a:p>
                      <a:r>
                        <a:rPr lang="en-US" sz="2400" dirty="0"/>
                        <a:t>Recycling Activity</a:t>
                      </a:r>
                    </a:p>
                  </a:txBody>
                  <a:tcPr/>
                </a:tc>
                <a:tc>
                  <a:txBody>
                    <a:bodyPr/>
                    <a:lstStyle/>
                    <a:p>
                      <a:r>
                        <a:rPr lang="en-US" sz="2400" dirty="0"/>
                        <a:t>New DSW</a:t>
                      </a:r>
                    </a:p>
                  </a:txBody>
                  <a:tcPr/>
                </a:tc>
                <a:extLst>
                  <a:ext uri="{0D108BD9-81ED-4DB2-BD59-A6C34878D82A}">
                    <a16:rowId xmlns:a16="http://schemas.microsoft.com/office/drawing/2014/main" val="10000"/>
                  </a:ext>
                </a:extLst>
              </a:tr>
              <a:tr h="1580508">
                <a:tc>
                  <a:txBody>
                    <a:bodyPr/>
                    <a:lstStyle/>
                    <a:p>
                      <a:r>
                        <a:rPr lang="en-US" sz="2000" dirty="0"/>
                        <a:t>Oil-bearing</a:t>
                      </a:r>
                      <a:r>
                        <a:rPr lang="en-US" sz="2000" baseline="0" dirty="0"/>
                        <a:t> HSMs inserted into refining process</a:t>
                      </a:r>
                      <a:endParaRPr lang="en-US" sz="2000" dirty="0"/>
                    </a:p>
                  </a:txBody>
                  <a:tcPr/>
                </a:tc>
                <a:tc>
                  <a:txBody>
                    <a:bodyPr/>
                    <a:lstStyle/>
                    <a:p>
                      <a:r>
                        <a:rPr lang="en-US" sz="2000" dirty="0"/>
                        <a:t>261.4(a)(12)(</a:t>
                      </a:r>
                      <a:r>
                        <a:rPr lang="en-US" sz="2000" dirty="0" err="1"/>
                        <a:t>i</a:t>
                      </a:r>
                      <a:r>
                        <a:rPr lang="en-US" sz="2000" dirty="0"/>
                        <a:t>) – not a SW</a:t>
                      </a:r>
                    </a:p>
                  </a:txBody>
                  <a:tcPr/>
                </a:tc>
                <a:tc>
                  <a:txBody>
                    <a:bodyPr/>
                    <a:lstStyle/>
                    <a:p>
                      <a:r>
                        <a:rPr lang="en-US" sz="2000" dirty="0"/>
                        <a:t>API sludge, DAF float,</a:t>
                      </a:r>
                      <a:r>
                        <a:rPr lang="en-US" sz="2000" baseline="0" dirty="0"/>
                        <a:t> other oils materials sent to crude unit via slop oil system and/or tankage</a:t>
                      </a:r>
                      <a:endParaRPr lang="en-US" sz="2000" dirty="0"/>
                    </a:p>
                  </a:txBody>
                  <a:tcPr/>
                </a:tc>
                <a:tc>
                  <a:txBody>
                    <a:bodyPr/>
                    <a:lstStyle/>
                    <a:p>
                      <a:r>
                        <a:rPr lang="en-US" sz="2000" dirty="0"/>
                        <a:t>Comply</a:t>
                      </a:r>
                      <a:r>
                        <a:rPr lang="en-US" sz="2000" baseline="0" dirty="0"/>
                        <a:t> with speculative accumulation requirements </a:t>
                      </a:r>
                      <a:endParaRPr lang="en-US" sz="2000" dirty="0"/>
                    </a:p>
                  </a:txBody>
                  <a:tcPr/>
                </a:tc>
                <a:extLst>
                  <a:ext uri="{0D108BD9-81ED-4DB2-BD59-A6C34878D82A}">
                    <a16:rowId xmlns:a16="http://schemas.microsoft.com/office/drawing/2014/main" val="10001"/>
                  </a:ext>
                </a:extLst>
              </a:tr>
              <a:tr h="607888">
                <a:tc>
                  <a:txBody>
                    <a:bodyPr/>
                    <a:lstStyle/>
                    <a:p>
                      <a:r>
                        <a:rPr lang="en-US" sz="2000" dirty="0"/>
                        <a:t>HW</a:t>
                      </a:r>
                      <a:r>
                        <a:rPr lang="en-US" sz="2000" baseline="0" dirty="0"/>
                        <a:t> </a:t>
                      </a:r>
                      <a:r>
                        <a:rPr lang="en-US" sz="2000" dirty="0"/>
                        <a:t>into coker</a:t>
                      </a:r>
                    </a:p>
                  </a:txBody>
                  <a:tcPr/>
                </a:tc>
                <a:tc>
                  <a:txBody>
                    <a:bodyPr/>
                    <a:lstStyle/>
                    <a:p>
                      <a:r>
                        <a:rPr lang="en-US" sz="2000" dirty="0"/>
                        <a:t>42 USC 6924(q)(2)</a:t>
                      </a:r>
                    </a:p>
                  </a:txBody>
                  <a:tcPr/>
                </a:tc>
                <a:tc>
                  <a:txBody>
                    <a:bodyPr/>
                    <a:lstStyle/>
                    <a:p>
                      <a:r>
                        <a:rPr lang="en-US" sz="2000" dirty="0"/>
                        <a:t>Coke</a:t>
                      </a:r>
                      <a:r>
                        <a:rPr lang="en-US" sz="2000" baseline="0" dirty="0"/>
                        <a:t> production </a:t>
                      </a:r>
                      <a:endParaRPr lang="en-US" sz="2000" dirty="0"/>
                    </a:p>
                  </a:txBody>
                  <a:tcPr/>
                </a:tc>
                <a:tc>
                  <a:txBody>
                    <a:bodyPr/>
                    <a:lstStyle/>
                    <a:p>
                      <a:r>
                        <a:rPr lang="en-US" sz="2000" dirty="0"/>
                        <a:t>NA - Not a RCRA waste-derived</a:t>
                      </a:r>
                      <a:r>
                        <a:rPr lang="en-US" sz="2000" baseline="0" dirty="0"/>
                        <a:t> product</a:t>
                      </a:r>
                      <a:endParaRPr lang="en-US" sz="2000" dirty="0"/>
                    </a:p>
                  </a:txBody>
                  <a:tcPr/>
                </a:tc>
                <a:extLst>
                  <a:ext uri="{0D108BD9-81ED-4DB2-BD59-A6C34878D82A}">
                    <a16:rowId xmlns:a16="http://schemas.microsoft.com/office/drawing/2014/main" val="10002"/>
                  </a:ext>
                </a:extLst>
              </a:tr>
              <a:tr h="607888">
                <a:tc>
                  <a:txBody>
                    <a:bodyPr/>
                    <a:lstStyle/>
                    <a:p>
                      <a:r>
                        <a:rPr lang="en-US" sz="2000" dirty="0"/>
                        <a:t>Other oily residuals</a:t>
                      </a:r>
                    </a:p>
                  </a:txBody>
                  <a:tcPr/>
                </a:tc>
                <a:tc>
                  <a:txBody>
                    <a:bodyPr/>
                    <a:lstStyle/>
                    <a:p>
                      <a:r>
                        <a:rPr lang="en-US" sz="2000" dirty="0"/>
                        <a:t>261.4(a)(12)(ii) – not a SW</a:t>
                      </a:r>
                    </a:p>
                  </a:txBody>
                  <a:tcPr/>
                </a:tc>
                <a:tc>
                  <a:txBody>
                    <a:bodyPr/>
                    <a:lstStyle/>
                    <a:p>
                      <a:r>
                        <a:rPr lang="en-US" sz="2000" dirty="0"/>
                        <a:t>Recovered oil inserted into refining process</a:t>
                      </a:r>
                    </a:p>
                  </a:txBody>
                  <a:tcPr/>
                </a:tc>
                <a:tc>
                  <a:txBody>
                    <a:bodyPr/>
                    <a:lstStyle/>
                    <a:p>
                      <a:r>
                        <a:rPr lang="en-US" sz="2000" dirty="0"/>
                        <a:t>Comply</a:t>
                      </a:r>
                      <a:r>
                        <a:rPr lang="en-US" sz="2000" baseline="0" dirty="0"/>
                        <a:t> with speculative accumulation requirements </a:t>
                      </a:r>
                      <a:endParaRPr lang="en-US" sz="2000" dirty="0"/>
                    </a:p>
                  </a:txBody>
                  <a:tcPr/>
                </a:tc>
                <a:extLst>
                  <a:ext uri="{0D108BD9-81ED-4DB2-BD59-A6C34878D82A}">
                    <a16:rowId xmlns:a16="http://schemas.microsoft.com/office/drawing/2014/main" val="10003"/>
                  </a:ext>
                </a:extLst>
              </a:tr>
              <a:tr h="607888">
                <a:tc>
                  <a:txBody>
                    <a:bodyPr/>
                    <a:lstStyle/>
                    <a:p>
                      <a:r>
                        <a:rPr lang="en-US" sz="2000" dirty="0"/>
                        <a:t>Used oil into refining process</a:t>
                      </a:r>
                    </a:p>
                  </a:txBody>
                  <a:tcPr/>
                </a:tc>
                <a:tc>
                  <a:txBody>
                    <a:bodyPr/>
                    <a:lstStyle/>
                    <a:p>
                      <a:r>
                        <a:rPr lang="en-US" sz="2000" dirty="0"/>
                        <a:t>261.6(a)(4) - SW and HW even though recycled</a:t>
                      </a:r>
                    </a:p>
                  </a:txBody>
                  <a:tcPr/>
                </a:tc>
                <a:tc>
                  <a:txBody>
                    <a:bodyPr/>
                    <a:lstStyle/>
                    <a:p>
                      <a:r>
                        <a:rPr lang="en-US" sz="2000" dirty="0"/>
                        <a:t>Regulated under Part 279</a:t>
                      </a:r>
                    </a:p>
                  </a:txBody>
                  <a:tcPr/>
                </a:tc>
                <a:tc>
                  <a:txBody>
                    <a:bodyPr/>
                    <a:lstStyle/>
                    <a:p>
                      <a:r>
                        <a:rPr lang="en-US" sz="2000" dirty="0"/>
                        <a:t>No speculative accumulation  </a:t>
                      </a:r>
                      <a:r>
                        <a:rPr lang="en-US" sz="2000" dirty="0" err="1"/>
                        <a:t>reqs</a:t>
                      </a:r>
                      <a:r>
                        <a:rPr lang="en-US" sz="2000" dirty="0"/>
                        <a:t> apply</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86382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14</a:t>
            </a:fld>
            <a:endParaRPr lang="en-US"/>
          </a:p>
        </p:txBody>
      </p:sp>
      <p:sp>
        <p:nvSpPr>
          <p:cNvPr id="3" name="Title 2"/>
          <p:cNvSpPr>
            <a:spLocks noGrp="1"/>
          </p:cNvSpPr>
          <p:nvPr>
            <p:ph type="title"/>
          </p:nvPr>
        </p:nvSpPr>
        <p:spPr/>
        <p:txBody>
          <a:bodyPr/>
          <a:lstStyle/>
          <a:p>
            <a:r>
              <a:rPr lang="en-US" sz="3200" dirty="0"/>
              <a:t>Refinery Recycling Scenarios</a:t>
            </a:r>
          </a:p>
        </p:txBody>
      </p:sp>
      <p:graphicFrame>
        <p:nvGraphicFramePr>
          <p:cNvPr id="4" name="Table 3"/>
          <p:cNvGraphicFramePr>
            <a:graphicFrameLocks noGrp="1"/>
          </p:cNvGraphicFramePr>
          <p:nvPr>
            <p:extLst>
              <p:ext uri="{D42A27DB-BD31-4B8C-83A1-F6EECF244321}">
                <p14:modId xmlns:p14="http://schemas.microsoft.com/office/powerpoint/2010/main" val="2244088432"/>
              </p:ext>
            </p:extLst>
          </p:nvPr>
        </p:nvGraphicFramePr>
        <p:xfrm>
          <a:off x="2160997" y="903075"/>
          <a:ext cx="7911100" cy="5380579"/>
        </p:xfrm>
        <a:graphic>
          <a:graphicData uri="http://schemas.openxmlformats.org/drawingml/2006/table">
            <a:tbl>
              <a:tblPr firstRow="1" bandRow="1">
                <a:tableStyleId>{5C22544A-7EE6-4342-B048-85BDC9FD1C3A}</a:tableStyleId>
              </a:tblPr>
              <a:tblGrid>
                <a:gridCol w="1705510">
                  <a:extLst>
                    <a:ext uri="{9D8B030D-6E8A-4147-A177-3AD203B41FA5}">
                      <a16:colId xmlns:a16="http://schemas.microsoft.com/office/drawing/2014/main" val="20000"/>
                    </a:ext>
                  </a:extLst>
                </a:gridCol>
                <a:gridCol w="1797978">
                  <a:extLst>
                    <a:ext uri="{9D8B030D-6E8A-4147-A177-3AD203B41FA5}">
                      <a16:colId xmlns:a16="http://schemas.microsoft.com/office/drawing/2014/main" val="20001"/>
                    </a:ext>
                  </a:extLst>
                </a:gridCol>
                <a:gridCol w="2429837">
                  <a:extLst>
                    <a:ext uri="{9D8B030D-6E8A-4147-A177-3AD203B41FA5}">
                      <a16:colId xmlns:a16="http://schemas.microsoft.com/office/drawing/2014/main" val="20002"/>
                    </a:ext>
                  </a:extLst>
                </a:gridCol>
                <a:gridCol w="1977775">
                  <a:extLst>
                    <a:ext uri="{9D8B030D-6E8A-4147-A177-3AD203B41FA5}">
                      <a16:colId xmlns:a16="http://schemas.microsoft.com/office/drawing/2014/main" val="20003"/>
                    </a:ext>
                  </a:extLst>
                </a:gridCol>
              </a:tblGrid>
              <a:tr h="534259">
                <a:tc>
                  <a:txBody>
                    <a:bodyPr/>
                    <a:lstStyle/>
                    <a:p>
                      <a:r>
                        <a:rPr lang="en-US" sz="2400" dirty="0"/>
                        <a:t>Material</a:t>
                      </a:r>
                    </a:p>
                  </a:txBody>
                  <a:tcPr/>
                </a:tc>
                <a:tc>
                  <a:txBody>
                    <a:bodyPr/>
                    <a:lstStyle/>
                    <a:p>
                      <a:r>
                        <a:rPr lang="en-US" sz="2400" dirty="0"/>
                        <a:t>Citation</a:t>
                      </a:r>
                    </a:p>
                  </a:txBody>
                  <a:tcPr/>
                </a:tc>
                <a:tc>
                  <a:txBody>
                    <a:bodyPr/>
                    <a:lstStyle/>
                    <a:p>
                      <a:r>
                        <a:rPr lang="en-US" sz="2400" dirty="0"/>
                        <a:t>Recycling Activity</a:t>
                      </a:r>
                    </a:p>
                  </a:txBody>
                  <a:tcPr/>
                </a:tc>
                <a:tc>
                  <a:txBody>
                    <a:bodyPr/>
                    <a:lstStyle/>
                    <a:p>
                      <a:r>
                        <a:rPr lang="en-US" sz="2400" dirty="0"/>
                        <a:t>New DSW</a:t>
                      </a:r>
                    </a:p>
                  </a:txBody>
                  <a:tcPr/>
                </a:tc>
                <a:extLst>
                  <a:ext uri="{0D108BD9-81ED-4DB2-BD59-A6C34878D82A}">
                    <a16:rowId xmlns:a16="http://schemas.microsoft.com/office/drawing/2014/main" val="10000"/>
                  </a:ext>
                </a:extLst>
              </a:tr>
              <a:tr h="1580508">
                <a:tc>
                  <a:txBody>
                    <a:bodyPr/>
                    <a:lstStyle/>
                    <a:p>
                      <a:r>
                        <a:rPr lang="en-US" sz="2000" dirty="0"/>
                        <a:t>Centrifuge</a:t>
                      </a:r>
                      <a:r>
                        <a:rPr lang="en-US" sz="2000" baseline="0" dirty="0"/>
                        <a:t> cake and other residuals (TC/ listed HWs)</a:t>
                      </a:r>
                      <a:endParaRPr lang="en-US" sz="2000" dirty="0"/>
                    </a:p>
                  </a:txBody>
                  <a:tcPr/>
                </a:tc>
                <a:tc>
                  <a:txBody>
                    <a:bodyPr/>
                    <a:lstStyle/>
                    <a:p>
                      <a:r>
                        <a:rPr lang="en-US" sz="2000" dirty="0"/>
                        <a:t>261.2(c)(2)(</a:t>
                      </a:r>
                      <a:r>
                        <a:rPr lang="en-US" sz="2000" dirty="0" err="1"/>
                        <a:t>i</a:t>
                      </a:r>
                      <a:r>
                        <a:rPr lang="en-US" sz="2000" dirty="0"/>
                        <a:t>) – SW and HW even though recycled</a:t>
                      </a:r>
                    </a:p>
                  </a:txBody>
                  <a:tcPr/>
                </a:tc>
                <a:tc>
                  <a:txBody>
                    <a:bodyPr/>
                    <a:lstStyle/>
                    <a:p>
                      <a:r>
                        <a:rPr lang="en-US" sz="2000" dirty="0"/>
                        <a:t>Sent off site for energy recovery (cement kilns)</a:t>
                      </a:r>
                    </a:p>
                  </a:txBody>
                  <a:tcPr/>
                </a:tc>
                <a:tc>
                  <a:txBody>
                    <a:bodyPr/>
                    <a:lstStyle/>
                    <a:p>
                      <a:r>
                        <a:rPr lang="en-US" sz="2000" dirty="0"/>
                        <a:t>Not excluded so no speculative accumulation requirements. &gt;5,000 BTUs/</a:t>
                      </a:r>
                      <a:r>
                        <a:rPr lang="en-US" sz="2000" dirty="0" err="1"/>
                        <a:t>lb</a:t>
                      </a:r>
                      <a:r>
                        <a:rPr lang="en-US" sz="2000" baseline="0" dirty="0"/>
                        <a:t> preferred</a:t>
                      </a:r>
                      <a:endParaRPr lang="en-US" sz="2000" dirty="0"/>
                    </a:p>
                  </a:txBody>
                  <a:tcPr/>
                </a:tc>
                <a:extLst>
                  <a:ext uri="{0D108BD9-81ED-4DB2-BD59-A6C34878D82A}">
                    <a16:rowId xmlns:a16="http://schemas.microsoft.com/office/drawing/2014/main" val="10001"/>
                  </a:ext>
                </a:extLst>
              </a:tr>
              <a:tr h="607888">
                <a:tc>
                  <a:txBody>
                    <a:bodyPr/>
                    <a:lstStyle/>
                    <a:p>
                      <a:r>
                        <a:rPr lang="en-US" sz="2000" dirty="0"/>
                        <a:t>Spent caustics</a:t>
                      </a:r>
                    </a:p>
                  </a:txBody>
                  <a:tcPr/>
                </a:tc>
                <a:tc>
                  <a:txBody>
                    <a:bodyPr/>
                    <a:lstStyle/>
                    <a:p>
                      <a:r>
                        <a:rPr lang="en-US" sz="2000" dirty="0"/>
                        <a:t>261.4(a)(19)</a:t>
                      </a:r>
                    </a:p>
                  </a:txBody>
                  <a:tcPr/>
                </a:tc>
                <a:tc>
                  <a:txBody>
                    <a:bodyPr/>
                    <a:lstStyle/>
                    <a:p>
                      <a:r>
                        <a:rPr lang="en-US" sz="2000" dirty="0"/>
                        <a:t>Sent off site to produce product </a:t>
                      </a:r>
                    </a:p>
                  </a:txBody>
                  <a:tcPr/>
                </a:tc>
                <a:tc>
                  <a:txBody>
                    <a:bodyPr/>
                    <a:lstStyle/>
                    <a:p>
                      <a:r>
                        <a:rPr lang="en-US" sz="2000" dirty="0"/>
                        <a:t>Comply</a:t>
                      </a:r>
                      <a:r>
                        <a:rPr lang="en-US" sz="2000" baseline="0" dirty="0"/>
                        <a:t> with speculative accumulation requirements </a:t>
                      </a:r>
                      <a:endParaRPr lang="en-US" sz="2000" dirty="0"/>
                    </a:p>
                  </a:txBody>
                  <a:tcPr/>
                </a:tc>
                <a:extLst>
                  <a:ext uri="{0D108BD9-81ED-4DB2-BD59-A6C34878D82A}">
                    <a16:rowId xmlns:a16="http://schemas.microsoft.com/office/drawing/2014/main" val="10002"/>
                  </a:ext>
                </a:extLst>
              </a:tr>
              <a:tr h="607888">
                <a:tc>
                  <a:txBody>
                    <a:bodyPr/>
                    <a:lstStyle/>
                    <a:p>
                      <a:r>
                        <a:rPr lang="en-US" sz="2000" dirty="0"/>
                        <a:t>Sour water, spent KOH, spent amines</a:t>
                      </a:r>
                    </a:p>
                  </a:txBody>
                  <a:tcPr/>
                </a:tc>
                <a:tc>
                  <a:txBody>
                    <a:bodyPr/>
                    <a:lstStyle/>
                    <a:p>
                      <a:r>
                        <a:rPr lang="en-US" sz="2000" dirty="0"/>
                        <a:t>261.4(c) – SW/HW but</a:t>
                      </a:r>
                      <a:r>
                        <a:rPr lang="en-US" sz="2000" baseline="0" dirty="0"/>
                        <a:t> </a:t>
                      </a:r>
                      <a:r>
                        <a:rPr lang="en-US" sz="2000" dirty="0"/>
                        <a:t>not regulated</a:t>
                      </a:r>
                      <a:r>
                        <a:rPr lang="en-US" sz="2000" baseline="0" dirty="0"/>
                        <a:t> while “in process’</a:t>
                      </a:r>
                      <a:endParaRPr lang="en-US" sz="2000" dirty="0"/>
                    </a:p>
                  </a:txBody>
                  <a:tcPr/>
                </a:tc>
                <a:tc>
                  <a:txBody>
                    <a:bodyPr/>
                    <a:lstStyle/>
                    <a:p>
                      <a:r>
                        <a:rPr lang="en-US" sz="2000" dirty="0"/>
                        <a:t>Closed-loop</a:t>
                      </a:r>
                      <a:r>
                        <a:rPr lang="en-US" sz="2000" baseline="0" dirty="0"/>
                        <a:t> recycling within process units</a:t>
                      </a:r>
                      <a:endParaRPr lang="en-US" sz="2000" dirty="0"/>
                    </a:p>
                  </a:txBody>
                  <a:tcPr/>
                </a:tc>
                <a:tc>
                  <a:txBody>
                    <a:bodyPr/>
                    <a:lstStyle/>
                    <a:p>
                      <a:r>
                        <a:rPr lang="en-US" sz="2000" dirty="0"/>
                        <a:t>No speculative accumulation requirements</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387780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15</a:t>
            </a:fld>
            <a:endParaRPr lang="en-US"/>
          </a:p>
        </p:txBody>
      </p:sp>
      <p:sp>
        <p:nvSpPr>
          <p:cNvPr id="3" name="Title 2"/>
          <p:cNvSpPr>
            <a:spLocks noGrp="1"/>
          </p:cNvSpPr>
          <p:nvPr>
            <p:ph type="title"/>
          </p:nvPr>
        </p:nvSpPr>
        <p:spPr/>
        <p:txBody>
          <a:bodyPr/>
          <a:lstStyle/>
          <a:p>
            <a:r>
              <a:rPr lang="en-US" sz="3200" dirty="0"/>
              <a:t>Refinery Recycling Scenarios</a:t>
            </a:r>
          </a:p>
        </p:txBody>
      </p:sp>
      <p:graphicFrame>
        <p:nvGraphicFramePr>
          <p:cNvPr id="4" name="Table 3"/>
          <p:cNvGraphicFramePr>
            <a:graphicFrameLocks noGrp="1"/>
          </p:cNvGraphicFramePr>
          <p:nvPr>
            <p:extLst>
              <p:ext uri="{D42A27DB-BD31-4B8C-83A1-F6EECF244321}">
                <p14:modId xmlns:p14="http://schemas.microsoft.com/office/powerpoint/2010/main" val="2811152609"/>
              </p:ext>
            </p:extLst>
          </p:nvPr>
        </p:nvGraphicFramePr>
        <p:xfrm>
          <a:off x="2160997" y="903074"/>
          <a:ext cx="7911100" cy="5364480"/>
        </p:xfrm>
        <a:graphic>
          <a:graphicData uri="http://schemas.openxmlformats.org/drawingml/2006/table">
            <a:tbl>
              <a:tblPr firstRow="1" bandRow="1">
                <a:tableStyleId>{5C22544A-7EE6-4342-B048-85BDC9FD1C3A}</a:tableStyleId>
              </a:tblPr>
              <a:tblGrid>
                <a:gridCol w="1592495">
                  <a:extLst>
                    <a:ext uri="{9D8B030D-6E8A-4147-A177-3AD203B41FA5}">
                      <a16:colId xmlns:a16="http://schemas.microsoft.com/office/drawing/2014/main" val="20000"/>
                    </a:ext>
                  </a:extLst>
                </a:gridCol>
                <a:gridCol w="1993187">
                  <a:extLst>
                    <a:ext uri="{9D8B030D-6E8A-4147-A177-3AD203B41FA5}">
                      <a16:colId xmlns:a16="http://schemas.microsoft.com/office/drawing/2014/main" val="20001"/>
                    </a:ext>
                  </a:extLst>
                </a:gridCol>
                <a:gridCol w="2347643">
                  <a:extLst>
                    <a:ext uri="{9D8B030D-6E8A-4147-A177-3AD203B41FA5}">
                      <a16:colId xmlns:a16="http://schemas.microsoft.com/office/drawing/2014/main" val="20002"/>
                    </a:ext>
                  </a:extLst>
                </a:gridCol>
                <a:gridCol w="1977775">
                  <a:extLst>
                    <a:ext uri="{9D8B030D-6E8A-4147-A177-3AD203B41FA5}">
                      <a16:colId xmlns:a16="http://schemas.microsoft.com/office/drawing/2014/main" val="20003"/>
                    </a:ext>
                  </a:extLst>
                </a:gridCol>
              </a:tblGrid>
              <a:tr h="534259">
                <a:tc>
                  <a:txBody>
                    <a:bodyPr/>
                    <a:lstStyle/>
                    <a:p>
                      <a:r>
                        <a:rPr lang="en-US" sz="2400" dirty="0"/>
                        <a:t>Material</a:t>
                      </a:r>
                    </a:p>
                  </a:txBody>
                  <a:tcPr/>
                </a:tc>
                <a:tc>
                  <a:txBody>
                    <a:bodyPr/>
                    <a:lstStyle/>
                    <a:p>
                      <a:r>
                        <a:rPr lang="en-US" sz="2400" dirty="0"/>
                        <a:t>Citation</a:t>
                      </a:r>
                    </a:p>
                  </a:txBody>
                  <a:tcPr/>
                </a:tc>
                <a:tc>
                  <a:txBody>
                    <a:bodyPr/>
                    <a:lstStyle/>
                    <a:p>
                      <a:r>
                        <a:rPr lang="en-US" sz="2400" dirty="0"/>
                        <a:t>Recycling Activity</a:t>
                      </a:r>
                    </a:p>
                  </a:txBody>
                  <a:tcPr/>
                </a:tc>
                <a:tc>
                  <a:txBody>
                    <a:bodyPr/>
                    <a:lstStyle/>
                    <a:p>
                      <a:r>
                        <a:rPr lang="en-US" sz="2400" dirty="0"/>
                        <a:t>New DSW</a:t>
                      </a:r>
                    </a:p>
                  </a:txBody>
                  <a:tcPr/>
                </a:tc>
                <a:extLst>
                  <a:ext uri="{0D108BD9-81ED-4DB2-BD59-A6C34878D82A}">
                    <a16:rowId xmlns:a16="http://schemas.microsoft.com/office/drawing/2014/main" val="10000"/>
                  </a:ext>
                </a:extLst>
              </a:tr>
              <a:tr h="1580508">
                <a:tc>
                  <a:txBody>
                    <a:bodyPr/>
                    <a:lstStyle/>
                    <a:p>
                      <a:r>
                        <a:rPr lang="en-US" sz="2000" dirty="0"/>
                        <a:t>Spent K171/172 catalyst</a:t>
                      </a:r>
                    </a:p>
                  </a:txBody>
                  <a:tcPr/>
                </a:tc>
                <a:tc>
                  <a:txBody>
                    <a:bodyPr/>
                    <a:lstStyle/>
                    <a:p>
                      <a:r>
                        <a:rPr lang="en-US" sz="2000" dirty="0"/>
                        <a:t>Listed HWs regulated until they reach reclamation facility</a:t>
                      </a:r>
                    </a:p>
                  </a:txBody>
                  <a:tcPr/>
                </a:tc>
                <a:tc>
                  <a:txBody>
                    <a:bodyPr/>
                    <a:lstStyle/>
                    <a:p>
                      <a:r>
                        <a:rPr lang="en-US" sz="2000" dirty="0"/>
                        <a:t>Regenerated for reuse or reclaimed</a:t>
                      </a:r>
                    </a:p>
                  </a:txBody>
                  <a:tcPr/>
                </a:tc>
                <a:tc>
                  <a:txBody>
                    <a:bodyPr/>
                    <a:lstStyle/>
                    <a:p>
                      <a:r>
                        <a:rPr lang="en-US" sz="2000" dirty="0"/>
                        <a:t>Comply</a:t>
                      </a:r>
                      <a:r>
                        <a:rPr lang="en-US" sz="2000" baseline="0" dirty="0"/>
                        <a:t> with speculative accumulation requirements </a:t>
                      </a:r>
                      <a:endParaRPr lang="en-US" sz="2000" dirty="0"/>
                    </a:p>
                  </a:txBody>
                  <a:tcPr/>
                </a:tc>
                <a:extLst>
                  <a:ext uri="{0D108BD9-81ED-4DB2-BD59-A6C34878D82A}">
                    <a16:rowId xmlns:a16="http://schemas.microsoft.com/office/drawing/2014/main" val="10001"/>
                  </a:ext>
                </a:extLst>
              </a:tr>
              <a:tr h="607888">
                <a:tc>
                  <a:txBody>
                    <a:bodyPr/>
                    <a:lstStyle/>
                    <a:p>
                      <a:r>
                        <a:rPr lang="en-US" sz="2000" dirty="0"/>
                        <a:t>Catalyst inert</a:t>
                      </a:r>
                      <a:r>
                        <a:rPr lang="en-US" sz="2000" baseline="0" dirty="0"/>
                        <a:t> support media</a:t>
                      </a:r>
                      <a:endParaRPr lang="en-US" sz="2000" dirty="0"/>
                    </a:p>
                  </a:txBody>
                  <a:tcPr/>
                </a:tc>
                <a:tc>
                  <a:txBody>
                    <a:bodyPr/>
                    <a:lstStyle/>
                    <a:p>
                      <a:r>
                        <a:rPr lang="en-US" sz="2000" dirty="0"/>
                        <a:t>261.3(c)(2)(ii)(E) – SW but not HW unless TC</a:t>
                      </a:r>
                    </a:p>
                  </a:txBody>
                  <a:tcPr/>
                </a:tc>
                <a:tc>
                  <a:txBody>
                    <a:bodyPr/>
                    <a:lstStyle/>
                    <a:p>
                      <a:r>
                        <a:rPr lang="en-US" sz="2000" dirty="0"/>
                        <a:t>Reuse or scrapping</a:t>
                      </a:r>
                    </a:p>
                  </a:txBody>
                  <a:tcPr/>
                </a:tc>
                <a:tc>
                  <a:txBody>
                    <a:bodyPr/>
                    <a:lstStyle/>
                    <a:p>
                      <a:r>
                        <a:rPr lang="en-US" sz="2000" dirty="0"/>
                        <a:t>No speculative accumulation requirements</a:t>
                      </a:r>
                    </a:p>
                  </a:txBody>
                  <a:tcPr/>
                </a:tc>
                <a:extLst>
                  <a:ext uri="{0D108BD9-81ED-4DB2-BD59-A6C34878D82A}">
                    <a16:rowId xmlns:a16="http://schemas.microsoft.com/office/drawing/2014/main" val="10002"/>
                  </a:ext>
                </a:extLst>
              </a:tr>
              <a:tr h="607888">
                <a:tc>
                  <a:txBody>
                    <a:bodyPr/>
                    <a:lstStyle/>
                    <a:p>
                      <a:r>
                        <a:rPr lang="en-US" sz="2000" dirty="0"/>
                        <a:t>Losses of CCPs or K-wastes to sewer upstream of API</a:t>
                      </a:r>
                      <a:r>
                        <a:rPr lang="en-US" sz="2000" baseline="0" dirty="0"/>
                        <a:t> separator</a:t>
                      </a:r>
                      <a:endParaRPr lang="en-US" sz="2000" dirty="0"/>
                    </a:p>
                  </a:txBody>
                  <a:tcPr/>
                </a:tc>
                <a:tc>
                  <a:txBody>
                    <a:bodyPr/>
                    <a:lstStyle/>
                    <a:p>
                      <a:r>
                        <a:rPr lang="en-US" sz="2000" dirty="0"/>
                        <a:t>261.3(a)(2)(iv)(C) and (D) – SW but WW is not HW</a:t>
                      </a:r>
                    </a:p>
                  </a:txBody>
                  <a:tcPr/>
                </a:tc>
                <a:tc>
                  <a:txBody>
                    <a:bodyPr/>
                    <a:lstStyle/>
                    <a:p>
                      <a:r>
                        <a:rPr lang="en-US" sz="2000" dirty="0"/>
                        <a:t>Hydrocarbons are recovered through WWTP</a:t>
                      </a:r>
                    </a:p>
                  </a:txBody>
                  <a:tcPr/>
                </a:tc>
                <a:tc>
                  <a:txBody>
                    <a:bodyPr/>
                    <a:lstStyle/>
                    <a:p>
                      <a:r>
                        <a:rPr lang="en-US" sz="2000" dirty="0"/>
                        <a:t>No speculative accumulation requirements</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134681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96D35B4-D7AE-4D85-A57B-B2B020E7A9A7}" type="slidenum">
              <a:rPr lang="en-US" smtClean="0"/>
              <a:pPr>
                <a:defRPr/>
              </a:pPr>
              <a:t>16</a:t>
            </a:fld>
            <a:endParaRPr lang="en-US"/>
          </a:p>
        </p:txBody>
      </p:sp>
      <p:sp>
        <p:nvSpPr>
          <p:cNvPr id="2" name="Title 1"/>
          <p:cNvSpPr>
            <a:spLocks noGrp="1"/>
          </p:cNvSpPr>
          <p:nvPr>
            <p:ph type="title"/>
          </p:nvPr>
        </p:nvSpPr>
        <p:spPr>
          <a:prstGeom prst="rect">
            <a:avLst/>
          </a:prstGeom>
        </p:spPr>
        <p:txBody>
          <a:bodyPr/>
          <a:lstStyle/>
          <a:p>
            <a:r>
              <a:rPr lang="en-US" sz="3200" dirty="0"/>
              <a:t>What else can we do to minimize waste?</a:t>
            </a:r>
          </a:p>
        </p:txBody>
      </p:sp>
      <p:sp>
        <p:nvSpPr>
          <p:cNvPr id="4" name="TextBox 3">
            <a:extLst>
              <a:ext uri="{FF2B5EF4-FFF2-40B4-BE49-F238E27FC236}">
                <a16:creationId xmlns:a16="http://schemas.microsoft.com/office/drawing/2014/main" id="{453DE512-9D51-4CE4-9959-1785AC92A1BB}"/>
              </a:ext>
            </a:extLst>
          </p:cNvPr>
          <p:cNvSpPr txBox="1"/>
          <p:nvPr/>
        </p:nvSpPr>
        <p:spPr>
          <a:xfrm>
            <a:off x="2387030" y="1326064"/>
            <a:ext cx="7412804" cy="4739759"/>
          </a:xfrm>
          <a:prstGeom prst="rect">
            <a:avLst/>
          </a:prstGeom>
          <a:noFill/>
        </p:spPr>
        <p:txBody>
          <a:bodyPr wrap="square" lIns="0" tIns="0" rIns="0" bIns="0" numCol="1" rtlCol="0">
            <a:spAutoFit/>
          </a:bodyPr>
          <a:lstStyle/>
          <a:p>
            <a:pPr marL="257175" indent="-257175">
              <a:buFont typeface="Arial" panose="020B0604020202020204" pitchFamily="34" charset="0"/>
              <a:buChar char="•"/>
            </a:pPr>
            <a:r>
              <a:rPr lang="en-US" sz="2800" dirty="0">
                <a:solidFill>
                  <a:schemeClr val="tx1">
                    <a:lumMod val="65000"/>
                    <a:lumOff val="35000"/>
                  </a:schemeClr>
                </a:solidFill>
                <a:latin typeface="+mn-lt"/>
              </a:rPr>
              <a:t>F037 – don’t use the sewer system for “disposal” of </a:t>
            </a:r>
            <a:r>
              <a:rPr lang="en-US" sz="2800" dirty="0" err="1">
                <a:solidFill>
                  <a:schemeClr val="tx1">
                    <a:lumMod val="65000"/>
                    <a:lumOff val="35000"/>
                  </a:schemeClr>
                </a:solidFill>
                <a:latin typeface="+mn-lt"/>
              </a:rPr>
              <a:t>washwater</a:t>
            </a:r>
            <a:r>
              <a:rPr lang="en-US" sz="2800" dirty="0">
                <a:solidFill>
                  <a:schemeClr val="tx1">
                    <a:lumMod val="65000"/>
                    <a:lumOff val="35000"/>
                  </a:schemeClr>
                </a:solidFill>
                <a:latin typeface="+mn-lt"/>
              </a:rPr>
              <a:t>, street sweepings, general cleanup</a:t>
            </a:r>
          </a:p>
          <a:p>
            <a:pPr marL="257175" indent="-257175">
              <a:buFont typeface="Arial" panose="020B0604020202020204" pitchFamily="34" charset="0"/>
              <a:buChar char="•"/>
            </a:pPr>
            <a:r>
              <a:rPr lang="en-US" sz="2800" dirty="0">
                <a:solidFill>
                  <a:schemeClr val="tx1">
                    <a:lumMod val="65000"/>
                    <a:lumOff val="35000"/>
                  </a:schemeClr>
                </a:solidFill>
                <a:latin typeface="+mn-lt"/>
              </a:rPr>
              <a:t>Asphalt – install a closed loop sampling system</a:t>
            </a:r>
          </a:p>
          <a:p>
            <a:pPr marL="257175" indent="-257175">
              <a:buFont typeface="Arial" panose="020B0604020202020204" pitchFamily="34" charset="0"/>
              <a:buChar char="•"/>
            </a:pPr>
            <a:r>
              <a:rPr lang="en-US" sz="2800" dirty="0">
                <a:solidFill>
                  <a:schemeClr val="tx1">
                    <a:lumMod val="65000"/>
                    <a:lumOff val="35000"/>
                  </a:schemeClr>
                </a:solidFill>
                <a:latin typeface="+mn-lt"/>
              </a:rPr>
              <a:t>Lab Inventory Control – manage your “off-spec”  chemicals through careful inventory control</a:t>
            </a:r>
          </a:p>
          <a:p>
            <a:pPr marL="257175" indent="-257175">
              <a:buFont typeface="Arial" panose="020B0604020202020204" pitchFamily="34" charset="0"/>
              <a:buChar char="•"/>
            </a:pPr>
            <a:r>
              <a:rPr lang="en-US" sz="2800" dirty="0">
                <a:solidFill>
                  <a:schemeClr val="tx1">
                    <a:lumMod val="65000"/>
                    <a:lumOff val="35000"/>
                  </a:schemeClr>
                </a:solidFill>
                <a:latin typeface="+mn-lt"/>
              </a:rPr>
              <a:t>Carefully use “contained in/out” determinations for excavated soil from spills and leaks</a:t>
            </a:r>
          </a:p>
          <a:p>
            <a:endParaRPr lang="en-US" sz="2800" dirty="0">
              <a:solidFill>
                <a:schemeClr val="tx1">
                  <a:lumMod val="65000"/>
                  <a:lumOff val="35000"/>
                </a:schemeClr>
              </a:solidFill>
              <a:latin typeface="+mn-lt"/>
            </a:endParaRPr>
          </a:p>
          <a:p>
            <a:r>
              <a:rPr lang="en-US" sz="2800" dirty="0">
                <a:solidFill>
                  <a:schemeClr val="tx1">
                    <a:lumMod val="65000"/>
                    <a:lumOff val="35000"/>
                  </a:schemeClr>
                </a:solidFill>
                <a:latin typeface="+mn-lt"/>
              </a:rPr>
              <a:t>GET INVOLVED! </a:t>
            </a:r>
          </a:p>
          <a:p>
            <a:r>
              <a:rPr lang="en-US" sz="2800" dirty="0">
                <a:solidFill>
                  <a:schemeClr val="tx1">
                    <a:lumMod val="65000"/>
                    <a:lumOff val="35000"/>
                  </a:schemeClr>
                </a:solidFill>
                <a:latin typeface="+mn-lt"/>
              </a:rPr>
              <a:t>Environmental should be part of all planning for projects to review waste generation activities. </a:t>
            </a:r>
          </a:p>
        </p:txBody>
      </p:sp>
    </p:spTree>
    <p:extLst>
      <p:ext uri="{BB962C8B-B14F-4D97-AF65-F5344CB8AC3E}">
        <p14:creationId xmlns:p14="http://schemas.microsoft.com/office/powerpoint/2010/main" val="15600954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93924" y="3374754"/>
            <a:ext cx="4401192" cy="1569660"/>
          </a:xfrm>
          <a:prstGeom prst="rect">
            <a:avLst/>
          </a:prstGeom>
          <a:noFill/>
        </p:spPr>
        <p:txBody>
          <a:bodyPr wrap="square">
            <a:spAutoFit/>
          </a:bodyPr>
          <a:lstStyle/>
          <a:p>
            <a:pPr fontAlgn="auto">
              <a:spcBef>
                <a:spcPts val="0"/>
              </a:spcBef>
              <a:spcAft>
                <a:spcPts val="0"/>
              </a:spcAft>
              <a:defRPr/>
            </a:pPr>
            <a:r>
              <a:rPr lang="en-US" sz="2400" dirty="0">
                <a:solidFill>
                  <a:schemeClr val="accent1">
                    <a:lumMod val="75000"/>
                  </a:schemeClr>
                </a:solidFill>
                <a:latin typeface="+mn-lt"/>
                <a:cs typeface="+mn-cs"/>
              </a:rPr>
              <a:t>Catriona V. Smith</a:t>
            </a:r>
          </a:p>
          <a:p>
            <a:pPr fontAlgn="auto">
              <a:spcBef>
                <a:spcPts val="0"/>
              </a:spcBef>
              <a:spcAft>
                <a:spcPts val="0"/>
              </a:spcAft>
              <a:defRPr/>
            </a:pPr>
            <a:r>
              <a:rPr lang="en-US" sz="2400" dirty="0">
                <a:solidFill>
                  <a:schemeClr val="accent1">
                    <a:lumMod val="75000"/>
                  </a:schemeClr>
                </a:solidFill>
                <a:latin typeface="+mn-lt"/>
                <a:cs typeface="+mn-cs"/>
              </a:rPr>
              <a:t>P: 512.230.7597</a:t>
            </a:r>
          </a:p>
          <a:p>
            <a:pPr fontAlgn="auto">
              <a:spcBef>
                <a:spcPts val="0"/>
              </a:spcBef>
              <a:spcAft>
                <a:spcPts val="0"/>
              </a:spcAft>
              <a:defRPr/>
            </a:pPr>
            <a:r>
              <a:rPr lang="en-US" sz="2400" dirty="0">
                <a:solidFill>
                  <a:schemeClr val="accent1">
                    <a:lumMod val="75000"/>
                  </a:schemeClr>
                </a:solidFill>
                <a:latin typeface="+mn-lt"/>
                <a:cs typeface="+mn-cs"/>
              </a:rPr>
              <a:t>E: cvsmith@trcsolutions.com</a:t>
            </a:r>
            <a:endParaRPr lang="en-US" sz="2400" u="sng" dirty="0">
              <a:solidFill>
                <a:schemeClr val="accent1">
                  <a:lumMod val="75000"/>
                </a:schemeClr>
              </a:solidFill>
              <a:latin typeface="+mn-lt"/>
              <a:cs typeface="+mn-cs"/>
            </a:endParaRPr>
          </a:p>
          <a:p>
            <a:pPr fontAlgn="auto">
              <a:spcBef>
                <a:spcPts val="0"/>
              </a:spcBef>
              <a:spcAft>
                <a:spcPts val="0"/>
              </a:spcAft>
              <a:defRPr/>
            </a:pPr>
            <a:r>
              <a:rPr lang="en-US" sz="2400" u="sng" dirty="0">
                <a:solidFill>
                  <a:srgbClr val="0070C0"/>
                </a:solidFill>
                <a:latin typeface="+mn-lt"/>
                <a:cs typeface="+mn-cs"/>
              </a:rPr>
              <a:t>www.trcsolutions.com</a:t>
            </a:r>
          </a:p>
        </p:txBody>
      </p:sp>
    </p:spTree>
    <p:extLst>
      <p:ext uri="{BB962C8B-B14F-4D97-AF65-F5344CB8AC3E}">
        <p14:creationId xmlns:p14="http://schemas.microsoft.com/office/powerpoint/2010/main" val="16422902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96D35B4-D7AE-4D85-A57B-B2B020E7A9A7}" type="slidenum">
              <a:rPr lang="en-US" smtClean="0"/>
              <a:pPr>
                <a:defRPr/>
              </a:pPr>
              <a:t>2</a:t>
            </a:fld>
            <a:endParaRPr lang="en-US"/>
          </a:p>
        </p:txBody>
      </p:sp>
      <p:sp>
        <p:nvSpPr>
          <p:cNvPr id="2" name="Title 1"/>
          <p:cNvSpPr>
            <a:spLocks noGrp="1"/>
          </p:cNvSpPr>
          <p:nvPr>
            <p:ph type="title"/>
          </p:nvPr>
        </p:nvSpPr>
        <p:spPr>
          <a:prstGeom prst="rect">
            <a:avLst/>
          </a:prstGeom>
        </p:spPr>
        <p:txBody>
          <a:bodyPr/>
          <a:lstStyle/>
          <a:p>
            <a:r>
              <a:rPr lang="en-US" sz="3200" dirty="0"/>
              <a:t>Outline</a:t>
            </a:r>
          </a:p>
        </p:txBody>
      </p:sp>
      <p:sp>
        <p:nvSpPr>
          <p:cNvPr id="6" name="TextBox 5"/>
          <p:cNvSpPr txBox="1"/>
          <p:nvPr/>
        </p:nvSpPr>
        <p:spPr>
          <a:xfrm>
            <a:off x="2053120" y="1233596"/>
            <a:ext cx="8229601" cy="3447098"/>
          </a:xfrm>
          <a:prstGeom prst="rect">
            <a:avLst/>
          </a:prstGeom>
          <a:noFill/>
        </p:spPr>
        <p:txBody>
          <a:bodyPr wrap="square" lIns="0" tIns="0" rIns="0" bIns="0" numCol="1" rtlCol="0">
            <a:spAutoFit/>
          </a:bodyPr>
          <a:lstStyle/>
          <a:p>
            <a:pPr marL="457200" indent="-457200">
              <a:buFont typeface="Arial" panose="020B0604020202020204" pitchFamily="34" charset="0"/>
              <a:buChar char="•"/>
            </a:pPr>
            <a:r>
              <a:rPr lang="en-US" sz="2800" dirty="0">
                <a:solidFill>
                  <a:schemeClr val="tx1">
                    <a:lumMod val="65000"/>
                    <a:lumOff val="35000"/>
                  </a:schemeClr>
                </a:solidFill>
              </a:rPr>
              <a:t>Brief description of DSW rule history</a:t>
            </a:r>
          </a:p>
          <a:p>
            <a:pPr marL="457200" indent="-457200">
              <a:buFont typeface="Arial" panose="020B0604020202020204" pitchFamily="34" charset="0"/>
              <a:buChar char="•"/>
            </a:pPr>
            <a:r>
              <a:rPr lang="en-US" sz="2800" dirty="0">
                <a:solidFill>
                  <a:schemeClr val="tx1">
                    <a:lumMod val="65000"/>
                    <a:lumOff val="35000"/>
                  </a:schemeClr>
                </a:solidFill>
              </a:rPr>
              <a:t>Recent litigation of DSW revisions</a:t>
            </a:r>
          </a:p>
          <a:p>
            <a:pPr marL="457200" indent="-457200">
              <a:buFont typeface="Arial" panose="020B0604020202020204" pitchFamily="34" charset="0"/>
              <a:buChar char="•"/>
            </a:pPr>
            <a:r>
              <a:rPr lang="en-US" sz="2800" dirty="0">
                <a:solidFill>
                  <a:schemeClr val="tx1">
                    <a:lumMod val="65000"/>
                    <a:lumOff val="35000"/>
                  </a:schemeClr>
                </a:solidFill>
              </a:rPr>
              <a:t>Discussion of final rule exclusions</a:t>
            </a:r>
          </a:p>
          <a:p>
            <a:pPr marL="457200" indent="-457200">
              <a:buFont typeface="Arial" panose="020B0604020202020204" pitchFamily="34" charset="0"/>
              <a:buChar char="•"/>
            </a:pPr>
            <a:r>
              <a:rPr lang="en-US" sz="2800" dirty="0">
                <a:solidFill>
                  <a:schemeClr val="tx1">
                    <a:lumMod val="65000"/>
                    <a:lumOff val="35000"/>
                  </a:schemeClr>
                </a:solidFill>
              </a:rPr>
              <a:t>State adoptions</a:t>
            </a:r>
          </a:p>
          <a:p>
            <a:pPr marL="457200" indent="-457200">
              <a:buFont typeface="Arial" panose="020B0604020202020204" pitchFamily="34" charset="0"/>
              <a:buChar char="•"/>
            </a:pPr>
            <a:r>
              <a:rPr lang="en-US" sz="2800" dirty="0">
                <a:solidFill>
                  <a:schemeClr val="tx1">
                    <a:lumMod val="65000"/>
                    <a:lumOff val="35000"/>
                  </a:schemeClr>
                </a:solidFill>
              </a:rPr>
              <a:t>Refinery recycling examples</a:t>
            </a:r>
          </a:p>
          <a:p>
            <a:pPr marL="457200" indent="-457200">
              <a:buFont typeface="Arial" panose="020B0604020202020204" pitchFamily="34" charset="0"/>
              <a:buChar char="•"/>
            </a:pPr>
            <a:endParaRPr lang="en-US" sz="2800" dirty="0">
              <a:solidFill>
                <a:schemeClr val="tx1">
                  <a:lumMod val="65000"/>
                  <a:lumOff val="35000"/>
                </a:schemeClr>
              </a:solidFill>
            </a:endParaRPr>
          </a:p>
          <a:p>
            <a:pPr marL="457200" indent="-457200">
              <a:buFont typeface="Arial" panose="020B0604020202020204" pitchFamily="34" charset="0"/>
              <a:buChar char="•"/>
            </a:pPr>
            <a:endParaRPr lang="en-US" sz="2800" dirty="0">
              <a:solidFill>
                <a:schemeClr val="tx1">
                  <a:lumMod val="65000"/>
                  <a:lumOff val="35000"/>
                </a:schemeClr>
              </a:solidFill>
            </a:endParaRPr>
          </a:p>
          <a:p>
            <a:pPr marL="457200" indent="-457200">
              <a:buFont typeface="Arial" panose="020B0604020202020204" pitchFamily="34" charset="0"/>
              <a:buChar char="•"/>
            </a:pPr>
            <a:endParaRPr lang="en-US" sz="2800" dirty="0">
              <a:solidFill>
                <a:schemeClr val="tx1">
                  <a:lumMod val="65000"/>
                  <a:lumOff val="35000"/>
                </a:schemeClr>
              </a:solidFill>
            </a:endParaRPr>
          </a:p>
        </p:txBody>
      </p:sp>
    </p:spTree>
    <p:extLst>
      <p:ext uri="{BB962C8B-B14F-4D97-AF65-F5344CB8AC3E}">
        <p14:creationId xmlns:p14="http://schemas.microsoft.com/office/powerpoint/2010/main" val="32521677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A7FA62-4948-423F-9028-CC95EFB69940}"/>
              </a:ext>
            </a:extLst>
          </p:cNvPr>
          <p:cNvSpPr>
            <a:spLocks noGrp="1"/>
          </p:cNvSpPr>
          <p:nvPr>
            <p:ph type="title"/>
          </p:nvPr>
        </p:nvSpPr>
        <p:spPr>
          <a:xfrm>
            <a:off x="1981201" y="576908"/>
            <a:ext cx="5127523" cy="397219"/>
          </a:xfrm>
        </p:spPr>
        <p:txBody>
          <a:bodyPr/>
          <a:lstStyle/>
          <a:p>
            <a:r>
              <a:rPr lang="en-US" sz="3200" dirty="0"/>
              <a:t>Definition of Solid Waste Rule</a:t>
            </a:r>
          </a:p>
        </p:txBody>
      </p:sp>
      <p:sp>
        <p:nvSpPr>
          <p:cNvPr id="3" name="Content Placeholder 2">
            <a:extLst>
              <a:ext uri="{FF2B5EF4-FFF2-40B4-BE49-F238E27FC236}">
                <a16:creationId xmlns:a16="http://schemas.microsoft.com/office/drawing/2014/main" id="{B749AD5B-5FCF-45AF-B6A4-F72AEC0E6E3D}"/>
              </a:ext>
            </a:extLst>
          </p:cNvPr>
          <p:cNvSpPr>
            <a:spLocks noGrp="1"/>
          </p:cNvSpPr>
          <p:nvPr>
            <p:ph idx="1"/>
          </p:nvPr>
        </p:nvSpPr>
        <p:spPr/>
        <p:txBody>
          <a:bodyPr/>
          <a:lstStyle/>
          <a:p>
            <a:pPr marL="257175" indent="-257175">
              <a:buFont typeface="Wingdings" panose="05000000000000000000" pitchFamily="2" charset="2"/>
              <a:buChar char="§"/>
            </a:pPr>
            <a:endParaRPr lang="en-US" dirty="0"/>
          </a:p>
          <a:p>
            <a:pPr marL="257175" indent="-257175">
              <a:buFont typeface="Wingdings" panose="05000000000000000000" pitchFamily="2" charset="2"/>
              <a:buChar char="§"/>
            </a:pPr>
            <a:endParaRPr lang="en-US" dirty="0"/>
          </a:p>
          <a:p>
            <a:pPr marL="257175" indent="-257175">
              <a:buFont typeface="Wingdings" panose="05000000000000000000" pitchFamily="2" charset="2"/>
              <a:buChar char="§"/>
            </a:pPr>
            <a:endParaRPr lang="en-US" dirty="0"/>
          </a:p>
          <a:p>
            <a:pPr marL="257175" indent="-257175">
              <a:buFont typeface="Wingdings" panose="05000000000000000000" pitchFamily="2" charset="2"/>
              <a:buChar char="§"/>
            </a:pPr>
            <a:endParaRPr lang="en-US" dirty="0"/>
          </a:p>
        </p:txBody>
      </p:sp>
      <p:sp>
        <p:nvSpPr>
          <p:cNvPr id="4" name="Content Placeholder 3">
            <a:extLst>
              <a:ext uri="{FF2B5EF4-FFF2-40B4-BE49-F238E27FC236}">
                <a16:creationId xmlns:a16="http://schemas.microsoft.com/office/drawing/2014/main" id="{1D6F89E1-B25C-4EFB-B2D7-8F36EC3DF3C9}"/>
              </a:ext>
            </a:extLst>
          </p:cNvPr>
          <p:cNvSpPr>
            <a:spLocks noGrp="1"/>
          </p:cNvSpPr>
          <p:nvPr>
            <p:ph idx="13"/>
          </p:nvPr>
        </p:nvSpPr>
        <p:spPr>
          <a:xfrm>
            <a:off x="1981201" y="1373540"/>
            <a:ext cx="7744885" cy="3587926"/>
          </a:xfrm>
        </p:spPr>
        <p:txBody>
          <a:bodyPr/>
          <a:lstStyle/>
          <a:p>
            <a:pPr>
              <a:lnSpc>
                <a:spcPct val="100000"/>
              </a:lnSpc>
            </a:pPr>
            <a:r>
              <a:rPr lang="en-US" sz="2800" dirty="0"/>
              <a:t>History (1)</a:t>
            </a:r>
          </a:p>
          <a:p>
            <a:pPr marL="257175" indent="-257175">
              <a:lnSpc>
                <a:spcPct val="100000"/>
              </a:lnSpc>
              <a:buFont typeface="Arial" panose="020B0604020202020204" pitchFamily="34" charset="0"/>
              <a:buChar char="•"/>
            </a:pPr>
            <a:r>
              <a:rPr lang="en-US" sz="2400" dirty="0"/>
              <a:t>1976 - the Resource Conservation and Recovery Act (RCRA) was enacted to create hazardous and non-hazardous waste management programs</a:t>
            </a:r>
          </a:p>
          <a:p>
            <a:pPr marL="257175" indent="-257175">
              <a:lnSpc>
                <a:spcPct val="100000"/>
              </a:lnSpc>
              <a:buFont typeface="Arial" panose="020B0604020202020204" pitchFamily="34" charset="0"/>
              <a:buChar char="•"/>
            </a:pPr>
            <a:r>
              <a:rPr lang="en-US" sz="2400" dirty="0"/>
              <a:t>1987 – 1994 – various litigation activities ruled on specific wastes being excluded from DSW</a:t>
            </a:r>
          </a:p>
          <a:p>
            <a:pPr marL="257175" indent="-257175">
              <a:lnSpc>
                <a:spcPct val="100000"/>
              </a:lnSpc>
              <a:buFont typeface="Arial" panose="020B0604020202020204" pitchFamily="34" charset="0"/>
              <a:buChar char="•"/>
            </a:pPr>
            <a:r>
              <a:rPr lang="en-US" sz="2400" dirty="0"/>
              <a:t>1998 – mineral processing/mining industry litigation regarding reclamation of HSMs (TC by-products and </a:t>
            </a:r>
            <a:r>
              <a:rPr lang="en-US" sz="2400" dirty="0" err="1"/>
              <a:t>sludges</a:t>
            </a:r>
            <a:r>
              <a:rPr lang="en-US" sz="2400" dirty="0"/>
              <a:t>)</a:t>
            </a:r>
          </a:p>
          <a:p>
            <a:pPr marL="900113" lvl="1" indent="-342900">
              <a:buFont typeface="Symbol" panose="05050102010706020507" pitchFamily="18" charset="2"/>
              <a:buChar char="-"/>
            </a:pPr>
            <a:r>
              <a:rPr lang="en-US" sz="2400" dirty="0"/>
              <a:t>Materials reused within an ongoing industrial process are neither disposed of nor abandoned</a:t>
            </a:r>
          </a:p>
          <a:p>
            <a:pPr marL="257175" indent="-257175">
              <a:lnSpc>
                <a:spcPct val="100000"/>
              </a:lnSpc>
              <a:buFont typeface="Arial" panose="020B0604020202020204" pitchFamily="34" charset="0"/>
              <a:buChar char="•"/>
            </a:pPr>
            <a:r>
              <a:rPr lang="en-US" sz="2400" dirty="0"/>
              <a:t>2003 – HSMs used to make fertilizers are not discarded/SW</a:t>
            </a:r>
          </a:p>
          <a:p>
            <a:pPr>
              <a:lnSpc>
                <a:spcPct val="100000"/>
              </a:lnSpc>
            </a:pPr>
            <a:endParaRPr lang="en-US" sz="2400" dirty="0"/>
          </a:p>
          <a:p>
            <a:pPr>
              <a:lnSpc>
                <a:spcPct val="100000"/>
              </a:lnSpc>
            </a:pPr>
            <a:endParaRPr lang="en-US" sz="2400" dirty="0"/>
          </a:p>
          <a:p>
            <a:pPr>
              <a:lnSpc>
                <a:spcPct val="100000"/>
              </a:lnSpc>
            </a:pPr>
            <a:endParaRPr lang="en-US" sz="2400" dirty="0"/>
          </a:p>
        </p:txBody>
      </p:sp>
      <p:sp>
        <p:nvSpPr>
          <p:cNvPr id="5" name="Slide Number Placeholder 4">
            <a:extLst>
              <a:ext uri="{FF2B5EF4-FFF2-40B4-BE49-F238E27FC236}">
                <a16:creationId xmlns:a16="http://schemas.microsoft.com/office/drawing/2014/main" id="{670BD2CA-0A59-4218-AFCA-F1848ED6A90D}"/>
              </a:ext>
            </a:extLst>
          </p:cNvPr>
          <p:cNvSpPr>
            <a:spLocks noGrp="1"/>
          </p:cNvSpPr>
          <p:nvPr>
            <p:ph type="sldNum" sz="quarter" idx="12"/>
          </p:nvPr>
        </p:nvSpPr>
        <p:spPr/>
        <p:txBody>
          <a:bodyPr/>
          <a:lstStyle/>
          <a:p>
            <a:pPr>
              <a:defRPr/>
            </a:pPr>
            <a:fld id="{296D35B4-D7AE-4D85-A57B-B2B020E7A9A7}" type="slidenum">
              <a:rPr lang="en-US" smtClean="0"/>
              <a:pPr>
                <a:defRPr/>
              </a:pPr>
              <a:t>3</a:t>
            </a:fld>
            <a:endParaRPr lang="en-US" dirty="0"/>
          </a:p>
        </p:txBody>
      </p:sp>
    </p:spTree>
    <p:extLst>
      <p:ext uri="{BB962C8B-B14F-4D97-AF65-F5344CB8AC3E}">
        <p14:creationId xmlns:p14="http://schemas.microsoft.com/office/powerpoint/2010/main" val="18183595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A7FA62-4948-423F-9028-CC95EFB69940}"/>
              </a:ext>
            </a:extLst>
          </p:cNvPr>
          <p:cNvSpPr>
            <a:spLocks noGrp="1"/>
          </p:cNvSpPr>
          <p:nvPr>
            <p:ph type="title"/>
          </p:nvPr>
        </p:nvSpPr>
        <p:spPr>
          <a:xfrm>
            <a:off x="1981201" y="576908"/>
            <a:ext cx="5127523" cy="397219"/>
          </a:xfrm>
        </p:spPr>
        <p:txBody>
          <a:bodyPr/>
          <a:lstStyle/>
          <a:p>
            <a:r>
              <a:rPr lang="en-US" sz="3200" dirty="0"/>
              <a:t>Definition of Solid Waste Rule</a:t>
            </a:r>
          </a:p>
        </p:txBody>
      </p:sp>
      <p:sp>
        <p:nvSpPr>
          <p:cNvPr id="3" name="Content Placeholder 2">
            <a:extLst>
              <a:ext uri="{FF2B5EF4-FFF2-40B4-BE49-F238E27FC236}">
                <a16:creationId xmlns:a16="http://schemas.microsoft.com/office/drawing/2014/main" id="{B749AD5B-5FCF-45AF-B6A4-F72AEC0E6E3D}"/>
              </a:ext>
            </a:extLst>
          </p:cNvPr>
          <p:cNvSpPr>
            <a:spLocks noGrp="1"/>
          </p:cNvSpPr>
          <p:nvPr>
            <p:ph idx="1"/>
          </p:nvPr>
        </p:nvSpPr>
        <p:spPr/>
        <p:txBody>
          <a:bodyPr/>
          <a:lstStyle/>
          <a:p>
            <a:pPr marL="257175" indent="-257175">
              <a:buFont typeface="Wingdings" panose="05000000000000000000" pitchFamily="2" charset="2"/>
              <a:buChar char="§"/>
            </a:pPr>
            <a:endParaRPr lang="en-US" dirty="0"/>
          </a:p>
          <a:p>
            <a:pPr marL="257175" indent="-257175">
              <a:buFont typeface="Wingdings" panose="05000000000000000000" pitchFamily="2" charset="2"/>
              <a:buChar char="§"/>
            </a:pPr>
            <a:endParaRPr lang="en-US" dirty="0"/>
          </a:p>
          <a:p>
            <a:pPr marL="257175" indent="-257175">
              <a:buFont typeface="Wingdings" panose="05000000000000000000" pitchFamily="2" charset="2"/>
              <a:buChar char="§"/>
            </a:pPr>
            <a:endParaRPr lang="en-US" dirty="0"/>
          </a:p>
          <a:p>
            <a:pPr marL="257175" indent="-257175">
              <a:buFont typeface="Wingdings" panose="05000000000000000000" pitchFamily="2" charset="2"/>
              <a:buChar char="§"/>
            </a:pPr>
            <a:endParaRPr lang="en-US" dirty="0"/>
          </a:p>
        </p:txBody>
      </p:sp>
      <p:sp>
        <p:nvSpPr>
          <p:cNvPr id="4" name="Content Placeholder 3">
            <a:extLst>
              <a:ext uri="{FF2B5EF4-FFF2-40B4-BE49-F238E27FC236}">
                <a16:creationId xmlns:a16="http://schemas.microsoft.com/office/drawing/2014/main" id="{1D6F89E1-B25C-4EFB-B2D7-8F36EC3DF3C9}"/>
              </a:ext>
            </a:extLst>
          </p:cNvPr>
          <p:cNvSpPr>
            <a:spLocks noGrp="1"/>
          </p:cNvSpPr>
          <p:nvPr>
            <p:ph idx="13"/>
          </p:nvPr>
        </p:nvSpPr>
        <p:spPr>
          <a:xfrm>
            <a:off x="1981201" y="1373540"/>
            <a:ext cx="7744885" cy="3587926"/>
          </a:xfrm>
        </p:spPr>
        <p:txBody>
          <a:bodyPr/>
          <a:lstStyle/>
          <a:p>
            <a:pPr>
              <a:lnSpc>
                <a:spcPct val="100000"/>
              </a:lnSpc>
            </a:pPr>
            <a:r>
              <a:rPr lang="en-US" sz="2800" dirty="0"/>
              <a:t>History (2)</a:t>
            </a:r>
          </a:p>
          <a:p>
            <a:pPr marL="257175" indent="-257175">
              <a:lnSpc>
                <a:spcPct val="100000"/>
              </a:lnSpc>
              <a:buFont typeface="Arial" panose="020B0604020202020204" pitchFamily="34" charset="0"/>
              <a:buChar char="•"/>
            </a:pPr>
            <a:r>
              <a:rPr lang="en-US" sz="2400" dirty="0"/>
              <a:t>2003 – DSW proposed rule excluding HSMs reclaimed in continuous process within same industry – genesis of current rule</a:t>
            </a:r>
          </a:p>
          <a:p>
            <a:pPr marL="257175" indent="-257175">
              <a:lnSpc>
                <a:spcPct val="100000"/>
              </a:lnSpc>
              <a:buFont typeface="Arial" panose="020B0604020202020204" pitchFamily="34" charset="0"/>
              <a:buChar char="•"/>
            </a:pPr>
            <a:r>
              <a:rPr lang="en-US" sz="2400" dirty="0"/>
              <a:t>2007/2008 - EPA published a proposed/final rule revising the definition of solid waste adding exclusion for recycling of secondary material and generator controlled exclusions and to codify legitimate recycling</a:t>
            </a:r>
          </a:p>
          <a:p>
            <a:pPr marL="257175" indent="-257175">
              <a:lnSpc>
                <a:spcPct val="100000"/>
              </a:lnSpc>
              <a:buFont typeface="Arial" panose="020B0604020202020204" pitchFamily="34" charset="0"/>
              <a:buChar char="•"/>
            </a:pPr>
            <a:r>
              <a:rPr lang="en-US" sz="2400" dirty="0"/>
              <a:t>2015 - 2008 rule was re-visited replacing transfer-based recycling with verified recycler exclusion and strengthened the definition of legitimate recycling</a:t>
            </a:r>
          </a:p>
          <a:p>
            <a:pPr marL="257175" indent="-257175">
              <a:lnSpc>
                <a:spcPct val="100000"/>
              </a:lnSpc>
              <a:buFont typeface="Arial" panose="020B0604020202020204" pitchFamily="34" charset="0"/>
              <a:buChar char="•"/>
            </a:pPr>
            <a:r>
              <a:rPr lang="en-US" sz="2400" dirty="0"/>
              <a:t>2018 – Litigation further revised 2015 Rule </a:t>
            </a:r>
          </a:p>
          <a:p>
            <a:pPr>
              <a:lnSpc>
                <a:spcPct val="100000"/>
              </a:lnSpc>
            </a:pPr>
            <a:endParaRPr lang="en-US" sz="2400" dirty="0"/>
          </a:p>
          <a:p>
            <a:pPr>
              <a:lnSpc>
                <a:spcPct val="100000"/>
              </a:lnSpc>
            </a:pPr>
            <a:endParaRPr lang="en-US" sz="2400" dirty="0"/>
          </a:p>
          <a:p>
            <a:pPr>
              <a:lnSpc>
                <a:spcPct val="100000"/>
              </a:lnSpc>
            </a:pPr>
            <a:endParaRPr lang="en-US" sz="2400" dirty="0"/>
          </a:p>
        </p:txBody>
      </p:sp>
      <p:sp>
        <p:nvSpPr>
          <p:cNvPr id="5" name="Slide Number Placeholder 4">
            <a:extLst>
              <a:ext uri="{FF2B5EF4-FFF2-40B4-BE49-F238E27FC236}">
                <a16:creationId xmlns:a16="http://schemas.microsoft.com/office/drawing/2014/main" id="{670BD2CA-0A59-4218-AFCA-F1848ED6A90D}"/>
              </a:ext>
            </a:extLst>
          </p:cNvPr>
          <p:cNvSpPr>
            <a:spLocks noGrp="1"/>
          </p:cNvSpPr>
          <p:nvPr>
            <p:ph type="sldNum" sz="quarter" idx="12"/>
          </p:nvPr>
        </p:nvSpPr>
        <p:spPr/>
        <p:txBody>
          <a:bodyPr/>
          <a:lstStyle/>
          <a:p>
            <a:pPr>
              <a:defRPr/>
            </a:pPr>
            <a:fld id="{296D35B4-D7AE-4D85-A57B-B2B020E7A9A7}" type="slidenum">
              <a:rPr lang="en-US" smtClean="0"/>
              <a:pPr>
                <a:defRPr/>
              </a:pPr>
              <a:t>4</a:t>
            </a:fld>
            <a:endParaRPr lang="en-US" dirty="0"/>
          </a:p>
        </p:txBody>
      </p:sp>
    </p:spTree>
    <p:extLst>
      <p:ext uri="{BB962C8B-B14F-4D97-AF65-F5344CB8AC3E}">
        <p14:creationId xmlns:p14="http://schemas.microsoft.com/office/powerpoint/2010/main" val="9302712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96D35B4-D7AE-4D85-A57B-B2B020E7A9A7}" type="slidenum">
              <a:rPr lang="en-US" smtClean="0"/>
              <a:pPr>
                <a:defRPr/>
              </a:pPr>
              <a:t>5</a:t>
            </a:fld>
            <a:endParaRPr lang="en-US"/>
          </a:p>
        </p:txBody>
      </p:sp>
      <p:sp>
        <p:nvSpPr>
          <p:cNvPr id="2" name="Title 1"/>
          <p:cNvSpPr>
            <a:spLocks noGrp="1"/>
          </p:cNvSpPr>
          <p:nvPr>
            <p:ph type="title"/>
          </p:nvPr>
        </p:nvSpPr>
        <p:spPr>
          <a:xfrm>
            <a:off x="2022476" y="357903"/>
            <a:ext cx="7121525" cy="673100"/>
          </a:xfrm>
          <a:prstGeom prst="rect">
            <a:avLst/>
          </a:prstGeom>
        </p:spPr>
        <p:txBody>
          <a:bodyPr/>
          <a:lstStyle/>
          <a:p>
            <a:r>
              <a:rPr lang="en-US" sz="3200" dirty="0"/>
              <a:t>Recent Litigation (2017-2018) </a:t>
            </a:r>
          </a:p>
        </p:txBody>
      </p:sp>
      <p:sp>
        <p:nvSpPr>
          <p:cNvPr id="4" name="TextBox 3">
            <a:extLst>
              <a:ext uri="{FF2B5EF4-FFF2-40B4-BE49-F238E27FC236}">
                <a16:creationId xmlns:a16="http://schemas.microsoft.com/office/drawing/2014/main" id="{453DE512-9D51-4CE4-9959-1785AC92A1BB}"/>
              </a:ext>
            </a:extLst>
          </p:cNvPr>
          <p:cNvSpPr txBox="1"/>
          <p:nvPr/>
        </p:nvSpPr>
        <p:spPr>
          <a:xfrm>
            <a:off x="2235201" y="1600801"/>
            <a:ext cx="7713133" cy="4493538"/>
          </a:xfrm>
          <a:prstGeom prst="rect">
            <a:avLst/>
          </a:prstGeom>
          <a:noFill/>
        </p:spPr>
        <p:txBody>
          <a:bodyPr wrap="square" lIns="0" tIns="0" rIns="0" bIns="0" numCol="1" rtlCol="0">
            <a:spAutoFit/>
          </a:bodyPr>
          <a:lstStyle/>
          <a:p>
            <a:r>
              <a:rPr lang="en-US" sz="2800" dirty="0">
                <a:solidFill>
                  <a:srgbClr val="003B5C"/>
                </a:solidFill>
              </a:rPr>
              <a:t>D.C. Circuit Court of Appeals </a:t>
            </a:r>
          </a:p>
          <a:p>
            <a:pPr marL="257175" indent="-257175">
              <a:buFont typeface="Arial" panose="020B0604020202020204" pitchFamily="34" charset="0"/>
              <a:buChar char="•"/>
            </a:pPr>
            <a:r>
              <a:rPr lang="en-US" sz="2400" dirty="0">
                <a:solidFill>
                  <a:schemeClr val="tx1">
                    <a:lumMod val="65000"/>
                    <a:lumOff val="35000"/>
                  </a:schemeClr>
                </a:solidFill>
                <a:latin typeface="+mn-lt"/>
              </a:rPr>
              <a:t>Vacated verified recycler exclusion and reinstated the transfer based exclusion from 2008</a:t>
            </a:r>
          </a:p>
          <a:p>
            <a:pPr marL="257175" indent="-257175">
              <a:buFont typeface="Arial" panose="020B0604020202020204" pitchFamily="34" charset="0"/>
              <a:buChar char="•"/>
            </a:pPr>
            <a:r>
              <a:rPr lang="en-US" sz="2400" dirty="0">
                <a:solidFill>
                  <a:schemeClr val="tx1">
                    <a:lumMod val="65000"/>
                    <a:lumOff val="35000"/>
                  </a:schemeClr>
                </a:solidFill>
                <a:latin typeface="+mn-lt"/>
              </a:rPr>
              <a:t>Upheld containment and emergency preparedness requirements</a:t>
            </a:r>
          </a:p>
          <a:p>
            <a:pPr marL="257175" indent="-257175">
              <a:buFont typeface="Arial" panose="020B0604020202020204" pitchFamily="34" charset="0"/>
              <a:buChar char="•"/>
            </a:pPr>
            <a:r>
              <a:rPr lang="en-US" sz="2400" dirty="0">
                <a:solidFill>
                  <a:schemeClr val="tx1">
                    <a:lumMod val="65000"/>
                    <a:lumOff val="35000"/>
                  </a:schemeClr>
                </a:solidFill>
                <a:latin typeface="+mn-lt"/>
              </a:rPr>
              <a:t>Vacated Factor 4 (product of recycling must be comparable to a legitimate product or intermediate)</a:t>
            </a:r>
          </a:p>
          <a:p>
            <a:pPr marL="257175" indent="-257175">
              <a:buFont typeface="Arial" panose="020B0604020202020204" pitchFamily="34" charset="0"/>
              <a:buChar char="•"/>
            </a:pPr>
            <a:r>
              <a:rPr lang="en-US" sz="2400" dirty="0">
                <a:solidFill>
                  <a:schemeClr val="tx1">
                    <a:lumMod val="65000"/>
                    <a:lumOff val="35000"/>
                  </a:schemeClr>
                </a:solidFill>
                <a:latin typeface="+mn-lt"/>
              </a:rPr>
              <a:t>Reinstated 2008 version of Factor 4 (must be “considered”)</a:t>
            </a:r>
          </a:p>
          <a:p>
            <a:pPr marL="257175" indent="-257175">
              <a:buFont typeface="Arial" panose="020B0604020202020204" pitchFamily="34" charset="0"/>
              <a:buChar char="•"/>
            </a:pPr>
            <a:r>
              <a:rPr lang="en-US" sz="2400" b="1" dirty="0">
                <a:solidFill>
                  <a:schemeClr val="tx1">
                    <a:lumMod val="65000"/>
                    <a:lumOff val="35000"/>
                  </a:schemeClr>
                </a:solidFill>
                <a:latin typeface="+mn-lt"/>
              </a:rPr>
              <a:t>Effective Immediately!</a:t>
            </a:r>
          </a:p>
          <a:p>
            <a:pPr marL="600075" lvl="1" indent="-257175">
              <a:buFont typeface="Arial" panose="020B0604020202020204" pitchFamily="34" charset="0"/>
              <a:buChar char="•"/>
            </a:pPr>
            <a:endParaRPr lang="en-US" sz="2400" dirty="0">
              <a:solidFill>
                <a:schemeClr val="tx1">
                  <a:lumMod val="65000"/>
                  <a:lumOff val="35000"/>
                </a:schemeClr>
              </a:solidFill>
              <a:latin typeface="+mn-lt"/>
            </a:endParaRPr>
          </a:p>
          <a:p>
            <a:pPr marL="257175" indent="-257175">
              <a:buFont typeface="Arial" panose="020B0604020202020204" pitchFamily="34" charset="0"/>
              <a:buChar char="•"/>
            </a:pPr>
            <a:endParaRPr lang="en-US" sz="2400" dirty="0">
              <a:solidFill>
                <a:schemeClr val="tx1">
                  <a:lumMod val="65000"/>
                  <a:lumOff val="35000"/>
                </a:schemeClr>
              </a:solidFill>
              <a:latin typeface="+mn-lt"/>
            </a:endParaRPr>
          </a:p>
          <a:p>
            <a:pPr marL="257175" indent="-257175">
              <a:buFont typeface="Arial" panose="020B0604020202020204" pitchFamily="34" charset="0"/>
              <a:buChar char="•"/>
            </a:pPr>
            <a:endParaRPr lang="en-US" sz="2400" dirty="0">
              <a:solidFill>
                <a:schemeClr val="tx1">
                  <a:lumMod val="65000"/>
                  <a:lumOff val="35000"/>
                </a:schemeClr>
              </a:solidFill>
              <a:latin typeface="+mn-lt"/>
            </a:endParaRPr>
          </a:p>
        </p:txBody>
      </p:sp>
    </p:spTree>
    <p:extLst>
      <p:ext uri="{BB962C8B-B14F-4D97-AF65-F5344CB8AC3E}">
        <p14:creationId xmlns:p14="http://schemas.microsoft.com/office/powerpoint/2010/main" val="35406752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18568" y="1211053"/>
            <a:ext cx="3848100" cy="4924102"/>
          </a:xfrm>
        </p:spPr>
        <p:txBody>
          <a:bodyPr/>
          <a:lstStyle/>
          <a:p>
            <a:pPr marL="257175" indent="-257175">
              <a:lnSpc>
                <a:spcPct val="100000"/>
              </a:lnSpc>
              <a:buFont typeface="Arial" panose="020B0604020202020204" pitchFamily="34" charset="0"/>
              <a:buChar char="•"/>
            </a:pPr>
            <a:r>
              <a:rPr lang="en-US" sz="2400" dirty="0"/>
              <a:t>RCRA Permitted reclamation Facility</a:t>
            </a:r>
          </a:p>
          <a:p>
            <a:pPr marL="257175" indent="-257175">
              <a:lnSpc>
                <a:spcPct val="100000"/>
              </a:lnSpc>
              <a:buFont typeface="Arial" panose="020B0604020202020204" pitchFamily="34" charset="0"/>
              <a:buChar char="•"/>
            </a:pPr>
            <a:r>
              <a:rPr lang="en-US" sz="2400" dirty="0"/>
              <a:t>Verified recycler of HSM Qualifications</a:t>
            </a:r>
          </a:p>
          <a:p>
            <a:pPr marL="685800" lvl="1" indent="-342900"/>
            <a:r>
              <a:rPr lang="en-US" sz="2400" dirty="0"/>
              <a:t>Demonstrate legitimacy</a:t>
            </a:r>
          </a:p>
          <a:p>
            <a:pPr marL="685800" lvl="1" indent="-342900"/>
            <a:r>
              <a:rPr lang="en-US" sz="2400" dirty="0"/>
              <a:t>FA for closure</a:t>
            </a:r>
          </a:p>
          <a:p>
            <a:pPr marL="685800" lvl="1" indent="-342900"/>
            <a:r>
              <a:rPr lang="en-US" sz="2400" dirty="0"/>
              <a:t>No formal enforcement in 3 years</a:t>
            </a:r>
          </a:p>
          <a:p>
            <a:pPr marL="685800" lvl="1" indent="-342900"/>
            <a:r>
              <a:rPr lang="en-US" sz="2400" dirty="0"/>
              <a:t>Proper equipment and training</a:t>
            </a:r>
          </a:p>
          <a:p>
            <a:pPr marL="685800" lvl="1" indent="-342900"/>
            <a:r>
              <a:rPr lang="en-US" sz="2400" dirty="0"/>
              <a:t>Handing procedures</a:t>
            </a:r>
          </a:p>
          <a:p>
            <a:pPr marL="685800" lvl="1" indent="-342900"/>
            <a:r>
              <a:rPr lang="en-US" sz="2400" dirty="0"/>
              <a:t>ERP</a:t>
            </a:r>
          </a:p>
        </p:txBody>
      </p:sp>
      <p:sp>
        <p:nvSpPr>
          <p:cNvPr id="6" name="Content Placeholder 5"/>
          <p:cNvSpPr>
            <a:spLocks noGrp="1"/>
          </p:cNvSpPr>
          <p:nvPr>
            <p:ph idx="13"/>
          </p:nvPr>
        </p:nvSpPr>
        <p:spPr>
          <a:xfrm>
            <a:off x="6348544" y="1973335"/>
            <a:ext cx="3867151" cy="3606199"/>
          </a:xfrm>
        </p:spPr>
        <p:txBody>
          <a:bodyPr/>
          <a:lstStyle/>
          <a:p>
            <a:pPr marL="285750" indent="-285750">
              <a:lnSpc>
                <a:spcPct val="100000"/>
              </a:lnSpc>
              <a:buFont typeface="Arial" panose="020B0604020202020204" pitchFamily="34" charset="0"/>
              <a:buChar char="•"/>
            </a:pPr>
            <a:r>
              <a:rPr lang="en-US" sz="2400" dirty="0"/>
              <a:t>No RCRA Permit required for  reclamation facility</a:t>
            </a:r>
          </a:p>
          <a:p>
            <a:pPr marL="285750" indent="-285750">
              <a:lnSpc>
                <a:spcPct val="100000"/>
              </a:lnSpc>
              <a:buFont typeface="Arial" panose="020B0604020202020204" pitchFamily="34" charset="0"/>
              <a:buChar char="•"/>
            </a:pPr>
            <a:r>
              <a:rPr lang="en-US" sz="2400" dirty="0"/>
              <a:t>Reasonable efforts to ensure “legitimate” recycling</a:t>
            </a:r>
          </a:p>
          <a:p>
            <a:pPr marL="285750" indent="-285750">
              <a:lnSpc>
                <a:spcPct val="100000"/>
              </a:lnSpc>
              <a:buFont typeface="Arial" panose="020B0604020202020204" pitchFamily="34" charset="0"/>
              <a:buChar char="•"/>
            </a:pPr>
            <a:r>
              <a:rPr lang="en-US" sz="2400" dirty="0"/>
              <a:t>“Contained” standard</a:t>
            </a:r>
          </a:p>
          <a:p>
            <a:pPr marL="285750" indent="-285750">
              <a:lnSpc>
                <a:spcPct val="100000"/>
              </a:lnSpc>
              <a:buFont typeface="Arial" panose="020B0604020202020204" pitchFamily="34" charset="0"/>
              <a:buChar char="•"/>
            </a:pPr>
            <a:r>
              <a:rPr lang="en-US" sz="2400" dirty="0"/>
              <a:t>Emergency Preparedness</a:t>
            </a:r>
          </a:p>
        </p:txBody>
      </p:sp>
      <p:sp>
        <p:nvSpPr>
          <p:cNvPr id="2" name="Title 1"/>
          <p:cNvSpPr>
            <a:spLocks noGrp="1"/>
          </p:cNvSpPr>
          <p:nvPr>
            <p:ph type="title"/>
          </p:nvPr>
        </p:nvSpPr>
        <p:spPr>
          <a:xfrm>
            <a:off x="2014996" y="537953"/>
            <a:ext cx="3091511" cy="673100"/>
          </a:xfrm>
          <a:prstGeom prst="rect">
            <a:avLst/>
          </a:prstGeom>
        </p:spPr>
        <p:txBody>
          <a:bodyPr/>
          <a:lstStyle/>
          <a:p>
            <a:r>
              <a:rPr lang="en-US" sz="3200" dirty="0"/>
              <a:t>Verified Recycler</a:t>
            </a:r>
          </a:p>
        </p:txBody>
      </p:sp>
      <p:sp>
        <p:nvSpPr>
          <p:cNvPr id="3" name="Slide Number Placeholder 2"/>
          <p:cNvSpPr>
            <a:spLocks noGrp="1"/>
          </p:cNvSpPr>
          <p:nvPr>
            <p:ph type="sldNum" sz="quarter" idx="12"/>
          </p:nvPr>
        </p:nvSpPr>
        <p:spPr/>
        <p:txBody>
          <a:bodyPr/>
          <a:lstStyle/>
          <a:p>
            <a:pPr>
              <a:defRPr/>
            </a:pPr>
            <a:fld id="{296D35B4-D7AE-4D85-A57B-B2B020E7A9A7}" type="slidenum">
              <a:rPr lang="en-US" smtClean="0"/>
              <a:pPr>
                <a:defRPr/>
              </a:pPr>
              <a:t>6</a:t>
            </a:fld>
            <a:endParaRPr lang="en-US"/>
          </a:p>
        </p:txBody>
      </p:sp>
      <p:sp>
        <p:nvSpPr>
          <p:cNvPr id="7" name="Title 1"/>
          <p:cNvSpPr txBox="1">
            <a:spLocks/>
          </p:cNvSpPr>
          <p:nvPr/>
        </p:nvSpPr>
        <p:spPr>
          <a:xfrm>
            <a:off x="6185633" y="1216274"/>
            <a:ext cx="4242977" cy="673100"/>
          </a:xfrm>
          <a:prstGeom prst="rect">
            <a:avLst/>
          </a:prstGeom>
        </p:spPr>
        <p:txBody>
          <a:bodyPr/>
          <a:lstStyle>
            <a:lvl1pPr algn="l" defTabSz="342900" rtl="0" eaLnBrk="1" fontAlgn="base" hangingPunct="1">
              <a:spcBef>
                <a:spcPct val="0"/>
              </a:spcBef>
              <a:spcAft>
                <a:spcPct val="0"/>
              </a:spcAft>
              <a:defRPr sz="2700" b="0" kern="1200" baseline="0">
                <a:solidFill>
                  <a:srgbClr val="003B5C"/>
                </a:solidFill>
                <a:latin typeface="+mn-lt"/>
                <a:ea typeface="ＭＳ Ｐゴシック" pitchFamily="24" charset="-128"/>
                <a:cs typeface="ＭＳ Ｐゴシック" pitchFamily="24" charset="-128"/>
              </a:defRPr>
            </a:lvl1pPr>
            <a:lvl2pPr algn="ctr" defTabSz="342900" rtl="0" eaLnBrk="1" fontAlgn="base" hangingPunct="1">
              <a:spcBef>
                <a:spcPct val="0"/>
              </a:spcBef>
              <a:spcAft>
                <a:spcPct val="0"/>
              </a:spcAft>
              <a:defRPr sz="3300">
                <a:solidFill>
                  <a:schemeClr val="tx1"/>
                </a:solidFill>
                <a:latin typeface="Calibri" pitchFamily="24" charset="0"/>
                <a:ea typeface="ＭＳ Ｐゴシック" pitchFamily="24" charset="-128"/>
                <a:cs typeface="ＭＳ Ｐゴシック" pitchFamily="24" charset="-128"/>
              </a:defRPr>
            </a:lvl2pPr>
            <a:lvl3pPr algn="ctr" defTabSz="342900" rtl="0" eaLnBrk="1" fontAlgn="base" hangingPunct="1">
              <a:spcBef>
                <a:spcPct val="0"/>
              </a:spcBef>
              <a:spcAft>
                <a:spcPct val="0"/>
              </a:spcAft>
              <a:defRPr sz="3300">
                <a:solidFill>
                  <a:schemeClr val="tx1"/>
                </a:solidFill>
                <a:latin typeface="Calibri" pitchFamily="24" charset="0"/>
                <a:ea typeface="ＭＳ Ｐゴシック" pitchFamily="24" charset="-128"/>
                <a:cs typeface="ＭＳ Ｐゴシック" pitchFamily="24" charset="-128"/>
              </a:defRPr>
            </a:lvl3pPr>
            <a:lvl4pPr algn="ctr" defTabSz="342900" rtl="0" eaLnBrk="1" fontAlgn="base" hangingPunct="1">
              <a:spcBef>
                <a:spcPct val="0"/>
              </a:spcBef>
              <a:spcAft>
                <a:spcPct val="0"/>
              </a:spcAft>
              <a:defRPr sz="3300">
                <a:solidFill>
                  <a:schemeClr val="tx1"/>
                </a:solidFill>
                <a:latin typeface="Calibri" pitchFamily="24" charset="0"/>
                <a:ea typeface="ＭＳ Ｐゴシック" pitchFamily="24" charset="-128"/>
                <a:cs typeface="ＭＳ Ｐゴシック" pitchFamily="24" charset="-128"/>
              </a:defRPr>
            </a:lvl4pPr>
            <a:lvl5pPr algn="ctr" defTabSz="342900" rtl="0" eaLnBrk="1" fontAlgn="base" hangingPunct="1">
              <a:spcBef>
                <a:spcPct val="0"/>
              </a:spcBef>
              <a:spcAft>
                <a:spcPct val="0"/>
              </a:spcAft>
              <a:defRPr sz="3300">
                <a:solidFill>
                  <a:schemeClr val="tx1"/>
                </a:solidFill>
                <a:latin typeface="Calibri" pitchFamily="24" charset="0"/>
                <a:ea typeface="ＭＳ Ｐゴシック" pitchFamily="24" charset="-128"/>
                <a:cs typeface="ＭＳ Ｐゴシック" pitchFamily="24" charset="-128"/>
              </a:defRPr>
            </a:lvl5pPr>
            <a:lvl6pPr marL="342900" algn="ctr" defTabSz="342900" rtl="0" eaLnBrk="1" fontAlgn="base" hangingPunct="1">
              <a:spcBef>
                <a:spcPct val="0"/>
              </a:spcBef>
              <a:spcAft>
                <a:spcPct val="0"/>
              </a:spcAft>
              <a:defRPr sz="3300">
                <a:solidFill>
                  <a:schemeClr val="tx1"/>
                </a:solidFill>
                <a:latin typeface="Calibri" pitchFamily="24" charset="0"/>
                <a:ea typeface="ＭＳ Ｐゴシック" pitchFamily="24" charset="-128"/>
                <a:cs typeface="ＭＳ Ｐゴシック" pitchFamily="24" charset="-128"/>
              </a:defRPr>
            </a:lvl6pPr>
            <a:lvl7pPr marL="685800" algn="ctr" defTabSz="342900" rtl="0" eaLnBrk="1" fontAlgn="base" hangingPunct="1">
              <a:spcBef>
                <a:spcPct val="0"/>
              </a:spcBef>
              <a:spcAft>
                <a:spcPct val="0"/>
              </a:spcAft>
              <a:defRPr sz="3300">
                <a:solidFill>
                  <a:schemeClr val="tx1"/>
                </a:solidFill>
                <a:latin typeface="Calibri" pitchFamily="24" charset="0"/>
                <a:ea typeface="ＭＳ Ｐゴシック" pitchFamily="24" charset="-128"/>
                <a:cs typeface="ＭＳ Ｐゴシック" pitchFamily="24" charset="-128"/>
              </a:defRPr>
            </a:lvl7pPr>
            <a:lvl8pPr marL="1028700" algn="ctr" defTabSz="342900" rtl="0" eaLnBrk="1" fontAlgn="base" hangingPunct="1">
              <a:spcBef>
                <a:spcPct val="0"/>
              </a:spcBef>
              <a:spcAft>
                <a:spcPct val="0"/>
              </a:spcAft>
              <a:defRPr sz="3300">
                <a:solidFill>
                  <a:schemeClr val="tx1"/>
                </a:solidFill>
                <a:latin typeface="Calibri" pitchFamily="24" charset="0"/>
                <a:ea typeface="ＭＳ Ｐゴシック" pitchFamily="24" charset="-128"/>
                <a:cs typeface="ＭＳ Ｐゴシック" pitchFamily="24" charset="-128"/>
              </a:defRPr>
            </a:lvl8pPr>
            <a:lvl9pPr marL="1371600" algn="ctr" defTabSz="342900" rtl="0" eaLnBrk="1" fontAlgn="base" hangingPunct="1">
              <a:spcBef>
                <a:spcPct val="0"/>
              </a:spcBef>
              <a:spcAft>
                <a:spcPct val="0"/>
              </a:spcAft>
              <a:defRPr sz="3300">
                <a:solidFill>
                  <a:schemeClr val="tx1"/>
                </a:solidFill>
                <a:latin typeface="Calibri" pitchFamily="24" charset="0"/>
                <a:ea typeface="ＭＳ Ｐゴシック" pitchFamily="24" charset="-128"/>
                <a:cs typeface="ＭＳ Ｐゴシック" pitchFamily="24" charset="-128"/>
              </a:defRPr>
            </a:lvl9pPr>
          </a:lstStyle>
          <a:p>
            <a:r>
              <a:rPr lang="en-US" sz="3200" dirty="0"/>
              <a:t>Transfer-based Exclusion</a:t>
            </a:r>
          </a:p>
        </p:txBody>
      </p:sp>
      <p:sp>
        <p:nvSpPr>
          <p:cNvPr id="8" name="&quot;No&quot; Symbol 7"/>
          <p:cNvSpPr/>
          <p:nvPr/>
        </p:nvSpPr>
        <p:spPr>
          <a:xfrm>
            <a:off x="1870313" y="1552824"/>
            <a:ext cx="3953934" cy="4031930"/>
          </a:xfrm>
          <a:prstGeom prst="noSmoking">
            <a:avLst/>
          </a:prstGeom>
          <a:solidFill>
            <a:srgbClr val="FF0000">
              <a:alpha val="34902"/>
            </a:srgbClr>
          </a:solidFill>
          <a:ln w="12700">
            <a:solidFill>
              <a:schemeClr val="tx1"/>
            </a:solidFill>
          </a:ln>
          <a:effectLst>
            <a:softEdge rad="31750"/>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7501" y="3776434"/>
            <a:ext cx="1880069" cy="1933029"/>
          </a:xfrm>
          <a:prstGeom prst="rect">
            <a:avLst/>
          </a:prstGeom>
          <a:noFill/>
        </p:spPr>
      </p:pic>
    </p:spTree>
    <p:extLst>
      <p:ext uri="{BB962C8B-B14F-4D97-AF65-F5344CB8AC3E}">
        <p14:creationId xmlns:p14="http://schemas.microsoft.com/office/powerpoint/2010/main" val="37110693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96D35B4-D7AE-4D85-A57B-B2B020E7A9A7}" type="slidenum">
              <a:rPr lang="en-US" smtClean="0"/>
              <a:pPr>
                <a:defRPr/>
              </a:pPr>
              <a:t>7</a:t>
            </a:fld>
            <a:endParaRPr lang="en-US"/>
          </a:p>
        </p:txBody>
      </p:sp>
      <p:sp>
        <p:nvSpPr>
          <p:cNvPr id="2" name="Title 1"/>
          <p:cNvSpPr>
            <a:spLocks noGrp="1"/>
          </p:cNvSpPr>
          <p:nvPr>
            <p:ph type="title"/>
          </p:nvPr>
        </p:nvSpPr>
        <p:spPr>
          <a:xfrm>
            <a:off x="1895357" y="331574"/>
            <a:ext cx="7121525" cy="673100"/>
          </a:xfrm>
          <a:prstGeom prst="rect">
            <a:avLst/>
          </a:prstGeom>
        </p:spPr>
        <p:txBody>
          <a:bodyPr/>
          <a:lstStyle/>
          <a:p>
            <a:r>
              <a:rPr lang="en-US" sz="3200" dirty="0"/>
              <a:t>Transfer-based Exclusion (TBE) - Specifics</a:t>
            </a:r>
          </a:p>
        </p:txBody>
      </p:sp>
      <p:sp>
        <p:nvSpPr>
          <p:cNvPr id="5" name="TextBox 4">
            <a:extLst>
              <a:ext uri="{FF2B5EF4-FFF2-40B4-BE49-F238E27FC236}">
                <a16:creationId xmlns:a16="http://schemas.microsoft.com/office/drawing/2014/main" id="{96FF6D51-426E-4383-87B7-F4B864764408}"/>
              </a:ext>
            </a:extLst>
          </p:cNvPr>
          <p:cNvSpPr txBox="1"/>
          <p:nvPr/>
        </p:nvSpPr>
        <p:spPr>
          <a:xfrm>
            <a:off x="2396066" y="1465336"/>
            <a:ext cx="7814734" cy="3508653"/>
          </a:xfrm>
          <a:prstGeom prst="rect">
            <a:avLst/>
          </a:prstGeom>
          <a:noFill/>
        </p:spPr>
        <p:txBody>
          <a:bodyPr wrap="square" lIns="0" tIns="0" rIns="0" bIns="0" numCol="1" rtlCol="0">
            <a:spAutoFit/>
          </a:bodyPr>
          <a:lstStyle/>
          <a:p>
            <a:pPr marL="457200" indent="-457200">
              <a:buFont typeface="Arial" panose="020B0604020202020204" pitchFamily="34" charset="0"/>
              <a:buChar char="•"/>
            </a:pPr>
            <a:r>
              <a:rPr lang="en-US" sz="2800" dirty="0">
                <a:solidFill>
                  <a:srgbClr val="003B5C"/>
                </a:solidFill>
              </a:rPr>
              <a:t>40 CFR 261.4(a)(24) </a:t>
            </a:r>
          </a:p>
          <a:p>
            <a:pPr marL="914400" lvl="1" indent="-457200">
              <a:buFont typeface="Symbol" panose="05050102010706020507" pitchFamily="18" charset="2"/>
              <a:buChar char="-"/>
            </a:pPr>
            <a:r>
              <a:rPr lang="en-US" sz="2400" dirty="0">
                <a:solidFill>
                  <a:schemeClr val="tx1">
                    <a:lumMod val="65000"/>
                    <a:lumOff val="35000"/>
                  </a:schemeClr>
                </a:solidFill>
              </a:rPr>
              <a:t>261.4(a)(vi)(D) specifies “…must be contained”</a:t>
            </a:r>
          </a:p>
          <a:p>
            <a:pPr marL="914400" lvl="1" indent="-457200">
              <a:buFont typeface="Symbol" panose="05050102010706020507" pitchFamily="18" charset="2"/>
              <a:buChar char="-"/>
            </a:pPr>
            <a:r>
              <a:rPr lang="en-US" sz="2400" dirty="0">
                <a:solidFill>
                  <a:schemeClr val="tx1">
                    <a:lumMod val="65000"/>
                    <a:lumOff val="35000"/>
                  </a:schemeClr>
                </a:solidFill>
              </a:rPr>
              <a:t>Both generator and 3</a:t>
            </a:r>
            <a:r>
              <a:rPr lang="en-US" sz="2400" baseline="30000" dirty="0">
                <a:solidFill>
                  <a:schemeClr val="tx1">
                    <a:lumMod val="65000"/>
                    <a:lumOff val="35000"/>
                  </a:schemeClr>
                </a:solidFill>
              </a:rPr>
              <a:t>rd</a:t>
            </a:r>
            <a:r>
              <a:rPr lang="en-US" sz="2400" dirty="0">
                <a:solidFill>
                  <a:schemeClr val="tx1">
                    <a:lumMod val="65000"/>
                    <a:lumOff val="35000"/>
                  </a:schemeClr>
                </a:solidFill>
              </a:rPr>
              <a:t> party recycler are subject to revised “containment” standard in 260.10</a:t>
            </a:r>
          </a:p>
          <a:p>
            <a:pPr marL="914400" lvl="1" indent="-457200">
              <a:buFont typeface="Symbol" panose="05050102010706020507" pitchFamily="18" charset="2"/>
              <a:buChar char="-"/>
            </a:pPr>
            <a:r>
              <a:rPr lang="en-US" sz="2400" dirty="0">
                <a:solidFill>
                  <a:schemeClr val="tx1">
                    <a:lumMod val="65000"/>
                    <a:lumOff val="35000"/>
                  </a:schemeClr>
                </a:solidFill>
              </a:rPr>
              <a:t>K171/172  spent catalyst being reclaimed is again eligible for this exclusion</a:t>
            </a:r>
          </a:p>
          <a:p>
            <a:pPr marL="457200" indent="-457200">
              <a:buFont typeface="Arial" panose="020B0604020202020204" pitchFamily="34" charset="0"/>
              <a:buChar char="•"/>
            </a:pPr>
            <a:r>
              <a:rPr lang="en-US" sz="2800" dirty="0">
                <a:solidFill>
                  <a:srgbClr val="003B5C"/>
                </a:solidFill>
              </a:rPr>
              <a:t>40 CFR 261.4(a)(25) reinstated</a:t>
            </a:r>
          </a:p>
          <a:p>
            <a:pPr marL="914400" lvl="1" indent="-457200">
              <a:buFont typeface="Symbol" panose="05050102010706020507" pitchFamily="18" charset="2"/>
              <a:buChar char="-"/>
            </a:pPr>
            <a:r>
              <a:rPr lang="en-US" sz="2400" dirty="0">
                <a:solidFill>
                  <a:schemeClr val="tx1">
                    <a:lumMod val="65000"/>
                    <a:lumOff val="35000"/>
                  </a:schemeClr>
                </a:solidFill>
              </a:rPr>
              <a:t>Allows exporting of HSM for reclamation</a:t>
            </a:r>
          </a:p>
          <a:p>
            <a:pPr marL="914400" lvl="1" indent="-457200">
              <a:buFont typeface="Symbol" panose="05050102010706020507" pitchFamily="18" charset="2"/>
              <a:buChar char="-"/>
            </a:pPr>
            <a:endParaRPr lang="en-US" sz="2400" dirty="0">
              <a:solidFill>
                <a:srgbClr val="003B5C"/>
              </a:solidFill>
            </a:endParaRPr>
          </a:p>
        </p:txBody>
      </p:sp>
    </p:spTree>
    <p:extLst>
      <p:ext uri="{BB962C8B-B14F-4D97-AF65-F5344CB8AC3E}">
        <p14:creationId xmlns:p14="http://schemas.microsoft.com/office/powerpoint/2010/main" val="4293987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70BD2CA-0A59-4218-AFCA-F1848ED6A90D}"/>
              </a:ext>
            </a:extLst>
          </p:cNvPr>
          <p:cNvSpPr>
            <a:spLocks noGrp="1"/>
          </p:cNvSpPr>
          <p:nvPr>
            <p:ph type="sldNum" sz="quarter" idx="12"/>
          </p:nvPr>
        </p:nvSpPr>
        <p:spPr/>
        <p:txBody>
          <a:bodyPr/>
          <a:lstStyle/>
          <a:p>
            <a:pPr>
              <a:defRPr/>
            </a:pPr>
            <a:fld id="{296D35B4-D7AE-4D85-A57B-B2B020E7A9A7}" type="slidenum">
              <a:rPr lang="en-US" smtClean="0"/>
              <a:pPr>
                <a:defRPr/>
              </a:pPr>
              <a:t>8</a:t>
            </a:fld>
            <a:endParaRPr lang="en-US" dirty="0"/>
          </a:p>
        </p:txBody>
      </p:sp>
      <p:sp>
        <p:nvSpPr>
          <p:cNvPr id="7" name="Title 6">
            <a:extLst>
              <a:ext uri="{FF2B5EF4-FFF2-40B4-BE49-F238E27FC236}">
                <a16:creationId xmlns:a16="http://schemas.microsoft.com/office/drawing/2014/main" id="{04A7FA62-4948-423F-9028-CC95EFB69940}"/>
              </a:ext>
            </a:extLst>
          </p:cNvPr>
          <p:cNvSpPr>
            <a:spLocks noGrp="1"/>
          </p:cNvSpPr>
          <p:nvPr>
            <p:ph type="title"/>
          </p:nvPr>
        </p:nvSpPr>
        <p:spPr/>
        <p:txBody>
          <a:bodyPr/>
          <a:lstStyle/>
          <a:p>
            <a:r>
              <a:rPr lang="en-US" sz="3200" dirty="0"/>
              <a:t>Legitimacy Factors</a:t>
            </a:r>
          </a:p>
        </p:txBody>
      </p:sp>
      <p:sp>
        <p:nvSpPr>
          <p:cNvPr id="3" name="Content Placeholder 2">
            <a:extLst>
              <a:ext uri="{FF2B5EF4-FFF2-40B4-BE49-F238E27FC236}">
                <a16:creationId xmlns:a16="http://schemas.microsoft.com/office/drawing/2014/main" id="{B749AD5B-5FCF-45AF-B6A4-F72AEC0E6E3D}"/>
              </a:ext>
            </a:extLst>
          </p:cNvPr>
          <p:cNvSpPr>
            <a:spLocks noGrp="1"/>
          </p:cNvSpPr>
          <p:nvPr>
            <p:ph idx="4294967295"/>
          </p:nvPr>
        </p:nvSpPr>
        <p:spPr>
          <a:xfrm>
            <a:off x="1524000" y="2057400"/>
            <a:ext cx="3848100" cy="2705100"/>
          </a:xfrm>
          <a:prstGeom prst="rect">
            <a:avLst/>
          </a:prstGeom>
        </p:spPr>
        <p:txBody>
          <a:bodyPr/>
          <a:lstStyle/>
          <a:p>
            <a:pPr>
              <a:buFont typeface="Wingdings" panose="05000000000000000000" pitchFamily="2" charset="2"/>
              <a:buChar char="§"/>
            </a:pPr>
            <a:endParaRPr lang="en-US" dirty="0"/>
          </a:p>
          <a:p>
            <a:pPr>
              <a:buFont typeface="Wingdings" panose="05000000000000000000" pitchFamily="2" charset="2"/>
              <a:buChar char="§"/>
            </a:pPr>
            <a:endParaRPr lang="en-US" dirty="0"/>
          </a:p>
          <a:p>
            <a:pPr>
              <a:buFont typeface="Wingdings" panose="05000000000000000000" pitchFamily="2" charset="2"/>
              <a:buChar char="§"/>
            </a:pPr>
            <a:endParaRPr lang="en-US" dirty="0"/>
          </a:p>
          <a:p>
            <a:pPr>
              <a:buFont typeface="Wingdings" panose="05000000000000000000" pitchFamily="2" charset="2"/>
              <a:buChar char="§"/>
            </a:pPr>
            <a:endParaRPr lang="en-US" dirty="0"/>
          </a:p>
        </p:txBody>
      </p:sp>
      <p:sp>
        <p:nvSpPr>
          <p:cNvPr id="4" name="Content Placeholder 3">
            <a:extLst>
              <a:ext uri="{FF2B5EF4-FFF2-40B4-BE49-F238E27FC236}">
                <a16:creationId xmlns:a16="http://schemas.microsoft.com/office/drawing/2014/main" id="{1D6F89E1-B25C-4EFB-B2D7-8F36EC3DF3C9}"/>
              </a:ext>
            </a:extLst>
          </p:cNvPr>
          <p:cNvSpPr>
            <a:spLocks noGrp="1"/>
          </p:cNvSpPr>
          <p:nvPr>
            <p:ph idx="4294967295"/>
          </p:nvPr>
        </p:nvSpPr>
        <p:spPr>
          <a:xfrm>
            <a:off x="2012156" y="1339864"/>
            <a:ext cx="8198644" cy="4579706"/>
          </a:xfrm>
          <a:prstGeom prst="rect">
            <a:avLst/>
          </a:prstGeom>
        </p:spPr>
        <p:txBody>
          <a:bodyPr/>
          <a:lstStyle/>
          <a:p>
            <a:pPr marL="385763" indent="-385763">
              <a:buFont typeface="+mj-lt"/>
              <a:buAutoNum type="arabicPeriod"/>
            </a:pPr>
            <a:r>
              <a:rPr lang="en-US" sz="2800" dirty="0">
                <a:solidFill>
                  <a:schemeClr val="tx1">
                    <a:lumMod val="65000"/>
                    <a:lumOff val="35000"/>
                  </a:schemeClr>
                </a:solidFill>
              </a:rPr>
              <a:t>The hazardous secondary material provides a useful contribution to process</a:t>
            </a:r>
          </a:p>
          <a:p>
            <a:pPr marL="385763" indent="-385763">
              <a:buFont typeface="+mj-lt"/>
              <a:buAutoNum type="arabicPeriod"/>
            </a:pPr>
            <a:r>
              <a:rPr lang="en-US" sz="2800" dirty="0">
                <a:solidFill>
                  <a:schemeClr val="tx1">
                    <a:lumMod val="65000"/>
                    <a:lumOff val="35000"/>
                  </a:schemeClr>
                </a:solidFill>
              </a:rPr>
              <a:t>Produces a valuable product or intermediate</a:t>
            </a:r>
          </a:p>
          <a:p>
            <a:pPr marL="385763" indent="-385763">
              <a:buFont typeface="+mj-lt"/>
              <a:buAutoNum type="arabicPeriod"/>
            </a:pPr>
            <a:r>
              <a:rPr lang="en-US" sz="2800" dirty="0">
                <a:solidFill>
                  <a:schemeClr val="tx1">
                    <a:lumMod val="65000"/>
                    <a:lumOff val="35000"/>
                  </a:schemeClr>
                </a:solidFill>
              </a:rPr>
              <a:t>Is managed as a valuable commodity</a:t>
            </a:r>
          </a:p>
          <a:p>
            <a:pPr marL="385763" indent="-385763">
              <a:buFont typeface="+mj-lt"/>
              <a:buAutoNum type="arabicPeriod"/>
            </a:pPr>
            <a:r>
              <a:rPr lang="en-US" sz="2800" dirty="0">
                <a:solidFill>
                  <a:schemeClr val="tx1">
                    <a:lumMod val="65000"/>
                    <a:lumOff val="35000"/>
                  </a:schemeClr>
                </a:solidFill>
              </a:rPr>
              <a:t> CONSIDER whether the product is comparable to a “legitimate” product</a:t>
            </a:r>
          </a:p>
          <a:p>
            <a:pPr lvl="1">
              <a:buFont typeface="Symbol" panose="05050102010706020507" pitchFamily="18" charset="2"/>
              <a:buChar char="-"/>
            </a:pPr>
            <a:r>
              <a:rPr lang="en-US" sz="2400" dirty="0">
                <a:solidFill>
                  <a:schemeClr val="tx1">
                    <a:lumMod val="65000"/>
                    <a:lumOff val="35000"/>
                  </a:schemeClr>
                </a:solidFill>
              </a:rPr>
              <a:t>does not (</a:t>
            </a:r>
            <a:r>
              <a:rPr lang="en-US" sz="2400" dirty="0" err="1">
                <a:solidFill>
                  <a:schemeClr val="tx1">
                    <a:lumMod val="65000"/>
                    <a:lumOff val="35000"/>
                  </a:schemeClr>
                </a:solidFill>
              </a:rPr>
              <a:t>i</a:t>
            </a:r>
            <a:r>
              <a:rPr lang="en-US" sz="2400" dirty="0">
                <a:solidFill>
                  <a:schemeClr val="tx1">
                    <a:lumMod val="65000"/>
                    <a:lumOff val="35000"/>
                  </a:schemeClr>
                </a:solidFill>
              </a:rPr>
              <a:t>) Contain significant concentrations of hazardous constituents not found in analogous products (App VIII) or (ii) If it does contain App VIII constituents, they are not significantly elevated from those found in analogous products, or (iii) Exhibit a hazardous characteristic</a:t>
            </a:r>
          </a:p>
          <a:p>
            <a:endParaRPr lang="en-US" sz="2800" dirty="0"/>
          </a:p>
        </p:txBody>
      </p:sp>
    </p:spTree>
    <p:extLst>
      <p:ext uri="{BB962C8B-B14F-4D97-AF65-F5344CB8AC3E}">
        <p14:creationId xmlns:p14="http://schemas.microsoft.com/office/powerpoint/2010/main" val="39141203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70BD2CA-0A59-4218-AFCA-F1848ED6A90D}"/>
              </a:ext>
            </a:extLst>
          </p:cNvPr>
          <p:cNvSpPr>
            <a:spLocks noGrp="1"/>
          </p:cNvSpPr>
          <p:nvPr>
            <p:ph type="sldNum" sz="quarter" idx="12"/>
          </p:nvPr>
        </p:nvSpPr>
        <p:spPr/>
        <p:txBody>
          <a:bodyPr/>
          <a:lstStyle/>
          <a:p>
            <a:pPr>
              <a:defRPr/>
            </a:pPr>
            <a:fld id="{296D35B4-D7AE-4D85-A57B-B2B020E7A9A7}" type="slidenum">
              <a:rPr lang="en-US" smtClean="0"/>
              <a:pPr>
                <a:defRPr/>
              </a:pPr>
              <a:t>9</a:t>
            </a:fld>
            <a:endParaRPr lang="en-US" dirty="0"/>
          </a:p>
        </p:txBody>
      </p:sp>
      <p:sp>
        <p:nvSpPr>
          <p:cNvPr id="7" name="Title 6">
            <a:extLst>
              <a:ext uri="{FF2B5EF4-FFF2-40B4-BE49-F238E27FC236}">
                <a16:creationId xmlns:a16="http://schemas.microsoft.com/office/drawing/2014/main" id="{04A7FA62-4948-423F-9028-CC95EFB69940}"/>
              </a:ext>
            </a:extLst>
          </p:cNvPr>
          <p:cNvSpPr>
            <a:spLocks noGrp="1"/>
          </p:cNvSpPr>
          <p:nvPr>
            <p:ph type="title"/>
          </p:nvPr>
        </p:nvSpPr>
        <p:spPr/>
        <p:txBody>
          <a:bodyPr/>
          <a:lstStyle/>
          <a:p>
            <a:r>
              <a:rPr lang="en-US" sz="3200" dirty="0"/>
              <a:t>Generator Controlled Exclusion</a:t>
            </a:r>
          </a:p>
        </p:txBody>
      </p:sp>
      <p:sp>
        <p:nvSpPr>
          <p:cNvPr id="3" name="Content Placeholder 2">
            <a:extLst>
              <a:ext uri="{FF2B5EF4-FFF2-40B4-BE49-F238E27FC236}">
                <a16:creationId xmlns:a16="http://schemas.microsoft.com/office/drawing/2014/main" id="{B749AD5B-5FCF-45AF-B6A4-F72AEC0E6E3D}"/>
              </a:ext>
            </a:extLst>
          </p:cNvPr>
          <p:cNvSpPr>
            <a:spLocks noGrp="1"/>
          </p:cNvSpPr>
          <p:nvPr>
            <p:ph idx="4294967295"/>
          </p:nvPr>
        </p:nvSpPr>
        <p:spPr>
          <a:xfrm>
            <a:off x="2165350" y="2120900"/>
            <a:ext cx="3848100" cy="2705100"/>
          </a:xfrm>
          <a:prstGeom prst="rect">
            <a:avLst/>
          </a:prstGeom>
        </p:spPr>
        <p:txBody>
          <a:bodyPr/>
          <a:lstStyle/>
          <a:p>
            <a:pPr>
              <a:buFont typeface="Wingdings" panose="05000000000000000000" pitchFamily="2" charset="2"/>
              <a:buChar char="§"/>
            </a:pPr>
            <a:endParaRPr lang="en-US" dirty="0"/>
          </a:p>
          <a:p>
            <a:pPr>
              <a:buFont typeface="Wingdings" panose="05000000000000000000" pitchFamily="2" charset="2"/>
              <a:buChar char="§"/>
            </a:pPr>
            <a:endParaRPr lang="en-US" dirty="0"/>
          </a:p>
          <a:p>
            <a:pPr>
              <a:buFont typeface="Wingdings" panose="05000000000000000000" pitchFamily="2" charset="2"/>
              <a:buChar char="§"/>
            </a:pPr>
            <a:endParaRPr lang="en-US" dirty="0"/>
          </a:p>
          <a:p>
            <a:pPr>
              <a:buFont typeface="Wingdings" panose="05000000000000000000" pitchFamily="2" charset="2"/>
              <a:buChar char="§"/>
            </a:pPr>
            <a:endParaRPr lang="en-US" dirty="0"/>
          </a:p>
        </p:txBody>
      </p:sp>
      <p:sp>
        <p:nvSpPr>
          <p:cNvPr id="4" name="Content Placeholder 3">
            <a:extLst>
              <a:ext uri="{FF2B5EF4-FFF2-40B4-BE49-F238E27FC236}">
                <a16:creationId xmlns:a16="http://schemas.microsoft.com/office/drawing/2014/main" id="{1D6F89E1-B25C-4EFB-B2D7-8F36EC3DF3C9}"/>
              </a:ext>
            </a:extLst>
          </p:cNvPr>
          <p:cNvSpPr>
            <a:spLocks noGrp="1"/>
          </p:cNvSpPr>
          <p:nvPr>
            <p:ph idx="4294967295"/>
          </p:nvPr>
        </p:nvSpPr>
        <p:spPr>
          <a:xfrm>
            <a:off x="2331378" y="1305607"/>
            <a:ext cx="7636934" cy="2721769"/>
          </a:xfrm>
          <a:prstGeom prst="rect">
            <a:avLst/>
          </a:prstGeom>
        </p:spPr>
        <p:txBody>
          <a:bodyPr/>
          <a:lstStyle/>
          <a:p>
            <a:r>
              <a:rPr lang="en-US" sz="2800" dirty="0">
                <a:solidFill>
                  <a:srgbClr val="003B5C"/>
                </a:solidFill>
              </a:rPr>
              <a:t>Remained from the 2008 rule and strengthened:</a:t>
            </a:r>
          </a:p>
          <a:p>
            <a:pPr lvl="1">
              <a:buFont typeface="Symbol" panose="05050102010706020507" pitchFamily="18" charset="2"/>
              <a:buChar char="-"/>
            </a:pPr>
            <a:r>
              <a:rPr lang="en-US" sz="2400" dirty="0">
                <a:solidFill>
                  <a:schemeClr val="tx1">
                    <a:lumMod val="65000"/>
                    <a:lumOff val="35000"/>
                  </a:schemeClr>
                </a:solidFill>
              </a:rPr>
              <a:t>Definition of “Contained” HSM (260.10)</a:t>
            </a:r>
            <a:endParaRPr lang="en-US" dirty="0">
              <a:solidFill>
                <a:schemeClr val="tx1">
                  <a:lumMod val="65000"/>
                  <a:lumOff val="35000"/>
                </a:schemeClr>
              </a:solidFill>
            </a:endParaRPr>
          </a:p>
          <a:p>
            <a:pPr lvl="1">
              <a:buFont typeface="Symbol" panose="05050102010706020507" pitchFamily="18" charset="2"/>
              <a:buChar char="-"/>
            </a:pPr>
            <a:r>
              <a:rPr lang="en-US" sz="2400" dirty="0">
                <a:solidFill>
                  <a:schemeClr val="tx1">
                    <a:lumMod val="65000"/>
                    <a:lumOff val="35000"/>
                  </a:schemeClr>
                </a:solidFill>
              </a:rPr>
              <a:t>Making notification prior to operation and every year</a:t>
            </a:r>
          </a:p>
          <a:p>
            <a:pPr lvl="1">
              <a:buFont typeface="Symbol" panose="05050102010706020507" pitchFamily="18" charset="2"/>
              <a:buChar char="-"/>
            </a:pPr>
            <a:r>
              <a:rPr lang="en-US" sz="2400" dirty="0">
                <a:solidFill>
                  <a:schemeClr val="tx1">
                    <a:lumMod val="65000"/>
                    <a:lumOff val="35000"/>
                  </a:schemeClr>
                </a:solidFill>
              </a:rPr>
              <a:t>Record keeping</a:t>
            </a:r>
          </a:p>
          <a:p>
            <a:pPr lvl="1">
              <a:buFont typeface="Symbol" panose="05050102010706020507" pitchFamily="18" charset="2"/>
              <a:buChar char="-"/>
            </a:pPr>
            <a:r>
              <a:rPr lang="en-US" sz="2400" dirty="0">
                <a:solidFill>
                  <a:schemeClr val="tx1">
                    <a:lumMod val="65000"/>
                    <a:lumOff val="35000"/>
                  </a:schemeClr>
                </a:solidFill>
              </a:rPr>
              <a:t>Demonstration of legitimacy </a:t>
            </a:r>
          </a:p>
          <a:p>
            <a:pPr lvl="1">
              <a:buFont typeface="Symbol" panose="05050102010706020507" pitchFamily="18" charset="2"/>
              <a:buChar char="-"/>
            </a:pPr>
            <a:r>
              <a:rPr lang="en-US" sz="2400" dirty="0">
                <a:solidFill>
                  <a:schemeClr val="tx1">
                    <a:lumMod val="65000"/>
                    <a:lumOff val="35000"/>
                  </a:schemeClr>
                </a:solidFill>
              </a:rPr>
              <a:t>Additional emergency preparedness and response requirements (261 subpart M)</a:t>
            </a:r>
          </a:p>
          <a:p>
            <a:pPr lvl="1">
              <a:buFont typeface="Symbol" panose="05050102010706020507" pitchFamily="18" charset="2"/>
              <a:buChar char="-"/>
            </a:pPr>
            <a:endParaRPr lang="en-US" sz="2400" dirty="0">
              <a:solidFill>
                <a:schemeClr val="tx1">
                  <a:lumMod val="65000"/>
                  <a:lumOff val="35000"/>
                </a:schemeClr>
              </a:solidFill>
            </a:endParaRPr>
          </a:p>
          <a:p>
            <a:endParaRPr lang="en-US" sz="2800" dirty="0"/>
          </a:p>
          <a:p>
            <a:endParaRPr lang="en-US" sz="2800" dirty="0"/>
          </a:p>
          <a:p>
            <a:endParaRPr lang="en-US" sz="2800" dirty="0"/>
          </a:p>
        </p:txBody>
      </p:sp>
    </p:spTree>
    <p:extLst>
      <p:ext uri="{BB962C8B-B14F-4D97-AF65-F5344CB8AC3E}">
        <p14:creationId xmlns:p14="http://schemas.microsoft.com/office/powerpoint/2010/main" val="5575868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TRC CorporateTemplate (Internal U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00FFFF"/>
        </a:lt1>
        <a:dk2>
          <a:srgbClr val="1F497D"/>
        </a:dk2>
        <a:lt2>
          <a:srgbClr val="EEECE1"/>
        </a:lt2>
        <a:accent1>
          <a:srgbClr val="4F81BD"/>
        </a:accent1>
        <a:accent2>
          <a:srgbClr val="C0504D"/>
        </a:accent2>
        <a:accent3>
          <a:srgbClr val="AA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RC Corporate Presentation template_Widescreen_Oil&amp;Gas [Read-Only]" id="{F30B9B18-649D-453A-9B67-89867576F625}" vid="{0A155DF5-2D2B-4F18-9CC1-61FE846C8A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xmlns="">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xmlns="">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xmlns="">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xmlns="">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6250475CBA3B5E4BBF41D4652BBE72E3" ma:contentTypeVersion="45" ma:contentTypeDescription="Create a new document." ma:contentTypeScope="" ma:versionID="99a126382bbfef31e95ed3c5c384703c">
  <xsd:schema xmlns:xsd="http://www.w3.org/2001/XMLSchema" xmlns:xs="http://www.w3.org/2001/XMLSchema" xmlns:p="http://schemas.microsoft.com/office/2006/metadata/properties" xmlns:ns1="http://schemas.microsoft.com/sharepoint/v3" xmlns:ns2="ce8ea1dc-02ec-4baf-99bc-3cdfbab94d27" xmlns:ns3="http://schemas.microsoft.com/sharepoint/v4" xmlns:ns4="f35c4634-4c5d-450d-8db3-079099eb5d54" targetNamespace="http://schemas.microsoft.com/office/2006/metadata/properties" ma:root="true" ma:fieldsID="8182633edb841f40afc91536cc80e6df" ns1:_="" ns2:_="" ns3:_="" ns4:_="">
    <xsd:import namespace="http://schemas.microsoft.com/sharepoint/v3"/>
    <xsd:import namespace="ce8ea1dc-02ec-4baf-99bc-3cdfbab94d27"/>
    <xsd:import namespace="http://schemas.microsoft.com/sharepoint/v4"/>
    <xsd:import namespace="f35c4634-4c5d-450d-8db3-079099eb5d54"/>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3:IconOverlay" minOccurs="0"/>
                <xsd:element ref="ns4:MediaServiceMetadata" minOccurs="0"/>
                <xsd:element ref="ns4:MediaServiceFastMetadata" minOccurs="0"/>
                <xsd:element ref="ns2:SharedWithUsers" minOccurs="0"/>
                <xsd:element ref="ns2:SharedWithDetails" minOccurs="0"/>
                <xsd:element ref="ns4:MediaServiceDateTaken" minOccurs="0"/>
                <xsd:element ref="ns4:MediaServiceAutoTags"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7" nillable="true" ma:displayName="Scheduling Start Date" ma:description="" ma:internalName="PublishingStartDate">
      <xsd:simpleType>
        <xsd:restriction base="dms:Unknown"/>
      </xsd:simpleType>
    </xsd:element>
    <xsd:element name="PublishingExpirationDate" ma:index="8"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8ea1dc-02ec-4baf-99bc-3cdfbab94d27"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false">
      <xsd:simpleType>
        <xsd:restriction base="dms:Boolean"/>
      </xsd:simpleType>
    </xsd:element>
    <xsd:element name="SharedWithUsers" ma:index="16"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9" nillable="true" ma:displayName="IconOverlay" ma:hidden="true" ma:internalName="IconOverlay"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5c4634-4c5d-450d-8db3-079099eb5d54" elementFormDefault="qualified">
    <xsd:import namespace="http://schemas.microsoft.com/office/2006/documentManagement/types"/>
    <xsd:import namespace="http://schemas.microsoft.com/office/infopath/2007/PartnerControls"/>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element name="MediaServiceOCR" ma:index="20"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PublishingExpirationDate xmlns="http://schemas.microsoft.com/sharepoint/v3" xsi:nil="true"/>
    <PublishingStartDate xmlns="http://schemas.microsoft.com/sharepoint/v3" xsi:nil="true"/>
    <_dlc_DocId xmlns="ce8ea1dc-02ec-4baf-99bc-3cdfbab94d27">FRMQDNC3EFQM-1841909635-5419</_dlc_DocId>
    <_dlc_DocIdUrl xmlns="ce8ea1dc-02ec-4baf-99bc-3cdfbab94d27">
      <Url>https://trccompanies.sharepoint.com/sites/marketing/_layouts/15/DocIdRedir.aspx?ID=FRMQDNC3EFQM-1841909635-5419</Url>
      <Description>FRMQDNC3EFQM-1841909635-5419</Description>
    </_dlc_DocIdUrl>
    <_dlc_DocIdPersistId xmlns="ce8ea1dc-02ec-4baf-99bc-3cdfbab94d27" xsi:nil="true"/>
    <SharedWithUsers xmlns="ce8ea1dc-02ec-4baf-99bc-3cdfbab94d27">
      <UserInfo>
        <DisplayName>Fish, Chanice</DisplayName>
        <AccountId>1518</AccountId>
        <AccountType/>
      </UserInfo>
    </SharedWithUsers>
  </documentManagement>
</p:properties>
</file>

<file path=customXml/itemProps1.xml><?xml version="1.0" encoding="utf-8"?>
<ds:datastoreItem xmlns:ds="http://schemas.openxmlformats.org/officeDocument/2006/customXml" ds:itemID="{7547D9D1-798E-43A8-AEA5-0FE935496E38}">
  <ds:schemaRefs>
    <ds:schemaRef ds:uri="http://schemas.microsoft.com/sharepoint/events"/>
    <ds:schemaRef ds:uri=""/>
  </ds:schemaRefs>
</ds:datastoreItem>
</file>

<file path=customXml/itemProps2.xml><?xml version="1.0" encoding="utf-8"?>
<ds:datastoreItem xmlns:ds="http://schemas.openxmlformats.org/officeDocument/2006/customXml" ds:itemID="{C00DF8DB-A4DF-47FF-9534-BA159CF0D26D}">
  <ds:schemaRefs>
    <ds:schemaRef ds:uri="http://schemas.microsoft.com/office/2006/metadata/longProperties"/>
  </ds:schemaRefs>
</ds:datastoreItem>
</file>

<file path=customXml/itemProps3.xml><?xml version="1.0" encoding="utf-8"?>
<ds:datastoreItem xmlns:ds="http://schemas.openxmlformats.org/officeDocument/2006/customXml" ds:itemID="{D83223E0-5CEE-44B4-8547-F2D356F2D1FA}">
  <ds:schemaRefs>
    <ds:schemaRef ds:uri="http://schemas.microsoft.com/sharepoint/v3/contenttype/forms"/>
  </ds:schemaRefs>
</ds:datastoreItem>
</file>

<file path=customXml/itemProps4.xml><?xml version="1.0" encoding="utf-8"?>
<ds:datastoreItem xmlns:ds="http://schemas.openxmlformats.org/officeDocument/2006/customXml" ds:itemID="{B536D156-53FC-4048-A424-8D1068A6F2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e8ea1dc-02ec-4baf-99bc-3cdfbab94d27"/>
    <ds:schemaRef ds:uri="http://schemas.microsoft.com/sharepoint/v4"/>
    <ds:schemaRef ds:uri="f35c4634-4c5d-450d-8db3-079099eb5d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321009F8-ED94-468C-9BB1-C9C1487EEFF1}">
  <ds:schemaRefs>
    <ds:schemaRef ds:uri="http://www.w3.org/XML/1998/namespace"/>
    <ds:schemaRef ds:uri="http://schemas.microsoft.com/office/2006/documentManagement/types"/>
    <ds:schemaRef ds:uri="http://schemas.microsoft.com/sharepoint/v4"/>
    <ds:schemaRef ds:uri="http://schemas.microsoft.com/office/2006/metadata/properties"/>
    <ds:schemaRef ds:uri="ce8ea1dc-02ec-4baf-99bc-3cdfbab94d27"/>
    <ds:schemaRef ds:uri="f35c4634-4c5d-450d-8db3-079099eb5d54"/>
    <ds:schemaRef ds:uri="http://purl.org/dc/elements/1.1/"/>
    <ds:schemaRef ds:uri="http://schemas.microsoft.com/office/infopath/2007/PartnerControls"/>
    <ds:schemaRef ds:uri="http://purl.org/dc/terms/"/>
    <ds:schemaRef ds:uri="http://purl.org/dc/dcmitype/"/>
    <ds:schemaRef ds:uri="http://schemas.openxmlformats.org/package/2006/metadata/core-propertie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3292</TotalTime>
  <Words>1385</Words>
  <Application>Microsoft Office PowerPoint</Application>
  <PresentationFormat>Widescreen</PresentationFormat>
  <Paragraphs>212</Paragraphs>
  <Slides>17</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ＭＳ Ｐゴシック</vt:lpstr>
      <vt:lpstr>ＭＳ Ｐゴシック</vt:lpstr>
      <vt:lpstr>Arial</vt:lpstr>
      <vt:lpstr>Calibri</vt:lpstr>
      <vt:lpstr>Helvetica Condensed</vt:lpstr>
      <vt:lpstr>Segoe UI Semilight</vt:lpstr>
      <vt:lpstr>Symbol</vt:lpstr>
      <vt:lpstr>Wingdings</vt:lpstr>
      <vt:lpstr>TRC CorporateTemplate (Internal Use)</vt:lpstr>
      <vt:lpstr>PowerPoint Presentation</vt:lpstr>
      <vt:lpstr>Outline</vt:lpstr>
      <vt:lpstr>Definition of Solid Waste Rule</vt:lpstr>
      <vt:lpstr>Definition of Solid Waste Rule</vt:lpstr>
      <vt:lpstr>Recent Litigation (2017-2018) </vt:lpstr>
      <vt:lpstr>Verified Recycler</vt:lpstr>
      <vt:lpstr>Transfer-based Exclusion (TBE) - Specifics</vt:lpstr>
      <vt:lpstr>Legitimacy Factors</vt:lpstr>
      <vt:lpstr>Generator Controlled Exclusion</vt:lpstr>
      <vt:lpstr>Speculative Accumulation Prohibition</vt:lpstr>
      <vt:lpstr>Where is it in effect?</vt:lpstr>
      <vt:lpstr>What Do States Do Now?</vt:lpstr>
      <vt:lpstr>Refinery Recycling Scenarios</vt:lpstr>
      <vt:lpstr>Refinery Recycling Scenarios</vt:lpstr>
      <vt:lpstr>Refinery Recycling Scenarios</vt:lpstr>
      <vt:lpstr>What else can we do to minimize waste?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Gilley, Tommy</dc:creator>
  <cp:lastModifiedBy>Catriona V Smith</cp:lastModifiedBy>
  <cp:revision>81</cp:revision>
  <cp:lastPrinted>2018-09-19T21:57:17Z</cp:lastPrinted>
  <dcterms:created xsi:type="dcterms:W3CDTF">2018-08-21T21:02:37Z</dcterms:created>
  <dcterms:modified xsi:type="dcterms:W3CDTF">2018-10-30T17:10:49Z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YNXMSS56DUWF-63-2835</vt:lpwstr>
  </property>
  <property fmtid="{D5CDD505-2E9C-101B-9397-08002B2CF9AE}" pid="3" name="_dlc_DocIdItemGuid">
    <vt:lpwstr>a099d25e-cb1c-44d8-9114-1f7598a3c749</vt:lpwstr>
  </property>
  <property fmtid="{D5CDD505-2E9C-101B-9397-08002B2CF9AE}" pid="4" name="_dlc_DocIdUrl">
    <vt:lpwstr>http://trcnet.trcsolutions.com/Department/marketing/_layouts/DocIdRedir.aspx?ID=YNXMSS56DUWF-63-2835, YNXMSS56DUWF-63-2835</vt:lpwstr>
  </property>
  <property fmtid="{D5CDD505-2E9C-101B-9397-08002B2CF9AE}" pid="5" name="ContentTypeId">
    <vt:lpwstr>0x0101006250475CBA3B5E4BBF41D4652BBE72E3</vt:lpwstr>
  </property>
  <property fmtid="{D5CDD505-2E9C-101B-9397-08002B2CF9AE}" pid="6" name="URL">
    <vt:lpwstr/>
  </property>
  <property fmtid="{D5CDD505-2E9C-101B-9397-08002B2CF9AE}" pid="7" name="Marketing_Sector">
    <vt:lpwstr/>
  </property>
</Properties>
</file>