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9" r:id="rId2"/>
    <p:sldId id="264" r:id="rId3"/>
    <p:sldId id="284" r:id="rId4"/>
    <p:sldId id="285" r:id="rId5"/>
    <p:sldId id="263" r:id="rId6"/>
    <p:sldId id="262" r:id="rId7"/>
    <p:sldId id="265" r:id="rId8"/>
    <p:sldId id="260" r:id="rId9"/>
    <p:sldId id="266" r:id="rId10"/>
    <p:sldId id="267" r:id="rId11"/>
    <p:sldId id="268" r:id="rId12"/>
    <p:sldId id="269" r:id="rId13"/>
    <p:sldId id="271" r:id="rId14"/>
    <p:sldId id="270" r:id="rId15"/>
    <p:sldId id="272" r:id="rId16"/>
    <p:sldId id="273" r:id="rId17"/>
    <p:sldId id="279" r:id="rId18"/>
    <p:sldId id="280" r:id="rId19"/>
    <p:sldId id="281" r:id="rId20"/>
    <p:sldId id="282" r:id="rId21"/>
    <p:sldId id="275" r:id="rId22"/>
    <p:sldId id="277" r:id="rId23"/>
    <p:sldId id="276" r:id="rId24"/>
    <p:sldId id="283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2" d="100"/>
          <a:sy n="62" d="100"/>
        </p:scale>
        <p:origin x="9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5841-2FD9-4410-B0F7-63FA710AD846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77510-683A-401A-8726-2053A41133E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586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5841-2FD9-4410-B0F7-63FA710AD846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77510-683A-401A-8726-2053A4113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579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5841-2FD9-4410-B0F7-63FA710AD846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77510-683A-401A-8726-2053A4113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88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5841-2FD9-4410-B0F7-63FA710AD846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77510-683A-401A-8726-2053A4113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81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5841-2FD9-4410-B0F7-63FA710AD846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77510-683A-401A-8726-2053A41133E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4714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5841-2FD9-4410-B0F7-63FA710AD846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77510-683A-401A-8726-2053A4113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96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5841-2FD9-4410-B0F7-63FA710AD846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77510-683A-401A-8726-2053A4113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550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5841-2FD9-4410-B0F7-63FA710AD846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77510-683A-401A-8726-2053A4113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990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5841-2FD9-4410-B0F7-63FA710AD846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77510-683A-401A-8726-2053A4113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79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D4A5841-2FD9-4410-B0F7-63FA710AD846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B077510-683A-401A-8726-2053A4113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15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5841-2FD9-4410-B0F7-63FA710AD846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77510-683A-401A-8726-2053A4113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28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D4A5841-2FD9-4410-B0F7-63FA710AD846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B077510-683A-401A-8726-2053A41133E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27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661655-B522-4CE5-9DB4-6F57F7767990}"/>
              </a:ext>
            </a:extLst>
          </p:cNvPr>
          <p:cNvSpPr/>
          <p:nvPr/>
        </p:nvSpPr>
        <p:spPr>
          <a:xfrm>
            <a:off x="542441" y="1038386"/>
            <a:ext cx="11019295" cy="97639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911153-4D94-4987-8F50-44CCA0C98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18" y="247267"/>
            <a:ext cx="8095943" cy="31529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4D9BC4-D6A4-4CE5-9E1C-B9700D8BB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7736" y="3028811"/>
            <a:ext cx="4865052" cy="31116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3E7FC9-1FBB-4ACA-8B9C-851AC2F0AA2C}"/>
              </a:ext>
            </a:extLst>
          </p:cNvPr>
          <p:cNvSpPr txBox="1"/>
          <p:nvPr/>
        </p:nvSpPr>
        <p:spPr>
          <a:xfrm>
            <a:off x="374018" y="3400210"/>
            <a:ext cx="687701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Techniques and Evaluation for the Creation of Simulated Drill Cuttings for Environmental Studies</a:t>
            </a:r>
          </a:p>
          <a:p>
            <a:endParaRPr lang="en-US" sz="2800" dirty="0"/>
          </a:p>
          <a:p>
            <a:r>
              <a:rPr lang="en-US" sz="2400" dirty="0"/>
              <a:t>Patrick Tyczynski</a:t>
            </a:r>
          </a:p>
          <a:p>
            <a:r>
              <a:rPr lang="en-US" sz="2400" dirty="0"/>
              <a:t>M-I SWACO, a Schlumberger company</a:t>
            </a:r>
          </a:p>
        </p:txBody>
      </p:sp>
    </p:spTree>
    <p:extLst>
      <p:ext uri="{BB962C8B-B14F-4D97-AF65-F5344CB8AC3E}">
        <p14:creationId xmlns:p14="http://schemas.microsoft.com/office/powerpoint/2010/main" val="632297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FEB6BA-91B4-44A9-8940-62B9CAE90802}"/>
              </a:ext>
            </a:extLst>
          </p:cNvPr>
          <p:cNvSpPr/>
          <p:nvPr/>
        </p:nvSpPr>
        <p:spPr>
          <a:xfrm>
            <a:off x="387620" y="1392329"/>
            <a:ext cx="11019295" cy="97639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DA7CF8-28A6-48E5-9D47-953745212CB6}"/>
              </a:ext>
            </a:extLst>
          </p:cNvPr>
          <p:cNvSpPr txBox="1"/>
          <p:nvPr/>
        </p:nvSpPr>
        <p:spPr>
          <a:xfrm>
            <a:off x="542441" y="684443"/>
            <a:ext cx="18260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Mixing:</a:t>
            </a:r>
          </a:p>
          <a:p>
            <a:r>
              <a:rPr lang="en-US" sz="4000" dirty="0"/>
              <a:t>Bagging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1EEE3F-80A4-4F72-95F3-5E83F8FD4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81" y="2178362"/>
            <a:ext cx="3471944" cy="39708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246117-59E4-4814-82EE-213DCD1FD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785" y="929898"/>
            <a:ext cx="4150963" cy="52193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2A97F7-8D0C-4CE8-B36B-8E6D2108E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6609" y="929898"/>
            <a:ext cx="3781587" cy="52193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A78A83-85F5-4D0A-8427-EAE8485C326B}"/>
              </a:ext>
            </a:extLst>
          </p:cNvPr>
          <p:cNvSpPr txBox="1"/>
          <p:nvPr/>
        </p:nvSpPr>
        <p:spPr>
          <a:xfrm>
            <a:off x="2125875" y="6319719"/>
            <a:ext cx="10066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History | </a:t>
            </a:r>
            <a:r>
              <a:rPr lang="en-US" sz="3200" b="1" dirty="0">
                <a:solidFill>
                  <a:schemeClr val="bg1"/>
                </a:solidFill>
              </a:rPr>
              <a:t>Mixing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| Drying | Sizing | Uses</a:t>
            </a:r>
          </a:p>
        </p:txBody>
      </p:sp>
    </p:spTree>
    <p:extLst>
      <p:ext uri="{BB962C8B-B14F-4D97-AF65-F5344CB8AC3E}">
        <p14:creationId xmlns:p14="http://schemas.microsoft.com/office/powerpoint/2010/main" val="871428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FEB6BA-91B4-44A9-8940-62B9CAE90802}"/>
              </a:ext>
            </a:extLst>
          </p:cNvPr>
          <p:cNvSpPr/>
          <p:nvPr/>
        </p:nvSpPr>
        <p:spPr>
          <a:xfrm>
            <a:off x="387620" y="1392329"/>
            <a:ext cx="11019295" cy="97639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DA7CF8-28A6-48E5-9D47-953745212CB6}"/>
              </a:ext>
            </a:extLst>
          </p:cNvPr>
          <p:cNvSpPr txBox="1"/>
          <p:nvPr/>
        </p:nvSpPr>
        <p:spPr>
          <a:xfrm>
            <a:off x="542441" y="684443"/>
            <a:ext cx="16811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Drying:</a:t>
            </a:r>
          </a:p>
          <a:p>
            <a:r>
              <a:rPr lang="en-US" sz="4000" dirty="0"/>
              <a:t>Bins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A78A83-85F5-4D0A-8427-EAE8485C326B}"/>
              </a:ext>
            </a:extLst>
          </p:cNvPr>
          <p:cNvSpPr txBox="1"/>
          <p:nvPr/>
        </p:nvSpPr>
        <p:spPr>
          <a:xfrm>
            <a:off x="2125875" y="6319719"/>
            <a:ext cx="10066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History | Mixing | </a:t>
            </a:r>
            <a:r>
              <a:rPr lang="en-US" sz="3200" b="1" dirty="0">
                <a:solidFill>
                  <a:schemeClr val="bg1"/>
                </a:solidFill>
              </a:rPr>
              <a:t>Drying 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| Sizing | Uses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6F5127-DA0F-4231-8382-79BBDC8D8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554" y="173789"/>
            <a:ext cx="4152658" cy="55518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3E52C5-99DA-4EAF-80D4-27929E5BB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254" y="742847"/>
            <a:ext cx="5194882" cy="41391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05832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FEB6BA-91B4-44A9-8940-62B9CAE90802}"/>
              </a:ext>
            </a:extLst>
          </p:cNvPr>
          <p:cNvSpPr/>
          <p:nvPr/>
        </p:nvSpPr>
        <p:spPr>
          <a:xfrm>
            <a:off x="387620" y="1392329"/>
            <a:ext cx="11019295" cy="97639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DA7CF8-28A6-48E5-9D47-953745212CB6}"/>
              </a:ext>
            </a:extLst>
          </p:cNvPr>
          <p:cNvSpPr txBox="1"/>
          <p:nvPr/>
        </p:nvSpPr>
        <p:spPr>
          <a:xfrm>
            <a:off x="542441" y="684443"/>
            <a:ext cx="16811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Drying:</a:t>
            </a:r>
          </a:p>
          <a:p>
            <a:r>
              <a:rPr lang="en-US" sz="4000" dirty="0"/>
              <a:t>Bins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A78A83-85F5-4D0A-8427-EAE8485C326B}"/>
              </a:ext>
            </a:extLst>
          </p:cNvPr>
          <p:cNvSpPr txBox="1"/>
          <p:nvPr/>
        </p:nvSpPr>
        <p:spPr>
          <a:xfrm>
            <a:off x="2125875" y="6319719"/>
            <a:ext cx="10066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History | Mixing | </a:t>
            </a:r>
            <a:r>
              <a:rPr lang="en-US" sz="3200" b="1" dirty="0">
                <a:solidFill>
                  <a:schemeClr val="bg1"/>
                </a:solidFill>
              </a:rPr>
              <a:t>Drying 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| Sizing | Uses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BCB930-AB19-4CE8-BCB4-630B2268D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559" y="296162"/>
            <a:ext cx="6705600" cy="58007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88150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FEB6BA-91B4-44A9-8940-62B9CAE90802}"/>
              </a:ext>
            </a:extLst>
          </p:cNvPr>
          <p:cNvSpPr/>
          <p:nvPr/>
        </p:nvSpPr>
        <p:spPr>
          <a:xfrm>
            <a:off x="387620" y="1392329"/>
            <a:ext cx="11019295" cy="97639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DA7CF8-28A6-48E5-9D47-953745212CB6}"/>
              </a:ext>
            </a:extLst>
          </p:cNvPr>
          <p:cNvSpPr txBox="1"/>
          <p:nvPr/>
        </p:nvSpPr>
        <p:spPr>
          <a:xfrm>
            <a:off x="542441" y="684443"/>
            <a:ext cx="16811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Drying:</a:t>
            </a:r>
          </a:p>
          <a:p>
            <a:r>
              <a:rPr lang="en-US" sz="4000" dirty="0"/>
              <a:t>Oven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A78A83-85F5-4D0A-8427-EAE8485C326B}"/>
              </a:ext>
            </a:extLst>
          </p:cNvPr>
          <p:cNvSpPr txBox="1"/>
          <p:nvPr/>
        </p:nvSpPr>
        <p:spPr>
          <a:xfrm>
            <a:off x="2125875" y="6319719"/>
            <a:ext cx="10066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History | Mixing | </a:t>
            </a:r>
            <a:r>
              <a:rPr lang="en-US" sz="3200" b="1" dirty="0">
                <a:solidFill>
                  <a:schemeClr val="bg1"/>
                </a:solidFill>
              </a:rPr>
              <a:t>Drying 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| Sizing | Uses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E74BF9-3293-4922-BA9E-C5825E7A0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582" y="168856"/>
            <a:ext cx="6609369" cy="39567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4910D5-3882-443A-A501-19A17EF11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5547181" y="3069024"/>
            <a:ext cx="6294485" cy="30806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65013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FEB6BA-91B4-44A9-8940-62B9CAE90802}"/>
              </a:ext>
            </a:extLst>
          </p:cNvPr>
          <p:cNvSpPr/>
          <p:nvPr/>
        </p:nvSpPr>
        <p:spPr>
          <a:xfrm>
            <a:off x="387620" y="1392329"/>
            <a:ext cx="11019295" cy="97639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DA7CF8-28A6-48E5-9D47-953745212CB6}"/>
              </a:ext>
            </a:extLst>
          </p:cNvPr>
          <p:cNvSpPr txBox="1"/>
          <p:nvPr/>
        </p:nvSpPr>
        <p:spPr>
          <a:xfrm>
            <a:off x="542441" y="684443"/>
            <a:ext cx="16811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Drying:</a:t>
            </a:r>
          </a:p>
          <a:p>
            <a:r>
              <a:rPr lang="en-US" sz="4000" dirty="0"/>
              <a:t>Tarp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A78A83-85F5-4D0A-8427-EAE8485C326B}"/>
              </a:ext>
            </a:extLst>
          </p:cNvPr>
          <p:cNvSpPr txBox="1"/>
          <p:nvPr/>
        </p:nvSpPr>
        <p:spPr>
          <a:xfrm>
            <a:off x="2125875" y="6319719"/>
            <a:ext cx="10066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History | Mixing | </a:t>
            </a:r>
            <a:r>
              <a:rPr lang="en-US" sz="3200" b="1" dirty="0">
                <a:solidFill>
                  <a:schemeClr val="bg1"/>
                </a:solidFill>
              </a:rPr>
              <a:t>Drying 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| Sizing | Uses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6E50B9-6E94-4DED-9D3D-389EEC34D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580" y="225227"/>
            <a:ext cx="3946483" cy="59585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87293C-454A-4DE1-A97C-435588B7EB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53" r="2496"/>
          <a:stretch/>
        </p:blipFill>
        <p:spPr>
          <a:xfrm>
            <a:off x="7477883" y="225226"/>
            <a:ext cx="4378562" cy="27459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54C8F3-CD7A-464F-812A-B68BBD66E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973" y="2428670"/>
            <a:ext cx="2973787" cy="37551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7BECAB-2059-43B4-BCCD-6116E807CC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7883" y="3094320"/>
            <a:ext cx="4378562" cy="30895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07494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FEB6BA-91B4-44A9-8940-62B9CAE90802}"/>
              </a:ext>
            </a:extLst>
          </p:cNvPr>
          <p:cNvSpPr/>
          <p:nvPr/>
        </p:nvSpPr>
        <p:spPr>
          <a:xfrm>
            <a:off x="387620" y="1392329"/>
            <a:ext cx="11019295" cy="97639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DA7CF8-28A6-48E5-9D47-953745212CB6}"/>
              </a:ext>
            </a:extLst>
          </p:cNvPr>
          <p:cNvSpPr txBox="1"/>
          <p:nvPr/>
        </p:nvSpPr>
        <p:spPr>
          <a:xfrm>
            <a:off x="542441" y="684443"/>
            <a:ext cx="16811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Drying:</a:t>
            </a:r>
          </a:p>
          <a:p>
            <a:r>
              <a:rPr lang="en-US" sz="4000" dirty="0"/>
              <a:t>Tarp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A78A83-85F5-4D0A-8427-EAE8485C326B}"/>
              </a:ext>
            </a:extLst>
          </p:cNvPr>
          <p:cNvSpPr txBox="1"/>
          <p:nvPr/>
        </p:nvSpPr>
        <p:spPr>
          <a:xfrm>
            <a:off x="2125875" y="6319719"/>
            <a:ext cx="10066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History | Mixing | </a:t>
            </a:r>
            <a:r>
              <a:rPr lang="en-US" sz="3200" b="1" dirty="0">
                <a:solidFill>
                  <a:schemeClr val="bg1"/>
                </a:solidFill>
              </a:rPr>
              <a:t>Drying 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| Sizing | Uses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0B5B0A-0BFD-4EF0-A8A1-6CF6487C4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957" y="363738"/>
            <a:ext cx="6540607" cy="56874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77607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FEB6BA-91B4-44A9-8940-62B9CAE90802}"/>
              </a:ext>
            </a:extLst>
          </p:cNvPr>
          <p:cNvSpPr/>
          <p:nvPr/>
        </p:nvSpPr>
        <p:spPr>
          <a:xfrm>
            <a:off x="387620" y="1392329"/>
            <a:ext cx="11019295" cy="97639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DA7CF8-28A6-48E5-9D47-953745212CB6}"/>
              </a:ext>
            </a:extLst>
          </p:cNvPr>
          <p:cNvSpPr txBox="1"/>
          <p:nvPr/>
        </p:nvSpPr>
        <p:spPr>
          <a:xfrm>
            <a:off x="542441" y="684443"/>
            <a:ext cx="34688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Sizing:</a:t>
            </a:r>
          </a:p>
          <a:p>
            <a:r>
              <a:rPr lang="en-US" sz="4000" dirty="0"/>
              <a:t>Bins and Screen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A78A83-85F5-4D0A-8427-EAE8485C326B}"/>
              </a:ext>
            </a:extLst>
          </p:cNvPr>
          <p:cNvSpPr txBox="1"/>
          <p:nvPr/>
        </p:nvSpPr>
        <p:spPr>
          <a:xfrm>
            <a:off x="2125875" y="6319719"/>
            <a:ext cx="10066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History | Mixing | Drying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| </a:t>
            </a:r>
            <a:r>
              <a:rPr lang="en-US" sz="3200" b="1" dirty="0">
                <a:solidFill>
                  <a:schemeClr val="bg1"/>
                </a:solidFill>
              </a:rPr>
              <a:t>Sizing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| Uses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C1B93C-0B51-4312-8700-547E612D7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41" y="2368723"/>
            <a:ext cx="3474667" cy="25877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CDA996-D22D-4004-A167-AE6A632A4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419" y="977155"/>
            <a:ext cx="4051234" cy="48638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804D13-9D98-401A-9CF4-117E4DDE1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4758" y="1570390"/>
            <a:ext cx="3237925" cy="40319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6070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FEB6BA-91B4-44A9-8940-62B9CAE90802}"/>
              </a:ext>
            </a:extLst>
          </p:cNvPr>
          <p:cNvSpPr/>
          <p:nvPr/>
        </p:nvSpPr>
        <p:spPr>
          <a:xfrm>
            <a:off x="387620" y="1392329"/>
            <a:ext cx="11019295" cy="97639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DA7CF8-28A6-48E5-9D47-953745212CB6}"/>
              </a:ext>
            </a:extLst>
          </p:cNvPr>
          <p:cNvSpPr txBox="1"/>
          <p:nvPr/>
        </p:nvSpPr>
        <p:spPr>
          <a:xfrm>
            <a:off x="542441" y="684443"/>
            <a:ext cx="34688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Sizing:</a:t>
            </a:r>
          </a:p>
          <a:p>
            <a:r>
              <a:rPr lang="en-US" sz="4000" dirty="0"/>
              <a:t>Bins and Screen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8D7A84-25E5-4EEE-9208-4DB871C0C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6" y="2203090"/>
            <a:ext cx="5610225" cy="30956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CDC82D-12D9-4CE7-B431-9560AD117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115" y="1868801"/>
            <a:ext cx="5382354" cy="37642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236DE7-7473-4B20-9C49-3027B8A27C85}"/>
              </a:ext>
            </a:extLst>
          </p:cNvPr>
          <p:cNvSpPr txBox="1"/>
          <p:nvPr/>
        </p:nvSpPr>
        <p:spPr>
          <a:xfrm>
            <a:off x="2125875" y="6319719"/>
            <a:ext cx="10066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History | Mixing | Drying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| </a:t>
            </a:r>
            <a:r>
              <a:rPr lang="en-US" sz="3200" b="1" dirty="0">
                <a:solidFill>
                  <a:schemeClr val="bg1"/>
                </a:solidFill>
              </a:rPr>
              <a:t>Sizing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| Uses</a:t>
            </a:r>
          </a:p>
        </p:txBody>
      </p:sp>
    </p:spTree>
    <p:extLst>
      <p:ext uri="{BB962C8B-B14F-4D97-AF65-F5344CB8AC3E}">
        <p14:creationId xmlns:p14="http://schemas.microsoft.com/office/powerpoint/2010/main" val="3902479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FEB6BA-91B4-44A9-8940-62B9CAE90802}"/>
              </a:ext>
            </a:extLst>
          </p:cNvPr>
          <p:cNvSpPr/>
          <p:nvPr/>
        </p:nvSpPr>
        <p:spPr>
          <a:xfrm>
            <a:off x="387620" y="1392329"/>
            <a:ext cx="11019295" cy="97639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DA7CF8-28A6-48E5-9D47-953745212CB6}"/>
              </a:ext>
            </a:extLst>
          </p:cNvPr>
          <p:cNvSpPr txBox="1"/>
          <p:nvPr/>
        </p:nvSpPr>
        <p:spPr>
          <a:xfrm>
            <a:off x="542441" y="684443"/>
            <a:ext cx="34688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Sizing:</a:t>
            </a:r>
          </a:p>
          <a:p>
            <a:r>
              <a:rPr lang="en-US" sz="4000" dirty="0"/>
              <a:t>Bins and Screen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1B265F-ECC9-453A-B86A-F280C77C9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051" y="2349213"/>
            <a:ext cx="5186685" cy="28742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DA4FEC-074E-48CC-AB5B-8E7D957AC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667" y="474877"/>
            <a:ext cx="3540475" cy="55035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F6AC6B-53C7-4E0E-9908-F6D6C2B1ABBB}"/>
              </a:ext>
            </a:extLst>
          </p:cNvPr>
          <p:cNvSpPr txBox="1"/>
          <p:nvPr/>
        </p:nvSpPr>
        <p:spPr>
          <a:xfrm>
            <a:off x="2125875" y="6319719"/>
            <a:ext cx="10066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History | Mixing | Drying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| </a:t>
            </a:r>
            <a:r>
              <a:rPr lang="en-US" sz="3200" b="1" dirty="0">
                <a:solidFill>
                  <a:schemeClr val="bg1"/>
                </a:solidFill>
              </a:rPr>
              <a:t>Sizing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| Uses</a:t>
            </a:r>
          </a:p>
        </p:txBody>
      </p:sp>
    </p:spTree>
    <p:extLst>
      <p:ext uri="{BB962C8B-B14F-4D97-AF65-F5344CB8AC3E}">
        <p14:creationId xmlns:p14="http://schemas.microsoft.com/office/powerpoint/2010/main" val="409749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FEB6BA-91B4-44A9-8940-62B9CAE90802}"/>
              </a:ext>
            </a:extLst>
          </p:cNvPr>
          <p:cNvSpPr/>
          <p:nvPr/>
        </p:nvSpPr>
        <p:spPr>
          <a:xfrm>
            <a:off x="387620" y="1392329"/>
            <a:ext cx="11019295" cy="97639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DA7CF8-28A6-48E5-9D47-953745212CB6}"/>
              </a:ext>
            </a:extLst>
          </p:cNvPr>
          <p:cNvSpPr txBox="1"/>
          <p:nvPr/>
        </p:nvSpPr>
        <p:spPr>
          <a:xfrm>
            <a:off x="542441" y="684443"/>
            <a:ext cx="34688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Sizing:</a:t>
            </a:r>
          </a:p>
          <a:p>
            <a:r>
              <a:rPr lang="en-US" sz="4000" dirty="0"/>
              <a:t>Bins and Screen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E93E70-ECFE-4D5B-A30B-D511DFD7E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160" y="226453"/>
            <a:ext cx="7612473" cy="34582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A23B4C-CB73-4AA3-B1B0-79DB1C91F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158" y="3828144"/>
            <a:ext cx="7610475" cy="24479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4E871F-981C-453A-9262-8CFF9180F325}"/>
              </a:ext>
            </a:extLst>
          </p:cNvPr>
          <p:cNvSpPr txBox="1"/>
          <p:nvPr/>
        </p:nvSpPr>
        <p:spPr>
          <a:xfrm>
            <a:off x="2125875" y="6319719"/>
            <a:ext cx="10066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History | Mixing | Drying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| </a:t>
            </a:r>
            <a:r>
              <a:rPr lang="en-US" sz="3200" b="1" dirty="0">
                <a:solidFill>
                  <a:schemeClr val="bg1"/>
                </a:solidFill>
              </a:rPr>
              <a:t>Sizing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| Uses</a:t>
            </a:r>
          </a:p>
        </p:txBody>
      </p:sp>
    </p:spTree>
    <p:extLst>
      <p:ext uri="{BB962C8B-B14F-4D97-AF65-F5344CB8AC3E}">
        <p14:creationId xmlns:p14="http://schemas.microsoft.com/office/powerpoint/2010/main" val="1154105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661655-B522-4CE5-9DB4-6F57F7767990}"/>
              </a:ext>
            </a:extLst>
          </p:cNvPr>
          <p:cNvSpPr/>
          <p:nvPr/>
        </p:nvSpPr>
        <p:spPr>
          <a:xfrm>
            <a:off x="542441" y="1038386"/>
            <a:ext cx="11019295" cy="97639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3E7FC9-1FBB-4ACA-8B9C-851AC2F0AA2C}"/>
              </a:ext>
            </a:extLst>
          </p:cNvPr>
          <p:cNvSpPr txBox="1"/>
          <p:nvPr/>
        </p:nvSpPr>
        <p:spPr>
          <a:xfrm>
            <a:off x="208546" y="381598"/>
            <a:ext cx="12208044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Simulated Drill Cuttings - Media to incorporate into environmental studies for drilling fluids in the laboratory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Bioremediation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TCLP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WBM </a:t>
            </a:r>
            <a:r>
              <a:rPr lang="en-US" sz="4000" dirty="0" err="1"/>
              <a:t>Tox</a:t>
            </a:r>
            <a:r>
              <a:rPr lang="en-US" sz="4000" dirty="0"/>
              <a:t> Studies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Consistency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Ecological Relevance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Practicality</a:t>
            </a:r>
          </a:p>
          <a:p>
            <a:endParaRPr lang="en-US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9302DE-5F59-4500-A33F-8696F3E49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3993" y="2092469"/>
            <a:ext cx="7199370" cy="29184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4DED0A-D69A-46BA-AA21-07984CE5FD28}"/>
              </a:ext>
            </a:extLst>
          </p:cNvPr>
          <p:cNvSpPr txBox="1"/>
          <p:nvPr/>
        </p:nvSpPr>
        <p:spPr>
          <a:xfrm>
            <a:off x="2125875" y="6319719"/>
            <a:ext cx="10066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History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| Mixing | Drying | Sizing | Uses</a:t>
            </a:r>
          </a:p>
        </p:txBody>
      </p:sp>
    </p:spTree>
    <p:extLst>
      <p:ext uri="{BB962C8B-B14F-4D97-AF65-F5344CB8AC3E}">
        <p14:creationId xmlns:p14="http://schemas.microsoft.com/office/powerpoint/2010/main" val="1070298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FEB6BA-91B4-44A9-8940-62B9CAE90802}"/>
              </a:ext>
            </a:extLst>
          </p:cNvPr>
          <p:cNvSpPr/>
          <p:nvPr/>
        </p:nvSpPr>
        <p:spPr>
          <a:xfrm>
            <a:off x="387620" y="1392329"/>
            <a:ext cx="11019295" cy="97639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DA7CF8-28A6-48E5-9D47-953745212CB6}"/>
              </a:ext>
            </a:extLst>
          </p:cNvPr>
          <p:cNvSpPr txBox="1"/>
          <p:nvPr/>
        </p:nvSpPr>
        <p:spPr>
          <a:xfrm>
            <a:off x="542441" y="684443"/>
            <a:ext cx="25957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Sizing:</a:t>
            </a:r>
          </a:p>
          <a:p>
            <a:r>
              <a:rPr lang="en-US" sz="4000" dirty="0"/>
              <a:t>Small Batch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65D12A-8977-4561-A1C6-8A7A31BCB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1216" y="1533331"/>
            <a:ext cx="3352800" cy="40319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13F8BE-B4F8-4710-9CB9-B31AD224A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393" y="1533331"/>
            <a:ext cx="3237925" cy="40319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B0286B-6FA7-4079-8979-61F0D054C270}"/>
              </a:ext>
            </a:extLst>
          </p:cNvPr>
          <p:cNvSpPr txBox="1"/>
          <p:nvPr/>
        </p:nvSpPr>
        <p:spPr>
          <a:xfrm>
            <a:off x="2125875" y="6319719"/>
            <a:ext cx="10066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History | Mixing | Drying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| </a:t>
            </a:r>
            <a:r>
              <a:rPr lang="en-US" sz="3200" b="1" dirty="0">
                <a:solidFill>
                  <a:schemeClr val="bg1"/>
                </a:solidFill>
              </a:rPr>
              <a:t>Sizing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| Uses</a:t>
            </a:r>
          </a:p>
        </p:txBody>
      </p:sp>
    </p:spTree>
    <p:extLst>
      <p:ext uri="{BB962C8B-B14F-4D97-AF65-F5344CB8AC3E}">
        <p14:creationId xmlns:p14="http://schemas.microsoft.com/office/powerpoint/2010/main" val="3982783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FEB6BA-91B4-44A9-8940-62B9CAE90802}"/>
              </a:ext>
            </a:extLst>
          </p:cNvPr>
          <p:cNvSpPr/>
          <p:nvPr/>
        </p:nvSpPr>
        <p:spPr>
          <a:xfrm>
            <a:off x="387620" y="1392329"/>
            <a:ext cx="11019295" cy="97639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DA7CF8-28A6-48E5-9D47-953745212CB6}"/>
              </a:ext>
            </a:extLst>
          </p:cNvPr>
          <p:cNvSpPr txBox="1"/>
          <p:nvPr/>
        </p:nvSpPr>
        <p:spPr>
          <a:xfrm>
            <a:off x="542441" y="684443"/>
            <a:ext cx="34000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Uses:</a:t>
            </a:r>
          </a:p>
          <a:p>
            <a:r>
              <a:rPr lang="en-US" sz="4000" dirty="0"/>
              <a:t>Bioremediation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A78A83-85F5-4D0A-8427-EAE8485C326B}"/>
              </a:ext>
            </a:extLst>
          </p:cNvPr>
          <p:cNvSpPr txBox="1"/>
          <p:nvPr/>
        </p:nvSpPr>
        <p:spPr>
          <a:xfrm>
            <a:off x="2125875" y="6319719"/>
            <a:ext cx="10066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History | Mixing | Drying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| Sizing | </a:t>
            </a:r>
            <a:r>
              <a:rPr lang="en-US" sz="3200" b="1" dirty="0">
                <a:solidFill>
                  <a:schemeClr val="bg1"/>
                </a:solidFill>
              </a:rPr>
              <a:t>Uses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FBE87B-D753-4AC9-BBF2-3DDB7B7EA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968" y="523240"/>
            <a:ext cx="4953838" cy="53065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58314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FEB6BA-91B4-44A9-8940-62B9CAE90802}"/>
              </a:ext>
            </a:extLst>
          </p:cNvPr>
          <p:cNvSpPr/>
          <p:nvPr/>
        </p:nvSpPr>
        <p:spPr>
          <a:xfrm>
            <a:off x="387620" y="1392329"/>
            <a:ext cx="11019295" cy="97639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DA7CF8-28A6-48E5-9D47-953745212CB6}"/>
              </a:ext>
            </a:extLst>
          </p:cNvPr>
          <p:cNvSpPr txBox="1"/>
          <p:nvPr/>
        </p:nvSpPr>
        <p:spPr>
          <a:xfrm>
            <a:off x="542441" y="684443"/>
            <a:ext cx="34000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Uses:</a:t>
            </a:r>
          </a:p>
          <a:p>
            <a:r>
              <a:rPr lang="en-US" sz="4000" dirty="0"/>
              <a:t>Bioremediation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0B8BAC-F6AB-48EB-89C1-D1283B4BF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20" y="2284661"/>
            <a:ext cx="6983890" cy="26726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579A1C-3870-45A2-A336-7EAC18B3E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8164" y="1043081"/>
            <a:ext cx="4456977" cy="45518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572C27-62DD-4CB4-B9D5-A1BF6D437834}"/>
              </a:ext>
            </a:extLst>
          </p:cNvPr>
          <p:cNvSpPr txBox="1"/>
          <p:nvPr/>
        </p:nvSpPr>
        <p:spPr>
          <a:xfrm>
            <a:off x="2125875" y="6319719"/>
            <a:ext cx="10066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History | Mixing | Drying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| Sizing | </a:t>
            </a:r>
            <a:r>
              <a:rPr lang="en-US" sz="3200" b="1" dirty="0">
                <a:solidFill>
                  <a:schemeClr val="bg1"/>
                </a:solidFill>
              </a:rPr>
              <a:t>Uses</a:t>
            </a:r>
          </a:p>
        </p:txBody>
      </p:sp>
    </p:spTree>
    <p:extLst>
      <p:ext uri="{BB962C8B-B14F-4D97-AF65-F5344CB8AC3E}">
        <p14:creationId xmlns:p14="http://schemas.microsoft.com/office/powerpoint/2010/main" val="7155300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FEB6BA-91B4-44A9-8940-62B9CAE90802}"/>
              </a:ext>
            </a:extLst>
          </p:cNvPr>
          <p:cNvSpPr/>
          <p:nvPr/>
        </p:nvSpPr>
        <p:spPr>
          <a:xfrm>
            <a:off x="387620" y="1392329"/>
            <a:ext cx="11019295" cy="97639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DA7CF8-28A6-48E5-9D47-953745212CB6}"/>
              </a:ext>
            </a:extLst>
          </p:cNvPr>
          <p:cNvSpPr txBox="1"/>
          <p:nvPr/>
        </p:nvSpPr>
        <p:spPr>
          <a:xfrm>
            <a:off x="542441" y="684443"/>
            <a:ext cx="29358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Uses:</a:t>
            </a:r>
          </a:p>
          <a:p>
            <a:r>
              <a:rPr lang="en-US" sz="4000" dirty="0"/>
              <a:t>Plant Growth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562F98-7ED3-42D0-8ABF-E261C95F8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027" y="4378374"/>
            <a:ext cx="4119678" cy="17626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BEC807-6677-4308-B185-E46ED89099C0}"/>
              </a:ext>
            </a:extLst>
          </p:cNvPr>
          <p:cNvSpPr txBox="1"/>
          <p:nvPr/>
        </p:nvSpPr>
        <p:spPr>
          <a:xfrm>
            <a:off x="2125875" y="6319719"/>
            <a:ext cx="10066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History | Mixing | Drying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| Sizing | </a:t>
            </a:r>
            <a:r>
              <a:rPr lang="en-US" sz="3200" b="1" dirty="0">
                <a:solidFill>
                  <a:schemeClr val="bg1"/>
                </a:solidFill>
              </a:rPr>
              <a:t>Uses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15C357-2B4B-4A46-93B9-9982D57D0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436" y="2316156"/>
            <a:ext cx="5954382" cy="38248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D1DB59-0D61-45ED-ADC3-09748DE84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3027" y="226786"/>
            <a:ext cx="4071281" cy="39711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433889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FEB6BA-91B4-44A9-8940-62B9CAE90802}"/>
              </a:ext>
            </a:extLst>
          </p:cNvPr>
          <p:cNvSpPr/>
          <p:nvPr/>
        </p:nvSpPr>
        <p:spPr>
          <a:xfrm>
            <a:off x="387620" y="1392329"/>
            <a:ext cx="11019295" cy="97639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DA7CF8-28A6-48E5-9D47-953745212CB6}"/>
              </a:ext>
            </a:extLst>
          </p:cNvPr>
          <p:cNvSpPr txBox="1"/>
          <p:nvPr/>
        </p:nvSpPr>
        <p:spPr>
          <a:xfrm>
            <a:off x="542441" y="684443"/>
            <a:ext cx="424727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Uses: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Customize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Particle Size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Minerology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Organic Content</a:t>
            </a:r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BEC807-6677-4308-B185-E46ED89099C0}"/>
              </a:ext>
            </a:extLst>
          </p:cNvPr>
          <p:cNvSpPr txBox="1"/>
          <p:nvPr/>
        </p:nvSpPr>
        <p:spPr>
          <a:xfrm>
            <a:off x="2125875" y="6319719"/>
            <a:ext cx="10066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History | Mixing | Drying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| Sizing | </a:t>
            </a:r>
            <a:r>
              <a:rPr lang="en-US" sz="3200" b="1" dirty="0">
                <a:solidFill>
                  <a:schemeClr val="bg1"/>
                </a:solidFill>
              </a:rPr>
              <a:t>Uses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7C3990-DB3F-4054-A827-E76BD7405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349" y="1925351"/>
            <a:ext cx="2615663" cy="32665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877E4E-2180-4626-8AF7-377B293B8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158" y="735965"/>
            <a:ext cx="2597079" cy="32655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CB775B-8E4A-4423-AF4C-D16ACE6DB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5124" y="3025087"/>
            <a:ext cx="2070877" cy="32190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6920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661655-B522-4CE5-9DB4-6F57F7767990}"/>
              </a:ext>
            </a:extLst>
          </p:cNvPr>
          <p:cNvSpPr/>
          <p:nvPr/>
        </p:nvSpPr>
        <p:spPr>
          <a:xfrm>
            <a:off x="542441" y="1038386"/>
            <a:ext cx="11019295" cy="97639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3E7FC9-1FBB-4ACA-8B9C-851AC2F0AA2C}"/>
              </a:ext>
            </a:extLst>
          </p:cNvPr>
          <p:cNvSpPr txBox="1"/>
          <p:nvPr/>
        </p:nvSpPr>
        <p:spPr>
          <a:xfrm>
            <a:off x="208546" y="381598"/>
            <a:ext cx="1220804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Simulated Drill Cuttings - Media to incorporate into environmental studies for drilling fluids in the laboratory</a:t>
            </a:r>
          </a:p>
          <a:p>
            <a:endParaRPr lang="en-US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Consistency</a:t>
            </a:r>
          </a:p>
          <a:p>
            <a:endParaRPr lang="en-US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4DED0A-D69A-46BA-AA21-07984CE5FD28}"/>
              </a:ext>
            </a:extLst>
          </p:cNvPr>
          <p:cNvSpPr txBox="1"/>
          <p:nvPr/>
        </p:nvSpPr>
        <p:spPr>
          <a:xfrm>
            <a:off x="2125875" y="6319719"/>
            <a:ext cx="10066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History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| Mixing | Drying | Sizing | Uses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0F6F7B-2BBE-41FA-AEF0-EB8BFD31E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86" y="3053162"/>
            <a:ext cx="5328282" cy="28148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652EB7-17AC-4FF0-A097-79ADDBC96C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31" r="10404"/>
          <a:stretch/>
        </p:blipFill>
        <p:spPr>
          <a:xfrm rot="16200000">
            <a:off x="7617365" y="2042832"/>
            <a:ext cx="2814812" cy="48354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86392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661655-B522-4CE5-9DB4-6F57F7767990}"/>
              </a:ext>
            </a:extLst>
          </p:cNvPr>
          <p:cNvSpPr/>
          <p:nvPr/>
        </p:nvSpPr>
        <p:spPr>
          <a:xfrm>
            <a:off x="542441" y="1038386"/>
            <a:ext cx="11019295" cy="97639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3E7FC9-1FBB-4ACA-8B9C-851AC2F0AA2C}"/>
              </a:ext>
            </a:extLst>
          </p:cNvPr>
          <p:cNvSpPr txBox="1"/>
          <p:nvPr/>
        </p:nvSpPr>
        <p:spPr>
          <a:xfrm>
            <a:off x="208546" y="381598"/>
            <a:ext cx="12453569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Simulated Drill Cuttings - Media to incorporate into environmental studies for drilling fluids in the laboratory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Consistency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Uncontaminated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Non toxic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Support plant growth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Practical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/>
          </a:p>
          <a:p>
            <a:endParaRPr lang="en-US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4DED0A-D69A-46BA-AA21-07984CE5FD28}"/>
              </a:ext>
            </a:extLst>
          </p:cNvPr>
          <p:cNvSpPr txBox="1"/>
          <p:nvPr/>
        </p:nvSpPr>
        <p:spPr>
          <a:xfrm>
            <a:off x="2125875" y="6319719"/>
            <a:ext cx="10066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History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| Mixing | Drying | Sizing | Uses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787711-D326-422F-AA94-21FC94322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129" y="3681347"/>
            <a:ext cx="6281519" cy="25463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6D507E-5E6A-4E11-B4B7-CE018C72F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540" y="1823387"/>
            <a:ext cx="3964695" cy="16963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98430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661655-B522-4CE5-9DB4-6F57F7767990}"/>
              </a:ext>
            </a:extLst>
          </p:cNvPr>
          <p:cNvSpPr/>
          <p:nvPr/>
        </p:nvSpPr>
        <p:spPr>
          <a:xfrm>
            <a:off x="542441" y="1038386"/>
            <a:ext cx="11019295" cy="97639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AED8E1-DA79-4E4F-AF6E-E1DD404A1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521" y="2076635"/>
            <a:ext cx="5258038" cy="28673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4BE7AC-B919-4CBF-A8FB-C38F39B953A0}"/>
              </a:ext>
            </a:extLst>
          </p:cNvPr>
          <p:cNvSpPr txBox="1"/>
          <p:nvPr/>
        </p:nvSpPr>
        <p:spPr>
          <a:xfrm>
            <a:off x="2125875" y="6319719"/>
            <a:ext cx="10066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History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| Mixing | Drying | Sizing | Uses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8FA576-31E7-4697-A07F-ABC5ECCB5779}"/>
              </a:ext>
            </a:extLst>
          </p:cNvPr>
          <p:cNvSpPr txBox="1"/>
          <p:nvPr/>
        </p:nvSpPr>
        <p:spPr>
          <a:xfrm>
            <a:off x="208546" y="381598"/>
            <a:ext cx="11441013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Previously Published Examples of simulated cuttings  Focus on limestone, clay, and sand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SPE-156637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AADE 01-NC-HO-11</a:t>
            </a:r>
          </a:p>
          <a:p>
            <a:endParaRPr lang="en-US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Recipe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Technique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Used as a test media for toxicity and remediation</a:t>
            </a:r>
          </a:p>
          <a:p>
            <a:endParaRPr lang="en-US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74261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661655-B522-4CE5-9DB4-6F57F7767990}"/>
              </a:ext>
            </a:extLst>
          </p:cNvPr>
          <p:cNvSpPr/>
          <p:nvPr/>
        </p:nvSpPr>
        <p:spPr>
          <a:xfrm>
            <a:off x="542441" y="1038386"/>
            <a:ext cx="11019295" cy="97639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3E7FC9-1FBB-4ACA-8B9C-851AC2F0AA2C}"/>
              </a:ext>
            </a:extLst>
          </p:cNvPr>
          <p:cNvSpPr txBox="1"/>
          <p:nvPr/>
        </p:nvSpPr>
        <p:spPr>
          <a:xfrm>
            <a:off x="542441" y="684443"/>
            <a:ext cx="313034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Mixing:</a:t>
            </a:r>
          </a:p>
          <a:p>
            <a:r>
              <a:rPr lang="en-US" sz="4000" dirty="0"/>
              <a:t>Cement Mixer</a:t>
            </a:r>
          </a:p>
          <a:p>
            <a:endParaRPr lang="en-US" sz="4000" dirty="0"/>
          </a:p>
          <a:p>
            <a:r>
              <a:rPr lang="en-US" sz="4000" dirty="0"/>
              <a:t>Large Batch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619DBF-2EEB-4F0C-9179-5087BA1C5CF0}"/>
              </a:ext>
            </a:extLst>
          </p:cNvPr>
          <p:cNvSpPr txBox="1"/>
          <p:nvPr/>
        </p:nvSpPr>
        <p:spPr>
          <a:xfrm>
            <a:off x="2125875" y="6319719"/>
            <a:ext cx="10066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History | </a:t>
            </a:r>
            <a:r>
              <a:rPr lang="en-US" sz="3200" b="1" dirty="0">
                <a:solidFill>
                  <a:schemeClr val="bg1"/>
                </a:solidFill>
              </a:rPr>
              <a:t>Mixing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| Drying | Sizing | Uses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638978-C101-4C82-9795-2111D198E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673" y="684443"/>
            <a:ext cx="5059148" cy="49615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99293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661655-B522-4CE5-9DB4-6F57F7767990}"/>
              </a:ext>
            </a:extLst>
          </p:cNvPr>
          <p:cNvSpPr/>
          <p:nvPr/>
        </p:nvSpPr>
        <p:spPr>
          <a:xfrm>
            <a:off x="542441" y="1038386"/>
            <a:ext cx="11019295" cy="97639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3E7FC9-1FBB-4ACA-8B9C-851AC2F0AA2C}"/>
              </a:ext>
            </a:extLst>
          </p:cNvPr>
          <p:cNvSpPr txBox="1"/>
          <p:nvPr/>
        </p:nvSpPr>
        <p:spPr>
          <a:xfrm>
            <a:off x="542441" y="684443"/>
            <a:ext cx="279967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Mixing:</a:t>
            </a:r>
          </a:p>
          <a:p>
            <a:r>
              <a:rPr lang="en-US" sz="4000" dirty="0"/>
              <a:t>Floor Mixer</a:t>
            </a:r>
          </a:p>
          <a:p>
            <a:endParaRPr lang="en-US" sz="4000" dirty="0"/>
          </a:p>
          <a:p>
            <a:r>
              <a:rPr lang="en-US" sz="4000" dirty="0"/>
              <a:t>Varied Batch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E2C687-306D-4552-88E4-53690C481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547" y="360497"/>
            <a:ext cx="3429000" cy="57626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D15007-43C4-4E60-8523-9761846E8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6007" y="360497"/>
            <a:ext cx="4448175" cy="57340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77E187-75F6-48E3-8C23-9E7A317204C6}"/>
              </a:ext>
            </a:extLst>
          </p:cNvPr>
          <p:cNvSpPr txBox="1"/>
          <p:nvPr/>
        </p:nvSpPr>
        <p:spPr>
          <a:xfrm>
            <a:off x="2125875" y="6319719"/>
            <a:ext cx="10066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History | </a:t>
            </a:r>
            <a:r>
              <a:rPr lang="en-US" sz="3200" b="1" dirty="0">
                <a:solidFill>
                  <a:schemeClr val="bg1"/>
                </a:solidFill>
              </a:rPr>
              <a:t>Mixing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| Drying | Sizing | Uses</a:t>
            </a:r>
          </a:p>
        </p:txBody>
      </p:sp>
    </p:spTree>
    <p:extLst>
      <p:ext uri="{BB962C8B-B14F-4D97-AF65-F5344CB8AC3E}">
        <p14:creationId xmlns:p14="http://schemas.microsoft.com/office/powerpoint/2010/main" val="4198491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FEB6BA-91B4-44A9-8940-62B9CAE90802}"/>
              </a:ext>
            </a:extLst>
          </p:cNvPr>
          <p:cNvSpPr/>
          <p:nvPr/>
        </p:nvSpPr>
        <p:spPr>
          <a:xfrm>
            <a:off x="542441" y="1038386"/>
            <a:ext cx="11019295" cy="97639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DA7CF8-28A6-48E5-9D47-953745212CB6}"/>
              </a:ext>
            </a:extLst>
          </p:cNvPr>
          <p:cNvSpPr txBox="1"/>
          <p:nvPr/>
        </p:nvSpPr>
        <p:spPr>
          <a:xfrm>
            <a:off x="542441" y="684443"/>
            <a:ext cx="279967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Mixing:</a:t>
            </a:r>
          </a:p>
          <a:p>
            <a:r>
              <a:rPr lang="en-US" sz="4000" dirty="0"/>
              <a:t>Power Drill</a:t>
            </a:r>
          </a:p>
          <a:p>
            <a:endParaRPr lang="en-US" sz="4000" dirty="0"/>
          </a:p>
          <a:p>
            <a:r>
              <a:rPr lang="en-US" sz="4000" dirty="0"/>
              <a:t>Varied Batch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FE38C4-BE41-4CC5-9E9D-69CEF3752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5649" y="357978"/>
            <a:ext cx="3756735" cy="57651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C21A85-83C8-4F05-A537-CAE7C6203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7704" y="357978"/>
            <a:ext cx="2009082" cy="57722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5F5BB2-ABA5-45F2-A6A3-9807B1148B4A}"/>
              </a:ext>
            </a:extLst>
          </p:cNvPr>
          <p:cNvSpPr txBox="1"/>
          <p:nvPr/>
        </p:nvSpPr>
        <p:spPr>
          <a:xfrm>
            <a:off x="2125875" y="6319719"/>
            <a:ext cx="10066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History | </a:t>
            </a:r>
            <a:r>
              <a:rPr lang="en-US" sz="3200" b="1" dirty="0">
                <a:solidFill>
                  <a:schemeClr val="bg1"/>
                </a:solidFill>
              </a:rPr>
              <a:t>Mixing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| Drying | Sizing | Uses</a:t>
            </a:r>
          </a:p>
        </p:txBody>
      </p:sp>
    </p:spTree>
    <p:extLst>
      <p:ext uri="{BB962C8B-B14F-4D97-AF65-F5344CB8AC3E}">
        <p14:creationId xmlns:p14="http://schemas.microsoft.com/office/powerpoint/2010/main" val="4031725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FEB6BA-91B4-44A9-8940-62B9CAE90802}"/>
              </a:ext>
            </a:extLst>
          </p:cNvPr>
          <p:cNvSpPr/>
          <p:nvPr/>
        </p:nvSpPr>
        <p:spPr>
          <a:xfrm>
            <a:off x="542441" y="1038386"/>
            <a:ext cx="11019295" cy="97639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DA7CF8-28A6-48E5-9D47-953745212CB6}"/>
              </a:ext>
            </a:extLst>
          </p:cNvPr>
          <p:cNvSpPr txBox="1"/>
          <p:nvPr/>
        </p:nvSpPr>
        <p:spPr>
          <a:xfrm>
            <a:off x="542441" y="684443"/>
            <a:ext cx="450155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Mixing:</a:t>
            </a:r>
          </a:p>
          <a:p>
            <a:r>
              <a:rPr lang="en-US" sz="4000" dirty="0"/>
              <a:t>Bench and Handheld</a:t>
            </a:r>
          </a:p>
          <a:p>
            <a:endParaRPr lang="en-US" sz="4000" dirty="0"/>
          </a:p>
          <a:p>
            <a:r>
              <a:rPr lang="en-US" sz="4000" dirty="0"/>
              <a:t>Small Batch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9967C4-AB6C-432F-A78E-4B003DFBE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790" y="832162"/>
            <a:ext cx="4212884" cy="50509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33BD59-9A1C-4F7B-AD4D-858CA5299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960" y="2913681"/>
            <a:ext cx="3642240" cy="29694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6E694D-F774-4021-A7BA-008093C3CDAF}"/>
              </a:ext>
            </a:extLst>
          </p:cNvPr>
          <p:cNvSpPr txBox="1"/>
          <p:nvPr/>
        </p:nvSpPr>
        <p:spPr>
          <a:xfrm>
            <a:off x="2125875" y="6319719"/>
            <a:ext cx="10066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History | </a:t>
            </a:r>
            <a:r>
              <a:rPr lang="en-US" sz="3200" b="1" dirty="0">
                <a:solidFill>
                  <a:schemeClr val="bg1"/>
                </a:solidFill>
              </a:rPr>
              <a:t>Mixing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| Drying | Sizing | Uses</a:t>
            </a:r>
          </a:p>
        </p:txBody>
      </p:sp>
    </p:spTree>
    <p:extLst>
      <p:ext uri="{BB962C8B-B14F-4D97-AF65-F5344CB8AC3E}">
        <p14:creationId xmlns:p14="http://schemas.microsoft.com/office/powerpoint/2010/main" val="113121642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769</TotalTime>
  <Words>407</Words>
  <Application>Microsoft Office PowerPoint</Application>
  <PresentationFormat>Widescreen</PresentationFormat>
  <Paragraphs>104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Patrick Tyczynski</dc:creator>
  <cp:lastModifiedBy>Patrick Tyczynski</cp:lastModifiedBy>
  <cp:revision>27</cp:revision>
  <dcterms:created xsi:type="dcterms:W3CDTF">2018-10-29T15:56:34Z</dcterms:created>
  <dcterms:modified xsi:type="dcterms:W3CDTF">2018-10-31T03:19:46Z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03e2fe1-4846-4393-8cf2-1bc71a04fd88_Enabled">
    <vt:lpwstr>True</vt:lpwstr>
  </property>
  <property fmtid="{D5CDD505-2E9C-101B-9397-08002B2CF9AE}" pid="3" name="MSIP_Label_703e2fe1-4846-4393-8cf2-1bc71a04fd88_SiteId">
    <vt:lpwstr>41ff26dc-250f-4b13-8981-739be8610c21</vt:lpwstr>
  </property>
  <property fmtid="{D5CDD505-2E9C-101B-9397-08002B2CF9AE}" pid="4" name="MSIP_Label_703e2fe1-4846-4393-8cf2-1bc71a04fd88_Owner">
    <vt:lpwstr>PTyczynski@slb.com</vt:lpwstr>
  </property>
  <property fmtid="{D5CDD505-2E9C-101B-9397-08002B2CF9AE}" pid="5" name="MSIP_Label_703e2fe1-4846-4393-8cf2-1bc71a04fd88_SetDate">
    <vt:lpwstr>2018-10-30T00:22:55.8941683Z</vt:lpwstr>
  </property>
  <property fmtid="{D5CDD505-2E9C-101B-9397-08002B2CF9AE}" pid="6" name="MSIP_Label_703e2fe1-4846-4393-8cf2-1bc71a04fd88_Name">
    <vt:lpwstr>Public</vt:lpwstr>
  </property>
  <property fmtid="{D5CDD505-2E9C-101B-9397-08002B2CF9AE}" pid="7" name="MSIP_Label_703e2fe1-4846-4393-8cf2-1bc71a04fd88_Application">
    <vt:lpwstr>Microsoft Azure Information Protection</vt:lpwstr>
  </property>
  <property fmtid="{D5CDD505-2E9C-101B-9397-08002B2CF9AE}" pid="8" name="MSIP_Label_703e2fe1-4846-4393-8cf2-1bc71a04fd88_Extended_MSFT_Method">
    <vt:lpwstr>Manual</vt:lpwstr>
  </property>
  <property fmtid="{D5CDD505-2E9C-101B-9397-08002B2CF9AE}" pid="9" name="Sensitivity">
    <vt:lpwstr>Public</vt:lpwstr>
  </property>
</Properties>
</file>