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4"/>
  </p:notesMasterIdLst>
  <p:handoutMasterIdLst>
    <p:handoutMasterId r:id="rId35"/>
  </p:handoutMasterIdLst>
  <p:sldIdLst>
    <p:sldId id="256" r:id="rId2"/>
    <p:sldId id="286" r:id="rId3"/>
    <p:sldId id="266" r:id="rId4"/>
    <p:sldId id="296" r:id="rId5"/>
    <p:sldId id="295" r:id="rId6"/>
    <p:sldId id="314" r:id="rId7"/>
    <p:sldId id="304" r:id="rId8"/>
    <p:sldId id="318" r:id="rId9"/>
    <p:sldId id="302" r:id="rId10"/>
    <p:sldId id="305" r:id="rId11"/>
    <p:sldId id="300" r:id="rId12"/>
    <p:sldId id="328" r:id="rId13"/>
    <p:sldId id="323" r:id="rId14"/>
    <p:sldId id="324" r:id="rId15"/>
    <p:sldId id="298" r:id="rId16"/>
    <p:sldId id="327" r:id="rId17"/>
    <p:sldId id="275" r:id="rId18"/>
    <p:sldId id="326" r:id="rId19"/>
    <p:sldId id="311" r:id="rId20"/>
    <p:sldId id="284" r:id="rId21"/>
    <p:sldId id="277" r:id="rId22"/>
    <p:sldId id="321" r:id="rId23"/>
    <p:sldId id="317" r:id="rId24"/>
    <p:sldId id="278" r:id="rId25"/>
    <p:sldId id="313" r:id="rId26"/>
    <p:sldId id="320" r:id="rId27"/>
    <p:sldId id="315" r:id="rId28"/>
    <p:sldId id="312" r:id="rId29"/>
    <p:sldId id="316" r:id="rId30"/>
    <p:sldId id="319" r:id="rId31"/>
    <p:sldId id="322" r:id="rId32"/>
    <p:sldId id="329" r:id="rId33"/>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1" userDrawn="1">
          <p15:clr>
            <a:srgbClr val="A4A3A4"/>
          </p15:clr>
        </p15:guide>
        <p15:guide id="2" pos="219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B9303"/>
    <a:srgbClr val="0000CC"/>
    <a:srgbClr val="808000"/>
    <a:srgbClr val="CC3300"/>
    <a:srgbClr val="006C31"/>
    <a:srgbClr val="003366"/>
    <a:srgbClr val="FF00FF"/>
    <a:srgbClr val="0066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99" autoAdjust="0"/>
    <p:restoredTop sz="88347" autoAdjust="0"/>
  </p:normalViewPr>
  <p:slideViewPr>
    <p:cSldViewPr snapToGrid="0">
      <p:cViewPr varScale="1">
        <p:scale>
          <a:sx n="118" d="100"/>
          <a:sy n="118" d="100"/>
        </p:scale>
        <p:origin x="136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7" d="100"/>
          <a:sy n="87" d="100"/>
        </p:scale>
        <p:origin x="-1902" y="-72"/>
      </p:cViewPr>
      <p:guideLst>
        <p:guide orient="horz" pos="2911"/>
        <p:guide pos="2191"/>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422D95-F617-4CDF-BD77-62A907CA9BED}"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DEE8FA22-A357-4A83-9F82-46792ACC1817}">
      <dgm:prSet phldrT="[Text]" custT="1"/>
      <dgm:spPr>
        <a:solidFill>
          <a:schemeClr val="accent2"/>
        </a:solidFill>
      </dgm:spPr>
      <dgm:t>
        <a:bodyPr/>
        <a:lstStyle/>
        <a:p>
          <a:r>
            <a:rPr lang="en-US" sz="1800" b="1" dirty="0" smtClean="0">
              <a:latin typeface="+mj-lt"/>
              <a:cs typeface="Times New Roman" panose="02020603050405020304" pitchFamily="18" charset="0"/>
            </a:rPr>
            <a:t>Cellulose </a:t>
          </a:r>
        </a:p>
        <a:p>
          <a:r>
            <a:rPr lang="en-US" sz="1800" b="1" dirty="0" smtClean="0">
              <a:latin typeface="+mj-lt"/>
              <a:cs typeface="Times New Roman" panose="02020603050405020304" pitchFamily="18" charset="0"/>
            </a:rPr>
            <a:t>(biomass model compound)</a:t>
          </a:r>
          <a:endParaRPr lang="en-US" sz="1800" dirty="0">
            <a:latin typeface="+mj-lt"/>
            <a:cs typeface="Times New Roman" panose="02020603050405020304" pitchFamily="18" charset="0"/>
          </a:endParaRPr>
        </a:p>
      </dgm:t>
    </dgm:pt>
    <dgm:pt modelId="{00CC4CCD-D170-4442-9378-52E031433488}" type="parTrans" cxnId="{7B13211F-81F7-42C0-8383-EECB73F640BC}">
      <dgm:prSet/>
      <dgm:spPr/>
      <dgm:t>
        <a:bodyPr/>
        <a:lstStyle/>
        <a:p>
          <a:endParaRPr lang="en-US"/>
        </a:p>
      </dgm:t>
    </dgm:pt>
    <dgm:pt modelId="{E1D15DFD-57BF-4BE4-8A9C-5F360F77EED0}" type="sibTrans" cxnId="{7B13211F-81F7-42C0-8383-EECB73F640BC}">
      <dgm:prSet/>
      <dgm:spPr/>
      <dgm:t>
        <a:bodyPr/>
        <a:lstStyle/>
        <a:p>
          <a:endParaRPr lang="en-US" dirty="0"/>
        </a:p>
      </dgm:t>
    </dgm:pt>
    <dgm:pt modelId="{CC14D63D-F263-49B8-8B23-C9E9E552C42D}">
      <dgm:prSet phldrT="[Text]" custT="1"/>
      <dgm:spPr/>
      <dgm:t>
        <a:bodyPr/>
        <a:lstStyle/>
        <a:p>
          <a:r>
            <a:rPr lang="en-US" sz="1800" dirty="0" smtClean="0">
              <a:latin typeface="+mj-lt"/>
              <a:cs typeface="Times New Roman" panose="02020603050405020304" pitchFamily="18" charset="0"/>
            </a:rPr>
            <a:t>HTC</a:t>
          </a:r>
        </a:p>
        <a:p>
          <a:r>
            <a:rPr lang="en-US" sz="1800" dirty="0" smtClean="0">
              <a:latin typeface="+mj-lt"/>
              <a:cs typeface="Times New Roman" panose="02020603050405020304" pitchFamily="18" charset="0"/>
            </a:rPr>
            <a:t>(300 </a:t>
          </a:r>
          <a:r>
            <a:rPr lang="en-US" sz="1800" baseline="30000" dirty="0" smtClean="0">
              <a:latin typeface="+mj-lt"/>
              <a:cs typeface="Times New Roman" panose="02020603050405020304" pitchFamily="18" charset="0"/>
            </a:rPr>
            <a:t>o</a:t>
          </a:r>
          <a:r>
            <a:rPr lang="en-US" sz="1800" dirty="0" smtClean="0">
              <a:latin typeface="+mj-lt"/>
              <a:cs typeface="Times New Roman" panose="02020603050405020304" pitchFamily="18" charset="0"/>
            </a:rPr>
            <a:t>C)</a:t>
          </a:r>
        </a:p>
        <a:p>
          <a:r>
            <a:rPr lang="en-US" sz="1800" dirty="0" smtClean="0">
              <a:latin typeface="+mj-lt"/>
              <a:cs typeface="Times New Roman" panose="02020603050405020304" pitchFamily="18" charset="0"/>
            </a:rPr>
            <a:t>30 min</a:t>
          </a:r>
          <a:endParaRPr lang="en-US" sz="1800" dirty="0">
            <a:latin typeface="+mj-lt"/>
            <a:cs typeface="Times New Roman" panose="02020603050405020304" pitchFamily="18" charset="0"/>
          </a:endParaRPr>
        </a:p>
      </dgm:t>
    </dgm:pt>
    <dgm:pt modelId="{09982770-335C-446C-B7E0-1173B4AE5FD1}" type="parTrans" cxnId="{8CB1AF1E-142E-4668-9738-782B91AF93EF}">
      <dgm:prSet/>
      <dgm:spPr/>
      <dgm:t>
        <a:bodyPr/>
        <a:lstStyle/>
        <a:p>
          <a:endParaRPr lang="en-US"/>
        </a:p>
      </dgm:t>
    </dgm:pt>
    <dgm:pt modelId="{3584D723-62B1-4235-B627-6918C288B459}" type="sibTrans" cxnId="{8CB1AF1E-142E-4668-9738-782B91AF93EF}">
      <dgm:prSet/>
      <dgm:spPr/>
      <dgm:t>
        <a:bodyPr/>
        <a:lstStyle/>
        <a:p>
          <a:endParaRPr lang="en-US" dirty="0"/>
        </a:p>
      </dgm:t>
    </dgm:pt>
    <dgm:pt modelId="{6BE3BCFB-A3F7-48B7-8F6D-268FF1A4DC42}">
      <dgm:prSet phldrT="[Text]" custT="1"/>
      <dgm:spPr>
        <a:solidFill>
          <a:schemeClr val="accent2"/>
        </a:solidFill>
      </dgm:spPr>
      <dgm:t>
        <a:bodyPr/>
        <a:lstStyle/>
        <a:p>
          <a:r>
            <a:rPr lang="en-US" sz="1800" b="1" dirty="0" smtClean="0">
              <a:latin typeface="+mj-lt"/>
              <a:cs typeface="Times New Roman" panose="02020603050405020304" pitchFamily="18" charset="0"/>
            </a:rPr>
            <a:t>Biochar</a:t>
          </a:r>
          <a:endParaRPr lang="en-US" sz="1800" dirty="0">
            <a:latin typeface="+mj-lt"/>
            <a:cs typeface="Times New Roman" panose="02020603050405020304" pitchFamily="18" charset="0"/>
          </a:endParaRPr>
        </a:p>
      </dgm:t>
    </dgm:pt>
    <dgm:pt modelId="{1A854E0D-9FEC-4CC2-8512-E6B54D50A74A}" type="parTrans" cxnId="{AB368AEF-BDE6-459E-AE06-EBF057C49685}">
      <dgm:prSet/>
      <dgm:spPr/>
      <dgm:t>
        <a:bodyPr/>
        <a:lstStyle/>
        <a:p>
          <a:endParaRPr lang="en-US"/>
        </a:p>
      </dgm:t>
    </dgm:pt>
    <dgm:pt modelId="{6E83BFAA-8AFB-4D39-AED4-7286FF981ACF}" type="sibTrans" cxnId="{AB368AEF-BDE6-459E-AE06-EBF057C49685}">
      <dgm:prSet/>
      <dgm:spPr/>
      <dgm:t>
        <a:bodyPr/>
        <a:lstStyle/>
        <a:p>
          <a:endParaRPr lang="en-US" dirty="0"/>
        </a:p>
      </dgm:t>
    </dgm:pt>
    <dgm:pt modelId="{4C037D0C-73E1-4472-A9D5-086B8DC4D863}">
      <dgm:prSet phldrT="[Text]" custT="1"/>
      <dgm:spPr/>
      <dgm:t>
        <a:bodyPr/>
        <a:lstStyle/>
        <a:p>
          <a:r>
            <a:rPr lang="en-US" sz="1800" dirty="0" smtClean="0">
              <a:latin typeface="+mj-lt"/>
              <a:cs typeface="Times New Roman" panose="02020603050405020304" pitchFamily="18" charset="0"/>
            </a:rPr>
            <a:t>Nitric acid reflux</a:t>
          </a:r>
          <a:endParaRPr lang="en-US" sz="1800" dirty="0">
            <a:latin typeface="+mj-lt"/>
            <a:cs typeface="Times New Roman" panose="02020603050405020304" pitchFamily="18" charset="0"/>
          </a:endParaRPr>
        </a:p>
      </dgm:t>
    </dgm:pt>
    <dgm:pt modelId="{696BEA25-232E-4F56-B433-7E47653D5685}" type="parTrans" cxnId="{13D1A795-CD9D-4CF9-BA8B-A2420139898B}">
      <dgm:prSet/>
      <dgm:spPr/>
      <dgm:t>
        <a:bodyPr/>
        <a:lstStyle/>
        <a:p>
          <a:endParaRPr lang="en-US"/>
        </a:p>
      </dgm:t>
    </dgm:pt>
    <dgm:pt modelId="{4F968136-B666-44DF-BBFD-DC66AA38A0D0}" type="sibTrans" cxnId="{13D1A795-CD9D-4CF9-BA8B-A2420139898B}">
      <dgm:prSet/>
      <dgm:spPr/>
      <dgm:t>
        <a:bodyPr/>
        <a:lstStyle/>
        <a:p>
          <a:endParaRPr lang="en-US" dirty="0"/>
        </a:p>
      </dgm:t>
    </dgm:pt>
    <dgm:pt modelId="{AB67834F-6767-4366-BC72-70AE3DE4D4B5}">
      <dgm:prSet phldrT="[Text]" custT="1"/>
      <dgm:spPr>
        <a:solidFill>
          <a:schemeClr val="accent2"/>
        </a:solidFill>
      </dgm:spPr>
      <dgm:t>
        <a:bodyPr/>
        <a:lstStyle/>
        <a:p>
          <a:r>
            <a:rPr lang="en-US" sz="1800" b="1" dirty="0" smtClean="0">
              <a:latin typeface="+mj-lt"/>
              <a:cs typeface="Times New Roman" panose="02020603050405020304" pitchFamily="18" charset="0"/>
            </a:rPr>
            <a:t>Pretreated biochar</a:t>
          </a:r>
          <a:endParaRPr lang="en-US" sz="1800" dirty="0">
            <a:latin typeface="+mj-lt"/>
            <a:cs typeface="Times New Roman" panose="02020603050405020304" pitchFamily="18" charset="0"/>
          </a:endParaRPr>
        </a:p>
      </dgm:t>
    </dgm:pt>
    <dgm:pt modelId="{D561F631-27AE-451C-BBC6-D73052447D4E}" type="parTrans" cxnId="{0D2A0E3D-BF8D-4FC7-A8E2-B8562006FEC7}">
      <dgm:prSet/>
      <dgm:spPr/>
      <dgm:t>
        <a:bodyPr/>
        <a:lstStyle/>
        <a:p>
          <a:endParaRPr lang="en-US"/>
        </a:p>
      </dgm:t>
    </dgm:pt>
    <dgm:pt modelId="{548D2722-B9A9-41F6-A9B4-508939AE121F}" type="sibTrans" cxnId="{0D2A0E3D-BF8D-4FC7-A8E2-B8562006FEC7}">
      <dgm:prSet/>
      <dgm:spPr/>
      <dgm:t>
        <a:bodyPr/>
        <a:lstStyle/>
        <a:p>
          <a:endParaRPr lang="en-US" dirty="0"/>
        </a:p>
      </dgm:t>
    </dgm:pt>
    <dgm:pt modelId="{8E53B92F-8339-493A-A2F3-822883575F85}">
      <dgm:prSet phldrT="[Text]" custT="1"/>
      <dgm:spPr/>
      <dgm:t>
        <a:bodyPr/>
        <a:lstStyle/>
        <a:p>
          <a:r>
            <a:rPr lang="en-US" sz="1800" dirty="0" smtClean="0">
              <a:solidFill>
                <a:schemeClr val="bg1"/>
              </a:solidFill>
              <a:latin typeface="+mj-lt"/>
              <a:cs typeface="Times New Roman" panose="02020603050405020304" pitchFamily="18" charset="0"/>
            </a:rPr>
            <a:t>Fe(NO</a:t>
          </a:r>
          <a:r>
            <a:rPr lang="en-US" sz="1800" baseline="-25000" dirty="0" smtClean="0">
              <a:solidFill>
                <a:schemeClr val="bg1"/>
              </a:solidFill>
              <a:latin typeface="+mj-lt"/>
              <a:cs typeface="Times New Roman" panose="02020603050405020304" pitchFamily="18" charset="0"/>
            </a:rPr>
            <a:t>3</a:t>
          </a:r>
          <a:r>
            <a:rPr lang="en-US" sz="1800" dirty="0" smtClean="0">
              <a:solidFill>
                <a:schemeClr val="bg1"/>
              </a:solidFill>
              <a:latin typeface="+mj-lt"/>
              <a:cs typeface="Times New Roman" panose="02020603050405020304" pitchFamily="18" charset="0"/>
            </a:rPr>
            <a:t>)</a:t>
          </a:r>
          <a:r>
            <a:rPr lang="en-US" sz="1800" baseline="-25000" dirty="0" smtClean="0">
              <a:solidFill>
                <a:schemeClr val="bg1"/>
              </a:solidFill>
              <a:latin typeface="+mj-lt"/>
              <a:cs typeface="Times New Roman" panose="02020603050405020304" pitchFamily="18" charset="0"/>
            </a:rPr>
            <a:t>3 </a:t>
          </a:r>
          <a:r>
            <a:rPr lang="en-US" sz="1800" dirty="0" smtClean="0">
              <a:solidFill>
                <a:schemeClr val="bg1"/>
              </a:solidFill>
              <a:latin typeface="+mj-lt"/>
              <a:cs typeface="Times New Roman" panose="02020603050405020304" pitchFamily="18" charset="0"/>
            </a:rPr>
            <a:t> solution and dried at 110 </a:t>
          </a:r>
          <a:r>
            <a:rPr lang="en-US" sz="1800" baseline="30000" dirty="0" smtClean="0">
              <a:solidFill>
                <a:schemeClr val="bg1"/>
              </a:solidFill>
              <a:latin typeface="+mj-lt"/>
              <a:cs typeface="Times New Roman" panose="02020603050405020304" pitchFamily="18" charset="0"/>
            </a:rPr>
            <a:t>o</a:t>
          </a:r>
          <a:r>
            <a:rPr lang="en-US" sz="1800" dirty="0" smtClean="0">
              <a:solidFill>
                <a:schemeClr val="bg1"/>
              </a:solidFill>
              <a:latin typeface="+mj-lt"/>
              <a:cs typeface="Times New Roman" panose="02020603050405020304" pitchFamily="18" charset="0"/>
            </a:rPr>
            <a:t>C for 7 days</a:t>
          </a:r>
          <a:r>
            <a:rPr lang="en-US" sz="1800" baseline="-25000" dirty="0" smtClean="0">
              <a:solidFill>
                <a:schemeClr val="bg1"/>
              </a:solidFill>
              <a:latin typeface="+mj-lt"/>
              <a:cs typeface="Times New Roman" panose="02020603050405020304" pitchFamily="18" charset="0"/>
            </a:rPr>
            <a:t> </a:t>
          </a:r>
          <a:endParaRPr lang="en-US" sz="1800" dirty="0">
            <a:latin typeface="+mj-lt"/>
            <a:cs typeface="Times New Roman" panose="02020603050405020304" pitchFamily="18" charset="0"/>
          </a:endParaRPr>
        </a:p>
      </dgm:t>
    </dgm:pt>
    <dgm:pt modelId="{3365F1E8-51F5-46CC-B5AA-5505C64BD8FA}" type="parTrans" cxnId="{EEAC203F-BD44-4B10-B59F-152519E5CE0F}">
      <dgm:prSet/>
      <dgm:spPr/>
      <dgm:t>
        <a:bodyPr/>
        <a:lstStyle/>
        <a:p>
          <a:endParaRPr lang="en-US"/>
        </a:p>
      </dgm:t>
    </dgm:pt>
    <dgm:pt modelId="{242236BF-1659-4942-8F61-102D236C7C7B}" type="sibTrans" cxnId="{EEAC203F-BD44-4B10-B59F-152519E5CE0F}">
      <dgm:prSet/>
      <dgm:spPr/>
      <dgm:t>
        <a:bodyPr/>
        <a:lstStyle/>
        <a:p>
          <a:endParaRPr lang="en-US" dirty="0"/>
        </a:p>
      </dgm:t>
    </dgm:pt>
    <dgm:pt modelId="{B6810169-66C2-4C43-923B-0CB9A16CA9F5}">
      <dgm:prSet phldrT="[Text]" custT="1"/>
      <dgm:spPr>
        <a:solidFill>
          <a:schemeClr val="accent2"/>
        </a:solidFill>
      </dgm:spPr>
      <dgm:t>
        <a:bodyPr/>
        <a:lstStyle/>
        <a:p>
          <a:r>
            <a:rPr lang="en-US" sz="1800" b="1" dirty="0" smtClean="0">
              <a:latin typeface="+mj-lt"/>
              <a:cs typeface="Times New Roman" panose="02020603050405020304" pitchFamily="18" charset="0"/>
            </a:rPr>
            <a:t>Iron Impregnated Biochar</a:t>
          </a:r>
          <a:endParaRPr lang="en-US" sz="1800" dirty="0">
            <a:latin typeface="+mj-lt"/>
            <a:cs typeface="Times New Roman" panose="02020603050405020304" pitchFamily="18" charset="0"/>
          </a:endParaRPr>
        </a:p>
      </dgm:t>
    </dgm:pt>
    <dgm:pt modelId="{9888FFC7-244E-44D8-B6D5-960B7F371A42}" type="parTrans" cxnId="{4F5C5B30-0C66-4373-8CF4-500F4201862C}">
      <dgm:prSet/>
      <dgm:spPr/>
      <dgm:t>
        <a:bodyPr/>
        <a:lstStyle/>
        <a:p>
          <a:endParaRPr lang="en-US"/>
        </a:p>
      </dgm:t>
    </dgm:pt>
    <dgm:pt modelId="{0CE4E005-425F-4F46-B70E-9AEA58E9D835}" type="sibTrans" cxnId="{4F5C5B30-0C66-4373-8CF4-500F4201862C}">
      <dgm:prSet/>
      <dgm:spPr/>
      <dgm:t>
        <a:bodyPr/>
        <a:lstStyle/>
        <a:p>
          <a:endParaRPr lang="en-US" dirty="0"/>
        </a:p>
      </dgm:t>
    </dgm:pt>
    <dgm:pt modelId="{C495E2AB-95B2-4A3F-9B55-08B1C490AD63}">
      <dgm:prSet phldrT="[Text]" custT="1"/>
      <dgm:spPr/>
      <dgm:t>
        <a:bodyPr/>
        <a:lstStyle/>
        <a:p>
          <a:r>
            <a:rPr lang="en-US" sz="1800" dirty="0" smtClean="0">
              <a:solidFill>
                <a:schemeClr val="bg1"/>
              </a:solidFill>
              <a:latin typeface="+mj-lt"/>
              <a:cs typeface="Times New Roman" panose="02020603050405020304" pitchFamily="18" charset="0"/>
            </a:rPr>
            <a:t>1000 </a:t>
          </a:r>
          <a:r>
            <a:rPr lang="en-US" sz="1800" baseline="30000" dirty="0" smtClean="0">
              <a:solidFill>
                <a:schemeClr val="bg1"/>
              </a:solidFill>
              <a:latin typeface="+mj-lt"/>
              <a:cs typeface="Times New Roman" panose="02020603050405020304" pitchFamily="18" charset="0"/>
            </a:rPr>
            <a:t>o</a:t>
          </a:r>
          <a:r>
            <a:rPr lang="en-US" sz="1800" dirty="0" smtClean="0">
              <a:solidFill>
                <a:schemeClr val="bg1"/>
              </a:solidFill>
              <a:latin typeface="+mj-lt"/>
              <a:cs typeface="Times New Roman" panose="02020603050405020304" pitchFamily="18" charset="0"/>
            </a:rPr>
            <a:t>C, 3 </a:t>
          </a:r>
          <a:r>
            <a:rPr lang="en-US" sz="1800" dirty="0" smtClean="0">
              <a:solidFill>
                <a:schemeClr val="bg1"/>
              </a:solidFill>
              <a:latin typeface="Arial" panose="020B0604020202020204" pitchFamily="34" charset="0"/>
              <a:cs typeface="Arial" panose="020B0604020202020204" pitchFamily="34" charset="0"/>
            </a:rPr>
            <a:t>°C/min</a:t>
          </a:r>
          <a:r>
            <a:rPr lang="en-US" sz="1800" dirty="0" smtClean="0">
              <a:solidFill>
                <a:schemeClr val="bg1"/>
              </a:solidFill>
              <a:latin typeface="+mj-lt"/>
              <a:cs typeface="Times New Roman" panose="02020603050405020304" pitchFamily="18" charset="0"/>
            </a:rPr>
            <a:t> </a:t>
          </a:r>
        </a:p>
        <a:p>
          <a:r>
            <a:rPr lang="en-US" sz="1800" dirty="0" smtClean="0">
              <a:solidFill>
                <a:schemeClr val="bg1"/>
              </a:solidFill>
              <a:latin typeface="+mj-lt"/>
              <a:cs typeface="Times New Roman" panose="02020603050405020304" pitchFamily="18" charset="0"/>
            </a:rPr>
            <a:t>N</a:t>
          </a:r>
          <a:r>
            <a:rPr lang="en-US" sz="1800" baseline="-25000" dirty="0" smtClean="0">
              <a:solidFill>
                <a:schemeClr val="bg1"/>
              </a:solidFill>
              <a:latin typeface="+mj-lt"/>
              <a:cs typeface="Times New Roman" panose="02020603050405020304" pitchFamily="18" charset="0"/>
            </a:rPr>
            <a:t>2</a:t>
          </a:r>
          <a:r>
            <a:rPr lang="en-US" sz="1800" dirty="0" smtClean="0">
              <a:solidFill>
                <a:schemeClr val="bg1"/>
              </a:solidFill>
              <a:latin typeface="+mj-lt"/>
              <a:cs typeface="Times New Roman" panose="02020603050405020304" pitchFamily="18" charset="0"/>
            </a:rPr>
            <a:t> flow, 2 </a:t>
          </a:r>
          <a:r>
            <a:rPr lang="en-US" sz="1800" dirty="0" err="1" smtClean="0">
              <a:solidFill>
                <a:schemeClr val="bg1"/>
              </a:solidFill>
              <a:latin typeface="+mj-lt"/>
              <a:cs typeface="Times New Roman" panose="02020603050405020304" pitchFamily="18" charset="0"/>
            </a:rPr>
            <a:t>hr</a:t>
          </a:r>
          <a:endParaRPr lang="en-US" sz="1800" dirty="0">
            <a:latin typeface="+mj-lt"/>
            <a:cs typeface="Times New Roman" panose="02020603050405020304" pitchFamily="18" charset="0"/>
          </a:endParaRPr>
        </a:p>
      </dgm:t>
    </dgm:pt>
    <dgm:pt modelId="{64610EB8-7DF0-4A63-9DC9-4DD5705961BA}" type="parTrans" cxnId="{8F13970D-BE6B-44B3-ADBF-5275AC372029}">
      <dgm:prSet/>
      <dgm:spPr/>
      <dgm:t>
        <a:bodyPr/>
        <a:lstStyle/>
        <a:p>
          <a:endParaRPr lang="en-US"/>
        </a:p>
      </dgm:t>
    </dgm:pt>
    <dgm:pt modelId="{479D9A62-D795-4C21-A1B1-26B92509B67C}" type="sibTrans" cxnId="{8F13970D-BE6B-44B3-ADBF-5275AC372029}">
      <dgm:prSet/>
      <dgm:spPr/>
      <dgm:t>
        <a:bodyPr/>
        <a:lstStyle/>
        <a:p>
          <a:endParaRPr lang="en-US"/>
        </a:p>
      </dgm:t>
    </dgm:pt>
    <dgm:pt modelId="{703D7476-FB26-407A-B50F-DEFA57117A5D}">
      <dgm:prSet phldrT="[Text]" custT="1"/>
      <dgm:spPr>
        <a:solidFill>
          <a:schemeClr val="accent2"/>
        </a:solidFill>
      </dgm:spPr>
      <dgm:t>
        <a:bodyPr/>
        <a:lstStyle/>
        <a:p>
          <a:r>
            <a:rPr lang="en-US" sz="1800" dirty="0" smtClean="0">
              <a:latin typeface="+mj-lt"/>
              <a:cs typeface="Times New Roman" panose="02020603050405020304" pitchFamily="18" charset="0"/>
            </a:rPr>
            <a:t>Carbon encapsulated iron nanoparticles (CEINP</a:t>
          </a:r>
          <a:r>
            <a:rPr lang="en-US" sz="1800" dirty="0" smtClean="0">
              <a:latin typeface="+mj-lt"/>
              <a:cs typeface="Times New Roman" panose="02020603050405020304" pitchFamily="18" charset="0"/>
            </a:rPr>
            <a:t>) *</a:t>
          </a:r>
          <a:endParaRPr lang="en-US" sz="1800" dirty="0">
            <a:latin typeface="+mj-lt"/>
            <a:cs typeface="Times New Roman" panose="02020603050405020304" pitchFamily="18" charset="0"/>
          </a:endParaRPr>
        </a:p>
      </dgm:t>
    </dgm:pt>
    <dgm:pt modelId="{4FCEF61F-C9B0-4899-B841-F406C15CA8A4}" type="parTrans" cxnId="{82118115-87D2-4F02-B31A-FF909EC98AEE}">
      <dgm:prSet/>
      <dgm:spPr/>
      <dgm:t>
        <a:bodyPr/>
        <a:lstStyle/>
        <a:p>
          <a:endParaRPr lang="en-US"/>
        </a:p>
      </dgm:t>
    </dgm:pt>
    <dgm:pt modelId="{488C577F-C70D-43AB-B875-E9ED800E252B}" type="sibTrans" cxnId="{82118115-87D2-4F02-B31A-FF909EC98AEE}">
      <dgm:prSet/>
      <dgm:spPr/>
      <dgm:t>
        <a:bodyPr/>
        <a:lstStyle/>
        <a:p>
          <a:endParaRPr lang="en-US"/>
        </a:p>
      </dgm:t>
    </dgm:pt>
    <dgm:pt modelId="{60B05DCA-4AF7-442D-965E-BBF7255FD3BE}" type="pres">
      <dgm:prSet presAssocID="{AE422D95-F617-4CDF-BD77-62A907CA9BED}" presName="diagram" presStyleCnt="0">
        <dgm:presLayoutVars>
          <dgm:dir/>
          <dgm:resizeHandles val="exact"/>
        </dgm:presLayoutVars>
      </dgm:prSet>
      <dgm:spPr/>
      <dgm:t>
        <a:bodyPr/>
        <a:lstStyle/>
        <a:p>
          <a:endParaRPr lang="en-US"/>
        </a:p>
      </dgm:t>
    </dgm:pt>
    <dgm:pt modelId="{DD71E5FD-536B-437F-A030-972F3B08BDB3}" type="pres">
      <dgm:prSet presAssocID="{DEE8FA22-A357-4A83-9F82-46792ACC1817}" presName="node" presStyleLbl="node1" presStyleIdx="0" presStyleCnt="9" custScaleX="118600">
        <dgm:presLayoutVars>
          <dgm:bulletEnabled val="1"/>
        </dgm:presLayoutVars>
      </dgm:prSet>
      <dgm:spPr/>
      <dgm:t>
        <a:bodyPr/>
        <a:lstStyle/>
        <a:p>
          <a:endParaRPr lang="en-US"/>
        </a:p>
      </dgm:t>
    </dgm:pt>
    <dgm:pt modelId="{C0D3D710-CC71-4737-A87A-79A4B7D418B1}" type="pres">
      <dgm:prSet presAssocID="{E1D15DFD-57BF-4BE4-8A9C-5F360F77EED0}" presName="sibTrans" presStyleLbl="sibTrans2D1" presStyleIdx="0" presStyleCnt="8"/>
      <dgm:spPr/>
      <dgm:t>
        <a:bodyPr/>
        <a:lstStyle/>
        <a:p>
          <a:endParaRPr lang="en-US"/>
        </a:p>
      </dgm:t>
    </dgm:pt>
    <dgm:pt modelId="{C8C331B7-1335-4AC2-82ED-D6EB19033CD5}" type="pres">
      <dgm:prSet presAssocID="{E1D15DFD-57BF-4BE4-8A9C-5F360F77EED0}" presName="connectorText" presStyleLbl="sibTrans2D1" presStyleIdx="0" presStyleCnt="8"/>
      <dgm:spPr/>
      <dgm:t>
        <a:bodyPr/>
        <a:lstStyle/>
        <a:p>
          <a:endParaRPr lang="en-US"/>
        </a:p>
      </dgm:t>
    </dgm:pt>
    <dgm:pt modelId="{1D18A068-8860-43AE-98A5-77B880A816FC}" type="pres">
      <dgm:prSet presAssocID="{CC14D63D-F263-49B8-8B23-C9E9E552C42D}" presName="node" presStyleLbl="node1" presStyleIdx="1" presStyleCnt="9" custScaleX="118600">
        <dgm:presLayoutVars>
          <dgm:bulletEnabled val="1"/>
        </dgm:presLayoutVars>
      </dgm:prSet>
      <dgm:spPr/>
      <dgm:t>
        <a:bodyPr/>
        <a:lstStyle/>
        <a:p>
          <a:endParaRPr lang="en-US"/>
        </a:p>
      </dgm:t>
    </dgm:pt>
    <dgm:pt modelId="{C4C2A962-71B3-4704-A24B-A18B134376A1}" type="pres">
      <dgm:prSet presAssocID="{3584D723-62B1-4235-B627-6918C288B459}" presName="sibTrans" presStyleLbl="sibTrans2D1" presStyleIdx="1" presStyleCnt="8"/>
      <dgm:spPr/>
      <dgm:t>
        <a:bodyPr/>
        <a:lstStyle/>
        <a:p>
          <a:endParaRPr lang="en-US"/>
        </a:p>
      </dgm:t>
    </dgm:pt>
    <dgm:pt modelId="{C480F945-2A99-4918-922E-0D9157296DE5}" type="pres">
      <dgm:prSet presAssocID="{3584D723-62B1-4235-B627-6918C288B459}" presName="connectorText" presStyleLbl="sibTrans2D1" presStyleIdx="1" presStyleCnt="8"/>
      <dgm:spPr/>
      <dgm:t>
        <a:bodyPr/>
        <a:lstStyle/>
        <a:p>
          <a:endParaRPr lang="en-US"/>
        </a:p>
      </dgm:t>
    </dgm:pt>
    <dgm:pt modelId="{996D3A4B-495E-4C5F-A191-9153351867D8}" type="pres">
      <dgm:prSet presAssocID="{6BE3BCFB-A3F7-48B7-8F6D-268FF1A4DC42}" presName="node" presStyleLbl="node1" presStyleIdx="2" presStyleCnt="9" custScaleX="118600">
        <dgm:presLayoutVars>
          <dgm:bulletEnabled val="1"/>
        </dgm:presLayoutVars>
      </dgm:prSet>
      <dgm:spPr/>
      <dgm:t>
        <a:bodyPr/>
        <a:lstStyle/>
        <a:p>
          <a:endParaRPr lang="en-US"/>
        </a:p>
      </dgm:t>
    </dgm:pt>
    <dgm:pt modelId="{80E17613-84DD-41A4-B981-C92FBE874928}" type="pres">
      <dgm:prSet presAssocID="{6E83BFAA-8AFB-4D39-AED4-7286FF981ACF}" presName="sibTrans" presStyleLbl="sibTrans2D1" presStyleIdx="2" presStyleCnt="8"/>
      <dgm:spPr/>
      <dgm:t>
        <a:bodyPr/>
        <a:lstStyle/>
        <a:p>
          <a:endParaRPr lang="en-US"/>
        </a:p>
      </dgm:t>
    </dgm:pt>
    <dgm:pt modelId="{A5EBB40F-7F65-4E43-B8A3-CDF52A50196E}" type="pres">
      <dgm:prSet presAssocID="{6E83BFAA-8AFB-4D39-AED4-7286FF981ACF}" presName="connectorText" presStyleLbl="sibTrans2D1" presStyleIdx="2" presStyleCnt="8"/>
      <dgm:spPr/>
      <dgm:t>
        <a:bodyPr/>
        <a:lstStyle/>
        <a:p>
          <a:endParaRPr lang="en-US"/>
        </a:p>
      </dgm:t>
    </dgm:pt>
    <dgm:pt modelId="{57ADB942-834C-4C2A-A0B2-56EFCC792A00}" type="pres">
      <dgm:prSet presAssocID="{4C037D0C-73E1-4472-A9D5-086B8DC4D863}" presName="node" presStyleLbl="node1" presStyleIdx="3" presStyleCnt="9" custScaleX="118600">
        <dgm:presLayoutVars>
          <dgm:bulletEnabled val="1"/>
        </dgm:presLayoutVars>
      </dgm:prSet>
      <dgm:spPr/>
      <dgm:t>
        <a:bodyPr/>
        <a:lstStyle/>
        <a:p>
          <a:endParaRPr lang="en-US"/>
        </a:p>
      </dgm:t>
    </dgm:pt>
    <dgm:pt modelId="{57787E95-1C3C-4DCF-BB8D-E3E6B4D7E898}" type="pres">
      <dgm:prSet presAssocID="{4F968136-B666-44DF-BBFD-DC66AA38A0D0}" presName="sibTrans" presStyleLbl="sibTrans2D1" presStyleIdx="3" presStyleCnt="8"/>
      <dgm:spPr/>
      <dgm:t>
        <a:bodyPr/>
        <a:lstStyle/>
        <a:p>
          <a:endParaRPr lang="en-US"/>
        </a:p>
      </dgm:t>
    </dgm:pt>
    <dgm:pt modelId="{690FA959-CD16-442C-AC21-3117CC7FA9F1}" type="pres">
      <dgm:prSet presAssocID="{4F968136-B666-44DF-BBFD-DC66AA38A0D0}" presName="connectorText" presStyleLbl="sibTrans2D1" presStyleIdx="3" presStyleCnt="8"/>
      <dgm:spPr/>
      <dgm:t>
        <a:bodyPr/>
        <a:lstStyle/>
        <a:p>
          <a:endParaRPr lang="en-US"/>
        </a:p>
      </dgm:t>
    </dgm:pt>
    <dgm:pt modelId="{30113086-6E51-4B07-8359-60B35567E43C}" type="pres">
      <dgm:prSet presAssocID="{AB67834F-6767-4366-BC72-70AE3DE4D4B5}" presName="node" presStyleLbl="node1" presStyleIdx="4" presStyleCnt="9" custScaleX="118600">
        <dgm:presLayoutVars>
          <dgm:bulletEnabled val="1"/>
        </dgm:presLayoutVars>
      </dgm:prSet>
      <dgm:spPr/>
      <dgm:t>
        <a:bodyPr/>
        <a:lstStyle/>
        <a:p>
          <a:endParaRPr lang="en-US"/>
        </a:p>
      </dgm:t>
    </dgm:pt>
    <dgm:pt modelId="{AF595198-563C-4F16-A3C7-EE677B4551A9}" type="pres">
      <dgm:prSet presAssocID="{548D2722-B9A9-41F6-A9B4-508939AE121F}" presName="sibTrans" presStyleLbl="sibTrans2D1" presStyleIdx="4" presStyleCnt="8"/>
      <dgm:spPr/>
      <dgm:t>
        <a:bodyPr/>
        <a:lstStyle/>
        <a:p>
          <a:endParaRPr lang="en-US"/>
        </a:p>
      </dgm:t>
    </dgm:pt>
    <dgm:pt modelId="{8C964ED7-BA47-42DE-BD41-CB2B9E725E97}" type="pres">
      <dgm:prSet presAssocID="{548D2722-B9A9-41F6-A9B4-508939AE121F}" presName="connectorText" presStyleLbl="sibTrans2D1" presStyleIdx="4" presStyleCnt="8"/>
      <dgm:spPr/>
      <dgm:t>
        <a:bodyPr/>
        <a:lstStyle/>
        <a:p>
          <a:endParaRPr lang="en-US"/>
        </a:p>
      </dgm:t>
    </dgm:pt>
    <dgm:pt modelId="{2E3997D4-1A66-4D18-9049-784A94C10B76}" type="pres">
      <dgm:prSet presAssocID="{8E53B92F-8339-493A-A2F3-822883575F85}" presName="node" presStyleLbl="node1" presStyleIdx="5" presStyleCnt="9" custScaleX="118600">
        <dgm:presLayoutVars>
          <dgm:bulletEnabled val="1"/>
        </dgm:presLayoutVars>
      </dgm:prSet>
      <dgm:spPr/>
      <dgm:t>
        <a:bodyPr/>
        <a:lstStyle/>
        <a:p>
          <a:endParaRPr lang="en-US"/>
        </a:p>
      </dgm:t>
    </dgm:pt>
    <dgm:pt modelId="{9E606903-7568-412D-B480-C98BB95DA8BA}" type="pres">
      <dgm:prSet presAssocID="{242236BF-1659-4942-8F61-102D236C7C7B}" presName="sibTrans" presStyleLbl="sibTrans2D1" presStyleIdx="5" presStyleCnt="8"/>
      <dgm:spPr/>
      <dgm:t>
        <a:bodyPr/>
        <a:lstStyle/>
        <a:p>
          <a:endParaRPr lang="en-US"/>
        </a:p>
      </dgm:t>
    </dgm:pt>
    <dgm:pt modelId="{B16D17F2-5D72-4A57-B3B3-0DBACB27F792}" type="pres">
      <dgm:prSet presAssocID="{242236BF-1659-4942-8F61-102D236C7C7B}" presName="connectorText" presStyleLbl="sibTrans2D1" presStyleIdx="5" presStyleCnt="8"/>
      <dgm:spPr/>
      <dgm:t>
        <a:bodyPr/>
        <a:lstStyle/>
        <a:p>
          <a:endParaRPr lang="en-US"/>
        </a:p>
      </dgm:t>
    </dgm:pt>
    <dgm:pt modelId="{DA9D124F-A28C-4AAD-9887-A67BEE2FB5D7}" type="pres">
      <dgm:prSet presAssocID="{B6810169-66C2-4C43-923B-0CB9A16CA9F5}" presName="node" presStyleLbl="node1" presStyleIdx="6" presStyleCnt="9" custScaleX="118600">
        <dgm:presLayoutVars>
          <dgm:bulletEnabled val="1"/>
        </dgm:presLayoutVars>
      </dgm:prSet>
      <dgm:spPr/>
      <dgm:t>
        <a:bodyPr/>
        <a:lstStyle/>
        <a:p>
          <a:endParaRPr lang="en-US"/>
        </a:p>
      </dgm:t>
    </dgm:pt>
    <dgm:pt modelId="{18A50663-9739-4BD6-963A-14D6895B136B}" type="pres">
      <dgm:prSet presAssocID="{0CE4E005-425F-4F46-B70E-9AEA58E9D835}" presName="sibTrans" presStyleLbl="sibTrans2D1" presStyleIdx="6" presStyleCnt="8"/>
      <dgm:spPr/>
      <dgm:t>
        <a:bodyPr/>
        <a:lstStyle/>
        <a:p>
          <a:endParaRPr lang="en-US"/>
        </a:p>
      </dgm:t>
    </dgm:pt>
    <dgm:pt modelId="{EEED3CFC-E52C-4810-AEB3-A7A94ECBB0FA}" type="pres">
      <dgm:prSet presAssocID="{0CE4E005-425F-4F46-B70E-9AEA58E9D835}" presName="connectorText" presStyleLbl="sibTrans2D1" presStyleIdx="6" presStyleCnt="8"/>
      <dgm:spPr/>
      <dgm:t>
        <a:bodyPr/>
        <a:lstStyle/>
        <a:p>
          <a:endParaRPr lang="en-US"/>
        </a:p>
      </dgm:t>
    </dgm:pt>
    <dgm:pt modelId="{F0663BBF-C989-4951-B4FC-FD295606F829}" type="pres">
      <dgm:prSet presAssocID="{C495E2AB-95B2-4A3F-9B55-08B1C490AD63}" presName="node" presStyleLbl="node1" presStyleIdx="7" presStyleCnt="9" custScaleX="118600">
        <dgm:presLayoutVars>
          <dgm:bulletEnabled val="1"/>
        </dgm:presLayoutVars>
      </dgm:prSet>
      <dgm:spPr/>
      <dgm:t>
        <a:bodyPr/>
        <a:lstStyle/>
        <a:p>
          <a:endParaRPr lang="en-US"/>
        </a:p>
      </dgm:t>
    </dgm:pt>
    <dgm:pt modelId="{E6883458-7BBF-4BC9-A60C-26D2A126821D}" type="pres">
      <dgm:prSet presAssocID="{479D9A62-D795-4C21-A1B1-26B92509B67C}" presName="sibTrans" presStyleLbl="sibTrans2D1" presStyleIdx="7" presStyleCnt="8"/>
      <dgm:spPr/>
      <dgm:t>
        <a:bodyPr/>
        <a:lstStyle/>
        <a:p>
          <a:endParaRPr lang="en-US"/>
        </a:p>
      </dgm:t>
    </dgm:pt>
    <dgm:pt modelId="{D145D4C6-FC3D-4732-A6A5-CDD465DAFB7C}" type="pres">
      <dgm:prSet presAssocID="{479D9A62-D795-4C21-A1B1-26B92509B67C}" presName="connectorText" presStyleLbl="sibTrans2D1" presStyleIdx="7" presStyleCnt="8"/>
      <dgm:spPr/>
      <dgm:t>
        <a:bodyPr/>
        <a:lstStyle/>
        <a:p>
          <a:endParaRPr lang="en-US"/>
        </a:p>
      </dgm:t>
    </dgm:pt>
    <dgm:pt modelId="{42984AB0-EA4C-4979-A11B-468C6AD24BAA}" type="pres">
      <dgm:prSet presAssocID="{703D7476-FB26-407A-B50F-DEFA57117A5D}" presName="node" presStyleLbl="node1" presStyleIdx="8" presStyleCnt="9" custScaleX="118600">
        <dgm:presLayoutVars>
          <dgm:bulletEnabled val="1"/>
        </dgm:presLayoutVars>
      </dgm:prSet>
      <dgm:spPr/>
      <dgm:t>
        <a:bodyPr/>
        <a:lstStyle/>
        <a:p>
          <a:endParaRPr lang="en-US"/>
        </a:p>
      </dgm:t>
    </dgm:pt>
  </dgm:ptLst>
  <dgm:cxnLst>
    <dgm:cxn modelId="{02748E23-E7DF-46E0-8005-574B4C8A5811}" type="presOf" srcId="{3584D723-62B1-4235-B627-6918C288B459}" destId="{C4C2A962-71B3-4704-A24B-A18B134376A1}" srcOrd="0" destOrd="0" presId="urn:microsoft.com/office/officeart/2005/8/layout/process5"/>
    <dgm:cxn modelId="{C4A7B483-CDA5-47AE-9A5B-D36957F6B458}" type="presOf" srcId="{4F968136-B666-44DF-BBFD-DC66AA38A0D0}" destId="{690FA959-CD16-442C-AC21-3117CC7FA9F1}" srcOrd="1" destOrd="0" presId="urn:microsoft.com/office/officeart/2005/8/layout/process5"/>
    <dgm:cxn modelId="{8C8D1506-D386-4493-9065-F2B43CE339DF}" type="presOf" srcId="{6E83BFAA-8AFB-4D39-AED4-7286FF981ACF}" destId="{80E17613-84DD-41A4-B981-C92FBE874928}" srcOrd="0" destOrd="0" presId="urn:microsoft.com/office/officeart/2005/8/layout/process5"/>
    <dgm:cxn modelId="{3C5E6928-8F96-42CF-A3BA-73AB195BE528}" type="presOf" srcId="{242236BF-1659-4942-8F61-102D236C7C7B}" destId="{B16D17F2-5D72-4A57-B3B3-0DBACB27F792}" srcOrd="1" destOrd="0" presId="urn:microsoft.com/office/officeart/2005/8/layout/process5"/>
    <dgm:cxn modelId="{F606EA9E-4E69-40FB-BED1-CCD77B391449}" type="presOf" srcId="{0CE4E005-425F-4F46-B70E-9AEA58E9D835}" destId="{EEED3CFC-E52C-4810-AEB3-A7A94ECBB0FA}" srcOrd="1" destOrd="0" presId="urn:microsoft.com/office/officeart/2005/8/layout/process5"/>
    <dgm:cxn modelId="{B63E1E79-CE2C-458F-8D85-6A40CCD15FFC}" type="presOf" srcId="{DEE8FA22-A357-4A83-9F82-46792ACC1817}" destId="{DD71E5FD-536B-437F-A030-972F3B08BDB3}" srcOrd="0" destOrd="0" presId="urn:microsoft.com/office/officeart/2005/8/layout/process5"/>
    <dgm:cxn modelId="{4F5C5B30-0C66-4373-8CF4-500F4201862C}" srcId="{AE422D95-F617-4CDF-BD77-62A907CA9BED}" destId="{B6810169-66C2-4C43-923B-0CB9A16CA9F5}" srcOrd="6" destOrd="0" parTransId="{9888FFC7-244E-44D8-B6D5-960B7F371A42}" sibTransId="{0CE4E005-425F-4F46-B70E-9AEA58E9D835}"/>
    <dgm:cxn modelId="{8F13970D-BE6B-44B3-ADBF-5275AC372029}" srcId="{AE422D95-F617-4CDF-BD77-62A907CA9BED}" destId="{C495E2AB-95B2-4A3F-9B55-08B1C490AD63}" srcOrd="7" destOrd="0" parTransId="{64610EB8-7DF0-4A63-9DC9-4DD5705961BA}" sibTransId="{479D9A62-D795-4C21-A1B1-26B92509B67C}"/>
    <dgm:cxn modelId="{8CB1AF1E-142E-4668-9738-782B91AF93EF}" srcId="{AE422D95-F617-4CDF-BD77-62A907CA9BED}" destId="{CC14D63D-F263-49B8-8B23-C9E9E552C42D}" srcOrd="1" destOrd="0" parTransId="{09982770-335C-446C-B7E0-1173B4AE5FD1}" sibTransId="{3584D723-62B1-4235-B627-6918C288B459}"/>
    <dgm:cxn modelId="{8CB9DE73-DDEA-45E2-A3FB-12A96EF03375}" type="presOf" srcId="{6BE3BCFB-A3F7-48B7-8F6D-268FF1A4DC42}" destId="{996D3A4B-495E-4C5F-A191-9153351867D8}" srcOrd="0" destOrd="0" presId="urn:microsoft.com/office/officeart/2005/8/layout/process5"/>
    <dgm:cxn modelId="{6E666D99-C179-4058-A38A-5C348D5A7F27}" type="presOf" srcId="{548D2722-B9A9-41F6-A9B4-508939AE121F}" destId="{AF595198-563C-4F16-A3C7-EE677B4551A9}" srcOrd="0" destOrd="0" presId="urn:microsoft.com/office/officeart/2005/8/layout/process5"/>
    <dgm:cxn modelId="{82118115-87D2-4F02-B31A-FF909EC98AEE}" srcId="{AE422D95-F617-4CDF-BD77-62A907CA9BED}" destId="{703D7476-FB26-407A-B50F-DEFA57117A5D}" srcOrd="8" destOrd="0" parTransId="{4FCEF61F-C9B0-4899-B841-F406C15CA8A4}" sibTransId="{488C577F-C70D-43AB-B875-E9ED800E252B}"/>
    <dgm:cxn modelId="{56326800-DD8B-4023-A86B-0200B8E3FF7F}" type="presOf" srcId="{479D9A62-D795-4C21-A1B1-26B92509B67C}" destId="{E6883458-7BBF-4BC9-A60C-26D2A126821D}" srcOrd="0" destOrd="0" presId="urn:microsoft.com/office/officeart/2005/8/layout/process5"/>
    <dgm:cxn modelId="{B7628860-F66E-4B17-A1CE-368FF77EA19B}" type="presOf" srcId="{0CE4E005-425F-4F46-B70E-9AEA58E9D835}" destId="{18A50663-9739-4BD6-963A-14D6895B136B}" srcOrd="0" destOrd="0" presId="urn:microsoft.com/office/officeart/2005/8/layout/process5"/>
    <dgm:cxn modelId="{2C45D261-86F7-4538-B47D-6DB3780DCFAB}" type="presOf" srcId="{C495E2AB-95B2-4A3F-9B55-08B1C490AD63}" destId="{F0663BBF-C989-4951-B4FC-FD295606F829}" srcOrd="0" destOrd="0" presId="urn:microsoft.com/office/officeart/2005/8/layout/process5"/>
    <dgm:cxn modelId="{1D40A04F-4E5F-4A89-8707-207D65C4D36C}" type="presOf" srcId="{242236BF-1659-4942-8F61-102D236C7C7B}" destId="{9E606903-7568-412D-B480-C98BB95DA8BA}" srcOrd="0" destOrd="0" presId="urn:microsoft.com/office/officeart/2005/8/layout/process5"/>
    <dgm:cxn modelId="{6EBE6D6E-33AC-4A21-BF46-D0CB71ECC4DC}" type="presOf" srcId="{4C037D0C-73E1-4472-A9D5-086B8DC4D863}" destId="{57ADB942-834C-4C2A-A0B2-56EFCC792A00}" srcOrd="0" destOrd="0" presId="urn:microsoft.com/office/officeart/2005/8/layout/process5"/>
    <dgm:cxn modelId="{340EC0E4-2CFE-4628-9E1A-D2CBEE2ECD04}" type="presOf" srcId="{B6810169-66C2-4C43-923B-0CB9A16CA9F5}" destId="{DA9D124F-A28C-4AAD-9887-A67BEE2FB5D7}" srcOrd="0" destOrd="0" presId="urn:microsoft.com/office/officeart/2005/8/layout/process5"/>
    <dgm:cxn modelId="{19F1409D-AADC-4111-A8D5-666751766656}" type="presOf" srcId="{E1D15DFD-57BF-4BE4-8A9C-5F360F77EED0}" destId="{C0D3D710-CC71-4737-A87A-79A4B7D418B1}" srcOrd="0" destOrd="0" presId="urn:microsoft.com/office/officeart/2005/8/layout/process5"/>
    <dgm:cxn modelId="{1FD91AED-7375-42F2-B9C3-17830301EDDF}" type="presOf" srcId="{AE422D95-F617-4CDF-BD77-62A907CA9BED}" destId="{60B05DCA-4AF7-442D-965E-BBF7255FD3BE}" srcOrd="0" destOrd="0" presId="urn:microsoft.com/office/officeart/2005/8/layout/process5"/>
    <dgm:cxn modelId="{13D1A795-CD9D-4CF9-BA8B-A2420139898B}" srcId="{AE422D95-F617-4CDF-BD77-62A907CA9BED}" destId="{4C037D0C-73E1-4472-A9D5-086B8DC4D863}" srcOrd="3" destOrd="0" parTransId="{696BEA25-232E-4F56-B433-7E47653D5685}" sibTransId="{4F968136-B666-44DF-BBFD-DC66AA38A0D0}"/>
    <dgm:cxn modelId="{43C93E85-2AF8-47C0-AE87-4C9896D02216}" type="presOf" srcId="{E1D15DFD-57BF-4BE4-8A9C-5F360F77EED0}" destId="{C8C331B7-1335-4AC2-82ED-D6EB19033CD5}" srcOrd="1" destOrd="0" presId="urn:microsoft.com/office/officeart/2005/8/layout/process5"/>
    <dgm:cxn modelId="{D3204BB5-2930-4CAC-99F5-4A340DFCE63F}" type="presOf" srcId="{548D2722-B9A9-41F6-A9B4-508939AE121F}" destId="{8C964ED7-BA47-42DE-BD41-CB2B9E725E97}" srcOrd="1" destOrd="0" presId="urn:microsoft.com/office/officeart/2005/8/layout/process5"/>
    <dgm:cxn modelId="{7B13211F-81F7-42C0-8383-EECB73F640BC}" srcId="{AE422D95-F617-4CDF-BD77-62A907CA9BED}" destId="{DEE8FA22-A357-4A83-9F82-46792ACC1817}" srcOrd="0" destOrd="0" parTransId="{00CC4CCD-D170-4442-9378-52E031433488}" sibTransId="{E1D15DFD-57BF-4BE4-8A9C-5F360F77EED0}"/>
    <dgm:cxn modelId="{83CD32C3-CFD1-40AD-84D7-F2670AD8843C}" type="presOf" srcId="{703D7476-FB26-407A-B50F-DEFA57117A5D}" destId="{42984AB0-EA4C-4979-A11B-468C6AD24BAA}" srcOrd="0" destOrd="0" presId="urn:microsoft.com/office/officeart/2005/8/layout/process5"/>
    <dgm:cxn modelId="{666F62EE-53D9-4850-9BE9-BC19931D09F9}" type="presOf" srcId="{AB67834F-6767-4366-BC72-70AE3DE4D4B5}" destId="{30113086-6E51-4B07-8359-60B35567E43C}" srcOrd="0" destOrd="0" presId="urn:microsoft.com/office/officeart/2005/8/layout/process5"/>
    <dgm:cxn modelId="{0D2A0E3D-BF8D-4FC7-A8E2-B8562006FEC7}" srcId="{AE422D95-F617-4CDF-BD77-62A907CA9BED}" destId="{AB67834F-6767-4366-BC72-70AE3DE4D4B5}" srcOrd="4" destOrd="0" parTransId="{D561F631-27AE-451C-BBC6-D73052447D4E}" sibTransId="{548D2722-B9A9-41F6-A9B4-508939AE121F}"/>
    <dgm:cxn modelId="{2AEE9127-FED0-4357-BD37-FCF1DDE3236D}" type="presOf" srcId="{6E83BFAA-8AFB-4D39-AED4-7286FF981ACF}" destId="{A5EBB40F-7F65-4E43-B8A3-CDF52A50196E}" srcOrd="1" destOrd="0" presId="urn:microsoft.com/office/officeart/2005/8/layout/process5"/>
    <dgm:cxn modelId="{C2AEA5D4-9663-43F5-BEEA-2F83828FDE3B}" type="presOf" srcId="{CC14D63D-F263-49B8-8B23-C9E9E552C42D}" destId="{1D18A068-8860-43AE-98A5-77B880A816FC}" srcOrd="0" destOrd="0" presId="urn:microsoft.com/office/officeart/2005/8/layout/process5"/>
    <dgm:cxn modelId="{A99E2725-05CC-4003-9CBC-862AFB5067FA}" type="presOf" srcId="{479D9A62-D795-4C21-A1B1-26B92509B67C}" destId="{D145D4C6-FC3D-4732-A6A5-CDD465DAFB7C}" srcOrd="1" destOrd="0" presId="urn:microsoft.com/office/officeart/2005/8/layout/process5"/>
    <dgm:cxn modelId="{0C5A9590-3926-469F-A4D4-087FF245FC1F}" type="presOf" srcId="{3584D723-62B1-4235-B627-6918C288B459}" destId="{C480F945-2A99-4918-922E-0D9157296DE5}" srcOrd="1" destOrd="0" presId="urn:microsoft.com/office/officeart/2005/8/layout/process5"/>
    <dgm:cxn modelId="{AB368AEF-BDE6-459E-AE06-EBF057C49685}" srcId="{AE422D95-F617-4CDF-BD77-62A907CA9BED}" destId="{6BE3BCFB-A3F7-48B7-8F6D-268FF1A4DC42}" srcOrd="2" destOrd="0" parTransId="{1A854E0D-9FEC-4CC2-8512-E6B54D50A74A}" sibTransId="{6E83BFAA-8AFB-4D39-AED4-7286FF981ACF}"/>
    <dgm:cxn modelId="{C44B1850-4356-4426-889C-5797C71C26B7}" type="presOf" srcId="{4F968136-B666-44DF-BBFD-DC66AA38A0D0}" destId="{57787E95-1C3C-4DCF-BB8D-E3E6B4D7E898}" srcOrd="0" destOrd="0" presId="urn:microsoft.com/office/officeart/2005/8/layout/process5"/>
    <dgm:cxn modelId="{EEAC203F-BD44-4B10-B59F-152519E5CE0F}" srcId="{AE422D95-F617-4CDF-BD77-62A907CA9BED}" destId="{8E53B92F-8339-493A-A2F3-822883575F85}" srcOrd="5" destOrd="0" parTransId="{3365F1E8-51F5-46CC-B5AA-5505C64BD8FA}" sibTransId="{242236BF-1659-4942-8F61-102D236C7C7B}"/>
    <dgm:cxn modelId="{AAA5AA9A-D506-490E-90D0-57098223E005}" type="presOf" srcId="{8E53B92F-8339-493A-A2F3-822883575F85}" destId="{2E3997D4-1A66-4D18-9049-784A94C10B76}" srcOrd="0" destOrd="0" presId="urn:microsoft.com/office/officeart/2005/8/layout/process5"/>
    <dgm:cxn modelId="{343FB210-B2B3-4A5A-9E40-B3ADF791D29B}" type="presParOf" srcId="{60B05DCA-4AF7-442D-965E-BBF7255FD3BE}" destId="{DD71E5FD-536B-437F-A030-972F3B08BDB3}" srcOrd="0" destOrd="0" presId="urn:microsoft.com/office/officeart/2005/8/layout/process5"/>
    <dgm:cxn modelId="{06915310-B43C-4B68-A054-FFFB3A8BEFCE}" type="presParOf" srcId="{60B05DCA-4AF7-442D-965E-BBF7255FD3BE}" destId="{C0D3D710-CC71-4737-A87A-79A4B7D418B1}" srcOrd="1" destOrd="0" presId="urn:microsoft.com/office/officeart/2005/8/layout/process5"/>
    <dgm:cxn modelId="{3A9EC850-0B72-40E9-B70D-BF430D220365}" type="presParOf" srcId="{C0D3D710-CC71-4737-A87A-79A4B7D418B1}" destId="{C8C331B7-1335-4AC2-82ED-D6EB19033CD5}" srcOrd="0" destOrd="0" presId="urn:microsoft.com/office/officeart/2005/8/layout/process5"/>
    <dgm:cxn modelId="{94F25988-FEAE-462A-8B00-1AF77149A428}" type="presParOf" srcId="{60B05DCA-4AF7-442D-965E-BBF7255FD3BE}" destId="{1D18A068-8860-43AE-98A5-77B880A816FC}" srcOrd="2" destOrd="0" presId="urn:microsoft.com/office/officeart/2005/8/layout/process5"/>
    <dgm:cxn modelId="{CC3F4EAB-C3C3-400A-8920-6B1E41081BDD}" type="presParOf" srcId="{60B05DCA-4AF7-442D-965E-BBF7255FD3BE}" destId="{C4C2A962-71B3-4704-A24B-A18B134376A1}" srcOrd="3" destOrd="0" presId="urn:microsoft.com/office/officeart/2005/8/layout/process5"/>
    <dgm:cxn modelId="{F6A0AC23-60E7-4616-BCF6-D5893F1ED7EE}" type="presParOf" srcId="{C4C2A962-71B3-4704-A24B-A18B134376A1}" destId="{C480F945-2A99-4918-922E-0D9157296DE5}" srcOrd="0" destOrd="0" presId="urn:microsoft.com/office/officeart/2005/8/layout/process5"/>
    <dgm:cxn modelId="{7D39A31B-5C40-4A0F-BAD2-A3CCA9498088}" type="presParOf" srcId="{60B05DCA-4AF7-442D-965E-BBF7255FD3BE}" destId="{996D3A4B-495E-4C5F-A191-9153351867D8}" srcOrd="4" destOrd="0" presId="urn:microsoft.com/office/officeart/2005/8/layout/process5"/>
    <dgm:cxn modelId="{99358007-9AE4-4B57-B9B0-53F3BB710824}" type="presParOf" srcId="{60B05DCA-4AF7-442D-965E-BBF7255FD3BE}" destId="{80E17613-84DD-41A4-B981-C92FBE874928}" srcOrd="5" destOrd="0" presId="urn:microsoft.com/office/officeart/2005/8/layout/process5"/>
    <dgm:cxn modelId="{F026D907-6766-4E8D-8E72-BD4AA71E1EA7}" type="presParOf" srcId="{80E17613-84DD-41A4-B981-C92FBE874928}" destId="{A5EBB40F-7F65-4E43-B8A3-CDF52A50196E}" srcOrd="0" destOrd="0" presId="urn:microsoft.com/office/officeart/2005/8/layout/process5"/>
    <dgm:cxn modelId="{3A037BF7-4C7F-448E-9133-6754C6AA15BC}" type="presParOf" srcId="{60B05DCA-4AF7-442D-965E-BBF7255FD3BE}" destId="{57ADB942-834C-4C2A-A0B2-56EFCC792A00}" srcOrd="6" destOrd="0" presId="urn:microsoft.com/office/officeart/2005/8/layout/process5"/>
    <dgm:cxn modelId="{7414EB45-9F6E-4B1C-948B-737F4250EBEA}" type="presParOf" srcId="{60B05DCA-4AF7-442D-965E-BBF7255FD3BE}" destId="{57787E95-1C3C-4DCF-BB8D-E3E6B4D7E898}" srcOrd="7" destOrd="0" presId="urn:microsoft.com/office/officeart/2005/8/layout/process5"/>
    <dgm:cxn modelId="{26D227AA-55E8-417A-A916-A76AFE2CC51F}" type="presParOf" srcId="{57787E95-1C3C-4DCF-BB8D-E3E6B4D7E898}" destId="{690FA959-CD16-442C-AC21-3117CC7FA9F1}" srcOrd="0" destOrd="0" presId="urn:microsoft.com/office/officeart/2005/8/layout/process5"/>
    <dgm:cxn modelId="{C41B7450-32DD-40E9-97D5-F58806A116EC}" type="presParOf" srcId="{60B05DCA-4AF7-442D-965E-BBF7255FD3BE}" destId="{30113086-6E51-4B07-8359-60B35567E43C}" srcOrd="8" destOrd="0" presId="urn:microsoft.com/office/officeart/2005/8/layout/process5"/>
    <dgm:cxn modelId="{3BDC880E-7799-4D1F-96AE-65904B4835B5}" type="presParOf" srcId="{60B05DCA-4AF7-442D-965E-BBF7255FD3BE}" destId="{AF595198-563C-4F16-A3C7-EE677B4551A9}" srcOrd="9" destOrd="0" presId="urn:microsoft.com/office/officeart/2005/8/layout/process5"/>
    <dgm:cxn modelId="{6F68799C-2E8E-4F3B-9FFA-3241FB482E94}" type="presParOf" srcId="{AF595198-563C-4F16-A3C7-EE677B4551A9}" destId="{8C964ED7-BA47-42DE-BD41-CB2B9E725E97}" srcOrd="0" destOrd="0" presId="urn:microsoft.com/office/officeart/2005/8/layout/process5"/>
    <dgm:cxn modelId="{CBD270B6-C276-4B20-A706-0A7A8ACCF409}" type="presParOf" srcId="{60B05DCA-4AF7-442D-965E-BBF7255FD3BE}" destId="{2E3997D4-1A66-4D18-9049-784A94C10B76}" srcOrd="10" destOrd="0" presId="urn:microsoft.com/office/officeart/2005/8/layout/process5"/>
    <dgm:cxn modelId="{3EC6CD85-8537-4C43-824F-BA04C897F8CC}" type="presParOf" srcId="{60B05DCA-4AF7-442D-965E-BBF7255FD3BE}" destId="{9E606903-7568-412D-B480-C98BB95DA8BA}" srcOrd="11" destOrd="0" presId="urn:microsoft.com/office/officeart/2005/8/layout/process5"/>
    <dgm:cxn modelId="{063973CC-F505-4047-A7BF-07B8DA965303}" type="presParOf" srcId="{9E606903-7568-412D-B480-C98BB95DA8BA}" destId="{B16D17F2-5D72-4A57-B3B3-0DBACB27F792}" srcOrd="0" destOrd="0" presId="urn:microsoft.com/office/officeart/2005/8/layout/process5"/>
    <dgm:cxn modelId="{0B9C4377-F10A-46FC-85EF-419ABD543DDA}" type="presParOf" srcId="{60B05DCA-4AF7-442D-965E-BBF7255FD3BE}" destId="{DA9D124F-A28C-4AAD-9887-A67BEE2FB5D7}" srcOrd="12" destOrd="0" presId="urn:microsoft.com/office/officeart/2005/8/layout/process5"/>
    <dgm:cxn modelId="{339B518C-421C-4235-A808-83D85F8DD69C}" type="presParOf" srcId="{60B05DCA-4AF7-442D-965E-BBF7255FD3BE}" destId="{18A50663-9739-4BD6-963A-14D6895B136B}" srcOrd="13" destOrd="0" presId="urn:microsoft.com/office/officeart/2005/8/layout/process5"/>
    <dgm:cxn modelId="{EE5295BE-92A7-4478-B601-82FB8A23A24F}" type="presParOf" srcId="{18A50663-9739-4BD6-963A-14D6895B136B}" destId="{EEED3CFC-E52C-4810-AEB3-A7A94ECBB0FA}" srcOrd="0" destOrd="0" presId="urn:microsoft.com/office/officeart/2005/8/layout/process5"/>
    <dgm:cxn modelId="{17AD1AC5-BE12-4886-92D8-D7AF45561BAB}" type="presParOf" srcId="{60B05DCA-4AF7-442D-965E-BBF7255FD3BE}" destId="{F0663BBF-C989-4951-B4FC-FD295606F829}" srcOrd="14" destOrd="0" presId="urn:microsoft.com/office/officeart/2005/8/layout/process5"/>
    <dgm:cxn modelId="{58230167-B9E9-408F-AC5D-2FD71ABBB2AC}" type="presParOf" srcId="{60B05DCA-4AF7-442D-965E-BBF7255FD3BE}" destId="{E6883458-7BBF-4BC9-A60C-26D2A126821D}" srcOrd="15" destOrd="0" presId="urn:microsoft.com/office/officeart/2005/8/layout/process5"/>
    <dgm:cxn modelId="{049AC605-C958-478A-B752-B21A19E45CA2}" type="presParOf" srcId="{E6883458-7BBF-4BC9-A60C-26D2A126821D}" destId="{D145D4C6-FC3D-4732-A6A5-CDD465DAFB7C}" srcOrd="0" destOrd="0" presId="urn:microsoft.com/office/officeart/2005/8/layout/process5"/>
    <dgm:cxn modelId="{594E1FBA-F453-484E-AB26-8703338BC4E7}" type="presParOf" srcId="{60B05DCA-4AF7-442D-965E-BBF7255FD3BE}" destId="{42984AB0-EA4C-4979-A11B-468C6AD24BAA}" srcOrd="1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1E5FD-536B-437F-A030-972F3B08BDB3}">
      <dsp:nvSpPr>
        <dsp:cNvPr id="0" name=""/>
        <dsp:cNvSpPr/>
      </dsp:nvSpPr>
      <dsp:spPr>
        <a:xfrm>
          <a:off x="170742" y="2341"/>
          <a:ext cx="2043674" cy="1033899"/>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mj-lt"/>
              <a:cs typeface="Times New Roman" panose="02020603050405020304" pitchFamily="18" charset="0"/>
            </a:rPr>
            <a:t>Cellulose </a:t>
          </a:r>
        </a:p>
        <a:p>
          <a:pPr lvl="0" algn="ctr" defTabSz="800100">
            <a:lnSpc>
              <a:spcPct val="90000"/>
            </a:lnSpc>
            <a:spcBef>
              <a:spcPct val="0"/>
            </a:spcBef>
            <a:spcAft>
              <a:spcPct val="35000"/>
            </a:spcAft>
          </a:pPr>
          <a:r>
            <a:rPr lang="en-US" sz="1800" b="1" kern="1200" dirty="0" smtClean="0">
              <a:latin typeface="+mj-lt"/>
              <a:cs typeface="Times New Roman" panose="02020603050405020304" pitchFamily="18" charset="0"/>
            </a:rPr>
            <a:t>(biomass model compound)</a:t>
          </a:r>
          <a:endParaRPr lang="en-US" sz="1800" kern="1200" dirty="0">
            <a:latin typeface="+mj-lt"/>
            <a:cs typeface="Times New Roman" panose="02020603050405020304" pitchFamily="18" charset="0"/>
          </a:endParaRPr>
        </a:p>
      </dsp:txBody>
      <dsp:txXfrm>
        <a:off x="201024" y="32623"/>
        <a:ext cx="1983110" cy="973335"/>
      </dsp:txXfrm>
    </dsp:sp>
    <dsp:sp modelId="{C0D3D710-CC71-4737-A87A-79A4B7D418B1}">
      <dsp:nvSpPr>
        <dsp:cNvPr id="0" name=""/>
        <dsp:cNvSpPr/>
      </dsp:nvSpPr>
      <dsp:spPr>
        <a:xfrm>
          <a:off x="2366056" y="305618"/>
          <a:ext cx="365311" cy="4273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a:off x="2366056" y="391087"/>
        <a:ext cx="255718" cy="256407"/>
      </dsp:txXfrm>
    </dsp:sp>
    <dsp:sp modelId="{1D18A068-8860-43AE-98A5-77B880A816FC}">
      <dsp:nvSpPr>
        <dsp:cNvPr id="0" name=""/>
        <dsp:cNvSpPr/>
      </dsp:nvSpPr>
      <dsp:spPr>
        <a:xfrm>
          <a:off x="2903684" y="2341"/>
          <a:ext cx="2043674" cy="10338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mj-lt"/>
              <a:cs typeface="Times New Roman" panose="02020603050405020304" pitchFamily="18" charset="0"/>
            </a:rPr>
            <a:t>HTC</a:t>
          </a:r>
        </a:p>
        <a:p>
          <a:pPr lvl="0" algn="ctr" defTabSz="800100">
            <a:lnSpc>
              <a:spcPct val="90000"/>
            </a:lnSpc>
            <a:spcBef>
              <a:spcPct val="0"/>
            </a:spcBef>
            <a:spcAft>
              <a:spcPct val="35000"/>
            </a:spcAft>
          </a:pPr>
          <a:r>
            <a:rPr lang="en-US" sz="1800" kern="1200" dirty="0" smtClean="0">
              <a:latin typeface="+mj-lt"/>
              <a:cs typeface="Times New Roman" panose="02020603050405020304" pitchFamily="18" charset="0"/>
            </a:rPr>
            <a:t>(300 </a:t>
          </a:r>
          <a:r>
            <a:rPr lang="en-US" sz="1800" kern="1200" baseline="30000" dirty="0" smtClean="0">
              <a:latin typeface="+mj-lt"/>
              <a:cs typeface="Times New Roman" panose="02020603050405020304" pitchFamily="18" charset="0"/>
            </a:rPr>
            <a:t>o</a:t>
          </a:r>
          <a:r>
            <a:rPr lang="en-US" sz="1800" kern="1200" dirty="0" smtClean="0">
              <a:latin typeface="+mj-lt"/>
              <a:cs typeface="Times New Roman" panose="02020603050405020304" pitchFamily="18" charset="0"/>
            </a:rPr>
            <a:t>C)</a:t>
          </a:r>
        </a:p>
        <a:p>
          <a:pPr lvl="0" algn="ctr" defTabSz="800100">
            <a:lnSpc>
              <a:spcPct val="90000"/>
            </a:lnSpc>
            <a:spcBef>
              <a:spcPct val="0"/>
            </a:spcBef>
            <a:spcAft>
              <a:spcPct val="35000"/>
            </a:spcAft>
          </a:pPr>
          <a:r>
            <a:rPr lang="en-US" sz="1800" kern="1200" dirty="0" smtClean="0">
              <a:latin typeface="+mj-lt"/>
              <a:cs typeface="Times New Roman" panose="02020603050405020304" pitchFamily="18" charset="0"/>
            </a:rPr>
            <a:t>30 min</a:t>
          </a:r>
          <a:endParaRPr lang="en-US" sz="1800" kern="1200" dirty="0">
            <a:latin typeface="+mj-lt"/>
            <a:cs typeface="Times New Roman" panose="02020603050405020304" pitchFamily="18" charset="0"/>
          </a:endParaRPr>
        </a:p>
      </dsp:txBody>
      <dsp:txXfrm>
        <a:off x="2933966" y="32623"/>
        <a:ext cx="1983110" cy="973335"/>
      </dsp:txXfrm>
    </dsp:sp>
    <dsp:sp modelId="{C4C2A962-71B3-4704-A24B-A18B134376A1}">
      <dsp:nvSpPr>
        <dsp:cNvPr id="0" name=""/>
        <dsp:cNvSpPr/>
      </dsp:nvSpPr>
      <dsp:spPr>
        <a:xfrm>
          <a:off x="5098997" y="305618"/>
          <a:ext cx="365311" cy="4273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a:off x="5098997" y="391087"/>
        <a:ext cx="255718" cy="256407"/>
      </dsp:txXfrm>
    </dsp:sp>
    <dsp:sp modelId="{996D3A4B-495E-4C5F-A191-9153351867D8}">
      <dsp:nvSpPr>
        <dsp:cNvPr id="0" name=""/>
        <dsp:cNvSpPr/>
      </dsp:nvSpPr>
      <dsp:spPr>
        <a:xfrm>
          <a:off x="5636625" y="2341"/>
          <a:ext cx="2043674" cy="1033899"/>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mj-lt"/>
              <a:cs typeface="Times New Roman" panose="02020603050405020304" pitchFamily="18" charset="0"/>
            </a:rPr>
            <a:t>Biochar</a:t>
          </a:r>
          <a:endParaRPr lang="en-US" sz="1800" kern="1200" dirty="0">
            <a:latin typeface="+mj-lt"/>
            <a:cs typeface="Times New Roman" panose="02020603050405020304" pitchFamily="18" charset="0"/>
          </a:endParaRPr>
        </a:p>
      </dsp:txBody>
      <dsp:txXfrm>
        <a:off x="5666907" y="32623"/>
        <a:ext cx="1983110" cy="973335"/>
      </dsp:txXfrm>
    </dsp:sp>
    <dsp:sp modelId="{80E17613-84DD-41A4-B981-C92FBE874928}">
      <dsp:nvSpPr>
        <dsp:cNvPr id="0" name=""/>
        <dsp:cNvSpPr/>
      </dsp:nvSpPr>
      <dsp:spPr>
        <a:xfrm rot="5400000">
          <a:off x="6475807" y="1156862"/>
          <a:ext cx="365311" cy="4273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rot="-5400000">
        <a:off x="6530260" y="1187879"/>
        <a:ext cx="256407" cy="255718"/>
      </dsp:txXfrm>
    </dsp:sp>
    <dsp:sp modelId="{57ADB942-834C-4C2A-A0B2-56EFCC792A00}">
      <dsp:nvSpPr>
        <dsp:cNvPr id="0" name=""/>
        <dsp:cNvSpPr/>
      </dsp:nvSpPr>
      <dsp:spPr>
        <a:xfrm>
          <a:off x="5636625" y="1725507"/>
          <a:ext cx="2043674" cy="10338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mj-lt"/>
              <a:cs typeface="Times New Roman" panose="02020603050405020304" pitchFamily="18" charset="0"/>
            </a:rPr>
            <a:t>Nitric acid reflux</a:t>
          </a:r>
          <a:endParaRPr lang="en-US" sz="1800" kern="1200" dirty="0">
            <a:latin typeface="+mj-lt"/>
            <a:cs typeface="Times New Roman" panose="02020603050405020304" pitchFamily="18" charset="0"/>
          </a:endParaRPr>
        </a:p>
      </dsp:txBody>
      <dsp:txXfrm>
        <a:off x="5666907" y="1755789"/>
        <a:ext cx="1983110" cy="973335"/>
      </dsp:txXfrm>
    </dsp:sp>
    <dsp:sp modelId="{57787E95-1C3C-4DCF-BB8D-E3E6B4D7E898}">
      <dsp:nvSpPr>
        <dsp:cNvPr id="0" name=""/>
        <dsp:cNvSpPr/>
      </dsp:nvSpPr>
      <dsp:spPr>
        <a:xfrm rot="10800000">
          <a:off x="5119675" y="2028784"/>
          <a:ext cx="365311" cy="4273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rot="10800000">
        <a:off x="5229268" y="2114253"/>
        <a:ext cx="255718" cy="256407"/>
      </dsp:txXfrm>
    </dsp:sp>
    <dsp:sp modelId="{30113086-6E51-4B07-8359-60B35567E43C}">
      <dsp:nvSpPr>
        <dsp:cNvPr id="0" name=""/>
        <dsp:cNvSpPr/>
      </dsp:nvSpPr>
      <dsp:spPr>
        <a:xfrm>
          <a:off x="2903684" y="1725507"/>
          <a:ext cx="2043674" cy="1033899"/>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mj-lt"/>
              <a:cs typeface="Times New Roman" panose="02020603050405020304" pitchFamily="18" charset="0"/>
            </a:rPr>
            <a:t>Pretreated biochar</a:t>
          </a:r>
          <a:endParaRPr lang="en-US" sz="1800" kern="1200" dirty="0">
            <a:latin typeface="+mj-lt"/>
            <a:cs typeface="Times New Roman" panose="02020603050405020304" pitchFamily="18" charset="0"/>
          </a:endParaRPr>
        </a:p>
      </dsp:txBody>
      <dsp:txXfrm>
        <a:off x="2933966" y="1755789"/>
        <a:ext cx="1983110" cy="973335"/>
      </dsp:txXfrm>
    </dsp:sp>
    <dsp:sp modelId="{AF595198-563C-4F16-A3C7-EE677B4551A9}">
      <dsp:nvSpPr>
        <dsp:cNvPr id="0" name=""/>
        <dsp:cNvSpPr/>
      </dsp:nvSpPr>
      <dsp:spPr>
        <a:xfrm rot="10800000">
          <a:off x="2386734" y="2028784"/>
          <a:ext cx="365311" cy="4273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rot="10800000">
        <a:off x="2496327" y="2114253"/>
        <a:ext cx="255718" cy="256407"/>
      </dsp:txXfrm>
    </dsp:sp>
    <dsp:sp modelId="{2E3997D4-1A66-4D18-9049-784A94C10B76}">
      <dsp:nvSpPr>
        <dsp:cNvPr id="0" name=""/>
        <dsp:cNvSpPr/>
      </dsp:nvSpPr>
      <dsp:spPr>
        <a:xfrm>
          <a:off x="170742" y="1725507"/>
          <a:ext cx="2043674" cy="10338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latin typeface="+mj-lt"/>
              <a:cs typeface="Times New Roman" panose="02020603050405020304" pitchFamily="18" charset="0"/>
            </a:rPr>
            <a:t>Fe(NO</a:t>
          </a:r>
          <a:r>
            <a:rPr lang="en-US" sz="1800" kern="1200" baseline="-25000" dirty="0" smtClean="0">
              <a:solidFill>
                <a:schemeClr val="bg1"/>
              </a:solidFill>
              <a:latin typeface="+mj-lt"/>
              <a:cs typeface="Times New Roman" panose="02020603050405020304" pitchFamily="18" charset="0"/>
            </a:rPr>
            <a:t>3</a:t>
          </a:r>
          <a:r>
            <a:rPr lang="en-US" sz="1800" kern="1200" dirty="0" smtClean="0">
              <a:solidFill>
                <a:schemeClr val="bg1"/>
              </a:solidFill>
              <a:latin typeface="+mj-lt"/>
              <a:cs typeface="Times New Roman" panose="02020603050405020304" pitchFamily="18" charset="0"/>
            </a:rPr>
            <a:t>)</a:t>
          </a:r>
          <a:r>
            <a:rPr lang="en-US" sz="1800" kern="1200" baseline="-25000" dirty="0" smtClean="0">
              <a:solidFill>
                <a:schemeClr val="bg1"/>
              </a:solidFill>
              <a:latin typeface="+mj-lt"/>
              <a:cs typeface="Times New Roman" panose="02020603050405020304" pitchFamily="18" charset="0"/>
            </a:rPr>
            <a:t>3 </a:t>
          </a:r>
          <a:r>
            <a:rPr lang="en-US" sz="1800" kern="1200" dirty="0" smtClean="0">
              <a:solidFill>
                <a:schemeClr val="bg1"/>
              </a:solidFill>
              <a:latin typeface="+mj-lt"/>
              <a:cs typeface="Times New Roman" panose="02020603050405020304" pitchFamily="18" charset="0"/>
            </a:rPr>
            <a:t> solution and dried at 110 </a:t>
          </a:r>
          <a:r>
            <a:rPr lang="en-US" sz="1800" kern="1200" baseline="30000" dirty="0" smtClean="0">
              <a:solidFill>
                <a:schemeClr val="bg1"/>
              </a:solidFill>
              <a:latin typeface="+mj-lt"/>
              <a:cs typeface="Times New Roman" panose="02020603050405020304" pitchFamily="18" charset="0"/>
            </a:rPr>
            <a:t>o</a:t>
          </a:r>
          <a:r>
            <a:rPr lang="en-US" sz="1800" kern="1200" dirty="0" smtClean="0">
              <a:solidFill>
                <a:schemeClr val="bg1"/>
              </a:solidFill>
              <a:latin typeface="+mj-lt"/>
              <a:cs typeface="Times New Roman" panose="02020603050405020304" pitchFamily="18" charset="0"/>
            </a:rPr>
            <a:t>C for 7 days</a:t>
          </a:r>
          <a:r>
            <a:rPr lang="en-US" sz="1800" kern="1200" baseline="-25000" dirty="0" smtClean="0">
              <a:solidFill>
                <a:schemeClr val="bg1"/>
              </a:solidFill>
              <a:latin typeface="+mj-lt"/>
              <a:cs typeface="Times New Roman" panose="02020603050405020304" pitchFamily="18" charset="0"/>
            </a:rPr>
            <a:t> </a:t>
          </a:r>
          <a:endParaRPr lang="en-US" sz="1800" kern="1200" dirty="0">
            <a:latin typeface="+mj-lt"/>
            <a:cs typeface="Times New Roman" panose="02020603050405020304" pitchFamily="18" charset="0"/>
          </a:endParaRPr>
        </a:p>
      </dsp:txBody>
      <dsp:txXfrm>
        <a:off x="201024" y="1755789"/>
        <a:ext cx="1983110" cy="973335"/>
      </dsp:txXfrm>
    </dsp:sp>
    <dsp:sp modelId="{9E606903-7568-412D-B480-C98BB95DA8BA}">
      <dsp:nvSpPr>
        <dsp:cNvPr id="0" name=""/>
        <dsp:cNvSpPr/>
      </dsp:nvSpPr>
      <dsp:spPr>
        <a:xfrm rot="5400000">
          <a:off x="1009924" y="2880028"/>
          <a:ext cx="365311" cy="4273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rot="-5400000">
        <a:off x="1064377" y="2911045"/>
        <a:ext cx="256407" cy="255718"/>
      </dsp:txXfrm>
    </dsp:sp>
    <dsp:sp modelId="{DA9D124F-A28C-4AAD-9887-A67BEE2FB5D7}">
      <dsp:nvSpPr>
        <dsp:cNvPr id="0" name=""/>
        <dsp:cNvSpPr/>
      </dsp:nvSpPr>
      <dsp:spPr>
        <a:xfrm>
          <a:off x="170742" y="3448673"/>
          <a:ext cx="2043674" cy="1033899"/>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mj-lt"/>
              <a:cs typeface="Times New Roman" panose="02020603050405020304" pitchFamily="18" charset="0"/>
            </a:rPr>
            <a:t>Iron Impregnated Biochar</a:t>
          </a:r>
          <a:endParaRPr lang="en-US" sz="1800" kern="1200" dirty="0">
            <a:latin typeface="+mj-lt"/>
            <a:cs typeface="Times New Roman" panose="02020603050405020304" pitchFamily="18" charset="0"/>
          </a:endParaRPr>
        </a:p>
      </dsp:txBody>
      <dsp:txXfrm>
        <a:off x="201024" y="3478955"/>
        <a:ext cx="1983110" cy="973335"/>
      </dsp:txXfrm>
    </dsp:sp>
    <dsp:sp modelId="{18A50663-9739-4BD6-963A-14D6895B136B}">
      <dsp:nvSpPr>
        <dsp:cNvPr id="0" name=""/>
        <dsp:cNvSpPr/>
      </dsp:nvSpPr>
      <dsp:spPr>
        <a:xfrm>
          <a:off x="2366056" y="3751950"/>
          <a:ext cx="365311" cy="4273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a:off x="2366056" y="3837419"/>
        <a:ext cx="255718" cy="256407"/>
      </dsp:txXfrm>
    </dsp:sp>
    <dsp:sp modelId="{F0663BBF-C989-4951-B4FC-FD295606F829}">
      <dsp:nvSpPr>
        <dsp:cNvPr id="0" name=""/>
        <dsp:cNvSpPr/>
      </dsp:nvSpPr>
      <dsp:spPr>
        <a:xfrm>
          <a:off x="2903684" y="3448673"/>
          <a:ext cx="2043674" cy="10338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latin typeface="+mj-lt"/>
              <a:cs typeface="Times New Roman" panose="02020603050405020304" pitchFamily="18" charset="0"/>
            </a:rPr>
            <a:t>1000 </a:t>
          </a:r>
          <a:r>
            <a:rPr lang="en-US" sz="1800" kern="1200" baseline="30000" dirty="0" smtClean="0">
              <a:solidFill>
                <a:schemeClr val="bg1"/>
              </a:solidFill>
              <a:latin typeface="+mj-lt"/>
              <a:cs typeface="Times New Roman" panose="02020603050405020304" pitchFamily="18" charset="0"/>
            </a:rPr>
            <a:t>o</a:t>
          </a:r>
          <a:r>
            <a:rPr lang="en-US" sz="1800" kern="1200" dirty="0" smtClean="0">
              <a:solidFill>
                <a:schemeClr val="bg1"/>
              </a:solidFill>
              <a:latin typeface="+mj-lt"/>
              <a:cs typeface="Times New Roman" panose="02020603050405020304" pitchFamily="18" charset="0"/>
            </a:rPr>
            <a:t>C, 3 </a:t>
          </a:r>
          <a:r>
            <a:rPr lang="en-US" sz="1800" kern="1200" dirty="0" smtClean="0">
              <a:solidFill>
                <a:schemeClr val="bg1"/>
              </a:solidFill>
              <a:latin typeface="Arial" panose="020B0604020202020204" pitchFamily="34" charset="0"/>
              <a:cs typeface="Arial" panose="020B0604020202020204" pitchFamily="34" charset="0"/>
            </a:rPr>
            <a:t>°C/min</a:t>
          </a:r>
          <a:r>
            <a:rPr lang="en-US" sz="1800" kern="1200" dirty="0" smtClean="0">
              <a:solidFill>
                <a:schemeClr val="bg1"/>
              </a:solidFill>
              <a:latin typeface="+mj-lt"/>
              <a:cs typeface="Times New Roman" panose="02020603050405020304" pitchFamily="18" charset="0"/>
            </a:rPr>
            <a:t> </a:t>
          </a:r>
        </a:p>
        <a:p>
          <a:pPr lvl="0" algn="ctr" defTabSz="800100">
            <a:lnSpc>
              <a:spcPct val="90000"/>
            </a:lnSpc>
            <a:spcBef>
              <a:spcPct val="0"/>
            </a:spcBef>
            <a:spcAft>
              <a:spcPct val="35000"/>
            </a:spcAft>
          </a:pPr>
          <a:r>
            <a:rPr lang="en-US" sz="1800" kern="1200" dirty="0" smtClean="0">
              <a:solidFill>
                <a:schemeClr val="bg1"/>
              </a:solidFill>
              <a:latin typeface="+mj-lt"/>
              <a:cs typeface="Times New Roman" panose="02020603050405020304" pitchFamily="18" charset="0"/>
            </a:rPr>
            <a:t>N</a:t>
          </a:r>
          <a:r>
            <a:rPr lang="en-US" sz="1800" kern="1200" baseline="-25000" dirty="0" smtClean="0">
              <a:solidFill>
                <a:schemeClr val="bg1"/>
              </a:solidFill>
              <a:latin typeface="+mj-lt"/>
              <a:cs typeface="Times New Roman" panose="02020603050405020304" pitchFamily="18" charset="0"/>
            </a:rPr>
            <a:t>2</a:t>
          </a:r>
          <a:r>
            <a:rPr lang="en-US" sz="1800" kern="1200" dirty="0" smtClean="0">
              <a:solidFill>
                <a:schemeClr val="bg1"/>
              </a:solidFill>
              <a:latin typeface="+mj-lt"/>
              <a:cs typeface="Times New Roman" panose="02020603050405020304" pitchFamily="18" charset="0"/>
            </a:rPr>
            <a:t> flow, 2 </a:t>
          </a:r>
          <a:r>
            <a:rPr lang="en-US" sz="1800" kern="1200" dirty="0" err="1" smtClean="0">
              <a:solidFill>
                <a:schemeClr val="bg1"/>
              </a:solidFill>
              <a:latin typeface="+mj-lt"/>
              <a:cs typeface="Times New Roman" panose="02020603050405020304" pitchFamily="18" charset="0"/>
            </a:rPr>
            <a:t>hr</a:t>
          </a:r>
          <a:endParaRPr lang="en-US" sz="1800" kern="1200" dirty="0">
            <a:latin typeface="+mj-lt"/>
            <a:cs typeface="Times New Roman" panose="02020603050405020304" pitchFamily="18" charset="0"/>
          </a:endParaRPr>
        </a:p>
      </dsp:txBody>
      <dsp:txXfrm>
        <a:off x="2933966" y="3478955"/>
        <a:ext cx="1983110" cy="973335"/>
      </dsp:txXfrm>
    </dsp:sp>
    <dsp:sp modelId="{E6883458-7BBF-4BC9-A60C-26D2A126821D}">
      <dsp:nvSpPr>
        <dsp:cNvPr id="0" name=""/>
        <dsp:cNvSpPr/>
      </dsp:nvSpPr>
      <dsp:spPr>
        <a:xfrm>
          <a:off x="5098997" y="3751950"/>
          <a:ext cx="365311" cy="4273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5098997" y="3837419"/>
        <a:ext cx="255718" cy="256407"/>
      </dsp:txXfrm>
    </dsp:sp>
    <dsp:sp modelId="{42984AB0-EA4C-4979-A11B-468C6AD24BAA}">
      <dsp:nvSpPr>
        <dsp:cNvPr id="0" name=""/>
        <dsp:cNvSpPr/>
      </dsp:nvSpPr>
      <dsp:spPr>
        <a:xfrm>
          <a:off x="5636625" y="3448673"/>
          <a:ext cx="2043674" cy="1033899"/>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mj-lt"/>
              <a:cs typeface="Times New Roman" panose="02020603050405020304" pitchFamily="18" charset="0"/>
            </a:rPr>
            <a:t>Carbon encapsulated iron nanoparticles (CEINP</a:t>
          </a:r>
          <a:r>
            <a:rPr lang="en-US" sz="1800" kern="1200" dirty="0" smtClean="0">
              <a:latin typeface="+mj-lt"/>
              <a:cs typeface="Times New Roman" panose="02020603050405020304" pitchFamily="18" charset="0"/>
            </a:rPr>
            <a:t>) *</a:t>
          </a:r>
          <a:endParaRPr lang="en-US" sz="1800" kern="1200" dirty="0">
            <a:latin typeface="+mj-lt"/>
            <a:cs typeface="Times New Roman" panose="02020603050405020304" pitchFamily="18" charset="0"/>
          </a:endParaRPr>
        </a:p>
      </dsp:txBody>
      <dsp:txXfrm>
        <a:off x="5666907" y="3478955"/>
        <a:ext cx="1983110" cy="973335"/>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2042"/>
          </a:xfrm>
          <a:prstGeom prst="rect">
            <a:avLst/>
          </a:prstGeom>
        </p:spPr>
        <p:txBody>
          <a:bodyPr vert="horz" lIns="92546" tIns="46273" rIns="92546" bIns="46273" rtlCol="0"/>
          <a:lstStyle>
            <a:lvl1pPr algn="r">
              <a:defRPr sz="1200"/>
            </a:lvl1pPr>
          </a:lstStyle>
          <a:p>
            <a:fld id="{5B24C3ED-FC7B-4B5B-A445-6C57CE7CBDEC}" type="datetimeFigureOut">
              <a:rPr lang="en-US" smtClean="0"/>
              <a:t>10/31/18</a:t>
            </a:fld>
            <a:endParaRPr lang="en-US"/>
          </a:p>
        </p:txBody>
      </p:sp>
      <p:sp>
        <p:nvSpPr>
          <p:cNvPr id="4" name="Footer Placeholder 3"/>
          <p:cNvSpPr>
            <a:spLocks noGrp="1"/>
          </p:cNvSpPr>
          <p:nvPr>
            <p:ph type="ftr" sz="quarter" idx="2"/>
          </p:nvPr>
        </p:nvSpPr>
        <p:spPr>
          <a:xfrm>
            <a:off x="0" y="8777192"/>
            <a:ext cx="3013763" cy="462042"/>
          </a:xfrm>
          <a:prstGeom prst="rect">
            <a:avLst/>
          </a:prstGeom>
        </p:spPr>
        <p:txBody>
          <a:bodyPr vert="horz" lIns="92546" tIns="46273" rIns="92546" bIns="46273"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777192"/>
            <a:ext cx="3013763" cy="462042"/>
          </a:xfrm>
          <a:prstGeom prst="rect">
            <a:avLst/>
          </a:prstGeom>
        </p:spPr>
        <p:txBody>
          <a:bodyPr vert="horz" lIns="92546" tIns="46273" rIns="92546" bIns="46273" rtlCol="0" anchor="b"/>
          <a:lstStyle>
            <a:lvl1pPr algn="r">
              <a:defRPr sz="1200"/>
            </a:lvl1pPr>
          </a:lstStyle>
          <a:p>
            <a:fld id="{2287B323-9EBF-495D-8AAD-6BF2D7B55AE1}" type="slidenum">
              <a:rPr lang="en-US" smtClean="0"/>
              <a:t>‹#›</a:t>
            </a:fld>
            <a:endParaRPr lang="en-US"/>
          </a:p>
        </p:txBody>
      </p:sp>
    </p:spTree>
    <p:extLst>
      <p:ext uri="{BB962C8B-B14F-4D97-AF65-F5344CB8AC3E}">
        <p14:creationId xmlns:p14="http://schemas.microsoft.com/office/powerpoint/2010/main" val="295656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idx="1"/>
          </p:nvPr>
        </p:nvSpPr>
        <p:spPr>
          <a:xfrm>
            <a:off x="3939466" y="0"/>
            <a:ext cx="3013763" cy="462042"/>
          </a:xfrm>
          <a:prstGeom prst="rect">
            <a:avLst/>
          </a:prstGeom>
        </p:spPr>
        <p:txBody>
          <a:bodyPr vert="horz" lIns="92546" tIns="46273" rIns="92546" bIns="46273" rtlCol="0"/>
          <a:lstStyle>
            <a:lvl1pPr algn="r">
              <a:defRPr sz="1200"/>
            </a:lvl1pPr>
          </a:lstStyle>
          <a:p>
            <a:fld id="{DA9E65BA-4326-4F57-B832-12D12E23C258}" type="datetimeFigureOut">
              <a:rPr lang="en-US" smtClean="0"/>
              <a:pPr/>
              <a:t>10/31/18</a:t>
            </a:fld>
            <a:endParaRPr lang="en-US"/>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546" tIns="46273" rIns="92546" bIns="46273" rtlCol="0" anchor="ctr"/>
          <a:lstStyle/>
          <a:p>
            <a:endParaRPr lang="en-US"/>
          </a:p>
        </p:txBody>
      </p:sp>
      <p:sp>
        <p:nvSpPr>
          <p:cNvPr id="5" name="Notes Placeholder 4"/>
          <p:cNvSpPr>
            <a:spLocks noGrp="1"/>
          </p:cNvSpPr>
          <p:nvPr>
            <p:ph type="body" sz="quarter" idx="3"/>
          </p:nvPr>
        </p:nvSpPr>
        <p:spPr>
          <a:xfrm>
            <a:off x="695484" y="4389398"/>
            <a:ext cx="5563870" cy="4158377"/>
          </a:xfrm>
          <a:prstGeom prst="rect">
            <a:avLst/>
          </a:prstGeom>
        </p:spPr>
        <p:txBody>
          <a:bodyPr vert="horz" lIns="92546" tIns="46273" rIns="92546" bIns="4627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192"/>
            <a:ext cx="3013763" cy="462042"/>
          </a:xfrm>
          <a:prstGeom prst="rect">
            <a:avLst/>
          </a:prstGeom>
        </p:spPr>
        <p:txBody>
          <a:bodyPr vert="horz" lIns="92546" tIns="46273" rIns="92546" bIns="46273"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7192"/>
            <a:ext cx="3013763" cy="462042"/>
          </a:xfrm>
          <a:prstGeom prst="rect">
            <a:avLst/>
          </a:prstGeom>
        </p:spPr>
        <p:txBody>
          <a:bodyPr vert="horz" lIns="92546" tIns="46273" rIns="92546" bIns="46273" rtlCol="0" anchor="b"/>
          <a:lstStyle>
            <a:lvl1pPr algn="r">
              <a:defRPr sz="1200"/>
            </a:lvl1pPr>
          </a:lstStyle>
          <a:p>
            <a:fld id="{00520E93-C1B9-4F07-B0C8-C83644C2814B}" type="slidenum">
              <a:rPr lang="en-US" smtClean="0"/>
              <a:pPr/>
              <a:t>‹#›</a:t>
            </a:fld>
            <a:endParaRPr lang="en-US"/>
          </a:p>
        </p:txBody>
      </p:sp>
    </p:spTree>
    <p:extLst>
      <p:ext uri="{BB962C8B-B14F-4D97-AF65-F5344CB8AC3E}">
        <p14:creationId xmlns:p14="http://schemas.microsoft.com/office/powerpoint/2010/main" val="30821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0520E93-C1B9-4F07-B0C8-C83644C2814B}" type="slidenum">
              <a:rPr lang="en-US" smtClean="0"/>
              <a:pPr/>
              <a:t>2</a:t>
            </a:fld>
            <a:endParaRPr lang="en-US"/>
          </a:p>
        </p:txBody>
      </p:sp>
    </p:spTree>
    <p:extLst>
      <p:ext uri="{BB962C8B-B14F-4D97-AF65-F5344CB8AC3E}">
        <p14:creationId xmlns:p14="http://schemas.microsoft.com/office/powerpoint/2010/main" val="3226735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Cementite phase/Fe3C was absent in the CEINP from lignin biochar which can be attributed to the formation of </a:t>
            </a:r>
            <a:r>
              <a:rPr lang="el-GR" sz="1200" b="0" i="0" u="none" strike="noStrike" kern="1200" baseline="0" dirty="0" smtClean="0">
                <a:solidFill>
                  <a:schemeClr val="tx1"/>
                </a:solidFill>
                <a:latin typeface="Arial" panose="020B0604020202020204" pitchFamily="34" charset="0"/>
                <a:ea typeface="+mn-ea"/>
                <a:cs typeface="Arial" panose="020B0604020202020204" pitchFamily="34" charset="0"/>
              </a:rPr>
              <a:t>α</a:t>
            </a:r>
            <a:r>
              <a:rPr lang="en-US" sz="1200" b="0" i="0" u="none" strike="noStrike" kern="1200" baseline="0" dirty="0" smtClean="0">
                <a:solidFill>
                  <a:schemeClr val="tx1"/>
                </a:solidFill>
                <a:latin typeface="+mn-lt"/>
                <a:ea typeface="+mn-ea"/>
                <a:cs typeface="+mn-cs"/>
              </a:rPr>
              <a:t>-Fe phase from </a:t>
            </a:r>
            <a:r>
              <a:rPr lang="el-GR" sz="1200" b="0" i="0" u="none" strike="noStrike" kern="1200" baseline="0" dirty="0" smtClean="0">
                <a:solidFill>
                  <a:schemeClr val="tx1"/>
                </a:solidFill>
                <a:latin typeface="Arial" panose="020B0604020202020204" pitchFamily="34" charset="0"/>
                <a:ea typeface="+mn-ea"/>
                <a:cs typeface="Arial" panose="020B0604020202020204" pitchFamily="34" charset="0"/>
              </a:rPr>
              <a:t>α</a:t>
            </a:r>
            <a:r>
              <a:rPr lang="en-US" sz="1200" b="0" i="0" u="none" strike="noStrike" kern="1200" baseline="0" dirty="0" smtClean="0">
                <a:solidFill>
                  <a:schemeClr val="tx1"/>
                </a:solidFill>
                <a:latin typeface="+mn-lt"/>
                <a:ea typeface="+mn-ea"/>
                <a:cs typeface="+mn-cs"/>
              </a:rPr>
              <a:t>-Fe during the rapid cooling process.</a:t>
            </a:r>
            <a:endParaRPr lang="en-US" dirty="0"/>
          </a:p>
        </p:txBody>
      </p:sp>
      <p:sp>
        <p:nvSpPr>
          <p:cNvPr id="4" name="Slide Number Placeholder 3"/>
          <p:cNvSpPr>
            <a:spLocks noGrp="1"/>
          </p:cNvSpPr>
          <p:nvPr>
            <p:ph type="sldNum" sz="quarter" idx="10"/>
          </p:nvPr>
        </p:nvSpPr>
        <p:spPr/>
        <p:txBody>
          <a:bodyPr/>
          <a:lstStyle/>
          <a:p>
            <a:fld id="{00520E93-C1B9-4F07-B0C8-C83644C2814B}" type="slidenum">
              <a:rPr lang="en-US" smtClean="0"/>
              <a:pPr/>
              <a:t>19</a:t>
            </a:fld>
            <a:endParaRPr lang="en-US"/>
          </a:p>
        </p:txBody>
      </p:sp>
    </p:spTree>
    <p:extLst>
      <p:ext uri="{BB962C8B-B14F-4D97-AF65-F5344CB8AC3E}">
        <p14:creationId xmlns:p14="http://schemas.microsoft.com/office/powerpoint/2010/main" val="2193499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Cellulose (C6H10O5)n, the main constituent of biomass (40-50 %), is a polysaccharide consisting of a linear chain of </a:t>
            </a:r>
            <a:r>
              <a:rPr lang="el-GR" sz="1200" b="0" i="0" u="none" strike="noStrike" kern="1200" baseline="0" dirty="0" smtClean="0">
                <a:solidFill>
                  <a:schemeClr val="tx1"/>
                </a:solidFill>
                <a:latin typeface="Arial" panose="020B0604020202020204" pitchFamily="34" charset="0"/>
                <a:ea typeface="+mn-ea"/>
                <a:cs typeface="Arial" panose="020B0604020202020204" pitchFamily="34" charset="0"/>
              </a:rPr>
              <a:t>β</a:t>
            </a:r>
            <a:r>
              <a:rPr lang="en-US" sz="1200" b="0" i="0" u="none" strike="noStrike" kern="1200" baseline="0" dirty="0" smtClean="0">
                <a:solidFill>
                  <a:schemeClr val="tx1"/>
                </a:solidFill>
                <a:latin typeface="+mn-lt"/>
                <a:ea typeface="+mn-ea"/>
                <a:cs typeface="+mn-cs"/>
              </a:rPr>
              <a:t>-linked D-glucose units. Hemicellulose (C5H8O4)m, is a heterogeneous branched polymer mostly made of xylose while lignin [C9H10O3(OCH3)(0.9-1.7)]n is a complex aromatic cross-linked phenolic polymer, covering about 25-35 % and 15-20 % of biomass respectively.</a:t>
            </a:r>
            <a:endParaRPr lang="en-US" dirty="0"/>
          </a:p>
        </p:txBody>
      </p:sp>
      <p:sp>
        <p:nvSpPr>
          <p:cNvPr id="4" name="Slide Number Placeholder 3"/>
          <p:cNvSpPr>
            <a:spLocks noGrp="1"/>
          </p:cNvSpPr>
          <p:nvPr>
            <p:ph type="sldNum" sz="quarter" idx="10"/>
          </p:nvPr>
        </p:nvSpPr>
        <p:spPr/>
        <p:txBody>
          <a:bodyPr/>
          <a:lstStyle/>
          <a:p>
            <a:fld id="{00520E93-C1B9-4F07-B0C8-C83644C2814B}" type="slidenum">
              <a:rPr lang="en-US" smtClean="0"/>
              <a:pPr/>
              <a:t>24</a:t>
            </a:fld>
            <a:endParaRPr lang="en-US" dirty="0"/>
          </a:p>
        </p:txBody>
      </p:sp>
    </p:spTree>
    <p:extLst>
      <p:ext uri="{BB962C8B-B14F-4D97-AF65-F5344CB8AC3E}">
        <p14:creationId xmlns:p14="http://schemas.microsoft.com/office/powerpoint/2010/main" val="681490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smtClean="0">
                <a:latin typeface="NimbusRomNo9L-Regu"/>
              </a:rPr>
              <a:t>For example, 18.57 mg of CEINP (lignin) was obtained by annealing 33.9 mg of iron impregnated lignin biochar. Since all the carbon support had oxidized, 4.36</a:t>
            </a:r>
            <a:r>
              <a:rPr lang="en-US" sz="500" b="0" i="0" u="none" strike="noStrike" baseline="0" dirty="0" smtClean="0">
                <a:latin typeface="NimbusSanL-Regu"/>
              </a:rPr>
              <a:t> </a:t>
            </a:r>
            <a:r>
              <a:rPr lang="en-US" sz="1200" b="0" i="0" u="none" strike="noStrike" baseline="0" dirty="0" smtClean="0">
                <a:latin typeface="NimbusRomNo9L-Regu"/>
              </a:rPr>
              <a:t>mg of Fe</a:t>
            </a:r>
            <a:r>
              <a:rPr lang="en-US" sz="800" b="0" i="0" u="none" strike="noStrike" baseline="-25000" dirty="0" smtClean="0">
                <a:latin typeface="NimbusRomNo9L-Regu"/>
              </a:rPr>
              <a:t>2</a:t>
            </a:r>
            <a:r>
              <a:rPr lang="en-US" sz="1200" b="0" i="0" u="none" strike="noStrike" baseline="0" dirty="0" smtClean="0">
                <a:latin typeface="NimbusRomNo9L-Regu"/>
              </a:rPr>
              <a:t>O</a:t>
            </a:r>
            <a:r>
              <a:rPr lang="en-US" sz="800" b="0" i="0" u="none" strike="noStrike" baseline="-25000" dirty="0" smtClean="0">
                <a:latin typeface="NimbusRomNo9L-Regu"/>
              </a:rPr>
              <a:t>3</a:t>
            </a:r>
            <a:r>
              <a:rPr lang="en-US" sz="800" b="0" i="0" u="none" strike="noStrike" baseline="0" dirty="0" smtClean="0">
                <a:latin typeface="NimbusRomNo9L-Regu"/>
              </a:rPr>
              <a:t> </a:t>
            </a:r>
            <a:r>
              <a:rPr lang="en-US" sz="1200" b="0" i="0" u="none" strike="noStrike" baseline="0" dirty="0" smtClean="0">
                <a:latin typeface="NimbusRomNo9L-Regu"/>
              </a:rPr>
              <a:t>was left as residue. This residue had 3.05 mg of Fe, accounting for 16.42 </a:t>
            </a:r>
            <a:r>
              <a:rPr lang="en-US" sz="1200" b="0" i="0" u="none" strike="noStrike" baseline="0" dirty="0" err="1" smtClean="0">
                <a:latin typeface="NimbusRomNo9L-Regu"/>
              </a:rPr>
              <a:t>wt</a:t>
            </a:r>
            <a:r>
              <a:rPr lang="en-US" sz="1200" b="0" i="0" u="none" strike="noStrike" baseline="0" dirty="0" smtClean="0">
                <a:latin typeface="NimbusRomNo9L-Regu"/>
              </a:rPr>
              <a:t>% in CEINP but when corrected (3.05</a:t>
            </a:r>
            <a:r>
              <a:rPr lang="en-US" sz="1200" b="0" i="0" u="none" strike="noStrike" baseline="0" dirty="0" smtClean="0">
                <a:latin typeface="rtxr"/>
              </a:rPr>
              <a:t>/</a:t>
            </a:r>
            <a:r>
              <a:rPr lang="en-US" sz="1200" b="0" i="0" u="none" strike="noStrike" baseline="0" dirty="0" smtClean="0">
                <a:latin typeface="NimbusRomNo9L-Regu"/>
              </a:rPr>
              <a:t>33.9) corresponds to 8.99 </a:t>
            </a:r>
            <a:r>
              <a:rPr lang="en-US" sz="1200" b="0" i="0" u="none" strike="noStrike" baseline="0" dirty="0" err="1" smtClean="0">
                <a:latin typeface="NimbusRomNo9L-Regu"/>
              </a:rPr>
              <a:t>wt</a:t>
            </a:r>
            <a:r>
              <a:rPr lang="en-US" sz="1200" b="0" i="0" u="none" strike="noStrike" baseline="0" dirty="0" smtClean="0">
                <a:latin typeface="NimbusRomNo9L-Regu"/>
              </a:rPr>
              <a:t>% of Fe.</a:t>
            </a:r>
            <a:endParaRPr lang="en-US" dirty="0"/>
          </a:p>
        </p:txBody>
      </p:sp>
      <p:sp>
        <p:nvSpPr>
          <p:cNvPr id="4" name="Slide Number Placeholder 3"/>
          <p:cNvSpPr>
            <a:spLocks noGrp="1"/>
          </p:cNvSpPr>
          <p:nvPr>
            <p:ph type="sldNum" sz="quarter" idx="10"/>
          </p:nvPr>
        </p:nvSpPr>
        <p:spPr/>
        <p:txBody>
          <a:bodyPr/>
          <a:lstStyle/>
          <a:p>
            <a:fld id="{00520E93-C1B9-4F07-B0C8-C83644C2814B}" type="slidenum">
              <a:rPr lang="en-US" smtClean="0"/>
              <a:pPr/>
              <a:t>26</a:t>
            </a:fld>
            <a:endParaRPr lang="en-US"/>
          </a:p>
        </p:txBody>
      </p:sp>
    </p:spTree>
    <p:extLst>
      <p:ext uri="{BB962C8B-B14F-4D97-AF65-F5344CB8AC3E}">
        <p14:creationId xmlns:p14="http://schemas.microsoft.com/office/powerpoint/2010/main" val="1301906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Based on the characterization results a detailed reaction mechanism was postulated for the synthesis of CEINP using the biochar from each of the biomass model compounds i.e. lignin, cellulose and hemicellulose as the carbon support. </a:t>
            </a:r>
            <a:endParaRPr lang="en-US"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0520E93-C1B9-4F07-B0C8-C83644C2814B}" type="slidenum">
              <a:rPr lang="en-US" smtClean="0"/>
              <a:pPr/>
              <a:t>3</a:t>
            </a:fld>
            <a:endParaRPr lang="en-US"/>
          </a:p>
        </p:txBody>
      </p:sp>
    </p:spTree>
    <p:extLst>
      <p:ext uri="{BB962C8B-B14F-4D97-AF65-F5344CB8AC3E}">
        <p14:creationId xmlns:p14="http://schemas.microsoft.com/office/powerpoint/2010/main" val="2755732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1450" indent="-171450">
              <a:buFont typeface="Arial" panose="020B0604020202020204" pitchFamily="34" charset="0"/>
              <a:buChar char="•"/>
            </a:pPr>
            <a:r>
              <a:rPr lang="en-US" dirty="0" smtClean="0"/>
              <a:t>This slide</a:t>
            </a:r>
            <a:r>
              <a:rPr lang="en-US" baseline="0" dirty="0" smtClean="0"/>
              <a:t> outlines the steps we have incorporated in synthesis of catalytic iron nanoparticles using the biochar of biomass model compounds as the carbon support.</a:t>
            </a:r>
            <a:endParaRPr lang="en-US" dirty="0" smtClean="0"/>
          </a:p>
          <a:p>
            <a:pPr marL="171450" indent="-171450">
              <a:buFont typeface="Arial" panose="020B0604020202020204" pitchFamily="34" charset="0"/>
              <a:buChar char="•"/>
            </a:pPr>
            <a:r>
              <a:rPr lang="en-US" dirty="0" smtClean="0"/>
              <a:t>As</a:t>
            </a:r>
            <a:r>
              <a:rPr lang="en-US" baseline="0" dirty="0" smtClean="0"/>
              <a:t> this is the first time we are impregnating the biochar with iron we wanted to understand the effect of drying on the impregnation. We removed the sample from each day, which was further thermal treated and characterized.</a:t>
            </a:r>
            <a:endParaRPr lang="en-US" dirty="0"/>
          </a:p>
        </p:txBody>
      </p:sp>
      <p:sp>
        <p:nvSpPr>
          <p:cNvPr id="4" name="Slide Number Placeholder 3"/>
          <p:cNvSpPr>
            <a:spLocks noGrp="1"/>
          </p:cNvSpPr>
          <p:nvPr>
            <p:ph type="sldNum" sz="quarter" idx="10"/>
          </p:nvPr>
        </p:nvSpPr>
        <p:spPr/>
        <p:txBody>
          <a:bodyPr/>
          <a:lstStyle/>
          <a:p>
            <a:fld id="{00520E93-C1B9-4F07-B0C8-C83644C2814B}" type="slidenum">
              <a:rPr lang="en-US" smtClean="0"/>
              <a:pPr/>
              <a:t>4</a:t>
            </a:fld>
            <a:endParaRPr lang="en-US"/>
          </a:p>
        </p:txBody>
      </p:sp>
    </p:spTree>
    <p:extLst>
      <p:ext uri="{BB962C8B-B14F-4D97-AF65-F5344CB8AC3E}">
        <p14:creationId xmlns:p14="http://schemas.microsoft.com/office/powerpoint/2010/main" val="2284129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Rietveld</a:t>
            </a:r>
            <a:r>
              <a:rPr lang="en-US" baseline="0" dirty="0" smtClean="0"/>
              <a:t> analysis is a powerful profile fitting/modeling tool which can be used to detect the unaccounted amorphous phases as they are typically asymmetrical peaks located in the XRD </a:t>
            </a:r>
            <a:r>
              <a:rPr lang="en-US" baseline="0" dirty="0" err="1" smtClean="0"/>
              <a:t>diffractogram</a:t>
            </a:r>
            <a:r>
              <a:rPr lang="en-US" baseline="0" dirty="0" smtClean="0"/>
              <a:t>. </a:t>
            </a:r>
          </a:p>
          <a:p>
            <a:pPr marL="171450" indent="-171450">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0520E93-C1B9-4F07-B0C8-C83644C2814B}" type="slidenum">
              <a:rPr lang="en-US" smtClean="0"/>
              <a:pPr/>
              <a:t>6</a:t>
            </a:fld>
            <a:endParaRPr lang="en-US"/>
          </a:p>
        </p:txBody>
      </p:sp>
    </p:spTree>
    <p:extLst>
      <p:ext uri="{BB962C8B-B14F-4D97-AF65-F5344CB8AC3E}">
        <p14:creationId xmlns:p14="http://schemas.microsoft.com/office/powerpoint/2010/main" val="2069688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Scanning electron microscopy was used to understand the surface morphology, crystal shape and size of the biochar and its supported iron nanoparticles.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Lignin biochar formed after hydrothermal carbonization has a rough surface, few </a:t>
            </a:r>
            <a:r>
              <a:rPr lang="en-US" sz="1200" b="0" i="0" u="none" strike="noStrike" kern="1200" baseline="0" dirty="0" err="1" smtClean="0">
                <a:solidFill>
                  <a:schemeClr val="tx1"/>
                </a:solidFill>
                <a:latin typeface="+mn-lt"/>
                <a:ea typeface="+mn-ea"/>
                <a:cs typeface="+mn-cs"/>
              </a:rPr>
              <a:t>vesciles</a:t>
            </a:r>
            <a:r>
              <a:rPr lang="en-US" sz="1200" b="0" i="0" u="none" strike="noStrike" kern="1200" baseline="0" dirty="0" smtClean="0">
                <a:solidFill>
                  <a:schemeClr val="tx1"/>
                </a:solidFill>
                <a:latin typeface="+mn-lt"/>
                <a:ea typeface="+mn-ea"/>
                <a:cs typeface="+mn-cs"/>
              </a:rPr>
              <a:t> adhered to the surface and pores formed due to the release of volatiles.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cellulose biochar has very low porosity while hemicellulose biochar had islands of spherical particles.</a:t>
            </a:r>
            <a:endParaRPr lang="en-US" dirty="0"/>
          </a:p>
        </p:txBody>
      </p:sp>
      <p:sp>
        <p:nvSpPr>
          <p:cNvPr id="4" name="Slide Number Placeholder 3"/>
          <p:cNvSpPr>
            <a:spLocks noGrp="1"/>
          </p:cNvSpPr>
          <p:nvPr>
            <p:ph type="sldNum" sz="quarter" idx="10"/>
          </p:nvPr>
        </p:nvSpPr>
        <p:spPr/>
        <p:txBody>
          <a:bodyPr/>
          <a:lstStyle/>
          <a:p>
            <a:fld id="{00520E93-C1B9-4F07-B0C8-C83644C2814B}" type="slidenum">
              <a:rPr lang="en-US" smtClean="0"/>
              <a:pPr/>
              <a:t>7</a:t>
            </a:fld>
            <a:endParaRPr lang="en-US"/>
          </a:p>
        </p:txBody>
      </p:sp>
    </p:spTree>
    <p:extLst>
      <p:ext uri="{BB962C8B-B14F-4D97-AF65-F5344CB8AC3E}">
        <p14:creationId xmlns:p14="http://schemas.microsoft.com/office/powerpoint/2010/main" val="258803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elemental</a:t>
            </a:r>
            <a:r>
              <a:rPr lang="en-US" baseline="0" dirty="0" smtClean="0"/>
              <a:t> composition of the iron cores was obtained using Energy dispersive spectrometer (EDS). </a:t>
            </a:r>
            <a:endParaRPr lang="en-US" dirty="0"/>
          </a:p>
        </p:txBody>
      </p:sp>
      <p:sp>
        <p:nvSpPr>
          <p:cNvPr id="4" name="Slide Number Placeholder 3"/>
          <p:cNvSpPr>
            <a:spLocks noGrp="1"/>
          </p:cNvSpPr>
          <p:nvPr>
            <p:ph type="sldNum" sz="quarter" idx="10"/>
          </p:nvPr>
        </p:nvSpPr>
        <p:spPr/>
        <p:txBody>
          <a:bodyPr/>
          <a:lstStyle/>
          <a:p>
            <a:fld id="{00520E93-C1B9-4F07-B0C8-C83644C2814B}" type="slidenum">
              <a:rPr lang="en-US" smtClean="0"/>
              <a:pPr/>
              <a:t>8</a:t>
            </a:fld>
            <a:endParaRPr lang="en-US"/>
          </a:p>
        </p:txBody>
      </p:sp>
    </p:spTree>
    <p:extLst>
      <p:ext uri="{BB962C8B-B14F-4D97-AF65-F5344CB8AC3E}">
        <p14:creationId xmlns:p14="http://schemas.microsoft.com/office/powerpoint/2010/main" val="1311413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Further morphological and structural details of the CEINP were investigated by TEM.</a:t>
            </a:r>
            <a:endParaRPr lang="en-US" dirty="0"/>
          </a:p>
        </p:txBody>
      </p:sp>
      <p:sp>
        <p:nvSpPr>
          <p:cNvPr id="4" name="Slide Number Placeholder 3"/>
          <p:cNvSpPr>
            <a:spLocks noGrp="1"/>
          </p:cNvSpPr>
          <p:nvPr>
            <p:ph type="sldNum" sz="quarter" idx="10"/>
          </p:nvPr>
        </p:nvSpPr>
        <p:spPr/>
        <p:txBody>
          <a:bodyPr/>
          <a:lstStyle/>
          <a:p>
            <a:fld id="{00520E93-C1B9-4F07-B0C8-C83644C2814B}" type="slidenum">
              <a:rPr lang="en-US" smtClean="0"/>
              <a:pPr/>
              <a:t>9</a:t>
            </a:fld>
            <a:endParaRPr lang="en-US"/>
          </a:p>
        </p:txBody>
      </p:sp>
    </p:spTree>
    <p:extLst>
      <p:ext uri="{BB962C8B-B14F-4D97-AF65-F5344CB8AC3E}">
        <p14:creationId xmlns:p14="http://schemas.microsoft.com/office/powerpoint/2010/main" val="787733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fundamental characteristic of a catalyst particle is the total surface area and pore structure, which are likely to favor uniform dispersion of metal particles and stabilize these against sintering/agglomeration.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When the </a:t>
            </a:r>
            <a:r>
              <a:rPr lang="en-US" sz="1200" b="0" i="0" u="none" strike="noStrike" kern="1200" baseline="0" dirty="0" err="1" smtClean="0">
                <a:solidFill>
                  <a:schemeClr val="tx1"/>
                </a:solidFill>
                <a:latin typeface="+mn-lt"/>
                <a:ea typeface="+mn-ea"/>
                <a:cs typeface="+mn-cs"/>
              </a:rPr>
              <a:t>biochars</a:t>
            </a:r>
            <a:r>
              <a:rPr lang="en-US" sz="1200" b="0" i="0" u="none" strike="noStrike" kern="1200" baseline="0" dirty="0" smtClean="0">
                <a:solidFill>
                  <a:schemeClr val="tx1"/>
                </a:solidFill>
                <a:latin typeface="+mn-lt"/>
                <a:ea typeface="+mn-ea"/>
                <a:cs typeface="+mn-cs"/>
              </a:rPr>
              <a:t> from the model compounds were annealed at a temperature of 1000 </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º</a:t>
            </a:r>
            <a:r>
              <a:rPr lang="en-US" sz="1200" b="0" i="0" u="none" strike="noStrike" kern="1200" baseline="0" dirty="0" smtClean="0">
                <a:solidFill>
                  <a:schemeClr val="tx1"/>
                </a:solidFill>
                <a:latin typeface="+mn-lt"/>
                <a:ea typeface="+mn-ea"/>
                <a:cs typeface="+mn-cs"/>
              </a:rPr>
              <a:t>C, most of the volatiles were released from the biochar matrix which facilitated the enlargement of the existing pores and the generation of new ones.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As a result, surface area and pore volume of the annealed biochar without Fe from all the three model compounds increased significantly exhibited a type I </a:t>
            </a:r>
            <a:r>
              <a:rPr lang="en-US" sz="1200" b="0" i="0" u="none" strike="noStrike" kern="1200" baseline="0" dirty="0" err="1" smtClean="0">
                <a:solidFill>
                  <a:schemeClr val="tx1"/>
                </a:solidFill>
                <a:latin typeface="+mn-lt"/>
                <a:ea typeface="+mn-ea"/>
                <a:cs typeface="+mn-cs"/>
              </a:rPr>
              <a:t>physisorption</a:t>
            </a:r>
            <a:r>
              <a:rPr lang="en-US" sz="1200" b="0" i="0" u="none" strike="noStrike" kern="1200" baseline="0" dirty="0" smtClean="0">
                <a:solidFill>
                  <a:schemeClr val="tx1"/>
                </a:solidFill>
                <a:latin typeface="+mn-lt"/>
                <a:ea typeface="+mn-ea"/>
                <a:cs typeface="+mn-cs"/>
              </a:rPr>
              <a:t> isotherm indicative for a microporous material. In comparison, CEINP from cellulose and hemicellulose </a:t>
            </a:r>
            <a:r>
              <a:rPr lang="en-US" sz="1200" b="0" i="0" u="none" strike="noStrike" kern="1200" baseline="0" dirty="0" err="1" smtClean="0">
                <a:solidFill>
                  <a:schemeClr val="tx1"/>
                </a:solidFill>
                <a:latin typeface="+mn-lt"/>
                <a:ea typeface="+mn-ea"/>
                <a:cs typeface="+mn-cs"/>
              </a:rPr>
              <a:t>biochars</a:t>
            </a:r>
            <a:r>
              <a:rPr lang="en-US" sz="1200" b="0" i="0" u="none" strike="noStrike" kern="1200" baseline="0" dirty="0" smtClean="0">
                <a:solidFill>
                  <a:schemeClr val="tx1"/>
                </a:solidFill>
                <a:latin typeface="+mn-lt"/>
                <a:ea typeface="+mn-ea"/>
                <a:cs typeface="+mn-cs"/>
              </a:rPr>
              <a:t> showed characteristic type IV isotherms which are typical for mesoporous materials while type I isotherm was still observed in CEINP from lignin biochar indicating microporous nature.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0520E93-C1B9-4F07-B0C8-C83644C2814B}" type="slidenum">
              <a:rPr lang="en-US" smtClean="0"/>
              <a:pPr/>
              <a:t>10</a:t>
            </a:fld>
            <a:endParaRPr lang="en-US"/>
          </a:p>
        </p:txBody>
      </p:sp>
    </p:spTree>
    <p:extLst>
      <p:ext uri="{BB962C8B-B14F-4D97-AF65-F5344CB8AC3E}">
        <p14:creationId xmlns:p14="http://schemas.microsoft.com/office/powerpoint/2010/main" val="288881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Hydrogen chromate</a:t>
            </a:r>
          </a:p>
          <a:p>
            <a:r>
              <a:rPr lang="en-US" dirty="0" smtClean="0"/>
              <a:t>Chromate</a:t>
            </a:r>
          </a:p>
          <a:p>
            <a:r>
              <a:rPr lang="en-US" dirty="0" smtClean="0"/>
              <a:t>Dihydrogen</a:t>
            </a:r>
            <a:r>
              <a:rPr lang="en-US" baseline="0" dirty="0" smtClean="0"/>
              <a:t> arsenate</a:t>
            </a:r>
            <a:endParaRPr lang="en-US" dirty="0" smtClean="0"/>
          </a:p>
        </p:txBody>
      </p:sp>
      <p:sp>
        <p:nvSpPr>
          <p:cNvPr id="4" name="Slide Number Placeholder 3"/>
          <p:cNvSpPr>
            <a:spLocks noGrp="1"/>
          </p:cNvSpPr>
          <p:nvPr>
            <p:ph type="sldNum" sz="quarter" idx="10"/>
          </p:nvPr>
        </p:nvSpPr>
        <p:spPr/>
        <p:txBody>
          <a:bodyPr/>
          <a:lstStyle/>
          <a:p>
            <a:fld id="{00520E93-C1B9-4F07-B0C8-C83644C2814B}" type="slidenum">
              <a:rPr lang="en-US" smtClean="0"/>
              <a:pPr/>
              <a:t>14</a:t>
            </a:fld>
            <a:endParaRPr lang="en-US"/>
          </a:p>
        </p:txBody>
      </p:sp>
    </p:spTree>
    <p:extLst>
      <p:ext uri="{BB962C8B-B14F-4D97-AF65-F5344CB8AC3E}">
        <p14:creationId xmlns:p14="http://schemas.microsoft.com/office/powerpoint/2010/main" val="2698814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76300" y="1944968"/>
            <a:ext cx="7391400" cy="1470025"/>
          </a:xfrm>
        </p:spPr>
        <p:txBody>
          <a:bodyPr>
            <a:noAutofit/>
          </a:bodyPr>
          <a:lstStyle>
            <a:lvl1pPr>
              <a:defRPr sz="3600" b="1" baseline="0">
                <a:latin typeface="Arial" pitchFamily="34" charset="0"/>
                <a:cs typeface="Arial" pitchFamily="34" charset="0"/>
              </a:defRPr>
            </a:lvl1pPr>
          </a:lstStyle>
          <a:p>
            <a:r>
              <a:rPr lang="en-US" dirty="0" smtClean="0"/>
              <a:t>This is an Example Title Meant to Fill the Space. Replace it With Your Own Title</a:t>
            </a:r>
            <a:endParaRPr lang="en-US" dirty="0"/>
          </a:p>
        </p:txBody>
      </p:sp>
      <p:sp>
        <p:nvSpPr>
          <p:cNvPr id="3" name="Subtitle 2"/>
          <p:cNvSpPr>
            <a:spLocks noGrp="1"/>
          </p:cNvSpPr>
          <p:nvPr>
            <p:ph type="subTitle" idx="1" hasCustomPrompt="1"/>
          </p:nvPr>
        </p:nvSpPr>
        <p:spPr>
          <a:xfrm>
            <a:off x="2476500" y="3690918"/>
            <a:ext cx="4191000" cy="1066800"/>
          </a:xfrm>
        </p:spPr>
        <p:txBody>
          <a:bodyPr>
            <a:normAutofit/>
          </a:bodyPr>
          <a:lstStyle>
            <a:lvl1pPr marL="0" indent="0" algn="ctr">
              <a:buNone/>
              <a:defRPr sz="1800" b="1">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Firstname</a:t>
            </a:r>
            <a:r>
              <a:rPr lang="en-US" dirty="0" smtClean="0"/>
              <a:t> </a:t>
            </a:r>
            <a:r>
              <a:rPr lang="en-US" dirty="0" err="1" smtClean="0"/>
              <a:t>LastName</a:t>
            </a:r>
            <a:endParaRPr lang="en-US" dirty="0" smtClean="0"/>
          </a:p>
          <a:p>
            <a:r>
              <a:rPr lang="en-US" b="0" dirty="0" smtClean="0"/>
              <a:t>Department of Chemical Engineering</a:t>
            </a:r>
          </a:p>
          <a:p>
            <a:r>
              <a:rPr lang="en-US" b="0" dirty="0" smtClean="0"/>
              <a:t>The University of Tulsa , Tulsa, OK, USA</a:t>
            </a:r>
            <a:endParaRPr lang="en-US" dirty="0"/>
          </a:p>
        </p:txBody>
      </p:sp>
      <p:sp>
        <p:nvSpPr>
          <p:cNvPr id="4" name="Date Placeholder 3"/>
          <p:cNvSpPr>
            <a:spLocks noGrp="1"/>
          </p:cNvSpPr>
          <p:nvPr>
            <p:ph type="dt" sz="half" idx="10"/>
          </p:nvPr>
        </p:nvSpPr>
        <p:spPr>
          <a:xfrm>
            <a:off x="0" y="6562078"/>
            <a:ext cx="2133600" cy="304800"/>
          </a:xfrm>
        </p:spPr>
        <p:txBody>
          <a:bodyPr/>
          <a:lstStyle>
            <a:lvl1pPr>
              <a:defRPr>
                <a:latin typeface="Arial" pitchFamily="34" charset="0"/>
                <a:cs typeface="Arial" pitchFamily="34" charset="0"/>
              </a:defRPr>
            </a:lvl1pPr>
          </a:lstStyle>
          <a:p>
            <a:r>
              <a:rPr lang="en-US" smtClean="0"/>
              <a:t>05/12/2014</a:t>
            </a:r>
            <a:endParaRPr lang="en-US" dirty="0"/>
          </a:p>
        </p:txBody>
      </p:sp>
      <p:cxnSp>
        <p:nvCxnSpPr>
          <p:cNvPr id="7" name="Straight Connector 6"/>
          <p:cNvCxnSpPr/>
          <p:nvPr userDrawn="1"/>
        </p:nvCxnSpPr>
        <p:spPr>
          <a:xfrm>
            <a:off x="0" y="45720"/>
            <a:ext cx="9144000" cy="0"/>
          </a:xfrm>
          <a:prstGeom prst="line">
            <a:avLst/>
          </a:prstGeom>
          <a:ln w="114300" cap="fla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45720"/>
            <a:ext cx="9144000" cy="0"/>
          </a:xfrm>
          <a:prstGeom prst="line">
            <a:avLst/>
          </a:prstGeom>
          <a:ln w="63500">
            <a:solidFill>
              <a:srgbClr val="A39161"/>
            </a:solidFill>
          </a:ln>
        </p:spPr>
        <p:style>
          <a:lnRef idx="1">
            <a:schemeClr val="accent1"/>
          </a:lnRef>
          <a:fillRef idx="0">
            <a:schemeClr val="accent1"/>
          </a:fillRef>
          <a:effectRef idx="0">
            <a:schemeClr val="accent1"/>
          </a:effectRef>
          <a:fontRef idx="minor">
            <a:schemeClr val="tx1"/>
          </a:fontRef>
        </p:style>
      </p:cxnSp>
      <p:sp>
        <p:nvSpPr>
          <p:cNvPr id="21" name="Text Placeholder 20"/>
          <p:cNvSpPr>
            <a:spLocks noGrp="1"/>
          </p:cNvSpPr>
          <p:nvPr>
            <p:ph type="body" sz="quarter" idx="13"/>
          </p:nvPr>
        </p:nvSpPr>
        <p:spPr>
          <a:xfrm>
            <a:off x="5257800" y="5220094"/>
            <a:ext cx="3886200" cy="1295400"/>
          </a:xfrm>
        </p:spPr>
        <p:txBody>
          <a:bodyPr>
            <a:noAutofit/>
          </a:bodyPr>
          <a:lstStyle>
            <a:lvl1pPr algn="r">
              <a:buFontTx/>
              <a:buNone/>
              <a:defRPr sz="1800">
                <a:latin typeface="Arial" pitchFamily="34" charset="0"/>
                <a:cs typeface="Arial" pitchFamily="34" charset="0"/>
              </a:defRPr>
            </a:lvl1pPr>
            <a:lvl2pPr algn="r">
              <a:buFontTx/>
              <a:buNone/>
              <a:defRPr sz="1800">
                <a:latin typeface="Arial" pitchFamily="34" charset="0"/>
                <a:cs typeface="Arial" pitchFamily="34" charset="0"/>
              </a:defRPr>
            </a:lvl2pPr>
            <a:lvl3pPr algn="r">
              <a:buFontTx/>
              <a:buNone/>
              <a:defRPr sz="1800">
                <a:latin typeface="Arial" pitchFamily="34" charset="0"/>
                <a:cs typeface="Arial" pitchFamily="34" charset="0"/>
              </a:defRPr>
            </a:lvl3pPr>
            <a:lvl4pPr algn="r">
              <a:buFontTx/>
              <a:buNone/>
              <a:defRPr sz="1800">
                <a:latin typeface="Arial" pitchFamily="34" charset="0"/>
                <a:cs typeface="Arial" pitchFamily="34" charset="0"/>
              </a:defRPr>
            </a:lvl4pPr>
            <a:lvl5pPr algn="r">
              <a:buFontTx/>
              <a:buNone/>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9413" y="612582"/>
            <a:ext cx="1830835"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7" name="Straight Connector 16"/>
          <p:cNvCxnSpPr/>
          <p:nvPr userDrawn="1"/>
        </p:nvCxnSpPr>
        <p:spPr>
          <a:xfrm>
            <a:off x="0" y="6553200"/>
            <a:ext cx="9144000" cy="0"/>
          </a:xfrm>
          <a:prstGeom prst="line">
            <a:avLst/>
          </a:prstGeom>
          <a:ln w="50800" cap="fla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6553200"/>
            <a:ext cx="9144000" cy="0"/>
          </a:xfrm>
          <a:prstGeom prst="line">
            <a:avLst/>
          </a:prstGeom>
          <a:ln w="25400">
            <a:solidFill>
              <a:srgbClr val="A3916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1219201"/>
            <a:ext cx="6019800" cy="4915269"/>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nip Diagonal Corner Rectangle 6"/>
          <p:cNvSpPr/>
          <p:nvPr userDrawn="1"/>
        </p:nvSpPr>
        <p:spPr>
          <a:xfrm>
            <a:off x="152400" y="914400"/>
            <a:ext cx="381000" cy="228600"/>
          </a:xfrm>
          <a:prstGeom prst="snip2Diag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cxnSp>
        <p:nvCxnSpPr>
          <p:cNvPr id="9" name="Straight Connector 8"/>
          <p:cNvCxnSpPr/>
          <p:nvPr userDrawn="1"/>
        </p:nvCxnSpPr>
        <p:spPr>
          <a:xfrm>
            <a:off x="152400" y="838200"/>
            <a:ext cx="899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5400000" flipH="1" flipV="1">
            <a:off x="-152400" y="990600"/>
            <a:ext cx="1524000" cy="0"/>
          </a:xfrm>
          <a:prstGeom prst="line">
            <a:avLst/>
          </a:prstGeom>
          <a:ln w="25400">
            <a:solidFill>
              <a:srgbClr val="A39161"/>
            </a:solidFill>
          </a:ln>
        </p:spPr>
        <p:style>
          <a:lnRef idx="1">
            <a:schemeClr val="accent1"/>
          </a:lnRef>
          <a:fillRef idx="0">
            <a:schemeClr val="accent1"/>
          </a:fillRef>
          <a:effectRef idx="0">
            <a:schemeClr val="accent1"/>
          </a:effectRef>
          <a:fontRef idx="minor">
            <a:schemeClr val="tx1"/>
          </a:fontRef>
        </p:style>
      </p:cxnSp>
      <p:sp>
        <p:nvSpPr>
          <p:cNvPr id="12" name="Slide Number Placeholder 13"/>
          <p:cNvSpPr txBox="1">
            <a:spLocks/>
          </p:cNvSpPr>
          <p:nvPr userDrawn="1"/>
        </p:nvSpPr>
        <p:spPr>
          <a:xfrm>
            <a:off x="0" y="838200"/>
            <a:ext cx="5334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2C542D5-E99B-44CC-BE64-AFA865B54579}" type="slidenum">
              <a:rPr kumimoji="0" lang="en-US" sz="1200" b="1" i="0" u="none" strike="noStrike" kern="1200" cap="none" spc="0" normalizeH="0" baseline="0" noProof="0" smtClean="0">
                <a:ln>
                  <a:noFill/>
                </a:ln>
                <a:solidFill>
                  <a:srgbClr val="003F87"/>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003F87"/>
              </a:solidFill>
              <a:effectLst/>
              <a:uLnTx/>
              <a:uFillTx/>
              <a:latin typeface="Arial" pitchFamily="34" charset="0"/>
              <a:ea typeface="+mn-ea"/>
              <a:cs typeface="Arial" pitchFamily="34" charset="0"/>
            </a:endParaRPr>
          </a:p>
        </p:txBody>
      </p:sp>
      <p:cxnSp>
        <p:nvCxnSpPr>
          <p:cNvPr id="15" name="Straight Connector 14"/>
          <p:cNvCxnSpPr/>
          <p:nvPr userDrawn="1"/>
        </p:nvCxnSpPr>
        <p:spPr>
          <a:xfrm>
            <a:off x="0" y="6428908"/>
            <a:ext cx="9144000" cy="0"/>
          </a:xfrm>
          <a:prstGeom prst="line">
            <a:avLst/>
          </a:prstGeom>
          <a:ln w="50800" cap="fla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0" y="6428908"/>
            <a:ext cx="9144000" cy="0"/>
          </a:xfrm>
          <a:prstGeom prst="line">
            <a:avLst/>
          </a:prstGeom>
          <a:ln w="25400">
            <a:solidFill>
              <a:srgbClr val="A39161"/>
            </a:solidFill>
          </a:ln>
        </p:spPr>
        <p:style>
          <a:lnRef idx="1">
            <a:schemeClr val="accent1"/>
          </a:lnRef>
          <a:fillRef idx="0">
            <a:schemeClr val="accent1"/>
          </a:fillRef>
          <a:effectRef idx="0">
            <a:schemeClr val="accent1"/>
          </a:effectRef>
          <a:fontRef idx="minor">
            <a:schemeClr val="tx1"/>
          </a:fontRef>
        </p:style>
      </p:cxnSp>
      <p:pic>
        <p:nvPicPr>
          <p:cNvPr id="2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186" y="6478434"/>
            <a:ext cx="976445" cy="3657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 name="Content Placeholder 6"/>
          <p:cNvSpPr>
            <a:spLocks noGrp="1"/>
          </p:cNvSpPr>
          <p:nvPr>
            <p:ph sz="quarter" idx="11" hasCustomPrompt="1"/>
          </p:nvPr>
        </p:nvSpPr>
        <p:spPr>
          <a:xfrm>
            <a:off x="639814" y="-8878"/>
            <a:ext cx="8165592" cy="841248"/>
          </a:xfrm>
        </p:spPr>
        <p:txBody>
          <a:bodyPr anchor="b">
            <a:normAutofit/>
          </a:bodyPr>
          <a:lstStyle>
            <a:lvl1pPr marL="0" indent="0" algn="l">
              <a:buNone/>
              <a:defRPr sz="3600" b="1">
                <a:solidFill>
                  <a:srgbClr val="005496"/>
                </a:solidFill>
              </a:defRPr>
            </a:lvl1pPr>
          </a:lstStyle>
          <a:p>
            <a:pPr lvl="0"/>
            <a:r>
              <a:rPr lang="en-US" sz="3600" dirty="0" smtClean="0"/>
              <a:t>Slide Title</a:t>
            </a:r>
            <a:endParaRPr lang="en-US" dirty="0"/>
          </a:p>
        </p:txBody>
      </p:sp>
      <p:sp>
        <p:nvSpPr>
          <p:cNvPr id="26" name="Footer Placeholder 2"/>
          <p:cNvSpPr>
            <a:spLocks noGrp="1"/>
          </p:cNvSpPr>
          <p:nvPr>
            <p:ph type="ftr" sz="quarter" idx="12"/>
          </p:nvPr>
        </p:nvSpPr>
        <p:spPr>
          <a:xfrm>
            <a:off x="1280160" y="6455664"/>
            <a:ext cx="6574536" cy="411480"/>
          </a:xfrm>
        </p:spPr>
        <p:txBody>
          <a:bodyPr/>
          <a:lstStyle>
            <a:lvl1pPr algn="ctr">
              <a:defRPr>
                <a:solidFill>
                  <a:schemeClr val="tx1"/>
                </a:solidFill>
                <a:latin typeface="Arial" pitchFamily="34" charset="0"/>
                <a:cs typeface="Arial" pitchFamily="34" charset="0"/>
              </a:defRPr>
            </a:lvl1pPr>
          </a:lstStyle>
          <a:p>
            <a:r>
              <a:rPr lang="en-US" smtClean="0"/>
              <a:t>Name(s) of Author(s)</a:t>
            </a:r>
          </a:p>
          <a:p>
            <a:r>
              <a:rPr lang="en-US" smtClean="0"/>
              <a:t>Conference Name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14" name="Snip Diagonal Corner Rectangle 13"/>
          <p:cNvSpPr/>
          <p:nvPr userDrawn="1"/>
        </p:nvSpPr>
        <p:spPr>
          <a:xfrm>
            <a:off x="152400" y="914400"/>
            <a:ext cx="381000" cy="228600"/>
          </a:xfrm>
          <a:prstGeom prst="snip2Diag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cxnSp>
        <p:nvCxnSpPr>
          <p:cNvPr id="18" name="Straight Connector 17"/>
          <p:cNvCxnSpPr/>
          <p:nvPr userDrawn="1"/>
        </p:nvCxnSpPr>
        <p:spPr>
          <a:xfrm>
            <a:off x="152400" y="838200"/>
            <a:ext cx="899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rot="5400000" flipH="1" flipV="1">
            <a:off x="-152400" y="990600"/>
            <a:ext cx="1524000" cy="0"/>
          </a:xfrm>
          <a:prstGeom prst="line">
            <a:avLst/>
          </a:prstGeom>
          <a:ln w="25400">
            <a:solidFill>
              <a:srgbClr val="A39161"/>
            </a:solidFill>
          </a:ln>
        </p:spPr>
        <p:style>
          <a:lnRef idx="1">
            <a:schemeClr val="accent1"/>
          </a:lnRef>
          <a:fillRef idx="0">
            <a:schemeClr val="accent1"/>
          </a:fillRef>
          <a:effectRef idx="0">
            <a:schemeClr val="accent1"/>
          </a:effectRef>
          <a:fontRef idx="minor">
            <a:schemeClr val="tx1"/>
          </a:fontRef>
        </p:style>
      </p:cxnSp>
      <p:sp>
        <p:nvSpPr>
          <p:cNvPr id="22" name="Slide Number Placeholder 13"/>
          <p:cNvSpPr txBox="1">
            <a:spLocks/>
          </p:cNvSpPr>
          <p:nvPr userDrawn="1"/>
        </p:nvSpPr>
        <p:spPr>
          <a:xfrm>
            <a:off x="0" y="838200"/>
            <a:ext cx="5334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2C542D5-E99B-44CC-BE64-AFA865B54579}" type="slidenum">
              <a:rPr kumimoji="0" lang="en-US" sz="1200" b="1" i="0" u="none" strike="noStrike" kern="1200" cap="none" spc="0" normalizeH="0" baseline="0" noProof="0" smtClean="0">
                <a:ln>
                  <a:noFill/>
                </a:ln>
                <a:solidFill>
                  <a:srgbClr val="003F87"/>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003F87"/>
              </a:solidFill>
              <a:effectLst/>
              <a:uLnTx/>
              <a:uFillTx/>
              <a:latin typeface="Arial" pitchFamily="34" charset="0"/>
              <a:ea typeface="+mn-ea"/>
              <a:cs typeface="Arial" pitchFamily="34" charset="0"/>
            </a:endParaRPr>
          </a:p>
        </p:txBody>
      </p:sp>
      <p:cxnSp>
        <p:nvCxnSpPr>
          <p:cNvPr id="23" name="Straight Connector 22"/>
          <p:cNvCxnSpPr/>
          <p:nvPr userDrawn="1"/>
        </p:nvCxnSpPr>
        <p:spPr>
          <a:xfrm>
            <a:off x="0" y="6428908"/>
            <a:ext cx="9144000" cy="0"/>
          </a:xfrm>
          <a:prstGeom prst="line">
            <a:avLst/>
          </a:prstGeom>
          <a:ln w="50800" cap="flat"/>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0" y="6428908"/>
            <a:ext cx="9144000" cy="0"/>
          </a:xfrm>
          <a:prstGeom prst="line">
            <a:avLst/>
          </a:prstGeom>
          <a:ln w="25400">
            <a:solidFill>
              <a:srgbClr val="A39161"/>
            </a:solidFill>
          </a:ln>
        </p:spPr>
        <p:style>
          <a:lnRef idx="1">
            <a:schemeClr val="accent1"/>
          </a:lnRef>
          <a:fillRef idx="0">
            <a:schemeClr val="accent1"/>
          </a:fillRef>
          <a:effectRef idx="0">
            <a:schemeClr val="accent1"/>
          </a:effectRef>
          <a:fontRef idx="minor">
            <a:schemeClr val="tx1"/>
          </a:fontRef>
        </p:style>
      </p:cxnSp>
      <p:pic>
        <p:nvPicPr>
          <p:cNvPr id="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186" y="6478434"/>
            <a:ext cx="976445" cy="3657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Content Placeholder 6"/>
          <p:cNvSpPr>
            <a:spLocks noGrp="1"/>
          </p:cNvSpPr>
          <p:nvPr>
            <p:ph sz="quarter" idx="11" hasCustomPrompt="1"/>
          </p:nvPr>
        </p:nvSpPr>
        <p:spPr>
          <a:xfrm>
            <a:off x="639814" y="-8878"/>
            <a:ext cx="8165592" cy="841248"/>
          </a:xfrm>
        </p:spPr>
        <p:txBody>
          <a:bodyPr anchor="b">
            <a:normAutofit/>
          </a:bodyPr>
          <a:lstStyle>
            <a:lvl1pPr marL="0" indent="0" algn="l">
              <a:buNone/>
              <a:defRPr sz="3600" b="1">
                <a:solidFill>
                  <a:srgbClr val="005496"/>
                </a:solidFill>
              </a:defRPr>
            </a:lvl1pPr>
          </a:lstStyle>
          <a:p>
            <a:pPr lvl="0"/>
            <a:r>
              <a:rPr lang="en-US" sz="3600" dirty="0" smtClean="0"/>
              <a:t>Slide Title</a:t>
            </a:r>
            <a:endParaRPr lang="en-US" dirty="0"/>
          </a:p>
        </p:txBody>
      </p:sp>
      <p:sp>
        <p:nvSpPr>
          <p:cNvPr id="31" name="Content Placeholder 2"/>
          <p:cNvSpPr>
            <a:spLocks noGrp="1"/>
          </p:cNvSpPr>
          <p:nvPr>
            <p:ph sz="half" idx="1"/>
          </p:nvPr>
        </p:nvSpPr>
        <p:spPr>
          <a:xfrm>
            <a:off x="741286" y="1303542"/>
            <a:ext cx="7967708"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2" name="Footer Placeholder 2"/>
          <p:cNvSpPr>
            <a:spLocks noGrp="1"/>
          </p:cNvSpPr>
          <p:nvPr>
            <p:ph type="ftr" sz="quarter" idx="12"/>
          </p:nvPr>
        </p:nvSpPr>
        <p:spPr>
          <a:xfrm>
            <a:off x="1280160" y="6455664"/>
            <a:ext cx="6574536" cy="411480"/>
          </a:xfrm>
        </p:spPr>
        <p:txBody>
          <a:bodyPr/>
          <a:lstStyle>
            <a:lvl1pPr algn="ctr">
              <a:defRPr>
                <a:solidFill>
                  <a:schemeClr val="tx1"/>
                </a:solidFill>
                <a:latin typeface="Arial" pitchFamily="34" charset="0"/>
                <a:cs typeface="Arial" pitchFamily="34" charset="0"/>
              </a:defRPr>
            </a:lvl1pPr>
          </a:lstStyle>
          <a:p>
            <a:r>
              <a:rPr lang="en-US" smtClean="0"/>
              <a:t>Name(s) of Author(s)</a:t>
            </a:r>
          </a:p>
          <a:p>
            <a:r>
              <a:rPr lang="en-US" smtClean="0"/>
              <a:t>Conference Name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40664" y="1303541"/>
            <a:ext cx="3866226"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15884" y="1307592"/>
            <a:ext cx="39550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nip Diagonal Corner Rectangle 7"/>
          <p:cNvSpPr/>
          <p:nvPr userDrawn="1"/>
        </p:nvSpPr>
        <p:spPr>
          <a:xfrm>
            <a:off x="152400" y="914400"/>
            <a:ext cx="381000" cy="228600"/>
          </a:xfrm>
          <a:prstGeom prst="snip2Diag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cxnSp>
        <p:nvCxnSpPr>
          <p:cNvPr id="10" name="Straight Connector 9"/>
          <p:cNvCxnSpPr/>
          <p:nvPr userDrawn="1"/>
        </p:nvCxnSpPr>
        <p:spPr>
          <a:xfrm>
            <a:off x="152400" y="838200"/>
            <a:ext cx="899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5400000" flipH="1" flipV="1">
            <a:off x="-152400" y="990600"/>
            <a:ext cx="1524000" cy="0"/>
          </a:xfrm>
          <a:prstGeom prst="line">
            <a:avLst/>
          </a:prstGeom>
          <a:ln w="25400">
            <a:solidFill>
              <a:srgbClr val="A39161"/>
            </a:solidFill>
          </a:ln>
        </p:spPr>
        <p:style>
          <a:lnRef idx="1">
            <a:schemeClr val="accent1"/>
          </a:lnRef>
          <a:fillRef idx="0">
            <a:schemeClr val="accent1"/>
          </a:fillRef>
          <a:effectRef idx="0">
            <a:schemeClr val="accent1"/>
          </a:effectRef>
          <a:fontRef idx="minor">
            <a:schemeClr val="tx1"/>
          </a:fontRef>
        </p:style>
      </p:cxnSp>
      <p:sp>
        <p:nvSpPr>
          <p:cNvPr id="13" name="Slide Number Placeholder 13"/>
          <p:cNvSpPr txBox="1">
            <a:spLocks/>
          </p:cNvSpPr>
          <p:nvPr userDrawn="1"/>
        </p:nvSpPr>
        <p:spPr>
          <a:xfrm>
            <a:off x="0" y="838200"/>
            <a:ext cx="5334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2C542D5-E99B-44CC-BE64-AFA865B54579}" type="slidenum">
              <a:rPr kumimoji="0" lang="en-US" sz="1200" b="1" i="0" u="none" strike="noStrike" kern="1200" cap="none" spc="0" normalizeH="0" baseline="0" noProof="0" smtClean="0">
                <a:ln>
                  <a:noFill/>
                </a:ln>
                <a:solidFill>
                  <a:srgbClr val="003F87"/>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003F87"/>
              </a:solidFill>
              <a:effectLst/>
              <a:uLnTx/>
              <a:uFillTx/>
              <a:latin typeface="Arial" pitchFamily="34" charset="0"/>
              <a:ea typeface="+mn-ea"/>
              <a:cs typeface="Arial" pitchFamily="34" charset="0"/>
            </a:endParaRPr>
          </a:p>
        </p:txBody>
      </p:sp>
      <p:cxnSp>
        <p:nvCxnSpPr>
          <p:cNvPr id="17" name="Straight Connector 16"/>
          <p:cNvCxnSpPr/>
          <p:nvPr userDrawn="1"/>
        </p:nvCxnSpPr>
        <p:spPr>
          <a:xfrm>
            <a:off x="0" y="6428908"/>
            <a:ext cx="9144000" cy="0"/>
          </a:xfrm>
          <a:prstGeom prst="line">
            <a:avLst/>
          </a:prstGeom>
          <a:ln w="50800" cap="flat"/>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0" y="6428908"/>
            <a:ext cx="9144000" cy="0"/>
          </a:xfrm>
          <a:prstGeom prst="line">
            <a:avLst/>
          </a:prstGeom>
          <a:ln w="25400">
            <a:solidFill>
              <a:srgbClr val="A39161"/>
            </a:solidFill>
          </a:ln>
        </p:spPr>
        <p:style>
          <a:lnRef idx="1">
            <a:schemeClr val="accent1"/>
          </a:lnRef>
          <a:fillRef idx="0">
            <a:schemeClr val="accent1"/>
          </a:fillRef>
          <a:effectRef idx="0">
            <a:schemeClr val="accent1"/>
          </a:effectRef>
          <a:fontRef idx="minor">
            <a:schemeClr val="tx1"/>
          </a:fontRef>
        </p:style>
      </p:cxnSp>
      <p:pic>
        <p:nvPicPr>
          <p:cNvPr id="2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186" y="6478434"/>
            <a:ext cx="976445" cy="3657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 name="Content Placeholder 6"/>
          <p:cNvSpPr>
            <a:spLocks noGrp="1"/>
          </p:cNvSpPr>
          <p:nvPr>
            <p:ph sz="quarter" idx="11" hasCustomPrompt="1"/>
          </p:nvPr>
        </p:nvSpPr>
        <p:spPr>
          <a:xfrm>
            <a:off x="639814" y="-8878"/>
            <a:ext cx="8165592" cy="841248"/>
          </a:xfrm>
        </p:spPr>
        <p:txBody>
          <a:bodyPr anchor="b">
            <a:normAutofit/>
          </a:bodyPr>
          <a:lstStyle>
            <a:lvl1pPr marL="0" indent="0" algn="l">
              <a:buNone/>
              <a:defRPr sz="3600" b="1">
                <a:solidFill>
                  <a:srgbClr val="005496"/>
                </a:solidFill>
              </a:defRPr>
            </a:lvl1pPr>
          </a:lstStyle>
          <a:p>
            <a:pPr lvl="0"/>
            <a:r>
              <a:rPr lang="en-US" sz="3600" dirty="0" smtClean="0"/>
              <a:t>Slide Title</a:t>
            </a:r>
            <a:endParaRPr lang="en-US" dirty="0"/>
          </a:p>
        </p:txBody>
      </p:sp>
      <p:sp>
        <p:nvSpPr>
          <p:cNvPr id="28" name="Footer Placeholder 2"/>
          <p:cNvSpPr>
            <a:spLocks noGrp="1"/>
          </p:cNvSpPr>
          <p:nvPr>
            <p:ph type="ftr" sz="quarter" idx="12"/>
          </p:nvPr>
        </p:nvSpPr>
        <p:spPr>
          <a:xfrm>
            <a:off x="1280160" y="6455664"/>
            <a:ext cx="6574536" cy="411480"/>
          </a:xfrm>
        </p:spPr>
        <p:txBody>
          <a:bodyPr/>
          <a:lstStyle>
            <a:lvl1pPr algn="ctr">
              <a:defRPr>
                <a:solidFill>
                  <a:schemeClr val="tx1"/>
                </a:solidFill>
                <a:latin typeface="Arial" pitchFamily="34" charset="0"/>
                <a:cs typeface="Arial" pitchFamily="34" charset="0"/>
              </a:defRPr>
            </a:lvl1pPr>
          </a:lstStyle>
          <a:p>
            <a:r>
              <a:rPr lang="en-US" smtClean="0"/>
              <a:t>Name(s) of Author(s)</a:t>
            </a:r>
          </a:p>
          <a:p>
            <a:r>
              <a:rPr lang="en-US" smtClean="0"/>
              <a:t>Conference Name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40664" y="1171128"/>
            <a:ext cx="4040188" cy="639762"/>
          </a:xfrm>
        </p:spPr>
        <p:txBody>
          <a:bodyPr anchor="b">
            <a:noAutofit/>
          </a:bodyPr>
          <a:lstStyle>
            <a:lvl1pPr marL="0" indent="0">
              <a:buNone/>
              <a:defRPr sz="28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1828646"/>
            <a:ext cx="4040188" cy="4154904"/>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920233" y="1171128"/>
            <a:ext cx="4041775" cy="639762"/>
          </a:xfrm>
        </p:spPr>
        <p:txBody>
          <a:bodyPr anchor="b">
            <a:noAutofit/>
          </a:bodyPr>
          <a:lstStyle>
            <a:lvl1pPr marL="0" indent="0">
              <a:buNone/>
              <a:defRPr sz="28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20233" y="1828646"/>
            <a:ext cx="4041775" cy="4154904"/>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nip Diagonal Corner Rectangle 9"/>
          <p:cNvSpPr/>
          <p:nvPr userDrawn="1"/>
        </p:nvSpPr>
        <p:spPr>
          <a:xfrm>
            <a:off x="152400" y="914400"/>
            <a:ext cx="381000" cy="228600"/>
          </a:xfrm>
          <a:prstGeom prst="snip2Diag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cxnSp>
        <p:nvCxnSpPr>
          <p:cNvPr id="12" name="Straight Connector 11"/>
          <p:cNvCxnSpPr/>
          <p:nvPr userDrawn="1"/>
        </p:nvCxnSpPr>
        <p:spPr>
          <a:xfrm>
            <a:off x="152400" y="838200"/>
            <a:ext cx="899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5400000" flipH="1" flipV="1">
            <a:off x="-152400" y="990600"/>
            <a:ext cx="1524000" cy="0"/>
          </a:xfrm>
          <a:prstGeom prst="line">
            <a:avLst/>
          </a:prstGeom>
          <a:ln w="25400">
            <a:solidFill>
              <a:srgbClr val="A39161"/>
            </a:solidFill>
          </a:ln>
        </p:spPr>
        <p:style>
          <a:lnRef idx="1">
            <a:schemeClr val="accent1"/>
          </a:lnRef>
          <a:fillRef idx="0">
            <a:schemeClr val="accent1"/>
          </a:fillRef>
          <a:effectRef idx="0">
            <a:schemeClr val="accent1"/>
          </a:effectRef>
          <a:fontRef idx="minor">
            <a:schemeClr val="tx1"/>
          </a:fontRef>
        </p:style>
      </p:cxnSp>
      <p:sp>
        <p:nvSpPr>
          <p:cNvPr id="15" name="Slide Number Placeholder 13"/>
          <p:cNvSpPr txBox="1">
            <a:spLocks/>
          </p:cNvSpPr>
          <p:nvPr userDrawn="1"/>
        </p:nvSpPr>
        <p:spPr>
          <a:xfrm>
            <a:off x="0" y="838200"/>
            <a:ext cx="5334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2C542D5-E99B-44CC-BE64-AFA865B54579}" type="slidenum">
              <a:rPr kumimoji="0" lang="en-US" sz="1200" b="1" i="0" u="none" strike="noStrike" kern="1200" cap="none" spc="0" normalizeH="0" baseline="0" noProof="0" smtClean="0">
                <a:ln>
                  <a:noFill/>
                </a:ln>
                <a:solidFill>
                  <a:srgbClr val="003F87"/>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003F87"/>
              </a:solidFill>
              <a:effectLst/>
              <a:uLnTx/>
              <a:uFillTx/>
              <a:latin typeface="Arial" pitchFamily="34" charset="0"/>
              <a:ea typeface="+mn-ea"/>
              <a:cs typeface="Arial" pitchFamily="34" charset="0"/>
            </a:endParaRPr>
          </a:p>
        </p:txBody>
      </p:sp>
      <p:cxnSp>
        <p:nvCxnSpPr>
          <p:cNvPr id="19" name="Straight Connector 18"/>
          <p:cNvCxnSpPr/>
          <p:nvPr userDrawn="1"/>
        </p:nvCxnSpPr>
        <p:spPr>
          <a:xfrm>
            <a:off x="0" y="6428908"/>
            <a:ext cx="9144000" cy="0"/>
          </a:xfrm>
          <a:prstGeom prst="line">
            <a:avLst/>
          </a:prstGeom>
          <a:ln w="50800" cap="flat"/>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0" y="6428908"/>
            <a:ext cx="9144000" cy="0"/>
          </a:xfrm>
          <a:prstGeom prst="line">
            <a:avLst/>
          </a:prstGeom>
          <a:ln w="25400">
            <a:solidFill>
              <a:srgbClr val="A39161"/>
            </a:solidFill>
          </a:ln>
        </p:spPr>
        <p:style>
          <a:lnRef idx="1">
            <a:schemeClr val="accent1"/>
          </a:lnRef>
          <a:fillRef idx="0">
            <a:schemeClr val="accent1"/>
          </a:fillRef>
          <a:effectRef idx="0">
            <a:schemeClr val="accent1"/>
          </a:effectRef>
          <a:fontRef idx="minor">
            <a:schemeClr val="tx1"/>
          </a:fontRef>
        </p:style>
      </p:cxnSp>
      <p:pic>
        <p:nvPicPr>
          <p:cNvPr id="2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186" y="6478434"/>
            <a:ext cx="976445" cy="3657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8" name="Content Placeholder 6"/>
          <p:cNvSpPr>
            <a:spLocks noGrp="1"/>
          </p:cNvSpPr>
          <p:nvPr>
            <p:ph sz="quarter" idx="11" hasCustomPrompt="1"/>
          </p:nvPr>
        </p:nvSpPr>
        <p:spPr>
          <a:xfrm>
            <a:off x="639814" y="-8878"/>
            <a:ext cx="8165592" cy="841248"/>
          </a:xfrm>
        </p:spPr>
        <p:txBody>
          <a:bodyPr anchor="b">
            <a:normAutofit/>
          </a:bodyPr>
          <a:lstStyle>
            <a:lvl1pPr marL="0" indent="0" algn="l">
              <a:buNone/>
              <a:defRPr sz="3600" b="1">
                <a:solidFill>
                  <a:srgbClr val="005496"/>
                </a:solidFill>
              </a:defRPr>
            </a:lvl1pPr>
          </a:lstStyle>
          <a:p>
            <a:pPr lvl="0"/>
            <a:r>
              <a:rPr lang="en-US" sz="3600" dirty="0" smtClean="0"/>
              <a:t>Slide Title</a:t>
            </a:r>
            <a:endParaRPr lang="en-US" dirty="0"/>
          </a:p>
        </p:txBody>
      </p:sp>
      <p:sp>
        <p:nvSpPr>
          <p:cNvPr id="29" name="Footer Placeholder 2"/>
          <p:cNvSpPr>
            <a:spLocks noGrp="1"/>
          </p:cNvSpPr>
          <p:nvPr>
            <p:ph type="ftr" sz="quarter" idx="12"/>
          </p:nvPr>
        </p:nvSpPr>
        <p:spPr>
          <a:xfrm>
            <a:off x="1280160" y="6455664"/>
            <a:ext cx="6574536" cy="411480"/>
          </a:xfrm>
        </p:spPr>
        <p:txBody>
          <a:bodyPr/>
          <a:lstStyle>
            <a:lvl1pPr algn="ctr">
              <a:defRPr>
                <a:solidFill>
                  <a:schemeClr val="tx1"/>
                </a:solidFill>
                <a:latin typeface="Arial" pitchFamily="34" charset="0"/>
                <a:cs typeface="Arial" pitchFamily="34" charset="0"/>
              </a:defRPr>
            </a:lvl1pPr>
          </a:lstStyle>
          <a:p>
            <a:r>
              <a:rPr lang="en-US" smtClean="0"/>
              <a:t>Name(s) of Author(s)</a:t>
            </a:r>
          </a:p>
          <a:p>
            <a:r>
              <a:rPr lang="en-US" smtClean="0"/>
              <a:t>Conference Name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nip Diagonal Corner Rectangle 6"/>
          <p:cNvSpPr/>
          <p:nvPr userDrawn="1"/>
        </p:nvSpPr>
        <p:spPr>
          <a:xfrm>
            <a:off x="152400" y="914400"/>
            <a:ext cx="381000" cy="228600"/>
          </a:xfrm>
          <a:prstGeom prst="snip2Diag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cxnSp>
        <p:nvCxnSpPr>
          <p:cNvPr id="9" name="Straight Connector 8"/>
          <p:cNvCxnSpPr/>
          <p:nvPr userDrawn="1"/>
        </p:nvCxnSpPr>
        <p:spPr>
          <a:xfrm>
            <a:off x="152400" y="838200"/>
            <a:ext cx="899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5400000" flipH="1" flipV="1">
            <a:off x="-152400" y="990600"/>
            <a:ext cx="1524000" cy="0"/>
          </a:xfrm>
          <a:prstGeom prst="line">
            <a:avLst/>
          </a:prstGeom>
          <a:ln w="25400">
            <a:solidFill>
              <a:srgbClr val="A39161"/>
            </a:solidFill>
          </a:ln>
        </p:spPr>
        <p:style>
          <a:lnRef idx="1">
            <a:schemeClr val="accent1"/>
          </a:lnRef>
          <a:fillRef idx="0">
            <a:schemeClr val="accent1"/>
          </a:fillRef>
          <a:effectRef idx="0">
            <a:schemeClr val="accent1"/>
          </a:effectRef>
          <a:fontRef idx="minor">
            <a:schemeClr val="tx1"/>
          </a:fontRef>
        </p:style>
      </p:cxnSp>
      <p:sp>
        <p:nvSpPr>
          <p:cNvPr id="12" name="Slide Number Placeholder 13"/>
          <p:cNvSpPr txBox="1">
            <a:spLocks/>
          </p:cNvSpPr>
          <p:nvPr userDrawn="1"/>
        </p:nvSpPr>
        <p:spPr>
          <a:xfrm>
            <a:off x="0" y="838200"/>
            <a:ext cx="5334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2C542D5-E99B-44CC-BE64-AFA865B54579}" type="slidenum">
              <a:rPr kumimoji="0" lang="en-US" sz="1200" b="1" i="0" u="none" strike="noStrike" kern="1200" cap="none" spc="0" normalizeH="0" baseline="0" noProof="0" smtClean="0">
                <a:ln>
                  <a:noFill/>
                </a:ln>
                <a:solidFill>
                  <a:srgbClr val="003F87"/>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003F87"/>
              </a:solidFill>
              <a:effectLst/>
              <a:uLnTx/>
              <a:uFillTx/>
              <a:latin typeface="Arial" pitchFamily="34" charset="0"/>
              <a:ea typeface="+mn-ea"/>
              <a:cs typeface="Arial" pitchFamily="34" charset="0"/>
            </a:endParaRPr>
          </a:p>
        </p:txBody>
      </p:sp>
      <p:cxnSp>
        <p:nvCxnSpPr>
          <p:cNvPr id="15" name="Straight Connector 14"/>
          <p:cNvCxnSpPr/>
          <p:nvPr userDrawn="1"/>
        </p:nvCxnSpPr>
        <p:spPr>
          <a:xfrm>
            <a:off x="0" y="6428908"/>
            <a:ext cx="9144000" cy="0"/>
          </a:xfrm>
          <a:prstGeom prst="line">
            <a:avLst/>
          </a:prstGeom>
          <a:ln w="50800" cap="fla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0" y="6428908"/>
            <a:ext cx="9144000" cy="0"/>
          </a:xfrm>
          <a:prstGeom prst="line">
            <a:avLst/>
          </a:prstGeom>
          <a:ln w="25400">
            <a:solidFill>
              <a:srgbClr val="A39161"/>
            </a:solidFill>
          </a:ln>
        </p:spPr>
        <p:style>
          <a:lnRef idx="1">
            <a:schemeClr val="accent1"/>
          </a:lnRef>
          <a:fillRef idx="0">
            <a:schemeClr val="accent1"/>
          </a:fillRef>
          <a:effectRef idx="0">
            <a:schemeClr val="accent1"/>
          </a:effectRef>
          <a:fontRef idx="minor">
            <a:schemeClr val="tx1"/>
          </a:fontRef>
        </p:style>
      </p:cxnSp>
      <p:pic>
        <p:nvPicPr>
          <p:cNvPr id="2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186" y="6478434"/>
            <a:ext cx="976445" cy="3657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 name="Content Placeholder 6"/>
          <p:cNvSpPr>
            <a:spLocks noGrp="1"/>
          </p:cNvSpPr>
          <p:nvPr>
            <p:ph sz="quarter" idx="11" hasCustomPrompt="1"/>
          </p:nvPr>
        </p:nvSpPr>
        <p:spPr>
          <a:xfrm>
            <a:off x="639814" y="-8878"/>
            <a:ext cx="8165592" cy="841248"/>
          </a:xfrm>
        </p:spPr>
        <p:txBody>
          <a:bodyPr anchor="b">
            <a:normAutofit/>
          </a:bodyPr>
          <a:lstStyle>
            <a:lvl1pPr marL="0" indent="0" algn="l">
              <a:buNone/>
              <a:defRPr sz="3600" b="1">
                <a:solidFill>
                  <a:srgbClr val="005496"/>
                </a:solidFill>
              </a:defRPr>
            </a:lvl1pPr>
          </a:lstStyle>
          <a:p>
            <a:pPr lvl="0"/>
            <a:r>
              <a:rPr lang="en-US" sz="3600" dirty="0" smtClean="0"/>
              <a:t>Slide Title</a:t>
            </a:r>
            <a:endParaRPr lang="en-US" dirty="0"/>
          </a:p>
        </p:txBody>
      </p:sp>
      <p:sp>
        <p:nvSpPr>
          <p:cNvPr id="26" name="Footer Placeholder 2"/>
          <p:cNvSpPr>
            <a:spLocks noGrp="1"/>
          </p:cNvSpPr>
          <p:nvPr>
            <p:ph type="ftr" sz="quarter" idx="12"/>
          </p:nvPr>
        </p:nvSpPr>
        <p:spPr>
          <a:xfrm>
            <a:off x="1280160" y="6455664"/>
            <a:ext cx="6574536" cy="411480"/>
          </a:xfrm>
        </p:spPr>
        <p:txBody>
          <a:bodyPr/>
          <a:lstStyle>
            <a:lvl1pPr algn="ctr">
              <a:defRPr>
                <a:solidFill>
                  <a:schemeClr val="tx1"/>
                </a:solidFill>
                <a:latin typeface="Arial" pitchFamily="34" charset="0"/>
                <a:cs typeface="Arial" pitchFamily="34" charset="0"/>
              </a:defRPr>
            </a:lvl1pPr>
          </a:lstStyle>
          <a:p>
            <a:r>
              <a:rPr lang="en-US" smtClean="0"/>
              <a:t>Name(s) of Author(s)</a:t>
            </a:r>
          </a:p>
          <a:p>
            <a:r>
              <a:rPr lang="en-US" smtClean="0"/>
              <a:t>Conference Name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nip Diagonal Corner Rectangle 5"/>
          <p:cNvSpPr/>
          <p:nvPr userDrawn="1"/>
        </p:nvSpPr>
        <p:spPr>
          <a:xfrm>
            <a:off x="152400" y="914400"/>
            <a:ext cx="381000" cy="228600"/>
          </a:xfrm>
          <a:prstGeom prst="snip2Diag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cxnSp>
        <p:nvCxnSpPr>
          <p:cNvPr id="8" name="Straight Connector 7"/>
          <p:cNvCxnSpPr/>
          <p:nvPr userDrawn="1"/>
        </p:nvCxnSpPr>
        <p:spPr>
          <a:xfrm>
            <a:off x="152400" y="838200"/>
            <a:ext cx="899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rot="5400000" flipH="1" flipV="1">
            <a:off x="-152400" y="990600"/>
            <a:ext cx="1524000" cy="0"/>
          </a:xfrm>
          <a:prstGeom prst="line">
            <a:avLst/>
          </a:prstGeom>
          <a:ln w="25400">
            <a:solidFill>
              <a:srgbClr val="A39161"/>
            </a:solidFill>
          </a:ln>
        </p:spPr>
        <p:style>
          <a:lnRef idx="1">
            <a:schemeClr val="accent1"/>
          </a:lnRef>
          <a:fillRef idx="0">
            <a:schemeClr val="accent1"/>
          </a:fillRef>
          <a:effectRef idx="0">
            <a:schemeClr val="accent1"/>
          </a:effectRef>
          <a:fontRef idx="minor">
            <a:schemeClr val="tx1"/>
          </a:fontRef>
        </p:style>
      </p:cxnSp>
      <p:sp>
        <p:nvSpPr>
          <p:cNvPr id="11" name="Slide Number Placeholder 13"/>
          <p:cNvSpPr txBox="1">
            <a:spLocks/>
          </p:cNvSpPr>
          <p:nvPr userDrawn="1"/>
        </p:nvSpPr>
        <p:spPr>
          <a:xfrm>
            <a:off x="0" y="838200"/>
            <a:ext cx="5334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2C542D5-E99B-44CC-BE64-AFA865B54579}" type="slidenum">
              <a:rPr kumimoji="0" lang="en-US" sz="1200" b="1" i="0" u="none" strike="noStrike" kern="1200" cap="none" spc="0" normalizeH="0" baseline="0" noProof="0" smtClean="0">
                <a:ln>
                  <a:noFill/>
                </a:ln>
                <a:solidFill>
                  <a:srgbClr val="003F87"/>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003F87"/>
              </a:solidFill>
              <a:effectLst/>
              <a:uLnTx/>
              <a:uFillTx/>
              <a:latin typeface="Arial" pitchFamily="34" charset="0"/>
              <a:ea typeface="+mn-ea"/>
              <a:cs typeface="Arial" pitchFamily="34" charset="0"/>
            </a:endParaRPr>
          </a:p>
        </p:txBody>
      </p:sp>
      <p:cxnSp>
        <p:nvCxnSpPr>
          <p:cNvPr id="14" name="Straight Connector 13"/>
          <p:cNvCxnSpPr/>
          <p:nvPr userDrawn="1"/>
        </p:nvCxnSpPr>
        <p:spPr>
          <a:xfrm>
            <a:off x="0" y="6428908"/>
            <a:ext cx="9144000" cy="0"/>
          </a:xfrm>
          <a:prstGeom prst="line">
            <a:avLst/>
          </a:prstGeom>
          <a:ln w="50800" cap="fla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0" y="6428908"/>
            <a:ext cx="9144000" cy="0"/>
          </a:xfrm>
          <a:prstGeom prst="line">
            <a:avLst/>
          </a:prstGeom>
          <a:ln w="25400">
            <a:solidFill>
              <a:srgbClr val="A39161"/>
            </a:solidFill>
          </a:ln>
        </p:spPr>
        <p:style>
          <a:lnRef idx="1">
            <a:schemeClr val="accent1"/>
          </a:lnRef>
          <a:fillRef idx="0">
            <a:schemeClr val="accent1"/>
          </a:fillRef>
          <a:effectRef idx="0">
            <a:schemeClr val="accent1"/>
          </a:effectRef>
          <a:fontRef idx="minor">
            <a:schemeClr val="tx1"/>
          </a:fontRef>
        </p:style>
      </p:cxn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186" y="6478434"/>
            <a:ext cx="976445" cy="3657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 name="Content Placeholder 6"/>
          <p:cNvSpPr>
            <a:spLocks noGrp="1"/>
          </p:cNvSpPr>
          <p:nvPr>
            <p:ph sz="quarter" idx="11" hasCustomPrompt="1"/>
          </p:nvPr>
        </p:nvSpPr>
        <p:spPr>
          <a:xfrm>
            <a:off x="639814" y="-8878"/>
            <a:ext cx="8165592" cy="841248"/>
          </a:xfrm>
        </p:spPr>
        <p:txBody>
          <a:bodyPr anchor="b">
            <a:normAutofit/>
          </a:bodyPr>
          <a:lstStyle>
            <a:lvl1pPr marL="0" indent="0" algn="l">
              <a:buNone/>
              <a:defRPr sz="3600" b="1">
                <a:solidFill>
                  <a:srgbClr val="005496"/>
                </a:solidFill>
              </a:defRPr>
            </a:lvl1pPr>
          </a:lstStyle>
          <a:p>
            <a:pPr lvl="0"/>
            <a:r>
              <a:rPr lang="en-US" sz="3600" dirty="0" smtClean="0"/>
              <a:t>Slide Title</a:t>
            </a:r>
            <a:endParaRPr lang="en-US" dirty="0"/>
          </a:p>
        </p:txBody>
      </p:sp>
      <p:sp>
        <p:nvSpPr>
          <p:cNvPr id="25" name="Footer Placeholder 2"/>
          <p:cNvSpPr>
            <a:spLocks noGrp="1"/>
          </p:cNvSpPr>
          <p:nvPr>
            <p:ph type="ftr" sz="quarter" idx="12"/>
          </p:nvPr>
        </p:nvSpPr>
        <p:spPr>
          <a:xfrm>
            <a:off x="1280160" y="6455664"/>
            <a:ext cx="6574536" cy="411480"/>
          </a:xfrm>
        </p:spPr>
        <p:txBody>
          <a:bodyPr/>
          <a:lstStyle>
            <a:lvl1pPr algn="ctr">
              <a:defRPr>
                <a:solidFill>
                  <a:schemeClr val="tx1"/>
                </a:solidFill>
                <a:latin typeface="Arial" pitchFamily="34" charset="0"/>
                <a:cs typeface="Arial" pitchFamily="34" charset="0"/>
              </a:defRPr>
            </a:lvl1pPr>
          </a:lstStyle>
          <a:p>
            <a:r>
              <a:rPr lang="en-US" smtClean="0"/>
              <a:t>Name(s) of Author(s)</a:t>
            </a:r>
          </a:p>
          <a:p>
            <a:r>
              <a:rPr lang="en-US" smtClean="0"/>
              <a:t>Conference Name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0" y="1219201"/>
            <a:ext cx="5111750" cy="4977414"/>
          </a:xfr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1219200"/>
            <a:ext cx="3008313" cy="4977414"/>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nip Diagonal Corner Rectangle 7"/>
          <p:cNvSpPr/>
          <p:nvPr userDrawn="1"/>
        </p:nvSpPr>
        <p:spPr>
          <a:xfrm>
            <a:off x="152400" y="914400"/>
            <a:ext cx="381000" cy="228600"/>
          </a:xfrm>
          <a:prstGeom prst="snip2Diag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cxnSp>
        <p:nvCxnSpPr>
          <p:cNvPr id="10" name="Straight Connector 9"/>
          <p:cNvCxnSpPr/>
          <p:nvPr userDrawn="1"/>
        </p:nvCxnSpPr>
        <p:spPr>
          <a:xfrm>
            <a:off x="152400" y="838200"/>
            <a:ext cx="899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5400000" flipH="1" flipV="1">
            <a:off x="-152400" y="990600"/>
            <a:ext cx="1524000" cy="0"/>
          </a:xfrm>
          <a:prstGeom prst="line">
            <a:avLst/>
          </a:prstGeom>
          <a:ln w="25400">
            <a:solidFill>
              <a:srgbClr val="A39161"/>
            </a:solidFill>
          </a:ln>
        </p:spPr>
        <p:style>
          <a:lnRef idx="1">
            <a:schemeClr val="accent1"/>
          </a:lnRef>
          <a:fillRef idx="0">
            <a:schemeClr val="accent1"/>
          </a:fillRef>
          <a:effectRef idx="0">
            <a:schemeClr val="accent1"/>
          </a:effectRef>
          <a:fontRef idx="minor">
            <a:schemeClr val="tx1"/>
          </a:fontRef>
        </p:style>
      </p:cxnSp>
      <p:sp>
        <p:nvSpPr>
          <p:cNvPr id="13" name="Slide Number Placeholder 13"/>
          <p:cNvSpPr txBox="1">
            <a:spLocks/>
          </p:cNvSpPr>
          <p:nvPr userDrawn="1"/>
        </p:nvSpPr>
        <p:spPr>
          <a:xfrm>
            <a:off x="0" y="838200"/>
            <a:ext cx="5334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2C542D5-E99B-44CC-BE64-AFA865B54579}" type="slidenum">
              <a:rPr kumimoji="0" lang="en-US" sz="1200" b="1" i="0" u="none" strike="noStrike" kern="1200" cap="none" spc="0" normalizeH="0" baseline="0" noProof="0" smtClean="0">
                <a:ln>
                  <a:noFill/>
                </a:ln>
                <a:solidFill>
                  <a:srgbClr val="003F87"/>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003F87"/>
              </a:solidFill>
              <a:effectLst/>
              <a:uLnTx/>
              <a:uFillTx/>
              <a:latin typeface="Arial" pitchFamily="34" charset="0"/>
              <a:ea typeface="+mn-ea"/>
              <a:cs typeface="Arial" pitchFamily="34" charset="0"/>
            </a:endParaRPr>
          </a:p>
        </p:txBody>
      </p:sp>
      <p:cxnSp>
        <p:nvCxnSpPr>
          <p:cNvPr id="16" name="Straight Connector 15"/>
          <p:cNvCxnSpPr/>
          <p:nvPr userDrawn="1"/>
        </p:nvCxnSpPr>
        <p:spPr>
          <a:xfrm>
            <a:off x="0" y="6428908"/>
            <a:ext cx="9144000" cy="0"/>
          </a:xfrm>
          <a:prstGeom prst="line">
            <a:avLst/>
          </a:prstGeom>
          <a:ln w="50800" cap="fla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0" y="6428908"/>
            <a:ext cx="9144000" cy="0"/>
          </a:xfrm>
          <a:prstGeom prst="line">
            <a:avLst/>
          </a:prstGeom>
          <a:ln w="25400">
            <a:solidFill>
              <a:srgbClr val="A39161"/>
            </a:solidFill>
          </a:ln>
        </p:spPr>
        <p:style>
          <a:lnRef idx="1">
            <a:schemeClr val="accent1"/>
          </a:lnRef>
          <a:fillRef idx="0">
            <a:schemeClr val="accent1"/>
          </a:fillRef>
          <a:effectRef idx="0">
            <a:schemeClr val="accent1"/>
          </a:effectRef>
          <a:fontRef idx="minor">
            <a:schemeClr val="tx1"/>
          </a:fontRef>
        </p:style>
      </p:cxnSp>
      <p:pic>
        <p:nvPicPr>
          <p:cNvPr id="2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186" y="6478434"/>
            <a:ext cx="976445" cy="3657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6" name="Content Placeholder 6"/>
          <p:cNvSpPr>
            <a:spLocks noGrp="1"/>
          </p:cNvSpPr>
          <p:nvPr>
            <p:ph sz="quarter" idx="11" hasCustomPrompt="1"/>
          </p:nvPr>
        </p:nvSpPr>
        <p:spPr>
          <a:xfrm>
            <a:off x="639814" y="-8878"/>
            <a:ext cx="8165592" cy="841248"/>
          </a:xfrm>
        </p:spPr>
        <p:txBody>
          <a:bodyPr anchor="b">
            <a:normAutofit/>
          </a:bodyPr>
          <a:lstStyle>
            <a:lvl1pPr marL="0" indent="0" algn="l">
              <a:buNone/>
              <a:defRPr sz="3600" b="1">
                <a:solidFill>
                  <a:srgbClr val="005496"/>
                </a:solidFill>
              </a:defRPr>
            </a:lvl1pPr>
          </a:lstStyle>
          <a:p>
            <a:pPr lvl="0"/>
            <a:r>
              <a:rPr lang="en-US" sz="3600" dirty="0" smtClean="0"/>
              <a:t>Slide Title</a:t>
            </a:r>
            <a:endParaRPr lang="en-US" dirty="0"/>
          </a:p>
        </p:txBody>
      </p:sp>
      <p:sp>
        <p:nvSpPr>
          <p:cNvPr id="27" name="Footer Placeholder 2"/>
          <p:cNvSpPr>
            <a:spLocks noGrp="1"/>
          </p:cNvSpPr>
          <p:nvPr>
            <p:ph type="ftr" sz="quarter" idx="12"/>
          </p:nvPr>
        </p:nvSpPr>
        <p:spPr>
          <a:xfrm>
            <a:off x="1280160" y="6455664"/>
            <a:ext cx="6574536" cy="411480"/>
          </a:xfrm>
        </p:spPr>
        <p:txBody>
          <a:bodyPr/>
          <a:lstStyle>
            <a:lvl1pPr algn="ctr">
              <a:defRPr>
                <a:solidFill>
                  <a:schemeClr val="tx1"/>
                </a:solidFill>
                <a:latin typeface="Arial" pitchFamily="34" charset="0"/>
                <a:cs typeface="Arial" pitchFamily="34" charset="0"/>
              </a:defRPr>
            </a:lvl1pPr>
          </a:lstStyle>
          <a:p>
            <a:r>
              <a:rPr lang="en-US" smtClean="0"/>
              <a:t>Name(s) of Author(s)</a:t>
            </a:r>
          </a:p>
          <a:p>
            <a:r>
              <a:rPr lang="en-US" smtClean="0"/>
              <a:t>Conference Name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676400" y="1219200"/>
            <a:ext cx="5486400" cy="4114800"/>
          </a:xfrm>
        </p:spPr>
        <p:txBody>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676400" y="5486400"/>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nip Diagonal Corner Rectangle 7"/>
          <p:cNvSpPr/>
          <p:nvPr userDrawn="1"/>
        </p:nvSpPr>
        <p:spPr>
          <a:xfrm>
            <a:off x="152400" y="914400"/>
            <a:ext cx="381000" cy="228600"/>
          </a:xfrm>
          <a:prstGeom prst="snip2Diag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cxnSp>
        <p:nvCxnSpPr>
          <p:cNvPr id="10" name="Straight Connector 9"/>
          <p:cNvCxnSpPr/>
          <p:nvPr userDrawn="1"/>
        </p:nvCxnSpPr>
        <p:spPr>
          <a:xfrm>
            <a:off x="152400" y="838200"/>
            <a:ext cx="899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5400000" flipH="1" flipV="1">
            <a:off x="-152400" y="990600"/>
            <a:ext cx="1524000" cy="0"/>
          </a:xfrm>
          <a:prstGeom prst="line">
            <a:avLst/>
          </a:prstGeom>
          <a:ln w="25400">
            <a:solidFill>
              <a:srgbClr val="A39161"/>
            </a:solidFill>
          </a:ln>
        </p:spPr>
        <p:style>
          <a:lnRef idx="1">
            <a:schemeClr val="accent1"/>
          </a:lnRef>
          <a:fillRef idx="0">
            <a:schemeClr val="accent1"/>
          </a:fillRef>
          <a:effectRef idx="0">
            <a:schemeClr val="accent1"/>
          </a:effectRef>
          <a:fontRef idx="minor">
            <a:schemeClr val="tx1"/>
          </a:fontRef>
        </p:style>
      </p:cxnSp>
      <p:sp>
        <p:nvSpPr>
          <p:cNvPr id="13" name="Slide Number Placeholder 13"/>
          <p:cNvSpPr txBox="1">
            <a:spLocks/>
          </p:cNvSpPr>
          <p:nvPr userDrawn="1"/>
        </p:nvSpPr>
        <p:spPr>
          <a:xfrm>
            <a:off x="0" y="838200"/>
            <a:ext cx="5334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2C542D5-E99B-44CC-BE64-AFA865B54579}" type="slidenum">
              <a:rPr kumimoji="0" lang="en-US" sz="1200" b="1" i="0" u="none" strike="noStrike" kern="1200" cap="none" spc="0" normalizeH="0" baseline="0" noProof="0" smtClean="0">
                <a:ln>
                  <a:noFill/>
                </a:ln>
                <a:solidFill>
                  <a:srgbClr val="003F87"/>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003F87"/>
              </a:solidFill>
              <a:effectLst/>
              <a:uLnTx/>
              <a:uFillTx/>
              <a:latin typeface="Arial" pitchFamily="34" charset="0"/>
              <a:ea typeface="+mn-ea"/>
              <a:cs typeface="Arial" pitchFamily="34" charset="0"/>
            </a:endParaRPr>
          </a:p>
        </p:txBody>
      </p:sp>
      <p:cxnSp>
        <p:nvCxnSpPr>
          <p:cNvPr id="16" name="Straight Connector 15"/>
          <p:cNvCxnSpPr/>
          <p:nvPr userDrawn="1"/>
        </p:nvCxnSpPr>
        <p:spPr>
          <a:xfrm>
            <a:off x="0" y="6428908"/>
            <a:ext cx="9144000" cy="0"/>
          </a:xfrm>
          <a:prstGeom prst="line">
            <a:avLst/>
          </a:prstGeom>
          <a:ln w="50800" cap="fla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0" y="6428908"/>
            <a:ext cx="9144000" cy="0"/>
          </a:xfrm>
          <a:prstGeom prst="line">
            <a:avLst/>
          </a:prstGeom>
          <a:ln w="25400">
            <a:solidFill>
              <a:srgbClr val="A39161"/>
            </a:solidFill>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186" y="6478434"/>
            <a:ext cx="976445" cy="3657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6" name="Content Placeholder 6"/>
          <p:cNvSpPr>
            <a:spLocks noGrp="1"/>
          </p:cNvSpPr>
          <p:nvPr>
            <p:ph sz="quarter" idx="11" hasCustomPrompt="1"/>
          </p:nvPr>
        </p:nvSpPr>
        <p:spPr>
          <a:xfrm>
            <a:off x="639814" y="-8878"/>
            <a:ext cx="8165592" cy="841248"/>
          </a:xfrm>
        </p:spPr>
        <p:txBody>
          <a:bodyPr anchor="b">
            <a:normAutofit/>
          </a:bodyPr>
          <a:lstStyle>
            <a:lvl1pPr marL="0" indent="0" algn="l">
              <a:buNone/>
              <a:defRPr sz="3600" b="1">
                <a:solidFill>
                  <a:srgbClr val="005496"/>
                </a:solidFill>
              </a:defRPr>
            </a:lvl1pPr>
          </a:lstStyle>
          <a:p>
            <a:pPr lvl="0"/>
            <a:r>
              <a:rPr lang="en-US" sz="3600" dirty="0" smtClean="0"/>
              <a:t>Slide Title</a:t>
            </a:r>
            <a:endParaRPr lang="en-US" dirty="0"/>
          </a:p>
        </p:txBody>
      </p:sp>
      <p:sp>
        <p:nvSpPr>
          <p:cNvPr id="27" name="Footer Placeholder 2"/>
          <p:cNvSpPr>
            <a:spLocks noGrp="1"/>
          </p:cNvSpPr>
          <p:nvPr>
            <p:ph type="ftr" sz="quarter" idx="12"/>
          </p:nvPr>
        </p:nvSpPr>
        <p:spPr>
          <a:xfrm>
            <a:off x="1280160" y="6455664"/>
            <a:ext cx="6574536" cy="411480"/>
          </a:xfrm>
        </p:spPr>
        <p:txBody>
          <a:bodyPr/>
          <a:lstStyle>
            <a:lvl1pPr algn="ctr">
              <a:defRPr>
                <a:solidFill>
                  <a:schemeClr val="tx1"/>
                </a:solidFill>
                <a:latin typeface="Arial" pitchFamily="34" charset="0"/>
                <a:cs typeface="Arial" pitchFamily="34" charset="0"/>
              </a:defRPr>
            </a:lvl1pPr>
          </a:lstStyle>
          <a:p>
            <a:r>
              <a:rPr lang="en-US" smtClean="0"/>
              <a:t>Name(s) of Author(s)</a:t>
            </a:r>
          </a:p>
          <a:p>
            <a:r>
              <a:rPr lang="en-US" smtClean="0"/>
              <a:t>Conference Name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533400" y="3200400"/>
            <a:ext cx="8229600" cy="2499064"/>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nip Diagonal Corner Rectangle 6"/>
          <p:cNvSpPr/>
          <p:nvPr userDrawn="1"/>
        </p:nvSpPr>
        <p:spPr>
          <a:xfrm>
            <a:off x="152400" y="914400"/>
            <a:ext cx="381000" cy="228600"/>
          </a:xfrm>
          <a:prstGeom prst="snip2Diag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cxnSp>
        <p:nvCxnSpPr>
          <p:cNvPr id="9" name="Straight Connector 8"/>
          <p:cNvCxnSpPr/>
          <p:nvPr userDrawn="1"/>
        </p:nvCxnSpPr>
        <p:spPr>
          <a:xfrm>
            <a:off x="152400" y="838200"/>
            <a:ext cx="899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5400000" flipH="1" flipV="1">
            <a:off x="-152400" y="990600"/>
            <a:ext cx="1524000" cy="0"/>
          </a:xfrm>
          <a:prstGeom prst="line">
            <a:avLst/>
          </a:prstGeom>
          <a:ln w="25400">
            <a:solidFill>
              <a:srgbClr val="A39161"/>
            </a:solidFill>
          </a:ln>
        </p:spPr>
        <p:style>
          <a:lnRef idx="1">
            <a:schemeClr val="accent1"/>
          </a:lnRef>
          <a:fillRef idx="0">
            <a:schemeClr val="accent1"/>
          </a:fillRef>
          <a:effectRef idx="0">
            <a:schemeClr val="accent1"/>
          </a:effectRef>
          <a:fontRef idx="minor">
            <a:schemeClr val="tx1"/>
          </a:fontRef>
        </p:style>
      </p:cxnSp>
      <p:sp>
        <p:nvSpPr>
          <p:cNvPr id="12" name="Slide Number Placeholder 13"/>
          <p:cNvSpPr txBox="1">
            <a:spLocks/>
          </p:cNvSpPr>
          <p:nvPr userDrawn="1"/>
        </p:nvSpPr>
        <p:spPr>
          <a:xfrm>
            <a:off x="0" y="838200"/>
            <a:ext cx="5334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2C542D5-E99B-44CC-BE64-AFA865B54579}" type="slidenum">
              <a:rPr kumimoji="0" lang="en-US" sz="1200" b="1" i="0" u="none" strike="noStrike" kern="1200" cap="none" spc="0" normalizeH="0" baseline="0" noProof="0" smtClean="0">
                <a:ln>
                  <a:noFill/>
                </a:ln>
                <a:solidFill>
                  <a:srgbClr val="003F87"/>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003F87"/>
              </a:solidFill>
              <a:effectLst/>
              <a:uLnTx/>
              <a:uFillTx/>
              <a:latin typeface="Arial" pitchFamily="34" charset="0"/>
              <a:ea typeface="+mn-ea"/>
              <a:cs typeface="Arial" pitchFamily="34" charset="0"/>
            </a:endParaRPr>
          </a:p>
        </p:txBody>
      </p:sp>
      <p:cxnSp>
        <p:nvCxnSpPr>
          <p:cNvPr id="15" name="Straight Connector 14"/>
          <p:cNvCxnSpPr/>
          <p:nvPr userDrawn="1"/>
        </p:nvCxnSpPr>
        <p:spPr>
          <a:xfrm>
            <a:off x="0" y="6428908"/>
            <a:ext cx="9144000" cy="0"/>
          </a:xfrm>
          <a:prstGeom prst="line">
            <a:avLst/>
          </a:prstGeom>
          <a:ln w="50800" cap="fla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0" y="6428908"/>
            <a:ext cx="9144000" cy="0"/>
          </a:xfrm>
          <a:prstGeom prst="line">
            <a:avLst/>
          </a:prstGeom>
          <a:ln w="25400">
            <a:solidFill>
              <a:srgbClr val="A39161"/>
            </a:solidFill>
          </a:ln>
        </p:spPr>
        <p:style>
          <a:lnRef idx="1">
            <a:schemeClr val="accent1"/>
          </a:lnRef>
          <a:fillRef idx="0">
            <a:schemeClr val="accent1"/>
          </a:fillRef>
          <a:effectRef idx="0">
            <a:schemeClr val="accent1"/>
          </a:effectRef>
          <a:fontRef idx="minor">
            <a:schemeClr val="tx1"/>
          </a:fontRef>
        </p:style>
      </p:cxnSp>
      <p:pic>
        <p:nvPicPr>
          <p:cNvPr id="2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186" y="6478434"/>
            <a:ext cx="976445" cy="3657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 name="Content Placeholder 6"/>
          <p:cNvSpPr>
            <a:spLocks noGrp="1"/>
          </p:cNvSpPr>
          <p:nvPr>
            <p:ph sz="quarter" idx="11" hasCustomPrompt="1"/>
          </p:nvPr>
        </p:nvSpPr>
        <p:spPr>
          <a:xfrm>
            <a:off x="639814" y="-8878"/>
            <a:ext cx="8165592" cy="841248"/>
          </a:xfrm>
        </p:spPr>
        <p:txBody>
          <a:bodyPr anchor="b">
            <a:normAutofit/>
          </a:bodyPr>
          <a:lstStyle>
            <a:lvl1pPr marL="0" indent="0" algn="l">
              <a:buNone/>
              <a:defRPr sz="3600" b="1">
                <a:solidFill>
                  <a:srgbClr val="005496"/>
                </a:solidFill>
              </a:defRPr>
            </a:lvl1pPr>
          </a:lstStyle>
          <a:p>
            <a:pPr lvl="0"/>
            <a:r>
              <a:rPr lang="en-US" sz="3600" dirty="0" smtClean="0"/>
              <a:t>Slide Title</a:t>
            </a:r>
            <a:endParaRPr lang="en-US" dirty="0"/>
          </a:p>
        </p:txBody>
      </p:sp>
      <p:sp>
        <p:nvSpPr>
          <p:cNvPr id="26" name="Footer Placeholder 2"/>
          <p:cNvSpPr>
            <a:spLocks noGrp="1"/>
          </p:cNvSpPr>
          <p:nvPr>
            <p:ph type="ftr" sz="quarter" idx="12"/>
          </p:nvPr>
        </p:nvSpPr>
        <p:spPr>
          <a:xfrm>
            <a:off x="1280160" y="6455664"/>
            <a:ext cx="6574536" cy="411480"/>
          </a:xfrm>
        </p:spPr>
        <p:txBody>
          <a:bodyPr/>
          <a:lstStyle>
            <a:lvl1pPr algn="ctr">
              <a:defRPr>
                <a:solidFill>
                  <a:schemeClr val="tx1"/>
                </a:solidFill>
                <a:latin typeface="Arial" pitchFamily="34" charset="0"/>
                <a:cs typeface="Arial" pitchFamily="34" charset="0"/>
              </a:defRPr>
            </a:lvl1pPr>
          </a:lstStyle>
          <a:p>
            <a:r>
              <a:rPr lang="en-US" smtClean="0"/>
              <a:t>Name(s) of Author(s)</a:t>
            </a:r>
          </a:p>
          <a:p>
            <a:r>
              <a:rPr lang="en-US" smtClean="0"/>
              <a:t>Conference Name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905000"/>
            <a:ext cx="80010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3200400"/>
            <a:ext cx="8229600" cy="106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492875"/>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r>
              <a:rPr lang="en-US" smtClean="0"/>
              <a:t>05/12/2014</a:t>
            </a:r>
            <a:endParaRPr lang="en-US" dirty="0"/>
          </a:p>
        </p:txBody>
      </p:sp>
      <p:sp>
        <p:nvSpPr>
          <p:cNvPr id="5" name="Footer Placeholder 4"/>
          <p:cNvSpPr>
            <a:spLocks noGrp="1"/>
          </p:cNvSpPr>
          <p:nvPr>
            <p:ph type="ftr" sz="quarter" idx="3"/>
          </p:nvPr>
        </p:nvSpPr>
        <p:spPr>
          <a:xfrm>
            <a:off x="2438400" y="6492875"/>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r>
              <a:rPr lang="en-US" smtClean="0"/>
              <a:t>F.B. Soepyan, S. Cremaschi                                                   TUPSE Group Template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0AD8591E-3088-48D5-B888-34FDB5EE750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95" r:id="rId2"/>
    <p:sldLayoutId id="2147483676" r:id="rId3"/>
    <p:sldLayoutId id="2147483677" r:id="rId4"/>
    <p:sldLayoutId id="2147483675" r:id="rId5"/>
    <p:sldLayoutId id="2147483678" r:id="rId6"/>
    <p:sldLayoutId id="2147483680" r:id="rId7"/>
    <p:sldLayoutId id="2147483681" r:id="rId8"/>
    <p:sldLayoutId id="2147483682" r:id="rId9"/>
    <p:sldLayoutId id="2147483683" r:id="rId10"/>
  </p:sldLayoutIdLst>
  <p:hf sldNum="0" hdr="0"/>
  <p:txStyles>
    <p:titleStyle>
      <a:lvl1pPr algn="ctr" defTabSz="914400" rtl="0" eaLnBrk="1" latinLnBrk="0" hangingPunct="1">
        <a:spcBef>
          <a:spcPct val="0"/>
        </a:spcBef>
        <a:buNone/>
        <a:defRPr sz="4400" b="1" kern="1200" baseline="0">
          <a:solidFill>
            <a:schemeClr val="bg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2"/>
        </a:buClr>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2"/>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1.png"/><Relationship Id="rId5" Type="http://schemas.microsoft.com/office/2007/relationships/hdphoto" Target="../media/hdphoto2.wdp"/><Relationship Id="rId6" Type="http://schemas.openxmlformats.org/officeDocument/2006/relationships/image" Target="../media/image22.png"/><Relationship Id="rId7"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gif"/><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250.PNG"/><Relationship Id="rId4" Type="http://schemas.openxmlformats.org/officeDocument/2006/relationships/image" Target="../media/image260.png"/><Relationship Id="rId5" Type="http://schemas.openxmlformats.org/officeDocument/2006/relationships/image" Target="../media/image270.png"/><Relationship Id="rId6" Type="http://schemas.openxmlformats.org/officeDocument/2006/relationships/image" Target="../media/image280.png"/><Relationship Id="rId7" Type="http://schemas.openxmlformats.org/officeDocument/2006/relationships/image" Target="../media/image290.png"/><Relationship Id="rId8" Type="http://schemas.openxmlformats.org/officeDocument/2006/relationships/image" Target="../media/image300.png"/><Relationship Id="rId9" Type="http://schemas.openxmlformats.org/officeDocument/2006/relationships/image" Target="../media/image31.png"/><Relationship Id="rId1" Type="http://schemas.openxmlformats.org/officeDocument/2006/relationships/slideLayout" Target="../slideLayouts/slideLayout6.xml"/><Relationship Id="rId2" Type="http://schemas.openxmlformats.org/officeDocument/2006/relationships/image" Target="../media/image2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30660" y="1335923"/>
            <a:ext cx="8806248" cy="2755508"/>
          </a:xfrm>
        </p:spPr>
        <p:txBody>
          <a:bodyPr/>
          <a:lstStyle/>
          <a:p>
            <a:r>
              <a:rPr lang="en-US" dirty="0" smtClean="0">
                <a:latin typeface="+mj-lt"/>
                <a:cs typeface="Times New Roman" panose="02020603050405020304" pitchFamily="18" charset="0"/>
              </a:rPr>
              <a:t>Synthesis of iron nanoparticles in graphitized carbon matrices using cellulose </a:t>
            </a:r>
            <a:r>
              <a:rPr lang="en-US" dirty="0" err="1" smtClean="0">
                <a:latin typeface="+mj-lt"/>
                <a:cs typeface="Times New Roman" panose="02020603050405020304" pitchFamily="18" charset="0"/>
              </a:rPr>
              <a:t>biochar</a:t>
            </a:r>
            <a:r>
              <a:rPr lang="en-US" dirty="0" smtClean="0">
                <a:latin typeface="+mj-lt"/>
                <a:cs typeface="Times New Roman" panose="02020603050405020304" pitchFamily="18" charset="0"/>
              </a:rPr>
              <a:t> as a carbon support for removal of heavy metals from aqueous solutions</a:t>
            </a:r>
            <a:endParaRPr lang="en-US" dirty="0">
              <a:latin typeface="+mj-lt"/>
              <a:cs typeface="Times New Roman" panose="02020603050405020304" pitchFamily="18" charset="0"/>
            </a:endParaRPr>
          </a:p>
        </p:txBody>
      </p:sp>
      <p:sp>
        <p:nvSpPr>
          <p:cNvPr id="7" name="Subtitle 2"/>
          <p:cNvSpPr>
            <a:spLocks noGrp="1"/>
          </p:cNvSpPr>
          <p:nvPr>
            <p:ph type="subTitle" idx="1"/>
          </p:nvPr>
        </p:nvSpPr>
        <p:spPr>
          <a:xfrm>
            <a:off x="2063578" y="4299310"/>
            <a:ext cx="5247503" cy="2120775"/>
          </a:xfrm>
        </p:spPr>
        <p:txBody>
          <a:bodyPr>
            <a:normAutofit fontScale="70000" lnSpcReduction="20000"/>
          </a:bodyPr>
          <a:lstStyle/>
          <a:p>
            <a:r>
              <a:rPr lang="en-US" sz="2900" dirty="0" smtClean="0">
                <a:latin typeface="+mj-lt"/>
                <a:cs typeface="Times New Roman" panose="02020603050405020304" pitchFamily="18" charset="0"/>
              </a:rPr>
              <a:t>by</a:t>
            </a:r>
          </a:p>
          <a:p>
            <a:r>
              <a:rPr lang="en-US" sz="2900" dirty="0" smtClean="0">
                <a:latin typeface="+mj-lt"/>
                <a:cs typeface="Times New Roman" panose="02020603050405020304" pitchFamily="18" charset="0"/>
              </a:rPr>
              <a:t>   Sai Teja Neeli	</a:t>
            </a:r>
          </a:p>
          <a:p>
            <a:r>
              <a:rPr lang="en-US" sz="2900" dirty="0" smtClean="0">
                <a:latin typeface="+mj-lt"/>
                <a:cs typeface="Times New Roman" panose="02020603050405020304" pitchFamily="18" charset="0"/>
              </a:rPr>
              <a:t>  Hema Ramsurn</a:t>
            </a:r>
            <a:r>
              <a:rPr lang="en-US" sz="2900" dirty="0">
                <a:latin typeface="+mj-lt"/>
                <a:cs typeface="Times New Roman" panose="02020603050405020304" pitchFamily="18" charset="0"/>
              </a:rPr>
              <a:t> </a:t>
            </a:r>
            <a:endParaRPr lang="en-US" sz="2900" dirty="0" smtClean="0">
              <a:latin typeface="+mj-lt"/>
              <a:cs typeface="Times New Roman" panose="02020603050405020304" pitchFamily="18" charset="0"/>
            </a:endParaRPr>
          </a:p>
          <a:p>
            <a:r>
              <a:rPr lang="en-US" sz="2900" dirty="0" smtClean="0">
                <a:latin typeface="+mj-lt"/>
                <a:cs typeface="Times New Roman" panose="02020603050405020304" pitchFamily="18" charset="0"/>
              </a:rPr>
              <a:t> Russell school of Chemical Engineering</a:t>
            </a:r>
          </a:p>
          <a:p>
            <a:r>
              <a:rPr lang="en-US" sz="2900" dirty="0">
                <a:latin typeface="+mj-lt"/>
                <a:cs typeface="Times New Roman" panose="02020603050405020304" pitchFamily="18" charset="0"/>
              </a:rPr>
              <a:t>The University of </a:t>
            </a:r>
            <a:r>
              <a:rPr lang="en-US" sz="2900" dirty="0" smtClean="0">
                <a:latin typeface="+mj-lt"/>
                <a:cs typeface="Times New Roman" panose="02020603050405020304" pitchFamily="18" charset="0"/>
              </a:rPr>
              <a:t>Tulsa</a:t>
            </a:r>
            <a:endParaRPr lang="en-US" sz="2900" dirty="0">
              <a:latin typeface="+mj-lt"/>
              <a:cs typeface="Times New Roman" panose="02020603050405020304" pitchFamily="18" charset="0"/>
            </a:endParaRPr>
          </a:p>
          <a:p>
            <a:r>
              <a:rPr lang="en-US" sz="2900" dirty="0" smtClean="0">
                <a:latin typeface="+mj-lt"/>
                <a:cs typeface="Times New Roman" panose="02020603050405020304" pitchFamily="18" charset="0"/>
              </a:rPr>
              <a:t>Thursday, November </a:t>
            </a:r>
            <a:r>
              <a:rPr lang="en-US" sz="2900" dirty="0">
                <a:latin typeface="+mj-lt"/>
                <a:cs typeface="Times New Roman" panose="02020603050405020304" pitchFamily="18" charset="0"/>
              </a:rPr>
              <a:t>1</a:t>
            </a:r>
            <a:r>
              <a:rPr lang="en-US" sz="2900" dirty="0" smtClean="0">
                <a:latin typeface="+mj-lt"/>
                <a:cs typeface="Times New Roman" panose="02020603050405020304" pitchFamily="18" charset="0"/>
              </a:rPr>
              <a:t>, 2018</a:t>
            </a:r>
            <a:endParaRPr lang="en-US" sz="2900" dirty="0">
              <a:latin typeface="+mj-lt"/>
              <a:cs typeface="Times New Roman" panose="02020603050405020304" pitchFamily="18" charset="0"/>
            </a:endParaRPr>
          </a:p>
          <a:p>
            <a:endParaRPr lang="en-US" dirty="0" smtClean="0">
              <a:latin typeface="+mj-lt"/>
              <a:cs typeface="Times New Roman" panose="02020603050405020304" pitchFamily="18" charset="0"/>
            </a:endParaRPr>
          </a:p>
          <a:p>
            <a:endParaRPr lang="en-US" dirty="0">
              <a:latin typeface="+mj-lt"/>
            </a:endParaRPr>
          </a:p>
        </p:txBody>
      </p:sp>
      <p:sp>
        <p:nvSpPr>
          <p:cNvPr id="5" name="TextBox 4"/>
          <p:cNvSpPr txBox="1"/>
          <p:nvPr/>
        </p:nvSpPr>
        <p:spPr>
          <a:xfrm>
            <a:off x="0" y="6627964"/>
            <a:ext cx="2133600" cy="276999"/>
          </a:xfrm>
          <a:prstGeom prst="rect">
            <a:avLst/>
          </a:prstGeom>
          <a:noFill/>
        </p:spPr>
        <p:txBody>
          <a:bodyPr wrap="square" rtlCol="0">
            <a:spAutoFit/>
          </a:bodyPr>
          <a:lstStyle/>
          <a:p>
            <a:r>
              <a:rPr lang="en-US" sz="1200" dirty="0" smtClean="0">
                <a:solidFill>
                  <a:schemeClr val="bg2"/>
                </a:solidFill>
                <a:latin typeface="+mj-lt"/>
              </a:rPr>
              <a:t>Nov </a:t>
            </a:r>
            <a:r>
              <a:rPr lang="en-US" sz="1200" dirty="0">
                <a:solidFill>
                  <a:schemeClr val="bg2"/>
                </a:solidFill>
                <a:latin typeface="+mj-lt"/>
              </a:rPr>
              <a:t>1</a:t>
            </a:r>
            <a:r>
              <a:rPr lang="en-US" sz="1200" dirty="0" smtClean="0">
                <a:solidFill>
                  <a:schemeClr val="bg2"/>
                </a:solidFill>
                <a:latin typeface="+mj-lt"/>
              </a:rPr>
              <a:t>, 2018</a:t>
            </a:r>
            <a:endParaRPr lang="en-US" sz="1200" dirty="0">
              <a:solidFill>
                <a:schemeClr val="bg2"/>
              </a:solidFill>
              <a:latin typeface="+mj-l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a:latin typeface="+mj-lt"/>
                <a:cs typeface="Times New Roman" panose="02020603050405020304" pitchFamily="18" charset="0"/>
              </a:rPr>
              <a:t>Surface A</a:t>
            </a:r>
            <a:r>
              <a:rPr lang="en-US" dirty="0" smtClean="0">
                <a:latin typeface="+mj-lt"/>
                <a:cs typeface="Times New Roman" panose="02020603050405020304" pitchFamily="18" charset="0"/>
              </a:rPr>
              <a:t>rea Analysis</a:t>
            </a:r>
            <a:endParaRPr lang="en-US" dirty="0">
              <a:latin typeface="+mj-lt"/>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175907192"/>
              </p:ext>
            </p:extLst>
          </p:nvPr>
        </p:nvGraphicFramePr>
        <p:xfrm>
          <a:off x="935181" y="1196737"/>
          <a:ext cx="7870225" cy="3661938"/>
        </p:xfrm>
        <a:graphic>
          <a:graphicData uri="http://schemas.openxmlformats.org/drawingml/2006/table">
            <a:tbl>
              <a:tblPr firstRow="1" bandRow="1">
                <a:tableStyleId>{5C22544A-7EE6-4342-B048-85BDC9FD1C3A}</a:tableStyleId>
              </a:tblPr>
              <a:tblGrid>
                <a:gridCol w="4744719">
                  <a:extLst>
                    <a:ext uri="{9D8B030D-6E8A-4147-A177-3AD203B41FA5}">
                      <a16:colId xmlns="" xmlns:a16="http://schemas.microsoft.com/office/drawing/2014/main" val="20000"/>
                    </a:ext>
                  </a:extLst>
                </a:gridCol>
                <a:gridCol w="1468874">
                  <a:extLst>
                    <a:ext uri="{9D8B030D-6E8A-4147-A177-3AD203B41FA5}">
                      <a16:colId xmlns="" xmlns:a16="http://schemas.microsoft.com/office/drawing/2014/main" val="20001"/>
                    </a:ext>
                  </a:extLst>
                </a:gridCol>
                <a:gridCol w="1656632">
                  <a:extLst>
                    <a:ext uri="{9D8B030D-6E8A-4147-A177-3AD203B41FA5}">
                      <a16:colId xmlns="" xmlns:a16="http://schemas.microsoft.com/office/drawing/2014/main" val="20002"/>
                    </a:ext>
                  </a:extLst>
                </a:gridCol>
              </a:tblGrid>
              <a:tr h="1014491">
                <a:tc>
                  <a:txBody>
                    <a:bodyPr/>
                    <a:lstStyle/>
                    <a:p>
                      <a:pPr algn="ctr"/>
                      <a:r>
                        <a:rPr lang="en-US" b="0" dirty="0" smtClean="0">
                          <a:solidFill>
                            <a:schemeClr val="tx1"/>
                          </a:solidFill>
                        </a:rPr>
                        <a:t>Sample</a:t>
                      </a:r>
                      <a:endParaRPr lang="en-US"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Surface area</a:t>
                      </a:r>
                      <a:r>
                        <a:rPr lang="en-US" b="0" baseline="0" dirty="0" smtClean="0">
                          <a:solidFill>
                            <a:schemeClr val="tx1"/>
                          </a:solidFill>
                        </a:rPr>
                        <a:t> (m</a:t>
                      </a:r>
                      <a:r>
                        <a:rPr lang="en-US" b="0" baseline="30000" dirty="0" smtClean="0">
                          <a:solidFill>
                            <a:schemeClr val="tx1"/>
                          </a:solidFill>
                        </a:rPr>
                        <a:t>2</a:t>
                      </a:r>
                      <a:r>
                        <a:rPr lang="en-US" b="0" baseline="0" dirty="0" smtClean="0">
                          <a:solidFill>
                            <a:schemeClr val="tx1"/>
                          </a:solidFill>
                        </a:rPr>
                        <a:t> g</a:t>
                      </a:r>
                      <a:r>
                        <a:rPr lang="en-US" b="0" baseline="30000" dirty="0" smtClean="0">
                          <a:solidFill>
                            <a:schemeClr val="tx1"/>
                          </a:solidFill>
                        </a:rPr>
                        <a:t>-1</a:t>
                      </a:r>
                      <a:r>
                        <a:rPr lang="en-US" b="0" baseline="0" dirty="0" smtClean="0">
                          <a:solidFill>
                            <a:schemeClr val="tx1"/>
                          </a:solidFill>
                        </a:rPr>
                        <a:t>)</a:t>
                      </a:r>
                      <a:endParaRPr lang="en-US"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Type of</a:t>
                      </a:r>
                      <a:r>
                        <a:rPr lang="en-US" b="0" baseline="0" dirty="0" smtClean="0">
                          <a:solidFill>
                            <a:schemeClr val="tx1"/>
                          </a:solidFill>
                        </a:rPr>
                        <a:t> porosity</a:t>
                      </a:r>
                      <a:endParaRPr lang="en-US"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811703">
                <a:tc>
                  <a:txBody>
                    <a:bodyPr/>
                    <a:lstStyle/>
                    <a:p>
                      <a:pPr algn="ctr"/>
                      <a:r>
                        <a:rPr lang="en-US" sz="1600" dirty="0" smtClean="0">
                          <a:solidFill>
                            <a:schemeClr val="tx1"/>
                          </a:solidFill>
                        </a:rPr>
                        <a:t>Refluxed</a:t>
                      </a:r>
                      <a:r>
                        <a:rPr lang="en-US" sz="1600" baseline="0" dirty="0" smtClean="0">
                          <a:solidFill>
                            <a:schemeClr val="tx1"/>
                          </a:solidFill>
                        </a:rPr>
                        <a:t> cellulose biochar before impregnation</a:t>
                      </a:r>
                      <a:endParaRPr lang="en-US" sz="1600" dirty="0">
                        <a:solidFill>
                          <a:schemeClr val="tx1"/>
                        </a:solidFill>
                      </a:endParaRPr>
                    </a:p>
                  </a:txBody>
                  <a:tcPr>
                    <a:lnT w="12700" cap="flat" cmpd="sng" algn="ctr">
                      <a:solidFill>
                        <a:schemeClr val="tx1"/>
                      </a:solidFill>
                      <a:prstDash val="solid"/>
                      <a:round/>
                      <a:headEnd type="none" w="med" len="med"/>
                      <a:tailEnd type="none" w="med" len="med"/>
                    </a:lnT>
                    <a:noFill/>
                  </a:tcPr>
                </a:tc>
                <a:tc>
                  <a:txBody>
                    <a:bodyPr/>
                    <a:lstStyle/>
                    <a:p>
                      <a:pPr algn="ctr"/>
                      <a:r>
                        <a:rPr lang="en-US" sz="1600" dirty="0" smtClean="0">
                          <a:solidFill>
                            <a:schemeClr val="tx1"/>
                          </a:solidFill>
                        </a:rPr>
                        <a:t>13.2</a:t>
                      </a:r>
                    </a:p>
                  </a:txBody>
                  <a:tcPr>
                    <a:lnT w="12700" cap="flat" cmpd="sng" algn="ctr">
                      <a:solidFill>
                        <a:schemeClr val="tx1"/>
                      </a:solidFill>
                      <a:prstDash val="solid"/>
                      <a:round/>
                      <a:headEnd type="none" w="med" len="med"/>
                      <a:tailEnd type="none" w="med" len="med"/>
                    </a:lnT>
                    <a:noFill/>
                  </a:tcPr>
                </a:tc>
                <a:tc>
                  <a:txBody>
                    <a:bodyPr/>
                    <a:lstStyle/>
                    <a:p>
                      <a:pPr algn="ctr"/>
                      <a:r>
                        <a:rPr lang="en-US" sz="1600" dirty="0" smtClean="0">
                          <a:solidFill>
                            <a:schemeClr val="tx1"/>
                          </a:solidFill>
                        </a:rPr>
                        <a:t>-</a:t>
                      </a:r>
                    </a:p>
                  </a:txBody>
                  <a:tcPr>
                    <a:lnT w="12700" cap="flat" cmpd="sng" algn="ctr">
                      <a:solidFill>
                        <a:schemeClr val="tx1"/>
                      </a:solidFill>
                      <a:prstDash val="solid"/>
                      <a:round/>
                      <a:headEnd type="none" w="med" len="med"/>
                      <a:tailEnd type="none" w="med" len="med"/>
                    </a:lnT>
                    <a:noFill/>
                  </a:tcPr>
                </a:tc>
                <a:extLst>
                  <a:ext uri="{0D108BD9-81ED-4DB2-BD59-A6C34878D82A}">
                    <a16:rowId xmlns="" xmlns:a16="http://schemas.microsoft.com/office/drawing/2014/main" val="10004"/>
                  </a:ext>
                </a:extLst>
              </a:tr>
              <a:tr h="917872">
                <a:tc>
                  <a:txBody>
                    <a:bodyPr/>
                    <a:lstStyle/>
                    <a:p>
                      <a:pPr algn="ctr"/>
                      <a:r>
                        <a:rPr lang="en-US" sz="1600" dirty="0" smtClean="0">
                          <a:solidFill>
                            <a:schemeClr val="tx1"/>
                          </a:solidFill>
                        </a:rPr>
                        <a:t>Annealed </a:t>
                      </a:r>
                      <a:r>
                        <a:rPr lang="en-US" sz="1600" baseline="0" dirty="0" smtClean="0">
                          <a:solidFill>
                            <a:schemeClr val="tx1"/>
                          </a:solidFill>
                        </a:rPr>
                        <a:t>cellulose biochar at 1000 </a:t>
                      </a:r>
                      <a:r>
                        <a:rPr lang="en-US" sz="1600" baseline="0" dirty="0" smtClean="0">
                          <a:solidFill>
                            <a:schemeClr val="tx1"/>
                          </a:solidFill>
                          <a:latin typeface="Arial" panose="020B0604020202020204" pitchFamily="34" charset="0"/>
                          <a:cs typeface="Arial" panose="020B0604020202020204" pitchFamily="34" charset="0"/>
                        </a:rPr>
                        <a:t>ºC </a:t>
                      </a:r>
                    </a:p>
                    <a:p>
                      <a:pPr algn="ctr"/>
                      <a:r>
                        <a:rPr lang="en-US" sz="1600" baseline="0" dirty="0" smtClean="0">
                          <a:solidFill>
                            <a:schemeClr val="tx1"/>
                          </a:solidFill>
                          <a:latin typeface="Arial" panose="020B0604020202020204" pitchFamily="34" charset="0"/>
                          <a:cs typeface="Arial" panose="020B0604020202020204" pitchFamily="34" charset="0"/>
                        </a:rPr>
                        <a:t>without Fe</a:t>
                      </a:r>
                      <a:endParaRPr lang="en-US" sz="1600" dirty="0">
                        <a:solidFill>
                          <a:schemeClr val="tx1"/>
                        </a:solidFill>
                      </a:endParaRPr>
                    </a:p>
                  </a:txBody>
                  <a:tcPr>
                    <a:noFill/>
                  </a:tcPr>
                </a:tc>
                <a:tc>
                  <a:txBody>
                    <a:bodyPr/>
                    <a:lstStyle/>
                    <a:p>
                      <a:pPr algn="ctr"/>
                      <a:r>
                        <a:rPr lang="en-US" sz="1600" dirty="0" smtClean="0">
                          <a:solidFill>
                            <a:schemeClr val="tx1"/>
                          </a:solidFill>
                        </a:rPr>
                        <a:t>210</a:t>
                      </a:r>
                      <a:endParaRPr lang="en-US" sz="1600" dirty="0">
                        <a:solidFill>
                          <a:schemeClr val="tx1"/>
                        </a:solidFill>
                      </a:endParaRPr>
                    </a:p>
                  </a:txBody>
                  <a:tcPr>
                    <a:noFill/>
                  </a:tcPr>
                </a:tc>
                <a:tc>
                  <a:txBody>
                    <a:bodyPr/>
                    <a:lstStyle/>
                    <a:p>
                      <a:pPr algn="ctr"/>
                      <a:r>
                        <a:rPr lang="en-US" sz="1600" dirty="0" smtClean="0">
                          <a:solidFill>
                            <a:schemeClr val="tx1"/>
                          </a:solidFill>
                        </a:rPr>
                        <a:t>Micro-porous</a:t>
                      </a:r>
                      <a:endParaRPr lang="en-US" sz="1600" dirty="0">
                        <a:solidFill>
                          <a:schemeClr val="tx1"/>
                        </a:solidFill>
                      </a:endParaRPr>
                    </a:p>
                  </a:txBody>
                  <a:tcPr>
                    <a:noFill/>
                  </a:tcPr>
                </a:tc>
                <a:extLst>
                  <a:ext uri="{0D108BD9-81ED-4DB2-BD59-A6C34878D82A}">
                    <a16:rowId xmlns="" xmlns:a16="http://schemas.microsoft.com/office/drawing/2014/main" val="10005"/>
                  </a:ext>
                </a:extLst>
              </a:tr>
              <a:tr h="917872">
                <a:tc>
                  <a:txBody>
                    <a:bodyPr/>
                    <a:lstStyle/>
                    <a:p>
                      <a:pPr algn="ctr"/>
                      <a:r>
                        <a:rPr lang="en-US" sz="1600" dirty="0" smtClean="0">
                          <a:solidFill>
                            <a:schemeClr val="tx1"/>
                          </a:solidFill>
                        </a:rPr>
                        <a:t>Day-3</a:t>
                      </a:r>
                      <a:r>
                        <a:rPr lang="en-US" sz="1600" baseline="0" dirty="0" smtClean="0">
                          <a:solidFill>
                            <a:schemeClr val="tx1"/>
                          </a:solidFill>
                        </a:rPr>
                        <a:t> CEINP from cellulose biochar</a:t>
                      </a:r>
                      <a:endParaRPr lang="en-US" sz="1600" dirty="0">
                        <a:solidFill>
                          <a:schemeClr val="tx1"/>
                        </a:solidFill>
                      </a:endParaRPr>
                    </a:p>
                  </a:txBody>
                  <a:tcPr>
                    <a:lnB w="12700" cap="flat" cmpd="sng" algn="ctr">
                      <a:solidFill>
                        <a:schemeClr val="tx1"/>
                      </a:solidFill>
                      <a:prstDash val="solid"/>
                      <a:round/>
                      <a:headEnd type="none" w="med" len="med"/>
                      <a:tailEnd type="none" w="med" len="med"/>
                    </a:lnB>
                    <a:noFill/>
                  </a:tcPr>
                </a:tc>
                <a:tc>
                  <a:txBody>
                    <a:bodyPr/>
                    <a:lstStyle/>
                    <a:p>
                      <a:pPr algn="ctr"/>
                      <a:r>
                        <a:rPr lang="en-US" sz="1600" dirty="0" smtClean="0">
                          <a:solidFill>
                            <a:schemeClr val="tx1"/>
                          </a:solidFill>
                        </a:rPr>
                        <a:t>183</a:t>
                      </a:r>
                      <a:endParaRPr lang="en-US" sz="1600" dirty="0">
                        <a:solidFill>
                          <a:schemeClr val="tx1"/>
                        </a:solidFill>
                      </a:endParaRPr>
                    </a:p>
                  </a:txBody>
                  <a:tcP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err="1" smtClean="0">
                          <a:solidFill>
                            <a:schemeClr val="tx1"/>
                          </a:solidFill>
                          <a:latin typeface="+mn-lt"/>
                          <a:ea typeface="+mn-ea"/>
                          <a:cs typeface="+mn-cs"/>
                        </a:rPr>
                        <a:t>Meso</a:t>
                      </a:r>
                      <a:r>
                        <a:rPr lang="en-US" sz="1600" kern="1200" dirty="0" smtClean="0">
                          <a:solidFill>
                            <a:schemeClr val="tx1"/>
                          </a:solidFill>
                          <a:latin typeface="+mn-lt"/>
                          <a:ea typeface="+mn-ea"/>
                          <a:cs typeface="+mn-cs"/>
                        </a:rPr>
                        <a:t>-porous</a:t>
                      </a:r>
                    </a:p>
                    <a:p>
                      <a:pPr marL="0" algn="ctr" defTabSz="914400" rtl="0" eaLnBrk="1" latinLnBrk="0" hangingPunct="1"/>
                      <a:endParaRPr lang="en-US" sz="1600" kern="1200" dirty="0">
                        <a:solidFill>
                          <a:schemeClr val="tx1"/>
                        </a:solidFill>
                        <a:latin typeface="+mn-lt"/>
                        <a:ea typeface="+mn-ea"/>
                        <a:cs typeface="+mn-cs"/>
                      </a:endParaRPr>
                    </a:p>
                  </a:txBody>
                  <a:tcPr>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3101118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a:latin typeface="+mj-lt"/>
                <a:cs typeface="Times New Roman" panose="02020603050405020304" pitchFamily="18" charset="0"/>
              </a:rPr>
              <a:t>Postulated M</a:t>
            </a:r>
            <a:r>
              <a:rPr lang="en-US" dirty="0" smtClean="0">
                <a:latin typeface="+mj-lt"/>
                <a:cs typeface="Times New Roman" panose="02020603050405020304" pitchFamily="18" charset="0"/>
              </a:rPr>
              <a:t>echanism</a:t>
            </a:r>
            <a:endParaRPr lang="en-US" dirty="0">
              <a:latin typeface="+mj-lt"/>
              <a:cs typeface="Times New Roman" panose="02020603050405020304" pitchFamily="18" charset="0"/>
            </a:endParaRPr>
          </a:p>
        </p:txBody>
      </p:sp>
      <p:grpSp>
        <p:nvGrpSpPr>
          <p:cNvPr id="162" name="Group 161"/>
          <p:cNvGrpSpPr/>
          <p:nvPr/>
        </p:nvGrpSpPr>
        <p:grpSpPr>
          <a:xfrm>
            <a:off x="519249" y="832371"/>
            <a:ext cx="8720545" cy="5115584"/>
            <a:chOff x="1601956" y="678805"/>
            <a:chExt cx="9076414" cy="5465628"/>
          </a:xfrm>
        </p:grpSpPr>
        <p:grpSp>
          <p:nvGrpSpPr>
            <p:cNvPr id="163" name="Group 162"/>
            <p:cNvGrpSpPr/>
            <p:nvPr/>
          </p:nvGrpSpPr>
          <p:grpSpPr>
            <a:xfrm>
              <a:off x="1601956" y="678805"/>
              <a:ext cx="8489772" cy="3169295"/>
              <a:chOff x="1601956" y="678805"/>
              <a:chExt cx="8489772" cy="3169295"/>
            </a:xfrm>
          </p:grpSpPr>
          <p:pic>
            <p:nvPicPr>
              <p:cNvPr id="173" name="Picture 172"/>
              <p:cNvPicPr>
                <a:picLocks noChangeAspect="1"/>
              </p:cNvPicPr>
              <p:nvPr/>
            </p:nvPicPr>
            <p:blipFill rotWithShape="1">
              <a:blip r:embed="rId2">
                <a:extLst>
                  <a:ext uri="{28A0092B-C50C-407E-A947-70E740481C1C}">
                    <a14:useLocalDpi xmlns:a14="http://schemas.microsoft.com/office/drawing/2010/main" val="0"/>
                  </a:ext>
                </a:extLst>
              </a:blip>
              <a:srcRect l="38863" t="28659" r="19257" b="47898"/>
              <a:stretch/>
            </p:blipFill>
            <p:spPr>
              <a:xfrm>
                <a:off x="1601956" y="1030522"/>
                <a:ext cx="5553075" cy="2331325"/>
              </a:xfrm>
              <a:prstGeom prst="rect">
                <a:avLst/>
              </a:prstGeom>
            </p:spPr>
          </p:pic>
          <p:cxnSp>
            <p:nvCxnSpPr>
              <p:cNvPr id="174" name="Straight Arrow Connector 173"/>
              <p:cNvCxnSpPr/>
              <p:nvPr/>
            </p:nvCxnSpPr>
            <p:spPr>
              <a:xfrm>
                <a:off x="4018612" y="2282190"/>
                <a:ext cx="765567" cy="0"/>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p:nvPr/>
            </p:nvCxnSpPr>
            <p:spPr>
              <a:xfrm>
                <a:off x="7090356" y="2282190"/>
                <a:ext cx="742934" cy="0"/>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a:off x="9038843" y="3026456"/>
                <a:ext cx="0" cy="821644"/>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7" name="TextBox 176"/>
              <p:cNvSpPr txBox="1"/>
              <p:nvPr/>
            </p:nvSpPr>
            <p:spPr>
              <a:xfrm>
                <a:off x="1726558" y="2774063"/>
                <a:ext cx="1298753" cy="323165"/>
              </a:xfrm>
              <a:prstGeom prst="rect">
                <a:avLst/>
              </a:prstGeom>
              <a:noFill/>
            </p:spPr>
            <p:txBody>
              <a:bodyPr wrap="none" rtlCol="0">
                <a:spAutoFit/>
              </a:bodyPr>
              <a:lstStyle/>
              <a:p>
                <a:r>
                  <a:rPr lang="en-US" sz="1500" dirty="0" smtClean="0">
                    <a:latin typeface="Times New Roman" panose="02020603050405020304" pitchFamily="18" charset="0"/>
                    <a:cs typeface="Times New Roman" panose="02020603050405020304" pitchFamily="18" charset="0"/>
                  </a:rPr>
                  <a:t>Carbon matrix</a:t>
                </a:r>
                <a:endParaRPr lang="en-US" sz="1500" dirty="0">
                  <a:latin typeface="Times New Roman" panose="02020603050405020304" pitchFamily="18" charset="0"/>
                  <a:cs typeface="Times New Roman" panose="02020603050405020304" pitchFamily="18" charset="0"/>
                </a:endParaRPr>
              </a:p>
            </p:txBody>
          </p:sp>
          <p:sp>
            <p:nvSpPr>
              <p:cNvPr id="178" name="TextBox 177"/>
              <p:cNvSpPr txBox="1"/>
              <p:nvPr/>
            </p:nvSpPr>
            <p:spPr>
              <a:xfrm>
                <a:off x="4771990" y="2769647"/>
                <a:ext cx="1298753" cy="323165"/>
              </a:xfrm>
              <a:prstGeom prst="rect">
                <a:avLst/>
              </a:prstGeom>
              <a:noFill/>
            </p:spPr>
            <p:txBody>
              <a:bodyPr wrap="none" rtlCol="0">
                <a:spAutoFit/>
              </a:bodyPr>
              <a:lstStyle/>
              <a:p>
                <a:r>
                  <a:rPr lang="en-US" sz="1500" dirty="0" smtClean="0">
                    <a:latin typeface="Times New Roman" panose="02020603050405020304" pitchFamily="18" charset="0"/>
                    <a:cs typeface="Times New Roman" panose="02020603050405020304" pitchFamily="18" charset="0"/>
                  </a:rPr>
                  <a:t>Carbon matrix</a:t>
                </a:r>
                <a:endParaRPr lang="en-US" sz="1500" dirty="0">
                  <a:latin typeface="Times New Roman" panose="02020603050405020304" pitchFamily="18" charset="0"/>
                  <a:cs typeface="Times New Roman" panose="02020603050405020304" pitchFamily="18" charset="0"/>
                </a:endParaRPr>
              </a:p>
            </p:txBody>
          </p:sp>
          <p:sp>
            <p:nvSpPr>
              <p:cNvPr id="179" name="Rectangle 178"/>
              <p:cNvSpPr/>
              <p:nvPr/>
            </p:nvSpPr>
            <p:spPr>
              <a:xfrm>
                <a:off x="3271128" y="2774063"/>
                <a:ext cx="822661" cy="323165"/>
              </a:xfrm>
              <a:prstGeom prst="rect">
                <a:avLst/>
              </a:prstGeom>
            </p:spPr>
            <p:txBody>
              <a:bodyPr wrap="none">
                <a:spAutoFit/>
              </a:bodyPr>
              <a:lstStyle/>
              <a:p>
                <a:r>
                  <a:rPr lang="en-US" sz="1500" dirty="0">
                    <a:latin typeface="Times New Roman" panose="02020603050405020304" pitchFamily="18" charset="0"/>
                    <a:cs typeface="Times New Roman" panose="02020603050405020304" pitchFamily="18" charset="0"/>
                  </a:rPr>
                  <a:t>1000 </a:t>
                </a:r>
                <a:r>
                  <a:rPr lang="en-US" sz="1500" dirty="0">
                    <a:latin typeface="Arial" panose="020B0604020202020204" pitchFamily="34" charset="0"/>
                    <a:cs typeface="Arial" panose="020B0604020202020204" pitchFamily="34" charset="0"/>
                  </a:rPr>
                  <a:t>°</a:t>
                </a:r>
                <a:r>
                  <a:rPr lang="en-US" sz="1500" dirty="0">
                    <a:latin typeface="Times New Roman" panose="02020603050405020304" pitchFamily="18" charset="0"/>
                    <a:cs typeface="Times New Roman" panose="02020603050405020304" pitchFamily="18" charset="0"/>
                  </a:rPr>
                  <a:t>C</a:t>
                </a:r>
              </a:p>
            </p:txBody>
          </p:sp>
          <p:sp>
            <p:nvSpPr>
              <p:cNvPr id="180" name="Rectangle 179"/>
              <p:cNvSpPr/>
              <p:nvPr/>
            </p:nvSpPr>
            <p:spPr>
              <a:xfrm>
                <a:off x="6281121" y="2775124"/>
                <a:ext cx="822661" cy="323165"/>
              </a:xfrm>
              <a:prstGeom prst="rect">
                <a:avLst/>
              </a:prstGeom>
            </p:spPr>
            <p:txBody>
              <a:bodyPr wrap="none">
                <a:spAutoFit/>
              </a:bodyPr>
              <a:lstStyle/>
              <a:p>
                <a:r>
                  <a:rPr lang="en-US" sz="1500" dirty="0">
                    <a:latin typeface="Times New Roman" panose="02020603050405020304" pitchFamily="18" charset="0"/>
                    <a:cs typeface="Times New Roman" panose="02020603050405020304" pitchFamily="18" charset="0"/>
                  </a:rPr>
                  <a:t>1000 </a:t>
                </a:r>
                <a:r>
                  <a:rPr lang="en-US" sz="1500" dirty="0">
                    <a:latin typeface="Arial" panose="020B0604020202020204" pitchFamily="34" charset="0"/>
                    <a:cs typeface="Arial" panose="020B0604020202020204" pitchFamily="34" charset="0"/>
                  </a:rPr>
                  <a:t>°</a:t>
                </a:r>
                <a:r>
                  <a:rPr lang="en-US" sz="1500" dirty="0">
                    <a:latin typeface="Times New Roman" panose="02020603050405020304" pitchFamily="18" charset="0"/>
                    <a:cs typeface="Times New Roman" panose="02020603050405020304" pitchFamily="18" charset="0"/>
                  </a:rPr>
                  <a:t>C</a:t>
                </a:r>
              </a:p>
            </p:txBody>
          </p:sp>
          <p:sp>
            <p:nvSpPr>
              <p:cNvPr id="181" name="TextBox 180"/>
              <p:cNvSpPr txBox="1"/>
              <p:nvPr/>
            </p:nvSpPr>
            <p:spPr>
              <a:xfrm>
                <a:off x="1948471" y="681744"/>
                <a:ext cx="748338"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H</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O</a:t>
                </a:r>
                <a:endParaRPr lang="en-US" dirty="0">
                  <a:latin typeface="Times New Roman" panose="02020603050405020304" pitchFamily="18" charset="0"/>
                  <a:cs typeface="Times New Roman" panose="02020603050405020304" pitchFamily="18" charset="0"/>
                </a:endParaRPr>
              </a:p>
            </p:txBody>
          </p:sp>
          <p:sp>
            <p:nvSpPr>
              <p:cNvPr id="182" name="TextBox 181"/>
              <p:cNvSpPr txBox="1"/>
              <p:nvPr/>
            </p:nvSpPr>
            <p:spPr>
              <a:xfrm>
                <a:off x="2619603" y="678805"/>
                <a:ext cx="633729" cy="37256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CO</a:t>
                </a:r>
                <a:endParaRPr lang="en-US" dirty="0">
                  <a:latin typeface="Times New Roman" panose="02020603050405020304" pitchFamily="18" charset="0"/>
                  <a:cs typeface="Times New Roman" panose="02020603050405020304" pitchFamily="18" charset="0"/>
                </a:endParaRPr>
              </a:p>
            </p:txBody>
          </p:sp>
          <p:sp>
            <p:nvSpPr>
              <p:cNvPr id="183" name="TextBox 182"/>
              <p:cNvSpPr txBox="1"/>
              <p:nvPr/>
            </p:nvSpPr>
            <p:spPr>
              <a:xfrm>
                <a:off x="3253332" y="678805"/>
                <a:ext cx="748338"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CO</a:t>
                </a:r>
                <a:r>
                  <a:rPr lang="en-US" baseline="-25000" dirty="0" smtClean="0">
                    <a:latin typeface="Times New Roman" panose="02020603050405020304" pitchFamily="18" charset="0"/>
                    <a:cs typeface="Times New Roman" panose="02020603050405020304" pitchFamily="18" charset="0"/>
                  </a:rPr>
                  <a:t>2</a:t>
                </a:r>
                <a:endParaRPr lang="en-US" baseline="-25000" dirty="0">
                  <a:latin typeface="Times New Roman" panose="02020603050405020304" pitchFamily="18" charset="0"/>
                  <a:cs typeface="Times New Roman" panose="02020603050405020304" pitchFamily="18" charset="0"/>
                </a:endParaRPr>
              </a:p>
            </p:txBody>
          </p:sp>
          <p:sp>
            <p:nvSpPr>
              <p:cNvPr id="184" name="TextBox 183"/>
              <p:cNvSpPr txBox="1"/>
              <p:nvPr/>
            </p:nvSpPr>
            <p:spPr>
              <a:xfrm>
                <a:off x="9101064" y="3169114"/>
                <a:ext cx="990664"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Cooling</a:t>
                </a:r>
                <a:endParaRPr lang="en-US" b="1" dirty="0">
                  <a:latin typeface="Times New Roman" panose="02020603050405020304" pitchFamily="18" charset="0"/>
                  <a:cs typeface="Times New Roman" panose="02020603050405020304" pitchFamily="18" charset="0"/>
                </a:endParaRPr>
              </a:p>
            </p:txBody>
          </p:sp>
        </p:grpSp>
        <p:pic>
          <p:nvPicPr>
            <p:cNvPr id="164" name="Picture 163"/>
            <p:cNvPicPr>
              <a:picLocks noChangeAspect="1"/>
            </p:cNvPicPr>
            <p:nvPr/>
          </p:nvPicPr>
          <p:blipFill rotWithShape="1">
            <a:blip r:embed="rId2">
              <a:extLst>
                <a:ext uri="{28A0092B-C50C-407E-A947-70E740481C1C}">
                  <a14:useLocalDpi xmlns:a14="http://schemas.microsoft.com/office/drawing/2010/main" val="0"/>
                </a:ext>
              </a:extLst>
            </a:blip>
            <a:srcRect l="13289" t="54688" r="39372" b="24598"/>
            <a:stretch/>
          </p:blipFill>
          <p:spPr>
            <a:xfrm>
              <a:off x="4401395" y="3681885"/>
              <a:ext cx="6276975" cy="2059969"/>
            </a:xfrm>
            <a:prstGeom prst="rect">
              <a:avLst/>
            </a:prstGeom>
          </p:spPr>
        </p:pic>
        <p:pic>
          <p:nvPicPr>
            <p:cNvPr id="165" name="Picture 164"/>
            <p:cNvPicPr>
              <a:picLocks noChangeAspect="1"/>
            </p:cNvPicPr>
            <p:nvPr/>
          </p:nvPicPr>
          <p:blipFill rotWithShape="1">
            <a:blip r:embed="rId2">
              <a:extLst>
                <a:ext uri="{28A0092B-C50C-407E-A947-70E740481C1C}">
                  <a14:useLocalDpi xmlns:a14="http://schemas.microsoft.com/office/drawing/2010/main" val="0"/>
                </a:ext>
              </a:extLst>
            </a:blip>
            <a:srcRect l="62559" t="57214" r="19257" b="25545"/>
            <a:stretch/>
          </p:blipFill>
          <p:spPr>
            <a:xfrm>
              <a:off x="7833232" y="1380591"/>
              <a:ext cx="2411224" cy="1714501"/>
            </a:xfrm>
            <a:prstGeom prst="rect">
              <a:avLst/>
            </a:prstGeom>
          </p:spPr>
        </p:pic>
        <p:cxnSp>
          <p:nvCxnSpPr>
            <p:cNvPr id="166" name="Straight Arrow Connector 165"/>
            <p:cNvCxnSpPr/>
            <p:nvPr/>
          </p:nvCxnSpPr>
          <p:spPr>
            <a:xfrm flipH="1" flipV="1">
              <a:off x="7212331" y="4864104"/>
              <a:ext cx="743462" cy="1"/>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7" name="TextBox 166"/>
            <p:cNvSpPr txBox="1"/>
            <p:nvPr/>
          </p:nvSpPr>
          <p:spPr>
            <a:xfrm>
              <a:off x="7910803" y="5318864"/>
              <a:ext cx="1298753" cy="323165"/>
            </a:xfrm>
            <a:prstGeom prst="rect">
              <a:avLst/>
            </a:prstGeom>
            <a:noFill/>
          </p:spPr>
          <p:txBody>
            <a:bodyPr wrap="none" rtlCol="0">
              <a:spAutoFit/>
            </a:bodyPr>
            <a:lstStyle/>
            <a:p>
              <a:r>
                <a:rPr lang="en-US" sz="1500" dirty="0" smtClean="0">
                  <a:latin typeface="Times New Roman" panose="02020603050405020304" pitchFamily="18" charset="0"/>
                  <a:cs typeface="Times New Roman" panose="02020603050405020304" pitchFamily="18" charset="0"/>
                </a:rPr>
                <a:t>Carbon matrix</a:t>
              </a:r>
              <a:endParaRPr lang="en-US" sz="1500" dirty="0">
                <a:latin typeface="Times New Roman" panose="02020603050405020304" pitchFamily="18" charset="0"/>
                <a:cs typeface="Times New Roman" panose="02020603050405020304" pitchFamily="18" charset="0"/>
              </a:endParaRPr>
            </a:p>
          </p:txBody>
        </p:sp>
        <p:sp>
          <p:nvSpPr>
            <p:cNvPr id="168" name="TextBox 167"/>
            <p:cNvSpPr txBox="1"/>
            <p:nvPr/>
          </p:nvSpPr>
          <p:spPr>
            <a:xfrm>
              <a:off x="4827185" y="5318864"/>
              <a:ext cx="1298753" cy="323165"/>
            </a:xfrm>
            <a:prstGeom prst="rect">
              <a:avLst/>
            </a:prstGeom>
            <a:noFill/>
          </p:spPr>
          <p:txBody>
            <a:bodyPr wrap="none" rtlCol="0">
              <a:spAutoFit/>
            </a:bodyPr>
            <a:lstStyle/>
            <a:p>
              <a:r>
                <a:rPr lang="en-US" sz="1500" dirty="0" smtClean="0">
                  <a:latin typeface="Times New Roman" panose="02020603050405020304" pitchFamily="18" charset="0"/>
                  <a:cs typeface="Times New Roman" panose="02020603050405020304" pitchFamily="18" charset="0"/>
                </a:rPr>
                <a:t>Carbon matrix</a:t>
              </a:r>
              <a:endParaRPr lang="en-US" sz="1500" dirty="0">
                <a:latin typeface="Times New Roman" panose="02020603050405020304" pitchFamily="18" charset="0"/>
                <a:cs typeface="Times New Roman" panose="02020603050405020304" pitchFamily="18" charset="0"/>
              </a:endParaRPr>
            </a:p>
          </p:txBody>
        </p:sp>
        <p:cxnSp>
          <p:nvCxnSpPr>
            <p:cNvPr id="169" name="Straight Arrow Connector 168"/>
            <p:cNvCxnSpPr/>
            <p:nvPr/>
          </p:nvCxnSpPr>
          <p:spPr>
            <a:xfrm>
              <a:off x="6357345" y="5350684"/>
              <a:ext cx="0" cy="52139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5613102" y="5775101"/>
              <a:ext cx="1580179"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Graphite shell </a:t>
              </a:r>
              <a:endParaRPr lang="en-US" b="1" dirty="0">
                <a:latin typeface="Times New Roman" panose="02020603050405020304" pitchFamily="18" charset="0"/>
                <a:cs typeface="Times New Roman" panose="02020603050405020304" pitchFamily="18" charset="0"/>
              </a:endParaRPr>
            </a:p>
          </p:txBody>
        </p:sp>
        <p:sp>
          <p:nvSpPr>
            <p:cNvPr id="171" name="TextBox 170"/>
            <p:cNvSpPr txBox="1"/>
            <p:nvPr/>
          </p:nvSpPr>
          <p:spPr>
            <a:xfrm>
              <a:off x="7875195" y="2771810"/>
              <a:ext cx="1298753" cy="323165"/>
            </a:xfrm>
            <a:prstGeom prst="rect">
              <a:avLst/>
            </a:prstGeom>
            <a:noFill/>
          </p:spPr>
          <p:txBody>
            <a:bodyPr wrap="none" rtlCol="0">
              <a:spAutoFit/>
            </a:bodyPr>
            <a:lstStyle/>
            <a:p>
              <a:r>
                <a:rPr lang="en-US" sz="1500" dirty="0" smtClean="0">
                  <a:latin typeface="Times New Roman" panose="02020603050405020304" pitchFamily="18" charset="0"/>
                  <a:cs typeface="Times New Roman" panose="02020603050405020304" pitchFamily="18" charset="0"/>
                </a:rPr>
                <a:t>Carbon matrix</a:t>
              </a:r>
              <a:endParaRPr lang="en-US" sz="1500" dirty="0">
                <a:latin typeface="Times New Roman" panose="02020603050405020304" pitchFamily="18" charset="0"/>
                <a:cs typeface="Times New Roman" panose="02020603050405020304" pitchFamily="18" charset="0"/>
              </a:endParaRPr>
            </a:p>
          </p:txBody>
        </p:sp>
        <p:sp>
          <p:nvSpPr>
            <p:cNvPr id="172" name="Rectangle 171"/>
            <p:cNvSpPr/>
            <p:nvPr/>
          </p:nvSpPr>
          <p:spPr>
            <a:xfrm>
              <a:off x="9379832" y="2769647"/>
              <a:ext cx="822661" cy="323165"/>
            </a:xfrm>
            <a:prstGeom prst="rect">
              <a:avLst/>
            </a:prstGeom>
          </p:spPr>
          <p:txBody>
            <a:bodyPr wrap="none">
              <a:spAutoFit/>
            </a:bodyPr>
            <a:lstStyle/>
            <a:p>
              <a:r>
                <a:rPr lang="en-US" sz="1500" dirty="0">
                  <a:latin typeface="Times New Roman" panose="02020603050405020304" pitchFamily="18" charset="0"/>
                  <a:cs typeface="Times New Roman" panose="02020603050405020304" pitchFamily="18" charset="0"/>
                </a:rPr>
                <a:t>1000 </a:t>
              </a:r>
              <a:r>
                <a:rPr lang="en-US" sz="1500" dirty="0">
                  <a:latin typeface="Arial" panose="020B0604020202020204" pitchFamily="34" charset="0"/>
                  <a:cs typeface="Arial" panose="020B0604020202020204" pitchFamily="34" charset="0"/>
                </a:rPr>
                <a:t>°</a:t>
              </a:r>
              <a:r>
                <a:rPr lang="en-US" sz="1500" dirty="0">
                  <a:latin typeface="Times New Roman" panose="02020603050405020304" pitchFamily="18" charset="0"/>
                  <a:cs typeface="Times New Roman" panose="02020603050405020304" pitchFamily="18" charset="0"/>
                </a:rPr>
                <a:t>C</a:t>
              </a:r>
            </a:p>
          </p:txBody>
        </p:sp>
      </p:grpSp>
    </p:spTree>
    <p:extLst>
      <p:ext uri="{BB962C8B-B14F-4D97-AF65-F5344CB8AC3E}">
        <p14:creationId xmlns:p14="http://schemas.microsoft.com/office/powerpoint/2010/main" val="198132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smtClean="0"/>
              <a:t>CEINP – adsorbent for heavy metals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989377" y="2088686"/>
            <a:ext cx="3092551" cy="2215657"/>
          </a:xfrm>
          <a:prstGeom prst="rect">
            <a:avLst/>
          </a:prstGeom>
        </p:spPr>
      </p:pic>
      <p:sp>
        <p:nvSpPr>
          <p:cNvPr id="5" name="Rectangle 4"/>
          <p:cNvSpPr/>
          <p:nvPr/>
        </p:nvSpPr>
        <p:spPr>
          <a:xfrm>
            <a:off x="773163" y="1178346"/>
            <a:ext cx="5654661" cy="4832092"/>
          </a:xfrm>
          <a:prstGeom prst="rect">
            <a:avLst/>
          </a:prstGeom>
        </p:spPr>
        <p:txBody>
          <a:bodyPr wrap="square">
            <a:spAutoFit/>
          </a:bodyPr>
          <a:lstStyle/>
          <a:p>
            <a:pPr marL="285750" indent="-285750">
              <a:buFont typeface="Arial" panose="020B0604020202020204" pitchFamily="34" charset="0"/>
              <a:buChar char="•"/>
            </a:pPr>
            <a:r>
              <a:rPr lang="en-US" sz="2200" dirty="0" smtClean="0"/>
              <a:t>Heavy metals tested: Cr (VI), Cu (II) and As (V)</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smtClean="0"/>
              <a:t> Operating parameters:</a:t>
            </a:r>
          </a:p>
          <a:p>
            <a:pPr marL="800100" lvl="1" indent="-342900">
              <a:buFontTx/>
              <a:buChar char="-"/>
            </a:pPr>
            <a:r>
              <a:rPr lang="en-US" sz="2200" dirty="0" smtClean="0"/>
              <a:t>Concentration: 25 ppm</a:t>
            </a:r>
          </a:p>
          <a:p>
            <a:pPr marL="800100" lvl="1" indent="-342900">
              <a:buFontTx/>
              <a:buChar char="-"/>
            </a:pPr>
            <a:r>
              <a:rPr lang="en-US" sz="2200" dirty="0" smtClean="0"/>
              <a:t>Mass of adsorbent/CEINP: 25 mg</a:t>
            </a:r>
          </a:p>
          <a:p>
            <a:pPr marL="800100" lvl="1" indent="-342900">
              <a:buFontTx/>
              <a:buChar char="-"/>
            </a:pPr>
            <a:r>
              <a:rPr lang="en-US" sz="2200" dirty="0" smtClean="0"/>
              <a:t>Equilibration time: 14 </a:t>
            </a:r>
            <a:r>
              <a:rPr lang="en-US" sz="2200" dirty="0" err="1" smtClean="0"/>
              <a:t>hrs</a:t>
            </a:r>
            <a:r>
              <a:rPr lang="en-US" sz="2200" dirty="0" smtClean="0"/>
              <a:t>  </a:t>
            </a:r>
          </a:p>
          <a:p>
            <a:pPr marL="800100" lvl="1" indent="-342900">
              <a:buFontTx/>
              <a:buChar char="-"/>
            </a:pPr>
            <a:r>
              <a:rPr lang="en-US" sz="2200" dirty="0" smtClean="0"/>
              <a:t>Temperature: ambient </a:t>
            </a:r>
          </a:p>
          <a:p>
            <a:pPr marL="800100" lvl="1" indent="-342900">
              <a:buFontTx/>
              <a:buChar char="-"/>
            </a:pPr>
            <a:r>
              <a:rPr lang="en-US" sz="2200" dirty="0" smtClean="0"/>
              <a:t>pH: 3 to 10</a:t>
            </a:r>
          </a:p>
          <a:p>
            <a:pPr lvl="1"/>
            <a:endParaRPr lang="en-US" sz="2200" dirty="0"/>
          </a:p>
          <a:p>
            <a:pPr marL="342900" indent="-342900">
              <a:buFont typeface="Arial" panose="020B0604020202020204" pitchFamily="34" charset="0"/>
              <a:buChar char="•"/>
            </a:pPr>
            <a:r>
              <a:rPr lang="en-US" sz="2200" dirty="0" smtClean="0"/>
              <a:t>Magnetic nanoparticles can be easily removed under external magnetic field</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smtClean="0"/>
          </a:p>
        </p:txBody>
      </p:sp>
      <p:cxnSp>
        <p:nvCxnSpPr>
          <p:cNvPr id="6" name="Straight Arrow Connector 5"/>
          <p:cNvCxnSpPr/>
          <p:nvPr/>
        </p:nvCxnSpPr>
        <p:spPr>
          <a:xfrm flipV="1">
            <a:off x="7574973" y="3699164"/>
            <a:ext cx="446810" cy="70658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43700" y="4346924"/>
            <a:ext cx="954107" cy="369332"/>
          </a:xfrm>
          <a:prstGeom prst="rect">
            <a:avLst/>
          </a:prstGeom>
          <a:noFill/>
        </p:spPr>
        <p:txBody>
          <a:bodyPr wrap="none" rtlCol="0">
            <a:spAutoFit/>
          </a:bodyPr>
          <a:lstStyle/>
          <a:p>
            <a:r>
              <a:rPr lang="en-US" dirty="0" smtClean="0"/>
              <a:t>Magnet</a:t>
            </a:r>
            <a:endParaRPr lang="en-US" dirty="0"/>
          </a:p>
        </p:txBody>
      </p:sp>
    </p:spTree>
    <p:extLst>
      <p:ext uri="{BB962C8B-B14F-4D97-AF65-F5344CB8AC3E}">
        <p14:creationId xmlns:p14="http://schemas.microsoft.com/office/powerpoint/2010/main" val="6053601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p:cNvSpPr>
            <a:spLocks noGrp="1"/>
          </p:cNvSpPr>
          <p:nvPr>
            <p:ph sz="quarter" idx="11"/>
          </p:nvPr>
        </p:nvSpPr>
        <p:spPr>
          <a:xfrm>
            <a:off x="639814" y="-8878"/>
            <a:ext cx="8165592" cy="841248"/>
          </a:xfrm>
        </p:spPr>
        <p:txBody>
          <a:bodyPr/>
          <a:lstStyle/>
          <a:p>
            <a:r>
              <a:rPr lang="en-US" dirty="0" smtClean="0">
                <a:latin typeface="+mj-lt"/>
                <a:cs typeface="Times New Roman" panose="02020603050405020304" pitchFamily="18" charset="0"/>
              </a:rPr>
              <a:t>Point of zero charge (</a:t>
            </a:r>
            <a:r>
              <a:rPr lang="en-US" dirty="0" err="1" smtClean="0">
                <a:latin typeface="+mj-lt"/>
                <a:cs typeface="Times New Roman" panose="02020603050405020304" pitchFamily="18" charset="0"/>
              </a:rPr>
              <a:t>pH</a:t>
            </a:r>
            <a:r>
              <a:rPr lang="en-US" baseline="-25000" dirty="0" err="1" smtClean="0">
                <a:latin typeface="+mj-lt"/>
                <a:cs typeface="Times New Roman" panose="02020603050405020304" pitchFamily="18" charset="0"/>
              </a:rPr>
              <a:t>zpc</a:t>
            </a:r>
            <a:r>
              <a:rPr lang="en-US" dirty="0" smtClean="0">
                <a:latin typeface="+mj-lt"/>
                <a:cs typeface="Times New Roman" panose="02020603050405020304" pitchFamily="18" charset="0"/>
              </a:rPr>
              <a:t>)</a:t>
            </a:r>
            <a:endParaRPr lang="en-US" dirty="0">
              <a:latin typeface="+mj-lt"/>
              <a:cs typeface="Times New Roman" panose="02020603050405020304" pitchFamily="18" charset="0"/>
            </a:endParaRPr>
          </a:p>
        </p:txBody>
      </p:sp>
      <p:sp>
        <p:nvSpPr>
          <p:cNvPr id="27" name="TextBox 26"/>
          <p:cNvSpPr txBox="1"/>
          <p:nvPr/>
        </p:nvSpPr>
        <p:spPr>
          <a:xfrm>
            <a:off x="639814" y="4408375"/>
            <a:ext cx="8799461" cy="2123658"/>
          </a:xfrm>
          <a:prstGeom prst="rect">
            <a:avLst/>
          </a:prstGeom>
          <a:noFill/>
        </p:spPr>
        <p:txBody>
          <a:bodyPr wrap="square" rtlCol="0">
            <a:spAutoFit/>
          </a:bodyPr>
          <a:lstStyle/>
          <a:p>
            <a:pPr marL="342900" indent="-342900">
              <a:buFont typeface="Arial" panose="020B0604020202020204" pitchFamily="34" charset="0"/>
              <a:buChar char="•"/>
            </a:pPr>
            <a:r>
              <a:rPr lang="en-US" sz="2200" dirty="0" err="1" smtClean="0">
                <a:latin typeface="+mj-lt"/>
                <a:cs typeface="Times New Roman" panose="02020603050405020304" pitchFamily="18" charset="0"/>
              </a:rPr>
              <a:t>pH</a:t>
            </a:r>
            <a:r>
              <a:rPr lang="en-US" sz="2200" baseline="-25000" dirty="0" err="1" smtClean="0">
                <a:latin typeface="+mj-lt"/>
                <a:cs typeface="Times New Roman" panose="02020603050405020304" pitchFamily="18" charset="0"/>
              </a:rPr>
              <a:t>zpc</a:t>
            </a:r>
            <a:r>
              <a:rPr lang="en-US" sz="2200" dirty="0">
                <a:latin typeface="+mj-lt"/>
                <a:cs typeface="Times New Roman" panose="02020603050405020304" pitchFamily="18" charset="0"/>
              </a:rPr>
              <a:t> </a:t>
            </a:r>
            <a:r>
              <a:rPr lang="en-US" sz="2200" dirty="0" smtClean="0">
                <a:latin typeface="+mj-lt"/>
                <a:cs typeface="Times New Roman" panose="02020603050405020304" pitchFamily="18" charset="0"/>
              </a:rPr>
              <a:t>– pH value at which the surface of adsorbent is electrically neutral. </a:t>
            </a:r>
          </a:p>
          <a:p>
            <a:pPr marL="342900" indent="-342900">
              <a:buFont typeface="Arial" panose="020B0604020202020204" pitchFamily="34" charset="0"/>
              <a:buChar char="•"/>
            </a:pPr>
            <a:endParaRPr lang="en-US" sz="2200" dirty="0">
              <a:latin typeface="+mj-lt"/>
              <a:cs typeface="Times New Roman" panose="02020603050405020304" pitchFamily="18" charset="0"/>
            </a:endParaRPr>
          </a:p>
          <a:p>
            <a:pPr marL="342900" indent="-342900">
              <a:buFont typeface="Arial" panose="020B0604020202020204" pitchFamily="34" charset="0"/>
              <a:buChar char="•"/>
            </a:pPr>
            <a:r>
              <a:rPr lang="en-US" sz="2200" dirty="0" smtClean="0">
                <a:latin typeface="+mj-lt"/>
                <a:cs typeface="Times New Roman" panose="02020603050405020304" pitchFamily="18" charset="0"/>
              </a:rPr>
              <a:t>pH&lt;</a:t>
            </a:r>
            <a:r>
              <a:rPr lang="en-US" sz="2200" dirty="0">
                <a:cs typeface="Times New Roman" panose="02020603050405020304" pitchFamily="18" charset="0"/>
              </a:rPr>
              <a:t> </a:t>
            </a:r>
            <a:r>
              <a:rPr lang="en-US" sz="2200" dirty="0" err="1">
                <a:cs typeface="Times New Roman" panose="02020603050405020304" pitchFamily="18" charset="0"/>
              </a:rPr>
              <a:t>pH</a:t>
            </a:r>
            <a:r>
              <a:rPr lang="en-US" sz="2200" baseline="-25000" dirty="0" err="1">
                <a:cs typeface="Times New Roman" panose="02020603050405020304" pitchFamily="18" charset="0"/>
              </a:rPr>
              <a:t>zpc</a:t>
            </a:r>
            <a:r>
              <a:rPr lang="en-US" sz="2200" dirty="0" smtClean="0">
                <a:latin typeface="+mj-lt"/>
                <a:cs typeface="Times New Roman" panose="02020603050405020304" pitchFamily="18" charset="0"/>
              </a:rPr>
              <a:t> : adsorbent surface is positively charged</a:t>
            </a:r>
          </a:p>
          <a:p>
            <a:r>
              <a:rPr lang="en-US" sz="2200" dirty="0" smtClean="0">
                <a:cs typeface="Times New Roman" panose="02020603050405020304" pitchFamily="18" charset="0"/>
              </a:rPr>
              <a:t>     pH</a:t>
            </a:r>
            <a:r>
              <a:rPr lang="en-US" sz="2200" dirty="0">
                <a:cs typeface="Times New Roman" panose="02020603050405020304" pitchFamily="18" charset="0"/>
              </a:rPr>
              <a:t>&gt;</a:t>
            </a:r>
            <a:r>
              <a:rPr lang="en-US" sz="2200" dirty="0" smtClean="0">
                <a:cs typeface="Times New Roman" panose="02020603050405020304" pitchFamily="18" charset="0"/>
              </a:rPr>
              <a:t> </a:t>
            </a:r>
            <a:r>
              <a:rPr lang="en-US" sz="2200" dirty="0" err="1" smtClean="0">
                <a:cs typeface="Times New Roman" panose="02020603050405020304" pitchFamily="18" charset="0"/>
              </a:rPr>
              <a:t>pH</a:t>
            </a:r>
            <a:r>
              <a:rPr lang="en-US" sz="2200" baseline="-25000" dirty="0" err="1" smtClean="0">
                <a:cs typeface="Times New Roman" panose="02020603050405020304" pitchFamily="18" charset="0"/>
              </a:rPr>
              <a:t>zpc</a:t>
            </a:r>
            <a:r>
              <a:rPr lang="en-US" sz="2200" baseline="-25000" dirty="0" smtClean="0">
                <a:cs typeface="Times New Roman" panose="02020603050405020304" pitchFamily="18" charset="0"/>
              </a:rPr>
              <a:t> </a:t>
            </a:r>
            <a:r>
              <a:rPr lang="en-US" sz="2200" dirty="0">
                <a:cs typeface="Times New Roman" panose="02020603050405020304" pitchFamily="18" charset="0"/>
              </a:rPr>
              <a:t>: adsorbent surface is </a:t>
            </a:r>
            <a:r>
              <a:rPr lang="en-US" sz="2200" dirty="0" smtClean="0">
                <a:cs typeface="Times New Roman" panose="02020603050405020304" pitchFamily="18" charset="0"/>
              </a:rPr>
              <a:t>negatively </a:t>
            </a:r>
            <a:r>
              <a:rPr lang="en-US" sz="2200" dirty="0">
                <a:cs typeface="Times New Roman" panose="02020603050405020304" pitchFamily="18" charset="0"/>
              </a:rPr>
              <a:t>charged</a:t>
            </a:r>
          </a:p>
          <a:p>
            <a:r>
              <a:rPr lang="en-US" sz="2200" baseline="-25000" dirty="0" smtClean="0">
                <a:cs typeface="Times New Roman" panose="02020603050405020304" pitchFamily="18" charset="0"/>
              </a:rPr>
              <a:t>  </a:t>
            </a:r>
            <a:endParaRPr lang="en-US" sz="2200" dirty="0" smtClean="0">
              <a:latin typeface="+mj-lt"/>
              <a:cs typeface="Times New Roman" panose="02020603050405020304" pitchFamily="18"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379" b="3406"/>
          <a:stretch/>
        </p:blipFill>
        <p:spPr>
          <a:xfrm>
            <a:off x="2037522" y="894717"/>
            <a:ext cx="4471416" cy="3576004"/>
          </a:xfrm>
          <a:prstGeom prst="rect">
            <a:avLst/>
          </a:prstGeom>
        </p:spPr>
      </p:pic>
    </p:spTree>
    <p:extLst>
      <p:ext uri="{BB962C8B-B14F-4D97-AF65-F5344CB8AC3E}">
        <p14:creationId xmlns:p14="http://schemas.microsoft.com/office/powerpoint/2010/main" val="2245317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sz="quarter" idx="11"/>
          </p:nvPr>
        </p:nvSpPr>
        <p:spPr/>
        <p:txBody>
          <a:bodyPr>
            <a:normAutofit fontScale="92500"/>
          </a:bodyPr>
          <a:lstStyle/>
          <a:p>
            <a:r>
              <a:rPr lang="en-US" dirty="0" smtClean="0">
                <a:latin typeface="+mj-lt"/>
                <a:cs typeface="Times New Roman" panose="02020603050405020304" pitchFamily="18" charset="0"/>
              </a:rPr>
              <a:t>Effect of pH on Cr (VI), Cu (II) &amp; As (V)</a:t>
            </a:r>
            <a:endParaRPr lang="en-US" dirty="0">
              <a:latin typeface="+mj-lt"/>
              <a:cs typeface="Times New Roman" panose="02020603050405020304" pitchFamily="18" charset="0"/>
            </a:endParaRPr>
          </a:p>
        </p:txBody>
      </p:sp>
      <p:pic>
        <p:nvPicPr>
          <p:cNvPr id="25" name="Picture 24"/>
          <p:cNvPicPr>
            <a:picLocks noChangeAspect="1"/>
          </p:cNvPicPr>
          <p:nvPr/>
        </p:nvPicPr>
        <p:blipFill rotWithShape="1">
          <a:blip r:embed="rId3">
            <a:extLst>
              <a:ext uri="{28A0092B-C50C-407E-A947-70E740481C1C}">
                <a14:useLocalDpi xmlns:a14="http://schemas.microsoft.com/office/drawing/2010/main" val="0"/>
              </a:ext>
            </a:extLst>
          </a:blip>
          <a:srcRect l="2152" t="1993" r="1843" b="2808"/>
          <a:stretch/>
        </p:blipFill>
        <p:spPr>
          <a:xfrm>
            <a:off x="2280862" y="932380"/>
            <a:ext cx="4469259" cy="3565669"/>
          </a:xfrm>
          <a:prstGeom prst="rect">
            <a:avLst/>
          </a:prstGeom>
        </p:spPr>
      </p:pic>
      <p:sp>
        <p:nvSpPr>
          <p:cNvPr id="26" name="TextBox 25"/>
          <p:cNvSpPr txBox="1"/>
          <p:nvPr/>
        </p:nvSpPr>
        <p:spPr>
          <a:xfrm>
            <a:off x="639814" y="4569475"/>
            <a:ext cx="8377973" cy="2123658"/>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latin typeface="+mj-lt"/>
                <a:cs typeface="Times New Roman" panose="02020603050405020304" pitchFamily="18" charset="0"/>
              </a:rPr>
              <a:t>Higher removal efficiencies were obtained at pH: 3 for Cr (VI) and As (V) while at pH: 7 Cu (II) was removed completely</a:t>
            </a:r>
          </a:p>
          <a:p>
            <a:pPr marL="342900" indent="-342900">
              <a:buFont typeface="Arial" panose="020B0604020202020204" pitchFamily="34" charset="0"/>
              <a:buChar char="•"/>
            </a:pPr>
            <a:endParaRPr lang="en-US" sz="2200" dirty="0">
              <a:latin typeface="+mj-lt"/>
              <a:cs typeface="Times New Roman" panose="02020603050405020304" pitchFamily="18" charset="0"/>
            </a:endParaRPr>
          </a:p>
          <a:p>
            <a:pPr marL="342900" indent="-342900">
              <a:buFont typeface="Arial" panose="020B0604020202020204" pitchFamily="34" charset="0"/>
              <a:buChar char="•"/>
            </a:pPr>
            <a:r>
              <a:rPr lang="en-US" sz="2200" dirty="0" smtClean="0">
                <a:latin typeface="+mj-lt"/>
                <a:cs typeface="Times New Roman" panose="02020603050405020304" pitchFamily="18" charset="0"/>
              </a:rPr>
              <a:t>Cellulose </a:t>
            </a:r>
            <a:r>
              <a:rPr lang="en-US" sz="2200" dirty="0" err="1" smtClean="0">
                <a:latin typeface="+mj-lt"/>
                <a:cs typeface="Times New Roman" panose="02020603050405020304" pitchFamily="18" charset="0"/>
              </a:rPr>
              <a:t>biochar</a:t>
            </a:r>
            <a:r>
              <a:rPr lang="en-US" sz="2200" dirty="0" smtClean="0">
                <a:latin typeface="+mj-lt"/>
                <a:cs typeface="Times New Roman" panose="02020603050405020304" pitchFamily="18" charset="0"/>
              </a:rPr>
              <a:t> alone without Fe annealed at 1000 ºC was less efficient (&lt;20% efficiency) in removing Cr (VI) and As (V)</a:t>
            </a:r>
          </a:p>
          <a:p>
            <a:endParaRPr lang="en-US" sz="2200" dirty="0" smtClean="0">
              <a:latin typeface="+mj-lt"/>
              <a:cs typeface="Times New Roman" panose="02020603050405020304" pitchFamily="18" charset="0"/>
            </a:endParaRPr>
          </a:p>
        </p:txBody>
      </p:sp>
    </p:spTree>
    <p:extLst>
      <p:ext uri="{BB962C8B-B14F-4D97-AF65-F5344CB8AC3E}">
        <p14:creationId xmlns:p14="http://schemas.microsoft.com/office/powerpoint/2010/main" val="174341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smtClean="0">
                <a:latin typeface="+mj-lt"/>
              </a:rPr>
              <a:t>Conclusions</a:t>
            </a:r>
            <a:endParaRPr lang="en-US" dirty="0">
              <a:latin typeface="+mj-lt"/>
            </a:endParaRPr>
          </a:p>
        </p:txBody>
      </p:sp>
      <p:sp>
        <p:nvSpPr>
          <p:cNvPr id="3" name="TextBox 2"/>
          <p:cNvSpPr txBox="1"/>
          <p:nvPr/>
        </p:nvSpPr>
        <p:spPr>
          <a:xfrm>
            <a:off x="705717" y="1145923"/>
            <a:ext cx="8438283" cy="4708981"/>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smtClean="0">
                <a:latin typeface="+mj-lt"/>
                <a:cs typeface="Times New Roman" panose="02020603050405020304" pitchFamily="18" charset="0"/>
              </a:rPr>
              <a:t>Carbon encapsulated iron nanoparticles containing magnetic iron species were synthesized using cellulose </a:t>
            </a:r>
            <a:r>
              <a:rPr lang="en-US" sz="2000" dirty="0" err="1" smtClean="0">
                <a:latin typeface="+mj-lt"/>
                <a:cs typeface="Times New Roman" panose="02020603050405020304" pitchFamily="18" charset="0"/>
              </a:rPr>
              <a:t>biochar</a:t>
            </a:r>
            <a:r>
              <a:rPr lang="en-US" sz="2000" dirty="0" smtClean="0">
                <a:latin typeface="+mj-lt"/>
                <a:cs typeface="Times New Roman" panose="02020603050405020304" pitchFamily="18" charset="0"/>
              </a:rPr>
              <a:t> as the carbon support</a:t>
            </a:r>
          </a:p>
          <a:p>
            <a:pPr marL="285750" indent="-285750" algn="just">
              <a:buFont typeface="Wingdings" charset="2"/>
              <a:buChar char="q"/>
            </a:pPr>
            <a:endParaRPr lang="en-US" sz="2000" dirty="0">
              <a:latin typeface="+mj-lt"/>
              <a:cs typeface="Times New Roman" panose="02020603050405020304" pitchFamily="18" charset="0"/>
            </a:endParaRPr>
          </a:p>
          <a:p>
            <a:pPr marL="342900" indent="-342900" algn="just">
              <a:buFont typeface="Arial" panose="020B0604020202020204" pitchFamily="34" charset="0"/>
              <a:buChar char="•"/>
            </a:pPr>
            <a:r>
              <a:rPr lang="en-US" sz="2000" dirty="0" smtClean="0">
                <a:latin typeface="+mj-lt"/>
                <a:cs typeface="Times New Roman" panose="02020603050405020304" pitchFamily="18" charset="0"/>
              </a:rPr>
              <a:t>XRD results along with Rietveld analysis showed the presence of (bcc) </a:t>
            </a:r>
            <a:r>
              <a:rPr lang="el-GR" sz="2000" dirty="0" smtClean="0">
                <a:latin typeface="+mj-lt"/>
                <a:cs typeface="Times New Roman" panose="02020603050405020304" pitchFamily="18" charset="0"/>
              </a:rPr>
              <a:t>α</a:t>
            </a:r>
            <a:r>
              <a:rPr lang="en-US" sz="2000" dirty="0" smtClean="0">
                <a:latin typeface="+mj-lt"/>
                <a:cs typeface="Times New Roman" panose="02020603050405020304" pitchFamily="18" charset="0"/>
              </a:rPr>
              <a:t>-Fe, orthorhombic Fe</a:t>
            </a:r>
            <a:r>
              <a:rPr lang="en-US" sz="2000" baseline="-25000" dirty="0" smtClean="0">
                <a:latin typeface="+mj-lt"/>
                <a:cs typeface="Times New Roman" panose="02020603050405020304" pitchFamily="18" charset="0"/>
              </a:rPr>
              <a:t>3</a:t>
            </a:r>
            <a:r>
              <a:rPr lang="en-US" sz="2000" dirty="0" smtClean="0">
                <a:latin typeface="+mj-lt"/>
                <a:cs typeface="Times New Roman" panose="02020603050405020304" pitchFamily="18" charset="0"/>
              </a:rPr>
              <a:t>C, CFe</a:t>
            </a:r>
            <a:r>
              <a:rPr lang="en-US" sz="2000" baseline="-25000" dirty="0" smtClean="0">
                <a:latin typeface="+mj-lt"/>
                <a:cs typeface="Times New Roman" panose="02020603050405020304" pitchFamily="18" charset="0"/>
              </a:rPr>
              <a:t>15.1</a:t>
            </a:r>
            <a:r>
              <a:rPr lang="en-US" sz="2000" dirty="0" smtClean="0">
                <a:latin typeface="+mj-lt"/>
                <a:cs typeface="Times New Roman" panose="02020603050405020304" pitchFamily="18" charset="0"/>
              </a:rPr>
              <a:t>, CFe</a:t>
            </a:r>
            <a:r>
              <a:rPr lang="en-US" sz="2000" baseline="-25000" dirty="0" smtClean="0">
                <a:latin typeface="+mj-lt"/>
                <a:cs typeface="Times New Roman" panose="02020603050405020304" pitchFamily="18" charset="0"/>
              </a:rPr>
              <a:t>21.2</a:t>
            </a:r>
            <a:r>
              <a:rPr lang="en-US" sz="2000" dirty="0" smtClean="0">
                <a:latin typeface="+mj-lt"/>
                <a:cs typeface="Times New Roman" panose="02020603050405020304" pitchFamily="18" charset="0"/>
              </a:rPr>
              <a:t> as the major phases in the iron core of CEINP</a:t>
            </a:r>
            <a:endParaRPr lang="en-US" sz="2000" dirty="0">
              <a:latin typeface="+mj-lt"/>
              <a:cs typeface="Times New Roman" panose="02020603050405020304" pitchFamily="18" charset="0"/>
            </a:endParaRPr>
          </a:p>
          <a:p>
            <a:pPr marL="342900" indent="-342900" algn="just">
              <a:buFont typeface="Arial" panose="020B0604020202020204" pitchFamily="34" charset="0"/>
              <a:buChar char="•"/>
            </a:pPr>
            <a:endParaRPr lang="en-US" sz="2000" dirty="0" smtClean="0">
              <a:latin typeface="+mj-lt"/>
              <a:cs typeface="Times New Roman" panose="02020603050405020304" pitchFamily="18" charset="0"/>
            </a:endParaRPr>
          </a:p>
          <a:p>
            <a:pPr marL="342900" indent="-342900" algn="just">
              <a:buFont typeface="Arial" panose="020B0604020202020204" pitchFamily="34" charset="0"/>
              <a:buChar char="•"/>
            </a:pPr>
            <a:r>
              <a:rPr lang="en-US" sz="2000" dirty="0" smtClean="0">
                <a:latin typeface="+mj-lt"/>
                <a:cs typeface="Times New Roman" panose="02020603050405020304" pitchFamily="18" charset="0"/>
              </a:rPr>
              <a:t>CEINP showed greatest affinity towards Cu (II) with nearly 100% removal efficiency</a:t>
            </a:r>
          </a:p>
          <a:p>
            <a:pPr marL="342900" indent="-342900" algn="just">
              <a:buFont typeface="Arial" panose="020B0604020202020204" pitchFamily="34" charset="0"/>
              <a:buChar char="•"/>
            </a:pPr>
            <a:endParaRPr lang="en-US" sz="2000" dirty="0">
              <a:latin typeface="+mj-lt"/>
              <a:cs typeface="Times New Roman" panose="02020603050405020304" pitchFamily="18" charset="0"/>
            </a:endParaRPr>
          </a:p>
          <a:p>
            <a:pPr marL="342900" indent="-342900" algn="just">
              <a:buFont typeface="Arial" panose="020B0604020202020204" pitchFamily="34" charset="0"/>
              <a:buChar char="•"/>
            </a:pPr>
            <a:r>
              <a:rPr lang="en-US" sz="2000" dirty="0" smtClean="0">
                <a:latin typeface="+mj-lt"/>
                <a:cs typeface="Times New Roman" panose="02020603050405020304" pitchFamily="18" charset="0"/>
              </a:rPr>
              <a:t>Acidic medium favored higher removal efficiencies for Cr (VI) and </a:t>
            </a:r>
          </a:p>
          <a:p>
            <a:pPr algn="just"/>
            <a:r>
              <a:rPr lang="en-US" sz="2000" dirty="0" smtClean="0">
                <a:latin typeface="+mj-lt"/>
                <a:cs typeface="Times New Roman" panose="02020603050405020304" pitchFamily="18" charset="0"/>
              </a:rPr>
              <a:t>     As (V) </a:t>
            </a:r>
          </a:p>
          <a:p>
            <a:pPr algn="just"/>
            <a:endParaRPr lang="en-US" sz="2000" dirty="0">
              <a:latin typeface="+mj-lt"/>
              <a:cs typeface="Times New Roman" panose="02020603050405020304" pitchFamily="18" charset="0"/>
            </a:endParaRPr>
          </a:p>
          <a:p>
            <a:pPr algn="just"/>
            <a:endParaRPr lang="en-US" sz="2000" dirty="0" smtClean="0">
              <a:latin typeface="+mj-lt"/>
              <a:cs typeface="Times New Roman" panose="02020603050405020304" pitchFamily="18" charset="0"/>
            </a:endParaRPr>
          </a:p>
        </p:txBody>
      </p:sp>
    </p:spTree>
    <p:extLst>
      <p:ext uri="{BB962C8B-B14F-4D97-AF65-F5344CB8AC3E}">
        <p14:creationId xmlns:p14="http://schemas.microsoft.com/office/powerpoint/2010/main" val="3320165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smtClean="0"/>
              <a:t>Future Work</a:t>
            </a:r>
            <a:endParaRPr lang="en-US" dirty="0"/>
          </a:p>
        </p:txBody>
      </p:sp>
      <p:sp>
        <p:nvSpPr>
          <p:cNvPr id="4" name="TextBox 3"/>
          <p:cNvSpPr txBox="1"/>
          <p:nvPr/>
        </p:nvSpPr>
        <p:spPr>
          <a:xfrm>
            <a:off x="705717" y="956710"/>
            <a:ext cx="8438283" cy="5724644"/>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smtClean="0">
                <a:latin typeface="+mj-lt"/>
                <a:cs typeface="Times New Roman" panose="02020603050405020304" pitchFamily="18" charset="0"/>
              </a:rPr>
              <a:t>Optimize experimental parameters:</a:t>
            </a:r>
          </a:p>
          <a:p>
            <a:pPr marL="800100" lvl="1" indent="-342900">
              <a:buFontTx/>
              <a:buChar char="-"/>
            </a:pPr>
            <a:r>
              <a:rPr lang="en-US" sz="2000" dirty="0" smtClean="0"/>
              <a:t>Adsorbent dosage</a:t>
            </a:r>
            <a:endParaRPr lang="en-US" sz="2000" dirty="0"/>
          </a:p>
          <a:p>
            <a:pPr marL="800100" lvl="1" indent="-342900">
              <a:buFontTx/>
              <a:buChar char="-"/>
            </a:pPr>
            <a:r>
              <a:rPr lang="en-US" sz="2000" dirty="0" smtClean="0"/>
              <a:t>Heavy metal concentration</a:t>
            </a:r>
            <a:endParaRPr lang="en-US" sz="2000" dirty="0"/>
          </a:p>
          <a:p>
            <a:pPr marL="800100" lvl="1" indent="-342900">
              <a:buFontTx/>
              <a:buChar char="-"/>
            </a:pPr>
            <a:r>
              <a:rPr lang="en-US" sz="2000" dirty="0" smtClean="0"/>
              <a:t>Contact time</a:t>
            </a:r>
          </a:p>
          <a:p>
            <a:pPr lvl="1"/>
            <a:endParaRPr lang="en-US" sz="2000" dirty="0">
              <a:latin typeface="+mj-lt"/>
              <a:cs typeface="Times New Roman" panose="02020603050405020304" pitchFamily="18" charset="0"/>
            </a:endParaRPr>
          </a:p>
          <a:p>
            <a:pPr marL="342900" indent="-342900" algn="just">
              <a:buFont typeface="Arial" panose="020B0604020202020204" pitchFamily="34" charset="0"/>
              <a:buChar char="•"/>
            </a:pPr>
            <a:r>
              <a:rPr lang="en-US" sz="2000" dirty="0" smtClean="0">
                <a:latin typeface="+mj-lt"/>
                <a:cs typeface="Times New Roman" panose="02020603050405020304" pitchFamily="18" charset="0"/>
              </a:rPr>
              <a:t>Explore potential reusability of these adsorbents after heavy metal treatment</a:t>
            </a:r>
          </a:p>
          <a:p>
            <a:pPr marL="342900" indent="-342900" algn="just">
              <a:buFont typeface="Arial" panose="020B0604020202020204" pitchFamily="34" charset="0"/>
              <a:buChar char="•"/>
            </a:pPr>
            <a:endParaRPr lang="en-US" sz="2000" dirty="0">
              <a:latin typeface="+mj-lt"/>
              <a:cs typeface="Times New Roman" panose="02020603050405020304" pitchFamily="18" charset="0"/>
            </a:endParaRPr>
          </a:p>
          <a:p>
            <a:pPr marL="342900" indent="-342900" algn="just">
              <a:buFont typeface="Arial" panose="020B0604020202020204" pitchFamily="34" charset="0"/>
              <a:buChar char="•"/>
            </a:pPr>
            <a:r>
              <a:rPr lang="en-US" sz="2000" dirty="0" smtClean="0">
                <a:latin typeface="+mj-lt"/>
                <a:cs typeface="Times New Roman" panose="02020603050405020304" pitchFamily="18" charset="0"/>
              </a:rPr>
              <a:t>Fit experimental data using equilibrium isotherm models (Langmuir, </a:t>
            </a:r>
            <a:r>
              <a:rPr lang="en-US" sz="2000" dirty="0" err="1" smtClean="0">
                <a:latin typeface="+mj-lt"/>
                <a:cs typeface="Times New Roman" panose="02020603050405020304" pitchFamily="18" charset="0"/>
              </a:rPr>
              <a:t>Freundlich</a:t>
            </a:r>
            <a:r>
              <a:rPr lang="en-US" sz="2000" dirty="0" smtClean="0">
                <a:latin typeface="+mj-lt"/>
                <a:cs typeface="Times New Roman" panose="02020603050405020304" pitchFamily="18" charset="0"/>
              </a:rPr>
              <a:t> and </a:t>
            </a:r>
            <a:r>
              <a:rPr lang="en-US" sz="2000" dirty="0" err="1" smtClean="0">
                <a:latin typeface="+mj-lt"/>
                <a:cs typeface="Times New Roman" panose="02020603050405020304" pitchFamily="18" charset="0"/>
              </a:rPr>
              <a:t>Temkin</a:t>
            </a:r>
            <a:r>
              <a:rPr lang="en-US" sz="2000" dirty="0" smtClean="0">
                <a:latin typeface="+mj-lt"/>
                <a:cs typeface="Times New Roman" panose="02020603050405020304" pitchFamily="18" charset="0"/>
              </a:rPr>
              <a:t> models) to better understand the adsorption mechanisms</a:t>
            </a:r>
          </a:p>
          <a:p>
            <a:pPr marL="342900" indent="-342900" algn="just">
              <a:buFont typeface="Arial" panose="020B0604020202020204" pitchFamily="34" charset="0"/>
              <a:buChar char="•"/>
            </a:pPr>
            <a:endParaRPr lang="en-US" sz="2000" dirty="0" smtClean="0">
              <a:latin typeface="+mj-lt"/>
              <a:cs typeface="Times New Roman" panose="02020603050405020304" pitchFamily="18" charset="0"/>
            </a:endParaRPr>
          </a:p>
          <a:p>
            <a:pPr marL="342900" indent="-342900" algn="just">
              <a:buFont typeface="Arial" panose="020B0604020202020204" pitchFamily="34" charset="0"/>
              <a:buChar char="•"/>
            </a:pPr>
            <a:r>
              <a:rPr lang="en-US" sz="2000" dirty="0" smtClean="0">
                <a:latin typeface="+mj-lt"/>
                <a:cs typeface="Times New Roman" panose="02020603050405020304" pitchFamily="18" charset="0"/>
              </a:rPr>
              <a:t>Use characterization techniques such as SEM-EDS, XPS  on the CEINP after adsorption to investigate the surface composition and oxidation states of the  elements</a:t>
            </a:r>
            <a:endParaRPr lang="en-US" sz="2000" dirty="0">
              <a:latin typeface="+mj-lt"/>
              <a:cs typeface="Times New Roman" panose="02020603050405020304" pitchFamily="18" charset="0"/>
            </a:endParaRPr>
          </a:p>
          <a:p>
            <a:pPr marL="342900" indent="-342900" algn="just">
              <a:buFont typeface="Arial" panose="020B0604020202020204" pitchFamily="34" charset="0"/>
              <a:buChar char="•"/>
            </a:pPr>
            <a:endParaRPr lang="en-US" sz="2000" dirty="0" smtClean="0">
              <a:latin typeface="+mj-lt"/>
              <a:cs typeface="Times New Roman" panose="02020603050405020304" pitchFamily="18" charset="0"/>
            </a:endParaRPr>
          </a:p>
          <a:p>
            <a:pPr algn="just"/>
            <a:endParaRPr lang="en-US" sz="2000" dirty="0">
              <a:latin typeface="+mj-lt"/>
              <a:cs typeface="Times New Roman" panose="02020603050405020304" pitchFamily="18" charset="0"/>
            </a:endParaRPr>
          </a:p>
          <a:p>
            <a:pPr algn="just"/>
            <a:endParaRPr lang="en-US" sz="2000" dirty="0" smtClean="0">
              <a:latin typeface="+mj-lt"/>
              <a:cs typeface="Times New Roman" panose="02020603050405020304" pitchFamily="18" charset="0"/>
            </a:endParaRPr>
          </a:p>
        </p:txBody>
      </p:sp>
    </p:spTree>
    <p:extLst>
      <p:ext uri="{BB962C8B-B14F-4D97-AF65-F5344CB8AC3E}">
        <p14:creationId xmlns:p14="http://schemas.microsoft.com/office/powerpoint/2010/main" val="319267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dirty="0" smtClean="0">
                <a:latin typeface="+mj-lt"/>
                <a:cs typeface="Times New Roman" panose="02020603050405020304" pitchFamily="18" charset="0"/>
              </a:rPr>
              <a:t>Acknowledgements</a:t>
            </a:r>
            <a:endParaRPr lang="en-US" dirty="0">
              <a:latin typeface="+mj-lt"/>
              <a:cs typeface="Times New Roman" panose="02020603050405020304" pitchFamily="18" charset="0"/>
            </a:endParaRPr>
          </a:p>
        </p:txBody>
      </p:sp>
      <p:pic>
        <p:nvPicPr>
          <p:cNvPr id="5" name="Picture 4" descr="tuls-school-pho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063" y="3800283"/>
            <a:ext cx="4327219" cy="2574177"/>
          </a:xfrm>
          <a:prstGeom prst="rect">
            <a:avLst/>
          </a:prstGeom>
        </p:spPr>
      </p:pic>
      <p:sp>
        <p:nvSpPr>
          <p:cNvPr id="6" name="TextBox 5"/>
          <p:cNvSpPr txBox="1"/>
          <p:nvPr/>
        </p:nvSpPr>
        <p:spPr>
          <a:xfrm>
            <a:off x="1854219" y="2936849"/>
            <a:ext cx="5650906" cy="1046440"/>
          </a:xfrm>
          <a:prstGeom prst="rect">
            <a:avLst/>
          </a:prstGeom>
          <a:noFill/>
        </p:spPr>
        <p:txBody>
          <a:bodyPr wrap="none" rtlCol="0">
            <a:spAutoFit/>
          </a:bodyPr>
          <a:lstStyle/>
          <a:p>
            <a:r>
              <a:rPr lang="en-US" sz="2200" b="1" dirty="0" smtClean="0">
                <a:latin typeface="+mj-lt"/>
                <a:cs typeface="Times New Roman" panose="02020603050405020304" pitchFamily="18" charset="0"/>
              </a:rPr>
              <a:t>Russell school of </a:t>
            </a:r>
            <a:r>
              <a:rPr lang="en-US" sz="2200" b="1" dirty="0">
                <a:latin typeface="+mj-lt"/>
                <a:cs typeface="Times New Roman" panose="02020603050405020304" pitchFamily="18" charset="0"/>
              </a:rPr>
              <a:t>C</a:t>
            </a:r>
            <a:r>
              <a:rPr lang="en-US" sz="2200" b="1" dirty="0" smtClean="0">
                <a:latin typeface="+mj-lt"/>
                <a:cs typeface="Times New Roman" panose="02020603050405020304" pitchFamily="18" charset="0"/>
              </a:rPr>
              <a:t>hemical Engineering,</a:t>
            </a:r>
          </a:p>
          <a:p>
            <a:r>
              <a:rPr lang="en-US" sz="2200" b="1" dirty="0" smtClean="0">
                <a:latin typeface="+mj-lt"/>
                <a:cs typeface="Times New Roman" panose="02020603050405020304" pitchFamily="18" charset="0"/>
              </a:rPr>
              <a:t>            The University of Tulsa</a:t>
            </a:r>
          </a:p>
          <a:p>
            <a:r>
              <a:rPr lang="en-US" dirty="0" smtClean="0">
                <a:latin typeface="+mj-lt"/>
              </a:rPr>
              <a:t>    </a:t>
            </a:r>
            <a:endParaRPr lang="en-US" dirty="0">
              <a:latin typeface="+mj-lt"/>
            </a:endParaRPr>
          </a:p>
        </p:txBody>
      </p:sp>
      <p:sp>
        <p:nvSpPr>
          <p:cNvPr id="8" name="TextBox 7"/>
          <p:cNvSpPr txBox="1"/>
          <p:nvPr/>
        </p:nvSpPr>
        <p:spPr>
          <a:xfrm>
            <a:off x="797641" y="1059413"/>
            <a:ext cx="2708242" cy="430887"/>
          </a:xfrm>
          <a:prstGeom prst="rect">
            <a:avLst/>
          </a:prstGeom>
          <a:noFill/>
        </p:spPr>
        <p:txBody>
          <a:bodyPr wrap="none" rtlCol="0">
            <a:spAutoFit/>
          </a:bodyPr>
          <a:lstStyle/>
          <a:p>
            <a:r>
              <a:rPr lang="en-US" sz="2200" b="1" dirty="0" smtClean="0">
                <a:latin typeface="+mj-lt"/>
                <a:cs typeface="Times New Roman" panose="02020603050405020304" pitchFamily="18" charset="0"/>
              </a:rPr>
              <a:t>Dr. Hema Ramsurn</a:t>
            </a:r>
            <a:endParaRPr lang="en-US" sz="2200" b="1" dirty="0">
              <a:latin typeface="+mj-lt"/>
              <a:cs typeface="Times New Roman" panose="02020603050405020304" pitchFamily="18" charset="0"/>
            </a:endParaRPr>
          </a:p>
        </p:txBody>
      </p:sp>
      <p:sp>
        <p:nvSpPr>
          <p:cNvPr id="9" name="TextBox 8"/>
          <p:cNvSpPr txBox="1"/>
          <p:nvPr/>
        </p:nvSpPr>
        <p:spPr>
          <a:xfrm>
            <a:off x="4712374" y="1028635"/>
            <a:ext cx="2792752" cy="430887"/>
          </a:xfrm>
          <a:prstGeom prst="rect">
            <a:avLst/>
          </a:prstGeom>
          <a:noFill/>
        </p:spPr>
        <p:txBody>
          <a:bodyPr wrap="none" rtlCol="0">
            <a:spAutoFit/>
          </a:bodyPr>
          <a:lstStyle/>
          <a:p>
            <a:r>
              <a:rPr lang="en-US" sz="2200" b="1" u="sng" dirty="0" smtClean="0">
                <a:latin typeface="+mj-lt"/>
                <a:cs typeface="Times New Roman" panose="02020603050405020304" pitchFamily="18" charset="0"/>
              </a:rPr>
              <a:t>Group Colleagues :</a:t>
            </a:r>
            <a:endParaRPr lang="en-US" sz="2200" b="1" u="sng" dirty="0">
              <a:latin typeface="+mj-lt"/>
              <a:cs typeface="Times New Roman" panose="02020603050405020304" pitchFamily="18" charset="0"/>
            </a:endParaRPr>
          </a:p>
        </p:txBody>
      </p:sp>
      <p:sp>
        <p:nvSpPr>
          <p:cNvPr id="2" name="TextBox 1"/>
          <p:cNvSpPr txBox="1"/>
          <p:nvPr/>
        </p:nvSpPr>
        <p:spPr>
          <a:xfrm>
            <a:off x="4722610" y="1351800"/>
            <a:ext cx="3087890" cy="1785104"/>
          </a:xfrm>
          <a:prstGeom prst="rect">
            <a:avLst/>
          </a:prstGeom>
          <a:noFill/>
        </p:spPr>
        <p:txBody>
          <a:bodyPr wrap="square" rtlCol="0">
            <a:spAutoFit/>
          </a:bodyPr>
          <a:lstStyle/>
          <a:p>
            <a:r>
              <a:rPr lang="en-US" sz="2200" dirty="0" smtClean="0">
                <a:latin typeface="+mj-lt"/>
                <a:cs typeface="Times New Roman" panose="02020603050405020304" pitchFamily="18" charset="0"/>
              </a:rPr>
              <a:t>Rahul </a:t>
            </a:r>
          </a:p>
          <a:p>
            <a:r>
              <a:rPr lang="en-US" sz="2200" dirty="0" smtClean="0">
                <a:latin typeface="+mj-lt"/>
                <a:cs typeface="Times New Roman" panose="02020603050405020304" pitchFamily="18" charset="0"/>
              </a:rPr>
              <a:t>Anand</a:t>
            </a:r>
          </a:p>
          <a:p>
            <a:r>
              <a:rPr lang="en-US" sz="2200" dirty="0" smtClean="0">
                <a:latin typeface="+mj-lt"/>
                <a:cs typeface="Times New Roman" panose="02020603050405020304" pitchFamily="18" charset="0"/>
              </a:rPr>
              <a:t>Nick </a:t>
            </a:r>
            <a:r>
              <a:rPr lang="en-US" sz="2200" dirty="0" err="1" smtClean="0">
                <a:latin typeface="+mj-lt"/>
                <a:cs typeface="Times New Roman" panose="02020603050405020304" pitchFamily="18" charset="0"/>
              </a:rPr>
              <a:t>Biasetti</a:t>
            </a:r>
            <a:endParaRPr lang="en-US" sz="2200" dirty="0" smtClean="0">
              <a:latin typeface="+mj-lt"/>
              <a:cs typeface="Times New Roman" panose="02020603050405020304" pitchFamily="18" charset="0"/>
            </a:endParaRPr>
          </a:p>
          <a:p>
            <a:r>
              <a:rPr lang="en-US" sz="2200" dirty="0" smtClean="0">
                <a:latin typeface="+mj-lt"/>
                <a:cs typeface="Times New Roman" panose="02020603050405020304" pitchFamily="18" charset="0"/>
              </a:rPr>
              <a:t>Allan </a:t>
            </a:r>
            <a:r>
              <a:rPr lang="en-US" sz="2200" dirty="0" err="1" smtClean="0">
                <a:latin typeface="+mj-lt"/>
                <a:cs typeface="Times New Roman" panose="02020603050405020304" pitchFamily="18" charset="0"/>
              </a:rPr>
              <a:t>Kallapura</a:t>
            </a:r>
            <a:endParaRPr lang="en-US" sz="2200" dirty="0" smtClean="0">
              <a:latin typeface="+mj-lt"/>
              <a:cs typeface="Times New Roman" panose="02020603050405020304" pitchFamily="18" charset="0"/>
            </a:endParaRPr>
          </a:p>
          <a:p>
            <a:endParaRPr lang="en-US" sz="2200" dirty="0">
              <a:latin typeface="+mj-lt"/>
              <a:cs typeface="Times New Roman" panose="02020603050405020304" pitchFamily="18" charset="0"/>
            </a:endParaRPr>
          </a:p>
        </p:txBody>
      </p:sp>
      <p:sp>
        <p:nvSpPr>
          <p:cNvPr id="10" name="TextBox 9"/>
          <p:cNvSpPr txBox="1"/>
          <p:nvPr/>
        </p:nvSpPr>
        <p:spPr>
          <a:xfrm>
            <a:off x="797641" y="1428745"/>
            <a:ext cx="2646430" cy="769441"/>
          </a:xfrm>
          <a:prstGeom prst="rect">
            <a:avLst/>
          </a:prstGeom>
          <a:noFill/>
        </p:spPr>
        <p:txBody>
          <a:bodyPr wrap="none" rtlCol="0">
            <a:spAutoFit/>
          </a:bodyPr>
          <a:lstStyle/>
          <a:p>
            <a:r>
              <a:rPr lang="en-US" sz="2200" b="1" dirty="0" smtClean="0">
                <a:latin typeface="+mj-lt"/>
                <a:cs typeface="Times New Roman" panose="02020603050405020304" pitchFamily="18" charset="0"/>
              </a:rPr>
              <a:t>Dr. Winton Cornell</a:t>
            </a:r>
          </a:p>
          <a:p>
            <a:r>
              <a:rPr lang="en-US" sz="2200" b="1" dirty="0" smtClean="0">
                <a:latin typeface="+mj-lt"/>
                <a:cs typeface="Times New Roman" panose="02020603050405020304" pitchFamily="18" charset="0"/>
              </a:rPr>
              <a:t>(XRD analysis)</a:t>
            </a:r>
            <a:endParaRPr lang="en-US" sz="2200" b="1" dirty="0">
              <a:latin typeface="+mj-lt"/>
              <a:cs typeface="Times New Roman" panose="02020603050405020304" pitchFamily="18" charset="0"/>
            </a:endParaRPr>
          </a:p>
        </p:txBody>
      </p:sp>
    </p:spTree>
    <p:extLst>
      <p:ext uri="{BB962C8B-B14F-4D97-AF65-F5344CB8AC3E}">
        <p14:creationId xmlns:p14="http://schemas.microsoft.com/office/powerpoint/2010/main" val="189263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normAutofit fontScale="77500" lnSpcReduction="20000"/>
          </a:bodyPr>
          <a:lstStyle/>
          <a:p>
            <a:r>
              <a:rPr lang="en-US" dirty="0" smtClean="0"/>
              <a:t>Iron leaching during adsorption of heavy metals</a:t>
            </a:r>
            <a:endParaRPr lang="en-US" dirty="0"/>
          </a:p>
        </p:txBody>
      </p:sp>
      <p:grpSp>
        <p:nvGrpSpPr>
          <p:cNvPr id="38" name="Group 37"/>
          <p:cNvGrpSpPr/>
          <p:nvPr/>
        </p:nvGrpSpPr>
        <p:grpSpPr>
          <a:xfrm>
            <a:off x="1387914" y="993914"/>
            <a:ext cx="5471508" cy="4315805"/>
            <a:chOff x="1387914" y="993914"/>
            <a:chExt cx="5471508" cy="4315805"/>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0265" t="11245" r="9370" b="12349"/>
            <a:stretch/>
          </p:blipFill>
          <p:spPr>
            <a:xfrm>
              <a:off x="2059387" y="993914"/>
              <a:ext cx="4659465" cy="3795534"/>
            </a:xfrm>
            <a:prstGeom prst="rect">
              <a:avLst/>
            </a:prstGeom>
          </p:spPr>
        </p:pic>
        <p:sp>
          <p:nvSpPr>
            <p:cNvPr id="6" name="TextBox 5"/>
            <p:cNvSpPr txBox="1"/>
            <p:nvPr/>
          </p:nvSpPr>
          <p:spPr>
            <a:xfrm>
              <a:off x="2219409" y="4604782"/>
              <a:ext cx="312906" cy="369332"/>
            </a:xfrm>
            <a:prstGeom prst="rect">
              <a:avLst/>
            </a:prstGeom>
            <a:solidFill>
              <a:schemeClr val="bg1"/>
            </a:solidFill>
          </p:spPr>
          <p:txBody>
            <a:bodyPr wrap="square" rtlCol="0">
              <a:spAutoFit/>
            </a:bodyPr>
            <a:lstStyle/>
            <a:p>
              <a:r>
                <a:rPr lang="en-US" dirty="0" smtClean="0"/>
                <a:t>2</a:t>
              </a:r>
              <a:endParaRPr lang="en-US" dirty="0"/>
            </a:p>
          </p:txBody>
        </p:sp>
        <p:sp>
          <p:nvSpPr>
            <p:cNvPr id="7" name="TextBox 6"/>
            <p:cNvSpPr txBox="1"/>
            <p:nvPr/>
          </p:nvSpPr>
          <p:spPr>
            <a:xfrm>
              <a:off x="3257459" y="4604782"/>
              <a:ext cx="312906" cy="369332"/>
            </a:xfrm>
            <a:prstGeom prst="rect">
              <a:avLst/>
            </a:prstGeom>
            <a:solidFill>
              <a:schemeClr val="bg1"/>
            </a:solidFill>
          </p:spPr>
          <p:txBody>
            <a:bodyPr wrap="square" rtlCol="0">
              <a:spAutoFit/>
            </a:bodyPr>
            <a:lstStyle/>
            <a:p>
              <a:r>
                <a:rPr lang="en-US" dirty="0" smtClean="0"/>
                <a:t>4</a:t>
              </a:r>
              <a:endParaRPr lang="en-US" dirty="0"/>
            </a:p>
          </p:txBody>
        </p:sp>
        <p:sp>
          <p:nvSpPr>
            <p:cNvPr id="8" name="TextBox 7"/>
            <p:cNvSpPr txBox="1"/>
            <p:nvPr/>
          </p:nvSpPr>
          <p:spPr>
            <a:xfrm>
              <a:off x="4295509" y="4604782"/>
              <a:ext cx="312906" cy="369332"/>
            </a:xfrm>
            <a:prstGeom prst="rect">
              <a:avLst/>
            </a:prstGeom>
            <a:solidFill>
              <a:schemeClr val="bg1"/>
            </a:solidFill>
          </p:spPr>
          <p:txBody>
            <a:bodyPr wrap="square" rtlCol="0">
              <a:spAutoFit/>
            </a:bodyPr>
            <a:lstStyle/>
            <a:p>
              <a:r>
                <a:rPr lang="en-US" dirty="0" smtClean="0"/>
                <a:t>6</a:t>
              </a:r>
              <a:endParaRPr lang="en-US" dirty="0"/>
            </a:p>
          </p:txBody>
        </p:sp>
        <p:sp>
          <p:nvSpPr>
            <p:cNvPr id="9" name="TextBox 8"/>
            <p:cNvSpPr txBox="1"/>
            <p:nvPr/>
          </p:nvSpPr>
          <p:spPr>
            <a:xfrm>
              <a:off x="5408920" y="4604782"/>
              <a:ext cx="312906" cy="369332"/>
            </a:xfrm>
            <a:prstGeom prst="rect">
              <a:avLst/>
            </a:prstGeom>
            <a:solidFill>
              <a:schemeClr val="bg1"/>
            </a:solidFill>
          </p:spPr>
          <p:txBody>
            <a:bodyPr wrap="square" rtlCol="0">
              <a:spAutoFit/>
            </a:bodyPr>
            <a:lstStyle/>
            <a:p>
              <a:r>
                <a:rPr lang="en-US" dirty="0" smtClean="0"/>
                <a:t>8</a:t>
              </a:r>
              <a:endParaRPr lang="en-US" dirty="0"/>
            </a:p>
          </p:txBody>
        </p:sp>
        <p:sp>
          <p:nvSpPr>
            <p:cNvPr id="10" name="TextBox 9"/>
            <p:cNvSpPr txBox="1"/>
            <p:nvPr/>
          </p:nvSpPr>
          <p:spPr>
            <a:xfrm>
              <a:off x="6415419" y="4604782"/>
              <a:ext cx="444003" cy="369332"/>
            </a:xfrm>
            <a:prstGeom prst="rect">
              <a:avLst/>
            </a:prstGeom>
            <a:solidFill>
              <a:schemeClr val="bg1"/>
            </a:solidFill>
          </p:spPr>
          <p:txBody>
            <a:bodyPr wrap="square" rtlCol="0">
              <a:spAutoFit/>
            </a:bodyPr>
            <a:lstStyle/>
            <a:p>
              <a:r>
                <a:rPr lang="en-US" dirty="0" smtClean="0"/>
                <a:t>10</a:t>
              </a:r>
              <a:endParaRPr lang="en-US" dirty="0"/>
            </a:p>
          </p:txBody>
        </p:sp>
        <p:sp>
          <p:nvSpPr>
            <p:cNvPr id="11" name="TextBox 10"/>
            <p:cNvSpPr txBox="1"/>
            <p:nvPr/>
          </p:nvSpPr>
          <p:spPr>
            <a:xfrm>
              <a:off x="1965725" y="4338008"/>
              <a:ext cx="312906" cy="369332"/>
            </a:xfrm>
            <a:prstGeom prst="rect">
              <a:avLst/>
            </a:prstGeom>
            <a:solidFill>
              <a:schemeClr val="bg1"/>
            </a:solidFill>
          </p:spPr>
          <p:txBody>
            <a:bodyPr wrap="square" rtlCol="0">
              <a:spAutoFit/>
            </a:bodyPr>
            <a:lstStyle/>
            <a:p>
              <a:r>
                <a:rPr lang="en-US" dirty="0" smtClean="0"/>
                <a:t>0</a:t>
              </a:r>
              <a:endParaRPr lang="en-US" dirty="0"/>
            </a:p>
          </p:txBody>
        </p:sp>
        <p:sp>
          <p:nvSpPr>
            <p:cNvPr id="14" name="TextBox 13"/>
            <p:cNvSpPr txBox="1"/>
            <p:nvPr/>
          </p:nvSpPr>
          <p:spPr>
            <a:xfrm>
              <a:off x="1970111" y="3488595"/>
              <a:ext cx="312906" cy="369332"/>
            </a:xfrm>
            <a:prstGeom prst="rect">
              <a:avLst/>
            </a:prstGeom>
            <a:solidFill>
              <a:schemeClr val="bg1"/>
            </a:solidFill>
          </p:spPr>
          <p:txBody>
            <a:bodyPr wrap="square" rtlCol="0">
              <a:spAutoFit/>
            </a:bodyPr>
            <a:lstStyle/>
            <a:p>
              <a:r>
                <a:rPr lang="en-US" dirty="0" smtClean="0"/>
                <a:t>5</a:t>
              </a:r>
              <a:endParaRPr lang="en-US" dirty="0"/>
            </a:p>
          </p:txBody>
        </p:sp>
        <p:sp>
          <p:nvSpPr>
            <p:cNvPr id="15" name="TextBox 14"/>
            <p:cNvSpPr txBox="1"/>
            <p:nvPr/>
          </p:nvSpPr>
          <p:spPr>
            <a:xfrm>
              <a:off x="1832363" y="2666042"/>
              <a:ext cx="446268" cy="369332"/>
            </a:xfrm>
            <a:prstGeom prst="rect">
              <a:avLst/>
            </a:prstGeom>
            <a:solidFill>
              <a:schemeClr val="bg1"/>
            </a:solidFill>
          </p:spPr>
          <p:txBody>
            <a:bodyPr wrap="square" rtlCol="0">
              <a:spAutoFit/>
            </a:bodyPr>
            <a:lstStyle/>
            <a:p>
              <a:r>
                <a:rPr lang="en-US" dirty="0" smtClean="0"/>
                <a:t>10</a:t>
              </a:r>
              <a:endParaRPr lang="en-US" dirty="0"/>
            </a:p>
          </p:txBody>
        </p:sp>
        <p:sp>
          <p:nvSpPr>
            <p:cNvPr id="16" name="TextBox 15"/>
            <p:cNvSpPr txBox="1"/>
            <p:nvPr/>
          </p:nvSpPr>
          <p:spPr>
            <a:xfrm>
              <a:off x="1832363" y="1811476"/>
              <a:ext cx="446268" cy="369332"/>
            </a:xfrm>
            <a:prstGeom prst="rect">
              <a:avLst/>
            </a:prstGeom>
            <a:solidFill>
              <a:schemeClr val="bg1"/>
            </a:solidFill>
          </p:spPr>
          <p:txBody>
            <a:bodyPr wrap="square" rtlCol="0">
              <a:spAutoFit/>
            </a:bodyPr>
            <a:lstStyle/>
            <a:p>
              <a:r>
                <a:rPr lang="en-US" dirty="0" smtClean="0"/>
                <a:t>15</a:t>
              </a:r>
              <a:endParaRPr lang="en-US" dirty="0"/>
            </a:p>
          </p:txBody>
        </p:sp>
        <p:sp>
          <p:nvSpPr>
            <p:cNvPr id="17" name="TextBox 16"/>
            <p:cNvSpPr txBox="1"/>
            <p:nvPr/>
          </p:nvSpPr>
          <p:spPr>
            <a:xfrm>
              <a:off x="1832363" y="993914"/>
              <a:ext cx="446268" cy="369332"/>
            </a:xfrm>
            <a:prstGeom prst="rect">
              <a:avLst/>
            </a:prstGeom>
            <a:solidFill>
              <a:schemeClr val="bg1"/>
            </a:solidFill>
          </p:spPr>
          <p:txBody>
            <a:bodyPr wrap="square" rtlCol="0">
              <a:spAutoFit/>
            </a:bodyPr>
            <a:lstStyle/>
            <a:p>
              <a:r>
                <a:rPr lang="en-US" dirty="0" smtClean="0"/>
                <a:t>20</a:t>
              </a:r>
              <a:endParaRPr lang="en-US" dirty="0"/>
            </a:p>
          </p:txBody>
        </p:sp>
        <p:sp>
          <p:nvSpPr>
            <p:cNvPr id="18" name="TextBox 17"/>
            <p:cNvSpPr txBox="1"/>
            <p:nvPr/>
          </p:nvSpPr>
          <p:spPr>
            <a:xfrm>
              <a:off x="4152018" y="4866300"/>
              <a:ext cx="599888" cy="443419"/>
            </a:xfrm>
            <a:prstGeom prst="rect">
              <a:avLst/>
            </a:prstGeom>
            <a:noFill/>
          </p:spPr>
          <p:txBody>
            <a:bodyPr wrap="none" rtlCol="0">
              <a:spAutoFit/>
            </a:bodyPr>
            <a:lstStyle/>
            <a:p>
              <a:r>
                <a:rPr lang="en-US" sz="2200" dirty="0" smtClean="0"/>
                <a:t>pH</a:t>
              </a:r>
              <a:endParaRPr lang="en-US" sz="2200" dirty="0"/>
            </a:p>
          </p:txBody>
        </p:sp>
        <p:sp>
          <p:nvSpPr>
            <p:cNvPr id="19" name="Rectangle 18"/>
            <p:cNvSpPr/>
            <p:nvPr/>
          </p:nvSpPr>
          <p:spPr>
            <a:xfrm rot="16200000">
              <a:off x="223012" y="2710644"/>
              <a:ext cx="2760692" cy="430887"/>
            </a:xfrm>
            <a:prstGeom prst="rect">
              <a:avLst/>
            </a:prstGeom>
          </p:spPr>
          <p:txBody>
            <a:bodyPr wrap="none">
              <a:spAutoFit/>
            </a:bodyPr>
            <a:lstStyle/>
            <a:p>
              <a:r>
                <a:rPr lang="en-US" sz="2200" dirty="0" smtClean="0"/>
                <a:t>Concentration (ppm)</a:t>
              </a:r>
              <a:endParaRPr lang="en-US" sz="2200" dirty="0"/>
            </a:p>
          </p:txBody>
        </p:sp>
        <p:sp>
          <p:nvSpPr>
            <p:cNvPr id="20" name="TextBox 19"/>
            <p:cNvSpPr txBox="1"/>
            <p:nvPr/>
          </p:nvSpPr>
          <p:spPr>
            <a:xfrm>
              <a:off x="4133850" y="1178580"/>
              <a:ext cx="2390398" cy="369332"/>
            </a:xfrm>
            <a:prstGeom prst="rect">
              <a:avLst/>
            </a:prstGeom>
            <a:noFill/>
          </p:spPr>
          <p:txBody>
            <a:bodyPr wrap="none" rtlCol="0">
              <a:spAutoFit/>
            </a:bodyPr>
            <a:lstStyle/>
            <a:p>
              <a:r>
                <a:rPr lang="en-US" dirty="0" smtClean="0">
                  <a:solidFill>
                    <a:srgbClr val="FF0000"/>
                  </a:solidFill>
                </a:rPr>
                <a:t>Iron in Cu (II) solution</a:t>
              </a:r>
              <a:endParaRPr lang="en-US" dirty="0">
                <a:solidFill>
                  <a:srgbClr val="FF0000"/>
                </a:solidFill>
              </a:endParaRPr>
            </a:p>
          </p:txBody>
        </p:sp>
        <p:sp>
          <p:nvSpPr>
            <p:cNvPr id="21" name="TextBox 20"/>
            <p:cNvSpPr txBox="1"/>
            <p:nvPr/>
          </p:nvSpPr>
          <p:spPr>
            <a:xfrm>
              <a:off x="4133850" y="1495028"/>
              <a:ext cx="2377639" cy="369332"/>
            </a:xfrm>
            <a:prstGeom prst="rect">
              <a:avLst/>
            </a:prstGeom>
            <a:noFill/>
          </p:spPr>
          <p:txBody>
            <a:bodyPr wrap="none" rtlCol="0">
              <a:spAutoFit/>
            </a:bodyPr>
            <a:lstStyle/>
            <a:p>
              <a:r>
                <a:rPr lang="en-US" dirty="0" smtClean="0">
                  <a:solidFill>
                    <a:srgbClr val="0000FF"/>
                  </a:solidFill>
                </a:rPr>
                <a:t>Iron in As (V) solution</a:t>
              </a:r>
              <a:endParaRPr lang="en-US" dirty="0">
                <a:solidFill>
                  <a:srgbClr val="0000FF"/>
                </a:solidFill>
              </a:endParaRPr>
            </a:p>
          </p:txBody>
        </p:sp>
        <p:sp>
          <p:nvSpPr>
            <p:cNvPr id="29" name="TextBox 28"/>
            <p:cNvSpPr txBox="1"/>
            <p:nvPr/>
          </p:nvSpPr>
          <p:spPr>
            <a:xfrm>
              <a:off x="4133850" y="1811476"/>
              <a:ext cx="2428870" cy="369332"/>
            </a:xfrm>
            <a:prstGeom prst="rect">
              <a:avLst/>
            </a:prstGeom>
            <a:noFill/>
          </p:spPr>
          <p:txBody>
            <a:bodyPr wrap="none" rtlCol="0">
              <a:spAutoFit/>
            </a:bodyPr>
            <a:lstStyle/>
            <a:p>
              <a:r>
                <a:rPr lang="en-US" dirty="0" smtClean="0"/>
                <a:t>Iron in Cr (VI) solution</a:t>
              </a:r>
              <a:endParaRPr lang="en-US" dirty="0"/>
            </a:p>
          </p:txBody>
        </p:sp>
        <p:cxnSp>
          <p:nvCxnSpPr>
            <p:cNvPr id="31" name="Straight Connector 30"/>
            <p:cNvCxnSpPr/>
            <p:nvPr/>
          </p:nvCxnSpPr>
          <p:spPr>
            <a:xfrm>
              <a:off x="3719683" y="1363246"/>
              <a:ext cx="439126" cy="0"/>
            </a:xfrm>
            <a:prstGeom prst="line">
              <a:avLst/>
            </a:prstGeom>
            <a:ln w="254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3891870" y="1317526"/>
              <a:ext cx="91440" cy="9144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712892" y="1689250"/>
              <a:ext cx="439126" cy="0"/>
            </a:xfrm>
            <a:prstGeom prst="line">
              <a:avLst/>
            </a:prstGeom>
            <a:ln w="25400" cmpd="sng">
              <a:solidFill>
                <a:srgbClr val="0000FF"/>
              </a:solidFill>
            </a:ln>
          </p:spPr>
          <p:style>
            <a:lnRef idx="1">
              <a:schemeClr val="accent1"/>
            </a:lnRef>
            <a:fillRef idx="0">
              <a:schemeClr val="accent1"/>
            </a:fillRef>
            <a:effectRef idx="0">
              <a:schemeClr val="accent1"/>
            </a:effectRef>
            <a:fontRef idx="minor">
              <a:schemeClr val="tx1"/>
            </a:fontRef>
          </p:style>
        </p:cxnSp>
        <p:sp>
          <p:nvSpPr>
            <p:cNvPr id="35" name="Isosceles Triangle 34"/>
            <p:cNvSpPr/>
            <p:nvPr/>
          </p:nvSpPr>
          <p:spPr>
            <a:xfrm>
              <a:off x="3891870" y="1633974"/>
              <a:ext cx="91440" cy="109728"/>
            </a:xfrm>
            <a:prstGeom prs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nvCxnSpPr>
          <p:spPr>
            <a:xfrm>
              <a:off x="3712892" y="2007667"/>
              <a:ext cx="439126"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3882350" y="1961947"/>
              <a:ext cx="9144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780365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smtClean="0">
                <a:latin typeface="+mj-lt"/>
                <a:cs typeface="Times New Roman" panose="02020603050405020304" pitchFamily="18" charset="0"/>
              </a:rPr>
              <a:t>Iron- Carbon Phase Diagram</a:t>
            </a:r>
            <a:endParaRPr lang="en-US" dirty="0">
              <a:latin typeface="+mj-lt"/>
              <a:cs typeface="Times New Roman" panose="02020603050405020304" pitchFamily="18"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404"/>
          <a:stretch/>
        </p:blipFill>
        <p:spPr>
          <a:xfrm>
            <a:off x="639814" y="1066325"/>
            <a:ext cx="8405331" cy="5309862"/>
          </a:xfrm>
          <a:prstGeom prst="rect">
            <a:avLst/>
          </a:prstGeom>
        </p:spPr>
      </p:pic>
    </p:spTree>
    <p:extLst>
      <p:ext uri="{BB962C8B-B14F-4D97-AF65-F5344CB8AC3E}">
        <p14:creationId xmlns:p14="http://schemas.microsoft.com/office/powerpoint/2010/main" val="387730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normAutofit fontScale="85000" lnSpcReduction="10000"/>
          </a:bodyPr>
          <a:lstStyle/>
          <a:p>
            <a:r>
              <a:rPr lang="en-US" dirty="0" smtClean="0">
                <a:latin typeface="+mj-lt"/>
                <a:cs typeface="Times New Roman" panose="02020603050405020304" pitchFamily="18" charset="0"/>
              </a:rPr>
              <a:t>Why should we care about heavy metals?</a:t>
            </a:r>
            <a:endParaRPr lang="en-US" dirty="0">
              <a:latin typeface="+mj-lt"/>
              <a:cs typeface="Times New Roman" panose="02020603050405020304" pitchFamily="18" charset="0"/>
            </a:endParaRPr>
          </a:p>
        </p:txBody>
      </p:sp>
      <p:sp>
        <p:nvSpPr>
          <p:cNvPr id="7" name="TextBox 6"/>
          <p:cNvSpPr txBox="1"/>
          <p:nvPr/>
        </p:nvSpPr>
        <p:spPr>
          <a:xfrm>
            <a:off x="773414" y="984069"/>
            <a:ext cx="8253854" cy="369332"/>
          </a:xfrm>
          <a:prstGeom prst="rect">
            <a:avLst/>
          </a:prstGeom>
          <a:noFill/>
        </p:spPr>
        <p:txBody>
          <a:bodyPr wrap="square" rtlCol="0">
            <a:spAutoFit/>
          </a:bodyPr>
          <a:lstStyle/>
          <a:p>
            <a:pPr algn="just"/>
            <a:r>
              <a:rPr lang="en-US" dirty="0" smtClean="0">
                <a:latin typeface="+mj-lt"/>
              </a:rPr>
              <a:t>       </a:t>
            </a:r>
            <a:endParaRPr lang="en-US" dirty="0">
              <a:latin typeface="+mj-lt"/>
            </a:endParaRPr>
          </a:p>
        </p:txBody>
      </p:sp>
      <p:sp>
        <p:nvSpPr>
          <p:cNvPr id="5" name="TextBox 4"/>
          <p:cNvSpPr txBox="1"/>
          <p:nvPr/>
        </p:nvSpPr>
        <p:spPr>
          <a:xfrm>
            <a:off x="622599" y="1084284"/>
            <a:ext cx="6582880" cy="4770537"/>
          </a:xfrm>
          <a:prstGeom prst="rect">
            <a:avLst/>
          </a:prstGeom>
          <a:noFill/>
        </p:spPr>
        <p:txBody>
          <a:bodyPr wrap="square" rtlCol="0">
            <a:spAutoFit/>
          </a:bodyPr>
          <a:lstStyle/>
          <a:p>
            <a:pPr marL="285750" indent="-285750">
              <a:buFont typeface="Arial" panose="020B0604020202020204" pitchFamily="34" charset="0"/>
              <a:buChar char="•"/>
            </a:pPr>
            <a:r>
              <a:rPr lang="en-US" sz="1900" dirty="0" smtClean="0"/>
              <a:t>Heavy metals are any element in the d-block of periodic table</a:t>
            </a:r>
          </a:p>
          <a:p>
            <a:pPr marL="285750" indent="-285750">
              <a:buFont typeface="Arial" panose="020B0604020202020204" pitchFamily="34" charset="0"/>
              <a:buChar char="•"/>
            </a:pPr>
            <a:endParaRPr lang="en-US" sz="1900" dirty="0"/>
          </a:p>
          <a:p>
            <a:pPr marL="285750" indent="-285750">
              <a:buFont typeface="Arial" panose="020B0604020202020204" pitchFamily="34" charset="0"/>
              <a:buChar char="•"/>
            </a:pPr>
            <a:r>
              <a:rPr lang="en-US" sz="1900" dirty="0" smtClean="0"/>
              <a:t>Exposure to heavy metals is known to be toxic to both human and living forms</a:t>
            </a:r>
          </a:p>
          <a:p>
            <a:pPr marL="285750" indent="-285750">
              <a:buFont typeface="Arial" panose="020B0604020202020204" pitchFamily="34" charset="0"/>
              <a:buChar char="•"/>
            </a:pPr>
            <a:endParaRPr lang="en-US" sz="1900" dirty="0"/>
          </a:p>
          <a:p>
            <a:pPr marL="285750" indent="-285750">
              <a:buFont typeface="Arial" panose="020B0604020202020204" pitchFamily="34" charset="0"/>
              <a:buChar char="•"/>
            </a:pPr>
            <a:r>
              <a:rPr lang="en-US" sz="1900" dirty="0" smtClean="0"/>
              <a:t>Non-biodegradable and tend to accumulate overtime causing damages to the kidney, liver and reproductive system</a:t>
            </a:r>
          </a:p>
          <a:p>
            <a:pPr marL="285750" indent="-285750">
              <a:buFont typeface="Arial" panose="020B0604020202020204" pitchFamily="34" charset="0"/>
              <a:buChar char="•"/>
            </a:pPr>
            <a:endParaRPr lang="en-US" sz="1900" dirty="0"/>
          </a:p>
          <a:p>
            <a:pPr marL="285750" indent="-285750">
              <a:buFont typeface="Arial" panose="020B0604020202020204" pitchFamily="34" charset="0"/>
              <a:buChar char="•"/>
            </a:pPr>
            <a:r>
              <a:rPr lang="en-US" sz="1900" dirty="0" smtClean="0"/>
              <a:t>US EPA enforced laws to regulate the maximum level of heavy metals in drinking water</a:t>
            </a:r>
          </a:p>
          <a:p>
            <a:pPr marL="285750" indent="-285750">
              <a:buFont typeface="Arial" panose="020B0604020202020204" pitchFamily="34" charset="0"/>
              <a:buChar char="•"/>
            </a:pPr>
            <a:endParaRPr lang="en-US" sz="1900" dirty="0"/>
          </a:p>
          <a:p>
            <a:pPr marL="285750" indent="-285750">
              <a:buFont typeface="Arial" panose="020B0604020202020204" pitchFamily="34" charset="0"/>
              <a:buChar char="•"/>
            </a:pPr>
            <a:r>
              <a:rPr lang="en-US" sz="1900" dirty="0" smtClean="0"/>
              <a:t>Among the many technologies available, adsorption has been proven to be economical and efficient for removal of heavy metals  </a:t>
            </a:r>
            <a:endParaRPr lang="en-US" sz="1900" dirty="0"/>
          </a:p>
        </p:txBody>
      </p:sp>
      <p:pic>
        <p:nvPicPr>
          <p:cNvPr id="1026" name="Picture 2" descr="https://upload.wikimedia.org/wikipedia/commons/thumb/b/b9/GHS-pictogram-pollu.svg/724px-GHS-pictogram-pollu.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4663" y="984069"/>
            <a:ext cx="1645920" cy="16459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2/21/GHS-pictogram-silhouette.svg/724px-GHS-pictogram-silhouett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4663" y="2722456"/>
            <a:ext cx="1645920" cy="16459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thumb/5/58/GHS-pictogram-skull.svg/220px-GHS-pictogram-skull.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4664" y="4571169"/>
            <a:ext cx="164591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6449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smtClean="0"/>
              <a:t>SUBCRITICAL WATER</a:t>
            </a:r>
          </a:p>
        </p:txBody>
      </p:sp>
      <p:pic>
        <p:nvPicPr>
          <p:cNvPr id="5" name="Content Placeholder 4" descr="Screen Shot 2015-11-06 at 4.10.21 PM.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380" t="1058" r="5443" b="3016"/>
          <a:stretch/>
        </p:blipFill>
        <p:spPr>
          <a:xfrm>
            <a:off x="4462581" y="832370"/>
            <a:ext cx="4633394" cy="3228001"/>
          </a:xfrm>
          <a:prstGeom prst="rect">
            <a:avLst/>
          </a:prstGeom>
        </p:spPr>
      </p:pic>
      <p:sp>
        <p:nvSpPr>
          <p:cNvPr id="8" name="TextBox 7"/>
          <p:cNvSpPr txBox="1"/>
          <p:nvPr/>
        </p:nvSpPr>
        <p:spPr>
          <a:xfrm>
            <a:off x="870858" y="1563439"/>
            <a:ext cx="4023360" cy="369332"/>
          </a:xfrm>
          <a:prstGeom prst="rect">
            <a:avLst/>
          </a:prstGeom>
          <a:noFill/>
        </p:spPr>
        <p:txBody>
          <a:bodyPr wrap="square" rtlCol="0">
            <a:spAutoFit/>
          </a:bodyPr>
          <a:lstStyle/>
          <a:p>
            <a:r>
              <a:rPr lang="en-US" i="1" dirty="0" smtClean="0"/>
              <a:t>2 H</a:t>
            </a:r>
            <a:r>
              <a:rPr lang="en-US" i="1" baseline="-25000" dirty="0" smtClean="0"/>
              <a:t>2</a:t>
            </a:r>
            <a:r>
              <a:rPr lang="en-US" i="1" dirty="0"/>
              <a:t>O</a:t>
            </a:r>
            <a:r>
              <a:rPr lang="en-US" i="1" dirty="0" smtClean="0"/>
              <a:t>(l)        H</a:t>
            </a:r>
            <a:r>
              <a:rPr lang="en-US" i="1" baseline="-25000" dirty="0" smtClean="0"/>
              <a:t>3</a:t>
            </a:r>
            <a:r>
              <a:rPr lang="en-US" i="1" dirty="0" smtClean="0"/>
              <a:t>O</a:t>
            </a:r>
            <a:r>
              <a:rPr lang="en-US" i="1" baseline="30000" dirty="0" smtClean="0"/>
              <a:t>+</a:t>
            </a:r>
            <a:r>
              <a:rPr lang="en-US" i="1" dirty="0" smtClean="0"/>
              <a:t>(</a:t>
            </a:r>
            <a:r>
              <a:rPr lang="en-US" i="1" dirty="0" err="1" smtClean="0"/>
              <a:t>aq</a:t>
            </a:r>
            <a:r>
              <a:rPr lang="en-US" i="1" dirty="0" smtClean="0"/>
              <a:t>) + OH</a:t>
            </a:r>
            <a:r>
              <a:rPr lang="en-US" i="1" baseline="30000" dirty="0" smtClean="0"/>
              <a:t>- </a:t>
            </a:r>
            <a:r>
              <a:rPr lang="en-US" i="1" dirty="0" smtClean="0"/>
              <a:t>(</a:t>
            </a:r>
            <a:r>
              <a:rPr lang="en-US" i="1" dirty="0" err="1" smtClean="0"/>
              <a:t>aq</a:t>
            </a:r>
            <a:r>
              <a:rPr lang="en-US" i="1" dirty="0" smtClean="0"/>
              <a:t>)     </a:t>
            </a:r>
            <a:endParaRPr lang="en-US" i="1" dirty="0"/>
          </a:p>
        </p:txBody>
      </p:sp>
      <p:cxnSp>
        <p:nvCxnSpPr>
          <p:cNvPr id="10" name="Straight Arrow Connector 9"/>
          <p:cNvCxnSpPr/>
          <p:nvPr/>
        </p:nvCxnSpPr>
        <p:spPr>
          <a:xfrm flipV="1">
            <a:off x="1828800" y="1748105"/>
            <a:ext cx="426720" cy="410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75657" y="2357205"/>
            <a:ext cx="1930337" cy="369332"/>
          </a:xfrm>
          <a:prstGeom prst="rect">
            <a:avLst/>
          </a:prstGeom>
          <a:noFill/>
        </p:spPr>
        <p:txBody>
          <a:bodyPr wrap="none" rtlCol="0">
            <a:spAutoFit/>
          </a:bodyPr>
          <a:lstStyle/>
          <a:p>
            <a:r>
              <a:rPr lang="en-US" i="1" dirty="0" smtClean="0"/>
              <a:t>K</a:t>
            </a:r>
            <a:r>
              <a:rPr lang="en-US" i="1" baseline="-25000" dirty="0"/>
              <a:t>w</a:t>
            </a:r>
            <a:r>
              <a:rPr lang="en-US" baseline="-25000" dirty="0" smtClean="0"/>
              <a:t> </a:t>
            </a:r>
            <a:r>
              <a:rPr lang="en-US" dirty="0" smtClean="0"/>
              <a:t>= [</a:t>
            </a:r>
            <a:r>
              <a:rPr lang="en-US" i="1" dirty="0"/>
              <a:t>H</a:t>
            </a:r>
            <a:r>
              <a:rPr lang="en-US" i="1" baseline="-25000" dirty="0"/>
              <a:t>3</a:t>
            </a:r>
            <a:r>
              <a:rPr lang="en-US" i="1" dirty="0"/>
              <a:t>O</a:t>
            </a:r>
            <a:r>
              <a:rPr lang="en-US" i="1" baseline="30000" dirty="0" smtClean="0"/>
              <a:t>+</a:t>
            </a:r>
            <a:r>
              <a:rPr lang="en-US" dirty="0" smtClean="0"/>
              <a:t>][</a:t>
            </a:r>
            <a:r>
              <a:rPr lang="en-US" i="1" dirty="0" smtClean="0"/>
              <a:t>OH</a:t>
            </a:r>
            <a:r>
              <a:rPr lang="en-US" i="1" baseline="30000" dirty="0" smtClean="0"/>
              <a:t>-</a:t>
            </a:r>
            <a:r>
              <a:rPr lang="en-US" dirty="0"/>
              <a:t> </a:t>
            </a:r>
            <a:r>
              <a:rPr lang="en-US" dirty="0" smtClean="0"/>
              <a:t>]</a:t>
            </a:r>
            <a:endParaRPr lang="en-US" dirty="0"/>
          </a:p>
        </p:txBody>
      </p:sp>
      <p:sp>
        <p:nvSpPr>
          <p:cNvPr id="13" name="TextBox 12"/>
          <p:cNvSpPr txBox="1"/>
          <p:nvPr/>
        </p:nvSpPr>
        <p:spPr>
          <a:xfrm>
            <a:off x="1288869" y="3117669"/>
            <a:ext cx="1928733" cy="369332"/>
          </a:xfrm>
          <a:prstGeom prst="rect">
            <a:avLst/>
          </a:prstGeom>
          <a:noFill/>
        </p:spPr>
        <p:txBody>
          <a:bodyPr wrap="none" rtlCol="0">
            <a:spAutoFit/>
          </a:bodyPr>
          <a:lstStyle/>
          <a:p>
            <a:r>
              <a:rPr lang="en-US" dirty="0" err="1" smtClean="0"/>
              <a:t>pK</a:t>
            </a:r>
            <a:r>
              <a:rPr lang="en-US" baseline="-25000" dirty="0" err="1" smtClean="0"/>
              <a:t>w</a:t>
            </a:r>
            <a:r>
              <a:rPr lang="en-US" dirty="0" smtClean="0"/>
              <a:t> = pH + pOH</a:t>
            </a:r>
            <a:endParaRPr lang="en-US" dirty="0"/>
          </a:p>
        </p:txBody>
      </p:sp>
      <p:sp>
        <p:nvSpPr>
          <p:cNvPr id="14" name="TextBox 13"/>
          <p:cNvSpPr txBox="1"/>
          <p:nvPr/>
        </p:nvSpPr>
        <p:spPr>
          <a:xfrm>
            <a:off x="639814" y="3977277"/>
            <a:ext cx="8456161" cy="2031325"/>
          </a:xfrm>
          <a:prstGeom prst="rect">
            <a:avLst/>
          </a:prstGeom>
          <a:noFill/>
        </p:spPr>
        <p:txBody>
          <a:bodyPr wrap="none" rtlCol="0">
            <a:spAutoFit/>
          </a:bodyPr>
          <a:lstStyle/>
          <a:p>
            <a:pPr marL="285750" indent="-285750" algn="just">
              <a:buFont typeface="Wingdings" panose="05000000000000000000" pitchFamily="2" charset="2"/>
              <a:buChar char="q"/>
            </a:pPr>
            <a:r>
              <a:rPr lang="en-US" dirty="0" smtClean="0"/>
              <a:t>The decrease in dielectric constant (</a:t>
            </a:r>
            <a:r>
              <a:rPr lang="el-GR" dirty="0" smtClean="0"/>
              <a:t>ε</a:t>
            </a:r>
            <a:r>
              <a:rPr lang="en-US" dirty="0"/>
              <a:t>)</a:t>
            </a:r>
            <a:r>
              <a:rPr lang="en-US" dirty="0" smtClean="0"/>
              <a:t> increases the solubility of hydrophobic</a:t>
            </a:r>
          </a:p>
          <a:p>
            <a:pPr algn="just"/>
            <a:r>
              <a:rPr lang="en-US" dirty="0"/>
              <a:t> </a:t>
            </a:r>
            <a:r>
              <a:rPr lang="en-US" dirty="0" smtClean="0"/>
              <a:t>    organic compounds</a:t>
            </a:r>
          </a:p>
          <a:p>
            <a:pPr marL="285750" indent="-285750" algn="just">
              <a:buFont typeface="Wingdings" panose="05000000000000000000" pitchFamily="2" charset="2"/>
              <a:buChar char="q"/>
            </a:pPr>
            <a:endParaRPr lang="en-US" dirty="0" smtClean="0"/>
          </a:p>
          <a:p>
            <a:pPr marL="285750" indent="-285750" algn="just">
              <a:buFont typeface="Wingdings" panose="05000000000000000000" pitchFamily="2" charset="2"/>
              <a:buChar char="q"/>
            </a:pPr>
            <a:r>
              <a:rPr lang="en-US" dirty="0" smtClean="0"/>
              <a:t>The ionic product of water (</a:t>
            </a:r>
            <a:r>
              <a:rPr lang="en-US" i="1" dirty="0"/>
              <a:t>K</a:t>
            </a:r>
            <a:r>
              <a:rPr lang="en-US" i="1" baseline="-25000" dirty="0"/>
              <a:t>w</a:t>
            </a:r>
            <a:r>
              <a:rPr lang="en-US" dirty="0" smtClean="0"/>
              <a:t> ) is high in subcritical range</a:t>
            </a:r>
          </a:p>
          <a:p>
            <a:pPr marL="285750" indent="-285750" algn="just">
              <a:buFont typeface="Wingdings" panose="05000000000000000000" pitchFamily="2" charset="2"/>
              <a:buChar char="q"/>
            </a:pPr>
            <a:endParaRPr lang="en-US" dirty="0"/>
          </a:p>
          <a:p>
            <a:pPr marL="285750" indent="-285750" algn="just">
              <a:buFont typeface="Wingdings" panose="05000000000000000000" pitchFamily="2" charset="2"/>
              <a:buChar char="q"/>
            </a:pPr>
            <a:r>
              <a:rPr lang="en-US" dirty="0" smtClean="0"/>
              <a:t>The high levels of H</a:t>
            </a:r>
            <a:r>
              <a:rPr lang="en-US" baseline="30000" dirty="0" smtClean="0"/>
              <a:t>+</a:t>
            </a:r>
            <a:r>
              <a:rPr lang="en-US" dirty="0" smtClean="0"/>
              <a:t> and OH</a:t>
            </a:r>
            <a:r>
              <a:rPr lang="en-US" baseline="30000" dirty="0" smtClean="0"/>
              <a:t>-</a:t>
            </a:r>
            <a:r>
              <a:rPr lang="en-US" dirty="0" smtClean="0"/>
              <a:t> implies that acid- or base- catalyzed reactions,</a:t>
            </a:r>
          </a:p>
          <a:p>
            <a:pPr algn="just"/>
            <a:r>
              <a:rPr lang="en-US" dirty="0"/>
              <a:t> </a:t>
            </a:r>
            <a:r>
              <a:rPr lang="en-US" dirty="0" smtClean="0"/>
              <a:t>    such as biomass hydrolysis, are accelerated </a:t>
            </a:r>
          </a:p>
        </p:txBody>
      </p:sp>
    </p:spTree>
    <p:extLst>
      <p:ext uri="{BB962C8B-B14F-4D97-AF65-F5344CB8AC3E}">
        <p14:creationId xmlns:p14="http://schemas.microsoft.com/office/powerpoint/2010/main" val="1302666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746004" y="15474"/>
            <a:ext cx="8165592" cy="841248"/>
          </a:xfrm>
        </p:spPr>
        <p:txBody>
          <a:bodyPr>
            <a:normAutofit/>
          </a:bodyPr>
          <a:lstStyle/>
          <a:p>
            <a:r>
              <a:rPr lang="en-US" sz="3200" dirty="0" smtClean="0">
                <a:latin typeface="+mj-lt"/>
              </a:rPr>
              <a:t>HYDROTHERMAL CARBONIZATION</a:t>
            </a:r>
            <a:endParaRPr lang="en-US" sz="3200" dirty="0">
              <a:latin typeface="+mj-lt"/>
            </a:endParaRPr>
          </a:p>
        </p:txBody>
      </p:sp>
      <p:sp>
        <p:nvSpPr>
          <p:cNvPr id="8" name="TextBox 7"/>
          <p:cNvSpPr txBox="1"/>
          <p:nvPr/>
        </p:nvSpPr>
        <p:spPr>
          <a:xfrm>
            <a:off x="533623" y="5301834"/>
            <a:ext cx="8377973" cy="923330"/>
          </a:xfrm>
          <a:prstGeom prst="rect">
            <a:avLst/>
          </a:prstGeom>
          <a:noFill/>
        </p:spPr>
        <p:txBody>
          <a:bodyPr wrap="square" rtlCol="0">
            <a:spAutoFit/>
          </a:bodyPr>
          <a:lstStyle/>
          <a:p>
            <a:pPr marL="285750" indent="-285750">
              <a:buFont typeface="Wingdings" panose="05000000000000000000" pitchFamily="2" charset="2"/>
              <a:buChar char="q"/>
            </a:pPr>
            <a:r>
              <a:rPr lang="en-US" dirty="0" smtClean="0">
                <a:latin typeface="+mj-lt"/>
                <a:cs typeface="Times New Roman" panose="02020603050405020304" pitchFamily="18" charset="0"/>
              </a:rPr>
              <a:t>HTC – biomass to carbon-rich solid product</a:t>
            </a:r>
          </a:p>
          <a:p>
            <a:endParaRPr lang="en-US" dirty="0" smtClean="0">
              <a:latin typeface="+mj-lt"/>
              <a:cs typeface="Times New Roman" panose="02020603050405020304" pitchFamily="18" charset="0"/>
            </a:endParaRPr>
          </a:p>
          <a:p>
            <a:pPr marL="285750" indent="-285750">
              <a:buFont typeface="Wingdings" panose="05000000000000000000" pitchFamily="2" charset="2"/>
              <a:buChar char="q"/>
            </a:pPr>
            <a:r>
              <a:rPr lang="en-US" dirty="0" smtClean="0">
                <a:latin typeface="+mj-lt"/>
                <a:cs typeface="Times New Roman" panose="02020603050405020304" pitchFamily="18" charset="0"/>
              </a:rPr>
              <a:t>Biochar from HTC is rich in oxygen and hydrogen functional groups</a:t>
            </a:r>
          </a:p>
        </p:txBody>
      </p:sp>
      <p:sp>
        <p:nvSpPr>
          <p:cNvPr id="4" name="Rectangle 3"/>
          <p:cNvSpPr/>
          <p:nvPr/>
        </p:nvSpPr>
        <p:spPr>
          <a:xfrm>
            <a:off x="4004004" y="2118124"/>
            <a:ext cx="1588585" cy="117635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mj-lt"/>
              </a:rPr>
              <a:t>250 </a:t>
            </a:r>
            <a:r>
              <a:rPr lang="en-US" dirty="0">
                <a:solidFill>
                  <a:srgbClr val="000000"/>
                </a:solidFill>
                <a:latin typeface="+mj-lt"/>
              </a:rPr>
              <a:t>– 300 </a:t>
            </a:r>
            <a:r>
              <a:rPr lang="en-US" dirty="0" smtClean="0">
                <a:solidFill>
                  <a:srgbClr val="000000"/>
                </a:solidFill>
                <a:latin typeface="+mj-lt"/>
                <a:cs typeface="Arial" panose="020B0604020202020204" pitchFamily="34" charset="0"/>
              </a:rPr>
              <a:t>°</a:t>
            </a:r>
            <a:r>
              <a:rPr lang="en-US" dirty="0" smtClean="0">
                <a:solidFill>
                  <a:srgbClr val="000000"/>
                </a:solidFill>
                <a:latin typeface="+mj-lt"/>
              </a:rPr>
              <a:t>C</a:t>
            </a:r>
            <a:endParaRPr lang="en-US" dirty="0">
              <a:solidFill>
                <a:srgbClr val="000000"/>
              </a:solidFill>
              <a:latin typeface="+mj-lt"/>
            </a:endParaRPr>
          </a:p>
        </p:txBody>
      </p:sp>
      <p:sp>
        <p:nvSpPr>
          <p:cNvPr id="16" name="TextBox 15"/>
          <p:cNvSpPr txBox="1"/>
          <p:nvPr/>
        </p:nvSpPr>
        <p:spPr>
          <a:xfrm>
            <a:off x="1305174" y="1985317"/>
            <a:ext cx="800219" cy="369332"/>
          </a:xfrm>
          <a:prstGeom prst="rect">
            <a:avLst/>
          </a:prstGeom>
          <a:noFill/>
        </p:spPr>
        <p:txBody>
          <a:bodyPr wrap="none" rtlCol="0">
            <a:spAutoFit/>
          </a:bodyPr>
          <a:lstStyle/>
          <a:p>
            <a:r>
              <a:rPr lang="en-US" dirty="0" smtClean="0">
                <a:latin typeface="+mj-lt"/>
                <a:cs typeface="Times New Roman" panose="02020603050405020304" pitchFamily="18" charset="0"/>
              </a:rPr>
              <a:t>Lignin</a:t>
            </a:r>
            <a:endParaRPr lang="en-US" dirty="0">
              <a:latin typeface="+mj-lt"/>
              <a:cs typeface="Times New Roman" panose="02020603050405020304" pitchFamily="18" charset="0"/>
            </a:endParaRPr>
          </a:p>
        </p:txBody>
      </p:sp>
      <p:sp>
        <p:nvSpPr>
          <p:cNvPr id="17" name="Rectangle 16"/>
          <p:cNvSpPr/>
          <p:nvPr/>
        </p:nvSpPr>
        <p:spPr>
          <a:xfrm>
            <a:off x="962776" y="4728959"/>
            <a:ext cx="1620957" cy="369332"/>
          </a:xfrm>
          <a:prstGeom prst="rect">
            <a:avLst/>
          </a:prstGeom>
        </p:spPr>
        <p:txBody>
          <a:bodyPr wrap="none">
            <a:spAutoFit/>
          </a:bodyPr>
          <a:lstStyle/>
          <a:p>
            <a:r>
              <a:rPr lang="en-US" dirty="0" smtClean="0">
                <a:latin typeface="+mj-lt"/>
                <a:cs typeface="Times New Roman" panose="02020603050405020304" pitchFamily="18" charset="0"/>
              </a:rPr>
              <a:t>Hemicellulose</a:t>
            </a:r>
            <a:endParaRPr lang="en-US" dirty="0">
              <a:latin typeface="+mj-lt"/>
              <a:cs typeface="Times New Roman" panose="02020603050405020304" pitchFamily="18" charset="0"/>
            </a:endParaRPr>
          </a:p>
        </p:txBody>
      </p:sp>
      <p:sp>
        <p:nvSpPr>
          <p:cNvPr id="22" name="Rectangle 21"/>
          <p:cNvSpPr/>
          <p:nvPr/>
        </p:nvSpPr>
        <p:spPr>
          <a:xfrm>
            <a:off x="1176933" y="3357644"/>
            <a:ext cx="1133644" cy="369332"/>
          </a:xfrm>
          <a:prstGeom prst="rect">
            <a:avLst/>
          </a:prstGeom>
        </p:spPr>
        <p:txBody>
          <a:bodyPr wrap="none">
            <a:spAutoFit/>
          </a:bodyPr>
          <a:lstStyle/>
          <a:p>
            <a:r>
              <a:rPr lang="en-US" dirty="0">
                <a:latin typeface="+mj-lt"/>
                <a:cs typeface="Times New Roman" panose="02020603050405020304" pitchFamily="18" charset="0"/>
              </a:rPr>
              <a:t>C</a:t>
            </a:r>
            <a:r>
              <a:rPr lang="en-US" dirty="0" smtClean="0">
                <a:latin typeface="+mj-lt"/>
                <a:cs typeface="Times New Roman" panose="02020603050405020304" pitchFamily="18" charset="0"/>
              </a:rPr>
              <a:t>ellulose</a:t>
            </a:r>
            <a:endParaRPr lang="en-US" dirty="0">
              <a:latin typeface="+mj-lt"/>
              <a:cs typeface="Times New Roman" panose="02020603050405020304" pitchFamily="18" charset="0"/>
            </a:endParaRPr>
          </a:p>
        </p:txBody>
      </p:sp>
      <p:sp>
        <p:nvSpPr>
          <p:cNvPr id="30" name="Rectangle 29"/>
          <p:cNvSpPr/>
          <p:nvPr/>
        </p:nvSpPr>
        <p:spPr>
          <a:xfrm>
            <a:off x="2768754" y="2164061"/>
            <a:ext cx="791627" cy="369332"/>
          </a:xfrm>
          <a:prstGeom prst="rect">
            <a:avLst/>
          </a:prstGeom>
        </p:spPr>
        <p:txBody>
          <a:bodyPr wrap="none">
            <a:spAutoFit/>
          </a:bodyPr>
          <a:lstStyle/>
          <a:p>
            <a:r>
              <a:rPr lang="en-US" dirty="0" smtClean="0">
                <a:latin typeface="+mj-lt"/>
                <a:cs typeface="Times New Roman" panose="02020603050405020304" pitchFamily="18" charset="0"/>
              </a:rPr>
              <a:t>Water</a:t>
            </a:r>
            <a:endParaRPr lang="en-US" dirty="0">
              <a:latin typeface="+mj-lt"/>
              <a:cs typeface="Times New Roman" panose="02020603050405020304" pitchFamily="18" charset="0"/>
            </a:endParaRPr>
          </a:p>
        </p:txBody>
      </p:sp>
      <p:sp>
        <p:nvSpPr>
          <p:cNvPr id="43" name="Rectangle 42"/>
          <p:cNvSpPr/>
          <p:nvPr/>
        </p:nvSpPr>
        <p:spPr>
          <a:xfrm>
            <a:off x="6795099" y="2514396"/>
            <a:ext cx="1697901" cy="369332"/>
          </a:xfrm>
          <a:prstGeom prst="rect">
            <a:avLst/>
          </a:prstGeom>
        </p:spPr>
        <p:txBody>
          <a:bodyPr wrap="none">
            <a:spAutoFit/>
          </a:bodyPr>
          <a:lstStyle/>
          <a:p>
            <a:r>
              <a:rPr lang="en-US" dirty="0" smtClean="0">
                <a:latin typeface="+mj-lt"/>
                <a:cs typeface="Times New Roman" panose="02020603050405020304" pitchFamily="18" charset="0"/>
              </a:rPr>
              <a:t>Biochar (Solid)</a:t>
            </a:r>
            <a:endParaRPr lang="en-US" dirty="0">
              <a:latin typeface="+mj-lt"/>
              <a:cs typeface="Times New Roman" panose="02020603050405020304" pitchFamily="18" charset="0"/>
            </a:endParaRPr>
          </a:p>
        </p:txBody>
      </p:sp>
      <p:sp>
        <p:nvSpPr>
          <p:cNvPr id="44" name="Rectangle 43"/>
          <p:cNvSpPr/>
          <p:nvPr/>
        </p:nvSpPr>
        <p:spPr>
          <a:xfrm>
            <a:off x="6795099" y="1225097"/>
            <a:ext cx="851515" cy="369332"/>
          </a:xfrm>
          <a:prstGeom prst="rect">
            <a:avLst/>
          </a:prstGeom>
        </p:spPr>
        <p:txBody>
          <a:bodyPr wrap="none">
            <a:spAutoFit/>
          </a:bodyPr>
          <a:lstStyle/>
          <a:p>
            <a:r>
              <a:rPr lang="en-US" dirty="0" smtClean="0">
                <a:latin typeface="+mj-lt"/>
                <a:cs typeface="Times New Roman" panose="02020603050405020304" pitchFamily="18" charset="0"/>
              </a:rPr>
              <a:t>Gases</a:t>
            </a:r>
            <a:endParaRPr lang="en-US" dirty="0">
              <a:latin typeface="+mj-lt"/>
              <a:cs typeface="Times New Roman" panose="02020603050405020304" pitchFamily="18" charset="0"/>
            </a:endParaRPr>
          </a:p>
        </p:txBody>
      </p:sp>
      <p:sp>
        <p:nvSpPr>
          <p:cNvPr id="45" name="Rectangle 44"/>
          <p:cNvSpPr/>
          <p:nvPr/>
        </p:nvSpPr>
        <p:spPr>
          <a:xfrm>
            <a:off x="6795099" y="3840196"/>
            <a:ext cx="800219" cy="369332"/>
          </a:xfrm>
          <a:prstGeom prst="rect">
            <a:avLst/>
          </a:prstGeom>
        </p:spPr>
        <p:txBody>
          <a:bodyPr wrap="none">
            <a:spAutoFit/>
          </a:bodyPr>
          <a:lstStyle/>
          <a:p>
            <a:r>
              <a:rPr lang="en-US" dirty="0" smtClean="0">
                <a:latin typeface="+mj-lt"/>
                <a:cs typeface="Times New Roman" panose="02020603050405020304" pitchFamily="18" charset="0"/>
              </a:rPr>
              <a:t>Liquid</a:t>
            </a:r>
            <a:endParaRPr lang="en-US" dirty="0">
              <a:latin typeface="+mj-lt"/>
              <a:cs typeface="Times New Roman" panose="02020603050405020304" pitchFamily="18" charset="0"/>
            </a:endParaRPr>
          </a:p>
        </p:txBody>
      </p:sp>
      <p:sp>
        <p:nvSpPr>
          <p:cNvPr id="19" name="Right Arrow 18"/>
          <p:cNvSpPr/>
          <p:nvPr/>
        </p:nvSpPr>
        <p:spPr>
          <a:xfrm>
            <a:off x="2394710" y="2463986"/>
            <a:ext cx="1539713" cy="484632"/>
          </a:xfrm>
          <a:prstGeom prs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0" name="Right Arrow 19"/>
          <p:cNvSpPr/>
          <p:nvPr/>
        </p:nvSpPr>
        <p:spPr>
          <a:xfrm>
            <a:off x="5621363" y="2456746"/>
            <a:ext cx="1144962" cy="484632"/>
          </a:xfrm>
          <a:prstGeom prs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1" name="Bent Arrow 20"/>
          <p:cNvSpPr/>
          <p:nvPr/>
        </p:nvSpPr>
        <p:spPr>
          <a:xfrm>
            <a:off x="4645392" y="1225097"/>
            <a:ext cx="2033848" cy="868680"/>
          </a:xfrm>
          <a:prstGeom prst="ben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32" name="Bent Arrow 31"/>
          <p:cNvSpPr/>
          <p:nvPr/>
        </p:nvSpPr>
        <p:spPr>
          <a:xfrm flipV="1">
            <a:off x="4645392" y="3318827"/>
            <a:ext cx="2033848" cy="928789"/>
          </a:xfrm>
          <a:prstGeom prst="ben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pic>
        <p:nvPicPr>
          <p:cNvPr id="23" name="Picture 22"/>
          <p:cNvPicPr>
            <a:picLocks noChangeAspect="1"/>
          </p:cNvPicPr>
          <p:nvPr/>
        </p:nvPicPr>
        <p:blipFill rotWithShape="1">
          <a:blip r:embed="rId2" cstate="print">
            <a:lum bright="2000"/>
            <a:extLst>
              <a:ext uri="{BEBA8EAE-BF5A-486C-A8C5-ECC9F3942E4B}">
                <a14:imgProps xmlns:a14="http://schemas.microsoft.com/office/drawing/2010/main">
                  <a14:imgLayer r:embed="rId3">
                    <a14:imgEffect>
                      <a14:sharpenSoften amount="50000"/>
                    </a14:imgEffect>
                    <a14:imgEffect>
                      <a14:brightnessContrast bright="1000"/>
                    </a14:imgEffect>
                  </a14:imgLayer>
                </a14:imgProps>
              </a:ext>
              <a:ext uri="{28A0092B-C50C-407E-A947-70E740481C1C}">
                <a14:useLocalDpi xmlns:a14="http://schemas.microsoft.com/office/drawing/2010/main" val="0"/>
              </a:ext>
            </a:extLst>
          </a:blip>
          <a:srcRect l="25015" t="22172" r="23573" b="23693"/>
          <a:stretch/>
        </p:blipFill>
        <p:spPr>
          <a:xfrm rot="10800000">
            <a:off x="962777" y="938783"/>
            <a:ext cx="1343298" cy="109728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24" name="Picture 23"/>
          <p:cNvPicPr>
            <a:picLocks noChangeAspect="1"/>
          </p:cNvPicPr>
          <p:nvPr/>
        </p:nvPicPr>
        <p:blipFill rotWithShape="1">
          <a:blip r:embed="rId4" cstate="print">
            <a:lum bright="3000"/>
            <a:extLst>
              <a:ext uri="{BEBA8EAE-BF5A-486C-A8C5-ECC9F3942E4B}">
                <a14:imgProps xmlns:a14="http://schemas.microsoft.com/office/drawing/2010/main">
                  <a14:imgLayer r:embed="rId5">
                    <a14:imgEffect>
                      <a14:sharpenSoften amount="50000"/>
                    </a14:imgEffect>
                    <a14:imgEffect>
                      <a14:brightnessContrast bright="2000"/>
                    </a14:imgEffect>
                  </a14:imgLayer>
                </a14:imgProps>
              </a:ext>
              <a:ext uri="{28A0092B-C50C-407E-A947-70E740481C1C}">
                <a14:useLocalDpi xmlns:a14="http://schemas.microsoft.com/office/drawing/2010/main" val="0"/>
              </a:ext>
            </a:extLst>
          </a:blip>
          <a:srcRect l="34144" t="26746" r="26937" b="21201"/>
          <a:stretch/>
        </p:blipFill>
        <p:spPr>
          <a:xfrm>
            <a:off x="980082" y="3684192"/>
            <a:ext cx="1325993" cy="109728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25" name="Picture 24"/>
          <p:cNvPicPr>
            <a:picLocks noChangeAspect="1"/>
          </p:cNvPicPr>
          <p:nvPr/>
        </p:nvPicPr>
        <p:blipFill rotWithShape="1">
          <a:blip r:embed="rId6" cstate="print">
            <a:lum bright="6000"/>
            <a:extLst>
              <a:ext uri="{BEBA8EAE-BF5A-486C-A8C5-ECC9F3942E4B}">
                <a14:imgProps xmlns:a14="http://schemas.microsoft.com/office/drawing/2010/main">
                  <a14:imgLayer r:embed="rId7">
                    <a14:imgEffect>
                      <a14:sharpenSoften amount="50000"/>
                    </a14:imgEffect>
                    <a14:imgEffect>
                      <a14:brightnessContrast bright="5000"/>
                    </a14:imgEffect>
                  </a14:imgLayer>
                </a14:imgProps>
              </a:ext>
              <a:ext uri="{28A0092B-C50C-407E-A947-70E740481C1C}">
                <a14:useLocalDpi xmlns:a14="http://schemas.microsoft.com/office/drawing/2010/main" val="0"/>
              </a:ext>
            </a:extLst>
          </a:blip>
          <a:srcRect l="34985" t="26417" r="27658" b="22171"/>
          <a:stretch/>
        </p:blipFill>
        <p:spPr>
          <a:xfrm>
            <a:off x="962777" y="2311488"/>
            <a:ext cx="1343298" cy="1097280"/>
          </a:xfrm>
          <a:prstGeom prst="rect">
            <a:avLst/>
          </a:prstGeom>
          <a:ln w="38100" cap="sq">
            <a:no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03569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smtClean="0"/>
              <a:t>Particle size distribution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708" y="1454332"/>
            <a:ext cx="8068698" cy="2727924"/>
          </a:xfrm>
          <a:prstGeom prst="rect">
            <a:avLst/>
          </a:prstGeom>
        </p:spPr>
      </p:pic>
      <p:sp>
        <p:nvSpPr>
          <p:cNvPr id="7" name="TextBox 6"/>
          <p:cNvSpPr txBox="1"/>
          <p:nvPr/>
        </p:nvSpPr>
        <p:spPr>
          <a:xfrm>
            <a:off x="639814" y="4182256"/>
            <a:ext cx="8517310" cy="2123658"/>
          </a:xfrm>
          <a:prstGeom prst="rect">
            <a:avLst/>
          </a:prstGeom>
          <a:noFill/>
        </p:spPr>
        <p:txBody>
          <a:bodyPr wrap="square" rtlCol="0">
            <a:spAutoFit/>
          </a:bodyPr>
          <a:lstStyle/>
          <a:p>
            <a:pPr marL="285750" indent="-285750">
              <a:buFont typeface="Wingdings" panose="05000000000000000000" pitchFamily="2" charset="2"/>
              <a:buChar char="q"/>
            </a:pPr>
            <a:r>
              <a:rPr lang="en-US" sz="2200" dirty="0" smtClean="0">
                <a:latin typeface="+mj-lt"/>
                <a:cs typeface="Times New Roman" panose="02020603050405020304" pitchFamily="18" charset="0"/>
              </a:rPr>
              <a:t>Mean particle size </a:t>
            </a:r>
          </a:p>
          <a:p>
            <a:endParaRPr lang="en-US" sz="2200" dirty="0" smtClean="0">
              <a:latin typeface="+mj-lt"/>
              <a:cs typeface="Times New Roman" panose="02020603050405020304" pitchFamily="18" charset="0"/>
            </a:endParaRPr>
          </a:p>
          <a:p>
            <a:pPr marL="800100" lvl="1" indent="-342900">
              <a:buFont typeface="Arial" panose="020B0604020202020204" pitchFamily="34" charset="0"/>
              <a:buChar char="•"/>
            </a:pPr>
            <a:r>
              <a:rPr lang="en-US" sz="2200" dirty="0" smtClean="0">
                <a:latin typeface="+mj-lt"/>
                <a:cs typeface="Times New Roman" panose="02020603050405020304" pitchFamily="18" charset="0"/>
              </a:rPr>
              <a:t>CEINP from lignin biochar: 54.3</a:t>
            </a:r>
            <a:r>
              <a:rPr lang="en-US" sz="2200" dirty="0" smtClean="0">
                <a:latin typeface="Arial" panose="020B0604020202020204" pitchFamily="34" charset="0"/>
                <a:cs typeface="Arial" panose="020B0604020202020204" pitchFamily="34" charset="0"/>
              </a:rPr>
              <a:t>±1.89 nm</a:t>
            </a:r>
          </a:p>
          <a:p>
            <a:pPr marL="800100" lvl="1" indent="-342900">
              <a:buFont typeface="Arial" panose="020B0604020202020204" pitchFamily="34" charset="0"/>
              <a:buChar char="•"/>
            </a:pPr>
            <a:r>
              <a:rPr lang="en-US" sz="2200" dirty="0">
                <a:cs typeface="Times New Roman" panose="02020603050405020304" pitchFamily="18" charset="0"/>
              </a:rPr>
              <a:t>CEINP from </a:t>
            </a:r>
            <a:r>
              <a:rPr lang="en-US" sz="2200" dirty="0" smtClean="0">
                <a:cs typeface="Times New Roman" panose="02020603050405020304" pitchFamily="18" charset="0"/>
              </a:rPr>
              <a:t>cellulose </a:t>
            </a:r>
            <a:r>
              <a:rPr lang="en-US" sz="2200" dirty="0">
                <a:cs typeface="Times New Roman" panose="02020603050405020304" pitchFamily="18" charset="0"/>
              </a:rPr>
              <a:t>biochar</a:t>
            </a:r>
            <a:r>
              <a:rPr lang="en-US" sz="2200" dirty="0" smtClean="0">
                <a:cs typeface="Times New Roman" panose="02020603050405020304" pitchFamily="18" charset="0"/>
              </a:rPr>
              <a:t>: 36.34</a:t>
            </a:r>
            <a:r>
              <a:rPr lang="en-US" sz="2200" dirty="0" smtClean="0">
                <a:latin typeface="Arial" panose="020B0604020202020204" pitchFamily="34" charset="0"/>
                <a:cs typeface="Arial" panose="020B0604020202020204" pitchFamily="34" charset="0"/>
              </a:rPr>
              <a:t>±1.34 </a:t>
            </a:r>
            <a:r>
              <a:rPr lang="en-US" sz="2200" dirty="0">
                <a:latin typeface="Arial" panose="020B0604020202020204" pitchFamily="34" charset="0"/>
                <a:cs typeface="Arial" panose="020B0604020202020204" pitchFamily="34" charset="0"/>
              </a:rPr>
              <a:t>nm</a:t>
            </a:r>
          </a:p>
          <a:p>
            <a:pPr marL="800100" lvl="1" indent="-342900">
              <a:buFont typeface="Arial" panose="020B0604020202020204" pitchFamily="34" charset="0"/>
              <a:buChar char="•"/>
            </a:pPr>
            <a:r>
              <a:rPr lang="en-US" sz="2200" dirty="0" smtClean="0">
                <a:cs typeface="Times New Roman" panose="02020603050405020304" pitchFamily="18" charset="0"/>
              </a:rPr>
              <a:t>CEINP </a:t>
            </a:r>
            <a:r>
              <a:rPr lang="en-US" sz="2200" dirty="0">
                <a:cs typeface="Times New Roman" panose="02020603050405020304" pitchFamily="18" charset="0"/>
              </a:rPr>
              <a:t>from </a:t>
            </a:r>
            <a:r>
              <a:rPr lang="en-US" sz="2200" dirty="0" smtClean="0">
                <a:cs typeface="Times New Roman" panose="02020603050405020304" pitchFamily="18" charset="0"/>
              </a:rPr>
              <a:t>hemicellulose </a:t>
            </a:r>
            <a:r>
              <a:rPr lang="en-US" sz="2200" dirty="0">
                <a:cs typeface="Times New Roman" panose="02020603050405020304" pitchFamily="18" charset="0"/>
              </a:rPr>
              <a:t>biochar</a:t>
            </a:r>
            <a:r>
              <a:rPr lang="en-US" sz="2200" dirty="0" smtClean="0">
                <a:cs typeface="Times New Roman" panose="02020603050405020304" pitchFamily="18" charset="0"/>
              </a:rPr>
              <a:t>: 36.34</a:t>
            </a:r>
            <a:r>
              <a:rPr lang="en-US" sz="2200" dirty="0" smtClean="0">
                <a:latin typeface="Arial" panose="020B0604020202020204" pitchFamily="34" charset="0"/>
                <a:cs typeface="Arial" panose="020B0604020202020204" pitchFamily="34" charset="0"/>
              </a:rPr>
              <a:t>±1.71 </a:t>
            </a:r>
            <a:r>
              <a:rPr lang="en-US" sz="2200" dirty="0">
                <a:latin typeface="Arial" panose="020B0604020202020204" pitchFamily="34" charset="0"/>
                <a:cs typeface="Arial" panose="020B0604020202020204" pitchFamily="34" charset="0"/>
              </a:rPr>
              <a:t>nm</a:t>
            </a:r>
          </a:p>
          <a:p>
            <a:pPr marL="285750" indent="-285750">
              <a:buFont typeface="Wingdings" panose="05000000000000000000" pitchFamily="2" charset="2"/>
              <a:buChar char="q"/>
            </a:pPr>
            <a:endParaRPr lang="en-US" sz="2200" dirty="0" smtClean="0">
              <a:latin typeface="+mj-lt"/>
              <a:cs typeface="Times New Roman" panose="02020603050405020304" pitchFamily="18" charset="0"/>
            </a:endParaRPr>
          </a:p>
        </p:txBody>
      </p:sp>
      <p:sp>
        <p:nvSpPr>
          <p:cNvPr id="8" name="TextBox 7"/>
          <p:cNvSpPr txBox="1"/>
          <p:nvPr/>
        </p:nvSpPr>
        <p:spPr>
          <a:xfrm>
            <a:off x="1461275" y="1110794"/>
            <a:ext cx="1471070" cy="430887"/>
          </a:xfrm>
          <a:prstGeom prst="rect">
            <a:avLst/>
          </a:prstGeom>
          <a:noFill/>
        </p:spPr>
        <p:txBody>
          <a:bodyPr wrap="square" rtlCol="0">
            <a:spAutoFit/>
          </a:bodyPr>
          <a:lstStyle/>
          <a:p>
            <a:pPr algn="ctr"/>
            <a:r>
              <a:rPr lang="en-US" sz="2200" b="1" dirty="0" smtClean="0">
                <a:latin typeface="+mj-lt"/>
                <a:cs typeface="Times New Roman" panose="02020603050405020304" pitchFamily="18" charset="0"/>
              </a:rPr>
              <a:t>Lignin</a:t>
            </a:r>
            <a:endParaRPr lang="en-US" sz="2200" b="1" dirty="0">
              <a:latin typeface="+mj-lt"/>
              <a:cs typeface="Times New Roman" panose="02020603050405020304" pitchFamily="18" charset="0"/>
            </a:endParaRPr>
          </a:p>
        </p:txBody>
      </p:sp>
      <p:sp>
        <p:nvSpPr>
          <p:cNvPr id="9" name="Rectangle 8"/>
          <p:cNvSpPr/>
          <p:nvPr/>
        </p:nvSpPr>
        <p:spPr>
          <a:xfrm>
            <a:off x="4177759" y="1112547"/>
            <a:ext cx="1441420" cy="430887"/>
          </a:xfrm>
          <a:prstGeom prst="rect">
            <a:avLst/>
          </a:prstGeom>
        </p:spPr>
        <p:txBody>
          <a:bodyPr wrap="none">
            <a:spAutoFit/>
          </a:bodyPr>
          <a:lstStyle/>
          <a:p>
            <a:pPr algn="ctr"/>
            <a:r>
              <a:rPr lang="en-US" sz="2200" b="1" dirty="0" smtClean="0">
                <a:latin typeface="+mj-lt"/>
                <a:cs typeface="Times New Roman" panose="02020603050405020304" pitchFamily="18" charset="0"/>
              </a:rPr>
              <a:t>Cellulose</a:t>
            </a:r>
            <a:endParaRPr lang="en-US" sz="2200" b="1" dirty="0">
              <a:latin typeface="+mj-lt"/>
              <a:cs typeface="Times New Roman" panose="02020603050405020304" pitchFamily="18" charset="0"/>
            </a:endParaRPr>
          </a:p>
        </p:txBody>
      </p:sp>
      <p:sp>
        <p:nvSpPr>
          <p:cNvPr id="10" name="Rectangle 9"/>
          <p:cNvSpPr/>
          <p:nvPr/>
        </p:nvSpPr>
        <p:spPr>
          <a:xfrm>
            <a:off x="6537641" y="1112547"/>
            <a:ext cx="2084225" cy="430887"/>
          </a:xfrm>
          <a:prstGeom prst="rect">
            <a:avLst/>
          </a:prstGeom>
        </p:spPr>
        <p:txBody>
          <a:bodyPr wrap="none">
            <a:spAutoFit/>
          </a:bodyPr>
          <a:lstStyle/>
          <a:p>
            <a:pPr algn="ctr"/>
            <a:r>
              <a:rPr lang="en-US" sz="2200" b="1" dirty="0" smtClean="0">
                <a:latin typeface="+mj-lt"/>
                <a:cs typeface="Times New Roman" panose="02020603050405020304" pitchFamily="18" charset="0"/>
              </a:rPr>
              <a:t>Hemicellulose</a:t>
            </a:r>
            <a:endParaRPr lang="en-US" sz="2200" b="1" dirty="0">
              <a:latin typeface="+mj-lt"/>
              <a:cs typeface="Times New Roman" panose="02020603050405020304" pitchFamily="18" charset="0"/>
            </a:endParaRPr>
          </a:p>
        </p:txBody>
      </p:sp>
    </p:spTree>
    <p:extLst>
      <p:ext uri="{BB962C8B-B14F-4D97-AF65-F5344CB8AC3E}">
        <p14:creationId xmlns:p14="http://schemas.microsoft.com/office/powerpoint/2010/main" val="29011079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757678745"/>
              </p:ext>
            </p:extLst>
          </p:nvPr>
        </p:nvGraphicFramePr>
        <p:xfrm>
          <a:off x="1079862" y="1402079"/>
          <a:ext cx="7289076" cy="3596641"/>
        </p:xfrm>
        <a:graphic>
          <a:graphicData uri="http://schemas.openxmlformats.org/drawingml/2006/table">
            <a:tbl>
              <a:tblPr firstRow="1" firstCol="1" bandRow="1"/>
              <a:tblGrid>
                <a:gridCol w="3326515">
                  <a:extLst>
                    <a:ext uri="{9D8B030D-6E8A-4147-A177-3AD203B41FA5}">
                      <a16:colId xmlns="" xmlns:a16="http://schemas.microsoft.com/office/drawing/2014/main" val="20000"/>
                    </a:ext>
                  </a:extLst>
                </a:gridCol>
                <a:gridCol w="2122572">
                  <a:extLst>
                    <a:ext uri="{9D8B030D-6E8A-4147-A177-3AD203B41FA5}">
                      <a16:colId xmlns="" xmlns:a16="http://schemas.microsoft.com/office/drawing/2014/main" val="20001"/>
                    </a:ext>
                  </a:extLst>
                </a:gridCol>
                <a:gridCol w="1839989">
                  <a:extLst>
                    <a:ext uri="{9D8B030D-6E8A-4147-A177-3AD203B41FA5}">
                      <a16:colId xmlns="" xmlns:a16="http://schemas.microsoft.com/office/drawing/2014/main" val="20002"/>
                    </a:ext>
                  </a:extLst>
                </a:gridCol>
              </a:tblGrid>
              <a:tr h="377131">
                <a:tc rowSpan="2">
                  <a:txBody>
                    <a:bodyPr/>
                    <a:lstStyle/>
                    <a:p>
                      <a:pPr marL="0" marR="0" algn="ctr">
                        <a:lnSpc>
                          <a:spcPct val="107000"/>
                        </a:lnSpc>
                        <a:spcBef>
                          <a:spcPts val="0"/>
                        </a:spcBef>
                        <a:spcAft>
                          <a:spcPts val="0"/>
                        </a:spcAft>
                      </a:pPr>
                      <a:r>
                        <a:rPr lang="en-US" sz="1800" dirty="0">
                          <a:solidFill>
                            <a:srgbClr val="000000"/>
                          </a:solidFill>
                          <a:effectLst/>
                          <a:latin typeface="+mj-lt"/>
                          <a:ea typeface="Times New Roman" panose="02020603050405020304" pitchFamily="18" charset="0"/>
                          <a:cs typeface="Times New Roman" panose="02020603050405020304" pitchFamily="18" charset="0"/>
                        </a:rPr>
                        <a:t>Sample</a:t>
                      </a:r>
                      <a:endParaRPr lang="en-US" sz="1800" dirty="0">
                        <a:effectLst/>
                        <a:latin typeface="+mj-lt"/>
                        <a:ea typeface="Calibri" panose="020F0502020204030204" pitchFamily="34" charset="0"/>
                        <a:cs typeface="Times New Roman" panose="02020603050405020304" pitchFamily="18" charset="0"/>
                      </a:endParaRPr>
                    </a:p>
                  </a:txBody>
                  <a:tcPr marL="45939" marR="4593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800">
                          <a:solidFill>
                            <a:srgbClr val="000000"/>
                          </a:solidFill>
                          <a:effectLst/>
                          <a:latin typeface="+mj-lt"/>
                          <a:ea typeface="Times New Roman" panose="02020603050405020304" pitchFamily="18" charset="0"/>
                          <a:cs typeface="Times New Roman" panose="02020603050405020304" pitchFamily="18" charset="0"/>
                        </a:rPr>
                        <a:t>Ash content (%)</a:t>
                      </a:r>
                      <a:endParaRPr lang="en-US" sz="1800">
                        <a:effectLst/>
                        <a:latin typeface="+mj-lt"/>
                        <a:ea typeface="Calibri" panose="020F0502020204030204" pitchFamily="34" charset="0"/>
                        <a:cs typeface="Times New Roman" panose="02020603050405020304" pitchFamily="18" charset="0"/>
                      </a:endParaRPr>
                    </a:p>
                  </a:txBody>
                  <a:tcPr marL="45939" marR="4593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10000"/>
                  </a:ext>
                </a:extLst>
              </a:tr>
              <a:tr h="367206">
                <a:tc vMerge="1">
                  <a:txBody>
                    <a:bodyPr/>
                    <a:lstStyle/>
                    <a:p>
                      <a:endParaRPr lang="en-US"/>
                    </a:p>
                  </a:txBody>
                  <a:tcPr/>
                </a:tc>
                <a:tc>
                  <a:txBody>
                    <a:bodyPr/>
                    <a:lstStyle/>
                    <a:p>
                      <a:pPr marL="0" marR="0" algn="ctr">
                        <a:lnSpc>
                          <a:spcPct val="107000"/>
                        </a:lnSpc>
                        <a:spcBef>
                          <a:spcPts val="0"/>
                        </a:spcBef>
                        <a:spcAft>
                          <a:spcPts val="0"/>
                        </a:spcAft>
                      </a:pPr>
                      <a:r>
                        <a:rPr lang="en-US" sz="1800">
                          <a:solidFill>
                            <a:srgbClr val="000000"/>
                          </a:solidFill>
                          <a:effectLst/>
                          <a:latin typeface="+mj-lt"/>
                          <a:ea typeface="Times New Roman" panose="02020603050405020304" pitchFamily="18" charset="0"/>
                          <a:cs typeface="Times New Roman" panose="02020603050405020304" pitchFamily="18" charset="0"/>
                        </a:rPr>
                        <a:t>before reflux</a:t>
                      </a:r>
                      <a:endParaRPr lang="en-US" sz="1800">
                        <a:effectLst/>
                        <a:latin typeface="+mj-lt"/>
                        <a:ea typeface="Calibri" panose="020F0502020204030204" pitchFamily="34" charset="0"/>
                        <a:cs typeface="Times New Roman" panose="02020603050405020304" pitchFamily="18" charset="0"/>
                      </a:endParaRPr>
                    </a:p>
                  </a:txBody>
                  <a:tcPr marL="45939" marR="4593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mj-lt"/>
                          <a:ea typeface="Times New Roman" panose="02020603050405020304" pitchFamily="18" charset="0"/>
                          <a:cs typeface="Times New Roman" panose="02020603050405020304" pitchFamily="18" charset="0"/>
                        </a:rPr>
                        <a:t>after reflux</a:t>
                      </a:r>
                      <a:endParaRPr lang="en-US" sz="1800">
                        <a:effectLst/>
                        <a:latin typeface="+mj-lt"/>
                        <a:ea typeface="Calibri" panose="020F0502020204030204" pitchFamily="34" charset="0"/>
                        <a:cs typeface="Times New Roman" panose="02020603050405020304" pitchFamily="18" charset="0"/>
                      </a:endParaRPr>
                    </a:p>
                  </a:txBody>
                  <a:tcPr marL="45939" marR="4593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950768">
                <a:tc>
                  <a:txBody>
                    <a:bodyPr/>
                    <a:lstStyle/>
                    <a:p>
                      <a:pPr marL="0" marR="0" algn="ctr">
                        <a:lnSpc>
                          <a:spcPct val="107000"/>
                        </a:lnSpc>
                        <a:spcBef>
                          <a:spcPts val="0"/>
                        </a:spcBef>
                        <a:spcAft>
                          <a:spcPts val="0"/>
                        </a:spcAft>
                      </a:pPr>
                      <a:r>
                        <a:rPr lang="en-US" sz="1800" dirty="0">
                          <a:solidFill>
                            <a:srgbClr val="000000"/>
                          </a:solidFill>
                          <a:effectLst/>
                          <a:latin typeface="+mj-lt"/>
                          <a:ea typeface="Times New Roman" panose="02020603050405020304" pitchFamily="18" charset="0"/>
                          <a:cs typeface="Times New Roman" panose="02020603050405020304" pitchFamily="18" charset="0"/>
                        </a:rPr>
                        <a:t>lignin biochar</a:t>
                      </a:r>
                      <a:endParaRPr lang="en-US" sz="1800" dirty="0">
                        <a:effectLst/>
                        <a:latin typeface="+mj-lt"/>
                        <a:ea typeface="Calibri" panose="020F0502020204030204" pitchFamily="34" charset="0"/>
                        <a:cs typeface="Times New Roman" panose="02020603050405020304" pitchFamily="18" charset="0"/>
                      </a:endParaRPr>
                    </a:p>
                  </a:txBody>
                  <a:tcPr marL="45939" marR="4593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800">
                          <a:solidFill>
                            <a:srgbClr val="000000"/>
                          </a:solidFill>
                          <a:effectLst/>
                          <a:latin typeface="+mj-lt"/>
                          <a:ea typeface="Times New Roman" panose="02020603050405020304" pitchFamily="18" charset="0"/>
                          <a:cs typeface="Times New Roman" panose="02020603050405020304" pitchFamily="18" charset="0"/>
                        </a:rPr>
                        <a:t>9.2</a:t>
                      </a:r>
                      <a:endParaRPr lang="en-US" sz="1800">
                        <a:effectLst/>
                        <a:latin typeface="+mj-lt"/>
                        <a:ea typeface="Calibri" panose="020F0502020204030204" pitchFamily="34" charset="0"/>
                        <a:cs typeface="Times New Roman" panose="02020603050405020304" pitchFamily="18" charset="0"/>
                      </a:endParaRPr>
                    </a:p>
                  </a:txBody>
                  <a:tcPr marL="45939" marR="4593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800">
                          <a:solidFill>
                            <a:srgbClr val="000000"/>
                          </a:solidFill>
                          <a:effectLst/>
                          <a:latin typeface="+mj-lt"/>
                          <a:ea typeface="Times New Roman" panose="02020603050405020304" pitchFamily="18" charset="0"/>
                          <a:cs typeface="Times New Roman" panose="02020603050405020304" pitchFamily="18" charset="0"/>
                        </a:rPr>
                        <a:t>0.4</a:t>
                      </a:r>
                      <a:endParaRPr lang="en-US" sz="1800">
                        <a:effectLst/>
                        <a:latin typeface="+mj-lt"/>
                        <a:ea typeface="Calibri" panose="020F0502020204030204" pitchFamily="34" charset="0"/>
                        <a:cs typeface="Times New Roman" panose="02020603050405020304" pitchFamily="18" charset="0"/>
                      </a:endParaRPr>
                    </a:p>
                  </a:txBody>
                  <a:tcPr marL="45939" marR="45939"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2"/>
                  </a:ext>
                </a:extLst>
              </a:tr>
              <a:tr h="950768">
                <a:tc>
                  <a:txBody>
                    <a:bodyPr/>
                    <a:lstStyle/>
                    <a:p>
                      <a:pPr marL="0" marR="0" algn="ctr">
                        <a:lnSpc>
                          <a:spcPct val="107000"/>
                        </a:lnSpc>
                        <a:spcBef>
                          <a:spcPts val="0"/>
                        </a:spcBef>
                        <a:spcAft>
                          <a:spcPts val="0"/>
                        </a:spcAft>
                      </a:pPr>
                      <a:r>
                        <a:rPr lang="en-US" sz="1800" dirty="0">
                          <a:solidFill>
                            <a:srgbClr val="000000"/>
                          </a:solidFill>
                          <a:effectLst/>
                          <a:latin typeface="+mj-lt"/>
                          <a:ea typeface="Times New Roman" panose="02020603050405020304" pitchFamily="18" charset="0"/>
                          <a:cs typeface="Times New Roman" panose="02020603050405020304" pitchFamily="18" charset="0"/>
                        </a:rPr>
                        <a:t>cellulose biochar</a:t>
                      </a:r>
                      <a:endParaRPr lang="en-US" sz="1800" dirty="0">
                        <a:effectLst/>
                        <a:latin typeface="+mj-lt"/>
                        <a:ea typeface="Calibri" panose="020F0502020204030204" pitchFamily="34" charset="0"/>
                        <a:cs typeface="Times New Roman" panose="02020603050405020304" pitchFamily="18" charset="0"/>
                      </a:endParaRPr>
                    </a:p>
                  </a:txBody>
                  <a:tcPr marL="45939" marR="45939" marT="0" marB="0" anchor="b">
                    <a:lnL>
                      <a:noFill/>
                    </a:lnL>
                    <a:lnR>
                      <a:noFill/>
                    </a:lnR>
                    <a:lnT>
                      <a:noFill/>
                    </a:lnT>
                    <a:lnB>
                      <a:noFill/>
                    </a:lnB>
                  </a:tcPr>
                </a:tc>
                <a:tc>
                  <a:txBody>
                    <a:bodyPr/>
                    <a:lstStyle/>
                    <a:p>
                      <a:pPr marL="0" marR="0" algn="ctr">
                        <a:lnSpc>
                          <a:spcPct val="107000"/>
                        </a:lnSpc>
                        <a:spcBef>
                          <a:spcPts val="0"/>
                        </a:spcBef>
                        <a:spcAft>
                          <a:spcPts val="0"/>
                        </a:spcAft>
                      </a:pPr>
                      <a:r>
                        <a:rPr lang="en-US" sz="1800">
                          <a:solidFill>
                            <a:srgbClr val="000000"/>
                          </a:solidFill>
                          <a:effectLst/>
                          <a:latin typeface="+mj-lt"/>
                          <a:ea typeface="Times New Roman" panose="02020603050405020304" pitchFamily="18" charset="0"/>
                          <a:cs typeface="Times New Roman" panose="02020603050405020304" pitchFamily="18" charset="0"/>
                        </a:rPr>
                        <a:t>0.15</a:t>
                      </a:r>
                      <a:endParaRPr lang="en-US" sz="1800">
                        <a:effectLst/>
                        <a:latin typeface="+mj-lt"/>
                        <a:ea typeface="Calibri" panose="020F0502020204030204" pitchFamily="34" charset="0"/>
                        <a:cs typeface="Times New Roman" panose="02020603050405020304" pitchFamily="18" charset="0"/>
                      </a:endParaRPr>
                    </a:p>
                  </a:txBody>
                  <a:tcPr marL="45939" marR="45939" marT="0" marB="0" anchor="b">
                    <a:lnL>
                      <a:noFill/>
                    </a:lnL>
                    <a:lnR>
                      <a:noFill/>
                    </a:lnR>
                    <a:lnT>
                      <a:noFill/>
                    </a:lnT>
                    <a:lnB>
                      <a:noFill/>
                    </a:lnB>
                  </a:tcPr>
                </a:tc>
                <a:tc>
                  <a:txBody>
                    <a:bodyPr/>
                    <a:lstStyle/>
                    <a:p>
                      <a:pPr marL="0" marR="0" algn="ctr">
                        <a:lnSpc>
                          <a:spcPct val="107000"/>
                        </a:lnSpc>
                        <a:spcBef>
                          <a:spcPts val="0"/>
                        </a:spcBef>
                        <a:spcAft>
                          <a:spcPts val="0"/>
                        </a:spcAft>
                      </a:pPr>
                      <a:r>
                        <a:rPr lang="en-US" sz="1800">
                          <a:solidFill>
                            <a:srgbClr val="000000"/>
                          </a:solidFill>
                          <a:effectLst/>
                          <a:latin typeface="+mj-lt"/>
                          <a:ea typeface="Times New Roman" panose="02020603050405020304" pitchFamily="18" charset="0"/>
                          <a:cs typeface="Times New Roman" panose="02020603050405020304" pitchFamily="18" charset="0"/>
                        </a:rPr>
                        <a:t>0</a:t>
                      </a:r>
                      <a:endParaRPr lang="en-US" sz="1800">
                        <a:effectLst/>
                        <a:latin typeface="+mj-lt"/>
                        <a:ea typeface="Calibri" panose="020F0502020204030204" pitchFamily="34" charset="0"/>
                        <a:cs typeface="Times New Roman" panose="02020603050405020304" pitchFamily="18" charset="0"/>
                      </a:endParaRPr>
                    </a:p>
                  </a:txBody>
                  <a:tcPr marL="45939" marR="45939" marT="0" marB="0" anchor="b">
                    <a:lnL>
                      <a:noFill/>
                    </a:lnL>
                    <a:lnR>
                      <a:noFill/>
                    </a:lnR>
                    <a:lnT>
                      <a:noFill/>
                    </a:lnT>
                    <a:lnB>
                      <a:noFill/>
                    </a:lnB>
                  </a:tcPr>
                </a:tc>
                <a:extLst>
                  <a:ext uri="{0D108BD9-81ED-4DB2-BD59-A6C34878D82A}">
                    <a16:rowId xmlns="" xmlns:a16="http://schemas.microsoft.com/office/drawing/2014/main" val="10003"/>
                  </a:ext>
                </a:extLst>
              </a:tr>
              <a:tr h="950768">
                <a:tc>
                  <a:txBody>
                    <a:bodyPr/>
                    <a:lstStyle/>
                    <a:p>
                      <a:pPr marL="0" marR="0" algn="ctr">
                        <a:lnSpc>
                          <a:spcPct val="107000"/>
                        </a:lnSpc>
                        <a:spcBef>
                          <a:spcPts val="0"/>
                        </a:spcBef>
                        <a:spcAft>
                          <a:spcPts val="0"/>
                        </a:spcAft>
                      </a:pPr>
                      <a:r>
                        <a:rPr lang="en-US" sz="1800" dirty="0">
                          <a:solidFill>
                            <a:srgbClr val="000000"/>
                          </a:solidFill>
                          <a:effectLst/>
                          <a:latin typeface="+mj-lt"/>
                          <a:ea typeface="Times New Roman" panose="02020603050405020304" pitchFamily="18" charset="0"/>
                          <a:cs typeface="Times New Roman" panose="02020603050405020304" pitchFamily="18" charset="0"/>
                        </a:rPr>
                        <a:t>hemicellulose biochar</a:t>
                      </a:r>
                      <a:endParaRPr lang="en-US" sz="1800" dirty="0">
                        <a:effectLst/>
                        <a:latin typeface="+mj-lt"/>
                        <a:ea typeface="Calibri" panose="020F0502020204030204" pitchFamily="34" charset="0"/>
                        <a:cs typeface="Times New Roman" panose="02020603050405020304" pitchFamily="18" charset="0"/>
                      </a:endParaRPr>
                    </a:p>
                  </a:txBody>
                  <a:tcPr marL="45939" marR="4593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mj-lt"/>
                          <a:ea typeface="Times New Roman" panose="02020603050405020304" pitchFamily="18" charset="0"/>
                          <a:cs typeface="Times New Roman" panose="02020603050405020304" pitchFamily="18" charset="0"/>
                        </a:rPr>
                        <a:t>0.2</a:t>
                      </a:r>
                      <a:endParaRPr lang="en-US" sz="1800">
                        <a:effectLst/>
                        <a:latin typeface="+mj-lt"/>
                        <a:ea typeface="Calibri" panose="020F0502020204030204" pitchFamily="34" charset="0"/>
                        <a:cs typeface="Times New Roman" panose="02020603050405020304" pitchFamily="18" charset="0"/>
                      </a:endParaRPr>
                    </a:p>
                  </a:txBody>
                  <a:tcPr marL="45939" marR="4593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rgbClr val="000000"/>
                          </a:solidFill>
                          <a:effectLst/>
                          <a:latin typeface="+mj-lt"/>
                          <a:ea typeface="Times New Roman" panose="02020603050405020304" pitchFamily="18" charset="0"/>
                          <a:cs typeface="Times New Roman" panose="02020603050405020304" pitchFamily="18" charset="0"/>
                        </a:rPr>
                        <a:t>0.09</a:t>
                      </a:r>
                      <a:endParaRPr lang="en-US" sz="1800" dirty="0">
                        <a:effectLst/>
                        <a:latin typeface="+mj-lt"/>
                        <a:ea typeface="Calibri" panose="020F0502020204030204" pitchFamily="34" charset="0"/>
                        <a:cs typeface="Times New Roman" panose="02020603050405020304" pitchFamily="18" charset="0"/>
                      </a:endParaRPr>
                    </a:p>
                  </a:txBody>
                  <a:tcPr marL="45939" marR="45939"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7" name="Content Placeholder 1"/>
          <p:cNvSpPr>
            <a:spLocks noGrp="1"/>
          </p:cNvSpPr>
          <p:nvPr>
            <p:ph sz="quarter" idx="11"/>
          </p:nvPr>
        </p:nvSpPr>
        <p:spPr>
          <a:xfrm>
            <a:off x="746004" y="15474"/>
            <a:ext cx="8165592" cy="841248"/>
          </a:xfrm>
        </p:spPr>
        <p:txBody>
          <a:bodyPr>
            <a:normAutofit fontScale="92500" lnSpcReduction="20000"/>
          </a:bodyPr>
          <a:lstStyle/>
          <a:p>
            <a:r>
              <a:rPr lang="en-US" sz="3200" dirty="0"/>
              <a:t>Ash content in biochar from different model compounds</a:t>
            </a:r>
          </a:p>
        </p:txBody>
      </p:sp>
    </p:spTree>
    <p:extLst>
      <p:ext uri="{BB962C8B-B14F-4D97-AF65-F5344CB8AC3E}">
        <p14:creationId xmlns:p14="http://schemas.microsoft.com/office/powerpoint/2010/main" val="27453967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normAutofit/>
          </a:bodyPr>
          <a:lstStyle/>
          <a:p>
            <a:r>
              <a:rPr lang="en-US" dirty="0" smtClean="0">
                <a:latin typeface="+mj-lt"/>
                <a:cs typeface="Times New Roman" panose="02020603050405020304" pitchFamily="18" charset="0"/>
              </a:rPr>
              <a:t>COMPOSITION OF BIOMASS</a:t>
            </a:r>
            <a:endParaRPr lang="en-US" dirty="0">
              <a:latin typeface="+mj-lt"/>
              <a:cs typeface="Times New Roman" panose="02020603050405020304" pitchFamily="18" charset="0"/>
            </a:endParaRPr>
          </a:p>
        </p:txBody>
      </p:sp>
      <p:pic>
        <p:nvPicPr>
          <p:cNvPr id="9" name="Content Placeholder 8" descr="c2gc36364j-f2.gif"/>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309" t="-4296" r="1262" b="1"/>
          <a:stretch/>
        </p:blipFill>
        <p:spPr>
          <a:xfrm>
            <a:off x="700866" y="1037821"/>
            <a:ext cx="3956624" cy="4709016"/>
          </a:xfr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0813" y="934945"/>
            <a:ext cx="2743201" cy="1600200"/>
          </a:xfrm>
          <a:prstGeom prst="rect">
            <a:avLst/>
          </a:prstGeom>
        </p:spPr>
      </p:pic>
      <p:sp>
        <p:nvSpPr>
          <p:cNvPr id="4" name="TextBox 3"/>
          <p:cNvSpPr txBox="1"/>
          <p:nvPr/>
        </p:nvSpPr>
        <p:spPr>
          <a:xfrm>
            <a:off x="7521964" y="1399669"/>
            <a:ext cx="1493927" cy="769441"/>
          </a:xfrm>
          <a:prstGeom prst="rect">
            <a:avLst/>
          </a:prstGeom>
          <a:noFill/>
        </p:spPr>
        <p:txBody>
          <a:bodyPr wrap="square" rtlCol="0">
            <a:spAutoFit/>
          </a:bodyPr>
          <a:lstStyle/>
          <a:p>
            <a:r>
              <a:rPr lang="en-US" sz="2200" dirty="0" smtClean="0">
                <a:solidFill>
                  <a:srgbClr val="C00000"/>
                </a:solidFill>
                <a:latin typeface="+mj-lt"/>
                <a:cs typeface="Times New Roman" panose="02020603050405020304" pitchFamily="18" charset="0"/>
              </a:rPr>
              <a:t>   Lignin</a:t>
            </a:r>
          </a:p>
          <a:p>
            <a:r>
              <a:rPr lang="en-US" sz="2200" dirty="0" smtClean="0">
                <a:solidFill>
                  <a:srgbClr val="C00000"/>
                </a:solidFill>
                <a:latin typeface="+mj-lt"/>
                <a:cs typeface="Times New Roman" panose="02020603050405020304" pitchFamily="18" charset="0"/>
              </a:rPr>
              <a:t>(15-20 %)</a:t>
            </a:r>
            <a:endParaRPr lang="en-US" sz="2200" dirty="0">
              <a:solidFill>
                <a:srgbClr val="C00000"/>
              </a:solidFill>
              <a:latin typeface="+mj-lt"/>
              <a:cs typeface="Times New Roman" panose="02020603050405020304" pitchFamily="18"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3347" y="2693654"/>
            <a:ext cx="2258132" cy="1499287"/>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10813" y="4351451"/>
            <a:ext cx="2743200" cy="1600200"/>
          </a:xfrm>
          <a:prstGeom prst="rect">
            <a:avLst/>
          </a:prstGeom>
        </p:spPr>
      </p:pic>
      <p:sp>
        <p:nvSpPr>
          <p:cNvPr id="11" name="TextBox 10"/>
          <p:cNvSpPr txBox="1"/>
          <p:nvPr/>
        </p:nvSpPr>
        <p:spPr>
          <a:xfrm>
            <a:off x="7179674" y="3024024"/>
            <a:ext cx="2178510" cy="769441"/>
          </a:xfrm>
          <a:prstGeom prst="rect">
            <a:avLst/>
          </a:prstGeom>
          <a:noFill/>
        </p:spPr>
        <p:txBody>
          <a:bodyPr wrap="square" rtlCol="0">
            <a:spAutoFit/>
          </a:bodyPr>
          <a:lstStyle/>
          <a:p>
            <a:r>
              <a:rPr lang="en-US" sz="2200" dirty="0" smtClean="0">
                <a:solidFill>
                  <a:srgbClr val="0000FF"/>
                </a:solidFill>
                <a:latin typeface="+mj-lt"/>
                <a:cs typeface="Times New Roman" panose="02020603050405020304" pitchFamily="18" charset="0"/>
              </a:rPr>
              <a:t> Hemicellulose</a:t>
            </a:r>
          </a:p>
          <a:p>
            <a:r>
              <a:rPr lang="en-US" sz="2200" dirty="0" smtClean="0">
                <a:solidFill>
                  <a:srgbClr val="0000FF"/>
                </a:solidFill>
                <a:latin typeface="+mj-lt"/>
                <a:cs typeface="Times New Roman" panose="02020603050405020304" pitchFamily="18" charset="0"/>
              </a:rPr>
              <a:t>     (25-35 %)</a:t>
            </a:r>
            <a:endParaRPr lang="en-US" sz="2200" dirty="0">
              <a:solidFill>
                <a:srgbClr val="0000FF"/>
              </a:solidFill>
              <a:latin typeface="+mj-lt"/>
              <a:cs typeface="Times New Roman" panose="02020603050405020304" pitchFamily="18" charset="0"/>
            </a:endParaRPr>
          </a:p>
        </p:txBody>
      </p:sp>
      <p:sp>
        <p:nvSpPr>
          <p:cNvPr id="12" name="TextBox 11"/>
          <p:cNvSpPr txBox="1"/>
          <p:nvPr/>
        </p:nvSpPr>
        <p:spPr>
          <a:xfrm>
            <a:off x="7473935" y="4648379"/>
            <a:ext cx="1589987" cy="769441"/>
          </a:xfrm>
          <a:prstGeom prst="rect">
            <a:avLst/>
          </a:prstGeom>
          <a:noFill/>
        </p:spPr>
        <p:txBody>
          <a:bodyPr wrap="square" rtlCol="0">
            <a:spAutoFit/>
          </a:bodyPr>
          <a:lstStyle/>
          <a:p>
            <a:r>
              <a:rPr lang="en-US" sz="2200" dirty="0">
                <a:solidFill>
                  <a:srgbClr val="808000"/>
                </a:solidFill>
                <a:latin typeface="+mj-lt"/>
                <a:cs typeface="Times New Roman" panose="02020603050405020304" pitchFamily="18" charset="0"/>
              </a:rPr>
              <a:t>  </a:t>
            </a:r>
            <a:r>
              <a:rPr lang="en-US" sz="2200" dirty="0" smtClean="0">
                <a:solidFill>
                  <a:srgbClr val="808000"/>
                </a:solidFill>
                <a:latin typeface="+mj-lt"/>
                <a:cs typeface="Times New Roman" panose="02020603050405020304" pitchFamily="18" charset="0"/>
              </a:rPr>
              <a:t>Cellulose</a:t>
            </a:r>
          </a:p>
          <a:p>
            <a:r>
              <a:rPr lang="en-US" sz="2200" dirty="0" smtClean="0">
                <a:solidFill>
                  <a:srgbClr val="808000"/>
                </a:solidFill>
                <a:latin typeface="+mj-lt"/>
                <a:cs typeface="Times New Roman" panose="02020603050405020304" pitchFamily="18" charset="0"/>
              </a:rPr>
              <a:t>  (40-50 %)</a:t>
            </a:r>
            <a:endParaRPr lang="en-US" sz="2200" dirty="0">
              <a:solidFill>
                <a:srgbClr val="808000"/>
              </a:solidFill>
              <a:latin typeface="+mj-lt"/>
              <a:cs typeface="Times New Roman" panose="02020603050405020304" pitchFamily="18" charset="0"/>
            </a:endParaRPr>
          </a:p>
        </p:txBody>
      </p:sp>
    </p:spTree>
    <p:extLst>
      <p:ext uri="{BB962C8B-B14F-4D97-AF65-F5344CB8AC3E}">
        <p14:creationId xmlns:p14="http://schemas.microsoft.com/office/powerpoint/2010/main" val="12709601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smtClean="0"/>
              <a:t>TGA</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742" t="11893" r="7749" b="6306"/>
          <a:stretch/>
        </p:blipFill>
        <p:spPr>
          <a:xfrm>
            <a:off x="1185015" y="1216847"/>
            <a:ext cx="6845142" cy="4652730"/>
          </a:xfrm>
          <a:prstGeom prst="rect">
            <a:avLst/>
          </a:prstGeom>
        </p:spPr>
      </p:pic>
    </p:spTree>
    <p:extLst>
      <p:ext uri="{BB962C8B-B14F-4D97-AF65-F5344CB8AC3E}">
        <p14:creationId xmlns:p14="http://schemas.microsoft.com/office/powerpoint/2010/main" val="24485977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smtClean="0"/>
              <a:t>Metal loading from TGA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66864707"/>
              </p:ext>
            </p:extLst>
          </p:nvPr>
        </p:nvGraphicFramePr>
        <p:xfrm>
          <a:off x="853438" y="1384662"/>
          <a:ext cx="8020596" cy="4218585"/>
        </p:xfrm>
        <a:graphic>
          <a:graphicData uri="http://schemas.openxmlformats.org/drawingml/2006/table">
            <a:tbl>
              <a:tblPr firstRow="1" bandRow="1">
                <a:tableStyleId>{5C22544A-7EE6-4342-B048-85BDC9FD1C3A}</a:tableStyleId>
              </a:tblPr>
              <a:tblGrid>
                <a:gridCol w="1689465">
                  <a:extLst>
                    <a:ext uri="{9D8B030D-6E8A-4147-A177-3AD203B41FA5}">
                      <a16:colId xmlns="" xmlns:a16="http://schemas.microsoft.com/office/drawing/2014/main" val="20000"/>
                    </a:ext>
                  </a:extLst>
                </a:gridCol>
                <a:gridCol w="984067">
                  <a:extLst>
                    <a:ext uri="{9D8B030D-6E8A-4147-A177-3AD203B41FA5}">
                      <a16:colId xmlns="" xmlns:a16="http://schemas.microsoft.com/office/drawing/2014/main" val="20001"/>
                    </a:ext>
                  </a:extLst>
                </a:gridCol>
                <a:gridCol w="1010196">
                  <a:extLst>
                    <a:ext uri="{9D8B030D-6E8A-4147-A177-3AD203B41FA5}">
                      <a16:colId xmlns="" xmlns:a16="http://schemas.microsoft.com/office/drawing/2014/main" val="20002"/>
                    </a:ext>
                  </a:extLst>
                </a:gridCol>
                <a:gridCol w="1436914">
                  <a:extLst>
                    <a:ext uri="{9D8B030D-6E8A-4147-A177-3AD203B41FA5}">
                      <a16:colId xmlns="" xmlns:a16="http://schemas.microsoft.com/office/drawing/2014/main" val="20003"/>
                    </a:ext>
                  </a:extLst>
                </a:gridCol>
                <a:gridCol w="1114697">
                  <a:extLst>
                    <a:ext uri="{9D8B030D-6E8A-4147-A177-3AD203B41FA5}">
                      <a16:colId xmlns="" xmlns:a16="http://schemas.microsoft.com/office/drawing/2014/main" val="20004"/>
                    </a:ext>
                  </a:extLst>
                </a:gridCol>
                <a:gridCol w="1785257">
                  <a:extLst>
                    <a:ext uri="{9D8B030D-6E8A-4147-A177-3AD203B41FA5}">
                      <a16:colId xmlns="" xmlns:a16="http://schemas.microsoft.com/office/drawing/2014/main" val="20005"/>
                    </a:ext>
                  </a:extLst>
                </a:gridCol>
              </a:tblGrid>
              <a:tr h="1428207">
                <a:tc>
                  <a:txBody>
                    <a:bodyPr/>
                    <a:lstStyle/>
                    <a:p>
                      <a:pPr algn="ctr"/>
                      <a:endParaRPr lang="en-US" b="0" dirty="0" smtClean="0">
                        <a:solidFill>
                          <a:schemeClr val="tx1"/>
                        </a:solidFill>
                      </a:endParaRPr>
                    </a:p>
                    <a:p>
                      <a:pPr algn="ctr"/>
                      <a:endParaRPr lang="en-US" b="0" dirty="0" smtClean="0">
                        <a:solidFill>
                          <a:schemeClr val="tx1"/>
                        </a:solidFill>
                      </a:endParaRPr>
                    </a:p>
                    <a:p>
                      <a:pPr algn="ctr"/>
                      <a:r>
                        <a:rPr lang="en-US" b="0" dirty="0" smtClean="0">
                          <a:solidFill>
                            <a:schemeClr val="tx1"/>
                          </a:solidFill>
                        </a:rPr>
                        <a:t>CEINP</a:t>
                      </a:r>
                      <a:r>
                        <a:rPr lang="en-US" b="0" baseline="0" dirty="0" smtClean="0">
                          <a:solidFill>
                            <a:schemeClr val="tx1"/>
                          </a:solidFill>
                        </a:rPr>
                        <a:t> of day-3 biochar</a:t>
                      </a:r>
                      <a:endParaRPr lang="en-US"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endParaRPr lang="en-US" b="0" dirty="0" smtClean="0">
                        <a:solidFill>
                          <a:schemeClr val="tx1"/>
                        </a:solidFill>
                      </a:endParaRPr>
                    </a:p>
                    <a:p>
                      <a:pPr algn="ctr"/>
                      <a:endParaRPr lang="en-US" b="0" dirty="0" smtClean="0">
                        <a:solidFill>
                          <a:schemeClr val="tx1"/>
                        </a:solidFill>
                      </a:endParaRPr>
                    </a:p>
                    <a:p>
                      <a:pPr algn="ctr"/>
                      <a:r>
                        <a:rPr lang="en-US" b="0" dirty="0" smtClean="0">
                          <a:solidFill>
                            <a:schemeClr val="tx1"/>
                          </a:solidFill>
                        </a:rPr>
                        <a:t>Oxidized</a:t>
                      </a:r>
                      <a:r>
                        <a:rPr lang="en-US" b="0" baseline="0" dirty="0" smtClean="0">
                          <a:solidFill>
                            <a:schemeClr val="tx1"/>
                          </a:solidFill>
                        </a:rPr>
                        <a:t> in air</a:t>
                      </a:r>
                      <a:endParaRPr lang="en-US"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tc>
                  <a:txBody>
                    <a:bodyPr/>
                    <a:lstStyle/>
                    <a:p>
                      <a:pPr algn="ctr"/>
                      <a:endParaRPr lang="en-US" b="0" dirty="0" smtClean="0">
                        <a:solidFill>
                          <a:schemeClr val="tx1"/>
                        </a:solidFill>
                      </a:endParaRPr>
                    </a:p>
                    <a:p>
                      <a:pPr algn="ctr"/>
                      <a:endParaRPr lang="en-US" b="0" dirty="0" smtClean="0">
                        <a:solidFill>
                          <a:schemeClr val="tx1"/>
                        </a:solidFill>
                      </a:endParaRPr>
                    </a:p>
                    <a:p>
                      <a:pPr algn="ctr"/>
                      <a:r>
                        <a:rPr lang="en-US" b="0" dirty="0" smtClean="0">
                          <a:solidFill>
                            <a:schemeClr val="tx1"/>
                          </a:solidFill>
                        </a:rPr>
                        <a:t>Weight of Fe in</a:t>
                      </a:r>
                      <a:r>
                        <a:rPr lang="en-US" b="0" baseline="0" dirty="0" smtClean="0">
                          <a:solidFill>
                            <a:schemeClr val="tx1"/>
                          </a:solidFill>
                        </a:rPr>
                        <a:t> Fe</a:t>
                      </a:r>
                      <a:r>
                        <a:rPr lang="en-US" b="0" baseline="-25000" dirty="0" smtClean="0">
                          <a:solidFill>
                            <a:schemeClr val="tx1"/>
                          </a:solidFill>
                        </a:rPr>
                        <a:t>2</a:t>
                      </a:r>
                      <a:r>
                        <a:rPr lang="en-US" b="0" baseline="0" dirty="0" smtClean="0">
                          <a:solidFill>
                            <a:schemeClr val="tx1"/>
                          </a:solidFill>
                        </a:rPr>
                        <a:t>O</a:t>
                      </a:r>
                      <a:r>
                        <a:rPr lang="en-US" b="0" baseline="-25000" dirty="0" smtClean="0">
                          <a:solidFill>
                            <a:schemeClr val="tx1"/>
                          </a:solidFill>
                        </a:rPr>
                        <a:t>3</a:t>
                      </a:r>
                      <a:r>
                        <a:rPr lang="en-US" b="0" baseline="0" dirty="0" smtClean="0">
                          <a:solidFill>
                            <a:schemeClr val="tx1"/>
                          </a:solidFill>
                        </a:rPr>
                        <a:t> (mg)</a:t>
                      </a:r>
                      <a:endParaRPr lang="en-US"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err="1" smtClean="0">
                          <a:solidFill>
                            <a:schemeClr val="tx1"/>
                          </a:solidFill>
                        </a:rPr>
                        <a:t>Wt</a:t>
                      </a:r>
                      <a:r>
                        <a:rPr lang="en-US" b="0" baseline="0" dirty="0" smtClean="0">
                          <a:solidFill>
                            <a:schemeClr val="tx1"/>
                          </a:solidFill>
                        </a:rPr>
                        <a:t> %</a:t>
                      </a:r>
                      <a:r>
                        <a:rPr lang="en-US" b="0" dirty="0" smtClean="0">
                          <a:solidFill>
                            <a:schemeClr val="tx1"/>
                          </a:solidFill>
                        </a:rPr>
                        <a:t> of Fe in</a:t>
                      </a:r>
                      <a:r>
                        <a:rPr lang="en-US" b="0" baseline="0" dirty="0" smtClean="0">
                          <a:solidFill>
                            <a:schemeClr val="tx1"/>
                          </a:solidFill>
                        </a:rPr>
                        <a:t> CEINP</a:t>
                      </a:r>
                      <a:endParaRPr lang="en-US" b="0" dirty="0" smtClean="0">
                        <a:solidFill>
                          <a:schemeClr val="tx1"/>
                        </a:solidFill>
                      </a:endParaRPr>
                    </a:p>
                    <a:p>
                      <a:pPr algn="ctr"/>
                      <a:endParaRPr lang="en-US"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err="1" smtClean="0">
                          <a:solidFill>
                            <a:schemeClr val="tx1"/>
                          </a:solidFill>
                        </a:rPr>
                        <a:t>Wt</a:t>
                      </a:r>
                      <a:r>
                        <a:rPr lang="en-US" b="0" baseline="0" dirty="0" smtClean="0">
                          <a:solidFill>
                            <a:schemeClr val="tx1"/>
                          </a:solidFill>
                        </a:rPr>
                        <a:t> %</a:t>
                      </a:r>
                      <a:r>
                        <a:rPr lang="en-US" b="0" dirty="0" smtClean="0">
                          <a:solidFill>
                            <a:schemeClr val="tx1"/>
                          </a:solidFill>
                        </a:rPr>
                        <a:t> of Fe in</a:t>
                      </a:r>
                      <a:r>
                        <a:rPr lang="en-US" b="0" baseline="0" dirty="0" smtClean="0">
                          <a:solidFill>
                            <a:schemeClr val="tx1"/>
                          </a:solidFill>
                        </a:rPr>
                        <a:t> iron impregnated biochar</a:t>
                      </a:r>
                      <a:endParaRPr lang="en-US" b="0" dirty="0" smtClean="0">
                        <a:solidFill>
                          <a:schemeClr val="tx1"/>
                        </a:solidFill>
                      </a:endParaRPr>
                    </a:p>
                    <a:p>
                      <a:pPr algn="ctr"/>
                      <a:endParaRPr lang="en-US"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743632">
                <a:tc>
                  <a:txBody>
                    <a:bodyPr/>
                    <a:lstStyle/>
                    <a:p>
                      <a:pPr algn="ct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Initial</a:t>
                      </a:r>
                      <a:r>
                        <a:rPr lang="en-US" baseline="0" dirty="0" smtClean="0"/>
                        <a:t> weight (mg)</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Final weight</a:t>
                      </a:r>
                    </a:p>
                    <a:p>
                      <a:pPr algn="ctr"/>
                      <a:r>
                        <a:rPr lang="en-US" dirty="0" smtClean="0"/>
                        <a:t>(mg)</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430835">
                <a:tc>
                  <a:txBody>
                    <a:bodyPr/>
                    <a:lstStyle/>
                    <a:p>
                      <a:pPr algn="ctr"/>
                      <a:r>
                        <a:rPr lang="en-US" dirty="0" smtClean="0"/>
                        <a:t>Lignin</a:t>
                      </a:r>
                    </a:p>
                  </a:txBody>
                  <a:tcPr>
                    <a:lnT w="12700" cap="flat" cmpd="sng" algn="ctr">
                      <a:solidFill>
                        <a:schemeClr val="tx1"/>
                      </a:solidFill>
                      <a:prstDash val="solid"/>
                      <a:round/>
                      <a:headEnd type="none" w="med" len="med"/>
                      <a:tailEnd type="none" w="med" len="med"/>
                    </a:lnT>
                    <a:noFill/>
                  </a:tcPr>
                </a:tc>
                <a:tc>
                  <a:txBody>
                    <a:bodyPr/>
                    <a:lstStyle/>
                    <a:p>
                      <a:pPr algn="ctr"/>
                      <a:r>
                        <a:rPr lang="en-US" dirty="0" smtClean="0"/>
                        <a:t>18.57</a:t>
                      </a:r>
                      <a:endParaRPr lang="en-US" dirty="0"/>
                    </a:p>
                  </a:txBody>
                  <a:tcPr>
                    <a:lnT w="12700" cap="flat" cmpd="sng" algn="ctr">
                      <a:solidFill>
                        <a:schemeClr val="tx1"/>
                      </a:solidFill>
                      <a:prstDash val="solid"/>
                      <a:round/>
                      <a:headEnd type="none" w="med" len="med"/>
                      <a:tailEnd type="none" w="med" len="med"/>
                    </a:lnT>
                    <a:noFill/>
                  </a:tcPr>
                </a:tc>
                <a:tc>
                  <a:txBody>
                    <a:bodyPr/>
                    <a:lstStyle/>
                    <a:p>
                      <a:pPr algn="ctr"/>
                      <a:r>
                        <a:rPr lang="en-US" dirty="0" smtClean="0"/>
                        <a:t>4.36</a:t>
                      </a:r>
                      <a:endParaRPr lang="en-US" dirty="0"/>
                    </a:p>
                  </a:txBody>
                  <a:tcPr>
                    <a:lnT w="12700" cap="flat" cmpd="sng" algn="ctr">
                      <a:solidFill>
                        <a:schemeClr val="tx1"/>
                      </a:solidFill>
                      <a:prstDash val="solid"/>
                      <a:round/>
                      <a:headEnd type="none" w="med" len="med"/>
                      <a:tailEnd type="none" w="med" len="med"/>
                    </a:lnT>
                    <a:noFill/>
                  </a:tcPr>
                </a:tc>
                <a:tc>
                  <a:txBody>
                    <a:bodyPr/>
                    <a:lstStyle/>
                    <a:p>
                      <a:pPr algn="ctr"/>
                      <a:r>
                        <a:rPr lang="en-US" dirty="0" smtClean="0"/>
                        <a:t>3.05</a:t>
                      </a:r>
                    </a:p>
                  </a:txBody>
                  <a:tcPr>
                    <a:lnT w="12700" cap="flat" cmpd="sng" algn="ctr">
                      <a:solidFill>
                        <a:schemeClr val="tx1"/>
                      </a:solidFill>
                      <a:prstDash val="solid"/>
                      <a:round/>
                      <a:headEnd type="none" w="med" len="med"/>
                      <a:tailEnd type="none" w="med" len="med"/>
                    </a:lnT>
                    <a:noFill/>
                  </a:tcPr>
                </a:tc>
                <a:tc>
                  <a:txBody>
                    <a:bodyPr/>
                    <a:lstStyle/>
                    <a:p>
                      <a:pPr algn="ctr"/>
                      <a:r>
                        <a:rPr lang="en-US" dirty="0" smtClean="0"/>
                        <a:t>16.42</a:t>
                      </a:r>
                      <a:endParaRPr lang="en-US" dirty="0"/>
                    </a:p>
                  </a:txBody>
                  <a:tcPr>
                    <a:lnT w="12700" cap="flat" cmpd="sng" algn="ctr">
                      <a:solidFill>
                        <a:schemeClr val="tx1"/>
                      </a:solidFill>
                      <a:prstDash val="solid"/>
                      <a:round/>
                      <a:headEnd type="none" w="med" len="med"/>
                      <a:tailEnd type="none" w="med" len="med"/>
                    </a:lnT>
                    <a:noFill/>
                  </a:tcPr>
                </a:tc>
                <a:tc>
                  <a:txBody>
                    <a:bodyPr/>
                    <a:lstStyle/>
                    <a:p>
                      <a:pPr algn="ctr"/>
                      <a:r>
                        <a:rPr lang="en-US" dirty="0" smtClean="0"/>
                        <a:t>8.99</a:t>
                      </a:r>
                      <a:endParaRPr lang="en-US" dirty="0"/>
                    </a:p>
                  </a:txBody>
                  <a:tcPr>
                    <a:lnT w="12700" cap="flat" cmpd="sng" algn="ctr">
                      <a:solidFill>
                        <a:schemeClr val="tx1"/>
                      </a:solidFill>
                      <a:prstDash val="solid"/>
                      <a:round/>
                      <a:headEnd type="none" w="med" len="med"/>
                      <a:tailEnd type="none" w="med" len="med"/>
                    </a:lnT>
                    <a:noFill/>
                  </a:tcPr>
                </a:tc>
                <a:extLst>
                  <a:ext uri="{0D108BD9-81ED-4DB2-BD59-A6C34878D82A}">
                    <a16:rowId xmlns="" xmlns:a16="http://schemas.microsoft.com/office/drawing/2014/main" val="10002"/>
                  </a:ext>
                </a:extLst>
              </a:tr>
              <a:tr h="430835">
                <a:tc>
                  <a:txBody>
                    <a:bodyPr/>
                    <a:lstStyle/>
                    <a:p>
                      <a:pPr algn="ctr"/>
                      <a:r>
                        <a:rPr lang="en-US" dirty="0" smtClean="0"/>
                        <a:t>Cellulose</a:t>
                      </a:r>
                      <a:endParaRPr lang="en-US" dirty="0"/>
                    </a:p>
                  </a:txBody>
                  <a:tcPr>
                    <a:noFill/>
                  </a:tcPr>
                </a:tc>
                <a:tc>
                  <a:txBody>
                    <a:bodyPr/>
                    <a:lstStyle/>
                    <a:p>
                      <a:pPr algn="ctr"/>
                      <a:r>
                        <a:rPr lang="en-US" dirty="0" smtClean="0"/>
                        <a:t>7.30</a:t>
                      </a:r>
                      <a:endParaRPr lang="en-US" dirty="0"/>
                    </a:p>
                  </a:txBody>
                  <a:tcPr>
                    <a:noFill/>
                  </a:tcPr>
                </a:tc>
                <a:tc>
                  <a:txBody>
                    <a:bodyPr/>
                    <a:lstStyle/>
                    <a:p>
                      <a:pPr algn="ctr"/>
                      <a:r>
                        <a:rPr lang="en-US" dirty="0" smtClean="0"/>
                        <a:t>2.20</a:t>
                      </a:r>
                      <a:endParaRPr lang="en-US" dirty="0"/>
                    </a:p>
                  </a:txBody>
                  <a:tcPr>
                    <a:noFill/>
                  </a:tcPr>
                </a:tc>
                <a:tc>
                  <a:txBody>
                    <a:bodyPr/>
                    <a:lstStyle/>
                    <a:p>
                      <a:pPr algn="ctr"/>
                      <a:r>
                        <a:rPr lang="en-US" dirty="0" smtClean="0"/>
                        <a:t>1.54</a:t>
                      </a:r>
                      <a:endParaRPr lang="en-US" dirty="0"/>
                    </a:p>
                  </a:txBody>
                  <a:tcPr>
                    <a:noFill/>
                  </a:tcPr>
                </a:tc>
                <a:tc>
                  <a:txBody>
                    <a:bodyPr/>
                    <a:lstStyle/>
                    <a:p>
                      <a:pPr algn="ctr"/>
                      <a:r>
                        <a:rPr lang="en-US" dirty="0" smtClean="0"/>
                        <a:t>21.09</a:t>
                      </a:r>
                      <a:endParaRPr lang="en-US" dirty="0"/>
                    </a:p>
                  </a:txBody>
                  <a:tcPr>
                    <a:noFill/>
                  </a:tcPr>
                </a:tc>
                <a:tc>
                  <a:txBody>
                    <a:bodyPr/>
                    <a:lstStyle/>
                    <a:p>
                      <a:pPr algn="ctr"/>
                      <a:r>
                        <a:rPr lang="en-US" dirty="0" smtClean="0"/>
                        <a:t>9.80</a:t>
                      </a:r>
                      <a:endParaRPr lang="en-US" dirty="0"/>
                    </a:p>
                  </a:txBody>
                  <a:tcPr>
                    <a:noFill/>
                  </a:tcPr>
                </a:tc>
                <a:extLst>
                  <a:ext uri="{0D108BD9-81ED-4DB2-BD59-A6C34878D82A}">
                    <a16:rowId xmlns="" xmlns:a16="http://schemas.microsoft.com/office/drawing/2014/main" val="10003"/>
                  </a:ext>
                </a:extLst>
              </a:tr>
              <a:tr h="430835">
                <a:tc>
                  <a:txBody>
                    <a:bodyPr/>
                    <a:lstStyle/>
                    <a:p>
                      <a:pPr algn="ctr"/>
                      <a:r>
                        <a:rPr lang="en-US" dirty="0" smtClean="0"/>
                        <a:t>Hemicellulose</a:t>
                      </a:r>
                      <a:endParaRPr lang="en-US" dirty="0"/>
                    </a:p>
                  </a:txBody>
                  <a:tcPr>
                    <a:lnB w="12700" cap="flat" cmpd="sng" algn="ctr">
                      <a:solidFill>
                        <a:schemeClr val="tx1"/>
                      </a:solidFill>
                      <a:prstDash val="solid"/>
                      <a:round/>
                      <a:headEnd type="none" w="med" len="med"/>
                      <a:tailEnd type="none" w="med" len="med"/>
                    </a:lnB>
                    <a:noFill/>
                  </a:tcPr>
                </a:tc>
                <a:tc>
                  <a:txBody>
                    <a:bodyPr/>
                    <a:lstStyle/>
                    <a:p>
                      <a:pPr algn="ctr"/>
                      <a:r>
                        <a:rPr lang="en-US" dirty="0" smtClean="0"/>
                        <a:t>21.30</a:t>
                      </a:r>
                      <a:endParaRPr lang="en-US" dirty="0"/>
                    </a:p>
                  </a:txBody>
                  <a:tcPr>
                    <a:lnB w="12700" cap="flat" cmpd="sng" algn="ctr">
                      <a:solidFill>
                        <a:schemeClr val="tx1"/>
                      </a:solidFill>
                      <a:prstDash val="solid"/>
                      <a:round/>
                      <a:headEnd type="none" w="med" len="med"/>
                      <a:tailEnd type="none" w="med" len="med"/>
                    </a:lnB>
                    <a:noFill/>
                  </a:tcPr>
                </a:tc>
                <a:tc>
                  <a:txBody>
                    <a:bodyPr/>
                    <a:lstStyle/>
                    <a:p>
                      <a:pPr algn="ctr"/>
                      <a:r>
                        <a:rPr lang="en-US" dirty="0" smtClean="0"/>
                        <a:t>6.53</a:t>
                      </a:r>
                      <a:endParaRPr lang="en-US" dirty="0"/>
                    </a:p>
                  </a:txBody>
                  <a:tcPr>
                    <a:lnB w="12700" cap="flat" cmpd="sng" algn="ctr">
                      <a:solidFill>
                        <a:schemeClr val="tx1"/>
                      </a:solidFill>
                      <a:prstDash val="solid"/>
                      <a:round/>
                      <a:headEnd type="none" w="med" len="med"/>
                      <a:tailEnd type="none" w="med" len="med"/>
                    </a:lnB>
                    <a:noFill/>
                  </a:tcPr>
                </a:tc>
                <a:tc>
                  <a:txBody>
                    <a:bodyPr/>
                    <a:lstStyle/>
                    <a:p>
                      <a:pPr algn="ctr"/>
                      <a:r>
                        <a:rPr lang="en-US" dirty="0" smtClean="0"/>
                        <a:t>4.57</a:t>
                      </a:r>
                      <a:endParaRPr lang="en-US" dirty="0"/>
                    </a:p>
                  </a:txBody>
                  <a:tcPr>
                    <a:lnB w="12700" cap="flat" cmpd="sng" algn="ctr">
                      <a:solidFill>
                        <a:schemeClr val="tx1"/>
                      </a:solidFill>
                      <a:prstDash val="solid"/>
                      <a:round/>
                      <a:headEnd type="none" w="med" len="med"/>
                      <a:tailEnd type="none" w="med" len="med"/>
                    </a:lnB>
                    <a:noFill/>
                  </a:tcPr>
                </a:tc>
                <a:tc>
                  <a:txBody>
                    <a:bodyPr/>
                    <a:lstStyle/>
                    <a:p>
                      <a:pPr algn="ctr"/>
                      <a:r>
                        <a:rPr lang="en-US" dirty="0" smtClean="0"/>
                        <a:t>21.45</a:t>
                      </a:r>
                      <a:endParaRPr lang="en-US" dirty="0"/>
                    </a:p>
                  </a:txBody>
                  <a:tcPr>
                    <a:lnB w="12700" cap="flat" cmpd="sng" algn="ctr">
                      <a:solidFill>
                        <a:schemeClr val="tx1"/>
                      </a:solidFill>
                      <a:prstDash val="solid"/>
                      <a:round/>
                      <a:headEnd type="none" w="med" len="med"/>
                      <a:tailEnd type="none" w="med" len="med"/>
                    </a:lnB>
                    <a:noFill/>
                  </a:tcPr>
                </a:tc>
                <a:tc>
                  <a:txBody>
                    <a:bodyPr/>
                    <a:lstStyle/>
                    <a:p>
                      <a:pPr algn="ctr"/>
                      <a:r>
                        <a:rPr lang="en-US" dirty="0" smtClean="0"/>
                        <a:t>10.53</a:t>
                      </a:r>
                      <a:endParaRPr lang="en-US" dirty="0"/>
                    </a:p>
                  </a:txBody>
                  <a:tcPr>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40542292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639814" y="-8878"/>
            <a:ext cx="8504186" cy="841248"/>
          </a:xfrm>
        </p:spPr>
        <p:txBody>
          <a:bodyPr>
            <a:normAutofit fontScale="85000" lnSpcReduction="10000"/>
          </a:bodyPr>
          <a:lstStyle/>
          <a:p>
            <a:r>
              <a:rPr lang="en-US" dirty="0" smtClean="0">
                <a:latin typeface="+mj-lt"/>
                <a:cs typeface="Times New Roman" panose="02020603050405020304" pitchFamily="18" charset="0"/>
              </a:rPr>
              <a:t>Quantitative Phase Analysis: Day-3 CEINP</a:t>
            </a:r>
            <a:endParaRPr lang="en-US" dirty="0">
              <a:latin typeface="+mj-lt"/>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660837519"/>
              </p:ext>
            </p:extLst>
          </p:nvPr>
        </p:nvGraphicFramePr>
        <p:xfrm>
          <a:off x="844732" y="1070920"/>
          <a:ext cx="7994468" cy="5093107"/>
        </p:xfrm>
        <a:graphic>
          <a:graphicData uri="http://schemas.openxmlformats.org/drawingml/2006/table">
            <a:tbl>
              <a:tblPr>
                <a:tableStyleId>{5C22544A-7EE6-4342-B048-85BDC9FD1C3A}</a:tableStyleId>
              </a:tblPr>
              <a:tblGrid>
                <a:gridCol w="2682873">
                  <a:extLst>
                    <a:ext uri="{9D8B030D-6E8A-4147-A177-3AD203B41FA5}">
                      <a16:colId xmlns="" xmlns:a16="http://schemas.microsoft.com/office/drawing/2014/main" val="20000"/>
                    </a:ext>
                  </a:extLst>
                </a:gridCol>
                <a:gridCol w="2436736">
                  <a:extLst>
                    <a:ext uri="{9D8B030D-6E8A-4147-A177-3AD203B41FA5}">
                      <a16:colId xmlns="" xmlns:a16="http://schemas.microsoft.com/office/drawing/2014/main" val="20001"/>
                    </a:ext>
                  </a:extLst>
                </a:gridCol>
                <a:gridCol w="2874859">
                  <a:extLst>
                    <a:ext uri="{9D8B030D-6E8A-4147-A177-3AD203B41FA5}">
                      <a16:colId xmlns="" xmlns:a16="http://schemas.microsoft.com/office/drawing/2014/main" val="20002"/>
                    </a:ext>
                  </a:extLst>
                </a:gridCol>
              </a:tblGrid>
              <a:tr h="230978">
                <a:tc rowSpan="2">
                  <a:txBody>
                    <a:bodyPr/>
                    <a:lstStyle/>
                    <a:p>
                      <a:pPr marL="0" marR="0">
                        <a:lnSpc>
                          <a:spcPct val="107000"/>
                        </a:lnSpc>
                        <a:spcBef>
                          <a:spcPts val="0"/>
                        </a:spcBef>
                        <a:spcAft>
                          <a:spcPts val="800"/>
                        </a:spcAft>
                      </a:pPr>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ts val="800"/>
                        </a:lnSpc>
                        <a:spcBef>
                          <a:spcPts val="0"/>
                        </a:spcBef>
                        <a:spcAft>
                          <a:spcPts val="75"/>
                        </a:spcAft>
                      </a:pPr>
                      <a:r>
                        <a:rPr lang="en-US" sz="1800" dirty="0">
                          <a:effectLst/>
                          <a:latin typeface="+mj-lt"/>
                          <a:cs typeface="Times New Roman" panose="02020603050405020304" pitchFamily="18" charset="0"/>
                        </a:rPr>
                        <a:t> </a:t>
                      </a:r>
                    </a:p>
                    <a:p>
                      <a:pPr marL="644525" marR="0">
                        <a:lnSpc>
                          <a:spcPct val="107000"/>
                        </a:lnSpc>
                        <a:spcBef>
                          <a:spcPts val="0"/>
                        </a:spcBef>
                        <a:spcAft>
                          <a:spcPts val="0"/>
                        </a:spcAft>
                      </a:pPr>
                      <a:r>
                        <a:rPr lang="en-US" sz="1800" spc="-40" dirty="0" smtClean="0">
                          <a:effectLst/>
                          <a:latin typeface="+mj-lt"/>
                          <a:cs typeface="Times New Roman" panose="02020603050405020304" pitchFamily="18" charset="0"/>
                        </a:rPr>
                        <a:t> Phases</a:t>
                      </a:r>
                      <a:endParaRPr lang="en-US" sz="1800" dirty="0">
                        <a:effectLst/>
                        <a:latin typeface="+mj-lt"/>
                        <a:ea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nSpc>
                          <a:spcPts val="800"/>
                        </a:lnSpc>
                        <a:spcBef>
                          <a:spcPts val="0"/>
                        </a:spcBef>
                        <a:spcAft>
                          <a:spcPts val="40"/>
                        </a:spcAft>
                      </a:pPr>
                      <a:r>
                        <a:rPr lang="en-US" sz="1800" dirty="0">
                          <a:effectLst/>
                          <a:latin typeface="+mj-lt"/>
                          <a:cs typeface="Times New Roman" panose="02020603050405020304" pitchFamily="18" charset="0"/>
                        </a:rPr>
                        <a:t> </a:t>
                      </a:r>
                    </a:p>
                    <a:p>
                      <a:pPr marL="374650" marR="0">
                        <a:lnSpc>
                          <a:spcPct val="107000"/>
                        </a:lnSpc>
                        <a:spcBef>
                          <a:spcPts val="0"/>
                        </a:spcBef>
                        <a:spcAft>
                          <a:spcPts val="0"/>
                        </a:spcAft>
                      </a:pPr>
                      <a:r>
                        <a:rPr lang="en-US" sz="1800" kern="1200" dirty="0" smtClean="0">
                          <a:solidFill>
                            <a:schemeClr val="dk1"/>
                          </a:solidFill>
                          <a:effectLst/>
                          <a:latin typeface="+mn-lt"/>
                          <a:ea typeface="+mn-ea"/>
                          <a:cs typeface="Times New Roman" panose="02020603050405020304" pitchFamily="18" charset="0"/>
                        </a:rPr>
                        <a:t>Quantities</a:t>
                      </a:r>
                      <a:r>
                        <a:rPr lang="en-US" sz="1800" kern="1200" spc="-25" dirty="0" smtClean="0">
                          <a:solidFill>
                            <a:schemeClr val="dk1"/>
                          </a:solidFill>
                          <a:effectLst/>
                          <a:latin typeface="+mn-lt"/>
                          <a:ea typeface="+mn-ea"/>
                          <a:cs typeface="Times New Roman" panose="02020603050405020304" pitchFamily="18" charset="0"/>
                        </a:rPr>
                        <a:t> </a:t>
                      </a:r>
                      <a:r>
                        <a:rPr lang="en-US" sz="1800" kern="1200" dirty="0" smtClean="0">
                          <a:solidFill>
                            <a:schemeClr val="dk1"/>
                          </a:solidFill>
                          <a:effectLst/>
                          <a:latin typeface="+mn-lt"/>
                          <a:ea typeface="+mn-ea"/>
                          <a:cs typeface="Times New Roman" panose="02020603050405020304" pitchFamily="18" charset="0"/>
                        </a:rPr>
                        <a:t>by</a:t>
                      </a:r>
                      <a:r>
                        <a:rPr lang="en-US" sz="1800" kern="1200" spc="-30" dirty="0" smtClean="0">
                          <a:solidFill>
                            <a:schemeClr val="dk1"/>
                          </a:solidFill>
                          <a:effectLst/>
                          <a:latin typeface="+mn-lt"/>
                          <a:ea typeface="+mn-ea"/>
                          <a:cs typeface="Times New Roman" panose="02020603050405020304" pitchFamily="18" charset="0"/>
                        </a:rPr>
                        <a:t> </a:t>
                      </a:r>
                      <a:r>
                        <a:rPr lang="en-US" sz="1800" kern="1200" spc="15" dirty="0" smtClean="0">
                          <a:solidFill>
                            <a:schemeClr val="dk1"/>
                          </a:solidFill>
                          <a:effectLst/>
                          <a:latin typeface="+mn-lt"/>
                          <a:ea typeface="+mn-ea"/>
                          <a:cs typeface="Times New Roman" panose="02020603050405020304" pitchFamily="18" charset="0"/>
                        </a:rPr>
                        <a:t>Riet</a:t>
                      </a:r>
                      <a:r>
                        <a:rPr lang="en-US" sz="1800" kern="1200" dirty="0" smtClean="0">
                          <a:solidFill>
                            <a:schemeClr val="dk1"/>
                          </a:solidFill>
                          <a:effectLst/>
                          <a:latin typeface="+mn-lt"/>
                          <a:ea typeface="+mn-ea"/>
                          <a:cs typeface="Times New Roman" panose="02020603050405020304" pitchFamily="18" charset="0"/>
                        </a:rPr>
                        <a:t>v</a:t>
                      </a:r>
                      <a:r>
                        <a:rPr lang="en-US" sz="1800" kern="1200" spc="15" dirty="0" smtClean="0">
                          <a:solidFill>
                            <a:schemeClr val="dk1"/>
                          </a:solidFill>
                          <a:effectLst/>
                          <a:latin typeface="+mn-lt"/>
                          <a:ea typeface="+mn-ea"/>
                          <a:cs typeface="Times New Roman" panose="02020603050405020304" pitchFamily="18" charset="0"/>
                        </a:rPr>
                        <a:t>eld</a:t>
                      </a:r>
                      <a:r>
                        <a:rPr lang="en-US" sz="1800" kern="1200" spc="-25" dirty="0" smtClean="0">
                          <a:solidFill>
                            <a:schemeClr val="dk1"/>
                          </a:solidFill>
                          <a:effectLst/>
                          <a:latin typeface="+mn-lt"/>
                          <a:ea typeface="+mn-ea"/>
                          <a:cs typeface="Times New Roman" panose="02020603050405020304" pitchFamily="18" charset="0"/>
                        </a:rPr>
                        <a:t> </a:t>
                      </a:r>
                      <a:r>
                        <a:rPr lang="en-US" sz="1800" kern="1200" spc="-10" dirty="0" smtClean="0">
                          <a:solidFill>
                            <a:schemeClr val="dk1"/>
                          </a:solidFill>
                          <a:effectLst/>
                          <a:latin typeface="+mn-lt"/>
                          <a:ea typeface="+mn-ea"/>
                          <a:cs typeface="Times New Roman" panose="02020603050405020304" pitchFamily="18" charset="0"/>
                        </a:rPr>
                        <a:t>Analysis,</a:t>
                      </a:r>
                      <a:r>
                        <a:rPr lang="en-US" sz="1800" kern="1200" spc="-25" dirty="0" smtClean="0">
                          <a:solidFill>
                            <a:schemeClr val="dk1"/>
                          </a:solidFill>
                          <a:effectLst/>
                          <a:latin typeface="+mn-lt"/>
                          <a:ea typeface="+mn-ea"/>
                          <a:cs typeface="Times New Roman" panose="02020603050405020304" pitchFamily="18" charset="0"/>
                        </a:rPr>
                        <a:t> </a:t>
                      </a:r>
                      <a:r>
                        <a:rPr lang="en-US" sz="1800" kern="1200" dirty="0" smtClean="0">
                          <a:solidFill>
                            <a:schemeClr val="dk1"/>
                          </a:solidFill>
                          <a:effectLst/>
                          <a:latin typeface="+mn-lt"/>
                          <a:ea typeface="+mn-ea"/>
                          <a:cs typeface="Times New Roman" panose="02020603050405020304" pitchFamily="18" charset="0"/>
                        </a:rPr>
                        <a:t>wt.</a:t>
                      </a:r>
                      <a:r>
                        <a:rPr lang="en-US" sz="1800" kern="1200" spc="30" dirty="0" smtClean="0">
                          <a:solidFill>
                            <a:schemeClr val="dk1"/>
                          </a:solidFill>
                          <a:effectLst/>
                          <a:latin typeface="+mn-lt"/>
                          <a:ea typeface="+mn-ea"/>
                          <a:cs typeface="Times New Roman" panose="02020603050405020304" pitchFamily="18" charset="0"/>
                        </a:rPr>
                        <a:t> </a:t>
                      </a:r>
                      <a:r>
                        <a:rPr lang="en-US" sz="1800" kern="1200" dirty="0" smtClean="0">
                          <a:solidFill>
                            <a:schemeClr val="dk1"/>
                          </a:solidFill>
                          <a:effectLst/>
                          <a:latin typeface="+mn-lt"/>
                          <a:ea typeface="+mn-ea"/>
                          <a:cs typeface="Times New Roman" panose="02020603050405020304" pitchFamily="18" charset="0"/>
                        </a:rPr>
                        <a:t>%</a:t>
                      </a:r>
                      <a:r>
                        <a:rPr lang="en-US" sz="1800" kern="1200" spc="-20" dirty="0" smtClean="0">
                          <a:solidFill>
                            <a:schemeClr val="dk1"/>
                          </a:solidFill>
                          <a:effectLst/>
                          <a:latin typeface="+mn-lt"/>
                          <a:ea typeface="+mn-ea"/>
                          <a:cs typeface="Times New Roman" panose="02020603050405020304" pitchFamily="18" charset="0"/>
                        </a:rPr>
                        <a:t> </a:t>
                      </a:r>
                    </a:p>
                    <a:p>
                      <a:pPr marL="374650" marR="0">
                        <a:lnSpc>
                          <a:spcPct val="107000"/>
                        </a:lnSpc>
                        <a:spcBef>
                          <a:spcPts val="0"/>
                        </a:spcBef>
                        <a:spcAft>
                          <a:spcPts val="0"/>
                        </a:spcAft>
                      </a:pPr>
                      <a:r>
                        <a:rPr lang="en-US" sz="1800" kern="1200" spc="-20" dirty="0" smtClean="0">
                          <a:solidFill>
                            <a:schemeClr val="dk1"/>
                          </a:solidFill>
                          <a:effectLst/>
                          <a:latin typeface="+mn-lt"/>
                          <a:ea typeface="+mn-ea"/>
                          <a:cs typeface="Times New Roman" panose="02020603050405020304" pitchFamily="18" charset="0"/>
                        </a:rPr>
                        <a:t>   </a:t>
                      </a:r>
                      <a:r>
                        <a:rPr lang="en-US" sz="1800" kern="1200" dirty="0" smtClean="0">
                          <a:solidFill>
                            <a:schemeClr val="dk1"/>
                          </a:solidFill>
                          <a:effectLst/>
                          <a:latin typeface="+mn-lt"/>
                          <a:ea typeface="+mn-ea"/>
                          <a:cs typeface="Times New Roman" panose="02020603050405020304" pitchFamily="18" charset="0"/>
                        </a:rPr>
                        <a:t>(Estimated Standard</a:t>
                      </a:r>
                      <a:r>
                        <a:rPr lang="en-US" sz="1800" kern="1200" baseline="0" dirty="0" smtClean="0">
                          <a:solidFill>
                            <a:schemeClr val="dk1"/>
                          </a:solidFill>
                          <a:effectLst/>
                          <a:latin typeface="+mn-lt"/>
                          <a:ea typeface="+mn-ea"/>
                          <a:cs typeface="Times New Roman" panose="02020603050405020304" pitchFamily="18" charset="0"/>
                        </a:rPr>
                        <a:t> </a:t>
                      </a:r>
                      <a:r>
                        <a:rPr lang="en-US" sz="1800" kern="1200" dirty="0" smtClean="0">
                          <a:solidFill>
                            <a:schemeClr val="dk1"/>
                          </a:solidFill>
                          <a:effectLst/>
                          <a:latin typeface="+mn-lt"/>
                          <a:ea typeface="+mn-ea"/>
                          <a:cs typeface="Times New Roman" panose="02020603050405020304" pitchFamily="18" charset="0"/>
                        </a:rPr>
                        <a:t>Deviation)</a:t>
                      </a:r>
                      <a:endParaRPr lang="en-US" sz="1800" kern="1200" dirty="0">
                        <a:solidFill>
                          <a:schemeClr val="dk1"/>
                        </a:solidFill>
                        <a:effectLst/>
                        <a:latin typeface="+mn-lt"/>
                        <a:ea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nSpc>
                          <a:spcPts val="800"/>
                        </a:lnSpc>
                        <a:spcBef>
                          <a:spcPts val="0"/>
                        </a:spcBef>
                        <a:spcAft>
                          <a:spcPts val="40"/>
                        </a:spcAft>
                      </a:pPr>
                      <a:endParaRPr lang="en-US" sz="1800" dirty="0">
                        <a:effectLst/>
                        <a:latin typeface="+mj-lt"/>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 xmlns:a16="http://schemas.microsoft.com/office/drawing/2014/main" val="10000"/>
                  </a:ext>
                </a:extLst>
              </a:tr>
              <a:tr h="583092">
                <a:tc vMerge="1">
                  <a:txBody>
                    <a:bodyPr/>
                    <a:lstStyle/>
                    <a:p>
                      <a:pPr marL="0" marR="0">
                        <a:lnSpc>
                          <a:spcPts val="800"/>
                        </a:lnSpc>
                        <a:spcBef>
                          <a:spcPts val="0"/>
                        </a:spcBef>
                        <a:spcAft>
                          <a:spcPts val="75"/>
                        </a:spcAft>
                      </a:pPr>
                      <a:endParaRPr lang="en-US" sz="1800" dirty="0">
                        <a:effectLst/>
                        <a:latin typeface="+mj-lt"/>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nSpc>
                          <a:spcPts val="800"/>
                        </a:lnSpc>
                        <a:spcBef>
                          <a:spcPts val="0"/>
                        </a:spcBef>
                        <a:spcAft>
                          <a:spcPts val="5"/>
                        </a:spcAft>
                      </a:pPr>
                      <a:r>
                        <a:rPr lang="en-US" sz="1800" dirty="0">
                          <a:effectLst/>
                          <a:latin typeface="+mj-lt"/>
                          <a:cs typeface="Times New Roman" panose="02020603050405020304" pitchFamily="18" charset="0"/>
                        </a:rPr>
                        <a:t> </a:t>
                      </a:r>
                      <a:endParaRPr lang="en-US" sz="1800" dirty="0" smtClean="0">
                        <a:effectLst/>
                        <a:latin typeface="+mj-lt"/>
                        <a:cs typeface="Times New Roman" panose="02020603050405020304" pitchFamily="18" charset="0"/>
                      </a:endParaRPr>
                    </a:p>
                    <a:p>
                      <a:pPr marL="0" marR="0" algn="ctr">
                        <a:lnSpc>
                          <a:spcPts val="800"/>
                        </a:lnSpc>
                        <a:spcBef>
                          <a:spcPts val="0"/>
                        </a:spcBef>
                        <a:spcAft>
                          <a:spcPts val="5"/>
                        </a:spcAft>
                      </a:pPr>
                      <a:endParaRPr lang="en-US" sz="1800" dirty="0" smtClean="0">
                        <a:effectLst/>
                        <a:latin typeface="+mj-lt"/>
                        <a:cs typeface="Times New Roman" panose="02020603050405020304" pitchFamily="18" charset="0"/>
                      </a:endParaRPr>
                    </a:p>
                    <a:p>
                      <a:pPr marL="0" marR="0" algn="ctr">
                        <a:lnSpc>
                          <a:spcPts val="800"/>
                        </a:lnSpc>
                        <a:spcBef>
                          <a:spcPts val="0"/>
                        </a:spcBef>
                        <a:spcAft>
                          <a:spcPts val="5"/>
                        </a:spcAft>
                      </a:pPr>
                      <a:r>
                        <a:rPr lang="en-US" sz="1800" dirty="0" smtClean="0">
                          <a:effectLst/>
                          <a:latin typeface="+mj-lt"/>
                          <a:cs typeface="Times New Roman" panose="02020603050405020304" pitchFamily="18" charset="0"/>
                        </a:rPr>
                        <a:t>CEINP</a:t>
                      </a:r>
                      <a:r>
                        <a:rPr lang="en-US" sz="1800" baseline="0" dirty="0" smtClean="0">
                          <a:effectLst/>
                          <a:latin typeface="+mj-lt"/>
                          <a:cs typeface="Times New Roman" panose="02020603050405020304" pitchFamily="18" charset="0"/>
                        </a:rPr>
                        <a:t>-cellulose </a:t>
                      </a:r>
                    </a:p>
                    <a:p>
                      <a:pPr marL="0" marR="0" algn="ctr">
                        <a:lnSpc>
                          <a:spcPts val="800"/>
                        </a:lnSpc>
                        <a:spcBef>
                          <a:spcPts val="0"/>
                        </a:spcBef>
                        <a:spcAft>
                          <a:spcPts val="5"/>
                        </a:spcAft>
                      </a:pPr>
                      <a:endParaRPr lang="en-US" sz="1800" baseline="0" dirty="0" smtClean="0">
                        <a:effectLst/>
                        <a:latin typeface="+mj-lt"/>
                        <a:cs typeface="Times New Roman" panose="02020603050405020304" pitchFamily="18" charset="0"/>
                      </a:endParaRPr>
                    </a:p>
                    <a:p>
                      <a:pPr marL="0" marR="0" algn="ctr">
                        <a:lnSpc>
                          <a:spcPts val="800"/>
                        </a:lnSpc>
                        <a:spcBef>
                          <a:spcPts val="0"/>
                        </a:spcBef>
                        <a:spcAft>
                          <a:spcPts val="5"/>
                        </a:spcAft>
                      </a:pPr>
                      <a:r>
                        <a:rPr lang="en-US" sz="1800" baseline="0" dirty="0" smtClean="0">
                          <a:effectLst/>
                          <a:latin typeface="+mj-lt"/>
                          <a:cs typeface="Times New Roman" panose="02020603050405020304" pitchFamily="18" charset="0"/>
                        </a:rPr>
                        <a:t>biochar</a:t>
                      </a:r>
                      <a:endParaRPr lang="en-US" sz="1800" dirty="0">
                        <a:effectLst/>
                        <a:latin typeface="+mj-lt"/>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ts val="800"/>
                        </a:lnSpc>
                        <a:spcBef>
                          <a:spcPts val="0"/>
                        </a:spcBef>
                        <a:spcAft>
                          <a:spcPts val="5"/>
                        </a:spcAft>
                      </a:pPr>
                      <a:endParaRPr lang="en-US" sz="1800" kern="1200" dirty="0" smtClean="0">
                        <a:solidFill>
                          <a:schemeClr val="dk1"/>
                        </a:solidFill>
                        <a:effectLst/>
                        <a:latin typeface="+mn-lt"/>
                        <a:ea typeface="+mn-ea"/>
                        <a:cs typeface="Times New Roman" panose="02020603050405020304" pitchFamily="18" charset="0"/>
                      </a:endParaRPr>
                    </a:p>
                    <a:p>
                      <a:pPr marL="0" marR="0" algn="ctr">
                        <a:lnSpc>
                          <a:spcPts val="800"/>
                        </a:lnSpc>
                        <a:spcBef>
                          <a:spcPts val="0"/>
                        </a:spcBef>
                        <a:spcAft>
                          <a:spcPts val="5"/>
                        </a:spcAft>
                      </a:pPr>
                      <a:endParaRPr lang="en-US" sz="1800" kern="1200" dirty="0" smtClean="0">
                        <a:solidFill>
                          <a:schemeClr val="dk1"/>
                        </a:solidFill>
                        <a:effectLst/>
                        <a:latin typeface="+mn-lt"/>
                        <a:ea typeface="+mn-ea"/>
                        <a:cs typeface="Times New Roman" panose="02020603050405020304" pitchFamily="18" charset="0"/>
                      </a:endParaRPr>
                    </a:p>
                    <a:p>
                      <a:pPr marL="0" marR="0" algn="ctr">
                        <a:lnSpc>
                          <a:spcPts val="800"/>
                        </a:lnSpc>
                        <a:spcBef>
                          <a:spcPts val="0"/>
                        </a:spcBef>
                        <a:spcAft>
                          <a:spcPts val="5"/>
                        </a:spcAft>
                      </a:pPr>
                      <a:r>
                        <a:rPr lang="en-US" sz="1800" kern="1200" dirty="0" smtClean="0">
                          <a:solidFill>
                            <a:schemeClr val="dk1"/>
                          </a:solidFill>
                          <a:effectLst/>
                          <a:latin typeface="+mn-lt"/>
                          <a:ea typeface="+mn-ea"/>
                          <a:cs typeface="Times New Roman" panose="02020603050405020304" pitchFamily="18" charset="0"/>
                        </a:rPr>
                        <a:t>CEINP</a:t>
                      </a:r>
                      <a:r>
                        <a:rPr lang="en-US" sz="1800" kern="1200" baseline="0" dirty="0" smtClean="0">
                          <a:solidFill>
                            <a:schemeClr val="dk1"/>
                          </a:solidFill>
                          <a:effectLst/>
                          <a:latin typeface="+mn-lt"/>
                          <a:ea typeface="+mn-ea"/>
                          <a:cs typeface="Times New Roman" panose="02020603050405020304" pitchFamily="18" charset="0"/>
                        </a:rPr>
                        <a:t>-hemicellulose </a:t>
                      </a:r>
                    </a:p>
                    <a:p>
                      <a:pPr marL="0" marR="0" algn="ctr">
                        <a:lnSpc>
                          <a:spcPts val="800"/>
                        </a:lnSpc>
                        <a:spcBef>
                          <a:spcPts val="0"/>
                        </a:spcBef>
                        <a:spcAft>
                          <a:spcPts val="5"/>
                        </a:spcAft>
                      </a:pPr>
                      <a:endParaRPr lang="en-US" sz="1800" kern="1200" baseline="0" dirty="0" smtClean="0">
                        <a:solidFill>
                          <a:schemeClr val="dk1"/>
                        </a:solidFill>
                        <a:effectLst/>
                        <a:latin typeface="+mn-lt"/>
                        <a:ea typeface="+mn-ea"/>
                        <a:cs typeface="Times New Roman" panose="02020603050405020304" pitchFamily="18" charset="0"/>
                      </a:endParaRPr>
                    </a:p>
                    <a:p>
                      <a:pPr marL="0" marR="0" algn="ctr">
                        <a:lnSpc>
                          <a:spcPts val="800"/>
                        </a:lnSpc>
                        <a:spcBef>
                          <a:spcPts val="0"/>
                        </a:spcBef>
                        <a:spcAft>
                          <a:spcPts val="5"/>
                        </a:spcAft>
                      </a:pPr>
                      <a:r>
                        <a:rPr lang="en-US" sz="1800" kern="1200" baseline="0" dirty="0" smtClean="0">
                          <a:solidFill>
                            <a:schemeClr val="dk1"/>
                          </a:solidFill>
                          <a:effectLst/>
                          <a:latin typeface="+mn-lt"/>
                          <a:ea typeface="+mn-ea"/>
                          <a:cs typeface="Times New Roman" panose="02020603050405020304" pitchFamily="18" charset="0"/>
                        </a:rPr>
                        <a:t>biochar</a:t>
                      </a:r>
                      <a:endParaRPr lang="en-US" sz="1800" kern="1200" dirty="0" smtClean="0">
                        <a:solidFill>
                          <a:schemeClr val="dk1"/>
                        </a:solidFill>
                        <a:effectLst/>
                        <a:latin typeface="+mn-lt"/>
                        <a:ea typeface="+mn-ea"/>
                        <a:cs typeface="Times New Roman" panose="02020603050405020304" pitchFamily="18" charset="0"/>
                      </a:endParaRPr>
                    </a:p>
                    <a:p>
                      <a:endParaRPr lang="en-US"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599593">
                <a:tc>
                  <a:txBody>
                    <a:bodyPr/>
                    <a:lstStyle/>
                    <a:p>
                      <a:pPr marL="0" marR="0" algn="l">
                        <a:lnSpc>
                          <a:spcPts val="800"/>
                        </a:lnSpc>
                        <a:spcBef>
                          <a:spcPts val="0"/>
                        </a:spcBef>
                        <a:spcAft>
                          <a:spcPts val="75"/>
                        </a:spcAft>
                      </a:pPr>
                      <a:r>
                        <a:rPr lang="en-US" sz="1800" dirty="0">
                          <a:effectLst/>
                          <a:latin typeface="+mj-lt"/>
                          <a:cs typeface="Times New Roman" panose="02020603050405020304" pitchFamily="18" charset="0"/>
                        </a:rPr>
                        <a:t> </a:t>
                      </a:r>
                    </a:p>
                    <a:p>
                      <a:pPr marL="352425" marR="0" algn="l">
                        <a:lnSpc>
                          <a:spcPct val="107000"/>
                        </a:lnSpc>
                        <a:spcBef>
                          <a:spcPts val="0"/>
                        </a:spcBef>
                        <a:spcAft>
                          <a:spcPts val="0"/>
                        </a:spcAft>
                      </a:pPr>
                      <a:r>
                        <a:rPr lang="en-US" sz="1800" spc="5" dirty="0">
                          <a:effectLst/>
                          <a:latin typeface="+mj-lt"/>
                          <a:cs typeface="Times New Roman" panose="02020603050405020304" pitchFamily="18" charset="0"/>
                        </a:rPr>
                        <a:t>Cementite</a:t>
                      </a:r>
                      <a:r>
                        <a:rPr lang="en-US" sz="1800" spc="-25" dirty="0">
                          <a:effectLst/>
                          <a:latin typeface="+mj-lt"/>
                          <a:cs typeface="Times New Roman" panose="02020603050405020304" pitchFamily="18" charset="0"/>
                        </a:rPr>
                        <a:t> </a:t>
                      </a:r>
                      <a:r>
                        <a:rPr lang="en-US" sz="1800" dirty="0">
                          <a:effectLst/>
                          <a:latin typeface="+mj-lt"/>
                          <a:cs typeface="Times New Roman" panose="02020603050405020304" pitchFamily="18" charset="0"/>
                        </a:rPr>
                        <a:t>(Fe</a:t>
                      </a:r>
                      <a:r>
                        <a:rPr lang="en-US" sz="1800" spc="40" baseline="-25000" dirty="0">
                          <a:effectLst/>
                          <a:latin typeface="+mj-lt"/>
                          <a:cs typeface="Times New Roman" panose="02020603050405020304" pitchFamily="18" charset="0"/>
                        </a:rPr>
                        <a:t>3</a:t>
                      </a:r>
                      <a:r>
                        <a:rPr lang="en-US" sz="1800" dirty="0">
                          <a:effectLst/>
                          <a:latin typeface="+mj-lt"/>
                          <a:cs typeface="Times New Roman" panose="02020603050405020304" pitchFamily="18" charset="0"/>
                        </a:rPr>
                        <a:t>C)</a:t>
                      </a:r>
                      <a:endParaRPr lang="en-US" sz="1800" dirty="0">
                        <a:effectLst/>
                        <a:latin typeface="+mj-lt"/>
                        <a:ea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ts val="800"/>
                        </a:lnSpc>
                        <a:spcBef>
                          <a:spcPts val="0"/>
                        </a:spcBef>
                        <a:spcAft>
                          <a:spcPts val="75"/>
                        </a:spcAft>
                      </a:pPr>
                      <a:r>
                        <a:rPr lang="en-US" sz="1800" dirty="0">
                          <a:effectLst/>
                          <a:latin typeface="+mj-lt"/>
                          <a:cs typeface="Times New Roman" panose="02020603050405020304" pitchFamily="18" charset="0"/>
                        </a:rPr>
                        <a:t> </a:t>
                      </a:r>
                    </a:p>
                    <a:p>
                      <a:pPr marL="455295" marR="0">
                        <a:lnSpc>
                          <a:spcPct val="107000"/>
                        </a:lnSpc>
                        <a:spcBef>
                          <a:spcPts val="0"/>
                        </a:spcBef>
                        <a:spcAft>
                          <a:spcPts val="0"/>
                        </a:spcAft>
                      </a:pPr>
                      <a:r>
                        <a:rPr lang="en-US" sz="1800" dirty="0">
                          <a:effectLst/>
                          <a:latin typeface="+mj-lt"/>
                          <a:cs typeface="Times New Roman" panose="02020603050405020304" pitchFamily="18" charset="0"/>
                        </a:rPr>
                        <a:t>10.24</a:t>
                      </a:r>
                      <a:r>
                        <a:rPr lang="en-US" sz="1800" spc="-25" dirty="0">
                          <a:effectLst/>
                          <a:latin typeface="+mj-lt"/>
                          <a:cs typeface="Times New Roman" panose="02020603050405020304" pitchFamily="18" charset="0"/>
                        </a:rPr>
                        <a:t> </a:t>
                      </a:r>
                      <a:r>
                        <a:rPr lang="en-US" sz="1800" dirty="0">
                          <a:effectLst/>
                          <a:latin typeface="+mj-lt"/>
                          <a:cs typeface="Times New Roman" panose="02020603050405020304" pitchFamily="18" charset="0"/>
                        </a:rPr>
                        <a:t>(0.2)</a:t>
                      </a:r>
                      <a:endParaRPr lang="en-US" sz="1800" dirty="0">
                        <a:effectLst/>
                        <a:latin typeface="+mj-lt"/>
                        <a:ea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ts val="800"/>
                        </a:lnSpc>
                        <a:spcBef>
                          <a:spcPts val="0"/>
                        </a:spcBef>
                        <a:spcAft>
                          <a:spcPts val="75"/>
                        </a:spcAft>
                      </a:pPr>
                      <a:r>
                        <a:rPr lang="en-US" sz="1800" dirty="0">
                          <a:effectLst/>
                          <a:latin typeface="+mj-lt"/>
                          <a:cs typeface="Times New Roman" panose="02020603050405020304" pitchFamily="18" charset="0"/>
                        </a:rPr>
                        <a:t> </a:t>
                      </a:r>
                    </a:p>
                    <a:p>
                      <a:pPr marL="623570" marR="0">
                        <a:lnSpc>
                          <a:spcPct val="107000"/>
                        </a:lnSpc>
                        <a:spcBef>
                          <a:spcPts val="0"/>
                        </a:spcBef>
                        <a:spcAft>
                          <a:spcPts val="0"/>
                        </a:spcAft>
                      </a:pPr>
                      <a:r>
                        <a:rPr lang="en-US" sz="1800" dirty="0">
                          <a:effectLst/>
                          <a:latin typeface="+mj-lt"/>
                          <a:cs typeface="Times New Roman" panose="02020603050405020304" pitchFamily="18" charset="0"/>
                        </a:rPr>
                        <a:t>3.80</a:t>
                      </a:r>
                      <a:r>
                        <a:rPr lang="en-US" sz="1800" spc="-25" dirty="0">
                          <a:effectLst/>
                          <a:latin typeface="+mj-lt"/>
                          <a:cs typeface="Times New Roman" panose="02020603050405020304" pitchFamily="18" charset="0"/>
                        </a:rPr>
                        <a:t> </a:t>
                      </a:r>
                      <a:r>
                        <a:rPr lang="en-US" sz="1800" spc="-25" dirty="0" smtClean="0">
                          <a:effectLst/>
                          <a:latin typeface="+mj-lt"/>
                          <a:cs typeface="Times New Roman" panose="02020603050405020304" pitchFamily="18" charset="0"/>
                        </a:rPr>
                        <a:t> </a:t>
                      </a:r>
                      <a:r>
                        <a:rPr lang="en-US" sz="1800" dirty="0" smtClean="0">
                          <a:effectLst/>
                          <a:latin typeface="+mj-lt"/>
                          <a:cs typeface="Times New Roman" panose="02020603050405020304" pitchFamily="18" charset="0"/>
                        </a:rPr>
                        <a:t>(</a:t>
                      </a:r>
                      <a:r>
                        <a:rPr lang="en-US" sz="1800" dirty="0">
                          <a:effectLst/>
                          <a:latin typeface="+mj-lt"/>
                          <a:cs typeface="Times New Roman" panose="02020603050405020304" pitchFamily="18" charset="0"/>
                        </a:rPr>
                        <a:t>0.1)</a:t>
                      </a:r>
                      <a:endParaRPr lang="en-US" sz="1800" dirty="0">
                        <a:effectLst/>
                        <a:latin typeface="+mj-lt"/>
                        <a:ea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548360">
                <a:tc>
                  <a:txBody>
                    <a:bodyPr/>
                    <a:lstStyle/>
                    <a:p>
                      <a:pPr marL="0" marR="0" algn="l">
                        <a:lnSpc>
                          <a:spcPts val="800"/>
                        </a:lnSpc>
                        <a:spcBef>
                          <a:spcPts val="0"/>
                        </a:spcBef>
                        <a:spcAft>
                          <a:spcPts val="75"/>
                        </a:spcAft>
                      </a:pPr>
                      <a:r>
                        <a:rPr lang="en-US" sz="1800" dirty="0">
                          <a:effectLst/>
                          <a:latin typeface="+mj-lt"/>
                          <a:cs typeface="Times New Roman" panose="02020603050405020304" pitchFamily="18" charset="0"/>
                        </a:rPr>
                        <a:t> </a:t>
                      </a:r>
                    </a:p>
                    <a:p>
                      <a:pPr marL="314960" marR="0" algn="l">
                        <a:lnSpc>
                          <a:spcPct val="107000"/>
                        </a:lnSpc>
                        <a:spcBef>
                          <a:spcPts val="0"/>
                        </a:spcBef>
                        <a:spcAft>
                          <a:spcPts val="0"/>
                        </a:spcAft>
                      </a:pPr>
                      <a:r>
                        <a:rPr lang="en-US" sz="1800" spc="-5" dirty="0">
                          <a:effectLst/>
                          <a:latin typeface="+mj-lt"/>
                          <a:cs typeface="Times New Roman" panose="02020603050405020304" pitchFamily="18" charset="0"/>
                        </a:rPr>
                        <a:t>Austenite</a:t>
                      </a:r>
                      <a:r>
                        <a:rPr lang="en-US" sz="1800" spc="-20" dirty="0">
                          <a:effectLst/>
                          <a:latin typeface="+mj-lt"/>
                          <a:cs typeface="Times New Roman" panose="02020603050405020304" pitchFamily="18" charset="0"/>
                        </a:rPr>
                        <a:t> </a:t>
                      </a:r>
                      <a:r>
                        <a:rPr lang="en-US" sz="1800" dirty="0">
                          <a:effectLst/>
                          <a:latin typeface="+mj-lt"/>
                          <a:cs typeface="Times New Roman" panose="02020603050405020304" pitchFamily="18" charset="0"/>
                        </a:rPr>
                        <a:t>(</a:t>
                      </a:r>
                      <a:r>
                        <a:rPr lang="en-US" sz="1800" dirty="0" smtClean="0">
                          <a:effectLst/>
                          <a:latin typeface="+mj-lt"/>
                          <a:cs typeface="Times New Roman" panose="02020603050405020304" pitchFamily="18" charset="0"/>
                        </a:rPr>
                        <a:t>CFe</a:t>
                      </a:r>
                      <a:r>
                        <a:rPr lang="en-US" sz="1800" baseline="-25000" dirty="0" smtClean="0">
                          <a:effectLst/>
                          <a:latin typeface="+mj-lt"/>
                          <a:cs typeface="Times New Roman" panose="02020603050405020304" pitchFamily="18" charset="0"/>
                        </a:rPr>
                        <a:t>15.</a:t>
                      </a:r>
                      <a:r>
                        <a:rPr lang="en-US" sz="1800" spc="35" baseline="-25000" dirty="0" smtClean="0">
                          <a:effectLst/>
                          <a:latin typeface="+mj-lt"/>
                          <a:cs typeface="Times New Roman" panose="02020603050405020304" pitchFamily="18" charset="0"/>
                        </a:rPr>
                        <a:t>1</a:t>
                      </a:r>
                      <a:r>
                        <a:rPr lang="en-US" sz="1800" dirty="0">
                          <a:effectLst/>
                          <a:latin typeface="+mj-lt"/>
                          <a:cs typeface="Times New Roman" panose="02020603050405020304" pitchFamily="18" charset="0"/>
                        </a:rPr>
                        <a:t>)</a:t>
                      </a:r>
                      <a:endParaRPr lang="en-US" sz="1800" dirty="0">
                        <a:effectLst/>
                        <a:latin typeface="+mj-lt"/>
                        <a:ea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ts val="800"/>
                        </a:lnSpc>
                        <a:spcBef>
                          <a:spcPts val="0"/>
                        </a:spcBef>
                        <a:spcAft>
                          <a:spcPts val="75"/>
                        </a:spcAft>
                      </a:pPr>
                      <a:r>
                        <a:rPr lang="en-US" sz="1800" dirty="0">
                          <a:effectLst/>
                          <a:latin typeface="+mj-lt"/>
                          <a:cs typeface="Times New Roman" panose="02020603050405020304" pitchFamily="18" charset="0"/>
                        </a:rPr>
                        <a:t> </a:t>
                      </a:r>
                    </a:p>
                    <a:p>
                      <a:pPr marL="488950" marR="0">
                        <a:lnSpc>
                          <a:spcPct val="107000"/>
                        </a:lnSpc>
                        <a:spcBef>
                          <a:spcPts val="0"/>
                        </a:spcBef>
                        <a:spcAft>
                          <a:spcPts val="0"/>
                        </a:spcAft>
                      </a:pPr>
                      <a:r>
                        <a:rPr lang="en-US" sz="1800" dirty="0" smtClean="0">
                          <a:effectLst/>
                          <a:latin typeface="+mj-lt"/>
                          <a:cs typeface="Times New Roman" panose="02020603050405020304" pitchFamily="18" charset="0"/>
                        </a:rPr>
                        <a:t>4.57 </a:t>
                      </a:r>
                      <a:r>
                        <a:rPr lang="en-US" sz="1800" spc="-25" dirty="0" smtClean="0">
                          <a:effectLst/>
                          <a:latin typeface="+mj-lt"/>
                          <a:cs typeface="Times New Roman" panose="02020603050405020304" pitchFamily="18" charset="0"/>
                        </a:rPr>
                        <a:t> </a:t>
                      </a:r>
                      <a:r>
                        <a:rPr lang="en-US" sz="1800" dirty="0">
                          <a:effectLst/>
                          <a:latin typeface="+mj-lt"/>
                          <a:cs typeface="Times New Roman" panose="02020603050405020304" pitchFamily="18" charset="0"/>
                        </a:rPr>
                        <a:t>(0.1)</a:t>
                      </a:r>
                      <a:endParaRPr lang="en-US" sz="1800" dirty="0">
                        <a:effectLst/>
                        <a:latin typeface="+mj-lt"/>
                        <a:ea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ts val="800"/>
                        </a:lnSpc>
                        <a:spcBef>
                          <a:spcPts val="0"/>
                        </a:spcBef>
                        <a:spcAft>
                          <a:spcPts val="75"/>
                        </a:spcAft>
                      </a:pPr>
                      <a:r>
                        <a:rPr lang="en-US" sz="1800" dirty="0">
                          <a:effectLst/>
                          <a:latin typeface="+mj-lt"/>
                          <a:cs typeface="Times New Roman" panose="02020603050405020304" pitchFamily="18" charset="0"/>
                        </a:rPr>
                        <a:t> </a:t>
                      </a:r>
                    </a:p>
                    <a:p>
                      <a:pPr marL="623570" marR="0">
                        <a:lnSpc>
                          <a:spcPct val="107000"/>
                        </a:lnSpc>
                        <a:spcBef>
                          <a:spcPts val="0"/>
                        </a:spcBef>
                        <a:spcAft>
                          <a:spcPts val="0"/>
                        </a:spcAft>
                      </a:pPr>
                      <a:r>
                        <a:rPr lang="en-US" sz="1800" dirty="0">
                          <a:effectLst/>
                          <a:latin typeface="+mj-lt"/>
                          <a:cs typeface="Times New Roman" panose="02020603050405020304" pitchFamily="18" charset="0"/>
                        </a:rPr>
                        <a:t>6.27</a:t>
                      </a:r>
                      <a:r>
                        <a:rPr lang="en-US" sz="1800" spc="-25" dirty="0">
                          <a:effectLst/>
                          <a:latin typeface="+mj-lt"/>
                          <a:cs typeface="Times New Roman" panose="02020603050405020304" pitchFamily="18" charset="0"/>
                        </a:rPr>
                        <a:t> </a:t>
                      </a:r>
                      <a:r>
                        <a:rPr lang="en-US" sz="1800" spc="-25" dirty="0" smtClean="0">
                          <a:effectLst/>
                          <a:latin typeface="+mj-lt"/>
                          <a:cs typeface="Times New Roman" panose="02020603050405020304" pitchFamily="18" charset="0"/>
                        </a:rPr>
                        <a:t> </a:t>
                      </a:r>
                      <a:r>
                        <a:rPr lang="en-US" sz="1800" dirty="0" smtClean="0">
                          <a:effectLst/>
                          <a:latin typeface="+mj-lt"/>
                          <a:cs typeface="Times New Roman" panose="02020603050405020304" pitchFamily="18" charset="0"/>
                        </a:rPr>
                        <a:t>(</a:t>
                      </a:r>
                      <a:r>
                        <a:rPr lang="en-US" sz="1800" dirty="0">
                          <a:effectLst/>
                          <a:latin typeface="+mj-lt"/>
                          <a:cs typeface="Times New Roman" panose="02020603050405020304" pitchFamily="18" charset="0"/>
                        </a:rPr>
                        <a:t>0.1)</a:t>
                      </a:r>
                      <a:endParaRPr lang="en-US" sz="1800" dirty="0">
                        <a:effectLst/>
                        <a:latin typeface="+mj-lt"/>
                        <a:ea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548360">
                <a:tc>
                  <a:txBody>
                    <a:bodyPr/>
                    <a:lstStyle/>
                    <a:p>
                      <a:pPr marL="0" marR="0" algn="l">
                        <a:lnSpc>
                          <a:spcPts val="1100"/>
                        </a:lnSpc>
                        <a:spcBef>
                          <a:spcPts val="0"/>
                        </a:spcBef>
                        <a:spcAft>
                          <a:spcPts val="15"/>
                        </a:spcAft>
                      </a:pPr>
                      <a:r>
                        <a:rPr lang="en-US" sz="1800" dirty="0">
                          <a:effectLst/>
                          <a:latin typeface="+mj-lt"/>
                          <a:cs typeface="Times New Roman" panose="02020603050405020304" pitchFamily="18" charset="0"/>
                        </a:rPr>
                        <a:t> </a:t>
                      </a:r>
                    </a:p>
                    <a:p>
                      <a:pPr marL="66675" marR="0" algn="l">
                        <a:lnSpc>
                          <a:spcPct val="107000"/>
                        </a:lnSpc>
                        <a:spcBef>
                          <a:spcPts val="0"/>
                        </a:spcBef>
                        <a:spcAft>
                          <a:spcPts val="0"/>
                        </a:spcAft>
                      </a:pPr>
                      <a:r>
                        <a:rPr lang="en-US" sz="1800" dirty="0" smtClean="0">
                          <a:effectLst/>
                          <a:latin typeface="+mj-lt"/>
                          <a:cs typeface="Times New Roman" panose="02020603050405020304" pitchFamily="18" charset="0"/>
                        </a:rPr>
                        <a:t>   Martensitic</a:t>
                      </a:r>
                      <a:r>
                        <a:rPr lang="en-US" sz="1800" spc="-20" dirty="0" smtClean="0">
                          <a:effectLst/>
                          <a:latin typeface="+mj-lt"/>
                          <a:cs typeface="Times New Roman" panose="02020603050405020304" pitchFamily="18" charset="0"/>
                        </a:rPr>
                        <a:t> </a:t>
                      </a:r>
                      <a:r>
                        <a:rPr lang="en-US" sz="1800" dirty="0" smtClean="0">
                          <a:effectLst/>
                          <a:latin typeface="+mj-lt"/>
                          <a:cs typeface="Times New Roman" panose="02020603050405020304" pitchFamily="18" charset="0"/>
                        </a:rPr>
                        <a:t>carbon</a:t>
                      </a:r>
                      <a:r>
                        <a:rPr lang="en-US" sz="1800" spc="-30" dirty="0" smtClean="0">
                          <a:effectLst/>
                          <a:latin typeface="+mj-lt"/>
                          <a:cs typeface="Times New Roman" panose="02020603050405020304" pitchFamily="18" charset="0"/>
                        </a:rPr>
                        <a:t>     </a:t>
                      </a:r>
                    </a:p>
                    <a:p>
                      <a:pPr marL="66675" marR="0" algn="l">
                        <a:lnSpc>
                          <a:spcPct val="107000"/>
                        </a:lnSpc>
                        <a:spcBef>
                          <a:spcPts val="0"/>
                        </a:spcBef>
                        <a:spcAft>
                          <a:spcPts val="0"/>
                        </a:spcAft>
                      </a:pPr>
                      <a:r>
                        <a:rPr lang="en-US" sz="1800" spc="-30" dirty="0" smtClean="0">
                          <a:effectLst/>
                          <a:latin typeface="+mj-lt"/>
                          <a:cs typeface="Times New Roman" panose="02020603050405020304" pitchFamily="18" charset="0"/>
                        </a:rPr>
                        <a:t>           </a:t>
                      </a:r>
                      <a:r>
                        <a:rPr lang="en-US" sz="1800" dirty="0" smtClean="0">
                          <a:effectLst/>
                          <a:latin typeface="+mj-lt"/>
                          <a:cs typeface="Times New Roman" panose="02020603050405020304" pitchFamily="18" charset="0"/>
                        </a:rPr>
                        <a:t>(CFe</a:t>
                      </a:r>
                      <a:r>
                        <a:rPr lang="en-US" sz="1800" baseline="-25000" dirty="0" smtClean="0">
                          <a:effectLst/>
                          <a:latin typeface="+mj-lt"/>
                          <a:cs typeface="Times New Roman" panose="02020603050405020304" pitchFamily="18" charset="0"/>
                        </a:rPr>
                        <a:t>21.</a:t>
                      </a:r>
                      <a:r>
                        <a:rPr lang="en-US" sz="1800" spc="40" baseline="-25000" dirty="0" smtClean="0">
                          <a:effectLst/>
                          <a:latin typeface="+mj-lt"/>
                          <a:cs typeface="Times New Roman" panose="02020603050405020304" pitchFamily="18" charset="0"/>
                        </a:rPr>
                        <a:t>2</a:t>
                      </a:r>
                      <a:r>
                        <a:rPr lang="en-US" sz="1800" dirty="0" smtClean="0">
                          <a:effectLst/>
                          <a:latin typeface="+mj-lt"/>
                          <a:cs typeface="Times New Roman" panose="02020603050405020304" pitchFamily="18" charset="0"/>
                        </a:rPr>
                        <a:t>)</a:t>
                      </a:r>
                      <a:endParaRPr lang="en-US" sz="1800" dirty="0">
                        <a:effectLst/>
                        <a:latin typeface="+mj-lt"/>
                        <a:ea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ts val="800"/>
                        </a:lnSpc>
                        <a:spcBef>
                          <a:spcPts val="0"/>
                        </a:spcBef>
                        <a:spcAft>
                          <a:spcPts val="75"/>
                        </a:spcAft>
                      </a:pPr>
                      <a:r>
                        <a:rPr lang="en-US" sz="1800" dirty="0">
                          <a:effectLst/>
                          <a:latin typeface="+mj-lt"/>
                          <a:cs typeface="Times New Roman" panose="02020603050405020304" pitchFamily="18" charset="0"/>
                        </a:rPr>
                        <a:t> </a:t>
                      </a:r>
                    </a:p>
                    <a:p>
                      <a:pPr marL="488950" marR="0">
                        <a:lnSpc>
                          <a:spcPct val="107000"/>
                        </a:lnSpc>
                        <a:spcBef>
                          <a:spcPts val="0"/>
                        </a:spcBef>
                        <a:spcAft>
                          <a:spcPts val="0"/>
                        </a:spcAft>
                      </a:pPr>
                      <a:r>
                        <a:rPr lang="en-US" sz="1800" dirty="0" smtClean="0">
                          <a:effectLst/>
                          <a:latin typeface="+mj-lt"/>
                          <a:cs typeface="Times New Roman" panose="02020603050405020304" pitchFamily="18" charset="0"/>
                        </a:rPr>
                        <a:t>4.37 </a:t>
                      </a:r>
                      <a:r>
                        <a:rPr lang="en-US" sz="1800" spc="-25" dirty="0" smtClean="0">
                          <a:effectLst/>
                          <a:latin typeface="+mj-lt"/>
                          <a:cs typeface="Times New Roman" panose="02020603050405020304" pitchFamily="18" charset="0"/>
                        </a:rPr>
                        <a:t> </a:t>
                      </a:r>
                      <a:r>
                        <a:rPr lang="en-US" sz="1800" dirty="0">
                          <a:effectLst/>
                          <a:latin typeface="+mj-lt"/>
                          <a:cs typeface="Times New Roman" panose="02020603050405020304" pitchFamily="18" charset="0"/>
                        </a:rPr>
                        <a:t>(0.2)</a:t>
                      </a:r>
                      <a:endParaRPr lang="en-US" sz="1800" dirty="0">
                        <a:effectLst/>
                        <a:latin typeface="+mj-lt"/>
                        <a:ea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ts val="800"/>
                        </a:lnSpc>
                        <a:spcBef>
                          <a:spcPts val="0"/>
                        </a:spcBef>
                        <a:spcAft>
                          <a:spcPts val="75"/>
                        </a:spcAft>
                      </a:pPr>
                      <a:r>
                        <a:rPr lang="en-US" sz="1800" dirty="0">
                          <a:effectLst/>
                          <a:latin typeface="+mj-lt"/>
                          <a:cs typeface="Times New Roman" panose="02020603050405020304" pitchFamily="18" charset="0"/>
                        </a:rPr>
                        <a:t> </a:t>
                      </a:r>
                    </a:p>
                    <a:p>
                      <a:pPr marL="623570" marR="0">
                        <a:lnSpc>
                          <a:spcPct val="107000"/>
                        </a:lnSpc>
                        <a:spcBef>
                          <a:spcPts val="0"/>
                        </a:spcBef>
                        <a:spcAft>
                          <a:spcPts val="0"/>
                        </a:spcAft>
                      </a:pPr>
                      <a:r>
                        <a:rPr lang="en-US" sz="1800" dirty="0">
                          <a:effectLst/>
                          <a:latin typeface="+mj-lt"/>
                          <a:cs typeface="Times New Roman" panose="02020603050405020304" pitchFamily="18" charset="0"/>
                        </a:rPr>
                        <a:t>4.34</a:t>
                      </a:r>
                      <a:r>
                        <a:rPr lang="en-US" sz="1800" spc="-25" dirty="0">
                          <a:effectLst/>
                          <a:latin typeface="+mj-lt"/>
                          <a:cs typeface="Times New Roman" panose="02020603050405020304" pitchFamily="18" charset="0"/>
                        </a:rPr>
                        <a:t> </a:t>
                      </a:r>
                      <a:r>
                        <a:rPr lang="en-US" sz="1800" spc="-25" dirty="0" smtClean="0">
                          <a:effectLst/>
                          <a:latin typeface="+mj-lt"/>
                          <a:cs typeface="Times New Roman" panose="02020603050405020304" pitchFamily="18" charset="0"/>
                        </a:rPr>
                        <a:t> </a:t>
                      </a:r>
                      <a:r>
                        <a:rPr lang="en-US" sz="1800" dirty="0" smtClean="0">
                          <a:effectLst/>
                          <a:latin typeface="+mj-lt"/>
                          <a:cs typeface="Times New Roman" panose="02020603050405020304" pitchFamily="18" charset="0"/>
                        </a:rPr>
                        <a:t>(</a:t>
                      </a:r>
                      <a:r>
                        <a:rPr lang="en-US" sz="1800" dirty="0">
                          <a:effectLst/>
                          <a:latin typeface="+mj-lt"/>
                          <a:cs typeface="Times New Roman" panose="02020603050405020304" pitchFamily="18" charset="0"/>
                        </a:rPr>
                        <a:t>0.1)</a:t>
                      </a:r>
                      <a:endParaRPr lang="en-US" sz="1800" dirty="0">
                        <a:effectLst/>
                        <a:latin typeface="+mj-lt"/>
                        <a:ea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548360">
                <a:tc>
                  <a:txBody>
                    <a:bodyPr/>
                    <a:lstStyle/>
                    <a:p>
                      <a:pPr marL="0" marR="0" algn="l">
                        <a:lnSpc>
                          <a:spcPts val="800"/>
                        </a:lnSpc>
                        <a:spcBef>
                          <a:spcPts val="0"/>
                        </a:spcBef>
                        <a:spcAft>
                          <a:spcPts val="75"/>
                        </a:spcAft>
                      </a:pPr>
                      <a:r>
                        <a:rPr lang="en-US" sz="1800" dirty="0">
                          <a:effectLst/>
                          <a:latin typeface="+mj-lt"/>
                          <a:cs typeface="Times New Roman" panose="02020603050405020304" pitchFamily="18" charset="0"/>
                        </a:rPr>
                        <a:t> </a:t>
                      </a:r>
                    </a:p>
                    <a:p>
                      <a:pPr marL="698500" marR="0" algn="l">
                        <a:lnSpc>
                          <a:spcPct val="107000"/>
                        </a:lnSpc>
                        <a:spcBef>
                          <a:spcPts val="0"/>
                        </a:spcBef>
                        <a:spcAft>
                          <a:spcPts val="0"/>
                        </a:spcAft>
                      </a:pPr>
                      <a:r>
                        <a:rPr lang="en-US" sz="1800" dirty="0" smtClean="0">
                          <a:effectLst/>
                          <a:latin typeface="+mj-lt"/>
                          <a:cs typeface="Times New Roman" panose="02020603050405020304" pitchFamily="18" charset="0"/>
                        </a:rPr>
                        <a:t>  </a:t>
                      </a:r>
                      <a:r>
                        <a:rPr lang="el-GR" sz="1800" dirty="0" smtClean="0">
                          <a:effectLst/>
                          <a:latin typeface="+mj-lt"/>
                          <a:cs typeface="Times New Roman" panose="02020603050405020304" pitchFamily="18" charset="0"/>
                        </a:rPr>
                        <a:t>α</a:t>
                      </a:r>
                      <a:r>
                        <a:rPr lang="en-US" sz="1800" dirty="0" smtClean="0">
                          <a:effectLst/>
                          <a:latin typeface="+mj-lt"/>
                          <a:cs typeface="Times New Roman" panose="02020603050405020304" pitchFamily="18" charset="0"/>
                        </a:rPr>
                        <a:t>-Fe</a:t>
                      </a:r>
                      <a:endParaRPr lang="en-US" sz="1800" dirty="0">
                        <a:effectLst/>
                        <a:latin typeface="+mj-lt"/>
                        <a:ea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ts val="800"/>
                        </a:lnSpc>
                        <a:spcBef>
                          <a:spcPts val="0"/>
                        </a:spcBef>
                        <a:spcAft>
                          <a:spcPts val="75"/>
                        </a:spcAft>
                      </a:pPr>
                      <a:r>
                        <a:rPr lang="en-US" sz="1800" dirty="0">
                          <a:effectLst/>
                          <a:latin typeface="+mj-lt"/>
                          <a:cs typeface="Times New Roman" panose="02020603050405020304" pitchFamily="18" charset="0"/>
                        </a:rPr>
                        <a:t> </a:t>
                      </a:r>
                      <a:endParaRPr lang="en-US" sz="1800" dirty="0" smtClean="0">
                        <a:effectLst/>
                        <a:latin typeface="+mj-lt"/>
                        <a:cs typeface="Times New Roman" panose="02020603050405020304" pitchFamily="18" charset="0"/>
                      </a:endParaRPr>
                    </a:p>
                    <a:p>
                      <a:pPr marL="488950" marR="0">
                        <a:lnSpc>
                          <a:spcPct val="107000"/>
                        </a:lnSpc>
                        <a:spcBef>
                          <a:spcPts val="0"/>
                        </a:spcBef>
                        <a:spcAft>
                          <a:spcPts val="0"/>
                        </a:spcAft>
                      </a:pPr>
                      <a:r>
                        <a:rPr lang="en-US" sz="1800" dirty="0" smtClean="0">
                          <a:effectLst/>
                          <a:latin typeface="+mj-lt"/>
                          <a:cs typeface="Times New Roman" panose="02020603050405020304" pitchFamily="18" charset="0"/>
                        </a:rPr>
                        <a:t>2.69</a:t>
                      </a:r>
                      <a:r>
                        <a:rPr lang="en-US" sz="1800" spc="-25" dirty="0" smtClean="0">
                          <a:effectLst/>
                          <a:latin typeface="+mj-lt"/>
                          <a:cs typeface="Times New Roman" panose="02020603050405020304" pitchFamily="18" charset="0"/>
                        </a:rPr>
                        <a:t>  </a:t>
                      </a:r>
                      <a:r>
                        <a:rPr lang="en-US" sz="1800" dirty="0" smtClean="0">
                          <a:effectLst/>
                          <a:latin typeface="+mj-lt"/>
                          <a:cs typeface="Times New Roman" panose="02020603050405020304" pitchFamily="18" charset="0"/>
                        </a:rPr>
                        <a:t>(0.1)</a:t>
                      </a:r>
                      <a:endParaRPr lang="en-US" sz="1800" dirty="0">
                        <a:effectLst/>
                        <a:latin typeface="+mj-lt"/>
                        <a:ea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ts val="800"/>
                        </a:lnSpc>
                        <a:spcBef>
                          <a:spcPts val="0"/>
                        </a:spcBef>
                        <a:spcAft>
                          <a:spcPts val="75"/>
                        </a:spcAft>
                      </a:pPr>
                      <a:r>
                        <a:rPr lang="en-US" sz="1800" dirty="0">
                          <a:effectLst/>
                          <a:latin typeface="+mj-lt"/>
                          <a:cs typeface="Times New Roman" panose="02020603050405020304" pitchFamily="18" charset="0"/>
                        </a:rPr>
                        <a:t> </a:t>
                      </a:r>
                    </a:p>
                    <a:p>
                      <a:pPr marL="623570" marR="0">
                        <a:lnSpc>
                          <a:spcPct val="107000"/>
                        </a:lnSpc>
                        <a:spcBef>
                          <a:spcPts val="0"/>
                        </a:spcBef>
                        <a:spcAft>
                          <a:spcPts val="0"/>
                        </a:spcAft>
                      </a:pPr>
                      <a:r>
                        <a:rPr lang="en-US" sz="1800" dirty="0">
                          <a:effectLst/>
                          <a:latin typeface="+mj-lt"/>
                          <a:cs typeface="Times New Roman" panose="02020603050405020304" pitchFamily="18" charset="0"/>
                        </a:rPr>
                        <a:t>7.41</a:t>
                      </a:r>
                      <a:r>
                        <a:rPr lang="en-US" sz="1800" spc="-25" dirty="0">
                          <a:effectLst/>
                          <a:latin typeface="+mj-lt"/>
                          <a:cs typeface="Times New Roman" panose="02020603050405020304" pitchFamily="18" charset="0"/>
                        </a:rPr>
                        <a:t> </a:t>
                      </a:r>
                      <a:r>
                        <a:rPr lang="en-US" sz="1800" spc="-25" baseline="0" dirty="0" smtClean="0">
                          <a:effectLst/>
                          <a:latin typeface="+mj-lt"/>
                          <a:cs typeface="Times New Roman" panose="02020603050405020304" pitchFamily="18" charset="0"/>
                        </a:rPr>
                        <a:t> </a:t>
                      </a:r>
                      <a:r>
                        <a:rPr lang="en-US" sz="1800" dirty="0" smtClean="0">
                          <a:effectLst/>
                          <a:latin typeface="+mj-lt"/>
                          <a:cs typeface="Times New Roman" panose="02020603050405020304" pitchFamily="18" charset="0"/>
                        </a:rPr>
                        <a:t>(</a:t>
                      </a:r>
                      <a:r>
                        <a:rPr lang="en-US" sz="1800" dirty="0">
                          <a:effectLst/>
                          <a:latin typeface="+mj-lt"/>
                          <a:cs typeface="Times New Roman" panose="02020603050405020304" pitchFamily="18" charset="0"/>
                        </a:rPr>
                        <a:t>0.1)</a:t>
                      </a:r>
                      <a:endParaRPr lang="en-US" sz="1800" dirty="0">
                        <a:effectLst/>
                        <a:latin typeface="+mj-lt"/>
                        <a:ea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599593">
                <a:tc>
                  <a:txBody>
                    <a:bodyPr/>
                    <a:lstStyle/>
                    <a:p>
                      <a:pPr marL="0" marR="0" algn="l">
                        <a:lnSpc>
                          <a:spcPts val="800"/>
                        </a:lnSpc>
                        <a:spcBef>
                          <a:spcPts val="0"/>
                        </a:spcBef>
                        <a:spcAft>
                          <a:spcPts val="75"/>
                        </a:spcAft>
                      </a:pPr>
                      <a:r>
                        <a:rPr lang="en-US" sz="1800" dirty="0">
                          <a:effectLst/>
                          <a:latin typeface="+mj-lt"/>
                          <a:cs typeface="Times New Roman" panose="02020603050405020304" pitchFamily="18" charset="0"/>
                        </a:rPr>
                        <a:t> </a:t>
                      </a:r>
                    </a:p>
                    <a:p>
                      <a:pPr marL="592455" marR="0" algn="l">
                        <a:lnSpc>
                          <a:spcPct val="107000"/>
                        </a:lnSpc>
                        <a:spcBef>
                          <a:spcPts val="0"/>
                        </a:spcBef>
                        <a:spcAft>
                          <a:spcPts val="0"/>
                        </a:spcAft>
                      </a:pPr>
                      <a:r>
                        <a:rPr lang="en-US" sz="1800" spc="10" dirty="0">
                          <a:effectLst/>
                          <a:latin typeface="+mj-lt"/>
                          <a:cs typeface="Times New Roman" panose="02020603050405020304" pitchFamily="18" charset="0"/>
                        </a:rPr>
                        <a:t>Graphite</a:t>
                      </a:r>
                      <a:endParaRPr lang="en-US" sz="1800" dirty="0">
                        <a:effectLst/>
                        <a:latin typeface="+mj-lt"/>
                        <a:ea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ts val="800"/>
                        </a:lnSpc>
                        <a:spcBef>
                          <a:spcPts val="0"/>
                        </a:spcBef>
                        <a:spcAft>
                          <a:spcPts val="75"/>
                        </a:spcAft>
                      </a:pPr>
                      <a:r>
                        <a:rPr lang="en-US" sz="1800" dirty="0">
                          <a:effectLst/>
                          <a:latin typeface="+mj-lt"/>
                          <a:cs typeface="Times New Roman" panose="02020603050405020304" pitchFamily="18" charset="0"/>
                        </a:rPr>
                        <a:t> </a:t>
                      </a:r>
                    </a:p>
                    <a:p>
                      <a:pPr marL="455295" marR="0">
                        <a:lnSpc>
                          <a:spcPct val="107000"/>
                        </a:lnSpc>
                        <a:spcBef>
                          <a:spcPts val="0"/>
                        </a:spcBef>
                        <a:spcAft>
                          <a:spcPts val="0"/>
                        </a:spcAft>
                      </a:pPr>
                      <a:r>
                        <a:rPr lang="en-US" sz="1800" dirty="0">
                          <a:effectLst/>
                          <a:latin typeface="+mj-lt"/>
                          <a:cs typeface="Times New Roman" panose="02020603050405020304" pitchFamily="18" charset="0"/>
                        </a:rPr>
                        <a:t>26.03</a:t>
                      </a:r>
                      <a:r>
                        <a:rPr lang="en-US" sz="1800" spc="-25" dirty="0">
                          <a:effectLst/>
                          <a:latin typeface="+mj-lt"/>
                          <a:cs typeface="Times New Roman" panose="02020603050405020304" pitchFamily="18" charset="0"/>
                        </a:rPr>
                        <a:t> </a:t>
                      </a:r>
                      <a:r>
                        <a:rPr lang="en-US" sz="1800" dirty="0">
                          <a:effectLst/>
                          <a:latin typeface="+mj-lt"/>
                          <a:cs typeface="Times New Roman" panose="02020603050405020304" pitchFamily="18" charset="0"/>
                        </a:rPr>
                        <a:t>(0.2)</a:t>
                      </a:r>
                      <a:endParaRPr lang="en-US" sz="1800" dirty="0">
                        <a:effectLst/>
                        <a:latin typeface="+mj-lt"/>
                        <a:ea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ts val="800"/>
                        </a:lnSpc>
                        <a:spcBef>
                          <a:spcPts val="0"/>
                        </a:spcBef>
                        <a:spcAft>
                          <a:spcPts val="75"/>
                        </a:spcAft>
                      </a:pPr>
                      <a:r>
                        <a:rPr lang="en-US" sz="1800" dirty="0">
                          <a:effectLst/>
                          <a:latin typeface="+mj-lt"/>
                          <a:cs typeface="Times New Roman" panose="02020603050405020304" pitchFamily="18" charset="0"/>
                        </a:rPr>
                        <a:t> </a:t>
                      </a:r>
                    </a:p>
                    <a:p>
                      <a:pPr marL="589915" marR="0">
                        <a:lnSpc>
                          <a:spcPct val="107000"/>
                        </a:lnSpc>
                        <a:spcBef>
                          <a:spcPts val="0"/>
                        </a:spcBef>
                        <a:spcAft>
                          <a:spcPts val="0"/>
                        </a:spcAft>
                      </a:pPr>
                      <a:r>
                        <a:rPr lang="en-US" sz="1800" dirty="0" smtClean="0">
                          <a:effectLst/>
                          <a:latin typeface="+mj-lt"/>
                          <a:cs typeface="Times New Roman" panose="02020603050405020304" pitchFamily="18" charset="0"/>
                        </a:rPr>
                        <a:t>21.43</a:t>
                      </a:r>
                      <a:r>
                        <a:rPr lang="en-US" sz="1800" baseline="0" dirty="0" smtClean="0">
                          <a:effectLst/>
                          <a:latin typeface="+mj-lt"/>
                          <a:cs typeface="Times New Roman" panose="02020603050405020304" pitchFamily="18" charset="0"/>
                        </a:rPr>
                        <a:t> </a:t>
                      </a:r>
                      <a:r>
                        <a:rPr lang="en-US" sz="1800" dirty="0" smtClean="0">
                          <a:effectLst/>
                          <a:latin typeface="+mj-lt"/>
                          <a:cs typeface="Times New Roman" panose="02020603050405020304" pitchFamily="18" charset="0"/>
                        </a:rPr>
                        <a:t>(0.2</a:t>
                      </a:r>
                      <a:r>
                        <a:rPr lang="en-US" sz="1800" dirty="0">
                          <a:effectLst/>
                          <a:latin typeface="+mj-lt"/>
                          <a:cs typeface="Times New Roman" panose="02020603050405020304" pitchFamily="18" charset="0"/>
                        </a:rPr>
                        <a:t>)</a:t>
                      </a:r>
                      <a:endParaRPr lang="en-US" sz="1800" dirty="0">
                        <a:effectLst/>
                        <a:latin typeface="+mj-lt"/>
                        <a:ea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599593">
                <a:tc>
                  <a:txBody>
                    <a:bodyPr/>
                    <a:lstStyle/>
                    <a:p>
                      <a:pPr marL="0" marR="0" algn="l">
                        <a:lnSpc>
                          <a:spcPts val="800"/>
                        </a:lnSpc>
                        <a:spcBef>
                          <a:spcPts val="0"/>
                        </a:spcBef>
                        <a:spcAft>
                          <a:spcPts val="75"/>
                        </a:spcAft>
                      </a:pPr>
                      <a:r>
                        <a:rPr lang="en-US" sz="1800" dirty="0">
                          <a:effectLst/>
                          <a:latin typeface="+mj-lt"/>
                          <a:cs typeface="Times New Roman" panose="02020603050405020304" pitchFamily="18" charset="0"/>
                        </a:rPr>
                        <a:t> </a:t>
                      </a:r>
                    </a:p>
                    <a:p>
                      <a:pPr marL="369570" marR="0" algn="l">
                        <a:lnSpc>
                          <a:spcPct val="107000"/>
                        </a:lnSpc>
                        <a:spcBef>
                          <a:spcPts val="0"/>
                        </a:spcBef>
                        <a:spcAft>
                          <a:spcPts val="0"/>
                        </a:spcAft>
                      </a:pPr>
                      <a:r>
                        <a:rPr lang="en-US" sz="1800" dirty="0">
                          <a:effectLst/>
                          <a:latin typeface="+mj-lt"/>
                          <a:cs typeface="Times New Roman" panose="02020603050405020304" pitchFamily="18" charset="0"/>
                        </a:rPr>
                        <a:t>Co</a:t>
                      </a:r>
                      <a:r>
                        <a:rPr lang="en-US" sz="1800" spc="-10" dirty="0">
                          <a:effectLst/>
                          <a:latin typeface="+mj-lt"/>
                          <a:cs typeface="Times New Roman" panose="02020603050405020304" pitchFamily="18" charset="0"/>
                        </a:rPr>
                        <a:t>k</a:t>
                      </a:r>
                      <a:r>
                        <a:rPr lang="en-US" sz="1800" dirty="0">
                          <a:effectLst/>
                          <a:latin typeface="+mj-lt"/>
                          <a:cs typeface="Times New Roman" panose="02020603050405020304" pitchFamily="18" charset="0"/>
                        </a:rPr>
                        <a:t>e</a:t>
                      </a:r>
                      <a:r>
                        <a:rPr lang="en-US" sz="1800" spc="-25" dirty="0">
                          <a:effectLst/>
                          <a:latin typeface="+mj-lt"/>
                          <a:cs typeface="Times New Roman" panose="02020603050405020304" pitchFamily="18" charset="0"/>
                        </a:rPr>
                        <a:t> </a:t>
                      </a:r>
                      <a:r>
                        <a:rPr lang="en-US" sz="1800" spc="30" dirty="0">
                          <a:effectLst/>
                          <a:latin typeface="+mj-lt"/>
                          <a:cs typeface="Times New Roman" panose="02020603050405020304" pitchFamily="18" charset="0"/>
                        </a:rPr>
                        <a:t>li</a:t>
                      </a:r>
                      <a:r>
                        <a:rPr lang="en-US" sz="1800" spc="25" dirty="0">
                          <a:effectLst/>
                          <a:latin typeface="+mj-lt"/>
                          <a:cs typeface="Times New Roman" panose="02020603050405020304" pitchFamily="18" charset="0"/>
                        </a:rPr>
                        <a:t>k</a:t>
                      </a:r>
                      <a:r>
                        <a:rPr lang="en-US" sz="1800" spc="30" dirty="0">
                          <a:effectLst/>
                          <a:latin typeface="+mj-lt"/>
                          <a:cs typeface="Times New Roman" panose="02020603050405020304" pitchFamily="18" charset="0"/>
                        </a:rPr>
                        <a:t>e</a:t>
                      </a:r>
                      <a:r>
                        <a:rPr lang="en-US" sz="1800" spc="-25" dirty="0">
                          <a:effectLst/>
                          <a:latin typeface="+mj-lt"/>
                          <a:cs typeface="Times New Roman" panose="02020603050405020304" pitchFamily="18" charset="0"/>
                        </a:rPr>
                        <a:t> </a:t>
                      </a:r>
                      <a:r>
                        <a:rPr lang="en-US" sz="1800" dirty="0">
                          <a:effectLst/>
                          <a:latin typeface="+mj-lt"/>
                          <a:cs typeface="Times New Roman" panose="02020603050405020304" pitchFamily="18" charset="0"/>
                        </a:rPr>
                        <a:t>carbon</a:t>
                      </a:r>
                      <a:endParaRPr lang="en-US" sz="1800" dirty="0">
                        <a:effectLst/>
                        <a:latin typeface="+mj-lt"/>
                        <a:ea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ts val="800"/>
                        </a:lnSpc>
                        <a:spcBef>
                          <a:spcPts val="0"/>
                        </a:spcBef>
                        <a:spcAft>
                          <a:spcPts val="75"/>
                        </a:spcAft>
                      </a:pPr>
                      <a:r>
                        <a:rPr lang="en-US" sz="1800" dirty="0">
                          <a:effectLst/>
                          <a:latin typeface="+mj-lt"/>
                          <a:cs typeface="Times New Roman" panose="02020603050405020304" pitchFamily="18" charset="0"/>
                        </a:rPr>
                        <a:t> </a:t>
                      </a:r>
                    </a:p>
                    <a:p>
                      <a:pPr marL="455295" marR="0">
                        <a:lnSpc>
                          <a:spcPct val="107000"/>
                        </a:lnSpc>
                        <a:spcBef>
                          <a:spcPts val="0"/>
                        </a:spcBef>
                        <a:spcAft>
                          <a:spcPts val="0"/>
                        </a:spcAft>
                      </a:pPr>
                      <a:r>
                        <a:rPr lang="en-US" sz="1800" dirty="0">
                          <a:effectLst/>
                          <a:latin typeface="+mj-lt"/>
                          <a:cs typeface="Times New Roman" panose="02020603050405020304" pitchFamily="18" charset="0"/>
                        </a:rPr>
                        <a:t>52.07</a:t>
                      </a:r>
                      <a:r>
                        <a:rPr lang="en-US" sz="1800" spc="-25" dirty="0">
                          <a:effectLst/>
                          <a:latin typeface="+mj-lt"/>
                          <a:cs typeface="Times New Roman" panose="02020603050405020304" pitchFamily="18" charset="0"/>
                        </a:rPr>
                        <a:t> </a:t>
                      </a:r>
                      <a:r>
                        <a:rPr lang="en-US" sz="1800" dirty="0">
                          <a:effectLst/>
                          <a:latin typeface="+mj-lt"/>
                          <a:cs typeface="Times New Roman" panose="02020603050405020304" pitchFamily="18" charset="0"/>
                        </a:rPr>
                        <a:t>(0.8)</a:t>
                      </a:r>
                      <a:endParaRPr lang="en-US" sz="1800" dirty="0">
                        <a:effectLst/>
                        <a:latin typeface="+mj-lt"/>
                        <a:ea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ts val="800"/>
                        </a:lnSpc>
                        <a:spcBef>
                          <a:spcPts val="0"/>
                        </a:spcBef>
                        <a:spcAft>
                          <a:spcPts val="75"/>
                        </a:spcAft>
                      </a:pPr>
                      <a:r>
                        <a:rPr lang="en-US" sz="1800" dirty="0">
                          <a:effectLst/>
                          <a:latin typeface="+mj-lt"/>
                          <a:cs typeface="Times New Roman" panose="02020603050405020304" pitchFamily="18" charset="0"/>
                        </a:rPr>
                        <a:t> </a:t>
                      </a:r>
                    </a:p>
                    <a:p>
                      <a:pPr marL="589915" marR="0">
                        <a:lnSpc>
                          <a:spcPct val="107000"/>
                        </a:lnSpc>
                        <a:spcBef>
                          <a:spcPts val="0"/>
                        </a:spcBef>
                        <a:spcAft>
                          <a:spcPts val="0"/>
                        </a:spcAft>
                      </a:pPr>
                      <a:r>
                        <a:rPr lang="en-US" sz="1800" dirty="0">
                          <a:effectLst/>
                          <a:latin typeface="+mj-lt"/>
                          <a:cs typeface="Times New Roman" panose="02020603050405020304" pitchFamily="18" charset="0"/>
                        </a:rPr>
                        <a:t>56.72</a:t>
                      </a:r>
                      <a:r>
                        <a:rPr lang="en-US" sz="1800" spc="-25" dirty="0">
                          <a:effectLst/>
                          <a:latin typeface="+mj-lt"/>
                          <a:cs typeface="Times New Roman" panose="02020603050405020304" pitchFamily="18" charset="0"/>
                        </a:rPr>
                        <a:t> </a:t>
                      </a:r>
                      <a:r>
                        <a:rPr lang="en-US" sz="1800" dirty="0" smtClean="0">
                          <a:effectLst/>
                          <a:latin typeface="+mj-lt"/>
                          <a:cs typeface="Times New Roman" panose="02020603050405020304" pitchFamily="18" charset="0"/>
                        </a:rPr>
                        <a:t>(</a:t>
                      </a:r>
                      <a:r>
                        <a:rPr lang="en-US" sz="1800" dirty="0">
                          <a:effectLst/>
                          <a:latin typeface="+mj-lt"/>
                          <a:cs typeface="Times New Roman" panose="02020603050405020304" pitchFamily="18" charset="0"/>
                        </a:rPr>
                        <a:t>0.9)</a:t>
                      </a:r>
                      <a:endParaRPr lang="en-US" sz="1800" dirty="0">
                        <a:effectLst/>
                        <a:latin typeface="+mj-lt"/>
                        <a:ea typeface="Times New Roman" panose="02020603050405020304" pitchFamily="18"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4187612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smtClean="0">
                <a:latin typeface="+mj-lt"/>
                <a:cs typeface="Times New Roman" panose="02020603050405020304" pitchFamily="18" charset="0"/>
              </a:rPr>
              <a:t>FTIR</a:t>
            </a:r>
            <a:endParaRPr lang="en-US" dirty="0">
              <a:latin typeface="+mj-lt"/>
              <a:cs typeface="Times New Roman" panose="02020603050405020304" pitchFamily="18" charset="0"/>
            </a:endParaRPr>
          </a:p>
        </p:txBody>
      </p:sp>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5006" t="12972" r="7802" b="6788"/>
          <a:stretch/>
        </p:blipFill>
        <p:spPr>
          <a:xfrm>
            <a:off x="639814" y="945582"/>
            <a:ext cx="8408392" cy="5246675"/>
          </a:xfrm>
          <a:prstGeom prst="rect">
            <a:avLst/>
          </a:prstGeom>
        </p:spPr>
      </p:pic>
      <p:sp>
        <p:nvSpPr>
          <p:cNvPr id="3" name="TextBox 2"/>
          <p:cNvSpPr txBox="1"/>
          <p:nvPr/>
        </p:nvSpPr>
        <p:spPr>
          <a:xfrm>
            <a:off x="1062447" y="1615095"/>
            <a:ext cx="243840" cy="243840"/>
          </a:xfrm>
          <a:prstGeom prst="rect">
            <a:avLst/>
          </a:prstGeom>
          <a:solidFill>
            <a:schemeClr val="bg1"/>
          </a:solidFill>
        </p:spPr>
        <p:txBody>
          <a:bodyPr wrap="square" rtlCol="0">
            <a:spAutoFit/>
          </a:bodyPr>
          <a:lstStyle/>
          <a:p>
            <a:endParaRPr lang="en-US" dirty="0"/>
          </a:p>
        </p:txBody>
      </p:sp>
      <p:sp>
        <p:nvSpPr>
          <p:cNvPr id="48" name="TextBox 47"/>
          <p:cNvSpPr txBox="1"/>
          <p:nvPr/>
        </p:nvSpPr>
        <p:spPr>
          <a:xfrm>
            <a:off x="1062447" y="2284608"/>
            <a:ext cx="243840" cy="243840"/>
          </a:xfrm>
          <a:prstGeom prst="rect">
            <a:avLst/>
          </a:prstGeom>
          <a:solidFill>
            <a:schemeClr val="bg1"/>
          </a:solidFill>
        </p:spPr>
        <p:txBody>
          <a:bodyPr wrap="square" rtlCol="0">
            <a:spAutoFit/>
          </a:bodyPr>
          <a:lstStyle/>
          <a:p>
            <a:endParaRPr lang="en-US" dirty="0"/>
          </a:p>
        </p:txBody>
      </p:sp>
      <p:sp>
        <p:nvSpPr>
          <p:cNvPr id="49" name="TextBox 48"/>
          <p:cNvSpPr txBox="1"/>
          <p:nvPr/>
        </p:nvSpPr>
        <p:spPr>
          <a:xfrm>
            <a:off x="1036323" y="2806457"/>
            <a:ext cx="243840" cy="243840"/>
          </a:xfrm>
          <a:prstGeom prst="rect">
            <a:avLst/>
          </a:prstGeom>
          <a:solidFill>
            <a:schemeClr val="bg1"/>
          </a:solidFill>
        </p:spPr>
        <p:txBody>
          <a:bodyPr wrap="square" rtlCol="0">
            <a:spAutoFit/>
          </a:bodyPr>
          <a:lstStyle/>
          <a:p>
            <a:endParaRPr lang="en-US" dirty="0"/>
          </a:p>
        </p:txBody>
      </p:sp>
      <p:sp>
        <p:nvSpPr>
          <p:cNvPr id="50" name="TextBox 49"/>
          <p:cNvSpPr txBox="1"/>
          <p:nvPr/>
        </p:nvSpPr>
        <p:spPr>
          <a:xfrm>
            <a:off x="1027616" y="3214100"/>
            <a:ext cx="243840" cy="243840"/>
          </a:xfrm>
          <a:prstGeom prst="rect">
            <a:avLst/>
          </a:prstGeom>
          <a:solidFill>
            <a:schemeClr val="bg1"/>
          </a:solidFill>
        </p:spPr>
        <p:txBody>
          <a:bodyPr wrap="square" rtlCol="0">
            <a:spAutoFit/>
          </a:bodyPr>
          <a:lstStyle/>
          <a:p>
            <a:endParaRPr lang="en-US" dirty="0"/>
          </a:p>
        </p:txBody>
      </p:sp>
      <p:sp>
        <p:nvSpPr>
          <p:cNvPr id="51" name="TextBox 50"/>
          <p:cNvSpPr txBox="1"/>
          <p:nvPr/>
        </p:nvSpPr>
        <p:spPr>
          <a:xfrm>
            <a:off x="1062448" y="3540275"/>
            <a:ext cx="243840" cy="243840"/>
          </a:xfrm>
          <a:prstGeom prst="rect">
            <a:avLst/>
          </a:prstGeom>
          <a:solidFill>
            <a:schemeClr val="bg1"/>
          </a:solidFill>
        </p:spPr>
        <p:txBody>
          <a:bodyPr wrap="square" rtlCol="0">
            <a:spAutoFit/>
          </a:bodyPr>
          <a:lstStyle/>
          <a:p>
            <a:endParaRPr lang="en-US" dirty="0"/>
          </a:p>
        </p:txBody>
      </p:sp>
      <p:sp>
        <p:nvSpPr>
          <p:cNvPr id="52" name="TextBox 51"/>
          <p:cNvSpPr txBox="1"/>
          <p:nvPr/>
        </p:nvSpPr>
        <p:spPr>
          <a:xfrm>
            <a:off x="1079867" y="4113736"/>
            <a:ext cx="243840" cy="243840"/>
          </a:xfrm>
          <a:prstGeom prst="rect">
            <a:avLst/>
          </a:prstGeom>
          <a:solidFill>
            <a:schemeClr val="bg1"/>
          </a:solidFill>
        </p:spPr>
        <p:txBody>
          <a:bodyPr wrap="square" rtlCol="0">
            <a:spAutoFit/>
          </a:bodyPr>
          <a:lstStyle/>
          <a:p>
            <a:endParaRPr lang="en-US" dirty="0"/>
          </a:p>
        </p:txBody>
      </p:sp>
      <p:sp>
        <p:nvSpPr>
          <p:cNvPr id="53" name="TextBox 52"/>
          <p:cNvSpPr txBox="1"/>
          <p:nvPr/>
        </p:nvSpPr>
        <p:spPr>
          <a:xfrm>
            <a:off x="879167" y="3169658"/>
            <a:ext cx="3644064" cy="369332"/>
          </a:xfrm>
          <a:prstGeom prst="rect">
            <a:avLst/>
          </a:prstGeom>
          <a:noFill/>
        </p:spPr>
        <p:txBody>
          <a:bodyPr wrap="square" rtlCol="0">
            <a:spAutoFit/>
          </a:bodyPr>
          <a:lstStyle/>
          <a:p>
            <a:r>
              <a:rPr lang="en-US" dirty="0" smtClean="0">
                <a:solidFill>
                  <a:srgbClr val="006666"/>
                </a:solidFill>
                <a:latin typeface="+mj-lt"/>
                <a:cs typeface="Times New Roman" panose="02020603050405020304" pitchFamily="18" charset="0"/>
              </a:rPr>
              <a:t>Day-3 CEINP from lignin biochar</a:t>
            </a:r>
            <a:endParaRPr lang="en-US" dirty="0">
              <a:solidFill>
                <a:srgbClr val="006666"/>
              </a:solidFill>
              <a:latin typeface="+mj-lt"/>
              <a:cs typeface="Times New Roman" panose="02020603050405020304" pitchFamily="18" charset="0"/>
            </a:endParaRPr>
          </a:p>
        </p:txBody>
      </p:sp>
      <p:sp>
        <p:nvSpPr>
          <p:cNvPr id="54" name="TextBox 53"/>
          <p:cNvSpPr txBox="1"/>
          <p:nvPr/>
        </p:nvSpPr>
        <p:spPr>
          <a:xfrm>
            <a:off x="879167" y="2671821"/>
            <a:ext cx="2431548" cy="369332"/>
          </a:xfrm>
          <a:prstGeom prst="rect">
            <a:avLst/>
          </a:prstGeom>
          <a:noFill/>
        </p:spPr>
        <p:txBody>
          <a:bodyPr wrap="square" rtlCol="0">
            <a:spAutoFit/>
          </a:bodyPr>
          <a:lstStyle/>
          <a:p>
            <a:r>
              <a:rPr lang="en-US" dirty="0" smtClean="0">
                <a:solidFill>
                  <a:srgbClr val="0000FF"/>
                </a:solidFill>
                <a:latin typeface="+mj-lt"/>
                <a:cs typeface="Times New Roman" panose="02020603050405020304" pitchFamily="18" charset="0"/>
              </a:rPr>
              <a:t>Hemicellulose biochar</a:t>
            </a:r>
            <a:endParaRPr lang="en-US" dirty="0">
              <a:solidFill>
                <a:srgbClr val="0000FF"/>
              </a:solidFill>
              <a:latin typeface="+mj-lt"/>
              <a:cs typeface="Times New Roman" panose="02020603050405020304" pitchFamily="18" charset="0"/>
            </a:endParaRPr>
          </a:p>
        </p:txBody>
      </p:sp>
      <p:sp>
        <p:nvSpPr>
          <p:cNvPr id="55" name="TextBox 54"/>
          <p:cNvSpPr txBox="1"/>
          <p:nvPr/>
        </p:nvSpPr>
        <p:spPr>
          <a:xfrm>
            <a:off x="879167" y="2230238"/>
            <a:ext cx="2123795" cy="369332"/>
          </a:xfrm>
          <a:prstGeom prst="rect">
            <a:avLst/>
          </a:prstGeom>
          <a:noFill/>
        </p:spPr>
        <p:txBody>
          <a:bodyPr wrap="square" rtlCol="0">
            <a:spAutoFit/>
          </a:bodyPr>
          <a:lstStyle/>
          <a:p>
            <a:r>
              <a:rPr lang="en-US" dirty="0" smtClean="0">
                <a:solidFill>
                  <a:srgbClr val="FF0000"/>
                </a:solidFill>
                <a:latin typeface="+mj-lt"/>
                <a:cs typeface="Times New Roman" panose="02020603050405020304" pitchFamily="18" charset="0"/>
              </a:rPr>
              <a:t>Cellulose biochar</a:t>
            </a:r>
            <a:endParaRPr lang="en-US" dirty="0">
              <a:solidFill>
                <a:srgbClr val="FF0000"/>
              </a:solidFill>
              <a:latin typeface="+mj-lt"/>
              <a:cs typeface="Times New Roman" panose="02020603050405020304" pitchFamily="18" charset="0"/>
            </a:endParaRPr>
          </a:p>
        </p:txBody>
      </p:sp>
      <p:sp>
        <p:nvSpPr>
          <p:cNvPr id="56" name="TextBox 55"/>
          <p:cNvSpPr txBox="1"/>
          <p:nvPr/>
        </p:nvSpPr>
        <p:spPr>
          <a:xfrm>
            <a:off x="879167" y="1503622"/>
            <a:ext cx="1680519" cy="369332"/>
          </a:xfrm>
          <a:prstGeom prst="rect">
            <a:avLst/>
          </a:prstGeom>
          <a:noFill/>
        </p:spPr>
        <p:txBody>
          <a:bodyPr wrap="square" rtlCol="0">
            <a:spAutoFit/>
          </a:bodyPr>
          <a:lstStyle/>
          <a:p>
            <a:r>
              <a:rPr lang="en-US" dirty="0" smtClean="0">
                <a:latin typeface="+mj-lt"/>
                <a:cs typeface="Times New Roman" panose="02020603050405020304" pitchFamily="18" charset="0"/>
              </a:rPr>
              <a:t>Lignin biochar</a:t>
            </a:r>
            <a:endParaRPr lang="en-US" dirty="0">
              <a:latin typeface="+mj-lt"/>
              <a:cs typeface="Times New Roman" panose="02020603050405020304" pitchFamily="18" charset="0"/>
            </a:endParaRPr>
          </a:p>
        </p:txBody>
      </p:sp>
      <p:sp>
        <p:nvSpPr>
          <p:cNvPr id="57" name="TextBox 56"/>
          <p:cNvSpPr txBox="1"/>
          <p:nvPr/>
        </p:nvSpPr>
        <p:spPr>
          <a:xfrm>
            <a:off x="879167" y="3545445"/>
            <a:ext cx="4015050" cy="646331"/>
          </a:xfrm>
          <a:prstGeom prst="rect">
            <a:avLst/>
          </a:prstGeom>
          <a:noFill/>
        </p:spPr>
        <p:txBody>
          <a:bodyPr wrap="square" rtlCol="0">
            <a:spAutoFit/>
          </a:bodyPr>
          <a:lstStyle/>
          <a:p>
            <a:r>
              <a:rPr lang="en-US" dirty="0" smtClean="0">
                <a:solidFill>
                  <a:srgbClr val="FF00FF"/>
                </a:solidFill>
                <a:latin typeface="+mj-lt"/>
                <a:cs typeface="Times New Roman" panose="02020603050405020304" pitchFamily="18" charset="0"/>
              </a:rPr>
              <a:t>Day-3 CEINP from cellulose</a:t>
            </a:r>
          </a:p>
          <a:p>
            <a:r>
              <a:rPr lang="en-US" dirty="0" smtClean="0">
                <a:solidFill>
                  <a:srgbClr val="FF00FF"/>
                </a:solidFill>
                <a:latin typeface="+mj-lt"/>
                <a:cs typeface="Times New Roman" panose="02020603050405020304" pitchFamily="18" charset="0"/>
              </a:rPr>
              <a:t>biochar</a:t>
            </a:r>
            <a:endParaRPr lang="en-US" dirty="0">
              <a:solidFill>
                <a:srgbClr val="FF00FF"/>
              </a:solidFill>
              <a:latin typeface="+mj-lt"/>
              <a:cs typeface="Times New Roman" panose="02020603050405020304" pitchFamily="18" charset="0"/>
            </a:endParaRPr>
          </a:p>
        </p:txBody>
      </p:sp>
      <p:sp>
        <p:nvSpPr>
          <p:cNvPr id="58" name="TextBox 57"/>
          <p:cNvSpPr txBox="1"/>
          <p:nvPr/>
        </p:nvSpPr>
        <p:spPr>
          <a:xfrm>
            <a:off x="860399" y="4147622"/>
            <a:ext cx="3862211" cy="646331"/>
          </a:xfrm>
          <a:prstGeom prst="rect">
            <a:avLst/>
          </a:prstGeom>
          <a:noFill/>
        </p:spPr>
        <p:txBody>
          <a:bodyPr wrap="square" rtlCol="0">
            <a:spAutoFit/>
          </a:bodyPr>
          <a:lstStyle/>
          <a:p>
            <a:r>
              <a:rPr lang="en-US" dirty="0" smtClean="0">
                <a:solidFill>
                  <a:srgbClr val="808000"/>
                </a:solidFill>
                <a:latin typeface="+mj-lt"/>
                <a:cs typeface="Times New Roman" panose="02020603050405020304" pitchFamily="18" charset="0"/>
              </a:rPr>
              <a:t>Day-3 CEINP from hemicellulose  biochar</a:t>
            </a:r>
            <a:endParaRPr lang="en-US" dirty="0">
              <a:solidFill>
                <a:srgbClr val="808000"/>
              </a:solidFill>
              <a:latin typeface="+mj-lt"/>
              <a:cs typeface="Times New Roman" panose="02020603050405020304" pitchFamily="18" charset="0"/>
            </a:endParaRPr>
          </a:p>
        </p:txBody>
      </p:sp>
    </p:spTree>
    <p:extLst>
      <p:ext uri="{BB962C8B-B14F-4D97-AF65-F5344CB8AC3E}">
        <p14:creationId xmlns:p14="http://schemas.microsoft.com/office/powerpoint/2010/main" val="6825846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smtClean="0"/>
              <a:t>EQUATIONS</a:t>
            </a:r>
            <a:endParaRPr lang="en-US" dirty="0"/>
          </a:p>
        </p:txBody>
      </p:sp>
      <mc:AlternateContent xmlns:mc="http://schemas.openxmlformats.org/markup-compatibility/2006" xmlns:a14="http://schemas.microsoft.com/office/drawing/2010/main">
        <mc:Choice Requires="a14">
          <p:sp>
            <p:nvSpPr>
              <p:cNvPr id="9" name="TextBox 8"/>
              <p:cNvSpPr txBox="1"/>
              <p:nvPr/>
            </p:nvSpPr>
            <p:spPr>
              <a:xfrm>
                <a:off x="1088201" y="1065900"/>
                <a:ext cx="1952458" cy="338554"/>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r>
                        <a:rPr lang="en-US" sz="2200" b="0" i="1" dirty="0" smtClean="0">
                          <a:latin typeface="Cambria Math" panose="02040503050406030204" pitchFamily="18" charset="0"/>
                        </a:rPr>
                        <m:t>𝐶</m:t>
                      </m:r>
                      <m:r>
                        <a:rPr lang="en-US" sz="2200" b="0" i="1" dirty="0" smtClean="0">
                          <a:latin typeface="Cambria Math" panose="02040503050406030204" pitchFamily="18" charset="0"/>
                        </a:rPr>
                        <m:t>+</m:t>
                      </m:r>
                      <m:r>
                        <a:rPr lang="en-US" sz="2200" b="0" i="1" dirty="0" smtClean="0">
                          <a:latin typeface="Cambria Math" panose="02040503050406030204" pitchFamily="18" charset="0"/>
                        </a:rPr>
                        <m:t>𝐶𝑂</m:t>
                      </m:r>
                      <m:r>
                        <a:rPr lang="en-US" sz="2200" b="0" i="1" baseline="-25000" dirty="0" smtClean="0">
                          <a:latin typeface="Cambria Math" panose="02040503050406030204" pitchFamily="18" charset="0"/>
                        </a:rPr>
                        <m:t>2</m:t>
                      </m:r>
                      <m:r>
                        <a:rPr lang="en-US" sz="2200" b="0" i="1" dirty="0" smtClean="0">
                          <a:latin typeface="Cambria Math" panose="02040503050406030204" pitchFamily="18" charset="0"/>
                          <a:ea typeface="Cambria Math" panose="02040503050406030204" pitchFamily="18" charset="0"/>
                        </a:rPr>
                        <m:t>→</m:t>
                      </m:r>
                      <m:r>
                        <a:rPr lang="en-US" sz="2200" b="0" i="1" dirty="0" smtClean="0">
                          <a:latin typeface="Cambria Math" panose="02040503050406030204" pitchFamily="18" charset="0"/>
                        </a:rPr>
                        <m:t>2</m:t>
                      </m:r>
                      <m:r>
                        <a:rPr lang="en-US" sz="2200" b="0" i="1" dirty="0" smtClean="0">
                          <a:latin typeface="Cambria Math" panose="02040503050406030204" pitchFamily="18" charset="0"/>
                        </a:rPr>
                        <m:t>𝐶𝑂</m:t>
                      </m:r>
                    </m:oMath>
                  </m:oMathPara>
                </a14:m>
                <a:endParaRPr lang="en-US" sz="2200" b="0" dirty="0" smtClean="0">
                  <a:latin typeface="+mj-lt"/>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088201" y="1065900"/>
                <a:ext cx="1952458" cy="338554"/>
              </a:xfrm>
              <a:prstGeom prst="rect">
                <a:avLst/>
              </a:prstGeom>
              <a:blipFill rotWithShape="0">
                <a:blip r:embed="rId2"/>
                <a:stretch>
                  <a:fillRect l="-2500" r="-250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088201" y="1753687"/>
                <a:ext cx="2478627"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𝐶</m:t>
                      </m:r>
                      <m:r>
                        <a:rPr lang="en-US" sz="2200" b="0" i="1" smtClean="0">
                          <a:latin typeface="Cambria Math" panose="02040503050406030204" pitchFamily="18" charset="0"/>
                        </a:rPr>
                        <m:t>+</m:t>
                      </m:r>
                      <m:r>
                        <a:rPr lang="en-US" sz="2200" b="0" i="1" smtClean="0">
                          <a:latin typeface="Cambria Math" panose="02040503050406030204" pitchFamily="18" charset="0"/>
                        </a:rPr>
                        <m:t>𝐻</m:t>
                      </m:r>
                      <m:r>
                        <a:rPr lang="en-US" sz="2200" b="0" i="1" baseline="-25000" smtClean="0">
                          <a:latin typeface="Cambria Math" panose="02040503050406030204" pitchFamily="18" charset="0"/>
                        </a:rPr>
                        <m:t>2</m:t>
                      </m:r>
                      <m:r>
                        <a:rPr lang="en-US" sz="2200" b="0" i="1" smtClean="0">
                          <a:latin typeface="Cambria Math" panose="02040503050406030204" pitchFamily="18" charset="0"/>
                        </a:rPr>
                        <m:t>𝑂</m:t>
                      </m:r>
                      <m:r>
                        <a:rPr lang="en-US" sz="2200" i="1">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rPr>
                        <m:t>𝐻</m:t>
                      </m:r>
                      <m:r>
                        <a:rPr lang="en-US" sz="2200" b="0" i="1" baseline="-25000" smtClean="0">
                          <a:latin typeface="Cambria Math" panose="02040503050406030204" pitchFamily="18" charset="0"/>
                        </a:rPr>
                        <m:t>2</m:t>
                      </m:r>
                      <m:r>
                        <a:rPr lang="en-US" sz="2200" b="0" i="1" smtClean="0">
                          <a:latin typeface="Cambria Math" panose="02040503050406030204" pitchFamily="18" charset="0"/>
                        </a:rPr>
                        <m:t>+</m:t>
                      </m:r>
                      <m:r>
                        <a:rPr lang="en-US" sz="2200" b="0" i="1" smtClean="0">
                          <a:latin typeface="Cambria Math" panose="02040503050406030204" pitchFamily="18" charset="0"/>
                        </a:rPr>
                        <m:t>𝐶𝑂</m:t>
                      </m:r>
                    </m:oMath>
                  </m:oMathPara>
                </a14:m>
                <a:endParaRPr lang="en-US" sz="2200" dirty="0">
                  <a:latin typeface="+mj-lt"/>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088201" y="1753687"/>
                <a:ext cx="2478627" cy="338554"/>
              </a:xfrm>
              <a:prstGeom prst="rect">
                <a:avLst/>
              </a:prstGeom>
              <a:blipFill rotWithShape="0">
                <a:blip r:embed="rId3"/>
                <a:stretch>
                  <a:fillRect l="-1970" r="-197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088201" y="2441960"/>
                <a:ext cx="3799502" cy="3307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3</m:t>
                      </m:r>
                      <m:r>
                        <a:rPr lang="en-US" sz="2200" b="0" i="1" smtClean="0">
                          <a:latin typeface="Cambria Math" panose="02040503050406030204" pitchFamily="18" charset="0"/>
                        </a:rPr>
                        <m:t>𝐹𝑒</m:t>
                      </m:r>
                      <m:r>
                        <a:rPr lang="en-US" sz="2200" b="0" i="1" baseline="-25000" smtClean="0">
                          <a:latin typeface="Cambria Math" panose="02040503050406030204" pitchFamily="18" charset="0"/>
                        </a:rPr>
                        <m:t>2</m:t>
                      </m:r>
                      <m:r>
                        <a:rPr lang="en-US" sz="2200" b="0" i="1" smtClean="0">
                          <a:latin typeface="Cambria Math" panose="02040503050406030204" pitchFamily="18" charset="0"/>
                        </a:rPr>
                        <m:t>𝑂</m:t>
                      </m:r>
                      <m:r>
                        <a:rPr lang="en-US" sz="2200" b="0" i="1" baseline="-25000" smtClean="0">
                          <a:latin typeface="Cambria Math" panose="02040503050406030204" pitchFamily="18" charset="0"/>
                        </a:rPr>
                        <m:t>3</m:t>
                      </m:r>
                      <m:r>
                        <a:rPr lang="en-US" sz="2200" b="0" i="1" smtClean="0">
                          <a:latin typeface="Cambria Math" panose="02040503050406030204" pitchFamily="18" charset="0"/>
                        </a:rPr>
                        <m:t>+</m:t>
                      </m:r>
                      <m:r>
                        <a:rPr lang="en-US" sz="2200" b="0" i="1" smtClean="0">
                          <a:latin typeface="Cambria Math" panose="02040503050406030204" pitchFamily="18" charset="0"/>
                        </a:rPr>
                        <m:t>𝐶𝑂</m:t>
                      </m:r>
                      <m:r>
                        <a:rPr lang="en-US" sz="220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2</m:t>
                      </m:r>
                      <m:r>
                        <a:rPr lang="en-US" sz="2200" b="0" i="1" smtClean="0">
                          <a:latin typeface="Cambria Math" panose="02040503050406030204" pitchFamily="18" charset="0"/>
                        </a:rPr>
                        <m:t>𝐹𝑒</m:t>
                      </m:r>
                      <m:r>
                        <a:rPr lang="en-US" sz="2200" b="0" i="1" baseline="-25000" smtClean="0">
                          <a:latin typeface="Cambria Math" panose="02040503050406030204" pitchFamily="18" charset="0"/>
                        </a:rPr>
                        <m:t>3</m:t>
                      </m:r>
                      <m:r>
                        <a:rPr lang="en-US" sz="2200" b="0" i="1" smtClean="0">
                          <a:latin typeface="Cambria Math" panose="02040503050406030204" pitchFamily="18" charset="0"/>
                        </a:rPr>
                        <m:t>𝑂</m:t>
                      </m:r>
                      <m:r>
                        <a:rPr lang="en-US" sz="2200" b="0" i="1" baseline="-25000" smtClean="0">
                          <a:latin typeface="Cambria Math" panose="02040503050406030204" pitchFamily="18" charset="0"/>
                        </a:rPr>
                        <m:t>4</m:t>
                      </m:r>
                      <m:r>
                        <a:rPr lang="en-US" sz="2200" b="0" i="1" smtClean="0">
                          <a:latin typeface="Cambria Math" panose="02040503050406030204" pitchFamily="18" charset="0"/>
                        </a:rPr>
                        <m:t>+</m:t>
                      </m:r>
                      <m:r>
                        <a:rPr lang="en-US" sz="2200" b="0" i="1" smtClean="0">
                          <a:latin typeface="Cambria Math" panose="02040503050406030204" pitchFamily="18" charset="0"/>
                        </a:rPr>
                        <m:t>𝐶𝑂</m:t>
                      </m:r>
                      <m:r>
                        <a:rPr lang="en-US" sz="2200" b="0" i="1" baseline="-25000" smtClean="0">
                          <a:latin typeface="Cambria Math" panose="02040503050406030204" pitchFamily="18" charset="0"/>
                        </a:rPr>
                        <m:t>2</m:t>
                      </m:r>
                    </m:oMath>
                  </m:oMathPara>
                </a14:m>
                <a:endParaRPr lang="en-US" sz="2200" baseline="-25000" dirty="0">
                  <a:latin typeface="+mj-lt"/>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088201" y="2441960"/>
                <a:ext cx="3799502" cy="330732"/>
              </a:xfrm>
              <a:prstGeom prst="rect">
                <a:avLst/>
              </a:prstGeom>
              <a:blipFill rotWithShape="0">
                <a:blip r:embed="rId4"/>
                <a:stretch>
                  <a:fillRect b="-203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088201" y="3125742"/>
                <a:ext cx="3435619" cy="3307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𝐹𝑒</m:t>
                      </m:r>
                      <m:r>
                        <a:rPr lang="en-US" sz="2200" b="0" i="1" baseline="-25000" smtClean="0">
                          <a:latin typeface="Cambria Math" panose="02040503050406030204" pitchFamily="18" charset="0"/>
                        </a:rPr>
                        <m:t>3</m:t>
                      </m:r>
                      <m:r>
                        <a:rPr lang="en-US" sz="2200" b="0" i="1" smtClean="0">
                          <a:latin typeface="Cambria Math" panose="02040503050406030204" pitchFamily="18" charset="0"/>
                        </a:rPr>
                        <m:t>𝑂</m:t>
                      </m:r>
                      <m:r>
                        <a:rPr lang="en-US" sz="2200" b="0" i="1" baseline="-25000" smtClean="0">
                          <a:latin typeface="Cambria Math" panose="02040503050406030204" pitchFamily="18" charset="0"/>
                        </a:rPr>
                        <m:t>4</m:t>
                      </m:r>
                      <m:r>
                        <a:rPr lang="en-US" sz="2200" b="0" i="1" smtClean="0">
                          <a:latin typeface="Cambria Math" panose="02040503050406030204" pitchFamily="18" charset="0"/>
                        </a:rPr>
                        <m:t>+</m:t>
                      </m:r>
                      <m:r>
                        <a:rPr lang="en-US" sz="2200" b="0" i="1" smtClean="0">
                          <a:latin typeface="Cambria Math" panose="02040503050406030204" pitchFamily="18" charset="0"/>
                        </a:rPr>
                        <m:t>𝐶𝑂</m:t>
                      </m:r>
                      <m:r>
                        <a:rPr lang="en-US" sz="220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rPr>
                        <m:t>3</m:t>
                      </m:r>
                      <m:r>
                        <a:rPr lang="en-US" sz="2200" b="0" i="1" smtClean="0">
                          <a:latin typeface="Cambria Math" panose="02040503050406030204" pitchFamily="18" charset="0"/>
                        </a:rPr>
                        <m:t>𝐹𝑒𝑂</m:t>
                      </m:r>
                      <m:r>
                        <a:rPr lang="en-US" sz="2200" b="0" i="1" smtClean="0">
                          <a:latin typeface="Cambria Math" panose="02040503050406030204" pitchFamily="18" charset="0"/>
                        </a:rPr>
                        <m:t>+</m:t>
                      </m:r>
                      <m:r>
                        <a:rPr lang="en-US" sz="2200" b="0" i="1" smtClean="0">
                          <a:latin typeface="Cambria Math" panose="02040503050406030204" pitchFamily="18" charset="0"/>
                        </a:rPr>
                        <m:t>𝐶𝑂</m:t>
                      </m:r>
                      <m:r>
                        <a:rPr lang="en-US" sz="2200" b="0" i="1" baseline="-25000" smtClean="0">
                          <a:latin typeface="Cambria Math" panose="02040503050406030204" pitchFamily="18" charset="0"/>
                        </a:rPr>
                        <m:t>2</m:t>
                      </m:r>
                    </m:oMath>
                  </m:oMathPara>
                </a14:m>
                <a:endParaRPr lang="en-US" sz="2200" baseline="-25000" dirty="0">
                  <a:latin typeface="+mj-lt"/>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088201" y="3125742"/>
                <a:ext cx="3435619" cy="330732"/>
              </a:xfrm>
              <a:prstGeom prst="rect">
                <a:avLst/>
              </a:prstGeom>
              <a:blipFill rotWithShape="0">
                <a:blip r:embed="rId5"/>
                <a:stretch>
                  <a:fillRect l="-178" b="-203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088201" y="3809713"/>
                <a:ext cx="2778388" cy="3307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𝐹𝑒𝑂</m:t>
                      </m:r>
                      <m:r>
                        <a:rPr lang="en-US" sz="2200" b="0" i="1" smtClean="0">
                          <a:latin typeface="Cambria Math" panose="02040503050406030204" pitchFamily="18" charset="0"/>
                        </a:rPr>
                        <m:t>+</m:t>
                      </m:r>
                      <m:r>
                        <a:rPr lang="en-US" sz="2200" b="0" i="1" smtClean="0">
                          <a:latin typeface="Cambria Math" panose="02040503050406030204" pitchFamily="18" charset="0"/>
                        </a:rPr>
                        <m:t>𝐶𝑂</m:t>
                      </m:r>
                      <m:r>
                        <a:rPr lang="en-US" sz="220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rPr>
                        <m:t>𝐹𝑒</m:t>
                      </m:r>
                      <m:r>
                        <a:rPr lang="en-US" sz="2200" b="0" i="1" smtClean="0">
                          <a:latin typeface="Cambria Math" panose="02040503050406030204" pitchFamily="18" charset="0"/>
                        </a:rPr>
                        <m:t>+</m:t>
                      </m:r>
                      <m:r>
                        <a:rPr lang="en-US" sz="2200" b="0" i="1" smtClean="0">
                          <a:latin typeface="Cambria Math" panose="02040503050406030204" pitchFamily="18" charset="0"/>
                        </a:rPr>
                        <m:t>𝐶𝑂</m:t>
                      </m:r>
                      <m:r>
                        <a:rPr lang="en-US" sz="2200" b="0" i="1" baseline="-25000" smtClean="0">
                          <a:latin typeface="Cambria Math" panose="02040503050406030204" pitchFamily="18" charset="0"/>
                        </a:rPr>
                        <m:t>2</m:t>
                      </m:r>
                    </m:oMath>
                  </m:oMathPara>
                </a14:m>
                <a:endParaRPr lang="en-US" sz="2200" baseline="-25000" dirty="0">
                  <a:latin typeface="+mj-lt"/>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088201" y="3809713"/>
                <a:ext cx="2778388" cy="330732"/>
              </a:xfrm>
              <a:prstGeom prst="rect">
                <a:avLst/>
              </a:prstGeom>
              <a:blipFill rotWithShape="0">
                <a:blip r:embed="rId6"/>
                <a:stretch>
                  <a:fillRect l="-2198" r="-1099" b="-203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088201" y="4493495"/>
                <a:ext cx="3742243" cy="3307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3</m:t>
                      </m:r>
                      <m:r>
                        <a:rPr lang="en-US" sz="2200" b="0" i="1" smtClean="0">
                          <a:latin typeface="Cambria Math" panose="02040503050406030204" pitchFamily="18" charset="0"/>
                        </a:rPr>
                        <m:t>𝐹𝑒</m:t>
                      </m:r>
                      <m:r>
                        <a:rPr lang="en-US" sz="2200" b="0" i="1" baseline="-25000" smtClean="0">
                          <a:latin typeface="Cambria Math" panose="02040503050406030204" pitchFamily="18" charset="0"/>
                        </a:rPr>
                        <m:t>2</m:t>
                      </m:r>
                      <m:r>
                        <a:rPr lang="en-US" sz="2200" b="0" i="1" smtClean="0">
                          <a:latin typeface="Cambria Math" panose="02040503050406030204" pitchFamily="18" charset="0"/>
                        </a:rPr>
                        <m:t>𝑂</m:t>
                      </m:r>
                      <m:r>
                        <a:rPr lang="en-US" sz="2200" b="0" i="1" baseline="-25000" smtClean="0">
                          <a:latin typeface="Cambria Math" panose="02040503050406030204" pitchFamily="18" charset="0"/>
                        </a:rPr>
                        <m:t>3</m:t>
                      </m:r>
                      <m:r>
                        <a:rPr lang="en-US" sz="2200" b="0" i="1" smtClean="0">
                          <a:latin typeface="Cambria Math" panose="02040503050406030204" pitchFamily="18" charset="0"/>
                        </a:rPr>
                        <m:t>+</m:t>
                      </m:r>
                      <m:r>
                        <a:rPr lang="en-US" sz="2200" b="0" i="1" smtClean="0">
                          <a:latin typeface="Cambria Math" panose="02040503050406030204" pitchFamily="18" charset="0"/>
                        </a:rPr>
                        <m:t>𝐻</m:t>
                      </m:r>
                      <m:r>
                        <a:rPr lang="en-US" sz="2200" b="0" i="1" baseline="-25000" smtClean="0">
                          <a:latin typeface="Cambria Math" panose="02040503050406030204" pitchFamily="18" charset="0"/>
                        </a:rPr>
                        <m:t>2</m:t>
                      </m:r>
                      <m:r>
                        <a:rPr lang="en-US" sz="220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2</m:t>
                      </m:r>
                      <m:r>
                        <a:rPr lang="en-US" sz="2200" b="0" i="1" smtClean="0">
                          <a:latin typeface="Cambria Math" panose="02040503050406030204" pitchFamily="18" charset="0"/>
                        </a:rPr>
                        <m:t>𝐹𝑒</m:t>
                      </m:r>
                      <m:r>
                        <a:rPr lang="en-US" sz="2200" b="0" i="1" baseline="-25000" smtClean="0">
                          <a:latin typeface="Cambria Math" panose="02040503050406030204" pitchFamily="18" charset="0"/>
                        </a:rPr>
                        <m:t>3</m:t>
                      </m:r>
                      <m:r>
                        <a:rPr lang="en-US" sz="2200" b="0" i="1" smtClean="0">
                          <a:latin typeface="Cambria Math" panose="02040503050406030204" pitchFamily="18" charset="0"/>
                        </a:rPr>
                        <m:t>𝑂</m:t>
                      </m:r>
                      <m:r>
                        <a:rPr lang="en-US" sz="2200" b="0" i="1" baseline="-25000" smtClean="0">
                          <a:latin typeface="Cambria Math" panose="02040503050406030204" pitchFamily="18" charset="0"/>
                        </a:rPr>
                        <m:t>4</m:t>
                      </m:r>
                      <m:r>
                        <a:rPr lang="en-US" sz="2200" b="0" i="1" smtClean="0">
                          <a:latin typeface="Cambria Math" panose="02040503050406030204" pitchFamily="18" charset="0"/>
                        </a:rPr>
                        <m:t>+</m:t>
                      </m:r>
                      <m:r>
                        <a:rPr lang="en-US" sz="2200" b="0" i="1" smtClean="0">
                          <a:latin typeface="Cambria Math" panose="02040503050406030204" pitchFamily="18" charset="0"/>
                        </a:rPr>
                        <m:t>𝐻</m:t>
                      </m:r>
                      <m:r>
                        <a:rPr lang="en-US" sz="2200" b="0" i="1" baseline="-25000" smtClean="0">
                          <a:latin typeface="Cambria Math" panose="02040503050406030204" pitchFamily="18" charset="0"/>
                        </a:rPr>
                        <m:t>2</m:t>
                      </m:r>
                      <m:r>
                        <a:rPr lang="en-US" sz="2200" b="0" i="1" smtClean="0">
                          <a:latin typeface="Cambria Math" panose="02040503050406030204" pitchFamily="18" charset="0"/>
                        </a:rPr>
                        <m:t>𝑂</m:t>
                      </m:r>
                    </m:oMath>
                  </m:oMathPara>
                </a14:m>
                <a:endParaRPr lang="en-US" sz="2200" baseline="-25000" dirty="0">
                  <a:latin typeface="+mj-lt"/>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088201" y="4493495"/>
                <a:ext cx="3742243" cy="330732"/>
              </a:xfrm>
              <a:prstGeom prst="rect">
                <a:avLst/>
              </a:prstGeom>
              <a:blipFill rotWithShape="0">
                <a:blip r:embed="rId7"/>
                <a:stretch>
                  <a:fillRect l="-653" r="-816" b="-203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088201" y="5173376"/>
                <a:ext cx="3327065" cy="3307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𝐹𝑒</m:t>
                      </m:r>
                      <m:r>
                        <a:rPr lang="en-US" sz="2200" b="0" i="1" baseline="-25000" smtClean="0">
                          <a:latin typeface="Cambria Math" panose="02040503050406030204" pitchFamily="18" charset="0"/>
                        </a:rPr>
                        <m:t>3</m:t>
                      </m:r>
                      <m:r>
                        <a:rPr lang="en-US" sz="2200" b="0" i="1" smtClean="0">
                          <a:latin typeface="Cambria Math" panose="02040503050406030204" pitchFamily="18" charset="0"/>
                        </a:rPr>
                        <m:t>𝑂</m:t>
                      </m:r>
                      <m:r>
                        <a:rPr lang="en-US" sz="2200" b="0" i="1" baseline="-25000" smtClean="0">
                          <a:latin typeface="Cambria Math" panose="02040503050406030204" pitchFamily="18" charset="0"/>
                        </a:rPr>
                        <m:t>4</m:t>
                      </m:r>
                      <m:r>
                        <a:rPr lang="en-US" sz="2200" b="0" i="1" smtClean="0">
                          <a:latin typeface="Cambria Math" panose="02040503050406030204" pitchFamily="18" charset="0"/>
                        </a:rPr>
                        <m:t>+</m:t>
                      </m:r>
                      <m:r>
                        <a:rPr lang="en-US" sz="2200" b="0" i="1" smtClean="0">
                          <a:latin typeface="Cambria Math" panose="02040503050406030204" pitchFamily="18" charset="0"/>
                        </a:rPr>
                        <m:t>𝐻</m:t>
                      </m:r>
                      <m:r>
                        <a:rPr lang="en-US" sz="2200" b="0" i="1" baseline="-25000" smtClean="0">
                          <a:latin typeface="Cambria Math" panose="02040503050406030204" pitchFamily="18" charset="0"/>
                        </a:rPr>
                        <m:t>2</m:t>
                      </m:r>
                      <m:r>
                        <a:rPr lang="en-US" sz="220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3</m:t>
                      </m:r>
                      <m:r>
                        <a:rPr lang="en-US" sz="2200" b="0" i="1" smtClean="0">
                          <a:latin typeface="Cambria Math" panose="02040503050406030204" pitchFamily="18" charset="0"/>
                        </a:rPr>
                        <m:t>𝐹𝑒𝑂</m:t>
                      </m:r>
                      <m:r>
                        <a:rPr lang="en-US" sz="2200" b="0" i="1" smtClean="0">
                          <a:latin typeface="Cambria Math" panose="02040503050406030204" pitchFamily="18" charset="0"/>
                        </a:rPr>
                        <m:t>+</m:t>
                      </m:r>
                      <m:r>
                        <a:rPr lang="en-US" sz="2200" b="0" i="1" smtClean="0">
                          <a:latin typeface="Cambria Math" panose="02040503050406030204" pitchFamily="18" charset="0"/>
                        </a:rPr>
                        <m:t>𝐻</m:t>
                      </m:r>
                      <m:r>
                        <a:rPr lang="en-US" sz="2200" b="0" i="1" baseline="-25000" smtClean="0">
                          <a:latin typeface="Cambria Math" panose="02040503050406030204" pitchFamily="18" charset="0"/>
                        </a:rPr>
                        <m:t>2</m:t>
                      </m:r>
                      <m:r>
                        <a:rPr lang="en-US" sz="2200" b="0" i="1" smtClean="0">
                          <a:latin typeface="Cambria Math" panose="02040503050406030204" pitchFamily="18" charset="0"/>
                        </a:rPr>
                        <m:t>𝑂</m:t>
                      </m:r>
                    </m:oMath>
                  </m:oMathPara>
                </a14:m>
                <a:endParaRPr lang="en-US" sz="2200" baseline="-25000" dirty="0">
                  <a:latin typeface="+mj-lt"/>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088201" y="5173376"/>
                <a:ext cx="3327065" cy="330732"/>
              </a:xfrm>
              <a:prstGeom prst="rect">
                <a:avLst/>
              </a:prstGeom>
              <a:blipFill rotWithShape="0">
                <a:blip r:embed="rId8"/>
                <a:stretch>
                  <a:fillRect l="-1651" r="-1651" b="-203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088201" y="5857158"/>
                <a:ext cx="2772426" cy="3307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𝐹𝑒𝑂</m:t>
                      </m:r>
                      <m:r>
                        <a:rPr lang="en-US" sz="2200" b="0" i="1" smtClean="0">
                          <a:latin typeface="Cambria Math" panose="02040503050406030204" pitchFamily="18" charset="0"/>
                        </a:rPr>
                        <m:t>+</m:t>
                      </m:r>
                      <m:r>
                        <a:rPr lang="en-US" sz="2200" b="0" i="1" smtClean="0">
                          <a:latin typeface="Cambria Math" panose="02040503050406030204" pitchFamily="18" charset="0"/>
                        </a:rPr>
                        <m:t>𝐻</m:t>
                      </m:r>
                      <m:r>
                        <a:rPr lang="en-US" sz="2200" b="0" i="1" baseline="-25000" smtClean="0">
                          <a:latin typeface="Cambria Math" panose="02040503050406030204" pitchFamily="18" charset="0"/>
                        </a:rPr>
                        <m:t>2</m:t>
                      </m:r>
                      <m:r>
                        <a:rPr lang="en-US" sz="220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rPr>
                        <m:t>𝐹𝑒</m:t>
                      </m:r>
                      <m:r>
                        <a:rPr lang="en-US" sz="2200" b="0" i="1" smtClean="0">
                          <a:latin typeface="Cambria Math" panose="02040503050406030204" pitchFamily="18" charset="0"/>
                        </a:rPr>
                        <m:t>+</m:t>
                      </m:r>
                      <m:r>
                        <a:rPr lang="en-US" sz="2200" b="0" i="1" smtClean="0">
                          <a:latin typeface="Cambria Math" panose="02040503050406030204" pitchFamily="18" charset="0"/>
                        </a:rPr>
                        <m:t>𝐻</m:t>
                      </m:r>
                      <m:r>
                        <a:rPr lang="en-US" sz="2200" b="0" i="1" baseline="-25000" smtClean="0">
                          <a:latin typeface="Cambria Math" panose="02040503050406030204" pitchFamily="18" charset="0"/>
                        </a:rPr>
                        <m:t>2</m:t>
                      </m:r>
                      <m:r>
                        <a:rPr lang="en-US" sz="2200" b="0" i="1" smtClean="0">
                          <a:latin typeface="Cambria Math" panose="02040503050406030204" pitchFamily="18" charset="0"/>
                        </a:rPr>
                        <m:t>𝑂</m:t>
                      </m:r>
                    </m:oMath>
                  </m:oMathPara>
                </a14:m>
                <a:endParaRPr lang="en-US" sz="2200" baseline="-25000" dirty="0">
                  <a:latin typeface="+mj-lt"/>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088201" y="5857158"/>
                <a:ext cx="2772426" cy="330732"/>
              </a:xfrm>
              <a:prstGeom prst="rect">
                <a:avLst/>
              </a:prstGeom>
              <a:blipFill rotWithShape="0">
                <a:blip r:embed="rId9"/>
                <a:stretch>
                  <a:fillRect l="-1982" r="-1982" b="-20370"/>
                </a:stretch>
              </a:blipFill>
            </p:spPr>
            <p:txBody>
              <a:bodyPr/>
              <a:lstStyle/>
              <a:p>
                <a:r>
                  <a:rPr lang="en-US">
                    <a:noFill/>
                  </a:rPr>
                  <a:t> </a:t>
                </a:r>
              </a:p>
            </p:txBody>
          </p:sp>
        </mc:Fallback>
      </mc:AlternateContent>
      <p:sp>
        <p:nvSpPr>
          <p:cNvPr id="18" name="TextBox 17"/>
          <p:cNvSpPr txBox="1"/>
          <p:nvPr/>
        </p:nvSpPr>
        <p:spPr>
          <a:xfrm>
            <a:off x="6227805" y="1050511"/>
            <a:ext cx="2677298"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∆H° = 172.4 </a:t>
            </a:r>
            <a:r>
              <a:rPr lang="en-US" i="1" dirty="0" smtClean="0">
                <a:latin typeface="Arial" panose="020B0604020202020204" pitchFamily="34" charset="0"/>
                <a:cs typeface="Arial" panose="020B0604020202020204" pitchFamily="34" charset="0"/>
              </a:rPr>
              <a:t>k</a:t>
            </a:r>
            <a:r>
              <a:rPr lang="en-US" dirty="0" smtClean="0">
                <a:latin typeface="Arial" panose="020B0604020202020204" pitchFamily="34" charset="0"/>
                <a:cs typeface="Arial" panose="020B0604020202020204" pitchFamily="34" charset="0"/>
              </a:rPr>
              <a:t>J/g-mole</a:t>
            </a:r>
            <a:endParaRPr lang="en-US" dirty="0"/>
          </a:p>
        </p:txBody>
      </p:sp>
      <p:sp>
        <p:nvSpPr>
          <p:cNvPr id="19" name="TextBox 18"/>
          <p:cNvSpPr txBox="1"/>
          <p:nvPr/>
        </p:nvSpPr>
        <p:spPr>
          <a:xfrm>
            <a:off x="6227805" y="1732995"/>
            <a:ext cx="2677298"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∆H° = 131.3 </a:t>
            </a:r>
            <a:r>
              <a:rPr lang="en-US" i="1" dirty="0" smtClean="0">
                <a:latin typeface="Arial" panose="020B0604020202020204" pitchFamily="34" charset="0"/>
                <a:cs typeface="Arial" panose="020B0604020202020204" pitchFamily="34" charset="0"/>
              </a:rPr>
              <a:t>k</a:t>
            </a:r>
            <a:r>
              <a:rPr lang="en-US" dirty="0" smtClean="0">
                <a:latin typeface="Arial" panose="020B0604020202020204" pitchFamily="34" charset="0"/>
                <a:cs typeface="Arial" panose="020B0604020202020204" pitchFamily="34" charset="0"/>
              </a:rPr>
              <a:t>J/g-mole</a:t>
            </a:r>
            <a:endParaRPr lang="en-US" dirty="0"/>
          </a:p>
        </p:txBody>
      </p:sp>
      <p:sp>
        <p:nvSpPr>
          <p:cNvPr id="20" name="TextBox 19"/>
          <p:cNvSpPr txBox="1"/>
          <p:nvPr/>
        </p:nvSpPr>
        <p:spPr>
          <a:xfrm>
            <a:off x="6227805" y="2422744"/>
            <a:ext cx="2677298"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∆H° = -52.8 </a:t>
            </a:r>
            <a:r>
              <a:rPr lang="en-US" i="1" dirty="0" smtClean="0">
                <a:latin typeface="Arial" panose="020B0604020202020204" pitchFamily="34" charset="0"/>
                <a:cs typeface="Arial" panose="020B0604020202020204" pitchFamily="34" charset="0"/>
              </a:rPr>
              <a:t>k</a:t>
            </a:r>
            <a:r>
              <a:rPr lang="en-US" dirty="0" smtClean="0">
                <a:latin typeface="Arial" panose="020B0604020202020204" pitchFamily="34" charset="0"/>
                <a:cs typeface="Arial" panose="020B0604020202020204" pitchFamily="34" charset="0"/>
              </a:rPr>
              <a:t>J/g-mole</a:t>
            </a:r>
            <a:endParaRPr lang="en-US" dirty="0"/>
          </a:p>
        </p:txBody>
      </p:sp>
      <p:sp>
        <p:nvSpPr>
          <p:cNvPr id="21" name="TextBox 20"/>
          <p:cNvSpPr txBox="1"/>
          <p:nvPr/>
        </p:nvSpPr>
        <p:spPr>
          <a:xfrm>
            <a:off x="6227805" y="3106442"/>
            <a:ext cx="2677298"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∆H° = -36.2 </a:t>
            </a:r>
            <a:r>
              <a:rPr lang="en-US" i="1" dirty="0" smtClean="0">
                <a:latin typeface="Arial" panose="020B0604020202020204" pitchFamily="34" charset="0"/>
                <a:cs typeface="Arial" panose="020B0604020202020204" pitchFamily="34" charset="0"/>
              </a:rPr>
              <a:t>k</a:t>
            </a:r>
            <a:r>
              <a:rPr lang="en-US" dirty="0" smtClean="0">
                <a:latin typeface="Arial" panose="020B0604020202020204" pitchFamily="34" charset="0"/>
                <a:cs typeface="Arial" panose="020B0604020202020204" pitchFamily="34" charset="0"/>
              </a:rPr>
              <a:t>J/g-mole</a:t>
            </a:r>
            <a:endParaRPr lang="en-US" dirty="0"/>
          </a:p>
        </p:txBody>
      </p:sp>
      <p:sp>
        <p:nvSpPr>
          <p:cNvPr id="22" name="TextBox 21"/>
          <p:cNvSpPr txBox="1"/>
          <p:nvPr/>
        </p:nvSpPr>
        <p:spPr>
          <a:xfrm>
            <a:off x="6227805" y="3793741"/>
            <a:ext cx="2677298"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∆H° = -17.3 </a:t>
            </a:r>
            <a:r>
              <a:rPr lang="en-US" i="1" dirty="0" smtClean="0">
                <a:latin typeface="Arial" panose="020B0604020202020204" pitchFamily="34" charset="0"/>
                <a:cs typeface="Arial" panose="020B0604020202020204" pitchFamily="34" charset="0"/>
              </a:rPr>
              <a:t>k</a:t>
            </a:r>
            <a:r>
              <a:rPr lang="en-US" dirty="0" smtClean="0">
                <a:latin typeface="Arial" panose="020B0604020202020204" pitchFamily="34" charset="0"/>
                <a:cs typeface="Arial" panose="020B0604020202020204" pitchFamily="34" charset="0"/>
              </a:rPr>
              <a:t>J/g-mole</a:t>
            </a:r>
            <a:endParaRPr lang="en-US" dirty="0"/>
          </a:p>
        </p:txBody>
      </p:sp>
      <p:sp>
        <p:nvSpPr>
          <p:cNvPr id="23" name="TextBox 22"/>
          <p:cNvSpPr txBox="1"/>
          <p:nvPr/>
        </p:nvSpPr>
        <p:spPr>
          <a:xfrm>
            <a:off x="6227805" y="4476634"/>
            <a:ext cx="2677298"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∆H° = -11.7 </a:t>
            </a:r>
            <a:r>
              <a:rPr lang="en-US" i="1" dirty="0" smtClean="0">
                <a:latin typeface="Arial" panose="020B0604020202020204" pitchFamily="34" charset="0"/>
                <a:cs typeface="Arial" panose="020B0604020202020204" pitchFamily="34" charset="0"/>
              </a:rPr>
              <a:t>k</a:t>
            </a:r>
            <a:r>
              <a:rPr lang="en-US" dirty="0" smtClean="0">
                <a:latin typeface="Arial" panose="020B0604020202020204" pitchFamily="34" charset="0"/>
                <a:cs typeface="Arial" panose="020B0604020202020204" pitchFamily="34" charset="0"/>
              </a:rPr>
              <a:t>J/g-mole</a:t>
            </a:r>
            <a:endParaRPr lang="en-US" dirty="0"/>
          </a:p>
        </p:txBody>
      </p:sp>
      <p:sp>
        <p:nvSpPr>
          <p:cNvPr id="24" name="TextBox 23"/>
          <p:cNvSpPr txBox="1"/>
          <p:nvPr/>
        </p:nvSpPr>
        <p:spPr>
          <a:xfrm>
            <a:off x="6227805" y="5154076"/>
            <a:ext cx="2677298"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∆H° = 77.4 </a:t>
            </a:r>
            <a:r>
              <a:rPr lang="en-US" i="1" dirty="0" smtClean="0">
                <a:latin typeface="Arial" panose="020B0604020202020204" pitchFamily="34" charset="0"/>
                <a:cs typeface="Arial" panose="020B0604020202020204" pitchFamily="34" charset="0"/>
              </a:rPr>
              <a:t>k</a:t>
            </a:r>
            <a:r>
              <a:rPr lang="en-US" dirty="0" smtClean="0">
                <a:latin typeface="Arial" panose="020B0604020202020204" pitchFamily="34" charset="0"/>
                <a:cs typeface="Arial" panose="020B0604020202020204" pitchFamily="34" charset="0"/>
              </a:rPr>
              <a:t>J/g-mole</a:t>
            </a:r>
            <a:endParaRPr lang="en-US" dirty="0"/>
          </a:p>
        </p:txBody>
      </p:sp>
      <p:sp>
        <p:nvSpPr>
          <p:cNvPr id="25" name="TextBox 24"/>
          <p:cNvSpPr txBox="1"/>
          <p:nvPr/>
        </p:nvSpPr>
        <p:spPr>
          <a:xfrm>
            <a:off x="6227805" y="5831518"/>
            <a:ext cx="2677298"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∆H° = 23.8 </a:t>
            </a:r>
            <a:r>
              <a:rPr lang="en-US" i="1" dirty="0" smtClean="0">
                <a:latin typeface="Arial" panose="020B0604020202020204" pitchFamily="34" charset="0"/>
                <a:cs typeface="Arial" panose="020B0604020202020204" pitchFamily="34" charset="0"/>
              </a:rPr>
              <a:t>k</a:t>
            </a:r>
            <a:r>
              <a:rPr lang="en-US" dirty="0" smtClean="0">
                <a:latin typeface="Arial" panose="020B0604020202020204" pitchFamily="34" charset="0"/>
                <a:cs typeface="Arial" panose="020B0604020202020204" pitchFamily="34" charset="0"/>
              </a:rPr>
              <a:t>J/g-mole</a:t>
            </a:r>
            <a:endParaRPr lang="en-US" dirty="0"/>
          </a:p>
        </p:txBody>
      </p:sp>
    </p:spTree>
    <p:extLst>
      <p:ext uri="{BB962C8B-B14F-4D97-AF65-F5344CB8AC3E}">
        <p14:creationId xmlns:p14="http://schemas.microsoft.com/office/powerpoint/2010/main" val="1982599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normAutofit/>
          </a:bodyPr>
          <a:lstStyle/>
          <a:p>
            <a:r>
              <a:rPr lang="en-US" dirty="0" smtClean="0">
                <a:latin typeface="+mj-lt"/>
                <a:cs typeface="Times New Roman" panose="02020603050405020304" pitchFamily="18" charset="0"/>
              </a:rPr>
              <a:t>Research Objectives</a:t>
            </a:r>
            <a:endParaRPr lang="en-US" dirty="0">
              <a:latin typeface="+mj-lt"/>
              <a:cs typeface="Times New Roman" panose="02020603050405020304" pitchFamily="18" charset="0"/>
            </a:endParaRPr>
          </a:p>
        </p:txBody>
      </p:sp>
      <p:sp>
        <p:nvSpPr>
          <p:cNvPr id="6" name="Rectangle 5"/>
          <p:cNvSpPr/>
          <p:nvPr/>
        </p:nvSpPr>
        <p:spPr>
          <a:xfrm>
            <a:off x="639814" y="963719"/>
            <a:ext cx="8504186" cy="4832092"/>
          </a:xfrm>
          <a:prstGeom prst="rect">
            <a:avLst/>
          </a:prstGeom>
        </p:spPr>
        <p:txBody>
          <a:bodyPr wrap="square">
            <a:spAutoFit/>
          </a:bodyPr>
          <a:lstStyle/>
          <a:p>
            <a:pPr marL="285750" indent="-285750">
              <a:buFont typeface="Arial" panose="020B0604020202020204" pitchFamily="34" charset="0"/>
              <a:buChar char="•"/>
            </a:pPr>
            <a:r>
              <a:rPr lang="en-US" sz="2200" dirty="0" smtClean="0"/>
              <a:t>Synthesize carbon encapsulated iron nanoparticles (CEINP) using biochar from cellulose as the carbon support</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smtClean="0"/>
              <a:t>Characterize the as synthesized CEINP using analytical techniques like XRD, SEM, HRTEM, BET surface area analyzer</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smtClean="0"/>
              <a:t>Utilize these magnetic CEINP for the removal of Cr (VI),  Cu (II) &amp; As (V) from aqueous solutions</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smtClean="0"/>
              <a:t>Determine the concentrations of heavy metals using Inductively Coupled Plasma Optical Emission Spectroscopy (ICP-OES)</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smtClean="0"/>
              <a:t>Investigate the effect of pH on the adsorption process of selected heavy metals</a:t>
            </a:r>
          </a:p>
        </p:txBody>
      </p:sp>
    </p:spTree>
    <p:extLst>
      <p:ext uri="{BB962C8B-B14F-4D97-AF65-F5344CB8AC3E}">
        <p14:creationId xmlns:p14="http://schemas.microsoft.com/office/powerpoint/2010/main" val="35442151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1"/>
          </p:nvPr>
        </p:nvSpPr>
        <p:spPr/>
        <p:txBody>
          <a:bodyPr/>
          <a:lstStyle/>
          <a:p>
            <a:r>
              <a:rPr lang="en-US" dirty="0" smtClean="0"/>
              <a:t>Elemental Analysis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791258860"/>
              </p:ext>
            </p:extLst>
          </p:nvPr>
        </p:nvGraphicFramePr>
        <p:xfrm>
          <a:off x="775063" y="1074873"/>
          <a:ext cx="8151222" cy="4557306"/>
        </p:xfrm>
        <a:graphic>
          <a:graphicData uri="http://schemas.openxmlformats.org/drawingml/2006/table">
            <a:tbl>
              <a:tblPr firstRow="1" bandRow="1">
                <a:tableStyleId>{5C22544A-7EE6-4342-B048-85BDC9FD1C3A}</a:tableStyleId>
              </a:tblPr>
              <a:tblGrid>
                <a:gridCol w="3039696">
                  <a:extLst>
                    <a:ext uri="{9D8B030D-6E8A-4147-A177-3AD203B41FA5}">
                      <a16:colId xmlns="" xmlns:a16="http://schemas.microsoft.com/office/drawing/2014/main" val="20000"/>
                    </a:ext>
                  </a:extLst>
                </a:gridCol>
                <a:gridCol w="881418">
                  <a:extLst>
                    <a:ext uri="{9D8B030D-6E8A-4147-A177-3AD203B41FA5}">
                      <a16:colId xmlns="" xmlns:a16="http://schemas.microsoft.com/office/drawing/2014/main" val="20001"/>
                    </a:ext>
                  </a:extLst>
                </a:gridCol>
                <a:gridCol w="808478">
                  <a:extLst>
                    <a:ext uri="{9D8B030D-6E8A-4147-A177-3AD203B41FA5}">
                      <a16:colId xmlns="" xmlns:a16="http://schemas.microsoft.com/office/drawing/2014/main" val="20002"/>
                    </a:ext>
                  </a:extLst>
                </a:gridCol>
                <a:gridCol w="764176">
                  <a:extLst>
                    <a:ext uri="{9D8B030D-6E8A-4147-A177-3AD203B41FA5}">
                      <a16:colId xmlns="" xmlns:a16="http://schemas.microsoft.com/office/drawing/2014/main" val="20003"/>
                    </a:ext>
                  </a:extLst>
                </a:gridCol>
                <a:gridCol w="764178">
                  <a:extLst>
                    <a:ext uri="{9D8B030D-6E8A-4147-A177-3AD203B41FA5}">
                      <a16:colId xmlns="" xmlns:a16="http://schemas.microsoft.com/office/drawing/2014/main" val="20004"/>
                    </a:ext>
                  </a:extLst>
                </a:gridCol>
                <a:gridCol w="886001">
                  <a:extLst>
                    <a:ext uri="{9D8B030D-6E8A-4147-A177-3AD203B41FA5}">
                      <a16:colId xmlns="" xmlns:a16="http://schemas.microsoft.com/office/drawing/2014/main" val="20005"/>
                    </a:ext>
                  </a:extLst>
                </a:gridCol>
                <a:gridCol w="1007275">
                  <a:extLst>
                    <a:ext uri="{9D8B030D-6E8A-4147-A177-3AD203B41FA5}">
                      <a16:colId xmlns="" xmlns:a16="http://schemas.microsoft.com/office/drawing/2014/main" val="20006"/>
                    </a:ext>
                  </a:extLst>
                </a:gridCol>
              </a:tblGrid>
              <a:tr h="484914">
                <a:tc rowSpan="2">
                  <a:txBody>
                    <a:bodyPr/>
                    <a:lstStyle/>
                    <a:p>
                      <a:pPr algn="ctr"/>
                      <a:endParaRPr lang="en-US" sz="1500" b="0" dirty="0" smtClean="0">
                        <a:solidFill>
                          <a:schemeClr val="tx1"/>
                        </a:solidFill>
                      </a:endParaRPr>
                    </a:p>
                    <a:p>
                      <a:pPr algn="ctr"/>
                      <a:r>
                        <a:rPr lang="en-US" sz="1500" b="0" dirty="0" smtClean="0">
                          <a:solidFill>
                            <a:schemeClr val="tx1"/>
                          </a:solidFill>
                        </a:rPr>
                        <a:t>Sample</a:t>
                      </a:r>
                      <a:endParaRPr lang="en-US" sz="1500"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algn="ctr"/>
                      <a:r>
                        <a:rPr lang="en-US" sz="1500" b="0" dirty="0" smtClean="0">
                          <a:solidFill>
                            <a:schemeClr val="tx1"/>
                          </a:solidFill>
                        </a:rPr>
                        <a:t>Elemental analysis (</a:t>
                      </a:r>
                      <a:r>
                        <a:rPr lang="en-US" sz="1500" b="0" dirty="0" err="1" smtClean="0">
                          <a:solidFill>
                            <a:schemeClr val="tx1"/>
                          </a:solidFill>
                        </a:rPr>
                        <a:t>wt</a:t>
                      </a:r>
                      <a:r>
                        <a:rPr lang="en-US" sz="1500" b="0" dirty="0" smtClean="0">
                          <a:solidFill>
                            <a:schemeClr val="tx1"/>
                          </a:solidFill>
                        </a:rPr>
                        <a:t> %)</a:t>
                      </a:r>
                      <a:endParaRPr lang="en-US" sz="1500"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10000"/>
                  </a:ext>
                </a:extLst>
              </a:tr>
              <a:tr h="484914">
                <a:tc vMerge="1">
                  <a:txBody>
                    <a:bodyPr/>
                    <a:lstStyle/>
                    <a:p>
                      <a:endParaRPr lang="en-US" dirty="0"/>
                    </a:p>
                  </a:txBody>
                  <a:tcPr/>
                </a:tc>
                <a:tc>
                  <a:txBody>
                    <a:bodyPr/>
                    <a:lstStyle/>
                    <a:p>
                      <a:pPr algn="ctr"/>
                      <a:r>
                        <a:rPr lang="en-US" sz="1500" dirty="0" smtClean="0"/>
                        <a:t>C</a:t>
                      </a:r>
                      <a:endParaRPr lang="en-US" sz="1500" dirty="0"/>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dirty="0" smtClean="0"/>
                        <a:t>H</a:t>
                      </a:r>
                      <a:endParaRPr lang="en-US" sz="1500" dirty="0"/>
                    </a:p>
                  </a:txBody>
                  <a:tcP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500" dirty="0" smtClean="0"/>
                        <a:t>N</a:t>
                      </a:r>
                      <a:endParaRPr lang="en-US" sz="15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500" dirty="0" smtClean="0"/>
                        <a:t>S</a:t>
                      </a:r>
                      <a:endParaRPr lang="en-US" sz="15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500" dirty="0" smtClean="0"/>
                        <a:t>O</a:t>
                      </a:r>
                      <a:endParaRPr lang="en-US" sz="15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500" dirty="0" err="1" smtClean="0"/>
                        <a:t>Fe</a:t>
                      </a:r>
                      <a:r>
                        <a:rPr lang="en-US" sz="1500" baseline="30000" dirty="0" err="1" smtClean="0"/>
                        <a:t>a</a:t>
                      </a:r>
                      <a:endParaRPr lang="en-US" sz="1500" baseline="30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484914">
                <a:tc>
                  <a:txBody>
                    <a:bodyPr/>
                    <a:lstStyle/>
                    <a:p>
                      <a:pPr algn="ctr"/>
                      <a:r>
                        <a:rPr lang="en-US" sz="1500" dirty="0" smtClean="0"/>
                        <a:t>Lignin biochar</a:t>
                      </a:r>
                      <a:endParaRPr lang="en-US" sz="1500" dirty="0"/>
                    </a:p>
                  </a:txBody>
                  <a:tcPr>
                    <a:lnT w="12700" cap="flat" cmpd="sng" algn="ctr">
                      <a:solidFill>
                        <a:schemeClr val="tx1"/>
                      </a:solidFill>
                      <a:prstDash val="solid"/>
                      <a:round/>
                      <a:headEnd type="none" w="med" len="med"/>
                      <a:tailEnd type="none" w="med" len="med"/>
                    </a:lnT>
                    <a:noFill/>
                  </a:tcPr>
                </a:tc>
                <a:tc>
                  <a:txBody>
                    <a:bodyPr/>
                    <a:lstStyle/>
                    <a:p>
                      <a:pPr algn="ctr"/>
                      <a:r>
                        <a:rPr lang="en-US" sz="1500" dirty="0" smtClean="0"/>
                        <a:t>63.71</a:t>
                      </a:r>
                      <a:endParaRPr lang="en-US" sz="1500" dirty="0"/>
                    </a:p>
                  </a:txBody>
                  <a:tcPr>
                    <a:lnT w="12700" cap="flat" cmpd="sng" algn="ctr">
                      <a:solidFill>
                        <a:schemeClr val="tx1"/>
                      </a:solidFill>
                      <a:prstDash val="solid"/>
                      <a:round/>
                      <a:headEnd type="none" w="med" len="med"/>
                      <a:tailEnd type="none" w="med" len="med"/>
                    </a:lnT>
                    <a:noFill/>
                  </a:tcPr>
                </a:tc>
                <a:tc>
                  <a:txBody>
                    <a:bodyPr/>
                    <a:lstStyle/>
                    <a:p>
                      <a:pPr algn="ctr"/>
                      <a:r>
                        <a:rPr lang="en-US" sz="1500" dirty="0" smtClean="0"/>
                        <a:t>4.75</a:t>
                      </a:r>
                      <a:endParaRPr lang="en-US" sz="1500" dirty="0"/>
                    </a:p>
                  </a:txBody>
                  <a:tcPr>
                    <a:lnT w="12700" cap="flat" cmpd="sng" algn="ctr">
                      <a:solidFill>
                        <a:schemeClr val="tx1"/>
                      </a:solidFill>
                      <a:prstDash val="solid"/>
                      <a:round/>
                      <a:headEnd type="none" w="med" len="med"/>
                      <a:tailEnd type="none" w="med" len="med"/>
                    </a:lnT>
                    <a:noFill/>
                  </a:tcPr>
                </a:tc>
                <a:tc>
                  <a:txBody>
                    <a:bodyPr/>
                    <a:lstStyle/>
                    <a:p>
                      <a:pPr algn="ctr"/>
                      <a:r>
                        <a:rPr lang="en-US" sz="1500" dirty="0" smtClean="0"/>
                        <a:t>0.45</a:t>
                      </a:r>
                      <a:endParaRPr lang="en-US" sz="1500" dirty="0"/>
                    </a:p>
                  </a:txBody>
                  <a:tcPr>
                    <a:lnT w="12700" cap="flat" cmpd="sng" algn="ctr">
                      <a:solidFill>
                        <a:schemeClr val="tx1"/>
                      </a:solidFill>
                      <a:prstDash val="solid"/>
                      <a:round/>
                      <a:headEnd type="none" w="med" len="med"/>
                      <a:tailEnd type="none" w="med" len="med"/>
                    </a:lnT>
                    <a:noFill/>
                  </a:tcPr>
                </a:tc>
                <a:tc>
                  <a:txBody>
                    <a:bodyPr/>
                    <a:lstStyle/>
                    <a:p>
                      <a:pPr algn="ctr"/>
                      <a:r>
                        <a:rPr lang="en-US" sz="1500" dirty="0" smtClean="0"/>
                        <a:t>3.21</a:t>
                      </a:r>
                      <a:endParaRPr lang="en-US" sz="1500" dirty="0"/>
                    </a:p>
                  </a:txBody>
                  <a:tcPr>
                    <a:lnT w="12700" cap="flat" cmpd="sng" algn="ctr">
                      <a:solidFill>
                        <a:schemeClr val="tx1"/>
                      </a:solidFill>
                      <a:prstDash val="solid"/>
                      <a:round/>
                      <a:headEnd type="none" w="med" len="med"/>
                      <a:tailEnd type="none" w="med" len="med"/>
                    </a:lnT>
                    <a:noFill/>
                  </a:tcPr>
                </a:tc>
                <a:tc>
                  <a:txBody>
                    <a:bodyPr/>
                    <a:lstStyle/>
                    <a:p>
                      <a:pPr algn="ctr"/>
                      <a:r>
                        <a:rPr lang="en-US" sz="1500" dirty="0" smtClean="0"/>
                        <a:t>27.88</a:t>
                      </a:r>
                      <a:endParaRPr lang="en-US" sz="1500" dirty="0"/>
                    </a:p>
                  </a:txBody>
                  <a:tcPr>
                    <a:lnT w="12700" cap="flat" cmpd="sng" algn="ctr">
                      <a:solidFill>
                        <a:schemeClr val="tx1"/>
                      </a:solidFill>
                      <a:prstDash val="solid"/>
                      <a:round/>
                      <a:headEnd type="none" w="med" len="med"/>
                      <a:tailEnd type="none" w="med" len="med"/>
                    </a:lnT>
                    <a:noFill/>
                  </a:tcPr>
                </a:tc>
                <a:tc>
                  <a:txBody>
                    <a:bodyPr/>
                    <a:lstStyle/>
                    <a:p>
                      <a:pPr algn="ctr"/>
                      <a:r>
                        <a:rPr lang="en-US" sz="1500" dirty="0" smtClean="0"/>
                        <a:t>-</a:t>
                      </a:r>
                      <a:endParaRPr lang="en-US" sz="1500" dirty="0"/>
                    </a:p>
                  </a:txBody>
                  <a:tcPr>
                    <a:lnT w="12700" cap="flat" cmpd="sng" algn="ctr">
                      <a:solidFill>
                        <a:schemeClr val="tx1"/>
                      </a:solidFill>
                      <a:prstDash val="solid"/>
                      <a:round/>
                      <a:headEnd type="none" w="med" len="med"/>
                      <a:tailEnd type="none" w="med" len="med"/>
                    </a:lnT>
                    <a:noFill/>
                  </a:tcPr>
                </a:tc>
                <a:extLst>
                  <a:ext uri="{0D108BD9-81ED-4DB2-BD59-A6C34878D82A}">
                    <a16:rowId xmlns="" xmlns:a16="http://schemas.microsoft.com/office/drawing/2014/main" val="10002"/>
                  </a:ext>
                </a:extLst>
              </a:tr>
              <a:tr h="484914">
                <a:tc>
                  <a:txBody>
                    <a:bodyPr/>
                    <a:lstStyle/>
                    <a:p>
                      <a:pPr algn="ctr"/>
                      <a:r>
                        <a:rPr lang="en-US" sz="1500" dirty="0" smtClean="0"/>
                        <a:t>Cellulose biochar</a:t>
                      </a:r>
                      <a:endParaRPr lang="en-US" sz="1500" dirty="0"/>
                    </a:p>
                  </a:txBody>
                  <a:tcPr>
                    <a:noFill/>
                  </a:tcPr>
                </a:tc>
                <a:tc>
                  <a:txBody>
                    <a:bodyPr/>
                    <a:lstStyle/>
                    <a:p>
                      <a:pPr algn="ctr"/>
                      <a:r>
                        <a:rPr lang="en-US" sz="1500" dirty="0" smtClean="0"/>
                        <a:t>65.47</a:t>
                      </a:r>
                      <a:endParaRPr lang="en-US" sz="1500" dirty="0"/>
                    </a:p>
                  </a:txBody>
                  <a:tcPr>
                    <a:noFill/>
                  </a:tcPr>
                </a:tc>
                <a:tc>
                  <a:txBody>
                    <a:bodyPr/>
                    <a:lstStyle/>
                    <a:p>
                      <a:pPr algn="ctr"/>
                      <a:r>
                        <a:rPr lang="en-US" sz="1500" dirty="0" smtClean="0"/>
                        <a:t>3.39</a:t>
                      </a:r>
                      <a:endParaRPr lang="en-US" sz="1500" dirty="0"/>
                    </a:p>
                  </a:txBody>
                  <a:tcPr>
                    <a:noFill/>
                  </a:tcPr>
                </a:tc>
                <a:tc>
                  <a:txBody>
                    <a:bodyPr/>
                    <a:lstStyle/>
                    <a:p>
                      <a:pPr algn="ctr"/>
                      <a:r>
                        <a:rPr lang="en-US" sz="1500" dirty="0" smtClean="0"/>
                        <a:t>0.07</a:t>
                      </a:r>
                      <a:endParaRPr lang="en-US" sz="1500" dirty="0"/>
                    </a:p>
                  </a:txBody>
                  <a:tcPr>
                    <a:noFill/>
                  </a:tcPr>
                </a:tc>
                <a:tc>
                  <a:txBody>
                    <a:bodyPr/>
                    <a:lstStyle/>
                    <a:p>
                      <a:pPr algn="ctr"/>
                      <a:r>
                        <a:rPr lang="en-US" sz="1500" dirty="0" smtClean="0"/>
                        <a:t>0.80</a:t>
                      </a:r>
                      <a:endParaRPr lang="en-US" sz="1500" dirty="0"/>
                    </a:p>
                  </a:txBody>
                  <a:tcPr>
                    <a:noFill/>
                  </a:tcPr>
                </a:tc>
                <a:tc>
                  <a:txBody>
                    <a:bodyPr/>
                    <a:lstStyle/>
                    <a:p>
                      <a:pPr algn="ctr"/>
                      <a:r>
                        <a:rPr lang="en-US" sz="1500" dirty="0" smtClean="0"/>
                        <a:t>30.27</a:t>
                      </a:r>
                      <a:endParaRPr lang="en-US" sz="1500" dirty="0"/>
                    </a:p>
                  </a:txBody>
                  <a:tcPr>
                    <a:noFill/>
                  </a:tcPr>
                </a:tc>
                <a:tc>
                  <a:txBody>
                    <a:bodyPr/>
                    <a:lstStyle/>
                    <a:p>
                      <a:pPr algn="ctr"/>
                      <a:r>
                        <a:rPr lang="en-US" sz="1500" dirty="0" smtClean="0"/>
                        <a:t>-</a:t>
                      </a:r>
                      <a:endParaRPr lang="en-US" sz="1500" dirty="0"/>
                    </a:p>
                  </a:txBody>
                  <a:tcPr>
                    <a:noFill/>
                  </a:tcPr>
                </a:tc>
                <a:extLst>
                  <a:ext uri="{0D108BD9-81ED-4DB2-BD59-A6C34878D82A}">
                    <a16:rowId xmlns="" xmlns:a16="http://schemas.microsoft.com/office/drawing/2014/main" val="10003"/>
                  </a:ext>
                </a:extLst>
              </a:tr>
              <a:tr h="514971">
                <a:tc>
                  <a:txBody>
                    <a:bodyPr/>
                    <a:lstStyle/>
                    <a:p>
                      <a:pPr algn="ctr"/>
                      <a:r>
                        <a:rPr lang="en-US" sz="1500" dirty="0" smtClean="0"/>
                        <a:t>Hemicellulose biochar</a:t>
                      </a:r>
                      <a:endParaRPr lang="en-US" sz="1500" dirty="0"/>
                    </a:p>
                  </a:txBody>
                  <a:tcPr>
                    <a:noFill/>
                  </a:tcPr>
                </a:tc>
                <a:tc>
                  <a:txBody>
                    <a:bodyPr/>
                    <a:lstStyle/>
                    <a:p>
                      <a:pPr algn="ctr"/>
                      <a:r>
                        <a:rPr lang="en-US" sz="1500" dirty="0" smtClean="0"/>
                        <a:t>70.72</a:t>
                      </a:r>
                      <a:endParaRPr lang="en-US" sz="1500" dirty="0"/>
                    </a:p>
                  </a:txBody>
                  <a:tcPr>
                    <a:noFill/>
                  </a:tcPr>
                </a:tc>
                <a:tc>
                  <a:txBody>
                    <a:bodyPr/>
                    <a:lstStyle/>
                    <a:p>
                      <a:pPr algn="ctr"/>
                      <a:r>
                        <a:rPr lang="en-US" sz="1500" dirty="0" smtClean="0"/>
                        <a:t>4.80</a:t>
                      </a:r>
                      <a:endParaRPr lang="en-US" sz="1500" dirty="0"/>
                    </a:p>
                  </a:txBody>
                  <a:tcPr>
                    <a:noFill/>
                  </a:tcPr>
                </a:tc>
                <a:tc>
                  <a:txBody>
                    <a:bodyPr/>
                    <a:lstStyle/>
                    <a:p>
                      <a:pPr algn="ctr"/>
                      <a:r>
                        <a:rPr lang="en-US" sz="1500" dirty="0" smtClean="0"/>
                        <a:t>0.05</a:t>
                      </a:r>
                      <a:endParaRPr lang="en-US" sz="1500" dirty="0"/>
                    </a:p>
                  </a:txBody>
                  <a:tcPr>
                    <a:noFill/>
                  </a:tcPr>
                </a:tc>
                <a:tc>
                  <a:txBody>
                    <a:bodyPr/>
                    <a:lstStyle/>
                    <a:p>
                      <a:pPr algn="ctr"/>
                      <a:r>
                        <a:rPr lang="en-US" sz="1500" dirty="0" smtClean="0"/>
                        <a:t>1.08</a:t>
                      </a:r>
                      <a:endParaRPr lang="en-US" sz="1500" dirty="0"/>
                    </a:p>
                  </a:txBody>
                  <a:tcPr>
                    <a:noFill/>
                  </a:tcPr>
                </a:tc>
                <a:tc>
                  <a:txBody>
                    <a:bodyPr/>
                    <a:lstStyle/>
                    <a:p>
                      <a:pPr algn="ctr"/>
                      <a:r>
                        <a:rPr lang="en-US" sz="1500" dirty="0" smtClean="0"/>
                        <a:t>23.35</a:t>
                      </a:r>
                      <a:endParaRPr lang="en-US" sz="1500" dirty="0"/>
                    </a:p>
                  </a:txBody>
                  <a:tcPr>
                    <a:noFill/>
                  </a:tcPr>
                </a:tc>
                <a:tc>
                  <a:txBody>
                    <a:bodyPr/>
                    <a:lstStyle/>
                    <a:p>
                      <a:pPr algn="ctr"/>
                      <a:r>
                        <a:rPr lang="en-US" sz="1500" dirty="0" smtClean="0"/>
                        <a:t>-</a:t>
                      </a:r>
                      <a:endParaRPr lang="en-US" sz="1500" dirty="0"/>
                    </a:p>
                  </a:txBody>
                  <a:tcPr>
                    <a:noFill/>
                  </a:tcPr>
                </a:tc>
                <a:extLst>
                  <a:ext uri="{0D108BD9-81ED-4DB2-BD59-A6C34878D82A}">
                    <a16:rowId xmlns="" xmlns:a16="http://schemas.microsoft.com/office/drawing/2014/main" val="10004"/>
                  </a:ext>
                </a:extLst>
              </a:tr>
              <a:tr h="595897">
                <a:tc>
                  <a:txBody>
                    <a:bodyPr/>
                    <a:lstStyle/>
                    <a:p>
                      <a:pPr algn="ctr"/>
                      <a:r>
                        <a:rPr lang="en-US" sz="1500" dirty="0" smtClean="0"/>
                        <a:t>Day-3 CEINP from lignin biochar</a:t>
                      </a:r>
                      <a:endParaRPr lang="en-US" sz="1500" dirty="0"/>
                    </a:p>
                  </a:txBody>
                  <a:tcPr>
                    <a:noFill/>
                  </a:tcPr>
                </a:tc>
                <a:tc>
                  <a:txBody>
                    <a:bodyPr/>
                    <a:lstStyle/>
                    <a:p>
                      <a:pPr algn="ctr"/>
                      <a:r>
                        <a:rPr lang="en-US" sz="1500" dirty="0" smtClean="0"/>
                        <a:t>84.20</a:t>
                      </a:r>
                      <a:endParaRPr lang="en-US" sz="1500" dirty="0"/>
                    </a:p>
                  </a:txBody>
                  <a:tcPr>
                    <a:noFill/>
                  </a:tcPr>
                </a:tc>
                <a:tc>
                  <a:txBody>
                    <a:bodyPr/>
                    <a:lstStyle/>
                    <a:p>
                      <a:pPr algn="ctr"/>
                      <a:r>
                        <a:rPr lang="en-US" sz="1500" dirty="0" smtClean="0"/>
                        <a:t>0.69</a:t>
                      </a:r>
                      <a:endParaRPr lang="en-US" sz="1500" dirty="0"/>
                    </a:p>
                  </a:txBody>
                  <a:tcPr>
                    <a:noFill/>
                  </a:tcPr>
                </a:tc>
                <a:tc>
                  <a:txBody>
                    <a:bodyPr/>
                    <a:lstStyle/>
                    <a:p>
                      <a:pPr algn="ctr"/>
                      <a:r>
                        <a:rPr lang="en-US" sz="1500" dirty="0" smtClean="0"/>
                        <a:t>0.37</a:t>
                      </a:r>
                      <a:endParaRPr lang="en-US" sz="1500" dirty="0"/>
                    </a:p>
                  </a:txBody>
                  <a:tcPr>
                    <a:noFill/>
                  </a:tcPr>
                </a:tc>
                <a:tc>
                  <a:txBody>
                    <a:bodyPr/>
                    <a:lstStyle/>
                    <a:p>
                      <a:pPr algn="ctr"/>
                      <a:r>
                        <a:rPr lang="en-US" sz="1500" dirty="0" smtClean="0"/>
                        <a:t>0.03</a:t>
                      </a:r>
                      <a:endParaRPr lang="en-US" sz="1500" dirty="0"/>
                    </a:p>
                  </a:txBody>
                  <a:tcPr>
                    <a:noFill/>
                  </a:tcPr>
                </a:tc>
                <a:tc>
                  <a:txBody>
                    <a:bodyPr/>
                    <a:lstStyle/>
                    <a:p>
                      <a:pPr algn="ctr"/>
                      <a:r>
                        <a:rPr lang="en-US" sz="1500" dirty="0" smtClean="0"/>
                        <a:t>5.71</a:t>
                      </a:r>
                      <a:endParaRPr lang="en-US" sz="1500" dirty="0"/>
                    </a:p>
                  </a:txBody>
                  <a:tcPr>
                    <a:noFill/>
                  </a:tcPr>
                </a:tc>
                <a:tc>
                  <a:txBody>
                    <a:bodyPr/>
                    <a:lstStyle/>
                    <a:p>
                      <a:pPr algn="ctr"/>
                      <a:r>
                        <a:rPr lang="en-US" sz="1500" dirty="0" smtClean="0"/>
                        <a:t>8.99</a:t>
                      </a:r>
                      <a:endParaRPr lang="en-US" sz="1500" dirty="0"/>
                    </a:p>
                  </a:txBody>
                  <a:tcPr>
                    <a:noFill/>
                  </a:tcPr>
                </a:tc>
                <a:extLst>
                  <a:ext uri="{0D108BD9-81ED-4DB2-BD59-A6C34878D82A}">
                    <a16:rowId xmlns="" xmlns:a16="http://schemas.microsoft.com/office/drawing/2014/main" val="10005"/>
                  </a:ext>
                </a:extLst>
              </a:tr>
              <a:tr h="729542">
                <a:tc>
                  <a:txBody>
                    <a:bodyPr/>
                    <a:lstStyle/>
                    <a:p>
                      <a:pPr algn="ctr"/>
                      <a:r>
                        <a:rPr lang="en-US" sz="1500" dirty="0" smtClean="0"/>
                        <a:t>Day-3 CEINP from cellulose biochar</a:t>
                      </a:r>
                      <a:endParaRPr lang="en-US" sz="1500" dirty="0"/>
                    </a:p>
                  </a:txBody>
                  <a:tcPr>
                    <a:noFill/>
                  </a:tcPr>
                </a:tc>
                <a:tc>
                  <a:txBody>
                    <a:bodyPr/>
                    <a:lstStyle/>
                    <a:p>
                      <a:pPr algn="ctr"/>
                      <a:r>
                        <a:rPr lang="en-US" sz="1500" dirty="0" smtClean="0"/>
                        <a:t>86.06</a:t>
                      </a:r>
                      <a:endParaRPr lang="en-US" sz="1500" dirty="0"/>
                    </a:p>
                  </a:txBody>
                  <a:tcPr>
                    <a:noFill/>
                  </a:tcPr>
                </a:tc>
                <a:tc>
                  <a:txBody>
                    <a:bodyPr/>
                    <a:lstStyle/>
                    <a:p>
                      <a:pPr algn="ctr"/>
                      <a:r>
                        <a:rPr lang="en-US" sz="1500" dirty="0" smtClean="0"/>
                        <a:t>0.89</a:t>
                      </a:r>
                      <a:endParaRPr lang="en-US" sz="1500" dirty="0"/>
                    </a:p>
                  </a:txBody>
                  <a:tcPr>
                    <a:noFill/>
                  </a:tcPr>
                </a:tc>
                <a:tc>
                  <a:txBody>
                    <a:bodyPr/>
                    <a:lstStyle/>
                    <a:p>
                      <a:pPr algn="ctr"/>
                      <a:r>
                        <a:rPr lang="en-US" sz="1500" dirty="0" smtClean="0"/>
                        <a:t>0.52</a:t>
                      </a:r>
                      <a:endParaRPr lang="en-US" sz="1500" dirty="0"/>
                    </a:p>
                  </a:txBody>
                  <a:tcPr>
                    <a:noFill/>
                  </a:tcPr>
                </a:tc>
                <a:tc>
                  <a:txBody>
                    <a:bodyPr/>
                    <a:lstStyle/>
                    <a:p>
                      <a:pPr algn="ctr"/>
                      <a:r>
                        <a:rPr lang="en-US" sz="1500" dirty="0" smtClean="0"/>
                        <a:t>0.01</a:t>
                      </a:r>
                      <a:endParaRPr lang="en-US" sz="1500" dirty="0"/>
                    </a:p>
                  </a:txBody>
                  <a:tcPr>
                    <a:noFill/>
                  </a:tcPr>
                </a:tc>
                <a:tc>
                  <a:txBody>
                    <a:bodyPr/>
                    <a:lstStyle/>
                    <a:p>
                      <a:pPr algn="ctr"/>
                      <a:r>
                        <a:rPr lang="en-US" sz="1500" dirty="0" smtClean="0"/>
                        <a:t>2.72</a:t>
                      </a:r>
                      <a:endParaRPr lang="en-US" sz="1500" dirty="0"/>
                    </a:p>
                  </a:txBody>
                  <a:tcPr>
                    <a:noFill/>
                  </a:tcPr>
                </a:tc>
                <a:tc>
                  <a:txBody>
                    <a:bodyPr/>
                    <a:lstStyle/>
                    <a:p>
                      <a:pPr algn="ctr"/>
                      <a:r>
                        <a:rPr lang="en-US" sz="1500" dirty="0" smtClean="0"/>
                        <a:t>9.8</a:t>
                      </a:r>
                      <a:endParaRPr lang="en-US" sz="1500" dirty="0"/>
                    </a:p>
                  </a:txBody>
                  <a:tcPr>
                    <a:noFill/>
                  </a:tcPr>
                </a:tc>
                <a:extLst>
                  <a:ext uri="{0D108BD9-81ED-4DB2-BD59-A6C34878D82A}">
                    <a16:rowId xmlns="" xmlns:a16="http://schemas.microsoft.com/office/drawing/2014/main" val="10006"/>
                  </a:ext>
                </a:extLst>
              </a:tr>
              <a:tr h="5742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smtClean="0"/>
                        <a:t>Day-3 CEINP from hemicellulose biochar</a:t>
                      </a:r>
                    </a:p>
                    <a:p>
                      <a:pPr algn="ctr"/>
                      <a:endParaRPr lang="en-US" sz="1500" dirty="0"/>
                    </a:p>
                  </a:txBody>
                  <a:tcPr>
                    <a:lnB w="12700" cap="flat" cmpd="sng" algn="ctr">
                      <a:solidFill>
                        <a:schemeClr val="tx1"/>
                      </a:solidFill>
                      <a:prstDash val="solid"/>
                      <a:round/>
                      <a:headEnd type="none" w="med" len="med"/>
                      <a:tailEnd type="none" w="med" len="med"/>
                    </a:lnB>
                    <a:noFill/>
                  </a:tcPr>
                </a:tc>
                <a:tc>
                  <a:txBody>
                    <a:bodyPr/>
                    <a:lstStyle/>
                    <a:p>
                      <a:pPr algn="ctr"/>
                      <a:r>
                        <a:rPr lang="en-US" sz="1500" dirty="0" smtClean="0"/>
                        <a:t>85.16</a:t>
                      </a:r>
                      <a:endParaRPr lang="en-US" sz="1500" dirty="0"/>
                    </a:p>
                  </a:txBody>
                  <a:tcPr>
                    <a:lnB w="12700" cap="flat" cmpd="sng" algn="ctr">
                      <a:solidFill>
                        <a:schemeClr val="tx1"/>
                      </a:solidFill>
                      <a:prstDash val="solid"/>
                      <a:round/>
                      <a:headEnd type="none" w="med" len="med"/>
                      <a:tailEnd type="none" w="med" len="med"/>
                    </a:lnB>
                    <a:noFill/>
                  </a:tcPr>
                </a:tc>
                <a:tc>
                  <a:txBody>
                    <a:bodyPr/>
                    <a:lstStyle/>
                    <a:p>
                      <a:pPr algn="ctr"/>
                      <a:r>
                        <a:rPr lang="en-US" sz="1500" dirty="0" smtClean="0"/>
                        <a:t>0.77</a:t>
                      </a:r>
                      <a:endParaRPr lang="en-US" sz="1500" dirty="0"/>
                    </a:p>
                  </a:txBody>
                  <a:tcPr>
                    <a:lnB w="12700" cap="flat" cmpd="sng" algn="ctr">
                      <a:solidFill>
                        <a:schemeClr val="tx1"/>
                      </a:solidFill>
                      <a:prstDash val="solid"/>
                      <a:round/>
                      <a:headEnd type="none" w="med" len="med"/>
                      <a:tailEnd type="none" w="med" len="med"/>
                    </a:lnB>
                    <a:noFill/>
                  </a:tcPr>
                </a:tc>
                <a:tc>
                  <a:txBody>
                    <a:bodyPr/>
                    <a:lstStyle/>
                    <a:p>
                      <a:pPr algn="ctr"/>
                      <a:r>
                        <a:rPr lang="en-US" sz="1500" dirty="0" smtClean="0"/>
                        <a:t>0.32</a:t>
                      </a:r>
                      <a:endParaRPr lang="en-US" sz="1500" dirty="0"/>
                    </a:p>
                  </a:txBody>
                  <a:tcPr>
                    <a:lnB w="12700" cap="flat" cmpd="sng" algn="ctr">
                      <a:solidFill>
                        <a:schemeClr val="tx1"/>
                      </a:solidFill>
                      <a:prstDash val="solid"/>
                      <a:round/>
                      <a:headEnd type="none" w="med" len="med"/>
                      <a:tailEnd type="none" w="med" len="med"/>
                    </a:lnB>
                    <a:noFill/>
                  </a:tcPr>
                </a:tc>
                <a:tc>
                  <a:txBody>
                    <a:bodyPr/>
                    <a:lstStyle/>
                    <a:p>
                      <a:pPr algn="ctr"/>
                      <a:r>
                        <a:rPr lang="en-US" sz="1500" dirty="0" smtClean="0"/>
                        <a:t>0.05</a:t>
                      </a:r>
                      <a:endParaRPr lang="en-US" sz="1500" dirty="0"/>
                    </a:p>
                  </a:txBody>
                  <a:tcPr>
                    <a:lnB w="12700" cap="flat" cmpd="sng" algn="ctr">
                      <a:solidFill>
                        <a:schemeClr val="tx1"/>
                      </a:solidFill>
                      <a:prstDash val="solid"/>
                      <a:round/>
                      <a:headEnd type="none" w="med" len="med"/>
                      <a:tailEnd type="none" w="med" len="med"/>
                    </a:lnB>
                    <a:noFill/>
                  </a:tcPr>
                </a:tc>
                <a:tc>
                  <a:txBody>
                    <a:bodyPr/>
                    <a:lstStyle/>
                    <a:p>
                      <a:pPr algn="ctr"/>
                      <a:r>
                        <a:rPr lang="en-US" sz="1500" dirty="0" smtClean="0"/>
                        <a:t>3.17</a:t>
                      </a:r>
                      <a:endParaRPr lang="en-US" sz="1500" dirty="0"/>
                    </a:p>
                  </a:txBody>
                  <a:tcPr>
                    <a:lnB w="12700" cap="flat" cmpd="sng" algn="ctr">
                      <a:solidFill>
                        <a:schemeClr val="tx1"/>
                      </a:solidFill>
                      <a:prstDash val="solid"/>
                      <a:round/>
                      <a:headEnd type="none" w="med" len="med"/>
                      <a:tailEnd type="none" w="med" len="med"/>
                    </a:lnB>
                    <a:noFill/>
                  </a:tcPr>
                </a:tc>
                <a:tc>
                  <a:txBody>
                    <a:bodyPr/>
                    <a:lstStyle/>
                    <a:p>
                      <a:pPr algn="ctr"/>
                      <a:r>
                        <a:rPr lang="en-US" sz="1500" dirty="0" smtClean="0"/>
                        <a:t>10.53</a:t>
                      </a:r>
                      <a:endParaRPr lang="en-US" sz="1500" dirty="0"/>
                    </a:p>
                  </a:txBody>
                  <a:tcPr>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7"/>
                  </a:ext>
                </a:extLst>
              </a:tr>
            </a:tbl>
          </a:graphicData>
        </a:graphic>
      </p:graphicFrame>
      <p:sp>
        <p:nvSpPr>
          <p:cNvPr id="8" name="TextBox 7"/>
          <p:cNvSpPr txBox="1"/>
          <p:nvPr/>
        </p:nvSpPr>
        <p:spPr>
          <a:xfrm>
            <a:off x="940091" y="5632179"/>
            <a:ext cx="2373407" cy="369332"/>
          </a:xfrm>
          <a:prstGeom prst="rect">
            <a:avLst/>
          </a:prstGeom>
          <a:noFill/>
        </p:spPr>
        <p:txBody>
          <a:bodyPr wrap="none" rtlCol="0">
            <a:spAutoFit/>
          </a:bodyPr>
          <a:lstStyle/>
          <a:p>
            <a:r>
              <a:rPr lang="en-US" baseline="30000" dirty="0" smtClean="0"/>
              <a:t>a</a:t>
            </a:r>
            <a:r>
              <a:rPr lang="en-US" dirty="0" smtClean="0"/>
              <a:t> determined by TGA</a:t>
            </a:r>
            <a:endParaRPr lang="en-US" dirty="0"/>
          </a:p>
        </p:txBody>
      </p:sp>
    </p:spTree>
    <p:extLst>
      <p:ext uri="{BB962C8B-B14F-4D97-AF65-F5344CB8AC3E}">
        <p14:creationId xmlns:p14="http://schemas.microsoft.com/office/powerpoint/2010/main" val="6116300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490654" y="1068420"/>
            <a:ext cx="5877004" cy="4705512"/>
            <a:chOff x="1387912" y="914307"/>
            <a:chExt cx="5877004" cy="4705512"/>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1209" t="11845" r="9199" b="7973"/>
            <a:stretch/>
          </p:blipFill>
          <p:spPr>
            <a:xfrm>
              <a:off x="1979873" y="946210"/>
              <a:ext cx="5151278" cy="4190870"/>
            </a:xfrm>
            <a:prstGeom prst="rect">
              <a:avLst/>
            </a:prstGeom>
          </p:spPr>
        </p:pic>
        <p:sp>
          <p:nvSpPr>
            <p:cNvPr id="9" name="TextBox 8"/>
            <p:cNvSpPr txBox="1"/>
            <p:nvPr/>
          </p:nvSpPr>
          <p:spPr>
            <a:xfrm>
              <a:off x="5430737" y="3339652"/>
              <a:ext cx="825867" cy="369332"/>
            </a:xfrm>
            <a:prstGeom prst="rect">
              <a:avLst/>
            </a:prstGeom>
            <a:noFill/>
          </p:spPr>
          <p:txBody>
            <a:bodyPr wrap="none" rtlCol="0">
              <a:spAutoFit/>
            </a:bodyPr>
            <a:lstStyle/>
            <a:p>
              <a:r>
                <a:rPr lang="en-US" dirty="0" smtClean="0">
                  <a:solidFill>
                    <a:srgbClr val="0000FF"/>
                  </a:solidFill>
                </a:rPr>
                <a:t>As (V)</a:t>
              </a:r>
              <a:endParaRPr lang="en-US" dirty="0">
                <a:solidFill>
                  <a:srgbClr val="0000FF"/>
                </a:solidFill>
              </a:endParaRPr>
            </a:p>
          </p:txBody>
        </p:sp>
        <p:sp>
          <p:nvSpPr>
            <p:cNvPr id="10" name="TextBox 9"/>
            <p:cNvSpPr txBox="1"/>
            <p:nvPr/>
          </p:nvSpPr>
          <p:spPr>
            <a:xfrm>
              <a:off x="5411500" y="3945198"/>
              <a:ext cx="864339" cy="369332"/>
            </a:xfrm>
            <a:prstGeom prst="rect">
              <a:avLst/>
            </a:prstGeom>
            <a:noFill/>
          </p:spPr>
          <p:txBody>
            <a:bodyPr wrap="none" rtlCol="0">
              <a:spAutoFit/>
            </a:bodyPr>
            <a:lstStyle/>
            <a:p>
              <a:r>
                <a:rPr lang="en-US" dirty="0" smtClean="0"/>
                <a:t>Cr (VI)</a:t>
              </a:r>
              <a:endParaRPr lang="en-US" dirty="0"/>
            </a:p>
          </p:txBody>
        </p:sp>
        <p:sp>
          <p:nvSpPr>
            <p:cNvPr id="11" name="TextBox 10"/>
            <p:cNvSpPr txBox="1"/>
            <p:nvPr/>
          </p:nvSpPr>
          <p:spPr>
            <a:xfrm>
              <a:off x="5430737" y="1101764"/>
              <a:ext cx="825867" cy="369332"/>
            </a:xfrm>
            <a:prstGeom prst="rect">
              <a:avLst/>
            </a:prstGeom>
            <a:noFill/>
          </p:spPr>
          <p:txBody>
            <a:bodyPr wrap="none" rtlCol="0">
              <a:spAutoFit/>
            </a:bodyPr>
            <a:lstStyle/>
            <a:p>
              <a:r>
                <a:rPr lang="en-US" dirty="0" smtClean="0">
                  <a:solidFill>
                    <a:srgbClr val="FF0000"/>
                  </a:solidFill>
                </a:rPr>
                <a:t>Cu (II)</a:t>
              </a:r>
              <a:endParaRPr lang="en-US" dirty="0">
                <a:solidFill>
                  <a:srgbClr val="FF0000"/>
                </a:solidFill>
              </a:endParaRPr>
            </a:p>
          </p:txBody>
        </p:sp>
        <p:sp>
          <p:nvSpPr>
            <p:cNvPr id="12" name="TextBox 11"/>
            <p:cNvSpPr txBox="1"/>
            <p:nvPr/>
          </p:nvSpPr>
          <p:spPr>
            <a:xfrm>
              <a:off x="1657727" y="914307"/>
              <a:ext cx="569387" cy="369332"/>
            </a:xfrm>
            <a:prstGeom prst="rect">
              <a:avLst/>
            </a:prstGeom>
            <a:solidFill>
              <a:schemeClr val="bg1"/>
            </a:solidFill>
          </p:spPr>
          <p:txBody>
            <a:bodyPr wrap="none" rtlCol="0">
              <a:spAutoFit/>
            </a:bodyPr>
            <a:lstStyle/>
            <a:p>
              <a:r>
                <a:rPr lang="en-US" dirty="0" smtClean="0"/>
                <a:t>100</a:t>
              </a:r>
              <a:endParaRPr lang="en-US" dirty="0"/>
            </a:p>
          </p:txBody>
        </p:sp>
        <p:sp>
          <p:nvSpPr>
            <p:cNvPr id="13" name="TextBox 12"/>
            <p:cNvSpPr txBox="1"/>
            <p:nvPr/>
          </p:nvSpPr>
          <p:spPr>
            <a:xfrm>
              <a:off x="1780320" y="1633860"/>
              <a:ext cx="441146" cy="369332"/>
            </a:xfrm>
            <a:prstGeom prst="rect">
              <a:avLst/>
            </a:prstGeom>
            <a:solidFill>
              <a:schemeClr val="bg1"/>
            </a:solidFill>
          </p:spPr>
          <p:txBody>
            <a:bodyPr wrap="none" rtlCol="0">
              <a:spAutoFit/>
            </a:bodyPr>
            <a:lstStyle/>
            <a:p>
              <a:r>
                <a:rPr lang="en-US" dirty="0" smtClean="0"/>
                <a:t>80</a:t>
              </a:r>
              <a:endParaRPr lang="en-US" dirty="0"/>
            </a:p>
          </p:txBody>
        </p:sp>
        <p:sp>
          <p:nvSpPr>
            <p:cNvPr id="14" name="TextBox 13"/>
            <p:cNvSpPr txBox="1"/>
            <p:nvPr/>
          </p:nvSpPr>
          <p:spPr>
            <a:xfrm>
              <a:off x="1780320" y="2379420"/>
              <a:ext cx="441146" cy="369332"/>
            </a:xfrm>
            <a:prstGeom prst="rect">
              <a:avLst/>
            </a:prstGeom>
            <a:solidFill>
              <a:schemeClr val="bg1"/>
            </a:solidFill>
          </p:spPr>
          <p:txBody>
            <a:bodyPr wrap="none" rtlCol="0">
              <a:spAutoFit/>
            </a:bodyPr>
            <a:lstStyle/>
            <a:p>
              <a:r>
                <a:rPr lang="en-US" dirty="0" smtClean="0"/>
                <a:t>60</a:t>
              </a:r>
              <a:endParaRPr lang="en-US" dirty="0"/>
            </a:p>
          </p:txBody>
        </p:sp>
        <p:sp>
          <p:nvSpPr>
            <p:cNvPr id="15" name="TextBox 14"/>
            <p:cNvSpPr txBox="1"/>
            <p:nvPr/>
          </p:nvSpPr>
          <p:spPr>
            <a:xfrm>
              <a:off x="1780320" y="3160534"/>
              <a:ext cx="441146" cy="369332"/>
            </a:xfrm>
            <a:prstGeom prst="rect">
              <a:avLst/>
            </a:prstGeom>
            <a:solidFill>
              <a:schemeClr val="bg1"/>
            </a:solidFill>
          </p:spPr>
          <p:txBody>
            <a:bodyPr wrap="none" rtlCol="0">
              <a:spAutoFit/>
            </a:bodyPr>
            <a:lstStyle/>
            <a:p>
              <a:r>
                <a:rPr lang="en-US" dirty="0" smtClean="0"/>
                <a:t>40</a:t>
              </a:r>
              <a:endParaRPr lang="en-US" dirty="0"/>
            </a:p>
          </p:txBody>
        </p:sp>
        <p:sp>
          <p:nvSpPr>
            <p:cNvPr id="16" name="TextBox 15"/>
            <p:cNvSpPr txBox="1"/>
            <p:nvPr/>
          </p:nvSpPr>
          <p:spPr>
            <a:xfrm>
              <a:off x="1780320" y="3935583"/>
              <a:ext cx="441146" cy="369332"/>
            </a:xfrm>
            <a:prstGeom prst="rect">
              <a:avLst/>
            </a:prstGeom>
            <a:solidFill>
              <a:schemeClr val="bg1"/>
            </a:solidFill>
          </p:spPr>
          <p:txBody>
            <a:bodyPr wrap="none" rtlCol="0">
              <a:spAutoFit/>
            </a:bodyPr>
            <a:lstStyle/>
            <a:p>
              <a:r>
                <a:rPr lang="en-US" dirty="0" smtClean="0"/>
                <a:t>20</a:t>
              </a:r>
              <a:endParaRPr lang="en-US" dirty="0"/>
            </a:p>
          </p:txBody>
        </p:sp>
        <p:sp>
          <p:nvSpPr>
            <p:cNvPr id="17" name="TextBox 16"/>
            <p:cNvSpPr txBox="1"/>
            <p:nvPr/>
          </p:nvSpPr>
          <p:spPr>
            <a:xfrm>
              <a:off x="1908560" y="4681143"/>
              <a:ext cx="312906" cy="369332"/>
            </a:xfrm>
            <a:prstGeom prst="rect">
              <a:avLst/>
            </a:prstGeom>
            <a:solidFill>
              <a:schemeClr val="bg1"/>
            </a:solidFill>
          </p:spPr>
          <p:txBody>
            <a:bodyPr wrap="square" rtlCol="0">
              <a:spAutoFit/>
            </a:bodyPr>
            <a:lstStyle/>
            <a:p>
              <a:r>
                <a:rPr lang="en-US" dirty="0" smtClean="0"/>
                <a:t>0</a:t>
              </a:r>
              <a:endParaRPr lang="en-US" dirty="0"/>
            </a:p>
          </p:txBody>
        </p:sp>
        <p:sp>
          <p:nvSpPr>
            <p:cNvPr id="18" name="TextBox 17"/>
            <p:cNvSpPr txBox="1"/>
            <p:nvPr/>
          </p:nvSpPr>
          <p:spPr>
            <a:xfrm>
              <a:off x="2136325" y="4920077"/>
              <a:ext cx="312906" cy="369332"/>
            </a:xfrm>
            <a:prstGeom prst="rect">
              <a:avLst/>
            </a:prstGeom>
            <a:solidFill>
              <a:schemeClr val="bg1"/>
            </a:solidFill>
          </p:spPr>
          <p:txBody>
            <a:bodyPr wrap="square" rtlCol="0">
              <a:spAutoFit/>
            </a:bodyPr>
            <a:lstStyle/>
            <a:p>
              <a:r>
                <a:rPr lang="en-US" dirty="0" smtClean="0"/>
                <a:t>2</a:t>
              </a:r>
              <a:endParaRPr lang="en-US" dirty="0"/>
            </a:p>
          </p:txBody>
        </p:sp>
        <p:sp>
          <p:nvSpPr>
            <p:cNvPr id="19" name="TextBox 18"/>
            <p:cNvSpPr txBox="1"/>
            <p:nvPr/>
          </p:nvSpPr>
          <p:spPr>
            <a:xfrm>
              <a:off x="3297216" y="4920077"/>
              <a:ext cx="312906" cy="369332"/>
            </a:xfrm>
            <a:prstGeom prst="rect">
              <a:avLst/>
            </a:prstGeom>
            <a:solidFill>
              <a:schemeClr val="bg1"/>
            </a:solidFill>
          </p:spPr>
          <p:txBody>
            <a:bodyPr wrap="square" rtlCol="0">
              <a:spAutoFit/>
            </a:bodyPr>
            <a:lstStyle/>
            <a:p>
              <a:r>
                <a:rPr lang="en-US" dirty="0" smtClean="0"/>
                <a:t>4</a:t>
              </a:r>
              <a:endParaRPr lang="en-US" dirty="0"/>
            </a:p>
          </p:txBody>
        </p:sp>
        <p:sp>
          <p:nvSpPr>
            <p:cNvPr id="20" name="TextBox 19"/>
            <p:cNvSpPr txBox="1"/>
            <p:nvPr/>
          </p:nvSpPr>
          <p:spPr>
            <a:xfrm>
              <a:off x="4521715" y="4920077"/>
              <a:ext cx="312906" cy="369332"/>
            </a:xfrm>
            <a:prstGeom prst="rect">
              <a:avLst/>
            </a:prstGeom>
            <a:solidFill>
              <a:schemeClr val="bg1"/>
            </a:solidFill>
          </p:spPr>
          <p:txBody>
            <a:bodyPr wrap="square" rtlCol="0">
              <a:spAutoFit/>
            </a:bodyPr>
            <a:lstStyle/>
            <a:p>
              <a:r>
                <a:rPr lang="en-US" dirty="0" smtClean="0"/>
                <a:t>6</a:t>
              </a:r>
              <a:endParaRPr lang="en-US" dirty="0"/>
            </a:p>
          </p:txBody>
        </p:sp>
        <p:sp>
          <p:nvSpPr>
            <p:cNvPr id="21" name="TextBox 20"/>
            <p:cNvSpPr txBox="1"/>
            <p:nvPr/>
          </p:nvSpPr>
          <p:spPr>
            <a:xfrm>
              <a:off x="5687217" y="4920077"/>
              <a:ext cx="312906" cy="369332"/>
            </a:xfrm>
            <a:prstGeom prst="rect">
              <a:avLst/>
            </a:prstGeom>
            <a:solidFill>
              <a:schemeClr val="bg1"/>
            </a:solidFill>
          </p:spPr>
          <p:txBody>
            <a:bodyPr wrap="square" rtlCol="0">
              <a:spAutoFit/>
            </a:bodyPr>
            <a:lstStyle/>
            <a:p>
              <a:r>
                <a:rPr lang="en-US" dirty="0" smtClean="0"/>
                <a:t>8</a:t>
              </a:r>
              <a:endParaRPr lang="en-US" dirty="0"/>
            </a:p>
          </p:txBody>
        </p:sp>
        <p:sp>
          <p:nvSpPr>
            <p:cNvPr id="22" name="TextBox 21"/>
            <p:cNvSpPr txBox="1"/>
            <p:nvPr/>
          </p:nvSpPr>
          <p:spPr>
            <a:xfrm>
              <a:off x="6820913" y="4918293"/>
              <a:ext cx="444003" cy="369332"/>
            </a:xfrm>
            <a:prstGeom prst="rect">
              <a:avLst/>
            </a:prstGeom>
            <a:solidFill>
              <a:schemeClr val="bg1"/>
            </a:solidFill>
          </p:spPr>
          <p:txBody>
            <a:bodyPr wrap="square" rtlCol="0">
              <a:spAutoFit/>
            </a:bodyPr>
            <a:lstStyle/>
            <a:p>
              <a:r>
                <a:rPr lang="en-US" dirty="0" smtClean="0"/>
                <a:t>10</a:t>
              </a:r>
              <a:endParaRPr lang="en-US" dirty="0"/>
            </a:p>
          </p:txBody>
        </p:sp>
        <p:sp>
          <p:nvSpPr>
            <p:cNvPr id="23" name="TextBox 22"/>
            <p:cNvSpPr txBox="1"/>
            <p:nvPr/>
          </p:nvSpPr>
          <p:spPr>
            <a:xfrm>
              <a:off x="4378224" y="5176400"/>
              <a:ext cx="599888" cy="443419"/>
            </a:xfrm>
            <a:prstGeom prst="rect">
              <a:avLst/>
            </a:prstGeom>
            <a:noFill/>
          </p:spPr>
          <p:txBody>
            <a:bodyPr wrap="none" rtlCol="0">
              <a:spAutoFit/>
            </a:bodyPr>
            <a:lstStyle/>
            <a:p>
              <a:r>
                <a:rPr lang="en-US" sz="2200" dirty="0" smtClean="0"/>
                <a:t>pH</a:t>
              </a:r>
              <a:endParaRPr lang="en-US" sz="2200" dirty="0"/>
            </a:p>
          </p:txBody>
        </p:sp>
        <p:sp>
          <p:nvSpPr>
            <p:cNvPr id="24" name="Rectangle 23"/>
            <p:cNvSpPr/>
            <p:nvPr/>
          </p:nvSpPr>
          <p:spPr>
            <a:xfrm rot="16200000">
              <a:off x="70051" y="2829909"/>
              <a:ext cx="3066609" cy="430887"/>
            </a:xfrm>
            <a:prstGeom prst="rect">
              <a:avLst/>
            </a:prstGeom>
          </p:spPr>
          <p:txBody>
            <a:bodyPr wrap="none">
              <a:spAutoFit/>
            </a:bodyPr>
            <a:lstStyle/>
            <a:p>
              <a:r>
                <a:rPr lang="en-US" sz="2200" dirty="0" smtClean="0"/>
                <a:t>Removal efficiency (%)</a:t>
              </a:r>
              <a:endParaRPr lang="en-US" sz="2200" dirty="0"/>
            </a:p>
          </p:txBody>
        </p:sp>
      </p:grpSp>
    </p:spTree>
    <p:extLst>
      <p:ext uri="{BB962C8B-B14F-4D97-AF65-F5344CB8AC3E}">
        <p14:creationId xmlns:p14="http://schemas.microsoft.com/office/powerpoint/2010/main" val="1477452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50343" y="1859693"/>
            <a:ext cx="5334270" cy="4166484"/>
            <a:chOff x="1766245" y="1685676"/>
            <a:chExt cx="4849240" cy="4048730"/>
          </a:xfrm>
        </p:grpSpPr>
        <p:grpSp>
          <p:nvGrpSpPr>
            <p:cNvPr id="6" name="Group 5"/>
            <p:cNvGrpSpPr/>
            <p:nvPr/>
          </p:nvGrpSpPr>
          <p:grpSpPr>
            <a:xfrm>
              <a:off x="1766245" y="1685676"/>
              <a:ext cx="4849240" cy="4048730"/>
              <a:chOff x="1766245" y="1685676"/>
              <a:chExt cx="4849240" cy="404873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6877" t="12920" r="10852" b="7934"/>
              <a:stretch/>
            </p:blipFill>
            <p:spPr>
              <a:xfrm>
                <a:off x="2361537" y="1685676"/>
                <a:ext cx="4253948" cy="3506526"/>
              </a:xfrm>
              <a:prstGeom prst="rect">
                <a:avLst/>
              </a:prstGeom>
            </p:spPr>
          </p:pic>
          <p:sp>
            <p:nvSpPr>
              <p:cNvPr id="10" name="TextBox 9"/>
              <p:cNvSpPr txBox="1"/>
              <p:nvPr/>
            </p:nvSpPr>
            <p:spPr>
              <a:xfrm>
                <a:off x="2798859" y="4997799"/>
                <a:ext cx="312906" cy="369332"/>
              </a:xfrm>
              <a:prstGeom prst="rect">
                <a:avLst/>
              </a:prstGeom>
              <a:solidFill>
                <a:schemeClr val="bg1"/>
              </a:solidFill>
            </p:spPr>
            <p:txBody>
              <a:bodyPr wrap="none" rtlCol="0">
                <a:spAutoFit/>
              </a:bodyPr>
              <a:lstStyle/>
              <a:p>
                <a:r>
                  <a:rPr lang="en-US" dirty="0" smtClean="0"/>
                  <a:t>2</a:t>
                </a:r>
                <a:endParaRPr lang="en-US" dirty="0"/>
              </a:p>
            </p:txBody>
          </p:sp>
          <p:sp>
            <p:nvSpPr>
              <p:cNvPr id="11" name="TextBox 10"/>
              <p:cNvSpPr txBox="1"/>
              <p:nvPr/>
            </p:nvSpPr>
            <p:spPr>
              <a:xfrm>
                <a:off x="3604281" y="4997799"/>
                <a:ext cx="312906" cy="369332"/>
              </a:xfrm>
              <a:prstGeom prst="rect">
                <a:avLst/>
              </a:prstGeom>
              <a:solidFill>
                <a:schemeClr val="bg1"/>
              </a:solidFill>
            </p:spPr>
            <p:txBody>
              <a:bodyPr wrap="none" rtlCol="0">
                <a:spAutoFit/>
              </a:bodyPr>
              <a:lstStyle/>
              <a:p>
                <a:r>
                  <a:rPr lang="en-US" dirty="0" smtClean="0"/>
                  <a:t>4</a:t>
                </a:r>
                <a:endParaRPr lang="en-US" dirty="0"/>
              </a:p>
            </p:txBody>
          </p:sp>
          <p:sp>
            <p:nvSpPr>
              <p:cNvPr id="12" name="TextBox 11"/>
              <p:cNvSpPr txBox="1"/>
              <p:nvPr/>
            </p:nvSpPr>
            <p:spPr>
              <a:xfrm>
                <a:off x="4409703" y="5007536"/>
                <a:ext cx="312906" cy="369332"/>
              </a:xfrm>
              <a:prstGeom prst="rect">
                <a:avLst/>
              </a:prstGeom>
              <a:solidFill>
                <a:schemeClr val="bg1"/>
              </a:solidFill>
            </p:spPr>
            <p:txBody>
              <a:bodyPr wrap="none" rtlCol="0">
                <a:spAutoFit/>
              </a:bodyPr>
              <a:lstStyle/>
              <a:p>
                <a:r>
                  <a:rPr lang="en-US" dirty="0" smtClean="0"/>
                  <a:t>6</a:t>
                </a:r>
                <a:endParaRPr lang="en-US" dirty="0"/>
              </a:p>
            </p:txBody>
          </p:sp>
          <p:sp>
            <p:nvSpPr>
              <p:cNvPr id="13" name="TextBox 12"/>
              <p:cNvSpPr txBox="1"/>
              <p:nvPr/>
            </p:nvSpPr>
            <p:spPr>
              <a:xfrm>
                <a:off x="5215125" y="5007536"/>
                <a:ext cx="312906" cy="369332"/>
              </a:xfrm>
              <a:prstGeom prst="rect">
                <a:avLst/>
              </a:prstGeom>
              <a:solidFill>
                <a:schemeClr val="bg1"/>
              </a:solidFill>
            </p:spPr>
            <p:txBody>
              <a:bodyPr wrap="none" rtlCol="0">
                <a:spAutoFit/>
              </a:bodyPr>
              <a:lstStyle/>
              <a:p>
                <a:r>
                  <a:rPr lang="en-US" dirty="0" smtClean="0"/>
                  <a:t>8</a:t>
                </a:r>
                <a:endParaRPr lang="en-US" dirty="0"/>
              </a:p>
            </p:txBody>
          </p:sp>
          <p:sp>
            <p:nvSpPr>
              <p:cNvPr id="14" name="TextBox 13"/>
              <p:cNvSpPr txBox="1"/>
              <p:nvPr/>
            </p:nvSpPr>
            <p:spPr>
              <a:xfrm>
                <a:off x="6020547" y="4997799"/>
                <a:ext cx="441146" cy="369332"/>
              </a:xfrm>
              <a:prstGeom prst="rect">
                <a:avLst/>
              </a:prstGeom>
              <a:solidFill>
                <a:schemeClr val="bg1"/>
              </a:solidFill>
            </p:spPr>
            <p:txBody>
              <a:bodyPr wrap="none" rtlCol="0">
                <a:spAutoFit/>
              </a:bodyPr>
              <a:lstStyle/>
              <a:p>
                <a:r>
                  <a:rPr lang="en-US" dirty="0" smtClean="0"/>
                  <a:t>10</a:t>
                </a:r>
                <a:endParaRPr lang="en-US" dirty="0"/>
              </a:p>
            </p:txBody>
          </p:sp>
          <p:sp>
            <p:nvSpPr>
              <p:cNvPr id="15" name="TextBox 14"/>
              <p:cNvSpPr txBox="1"/>
              <p:nvPr/>
            </p:nvSpPr>
            <p:spPr>
              <a:xfrm>
                <a:off x="2204307" y="4486357"/>
                <a:ext cx="312906" cy="369332"/>
              </a:xfrm>
              <a:prstGeom prst="rect">
                <a:avLst/>
              </a:prstGeom>
              <a:solidFill>
                <a:schemeClr val="bg1"/>
              </a:solidFill>
            </p:spPr>
            <p:txBody>
              <a:bodyPr wrap="none" rtlCol="0">
                <a:spAutoFit/>
              </a:bodyPr>
              <a:lstStyle/>
              <a:p>
                <a:r>
                  <a:rPr lang="en-US" dirty="0" smtClean="0"/>
                  <a:t>2</a:t>
                </a:r>
                <a:endParaRPr lang="en-US" dirty="0"/>
              </a:p>
            </p:txBody>
          </p:sp>
          <p:sp>
            <p:nvSpPr>
              <p:cNvPr id="16" name="TextBox 15"/>
              <p:cNvSpPr txBox="1"/>
              <p:nvPr/>
            </p:nvSpPr>
            <p:spPr>
              <a:xfrm>
                <a:off x="2205084" y="3831659"/>
                <a:ext cx="312906" cy="369332"/>
              </a:xfrm>
              <a:prstGeom prst="rect">
                <a:avLst/>
              </a:prstGeom>
              <a:solidFill>
                <a:schemeClr val="bg1"/>
              </a:solidFill>
            </p:spPr>
            <p:txBody>
              <a:bodyPr wrap="none" rtlCol="0">
                <a:spAutoFit/>
              </a:bodyPr>
              <a:lstStyle/>
              <a:p>
                <a:r>
                  <a:rPr lang="en-US" dirty="0"/>
                  <a:t>4</a:t>
                </a:r>
              </a:p>
            </p:txBody>
          </p:sp>
          <p:sp>
            <p:nvSpPr>
              <p:cNvPr id="17" name="TextBox 16"/>
              <p:cNvSpPr txBox="1"/>
              <p:nvPr/>
            </p:nvSpPr>
            <p:spPr>
              <a:xfrm>
                <a:off x="2205084" y="3176961"/>
                <a:ext cx="312906" cy="369332"/>
              </a:xfrm>
              <a:prstGeom prst="rect">
                <a:avLst/>
              </a:prstGeom>
              <a:solidFill>
                <a:schemeClr val="bg1"/>
              </a:solidFill>
            </p:spPr>
            <p:txBody>
              <a:bodyPr wrap="none" rtlCol="0">
                <a:spAutoFit/>
              </a:bodyPr>
              <a:lstStyle/>
              <a:p>
                <a:r>
                  <a:rPr lang="en-US" dirty="0" smtClean="0"/>
                  <a:t>6</a:t>
                </a:r>
                <a:endParaRPr lang="en-US" dirty="0"/>
              </a:p>
            </p:txBody>
          </p:sp>
          <p:sp>
            <p:nvSpPr>
              <p:cNvPr id="18" name="TextBox 17"/>
              <p:cNvSpPr txBox="1"/>
              <p:nvPr/>
            </p:nvSpPr>
            <p:spPr>
              <a:xfrm>
                <a:off x="2205084" y="2522263"/>
                <a:ext cx="312906" cy="369332"/>
              </a:xfrm>
              <a:prstGeom prst="rect">
                <a:avLst/>
              </a:prstGeom>
              <a:solidFill>
                <a:schemeClr val="bg1"/>
              </a:solidFill>
            </p:spPr>
            <p:txBody>
              <a:bodyPr wrap="none" rtlCol="0">
                <a:spAutoFit/>
              </a:bodyPr>
              <a:lstStyle/>
              <a:p>
                <a:r>
                  <a:rPr lang="en-US" dirty="0"/>
                  <a:t>8</a:t>
                </a:r>
              </a:p>
            </p:txBody>
          </p:sp>
          <p:sp>
            <p:nvSpPr>
              <p:cNvPr id="19" name="TextBox 18"/>
              <p:cNvSpPr txBox="1"/>
              <p:nvPr/>
            </p:nvSpPr>
            <p:spPr>
              <a:xfrm>
                <a:off x="2076067" y="1870338"/>
                <a:ext cx="441146" cy="369332"/>
              </a:xfrm>
              <a:prstGeom prst="rect">
                <a:avLst/>
              </a:prstGeom>
              <a:solidFill>
                <a:schemeClr val="bg1"/>
              </a:solidFill>
            </p:spPr>
            <p:txBody>
              <a:bodyPr wrap="none" rtlCol="0">
                <a:spAutoFit/>
              </a:bodyPr>
              <a:lstStyle/>
              <a:p>
                <a:r>
                  <a:rPr lang="en-US" dirty="0" smtClean="0"/>
                  <a:t>10</a:t>
                </a:r>
                <a:endParaRPr lang="en-US" dirty="0"/>
              </a:p>
            </p:txBody>
          </p:sp>
          <p:sp>
            <p:nvSpPr>
              <p:cNvPr id="20" name="TextBox 19"/>
              <p:cNvSpPr txBox="1"/>
              <p:nvPr/>
            </p:nvSpPr>
            <p:spPr>
              <a:xfrm>
                <a:off x="4293485" y="5303519"/>
                <a:ext cx="545342" cy="430887"/>
              </a:xfrm>
              <a:prstGeom prst="rect">
                <a:avLst/>
              </a:prstGeom>
              <a:noFill/>
            </p:spPr>
            <p:txBody>
              <a:bodyPr wrap="none" rtlCol="0">
                <a:spAutoFit/>
              </a:bodyPr>
              <a:lstStyle/>
              <a:p>
                <a:r>
                  <a:rPr lang="en-US" sz="2200" dirty="0" smtClean="0"/>
                  <a:t>pH</a:t>
                </a:r>
                <a:endParaRPr lang="en-US" sz="2200" dirty="0"/>
              </a:p>
            </p:txBody>
          </p:sp>
          <p:sp>
            <p:nvSpPr>
              <p:cNvPr id="21" name="Rectangle 20"/>
              <p:cNvSpPr/>
              <p:nvPr/>
            </p:nvSpPr>
            <p:spPr>
              <a:xfrm rot="16200000">
                <a:off x="1709018" y="3147569"/>
                <a:ext cx="545342" cy="430887"/>
              </a:xfrm>
              <a:prstGeom prst="rect">
                <a:avLst/>
              </a:prstGeom>
            </p:spPr>
            <p:txBody>
              <a:bodyPr wrap="none">
                <a:spAutoFit/>
              </a:bodyPr>
              <a:lstStyle/>
              <a:p>
                <a:r>
                  <a:rPr lang="en-US" sz="2200" dirty="0" smtClean="0"/>
                  <a:t>pH</a:t>
                </a:r>
                <a:endParaRPr lang="en-US" sz="2200" dirty="0"/>
              </a:p>
            </p:txBody>
          </p:sp>
          <p:sp>
            <p:nvSpPr>
              <p:cNvPr id="22" name="TextBox 21"/>
              <p:cNvSpPr txBox="1"/>
              <p:nvPr/>
            </p:nvSpPr>
            <p:spPr>
              <a:xfrm>
                <a:off x="3474446" y="1949264"/>
                <a:ext cx="2546101" cy="358894"/>
              </a:xfrm>
              <a:prstGeom prst="rect">
                <a:avLst/>
              </a:prstGeom>
              <a:noFill/>
            </p:spPr>
            <p:txBody>
              <a:bodyPr wrap="none" rtlCol="0">
                <a:spAutoFit/>
              </a:bodyPr>
              <a:lstStyle/>
              <a:p>
                <a:r>
                  <a:rPr lang="en-US" dirty="0" smtClean="0"/>
                  <a:t>Initial pH </a:t>
                </a:r>
                <a:r>
                  <a:rPr lang="en-US" smtClean="0"/>
                  <a:t>(without CEINP)</a:t>
                </a:r>
                <a:endParaRPr lang="en-US" dirty="0"/>
              </a:p>
            </p:txBody>
          </p:sp>
          <p:sp>
            <p:nvSpPr>
              <p:cNvPr id="23" name="TextBox 22"/>
              <p:cNvSpPr txBox="1"/>
              <p:nvPr/>
            </p:nvSpPr>
            <p:spPr>
              <a:xfrm>
                <a:off x="4293485" y="3438939"/>
                <a:ext cx="2219678" cy="358894"/>
              </a:xfrm>
              <a:prstGeom prst="rect">
                <a:avLst/>
              </a:prstGeom>
              <a:noFill/>
            </p:spPr>
            <p:txBody>
              <a:bodyPr wrap="none" rtlCol="0">
                <a:spAutoFit/>
              </a:bodyPr>
              <a:lstStyle/>
              <a:p>
                <a:r>
                  <a:rPr lang="en-US" smtClean="0">
                    <a:solidFill>
                      <a:srgbClr val="FF0000"/>
                    </a:solidFill>
                  </a:rPr>
                  <a:t>Final pH (with CEINP)</a:t>
                </a:r>
                <a:endParaRPr lang="en-US" dirty="0">
                  <a:solidFill>
                    <a:srgbClr val="FF0000"/>
                  </a:solidFill>
                </a:endParaRPr>
              </a:p>
            </p:txBody>
          </p:sp>
        </p:grpSp>
        <p:cxnSp>
          <p:nvCxnSpPr>
            <p:cNvPr id="7" name="Straight Arrow Connector 6"/>
            <p:cNvCxnSpPr/>
            <p:nvPr/>
          </p:nvCxnSpPr>
          <p:spPr>
            <a:xfrm flipH="1" flipV="1">
              <a:off x="4296819" y="2920880"/>
              <a:ext cx="116218" cy="547344"/>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8" name="TextBox 7"/>
            <p:cNvSpPr txBox="1"/>
            <p:nvPr/>
          </p:nvSpPr>
          <p:spPr>
            <a:xfrm>
              <a:off x="3976731" y="2613801"/>
              <a:ext cx="633507" cy="369332"/>
            </a:xfrm>
            <a:prstGeom prst="rect">
              <a:avLst/>
            </a:prstGeom>
            <a:noFill/>
          </p:spPr>
          <p:txBody>
            <a:bodyPr wrap="none" rtlCol="0">
              <a:spAutoFit/>
            </a:bodyPr>
            <a:lstStyle/>
            <a:p>
              <a:r>
                <a:rPr lang="en-US" dirty="0" smtClean="0">
                  <a:solidFill>
                    <a:schemeClr val="accent2"/>
                  </a:solidFill>
                </a:rPr>
                <a:t>5.62</a:t>
              </a:r>
              <a:endParaRPr lang="en-US" dirty="0">
                <a:solidFill>
                  <a:schemeClr val="accent2"/>
                </a:solidFill>
              </a:endParaRPr>
            </a:p>
          </p:txBody>
        </p:sp>
      </p:grpSp>
    </p:spTree>
    <p:extLst>
      <p:ext uri="{BB962C8B-B14F-4D97-AF65-F5344CB8AC3E}">
        <p14:creationId xmlns:p14="http://schemas.microsoft.com/office/powerpoint/2010/main" val="1783959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normAutofit/>
          </a:bodyPr>
          <a:lstStyle/>
          <a:p>
            <a:r>
              <a:rPr lang="en-US" dirty="0" smtClean="0">
                <a:latin typeface="+mj-lt"/>
                <a:cs typeface="Times New Roman" panose="02020603050405020304" pitchFamily="18" charset="0"/>
              </a:rPr>
              <a:t>Synthesis of CEINP</a:t>
            </a:r>
            <a:endParaRPr lang="en-US" dirty="0">
              <a:latin typeface="+mj-lt"/>
              <a:cs typeface="Times New Roman" panose="02020603050405020304" pitchFamily="18" charset="0"/>
            </a:endParaRPr>
          </a:p>
        </p:txBody>
      </p:sp>
      <p:graphicFrame>
        <p:nvGraphicFramePr>
          <p:cNvPr id="10" name="Diagram 9"/>
          <p:cNvGraphicFramePr/>
          <p:nvPr>
            <p:extLst>
              <p:ext uri="{D42A27DB-BD31-4B8C-83A1-F6EECF244321}">
                <p14:modId xmlns:p14="http://schemas.microsoft.com/office/powerpoint/2010/main" val="1772856678"/>
              </p:ext>
            </p:extLst>
          </p:nvPr>
        </p:nvGraphicFramePr>
        <p:xfrm>
          <a:off x="740230" y="914401"/>
          <a:ext cx="7851043" cy="4484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729344" y="5617031"/>
            <a:ext cx="8262256" cy="800219"/>
          </a:xfrm>
          <a:prstGeom prst="rect">
            <a:avLst/>
          </a:prstGeom>
        </p:spPr>
        <p:txBody>
          <a:bodyPr wrap="square">
            <a:spAutoFit/>
          </a:bodyPr>
          <a:lstStyle/>
          <a:p>
            <a:pPr algn="just"/>
            <a:r>
              <a:rPr lang="en-US" dirty="0" smtClean="0">
                <a:solidFill>
                  <a:srgbClr val="222222"/>
                </a:solidFill>
                <a:latin typeface="Arial" charset="0"/>
              </a:rPr>
              <a:t>* </a:t>
            </a:r>
            <a:r>
              <a:rPr lang="en-US" sz="1400" dirty="0" smtClean="0">
                <a:solidFill>
                  <a:srgbClr val="222222"/>
                </a:solidFill>
                <a:latin typeface="Arial" charset="0"/>
              </a:rPr>
              <a:t>Neeli</a:t>
            </a:r>
            <a:r>
              <a:rPr lang="en-US" sz="1400" dirty="0">
                <a:solidFill>
                  <a:srgbClr val="222222"/>
                </a:solidFill>
                <a:latin typeface="Arial" charset="0"/>
              </a:rPr>
              <a:t>, S. T., &amp; </a:t>
            </a:r>
            <a:r>
              <a:rPr lang="en-US" sz="1400" dirty="0" err="1">
                <a:solidFill>
                  <a:srgbClr val="222222"/>
                </a:solidFill>
                <a:latin typeface="Arial" charset="0"/>
              </a:rPr>
              <a:t>Ramsurn</a:t>
            </a:r>
            <a:r>
              <a:rPr lang="en-US" sz="1400" dirty="0">
                <a:solidFill>
                  <a:srgbClr val="222222"/>
                </a:solidFill>
                <a:latin typeface="Arial" charset="0"/>
              </a:rPr>
              <a:t>, H. (2018). Synthesis and formation mechanism of iron </a:t>
            </a:r>
            <a:r>
              <a:rPr lang="en-US" sz="1400" dirty="0" smtClean="0">
                <a:solidFill>
                  <a:srgbClr val="222222"/>
                </a:solidFill>
                <a:latin typeface="Arial" charset="0"/>
              </a:rPr>
              <a:t>nanoparticles </a:t>
            </a:r>
            <a:r>
              <a:rPr lang="en-US" sz="1400" dirty="0">
                <a:solidFill>
                  <a:srgbClr val="222222"/>
                </a:solidFill>
                <a:latin typeface="Arial" charset="0"/>
              </a:rPr>
              <a:t>in graphitized carbon matrix using biochar from biomass model compounds as a support. </a:t>
            </a:r>
            <a:r>
              <a:rPr lang="en-US" sz="1400" i="1" dirty="0">
                <a:solidFill>
                  <a:srgbClr val="222222"/>
                </a:solidFill>
                <a:latin typeface="Arial" charset="0"/>
              </a:rPr>
              <a:t>Carbon</a:t>
            </a:r>
            <a:r>
              <a:rPr lang="en-US" sz="1400" dirty="0">
                <a:solidFill>
                  <a:srgbClr val="222222"/>
                </a:solidFill>
                <a:latin typeface="Arial" charset="0"/>
              </a:rPr>
              <a:t>, </a:t>
            </a:r>
            <a:r>
              <a:rPr lang="en-US" sz="1400" i="1" dirty="0">
                <a:solidFill>
                  <a:srgbClr val="222222"/>
                </a:solidFill>
                <a:latin typeface="Arial" charset="0"/>
              </a:rPr>
              <a:t>134</a:t>
            </a:r>
            <a:r>
              <a:rPr lang="en-US" sz="1400" dirty="0">
                <a:solidFill>
                  <a:srgbClr val="222222"/>
                </a:solidFill>
                <a:latin typeface="Arial" charset="0"/>
              </a:rPr>
              <a:t>, 480-490.</a:t>
            </a:r>
            <a:endParaRPr lang="en-US" sz="1400" dirty="0"/>
          </a:p>
        </p:txBody>
      </p:sp>
    </p:spTree>
    <p:extLst>
      <p:ext uri="{BB962C8B-B14F-4D97-AF65-F5344CB8AC3E}">
        <p14:creationId xmlns:p14="http://schemas.microsoft.com/office/powerpoint/2010/main" val="558547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639814" y="-8878"/>
            <a:ext cx="6683624" cy="841248"/>
          </a:xfrm>
        </p:spPr>
        <p:txBody>
          <a:bodyPr>
            <a:normAutofit fontScale="92500"/>
          </a:bodyPr>
          <a:lstStyle/>
          <a:p>
            <a:r>
              <a:rPr lang="en-US" dirty="0">
                <a:latin typeface="+mj-lt"/>
                <a:cs typeface="Times New Roman" panose="02020603050405020304" pitchFamily="18" charset="0"/>
              </a:rPr>
              <a:t>XRD </a:t>
            </a:r>
            <a:r>
              <a:rPr lang="en-US" dirty="0" smtClean="0">
                <a:latin typeface="+mj-lt"/>
                <a:cs typeface="Times New Roman" panose="02020603050405020304" pitchFamily="18" charset="0"/>
              </a:rPr>
              <a:t>Analysis: </a:t>
            </a:r>
            <a:r>
              <a:rPr lang="en-US" dirty="0">
                <a:latin typeface="+mj-lt"/>
                <a:cs typeface="Times New Roman" panose="02020603050405020304" pitchFamily="18" charset="0"/>
              </a:rPr>
              <a:t>Cellulose b</a:t>
            </a:r>
            <a:r>
              <a:rPr lang="en-US" dirty="0" smtClean="0">
                <a:latin typeface="+mj-lt"/>
                <a:cs typeface="Times New Roman" panose="02020603050405020304" pitchFamily="18" charset="0"/>
              </a:rPr>
              <a:t>iochar</a:t>
            </a:r>
            <a:endParaRPr lang="en-US" dirty="0">
              <a:latin typeface="+mj-lt"/>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814" y="1122269"/>
            <a:ext cx="8232339" cy="5029200"/>
          </a:xfrm>
          <a:prstGeom prst="rect">
            <a:avLst/>
          </a:prstGeom>
        </p:spPr>
      </p:pic>
      <p:sp>
        <p:nvSpPr>
          <p:cNvPr id="10" name="TextBox 9"/>
          <p:cNvSpPr txBox="1"/>
          <p:nvPr/>
        </p:nvSpPr>
        <p:spPr>
          <a:xfrm>
            <a:off x="864973" y="1243914"/>
            <a:ext cx="1318054" cy="369332"/>
          </a:xfrm>
          <a:prstGeom prst="rect">
            <a:avLst/>
          </a:prstGeom>
          <a:solidFill>
            <a:schemeClr val="bg1"/>
          </a:solidFill>
        </p:spPr>
        <p:txBody>
          <a:bodyPr wrap="square" rtlCol="0">
            <a:spAutoFit/>
          </a:bodyPr>
          <a:lstStyle/>
          <a:p>
            <a:endParaRPr lang="en-US" dirty="0"/>
          </a:p>
        </p:txBody>
      </p:sp>
      <p:sp>
        <p:nvSpPr>
          <p:cNvPr id="11" name="Flowchart: Connector 10"/>
          <p:cNvSpPr/>
          <p:nvPr/>
        </p:nvSpPr>
        <p:spPr>
          <a:xfrm>
            <a:off x="2100650" y="3097428"/>
            <a:ext cx="1112108" cy="2463113"/>
          </a:xfrm>
          <a:prstGeom prst="flowChartConnector">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480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639814" y="-8878"/>
            <a:ext cx="8619516" cy="841248"/>
          </a:xfrm>
        </p:spPr>
        <p:txBody>
          <a:bodyPr>
            <a:normAutofit/>
          </a:bodyPr>
          <a:lstStyle/>
          <a:p>
            <a:r>
              <a:rPr lang="en-US" dirty="0" smtClean="0">
                <a:latin typeface="+mj-lt"/>
                <a:cs typeface="Times New Roman" panose="02020603050405020304" pitchFamily="18" charset="0"/>
              </a:rPr>
              <a:t>Rietveld Analysis</a:t>
            </a:r>
            <a:endParaRPr lang="en-US" dirty="0">
              <a:latin typeface="+mj-lt"/>
              <a:cs typeface="Times New Roman" panose="02020603050405020304" pitchFamily="18" charset="0"/>
            </a:endParaRP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b="2907"/>
          <a:stretch/>
        </p:blipFill>
        <p:spPr>
          <a:xfrm>
            <a:off x="831668" y="1024852"/>
            <a:ext cx="7998823" cy="5236611"/>
          </a:xfrm>
          <a:prstGeom prst="rect">
            <a:avLst/>
          </a:prstGeom>
        </p:spPr>
      </p:pic>
      <p:sp>
        <p:nvSpPr>
          <p:cNvPr id="3" name="TextBox 2"/>
          <p:cNvSpPr txBox="1"/>
          <p:nvPr/>
        </p:nvSpPr>
        <p:spPr>
          <a:xfrm>
            <a:off x="2594919" y="3565583"/>
            <a:ext cx="830677" cy="307777"/>
          </a:xfrm>
          <a:prstGeom prst="rect">
            <a:avLst/>
          </a:prstGeom>
          <a:noFill/>
        </p:spPr>
        <p:txBody>
          <a:bodyPr wrap="none" rtlCol="0">
            <a:spAutoFit/>
          </a:bodyPr>
          <a:lstStyle/>
          <a:p>
            <a:r>
              <a:rPr lang="en-US" sz="1400" b="1" dirty="0" smtClean="0">
                <a:solidFill>
                  <a:srgbClr val="0000CC"/>
                </a:solidFill>
                <a:latin typeface="Times New Roman" panose="02020603050405020304" pitchFamily="18" charset="0"/>
                <a:cs typeface="Times New Roman" panose="02020603050405020304" pitchFamily="18" charset="0"/>
              </a:rPr>
              <a:t>(CFe</a:t>
            </a:r>
            <a:r>
              <a:rPr lang="en-US" sz="1400" b="1" baseline="-25000" dirty="0" smtClean="0">
                <a:solidFill>
                  <a:srgbClr val="0000CC"/>
                </a:solidFill>
                <a:latin typeface="Times New Roman" panose="02020603050405020304" pitchFamily="18" charset="0"/>
                <a:cs typeface="Times New Roman" panose="02020603050405020304" pitchFamily="18" charset="0"/>
              </a:rPr>
              <a:t>15.1</a:t>
            </a:r>
            <a:r>
              <a:rPr lang="en-US" sz="1400" b="1" dirty="0" smtClean="0">
                <a:solidFill>
                  <a:srgbClr val="0000CC"/>
                </a:solidFill>
                <a:latin typeface="Times New Roman" panose="02020603050405020304" pitchFamily="18" charset="0"/>
                <a:cs typeface="Times New Roman" panose="02020603050405020304" pitchFamily="18" charset="0"/>
              </a:rPr>
              <a:t>)</a:t>
            </a:r>
            <a:endParaRPr lang="en-US" sz="1400" b="1" baseline="-25000" dirty="0">
              <a:solidFill>
                <a:srgbClr val="0000CC"/>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613437" y="3807456"/>
            <a:ext cx="681597" cy="307777"/>
          </a:xfrm>
          <a:prstGeom prst="rect">
            <a:avLst/>
          </a:prstGeom>
          <a:noFill/>
        </p:spPr>
        <p:txBody>
          <a:bodyPr wrap="none" rtlCol="0">
            <a:spAutoFit/>
          </a:bodyPr>
          <a:lstStyle/>
          <a:p>
            <a:r>
              <a:rPr lang="en-US" sz="1400" b="1" dirty="0" smtClean="0">
                <a:solidFill>
                  <a:srgbClr val="00B050"/>
                </a:solidFill>
                <a:latin typeface="Times New Roman" panose="02020603050405020304" pitchFamily="18" charset="0"/>
                <a:cs typeface="Times New Roman" panose="02020603050405020304" pitchFamily="18" charset="0"/>
              </a:rPr>
              <a:t>(Fe</a:t>
            </a:r>
            <a:r>
              <a:rPr lang="en-US" sz="1400" b="1" baseline="-25000" dirty="0" smtClean="0">
                <a:solidFill>
                  <a:srgbClr val="00B050"/>
                </a:solidFill>
                <a:latin typeface="Times New Roman" panose="02020603050405020304" pitchFamily="18" charset="0"/>
                <a:cs typeface="Times New Roman" panose="02020603050405020304" pitchFamily="18" charset="0"/>
              </a:rPr>
              <a:t>3</a:t>
            </a:r>
            <a:r>
              <a:rPr lang="en-US" sz="1400" b="1" dirty="0" smtClean="0">
                <a:solidFill>
                  <a:srgbClr val="00B050"/>
                </a:solidFill>
                <a:latin typeface="Times New Roman" panose="02020603050405020304" pitchFamily="18" charset="0"/>
                <a:cs typeface="Times New Roman" panose="02020603050405020304" pitchFamily="18" charset="0"/>
              </a:rPr>
              <a:t>C)</a:t>
            </a:r>
            <a:endParaRPr lang="en-US" sz="1400" b="1" dirty="0">
              <a:solidFill>
                <a:srgbClr val="00B05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636108" y="4041128"/>
            <a:ext cx="830677" cy="307777"/>
          </a:xfrm>
          <a:prstGeom prst="rect">
            <a:avLst/>
          </a:prstGeom>
          <a:noFill/>
        </p:spPr>
        <p:txBody>
          <a:bodyPr wrap="none" rtlCol="0">
            <a:spAutoFit/>
          </a:bodyPr>
          <a:lstStyle/>
          <a:p>
            <a:r>
              <a:rPr lang="en-US" sz="1400" b="1" dirty="0" smtClean="0">
                <a:solidFill>
                  <a:srgbClr val="EB9303"/>
                </a:solidFill>
                <a:latin typeface="Times New Roman" panose="02020603050405020304" pitchFamily="18" charset="0"/>
                <a:cs typeface="Times New Roman" panose="02020603050405020304" pitchFamily="18" charset="0"/>
              </a:rPr>
              <a:t>(CFe</a:t>
            </a:r>
            <a:r>
              <a:rPr lang="en-US" sz="1400" b="1" baseline="-25000" dirty="0" smtClean="0">
                <a:solidFill>
                  <a:srgbClr val="EB9303"/>
                </a:solidFill>
                <a:latin typeface="Times New Roman" panose="02020603050405020304" pitchFamily="18" charset="0"/>
                <a:cs typeface="Times New Roman" panose="02020603050405020304" pitchFamily="18" charset="0"/>
              </a:rPr>
              <a:t>21.2</a:t>
            </a:r>
            <a:r>
              <a:rPr lang="en-US" sz="1400" b="1" dirty="0" smtClean="0">
                <a:solidFill>
                  <a:srgbClr val="EB9303"/>
                </a:solidFill>
                <a:latin typeface="Times New Roman" panose="02020603050405020304" pitchFamily="18" charset="0"/>
                <a:cs typeface="Times New Roman" panose="02020603050405020304" pitchFamily="18" charset="0"/>
              </a:rPr>
              <a:t>)</a:t>
            </a:r>
            <a:endParaRPr lang="en-US" sz="1400" b="1" baseline="-25000" dirty="0">
              <a:solidFill>
                <a:srgbClr val="EB930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5588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normAutofit fontScale="92500"/>
          </a:bodyPr>
          <a:lstStyle/>
          <a:p>
            <a:r>
              <a:rPr lang="en-US" dirty="0" smtClean="0">
                <a:latin typeface="+mj-lt"/>
              </a:rPr>
              <a:t>Scanning Electron Microscopy (SEM)</a:t>
            </a:r>
            <a:endParaRPr lang="en-US" dirty="0">
              <a:latin typeface="+mj-lt"/>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 r="3762" b="14234"/>
          <a:stretch/>
        </p:blipFill>
        <p:spPr>
          <a:xfrm>
            <a:off x="1149140" y="1530379"/>
            <a:ext cx="3411456" cy="3422154"/>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r="1749" b="10948"/>
          <a:stretch/>
        </p:blipFill>
        <p:spPr>
          <a:xfrm>
            <a:off x="5390169" y="1530379"/>
            <a:ext cx="3415237" cy="3422154"/>
          </a:xfrm>
          <a:prstGeom prst="rect">
            <a:avLst/>
          </a:prstGeom>
        </p:spPr>
      </p:pic>
      <p:sp>
        <p:nvSpPr>
          <p:cNvPr id="24" name="Rectangle 23"/>
          <p:cNvSpPr/>
          <p:nvPr/>
        </p:nvSpPr>
        <p:spPr>
          <a:xfrm>
            <a:off x="1584328" y="1004936"/>
            <a:ext cx="2541081" cy="430887"/>
          </a:xfrm>
          <a:prstGeom prst="rect">
            <a:avLst/>
          </a:prstGeom>
        </p:spPr>
        <p:txBody>
          <a:bodyPr wrap="none">
            <a:spAutoFit/>
          </a:bodyPr>
          <a:lstStyle/>
          <a:p>
            <a:pPr algn="ctr"/>
            <a:r>
              <a:rPr lang="en-US" sz="2200" b="1" dirty="0" smtClean="0">
                <a:latin typeface="+mj-lt"/>
                <a:cs typeface="Times New Roman" panose="02020603050405020304" pitchFamily="18" charset="0"/>
              </a:rPr>
              <a:t>Cellulose </a:t>
            </a:r>
            <a:r>
              <a:rPr lang="en-US" sz="2200" b="1" dirty="0" err="1" smtClean="0">
                <a:latin typeface="+mj-lt"/>
                <a:cs typeface="Times New Roman" panose="02020603050405020304" pitchFamily="18" charset="0"/>
              </a:rPr>
              <a:t>biochar</a:t>
            </a:r>
            <a:endParaRPr lang="en-US" sz="2200" b="1" dirty="0">
              <a:latin typeface="+mj-lt"/>
              <a:cs typeface="Times New Roman" panose="02020603050405020304" pitchFamily="18" charset="0"/>
            </a:endParaRPr>
          </a:p>
        </p:txBody>
      </p:sp>
      <p:sp>
        <p:nvSpPr>
          <p:cNvPr id="14" name="Rectangle 13"/>
          <p:cNvSpPr/>
          <p:nvPr/>
        </p:nvSpPr>
        <p:spPr>
          <a:xfrm>
            <a:off x="6575047" y="1018889"/>
            <a:ext cx="1045479" cy="430887"/>
          </a:xfrm>
          <a:prstGeom prst="rect">
            <a:avLst/>
          </a:prstGeom>
        </p:spPr>
        <p:txBody>
          <a:bodyPr wrap="none">
            <a:spAutoFit/>
          </a:bodyPr>
          <a:lstStyle/>
          <a:p>
            <a:pPr algn="ctr"/>
            <a:r>
              <a:rPr lang="en-US" sz="2200" b="1" dirty="0" smtClean="0">
                <a:latin typeface="+mj-lt"/>
                <a:cs typeface="Times New Roman" panose="02020603050405020304" pitchFamily="18" charset="0"/>
              </a:rPr>
              <a:t>CEINP</a:t>
            </a:r>
            <a:endParaRPr lang="en-US" sz="2200" b="1" dirty="0">
              <a:latin typeface="+mj-lt"/>
              <a:cs typeface="Times New Roman" panose="02020603050405020304" pitchFamily="18" charset="0"/>
            </a:endParaRPr>
          </a:p>
        </p:txBody>
      </p:sp>
    </p:spTree>
    <p:extLst>
      <p:ext uri="{BB962C8B-B14F-4D97-AF65-F5344CB8AC3E}">
        <p14:creationId xmlns:p14="http://schemas.microsoft.com/office/powerpoint/2010/main" val="663356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639814" y="-8878"/>
            <a:ext cx="8504186" cy="841248"/>
          </a:xfrm>
        </p:spPr>
        <p:txBody>
          <a:bodyPr>
            <a:normAutofit fontScale="77500" lnSpcReduction="20000"/>
          </a:bodyPr>
          <a:lstStyle/>
          <a:p>
            <a:r>
              <a:rPr lang="en-US" dirty="0" smtClean="0"/>
              <a:t>SEM-Energy Dispersive </a:t>
            </a:r>
            <a:r>
              <a:rPr lang="en-US" smtClean="0"/>
              <a:t>X-Ray Spectroscopy (EDS)</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903" t="12181" r="10054" b="2648"/>
          <a:stretch/>
        </p:blipFill>
        <p:spPr>
          <a:xfrm>
            <a:off x="2342367" y="1070264"/>
            <a:ext cx="4334006" cy="3426580"/>
          </a:xfrm>
          <a:prstGeom prst="rect">
            <a:avLst/>
          </a:prstGeom>
        </p:spPr>
      </p:pic>
      <p:sp>
        <p:nvSpPr>
          <p:cNvPr id="11" name="TextBox 10"/>
          <p:cNvSpPr txBox="1"/>
          <p:nvPr/>
        </p:nvSpPr>
        <p:spPr>
          <a:xfrm>
            <a:off x="538233" y="4636150"/>
            <a:ext cx="8377973" cy="1785104"/>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latin typeface="+mj-lt"/>
                <a:cs typeface="Times New Roman" panose="02020603050405020304" pitchFamily="18" charset="0"/>
              </a:rPr>
              <a:t>Point analysis on different iron particles proves that the core is mainly composed of carbon and iron </a:t>
            </a:r>
          </a:p>
          <a:p>
            <a:endParaRPr lang="en-US" sz="2200" dirty="0" smtClean="0">
              <a:latin typeface="+mj-lt"/>
              <a:cs typeface="Times New Roman" panose="02020603050405020304" pitchFamily="18" charset="0"/>
            </a:endParaRPr>
          </a:p>
          <a:p>
            <a:pPr marL="342900" indent="-342900">
              <a:buFont typeface="Arial" panose="020B0604020202020204" pitchFamily="34" charset="0"/>
              <a:buChar char="•"/>
            </a:pPr>
            <a:r>
              <a:rPr lang="en-US" sz="2200" dirty="0" smtClean="0">
                <a:latin typeface="+mj-lt"/>
                <a:cs typeface="Times New Roman" panose="02020603050405020304" pitchFamily="18" charset="0"/>
              </a:rPr>
              <a:t>From XRD, core is a mixture of iron and iron carbide phases</a:t>
            </a:r>
          </a:p>
          <a:p>
            <a:endParaRPr lang="en-US" sz="2200" dirty="0" smtClean="0">
              <a:latin typeface="+mj-lt"/>
              <a:cs typeface="Times New Roman" panose="02020603050405020304" pitchFamily="18" charset="0"/>
            </a:endParaRPr>
          </a:p>
        </p:txBody>
      </p:sp>
    </p:spTree>
    <p:extLst>
      <p:ext uri="{BB962C8B-B14F-4D97-AF65-F5344CB8AC3E}">
        <p14:creationId xmlns:p14="http://schemas.microsoft.com/office/powerpoint/2010/main" val="563746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639814" y="-10311"/>
            <a:ext cx="8165592" cy="841248"/>
          </a:xfrm>
        </p:spPr>
        <p:txBody>
          <a:bodyPr>
            <a:normAutofit fontScale="77500" lnSpcReduction="20000"/>
          </a:bodyPr>
          <a:lstStyle/>
          <a:p>
            <a:r>
              <a:rPr lang="en-US" dirty="0" smtClean="0">
                <a:latin typeface="+mj-lt"/>
                <a:cs typeface="Times New Roman" panose="02020603050405020304" pitchFamily="18" charset="0"/>
              </a:rPr>
              <a:t>High Resolution Transmission </a:t>
            </a:r>
            <a:r>
              <a:rPr lang="en-US" smtClean="0">
                <a:latin typeface="+mj-lt"/>
                <a:cs typeface="Times New Roman" panose="02020603050405020304" pitchFamily="18" charset="0"/>
              </a:rPr>
              <a:t>Electron Microscopy (HRTEM)</a:t>
            </a:r>
            <a:endParaRPr lang="en-US" dirty="0">
              <a:latin typeface="+mj-lt"/>
              <a:cs typeface="Times New Roman" panose="02020603050405020304" pitchFamily="18" charset="0"/>
            </a:endParaRPr>
          </a:p>
        </p:txBody>
      </p:sp>
      <p:sp>
        <p:nvSpPr>
          <p:cNvPr id="42" name="TextBox 41"/>
          <p:cNvSpPr txBox="1"/>
          <p:nvPr/>
        </p:nvSpPr>
        <p:spPr>
          <a:xfrm>
            <a:off x="766027" y="4356761"/>
            <a:ext cx="8377973" cy="1446550"/>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latin typeface="+mj-lt"/>
                <a:cs typeface="Times New Roman" panose="02020603050405020304" pitchFamily="18" charset="0"/>
              </a:rPr>
              <a:t>Core-shell structure</a:t>
            </a:r>
          </a:p>
          <a:p>
            <a:endParaRPr lang="en-US" sz="2200" dirty="0" smtClean="0">
              <a:latin typeface="+mj-lt"/>
              <a:cs typeface="Times New Roman" panose="02020603050405020304" pitchFamily="18" charset="0"/>
            </a:endParaRPr>
          </a:p>
          <a:p>
            <a:pPr marL="342900" indent="-342900">
              <a:buFont typeface="Arial" panose="020B0604020202020204" pitchFamily="34" charset="0"/>
              <a:buChar char="•"/>
            </a:pPr>
            <a:r>
              <a:rPr lang="en-US" sz="2200" dirty="0" smtClean="0">
                <a:latin typeface="+mj-lt"/>
                <a:cs typeface="Times New Roman" panose="02020603050405020304" pitchFamily="18" charset="0"/>
              </a:rPr>
              <a:t>Dark quasi-spherical cores surrounded by concentric shells of porous material</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3426" r="35006"/>
          <a:stretch/>
        </p:blipFill>
        <p:spPr>
          <a:xfrm>
            <a:off x="2730674" y="983313"/>
            <a:ext cx="3344449" cy="3181316"/>
          </a:xfrm>
          <a:prstGeom prst="rect">
            <a:avLst/>
          </a:prstGeom>
        </p:spPr>
      </p:pic>
    </p:spTree>
    <p:extLst>
      <p:ext uri="{BB962C8B-B14F-4D97-AF65-F5344CB8AC3E}">
        <p14:creationId xmlns:p14="http://schemas.microsoft.com/office/powerpoint/2010/main" val="684756083"/>
      </p:ext>
    </p:extLst>
  </p:cSld>
  <p:clrMapOvr>
    <a:masterClrMapping/>
  </p:clrMapOvr>
  <p:timing>
    <p:tnLst>
      <p:par>
        <p:cTn id="1" dur="indefinite" restart="never" nodeType="tmRoot"/>
      </p:par>
    </p:tnLst>
  </p:timing>
</p:sld>
</file>

<file path=ppt/theme/theme1.xml><?xml version="1.0" encoding="utf-8"?>
<a:theme xmlns:a="http://schemas.openxmlformats.org/drawingml/2006/main" name="TUPSE_Group_Template_05_01_2014">
  <a:themeElements>
    <a:clrScheme name="TU colors">
      <a:dk1>
        <a:srgbClr val="000000"/>
      </a:dk1>
      <a:lt1>
        <a:srgbClr val="FFFFFF"/>
      </a:lt1>
      <a:dk2>
        <a:srgbClr val="005496"/>
      </a:dk2>
      <a:lt2>
        <a:srgbClr val="005496"/>
      </a:lt2>
      <a:accent1>
        <a:srgbClr val="005496"/>
      </a:accent1>
      <a:accent2>
        <a:srgbClr val="A39161"/>
      </a:accent2>
      <a:accent3>
        <a:srgbClr val="569BBE"/>
      </a:accent3>
      <a:accent4>
        <a:srgbClr val="FDBE57"/>
      </a:accent4>
      <a:accent5>
        <a:srgbClr val="FFE075"/>
      </a:accent5>
      <a:accent6>
        <a:srgbClr val="F79646"/>
      </a:accent6>
      <a:hlink>
        <a:srgbClr val="D39D61"/>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U colors">
    <a:dk1>
      <a:srgbClr val="000000"/>
    </a:dk1>
    <a:lt1>
      <a:srgbClr val="FFFFFF"/>
    </a:lt1>
    <a:dk2>
      <a:srgbClr val="005496"/>
    </a:dk2>
    <a:lt2>
      <a:srgbClr val="005496"/>
    </a:lt2>
    <a:accent1>
      <a:srgbClr val="005496"/>
    </a:accent1>
    <a:accent2>
      <a:srgbClr val="A39161"/>
    </a:accent2>
    <a:accent3>
      <a:srgbClr val="569BBE"/>
    </a:accent3>
    <a:accent4>
      <a:srgbClr val="FDBE57"/>
    </a:accent4>
    <a:accent5>
      <a:srgbClr val="FFE075"/>
    </a:accent5>
    <a:accent6>
      <a:srgbClr val="F79646"/>
    </a:accent6>
    <a:hlink>
      <a:srgbClr val="D39D61"/>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123285</TotalTime>
  <Words>1967</Words>
  <Application>Microsoft Macintosh PowerPoint</Application>
  <PresentationFormat>On-screen Show (4:3)</PresentationFormat>
  <Paragraphs>445</Paragraphs>
  <Slides>32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Calibri</vt:lpstr>
      <vt:lpstr>Cambria Math</vt:lpstr>
      <vt:lpstr>NimbusRomNo9L-Regu</vt:lpstr>
      <vt:lpstr>NimbusSanL-Regu</vt:lpstr>
      <vt:lpstr>rtxr</vt:lpstr>
      <vt:lpstr>Times New Roman</vt:lpstr>
      <vt:lpstr>Wingdings</vt:lpstr>
      <vt:lpstr>Arial</vt:lpstr>
      <vt:lpstr>TUPSE_Group_Template_05_01_2014</vt:lpstr>
      <vt:lpstr>Synthesis of iron nanoparticles in graphitized carbon matrices using cellulose biochar as a carbon support for removal of heavy metals from aqueous solutions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Tulsa</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Soepyan, Byron</dc:creator>
  <cp:lastModifiedBy>Sai Teja Neeli</cp:lastModifiedBy>
  <cp:revision>740</cp:revision>
  <cp:lastPrinted>2017-04-06T22:00:06Z</cp:lastPrinted>
  <dcterms:created xsi:type="dcterms:W3CDTF">2014-05-01T16:02:42Z</dcterms:created>
  <dcterms:modified xsi:type="dcterms:W3CDTF">2018-11-01T02:11:27Z</dcterms:modified>
</cp:coreProperties>
</file>