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4" r:id="rId5"/>
    <p:sldMasterId id="2147483658" r:id="rId6"/>
    <p:sldMasterId id="2147483660" r:id="rId7"/>
    <p:sldMasterId id="2147483665" r:id="rId8"/>
  </p:sldMasterIdLst>
  <p:notesMasterIdLst>
    <p:notesMasterId r:id="rId45"/>
  </p:notesMasterIdLst>
  <p:handoutMasterIdLst>
    <p:handoutMasterId r:id="rId46"/>
  </p:handoutMasterIdLst>
  <p:sldIdLst>
    <p:sldId id="295" r:id="rId9"/>
    <p:sldId id="297" r:id="rId10"/>
    <p:sldId id="262" r:id="rId11"/>
    <p:sldId id="273" r:id="rId12"/>
    <p:sldId id="275" r:id="rId13"/>
    <p:sldId id="276" r:id="rId14"/>
    <p:sldId id="274" r:id="rId15"/>
    <p:sldId id="269" r:id="rId16"/>
    <p:sldId id="272" r:id="rId17"/>
    <p:sldId id="271" r:id="rId18"/>
    <p:sldId id="270" r:id="rId19"/>
    <p:sldId id="264" r:id="rId20"/>
    <p:sldId id="268" r:id="rId21"/>
    <p:sldId id="266" r:id="rId22"/>
    <p:sldId id="265" r:id="rId23"/>
    <p:sldId id="263" r:id="rId24"/>
    <p:sldId id="277" r:id="rId25"/>
    <p:sldId id="283" r:id="rId26"/>
    <p:sldId id="282" r:id="rId27"/>
    <p:sldId id="281" r:id="rId28"/>
    <p:sldId id="280" r:id="rId29"/>
    <p:sldId id="287" r:id="rId30"/>
    <p:sldId id="296" r:id="rId31"/>
    <p:sldId id="279" r:id="rId32"/>
    <p:sldId id="286" r:id="rId33"/>
    <p:sldId id="285" r:id="rId34"/>
    <p:sldId id="290" r:id="rId35"/>
    <p:sldId id="289" r:id="rId36"/>
    <p:sldId id="288" r:id="rId37"/>
    <p:sldId id="294" r:id="rId38"/>
    <p:sldId id="284" r:id="rId39"/>
    <p:sldId id="298" r:id="rId40"/>
    <p:sldId id="299" r:id="rId41"/>
    <p:sldId id="292" r:id="rId42"/>
    <p:sldId id="278" r:id="rId43"/>
    <p:sldId id="258"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uz, Shandis L" initials="CSL" lastIdx="10" clrIdx="0">
    <p:extLst>
      <p:ext uri="{19B8F6BF-5375-455C-9EA6-DF929625EA0E}">
        <p15:presenceInfo xmlns:p15="http://schemas.microsoft.com/office/powerpoint/2012/main" userId="S-1-5-21-433564024-1784799946-3432143216-1825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B8"/>
    <a:srgbClr val="003865"/>
    <a:srgbClr val="9BB8D3"/>
    <a:srgbClr val="005BBF"/>
    <a:srgbClr val="FF66FF"/>
    <a:srgbClr val="000099"/>
    <a:srgbClr val="FF6A39"/>
    <a:srgbClr val="47D7AC"/>
    <a:srgbClr val="FBE122"/>
    <a:srgbClr val="C4D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89813" autoAdjust="0"/>
  </p:normalViewPr>
  <p:slideViewPr>
    <p:cSldViewPr snapToGrid="0" snapToObjects="1">
      <p:cViewPr varScale="1">
        <p:scale>
          <a:sx n="67" d="100"/>
          <a:sy n="67" d="100"/>
        </p:scale>
        <p:origin x="860" y="40"/>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13556"/>
    </p:cViewPr>
  </p:sorterViewPr>
  <p:notesViewPr>
    <p:cSldViewPr snapToGrid="0" snapToObjects="1">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7777017-7D64-4A1C-AFAA-6EDA6EC831B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xmlns="" id="{B0C852A2-AC00-4464-AEA2-5799383A8B1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EAE4D34-77D4-4114-B775-0815D94F258B}" type="datetimeFigureOut">
              <a:rPr lang="en-US" smtClean="0"/>
              <a:t>18/10/28</a:t>
            </a:fld>
            <a:endParaRPr lang="en-US"/>
          </a:p>
        </p:txBody>
      </p:sp>
      <p:sp>
        <p:nvSpPr>
          <p:cNvPr id="4" name="Footer Placeholder 3">
            <a:extLst>
              <a:ext uri="{FF2B5EF4-FFF2-40B4-BE49-F238E27FC236}">
                <a16:creationId xmlns:a16="http://schemas.microsoft.com/office/drawing/2014/main" xmlns="" id="{07E1B44A-AA1A-4FCA-8330-8B256E2548A9}"/>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4FF4033C-7938-421C-90CA-AE53C5DC833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2E89551-DC44-430B-84E7-DFBDE869F524}" type="slidenum">
              <a:rPr lang="en-US" smtClean="0"/>
              <a:t>‹#›</a:t>
            </a:fld>
            <a:endParaRPr lang="en-US"/>
          </a:p>
        </p:txBody>
      </p:sp>
    </p:spTree>
    <p:extLst>
      <p:ext uri="{BB962C8B-B14F-4D97-AF65-F5344CB8AC3E}">
        <p14:creationId xmlns:p14="http://schemas.microsoft.com/office/powerpoint/2010/main" val="3222576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20CF33C-8F9F-B44A-84E7-29953BF435AB}" type="datetimeFigureOut">
              <a:rPr lang="en-US" smtClean="0"/>
              <a:t>18/10/28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052B1D-DECA-4046-9421-48D576404772}" type="slidenum">
              <a:rPr lang="en-US" smtClean="0"/>
              <a:t>‹#›</a:t>
            </a:fld>
            <a:endParaRPr lang="en-US"/>
          </a:p>
        </p:txBody>
      </p:sp>
    </p:spTree>
    <p:extLst>
      <p:ext uri="{BB962C8B-B14F-4D97-AF65-F5344CB8AC3E}">
        <p14:creationId xmlns:p14="http://schemas.microsoft.com/office/powerpoint/2010/main" val="553933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052B1D-DECA-4046-9421-48D576404772}" type="slidenum">
              <a:rPr lang="en-US" smtClean="0"/>
              <a:t>0</a:t>
            </a:fld>
            <a:endParaRPr lang="en-US"/>
          </a:p>
        </p:txBody>
      </p:sp>
    </p:spTree>
    <p:extLst>
      <p:ext uri="{BB962C8B-B14F-4D97-AF65-F5344CB8AC3E}">
        <p14:creationId xmlns:p14="http://schemas.microsoft.com/office/powerpoint/2010/main" val="389369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2007 and 2014 we made significant progress in terms of mass removal and overall plume reduction.  During that time period, we……</a:t>
            </a:r>
          </a:p>
        </p:txBody>
      </p:sp>
      <p:sp>
        <p:nvSpPr>
          <p:cNvPr id="4" name="Slide Number Placeholder 3"/>
          <p:cNvSpPr>
            <a:spLocks noGrp="1"/>
          </p:cNvSpPr>
          <p:nvPr>
            <p:ph type="sldNum" sz="quarter" idx="10"/>
          </p:nvPr>
        </p:nvSpPr>
        <p:spPr/>
        <p:txBody>
          <a:bodyPr/>
          <a:lstStyle/>
          <a:p>
            <a:fld id="{06052B1D-DECA-4046-9421-48D576404772}" type="slidenum">
              <a:rPr lang="en-US" smtClean="0"/>
              <a:t>9</a:t>
            </a:fld>
            <a:endParaRPr lang="en-US"/>
          </a:p>
        </p:txBody>
      </p:sp>
    </p:spTree>
    <p:extLst>
      <p:ext uri="{BB962C8B-B14F-4D97-AF65-F5344CB8AC3E}">
        <p14:creationId xmlns:p14="http://schemas.microsoft.com/office/powerpoint/2010/main" val="3910574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we continue to observe significant variability and persistence in concentrations in our primary source area extraction wells DPVE-2 through DPVE-4.</a:t>
            </a:r>
          </a:p>
        </p:txBody>
      </p:sp>
      <p:sp>
        <p:nvSpPr>
          <p:cNvPr id="4" name="Slide Number Placeholder 3"/>
          <p:cNvSpPr>
            <a:spLocks noGrp="1"/>
          </p:cNvSpPr>
          <p:nvPr>
            <p:ph type="sldNum" sz="quarter" idx="10"/>
          </p:nvPr>
        </p:nvSpPr>
        <p:spPr/>
        <p:txBody>
          <a:bodyPr/>
          <a:lstStyle/>
          <a:p>
            <a:fld id="{06052B1D-DECA-4046-9421-48D576404772}" type="slidenum">
              <a:rPr lang="en-US" smtClean="0"/>
              <a:t>10</a:t>
            </a:fld>
            <a:endParaRPr lang="en-US"/>
          </a:p>
        </p:txBody>
      </p:sp>
    </p:spTree>
    <p:extLst>
      <p:ext uri="{BB962C8B-B14F-4D97-AF65-F5344CB8AC3E}">
        <p14:creationId xmlns:p14="http://schemas.microsoft.com/office/powerpoint/2010/main" val="2234466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we significantly reduced the overall extents of the plume; however, significant mass continues to remain within the primary source area.</a:t>
            </a:r>
          </a:p>
        </p:txBody>
      </p:sp>
      <p:sp>
        <p:nvSpPr>
          <p:cNvPr id="4" name="Slide Number Placeholder 3"/>
          <p:cNvSpPr>
            <a:spLocks noGrp="1"/>
          </p:cNvSpPr>
          <p:nvPr>
            <p:ph type="sldNum" sz="quarter" idx="10"/>
          </p:nvPr>
        </p:nvSpPr>
        <p:spPr/>
        <p:txBody>
          <a:bodyPr/>
          <a:lstStyle/>
          <a:p>
            <a:fld id="{06052B1D-DECA-4046-9421-48D576404772}" type="slidenum">
              <a:rPr lang="en-US" smtClean="0"/>
              <a:t>11</a:t>
            </a:fld>
            <a:endParaRPr lang="en-US"/>
          </a:p>
        </p:txBody>
      </p:sp>
    </p:spTree>
    <p:extLst>
      <p:ext uri="{BB962C8B-B14F-4D97-AF65-F5344CB8AC3E}">
        <p14:creationId xmlns:p14="http://schemas.microsoft.com/office/powerpoint/2010/main" val="3456089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in 2014, we conducted a source area direct-push investigation to update our conceptual site model.  What we discovered was significant </a:t>
            </a:r>
            <a:r>
              <a:rPr lang="en-US" dirty="0" err="1"/>
              <a:t>sorbed</a:t>
            </a:r>
            <a:r>
              <a:rPr lang="en-US" dirty="0"/>
              <a:t>-phase CT concentrations remaining within the shallow saturated source zone soils.</a:t>
            </a:r>
          </a:p>
        </p:txBody>
      </p:sp>
      <p:sp>
        <p:nvSpPr>
          <p:cNvPr id="4" name="Slide Number Placeholder 3"/>
          <p:cNvSpPr>
            <a:spLocks noGrp="1"/>
          </p:cNvSpPr>
          <p:nvPr>
            <p:ph type="sldNum" sz="quarter" idx="10"/>
          </p:nvPr>
        </p:nvSpPr>
        <p:spPr/>
        <p:txBody>
          <a:bodyPr/>
          <a:lstStyle/>
          <a:p>
            <a:fld id="{06052B1D-DECA-4046-9421-48D576404772}" type="slidenum">
              <a:rPr lang="en-US" smtClean="0"/>
              <a:t>12</a:t>
            </a:fld>
            <a:endParaRPr lang="en-US"/>
          </a:p>
        </p:txBody>
      </p:sp>
    </p:spTree>
    <p:extLst>
      <p:ext uri="{BB962C8B-B14F-4D97-AF65-F5344CB8AC3E}">
        <p14:creationId xmlns:p14="http://schemas.microsoft.com/office/powerpoint/2010/main" val="2870701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depiction of the source area distribution.  The remaining mass primarily resides at and above the clay-sand interface.</a:t>
            </a:r>
          </a:p>
        </p:txBody>
      </p:sp>
      <p:sp>
        <p:nvSpPr>
          <p:cNvPr id="4" name="Slide Number Placeholder 3"/>
          <p:cNvSpPr>
            <a:spLocks noGrp="1"/>
          </p:cNvSpPr>
          <p:nvPr>
            <p:ph type="sldNum" sz="quarter" idx="10"/>
          </p:nvPr>
        </p:nvSpPr>
        <p:spPr/>
        <p:txBody>
          <a:bodyPr/>
          <a:lstStyle/>
          <a:p>
            <a:fld id="{06052B1D-DECA-4046-9421-48D576404772}" type="slidenum">
              <a:rPr lang="en-US" smtClean="0"/>
              <a:t>13</a:t>
            </a:fld>
            <a:endParaRPr lang="en-US"/>
          </a:p>
        </p:txBody>
      </p:sp>
    </p:spTree>
    <p:extLst>
      <p:ext uri="{BB962C8B-B14F-4D97-AF65-F5344CB8AC3E}">
        <p14:creationId xmlns:p14="http://schemas.microsoft.com/office/powerpoint/2010/main" val="366133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reasons why it makes sense so much mass remains.  First, the fumigant releases occurred 40 years ago, allowing significant contact time.  Additionally, elevated organic carbon concentrations were observed, likely a result from the site’s close proximity to the Kansas River floodplain.  Also, a historical fuel oil LNAPL is present at the site.  We did a fingerprint analysis early on in the project and demonstrated that it was not from our clients operations, so it has not been targeted for remediation.  However, we submitted a sample of the LNAPL to the lab and discovered significant amounts of CT adsorbed to the LNAPL.  So although the LNAPL remediation was not our responsibility, it was likely contributing to the persistent CT concentrations we have been observing.  </a:t>
            </a:r>
          </a:p>
        </p:txBody>
      </p:sp>
      <p:sp>
        <p:nvSpPr>
          <p:cNvPr id="4" name="Slide Number Placeholder 3"/>
          <p:cNvSpPr>
            <a:spLocks noGrp="1"/>
          </p:cNvSpPr>
          <p:nvPr>
            <p:ph type="sldNum" sz="quarter" idx="10"/>
          </p:nvPr>
        </p:nvSpPr>
        <p:spPr/>
        <p:txBody>
          <a:bodyPr/>
          <a:lstStyle/>
          <a:p>
            <a:fld id="{06052B1D-DECA-4046-9421-48D576404772}" type="slidenum">
              <a:rPr lang="en-US" smtClean="0"/>
              <a:t>14</a:t>
            </a:fld>
            <a:endParaRPr lang="en-US"/>
          </a:p>
        </p:txBody>
      </p:sp>
    </p:spTree>
    <p:extLst>
      <p:ext uri="{BB962C8B-B14F-4D97-AF65-F5344CB8AC3E}">
        <p14:creationId xmlns:p14="http://schemas.microsoft.com/office/powerpoint/2010/main" val="2678278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at this time we evaluated the use of surfactants.  High level, surfactants work by physically attaching to the carbon molecule of CT while also lowering the surface tension of the groundwater.  This increases the mobility and recoverability of our targeted contaminant.  Additionally, surfactants would work very well with recovery our CT-impacted LNAPL.  And with the infrastructure to facilitate recovery and treatment of the impacted groundwater already in place, this alternative could be implemented for a relatively low cost.</a:t>
            </a:r>
          </a:p>
        </p:txBody>
      </p:sp>
      <p:sp>
        <p:nvSpPr>
          <p:cNvPr id="4" name="Slide Number Placeholder 3"/>
          <p:cNvSpPr>
            <a:spLocks noGrp="1"/>
          </p:cNvSpPr>
          <p:nvPr>
            <p:ph type="sldNum" sz="quarter" idx="10"/>
          </p:nvPr>
        </p:nvSpPr>
        <p:spPr/>
        <p:txBody>
          <a:bodyPr/>
          <a:lstStyle/>
          <a:p>
            <a:fld id="{06052B1D-DECA-4046-9421-48D576404772}" type="slidenum">
              <a:rPr lang="en-US" smtClean="0"/>
              <a:t>15</a:t>
            </a:fld>
            <a:endParaRPr lang="en-US"/>
          </a:p>
        </p:txBody>
      </p:sp>
    </p:spTree>
    <p:extLst>
      <p:ext uri="{BB962C8B-B14F-4D97-AF65-F5344CB8AC3E}">
        <p14:creationId xmlns:p14="http://schemas.microsoft.com/office/powerpoint/2010/main" val="1013448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we conducted an SEE pilot study at 4 source area wells.  The pilot study consisted of both push-pull (injecting and extracting from the same well) and point to point tests to assess the most effective way to mix the surfactant with the aquifer.</a:t>
            </a:r>
          </a:p>
        </p:txBody>
      </p:sp>
      <p:sp>
        <p:nvSpPr>
          <p:cNvPr id="4" name="Slide Number Placeholder 3"/>
          <p:cNvSpPr>
            <a:spLocks noGrp="1"/>
          </p:cNvSpPr>
          <p:nvPr>
            <p:ph type="sldNum" sz="quarter" idx="10"/>
          </p:nvPr>
        </p:nvSpPr>
        <p:spPr/>
        <p:txBody>
          <a:bodyPr/>
          <a:lstStyle/>
          <a:p>
            <a:fld id="{06052B1D-DECA-4046-9421-48D576404772}" type="slidenum">
              <a:rPr lang="en-US" smtClean="0"/>
              <a:t>16</a:t>
            </a:fld>
            <a:endParaRPr lang="en-US"/>
          </a:p>
        </p:txBody>
      </p:sp>
    </p:spTree>
    <p:extLst>
      <p:ext uri="{BB962C8B-B14F-4D97-AF65-F5344CB8AC3E}">
        <p14:creationId xmlns:p14="http://schemas.microsoft.com/office/powerpoint/2010/main" val="65571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Ivey-sol surfactant specifically formulated for CT.  We delivered the surfactant-water mixture in batches via gravity flow.  5 gallons of </a:t>
            </a:r>
            <a:r>
              <a:rPr lang="en-US" dirty="0" err="1"/>
              <a:t>ivey</a:t>
            </a:r>
            <a:r>
              <a:rPr lang="en-US" dirty="0"/>
              <a:t>-sol surfactant was mixed with 250 gallons of water.  A granular activated carbon unit was temporarily installed to treat the discharge stream prior to permitted disposal at a POTW sewer line.    </a:t>
            </a:r>
          </a:p>
        </p:txBody>
      </p:sp>
      <p:sp>
        <p:nvSpPr>
          <p:cNvPr id="4" name="Slide Number Placeholder 3"/>
          <p:cNvSpPr>
            <a:spLocks noGrp="1"/>
          </p:cNvSpPr>
          <p:nvPr>
            <p:ph type="sldNum" sz="quarter" idx="10"/>
          </p:nvPr>
        </p:nvSpPr>
        <p:spPr/>
        <p:txBody>
          <a:bodyPr/>
          <a:lstStyle/>
          <a:p>
            <a:fld id="{06052B1D-DECA-4046-9421-48D576404772}" type="slidenum">
              <a:rPr lang="en-US" smtClean="0"/>
              <a:t>17</a:t>
            </a:fld>
            <a:endParaRPr lang="en-US"/>
          </a:p>
        </p:txBody>
      </p:sp>
    </p:spTree>
    <p:extLst>
      <p:ext uri="{BB962C8B-B14F-4D97-AF65-F5344CB8AC3E}">
        <p14:creationId xmlns:p14="http://schemas.microsoft.com/office/powerpoint/2010/main" val="2762843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pilot study lasted approximately 30 days and we injected about 55 gallons of </a:t>
            </a:r>
            <a:r>
              <a:rPr lang="en-US" dirty="0" err="1"/>
              <a:t>iveysol</a:t>
            </a:r>
            <a:r>
              <a:rPr lang="en-US" dirty="0"/>
              <a:t> surfactant.  During each testing phase, we conducted field testing to help identify surfactant presence at the DPVE influent as well as observation wells.  Additionally, the field data was used to help determine when samples should be collected for lab analysis.  Photo:  Field agitation testing - measuring the bubbles that form at the surface.</a:t>
            </a:r>
          </a:p>
        </p:txBody>
      </p:sp>
      <p:sp>
        <p:nvSpPr>
          <p:cNvPr id="4" name="Slide Number Placeholder 3"/>
          <p:cNvSpPr>
            <a:spLocks noGrp="1"/>
          </p:cNvSpPr>
          <p:nvPr>
            <p:ph type="sldNum" sz="quarter" idx="10"/>
          </p:nvPr>
        </p:nvSpPr>
        <p:spPr/>
        <p:txBody>
          <a:bodyPr/>
          <a:lstStyle/>
          <a:p>
            <a:fld id="{06052B1D-DECA-4046-9421-48D576404772}" type="slidenum">
              <a:rPr lang="en-US" smtClean="0"/>
              <a:t>18</a:t>
            </a:fld>
            <a:endParaRPr lang="en-US"/>
          </a:p>
        </p:txBody>
      </p:sp>
    </p:spTree>
    <p:extLst>
      <p:ext uri="{BB962C8B-B14F-4D97-AF65-F5344CB8AC3E}">
        <p14:creationId xmlns:p14="http://schemas.microsoft.com/office/powerpoint/2010/main" val="103690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source of the contamination was the 80/20 grain fumigant mixture</a:t>
            </a:r>
          </a:p>
        </p:txBody>
      </p:sp>
      <p:sp>
        <p:nvSpPr>
          <p:cNvPr id="4" name="Slide Number Placeholder 3"/>
          <p:cNvSpPr>
            <a:spLocks noGrp="1"/>
          </p:cNvSpPr>
          <p:nvPr>
            <p:ph type="sldNum" sz="quarter" idx="10"/>
          </p:nvPr>
        </p:nvSpPr>
        <p:spPr/>
        <p:txBody>
          <a:bodyPr/>
          <a:lstStyle/>
          <a:p>
            <a:fld id="{06052B1D-DECA-4046-9421-48D576404772}" type="slidenum">
              <a:rPr lang="en-US" smtClean="0"/>
              <a:t>1</a:t>
            </a:fld>
            <a:endParaRPr lang="en-US"/>
          </a:p>
        </p:txBody>
      </p:sp>
    </p:spTree>
    <p:extLst>
      <p:ext uri="{BB962C8B-B14F-4D97-AF65-F5344CB8AC3E}">
        <p14:creationId xmlns:p14="http://schemas.microsoft.com/office/powerpoint/2010/main" val="2089999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measured surface tension in the field.  Photo: top indicates no surfactant – surface tension keeping the form of the droplet.  As surfactant concentrations increase it becomes very apparent as the droplet spreads out.</a:t>
            </a:r>
          </a:p>
        </p:txBody>
      </p:sp>
      <p:sp>
        <p:nvSpPr>
          <p:cNvPr id="4" name="Slide Number Placeholder 3"/>
          <p:cNvSpPr>
            <a:spLocks noGrp="1"/>
          </p:cNvSpPr>
          <p:nvPr>
            <p:ph type="sldNum" sz="quarter" idx="10"/>
          </p:nvPr>
        </p:nvSpPr>
        <p:spPr/>
        <p:txBody>
          <a:bodyPr/>
          <a:lstStyle/>
          <a:p>
            <a:fld id="{06052B1D-DECA-4046-9421-48D576404772}" type="slidenum">
              <a:rPr lang="en-US" smtClean="0"/>
              <a:t>19</a:t>
            </a:fld>
            <a:endParaRPr lang="en-US"/>
          </a:p>
        </p:txBody>
      </p:sp>
    </p:spTree>
    <p:extLst>
      <p:ext uri="{BB962C8B-B14F-4D97-AF65-F5344CB8AC3E}">
        <p14:creationId xmlns:p14="http://schemas.microsoft.com/office/powerpoint/2010/main" val="3477528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2 tests were push-pull tests in the source area.  We injected 275 to 500 gallons of surfactant water mixture at each well, allowed up to 24 hour residence time, and then began the recovery phase.  Increases in vapor and dissolved phase mass removal were observed; however, not as high as we were expecting to see.  </a:t>
            </a:r>
          </a:p>
        </p:txBody>
      </p:sp>
      <p:sp>
        <p:nvSpPr>
          <p:cNvPr id="4" name="Slide Number Placeholder 3"/>
          <p:cNvSpPr>
            <a:spLocks noGrp="1"/>
          </p:cNvSpPr>
          <p:nvPr>
            <p:ph type="sldNum" sz="quarter" idx="10"/>
          </p:nvPr>
        </p:nvSpPr>
        <p:spPr/>
        <p:txBody>
          <a:bodyPr/>
          <a:lstStyle/>
          <a:p>
            <a:fld id="{06052B1D-DECA-4046-9421-48D576404772}" type="slidenum">
              <a:rPr lang="en-US" smtClean="0"/>
              <a:t>20</a:t>
            </a:fld>
            <a:endParaRPr lang="en-US"/>
          </a:p>
        </p:txBody>
      </p:sp>
    </p:spTree>
    <p:extLst>
      <p:ext uri="{BB962C8B-B14F-4D97-AF65-F5344CB8AC3E}">
        <p14:creationId xmlns:p14="http://schemas.microsoft.com/office/powerpoint/2010/main" val="7513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Injected 1,000 gallons into the same 2 wells, but extracted from a different well to facilitate a point to point test.  The idea here was to maximize surfactant mixing with the aquifer.  During the recovery phase, we saw significant increases in mass removal.  Influent groundwater concentrations were some of the highest we had ever seen by.  </a:t>
            </a:r>
          </a:p>
        </p:txBody>
      </p:sp>
      <p:sp>
        <p:nvSpPr>
          <p:cNvPr id="4" name="Slide Number Placeholder 3"/>
          <p:cNvSpPr>
            <a:spLocks noGrp="1"/>
          </p:cNvSpPr>
          <p:nvPr>
            <p:ph type="sldNum" sz="quarter" idx="10"/>
          </p:nvPr>
        </p:nvSpPr>
        <p:spPr/>
        <p:txBody>
          <a:bodyPr/>
          <a:lstStyle/>
          <a:p>
            <a:fld id="{06052B1D-DECA-4046-9421-48D576404772}" type="slidenum">
              <a:rPr lang="en-US" smtClean="0"/>
              <a:t>21</a:t>
            </a:fld>
            <a:endParaRPr lang="en-US"/>
          </a:p>
        </p:txBody>
      </p:sp>
    </p:spTree>
    <p:extLst>
      <p:ext uri="{BB962C8B-B14F-4D97-AF65-F5344CB8AC3E}">
        <p14:creationId xmlns:p14="http://schemas.microsoft.com/office/powerpoint/2010/main" val="2042544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highly elevated yet highly variable influent groundwater concentrations were observed.  It appeared that we were recovering high concentration slugs over short periods of time, making timing of analytical samples critical, because that is what we use to evaluate mass removal.  Photo: Decreased from 4,400 to 570 within a matter of hours.  Potential we missed even higher concentration events.   Part of that was due to the relatively small volume we injected.  This was a pilot study, and so we wanted to test implement ability and the potential for increased mass removal.  We felt the results of the pilot showed significant potential at a relatively low cost.  </a:t>
            </a:r>
          </a:p>
        </p:txBody>
      </p:sp>
      <p:sp>
        <p:nvSpPr>
          <p:cNvPr id="4" name="Slide Number Placeholder 3"/>
          <p:cNvSpPr>
            <a:spLocks noGrp="1"/>
          </p:cNvSpPr>
          <p:nvPr>
            <p:ph type="sldNum" sz="quarter" idx="10"/>
          </p:nvPr>
        </p:nvSpPr>
        <p:spPr/>
        <p:txBody>
          <a:bodyPr/>
          <a:lstStyle/>
          <a:p>
            <a:fld id="{06052B1D-DECA-4046-9421-48D576404772}" type="slidenum">
              <a:rPr lang="en-US" smtClean="0"/>
              <a:t>22</a:t>
            </a:fld>
            <a:endParaRPr lang="en-US"/>
          </a:p>
        </p:txBody>
      </p:sp>
    </p:spTree>
    <p:extLst>
      <p:ext uri="{BB962C8B-B14F-4D97-AF65-F5344CB8AC3E}">
        <p14:creationId xmlns:p14="http://schemas.microsoft.com/office/powerpoint/2010/main" val="4190955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we conducted full-scale SEE.  We injected a total of 275 gallons of Ivey-sol’s 106 surfactant formulation.  We designed the full-scale such that we incorporated the most successful aspects of the pilot study.  We used a combination where we would start with point to point flushing, and then finish each test by pulling from the wells we injected in.  </a:t>
            </a:r>
          </a:p>
        </p:txBody>
      </p:sp>
      <p:sp>
        <p:nvSpPr>
          <p:cNvPr id="4" name="Slide Number Placeholder 3"/>
          <p:cNvSpPr>
            <a:spLocks noGrp="1"/>
          </p:cNvSpPr>
          <p:nvPr>
            <p:ph type="sldNum" sz="quarter" idx="10"/>
          </p:nvPr>
        </p:nvSpPr>
        <p:spPr/>
        <p:txBody>
          <a:bodyPr/>
          <a:lstStyle/>
          <a:p>
            <a:fld id="{06052B1D-DECA-4046-9421-48D576404772}" type="slidenum">
              <a:rPr lang="en-US" smtClean="0"/>
              <a:t>23</a:t>
            </a:fld>
            <a:endParaRPr lang="en-US"/>
          </a:p>
        </p:txBody>
      </p:sp>
    </p:spTree>
    <p:extLst>
      <p:ext uri="{BB962C8B-B14F-4D97-AF65-F5344CB8AC3E}">
        <p14:creationId xmlns:p14="http://schemas.microsoft.com/office/powerpoint/2010/main" val="3239630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the same surfactant field testing techniques used during the pilot, only we added a conservative tracer to provide a more quantitative assessment of surfactant distribution. </a:t>
            </a:r>
          </a:p>
        </p:txBody>
      </p:sp>
      <p:sp>
        <p:nvSpPr>
          <p:cNvPr id="4" name="Slide Number Placeholder 3"/>
          <p:cNvSpPr>
            <a:spLocks noGrp="1"/>
          </p:cNvSpPr>
          <p:nvPr>
            <p:ph type="sldNum" sz="quarter" idx="10"/>
          </p:nvPr>
        </p:nvSpPr>
        <p:spPr/>
        <p:txBody>
          <a:bodyPr/>
          <a:lstStyle/>
          <a:p>
            <a:fld id="{06052B1D-DECA-4046-9421-48D576404772}" type="slidenum">
              <a:rPr lang="en-US" smtClean="0"/>
              <a:t>24</a:t>
            </a:fld>
            <a:endParaRPr lang="en-US"/>
          </a:p>
        </p:txBody>
      </p:sp>
    </p:spTree>
    <p:extLst>
      <p:ext uri="{BB962C8B-B14F-4D97-AF65-F5344CB8AC3E}">
        <p14:creationId xmlns:p14="http://schemas.microsoft.com/office/powerpoint/2010/main" val="3285725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Installed 3 additional shallow monitoring wells along the northern-most portion of the source area to increase our injection area.  In total, we conducted full-scale SEE in 5 phases, blanketing the entire source area.</a:t>
            </a:r>
          </a:p>
        </p:txBody>
      </p:sp>
      <p:sp>
        <p:nvSpPr>
          <p:cNvPr id="4" name="Slide Number Placeholder 3"/>
          <p:cNvSpPr>
            <a:spLocks noGrp="1"/>
          </p:cNvSpPr>
          <p:nvPr>
            <p:ph type="sldNum" sz="quarter" idx="10"/>
          </p:nvPr>
        </p:nvSpPr>
        <p:spPr/>
        <p:txBody>
          <a:bodyPr/>
          <a:lstStyle/>
          <a:p>
            <a:fld id="{06052B1D-DECA-4046-9421-48D576404772}" type="slidenum">
              <a:rPr lang="en-US" smtClean="0"/>
              <a:t>25</a:t>
            </a:fld>
            <a:endParaRPr lang="en-US"/>
          </a:p>
        </p:txBody>
      </p:sp>
    </p:spTree>
    <p:extLst>
      <p:ext uri="{BB962C8B-B14F-4D97-AF65-F5344CB8AC3E}">
        <p14:creationId xmlns:p14="http://schemas.microsoft.com/office/powerpoint/2010/main" val="4167214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observations during full-scale were similar to the pilot.  Very high and variable mass removal rates were observed.  As we had hoped, we did observe more LNAPL recovered by the system, as circled here.  We also monitored downgradient well 119 to make sure we didn’t have any unanticipated migration of the surfactant.  </a:t>
            </a:r>
          </a:p>
        </p:txBody>
      </p:sp>
      <p:sp>
        <p:nvSpPr>
          <p:cNvPr id="4" name="Slide Number Placeholder 3"/>
          <p:cNvSpPr>
            <a:spLocks noGrp="1"/>
          </p:cNvSpPr>
          <p:nvPr>
            <p:ph type="sldNum" sz="quarter" idx="10"/>
          </p:nvPr>
        </p:nvSpPr>
        <p:spPr/>
        <p:txBody>
          <a:bodyPr/>
          <a:lstStyle/>
          <a:p>
            <a:fld id="{06052B1D-DECA-4046-9421-48D576404772}" type="slidenum">
              <a:rPr lang="en-US" smtClean="0"/>
              <a:t>26</a:t>
            </a:fld>
            <a:endParaRPr lang="en-US"/>
          </a:p>
        </p:txBody>
      </p:sp>
    </p:spTree>
    <p:extLst>
      <p:ext uri="{BB962C8B-B14F-4D97-AF65-F5344CB8AC3E}">
        <p14:creationId xmlns:p14="http://schemas.microsoft.com/office/powerpoint/2010/main" val="908248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knew there was likely mobilized mass that would continue to be recovered after we completed full-scale activities, so we continued to operate and monitor the DPVE system.  About 6 months after the conclusion of full-scale activities, we saw extremely high and sustained increases in our dissolved phase mass removal.  Concentrations up to 30,000 </a:t>
            </a:r>
            <a:r>
              <a:rPr lang="en-US" dirty="0" err="1"/>
              <a:t>ug</a:t>
            </a:r>
            <a:r>
              <a:rPr lang="en-US" dirty="0"/>
              <a:t>/l were observed, over 5x the highest ever observed.  Because of that, the mass recovered after the full-scale SEE activities accounted for over 25% of the total mass recovered by DPVE operations.</a:t>
            </a:r>
          </a:p>
        </p:txBody>
      </p:sp>
      <p:sp>
        <p:nvSpPr>
          <p:cNvPr id="4" name="Slide Number Placeholder 3"/>
          <p:cNvSpPr>
            <a:spLocks noGrp="1"/>
          </p:cNvSpPr>
          <p:nvPr>
            <p:ph type="sldNum" sz="quarter" idx="10"/>
          </p:nvPr>
        </p:nvSpPr>
        <p:spPr/>
        <p:txBody>
          <a:bodyPr/>
          <a:lstStyle/>
          <a:p>
            <a:fld id="{06052B1D-DECA-4046-9421-48D576404772}" type="slidenum">
              <a:rPr lang="en-US" smtClean="0"/>
              <a:t>27</a:t>
            </a:fld>
            <a:endParaRPr lang="en-US"/>
          </a:p>
        </p:txBody>
      </p:sp>
    </p:spTree>
    <p:extLst>
      <p:ext uri="{BB962C8B-B14F-4D97-AF65-F5344CB8AC3E}">
        <p14:creationId xmlns:p14="http://schemas.microsoft.com/office/powerpoint/2010/main" val="2366032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measure of success is the monitoring/DPVE well concentrations. We saw significant decreases in source area monitoring and DPVE wells during the semi-annual groundwater sampling events following the full scale activities.</a:t>
            </a:r>
          </a:p>
        </p:txBody>
      </p:sp>
      <p:sp>
        <p:nvSpPr>
          <p:cNvPr id="4" name="Slide Number Placeholder 3"/>
          <p:cNvSpPr>
            <a:spLocks noGrp="1"/>
          </p:cNvSpPr>
          <p:nvPr>
            <p:ph type="sldNum" sz="quarter" idx="10"/>
          </p:nvPr>
        </p:nvSpPr>
        <p:spPr/>
        <p:txBody>
          <a:bodyPr/>
          <a:lstStyle/>
          <a:p>
            <a:fld id="{06052B1D-DECA-4046-9421-48D576404772}" type="slidenum">
              <a:rPr lang="en-US" smtClean="0"/>
              <a:t>28</a:t>
            </a:fld>
            <a:endParaRPr lang="en-US"/>
          </a:p>
        </p:txBody>
      </p:sp>
    </p:spTree>
    <p:extLst>
      <p:ext uri="{BB962C8B-B14F-4D97-AF65-F5344CB8AC3E}">
        <p14:creationId xmlns:p14="http://schemas.microsoft.com/office/powerpoint/2010/main" val="230473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52B1D-DECA-4046-9421-48D576404772}" type="slidenum">
              <a:rPr lang="en-US" smtClean="0"/>
              <a:t>2</a:t>
            </a:fld>
            <a:endParaRPr lang="en-US"/>
          </a:p>
        </p:txBody>
      </p:sp>
    </p:spTree>
    <p:extLst>
      <p:ext uri="{BB962C8B-B14F-4D97-AF65-F5344CB8AC3E}">
        <p14:creationId xmlns:p14="http://schemas.microsoft.com/office/powerpoint/2010/main" val="3897884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DPVE-2 CT concentrations consistently above 1,000 </a:t>
            </a:r>
            <a:r>
              <a:rPr lang="en-US" dirty="0" err="1"/>
              <a:t>ug</a:t>
            </a:r>
            <a:r>
              <a:rPr lang="en-US" dirty="0"/>
              <a:t>/l until the SEE pilot study.  Since then we have seen concentrations as low as the MCL of 5.</a:t>
            </a:r>
          </a:p>
        </p:txBody>
      </p:sp>
      <p:sp>
        <p:nvSpPr>
          <p:cNvPr id="4" name="Slide Number Placeholder 3"/>
          <p:cNvSpPr>
            <a:spLocks noGrp="1"/>
          </p:cNvSpPr>
          <p:nvPr>
            <p:ph type="sldNum" sz="quarter" idx="10"/>
          </p:nvPr>
        </p:nvSpPr>
        <p:spPr/>
        <p:txBody>
          <a:bodyPr/>
          <a:lstStyle/>
          <a:p>
            <a:fld id="{06052B1D-DECA-4046-9421-48D576404772}" type="slidenum">
              <a:rPr lang="en-US" smtClean="0"/>
              <a:t>29</a:t>
            </a:fld>
            <a:endParaRPr lang="en-US"/>
          </a:p>
        </p:txBody>
      </p:sp>
    </p:spTree>
    <p:extLst>
      <p:ext uri="{BB962C8B-B14F-4D97-AF65-F5344CB8AC3E}">
        <p14:creationId xmlns:p14="http://schemas.microsoft.com/office/powerpoint/2010/main" val="3043553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results for the shallow, source area monitoring wells.  </a:t>
            </a:r>
          </a:p>
        </p:txBody>
      </p:sp>
      <p:sp>
        <p:nvSpPr>
          <p:cNvPr id="4" name="Slide Number Placeholder 3"/>
          <p:cNvSpPr>
            <a:spLocks noGrp="1"/>
          </p:cNvSpPr>
          <p:nvPr>
            <p:ph type="sldNum" sz="quarter" idx="10"/>
          </p:nvPr>
        </p:nvSpPr>
        <p:spPr/>
        <p:txBody>
          <a:bodyPr/>
          <a:lstStyle/>
          <a:p>
            <a:fld id="{06052B1D-DECA-4046-9421-48D576404772}" type="slidenum">
              <a:rPr lang="en-US" smtClean="0"/>
              <a:t>30</a:t>
            </a:fld>
            <a:endParaRPr lang="en-US"/>
          </a:p>
        </p:txBody>
      </p:sp>
    </p:spTree>
    <p:extLst>
      <p:ext uri="{BB962C8B-B14F-4D97-AF65-F5344CB8AC3E}">
        <p14:creationId xmlns:p14="http://schemas.microsoft.com/office/powerpoint/2010/main" val="3878047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showed earlier, this image represents pre-full scale plume conditions.  This illustrates plume conditions today.  Overall we have reduced the plume to a much more manageable size, and this opens the door for additional remedial alternatives to get us to our ultimate goal of ending active remediation.  </a:t>
            </a:r>
          </a:p>
        </p:txBody>
      </p:sp>
      <p:sp>
        <p:nvSpPr>
          <p:cNvPr id="4" name="Slide Number Placeholder 3"/>
          <p:cNvSpPr>
            <a:spLocks noGrp="1"/>
          </p:cNvSpPr>
          <p:nvPr>
            <p:ph type="sldNum" sz="quarter" idx="10"/>
          </p:nvPr>
        </p:nvSpPr>
        <p:spPr/>
        <p:txBody>
          <a:bodyPr/>
          <a:lstStyle/>
          <a:p>
            <a:fld id="{06052B1D-DECA-4046-9421-48D576404772}" type="slidenum">
              <a:rPr lang="en-US" smtClean="0"/>
              <a:t>31</a:t>
            </a:fld>
            <a:endParaRPr lang="en-US"/>
          </a:p>
        </p:txBody>
      </p:sp>
    </p:spTree>
    <p:extLst>
      <p:ext uri="{BB962C8B-B14F-4D97-AF65-F5344CB8AC3E}">
        <p14:creationId xmlns:p14="http://schemas.microsoft.com/office/powerpoint/2010/main" val="521296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over 90% reductions in source area wells.  Additionally, no measurable LNAPL last month.  </a:t>
            </a:r>
          </a:p>
        </p:txBody>
      </p:sp>
      <p:sp>
        <p:nvSpPr>
          <p:cNvPr id="4" name="Slide Number Placeholder 3"/>
          <p:cNvSpPr>
            <a:spLocks noGrp="1"/>
          </p:cNvSpPr>
          <p:nvPr>
            <p:ph type="sldNum" sz="quarter" idx="10"/>
          </p:nvPr>
        </p:nvSpPr>
        <p:spPr/>
        <p:txBody>
          <a:bodyPr/>
          <a:lstStyle/>
          <a:p>
            <a:fld id="{06052B1D-DECA-4046-9421-48D576404772}" type="slidenum">
              <a:rPr lang="en-US" smtClean="0"/>
              <a:t>33</a:t>
            </a:fld>
            <a:endParaRPr lang="en-US"/>
          </a:p>
        </p:txBody>
      </p:sp>
    </p:spTree>
    <p:extLst>
      <p:ext uri="{BB962C8B-B14F-4D97-AF65-F5344CB8AC3E}">
        <p14:creationId xmlns:p14="http://schemas.microsoft.com/office/powerpoint/2010/main" val="2231301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052B1D-DECA-4046-9421-48D576404772}" type="slidenum">
              <a:rPr lang="en-US" smtClean="0"/>
              <a:t>34</a:t>
            </a:fld>
            <a:endParaRPr lang="en-US"/>
          </a:p>
        </p:txBody>
      </p:sp>
    </p:spTree>
    <p:extLst>
      <p:ext uri="{BB962C8B-B14F-4D97-AF65-F5344CB8AC3E}">
        <p14:creationId xmlns:p14="http://schemas.microsoft.com/office/powerpoint/2010/main" val="3541708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052B1D-DECA-4046-9421-48D576404772}" type="slidenum">
              <a:rPr lang="en-US" smtClean="0"/>
              <a:t>35</a:t>
            </a:fld>
            <a:endParaRPr lang="en-US"/>
          </a:p>
        </p:txBody>
      </p:sp>
    </p:spTree>
    <p:extLst>
      <p:ext uri="{BB962C8B-B14F-4D97-AF65-F5344CB8AC3E}">
        <p14:creationId xmlns:p14="http://schemas.microsoft.com/office/powerpoint/2010/main" val="2111767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a number of challenges right from the start.  The source area is located in an area bound by an active substation, active rail line, elevator infrastructure, and a steep embankment.  We had to get creative to install the DPVE system.</a:t>
            </a:r>
          </a:p>
        </p:txBody>
      </p:sp>
      <p:sp>
        <p:nvSpPr>
          <p:cNvPr id="4" name="Slide Number Placeholder 3"/>
          <p:cNvSpPr>
            <a:spLocks noGrp="1"/>
          </p:cNvSpPr>
          <p:nvPr>
            <p:ph type="sldNum" sz="quarter" idx="10"/>
          </p:nvPr>
        </p:nvSpPr>
        <p:spPr/>
        <p:txBody>
          <a:bodyPr/>
          <a:lstStyle/>
          <a:p>
            <a:fld id="{06052B1D-DECA-4046-9421-48D576404772}" type="slidenum">
              <a:rPr lang="en-US" smtClean="0"/>
              <a:t>3</a:t>
            </a:fld>
            <a:endParaRPr lang="en-US"/>
          </a:p>
        </p:txBody>
      </p:sp>
    </p:spTree>
    <p:extLst>
      <p:ext uri="{BB962C8B-B14F-4D97-AF65-F5344CB8AC3E}">
        <p14:creationId xmlns:p14="http://schemas.microsoft.com/office/powerpoint/2010/main" val="363480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52B1D-DECA-4046-9421-48D576404772}" type="slidenum">
              <a:rPr lang="en-US" smtClean="0"/>
              <a:t>4</a:t>
            </a:fld>
            <a:endParaRPr lang="en-US"/>
          </a:p>
        </p:txBody>
      </p:sp>
    </p:spTree>
    <p:extLst>
      <p:ext uri="{BB962C8B-B14F-4D97-AF65-F5344CB8AC3E}">
        <p14:creationId xmlns:p14="http://schemas.microsoft.com/office/powerpoint/2010/main" val="3861018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system as it looks today.  The concrete pads visible in the photos are source area monitoring and DPVE extraction wells.</a:t>
            </a:r>
          </a:p>
        </p:txBody>
      </p:sp>
      <p:sp>
        <p:nvSpPr>
          <p:cNvPr id="4" name="Slide Number Placeholder 3"/>
          <p:cNvSpPr>
            <a:spLocks noGrp="1"/>
          </p:cNvSpPr>
          <p:nvPr>
            <p:ph type="sldNum" sz="quarter" idx="10"/>
          </p:nvPr>
        </p:nvSpPr>
        <p:spPr/>
        <p:txBody>
          <a:bodyPr/>
          <a:lstStyle/>
          <a:p>
            <a:fld id="{06052B1D-DECA-4046-9421-48D576404772}" type="slidenum">
              <a:rPr lang="en-US" smtClean="0"/>
              <a:t>5</a:t>
            </a:fld>
            <a:endParaRPr lang="en-US"/>
          </a:p>
        </p:txBody>
      </p:sp>
    </p:spTree>
    <p:extLst>
      <p:ext uri="{BB962C8B-B14F-4D97-AF65-F5344CB8AC3E}">
        <p14:creationId xmlns:p14="http://schemas.microsoft.com/office/powerpoint/2010/main" val="512007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illustration of the site layout.  The wells circled green are extraction wells.  The extraction wells were focused near the former AST where the highest groundwater and soil impacts were observed.  The highest CT concentrations have been historically observed near DPVE-2 through 4, downgradient of the AST.</a:t>
            </a:r>
          </a:p>
        </p:txBody>
      </p:sp>
      <p:sp>
        <p:nvSpPr>
          <p:cNvPr id="4" name="Slide Number Placeholder 3"/>
          <p:cNvSpPr>
            <a:spLocks noGrp="1"/>
          </p:cNvSpPr>
          <p:nvPr>
            <p:ph type="sldNum" sz="quarter" idx="10"/>
          </p:nvPr>
        </p:nvSpPr>
        <p:spPr/>
        <p:txBody>
          <a:bodyPr/>
          <a:lstStyle/>
          <a:p>
            <a:fld id="{06052B1D-DECA-4046-9421-48D576404772}" type="slidenum">
              <a:rPr lang="en-US" smtClean="0"/>
              <a:t>6</a:t>
            </a:fld>
            <a:endParaRPr lang="en-US"/>
          </a:p>
        </p:txBody>
      </p:sp>
    </p:spTree>
    <p:extLst>
      <p:ext uri="{BB962C8B-B14F-4D97-AF65-F5344CB8AC3E}">
        <p14:creationId xmlns:p14="http://schemas.microsoft.com/office/powerpoint/2010/main" val="2691043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objectives of the DPVE system was hydraulic control.  Due to the relatively flat natural gradient, a significant hydraulic influence could be achieved.</a:t>
            </a:r>
          </a:p>
        </p:txBody>
      </p:sp>
      <p:sp>
        <p:nvSpPr>
          <p:cNvPr id="4" name="Slide Number Placeholder 3"/>
          <p:cNvSpPr>
            <a:spLocks noGrp="1"/>
          </p:cNvSpPr>
          <p:nvPr>
            <p:ph type="sldNum" sz="quarter" idx="10"/>
          </p:nvPr>
        </p:nvSpPr>
        <p:spPr/>
        <p:txBody>
          <a:bodyPr/>
          <a:lstStyle/>
          <a:p>
            <a:fld id="{06052B1D-DECA-4046-9421-48D576404772}" type="slidenum">
              <a:rPr lang="en-US" smtClean="0"/>
              <a:t>7</a:t>
            </a:fld>
            <a:endParaRPr lang="en-US"/>
          </a:p>
        </p:txBody>
      </p:sp>
    </p:spTree>
    <p:extLst>
      <p:ext uri="{BB962C8B-B14F-4D97-AF65-F5344CB8AC3E}">
        <p14:creationId xmlns:p14="http://schemas.microsoft.com/office/powerpoint/2010/main" val="42791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CT groundwater concentration depiction generated using Earth Volumetric Studio (EVS).  This represents conditions PRIOR to DPVE system operation.  The red indicates concentrations up to 300k, yellow is up to 3k, green up to 300, and blue and white are near or below the MCL of 5.  As you can see, concentrations over 1k were observed downgradient near the property boundary.</a:t>
            </a:r>
          </a:p>
        </p:txBody>
      </p:sp>
      <p:sp>
        <p:nvSpPr>
          <p:cNvPr id="4" name="Slide Number Placeholder 3"/>
          <p:cNvSpPr>
            <a:spLocks noGrp="1"/>
          </p:cNvSpPr>
          <p:nvPr>
            <p:ph type="sldNum" sz="quarter" idx="10"/>
          </p:nvPr>
        </p:nvSpPr>
        <p:spPr/>
        <p:txBody>
          <a:bodyPr/>
          <a:lstStyle/>
          <a:p>
            <a:fld id="{06052B1D-DECA-4046-9421-48D576404772}" type="slidenum">
              <a:rPr lang="en-US" smtClean="0"/>
              <a:t>8</a:t>
            </a:fld>
            <a:endParaRPr lang="en-US"/>
          </a:p>
        </p:txBody>
      </p:sp>
    </p:spTree>
    <p:extLst>
      <p:ext uri="{BB962C8B-B14F-4D97-AF65-F5344CB8AC3E}">
        <p14:creationId xmlns:p14="http://schemas.microsoft.com/office/powerpoint/2010/main" val="316635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noAutofit/>
          </a:bodyPr>
          <a:lstStyle>
            <a:lvl1pPr algn="ctr">
              <a:defRPr sz="5000">
                <a:solidFill>
                  <a:srgbClr val="005BB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914400" y="3944774"/>
            <a:ext cx="10363200" cy="1316439"/>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31508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9600" y="3639369"/>
            <a:ext cx="10972800" cy="1003577"/>
          </a:xfrm>
          <a:prstGeom prst="rect">
            <a:avLst/>
          </a:prstGeom>
        </p:spPr>
        <p:txBody>
          <a:bodyPr anchor="ctr"/>
          <a:lstStyle>
            <a:lvl1pPr marL="0" indent="0" algn="ctr">
              <a:buNone/>
              <a:defRPr sz="2000" b="1" i="0">
                <a:solidFill>
                  <a:schemeClr val="bg1"/>
                </a:solidFill>
                <a:latin typeface="Arial Black" charset="0"/>
                <a:ea typeface="Arial Black" charset="0"/>
                <a:cs typeface="Arial Black"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STYLE</a:t>
            </a:r>
          </a:p>
        </p:txBody>
      </p:sp>
      <p:sp>
        <p:nvSpPr>
          <p:cNvPr id="7" name="Title Placeholder 1"/>
          <p:cNvSpPr>
            <a:spLocks noGrp="1"/>
          </p:cNvSpPr>
          <p:nvPr>
            <p:ph type="title" hasCustomPrompt="1"/>
          </p:nvPr>
        </p:nvSpPr>
        <p:spPr>
          <a:xfrm>
            <a:off x="609600" y="2388475"/>
            <a:ext cx="10972800" cy="827690"/>
          </a:xfrm>
          <a:prstGeom prst="rect">
            <a:avLst/>
          </a:prstGeom>
        </p:spPr>
        <p:txBody>
          <a:bodyPr vert="horz" lIns="91440" tIns="45720" rIns="91440" bIns="45720" rtlCol="0" anchor="ctr">
            <a:normAutofit/>
          </a:bodyPr>
          <a:lstStyle>
            <a:lvl1pPr>
              <a:defRPr baseline="0">
                <a:solidFill>
                  <a:schemeClr val="bg1"/>
                </a:solidFill>
              </a:defRPr>
            </a:lvl1pPr>
          </a:lstStyle>
          <a:p>
            <a:r>
              <a:rPr lang="en-US" dirty="0"/>
              <a:t>DIVIDER PAGE TEXT HERE</a:t>
            </a:r>
          </a:p>
        </p:txBody>
      </p:sp>
      <p:sp>
        <p:nvSpPr>
          <p:cNvPr id="8" name="Slide Number Placeholder 6"/>
          <p:cNvSpPr>
            <a:spLocks noGrp="1"/>
          </p:cNvSpPr>
          <p:nvPr>
            <p:ph type="sldNum" sz="quarter" idx="4"/>
          </p:nvPr>
        </p:nvSpPr>
        <p:spPr>
          <a:xfrm>
            <a:off x="11473944" y="6355921"/>
            <a:ext cx="718056" cy="502080"/>
          </a:xfrm>
          <a:prstGeom prst="rect">
            <a:avLst/>
          </a:prstGeom>
        </p:spPr>
        <p:txBody>
          <a:bodyPr anchor="ctr"/>
          <a:lstStyle>
            <a:lvl1pPr algn="ctr">
              <a:defRPr sz="1000" b="1">
                <a:solidFill>
                  <a:schemeClr val="bg1"/>
                </a:solidFill>
                <a:latin typeface="Arial" panose="020B0604020202020204" pitchFamily="34" charset="0"/>
                <a:cs typeface="Arial" panose="020B0604020202020204" pitchFamily="34" charset="0"/>
              </a:defRPr>
            </a:lvl1pPr>
          </a:lstStyle>
          <a:p>
            <a:fld id="{69C8E493-8255-40C2-A83F-019E5C054B6D}" type="slidenum">
              <a:rPr lang="en-US" smtClean="0"/>
              <a:pPr/>
              <a:t>‹#›</a:t>
            </a:fld>
            <a:endParaRPr lang="en-US" dirty="0"/>
          </a:p>
        </p:txBody>
      </p:sp>
    </p:spTree>
    <p:extLst>
      <p:ext uri="{BB962C8B-B14F-4D97-AF65-F5344CB8AC3E}">
        <p14:creationId xmlns:p14="http://schemas.microsoft.com/office/powerpoint/2010/main" val="2422715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DIVIDER PAGE TEXT HERE</a:t>
            </a:r>
          </a:p>
        </p:txBody>
      </p:sp>
      <p:sp>
        <p:nvSpPr>
          <p:cNvPr id="3" name="Slide Number Placeholder 2"/>
          <p:cNvSpPr>
            <a:spLocks noGrp="1"/>
          </p:cNvSpPr>
          <p:nvPr>
            <p:ph type="sldNum" sz="quarter" idx="10"/>
          </p:nvPr>
        </p:nvSpPr>
        <p:spPr/>
        <p:txBody>
          <a:bodyPr/>
          <a:lstStyle/>
          <a:p>
            <a:fld id="{69C8E493-8255-40C2-A83F-019E5C054B6D}" type="slidenum">
              <a:rPr lang="en-US" smtClean="0"/>
              <a:pPr/>
              <a:t>‹#›</a:t>
            </a:fld>
            <a:endParaRPr lang="en-US" dirty="0"/>
          </a:p>
        </p:txBody>
      </p:sp>
    </p:spTree>
    <p:extLst>
      <p:ext uri="{BB962C8B-B14F-4D97-AF65-F5344CB8AC3E}">
        <p14:creationId xmlns:p14="http://schemas.microsoft.com/office/powerpoint/2010/main" val="391793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p:cNvGrpSpPr/>
          <p:nvPr userDrawn="1"/>
        </p:nvGrpSpPr>
        <p:grpSpPr>
          <a:xfrm>
            <a:off x="2861389" y="2005195"/>
            <a:ext cx="5984268" cy="2832435"/>
            <a:chOff x="1498334" y="1825675"/>
            <a:chExt cx="5984268" cy="2832435"/>
          </a:xfrm>
        </p:grpSpPr>
        <p:pic>
          <p:nvPicPr>
            <p:cNvPr id="6" name="Picture 5" descr="Burns&amp;McDonnell_Ampersand_Reversed.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98334" y="1825675"/>
              <a:ext cx="2676997" cy="2832435"/>
            </a:xfrm>
            <a:prstGeom prst="rect">
              <a:avLst/>
            </a:prstGeom>
          </p:spPr>
        </p:pic>
        <p:pic>
          <p:nvPicPr>
            <p:cNvPr id="10" name="Picture 9" descr="CreateAmazing_Reversed.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24242" y="3148162"/>
              <a:ext cx="4158360" cy="265427"/>
            </a:xfrm>
            <a:prstGeom prst="rect">
              <a:avLst/>
            </a:prstGeom>
          </p:spPr>
        </p:pic>
      </p:grpSp>
    </p:spTree>
    <p:extLst>
      <p:ext uri="{BB962C8B-B14F-4D97-AF65-F5344CB8AC3E}">
        <p14:creationId xmlns:p14="http://schemas.microsoft.com/office/powerpoint/2010/main" val="1668453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600" y="0"/>
            <a:ext cx="10972800" cy="5256398"/>
          </a:xfrm>
          <a:prstGeom prst="rect">
            <a:avLst/>
          </a:prstGeom>
        </p:spPr>
        <p:txBody>
          <a:bodyPr vert="horz" lIns="91440" tIns="45720" rIns="91440" bIns="45720" rtlCol="0" anchor="ctr">
            <a:normAutofit/>
          </a:bodyPr>
          <a:lstStyle>
            <a:lvl1pPr>
              <a:defRPr sz="6000" b="1">
                <a:solidFill>
                  <a:schemeClr val="bg1"/>
                </a:solidFill>
                <a:latin typeface="Arial" panose="020B0604020202020204" pitchFamily="34" charset="0"/>
                <a:cs typeface="Arial" panose="020B0604020202020204" pitchFamily="34" charset="0"/>
              </a:defRPr>
            </a:lvl1pPr>
          </a:lstStyle>
          <a:p>
            <a:r>
              <a:rPr lang="en-US" dirty="0"/>
              <a:t>TITLE GOES HERE</a:t>
            </a:r>
          </a:p>
        </p:txBody>
      </p:sp>
      <p:grpSp>
        <p:nvGrpSpPr>
          <p:cNvPr id="6" name="Group 5"/>
          <p:cNvGrpSpPr/>
          <p:nvPr userDrawn="1"/>
        </p:nvGrpSpPr>
        <p:grpSpPr>
          <a:xfrm>
            <a:off x="4461663" y="5297137"/>
            <a:ext cx="3268674" cy="1016079"/>
            <a:chOff x="3069791" y="5291527"/>
            <a:chExt cx="3268674" cy="1016079"/>
          </a:xfrm>
        </p:grpSpPr>
        <p:pic>
          <p:nvPicPr>
            <p:cNvPr id="7" name="Picture 6" descr="Burns&amp;McDonnell_Ampersand_Reversed.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69791" y="5291527"/>
              <a:ext cx="960319" cy="1016079"/>
            </a:xfrm>
            <a:prstGeom prst="rect">
              <a:avLst/>
            </a:prstGeom>
          </p:spPr>
        </p:pic>
        <p:pic>
          <p:nvPicPr>
            <p:cNvPr id="8" name="Picture 7" descr="CreateAmazing_Reversed.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57082" y="5780537"/>
              <a:ext cx="2481383" cy="158386"/>
            </a:xfrm>
            <a:prstGeom prst="rect">
              <a:avLst/>
            </a:prstGeom>
          </p:spPr>
        </p:pic>
      </p:grpSp>
    </p:spTree>
    <p:extLst>
      <p:ext uri="{BB962C8B-B14F-4D97-AF65-F5344CB8AC3E}">
        <p14:creationId xmlns:p14="http://schemas.microsoft.com/office/powerpoint/2010/main" val="696915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6608" y="2942732"/>
            <a:ext cx="6318784" cy="950485"/>
          </a:xfrm>
          <a:prstGeom prst="rect">
            <a:avLst/>
          </a:prstGeom>
        </p:spPr>
      </p:pic>
    </p:spTree>
    <p:extLst>
      <p:ext uri="{BB962C8B-B14F-4D97-AF65-F5344CB8AC3E}">
        <p14:creationId xmlns:p14="http://schemas.microsoft.com/office/powerpoint/2010/main" val="929853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609600" y="0"/>
            <a:ext cx="10972800" cy="5256398"/>
          </a:xfrm>
          <a:prstGeom prst="rect">
            <a:avLst/>
          </a:prstGeom>
        </p:spPr>
        <p:txBody>
          <a:bodyPr vert="horz" lIns="91440" tIns="45720" rIns="91440" bIns="45720" rtlCol="0" anchor="ctr">
            <a:normAutofit/>
          </a:bodyPr>
          <a:lstStyle>
            <a:lvl1pPr>
              <a:defRPr sz="6000" b="1">
                <a:solidFill>
                  <a:schemeClr val="bg1"/>
                </a:solidFill>
                <a:latin typeface="Arial" panose="020B0604020202020204" pitchFamily="34" charset="0"/>
                <a:cs typeface="Arial" panose="020B0604020202020204" pitchFamily="34" charset="0"/>
              </a:defRPr>
            </a:lvl1pPr>
          </a:lstStyle>
          <a:p>
            <a:r>
              <a:rPr lang="en-US" dirty="0"/>
              <a:t>TITLE GOES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4921" y="5833432"/>
            <a:ext cx="3019580" cy="454212"/>
          </a:xfrm>
          <a:prstGeom prst="rect">
            <a:avLst/>
          </a:prstGeom>
        </p:spPr>
      </p:pic>
    </p:spTree>
    <p:extLst>
      <p:ext uri="{BB962C8B-B14F-4D97-AF65-F5344CB8AC3E}">
        <p14:creationId xmlns:p14="http://schemas.microsoft.com/office/powerpoint/2010/main" val="3276806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5" name="Picture 4" descr="A picture containing man, person, outdoor, skating&#10;&#10;Description generated with very high confidence">
            <a:extLst>
              <a:ext uri="{FF2B5EF4-FFF2-40B4-BE49-F238E27FC236}">
                <a16:creationId xmlns:a16="http://schemas.microsoft.com/office/drawing/2014/main" xmlns="" id="{2569F404-EB84-4A05-9BA9-8556F6309A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40"/>
          <a:stretch/>
        </p:blipFill>
        <p:spPr>
          <a:xfrm>
            <a:off x="-2" y="4638"/>
            <a:ext cx="12192001" cy="684872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638"/>
            <a:ext cx="12192000" cy="6858000"/>
          </a:xfrm>
          <a:prstGeom prst="rect">
            <a:avLst/>
          </a:prstGeom>
        </p:spPr>
      </p:pic>
      <p:sp>
        <p:nvSpPr>
          <p:cNvPr id="2" name="Title 1"/>
          <p:cNvSpPr>
            <a:spLocks noGrp="1"/>
          </p:cNvSpPr>
          <p:nvPr>
            <p:ph type="title" hasCustomPrompt="1"/>
          </p:nvPr>
        </p:nvSpPr>
        <p:spPr>
          <a:xfrm>
            <a:off x="5703376" y="1291977"/>
            <a:ext cx="5735571" cy="2489608"/>
          </a:xfrm>
          <a:prstGeom prst="rect">
            <a:avLst/>
          </a:prstGeom>
        </p:spPr>
        <p:txBody>
          <a:bodyPr lIns="0" tIns="0" rIns="0" bIns="0" anchor="b"/>
          <a:lstStyle>
            <a:lvl1pPr algn="r">
              <a:lnSpc>
                <a:spcPts val="4200"/>
              </a:lnSpc>
              <a:defRPr sz="4000" b="1" i="0">
                <a:solidFill>
                  <a:srgbClr val="005BBF"/>
                </a:solidFill>
                <a:latin typeface="Arial Black" charset="0"/>
                <a:ea typeface="Arial Black" charset="0"/>
                <a:cs typeface="Arial Black" charset="0"/>
              </a:defRPr>
            </a:lvl1pPr>
          </a:lstStyle>
          <a:p>
            <a:r>
              <a:rPr lang="en-US" dirty="0"/>
              <a:t>PROJECT</a:t>
            </a:r>
            <a:br>
              <a:rPr lang="en-US" dirty="0"/>
            </a:br>
            <a:r>
              <a:rPr lang="en-US" dirty="0"/>
              <a:t>NAME</a:t>
            </a:r>
          </a:p>
        </p:txBody>
      </p:sp>
      <p:sp>
        <p:nvSpPr>
          <p:cNvPr id="18" name="Text Placeholder 4"/>
          <p:cNvSpPr>
            <a:spLocks noGrp="1"/>
          </p:cNvSpPr>
          <p:nvPr>
            <p:ph type="body" sz="quarter" idx="10" hasCustomPrompt="1"/>
          </p:nvPr>
        </p:nvSpPr>
        <p:spPr>
          <a:xfrm>
            <a:off x="6401406" y="4254361"/>
            <a:ext cx="5050259" cy="914400"/>
          </a:xfrm>
          <a:prstGeom prst="rect">
            <a:avLst/>
          </a:prstGeom>
        </p:spPr>
        <p:txBody>
          <a:bodyPr lIns="0" tIns="0" rIns="0" bIns="0" anchor="b"/>
          <a:lstStyle>
            <a:lvl1pPr marL="0" indent="0" algn="r">
              <a:buNone/>
              <a:defRPr sz="1900" b="1" i="0">
                <a:solidFill>
                  <a:srgbClr val="005BBF"/>
                </a:solidFill>
                <a:latin typeface="Arial" charset="0"/>
                <a:ea typeface="Arial" charset="0"/>
                <a:cs typeface="Arial" charset="0"/>
              </a:defRPr>
            </a:lvl1pPr>
            <a:lvl2pPr marL="457200" indent="0" algn="r">
              <a:buNone/>
              <a:defRPr>
                <a:solidFill>
                  <a:srgbClr val="005BBF"/>
                </a:solidFill>
              </a:defRPr>
            </a:lvl2pPr>
            <a:lvl3pPr marL="914400" indent="0" algn="r">
              <a:buNone/>
              <a:defRPr>
                <a:solidFill>
                  <a:srgbClr val="005BBF"/>
                </a:solidFill>
              </a:defRPr>
            </a:lvl3pPr>
            <a:lvl4pPr marL="1371600" indent="0" algn="r">
              <a:buNone/>
              <a:defRPr>
                <a:solidFill>
                  <a:srgbClr val="005BBF"/>
                </a:solidFill>
              </a:defRPr>
            </a:lvl4pPr>
            <a:lvl5pPr marL="1828800" indent="0" algn="r">
              <a:buNone/>
              <a:defRPr>
                <a:solidFill>
                  <a:srgbClr val="005BBF"/>
                </a:solidFill>
              </a:defRPr>
            </a:lvl5pPr>
          </a:lstStyle>
          <a:p>
            <a:pPr lvl="0"/>
            <a:r>
              <a:rPr lang="en-US" dirty="0"/>
              <a:t>CLIENT NAME</a:t>
            </a:r>
          </a:p>
        </p:txBody>
      </p:sp>
      <p:sp>
        <p:nvSpPr>
          <p:cNvPr id="19" name="Text Placeholder 6"/>
          <p:cNvSpPr>
            <a:spLocks noGrp="1"/>
          </p:cNvSpPr>
          <p:nvPr>
            <p:ph type="body" sz="quarter" idx="11" hasCustomPrompt="1"/>
          </p:nvPr>
        </p:nvSpPr>
        <p:spPr>
          <a:xfrm>
            <a:off x="9345034" y="5350015"/>
            <a:ext cx="2106631" cy="914400"/>
          </a:xfrm>
          <a:prstGeom prst="rect">
            <a:avLst/>
          </a:prstGeom>
        </p:spPr>
        <p:txBody>
          <a:bodyPr lIns="0" tIns="0" rIns="0" bIns="0"/>
          <a:lstStyle>
            <a:lvl1pPr marL="0" indent="0" algn="r">
              <a:buNone/>
              <a:defRPr sz="1500">
                <a:solidFill>
                  <a:schemeClr val="bg2">
                    <a:lumMod val="50000"/>
                  </a:schemeClr>
                </a:solidFill>
                <a:latin typeface="Arial" charset="0"/>
                <a:ea typeface="Arial" charset="0"/>
                <a:cs typeface="Arial" charset="0"/>
              </a:defRPr>
            </a:lvl1pPr>
            <a:lvl2pPr marL="457200" indent="0" algn="r">
              <a:buNone/>
              <a:defRPr sz="1500">
                <a:solidFill>
                  <a:srgbClr val="005BBF"/>
                </a:solidFill>
                <a:latin typeface="Arial" charset="0"/>
                <a:ea typeface="Arial" charset="0"/>
                <a:cs typeface="Arial" charset="0"/>
              </a:defRPr>
            </a:lvl2pPr>
            <a:lvl3pPr marL="914400" indent="0" algn="r">
              <a:buNone/>
              <a:defRPr sz="1500">
                <a:solidFill>
                  <a:srgbClr val="005BBF"/>
                </a:solidFill>
                <a:latin typeface="Arial" charset="0"/>
                <a:ea typeface="Arial" charset="0"/>
                <a:cs typeface="Arial" charset="0"/>
              </a:defRPr>
            </a:lvl3pPr>
            <a:lvl4pPr marL="1371600" indent="0" algn="r">
              <a:buNone/>
              <a:defRPr sz="1500">
                <a:solidFill>
                  <a:srgbClr val="005BBF"/>
                </a:solidFill>
                <a:latin typeface="Arial" charset="0"/>
                <a:ea typeface="Arial" charset="0"/>
                <a:cs typeface="Arial" charset="0"/>
              </a:defRPr>
            </a:lvl4pPr>
            <a:lvl5pPr marL="1828800" indent="0" algn="r">
              <a:buNone/>
              <a:defRPr sz="1500">
                <a:solidFill>
                  <a:srgbClr val="005BBF"/>
                </a:solidFill>
                <a:latin typeface="Arial" charset="0"/>
                <a:ea typeface="Arial" charset="0"/>
                <a:cs typeface="Arial" charset="0"/>
              </a:defRPr>
            </a:lvl5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lang="en-US" dirty="0"/>
              <a:t>RFP # XX-XXXX-XXX</a:t>
            </a:r>
            <a:br>
              <a:rPr lang="en-US" dirty="0"/>
            </a:br>
            <a:r>
              <a:rPr lang="en-US" dirty="0"/>
              <a:t>Month 31, 20XX</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84678" y="591890"/>
            <a:ext cx="3449176" cy="518833"/>
          </a:xfrm>
          <a:prstGeom prst="rect">
            <a:avLst/>
          </a:prstGeom>
        </p:spPr>
      </p:pic>
    </p:spTree>
    <p:extLst>
      <p:ext uri="{BB962C8B-B14F-4D97-AF65-F5344CB8AC3E}">
        <p14:creationId xmlns:p14="http://schemas.microsoft.com/office/powerpoint/2010/main" val="792444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3344" y="2008417"/>
            <a:ext cx="5925312" cy="2846832"/>
          </a:xfrm>
          <a:prstGeom prst="rect">
            <a:avLst/>
          </a:prstGeom>
        </p:spPr>
      </p:pic>
    </p:spTree>
    <p:extLst>
      <p:ext uri="{BB962C8B-B14F-4D97-AF65-F5344CB8AC3E}">
        <p14:creationId xmlns:p14="http://schemas.microsoft.com/office/powerpoint/2010/main" val="1199034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6748" y="2950789"/>
            <a:ext cx="6347654" cy="954828"/>
          </a:xfrm>
          <a:prstGeom prst="rect">
            <a:avLst/>
          </a:prstGeom>
        </p:spPr>
      </p:pic>
    </p:spTree>
    <p:extLst>
      <p:ext uri="{BB962C8B-B14F-4D97-AF65-F5344CB8AC3E}">
        <p14:creationId xmlns:p14="http://schemas.microsoft.com/office/powerpoint/2010/main" val="3919395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609600" y="0"/>
            <a:ext cx="10972800" cy="5256398"/>
          </a:xfrm>
          <a:prstGeom prst="rect">
            <a:avLst/>
          </a:prstGeom>
        </p:spPr>
        <p:txBody>
          <a:bodyPr vert="horz" lIns="91440" tIns="45720" rIns="91440" bIns="45720" rtlCol="0" anchor="ctr">
            <a:normAutofit/>
          </a:bodyPr>
          <a:lstStyle>
            <a:lvl1pPr>
              <a:defRPr sz="6000" b="1">
                <a:solidFill>
                  <a:srgbClr val="005BBF"/>
                </a:solidFill>
                <a:latin typeface="Arial" panose="020B0604020202020204" pitchFamily="34" charset="0"/>
                <a:cs typeface="Arial" panose="020B0604020202020204" pitchFamily="34" charset="0"/>
              </a:defRPr>
            </a:lvl1pPr>
          </a:lstStyle>
          <a:p>
            <a:r>
              <a:rPr lang="en-US" dirty="0"/>
              <a:t>TITLE GOES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2519" y="5845486"/>
            <a:ext cx="3026962" cy="455322"/>
          </a:xfrm>
          <a:prstGeom prst="rect">
            <a:avLst/>
          </a:prstGeom>
        </p:spPr>
      </p:pic>
    </p:spTree>
    <p:extLst>
      <p:ext uri="{BB962C8B-B14F-4D97-AF65-F5344CB8AC3E}">
        <p14:creationId xmlns:p14="http://schemas.microsoft.com/office/powerpoint/2010/main" val="2800691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5BBF"/>
              </a:buClr>
              <a:defRPr/>
            </a:lvl1pPr>
            <a:lvl2pPr>
              <a:buClr>
                <a:srgbClr val="005BBF"/>
              </a:buClr>
              <a:defRPr/>
            </a:lvl2pPr>
            <a:lvl3pPr>
              <a:buClr>
                <a:srgbClr val="005BBF"/>
              </a:buClr>
              <a:defRPr/>
            </a:lvl3pPr>
            <a:lvl4pPr>
              <a:buClr>
                <a:srgbClr val="005BBF"/>
              </a:buClr>
              <a:defRPr/>
            </a:lvl4pPr>
            <a:lvl5pPr>
              <a:buClr>
                <a:srgbClr val="005BBF"/>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dirty="0"/>
          </a:p>
        </p:txBody>
      </p:sp>
    </p:spTree>
    <p:extLst>
      <p:ext uri="{BB962C8B-B14F-4D97-AF65-F5344CB8AC3E}">
        <p14:creationId xmlns:p14="http://schemas.microsoft.com/office/powerpoint/2010/main" val="755301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800" b="1" cap="all">
                <a:solidFill>
                  <a:srgbClr val="005BBF"/>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37462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dirty="0"/>
          </a:p>
        </p:txBody>
      </p:sp>
    </p:spTree>
    <p:extLst>
      <p:ext uri="{BB962C8B-B14F-4D97-AF65-F5344CB8AC3E}">
        <p14:creationId xmlns:p14="http://schemas.microsoft.com/office/powerpoint/2010/main" val="451290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lnSpc>
                <a:spcPts val="2500"/>
              </a:lnSpc>
              <a:buNone/>
              <a:defRPr sz="2400" b="1">
                <a:solidFill>
                  <a:srgbClr val="005BB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lnSpc>
                <a:spcPts val="2500"/>
              </a:lnSpc>
              <a:buNone/>
              <a:defRPr sz="2400" b="1">
                <a:solidFill>
                  <a:srgbClr val="005BB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58602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968734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062358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t"/>
          <a:lstStyle>
            <a:lvl1pPr algn="l">
              <a:defRPr sz="2000" b="1">
                <a:solidFill>
                  <a:srgbClr val="005BBF"/>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97316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5BB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472944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355705"/>
            <a:ext cx="12204192" cy="512064"/>
          </a:xfrm>
          <a:prstGeom prst="rect">
            <a:avLst/>
          </a:prstGeom>
          <a:solidFill>
            <a:srgbClr val="005BBF"/>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solidFill>
                <a:srgbClr val="FFFFFF"/>
              </a:solidFill>
              <a:latin typeface="Arial"/>
              <a:cs typeface="Arial"/>
            </a:endParaRPr>
          </a:p>
        </p:txBody>
      </p:sp>
      <p:sp>
        <p:nvSpPr>
          <p:cNvPr id="2" name="Title Placeholder 1"/>
          <p:cNvSpPr>
            <a:spLocks noGrp="1"/>
          </p:cNvSpPr>
          <p:nvPr>
            <p:ph type="title"/>
          </p:nvPr>
        </p:nvSpPr>
        <p:spPr>
          <a:xfrm>
            <a:off x="609600" y="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73944" y="6355921"/>
            <a:ext cx="718056" cy="502080"/>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fld id="{69C8E493-8255-40C2-A83F-019E5C054B6D}" type="slidenum">
              <a:rPr lang="en-US" smtClean="0"/>
              <a:pPr/>
              <a:t>‹#›</a:t>
            </a:fld>
            <a:endParaRPr lang="en-US" dirty="0"/>
          </a:p>
        </p:txBody>
      </p:sp>
      <p:pic>
        <p:nvPicPr>
          <p:cNvPr id="9" name="Pictur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14878" y="6505787"/>
            <a:ext cx="1592239" cy="237921"/>
          </a:xfrm>
          <a:prstGeom prst="rect">
            <a:avLst/>
          </a:prstGeom>
        </p:spPr>
      </p:pic>
    </p:spTree>
    <p:extLst>
      <p:ext uri="{BB962C8B-B14F-4D97-AF65-F5344CB8AC3E}">
        <p14:creationId xmlns:p14="http://schemas.microsoft.com/office/powerpoint/2010/main" val="17021300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3" r:id="rId8"/>
    <p:sldLayoutId id="2147483684" r:id="rId9"/>
  </p:sldLayoutIdLst>
  <p:hf sldNum="0" hdr="0" ftr="0" dt="0"/>
  <p:txStyles>
    <p:titleStyle>
      <a:lvl1pPr algn="l" defTabSz="914400" rtl="0" eaLnBrk="1" latinLnBrk="0" hangingPunct="1">
        <a:spcBef>
          <a:spcPct val="0"/>
        </a:spcBef>
        <a:buNone/>
        <a:defRPr sz="3800" b="1" kern="1200">
          <a:solidFill>
            <a:srgbClr val="005BBF"/>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Clr>
          <a:srgbClr val="005BBF"/>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BBF"/>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5B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347951"/>
            <a:ext cx="10972800" cy="2908738"/>
          </a:xfrm>
          <a:prstGeom prst="rect">
            <a:avLst/>
          </a:prstGeom>
        </p:spPr>
        <p:txBody>
          <a:bodyPr vert="horz" lIns="0" tIns="0" rIns="0" bIns="0" rtlCol="0" anchor="ctr">
            <a:noAutofit/>
          </a:bodyPr>
          <a:lstStyle/>
          <a:p>
            <a:r>
              <a:rPr lang="en-US" dirty="0"/>
              <a:t>DIVIDER PAGE TEXT HERE</a:t>
            </a:r>
          </a:p>
        </p:txBody>
      </p:sp>
      <p:sp>
        <p:nvSpPr>
          <p:cNvPr id="8" name="Slide Number Placeholder 6"/>
          <p:cNvSpPr>
            <a:spLocks noGrp="1"/>
          </p:cNvSpPr>
          <p:nvPr>
            <p:ph type="sldNum" sz="quarter" idx="4"/>
          </p:nvPr>
        </p:nvSpPr>
        <p:spPr>
          <a:xfrm>
            <a:off x="11473944" y="6355921"/>
            <a:ext cx="718056" cy="502080"/>
          </a:xfrm>
          <a:prstGeom prst="rect">
            <a:avLst/>
          </a:prstGeom>
        </p:spPr>
        <p:txBody>
          <a:bodyPr anchor="ctr"/>
          <a:lstStyle>
            <a:lvl1pPr algn="ctr">
              <a:defRPr sz="1000" b="1">
                <a:solidFill>
                  <a:schemeClr val="bg1"/>
                </a:solidFill>
                <a:latin typeface="Arial" panose="020B0604020202020204" pitchFamily="34" charset="0"/>
                <a:cs typeface="Arial" panose="020B0604020202020204" pitchFamily="34" charset="0"/>
              </a:defRPr>
            </a:lvl1pPr>
          </a:lstStyle>
          <a:p>
            <a:fld id="{69C8E493-8255-40C2-A83F-019E5C054B6D}" type="slidenum">
              <a:rPr lang="en-US" smtClean="0"/>
              <a:pPr/>
              <a:t>‹#›</a:t>
            </a:fld>
            <a:endParaRPr lang="en-US" dirty="0"/>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2953345600"/>
      </p:ext>
    </p:extLst>
  </p:cSld>
  <p:clrMap bg1="lt1" tx1="dk1" bg2="lt2" tx2="dk2" accent1="accent1" accent2="accent2" accent3="accent3" accent4="accent4" accent5="accent5" accent6="accent6" hlink="hlink" folHlink="folHlink"/>
  <p:sldLayoutIdLst>
    <p:sldLayoutId id="2147483659" r:id="rId1"/>
    <p:sldLayoutId id="2147483673" r:id="rId2"/>
  </p:sldLayoutIdLst>
  <p:hf sldNum="0" hdr="0" ftr="0" dt="0"/>
  <p:txStyles>
    <p:titleStyle>
      <a:lvl1pPr algn="ctr" defTabSz="914400" rtl="0" eaLnBrk="1" latinLnBrk="0" hangingPunct="1">
        <a:lnSpc>
          <a:spcPts val="3000"/>
        </a:lnSpc>
        <a:spcBef>
          <a:spcPts val="0"/>
        </a:spcBef>
        <a:buNone/>
        <a:defRPr sz="2600" b="1" i="0" kern="1200" spc="450" baseline="0">
          <a:solidFill>
            <a:schemeClr val="bg1"/>
          </a:solidFill>
          <a:latin typeface="Arial Black" charset="0"/>
          <a:ea typeface="Arial Black" charset="0"/>
          <a:cs typeface="Arial Black"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5B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5069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5"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843823"/>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jpe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4.png"/><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4300" y="1054101"/>
            <a:ext cx="6270047" cy="3340100"/>
          </a:xfrm>
        </p:spPr>
        <p:txBody>
          <a:bodyPr/>
          <a:lstStyle/>
          <a:p>
            <a:pPr>
              <a:lnSpc>
                <a:spcPts val="3400"/>
              </a:lnSpc>
            </a:pPr>
            <a:r>
              <a:rPr lang="en-US" sz="2800" dirty="0"/>
              <a:t>Surfactant Enhanced Extraction to Expedite Remediation of Carbon Tetrachloride Source Zone at an Active Grain Elevator Facility</a:t>
            </a:r>
          </a:p>
        </p:txBody>
      </p:sp>
      <p:sp>
        <p:nvSpPr>
          <p:cNvPr id="3" name="Text Placeholder 2"/>
          <p:cNvSpPr>
            <a:spLocks noGrp="1"/>
          </p:cNvSpPr>
          <p:nvPr>
            <p:ph type="body" sz="quarter" idx="10"/>
          </p:nvPr>
        </p:nvSpPr>
        <p:spPr>
          <a:xfrm>
            <a:off x="6401406" y="4140061"/>
            <a:ext cx="5050259" cy="914400"/>
          </a:xfrm>
        </p:spPr>
        <p:txBody>
          <a:bodyPr/>
          <a:lstStyle/>
          <a:p>
            <a:r>
              <a:rPr lang="en-US" dirty="0"/>
              <a:t>Eric Dulle, </a:t>
            </a:r>
            <a:r>
              <a:rPr lang="en-US" dirty="0" smtClean="0"/>
              <a:t>PE</a:t>
            </a:r>
            <a:endParaRPr lang="en-US" dirty="0"/>
          </a:p>
        </p:txBody>
      </p:sp>
      <p:sp>
        <p:nvSpPr>
          <p:cNvPr id="4" name="Text Placeholder 3"/>
          <p:cNvSpPr>
            <a:spLocks noGrp="1"/>
          </p:cNvSpPr>
          <p:nvPr>
            <p:ph type="body" sz="quarter" idx="11"/>
          </p:nvPr>
        </p:nvSpPr>
        <p:spPr>
          <a:xfrm>
            <a:off x="9239250" y="5536713"/>
            <a:ext cx="2752725" cy="571679"/>
          </a:xfrm>
        </p:spPr>
        <p:txBody>
          <a:bodyPr/>
          <a:lstStyle/>
          <a:p>
            <a:pPr algn="ctr">
              <a:spcBef>
                <a:spcPts val="0"/>
              </a:spcBef>
            </a:pPr>
            <a:r>
              <a:rPr lang="en-US" sz="1800" b="1" dirty="0">
                <a:solidFill>
                  <a:srgbClr val="C00000"/>
                </a:solidFill>
                <a:effectLst>
                  <a:outerShdw blurRad="38100" dist="38100" dir="2700000" algn="tl">
                    <a:srgbClr val="000000">
                      <a:alpha val="43137"/>
                    </a:srgbClr>
                  </a:outerShdw>
                </a:effectLst>
              </a:rPr>
              <a:t>2018 IPEC Denver </a:t>
            </a:r>
            <a:r>
              <a:rPr lang="en-US" sz="1800" b="1" dirty="0" smtClean="0">
                <a:solidFill>
                  <a:srgbClr val="C00000"/>
                </a:solidFill>
                <a:effectLst>
                  <a:outerShdw blurRad="38100" dist="38100" dir="2700000" algn="tl">
                    <a:srgbClr val="000000">
                      <a:alpha val="43137"/>
                    </a:srgbClr>
                  </a:outerShdw>
                </a:effectLst>
              </a:rPr>
              <a:t>CO</a:t>
            </a:r>
          </a:p>
          <a:p>
            <a:pPr algn="ctr">
              <a:spcBef>
                <a:spcPts val="0"/>
              </a:spcBef>
            </a:pPr>
            <a:r>
              <a:rPr lang="en-US" sz="1800" b="1" dirty="0" smtClean="0">
                <a:solidFill>
                  <a:srgbClr val="C00000"/>
                </a:solidFill>
                <a:effectLst>
                  <a:outerShdw blurRad="38100" dist="38100" dir="2700000" algn="tl">
                    <a:srgbClr val="000000">
                      <a:alpha val="43137"/>
                    </a:srgbClr>
                  </a:outerShdw>
                </a:effectLst>
              </a:rPr>
              <a:t>October </a:t>
            </a:r>
            <a:r>
              <a:rPr lang="en-US" sz="1800" b="1" dirty="0">
                <a:solidFill>
                  <a:srgbClr val="C00000"/>
                </a:solidFill>
                <a:effectLst>
                  <a:outerShdw blurRad="38100" dist="38100" dir="2700000" algn="tl">
                    <a:srgbClr val="000000">
                      <a:alpha val="43137"/>
                    </a:srgbClr>
                  </a:outerShdw>
                </a:effectLst>
              </a:rPr>
              <a:t>2018</a:t>
            </a:r>
            <a:endParaRPr lang="en-US" sz="1800" b="1" dirty="0" smtClean="0">
              <a:solidFill>
                <a:srgbClr val="C00000"/>
              </a:solidFill>
              <a:effectLst>
                <a:outerShdw blurRad="38100" dist="38100" dir="2700000" algn="tl">
                  <a:srgbClr val="000000">
                    <a:alpha val="43137"/>
                  </a:srgbClr>
                </a:outerShdw>
              </a:effectLst>
            </a:endParaRP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75" y="628449"/>
            <a:ext cx="1828748" cy="564035"/>
          </a:xfrm>
          <a:prstGeom prst="rect">
            <a:avLst/>
          </a:prstGeom>
          <a:ln>
            <a:noFill/>
          </a:ln>
          <a:effectLst>
            <a:outerShdw blurRad="190500" algn="tl" rotWithShape="0">
              <a:srgbClr val="000000">
                <a:alpha val="70000"/>
              </a:srgbClr>
            </a:outerShdw>
          </a:effectLst>
        </p:spPr>
      </p:pic>
      <p:sp>
        <p:nvSpPr>
          <p:cNvPr id="7" name="AutoShape 2" descr="Image result for International Petroleum Environmental Conference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stretch>
            <a:fillRect/>
          </a:stretch>
        </p:blipFill>
        <p:spPr>
          <a:xfrm>
            <a:off x="8157873" y="5345209"/>
            <a:ext cx="1081377" cy="954689"/>
          </a:xfrm>
          <a:prstGeom prst="rect">
            <a:avLst/>
          </a:prstGeom>
        </p:spPr>
      </p:pic>
    </p:spTree>
    <p:extLst>
      <p:ext uri="{BB962C8B-B14F-4D97-AF65-F5344CB8AC3E}">
        <p14:creationId xmlns:p14="http://schemas.microsoft.com/office/powerpoint/2010/main" val="1782678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3801" y="0"/>
            <a:ext cx="10972800" cy="1143000"/>
          </a:xfrm>
        </p:spPr>
        <p:txBody>
          <a:bodyPr/>
          <a:lstStyle/>
          <a:p>
            <a:r>
              <a:rPr lang="en-US" cap="all" dirty="0"/>
              <a:t>DPVE Performance – Summary (2007 – 2014)</a:t>
            </a:r>
          </a:p>
        </p:txBody>
      </p:sp>
      <p:sp>
        <p:nvSpPr>
          <p:cNvPr id="5" name="Content Placeholder 4"/>
          <p:cNvSpPr>
            <a:spLocks noGrp="1"/>
          </p:cNvSpPr>
          <p:nvPr>
            <p:ph idx="1"/>
          </p:nvPr>
        </p:nvSpPr>
        <p:spPr>
          <a:xfrm>
            <a:off x="-1" y="1460977"/>
            <a:ext cx="5248276" cy="4665188"/>
          </a:xfrm>
        </p:spPr>
        <p:txBody>
          <a:bodyPr>
            <a:normAutofit/>
          </a:bodyPr>
          <a:lstStyle/>
          <a:p>
            <a:pPr>
              <a:spcAft>
                <a:spcPts val="1200"/>
              </a:spcAft>
              <a:buSzPct val="80000"/>
            </a:pPr>
            <a:r>
              <a:rPr lang="en-US" sz="2000" dirty="0">
                <a:effectLst>
                  <a:outerShdw blurRad="38100" dist="38100" dir="2700000" algn="tl">
                    <a:srgbClr val="000000">
                      <a:alpha val="43137"/>
                    </a:srgbClr>
                  </a:outerShdw>
                </a:effectLst>
              </a:rPr>
              <a:t>Plume size and concentration reduction</a:t>
            </a:r>
          </a:p>
          <a:p>
            <a:pPr lvl="1">
              <a:buSzPct val="100000"/>
            </a:pPr>
            <a:r>
              <a:rPr lang="en-US" sz="2000" dirty="0">
                <a:effectLst>
                  <a:outerShdw blurRad="38100" dist="38100" dir="2700000" algn="tl">
                    <a:srgbClr val="000000">
                      <a:alpha val="43137"/>
                    </a:srgbClr>
                  </a:outerShdw>
                </a:effectLst>
              </a:rPr>
              <a:t>Vapor-Phase Removal: 	</a:t>
            </a:r>
          </a:p>
          <a:p>
            <a:pPr lvl="2">
              <a:spcAft>
                <a:spcPts val="1200"/>
              </a:spcAft>
              <a:buSzPct val="80000"/>
            </a:pPr>
            <a:r>
              <a:rPr lang="en-US" sz="2000" dirty="0" smtClean="0">
                <a:effectLst>
                  <a:outerShdw blurRad="38100" dist="38100" dir="2700000" algn="tl">
                    <a:srgbClr val="000000">
                      <a:alpha val="43137"/>
                    </a:srgbClr>
                  </a:outerShdw>
                </a:effectLst>
              </a:rPr>
              <a:t>9,100 pounds (4,136 kg) - 690 gal. (2,608 L) as CT</a:t>
            </a:r>
          </a:p>
          <a:p>
            <a:pPr lvl="1">
              <a:buSzPct val="100000"/>
            </a:pPr>
            <a:r>
              <a:rPr lang="en-US" sz="2000" dirty="0" smtClean="0">
                <a:effectLst>
                  <a:outerShdw blurRad="38100" dist="38100" dir="2700000" algn="tl">
                    <a:srgbClr val="000000">
                      <a:alpha val="43137"/>
                    </a:srgbClr>
                  </a:outerShdw>
                </a:effectLst>
              </a:rPr>
              <a:t>Dissolved-Phase Removal:</a:t>
            </a:r>
          </a:p>
          <a:p>
            <a:pPr lvl="2">
              <a:spcAft>
                <a:spcPts val="1200"/>
              </a:spcAft>
              <a:buSzPct val="80000"/>
            </a:pPr>
            <a:r>
              <a:rPr lang="en-US" sz="2000" dirty="0" smtClean="0">
                <a:effectLst>
                  <a:outerShdw blurRad="38100" dist="38100" dir="2700000" algn="tl">
                    <a:srgbClr val="000000">
                      <a:alpha val="43137"/>
                    </a:srgbClr>
                  </a:outerShdw>
                </a:effectLst>
              </a:rPr>
              <a:t>33 </a:t>
            </a:r>
            <a:r>
              <a:rPr lang="en-US" sz="2000" dirty="0">
                <a:effectLst>
                  <a:outerShdw blurRad="38100" dist="38100" dir="2700000" algn="tl">
                    <a:srgbClr val="000000">
                      <a:alpha val="43137"/>
                    </a:srgbClr>
                  </a:outerShdw>
                </a:effectLst>
              </a:rPr>
              <a:t>pounds </a:t>
            </a:r>
            <a:r>
              <a:rPr lang="en-US" sz="2000" dirty="0" smtClean="0">
                <a:effectLst>
                  <a:outerShdw blurRad="38100" dist="38100" dir="2700000" algn="tl">
                    <a:srgbClr val="000000">
                      <a:alpha val="43137"/>
                    </a:srgbClr>
                  </a:outerShdw>
                </a:effectLst>
              </a:rPr>
              <a:t>as CT (15 kg)</a:t>
            </a:r>
            <a:endParaRPr lang="en-US" sz="2000" dirty="0">
              <a:effectLst>
                <a:outerShdw blurRad="38100" dist="38100" dir="2700000" algn="tl">
                  <a:srgbClr val="000000">
                    <a:alpha val="43137"/>
                  </a:srgbClr>
                </a:outerShdw>
              </a:effectLst>
            </a:endParaRPr>
          </a:p>
          <a:p>
            <a:pPr lvl="1">
              <a:buSzPct val="100000"/>
            </a:pPr>
            <a:r>
              <a:rPr lang="en-US" sz="2000" dirty="0">
                <a:effectLst>
                  <a:outerShdw blurRad="38100" dist="38100" dir="2700000" algn="tl">
                    <a:srgbClr val="000000">
                      <a:alpha val="43137"/>
                    </a:srgbClr>
                  </a:outerShdw>
                </a:effectLst>
              </a:rPr>
              <a:t>Groundwater Recovered/Treated: </a:t>
            </a:r>
          </a:p>
          <a:p>
            <a:pPr lvl="2">
              <a:buSzPct val="80000"/>
            </a:pPr>
            <a:r>
              <a:rPr lang="en-US" sz="2000" dirty="0">
                <a:effectLst>
                  <a:outerShdw blurRad="38100" dist="38100" dir="2700000" algn="tl">
                    <a:srgbClr val="000000">
                      <a:alpha val="43137"/>
                    </a:srgbClr>
                  </a:outerShdw>
                </a:effectLst>
              </a:rPr>
              <a:t>7.5 million </a:t>
            </a:r>
            <a:r>
              <a:rPr lang="en-US" sz="2000" dirty="0" smtClean="0">
                <a:effectLst>
                  <a:outerShdw blurRad="38100" dist="38100" dir="2700000" algn="tl">
                    <a:srgbClr val="000000">
                      <a:alpha val="43137"/>
                    </a:srgbClr>
                  </a:outerShdw>
                </a:effectLst>
              </a:rPr>
              <a:t>gallons (28,350,000 L)</a:t>
            </a:r>
            <a:endParaRPr lang="en-US" sz="2000" dirty="0">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xmlns="" id="{C864C24F-2EBC-4164-A49B-F92B2A7868F4}"/>
              </a:ext>
            </a:extLst>
          </p:cNvPr>
          <p:cNvPicPr>
            <a:picLocks noChangeAspect="1"/>
          </p:cNvPicPr>
          <p:nvPr/>
        </p:nvPicPr>
        <p:blipFill>
          <a:blip r:embed="rId3"/>
          <a:stretch>
            <a:fillRect/>
          </a:stretch>
        </p:blipFill>
        <p:spPr>
          <a:xfrm>
            <a:off x="5433949" y="1460976"/>
            <a:ext cx="6244251" cy="4338625"/>
          </a:xfrm>
          <a:prstGeom prst="rect">
            <a:avLst/>
          </a:prstGeom>
          <a:solidFill>
            <a:schemeClr val="bg1"/>
          </a:solidFill>
          <a:ln>
            <a:solidFill>
              <a:schemeClr val="tx1"/>
            </a:solidFill>
          </a:ln>
        </p:spPr>
      </p:pic>
      <p:pic>
        <p:nvPicPr>
          <p:cNvPr id="10" name="Picture 9">
            <a:extLst>
              <a:ext uri="{FF2B5EF4-FFF2-40B4-BE49-F238E27FC236}">
                <a16:creationId xmlns:a16="http://schemas.microsoft.com/office/drawing/2014/main" xmlns="" id="{37F3989A-89E0-4ECD-91D2-337A0497AA95}"/>
              </a:ext>
            </a:extLst>
          </p:cNvPr>
          <p:cNvPicPr>
            <a:picLocks noChangeAspect="1"/>
          </p:cNvPicPr>
          <p:nvPr/>
        </p:nvPicPr>
        <p:blipFill>
          <a:blip r:embed="rId4"/>
          <a:stretch>
            <a:fillRect/>
          </a:stretch>
        </p:blipFill>
        <p:spPr>
          <a:xfrm>
            <a:off x="5428769" y="1472014"/>
            <a:ext cx="6249431" cy="4324779"/>
          </a:xfrm>
          <a:prstGeom prst="rect">
            <a:avLst/>
          </a:prstGeom>
          <a:ln>
            <a:solidFill>
              <a:schemeClr val="tx1"/>
            </a:solidFill>
          </a:ln>
        </p:spPr>
      </p:pic>
      <p:pic>
        <p:nvPicPr>
          <p:cNvPr id="9" name="Picture 2">
            <a:extLst>
              <a:ext uri="{FF2B5EF4-FFF2-40B4-BE49-F238E27FC236}">
                <a16:creationId xmlns:a16="http://schemas.microsoft.com/office/drawing/2014/main" xmlns="" id="{1CCB470C-CD0E-47C9-BCAD-16B1B06CCB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5403" y="1460976"/>
            <a:ext cx="6243683" cy="4327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2055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a:t>Source Area Conditions (2006 – 2014)</a:t>
            </a:r>
          </a:p>
        </p:txBody>
      </p:sp>
      <p:sp>
        <p:nvSpPr>
          <p:cNvPr id="5" name="Content Placeholder 4"/>
          <p:cNvSpPr>
            <a:spLocks noGrp="1"/>
          </p:cNvSpPr>
          <p:nvPr>
            <p:ph idx="1"/>
          </p:nvPr>
        </p:nvSpPr>
        <p:spPr>
          <a:xfrm>
            <a:off x="609599" y="1600201"/>
            <a:ext cx="3718561" cy="4525963"/>
          </a:xfrm>
        </p:spPr>
        <p:txBody>
          <a:bodyPr>
            <a:normAutofit/>
          </a:bodyPr>
          <a:lstStyle/>
          <a:p>
            <a:pPr>
              <a:spcAft>
                <a:spcPts val="1200"/>
              </a:spcAft>
              <a:buSzPct val="80000"/>
            </a:pPr>
            <a:r>
              <a:rPr lang="en-US" sz="2400" dirty="0"/>
              <a:t>Continued variability and persistence in source area DPVE wells </a:t>
            </a:r>
          </a:p>
          <a:p>
            <a:pPr>
              <a:spcAft>
                <a:spcPts val="2400"/>
              </a:spcAft>
              <a:buSzPct val="80000"/>
            </a:pPr>
            <a:r>
              <a:rPr lang="en-US" sz="2400" dirty="0"/>
              <a:t>Could significant mass remain in the soil?</a:t>
            </a:r>
          </a:p>
          <a:p>
            <a:pPr marL="0" indent="0">
              <a:spcAft>
                <a:spcPts val="2400"/>
              </a:spcAft>
              <a:buSzPct val="80000"/>
              <a:buNone/>
            </a:pPr>
            <a:r>
              <a:rPr lang="en-US" sz="2400" b="1" dirty="0">
                <a:solidFill>
                  <a:srgbClr val="000099"/>
                </a:solidFill>
              </a:rPr>
              <a:t>CT – Carbon Tetrachloride </a:t>
            </a:r>
          </a:p>
          <a:p>
            <a:pPr marL="0" indent="0">
              <a:spcAft>
                <a:spcPts val="2400"/>
              </a:spcAft>
              <a:buSzPct val="80000"/>
              <a:buNone/>
            </a:pPr>
            <a:r>
              <a:rPr lang="en-US" sz="2400" b="1" dirty="0">
                <a:solidFill>
                  <a:srgbClr val="FF66FF"/>
                </a:solidFill>
              </a:rPr>
              <a:t>CL - Chloroform</a:t>
            </a:r>
          </a:p>
        </p:txBody>
      </p:sp>
      <p:pic>
        <p:nvPicPr>
          <p:cNvPr id="6" name="Picture 2">
            <a:extLst>
              <a:ext uri="{FF2B5EF4-FFF2-40B4-BE49-F238E27FC236}">
                <a16:creationId xmlns:a16="http://schemas.microsoft.com/office/drawing/2014/main" xmlns="" id="{F8C08840-E29A-40D5-B964-81DEA6C39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195" y="1280820"/>
            <a:ext cx="6090194" cy="470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xmlns="" id="{465E9FCA-8CA7-44E1-BC68-DA0CD94FE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1" y="1280820"/>
            <a:ext cx="6268720" cy="4839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xmlns="" id="{08CCE03C-740B-4314-B049-11C9176DB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4195" y="1286771"/>
            <a:ext cx="6640428" cy="4839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8">
            <a:extLst>
              <a:ext uri="{FF2B5EF4-FFF2-40B4-BE49-F238E27FC236}">
                <a16:creationId xmlns:a16="http://schemas.microsoft.com/office/drawing/2014/main" xmlns="" id="{3C6C3028-AFE0-449E-920A-4840FE21FC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0528" y="4403653"/>
            <a:ext cx="734186" cy="774106"/>
          </a:xfrm>
          <a:prstGeom prst="rect">
            <a:avLst/>
          </a:prstGeom>
        </p:spPr>
      </p:pic>
      <p:pic>
        <p:nvPicPr>
          <p:cNvPr id="10" name="Picture 9">
            <a:extLst>
              <a:ext uri="{FF2B5EF4-FFF2-40B4-BE49-F238E27FC236}">
                <a16:creationId xmlns:a16="http://schemas.microsoft.com/office/drawing/2014/main" xmlns="" id="{BB612913-12E4-4F45-8B4E-0B1D5DD836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4030" y="5111606"/>
            <a:ext cx="1067182" cy="924097"/>
          </a:xfrm>
          <a:prstGeom prst="rect">
            <a:avLst/>
          </a:prstGeom>
        </p:spPr>
      </p:pic>
    </p:spTree>
    <p:extLst>
      <p:ext uri="{BB962C8B-B14F-4D97-AF65-F5344CB8AC3E}">
        <p14:creationId xmlns:p14="http://schemas.microsoft.com/office/powerpoint/2010/main" val="397876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53D5804-5C6B-4239-925A-84F8346AB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11" y="1028179"/>
            <a:ext cx="9702718" cy="5139709"/>
          </a:xfrm>
          <a:prstGeom prst="rect">
            <a:avLst/>
          </a:prstGeom>
        </p:spPr>
      </p:pic>
      <p:pic>
        <p:nvPicPr>
          <p:cNvPr id="7" name="Picture 6">
            <a:extLst>
              <a:ext uri="{FF2B5EF4-FFF2-40B4-BE49-F238E27FC236}">
                <a16:creationId xmlns:a16="http://schemas.microsoft.com/office/drawing/2014/main" xmlns="" id="{1BCDD7F0-2AEA-4C69-86F7-9FFB9A514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611" y="1028180"/>
            <a:ext cx="9702718" cy="5139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1" y="0"/>
            <a:ext cx="12125325" cy="1143000"/>
          </a:xfrm>
        </p:spPr>
        <p:txBody>
          <a:bodyPr/>
          <a:lstStyle/>
          <a:p>
            <a:pPr algn="ctr"/>
            <a:r>
              <a:rPr lang="en-US" cap="all" dirty="0"/>
              <a:t>DPVE Performance – Summary (2007 – 2014)</a:t>
            </a:r>
          </a:p>
        </p:txBody>
      </p:sp>
    </p:spTree>
    <p:extLst>
      <p:ext uri="{BB962C8B-B14F-4D97-AF65-F5344CB8AC3E}">
        <p14:creationId xmlns:p14="http://schemas.microsoft.com/office/powerpoint/2010/main" val="64722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7A05BF9-DBF6-4492-9688-C29001E4D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56" y="1556479"/>
            <a:ext cx="10267530" cy="4044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0"/>
            <a:ext cx="12192000" cy="1143000"/>
          </a:xfrm>
        </p:spPr>
        <p:txBody>
          <a:bodyPr/>
          <a:lstStyle/>
          <a:p>
            <a:pPr algn="ctr"/>
            <a:r>
              <a:rPr lang="en-US" cap="all" dirty="0"/>
              <a:t>2014 Investigation Soil </a:t>
            </a:r>
            <a:r>
              <a:rPr lang="en-US" cap="all" dirty="0" smtClean="0"/>
              <a:t>Results  </a:t>
            </a:r>
            <a:endParaRPr lang="en-US" cap="all" dirty="0"/>
          </a:p>
        </p:txBody>
      </p:sp>
      <p:sp>
        <p:nvSpPr>
          <p:cNvPr id="7" name="Oval 6">
            <a:extLst>
              <a:ext uri="{FF2B5EF4-FFF2-40B4-BE49-F238E27FC236}">
                <a16:creationId xmlns:a16="http://schemas.microsoft.com/office/drawing/2014/main" xmlns="" id="{E1847EEE-1AFC-489B-9AAF-EADFFE0E7A19}"/>
              </a:ext>
            </a:extLst>
          </p:cNvPr>
          <p:cNvSpPr/>
          <p:nvPr/>
        </p:nvSpPr>
        <p:spPr>
          <a:xfrm>
            <a:off x="6936979" y="2609186"/>
            <a:ext cx="948310" cy="3662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xmlns="" id="{069F469B-9496-4FB6-94CC-ADAE694F53DE}"/>
              </a:ext>
            </a:extLst>
          </p:cNvPr>
          <p:cNvSpPr/>
          <p:nvPr/>
        </p:nvSpPr>
        <p:spPr>
          <a:xfrm>
            <a:off x="8939804" y="2609186"/>
            <a:ext cx="948310" cy="3662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xmlns="" id="{B3A71D9C-EBE1-4839-B3EE-D0C07E6F6F30}"/>
              </a:ext>
            </a:extLst>
          </p:cNvPr>
          <p:cNvSpPr/>
          <p:nvPr/>
        </p:nvSpPr>
        <p:spPr>
          <a:xfrm>
            <a:off x="2934789" y="2609186"/>
            <a:ext cx="948310" cy="3662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2070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a:t>2014 Soil Investigation Results</a:t>
            </a:r>
          </a:p>
        </p:txBody>
      </p:sp>
      <p:pic>
        <p:nvPicPr>
          <p:cNvPr id="6" name="Picture 5">
            <a:extLst>
              <a:ext uri="{FF2B5EF4-FFF2-40B4-BE49-F238E27FC236}">
                <a16:creationId xmlns:a16="http://schemas.microsoft.com/office/drawing/2014/main" xmlns="" id="{6E0B3DFE-2C2C-438F-9C18-0B0319F75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98" t="4609" r="3141" b="13619"/>
          <a:stretch/>
        </p:blipFill>
        <p:spPr>
          <a:xfrm>
            <a:off x="1562101" y="1055301"/>
            <a:ext cx="8686800" cy="5120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199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a:t>Why does significant mass remain?</a:t>
            </a:r>
          </a:p>
        </p:txBody>
      </p:sp>
      <p:sp>
        <p:nvSpPr>
          <p:cNvPr id="5" name="Content Placeholder 4"/>
          <p:cNvSpPr>
            <a:spLocks noGrp="1"/>
          </p:cNvSpPr>
          <p:nvPr>
            <p:ph idx="1"/>
          </p:nvPr>
        </p:nvSpPr>
        <p:spPr>
          <a:xfrm>
            <a:off x="609599" y="1226485"/>
            <a:ext cx="11349789" cy="4944979"/>
          </a:xfrm>
        </p:spPr>
        <p:txBody>
          <a:bodyPr>
            <a:normAutofit/>
          </a:bodyPr>
          <a:lstStyle/>
          <a:p>
            <a:pPr>
              <a:spcAft>
                <a:spcPts val="1200"/>
              </a:spcAft>
              <a:buSzPct val="80000"/>
            </a:pPr>
            <a:r>
              <a:rPr lang="en-US" sz="2600" dirty="0"/>
              <a:t>CT discontinued in the 1980s</a:t>
            </a:r>
          </a:p>
          <a:p>
            <a:pPr lvl="1">
              <a:spcAft>
                <a:spcPts val="600"/>
              </a:spcAft>
              <a:buSzPct val="80000"/>
            </a:pPr>
            <a:r>
              <a:rPr lang="en-US" sz="2200" dirty="0"/>
              <a:t>Contact time increases </a:t>
            </a:r>
            <a:r>
              <a:rPr lang="en-US" sz="2200" dirty="0" smtClean="0"/>
              <a:t>sorption	</a:t>
            </a:r>
            <a:r>
              <a:rPr lang="en-US" sz="2200" i="1" dirty="0" smtClean="0">
                <a:effectLst>
                  <a:outerShdw blurRad="38100" dist="38100" dir="2700000" algn="tl">
                    <a:srgbClr val="000000">
                      <a:alpha val="43137"/>
                    </a:srgbClr>
                  </a:outerShdw>
                </a:effectLst>
              </a:rPr>
              <a:t>(30 to &gt;40years since spill</a:t>
            </a:r>
            <a:r>
              <a:rPr lang="en-US" sz="2200" dirty="0" smtClean="0">
                <a:effectLst>
                  <a:outerShdw blurRad="38100" dist="38100" dir="2700000" algn="tl">
                    <a:srgbClr val="000000">
                      <a:alpha val="43137"/>
                    </a:srgbClr>
                  </a:outerShdw>
                </a:effectLst>
              </a:rPr>
              <a:t>)</a:t>
            </a:r>
            <a:endParaRPr lang="en-US" sz="2200" dirty="0">
              <a:effectLst>
                <a:outerShdw blurRad="38100" dist="38100" dir="2700000" algn="tl">
                  <a:srgbClr val="000000">
                    <a:alpha val="43137"/>
                  </a:srgbClr>
                </a:outerShdw>
              </a:effectLst>
            </a:endParaRPr>
          </a:p>
          <a:p>
            <a:pPr lvl="1">
              <a:spcAft>
                <a:spcPts val="600"/>
              </a:spcAft>
              <a:buSzPct val="80000"/>
            </a:pPr>
            <a:r>
              <a:rPr lang="en-US" sz="2200" dirty="0"/>
              <a:t>Desorption rate is &lt; adsorption rate</a:t>
            </a:r>
          </a:p>
          <a:p>
            <a:pPr lvl="1">
              <a:buSzPct val="100000"/>
            </a:pPr>
            <a:r>
              <a:rPr lang="en-US" sz="2200" dirty="0" err="1"/>
              <a:t>Koc</a:t>
            </a:r>
            <a:r>
              <a:rPr lang="en-US" sz="2200" dirty="0"/>
              <a:t> (CT soil organic carbon-water partitioning coefficient): 251 L/Kg</a:t>
            </a:r>
          </a:p>
          <a:p>
            <a:pPr lvl="2">
              <a:spcAft>
                <a:spcPts val="1200"/>
              </a:spcAft>
              <a:buSzPct val="80000"/>
            </a:pPr>
            <a:r>
              <a:rPr lang="en-US" sz="2200" dirty="0"/>
              <a:t>Compare to vinyl chloride: 8.5 </a:t>
            </a:r>
            <a:r>
              <a:rPr lang="en-US" sz="2200" dirty="0" smtClean="0"/>
              <a:t>L/Kg 	</a:t>
            </a:r>
            <a:r>
              <a:rPr lang="en-US" sz="2200" i="1" dirty="0" smtClean="0">
                <a:effectLst>
                  <a:outerShdw blurRad="38100" dist="38100" dir="2700000" algn="tl">
                    <a:srgbClr val="000000">
                      <a:alpha val="43137"/>
                    </a:srgbClr>
                  </a:outerShdw>
                </a:effectLst>
              </a:rPr>
              <a:t>Sorption: CT &gt; DCE &gt; VC</a:t>
            </a:r>
            <a:endParaRPr lang="en-US" sz="2200" i="1" dirty="0">
              <a:effectLst>
                <a:outerShdw blurRad="38100" dist="38100" dir="2700000" algn="tl">
                  <a:srgbClr val="000000">
                    <a:alpha val="43137"/>
                  </a:srgbClr>
                </a:outerShdw>
              </a:effectLst>
            </a:endParaRPr>
          </a:p>
          <a:p>
            <a:pPr>
              <a:spcAft>
                <a:spcPts val="1200"/>
              </a:spcAft>
              <a:buSzPct val="80000"/>
            </a:pPr>
            <a:r>
              <a:rPr lang="en-US" sz="2600" dirty="0"/>
              <a:t>Elevated organic carbon concentrations in sand zone</a:t>
            </a:r>
          </a:p>
          <a:p>
            <a:pPr>
              <a:spcAft>
                <a:spcPts val="1200"/>
              </a:spcAft>
              <a:buSzPct val="80000"/>
            </a:pPr>
            <a:r>
              <a:rPr lang="en-US" sz="2600" dirty="0"/>
              <a:t>Elevated CT discovered in </a:t>
            </a:r>
            <a:r>
              <a:rPr lang="en-US" sz="2600" dirty="0" smtClean="0"/>
              <a:t>LNAPL	</a:t>
            </a:r>
            <a:r>
              <a:rPr lang="en-US" sz="2400" dirty="0" smtClean="0"/>
              <a:t>(</a:t>
            </a:r>
            <a:r>
              <a:rPr lang="en-US" sz="2400" i="1" dirty="0" smtClean="0">
                <a:effectLst>
                  <a:outerShdw blurRad="38100" dist="38100" dir="2700000" algn="tl">
                    <a:srgbClr val="000000">
                      <a:alpha val="43137"/>
                    </a:srgbClr>
                  </a:outerShdw>
                </a:effectLst>
              </a:rPr>
              <a:t>Diesel contamination</a:t>
            </a:r>
            <a:r>
              <a:rPr lang="en-US" sz="2400" dirty="0" smtClean="0"/>
              <a:t>) </a:t>
            </a:r>
            <a:endParaRPr lang="en-US" sz="2400" dirty="0"/>
          </a:p>
          <a:p>
            <a:pPr>
              <a:buSzPct val="80000"/>
            </a:pPr>
            <a:r>
              <a:rPr lang="en-US" sz="2600" dirty="0"/>
              <a:t>Source zone periphery rapidly remediated by DPVE</a:t>
            </a:r>
          </a:p>
          <a:p>
            <a:pPr lvl="1">
              <a:buSzPct val="100000"/>
            </a:pPr>
            <a:r>
              <a:rPr lang="en-US" sz="1900" dirty="0"/>
              <a:t>Minimal contact time in these areas</a:t>
            </a:r>
          </a:p>
          <a:p>
            <a:pPr lvl="1">
              <a:buSzPct val="80000"/>
            </a:pPr>
            <a:endParaRPr lang="en-US" dirty="0"/>
          </a:p>
          <a:p>
            <a:pPr marL="457200" lvl="1" indent="0">
              <a:buSzPct val="80000"/>
              <a:buNone/>
            </a:pPr>
            <a:endParaRPr lang="en-US" dirty="0"/>
          </a:p>
          <a:p>
            <a:pPr marL="457200" lvl="1" indent="0">
              <a:buSzPct val="80000"/>
              <a:buNone/>
            </a:pPr>
            <a:endParaRPr lang="en-US" dirty="0"/>
          </a:p>
          <a:p>
            <a:pPr marL="0" indent="0">
              <a:buNone/>
            </a:pPr>
            <a:endParaRPr lang="en-US" dirty="0"/>
          </a:p>
        </p:txBody>
      </p:sp>
    </p:spTree>
    <p:extLst>
      <p:ext uri="{BB962C8B-B14F-4D97-AF65-F5344CB8AC3E}">
        <p14:creationId xmlns:p14="http://schemas.microsoft.com/office/powerpoint/2010/main" val="5894183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smtClean="0"/>
              <a:t>Ivey-sol Surfactant </a:t>
            </a:r>
            <a:r>
              <a:rPr lang="en-US" cap="all" dirty="0"/>
              <a:t>Enhanced </a:t>
            </a:r>
            <a:r>
              <a:rPr lang="en-US" cap="all" dirty="0" smtClean="0"/>
              <a:t>DPVE</a:t>
            </a:r>
            <a:endParaRPr lang="en-US" cap="all" dirty="0"/>
          </a:p>
        </p:txBody>
      </p:sp>
      <p:sp>
        <p:nvSpPr>
          <p:cNvPr id="5" name="Content Placeholder 4"/>
          <p:cNvSpPr>
            <a:spLocks noGrp="1"/>
          </p:cNvSpPr>
          <p:nvPr>
            <p:ph idx="1"/>
          </p:nvPr>
        </p:nvSpPr>
        <p:spPr>
          <a:xfrm>
            <a:off x="285750" y="1395663"/>
            <a:ext cx="6890113" cy="4836695"/>
          </a:xfrm>
        </p:spPr>
        <p:txBody>
          <a:bodyPr>
            <a:normAutofit/>
          </a:bodyPr>
          <a:lstStyle/>
          <a:p>
            <a:pPr marL="0" indent="0">
              <a:buNone/>
            </a:pPr>
            <a:r>
              <a:rPr lang="en-US" sz="2800" b="1" dirty="0"/>
              <a:t>How It Works</a:t>
            </a:r>
          </a:p>
          <a:p>
            <a:pPr>
              <a:spcAft>
                <a:spcPts val="1200"/>
              </a:spcAft>
              <a:buSzPct val="80000"/>
            </a:pPr>
            <a:r>
              <a:rPr lang="en-US" sz="2400" dirty="0"/>
              <a:t>Surfactants are structured with a hydrophilic head and hydrophobic tail</a:t>
            </a:r>
          </a:p>
          <a:p>
            <a:pPr>
              <a:spcAft>
                <a:spcPts val="1200"/>
              </a:spcAft>
              <a:buSzPct val="80000"/>
            </a:pPr>
            <a:r>
              <a:rPr lang="en-US" sz="2400" dirty="0"/>
              <a:t>Hydrophobic tail attracts and attaches to organic portion of CT (carbon)</a:t>
            </a:r>
          </a:p>
          <a:p>
            <a:pPr>
              <a:spcAft>
                <a:spcPts val="1200"/>
              </a:spcAft>
              <a:buSzPct val="80000"/>
            </a:pPr>
            <a:r>
              <a:rPr lang="en-US" sz="2400" dirty="0"/>
              <a:t>Hydrophilic head attracted to groundwater making CT miscible </a:t>
            </a:r>
            <a:r>
              <a:rPr lang="en-US" sz="2400" i="1" dirty="0" smtClean="0">
                <a:effectLst>
                  <a:outerShdw blurRad="38100" dist="38100" dir="2700000" algn="tl">
                    <a:srgbClr val="000000">
                      <a:alpha val="43137"/>
                    </a:srgbClr>
                  </a:outerShdw>
                </a:effectLst>
              </a:rPr>
              <a:t>= more Available</a:t>
            </a:r>
            <a:endParaRPr lang="en-US" sz="2400" i="1" dirty="0">
              <a:effectLst>
                <a:outerShdw blurRad="38100" dist="38100" dir="2700000" algn="tl">
                  <a:srgbClr val="000000">
                    <a:alpha val="43137"/>
                  </a:srgbClr>
                </a:outerShdw>
              </a:effectLst>
            </a:endParaRPr>
          </a:p>
          <a:p>
            <a:pPr>
              <a:spcAft>
                <a:spcPts val="1200"/>
              </a:spcAft>
              <a:buSzPct val="80000"/>
            </a:pPr>
            <a:r>
              <a:rPr lang="en-US" sz="2400" dirty="0"/>
              <a:t>Lowers surface tension by reducing H</a:t>
            </a:r>
            <a:r>
              <a:rPr lang="en-US" sz="2400" baseline="-25000" dirty="0"/>
              <a:t>2</a:t>
            </a:r>
            <a:r>
              <a:rPr lang="en-US" sz="2400" dirty="0"/>
              <a:t>0 cluster size (73 to &lt; 30 Dynes) improves ‘apparent’ K</a:t>
            </a:r>
          </a:p>
          <a:p>
            <a:endParaRPr lang="en-US" sz="2400" dirty="0"/>
          </a:p>
        </p:txBody>
      </p:sp>
      <p:pic>
        <p:nvPicPr>
          <p:cNvPr id="6" name="Picture 5">
            <a:extLst>
              <a:ext uri="{FF2B5EF4-FFF2-40B4-BE49-F238E27FC236}">
                <a16:creationId xmlns:a16="http://schemas.microsoft.com/office/drawing/2014/main" xmlns="" id="{F3136EB6-30B6-44F5-99B1-EEE2ACB3BA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2139" y="1047869"/>
            <a:ext cx="4475438" cy="232386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8683" y="3646321"/>
            <a:ext cx="3562350" cy="2430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473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smtClean="0"/>
              <a:t>Ivey-sol SER </a:t>
            </a:r>
            <a:r>
              <a:rPr lang="en-US" cap="all" dirty="0"/>
              <a:t>Pilot Study Overview</a:t>
            </a:r>
          </a:p>
        </p:txBody>
      </p:sp>
      <p:sp>
        <p:nvSpPr>
          <p:cNvPr id="5" name="Content Placeholder 4"/>
          <p:cNvSpPr>
            <a:spLocks noGrp="1"/>
          </p:cNvSpPr>
          <p:nvPr>
            <p:ph idx="1"/>
          </p:nvPr>
        </p:nvSpPr>
        <p:spPr>
          <a:xfrm>
            <a:off x="609600" y="1419497"/>
            <a:ext cx="3274423" cy="4706668"/>
          </a:xfrm>
        </p:spPr>
        <p:txBody>
          <a:bodyPr>
            <a:normAutofit/>
          </a:bodyPr>
          <a:lstStyle/>
          <a:p>
            <a:pPr marL="0" indent="0">
              <a:buSzPct val="80000"/>
              <a:buNone/>
            </a:pPr>
            <a:r>
              <a:rPr lang="en-US" sz="2800" b="1" dirty="0"/>
              <a:t>SEE Pilot Limited To: </a:t>
            </a:r>
          </a:p>
          <a:p>
            <a:pPr>
              <a:spcAft>
                <a:spcPts val="1200"/>
              </a:spcAft>
              <a:buSzPct val="80000"/>
            </a:pPr>
            <a:r>
              <a:rPr lang="en-US" sz="2400" dirty="0"/>
              <a:t>DPVE-3</a:t>
            </a:r>
          </a:p>
          <a:p>
            <a:pPr>
              <a:spcAft>
                <a:spcPts val="1200"/>
              </a:spcAft>
              <a:buSzPct val="80000"/>
            </a:pPr>
            <a:r>
              <a:rPr lang="en-US" sz="2400" dirty="0"/>
              <a:t>DPVE-4</a:t>
            </a:r>
          </a:p>
          <a:p>
            <a:pPr>
              <a:spcAft>
                <a:spcPts val="1200"/>
              </a:spcAft>
              <a:buSzPct val="80000"/>
            </a:pPr>
            <a:r>
              <a:rPr lang="en-US" sz="2400" dirty="0"/>
              <a:t>K-MW-120S</a:t>
            </a:r>
          </a:p>
          <a:p>
            <a:pPr>
              <a:spcAft>
                <a:spcPts val="1200"/>
              </a:spcAft>
              <a:buSzPct val="80000"/>
            </a:pPr>
            <a:r>
              <a:rPr lang="en-US" sz="2400" dirty="0"/>
              <a:t>K-MW-121S</a:t>
            </a:r>
          </a:p>
          <a:p>
            <a:endParaRPr lang="en-US" sz="2400" dirty="0"/>
          </a:p>
        </p:txBody>
      </p:sp>
      <p:pic>
        <p:nvPicPr>
          <p:cNvPr id="6" name="Picture 5">
            <a:extLst>
              <a:ext uri="{FF2B5EF4-FFF2-40B4-BE49-F238E27FC236}">
                <a16:creationId xmlns:a16="http://schemas.microsoft.com/office/drawing/2014/main" xmlns="" id="{C0C142BD-ADA1-421A-9C3C-A1358302051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4175" t="4454" r="2551" b="4099"/>
          <a:stretch/>
        </p:blipFill>
        <p:spPr>
          <a:xfrm>
            <a:off x="4305300" y="1316037"/>
            <a:ext cx="7277100" cy="4616450"/>
          </a:xfrm>
          <a:prstGeom prst="rect">
            <a:avLst/>
          </a:prstGeom>
          <a:ln w="9525" cap="sq">
            <a:solidFill>
              <a:schemeClr val="tx1"/>
            </a:solidFill>
            <a:prstDash val="solid"/>
            <a:miter lim="800000"/>
          </a:ln>
          <a:effectLst/>
        </p:spPr>
      </p:pic>
      <p:sp>
        <p:nvSpPr>
          <p:cNvPr id="2" name="Flowchart: Connector 1"/>
          <p:cNvSpPr/>
          <p:nvPr/>
        </p:nvSpPr>
        <p:spPr>
          <a:xfrm>
            <a:off x="5553075" y="3524250"/>
            <a:ext cx="1162050" cy="1181100"/>
          </a:xfrm>
          <a:prstGeom prst="flowChartConnector">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6618378" y="3933825"/>
            <a:ext cx="963522" cy="944562"/>
          </a:xfrm>
          <a:prstGeom prst="flowChartConnector">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7136402" y="3114675"/>
            <a:ext cx="800100" cy="819150"/>
          </a:xfrm>
          <a:prstGeom prst="flowChartConnector">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251077">
            <a:off x="6627017" y="3563340"/>
            <a:ext cx="1390650" cy="740971"/>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490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smtClean="0"/>
              <a:t>Ivey-sol </a:t>
            </a:r>
            <a:r>
              <a:rPr lang="en-US" cap="all" dirty="0" err="1" smtClean="0"/>
              <a:t>SEr</a:t>
            </a:r>
            <a:r>
              <a:rPr lang="en-US" cap="all" dirty="0" smtClean="0"/>
              <a:t> </a:t>
            </a:r>
            <a:r>
              <a:rPr lang="en-US" cap="all" dirty="0"/>
              <a:t>Pilot Study Overview</a:t>
            </a:r>
          </a:p>
        </p:txBody>
      </p:sp>
      <p:sp>
        <p:nvSpPr>
          <p:cNvPr id="5" name="Content Placeholder 4"/>
          <p:cNvSpPr>
            <a:spLocks noGrp="1"/>
          </p:cNvSpPr>
          <p:nvPr>
            <p:ph idx="1"/>
          </p:nvPr>
        </p:nvSpPr>
        <p:spPr>
          <a:xfrm>
            <a:off x="0" y="1683392"/>
            <a:ext cx="3098800" cy="4230147"/>
          </a:xfrm>
        </p:spPr>
        <p:txBody>
          <a:bodyPr>
            <a:normAutofit/>
          </a:bodyPr>
          <a:lstStyle/>
          <a:p>
            <a:pPr>
              <a:spcAft>
                <a:spcPts val="1200"/>
              </a:spcAft>
              <a:buSzPct val="80000"/>
            </a:pPr>
            <a:r>
              <a:rPr lang="en-US" sz="2400" dirty="0"/>
              <a:t>Mixing 5 gal </a:t>
            </a:r>
            <a:r>
              <a:rPr lang="en-US" sz="2400" dirty="0" smtClean="0"/>
              <a:t>(20 L) </a:t>
            </a:r>
            <a:r>
              <a:rPr lang="en-US" sz="2400" dirty="0" smtClean="0">
                <a:effectLst>
                  <a:outerShdw blurRad="38100" dist="38100" dir="2700000" algn="tl">
                    <a:srgbClr val="000000">
                      <a:alpha val="43137"/>
                    </a:srgbClr>
                  </a:outerShdw>
                </a:effectLst>
              </a:rPr>
              <a:t>Ivey-sol</a:t>
            </a:r>
            <a:r>
              <a:rPr lang="en-US" sz="2400" dirty="0" smtClean="0"/>
              <a:t> </a:t>
            </a:r>
            <a:r>
              <a:rPr lang="en-US" sz="2400" dirty="0"/>
              <a:t>into 250 gal </a:t>
            </a:r>
            <a:r>
              <a:rPr lang="en-US" sz="2400" dirty="0" smtClean="0"/>
              <a:t>(1000 L) of </a:t>
            </a:r>
            <a:r>
              <a:rPr lang="en-US" sz="2400" dirty="0"/>
              <a:t>Water </a:t>
            </a:r>
          </a:p>
          <a:p>
            <a:pPr>
              <a:spcAft>
                <a:spcPts val="1200"/>
              </a:spcAft>
              <a:buSzPct val="80000"/>
            </a:pPr>
            <a:r>
              <a:rPr lang="en-US" sz="2400" dirty="0"/>
              <a:t>1:50 Ratio For </a:t>
            </a:r>
            <a:r>
              <a:rPr lang="en-US" sz="2400" dirty="0" smtClean="0"/>
              <a:t>Application </a:t>
            </a:r>
            <a:r>
              <a:rPr lang="en-US" sz="2400" i="1" dirty="0" smtClean="0">
                <a:effectLst>
                  <a:outerShdw blurRad="38100" dist="38100" dir="2700000" algn="tl">
                    <a:srgbClr val="000000">
                      <a:alpha val="43137"/>
                    </a:srgbClr>
                  </a:outerShdw>
                </a:effectLst>
              </a:rPr>
              <a:t>(2 %)</a:t>
            </a:r>
            <a:endParaRPr lang="en-US" sz="2400" i="1" dirty="0">
              <a:effectLst>
                <a:outerShdw blurRad="38100" dist="38100" dir="2700000" algn="tl">
                  <a:srgbClr val="000000">
                    <a:alpha val="43137"/>
                  </a:srgbClr>
                </a:outerShdw>
              </a:effectLst>
            </a:endParaRPr>
          </a:p>
          <a:p>
            <a:pPr>
              <a:buSzPct val="80000"/>
            </a:pPr>
            <a:r>
              <a:rPr lang="en-US" sz="2400" dirty="0"/>
              <a:t>Installed temporary GAC</a:t>
            </a:r>
          </a:p>
        </p:txBody>
      </p:sp>
      <p:pic>
        <p:nvPicPr>
          <p:cNvPr id="7" name="Picture 6">
            <a:extLst>
              <a:ext uri="{FF2B5EF4-FFF2-40B4-BE49-F238E27FC236}">
                <a16:creationId xmlns:a16="http://schemas.microsoft.com/office/drawing/2014/main" xmlns="" id="{CBEB11DD-05FF-411B-97CB-F4925BDD30D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56363" y="1722120"/>
            <a:ext cx="4317833" cy="3238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xmlns="" id="{149DED58-1141-4C88-8CC2-A9265FA6FF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25" t="4071" r="3697"/>
          <a:stretch/>
        </p:blipFill>
        <p:spPr>
          <a:xfrm>
            <a:off x="7755825" y="1683392"/>
            <a:ext cx="4317833" cy="3315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1597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2125325" cy="1143000"/>
          </a:xfrm>
        </p:spPr>
        <p:txBody>
          <a:bodyPr/>
          <a:lstStyle/>
          <a:p>
            <a:pPr algn="ctr"/>
            <a:r>
              <a:rPr lang="en-US" cap="all" dirty="0"/>
              <a:t>SEE Pilot Study Overview</a:t>
            </a:r>
          </a:p>
        </p:txBody>
      </p:sp>
      <p:sp>
        <p:nvSpPr>
          <p:cNvPr id="5" name="Content Placeholder 4"/>
          <p:cNvSpPr>
            <a:spLocks noGrp="1"/>
          </p:cNvSpPr>
          <p:nvPr>
            <p:ph idx="1"/>
          </p:nvPr>
        </p:nvSpPr>
        <p:spPr>
          <a:xfrm>
            <a:off x="247650" y="1379529"/>
            <a:ext cx="4359184" cy="4746636"/>
          </a:xfrm>
        </p:spPr>
        <p:txBody>
          <a:bodyPr/>
          <a:lstStyle/>
          <a:p>
            <a:pPr>
              <a:spcAft>
                <a:spcPts val="1200"/>
              </a:spcAft>
              <a:buSzPct val="80000"/>
            </a:pPr>
            <a:r>
              <a:rPr lang="en-US" dirty="0" smtClean="0">
                <a:effectLst>
                  <a:outerShdw blurRad="38100" dist="38100" dir="2700000" algn="tl">
                    <a:srgbClr val="000000">
                      <a:alpha val="43137"/>
                    </a:srgbClr>
                  </a:outerShdw>
                </a:effectLst>
              </a:rPr>
              <a:t>Ivey-sol </a:t>
            </a:r>
            <a:r>
              <a:rPr lang="en-US" dirty="0" smtClean="0"/>
              <a:t>SER </a:t>
            </a:r>
            <a:r>
              <a:rPr lang="en-US" dirty="0"/>
              <a:t>Pilot Test Begins Spring 2015 - Approx. </a:t>
            </a:r>
            <a:r>
              <a:rPr lang="en-US" i="1" dirty="0">
                <a:effectLst>
                  <a:outerShdw blurRad="38100" dist="38100" dir="2700000" algn="tl">
                    <a:srgbClr val="000000">
                      <a:alpha val="43137"/>
                    </a:srgbClr>
                  </a:outerShdw>
                </a:effectLst>
              </a:rPr>
              <a:t>30 days</a:t>
            </a:r>
          </a:p>
          <a:p>
            <a:pPr>
              <a:spcAft>
                <a:spcPts val="1200"/>
              </a:spcAft>
              <a:buSzPct val="80000"/>
            </a:pPr>
            <a:r>
              <a:rPr lang="en-US" dirty="0"/>
              <a:t>Tests conducted at K-MW-120s, K-MW-121s, DPVE-3 and DPVE-4</a:t>
            </a:r>
          </a:p>
          <a:p>
            <a:pPr>
              <a:spcAft>
                <a:spcPts val="1200"/>
              </a:spcAft>
              <a:buSzPct val="80000"/>
            </a:pPr>
            <a:r>
              <a:rPr lang="en-US" dirty="0"/>
              <a:t>1 Drum (55 Gal.) </a:t>
            </a:r>
            <a:r>
              <a:rPr lang="en-US" dirty="0" smtClean="0">
                <a:effectLst>
                  <a:outerShdw blurRad="38100" dist="38100" dir="2700000" algn="tl">
                    <a:srgbClr val="000000">
                      <a:alpha val="43137"/>
                    </a:srgbClr>
                  </a:outerShdw>
                </a:effectLst>
              </a:rPr>
              <a:t>Ivey-sol </a:t>
            </a:r>
            <a:r>
              <a:rPr lang="en-US" dirty="0" smtClean="0"/>
              <a:t>Surfactant </a:t>
            </a:r>
            <a:r>
              <a:rPr lang="en-US" dirty="0"/>
              <a:t>Used</a:t>
            </a:r>
          </a:p>
          <a:p>
            <a:endParaRPr lang="en-US" dirty="0"/>
          </a:p>
        </p:txBody>
      </p:sp>
      <p:pic>
        <p:nvPicPr>
          <p:cNvPr id="6" name="Picture 5">
            <a:extLst>
              <a:ext uri="{FF2B5EF4-FFF2-40B4-BE49-F238E27FC236}">
                <a16:creationId xmlns:a16="http://schemas.microsoft.com/office/drawing/2014/main" xmlns="" id="{D3C9C432-EBC5-42ED-8C1E-E670C2329E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1161" y="1447800"/>
            <a:ext cx="6764415" cy="4379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a:extLst>
              <a:ext uri="{FF2B5EF4-FFF2-40B4-BE49-F238E27FC236}">
                <a16:creationId xmlns:a16="http://schemas.microsoft.com/office/drawing/2014/main" xmlns="" id="{B329DE02-3003-428A-8EE8-9B3C40395FB7}"/>
              </a:ext>
            </a:extLst>
          </p:cNvPr>
          <p:cNvCxnSpPr/>
          <p:nvPr/>
        </p:nvCxnSpPr>
        <p:spPr>
          <a:xfrm flipV="1">
            <a:off x="6730993" y="3140575"/>
            <a:ext cx="3806024" cy="4240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02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514769"/>
          </a:xfrm>
        </p:spPr>
        <p:txBody>
          <a:bodyPr>
            <a:normAutofit fontScale="90000"/>
          </a:bodyPr>
          <a:lstStyle/>
          <a:p>
            <a:r>
              <a:rPr lang="en-US" b="1" cap="all" dirty="0">
                <a:effectLst>
                  <a:outerShdw blurRad="38100" dist="38100" dir="2700000" algn="tl">
                    <a:srgbClr val="000000">
                      <a:alpha val="43137"/>
                    </a:srgbClr>
                  </a:outerShdw>
                </a:effectLst>
              </a:rPr>
              <a:t>Site Remediation Presentation Overview</a:t>
            </a:r>
          </a:p>
        </p:txBody>
      </p:sp>
      <p:sp>
        <p:nvSpPr>
          <p:cNvPr id="5" name="Content Placeholder 4"/>
          <p:cNvSpPr>
            <a:spLocks noGrp="1"/>
          </p:cNvSpPr>
          <p:nvPr>
            <p:ph idx="1"/>
          </p:nvPr>
        </p:nvSpPr>
        <p:spPr>
          <a:xfrm>
            <a:off x="609600" y="1143000"/>
            <a:ext cx="10972800" cy="4947407"/>
          </a:xfrm>
        </p:spPr>
        <p:txBody>
          <a:bodyPr>
            <a:normAutofit fontScale="92500" lnSpcReduction="10000"/>
          </a:bodyPr>
          <a:lstStyle/>
          <a:p>
            <a:pPr>
              <a:buSzPct val="80000"/>
            </a:pPr>
            <a:r>
              <a:rPr lang="en-US" sz="2000" dirty="0"/>
              <a:t>Active Grain Elevator Facility - Kansas City, Kansas</a:t>
            </a:r>
          </a:p>
          <a:p>
            <a:pPr>
              <a:buSzPct val="80000"/>
            </a:pPr>
            <a:endParaRPr lang="en-US" sz="2000" dirty="0"/>
          </a:p>
          <a:p>
            <a:pPr>
              <a:buSzPct val="80000"/>
            </a:pPr>
            <a:r>
              <a:rPr lang="en-US" sz="2000" dirty="0"/>
              <a:t>80/20 Fumigant Mixture – Carbon Tetrachloride and Carbon Disulfide – Used in 70s and 80s</a:t>
            </a:r>
          </a:p>
          <a:p>
            <a:pPr marL="0" indent="0">
              <a:buSzPct val="80000"/>
              <a:buNone/>
            </a:pPr>
            <a:r>
              <a:rPr lang="en-US" sz="2000" dirty="0"/>
              <a:t> </a:t>
            </a:r>
            <a:r>
              <a:rPr lang="en-US" sz="2000" dirty="0" smtClean="0"/>
              <a:t>     </a:t>
            </a:r>
            <a:r>
              <a:rPr lang="en-US" sz="1500" dirty="0" smtClean="0"/>
              <a:t>(</a:t>
            </a:r>
            <a:r>
              <a:rPr lang="en-US" sz="1700" b="1" i="1" dirty="0" smtClean="0">
                <a:solidFill>
                  <a:srgbClr val="C00000"/>
                </a:solidFill>
              </a:rPr>
              <a:t>&gt;27 Million </a:t>
            </a:r>
            <a:r>
              <a:rPr lang="en-US" sz="1700" b="1" i="1" dirty="0">
                <a:solidFill>
                  <a:srgbClr val="C00000"/>
                </a:solidFill>
              </a:rPr>
              <a:t>P</a:t>
            </a:r>
            <a:r>
              <a:rPr lang="en-US" sz="1700" b="1" i="1" dirty="0" smtClean="0">
                <a:solidFill>
                  <a:srgbClr val="C00000"/>
                </a:solidFill>
              </a:rPr>
              <a:t>ounds of Fumigants used Nationally in 1978 alone</a:t>
            </a:r>
            <a:r>
              <a:rPr lang="en-US" sz="1500" dirty="0" smtClean="0"/>
              <a:t>)</a:t>
            </a:r>
            <a:endParaRPr lang="en-US" sz="1500" dirty="0"/>
          </a:p>
          <a:p>
            <a:pPr>
              <a:buSzPct val="80000"/>
            </a:pPr>
            <a:r>
              <a:rPr lang="en-US" sz="2000" dirty="0"/>
              <a:t>Leaks from AST Discovered in 90s – Groundwater and Soil Impacts</a:t>
            </a:r>
          </a:p>
          <a:p>
            <a:pPr marL="0" indent="0">
              <a:buSzPct val="80000"/>
              <a:buNone/>
            </a:pPr>
            <a:endParaRPr lang="en-US" sz="2000" dirty="0"/>
          </a:p>
          <a:p>
            <a:pPr>
              <a:buSzPct val="80000"/>
            </a:pPr>
            <a:r>
              <a:rPr lang="en-US" sz="2000" dirty="0"/>
              <a:t>Site Enters KDHE Voluntary Cleanup Program: 2000</a:t>
            </a:r>
          </a:p>
          <a:p>
            <a:pPr>
              <a:buSzPct val="80000"/>
            </a:pPr>
            <a:endParaRPr lang="en-US" sz="2000" dirty="0"/>
          </a:p>
          <a:p>
            <a:pPr>
              <a:buSzPct val="80000"/>
            </a:pPr>
            <a:r>
              <a:rPr lang="en-US" sz="2000" dirty="0"/>
              <a:t>DPVE System Installation &amp; Operation: Dec. 2007 to Current</a:t>
            </a:r>
          </a:p>
          <a:p>
            <a:pPr>
              <a:buSzPct val="80000"/>
            </a:pPr>
            <a:endParaRPr lang="en-US" sz="2000" dirty="0"/>
          </a:p>
          <a:p>
            <a:pPr>
              <a:buSzPct val="80000"/>
            </a:pPr>
            <a:r>
              <a:rPr lang="en-US" sz="2000" dirty="0"/>
              <a:t>Surfactant Enhanced Extraction (SEE) Pilot Study: Spring 2015</a:t>
            </a:r>
          </a:p>
          <a:p>
            <a:pPr>
              <a:buSzPct val="80000"/>
            </a:pPr>
            <a:endParaRPr lang="en-US" sz="2000" dirty="0"/>
          </a:p>
          <a:p>
            <a:pPr>
              <a:buSzPct val="80000"/>
            </a:pPr>
            <a:r>
              <a:rPr lang="en-US" sz="2000" dirty="0"/>
              <a:t>SEE Full-Scale: Fall 2016</a:t>
            </a:r>
          </a:p>
          <a:p>
            <a:pPr>
              <a:buSzPct val="80000"/>
            </a:pPr>
            <a:endParaRPr lang="en-US" sz="2000" dirty="0"/>
          </a:p>
          <a:p>
            <a:pPr>
              <a:buSzPct val="80000"/>
            </a:pPr>
            <a:r>
              <a:rPr lang="en-US" sz="2000" dirty="0"/>
              <a:t>Observations Continue into 2018</a:t>
            </a:r>
          </a:p>
          <a:p>
            <a:endParaRPr lang="en-US" sz="2000" dirty="0"/>
          </a:p>
        </p:txBody>
      </p:sp>
    </p:spTree>
    <p:extLst>
      <p:ext uri="{BB962C8B-B14F-4D97-AF65-F5344CB8AC3E}">
        <p14:creationId xmlns:p14="http://schemas.microsoft.com/office/powerpoint/2010/main" val="19655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30926"/>
            <a:ext cx="6096000" cy="1143000"/>
          </a:xfrm>
        </p:spPr>
        <p:txBody>
          <a:bodyPr>
            <a:normAutofit fontScale="90000"/>
          </a:bodyPr>
          <a:lstStyle/>
          <a:p>
            <a:r>
              <a:rPr lang="en-US" cap="all" dirty="0" smtClean="0">
                <a:effectLst>
                  <a:outerShdw blurRad="38100" dist="38100" dir="2700000" algn="tl">
                    <a:srgbClr val="000000">
                      <a:alpha val="43137"/>
                    </a:srgbClr>
                  </a:outerShdw>
                </a:effectLst>
              </a:rPr>
              <a:t>Real-Time </a:t>
            </a:r>
            <a:br>
              <a:rPr lang="en-US" cap="all" dirty="0" smtClean="0">
                <a:effectLst>
                  <a:outerShdw blurRad="38100" dist="38100" dir="2700000" algn="tl">
                    <a:srgbClr val="000000">
                      <a:alpha val="43137"/>
                    </a:srgbClr>
                  </a:outerShdw>
                </a:effectLst>
              </a:rPr>
            </a:br>
            <a:r>
              <a:rPr lang="en-US" cap="all" dirty="0" smtClean="0">
                <a:effectLst>
                  <a:outerShdw blurRad="38100" dist="38100" dir="2700000" algn="tl">
                    <a:srgbClr val="000000">
                      <a:alpha val="43137"/>
                    </a:srgbClr>
                  </a:outerShdw>
                </a:effectLst>
              </a:rPr>
              <a:t>Field </a:t>
            </a:r>
            <a:r>
              <a:rPr lang="en-US" cap="all" dirty="0">
                <a:effectLst>
                  <a:outerShdw blurRad="38100" dist="38100" dir="2700000" algn="tl">
                    <a:srgbClr val="000000">
                      <a:alpha val="43137"/>
                    </a:srgbClr>
                  </a:outerShdw>
                </a:effectLst>
              </a:rPr>
              <a:t>Surfactant </a:t>
            </a:r>
            <a:r>
              <a:rPr lang="en-US" cap="all" dirty="0" smtClean="0">
                <a:effectLst>
                  <a:outerShdw blurRad="38100" dist="38100" dir="2700000" algn="tl">
                    <a:srgbClr val="000000">
                      <a:alpha val="43137"/>
                    </a:srgbClr>
                  </a:outerShdw>
                </a:effectLst>
              </a:rPr>
              <a:t>Test </a:t>
            </a:r>
            <a:endParaRPr lang="en-US" cap="all"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133350" y="2107474"/>
            <a:ext cx="5187949" cy="4018690"/>
          </a:xfrm>
        </p:spPr>
        <p:txBody>
          <a:bodyPr>
            <a:normAutofit/>
          </a:bodyPr>
          <a:lstStyle/>
          <a:p>
            <a:pPr>
              <a:spcAft>
                <a:spcPts val="1800"/>
              </a:spcAft>
              <a:buSzPct val="80000"/>
            </a:pPr>
            <a:r>
              <a:rPr lang="en-US" sz="2800" dirty="0"/>
              <a:t>Real-time field surfactant testing - measuring water surface tension </a:t>
            </a:r>
            <a:endParaRPr lang="en-US" sz="2800" dirty="0" smtClean="0"/>
          </a:p>
          <a:p>
            <a:pPr>
              <a:spcAft>
                <a:spcPts val="1800"/>
              </a:spcAft>
              <a:buSzPct val="80000"/>
            </a:pPr>
            <a:r>
              <a:rPr lang="en-US" sz="2800" dirty="0" smtClean="0"/>
              <a:t>Takes &lt; 30 seconds</a:t>
            </a:r>
          </a:p>
          <a:p>
            <a:pPr>
              <a:spcAft>
                <a:spcPts val="1800"/>
              </a:spcAft>
              <a:buSzPct val="80000"/>
            </a:pPr>
            <a:r>
              <a:rPr lang="en-US" sz="2800" dirty="0" smtClean="0"/>
              <a:t>Cost is &lt;0,1 € / Test</a:t>
            </a:r>
            <a:endParaRPr lang="en-US" sz="2800" dirty="0"/>
          </a:p>
          <a:p>
            <a:pPr marL="0" indent="0">
              <a:buSzPct val="80000"/>
              <a:buNone/>
            </a:pPr>
            <a:endParaRPr lang="en-US" sz="2800" dirty="0"/>
          </a:p>
        </p:txBody>
      </p:sp>
      <p:pic>
        <p:nvPicPr>
          <p:cNvPr id="2" name="Picture 1">
            <a:extLst>
              <a:ext uri="{FF2B5EF4-FFF2-40B4-BE49-F238E27FC236}">
                <a16:creationId xmlns:a16="http://schemas.microsoft.com/office/drawing/2014/main" xmlns="" id="{02133399-E836-4519-BE1E-D4A3890614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1798" t="1353" r="2851" b="2474"/>
          <a:stretch/>
        </p:blipFill>
        <p:spPr>
          <a:xfrm>
            <a:off x="6096000" y="350867"/>
            <a:ext cx="4340497" cy="5775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7581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smtClean="0">
                <a:effectLst>
                  <a:outerShdw blurRad="38100" dist="38100" dir="2700000" algn="tl">
                    <a:srgbClr val="000000">
                      <a:alpha val="43137"/>
                    </a:srgbClr>
                  </a:outerShdw>
                </a:effectLst>
              </a:rPr>
              <a:t>Ivey-sol</a:t>
            </a:r>
            <a:r>
              <a:rPr lang="en-US" cap="all" dirty="0" smtClean="0"/>
              <a:t> Pilot </a:t>
            </a:r>
            <a:r>
              <a:rPr lang="en-US" cap="all" dirty="0"/>
              <a:t>Study Results</a:t>
            </a:r>
          </a:p>
        </p:txBody>
      </p:sp>
      <p:sp>
        <p:nvSpPr>
          <p:cNvPr id="5" name="Content Placeholder 4"/>
          <p:cNvSpPr>
            <a:spLocks noGrp="1"/>
          </p:cNvSpPr>
          <p:nvPr>
            <p:ph idx="1"/>
          </p:nvPr>
        </p:nvSpPr>
        <p:spPr>
          <a:xfrm>
            <a:off x="609600" y="1600201"/>
            <a:ext cx="2847703" cy="3555999"/>
          </a:xfrm>
        </p:spPr>
        <p:txBody>
          <a:bodyPr>
            <a:normAutofit/>
          </a:bodyPr>
          <a:lstStyle/>
          <a:p>
            <a:pPr marL="0" indent="0">
              <a:buNone/>
            </a:pPr>
            <a:r>
              <a:rPr lang="en-US" sz="2800" b="1" dirty="0"/>
              <a:t>Test 1 and 2</a:t>
            </a:r>
          </a:p>
          <a:p>
            <a:pPr>
              <a:spcAft>
                <a:spcPts val="1200"/>
              </a:spcAft>
              <a:buSzPct val="80000"/>
            </a:pPr>
            <a:r>
              <a:rPr lang="en-US" sz="2400" dirty="0"/>
              <a:t>Push-Pull Tests at shallow monitoring wells</a:t>
            </a:r>
          </a:p>
          <a:p>
            <a:pPr>
              <a:spcAft>
                <a:spcPts val="1200"/>
              </a:spcAft>
              <a:buSzPct val="80000"/>
            </a:pPr>
            <a:r>
              <a:rPr lang="en-US" sz="2400" dirty="0"/>
              <a:t>Modest increase in mass removal observed</a:t>
            </a:r>
          </a:p>
          <a:p>
            <a:endParaRPr lang="en-US" sz="2400" dirty="0"/>
          </a:p>
        </p:txBody>
      </p:sp>
      <p:pic>
        <p:nvPicPr>
          <p:cNvPr id="6" name="Picture 5">
            <a:extLst>
              <a:ext uri="{FF2B5EF4-FFF2-40B4-BE49-F238E27FC236}">
                <a16:creationId xmlns:a16="http://schemas.microsoft.com/office/drawing/2014/main" xmlns="" id="{64E1FFE6-E4C8-41ED-8621-A762CF25E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943" y="1600201"/>
            <a:ext cx="7694928" cy="4062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a:extLst>
              <a:ext uri="{FF2B5EF4-FFF2-40B4-BE49-F238E27FC236}">
                <a16:creationId xmlns:a16="http://schemas.microsoft.com/office/drawing/2014/main" xmlns="" id="{7473F2BD-FC6E-4CB2-A050-17D6324A4564}"/>
              </a:ext>
            </a:extLst>
          </p:cNvPr>
          <p:cNvSpPr/>
          <p:nvPr/>
        </p:nvSpPr>
        <p:spPr>
          <a:xfrm>
            <a:off x="7185559" y="3935427"/>
            <a:ext cx="881838" cy="817116"/>
          </a:xfrm>
          <a:prstGeom prst="ellipse">
            <a:avLst/>
          </a:prstGeom>
          <a:solidFill>
            <a:srgbClr val="9BB8D3">
              <a:alpha val="80784"/>
            </a:srgbClr>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40E687D8-26B5-4C10-B28D-3A31223B2218}"/>
              </a:ext>
            </a:extLst>
          </p:cNvPr>
          <p:cNvSpPr/>
          <p:nvPr/>
        </p:nvSpPr>
        <p:spPr>
          <a:xfrm>
            <a:off x="7853407" y="3340667"/>
            <a:ext cx="881838" cy="817116"/>
          </a:xfrm>
          <a:prstGeom prst="ellipse">
            <a:avLst/>
          </a:prstGeom>
          <a:solidFill>
            <a:srgbClr val="9BB8D3">
              <a:alpha val="81000"/>
            </a:srgbClr>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7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smtClean="0"/>
              <a:t>Ivey-sol Pilot </a:t>
            </a:r>
            <a:r>
              <a:rPr lang="en-US" cap="all" dirty="0"/>
              <a:t>Study Results</a:t>
            </a:r>
          </a:p>
        </p:txBody>
      </p:sp>
      <p:sp>
        <p:nvSpPr>
          <p:cNvPr id="5" name="Content Placeholder 4"/>
          <p:cNvSpPr>
            <a:spLocks noGrp="1"/>
          </p:cNvSpPr>
          <p:nvPr>
            <p:ph idx="1"/>
          </p:nvPr>
        </p:nvSpPr>
        <p:spPr>
          <a:xfrm>
            <a:off x="609600" y="1600201"/>
            <a:ext cx="3108421" cy="4749799"/>
          </a:xfrm>
        </p:spPr>
        <p:txBody>
          <a:bodyPr>
            <a:normAutofit fontScale="77500" lnSpcReduction="20000"/>
          </a:bodyPr>
          <a:lstStyle/>
          <a:p>
            <a:pPr marL="0" indent="0">
              <a:buNone/>
            </a:pPr>
            <a:r>
              <a:rPr lang="en-US" sz="3400" b="1" dirty="0"/>
              <a:t>Test 3 and 4</a:t>
            </a:r>
          </a:p>
          <a:p>
            <a:pPr>
              <a:spcAft>
                <a:spcPts val="1200"/>
              </a:spcAft>
              <a:buSzPct val="80000"/>
            </a:pPr>
            <a:r>
              <a:rPr lang="en-US" sz="2800" dirty="0"/>
              <a:t>Point-To-Point Tests</a:t>
            </a:r>
          </a:p>
          <a:p>
            <a:pPr>
              <a:spcAft>
                <a:spcPts val="1200"/>
              </a:spcAft>
              <a:buSzPct val="80000"/>
            </a:pPr>
            <a:r>
              <a:rPr lang="en-US" sz="2800" dirty="0"/>
              <a:t>Influent groundwater concentrations (</a:t>
            </a:r>
            <a:r>
              <a:rPr lang="en-US" sz="2800" dirty="0">
                <a:effectLst>
                  <a:outerShdw blurRad="38100" dist="38100" dir="2700000" algn="tl">
                    <a:srgbClr val="000000">
                      <a:alpha val="43137"/>
                    </a:srgbClr>
                  </a:outerShdw>
                </a:effectLst>
              </a:rPr>
              <a:t>8,100 </a:t>
            </a:r>
            <a:r>
              <a:rPr lang="en-US" sz="2800" dirty="0" err="1">
                <a:effectLst>
                  <a:outerShdw blurRad="38100" dist="38100" dir="2700000" algn="tl">
                    <a:srgbClr val="000000">
                      <a:alpha val="43137"/>
                    </a:srgbClr>
                  </a:outerShdw>
                </a:effectLst>
              </a:rPr>
              <a:t>ug</a:t>
            </a:r>
            <a:r>
              <a:rPr lang="en-US" sz="2800" dirty="0">
                <a:effectLst>
                  <a:outerShdw blurRad="38100" dist="38100" dir="2700000" algn="tl">
                    <a:srgbClr val="000000">
                      <a:alpha val="43137"/>
                    </a:srgbClr>
                  </a:outerShdw>
                </a:effectLst>
              </a:rPr>
              <a:t>/L</a:t>
            </a:r>
            <a:r>
              <a:rPr lang="en-US" sz="2800" dirty="0"/>
              <a:t>) highest ever recorded by over </a:t>
            </a:r>
            <a:r>
              <a:rPr lang="en-US" sz="2800" dirty="0" smtClean="0">
                <a:effectLst>
                  <a:outerShdw blurRad="38100" dist="38100" dir="2700000" algn="tl">
                    <a:srgbClr val="000000">
                      <a:alpha val="43137"/>
                    </a:srgbClr>
                  </a:outerShdw>
                </a:effectLst>
              </a:rPr>
              <a:t>50%</a:t>
            </a:r>
            <a:endParaRPr lang="en-US" sz="2800" dirty="0">
              <a:effectLst>
                <a:outerShdw blurRad="38100" dist="38100" dir="2700000" algn="tl">
                  <a:srgbClr val="000000">
                    <a:alpha val="43137"/>
                  </a:srgbClr>
                </a:outerShdw>
              </a:effectLst>
            </a:endParaRPr>
          </a:p>
          <a:p>
            <a:pPr>
              <a:spcAft>
                <a:spcPts val="1200"/>
              </a:spcAft>
              <a:buSzPct val="80000"/>
            </a:pPr>
            <a:r>
              <a:rPr lang="en-US" sz="2800" dirty="0"/>
              <a:t>Influent groundwater concentrations </a:t>
            </a:r>
            <a:r>
              <a:rPr lang="en-US" sz="2800" dirty="0">
                <a:effectLst>
                  <a:outerShdw blurRad="38100" dist="38100" dir="2700000" algn="tl">
                    <a:srgbClr val="000000">
                      <a:alpha val="43137"/>
                    </a:srgbClr>
                  </a:outerShdw>
                </a:effectLst>
              </a:rPr>
              <a:t>4x </a:t>
            </a:r>
            <a:r>
              <a:rPr lang="en-US" sz="2800" dirty="0"/>
              <a:t>greater than average</a:t>
            </a:r>
          </a:p>
          <a:p>
            <a:endParaRPr lang="en-US" sz="2400" dirty="0"/>
          </a:p>
        </p:txBody>
      </p:sp>
      <p:pic>
        <p:nvPicPr>
          <p:cNvPr id="10" name="Picture 9">
            <a:extLst>
              <a:ext uri="{FF2B5EF4-FFF2-40B4-BE49-F238E27FC236}">
                <a16:creationId xmlns:a16="http://schemas.microsoft.com/office/drawing/2014/main" xmlns="" id="{B211104B-BE84-42D0-8E29-F8710B8C0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863" y="1695011"/>
            <a:ext cx="7646125" cy="4036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1" name="Group 10">
            <a:extLst>
              <a:ext uri="{FF2B5EF4-FFF2-40B4-BE49-F238E27FC236}">
                <a16:creationId xmlns:a16="http://schemas.microsoft.com/office/drawing/2014/main" xmlns="" id="{4B636868-5C1E-4A64-BBE5-8F9585E56A8C}"/>
              </a:ext>
            </a:extLst>
          </p:cNvPr>
          <p:cNvGrpSpPr/>
          <p:nvPr/>
        </p:nvGrpSpPr>
        <p:grpSpPr>
          <a:xfrm>
            <a:off x="7307882" y="3472392"/>
            <a:ext cx="1519289" cy="1350503"/>
            <a:chOff x="5757169" y="4363329"/>
            <a:chExt cx="1677800" cy="1491405"/>
          </a:xfrm>
          <a:solidFill>
            <a:srgbClr val="9BB8D3">
              <a:alpha val="81176"/>
            </a:srgbClr>
          </a:solidFill>
        </p:grpSpPr>
        <p:sp>
          <p:nvSpPr>
            <p:cNvPr id="13" name="Oval 12">
              <a:extLst>
                <a:ext uri="{FF2B5EF4-FFF2-40B4-BE49-F238E27FC236}">
                  <a16:creationId xmlns:a16="http://schemas.microsoft.com/office/drawing/2014/main" xmlns="" id="{6BF6B992-5996-47F7-BD2A-D0E97C4DFFA8}"/>
                </a:ext>
              </a:extLst>
            </p:cNvPr>
            <p:cNvSpPr/>
            <p:nvPr/>
          </p:nvSpPr>
          <p:spPr>
            <a:xfrm>
              <a:off x="5757169" y="4958089"/>
              <a:ext cx="967666" cy="896645"/>
            </a:xfrm>
            <a:prstGeom prst="ellipse">
              <a:avLst/>
            </a:prstGeom>
            <a:grp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5B93E892-37DD-4FDB-9560-6846246606C0}"/>
                </a:ext>
              </a:extLst>
            </p:cNvPr>
            <p:cNvSpPr/>
            <p:nvPr/>
          </p:nvSpPr>
          <p:spPr>
            <a:xfrm>
              <a:off x="6467303" y="4363329"/>
              <a:ext cx="967666" cy="896645"/>
            </a:xfrm>
            <a:prstGeom prst="ellipse">
              <a:avLst/>
            </a:prstGeom>
            <a:grp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xmlns="" id="{F190330A-267B-4554-A57E-E73A1AEE0757}"/>
              </a:ext>
            </a:extLst>
          </p:cNvPr>
          <p:cNvSpPr/>
          <p:nvPr/>
        </p:nvSpPr>
        <p:spPr>
          <a:xfrm>
            <a:off x="7026855" y="3369245"/>
            <a:ext cx="1112127" cy="1018225"/>
          </a:xfrm>
          <a:prstGeom prst="ellipse">
            <a:avLst/>
          </a:prstGeom>
          <a:solidFill>
            <a:srgbClr val="9BB8D3">
              <a:alpha val="81000"/>
            </a:srgbClr>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7159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smtClean="0">
                <a:effectLst>
                  <a:outerShdw blurRad="38100" dist="38100" dir="2700000" algn="tl">
                    <a:srgbClr val="000000">
                      <a:alpha val="43137"/>
                    </a:srgbClr>
                  </a:outerShdw>
                </a:effectLst>
              </a:rPr>
              <a:t>Ivey-sol</a:t>
            </a:r>
            <a:r>
              <a:rPr lang="en-US" cap="all" dirty="0" smtClean="0"/>
              <a:t> Pilot </a:t>
            </a:r>
            <a:r>
              <a:rPr lang="en-US" cap="all" dirty="0"/>
              <a:t>Study Results</a:t>
            </a:r>
          </a:p>
        </p:txBody>
      </p:sp>
      <p:sp>
        <p:nvSpPr>
          <p:cNvPr id="5" name="Content Placeholder 4"/>
          <p:cNvSpPr>
            <a:spLocks noGrp="1"/>
          </p:cNvSpPr>
          <p:nvPr>
            <p:ph idx="1"/>
          </p:nvPr>
        </p:nvSpPr>
        <p:spPr>
          <a:xfrm>
            <a:off x="453005" y="1937857"/>
            <a:ext cx="3206293" cy="3582099"/>
          </a:xfrm>
        </p:spPr>
        <p:txBody>
          <a:bodyPr>
            <a:normAutofit fontScale="92500" lnSpcReduction="10000"/>
          </a:bodyPr>
          <a:lstStyle/>
          <a:p>
            <a:pPr>
              <a:spcAft>
                <a:spcPts val="1200"/>
              </a:spcAft>
              <a:buSzPct val="80000"/>
            </a:pPr>
            <a:r>
              <a:rPr lang="en-US" sz="2800" dirty="0"/>
              <a:t>Highly elevated and highly variable influent concentrations</a:t>
            </a:r>
          </a:p>
          <a:p>
            <a:pPr>
              <a:spcAft>
                <a:spcPts val="1200"/>
              </a:spcAft>
              <a:buSzPct val="80000"/>
            </a:pPr>
            <a:r>
              <a:rPr lang="en-US" sz="2800" dirty="0"/>
              <a:t>Recovery of high concentration “slugs” over short periods of time</a:t>
            </a:r>
          </a:p>
          <a:p>
            <a:endParaRPr lang="en-US" sz="2400" dirty="0"/>
          </a:p>
        </p:txBody>
      </p:sp>
      <p:pic>
        <p:nvPicPr>
          <p:cNvPr id="9" name="Picture 8">
            <a:extLst>
              <a:ext uri="{FF2B5EF4-FFF2-40B4-BE49-F238E27FC236}">
                <a16:creationId xmlns:a16="http://schemas.microsoft.com/office/drawing/2014/main" xmlns="" id="{AE509BC9-07B0-47A6-A69C-DE0C941C0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6674" y="2030137"/>
            <a:ext cx="8545864" cy="3070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xmlns="" id="{EB0ABD83-C602-492D-AEB3-CDFFF484085B}"/>
              </a:ext>
            </a:extLst>
          </p:cNvPr>
          <p:cNvSpPr/>
          <p:nvPr/>
        </p:nvSpPr>
        <p:spPr>
          <a:xfrm>
            <a:off x="10124154" y="3055794"/>
            <a:ext cx="948310" cy="9541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095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a:t>Full-Scale </a:t>
            </a:r>
            <a:r>
              <a:rPr lang="en-US" cap="all" dirty="0" smtClean="0">
                <a:effectLst>
                  <a:outerShdw blurRad="38100" dist="38100" dir="2700000" algn="tl">
                    <a:srgbClr val="000000">
                      <a:alpha val="43137"/>
                    </a:srgbClr>
                  </a:outerShdw>
                </a:effectLst>
              </a:rPr>
              <a:t>Ivey-sol</a:t>
            </a:r>
            <a:r>
              <a:rPr lang="en-US" cap="all" dirty="0" smtClean="0"/>
              <a:t> SER application </a:t>
            </a:r>
            <a:endParaRPr lang="en-US" cap="all" dirty="0"/>
          </a:p>
        </p:txBody>
      </p:sp>
      <p:sp>
        <p:nvSpPr>
          <p:cNvPr id="5" name="Content Placeholder 4"/>
          <p:cNvSpPr>
            <a:spLocks noGrp="1"/>
          </p:cNvSpPr>
          <p:nvPr>
            <p:ph idx="1"/>
          </p:nvPr>
        </p:nvSpPr>
        <p:spPr/>
        <p:txBody>
          <a:bodyPr>
            <a:normAutofit/>
          </a:bodyPr>
          <a:lstStyle/>
          <a:p>
            <a:pPr>
              <a:spcAft>
                <a:spcPts val="1800"/>
              </a:spcAft>
              <a:buSzPct val="80000"/>
            </a:pPr>
            <a:r>
              <a:rPr lang="en-US" sz="2800" dirty="0"/>
              <a:t>August through November 2016</a:t>
            </a:r>
          </a:p>
          <a:p>
            <a:pPr>
              <a:buSzPct val="80000"/>
            </a:pPr>
            <a:r>
              <a:rPr lang="en-US" sz="2800" dirty="0"/>
              <a:t>275 Gallons </a:t>
            </a:r>
            <a:r>
              <a:rPr lang="en-US" sz="2800" dirty="0">
                <a:effectLst>
                  <a:outerShdw blurRad="38100" dist="38100" dir="2700000" algn="tl">
                    <a:srgbClr val="000000">
                      <a:alpha val="43137"/>
                    </a:srgbClr>
                  </a:outerShdw>
                </a:effectLst>
              </a:rPr>
              <a:t>Ivey-sol </a:t>
            </a:r>
            <a:r>
              <a:rPr lang="en-US" sz="2800" dirty="0"/>
              <a:t>106 </a:t>
            </a:r>
            <a:r>
              <a:rPr lang="en-US" sz="2800" dirty="0" smtClean="0"/>
              <a:t>(Cl) Surfactant </a:t>
            </a:r>
            <a:r>
              <a:rPr lang="en-US" sz="2800" dirty="0"/>
              <a:t>Formulation</a:t>
            </a:r>
          </a:p>
          <a:p>
            <a:pPr lvl="1">
              <a:spcAft>
                <a:spcPts val="1800"/>
              </a:spcAft>
            </a:pPr>
            <a:r>
              <a:rPr lang="en-US" sz="2400" dirty="0"/>
              <a:t>Mixed with conservative tracer for distribution observation</a:t>
            </a:r>
          </a:p>
          <a:p>
            <a:pPr>
              <a:spcAft>
                <a:spcPts val="1800"/>
              </a:spcAft>
              <a:buSzPct val="80000"/>
            </a:pPr>
            <a:r>
              <a:rPr lang="en-US" sz="2800" dirty="0"/>
              <a:t>Applied Push-Pull </a:t>
            </a:r>
            <a:r>
              <a:rPr lang="en-US" sz="2800" dirty="0" smtClean="0"/>
              <a:t>(</a:t>
            </a:r>
            <a:r>
              <a:rPr lang="en-US" sz="2800" i="1" dirty="0" smtClean="0">
                <a:effectLst>
                  <a:outerShdw blurRad="38100" dist="38100" dir="2700000" algn="tl">
                    <a:srgbClr val="000000">
                      <a:alpha val="43137"/>
                    </a:srgbClr>
                  </a:outerShdw>
                </a:effectLst>
              </a:rPr>
              <a:t>Single-Well</a:t>
            </a:r>
            <a:r>
              <a:rPr lang="en-US" sz="2800" dirty="0" smtClean="0"/>
              <a:t>) and </a:t>
            </a:r>
            <a:r>
              <a:rPr lang="en-US" sz="2800" dirty="0"/>
              <a:t>Point-to-Point  </a:t>
            </a:r>
            <a:r>
              <a:rPr lang="en-US" sz="2800" dirty="0" smtClean="0"/>
              <a:t>(</a:t>
            </a:r>
            <a:r>
              <a:rPr lang="en-US" sz="2800" i="1" dirty="0" smtClean="0">
                <a:effectLst>
                  <a:outerShdw blurRad="38100" dist="38100" dir="2700000" algn="tl">
                    <a:srgbClr val="000000">
                      <a:alpha val="43137"/>
                    </a:srgbClr>
                  </a:outerShdw>
                </a:effectLst>
              </a:rPr>
              <a:t>Multi-Well</a:t>
            </a:r>
            <a:r>
              <a:rPr lang="en-US" sz="2800" dirty="0" smtClean="0"/>
              <a:t>) Flushing </a:t>
            </a:r>
            <a:r>
              <a:rPr lang="en-US" sz="2800" dirty="0"/>
              <a:t>Techniques</a:t>
            </a:r>
          </a:p>
          <a:p>
            <a:pPr>
              <a:buSzPct val="80000"/>
            </a:pPr>
            <a:r>
              <a:rPr lang="en-US" sz="2800" dirty="0"/>
              <a:t>Monitored recovery progress via real-time tracer testing and using the Ivey-sol field surfactant test sheets</a:t>
            </a:r>
          </a:p>
        </p:txBody>
      </p:sp>
    </p:spTree>
    <p:extLst>
      <p:ext uri="{BB962C8B-B14F-4D97-AF65-F5344CB8AC3E}">
        <p14:creationId xmlns:p14="http://schemas.microsoft.com/office/powerpoint/2010/main" val="42124437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all" dirty="0"/>
              <a:t>Full-Scale SEE </a:t>
            </a:r>
          </a:p>
        </p:txBody>
      </p:sp>
      <p:pic>
        <p:nvPicPr>
          <p:cNvPr id="6" name="Picture 5">
            <a:extLst>
              <a:ext uri="{FF2B5EF4-FFF2-40B4-BE49-F238E27FC236}">
                <a16:creationId xmlns:a16="http://schemas.microsoft.com/office/drawing/2014/main" xmlns="" id="{1DCD4B66-7D79-496E-8DFA-34A0EDCF6F7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13429" y="1374662"/>
            <a:ext cx="5306500" cy="3537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43D8640E-9575-4F39-8919-8B62FF2C0AA2}"/>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85584" y="1374662"/>
            <a:ext cx="5306503" cy="3537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xmlns="" id="{90E930D5-206D-40BC-A3CB-0B8CCFD1856D}"/>
              </a:ext>
            </a:extLst>
          </p:cNvPr>
          <p:cNvSpPr txBox="1"/>
          <p:nvPr/>
        </p:nvSpPr>
        <p:spPr>
          <a:xfrm>
            <a:off x="609600" y="5078585"/>
            <a:ext cx="5382487" cy="830997"/>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Aquafluor</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Meter: Measures intensity of fluorescence</a:t>
            </a:r>
          </a:p>
        </p:txBody>
      </p:sp>
      <p:sp>
        <p:nvSpPr>
          <p:cNvPr id="9" name="TextBox 8">
            <a:extLst>
              <a:ext uri="{FF2B5EF4-FFF2-40B4-BE49-F238E27FC236}">
                <a16:creationId xmlns:a16="http://schemas.microsoft.com/office/drawing/2014/main" xmlns="" id="{6F56D962-9C53-4D05-8DE6-7DD00200AD6F}"/>
              </a:ext>
            </a:extLst>
          </p:cNvPr>
          <p:cNvSpPr txBox="1"/>
          <p:nvPr/>
        </p:nvSpPr>
        <p:spPr>
          <a:xfrm>
            <a:off x="6513429" y="5078584"/>
            <a:ext cx="530650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Diluted </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Ivey-sol </a:t>
            </a:r>
            <a:r>
              <a:rPr lang="en-US" sz="2400" dirty="0">
                <a:latin typeface="Arial" panose="020B0604020202020204" pitchFamily="34" charset="0"/>
                <a:cs typeface="Arial" panose="020B0604020202020204" pitchFamily="34" charset="0"/>
              </a:rPr>
              <a:t>in water with tracer added – pre-injection mixing.</a:t>
            </a:r>
          </a:p>
        </p:txBody>
      </p:sp>
    </p:spTree>
    <p:extLst>
      <p:ext uri="{BB962C8B-B14F-4D97-AF65-F5344CB8AC3E}">
        <p14:creationId xmlns:p14="http://schemas.microsoft.com/office/powerpoint/2010/main" val="2609140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1582400" cy="1143000"/>
          </a:xfrm>
        </p:spPr>
        <p:txBody>
          <a:bodyPr/>
          <a:lstStyle/>
          <a:p>
            <a:r>
              <a:rPr lang="en-US" cap="all" dirty="0"/>
              <a:t>Full-Scale </a:t>
            </a:r>
            <a:r>
              <a:rPr lang="en-US" cap="all" dirty="0" smtClean="0">
                <a:effectLst>
                  <a:outerShdw blurRad="38100" dist="38100" dir="2700000" algn="tl">
                    <a:srgbClr val="000000">
                      <a:alpha val="43137"/>
                    </a:srgbClr>
                  </a:outerShdw>
                </a:effectLst>
              </a:rPr>
              <a:t>Ivey-sol</a:t>
            </a:r>
            <a:r>
              <a:rPr lang="en-US" cap="all" dirty="0" smtClean="0"/>
              <a:t> SER</a:t>
            </a:r>
            <a:endParaRPr lang="en-US" cap="all" dirty="0"/>
          </a:p>
        </p:txBody>
      </p:sp>
      <p:sp>
        <p:nvSpPr>
          <p:cNvPr id="5" name="Content Placeholder 4"/>
          <p:cNvSpPr>
            <a:spLocks noGrp="1"/>
          </p:cNvSpPr>
          <p:nvPr>
            <p:ph idx="1"/>
          </p:nvPr>
        </p:nvSpPr>
        <p:spPr>
          <a:xfrm>
            <a:off x="492153" y="1600201"/>
            <a:ext cx="4918745" cy="4696096"/>
          </a:xfrm>
        </p:spPr>
        <p:txBody>
          <a:bodyPr>
            <a:normAutofit/>
          </a:bodyPr>
          <a:lstStyle/>
          <a:p>
            <a:pPr>
              <a:spcAft>
                <a:spcPts val="2400"/>
              </a:spcAft>
              <a:buSzPct val="80000"/>
            </a:pPr>
            <a:r>
              <a:rPr lang="en-US" sz="2400" dirty="0"/>
              <a:t>Three additional wells – K-MW-122 through 124 – Installed to facilitate surfactant delivery to the northern portion of the source area</a:t>
            </a:r>
          </a:p>
          <a:p>
            <a:pPr>
              <a:spcAft>
                <a:spcPts val="1800"/>
              </a:spcAft>
              <a:buSzPct val="80000"/>
            </a:pPr>
            <a:r>
              <a:rPr lang="en-US" sz="2400" dirty="0"/>
              <a:t>A total of 5 </a:t>
            </a:r>
            <a:r>
              <a:rPr lang="en-US" sz="2400" dirty="0" smtClean="0">
                <a:effectLst>
                  <a:outerShdw blurRad="38100" dist="38100" dir="2700000" algn="tl">
                    <a:srgbClr val="000000">
                      <a:alpha val="43137"/>
                    </a:srgbClr>
                  </a:outerShdw>
                </a:effectLst>
              </a:rPr>
              <a:t>Ivey-sol</a:t>
            </a:r>
            <a:r>
              <a:rPr lang="en-US" sz="2400" dirty="0" smtClean="0"/>
              <a:t> SER </a:t>
            </a:r>
            <a:r>
              <a:rPr lang="en-US" sz="2400" dirty="0"/>
              <a:t>phases were conducted to target the most heavily impacted portion of the source area</a:t>
            </a:r>
          </a:p>
          <a:p>
            <a:endParaRPr lang="en-US" sz="2400" dirty="0"/>
          </a:p>
        </p:txBody>
      </p:sp>
      <p:pic>
        <p:nvPicPr>
          <p:cNvPr id="2" name="Picture 1">
            <a:extLst>
              <a:ext uri="{FF2B5EF4-FFF2-40B4-BE49-F238E27FC236}">
                <a16:creationId xmlns:a16="http://schemas.microsoft.com/office/drawing/2014/main" xmlns="" id="{2B68063E-581E-486A-B1AB-36338CF70109}"/>
              </a:ext>
            </a:extLst>
          </p:cNvPr>
          <p:cNvPicPr>
            <a:picLocks noChangeAspect="1"/>
          </p:cNvPicPr>
          <p:nvPr/>
        </p:nvPicPr>
        <p:blipFill rotWithShape="1">
          <a:blip r:embed="rId3"/>
          <a:srcRect l="1079" t="1758" r="1834" b="3492"/>
          <a:stretch/>
        </p:blipFill>
        <p:spPr>
          <a:xfrm>
            <a:off x="6219082" y="235543"/>
            <a:ext cx="5497481" cy="2939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xmlns="" id="{D8A16B93-6BF6-4423-845D-14C94432880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19082" y="3429000"/>
            <a:ext cx="5497481" cy="2782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40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a:t>Full-Scale </a:t>
            </a:r>
            <a:r>
              <a:rPr lang="en-US" cap="all" dirty="0" err="1" smtClean="0">
                <a:effectLst>
                  <a:outerShdw blurRad="38100" dist="38100" dir="2700000" algn="tl">
                    <a:srgbClr val="000000">
                      <a:alpha val="43137"/>
                    </a:srgbClr>
                  </a:outerShdw>
                </a:effectLst>
              </a:rPr>
              <a:t>ivey</a:t>
            </a:r>
            <a:r>
              <a:rPr lang="en-US" cap="all" dirty="0" smtClean="0">
                <a:effectLst>
                  <a:outerShdw blurRad="38100" dist="38100" dir="2700000" algn="tl">
                    <a:srgbClr val="000000">
                      <a:alpha val="43137"/>
                    </a:srgbClr>
                  </a:outerShdw>
                </a:effectLst>
              </a:rPr>
              <a:t>-sol</a:t>
            </a:r>
            <a:r>
              <a:rPr lang="en-US" cap="all" dirty="0" smtClean="0"/>
              <a:t> </a:t>
            </a:r>
            <a:r>
              <a:rPr lang="en-US" cap="all" dirty="0" err="1" smtClean="0"/>
              <a:t>SEr</a:t>
            </a:r>
            <a:endParaRPr lang="en-US" cap="all" dirty="0"/>
          </a:p>
        </p:txBody>
      </p:sp>
      <p:sp>
        <p:nvSpPr>
          <p:cNvPr id="5" name="Content Placeholder 4"/>
          <p:cNvSpPr>
            <a:spLocks noGrp="1"/>
          </p:cNvSpPr>
          <p:nvPr>
            <p:ph idx="1"/>
          </p:nvPr>
        </p:nvSpPr>
        <p:spPr>
          <a:xfrm>
            <a:off x="0" y="5346702"/>
            <a:ext cx="12192000" cy="842962"/>
          </a:xfrm>
        </p:spPr>
        <p:txBody>
          <a:bodyPr>
            <a:normAutofit/>
          </a:bodyPr>
          <a:lstStyle/>
          <a:p>
            <a:pPr marL="0" indent="0" algn="ctr">
              <a:buSzPct val="80000"/>
              <a:buNone/>
            </a:pPr>
            <a:r>
              <a:rPr lang="en-US" i="1" dirty="0"/>
              <a:t>Influent samples indicative of LNAPL which was heavily concentrated with COCs. </a:t>
            </a:r>
          </a:p>
          <a:p>
            <a:pPr marL="0" indent="0" algn="ctr">
              <a:buSzPct val="80000"/>
              <a:buNone/>
            </a:pPr>
            <a:r>
              <a:rPr lang="en-US" i="1" dirty="0">
                <a:effectLst>
                  <a:outerShdw blurRad="38100" dist="38100" dir="2700000" algn="tl">
                    <a:srgbClr val="000000">
                      <a:alpha val="43137"/>
                    </a:srgbClr>
                  </a:outerShdw>
                </a:effectLst>
              </a:rPr>
              <a:t>Note: 119 was downgradient, lack of tracer confirmed hydraulic control of </a:t>
            </a:r>
            <a:r>
              <a:rPr lang="en-US" i="1" dirty="0" smtClean="0">
                <a:effectLst>
                  <a:outerShdw blurRad="38100" dist="38100" dir="2700000" algn="tl">
                    <a:srgbClr val="000000">
                      <a:alpha val="43137"/>
                    </a:srgbClr>
                  </a:outerShdw>
                </a:effectLst>
              </a:rPr>
              <a:t>SER treatment area</a:t>
            </a:r>
            <a:r>
              <a:rPr lang="en-US" i="1" dirty="0">
                <a:effectLst>
                  <a:outerShdw blurRad="38100" dist="38100" dir="2700000" algn="tl">
                    <a:srgbClr val="000000">
                      <a:alpha val="43137"/>
                    </a:srgbClr>
                  </a:outerShdw>
                </a:effectLst>
              </a:rPr>
              <a:t>. </a:t>
            </a:r>
          </a:p>
          <a:p>
            <a:endParaRPr lang="en-US" i="1" dirty="0"/>
          </a:p>
        </p:txBody>
      </p:sp>
      <p:grpSp>
        <p:nvGrpSpPr>
          <p:cNvPr id="2" name="Group 1">
            <a:extLst>
              <a:ext uri="{FF2B5EF4-FFF2-40B4-BE49-F238E27FC236}">
                <a16:creationId xmlns:a16="http://schemas.microsoft.com/office/drawing/2014/main" xmlns="" id="{653C89C6-AC42-49A1-BFBB-782B82B28606}"/>
              </a:ext>
            </a:extLst>
          </p:cNvPr>
          <p:cNvGrpSpPr/>
          <p:nvPr/>
        </p:nvGrpSpPr>
        <p:grpSpPr>
          <a:xfrm>
            <a:off x="772894" y="1511298"/>
            <a:ext cx="5333443" cy="3556002"/>
            <a:chOff x="6271994" y="290775"/>
            <a:chExt cx="4314913" cy="2876911"/>
          </a:xfrm>
        </p:grpSpPr>
        <p:pic>
          <p:nvPicPr>
            <p:cNvPr id="6" name="Picture 5">
              <a:extLst>
                <a:ext uri="{FF2B5EF4-FFF2-40B4-BE49-F238E27FC236}">
                  <a16:creationId xmlns:a16="http://schemas.microsoft.com/office/drawing/2014/main" xmlns="" id="{72DBE6BE-E2AD-455C-907D-0C54C1BF2F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994" y="290775"/>
              <a:ext cx="4314913" cy="2876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a:extLst>
                <a:ext uri="{FF2B5EF4-FFF2-40B4-BE49-F238E27FC236}">
                  <a16:creationId xmlns:a16="http://schemas.microsoft.com/office/drawing/2014/main" xmlns="" id="{119FC400-B35B-4273-9190-D8EE4BAE350D}"/>
                </a:ext>
              </a:extLst>
            </p:cNvPr>
            <p:cNvSpPr/>
            <p:nvPr/>
          </p:nvSpPr>
          <p:spPr>
            <a:xfrm>
              <a:off x="7610754" y="2365253"/>
              <a:ext cx="314047" cy="206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
            <a:extLst>
              <a:ext uri="{FF2B5EF4-FFF2-40B4-BE49-F238E27FC236}">
                <a16:creationId xmlns:a16="http://schemas.microsoft.com/office/drawing/2014/main" xmlns="" id="{2D45DB2A-AE83-459E-8D44-0C24C33D0BEA}"/>
              </a:ext>
            </a:extLst>
          </p:cNvPr>
          <p:cNvGrpSpPr/>
          <p:nvPr/>
        </p:nvGrpSpPr>
        <p:grpSpPr>
          <a:xfrm>
            <a:off x="6489221" y="1511300"/>
            <a:ext cx="5333443" cy="3556000"/>
            <a:chOff x="6271993" y="3367098"/>
            <a:chExt cx="4314913" cy="2876909"/>
          </a:xfrm>
        </p:grpSpPr>
        <p:pic>
          <p:nvPicPr>
            <p:cNvPr id="7" name="Picture 6">
              <a:extLst>
                <a:ext uri="{FF2B5EF4-FFF2-40B4-BE49-F238E27FC236}">
                  <a16:creationId xmlns:a16="http://schemas.microsoft.com/office/drawing/2014/main" xmlns="" id="{A7BA8E15-5A3D-443F-A144-2D3FF2E793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1993" y="3367098"/>
              <a:ext cx="4314913" cy="2876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Oval 8">
              <a:extLst>
                <a:ext uri="{FF2B5EF4-FFF2-40B4-BE49-F238E27FC236}">
                  <a16:creationId xmlns:a16="http://schemas.microsoft.com/office/drawing/2014/main" xmlns="" id="{97F211BA-349D-4CA2-87DA-A73B25DF2DD6}"/>
                </a:ext>
              </a:extLst>
            </p:cNvPr>
            <p:cNvSpPr/>
            <p:nvPr/>
          </p:nvSpPr>
          <p:spPr>
            <a:xfrm>
              <a:off x="7249221" y="5206084"/>
              <a:ext cx="314047" cy="206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xmlns="" id="{2A56F215-7961-449F-944E-A34648657941}"/>
                </a:ext>
              </a:extLst>
            </p:cNvPr>
            <p:cNvSpPr/>
            <p:nvPr/>
          </p:nvSpPr>
          <p:spPr>
            <a:xfrm>
              <a:off x="8272425" y="5209099"/>
              <a:ext cx="314047" cy="206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Right Arrow 11"/>
          <p:cNvSpPr/>
          <p:nvPr/>
        </p:nvSpPr>
        <p:spPr>
          <a:xfrm rot="8045594">
            <a:off x="4118999" y="3745663"/>
            <a:ext cx="993757" cy="26980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7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2258675" cy="1143000"/>
          </a:xfrm>
        </p:spPr>
        <p:txBody>
          <a:bodyPr/>
          <a:lstStyle/>
          <a:p>
            <a:pPr algn="ctr"/>
            <a:r>
              <a:rPr lang="en-US" cap="all" dirty="0"/>
              <a:t>Full-Scale </a:t>
            </a:r>
            <a:r>
              <a:rPr lang="en-US" cap="all" dirty="0" err="1" smtClean="0">
                <a:effectLst>
                  <a:outerShdw blurRad="38100" dist="38100" dir="2700000" algn="tl">
                    <a:srgbClr val="000000">
                      <a:alpha val="43137"/>
                    </a:srgbClr>
                  </a:outerShdw>
                </a:effectLst>
              </a:rPr>
              <a:t>ivey</a:t>
            </a:r>
            <a:r>
              <a:rPr lang="en-US" cap="all" dirty="0" smtClean="0">
                <a:effectLst>
                  <a:outerShdw blurRad="38100" dist="38100" dir="2700000" algn="tl">
                    <a:srgbClr val="000000">
                      <a:alpha val="43137"/>
                    </a:srgbClr>
                  </a:outerShdw>
                </a:effectLst>
              </a:rPr>
              <a:t>-sol</a:t>
            </a:r>
            <a:r>
              <a:rPr lang="en-US" cap="all" dirty="0" smtClean="0"/>
              <a:t> </a:t>
            </a:r>
            <a:r>
              <a:rPr lang="en-US" cap="all" dirty="0" err="1" smtClean="0"/>
              <a:t>SEr</a:t>
            </a:r>
            <a:endParaRPr lang="en-US" cap="all" dirty="0"/>
          </a:p>
        </p:txBody>
      </p:sp>
      <p:pic>
        <p:nvPicPr>
          <p:cNvPr id="6" name="Picture 5">
            <a:extLst>
              <a:ext uri="{FF2B5EF4-FFF2-40B4-BE49-F238E27FC236}">
                <a16:creationId xmlns:a16="http://schemas.microsoft.com/office/drawing/2014/main" xmlns="" id="{367CCD82-B98F-4464-B3CB-1B4AD3100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97" y="1106991"/>
            <a:ext cx="6260908" cy="3682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308954D5-D509-4F56-85AB-17C7F4816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4743" y="2839809"/>
            <a:ext cx="5735990" cy="3370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a:extLst>
              <a:ext uri="{FF2B5EF4-FFF2-40B4-BE49-F238E27FC236}">
                <a16:creationId xmlns:a16="http://schemas.microsoft.com/office/drawing/2014/main" xmlns="" id="{9D889E72-E1B9-4C48-89E1-062E14018310}"/>
              </a:ext>
            </a:extLst>
          </p:cNvPr>
          <p:cNvSpPr/>
          <p:nvPr/>
        </p:nvSpPr>
        <p:spPr>
          <a:xfrm>
            <a:off x="6350466" y="1580561"/>
            <a:ext cx="657866" cy="9494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C890F34D-0C73-42B4-AAD0-7EACA833C39F}"/>
              </a:ext>
            </a:extLst>
          </p:cNvPr>
          <p:cNvCxnSpPr>
            <a:cxnSpLocks/>
            <a:stCxn id="8" idx="2"/>
          </p:cNvCxnSpPr>
          <p:nvPr/>
        </p:nvCxnSpPr>
        <p:spPr>
          <a:xfrm flipH="1">
            <a:off x="6118394" y="2055287"/>
            <a:ext cx="232072" cy="7845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78CDF302-443B-437C-BEC3-B5B643F1F19E}"/>
              </a:ext>
            </a:extLst>
          </p:cNvPr>
          <p:cNvCxnSpPr>
            <a:cxnSpLocks/>
            <a:stCxn id="8" idx="0"/>
          </p:cNvCxnSpPr>
          <p:nvPr/>
        </p:nvCxnSpPr>
        <p:spPr>
          <a:xfrm>
            <a:off x="6679399" y="1580561"/>
            <a:ext cx="5187684" cy="12592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44772426-B795-4AA3-86E6-E0C60B445927}"/>
              </a:ext>
            </a:extLst>
          </p:cNvPr>
          <p:cNvSpPr txBox="1"/>
          <p:nvPr/>
        </p:nvSpPr>
        <p:spPr>
          <a:xfrm>
            <a:off x="7122632" y="995786"/>
            <a:ext cx="4858751" cy="646331"/>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25% of the total mass recovered since 2007 was during the 12-month post-SEE period.</a:t>
            </a:r>
          </a:p>
        </p:txBody>
      </p:sp>
      <p:sp>
        <p:nvSpPr>
          <p:cNvPr id="12" name="TextBox 11">
            <a:extLst>
              <a:ext uri="{FF2B5EF4-FFF2-40B4-BE49-F238E27FC236}">
                <a16:creationId xmlns:a16="http://schemas.microsoft.com/office/drawing/2014/main" xmlns="" id="{A8060303-3451-4820-9A2E-60D1F32AE9A5}"/>
              </a:ext>
            </a:extLst>
          </p:cNvPr>
          <p:cNvSpPr txBox="1"/>
          <p:nvPr/>
        </p:nvSpPr>
        <p:spPr>
          <a:xfrm>
            <a:off x="609600" y="5038301"/>
            <a:ext cx="5187193" cy="923330"/>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Influent groundwater concentrations up to 30,000 </a:t>
            </a:r>
            <a:r>
              <a:rPr lang="en-US" i="1" dirty="0" err="1">
                <a:latin typeface="Arial" panose="020B0604020202020204" pitchFamily="34" charset="0"/>
                <a:cs typeface="Arial" panose="020B0604020202020204" pitchFamily="34" charset="0"/>
              </a:rPr>
              <a:t>ug</a:t>
            </a:r>
            <a:r>
              <a:rPr lang="en-US" i="1" dirty="0">
                <a:latin typeface="Arial" panose="020B0604020202020204" pitchFamily="34" charset="0"/>
                <a:cs typeface="Arial" panose="020B0604020202020204" pitchFamily="34" charset="0"/>
              </a:rPr>
              <a:t>/L observed – 5x the highest concentrations ever observed during DPVE operations.</a:t>
            </a:r>
          </a:p>
        </p:txBody>
      </p:sp>
    </p:spTree>
    <p:extLst>
      <p:ext uri="{BB962C8B-B14F-4D97-AF65-F5344CB8AC3E}">
        <p14:creationId xmlns:p14="http://schemas.microsoft.com/office/powerpoint/2010/main" val="269657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a:t>Full-Scale </a:t>
            </a:r>
            <a:r>
              <a:rPr lang="en-US" cap="all" dirty="0" err="1" smtClean="0">
                <a:effectLst>
                  <a:outerShdw blurRad="38100" dist="38100" dir="2700000" algn="tl">
                    <a:srgbClr val="000000">
                      <a:alpha val="43137"/>
                    </a:srgbClr>
                  </a:outerShdw>
                </a:effectLst>
              </a:rPr>
              <a:t>ivey</a:t>
            </a:r>
            <a:r>
              <a:rPr lang="en-US" cap="all" dirty="0" smtClean="0">
                <a:effectLst>
                  <a:outerShdw blurRad="38100" dist="38100" dir="2700000" algn="tl">
                    <a:srgbClr val="000000">
                      <a:alpha val="43137"/>
                    </a:srgbClr>
                  </a:outerShdw>
                </a:effectLst>
              </a:rPr>
              <a:t>-sol</a:t>
            </a:r>
            <a:r>
              <a:rPr lang="en-US" cap="all" dirty="0" smtClean="0"/>
              <a:t> </a:t>
            </a:r>
            <a:r>
              <a:rPr lang="en-US" cap="all" dirty="0" err="1" smtClean="0"/>
              <a:t>SEr</a:t>
            </a:r>
            <a:endParaRPr lang="en-US" cap="all" dirty="0"/>
          </a:p>
        </p:txBody>
      </p:sp>
      <p:pic>
        <p:nvPicPr>
          <p:cNvPr id="6" name="Picture 5">
            <a:extLst>
              <a:ext uri="{FF2B5EF4-FFF2-40B4-BE49-F238E27FC236}">
                <a16:creationId xmlns:a16="http://schemas.microsoft.com/office/drawing/2014/main" xmlns="" id="{0B48D535-FAB3-4AD0-8932-C94978891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434" y="1968232"/>
            <a:ext cx="5687047" cy="4140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E2CC8FAF-DB7F-43AD-9E9D-4A3D5E4E7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18" y="1210112"/>
            <a:ext cx="5875045" cy="3747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a:extLst>
              <a:ext uri="{FF2B5EF4-FFF2-40B4-BE49-F238E27FC236}">
                <a16:creationId xmlns:a16="http://schemas.microsoft.com/office/drawing/2014/main" xmlns="" id="{C5282776-B241-4792-A606-A247F5C4EA03}"/>
              </a:ext>
            </a:extLst>
          </p:cNvPr>
          <p:cNvSpPr/>
          <p:nvPr/>
        </p:nvSpPr>
        <p:spPr>
          <a:xfrm>
            <a:off x="5542303" y="1871409"/>
            <a:ext cx="1352259" cy="227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xmlns="" id="{463D241F-9F4B-45EE-A419-B71000F1716A}"/>
              </a:ext>
            </a:extLst>
          </p:cNvPr>
          <p:cNvSpPr/>
          <p:nvPr/>
        </p:nvSpPr>
        <p:spPr>
          <a:xfrm>
            <a:off x="10507630" y="3073517"/>
            <a:ext cx="1074770" cy="22728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1E901BB9-1766-48D9-8536-2025D82C5B3C}"/>
              </a:ext>
            </a:extLst>
          </p:cNvPr>
          <p:cNvSpPr txBox="1"/>
          <p:nvPr/>
        </p:nvSpPr>
        <p:spPr>
          <a:xfrm>
            <a:off x="6806211" y="1149587"/>
            <a:ext cx="5136004" cy="646331"/>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DPVE-3 demonstrated 3 order of magnitude COC reduction following full-scale SEE </a:t>
            </a:r>
          </a:p>
        </p:txBody>
      </p:sp>
      <p:sp>
        <p:nvSpPr>
          <p:cNvPr id="11" name="TextBox 10">
            <a:extLst>
              <a:ext uri="{FF2B5EF4-FFF2-40B4-BE49-F238E27FC236}">
                <a16:creationId xmlns:a16="http://schemas.microsoft.com/office/drawing/2014/main" xmlns="" id="{C23570AE-FDC3-45F0-B36E-08D7FBD0A226}"/>
              </a:ext>
            </a:extLst>
          </p:cNvPr>
          <p:cNvSpPr txBox="1"/>
          <p:nvPr/>
        </p:nvSpPr>
        <p:spPr>
          <a:xfrm>
            <a:off x="611085" y="5191764"/>
            <a:ext cx="5052292" cy="646331"/>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DPVE-4 demonstrated 2 order of magnitude COC reduction following full-scale SEE</a:t>
            </a:r>
          </a:p>
        </p:txBody>
      </p:sp>
    </p:spTree>
    <p:extLst>
      <p:ext uri="{BB962C8B-B14F-4D97-AF65-F5344CB8AC3E}">
        <p14:creationId xmlns:p14="http://schemas.microsoft.com/office/powerpoint/2010/main" val="56285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2106275" cy="1016252"/>
          </a:xfrm>
        </p:spPr>
        <p:txBody>
          <a:bodyPr/>
          <a:lstStyle/>
          <a:p>
            <a:pPr algn="ctr"/>
            <a:r>
              <a:rPr lang="en-US" cap="all" dirty="0"/>
              <a:t>Site Layout</a:t>
            </a:r>
          </a:p>
        </p:txBody>
      </p:sp>
      <p:pic>
        <p:nvPicPr>
          <p:cNvPr id="6" name="Picture 5">
            <a:extLst>
              <a:ext uri="{FF2B5EF4-FFF2-40B4-BE49-F238E27FC236}">
                <a16:creationId xmlns:a16="http://schemas.microsoft.com/office/drawing/2014/main" xmlns="" id="{13D749C4-4C18-4D38-A911-BDE4E3798DB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35735" y="1016252"/>
            <a:ext cx="8920530" cy="5117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xmlns="" id="{6D23713F-3D7C-458A-8F15-41B555D364FC}"/>
              </a:ext>
            </a:extLst>
          </p:cNvPr>
          <p:cNvSpPr txBox="1"/>
          <p:nvPr/>
        </p:nvSpPr>
        <p:spPr>
          <a:xfrm>
            <a:off x="2813963" y="5135076"/>
            <a:ext cx="1857625" cy="1015663"/>
          </a:xfrm>
          <a:prstGeom prst="rect">
            <a:avLst/>
          </a:prstGeom>
          <a:noFill/>
          <a:ln>
            <a:noFill/>
          </a:ln>
        </p:spPr>
        <p:txBody>
          <a:bodyPr wrap="square" rtlCol="0">
            <a:spAutoFit/>
          </a:bodyPr>
          <a:lstStyle/>
          <a:p>
            <a:r>
              <a:rPr lang="en-US" sz="2000" b="1" dirty="0">
                <a:solidFill>
                  <a:srgbClr val="FBE122"/>
                </a:solidFill>
                <a:effectLst>
                  <a:outerShdw blurRad="38100" dist="38100" dir="2700000" algn="tl">
                    <a:srgbClr val="000000">
                      <a:alpha val="43137"/>
                    </a:srgbClr>
                  </a:outerShdw>
                </a:effectLst>
                <a:latin typeface="Arial Black" panose="020B0A04020102020204" pitchFamily="34" charset="0"/>
              </a:rPr>
              <a:t>DPVE </a:t>
            </a:r>
            <a:r>
              <a:rPr lang="en-US" sz="2000" b="1" dirty="0" smtClean="0">
                <a:solidFill>
                  <a:srgbClr val="FBE122"/>
                </a:solidFill>
                <a:effectLst>
                  <a:outerShdw blurRad="38100" dist="38100" dir="2700000" algn="tl">
                    <a:srgbClr val="000000">
                      <a:alpha val="43137"/>
                    </a:srgbClr>
                  </a:outerShdw>
                </a:effectLst>
                <a:latin typeface="Arial Black" panose="020B0A04020102020204" pitchFamily="34" charset="0"/>
              </a:rPr>
              <a:t> (MPE) System</a:t>
            </a:r>
            <a:endParaRPr lang="en-US" sz="2000" b="1" dirty="0">
              <a:solidFill>
                <a:srgbClr val="FBE122"/>
              </a:solidFill>
              <a:effectLst>
                <a:outerShdw blurRad="38100" dist="38100" dir="2700000" algn="tl">
                  <a:srgbClr val="000000">
                    <a:alpha val="43137"/>
                  </a:srgbClr>
                </a:outerShdw>
              </a:effectLst>
              <a:latin typeface="Arial Black" panose="020B0A04020102020204" pitchFamily="34" charset="0"/>
            </a:endParaRPr>
          </a:p>
        </p:txBody>
      </p:sp>
      <p:sp>
        <p:nvSpPr>
          <p:cNvPr id="8" name="Oval 7">
            <a:extLst>
              <a:ext uri="{FF2B5EF4-FFF2-40B4-BE49-F238E27FC236}">
                <a16:creationId xmlns:a16="http://schemas.microsoft.com/office/drawing/2014/main" xmlns="" id="{EE985A4F-F1B3-481D-A4B5-E7AA188BDF11}"/>
              </a:ext>
            </a:extLst>
          </p:cNvPr>
          <p:cNvSpPr/>
          <p:nvPr/>
        </p:nvSpPr>
        <p:spPr>
          <a:xfrm>
            <a:off x="2981686" y="4535963"/>
            <a:ext cx="559761" cy="517085"/>
          </a:xfrm>
          <a:prstGeom prst="ellipse">
            <a:avLst/>
          </a:prstGeom>
          <a:noFill/>
          <a:ln w="38100">
            <a:solidFill>
              <a:srgbClr val="FBE1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6A39"/>
              </a:solidFill>
            </a:endParaRPr>
          </a:p>
        </p:txBody>
      </p:sp>
      <p:cxnSp>
        <p:nvCxnSpPr>
          <p:cNvPr id="9" name="Straight Arrow Connector 8">
            <a:extLst>
              <a:ext uri="{FF2B5EF4-FFF2-40B4-BE49-F238E27FC236}">
                <a16:creationId xmlns:a16="http://schemas.microsoft.com/office/drawing/2014/main" xmlns="" id="{F1D325E4-7520-4EE1-BBA7-B692950797C4}"/>
              </a:ext>
            </a:extLst>
          </p:cNvPr>
          <p:cNvCxnSpPr>
            <a:cxnSpLocks/>
          </p:cNvCxnSpPr>
          <p:nvPr/>
        </p:nvCxnSpPr>
        <p:spPr>
          <a:xfrm flipV="1">
            <a:off x="4273236" y="2915542"/>
            <a:ext cx="3748134" cy="952102"/>
          </a:xfrm>
          <a:prstGeom prst="straightConnector1">
            <a:avLst/>
          </a:prstGeom>
          <a:ln w="31750">
            <a:solidFill>
              <a:srgbClr val="FBE122"/>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B3DA1904-F783-4657-89A1-EC9A05B3DD72}"/>
              </a:ext>
            </a:extLst>
          </p:cNvPr>
          <p:cNvSpPr txBox="1"/>
          <p:nvPr/>
        </p:nvSpPr>
        <p:spPr>
          <a:xfrm>
            <a:off x="8021370" y="2475587"/>
            <a:ext cx="2145671" cy="707886"/>
          </a:xfrm>
          <a:prstGeom prst="rect">
            <a:avLst/>
          </a:prstGeom>
          <a:noFill/>
          <a:ln>
            <a:noFill/>
          </a:ln>
        </p:spPr>
        <p:txBody>
          <a:bodyPr wrap="square" rtlCol="0">
            <a:spAutoFit/>
          </a:bodyPr>
          <a:lstStyle/>
          <a:p>
            <a:r>
              <a:rPr lang="en-US" sz="2000" b="1" dirty="0">
                <a:solidFill>
                  <a:srgbClr val="FBE122"/>
                </a:solidFill>
                <a:effectLst>
                  <a:outerShdw blurRad="38100" dist="38100" dir="2700000" algn="tl">
                    <a:srgbClr val="000000">
                      <a:alpha val="43137"/>
                    </a:srgbClr>
                  </a:outerShdw>
                </a:effectLst>
                <a:latin typeface="Arial Black" panose="020B0A04020102020204" pitchFamily="34" charset="0"/>
              </a:rPr>
              <a:t>Groundwater Flow</a:t>
            </a:r>
          </a:p>
        </p:txBody>
      </p:sp>
    </p:spTree>
    <p:extLst>
      <p:ext uri="{BB962C8B-B14F-4D97-AF65-F5344CB8AC3E}">
        <p14:creationId xmlns:p14="http://schemas.microsoft.com/office/powerpoint/2010/main" val="42819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a:t>Full-Scale </a:t>
            </a:r>
            <a:r>
              <a:rPr lang="en-US" cap="all" dirty="0" err="1" smtClean="0">
                <a:effectLst>
                  <a:outerShdw blurRad="38100" dist="38100" dir="2700000" algn="tl">
                    <a:srgbClr val="000000">
                      <a:alpha val="43137"/>
                    </a:srgbClr>
                  </a:outerShdw>
                </a:effectLst>
              </a:rPr>
              <a:t>ivey</a:t>
            </a:r>
            <a:r>
              <a:rPr lang="en-US" cap="all" dirty="0" smtClean="0">
                <a:effectLst>
                  <a:outerShdw blurRad="38100" dist="38100" dir="2700000" algn="tl">
                    <a:srgbClr val="000000">
                      <a:alpha val="43137"/>
                    </a:srgbClr>
                  </a:outerShdw>
                </a:effectLst>
              </a:rPr>
              <a:t>-sol</a:t>
            </a:r>
            <a:r>
              <a:rPr lang="en-US" cap="all" dirty="0" smtClean="0"/>
              <a:t> </a:t>
            </a:r>
            <a:r>
              <a:rPr lang="en-US" cap="all" dirty="0" err="1" smtClean="0"/>
              <a:t>SEr</a:t>
            </a:r>
            <a:endParaRPr lang="en-US" cap="all" dirty="0"/>
          </a:p>
        </p:txBody>
      </p:sp>
      <p:pic>
        <p:nvPicPr>
          <p:cNvPr id="6" name="Picture 5">
            <a:extLst>
              <a:ext uri="{FF2B5EF4-FFF2-40B4-BE49-F238E27FC236}">
                <a16:creationId xmlns:a16="http://schemas.microsoft.com/office/drawing/2014/main" xmlns="" id="{2362F880-33A4-43D3-97F3-7EBB284E3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04" y="1143001"/>
            <a:ext cx="6951331" cy="4997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a:extLst>
              <a:ext uri="{FF2B5EF4-FFF2-40B4-BE49-F238E27FC236}">
                <a16:creationId xmlns:a16="http://schemas.microsoft.com/office/drawing/2014/main" xmlns="" id="{94CE89DE-DD67-48F9-883E-3DDD017AA3D1}"/>
              </a:ext>
            </a:extLst>
          </p:cNvPr>
          <p:cNvSpPr/>
          <p:nvPr/>
        </p:nvSpPr>
        <p:spPr>
          <a:xfrm>
            <a:off x="5652034" y="2760085"/>
            <a:ext cx="2024901" cy="2954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C155DC35-9399-4D9F-AB4B-41A4203101B2}"/>
              </a:ext>
            </a:extLst>
          </p:cNvPr>
          <p:cNvSpPr txBox="1"/>
          <p:nvPr/>
        </p:nvSpPr>
        <p:spPr>
          <a:xfrm>
            <a:off x="8123429" y="4670612"/>
            <a:ext cx="3906383" cy="1477328"/>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DPVE-2, located in the southern portion of the source area, demonstrated 2 order of magnitude COC reduction following the SEE pilot scale</a:t>
            </a:r>
          </a:p>
        </p:txBody>
      </p:sp>
    </p:spTree>
    <p:extLst>
      <p:ext uri="{BB962C8B-B14F-4D97-AF65-F5344CB8AC3E}">
        <p14:creationId xmlns:p14="http://schemas.microsoft.com/office/powerpoint/2010/main" val="63027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2192001" cy="1143000"/>
          </a:xfrm>
        </p:spPr>
        <p:txBody>
          <a:bodyPr/>
          <a:lstStyle/>
          <a:p>
            <a:pPr algn="ctr"/>
            <a:r>
              <a:rPr lang="en-US" dirty="0"/>
              <a:t>Full-Scale </a:t>
            </a:r>
            <a:r>
              <a:rPr lang="en-US" dirty="0" smtClean="0">
                <a:effectLst>
                  <a:outerShdw blurRad="38100" dist="38100" dir="2700000" algn="tl">
                    <a:srgbClr val="000000">
                      <a:alpha val="43137"/>
                    </a:srgbClr>
                  </a:outerShdw>
                </a:effectLst>
              </a:rPr>
              <a:t>Ivey-sol</a:t>
            </a:r>
            <a:r>
              <a:rPr lang="en-US" dirty="0" smtClean="0"/>
              <a:t> SER</a:t>
            </a:r>
            <a:endParaRPr lang="en-US" dirty="0"/>
          </a:p>
        </p:txBody>
      </p:sp>
      <p:pic>
        <p:nvPicPr>
          <p:cNvPr id="6" name="Picture 5">
            <a:extLst>
              <a:ext uri="{FF2B5EF4-FFF2-40B4-BE49-F238E27FC236}">
                <a16:creationId xmlns:a16="http://schemas.microsoft.com/office/drawing/2014/main" xmlns="" id="{66E56CD5-2268-4BC0-A46E-01DBBF543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13" y="1143000"/>
            <a:ext cx="5244248" cy="3707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B425D6F6-3B3E-4EC9-9854-89780FAD3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054" y="2391807"/>
            <a:ext cx="6019236" cy="3724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xmlns="" id="{0543DA06-053E-476B-9CC4-CAAEBA20B774}"/>
              </a:ext>
            </a:extLst>
          </p:cNvPr>
          <p:cNvSpPr txBox="1"/>
          <p:nvPr/>
        </p:nvSpPr>
        <p:spPr>
          <a:xfrm>
            <a:off x="6180974" y="1408397"/>
            <a:ext cx="5173508" cy="646331"/>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K-MW-123 demonstrated 3 order of magnitude COC reduction following full-scale SEE </a:t>
            </a:r>
          </a:p>
        </p:txBody>
      </p:sp>
      <p:sp>
        <p:nvSpPr>
          <p:cNvPr id="9" name="TextBox 8">
            <a:extLst>
              <a:ext uri="{FF2B5EF4-FFF2-40B4-BE49-F238E27FC236}">
                <a16:creationId xmlns:a16="http://schemas.microsoft.com/office/drawing/2014/main" xmlns="" id="{EAE56A41-AC0A-4F21-AEE2-D4311D2E1CCF}"/>
              </a:ext>
            </a:extLst>
          </p:cNvPr>
          <p:cNvSpPr txBox="1"/>
          <p:nvPr/>
        </p:nvSpPr>
        <p:spPr>
          <a:xfrm>
            <a:off x="617989" y="5127614"/>
            <a:ext cx="4063068" cy="923330"/>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K-MW-122 demonstrated 2 order of magnitude COC reduction following full-scale SEE </a:t>
            </a:r>
          </a:p>
        </p:txBody>
      </p:sp>
    </p:spTree>
    <p:extLst>
      <p:ext uri="{BB962C8B-B14F-4D97-AF65-F5344CB8AC3E}">
        <p14:creationId xmlns:p14="http://schemas.microsoft.com/office/powerpoint/2010/main" val="19939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E956980-73D5-40D9-AB3D-5DF6DF4C366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2" t="-23" r="213" b="1005"/>
          <a:stretch/>
        </p:blipFill>
        <p:spPr>
          <a:xfrm>
            <a:off x="408240" y="264196"/>
            <a:ext cx="11237496" cy="6369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34838" y="429164"/>
            <a:ext cx="4632385" cy="830997"/>
          </a:xfrm>
          <a:prstGeom prst="rect">
            <a:avLst/>
          </a:prstGeom>
          <a:noFill/>
        </p:spPr>
        <p:txBody>
          <a:bodyPr wrap="square" rtlCol="0">
            <a:spAutoFit/>
          </a:bodyPr>
          <a:lstStyle/>
          <a:p>
            <a:pPr algn="ct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Condition in 2015 </a:t>
            </a:r>
          </a:p>
          <a:p>
            <a:pPr algn="ct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 Ivey-sol Application)</a:t>
            </a: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9757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8E40D07-D2F5-42EC-9CB7-783281B247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5379" y="366358"/>
            <a:ext cx="11733775" cy="6215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63028" y="527649"/>
            <a:ext cx="7287703" cy="830997"/>
          </a:xfrm>
          <a:prstGeom prst="rect">
            <a:avLst/>
          </a:prstGeom>
          <a:noFill/>
        </p:spPr>
        <p:txBody>
          <a:bodyPr wrap="square" rtlCol="0">
            <a:spAutoFit/>
          </a:bodyPr>
          <a:lstStyle/>
          <a:p>
            <a:pPr algn="ct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Condition in 2017 </a:t>
            </a:r>
          </a:p>
          <a:p>
            <a:pPr algn="ct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 3 Pilot + 5 Full-scale Ivey-sol Applications)</a:t>
            </a: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307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lstStyle/>
          <a:p>
            <a:pPr algn="ctr"/>
            <a:r>
              <a:rPr lang="en-US" cap="all" dirty="0"/>
              <a:t>Full-Scale </a:t>
            </a:r>
            <a:r>
              <a:rPr lang="en-US" cap="all" dirty="0" err="1" smtClean="0">
                <a:effectLst>
                  <a:outerShdw blurRad="38100" dist="38100" dir="2700000" algn="tl">
                    <a:srgbClr val="000000">
                      <a:alpha val="43137"/>
                    </a:srgbClr>
                  </a:outerShdw>
                </a:effectLst>
              </a:rPr>
              <a:t>ivey</a:t>
            </a:r>
            <a:r>
              <a:rPr lang="en-US" cap="all" dirty="0" smtClean="0">
                <a:effectLst>
                  <a:outerShdw blurRad="38100" dist="38100" dir="2700000" algn="tl">
                    <a:srgbClr val="000000">
                      <a:alpha val="43137"/>
                    </a:srgbClr>
                  </a:outerShdw>
                </a:effectLst>
              </a:rPr>
              <a:t>-sol</a:t>
            </a:r>
            <a:r>
              <a:rPr lang="en-US" cap="all" dirty="0" smtClean="0"/>
              <a:t> </a:t>
            </a:r>
            <a:r>
              <a:rPr lang="en-US" cap="all" dirty="0" err="1" smtClean="0"/>
              <a:t>SEr</a:t>
            </a:r>
            <a:r>
              <a:rPr lang="en-US" cap="all" dirty="0" smtClean="0"/>
              <a:t> </a:t>
            </a:r>
            <a:r>
              <a:rPr lang="en-US" cap="all" dirty="0"/>
              <a:t>Results </a:t>
            </a:r>
          </a:p>
        </p:txBody>
      </p:sp>
      <p:sp>
        <p:nvSpPr>
          <p:cNvPr id="5" name="Content Placeholder 4"/>
          <p:cNvSpPr>
            <a:spLocks noGrp="1"/>
          </p:cNvSpPr>
          <p:nvPr>
            <p:ph idx="1"/>
          </p:nvPr>
        </p:nvSpPr>
        <p:spPr/>
        <p:txBody>
          <a:bodyPr>
            <a:normAutofit/>
          </a:bodyPr>
          <a:lstStyle/>
          <a:p>
            <a:pPr>
              <a:buSzPct val="80000"/>
            </a:pPr>
            <a:r>
              <a:rPr lang="en-US" sz="2800" dirty="0"/>
              <a:t>98% CT Reduction in Source Area Shallow Monitoring Wells</a:t>
            </a:r>
          </a:p>
          <a:p>
            <a:pPr lvl="1">
              <a:spcAft>
                <a:spcPts val="1800"/>
              </a:spcAft>
              <a:buSzPct val="100000"/>
            </a:pPr>
            <a:r>
              <a:rPr lang="en-US" sz="2400" dirty="0"/>
              <a:t>K-MW-120S, 121S, 122 through 124</a:t>
            </a:r>
          </a:p>
          <a:p>
            <a:pPr>
              <a:buSzPct val="80000"/>
            </a:pPr>
            <a:r>
              <a:rPr lang="en-US" sz="2800" dirty="0"/>
              <a:t>92% CT Reduction in Source Area DPVE wells</a:t>
            </a:r>
          </a:p>
          <a:p>
            <a:pPr lvl="1">
              <a:spcAft>
                <a:spcPts val="1800"/>
              </a:spcAft>
              <a:buSzPct val="100000"/>
            </a:pPr>
            <a:r>
              <a:rPr lang="en-US" sz="2400" dirty="0"/>
              <a:t>DPVE-3 and 4</a:t>
            </a:r>
          </a:p>
          <a:p>
            <a:pPr>
              <a:buSzPct val="80000"/>
            </a:pPr>
            <a:r>
              <a:rPr lang="en-US" sz="2800" dirty="0"/>
              <a:t>Significant reductions in LNAPL thickness</a:t>
            </a:r>
          </a:p>
          <a:p>
            <a:pPr lvl="1">
              <a:buSzPct val="100000"/>
            </a:pPr>
            <a:r>
              <a:rPr lang="en-US" sz="2400" dirty="0"/>
              <a:t>No measurable LNAPL in March 2018</a:t>
            </a:r>
          </a:p>
          <a:p>
            <a:pPr>
              <a:buSzPct val="80000"/>
            </a:pPr>
            <a:endParaRPr lang="en-US"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325" y="5486567"/>
            <a:ext cx="2175911" cy="763421"/>
          </a:xfrm>
          <a:prstGeom prst="rect">
            <a:avLst/>
          </a:prstGeom>
        </p:spPr>
      </p:pic>
    </p:spTree>
    <p:extLst>
      <p:ext uri="{BB962C8B-B14F-4D97-AF65-F5344CB8AC3E}">
        <p14:creationId xmlns:p14="http://schemas.microsoft.com/office/powerpoint/2010/main" val="12695652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p:spPr>
        <p:txBody>
          <a:bodyPr>
            <a:normAutofit/>
          </a:bodyPr>
          <a:lstStyle/>
          <a:p>
            <a:pPr algn="ctr"/>
            <a:r>
              <a:rPr lang="en-US" cap="all" dirty="0"/>
              <a:t>Get in touch with Us</a:t>
            </a:r>
          </a:p>
        </p:txBody>
      </p:sp>
      <p:sp>
        <p:nvSpPr>
          <p:cNvPr id="5" name="Content Placeholder 4"/>
          <p:cNvSpPr>
            <a:spLocks noGrp="1"/>
          </p:cNvSpPr>
          <p:nvPr>
            <p:ph idx="1"/>
          </p:nvPr>
        </p:nvSpPr>
        <p:spPr>
          <a:xfrm>
            <a:off x="6096000" y="1143000"/>
            <a:ext cx="5851358" cy="2610852"/>
          </a:xfrm>
        </p:spPr>
        <p:txBody>
          <a:bodyPr>
            <a:normAutofit/>
          </a:bodyPr>
          <a:lstStyle/>
          <a:p>
            <a:pPr marL="0" indent="0" algn="ctr">
              <a:buNone/>
            </a:pPr>
            <a:r>
              <a:rPr lang="en-CA" sz="2800" b="1" dirty="0">
                <a:solidFill>
                  <a:srgbClr val="0057B8"/>
                </a:solidFill>
              </a:rPr>
              <a:t>George (Bud) </a:t>
            </a:r>
            <a:r>
              <a:rPr lang="en-CA" sz="2800" b="1" dirty="0" smtClean="0">
                <a:solidFill>
                  <a:srgbClr val="0057B8"/>
                </a:solidFill>
              </a:rPr>
              <a:t>Ivey, </a:t>
            </a:r>
            <a:r>
              <a:rPr lang="en-CA" sz="2800" b="1" dirty="0" err="1" smtClean="0">
                <a:solidFill>
                  <a:srgbClr val="0057B8"/>
                </a:solidFill>
              </a:rPr>
              <a:t>P.Chem</a:t>
            </a:r>
            <a:r>
              <a:rPr lang="en-CA" sz="2800" b="1" dirty="0" smtClean="0">
                <a:solidFill>
                  <a:srgbClr val="0057B8"/>
                </a:solidFill>
              </a:rPr>
              <a:t>.</a:t>
            </a:r>
            <a:endParaRPr lang="en-CA" sz="2800" b="1" dirty="0">
              <a:solidFill>
                <a:srgbClr val="0057B8"/>
              </a:solidFill>
            </a:endParaRPr>
          </a:p>
          <a:p>
            <a:pPr marL="0" indent="0" algn="ctr">
              <a:spcBef>
                <a:spcPts val="0"/>
              </a:spcBef>
              <a:buNone/>
            </a:pPr>
            <a:r>
              <a:rPr lang="en-CA" sz="2400" i="1" dirty="0">
                <a:effectLst>
                  <a:outerShdw blurRad="38100" dist="38100" dir="2700000" algn="tl">
                    <a:srgbClr val="000000">
                      <a:alpha val="43137"/>
                    </a:srgbClr>
                  </a:outerShdw>
                </a:effectLst>
              </a:rPr>
              <a:t>Ivey International Inc.</a:t>
            </a:r>
          </a:p>
          <a:p>
            <a:pPr marL="0" indent="0" algn="ctr">
              <a:spcBef>
                <a:spcPts val="0"/>
              </a:spcBef>
              <a:buNone/>
            </a:pPr>
            <a:r>
              <a:rPr lang="en-CA" sz="2400" dirty="0">
                <a:effectLst>
                  <a:outerShdw blurRad="38100" dist="38100" dir="2700000" algn="tl">
                    <a:srgbClr val="000000">
                      <a:alpha val="43137"/>
                    </a:srgbClr>
                  </a:outerShdw>
                </a:effectLst>
              </a:rPr>
              <a:t>Phone: 250-203-0867</a:t>
            </a:r>
          </a:p>
          <a:p>
            <a:pPr marL="0" indent="0" algn="ctr">
              <a:spcBef>
                <a:spcPts val="0"/>
              </a:spcBef>
              <a:buNone/>
            </a:pPr>
            <a:r>
              <a:rPr lang="en-CA" sz="2400" dirty="0">
                <a:effectLst>
                  <a:outerShdw blurRad="38100" dist="38100" dir="2700000" algn="tl">
                    <a:srgbClr val="000000">
                      <a:alpha val="43137"/>
                    </a:srgbClr>
                  </a:outerShdw>
                </a:effectLst>
              </a:rPr>
              <a:t>Email: budivey@iveyinternational.com</a:t>
            </a:r>
          </a:p>
          <a:p>
            <a:pPr marL="0" indent="0" algn="ctr">
              <a:spcBef>
                <a:spcPts val="0"/>
              </a:spcBef>
              <a:buNone/>
            </a:pPr>
            <a:r>
              <a:rPr lang="en-CA" sz="2400" dirty="0">
                <a:effectLst>
                  <a:outerShdw blurRad="38100" dist="38100" dir="2700000" algn="tl">
                    <a:srgbClr val="000000">
                      <a:alpha val="43137"/>
                    </a:srgbClr>
                  </a:outerShdw>
                </a:effectLst>
              </a:rPr>
              <a:t>Web: www.iveyinternational.com</a:t>
            </a:r>
            <a:endParaRPr lang="en-US" sz="2400" dirty="0">
              <a:effectLst>
                <a:outerShdw blurRad="38100" dist="38100" dir="2700000" algn="tl">
                  <a:srgbClr val="000000">
                    <a:alpha val="43137"/>
                  </a:srgbClr>
                </a:outerShdw>
              </a:effectLst>
            </a:endParaRPr>
          </a:p>
        </p:txBody>
      </p:sp>
      <p:sp>
        <p:nvSpPr>
          <p:cNvPr id="6" name="Content Placeholder 4">
            <a:extLst>
              <a:ext uri="{FF2B5EF4-FFF2-40B4-BE49-F238E27FC236}">
                <a16:creationId xmlns:a16="http://schemas.microsoft.com/office/drawing/2014/main" xmlns="" id="{BA1410E1-322A-49A6-AC0D-CFF4ACAB7C85}"/>
              </a:ext>
            </a:extLst>
          </p:cNvPr>
          <p:cNvSpPr txBox="1">
            <a:spLocks/>
          </p:cNvSpPr>
          <p:nvPr/>
        </p:nvSpPr>
        <p:spPr>
          <a:xfrm>
            <a:off x="3170321" y="3783358"/>
            <a:ext cx="5851358" cy="26108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5BBF"/>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BBF"/>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CA" sz="2800" b="1" dirty="0">
                <a:solidFill>
                  <a:srgbClr val="0057B8"/>
                </a:solidFill>
              </a:rPr>
              <a:t>John Hesemann, PE</a:t>
            </a:r>
          </a:p>
          <a:p>
            <a:pPr marL="0" indent="0" algn="ctr">
              <a:spcBef>
                <a:spcPts val="0"/>
              </a:spcBef>
              <a:buNone/>
            </a:pPr>
            <a:r>
              <a:rPr lang="en-CA" sz="2400" i="1" dirty="0">
                <a:effectLst>
                  <a:outerShdw blurRad="38100" dist="38100" dir="2700000" algn="tl">
                    <a:srgbClr val="000000">
                      <a:alpha val="43137"/>
                    </a:srgbClr>
                  </a:outerShdw>
                </a:effectLst>
              </a:rPr>
              <a:t>Burns &amp; McDonnell</a:t>
            </a:r>
          </a:p>
          <a:p>
            <a:pPr marL="0" indent="0" algn="ctr">
              <a:spcBef>
                <a:spcPts val="0"/>
              </a:spcBef>
              <a:buNone/>
            </a:pPr>
            <a:r>
              <a:rPr lang="en-CA" sz="2400" dirty="0">
                <a:effectLst>
                  <a:outerShdw blurRad="38100" dist="38100" dir="2700000" algn="tl">
                    <a:srgbClr val="000000">
                      <a:alpha val="43137"/>
                    </a:srgbClr>
                  </a:outerShdw>
                </a:effectLst>
              </a:rPr>
              <a:t>Phone: 314-682-1560</a:t>
            </a:r>
          </a:p>
          <a:p>
            <a:pPr marL="0" indent="0" algn="ctr">
              <a:spcBef>
                <a:spcPts val="0"/>
              </a:spcBef>
              <a:buNone/>
            </a:pPr>
            <a:r>
              <a:rPr lang="en-CA" sz="2400" dirty="0">
                <a:effectLst>
                  <a:outerShdw blurRad="38100" dist="38100" dir="2700000" algn="tl">
                    <a:srgbClr val="000000">
                      <a:alpha val="43137"/>
                    </a:srgbClr>
                  </a:outerShdw>
                </a:effectLst>
              </a:rPr>
              <a:t>Email: jhesemann@burnsmcd.com</a:t>
            </a:r>
          </a:p>
          <a:p>
            <a:pPr marL="0" indent="0" algn="ctr">
              <a:spcBef>
                <a:spcPts val="0"/>
              </a:spcBef>
              <a:buNone/>
            </a:pPr>
            <a:r>
              <a:rPr lang="en-CA" sz="2400" dirty="0">
                <a:effectLst>
                  <a:outerShdw blurRad="38100" dist="38100" dir="2700000" algn="tl">
                    <a:srgbClr val="000000">
                      <a:alpha val="43137"/>
                    </a:srgbClr>
                  </a:outerShdw>
                </a:effectLst>
              </a:rPr>
              <a:t>Web: www.burnsmcd.com</a:t>
            </a:r>
            <a:endParaRPr lang="en-US" sz="2400" dirty="0">
              <a:effectLst>
                <a:outerShdw blurRad="38100" dist="38100" dir="2700000" algn="tl">
                  <a:srgbClr val="000000">
                    <a:alpha val="43137"/>
                  </a:srgbClr>
                </a:outerShdw>
              </a:effectLst>
            </a:endParaRPr>
          </a:p>
        </p:txBody>
      </p:sp>
      <p:sp>
        <p:nvSpPr>
          <p:cNvPr id="7" name="Content Placeholder 4">
            <a:extLst>
              <a:ext uri="{FF2B5EF4-FFF2-40B4-BE49-F238E27FC236}">
                <a16:creationId xmlns:a16="http://schemas.microsoft.com/office/drawing/2014/main" xmlns="" id="{DA2E5F95-387A-4620-A91D-8745F7F4B8BF}"/>
              </a:ext>
            </a:extLst>
          </p:cNvPr>
          <p:cNvSpPr txBox="1">
            <a:spLocks/>
          </p:cNvSpPr>
          <p:nvPr/>
        </p:nvSpPr>
        <p:spPr>
          <a:xfrm>
            <a:off x="0" y="1143000"/>
            <a:ext cx="5851358" cy="26108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5BBF"/>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BBF"/>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CA" sz="2800" b="1" dirty="0">
                <a:solidFill>
                  <a:srgbClr val="0057B8"/>
                </a:solidFill>
              </a:rPr>
              <a:t>Eric Dulle, PE</a:t>
            </a:r>
          </a:p>
          <a:p>
            <a:pPr marL="0" indent="0" algn="ctr">
              <a:spcBef>
                <a:spcPts val="0"/>
              </a:spcBef>
              <a:buNone/>
            </a:pPr>
            <a:r>
              <a:rPr lang="en-CA" sz="2400" i="1" dirty="0">
                <a:effectLst>
                  <a:outerShdw blurRad="38100" dist="38100" dir="2700000" algn="tl">
                    <a:srgbClr val="000000">
                      <a:alpha val="43137"/>
                    </a:srgbClr>
                  </a:outerShdw>
                </a:effectLst>
              </a:rPr>
              <a:t>Burns &amp; McDonnell</a:t>
            </a:r>
          </a:p>
          <a:p>
            <a:pPr marL="0" indent="0" algn="ctr">
              <a:spcBef>
                <a:spcPts val="0"/>
              </a:spcBef>
              <a:buNone/>
            </a:pPr>
            <a:r>
              <a:rPr lang="en-CA" sz="2400" dirty="0">
                <a:effectLst>
                  <a:outerShdw blurRad="38100" dist="38100" dir="2700000" algn="tl">
                    <a:srgbClr val="000000">
                      <a:alpha val="43137"/>
                    </a:srgbClr>
                  </a:outerShdw>
                </a:effectLst>
              </a:rPr>
              <a:t>Phone: 314-682-1657</a:t>
            </a:r>
          </a:p>
          <a:p>
            <a:pPr marL="0" indent="0" algn="ctr">
              <a:spcBef>
                <a:spcPts val="0"/>
              </a:spcBef>
              <a:buNone/>
            </a:pPr>
            <a:r>
              <a:rPr lang="en-CA" sz="2400" dirty="0">
                <a:effectLst>
                  <a:outerShdw blurRad="38100" dist="38100" dir="2700000" algn="tl">
                    <a:srgbClr val="000000">
                      <a:alpha val="43137"/>
                    </a:srgbClr>
                  </a:outerShdw>
                </a:effectLst>
              </a:rPr>
              <a:t>Email: edulle@burnsmcd.com</a:t>
            </a:r>
          </a:p>
          <a:p>
            <a:pPr marL="0" indent="0" algn="ctr">
              <a:spcBef>
                <a:spcPts val="0"/>
              </a:spcBef>
              <a:buNone/>
            </a:pPr>
            <a:r>
              <a:rPr lang="en-CA" sz="2400" dirty="0">
                <a:effectLst>
                  <a:outerShdw blurRad="38100" dist="38100" dir="2700000" algn="tl">
                    <a:srgbClr val="000000">
                      <a:alpha val="43137"/>
                    </a:srgbClr>
                  </a:outerShdw>
                </a:effectLst>
              </a:rPr>
              <a:t>Web: www.burnsmcd.com</a:t>
            </a:r>
            <a:endParaRPr lang="en-US" sz="2400"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0750" y="6394209"/>
            <a:ext cx="1276350" cy="411049"/>
          </a:xfrm>
          <a:prstGeom prst="rect">
            <a:avLst/>
          </a:prstGeom>
        </p:spPr>
      </p:pic>
    </p:spTree>
    <p:extLst>
      <p:ext uri="{BB962C8B-B14F-4D97-AF65-F5344CB8AC3E}">
        <p14:creationId xmlns:p14="http://schemas.microsoft.com/office/powerpoint/2010/main" val="30323668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37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8062" y="-1"/>
            <a:ext cx="3340729" cy="1783534"/>
          </a:xfrm>
        </p:spPr>
        <p:txBody>
          <a:bodyPr>
            <a:normAutofit/>
          </a:bodyPr>
          <a:lstStyle/>
          <a:p>
            <a:r>
              <a:rPr lang="en-US" cap="all" dirty="0"/>
              <a:t>Site Challenges</a:t>
            </a:r>
          </a:p>
        </p:txBody>
      </p:sp>
      <p:sp>
        <p:nvSpPr>
          <p:cNvPr id="5" name="Content Placeholder 4"/>
          <p:cNvSpPr>
            <a:spLocks noGrp="1"/>
          </p:cNvSpPr>
          <p:nvPr>
            <p:ph idx="1"/>
          </p:nvPr>
        </p:nvSpPr>
        <p:spPr>
          <a:xfrm>
            <a:off x="314325" y="2046083"/>
            <a:ext cx="3057525" cy="4080081"/>
          </a:xfrm>
        </p:spPr>
        <p:txBody>
          <a:bodyPr>
            <a:normAutofit/>
          </a:bodyPr>
          <a:lstStyle/>
          <a:p>
            <a:pPr>
              <a:buSzPct val="80000"/>
            </a:pPr>
            <a:r>
              <a:rPr lang="en-US" dirty="0"/>
              <a:t>Limited vehicle access led to creative  equipment placement</a:t>
            </a:r>
          </a:p>
          <a:p>
            <a:pPr marL="0" indent="0">
              <a:buSzPct val="80000"/>
              <a:buNone/>
            </a:pPr>
            <a:endParaRPr lang="en-US" dirty="0"/>
          </a:p>
          <a:p>
            <a:pPr marL="0" indent="0">
              <a:buSzPct val="80000"/>
              <a:buNone/>
            </a:pPr>
            <a:endParaRPr lang="en-US" dirty="0"/>
          </a:p>
        </p:txBody>
      </p:sp>
      <p:pic>
        <p:nvPicPr>
          <p:cNvPr id="6" name="Picture 5">
            <a:extLst>
              <a:ext uri="{FF2B5EF4-FFF2-40B4-BE49-F238E27FC236}">
                <a16:creationId xmlns:a16="http://schemas.microsoft.com/office/drawing/2014/main" xmlns="" id="{DAC90358-D0CE-40B1-BD8E-A12EC86C934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04582" y="505697"/>
            <a:ext cx="7493956" cy="5620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a:extLst>
              <a:ext uri="{FF2B5EF4-FFF2-40B4-BE49-F238E27FC236}">
                <a16:creationId xmlns:a16="http://schemas.microsoft.com/office/drawing/2014/main" xmlns="" id="{43FCE0EC-2354-49BF-8D76-28BBA4E6B31E}"/>
              </a:ext>
            </a:extLst>
          </p:cNvPr>
          <p:cNvCxnSpPr/>
          <p:nvPr/>
        </p:nvCxnSpPr>
        <p:spPr>
          <a:xfrm flipH="1" flipV="1">
            <a:off x="7427168" y="3607206"/>
            <a:ext cx="508000" cy="93821"/>
          </a:xfrm>
          <a:prstGeom prst="straightConnector1">
            <a:avLst/>
          </a:prstGeom>
          <a:ln w="38100">
            <a:solidFill>
              <a:srgbClr val="FBE122"/>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96BC4CE4-0B07-400E-82A4-F6A448C32232}"/>
              </a:ext>
            </a:extLst>
          </p:cNvPr>
          <p:cNvSpPr txBox="1"/>
          <p:nvPr/>
        </p:nvSpPr>
        <p:spPr>
          <a:xfrm>
            <a:off x="7892136" y="3521168"/>
            <a:ext cx="3151440" cy="830997"/>
          </a:xfrm>
          <a:prstGeom prst="rect">
            <a:avLst/>
          </a:prstGeom>
          <a:noFill/>
          <a:ln>
            <a:noFill/>
          </a:ln>
        </p:spPr>
        <p:txBody>
          <a:bodyPr wrap="square" rtlCol="0">
            <a:spAutoFit/>
          </a:bodyPr>
          <a:lstStyle/>
          <a:p>
            <a:r>
              <a:rPr lang="en-US" sz="2400" b="1" dirty="0">
                <a:solidFill>
                  <a:srgbClr val="FBE122"/>
                </a:solidFill>
                <a:effectLst>
                  <a:outerShdw blurRad="38100" dist="38100" dir="2700000" algn="tl">
                    <a:srgbClr val="000000">
                      <a:alpha val="43137"/>
                    </a:srgbClr>
                  </a:outerShdw>
                </a:effectLst>
                <a:latin typeface="Arial Black" panose="020B0A04020102020204" pitchFamily="34" charset="0"/>
              </a:rPr>
              <a:t>Former AST Location</a:t>
            </a:r>
          </a:p>
        </p:txBody>
      </p:sp>
      <p:sp>
        <p:nvSpPr>
          <p:cNvPr id="9" name="Oval 8">
            <a:extLst>
              <a:ext uri="{FF2B5EF4-FFF2-40B4-BE49-F238E27FC236}">
                <a16:creationId xmlns:a16="http://schemas.microsoft.com/office/drawing/2014/main" xmlns="" id="{8428213B-012B-4271-83A5-9486FE005C05}"/>
              </a:ext>
            </a:extLst>
          </p:cNvPr>
          <p:cNvSpPr/>
          <p:nvPr/>
        </p:nvSpPr>
        <p:spPr>
          <a:xfrm>
            <a:off x="6337707" y="3116051"/>
            <a:ext cx="1132492" cy="584727"/>
          </a:xfrm>
          <a:prstGeom prst="ellipse">
            <a:avLst/>
          </a:prstGeom>
          <a:noFill/>
          <a:ln w="38100">
            <a:solidFill>
              <a:srgbClr val="FBE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62621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8062" y="-1"/>
            <a:ext cx="3340729" cy="1783534"/>
          </a:xfrm>
        </p:spPr>
        <p:txBody>
          <a:bodyPr>
            <a:normAutofit/>
          </a:bodyPr>
          <a:lstStyle/>
          <a:p>
            <a:r>
              <a:rPr lang="en-US" cap="all" dirty="0"/>
              <a:t>Site Challenges</a:t>
            </a:r>
          </a:p>
        </p:txBody>
      </p:sp>
      <p:sp>
        <p:nvSpPr>
          <p:cNvPr id="9" name="Content Placeholder 4">
            <a:extLst>
              <a:ext uri="{FF2B5EF4-FFF2-40B4-BE49-F238E27FC236}">
                <a16:creationId xmlns:a16="http://schemas.microsoft.com/office/drawing/2014/main" xmlns="" id="{4B1F48DB-E2CB-4E04-B496-D2CB08E0AFEE}"/>
              </a:ext>
            </a:extLst>
          </p:cNvPr>
          <p:cNvSpPr>
            <a:spLocks noGrp="1"/>
          </p:cNvSpPr>
          <p:nvPr>
            <p:ph idx="1"/>
          </p:nvPr>
        </p:nvSpPr>
        <p:spPr>
          <a:xfrm>
            <a:off x="609600" y="2046083"/>
            <a:ext cx="2604380" cy="4080081"/>
          </a:xfrm>
        </p:spPr>
        <p:txBody>
          <a:bodyPr/>
          <a:lstStyle/>
          <a:p>
            <a:pPr>
              <a:buSzPct val="80000"/>
            </a:pPr>
            <a:r>
              <a:rPr lang="en-US" dirty="0"/>
              <a:t>DPVE system installed by crane</a:t>
            </a:r>
          </a:p>
          <a:p>
            <a:pPr>
              <a:buSzPct val="80000"/>
            </a:pPr>
            <a:endParaRPr lang="en-US" dirty="0"/>
          </a:p>
          <a:p>
            <a:pPr>
              <a:buSzPct val="80000"/>
            </a:pPr>
            <a:endParaRPr lang="en-US" dirty="0"/>
          </a:p>
        </p:txBody>
      </p:sp>
      <p:pic>
        <p:nvPicPr>
          <p:cNvPr id="3" name="Picture 2" descr="A large ship in a body of water&#10;&#10;Description generated with high confidence">
            <a:extLst>
              <a:ext uri="{FF2B5EF4-FFF2-40B4-BE49-F238E27FC236}">
                <a16:creationId xmlns:a16="http://schemas.microsoft.com/office/drawing/2014/main" xmlns="" id="{13E60D65-CC4B-4502-995F-B66D7827408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899484" y="191337"/>
            <a:ext cx="8031782" cy="6023837"/>
          </a:xfrm>
          <a:prstGeom prst="rect">
            <a:avLst/>
          </a:prstGeom>
        </p:spPr>
      </p:pic>
    </p:spTree>
    <p:extLst>
      <p:ext uri="{BB962C8B-B14F-4D97-AF65-F5344CB8AC3E}">
        <p14:creationId xmlns:p14="http://schemas.microsoft.com/office/powerpoint/2010/main" val="1745683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2876" y="-1"/>
            <a:ext cx="3885916" cy="1783534"/>
          </a:xfrm>
        </p:spPr>
        <p:txBody>
          <a:bodyPr>
            <a:normAutofit/>
          </a:bodyPr>
          <a:lstStyle/>
          <a:p>
            <a:r>
              <a:rPr lang="en-US" cap="all" dirty="0"/>
              <a:t>Site Challenges</a:t>
            </a:r>
          </a:p>
        </p:txBody>
      </p:sp>
      <p:sp>
        <p:nvSpPr>
          <p:cNvPr id="7" name="Content Placeholder 4">
            <a:extLst>
              <a:ext uri="{FF2B5EF4-FFF2-40B4-BE49-F238E27FC236}">
                <a16:creationId xmlns:a16="http://schemas.microsoft.com/office/drawing/2014/main" xmlns="" id="{1545970E-E8ED-4E5E-92D4-6F38748A9603}"/>
              </a:ext>
            </a:extLst>
          </p:cNvPr>
          <p:cNvSpPr>
            <a:spLocks noGrp="1"/>
          </p:cNvSpPr>
          <p:nvPr>
            <p:ph idx="1"/>
          </p:nvPr>
        </p:nvSpPr>
        <p:spPr>
          <a:xfrm>
            <a:off x="142875" y="2046083"/>
            <a:ext cx="3467100" cy="4080081"/>
          </a:xfrm>
        </p:spPr>
        <p:txBody>
          <a:bodyPr/>
          <a:lstStyle/>
          <a:p>
            <a:pPr>
              <a:buSzPct val="80000"/>
            </a:pPr>
            <a:r>
              <a:rPr lang="en-US" sz="2800" dirty="0"/>
              <a:t>DPVE system situated adjacent to substation, railroad tracks, and elevator infrastructure</a:t>
            </a:r>
          </a:p>
          <a:p>
            <a:pPr>
              <a:buSzPct val="80000"/>
            </a:pPr>
            <a:endParaRPr lang="en-US" dirty="0"/>
          </a:p>
          <a:p>
            <a:pPr>
              <a:buSzPct val="80000"/>
            </a:pPr>
            <a:endParaRPr lang="en-US" dirty="0"/>
          </a:p>
        </p:txBody>
      </p:sp>
      <p:pic>
        <p:nvPicPr>
          <p:cNvPr id="3" name="Picture 2" descr="A truck driving down a dirt road&#10;&#10;Description generated with high confidence">
            <a:extLst>
              <a:ext uri="{FF2B5EF4-FFF2-40B4-BE49-F238E27FC236}">
                <a16:creationId xmlns:a16="http://schemas.microsoft.com/office/drawing/2014/main" xmlns="" id="{BDCC12F7-91CF-433D-89E1-1FAA62566DC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13139" y="219508"/>
            <a:ext cx="7937115" cy="5952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066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776" y="200437"/>
            <a:ext cx="2665853" cy="1765857"/>
          </a:xfrm>
        </p:spPr>
        <p:txBody>
          <a:bodyPr>
            <a:normAutofit/>
          </a:bodyPr>
          <a:lstStyle/>
          <a:p>
            <a:r>
              <a:rPr lang="en-US" cap="all" dirty="0"/>
              <a:t>Site </a:t>
            </a:r>
            <a:br>
              <a:rPr lang="en-US" cap="all" dirty="0"/>
            </a:br>
            <a:r>
              <a:rPr lang="en-US" cap="all" dirty="0"/>
              <a:t>Layout</a:t>
            </a:r>
          </a:p>
        </p:txBody>
      </p:sp>
      <p:pic>
        <p:nvPicPr>
          <p:cNvPr id="6" name="Picture 5">
            <a:extLst>
              <a:ext uri="{FF2B5EF4-FFF2-40B4-BE49-F238E27FC236}">
                <a16:creationId xmlns:a16="http://schemas.microsoft.com/office/drawing/2014/main" xmlns="" id="{94984FBE-6481-49DC-8398-77B8130235AC}"/>
              </a:ext>
            </a:extLst>
          </p:cNvPr>
          <p:cNvPicPr>
            <a:picLocks noChangeAspect="1"/>
          </p:cNvPicPr>
          <p:nvPr/>
        </p:nvPicPr>
        <p:blipFill rotWithShape="1">
          <a:blip r:embed="rId3">
            <a:extLst>
              <a:ext uri="{28A0092B-C50C-407E-A947-70E740481C1C}">
                <a14:useLocalDpi xmlns:a14="http://schemas.microsoft.com/office/drawing/2010/main" val="0"/>
              </a:ext>
            </a:extLst>
          </a:blip>
          <a:srcRect l="861" t="1414" b="693"/>
          <a:stretch/>
        </p:blipFill>
        <p:spPr>
          <a:xfrm>
            <a:off x="2770629" y="392375"/>
            <a:ext cx="8990571" cy="5753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a:extLst>
              <a:ext uri="{FF2B5EF4-FFF2-40B4-BE49-F238E27FC236}">
                <a16:creationId xmlns:a16="http://schemas.microsoft.com/office/drawing/2014/main" xmlns="" id="{6A43B63A-95B7-4C1C-AC6C-13A5D055C473}"/>
              </a:ext>
            </a:extLst>
          </p:cNvPr>
          <p:cNvCxnSpPr>
            <a:cxnSpLocks/>
            <a:endCxn id="9" idx="4"/>
          </p:cNvCxnSpPr>
          <p:nvPr/>
        </p:nvCxnSpPr>
        <p:spPr>
          <a:xfrm flipV="1">
            <a:off x="4700878" y="5008743"/>
            <a:ext cx="5122" cy="583722"/>
          </a:xfrm>
          <a:prstGeom prst="straightConnector1">
            <a:avLst/>
          </a:prstGeom>
          <a:ln w="38100">
            <a:solidFill>
              <a:srgbClr val="FF6A3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F4B0EE33-0866-4C85-B325-972B5021B6FF}"/>
              </a:ext>
            </a:extLst>
          </p:cNvPr>
          <p:cNvSpPr txBox="1"/>
          <p:nvPr/>
        </p:nvSpPr>
        <p:spPr>
          <a:xfrm>
            <a:off x="4249876" y="5553069"/>
            <a:ext cx="2079961" cy="707886"/>
          </a:xfrm>
          <a:prstGeom prst="rect">
            <a:avLst/>
          </a:prstGeom>
          <a:noFill/>
          <a:ln>
            <a:noFill/>
          </a:ln>
        </p:spPr>
        <p:txBody>
          <a:bodyPr wrap="square" rtlCol="0">
            <a:spAutoFit/>
          </a:bodyPr>
          <a:lstStyle/>
          <a:p>
            <a:r>
              <a:rPr lang="en-US" sz="2000" b="1" dirty="0">
                <a:solidFill>
                  <a:srgbClr val="FF6A39"/>
                </a:solidFill>
                <a:effectLst>
                  <a:outerShdw blurRad="38100" dist="38100" dir="2700000" algn="tl">
                    <a:srgbClr val="000000">
                      <a:alpha val="43137"/>
                    </a:srgbClr>
                  </a:outerShdw>
                </a:effectLst>
                <a:latin typeface="Arial Black" panose="020B0A04020102020204" pitchFamily="34" charset="0"/>
              </a:rPr>
              <a:t>Former AST Location</a:t>
            </a:r>
          </a:p>
        </p:txBody>
      </p:sp>
      <p:sp>
        <p:nvSpPr>
          <p:cNvPr id="9" name="Oval 8">
            <a:extLst>
              <a:ext uri="{FF2B5EF4-FFF2-40B4-BE49-F238E27FC236}">
                <a16:creationId xmlns:a16="http://schemas.microsoft.com/office/drawing/2014/main" xmlns="" id="{0437F613-EA78-4C03-A808-2DB84EC3C057}"/>
              </a:ext>
            </a:extLst>
          </p:cNvPr>
          <p:cNvSpPr/>
          <p:nvPr/>
        </p:nvSpPr>
        <p:spPr>
          <a:xfrm>
            <a:off x="4528126" y="4635592"/>
            <a:ext cx="355747" cy="373151"/>
          </a:xfrm>
          <a:prstGeom prst="ellipse">
            <a:avLst/>
          </a:prstGeom>
          <a:noFill/>
          <a:ln w="38100">
            <a:solidFill>
              <a:srgbClr val="FF6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 name="Straight Arrow Connector 9">
            <a:extLst>
              <a:ext uri="{FF2B5EF4-FFF2-40B4-BE49-F238E27FC236}">
                <a16:creationId xmlns:a16="http://schemas.microsoft.com/office/drawing/2014/main" xmlns="" id="{06232B05-C2EC-4BA7-9B1D-891643A72679}"/>
              </a:ext>
            </a:extLst>
          </p:cNvPr>
          <p:cNvCxnSpPr>
            <a:cxnSpLocks/>
          </p:cNvCxnSpPr>
          <p:nvPr/>
        </p:nvCxnSpPr>
        <p:spPr>
          <a:xfrm flipV="1">
            <a:off x="4411604" y="1480478"/>
            <a:ext cx="2459669" cy="1765857"/>
          </a:xfrm>
          <a:prstGeom prst="straightConnector1">
            <a:avLst/>
          </a:prstGeom>
          <a:ln w="38100">
            <a:solidFill>
              <a:srgbClr val="0057B8"/>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CEF8A550-D3D4-4A24-82AB-2B02555A0607}"/>
              </a:ext>
            </a:extLst>
          </p:cNvPr>
          <p:cNvSpPr txBox="1"/>
          <p:nvPr/>
        </p:nvSpPr>
        <p:spPr>
          <a:xfrm>
            <a:off x="6852805" y="1105147"/>
            <a:ext cx="2387987" cy="707886"/>
          </a:xfrm>
          <a:prstGeom prst="rect">
            <a:avLst/>
          </a:prstGeom>
          <a:noFill/>
          <a:ln>
            <a:noFill/>
          </a:ln>
        </p:spPr>
        <p:txBody>
          <a:bodyPr wrap="square" rtlCol="0">
            <a:spAutoFit/>
          </a:bodyPr>
          <a:lstStyle/>
          <a:p>
            <a:r>
              <a:rPr lang="en-US" sz="2000" b="1" dirty="0">
                <a:solidFill>
                  <a:srgbClr val="0057B8"/>
                </a:solidFill>
                <a:effectLst>
                  <a:outerShdw blurRad="38100" dist="38100" dir="2700000" algn="tl">
                    <a:srgbClr val="000000">
                      <a:alpha val="43137"/>
                    </a:srgbClr>
                  </a:outerShdw>
                </a:effectLst>
                <a:latin typeface="Arial Black" panose="020B0A04020102020204" pitchFamily="34" charset="0"/>
              </a:rPr>
              <a:t>Groundwater Flow</a:t>
            </a:r>
          </a:p>
        </p:txBody>
      </p:sp>
      <p:sp>
        <p:nvSpPr>
          <p:cNvPr id="12" name="Oval 11">
            <a:extLst>
              <a:ext uri="{FF2B5EF4-FFF2-40B4-BE49-F238E27FC236}">
                <a16:creationId xmlns:a16="http://schemas.microsoft.com/office/drawing/2014/main" xmlns="" id="{8201682B-D216-466E-A917-C1FD695EB4BD}"/>
              </a:ext>
            </a:extLst>
          </p:cNvPr>
          <p:cNvSpPr/>
          <p:nvPr/>
        </p:nvSpPr>
        <p:spPr>
          <a:xfrm>
            <a:off x="2918208" y="4272449"/>
            <a:ext cx="559761" cy="517085"/>
          </a:xfrm>
          <a:prstGeom prst="ellipse">
            <a:avLst/>
          </a:prstGeom>
          <a:noFill/>
          <a:ln w="38100">
            <a:solidFill>
              <a:srgbClr val="47D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xmlns="" id="{8404BC58-892A-4395-BC2F-B06587277780}"/>
              </a:ext>
            </a:extLst>
          </p:cNvPr>
          <p:cNvSpPr/>
          <p:nvPr/>
        </p:nvSpPr>
        <p:spPr>
          <a:xfrm>
            <a:off x="5719262" y="4491658"/>
            <a:ext cx="559761" cy="517085"/>
          </a:xfrm>
          <a:prstGeom prst="ellipse">
            <a:avLst/>
          </a:prstGeom>
          <a:noFill/>
          <a:ln w="38100">
            <a:solidFill>
              <a:srgbClr val="47D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xmlns="" id="{5B7F3631-19F5-47D6-A030-0C010DFB0294}"/>
              </a:ext>
            </a:extLst>
          </p:cNvPr>
          <p:cNvSpPr/>
          <p:nvPr/>
        </p:nvSpPr>
        <p:spPr>
          <a:xfrm>
            <a:off x="6293902" y="3104581"/>
            <a:ext cx="559761" cy="517085"/>
          </a:xfrm>
          <a:prstGeom prst="ellipse">
            <a:avLst/>
          </a:prstGeom>
          <a:noFill/>
          <a:ln w="38100">
            <a:solidFill>
              <a:srgbClr val="47D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xmlns="" id="{ACE7D079-E684-44BF-997B-AA61537F86F1}"/>
              </a:ext>
            </a:extLst>
          </p:cNvPr>
          <p:cNvSpPr/>
          <p:nvPr/>
        </p:nvSpPr>
        <p:spPr>
          <a:xfrm>
            <a:off x="4764086" y="3621666"/>
            <a:ext cx="559761" cy="517085"/>
          </a:xfrm>
          <a:prstGeom prst="ellipse">
            <a:avLst/>
          </a:prstGeom>
          <a:noFill/>
          <a:ln w="38100">
            <a:solidFill>
              <a:srgbClr val="47D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highlight>
                <a:srgbClr val="FFFF00"/>
              </a:highlight>
            </a:endParaRPr>
          </a:p>
        </p:txBody>
      </p:sp>
      <p:sp>
        <p:nvSpPr>
          <p:cNvPr id="16" name="Oval 15">
            <a:extLst>
              <a:ext uri="{FF2B5EF4-FFF2-40B4-BE49-F238E27FC236}">
                <a16:creationId xmlns:a16="http://schemas.microsoft.com/office/drawing/2014/main" xmlns="" id="{7BD52F23-9E90-4CAE-AD80-E2B789E46B18}"/>
              </a:ext>
            </a:extLst>
          </p:cNvPr>
          <p:cNvSpPr/>
          <p:nvPr/>
        </p:nvSpPr>
        <p:spPr>
          <a:xfrm>
            <a:off x="3745278" y="5075380"/>
            <a:ext cx="559761" cy="517085"/>
          </a:xfrm>
          <a:prstGeom prst="ellipse">
            <a:avLst/>
          </a:prstGeom>
          <a:noFill/>
          <a:ln w="38100">
            <a:solidFill>
              <a:srgbClr val="47D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highlight>
                <a:srgbClr val="FFFF00"/>
              </a:highlight>
            </a:endParaRPr>
          </a:p>
        </p:txBody>
      </p:sp>
      <p:sp>
        <p:nvSpPr>
          <p:cNvPr id="17" name="Oval 16">
            <a:extLst>
              <a:ext uri="{FF2B5EF4-FFF2-40B4-BE49-F238E27FC236}">
                <a16:creationId xmlns:a16="http://schemas.microsoft.com/office/drawing/2014/main" xmlns="" id="{A5CACBBF-27FB-4902-9119-CE6DA3878266}"/>
              </a:ext>
            </a:extLst>
          </p:cNvPr>
          <p:cNvSpPr/>
          <p:nvPr/>
        </p:nvSpPr>
        <p:spPr>
          <a:xfrm>
            <a:off x="4883873" y="4881956"/>
            <a:ext cx="559761" cy="517085"/>
          </a:xfrm>
          <a:prstGeom prst="ellipse">
            <a:avLst/>
          </a:prstGeom>
          <a:noFill/>
          <a:ln w="38100">
            <a:solidFill>
              <a:srgbClr val="47D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highlight>
                <a:srgbClr val="FFFF00"/>
              </a:highlight>
            </a:endParaRPr>
          </a:p>
        </p:txBody>
      </p:sp>
      <p:sp>
        <p:nvSpPr>
          <p:cNvPr id="18" name="Oval 17">
            <a:extLst>
              <a:ext uri="{FF2B5EF4-FFF2-40B4-BE49-F238E27FC236}">
                <a16:creationId xmlns:a16="http://schemas.microsoft.com/office/drawing/2014/main" xmlns="" id="{C420FA05-C06A-45A5-BE7E-2431E80C8007}"/>
              </a:ext>
            </a:extLst>
          </p:cNvPr>
          <p:cNvSpPr/>
          <p:nvPr/>
        </p:nvSpPr>
        <p:spPr>
          <a:xfrm>
            <a:off x="6014021" y="5393888"/>
            <a:ext cx="559761" cy="517085"/>
          </a:xfrm>
          <a:prstGeom prst="ellipse">
            <a:avLst/>
          </a:prstGeom>
          <a:noFill/>
          <a:ln w="38100">
            <a:solidFill>
              <a:srgbClr val="47D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632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1F84438D-0FB1-40CA-9E6A-69F60AFB8710}"/>
              </a:ext>
            </a:extLst>
          </p:cNvPr>
          <p:cNvGrpSpPr/>
          <p:nvPr/>
        </p:nvGrpSpPr>
        <p:grpSpPr>
          <a:xfrm>
            <a:off x="1940494" y="1002095"/>
            <a:ext cx="8311013" cy="5221115"/>
            <a:chOff x="1940494" y="1041132"/>
            <a:chExt cx="8311013" cy="5221115"/>
          </a:xfrm>
        </p:grpSpPr>
        <p:pic>
          <p:nvPicPr>
            <p:cNvPr id="6" name="Picture 5">
              <a:extLst>
                <a:ext uri="{FF2B5EF4-FFF2-40B4-BE49-F238E27FC236}">
                  <a16:creationId xmlns:a16="http://schemas.microsoft.com/office/drawing/2014/main" xmlns="" id="{B1C5FA42-3CA0-42C6-9971-7C73EAFE15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74" t="4303" r="4976" b="7882"/>
            <a:stretch/>
          </p:blipFill>
          <p:spPr>
            <a:xfrm>
              <a:off x="1940494" y="1041132"/>
              <a:ext cx="8311013" cy="5221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xmlns="" id="{5C1DEF5C-A20E-42CB-A82B-EC695A87B2EE}"/>
                </a:ext>
              </a:extLst>
            </p:cNvPr>
            <p:cNvSpPr/>
            <p:nvPr/>
          </p:nvSpPr>
          <p:spPr>
            <a:xfrm>
              <a:off x="2030136" y="1041133"/>
              <a:ext cx="2441196" cy="2211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1F791286-7871-4051-B067-51C087A4054E}"/>
                </a:ext>
              </a:extLst>
            </p:cNvPr>
            <p:cNvSpPr/>
            <p:nvPr/>
          </p:nvSpPr>
          <p:spPr>
            <a:xfrm>
              <a:off x="4404220" y="1193333"/>
              <a:ext cx="1065402" cy="1432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194DEED3-9A68-44E7-9AFF-A7D25154EA7E}"/>
                </a:ext>
              </a:extLst>
            </p:cNvPr>
            <p:cNvSpPr/>
            <p:nvPr/>
          </p:nvSpPr>
          <p:spPr>
            <a:xfrm>
              <a:off x="8300474" y="4890782"/>
              <a:ext cx="1951032" cy="1371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0" y="0"/>
            <a:ext cx="12192000" cy="1143000"/>
          </a:xfrm>
        </p:spPr>
        <p:txBody>
          <a:bodyPr>
            <a:normAutofit fontScale="90000"/>
          </a:bodyPr>
          <a:lstStyle/>
          <a:p>
            <a:pPr algn="ctr"/>
            <a:r>
              <a:rPr lang="en-US" cap="all" dirty="0"/>
              <a:t>DPVE Performance – Hydraulic Control and Capture</a:t>
            </a:r>
          </a:p>
        </p:txBody>
      </p:sp>
      <p:cxnSp>
        <p:nvCxnSpPr>
          <p:cNvPr id="7" name="Straight Arrow Connector 6">
            <a:extLst>
              <a:ext uri="{FF2B5EF4-FFF2-40B4-BE49-F238E27FC236}">
                <a16:creationId xmlns:a16="http://schemas.microsoft.com/office/drawing/2014/main" xmlns="" id="{9D846506-F69F-4B57-B9E1-3216A3806C44}"/>
              </a:ext>
            </a:extLst>
          </p:cNvPr>
          <p:cNvCxnSpPr>
            <a:cxnSpLocks/>
          </p:cNvCxnSpPr>
          <p:nvPr/>
        </p:nvCxnSpPr>
        <p:spPr>
          <a:xfrm flipV="1">
            <a:off x="3495739" y="4642217"/>
            <a:ext cx="2001520" cy="1036320"/>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795051EE-BBE7-4A86-88C1-DCC6C3403E60}"/>
              </a:ext>
            </a:extLst>
          </p:cNvPr>
          <p:cNvCxnSpPr>
            <a:cxnSpLocks/>
          </p:cNvCxnSpPr>
          <p:nvPr/>
        </p:nvCxnSpPr>
        <p:spPr>
          <a:xfrm flipH="1">
            <a:off x="6096000" y="3333404"/>
            <a:ext cx="1320800" cy="796636"/>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F5EC48C2-BA45-4DEE-98F2-1A2C41D876C6}"/>
              </a:ext>
            </a:extLst>
          </p:cNvPr>
          <p:cNvCxnSpPr>
            <a:cxnSpLocks/>
          </p:cNvCxnSpPr>
          <p:nvPr/>
        </p:nvCxnSpPr>
        <p:spPr>
          <a:xfrm flipV="1">
            <a:off x="7527755" y="2780470"/>
            <a:ext cx="878014" cy="467360"/>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56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all" dirty="0"/>
              <a:t>DPVE Performance – Summary (2007 – 2014)</a:t>
            </a:r>
          </a:p>
        </p:txBody>
      </p:sp>
      <p:pic>
        <p:nvPicPr>
          <p:cNvPr id="6" name="Picture 5">
            <a:extLst>
              <a:ext uri="{FF2B5EF4-FFF2-40B4-BE49-F238E27FC236}">
                <a16:creationId xmlns:a16="http://schemas.microsoft.com/office/drawing/2014/main" xmlns="" id="{B4E10D1E-DBA9-47F8-BFC4-40DF177778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24520" y="1108652"/>
            <a:ext cx="9542961" cy="5055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086879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cD_Internal_WIDESCREEN.POTX  -  Read-Only" id="{462B9B62-D263-466E-B036-BDD236ED93DF}" vid="{382EB403-EA5F-40B6-B17B-8C373977D92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cD_Internal_WIDESCREEN.POTX  -  Read-Only" id="{462B9B62-D263-466E-B036-BDD236ED93DF}" vid="{274CB66C-A6D4-45C3-850D-A6DDEA465E52}"/>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cD_Internal_WIDESCREEN.POTX  -  Read-Only" id="{462B9B62-D263-466E-B036-BDD236ED93DF}" vid="{BD4A5DE8-610E-4097-9EC3-7FAE84A16789}"/>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cD_Internal_WIDESCREEN.POTX  -  Read-Only" id="{462B9B62-D263-466E-B036-BDD236ED93DF}" vid="{D516317A-4CDF-470B-8554-FBA8A03E874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7262229a-d276-4d87-a0de-f9a9d494c0f4" ContentTypeId="0x01010010389FB39A87EB46823449C5638A757D" PreviousValue="false"/>
</file>

<file path=customXml/item3.xml><?xml version="1.0" encoding="utf-8"?>
<p:properties xmlns:p="http://schemas.microsoft.com/office/2006/metadata/properties" xmlns:xsi="http://www.w3.org/2001/XMLSchema-instance" xmlns:pc="http://schemas.microsoft.com/office/infopath/2007/PartnerControls">
  <documentManagement>
    <e7f6332d6f77495ab3eb749b70e23e24 xmlns="c2eb276d-b517-4d69-a1dc-4858282838e3">
      <Terms xmlns="http://schemas.microsoft.com/office/infopath/2007/PartnerControls">
        <TermInfo xmlns="http://schemas.microsoft.com/office/infopath/2007/PartnerControls">
          <TermName xmlns="http://schemas.microsoft.com/office/infopath/2007/PartnerControls">Corporate Marketing</TermName>
          <TermId xmlns="http://schemas.microsoft.com/office/infopath/2007/PartnerControls">6bbe31a1-f757-4364-ab78-e3fafd160b43</TermId>
        </TermInfo>
      </Terms>
    </e7f6332d6f77495ab3eb749b70e23e24>
    <c6410064904c4586a87da4e3a1250bf2 xmlns="c2eb276d-b517-4d69-a1dc-4858282838e3">
      <Terms xmlns="http://schemas.microsoft.com/office/infopath/2007/PartnerControls"/>
    </c6410064904c4586a87da4e3a1250bf2>
    <od1c0ca754ae4b4c995814f321b9d0c8 xmlns="c2eb276d-b517-4d69-a1dc-4858282838e3">
      <Terms xmlns="http://schemas.microsoft.com/office/infopath/2007/PartnerControls"/>
    </od1c0ca754ae4b4c995814f321b9d0c8>
    <TaxCatchAll xmlns="c2eb276d-b517-4d69-a1dc-4858282838e3">
      <Value>3</Value>
    </TaxCatchAll>
  </documentManagement>
</p:properties>
</file>

<file path=customXml/item4.xml><?xml version="1.0" encoding="utf-8"?>
<ct:contentTypeSchema xmlns:ct="http://schemas.microsoft.com/office/2006/metadata/contentType" xmlns:ma="http://schemas.microsoft.com/office/2006/metadata/properties/metaAttributes" ct:_="" ma:_="" ma:contentTypeName="Intranet Publish Files" ma:contentTypeID="0x01010010389FB39A87EB46823449C5638A757D0089ABBAFC9700FC4CBC6E126DE0294243" ma:contentTypeVersion="9" ma:contentTypeDescription="Used to display operational site content in correct web parts on department presence pages." ma:contentTypeScope="" ma:versionID="487fc6cedcea37b9a1d2a1704d021c1d">
  <xsd:schema xmlns:xsd="http://www.w3.org/2001/XMLSchema" xmlns:xs="http://www.w3.org/2001/XMLSchema" xmlns:p="http://schemas.microsoft.com/office/2006/metadata/properties" xmlns:ns2="c2eb276d-b517-4d69-a1dc-4858282838e3" targetNamespace="http://schemas.microsoft.com/office/2006/metadata/properties" ma:root="true" ma:fieldsID="b99130627d8536e0f866cb371a9ca24c" ns2:_="">
    <xsd:import namespace="c2eb276d-b517-4d69-a1dc-4858282838e3"/>
    <xsd:element name="properties">
      <xsd:complexType>
        <xsd:sequence>
          <xsd:element name="documentManagement">
            <xsd:complexType>
              <xsd:all>
                <xsd:element ref="ns2:TaxCatchAll" minOccurs="0"/>
                <xsd:element ref="ns2:TaxCatchAllLabel" minOccurs="0"/>
                <xsd:element ref="ns2:od1c0ca754ae4b4c995814f321b9d0c8" minOccurs="0"/>
                <xsd:element ref="ns2:c6410064904c4586a87da4e3a1250bf2" minOccurs="0"/>
                <xsd:element ref="ns2:e7f6332d6f77495ab3eb749b70e23e2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eb276d-b517-4d69-a1dc-4858282838e3"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1b31c835-66c9-489b-8360-18167c3bc802}" ma:internalName="TaxCatchAll" ma:showField="CatchAllData" ma:web="bb207271-0d5e-4271-87b0-2972c45e93ee">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1b31c835-66c9-489b-8360-18167c3bc802}" ma:internalName="TaxCatchAllLabel" ma:readOnly="true" ma:showField="CatchAllDataLabel" ma:web="bb207271-0d5e-4271-87b0-2972c45e93ee">
      <xsd:complexType>
        <xsd:complexContent>
          <xsd:extension base="dms:MultiChoiceLookup">
            <xsd:sequence>
              <xsd:element name="Value" type="dms:Lookup" maxOccurs="unbounded" minOccurs="0" nillable="true"/>
            </xsd:sequence>
          </xsd:extension>
        </xsd:complexContent>
      </xsd:complexType>
    </xsd:element>
    <xsd:element name="od1c0ca754ae4b4c995814f321b9d0c8" ma:index="10" nillable="true" ma:taxonomy="true" ma:internalName="od1c0ca754ae4b4c995814f321b9d0c8" ma:taxonomyFieldName="Heading" ma:displayName="Heading" ma:readOnly="false" ma:default="" ma:fieldId="{8d1c0ca7-54ae-4b4c-9958-14f321b9d0c8}" ma:sspId="7262229a-d276-4d87-a0de-f9a9d494c0f4" ma:termSetId="c95184f5-47db-4c45-a6d1-e1134a2a2d32" ma:anchorId="00000000-0000-0000-0000-000000000000" ma:open="false" ma:isKeyword="false">
      <xsd:complexType>
        <xsd:sequence>
          <xsd:element ref="pc:Terms" minOccurs="0" maxOccurs="1"/>
        </xsd:sequence>
      </xsd:complexType>
    </xsd:element>
    <xsd:element name="c6410064904c4586a87da4e3a1250bf2" ma:index="12" nillable="true" ma:taxonomy="true" ma:internalName="c6410064904c4586a87da4e3a1250bf2" ma:taxonomyFieldName="Sub_x002d_heading" ma:displayName="Sub-heading" ma:default="" ma:fieldId="{c6410064-904c-4586-a87d-a4e3a1250bf2}" ma:sspId="7262229a-d276-4d87-a0de-f9a9d494c0f4" ma:termSetId="676f972c-100f-4698-9c3e-9d0b0ccaf260" ma:anchorId="00000000-0000-0000-0000-000000000000" ma:open="false" ma:isKeyword="false">
      <xsd:complexType>
        <xsd:sequence>
          <xsd:element ref="pc:Terms" minOccurs="0" maxOccurs="1"/>
        </xsd:sequence>
      </xsd:complexType>
    </xsd:element>
    <xsd:element name="e7f6332d6f77495ab3eb749b70e23e24" ma:index="14" ma:taxonomy="true" ma:internalName="e7f6332d6f77495ab3eb749b70e23e24" ma:taxonomyFieldName="Department_x0020_Name" ma:displayName="Department Name" ma:readOnly="false" ma:default="" ma:fieldId="{e7f6332d-6f77-495a-b3eb-749b70e23e24}" ma:sspId="7262229a-d276-4d87-a0de-f9a9d494c0f4" ma:termSetId="d134f93a-82f8-4bc2-aecd-ca0ac6b21c97"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19847D-D2D9-41C1-9D09-B78D1F89B999}">
  <ds:schemaRefs>
    <ds:schemaRef ds:uri="http://schemas.microsoft.com/sharepoint/v3/contenttype/forms"/>
  </ds:schemaRefs>
</ds:datastoreItem>
</file>

<file path=customXml/itemProps2.xml><?xml version="1.0" encoding="utf-8"?>
<ds:datastoreItem xmlns:ds="http://schemas.openxmlformats.org/officeDocument/2006/customXml" ds:itemID="{67DE3B7C-A9DC-4C70-8E69-38A5A97C7FBB}">
  <ds:schemaRefs>
    <ds:schemaRef ds:uri="Microsoft.SharePoint.Taxonomy.ContentTypeSync"/>
  </ds:schemaRefs>
</ds:datastoreItem>
</file>

<file path=customXml/itemProps3.xml><?xml version="1.0" encoding="utf-8"?>
<ds:datastoreItem xmlns:ds="http://schemas.openxmlformats.org/officeDocument/2006/customXml" ds:itemID="{4E6189D6-D166-4AA8-B6A1-2B9CF458A33F}">
  <ds:schemaRefs>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c2eb276d-b517-4d69-a1dc-4858282838e3"/>
    <ds:schemaRef ds:uri="http://www.w3.org/XML/1998/namespace"/>
    <ds:schemaRef ds:uri="http://purl.org/dc/dcmitype/"/>
  </ds:schemaRefs>
</ds:datastoreItem>
</file>

<file path=customXml/itemProps4.xml><?xml version="1.0" encoding="utf-8"?>
<ds:datastoreItem xmlns:ds="http://schemas.openxmlformats.org/officeDocument/2006/customXml" ds:itemID="{3B726D85-6BBC-4B73-8713-7523235A2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eb276d-b517-4d69-a1dc-4858282838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Katy Elevator SEE Remediation Presentation_UPDATED</Template>
  <TotalTime>14388</TotalTime>
  <Words>2418</Words>
  <Application>Microsoft Office PowerPoint</Application>
  <PresentationFormat>Widescreen</PresentationFormat>
  <Paragraphs>217</Paragraphs>
  <Slides>36</Slides>
  <Notes>35</Notes>
  <HiddenSlides>1</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36</vt:i4>
      </vt:variant>
    </vt:vector>
  </HeadingPairs>
  <TitlesOfParts>
    <vt:vector size="45" baseType="lpstr">
      <vt:lpstr>Arial</vt:lpstr>
      <vt:lpstr>Arial Black</vt:lpstr>
      <vt:lpstr>Arial Narrow</vt:lpstr>
      <vt:lpstr>Calibri</vt:lpstr>
      <vt:lpstr>Wingdings</vt:lpstr>
      <vt:lpstr>1_Office Theme</vt:lpstr>
      <vt:lpstr>Custom Design</vt:lpstr>
      <vt:lpstr>1_Custom Design</vt:lpstr>
      <vt:lpstr>2_Custom Design</vt:lpstr>
      <vt:lpstr>Surfactant Enhanced Extraction to Expedite Remediation of Carbon Tetrachloride Source Zone at an Active Grain Elevator Facility</vt:lpstr>
      <vt:lpstr>Site Remediation Presentation Overview</vt:lpstr>
      <vt:lpstr>Site Layout</vt:lpstr>
      <vt:lpstr>Site Challenges</vt:lpstr>
      <vt:lpstr>Site Challenges</vt:lpstr>
      <vt:lpstr>Site Challenges</vt:lpstr>
      <vt:lpstr>Site  Layout</vt:lpstr>
      <vt:lpstr>DPVE Performance – Hydraulic Control and Capture</vt:lpstr>
      <vt:lpstr>DPVE Performance – Summary (2007 – 2014)</vt:lpstr>
      <vt:lpstr>DPVE Performance – Summary (2007 – 2014)</vt:lpstr>
      <vt:lpstr>Source Area Conditions (2006 – 2014)</vt:lpstr>
      <vt:lpstr>DPVE Performance – Summary (2007 – 2014)</vt:lpstr>
      <vt:lpstr>2014 Investigation Soil Results  </vt:lpstr>
      <vt:lpstr>2014 Soil Investigation Results</vt:lpstr>
      <vt:lpstr>Why does significant mass remain?</vt:lpstr>
      <vt:lpstr>Ivey-sol Surfactant Enhanced DPVE</vt:lpstr>
      <vt:lpstr>Ivey-sol SER Pilot Study Overview</vt:lpstr>
      <vt:lpstr>Ivey-sol SEr Pilot Study Overview</vt:lpstr>
      <vt:lpstr>SEE Pilot Study Overview</vt:lpstr>
      <vt:lpstr>Real-Time  Field Surfactant Test </vt:lpstr>
      <vt:lpstr>Ivey-sol Pilot Study Results</vt:lpstr>
      <vt:lpstr>Ivey-sol Pilot Study Results</vt:lpstr>
      <vt:lpstr>Ivey-sol Pilot Study Results</vt:lpstr>
      <vt:lpstr>Full-Scale Ivey-sol SER application </vt:lpstr>
      <vt:lpstr>Full-Scale SEE </vt:lpstr>
      <vt:lpstr>Full-Scale Ivey-sol SER</vt:lpstr>
      <vt:lpstr>Full-Scale ivey-sol SEr</vt:lpstr>
      <vt:lpstr>Full-Scale ivey-sol SEr</vt:lpstr>
      <vt:lpstr>Full-Scale ivey-sol SEr</vt:lpstr>
      <vt:lpstr>Full-Scale ivey-sol SEr</vt:lpstr>
      <vt:lpstr>Full-Scale Ivey-sol SER</vt:lpstr>
      <vt:lpstr>PowerPoint Presentation</vt:lpstr>
      <vt:lpstr>PowerPoint Presentation</vt:lpstr>
      <vt:lpstr>Full-Scale ivey-sol SEr Results </vt:lpstr>
      <vt:lpstr>Get in touch with Us</vt:lpstr>
      <vt:lpstr>PowerPoint Presentation</vt:lpstr>
    </vt:vector>
  </TitlesOfParts>
  <Company>Burns &amp; McDonnell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Cruz, Shandis L</dc:creator>
  <cp:lastModifiedBy>George</cp:lastModifiedBy>
  <cp:revision>137</cp:revision>
  <cp:lastPrinted>2018-04-07T21:50:28Z</cp:lastPrinted>
  <dcterms:created xsi:type="dcterms:W3CDTF">2018-03-27T14:20:18Z</dcterms:created>
  <dcterms:modified xsi:type="dcterms:W3CDTF">2018-10-29T03:24:35Z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partment Name">
    <vt:lpwstr>3;#Corporate Marketing|6bbe31a1-f757-4364-ab78-e3fafd160b43</vt:lpwstr>
  </property>
  <property fmtid="{D5CDD505-2E9C-101B-9397-08002B2CF9AE}" pid="3" name="ContentTypeId">
    <vt:lpwstr>0x01010010389FB39A87EB46823449C5638A757D0089ABBAFC9700FC4CBC6E126DE0294243</vt:lpwstr>
  </property>
  <property fmtid="{D5CDD505-2E9C-101B-9397-08002B2CF9AE}" pid="4" name="o353d588a3c848aaa7ae6793546a1cbd">
    <vt:lpwstr/>
  </property>
  <property fmtid="{D5CDD505-2E9C-101B-9397-08002B2CF9AE}" pid="5" name="Material Type">
    <vt:lpwstr/>
  </property>
  <property fmtid="{D5CDD505-2E9C-101B-9397-08002B2CF9AE}" pid="6" name="Heading">
    <vt:lpwstr/>
  </property>
  <property fmtid="{D5CDD505-2E9C-101B-9397-08002B2CF9AE}" pid="7" name="Sub-heading">
    <vt:lpwstr/>
  </property>
</Properties>
</file>