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70" r:id="rId3"/>
    <p:sldMasterId id="2147483660" r:id="rId4"/>
  </p:sldMasterIdLst>
  <p:notesMasterIdLst>
    <p:notesMasterId r:id="rId24"/>
  </p:notesMasterIdLst>
  <p:sldIdLst>
    <p:sldId id="256" r:id="rId5"/>
    <p:sldId id="315" r:id="rId6"/>
    <p:sldId id="274" r:id="rId7"/>
    <p:sldId id="521" r:id="rId8"/>
    <p:sldId id="418" r:id="rId9"/>
    <p:sldId id="284" r:id="rId10"/>
    <p:sldId id="265" r:id="rId11"/>
    <p:sldId id="398" r:id="rId12"/>
    <p:sldId id="268" r:id="rId13"/>
    <p:sldId id="482" r:id="rId14"/>
    <p:sldId id="285" r:id="rId15"/>
    <p:sldId id="286" r:id="rId16"/>
    <p:sldId id="270" r:id="rId17"/>
    <p:sldId id="383" r:id="rId18"/>
    <p:sldId id="505" r:id="rId19"/>
    <p:sldId id="520" r:id="rId20"/>
    <p:sldId id="514" r:id="rId21"/>
    <p:sldId id="522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160A"/>
    <a:srgbClr val="425968"/>
    <a:srgbClr val="72A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1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0AABD-90A7-4CE7-A461-8D1D7B21E4F7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D34103-2BD3-4D0A-A541-9FF48CBD2B7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Fuel</a:t>
          </a:r>
        </a:p>
      </dgm:t>
    </dgm:pt>
    <dgm:pt modelId="{2AA22327-F6EC-457F-A231-0D7B32F8B582}" type="parTrans" cxnId="{15F46E93-253A-42C8-BC87-DD33F9E0A461}">
      <dgm:prSet/>
      <dgm:spPr/>
      <dgm:t>
        <a:bodyPr/>
        <a:lstStyle/>
        <a:p>
          <a:endParaRPr lang="en-US"/>
        </a:p>
      </dgm:t>
    </dgm:pt>
    <dgm:pt modelId="{1FEBB34B-7233-463A-BF7D-EDB01503AFF3}" type="sibTrans" cxnId="{15F46E93-253A-42C8-BC87-DD33F9E0A461}">
      <dgm:prSet/>
      <dgm:spPr/>
      <dgm:t>
        <a:bodyPr/>
        <a:lstStyle/>
        <a:p>
          <a:endParaRPr lang="en-US"/>
        </a:p>
      </dgm:t>
    </dgm:pt>
    <dgm:pt modelId="{F1C5D81D-97F2-4FAE-802E-ED03A4C81D5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Heat</a:t>
          </a:r>
        </a:p>
      </dgm:t>
    </dgm:pt>
    <dgm:pt modelId="{11A378C7-2D92-4B18-A007-C3F09B207138}" type="parTrans" cxnId="{6DDBB9DC-C0ED-45A4-A57D-995FEE50665B}">
      <dgm:prSet/>
      <dgm:spPr/>
      <dgm:t>
        <a:bodyPr/>
        <a:lstStyle/>
        <a:p>
          <a:endParaRPr lang="en-US"/>
        </a:p>
      </dgm:t>
    </dgm:pt>
    <dgm:pt modelId="{03680924-F077-42FF-8D41-55F6041DE4B1}" type="sibTrans" cxnId="{6DDBB9DC-C0ED-45A4-A57D-995FEE50665B}">
      <dgm:prSet/>
      <dgm:spPr/>
      <dgm:t>
        <a:bodyPr/>
        <a:lstStyle/>
        <a:p>
          <a:endParaRPr lang="en-US"/>
        </a:p>
      </dgm:t>
    </dgm:pt>
    <dgm:pt modelId="{6FC3CB84-D4D9-4706-BD66-C16B41F4446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b="1" dirty="0"/>
        </a:p>
      </dgm:t>
    </dgm:pt>
    <dgm:pt modelId="{5EBE2D7C-223A-41BC-8A6F-6B3C799948C5}" type="parTrans" cxnId="{2305B8E0-37E4-442B-94DC-1FC163089D3C}">
      <dgm:prSet/>
      <dgm:spPr/>
      <dgm:t>
        <a:bodyPr/>
        <a:lstStyle/>
        <a:p>
          <a:endParaRPr lang="en-US"/>
        </a:p>
      </dgm:t>
    </dgm:pt>
    <dgm:pt modelId="{C701FFBC-F21A-434C-99BB-745612AA144D}" type="sibTrans" cxnId="{2305B8E0-37E4-442B-94DC-1FC163089D3C}">
      <dgm:prSet/>
      <dgm:spPr/>
      <dgm:t>
        <a:bodyPr/>
        <a:lstStyle/>
        <a:p>
          <a:endParaRPr lang="en-US"/>
        </a:p>
      </dgm:t>
    </dgm:pt>
    <dgm:pt modelId="{955CA718-297A-4204-B8F5-161E385B54C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Oxidant</a:t>
          </a:r>
        </a:p>
      </dgm:t>
    </dgm:pt>
    <dgm:pt modelId="{2CB44883-FB1F-48C1-A9E7-97A59639A79B}" type="parTrans" cxnId="{4857774D-0F40-468B-8B25-9914E9E139EE}">
      <dgm:prSet/>
      <dgm:spPr/>
      <dgm:t>
        <a:bodyPr/>
        <a:lstStyle/>
        <a:p>
          <a:endParaRPr lang="en-US"/>
        </a:p>
      </dgm:t>
    </dgm:pt>
    <dgm:pt modelId="{BCA5969C-DB9D-4EDD-8AAA-2EEC6A4CB37A}" type="sibTrans" cxnId="{4857774D-0F40-468B-8B25-9914E9E139EE}">
      <dgm:prSet/>
      <dgm:spPr/>
      <dgm:t>
        <a:bodyPr/>
        <a:lstStyle/>
        <a:p>
          <a:endParaRPr lang="en-US"/>
        </a:p>
      </dgm:t>
    </dgm:pt>
    <dgm:pt modelId="{DE945D79-B34D-46CB-BF4A-981547442F8A}" type="pres">
      <dgm:prSet presAssocID="{24E0AABD-90A7-4CE7-A461-8D1D7B21E4F7}" presName="compositeShape" presStyleCnt="0">
        <dgm:presLayoutVars>
          <dgm:chMax val="9"/>
          <dgm:dir/>
          <dgm:resizeHandles val="exact"/>
        </dgm:presLayoutVars>
      </dgm:prSet>
      <dgm:spPr/>
    </dgm:pt>
    <dgm:pt modelId="{6B61D41A-BD61-42E6-AAC6-E109AD606EC4}" type="pres">
      <dgm:prSet presAssocID="{24E0AABD-90A7-4CE7-A461-8D1D7B21E4F7}" presName="triangle1" presStyleLbl="node1" presStyleIdx="0" presStyleCnt="4" custLinFactNeighborY="-696">
        <dgm:presLayoutVars>
          <dgm:bulletEnabled val="1"/>
        </dgm:presLayoutVars>
      </dgm:prSet>
      <dgm:spPr/>
    </dgm:pt>
    <dgm:pt modelId="{88C91AD4-D93A-4FE9-ACB0-B917F97C79CF}" type="pres">
      <dgm:prSet presAssocID="{24E0AABD-90A7-4CE7-A461-8D1D7B21E4F7}" presName="triangle2" presStyleLbl="node1" presStyleIdx="1" presStyleCnt="4" custLinFactNeighborY="184">
        <dgm:presLayoutVars>
          <dgm:bulletEnabled val="1"/>
        </dgm:presLayoutVars>
      </dgm:prSet>
      <dgm:spPr/>
    </dgm:pt>
    <dgm:pt modelId="{4BF1EF7C-C3BC-47E1-A2D1-EB7AC885D176}" type="pres">
      <dgm:prSet presAssocID="{24E0AABD-90A7-4CE7-A461-8D1D7B21E4F7}" presName="triangle3" presStyleLbl="node1" presStyleIdx="2" presStyleCnt="4">
        <dgm:presLayoutVars>
          <dgm:bulletEnabled val="1"/>
        </dgm:presLayoutVars>
      </dgm:prSet>
      <dgm:spPr/>
    </dgm:pt>
    <dgm:pt modelId="{3CE148E1-1BB5-40CC-8643-B871DA4E16FA}" type="pres">
      <dgm:prSet presAssocID="{24E0AABD-90A7-4CE7-A461-8D1D7B21E4F7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6F74D82D-F38D-4E64-BB36-6818C8FF36BA}" type="presOf" srcId="{F1C5D81D-97F2-4FAE-802E-ED03A4C81D57}" destId="{88C91AD4-D93A-4FE9-ACB0-B917F97C79CF}" srcOrd="0" destOrd="0" presId="urn:microsoft.com/office/officeart/2005/8/layout/pyramid4"/>
    <dgm:cxn modelId="{FA2CC932-E650-4C78-86EA-A356FE751C5B}" type="presOf" srcId="{6FC3CB84-D4D9-4706-BD66-C16B41F44464}" destId="{4BF1EF7C-C3BC-47E1-A2D1-EB7AC885D176}" srcOrd="0" destOrd="0" presId="urn:microsoft.com/office/officeart/2005/8/layout/pyramid4"/>
    <dgm:cxn modelId="{4857774D-0F40-468B-8B25-9914E9E139EE}" srcId="{24E0AABD-90A7-4CE7-A461-8D1D7B21E4F7}" destId="{955CA718-297A-4204-B8F5-161E385B54CE}" srcOrd="3" destOrd="0" parTransId="{2CB44883-FB1F-48C1-A9E7-97A59639A79B}" sibTransId="{BCA5969C-DB9D-4EDD-8AAA-2EEC6A4CB37A}"/>
    <dgm:cxn modelId="{12DE965A-63C2-4EBB-A295-A0379DCD9B0A}" type="presOf" srcId="{ACD34103-2BD3-4D0A-A541-9FF48CBD2B7C}" destId="{6B61D41A-BD61-42E6-AAC6-E109AD606EC4}" srcOrd="0" destOrd="0" presId="urn:microsoft.com/office/officeart/2005/8/layout/pyramid4"/>
    <dgm:cxn modelId="{15F46E93-253A-42C8-BC87-DD33F9E0A461}" srcId="{24E0AABD-90A7-4CE7-A461-8D1D7B21E4F7}" destId="{ACD34103-2BD3-4D0A-A541-9FF48CBD2B7C}" srcOrd="0" destOrd="0" parTransId="{2AA22327-F6EC-457F-A231-0D7B32F8B582}" sibTransId="{1FEBB34B-7233-463A-BF7D-EDB01503AFF3}"/>
    <dgm:cxn modelId="{B28135A4-5062-4941-999D-1B8ED3CF3CA7}" type="presOf" srcId="{955CA718-297A-4204-B8F5-161E385B54CE}" destId="{3CE148E1-1BB5-40CC-8643-B871DA4E16FA}" srcOrd="0" destOrd="0" presId="urn:microsoft.com/office/officeart/2005/8/layout/pyramid4"/>
    <dgm:cxn modelId="{6DDBB9DC-C0ED-45A4-A57D-995FEE50665B}" srcId="{24E0AABD-90A7-4CE7-A461-8D1D7B21E4F7}" destId="{F1C5D81D-97F2-4FAE-802E-ED03A4C81D57}" srcOrd="1" destOrd="0" parTransId="{11A378C7-2D92-4B18-A007-C3F09B207138}" sibTransId="{03680924-F077-42FF-8D41-55F6041DE4B1}"/>
    <dgm:cxn modelId="{2305B8E0-37E4-442B-94DC-1FC163089D3C}" srcId="{24E0AABD-90A7-4CE7-A461-8D1D7B21E4F7}" destId="{6FC3CB84-D4D9-4706-BD66-C16B41F44464}" srcOrd="2" destOrd="0" parTransId="{5EBE2D7C-223A-41BC-8A6F-6B3C799948C5}" sibTransId="{C701FFBC-F21A-434C-99BB-745612AA144D}"/>
    <dgm:cxn modelId="{6A1B04E7-043C-4711-A3A6-213FBE0D8616}" type="presOf" srcId="{24E0AABD-90A7-4CE7-A461-8D1D7B21E4F7}" destId="{DE945D79-B34D-46CB-BF4A-981547442F8A}" srcOrd="0" destOrd="0" presId="urn:microsoft.com/office/officeart/2005/8/layout/pyramid4"/>
    <dgm:cxn modelId="{F6CF5C2B-0660-4292-A65F-44B40C4135CC}" type="presParOf" srcId="{DE945D79-B34D-46CB-BF4A-981547442F8A}" destId="{6B61D41A-BD61-42E6-AAC6-E109AD606EC4}" srcOrd="0" destOrd="0" presId="urn:microsoft.com/office/officeart/2005/8/layout/pyramid4"/>
    <dgm:cxn modelId="{D7B45BC4-3CE1-4053-928D-779A4E02DD4F}" type="presParOf" srcId="{DE945D79-B34D-46CB-BF4A-981547442F8A}" destId="{88C91AD4-D93A-4FE9-ACB0-B917F97C79CF}" srcOrd="1" destOrd="0" presId="urn:microsoft.com/office/officeart/2005/8/layout/pyramid4"/>
    <dgm:cxn modelId="{3B543C50-96CB-4455-8C11-263BD9441029}" type="presParOf" srcId="{DE945D79-B34D-46CB-BF4A-981547442F8A}" destId="{4BF1EF7C-C3BC-47E1-A2D1-EB7AC885D176}" srcOrd="2" destOrd="0" presId="urn:microsoft.com/office/officeart/2005/8/layout/pyramid4"/>
    <dgm:cxn modelId="{4B154660-17B8-470F-B98E-B86106A78176}" type="presParOf" srcId="{DE945D79-B34D-46CB-BF4A-981547442F8A}" destId="{3CE148E1-1BB5-40CC-8643-B871DA4E16F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1D41A-BD61-42E6-AAC6-E109AD606EC4}">
      <dsp:nvSpPr>
        <dsp:cNvPr id="0" name=""/>
        <dsp:cNvSpPr/>
      </dsp:nvSpPr>
      <dsp:spPr>
        <a:xfrm>
          <a:off x="1344109" y="0"/>
          <a:ext cx="2151896" cy="2151896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Fuel</a:t>
          </a:r>
        </a:p>
      </dsp:txBody>
      <dsp:txXfrm>
        <a:off x="1882083" y="1075948"/>
        <a:ext cx="1075948" cy="1075948"/>
      </dsp:txXfrm>
    </dsp:sp>
    <dsp:sp modelId="{88C91AD4-D93A-4FE9-ACB0-B917F97C79CF}">
      <dsp:nvSpPr>
        <dsp:cNvPr id="0" name=""/>
        <dsp:cNvSpPr/>
      </dsp:nvSpPr>
      <dsp:spPr>
        <a:xfrm>
          <a:off x="268161" y="2151896"/>
          <a:ext cx="2151896" cy="2151896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Heat</a:t>
          </a:r>
        </a:p>
      </dsp:txBody>
      <dsp:txXfrm>
        <a:off x="806135" y="3227844"/>
        <a:ext cx="1075948" cy="1075948"/>
      </dsp:txXfrm>
    </dsp:sp>
    <dsp:sp modelId="{4BF1EF7C-C3BC-47E1-A2D1-EB7AC885D176}">
      <dsp:nvSpPr>
        <dsp:cNvPr id="0" name=""/>
        <dsp:cNvSpPr/>
      </dsp:nvSpPr>
      <dsp:spPr>
        <a:xfrm rot="10800000">
          <a:off x="1344109" y="2151896"/>
          <a:ext cx="2151896" cy="2151896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900" b="1" kern="1200" dirty="0"/>
        </a:p>
      </dsp:txBody>
      <dsp:txXfrm rot="10800000">
        <a:off x="1882083" y="2151896"/>
        <a:ext cx="1075948" cy="1075948"/>
      </dsp:txXfrm>
    </dsp:sp>
    <dsp:sp modelId="{3CE148E1-1BB5-40CC-8643-B871DA4E16FA}">
      <dsp:nvSpPr>
        <dsp:cNvPr id="0" name=""/>
        <dsp:cNvSpPr/>
      </dsp:nvSpPr>
      <dsp:spPr>
        <a:xfrm>
          <a:off x="2420057" y="2151896"/>
          <a:ext cx="2151896" cy="2151896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Oxidant</a:t>
          </a:r>
        </a:p>
      </dsp:txBody>
      <dsp:txXfrm>
        <a:off x="2958031" y="3227844"/>
        <a:ext cx="1075948" cy="107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E2688-0B89-43D1-B322-1468822FEED3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6695D-FAF4-480D-86EE-CB7CBD9AE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2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14AE-D0AF-4067-A1FF-90E2139303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5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569C-0816-9148-9CE0-9839040A8A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16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14AE-D0AF-4067-A1FF-90E2139303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26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14AE-D0AF-4067-A1FF-90E2139303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F27244-110C-4F9B-92F0-9CDF1900ECFD}" type="slidenum">
              <a:rPr lang="en-US">
                <a:latin typeface="Times New Roman" pitchFamily="18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30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14AE-D0AF-4067-A1FF-90E21393037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2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814AE-D0AF-4067-A1FF-90E21393037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2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9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1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4915" y="220209"/>
            <a:ext cx="7286176" cy="7268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3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96160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080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2AEB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42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42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2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2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 marL="342900" indent="-342900">
              <a:defRPr lang="en-US" sz="2400" kern="1200" dirty="0" smtClean="0">
                <a:solidFill>
                  <a:srgbClr val="72AEB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>
                <a:solidFill>
                  <a:srgbClr val="42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42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4259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84915" y="220209"/>
            <a:ext cx="7286176" cy="7268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780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4915" y="220209"/>
            <a:ext cx="7286176" cy="7268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08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3CB95-613B-449C-88E7-B7E93B68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1141-14E3-4BF3-9BE1-29AEC6E845A1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3092B-2BF1-4C44-863C-6D68D9AB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C8036-7F1D-4C84-8299-D5829875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D85B-8DF7-421C-A9DA-C0983F04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01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23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340" y="261333"/>
            <a:ext cx="3302643" cy="13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94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5117"/>
            <a:ext cx="12192000" cy="29451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33" y="4738785"/>
            <a:ext cx="3442112" cy="213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045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AFDCD7-A408-4372-8CE3-AF55B2DD11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738" y="142329"/>
            <a:ext cx="1125376" cy="61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8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6" r:id="rId3"/>
    <p:sldLayoutId id="2147483678" r:id="rId4"/>
  </p:sldLayoutIdLst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08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12774" y="3931195"/>
            <a:ext cx="687218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On-Site Treatment of Oil-Impacted Soil and Oil Sludge Using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en-US" sz="2800" b="1" baseline="-25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Hottpad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(Ex Situ Smoldering)</a:t>
            </a:r>
          </a:p>
          <a:p>
            <a:pPr algn="r">
              <a:spcBef>
                <a:spcPts val="1200"/>
              </a:spcBef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120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 Gabriel Sabadell, Ph.D., PE</a:t>
            </a:r>
          </a:p>
          <a:p>
            <a:pPr algn="r"/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10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644259" y="1178026"/>
            <a:ext cx="5894193" cy="38570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9616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Ignition and Combustion Tracking</a:t>
            </a:r>
          </a:p>
          <a:p>
            <a:pPr marL="471488" lvl="1" indent="-257175"/>
            <a:r>
              <a:rPr lang="en-US" sz="2400" dirty="0"/>
              <a:t>Real time thermocouple and combustion gas analysis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Process Equipment Monitoring</a:t>
            </a:r>
          </a:p>
          <a:p>
            <a:pPr marL="471488" lvl="1" indent="-257175"/>
            <a:r>
              <a:rPr lang="en-US" sz="2400" dirty="0"/>
              <a:t>Flow and pressure monitoring</a:t>
            </a:r>
          </a:p>
          <a:p>
            <a:pPr marL="471488" lvl="1" indent="-257175"/>
            <a:r>
              <a:rPr lang="en-US" sz="2400" dirty="0"/>
              <a:t>Vapor treatment system monitoring</a:t>
            </a:r>
          </a:p>
          <a:p>
            <a:pPr marL="471488" lvl="1" indent="-257175"/>
            <a:r>
              <a:rPr lang="en-US" sz="2400" dirty="0"/>
              <a:t>Power and control system monitoring/optimization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Treatment Monitoring/Efficiency</a:t>
            </a:r>
          </a:p>
          <a:p>
            <a:pPr marL="471488" lvl="1" indent="-257175"/>
            <a:r>
              <a:rPr lang="en-US" sz="2400" dirty="0"/>
              <a:t>Pre/post laboratory analysis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C9712B39-DFFD-43B5-A1FA-DE1D3DFC447E}"/>
              </a:ext>
            </a:extLst>
          </p:cNvPr>
          <p:cNvSpPr txBox="1">
            <a:spLocks/>
          </p:cNvSpPr>
          <p:nvPr/>
        </p:nvSpPr>
        <p:spPr>
          <a:xfrm>
            <a:off x="4288633" y="1022408"/>
            <a:ext cx="6063687" cy="545137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100"/>
              <a:t>Hottpad Full-Scale Operations - Processing</a:t>
            </a:r>
            <a:endParaRPr lang="en-US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7ECB70-CAAA-40D6-9270-E7C9934CC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83778-F40B-4729-BC21-2255DF3A4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18" y="945963"/>
            <a:ext cx="5783673" cy="4026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8AD61D-A084-439E-93B1-3548C9AC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730" y="4470805"/>
            <a:ext cx="5509018" cy="22595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8B5CE1-BB6A-414B-A558-11E2F9285280}"/>
              </a:ext>
            </a:extLst>
          </p:cNvPr>
          <p:cNvSpPr txBox="1"/>
          <p:nvPr/>
        </p:nvSpPr>
        <p:spPr>
          <a:xfrm>
            <a:off x="10145842" y="1141087"/>
            <a:ext cx="66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</a:t>
            </a:r>
            <a:r>
              <a:rPr lang="en-US" sz="1200" baseline="-25000" dirty="0"/>
              <a:t>2</a:t>
            </a:r>
            <a:r>
              <a:rPr lang="en-US" sz="1200" dirty="0"/>
              <a:t> (%)</a:t>
            </a:r>
            <a:endParaRPr lang="en-US" sz="1200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2A69E-3D24-43AA-A4A8-F3C34FC36014}"/>
              </a:ext>
            </a:extLst>
          </p:cNvPr>
          <p:cNvSpPr txBox="1"/>
          <p:nvPr/>
        </p:nvSpPr>
        <p:spPr>
          <a:xfrm>
            <a:off x="8441837" y="3152001"/>
            <a:ext cx="79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</a:t>
            </a:r>
            <a:r>
              <a:rPr lang="en-US" sz="1200" baseline="-25000" dirty="0"/>
              <a:t>2</a:t>
            </a:r>
            <a:r>
              <a:rPr lang="en-US" sz="1200" dirty="0"/>
              <a:t> (%)</a:t>
            </a:r>
            <a:endParaRPr lang="en-US" sz="120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98C88-D39D-4373-B2F4-4D99D5C7B771}"/>
              </a:ext>
            </a:extLst>
          </p:cNvPr>
          <p:cNvSpPr txBox="1"/>
          <p:nvPr/>
        </p:nvSpPr>
        <p:spPr>
          <a:xfrm>
            <a:off x="8684862" y="2354099"/>
            <a:ext cx="79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 (ppm)</a:t>
            </a:r>
            <a:endParaRPr lang="en-US" sz="12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1F1D42-322B-4055-BAC5-6B83B9B6367B}"/>
              </a:ext>
            </a:extLst>
          </p:cNvPr>
          <p:cNvSpPr txBox="1"/>
          <p:nvPr/>
        </p:nvSpPr>
        <p:spPr>
          <a:xfrm>
            <a:off x="8441837" y="3877755"/>
            <a:ext cx="879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THC (ppm)</a:t>
            </a:r>
            <a:endParaRPr lang="en-US" sz="1200" baseline="-25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9BC3EC-79C0-44C8-9A52-0A7224743B15}"/>
              </a:ext>
            </a:extLst>
          </p:cNvPr>
          <p:cNvCxnSpPr>
            <a:cxnSpLocks/>
          </p:cNvCxnSpPr>
          <p:nvPr/>
        </p:nvCxnSpPr>
        <p:spPr>
          <a:xfrm>
            <a:off x="7629832" y="3952568"/>
            <a:ext cx="0" cy="2153264"/>
          </a:xfrm>
          <a:prstGeom prst="straightConnector1">
            <a:avLst/>
          </a:prstGeom>
          <a:ln w="381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39EEB6-90E8-4D17-BCFF-E29206A7F3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8519" y="1098676"/>
            <a:ext cx="3972573" cy="27410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25E552-DC68-44C2-8C5D-93ECC09ED1F9}"/>
              </a:ext>
            </a:extLst>
          </p:cNvPr>
          <p:cNvGrpSpPr/>
          <p:nvPr/>
        </p:nvGrpSpPr>
        <p:grpSpPr>
          <a:xfrm>
            <a:off x="121920" y="949988"/>
            <a:ext cx="3661001" cy="5775283"/>
            <a:chOff x="20320" y="949988"/>
            <a:chExt cx="3661001" cy="5775283"/>
          </a:xfrm>
        </p:grpSpPr>
        <p:pic>
          <p:nvPicPr>
            <p:cNvPr id="17" name="Content Placeholder 3">
              <a:extLst>
                <a:ext uri="{FF2B5EF4-FFF2-40B4-BE49-F238E27FC236}">
                  <a16:creationId xmlns:a16="http://schemas.microsoft.com/office/drawing/2014/main" id="{39357AD4-1B17-4F13-9333-2FA2AE74A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20" y="3893048"/>
              <a:ext cx="3657578" cy="283222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1D692E7-FEF6-447B-8A4F-0AE8DC55B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20" y="949988"/>
              <a:ext cx="3661001" cy="283487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0EF44E8-9260-4797-97E6-0617BBD26EE1}"/>
              </a:ext>
            </a:extLst>
          </p:cNvPr>
          <p:cNvGrpSpPr/>
          <p:nvPr/>
        </p:nvGrpSpPr>
        <p:grpSpPr>
          <a:xfrm>
            <a:off x="3892849" y="949988"/>
            <a:ext cx="3664390" cy="5779417"/>
            <a:chOff x="3811569" y="949988"/>
            <a:chExt cx="3664390" cy="577941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1419C3-352F-410C-8EC9-39E0C5B6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1569" y="3895517"/>
              <a:ext cx="3659728" cy="283388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3F4D13B-6824-41D8-8673-96C1D9CD59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11570" y="949988"/>
              <a:ext cx="3664389" cy="283180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F4A054C-D696-40C6-965F-1AC9F58CF17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" y="3076762"/>
            <a:ext cx="310530" cy="1746871"/>
          </a:xfrm>
          <a:prstGeom prst="rect">
            <a:avLst/>
          </a:prstGeom>
        </p:spPr>
      </p:pic>
      <p:sp>
        <p:nvSpPr>
          <p:cNvPr id="11" name="Title 113">
            <a:extLst>
              <a:ext uri="{FF2B5EF4-FFF2-40B4-BE49-F238E27FC236}">
                <a16:creationId xmlns:a16="http://schemas.microsoft.com/office/drawing/2014/main" id="{96018923-19C0-4D9C-B867-A47237E07A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84915" y="220209"/>
            <a:ext cx="7286176" cy="7268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dirty="0"/>
              <a:t>Process Monitoring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0F75A-5D54-4FCA-B129-531E99E49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5928" y="4288005"/>
            <a:ext cx="4337716" cy="20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>
            <a:off x="322213" y="1059619"/>
            <a:ext cx="5730266" cy="5494733"/>
          </a:xfrm>
          <a:prstGeom prst="roundRect">
            <a:avLst>
              <a:gd name="adj" fmla="val 3881"/>
            </a:avLst>
          </a:prstGeom>
          <a:solidFill>
            <a:srgbClr val="72AEB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6231774" y="1044176"/>
            <a:ext cx="5649316" cy="5525617"/>
          </a:xfrm>
          <a:prstGeom prst="roundRect">
            <a:avLst>
              <a:gd name="adj" fmla="val 3881"/>
            </a:avLst>
          </a:prstGeom>
          <a:solidFill>
            <a:srgbClr val="72AEB6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497059" y="1141630"/>
            <a:ext cx="136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1749" y="1169335"/>
            <a:ext cx="1361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</a:p>
        </p:txBody>
      </p:sp>
      <p:pic>
        <p:nvPicPr>
          <p:cNvPr id="2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4600" y="27438918"/>
            <a:ext cx="6050240" cy="391344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555A2A6-7B81-4BFA-9DEF-5F55BE8F6AF3}"/>
              </a:ext>
            </a:extLst>
          </p:cNvPr>
          <p:cNvGrpSpPr/>
          <p:nvPr/>
        </p:nvGrpSpPr>
        <p:grpSpPr>
          <a:xfrm>
            <a:off x="488171" y="1844999"/>
            <a:ext cx="11307911" cy="4097971"/>
            <a:chOff x="463180" y="1659576"/>
            <a:chExt cx="11307911" cy="4097971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666DB44-AB89-4031-9114-1E8D64FE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3180" y="1659576"/>
              <a:ext cx="5429315" cy="407198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1ECE100-F132-4C8D-87F3-B1BF0C8D8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1776" y="1685559"/>
              <a:ext cx="5429315" cy="407198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512C6A4-5F03-4DF8-9F82-2D8D1E3DDE23}"/>
              </a:ext>
            </a:extLst>
          </p:cNvPr>
          <p:cNvGrpSpPr/>
          <p:nvPr/>
        </p:nvGrpSpPr>
        <p:grpSpPr>
          <a:xfrm>
            <a:off x="488170" y="1870982"/>
            <a:ext cx="11307913" cy="4071988"/>
            <a:chOff x="9509562" y="11740695"/>
            <a:chExt cx="11307913" cy="4071988"/>
          </a:xfrm>
        </p:grpSpPr>
        <p:pic>
          <p:nvPicPr>
            <p:cNvPr id="28" name="Picture 27" descr="A construction site&#10;&#10;Description generated with very high confidence">
              <a:extLst>
                <a:ext uri="{FF2B5EF4-FFF2-40B4-BE49-F238E27FC236}">
                  <a16:creationId xmlns:a16="http://schemas.microsoft.com/office/drawing/2014/main" id="{96B89A8F-5AD6-4AA1-8FFC-B833B769F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09562" y="11740695"/>
              <a:ext cx="5429317" cy="407198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88158" y="11740696"/>
              <a:ext cx="5429317" cy="4071987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C835AFE-64D4-4681-B0A9-8F4F7730FEC1}"/>
              </a:ext>
            </a:extLst>
          </p:cNvPr>
          <p:cNvGrpSpPr/>
          <p:nvPr/>
        </p:nvGrpSpPr>
        <p:grpSpPr>
          <a:xfrm>
            <a:off x="488169" y="1862303"/>
            <a:ext cx="11297516" cy="4102342"/>
            <a:chOff x="9519957" y="16250369"/>
            <a:chExt cx="11297516" cy="4102342"/>
          </a:xfrm>
        </p:grpSpPr>
        <p:pic>
          <p:nvPicPr>
            <p:cNvPr id="34" name="Picture 33" descr="A picture containing ground, sky, outdoor&#10;&#10;Description generated with very high confidence">
              <a:extLst>
                <a:ext uri="{FF2B5EF4-FFF2-40B4-BE49-F238E27FC236}">
                  <a16:creationId xmlns:a16="http://schemas.microsoft.com/office/drawing/2014/main" id="{635769C1-DAEC-4817-943A-C465FF78E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9957" y="16250369"/>
              <a:ext cx="5418920" cy="4064190"/>
            </a:xfrm>
            <a:prstGeom prst="rect">
              <a:avLst/>
            </a:prstGeom>
          </p:spPr>
        </p:pic>
        <p:pic>
          <p:nvPicPr>
            <p:cNvPr id="5" name="Picture 4" descr="A close up of a rock mountain&#10;&#10;Description generated with high confidence">
              <a:extLst>
                <a:ext uri="{FF2B5EF4-FFF2-40B4-BE49-F238E27FC236}">
                  <a16:creationId xmlns:a16="http://schemas.microsoft.com/office/drawing/2014/main" id="{1BD36BE0-C699-4D4B-81AB-AD19D7080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347684" y="16250369"/>
              <a:ext cx="5469789" cy="4102342"/>
            </a:xfrm>
            <a:prstGeom prst="rect">
              <a:avLst/>
            </a:prstGeom>
          </p:spPr>
        </p:pic>
      </p:grpSp>
      <p:sp>
        <p:nvSpPr>
          <p:cNvPr id="16" name="Title 113">
            <a:extLst>
              <a:ext uri="{FF2B5EF4-FFF2-40B4-BE49-F238E27FC236}">
                <a16:creationId xmlns:a16="http://schemas.microsoft.com/office/drawing/2014/main" id="{18206BC1-B09B-43C0-AB70-15920D4EDD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484915" y="220209"/>
            <a:ext cx="7286176" cy="7268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dirty="0"/>
              <a:t>Treatment Results</a:t>
            </a:r>
          </a:p>
        </p:txBody>
      </p:sp>
    </p:spTree>
    <p:extLst>
      <p:ext uri="{BB962C8B-B14F-4D97-AF65-F5344CB8AC3E}">
        <p14:creationId xmlns:p14="http://schemas.microsoft.com/office/powerpoint/2010/main" val="1603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actor on a dirt road&#10;&#10;Description generated with very high confidence">
            <a:extLst>
              <a:ext uri="{FF2B5EF4-FFF2-40B4-BE49-F238E27FC236}">
                <a16:creationId xmlns:a16="http://schemas.microsoft.com/office/drawing/2014/main" id="{E327FA57-54A6-4B71-A4BB-67BF3426F3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517" y="1083377"/>
            <a:ext cx="7545494" cy="56591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3BB67E-48FC-4A9D-83E7-1083AF415ACF}"/>
              </a:ext>
            </a:extLst>
          </p:cNvPr>
          <p:cNvSpPr txBox="1"/>
          <p:nvPr/>
        </p:nvSpPr>
        <p:spPr>
          <a:xfrm>
            <a:off x="9452114" y="5096470"/>
            <a:ext cx="188843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Wet areas from water spray for dust suppression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25252449-5FA6-4111-A4FC-2CA15C402F5C}"/>
              </a:ext>
            </a:extLst>
          </p:cNvPr>
          <p:cNvCxnSpPr>
            <a:cxnSpLocks/>
            <a:stCxn id="11" idx="0"/>
          </p:cNvCxnSpPr>
          <p:nvPr/>
        </p:nvCxnSpPr>
        <p:spPr>
          <a:xfrm rot="16200000" flipV="1">
            <a:off x="8278327" y="2978465"/>
            <a:ext cx="2264750" cy="19712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69DB1198-11F9-4904-886F-7058C8C12FC1}"/>
              </a:ext>
            </a:extLst>
          </p:cNvPr>
          <p:cNvCxnSpPr>
            <a:cxnSpLocks/>
          </p:cNvCxnSpPr>
          <p:nvPr/>
        </p:nvCxnSpPr>
        <p:spPr>
          <a:xfrm rot="5400000">
            <a:off x="8634055" y="4616726"/>
            <a:ext cx="718404" cy="280614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4BDA9D-AD76-4C96-9877-CA2836503DD7}"/>
              </a:ext>
            </a:extLst>
          </p:cNvPr>
          <p:cNvSpPr txBox="1"/>
          <p:nvPr/>
        </p:nvSpPr>
        <p:spPr>
          <a:xfrm>
            <a:off x="289557" y="4142088"/>
            <a:ext cx="38563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160A"/>
                </a:solidFill>
              </a:rPr>
              <a:t>Controlled emissions capture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160A"/>
                </a:solidFill>
              </a:rPr>
              <a:t>Extraction ~ 1.25 times Injection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160A"/>
                </a:solidFill>
              </a:rPr>
              <a:t>4-4.5 days for treatment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160A"/>
                </a:solidFill>
              </a:rPr>
              <a:t>Includes ignition time</a:t>
            </a:r>
            <a:endParaRPr lang="en-US" sz="1800" b="0" i="0" kern="1200" dirty="0">
              <a:solidFill>
                <a:srgbClr val="96160A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6160A"/>
                </a:solidFill>
              </a:rPr>
              <a:t>No issue with wall temperatures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931D5FF-CD49-4DC2-AB0C-FE5281514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97286"/>
              </p:ext>
            </p:extLst>
          </p:nvPr>
        </p:nvGraphicFramePr>
        <p:xfrm>
          <a:off x="171989" y="1363095"/>
          <a:ext cx="4152699" cy="256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626">
                  <a:extLst>
                    <a:ext uri="{9D8B030D-6E8A-4147-A177-3AD203B41FA5}">
                      <a16:colId xmlns:a16="http://schemas.microsoft.com/office/drawing/2014/main" val="3082130882"/>
                    </a:ext>
                  </a:extLst>
                </a:gridCol>
                <a:gridCol w="1461047">
                  <a:extLst>
                    <a:ext uri="{9D8B030D-6E8A-4147-A177-3AD203B41FA5}">
                      <a16:colId xmlns:a16="http://schemas.microsoft.com/office/drawing/2014/main" val="2478374038"/>
                    </a:ext>
                  </a:extLst>
                </a:gridCol>
                <a:gridCol w="1515026">
                  <a:extLst>
                    <a:ext uri="{9D8B030D-6E8A-4147-A177-3AD203B41FA5}">
                      <a16:colId xmlns:a16="http://schemas.microsoft.com/office/drawing/2014/main" val="1383213193"/>
                    </a:ext>
                  </a:extLst>
                </a:gridCol>
              </a:tblGrid>
              <a:tr h="740967"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“Before” Concentration (mg/kg)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“After” Concentration (mg/kg)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46916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254622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TPH C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73022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TPH C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191001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TPH C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621608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TPH C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472425"/>
                  </a:ext>
                </a:extLst>
              </a:tr>
              <a:tr h="30050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61695"/>
                  </a:ext>
                </a:extLst>
              </a:tr>
            </a:tbl>
          </a:graphicData>
        </a:graphic>
      </p:graphicFrame>
      <p:sp>
        <p:nvSpPr>
          <p:cNvPr id="12" name="Title 113">
            <a:extLst>
              <a:ext uri="{FF2B5EF4-FFF2-40B4-BE49-F238E27FC236}">
                <a16:creationId xmlns:a16="http://schemas.microsoft.com/office/drawing/2014/main" id="{C3627291-A6A1-43D2-B092-D981BAFEE3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dirty="0"/>
              <a:t>Treatment Results</a:t>
            </a:r>
          </a:p>
        </p:txBody>
      </p:sp>
    </p:spTree>
    <p:extLst>
      <p:ext uri="{BB962C8B-B14F-4D97-AF65-F5344CB8AC3E}">
        <p14:creationId xmlns:p14="http://schemas.microsoft.com/office/powerpoint/2010/main" val="11793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7689F6E-96E4-45CD-8D30-7799A227BF57}"/>
              </a:ext>
            </a:extLst>
          </p:cNvPr>
          <p:cNvSpPr txBox="1"/>
          <p:nvPr/>
        </p:nvSpPr>
        <p:spPr>
          <a:xfrm>
            <a:off x="1308540" y="1177325"/>
            <a:ext cx="9428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96160A"/>
                </a:solidFill>
              </a:rPr>
              <a:t>Clean Soil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0A0EA3-3451-4A04-9C33-315997FB1D57}"/>
              </a:ext>
            </a:extLst>
          </p:cNvPr>
          <p:cNvSpPr txBox="1"/>
          <p:nvPr/>
        </p:nvSpPr>
        <p:spPr>
          <a:xfrm>
            <a:off x="3984940" y="1174785"/>
            <a:ext cx="15179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96160A"/>
                </a:solidFill>
              </a:rPr>
              <a:t>Oil-Impacted Soil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0164B5-9EC3-47D6-A3AC-01043D331C51}"/>
              </a:ext>
            </a:extLst>
          </p:cNvPr>
          <p:cNvSpPr txBox="1"/>
          <p:nvPr/>
        </p:nvSpPr>
        <p:spPr>
          <a:xfrm>
            <a:off x="6759882" y="1174784"/>
            <a:ext cx="178106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>
                <a:solidFill>
                  <a:srgbClr val="96160A"/>
                </a:solidFill>
              </a:rPr>
              <a:t>Hottpad</a:t>
            </a:r>
            <a:r>
              <a:rPr lang="en-US" sz="1500" dirty="0">
                <a:solidFill>
                  <a:srgbClr val="96160A"/>
                </a:solidFill>
              </a:rPr>
              <a:t> Treated Soil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9D0BA4D-370C-49ED-8C7D-79D5F198CA61}"/>
              </a:ext>
            </a:extLst>
          </p:cNvPr>
          <p:cNvSpPr txBox="1">
            <a:spLocks/>
          </p:cNvSpPr>
          <p:nvPr/>
        </p:nvSpPr>
        <p:spPr>
          <a:xfrm>
            <a:off x="548640" y="240270"/>
            <a:ext cx="11094171" cy="858108"/>
          </a:xfrm>
          <a:prstGeom prst="rect">
            <a:avLst/>
          </a:prstGeom>
        </p:spPr>
        <p:txBody>
          <a:bodyPr vert="horz" lIns="0" tIns="45728" rIns="0" bIns="45728" rtlCol="0" anchor="t">
            <a:noAutofit/>
          </a:bodyPr>
          <a:lstStyle>
            <a:lvl1pPr algn="ctr" defTabSz="548731" rtl="0" eaLnBrk="1" latinLnBrk="0" hangingPunct="1">
              <a:spcBef>
                <a:spcPct val="0"/>
              </a:spcBef>
              <a:buNone/>
              <a:defRPr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58">
              <a:defRPr/>
            </a:pPr>
            <a:r>
              <a:rPr lang="en-US" sz="2833" dirty="0">
                <a:solidFill>
                  <a:schemeClr val="bg1"/>
                </a:solidFill>
                <a:latin typeface="Arial"/>
              </a:rPr>
              <a:t>Plant Growth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44703B-2483-400A-8324-38B4644A524E}"/>
              </a:ext>
            </a:extLst>
          </p:cNvPr>
          <p:cNvSpPr txBox="1"/>
          <p:nvPr/>
        </p:nvSpPr>
        <p:spPr>
          <a:xfrm>
            <a:off x="9445085" y="2514833"/>
            <a:ext cx="1095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6160A"/>
                </a:solidFill>
              </a:rPr>
              <a:t>Fertilizer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F9304-BC3D-473F-85D1-D4DBB7536C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9038" y="1500491"/>
            <a:ext cx="2482755" cy="2480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02A08-9911-47FE-A325-6A9C7B2C0A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432" y="1501616"/>
            <a:ext cx="2603104" cy="24789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639704-3223-45EE-8BFB-B756170C5A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1431" y="1501916"/>
            <a:ext cx="2604934" cy="24787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F49701-B031-43AC-8FA5-1C970F0722F5}"/>
              </a:ext>
            </a:extLst>
          </p:cNvPr>
          <p:cNvSpPr txBox="1"/>
          <p:nvPr/>
        </p:nvSpPr>
        <p:spPr>
          <a:xfrm>
            <a:off x="9445085" y="5150132"/>
            <a:ext cx="1947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6160A"/>
                </a:solidFill>
              </a:rPr>
              <a:t>No Amendments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BE6933-1583-43E4-A8BD-84D0E85E62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470" y="4183036"/>
            <a:ext cx="2479323" cy="23855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A3F053-2CFB-4642-88B7-7DAE59BD574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800" y="4183036"/>
            <a:ext cx="2600169" cy="23855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C64BFE-4A13-4DA3-A893-5A7F2CB0A8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864" y="4183036"/>
            <a:ext cx="2600170" cy="23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1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/>
          <p:cNvSpPr txBox="1">
            <a:spLocks/>
          </p:cNvSpPr>
          <p:nvPr/>
        </p:nvSpPr>
        <p:spPr>
          <a:xfrm>
            <a:off x="274476" y="1123019"/>
            <a:ext cx="3371160" cy="50573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9616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Base Case</a:t>
            </a:r>
          </a:p>
          <a:p>
            <a:pPr marL="628650" lvl="1" indent="-342900"/>
            <a:r>
              <a:rPr lang="en-US" dirty="0"/>
              <a:t>Operate all pad heaters simultaneously</a:t>
            </a:r>
          </a:p>
          <a:p>
            <a:pPr marL="628650" lvl="1" indent="-342900"/>
            <a:r>
              <a:rPr lang="en-US" dirty="0"/>
              <a:t>High peak load during heating, followed by low demand for duration of process</a:t>
            </a:r>
          </a:p>
          <a:p>
            <a:pPr lvl="1" indent="0">
              <a:buNone/>
            </a:pPr>
            <a:endParaRPr lang="en-US" sz="1400" dirty="0"/>
          </a:p>
          <a:p>
            <a:r>
              <a:rPr lang="en-US" dirty="0"/>
              <a:t>“Rolling Start”</a:t>
            </a:r>
          </a:p>
          <a:p>
            <a:pPr marL="628650" lvl="1" indent="-342900"/>
            <a:r>
              <a:rPr lang="en-US" dirty="0"/>
              <a:t>Sequenced heater operation</a:t>
            </a:r>
          </a:p>
          <a:p>
            <a:pPr marL="628650" lvl="1" indent="-342900"/>
            <a:r>
              <a:rPr lang="en-US" dirty="0"/>
              <a:t>Reduced peak power</a:t>
            </a:r>
          </a:p>
          <a:p>
            <a:pPr marL="628650" lvl="1" indent="-342900"/>
            <a:r>
              <a:rPr lang="en-US" dirty="0"/>
              <a:t>Steadier power load</a:t>
            </a:r>
          </a:p>
          <a:p>
            <a:pPr marL="628650" lvl="1" indent="-342900"/>
            <a:r>
              <a:rPr lang="en-US" dirty="0"/>
              <a:t>More efficient service sizing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282" y="947058"/>
            <a:ext cx="7497118" cy="2840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282" y="3672840"/>
            <a:ext cx="7243118" cy="318516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72288DE-8A62-4592-8383-5C7AFB42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Process Optimization</a:t>
            </a:r>
          </a:p>
        </p:txBody>
      </p:sp>
    </p:spTree>
    <p:extLst>
      <p:ext uri="{BB962C8B-B14F-4D97-AF65-F5344CB8AC3E}">
        <p14:creationId xmlns:p14="http://schemas.microsoft.com/office/powerpoint/2010/main" val="3068866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8501D-1A68-4D24-A3F8-0B62B6D78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79" y="1258528"/>
            <a:ext cx="7881424" cy="537926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06E3B29-2414-48CB-975A-93CFB775B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 Plant with 4 Base Systems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DBF1E38-C5E3-44F3-943B-2C91687AB3B9}"/>
              </a:ext>
            </a:extLst>
          </p:cNvPr>
          <p:cNvSpPr txBox="1">
            <a:spLocks/>
          </p:cNvSpPr>
          <p:nvPr/>
        </p:nvSpPr>
        <p:spPr>
          <a:xfrm>
            <a:off x="8399931" y="2327165"/>
            <a:ext cx="3371160" cy="37210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9616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Gained Efficiencies</a:t>
            </a:r>
          </a:p>
          <a:p>
            <a:pPr marL="628650" lvl="1" indent="-342900"/>
            <a:r>
              <a:rPr lang="en-US" sz="2000" dirty="0"/>
              <a:t>Continuous operations</a:t>
            </a:r>
          </a:p>
          <a:p>
            <a:pPr marL="628650" lvl="1" indent="-342900"/>
            <a:r>
              <a:rPr lang="en-US" sz="2000" dirty="0"/>
              <a:t>Centralized controls</a:t>
            </a:r>
          </a:p>
          <a:p>
            <a:pPr marL="628650" lvl="1" indent="-342900"/>
            <a:r>
              <a:rPr lang="en-US" sz="2000" dirty="0"/>
              <a:t>Single emissions collection system</a:t>
            </a:r>
          </a:p>
        </p:txBody>
      </p:sp>
    </p:spTree>
    <p:extLst>
      <p:ext uri="{BB962C8B-B14F-4D97-AF65-F5344CB8AC3E}">
        <p14:creationId xmlns:p14="http://schemas.microsoft.com/office/powerpoint/2010/main" val="338657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FFE38-DCAD-4B86-9B18-EFE45EE97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302" y="1115459"/>
            <a:ext cx="5384800" cy="4525963"/>
          </a:xfrm>
        </p:spPr>
        <p:txBody>
          <a:bodyPr/>
          <a:lstStyle/>
          <a:p>
            <a:r>
              <a:rPr lang="en-US" dirty="0">
                <a:solidFill>
                  <a:srgbClr val="96160A"/>
                </a:solidFill>
              </a:rPr>
              <a:t>Capital</a:t>
            </a:r>
          </a:p>
          <a:p>
            <a:pPr lvl="1"/>
            <a:r>
              <a:rPr lang="en-US" dirty="0" err="1"/>
              <a:t>Hottpad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Emissions treatment system</a:t>
            </a:r>
          </a:p>
          <a:p>
            <a:r>
              <a:rPr lang="en-US" dirty="0">
                <a:solidFill>
                  <a:srgbClr val="96160A"/>
                </a:solidFill>
              </a:rPr>
              <a:t>Throughput</a:t>
            </a:r>
          </a:p>
          <a:p>
            <a:pPr lvl="1"/>
            <a:r>
              <a:rPr lang="en-US" dirty="0"/>
              <a:t>Treatment propagation rate</a:t>
            </a:r>
          </a:p>
          <a:p>
            <a:pPr lvl="1"/>
            <a:r>
              <a:rPr lang="en-US" dirty="0"/>
              <a:t>Size of system (scalable)</a:t>
            </a:r>
          </a:p>
          <a:p>
            <a:r>
              <a:rPr lang="en-US" dirty="0">
                <a:solidFill>
                  <a:srgbClr val="96160A"/>
                </a:solidFill>
              </a:rPr>
              <a:t>Energy Requirements</a:t>
            </a:r>
          </a:p>
          <a:p>
            <a:pPr lvl="1"/>
            <a:r>
              <a:rPr lang="en-US" dirty="0"/>
              <a:t>Heaters</a:t>
            </a:r>
          </a:p>
          <a:p>
            <a:pPr lvl="2"/>
            <a:r>
              <a:rPr lang="en-US" dirty="0"/>
              <a:t>Electric or gas</a:t>
            </a:r>
          </a:p>
          <a:p>
            <a:pPr lvl="2"/>
            <a:r>
              <a:rPr lang="en-US" dirty="0"/>
              <a:t>Peak demand vs total demand</a:t>
            </a:r>
          </a:p>
          <a:p>
            <a:pPr lvl="1"/>
            <a:r>
              <a:rPr lang="en-US" dirty="0"/>
              <a:t>Blowers</a:t>
            </a:r>
          </a:p>
          <a:p>
            <a:pPr lvl="1"/>
            <a:r>
              <a:rPr lang="en-US" dirty="0"/>
              <a:t>Emissions treatment</a:t>
            </a:r>
          </a:p>
          <a:p>
            <a:pPr lvl="2"/>
            <a:r>
              <a:rPr lang="en-US" dirty="0"/>
              <a:t>Additional fuel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44593E-E344-4327-ABE3-2B317BC5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Cost Drivers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09A9F-3D68-4519-AD72-3B6D3C057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830" y="1974501"/>
            <a:ext cx="6168261" cy="3497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C81D82-C5FE-4C45-988C-3B50E95F2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660" y="5617444"/>
            <a:ext cx="3895725" cy="657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2DA68E-3D14-4E16-801E-7F8149CEEE2C}"/>
              </a:ext>
            </a:extLst>
          </p:cNvPr>
          <p:cNvSpPr txBox="1"/>
          <p:nvPr/>
        </p:nvSpPr>
        <p:spPr>
          <a:xfrm>
            <a:off x="7629811" y="1459376"/>
            <a:ext cx="211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Cost Analysis</a:t>
            </a:r>
          </a:p>
        </p:txBody>
      </p:sp>
    </p:spTree>
    <p:extLst>
      <p:ext uri="{BB962C8B-B14F-4D97-AF65-F5344CB8AC3E}">
        <p14:creationId xmlns:p14="http://schemas.microsoft.com/office/powerpoint/2010/main" val="30097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FFA32C-926C-4BC3-9F26-11C6D9A3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E15E193-ED03-4DAA-89F7-FC531D5CF4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134" y="1101213"/>
            <a:ext cx="5958349" cy="553657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96160A"/>
                </a:solidFill>
              </a:rPr>
              <a:t>Technology works well for a wide range of materials</a:t>
            </a:r>
          </a:p>
          <a:p>
            <a:pPr lvl="1"/>
            <a:r>
              <a:rPr lang="en-US" dirty="0"/>
              <a:t>Can combine sludge with contaminated soil</a:t>
            </a:r>
          </a:p>
          <a:p>
            <a:pPr lvl="1"/>
            <a:r>
              <a:rPr lang="en-US" dirty="0"/>
              <a:t>Contaminant destruction</a:t>
            </a:r>
          </a:p>
          <a:p>
            <a:r>
              <a:rPr lang="en-US" dirty="0">
                <a:solidFill>
                  <a:srgbClr val="96160A"/>
                </a:solidFill>
              </a:rPr>
              <a:t>Cost-effective as compared to other alternatives</a:t>
            </a:r>
          </a:p>
          <a:p>
            <a:r>
              <a:rPr lang="en-US" dirty="0">
                <a:solidFill>
                  <a:srgbClr val="96160A"/>
                </a:solidFill>
              </a:rPr>
              <a:t>Scalable for on-site remediation</a:t>
            </a:r>
          </a:p>
          <a:p>
            <a:pPr lvl="1"/>
            <a:r>
              <a:rPr lang="en-US" dirty="0"/>
              <a:t>Reduce/eliminate truck transport</a:t>
            </a:r>
          </a:p>
          <a:p>
            <a:r>
              <a:rPr lang="en-US" dirty="0">
                <a:solidFill>
                  <a:srgbClr val="96160A"/>
                </a:solidFill>
              </a:rPr>
              <a:t>More environmentally friendly</a:t>
            </a:r>
          </a:p>
          <a:p>
            <a:pPr lvl="1"/>
            <a:r>
              <a:rPr lang="en-US" dirty="0"/>
              <a:t>Soil reuse (construction backfill or revegetate)</a:t>
            </a:r>
          </a:p>
          <a:p>
            <a:pPr lvl="1"/>
            <a:r>
              <a:rPr lang="en-US" dirty="0"/>
              <a:t>Smaller GHG footprint</a:t>
            </a:r>
          </a:p>
          <a:p>
            <a:pPr lvl="1"/>
            <a:r>
              <a:rPr lang="en-US" dirty="0"/>
              <a:t>Limited waste by-products</a:t>
            </a:r>
          </a:p>
          <a:p>
            <a:endParaRPr lang="en-US" dirty="0"/>
          </a:p>
        </p:txBody>
      </p:sp>
      <p:pic>
        <p:nvPicPr>
          <p:cNvPr id="6" name="Picture 5" descr="A picture containing sky, outdoor, ground, building&#10;&#10;Description generated with very high confidence">
            <a:extLst>
              <a:ext uri="{FF2B5EF4-FFF2-40B4-BE49-F238E27FC236}">
                <a16:creationId xmlns:a16="http://schemas.microsoft.com/office/drawing/2014/main" id="{4D9A8DA7-8A2E-472E-89A1-40029B1931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483" y="1710087"/>
            <a:ext cx="5846864" cy="3137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5E4694-EB88-4020-A5F7-F2BA6B5CD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129" y="4924972"/>
            <a:ext cx="2691572" cy="17128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8334CB-4A7F-49B1-B59E-D9C87D3F9E5C}"/>
              </a:ext>
            </a:extLst>
          </p:cNvPr>
          <p:cNvSpPr txBox="1"/>
          <p:nvPr/>
        </p:nvSpPr>
        <p:spPr>
          <a:xfrm>
            <a:off x="7263669" y="1248422"/>
            <a:ext cx="3806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6160A"/>
                </a:solidFill>
              </a:rPr>
              <a:t>From Prototype to Full-Scale</a:t>
            </a:r>
          </a:p>
        </p:txBody>
      </p:sp>
    </p:spTree>
    <p:extLst>
      <p:ext uri="{BB962C8B-B14F-4D97-AF65-F5344CB8AC3E}">
        <p14:creationId xmlns:p14="http://schemas.microsoft.com/office/powerpoint/2010/main" val="29257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F2EB2E-2F09-4426-BAE9-3D87B70A24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0" y="5321146"/>
            <a:ext cx="1870557" cy="1545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63B0F-66AC-41B4-8B17-C020529A06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701" y="6239814"/>
            <a:ext cx="2036187" cy="2395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6163FC-8486-45D2-A3D7-24C1BA3B860C}"/>
              </a:ext>
            </a:extLst>
          </p:cNvPr>
          <p:cNvSpPr txBox="1"/>
          <p:nvPr/>
        </p:nvSpPr>
        <p:spPr>
          <a:xfrm>
            <a:off x="3406966" y="2336398"/>
            <a:ext cx="53780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6160A"/>
                </a:solidFill>
              </a:rPr>
              <a:t>Questions?</a:t>
            </a:r>
          </a:p>
          <a:p>
            <a:pPr algn="ctr"/>
            <a:endParaRPr lang="en-US" sz="1600" b="1" dirty="0">
              <a:solidFill>
                <a:srgbClr val="96160A"/>
              </a:solidFill>
            </a:endParaRPr>
          </a:p>
          <a:p>
            <a:pPr algn="ctr"/>
            <a:endParaRPr lang="en-US" sz="1600" b="1" dirty="0">
              <a:solidFill>
                <a:srgbClr val="96160A"/>
              </a:solidFill>
            </a:endParaRPr>
          </a:p>
          <a:p>
            <a:pPr algn="ctr"/>
            <a:endParaRPr lang="en-US" sz="1600" b="1" dirty="0">
              <a:solidFill>
                <a:srgbClr val="96160A"/>
              </a:solidFill>
            </a:endParaRPr>
          </a:p>
          <a:p>
            <a:pPr algn="ctr"/>
            <a:endParaRPr lang="en-US" sz="1600" b="1" dirty="0">
              <a:solidFill>
                <a:srgbClr val="96160A"/>
              </a:solidFill>
            </a:endParaRPr>
          </a:p>
          <a:p>
            <a:pPr algn="ctr"/>
            <a:endParaRPr lang="en-US" sz="1600" b="1" dirty="0">
              <a:solidFill>
                <a:srgbClr val="96160A"/>
              </a:solidFill>
            </a:endParaRPr>
          </a:p>
          <a:p>
            <a:pPr algn="ctr"/>
            <a:endParaRPr lang="en-US" sz="1600" b="1" dirty="0">
              <a:solidFill>
                <a:srgbClr val="96160A"/>
              </a:solidFill>
            </a:endParaRPr>
          </a:p>
          <a:p>
            <a:pPr algn="ctr"/>
            <a:r>
              <a:rPr lang="en-US" sz="2800" dirty="0">
                <a:solidFill>
                  <a:srgbClr val="96160A"/>
                </a:solidFill>
              </a:rPr>
              <a:t>gsabadell@savronsolutions.com</a:t>
            </a:r>
          </a:p>
        </p:txBody>
      </p:sp>
    </p:spTree>
    <p:extLst>
      <p:ext uri="{BB962C8B-B14F-4D97-AF65-F5344CB8AC3E}">
        <p14:creationId xmlns:p14="http://schemas.microsoft.com/office/powerpoint/2010/main" val="52201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8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824" y="1344405"/>
            <a:ext cx="8969829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Smoldering Combustion 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Case Study</a:t>
            </a:r>
          </a:p>
          <a:p>
            <a:pPr marL="628650" lvl="1" indent="-342900"/>
            <a:r>
              <a:rPr lang="en-US" sz="2000" dirty="0"/>
              <a:t>Full-scale application to treat oil-impacted soils and sludge at an active terminal facility in SE Asia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Summary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0" y="5025768"/>
            <a:ext cx="2228028" cy="18410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030" y="6227536"/>
            <a:ext cx="1554483" cy="18288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37957D-8816-492F-9F53-368E2D769276}"/>
              </a:ext>
            </a:extLst>
          </p:cNvPr>
          <p:cNvSpPr txBox="1">
            <a:spLocks/>
          </p:cNvSpPr>
          <p:nvPr/>
        </p:nvSpPr>
        <p:spPr>
          <a:xfrm>
            <a:off x="4999837" y="4391751"/>
            <a:ext cx="6897001" cy="1097934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rgbClr val="96160A"/>
                </a:solidFill>
              </a:rPr>
              <a:t>Acknowledgments:</a:t>
            </a:r>
          </a:p>
          <a:p>
            <a:pPr marL="457200" lvl="1" indent="0">
              <a:buNone/>
            </a:pPr>
            <a:r>
              <a:rPr lang="en-US" sz="1800" dirty="0"/>
              <a:t>Savron – Cody Murray, Grant Scholes, Gavin Grant, &amp; Dave Major</a:t>
            </a:r>
          </a:p>
          <a:p>
            <a:pPr marL="457200" lvl="1" indent="0">
              <a:buNone/>
            </a:pPr>
            <a:r>
              <a:rPr lang="en-US" sz="1800" dirty="0"/>
              <a:t>Chevron ETC – Dave Thomas &amp; Paul Bireta</a:t>
            </a:r>
          </a:p>
          <a:p>
            <a:pPr marL="457200" lvl="1" indent="0">
              <a:buFont typeface="Arial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50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7" descr="hot coals.jpg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4042" y="1081110"/>
            <a:ext cx="9144000" cy="569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flipH="1" flipV="1">
            <a:off x="1544042" y="981440"/>
            <a:ext cx="9144000" cy="5799151"/>
          </a:xfrm>
          <a:prstGeom prst="rect">
            <a:avLst/>
          </a:prstGeom>
          <a:gradFill flip="none" rotWithShape="1">
            <a:gsLst>
              <a:gs pos="50000">
                <a:srgbClr val="002D56">
                  <a:alpha val="33000"/>
                </a:srgbClr>
              </a:gs>
              <a:gs pos="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5602" name="Content Placeholder 9"/>
          <p:cNvSpPr>
            <a:spLocks noGrp="1"/>
          </p:cNvSpPr>
          <p:nvPr>
            <p:ph idx="1"/>
          </p:nvPr>
        </p:nvSpPr>
        <p:spPr bwMode="auto">
          <a:xfrm>
            <a:off x="1598176" y="1072002"/>
            <a:ext cx="6257925" cy="436015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indent="0">
              <a:buNone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Exothermic reaction converting carbon </a:t>
            </a:r>
            <a:b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compounds to CO</a:t>
            </a:r>
            <a:r>
              <a:rPr lang="en-US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0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91431"/>
              </a:solidFill>
              <a:latin typeface="Myriad Pro Cond"/>
            </a:endParaRPr>
          </a:p>
          <a:p>
            <a:pPr marL="0" indent="0">
              <a:buNone/>
            </a:pPr>
            <a:endParaRPr lang="en-US" dirty="0">
              <a:latin typeface="Myriad Pro Cond"/>
            </a:endParaRPr>
          </a:p>
          <a:p>
            <a:pPr marL="0" indent="0">
              <a:buNone/>
            </a:pPr>
            <a:endParaRPr lang="en-US" dirty="0">
              <a:solidFill>
                <a:srgbClr val="091431"/>
              </a:solidFill>
              <a:latin typeface="Myriad Pro Cond"/>
            </a:endParaRPr>
          </a:p>
          <a:p>
            <a:pPr marL="0" indent="0">
              <a:buNone/>
            </a:pPr>
            <a:endParaRPr lang="en-US" dirty="0">
              <a:latin typeface="Myriad Pro Cond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5960178" y="1531225"/>
          <a:ext cx="4840115" cy="430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28257" y="6010210"/>
            <a:ext cx="9004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Smoldering is possible due to large surface area of organic liquids </a:t>
            </a:r>
            <a:b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(e.g., NAPL) within the porous matrix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07259" y="4042203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883602" y="4104671"/>
            <a:ext cx="2228932" cy="1246580"/>
            <a:chOff x="5443472" y="3663373"/>
            <a:chExt cx="2228932" cy="1246580"/>
          </a:xfrm>
        </p:grpSpPr>
        <p:sp>
          <p:nvSpPr>
            <p:cNvPr id="5" name="Curved Left Arrow 4"/>
            <p:cNvSpPr/>
            <p:nvPr/>
          </p:nvSpPr>
          <p:spPr>
            <a:xfrm rot="2793804">
              <a:off x="6608577" y="3846126"/>
              <a:ext cx="524163" cy="1603491"/>
            </a:xfrm>
            <a:prstGeom prst="curved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  <p:sp>
          <p:nvSpPr>
            <p:cNvPr id="11" name="Curved Left Arrow 10"/>
            <p:cNvSpPr/>
            <p:nvPr/>
          </p:nvSpPr>
          <p:spPr>
            <a:xfrm rot="13642640">
              <a:off x="5983136" y="3123709"/>
              <a:ext cx="524163" cy="1603491"/>
            </a:xfrm>
            <a:prstGeom prst="curved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01234" y="1603346"/>
            <a:ext cx="1901368" cy="1457304"/>
            <a:chOff x="7344230" y="1285896"/>
            <a:chExt cx="1901368" cy="1457304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7344230" y="2256971"/>
              <a:ext cx="566056" cy="48622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445829" y="1285896"/>
              <a:ext cx="17997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Oil-Impacted Soil or Organic Waste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606727" y="3909098"/>
            <a:ext cx="1240972" cy="1218358"/>
            <a:chOff x="8062686" y="3415000"/>
            <a:chExt cx="1240972" cy="1218357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8062686" y="4147128"/>
              <a:ext cx="566056" cy="48622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8062686" y="3415000"/>
              <a:ext cx="1240972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Injected </a:t>
              </a:r>
              <a:b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07174" y="4353708"/>
            <a:ext cx="2659683" cy="1015663"/>
            <a:chOff x="2973589" y="3784819"/>
            <a:chExt cx="2659683" cy="1015663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5062416" y="4196491"/>
              <a:ext cx="570856" cy="486229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973589" y="3784819"/>
              <a:ext cx="20465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Heater Element (for ignition only)</a:t>
              </a:r>
            </a:p>
          </p:txBody>
        </p:sp>
      </p:grpSp>
      <p:sp>
        <p:nvSpPr>
          <p:cNvPr id="26" name="Title 3">
            <a:extLst>
              <a:ext uri="{FF2B5EF4-FFF2-40B4-BE49-F238E27FC236}">
                <a16:creationId xmlns:a16="http://schemas.microsoft.com/office/drawing/2014/main" id="{AC169488-8C39-40E1-82D3-CE933C6E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5" y="220209"/>
            <a:ext cx="7286176" cy="726849"/>
          </a:xfrm>
        </p:spPr>
        <p:txBody>
          <a:bodyPr/>
          <a:lstStyle/>
          <a:p>
            <a:r>
              <a:rPr lang="en-US" dirty="0"/>
              <a:t>Smoldering Combustion</a:t>
            </a:r>
          </a:p>
        </p:txBody>
      </p:sp>
    </p:spTree>
    <p:extLst>
      <p:ext uri="{BB962C8B-B14F-4D97-AF65-F5344CB8AC3E}">
        <p14:creationId xmlns:p14="http://schemas.microsoft.com/office/powerpoint/2010/main" val="9503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6">
            <a:extLst>
              <a:ext uri="{FF2B5EF4-FFF2-40B4-BE49-F238E27FC236}">
                <a16:creationId xmlns:a16="http://schemas.microsoft.com/office/drawing/2014/main" id="{E8A94D15-D59F-49B5-840E-DFCF17156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946" y="5645393"/>
            <a:ext cx="3473405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600" b="1" dirty="0">
                <a:solidFill>
                  <a:srgbClr val="425968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Video accelerated 50 times</a:t>
            </a:r>
          </a:p>
        </p:txBody>
      </p:sp>
      <p:pic>
        <p:nvPicPr>
          <p:cNvPr id="35" name="videoHF_small">
            <a:hlinkClick r:id="" action="ppaction://media"/>
            <a:extLst>
              <a:ext uri="{FF2B5EF4-FFF2-40B4-BE49-F238E27FC236}">
                <a16:creationId xmlns:a16="http://schemas.microsoft.com/office/drawing/2014/main" id="{52DB5187-7F3F-4391-933E-B64B000895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64339" y="978540"/>
            <a:ext cx="2614621" cy="46568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57A5B64-DCDE-4893-8A58-CEC3588822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38" y="1470135"/>
            <a:ext cx="9008119" cy="379592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14B77D9-8401-41E9-AC55-CD8ED1707C3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0" y="5025768"/>
            <a:ext cx="2228028" cy="18410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75C0F68-2F71-421C-A360-6B17767A49F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426" y="6327895"/>
            <a:ext cx="1554483" cy="182880"/>
          </a:xfrm>
          <a:prstGeom prst="rect">
            <a:avLst/>
          </a:prstGeom>
        </p:spPr>
      </p:pic>
      <p:sp>
        <p:nvSpPr>
          <p:cNvPr id="51" name="Title 4">
            <a:extLst>
              <a:ext uri="{FF2B5EF4-FFF2-40B4-BE49-F238E27FC236}">
                <a16:creationId xmlns:a16="http://schemas.microsoft.com/office/drawing/2014/main" id="{4094DA1D-38E8-49E6-9795-16A0F5B4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6741" y="220209"/>
            <a:ext cx="7734350" cy="726849"/>
          </a:xfrm>
        </p:spPr>
        <p:txBody>
          <a:bodyPr/>
          <a:lstStyle/>
          <a:p>
            <a:r>
              <a:rPr lang="en-US" dirty="0"/>
              <a:t>Overview of </a:t>
            </a:r>
            <a:r>
              <a:rPr lang="en-US" dirty="0" err="1"/>
              <a:t>Hottpad</a:t>
            </a:r>
            <a:r>
              <a:rPr lang="en-US" dirty="0"/>
              <a:t> Treatment </a:t>
            </a:r>
          </a:p>
        </p:txBody>
      </p:sp>
    </p:spTree>
    <p:extLst>
      <p:ext uri="{BB962C8B-B14F-4D97-AF65-F5344CB8AC3E}">
        <p14:creationId xmlns:p14="http://schemas.microsoft.com/office/powerpoint/2010/main" val="25470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519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repeatCount="indefinite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90801" y="1693864"/>
            <a:ext cx="296863" cy="44592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Slide Number Placeholder 112"/>
          <p:cNvSpPr txBox="1">
            <a:spLocks/>
          </p:cNvSpPr>
          <p:nvPr/>
        </p:nvSpPr>
        <p:spPr>
          <a:xfrm>
            <a:off x="10135738" y="6356351"/>
            <a:ext cx="4367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fld id="{43DB0A85-5ED2-4F17-A46D-9E9AB00660AB}" type="slidenum">
              <a:rPr lang="en-US" sz="1600">
                <a:solidFill>
                  <a:srgbClr val="091431"/>
                </a:solidFill>
              </a:rPr>
              <a:pPr algn="r">
                <a:defRPr/>
              </a:pPr>
              <a:t>5</a:t>
            </a:fld>
            <a:endParaRPr lang="en-US" sz="1600" dirty="0">
              <a:solidFill>
                <a:srgbClr val="091431"/>
              </a:solidFill>
            </a:endParaRPr>
          </a:p>
        </p:txBody>
      </p:sp>
      <p:sp>
        <p:nvSpPr>
          <p:cNvPr id="8" name="Content Placeholder 9"/>
          <p:cNvSpPr>
            <a:spLocks noGrp="1"/>
          </p:cNvSpPr>
          <p:nvPr>
            <p:ph idx="1"/>
          </p:nvPr>
        </p:nvSpPr>
        <p:spPr bwMode="auto">
          <a:xfrm>
            <a:off x="555217" y="1288586"/>
            <a:ext cx="5955752" cy="29592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600"/>
              </a:lnSpc>
              <a:buFont typeface="Myriad Pro"/>
              <a:buChar char="•"/>
            </a:pPr>
            <a:r>
              <a:rPr lang="en-US" b="0" dirty="0"/>
              <a:t> Active terminal facility in south east Asia</a:t>
            </a:r>
          </a:p>
          <a:p>
            <a:pPr>
              <a:lnSpc>
                <a:spcPts val="3600"/>
              </a:lnSpc>
              <a:buFont typeface="Myriad Pro"/>
              <a:buChar char="•"/>
            </a:pPr>
            <a:r>
              <a:rPr lang="en-US" b="0" dirty="0"/>
              <a:t> Designed to treat 3,500 m</a:t>
            </a:r>
            <a:r>
              <a:rPr lang="en-US" b="0" baseline="30000" dirty="0"/>
              <a:t>3</a:t>
            </a:r>
            <a:r>
              <a:rPr lang="en-US" b="0" dirty="0"/>
              <a:t> of</a:t>
            </a:r>
          </a:p>
          <a:p>
            <a:pPr>
              <a:spcBef>
                <a:spcPts val="0"/>
              </a:spcBef>
            </a:pPr>
            <a:r>
              <a:rPr lang="en-US" b="0" dirty="0"/>
              <a:t>   stockpiled API separator sludge</a:t>
            </a:r>
          </a:p>
          <a:p>
            <a:pPr>
              <a:lnSpc>
                <a:spcPts val="3600"/>
              </a:lnSpc>
              <a:buFont typeface="Myriad Pro"/>
              <a:buChar char="•"/>
            </a:pPr>
            <a:r>
              <a:rPr lang="en-US" b="0" dirty="0"/>
              <a:t> Co-treatment with Oil-impacted site soils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20" y="3926826"/>
            <a:ext cx="3753527" cy="2813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616" y="3906332"/>
            <a:ext cx="3753526" cy="28151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976" y="947058"/>
            <a:ext cx="4274841" cy="32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2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EA3B1-261C-441C-9428-336D5895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170EA-F45B-4EBA-8AD6-F60835EFD3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642" y="1215046"/>
            <a:ext cx="5915308" cy="4438958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8D2AB96-6DDE-414F-970B-FD69CDD11D72}"/>
              </a:ext>
            </a:extLst>
          </p:cNvPr>
          <p:cNvSpPr txBox="1">
            <a:spLocks/>
          </p:cNvSpPr>
          <p:nvPr/>
        </p:nvSpPr>
        <p:spPr>
          <a:xfrm>
            <a:off x="7303414" y="2941270"/>
            <a:ext cx="2904519" cy="97545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9616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en-US" dirty="0">
                <a:solidFill>
                  <a:schemeClr val="bg1"/>
                </a:solidFill>
              </a:rPr>
              <a:t>Fixed 6 pad system</a:t>
            </a:r>
          </a:p>
          <a:p>
            <a:pPr lvl="3" indent="0">
              <a:buNone/>
            </a:pPr>
            <a:r>
              <a:rPr lang="en-US" dirty="0">
                <a:solidFill>
                  <a:schemeClr val="bg1"/>
                </a:solidFill>
              </a:rPr>
              <a:t>78m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surface area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61B7B-DF23-47D9-A10E-45E710E859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793" y="1513744"/>
            <a:ext cx="5300595" cy="34523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1BF742-A3C5-4BA1-881B-0C2A92B348B6}"/>
              </a:ext>
            </a:extLst>
          </p:cNvPr>
          <p:cNvSpPr txBox="1"/>
          <p:nvPr/>
        </p:nvSpPr>
        <p:spPr>
          <a:xfrm>
            <a:off x="2087117" y="5654004"/>
            <a:ext cx="961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Heating</a:t>
            </a:r>
          </a:p>
          <a:p>
            <a:r>
              <a:rPr lang="en-US" dirty="0"/>
              <a:t>Element</a:t>
            </a:r>
            <a:endParaRPr lang="en-US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251C9-DB32-4391-94EE-37B56075E11B}"/>
              </a:ext>
            </a:extLst>
          </p:cNvPr>
          <p:cNvSpPr txBox="1"/>
          <p:nvPr/>
        </p:nvSpPr>
        <p:spPr>
          <a:xfrm>
            <a:off x="2541441" y="5115282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 Injection Pipe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04E543C-0371-4E87-9616-8AAC512D2B9B}"/>
              </a:ext>
            </a:extLst>
          </p:cNvPr>
          <p:cNvCxnSpPr>
            <a:cxnSpLocks/>
          </p:cNvCxnSpPr>
          <p:nvPr/>
        </p:nvCxnSpPr>
        <p:spPr>
          <a:xfrm flipH="1" flipV="1">
            <a:off x="2979414" y="4081597"/>
            <a:ext cx="910121" cy="10095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1DEF59-9A38-4C1C-8B7E-A981D9EA8AED}"/>
              </a:ext>
            </a:extLst>
          </p:cNvPr>
          <p:cNvCxnSpPr>
            <a:cxnSpLocks/>
          </p:cNvCxnSpPr>
          <p:nvPr/>
        </p:nvCxnSpPr>
        <p:spPr>
          <a:xfrm flipH="1" flipV="1">
            <a:off x="1773716" y="3899971"/>
            <a:ext cx="575489" cy="1769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4D59EB-4B09-4E55-9F9E-CE6BC64D10C9}"/>
              </a:ext>
            </a:extLst>
          </p:cNvPr>
          <p:cNvSpPr txBox="1"/>
          <p:nvPr/>
        </p:nvSpPr>
        <p:spPr>
          <a:xfrm>
            <a:off x="10207933" y="574250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4.2 x 2.8 m</a:t>
            </a:r>
          </a:p>
        </p:txBody>
      </p:sp>
    </p:spTree>
    <p:extLst>
      <p:ext uri="{BB962C8B-B14F-4D97-AF65-F5344CB8AC3E}">
        <p14:creationId xmlns:p14="http://schemas.microsoft.com/office/powerpoint/2010/main" val="380932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031F26-95A1-492A-A00F-F915243C8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7" t="1474" r="4213" b="2778"/>
          <a:stretch/>
        </p:blipFill>
        <p:spPr>
          <a:xfrm>
            <a:off x="6418048" y="4148487"/>
            <a:ext cx="3717690" cy="2709512"/>
          </a:xfrm>
          <a:prstGeom prst="rect">
            <a:avLst/>
          </a:prstGeom>
        </p:spPr>
      </p:pic>
      <p:pic>
        <p:nvPicPr>
          <p:cNvPr id="14" name="Picture 13" descr="A picture containing sky, outdoor, ground, grass&#10;&#10;Description generated with very high confidence">
            <a:extLst>
              <a:ext uri="{FF2B5EF4-FFF2-40B4-BE49-F238E27FC236}">
                <a16:creationId xmlns:a16="http://schemas.microsoft.com/office/drawing/2014/main" id="{151869C5-F8BC-4AF6-BD05-168DA19BC4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0099" y="1061771"/>
            <a:ext cx="4115622" cy="3086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4" y="971660"/>
            <a:ext cx="5435600" cy="501968"/>
          </a:xfrm>
        </p:spPr>
        <p:txBody>
          <a:bodyPr/>
          <a:lstStyle/>
          <a:p>
            <a:r>
              <a:rPr lang="en-US" sz="2400" dirty="0"/>
              <a:t>System 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2485B-C854-47DB-A2F5-91BF4907FDDB}"/>
              </a:ext>
            </a:extLst>
          </p:cNvPr>
          <p:cNvSpPr txBox="1"/>
          <p:nvPr/>
        </p:nvSpPr>
        <p:spPr>
          <a:xfrm>
            <a:off x="817870" y="5656029"/>
            <a:ext cx="4139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kern="1200" dirty="0">
                <a:solidFill>
                  <a:srgbClr val="96160A"/>
                </a:solidFill>
                <a:effectLst/>
                <a:latin typeface="+mn-lt"/>
                <a:ea typeface="+mn-ea"/>
                <a:cs typeface="+mn-cs"/>
              </a:rPr>
              <a:t>Fixed, 3 m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6160A"/>
                </a:solidFill>
              </a:rPr>
              <a:t>Deployable c</a:t>
            </a:r>
            <a:r>
              <a:rPr lang="en-US" sz="2400" b="0" i="0" kern="1200" dirty="0">
                <a:solidFill>
                  <a:srgbClr val="96160A"/>
                </a:solidFill>
                <a:effectLst/>
                <a:latin typeface="+mn-lt"/>
                <a:ea typeface="+mn-ea"/>
                <a:cs typeface="+mn-cs"/>
              </a:rPr>
              <a:t>over system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B4922AEC-F589-4288-B8BE-101DBC19A5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39" y="1094921"/>
            <a:ext cx="5384800" cy="40386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1EAC58-CD92-4F0A-BE81-600D9ED98A9F}"/>
              </a:ext>
            </a:extLst>
          </p:cNvPr>
          <p:cNvSpPr txBox="1">
            <a:spLocks/>
          </p:cNvSpPr>
          <p:nvPr/>
        </p:nvSpPr>
        <p:spPr>
          <a:xfrm>
            <a:off x="4484915" y="220209"/>
            <a:ext cx="7286176" cy="726849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System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0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899F09-BD76-4FA0-894D-5F1ED3926F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600" y="1600201"/>
            <a:ext cx="5384800" cy="40386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521A4F-41B4-4FA3-87BF-A687CA20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Emissions Collection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6233116-7624-41E6-92D9-F0F5A60406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12885" y="1600201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21633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360" y="1198880"/>
            <a:ext cx="6376202" cy="501968"/>
          </a:xfrm>
        </p:spPr>
        <p:txBody>
          <a:bodyPr/>
          <a:lstStyle/>
          <a:p>
            <a:r>
              <a:rPr lang="en-US" sz="2400" dirty="0"/>
              <a:t>Mixing/Loading</a:t>
            </a:r>
          </a:p>
        </p:txBody>
      </p:sp>
      <p:pic>
        <p:nvPicPr>
          <p:cNvPr id="9" name="Picture 8" descr="A picture containing sky, outdoor, truck, fence&#10;&#10;Description generated with very high confidence">
            <a:extLst>
              <a:ext uri="{FF2B5EF4-FFF2-40B4-BE49-F238E27FC236}">
                <a16:creationId xmlns:a16="http://schemas.microsoft.com/office/drawing/2014/main" id="{13892249-EEBC-4C73-8B9F-67173808A9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69" y="3220031"/>
            <a:ext cx="4736667" cy="3552500"/>
          </a:xfrm>
          <a:prstGeom prst="rect">
            <a:avLst/>
          </a:prstGeom>
        </p:spPr>
      </p:pic>
      <p:pic>
        <p:nvPicPr>
          <p:cNvPr id="6" name="Content Placeholder 5" descr="A truck driving down a dirt road&#10;&#10;Description generated with high confidence">
            <a:extLst>
              <a:ext uri="{FF2B5EF4-FFF2-40B4-BE49-F238E27FC236}">
                <a16:creationId xmlns:a16="http://schemas.microsoft.com/office/drawing/2014/main" id="{B330F432-F2ED-438F-8BDE-912D96EAE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3603" y="1048225"/>
            <a:ext cx="5010989" cy="3287013"/>
          </a:xfr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90C4EE1B-3E5A-423A-9EC7-D5415E9676D2}"/>
              </a:ext>
            </a:extLst>
          </p:cNvPr>
          <p:cNvSpPr txBox="1">
            <a:spLocks/>
          </p:cNvSpPr>
          <p:nvPr/>
        </p:nvSpPr>
        <p:spPr>
          <a:xfrm>
            <a:off x="7338412" y="4698789"/>
            <a:ext cx="4016309" cy="406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9616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342900"/>
            <a:r>
              <a:rPr lang="en-US" sz="2000" dirty="0">
                <a:solidFill>
                  <a:srgbClr val="96160A"/>
                </a:solidFill>
              </a:rPr>
              <a:t>&gt;25% sludge by volume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4CD3E8-050D-4451-818C-1E15B76AA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121" y="1048224"/>
            <a:ext cx="2711283" cy="2039681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333C9FE-ADC2-4864-B905-06B59518476C}"/>
              </a:ext>
            </a:extLst>
          </p:cNvPr>
          <p:cNvSpPr txBox="1">
            <a:spLocks/>
          </p:cNvSpPr>
          <p:nvPr/>
        </p:nvSpPr>
        <p:spPr>
          <a:xfrm>
            <a:off x="7338412" y="5113660"/>
            <a:ext cx="4016309" cy="406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9616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342900"/>
            <a:r>
              <a:rPr lang="en-US" sz="2000" dirty="0">
                <a:solidFill>
                  <a:srgbClr val="96160A"/>
                </a:solidFill>
              </a:rPr>
              <a:t>2 m high (160 m</a:t>
            </a:r>
            <a:r>
              <a:rPr lang="en-US" sz="2000" baseline="30000" dirty="0">
                <a:solidFill>
                  <a:srgbClr val="96160A"/>
                </a:solidFill>
              </a:rPr>
              <a:t>3</a:t>
            </a:r>
            <a:r>
              <a:rPr lang="en-US" sz="2000" dirty="0">
                <a:solidFill>
                  <a:srgbClr val="96160A"/>
                </a:solidFill>
              </a:rPr>
              <a:t>)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EAA786B-B20C-42A0-AC8E-2D3CE210351D}"/>
              </a:ext>
            </a:extLst>
          </p:cNvPr>
          <p:cNvSpPr txBox="1">
            <a:spLocks/>
          </p:cNvSpPr>
          <p:nvPr/>
        </p:nvSpPr>
        <p:spPr>
          <a:xfrm>
            <a:off x="7338412" y="5528531"/>
            <a:ext cx="4016309" cy="4066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rgbClr val="9616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85750" indent="-28575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rgbClr val="42596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lvl="1" indent="-342900"/>
            <a:r>
              <a:rPr lang="en-US" sz="2000" dirty="0">
                <a:solidFill>
                  <a:srgbClr val="96160A"/>
                </a:solidFill>
              </a:rPr>
              <a:t>0.5 m cover material</a:t>
            </a:r>
          </a:p>
        </p:txBody>
      </p:sp>
      <p:sp>
        <p:nvSpPr>
          <p:cNvPr id="13" name="Title 113">
            <a:extLst>
              <a:ext uri="{FF2B5EF4-FFF2-40B4-BE49-F238E27FC236}">
                <a16:creationId xmlns:a16="http://schemas.microsoft.com/office/drawing/2014/main" id="{27110175-8539-415C-B057-C5DB1B5EDBAC}"/>
              </a:ext>
            </a:extLst>
          </p:cNvPr>
          <p:cNvSpPr txBox="1">
            <a:spLocks/>
          </p:cNvSpPr>
          <p:nvPr/>
        </p:nvSpPr>
        <p:spPr bwMode="auto">
          <a:xfrm>
            <a:off x="4484915" y="220209"/>
            <a:ext cx="7286176" cy="72684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System Loading</a:t>
            </a:r>
          </a:p>
        </p:txBody>
      </p:sp>
    </p:spTree>
    <p:extLst>
      <p:ext uri="{BB962C8B-B14F-4D97-AF65-F5344CB8AC3E}">
        <p14:creationId xmlns:p14="http://schemas.microsoft.com/office/powerpoint/2010/main" val="28561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8305</TotalTime>
  <Words>513</Words>
  <Application>Microsoft Office PowerPoint</Application>
  <PresentationFormat>Widescreen</PresentationFormat>
  <Paragraphs>159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MS PGothic</vt:lpstr>
      <vt:lpstr>Arial</vt:lpstr>
      <vt:lpstr>Calibri</vt:lpstr>
      <vt:lpstr>Myriad Pro</vt:lpstr>
      <vt:lpstr>Myriad Pro Cond</vt:lpstr>
      <vt:lpstr>Tahoma</vt:lpstr>
      <vt:lpstr>Times New Roman</vt:lpstr>
      <vt:lpstr>Office Theme</vt:lpstr>
      <vt:lpstr>1_Custom Design</vt:lpstr>
      <vt:lpstr>2_Custom Design</vt:lpstr>
      <vt:lpstr>Custom Design</vt:lpstr>
      <vt:lpstr>PowerPoint Presentation</vt:lpstr>
      <vt:lpstr>Overview</vt:lpstr>
      <vt:lpstr>Smoldering Combustion</vt:lpstr>
      <vt:lpstr>Overview of Hottpad Treatment </vt:lpstr>
      <vt:lpstr>Case Study</vt:lpstr>
      <vt:lpstr>System Overview</vt:lpstr>
      <vt:lpstr>System Components</vt:lpstr>
      <vt:lpstr>Emissions Collection</vt:lpstr>
      <vt:lpstr>Mixing/Loading</vt:lpstr>
      <vt:lpstr>Process Monitoring</vt:lpstr>
      <vt:lpstr>Process Monitoring</vt:lpstr>
      <vt:lpstr>Treatment Results</vt:lpstr>
      <vt:lpstr>Treatment Results</vt:lpstr>
      <vt:lpstr>PowerPoint Presentation</vt:lpstr>
      <vt:lpstr>Example – Process Optimization</vt:lpstr>
      <vt:lpstr>Conceptual Plant with 4 Base Systems</vt:lpstr>
      <vt:lpstr>Technology Cost Drivers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Walter</dc:creator>
  <cp:lastModifiedBy>Gabriel Sabadell</cp:lastModifiedBy>
  <cp:revision>120</cp:revision>
  <dcterms:created xsi:type="dcterms:W3CDTF">2014-03-21T19:03:53Z</dcterms:created>
  <dcterms:modified xsi:type="dcterms:W3CDTF">2018-10-30T01:56:19Z</dcterms:modified>
</cp:coreProperties>
</file>