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66" r:id="rId2"/>
    <p:sldMasterId id="2147483686" r:id="rId3"/>
  </p:sldMasterIdLst>
  <p:notesMasterIdLst>
    <p:notesMasterId r:id="rId24"/>
  </p:notesMasterIdLst>
  <p:sldIdLst>
    <p:sldId id="365" r:id="rId4"/>
    <p:sldId id="330" r:id="rId5"/>
    <p:sldId id="364" r:id="rId6"/>
    <p:sldId id="381" r:id="rId7"/>
    <p:sldId id="353" r:id="rId8"/>
    <p:sldId id="366" r:id="rId9"/>
    <p:sldId id="335" r:id="rId10"/>
    <p:sldId id="374" r:id="rId11"/>
    <p:sldId id="375" r:id="rId12"/>
    <p:sldId id="359" r:id="rId13"/>
    <p:sldId id="377" r:id="rId14"/>
    <p:sldId id="367" r:id="rId15"/>
    <p:sldId id="368" r:id="rId16"/>
    <p:sldId id="372" r:id="rId17"/>
    <p:sldId id="373" r:id="rId18"/>
    <p:sldId id="378" r:id="rId19"/>
    <p:sldId id="379" r:id="rId20"/>
    <p:sldId id="380" r:id="rId21"/>
    <p:sldId id="369" r:id="rId22"/>
    <p:sldId id="320" r:id="rId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9478C"/>
    <a:srgbClr val="EAEAEA"/>
    <a:srgbClr val="E2E2E2"/>
    <a:srgbClr val="006A3C"/>
    <a:srgbClr val="58B947"/>
    <a:srgbClr val="990099"/>
    <a:srgbClr val="000000"/>
    <a:srgbClr val="776599"/>
    <a:srgbClr val="FDB714"/>
    <a:srgbClr val="736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86450" autoAdjust="0"/>
  </p:normalViewPr>
  <p:slideViewPr>
    <p:cSldViewPr>
      <p:cViewPr varScale="1">
        <p:scale>
          <a:sx n="69" d="100"/>
          <a:sy n="69" d="100"/>
        </p:scale>
        <p:origin x="145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708" y="9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2E8E6464-D975-C54E-8B1D-318FF48EDAD7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FD965BE2-65C9-8749-B50E-1CA65D40B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6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1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13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86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86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1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05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22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56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9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06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3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5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2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7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9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14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5BE2-65C9-8749-B50E-1CA65D40B8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7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45F1DA-6A79-49F6-86DB-2256C97CBD23}"/>
              </a:ext>
            </a:extLst>
          </p:cNvPr>
          <p:cNvSpPr txBox="1"/>
          <p:nvPr userDrawn="1"/>
        </p:nvSpPr>
        <p:spPr>
          <a:xfrm>
            <a:off x="575556" y="173681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26977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329185"/>
            <a:ext cx="7930080" cy="435520"/>
          </a:xfrm>
          <a:prstGeom prst="rect">
            <a:avLst/>
          </a:prstGeom>
        </p:spPr>
        <p:txBody>
          <a:bodyPr/>
          <a:lstStyle>
            <a:lvl1pPr algn="l">
              <a:defRPr sz="2200" baseline="0"/>
            </a:lvl1pPr>
          </a:lstStyle>
          <a:p>
            <a:r>
              <a:rPr lang="en-US" dirty="0"/>
              <a:t>Presentation Title (22 pt.)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2110EE-656C-4AFD-9BAD-0C2778AD39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2583" y="1196752"/>
            <a:ext cx="2527249" cy="2664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Picture of Presenter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3C19A5-BCE2-4FE9-A345-97E09B55AF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3848" y="1700808"/>
            <a:ext cx="5256584" cy="828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Business Unit – Location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8CA35C-2825-4718-A13E-49172783AE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1196975"/>
            <a:ext cx="5256213" cy="431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69478C"/>
                </a:solidFill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1FAC40-42A6-4508-8F43-C86ACD470C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3575" y="3032956"/>
            <a:ext cx="5256213" cy="306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Write out Executive summary of the presentation here.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B181E-DDB5-4373-AE3D-0D91C154077C}"/>
              </a:ext>
            </a:extLst>
          </p:cNvPr>
          <p:cNvSpPr txBox="1"/>
          <p:nvPr userDrawn="1"/>
        </p:nvSpPr>
        <p:spPr>
          <a:xfrm>
            <a:off x="3203575" y="2694402"/>
            <a:ext cx="525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Executive Summary:</a:t>
            </a:r>
          </a:p>
        </p:txBody>
      </p:sp>
    </p:spTree>
    <p:extLst>
      <p:ext uri="{BB962C8B-B14F-4D97-AF65-F5344CB8AC3E}">
        <p14:creationId xmlns:p14="http://schemas.microsoft.com/office/powerpoint/2010/main" val="131026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828800" y="1481328"/>
            <a:ext cx="3960812" cy="4027487"/>
          </a:xfrm>
          <a:prstGeom prst="rect">
            <a:avLst/>
          </a:prstGeom>
        </p:spPr>
        <p:txBody>
          <a:bodyPr/>
          <a:lstStyle>
            <a:lvl1pPr>
              <a:buFont typeface="+mj-lt"/>
              <a:buAutoNum type="arabicPeriod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sz="1800"/>
            </a:lvl2pPr>
            <a:lvl3pPr>
              <a:defRPr sz="18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Section Title Here (18 pt.)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sub-subhead</a:t>
            </a:r>
          </a:p>
          <a:p>
            <a:pPr lvl="0"/>
            <a:r>
              <a:rPr lang="en-US" dirty="0"/>
              <a:t>Section Title Here</a:t>
            </a:r>
          </a:p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329184"/>
            <a:ext cx="7714056" cy="471524"/>
          </a:xfrm>
          <a:prstGeom prst="rect">
            <a:avLst/>
          </a:prstGeom>
        </p:spPr>
        <p:txBody>
          <a:bodyPr/>
          <a:lstStyle>
            <a:lvl1pPr algn="l">
              <a:defRPr sz="2200"/>
            </a:lvl1pPr>
          </a:lstStyle>
          <a:p>
            <a:r>
              <a:rPr lang="en-US" dirty="0"/>
              <a:t>Agenda Title Here (22 pt.)</a:t>
            </a:r>
          </a:p>
        </p:txBody>
      </p:sp>
    </p:spTree>
    <p:extLst>
      <p:ext uri="{BB962C8B-B14F-4D97-AF65-F5344CB8AC3E}">
        <p14:creationId xmlns:p14="http://schemas.microsoft.com/office/powerpoint/2010/main" val="48593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612648" y="1490472"/>
            <a:ext cx="3635316" cy="38544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Bullet point (16 pt.)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Sub-subhead</a:t>
            </a:r>
          </a:p>
          <a:p>
            <a:pPr lvl="0"/>
            <a:r>
              <a:rPr lang="en-US" dirty="0"/>
              <a:t>Bullet point (16 pt.)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point (16 pt.)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point (16 pt.)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point (16 pt.)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point (16 pt.)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329185"/>
            <a:ext cx="7930080" cy="435520"/>
          </a:xfrm>
          <a:prstGeom prst="rect">
            <a:avLst/>
          </a:prstGeom>
        </p:spPr>
        <p:txBody>
          <a:bodyPr/>
          <a:lstStyle>
            <a:lvl1pPr algn="l">
              <a:defRPr sz="2200" baseline="0"/>
            </a:lvl1pPr>
          </a:lstStyle>
          <a:p>
            <a:r>
              <a:rPr lang="en-US" dirty="0"/>
              <a:t>Slide Title Goes Here (22 pt.)</a:t>
            </a:r>
          </a:p>
        </p:txBody>
      </p:sp>
    </p:spTree>
    <p:extLst>
      <p:ext uri="{BB962C8B-B14F-4D97-AF65-F5344CB8AC3E}">
        <p14:creationId xmlns:p14="http://schemas.microsoft.com/office/powerpoint/2010/main" val="181281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329185"/>
            <a:ext cx="7714056" cy="579536"/>
          </a:xfrm>
          <a:prstGeom prst="rect">
            <a:avLst/>
          </a:prstGeom>
        </p:spPr>
        <p:txBody>
          <a:bodyPr/>
          <a:lstStyle>
            <a:lvl1pPr algn="l">
              <a:defRPr sz="2200"/>
            </a:lvl1pPr>
          </a:lstStyle>
          <a:p>
            <a:r>
              <a:rPr lang="en-US" dirty="0"/>
              <a:t>Slide Title Goes Here (22 pt.)</a:t>
            </a:r>
          </a:p>
        </p:txBody>
      </p:sp>
    </p:spTree>
    <p:extLst>
      <p:ext uri="{BB962C8B-B14F-4D97-AF65-F5344CB8AC3E}">
        <p14:creationId xmlns:p14="http://schemas.microsoft.com/office/powerpoint/2010/main" val="254799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30225" y="1412875"/>
            <a:ext cx="4977879" cy="3959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j-lt"/>
                <a:ea typeface="+mn-ea"/>
                <a:cs typeface="Arial Black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Headline Here (16 pt.)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530352" y="1989138"/>
            <a:ext cx="5301787" cy="367188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>
              <a:defRPr sz="1600">
                <a:latin typeface="+mn-lt"/>
                <a:cs typeface="Arial" panose="020B0604020202020204" pitchFamily="34" charset="0"/>
              </a:defRPr>
            </a:lvl2pPr>
            <a:lvl3pPr>
              <a:defRPr sz="1600" baseline="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 point (16 pt.)</a:t>
            </a:r>
          </a:p>
          <a:p>
            <a:pPr lvl="1"/>
            <a:r>
              <a:rPr lang="en-US" dirty="0"/>
              <a:t>Second level (16 pt.)</a:t>
            </a:r>
          </a:p>
          <a:p>
            <a:pPr lvl="2"/>
            <a:r>
              <a:rPr lang="en-US" dirty="0"/>
              <a:t>Third level (16 pt.)</a:t>
            </a:r>
          </a:p>
          <a:p>
            <a:pPr lvl="3"/>
            <a:r>
              <a:rPr lang="en-US" dirty="0"/>
              <a:t>Fourth level (16 pt.)</a:t>
            </a:r>
          </a:p>
          <a:p>
            <a:pPr lvl="4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329185"/>
            <a:ext cx="7678052" cy="435520"/>
          </a:xfrm>
          <a:prstGeom prst="rect">
            <a:avLst/>
          </a:prstGeom>
        </p:spPr>
        <p:txBody>
          <a:bodyPr/>
          <a:lstStyle>
            <a:lvl1pPr algn="l">
              <a:defRPr sz="2200"/>
            </a:lvl1pPr>
          </a:lstStyle>
          <a:p>
            <a:r>
              <a:rPr lang="en-US" dirty="0"/>
              <a:t>Slide Title Goes Here (22 pt.)</a:t>
            </a:r>
          </a:p>
        </p:txBody>
      </p:sp>
    </p:spTree>
    <p:extLst>
      <p:ext uri="{BB962C8B-B14F-4D97-AF65-F5344CB8AC3E}">
        <p14:creationId xmlns:p14="http://schemas.microsoft.com/office/powerpoint/2010/main" val="81326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B5C3C4-F1A4-48AC-9EBC-7076D9B225AE}"/>
              </a:ext>
            </a:extLst>
          </p:cNvPr>
          <p:cNvSpPr txBox="1"/>
          <p:nvPr userDrawn="1"/>
        </p:nvSpPr>
        <p:spPr>
          <a:xfrm>
            <a:off x="179512" y="1736812"/>
            <a:ext cx="619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Regal 2018 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Global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Technology Symposium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235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_Cover_Slide_Image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096" y="0"/>
            <a:ext cx="30419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57200" y="6248400"/>
            <a:ext cx="2667000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©2018 Regal Beloit Corporation, Proprietary and Confidential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6228184" y="5798805"/>
            <a:ext cx="1404156" cy="756084"/>
            <a:chOff x="6228184" y="5798805"/>
            <a:chExt cx="1404156" cy="756084"/>
          </a:xfrm>
        </p:grpSpPr>
        <p:sp>
          <p:nvSpPr>
            <p:cNvPr id="7" name="Rectangle 6"/>
            <p:cNvSpPr/>
            <p:nvPr userDrawn="1"/>
          </p:nvSpPr>
          <p:spPr>
            <a:xfrm>
              <a:off x="6228184" y="5798805"/>
              <a:ext cx="1404156" cy="756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444208" y="5949280"/>
              <a:ext cx="1076452" cy="455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98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96336" y="6397784"/>
            <a:ext cx="828092" cy="35012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04800" y="6560200"/>
            <a:ext cx="1371600" cy="20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fld id="{6CE74D98-9C2D-4446-A45E-4AEED54D749E}" type="datetime1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9/21/2018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200400" y="6560201"/>
            <a:ext cx="2819400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©2018 Regal Beloit Corporation, Proprietary and Confidential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005" y="3047"/>
            <a:ext cx="740995" cy="22322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676964" y="6560200"/>
            <a:ext cx="359532" cy="22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fld id="{310210B9-7208-4484-AD71-9261837BF84F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7" r:id="rId2"/>
    <p:sldLayoutId id="2147483684" r:id="rId3"/>
    <p:sldLayoutId id="2147483682" r:id="rId4"/>
    <p:sldLayoutId id="2147483683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_Cover_Slide_Ima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576" y="0"/>
            <a:ext cx="301142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57200" y="6248400"/>
            <a:ext cx="2667000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©2017 Regal Beloit Corporation, Proprietary and Confidential</a:t>
            </a:r>
          </a:p>
        </p:txBody>
      </p:sp>
      <p:sp>
        <p:nvSpPr>
          <p:cNvPr id="11" name="Freeform 10"/>
          <p:cNvSpPr/>
          <p:nvPr userDrawn="1"/>
        </p:nvSpPr>
        <p:spPr>
          <a:xfrm>
            <a:off x="6695090" y="1229711"/>
            <a:ext cx="2501462" cy="5654565"/>
          </a:xfrm>
          <a:custGeom>
            <a:avLst/>
            <a:gdLst>
              <a:gd name="connsiteX0" fmla="*/ 0 w 2501462"/>
              <a:gd name="connsiteY0" fmla="*/ 10510 h 5644055"/>
              <a:gd name="connsiteX1" fmla="*/ 1492469 w 2501462"/>
              <a:gd name="connsiteY1" fmla="*/ 5644055 h 5644055"/>
              <a:gd name="connsiteX2" fmla="*/ 2501462 w 2501462"/>
              <a:gd name="connsiteY2" fmla="*/ 5644055 h 5644055"/>
              <a:gd name="connsiteX3" fmla="*/ 2490951 w 2501462"/>
              <a:gd name="connsiteY3" fmla="*/ 0 h 5644055"/>
              <a:gd name="connsiteX4" fmla="*/ 0 w 2501462"/>
              <a:gd name="connsiteY4" fmla="*/ 10510 h 5644055"/>
              <a:gd name="connsiteX0" fmla="*/ 0 w 2501462"/>
              <a:gd name="connsiteY0" fmla="*/ 21020 h 5654565"/>
              <a:gd name="connsiteX1" fmla="*/ 1492469 w 2501462"/>
              <a:gd name="connsiteY1" fmla="*/ 5654565 h 5654565"/>
              <a:gd name="connsiteX2" fmla="*/ 2501462 w 2501462"/>
              <a:gd name="connsiteY2" fmla="*/ 5654565 h 5654565"/>
              <a:gd name="connsiteX3" fmla="*/ 2448910 w 2501462"/>
              <a:gd name="connsiteY3" fmla="*/ 0 h 5654565"/>
              <a:gd name="connsiteX4" fmla="*/ 0 w 2501462"/>
              <a:gd name="connsiteY4" fmla="*/ 21020 h 565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1462" h="5654565">
                <a:moveTo>
                  <a:pt x="0" y="21020"/>
                </a:moveTo>
                <a:lnTo>
                  <a:pt x="1492469" y="5654565"/>
                </a:lnTo>
                <a:lnTo>
                  <a:pt x="2501462" y="5654565"/>
                </a:lnTo>
                <a:cubicBezTo>
                  <a:pt x="2497958" y="3773213"/>
                  <a:pt x="2452414" y="1881352"/>
                  <a:pt x="2448910" y="0"/>
                </a:cubicBezTo>
                <a:lnTo>
                  <a:pt x="0" y="210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6228184" y="5798805"/>
            <a:ext cx="1404156" cy="756084"/>
            <a:chOff x="6228184" y="5798805"/>
            <a:chExt cx="1404156" cy="756084"/>
          </a:xfrm>
        </p:grpSpPr>
        <p:sp>
          <p:nvSpPr>
            <p:cNvPr id="8" name="Rectangle 7"/>
            <p:cNvSpPr/>
            <p:nvPr userDrawn="1"/>
          </p:nvSpPr>
          <p:spPr>
            <a:xfrm>
              <a:off x="6228184" y="5798805"/>
              <a:ext cx="1404156" cy="756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444208" y="5949280"/>
              <a:ext cx="1076452" cy="455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34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08783CC-1E56-4A2E-B98E-C9D613838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60" y="4829684"/>
            <a:ext cx="8506144" cy="435520"/>
          </a:xfrm>
        </p:spPr>
        <p:txBody>
          <a:bodyPr/>
          <a:lstStyle/>
          <a:p>
            <a:r>
              <a:rPr lang="en-US" b="1" dirty="0"/>
              <a:t>Small Footprint LRP® Pumping Unit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957ED6-F3EB-470C-B124-F51C8449F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251" y="1"/>
            <a:ext cx="311625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50DF8-DA3D-46D5-9B85-09484F735563}"/>
              </a:ext>
            </a:extLst>
          </p:cNvPr>
          <p:cNvSpPr/>
          <p:nvPr/>
        </p:nvSpPr>
        <p:spPr>
          <a:xfrm>
            <a:off x="3023828" y="2420888"/>
            <a:ext cx="2304256" cy="678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DB7D64CF-C60C-45A9-B99A-656AF82C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70" y="320566"/>
            <a:ext cx="3486050" cy="415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E109FCA-A412-470C-A1D3-04F4432E58F9}"/>
              </a:ext>
            </a:extLst>
          </p:cNvPr>
          <p:cNvSpPr txBox="1">
            <a:spLocks/>
          </p:cNvSpPr>
          <p:nvPr/>
        </p:nvSpPr>
        <p:spPr>
          <a:xfrm>
            <a:off x="575927" y="5337212"/>
            <a:ext cx="5256213" cy="32639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69478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Jordan Hanson, Control Solutions, Unico Oil &amp; Gas</a:t>
            </a:r>
          </a:p>
          <a:p>
            <a:r>
              <a:rPr lang="en-US" sz="1600" dirty="0"/>
              <a:t>Ron Peterson, Control Solutions, Unico </a:t>
            </a:r>
          </a:p>
        </p:txBody>
      </p:sp>
    </p:spTree>
    <p:extLst>
      <p:ext uri="{BB962C8B-B14F-4D97-AF65-F5344CB8AC3E}">
        <p14:creationId xmlns:p14="http://schemas.microsoft.com/office/powerpoint/2010/main" val="4180427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Technical Specifications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C1FBA66-64F3-4E0D-87CE-83433584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31" y="132169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37" name="Picture 23">
            <a:extLst>
              <a:ext uri="{FF2B5EF4-FFF2-40B4-BE49-F238E27FC236}">
                <a16:creationId xmlns:a16="http://schemas.microsoft.com/office/drawing/2014/main" id="{6802048F-7A1D-4FF0-84E8-D7895A66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1223903"/>
            <a:ext cx="1773116" cy="385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11B6E213-8A30-4293-B55C-E8EC11A5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55974"/>
            <a:ext cx="50229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Light Duty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Rated Lifting Capacity:		4,800 lbs.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Rated Gearbox Torque Capacity:	8,500 in-lbs.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1285E79-6509-426B-9E27-6EFB3CE88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943355"/>
              </p:ext>
            </p:extLst>
          </p:nvPr>
        </p:nvGraphicFramePr>
        <p:xfrm>
          <a:off x="647564" y="2406268"/>
          <a:ext cx="5745564" cy="2295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6391">
                  <a:extLst>
                    <a:ext uri="{9D8B030D-6E8A-4147-A177-3AD203B41FA5}">
                      <a16:colId xmlns:a16="http://schemas.microsoft.com/office/drawing/2014/main" val="2826141341"/>
                    </a:ext>
                  </a:extLst>
                </a:gridCol>
                <a:gridCol w="1436391">
                  <a:extLst>
                    <a:ext uri="{9D8B030D-6E8A-4147-A177-3AD203B41FA5}">
                      <a16:colId xmlns:a16="http://schemas.microsoft.com/office/drawing/2014/main" val="4008483209"/>
                    </a:ext>
                  </a:extLst>
                </a:gridCol>
                <a:gridCol w="1436391">
                  <a:extLst>
                    <a:ext uri="{9D8B030D-6E8A-4147-A177-3AD203B41FA5}">
                      <a16:colId xmlns:a16="http://schemas.microsoft.com/office/drawing/2014/main" val="2381653621"/>
                    </a:ext>
                  </a:extLst>
                </a:gridCol>
                <a:gridCol w="1436391">
                  <a:extLst>
                    <a:ext uri="{9D8B030D-6E8A-4147-A177-3AD203B41FA5}">
                      <a16:colId xmlns:a16="http://schemas.microsoft.com/office/drawing/2014/main" val="4039275439"/>
                    </a:ext>
                  </a:extLst>
                </a:gridCol>
              </a:tblGrid>
              <a:tr h="5680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Rated stroke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5043474"/>
                  </a:ext>
                </a:extLst>
              </a:tr>
              <a:tr h="5680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Weight (lbs.)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0359600"/>
                  </a:ext>
                </a:extLst>
              </a:tr>
              <a:tr h="11592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Overall height above stand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4773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331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Technical Specifications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F65F1F-3629-4E12-ABEB-04B4055C2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978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24">
            <a:extLst>
              <a:ext uri="{FF2B5EF4-FFF2-40B4-BE49-F238E27FC236}">
                <a16:creationId xmlns:a16="http://schemas.microsoft.com/office/drawing/2014/main" id="{A9177B3F-F243-4D9B-80F1-8D982EC9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8" y="1128893"/>
            <a:ext cx="1728387" cy="41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06CF27-849B-4E6C-9065-0C23236D2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48097"/>
            <a:ext cx="513999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Standard Duty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Rated Lifting Capacity:		12,000 lbs.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Rated Gearbox Torque Capacity:	23,900 in-lbs.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617587-C46F-482A-894D-14A3F3B3D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934066"/>
              </p:ext>
            </p:extLst>
          </p:nvPr>
        </p:nvGraphicFramePr>
        <p:xfrm>
          <a:off x="628650" y="2348880"/>
          <a:ext cx="5887565" cy="2476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6697">
                  <a:extLst>
                    <a:ext uri="{9D8B030D-6E8A-4147-A177-3AD203B41FA5}">
                      <a16:colId xmlns:a16="http://schemas.microsoft.com/office/drawing/2014/main" val="2675333910"/>
                    </a:ext>
                  </a:extLst>
                </a:gridCol>
                <a:gridCol w="998329">
                  <a:extLst>
                    <a:ext uri="{9D8B030D-6E8A-4147-A177-3AD203B41FA5}">
                      <a16:colId xmlns:a16="http://schemas.microsoft.com/office/drawing/2014/main" val="1989878370"/>
                    </a:ext>
                  </a:extLst>
                </a:gridCol>
                <a:gridCol w="1177513">
                  <a:extLst>
                    <a:ext uri="{9D8B030D-6E8A-4147-A177-3AD203B41FA5}">
                      <a16:colId xmlns:a16="http://schemas.microsoft.com/office/drawing/2014/main" val="3442568983"/>
                    </a:ext>
                  </a:extLst>
                </a:gridCol>
                <a:gridCol w="1177513">
                  <a:extLst>
                    <a:ext uri="{9D8B030D-6E8A-4147-A177-3AD203B41FA5}">
                      <a16:colId xmlns:a16="http://schemas.microsoft.com/office/drawing/2014/main" val="1126969984"/>
                    </a:ext>
                  </a:extLst>
                </a:gridCol>
                <a:gridCol w="1177513">
                  <a:extLst>
                    <a:ext uri="{9D8B030D-6E8A-4147-A177-3AD203B41FA5}">
                      <a16:colId xmlns:a16="http://schemas.microsoft.com/office/drawing/2014/main" val="1055648691"/>
                    </a:ext>
                  </a:extLst>
                </a:gridCol>
              </a:tblGrid>
              <a:tr h="6128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Rated stroke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294075"/>
                  </a:ext>
                </a:extLst>
              </a:tr>
              <a:tr h="6128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LRP weight (lbs.)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345316"/>
                  </a:ext>
                </a:extLst>
              </a:tr>
              <a:tr h="12506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Overall height above stand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8993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71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Technical Specifications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EE251B-F9DB-49EB-AB37-CF43CF30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1794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313" name="Picture 25">
            <a:extLst>
              <a:ext uri="{FF2B5EF4-FFF2-40B4-BE49-F238E27FC236}">
                <a16:creationId xmlns:a16="http://schemas.microsoft.com/office/drawing/2014/main" id="{0D7F4887-3C2F-482B-8E3E-835598BB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87" y="1309646"/>
            <a:ext cx="1727957" cy="420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782EE6A-4BDB-48C2-A8C6-89CC89671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57498"/>
            <a:ext cx="513999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Heavy Duty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Rated Lifting Capacity:		19,000 lbs.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Rated Gearbox Torque Capacity:	38,100 in-lbs.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8ACE05A-5C29-4D53-B68A-9A133BACB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070144"/>
              </p:ext>
            </p:extLst>
          </p:nvPr>
        </p:nvGraphicFramePr>
        <p:xfrm>
          <a:off x="638224" y="2302518"/>
          <a:ext cx="5815560" cy="1753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3890">
                  <a:extLst>
                    <a:ext uri="{9D8B030D-6E8A-4147-A177-3AD203B41FA5}">
                      <a16:colId xmlns:a16="http://schemas.microsoft.com/office/drawing/2014/main" val="463007669"/>
                    </a:ext>
                  </a:extLst>
                </a:gridCol>
                <a:gridCol w="1453890">
                  <a:extLst>
                    <a:ext uri="{9D8B030D-6E8A-4147-A177-3AD203B41FA5}">
                      <a16:colId xmlns:a16="http://schemas.microsoft.com/office/drawing/2014/main" val="3494457699"/>
                    </a:ext>
                  </a:extLst>
                </a:gridCol>
                <a:gridCol w="1453890">
                  <a:extLst>
                    <a:ext uri="{9D8B030D-6E8A-4147-A177-3AD203B41FA5}">
                      <a16:colId xmlns:a16="http://schemas.microsoft.com/office/drawing/2014/main" val="3829822302"/>
                    </a:ext>
                  </a:extLst>
                </a:gridCol>
                <a:gridCol w="1453890">
                  <a:extLst>
                    <a:ext uri="{9D8B030D-6E8A-4147-A177-3AD203B41FA5}">
                      <a16:colId xmlns:a16="http://schemas.microsoft.com/office/drawing/2014/main" val="1249987002"/>
                    </a:ext>
                  </a:extLst>
                </a:gridCol>
              </a:tblGrid>
              <a:tr h="434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Rated stroke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7101411"/>
                  </a:ext>
                </a:extLst>
              </a:tr>
              <a:tr h="434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Weight (lbs.)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2223398"/>
                  </a:ext>
                </a:extLst>
              </a:tr>
              <a:tr h="8857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Overall height above stand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197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432273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54E15C4-2363-45A2-83FD-4A42A2023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290583"/>
              </p:ext>
            </p:extLst>
          </p:nvPr>
        </p:nvGraphicFramePr>
        <p:xfrm>
          <a:off x="638224" y="4432825"/>
          <a:ext cx="5828065" cy="160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9525">
                  <a:extLst>
                    <a:ext uri="{9D8B030D-6E8A-4147-A177-3AD203B41FA5}">
                      <a16:colId xmlns:a16="http://schemas.microsoft.com/office/drawing/2014/main" val="1149630236"/>
                    </a:ext>
                  </a:extLst>
                </a:gridCol>
                <a:gridCol w="2375852">
                  <a:extLst>
                    <a:ext uri="{9D8B030D-6E8A-4147-A177-3AD203B41FA5}">
                      <a16:colId xmlns:a16="http://schemas.microsoft.com/office/drawing/2014/main" val="3266759330"/>
                    </a:ext>
                  </a:extLst>
                </a:gridCol>
                <a:gridCol w="1942688">
                  <a:extLst>
                    <a:ext uri="{9D8B030D-6E8A-4147-A177-3AD203B41FA5}">
                      <a16:colId xmlns:a16="http://schemas.microsoft.com/office/drawing/2014/main" val="4117183053"/>
                    </a:ext>
                  </a:extLst>
                </a:gridCol>
              </a:tblGrid>
              <a:tr h="536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Rated stroke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3123919"/>
                  </a:ext>
                </a:extLst>
              </a:tr>
              <a:tr h="536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Weight (lbs.)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26910"/>
                  </a:ext>
                </a:extLst>
              </a:tr>
              <a:tr h="536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Overall height above stand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299.5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339.5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3576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77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3">
            <a:extLst>
              <a:ext uri="{FF2B5EF4-FFF2-40B4-BE49-F238E27FC236}">
                <a16:creationId xmlns:a16="http://schemas.microsoft.com/office/drawing/2014/main" id="{2F68B55A-DEB4-4716-8312-8104AA8FD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6" t="9772" r="31642"/>
          <a:stretch>
            <a:fillRect/>
          </a:stretch>
        </p:blipFill>
        <p:spPr bwMode="auto">
          <a:xfrm>
            <a:off x="6192180" y="1660902"/>
            <a:ext cx="281377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Technical Specifications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340D6F-346D-498E-96EA-D2F98C9C8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978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3227579-0D7B-47AB-8B0A-203A54ABA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36720"/>
            <a:ext cx="5139997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Tandem Heavy Duty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Rated Lifting Capacity:		38,100 lbs.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Rated Gearbox Torque Capacity:	76,200 in-lbs.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</a:pPr>
            <a:b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211FCC9-C80B-4BDF-ABC9-B6F24B73C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003533"/>
              </p:ext>
            </p:extLst>
          </p:nvPr>
        </p:nvGraphicFramePr>
        <p:xfrm>
          <a:off x="628650" y="2306326"/>
          <a:ext cx="5851563" cy="3318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4309">
                  <a:extLst>
                    <a:ext uri="{9D8B030D-6E8A-4147-A177-3AD203B41FA5}">
                      <a16:colId xmlns:a16="http://schemas.microsoft.com/office/drawing/2014/main" val="1323074405"/>
                    </a:ext>
                  </a:extLst>
                </a:gridCol>
                <a:gridCol w="976315">
                  <a:extLst>
                    <a:ext uri="{9D8B030D-6E8A-4147-A177-3AD203B41FA5}">
                      <a16:colId xmlns:a16="http://schemas.microsoft.com/office/drawing/2014/main" val="1124398686"/>
                    </a:ext>
                  </a:extLst>
                </a:gridCol>
                <a:gridCol w="1170313">
                  <a:extLst>
                    <a:ext uri="{9D8B030D-6E8A-4147-A177-3AD203B41FA5}">
                      <a16:colId xmlns:a16="http://schemas.microsoft.com/office/drawing/2014/main" val="2826327483"/>
                    </a:ext>
                  </a:extLst>
                </a:gridCol>
                <a:gridCol w="1170313">
                  <a:extLst>
                    <a:ext uri="{9D8B030D-6E8A-4147-A177-3AD203B41FA5}">
                      <a16:colId xmlns:a16="http://schemas.microsoft.com/office/drawing/2014/main" val="2237980984"/>
                    </a:ext>
                  </a:extLst>
                </a:gridCol>
                <a:gridCol w="1170313">
                  <a:extLst>
                    <a:ext uri="{9D8B030D-6E8A-4147-A177-3AD203B41FA5}">
                      <a16:colId xmlns:a16="http://schemas.microsoft.com/office/drawing/2014/main" val="3359164094"/>
                    </a:ext>
                  </a:extLst>
                </a:gridCol>
              </a:tblGrid>
              <a:tr h="5409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Rated stroke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8004507"/>
                  </a:ext>
                </a:extLst>
              </a:tr>
              <a:tr h="11038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Weight without motors (lbs.)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9835153"/>
                  </a:ext>
                </a:extLst>
              </a:tr>
              <a:tr h="16741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Maximum clamp height above stand (in.)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237.6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266.9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306.0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354.9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9342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89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Dual Completion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FA93DA-2A40-4319-9CAD-9C3EE9046090}"/>
              </a:ext>
            </a:extLst>
          </p:cNvPr>
          <p:cNvSpPr txBox="1">
            <a:spLocks/>
          </p:cNvSpPr>
          <p:nvPr/>
        </p:nvSpPr>
        <p:spPr>
          <a:xfrm>
            <a:off x="530351" y="976398"/>
            <a:ext cx="4797733" cy="2772308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480"/>
              </a:spcAft>
              <a:buNone/>
            </a:pPr>
            <a:r>
              <a:rPr lang="en-US" sz="2000" dirty="0"/>
              <a:t>Independent Production from Two Zones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One Wellhead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Dual Tubing / Rods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Dual Pumps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Packer Isolation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B29F64D-8E1B-4CC3-AC81-2E521F00D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508"/>
            <a:ext cx="2026791" cy="555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235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Automation / Controls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349791-B500-4D9D-8257-F5E3C34A7B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9512" y="988615"/>
            <a:ext cx="5004556" cy="5185497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Near Unity Power Factor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IEEE-519 Harmonic Compliant Options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Optimization Controls for Efficiency: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Controls from Down-Hole States / Potential Energy Savings as Unit Runs No Faster than Necessary to Match Well Inflow – No “Extra” Strokes for Improved Efficiency.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Remote Telemetry / Operation and Surveillance / Troubleshooting: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Reduced Pumper Visits to Wellsite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Efficiently Dispatch Appropriate Service Personnel to Wellsite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8A293-65FC-448C-AB14-1710DB06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998" y="764704"/>
            <a:ext cx="3061091" cy="5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4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Automation / Controls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349791-B500-4D9D-8257-F5E3C34A7B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3528" y="1124744"/>
            <a:ext cx="5004556" cy="5185497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Rapid Fault Detection with Alarm / Callout: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Well Fluid Leak Detection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Tubing Pressure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Casing Pressure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Overload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Underload</a:t>
            </a:r>
          </a:p>
          <a:p>
            <a:pPr lvl="1"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Etc.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8A293-65FC-448C-AB14-1710DB06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998" y="764704"/>
            <a:ext cx="3061091" cy="5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3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GMC™ Remote Telemetry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DB8BB-CB1E-4D50-8DAE-AA1A12F11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6" y="944725"/>
            <a:ext cx="5185974" cy="36364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8325D51-218B-4DDE-8210-3BFDCB1A8D12}"/>
              </a:ext>
            </a:extLst>
          </p:cNvPr>
          <p:cNvGrpSpPr/>
          <p:nvPr/>
        </p:nvGrpSpPr>
        <p:grpSpPr>
          <a:xfrm>
            <a:off x="6696236" y="1988840"/>
            <a:ext cx="1469838" cy="3168352"/>
            <a:chOff x="3276600" y="914400"/>
            <a:chExt cx="2286000" cy="49276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60531C-10FE-4755-8320-D55118B9D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914400"/>
              <a:ext cx="2286000" cy="49276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CF3646-83F7-4E3F-81AE-E327E6338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596" y="1638786"/>
              <a:ext cx="1982112" cy="351091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DF912-97BD-46E2-B035-732D0DC8C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77" y="4577804"/>
            <a:ext cx="5185974" cy="17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1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Camera Surveillance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A024B-E253-489A-8C16-C694F05C9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36" y="1196752"/>
            <a:ext cx="6120680" cy="4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66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2CA039-EA4F-4AEF-9E8A-28D2C2EE4A4B}"/>
              </a:ext>
            </a:extLst>
          </p:cNvPr>
          <p:cNvSpPr txBox="1">
            <a:spLocks/>
          </p:cNvSpPr>
          <p:nvPr/>
        </p:nvSpPr>
        <p:spPr>
          <a:xfrm>
            <a:off x="530351" y="329184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Gen III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494D01-F128-426C-93B0-3C2EC018A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" y="1376772"/>
            <a:ext cx="830262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51BB49-304E-4621-8FFC-1FD0421501B1}"/>
              </a:ext>
            </a:extLst>
          </p:cNvPr>
          <p:cNvSpPr/>
          <p:nvPr/>
        </p:nvSpPr>
        <p:spPr>
          <a:xfrm>
            <a:off x="827584" y="764704"/>
            <a:ext cx="700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dirty="0"/>
              <a:t>Next Generation Design for Added Durability and Leak Resistance:</a:t>
            </a:r>
          </a:p>
        </p:txBody>
      </p:sp>
    </p:spTree>
    <p:extLst>
      <p:ext uri="{BB962C8B-B14F-4D97-AF65-F5344CB8AC3E}">
        <p14:creationId xmlns:p14="http://schemas.microsoft.com/office/powerpoint/2010/main" val="330129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Unico LRP® Pumping Unit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0B382E-44D2-4B48-91B9-1E3B17E89D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9532" y="1016732"/>
            <a:ext cx="4440831" cy="5424516"/>
          </a:xfrm>
        </p:spPr>
        <p:txBody>
          <a:bodyPr/>
          <a:lstStyle/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Pumping Unit for Sucker Rod</a:t>
            </a:r>
          </a:p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Replaces Traditional Horse Head </a:t>
            </a:r>
          </a:p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Electromechanical (Not Hydraulic)</a:t>
            </a:r>
          </a:p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Small Size and Weight</a:t>
            </a:r>
          </a:p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Safety: No Exposed Moving Parts or Pinch Points</a:t>
            </a:r>
          </a:p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Ease of Transportation / Installation</a:t>
            </a:r>
          </a:p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Visual Appeal</a:t>
            </a:r>
          </a:p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Quiet Operation</a:t>
            </a:r>
          </a:p>
          <a:p>
            <a:pPr>
              <a:spcBef>
                <a:spcPts val="1100"/>
              </a:spcBef>
              <a:spcAft>
                <a:spcPts val="480"/>
              </a:spcAft>
            </a:pPr>
            <a:r>
              <a:rPr lang="en-US" sz="2000" dirty="0"/>
              <a:t>Reduced Environmental 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52F29-61F7-4A72-AF26-0FCEB0721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77" y="758830"/>
            <a:ext cx="3360711" cy="53192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87E9A7-8AF3-426B-80E5-E4845FEF6CBE}"/>
              </a:ext>
            </a:extLst>
          </p:cNvPr>
          <p:cNvSpPr/>
          <p:nvPr/>
        </p:nvSpPr>
        <p:spPr>
          <a:xfrm>
            <a:off x="6707388" y="5398068"/>
            <a:ext cx="193721" cy="8316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71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20BB40-DBFA-46B2-A55D-8603E625A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5" y="980728"/>
            <a:ext cx="3896105" cy="464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0DF784-46F0-4DB1-8F1E-6D5482673767}"/>
              </a:ext>
            </a:extLst>
          </p:cNvPr>
          <p:cNvSpPr/>
          <p:nvPr/>
        </p:nvSpPr>
        <p:spPr>
          <a:xfrm>
            <a:off x="539552" y="296652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Thank you.  Questions?</a:t>
            </a:r>
          </a:p>
        </p:txBody>
      </p:sp>
    </p:spTree>
    <p:extLst>
      <p:ext uri="{BB962C8B-B14F-4D97-AF65-F5344CB8AC3E}">
        <p14:creationId xmlns:p14="http://schemas.microsoft.com/office/powerpoint/2010/main" val="204333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Unico LRP® Pumping Unit</a:t>
            </a:r>
          </a:p>
        </p:txBody>
      </p:sp>
      <p:pic>
        <p:nvPicPr>
          <p:cNvPr id="5" name="Picture 4" descr="LRP VERSES SRP ghost2">
            <a:extLst>
              <a:ext uri="{FF2B5EF4-FFF2-40B4-BE49-F238E27FC236}">
                <a16:creationId xmlns:a16="http://schemas.microsoft.com/office/drawing/2014/main" id="{A2B1C536-A842-4D7E-9421-638DE93E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01" r="10865"/>
          <a:stretch>
            <a:fillRect/>
          </a:stretch>
        </p:blipFill>
        <p:spPr bwMode="auto">
          <a:xfrm>
            <a:off x="1907767" y="1376772"/>
            <a:ext cx="5175250" cy="454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72685A-9D68-47E2-970F-54259DD343F5}"/>
              </a:ext>
            </a:extLst>
          </p:cNvPr>
          <p:cNvSpPr/>
          <p:nvPr/>
        </p:nvSpPr>
        <p:spPr>
          <a:xfrm>
            <a:off x="539147" y="822640"/>
            <a:ext cx="3724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dirty="0"/>
              <a:t>Replaces Traditional Pumping Unit</a:t>
            </a:r>
          </a:p>
        </p:txBody>
      </p:sp>
    </p:spTree>
    <p:extLst>
      <p:ext uri="{BB962C8B-B14F-4D97-AF65-F5344CB8AC3E}">
        <p14:creationId xmlns:p14="http://schemas.microsoft.com/office/powerpoint/2010/main" val="319834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Unico LRP® Pumping Unit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72685A-9D68-47E2-970F-54259DD343F5}"/>
              </a:ext>
            </a:extLst>
          </p:cNvPr>
          <p:cNvSpPr/>
          <p:nvPr/>
        </p:nvSpPr>
        <p:spPr>
          <a:xfrm>
            <a:off x="539147" y="822640"/>
            <a:ext cx="6673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dirty="0"/>
              <a:t>Minimal Environmental Impact during Installation and Operation</a:t>
            </a:r>
          </a:p>
        </p:txBody>
      </p:sp>
      <p:pic>
        <p:nvPicPr>
          <p:cNvPr id="6" name="Picture 4" descr="IMG_5386">
            <a:extLst>
              <a:ext uri="{FF2B5EF4-FFF2-40B4-BE49-F238E27FC236}">
                <a16:creationId xmlns:a16="http://schemas.microsoft.com/office/drawing/2014/main" id="{AA73AB54-EB38-411B-8F74-044F250A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4" y="1520788"/>
            <a:ext cx="3969518" cy="27914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G_5028">
            <a:extLst>
              <a:ext uri="{FF2B5EF4-FFF2-40B4-BE49-F238E27FC236}">
                <a16:creationId xmlns:a16="http://schemas.microsoft.com/office/drawing/2014/main" id="{1F68AEEF-4AE5-489C-B961-005EEC77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9" y="3114256"/>
            <a:ext cx="3968757" cy="27914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9E4F9B-BC83-41E0-A3D8-65F67CF2731F}"/>
              </a:ext>
            </a:extLst>
          </p:cNvPr>
          <p:cNvSpPr/>
          <p:nvPr/>
        </p:nvSpPr>
        <p:spPr>
          <a:xfrm>
            <a:off x="4896036" y="1829948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dirty="0">
                <a:solidFill>
                  <a:srgbClr val="69478C"/>
                </a:solidFill>
              </a:rPr>
              <a:t>Two Units Transported on a Flat Bed</a:t>
            </a:r>
          </a:p>
        </p:txBody>
      </p:sp>
    </p:spTree>
    <p:extLst>
      <p:ext uri="{BB962C8B-B14F-4D97-AF65-F5344CB8AC3E}">
        <p14:creationId xmlns:p14="http://schemas.microsoft.com/office/powerpoint/2010/main" val="32800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Unico LRP® Pumping Unit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E91F9A-9A77-4444-B583-441A0B47F344}"/>
              </a:ext>
            </a:extLst>
          </p:cNvPr>
          <p:cNvSpPr txBox="1">
            <a:spLocks/>
          </p:cNvSpPr>
          <p:nvPr/>
        </p:nvSpPr>
        <p:spPr>
          <a:xfrm>
            <a:off x="611560" y="1232756"/>
            <a:ext cx="3545083" cy="4675369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480"/>
              </a:spcAft>
              <a:buNone/>
            </a:pPr>
            <a:r>
              <a:rPr lang="en-US" sz="2000" dirty="0"/>
              <a:t>LRP® System Comprises: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Reversing AC Motor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Gear Reducer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Rack and Pinion Drive Assembly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Mounting Stand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Control System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EE3FCF-FD8A-490D-8D9D-9F447DCF8D66}"/>
              </a:ext>
            </a:extLst>
          </p:cNvPr>
          <p:cNvGrpSpPr/>
          <p:nvPr/>
        </p:nvGrpSpPr>
        <p:grpSpPr>
          <a:xfrm>
            <a:off x="4860032" y="116632"/>
            <a:ext cx="2794339" cy="6084751"/>
            <a:chOff x="4860032" y="116632"/>
            <a:chExt cx="2794339" cy="608475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9BB714A-86D4-4629-A5AB-CF35E49C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33711" y="116632"/>
              <a:ext cx="1820660" cy="6084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151AF8-5F83-45A1-BDBB-3E9927D09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0032" y="1626249"/>
              <a:ext cx="1013548" cy="2888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948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Conventional Well Completion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3778FC2F-5D2E-4562-8564-6883C4DD8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1719"/>
            <a:ext cx="2824163" cy="4754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FA9C0D-C9FF-4641-9070-8A428B6864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9532" y="1195830"/>
            <a:ext cx="4212468" cy="5185497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Conventional Well Completion / Traditional Downhole Sucker Rod Pump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Conventional Wellhead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Conventional Stuffing Box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Casing and Tubing Mount Options Available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Mounting Stand Provides Access to Stuffing Box and Tree</a:t>
            </a:r>
          </a:p>
          <a:p>
            <a:pPr>
              <a:spcBef>
                <a:spcPts val="1200"/>
              </a:spcBef>
              <a:spcAft>
                <a:spcPts val="480"/>
              </a:spcAft>
            </a:pPr>
            <a:r>
              <a:rPr lang="en-US" sz="2000" dirty="0"/>
              <a:t>Polished Rod Optionally Enclosed (Screened)</a:t>
            </a:r>
          </a:p>
        </p:txBody>
      </p:sp>
    </p:spTree>
    <p:extLst>
      <p:ext uri="{BB962C8B-B14F-4D97-AF65-F5344CB8AC3E}">
        <p14:creationId xmlns:p14="http://schemas.microsoft.com/office/powerpoint/2010/main" val="376560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A LRP Panorama.JPG">
            <a:extLst>
              <a:ext uri="{FF2B5EF4-FFF2-40B4-BE49-F238E27FC236}">
                <a16:creationId xmlns:a16="http://schemas.microsoft.com/office/drawing/2014/main" id="{AF4A4E24-7887-4D48-825E-02ED4C04BC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26010"/>
          <a:stretch>
            <a:fillRect/>
          </a:stretch>
        </p:blipFill>
        <p:spPr bwMode="auto">
          <a:xfrm>
            <a:off x="611560" y="1160748"/>
            <a:ext cx="8134348" cy="23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A LRP panorama5.JPG">
            <a:extLst>
              <a:ext uri="{FF2B5EF4-FFF2-40B4-BE49-F238E27FC236}">
                <a16:creationId xmlns:a16="http://schemas.microsoft.com/office/drawing/2014/main" id="{4D16C6EB-808C-4C83-830F-C8EE03E30D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718" t="8728" r="11420" b="22541"/>
          <a:stretch/>
        </p:blipFill>
        <p:spPr>
          <a:xfrm>
            <a:off x="597365" y="3884324"/>
            <a:ext cx="8148544" cy="22154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111FB41-6452-4B48-8B2D-10C1E509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29185"/>
            <a:ext cx="7930080" cy="435520"/>
          </a:xfrm>
        </p:spPr>
        <p:txBody>
          <a:bodyPr/>
          <a:lstStyle/>
          <a:p>
            <a:r>
              <a:rPr lang="en-US" b="1" dirty="0"/>
              <a:t>Unico LRP® Pumping Unit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2826-D0D2-490B-BA0A-C4C1782E6DBE}"/>
              </a:ext>
            </a:extLst>
          </p:cNvPr>
          <p:cNvSpPr/>
          <p:nvPr/>
        </p:nvSpPr>
        <p:spPr>
          <a:xfrm>
            <a:off x="624312" y="3026616"/>
            <a:ext cx="132440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Before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23DF4-3C58-47FA-9721-7EC05CA3E592}"/>
              </a:ext>
            </a:extLst>
          </p:cNvPr>
          <p:cNvSpPr/>
          <p:nvPr/>
        </p:nvSpPr>
        <p:spPr>
          <a:xfrm>
            <a:off x="452898" y="5565348"/>
            <a:ext cx="141880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819549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11FB41-6452-4B48-8B2D-10C1E509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29185"/>
            <a:ext cx="7930080" cy="435520"/>
          </a:xfrm>
        </p:spPr>
        <p:txBody>
          <a:bodyPr/>
          <a:lstStyle/>
          <a:p>
            <a:r>
              <a:rPr lang="en-US" b="1" dirty="0"/>
              <a:t>Example Installations / Environmentally Sensitive Sites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8CB4EA3-7613-4E72-BFE8-24C04E774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31" y="855369"/>
            <a:ext cx="2448272" cy="28215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8A3ECF-370E-43A4-AAD3-CE55F3C3D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855836"/>
            <a:ext cx="4450899" cy="2649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9C16E-6239-4FDB-9428-D963FC00E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29" y="3857352"/>
            <a:ext cx="3286267" cy="2595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D3FA8E-2BAD-4301-A894-255C3757B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3732859"/>
            <a:ext cx="2629004" cy="2737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C66B1B-98B5-4EEF-B4DE-3B8F39B42C12}"/>
              </a:ext>
            </a:extLst>
          </p:cNvPr>
          <p:cNvCxnSpPr>
            <a:cxnSpLocks/>
          </p:cNvCxnSpPr>
          <p:nvPr/>
        </p:nvCxnSpPr>
        <p:spPr>
          <a:xfrm flipV="1">
            <a:off x="2843808" y="4833156"/>
            <a:ext cx="180020" cy="1080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300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D01CE692-E748-4CF7-AFF9-C93F6D1F9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19859"/>
            <a:ext cx="8382000" cy="1616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43C6E2-39F0-41CD-B4DC-0EB3A1C15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39753"/>
            <a:ext cx="2773920" cy="346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DDB27-C641-41E6-A117-ED6085A29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574" y="1085800"/>
            <a:ext cx="5012719" cy="3321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57C0496-EC8F-47B1-88DB-EC6D07D8EE0C}"/>
              </a:ext>
            </a:extLst>
          </p:cNvPr>
          <p:cNvSpPr txBox="1">
            <a:spLocks/>
          </p:cNvSpPr>
          <p:nvPr/>
        </p:nvSpPr>
        <p:spPr>
          <a:xfrm>
            <a:off x="467544" y="291527"/>
            <a:ext cx="7930080" cy="435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Example Installations / Environmentally Sensitive Sites</a:t>
            </a:r>
          </a:p>
        </p:txBody>
      </p:sp>
    </p:spTree>
    <p:extLst>
      <p:ext uri="{BB962C8B-B14F-4D97-AF65-F5344CB8AC3E}">
        <p14:creationId xmlns:p14="http://schemas.microsoft.com/office/powerpoint/2010/main" val="993314412"/>
      </p:ext>
    </p:extLst>
  </p:cSld>
  <p:clrMapOvr>
    <a:masterClrMapping/>
  </p:clrMapOvr>
</p:sld>
</file>

<file path=ppt/theme/theme1.xml><?xml version="1.0" encoding="utf-8"?>
<a:theme xmlns:a="http://schemas.openxmlformats.org/drawingml/2006/main" name="No photo title slid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(body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ody slides">
  <a:themeElements>
    <a:clrScheme name="REGAL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69478C"/>
      </a:accent1>
      <a:accent2>
        <a:srgbClr val="C80850"/>
      </a:accent2>
      <a:accent3>
        <a:srgbClr val="F99D31"/>
      </a:accent3>
      <a:accent4>
        <a:srgbClr val="EBD723"/>
      </a:accent4>
      <a:accent5>
        <a:srgbClr val="00B6DE"/>
      </a:accent5>
      <a:accent6>
        <a:srgbClr val="75C7B9"/>
      </a:accent6>
      <a:hlink>
        <a:srgbClr val="00A160"/>
      </a:hlink>
      <a:folHlink>
        <a:srgbClr val="0081C6"/>
      </a:folHlink>
    </a:clrScheme>
    <a:fontScheme name="Regal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no photo title slide 2">
  <a:themeElements>
    <a:clrScheme name="REGAL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69478C"/>
      </a:accent1>
      <a:accent2>
        <a:srgbClr val="C80850"/>
      </a:accent2>
      <a:accent3>
        <a:srgbClr val="F99D31"/>
      </a:accent3>
      <a:accent4>
        <a:srgbClr val="EBD723"/>
      </a:accent4>
      <a:accent5>
        <a:srgbClr val="00B6DE"/>
      </a:accent5>
      <a:accent6>
        <a:srgbClr val="75C7B9"/>
      </a:accent6>
      <a:hlink>
        <a:srgbClr val="00A160"/>
      </a:hlink>
      <a:folHlink>
        <a:srgbClr val="0081C6"/>
      </a:folHlink>
    </a:clrScheme>
    <a:fontScheme name="Regal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2014SchoolTemplate</Template>
  <TotalTime>0</TotalTime>
  <Words>491</Words>
  <Application>Microsoft Office PowerPoint</Application>
  <PresentationFormat>On-screen Show (4:3)</PresentationFormat>
  <Paragraphs>164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Cordia New</vt:lpstr>
      <vt:lpstr>Wingdings</vt:lpstr>
      <vt:lpstr>No photo title slide 1</vt:lpstr>
      <vt:lpstr>body slides</vt:lpstr>
      <vt:lpstr>no photo title slide 2</vt:lpstr>
      <vt:lpstr>Small Footprint LRP® Pumping Unit</vt:lpstr>
      <vt:lpstr>Unico LRP® Pumping Unit</vt:lpstr>
      <vt:lpstr>Unico LRP® Pumping Unit</vt:lpstr>
      <vt:lpstr>Unico LRP® Pumping Unit</vt:lpstr>
      <vt:lpstr>Unico LRP® Pumping Unit</vt:lpstr>
      <vt:lpstr>Conventional Well Completion</vt:lpstr>
      <vt:lpstr>Unico LRP® Pumping Unit</vt:lpstr>
      <vt:lpstr>Example Installations / Environmentally Sensitive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Pam Steel</dc:creator>
  <cp:lastModifiedBy>Ron Peterson</cp:lastModifiedBy>
  <cp:revision>762</cp:revision>
  <cp:lastPrinted>2016-05-19T15:42:10Z</cp:lastPrinted>
  <dcterms:created xsi:type="dcterms:W3CDTF">2014-02-17T15:25:06Z</dcterms:created>
  <dcterms:modified xsi:type="dcterms:W3CDTF">2018-09-25T20:14:22Z</dcterms:modified>
</cp:coreProperties>
</file>