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57" r:id="rId6"/>
    <p:sldId id="258" r:id="rId7"/>
    <p:sldId id="261" r:id="rId8"/>
    <p:sldId id="260" r:id="rId9"/>
    <p:sldId id="259" r:id="rId10"/>
    <p:sldId id="262" r:id="rId11"/>
    <p:sldId id="312" r:id="rId12"/>
    <p:sldId id="264" r:id="rId13"/>
    <p:sldId id="313" r:id="rId14"/>
    <p:sldId id="314" r:id="rId15"/>
    <p:sldId id="315" r:id="rId16"/>
    <p:sldId id="316" r:id="rId17"/>
    <p:sldId id="270" r:id="rId18"/>
    <p:sldId id="271" r:id="rId19"/>
    <p:sldId id="277" r:id="rId20"/>
    <p:sldId id="272"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7AD"/>
    <a:srgbClr val="93B7BB"/>
    <a:srgbClr val="FF6600"/>
    <a:srgbClr val="392E2C"/>
    <a:srgbClr val="DF85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1" autoAdjust="0"/>
    <p:restoredTop sz="74386" autoAdjust="0"/>
  </p:normalViewPr>
  <p:slideViewPr>
    <p:cSldViewPr snapToGrid="0">
      <p:cViewPr varScale="1">
        <p:scale>
          <a:sx n="85" d="100"/>
          <a:sy n="85" d="100"/>
        </p:scale>
        <p:origin x="2226" y="84"/>
      </p:cViewPr>
      <p:guideLst/>
    </p:cSldViewPr>
  </p:slideViewPr>
  <p:notesTextViewPr>
    <p:cViewPr>
      <p:scale>
        <a:sx n="1" d="1"/>
        <a:sy n="1" d="1"/>
      </p:scale>
      <p:origin x="0" y="0"/>
    </p:cViewPr>
  </p:notesTextViewPr>
  <p:sorterViewPr>
    <p:cViewPr>
      <p:scale>
        <a:sx n="100" d="100"/>
        <a:sy n="100" d="100"/>
      </p:scale>
      <p:origin x="0" y="-4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4CB21-6DF7-4546-A495-9510ACDD069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B80B50E-9D86-4252-AA95-9BDD9076AD1F}">
      <dgm:prSet phldrT="[Text]"/>
      <dgm:spPr>
        <a:solidFill>
          <a:schemeClr val="accent1">
            <a:lumMod val="75000"/>
          </a:schemeClr>
        </a:solidFill>
      </dgm:spPr>
      <dgm:t>
        <a:bodyPr/>
        <a:lstStyle/>
        <a:p>
          <a:r>
            <a:rPr lang="en-US" baseline="0" dirty="0">
              <a:solidFill>
                <a:schemeClr val="bg1"/>
              </a:solidFill>
            </a:rPr>
            <a:t>FRACTioN™ Process</a:t>
          </a:r>
          <a:endParaRPr lang="en-US" dirty="0">
            <a:solidFill>
              <a:schemeClr val="bg1"/>
            </a:solidFill>
          </a:endParaRPr>
        </a:p>
      </dgm:t>
    </dgm:pt>
    <dgm:pt modelId="{115B364F-E1CA-4DF2-9F97-B8638B547434}" type="parTrans" cxnId="{5F8F91E1-3472-4A3B-A5D2-0AFCE3E0ABAC}">
      <dgm:prSet/>
      <dgm:spPr/>
      <dgm:t>
        <a:bodyPr/>
        <a:lstStyle/>
        <a:p>
          <a:endParaRPr lang="en-US"/>
        </a:p>
      </dgm:t>
    </dgm:pt>
    <dgm:pt modelId="{965D5A18-F481-4D89-B5D8-758F5E3EE13D}" type="sibTrans" cxnId="{5F8F91E1-3472-4A3B-A5D2-0AFCE3E0ABAC}">
      <dgm:prSet/>
      <dgm:spPr/>
      <dgm:t>
        <a:bodyPr/>
        <a:lstStyle/>
        <a:p>
          <a:endParaRPr lang="en-US"/>
        </a:p>
      </dgm:t>
    </dgm:pt>
    <dgm:pt modelId="{2DA7C3C7-0449-47B8-9337-ED70BE057998}">
      <dgm:prSet/>
      <dgm:spPr>
        <a:solidFill>
          <a:schemeClr val="accent1">
            <a:lumMod val="75000"/>
          </a:schemeClr>
        </a:solidFill>
      </dgm:spPr>
      <dgm:t>
        <a:bodyPr/>
        <a:lstStyle/>
        <a:p>
          <a:r>
            <a:rPr lang="en-US" dirty="0">
              <a:solidFill>
                <a:schemeClr val="bg1"/>
              </a:solidFill>
            </a:rPr>
            <a:t>Test Case</a:t>
          </a:r>
        </a:p>
      </dgm:t>
    </dgm:pt>
    <dgm:pt modelId="{B2DB5DD8-98B5-4B15-B2AB-EA3614453110}" type="parTrans" cxnId="{DDAD4E81-26B5-4C0C-A9A3-6E7410B12C5A}">
      <dgm:prSet/>
      <dgm:spPr/>
      <dgm:t>
        <a:bodyPr/>
        <a:lstStyle/>
        <a:p>
          <a:endParaRPr lang="en-US"/>
        </a:p>
      </dgm:t>
    </dgm:pt>
    <dgm:pt modelId="{BD1EB31A-E52D-475E-94FA-3C81AE1C4062}" type="sibTrans" cxnId="{DDAD4E81-26B5-4C0C-A9A3-6E7410B12C5A}">
      <dgm:prSet/>
      <dgm:spPr/>
      <dgm:t>
        <a:bodyPr/>
        <a:lstStyle/>
        <a:p>
          <a:endParaRPr lang="en-US"/>
        </a:p>
      </dgm:t>
    </dgm:pt>
    <dgm:pt modelId="{B2C396EE-AB4B-4E1F-AE8F-5610A133D81A}">
      <dgm:prSet phldrT="[Text]"/>
      <dgm:spPr>
        <a:solidFill>
          <a:schemeClr val="accent1">
            <a:lumMod val="75000"/>
          </a:schemeClr>
        </a:solidFill>
      </dgm:spPr>
      <dgm:t>
        <a:bodyPr/>
        <a:lstStyle/>
        <a:p>
          <a:r>
            <a:rPr lang="en-US" baseline="0" dirty="0">
              <a:solidFill>
                <a:schemeClr val="bg1"/>
              </a:solidFill>
            </a:rPr>
            <a:t>Introduction</a:t>
          </a:r>
        </a:p>
      </dgm:t>
    </dgm:pt>
    <dgm:pt modelId="{73A37F32-9EC2-4B89-B810-FD1A02B1C4CF}" type="parTrans" cxnId="{65F1B312-59A8-4A38-8477-126661FE85CE}">
      <dgm:prSet/>
      <dgm:spPr/>
      <dgm:t>
        <a:bodyPr/>
        <a:lstStyle/>
        <a:p>
          <a:endParaRPr lang="en-US"/>
        </a:p>
      </dgm:t>
    </dgm:pt>
    <dgm:pt modelId="{9DF606AA-2D7E-4B37-91C6-F60DC5D122B1}" type="sibTrans" cxnId="{65F1B312-59A8-4A38-8477-126661FE85CE}">
      <dgm:prSet/>
      <dgm:spPr/>
      <dgm:t>
        <a:bodyPr/>
        <a:lstStyle/>
        <a:p>
          <a:endParaRPr lang="en-US"/>
        </a:p>
      </dgm:t>
    </dgm:pt>
    <dgm:pt modelId="{68E2E77A-9505-4997-B8C2-E690F386298D}">
      <dgm:prSet/>
      <dgm:spPr>
        <a:solidFill>
          <a:schemeClr val="accent1">
            <a:lumMod val="75000"/>
          </a:schemeClr>
        </a:solidFill>
      </dgm:spPr>
      <dgm:t>
        <a:bodyPr/>
        <a:lstStyle/>
        <a:p>
          <a:r>
            <a:rPr lang="en-US" dirty="0">
              <a:solidFill>
                <a:schemeClr val="bg1"/>
              </a:solidFill>
            </a:rPr>
            <a:t>Review</a:t>
          </a:r>
        </a:p>
      </dgm:t>
    </dgm:pt>
    <dgm:pt modelId="{CBDFB2C0-FFA5-4F26-AD0F-DC7C2904D0AB}" type="parTrans" cxnId="{5DC5B9E1-0814-48AD-BC02-E0F6A2EA9353}">
      <dgm:prSet/>
      <dgm:spPr/>
      <dgm:t>
        <a:bodyPr/>
        <a:lstStyle/>
        <a:p>
          <a:endParaRPr lang="en-US"/>
        </a:p>
      </dgm:t>
    </dgm:pt>
    <dgm:pt modelId="{FB35DEF8-5CC9-4E15-BC91-73279D7722A1}" type="sibTrans" cxnId="{5DC5B9E1-0814-48AD-BC02-E0F6A2EA9353}">
      <dgm:prSet/>
      <dgm:spPr/>
      <dgm:t>
        <a:bodyPr/>
        <a:lstStyle/>
        <a:p>
          <a:endParaRPr lang="en-US"/>
        </a:p>
      </dgm:t>
    </dgm:pt>
    <dgm:pt modelId="{CBA686A4-F2AE-4752-AE44-4D19CA58601A}" type="pres">
      <dgm:prSet presAssocID="{A444CB21-6DF7-4546-A495-9510ACDD069F}" presName="Name0" presStyleCnt="0">
        <dgm:presLayoutVars>
          <dgm:chMax val="7"/>
          <dgm:chPref val="7"/>
          <dgm:dir/>
        </dgm:presLayoutVars>
      </dgm:prSet>
      <dgm:spPr/>
    </dgm:pt>
    <dgm:pt modelId="{42EEB870-2021-40ED-843A-F50A1A89162B}" type="pres">
      <dgm:prSet presAssocID="{A444CB21-6DF7-4546-A495-9510ACDD069F}" presName="Name1" presStyleCnt="0"/>
      <dgm:spPr/>
    </dgm:pt>
    <dgm:pt modelId="{4EFAB3F6-005B-487A-A20F-AEA4E7688FFE}" type="pres">
      <dgm:prSet presAssocID="{A444CB21-6DF7-4546-A495-9510ACDD069F}" presName="cycle" presStyleCnt="0"/>
      <dgm:spPr/>
    </dgm:pt>
    <dgm:pt modelId="{A678FD2F-111C-4142-97C2-99FB6B959989}" type="pres">
      <dgm:prSet presAssocID="{A444CB21-6DF7-4546-A495-9510ACDD069F}" presName="srcNode" presStyleLbl="node1" presStyleIdx="0" presStyleCnt="4"/>
      <dgm:spPr/>
    </dgm:pt>
    <dgm:pt modelId="{08F81C6E-014B-46C2-A154-1714E9172905}" type="pres">
      <dgm:prSet presAssocID="{A444CB21-6DF7-4546-A495-9510ACDD069F}" presName="conn" presStyleLbl="parChTrans1D2" presStyleIdx="0" presStyleCnt="1"/>
      <dgm:spPr/>
    </dgm:pt>
    <dgm:pt modelId="{5B5C4066-5976-43AB-A138-1BC164377AF4}" type="pres">
      <dgm:prSet presAssocID="{A444CB21-6DF7-4546-A495-9510ACDD069F}" presName="extraNode" presStyleLbl="node1" presStyleIdx="0" presStyleCnt="4"/>
      <dgm:spPr/>
    </dgm:pt>
    <dgm:pt modelId="{A88CE933-856B-41C7-8AB0-B537D1AD1F48}" type="pres">
      <dgm:prSet presAssocID="{A444CB21-6DF7-4546-A495-9510ACDD069F}" presName="dstNode" presStyleLbl="node1" presStyleIdx="0" presStyleCnt="4"/>
      <dgm:spPr/>
    </dgm:pt>
    <dgm:pt modelId="{14961649-5195-4568-84AF-03006BF62138}" type="pres">
      <dgm:prSet presAssocID="{B2C396EE-AB4B-4E1F-AE8F-5610A133D81A}" presName="text_1" presStyleLbl="node1" presStyleIdx="0" presStyleCnt="4">
        <dgm:presLayoutVars>
          <dgm:bulletEnabled val="1"/>
        </dgm:presLayoutVars>
      </dgm:prSet>
      <dgm:spPr/>
    </dgm:pt>
    <dgm:pt modelId="{CDF8B7A5-681E-483F-8302-EE1C3F999269}" type="pres">
      <dgm:prSet presAssocID="{B2C396EE-AB4B-4E1F-AE8F-5610A133D81A}" presName="accent_1" presStyleCnt="0"/>
      <dgm:spPr/>
    </dgm:pt>
    <dgm:pt modelId="{9F8577CF-E3B7-4167-BD3D-2908DE8D5C5D}" type="pres">
      <dgm:prSet presAssocID="{B2C396EE-AB4B-4E1F-AE8F-5610A133D81A}" presName="accentRepeatNode" presStyleLbl="solidFgAcc1" presStyleIdx="0" presStyleCnt="4"/>
      <dgm:spPr>
        <a:solidFill>
          <a:srgbClr val="C5C7AD"/>
        </a:solidFill>
      </dgm:spPr>
    </dgm:pt>
    <dgm:pt modelId="{2670FF43-E010-400A-8F17-F58DA2C9C97F}" type="pres">
      <dgm:prSet presAssocID="{6B80B50E-9D86-4252-AA95-9BDD9076AD1F}" presName="text_2" presStyleLbl="node1" presStyleIdx="1" presStyleCnt="4">
        <dgm:presLayoutVars>
          <dgm:bulletEnabled val="1"/>
        </dgm:presLayoutVars>
      </dgm:prSet>
      <dgm:spPr/>
    </dgm:pt>
    <dgm:pt modelId="{E5639305-7AEF-4680-B5D0-3D4288CC7BDF}" type="pres">
      <dgm:prSet presAssocID="{6B80B50E-9D86-4252-AA95-9BDD9076AD1F}" presName="accent_2" presStyleCnt="0"/>
      <dgm:spPr/>
    </dgm:pt>
    <dgm:pt modelId="{604E3CE5-CB35-447F-B8BB-E61CAFFD27AD}" type="pres">
      <dgm:prSet presAssocID="{6B80B50E-9D86-4252-AA95-9BDD9076AD1F}" presName="accentRepeatNode" presStyleLbl="solidFgAcc1" presStyleIdx="1" presStyleCnt="4"/>
      <dgm:spPr>
        <a:solidFill>
          <a:srgbClr val="C5C7AD"/>
        </a:solidFill>
      </dgm:spPr>
    </dgm:pt>
    <dgm:pt modelId="{83B45F77-A8BE-4B29-B2F8-A333989630E8}" type="pres">
      <dgm:prSet presAssocID="{2DA7C3C7-0449-47B8-9337-ED70BE057998}" presName="text_3" presStyleLbl="node1" presStyleIdx="2" presStyleCnt="4">
        <dgm:presLayoutVars>
          <dgm:bulletEnabled val="1"/>
        </dgm:presLayoutVars>
      </dgm:prSet>
      <dgm:spPr/>
    </dgm:pt>
    <dgm:pt modelId="{E8D102EC-6E06-420D-8EF7-D848012A8DA4}" type="pres">
      <dgm:prSet presAssocID="{2DA7C3C7-0449-47B8-9337-ED70BE057998}" presName="accent_3" presStyleCnt="0"/>
      <dgm:spPr/>
    </dgm:pt>
    <dgm:pt modelId="{14DC08A9-FF56-44AE-9325-8016484C45E1}" type="pres">
      <dgm:prSet presAssocID="{2DA7C3C7-0449-47B8-9337-ED70BE057998}" presName="accentRepeatNode" presStyleLbl="solidFgAcc1" presStyleIdx="2" presStyleCnt="4"/>
      <dgm:spPr>
        <a:solidFill>
          <a:srgbClr val="C5C7AD"/>
        </a:solidFill>
      </dgm:spPr>
    </dgm:pt>
    <dgm:pt modelId="{C9C7D885-2FBD-48BD-9E1E-8744484E9389}" type="pres">
      <dgm:prSet presAssocID="{68E2E77A-9505-4997-B8C2-E690F386298D}" presName="text_4" presStyleLbl="node1" presStyleIdx="3" presStyleCnt="4">
        <dgm:presLayoutVars>
          <dgm:bulletEnabled val="1"/>
        </dgm:presLayoutVars>
      </dgm:prSet>
      <dgm:spPr/>
    </dgm:pt>
    <dgm:pt modelId="{C9D1A39A-036E-4687-90A6-F9B442EB1A08}" type="pres">
      <dgm:prSet presAssocID="{68E2E77A-9505-4997-B8C2-E690F386298D}" presName="accent_4" presStyleCnt="0"/>
      <dgm:spPr/>
    </dgm:pt>
    <dgm:pt modelId="{757DB3C2-FCFD-4F45-AC64-92DBFB539795}" type="pres">
      <dgm:prSet presAssocID="{68E2E77A-9505-4997-B8C2-E690F386298D}" presName="accentRepeatNode" presStyleLbl="solidFgAcc1" presStyleIdx="3" presStyleCnt="4"/>
      <dgm:spPr>
        <a:solidFill>
          <a:srgbClr val="C5C7AD"/>
        </a:solidFill>
      </dgm:spPr>
    </dgm:pt>
  </dgm:ptLst>
  <dgm:cxnLst>
    <dgm:cxn modelId="{65F1B312-59A8-4A38-8477-126661FE85CE}" srcId="{A444CB21-6DF7-4546-A495-9510ACDD069F}" destId="{B2C396EE-AB4B-4E1F-AE8F-5610A133D81A}" srcOrd="0" destOrd="0" parTransId="{73A37F32-9EC2-4B89-B810-FD1A02B1C4CF}" sibTransId="{9DF606AA-2D7E-4B37-91C6-F60DC5D122B1}"/>
    <dgm:cxn modelId="{D269B830-BB48-442E-9235-3CECB53AB741}" type="presOf" srcId="{2DA7C3C7-0449-47B8-9337-ED70BE057998}" destId="{83B45F77-A8BE-4B29-B2F8-A333989630E8}" srcOrd="0" destOrd="0" presId="urn:microsoft.com/office/officeart/2008/layout/VerticalCurvedList"/>
    <dgm:cxn modelId="{60437365-5610-40D5-8687-7E21C6CDA204}" type="presOf" srcId="{A444CB21-6DF7-4546-A495-9510ACDD069F}" destId="{CBA686A4-F2AE-4752-AE44-4D19CA58601A}" srcOrd="0" destOrd="0" presId="urn:microsoft.com/office/officeart/2008/layout/VerticalCurvedList"/>
    <dgm:cxn modelId="{DDAD4E81-26B5-4C0C-A9A3-6E7410B12C5A}" srcId="{A444CB21-6DF7-4546-A495-9510ACDD069F}" destId="{2DA7C3C7-0449-47B8-9337-ED70BE057998}" srcOrd="2" destOrd="0" parTransId="{B2DB5DD8-98B5-4B15-B2AB-EA3614453110}" sibTransId="{BD1EB31A-E52D-475E-94FA-3C81AE1C4062}"/>
    <dgm:cxn modelId="{FB264083-6A36-465B-9A0E-670AB6BF089F}" type="presOf" srcId="{9DF606AA-2D7E-4B37-91C6-F60DC5D122B1}" destId="{08F81C6E-014B-46C2-A154-1714E9172905}" srcOrd="0" destOrd="0" presId="urn:microsoft.com/office/officeart/2008/layout/VerticalCurvedList"/>
    <dgm:cxn modelId="{13A03B91-1E01-4336-A42D-9D558D6AA1ED}" type="presOf" srcId="{6B80B50E-9D86-4252-AA95-9BDD9076AD1F}" destId="{2670FF43-E010-400A-8F17-F58DA2C9C97F}" srcOrd="0" destOrd="0" presId="urn:microsoft.com/office/officeart/2008/layout/VerticalCurvedList"/>
    <dgm:cxn modelId="{D282E4A1-9D8C-478F-9CA9-73778F0B4096}" type="presOf" srcId="{68E2E77A-9505-4997-B8C2-E690F386298D}" destId="{C9C7D885-2FBD-48BD-9E1E-8744484E9389}" srcOrd="0" destOrd="0" presId="urn:microsoft.com/office/officeart/2008/layout/VerticalCurvedList"/>
    <dgm:cxn modelId="{0CB275A3-79CB-414E-9108-5C7E2FEB7EE5}" type="presOf" srcId="{B2C396EE-AB4B-4E1F-AE8F-5610A133D81A}" destId="{14961649-5195-4568-84AF-03006BF62138}" srcOrd="0" destOrd="0" presId="urn:microsoft.com/office/officeart/2008/layout/VerticalCurvedList"/>
    <dgm:cxn modelId="{5F8F91E1-3472-4A3B-A5D2-0AFCE3E0ABAC}" srcId="{A444CB21-6DF7-4546-A495-9510ACDD069F}" destId="{6B80B50E-9D86-4252-AA95-9BDD9076AD1F}" srcOrd="1" destOrd="0" parTransId="{115B364F-E1CA-4DF2-9F97-B8638B547434}" sibTransId="{965D5A18-F481-4D89-B5D8-758F5E3EE13D}"/>
    <dgm:cxn modelId="{5DC5B9E1-0814-48AD-BC02-E0F6A2EA9353}" srcId="{A444CB21-6DF7-4546-A495-9510ACDD069F}" destId="{68E2E77A-9505-4997-B8C2-E690F386298D}" srcOrd="3" destOrd="0" parTransId="{CBDFB2C0-FFA5-4F26-AD0F-DC7C2904D0AB}" sibTransId="{FB35DEF8-5CC9-4E15-BC91-73279D7722A1}"/>
    <dgm:cxn modelId="{E0518450-3055-44AB-A9A6-5647BE88DE45}" type="presParOf" srcId="{CBA686A4-F2AE-4752-AE44-4D19CA58601A}" destId="{42EEB870-2021-40ED-843A-F50A1A89162B}" srcOrd="0" destOrd="0" presId="urn:microsoft.com/office/officeart/2008/layout/VerticalCurvedList"/>
    <dgm:cxn modelId="{D6C50D7C-66EF-4584-BBFD-BE21439A83ED}" type="presParOf" srcId="{42EEB870-2021-40ED-843A-F50A1A89162B}" destId="{4EFAB3F6-005B-487A-A20F-AEA4E7688FFE}" srcOrd="0" destOrd="0" presId="urn:microsoft.com/office/officeart/2008/layout/VerticalCurvedList"/>
    <dgm:cxn modelId="{D9BDD030-A406-4A73-8911-CE7045DF122F}" type="presParOf" srcId="{4EFAB3F6-005B-487A-A20F-AEA4E7688FFE}" destId="{A678FD2F-111C-4142-97C2-99FB6B959989}" srcOrd="0" destOrd="0" presId="urn:microsoft.com/office/officeart/2008/layout/VerticalCurvedList"/>
    <dgm:cxn modelId="{E6295574-3BAA-44AC-B3E2-8187BCD7F085}" type="presParOf" srcId="{4EFAB3F6-005B-487A-A20F-AEA4E7688FFE}" destId="{08F81C6E-014B-46C2-A154-1714E9172905}" srcOrd="1" destOrd="0" presId="urn:microsoft.com/office/officeart/2008/layout/VerticalCurvedList"/>
    <dgm:cxn modelId="{C2C386C5-9228-4CD4-8B8C-931C60F32A64}" type="presParOf" srcId="{4EFAB3F6-005B-487A-A20F-AEA4E7688FFE}" destId="{5B5C4066-5976-43AB-A138-1BC164377AF4}" srcOrd="2" destOrd="0" presId="urn:microsoft.com/office/officeart/2008/layout/VerticalCurvedList"/>
    <dgm:cxn modelId="{96D26EDF-D333-4F25-A2BB-445E90CE6B12}" type="presParOf" srcId="{4EFAB3F6-005B-487A-A20F-AEA4E7688FFE}" destId="{A88CE933-856B-41C7-8AB0-B537D1AD1F48}" srcOrd="3" destOrd="0" presId="urn:microsoft.com/office/officeart/2008/layout/VerticalCurvedList"/>
    <dgm:cxn modelId="{CFD8BC33-970C-4A06-B49F-E452C2DFB3A3}" type="presParOf" srcId="{42EEB870-2021-40ED-843A-F50A1A89162B}" destId="{14961649-5195-4568-84AF-03006BF62138}" srcOrd="1" destOrd="0" presId="urn:microsoft.com/office/officeart/2008/layout/VerticalCurvedList"/>
    <dgm:cxn modelId="{E1CB6F1E-1AC1-4EF1-B775-CB037EF9BC18}" type="presParOf" srcId="{42EEB870-2021-40ED-843A-F50A1A89162B}" destId="{CDF8B7A5-681E-483F-8302-EE1C3F999269}" srcOrd="2" destOrd="0" presId="urn:microsoft.com/office/officeart/2008/layout/VerticalCurvedList"/>
    <dgm:cxn modelId="{829FD993-2538-4E81-BB92-D4FC879E40E5}" type="presParOf" srcId="{CDF8B7A5-681E-483F-8302-EE1C3F999269}" destId="{9F8577CF-E3B7-4167-BD3D-2908DE8D5C5D}" srcOrd="0" destOrd="0" presId="urn:microsoft.com/office/officeart/2008/layout/VerticalCurvedList"/>
    <dgm:cxn modelId="{95BE3E89-2DD3-4780-8797-A28793A82239}" type="presParOf" srcId="{42EEB870-2021-40ED-843A-F50A1A89162B}" destId="{2670FF43-E010-400A-8F17-F58DA2C9C97F}" srcOrd="3" destOrd="0" presId="urn:microsoft.com/office/officeart/2008/layout/VerticalCurvedList"/>
    <dgm:cxn modelId="{921D91D6-C7E2-4FCE-9785-8316FC7D0DBB}" type="presParOf" srcId="{42EEB870-2021-40ED-843A-F50A1A89162B}" destId="{E5639305-7AEF-4680-B5D0-3D4288CC7BDF}" srcOrd="4" destOrd="0" presId="urn:microsoft.com/office/officeart/2008/layout/VerticalCurvedList"/>
    <dgm:cxn modelId="{A19759D0-4F75-4A6F-9642-96CCFA719BEF}" type="presParOf" srcId="{E5639305-7AEF-4680-B5D0-3D4288CC7BDF}" destId="{604E3CE5-CB35-447F-B8BB-E61CAFFD27AD}" srcOrd="0" destOrd="0" presId="urn:microsoft.com/office/officeart/2008/layout/VerticalCurvedList"/>
    <dgm:cxn modelId="{2EF3C20D-1E71-4B04-9DFD-39CA857F162B}" type="presParOf" srcId="{42EEB870-2021-40ED-843A-F50A1A89162B}" destId="{83B45F77-A8BE-4B29-B2F8-A333989630E8}" srcOrd="5" destOrd="0" presId="urn:microsoft.com/office/officeart/2008/layout/VerticalCurvedList"/>
    <dgm:cxn modelId="{0EED85E1-BACB-4FFD-B48C-636C0BCC35C6}" type="presParOf" srcId="{42EEB870-2021-40ED-843A-F50A1A89162B}" destId="{E8D102EC-6E06-420D-8EF7-D848012A8DA4}" srcOrd="6" destOrd="0" presId="urn:microsoft.com/office/officeart/2008/layout/VerticalCurvedList"/>
    <dgm:cxn modelId="{560CA564-84B7-41AB-BB93-0CEF74723581}" type="presParOf" srcId="{E8D102EC-6E06-420D-8EF7-D848012A8DA4}" destId="{14DC08A9-FF56-44AE-9325-8016484C45E1}" srcOrd="0" destOrd="0" presId="urn:microsoft.com/office/officeart/2008/layout/VerticalCurvedList"/>
    <dgm:cxn modelId="{1800802C-D8DA-4E69-A6FB-3D6737D7603E}" type="presParOf" srcId="{42EEB870-2021-40ED-843A-F50A1A89162B}" destId="{C9C7D885-2FBD-48BD-9E1E-8744484E9389}" srcOrd="7" destOrd="0" presId="urn:microsoft.com/office/officeart/2008/layout/VerticalCurvedList"/>
    <dgm:cxn modelId="{54217F84-2439-4BC6-A9AE-A3BF18A22652}" type="presParOf" srcId="{42EEB870-2021-40ED-843A-F50A1A89162B}" destId="{C9D1A39A-036E-4687-90A6-F9B442EB1A08}" srcOrd="8" destOrd="0" presId="urn:microsoft.com/office/officeart/2008/layout/VerticalCurvedList"/>
    <dgm:cxn modelId="{43F7CEBA-53AB-45DF-B009-7EE0A3CE7157}" type="presParOf" srcId="{C9D1A39A-036E-4687-90A6-F9B442EB1A08}" destId="{757DB3C2-FCFD-4F45-AC64-92DBFB53979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CB206F-2DF6-4E68-8FA4-F187B0D567C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CFC72FD7-874E-45C3-BE85-DF83D77DDAB0}">
      <dgm:prSet phldrT="[Text]"/>
      <dgm:spPr>
        <a:solidFill>
          <a:srgbClr val="AAB822"/>
        </a:solidFill>
      </dgm:spPr>
      <dgm:t>
        <a:bodyPr/>
        <a:lstStyle/>
        <a:p>
          <a:r>
            <a:rPr lang="en-US" dirty="0"/>
            <a:t>Initial Assessment</a:t>
          </a:r>
        </a:p>
      </dgm:t>
    </dgm:pt>
    <dgm:pt modelId="{FA7AA30D-7904-4F49-BB7A-3FB2FBAB508E}" type="parTrans" cxnId="{D9DE7192-BB77-468F-8991-4C9F8B4EDF9D}">
      <dgm:prSet/>
      <dgm:spPr/>
      <dgm:t>
        <a:bodyPr/>
        <a:lstStyle/>
        <a:p>
          <a:endParaRPr lang="en-US"/>
        </a:p>
      </dgm:t>
    </dgm:pt>
    <dgm:pt modelId="{23BF1B79-67DC-452E-A17D-1ACA32B0E76E}" type="sibTrans" cxnId="{D9DE7192-BB77-468F-8991-4C9F8B4EDF9D}">
      <dgm:prSet/>
      <dgm:spPr>
        <a:solidFill>
          <a:srgbClr val="94C7C6"/>
        </a:solidFill>
      </dgm:spPr>
      <dgm:t>
        <a:bodyPr/>
        <a:lstStyle/>
        <a:p>
          <a:endParaRPr lang="en-US"/>
        </a:p>
      </dgm:t>
    </dgm:pt>
    <dgm:pt modelId="{2879B661-BA0E-47F6-8022-5811D441D370}">
      <dgm:prSet phldrT="[Text]"/>
      <dgm:spPr>
        <a:solidFill>
          <a:srgbClr val="34566E"/>
        </a:solidFill>
      </dgm:spPr>
      <dgm:t>
        <a:bodyPr/>
        <a:lstStyle/>
        <a:p>
          <a:r>
            <a:rPr lang="en-US" dirty="0"/>
            <a:t>Measure T</a:t>
          </a:r>
          <a:r>
            <a:rPr lang="en-US" baseline="-25000" dirty="0"/>
            <a:t>n </a:t>
          </a:r>
          <a:r>
            <a:rPr lang="en-US" baseline="0" dirty="0"/>
            <a:t>(ASTM)</a:t>
          </a:r>
        </a:p>
      </dgm:t>
    </dgm:pt>
    <dgm:pt modelId="{2F070C71-F224-4668-B936-CB8E82CC37AE}" type="parTrans" cxnId="{91DDCE0F-62C0-44CB-849E-2074FC67CE6D}">
      <dgm:prSet/>
      <dgm:spPr/>
      <dgm:t>
        <a:bodyPr/>
        <a:lstStyle/>
        <a:p>
          <a:endParaRPr lang="en-US"/>
        </a:p>
      </dgm:t>
    </dgm:pt>
    <dgm:pt modelId="{123E54C9-5EAD-4540-ABC2-87CB964BA3B3}" type="sibTrans" cxnId="{91DDCE0F-62C0-44CB-849E-2074FC67CE6D}">
      <dgm:prSet/>
      <dgm:spPr/>
      <dgm:t>
        <a:bodyPr/>
        <a:lstStyle/>
        <a:p>
          <a:endParaRPr lang="en-US"/>
        </a:p>
      </dgm:t>
    </dgm:pt>
    <dgm:pt modelId="{3669C090-DD31-461C-ACB7-25F883BB5D84}">
      <dgm:prSet phldrT="[Text]"/>
      <dgm:spPr>
        <a:solidFill>
          <a:srgbClr val="34566E"/>
        </a:solidFill>
      </dgm:spPr>
      <dgm:t>
        <a:bodyPr/>
        <a:lstStyle/>
        <a:p>
          <a:r>
            <a:rPr lang="en-US" sz="1600" dirty="0"/>
            <a:t>Remedial Objective</a:t>
          </a:r>
        </a:p>
      </dgm:t>
    </dgm:pt>
    <dgm:pt modelId="{2975BEC4-A869-442E-9237-CF2E33D2FD8D}" type="parTrans" cxnId="{228BF6AC-C9B4-4D29-A36D-1566CEF7BAD9}">
      <dgm:prSet/>
      <dgm:spPr/>
      <dgm:t>
        <a:bodyPr/>
        <a:lstStyle/>
        <a:p>
          <a:endParaRPr lang="en-US"/>
        </a:p>
      </dgm:t>
    </dgm:pt>
    <dgm:pt modelId="{F8CE8FB8-6982-4DF8-AA6B-49C30A09817A}" type="sibTrans" cxnId="{228BF6AC-C9B4-4D29-A36D-1566CEF7BAD9}">
      <dgm:prSet/>
      <dgm:spPr>
        <a:solidFill>
          <a:srgbClr val="94C7C6"/>
        </a:solidFill>
      </dgm:spPr>
      <dgm:t>
        <a:bodyPr/>
        <a:lstStyle/>
        <a:p>
          <a:endParaRPr lang="en-US"/>
        </a:p>
      </dgm:t>
    </dgm:pt>
    <dgm:pt modelId="{F91ACAFA-B419-409A-8C42-E651A85003DC}">
      <dgm:prSet phldrT="[Text]" custT="1"/>
      <dgm:spPr>
        <a:solidFill>
          <a:srgbClr val="34566E"/>
        </a:solidFill>
      </dgm:spPr>
      <dgm:t>
        <a:bodyPr/>
        <a:lstStyle/>
        <a:p>
          <a:r>
            <a:rPr lang="en-US" sz="1800" dirty="0"/>
            <a:t>MEP</a:t>
          </a:r>
        </a:p>
      </dgm:t>
    </dgm:pt>
    <dgm:pt modelId="{D542D398-8403-43AC-B26F-394B68D2E217}" type="parTrans" cxnId="{C9099AD8-841B-4286-B3FF-20F7EBEA3F93}">
      <dgm:prSet/>
      <dgm:spPr/>
      <dgm:t>
        <a:bodyPr/>
        <a:lstStyle/>
        <a:p>
          <a:endParaRPr lang="en-US"/>
        </a:p>
      </dgm:t>
    </dgm:pt>
    <dgm:pt modelId="{9C6F86BA-3A02-4FA9-B360-A27BC2E06E63}" type="sibTrans" cxnId="{C9099AD8-841B-4286-B3FF-20F7EBEA3F93}">
      <dgm:prSet/>
      <dgm:spPr/>
      <dgm:t>
        <a:bodyPr/>
        <a:lstStyle/>
        <a:p>
          <a:endParaRPr lang="en-US"/>
        </a:p>
      </dgm:t>
    </dgm:pt>
    <dgm:pt modelId="{087EC71A-9A87-4819-9028-71D911184741}">
      <dgm:prSet phldrT="[Text]"/>
      <dgm:spPr>
        <a:solidFill>
          <a:srgbClr val="34566E"/>
        </a:solidFill>
      </dgm:spPr>
      <dgm:t>
        <a:bodyPr/>
        <a:lstStyle/>
        <a:p>
          <a:r>
            <a:rPr lang="en-US" dirty="0"/>
            <a:t>Remedy Selection</a:t>
          </a:r>
        </a:p>
      </dgm:t>
    </dgm:pt>
    <dgm:pt modelId="{48A4D72F-7AC9-4E8B-9998-81CB2E8B908B}" type="parTrans" cxnId="{969A7FC6-BEB9-4687-927F-B7CCAB22A115}">
      <dgm:prSet/>
      <dgm:spPr/>
      <dgm:t>
        <a:bodyPr/>
        <a:lstStyle/>
        <a:p>
          <a:endParaRPr lang="en-US"/>
        </a:p>
      </dgm:t>
    </dgm:pt>
    <dgm:pt modelId="{0B1D2633-59E3-408D-A368-26FA285F7BA0}" type="sibTrans" cxnId="{969A7FC6-BEB9-4687-927F-B7CCAB22A115}">
      <dgm:prSet/>
      <dgm:spPr>
        <a:solidFill>
          <a:srgbClr val="94C7C6"/>
        </a:solidFill>
      </dgm:spPr>
      <dgm:t>
        <a:bodyPr/>
        <a:lstStyle/>
        <a:p>
          <a:endParaRPr lang="en-US"/>
        </a:p>
      </dgm:t>
    </dgm:pt>
    <dgm:pt modelId="{59BAFD0C-6B94-40AD-9DA6-6FCA02984940}">
      <dgm:prSet phldrT="[Text]"/>
      <dgm:spPr>
        <a:solidFill>
          <a:srgbClr val="34566E"/>
        </a:solidFill>
      </dgm:spPr>
      <dgm:t>
        <a:bodyPr/>
        <a:lstStyle/>
        <a:p>
          <a:r>
            <a:rPr lang="en-US" dirty="0"/>
            <a:t>Remedy Design</a:t>
          </a:r>
        </a:p>
      </dgm:t>
    </dgm:pt>
    <dgm:pt modelId="{8DECE802-3D0C-47A7-85B7-60E5A31E4CC2}" type="parTrans" cxnId="{37C82CEB-B292-4859-BCC3-B967B2F291DE}">
      <dgm:prSet/>
      <dgm:spPr/>
      <dgm:t>
        <a:bodyPr/>
        <a:lstStyle/>
        <a:p>
          <a:endParaRPr lang="en-US"/>
        </a:p>
      </dgm:t>
    </dgm:pt>
    <dgm:pt modelId="{9F68715E-7FF8-484E-B3F5-C37995B2D600}" type="sibTrans" cxnId="{37C82CEB-B292-4859-BCC3-B967B2F291DE}">
      <dgm:prSet/>
      <dgm:spPr>
        <a:solidFill>
          <a:srgbClr val="94C7C6"/>
        </a:solidFill>
      </dgm:spPr>
      <dgm:t>
        <a:bodyPr/>
        <a:lstStyle/>
        <a:p>
          <a:endParaRPr lang="en-US"/>
        </a:p>
      </dgm:t>
    </dgm:pt>
    <dgm:pt modelId="{FF4FABB1-5636-45FC-B09F-A16690D7B020}">
      <dgm:prSet phldrT="[Text]"/>
      <dgm:spPr>
        <a:solidFill>
          <a:srgbClr val="34566E"/>
        </a:solidFill>
      </dgm:spPr>
      <dgm:t>
        <a:bodyPr/>
        <a:lstStyle/>
        <a:p>
          <a:r>
            <a:rPr lang="en-US" dirty="0"/>
            <a:t>Remedy Implementation</a:t>
          </a:r>
        </a:p>
      </dgm:t>
    </dgm:pt>
    <dgm:pt modelId="{6CA81856-7CE3-4B0F-A319-9DC07BE61877}" type="parTrans" cxnId="{2457D30A-CF4A-488A-95CD-AA9AC069304F}">
      <dgm:prSet/>
      <dgm:spPr/>
      <dgm:t>
        <a:bodyPr/>
        <a:lstStyle/>
        <a:p>
          <a:endParaRPr lang="en-US"/>
        </a:p>
      </dgm:t>
    </dgm:pt>
    <dgm:pt modelId="{772D7CD8-8526-431E-B368-712E57CCB086}" type="sibTrans" cxnId="{2457D30A-CF4A-488A-95CD-AA9AC069304F}">
      <dgm:prSet/>
      <dgm:spPr>
        <a:solidFill>
          <a:srgbClr val="94C7C6"/>
        </a:solidFill>
      </dgm:spPr>
      <dgm:t>
        <a:bodyPr/>
        <a:lstStyle/>
        <a:p>
          <a:endParaRPr lang="en-US"/>
        </a:p>
      </dgm:t>
    </dgm:pt>
    <dgm:pt modelId="{B9F72A9F-BA49-4403-92E0-3E6FFDAD6E4A}">
      <dgm:prSet phldrT="[Text]"/>
      <dgm:spPr>
        <a:solidFill>
          <a:srgbClr val="34566E"/>
        </a:solidFill>
      </dgm:spPr>
      <dgm:t>
        <a:bodyPr/>
        <a:lstStyle/>
        <a:p>
          <a:r>
            <a:rPr lang="en-US" dirty="0"/>
            <a:t>Threshold Evaluation</a:t>
          </a:r>
        </a:p>
      </dgm:t>
    </dgm:pt>
    <dgm:pt modelId="{253FBE31-5BD2-4690-A9BC-3B8167872407}" type="parTrans" cxnId="{5FBEDA63-F865-43AC-BD91-D7EFE011A914}">
      <dgm:prSet/>
      <dgm:spPr/>
      <dgm:t>
        <a:bodyPr/>
        <a:lstStyle/>
        <a:p>
          <a:endParaRPr lang="en-US"/>
        </a:p>
      </dgm:t>
    </dgm:pt>
    <dgm:pt modelId="{9566D681-FFAD-43D0-A571-E284A80DCA42}" type="sibTrans" cxnId="{5FBEDA63-F865-43AC-BD91-D7EFE011A914}">
      <dgm:prSet/>
      <dgm:spPr>
        <a:solidFill>
          <a:srgbClr val="94C7C6"/>
        </a:solidFill>
      </dgm:spPr>
      <dgm:t>
        <a:bodyPr/>
        <a:lstStyle/>
        <a:p>
          <a:endParaRPr lang="en-US"/>
        </a:p>
      </dgm:t>
    </dgm:pt>
    <dgm:pt modelId="{16C4AD5E-D47F-4B3C-AFE0-50414A4FE94C}">
      <dgm:prSet phldrT="[Text]"/>
      <dgm:spPr>
        <a:solidFill>
          <a:srgbClr val="34566E"/>
        </a:solidFill>
      </dgm:spPr>
      <dgm:t>
        <a:bodyPr/>
        <a:lstStyle/>
        <a:p>
          <a:r>
            <a:rPr lang="en-US" dirty="0"/>
            <a:t>Model Calibration</a:t>
          </a:r>
        </a:p>
      </dgm:t>
    </dgm:pt>
    <dgm:pt modelId="{5E469B93-BB93-455B-82E6-43A743A6BA51}" type="parTrans" cxnId="{A7775981-9596-4DB9-BB8D-AE0DEE78D055}">
      <dgm:prSet/>
      <dgm:spPr/>
      <dgm:t>
        <a:bodyPr/>
        <a:lstStyle/>
        <a:p>
          <a:endParaRPr lang="en-US"/>
        </a:p>
      </dgm:t>
    </dgm:pt>
    <dgm:pt modelId="{1F8E7B94-A06A-4577-A4FB-1C32842A9AC6}" type="sibTrans" cxnId="{A7775981-9596-4DB9-BB8D-AE0DEE78D055}">
      <dgm:prSet/>
      <dgm:spPr/>
      <dgm:t>
        <a:bodyPr/>
        <a:lstStyle/>
        <a:p>
          <a:endParaRPr lang="en-US"/>
        </a:p>
      </dgm:t>
    </dgm:pt>
    <dgm:pt modelId="{C5B46F8E-9C1C-45D7-BF19-2456695E3681}">
      <dgm:prSet phldrT="[Text]"/>
      <dgm:spPr>
        <a:solidFill>
          <a:srgbClr val="34566E"/>
        </a:solidFill>
      </dgm:spPr>
      <dgm:t>
        <a:bodyPr/>
        <a:lstStyle/>
        <a:p>
          <a:r>
            <a:rPr lang="en-US" dirty="0"/>
            <a:t>Model Calibration</a:t>
          </a:r>
        </a:p>
      </dgm:t>
    </dgm:pt>
    <dgm:pt modelId="{A31AABE5-6926-4615-BE66-B112180F8035}" type="parTrans" cxnId="{A5ACC78A-B54D-446A-878B-C4AD43ECD0C1}">
      <dgm:prSet/>
      <dgm:spPr/>
      <dgm:t>
        <a:bodyPr/>
        <a:lstStyle/>
        <a:p>
          <a:endParaRPr lang="en-US"/>
        </a:p>
      </dgm:t>
    </dgm:pt>
    <dgm:pt modelId="{373064CA-9D5A-4C8F-A865-44D3381C2C40}" type="sibTrans" cxnId="{A5ACC78A-B54D-446A-878B-C4AD43ECD0C1}">
      <dgm:prSet/>
      <dgm:spPr/>
      <dgm:t>
        <a:bodyPr/>
        <a:lstStyle/>
        <a:p>
          <a:endParaRPr lang="en-US"/>
        </a:p>
      </dgm:t>
    </dgm:pt>
    <dgm:pt modelId="{D926E492-37AE-476B-8D1A-2E7BD83E4B1C}">
      <dgm:prSet phldrT="[Text]"/>
      <dgm:spPr>
        <a:solidFill>
          <a:srgbClr val="34566E"/>
        </a:solidFill>
      </dgm:spPr>
      <dgm:t>
        <a:bodyPr/>
        <a:lstStyle/>
        <a:p>
          <a:r>
            <a:rPr lang="en-US" dirty="0"/>
            <a:t>Threshold Evaluation</a:t>
          </a:r>
        </a:p>
      </dgm:t>
    </dgm:pt>
    <dgm:pt modelId="{BD06A795-AA68-4A93-B4E5-7E2502B5FB34}" type="parTrans" cxnId="{AD2F2694-7E7F-4BDB-8113-C5A93E7D1332}">
      <dgm:prSet/>
      <dgm:spPr/>
      <dgm:t>
        <a:bodyPr/>
        <a:lstStyle/>
        <a:p>
          <a:endParaRPr lang="en-US"/>
        </a:p>
      </dgm:t>
    </dgm:pt>
    <dgm:pt modelId="{929E9F46-99F9-40C7-BB16-09D1B5192579}" type="sibTrans" cxnId="{AD2F2694-7E7F-4BDB-8113-C5A93E7D1332}">
      <dgm:prSet/>
      <dgm:spPr/>
      <dgm:t>
        <a:bodyPr/>
        <a:lstStyle/>
        <a:p>
          <a:endParaRPr lang="en-US"/>
        </a:p>
      </dgm:t>
    </dgm:pt>
    <dgm:pt modelId="{EC59BC94-F266-40B4-89C1-6F87810CE2B2}">
      <dgm:prSet phldrT="[Text]"/>
      <dgm:spPr>
        <a:solidFill>
          <a:srgbClr val="34566E"/>
        </a:solidFill>
      </dgm:spPr>
      <dgm:t>
        <a:bodyPr/>
        <a:lstStyle/>
        <a:p>
          <a:r>
            <a:rPr lang="en-US" dirty="0"/>
            <a:t>Design Calculations</a:t>
          </a:r>
        </a:p>
      </dgm:t>
    </dgm:pt>
    <dgm:pt modelId="{7D9D69FC-DAE1-437E-90C8-0A2C0291D72F}" type="parTrans" cxnId="{E96C5565-8600-4C05-994A-4B2046465659}">
      <dgm:prSet/>
      <dgm:spPr/>
      <dgm:t>
        <a:bodyPr/>
        <a:lstStyle/>
        <a:p>
          <a:endParaRPr lang="en-US"/>
        </a:p>
      </dgm:t>
    </dgm:pt>
    <dgm:pt modelId="{703EC27A-E1C3-48A8-814A-18EF9968C3BF}" type="sibTrans" cxnId="{E96C5565-8600-4C05-994A-4B2046465659}">
      <dgm:prSet/>
      <dgm:spPr/>
      <dgm:t>
        <a:bodyPr/>
        <a:lstStyle/>
        <a:p>
          <a:endParaRPr lang="en-US"/>
        </a:p>
      </dgm:t>
    </dgm:pt>
    <dgm:pt modelId="{6A214193-CCFA-451A-91D1-E91C4F6E10EE}">
      <dgm:prSet phldrT="[Text]"/>
      <dgm:spPr>
        <a:solidFill>
          <a:srgbClr val="34566E"/>
        </a:solidFill>
      </dgm:spPr>
      <dgm:t>
        <a:bodyPr/>
        <a:lstStyle/>
        <a:p>
          <a:r>
            <a:rPr lang="en-US" dirty="0"/>
            <a:t>Progress Metric</a:t>
          </a:r>
        </a:p>
      </dgm:t>
    </dgm:pt>
    <dgm:pt modelId="{00F85286-0436-4AE1-8658-561A1B8ACB02}" type="parTrans" cxnId="{A5AFCFC9-5021-4725-B23C-35F856B1A072}">
      <dgm:prSet/>
      <dgm:spPr/>
      <dgm:t>
        <a:bodyPr/>
        <a:lstStyle/>
        <a:p>
          <a:endParaRPr lang="en-US"/>
        </a:p>
      </dgm:t>
    </dgm:pt>
    <dgm:pt modelId="{28B14046-84C7-4192-921C-9EBBAFAEE091}" type="sibTrans" cxnId="{A5AFCFC9-5021-4725-B23C-35F856B1A072}">
      <dgm:prSet/>
      <dgm:spPr/>
      <dgm:t>
        <a:bodyPr/>
        <a:lstStyle/>
        <a:p>
          <a:endParaRPr lang="en-US"/>
        </a:p>
      </dgm:t>
    </dgm:pt>
    <dgm:pt modelId="{0FCB5F55-BAE9-4621-8CF3-966C18C258FE}">
      <dgm:prSet phldrT="[Text]"/>
      <dgm:spPr>
        <a:solidFill>
          <a:srgbClr val="34566E"/>
        </a:solidFill>
      </dgm:spPr>
      <dgm:t>
        <a:bodyPr/>
        <a:lstStyle/>
        <a:p>
          <a:r>
            <a:rPr lang="en-US" dirty="0"/>
            <a:t>Proximity to Residual /EUR</a:t>
          </a:r>
        </a:p>
      </dgm:t>
    </dgm:pt>
    <dgm:pt modelId="{8968353E-F5AF-442E-BD81-82930A09E03C}" type="parTrans" cxnId="{6640F0BE-FA16-47EE-BB85-AAD6490D868C}">
      <dgm:prSet/>
      <dgm:spPr/>
      <dgm:t>
        <a:bodyPr/>
        <a:lstStyle/>
        <a:p>
          <a:endParaRPr lang="en-US"/>
        </a:p>
      </dgm:t>
    </dgm:pt>
    <dgm:pt modelId="{DE721431-BB6E-4AD5-ACD6-4BF93EC86CEE}" type="sibTrans" cxnId="{6640F0BE-FA16-47EE-BB85-AAD6490D868C}">
      <dgm:prSet/>
      <dgm:spPr/>
      <dgm:t>
        <a:bodyPr/>
        <a:lstStyle/>
        <a:p>
          <a:endParaRPr lang="en-US"/>
        </a:p>
      </dgm:t>
    </dgm:pt>
    <dgm:pt modelId="{DA8E2AAB-F2D5-43AA-8F1B-26B1C9526235}">
      <dgm:prSet phldrT="[Text]"/>
      <dgm:spPr>
        <a:solidFill>
          <a:srgbClr val="34566E"/>
        </a:solidFill>
      </dgm:spPr>
      <dgm:t>
        <a:bodyPr/>
        <a:lstStyle/>
        <a:p>
          <a:r>
            <a:rPr lang="en-US" dirty="0"/>
            <a:t>Time to Threshold /RTA</a:t>
          </a:r>
        </a:p>
      </dgm:t>
    </dgm:pt>
    <dgm:pt modelId="{D6D9C64C-49F1-43A3-8A69-F46D78E4B1B3}" type="parTrans" cxnId="{0E6D4262-825A-4BE4-B790-89B40CD12EEC}">
      <dgm:prSet/>
      <dgm:spPr/>
      <dgm:t>
        <a:bodyPr/>
        <a:lstStyle/>
        <a:p>
          <a:endParaRPr lang="en-US"/>
        </a:p>
      </dgm:t>
    </dgm:pt>
    <dgm:pt modelId="{21676C66-90CC-4B07-9544-704EDBB98A23}" type="sibTrans" cxnId="{0E6D4262-825A-4BE4-B790-89B40CD12EEC}">
      <dgm:prSet/>
      <dgm:spPr/>
      <dgm:t>
        <a:bodyPr/>
        <a:lstStyle/>
        <a:p>
          <a:endParaRPr lang="en-US"/>
        </a:p>
      </dgm:t>
    </dgm:pt>
    <dgm:pt modelId="{1E9078BF-519E-4044-B3A8-2D0B562C0252}">
      <dgm:prSet phldrT="[Text]"/>
      <dgm:spPr>
        <a:solidFill>
          <a:srgbClr val="34566E"/>
        </a:solidFill>
      </dgm:spPr>
      <dgm:t>
        <a:bodyPr/>
        <a:lstStyle/>
        <a:p>
          <a:r>
            <a:rPr lang="en-US" dirty="0"/>
            <a:t>Technology Decision Pt.</a:t>
          </a:r>
        </a:p>
      </dgm:t>
    </dgm:pt>
    <dgm:pt modelId="{52AA1B61-A074-4DF7-A186-8E2A667495ED}" type="parTrans" cxnId="{BEFF9009-4A4C-4D18-B164-F1C81E37B540}">
      <dgm:prSet/>
      <dgm:spPr/>
      <dgm:t>
        <a:bodyPr/>
        <a:lstStyle/>
        <a:p>
          <a:endParaRPr lang="en-US"/>
        </a:p>
      </dgm:t>
    </dgm:pt>
    <dgm:pt modelId="{060C46CE-3C10-4CD5-A625-3D0E28DD68BC}" type="sibTrans" cxnId="{BEFF9009-4A4C-4D18-B164-F1C81E37B540}">
      <dgm:prSet/>
      <dgm:spPr/>
      <dgm:t>
        <a:bodyPr/>
        <a:lstStyle/>
        <a:p>
          <a:endParaRPr lang="en-US"/>
        </a:p>
      </dgm:t>
    </dgm:pt>
    <dgm:pt modelId="{5B80176E-5604-4553-B49D-ACEA00679747}">
      <dgm:prSet phldrT="[Text]"/>
      <dgm:spPr>
        <a:solidFill>
          <a:srgbClr val="E08532"/>
        </a:solidFill>
      </dgm:spPr>
      <dgm:t>
        <a:bodyPr/>
        <a:lstStyle/>
        <a:p>
          <a:r>
            <a:rPr lang="en-US" dirty="0"/>
            <a:t>Hydraulic Recovery Complete</a:t>
          </a:r>
        </a:p>
      </dgm:t>
    </dgm:pt>
    <dgm:pt modelId="{1827CAD6-EF50-4A32-A749-79C9CDE726FB}" type="parTrans" cxnId="{DB6F5A18-CB73-477A-8A5D-529376125EE1}">
      <dgm:prSet/>
      <dgm:spPr/>
      <dgm:t>
        <a:bodyPr/>
        <a:lstStyle/>
        <a:p>
          <a:endParaRPr lang="en-US"/>
        </a:p>
      </dgm:t>
    </dgm:pt>
    <dgm:pt modelId="{BA8E4F1C-3E41-4170-B39A-245FA98AD87B}" type="sibTrans" cxnId="{DB6F5A18-CB73-477A-8A5D-529376125EE1}">
      <dgm:prSet/>
      <dgm:spPr/>
      <dgm:t>
        <a:bodyPr/>
        <a:lstStyle/>
        <a:p>
          <a:endParaRPr lang="en-US"/>
        </a:p>
      </dgm:t>
    </dgm:pt>
    <dgm:pt modelId="{215F119C-1A9D-4E5B-AAB1-818F2C258AEB}">
      <dgm:prSet phldrT="[Text]"/>
      <dgm:spPr>
        <a:solidFill>
          <a:srgbClr val="E08532"/>
        </a:solidFill>
      </dgm:spPr>
      <dgm:t>
        <a:bodyPr/>
        <a:lstStyle/>
        <a:p>
          <a:r>
            <a:rPr lang="en-US" dirty="0"/>
            <a:t>Other Pathways May Require Remedy(</a:t>
          </a:r>
          <a:r>
            <a:rPr lang="en-US" dirty="0" err="1"/>
            <a:t>ies</a:t>
          </a:r>
          <a:r>
            <a:rPr lang="en-US" dirty="0"/>
            <a:t>)</a:t>
          </a:r>
        </a:p>
      </dgm:t>
    </dgm:pt>
    <dgm:pt modelId="{AAC00740-FB07-4406-9B2B-11030926F1D5}" type="parTrans" cxnId="{0A5D9652-1677-4388-B093-FA9C1820C721}">
      <dgm:prSet/>
      <dgm:spPr/>
      <dgm:t>
        <a:bodyPr/>
        <a:lstStyle/>
        <a:p>
          <a:endParaRPr lang="en-US"/>
        </a:p>
      </dgm:t>
    </dgm:pt>
    <dgm:pt modelId="{BB925707-8C6B-420F-8329-DED936F8E4AE}" type="sibTrans" cxnId="{0A5D9652-1677-4388-B093-FA9C1820C721}">
      <dgm:prSet/>
      <dgm:spPr/>
      <dgm:t>
        <a:bodyPr/>
        <a:lstStyle/>
        <a:p>
          <a:endParaRPr lang="en-US"/>
        </a:p>
      </dgm:t>
    </dgm:pt>
    <dgm:pt modelId="{6F729540-D4E3-46D8-813D-F4AE79B9A7E1}">
      <dgm:prSet phldrT="[Text]"/>
      <dgm:spPr>
        <a:solidFill>
          <a:srgbClr val="34566E"/>
        </a:solidFill>
      </dgm:spPr>
      <dgm:t>
        <a:bodyPr/>
        <a:lstStyle/>
        <a:p>
          <a:r>
            <a:rPr lang="en-US" dirty="0"/>
            <a:t>CSM Development</a:t>
          </a:r>
        </a:p>
      </dgm:t>
    </dgm:pt>
    <dgm:pt modelId="{FF33CB57-2FD8-4D51-A55F-FEF319582B22}" type="sibTrans" cxnId="{04DD7C9E-57F1-4946-A79F-AA775C5129A8}">
      <dgm:prSet/>
      <dgm:spPr>
        <a:solidFill>
          <a:srgbClr val="94C7C6"/>
        </a:solidFill>
      </dgm:spPr>
      <dgm:t>
        <a:bodyPr/>
        <a:lstStyle/>
        <a:p>
          <a:endParaRPr lang="en-US"/>
        </a:p>
      </dgm:t>
    </dgm:pt>
    <dgm:pt modelId="{E247B34E-D47B-4414-BF78-AED056C5E163}" type="parTrans" cxnId="{04DD7C9E-57F1-4946-A79F-AA775C5129A8}">
      <dgm:prSet/>
      <dgm:spPr/>
      <dgm:t>
        <a:bodyPr/>
        <a:lstStyle/>
        <a:p>
          <a:endParaRPr lang="en-US"/>
        </a:p>
      </dgm:t>
    </dgm:pt>
    <dgm:pt modelId="{0B1E48DC-B219-4908-BF3D-A00EBB623139}">
      <dgm:prSet phldrT="[Text]"/>
      <dgm:spPr>
        <a:solidFill>
          <a:srgbClr val="34566E"/>
        </a:solidFill>
      </dgm:spPr>
      <dgm:t>
        <a:bodyPr/>
        <a:lstStyle/>
        <a:p>
          <a:r>
            <a:rPr lang="en-US" sz="1200" dirty="0"/>
            <a:t>Migration Risk</a:t>
          </a:r>
        </a:p>
      </dgm:t>
    </dgm:pt>
    <dgm:pt modelId="{3CFA76C0-3B1B-42B8-A013-F89FFED5B412}" type="parTrans" cxnId="{60CEBE99-8942-4821-ABFA-5E277751CDC8}">
      <dgm:prSet/>
      <dgm:spPr/>
      <dgm:t>
        <a:bodyPr/>
        <a:lstStyle/>
        <a:p>
          <a:endParaRPr lang="en-US"/>
        </a:p>
      </dgm:t>
    </dgm:pt>
    <dgm:pt modelId="{BCAD2368-6F87-47DB-8989-D65BC03AA379}" type="sibTrans" cxnId="{60CEBE99-8942-4821-ABFA-5E277751CDC8}">
      <dgm:prSet/>
      <dgm:spPr/>
      <dgm:t>
        <a:bodyPr/>
        <a:lstStyle/>
        <a:p>
          <a:endParaRPr lang="en-US"/>
        </a:p>
      </dgm:t>
    </dgm:pt>
    <dgm:pt modelId="{101B6805-2CE6-4892-A85A-B8FD39C289B5}">
      <dgm:prSet phldrT="[Text]"/>
      <dgm:spPr>
        <a:solidFill>
          <a:srgbClr val="34566E"/>
        </a:solidFill>
      </dgm:spPr>
      <dgm:t>
        <a:bodyPr/>
        <a:lstStyle/>
        <a:p>
          <a:r>
            <a:rPr lang="en-US" sz="1200" strike="sngStrike" baseline="0" dirty="0"/>
            <a:t>Dissolved / Vapor Risks</a:t>
          </a:r>
        </a:p>
      </dgm:t>
    </dgm:pt>
    <dgm:pt modelId="{F238B049-4D15-4B15-B194-804B2D4B83B1}" type="parTrans" cxnId="{87F989D0-3E78-43F8-B463-1E1DA8BF2245}">
      <dgm:prSet/>
      <dgm:spPr/>
      <dgm:t>
        <a:bodyPr/>
        <a:lstStyle/>
        <a:p>
          <a:endParaRPr lang="en-US"/>
        </a:p>
      </dgm:t>
    </dgm:pt>
    <dgm:pt modelId="{9C62E0D2-B429-4886-AF8A-C17949F5BCF1}" type="sibTrans" cxnId="{87F989D0-3E78-43F8-B463-1E1DA8BF2245}">
      <dgm:prSet/>
      <dgm:spPr/>
      <dgm:t>
        <a:bodyPr/>
        <a:lstStyle/>
        <a:p>
          <a:endParaRPr lang="en-US"/>
        </a:p>
      </dgm:t>
    </dgm:pt>
    <dgm:pt modelId="{B95E593D-FCBA-4DC4-BAE0-58E880186B17}">
      <dgm:prSet phldrT="[Text]"/>
      <dgm:spPr>
        <a:solidFill>
          <a:srgbClr val="34566E"/>
        </a:solidFill>
      </dgm:spPr>
      <dgm:t>
        <a:bodyPr/>
        <a:lstStyle/>
        <a:p>
          <a:r>
            <a:rPr lang="en-US" sz="1200" strike="sngStrike" baseline="0" dirty="0"/>
            <a:t>Direct Contact</a:t>
          </a:r>
        </a:p>
      </dgm:t>
    </dgm:pt>
    <dgm:pt modelId="{100875C5-2422-4FA4-84FA-9F3B513C3164}" type="parTrans" cxnId="{EE1991B9-80FF-491B-86E0-711D213AC773}">
      <dgm:prSet/>
      <dgm:spPr/>
      <dgm:t>
        <a:bodyPr/>
        <a:lstStyle/>
        <a:p>
          <a:endParaRPr lang="en-US"/>
        </a:p>
      </dgm:t>
    </dgm:pt>
    <dgm:pt modelId="{FF48CEB6-AEBD-4464-BED8-D7A33E7A6927}" type="sibTrans" cxnId="{EE1991B9-80FF-491B-86E0-711D213AC773}">
      <dgm:prSet/>
      <dgm:spPr/>
      <dgm:t>
        <a:bodyPr/>
        <a:lstStyle/>
        <a:p>
          <a:endParaRPr lang="en-US"/>
        </a:p>
      </dgm:t>
    </dgm:pt>
    <dgm:pt modelId="{32F1AA19-155F-4C3B-8B68-E94383F96FB3}">
      <dgm:prSet phldrT="[Text]"/>
      <dgm:spPr>
        <a:solidFill>
          <a:srgbClr val="34566E"/>
        </a:solidFill>
      </dgm:spPr>
      <dgm:t>
        <a:bodyPr/>
        <a:lstStyle/>
        <a:p>
          <a:r>
            <a:rPr lang="en-US" dirty="0"/>
            <a:t>PREDicT™</a:t>
          </a:r>
        </a:p>
      </dgm:t>
    </dgm:pt>
    <dgm:pt modelId="{CBE45AAB-E9F2-494B-B505-97F58BFC3C9A}" type="parTrans" cxnId="{20919011-3821-44BC-8E0C-E337088EC987}">
      <dgm:prSet/>
      <dgm:spPr/>
      <dgm:t>
        <a:bodyPr/>
        <a:lstStyle/>
        <a:p>
          <a:endParaRPr lang="en-US"/>
        </a:p>
      </dgm:t>
    </dgm:pt>
    <dgm:pt modelId="{6462C731-FDD1-43CD-A704-B39B618ED0C6}" type="sibTrans" cxnId="{20919011-3821-44BC-8E0C-E337088EC987}">
      <dgm:prSet/>
      <dgm:spPr/>
      <dgm:t>
        <a:bodyPr/>
        <a:lstStyle/>
        <a:p>
          <a:endParaRPr lang="en-US"/>
        </a:p>
      </dgm:t>
    </dgm:pt>
    <dgm:pt modelId="{0CEB39C8-24AE-45B0-9A2C-5890CF18F29B}">
      <dgm:prSet phldrT="[Text]"/>
      <dgm:spPr>
        <a:solidFill>
          <a:srgbClr val="34566E"/>
        </a:solidFill>
      </dgm:spPr>
      <dgm:t>
        <a:bodyPr/>
        <a:lstStyle/>
        <a:p>
          <a:r>
            <a:rPr lang="en-US" dirty="0" err="1"/>
            <a:t>FRACTioN</a:t>
          </a:r>
          <a:r>
            <a:rPr lang="en-US" dirty="0"/>
            <a:t>™</a:t>
          </a:r>
        </a:p>
      </dgm:t>
    </dgm:pt>
    <dgm:pt modelId="{77D51D09-9DF8-4BD5-9B50-F52F6987EBA5}" type="parTrans" cxnId="{A44456B6-6A3F-497A-93B6-818492A840C8}">
      <dgm:prSet/>
      <dgm:spPr/>
      <dgm:t>
        <a:bodyPr/>
        <a:lstStyle/>
        <a:p>
          <a:endParaRPr lang="en-US"/>
        </a:p>
      </dgm:t>
    </dgm:pt>
    <dgm:pt modelId="{56F58737-35FF-43AE-8148-52169462E58E}" type="sibTrans" cxnId="{A44456B6-6A3F-497A-93B6-818492A840C8}">
      <dgm:prSet/>
      <dgm:spPr/>
      <dgm:t>
        <a:bodyPr/>
        <a:lstStyle/>
        <a:p>
          <a:endParaRPr lang="en-US"/>
        </a:p>
      </dgm:t>
    </dgm:pt>
    <dgm:pt modelId="{3BBBD21F-78F8-4A0C-A4EA-31C0152E20A7}">
      <dgm:prSet phldrT="[Text]"/>
      <dgm:spPr>
        <a:solidFill>
          <a:srgbClr val="34566E"/>
        </a:solidFill>
      </dgm:spPr>
      <dgm:t>
        <a:bodyPr/>
        <a:lstStyle/>
        <a:p>
          <a:r>
            <a:rPr lang="en-US" dirty="0"/>
            <a:t>ASTM E2856</a:t>
          </a:r>
        </a:p>
      </dgm:t>
    </dgm:pt>
    <dgm:pt modelId="{70A30E58-C3C4-4B90-A919-5C5B6521B13F}" type="parTrans" cxnId="{1FDC9372-78DD-47BE-B4B7-67B962F6C494}">
      <dgm:prSet/>
      <dgm:spPr/>
      <dgm:t>
        <a:bodyPr/>
        <a:lstStyle/>
        <a:p>
          <a:endParaRPr lang="en-US"/>
        </a:p>
      </dgm:t>
    </dgm:pt>
    <dgm:pt modelId="{494713F7-8D84-4F9F-9DCB-B0B2633EFD21}" type="sibTrans" cxnId="{1FDC9372-78DD-47BE-B4B7-67B962F6C494}">
      <dgm:prSet/>
      <dgm:spPr/>
      <dgm:t>
        <a:bodyPr/>
        <a:lstStyle/>
        <a:p>
          <a:endParaRPr lang="en-US"/>
        </a:p>
      </dgm:t>
    </dgm:pt>
    <dgm:pt modelId="{AD5C9D7C-FC99-4476-93E7-8D33CB36E895}">
      <dgm:prSet phldrT="[Text]"/>
      <dgm:spPr>
        <a:solidFill>
          <a:srgbClr val="34566E"/>
        </a:solidFill>
      </dgm:spPr>
      <dgm:t>
        <a:bodyPr/>
        <a:lstStyle/>
        <a:p>
          <a:r>
            <a:rPr lang="en-US" dirty="0"/>
            <a:t>PREDicT™</a:t>
          </a:r>
        </a:p>
      </dgm:t>
    </dgm:pt>
    <dgm:pt modelId="{8E4E43F6-9B0F-4E3C-A57F-2F8F71E46744}" type="parTrans" cxnId="{1BB06C46-9C72-42CD-BB9D-069AE9A76D05}">
      <dgm:prSet/>
      <dgm:spPr/>
      <dgm:t>
        <a:bodyPr/>
        <a:lstStyle/>
        <a:p>
          <a:endParaRPr lang="en-US"/>
        </a:p>
      </dgm:t>
    </dgm:pt>
    <dgm:pt modelId="{D20766CE-2738-4567-81AB-42C7A22D4CC7}" type="sibTrans" cxnId="{1BB06C46-9C72-42CD-BB9D-069AE9A76D05}">
      <dgm:prSet/>
      <dgm:spPr/>
      <dgm:t>
        <a:bodyPr/>
        <a:lstStyle/>
        <a:p>
          <a:endParaRPr lang="en-US"/>
        </a:p>
      </dgm:t>
    </dgm:pt>
    <dgm:pt modelId="{BDD411FE-AF3C-4DB8-9BA8-AC4BEFB700E1}">
      <dgm:prSet phldrT="[Text]"/>
      <dgm:spPr>
        <a:solidFill>
          <a:srgbClr val="34566E"/>
        </a:solidFill>
      </dgm:spPr>
      <dgm:t>
        <a:bodyPr/>
        <a:lstStyle/>
        <a:p>
          <a:r>
            <a:rPr lang="en-US" dirty="0" err="1"/>
            <a:t>FRACTioN</a:t>
          </a:r>
          <a:r>
            <a:rPr lang="en-US" dirty="0"/>
            <a:t>™</a:t>
          </a:r>
        </a:p>
      </dgm:t>
    </dgm:pt>
    <dgm:pt modelId="{83AA0A55-D4F5-4152-BAA0-FD2443B4C51E}" type="parTrans" cxnId="{E0218B45-A252-4117-B3A1-E0F0D8A2B476}">
      <dgm:prSet/>
      <dgm:spPr/>
      <dgm:t>
        <a:bodyPr/>
        <a:lstStyle/>
        <a:p>
          <a:endParaRPr lang="en-US"/>
        </a:p>
      </dgm:t>
    </dgm:pt>
    <dgm:pt modelId="{24F04C79-FAE7-4848-9F79-FDA44CBB7A83}" type="sibTrans" cxnId="{E0218B45-A252-4117-B3A1-E0F0D8A2B476}">
      <dgm:prSet/>
      <dgm:spPr/>
      <dgm:t>
        <a:bodyPr/>
        <a:lstStyle/>
        <a:p>
          <a:endParaRPr lang="en-US"/>
        </a:p>
      </dgm:t>
    </dgm:pt>
    <dgm:pt modelId="{B624E2A3-7120-4768-9900-159DD2D5044E}" type="pres">
      <dgm:prSet presAssocID="{DFCB206F-2DF6-4E68-8FA4-F187B0D567C1}" presName="Name0" presStyleCnt="0">
        <dgm:presLayoutVars>
          <dgm:dir/>
          <dgm:resizeHandles/>
        </dgm:presLayoutVars>
      </dgm:prSet>
      <dgm:spPr/>
    </dgm:pt>
    <dgm:pt modelId="{27A5A5DE-85B5-4662-B27C-DCAECC022899}" type="pres">
      <dgm:prSet presAssocID="{CFC72FD7-874E-45C3-BE85-DF83D77DDAB0}" presName="compNode" presStyleCnt="0"/>
      <dgm:spPr/>
    </dgm:pt>
    <dgm:pt modelId="{8EA82CB0-64A7-4F35-86A9-2A1BB86E2E5D}" type="pres">
      <dgm:prSet presAssocID="{CFC72FD7-874E-45C3-BE85-DF83D77DDAB0}" presName="dummyConnPt" presStyleCnt="0"/>
      <dgm:spPr/>
    </dgm:pt>
    <dgm:pt modelId="{28A2AF55-9095-44CE-BF39-A188DE56E339}" type="pres">
      <dgm:prSet presAssocID="{CFC72FD7-874E-45C3-BE85-DF83D77DDAB0}" presName="node" presStyleLbl="node1" presStyleIdx="0" presStyleCnt="8">
        <dgm:presLayoutVars>
          <dgm:bulletEnabled val="1"/>
        </dgm:presLayoutVars>
      </dgm:prSet>
      <dgm:spPr/>
    </dgm:pt>
    <dgm:pt modelId="{213D23A4-C6EB-4E52-BAE1-1DDDAB1127F2}" type="pres">
      <dgm:prSet presAssocID="{23BF1B79-67DC-452E-A17D-1ACA32B0E76E}" presName="sibTrans" presStyleLbl="bgSibTrans2D1" presStyleIdx="0" presStyleCnt="7"/>
      <dgm:spPr/>
    </dgm:pt>
    <dgm:pt modelId="{6EF3BE1C-48D4-489E-B29C-79B15BB21E71}" type="pres">
      <dgm:prSet presAssocID="{6F729540-D4E3-46D8-813D-F4AE79B9A7E1}" presName="compNode" presStyleCnt="0"/>
      <dgm:spPr/>
    </dgm:pt>
    <dgm:pt modelId="{0FC9ADD7-BF79-4277-A291-DA63A77E6ACD}" type="pres">
      <dgm:prSet presAssocID="{6F729540-D4E3-46D8-813D-F4AE79B9A7E1}" presName="dummyConnPt" presStyleCnt="0"/>
      <dgm:spPr/>
    </dgm:pt>
    <dgm:pt modelId="{3776AA65-70B9-41EE-BE14-D9E1CC151161}" type="pres">
      <dgm:prSet presAssocID="{6F729540-D4E3-46D8-813D-F4AE79B9A7E1}" presName="node" presStyleLbl="node1" presStyleIdx="1" presStyleCnt="8">
        <dgm:presLayoutVars>
          <dgm:bulletEnabled val="1"/>
        </dgm:presLayoutVars>
      </dgm:prSet>
      <dgm:spPr/>
    </dgm:pt>
    <dgm:pt modelId="{188E135F-1F93-4A28-A0BF-9155B4161D06}" type="pres">
      <dgm:prSet presAssocID="{FF33CB57-2FD8-4D51-A55F-FEF319582B22}" presName="sibTrans" presStyleLbl="bgSibTrans2D1" presStyleIdx="1" presStyleCnt="7"/>
      <dgm:spPr/>
    </dgm:pt>
    <dgm:pt modelId="{6C2F8CC7-9926-4695-AAF6-ADAA4E1BD919}" type="pres">
      <dgm:prSet presAssocID="{3669C090-DD31-461C-ACB7-25F883BB5D84}" presName="compNode" presStyleCnt="0"/>
      <dgm:spPr/>
    </dgm:pt>
    <dgm:pt modelId="{7F28B8DA-A6A7-42B3-9328-F1122EAE6296}" type="pres">
      <dgm:prSet presAssocID="{3669C090-DD31-461C-ACB7-25F883BB5D84}" presName="dummyConnPt" presStyleCnt="0"/>
      <dgm:spPr/>
    </dgm:pt>
    <dgm:pt modelId="{DC2FEFC5-CD3D-40A0-AD99-77D94381055B}" type="pres">
      <dgm:prSet presAssocID="{3669C090-DD31-461C-ACB7-25F883BB5D84}" presName="node" presStyleLbl="node1" presStyleIdx="2" presStyleCnt="8">
        <dgm:presLayoutVars>
          <dgm:bulletEnabled val="1"/>
        </dgm:presLayoutVars>
      </dgm:prSet>
      <dgm:spPr/>
    </dgm:pt>
    <dgm:pt modelId="{0327C60A-20FD-4D6E-9384-7F4645A42C60}" type="pres">
      <dgm:prSet presAssocID="{F8CE8FB8-6982-4DF8-AA6B-49C30A09817A}" presName="sibTrans" presStyleLbl="bgSibTrans2D1" presStyleIdx="2" presStyleCnt="7"/>
      <dgm:spPr/>
    </dgm:pt>
    <dgm:pt modelId="{2A42457C-9BEB-49A8-95A5-0BACC44481F1}" type="pres">
      <dgm:prSet presAssocID="{087EC71A-9A87-4819-9028-71D911184741}" presName="compNode" presStyleCnt="0"/>
      <dgm:spPr/>
    </dgm:pt>
    <dgm:pt modelId="{6040415A-9ACE-4F16-9BEE-0F12A1D720C0}" type="pres">
      <dgm:prSet presAssocID="{087EC71A-9A87-4819-9028-71D911184741}" presName="dummyConnPt" presStyleCnt="0"/>
      <dgm:spPr/>
    </dgm:pt>
    <dgm:pt modelId="{B6C32702-62F8-48C0-BE58-FE243656A064}" type="pres">
      <dgm:prSet presAssocID="{087EC71A-9A87-4819-9028-71D911184741}" presName="node" presStyleLbl="node1" presStyleIdx="3" presStyleCnt="8">
        <dgm:presLayoutVars>
          <dgm:bulletEnabled val="1"/>
        </dgm:presLayoutVars>
      </dgm:prSet>
      <dgm:spPr/>
    </dgm:pt>
    <dgm:pt modelId="{135B5CED-682E-4C0D-A522-DB3C9E466360}" type="pres">
      <dgm:prSet presAssocID="{0B1D2633-59E3-408D-A368-26FA285F7BA0}" presName="sibTrans" presStyleLbl="bgSibTrans2D1" presStyleIdx="3" presStyleCnt="7"/>
      <dgm:spPr/>
    </dgm:pt>
    <dgm:pt modelId="{1098FD01-E363-4216-82FF-AB4AC4539425}" type="pres">
      <dgm:prSet presAssocID="{59BAFD0C-6B94-40AD-9DA6-6FCA02984940}" presName="compNode" presStyleCnt="0"/>
      <dgm:spPr/>
    </dgm:pt>
    <dgm:pt modelId="{D2966020-ECDD-40D8-A584-DE0407C9C382}" type="pres">
      <dgm:prSet presAssocID="{59BAFD0C-6B94-40AD-9DA6-6FCA02984940}" presName="dummyConnPt" presStyleCnt="0"/>
      <dgm:spPr/>
    </dgm:pt>
    <dgm:pt modelId="{9C1D4E29-086E-4890-BC77-DFAA17F14A6D}" type="pres">
      <dgm:prSet presAssocID="{59BAFD0C-6B94-40AD-9DA6-6FCA02984940}" presName="node" presStyleLbl="node1" presStyleIdx="4" presStyleCnt="8">
        <dgm:presLayoutVars>
          <dgm:bulletEnabled val="1"/>
        </dgm:presLayoutVars>
      </dgm:prSet>
      <dgm:spPr/>
    </dgm:pt>
    <dgm:pt modelId="{077ED71C-7C29-48F8-B10D-45F35096C5E6}" type="pres">
      <dgm:prSet presAssocID="{9F68715E-7FF8-484E-B3F5-C37995B2D600}" presName="sibTrans" presStyleLbl="bgSibTrans2D1" presStyleIdx="4" presStyleCnt="7"/>
      <dgm:spPr/>
    </dgm:pt>
    <dgm:pt modelId="{74783C56-BC61-443B-B052-B2F7B64058FE}" type="pres">
      <dgm:prSet presAssocID="{FF4FABB1-5636-45FC-B09F-A16690D7B020}" presName="compNode" presStyleCnt="0"/>
      <dgm:spPr/>
    </dgm:pt>
    <dgm:pt modelId="{7B79D656-D381-4FC8-988A-038E577F112D}" type="pres">
      <dgm:prSet presAssocID="{FF4FABB1-5636-45FC-B09F-A16690D7B020}" presName="dummyConnPt" presStyleCnt="0"/>
      <dgm:spPr/>
    </dgm:pt>
    <dgm:pt modelId="{C976FFFA-6E7C-4E56-B84D-C9E72D3B358A}" type="pres">
      <dgm:prSet presAssocID="{FF4FABB1-5636-45FC-B09F-A16690D7B020}" presName="node" presStyleLbl="node1" presStyleIdx="5" presStyleCnt="8">
        <dgm:presLayoutVars>
          <dgm:bulletEnabled val="1"/>
        </dgm:presLayoutVars>
      </dgm:prSet>
      <dgm:spPr/>
    </dgm:pt>
    <dgm:pt modelId="{41EFE382-AEB1-476D-973B-13404B583BF3}" type="pres">
      <dgm:prSet presAssocID="{772D7CD8-8526-431E-B368-712E57CCB086}" presName="sibTrans" presStyleLbl="bgSibTrans2D1" presStyleIdx="5" presStyleCnt="7"/>
      <dgm:spPr/>
    </dgm:pt>
    <dgm:pt modelId="{DF322E83-D205-4DC5-98A0-DB98363D82BE}" type="pres">
      <dgm:prSet presAssocID="{B9F72A9F-BA49-4403-92E0-3E6FFDAD6E4A}" presName="compNode" presStyleCnt="0"/>
      <dgm:spPr/>
    </dgm:pt>
    <dgm:pt modelId="{5DBE1133-44EA-4B7B-A6C3-B83E99E93E9B}" type="pres">
      <dgm:prSet presAssocID="{B9F72A9F-BA49-4403-92E0-3E6FFDAD6E4A}" presName="dummyConnPt" presStyleCnt="0"/>
      <dgm:spPr/>
    </dgm:pt>
    <dgm:pt modelId="{24033D6E-77B7-4C38-AC8B-1C7421AAF054}" type="pres">
      <dgm:prSet presAssocID="{B9F72A9F-BA49-4403-92E0-3E6FFDAD6E4A}" presName="node" presStyleLbl="node1" presStyleIdx="6" presStyleCnt="8">
        <dgm:presLayoutVars>
          <dgm:bulletEnabled val="1"/>
        </dgm:presLayoutVars>
      </dgm:prSet>
      <dgm:spPr/>
    </dgm:pt>
    <dgm:pt modelId="{ACC7DF7A-4328-4FC3-8C37-C66C2A16651B}" type="pres">
      <dgm:prSet presAssocID="{9566D681-FFAD-43D0-A571-E284A80DCA42}" presName="sibTrans" presStyleLbl="bgSibTrans2D1" presStyleIdx="6" presStyleCnt="7"/>
      <dgm:spPr/>
    </dgm:pt>
    <dgm:pt modelId="{3CBC2ACC-6CDE-4E52-AE34-9A01E80DCA17}" type="pres">
      <dgm:prSet presAssocID="{5B80176E-5604-4553-B49D-ACEA00679747}" presName="compNode" presStyleCnt="0"/>
      <dgm:spPr/>
    </dgm:pt>
    <dgm:pt modelId="{9B141881-EDDA-4420-99AB-B01D9492CE06}" type="pres">
      <dgm:prSet presAssocID="{5B80176E-5604-4553-B49D-ACEA00679747}" presName="dummyConnPt" presStyleCnt="0"/>
      <dgm:spPr/>
    </dgm:pt>
    <dgm:pt modelId="{118DDBEC-EA72-41E7-B986-9FAA70EDA9B3}" type="pres">
      <dgm:prSet presAssocID="{5B80176E-5604-4553-B49D-ACEA00679747}" presName="node" presStyleLbl="node1" presStyleIdx="7" presStyleCnt="8">
        <dgm:presLayoutVars>
          <dgm:bulletEnabled val="1"/>
        </dgm:presLayoutVars>
      </dgm:prSet>
      <dgm:spPr/>
    </dgm:pt>
  </dgm:ptLst>
  <dgm:cxnLst>
    <dgm:cxn modelId="{BEFF9009-4A4C-4D18-B164-F1C81E37B540}" srcId="{B9F72A9F-BA49-4403-92E0-3E6FFDAD6E4A}" destId="{1E9078BF-519E-4044-B3A8-2D0B562C0252}" srcOrd="0" destOrd="0" parTransId="{52AA1B61-A074-4DF7-A186-8E2A667495ED}" sibTransId="{060C46CE-3C10-4CD5-A625-3D0E28DD68BC}"/>
    <dgm:cxn modelId="{4A05CF09-39D7-44C5-AE10-A1236D215FFA}" type="presOf" srcId="{0CEB39C8-24AE-45B0-9A2C-5890CF18F29B}" destId="{3776AA65-70B9-41EE-BE14-D9E1CC151161}" srcOrd="0" destOrd="4" presId="urn:microsoft.com/office/officeart/2005/8/layout/bProcess4"/>
    <dgm:cxn modelId="{2457D30A-CF4A-488A-95CD-AA9AC069304F}" srcId="{DFCB206F-2DF6-4E68-8FA4-F187B0D567C1}" destId="{FF4FABB1-5636-45FC-B09F-A16690D7B020}" srcOrd="5" destOrd="0" parTransId="{6CA81856-7CE3-4B0F-A319-9DC07BE61877}" sibTransId="{772D7CD8-8526-431E-B368-712E57CCB086}"/>
    <dgm:cxn modelId="{91DDCE0F-62C0-44CB-849E-2074FC67CE6D}" srcId="{6F729540-D4E3-46D8-813D-F4AE79B9A7E1}" destId="{2879B661-BA0E-47F6-8022-5811D441D370}" srcOrd="0" destOrd="0" parTransId="{2F070C71-F224-4668-B936-CB8E82CC37AE}" sibTransId="{123E54C9-5EAD-4540-ABC2-87CB964BA3B3}"/>
    <dgm:cxn modelId="{DE58EA10-53F4-4679-931E-AF92C4AA2CCD}" type="presOf" srcId="{0B1E48DC-B219-4908-BF3D-A00EBB623139}" destId="{DC2FEFC5-CD3D-40A0-AD99-77D94381055B}" srcOrd="0" destOrd="2" presId="urn:microsoft.com/office/officeart/2005/8/layout/bProcess4"/>
    <dgm:cxn modelId="{20919011-3821-44BC-8E0C-E337088EC987}" srcId="{6F729540-D4E3-46D8-813D-F4AE79B9A7E1}" destId="{32F1AA19-155F-4C3B-8B68-E94383F96FB3}" srcOrd="2" destOrd="0" parTransId="{CBE45AAB-E9F2-494B-B505-97F58BFC3C9A}" sibTransId="{6462C731-FDD1-43CD-A704-B39B618ED0C6}"/>
    <dgm:cxn modelId="{8CE8FD16-B449-40FB-A80C-8D16C118B7F5}" type="presOf" srcId="{16C4AD5E-D47F-4B3C-AFE0-50414A4FE94C}" destId="{3776AA65-70B9-41EE-BE14-D9E1CC151161}" srcOrd="0" destOrd="2" presId="urn:microsoft.com/office/officeart/2005/8/layout/bProcess4"/>
    <dgm:cxn modelId="{DB6F5A18-CB73-477A-8A5D-529376125EE1}" srcId="{DFCB206F-2DF6-4E68-8FA4-F187B0D567C1}" destId="{5B80176E-5604-4553-B49D-ACEA00679747}" srcOrd="7" destOrd="0" parTransId="{1827CAD6-EF50-4A32-A749-79C9CDE726FB}" sibTransId="{BA8E4F1C-3E41-4170-B39A-245FA98AD87B}"/>
    <dgm:cxn modelId="{62A6C21A-09E5-4652-A880-3E7EB6CD3593}" type="presOf" srcId="{59BAFD0C-6B94-40AD-9DA6-6FCA02984940}" destId="{9C1D4E29-086E-4890-BC77-DFAA17F14A6D}" srcOrd="0" destOrd="0" presId="urn:microsoft.com/office/officeart/2005/8/layout/bProcess4"/>
    <dgm:cxn modelId="{758B211B-1D0E-43D6-B110-53A8E90DE464}" type="presOf" srcId="{2879B661-BA0E-47F6-8022-5811D441D370}" destId="{3776AA65-70B9-41EE-BE14-D9E1CC151161}" srcOrd="0" destOrd="1" presId="urn:microsoft.com/office/officeart/2005/8/layout/bProcess4"/>
    <dgm:cxn modelId="{1504701D-6648-4FC6-A9AC-EE4A7B6A0931}" type="presOf" srcId="{772D7CD8-8526-431E-B368-712E57CCB086}" destId="{41EFE382-AEB1-476D-973B-13404B583BF3}" srcOrd="0" destOrd="0" presId="urn:microsoft.com/office/officeart/2005/8/layout/bProcess4"/>
    <dgm:cxn modelId="{9E53771F-2250-4001-9CEC-8BBAC6D89165}" type="presOf" srcId="{C5B46F8E-9C1C-45D7-BF19-2456695E3681}" destId="{B6C32702-62F8-48C0-BE58-FE243656A064}" srcOrd="0" destOrd="1" presId="urn:microsoft.com/office/officeart/2005/8/layout/bProcess4"/>
    <dgm:cxn modelId="{624CAF2C-064D-4F70-9B0D-60E8627C4A8E}" type="presOf" srcId="{F91ACAFA-B419-409A-8C42-E651A85003DC}" destId="{DC2FEFC5-CD3D-40A0-AD99-77D94381055B}" srcOrd="0" destOrd="1" presId="urn:microsoft.com/office/officeart/2005/8/layout/bProcess4"/>
    <dgm:cxn modelId="{521E472D-F8B1-4D3F-9AB4-34D27E15442D}" type="presOf" srcId="{6A214193-CCFA-451A-91D1-E91C4F6E10EE}" destId="{C976FFFA-6E7C-4E56-B84D-C9E72D3B358A}" srcOrd="0" destOrd="1" presId="urn:microsoft.com/office/officeart/2005/8/layout/bProcess4"/>
    <dgm:cxn modelId="{C242553E-D0CA-4FFB-AD14-6F4D1EB946E8}" type="presOf" srcId="{6F729540-D4E3-46D8-813D-F4AE79B9A7E1}" destId="{3776AA65-70B9-41EE-BE14-D9E1CC151161}" srcOrd="0" destOrd="0" presId="urn:microsoft.com/office/officeart/2005/8/layout/bProcess4"/>
    <dgm:cxn modelId="{0E6D4262-825A-4BE4-B790-89B40CD12EEC}" srcId="{FF4FABB1-5636-45FC-B09F-A16690D7B020}" destId="{DA8E2AAB-F2D5-43AA-8F1B-26B1C9526235}" srcOrd="2" destOrd="0" parTransId="{D6D9C64C-49F1-43A3-8A69-F46D78E4B1B3}" sibTransId="{21676C66-90CC-4B07-9544-704EDBB98A23}"/>
    <dgm:cxn modelId="{5FBEDA63-F865-43AC-BD91-D7EFE011A914}" srcId="{DFCB206F-2DF6-4E68-8FA4-F187B0D567C1}" destId="{B9F72A9F-BA49-4403-92E0-3E6FFDAD6E4A}" srcOrd="6" destOrd="0" parTransId="{253FBE31-5BD2-4690-A9BC-3B8167872407}" sibTransId="{9566D681-FFAD-43D0-A571-E284A80DCA42}"/>
    <dgm:cxn modelId="{E96C5565-8600-4C05-994A-4B2046465659}" srcId="{59BAFD0C-6B94-40AD-9DA6-6FCA02984940}" destId="{EC59BC94-F266-40B4-89C1-6F87810CE2B2}" srcOrd="0" destOrd="0" parTransId="{7D9D69FC-DAE1-437E-90C8-0A2C0291D72F}" sibTransId="{703EC27A-E1C3-48A8-814A-18EF9968C3BF}"/>
    <dgm:cxn modelId="{E0218B45-A252-4117-B3A1-E0F0D8A2B476}" srcId="{B9F72A9F-BA49-4403-92E0-3E6FFDAD6E4A}" destId="{BDD411FE-AF3C-4DB8-9BA8-AC4BEFB700E1}" srcOrd="3" destOrd="0" parTransId="{83AA0A55-D4F5-4152-BAA0-FD2443B4C51E}" sibTransId="{24F04C79-FAE7-4848-9F79-FDA44CBB7A83}"/>
    <dgm:cxn modelId="{1BB06C46-9C72-42CD-BB9D-069AE9A76D05}" srcId="{B9F72A9F-BA49-4403-92E0-3E6FFDAD6E4A}" destId="{AD5C9D7C-FC99-4476-93E7-8D33CB36E895}" srcOrd="2" destOrd="0" parTransId="{8E4E43F6-9B0F-4E3C-A57F-2F8F71E46744}" sibTransId="{D20766CE-2738-4567-81AB-42C7A22D4CC7}"/>
    <dgm:cxn modelId="{F01A1248-5B45-4340-A3DB-5BFE4AEF9F75}" type="presOf" srcId="{AD5C9D7C-FC99-4476-93E7-8D33CB36E895}" destId="{24033D6E-77B7-4C38-AC8B-1C7421AAF054}" srcOrd="0" destOrd="3" presId="urn:microsoft.com/office/officeart/2005/8/layout/bProcess4"/>
    <dgm:cxn modelId="{83DBC16B-1CD4-4905-8F45-4C85634601A9}" type="presOf" srcId="{F8CE8FB8-6982-4DF8-AA6B-49C30A09817A}" destId="{0327C60A-20FD-4D6E-9384-7F4645A42C60}" srcOrd="0" destOrd="0" presId="urn:microsoft.com/office/officeart/2005/8/layout/bProcess4"/>
    <dgm:cxn modelId="{1FDC9372-78DD-47BE-B4B7-67B962F6C494}" srcId="{B9F72A9F-BA49-4403-92E0-3E6FFDAD6E4A}" destId="{3BBBD21F-78F8-4A0C-A4EA-31C0152E20A7}" srcOrd="1" destOrd="0" parTransId="{70A30E58-C3C4-4B90-A919-5C5B6521B13F}" sibTransId="{494713F7-8D84-4F9F-9DCB-B0B2633EFD21}"/>
    <dgm:cxn modelId="{0A5D9652-1677-4388-B093-FA9C1820C721}" srcId="{5B80176E-5604-4553-B49D-ACEA00679747}" destId="{215F119C-1A9D-4E5B-AAB1-818F2C258AEB}" srcOrd="0" destOrd="0" parTransId="{AAC00740-FB07-4406-9B2B-11030926F1D5}" sibTransId="{BB925707-8C6B-420F-8329-DED936F8E4AE}"/>
    <dgm:cxn modelId="{2CF91154-B3DD-4717-B6D8-98ABC5A8B615}" type="presOf" srcId="{32F1AA19-155F-4C3B-8B68-E94383F96FB3}" destId="{3776AA65-70B9-41EE-BE14-D9E1CC151161}" srcOrd="0" destOrd="3" presId="urn:microsoft.com/office/officeart/2005/8/layout/bProcess4"/>
    <dgm:cxn modelId="{41F39F56-73B6-44AE-973E-DAD42E5C93E3}" type="presOf" srcId="{3669C090-DD31-461C-ACB7-25F883BB5D84}" destId="{DC2FEFC5-CD3D-40A0-AD99-77D94381055B}" srcOrd="0" destOrd="0" presId="urn:microsoft.com/office/officeart/2005/8/layout/bProcess4"/>
    <dgm:cxn modelId="{4AFB9F56-6623-4F38-A620-8C8F256418D7}" type="presOf" srcId="{DFCB206F-2DF6-4E68-8FA4-F187B0D567C1}" destId="{B624E2A3-7120-4768-9900-159DD2D5044E}" srcOrd="0" destOrd="0" presId="urn:microsoft.com/office/officeart/2005/8/layout/bProcess4"/>
    <dgm:cxn modelId="{3962D956-3331-48E4-B61B-45DBCD7025BA}" type="presOf" srcId="{FF4FABB1-5636-45FC-B09F-A16690D7B020}" destId="{C976FFFA-6E7C-4E56-B84D-C9E72D3B358A}" srcOrd="0" destOrd="0" presId="urn:microsoft.com/office/officeart/2005/8/layout/bProcess4"/>
    <dgm:cxn modelId="{96747E7F-FB89-4E9C-B72D-FA2EF6725771}" type="presOf" srcId="{CFC72FD7-874E-45C3-BE85-DF83D77DDAB0}" destId="{28A2AF55-9095-44CE-BF39-A188DE56E339}" srcOrd="0" destOrd="0" presId="urn:microsoft.com/office/officeart/2005/8/layout/bProcess4"/>
    <dgm:cxn modelId="{7ECAB77F-F10C-4710-BD43-C5246EB7E531}" type="presOf" srcId="{BDD411FE-AF3C-4DB8-9BA8-AC4BEFB700E1}" destId="{24033D6E-77B7-4C38-AC8B-1C7421AAF054}" srcOrd="0" destOrd="4" presId="urn:microsoft.com/office/officeart/2005/8/layout/bProcess4"/>
    <dgm:cxn modelId="{A7775981-9596-4DB9-BB8D-AE0DEE78D055}" srcId="{6F729540-D4E3-46D8-813D-F4AE79B9A7E1}" destId="{16C4AD5E-D47F-4B3C-AFE0-50414A4FE94C}" srcOrd="1" destOrd="0" parTransId="{5E469B93-BB93-455B-82E6-43A743A6BA51}" sibTransId="{1F8E7B94-A06A-4577-A4FB-1C32842A9AC6}"/>
    <dgm:cxn modelId="{F38AA784-179F-4B87-A48B-CEE199C99797}" type="presOf" srcId="{D926E492-37AE-476B-8D1A-2E7BD83E4B1C}" destId="{B6C32702-62F8-48C0-BE58-FE243656A064}" srcOrd="0" destOrd="2" presId="urn:microsoft.com/office/officeart/2005/8/layout/bProcess4"/>
    <dgm:cxn modelId="{EE9B4E85-F4D1-4172-AED0-B8913FC38EB0}" type="presOf" srcId="{9F68715E-7FF8-484E-B3F5-C37995B2D600}" destId="{077ED71C-7C29-48F8-B10D-45F35096C5E6}" srcOrd="0" destOrd="0" presId="urn:microsoft.com/office/officeart/2005/8/layout/bProcess4"/>
    <dgm:cxn modelId="{A5ACC78A-B54D-446A-878B-C4AD43ECD0C1}" srcId="{087EC71A-9A87-4819-9028-71D911184741}" destId="{C5B46F8E-9C1C-45D7-BF19-2456695E3681}" srcOrd="0" destOrd="0" parTransId="{A31AABE5-6926-4615-BE66-B112180F8035}" sibTransId="{373064CA-9D5A-4C8F-A865-44D3381C2C40}"/>
    <dgm:cxn modelId="{C44F5B90-D8D0-40EB-A606-845D4AE1FA02}" type="presOf" srcId="{3BBBD21F-78F8-4A0C-A4EA-31C0152E20A7}" destId="{24033D6E-77B7-4C38-AC8B-1C7421AAF054}" srcOrd="0" destOrd="2" presId="urn:microsoft.com/office/officeart/2005/8/layout/bProcess4"/>
    <dgm:cxn modelId="{D9DE7192-BB77-468F-8991-4C9F8B4EDF9D}" srcId="{DFCB206F-2DF6-4E68-8FA4-F187B0D567C1}" destId="{CFC72FD7-874E-45C3-BE85-DF83D77DDAB0}" srcOrd="0" destOrd="0" parTransId="{FA7AA30D-7904-4F49-BB7A-3FB2FBAB508E}" sibTransId="{23BF1B79-67DC-452E-A17D-1ACA32B0E76E}"/>
    <dgm:cxn modelId="{AD2F2694-7E7F-4BDB-8113-C5A93E7D1332}" srcId="{087EC71A-9A87-4819-9028-71D911184741}" destId="{D926E492-37AE-476B-8D1A-2E7BD83E4B1C}" srcOrd="1" destOrd="0" parTransId="{BD06A795-AA68-4A93-B4E5-7E2502B5FB34}" sibTransId="{929E9F46-99F9-40C7-BB16-09D1B5192579}"/>
    <dgm:cxn modelId="{69ACB795-0B6A-45A2-8DE9-FE9242FB195E}" type="presOf" srcId="{0FCB5F55-BAE9-4621-8CF3-966C18C258FE}" destId="{C976FFFA-6E7C-4E56-B84D-C9E72D3B358A}" srcOrd="0" destOrd="2" presId="urn:microsoft.com/office/officeart/2005/8/layout/bProcess4"/>
    <dgm:cxn modelId="{60CEBE99-8942-4821-ABFA-5E277751CDC8}" srcId="{3669C090-DD31-461C-ACB7-25F883BB5D84}" destId="{0B1E48DC-B219-4908-BF3D-A00EBB623139}" srcOrd="1" destOrd="0" parTransId="{3CFA76C0-3B1B-42B8-A013-F89FFED5B412}" sibTransId="{BCAD2368-6F87-47DB-8989-D65BC03AA379}"/>
    <dgm:cxn modelId="{32C6CA9B-0DA1-4A37-8031-E38BC7317587}" type="presOf" srcId="{B95E593D-FCBA-4DC4-BAE0-58E880186B17}" destId="{DC2FEFC5-CD3D-40A0-AD99-77D94381055B}" srcOrd="0" destOrd="4" presId="urn:microsoft.com/office/officeart/2005/8/layout/bProcess4"/>
    <dgm:cxn modelId="{EA5D889D-52AE-434E-BA45-CEBA8087906F}" type="presOf" srcId="{215F119C-1A9D-4E5B-AAB1-818F2C258AEB}" destId="{118DDBEC-EA72-41E7-B986-9FAA70EDA9B3}" srcOrd="0" destOrd="1" presId="urn:microsoft.com/office/officeart/2005/8/layout/bProcess4"/>
    <dgm:cxn modelId="{04DD7C9E-57F1-4946-A79F-AA775C5129A8}" srcId="{DFCB206F-2DF6-4E68-8FA4-F187B0D567C1}" destId="{6F729540-D4E3-46D8-813D-F4AE79B9A7E1}" srcOrd="1" destOrd="0" parTransId="{E247B34E-D47B-4414-BF78-AED056C5E163}" sibTransId="{FF33CB57-2FD8-4D51-A55F-FEF319582B22}"/>
    <dgm:cxn modelId="{E28F23A1-5528-4022-B3E2-1B03DA7A16C1}" type="presOf" srcId="{FF33CB57-2FD8-4D51-A55F-FEF319582B22}" destId="{188E135F-1F93-4A28-A0BF-9155B4161D06}" srcOrd="0" destOrd="0" presId="urn:microsoft.com/office/officeart/2005/8/layout/bProcess4"/>
    <dgm:cxn modelId="{228BF6AC-C9B4-4D29-A36D-1566CEF7BAD9}" srcId="{DFCB206F-2DF6-4E68-8FA4-F187B0D567C1}" destId="{3669C090-DD31-461C-ACB7-25F883BB5D84}" srcOrd="2" destOrd="0" parTransId="{2975BEC4-A869-442E-9237-CF2E33D2FD8D}" sibTransId="{F8CE8FB8-6982-4DF8-AA6B-49C30A09817A}"/>
    <dgm:cxn modelId="{0CEA08B1-2525-417C-B085-C14B6E4D8C89}" type="presOf" srcId="{EC59BC94-F266-40B4-89C1-6F87810CE2B2}" destId="{9C1D4E29-086E-4890-BC77-DFAA17F14A6D}" srcOrd="0" destOrd="1" presId="urn:microsoft.com/office/officeart/2005/8/layout/bProcess4"/>
    <dgm:cxn modelId="{9BDA88B5-70E2-44FF-8EA8-B15D979274AE}" type="presOf" srcId="{5B80176E-5604-4553-B49D-ACEA00679747}" destId="{118DDBEC-EA72-41E7-B986-9FAA70EDA9B3}" srcOrd="0" destOrd="0" presId="urn:microsoft.com/office/officeart/2005/8/layout/bProcess4"/>
    <dgm:cxn modelId="{A44456B6-6A3F-497A-93B6-818492A840C8}" srcId="{6F729540-D4E3-46D8-813D-F4AE79B9A7E1}" destId="{0CEB39C8-24AE-45B0-9A2C-5890CF18F29B}" srcOrd="3" destOrd="0" parTransId="{77D51D09-9DF8-4BD5-9B50-F52F6987EBA5}" sibTransId="{56F58737-35FF-43AE-8148-52169462E58E}"/>
    <dgm:cxn modelId="{E27AD8B6-2789-4E53-9D8A-98CE7C13F68C}" type="presOf" srcId="{B9F72A9F-BA49-4403-92E0-3E6FFDAD6E4A}" destId="{24033D6E-77B7-4C38-AC8B-1C7421AAF054}" srcOrd="0" destOrd="0" presId="urn:microsoft.com/office/officeart/2005/8/layout/bProcess4"/>
    <dgm:cxn modelId="{EE1991B9-80FF-491B-86E0-711D213AC773}" srcId="{3669C090-DD31-461C-ACB7-25F883BB5D84}" destId="{B95E593D-FCBA-4DC4-BAE0-58E880186B17}" srcOrd="3" destOrd="0" parTransId="{100875C5-2422-4FA4-84FA-9F3B513C3164}" sibTransId="{FF48CEB6-AEBD-4464-BED8-D7A33E7A6927}"/>
    <dgm:cxn modelId="{6640F0BE-FA16-47EE-BB85-AAD6490D868C}" srcId="{FF4FABB1-5636-45FC-B09F-A16690D7B020}" destId="{0FCB5F55-BAE9-4621-8CF3-966C18C258FE}" srcOrd="1" destOrd="0" parTransId="{8968353E-F5AF-442E-BD81-82930A09E03C}" sibTransId="{DE721431-BB6E-4AD5-ACD6-4BF93EC86CEE}"/>
    <dgm:cxn modelId="{969A7FC6-BEB9-4687-927F-B7CCAB22A115}" srcId="{DFCB206F-2DF6-4E68-8FA4-F187B0D567C1}" destId="{087EC71A-9A87-4819-9028-71D911184741}" srcOrd="3" destOrd="0" parTransId="{48A4D72F-7AC9-4E8B-9998-81CB2E8B908B}" sibTransId="{0B1D2633-59E3-408D-A368-26FA285F7BA0}"/>
    <dgm:cxn modelId="{A5AFCFC9-5021-4725-B23C-35F856B1A072}" srcId="{FF4FABB1-5636-45FC-B09F-A16690D7B020}" destId="{6A214193-CCFA-451A-91D1-E91C4F6E10EE}" srcOrd="0" destOrd="0" parTransId="{00F85286-0436-4AE1-8658-561A1B8ACB02}" sibTransId="{28B14046-84C7-4192-921C-9EBBAFAEE091}"/>
    <dgm:cxn modelId="{5CC8D3CA-56EC-4ECB-81E5-2F04A650E64C}" type="presOf" srcId="{23BF1B79-67DC-452E-A17D-1ACA32B0E76E}" destId="{213D23A4-C6EB-4E52-BAE1-1DDDAB1127F2}" srcOrd="0" destOrd="0" presId="urn:microsoft.com/office/officeart/2005/8/layout/bProcess4"/>
    <dgm:cxn modelId="{D40717CB-9533-4EA0-B980-89963DDED3F8}" type="presOf" srcId="{DA8E2AAB-F2D5-43AA-8F1B-26B1C9526235}" destId="{C976FFFA-6E7C-4E56-B84D-C9E72D3B358A}" srcOrd="0" destOrd="3" presId="urn:microsoft.com/office/officeart/2005/8/layout/bProcess4"/>
    <dgm:cxn modelId="{87F989D0-3E78-43F8-B463-1E1DA8BF2245}" srcId="{3669C090-DD31-461C-ACB7-25F883BB5D84}" destId="{101B6805-2CE6-4892-A85A-B8FD39C289B5}" srcOrd="2" destOrd="0" parTransId="{F238B049-4D15-4B15-B194-804B2D4B83B1}" sibTransId="{9C62E0D2-B429-4886-AF8A-C17949F5BCF1}"/>
    <dgm:cxn modelId="{D484E7D3-3395-42B5-A88A-4339AE3BC716}" type="presOf" srcId="{1E9078BF-519E-4044-B3A8-2D0B562C0252}" destId="{24033D6E-77B7-4C38-AC8B-1C7421AAF054}" srcOrd="0" destOrd="1" presId="urn:microsoft.com/office/officeart/2005/8/layout/bProcess4"/>
    <dgm:cxn modelId="{249ADCD4-CF82-4F2D-A67A-9270248C7F9B}" type="presOf" srcId="{9566D681-FFAD-43D0-A571-E284A80DCA42}" destId="{ACC7DF7A-4328-4FC3-8C37-C66C2A16651B}" srcOrd="0" destOrd="0" presId="urn:microsoft.com/office/officeart/2005/8/layout/bProcess4"/>
    <dgm:cxn modelId="{A75331D8-5567-4BA1-B895-D6FAFE8C38A0}" type="presOf" srcId="{101B6805-2CE6-4892-A85A-B8FD39C289B5}" destId="{DC2FEFC5-CD3D-40A0-AD99-77D94381055B}" srcOrd="0" destOrd="3" presId="urn:microsoft.com/office/officeart/2005/8/layout/bProcess4"/>
    <dgm:cxn modelId="{C9099AD8-841B-4286-B3FF-20F7EBEA3F93}" srcId="{3669C090-DD31-461C-ACB7-25F883BB5D84}" destId="{F91ACAFA-B419-409A-8C42-E651A85003DC}" srcOrd="0" destOrd="0" parTransId="{D542D398-8403-43AC-B26F-394B68D2E217}" sibTransId="{9C6F86BA-3A02-4FA9-B360-A27BC2E06E63}"/>
    <dgm:cxn modelId="{1EDD4CDC-0886-4306-8471-8264871759AF}" type="presOf" srcId="{0B1D2633-59E3-408D-A368-26FA285F7BA0}" destId="{135B5CED-682E-4C0D-A522-DB3C9E466360}" srcOrd="0" destOrd="0" presId="urn:microsoft.com/office/officeart/2005/8/layout/bProcess4"/>
    <dgm:cxn modelId="{227BB8E8-BB0E-40FA-8C4A-AABE40C0DE8C}" type="presOf" srcId="{087EC71A-9A87-4819-9028-71D911184741}" destId="{B6C32702-62F8-48C0-BE58-FE243656A064}" srcOrd="0" destOrd="0" presId="urn:microsoft.com/office/officeart/2005/8/layout/bProcess4"/>
    <dgm:cxn modelId="{37C82CEB-B292-4859-BCC3-B967B2F291DE}" srcId="{DFCB206F-2DF6-4E68-8FA4-F187B0D567C1}" destId="{59BAFD0C-6B94-40AD-9DA6-6FCA02984940}" srcOrd="4" destOrd="0" parTransId="{8DECE802-3D0C-47A7-85B7-60E5A31E4CC2}" sibTransId="{9F68715E-7FF8-484E-B3F5-C37995B2D600}"/>
    <dgm:cxn modelId="{7097295C-682D-4D45-8AB0-CB538D0BBB1A}" type="presParOf" srcId="{B624E2A3-7120-4768-9900-159DD2D5044E}" destId="{27A5A5DE-85B5-4662-B27C-DCAECC022899}" srcOrd="0" destOrd="0" presId="urn:microsoft.com/office/officeart/2005/8/layout/bProcess4"/>
    <dgm:cxn modelId="{C8E90C36-5BF1-4683-9997-787C3C48C62B}" type="presParOf" srcId="{27A5A5DE-85B5-4662-B27C-DCAECC022899}" destId="{8EA82CB0-64A7-4F35-86A9-2A1BB86E2E5D}" srcOrd="0" destOrd="0" presId="urn:microsoft.com/office/officeart/2005/8/layout/bProcess4"/>
    <dgm:cxn modelId="{FA69D6DA-7F54-4EB2-9A44-E9F09024A634}" type="presParOf" srcId="{27A5A5DE-85B5-4662-B27C-DCAECC022899}" destId="{28A2AF55-9095-44CE-BF39-A188DE56E339}" srcOrd="1" destOrd="0" presId="urn:microsoft.com/office/officeart/2005/8/layout/bProcess4"/>
    <dgm:cxn modelId="{914274BE-4B53-4045-A123-1BE8C955D792}" type="presParOf" srcId="{B624E2A3-7120-4768-9900-159DD2D5044E}" destId="{213D23A4-C6EB-4E52-BAE1-1DDDAB1127F2}" srcOrd="1" destOrd="0" presId="urn:microsoft.com/office/officeart/2005/8/layout/bProcess4"/>
    <dgm:cxn modelId="{A859C644-1426-421C-B361-F9DEBF110D03}" type="presParOf" srcId="{B624E2A3-7120-4768-9900-159DD2D5044E}" destId="{6EF3BE1C-48D4-489E-B29C-79B15BB21E71}" srcOrd="2" destOrd="0" presId="urn:microsoft.com/office/officeart/2005/8/layout/bProcess4"/>
    <dgm:cxn modelId="{B62FE02B-692B-4B71-8CD7-1BC6EFD72949}" type="presParOf" srcId="{6EF3BE1C-48D4-489E-B29C-79B15BB21E71}" destId="{0FC9ADD7-BF79-4277-A291-DA63A77E6ACD}" srcOrd="0" destOrd="0" presId="urn:microsoft.com/office/officeart/2005/8/layout/bProcess4"/>
    <dgm:cxn modelId="{38FD5208-9747-4A38-9B20-48A68AFC8685}" type="presParOf" srcId="{6EF3BE1C-48D4-489E-B29C-79B15BB21E71}" destId="{3776AA65-70B9-41EE-BE14-D9E1CC151161}" srcOrd="1" destOrd="0" presId="urn:microsoft.com/office/officeart/2005/8/layout/bProcess4"/>
    <dgm:cxn modelId="{60492F52-5016-4667-B558-E1FC46A48337}" type="presParOf" srcId="{B624E2A3-7120-4768-9900-159DD2D5044E}" destId="{188E135F-1F93-4A28-A0BF-9155B4161D06}" srcOrd="3" destOrd="0" presId="urn:microsoft.com/office/officeart/2005/8/layout/bProcess4"/>
    <dgm:cxn modelId="{58223DF0-2B22-45DB-83DE-D75B06EF7004}" type="presParOf" srcId="{B624E2A3-7120-4768-9900-159DD2D5044E}" destId="{6C2F8CC7-9926-4695-AAF6-ADAA4E1BD919}" srcOrd="4" destOrd="0" presId="urn:microsoft.com/office/officeart/2005/8/layout/bProcess4"/>
    <dgm:cxn modelId="{5659EF2C-181B-4E13-881C-9A87CD40EF90}" type="presParOf" srcId="{6C2F8CC7-9926-4695-AAF6-ADAA4E1BD919}" destId="{7F28B8DA-A6A7-42B3-9328-F1122EAE6296}" srcOrd="0" destOrd="0" presId="urn:microsoft.com/office/officeart/2005/8/layout/bProcess4"/>
    <dgm:cxn modelId="{24CB5FE6-F271-4935-A689-FABC219B8659}" type="presParOf" srcId="{6C2F8CC7-9926-4695-AAF6-ADAA4E1BD919}" destId="{DC2FEFC5-CD3D-40A0-AD99-77D94381055B}" srcOrd="1" destOrd="0" presId="urn:microsoft.com/office/officeart/2005/8/layout/bProcess4"/>
    <dgm:cxn modelId="{8713E9B0-6FD6-4159-8C7A-AC1DF2EA375A}" type="presParOf" srcId="{B624E2A3-7120-4768-9900-159DD2D5044E}" destId="{0327C60A-20FD-4D6E-9384-7F4645A42C60}" srcOrd="5" destOrd="0" presId="urn:microsoft.com/office/officeart/2005/8/layout/bProcess4"/>
    <dgm:cxn modelId="{CC96B86B-F778-4617-898F-CE83B27B917B}" type="presParOf" srcId="{B624E2A3-7120-4768-9900-159DD2D5044E}" destId="{2A42457C-9BEB-49A8-95A5-0BACC44481F1}" srcOrd="6" destOrd="0" presId="urn:microsoft.com/office/officeart/2005/8/layout/bProcess4"/>
    <dgm:cxn modelId="{2C3947C3-150D-4752-8547-C01149EC8A4A}" type="presParOf" srcId="{2A42457C-9BEB-49A8-95A5-0BACC44481F1}" destId="{6040415A-9ACE-4F16-9BEE-0F12A1D720C0}" srcOrd="0" destOrd="0" presId="urn:microsoft.com/office/officeart/2005/8/layout/bProcess4"/>
    <dgm:cxn modelId="{672E71AF-C902-4146-A880-B4A3A2561EDA}" type="presParOf" srcId="{2A42457C-9BEB-49A8-95A5-0BACC44481F1}" destId="{B6C32702-62F8-48C0-BE58-FE243656A064}" srcOrd="1" destOrd="0" presId="urn:microsoft.com/office/officeart/2005/8/layout/bProcess4"/>
    <dgm:cxn modelId="{CE4EECBA-84BE-4145-87BA-398E29090154}" type="presParOf" srcId="{B624E2A3-7120-4768-9900-159DD2D5044E}" destId="{135B5CED-682E-4C0D-A522-DB3C9E466360}" srcOrd="7" destOrd="0" presId="urn:microsoft.com/office/officeart/2005/8/layout/bProcess4"/>
    <dgm:cxn modelId="{FB80D27A-E2FD-45D4-B281-81A9A50691D1}" type="presParOf" srcId="{B624E2A3-7120-4768-9900-159DD2D5044E}" destId="{1098FD01-E363-4216-82FF-AB4AC4539425}" srcOrd="8" destOrd="0" presId="urn:microsoft.com/office/officeart/2005/8/layout/bProcess4"/>
    <dgm:cxn modelId="{021736A7-CA63-4889-8029-9568B3C45165}" type="presParOf" srcId="{1098FD01-E363-4216-82FF-AB4AC4539425}" destId="{D2966020-ECDD-40D8-A584-DE0407C9C382}" srcOrd="0" destOrd="0" presId="urn:microsoft.com/office/officeart/2005/8/layout/bProcess4"/>
    <dgm:cxn modelId="{EEAEEC02-EC2E-42E5-9FC0-0791B62D31BA}" type="presParOf" srcId="{1098FD01-E363-4216-82FF-AB4AC4539425}" destId="{9C1D4E29-086E-4890-BC77-DFAA17F14A6D}" srcOrd="1" destOrd="0" presId="urn:microsoft.com/office/officeart/2005/8/layout/bProcess4"/>
    <dgm:cxn modelId="{452BF3A2-3552-466B-8CD1-208E4422FA46}" type="presParOf" srcId="{B624E2A3-7120-4768-9900-159DD2D5044E}" destId="{077ED71C-7C29-48F8-B10D-45F35096C5E6}" srcOrd="9" destOrd="0" presId="urn:microsoft.com/office/officeart/2005/8/layout/bProcess4"/>
    <dgm:cxn modelId="{E5FDE36E-5173-422C-AEAC-15B1F36EC448}" type="presParOf" srcId="{B624E2A3-7120-4768-9900-159DD2D5044E}" destId="{74783C56-BC61-443B-B052-B2F7B64058FE}" srcOrd="10" destOrd="0" presId="urn:microsoft.com/office/officeart/2005/8/layout/bProcess4"/>
    <dgm:cxn modelId="{A488A2CB-9491-47FE-97FD-71A5F26AABF6}" type="presParOf" srcId="{74783C56-BC61-443B-B052-B2F7B64058FE}" destId="{7B79D656-D381-4FC8-988A-038E577F112D}" srcOrd="0" destOrd="0" presId="urn:microsoft.com/office/officeart/2005/8/layout/bProcess4"/>
    <dgm:cxn modelId="{823EC183-0C89-41A2-AE62-4CAB1A81633E}" type="presParOf" srcId="{74783C56-BC61-443B-B052-B2F7B64058FE}" destId="{C976FFFA-6E7C-4E56-B84D-C9E72D3B358A}" srcOrd="1" destOrd="0" presId="urn:microsoft.com/office/officeart/2005/8/layout/bProcess4"/>
    <dgm:cxn modelId="{23927E89-E80B-47DE-A53F-42ED7E356A3B}" type="presParOf" srcId="{B624E2A3-7120-4768-9900-159DD2D5044E}" destId="{41EFE382-AEB1-476D-973B-13404B583BF3}" srcOrd="11" destOrd="0" presId="urn:microsoft.com/office/officeart/2005/8/layout/bProcess4"/>
    <dgm:cxn modelId="{8B8C3F33-D14D-4A95-9635-44F1749DB807}" type="presParOf" srcId="{B624E2A3-7120-4768-9900-159DD2D5044E}" destId="{DF322E83-D205-4DC5-98A0-DB98363D82BE}" srcOrd="12" destOrd="0" presId="urn:microsoft.com/office/officeart/2005/8/layout/bProcess4"/>
    <dgm:cxn modelId="{38586A52-C2EA-4F84-9202-F865661E19A7}" type="presParOf" srcId="{DF322E83-D205-4DC5-98A0-DB98363D82BE}" destId="{5DBE1133-44EA-4B7B-A6C3-B83E99E93E9B}" srcOrd="0" destOrd="0" presId="urn:microsoft.com/office/officeart/2005/8/layout/bProcess4"/>
    <dgm:cxn modelId="{C8DD38C6-AE92-4336-8D8B-5CA2A546EA31}" type="presParOf" srcId="{DF322E83-D205-4DC5-98A0-DB98363D82BE}" destId="{24033D6E-77B7-4C38-AC8B-1C7421AAF054}" srcOrd="1" destOrd="0" presId="urn:microsoft.com/office/officeart/2005/8/layout/bProcess4"/>
    <dgm:cxn modelId="{093CF737-96CC-4001-9FBF-F2FF23184DB4}" type="presParOf" srcId="{B624E2A3-7120-4768-9900-159DD2D5044E}" destId="{ACC7DF7A-4328-4FC3-8C37-C66C2A16651B}" srcOrd="13" destOrd="0" presId="urn:microsoft.com/office/officeart/2005/8/layout/bProcess4"/>
    <dgm:cxn modelId="{5A1CCA66-5D3E-4BBE-968F-410855151966}" type="presParOf" srcId="{B624E2A3-7120-4768-9900-159DD2D5044E}" destId="{3CBC2ACC-6CDE-4E52-AE34-9A01E80DCA17}" srcOrd="14" destOrd="0" presId="urn:microsoft.com/office/officeart/2005/8/layout/bProcess4"/>
    <dgm:cxn modelId="{5648BE84-978B-4E08-A1BD-7222236AB533}" type="presParOf" srcId="{3CBC2ACC-6CDE-4E52-AE34-9A01E80DCA17}" destId="{9B141881-EDDA-4420-99AB-B01D9492CE06}" srcOrd="0" destOrd="0" presId="urn:microsoft.com/office/officeart/2005/8/layout/bProcess4"/>
    <dgm:cxn modelId="{2F255834-21B4-46AA-8D74-0B1356BFEA4F}" type="presParOf" srcId="{3CBC2ACC-6CDE-4E52-AE34-9A01E80DCA17}" destId="{118DDBEC-EA72-41E7-B986-9FAA70EDA9B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81C6E-014B-46C2-A154-1714E9172905}">
      <dsp:nvSpPr>
        <dsp:cNvPr id="0" name=""/>
        <dsp:cNvSpPr/>
      </dsp:nvSpPr>
      <dsp:spPr>
        <a:xfrm>
          <a:off x="-4882160" y="-748164"/>
          <a:ext cx="5814730" cy="5814730"/>
        </a:xfrm>
        <a:prstGeom prst="blockArc">
          <a:avLst>
            <a:gd name="adj1" fmla="val 18900000"/>
            <a:gd name="adj2" fmla="val 2700000"/>
            <a:gd name="adj3" fmla="val 37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961649-5195-4568-84AF-03006BF62138}">
      <dsp:nvSpPr>
        <dsp:cNvPr id="0" name=""/>
        <dsp:cNvSpPr/>
      </dsp:nvSpPr>
      <dsp:spPr>
        <a:xfrm>
          <a:off x="488368" y="331998"/>
          <a:ext cx="4677795" cy="66434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322"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baseline="0" dirty="0">
              <a:solidFill>
                <a:schemeClr val="bg1"/>
              </a:solidFill>
            </a:rPr>
            <a:t>Introduction</a:t>
          </a:r>
        </a:p>
      </dsp:txBody>
      <dsp:txXfrm>
        <a:off x="488368" y="331998"/>
        <a:ext cx="4677795" cy="664342"/>
      </dsp:txXfrm>
    </dsp:sp>
    <dsp:sp modelId="{9F8577CF-E3B7-4167-BD3D-2908DE8D5C5D}">
      <dsp:nvSpPr>
        <dsp:cNvPr id="0" name=""/>
        <dsp:cNvSpPr/>
      </dsp:nvSpPr>
      <dsp:spPr>
        <a:xfrm>
          <a:off x="73154" y="248955"/>
          <a:ext cx="830428" cy="830428"/>
        </a:xfrm>
        <a:prstGeom prst="ellipse">
          <a:avLst/>
        </a:prstGeom>
        <a:solidFill>
          <a:srgbClr val="C5C7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70FF43-E010-400A-8F17-F58DA2C9C97F}">
      <dsp:nvSpPr>
        <dsp:cNvPr id="0" name=""/>
        <dsp:cNvSpPr/>
      </dsp:nvSpPr>
      <dsp:spPr>
        <a:xfrm>
          <a:off x="869251" y="1328685"/>
          <a:ext cx="4296912" cy="66434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322"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baseline="0" dirty="0">
              <a:solidFill>
                <a:schemeClr val="bg1"/>
              </a:solidFill>
            </a:rPr>
            <a:t>FRACTioN™ Process</a:t>
          </a:r>
          <a:endParaRPr lang="en-US" sz="3400" kern="1200" dirty="0">
            <a:solidFill>
              <a:schemeClr val="bg1"/>
            </a:solidFill>
          </a:endParaRPr>
        </a:p>
      </dsp:txBody>
      <dsp:txXfrm>
        <a:off x="869251" y="1328685"/>
        <a:ext cx="4296912" cy="664342"/>
      </dsp:txXfrm>
    </dsp:sp>
    <dsp:sp modelId="{604E3CE5-CB35-447F-B8BB-E61CAFFD27AD}">
      <dsp:nvSpPr>
        <dsp:cNvPr id="0" name=""/>
        <dsp:cNvSpPr/>
      </dsp:nvSpPr>
      <dsp:spPr>
        <a:xfrm>
          <a:off x="454037" y="1245642"/>
          <a:ext cx="830428" cy="830428"/>
        </a:xfrm>
        <a:prstGeom prst="ellipse">
          <a:avLst/>
        </a:prstGeom>
        <a:solidFill>
          <a:srgbClr val="C5C7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B45F77-A8BE-4B29-B2F8-A333989630E8}">
      <dsp:nvSpPr>
        <dsp:cNvPr id="0" name=""/>
        <dsp:cNvSpPr/>
      </dsp:nvSpPr>
      <dsp:spPr>
        <a:xfrm>
          <a:off x="869251" y="2325372"/>
          <a:ext cx="4296912" cy="66434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322"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bg1"/>
              </a:solidFill>
            </a:rPr>
            <a:t>Test Case</a:t>
          </a:r>
        </a:p>
      </dsp:txBody>
      <dsp:txXfrm>
        <a:off x="869251" y="2325372"/>
        <a:ext cx="4296912" cy="664342"/>
      </dsp:txXfrm>
    </dsp:sp>
    <dsp:sp modelId="{14DC08A9-FF56-44AE-9325-8016484C45E1}">
      <dsp:nvSpPr>
        <dsp:cNvPr id="0" name=""/>
        <dsp:cNvSpPr/>
      </dsp:nvSpPr>
      <dsp:spPr>
        <a:xfrm>
          <a:off x="454037" y="2242329"/>
          <a:ext cx="830428" cy="830428"/>
        </a:xfrm>
        <a:prstGeom prst="ellipse">
          <a:avLst/>
        </a:prstGeom>
        <a:solidFill>
          <a:srgbClr val="C5C7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C7D885-2FBD-48BD-9E1E-8744484E9389}">
      <dsp:nvSpPr>
        <dsp:cNvPr id="0" name=""/>
        <dsp:cNvSpPr/>
      </dsp:nvSpPr>
      <dsp:spPr>
        <a:xfrm>
          <a:off x="488368" y="3322059"/>
          <a:ext cx="4677795" cy="66434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322"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bg1"/>
              </a:solidFill>
            </a:rPr>
            <a:t>Review</a:t>
          </a:r>
        </a:p>
      </dsp:txBody>
      <dsp:txXfrm>
        <a:off x="488368" y="3322059"/>
        <a:ext cx="4677795" cy="664342"/>
      </dsp:txXfrm>
    </dsp:sp>
    <dsp:sp modelId="{757DB3C2-FCFD-4F45-AC64-92DBFB539795}">
      <dsp:nvSpPr>
        <dsp:cNvPr id="0" name=""/>
        <dsp:cNvSpPr/>
      </dsp:nvSpPr>
      <dsp:spPr>
        <a:xfrm>
          <a:off x="73154" y="3239016"/>
          <a:ext cx="830428" cy="830428"/>
        </a:xfrm>
        <a:prstGeom prst="ellipse">
          <a:avLst/>
        </a:prstGeom>
        <a:solidFill>
          <a:srgbClr val="C5C7A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D23A4-C6EB-4E52-BAE1-1DDDAB1127F2}">
      <dsp:nvSpPr>
        <dsp:cNvPr id="0" name=""/>
        <dsp:cNvSpPr/>
      </dsp:nvSpPr>
      <dsp:spPr>
        <a:xfrm rot="5400000">
          <a:off x="-201150" y="989113"/>
          <a:ext cx="1544392" cy="186461"/>
        </a:xfrm>
        <a:prstGeom prst="rect">
          <a:avLst/>
        </a:prstGeom>
        <a:solidFill>
          <a:srgbClr val="94C7C6"/>
        </a:solidFill>
        <a:ln>
          <a:noFill/>
        </a:ln>
        <a:effectLst/>
      </dsp:spPr>
      <dsp:style>
        <a:lnRef idx="0">
          <a:scrgbClr r="0" g="0" b="0"/>
        </a:lnRef>
        <a:fillRef idx="1">
          <a:scrgbClr r="0" g="0" b="0"/>
        </a:fillRef>
        <a:effectRef idx="0">
          <a:scrgbClr r="0" g="0" b="0"/>
        </a:effectRef>
        <a:fontRef idx="minor">
          <a:schemeClr val="lt1"/>
        </a:fontRef>
      </dsp:style>
    </dsp:sp>
    <dsp:sp modelId="{28A2AF55-9095-44CE-BF39-A188DE56E339}">
      <dsp:nvSpPr>
        <dsp:cNvPr id="0" name=""/>
        <dsp:cNvSpPr/>
      </dsp:nvSpPr>
      <dsp:spPr>
        <a:xfrm>
          <a:off x="151957" y="279"/>
          <a:ext cx="2071799" cy="1243079"/>
        </a:xfrm>
        <a:prstGeom prst="roundRect">
          <a:avLst>
            <a:gd name="adj" fmla="val 10000"/>
          </a:avLst>
        </a:prstGeom>
        <a:solidFill>
          <a:srgbClr val="AAB8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Initial Assessment</a:t>
          </a:r>
        </a:p>
      </dsp:txBody>
      <dsp:txXfrm>
        <a:off x="188366" y="36688"/>
        <a:ext cx="1998981" cy="1170261"/>
      </dsp:txXfrm>
    </dsp:sp>
    <dsp:sp modelId="{188E135F-1F93-4A28-A0BF-9155B4161D06}">
      <dsp:nvSpPr>
        <dsp:cNvPr id="0" name=""/>
        <dsp:cNvSpPr/>
      </dsp:nvSpPr>
      <dsp:spPr>
        <a:xfrm rot="5400000">
          <a:off x="-201150" y="2542962"/>
          <a:ext cx="1544392" cy="186461"/>
        </a:xfrm>
        <a:prstGeom prst="rect">
          <a:avLst/>
        </a:prstGeom>
        <a:solidFill>
          <a:srgbClr val="94C7C6"/>
        </a:solidFill>
        <a:ln>
          <a:noFill/>
        </a:ln>
        <a:effectLst/>
      </dsp:spPr>
      <dsp:style>
        <a:lnRef idx="0">
          <a:scrgbClr r="0" g="0" b="0"/>
        </a:lnRef>
        <a:fillRef idx="1">
          <a:scrgbClr r="0" g="0" b="0"/>
        </a:fillRef>
        <a:effectRef idx="0">
          <a:scrgbClr r="0" g="0" b="0"/>
        </a:effectRef>
        <a:fontRef idx="minor">
          <a:schemeClr val="lt1"/>
        </a:fontRef>
      </dsp:style>
    </dsp:sp>
    <dsp:sp modelId="{3776AA65-70B9-41EE-BE14-D9E1CC151161}">
      <dsp:nvSpPr>
        <dsp:cNvPr id="0" name=""/>
        <dsp:cNvSpPr/>
      </dsp:nvSpPr>
      <dsp:spPr>
        <a:xfrm>
          <a:off x="151957" y="1554129"/>
          <a:ext cx="2071799" cy="1243079"/>
        </a:xfrm>
        <a:prstGeom prst="roundRect">
          <a:avLst>
            <a:gd name="adj" fmla="val 10000"/>
          </a:avLst>
        </a:prstGeom>
        <a:solidFill>
          <a:srgbClr val="3456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CSM Development</a:t>
          </a:r>
        </a:p>
        <a:p>
          <a:pPr marL="57150" lvl="1" indent="-57150" algn="l" defTabSz="488950">
            <a:lnSpc>
              <a:spcPct val="90000"/>
            </a:lnSpc>
            <a:spcBef>
              <a:spcPct val="0"/>
            </a:spcBef>
            <a:spcAft>
              <a:spcPct val="15000"/>
            </a:spcAft>
            <a:buChar char="•"/>
          </a:pPr>
          <a:r>
            <a:rPr lang="en-US" sz="1100" kern="1200" dirty="0"/>
            <a:t>Measure T</a:t>
          </a:r>
          <a:r>
            <a:rPr lang="en-US" sz="1100" kern="1200" baseline="-25000" dirty="0"/>
            <a:t>n </a:t>
          </a:r>
          <a:r>
            <a:rPr lang="en-US" sz="1100" kern="1200" baseline="0" dirty="0"/>
            <a:t>(ASTM)</a:t>
          </a:r>
        </a:p>
        <a:p>
          <a:pPr marL="57150" lvl="1" indent="-57150" algn="l" defTabSz="488950">
            <a:lnSpc>
              <a:spcPct val="90000"/>
            </a:lnSpc>
            <a:spcBef>
              <a:spcPct val="0"/>
            </a:spcBef>
            <a:spcAft>
              <a:spcPct val="15000"/>
            </a:spcAft>
            <a:buChar char="•"/>
          </a:pPr>
          <a:r>
            <a:rPr lang="en-US" sz="1100" kern="1200" dirty="0"/>
            <a:t>Model Calibration</a:t>
          </a:r>
        </a:p>
        <a:p>
          <a:pPr marL="57150" lvl="1" indent="-57150" algn="l" defTabSz="488950">
            <a:lnSpc>
              <a:spcPct val="90000"/>
            </a:lnSpc>
            <a:spcBef>
              <a:spcPct val="0"/>
            </a:spcBef>
            <a:spcAft>
              <a:spcPct val="15000"/>
            </a:spcAft>
            <a:buChar char="•"/>
          </a:pPr>
          <a:r>
            <a:rPr lang="en-US" sz="1100" kern="1200" dirty="0"/>
            <a:t>PREDicT™</a:t>
          </a:r>
        </a:p>
        <a:p>
          <a:pPr marL="57150" lvl="1" indent="-57150" algn="l" defTabSz="488950">
            <a:lnSpc>
              <a:spcPct val="90000"/>
            </a:lnSpc>
            <a:spcBef>
              <a:spcPct val="0"/>
            </a:spcBef>
            <a:spcAft>
              <a:spcPct val="15000"/>
            </a:spcAft>
            <a:buChar char="•"/>
          </a:pPr>
          <a:r>
            <a:rPr lang="en-US" sz="1100" kern="1200" dirty="0" err="1"/>
            <a:t>FRACTioN</a:t>
          </a:r>
          <a:r>
            <a:rPr lang="en-US" sz="1100" kern="1200" dirty="0"/>
            <a:t>™</a:t>
          </a:r>
        </a:p>
      </dsp:txBody>
      <dsp:txXfrm>
        <a:off x="188366" y="1590538"/>
        <a:ext cx="1998981" cy="1170261"/>
      </dsp:txXfrm>
    </dsp:sp>
    <dsp:sp modelId="{0327C60A-20FD-4D6E-9384-7F4645A42C60}">
      <dsp:nvSpPr>
        <dsp:cNvPr id="0" name=""/>
        <dsp:cNvSpPr/>
      </dsp:nvSpPr>
      <dsp:spPr>
        <a:xfrm>
          <a:off x="575774" y="3319887"/>
          <a:ext cx="2746035" cy="186461"/>
        </a:xfrm>
        <a:prstGeom prst="rect">
          <a:avLst/>
        </a:prstGeom>
        <a:solidFill>
          <a:srgbClr val="94C7C6"/>
        </a:solidFill>
        <a:ln>
          <a:noFill/>
        </a:ln>
        <a:effectLst/>
      </dsp:spPr>
      <dsp:style>
        <a:lnRef idx="0">
          <a:scrgbClr r="0" g="0" b="0"/>
        </a:lnRef>
        <a:fillRef idx="1">
          <a:scrgbClr r="0" g="0" b="0"/>
        </a:fillRef>
        <a:effectRef idx="0">
          <a:scrgbClr r="0" g="0" b="0"/>
        </a:effectRef>
        <a:fontRef idx="minor">
          <a:schemeClr val="lt1"/>
        </a:fontRef>
      </dsp:style>
    </dsp:sp>
    <dsp:sp modelId="{DC2FEFC5-CD3D-40A0-AD99-77D94381055B}">
      <dsp:nvSpPr>
        <dsp:cNvPr id="0" name=""/>
        <dsp:cNvSpPr/>
      </dsp:nvSpPr>
      <dsp:spPr>
        <a:xfrm>
          <a:off x="151957" y="3107978"/>
          <a:ext cx="2071799" cy="1243079"/>
        </a:xfrm>
        <a:prstGeom prst="roundRect">
          <a:avLst>
            <a:gd name="adj" fmla="val 10000"/>
          </a:avLst>
        </a:prstGeom>
        <a:solidFill>
          <a:srgbClr val="3456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711200">
            <a:lnSpc>
              <a:spcPct val="90000"/>
            </a:lnSpc>
            <a:spcBef>
              <a:spcPct val="0"/>
            </a:spcBef>
            <a:spcAft>
              <a:spcPct val="35000"/>
            </a:spcAft>
            <a:buNone/>
          </a:pPr>
          <a:r>
            <a:rPr lang="en-US" sz="1600" kern="1200" dirty="0"/>
            <a:t>Remedial Objective</a:t>
          </a:r>
        </a:p>
        <a:p>
          <a:pPr marL="171450" lvl="1" indent="-171450" algn="l" defTabSz="800100">
            <a:lnSpc>
              <a:spcPct val="90000"/>
            </a:lnSpc>
            <a:spcBef>
              <a:spcPct val="0"/>
            </a:spcBef>
            <a:spcAft>
              <a:spcPct val="15000"/>
            </a:spcAft>
            <a:buChar char="•"/>
          </a:pPr>
          <a:r>
            <a:rPr lang="en-US" sz="1800" kern="1200" dirty="0"/>
            <a:t>MEP</a:t>
          </a:r>
        </a:p>
        <a:p>
          <a:pPr marL="114300" lvl="1" indent="-114300" algn="l" defTabSz="533400">
            <a:lnSpc>
              <a:spcPct val="90000"/>
            </a:lnSpc>
            <a:spcBef>
              <a:spcPct val="0"/>
            </a:spcBef>
            <a:spcAft>
              <a:spcPct val="15000"/>
            </a:spcAft>
            <a:buChar char="•"/>
          </a:pPr>
          <a:r>
            <a:rPr lang="en-US" sz="1200" kern="1200" dirty="0"/>
            <a:t>Migration Risk</a:t>
          </a:r>
        </a:p>
        <a:p>
          <a:pPr marL="114300" lvl="1" indent="-114300" algn="l" defTabSz="533400">
            <a:lnSpc>
              <a:spcPct val="90000"/>
            </a:lnSpc>
            <a:spcBef>
              <a:spcPct val="0"/>
            </a:spcBef>
            <a:spcAft>
              <a:spcPct val="15000"/>
            </a:spcAft>
            <a:buChar char="•"/>
          </a:pPr>
          <a:r>
            <a:rPr lang="en-US" sz="1200" strike="sngStrike" kern="1200" baseline="0" dirty="0"/>
            <a:t>Dissolved / Vapor Risks</a:t>
          </a:r>
        </a:p>
        <a:p>
          <a:pPr marL="114300" lvl="1" indent="-114300" algn="l" defTabSz="533400">
            <a:lnSpc>
              <a:spcPct val="90000"/>
            </a:lnSpc>
            <a:spcBef>
              <a:spcPct val="0"/>
            </a:spcBef>
            <a:spcAft>
              <a:spcPct val="15000"/>
            </a:spcAft>
            <a:buChar char="•"/>
          </a:pPr>
          <a:r>
            <a:rPr lang="en-US" sz="1200" strike="sngStrike" kern="1200" baseline="0" dirty="0"/>
            <a:t>Direct Contact</a:t>
          </a:r>
        </a:p>
      </dsp:txBody>
      <dsp:txXfrm>
        <a:off x="188366" y="3144387"/>
        <a:ext cx="1998981" cy="1170261"/>
      </dsp:txXfrm>
    </dsp:sp>
    <dsp:sp modelId="{135B5CED-682E-4C0D-A522-DB3C9E466360}">
      <dsp:nvSpPr>
        <dsp:cNvPr id="0" name=""/>
        <dsp:cNvSpPr/>
      </dsp:nvSpPr>
      <dsp:spPr>
        <a:xfrm rot="16200000">
          <a:off x="2554342" y="2542962"/>
          <a:ext cx="1544392" cy="186461"/>
        </a:xfrm>
        <a:prstGeom prst="rect">
          <a:avLst/>
        </a:prstGeom>
        <a:solidFill>
          <a:srgbClr val="94C7C6"/>
        </a:solidFill>
        <a:ln>
          <a:noFill/>
        </a:ln>
        <a:effectLst/>
      </dsp:spPr>
      <dsp:style>
        <a:lnRef idx="0">
          <a:scrgbClr r="0" g="0" b="0"/>
        </a:lnRef>
        <a:fillRef idx="1">
          <a:scrgbClr r="0" g="0" b="0"/>
        </a:fillRef>
        <a:effectRef idx="0">
          <a:scrgbClr r="0" g="0" b="0"/>
        </a:effectRef>
        <a:fontRef idx="minor">
          <a:schemeClr val="lt1"/>
        </a:fontRef>
      </dsp:style>
    </dsp:sp>
    <dsp:sp modelId="{B6C32702-62F8-48C0-BE58-FE243656A064}">
      <dsp:nvSpPr>
        <dsp:cNvPr id="0" name=""/>
        <dsp:cNvSpPr/>
      </dsp:nvSpPr>
      <dsp:spPr>
        <a:xfrm>
          <a:off x="2907450" y="3107978"/>
          <a:ext cx="2071799" cy="1243079"/>
        </a:xfrm>
        <a:prstGeom prst="roundRect">
          <a:avLst>
            <a:gd name="adj" fmla="val 10000"/>
          </a:avLst>
        </a:prstGeom>
        <a:solidFill>
          <a:srgbClr val="3456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Remedy Selection</a:t>
          </a:r>
        </a:p>
        <a:p>
          <a:pPr marL="57150" lvl="1" indent="-57150" algn="l" defTabSz="488950">
            <a:lnSpc>
              <a:spcPct val="90000"/>
            </a:lnSpc>
            <a:spcBef>
              <a:spcPct val="0"/>
            </a:spcBef>
            <a:spcAft>
              <a:spcPct val="15000"/>
            </a:spcAft>
            <a:buChar char="•"/>
          </a:pPr>
          <a:r>
            <a:rPr lang="en-US" sz="1100" kern="1200" dirty="0"/>
            <a:t>Model Calibration</a:t>
          </a:r>
        </a:p>
        <a:p>
          <a:pPr marL="57150" lvl="1" indent="-57150" algn="l" defTabSz="488950">
            <a:lnSpc>
              <a:spcPct val="90000"/>
            </a:lnSpc>
            <a:spcBef>
              <a:spcPct val="0"/>
            </a:spcBef>
            <a:spcAft>
              <a:spcPct val="15000"/>
            </a:spcAft>
            <a:buChar char="•"/>
          </a:pPr>
          <a:r>
            <a:rPr lang="en-US" sz="1100" kern="1200" dirty="0"/>
            <a:t>Threshold Evaluation</a:t>
          </a:r>
        </a:p>
      </dsp:txBody>
      <dsp:txXfrm>
        <a:off x="2943859" y="3144387"/>
        <a:ext cx="1998981" cy="1170261"/>
      </dsp:txXfrm>
    </dsp:sp>
    <dsp:sp modelId="{077ED71C-7C29-48F8-B10D-45F35096C5E6}">
      <dsp:nvSpPr>
        <dsp:cNvPr id="0" name=""/>
        <dsp:cNvSpPr/>
      </dsp:nvSpPr>
      <dsp:spPr>
        <a:xfrm rot="16200000">
          <a:off x="2554342" y="989113"/>
          <a:ext cx="1544392" cy="186461"/>
        </a:xfrm>
        <a:prstGeom prst="rect">
          <a:avLst/>
        </a:prstGeom>
        <a:solidFill>
          <a:srgbClr val="94C7C6"/>
        </a:solidFill>
        <a:ln>
          <a:noFill/>
        </a:ln>
        <a:effectLst/>
      </dsp:spPr>
      <dsp:style>
        <a:lnRef idx="0">
          <a:scrgbClr r="0" g="0" b="0"/>
        </a:lnRef>
        <a:fillRef idx="1">
          <a:scrgbClr r="0" g="0" b="0"/>
        </a:fillRef>
        <a:effectRef idx="0">
          <a:scrgbClr r="0" g="0" b="0"/>
        </a:effectRef>
        <a:fontRef idx="minor">
          <a:schemeClr val="lt1"/>
        </a:fontRef>
      </dsp:style>
    </dsp:sp>
    <dsp:sp modelId="{9C1D4E29-086E-4890-BC77-DFAA17F14A6D}">
      <dsp:nvSpPr>
        <dsp:cNvPr id="0" name=""/>
        <dsp:cNvSpPr/>
      </dsp:nvSpPr>
      <dsp:spPr>
        <a:xfrm>
          <a:off x="2907450" y="1554129"/>
          <a:ext cx="2071799" cy="1243079"/>
        </a:xfrm>
        <a:prstGeom prst="roundRect">
          <a:avLst>
            <a:gd name="adj" fmla="val 10000"/>
          </a:avLst>
        </a:prstGeom>
        <a:solidFill>
          <a:srgbClr val="3456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Remedy Design</a:t>
          </a:r>
        </a:p>
        <a:p>
          <a:pPr marL="57150" lvl="1" indent="-57150" algn="l" defTabSz="488950">
            <a:lnSpc>
              <a:spcPct val="90000"/>
            </a:lnSpc>
            <a:spcBef>
              <a:spcPct val="0"/>
            </a:spcBef>
            <a:spcAft>
              <a:spcPct val="15000"/>
            </a:spcAft>
            <a:buChar char="•"/>
          </a:pPr>
          <a:r>
            <a:rPr lang="en-US" sz="1100" kern="1200" dirty="0"/>
            <a:t>Design Calculations</a:t>
          </a:r>
        </a:p>
      </dsp:txBody>
      <dsp:txXfrm>
        <a:off x="2943859" y="1590538"/>
        <a:ext cx="1998981" cy="1170261"/>
      </dsp:txXfrm>
    </dsp:sp>
    <dsp:sp modelId="{41EFE382-AEB1-476D-973B-13404B583BF3}">
      <dsp:nvSpPr>
        <dsp:cNvPr id="0" name=""/>
        <dsp:cNvSpPr/>
      </dsp:nvSpPr>
      <dsp:spPr>
        <a:xfrm>
          <a:off x="3331267" y="212188"/>
          <a:ext cx="2746035" cy="186461"/>
        </a:xfrm>
        <a:prstGeom prst="rect">
          <a:avLst/>
        </a:prstGeom>
        <a:solidFill>
          <a:srgbClr val="94C7C6"/>
        </a:solidFill>
        <a:ln>
          <a:noFill/>
        </a:ln>
        <a:effectLst/>
      </dsp:spPr>
      <dsp:style>
        <a:lnRef idx="0">
          <a:scrgbClr r="0" g="0" b="0"/>
        </a:lnRef>
        <a:fillRef idx="1">
          <a:scrgbClr r="0" g="0" b="0"/>
        </a:fillRef>
        <a:effectRef idx="0">
          <a:scrgbClr r="0" g="0" b="0"/>
        </a:effectRef>
        <a:fontRef idx="minor">
          <a:schemeClr val="lt1"/>
        </a:fontRef>
      </dsp:style>
    </dsp:sp>
    <dsp:sp modelId="{C976FFFA-6E7C-4E56-B84D-C9E72D3B358A}">
      <dsp:nvSpPr>
        <dsp:cNvPr id="0" name=""/>
        <dsp:cNvSpPr/>
      </dsp:nvSpPr>
      <dsp:spPr>
        <a:xfrm>
          <a:off x="2907450" y="279"/>
          <a:ext cx="2071799" cy="1243079"/>
        </a:xfrm>
        <a:prstGeom prst="roundRect">
          <a:avLst>
            <a:gd name="adj" fmla="val 10000"/>
          </a:avLst>
        </a:prstGeom>
        <a:solidFill>
          <a:srgbClr val="3456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Remedy Implementation</a:t>
          </a:r>
        </a:p>
        <a:p>
          <a:pPr marL="57150" lvl="1" indent="-57150" algn="l" defTabSz="488950">
            <a:lnSpc>
              <a:spcPct val="90000"/>
            </a:lnSpc>
            <a:spcBef>
              <a:spcPct val="0"/>
            </a:spcBef>
            <a:spcAft>
              <a:spcPct val="15000"/>
            </a:spcAft>
            <a:buChar char="•"/>
          </a:pPr>
          <a:r>
            <a:rPr lang="en-US" sz="1100" kern="1200" dirty="0"/>
            <a:t>Progress Metric</a:t>
          </a:r>
        </a:p>
        <a:p>
          <a:pPr marL="57150" lvl="1" indent="-57150" algn="l" defTabSz="488950">
            <a:lnSpc>
              <a:spcPct val="90000"/>
            </a:lnSpc>
            <a:spcBef>
              <a:spcPct val="0"/>
            </a:spcBef>
            <a:spcAft>
              <a:spcPct val="15000"/>
            </a:spcAft>
            <a:buChar char="•"/>
          </a:pPr>
          <a:r>
            <a:rPr lang="en-US" sz="1100" kern="1200" dirty="0"/>
            <a:t>Proximity to Residual /EUR</a:t>
          </a:r>
        </a:p>
        <a:p>
          <a:pPr marL="57150" lvl="1" indent="-57150" algn="l" defTabSz="488950">
            <a:lnSpc>
              <a:spcPct val="90000"/>
            </a:lnSpc>
            <a:spcBef>
              <a:spcPct val="0"/>
            </a:spcBef>
            <a:spcAft>
              <a:spcPct val="15000"/>
            </a:spcAft>
            <a:buChar char="•"/>
          </a:pPr>
          <a:r>
            <a:rPr lang="en-US" sz="1100" kern="1200" dirty="0"/>
            <a:t>Time to Threshold /RTA</a:t>
          </a:r>
        </a:p>
      </dsp:txBody>
      <dsp:txXfrm>
        <a:off x="2943859" y="36688"/>
        <a:ext cx="1998981" cy="1170261"/>
      </dsp:txXfrm>
    </dsp:sp>
    <dsp:sp modelId="{ACC7DF7A-4328-4FC3-8C37-C66C2A16651B}">
      <dsp:nvSpPr>
        <dsp:cNvPr id="0" name=""/>
        <dsp:cNvSpPr/>
      </dsp:nvSpPr>
      <dsp:spPr>
        <a:xfrm rot="5400000">
          <a:off x="5309835" y="989113"/>
          <a:ext cx="1544392" cy="186461"/>
        </a:xfrm>
        <a:prstGeom prst="rect">
          <a:avLst/>
        </a:prstGeom>
        <a:solidFill>
          <a:srgbClr val="94C7C6"/>
        </a:solidFill>
        <a:ln>
          <a:noFill/>
        </a:ln>
        <a:effectLst/>
      </dsp:spPr>
      <dsp:style>
        <a:lnRef idx="0">
          <a:scrgbClr r="0" g="0" b="0"/>
        </a:lnRef>
        <a:fillRef idx="1">
          <a:scrgbClr r="0" g="0" b="0"/>
        </a:fillRef>
        <a:effectRef idx="0">
          <a:scrgbClr r="0" g="0" b="0"/>
        </a:effectRef>
        <a:fontRef idx="minor">
          <a:schemeClr val="lt1"/>
        </a:fontRef>
      </dsp:style>
    </dsp:sp>
    <dsp:sp modelId="{24033D6E-77B7-4C38-AC8B-1C7421AAF054}">
      <dsp:nvSpPr>
        <dsp:cNvPr id="0" name=""/>
        <dsp:cNvSpPr/>
      </dsp:nvSpPr>
      <dsp:spPr>
        <a:xfrm>
          <a:off x="5662943" y="279"/>
          <a:ext cx="2071799" cy="1243079"/>
        </a:xfrm>
        <a:prstGeom prst="roundRect">
          <a:avLst>
            <a:gd name="adj" fmla="val 10000"/>
          </a:avLst>
        </a:prstGeom>
        <a:solidFill>
          <a:srgbClr val="3456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Threshold Evaluation</a:t>
          </a:r>
        </a:p>
        <a:p>
          <a:pPr marL="57150" lvl="1" indent="-57150" algn="l" defTabSz="488950">
            <a:lnSpc>
              <a:spcPct val="90000"/>
            </a:lnSpc>
            <a:spcBef>
              <a:spcPct val="0"/>
            </a:spcBef>
            <a:spcAft>
              <a:spcPct val="15000"/>
            </a:spcAft>
            <a:buChar char="•"/>
          </a:pPr>
          <a:r>
            <a:rPr lang="en-US" sz="1100" kern="1200" dirty="0"/>
            <a:t>Technology Decision Pt.</a:t>
          </a:r>
        </a:p>
        <a:p>
          <a:pPr marL="57150" lvl="1" indent="-57150" algn="l" defTabSz="488950">
            <a:lnSpc>
              <a:spcPct val="90000"/>
            </a:lnSpc>
            <a:spcBef>
              <a:spcPct val="0"/>
            </a:spcBef>
            <a:spcAft>
              <a:spcPct val="15000"/>
            </a:spcAft>
            <a:buChar char="•"/>
          </a:pPr>
          <a:r>
            <a:rPr lang="en-US" sz="1100" kern="1200" dirty="0"/>
            <a:t>ASTM E2856</a:t>
          </a:r>
        </a:p>
        <a:p>
          <a:pPr marL="57150" lvl="1" indent="-57150" algn="l" defTabSz="488950">
            <a:lnSpc>
              <a:spcPct val="90000"/>
            </a:lnSpc>
            <a:spcBef>
              <a:spcPct val="0"/>
            </a:spcBef>
            <a:spcAft>
              <a:spcPct val="15000"/>
            </a:spcAft>
            <a:buChar char="•"/>
          </a:pPr>
          <a:r>
            <a:rPr lang="en-US" sz="1100" kern="1200" dirty="0"/>
            <a:t>PREDicT™</a:t>
          </a:r>
        </a:p>
        <a:p>
          <a:pPr marL="57150" lvl="1" indent="-57150" algn="l" defTabSz="488950">
            <a:lnSpc>
              <a:spcPct val="90000"/>
            </a:lnSpc>
            <a:spcBef>
              <a:spcPct val="0"/>
            </a:spcBef>
            <a:spcAft>
              <a:spcPct val="15000"/>
            </a:spcAft>
            <a:buChar char="•"/>
          </a:pPr>
          <a:r>
            <a:rPr lang="en-US" sz="1100" kern="1200" dirty="0" err="1"/>
            <a:t>FRACTioN</a:t>
          </a:r>
          <a:r>
            <a:rPr lang="en-US" sz="1100" kern="1200" dirty="0"/>
            <a:t>™</a:t>
          </a:r>
        </a:p>
      </dsp:txBody>
      <dsp:txXfrm>
        <a:off x="5699352" y="36688"/>
        <a:ext cx="1998981" cy="1170261"/>
      </dsp:txXfrm>
    </dsp:sp>
    <dsp:sp modelId="{118DDBEC-EA72-41E7-B986-9FAA70EDA9B3}">
      <dsp:nvSpPr>
        <dsp:cNvPr id="0" name=""/>
        <dsp:cNvSpPr/>
      </dsp:nvSpPr>
      <dsp:spPr>
        <a:xfrm>
          <a:off x="5662943" y="1554129"/>
          <a:ext cx="2071799" cy="1243079"/>
        </a:xfrm>
        <a:prstGeom prst="roundRect">
          <a:avLst>
            <a:gd name="adj" fmla="val 10000"/>
          </a:avLst>
        </a:prstGeom>
        <a:solidFill>
          <a:srgbClr val="E085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Hydraulic Recovery Complete</a:t>
          </a:r>
        </a:p>
        <a:p>
          <a:pPr marL="57150" lvl="1" indent="-57150" algn="l" defTabSz="488950">
            <a:lnSpc>
              <a:spcPct val="90000"/>
            </a:lnSpc>
            <a:spcBef>
              <a:spcPct val="0"/>
            </a:spcBef>
            <a:spcAft>
              <a:spcPct val="15000"/>
            </a:spcAft>
            <a:buChar char="•"/>
          </a:pPr>
          <a:r>
            <a:rPr lang="en-US" sz="1100" kern="1200" dirty="0"/>
            <a:t>Other Pathways May Require Remedy(</a:t>
          </a:r>
          <a:r>
            <a:rPr lang="en-US" sz="1100" kern="1200" dirty="0" err="1"/>
            <a:t>ies</a:t>
          </a:r>
          <a:r>
            <a:rPr lang="en-US" sz="1100" kern="1200" dirty="0"/>
            <a:t>)</a:t>
          </a:r>
        </a:p>
      </dsp:txBody>
      <dsp:txXfrm>
        <a:off x="5699352" y="1590538"/>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6151A-35D7-4B9C-AC6C-2FBB0D211327}" type="datetimeFigureOut">
              <a:rPr lang="en-US" smtClean="0"/>
              <a:t>10/30/2018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A0396-1F59-4F04-9152-CA071D82A371}" type="slidenum">
              <a:rPr lang="en-US" smtClean="0"/>
              <a:t>‹#›</a:t>
            </a:fld>
            <a:endParaRPr lang="en-US"/>
          </a:p>
        </p:txBody>
      </p:sp>
    </p:spTree>
    <p:extLst>
      <p:ext uri="{BB962C8B-B14F-4D97-AF65-F5344CB8AC3E}">
        <p14:creationId xmlns:p14="http://schemas.microsoft.com/office/powerpoint/2010/main" val="305857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 going to talk about the </a:t>
            </a:r>
            <a:r>
              <a:rPr lang="en-US" sz="1200" kern="1200" dirty="0" err="1">
                <a:solidFill>
                  <a:schemeClr val="tx1"/>
                </a:solidFill>
                <a:effectLst/>
                <a:latin typeface="+mn-lt"/>
                <a:ea typeface="+mn-ea"/>
                <a:cs typeface="+mn-cs"/>
              </a:rPr>
              <a:t>FRACTioN</a:t>
            </a:r>
            <a:r>
              <a:rPr lang="en-US" sz="1200" kern="1200" dirty="0">
                <a:solidFill>
                  <a:schemeClr val="tx1"/>
                </a:solidFill>
                <a:effectLst/>
                <a:latin typeface="+mn-lt"/>
                <a:ea typeface="+mn-ea"/>
                <a:cs typeface="+mn-cs"/>
              </a:rPr>
              <a:t> process, which will include the theory behind </a:t>
            </a:r>
            <a:r>
              <a:rPr lang="en-US" sz="1200" kern="1200" dirty="0" err="1">
                <a:solidFill>
                  <a:schemeClr val="tx1"/>
                </a:solidFill>
                <a:effectLst/>
                <a:latin typeface="+mn-lt"/>
                <a:ea typeface="+mn-ea"/>
                <a:cs typeface="+mn-cs"/>
              </a:rPr>
              <a:t>FRACTioN</a:t>
            </a:r>
            <a:r>
              <a:rPr lang="en-US" sz="1200" kern="1200" dirty="0">
                <a:solidFill>
                  <a:schemeClr val="tx1"/>
                </a:solidFill>
                <a:effectLst/>
                <a:latin typeface="+mn-lt"/>
                <a:ea typeface="+mn-ea"/>
                <a:cs typeface="+mn-cs"/>
              </a:rPr>
              <a:t>, and how we analyze data, and ending with some test cases. </a:t>
            </a:r>
          </a:p>
          <a:p>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7</a:t>
            </a:fld>
            <a:endParaRPr lang="en-US"/>
          </a:p>
        </p:txBody>
      </p:sp>
    </p:spTree>
    <p:extLst>
      <p:ext uri="{BB962C8B-B14F-4D97-AF65-F5344CB8AC3E}">
        <p14:creationId xmlns:p14="http://schemas.microsoft.com/office/powerpoint/2010/main" val="254769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were our results? We identified the discharge rate for each of the three MNIs, 0.18, 0.03, and 0.01 cubic meters per day, respectively. These are different than the constant discharge rates from the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graph, since remember that those rates represent multiple MNIs except for the last one. So MNI 2 &amp; 3 get subtracted from MNI 1, and MNI 3 gets subtracted from MNI 2. We identified the depth and thickness of each MNI, based on the drawdown observed during the test. The difference in the drawdown where constant discharge ends and where the next one begins identifies the thickness of the MNI. Finally, we calculate transmissivity. Our results for this test were an aggregate LNAPL transmissivity of 9 meters squared per day, and a total mobile NAPL interval thickness of 0.019 meters. </a:t>
            </a:r>
          </a:p>
          <a:p>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16</a:t>
            </a:fld>
            <a:endParaRPr lang="en-US"/>
          </a:p>
        </p:txBody>
      </p:sp>
    </p:spTree>
    <p:extLst>
      <p:ext uri="{BB962C8B-B14F-4D97-AF65-F5344CB8AC3E}">
        <p14:creationId xmlns:p14="http://schemas.microsoft.com/office/powerpoint/2010/main" val="134865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finally, this next slide shows on the well conceptual model, or WLCM, where these intervals are located and their thicknesses in the orange, pink, and purple lines. </a:t>
            </a:r>
          </a:p>
          <a:p>
            <a:r>
              <a:rPr lang="en-US" dirty="0"/>
              <a:t>Total thickness of about 0.5 feet</a:t>
            </a:r>
          </a:p>
          <a:p>
            <a:r>
              <a:rPr lang="en-US" dirty="0"/>
              <a:t>Located in the SP-SM soil</a:t>
            </a:r>
          </a:p>
          <a:p>
            <a:r>
              <a:rPr lang="en-US" dirty="0"/>
              <a:t>Location consistent with highest impacted depth from visual observations</a:t>
            </a:r>
          </a:p>
          <a:p>
            <a:r>
              <a:rPr lang="en-US" dirty="0"/>
              <a:t>PID response was elevated, but shallower zones that are not mobile have similar response</a:t>
            </a:r>
          </a:p>
          <a:p>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17</a:t>
            </a:fld>
            <a:endParaRPr lang="en-US"/>
          </a:p>
        </p:txBody>
      </p:sp>
    </p:spTree>
    <p:extLst>
      <p:ext uri="{BB962C8B-B14F-4D97-AF65-F5344CB8AC3E}">
        <p14:creationId xmlns:p14="http://schemas.microsoft.com/office/powerpoint/2010/main" val="242044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summarize, </a:t>
            </a:r>
            <a:r>
              <a:rPr lang="en-US" sz="1200" kern="1200" dirty="0" err="1">
                <a:solidFill>
                  <a:schemeClr val="tx1"/>
                </a:solidFill>
                <a:effectLst/>
                <a:latin typeface="+mn-lt"/>
                <a:ea typeface="+mn-ea"/>
                <a:cs typeface="+mn-cs"/>
              </a:rPr>
              <a:t>FRACTioN</a:t>
            </a:r>
            <a:r>
              <a:rPr lang="en-US" sz="1200" kern="1200" dirty="0">
                <a:solidFill>
                  <a:schemeClr val="tx1"/>
                </a:solidFill>
                <a:effectLst/>
                <a:latin typeface="+mn-lt"/>
                <a:ea typeface="+mn-ea"/>
                <a:cs typeface="+mn-cs"/>
              </a:rPr>
              <a:t> can be used to quantify NAPL transmissivity in environments where standard methods are not applicable, such as fractured rock environments or formations with multiple NAPL intervals. The method results tell you the geometry of each individual fracture and their respective discharge rates. </a:t>
            </a:r>
            <a:r>
              <a:rPr lang="en-US" sz="1200" kern="1200">
                <a:solidFill>
                  <a:schemeClr val="tx1"/>
                </a:solidFill>
                <a:effectLst/>
                <a:latin typeface="+mn-lt"/>
                <a:ea typeface="+mn-ea"/>
                <a:cs typeface="+mn-cs"/>
              </a:rPr>
              <a:t>Armed with that information, the site conceptual model can be improved, and this, in turn, will help you quantify recoverability, design better remedies, close sites, set precedents with regulators, and finally, save money.</a:t>
            </a:r>
            <a:endParaRPr lang="en-US"/>
          </a:p>
        </p:txBody>
      </p:sp>
      <p:sp>
        <p:nvSpPr>
          <p:cNvPr id="4" name="Slide Number Placeholder 3"/>
          <p:cNvSpPr>
            <a:spLocks noGrp="1"/>
          </p:cNvSpPr>
          <p:nvPr>
            <p:ph type="sldNum" sz="quarter" idx="10"/>
          </p:nvPr>
        </p:nvSpPr>
        <p:spPr/>
        <p:txBody>
          <a:bodyPr/>
          <a:lstStyle/>
          <a:p>
            <a:fld id="{00CA0396-1F59-4F04-9152-CA071D82A371}" type="slidenum">
              <a:rPr lang="en-US" smtClean="0"/>
              <a:t>18</a:t>
            </a:fld>
            <a:endParaRPr lang="en-US"/>
          </a:p>
        </p:txBody>
      </p:sp>
    </p:spTree>
    <p:extLst>
      <p:ext uri="{BB962C8B-B14F-4D97-AF65-F5344CB8AC3E}">
        <p14:creationId xmlns:p14="http://schemas.microsoft.com/office/powerpoint/2010/main" val="282321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how do you implement </a:t>
            </a:r>
            <a:r>
              <a:rPr lang="en-US" sz="1200" kern="1200" dirty="0" err="1">
                <a:solidFill>
                  <a:schemeClr val="tx1"/>
                </a:solidFill>
                <a:effectLst/>
                <a:latin typeface="+mn-lt"/>
                <a:ea typeface="+mn-ea"/>
                <a:cs typeface="+mn-cs"/>
              </a:rPr>
              <a:t>FRACTioN</a:t>
            </a:r>
            <a:r>
              <a:rPr lang="en-US" sz="1200" kern="1200" dirty="0">
                <a:solidFill>
                  <a:schemeClr val="tx1"/>
                </a:solidFill>
                <a:effectLst/>
                <a:latin typeface="+mn-lt"/>
                <a:ea typeface="+mn-ea"/>
                <a:cs typeface="+mn-cs"/>
              </a:rPr>
              <a:t>, and what is the theory behind it? As an overview, the first step is to remove NAPL from the well. This is just like you are starting a baildown test. Then, you need to monitor fluid elevations over time, as the well recovers. The test is complete when the NAPL returns to equilibrium – which is, the fluid in the well is in equilibrium with the fluid in the formation. The concept is a modification of the ASTM standard for calculating LNAPL transmissivity, which tells you how to conduct a LNAPL baildown test, and is ASTM standard E2856. </a:t>
            </a:r>
          </a:p>
          <a:p>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8</a:t>
            </a:fld>
            <a:endParaRPr lang="en-US"/>
          </a:p>
        </p:txBody>
      </p:sp>
    </p:spTree>
    <p:extLst>
      <p:ext uri="{BB962C8B-B14F-4D97-AF65-F5344CB8AC3E}">
        <p14:creationId xmlns:p14="http://schemas.microsoft.com/office/powerpoint/2010/main" val="77878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to </a:t>
            </a:r>
            <a:r>
              <a:rPr lang="en-US" sz="1200" kern="1200" dirty="0" err="1">
                <a:solidFill>
                  <a:schemeClr val="tx1"/>
                </a:solidFill>
                <a:effectLst/>
                <a:latin typeface="+mn-lt"/>
                <a:ea typeface="+mn-ea"/>
                <a:cs typeface="+mn-cs"/>
              </a:rPr>
              <a:t>FRACTioN</a:t>
            </a:r>
            <a:r>
              <a:rPr lang="en-US" sz="1200" kern="1200" dirty="0">
                <a:solidFill>
                  <a:schemeClr val="tx1"/>
                </a:solidFill>
                <a:effectLst/>
                <a:latin typeface="+mn-lt"/>
                <a:ea typeface="+mn-ea"/>
                <a:cs typeface="+mn-cs"/>
              </a:rPr>
              <a:t> is constructing a drawdown vs discharge plot, or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The rate of discharge from the formation into the well is plotted on the X axis, and the drawdown in the well is plotted on the Y axis. For a standard baildown test in an unconsolidated formation, the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for unconfined LNAPL looks like the second chart. The green line represents filter pack discharge at the start of the test, and at the inflection point of the line the formation discharge begins. For unconfined LNAPL, the formation discharge will trend towards zero discharge, zero drawdown, which is the chart origin, with no periods of constant discharge. The graphic on the bottom left shows unconfined LNAPL – the key points in this graphic are that the LNAPL thickness in the well is the same as the mobile NAPL interval, or MNI, in the formation. The NAPL is also not perched above, nor confined below, any fine-grained layers. During a test, as the LNAPL in the well recovers and the drawdown decreases, the LNAPL discharge into the well also decreases, giving you the unconfined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chart.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confined LNAPL, which is represented in the bottom middle graphic, the NAPL is trapped beneath a confining layer. The water table squeezes the NAPL up against the fine grained layer, and in response to the pressure, the NAPL moves into the well, often equilibrating at greatly exaggerated thickness. The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for confined NAPL shows a period of constant discharge, where NAPL moves into the well at a constant rate, as the NAPL in the well continues to recover and the drawdown decreases. The constant discharge is followed by sloping discharge, that correlates with the MNI in the formation. Once the fluid in the well recovers to the mobile NAPL interval, the constant discharge ends and the pattern trends to zero discharge, zero drawdown.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Perched LNAPL, the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actually looks exactly the same. There is no way to tell from a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if the NAPL is confined or perched. For perched NAPL, the NAPL is trapped above a confining layer, this is the graphic on the bottom right, and when NAPL is removed from the well the well becomes a sump, and the perched NAPL discharges into the well as the drawdown decreases.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OK, so how does the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chart help distinguish multiple mobile NAPL intervals? I’ll show you in the next three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9</a:t>
            </a:fld>
            <a:endParaRPr lang="en-US"/>
          </a:p>
        </p:txBody>
      </p:sp>
    </p:spTree>
    <p:extLst>
      <p:ext uri="{BB962C8B-B14F-4D97-AF65-F5344CB8AC3E}">
        <p14:creationId xmlns:p14="http://schemas.microsoft.com/office/powerpoint/2010/main" val="112640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MNIs perched on fine grained intervals</a:t>
            </a:r>
          </a:p>
          <a:p>
            <a:r>
              <a:rPr lang="en-US" dirty="0"/>
              <a:t>NAPL comes into the well from all MNIs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left is a well with multiple mobile NAPL intervals, and the fluids in the well are in equilibrium with the fluids in formation. ANI is the air/NAPL interface, NWI is the NAPL/water interface, TD is the total depth of the well, and ANT EQ is apparent NAPL thickness in equilibrium. On the right is what the well looks like when a baildown or </a:t>
            </a:r>
            <a:r>
              <a:rPr lang="en-US" sz="1200" kern="1200" dirty="0" err="1">
                <a:solidFill>
                  <a:schemeClr val="tx1"/>
                </a:solidFill>
                <a:effectLst/>
                <a:latin typeface="+mn-lt"/>
                <a:ea typeface="+mn-ea"/>
                <a:cs typeface="+mn-cs"/>
              </a:rPr>
              <a:t>FRACTioN</a:t>
            </a:r>
            <a:r>
              <a:rPr lang="en-US" sz="1200" kern="1200" dirty="0">
                <a:solidFill>
                  <a:schemeClr val="tx1"/>
                </a:solidFill>
                <a:effectLst/>
                <a:latin typeface="+mn-lt"/>
                <a:ea typeface="+mn-ea"/>
                <a:cs typeface="+mn-cs"/>
              </a:rPr>
              <a:t> test is initiated. At maximum LNAPL drawdown, which is at the beginning of the test immediately after NAPL removal, both mobile NAPL intervals discharge into the well. The arrows with Sn represent the drawdown. So what does this look like on a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chart?</a:t>
            </a:r>
          </a:p>
          <a:p>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10</a:t>
            </a:fld>
            <a:endParaRPr lang="en-US"/>
          </a:p>
        </p:txBody>
      </p:sp>
    </p:spTree>
    <p:extLst>
      <p:ext uri="{BB962C8B-B14F-4D97-AF65-F5344CB8AC3E}">
        <p14:creationId xmlns:p14="http://schemas.microsoft.com/office/powerpoint/2010/main" val="240484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a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chart, initially there might be </a:t>
            </a:r>
            <a:r>
              <a:rPr lang="en-US" sz="1200" kern="1200" dirty="0" err="1">
                <a:solidFill>
                  <a:schemeClr val="tx1"/>
                </a:solidFill>
                <a:effectLst/>
                <a:latin typeface="+mn-lt"/>
                <a:ea typeface="+mn-ea"/>
                <a:cs typeface="+mn-cs"/>
              </a:rPr>
              <a:t>filterpack</a:t>
            </a:r>
            <a:r>
              <a:rPr lang="en-US" sz="1200" kern="1200" dirty="0">
                <a:solidFill>
                  <a:schemeClr val="tx1"/>
                </a:solidFill>
                <a:effectLst/>
                <a:latin typeface="+mn-lt"/>
                <a:ea typeface="+mn-ea"/>
                <a:cs typeface="+mn-cs"/>
              </a:rPr>
              <a:t> recharge, represented by the green line. The first period of constant discharge is representative of both, or all if more than 2, mobile NAPL intervals discharging into the well. With the drawdown below the MNIs, the graphic shows you how this first period of constant discharge represents both MNIs. You can see how NAPL freely flows into the well when drawdown is high. </a:t>
            </a:r>
          </a:p>
          <a:p>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11</a:t>
            </a:fld>
            <a:endParaRPr lang="en-US"/>
          </a:p>
        </p:txBody>
      </p:sp>
    </p:spTree>
    <p:extLst>
      <p:ext uri="{BB962C8B-B14F-4D97-AF65-F5344CB8AC3E}">
        <p14:creationId xmlns:p14="http://schemas.microsoft.com/office/powerpoint/2010/main" val="95902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test progresses, the upper MNI in the formation equilibrates with the fluid in the well. At this point, just the lower MNI is discharging into the well. The second period of constant discharge, in red on the chart, is discharge from the lower MNI only, and the sloping red line is the lower MNI equilibrating. So that’s the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chart and how it helps you identify multiple MNIs. </a:t>
            </a:r>
          </a:p>
          <a:p>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12</a:t>
            </a:fld>
            <a:endParaRPr lang="en-US"/>
          </a:p>
        </p:txBody>
      </p:sp>
    </p:spTree>
    <p:extLst>
      <p:ext uri="{BB962C8B-B14F-4D97-AF65-F5344CB8AC3E}">
        <p14:creationId xmlns:p14="http://schemas.microsoft.com/office/powerpoint/2010/main" val="291355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Alright, so that’s how it works, how does this test allow us to calculate LNAPL transmissivity? In the ASTM standard for calculating LNAPL transmissivity, we use equation 16, which is the skimming equation. An important component of that equation is drawdown. We use the thickness of the mobile NAPL intervals that we identify on the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and where they are located in the formation, to estimate that NAPL drawdown, and use that skimming equation.</a:t>
            </a:r>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13</a:t>
            </a:fld>
            <a:endParaRPr lang="en-US"/>
          </a:p>
        </p:txBody>
      </p:sp>
    </p:spTree>
    <p:extLst>
      <p:ext uri="{BB962C8B-B14F-4D97-AF65-F5344CB8AC3E}">
        <p14:creationId xmlns:p14="http://schemas.microsoft.com/office/powerpoint/2010/main" val="148502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Alright, now I’d like to go over a test case. This one is from a refinery site. </a:t>
            </a:r>
          </a:p>
          <a:p>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14</a:t>
            </a:fld>
            <a:endParaRPr lang="en-US"/>
          </a:p>
        </p:txBody>
      </p:sp>
    </p:spTree>
    <p:extLst>
      <p:ext uri="{BB962C8B-B14F-4D97-AF65-F5344CB8AC3E}">
        <p14:creationId xmlns:p14="http://schemas.microsoft.com/office/powerpoint/2010/main" val="271767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this refinery, the wells are set in a fractured rock environment. First up, here’s the </a:t>
            </a:r>
            <a:r>
              <a:rPr lang="en-US" sz="1200" kern="1200" dirty="0" err="1">
                <a:solidFill>
                  <a:schemeClr val="tx1"/>
                </a:solidFill>
                <a:effectLst/>
                <a:latin typeface="+mn-lt"/>
                <a:ea typeface="+mn-ea"/>
                <a:cs typeface="+mn-cs"/>
              </a:rPr>
              <a:t>DvD</a:t>
            </a:r>
            <a:r>
              <a:rPr lang="en-US" sz="1200" kern="1200" dirty="0">
                <a:solidFill>
                  <a:schemeClr val="tx1"/>
                </a:solidFill>
                <a:effectLst/>
                <a:latin typeface="+mn-lt"/>
                <a:ea typeface="+mn-ea"/>
                <a:cs typeface="+mn-cs"/>
              </a:rPr>
              <a:t> chart. There are three mobile NAPL intervals identified in this chart, they are drawn in orange, then pink, and finally purple. The first period of constant discharge, in orange, occurs at about 0.23 cubic meters per day on the X axis. This is at the beginning of the test, when at maximum drawdown, all the MNIs flow freely into the well, and so this constant discharge rate represents all three MNIs. As the well recovers and drawdown decreases, MNI 1 equilibrates and is represented by the sloping orange line. The second period of constant discharge is MNI 2 at about 0.04 cubic meters per day of discharge, again along the X axis. MNI 2 also equilibrates as drawdown continues to decrease, that’s the sloping pink line, until finally MNI 3 is identified at less than 0.02 cubic meters per day. When the well has returned to equilibrium, we are back at zero drawdown zero discharge. You can also see the relative sizes of the MNIs in this graph. Starting with MNI 1, we can tell from the span of drawdown from the beginning of the sloping orange line to the end of the sloping orange line that it is clearly larger than the other two. The same can be done for the other two MNIs – and MNI 3 is clearly the smallest.  </a:t>
            </a:r>
          </a:p>
          <a:p>
            <a:endParaRPr lang="en-US" dirty="0"/>
          </a:p>
        </p:txBody>
      </p:sp>
      <p:sp>
        <p:nvSpPr>
          <p:cNvPr id="4" name="Slide Number Placeholder 3"/>
          <p:cNvSpPr>
            <a:spLocks noGrp="1"/>
          </p:cNvSpPr>
          <p:nvPr>
            <p:ph type="sldNum" sz="quarter" idx="10"/>
          </p:nvPr>
        </p:nvSpPr>
        <p:spPr/>
        <p:txBody>
          <a:bodyPr/>
          <a:lstStyle/>
          <a:p>
            <a:fld id="{00CA0396-1F59-4F04-9152-CA071D82A371}" type="slidenum">
              <a:rPr lang="en-US" smtClean="0"/>
              <a:t>15</a:t>
            </a:fld>
            <a:endParaRPr lang="en-US"/>
          </a:p>
        </p:txBody>
      </p:sp>
    </p:spTree>
    <p:extLst>
      <p:ext uri="{BB962C8B-B14F-4D97-AF65-F5344CB8AC3E}">
        <p14:creationId xmlns:p14="http://schemas.microsoft.com/office/powerpoint/2010/main" val="2885929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7" name="object 2"/>
          <p:cNvSpPr/>
          <p:nvPr userDrawn="1"/>
        </p:nvSpPr>
        <p:spPr>
          <a:xfrm>
            <a:off x="0" y="-27802"/>
            <a:ext cx="9144000" cy="1399401"/>
          </a:xfrm>
          <a:custGeom>
            <a:avLst/>
            <a:gdLst/>
            <a:ahLst/>
            <a:cxnLst/>
            <a:rect l="l" t="t" r="r" b="b"/>
            <a:pathLst>
              <a:path w="9144000" h="1371600">
                <a:moveTo>
                  <a:pt x="0" y="1371600"/>
                </a:moveTo>
                <a:lnTo>
                  <a:pt x="9144000" y="1371600"/>
                </a:lnTo>
                <a:lnTo>
                  <a:pt x="9144000" y="0"/>
                </a:lnTo>
                <a:lnTo>
                  <a:pt x="0" y="0"/>
                </a:lnTo>
                <a:lnTo>
                  <a:pt x="0" y="1371600"/>
                </a:lnTo>
                <a:close/>
              </a:path>
            </a:pathLst>
          </a:custGeom>
          <a:solidFill>
            <a:srgbClr val="7AA5C4"/>
          </a:solidFill>
        </p:spPr>
        <p:txBody>
          <a:bodyPr wrap="square" lIns="0" tIns="0" rIns="0" bIns="0" rtlCol="0"/>
          <a:lstStyle/>
          <a:p>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43"/>
          <a:stretch/>
        </p:blipFill>
        <p:spPr>
          <a:xfrm>
            <a:off x="7543800" y="304800"/>
            <a:ext cx="1168652" cy="719940"/>
          </a:xfrm>
          <a:prstGeom prst="rect">
            <a:avLst/>
          </a:prstGeom>
        </p:spPr>
      </p:pic>
      <p:cxnSp>
        <p:nvCxnSpPr>
          <p:cNvPr id="10" name="Straight Connector 9"/>
          <p:cNvCxnSpPr/>
          <p:nvPr userDrawn="1"/>
        </p:nvCxnSpPr>
        <p:spPr>
          <a:xfrm>
            <a:off x="457200" y="1243155"/>
            <a:ext cx="822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368280"/>
            <a:ext cx="8229600" cy="829890"/>
          </a:xfrm>
        </p:spPr>
        <p:txBody>
          <a:bodyPr anchor="b"/>
          <a:lstStyle>
            <a:lvl1pPr algn="l">
              <a:defRPr sz="3600">
                <a:solidFill>
                  <a:schemeClr val="bg1"/>
                </a:solidFill>
              </a:defRPr>
            </a:lvl1pPr>
          </a:lstStyle>
          <a:p>
            <a:endParaRPr lang="en-US" dirty="0"/>
          </a:p>
        </p:txBody>
      </p:sp>
      <p:sp>
        <p:nvSpPr>
          <p:cNvPr id="3" name="Subtitle 2"/>
          <p:cNvSpPr>
            <a:spLocks noGrp="1"/>
          </p:cNvSpPr>
          <p:nvPr>
            <p:ph type="subTitle" idx="1"/>
          </p:nvPr>
        </p:nvSpPr>
        <p:spPr>
          <a:xfrm>
            <a:off x="457200" y="1504297"/>
            <a:ext cx="6858000" cy="40518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p:txBody>
          <a:bodyPr/>
          <a:lstStyle/>
          <a:p>
            <a:fld id="{4583DC50-1C26-41F4-B336-B307D6B5E876}"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85D27-8181-4CC8-B9EB-18E97427F80E}" type="slidenum">
              <a:rPr lang="en-US" smtClean="0"/>
              <a:t>‹#›</a:t>
            </a:fld>
            <a:endParaRPr lang="en-US"/>
          </a:p>
        </p:txBody>
      </p:sp>
    </p:spTree>
    <p:extLst>
      <p:ext uri="{BB962C8B-B14F-4D97-AF65-F5344CB8AC3E}">
        <p14:creationId xmlns:p14="http://schemas.microsoft.com/office/powerpoint/2010/main" val="93182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p:txBody>
          <a:bodyPr/>
          <a:lstStyle/>
          <a:p>
            <a:fld id="{4583DC50-1C26-41F4-B336-B307D6B5E876}"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85D27-8181-4CC8-B9EB-18E97427F80E}" type="slidenum">
              <a:rPr lang="en-US" smtClean="0"/>
              <a:t>‹#›</a:t>
            </a:fld>
            <a:endParaRPr lang="en-US"/>
          </a:p>
        </p:txBody>
      </p:sp>
    </p:spTree>
    <p:extLst>
      <p:ext uri="{BB962C8B-B14F-4D97-AF65-F5344CB8AC3E}">
        <p14:creationId xmlns:p14="http://schemas.microsoft.com/office/powerpoint/2010/main" val="289215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p:txBody>
          <a:bodyPr/>
          <a:lstStyle/>
          <a:p>
            <a:fld id="{4583DC50-1C26-41F4-B336-B307D6B5E876}"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85D27-8181-4CC8-B9EB-18E97427F80E}" type="slidenum">
              <a:rPr lang="en-US" smtClean="0"/>
              <a:t>‹#›</a:t>
            </a:fld>
            <a:endParaRPr lang="en-US"/>
          </a:p>
        </p:txBody>
      </p:sp>
    </p:spTree>
    <p:extLst>
      <p:ext uri="{BB962C8B-B14F-4D97-AF65-F5344CB8AC3E}">
        <p14:creationId xmlns:p14="http://schemas.microsoft.com/office/powerpoint/2010/main" val="42265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50000"/>
          </a:schemeClr>
        </a:solidFill>
        <a:effectLst/>
      </p:bgPr>
    </p:bg>
    <p:spTree>
      <p:nvGrpSpPr>
        <p:cNvPr id="1" name=""/>
        <p:cNvGrpSpPr/>
        <p:nvPr/>
      </p:nvGrpSpPr>
      <p:grpSpPr>
        <a:xfrm>
          <a:off x="0" y="0"/>
          <a:ext cx="0" cy="0"/>
          <a:chOff x="0" y="0"/>
          <a:chExt cx="0" cy="0"/>
        </a:xfrm>
      </p:grpSpPr>
      <p:sp>
        <p:nvSpPr>
          <p:cNvPr id="7" name="object 2"/>
          <p:cNvSpPr/>
          <p:nvPr userDrawn="1"/>
        </p:nvSpPr>
        <p:spPr>
          <a:xfrm>
            <a:off x="0" y="-27802"/>
            <a:ext cx="9144000" cy="1399401"/>
          </a:xfrm>
          <a:custGeom>
            <a:avLst/>
            <a:gdLst/>
            <a:ahLst/>
            <a:cxnLst/>
            <a:rect l="l" t="t" r="r" b="b"/>
            <a:pathLst>
              <a:path w="9144000" h="1371600">
                <a:moveTo>
                  <a:pt x="0" y="1371600"/>
                </a:moveTo>
                <a:lnTo>
                  <a:pt x="9144000" y="1371600"/>
                </a:lnTo>
                <a:lnTo>
                  <a:pt x="9144000" y="0"/>
                </a:lnTo>
                <a:lnTo>
                  <a:pt x="0" y="0"/>
                </a:lnTo>
                <a:lnTo>
                  <a:pt x="0" y="1371600"/>
                </a:lnTo>
                <a:close/>
              </a:path>
            </a:pathLst>
          </a:custGeom>
          <a:solidFill>
            <a:srgbClr val="7AA5C4"/>
          </a:solidFill>
        </p:spPr>
        <p:txBody>
          <a:bodyPr wrap="square" lIns="0" tIns="0" rIns="0" bIns="0" rtlCol="0"/>
          <a:lstStyle/>
          <a:p>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43"/>
          <a:stretch/>
        </p:blipFill>
        <p:spPr>
          <a:xfrm>
            <a:off x="7543800" y="304800"/>
            <a:ext cx="1168652" cy="719940"/>
          </a:xfrm>
          <a:prstGeom prst="rect">
            <a:avLst/>
          </a:prstGeom>
        </p:spPr>
      </p:pic>
      <p:cxnSp>
        <p:nvCxnSpPr>
          <p:cNvPr id="10" name="Straight Connector 9"/>
          <p:cNvCxnSpPr/>
          <p:nvPr userDrawn="1"/>
        </p:nvCxnSpPr>
        <p:spPr>
          <a:xfrm>
            <a:off x="462525" y="4562476"/>
            <a:ext cx="822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1709739"/>
            <a:ext cx="7886700" cy="2852737"/>
          </a:xfrm>
        </p:spPr>
        <p:txBody>
          <a:bodyPr anchor="b"/>
          <a:lstStyle>
            <a:lvl1pPr>
              <a:defRPr sz="4400">
                <a:solidFill>
                  <a:schemeClr val="bg1"/>
                </a:solidFill>
              </a:defRPr>
            </a:lvl1pPr>
          </a:lstStyle>
          <a:p>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4" name="Date Placeholder 3"/>
          <p:cNvSpPr>
            <a:spLocks noGrp="1"/>
          </p:cNvSpPr>
          <p:nvPr>
            <p:ph type="dt" sz="half" idx="10"/>
          </p:nvPr>
        </p:nvSpPr>
        <p:spPr/>
        <p:txBody>
          <a:bodyPr/>
          <a:lstStyle/>
          <a:p>
            <a:fld id="{4583DC50-1C26-41F4-B336-B307D6B5E876}"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85D27-8181-4CC8-B9EB-18E97427F80E}" type="slidenum">
              <a:rPr lang="en-US" smtClean="0"/>
              <a:t>‹#›</a:t>
            </a:fld>
            <a:endParaRPr lang="en-US"/>
          </a:p>
        </p:txBody>
      </p:sp>
    </p:spTree>
    <p:extLst>
      <p:ext uri="{BB962C8B-B14F-4D97-AF65-F5344CB8AC3E}">
        <p14:creationId xmlns:p14="http://schemas.microsoft.com/office/powerpoint/2010/main" val="307583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3DC50-1C26-41F4-B336-B307D6B5E876}"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85D27-8181-4CC8-B9EB-18E97427F80E}" type="slidenum">
              <a:rPr lang="en-US" smtClean="0"/>
              <a:t>‹#›</a:t>
            </a:fld>
            <a:endParaRPr lang="en-US"/>
          </a:p>
        </p:txBody>
      </p:sp>
    </p:spTree>
    <p:extLst>
      <p:ext uri="{BB962C8B-B14F-4D97-AF65-F5344CB8AC3E}">
        <p14:creationId xmlns:p14="http://schemas.microsoft.com/office/powerpoint/2010/main" val="141813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78890"/>
            <a:ext cx="7886700" cy="638921"/>
          </a:xfrm>
        </p:spPr>
        <p:txBody>
          <a:bodyPr/>
          <a:lstStyle/>
          <a:p>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4" name="Content Placeholder 3"/>
          <p:cNvSpPr>
            <a:spLocks noGrp="1"/>
          </p:cNvSpPr>
          <p:nvPr>
            <p:ph sz="half" idx="2"/>
          </p:nvPr>
        </p:nvSpPr>
        <p:spPr>
          <a:xfrm>
            <a:off x="629842" y="2671763"/>
            <a:ext cx="3868340" cy="3517900"/>
          </a:xfrm>
        </p:spPr>
        <p:txBody>
          <a:bodyPr>
            <a:normAutofit/>
          </a:bodyPr>
          <a:lstStyle>
            <a:lvl1pPr>
              <a:defRPr sz="2400"/>
            </a:lvl1pPr>
            <a:lvl2pPr>
              <a:defRPr sz="2000"/>
            </a:lvl2pPr>
            <a:lvl3pPr>
              <a:defRPr sz="1800"/>
            </a:lvl3pPr>
            <a:lvl4pPr>
              <a:defRPr sz="1600"/>
            </a:lvl4pPr>
            <a:lvl5pPr>
              <a:defRPr sz="1600"/>
            </a:lvl5pPr>
          </a:lstStyle>
          <a:p>
            <a:pPr lvl="0"/>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6" name="Content Placeholder 5"/>
          <p:cNvSpPr>
            <a:spLocks noGrp="1"/>
          </p:cNvSpPr>
          <p:nvPr>
            <p:ph sz="quarter" idx="4"/>
          </p:nvPr>
        </p:nvSpPr>
        <p:spPr>
          <a:xfrm>
            <a:off x="4629150" y="2671763"/>
            <a:ext cx="3887391" cy="3517900"/>
          </a:xfrm>
        </p:spPr>
        <p:txBody>
          <a:bodyPr>
            <a:normAutofit/>
          </a:bodyPr>
          <a:lstStyle>
            <a:lvl1pPr>
              <a:defRPr sz="2400"/>
            </a:lvl1pPr>
            <a:lvl2pPr>
              <a:defRPr sz="2000"/>
            </a:lvl2pPr>
            <a:lvl3pPr>
              <a:defRPr sz="1800"/>
            </a:lvl3pPr>
            <a:lvl4pPr>
              <a:defRPr sz="1600"/>
            </a:lvl4pPr>
            <a:lvl5pPr>
              <a:defRPr sz="1600"/>
            </a:lvl5pPr>
          </a:lstStyle>
          <a:p>
            <a:pPr lvl="0"/>
            <a:endParaRPr lang="en-US" dirty="0"/>
          </a:p>
        </p:txBody>
      </p:sp>
      <p:sp>
        <p:nvSpPr>
          <p:cNvPr id="7" name="Date Placeholder 6"/>
          <p:cNvSpPr>
            <a:spLocks noGrp="1"/>
          </p:cNvSpPr>
          <p:nvPr>
            <p:ph type="dt" sz="half" idx="10"/>
          </p:nvPr>
        </p:nvSpPr>
        <p:spPr/>
        <p:txBody>
          <a:bodyPr/>
          <a:lstStyle/>
          <a:p>
            <a:fld id="{4583DC50-1C26-41F4-B336-B307D6B5E876}"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F85D27-8181-4CC8-B9EB-18E97427F80E}" type="slidenum">
              <a:rPr lang="en-US" smtClean="0"/>
              <a:t>‹#›</a:t>
            </a:fld>
            <a:endParaRPr lang="en-US"/>
          </a:p>
        </p:txBody>
      </p:sp>
      <p:sp>
        <p:nvSpPr>
          <p:cNvPr id="10" name="bk object 28"/>
          <p:cNvSpPr/>
          <p:nvPr userDrawn="1"/>
        </p:nvSpPr>
        <p:spPr>
          <a:xfrm flipV="1">
            <a:off x="628650" y="2498535"/>
            <a:ext cx="7920906" cy="45719"/>
          </a:xfrm>
          <a:custGeom>
            <a:avLst/>
            <a:gdLst/>
            <a:ahLst/>
            <a:cxnLst/>
            <a:rect l="l" t="t" r="r" b="b"/>
            <a:pathLst>
              <a:path w="7684134">
                <a:moveTo>
                  <a:pt x="7683627" y="0"/>
                </a:moveTo>
                <a:lnTo>
                  <a:pt x="0" y="0"/>
                </a:lnTo>
              </a:path>
            </a:pathLst>
          </a:custGeom>
          <a:ln w="25400">
            <a:solidFill>
              <a:srgbClr val="FFFFFF"/>
            </a:solidFill>
            <a:prstDash val="dot"/>
          </a:ln>
        </p:spPr>
        <p:txBody>
          <a:bodyPr wrap="square" lIns="0" tIns="0" rIns="0" bIns="0" rtlCol="0"/>
          <a:lstStyle/>
          <a:p>
            <a:endParaRPr/>
          </a:p>
        </p:txBody>
      </p:sp>
    </p:spTree>
    <p:extLst>
      <p:ext uri="{BB962C8B-B14F-4D97-AF65-F5344CB8AC3E}">
        <p14:creationId xmlns:p14="http://schemas.microsoft.com/office/powerpoint/2010/main" val="182467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fld id="{4583DC50-1C26-41F4-B336-B307D6B5E876}" type="datetimeFigureOut">
              <a:rPr lang="en-US" smtClean="0"/>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85D27-8181-4CC8-B9EB-18E97427F80E}" type="slidenum">
              <a:rPr lang="en-US" smtClean="0"/>
              <a:t>‹#›</a:t>
            </a:fld>
            <a:endParaRPr lang="en-US"/>
          </a:p>
        </p:txBody>
      </p:sp>
    </p:spTree>
    <p:extLst>
      <p:ext uri="{BB962C8B-B14F-4D97-AF65-F5344CB8AC3E}">
        <p14:creationId xmlns:p14="http://schemas.microsoft.com/office/powerpoint/2010/main" val="265612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3DC50-1C26-41F4-B336-B307D6B5E876}" type="datetimeFigureOut">
              <a:rPr lang="en-US" smtClean="0"/>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85D27-8181-4CC8-B9EB-18E97427F80E}" type="slidenum">
              <a:rPr lang="en-US" smtClean="0"/>
              <a:t>‹#›</a:t>
            </a:fld>
            <a:endParaRPr lang="en-US"/>
          </a:p>
        </p:txBody>
      </p:sp>
    </p:spTree>
    <p:extLst>
      <p:ext uri="{BB962C8B-B14F-4D97-AF65-F5344CB8AC3E}">
        <p14:creationId xmlns:p14="http://schemas.microsoft.com/office/powerpoint/2010/main" val="362305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 name="object 2"/>
          <p:cNvSpPr/>
          <p:nvPr userDrawn="1"/>
        </p:nvSpPr>
        <p:spPr>
          <a:xfrm>
            <a:off x="0" y="-19050"/>
            <a:ext cx="9144000" cy="1371600"/>
          </a:xfrm>
          <a:custGeom>
            <a:avLst/>
            <a:gdLst/>
            <a:ahLst/>
            <a:cxnLst/>
            <a:rect l="l" t="t" r="r" b="b"/>
            <a:pathLst>
              <a:path w="9144000" h="1371600">
                <a:moveTo>
                  <a:pt x="0" y="1371600"/>
                </a:moveTo>
                <a:lnTo>
                  <a:pt x="9144000" y="1371600"/>
                </a:lnTo>
                <a:lnTo>
                  <a:pt x="9144000" y="0"/>
                </a:lnTo>
                <a:lnTo>
                  <a:pt x="0" y="0"/>
                </a:lnTo>
                <a:lnTo>
                  <a:pt x="0" y="1371600"/>
                </a:lnTo>
                <a:close/>
              </a:path>
            </a:pathLst>
          </a:custGeom>
          <a:solidFill>
            <a:srgbClr val="656465"/>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28650" y="636493"/>
            <a:ext cx="7886700" cy="66339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583DC50-1C26-41F4-B336-B307D6B5E876}" type="datetimeFigureOut">
              <a:rPr lang="en-US" smtClean="0"/>
              <a:pPr/>
              <a:t>10/30/2018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3F85D27-8181-4CC8-B9EB-18E97427F80E}" type="slidenum">
              <a:rPr lang="en-US" smtClean="0"/>
              <a:pPr/>
              <a:t>‹#›</a:t>
            </a:fld>
            <a:endParaRPr lang="en-US"/>
          </a:p>
        </p:txBody>
      </p: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20000" y="381000"/>
            <a:ext cx="1066800" cy="608577"/>
          </a:xfrm>
          <a:prstGeom prst="rect">
            <a:avLst/>
          </a:prstGeom>
        </p:spPr>
      </p:pic>
      <p:cxnSp>
        <p:nvCxnSpPr>
          <p:cNvPr id="11" name="Straight Connector 10"/>
          <p:cNvCxnSpPr/>
          <p:nvPr userDrawn="1"/>
        </p:nvCxnSpPr>
        <p:spPr>
          <a:xfrm>
            <a:off x="735106" y="1210234"/>
            <a:ext cx="795169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810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3600" u="none" kern="1200" cap="all" baseline="0">
          <a:solidFill>
            <a:schemeClr val="accent2"/>
          </a:solidFill>
          <a:latin typeface="Arial Narrow" panose="020B060602020203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Clr>
          <a:schemeClr val="bg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i="1"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C7A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Quantification of LNAPL Transmissivity in fractured porous media</a:t>
            </a:r>
          </a:p>
        </p:txBody>
      </p:sp>
      <p:sp>
        <p:nvSpPr>
          <p:cNvPr id="4" name="Oval 3"/>
          <p:cNvSpPr/>
          <p:nvPr/>
        </p:nvSpPr>
        <p:spPr>
          <a:xfrm>
            <a:off x="4574020" y="2230702"/>
            <a:ext cx="4365522" cy="436552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58409" y="4239491"/>
            <a:ext cx="2356734" cy="235673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59593" y="1514381"/>
            <a:ext cx="2133600" cy="400110"/>
          </a:xfrm>
          <a:prstGeom prst="rect">
            <a:avLst/>
          </a:prstGeom>
          <a:noFill/>
        </p:spPr>
        <p:txBody>
          <a:bodyPr wrap="square" rtlCol="0">
            <a:spAutoFit/>
          </a:bodyPr>
          <a:lstStyle/>
          <a:p>
            <a:pPr algn="r"/>
            <a:r>
              <a:rPr lang="en-US" sz="2000" dirty="0">
                <a:solidFill>
                  <a:srgbClr val="7CA6C5"/>
                </a:solidFill>
                <a:latin typeface="Arial Narrow" panose="020B0606020202030204" pitchFamily="34" charset="0"/>
                <a:cs typeface="Arial" panose="020B0604020202020204" pitchFamily="34" charset="0"/>
              </a:rPr>
              <a:t>October 31, 2018</a:t>
            </a:r>
          </a:p>
        </p:txBody>
      </p:sp>
      <p:sp>
        <p:nvSpPr>
          <p:cNvPr id="3" name="Subtitle 2"/>
          <p:cNvSpPr>
            <a:spLocks noGrp="1"/>
          </p:cNvSpPr>
          <p:nvPr>
            <p:ph type="subTitle" idx="1"/>
          </p:nvPr>
        </p:nvSpPr>
        <p:spPr>
          <a:xfrm>
            <a:off x="457200" y="1504297"/>
            <a:ext cx="6858000" cy="2836794"/>
          </a:xfrm>
        </p:spPr>
        <p:txBody>
          <a:bodyPr>
            <a:normAutofit/>
          </a:bodyPr>
          <a:lstStyle/>
          <a:p>
            <a:r>
              <a:rPr lang="en-US" dirty="0">
                <a:solidFill>
                  <a:schemeClr val="tx1"/>
                </a:solidFill>
              </a:rPr>
              <a:t>Camille Carter (GEI)</a:t>
            </a:r>
          </a:p>
          <a:p>
            <a:r>
              <a:rPr lang="en-US" dirty="0">
                <a:solidFill>
                  <a:schemeClr val="tx1"/>
                </a:solidFill>
              </a:rPr>
              <a:t>J. Michael Hawthorne, PG (GEI)</a:t>
            </a:r>
          </a:p>
          <a:p>
            <a:r>
              <a:rPr lang="en-US" dirty="0">
                <a:solidFill>
                  <a:schemeClr val="tx1"/>
                </a:solidFill>
              </a:rPr>
              <a:t>Lisa Reyenga, PE (GEI)</a:t>
            </a:r>
          </a:p>
        </p:txBody>
      </p:sp>
      <p:sp>
        <p:nvSpPr>
          <p:cNvPr id="5" name="TextBox 4">
            <a:extLst>
              <a:ext uri="{FF2B5EF4-FFF2-40B4-BE49-F238E27FC236}">
                <a16:creationId xmlns:a16="http://schemas.microsoft.com/office/drawing/2014/main" id="{E1E4E45C-9F83-4406-ADF5-3A9A3F51106F}"/>
              </a:ext>
            </a:extLst>
          </p:cNvPr>
          <p:cNvSpPr txBox="1"/>
          <p:nvPr/>
        </p:nvSpPr>
        <p:spPr>
          <a:xfrm>
            <a:off x="6334125" y="6191250"/>
            <a:ext cx="1582184" cy="307777"/>
          </a:xfrm>
          <a:prstGeom prst="rect">
            <a:avLst/>
          </a:prstGeom>
          <a:noFill/>
        </p:spPr>
        <p:txBody>
          <a:bodyPr wrap="square" rtlCol="0">
            <a:spAutoFit/>
          </a:bodyPr>
          <a:lstStyle/>
          <a:p>
            <a:r>
              <a:rPr lang="en-US" sz="1400" dirty="0">
                <a:solidFill>
                  <a:schemeClr val="bg1"/>
                </a:solidFill>
              </a:rPr>
              <a:t>CL:AIRE, 2014)</a:t>
            </a:r>
          </a:p>
        </p:txBody>
      </p:sp>
    </p:spTree>
    <p:extLst>
      <p:ext uri="{BB962C8B-B14F-4D97-AF65-F5344CB8AC3E}">
        <p14:creationId xmlns:p14="http://schemas.microsoft.com/office/powerpoint/2010/main" val="259287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0E031A-5E3F-441F-8FDD-BF110ED278D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659531" y="2158859"/>
            <a:ext cx="4343685" cy="3593592"/>
          </a:xfrm>
          <a:prstGeom prst="rect">
            <a:avLst/>
          </a:prstGeom>
        </p:spPr>
      </p:pic>
      <p:pic>
        <p:nvPicPr>
          <p:cNvPr id="3" name="Picture 2">
            <a:extLst>
              <a:ext uri="{FF2B5EF4-FFF2-40B4-BE49-F238E27FC236}">
                <a16:creationId xmlns:a16="http://schemas.microsoft.com/office/drawing/2014/main" id="{EC980254-4C75-4B63-90CF-9CF64B56E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01" y="2158859"/>
            <a:ext cx="4341399" cy="3590403"/>
          </a:xfrm>
          <a:prstGeom prst="rect">
            <a:avLst/>
          </a:prstGeom>
        </p:spPr>
      </p:pic>
      <p:sp>
        <p:nvSpPr>
          <p:cNvPr id="4" name="Title 3"/>
          <p:cNvSpPr>
            <a:spLocks noGrp="1"/>
          </p:cNvSpPr>
          <p:nvPr>
            <p:ph type="title"/>
          </p:nvPr>
        </p:nvSpPr>
        <p:spPr/>
        <p:txBody>
          <a:bodyPr/>
          <a:lstStyle/>
          <a:p>
            <a:r>
              <a:rPr lang="en-US" cap="none" dirty="0" err="1"/>
              <a:t>DvD</a:t>
            </a:r>
            <a:r>
              <a:rPr lang="en-US" cap="none" dirty="0"/>
              <a:t> INTERPRETATION LNAPL</a:t>
            </a:r>
          </a:p>
        </p:txBody>
      </p:sp>
      <p:sp>
        <p:nvSpPr>
          <p:cNvPr id="10" name="TextBox 9"/>
          <p:cNvSpPr txBox="1"/>
          <p:nvPr/>
        </p:nvSpPr>
        <p:spPr>
          <a:xfrm>
            <a:off x="318132" y="1830087"/>
            <a:ext cx="1761346" cy="369332"/>
          </a:xfrm>
          <a:prstGeom prst="rect">
            <a:avLst/>
          </a:prstGeom>
          <a:noFill/>
        </p:spPr>
        <p:txBody>
          <a:bodyPr wrap="square" rtlCol="0">
            <a:spAutoFit/>
          </a:bodyPr>
          <a:lstStyle/>
          <a:p>
            <a:r>
              <a:rPr lang="en-US" dirty="0"/>
              <a:t>Equilibrium</a:t>
            </a:r>
          </a:p>
        </p:txBody>
      </p:sp>
      <p:sp>
        <p:nvSpPr>
          <p:cNvPr id="11" name="TextBox 10"/>
          <p:cNvSpPr txBox="1"/>
          <p:nvPr/>
        </p:nvSpPr>
        <p:spPr>
          <a:xfrm>
            <a:off x="4700888" y="1827443"/>
            <a:ext cx="2287195" cy="369332"/>
          </a:xfrm>
          <a:prstGeom prst="rect">
            <a:avLst/>
          </a:prstGeom>
          <a:noFill/>
        </p:spPr>
        <p:txBody>
          <a:bodyPr wrap="square" rtlCol="0">
            <a:spAutoFit/>
          </a:bodyPr>
          <a:lstStyle/>
          <a:p>
            <a:r>
              <a:rPr lang="en-US" dirty="0"/>
              <a:t>Initiate baildown test</a:t>
            </a:r>
          </a:p>
        </p:txBody>
      </p:sp>
    </p:spTree>
    <p:extLst>
      <p:ext uri="{BB962C8B-B14F-4D97-AF65-F5344CB8AC3E}">
        <p14:creationId xmlns:p14="http://schemas.microsoft.com/office/powerpoint/2010/main" val="344800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err="1"/>
              <a:t>DvD</a:t>
            </a:r>
            <a:r>
              <a:rPr lang="en-US" cap="none" dirty="0"/>
              <a:t> INTERPRETATION LNAPL</a:t>
            </a:r>
          </a:p>
        </p:txBody>
      </p:sp>
      <p:sp>
        <p:nvSpPr>
          <p:cNvPr id="12" name="TextBox 11"/>
          <p:cNvSpPr txBox="1"/>
          <p:nvPr/>
        </p:nvSpPr>
        <p:spPr>
          <a:xfrm>
            <a:off x="144803" y="1858221"/>
            <a:ext cx="4291441" cy="338554"/>
          </a:xfrm>
          <a:prstGeom prst="rect">
            <a:avLst/>
          </a:prstGeom>
          <a:noFill/>
        </p:spPr>
        <p:txBody>
          <a:bodyPr wrap="square" rtlCol="0">
            <a:spAutoFit/>
          </a:bodyPr>
          <a:lstStyle/>
          <a:p>
            <a:r>
              <a:rPr lang="en-US" sz="1600" dirty="0"/>
              <a:t>NAPL from both MNIs entering the well. </a:t>
            </a:r>
          </a:p>
        </p:txBody>
      </p:sp>
      <p:grpSp>
        <p:nvGrpSpPr>
          <p:cNvPr id="14" name="Group 13"/>
          <p:cNvGrpSpPr/>
          <p:nvPr/>
        </p:nvGrpSpPr>
        <p:grpSpPr>
          <a:xfrm>
            <a:off x="4074294" y="1752119"/>
            <a:ext cx="4843131" cy="4718879"/>
            <a:chOff x="6859011" y="1713052"/>
            <a:chExt cx="4843131" cy="4718879"/>
          </a:xfrm>
        </p:grpSpPr>
        <p:grpSp>
          <p:nvGrpSpPr>
            <p:cNvPr id="15" name="Group 14"/>
            <p:cNvGrpSpPr/>
            <p:nvPr/>
          </p:nvGrpSpPr>
          <p:grpSpPr>
            <a:xfrm>
              <a:off x="7249886" y="1713052"/>
              <a:ext cx="4452256" cy="4263431"/>
              <a:chOff x="7249886" y="2136566"/>
              <a:chExt cx="4452256" cy="4263431"/>
            </a:xfrm>
          </p:grpSpPr>
          <p:cxnSp>
            <p:nvCxnSpPr>
              <p:cNvPr id="29" name="Straight Arrow Connector 28"/>
              <p:cNvCxnSpPr/>
              <p:nvPr/>
            </p:nvCxnSpPr>
            <p:spPr>
              <a:xfrm flipH="1" flipV="1">
                <a:off x="7249886" y="2136566"/>
                <a:ext cx="32657" cy="424508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260771" y="6348475"/>
                <a:ext cx="4441371" cy="5152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625947" y="6062599"/>
              <a:ext cx="3711018" cy="369332"/>
            </a:xfrm>
            <a:prstGeom prst="rect">
              <a:avLst/>
            </a:prstGeom>
            <a:noFill/>
          </p:spPr>
          <p:txBody>
            <a:bodyPr wrap="square" rtlCol="0">
              <a:spAutoFit/>
            </a:bodyPr>
            <a:lstStyle/>
            <a:p>
              <a:r>
                <a:rPr lang="en-US" dirty="0"/>
                <a:t>NAPL Discharge into the Well (</a:t>
              </a:r>
              <a:r>
                <a:rPr lang="en-US" dirty="0" err="1"/>
                <a:t>Q</a:t>
              </a:r>
              <a:r>
                <a:rPr lang="en-US" baseline="-25000" dirty="0" err="1"/>
                <a:t>n</a:t>
              </a:r>
              <a:r>
                <a:rPr lang="en-US" dirty="0"/>
                <a:t>)</a:t>
              </a:r>
            </a:p>
          </p:txBody>
        </p:sp>
        <p:sp>
          <p:nvSpPr>
            <p:cNvPr id="17" name="TextBox 16"/>
            <p:cNvSpPr txBox="1"/>
            <p:nvPr/>
          </p:nvSpPr>
          <p:spPr>
            <a:xfrm rot="16200000">
              <a:off x="5412721" y="3814111"/>
              <a:ext cx="3261913" cy="369332"/>
            </a:xfrm>
            <a:prstGeom prst="rect">
              <a:avLst/>
            </a:prstGeom>
            <a:noFill/>
          </p:spPr>
          <p:txBody>
            <a:bodyPr wrap="square" rtlCol="0">
              <a:spAutoFit/>
            </a:bodyPr>
            <a:lstStyle/>
            <a:p>
              <a:r>
                <a:rPr lang="en-US" dirty="0"/>
                <a:t>Apparent NAPL Drawdown (</a:t>
              </a:r>
              <a:r>
                <a:rPr lang="en-US" dirty="0" err="1"/>
                <a:t>s</a:t>
              </a:r>
              <a:r>
                <a:rPr lang="en-US" baseline="-25000" dirty="0" err="1"/>
                <a:t>n</a:t>
              </a:r>
              <a:r>
                <a:rPr lang="en-US" dirty="0"/>
                <a:t>)</a:t>
              </a:r>
            </a:p>
          </p:txBody>
        </p:sp>
        <p:grpSp>
          <p:nvGrpSpPr>
            <p:cNvPr id="18" name="Group 17"/>
            <p:cNvGrpSpPr/>
            <p:nvPr/>
          </p:nvGrpSpPr>
          <p:grpSpPr>
            <a:xfrm>
              <a:off x="7326084" y="1811325"/>
              <a:ext cx="3429002" cy="4127806"/>
              <a:chOff x="7326084" y="2234839"/>
              <a:chExt cx="3429002" cy="4127806"/>
            </a:xfrm>
          </p:grpSpPr>
          <p:cxnSp>
            <p:nvCxnSpPr>
              <p:cNvPr id="24" name="Straight Connector 23"/>
              <p:cNvCxnSpPr/>
              <p:nvPr/>
            </p:nvCxnSpPr>
            <p:spPr>
              <a:xfrm flipH="1">
                <a:off x="8730344" y="2234839"/>
                <a:ext cx="2024742" cy="184522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14015" y="4126550"/>
                <a:ext cx="0" cy="629266"/>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120743" y="4765911"/>
                <a:ext cx="576944" cy="38724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88086" y="5201556"/>
                <a:ext cx="0" cy="6027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326084" y="5802938"/>
                <a:ext cx="772886" cy="55970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9044686">
              <a:off x="8553554" y="2383404"/>
              <a:ext cx="2288055" cy="369332"/>
            </a:xfrm>
            <a:prstGeom prst="rect">
              <a:avLst/>
            </a:prstGeom>
            <a:noFill/>
          </p:spPr>
          <p:txBody>
            <a:bodyPr wrap="square" rtlCol="0">
              <a:spAutoFit/>
            </a:bodyPr>
            <a:lstStyle/>
            <a:p>
              <a:r>
                <a:rPr lang="en-US" dirty="0" err="1"/>
                <a:t>Filterpack</a:t>
              </a:r>
              <a:r>
                <a:rPr lang="en-US" dirty="0"/>
                <a:t> Recharge</a:t>
              </a:r>
            </a:p>
          </p:txBody>
        </p:sp>
        <p:sp>
          <p:nvSpPr>
            <p:cNvPr id="20" name="TextBox 19"/>
            <p:cNvSpPr txBox="1"/>
            <p:nvPr/>
          </p:nvSpPr>
          <p:spPr>
            <a:xfrm>
              <a:off x="8752114" y="3731931"/>
              <a:ext cx="2288055" cy="584775"/>
            </a:xfrm>
            <a:prstGeom prst="rect">
              <a:avLst/>
            </a:prstGeom>
            <a:noFill/>
          </p:spPr>
          <p:txBody>
            <a:bodyPr wrap="square" rtlCol="0">
              <a:spAutoFit/>
            </a:bodyPr>
            <a:lstStyle/>
            <a:p>
              <a:pPr algn="ctr"/>
              <a:r>
                <a:rPr lang="en-US" sz="1600" dirty="0"/>
                <a:t>Constant Discharge from MNI 1 and MNI 2</a:t>
              </a:r>
            </a:p>
          </p:txBody>
        </p:sp>
        <p:sp>
          <p:nvSpPr>
            <p:cNvPr id="21" name="TextBox 20"/>
            <p:cNvSpPr txBox="1"/>
            <p:nvPr/>
          </p:nvSpPr>
          <p:spPr>
            <a:xfrm>
              <a:off x="7043677" y="4228023"/>
              <a:ext cx="2288055" cy="338554"/>
            </a:xfrm>
            <a:prstGeom prst="rect">
              <a:avLst/>
            </a:prstGeom>
            <a:noFill/>
          </p:spPr>
          <p:txBody>
            <a:bodyPr wrap="square" rtlCol="0">
              <a:spAutoFit/>
            </a:bodyPr>
            <a:lstStyle/>
            <a:p>
              <a:pPr algn="ctr"/>
              <a:r>
                <a:rPr lang="en-US" sz="1600" dirty="0"/>
                <a:t>MNI 1</a:t>
              </a:r>
            </a:p>
          </p:txBody>
        </p:sp>
        <p:sp>
          <p:nvSpPr>
            <p:cNvPr id="22" name="TextBox 21"/>
            <p:cNvSpPr txBox="1"/>
            <p:nvPr/>
          </p:nvSpPr>
          <p:spPr>
            <a:xfrm>
              <a:off x="8057483" y="4812379"/>
              <a:ext cx="2288055" cy="584775"/>
            </a:xfrm>
            <a:prstGeom prst="rect">
              <a:avLst/>
            </a:prstGeom>
            <a:noFill/>
          </p:spPr>
          <p:txBody>
            <a:bodyPr wrap="square" rtlCol="0">
              <a:spAutoFit/>
            </a:bodyPr>
            <a:lstStyle/>
            <a:p>
              <a:pPr algn="ctr"/>
              <a:r>
                <a:rPr lang="en-US" sz="1600" dirty="0"/>
                <a:t>Constant Discharge from MNI 2 Only</a:t>
              </a:r>
            </a:p>
          </p:txBody>
        </p:sp>
        <p:sp>
          <p:nvSpPr>
            <p:cNvPr id="23" name="TextBox 22"/>
            <p:cNvSpPr txBox="1"/>
            <p:nvPr/>
          </p:nvSpPr>
          <p:spPr>
            <a:xfrm>
              <a:off x="6859011" y="5601354"/>
              <a:ext cx="2288055" cy="338554"/>
            </a:xfrm>
            <a:prstGeom prst="rect">
              <a:avLst/>
            </a:prstGeom>
            <a:noFill/>
          </p:spPr>
          <p:txBody>
            <a:bodyPr wrap="square" rtlCol="0">
              <a:spAutoFit/>
            </a:bodyPr>
            <a:lstStyle/>
            <a:p>
              <a:pPr algn="ctr"/>
              <a:r>
                <a:rPr lang="en-US" sz="1600" dirty="0"/>
                <a:t>MNI 2</a:t>
              </a:r>
            </a:p>
          </p:txBody>
        </p:sp>
      </p:grpSp>
      <p:pic>
        <p:nvPicPr>
          <p:cNvPr id="3" name="Picture 2">
            <a:extLst>
              <a:ext uri="{FF2B5EF4-FFF2-40B4-BE49-F238E27FC236}">
                <a16:creationId xmlns:a16="http://schemas.microsoft.com/office/drawing/2014/main" id="{80C07894-BF6D-4D34-BF9D-F81E5E32E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13" y="2535237"/>
            <a:ext cx="3840584" cy="3261914"/>
          </a:xfrm>
          <a:prstGeom prst="rect">
            <a:avLst/>
          </a:prstGeom>
        </p:spPr>
      </p:pic>
    </p:spTree>
    <p:extLst>
      <p:ext uri="{BB962C8B-B14F-4D97-AF65-F5344CB8AC3E}">
        <p14:creationId xmlns:p14="http://schemas.microsoft.com/office/powerpoint/2010/main" val="238684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err="1"/>
              <a:t>DvD</a:t>
            </a:r>
            <a:r>
              <a:rPr lang="en-US" cap="none" dirty="0"/>
              <a:t> INTERPRETATION LNAPL</a:t>
            </a:r>
          </a:p>
        </p:txBody>
      </p:sp>
      <p:sp>
        <p:nvSpPr>
          <p:cNvPr id="12" name="TextBox 11"/>
          <p:cNvSpPr txBox="1"/>
          <p:nvPr/>
        </p:nvSpPr>
        <p:spPr>
          <a:xfrm>
            <a:off x="144803" y="1858221"/>
            <a:ext cx="4291441" cy="584775"/>
          </a:xfrm>
          <a:prstGeom prst="rect">
            <a:avLst/>
          </a:prstGeom>
          <a:noFill/>
        </p:spPr>
        <p:txBody>
          <a:bodyPr wrap="square" rtlCol="0">
            <a:spAutoFit/>
          </a:bodyPr>
          <a:lstStyle/>
          <a:p>
            <a:r>
              <a:rPr lang="en-US" sz="1600" dirty="0"/>
              <a:t>MNI 1 is in equilibrium, but NAPL from MNI 2 still entering the well.</a:t>
            </a:r>
          </a:p>
        </p:txBody>
      </p:sp>
      <p:grpSp>
        <p:nvGrpSpPr>
          <p:cNvPr id="14" name="Group 13"/>
          <p:cNvGrpSpPr/>
          <p:nvPr/>
        </p:nvGrpSpPr>
        <p:grpSpPr>
          <a:xfrm>
            <a:off x="4074294" y="1752119"/>
            <a:ext cx="4843131" cy="4718879"/>
            <a:chOff x="6859011" y="1713052"/>
            <a:chExt cx="4843131" cy="4718879"/>
          </a:xfrm>
        </p:grpSpPr>
        <p:grpSp>
          <p:nvGrpSpPr>
            <p:cNvPr id="15" name="Group 14"/>
            <p:cNvGrpSpPr/>
            <p:nvPr/>
          </p:nvGrpSpPr>
          <p:grpSpPr>
            <a:xfrm>
              <a:off x="7249886" y="1713052"/>
              <a:ext cx="4452256" cy="4263431"/>
              <a:chOff x="7249886" y="2136566"/>
              <a:chExt cx="4452256" cy="4263431"/>
            </a:xfrm>
          </p:grpSpPr>
          <p:cxnSp>
            <p:nvCxnSpPr>
              <p:cNvPr id="29" name="Straight Arrow Connector 28"/>
              <p:cNvCxnSpPr/>
              <p:nvPr/>
            </p:nvCxnSpPr>
            <p:spPr>
              <a:xfrm flipH="1" flipV="1">
                <a:off x="7249886" y="2136566"/>
                <a:ext cx="32657" cy="424508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260771" y="6348475"/>
                <a:ext cx="4441371" cy="5152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625947" y="6062599"/>
              <a:ext cx="3711018" cy="369332"/>
            </a:xfrm>
            <a:prstGeom prst="rect">
              <a:avLst/>
            </a:prstGeom>
            <a:noFill/>
          </p:spPr>
          <p:txBody>
            <a:bodyPr wrap="square" rtlCol="0">
              <a:spAutoFit/>
            </a:bodyPr>
            <a:lstStyle/>
            <a:p>
              <a:r>
                <a:rPr lang="en-US" dirty="0"/>
                <a:t>NAPL Discharge into the Well (</a:t>
              </a:r>
              <a:r>
                <a:rPr lang="en-US" dirty="0" err="1"/>
                <a:t>Q</a:t>
              </a:r>
              <a:r>
                <a:rPr lang="en-US" baseline="-25000" dirty="0" err="1"/>
                <a:t>n</a:t>
              </a:r>
              <a:r>
                <a:rPr lang="en-US" dirty="0"/>
                <a:t>)</a:t>
              </a:r>
            </a:p>
          </p:txBody>
        </p:sp>
        <p:sp>
          <p:nvSpPr>
            <p:cNvPr id="17" name="TextBox 16"/>
            <p:cNvSpPr txBox="1"/>
            <p:nvPr/>
          </p:nvSpPr>
          <p:spPr>
            <a:xfrm rot="16200000">
              <a:off x="5318834" y="3907998"/>
              <a:ext cx="3449687" cy="369332"/>
            </a:xfrm>
            <a:prstGeom prst="rect">
              <a:avLst/>
            </a:prstGeom>
            <a:noFill/>
          </p:spPr>
          <p:txBody>
            <a:bodyPr wrap="square" rtlCol="0">
              <a:spAutoFit/>
            </a:bodyPr>
            <a:lstStyle/>
            <a:p>
              <a:r>
                <a:rPr lang="en-US" dirty="0"/>
                <a:t>Apparent NAPL Drawdown (</a:t>
              </a:r>
              <a:r>
                <a:rPr lang="en-US" dirty="0" err="1"/>
                <a:t>s</a:t>
              </a:r>
              <a:r>
                <a:rPr lang="en-US" baseline="-25000" dirty="0" err="1"/>
                <a:t>n</a:t>
              </a:r>
              <a:r>
                <a:rPr lang="en-US" dirty="0"/>
                <a:t>)</a:t>
              </a:r>
            </a:p>
          </p:txBody>
        </p:sp>
        <p:grpSp>
          <p:nvGrpSpPr>
            <p:cNvPr id="18" name="Group 17"/>
            <p:cNvGrpSpPr/>
            <p:nvPr/>
          </p:nvGrpSpPr>
          <p:grpSpPr>
            <a:xfrm>
              <a:off x="7326084" y="1811325"/>
              <a:ext cx="3429002" cy="4127806"/>
              <a:chOff x="7326084" y="2234839"/>
              <a:chExt cx="3429002" cy="4127806"/>
            </a:xfrm>
          </p:grpSpPr>
          <p:cxnSp>
            <p:nvCxnSpPr>
              <p:cNvPr id="24" name="Straight Connector 23"/>
              <p:cNvCxnSpPr/>
              <p:nvPr/>
            </p:nvCxnSpPr>
            <p:spPr>
              <a:xfrm flipH="1">
                <a:off x="8730344" y="2234839"/>
                <a:ext cx="2024742" cy="184522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14015" y="4126550"/>
                <a:ext cx="0" cy="629266"/>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120743" y="4765911"/>
                <a:ext cx="576944" cy="38724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88086" y="5201556"/>
                <a:ext cx="0" cy="6027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326084" y="5802938"/>
                <a:ext cx="772886" cy="55970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9044686">
              <a:off x="8553554" y="2383404"/>
              <a:ext cx="2288055" cy="369332"/>
            </a:xfrm>
            <a:prstGeom prst="rect">
              <a:avLst/>
            </a:prstGeom>
            <a:noFill/>
          </p:spPr>
          <p:txBody>
            <a:bodyPr wrap="square" rtlCol="0">
              <a:spAutoFit/>
            </a:bodyPr>
            <a:lstStyle/>
            <a:p>
              <a:r>
                <a:rPr lang="en-US" dirty="0" err="1"/>
                <a:t>Filterpack</a:t>
              </a:r>
              <a:r>
                <a:rPr lang="en-US" dirty="0"/>
                <a:t> Recharge</a:t>
              </a:r>
            </a:p>
          </p:txBody>
        </p:sp>
        <p:sp>
          <p:nvSpPr>
            <p:cNvPr id="20" name="TextBox 19"/>
            <p:cNvSpPr txBox="1"/>
            <p:nvPr/>
          </p:nvSpPr>
          <p:spPr>
            <a:xfrm>
              <a:off x="8752114" y="3731931"/>
              <a:ext cx="2288055" cy="584775"/>
            </a:xfrm>
            <a:prstGeom prst="rect">
              <a:avLst/>
            </a:prstGeom>
            <a:noFill/>
          </p:spPr>
          <p:txBody>
            <a:bodyPr wrap="square" rtlCol="0">
              <a:spAutoFit/>
            </a:bodyPr>
            <a:lstStyle/>
            <a:p>
              <a:pPr algn="ctr"/>
              <a:r>
                <a:rPr lang="en-US" sz="1600" dirty="0"/>
                <a:t>Constant Discharge from MNI 1 and MNI 2</a:t>
              </a:r>
            </a:p>
          </p:txBody>
        </p:sp>
        <p:sp>
          <p:nvSpPr>
            <p:cNvPr id="21" name="TextBox 20"/>
            <p:cNvSpPr txBox="1"/>
            <p:nvPr/>
          </p:nvSpPr>
          <p:spPr>
            <a:xfrm>
              <a:off x="7043677" y="4228023"/>
              <a:ext cx="2288055" cy="338554"/>
            </a:xfrm>
            <a:prstGeom prst="rect">
              <a:avLst/>
            </a:prstGeom>
            <a:noFill/>
          </p:spPr>
          <p:txBody>
            <a:bodyPr wrap="square" rtlCol="0">
              <a:spAutoFit/>
            </a:bodyPr>
            <a:lstStyle/>
            <a:p>
              <a:pPr algn="ctr"/>
              <a:r>
                <a:rPr lang="en-US" sz="1600" dirty="0"/>
                <a:t>MNI 1</a:t>
              </a:r>
            </a:p>
          </p:txBody>
        </p:sp>
        <p:sp>
          <p:nvSpPr>
            <p:cNvPr id="22" name="TextBox 21"/>
            <p:cNvSpPr txBox="1"/>
            <p:nvPr/>
          </p:nvSpPr>
          <p:spPr>
            <a:xfrm>
              <a:off x="8057483" y="4812379"/>
              <a:ext cx="2288055" cy="584775"/>
            </a:xfrm>
            <a:prstGeom prst="rect">
              <a:avLst/>
            </a:prstGeom>
            <a:noFill/>
          </p:spPr>
          <p:txBody>
            <a:bodyPr wrap="square" rtlCol="0">
              <a:spAutoFit/>
            </a:bodyPr>
            <a:lstStyle/>
            <a:p>
              <a:pPr algn="ctr"/>
              <a:r>
                <a:rPr lang="en-US" sz="1600" dirty="0"/>
                <a:t>Constant Discharge from MNI 2 Only</a:t>
              </a:r>
            </a:p>
          </p:txBody>
        </p:sp>
        <p:sp>
          <p:nvSpPr>
            <p:cNvPr id="23" name="TextBox 22"/>
            <p:cNvSpPr txBox="1"/>
            <p:nvPr/>
          </p:nvSpPr>
          <p:spPr>
            <a:xfrm>
              <a:off x="6859011" y="5601354"/>
              <a:ext cx="2288055" cy="338554"/>
            </a:xfrm>
            <a:prstGeom prst="rect">
              <a:avLst/>
            </a:prstGeom>
            <a:noFill/>
          </p:spPr>
          <p:txBody>
            <a:bodyPr wrap="square" rtlCol="0">
              <a:spAutoFit/>
            </a:bodyPr>
            <a:lstStyle/>
            <a:p>
              <a:pPr algn="ctr"/>
              <a:r>
                <a:rPr lang="en-US" sz="1600" dirty="0"/>
                <a:t>MNI 2</a:t>
              </a:r>
            </a:p>
          </p:txBody>
        </p:sp>
      </p:grpSp>
      <p:pic>
        <p:nvPicPr>
          <p:cNvPr id="6" name="Picture 5">
            <a:extLst>
              <a:ext uri="{FF2B5EF4-FFF2-40B4-BE49-F238E27FC236}">
                <a16:creationId xmlns:a16="http://schemas.microsoft.com/office/drawing/2014/main" id="{3539E797-B4E4-4813-909C-146896CE95D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7417" y="2532888"/>
            <a:ext cx="3840480" cy="3264408"/>
          </a:xfrm>
          <a:prstGeom prst="rect">
            <a:avLst/>
          </a:prstGeom>
        </p:spPr>
      </p:pic>
    </p:spTree>
    <p:extLst>
      <p:ext uri="{BB962C8B-B14F-4D97-AF65-F5344CB8AC3E}">
        <p14:creationId xmlns:p14="http://schemas.microsoft.com/office/powerpoint/2010/main" val="236786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95A639-6F99-435E-93DA-C9A7343E9D3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893517" y="1996962"/>
            <a:ext cx="3840480" cy="3264408"/>
          </a:xfrm>
          <a:prstGeom prst="rect">
            <a:avLst/>
          </a:prstGeom>
        </p:spPr>
      </p:pic>
      <p:sp>
        <p:nvSpPr>
          <p:cNvPr id="2" name="Title 1"/>
          <p:cNvSpPr>
            <a:spLocks noGrp="1"/>
          </p:cNvSpPr>
          <p:nvPr>
            <p:ph type="title"/>
          </p:nvPr>
        </p:nvSpPr>
        <p:spPr/>
        <p:txBody>
          <a:bodyPr/>
          <a:lstStyle/>
          <a:p>
            <a:r>
              <a:rPr lang="en-US" dirty="0"/>
              <a:t>ESTIMATE NAPL TRANSMISSIVITY</a:t>
            </a:r>
          </a:p>
        </p:txBody>
      </p:sp>
      <p:sp>
        <p:nvSpPr>
          <p:cNvPr id="3" name="Content Placeholder 2"/>
          <p:cNvSpPr>
            <a:spLocks noGrp="1"/>
          </p:cNvSpPr>
          <p:nvPr>
            <p:ph idx="1"/>
          </p:nvPr>
        </p:nvSpPr>
        <p:spPr>
          <a:xfrm>
            <a:off x="311409" y="1911237"/>
            <a:ext cx="4372558" cy="3640477"/>
          </a:xfrm>
        </p:spPr>
        <p:txBody>
          <a:bodyPr>
            <a:normAutofit/>
          </a:bodyPr>
          <a:lstStyle/>
          <a:p>
            <a:r>
              <a:rPr lang="en-US" dirty="0"/>
              <a:t>Estimated based on ASTM E2856(13) Equation 16 and constant discharge rates</a:t>
            </a:r>
          </a:p>
          <a:p>
            <a:r>
              <a:rPr lang="en-US" dirty="0"/>
              <a:t>Use MNI to estimate NAPL drawdown based on ASTM Standard</a:t>
            </a:r>
          </a:p>
        </p:txBody>
      </p:sp>
    </p:spTree>
    <p:extLst>
      <p:ext uri="{BB962C8B-B14F-4D97-AF65-F5344CB8AC3E}">
        <p14:creationId xmlns:p14="http://schemas.microsoft.com/office/powerpoint/2010/main" val="36885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case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831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err="1"/>
              <a:t>DvD</a:t>
            </a:r>
            <a:r>
              <a:rPr lang="en-US" cap="none" dirty="0"/>
              <a:t> INTERPRETATION</a:t>
            </a:r>
            <a:endParaRPr lang="en-US" dirty="0"/>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36" y="1684669"/>
            <a:ext cx="7048928" cy="4804296"/>
          </a:xfrm>
          <a:prstGeom prst="rect">
            <a:avLst/>
          </a:prstGeom>
        </p:spPr>
      </p:pic>
      <p:sp>
        <p:nvSpPr>
          <p:cNvPr id="16" name="TextBox 15"/>
          <p:cNvSpPr txBox="1"/>
          <p:nvPr/>
        </p:nvSpPr>
        <p:spPr>
          <a:xfrm>
            <a:off x="4275317" y="2988249"/>
            <a:ext cx="2288055" cy="584775"/>
          </a:xfrm>
          <a:prstGeom prst="rect">
            <a:avLst/>
          </a:prstGeom>
          <a:noFill/>
        </p:spPr>
        <p:txBody>
          <a:bodyPr wrap="square" rtlCol="0">
            <a:spAutoFit/>
          </a:bodyPr>
          <a:lstStyle/>
          <a:p>
            <a:pPr algn="ctr"/>
            <a:r>
              <a:rPr lang="en-US" sz="1600" dirty="0"/>
              <a:t>Constant Discharge from MNI 1, 2 and 3</a:t>
            </a:r>
          </a:p>
        </p:txBody>
      </p:sp>
      <p:sp>
        <p:nvSpPr>
          <p:cNvPr id="18" name="TextBox 17"/>
          <p:cNvSpPr txBox="1"/>
          <p:nvPr/>
        </p:nvSpPr>
        <p:spPr>
          <a:xfrm>
            <a:off x="3100225" y="5042509"/>
            <a:ext cx="3918856" cy="338554"/>
          </a:xfrm>
          <a:prstGeom prst="rect">
            <a:avLst/>
          </a:prstGeom>
          <a:noFill/>
        </p:spPr>
        <p:txBody>
          <a:bodyPr wrap="square" rtlCol="0">
            <a:spAutoFit/>
          </a:bodyPr>
          <a:lstStyle/>
          <a:p>
            <a:r>
              <a:rPr lang="en-US" sz="1600" dirty="0"/>
              <a:t>Constant Discharge from MNI 2 and 3</a:t>
            </a:r>
          </a:p>
        </p:txBody>
      </p:sp>
      <p:sp>
        <p:nvSpPr>
          <p:cNvPr id="8" name="TextBox 7">
            <a:extLst>
              <a:ext uri="{FF2B5EF4-FFF2-40B4-BE49-F238E27FC236}">
                <a16:creationId xmlns:a16="http://schemas.microsoft.com/office/drawing/2014/main" id="{2D82B9E6-7A12-4D6A-9EC6-7150C77798C7}"/>
              </a:ext>
            </a:extLst>
          </p:cNvPr>
          <p:cNvSpPr txBox="1"/>
          <p:nvPr/>
        </p:nvSpPr>
        <p:spPr>
          <a:xfrm>
            <a:off x="0" y="5211786"/>
            <a:ext cx="1987754" cy="584775"/>
          </a:xfrm>
          <a:prstGeom prst="rect">
            <a:avLst/>
          </a:prstGeom>
          <a:noFill/>
        </p:spPr>
        <p:txBody>
          <a:bodyPr wrap="square" rtlCol="0">
            <a:spAutoFit/>
          </a:bodyPr>
          <a:lstStyle/>
          <a:p>
            <a:r>
              <a:rPr lang="en-US" sz="1600" dirty="0"/>
              <a:t>Constant Discharge from MNI 3</a:t>
            </a:r>
          </a:p>
        </p:txBody>
      </p:sp>
    </p:spTree>
    <p:extLst>
      <p:ext uri="{BB962C8B-B14F-4D97-AF65-F5344CB8AC3E}">
        <p14:creationId xmlns:p14="http://schemas.microsoft.com/office/powerpoint/2010/main" val="374535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8AE9-1C4F-456C-AA0B-1C60CB3DF421}"/>
              </a:ext>
            </a:extLst>
          </p:cNvPr>
          <p:cNvSpPr>
            <a:spLocks noGrp="1"/>
          </p:cNvSpPr>
          <p:nvPr>
            <p:ph type="title"/>
          </p:nvPr>
        </p:nvSpPr>
        <p:spPr/>
        <p:txBody>
          <a:bodyPr/>
          <a:lstStyle/>
          <a:p>
            <a:r>
              <a:rPr lang="en-US" dirty="0"/>
              <a:t>Results</a:t>
            </a:r>
          </a:p>
        </p:txBody>
      </p:sp>
      <p:graphicFrame>
        <p:nvGraphicFramePr>
          <p:cNvPr id="4" name="Table 3">
            <a:extLst>
              <a:ext uri="{FF2B5EF4-FFF2-40B4-BE49-F238E27FC236}">
                <a16:creationId xmlns:a16="http://schemas.microsoft.com/office/drawing/2014/main" id="{73B17D39-82F3-4BBC-808B-0CC1101B33E8}"/>
              </a:ext>
            </a:extLst>
          </p:cNvPr>
          <p:cNvGraphicFramePr>
            <a:graphicFrameLocks noGrp="1"/>
          </p:cNvGraphicFramePr>
          <p:nvPr>
            <p:extLst>
              <p:ext uri="{D42A27DB-BD31-4B8C-83A1-F6EECF244321}">
                <p14:modId xmlns:p14="http://schemas.microsoft.com/office/powerpoint/2010/main" val="3875385715"/>
              </p:ext>
            </p:extLst>
          </p:nvPr>
        </p:nvGraphicFramePr>
        <p:xfrm>
          <a:off x="295276" y="2047876"/>
          <a:ext cx="8582022" cy="3358196"/>
        </p:xfrm>
        <a:graphic>
          <a:graphicData uri="http://schemas.openxmlformats.org/drawingml/2006/table">
            <a:tbl>
              <a:tblPr firstRow="1" firstCol="1" bandRow="1">
                <a:tableStyleId>{5C22544A-7EE6-4342-B048-85BDC9FD1C3A}</a:tableStyleId>
              </a:tblPr>
              <a:tblGrid>
                <a:gridCol w="1432677">
                  <a:extLst>
                    <a:ext uri="{9D8B030D-6E8A-4147-A177-3AD203B41FA5}">
                      <a16:colId xmlns:a16="http://schemas.microsoft.com/office/drawing/2014/main" val="4085715690"/>
                    </a:ext>
                  </a:extLst>
                </a:gridCol>
                <a:gridCol w="1404605">
                  <a:extLst>
                    <a:ext uri="{9D8B030D-6E8A-4147-A177-3AD203B41FA5}">
                      <a16:colId xmlns:a16="http://schemas.microsoft.com/office/drawing/2014/main" val="3374227490"/>
                    </a:ext>
                  </a:extLst>
                </a:gridCol>
                <a:gridCol w="1336429">
                  <a:extLst>
                    <a:ext uri="{9D8B030D-6E8A-4147-A177-3AD203B41FA5}">
                      <a16:colId xmlns:a16="http://schemas.microsoft.com/office/drawing/2014/main" val="860312794"/>
                    </a:ext>
                  </a:extLst>
                </a:gridCol>
                <a:gridCol w="1179338">
                  <a:extLst>
                    <a:ext uri="{9D8B030D-6E8A-4147-A177-3AD203B41FA5}">
                      <a16:colId xmlns:a16="http://schemas.microsoft.com/office/drawing/2014/main" val="433965552"/>
                    </a:ext>
                  </a:extLst>
                </a:gridCol>
                <a:gridCol w="1143000">
                  <a:extLst>
                    <a:ext uri="{9D8B030D-6E8A-4147-A177-3AD203B41FA5}">
                      <a16:colId xmlns:a16="http://schemas.microsoft.com/office/drawing/2014/main" val="2570515050"/>
                    </a:ext>
                  </a:extLst>
                </a:gridCol>
                <a:gridCol w="2085973">
                  <a:extLst>
                    <a:ext uri="{9D8B030D-6E8A-4147-A177-3AD203B41FA5}">
                      <a16:colId xmlns:a16="http://schemas.microsoft.com/office/drawing/2014/main" val="1456049153"/>
                    </a:ext>
                  </a:extLst>
                </a:gridCol>
              </a:tblGrid>
              <a:tr h="1423392">
                <a:tc>
                  <a:txBody>
                    <a:bodyPr/>
                    <a:lstStyle/>
                    <a:p>
                      <a:pPr marL="0" marR="0" algn="ctr">
                        <a:lnSpc>
                          <a:spcPct val="107000"/>
                        </a:lnSpc>
                        <a:spcBef>
                          <a:spcPts val="0"/>
                        </a:spcBef>
                        <a:spcAft>
                          <a:spcPts val="0"/>
                        </a:spcAft>
                      </a:pPr>
                      <a:r>
                        <a:rPr lang="en-US" sz="2400" dirty="0">
                          <a:effectLst/>
                        </a:rPr>
                        <a:t>Interval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Discharge Rate (m</a:t>
                      </a:r>
                      <a:r>
                        <a:rPr lang="en-US" sz="2400" baseline="30000" dirty="0">
                          <a:effectLst/>
                        </a:rPr>
                        <a:t>3</a:t>
                      </a:r>
                      <a:r>
                        <a:rPr lang="en-US" sz="2400" dirty="0">
                          <a:effectLst/>
                        </a:rPr>
                        <a:t>/day)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MNI Top</a:t>
                      </a:r>
                    </a:p>
                    <a:p>
                      <a:pPr marL="0" marR="0" algn="ctr">
                        <a:lnSpc>
                          <a:spcPct val="107000"/>
                        </a:lnSpc>
                        <a:spcBef>
                          <a:spcPts val="0"/>
                        </a:spcBef>
                        <a:spcAft>
                          <a:spcPts val="0"/>
                        </a:spcAft>
                      </a:pPr>
                      <a:r>
                        <a:rPr lang="en-US" sz="2400">
                          <a:effectLst/>
                        </a:rPr>
                        <a:t>(m bgs)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MNI Bottom</a:t>
                      </a:r>
                    </a:p>
                    <a:p>
                      <a:pPr marL="0" marR="0" algn="ctr">
                        <a:lnSpc>
                          <a:spcPct val="107000"/>
                        </a:lnSpc>
                        <a:spcBef>
                          <a:spcPts val="0"/>
                        </a:spcBef>
                        <a:spcAft>
                          <a:spcPts val="0"/>
                        </a:spcAft>
                      </a:pPr>
                      <a:r>
                        <a:rPr lang="en-US" sz="2400">
                          <a:effectLst/>
                        </a:rPr>
                        <a:t>(m bgs)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MNI</a:t>
                      </a:r>
                    </a:p>
                    <a:p>
                      <a:pPr marL="0" marR="0" algn="ctr">
                        <a:lnSpc>
                          <a:spcPct val="107000"/>
                        </a:lnSpc>
                        <a:spcBef>
                          <a:spcPts val="0"/>
                        </a:spcBef>
                        <a:spcAft>
                          <a:spcPts val="0"/>
                        </a:spcAft>
                      </a:pPr>
                      <a:r>
                        <a:rPr lang="en-US" sz="2400">
                          <a:effectLst/>
                        </a:rPr>
                        <a:t>(m)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Transmissivity (m</a:t>
                      </a:r>
                      <a:r>
                        <a:rPr lang="en-US" sz="2400" baseline="30000" dirty="0">
                          <a:effectLst/>
                        </a:rPr>
                        <a:t>2</a:t>
                      </a:r>
                      <a:r>
                        <a:rPr lang="en-US" sz="2400" dirty="0">
                          <a:effectLst/>
                        </a:rPr>
                        <a:t>/day)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7971106"/>
                  </a:ext>
                </a:extLst>
              </a:tr>
              <a:tr h="483701">
                <a:tc>
                  <a:txBody>
                    <a:bodyPr/>
                    <a:lstStyle/>
                    <a:p>
                      <a:pPr marL="0" marR="0">
                        <a:lnSpc>
                          <a:spcPct val="107000"/>
                        </a:lnSpc>
                        <a:spcBef>
                          <a:spcPts val="0"/>
                        </a:spcBef>
                        <a:spcAft>
                          <a:spcPts val="0"/>
                        </a:spcAft>
                      </a:pPr>
                      <a:r>
                        <a:rPr lang="en-US" sz="2400">
                          <a:effectLst/>
                        </a:rPr>
                        <a:t>MNI 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4.968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4.953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0.015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9618638"/>
                  </a:ext>
                </a:extLst>
              </a:tr>
              <a:tr h="483701">
                <a:tc>
                  <a:txBody>
                    <a:bodyPr/>
                    <a:lstStyle/>
                    <a:p>
                      <a:pPr marL="0" marR="0">
                        <a:lnSpc>
                          <a:spcPct val="107000"/>
                        </a:lnSpc>
                        <a:spcBef>
                          <a:spcPts val="0"/>
                        </a:spcBef>
                        <a:spcAft>
                          <a:spcPts val="0"/>
                        </a:spcAft>
                      </a:pPr>
                      <a:r>
                        <a:rPr lang="en-US" sz="2400">
                          <a:effectLst/>
                        </a:rPr>
                        <a:t>MNI 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0.03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4.947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4.946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0.001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1786428"/>
                  </a:ext>
                </a:extLst>
              </a:tr>
              <a:tr h="483701">
                <a:tc>
                  <a:txBody>
                    <a:bodyPr/>
                    <a:lstStyle/>
                    <a:p>
                      <a:pPr marL="0" marR="0">
                        <a:lnSpc>
                          <a:spcPct val="107000"/>
                        </a:lnSpc>
                        <a:spcBef>
                          <a:spcPts val="0"/>
                        </a:spcBef>
                        <a:spcAft>
                          <a:spcPts val="0"/>
                        </a:spcAft>
                      </a:pPr>
                      <a:r>
                        <a:rPr lang="en-US" sz="2400">
                          <a:effectLst/>
                        </a:rPr>
                        <a:t>MNI 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0.01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4.945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4.942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0.003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5271668"/>
                  </a:ext>
                </a:extLst>
              </a:tr>
              <a:tr h="483701">
                <a:tc>
                  <a:txBody>
                    <a:bodyPr/>
                    <a:lstStyle/>
                    <a:p>
                      <a:pPr marL="0" marR="0">
                        <a:lnSpc>
                          <a:spcPct val="107000"/>
                        </a:lnSpc>
                        <a:spcBef>
                          <a:spcPts val="0"/>
                        </a:spcBef>
                        <a:spcAft>
                          <a:spcPts val="0"/>
                        </a:spcAft>
                      </a:pPr>
                      <a:r>
                        <a:rPr lang="en-US" sz="2400" dirty="0">
                          <a:effectLst/>
                        </a:rPr>
                        <a:t>Aggregate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0.22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NA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NA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0.019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1522856"/>
                  </a:ext>
                </a:extLst>
              </a:tr>
            </a:tbl>
          </a:graphicData>
        </a:graphic>
      </p:graphicFrame>
    </p:spTree>
    <p:extLst>
      <p:ext uri="{BB962C8B-B14F-4D97-AF65-F5344CB8AC3E}">
        <p14:creationId xmlns:p14="http://schemas.microsoft.com/office/powerpoint/2010/main" val="416550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Well conceptual model (WLCM)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67" y="1386816"/>
            <a:ext cx="7762191" cy="5501358"/>
          </a:xfrm>
          <a:prstGeom prst="rect">
            <a:avLst/>
          </a:prstGeom>
        </p:spPr>
      </p:pic>
    </p:spTree>
    <p:extLst>
      <p:ext uri="{BB962C8B-B14F-4D97-AF65-F5344CB8AC3E}">
        <p14:creationId xmlns:p14="http://schemas.microsoft.com/office/powerpoint/2010/main" val="37959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FRACT</a:t>
            </a:r>
            <a:r>
              <a:rPr lang="en-US" cap="none" dirty="0"/>
              <a:t>io</a:t>
            </a:r>
            <a:r>
              <a:rPr lang="en-US" dirty="0"/>
              <a:t>N</a:t>
            </a:r>
            <a:r>
              <a:rPr lang="en-US" baseline="30000" dirty="0"/>
              <a:t>TM </a:t>
            </a:r>
            <a:r>
              <a:rPr lang="en-US" sz="2400" dirty="0"/>
              <a:t>(patent pending)</a:t>
            </a:r>
            <a:endParaRPr lang="en-US" cap="none" baseline="30000" dirty="0"/>
          </a:p>
        </p:txBody>
      </p:sp>
      <p:sp>
        <p:nvSpPr>
          <p:cNvPr id="4" name="Subtitle 3"/>
          <p:cNvSpPr>
            <a:spLocks noGrp="1"/>
          </p:cNvSpPr>
          <p:nvPr>
            <p:ph type="subTitle" idx="1"/>
          </p:nvPr>
        </p:nvSpPr>
        <p:spPr>
          <a:xfrm>
            <a:off x="457199" y="2837957"/>
            <a:ext cx="8410695" cy="3622187"/>
          </a:xfrm>
        </p:spPr>
        <p:txBody>
          <a:bodyPr>
            <a:normAutofit fontScale="92500"/>
          </a:bodyPr>
          <a:lstStyle/>
          <a:p>
            <a:r>
              <a:rPr lang="en-US" dirty="0"/>
              <a:t>Fracture Permeability NAPL Transmissivity (T</a:t>
            </a:r>
            <a:r>
              <a:rPr lang="en-US" baseline="-25000" dirty="0"/>
              <a:t>n</a:t>
            </a:r>
            <a:r>
              <a:rPr lang="en-US" dirty="0"/>
              <a:t>):</a:t>
            </a:r>
          </a:p>
          <a:p>
            <a:pPr marL="800100" lvl="1" indent="-342900" algn="l">
              <a:buFont typeface="Arial" panose="020B0604020202020204" pitchFamily="34" charset="0"/>
              <a:buChar char="•"/>
            </a:pPr>
            <a:r>
              <a:rPr lang="en-US" dirty="0">
                <a:solidFill>
                  <a:schemeClr val="bg1">
                    <a:lumMod val="75000"/>
                  </a:schemeClr>
                </a:solidFill>
              </a:rPr>
              <a:t>NAPL transmissivity quantifies hydraulic recoverability</a:t>
            </a:r>
          </a:p>
          <a:p>
            <a:pPr marL="800100" lvl="1" indent="-342900" algn="l">
              <a:buFont typeface="Arial" panose="020B0604020202020204" pitchFamily="34" charset="0"/>
              <a:buChar char="•"/>
            </a:pPr>
            <a:r>
              <a:rPr lang="en-US" dirty="0">
                <a:solidFill>
                  <a:schemeClr val="bg1">
                    <a:lumMod val="75000"/>
                  </a:schemeClr>
                </a:solidFill>
              </a:rPr>
              <a:t>Existing granular porous media methods for T</a:t>
            </a:r>
            <a:r>
              <a:rPr lang="en-US" baseline="-25000" dirty="0">
                <a:solidFill>
                  <a:schemeClr val="bg1">
                    <a:lumMod val="75000"/>
                  </a:schemeClr>
                </a:solidFill>
              </a:rPr>
              <a:t>n</a:t>
            </a:r>
            <a:r>
              <a:rPr lang="en-US" dirty="0">
                <a:solidFill>
                  <a:schemeClr val="bg1">
                    <a:lumMod val="75000"/>
                  </a:schemeClr>
                </a:solidFill>
              </a:rPr>
              <a:t> fail in fractured media</a:t>
            </a:r>
          </a:p>
          <a:p>
            <a:pPr marL="800100" lvl="1" indent="-342900" algn="l">
              <a:buFont typeface="Arial" panose="020B0604020202020204" pitchFamily="34" charset="0"/>
              <a:buChar char="•"/>
            </a:pPr>
            <a:r>
              <a:rPr lang="en-US" dirty="0">
                <a:solidFill>
                  <a:schemeClr val="bg1">
                    <a:lumMod val="75000"/>
                  </a:schemeClr>
                </a:solidFill>
              </a:rPr>
              <a:t>T</a:t>
            </a:r>
            <a:r>
              <a:rPr lang="en-US" baseline="-25000" dirty="0">
                <a:solidFill>
                  <a:schemeClr val="bg1">
                    <a:lumMod val="75000"/>
                  </a:schemeClr>
                </a:solidFill>
              </a:rPr>
              <a:t>n</a:t>
            </a:r>
            <a:r>
              <a:rPr lang="en-US" dirty="0">
                <a:solidFill>
                  <a:schemeClr val="bg1">
                    <a:lumMod val="75000"/>
                  </a:schemeClr>
                </a:solidFill>
              </a:rPr>
              <a:t> for fractured media requires individual fracture geometries and discharge rates</a:t>
            </a:r>
          </a:p>
          <a:p>
            <a:pPr marL="800100" lvl="1" indent="-342900" algn="l">
              <a:buFont typeface="Arial" panose="020B0604020202020204" pitchFamily="34" charset="0"/>
              <a:buChar char="•"/>
            </a:pPr>
            <a:r>
              <a:rPr lang="en-US" dirty="0">
                <a:solidFill>
                  <a:schemeClr val="bg1">
                    <a:lumMod val="75000"/>
                  </a:schemeClr>
                </a:solidFill>
              </a:rPr>
              <a:t>Integrates with and enhances conceptual site models (CSM) with high resolution mobile NAPL interval (MNI as fractures) data</a:t>
            </a:r>
          </a:p>
          <a:p>
            <a:pPr marL="800100" lvl="1" indent="-342900" algn="l">
              <a:buFont typeface="Arial" panose="020B0604020202020204" pitchFamily="34" charset="0"/>
              <a:buChar char="•"/>
            </a:pPr>
            <a:r>
              <a:rPr lang="en-US" dirty="0">
                <a:solidFill>
                  <a:schemeClr val="bg1">
                    <a:lumMod val="75000"/>
                  </a:schemeClr>
                </a:solidFill>
              </a:rPr>
              <a:t>Provides discharge rates and T</a:t>
            </a:r>
            <a:r>
              <a:rPr lang="en-US" baseline="-25000" dirty="0">
                <a:solidFill>
                  <a:schemeClr val="bg1">
                    <a:lumMod val="75000"/>
                  </a:schemeClr>
                </a:solidFill>
              </a:rPr>
              <a:t>n</a:t>
            </a:r>
            <a:r>
              <a:rPr lang="en-US" dirty="0">
                <a:solidFill>
                  <a:schemeClr val="bg1">
                    <a:lumMod val="75000"/>
                  </a:schemeClr>
                </a:solidFill>
              </a:rPr>
              <a:t> for individual fractures and well aggregate</a:t>
            </a:r>
          </a:p>
          <a:p>
            <a:pPr marL="800100" lvl="1" indent="-342900" algn="l">
              <a:buFont typeface="Arial" panose="020B0604020202020204" pitchFamily="34" charset="0"/>
              <a:buChar char="•"/>
            </a:pPr>
            <a:r>
              <a:rPr lang="en-US" dirty="0">
                <a:solidFill>
                  <a:schemeClr val="bg1">
                    <a:lumMod val="75000"/>
                  </a:schemeClr>
                </a:solidFill>
              </a:rPr>
              <a:t>Applicable to both LNAPL and DNAPL</a:t>
            </a:r>
          </a:p>
        </p:txBody>
      </p:sp>
      <p:grpSp>
        <p:nvGrpSpPr>
          <p:cNvPr id="5" name="Group 4"/>
          <p:cNvGrpSpPr/>
          <p:nvPr/>
        </p:nvGrpSpPr>
        <p:grpSpPr>
          <a:xfrm>
            <a:off x="45152" y="1504297"/>
            <a:ext cx="8996207" cy="1031877"/>
            <a:chOff x="58808" y="2733300"/>
            <a:chExt cx="8996207" cy="1031877"/>
          </a:xfrm>
        </p:grpSpPr>
        <p:sp>
          <p:nvSpPr>
            <p:cNvPr id="6" name="Freeform 11"/>
            <p:cNvSpPr>
              <a:spLocks noChangeAspect="1"/>
            </p:cNvSpPr>
            <p:nvPr/>
          </p:nvSpPr>
          <p:spPr bwMode="auto">
            <a:xfrm>
              <a:off x="1819656" y="2751022"/>
              <a:ext cx="1921996" cy="1014155"/>
            </a:xfrm>
            <a:prstGeom prst="parallelogram">
              <a:avLst/>
            </a:prstGeom>
            <a:solidFill>
              <a:srgbClr val="94C7C6"/>
            </a:solidFill>
            <a:ln>
              <a:solidFill>
                <a:schemeClr val="tx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latin typeface="Calibri" charset="0"/>
              </a:endParaRPr>
            </a:p>
          </p:txBody>
        </p:sp>
        <p:sp>
          <p:nvSpPr>
            <p:cNvPr id="7" name="TextBox 6"/>
            <p:cNvSpPr txBox="1">
              <a:spLocks noChangeAspect="1"/>
            </p:cNvSpPr>
            <p:nvPr/>
          </p:nvSpPr>
          <p:spPr>
            <a:xfrm>
              <a:off x="1918617" y="2921126"/>
              <a:ext cx="1724073" cy="707886"/>
            </a:xfrm>
            <a:prstGeom prst="rect">
              <a:avLst/>
            </a:prstGeom>
            <a:noFill/>
          </p:spPr>
          <p:txBody>
            <a:bodyPr wrap="square" rtlCol="0">
              <a:spAutoFit/>
            </a:bodyPr>
            <a:lstStyle/>
            <a:p>
              <a:pPr algn="ctr"/>
              <a:r>
                <a:rPr lang="en-US" sz="2000" dirty="0"/>
                <a:t>Quantify Recoverability</a:t>
              </a:r>
            </a:p>
          </p:txBody>
        </p:sp>
        <p:sp>
          <p:nvSpPr>
            <p:cNvPr id="8" name="Freeform 10"/>
            <p:cNvSpPr>
              <a:spLocks noChangeAspect="1"/>
            </p:cNvSpPr>
            <p:nvPr/>
          </p:nvSpPr>
          <p:spPr bwMode="auto">
            <a:xfrm>
              <a:off x="5377224" y="2733300"/>
              <a:ext cx="1921996" cy="1016076"/>
            </a:xfrm>
            <a:prstGeom prst="parallelogram">
              <a:avLst/>
            </a:prstGeom>
            <a:solidFill>
              <a:schemeClr val="accent4"/>
            </a:solidFill>
            <a:ln>
              <a:solidFill>
                <a:schemeClr val="tx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latin typeface="Calibri" charset="0"/>
              </a:endParaRPr>
            </a:p>
          </p:txBody>
        </p:sp>
        <p:sp>
          <p:nvSpPr>
            <p:cNvPr id="9" name="TextBox 8"/>
            <p:cNvSpPr txBox="1">
              <a:spLocks noChangeAspect="1"/>
            </p:cNvSpPr>
            <p:nvPr/>
          </p:nvSpPr>
          <p:spPr>
            <a:xfrm>
              <a:off x="5548621" y="2749514"/>
              <a:ext cx="1575067" cy="1015663"/>
            </a:xfrm>
            <a:prstGeom prst="rect">
              <a:avLst/>
            </a:prstGeom>
            <a:noFill/>
            <a:ln>
              <a:noFill/>
            </a:ln>
          </p:spPr>
          <p:txBody>
            <a:bodyPr wrap="square" rtlCol="0">
              <a:spAutoFit/>
            </a:bodyPr>
            <a:lstStyle/>
            <a:p>
              <a:pPr algn="ctr"/>
              <a:r>
                <a:rPr lang="en-US" sz="2000" dirty="0"/>
                <a:t>Apply Latest Science with Precedents</a:t>
              </a:r>
            </a:p>
          </p:txBody>
        </p:sp>
        <p:sp>
          <p:nvSpPr>
            <p:cNvPr id="10" name="Freeform 7"/>
            <p:cNvSpPr>
              <a:spLocks noChangeAspect="1"/>
            </p:cNvSpPr>
            <p:nvPr/>
          </p:nvSpPr>
          <p:spPr bwMode="auto">
            <a:xfrm>
              <a:off x="3595822" y="2747334"/>
              <a:ext cx="1925340" cy="1017843"/>
            </a:xfrm>
            <a:prstGeom prst="parallelogram">
              <a:avLst/>
            </a:prstGeom>
            <a:solidFill>
              <a:schemeClr val="accent3"/>
            </a:solidFill>
            <a:ln>
              <a:solidFill>
                <a:schemeClr val="tx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latin typeface="Calibri" charset="0"/>
              </a:endParaRPr>
            </a:p>
          </p:txBody>
        </p:sp>
        <p:sp>
          <p:nvSpPr>
            <p:cNvPr id="11" name="TextBox 10"/>
            <p:cNvSpPr txBox="1">
              <a:spLocks noChangeAspect="1"/>
            </p:cNvSpPr>
            <p:nvPr/>
          </p:nvSpPr>
          <p:spPr>
            <a:xfrm>
              <a:off x="3718116" y="2917438"/>
              <a:ext cx="1688231" cy="707886"/>
            </a:xfrm>
            <a:prstGeom prst="rect">
              <a:avLst/>
            </a:prstGeom>
            <a:noFill/>
          </p:spPr>
          <p:txBody>
            <a:bodyPr wrap="square" rtlCol="0">
              <a:spAutoFit/>
            </a:bodyPr>
            <a:lstStyle/>
            <a:p>
              <a:pPr algn="ctr"/>
              <a:r>
                <a:rPr lang="en-US" sz="2000" dirty="0"/>
                <a:t>Design Better Remedies</a:t>
              </a:r>
            </a:p>
          </p:txBody>
        </p:sp>
        <p:sp>
          <p:nvSpPr>
            <p:cNvPr id="12" name="Freeform 11"/>
            <p:cNvSpPr>
              <a:spLocks noChangeAspect="1"/>
            </p:cNvSpPr>
            <p:nvPr/>
          </p:nvSpPr>
          <p:spPr bwMode="auto">
            <a:xfrm>
              <a:off x="58808" y="2751022"/>
              <a:ext cx="1921996" cy="1014155"/>
            </a:xfrm>
            <a:prstGeom prst="parallelogram">
              <a:avLst/>
            </a:prstGeom>
            <a:solidFill>
              <a:srgbClr val="E08532"/>
            </a:solidFill>
            <a:ln>
              <a:solidFill>
                <a:schemeClr val="tx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latin typeface="Calibri" charset="0"/>
              </a:endParaRPr>
            </a:p>
          </p:txBody>
        </p:sp>
        <p:sp>
          <p:nvSpPr>
            <p:cNvPr id="13" name="TextBox 12"/>
            <p:cNvSpPr txBox="1">
              <a:spLocks noChangeAspect="1"/>
            </p:cNvSpPr>
            <p:nvPr/>
          </p:nvSpPr>
          <p:spPr>
            <a:xfrm>
              <a:off x="230543" y="3043578"/>
              <a:ext cx="1575068" cy="400110"/>
            </a:xfrm>
            <a:prstGeom prst="rect">
              <a:avLst/>
            </a:prstGeom>
            <a:noFill/>
          </p:spPr>
          <p:txBody>
            <a:bodyPr wrap="square" rtlCol="0">
              <a:spAutoFit/>
            </a:bodyPr>
            <a:lstStyle/>
            <a:p>
              <a:pPr algn="ctr"/>
              <a:r>
                <a:rPr lang="en-US" sz="2000" dirty="0"/>
                <a:t>Close Sites</a:t>
              </a:r>
            </a:p>
          </p:txBody>
        </p:sp>
        <p:sp>
          <p:nvSpPr>
            <p:cNvPr id="14" name="Freeform 11"/>
            <p:cNvSpPr>
              <a:spLocks noChangeAspect="1"/>
            </p:cNvSpPr>
            <p:nvPr/>
          </p:nvSpPr>
          <p:spPr bwMode="auto">
            <a:xfrm>
              <a:off x="7133019" y="2741329"/>
              <a:ext cx="1921996" cy="1014155"/>
            </a:xfrm>
            <a:prstGeom prst="parallelogram">
              <a:avLst/>
            </a:prstGeom>
            <a:solidFill>
              <a:srgbClr val="AAB822"/>
            </a:solidFill>
            <a:ln>
              <a:solidFill>
                <a:schemeClr val="tx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latin typeface="Calibri" charset="0"/>
              </a:endParaRPr>
            </a:p>
          </p:txBody>
        </p:sp>
        <p:sp>
          <p:nvSpPr>
            <p:cNvPr id="15" name="TextBox 14"/>
            <p:cNvSpPr txBox="1">
              <a:spLocks noChangeAspect="1"/>
            </p:cNvSpPr>
            <p:nvPr/>
          </p:nvSpPr>
          <p:spPr>
            <a:xfrm>
              <a:off x="7306483" y="3048351"/>
              <a:ext cx="1575068" cy="400110"/>
            </a:xfrm>
            <a:prstGeom prst="rect">
              <a:avLst/>
            </a:prstGeom>
            <a:noFill/>
            <a:ln>
              <a:noFill/>
            </a:ln>
          </p:spPr>
          <p:txBody>
            <a:bodyPr wrap="square" rtlCol="0">
              <a:spAutoFit/>
            </a:bodyPr>
            <a:lstStyle/>
            <a:p>
              <a:pPr algn="ctr"/>
              <a:r>
                <a:rPr lang="en-US" sz="2000" dirty="0"/>
                <a:t>Save Money</a:t>
              </a:r>
            </a:p>
          </p:txBody>
        </p:sp>
      </p:grpSp>
    </p:spTree>
    <p:extLst>
      <p:ext uri="{BB962C8B-B14F-4D97-AF65-F5344CB8AC3E}">
        <p14:creationId xmlns:p14="http://schemas.microsoft.com/office/powerpoint/2010/main" val="7093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C7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graphicFrame>
        <p:nvGraphicFramePr>
          <p:cNvPr id="4" name="Diagram 3"/>
          <p:cNvGraphicFramePr>
            <a:graphicFrameLocks noChangeAspect="1"/>
          </p:cNvGraphicFramePr>
          <p:nvPr>
            <p:extLst>
              <p:ext uri="{D42A27DB-BD31-4B8C-83A1-F6EECF244321}">
                <p14:modId xmlns:p14="http://schemas.microsoft.com/office/powerpoint/2010/main" val="71199641"/>
              </p:ext>
            </p:extLst>
          </p:nvPr>
        </p:nvGraphicFramePr>
        <p:xfrm>
          <a:off x="3763390" y="1765877"/>
          <a:ext cx="5225369" cy="4318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a:spLocks noChangeAspect="1"/>
          </p:cNvSpPr>
          <p:nvPr/>
        </p:nvSpPr>
        <p:spPr>
          <a:xfrm>
            <a:off x="436038" y="2261401"/>
            <a:ext cx="3327352" cy="3327352"/>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7986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FRACT</a:t>
            </a:r>
            <a:r>
              <a:rPr lang="en-US" cap="none" dirty="0"/>
              <a:t>io</a:t>
            </a:r>
            <a:r>
              <a:rPr lang="en-US" dirty="0"/>
              <a:t>N™ </a:t>
            </a:r>
            <a:r>
              <a:rPr lang="en-US" sz="2000" dirty="0"/>
              <a:t>(patent pending)</a:t>
            </a:r>
            <a:endParaRPr lang="en-US" cap="none" baseline="30000" dirty="0"/>
          </a:p>
        </p:txBody>
      </p:sp>
      <p:sp>
        <p:nvSpPr>
          <p:cNvPr id="4" name="Subtitle 3"/>
          <p:cNvSpPr>
            <a:spLocks noGrp="1"/>
          </p:cNvSpPr>
          <p:nvPr>
            <p:ph type="subTitle" idx="1"/>
          </p:nvPr>
        </p:nvSpPr>
        <p:spPr>
          <a:xfrm>
            <a:off x="457199" y="1504297"/>
            <a:ext cx="8502073" cy="4949257"/>
          </a:xfrm>
        </p:spPr>
        <p:txBody>
          <a:bodyPr>
            <a:normAutofit/>
          </a:bodyPr>
          <a:lstStyle/>
          <a:p>
            <a:r>
              <a:rPr lang="en-US" dirty="0"/>
              <a:t>Fracture Permeability NAPL Transmissivity (T</a:t>
            </a:r>
            <a:r>
              <a:rPr lang="en-US" baseline="-25000" dirty="0"/>
              <a:t>n</a:t>
            </a:r>
            <a:r>
              <a:rPr lang="en-US" dirty="0"/>
              <a:t>):</a:t>
            </a:r>
          </a:p>
          <a:p>
            <a:pPr marL="800100" lvl="1" indent="-342900" algn="l">
              <a:buFont typeface="Arial" panose="020B0604020202020204" pitchFamily="34" charset="0"/>
              <a:buChar char="•"/>
            </a:pPr>
            <a:r>
              <a:rPr lang="en-US" dirty="0">
                <a:solidFill>
                  <a:schemeClr val="bg1">
                    <a:lumMod val="75000"/>
                  </a:schemeClr>
                </a:solidFill>
              </a:rPr>
              <a:t>NAPL transmissivity quantifies hydraulic recoverability</a:t>
            </a:r>
          </a:p>
          <a:p>
            <a:pPr marL="800100" lvl="1" indent="-342900" algn="l">
              <a:buFont typeface="Arial" panose="020B0604020202020204" pitchFamily="34" charset="0"/>
              <a:buChar char="•"/>
            </a:pPr>
            <a:r>
              <a:rPr lang="en-US" dirty="0">
                <a:solidFill>
                  <a:schemeClr val="bg1">
                    <a:lumMod val="75000"/>
                  </a:schemeClr>
                </a:solidFill>
              </a:rPr>
              <a:t>Existing granular porous media methods for T</a:t>
            </a:r>
            <a:r>
              <a:rPr lang="en-US" baseline="-25000" dirty="0">
                <a:solidFill>
                  <a:schemeClr val="bg1">
                    <a:lumMod val="75000"/>
                  </a:schemeClr>
                </a:solidFill>
              </a:rPr>
              <a:t>n</a:t>
            </a:r>
            <a:r>
              <a:rPr lang="en-US" dirty="0">
                <a:solidFill>
                  <a:schemeClr val="bg1">
                    <a:lumMod val="75000"/>
                  </a:schemeClr>
                </a:solidFill>
              </a:rPr>
              <a:t> fail in fractured media</a:t>
            </a:r>
          </a:p>
          <a:p>
            <a:pPr marL="800100" lvl="1" indent="-342900" algn="l">
              <a:buFont typeface="Arial" panose="020B0604020202020204" pitchFamily="34" charset="0"/>
              <a:buChar char="•"/>
            </a:pPr>
            <a:r>
              <a:rPr lang="en-US" dirty="0">
                <a:solidFill>
                  <a:schemeClr val="bg1">
                    <a:lumMod val="75000"/>
                  </a:schemeClr>
                </a:solidFill>
              </a:rPr>
              <a:t>T</a:t>
            </a:r>
            <a:r>
              <a:rPr lang="en-US" baseline="-25000" dirty="0">
                <a:solidFill>
                  <a:schemeClr val="bg1">
                    <a:lumMod val="75000"/>
                  </a:schemeClr>
                </a:solidFill>
              </a:rPr>
              <a:t>n</a:t>
            </a:r>
            <a:r>
              <a:rPr lang="en-US" dirty="0">
                <a:solidFill>
                  <a:schemeClr val="bg1">
                    <a:lumMod val="75000"/>
                  </a:schemeClr>
                </a:solidFill>
              </a:rPr>
              <a:t> for fractured media requires individual fracture geometries and discharge rates</a:t>
            </a:r>
          </a:p>
          <a:p>
            <a:pPr marL="800100" lvl="1" indent="-342900" algn="l">
              <a:buFont typeface="Arial" panose="020B0604020202020204" pitchFamily="34" charset="0"/>
              <a:buChar char="•"/>
            </a:pPr>
            <a:r>
              <a:rPr lang="en-US" dirty="0">
                <a:solidFill>
                  <a:schemeClr val="bg1">
                    <a:lumMod val="75000"/>
                  </a:schemeClr>
                </a:solidFill>
              </a:rPr>
              <a:t>Integrates with and enhances conceptual site models (CSM) with high resolution mobile NAPL interval (MNI as fractures) data</a:t>
            </a:r>
          </a:p>
          <a:p>
            <a:pPr marL="800100" lvl="1" indent="-342900" algn="l">
              <a:buFont typeface="Arial" panose="020B0604020202020204" pitchFamily="34" charset="0"/>
              <a:buChar char="•"/>
            </a:pPr>
            <a:r>
              <a:rPr lang="en-US" dirty="0">
                <a:solidFill>
                  <a:schemeClr val="bg1">
                    <a:lumMod val="75000"/>
                  </a:schemeClr>
                </a:solidFill>
              </a:rPr>
              <a:t>Provides discharge rates and T</a:t>
            </a:r>
            <a:r>
              <a:rPr lang="en-US" baseline="-25000" dirty="0">
                <a:solidFill>
                  <a:schemeClr val="bg1">
                    <a:lumMod val="75000"/>
                  </a:schemeClr>
                </a:solidFill>
              </a:rPr>
              <a:t>n</a:t>
            </a:r>
            <a:r>
              <a:rPr lang="en-US" dirty="0">
                <a:solidFill>
                  <a:schemeClr val="bg1">
                    <a:lumMod val="75000"/>
                  </a:schemeClr>
                </a:solidFill>
              </a:rPr>
              <a:t> for individual fractures and well aggregate</a:t>
            </a:r>
          </a:p>
          <a:p>
            <a:pPr marL="800100" lvl="1" indent="-342900" algn="l">
              <a:buFont typeface="Arial" panose="020B0604020202020204" pitchFamily="34" charset="0"/>
              <a:buChar char="•"/>
            </a:pPr>
            <a:r>
              <a:rPr lang="en-US" dirty="0">
                <a:solidFill>
                  <a:schemeClr val="bg1">
                    <a:lumMod val="75000"/>
                  </a:schemeClr>
                </a:solidFill>
              </a:rPr>
              <a:t>Applicable to both LNAPL and DNAPL</a:t>
            </a:r>
          </a:p>
        </p:txBody>
      </p:sp>
    </p:spTree>
    <p:extLst>
      <p:ext uri="{BB962C8B-B14F-4D97-AF65-F5344CB8AC3E}">
        <p14:creationId xmlns:p14="http://schemas.microsoft.com/office/powerpoint/2010/main" val="134160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BENEFITS OF FRACTioN</a:t>
            </a:r>
            <a:r>
              <a:rPr lang="en-US" cap="none" baseline="30000" dirty="0"/>
              <a:t>TM</a:t>
            </a:r>
          </a:p>
        </p:txBody>
      </p:sp>
      <p:grpSp>
        <p:nvGrpSpPr>
          <p:cNvPr id="14" name="Group 13"/>
          <p:cNvGrpSpPr/>
          <p:nvPr/>
        </p:nvGrpSpPr>
        <p:grpSpPr>
          <a:xfrm>
            <a:off x="58808" y="2733300"/>
            <a:ext cx="8996207" cy="1031877"/>
            <a:chOff x="58808" y="2733300"/>
            <a:chExt cx="8996207" cy="1031877"/>
          </a:xfrm>
        </p:grpSpPr>
        <p:sp>
          <p:nvSpPr>
            <p:cNvPr id="4" name="Freeform 11"/>
            <p:cNvSpPr>
              <a:spLocks noChangeAspect="1"/>
            </p:cNvSpPr>
            <p:nvPr/>
          </p:nvSpPr>
          <p:spPr bwMode="auto">
            <a:xfrm>
              <a:off x="1819656" y="2751022"/>
              <a:ext cx="1921996" cy="1014155"/>
            </a:xfrm>
            <a:prstGeom prst="parallelogram">
              <a:avLst/>
            </a:prstGeom>
            <a:solidFill>
              <a:srgbClr val="94C7C6"/>
            </a:solidFill>
            <a:ln>
              <a:solidFill>
                <a:schemeClr val="tx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latin typeface="Calibri" charset="0"/>
              </a:endParaRPr>
            </a:p>
          </p:txBody>
        </p:sp>
        <p:sp>
          <p:nvSpPr>
            <p:cNvPr id="5" name="TextBox 4"/>
            <p:cNvSpPr txBox="1">
              <a:spLocks noChangeAspect="1"/>
            </p:cNvSpPr>
            <p:nvPr/>
          </p:nvSpPr>
          <p:spPr>
            <a:xfrm>
              <a:off x="1918617" y="2921126"/>
              <a:ext cx="1724073" cy="707886"/>
            </a:xfrm>
            <a:prstGeom prst="rect">
              <a:avLst/>
            </a:prstGeom>
            <a:noFill/>
          </p:spPr>
          <p:txBody>
            <a:bodyPr wrap="square" rtlCol="0">
              <a:spAutoFit/>
            </a:bodyPr>
            <a:lstStyle/>
            <a:p>
              <a:pPr algn="ctr"/>
              <a:r>
                <a:rPr lang="en-US" sz="2000" dirty="0"/>
                <a:t>Quantify Recoverability</a:t>
              </a:r>
            </a:p>
          </p:txBody>
        </p:sp>
        <p:sp>
          <p:nvSpPr>
            <p:cNvPr id="6" name="Freeform 10"/>
            <p:cNvSpPr>
              <a:spLocks noChangeAspect="1"/>
            </p:cNvSpPr>
            <p:nvPr/>
          </p:nvSpPr>
          <p:spPr bwMode="auto">
            <a:xfrm>
              <a:off x="5377224" y="2733300"/>
              <a:ext cx="1921996" cy="1016076"/>
            </a:xfrm>
            <a:prstGeom prst="parallelogram">
              <a:avLst/>
            </a:prstGeom>
            <a:solidFill>
              <a:schemeClr val="accent4"/>
            </a:solidFill>
            <a:ln>
              <a:solidFill>
                <a:schemeClr val="tx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latin typeface="Calibri" charset="0"/>
              </a:endParaRPr>
            </a:p>
          </p:txBody>
        </p:sp>
        <p:sp>
          <p:nvSpPr>
            <p:cNvPr id="7" name="TextBox 6"/>
            <p:cNvSpPr txBox="1">
              <a:spLocks noChangeAspect="1"/>
            </p:cNvSpPr>
            <p:nvPr/>
          </p:nvSpPr>
          <p:spPr>
            <a:xfrm>
              <a:off x="5548621" y="2749514"/>
              <a:ext cx="1575067" cy="1015663"/>
            </a:xfrm>
            <a:prstGeom prst="rect">
              <a:avLst/>
            </a:prstGeom>
            <a:noFill/>
            <a:ln>
              <a:noFill/>
            </a:ln>
          </p:spPr>
          <p:txBody>
            <a:bodyPr wrap="square" rtlCol="0">
              <a:spAutoFit/>
            </a:bodyPr>
            <a:lstStyle/>
            <a:p>
              <a:pPr algn="ctr"/>
              <a:r>
                <a:rPr lang="en-US" sz="2000" dirty="0"/>
                <a:t>Apply Latest Science with Precedents</a:t>
              </a:r>
            </a:p>
          </p:txBody>
        </p:sp>
        <p:sp>
          <p:nvSpPr>
            <p:cNvPr id="8" name="Freeform 7"/>
            <p:cNvSpPr>
              <a:spLocks noChangeAspect="1"/>
            </p:cNvSpPr>
            <p:nvPr/>
          </p:nvSpPr>
          <p:spPr bwMode="auto">
            <a:xfrm>
              <a:off x="3595822" y="2747334"/>
              <a:ext cx="1925340" cy="1017843"/>
            </a:xfrm>
            <a:prstGeom prst="parallelogram">
              <a:avLst/>
            </a:prstGeom>
            <a:solidFill>
              <a:schemeClr val="accent3"/>
            </a:solidFill>
            <a:ln>
              <a:solidFill>
                <a:schemeClr val="tx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latin typeface="Calibri" charset="0"/>
              </a:endParaRPr>
            </a:p>
          </p:txBody>
        </p:sp>
        <p:sp>
          <p:nvSpPr>
            <p:cNvPr id="9" name="TextBox 8"/>
            <p:cNvSpPr txBox="1">
              <a:spLocks noChangeAspect="1"/>
            </p:cNvSpPr>
            <p:nvPr/>
          </p:nvSpPr>
          <p:spPr>
            <a:xfrm>
              <a:off x="3718116" y="2917438"/>
              <a:ext cx="1688231" cy="707886"/>
            </a:xfrm>
            <a:prstGeom prst="rect">
              <a:avLst/>
            </a:prstGeom>
            <a:noFill/>
          </p:spPr>
          <p:txBody>
            <a:bodyPr wrap="square" rtlCol="0">
              <a:spAutoFit/>
            </a:bodyPr>
            <a:lstStyle/>
            <a:p>
              <a:pPr algn="ctr"/>
              <a:r>
                <a:rPr lang="en-US" sz="2000" dirty="0"/>
                <a:t>Design Better Remedies</a:t>
              </a:r>
            </a:p>
          </p:txBody>
        </p:sp>
        <p:sp>
          <p:nvSpPr>
            <p:cNvPr id="10" name="Freeform 11"/>
            <p:cNvSpPr>
              <a:spLocks noChangeAspect="1"/>
            </p:cNvSpPr>
            <p:nvPr/>
          </p:nvSpPr>
          <p:spPr bwMode="auto">
            <a:xfrm>
              <a:off x="58808" y="2751022"/>
              <a:ext cx="1921996" cy="1014155"/>
            </a:xfrm>
            <a:prstGeom prst="parallelogram">
              <a:avLst/>
            </a:prstGeom>
            <a:solidFill>
              <a:srgbClr val="E08532"/>
            </a:solidFill>
            <a:ln>
              <a:solidFill>
                <a:schemeClr val="tx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latin typeface="Calibri" charset="0"/>
              </a:endParaRPr>
            </a:p>
          </p:txBody>
        </p:sp>
        <p:sp>
          <p:nvSpPr>
            <p:cNvPr id="11" name="TextBox 10"/>
            <p:cNvSpPr txBox="1">
              <a:spLocks noChangeAspect="1"/>
            </p:cNvSpPr>
            <p:nvPr/>
          </p:nvSpPr>
          <p:spPr>
            <a:xfrm>
              <a:off x="230543" y="3043578"/>
              <a:ext cx="1575068" cy="400110"/>
            </a:xfrm>
            <a:prstGeom prst="rect">
              <a:avLst/>
            </a:prstGeom>
            <a:noFill/>
          </p:spPr>
          <p:txBody>
            <a:bodyPr wrap="square" rtlCol="0">
              <a:spAutoFit/>
            </a:bodyPr>
            <a:lstStyle/>
            <a:p>
              <a:pPr algn="ctr"/>
              <a:r>
                <a:rPr lang="en-US" sz="2000" dirty="0"/>
                <a:t>Close Sites</a:t>
              </a:r>
            </a:p>
          </p:txBody>
        </p:sp>
        <p:sp>
          <p:nvSpPr>
            <p:cNvPr id="12" name="Freeform 11"/>
            <p:cNvSpPr>
              <a:spLocks noChangeAspect="1"/>
            </p:cNvSpPr>
            <p:nvPr/>
          </p:nvSpPr>
          <p:spPr bwMode="auto">
            <a:xfrm>
              <a:off x="7133019" y="2741329"/>
              <a:ext cx="1921996" cy="1014155"/>
            </a:xfrm>
            <a:prstGeom prst="parallelogram">
              <a:avLst/>
            </a:prstGeom>
            <a:solidFill>
              <a:srgbClr val="AAB822"/>
            </a:solidFill>
            <a:ln>
              <a:solidFill>
                <a:schemeClr val="tx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latin typeface="Calibri" charset="0"/>
              </a:endParaRPr>
            </a:p>
          </p:txBody>
        </p:sp>
        <p:sp>
          <p:nvSpPr>
            <p:cNvPr id="13" name="TextBox 12"/>
            <p:cNvSpPr txBox="1">
              <a:spLocks noChangeAspect="1"/>
            </p:cNvSpPr>
            <p:nvPr/>
          </p:nvSpPr>
          <p:spPr>
            <a:xfrm>
              <a:off x="7306483" y="3048351"/>
              <a:ext cx="1575068" cy="400110"/>
            </a:xfrm>
            <a:prstGeom prst="rect">
              <a:avLst/>
            </a:prstGeom>
            <a:noFill/>
            <a:ln>
              <a:noFill/>
            </a:ln>
          </p:spPr>
          <p:txBody>
            <a:bodyPr wrap="square" rtlCol="0">
              <a:spAutoFit/>
            </a:bodyPr>
            <a:lstStyle/>
            <a:p>
              <a:pPr algn="ctr"/>
              <a:r>
                <a:rPr lang="en-US" sz="2000" dirty="0"/>
                <a:t>Save Money</a:t>
              </a:r>
            </a:p>
          </p:txBody>
        </p:sp>
      </p:grpSp>
    </p:spTree>
    <p:extLst>
      <p:ext uri="{BB962C8B-B14F-4D97-AF65-F5344CB8AC3E}">
        <p14:creationId xmlns:p14="http://schemas.microsoft.com/office/powerpoint/2010/main" val="203495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NAPL transmissivity tells us…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0821" y="1895121"/>
            <a:ext cx="6562357" cy="4212345"/>
          </a:xfrm>
          <a:prstGeom prst="rect">
            <a:avLst/>
          </a:prstGeom>
        </p:spPr>
      </p:pic>
    </p:spTree>
    <p:extLst>
      <p:ext uri="{BB962C8B-B14F-4D97-AF65-F5344CB8AC3E}">
        <p14:creationId xmlns:p14="http://schemas.microsoft.com/office/powerpoint/2010/main" val="163444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NAPL Transmissivity uses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0938292"/>
              </p:ext>
            </p:extLst>
          </p:nvPr>
        </p:nvGraphicFramePr>
        <p:xfrm>
          <a:off x="628650" y="166736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84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a:t>FRACTioN™ PROCESS</a:t>
            </a:r>
          </a:p>
        </p:txBody>
      </p:sp>
      <p:sp>
        <p:nvSpPr>
          <p:cNvPr id="5" name="Text Placeholder 4"/>
          <p:cNvSpPr>
            <a:spLocks noGrp="1"/>
          </p:cNvSpPr>
          <p:nvPr>
            <p:ph type="body" idx="1"/>
          </p:nvPr>
        </p:nvSpPr>
        <p:spPr/>
        <p:txBody>
          <a:bodyPr/>
          <a:lstStyle/>
          <a:p>
            <a:r>
              <a:rPr lang="en-US" dirty="0"/>
              <a:t>patent pending</a:t>
            </a:r>
          </a:p>
        </p:txBody>
      </p:sp>
    </p:spTree>
    <p:extLst>
      <p:ext uri="{BB962C8B-B14F-4D97-AF65-F5344CB8AC3E}">
        <p14:creationId xmlns:p14="http://schemas.microsoft.com/office/powerpoint/2010/main" val="19029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Baildown test </a:t>
            </a:r>
            <a:r>
              <a:rPr lang="en-US" sz="2000" dirty="0"/>
              <a:t>(LNAPL Example)</a:t>
            </a:r>
            <a:endParaRPr lang="en-US" dirty="0"/>
          </a:p>
        </p:txBody>
      </p:sp>
      <p:sp>
        <p:nvSpPr>
          <p:cNvPr id="5" name="Content Placeholder 4"/>
          <p:cNvSpPr>
            <a:spLocks noGrp="1"/>
          </p:cNvSpPr>
          <p:nvPr>
            <p:ph idx="1"/>
          </p:nvPr>
        </p:nvSpPr>
        <p:spPr>
          <a:xfrm>
            <a:off x="259373" y="1808041"/>
            <a:ext cx="3776296" cy="4610344"/>
          </a:xfrm>
        </p:spPr>
        <p:txBody>
          <a:bodyPr>
            <a:normAutofit/>
          </a:bodyPr>
          <a:lstStyle/>
          <a:p>
            <a:r>
              <a:rPr lang="en-US" sz="2400" dirty="0"/>
              <a:t>Remove NAPL from the well</a:t>
            </a:r>
          </a:p>
          <a:p>
            <a:r>
              <a:rPr lang="en-US" sz="2400" dirty="0"/>
              <a:t>Monitor fluid elevations over time</a:t>
            </a:r>
          </a:p>
          <a:p>
            <a:r>
              <a:rPr lang="en-US" sz="2400" dirty="0"/>
              <a:t>Test concludes when NAPL in the well is in equilibrium with NAPL in the formation</a:t>
            </a:r>
          </a:p>
          <a:p>
            <a:r>
              <a:rPr lang="en-US" sz="2400" dirty="0"/>
              <a:t>Modification of ASTM E2856 for LNAPL</a:t>
            </a:r>
          </a:p>
        </p:txBody>
      </p:sp>
      <p:pic>
        <p:nvPicPr>
          <p:cNvPr id="3" name="Picture 2">
            <a:extLst>
              <a:ext uri="{FF2B5EF4-FFF2-40B4-BE49-F238E27FC236}">
                <a16:creationId xmlns:a16="http://schemas.microsoft.com/office/drawing/2014/main" id="{FC4E800C-BB67-47A2-B807-F9F11B7DB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801" y="1724025"/>
            <a:ext cx="4140748" cy="4189535"/>
          </a:xfrm>
          <a:prstGeom prst="rect">
            <a:avLst/>
          </a:prstGeom>
        </p:spPr>
      </p:pic>
    </p:spTree>
    <p:extLst>
      <p:ext uri="{BB962C8B-B14F-4D97-AF65-F5344CB8AC3E}">
        <p14:creationId xmlns:p14="http://schemas.microsoft.com/office/powerpoint/2010/main" val="424067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err="1"/>
              <a:t>DvD</a:t>
            </a:r>
            <a:r>
              <a:rPr lang="en-US" cap="none" dirty="0"/>
              <a:t> INTERPRETATION LNAPL</a:t>
            </a:r>
          </a:p>
        </p:txBody>
      </p:sp>
      <p:pic>
        <p:nvPicPr>
          <p:cNvPr id="4" name="Content Placeholder 3"/>
          <p:cNvPicPr>
            <a:picLocks noChangeAspect="1"/>
          </p:cNvPicPr>
          <p:nvPr/>
        </p:nvPicPr>
        <p:blipFill rotWithShape="1">
          <a:blip r:embed="rId3"/>
          <a:srcRect t="31984"/>
          <a:stretch/>
        </p:blipFill>
        <p:spPr>
          <a:xfrm>
            <a:off x="811590" y="1916599"/>
            <a:ext cx="7413723" cy="2338494"/>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49" y="4124987"/>
            <a:ext cx="2743200" cy="2024185"/>
          </a:xfrm>
          <a:prstGeom prst="rect">
            <a:avLst/>
          </a:prstGeom>
        </p:spPr>
      </p:pic>
      <p:pic>
        <p:nvPicPr>
          <p:cNvPr id="6"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9060" y="4138644"/>
            <a:ext cx="2743200" cy="2024185"/>
          </a:xfrm>
          <a:prstGeom prst="rect">
            <a:avLst/>
          </a:prstGeom>
        </p:spPr>
      </p:pic>
      <p:pic>
        <p:nvPicPr>
          <p:cNvPr id="7"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5165" y="4111310"/>
            <a:ext cx="2743200" cy="2037862"/>
          </a:xfrm>
          <a:prstGeom prst="rect">
            <a:avLst/>
          </a:prstGeom>
        </p:spPr>
      </p:pic>
      <p:pic>
        <p:nvPicPr>
          <p:cNvPr id="8" name="Content Placeholder 3"/>
          <p:cNvPicPr>
            <a:picLocks noChangeAspect="1"/>
          </p:cNvPicPr>
          <p:nvPr/>
        </p:nvPicPr>
        <p:blipFill rotWithShape="1">
          <a:blip r:embed="rId3"/>
          <a:srcRect t="-2570" r="63214" b="72877"/>
          <a:stretch/>
        </p:blipFill>
        <p:spPr>
          <a:xfrm>
            <a:off x="0" y="1253208"/>
            <a:ext cx="2752165" cy="1030240"/>
          </a:xfrm>
          <a:prstGeom prst="rect">
            <a:avLst/>
          </a:prstGeom>
        </p:spPr>
      </p:pic>
    </p:spTree>
    <p:extLst>
      <p:ext uri="{BB962C8B-B14F-4D97-AF65-F5344CB8AC3E}">
        <p14:creationId xmlns:p14="http://schemas.microsoft.com/office/powerpoint/2010/main" val="166677807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62626"/>
      </a:dk2>
      <a:lt2>
        <a:srgbClr val="FFFFFF"/>
      </a:lt2>
      <a:accent1>
        <a:srgbClr val="7AA5C5"/>
      </a:accent1>
      <a:accent2>
        <a:srgbClr val="EBBB5D"/>
      </a:accent2>
      <a:accent3>
        <a:srgbClr val="9FA177"/>
      </a:accent3>
      <a:accent4>
        <a:srgbClr val="D2BD56"/>
      </a:accent4>
      <a:accent5>
        <a:srgbClr val="7BA79D"/>
      </a:accent5>
      <a:accent6>
        <a:srgbClr val="ACB737"/>
      </a:accent6>
      <a:hlink>
        <a:srgbClr val="0070C0"/>
      </a:hlink>
      <a:folHlink>
        <a:srgbClr val="00206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6B5523FAA79428AF3DB2FDE2A867C" ma:contentTypeVersion="1" ma:contentTypeDescription="Create a new document." ma:contentTypeScope="" ma:versionID="f251b77fcf14d4789741619975a0a18a">
  <xsd:schema xmlns:xsd="http://www.w3.org/2001/XMLSchema" xmlns:xs="http://www.w3.org/2001/XMLSchema" xmlns:p="http://schemas.microsoft.com/office/2006/metadata/properties" xmlns:ns1="http://schemas.microsoft.com/sharepoint/v3" targetNamespace="http://schemas.microsoft.com/office/2006/metadata/properties" ma:root="true" ma:fieldsID="2292e01370a06b57d65de8bf0b95326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8066FE-F431-4BC4-8D1A-2376CED9F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FF366B-4FE0-4394-9E42-5891B028E83E}">
  <ds:schemaRef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9411DE0-2416-4F82-9317-B9A1D85B5D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1547</TotalTime>
  <Words>2077</Words>
  <Application>Microsoft Office PowerPoint</Application>
  <PresentationFormat>On-screen Show (4:3)</PresentationFormat>
  <Paragraphs>176</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Times New Roman</vt:lpstr>
      <vt:lpstr>Office Theme</vt:lpstr>
      <vt:lpstr>Quantification of LNAPL Transmissivity in fractured porous media</vt:lpstr>
      <vt:lpstr>outline</vt:lpstr>
      <vt:lpstr>FRACTioN™ (patent pending)</vt:lpstr>
      <vt:lpstr>BENEFITS OF FRACTioNTM</vt:lpstr>
      <vt:lpstr>NAPL transmissivity tells us…</vt:lpstr>
      <vt:lpstr>NAPL Transmissivity uses</vt:lpstr>
      <vt:lpstr>FRACTioN™ PROCESS</vt:lpstr>
      <vt:lpstr>Baildown test (LNAPL Example)</vt:lpstr>
      <vt:lpstr>DvD INTERPRETATION LNAPL</vt:lpstr>
      <vt:lpstr>DvD INTERPRETATION LNAPL</vt:lpstr>
      <vt:lpstr>DvD INTERPRETATION LNAPL</vt:lpstr>
      <vt:lpstr>DvD INTERPRETATION LNAPL</vt:lpstr>
      <vt:lpstr>ESTIMATE NAPL TRANSMISSIVITY</vt:lpstr>
      <vt:lpstr>Test case</vt:lpstr>
      <vt:lpstr>DvD INTERPRETATION</vt:lpstr>
      <vt:lpstr>Results</vt:lpstr>
      <vt:lpstr>Well conceptual model (WLCM)</vt:lpstr>
      <vt:lpstr>FRACTioNTM (patent pending)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Pascoal, Maria</dc:creator>
  <cp:lastModifiedBy>GEI</cp:lastModifiedBy>
  <cp:revision>63</cp:revision>
  <dcterms:created xsi:type="dcterms:W3CDTF">2017-03-21T19:51:32Z</dcterms:created>
  <dcterms:modified xsi:type="dcterms:W3CDTF">2018-10-31T14:09:40Z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0x010100DD56B5523FAA79428AF3DB2FDE2A867C</vt:lpwstr>
  </property>
</Properties>
</file>