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497" r:id="rId2"/>
    <p:sldId id="496" r:id="rId3"/>
    <p:sldId id="452" r:id="rId4"/>
    <p:sldId id="435" r:id="rId5"/>
    <p:sldId id="457" r:id="rId6"/>
    <p:sldId id="459" r:id="rId7"/>
    <p:sldId id="477" r:id="rId8"/>
    <p:sldId id="445" r:id="rId9"/>
    <p:sldId id="461" r:id="rId10"/>
    <p:sldId id="447" r:id="rId11"/>
    <p:sldId id="485" r:id="rId12"/>
    <p:sldId id="478" r:id="rId13"/>
    <p:sldId id="454" r:id="rId14"/>
    <p:sldId id="473" r:id="rId15"/>
    <p:sldId id="453" r:id="rId16"/>
    <p:sldId id="495" r:id="rId17"/>
    <p:sldId id="492" r:id="rId18"/>
    <p:sldId id="462" r:id="rId19"/>
    <p:sldId id="481" r:id="rId20"/>
    <p:sldId id="465" r:id="rId21"/>
    <p:sldId id="493" r:id="rId22"/>
    <p:sldId id="467" r:id="rId23"/>
    <p:sldId id="455" r:id="rId24"/>
    <p:sldId id="471" r:id="rId25"/>
    <p:sldId id="482" r:id="rId26"/>
    <p:sldId id="472" r:id="rId27"/>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30"/>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99FFCC"/>
    <a:srgbClr val="FF9999"/>
    <a:srgbClr val="66FFFF"/>
    <a:srgbClr val="66CCFF"/>
    <a:srgbClr val="272DA1"/>
    <a:srgbClr val="38C8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3" autoAdjust="0"/>
    <p:restoredTop sz="94720" autoAdjust="0"/>
  </p:normalViewPr>
  <p:slideViewPr>
    <p:cSldViewPr>
      <p:cViewPr varScale="1">
        <p:scale>
          <a:sx n="80" d="100"/>
          <a:sy n="80" d="100"/>
        </p:scale>
        <p:origin x="-1531" y="-82"/>
      </p:cViewPr>
      <p:guideLst>
        <p:guide orient="horz" pos="2160"/>
        <p:guide pos="2880"/>
      </p:guideLst>
    </p:cSldViewPr>
  </p:slideViewPr>
  <p:outlineViewPr>
    <p:cViewPr>
      <p:scale>
        <a:sx n="33" d="100"/>
        <a:sy n="33" d="100"/>
      </p:scale>
      <p:origin x="0" y="15048"/>
    </p:cViewPr>
  </p:outlineViewPr>
  <p:notesTextViewPr>
    <p:cViewPr>
      <p:scale>
        <a:sx n="100" d="100"/>
        <a:sy n="100" d="100"/>
      </p:scale>
      <p:origin x="0" y="0"/>
    </p:cViewPr>
  </p:notesTextViewPr>
  <p:sorterViewPr>
    <p:cViewPr>
      <p:scale>
        <a:sx n="57" d="100"/>
        <a:sy n="57" d="100"/>
      </p:scale>
      <p:origin x="0" y="144"/>
    </p:cViewPr>
  </p:sorterViewPr>
  <p:notesViewPr>
    <p:cSldViewPr>
      <p:cViewPr varScale="1">
        <p:scale>
          <a:sx n="85" d="100"/>
          <a:sy n="85" d="100"/>
        </p:scale>
        <p:origin x="-3744"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0"/>
            <a:ext cx="3038475" cy="462120"/>
          </a:xfrm>
          <a:prstGeom prst="rect">
            <a:avLst/>
          </a:prstGeom>
        </p:spPr>
        <p:txBody>
          <a:bodyPr vert="horz" lIns="91440" tIns="45720" rIns="91440" bIns="45720" rtlCol="0"/>
          <a:lstStyle>
            <a:lvl1pPr algn="r">
              <a:defRPr sz="1200"/>
            </a:lvl1pPr>
          </a:lstStyle>
          <a:p>
            <a:fld id="{2883A8DB-E000-4A88-BE52-8A4FC4911F24}" type="datetimeFigureOut">
              <a:rPr lang="en-US" smtClean="0"/>
              <a:t>10/31/2018</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1440" tIns="45720" rIns="91440" bIns="45720" rtlCol="0" anchor="b"/>
          <a:lstStyle>
            <a:lvl1pPr algn="r">
              <a:defRPr sz="1200"/>
            </a:lvl1pPr>
          </a:lstStyle>
          <a:p>
            <a:fld id="{B6A12C7D-1EB3-445F-A7B5-3F3788928F12}" type="slidenum">
              <a:rPr lang="en-US" smtClean="0"/>
              <a:t>‹#›</a:t>
            </a:fld>
            <a:endParaRPr lang="en-US" dirty="0"/>
          </a:p>
        </p:txBody>
      </p:sp>
    </p:spTree>
    <p:extLst>
      <p:ext uri="{BB962C8B-B14F-4D97-AF65-F5344CB8AC3E}">
        <p14:creationId xmlns:p14="http://schemas.microsoft.com/office/powerpoint/2010/main" val="4216630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A08C5B-16BD-FD49-979D-AFF933060D8F}" type="slidenum">
              <a:rPr lang="en-US" smtClean="0"/>
              <a:t>1</a:t>
            </a:fld>
            <a:endParaRPr lang="en-US" dirty="0"/>
          </a:p>
        </p:txBody>
      </p:sp>
    </p:spTree>
    <p:extLst>
      <p:ext uri="{BB962C8B-B14F-4D97-AF65-F5344CB8AC3E}">
        <p14:creationId xmlns:p14="http://schemas.microsoft.com/office/powerpoint/2010/main" val="154824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405AA2-5848-48D8-9811-D077FA8F4365}" type="datetimeFigureOut">
              <a:rPr lang="en-US" smtClean="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92524-CE7C-4CDD-AF3F-ADBAE4864736}"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05AA2-5848-48D8-9811-D077FA8F4365}" type="datetimeFigureOut">
              <a:rPr lang="en-US" smtClean="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92524-CE7C-4CDD-AF3F-ADBAE486473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05AA2-5848-48D8-9811-D077FA8F4365}" type="datetimeFigureOut">
              <a:rPr lang="en-US" smtClean="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92524-CE7C-4CDD-AF3F-ADBAE4864736}"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405AA2-5848-48D8-9811-D077FA8F4365}" type="datetimeFigureOut">
              <a:rPr lang="en-US" smtClean="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92524-CE7C-4CDD-AF3F-ADBAE4864736}"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405AA2-5848-48D8-9811-D077FA8F4365}" type="datetimeFigureOut">
              <a:rPr lang="en-US" smtClean="0"/>
              <a:pPr/>
              <a:t>10/31/2018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492524-CE7C-4CDD-AF3F-ADBAE486473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405AA2-5848-48D8-9811-D077FA8F4365}" type="datetimeFigureOut">
              <a:rPr lang="en-US" smtClean="0"/>
              <a:pPr/>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492524-CE7C-4CDD-AF3F-ADBAE486473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405AA2-5848-48D8-9811-D077FA8F4365}" type="datetimeFigureOut">
              <a:rPr lang="en-US" smtClean="0"/>
              <a:pPr/>
              <a:t>10/31/2018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492524-CE7C-4CDD-AF3F-ADBAE486473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405AA2-5848-48D8-9811-D077FA8F4365}" type="datetimeFigureOut">
              <a:rPr lang="en-US" smtClean="0"/>
              <a:pPr/>
              <a:t>10/31/2018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492524-CE7C-4CDD-AF3F-ADBAE486473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05AA2-5848-48D8-9811-D077FA8F4365}" type="datetimeFigureOut">
              <a:rPr lang="en-US" smtClean="0"/>
              <a:pPr/>
              <a:t>10/31/2018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492524-CE7C-4CDD-AF3F-ADBAE486473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05AA2-5848-48D8-9811-D077FA8F4365}" type="datetimeFigureOut">
              <a:rPr lang="en-US" smtClean="0"/>
              <a:pPr/>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492524-CE7C-4CDD-AF3F-ADBAE486473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405AA2-5848-48D8-9811-D077FA8F4365}" type="datetimeFigureOut">
              <a:rPr lang="en-US" smtClean="0"/>
              <a:pPr/>
              <a:t>10/31/2018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492524-CE7C-4CDD-AF3F-ADBAE486473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05AA2-5848-48D8-9811-D077FA8F4365}" type="datetimeFigureOut">
              <a:rPr lang="en-US" smtClean="0"/>
              <a:pPr/>
              <a:t>10/31/2018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492524-CE7C-4CDD-AF3F-ADBAE4864736}"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966" y="-8966"/>
            <a:ext cx="9198035" cy="6866965"/>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86550" y="417578"/>
            <a:ext cx="2289434" cy="417577"/>
          </a:xfrm>
          <a:prstGeom prst="rect">
            <a:avLst/>
          </a:prstGeom>
        </p:spPr>
      </p:pic>
      <p:sp>
        <p:nvSpPr>
          <p:cNvPr id="6" name="TextBox 5"/>
          <p:cNvSpPr txBox="1"/>
          <p:nvPr/>
        </p:nvSpPr>
        <p:spPr>
          <a:xfrm>
            <a:off x="76200" y="613638"/>
            <a:ext cx="5060576" cy="5232202"/>
          </a:xfrm>
          <a:prstGeom prst="rect">
            <a:avLst/>
          </a:prstGeom>
          <a:noFill/>
        </p:spPr>
        <p:txBody>
          <a:bodyPr wrap="square" rtlCol="0">
            <a:spAutoFit/>
          </a:bodyPr>
          <a:lstStyle/>
          <a:p>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endParaRPr lang="en-US" sz="2800" b="1" dirty="0" smtClean="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a:p>
            <a:r>
              <a:rPr lang="en-US" sz="2800" b="1" dirty="0" smtClean="0">
                <a:latin typeface="Arial" panose="020B0604020202020204" pitchFamily="34" charset="0"/>
                <a:cs typeface="Arial" panose="020B0604020202020204" pitchFamily="34" charset="0"/>
              </a:rPr>
              <a:t>Plume Stability Analysis Using Surfer and API’s Interactive LNAPL Guide</a:t>
            </a:r>
          </a:p>
          <a:p>
            <a:endParaRPr lang="en-US" sz="2400" b="1" dirty="0">
              <a:latin typeface="Arial" panose="020B0604020202020204" pitchFamily="34" charset="0"/>
              <a:cs typeface="Arial" panose="020B0604020202020204" pitchFamily="34" charset="0"/>
            </a:endParaRPr>
          </a:p>
          <a:p>
            <a:r>
              <a:rPr lang="en-US" sz="2000" b="1" dirty="0" smtClean="0">
                <a:latin typeface="Arial" panose="020B0604020202020204" pitchFamily="34" charset="0"/>
                <a:cs typeface="Arial" panose="020B0604020202020204" pitchFamily="34" charset="0"/>
              </a:rPr>
              <a:t>By Boyd Breeding P.Hg., P.E., P.G.</a:t>
            </a:r>
          </a:p>
          <a:p>
            <a:r>
              <a:rPr lang="en-US" sz="2000" b="1" dirty="0" smtClean="0">
                <a:latin typeface="Arial" panose="020B0604020202020204" pitchFamily="34" charset="0"/>
                <a:cs typeface="Arial" panose="020B0604020202020204" pitchFamily="34" charset="0"/>
              </a:rPr>
              <a:t>AECOM</a:t>
            </a:r>
          </a:p>
          <a:p>
            <a:endParaRPr lang="en-US" b="1" dirty="0">
              <a:solidFill>
                <a:srgbClr val="FFFFCC"/>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
        <p:nvSpPr>
          <p:cNvPr id="8" name="TextBox 7"/>
          <p:cNvSpPr txBox="1"/>
          <p:nvPr/>
        </p:nvSpPr>
        <p:spPr>
          <a:xfrm>
            <a:off x="8077200" y="6498012"/>
            <a:ext cx="838200" cy="246221"/>
          </a:xfrm>
          <a:prstGeom prst="rect">
            <a:avLst/>
          </a:prstGeom>
          <a:noFill/>
        </p:spPr>
        <p:txBody>
          <a:bodyPr wrap="square" rtlCol="0">
            <a:spAutoFit/>
          </a:bodyPr>
          <a:lstStyle/>
          <a:p>
            <a:r>
              <a:rPr lang="en-US" sz="1000" dirty="0" smtClean="0"/>
              <a:t>Slide 1 of 26</a:t>
            </a:r>
            <a:endParaRPr lang="en-US" sz="1000" dirty="0"/>
          </a:p>
        </p:txBody>
      </p:sp>
    </p:spTree>
    <p:extLst>
      <p:ext uri="{BB962C8B-B14F-4D97-AF65-F5344CB8AC3E}">
        <p14:creationId xmlns:p14="http://schemas.microsoft.com/office/powerpoint/2010/main" val="22102632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8001000" cy="1069975"/>
          </a:xfrm>
        </p:spPr>
        <p:txBody>
          <a:bodyPr>
            <a:normAutofit/>
          </a:bodyPr>
          <a:lstStyle/>
          <a:p>
            <a:r>
              <a:rPr lang="en-US" sz="2400" b="1" dirty="0" smtClean="0">
                <a:solidFill>
                  <a:srgbClr val="99FFCC"/>
                </a:solidFill>
              </a:rPr>
              <a:t>Riverton 1 </a:t>
            </a:r>
            <a:br>
              <a:rPr lang="en-US" sz="2400" b="1" dirty="0" smtClean="0">
                <a:solidFill>
                  <a:srgbClr val="99FFCC"/>
                </a:solidFill>
              </a:rPr>
            </a:br>
            <a:r>
              <a:rPr lang="en-US" sz="2400" b="1" dirty="0" smtClean="0">
                <a:solidFill>
                  <a:srgbClr val="99FFCC"/>
                </a:solidFill>
              </a:rPr>
              <a:t>Grid Volume Report</a:t>
            </a:r>
            <a:endParaRPr lang="en-US" sz="2400" b="1" dirty="0">
              <a:solidFill>
                <a:srgbClr val="99FF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029" y="1219200"/>
            <a:ext cx="3846372" cy="5179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495800" y="4038600"/>
            <a:ext cx="4191000" cy="923330"/>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r>
              <a:rPr lang="en-US" sz="1600" b="1" dirty="0" smtClean="0">
                <a:solidFill>
                  <a:srgbClr val="FFFFCC"/>
                </a:solidFill>
              </a:rPr>
              <a:t>GV = Grid Volume   units   (mg/L)  ft</a:t>
            </a:r>
            <a:r>
              <a:rPr lang="en-US" sz="1600" b="1" baseline="30000" dirty="0" smtClean="0">
                <a:solidFill>
                  <a:srgbClr val="FFFFCC"/>
                </a:solidFill>
              </a:rPr>
              <a:t>2</a:t>
            </a:r>
            <a:r>
              <a:rPr lang="en-US" sz="1600" b="1" dirty="0" smtClean="0">
                <a:solidFill>
                  <a:srgbClr val="FFFFCC"/>
                </a:solidFill>
              </a:rPr>
              <a:t>  </a:t>
            </a:r>
            <a:r>
              <a:rPr lang="en-US" b="1" dirty="0" smtClean="0">
                <a:solidFill>
                  <a:srgbClr val="FFFFCC"/>
                </a:solidFill>
              </a:rPr>
              <a:t>                                    </a:t>
            </a:r>
          </a:p>
          <a:p>
            <a:pPr marL="285750" indent="-285750">
              <a:buFont typeface="Arial" panose="020B0604020202020204" pitchFamily="34" charset="0"/>
              <a:buChar char="•"/>
            </a:pPr>
            <a:endParaRPr lang="en-US" b="1" dirty="0">
              <a:solidFill>
                <a:srgbClr val="FFFFCC"/>
              </a:solidFill>
            </a:endParaRPr>
          </a:p>
        </p:txBody>
      </p:sp>
      <p:sp>
        <p:nvSpPr>
          <p:cNvPr id="8" name="Rectangle 7"/>
          <p:cNvSpPr/>
          <p:nvPr/>
        </p:nvSpPr>
        <p:spPr>
          <a:xfrm>
            <a:off x="4495800" y="5423083"/>
            <a:ext cx="4191000" cy="892552"/>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r>
              <a:rPr lang="en-US" sz="1600" b="1" dirty="0" smtClean="0">
                <a:solidFill>
                  <a:srgbClr val="FFFFCC"/>
                </a:solidFill>
              </a:rPr>
              <a:t>PA = Planar Area =  Plume Footprint   units  ft</a:t>
            </a:r>
            <a:r>
              <a:rPr lang="en-US" sz="1600" b="1" baseline="30000" dirty="0" smtClean="0">
                <a:solidFill>
                  <a:srgbClr val="FFFFCC"/>
                </a:solidFill>
              </a:rPr>
              <a:t>2</a:t>
            </a:r>
            <a:r>
              <a:rPr lang="en-US" sz="1600" b="1" dirty="0" smtClean="0">
                <a:solidFill>
                  <a:srgbClr val="FFFFCC"/>
                </a:solidFill>
              </a:rPr>
              <a:t>                                      </a:t>
            </a:r>
          </a:p>
          <a:p>
            <a:pPr marL="285750" indent="-285750">
              <a:buFont typeface="Arial" panose="020B0604020202020204" pitchFamily="34" charset="0"/>
              <a:buChar char="•"/>
            </a:pPr>
            <a:endParaRPr lang="en-US" b="1" dirty="0">
              <a:solidFill>
                <a:srgbClr val="FFFFCC"/>
              </a:solidFill>
            </a:endParaRPr>
          </a:p>
        </p:txBody>
      </p:sp>
      <p:sp>
        <p:nvSpPr>
          <p:cNvPr id="6" name="TextBox 5"/>
          <p:cNvSpPr txBox="1"/>
          <p:nvPr/>
        </p:nvSpPr>
        <p:spPr>
          <a:xfrm>
            <a:off x="8084615" y="6498012"/>
            <a:ext cx="936812" cy="246221"/>
          </a:xfrm>
          <a:prstGeom prst="rect">
            <a:avLst/>
          </a:prstGeom>
          <a:noFill/>
        </p:spPr>
        <p:txBody>
          <a:bodyPr wrap="square" rtlCol="0">
            <a:spAutoFit/>
          </a:bodyPr>
          <a:lstStyle/>
          <a:p>
            <a:r>
              <a:rPr lang="en-US" sz="1000" dirty="0" smtClean="0"/>
              <a:t>Slide 10 of 26</a:t>
            </a:r>
            <a:endParaRPr lang="en-US" sz="10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6843" y="6372606"/>
            <a:ext cx="572357" cy="104394"/>
          </a:xfrm>
          <a:prstGeom prst="rect">
            <a:avLst/>
          </a:prstGeom>
        </p:spPr>
      </p:pic>
    </p:spTree>
    <p:extLst>
      <p:ext uri="{BB962C8B-B14F-4D97-AF65-F5344CB8AC3E}">
        <p14:creationId xmlns:p14="http://schemas.microsoft.com/office/powerpoint/2010/main" val="2561699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8001000" cy="1069975"/>
          </a:xfrm>
        </p:spPr>
        <p:txBody>
          <a:bodyPr>
            <a:normAutofit/>
          </a:bodyPr>
          <a:lstStyle/>
          <a:p>
            <a:r>
              <a:rPr lang="en-US" sz="2400" b="1" dirty="0" smtClean="0">
                <a:solidFill>
                  <a:srgbClr val="99FFCC"/>
                </a:solidFill>
              </a:rPr>
              <a:t>Riverton 1 </a:t>
            </a:r>
            <a:br>
              <a:rPr lang="en-US" sz="2400" b="1" dirty="0" smtClean="0">
                <a:solidFill>
                  <a:srgbClr val="99FFCC"/>
                </a:solidFill>
              </a:rPr>
            </a:br>
            <a:r>
              <a:rPr lang="en-US" sz="2400" b="1" dirty="0" smtClean="0">
                <a:solidFill>
                  <a:srgbClr val="99FFCC"/>
                </a:solidFill>
              </a:rPr>
              <a:t>2002 Plume Stability Analysis – EXCEL Spreadsheet</a:t>
            </a:r>
            <a:endParaRPr lang="en-US" sz="2400" b="1" dirty="0">
              <a:solidFill>
                <a:srgbClr val="99FFCC"/>
              </a:solidFill>
            </a:endParaRPr>
          </a:p>
        </p:txBody>
      </p:sp>
      <p:sp>
        <p:nvSpPr>
          <p:cNvPr id="4" name="Subtitle 2"/>
          <p:cNvSpPr>
            <a:spLocks noGrp="1"/>
          </p:cNvSpPr>
          <p:nvPr>
            <p:ph type="subTitle" idx="1"/>
          </p:nvPr>
        </p:nvSpPr>
        <p:spPr>
          <a:xfrm>
            <a:off x="3886200" y="1828800"/>
            <a:ext cx="4114800" cy="4419600"/>
          </a:xfrm>
        </p:spPr>
        <p:txBody>
          <a:bodyPr>
            <a:normAutofit/>
          </a:bodyPr>
          <a:lstStyle/>
          <a:p>
            <a:pPr marL="341313" indent="-341313" algn="l">
              <a:buFont typeface="Arial" pitchFamily="34" charset="0"/>
              <a:buChar char="•"/>
            </a:pPr>
            <a:endParaRPr lang="en-US" sz="2200" dirty="0" smtClean="0">
              <a:solidFill>
                <a:srgbClr val="FFFFCC"/>
              </a:solidFill>
            </a:endParaRPr>
          </a:p>
          <a:p>
            <a:pPr marL="341313" indent="-341313" algn="l">
              <a:buFont typeface="Arial" pitchFamily="34" charset="0"/>
              <a:buChar char="•"/>
            </a:pPr>
            <a:endParaRPr lang="en-US" sz="2200" dirty="0">
              <a:solidFill>
                <a:srgbClr val="FFFFCC"/>
              </a:solidFill>
            </a:endParaRPr>
          </a:p>
          <a:p>
            <a:pPr marL="1255713" lvl="2" indent="-341313" algn="l"/>
            <a:endParaRPr lang="en-US" sz="1400" dirty="0" smtClean="0">
              <a:solidFill>
                <a:srgbClr val="FFFFCC"/>
              </a:solidFill>
            </a:endParaRPr>
          </a:p>
          <a:p>
            <a:pPr marL="798513" lvl="1" indent="-341313" algn="l"/>
            <a:endParaRPr lang="en-US" sz="1800" dirty="0" smtClean="0">
              <a:solidFill>
                <a:srgbClr val="FFFFCC"/>
              </a:solidFill>
            </a:endParaRPr>
          </a:p>
          <a:p>
            <a:pPr marL="341313" indent="-341313" algn="l">
              <a:buFont typeface="Arial" pitchFamily="34" charset="0"/>
              <a:buChar char="•"/>
            </a:pPr>
            <a:endParaRPr lang="en-US" sz="2200" dirty="0" smtClean="0">
              <a:solidFill>
                <a:srgbClr val="FFFFCC"/>
              </a:solidFill>
            </a:endParaRPr>
          </a:p>
          <a:p>
            <a:pPr marL="341313" indent="-341313" algn="l">
              <a:buFont typeface="Arial" pitchFamily="34" charset="0"/>
              <a:buChar char="•"/>
            </a:pPr>
            <a:endParaRPr lang="en-US" sz="2200" dirty="0" smtClean="0">
              <a:solidFill>
                <a:srgbClr val="FFFFCC"/>
              </a:solidFill>
            </a:endParaRPr>
          </a:p>
          <a:p>
            <a:pPr marL="341313" indent="-341313" algn="l">
              <a:buFont typeface="Arial" pitchFamily="34" charset="0"/>
              <a:buChar char="•"/>
            </a:pPr>
            <a:endParaRPr lang="en-US" sz="2200" dirty="0" smtClean="0">
              <a:solidFill>
                <a:srgbClr val="FFFFCC"/>
              </a:solidFill>
            </a:endParaRPr>
          </a:p>
          <a:p>
            <a:pPr marL="341313" indent="-341313" algn="l">
              <a:buFont typeface="Arial" pitchFamily="34" charset="0"/>
              <a:buChar char="•"/>
            </a:pPr>
            <a:endParaRPr lang="en-US" sz="2200" dirty="0" smtClean="0">
              <a:solidFill>
                <a:srgbClr val="FFFFCC"/>
              </a:solidFill>
            </a:endParaRPr>
          </a:p>
        </p:txBody>
      </p:sp>
      <p:sp>
        <p:nvSpPr>
          <p:cNvPr id="3" name="Rectangle 2"/>
          <p:cNvSpPr/>
          <p:nvPr/>
        </p:nvSpPr>
        <p:spPr>
          <a:xfrm>
            <a:off x="228600" y="1295400"/>
            <a:ext cx="7315200" cy="4524315"/>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endParaRPr lang="en-US" b="1" dirty="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endParaRPr lang="en-US" b="1" dirty="0">
              <a:solidFill>
                <a:srgbClr val="FFFFCC"/>
              </a:solidFill>
            </a:endParaRPr>
          </a:p>
          <a:p>
            <a:endParaRPr lang="en-US" b="1" dirty="0">
              <a:solidFill>
                <a:srgbClr val="FFFFCC"/>
              </a:solidFill>
            </a:endParaRPr>
          </a:p>
          <a:p>
            <a:endParaRPr lang="en-US" b="1" dirty="0" smtClean="0">
              <a:solidFill>
                <a:srgbClr val="FFFFCC"/>
              </a:solidFill>
            </a:endParaRPr>
          </a:p>
          <a:p>
            <a:endParaRPr lang="en-US" b="1" dirty="0" smtClean="0">
              <a:solidFill>
                <a:srgbClr val="FFFFCC"/>
              </a:solidFill>
            </a:endParaRPr>
          </a:p>
          <a:p>
            <a:endParaRPr lang="en-US" b="1" dirty="0">
              <a:solidFill>
                <a:srgbClr val="FFFFCC"/>
              </a:solidFill>
            </a:endParaRPr>
          </a:p>
          <a:p>
            <a:r>
              <a:rPr lang="en-US" b="1" dirty="0" smtClean="0">
                <a:solidFill>
                  <a:srgbClr val="FFFFCC"/>
                </a:solidFill>
              </a:rPr>
              <a:t>	</a:t>
            </a:r>
            <a:endParaRPr lang="en-US" b="1" dirty="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a:solidFill>
                <a:srgbClr val="FFFFCC"/>
              </a:solidFill>
            </a:endParaRPr>
          </a:p>
        </p:txBody>
      </p:sp>
      <p:pic>
        <p:nvPicPr>
          <p:cNvPr id="307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3599" y="1204521"/>
            <a:ext cx="3481801" cy="5501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225" y="1447800"/>
            <a:ext cx="5144575" cy="3648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22190" y="6459379"/>
            <a:ext cx="944610" cy="246221"/>
          </a:xfrm>
          <a:prstGeom prst="rect">
            <a:avLst/>
          </a:prstGeom>
          <a:noFill/>
        </p:spPr>
        <p:txBody>
          <a:bodyPr wrap="square" rtlCol="0">
            <a:spAutoFit/>
          </a:bodyPr>
          <a:lstStyle/>
          <a:p>
            <a:r>
              <a:rPr lang="en-US" sz="1000" dirty="0" smtClean="0"/>
              <a:t>Slide 11 of 26</a:t>
            </a:r>
            <a:endParaRPr lang="en-US" sz="1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5111" y="6324600"/>
            <a:ext cx="572357" cy="104394"/>
          </a:xfrm>
          <a:prstGeom prst="rect">
            <a:avLst/>
          </a:prstGeom>
        </p:spPr>
      </p:pic>
    </p:spTree>
    <p:extLst>
      <p:ext uri="{BB962C8B-B14F-4D97-AF65-F5344CB8AC3E}">
        <p14:creationId xmlns:p14="http://schemas.microsoft.com/office/powerpoint/2010/main" val="23386192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8001000" cy="1069975"/>
          </a:xfrm>
        </p:spPr>
        <p:txBody>
          <a:bodyPr>
            <a:normAutofit/>
          </a:bodyPr>
          <a:lstStyle/>
          <a:p>
            <a:r>
              <a:rPr lang="en-US" sz="2400" b="1" dirty="0" smtClean="0">
                <a:solidFill>
                  <a:srgbClr val="99FFCC"/>
                </a:solidFill>
              </a:rPr>
              <a:t>Repeat the Process for 2016 Data Set</a:t>
            </a:r>
            <a:endParaRPr lang="en-US" sz="2400" b="1" dirty="0">
              <a:solidFill>
                <a:srgbClr val="99FFCC"/>
              </a:solidFill>
            </a:endParaRPr>
          </a:p>
        </p:txBody>
      </p:sp>
      <p:sp>
        <p:nvSpPr>
          <p:cNvPr id="3" name="Rectangle 2"/>
          <p:cNvSpPr/>
          <p:nvPr/>
        </p:nvSpPr>
        <p:spPr>
          <a:xfrm>
            <a:off x="228600" y="1295400"/>
            <a:ext cx="7315200" cy="4524315"/>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endParaRPr lang="en-US" b="1" dirty="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endParaRPr lang="en-US" b="1" dirty="0">
              <a:solidFill>
                <a:srgbClr val="FFFFCC"/>
              </a:solidFill>
            </a:endParaRPr>
          </a:p>
          <a:p>
            <a:endParaRPr lang="en-US" b="1" dirty="0">
              <a:solidFill>
                <a:srgbClr val="FFFFCC"/>
              </a:solidFill>
            </a:endParaRPr>
          </a:p>
          <a:p>
            <a:endParaRPr lang="en-US" b="1" dirty="0" smtClean="0">
              <a:solidFill>
                <a:srgbClr val="FFFFCC"/>
              </a:solidFill>
            </a:endParaRPr>
          </a:p>
          <a:p>
            <a:endParaRPr lang="en-US" b="1" dirty="0" smtClean="0">
              <a:solidFill>
                <a:srgbClr val="FFFFCC"/>
              </a:solidFill>
            </a:endParaRPr>
          </a:p>
          <a:p>
            <a:endParaRPr lang="en-US" b="1" dirty="0">
              <a:solidFill>
                <a:srgbClr val="FFFFCC"/>
              </a:solidFill>
            </a:endParaRPr>
          </a:p>
          <a:p>
            <a:r>
              <a:rPr lang="en-US" b="1" dirty="0" smtClean="0">
                <a:solidFill>
                  <a:srgbClr val="FFFFCC"/>
                </a:solidFill>
              </a:rPr>
              <a:t>	</a:t>
            </a:r>
            <a:endParaRPr lang="en-US" b="1" dirty="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a:solidFill>
                <a:srgbClr val="FFFFCC"/>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224" y="914400"/>
            <a:ext cx="3589638" cy="553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73492" y="1295400"/>
            <a:ext cx="4996346" cy="407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8001000" y="6498012"/>
            <a:ext cx="914400" cy="246221"/>
          </a:xfrm>
          <a:prstGeom prst="rect">
            <a:avLst/>
          </a:prstGeom>
          <a:noFill/>
        </p:spPr>
        <p:txBody>
          <a:bodyPr wrap="square" rtlCol="0">
            <a:spAutoFit/>
          </a:bodyPr>
          <a:lstStyle/>
          <a:p>
            <a:r>
              <a:rPr lang="en-US" sz="1000" dirty="0" smtClean="0"/>
              <a:t>Slide 12 of 26</a:t>
            </a:r>
            <a:endParaRPr lang="en-US" sz="1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4103830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8344" y="16379"/>
            <a:ext cx="5562600" cy="1069975"/>
          </a:xfrm>
        </p:spPr>
        <p:txBody>
          <a:bodyPr>
            <a:normAutofit/>
          </a:bodyPr>
          <a:lstStyle/>
          <a:p>
            <a:r>
              <a:rPr lang="en-US" sz="2400" b="1" dirty="0" smtClean="0">
                <a:solidFill>
                  <a:srgbClr val="99FFCC"/>
                </a:solidFill>
              </a:rPr>
              <a:t>Compare the 2002 &amp; 2016 Results</a:t>
            </a:r>
            <a:endParaRPr lang="en-US" sz="2400" b="1" dirty="0">
              <a:solidFill>
                <a:srgbClr val="99FFCC"/>
              </a:solidFill>
            </a:endParaRPr>
          </a:p>
        </p:txBody>
      </p:sp>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6758322" cy="2236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46653" y="3657600"/>
            <a:ext cx="3651843" cy="241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3671047"/>
            <a:ext cx="3846279" cy="2414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8001000" y="6498012"/>
            <a:ext cx="914400" cy="246221"/>
          </a:xfrm>
          <a:prstGeom prst="rect">
            <a:avLst/>
          </a:prstGeom>
          <a:noFill/>
        </p:spPr>
        <p:txBody>
          <a:bodyPr wrap="square" rtlCol="0">
            <a:spAutoFit/>
          </a:bodyPr>
          <a:lstStyle/>
          <a:p>
            <a:r>
              <a:rPr lang="en-US" sz="1000" dirty="0" smtClean="0"/>
              <a:t>Slide 13 of 26</a:t>
            </a:r>
            <a:endParaRPr lang="en-US" sz="1000" dirty="0"/>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35693362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8001000" cy="1069975"/>
          </a:xfrm>
        </p:spPr>
        <p:txBody>
          <a:bodyPr>
            <a:normAutofit/>
          </a:bodyPr>
          <a:lstStyle/>
          <a:p>
            <a:r>
              <a:rPr lang="en-US" sz="3600" b="1" dirty="0" smtClean="0">
                <a:solidFill>
                  <a:srgbClr val="99FFCC"/>
                </a:solidFill>
              </a:rPr>
              <a:t>Surfer Does the Calculus For You</a:t>
            </a:r>
            <a:endParaRPr lang="en-US" sz="3600" b="1" dirty="0">
              <a:solidFill>
                <a:srgbClr val="99FFCC"/>
              </a:solidFill>
            </a:endParaRPr>
          </a:p>
        </p:txBody>
      </p:sp>
      <p:sp>
        <p:nvSpPr>
          <p:cNvPr id="3" name="Rectangle 2"/>
          <p:cNvSpPr/>
          <p:nvPr/>
        </p:nvSpPr>
        <p:spPr>
          <a:xfrm>
            <a:off x="228536" y="914400"/>
            <a:ext cx="8229600" cy="1200329"/>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pPr marL="342900" indent="-342900">
              <a:buFont typeface="Arial" panose="020B0604020202020204" pitchFamily="34" charset="0"/>
              <a:buChar char="•"/>
            </a:pPr>
            <a:r>
              <a:rPr lang="en-US" b="1" dirty="0" smtClean="0">
                <a:solidFill>
                  <a:srgbClr val="FFFFCC"/>
                </a:solidFill>
              </a:rPr>
              <a:t>Very easy to use.</a:t>
            </a:r>
            <a:endParaRPr lang="en-US" b="1" dirty="0" smtClean="0">
              <a:solidFill>
                <a:srgbClr val="FFFFCC"/>
              </a:solidFill>
            </a:endParaRPr>
          </a:p>
          <a:p>
            <a:r>
              <a:rPr lang="en-US" b="1" dirty="0" smtClean="0">
                <a:solidFill>
                  <a:srgbClr val="FFFFCC"/>
                </a:solidFill>
              </a:rPr>
              <a:t>                                           </a:t>
            </a:r>
          </a:p>
          <a:p>
            <a:pPr marL="285750" indent="-285750">
              <a:buFont typeface="Arial" panose="020B0604020202020204" pitchFamily="34" charset="0"/>
              <a:buChar char="•"/>
            </a:pPr>
            <a:endParaRPr lang="en-US" b="1" dirty="0">
              <a:solidFill>
                <a:srgbClr val="FFFFCC"/>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4198"/>
            <a:ext cx="4063552" cy="34270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536" y="5791200"/>
            <a:ext cx="8229600" cy="923330"/>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r>
              <a:rPr lang="en-US" b="1" dirty="0" smtClean="0">
                <a:solidFill>
                  <a:srgbClr val="FFFFCC"/>
                </a:solidFill>
              </a:rPr>
              <a:t>                                        </a:t>
            </a:r>
          </a:p>
          <a:p>
            <a:pPr marL="285750" indent="-285750">
              <a:buFont typeface="Arial" panose="020B0604020202020204" pitchFamily="34" charset="0"/>
              <a:buChar char="•"/>
            </a:pPr>
            <a:endParaRPr lang="en-US" b="1" dirty="0">
              <a:solidFill>
                <a:srgbClr val="FFFFCC"/>
              </a:solidFill>
            </a:endParaRPr>
          </a:p>
        </p:txBody>
      </p:sp>
      <p:sp>
        <p:nvSpPr>
          <p:cNvPr id="7" name="TextBox 6"/>
          <p:cNvSpPr txBox="1"/>
          <p:nvPr/>
        </p:nvSpPr>
        <p:spPr>
          <a:xfrm>
            <a:off x="152400" y="6548809"/>
            <a:ext cx="914400" cy="246221"/>
          </a:xfrm>
          <a:prstGeom prst="rect">
            <a:avLst/>
          </a:prstGeom>
          <a:noFill/>
        </p:spPr>
        <p:txBody>
          <a:bodyPr wrap="square" rtlCol="0">
            <a:spAutoFit/>
          </a:bodyPr>
          <a:lstStyle/>
          <a:p>
            <a:r>
              <a:rPr lang="en-US" sz="1000" dirty="0" smtClean="0"/>
              <a:t>Slide 14 of 26</a:t>
            </a:r>
            <a:endParaRPr lang="en-US" sz="1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5321" y="6448806"/>
            <a:ext cx="572357" cy="104394"/>
          </a:xfrm>
          <a:prstGeom prst="rect">
            <a:avLst/>
          </a:prstGeom>
        </p:spPr>
      </p:pic>
    </p:spTree>
    <p:extLst>
      <p:ext uri="{BB962C8B-B14F-4D97-AF65-F5344CB8AC3E}">
        <p14:creationId xmlns:p14="http://schemas.microsoft.com/office/powerpoint/2010/main" val="18903218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067800" cy="1069975"/>
          </a:xfrm>
        </p:spPr>
        <p:txBody>
          <a:bodyPr>
            <a:noAutofit/>
          </a:bodyPr>
          <a:lstStyle/>
          <a:p>
            <a:r>
              <a:rPr lang="en-US" sz="2400" b="1" dirty="0" smtClean="0">
                <a:solidFill>
                  <a:srgbClr val="99FFCC"/>
                </a:solidFill>
              </a:rPr>
              <a:t>Part 2</a:t>
            </a:r>
            <a:br>
              <a:rPr lang="en-US" sz="2400" b="1" dirty="0" smtClean="0">
                <a:solidFill>
                  <a:srgbClr val="99FFCC"/>
                </a:solidFill>
              </a:rPr>
            </a:br>
            <a:r>
              <a:rPr lang="en-US" sz="2000" b="1" dirty="0" smtClean="0">
                <a:solidFill>
                  <a:srgbClr val="99FFCC"/>
                </a:solidFill>
              </a:rPr>
              <a:t>Surfer and API Software to Estimate Mass of Free Product in the Plume</a:t>
            </a:r>
            <a:endParaRPr lang="en-US" sz="2000" b="1" dirty="0">
              <a:solidFill>
                <a:srgbClr val="99FFCC"/>
              </a:solidFill>
            </a:endParaRPr>
          </a:p>
        </p:txBody>
      </p:sp>
      <p:sp>
        <p:nvSpPr>
          <p:cNvPr id="3" name="Rectangle 2"/>
          <p:cNvSpPr/>
          <p:nvPr/>
        </p:nvSpPr>
        <p:spPr>
          <a:xfrm>
            <a:off x="228600" y="990600"/>
            <a:ext cx="4114800" cy="3570208"/>
          </a:xfrm>
          <a:prstGeom prst="rect">
            <a:avLst/>
          </a:prstGeom>
        </p:spPr>
        <p:txBody>
          <a:bodyPr wrap="square">
            <a:spAutoFit/>
          </a:bodyPr>
          <a:lstStyle/>
          <a:p>
            <a:endParaRPr lang="en-US" b="1" dirty="0" smtClean="0">
              <a:solidFill>
                <a:srgbClr val="FFFFCC"/>
              </a:solidFill>
            </a:endParaRPr>
          </a:p>
          <a:p>
            <a:r>
              <a:rPr lang="en-US" sz="1600" b="1" dirty="0" smtClean="0">
                <a:solidFill>
                  <a:srgbClr val="FFFFCC"/>
                </a:solidFill>
              </a:rPr>
              <a:t>Step 1 </a:t>
            </a:r>
            <a:endParaRPr lang="en-US" sz="1600" b="1" dirty="0">
              <a:solidFill>
                <a:srgbClr val="FFFFCC"/>
              </a:solidFill>
            </a:endParaRPr>
          </a:p>
          <a:p>
            <a:pPr marL="342900" indent="-342900">
              <a:buFont typeface="Arial" panose="020B0604020202020204" pitchFamily="34" charset="0"/>
              <a:buChar char="•"/>
            </a:pPr>
            <a:endParaRPr lang="en-US" sz="1600" b="1" dirty="0">
              <a:solidFill>
                <a:srgbClr val="FFFFCC"/>
              </a:solidFill>
            </a:endParaRPr>
          </a:p>
          <a:p>
            <a:pPr marL="573088" lvl="1" indent="-231775">
              <a:buFont typeface="Arial" panose="020B0604020202020204" pitchFamily="34" charset="0"/>
              <a:buChar char="•"/>
            </a:pPr>
            <a:r>
              <a:rPr lang="en-US" sz="1600" b="1" dirty="0" smtClean="0">
                <a:solidFill>
                  <a:srgbClr val="FFFFCC"/>
                </a:solidFill>
              </a:rPr>
              <a:t>Select the years you want to evaluate.  </a:t>
            </a:r>
          </a:p>
          <a:p>
            <a:pPr marL="573088" lvl="1" indent="-231775">
              <a:buFont typeface="Arial" panose="020B0604020202020204" pitchFamily="34" charset="0"/>
              <a:buChar char="•"/>
            </a:pPr>
            <a:endParaRPr lang="en-US" sz="1600" b="1" dirty="0">
              <a:solidFill>
                <a:srgbClr val="FFFFCC"/>
              </a:solidFill>
            </a:endParaRPr>
          </a:p>
          <a:p>
            <a:pPr marL="574675" lvl="1"/>
            <a:r>
              <a:rPr lang="en-US" sz="1600" b="1" dirty="0" smtClean="0">
                <a:solidFill>
                  <a:srgbClr val="FFFFCC"/>
                </a:solidFill>
              </a:rPr>
              <a:t>1993 </a:t>
            </a:r>
            <a:r>
              <a:rPr lang="en-US" sz="1600" b="1" dirty="0" smtClean="0">
                <a:solidFill>
                  <a:srgbClr val="FFFFCC"/>
                </a:solidFill>
              </a:rPr>
              <a:t>and 2016. </a:t>
            </a:r>
            <a:endParaRPr lang="en-US" sz="1600" b="1" dirty="0">
              <a:solidFill>
                <a:srgbClr val="FFFFCC"/>
              </a:solidFill>
            </a:endParaRPr>
          </a:p>
          <a:p>
            <a:endParaRPr lang="en-US" sz="1600" b="1" dirty="0" smtClean="0">
              <a:solidFill>
                <a:srgbClr val="FFFFCC"/>
              </a:solidFill>
            </a:endParaRPr>
          </a:p>
          <a:p>
            <a:endParaRPr lang="en-US" sz="1600" b="1" dirty="0">
              <a:solidFill>
                <a:srgbClr val="FFFFCC"/>
              </a:solidFill>
            </a:endParaRPr>
          </a:p>
          <a:p>
            <a:r>
              <a:rPr lang="en-US" sz="1600" b="1" dirty="0" smtClean="0">
                <a:solidFill>
                  <a:srgbClr val="FFFFCC"/>
                </a:solidFill>
              </a:rPr>
              <a:t>Step 2 </a:t>
            </a:r>
          </a:p>
          <a:p>
            <a:pPr marL="342900" indent="-342900">
              <a:buFont typeface="Arial" panose="020B0604020202020204" pitchFamily="34" charset="0"/>
              <a:buChar char="•"/>
            </a:pPr>
            <a:endParaRPr lang="en-US" sz="1600" b="1" dirty="0">
              <a:solidFill>
                <a:srgbClr val="FFFFCC"/>
              </a:solidFill>
            </a:endParaRPr>
          </a:p>
          <a:p>
            <a:pPr marL="573088" lvl="1" indent="-231775">
              <a:buFont typeface="Arial" panose="020B0604020202020204" pitchFamily="34" charset="0"/>
              <a:buChar char="•"/>
            </a:pPr>
            <a:r>
              <a:rPr lang="en-US" sz="1600" b="1" dirty="0" smtClean="0">
                <a:solidFill>
                  <a:srgbClr val="FFFFCC"/>
                </a:solidFill>
              </a:rPr>
              <a:t>Setup EXCEL spreadsheet of x,y coordinates and </a:t>
            </a:r>
            <a:r>
              <a:rPr lang="en-US" sz="1600" b="1" dirty="0" smtClean="0">
                <a:solidFill>
                  <a:srgbClr val="99FFCC"/>
                </a:solidFill>
              </a:rPr>
              <a:t>product thickness </a:t>
            </a:r>
            <a:r>
              <a:rPr lang="en-US" sz="1600" b="1" dirty="0" smtClean="0">
                <a:solidFill>
                  <a:srgbClr val="FFFFCC"/>
                </a:solidFill>
              </a:rPr>
              <a:t>measurements for </a:t>
            </a:r>
            <a:r>
              <a:rPr lang="en-US" sz="1600" b="1" dirty="0" smtClean="0">
                <a:solidFill>
                  <a:srgbClr val="99FFCC"/>
                </a:solidFill>
              </a:rPr>
              <a:t>1993</a:t>
            </a:r>
            <a:r>
              <a:rPr lang="en-US" sz="1600" b="1" dirty="0" smtClean="0">
                <a:solidFill>
                  <a:srgbClr val="FFFFCC"/>
                </a:solidFill>
              </a:rPr>
              <a:t>.</a:t>
            </a:r>
          </a:p>
          <a:p>
            <a:pPr marL="800100" lvl="1" indent="-342900">
              <a:buFont typeface="Arial" panose="020B0604020202020204" pitchFamily="34" charset="0"/>
              <a:buChar char="•"/>
            </a:pPr>
            <a:endParaRPr lang="en-US" sz="1600" b="1" dirty="0" smtClean="0">
              <a:solidFill>
                <a:srgbClr val="FFFFCC"/>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76099173"/>
              </p:ext>
            </p:extLst>
          </p:nvPr>
        </p:nvGraphicFramePr>
        <p:xfrm>
          <a:off x="4419601" y="1163845"/>
          <a:ext cx="3276599" cy="5516594"/>
        </p:xfrm>
        <a:graphic>
          <a:graphicData uri="http://schemas.openxmlformats.org/drawingml/2006/table">
            <a:tbl>
              <a:tblPr>
                <a:tableStyleId>{5C22544A-7EE6-4342-B048-85BDC9FD1C3A}</a:tableStyleId>
              </a:tblPr>
              <a:tblGrid>
                <a:gridCol w="708454"/>
                <a:gridCol w="870808"/>
                <a:gridCol w="870808"/>
                <a:gridCol w="826529"/>
              </a:tblGrid>
              <a:tr h="346724">
                <a:tc>
                  <a:txBody>
                    <a:bodyPr/>
                    <a:lstStyle/>
                    <a:p>
                      <a:pPr algn="ctr" fontAlgn="ctr"/>
                      <a:r>
                        <a:rPr lang="en-US" sz="1200" b="1" u="none" strike="noStrike" dirty="0">
                          <a:effectLst/>
                        </a:rPr>
                        <a:t>Well Name</a:t>
                      </a:r>
                      <a:endParaRPr lang="en-US" sz="1200" b="1" i="0" u="none" strike="noStrike" dirty="0">
                        <a:solidFill>
                          <a:srgbClr val="000000"/>
                        </a:solidFill>
                        <a:effectLst/>
                        <a:latin typeface="Calibri"/>
                      </a:endParaRPr>
                    </a:p>
                  </a:txBody>
                  <a:tcPr marL="5847" marR="5847" marT="5847" marB="0" anchor="ctr"/>
                </a:tc>
                <a:tc>
                  <a:txBody>
                    <a:bodyPr/>
                    <a:lstStyle/>
                    <a:p>
                      <a:pPr algn="ctr" fontAlgn="ctr"/>
                      <a:r>
                        <a:rPr lang="en-US" sz="1200" b="1" u="none" strike="noStrike" dirty="0">
                          <a:effectLst/>
                        </a:rPr>
                        <a:t>Easting (X)</a:t>
                      </a:r>
                      <a:endParaRPr lang="en-US" sz="1200" b="1" i="0" u="none" strike="noStrike" dirty="0">
                        <a:solidFill>
                          <a:srgbClr val="000000"/>
                        </a:solidFill>
                        <a:effectLst/>
                        <a:latin typeface="Calibri"/>
                      </a:endParaRPr>
                    </a:p>
                  </a:txBody>
                  <a:tcPr marL="5847" marR="5847" marT="5847" marB="0" anchor="ctr"/>
                </a:tc>
                <a:tc>
                  <a:txBody>
                    <a:bodyPr/>
                    <a:lstStyle/>
                    <a:p>
                      <a:pPr algn="ctr" fontAlgn="ctr"/>
                      <a:r>
                        <a:rPr lang="en-US" sz="1200" b="1" u="none" strike="noStrike" dirty="0">
                          <a:effectLst/>
                        </a:rPr>
                        <a:t>Northing (Y)</a:t>
                      </a:r>
                      <a:endParaRPr lang="en-US" sz="1200" b="1" i="0" u="none" strike="noStrike" dirty="0">
                        <a:solidFill>
                          <a:srgbClr val="000000"/>
                        </a:solidFill>
                        <a:effectLst/>
                        <a:latin typeface="Calibri"/>
                      </a:endParaRPr>
                    </a:p>
                  </a:txBody>
                  <a:tcPr marL="5847" marR="5847" marT="5847" marB="0" anchor="ctr"/>
                </a:tc>
                <a:tc>
                  <a:txBody>
                    <a:bodyPr/>
                    <a:lstStyle/>
                    <a:p>
                      <a:pPr algn="ctr" fontAlgn="ctr"/>
                      <a:r>
                        <a:rPr lang="en-US" sz="1200" b="1" u="none" strike="noStrike" dirty="0">
                          <a:solidFill>
                            <a:srgbClr val="FF0000"/>
                          </a:solidFill>
                          <a:effectLst/>
                        </a:rPr>
                        <a:t>Free Product</a:t>
                      </a:r>
                      <a:br>
                        <a:rPr lang="en-US" sz="1200" b="1" u="none" strike="noStrike" dirty="0">
                          <a:solidFill>
                            <a:srgbClr val="FF0000"/>
                          </a:solidFill>
                          <a:effectLst/>
                        </a:rPr>
                      </a:br>
                      <a:r>
                        <a:rPr lang="en-US" sz="1200" b="1" u="none" strike="noStrike" dirty="0">
                          <a:solidFill>
                            <a:srgbClr val="FF0000"/>
                          </a:solidFill>
                          <a:effectLst/>
                        </a:rPr>
                        <a:t>Thickness (ft)</a:t>
                      </a:r>
                      <a:endParaRPr lang="en-US" sz="1200" b="1" i="0" u="none" strike="noStrike" dirty="0">
                        <a:solidFill>
                          <a:srgbClr val="FF0000"/>
                        </a:solidFill>
                        <a:effectLst/>
                        <a:latin typeface="Calibri"/>
                      </a:endParaRPr>
                    </a:p>
                  </a:txBody>
                  <a:tcPr marL="5847" marR="5847" marT="5847" marB="0" anchor="ctr"/>
                </a:tc>
              </a:tr>
              <a:tr h="134111">
                <a:tc>
                  <a:txBody>
                    <a:bodyPr/>
                    <a:lstStyle/>
                    <a:p>
                      <a:pPr algn="ctr" fontAlgn="ctr"/>
                      <a:r>
                        <a:rPr lang="en-US" sz="600" u="none" strike="noStrike" dirty="0">
                          <a:effectLst/>
                        </a:rPr>
                        <a:t>MW-23</a:t>
                      </a:r>
                      <a:endParaRPr lang="en-US" sz="600" b="0" i="0" u="none" strike="noStrike" dirty="0">
                        <a:solidFill>
                          <a:srgbClr val="000000"/>
                        </a:solidFill>
                        <a:effectLst/>
                        <a:latin typeface="Calibri"/>
                      </a:endParaRPr>
                    </a:p>
                  </a:txBody>
                  <a:tcPr marL="5847" marR="5847" marT="5847" marB="0" anchor="ctr"/>
                </a:tc>
                <a:tc>
                  <a:txBody>
                    <a:bodyPr/>
                    <a:lstStyle/>
                    <a:p>
                      <a:pPr algn="ctr" fontAlgn="ctr"/>
                      <a:endParaRPr lang="en-US" sz="600" b="0" i="0" u="none" strike="noStrike" dirty="0">
                        <a:solidFill>
                          <a:srgbClr val="000000"/>
                        </a:solidFill>
                        <a:effectLst/>
                        <a:latin typeface="Calibri"/>
                      </a:endParaRPr>
                    </a:p>
                  </a:txBody>
                  <a:tcPr marL="5847" marR="5847" marT="5847" marB="0" anchor="ctr"/>
                </a:tc>
                <a:tc>
                  <a:txBody>
                    <a:bodyPr/>
                    <a:lstStyle/>
                    <a:p>
                      <a:pPr algn="ctr" fontAlgn="ct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solidFill>
                            <a:srgbClr val="FF0000"/>
                          </a:solidFill>
                          <a:effectLst/>
                        </a:rPr>
                        <a:t>0.02</a:t>
                      </a:r>
                      <a:endParaRPr lang="en-US" sz="600" b="0" i="0" u="none" strike="noStrike" dirty="0">
                        <a:solidFill>
                          <a:srgbClr val="FF0000"/>
                        </a:solidFill>
                        <a:effectLst/>
                        <a:latin typeface="Calibri"/>
                      </a:endParaRPr>
                    </a:p>
                  </a:txBody>
                  <a:tcPr marL="5847" marR="5847" marT="5847" marB="0" anchor="ctr"/>
                </a:tc>
              </a:tr>
              <a:tr h="134111">
                <a:tc>
                  <a:txBody>
                    <a:bodyPr/>
                    <a:lstStyle/>
                    <a:p>
                      <a:pPr algn="ctr" fontAlgn="b"/>
                      <a:r>
                        <a:rPr lang="en-US" sz="600" u="none" strike="noStrike" dirty="0">
                          <a:effectLst/>
                        </a:rPr>
                        <a:t>MW-30</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2067191.4</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920703.88</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6.77</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MW-31</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2067141.74</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920623.44</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2.01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MW-35</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2067058.19</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920529.14</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0.34</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MW-37</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2067098.94</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920483.66</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0.02</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MW-38</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2066989.67</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920475.54</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2.11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MW-41</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2066938.65</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920351.39</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7.85</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MW-51</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2067125.7</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920738.348</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0.04</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MW-78</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2066982.83</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920091.88</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0.63</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MW-88</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2067024.07</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919790.23</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0.33</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MW-91</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2067060.8</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919733.775</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0.06</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MW-92</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2067142.96</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919794.31</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MW-95</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2066979.14</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919726.59</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0.55</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b"/>
                      <a:r>
                        <a:rPr lang="en-US" sz="600" u="none" strike="noStrike" dirty="0">
                          <a:effectLst/>
                        </a:rPr>
                        <a:t>MW-100</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2067184.64</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919602.55</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0.13</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MW-28</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2067362.90</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920742.33</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MW-32</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2067205.88</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920568.99</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MW-33</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effectLst/>
                        </a:rPr>
                        <a:t>2067318.67</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920566.82</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MW-36</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2067425.47</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920502.04</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MW-39</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2067206.55</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920474.01</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MW-40</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2067053.30</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920379.46</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2.96</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MW-44</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2067100.30</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920188.10</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MW-46</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2066939.99</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919799.08</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MW-50</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2067094.16</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920296.95</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MW-55</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2067209.52</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920781.62</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MW-57</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2067221.94</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920324.56</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MW-63</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effectLst/>
                        </a:rPr>
                        <a:t>2067222.20</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920197.60</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MW-65</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2067310.53</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920629.36</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MW-66</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2067298.95</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920691.02</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MW-67</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2067206.95</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920636.56</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MW-74</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2067019.07</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920669.31</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MW-79</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2067107.60</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920093.54</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MW-80</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effectLst/>
                        </a:rPr>
                        <a:t>2066988.64</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920209.64</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MW-81</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2066857.72</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920081.75</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MW-82</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2067030.10</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919890.85</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MW-83</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2066939.13</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919932.53</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MW-84</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2067053.91</a:t>
                      </a:r>
                      <a:endParaRPr lang="en-US" sz="600" b="0" i="0" u="none" strike="noStrike" dirty="0">
                        <a:solidFill>
                          <a:srgbClr val="000000"/>
                        </a:solidFill>
                        <a:effectLst/>
                        <a:latin typeface="Calibri"/>
                      </a:endParaRPr>
                    </a:p>
                  </a:txBody>
                  <a:tcPr marL="5847" marR="5847" marT="5847" marB="0" anchor="ctr"/>
                </a:tc>
                <a:tc>
                  <a:txBody>
                    <a:bodyPr/>
                    <a:lstStyle/>
                    <a:p>
                      <a:pPr algn="ctr" fontAlgn="ctr"/>
                      <a:r>
                        <a:rPr lang="en-US" sz="600" u="none" strike="noStrike" dirty="0">
                          <a:effectLst/>
                        </a:rPr>
                        <a:t>920733.73</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r h="134111">
                <a:tc>
                  <a:txBody>
                    <a:bodyPr/>
                    <a:lstStyle/>
                    <a:p>
                      <a:pPr algn="ctr" fontAlgn="ctr"/>
                      <a:r>
                        <a:rPr lang="en-US" sz="600" u="none" strike="noStrike" dirty="0">
                          <a:effectLst/>
                        </a:rPr>
                        <a:t>MW-87</a:t>
                      </a:r>
                      <a:endParaRPr lang="en-US" sz="600" b="0" i="0" u="none" strike="noStrike" dirty="0">
                        <a:solidFill>
                          <a:srgbClr val="000000"/>
                        </a:solidFill>
                        <a:effectLst/>
                        <a:latin typeface="Calibri"/>
                      </a:endParaRPr>
                    </a:p>
                  </a:txBody>
                  <a:tcPr marL="5847" marR="5847" marT="5847" marB="0" anchor="ctr"/>
                </a:tc>
                <a:tc>
                  <a:txBody>
                    <a:bodyPr/>
                    <a:lstStyle/>
                    <a:p>
                      <a:pPr algn="ctr" fontAlgn="b"/>
                      <a:r>
                        <a:rPr lang="en-US" sz="600" u="none" strike="noStrike" dirty="0">
                          <a:effectLst/>
                        </a:rPr>
                        <a:t>2066795.30</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effectLst/>
                        </a:rPr>
                        <a:t>919963.94</a:t>
                      </a:r>
                      <a:endParaRPr lang="en-US" sz="600" b="0" i="0" u="none" strike="noStrike" dirty="0">
                        <a:solidFill>
                          <a:srgbClr val="000000"/>
                        </a:solidFill>
                        <a:effectLst/>
                        <a:latin typeface="Calibri"/>
                      </a:endParaRPr>
                    </a:p>
                  </a:txBody>
                  <a:tcPr marL="5847" marR="5847" marT="5847" marB="0" anchor="b"/>
                </a:tc>
                <a:tc>
                  <a:txBody>
                    <a:bodyPr/>
                    <a:lstStyle/>
                    <a:p>
                      <a:pPr algn="ctr" fontAlgn="b"/>
                      <a:r>
                        <a:rPr lang="en-US" sz="600" u="none" strike="noStrike" dirty="0">
                          <a:solidFill>
                            <a:srgbClr val="FF0000"/>
                          </a:solidFill>
                          <a:effectLst/>
                        </a:rPr>
                        <a:t>0.000001</a:t>
                      </a:r>
                      <a:endParaRPr lang="en-US" sz="600" b="0" i="0" u="none" strike="noStrike" dirty="0">
                        <a:solidFill>
                          <a:srgbClr val="FF0000"/>
                        </a:solidFill>
                        <a:effectLst/>
                        <a:latin typeface="Calibri"/>
                      </a:endParaRPr>
                    </a:p>
                  </a:txBody>
                  <a:tcPr marL="5847" marR="5847" marT="5847" marB="0" anchor="b"/>
                </a:tc>
              </a:tr>
            </a:tbl>
          </a:graphicData>
        </a:graphic>
      </p:graphicFrame>
      <p:sp>
        <p:nvSpPr>
          <p:cNvPr id="5" name="Rectangle 4"/>
          <p:cNvSpPr/>
          <p:nvPr/>
        </p:nvSpPr>
        <p:spPr>
          <a:xfrm>
            <a:off x="381000" y="3567952"/>
            <a:ext cx="3505200" cy="2954655"/>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endParaRPr lang="en-US" b="1" dirty="0" smtClean="0">
              <a:solidFill>
                <a:srgbClr val="FFFFCC"/>
              </a:solidFill>
            </a:endParaRPr>
          </a:p>
          <a:p>
            <a:endParaRPr lang="en-US" b="1" dirty="0">
              <a:solidFill>
                <a:srgbClr val="FFFFCC"/>
              </a:solidFill>
            </a:endParaRPr>
          </a:p>
          <a:p>
            <a:endParaRPr lang="en-US" b="1" dirty="0" smtClean="0">
              <a:solidFill>
                <a:srgbClr val="FFFFCC"/>
              </a:solidFill>
            </a:endParaRPr>
          </a:p>
          <a:p>
            <a:endParaRPr lang="en-US" b="1" dirty="0">
              <a:solidFill>
                <a:srgbClr val="FFFFCC"/>
              </a:solidFill>
            </a:endParaRPr>
          </a:p>
          <a:p>
            <a:r>
              <a:rPr lang="en-US" sz="1600" b="1" dirty="0" smtClean="0">
                <a:solidFill>
                  <a:srgbClr val="FFFFCC"/>
                </a:solidFill>
              </a:rPr>
              <a:t>Step 3 </a:t>
            </a:r>
          </a:p>
          <a:p>
            <a:pPr marL="342900" indent="-342900">
              <a:buFont typeface="Arial" panose="020B0604020202020204" pitchFamily="34" charset="0"/>
              <a:buChar char="•"/>
            </a:pPr>
            <a:endParaRPr lang="en-US" sz="1600" b="1" dirty="0">
              <a:solidFill>
                <a:srgbClr val="FFFFCC"/>
              </a:solidFill>
            </a:endParaRPr>
          </a:p>
          <a:p>
            <a:pPr marL="573088" lvl="1" indent="-231775">
              <a:buFont typeface="Arial" panose="020B0604020202020204" pitchFamily="34" charset="0"/>
              <a:buChar char="•"/>
            </a:pPr>
            <a:r>
              <a:rPr lang="en-US" sz="1600" b="1" dirty="0" smtClean="0">
                <a:solidFill>
                  <a:srgbClr val="FFFFCC"/>
                </a:solidFill>
              </a:rPr>
              <a:t>Use Surfer to grid and contour your </a:t>
            </a:r>
            <a:r>
              <a:rPr lang="en-US" sz="1600" b="1" dirty="0" smtClean="0">
                <a:solidFill>
                  <a:srgbClr val="99FFCC"/>
                </a:solidFill>
              </a:rPr>
              <a:t>product thickness </a:t>
            </a:r>
            <a:r>
              <a:rPr lang="en-US" sz="1600" b="1" dirty="0" smtClean="0">
                <a:solidFill>
                  <a:srgbClr val="FFFFCC"/>
                </a:solidFill>
              </a:rPr>
              <a:t>measurements.</a:t>
            </a:r>
          </a:p>
          <a:p>
            <a:pPr marL="800100" lvl="1" indent="-342900">
              <a:buFont typeface="Arial" panose="020B0604020202020204" pitchFamily="34" charset="0"/>
              <a:buChar char="•"/>
            </a:pPr>
            <a:endParaRPr lang="en-US" sz="1600" b="1" dirty="0" smtClean="0">
              <a:solidFill>
                <a:srgbClr val="FFFFCC"/>
              </a:solidFill>
            </a:endParaRPr>
          </a:p>
        </p:txBody>
      </p:sp>
      <p:sp>
        <p:nvSpPr>
          <p:cNvPr id="6" name="TextBox 5"/>
          <p:cNvSpPr txBox="1"/>
          <p:nvPr/>
        </p:nvSpPr>
        <p:spPr>
          <a:xfrm>
            <a:off x="8077200" y="6498012"/>
            <a:ext cx="914400" cy="246221"/>
          </a:xfrm>
          <a:prstGeom prst="rect">
            <a:avLst/>
          </a:prstGeom>
          <a:noFill/>
        </p:spPr>
        <p:txBody>
          <a:bodyPr wrap="square" rtlCol="0">
            <a:spAutoFit/>
          </a:bodyPr>
          <a:lstStyle/>
          <a:p>
            <a:r>
              <a:rPr lang="en-US" sz="1000" dirty="0" smtClean="0"/>
              <a:t>Slide 15 of 26</a:t>
            </a:r>
            <a:endParaRPr lang="en-US" sz="10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365023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5000" y="0"/>
            <a:ext cx="5562600" cy="1069975"/>
          </a:xfrm>
        </p:spPr>
        <p:txBody>
          <a:bodyPr>
            <a:normAutofit/>
          </a:bodyPr>
          <a:lstStyle/>
          <a:p>
            <a:r>
              <a:rPr lang="en-US" sz="2400" b="1" dirty="0" smtClean="0">
                <a:solidFill>
                  <a:srgbClr val="99FFCC"/>
                </a:solidFill>
              </a:rPr>
              <a:t>Plume Stability Analysis – Free Product</a:t>
            </a:r>
            <a:endParaRPr lang="en-US" sz="2400" b="1" dirty="0">
              <a:solidFill>
                <a:srgbClr val="99FFCC"/>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19038" y="2715434"/>
            <a:ext cx="2429724" cy="2890839"/>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2688764"/>
            <a:ext cx="2609839" cy="2890839"/>
          </a:xfrm>
          <a:prstGeom prst="rect">
            <a:avLst/>
          </a:prstGeom>
        </p:spPr>
      </p:pic>
      <p:sp>
        <p:nvSpPr>
          <p:cNvPr id="7" name="TextBox 6"/>
          <p:cNvSpPr txBox="1"/>
          <p:nvPr/>
        </p:nvSpPr>
        <p:spPr>
          <a:xfrm>
            <a:off x="152399" y="5821070"/>
            <a:ext cx="8763001" cy="861774"/>
          </a:xfrm>
          <a:prstGeom prst="rect">
            <a:avLst/>
          </a:prstGeom>
          <a:noFill/>
        </p:spPr>
        <p:txBody>
          <a:bodyPr wrap="square" rtlCol="0">
            <a:spAutoFit/>
          </a:bodyPr>
          <a:lstStyle/>
          <a:p>
            <a:r>
              <a:rPr lang="en-US" dirty="0" smtClean="0"/>
              <a:t>   </a:t>
            </a:r>
            <a:r>
              <a:rPr lang="en-US" sz="1600" b="1" dirty="0" smtClean="0">
                <a:solidFill>
                  <a:srgbClr val="FFFFCC"/>
                </a:solidFill>
              </a:rPr>
              <a:t>Area of 1993 Free Product                  Area </a:t>
            </a:r>
            <a:r>
              <a:rPr lang="en-US" sz="1600" b="1" dirty="0">
                <a:solidFill>
                  <a:srgbClr val="FFFFCC"/>
                </a:solidFill>
              </a:rPr>
              <a:t>of Free 1993 </a:t>
            </a:r>
            <a:r>
              <a:rPr lang="en-US" sz="1600" b="1" dirty="0" smtClean="0">
                <a:solidFill>
                  <a:srgbClr val="FFFFCC"/>
                </a:solidFill>
              </a:rPr>
              <a:t>Product</a:t>
            </a:r>
          </a:p>
          <a:p>
            <a:r>
              <a:rPr lang="en-US" sz="1600" b="1" dirty="0">
                <a:solidFill>
                  <a:srgbClr val="FFFFCC"/>
                </a:solidFill>
              </a:rPr>
              <a:t> </a:t>
            </a:r>
            <a:r>
              <a:rPr lang="en-US" sz="1600" b="1" dirty="0" smtClean="0">
                <a:solidFill>
                  <a:srgbClr val="FFFFCC"/>
                </a:solidFill>
              </a:rPr>
              <a:t>            Contour  </a:t>
            </a:r>
            <a:r>
              <a:rPr lang="en-US" sz="1600" b="1" dirty="0" smtClean="0">
                <a:solidFill>
                  <a:srgbClr val="99FFCC"/>
                </a:solidFill>
              </a:rPr>
              <a:t>0.25’</a:t>
            </a:r>
            <a:r>
              <a:rPr lang="en-US" sz="1600" b="1" dirty="0" smtClean="0">
                <a:solidFill>
                  <a:srgbClr val="FFFFCC"/>
                </a:solidFill>
              </a:rPr>
              <a:t>                                         Contour </a:t>
            </a:r>
            <a:r>
              <a:rPr lang="en-US" sz="1600" b="1" dirty="0" smtClean="0">
                <a:solidFill>
                  <a:srgbClr val="99FFCC"/>
                </a:solidFill>
              </a:rPr>
              <a:t>1’</a:t>
            </a:r>
          </a:p>
          <a:p>
            <a:r>
              <a:rPr lang="en-US" sz="1600" b="1" dirty="0">
                <a:solidFill>
                  <a:srgbClr val="FFFFCC"/>
                </a:solidFill>
              </a:rPr>
              <a:t> </a:t>
            </a:r>
            <a:r>
              <a:rPr lang="en-US" sz="1600" b="1" dirty="0" smtClean="0">
                <a:solidFill>
                  <a:srgbClr val="FFFFCC"/>
                </a:solidFill>
              </a:rPr>
              <a:t>                  </a:t>
            </a:r>
            <a:r>
              <a:rPr lang="en-US" sz="1600" b="1" dirty="0" smtClean="0">
                <a:solidFill>
                  <a:srgbClr val="99FFCC"/>
                </a:solidFill>
              </a:rPr>
              <a:t>                                                          </a:t>
            </a:r>
            <a:endParaRPr lang="en-US" sz="1600" b="1" dirty="0">
              <a:solidFill>
                <a:srgbClr val="FF9999"/>
              </a:solidFill>
            </a:endParaRPr>
          </a:p>
        </p:txBody>
      </p:sp>
      <p:sp>
        <p:nvSpPr>
          <p:cNvPr id="8" name="TextBox 7"/>
          <p:cNvSpPr txBox="1"/>
          <p:nvPr/>
        </p:nvSpPr>
        <p:spPr>
          <a:xfrm>
            <a:off x="6580973" y="5246132"/>
            <a:ext cx="1953426" cy="369332"/>
          </a:xfrm>
          <a:prstGeom prst="rect">
            <a:avLst/>
          </a:prstGeom>
          <a:noFill/>
        </p:spPr>
        <p:txBody>
          <a:bodyPr wrap="square" rtlCol="0">
            <a:spAutoFit/>
          </a:bodyPr>
          <a:lstStyle/>
          <a:p>
            <a:r>
              <a:rPr lang="en-US" dirty="0" smtClean="0"/>
              <a:t>    </a:t>
            </a:r>
            <a:endParaRPr lang="en-US" dirty="0"/>
          </a:p>
        </p:txBody>
      </p:sp>
      <p:sp>
        <p:nvSpPr>
          <p:cNvPr id="11" name="Rectangle 10"/>
          <p:cNvSpPr/>
          <p:nvPr/>
        </p:nvSpPr>
        <p:spPr>
          <a:xfrm>
            <a:off x="228600" y="838200"/>
            <a:ext cx="8610600" cy="1477328"/>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pPr marL="800100" indent="-800100"/>
            <a:r>
              <a:rPr lang="en-US" b="1" dirty="0" smtClean="0">
                <a:solidFill>
                  <a:srgbClr val="FFFFCC"/>
                </a:solidFill>
              </a:rPr>
              <a:t>Step 4 </a:t>
            </a:r>
            <a:r>
              <a:rPr lang="en-US" b="1" dirty="0" smtClean="0">
                <a:solidFill>
                  <a:srgbClr val="FFFFCC"/>
                </a:solidFill>
              </a:rPr>
              <a:t> - Use “</a:t>
            </a:r>
            <a:r>
              <a:rPr lang="en-US" b="1" dirty="0" smtClean="0">
                <a:solidFill>
                  <a:srgbClr val="FFFFCC"/>
                </a:solidFill>
              </a:rPr>
              <a:t>Volume Tab” to calculate planar area within each free product </a:t>
            </a:r>
            <a:r>
              <a:rPr lang="en-US" b="1" dirty="0" smtClean="0">
                <a:solidFill>
                  <a:srgbClr val="FFFFCC"/>
                </a:solidFill>
              </a:rPr>
              <a:t>contour </a:t>
            </a:r>
          </a:p>
          <a:p>
            <a:pPr marL="800100" indent="-800100"/>
            <a:endParaRPr lang="en-US" b="1" dirty="0" smtClean="0">
              <a:solidFill>
                <a:srgbClr val="FFFFCC"/>
              </a:solidFill>
            </a:endParaRPr>
          </a:p>
          <a:p>
            <a:pPr lvl="1"/>
            <a:r>
              <a:rPr lang="en-US" b="1" dirty="0">
                <a:solidFill>
                  <a:srgbClr val="FFFFCC"/>
                </a:solidFill>
              </a:rPr>
              <a:t> </a:t>
            </a:r>
            <a:r>
              <a:rPr lang="en-US" b="1" dirty="0" smtClean="0">
                <a:solidFill>
                  <a:srgbClr val="FFFFCC"/>
                </a:solidFill>
              </a:rPr>
              <a:t>     </a:t>
            </a:r>
            <a:r>
              <a:rPr lang="en-US" b="1" dirty="0" smtClean="0">
                <a:solidFill>
                  <a:srgbClr val="FFFFCC"/>
                </a:solidFill>
              </a:rPr>
              <a:t>  (</a:t>
            </a:r>
            <a:r>
              <a:rPr lang="en-US" b="1" dirty="0" smtClean="0">
                <a:solidFill>
                  <a:srgbClr val="99FFCC"/>
                </a:solidFill>
              </a:rPr>
              <a:t>0.25’, 1’,</a:t>
            </a:r>
            <a:r>
              <a:rPr lang="en-US" b="1" dirty="0" smtClean="0">
                <a:solidFill>
                  <a:srgbClr val="FFFFCC"/>
                </a:solidFill>
              </a:rPr>
              <a:t>2’,3’,4’,5’,6,7’)</a:t>
            </a:r>
          </a:p>
          <a:p>
            <a:pPr marL="800100" lvl="1" indent="-342900">
              <a:buFont typeface="Arial" panose="020B0604020202020204" pitchFamily="34" charset="0"/>
              <a:buChar char="•"/>
            </a:pPr>
            <a:endParaRPr lang="en-US" b="1" dirty="0" smtClean="0">
              <a:solidFill>
                <a:srgbClr val="FFFFCC"/>
              </a:solidFill>
            </a:endParaRPr>
          </a:p>
        </p:txBody>
      </p:sp>
      <p:sp>
        <p:nvSpPr>
          <p:cNvPr id="9" name="TextBox 8"/>
          <p:cNvSpPr txBox="1"/>
          <p:nvPr/>
        </p:nvSpPr>
        <p:spPr>
          <a:xfrm>
            <a:off x="8001000" y="6498012"/>
            <a:ext cx="914400" cy="246221"/>
          </a:xfrm>
          <a:prstGeom prst="rect">
            <a:avLst/>
          </a:prstGeom>
          <a:noFill/>
        </p:spPr>
        <p:txBody>
          <a:bodyPr wrap="square" rtlCol="0">
            <a:spAutoFit/>
          </a:bodyPr>
          <a:lstStyle/>
          <a:p>
            <a:r>
              <a:rPr lang="en-US" sz="1000" dirty="0" smtClean="0"/>
              <a:t>Slide 16 of 26</a:t>
            </a:r>
            <a:endParaRPr lang="en-US" sz="10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7449288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862" y="1151967"/>
            <a:ext cx="6477000" cy="4292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888344" y="16379"/>
            <a:ext cx="5562600" cy="1069975"/>
          </a:xfrm>
        </p:spPr>
        <p:txBody>
          <a:bodyPr>
            <a:normAutofit/>
          </a:bodyPr>
          <a:lstStyle/>
          <a:p>
            <a:r>
              <a:rPr lang="en-US" sz="2400" b="1" dirty="0" smtClean="0">
                <a:solidFill>
                  <a:srgbClr val="99FFCC"/>
                </a:solidFill>
              </a:rPr>
              <a:t>Surfer Version 14</a:t>
            </a:r>
            <a:endParaRPr lang="en-US" sz="2400" b="1" dirty="0">
              <a:solidFill>
                <a:srgbClr val="99FFCC"/>
              </a:solidFill>
            </a:endParaRPr>
          </a:p>
        </p:txBody>
      </p:sp>
      <p:sp>
        <p:nvSpPr>
          <p:cNvPr id="5" name="Rectangle 4"/>
          <p:cNvSpPr/>
          <p:nvPr/>
        </p:nvSpPr>
        <p:spPr>
          <a:xfrm>
            <a:off x="286636" y="5444303"/>
            <a:ext cx="8494525" cy="1600438"/>
          </a:xfrm>
          <a:prstGeom prst="rect">
            <a:avLst/>
          </a:prstGeom>
        </p:spPr>
        <p:txBody>
          <a:bodyPr wrap="square">
            <a:spAutoFit/>
          </a:bodyPr>
          <a:lstStyle/>
          <a:p>
            <a:pPr marL="342900" indent="-342900">
              <a:buFont typeface="Arial" panose="020B0604020202020204" pitchFamily="34" charset="0"/>
              <a:buChar char="•"/>
            </a:pPr>
            <a:r>
              <a:rPr lang="en-US" sz="1400" b="1" dirty="0" smtClean="0">
                <a:solidFill>
                  <a:srgbClr val="99FFCC"/>
                </a:solidFill>
              </a:rPr>
              <a:t>Set Z equal to the free product  thickness contour values.  (0.25’,1’,2’,3’,4’,5’,6’ and 7’)</a:t>
            </a:r>
          </a:p>
          <a:p>
            <a:pPr marL="342900" indent="-342900">
              <a:buFont typeface="Arial" panose="020B0604020202020204" pitchFamily="34" charset="0"/>
              <a:buChar char="•"/>
            </a:pPr>
            <a:endParaRPr lang="en-US" sz="1400" b="1" dirty="0" smtClean="0">
              <a:solidFill>
                <a:srgbClr val="99FFCC"/>
              </a:solidFill>
            </a:endParaRPr>
          </a:p>
          <a:p>
            <a:pPr marL="342900" indent="-342900">
              <a:buFont typeface="Arial" panose="020B0604020202020204" pitchFamily="34" charset="0"/>
              <a:buChar char="•"/>
            </a:pPr>
            <a:r>
              <a:rPr lang="en-US" sz="1400" b="1" dirty="0" smtClean="0">
                <a:solidFill>
                  <a:srgbClr val="99FFCC"/>
                </a:solidFill>
              </a:rPr>
              <a:t>Create at Grid Volume report for each contour.  Save these reports … Will use them later.</a:t>
            </a:r>
          </a:p>
          <a:p>
            <a:pPr marL="342900" indent="-342900">
              <a:buFont typeface="Arial" panose="020B0604020202020204" pitchFamily="34" charset="0"/>
              <a:buChar char="•"/>
            </a:pPr>
            <a:endParaRPr lang="en-US" sz="1400" b="1" dirty="0">
              <a:solidFill>
                <a:srgbClr val="99FFCC"/>
              </a:solidFill>
            </a:endParaRPr>
          </a:p>
          <a:p>
            <a:pPr marL="342900" indent="-342900">
              <a:buFont typeface="Arial" panose="020B0604020202020204" pitchFamily="34" charset="0"/>
              <a:buChar char="•"/>
            </a:pPr>
            <a:r>
              <a:rPr lang="en-US" sz="1400" b="1" dirty="0" smtClean="0">
                <a:solidFill>
                  <a:schemeClr val="accent2">
                    <a:lumMod val="60000"/>
                    <a:lumOff val="40000"/>
                  </a:schemeClr>
                </a:solidFill>
              </a:rPr>
              <a:t>Switch over  to the API Software.</a:t>
            </a:r>
          </a:p>
          <a:p>
            <a:pPr marL="342900" indent="-342900">
              <a:buFont typeface="Arial" panose="020B0604020202020204" pitchFamily="34" charset="0"/>
              <a:buChar char="•"/>
            </a:pPr>
            <a:endParaRPr lang="en-US" sz="1400" b="1" dirty="0">
              <a:solidFill>
                <a:srgbClr val="FFFFCC"/>
              </a:solidFill>
            </a:endParaRPr>
          </a:p>
          <a:p>
            <a:pPr marL="342900" indent="-342900">
              <a:buFont typeface="Arial" panose="020B0604020202020204" pitchFamily="34" charset="0"/>
              <a:buChar char="•"/>
            </a:pPr>
            <a:endParaRPr lang="en-US" sz="1400" b="1" dirty="0">
              <a:solidFill>
                <a:srgbClr val="FFFFCC"/>
              </a:solidFill>
            </a:endParaRPr>
          </a:p>
        </p:txBody>
      </p:sp>
      <p:cxnSp>
        <p:nvCxnSpPr>
          <p:cNvPr id="4" name="Straight Arrow Connector 3"/>
          <p:cNvCxnSpPr/>
          <p:nvPr/>
        </p:nvCxnSpPr>
        <p:spPr>
          <a:xfrm flipH="1" flipV="1">
            <a:off x="5038726" y="3626852"/>
            <a:ext cx="142874" cy="1817451"/>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06188" y="609600"/>
            <a:ext cx="88392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rgbClr val="99FFCC"/>
                </a:solidFill>
              </a:rPr>
              <a:t>Go back to the Volume tab.                                                                                                        </a:t>
            </a:r>
          </a:p>
          <a:p>
            <a:pPr algn="l"/>
            <a:endParaRPr lang="en-US" sz="1400" b="1" dirty="0">
              <a:solidFill>
                <a:srgbClr val="99FFCC"/>
              </a:solidFill>
            </a:endParaRPr>
          </a:p>
        </p:txBody>
      </p:sp>
      <p:sp>
        <p:nvSpPr>
          <p:cNvPr id="10" name="Oval 9"/>
          <p:cNvSpPr/>
          <p:nvPr/>
        </p:nvSpPr>
        <p:spPr>
          <a:xfrm>
            <a:off x="4328688" y="1353766"/>
            <a:ext cx="342900" cy="533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p:cNvCxnSpPr/>
          <p:nvPr/>
        </p:nvCxnSpPr>
        <p:spPr>
          <a:xfrm>
            <a:off x="2286000" y="990600"/>
            <a:ext cx="1981200" cy="419100"/>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24400" y="2788024"/>
            <a:ext cx="1066800" cy="184666"/>
          </a:xfrm>
          <a:prstGeom prst="rect">
            <a:avLst/>
          </a:prstGeom>
          <a:solidFill>
            <a:schemeClr val="tx1">
              <a:lumMod val="95000"/>
            </a:schemeClr>
          </a:solidFill>
        </p:spPr>
        <p:txBody>
          <a:bodyPr wrap="square" rtlCol="0">
            <a:spAutoFit/>
          </a:bodyPr>
          <a:lstStyle/>
          <a:p>
            <a:r>
              <a:rPr lang="en-US" sz="600" dirty="0" smtClean="0">
                <a:solidFill>
                  <a:schemeClr val="bg1"/>
                </a:solidFill>
              </a:rPr>
              <a:t>Q: Surfer Grid File</a:t>
            </a:r>
            <a:endParaRPr lang="en-US" sz="600" dirty="0">
              <a:solidFill>
                <a:schemeClr val="bg1"/>
              </a:solidFill>
            </a:endParaRPr>
          </a:p>
        </p:txBody>
      </p:sp>
      <p:sp>
        <p:nvSpPr>
          <p:cNvPr id="12" name="Oval 11"/>
          <p:cNvSpPr/>
          <p:nvPr/>
        </p:nvSpPr>
        <p:spPr>
          <a:xfrm>
            <a:off x="6191250" y="2788023"/>
            <a:ext cx="171450" cy="184667"/>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8001000" y="6498012"/>
            <a:ext cx="914400" cy="246221"/>
          </a:xfrm>
          <a:prstGeom prst="rect">
            <a:avLst/>
          </a:prstGeom>
          <a:noFill/>
        </p:spPr>
        <p:txBody>
          <a:bodyPr wrap="square" rtlCol="0">
            <a:spAutoFit/>
          </a:bodyPr>
          <a:lstStyle/>
          <a:p>
            <a:r>
              <a:rPr lang="en-US" sz="1000" dirty="0" smtClean="0"/>
              <a:t>Slide 17 of 26</a:t>
            </a:r>
            <a:endParaRPr lang="en-US" sz="1000" dirty="0"/>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402170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52400"/>
            <a:ext cx="8001000" cy="1069975"/>
          </a:xfrm>
        </p:spPr>
        <p:txBody>
          <a:bodyPr>
            <a:normAutofit/>
          </a:bodyPr>
          <a:lstStyle/>
          <a:p>
            <a:r>
              <a:rPr lang="en-US" sz="3600" b="1" dirty="0" smtClean="0">
                <a:solidFill>
                  <a:srgbClr val="99FFCC"/>
                </a:solidFill>
              </a:rPr>
              <a:t>API Software</a:t>
            </a:r>
            <a:endParaRPr lang="en-US" sz="3600" b="1" dirty="0">
              <a:solidFill>
                <a:srgbClr val="99FFCC"/>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295400"/>
            <a:ext cx="2896274" cy="20846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254188" y="1447800"/>
            <a:ext cx="5562599" cy="1292662"/>
          </a:xfrm>
          <a:prstGeom prst="rect">
            <a:avLst/>
          </a:prstGeom>
        </p:spPr>
        <p:txBody>
          <a:bodyPr wrap="square">
            <a:spAutoFit/>
          </a:bodyPr>
          <a:lstStyle/>
          <a:p>
            <a:endParaRPr lang="en-US" b="1" dirty="0" smtClean="0">
              <a:solidFill>
                <a:srgbClr val="FFFFCC"/>
              </a:solidFill>
            </a:endParaRPr>
          </a:p>
          <a:p>
            <a:r>
              <a:rPr lang="en-US" b="1" dirty="0" smtClean="0">
                <a:solidFill>
                  <a:srgbClr val="FFFFCC"/>
                </a:solidFill>
              </a:rPr>
              <a:t>Step 5:  Download and startup the API software</a:t>
            </a:r>
          </a:p>
          <a:p>
            <a:endParaRPr lang="en-US" b="1" dirty="0" smtClean="0">
              <a:solidFill>
                <a:srgbClr val="FFFFCC"/>
              </a:solidFill>
            </a:endParaRPr>
          </a:p>
          <a:p>
            <a:r>
              <a:rPr lang="en-US" sz="1200" b="1" dirty="0">
                <a:solidFill>
                  <a:srgbClr val="FFFFCC"/>
                </a:solidFill>
              </a:rPr>
              <a:t>https://www.api.org/oil-and-natural-gas/environment/clean-water/ground-water/lnapl</a:t>
            </a: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962400"/>
            <a:ext cx="3560655" cy="21797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62400" y="4575226"/>
            <a:ext cx="4572000" cy="954107"/>
          </a:xfrm>
          <a:prstGeom prst="rect">
            <a:avLst/>
          </a:prstGeom>
        </p:spPr>
        <p:txBody>
          <a:bodyPr>
            <a:spAutoFit/>
          </a:bodyPr>
          <a:lstStyle/>
          <a:p>
            <a:r>
              <a:rPr lang="en-US" b="1" dirty="0">
                <a:solidFill>
                  <a:srgbClr val="FFFFCC"/>
                </a:solidFill>
              </a:rPr>
              <a:t>Use API Software to estimate the </a:t>
            </a:r>
            <a:r>
              <a:rPr lang="en-US" b="1" i="1" u="sng" dirty="0">
                <a:solidFill>
                  <a:srgbClr val="99FFCC"/>
                </a:solidFill>
              </a:rPr>
              <a:t>averag</a:t>
            </a:r>
            <a:r>
              <a:rPr lang="en-US" b="1" dirty="0">
                <a:solidFill>
                  <a:srgbClr val="99FFCC"/>
                </a:solidFill>
              </a:rPr>
              <a:t>e</a:t>
            </a:r>
            <a:r>
              <a:rPr lang="en-US" b="1" dirty="0">
                <a:solidFill>
                  <a:srgbClr val="FFFFCC"/>
                </a:solidFill>
              </a:rPr>
              <a:t> free product saturation in the formation at </a:t>
            </a:r>
            <a:r>
              <a:rPr lang="en-US" b="1" dirty="0">
                <a:solidFill>
                  <a:srgbClr val="99FFCC"/>
                </a:solidFill>
              </a:rPr>
              <a:t>each free product </a:t>
            </a:r>
            <a:r>
              <a:rPr lang="en-US" b="1" dirty="0" smtClean="0">
                <a:solidFill>
                  <a:srgbClr val="99FFCC"/>
                </a:solidFill>
              </a:rPr>
              <a:t>contour.</a:t>
            </a:r>
            <a:endParaRPr lang="en-US" dirty="0">
              <a:solidFill>
                <a:srgbClr val="99FFCC"/>
              </a:solidFill>
            </a:endParaRPr>
          </a:p>
        </p:txBody>
      </p:sp>
      <p:sp>
        <p:nvSpPr>
          <p:cNvPr id="7" name="TextBox 6"/>
          <p:cNvSpPr txBox="1"/>
          <p:nvPr/>
        </p:nvSpPr>
        <p:spPr>
          <a:xfrm>
            <a:off x="8001000" y="6498012"/>
            <a:ext cx="914400" cy="246221"/>
          </a:xfrm>
          <a:prstGeom prst="rect">
            <a:avLst/>
          </a:prstGeom>
          <a:noFill/>
        </p:spPr>
        <p:txBody>
          <a:bodyPr wrap="square" rtlCol="0">
            <a:spAutoFit/>
          </a:bodyPr>
          <a:lstStyle/>
          <a:p>
            <a:r>
              <a:rPr lang="en-US" sz="1000" dirty="0" smtClean="0"/>
              <a:t>Slide 18 of 26</a:t>
            </a:r>
            <a:endParaRPr lang="en-US" sz="10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16588021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8001000" cy="1069975"/>
          </a:xfrm>
        </p:spPr>
        <p:txBody>
          <a:bodyPr>
            <a:normAutofit/>
          </a:bodyPr>
          <a:lstStyle/>
          <a:p>
            <a:r>
              <a:rPr lang="en-US" sz="2400" b="1" dirty="0" smtClean="0">
                <a:solidFill>
                  <a:srgbClr val="99FFCC"/>
                </a:solidFill>
              </a:rPr>
              <a:t>Example: Estimated NAPL Saturation When free product Thickness = 4 feet.</a:t>
            </a:r>
            <a:endParaRPr lang="en-US" sz="2400" b="1" dirty="0">
              <a:solidFill>
                <a:srgbClr val="99FFCC"/>
              </a:solidFill>
            </a:endParaRPr>
          </a:p>
        </p:txBody>
      </p:sp>
      <p:sp>
        <p:nvSpPr>
          <p:cNvPr id="4" name="Rectangle 3"/>
          <p:cNvSpPr/>
          <p:nvPr/>
        </p:nvSpPr>
        <p:spPr>
          <a:xfrm>
            <a:off x="422912" y="4867870"/>
            <a:ext cx="8298173" cy="923330"/>
          </a:xfrm>
          <a:prstGeom prst="rect">
            <a:avLst/>
          </a:prstGeom>
        </p:spPr>
        <p:txBody>
          <a:bodyPr wrap="square">
            <a:spAutoFit/>
          </a:bodyPr>
          <a:lstStyle/>
          <a:p>
            <a:endParaRPr lang="en-US" b="1" dirty="0" smtClean="0">
              <a:solidFill>
                <a:srgbClr val="FFFFCC"/>
              </a:solidFill>
            </a:endParaRPr>
          </a:p>
          <a:p>
            <a:r>
              <a:rPr lang="en-US" b="1" dirty="0" smtClean="0">
                <a:solidFill>
                  <a:srgbClr val="FFFFCC"/>
                </a:solidFill>
              </a:rPr>
              <a:t>Step 6:  Enter Soil type, LNAPL Thickness, Hydrocarbon Type.</a:t>
            </a:r>
          </a:p>
          <a:p>
            <a:r>
              <a:rPr lang="en-US" b="1" dirty="0">
                <a:solidFill>
                  <a:srgbClr val="FFFFCC"/>
                </a:solidFill>
              </a:rPr>
              <a:t> </a:t>
            </a:r>
            <a:r>
              <a:rPr lang="en-US" b="1" dirty="0" smtClean="0">
                <a:solidFill>
                  <a:srgbClr val="FFFFCC"/>
                </a:solidFill>
              </a:rPr>
              <a:t>                                                                             </a:t>
            </a:r>
            <a:endParaRPr lang="en-US" b="1" dirty="0">
              <a:solidFill>
                <a:srgbClr val="FFFFCC"/>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4691" y="1313329"/>
            <a:ext cx="2694616" cy="324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5066" y="1313329"/>
            <a:ext cx="2660756" cy="3240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277470"/>
            <a:ext cx="2681401"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Oval 14"/>
          <p:cNvSpPr/>
          <p:nvPr/>
        </p:nvSpPr>
        <p:spPr>
          <a:xfrm>
            <a:off x="4876800" y="2209800"/>
            <a:ext cx="647700"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8153400" y="1981200"/>
            <a:ext cx="228600"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p:nvSpPr>
        <p:spPr>
          <a:xfrm>
            <a:off x="2362200" y="2214282"/>
            <a:ext cx="304800"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001000" y="6498012"/>
            <a:ext cx="914400" cy="246221"/>
          </a:xfrm>
          <a:prstGeom prst="rect">
            <a:avLst/>
          </a:prstGeom>
          <a:noFill/>
        </p:spPr>
        <p:txBody>
          <a:bodyPr wrap="square" rtlCol="0">
            <a:spAutoFit/>
          </a:bodyPr>
          <a:lstStyle/>
          <a:p>
            <a:r>
              <a:rPr lang="en-US" sz="1000" dirty="0" smtClean="0"/>
              <a:t>Slide 19 of 26</a:t>
            </a:r>
            <a:endParaRPr lang="en-US" sz="1000"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30970475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04800"/>
            <a:ext cx="2743200" cy="1069975"/>
          </a:xfrm>
        </p:spPr>
        <p:txBody>
          <a:bodyPr>
            <a:normAutofit/>
          </a:bodyPr>
          <a:lstStyle/>
          <a:p>
            <a:pPr algn="l"/>
            <a:r>
              <a:rPr lang="en-US" sz="3600" b="1" dirty="0" smtClean="0">
                <a:solidFill>
                  <a:srgbClr val="99FFCC"/>
                </a:solidFill>
              </a:rPr>
              <a:t>Colleagues</a:t>
            </a:r>
            <a:endParaRPr lang="en-US" sz="3600" b="1" dirty="0">
              <a:solidFill>
                <a:srgbClr val="99FFCC"/>
              </a:solidFill>
            </a:endParaRPr>
          </a:p>
        </p:txBody>
      </p:sp>
      <p:sp>
        <p:nvSpPr>
          <p:cNvPr id="4" name="Rectangle 3"/>
          <p:cNvSpPr/>
          <p:nvPr/>
        </p:nvSpPr>
        <p:spPr>
          <a:xfrm>
            <a:off x="228600" y="1828800"/>
            <a:ext cx="8610600" cy="3785652"/>
          </a:xfrm>
          <a:prstGeom prst="rect">
            <a:avLst/>
          </a:prstGeom>
          <a:ln>
            <a:noFill/>
          </a:ln>
        </p:spPr>
        <p:txBody>
          <a:bodyPr wrap="square">
            <a:spAutoFit/>
          </a:bodyPr>
          <a:lstStyle/>
          <a:p>
            <a:pPr marL="342900" indent="-342900">
              <a:buFont typeface="Arial" panose="020B0604020202020204" pitchFamily="34" charset="0"/>
              <a:buChar char="•"/>
            </a:pPr>
            <a:r>
              <a:rPr lang="en-US" sz="2000" b="1" i="1" dirty="0" smtClean="0">
                <a:solidFill>
                  <a:srgbClr val="99FFCC"/>
                </a:solidFill>
              </a:rPr>
              <a:t>McLean Carpenter</a:t>
            </a:r>
          </a:p>
          <a:p>
            <a:r>
              <a:rPr lang="en-US" sz="2000" b="1" i="1" dirty="0">
                <a:solidFill>
                  <a:srgbClr val="99FFCC"/>
                </a:solidFill>
              </a:rPr>
              <a:t> </a:t>
            </a:r>
            <a:r>
              <a:rPr lang="en-US" sz="2000" b="1" i="1" dirty="0" smtClean="0">
                <a:solidFill>
                  <a:srgbClr val="99FFCC"/>
                </a:solidFill>
              </a:rPr>
              <a:t>     Lyndsey Anderson</a:t>
            </a:r>
            <a:r>
              <a:rPr lang="en-US" sz="2000" b="1" i="1" dirty="0" smtClean="0">
                <a:solidFill>
                  <a:srgbClr val="FFFFCC"/>
                </a:solidFill>
              </a:rPr>
              <a:t> </a:t>
            </a:r>
          </a:p>
          <a:p>
            <a:r>
              <a:rPr lang="en-US" sz="2000" b="1" i="1" dirty="0">
                <a:solidFill>
                  <a:srgbClr val="FFFFCC"/>
                </a:solidFill>
              </a:rPr>
              <a:t> </a:t>
            </a:r>
            <a:r>
              <a:rPr lang="en-US" sz="2000" b="1" i="1" dirty="0" smtClean="0">
                <a:solidFill>
                  <a:srgbClr val="FFFFCC"/>
                </a:solidFill>
              </a:rPr>
              <a:t>     </a:t>
            </a:r>
            <a:r>
              <a:rPr lang="en-US" sz="2000" b="1" i="1" dirty="0" smtClean="0">
                <a:solidFill>
                  <a:srgbClr val="99FFCC"/>
                </a:solidFill>
              </a:rPr>
              <a:t>Lawrence Cannon P.G.</a:t>
            </a:r>
          </a:p>
          <a:p>
            <a:endParaRPr lang="en-US" sz="2000" b="1" dirty="0">
              <a:solidFill>
                <a:srgbClr val="FFFFCC"/>
              </a:solidFill>
            </a:endParaRPr>
          </a:p>
          <a:p>
            <a:r>
              <a:rPr lang="en-US" sz="2000" b="1" dirty="0" smtClean="0">
                <a:solidFill>
                  <a:srgbClr val="FFFFCC"/>
                </a:solidFill>
              </a:rPr>
              <a:t>      AECOM Geologists</a:t>
            </a:r>
            <a:endParaRPr lang="en-US" sz="2000" b="1" dirty="0">
              <a:solidFill>
                <a:srgbClr val="99FFCC"/>
              </a:solidFill>
            </a:endParaRPr>
          </a:p>
          <a:p>
            <a:pPr marL="342900" indent="-342900">
              <a:buFont typeface="Arial" panose="020B0604020202020204" pitchFamily="34" charset="0"/>
              <a:buChar char="•"/>
            </a:pPr>
            <a:endParaRPr lang="en-US" sz="2000" b="1" dirty="0" smtClean="0">
              <a:solidFill>
                <a:srgbClr val="99FFCC"/>
              </a:solidFill>
            </a:endParaRPr>
          </a:p>
          <a:p>
            <a:pPr marL="342900" indent="-342900">
              <a:buFont typeface="Arial" panose="020B0604020202020204" pitchFamily="34" charset="0"/>
              <a:buChar char="•"/>
            </a:pPr>
            <a:endParaRPr lang="en-US" sz="2000" b="1" dirty="0">
              <a:solidFill>
                <a:srgbClr val="99FFCC"/>
              </a:solidFill>
            </a:endParaRPr>
          </a:p>
          <a:p>
            <a:pPr marL="342900" indent="-342900">
              <a:buFont typeface="Arial" panose="020B0604020202020204" pitchFamily="34" charset="0"/>
              <a:buChar char="•"/>
            </a:pPr>
            <a:r>
              <a:rPr lang="en-US" sz="2000" b="1" i="1" dirty="0" smtClean="0">
                <a:solidFill>
                  <a:srgbClr val="99FFCC"/>
                </a:solidFill>
              </a:rPr>
              <a:t>Scott Forister P.E.</a:t>
            </a:r>
          </a:p>
          <a:p>
            <a:r>
              <a:rPr lang="en-US" sz="2000" b="1" dirty="0">
                <a:solidFill>
                  <a:srgbClr val="99FFCC"/>
                </a:solidFill>
              </a:rPr>
              <a:t> </a:t>
            </a:r>
            <a:r>
              <a:rPr lang="en-US" sz="2000" b="1" dirty="0" smtClean="0">
                <a:solidFill>
                  <a:srgbClr val="99FFCC"/>
                </a:solidFill>
              </a:rPr>
              <a:t>     </a:t>
            </a:r>
          </a:p>
          <a:p>
            <a:r>
              <a:rPr lang="en-US" sz="2000" b="1" dirty="0" smtClean="0">
                <a:solidFill>
                  <a:srgbClr val="99FFCC"/>
                </a:solidFill>
              </a:rPr>
              <a:t>      </a:t>
            </a:r>
            <a:r>
              <a:rPr lang="en-US" sz="2000" b="1" dirty="0" smtClean="0">
                <a:solidFill>
                  <a:srgbClr val="FFFFCC"/>
                </a:solidFill>
              </a:rPr>
              <a:t>District Supervisor </a:t>
            </a:r>
          </a:p>
          <a:p>
            <a:r>
              <a:rPr lang="en-US" sz="2000" b="1" dirty="0">
                <a:solidFill>
                  <a:srgbClr val="FFFFCC"/>
                </a:solidFill>
              </a:rPr>
              <a:t> </a:t>
            </a:r>
            <a:r>
              <a:rPr lang="en-US" sz="2000" b="1" dirty="0" smtClean="0">
                <a:solidFill>
                  <a:srgbClr val="FFFFCC"/>
                </a:solidFill>
              </a:rPr>
              <a:t>     Wyoming DEQ</a:t>
            </a:r>
          </a:p>
          <a:p>
            <a:r>
              <a:rPr lang="en-US" sz="2000" b="1" dirty="0">
                <a:solidFill>
                  <a:srgbClr val="FFFFCC"/>
                </a:solidFill>
              </a:rPr>
              <a:t> </a:t>
            </a:r>
            <a:r>
              <a:rPr lang="en-US" sz="2000" b="1" dirty="0" smtClean="0">
                <a:solidFill>
                  <a:srgbClr val="FFFFCC"/>
                </a:solidFill>
              </a:rPr>
              <a:t>     Storage Tank Program</a:t>
            </a:r>
            <a:endParaRPr lang="en-US" sz="2000" b="1" dirty="0">
              <a:solidFill>
                <a:srgbClr val="FFFFCC"/>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2454" y="3200400"/>
            <a:ext cx="3150955" cy="34996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0156" y="228600"/>
            <a:ext cx="2438400" cy="2864153"/>
          </a:xfrm>
          <a:prstGeom prst="rect">
            <a:avLst/>
          </a:prstGeom>
        </p:spPr>
      </p:pic>
      <p:sp>
        <p:nvSpPr>
          <p:cNvPr id="3" name="TextBox 2"/>
          <p:cNvSpPr txBox="1"/>
          <p:nvPr/>
        </p:nvSpPr>
        <p:spPr>
          <a:xfrm>
            <a:off x="8077200" y="6498012"/>
            <a:ext cx="838200" cy="246221"/>
          </a:xfrm>
          <a:prstGeom prst="rect">
            <a:avLst/>
          </a:prstGeom>
          <a:noFill/>
        </p:spPr>
        <p:txBody>
          <a:bodyPr wrap="square" rtlCol="0">
            <a:spAutoFit/>
          </a:bodyPr>
          <a:lstStyle/>
          <a:p>
            <a:r>
              <a:rPr lang="en-US" sz="1000" dirty="0" smtClean="0"/>
              <a:t>Slide 2 of 26</a:t>
            </a:r>
            <a:endParaRPr lang="en-US" sz="1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15833190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52400"/>
            <a:ext cx="8001000" cy="1069975"/>
          </a:xfrm>
        </p:spPr>
        <p:txBody>
          <a:bodyPr>
            <a:normAutofit fontScale="90000"/>
          </a:bodyPr>
          <a:lstStyle/>
          <a:p>
            <a:r>
              <a:rPr lang="en-US" sz="2400" b="1" dirty="0" smtClean="0">
                <a:solidFill>
                  <a:srgbClr val="99FFCC"/>
                </a:solidFill>
              </a:rPr>
              <a:t/>
            </a:r>
            <a:br>
              <a:rPr lang="en-US" sz="2400" b="1" dirty="0" smtClean="0">
                <a:solidFill>
                  <a:srgbClr val="99FFCC"/>
                </a:solidFill>
              </a:rPr>
            </a:br>
            <a:r>
              <a:rPr lang="en-US" sz="2400" b="1" dirty="0" smtClean="0">
                <a:solidFill>
                  <a:srgbClr val="99FFCC"/>
                </a:solidFill>
              </a:rPr>
              <a:t>Free Product Saturation Curve </a:t>
            </a:r>
            <a:br>
              <a:rPr lang="en-US" sz="2400" b="1" dirty="0" smtClean="0">
                <a:solidFill>
                  <a:srgbClr val="99FFCC"/>
                </a:solidFill>
              </a:rPr>
            </a:br>
            <a:r>
              <a:rPr lang="en-US" sz="2400" b="1" dirty="0">
                <a:solidFill>
                  <a:srgbClr val="99FFCC"/>
                </a:solidFill>
              </a:rPr>
              <a:t/>
            </a:r>
            <a:br>
              <a:rPr lang="en-US" sz="2400" b="1" dirty="0">
                <a:solidFill>
                  <a:srgbClr val="99FFCC"/>
                </a:solidFill>
              </a:rPr>
            </a:br>
            <a:endParaRPr lang="en-US" sz="2400" b="1" dirty="0">
              <a:solidFill>
                <a:srgbClr val="99FFCC"/>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0100" y="1888219"/>
            <a:ext cx="7543799" cy="3598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304800" y="5486400"/>
            <a:ext cx="8298173" cy="1200329"/>
          </a:xfrm>
          <a:prstGeom prst="rect">
            <a:avLst/>
          </a:prstGeom>
        </p:spPr>
        <p:txBody>
          <a:bodyPr wrap="square">
            <a:spAutoFit/>
          </a:bodyPr>
          <a:lstStyle/>
          <a:p>
            <a:endParaRPr lang="en-US" b="1" dirty="0" smtClean="0">
              <a:solidFill>
                <a:srgbClr val="FFFFCC"/>
              </a:solidFill>
            </a:endParaRPr>
          </a:p>
          <a:p>
            <a:r>
              <a:rPr lang="en-US" b="1" dirty="0" smtClean="0">
                <a:solidFill>
                  <a:srgbClr val="FFFFCC"/>
                </a:solidFill>
              </a:rPr>
              <a:t>                                                                                    Max of 10% (10</a:t>
            </a:r>
            <a:r>
              <a:rPr lang="en-US" b="1" baseline="30000" dirty="0" smtClean="0">
                <a:solidFill>
                  <a:srgbClr val="FFFFCC"/>
                </a:solidFill>
              </a:rPr>
              <a:t>-1</a:t>
            </a:r>
            <a:r>
              <a:rPr lang="en-US" b="1" dirty="0" smtClean="0">
                <a:solidFill>
                  <a:srgbClr val="FFFFCC"/>
                </a:solidFill>
              </a:rPr>
              <a:t>) at 4.2 ft above OWI</a:t>
            </a:r>
          </a:p>
          <a:p>
            <a:endParaRPr lang="en-US" b="1" dirty="0" smtClean="0">
              <a:solidFill>
                <a:srgbClr val="FFFFCC"/>
              </a:solidFill>
            </a:endParaRPr>
          </a:p>
          <a:p>
            <a:r>
              <a:rPr lang="en-US" b="1" dirty="0" smtClean="0">
                <a:solidFill>
                  <a:srgbClr val="FFFFCC"/>
                </a:solidFill>
              </a:rPr>
              <a:t>Min  of 0% free product at OWI</a:t>
            </a:r>
            <a:endParaRPr lang="en-US" b="1" dirty="0">
              <a:solidFill>
                <a:srgbClr val="FFFFCC"/>
              </a:solidFill>
            </a:endParaRPr>
          </a:p>
        </p:txBody>
      </p:sp>
      <p:sp>
        <p:nvSpPr>
          <p:cNvPr id="5" name="Rectangle 4"/>
          <p:cNvSpPr/>
          <p:nvPr/>
        </p:nvSpPr>
        <p:spPr>
          <a:xfrm>
            <a:off x="-38100" y="4686309"/>
            <a:ext cx="685800" cy="1107996"/>
          </a:xfrm>
          <a:prstGeom prst="rect">
            <a:avLst/>
          </a:prstGeom>
        </p:spPr>
        <p:txBody>
          <a:bodyPr wrap="square">
            <a:spAutoFit/>
          </a:bodyPr>
          <a:lstStyle/>
          <a:p>
            <a:endParaRPr lang="en-US" b="1" dirty="0" smtClean="0">
              <a:solidFill>
                <a:srgbClr val="FFFFCC"/>
              </a:solidFill>
            </a:endParaRPr>
          </a:p>
          <a:p>
            <a:r>
              <a:rPr lang="en-US" sz="1000" b="1" dirty="0" smtClean="0">
                <a:solidFill>
                  <a:srgbClr val="FFFFCC"/>
                </a:solidFill>
              </a:rPr>
              <a:t>Oil water interface (OWI)</a:t>
            </a:r>
          </a:p>
          <a:p>
            <a:r>
              <a:rPr lang="en-US" b="1" dirty="0">
                <a:solidFill>
                  <a:srgbClr val="FFFFCC"/>
                </a:solidFill>
              </a:rPr>
              <a:t> </a:t>
            </a:r>
            <a:r>
              <a:rPr lang="en-US" b="1" dirty="0" smtClean="0">
                <a:solidFill>
                  <a:srgbClr val="FFFFCC"/>
                </a:solidFill>
              </a:rPr>
              <a:t>                                                                             </a:t>
            </a:r>
            <a:endParaRPr lang="en-US" b="1" dirty="0">
              <a:solidFill>
                <a:srgbClr val="FFFFCC"/>
              </a:solidFill>
            </a:endParaRPr>
          </a:p>
        </p:txBody>
      </p:sp>
      <p:cxnSp>
        <p:nvCxnSpPr>
          <p:cNvPr id="7" name="Straight Arrow Connector 6"/>
          <p:cNvCxnSpPr/>
          <p:nvPr/>
        </p:nvCxnSpPr>
        <p:spPr>
          <a:xfrm>
            <a:off x="533400" y="5105400"/>
            <a:ext cx="3429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7924800" y="2590801"/>
            <a:ext cx="228600" cy="3200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190500" y="964889"/>
            <a:ext cx="6819900" cy="646331"/>
          </a:xfrm>
          <a:prstGeom prst="rect">
            <a:avLst/>
          </a:prstGeom>
        </p:spPr>
        <p:txBody>
          <a:bodyPr wrap="square">
            <a:spAutoFit/>
          </a:bodyPr>
          <a:lstStyle/>
          <a:p>
            <a:endParaRPr lang="en-US" b="1" dirty="0">
              <a:solidFill>
                <a:srgbClr val="FFFFCC"/>
              </a:solidFill>
            </a:endParaRPr>
          </a:p>
          <a:p>
            <a:r>
              <a:rPr lang="en-US" b="1" dirty="0" smtClean="0">
                <a:solidFill>
                  <a:srgbClr val="FFFFCC"/>
                </a:solidFill>
              </a:rPr>
              <a:t>Example: where the free product thickness = 4 feet </a:t>
            </a:r>
            <a:endParaRPr lang="en-US" b="1" dirty="0">
              <a:solidFill>
                <a:srgbClr val="FFFFCC"/>
              </a:solidFill>
            </a:endParaRPr>
          </a:p>
        </p:txBody>
      </p:sp>
      <p:cxnSp>
        <p:nvCxnSpPr>
          <p:cNvPr id="20" name="Straight Arrow Connector 19"/>
          <p:cNvCxnSpPr/>
          <p:nvPr/>
        </p:nvCxnSpPr>
        <p:spPr>
          <a:xfrm flipV="1">
            <a:off x="1143000" y="5105400"/>
            <a:ext cx="304800"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021171" y="6498012"/>
            <a:ext cx="914400" cy="246221"/>
          </a:xfrm>
          <a:prstGeom prst="rect">
            <a:avLst/>
          </a:prstGeom>
          <a:noFill/>
        </p:spPr>
        <p:txBody>
          <a:bodyPr wrap="square" rtlCol="0">
            <a:spAutoFit/>
          </a:bodyPr>
          <a:lstStyle/>
          <a:p>
            <a:r>
              <a:rPr lang="en-US" sz="1000" dirty="0" smtClean="0"/>
              <a:t>Slide 20 of 26</a:t>
            </a:r>
            <a:endParaRPr lang="en-US" sz="10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12869558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228600"/>
            <a:ext cx="3048000" cy="1525588"/>
          </a:xfrm>
        </p:spPr>
        <p:txBody>
          <a:bodyPr>
            <a:normAutofit/>
          </a:bodyPr>
          <a:lstStyle/>
          <a:p>
            <a:r>
              <a:rPr lang="en-US" sz="2000" b="1" dirty="0">
                <a:solidFill>
                  <a:srgbClr val="99FFCC"/>
                </a:solidFill>
              </a:rPr>
              <a:t>API software also produces an EXCEL spreadsheet of free product saturation values</a:t>
            </a:r>
            <a:r>
              <a:rPr lang="en-US" sz="2800" b="1" dirty="0">
                <a:solidFill>
                  <a:srgbClr val="99FFCC"/>
                </a:solidFill>
              </a:rPr>
              <a:t>.</a:t>
            </a:r>
            <a:endParaRPr lang="en-US"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8999" y="914400"/>
            <a:ext cx="5471019" cy="4986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146176" y="5947162"/>
            <a:ext cx="2438400" cy="646331"/>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r>
              <a:rPr lang="en-US" b="1" dirty="0" smtClean="0">
                <a:solidFill>
                  <a:srgbClr val="FFFFCC"/>
                </a:solidFill>
              </a:rPr>
              <a:t>=AVERAGE(C100:C130)</a:t>
            </a:r>
            <a:endParaRPr lang="en-US" b="1" dirty="0">
              <a:solidFill>
                <a:srgbClr val="FFFFCC"/>
              </a:solidFill>
            </a:endParaRPr>
          </a:p>
        </p:txBody>
      </p:sp>
      <p:cxnSp>
        <p:nvCxnSpPr>
          <p:cNvPr id="4" name="Straight Arrow Connector 3"/>
          <p:cNvCxnSpPr/>
          <p:nvPr/>
        </p:nvCxnSpPr>
        <p:spPr>
          <a:xfrm flipV="1">
            <a:off x="5943600" y="5715000"/>
            <a:ext cx="457200" cy="563709"/>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6172200" y="1524000"/>
            <a:ext cx="762000" cy="403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p:cNvSpPr txBox="1"/>
          <p:nvPr/>
        </p:nvSpPr>
        <p:spPr>
          <a:xfrm>
            <a:off x="8077200" y="6478764"/>
            <a:ext cx="914400" cy="246221"/>
          </a:xfrm>
          <a:prstGeom prst="rect">
            <a:avLst/>
          </a:prstGeom>
          <a:noFill/>
        </p:spPr>
        <p:txBody>
          <a:bodyPr wrap="square" rtlCol="0">
            <a:spAutoFit/>
          </a:bodyPr>
          <a:lstStyle/>
          <a:p>
            <a:r>
              <a:rPr lang="en-US" sz="1000" dirty="0" smtClean="0"/>
              <a:t>Slide 21 of 26</a:t>
            </a:r>
            <a:endParaRPr lang="en-US" sz="1000" dirty="0"/>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37910311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9" y="2012542"/>
            <a:ext cx="3404773" cy="31690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811755" y="0"/>
            <a:ext cx="8001000" cy="1069975"/>
          </a:xfrm>
        </p:spPr>
        <p:txBody>
          <a:bodyPr>
            <a:normAutofit/>
          </a:bodyPr>
          <a:lstStyle/>
          <a:p>
            <a:r>
              <a:rPr lang="en-US" sz="3600" b="1" dirty="0" smtClean="0">
                <a:solidFill>
                  <a:srgbClr val="99FFCC"/>
                </a:solidFill>
              </a:rPr>
              <a:t>LNAPL Saturation in Soil Pores</a:t>
            </a:r>
            <a:endParaRPr lang="en-US" sz="3600" b="1" dirty="0">
              <a:solidFill>
                <a:srgbClr val="99FFCC"/>
              </a:solidFill>
            </a:endParaRPr>
          </a:p>
        </p:txBody>
      </p:sp>
      <p:sp>
        <p:nvSpPr>
          <p:cNvPr id="6" name="Rectangle 5"/>
          <p:cNvSpPr/>
          <p:nvPr/>
        </p:nvSpPr>
        <p:spPr>
          <a:xfrm>
            <a:off x="228600" y="1066800"/>
            <a:ext cx="8610600" cy="646331"/>
          </a:xfrm>
          <a:prstGeom prst="rect">
            <a:avLst/>
          </a:prstGeom>
        </p:spPr>
        <p:txBody>
          <a:bodyPr wrap="square">
            <a:spAutoFit/>
          </a:bodyPr>
          <a:lstStyle/>
          <a:p>
            <a:endParaRPr lang="en-US" b="1" dirty="0">
              <a:solidFill>
                <a:srgbClr val="FFFFCC"/>
              </a:solidFill>
            </a:endParaRPr>
          </a:p>
          <a:p>
            <a:r>
              <a:rPr lang="en-US" b="1" dirty="0" smtClean="0">
                <a:solidFill>
                  <a:srgbClr val="FFFFCC"/>
                </a:solidFill>
              </a:rPr>
              <a:t>1993 free product </a:t>
            </a:r>
            <a:r>
              <a:rPr lang="en-US" b="1" dirty="0">
                <a:solidFill>
                  <a:srgbClr val="FFFFCC"/>
                </a:solidFill>
              </a:rPr>
              <a:t>thickness </a:t>
            </a:r>
            <a:r>
              <a:rPr lang="en-US" b="1" dirty="0" smtClean="0">
                <a:solidFill>
                  <a:srgbClr val="FFFFCC"/>
                </a:solidFill>
              </a:rPr>
              <a:t> contours                                                  API Estimate  </a:t>
            </a:r>
            <a:endParaRPr lang="en-US" b="1" dirty="0">
              <a:solidFill>
                <a:srgbClr val="FFFFCC"/>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695" y="2012542"/>
            <a:ext cx="4596319"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Oval 7"/>
          <p:cNvSpPr/>
          <p:nvPr/>
        </p:nvSpPr>
        <p:spPr>
          <a:xfrm>
            <a:off x="7543800" y="4191000"/>
            <a:ext cx="643887" cy="3048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8001000" y="6498012"/>
            <a:ext cx="914400" cy="246221"/>
          </a:xfrm>
          <a:prstGeom prst="rect">
            <a:avLst/>
          </a:prstGeom>
          <a:noFill/>
        </p:spPr>
        <p:txBody>
          <a:bodyPr wrap="square" rtlCol="0">
            <a:spAutoFit/>
          </a:bodyPr>
          <a:lstStyle/>
          <a:p>
            <a:r>
              <a:rPr lang="en-US" sz="1000" dirty="0" smtClean="0"/>
              <a:t>Slide 22 of 26</a:t>
            </a:r>
            <a:endParaRPr lang="en-US" sz="1000" dirty="0"/>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34962469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248" y="1323366"/>
            <a:ext cx="8137551" cy="3229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169996" y="0"/>
            <a:ext cx="7010400" cy="1069975"/>
          </a:xfrm>
        </p:spPr>
        <p:txBody>
          <a:bodyPr>
            <a:normAutofit/>
          </a:bodyPr>
          <a:lstStyle/>
          <a:p>
            <a:r>
              <a:rPr lang="en-US" sz="2400" b="1" dirty="0" smtClean="0">
                <a:solidFill>
                  <a:srgbClr val="99FFCC"/>
                </a:solidFill>
              </a:rPr>
              <a:t>USE EXCEL to Estimate Free Product Volume for 1993</a:t>
            </a:r>
            <a:endParaRPr lang="en-US" sz="2400" b="1" dirty="0">
              <a:solidFill>
                <a:srgbClr val="99FFCC"/>
              </a:solidFill>
            </a:endParaRPr>
          </a:p>
        </p:txBody>
      </p:sp>
      <p:sp>
        <p:nvSpPr>
          <p:cNvPr id="3" name="TextBox 2"/>
          <p:cNvSpPr txBox="1"/>
          <p:nvPr/>
        </p:nvSpPr>
        <p:spPr>
          <a:xfrm>
            <a:off x="381000" y="5181600"/>
            <a:ext cx="8763000" cy="1415772"/>
          </a:xfrm>
          <a:prstGeom prst="rect">
            <a:avLst/>
          </a:prstGeom>
          <a:noFill/>
        </p:spPr>
        <p:txBody>
          <a:bodyPr wrap="square" rtlCol="0">
            <a:spAutoFit/>
          </a:bodyPr>
          <a:lstStyle/>
          <a:p>
            <a:r>
              <a:rPr lang="en-US" dirty="0">
                <a:solidFill>
                  <a:schemeClr val="accent2">
                    <a:lumMod val="20000"/>
                    <a:lumOff val="80000"/>
                  </a:schemeClr>
                </a:solidFill>
              </a:rPr>
              <a:t>  </a:t>
            </a:r>
            <a:r>
              <a:rPr lang="en-US" dirty="0" smtClean="0">
                <a:solidFill>
                  <a:schemeClr val="accent2">
                    <a:lumMod val="20000"/>
                    <a:lumOff val="80000"/>
                  </a:schemeClr>
                </a:solidFill>
              </a:rPr>
              <a:t>                                                                                                                        </a:t>
            </a:r>
            <a:r>
              <a:rPr lang="en-US" sz="1400" b="1" dirty="0" smtClean="0">
                <a:solidFill>
                  <a:srgbClr val="99FFCC"/>
                </a:solidFill>
              </a:rPr>
              <a:t>Volume </a:t>
            </a:r>
            <a:r>
              <a:rPr lang="en-US" sz="1400" b="1" dirty="0">
                <a:solidFill>
                  <a:srgbClr val="99FFCC"/>
                </a:solidFill>
              </a:rPr>
              <a:t>of Free Product </a:t>
            </a:r>
            <a:endParaRPr lang="en-US" sz="1400" b="1" dirty="0" smtClean="0">
              <a:solidFill>
                <a:srgbClr val="99FFCC"/>
              </a:solidFill>
            </a:endParaRPr>
          </a:p>
          <a:p>
            <a:r>
              <a:rPr lang="en-US" dirty="0" smtClean="0">
                <a:solidFill>
                  <a:schemeClr val="accent2">
                    <a:lumMod val="20000"/>
                    <a:lumOff val="80000"/>
                  </a:schemeClr>
                </a:solidFill>
              </a:rPr>
              <a:t> ((PT 1 + PT  2)/2)    *     (SA1-SA2)   *   EP *   ((PS1 +PS2)/2) =             </a:t>
            </a:r>
            <a:r>
              <a:rPr lang="en-US" sz="1400" b="1" dirty="0" smtClean="0">
                <a:solidFill>
                  <a:srgbClr val="99FFCC"/>
                </a:solidFill>
              </a:rPr>
              <a:t>within each contour interval</a:t>
            </a:r>
          </a:p>
          <a:p>
            <a:r>
              <a:rPr lang="en-US" sz="1000" dirty="0" smtClean="0">
                <a:solidFill>
                  <a:schemeClr val="accent2">
                    <a:lumMod val="20000"/>
                    <a:lumOff val="80000"/>
                  </a:schemeClr>
                </a:solidFill>
              </a:rPr>
              <a:t>   </a:t>
            </a:r>
          </a:p>
          <a:p>
            <a:r>
              <a:rPr lang="en-US" sz="1000" dirty="0" smtClean="0">
                <a:solidFill>
                  <a:schemeClr val="accent2">
                    <a:lumMod val="20000"/>
                    <a:lumOff val="80000"/>
                  </a:schemeClr>
                </a:solidFill>
              </a:rPr>
              <a:t>average  </a:t>
            </a:r>
            <a:r>
              <a:rPr lang="en-US" sz="1000" dirty="0">
                <a:solidFill>
                  <a:schemeClr val="accent2">
                    <a:lumMod val="20000"/>
                    <a:lumOff val="80000"/>
                  </a:schemeClr>
                </a:solidFill>
              </a:rPr>
              <a:t>p</a:t>
            </a:r>
            <a:r>
              <a:rPr lang="en-US" sz="1000" dirty="0" smtClean="0">
                <a:solidFill>
                  <a:schemeClr val="accent2">
                    <a:lumMod val="20000"/>
                    <a:lumOff val="80000"/>
                  </a:schemeClr>
                </a:solidFill>
              </a:rPr>
              <a:t>roduct thickness                         Planar area  between        effective      average free product</a:t>
            </a:r>
            <a:r>
              <a:rPr lang="en-US" sz="1000" dirty="0">
                <a:solidFill>
                  <a:schemeClr val="accent2">
                    <a:lumMod val="20000"/>
                    <a:lumOff val="80000"/>
                  </a:schemeClr>
                </a:solidFill>
              </a:rPr>
              <a:t> </a:t>
            </a:r>
            <a:r>
              <a:rPr lang="en-US" sz="1000" dirty="0" smtClean="0">
                <a:solidFill>
                  <a:schemeClr val="accent2">
                    <a:lumMod val="20000"/>
                    <a:lumOff val="80000"/>
                  </a:schemeClr>
                </a:solidFill>
              </a:rPr>
              <a:t>saturation</a:t>
            </a:r>
          </a:p>
          <a:p>
            <a:r>
              <a:rPr lang="en-US" sz="1000" dirty="0">
                <a:solidFill>
                  <a:schemeClr val="accent2">
                    <a:lumMod val="20000"/>
                    <a:lumOff val="80000"/>
                  </a:schemeClr>
                </a:solidFill>
              </a:rPr>
              <a:t> </a:t>
            </a:r>
            <a:r>
              <a:rPr lang="en-US" sz="1000" dirty="0" smtClean="0">
                <a:solidFill>
                  <a:schemeClr val="accent2">
                    <a:lumMod val="20000"/>
                    <a:lumOff val="80000"/>
                  </a:schemeClr>
                </a:solidFill>
              </a:rPr>
              <a:t>     within contour interval                                       contours                  porosity          within each contour interval   </a:t>
            </a:r>
          </a:p>
          <a:p>
            <a:endParaRPr lang="en-US" sz="1000" dirty="0">
              <a:solidFill>
                <a:schemeClr val="accent2">
                  <a:lumMod val="20000"/>
                  <a:lumOff val="80000"/>
                </a:schemeClr>
              </a:solidFill>
            </a:endParaRPr>
          </a:p>
          <a:p>
            <a:r>
              <a:rPr lang="en-US" sz="1000" dirty="0" smtClean="0">
                <a:solidFill>
                  <a:schemeClr val="accent2">
                    <a:lumMod val="20000"/>
                    <a:lumOff val="80000"/>
                  </a:schemeClr>
                </a:solidFill>
              </a:rPr>
              <a:t>        </a:t>
            </a:r>
            <a:r>
              <a:rPr lang="en-US" sz="1000" b="1" dirty="0" smtClean="0">
                <a:solidFill>
                  <a:srgbClr val="99FFCC"/>
                </a:solidFill>
              </a:rPr>
              <a:t>Measured in Field</a:t>
            </a:r>
            <a:r>
              <a:rPr lang="en-US" sz="1000" b="1" dirty="0" smtClean="0">
                <a:solidFill>
                  <a:schemeClr val="accent2">
                    <a:lumMod val="20000"/>
                    <a:lumOff val="80000"/>
                  </a:schemeClr>
                </a:solidFill>
              </a:rPr>
              <a:t>                                              </a:t>
            </a:r>
            <a:r>
              <a:rPr lang="en-US" sz="1000" b="1" dirty="0" smtClean="0">
                <a:solidFill>
                  <a:srgbClr val="99FFCC"/>
                </a:solidFill>
              </a:rPr>
              <a:t>SURFER                    On-line                          API</a:t>
            </a:r>
            <a:endParaRPr lang="en-US" sz="1000" b="1" dirty="0">
              <a:solidFill>
                <a:srgbClr val="FF9999"/>
              </a:solidFill>
            </a:endParaRPr>
          </a:p>
        </p:txBody>
      </p:sp>
      <p:cxnSp>
        <p:nvCxnSpPr>
          <p:cNvPr id="5" name="Straight Arrow Connector 4"/>
          <p:cNvCxnSpPr>
            <a:endCxn id="7" idx="2"/>
          </p:cNvCxnSpPr>
          <p:nvPr/>
        </p:nvCxnSpPr>
        <p:spPr>
          <a:xfrm flipV="1">
            <a:off x="990600" y="2857500"/>
            <a:ext cx="38100" cy="26289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028700" y="2743200"/>
            <a:ext cx="647700"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p:cNvSpPr/>
          <p:nvPr/>
        </p:nvSpPr>
        <p:spPr>
          <a:xfrm>
            <a:off x="1104900" y="2971800"/>
            <a:ext cx="571500" cy="195122"/>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p:cNvCxnSpPr>
            <a:endCxn id="9" idx="5"/>
          </p:cNvCxnSpPr>
          <p:nvPr/>
        </p:nvCxnSpPr>
        <p:spPr>
          <a:xfrm flipH="1" flipV="1">
            <a:off x="1592706" y="3138347"/>
            <a:ext cx="45594" cy="2348056"/>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743200" y="2857501"/>
            <a:ext cx="174812" cy="26289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2895600" y="2666999"/>
            <a:ext cx="647700" cy="262357"/>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p:nvSpPr>
        <p:spPr>
          <a:xfrm>
            <a:off x="3009900" y="2938322"/>
            <a:ext cx="647700" cy="200025"/>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p:cNvCxnSpPr>
            <a:endCxn id="16" idx="5"/>
          </p:cNvCxnSpPr>
          <p:nvPr/>
        </p:nvCxnSpPr>
        <p:spPr>
          <a:xfrm flipV="1">
            <a:off x="3429000" y="3109054"/>
            <a:ext cx="133747" cy="237734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4191000" y="2857500"/>
            <a:ext cx="609600" cy="262890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876800" y="2924034"/>
            <a:ext cx="1295400" cy="25623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V="1">
            <a:off x="5410200" y="3152634"/>
            <a:ext cx="848285" cy="233376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4800600" y="2700756"/>
            <a:ext cx="647700"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p:nvPr/>
        </p:nvSpPr>
        <p:spPr>
          <a:xfrm>
            <a:off x="6096000" y="2666999"/>
            <a:ext cx="723900" cy="295836"/>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p:cNvSpPr/>
          <p:nvPr/>
        </p:nvSpPr>
        <p:spPr>
          <a:xfrm>
            <a:off x="6172200" y="2924034"/>
            <a:ext cx="647700"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p:nvPr/>
        </p:nvSpPr>
        <p:spPr>
          <a:xfrm>
            <a:off x="7262894" y="2734235"/>
            <a:ext cx="647700" cy="2286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a:endCxn id="25" idx="3"/>
          </p:cNvCxnSpPr>
          <p:nvPr/>
        </p:nvCxnSpPr>
        <p:spPr>
          <a:xfrm flipV="1">
            <a:off x="6911029" y="2929357"/>
            <a:ext cx="446718" cy="232844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001000" y="6498012"/>
            <a:ext cx="914400" cy="246221"/>
          </a:xfrm>
          <a:prstGeom prst="rect">
            <a:avLst/>
          </a:prstGeom>
          <a:noFill/>
        </p:spPr>
        <p:txBody>
          <a:bodyPr wrap="square" rtlCol="0">
            <a:spAutoFit/>
          </a:bodyPr>
          <a:lstStyle/>
          <a:p>
            <a:r>
              <a:rPr lang="en-US" sz="1000" dirty="0" smtClean="0"/>
              <a:t>Slide 23 of 26</a:t>
            </a:r>
            <a:endParaRPr lang="en-US" sz="1000" dirty="0"/>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305832110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2741" y="685800"/>
            <a:ext cx="8686800" cy="4524315"/>
          </a:xfrm>
          <a:prstGeom prst="rect">
            <a:avLst/>
          </a:prstGeom>
        </p:spPr>
        <p:txBody>
          <a:bodyPr wrap="square">
            <a:spAutoFit/>
          </a:bodyPr>
          <a:lstStyle/>
          <a:p>
            <a:endParaRPr lang="en-US" b="1" dirty="0">
              <a:solidFill>
                <a:srgbClr val="FFFFCC"/>
              </a:solidFill>
            </a:endParaRPr>
          </a:p>
          <a:p>
            <a:endParaRPr lang="en-US" sz="2400" b="1" dirty="0" smtClean="0">
              <a:solidFill>
                <a:srgbClr val="FFFFCC"/>
              </a:solidFill>
            </a:endParaRPr>
          </a:p>
          <a:p>
            <a:endParaRPr lang="en-US" sz="2400" b="1" dirty="0">
              <a:solidFill>
                <a:srgbClr val="FFFFCC"/>
              </a:solidFill>
            </a:endParaRPr>
          </a:p>
          <a:p>
            <a:r>
              <a:rPr lang="en-US" sz="2400" b="1" dirty="0" smtClean="0">
                <a:solidFill>
                  <a:srgbClr val="FFFFCC"/>
                </a:solidFill>
              </a:rPr>
              <a:t>Next Step</a:t>
            </a:r>
            <a:r>
              <a:rPr lang="en-US" sz="2400" b="1" dirty="0" smtClean="0">
                <a:solidFill>
                  <a:srgbClr val="99FFCC"/>
                </a:solidFill>
              </a:rPr>
              <a:t>: Repeat the entire process using 2016 free product data.</a:t>
            </a:r>
          </a:p>
          <a:p>
            <a:endParaRPr lang="en-US" b="1" i="1" u="sng" dirty="0" smtClean="0">
              <a:solidFill>
                <a:srgbClr val="FFFFCC"/>
              </a:solidFill>
            </a:endParaRPr>
          </a:p>
          <a:p>
            <a:endParaRPr lang="en-US" b="1" i="1" u="sng" dirty="0">
              <a:solidFill>
                <a:srgbClr val="FFFFCC"/>
              </a:solidFill>
            </a:endParaRPr>
          </a:p>
          <a:p>
            <a:endParaRPr lang="en-US" b="1" i="1" u="sng" dirty="0" smtClean="0">
              <a:solidFill>
                <a:srgbClr val="FFFFCC"/>
              </a:solidFill>
            </a:endParaRPr>
          </a:p>
          <a:p>
            <a:r>
              <a:rPr lang="en-US" b="1" i="1" u="sng" dirty="0" smtClean="0">
                <a:solidFill>
                  <a:srgbClr val="FFFFCC"/>
                </a:solidFill>
              </a:rPr>
              <a:t>Findings  </a:t>
            </a:r>
          </a:p>
          <a:p>
            <a:endParaRPr lang="en-US" b="1" i="1" u="sng" dirty="0" smtClean="0">
              <a:solidFill>
                <a:srgbClr val="FFFFCC"/>
              </a:solidFill>
            </a:endParaRPr>
          </a:p>
          <a:p>
            <a:r>
              <a:rPr lang="en-US" b="1" dirty="0" smtClean="0">
                <a:solidFill>
                  <a:srgbClr val="FFFFCC"/>
                </a:solidFill>
              </a:rPr>
              <a:t>1993 –  4640 gallons of free product</a:t>
            </a:r>
          </a:p>
          <a:p>
            <a:endParaRPr lang="en-US" b="1" dirty="0" smtClean="0">
              <a:solidFill>
                <a:srgbClr val="FFFFCC"/>
              </a:solidFill>
            </a:endParaRPr>
          </a:p>
          <a:p>
            <a:r>
              <a:rPr lang="en-US" b="1" dirty="0" smtClean="0">
                <a:solidFill>
                  <a:srgbClr val="FFFFCC"/>
                </a:solidFill>
              </a:rPr>
              <a:t>2016 – 1.7 gallons of free product</a:t>
            </a:r>
            <a:endParaRPr lang="en-US" b="1" dirty="0">
              <a:solidFill>
                <a:srgbClr val="FFFFCC"/>
              </a:solidFill>
            </a:endParaRPr>
          </a:p>
          <a:p>
            <a:endParaRPr lang="en-US" b="1" dirty="0" smtClean="0">
              <a:solidFill>
                <a:srgbClr val="FFFFCC"/>
              </a:solidFill>
            </a:endParaRPr>
          </a:p>
          <a:p>
            <a:endParaRPr lang="en-US" b="1" dirty="0" smtClean="0">
              <a:solidFill>
                <a:srgbClr val="FFFFCC"/>
              </a:solidFill>
            </a:endParaRPr>
          </a:p>
          <a:p>
            <a:r>
              <a:rPr lang="en-US" b="1" i="1" dirty="0" smtClean="0">
                <a:solidFill>
                  <a:srgbClr val="99FFCC"/>
                </a:solidFill>
              </a:rPr>
              <a:t>99 percent reduction in free product volume over the past 23 years. </a:t>
            </a:r>
            <a:endParaRPr lang="en-US" b="1" dirty="0" smtClean="0">
              <a:solidFill>
                <a:srgbClr val="FFFFCC"/>
              </a:solidFill>
            </a:endParaRPr>
          </a:p>
        </p:txBody>
      </p:sp>
      <p:sp>
        <p:nvSpPr>
          <p:cNvPr id="3" name="TextBox 2"/>
          <p:cNvSpPr txBox="1"/>
          <p:nvPr/>
        </p:nvSpPr>
        <p:spPr>
          <a:xfrm>
            <a:off x="8001000" y="6498012"/>
            <a:ext cx="914400" cy="246221"/>
          </a:xfrm>
          <a:prstGeom prst="rect">
            <a:avLst/>
          </a:prstGeom>
          <a:noFill/>
        </p:spPr>
        <p:txBody>
          <a:bodyPr wrap="square" rtlCol="0">
            <a:spAutoFit/>
          </a:bodyPr>
          <a:lstStyle/>
          <a:p>
            <a:r>
              <a:rPr lang="en-US" sz="1000" dirty="0" smtClean="0"/>
              <a:t>Slide 24 of 26</a:t>
            </a:r>
            <a:endParaRPr lang="en-US" sz="1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1408090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2600" y="457200"/>
            <a:ext cx="5562600" cy="1069975"/>
          </a:xfrm>
        </p:spPr>
        <p:txBody>
          <a:bodyPr>
            <a:normAutofit/>
          </a:bodyPr>
          <a:lstStyle/>
          <a:p>
            <a:r>
              <a:rPr lang="en-US" sz="2400" b="1" dirty="0" smtClean="0">
                <a:solidFill>
                  <a:srgbClr val="99FFCC"/>
                </a:solidFill>
              </a:rPr>
              <a:t>Overall Summary for the Riverton 1 Plume</a:t>
            </a:r>
            <a:endParaRPr lang="en-US" sz="2400" b="1" dirty="0">
              <a:solidFill>
                <a:srgbClr val="99FFCC"/>
              </a:solidFill>
            </a:endParaRPr>
          </a:p>
        </p:txBody>
      </p:sp>
      <p:sp>
        <p:nvSpPr>
          <p:cNvPr id="4" name="Rectangle 3"/>
          <p:cNvSpPr/>
          <p:nvPr/>
        </p:nvSpPr>
        <p:spPr>
          <a:xfrm>
            <a:off x="228600" y="2070437"/>
            <a:ext cx="6594992" cy="4062651"/>
          </a:xfrm>
          <a:prstGeom prst="rect">
            <a:avLst/>
          </a:prstGeom>
        </p:spPr>
        <p:txBody>
          <a:bodyPr wrap="square">
            <a:spAutoFit/>
          </a:bodyPr>
          <a:lstStyle/>
          <a:p>
            <a:r>
              <a:rPr lang="en-US" b="1" dirty="0" smtClean="0">
                <a:solidFill>
                  <a:srgbClr val="99FFCC"/>
                </a:solidFill>
              </a:rPr>
              <a:t>Findings</a:t>
            </a:r>
            <a:r>
              <a:rPr lang="en-US" b="1" dirty="0" smtClean="0">
                <a:solidFill>
                  <a:srgbClr val="FFFFCC"/>
                </a:solidFill>
              </a:rPr>
              <a:t> :</a:t>
            </a:r>
          </a:p>
          <a:p>
            <a:endParaRPr lang="en-US" sz="1600" b="1" dirty="0">
              <a:solidFill>
                <a:srgbClr val="FFFFCC"/>
              </a:solidFill>
            </a:endParaRPr>
          </a:p>
          <a:p>
            <a:r>
              <a:rPr lang="en-US" sz="1600" b="1" dirty="0" smtClean="0">
                <a:solidFill>
                  <a:srgbClr val="FFFFCC"/>
                </a:solidFill>
              </a:rPr>
              <a:t>60 percent reduction in  the dissolved phase plume mass</a:t>
            </a:r>
          </a:p>
          <a:p>
            <a:endParaRPr lang="en-US" sz="1600" b="1" dirty="0">
              <a:solidFill>
                <a:srgbClr val="FFFFCC"/>
              </a:solidFill>
            </a:endParaRPr>
          </a:p>
          <a:p>
            <a:r>
              <a:rPr lang="en-US" sz="1600" b="1" dirty="0" smtClean="0">
                <a:solidFill>
                  <a:srgbClr val="FFFFCC"/>
                </a:solidFill>
              </a:rPr>
              <a:t>30 percent  reduction in the foot print of the dissolved phase plume.</a:t>
            </a:r>
          </a:p>
          <a:p>
            <a:endParaRPr lang="en-US" sz="1600" b="1" dirty="0">
              <a:solidFill>
                <a:srgbClr val="FFFFCC"/>
              </a:solidFill>
            </a:endParaRPr>
          </a:p>
          <a:p>
            <a:r>
              <a:rPr lang="en-US" sz="1600" b="1" dirty="0">
                <a:solidFill>
                  <a:srgbClr val="FFFFCC"/>
                </a:solidFill>
              </a:rPr>
              <a:t>99 percent  reduction in free product volume</a:t>
            </a:r>
          </a:p>
          <a:p>
            <a:endParaRPr lang="en-US" sz="1600" b="1" dirty="0" smtClean="0">
              <a:solidFill>
                <a:srgbClr val="FFFFCC"/>
              </a:solidFill>
            </a:endParaRPr>
          </a:p>
          <a:p>
            <a:endParaRPr lang="en-US" sz="1600" b="1" dirty="0">
              <a:solidFill>
                <a:srgbClr val="FFFFCC"/>
              </a:solidFill>
            </a:endParaRPr>
          </a:p>
          <a:p>
            <a:r>
              <a:rPr lang="en-US" sz="1600" b="1" dirty="0" smtClean="0">
                <a:solidFill>
                  <a:srgbClr val="99FFCC"/>
                </a:solidFill>
              </a:rPr>
              <a:t>Shrinking plume with no complete exposure pathways.</a:t>
            </a:r>
          </a:p>
          <a:p>
            <a:endParaRPr lang="en-US" sz="1600" b="1" dirty="0">
              <a:solidFill>
                <a:srgbClr val="FFFFCC"/>
              </a:solidFill>
            </a:endParaRPr>
          </a:p>
          <a:p>
            <a:endParaRPr lang="en-US" sz="1600" b="1" dirty="0" smtClean="0">
              <a:solidFill>
                <a:srgbClr val="FFFFCC"/>
              </a:solidFill>
            </a:endParaRPr>
          </a:p>
          <a:p>
            <a:r>
              <a:rPr lang="en-US" sz="1600" b="1" dirty="0" smtClean="0">
                <a:solidFill>
                  <a:srgbClr val="FFFFCC"/>
                </a:solidFill>
              </a:rPr>
              <a:t>Lower priority plume  </a:t>
            </a:r>
          </a:p>
          <a:p>
            <a:endParaRPr lang="en-US" sz="1600" b="1" dirty="0">
              <a:solidFill>
                <a:srgbClr val="FFFFCC"/>
              </a:solidFill>
            </a:endParaRPr>
          </a:p>
          <a:p>
            <a:r>
              <a:rPr lang="en-US" sz="1600" b="1" dirty="0" smtClean="0">
                <a:solidFill>
                  <a:srgbClr val="FFFFCC"/>
                </a:solidFill>
              </a:rPr>
              <a:t>Provides solid justification for Scott Forister and the Wyo DEQ to focus funding on other higher priority sites. </a:t>
            </a:r>
          </a:p>
        </p:txBody>
      </p:sp>
      <p:sp>
        <p:nvSpPr>
          <p:cNvPr id="5" name="TextBox 4"/>
          <p:cNvSpPr txBox="1"/>
          <p:nvPr/>
        </p:nvSpPr>
        <p:spPr>
          <a:xfrm>
            <a:off x="8001000" y="6498012"/>
            <a:ext cx="914400" cy="246221"/>
          </a:xfrm>
          <a:prstGeom prst="rect">
            <a:avLst/>
          </a:prstGeom>
          <a:noFill/>
        </p:spPr>
        <p:txBody>
          <a:bodyPr wrap="square" rtlCol="0">
            <a:spAutoFit/>
          </a:bodyPr>
          <a:lstStyle/>
          <a:p>
            <a:r>
              <a:rPr lang="en-US" sz="1000" dirty="0" smtClean="0"/>
              <a:t>Slide 25 of 26</a:t>
            </a:r>
            <a:endParaRPr lang="en-US" sz="1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39930593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143000"/>
            <a:ext cx="8001000" cy="3505200"/>
          </a:xfrm>
          <a:noFill/>
        </p:spPr>
        <p:txBody>
          <a:bodyPr>
            <a:normAutofit fontScale="90000"/>
          </a:bodyPr>
          <a:lstStyle/>
          <a:p>
            <a:pPr algn="l"/>
            <a:r>
              <a:rPr lang="en-US" sz="2400" b="1" dirty="0" smtClean="0">
                <a:solidFill>
                  <a:srgbClr val="99FFCC"/>
                </a:solidFill>
              </a:rPr>
              <a:t>                                       </a:t>
            </a:r>
            <a:r>
              <a:rPr lang="en-US" sz="3600" b="1" dirty="0" smtClean="0">
                <a:solidFill>
                  <a:srgbClr val="99FFCC"/>
                </a:solidFill>
              </a:rPr>
              <a:t>Final Take Aways</a:t>
            </a:r>
            <a:r>
              <a:rPr lang="en-US" sz="2400" b="1" dirty="0" smtClean="0">
                <a:solidFill>
                  <a:srgbClr val="99FFCC"/>
                </a:solidFill>
              </a:rPr>
              <a:t/>
            </a:r>
            <a:br>
              <a:rPr lang="en-US" sz="2400" b="1" dirty="0" smtClean="0">
                <a:solidFill>
                  <a:srgbClr val="99FFCC"/>
                </a:solidFill>
              </a:rPr>
            </a:br>
            <a:r>
              <a:rPr lang="en-US" sz="2400" b="1" dirty="0" smtClean="0">
                <a:solidFill>
                  <a:srgbClr val="99FFCC"/>
                </a:solidFill>
              </a:rPr>
              <a:t/>
            </a:r>
            <a:br>
              <a:rPr lang="en-US" sz="2400" b="1" dirty="0" smtClean="0">
                <a:solidFill>
                  <a:srgbClr val="99FFCC"/>
                </a:solidFill>
              </a:rPr>
            </a:br>
            <a:r>
              <a:rPr lang="en-US" sz="2400" b="1" dirty="0">
                <a:solidFill>
                  <a:srgbClr val="99FFCC"/>
                </a:solidFill>
              </a:rPr>
              <a:t/>
            </a:r>
            <a:br>
              <a:rPr lang="en-US" sz="2400" b="1" dirty="0">
                <a:solidFill>
                  <a:srgbClr val="99FFCC"/>
                </a:solidFill>
              </a:rPr>
            </a:br>
            <a:r>
              <a:rPr lang="en-US" sz="2400" b="1" dirty="0">
                <a:solidFill>
                  <a:srgbClr val="99FFCC"/>
                </a:solidFill>
              </a:rPr>
              <a:t/>
            </a:r>
            <a:br>
              <a:rPr lang="en-US" sz="2400" b="1" dirty="0">
                <a:solidFill>
                  <a:srgbClr val="99FFCC"/>
                </a:solidFill>
              </a:rPr>
            </a:br>
            <a:r>
              <a:rPr lang="en-US" sz="1800" b="1" dirty="0" smtClean="0">
                <a:solidFill>
                  <a:srgbClr val="FFFFCC"/>
                </a:solidFill>
              </a:rPr>
              <a:t>1. Surfer and API Software programs are quick and easy to use. Cost effective.</a:t>
            </a:r>
            <a:br>
              <a:rPr lang="en-US" sz="1800" b="1" dirty="0" smtClean="0">
                <a:solidFill>
                  <a:srgbClr val="FFFFCC"/>
                </a:solidFill>
              </a:rPr>
            </a:br>
            <a:r>
              <a:rPr lang="en-US" sz="1800" b="1" dirty="0">
                <a:solidFill>
                  <a:srgbClr val="FFFFCC"/>
                </a:solidFill>
              </a:rPr>
              <a:t/>
            </a:r>
            <a:br>
              <a:rPr lang="en-US" sz="1800" b="1" dirty="0">
                <a:solidFill>
                  <a:srgbClr val="FFFFCC"/>
                </a:solidFill>
              </a:rPr>
            </a:br>
            <a:r>
              <a:rPr lang="en-US" sz="1800" b="1" dirty="0" smtClean="0">
                <a:solidFill>
                  <a:srgbClr val="FFFFCC"/>
                </a:solidFill>
              </a:rPr>
              <a:t>2. Surfer takes into account the entire plume.</a:t>
            </a:r>
            <a:br>
              <a:rPr lang="en-US" sz="1800" b="1" dirty="0" smtClean="0">
                <a:solidFill>
                  <a:srgbClr val="FFFFCC"/>
                </a:solidFill>
              </a:rPr>
            </a:br>
            <a:r>
              <a:rPr lang="en-US" sz="1800" b="1" dirty="0">
                <a:solidFill>
                  <a:srgbClr val="FFFFCC"/>
                </a:solidFill>
              </a:rPr>
              <a:t/>
            </a:r>
            <a:br>
              <a:rPr lang="en-US" sz="1800" b="1" dirty="0">
                <a:solidFill>
                  <a:srgbClr val="FFFFCC"/>
                </a:solidFill>
              </a:rPr>
            </a:br>
            <a:r>
              <a:rPr lang="en-US" sz="1800" b="1" dirty="0" smtClean="0">
                <a:solidFill>
                  <a:srgbClr val="FFFFCC"/>
                </a:solidFill>
              </a:rPr>
              <a:t>3.  Results are very visual and easy  to communicate to the public.</a:t>
            </a:r>
            <a:br>
              <a:rPr lang="en-US" sz="1800" b="1" dirty="0" smtClean="0">
                <a:solidFill>
                  <a:srgbClr val="FFFFCC"/>
                </a:solidFill>
              </a:rPr>
            </a:br>
            <a:r>
              <a:rPr lang="en-US" sz="1800" b="1" dirty="0">
                <a:solidFill>
                  <a:srgbClr val="FFFFCC"/>
                </a:solidFill>
              </a:rPr>
              <a:t/>
            </a:r>
            <a:br>
              <a:rPr lang="en-US" sz="1800" b="1" dirty="0">
                <a:solidFill>
                  <a:srgbClr val="FFFFCC"/>
                </a:solidFill>
              </a:rPr>
            </a:br>
            <a:r>
              <a:rPr lang="en-US" sz="1800" b="1" dirty="0" smtClean="0">
                <a:solidFill>
                  <a:srgbClr val="FFFFCC"/>
                </a:solidFill>
              </a:rPr>
              <a:t>4. </a:t>
            </a:r>
            <a:r>
              <a:rPr lang="en-US" sz="1800" b="1" dirty="0">
                <a:solidFill>
                  <a:srgbClr val="FFFFCC"/>
                </a:solidFill>
              </a:rPr>
              <a:t>G</a:t>
            </a:r>
            <a:r>
              <a:rPr lang="en-US" sz="1800" b="1" dirty="0" smtClean="0">
                <a:solidFill>
                  <a:srgbClr val="FFFFCC"/>
                </a:solidFill>
              </a:rPr>
              <a:t>raphics provided by Surfer are easily imported in to your reports.</a:t>
            </a:r>
            <a:br>
              <a:rPr lang="en-US" sz="1800" b="1" dirty="0" smtClean="0">
                <a:solidFill>
                  <a:srgbClr val="FFFFCC"/>
                </a:solidFill>
              </a:rPr>
            </a:br>
            <a:r>
              <a:rPr lang="en-US" sz="1800" b="1" dirty="0" smtClean="0">
                <a:solidFill>
                  <a:srgbClr val="FFFFCC"/>
                </a:solidFill>
              </a:rPr>
              <a:t/>
            </a:r>
            <a:br>
              <a:rPr lang="en-US" sz="1800" b="1" dirty="0" smtClean="0">
                <a:solidFill>
                  <a:srgbClr val="FFFFCC"/>
                </a:solidFill>
              </a:rPr>
            </a:br>
            <a:endParaRPr lang="en-US" sz="1800" b="1" dirty="0">
              <a:solidFill>
                <a:srgbClr val="FFFFCC"/>
              </a:solidFill>
            </a:endParaRPr>
          </a:p>
        </p:txBody>
      </p:sp>
      <p:sp>
        <p:nvSpPr>
          <p:cNvPr id="4" name="TextBox 3"/>
          <p:cNvSpPr txBox="1"/>
          <p:nvPr/>
        </p:nvSpPr>
        <p:spPr>
          <a:xfrm>
            <a:off x="8001000" y="6498012"/>
            <a:ext cx="914400" cy="246221"/>
          </a:xfrm>
          <a:prstGeom prst="rect">
            <a:avLst/>
          </a:prstGeom>
          <a:noFill/>
        </p:spPr>
        <p:txBody>
          <a:bodyPr wrap="square" rtlCol="0">
            <a:spAutoFit/>
          </a:bodyPr>
          <a:lstStyle/>
          <a:p>
            <a:r>
              <a:rPr lang="en-US" sz="1000" dirty="0" smtClean="0"/>
              <a:t>Slide 26 of 26</a:t>
            </a:r>
            <a:endParaRPr lang="en-US" sz="1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
        <p:nvSpPr>
          <p:cNvPr id="3" name="Rectangle 2"/>
          <p:cNvSpPr/>
          <p:nvPr/>
        </p:nvSpPr>
        <p:spPr>
          <a:xfrm>
            <a:off x="762000" y="5334000"/>
            <a:ext cx="7010400" cy="1077218"/>
          </a:xfrm>
          <a:prstGeom prst="rect">
            <a:avLst/>
          </a:prstGeom>
        </p:spPr>
        <p:txBody>
          <a:bodyPr wrap="square">
            <a:spAutoFit/>
          </a:bodyPr>
          <a:lstStyle/>
          <a:p>
            <a:r>
              <a:rPr lang="en-US" sz="1600" b="1" dirty="0" smtClean="0">
                <a:solidFill>
                  <a:srgbClr val="99FFCC"/>
                </a:solidFill>
              </a:rPr>
              <a:t>Joseph Ricker </a:t>
            </a:r>
            <a:r>
              <a:rPr lang="en-US" sz="1600" b="1" dirty="0" smtClean="0">
                <a:solidFill>
                  <a:srgbClr val="FFFFCC"/>
                </a:solidFill>
              </a:rPr>
              <a:t>Fall 2008 Ground Water Monitoring &amp; Remediation Journal.</a:t>
            </a:r>
          </a:p>
          <a:p>
            <a:endParaRPr lang="en-US" sz="1600" b="1" dirty="0">
              <a:solidFill>
                <a:srgbClr val="FFFFCC"/>
              </a:solidFill>
            </a:endParaRPr>
          </a:p>
          <a:p>
            <a:endParaRPr lang="en-US" sz="1600" b="1" dirty="0" smtClean="0">
              <a:solidFill>
                <a:srgbClr val="FFFFCC"/>
              </a:solidFill>
            </a:endParaRPr>
          </a:p>
          <a:p>
            <a:r>
              <a:rPr lang="en-US" sz="1600" b="1" dirty="0" smtClean="0">
                <a:solidFill>
                  <a:srgbClr val="FFFFCC"/>
                </a:solidFill>
              </a:rPr>
              <a:t>Questions</a:t>
            </a:r>
            <a:endParaRPr lang="en-US" sz="1600" dirty="0"/>
          </a:p>
        </p:txBody>
      </p:sp>
    </p:spTree>
    <p:extLst>
      <p:ext uri="{BB962C8B-B14F-4D97-AF65-F5344CB8AC3E}">
        <p14:creationId xmlns:p14="http://schemas.microsoft.com/office/powerpoint/2010/main" val="37134360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0"/>
            <a:ext cx="8001000" cy="1069975"/>
          </a:xfrm>
        </p:spPr>
        <p:txBody>
          <a:bodyPr>
            <a:normAutofit fontScale="90000"/>
          </a:bodyPr>
          <a:lstStyle/>
          <a:p>
            <a:r>
              <a:rPr lang="en-US" sz="3600" b="1" dirty="0" smtClean="0">
                <a:solidFill>
                  <a:srgbClr val="99FFCC"/>
                </a:solidFill>
              </a:rPr>
              <a:t/>
            </a:r>
            <a:br>
              <a:rPr lang="en-US" sz="3600" b="1" dirty="0" smtClean="0">
                <a:solidFill>
                  <a:srgbClr val="99FFCC"/>
                </a:solidFill>
              </a:rPr>
            </a:br>
            <a:r>
              <a:rPr lang="en-US" sz="3600" b="1" dirty="0" smtClean="0">
                <a:solidFill>
                  <a:srgbClr val="99FFCC"/>
                </a:solidFill>
              </a:rPr>
              <a:t>Presentation Is Broken Up Into Two Parts</a:t>
            </a:r>
            <a:endParaRPr lang="en-US" sz="3600" b="1" dirty="0">
              <a:solidFill>
                <a:srgbClr val="99FFCC"/>
              </a:solidFill>
            </a:endParaRPr>
          </a:p>
        </p:txBody>
      </p:sp>
      <p:sp>
        <p:nvSpPr>
          <p:cNvPr id="3" name="Rectangle 2"/>
          <p:cNvSpPr/>
          <p:nvPr/>
        </p:nvSpPr>
        <p:spPr>
          <a:xfrm>
            <a:off x="152400" y="990600"/>
            <a:ext cx="8686800" cy="4893647"/>
          </a:xfrm>
          <a:prstGeom prst="rect">
            <a:avLst/>
          </a:prstGeom>
          <a:ln>
            <a:noFill/>
          </a:ln>
        </p:spPr>
        <p:txBody>
          <a:bodyPr wrap="square">
            <a:spAutoFit/>
          </a:bodyPr>
          <a:lstStyle/>
          <a:p>
            <a:pPr marL="342900" indent="-342900">
              <a:buFont typeface="Arial" panose="020B0604020202020204" pitchFamily="34" charset="0"/>
              <a:buChar char="•"/>
            </a:pPr>
            <a:endParaRPr lang="en-US" b="1" dirty="0">
              <a:solidFill>
                <a:srgbClr val="FFFFCC"/>
              </a:solidFill>
            </a:endParaRPr>
          </a:p>
          <a:p>
            <a:endParaRPr lang="en-US" sz="2400" b="1" dirty="0" smtClean="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a:solidFill>
                <a:srgbClr val="FFFFCC"/>
              </a:solidFill>
            </a:endParaRPr>
          </a:p>
          <a:p>
            <a:pPr marL="571500" lvl="1" indent="-285750">
              <a:buFont typeface="Arial" panose="020B0604020202020204" pitchFamily="34" charset="0"/>
              <a:buChar char="•"/>
            </a:pPr>
            <a:r>
              <a:rPr lang="en-US" b="1" dirty="0" smtClean="0">
                <a:solidFill>
                  <a:srgbClr val="FFFFCC"/>
                </a:solidFill>
              </a:rPr>
              <a:t>Part 1:  Surfer -  Plume Stability Analysis - Dissolved Phase Plume.</a:t>
            </a:r>
          </a:p>
          <a:p>
            <a:pPr marL="571500" lvl="1" indent="-285750">
              <a:buFont typeface="Arial" panose="020B0604020202020204" pitchFamily="34" charset="0"/>
              <a:buChar char="•"/>
            </a:pPr>
            <a:endParaRPr lang="en-US" b="1" dirty="0">
              <a:solidFill>
                <a:srgbClr val="FFFFCC"/>
              </a:solidFill>
            </a:endParaRPr>
          </a:p>
          <a:p>
            <a:pPr marL="285750" lvl="1"/>
            <a:r>
              <a:rPr lang="en-US" b="1" dirty="0" smtClean="0">
                <a:solidFill>
                  <a:srgbClr val="FFFFCC"/>
                </a:solidFill>
              </a:rPr>
              <a:t>	                       Slides 5 - 14</a:t>
            </a:r>
          </a:p>
          <a:p>
            <a:pPr lvl="1"/>
            <a:endParaRPr lang="en-US" b="1" dirty="0" smtClean="0">
              <a:solidFill>
                <a:srgbClr val="FFFFCC"/>
              </a:solidFill>
            </a:endParaRPr>
          </a:p>
          <a:p>
            <a:pPr marL="800100" lvl="1" indent="-342900">
              <a:buFont typeface="Arial" panose="020B0604020202020204" pitchFamily="34" charset="0"/>
              <a:buChar char="•"/>
            </a:pPr>
            <a:endParaRPr lang="en-US" b="1" dirty="0" smtClean="0">
              <a:solidFill>
                <a:srgbClr val="FFFFCC"/>
              </a:solidFill>
            </a:endParaRPr>
          </a:p>
          <a:p>
            <a:pPr marL="800100" lvl="1" indent="-342900">
              <a:buFont typeface="Arial" panose="020B0604020202020204" pitchFamily="34" charset="0"/>
              <a:buChar char="•"/>
            </a:pPr>
            <a:endParaRPr lang="en-US" b="1" dirty="0">
              <a:solidFill>
                <a:srgbClr val="FFFFCC"/>
              </a:solidFill>
            </a:endParaRPr>
          </a:p>
          <a:p>
            <a:pPr marL="571500" lvl="1" indent="-285750">
              <a:buFont typeface="Arial" panose="020B0604020202020204" pitchFamily="34" charset="0"/>
              <a:buChar char="•"/>
            </a:pPr>
            <a:r>
              <a:rPr lang="en-US" b="1" dirty="0" smtClean="0">
                <a:solidFill>
                  <a:srgbClr val="FFFFCC"/>
                </a:solidFill>
              </a:rPr>
              <a:t>Part 2: Surfer &amp; API LNAPL Tools Software – Plume Stability Analysis Free Product Plume.</a:t>
            </a:r>
          </a:p>
          <a:p>
            <a:pPr marL="571500" lvl="1" indent="-285750">
              <a:buFont typeface="Arial" panose="020B0604020202020204" pitchFamily="34" charset="0"/>
              <a:buChar char="•"/>
            </a:pPr>
            <a:endParaRPr lang="en-US" b="1" dirty="0">
              <a:solidFill>
                <a:srgbClr val="FFFFCC"/>
              </a:solidFill>
            </a:endParaRPr>
          </a:p>
          <a:p>
            <a:pPr marL="285750" lvl="1"/>
            <a:r>
              <a:rPr lang="en-US" b="1" dirty="0">
                <a:solidFill>
                  <a:srgbClr val="FFFFCC"/>
                </a:solidFill>
              </a:rPr>
              <a:t> </a:t>
            </a:r>
            <a:r>
              <a:rPr lang="en-US" b="1" dirty="0" smtClean="0">
                <a:solidFill>
                  <a:srgbClr val="FFFFCC"/>
                </a:solidFill>
              </a:rPr>
              <a:t>                                  Slides 15 </a:t>
            </a:r>
            <a:r>
              <a:rPr lang="en-US" b="1" dirty="0">
                <a:solidFill>
                  <a:srgbClr val="FFFFCC"/>
                </a:solidFill>
              </a:rPr>
              <a:t>- </a:t>
            </a:r>
            <a:r>
              <a:rPr lang="en-US" b="1" dirty="0" smtClean="0">
                <a:solidFill>
                  <a:srgbClr val="FFFFCC"/>
                </a:solidFill>
              </a:rPr>
              <a:t>26</a:t>
            </a:r>
          </a:p>
          <a:p>
            <a:pPr marL="285750" indent="-285750">
              <a:buFont typeface="Arial" panose="020B0604020202020204" pitchFamily="34" charset="0"/>
              <a:buChar char="•"/>
            </a:pPr>
            <a:endParaRPr lang="en-US" b="1" dirty="0">
              <a:solidFill>
                <a:srgbClr val="FFFFCC"/>
              </a:solidFill>
            </a:endParaRPr>
          </a:p>
          <a:p>
            <a:r>
              <a:rPr lang="en-US" b="1" dirty="0" smtClean="0">
                <a:solidFill>
                  <a:srgbClr val="FFFFCC"/>
                </a:solidFill>
              </a:rPr>
              <a:t>                                           </a:t>
            </a:r>
          </a:p>
          <a:p>
            <a:pPr marL="285750" indent="-285750">
              <a:buFont typeface="Arial" panose="020B0604020202020204" pitchFamily="34" charset="0"/>
              <a:buChar char="•"/>
            </a:pPr>
            <a:endParaRPr lang="en-US" b="1" dirty="0">
              <a:solidFill>
                <a:srgbClr val="FFFFCC"/>
              </a:solidFill>
            </a:endParaRPr>
          </a:p>
        </p:txBody>
      </p:sp>
      <p:sp>
        <p:nvSpPr>
          <p:cNvPr id="4" name="TextBox 3"/>
          <p:cNvSpPr txBox="1"/>
          <p:nvPr/>
        </p:nvSpPr>
        <p:spPr>
          <a:xfrm>
            <a:off x="8077200" y="6498012"/>
            <a:ext cx="838200" cy="246221"/>
          </a:xfrm>
          <a:prstGeom prst="rect">
            <a:avLst/>
          </a:prstGeom>
          <a:noFill/>
        </p:spPr>
        <p:txBody>
          <a:bodyPr wrap="square" rtlCol="0">
            <a:spAutoFit/>
          </a:bodyPr>
          <a:lstStyle/>
          <a:p>
            <a:r>
              <a:rPr lang="en-US" sz="1000" dirty="0" smtClean="0"/>
              <a:t>Slide 3 of 26</a:t>
            </a:r>
            <a:endParaRPr lang="en-US" sz="10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10121" y="6393618"/>
            <a:ext cx="572357" cy="104394"/>
          </a:xfrm>
          <a:prstGeom prst="rect">
            <a:avLst/>
          </a:prstGeom>
        </p:spPr>
      </p:pic>
    </p:spTree>
    <p:extLst>
      <p:ext uri="{BB962C8B-B14F-4D97-AF65-F5344CB8AC3E}">
        <p14:creationId xmlns:p14="http://schemas.microsoft.com/office/powerpoint/2010/main" val="38004644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1159" y="8965"/>
            <a:ext cx="8001000" cy="1069975"/>
          </a:xfrm>
        </p:spPr>
        <p:txBody>
          <a:bodyPr>
            <a:normAutofit/>
          </a:bodyPr>
          <a:lstStyle/>
          <a:p>
            <a:r>
              <a:rPr lang="en-US" sz="2800" b="1" dirty="0" smtClean="0">
                <a:solidFill>
                  <a:srgbClr val="99FFCC"/>
                </a:solidFill>
              </a:rPr>
              <a:t>Riverton 1 Plume</a:t>
            </a:r>
            <a:endParaRPr lang="en-US" sz="2800" b="1" dirty="0">
              <a:solidFill>
                <a:srgbClr val="99FFCC"/>
              </a:solidFill>
            </a:endParaRPr>
          </a:p>
        </p:txBody>
      </p:sp>
      <p:sp>
        <p:nvSpPr>
          <p:cNvPr id="3" name="Rectangle 2"/>
          <p:cNvSpPr/>
          <p:nvPr/>
        </p:nvSpPr>
        <p:spPr>
          <a:xfrm>
            <a:off x="228600" y="838200"/>
            <a:ext cx="8229600" cy="1815882"/>
          </a:xfrm>
          <a:prstGeom prst="rect">
            <a:avLst/>
          </a:prstGeom>
        </p:spPr>
        <p:txBody>
          <a:bodyPr wrap="square">
            <a:spAutoFit/>
          </a:bodyPr>
          <a:lstStyle/>
          <a:p>
            <a:pPr marL="342900" indent="-342900">
              <a:buFont typeface="Arial" panose="020B0604020202020204" pitchFamily="34" charset="0"/>
              <a:buChar char="•"/>
            </a:pPr>
            <a:r>
              <a:rPr lang="en-US" sz="1600" b="1" dirty="0" smtClean="0">
                <a:solidFill>
                  <a:srgbClr val="FFFFCC"/>
                </a:solidFill>
              </a:rPr>
              <a:t>Weathered Diesel  and Gasoline Plume Riverton, Wyoming</a:t>
            </a:r>
          </a:p>
          <a:p>
            <a:pPr marL="342900" indent="-342900">
              <a:buFont typeface="Arial" panose="020B0604020202020204" pitchFamily="34" charset="0"/>
              <a:buChar char="•"/>
            </a:pPr>
            <a:endParaRPr lang="en-US" sz="1600" b="1" dirty="0">
              <a:solidFill>
                <a:srgbClr val="FFFFCC"/>
              </a:solidFill>
            </a:endParaRPr>
          </a:p>
          <a:p>
            <a:pPr marL="342900" indent="-342900">
              <a:buFont typeface="Arial" panose="020B0604020202020204" pitchFamily="34" charset="0"/>
              <a:buChar char="•"/>
            </a:pPr>
            <a:r>
              <a:rPr lang="en-US" sz="1600" b="1" dirty="0" smtClean="0">
                <a:solidFill>
                  <a:srgbClr val="FFFFCC"/>
                </a:solidFill>
              </a:rPr>
              <a:t>1100 feet long</a:t>
            </a:r>
          </a:p>
          <a:p>
            <a:pPr marL="342900" indent="-342900">
              <a:buFont typeface="Arial" panose="020B0604020202020204" pitchFamily="34" charset="0"/>
              <a:buChar char="•"/>
            </a:pPr>
            <a:endParaRPr lang="en-US" sz="1600" b="1" dirty="0">
              <a:solidFill>
                <a:srgbClr val="FFFFCC"/>
              </a:solidFill>
            </a:endParaRPr>
          </a:p>
          <a:p>
            <a:pPr marL="342900" indent="-342900">
              <a:buFont typeface="Arial" panose="020B0604020202020204" pitchFamily="34" charset="0"/>
              <a:buChar char="•"/>
            </a:pPr>
            <a:r>
              <a:rPr lang="en-US" sz="1600" b="1" dirty="0" smtClean="0">
                <a:solidFill>
                  <a:srgbClr val="FFFFCC"/>
                </a:solidFill>
              </a:rPr>
              <a:t>Dissolved and Free Product Plume </a:t>
            </a:r>
            <a:r>
              <a:rPr lang="en-US" sz="1600" b="1" dirty="0" smtClean="0">
                <a:solidFill>
                  <a:srgbClr val="FFFFCC"/>
                </a:solidFill>
              </a:rPr>
              <a:t>Commingled from </a:t>
            </a:r>
            <a:r>
              <a:rPr lang="en-US" sz="1600" b="1" dirty="0" smtClean="0">
                <a:solidFill>
                  <a:srgbClr val="FFFFCC"/>
                </a:solidFill>
              </a:rPr>
              <a:t>Multiple </a:t>
            </a:r>
            <a:r>
              <a:rPr lang="en-US" sz="1600" b="1" dirty="0" smtClean="0">
                <a:solidFill>
                  <a:srgbClr val="FFFFCC"/>
                </a:solidFill>
              </a:rPr>
              <a:t>UST Releases </a:t>
            </a:r>
            <a:endParaRPr lang="en-US" sz="1600" b="1" dirty="0" smtClean="0">
              <a:solidFill>
                <a:srgbClr val="FFFFCC"/>
              </a:solidFill>
            </a:endParaRPr>
          </a:p>
          <a:p>
            <a:pPr marL="342900" indent="-342900">
              <a:buFont typeface="Arial" panose="020B0604020202020204" pitchFamily="34" charset="0"/>
              <a:buChar char="•"/>
            </a:pPr>
            <a:endParaRPr lang="en-US" sz="1600" b="1" dirty="0">
              <a:solidFill>
                <a:srgbClr val="FFFFCC"/>
              </a:solidFill>
            </a:endParaRPr>
          </a:p>
          <a:p>
            <a:pPr marL="342900" indent="-342900">
              <a:buFont typeface="Arial" panose="020B0604020202020204" pitchFamily="34" charset="0"/>
              <a:buChar char="•"/>
            </a:pPr>
            <a:r>
              <a:rPr lang="en-US" sz="1600" b="1" dirty="0" smtClean="0">
                <a:solidFill>
                  <a:srgbClr val="FFFFCC"/>
                </a:solidFill>
              </a:rPr>
              <a:t>1993 – 7 feet of free product in wells MW-30 and MW-41</a:t>
            </a:r>
            <a:endParaRPr lang="en-US" sz="3200" b="1" dirty="0">
              <a:solidFill>
                <a:srgbClr val="FFFFCC"/>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2955483"/>
            <a:ext cx="5486400" cy="36656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077200" y="6498012"/>
            <a:ext cx="838200" cy="246221"/>
          </a:xfrm>
          <a:prstGeom prst="rect">
            <a:avLst/>
          </a:prstGeom>
          <a:noFill/>
        </p:spPr>
        <p:txBody>
          <a:bodyPr wrap="square" rtlCol="0">
            <a:spAutoFit/>
          </a:bodyPr>
          <a:lstStyle/>
          <a:p>
            <a:r>
              <a:rPr lang="en-US" sz="1000" dirty="0" smtClean="0"/>
              <a:t>Slide 4 of 26</a:t>
            </a:r>
            <a:endParaRPr lang="en-US"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3270226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839200" cy="2133599"/>
          </a:xfrm>
        </p:spPr>
        <p:txBody>
          <a:bodyPr>
            <a:normAutofit fontScale="90000"/>
          </a:bodyPr>
          <a:lstStyle/>
          <a:p>
            <a:pPr algn="l"/>
            <a:r>
              <a:rPr lang="en-US" sz="2400" b="1" dirty="0" smtClean="0">
                <a:solidFill>
                  <a:srgbClr val="FFFFCC"/>
                </a:solidFill>
              </a:rPr>
              <a:t>                                           </a:t>
            </a:r>
            <a:br>
              <a:rPr lang="en-US" sz="2400" b="1" dirty="0" smtClean="0">
                <a:solidFill>
                  <a:srgbClr val="FFFFCC"/>
                </a:solidFill>
              </a:rPr>
            </a:br>
            <a:r>
              <a:rPr lang="en-US" sz="2400" b="1" dirty="0" smtClean="0">
                <a:solidFill>
                  <a:srgbClr val="FFFFCC"/>
                </a:solidFill>
              </a:rPr>
              <a:t>                                              </a:t>
            </a:r>
            <a:br>
              <a:rPr lang="en-US" sz="2400" b="1" dirty="0" smtClean="0">
                <a:solidFill>
                  <a:srgbClr val="FFFFCC"/>
                </a:solidFill>
              </a:rPr>
            </a:br>
            <a:r>
              <a:rPr lang="en-US" sz="2400" b="1" dirty="0" smtClean="0">
                <a:solidFill>
                  <a:srgbClr val="FFFFCC"/>
                </a:solidFill>
              </a:rPr>
              <a:t>                             </a:t>
            </a:r>
            <a:r>
              <a:rPr lang="en-US" sz="2400" b="1" dirty="0" smtClean="0">
                <a:solidFill>
                  <a:srgbClr val="99FFCC"/>
                </a:solidFill>
              </a:rPr>
              <a:t>Plume Stability - Dissolved Phase Plume</a:t>
            </a:r>
            <a:br>
              <a:rPr lang="en-US" sz="2400" b="1" dirty="0" smtClean="0">
                <a:solidFill>
                  <a:srgbClr val="99FFCC"/>
                </a:solidFill>
              </a:rPr>
            </a:br>
            <a:r>
              <a:rPr lang="en-US" sz="2400" b="1" dirty="0" smtClean="0">
                <a:solidFill>
                  <a:srgbClr val="99FFCC"/>
                </a:solidFill>
              </a:rPr>
              <a:t/>
            </a:r>
            <a:br>
              <a:rPr lang="en-US" sz="2400" b="1" dirty="0" smtClean="0">
                <a:solidFill>
                  <a:srgbClr val="99FFCC"/>
                </a:solidFill>
              </a:rPr>
            </a:br>
            <a:r>
              <a:rPr lang="en-US" sz="1800" b="1" dirty="0" smtClean="0">
                <a:solidFill>
                  <a:srgbClr val="FFFFCC"/>
                </a:solidFill>
              </a:rPr>
              <a:t>Step  1:  Decide which years you are going to evaluate.      2002 and 2016.</a:t>
            </a:r>
            <a:br>
              <a:rPr lang="en-US" sz="1800" b="1" dirty="0" smtClean="0">
                <a:solidFill>
                  <a:srgbClr val="FFFFCC"/>
                </a:solidFill>
              </a:rPr>
            </a:br>
            <a:r>
              <a:rPr lang="en-US" sz="1800" b="1" dirty="0">
                <a:solidFill>
                  <a:srgbClr val="FFFFCC"/>
                </a:solidFill>
              </a:rPr>
              <a:t/>
            </a:r>
            <a:br>
              <a:rPr lang="en-US" sz="1800" b="1" dirty="0">
                <a:solidFill>
                  <a:srgbClr val="FFFFCC"/>
                </a:solidFill>
              </a:rPr>
            </a:br>
            <a:r>
              <a:rPr lang="en-US" sz="1800" b="1" dirty="0">
                <a:solidFill>
                  <a:srgbClr val="FFFFCC"/>
                </a:solidFill>
              </a:rPr>
              <a:t>Step  </a:t>
            </a:r>
            <a:r>
              <a:rPr lang="en-US" sz="1800" b="1" dirty="0" smtClean="0">
                <a:solidFill>
                  <a:srgbClr val="FFFFCC"/>
                </a:solidFill>
              </a:rPr>
              <a:t>2:  Create your EXCEL spreadsheet of data</a:t>
            </a:r>
            <a:r>
              <a:rPr lang="en-US" sz="1800" b="1" dirty="0">
                <a:solidFill>
                  <a:srgbClr val="FFFFCC"/>
                </a:solidFill>
              </a:rPr>
              <a:t/>
            </a:r>
            <a:br>
              <a:rPr lang="en-US" sz="1800" b="1" dirty="0">
                <a:solidFill>
                  <a:srgbClr val="FFFFCC"/>
                </a:solidFill>
              </a:rPr>
            </a:br>
            <a:r>
              <a:rPr lang="en-US" sz="1600" b="1" dirty="0" smtClean="0">
                <a:solidFill>
                  <a:srgbClr val="99FFCC"/>
                </a:solidFill>
              </a:rPr>
              <a:t>                                                                                                    </a:t>
            </a:r>
            <a:br>
              <a:rPr lang="en-US" sz="1600" b="1" dirty="0" smtClean="0">
                <a:solidFill>
                  <a:srgbClr val="99FFCC"/>
                </a:solidFill>
              </a:rPr>
            </a:br>
            <a:r>
              <a:rPr lang="en-US" sz="1600" b="1" dirty="0" smtClean="0">
                <a:solidFill>
                  <a:srgbClr val="99FFCC"/>
                </a:solidFill>
              </a:rPr>
              <a:t>                                                                                                 </a:t>
            </a:r>
            <a:r>
              <a:rPr lang="en-US" sz="1600" b="1" dirty="0" smtClean="0">
                <a:solidFill>
                  <a:srgbClr val="FFFFCC"/>
                </a:solidFill>
              </a:rPr>
              <a:t>2002 Data</a:t>
            </a:r>
            <a:r>
              <a:rPr lang="en-US" sz="2000" b="1" dirty="0">
                <a:solidFill>
                  <a:srgbClr val="99FFCC"/>
                </a:solidFill>
              </a:rPr>
              <a:t/>
            </a:r>
            <a:br>
              <a:rPr lang="en-US" sz="2000" b="1" dirty="0">
                <a:solidFill>
                  <a:srgbClr val="99FFCC"/>
                </a:solidFill>
              </a:rPr>
            </a:br>
            <a:endParaRPr lang="en-US" sz="2000" b="1" dirty="0">
              <a:solidFill>
                <a:srgbClr val="99FFCC"/>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0783" y="2209800"/>
            <a:ext cx="4157662"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8077200" y="6498012"/>
            <a:ext cx="838200" cy="246221"/>
          </a:xfrm>
          <a:prstGeom prst="rect">
            <a:avLst/>
          </a:prstGeom>
          <a:noFill/>
        </p:spPr>
        <p:txBody>
          <a:bodyPr wrap="square" rtlCol="0">
            <a:spAutoFit/>
          </a:bodyPr>
          <a:lstStyle/>
          <a:p>
            <a:r>
              <a:rPr lang="en-US" sz="1000" dirty="0" smtClean="0"/>
              <a:t>Slide 5 of 26</a:t>
            </a:r>
            <a:endParaRPr lang="en-US" sz="1000"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18852969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799" y="530225"/>
            <a:ext cx="8357917" cy="1069975"/>
          </a:xfrm>
        </p:spPr>
        <p:txBody>
          <a:bodyPr>
            <a:normAutofit fontScale="90000"/>
          </a:bodyPr>
          <a:lstStyle/>
          <a:p>
            <a:pPr algn="l"/>
            <a:r>
              <a:rPr lang="en-US" sz="2000" b="1" dirty="0" smtClean="0">
                <a:solidFill>
                  <a:srgbClr val="FFFFCC"/>
                </a:solidFill>
              </a:rPr>
              <a:t>Step 3:</a:t>
            </a:r>
            <a:r>
              <a:rPr lang="en-US" sz="2000" b="1" dirty="0" smtClean="0">
                <a:solidFill>
                  <a:srgbClr val="99FFCC"/>
                </a:solidFill>
              </a:rPr>
              <a:t>  Startup SURFER and Select the Grid Data Tab       </a:t>
            </a:r>
            <a:r>
              <a:rPr lang="en-US" sz="1400" b="1" dirty="0" smtClean="0">
                <a:solidFill>
                  <a:srgbClr val="99FFCC"/>
                </a:solidFill>
              </a:rPr>
              <a:t/>
            </a:r>
            <a:br>
              <a:rPr lang="en-US" sz="1400" b="1" dirty="0" smtClean="0">
                <a:solidFill>
                  <a:srgbClr val="99FFCC"/>
                </a:solidFill>
              </a:rPr>
            </a:br>
            <a:r>
              <a:rPr lang="en-US" sz="1400" b="1" dirty="0">
                <a:solidFill>
                  <a:srgbClr val="99FFCC"/>
                </a:solidFill>
              </a:rPr>
              <a:t> </a:t>
            </a:r>
            <a:r>
              <a:rPr lang="en-US" sz="1400" b="1" dirty="0" smtClean="0">
                <a:solidFill>
                  <a:srgbClr val="99FFCC"/>
                </a:solidFill>
              </a:rPr>
              <a:t>                                                                                                                                           </a:t>
            </a:r>
            <a:br>
              <a:rPr lang="en-US" sz="1400" b="1" dirty="0" smtClean="0">
                <a:solidFill>
                  <a:srgbClr val="99FFCC"/>
                </a:solidFill>
              </a:rPr>
            </a:br>
            <a:r>
              <a:rPr lang="en-US" sz="1400" b="1" dirty="0" smtClean="0">
                <a:solidFill>
                  <a:srgbClr val="99FFCC"/>
                </a:solidFill>
              </a:rPr>
              <a:t>                                                                                                                                   Navigate to the EXCEL Spreadsheet </a:t>
            </a:r>
            <a:r>
              <a:rPr lang="en-US" sz="1400" b="1" dirty="0">
                <a:solidFill>
                  <a:srgbClr val="99FFCC"/>
                </a:solidFill>
              </a:rPr>
              <a:t/>
            </a:r>
            <a:br>
              <a:rPr lang="en-US" sz="1400" b="1" dirty="0">
                <a:solidFill>
                  <a:srgbClr val="99FFCC"/>
                </a:solidFill>
              </a:rPr>
            </a:br>
            <a:r>
              <a:rPr lang="en-US" sz="1400" b="1" dirty="0" smtClean="0">
                <a:solidFill>
                  <a:srgbClr val="99FFCC"/>
                </a:solidFill>
              </a:rPr>
              <a:t>                                                                                                                                             </a:t>
            </a:r>
            <a:br>
              <a:rPr lang="en-US" sz="1400" b="1" dirty="0" smtClean="0">
                <a:solidFill>
                  <a:srgbClr val="99FFCC"/>
                </a:solidFill>
              </a:rPr>
            </a:br>
            <a:r>
              <a:rPr lang="en-US" sz="1400" b="1" dirty="0" smtClean="0">
                <a:solidFill>
                  <a:srgbClr val="99FFCC"/>
                </a:solidFill>
              </a:rPr>
              <a:t>                                                                                                                                                   </a:t>
            </a:r>
            <a:br>
              <a:rPr lang="en-US" sz="1400" b="1" dirty="0" smtClean="0">
                <a:solidFill>
                  <a:srgbClr val="99FFCC"/>
                </a:solidFill>
              </a:rPr>
            </a:br>
            <a:r>
              <a:rPr lang="en-US" sz="1400" b="1" dirty="0">
                <a:solidFill>
                  <a:srgbClr val="99FFCC"/>
                </a:solidFill>
              </a:rPr>
              <a:t> </a:t>
            </a:r>
            <a:r>
              <a:rPr lang="en-US" sz="1400" b="1" dirty="0" smtClean="0">
                <a:solidFill>
                  <a:srgbClr val="99FFCC"/>
                </a:solidFill>
              </a:rPr>
              <a:t>                                                                                                                                                             Fill in Dialog Boxes</a:t>
            </a:r>
            <a:r>
              <a:rPr lang="en-US" sz="2400" b="1" dirty="0">
                <a:solidFill>
                  <a:srgbClr val="99FFCC"/>
                </a:solidFill>
              </a:rPr>
              <a:t/>
            </a:r>
            <a:br>
              <a:rPr lang="en-US" sz="2400" b="1" dirty="0">
                <a:solidFill>
                  <a:srgbClr val="99FFCC"/>
                </a:solidFill>
              </a:rPr>
            </a:br>
            <a:endParaRPr lang="en-US" sz="2400" b="1" dirty="0">
              <a:solidFill>
                <a:srgbClr val="99FFCC"/>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799" y="2079812"/>
            <a:ext cx="4640377"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940" y="2088776"/>
            <a:ext cx="3574131"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283461" y="2496671"/>
            <a:ext cx="1981200" cy="94745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4343400" y="3609974"/>
            <a:ext cx="609600" cy="20002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7835725" y="4267200"/>
            <a:ext cx="580464" cy="457200"/>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7255261" y="4953000"/>
            <a:ext cx="1160928" cy="200026"/>
          </a:xfrm>
          <a:prstGeom prst="rect">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Arrow Connector 8"/>
          <p:cNvCxnSpPr/>
          <p:nvPr/>
        </p:nvCxnSpPr>
        <p:spPr>
          <a:xfrm flipH="1">
            <a:off x="5181600" y="1066800"/>
            <a:ext cx="304800" cy="1066800"/>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6219837" y="1546412"/>
            <a:ext cx="304800" cy="891988"/>
          </a:xfrm>
          <a:prstGeom prst="straightConnector1">
            <a:avLst/>
          </a:prstGeom>
          <a:ln w="38100">
            <a:solidFill>
              <a:schemeClr val="accent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52400" y="6468344"/>
            <a:ext cx="838200" cy="246221"/>
          </a:xfrm>
          <a:prstGeom prst="rect">
            <a:avLst/>
          </a:prstGeom>
          <a:noFill/>
        </p:spPr>
        <p:txBody>
          <a:bodyPr wrap="square" rtlCol="0">
            <a:spAutoFit/>
          </a:bodyPr>
          <a:lstStyle/>
          <a:p>
            <a:r>
              <a:rPr lang="en-US" sz="1000" dirty="0" smtClean="0"/>
              <a:t>Slide 6 of 26</a:t>
            </a:r>
            <a:endParaRPr lang="en-US" sz="1000" dirty="0"/>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5843" y="6378097"/>
            <a:ext cx="572357" cy="104394"/>
          </a:xfrm>
          <a:prstGeom prst="rect">
            <a:avLst/>
          </a:prstGeom>
        </p:spPr>
      </p:pic>
    </p:spTree>
    <p:extLst>
      <p:ext uri="{BB962C8B-B14F-4D97-AF65-F5344CB8AC3E}">
        <p14:creationId xmlns:p14="http://schemas.microsoft.com/office/powerpoint/2010/main" val="2962273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45375"/>
            <a:ext cx="5042852" cy="467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2057400" y="123356"/>
            <a:ext cx="4800600" cy="898021"/>
          </a:xfrm>
        </p:spPr>
        <p:txBody>
          <a:bodyPr>
            <a:normAutofit/>
          </a:bodyPr>
          <a:lstStyle/>
          <a:p>
            <a:r>
              <a:rPr lang="en-US" sz="2800" b="1" dirty="0" smtClean="0">
                <a:solidFill>
                  <a:srgbClr val="99FFCC"/>
                </a:solidFill>
              </a:rPr>
              <a:t>Gridding -  “Log… Save Linear”</a:t>
            </a:r>
            <a:endParaRPr lang="en-US" sz="2800" b="1" dirty="0">
              <a:solidFill>
                <a:srgbClr val="99FFCC"/>
              </a:solidFill>
            </a:endParaRPr>
          </a:p>
        </p:txBody>
      </p:sp>
      <p:sp>
        <p:nvSpPr>
          <p:cNvPr id="7" name="Rectangle 6"/>
          <p:cNvSpPr/>
          <p:nvPr/>
        </p:nvSpPr>
        <p:spPr>
          <a:xfrm>
            <a:off x="6096000" y="1295400"/>
            <a:ext cx="2743200" cy="4247317"/>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pPr marL="285750" indent="-285750">
              <a:buFont typeface="Arial" panose="020B0604020202020204" pitchFamily="34" charset="0"/>
              <a:buChar char="•"/>
            </a:pPr>
            <a:r>
              <a:rPr lang="en-US" b="1" dirty="0" smtClean="0">
                <a:solidFill>
                  <a:srgbClr val="FFFFCC"/>
                </a:solidFill>
              </a:rPr>
              <a:t>Surfer 1</a:t>
            </a:r>
            <a:r>
              <a:rPr lang="en-US" b="1" baseline="30000" dirty="0" smtClean="0">
                <a:solidFill>
                  <a:srgbClr val="FFFFCC"/>
                </a:solidFill>
              </a:rPr>
              <a:t>st</a:t>
            </a:r>
            <a:r>
              <a:rPr lang="en-US" b="1" dirty="0" smtClean="0">
                <a:solidFill>
                  <a:srgbClr val="FFFFCC"/>
                </a:solidFill>
              </a:rPr>
              <a:t> estimates         log (concentrations) at each grid point.</a:t>
            </a:r>
          </a:p>
          <a:p>
            <a:endParaRPr lang="en-US" b="1" dirty="0">
              <a:solidFill>
                <a:srgbClr val="FFFFCC"/>
              </a:solidFill>
            </a:endParaRPr>
          </a:p>
          <a:p>
            <a:pPr marL="285750" indent="-285750">
              <a:buFont typeface="Arial" panose="020B0604020202020204" pitchFamily="34" charset="0"/>
              <a:buChar char="•"/>
            </a:pPr>
            <a:r>
              <a:rPr lang="en-US" b="1" dirty="0" smtClean="0">
                <a:solidFill>
                  <a:srgbClr val="FFFFCC"/>
                </a:solidFill>
              </a:rPr>
              <a:t>Then “transforms” the logarithm values back to a concentration.  </a:t>
            </a:r>
          </a:p>
          <a:p>
            <a:endParaRPr lang="en-US" b="1" dirty="0">
              <a:solidFill>
                <a:srgbClr val="FFFFCC"/>
              </a:solidFill>
            </a:endParaRPr>
          </a:p>
          <a:p>
            <a:r>
              <a:rPr lang="en-US" b="1" dirty="0">
                <a:solidFill>
                  <a:srgbClr val="FFFFCC"/>
                </a:solidFill>
              </a:rPr>
              <a:t> </a:t>
            </a:r>
            <a:r>
              <a:rPr lang="en-US" b="1" dirty="0" smtClean="0">
                <a:solidFill>
                  <a:srgbClr val="FFFFCC"/>
                </a:solidFill>
              </a:rPr>
              <a:t>     </a:t>
            </a:r>
            <a:endParaRPr lang="en-US" b="1" dirty="0">
              <a:solidFill>
                <a:srgbClr val="FFFFCC"/>
              </a:solidFill>
            </a:endParaRPr>
          </a:p>
          <a:p>
            <a:pPr marL="285750" indent="-285750">
              <a:buFont typeface="Arial" panose="020B0604020202020204" pitchFamily="34" charset="0"/>
              <a:buChar char="•"/>
            </a:pPr>
            <a:r>
              <a:rPr lang="en-US" b="1" dirty="0" smtClean="0">
                <a:solidFill>
                  <a:srgbClr val="FFFFCC"/>
                </a:solidFill>
              </a:rPr>
              <a:t>Saves final  Grid File with estimated concentrations at each grid point.                                   </a:t>
            </a:r>
          </a:p>
          <a:p>
            <a:pPr marL="285750" indent="-285750">
              <a:buFont typeface="Arial" panose="020B0604020202020204" pitchFamily="34" charset="0"/>
              <a:buChar char="•"/>
            </a:pPr>
            <a:endParaRPr lang="en-US" b="1" dirty="0">
              <a:solidFill>
                <a:srgbClr val="FFFFCC"/>
              </a:solidFill>
            </a:endParaRPr>
          </a:p>
        </p:txBody>
      </p:sp>
      <p:sp>
        <p:nvSpPr>
          <p:cNvPr id="5" name="TextBox 4"/>
          <p:cNvSpPr txBox="1"/>
          <p:nvPr/>
        </p:nvSpPr>
        <p:spPr>
          <a:xfrm>
            <a:off x="8077200" y="6383179"/>
            <a:ext cx="838200" cy="246221"/>
          </a:xfrm>
          <a:prstGeom prst="rect">
            <a:avLst/>
          </a:prstGeom>
          <a:noFill/>
        </p:spPr>
        <p:txBody>
          <a:bodyPr wrap="square" rtlCol="0">
            <a:spAutoFit/>
          </a:bodyPr>
          <a:lstStyle/>
          <a:p>
            <a:r>
              <a:rPr lang="en-US" sz="1000" dirty="0" smtClean="0"/>
              <a:t>Slide 7 of 26</a:t>
            </a:r>
            <a:endParaRPr lang="en-US" sz="10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10121" y="6248400"/>
            <a:ext cx="572357" cy="104394"/>
          </a:xfrm>
          <a:prstGeom prst="rect">
            <a:avLst/>
          </a:prstGeom>
        </p:spPr>
      </p:pic>
    </p:spTree>
    <p:extLst>
      <p:ext uri="{BB962C8B-B14F-4D97-AF65-F5344CB8AC3E}">
        <p14:creationId xmlns:p14="http://schemas.microsoft.com/office/powerpoint/2010/main" val="3602549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2400"/>
            <a:ext cx="8305800" cy="1069975"/>
          </a:xfrm>
        </p:spPr>
        <p:txBody>
          <a:bodyPr>
            <a:normAutofit/>
          </a:bodyPr>
          <a:lstStyle/>
          <a:p>
            <a:pPr algn="l"/>
            <a:r>
              <a:rPr lang="en-US" sz="2000" b="1" dirty="0" smtClean="0">
                <a:solidFill>
                  <a:srgbClr val="FFFFCC"/>
                </a:solidFill>
              </a:rPr>
              <a:t>Step 4:</a:t>
            </a:r>
            <a:r>
              <a:rPr lang="en-US" sz="2000" b="1" dirty="0" smtClean="0">
                <a:solidFill>
                  <a:srgbClr val="99FFCC"/>
                </a:solidFill>
              </a:rPr>
              <a:t>  Contour your Grid File</a:t>
            </a:r>
            <a:endParaRPr lang="en-US" sz="2000" b="1" dirty="0">
              <a:solidFill>
                <a:srgbClr val="99FFCC"/>
              </a:solidFill>
            </a:endParaRPr>
          </a:p>
        </p:txBody>
      </p:sp>
      <p:sp>
        <p:nvSpPr>
          <p:cNvPr id="4" name="Subtitle 2"/>
          <p:cNvSpPr>
            <a:spLocks noGrp="1"/>
          </p:cNvSpPr>
          <p:nvPr>
            <p:ph type="subTitle" idx="1"/>
          </p:nvPr>
        </p:nvSpPr>
        <p:spPr>
          <a:xfrm>
            <a:off x="3886200" y="1828800"/>
            <a:ext cx="4114800" cy="4419600"/>
          </a:xfrm>
        </p:spPr>
        <p:txBody>
          <a:bodyPr>
            <a:normAutofit/>
          </a:bodyPr>
          <a:lstStyle/>
          <a:p>
            <a:pPr marL="341313" indent="-341313" algn="l">
              <a:buFont typeface="Arial" pitchFamily="34" charset="0"/>
              <a:buChar char="•"/>
            </a:pPr>
            <a:endParaRPr lang="en-US" sz="2200" dirty="0" smtClean="0">
              <a:solidFill>
                <a:srgbClr val="FFFFCC"/>
              </a:solidFill>
            </a:endParaRPr>
          </a:p>
          <a:p>
            <a:pPr marL="341313" indent="-341313" algn="l">
              <a:buFont typeface="Arial" pitchFamily="34" charset="0"/>
              <a:buChar char="•"/>
            </a:pPr>
            <a:endParaRPr lang="en-US" sz="2200" dirty="0">
              <a:solidFill>
                <a:srgbClr val="FFFFCC"/>
              </a:solidFill>
            </a:endParaRPr>
          </a:p>
          <a:p>
            <a:pPr marL="1255713" lvl="2" indent="-341313" algn="l"/>
            <a:endParaRPr lang="en-US" sz="1400" dirty="0" smtClean="0">
              <a:solidFill>
                <a:srgbClr val="FFFFCC"/>
              </a:solidFill>
            </a:endParaRPr>
          </a:p>
          <a:p>
            <a:pPr marL="798513" lvl="1" indent="-341313" algn="l"/>
            <a:endParaRPr lang="en-US" sz="1800" dirty="0" smtClean="0">
              <a:solidFill>
                <a:srgbClr val="FFFFCC"/>
              </a:solidFill>
            </a:endParaRPr>
          </a:p>
          <a:p>
            <a:pPr marL="341313" indent="-341313" algn="l">
              <a:buFont typeface="Arial" pitchFamily="34" charset="0"/>
              <a:buChar char="•"/>
            </a:pPr>
            <a:endParaRPr lang="en-US" sz="2200" dirty="0" smtClean="0">
              <a:solidFill>
                <a:srgbClr val="FFFFCC"/>
              </a:solidFill>
            </a:endParaRPr>
          </a:p>
          <a:p>
            <a:pPr marL="341313" indent="-341313" algn="l">
              <a:buFont typeface="Arial" pitchFamily="34" charset="0"/>
              <a:buChar char="•"/>
            </a:pPr>
            <a:endParaRPr lang="en-US" sz="2200" dirty="0" smtClean="0">
              <a:solidFill>
                <a:srgbClr val="FFFFCC"/>
              </a:solidFill>
            </a:endParaRPr>
          </a:p>
          <a:p>
            <a:pPr marL="341313" indent="-341313" algn="l">
              <a:buFont typeface="Arial" pitchFamily="34" charset="0"/>
              <a:buChar char="•"/>
            </a:pPr>
            <a:endParaRPr lang="en-US" sz="2200" dirty="0" smtClean="0">
              <a:solidFill>
                <a:srgbClr val="FFFFCC"/>
              </a:solidFill>
            </a:endParaRPr>
          </a:p>
          <a:p>
            <a:pPr marL="341313" indent="-341313" algn="l">
              <a:buFont typeface="Arial" pitchFamily="34" charset="0"/>
              <a:buChar char="•"/>
            </a:pPr>
            <a:endParaRPr lang="en-US" sz="2200" dirty="0" smtClean="0">
              <a:solidFill>
                <a:srgbClr val="FFFFCC"/>
              </a:solidFill>
            </a:endParaRPr>
          </a:p>
        </p:txBody>
      </p:sp>
      <p:sp>
        <p:nvSpPr>
          <p:cNvPr id="3" name="Rectangle 2"/>
          <p:cNvSpPr/>
          <p:nvPr/>
        </p:nvSpPr>
        <p:spPr>
          <a:xfrm>
            <a:off x="228600" y="1295400"/>
            <a:ext cx="7315200" cy="4524315"/>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endParaRPr lang="en-US" b="1" dirty="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endParaRPr lang="en-US" b="1" dirty="0">
              <a:solidFill>
                <a:srgbClr val="FFFFCC"/>
              </a:solidFill>
            </a:endParaRPr>
          </a:p>
          <a:p>
            <a:endParaRPr lang="en-US" b="1" dirty="0">
              <a:solidFill>
                <a:srgbClr val="FFFFCC"/>
              </a:solidFill>
            </a:endParaRPr>
          </a:p>
          <a:p>
            <a:endParaRPr lang="en-US" b="1" dirty="0" smtClean="0">
              <a:solidFill>
                <a:srgbClr val="FFFFCC"/>
              </a:solidFill>
            </a:endParaRPr>
          </a:p>
          <a:p>
            <a:endParaRPr lang="en-US" b="1" dirty="0" smtClean="0">
              <a:solidFill>
                <a:srgbClr val="FFFFCC"/>
              </a:solidFill>
            </a:endParaRPr>
          </a:p>
          <a:p>
            <a:endParaRPr lang="en-US" b="1" dirty="0">
              <a:solidFill>
                <a:srgbClr val="FFFFCC"/>
              </a:solidFill>
            </a:endParaRPr>
          </a:p>
          <a:p>
            <a:r>
              <a:rPr lang="en-US" b="1" dirty="0" smtClean="0">
                <a:solidFill>
                  <a:srgbClr val="FFFFCC"/>
                </a:solidFill>
              </a:rPr>
              <a:t>	</a:t>
            </a:r>
            <a:endParaRPr lang="en-US" b="1" dirty="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smtClean="0">
              <a:solidFill>
                <a:srgbClr val="FFFFCC"/>
              </a:solidFill>
            </a:endParaRPr>
          </a:p>
          <a:p>
            <a:pPr marL="342900" indent="-342900">
              <a:buFont typeface="Arial" panose="020B0604020202020204" pitchFamily="34" charset="0"/>
              <a:buChar char="•"/>
            </a:pPr>
            <a:endParaRPr lang="en-US" b="1" dirty="0">
              <a:solidFill>
                <a:srgbClr val="FFFFCC"/>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9906" y="1347757"/>
            <a:ext cx="7040131"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13704" y="5819715"/>
            <a:ext cx="8229600" cy="615553"/>
          </a:xfrm>
          <a:prstGeom prst="rect">
            <a:avLst/>
          </a:prstGeom>
        </p:spPr>
        <p:txBody>
          <a:bodyPr wrap="square">
            <a:spAutoFit/>
          </a:bodyPr>
          <a:lstStyle/>
          <a:p>
            <a:pPr marL="342900" indent="-342900">
              <a:buFont typeface="Arial" panose="020B0604020202020204" pitchFamily="34" charset="0"/>
              <a:buChar char="•"/>
            </a:pPr>
            <a:endParaRPr lang="en-US" b="1" dirty="0">
              <a:solidFill>
                <a:srgbClr val="FFFFCC"/>
              </a:solidFill>
            </a:endParaRPr>
          </a:p>
          <a:p>
            <a:r>
              <a:rPr lang="en-US" sz="1600" b="1" dirty="0" smtClean="0">
                <a:solidFill>
                  <a:srgbClr val="FFFFCC"/>
                </a:solidFill>
              </a:rPr>
              <a:t>	Next step:  Calculate volume under the curve</a:t>
            </a:r>
            <a:endParaRPr lang="en-US" sz="3200" b="1" dirty="0">
              <a:solidFill>
                <a:srgbClr val="FFFFCC"/>
              </a:solidFill>
            </a:endParaRPr>
          </a:p>
        </p:txBody>
      </p:sp>
      <p:sp>
        <p:nvSpPr>
          <p:cNvPr id="7" name="TextBox 6"/>
          <p:cNvSpPr txBox="1"/>
          <p:nvPr/>
        </p:nvSpPr>
        <p:spPr>
          <a:xfrm>
            <a:off x="8077200" y="6400800"/>
            <a:ext cx="838200" cy="246221"/>
          </a:xfrm>
          <a:prstGeom prst="rect">
            <a:avLst/>
          </a:prstGeom>
          <a:noFill/>
        </p:spPr>
        <p:txBody>
          <a:bodyPr wrap="square" rtlCol="0">
            <a:spAutoFit/>
          </a:bodyPr>
          <a:lstStyle/>
          <a:p>
            <a:r>
              <a:rPr lang="en-US" sz="1000" dirty="0" smtClean="0"/>
              <a:t>Slide 8 of 26</a:t>
            </a:r>
            <a:endParaRPr lang="en-US" sz="1000"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90643" y="6296406"/>
            <a:ext cx="572357" cy="104394"/>
          </a:xfrm>
          <a:prstGeom prst="rect">
            <a:avLst/>
          </a:prstGeom>
        </p:spPr>
      </p:pic>
    </p:spTree>
    <p:extLst>
      <p:ext uri="{BB962C8B-B14F-4D97-AF65-F5344CB8AC3E}">
        <p14:creationId xmlns:p14="http://schemas.microsoft.com/office/powerpoint/2010/main" val="28021378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88344" y="16379"/>
            <a:ext cx="5562600" cy="1069975"/>
          </a:xfrm>
        </p:spPr>
        <p:txBody>
          <a:bodyPr>
            <a:normAutofit/>
          </a:bodyPr>
          <a:lstStyle/>
          <a:p>
            <a:r>
              <a:rPr lang="en-US" sz="2400" b="1" dirty="0" smtClean="0">
                <a:solidFill>
                  <a:srgbClr val="99FFCC"/>
                </a:solidFill>
              </a:rPr>
              <a:t>Surfer Version 14</a:t>
            </a:r>
            <a:endParaRPr lang="en-US" sz="2400" b="1" dirty="0">
              <a:solidFill>
                <a:srgbClr val="99FFCC"/>
              </a:solidFill>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237" y="1676400"/>
            <a:ext cx="7813675" cy="4363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60362" y="6248400"/>
            <a:ext cx="8347075" cy="369332"/>
          </a:xfrm>
          <a:prstGeom prst="rect">
            <a:avLst/>
          </a:prstGeom>
        </p:spPr>
        <p:txBody>
          <a:bodyPr wrap="square">
            <a:spAutoFit/>
          </a:bodyPr>
          <a:lstStyle/>
          <a:p>
            <a:pPr marL="342900" indent="-342900">
              <a:buFont typeface="Arial" panose="020B0604020202020204" pitchFamily="34" charset="0"/>
              <a:buChar char="•"/>
            </a:pPr>
            <a:r>
              <a:rPr lang="en-US" b="1" dirty="0" smtClean="0">
                <a:solidFill>
                  <a:srgbClr val="FFFFCC"/>
                </a:solidFill>
              </a:rPr>
              <a:t>Lower horizontal surface =  lab reporting  limit</a:t>
            </a:r>
            <a:endParaRPr lang="en-US" sz="3200" b="1" dirty="0">
              <a:solidFill>
                <a:srgbClr val="FFFFCC"/>
              </a:solidFill>
            </a:endParaRPr>
          </a:p>
        </p:txBody>
      </p:sp>
      <p:cxnSp>
        <p:nvCxnSpPr>
          <p:cNvPr id="4" name="Straight Arrow Connector 3"/>
          <p:cNvCxnSpPr/>
          <p:nvPr/>
        </p:nvCxnSpPr>
        <p:spPr>
          <a:xfrm flipV="1">
            <a:off x="3810000" y="4419600"/>
            <a:ext cx="1447800" cy="173196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228600" y="914401"/>
            <a:ext cx="8839200" cy="762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400" b="1" dirty="0" smtClean="0">
                <a:solidFill>
                  <a:srgbClr val="99FFCC"/>
                </a:solidFill>
              </a:rPr>
              <a:t>On the Grid Tab select Volume.                                                                                                        </a:t>
            </a:r>
          </a:p>
          <a:p>
            <a:pPr algn="l"/>
            <a:endParaRPr lang="en-US" sz="1400" b="1" dirty="0">
              <a:solidFill>
                <a:srgbClr val="99FFCC"/>
              </a:solidFill>
            </a:endParaRPr>
          </a:p>
        </p:txBody>
      </p:sp>
      <p:sp>
        <p:nvSpPr>
          <p:cNvPr id="10" name="Oval 9"/>
          <p:cNvSpPr/>
          <p:nvPr/>
        </p:nvSpPr>
        <p:spPr>
          <a:xfrm>
            <a:off x="4533900" y="1828800"/>
            <a:ext cx="342900" cy="533400"/>
          </a:xfrm>
          <a:prstGeom prst="ellipse">
            <a:avLst/>
          </a:prstGeom>
          <a:solidFill>
            <a:schemeClr val="accent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p:cNvCxnSpPr/>
          <p:nvPr/>
        </p:nvCxnSpPr>
        <p:spPr>
          <a:xfrm>
            <a:off x="990600" y="1295401"/>
            <a:ext cx="1295400" cy="45719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590800" y="1219201"/>
            <a:ext cx="1946275" cy="609599"/>
          </a:xfrm>
          <a:prstGeom prst="straightConnector1">
            <a:avLst/>
          </a:prstGeom>
          <a:ln w="2222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3428206"/>
            <a:ext cx="457200" cy="4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5343214"/>
            <a:ext cx="457200" cy="429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8122024" y="6494621"/>
            <a:ext cx="914400" cy="246221"/>
          </a:xfrm>
          <a:prstGeom prst="rect">
            <a:avLst/>
          </a:prstGeom>
          <a:noFill/>
        </p:spPr>
        <p:txBody>
          <a:bodyPr wrap="square" rtlCol="0">
            <a:spAutoFit/>
          </a:bodyPr>
          <a:lstStyle/>
          <a:p>
            <a:r>
              <a:rPr lang="en-US" sz="1000" dirty="0" smtClean="0"/>
              <a:t>Slide 9 of 26</a:t>
            </a:r>
            <a:endParaRPr lang="en-US" sz="1000" dirty="0"/>
          </a:p>
        </p:txBody>
      </p:sp>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0121" y="6372606"/>
            <a:ext cx="572357" cy="104394"/>
          </a:xfrm>
          <a:prstGeom prst="rect">
            <a:avLst/>
          </a:prstGeom>
        </p:spPr>
      </p:pic>
    </p:spTree>
    <p:extLst>
      <p:ext uri="{BB962C8B-B14F-4D97-AF65-F5344CB8AC3E}">
        <p14:creationId xmlns:p14="http://schemas.microsoft.com/office/powerpoint/2010/main" val="23341599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26102</TotalTime>
  <Words>985</Words>
  <Application>Microsoft Office PowerPoint</Application>
  <PresentationFormat>On-screen Show (4:3)</PresentationFormat>
  <Paragraphs>415</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Colleagues</vt:lpstr>
      <vt:lpstr> Presentation Is Broken Up Into Two Parts</vt:lpstr>
      <vt:lpstr>Riverton 1 Plume</vt:lpstr>
      <vt:lpstr>                                                                                                                        Plume Stability - Dissolved Phase Plume  Step  1:  Decide which years you are going to evaluate.      2002 and 2016.  Step  2:  Create your EXCEL spreadsheet of data                                                                                                                                                                                                       2002 Data </vt:lpstr>
      <vt:lpstr>Step 3:  Startup SURFER and Select the Grid Data Tab                                                                                                                                                                                                                                                                                        Navigate to the EXCEL Spreadsheet                                                                                                                                                                                                                                                                                                                                                                                                                                                                  Fill in Dialog Boxes </vt:lpstr>
      <vt:lpstr>Gridding -  “Log… Save Linear”</vt:lpstr>
      <vt:lpstr>Step 4:  Contour your Grid File</vt:lpstr>
      <vt:lpstr>Surfer Version 14</vt:lpstr>
      <vt:lpstr>Riverton 1  Grid Volume Report</vt:lpstr>
      <vt:lpstr>Riverton 1  2002 Plume Stability Analysis – EXCEL Spreadsheet</vt:lpstr>
      <vt:lpstr>Repeat the Process for 2016 Data Set</vt:lpstr>
      <vt:lpstr>Compare the 2002 &amp; 2016 Results</vt:lpstr>
      <vt:lpstr>Surfer Does the Calculus For You</vt:lpstr>
      <vt:lpstr>Part 2 Surfer and API Software to Estimate Mass of Free Product in the Plume</vt:lpstr>
      <vt:lpstr>Plume Stability Analysis – Free Product</vt:lpstr>
      <vt:lpstr>Surfer Version 14</vt:lpstr>
      <vt:lpstr>API Software</vt:lpstr>
      <vt:lpstr>Example: Estimated NAPL Saturation When free product Thickness = 4 feet.</vt:lpstr>
      <vt:lpstr> Free Product Saturation Curve   </vt:lpstr>
      <vt:lpstr>API software also produces an EXCEL spreadsheet of free product saturation values.</vt:lpstr>
      <vt:lpstr>LNAPL Saturation in Soil Pores</vt:lpstr>
      <vt:lpstr>USE EXCEL to Estimate Free Product Volume for 1993</vt:lpstr>
      <vt:lpstr>PowerPoint Presentation</vt:lpstr>
      <vt:lpstr>Overall Summary for the Riverton 1 Plume</vt:lpstr>
      <vt:lpstr>                                       Final Take Aways    1. Surfer and API Software programs are quick and easy to use. Cost effective.  2. Surfer takes into account the entire plume.  3.  Results are very visual and easy  to communicate to the public.  4. Graphics provided by Surfer are easily imported in to your reports.  </vt:lpstr>
    </vt:vector>
  </TitlesOfParts>
  <Company>MWH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Source Review Indian Country</dc:title>
  <dc:creator>Lynn Boyd Breeding</dc:creator>
  <cp:lastModifiedBy>Breeding, Boyd</cp:lastModifiedBy>
  <cp:revision>1126</cp:revision>
  <cp:lastPrinted>2016-09-13T23:23:33Z</cp:lastPrinted>
  <dcterms:created xsi:type="dcterms:W3CDTF">2011-10-31T20:02:40Z</dcterms:created>
  <dcterms:modified xsi:type="dcterms:W3CDTF">2018-10-31T23:25:28Z</dcterms:modified>
</cp:coreProperties>
</file>