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31"/>
  </p:notesMasterIdLst>
  <p:sldIdLst>
    <p:sldId id="550" r:id="rId3"/>
    <p:sldId id="776" r:id="rId4"/>
    <p:sldId id="779" r:id="rId5"/>
    <p:sldId id="734" r:id="rId6"/>
    <p:sldId id="791" r:id="rId7"/>
    <p:sldId id="771" r:id="rId8"/>
    <p:sldId id="258" r:id="rId9"/>
    <p:sldId id="777" r:id="rId10"/>
    <p:sldId id="262" r:id="rId11"/>
    <p:sldId id="803" r:id="rId12"/>
    <p:sldId id="818" r:id="rId13"/>
    <p:sldId id="822" r:id="rId14"/>
    <p:sldId id="819" r:id="rId15"/>
    <p:sldId id="824" r:id="rId16"/>
    <p:sldId id="823" r:id="rId17"/>
    <p:sldId id="787" r:id="rId18"/>
    <p:sldId id="304" r:id="rId19"/>
    <p:sldId id="303" r:id="rId20"/>
    <p:sldId id="773" r:id="rId21"/>
    <p:sldId id="775" r:id="rId22"/>
    <p:sldId id="717" r:id="rId23"/>
    <p:sldId id="820" r:id="rId24"/>
    <p:sldId id="780" r:id="rId25"/>
    <p:sldId id="310" r:id="rId26"/>
    <p:sldId id="782" r:id="rId27"/>
    <p:sldId id="783" r:id="rId28"/>
    <p:sldId id="312" r:id="rId29"/>
    <p:sldId id="7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orient="horz" pos="2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33FD0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705"/>
  </p:normalViewPr>
  <p:slideViewPr>
    <p:cSldViewPr snapToGrid="0">
      <p:cViewPr varScale="1">
        <p:scale>
          <a:sx n="108" d="100"/>
          <a:sy n="108" d="100"/>
        </p:scale>
        <p:origin x="2320" y="192"/>
      </p:cViewPr>
      <p:guideLst>
        <p:guide orient="horz" pos="2160"/>
        <p:guide pos="2880"/>
        <p:guide pos="2980"/>
        <p:guide orient="horz" pos="2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FC14-AD78-46BB-A892-6AA9B083ACDE}" type="datetimeFigureOut">
              <a:rPr lang="en-US" smtClean="0"/>
              <a:t>10/30/18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472D-4401-4B43-A144-F0523FC59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6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0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0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3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8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0410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455-CA55-4CE3-9C58-A70BBD646B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6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472D-4401-4B43-A144-F0523FC591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1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B63E43-7345-4949-A2C2-E25CE1BF80C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8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5100" y="85725"/>
            <a:ext cx="8810625" cy="858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168400"/>
            <a:ext cx="4252913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88" y="1168400"/>
            <a:ext cx="42545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5275" y="3733800"/>
            <a:ext cx="4252913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3733800"/>
            <a:ext cx="42545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C34F-975D-4205-BD40-D113065AC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3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8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8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5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8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7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8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5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2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1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6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3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5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2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5100" y="85725"/>
            <a:ext cx="8810625" cy="858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168400"/>
            <a:ext cx="4252913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0588" y="1168400"/>
            <a:ext cx="42545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5275" y="3733800"/>
            <a:ext cx="4252913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3733800"/>
            <a:ext cx="42545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C34F-975D-4205-BD40-D113065AC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 anchor="ctr">
            <a:normAutofit/>
          </a:bodyPr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2018 ALL Consulting</a:t>
            </a:r>
          </a:p>
        </p:txBody>
      </p:sp>
    </p:spTree>
    <p:extLst>
      <p:ext uri="{BB962C8B-B14F-4D97-AF65-F5344CB8AC3E}">
        <p14:creationId xmlns:p14="http://schemas.microsoft.com/office/powerpoint/2010/main" val="12397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3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9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8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3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5B63E43-7345-4949-A2C2-E25CE1BF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91" r:id="rId11"/>
  </p:sldLayoutIdLst>
  <p:hf hdr="0"/>
  <p:txStyles>
    <p:titleStyle>
      <a:lvl1pPr algn="ctr" defTabSz="685783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1" y="117471"/>
            <a:ext cx="865124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Planning, Design, and Installation of a Successful Water Management System to Support a Development Drilling and Completion Campaign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8" y="1587495"/>
            <a:ext cx="6850062" cy="1731745"/>
          </a:xfrm>
        </p:spPr>
        <p:txBody>
          <a:bodyPr/>
          <a:lstStyle/>
          <a:p>
            <a:pPr algn="r"/>
            <a:r>
              <a:rPr lang="en-US" dirty="0"/>
              <a:t>D. Steven Tipton, P.E., SPEC; J. Daniel Arthur, P.E., SPEC; and Mark Faucher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5" y="2371465"/>
            <a:ext cx="3103133" cy="112176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296211" y="3201795"/>
            <a:ext cx="5593556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Presented at: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25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International Petroleum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 Environmental Conference, 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Denver, Colorado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October 30 – November 1,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43" y="5477048"/>
            <a:ext cx="1342857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254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Pos="0" dir="5400000" sy="-100000" algn="bl" rotWithShape="0"/>
                </a:effectLst>
              </a:rPr>
              <a:t>Impoundment Construction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24" y="1413505"/>
            <a:ext cx="3218098" cy="240851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1" y="4001356"/>
            <a:ext cx="3218100" cy="240851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8561" y="6507306"/>
            <a:ext cx="213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298" y="6490121"/>
            <a:ext cx="2895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6365" y="6492875"/>
            <a:ext cx="2133600" cy="365125"/>
          </a:xfrm>
        </p:spPr>
        <p:txBody>
          <a:bodyPr/>
          <a:lstStyle/>
          <a:p>
            <a:fld id="{5881A172-2591-45B3-9E35-7E31970F6217}" type="slidenum">
              <a:rPr lang="en-US" sz="900" smtClean="0">
                <a:solidFill>
                  <a:schemeClr val="bg1"/>
                </a:solidFill>
              </a:rPr>
              <a:pPr/>
              <a:t>10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575FAC99-D363-0A40-A6BE-1B89FAB78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0" y="1413506"/>
            <a:ext cx="3211351" cy="2408514"/>
          </a:xfrm>
          <a:prstGeom prst="rect">
            <a:avLst/>
          </a:prstGeom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BC50E0BC-EA18-C24D-8D8F-E228DF8DB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9021" y="4001356"/>
            <a:ext cx="3200401" cy="23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0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Pos="0" dir="5400000" sy="-100000" algn="bl" rotWithShape="0"/>
                </a:effectLst>
              </a:rPr>
              <a:t>Water Pit Liner Installation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625" y="1404122"/>
            <a:ext cx="3225268" cy="240584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625" y="3994893"/>
            <a:ext cx="3225268" cy="243248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85"/>
          <a:stretch/>
        </p:blipFill>
        <p:spPr>
          <a:xfrm>
            <a:off x="5252904" y="1404122"/>
            <a:ext cx="3207514" cy="2769834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2904" y="3994894"/>
            <a:ext cx="3216391" cy="24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8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Pos="0" dir="5400000" sy="-100000" algn="bl" rotWithShape="0"/>
                </a:effectLst>
              </a:rPr>
              <a:t>Liner Installation/Completed Pits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90" y="1467404"/>
            <a:ext cx="3211351" cy="24058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/>
          <a:stretch/>
        </p:blipFill>
        <p:spPr>
          <a:xfrm>
            <a:off x="660494" y="3986018"/>
            <a:ext cx="3211351" cy="2388093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00" y="3986018"/>
            <a:ext cx="3188275" cy="2391206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00" y="1489897"/>
            <a:ext cx="3183115" cy="23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55000" endPos="0" dir="5400000" sy="-100000" algn="bl" rotWithShape="0"/>
          </a:effectLst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0" dir="5400000" sy="-100000" algn="bl" rotWithShape="0"/>
                </a:effectLst>
                <a:cs typeface="Arial"/>
              </a:rPr>
              <a:t>Pipeline Design and Installation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03" y="1763485"/>
            <a:ext cx="4844193" cy="4592864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Pipeline to transport water</a:t>
            </a:r>
          </a:p>
          <a:p>
            <a:pPr lvl="1"/>
            <a:r>
              <a:rPr lang="en-US" sz="3800" dirty="0"/>
              <a:t>From water source(s)</a:t>
            </a:r>
          </a:p>
          <a:p>
            <a:pPr lvl="1"/>
            <a:r>
              <a:rPr lang="en-US" sz="3800" dirty="0"/>
              <a:t>Existing water storage</a:t>
            </a:r>
          </a:p>
          <a:p>
            <a:pPr lvl="1"/>
            <a:r>
              <a:rPr lang="en-US" sz="3800" dirty="0"/>
              <a:t>Planned storage and treatment facilities</a:t>
            </a:r>
          </a:p>
          <a:p>
            <a:pPr lvl="1"/>
            <a:r>
              <a:rPr lang="en-US" sz="3800" dirty="0"/>
              <a:t>Provide ability to connect lay flat </a:t>
            </a:r>
          </a:p>
          <a:p>
            <a:pPr lvl="1"/>
            <a:r>
              <a:rPr lang="en-US" sz="3800" dirty="0"/>
              <a:t>SWD</a:t>
            </a:r>
          </a:p>
          <a:p>
            <a:r>
              <a:rPr lang="en-US" sz="4200" dirty="0"/>
              <a:t>Multidirectional water flow is a necessity</a:t>
            </a:r>
          </a:p>
          <a:p>
            <a:pPr lvl="1"/>
            <a:r>
              <a:rPr lang="en-US" sz="3800" dirty="0"/>
              <a:t>50 bbl./min. through 12” HDPE SDR 11</a:t>
            </a:r>
          </a:p>
          <a:p>
            <a:pPr lvl="1"/>
            <a:r>
              <a:rPr lang="en-US" sz="3800" dirty="0"/>
              <a:t>Transport water from multiple facilities </a:t>
            </a:r>
          </a:p>
          <a:p>
            <a:r>
              <a:rPr lang="en-US" sz="4200" dirty="0"/>
              <a:t>Developed pipeline system benefits</a:t>
            </a:r>
          </a:p>
          <a:p>
            <a:pPr lvl="1"/>
            <a:r>
              <a:rPr lang="en-US" sz="3800" dirty="0"/>
              <a:t>Decreases long-term cost</a:t>
            </a:r>
          </a:p>
          <a:p>
            <a:pPr lvl="1"/>
            <a:r>
              <a:rPr lang="en-US" sz="3800" dirty="0"/>
              <a:t>Increased safety &amp; reduced risk of spills</a:t>
            </a:r>
          </a:p>
          <a:p>
            <a:r>
              <a:rPr lang="en-US" sz="4200" dirty="0"/>
              <a:t>Automation</a:t>
            </a:r>
          </a:p>
          <a:p>
            <a:pPr lvl="1"/>
            <a:r>
              <a:rPr lang="en-US" sz="3800" dirty="0"/>
              <a:t>Control of water from the office</a:t>
            </a:r>
          </a:p>
          <a:p>
            <a:pPr lvl="1"/>
            <a:r>
              <a:rPr lang="en-US" sz="3800" dirty="0"/>
              <a:t>Decrease in-field man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335" y="1836584"/>
            <a:ext cx="3872558" cy="2027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335" y="4234630"/>
            <a:ext cx="3871452" cy="150433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49"/>
            <a:ext cx="213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z="900" smtClean="0">
                <a:solidFill>
                  <a:schemeClr val="bg1"/>
                </a:solidFill>
              </a:rPr>
              <a:pPr/>
              <a:t>13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9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91D6-5931-6741-823B-91B5CD82D21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305231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0" dir="5400000" sy="-100000" algn="bl" rotWithShape="0"/>
                </a:effectLst>
                <a:cs typeface="Arial"/>
              </a:rPr>
              <a:t>Pipeline Installation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BE9E0-BB0E-F847-BF94-A23BD7041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CC34F-975D-4205-BD40-D113065AC09A}" type="slidenum">
              <a:rPr lang="en-US" sz="9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BD772311-2AEB-2549-8313-85046FEDD6C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5" y="1374878"/>
            <a:ext cx="3224092" cy="2413000"/>
          </a:xfr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3E887CF-10AE-414E-96C5-52C26C23FBE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2" y="1374878"/>
            <a:ext cx="3224092" cy="2413000"/>
          </a:xfrm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81517DBB-7C59-5147-BE1D-839CF8E8838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5" y="3943350"/>
            <a:ext cx="3224092" cy="2413000"/>
          </a:xfrm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65D792BD-C209-5341-B4BC-DFE472D4FE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2" y="3943350"/>
            <a:ext cx="3224092" cy="24130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675669-7B7F-3B4C-9743-3628FBBC2C26}"/>
              </a:ext>
            </a:extLst>
          </p:cNvPr>
          <p:cNvSpPr/>
          <p:nvPr/>
        </p:nvSpPr>
        <p:spPr>
          <a:xfrm>
            <a:off x="209080" y="6475254"/>
            <a:ext cx="824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A6E8D-2E25-A848-92DF-D24F4B99A258}"/>
              </a:ext>
            </a:extLst>
          </p:cNvPr>
          <p:cNvSpPr/>
          <p:nvPr/>
        </p:nvSpPr>
        <p:spPr>
          <a:xfrm>
            <a:off x="3706218" y="6475254"/>
            <a:ext cx="17315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</p:spTree>
    <p:extLst>
      <p:ext uri="{BB962C8B-B14F-4D97-AF65-F5344CB8AC3E}">
        <p14:creationId xmlns:p14="http://schemas.microsoft.com/office/powerpoint/2010/main" val="71155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455562-F93C-084D-AC2D-5AC9E553D72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3409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0" dir="5400000" sy="-100000" algn="bl" rotWithShape="0"/>
                </a:effectLst>
                <a:cs typeface="Arial"/>
              </a:rPr>
              <a:t>Pipeline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F084F-5FA0-664E-B92B-EBB97AD34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1A172-2591-45B3-9E35-7E31970F6217}" type="slidenum">
              <a:rPr lang="en-US" sz="900" smtClean="0">
                <a:solidFill>
                  <a:schemeClr val="bg1"/>
                </a:solidFill>
              </a:rPr>
              <a:pPr/>
              <a:t>15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7F766-12A7-E44E-87D1-CF1444CBEA2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9283" y="6397644"/>
            <a:ext cx="213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B8A85-0850-DD4E-B8FD-BB70BB50FD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32269" y="6397645"/>
            <a:ext cx="2895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61AE897F-9EF2-F047-845C-1B627C5AD23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2" y="1345381"/>
            <a:ext cx="3224092" cy="2413000"/>
          </a:xfr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AA87205-083E-5F4C-94B5-7A803B9862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2" y="3938895"/>
            <a:ext cx="3224092" cy="2413000"/>
          </a:xfr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AAA8582B-DDAF-F849-AF73-A65DC39B984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5" y="1345381"/>
            <a:ext cx="3224092" cy="2413000"/>
          </a:xfrm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D79C5BDC-D291-7C4C-8C89-ADFD6164527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5" y="3943350"/>
            <a:ext cx="3224092" cy="2413000"/>
          </a:xfrm>
        </p:spPr>
      </p:pic>
    </p:spTree>
    <p:extLst>
      <p:ext uri="{BB962C8B-B14F-4D97-AF65-F5344CB8AC3E}">
        <p14:creationId xmlns:p14="http://schemas.microsoft.com/office/powerpoint/2010/main" val="43355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Drivers for Recycling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9283" y="2064773"/>
            <a:ext cx="4566100" cy="4430417"/>
          </a:xfrm>
        </p:spPr>
        <p:txBody>
          <a:bodyPr>
            <a:noAutofit/>
          </a:bodyPr>
          <a:lstStyle/>
          <a:p>
            <a:r>
              <a:rPr lang="en-US" sz="2000" dirty="0"/>
              <a:t>Demand for recycling of produced water is expanding</a:t>
            </a:r>
          </a:p>
          <a:p>
            <a:r>
              <a:rPr lang="en-US" sz="2000" dirty="0"/>
              <a:t>Reduce demand on limited freshwater resources</a:t>
            </a:r>
          </a:p>
          <a:p>
            <a:r>
              <a:rPr lang="en-US" sz="2000" dirty="0"/>
              <a:t>Reduce injection volumes</a:t>
            </a:r>
          </a:p>
          <a:p>
            <a:pPr lvl="1"/>
            <a:r>
              <a:rPr lang="en-US" dirty="0"/>
              <a:t>Reduce injection costs</a:t>
            </a:r>
          </a:p>
          <a:p>
            <a:pPr lvl="1"/>
            <a:r>
              <a:rPr lang="en-US" dirty="0"/>
              <a:t>Limited disposal zones for Class II wells</a:t>
            </a:r>
          </a:p>
          <a:p>
            <a:pPr lvl="1"/>
            <a:r>
              <a:rPr lang="en-US" dirty="0"/>
              <a:t>Induced Seismicity concerns</a:t>
            </a:r>
          </a:p>
          <a:p>
            <a:r>
              <a:rPr lang="en-US" sz="2000" dirty="0"/>
              <a:t>Reduce costs of fresh water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9328" y="5123961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65" y="2118967"/>
            <a:ext cx="3779820" cy="28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1768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Arial"/>
              </a:rPr>
              <a:t>Recycling</a:t>
            </a:r>
            <a:r>
              <a:rPr lang="en-US" sz="4000" b="1" dirty="0">
                <a:latin typeface="Arial"/>
                <a:cs typeface="Arial"/>
              </a:rPr>
              <a:t>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" y="1556064"/>
            <a:ext cx="8415338" cy="44291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cs typeface="Arial"/>
              </a:rPr>
              <a:t>Produced water that can be used as a base fluid for hydraulic fracturing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Produce clean brine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Economical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cs typeface="Arial"/>
              </a:rPr>
              <a:t>Treatment process must be able to remove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Hydrocarbons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Metals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H</a:t>
            </a:r>
            <a:r>
              <a:rPr lang="en-US" sz="1900" baseline="-25000" dirty="0">
                <a:cs typeface="Arial"/>
              </a:rPr>
              <a:t>2</a:t>
            </a:r>
            <a:r>
              <a:rPr lang="en-US" sz="1900" dirty="0">
                <a:cs typeface="Arial"/>
              </a:rPr>
              <a:t>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Iron sulfide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Bacteria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dirty="0">
                <a:cs typeface="Arial"/>
              </a:rPr>
              <a:t>Suspended solids</a:t>
            </a:r>
          </a:p>
          <a:p>
            <a:pPr>
              <a:lnSpc>
                <a:spcPct val="110000"/>
              </a:lnSpc>
              <a:spcBef>
                <a:spcPts val="1488"/>
              </a:spcBef>
            </a:pPr>
            <a:r>
              <a:rPr lang="en-US" dirty="0">
                <a:cs typeface="Arial"/>
              </a:rPr>
              <a:t>Treatment process must be able to handle variable qualities of inlet water</a:t>
            </a:r>
          </a:p>
          <a:p>
            <a:pPr>
              <a:spcBef>
                <a:spcPts val="1488"/>
              </a:spcBef>
            </a:pPr>
            <a:r>
              <a:rPr lang="en-US" dirty="0">
                <a:cs typeface="Arial"/>
              </a:rPr>
              <a:t>Treatment must be economical compared to the a</a:t>
            </a:r>
            <a:r>
              <a:rPr lang="en-US" sz="1900" dirty="0">
                <a:cs typeface="Arial"/>
              </a:rPr>
              <a:t>cquisition and disposal of fresh water</a:t>
            </a:r>
          </a:p>
          <a:p>
            <a:pPr>
              <a:spcBef>
                <a:spcPts val="1488"/>
              </a:spcBef>
            </a:pPr>
            <a:endParaRPr lang="en-US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06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855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Arial"/>
              </a:rPr>
              <a:t>Recycling Challenges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98852" y="1560516"/>
            <a:ext cx="8590506" cy="49784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cs typeface="Arial"/>
              </a:rPr>
              <a:t>Produced water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/>
              </a:rPr>
              <a:t>Produced water use must be economically feasible 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/>
              </a:rPr>
              <a:t>Minerals in the water can interfere with friction reducers or frac gel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/>
              </a:rPr>
              <a:t>Water quality varies widely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/>
              </a:rPr>
              <a:t>Minerals in the water can cause scale</a:t>
            </a:r>
          </a:p>
          <a:p>
            <a:r>
              <a:rPr lang="en-US" sz="2000" dirty="0">
                <a:effectLst/>
                <a:cs typeface="Arial"/>
              </a:rPr>
              <a:t>Environmental regulations </a:t>
            </a:r>
          </a:p>
          <a:p>
            <a:pPr lvl="1"/>
            <a:r>
              <a:rPr lang="en-US" sz="1800" dirty="0">
                <a:effectLst/>
                <a:cs typeface="Arial"/>
              </a:rPr>
              <a:t>More stringent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/>
              </a:rPr>
              <a:t>In most states flowback, recycle or produced water pits have to be permitted in some fashion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/>
              </a:rPr>
              <a:t>OK requires design, certification, permitting, and construction supervision by a registered professional engineer</a:t>
            </a:r>
          </a:p>
          <a:p>
            <a:pPr lvl="1"/>
            <a:endParaRPr lang="en-US" dirty="0">
              <a:effectLst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9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8980371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Basic Approach that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221" y="1489501"/>
            <a:ext cx="4555957" cy="4953000"/>
          </a:xfrm>
        </p:spPr>
        <p:txBody>
          <a:bodyPr>
            <a:normAutofit/>
          </a:bodyPr>
          <a:lstStyle/>
          <a:p>
            <a:r>
              <a:rPr lang="en-US" sz="2000" dirty="0"/>
              <a:t>Combine at the same facility </a:t>
            </a:r>
          </a:p>
          <a:p>
            <a:pPr lvl="1"/>
            <a:r>
              <a:rPr lang="en-US" sz="1800" dirty="0"/>
              <a:t>Produced water treatment</a:t>
            </a:r>
          </a:p>
          <a:p>
            <a:pPr lvl="1"/>
            <a:r>
              <a:rPr lang="en-US" sz="1800" dirty="0"/>
              <a:t>Class II SWD well</a:t>
            </a:r>
          </a:p>
          <a:p>
            <a:pPr lvl="1"/>
            <a:r>
              <a:rPr lang="en-US" sz="1800" dirty="0"/>
              <a:t>Multiple facilities strategically placed</a:t>
            </a:r>
          </a:p>
          <a:p>
            <a:r>
              <a:rPr lang="en-US" sz="2000" dirty="0"/>
              <a:t>Separate pipelines </a:t>
            </a:r>
          </a:p>
          <a:p>
            <a:pPr lvl="1"/>
            <a:r>
              <a:rPr lang="en-US" sz="1800" dirty="0"/>
              <a:t>Fresh water</a:t>
            </a:r>
          </a:p>
          <a:p>
            <a:pPr lvl="1"/>
            <a:r>
              <a:rPr lang="en-US" sz="1800" dirty="0"/>
              <a:t>Produced water </a:t>
            </a:r>
          </a:p>
          <a:p>
            <a:pPr lvl="1"/>
            <a:r>
              <a:rPr lang="en-US" sz="1800" dirty="0"/>
              <a:t>Clean brine</a:t>
            </a:r>
          </a:p>
          <a:p>
            <a:r>
              <a:rPr lang="en-US" sz="2000" dirty="0"/>
              <a:t>Tank battery to remove solids and separate oil</a:t>
            </a:r>
          </a:p>
          <a:p>
            <a:r>
              <a:rPr lang="en-US" sz="2000" dirty="0"/>
              <a:t>Treatment system to provide a clean brine</a:t>
            </a:r>
          </a:p>
          <a:p>
            <a:r>
              <a:rPr lang="en-US" sz="2000" dirty="0"/>
              <a:t>Injection well for produced water that cannot be recycled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3099"/>
            <a:ext cx="2895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3099"/>
            <a:ext cx="2133600" cy="365125"/>
          </a:xfrm>
        </p:spPr>
        <p:txBody>
          <a:bodyPr/>
          <a:lstStyle/>
          <a:p>
            <a:fld id="{C5B63E43-7345-4949-A2C2-E25CE1BF80C1}" type="slidenum">
              <a:rPr lang="en-US" sz="900" smtClean="0">
                <a:solidFill>
                  <a:schemeClr val="bg1"/>
                </a:solidFill>
              </a:rPr>
              <a:pPr/>
              <a:t>19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3099"/>
            <a:ext cx="213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2" y="3544683"/>
            <a:ext cx="2065222" cy="267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33174" y="6196280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00062" y="4203514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" y="1541250"/>
            <a:ext cx="1985236" cy="264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12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1295"/>
            <a:ext cx="9144000" cy="1309333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95309" y="1347484"/>
            <a:ext cx="5497641" cy="5191432"/>
          </a:xfrm>
        </p:spPr>
        <p:txBody>
          <a:bodyPr>
            <a:noAutofit/>
          </a:bodyPr>
          <a:lstStyle/>
          <a:p>
            <a:r>
              <a:rPr lang="en-US" sz="2000" dirty="0"/>
              <a:t>Water Management Planning and Infrastructure:</a:t>
            </a:r>
          </a:p>
          <a:p>
            <a:pPr lvl="1"/>
            <a:r>
              <a:rPr lang="en-US" dirty="0"/>
              <a:t>Move from exploration to development</a:t>
            </a:r>
          </a:p>
          <a:p>
            <a:pPr lvl="1"/>
            <a:r>
              <a:rPr lang="en-US" dirty="0"/>
              <a:t>Pad drilling w/longer laterals</a:t>
            </a:r>
          </a:p>
          <a:p>
            <a:pPr lvl="1"/>
            <a:r>
              <a:rPr lang="en-US" dirty="0"/>
              <a:t>Move to mostly slickwater fracs</a:t>
            </a:r>
          </a:p>
          <a:p>
            <a:pPr lvl="1"/>
            <a:r>
              <a:rPr lang="en-US" dirty="0"/>
              <a:t>Increased demand for water for completions</a:t>
            </a:r>
          </a:p>
          <a:p>
            <a:pPr lvl="1"/>
            <a:r>
              <a:rPr lang="en-US" dirty="0"/>
              <a:t>Water availability</a:t>
            </a:r>
          </a:p>
          <a:p>
            <a:pPr lvl="1"/>
            <a:r>
              <a:rPr lang="en-US" dirty="0"/>
              <a:t>Induced seismicity</a:t>
            </a:r>
          </a:p>
          <a:p>
            <a:pPr lvl="1"/>
            <a:r>
              <a:rPr lang="en-US" dirty="0"/>
              <a:t>States limiting disposal capacity</a:t>
            </a:r>
          </a:p>
          <a:p>
            <a:pPr lvl="1"/>
            <a:r>
              <a:rPr lang="en-US" dirty="0"/>
              <a:t>Environmental concerns</a:t>
            </a:r>
          </a:p>
          <a:p>
            <a:r>
              <a:rPr lang="en-US" sz="2000" dirty="0"/>
              <a:t>ALL’s holistic approach </a:t>
            </a:r>
          </a:p>
          <a:p>
            <a:pPr lvl="1"/>
            <a:r>
              <a:rPr lang="en-US" sz="1700" dirty="0"/>
              <a:t>Proven successful and cost effective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92950" y="5841686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187" y="1991156"/>
            <a:ext cx="3052300" cy="375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94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528"/>
          </a:xfrm>
        </p:spPr>
        <p:txBody>
          <a:bodyPr>
            <a:normAutofit/>
          </a:bodyPr>
          <a:lstStyle/>
          <a:p>
            <a:r>
              <a:rPr lang="en-US" sz="4000" dirty="0"/>
              <a:t>Treatment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767213"/>
            <a:ext cx="4038600" cy="4196177"/>
          </a:xfrm>
        </p:spPr>
        <p:txBody>
          <a:bodyPr>
            <a:noAutofit/>
          </a:bodyPr>
          <a:lstStyle/>
          <a:p>
            <a:r>
              <a:rPr lang="en-US" sz="2000" dirty="0"/>
              <a:t>Treatment system consists of:</a:t>
            </a:r>
          </a:p>
          <a:p>
            <a:pPr lvl="1"/>
            <a:r>
              <a:rPr lang="en-US" dirty="0"/>
              <a:t>Series of lined impoundments</a:t>
            </a:r>
          </a:p>
          <a:p>
            <a:pPr lvl="1"/>
            <a:r>
              <a:rPr lang="en-US" dirty="0"/>
              <a:t>Aeration and microbial treatment</a:t>
            </a:r>
          </a:p>
          <a:p>
            <a:pPr lvl="1"/>
            <a:r>
              <a:rPr lang="en-US" dirty="0"/>
              <a:t>Equalization pipes</a:t>
            </a:r>
          </a:p>
          <a:p>
            <a:pPr lvl="1"/>
            <a:r>
              <a:rPr lang="en-US" dirty="0"/>
              <a:t>Multiple impoundments </a:t>
            </a:r>
          </a:p>
          <a:p>
            <a:pPr lvl="2"/>
            <a:r>
              <a:rPr lang="en-US" sz="1600" dirty="0"/>
              <a:t>Improve treatment </a:t>
            </a:r>
          </a:p>
          <a:p>
            <a:pPr lvl="2"/>
            <a:r>
              <a:rPr lang="en-US" sz="1600" dirty="0"/>
              <a:t>Provide ample storage</a:t>
            </a:r>
          </a:p>
          <a:p>
            <a:r>
              <a:rPr lang="en-US" sz="2000" dirty="0"/>
              <a:t>Results in a clean brine suitable for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3946" y="6110133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255" y="1490561"/>
            <a:ext cx="4186091" cy="213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256" y="3872244"/>
            <a:ext cx="4235372" cy="209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01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2310"/>
          </a:xfrm>
        </p:spPr>
        <p:txBody>
          <a:bodyPr>
            <a:normAutofit/>
          </a:bodyPr>
          <a:lstStyle/>
          <a:p>
            <a:r>
              <a:rPr lang="en-US" sz="4000" dirty="0"/>
              <a:t>Tank Batteries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33582" y="1244694"/>
            <a:ext cx="3746634" cy="5111660"/>
          </a:xfrm>
        </p:spPr>
        <p:txBody>
          <a:bodyPr>
            <a:noAutofit/>
          </a:bodyPr>
          <a:lstStyle/>
          <a:p>
            <a:r>
              <a:rPr lang="en-US" sz="2000" dirty="0"/>
              <a:t>Located adjacent </a:t>
            </a:r>
          </a:p>
          <a:p>
            <a:pPr lvl="1"/>
            <a:r>
              <a:rPr lang="en-US" dirty="0"/>
              <a:t>Injection wells</a:t>
            </a:r>
          </a:p>
          <a:p>
            <a:pPr lvl="1"/>
            <a:r>
              <a:rPr lang="en-US" dirty="0"/>
              <a:t>Treatment pits</a:t>
            </a:r>
          </a:p>
          <a:p>
            <a:r>
              <a:rPr lang="en-US" sz="2000" dirty="0"/>
              <a:t>Remove </a:t>
            </a:r>
          </a:p>
          <a:p>
            <a:pPr lvl="1"/>
            <a:r>
              <a:rPr lang="en-US" dirty="0"/>
              <a:t>Solids</a:t>
            </a:r>
          </a:p>
          <a:p>
            <a:pPr lvl="1"/>
            <a:r>
              <a:rPr lang="en-US" dirty="0"/>
              <a:t>Separate oil (30 ppm)</a:t>
            </a:r>
          </a:p>
          <a:p>
            <a:r>
              <a:rPr lang="en-US" sz="2000" dirty="0"/>
              <a:t>Automated to send water </a:t>
            </a:r>
          </a:p>
          <a:p>
            <a:pPr lvl="1"/>
            <a:r>
              <a:rPr lang="en-US" dirty="0"/>
              <a:t>Treatment pits</a:t>
            </a:r>
          </a:p>
          <a:p>
            <a:pPr lvl="1"/>
            <a:r>
              <a:rPr lang="en-US" dirty="0"/>
              <a:t>Injection well </a:t>
            </a:r>
          </a:p>
          <a:p>
            <a:pPr lvl="1"/>
            <a:r>
              <a:rPr lang="en-US" dirty="0"/>
              <a:t>Both</a:t>
            </a:r>
          </a:p>
          <a:p>
            <a:r>
              <a:rPr lang="en-US" sz="2000" dirty="0"/>
              <a:t>Typically coupled with 2 H-pumps</a:t>
            </a:r>
          </a:p>
          <a:p>
            <a:r>
              <a:rPr lang="en-US" sz="2000" dirty="0"/>
              <a:t>H-Pumps controlled by variable speed drives (VSDs)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53814" y="6077429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916" y="1426626"/>
            <a:ext cx="4072600" cy="274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11419"/>
            <a:ext cx="2947180" cy="236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454554" y="4258331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ALL Consulting, 2017</a:t>
            </a:r>
          </a:p>
        </p:txBody>
      </p:sp>
    </p:spTree>
    <p:extLst>
      <p:ext uri="{BB962C8B-B14F-4D97-AF65-F5344CB8AC3E}">
        <p14:creationId xmlns:p14="http://schemas.microsoft.com/office/powerpoint/2010/main" val="315565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6" y="1"/>
            <a:ext cx="9084164" cy="1368052"/>
          </a:xfrm>
          <a:effectLst>
            <a:outerShdw blurRad="50800" dist="38100" dir="2700000" algn="ctr" rotWithShape="0">
              <a:srgbClr val="000000">
                <a:alpha val="40000"/>
              </a:srgbClr>
            </a:outerShdw>
            <a:reflection stA="55000" endPos="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Impoundment Aeration / Biological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2" y="1368054"/>
            <a:ext cx="4784965" cy="49088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Aeration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Increases dissolved oxygen (DO) levels in water water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DO + food source (hydrocarbons) sustain aerobic bacteria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Eliminates hydrocarbons and other organics from the water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Prevents water from “Flipping”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Reduces the proliferation of Anaerobic Bacteria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Aerobic bacteria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Control anaerobic bacteria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Manage with biocides during frac operations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Anaerobic bacteria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More problematic (e.g., SRB’s create H2S / Souring)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 dirty="0"/>
              <a:t>More expensive to manage with biocides</a:t>
            </a:r>
            <a:endParaRPr lang="en-US" sz="1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5" y="2410908"/>
            <a:ext cx="3536008" cy="265200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z="900" smtClean="0">
                <a:solidFill>
                  <a:schemeClr val="bg1"/>
                </a:solidFill>
              </a:rPr>
              <a:pPr/>
              <a:t>22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5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Disposal Considerations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4004" y="1729471"/>
            <a:ext cx="6099061" cy="4809445"/>
          </a:xfrm>
        </p:spPr>
        <p:txBody>
          <a:bodyPr>
            <a:noAutofit/>
          </a:bodyPr>
          <a:lstStyle/>
          <a:p>
            <a:r>
              <a:rPr lang="en-US" sz="2000" dirty="0"/>
              <a:t>Increase in seismicity </a:t>
            </a:r>
          </a:p>
          <a:p>
            <a:pPr lvl="1"/>
            <a:r>
              <a:rPr lang="en-US" dirty="0"/>
              <a:t>Decreased injection </a:t>
            </a:r>
            <a:r>
              <a:rPr lang="en-US" dirty="0" err="1"/>
              <a:t>allowables</a:t>
            </a:r>
            <a:endParaRPr lang="en-US" dirty="0"/>
          </a:p>
          <a:p>
            <a:pPr lvl="1"/>
            <a:r>
              <a:rPr lang="en-US" dirty="0"/>
              <a:t>Operators are choosing to limit injection</a:t>
            </a:r>
          </a:p>
          <a:p>
            <a:pPr lvl="1"/>
            <a:r>
              <a:rPr lang="en-US" dirty="0"/>
              <a:t>Alternate disposal zones are limited </a:t>
            </a:r>
          </a:p>
          <a:p>
            <a:r>
              <a:rPr lang="en-US" sz="2000" dirty="0"/>
              <a:t>Trucking produced water for disposal </a:t>
            </a:r>
          </a:p>
          <a:p>
            <a:pPr lvl="1"/>
            <a:r>
              <a:rPr lang="en-US" dirty="0"/>
              <a:t>Expensive </a:t>
            </a:r>
          </a:p>
          <a:p>
            <a:pPr lvl="1"/>
            <a:r>
              <a:rPr lang="en-US" dirty="0"/>
              <a:t>Can create adverse community impacts</a:t>
            </a:r>
          </a:p>
          <a:p>
            <a:r>
              <a:rPr lang="en-US" sz="2000" dirty="0"/>
              <a:t>Operators explore recycling as a way to reduce injection volumes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65" y="1729471"/>
            <a:ext cx="2582928" cy="3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11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445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Arial"/>
              </a:rPr>
              <a:t>Typical Water Disposal Facility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333482"/>
            <a:ext cx="3886200" cy="2389909"/>
          </a:xfrm>
        </p:spPr>
      </p:pic>
      <p:pic>
        <p:nvPicPr>
          <p:cNvPr id="12" name="Content Placeholder 11" descr="2013-10-09 12.15.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0564" y="4002722"/>
            <a:ext cx="4088337" cy="2413000"/>
          </a:xfrm>
        </p:spPr>
      </p:pic>
      <p:pic>
        <p:nvPicPr>
          <p:cNvPr id="9" name="Content Placeholder 8" descr="2013-10-09 12.08.3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0564" y="1338289"/>
            <a:ext cx="4088337" cy="2413000"/>
          </a:xfrm>
        </p:spPr>
      </p:pic>
      <p:pic>
        <p:nvPicPr>
          <p:cNvPr id="10" name="Picture 2" descr="C:\Users\kshepard\Desktop\Tidwell\DSCN06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977322"/>
            <a:ext cx="388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45301" y="6371674"/>
            <a:ext cx="2133600" cy="365125"/>
          </a:xfrm>
        </p:spPr>
        <p:txBody>
          <a:bodyPr/>
          <a:lstStyle/>
          <a:p>
            <a:pPr>
              <a:defRPr/>
            </a:pPr>
            <a:fld id="{390CC34F-975D-4205-BD40-D113065AC09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DED7C-2D87-D74B-A937-06471BBDFF54}"/>
              </a:ext>
            </a:extLst>
          </p:cNvPr>
          <p:cNvSpPr/>
          <p:nvPr/>
        </p:nvSpPr>
        <p:spPr>
          <a:xfrm>
            <a:off x="228598" y="6438821"/>
            <a:ext cx="824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D2CBC-EDEA-D845-9B2E-045C556C7FBA}"/>
              </a:ext>
            </a:extLst>
          </p:cNvPr>
          <p:cNvSpPr/>
          <p:nvPr/>
        </p:nvSpPr>
        <p:spPr>
          <a:xfrm>
            <a:off x="3602435" y="6453184"/>
            <a:ext cx="17315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</p:spTree>
    <p:extLst>
      <p:ext uri="{BB962C8B-B14F-4D97-AF65-F5344CB8AC3E}">
        <p14:creationId xmlns:p14="http://schemas.microsoft.com/office/powerpoint/2010/main" val="12586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the Approach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83523" y="1543714"/>
            <a:ext cx="5574477" cy="4428823"/>
          </a:xfrm>
        </p:spPr>
        <p:txBody>
          <a:bodyPr>
            <a:noAutofit/>
          </a:bodyPr>
          <a:lstStyle/>
          <a:p>
            <a:r>
              <a:rPr lang="en-US" sz="2000" dirty="0"/>
              <a:t>Ensures adequate water for completions</a:t>
            </a:r>
          </a:p>
          <a:p>
            <a:r>
              <a:rPr lang="en-US" sz="2000" dirty="0"/>
              <a:t>Allows for</a:t>
            </a:r>
          </a:p>
          <a:p>
            <a:pPr lvl="1"/>
            <a:r>
              <a:rPr lang="en-US" dirty="0"/>
              <a:t>Unexpected changes in the completion schedule</a:t>
            </a:r>
          </a:p>
          <a:p>
            <a:pPr lvl="1"/>
            <a:r>
              <a:rPr lang="en-US" sz="1700" dirty="0"/>
              <a:t>Changes in frac water volumes</a:t>
            </a:r>
          </a:p>
          <a:p>
            <a:r>
              <a:rPr lang="en-US" sz="2000" dirty="0"/>
              <a:t>Reduces fresh water demand</a:t>
            </a:r>
          </a:p>
          <a:p>
            <a:r>
              <a:rPr lang="en-US" sz="2000" dirty="0"/>
              <a:t>Provides options for managing produced water</a:t>
            </a:r>
          </a:p>
          <a:p>
            <a:r>
              <a:rPr lang="en-US" sz="2000" dirty="0"/>
              <a:t>Reduces SWD well injection volumes</a:t>
            </a:r>
          </a:p>
          <a:p>
            <a:r>
              <a:rPr lang="en-US" sz="2000" dirty="0"/>
              <a:t>Limits trucking for produced water disposal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8000" y="1543714"/>
            <a:ext cx="3202477" cy="41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Keys to Success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7530" y="1374567"/>
            <a:ext cx="8290079" cy="4981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Provide a cost-effective holistic approach to water management by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Reducing fresh water demand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Sufficient water supply for completions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Recycling produced water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Disposal of excess water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Provide flexibility to respond to unexpected changes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Schedules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Move water from one facility to another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Injection well problems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Equipment failures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Simple operations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Automated controls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Uncomplicated treatment system 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Limit operator involvement in day-to-day operations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Minimal operator training required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Capital investment costs are typically recovered in three years or less.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endParaRPr lang="en-US" sz="2000" dirty="0"/>
          </a:p>
          <a:p>
            <a:pPr lvl="1"/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8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339154"/>
          </a:xfrm>
          <a:effectLst>
            <a:outerShdw blurRad="50800" dist="38100" dir="2760000" algn="ctr" rotWithShape="0">
              <a:srgbClr val="000000">
                <a:alpha val="40000"/>
              </a:srgbClr>
            </a:outerShdw>
            <a:reflection stA="55000" endPos="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Questions?</a:t>
            </a:r>
          </a:p>
        </p:txBody>
      </p:sp>
      <p:pic>
        <p:nvPicPr>
          <p:cNvPr id="2" name="Content Placeholder 1" descr="DSC_67790010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6" r="-33396"/>
          <a:stretch>
            <a:fillRect/>
          </a:stretch>
        </p:blipFill>
        <p:spPr>
          <a:xfrm>
            <a:off x="685800" y="1600200"/>
            <a:ext cx="7964815" cy="4114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October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2018 ALL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0538"/>
            <a:ext cx="8229600" cy="1825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i="1" u="sng" dirty="0"/>
              <a:t>Citation Information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2000" dirty="0"/>
              <a:t>Tipton, D. Steven; J. Daniel Arthur; and Mark Faucher.  “Planning, Design, and Installation of a Successful Water Management System to Support a Development Drilling and Completion Campaign.” Presented at the 25</a:t>
            </a:r>
            <a:r>
              <a:rPr lang="en-US" sz="2000" baseline="30000" dirty="0"/>
              <a:t>th</a:t>
            </a:r>
            <a:r>
              <a:rPr lang="en-US" sz="2000" dirty="0"/>
              <a:t> International Petroleum Environmental Conference, Denver, Colorado, October 30 –November 1, 2018.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Lettering-work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6411"/>
            <a:ext cx="2171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886095" y="1682746"/>
            <a:ext cx="3179878" cy="2387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350" dirty="0"/>
              <a:t> </a:t>
            </a:r>
            <a:r>
              <a:rPr lang="en-US" sz="2000" dirty="0"/>
              <a:t>Contact Information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D. Steven Tipton, P.E., SPEC</a:t>
            </a:r>
            <a:br>
              <a:rPr lang="en-US" sz="2000" dirty="0"/>
            </a:br>
            <a:r>
              <a:rPr lang="en-US" sz="2000" dirty="0"/>
              <a:t>Senior Engineer</a:t>
            </a:r>
            <a:br>
              <a:rPr lang="en-US" sz="2000" dirty="0"/>
            </a:br>
            <a:r>
              <a:rPr lang="en-US" sz="2000" dirty="0"/>
              <a:t>ALL Consulting</a:t>
            </a:r>
            <a:br>
              <a:rPr lang="en-US" sz="2000" dirty="0"/>
            </a:br>
            <a:r>
              <a:rPr lang="en-US" sz="2000" dirty="0"/>
              <a:t>Tulsa, OK </a:t>
            </a:r>
            <a:br>
              <a:rPr lang="en-US" sz="2000" dirty="0"/>
            </a:br>
            <a:r>
              <a:rPr lang="en-US" sz="2000" dirty="0"/>
              <a:t>stipton@all-llc.com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r>
              <a:rPr lang="en-US" dirty="0"/>
              <a:t>October 2018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944" y="2163979"/>
            <a:ext cx="3234800" cy="180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32410"/>
          </a:xfrm>
        </p:spPr>
        <p:txBody>
          <a:bodyPr>
            <a:normAutofit/>
          </a:bodyPr>
          <a:lstStyle/>
          <a:p>
            <a:r>
              <a:rPr lang="en-US" sz="4000" dirty="0"/>
              <a:t>Water Management Plan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56902"/>
            <a:ext cx="3839263" cy="5364577"/>
          </a:xfrm>
        </p:spPr>
        <p:txBody>
          <a:bodyPr>
            <a:noAutofit/>
          </a:bodyPr>
          <a:lstStyle/>
          <a:p>
            <a:r>
              <a:rPr lang="en-US" sz="2000" dirty="0"/>
              <a:t>Water Management Plan</a:t>
            </a:r>
          </a:p>
          <a:p>
            <a:pPr lvl="1"/>
            <a:r>
              <a:rPr lang="en-US" sz="1600" dirty="0"/>
              <a:t>Company’s acreage position</a:t>
            </a:r>
          </a:p>
          <a:p>
            <a:pPr lvl="1"/>
            <a:r>
              <a:rPr lang="en-US" sz="1600" dirty="0"/>
              <a:t>Water sources</a:t>
            </a:r>
          </a:p>
          <a:p>
            <a:pPr lvl="1"/>
            <a:r>
              <a:rPr lang="en-US" sz="1600" dirty="0"/>
              <a:t>Regulatory constraints </a:t>
            </a:r>
          </a:p>
          <a:p>
            <a:pPr lvl="1"/>
            <a:r>
              <a:rPr lang="en-US" sz="1600" dirty="0"/>
              <a:t>Environmental constraints</a:t>
            </a:r>
          </a:p>
          <a:p>
            <a:pPr lvl="1"/>
            <a:r>
              <a:rPr lang="en-US" sz="1600" dirty="0"/>
              <a:t>Cultural constraints </a:t>
            </a:r>
          </a:p>
          <a:p>
            <a:pPr lvl="1"/>
            <a:r>
              <a:rPr lang="en-US" sz="1600" dirty="0"/>
              <a:t>Fracturing fluids</a:t>
            </a:r>
          </a:p>
          <a:p>
            <a:pPr lvl="1"/>
            <a:r>
              <a:rPr lang="en-US" sz="1600" dirty="0"/>
              <a:t>Water volumes required</a:t>
            </a:r>
          </a:p>
          <a:p>
            <a:pPr lvl="1"/>
            <a:r>
              <a:rPr lang="en-US" sz="1600" dirty="0"/>
              <a:t>Storage capacity required</a:t>
            </a:r>
          </a:p>
          <a:p>
            <a:pPr lvl="1"/>
            <a:r>
              <a:rPr lang="en-US" sz="1600" dirty="0"/>
              <a:t>Refill time required</a:t>
            </a:r>
          </a:p>
          <a:p>
            <a:pPr lvl="1"/>
            <a:r>
              <a:rPr lang="en-US" sz="1600" dirty="0"/>
              <a:t>Layout infrastructure</a:t>
            </a:r>
          </a:p>
          <a:p>
            <a:pPr lvl="1"/>
            <a:r>
              <a:rPr lang="en-US" sz="1600" dirty="0"/>
              <a:t>Perform ESA</a:t>
            </a:r>
          </a:p>
          <a:p>
            <a:pPr lvl="1"/>
            <a:r>
              <a:rPr lang="en-US" sz="1600" dirty="0"/>
              <a:t>Geotechnical investigation</a:t>
            </a:r>
          </a:p>
          <a:p>
            <a:pPr lvl="1"/>
            <a:r>
              <a:rPr lang="en-US" sz="1600" dirty="0"/>
              <a:t>Design storage, treatment facilities, and pipeline</a:t>
            </a:r>
          </a:p>
          <a:p>
            <a:pPr lvl="1"/>
            <a:r>
              <a:rPr lang="en-US" sz="1600" dirty="0"/>
              <a:t>Construction plan</a:t>
            </a:r>
          </a:p>
          <a:p>
            <a:pPr lvl="1"/>
            <a:r>
              <a:rPr lang="en-US" sz="1600" dirty="0"/>
              <a:t>Construction execution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04738" y="5834174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Source:  B. Pribish, 2015 private communication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497" y="1511729"/>
            <a:ext cx="4401555" cy="43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1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606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60" y="1370477"/>
            <a:ext cx="4885740" cy="5092621"/>
          </a:xfrm>
        </p:spPr>
        <p:txBody>
          <a:bodyPr>
            <a:normAutofit/>
          </a:bodyPr>
          <a:lstStyle/>
          <a:p>
            <a:r>
              <a:rPr lang="en-US" sz="2000" dirty="0"/>
              <a:t>Infrastructure planning</a:t>
            </a:r>
          </a:p>
          <a:p>
            <a:pPr lvl="1"/>
            <a:r>
              <a:rPr lang="en-US" sz="1800" dirty="0"/>
              <a:t>Plan placement of </a:t>
            </a:r>
          </a:p>
          <a:p>
            <a:pPr lvl="2"/>
            <a:r>
              <a:rPr lang="en-US" sz="1600" dirty="0"/>
              <a:t>Fresh water storage</a:t>
            </a:r>
          </a:p>
          <a:p>
            <a:pPr lvl="2"/>
            <a:r>
              <a:rPr lang="en-US" sz="1600" dirty="0"/>
              <a:t>Produced water treatment facilities</a:t>
            </a:r>
          </a:p>
          <a:p>
            <a:pPr lvl="2"/>
            <a:r>
              <a:rPr lang="en-US" sz="1600" dirty="0"/>
              <a:t>Disposal facilities</a:t>
            </a:r>
          </a:p>
          <a:p>
            <a:pPr lvl="2"/>
            <a:r>
              <a:rPr lang="en-US" sz="1600" dirty="0"/>
              <a:t>Buried HDPE pipelines</a:t>
            </a:r>
          </a:p>
          <a:p>
            <a:pPr lvl="1"/>
            <a:r>
              <a:rPr lang="en-US" sz="1800" dirty="0"/>
              <a:t>Practical limit of lay-flat is about 3 miles</a:t>
            </a:r>
          </a:p>
          <a:p>
            <a:r>
              <a:rPr lang="en-US" sz="2000" dirty="0"/>
              <a:t>Flexibility</a:t>
            </a:r>
          </a:p>
          <a:p>
            <a:pPr lvl="1"/>
            <a:r>
              <a:rPr lang="en-US" sz="1800" dirty="0"/>
              <a:t>Move fresh water to any storage facility</a:t>
            </a:r>
          </a:p>
          <a:p>
            <a:pPr lvl="1"/>
            <a:r>
              <a:rPr lang="en-US" sz="1800" dirty="0"/>
              <a:t>Move treated and produced water from any treatment and disposal facility to any other </a:t>
            </a:r>
          </a:p>
          <a:p>
            <a:pPr lvl="1"/>
            <a:r>
              <a:rPr lang="en-US" sz="1800" dirty="0"/>
              <a:t>Delivery to and from each facility by both pipelines and trucks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3099"/>
            <a:ext cx="2895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3099"/>
            <a:ext cx="2133600" cy="365125"/>
          </a:xfrm>
        </p:spPr>
        <p:txBody>
          <a:bodyPr/>
          <a:lstStyle/>
          <a:p>
            <a:fld id="{C5B63E43-7345-4949-A2C2-E25CE1BF80C1}" type="slidenum">
              <a:rPr lang="en-US" sz="900" smtClean="0">
                <a:solidFill>
                  <a:schemeClr val="bg1"/>
                </a:solidFill>
              </a:rPr>
              <a:pPr/>
              <a:t>4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3099"/>
            <a:ext cx="213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pic>
        <p:nvPicPr>
          <p:cNvPr id="8" name="Content Placeholder 11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5" y="1404430"/>
            <a:ext cx="3343725" cy="319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" y="4025497"/>
            <a:ext cx="1945565" cy="215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157984" y="4025496"/>
            <a:ext cx="2048256" cy="2155505"/>
            <a:chOff x="2161280" y="543318"/>
            <a:chExt cx="6513488" cy="47417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387" y="543318"/>
              <a:ext cx="6118381" cy="4741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3131044" y="1130566"/>
              <a:ext cx="5426242" cy="3406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w="lg" len="lg"/>
              <a:tailEnd type="triangl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flipH="1">
              <a:off x="3128211" y="1156243"/>
              <a:ext cx="11222" cy="397605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7" name="TextBox 53"/>
            <p:cNvSpPr txBox="1"/>
            <p:nvPr/>
          </p:nvSpPr>
          <p:spPr>
            <a:xfrm>
              <a:off x="5126500" y="761234"/>
              <a:ext cx="1726628" cy="49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14 miles</a:t>
              </a:r>
            </a:p>
          </p:txBody>
        </p:sp>
        <p:sp>
          <p:nvSpPr>
            <p:cNvPr id="18" name="TextBox 54"/>
            <p:cNvSpPr txBox="1"/>
            <p:nvPr/>
          </p:nvSpPr>
          <p:spPr>
            <a:xfrm>
              <a:off x="2161280" y="2544858"/>
              <a:ext cx="1726628" cy="49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14 miles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54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0009"/>
          </a:xfrm>
        </p:spPr>
        <p:txBody>
          <a:bodyPr>
            <a:normAutofit/>
          </a:bodyPr>
          <a:lstStyle/>
          <a:p>
            <a:r>
              <a:rPr lang="en-US" sz="4000" dirty="0"/>
              <a:t>Water Needs and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452" y="1464816"/>
            <a:ext cx="4473298" cy="49981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>
                <a:solidFill>
                  <a:prstClr val="white"/>
                </a:solidFill>
              </a:rPr>
              <a:t>Drilling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Laterals 5,000 to 12,000 ft. 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Pad drilling</a:t>
            </a:r>
          </a:p>
          <a:p>
            <a:pPr lvl="0"/>
            <a:r>
              <a:rPr lang="en-US" sz="2200" dirty="0">
                <a:solidFill>
                  <a:prstClr val="white"/>
                </a:solidFill>
              </a:rPr>
              <a:t>Fracture fluid volumes 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300,000 to 1,000,000 bbls.</a:t>
            </a:r>
          </a:p>
          <a:p>
            <a:pPr lvl="0"/>
            <a:r>
              <a:rPr lang="en-US" sz="2200" dirty="0">
                <a:solidFill>
                  <a:prstClr val="white"/>
                </a:solidFill>
              </a:rPr>
              <a:t>Fresh water cost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Permian</a:t>
            </a:r>
          </a:p>
          <a:p>
            <a:pPr lvl="2"/>
            <a:r>
              <a:rPr lang="en-US" sz="1700" dirty="0">
                <a:solidFill>
                  <a:prstClr val="white"/>
                </a:solidFill>
              </a:rPr>
              <a:t>$0.50 to $0.75 per bbl</a:t>
            </a:r>
            <a:r>
              <a:rPr lang="en-US" sz="1800" dirty="0">
                <a:solidFill>
                  <a:prstClr val="white"/>
                </a:solidFill>
              </a:rPr>
              <a:t>.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Anadarko</a:t>
            </a:r>
          </a:p>
          <a:p>
            <a:pPr lvl="2"/>
            <a:r>
              <a:rPr lang="en-US" sz="1700" dirty="0">
                <a:solidFill>
                  <a:prstClr val="white"/>
                </a:solidFill>
              </a:rPr>
              <a:t>$0.25 to $0.50 per bbl.</a:t>
            </a:r>
          </a:p>
          <a:p>
            <a:pPr lvl="0"/>
            <a:r>
              <a:rPr lang="en-US" sz="2200" dirty="0">
                <a:solidFill>
                  <a:prstClr val="white"/>
                </a:solidFill>
              </a:rPr>
              <a:t>Costs for produced water treatment 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$0.25 to $1.00 per bbl.</a:t>
            </a:r>
          </a:p>
          <a:p>
            <a:pPr lvl="0"/>
            <a:r>
              <a:rPr lang="en-US" sz="2200" dirty="0">
                <a:solidFill>
                  <a:prstClr val="white"/>
                </a:solidFill>
              </a:rPr>
              <a:t>Lower-cost treatment systems</a:t>
            </a:r>
          </a:p>
          <a:p>
            <a:pPr lvl="1"/>
            <a:r>
              <a:rPr lang="en-US" sz="1900" dirty="0">
                <a:solidFill>
                  <a:prstClr val="white"/>
                </a:solidFill>
              </a:rPr>
              <a:t>More interest in recycling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9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254"/>
          </a:xfrm>
        </p:spPr>
        <p:txBody>
          <a:bodyPr>
            <a:normAutofit/>
          </a:bodyPr>
          <a:lstStyle/>
          <a:p>
            <a:r>
              <a:rPr lang="en-US" sz="4000" dirty="0"/>
              <a:t>Fresh Water Availability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45471" y="1493797"/>
            <a:ext cx="4888133" cy="5126541"/>
          </a:xfrm>
        </p:spPr>
        <p:txBody>
          <a:bodyPr>
            <a:noAutofit/>
          </a:bodyPr>
          <a:lstStyle/>
          <a:p>
            <a:r>
              <a:rPr lang="en-US" sz="2000" dirty="0"/>
              <a:t>Anadarko and Permian Basins typically experience high or extremely high levels of fresh water stress</a:t>
            </a:r>
          </a:p>
          <a:p>
            <a:r>
              <a:rPr lang="en-US" sz="2000" dirty="0"/>
              <a:t>Permian Basin</a:t>
            </a:r>
          </a:p>
          <a:p>
            <a:pPr lvl="1"/>
            <a:r>
              <a:rPr lang="en-US" dirty="0"/>
              <a:t>Surface water non-existent</a:t>
            </a:r>
          </a:p>
          <a:p>
            <a:pPr lvl="1"/>
            <a:r>
              <a:rPr lang="en-US" dirty="0"/>
              <a:t>Productive ground water wells ( 20 – 50 bbl./min)</a:t>
            </a:r>
          </a:p>
          <a:p>
            <a:r>
              <a:rPr lang="en-US" sz="2000" dirty="0"/>
              <a:t>Anadarko Basin</a:t>
            </a:r>
          </a:p>
          <a:p>
            <a:pPr lvl="1"/>
            <a:r>
              <a:rPr lang="en-US" dirty="0"/>
              <a:t>Surface water primary source</a:t>
            </a:r>
          </a:p>
          <a:p>
            <a:pPr lvl="1"/>
            <a:r>
              <a:rPr lang="en-US" dirty="0"/>
              <a:t>Ground water is typically limited</a:t>
            </a:r>
          </a:p>
          <a:p>
            <a:r>
              <a:rPr lang="en-US" sz="2000" dirty="0"/>
              <a:t>Recycling reduces demand on freshwater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04" y="1468348"/>
            <a:ext cx="2851850" cy="2203703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04" y="3807145"/>
            <a:ext cx="2789816" cy="21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254"/>
          </a:xfrm>
        </p:spPr>
        <p:txBody>
          <a:bodyPr>
            <a:normAutofit/>
          </a:bodyPr>
          <a:lstStyle/>
          <a:p>
            <a:r>
              <a:rPr lang="en-US" sz="4000" dirty="0"/>
              <a:t>Baseline Water Stress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75" y="1655413"/>
            <a:ext cx="5740220" cy="43513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ALL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3E43-7345-4949-A2C2-E25CE1BF80C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Impoundments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4649"/>
            <a:ext cx="4370832" cy="49530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Preferred designs - 1 to 6 lined impoundments</a:t>
            </a:r>
          </a:p>
          <a:p>
            <a:r>
              <a:rPr lang="en-US" sz="2200" dirty="0"/>
              <a:t>Impoundment liners:</a:t>
            </a:r>
          </a:p>
          <a:p>
            <a:pPr lvl="1"/>
            <a:r>
              <a:rPr lang="en-US" sz="1900" dirty="0"/>
              <a:t>Geotextile layer with gas vent strips</a:t>
            </a:r>
          </a:p>
          <a:p>
            <a:pPr lvl="1"/>
            <a:r>
              <a:rPr lang="en-US" sz="1900" dirty="0"/>
              <a:t>Secondary liner</a:t>
            </a:r>
          </a:p>
          <a:p>
            <a:pPr lvl="1"/>
            <a:r>
              <a:rPr lang="en-US" sz="1900" dirty="0"/>
              <a:t>Geotextile layer</a:t>
            </a:r>
          </a:p>
          <a:p>
            <a:pPr lvl="1"/>
            <a:r>
              <a:rPr lang="en-US" sz="1900" dirty="0"/>
              <a:t>Leak detection system</a:t>
            </a:r>
          </a:p>
          <a:p>
            <a:pPr lvl="2"/>
            <a:r>
              <a:rPr lang="en-US" sz="1700" dirty="0"/>
              <a:t>Geocomposite layer</a:t>
            </a:r>
          </a:p>
          <a:p>
            <a:pPr lvl="2"/>
            <a:r>
              <a:rPr lang="en-US" sz="1700" dirty="0"/>
              <a:t>Sump with washed pea gravel</a:t>
            </a:r>
          </a:p>
          <a:p>
            <a:pPr lvl="2"/>
            <a:r>
              <a:rPr lang="en-US" sz="1700" dirty="0"/>
              <a:t>Pipe</a:t>
            </a:r>
          </a:p>
          <a:p>
            <a:pPr lvl="1"/>
            <a:r>
              <a:rPr lang="en-US" sz="1900" dirty="0"/>
              <a:t>Primary liner </a:t>
            </a:r>
          </a:p>
          <a:p>
            <a:r>
              <a:rPr lang="en-US" sz="2200" dirty="0"/>
              <a:t>Connected by equalization pipes </a:t>
            </a:r>
          </a:p>
          <a:p>
            <a:r>
              <a:rPr lang="en-US" sz="2200" dirty="0"/>
              <a:t>Suction pipes installed in the clean brine impoundment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3099"/>
            <a:ext cx="2895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3099"/>
            <a:ext cx="2133600" cy="365125"/>
          </a:xfrm>
        </p:spPr>
        <p:txBody>
          <a:bodyPr/>
          <a:lstStyle/>
          <a:p>
            <a:fld id="{C5B63E43-7345-4949-A2C2-E25CE1BF80C1}" type="slidenum">
              <a:rPr lang="en-US" sz="900" smtClean="0">
                <a:solidFill>
                  <a:schemeClr val="bg1"/>
                </a:solidFill>
              </a:rPr>
              <a:pPr/>
              <a:t>8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3099"/>
            <a:ext cx="213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0" y="1434326"/>
            <a:ext cx="3089429" cy="230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246" y="3945209"/>
            <a:ext cx="3070353" cy="236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80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11"/>
          </a:xfrm>
          <a:effectLst>
            <a:outerShdw blurRad="50800" dist="38100" dir="2700000" algn="ctr" rotWithShape="0">
              <a:srgbClr val="000000">
                <a:alpha val="40000"/>
              </a:srgbClr>
            </a:outerShdw>
            <a:reflection stA="55000" endPos="0" dir="5400000" sy="-100000" algn="bl" rotWithShape="0"/>
          </a:effectLst>
        </p:spPr>
        <p:txBody>
          <a:bodyPr anchor="ctr">
            <a:normAutofit fontScale="90000"/>
          </a:bodyPr>
          <a:lstStyle/>
          <a:p>
            <a:br>
              <a:rPr lang="en-US" sz="4000" dirty="0"/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Impoundment Sizing and Design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80" y="1325511"/>
            <a:ext cx="4743968" cy="4785922"/>
          </a:xfrm>
        </p:spPr>
        <p:txBody>
          <a:bodyPr>
            <a:noAutofit/>
          </a:bodyPr>
          <a:lstStyle/>
          <a:p>
            <a:r>
              <a:rPr lang="en-US" sz="2000" dirty="0"/>
              <a:t>Impoundment designs based on operators needs:</a:t>
            </a:r>
          </a:p>
          <a:p>
            <a:pPr lvl="1"/>
            <a:r>
              <a:rPr lang="en-US" sz="1800" dirty="0"/>
              <a:t>Type of water stored</a:t>
            </a:r>
          </a:p>
          <a:p>
            <a:pPr lvl="1"/>
            <a:r>
              <a:rPr lang="en-US" sz="1800" dirty="0"/>
              <a:t>Completion schedule/water forecast</a:t>
            </a:r>
          </a:p>
          <a:p>
            <a:pPr lvl="1"/>
            <a:r>
              <a:rPr lang="en-US" sz="1800" dirty="0"/>
              <a:t>Water volume from production</a:t>
            </a:r>
          </a:p>
          <a:p>
            <a:pPr lvl="1"/>
            <a:r>
              <a:rPr lang="en-US" sz="1800" dirty="0"/>
              <a:t>Water recycling/treatment plan</a:t>
            </a:r>
          </a:p>
          <a:p>
            <a:pPr lvl="1"/>
            <a:r>
              <a:rPr lang="en-US" sz="1800" dirty="0"/>
              <a:t>Disposal capacity</a:t>
            </a:r>
          </a:p>
          <a:p>
            <a:r>
              <a:rPr lang="en-US" sz="2000" dirty="0"/>
              <a:t>Ideal Design:  </a:t>
            </a:r>
          </a:p>
          <a:p>
            <a:pPr lvl="1"/>
            <a:r>
              <a:rPr lang="en-US" sz="1800" dirty="0"/>
              <a:t>Can store fresh and produced water</a:t>
            </a:r>
          </a:p>
          <a:p>
            <a:pPr lvl="1"/>
            <a:r>
              <a:rPr lang="en-US" sz="1800" dirty="0"/>
              <a:t>Effective solids and bacteria removal</a:t>
            </a:r>
          </a:p>
          <a:p>
            <a:pPr lvl="1"/>
            <a:r>
              <a:rPr lang="en-US" sz="1800" dirty="0"/>
              <a:t>Designed for lowest cost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Combined storage volume from 1 to 2 million bbl.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51" y="1722205"/>
            <a:ext cx="3464366" cy="36804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3585" y="6444476"/>
            <a:ext cx="5004649" cy="273844"/>
          </a:xfrm>
        </p:spPr>
        <p:txBody>
          <a:bodyPr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Copyright © 2018 ALL Consulting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z="900" smtClean="0">
                <a:solidFill>
                  <a:schemeClr val="bg1"/>
                </a:solidFill>
              </a:rPr>
              <a:pPr/>
              <a:t>9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60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3.2|5|4"/>
</p:tagLst>
</file>

<file path=ppt/theme/theme1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881348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20374</TotalTime>
  <Words>1409</Words>
  <Application>Microsoft Macintosh PowerPoint</Application>
  <PresentationFormat>On-screen Show (4:3)</PresentationFormat>
  <Paragraphs>340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Theme2</vt:lpstr>
      <vt:lpstr>TS101881348</vt:lpstr>
      <vt:lpstr>Planning, Design, and Installation of a Successful Water Management System to Support a Development Drilling and Completion Campaign</vt:lpstr>
      <vt:lpstr>Introduction</vt:lpstr>
      <vt:lpstr>Water Management Plan Components</vt:lpstr>
      <vt:lpstr>Infrastructure</vt:lpstr>
      <vt:lpstr>Water Needs and Costs</vt:lpstr>
      <vt:lpstr>Fresh Water Availability</vt:lpstr>
      <vt:lpstr>Baseline Water Stress</vt:lpstr>
      <vt:lpstr>Impoundments</vt:lpstr>
      <vt:lpstr> Impoundment Sizing and Design </vt:lpstr>
      <vt:lpstr>Impoundment Construction</vt:lpstr>
      <vt:lpstr>Water Pit Liner Installation</vt:lpstr>
      <vt:lpstr>Liner Installation/Completed Pits</vt:lpstr>
      <vt:lpstr>Pipeline Design and Installation</vt:lpstr>
      <vt:lpstr>Pipeline Installation</vt:lpstr>
      <vt:lpstr>Pipeline Installation</vt:lpstr>
      <vt:lpstr>Drivers for Recycling</vt:lpstr>
      <vt:lpstr>Recycling Objectives</vt:lpstr>
      <vt:lpstr>Recycling Challenges</vt:lpstr>
      <vt:lpstr>A Basic Approach that Works</vt:lpstr>
      <vt:lpstr>Treatment System</vt:lpstr>
      <vt:lpstr>Tank Batteries</vt:lpstr>
      <vt:lpstr>Impoundment Aeration / Biological Treatment</vt:lpstr>
      <vt:lpstr>Disposal Considerations</vt:lpstr>
      <vt:lpstr>Typical Water Disposal Facility</vt:lpstr>
      <vt:lpstr>Benefits of the Approach</vt:lpstr>
      <vt:lpstr>Keys to Success</vt:lpstr>
      <vt:lpstr>Questions?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Cornue</dc:creator>
  <cp:lastModifiedBy>Steven Tipton</cp:lastModifiedBy>
  <cp:revision>842</cp:revision>
  <dcterms:created xsi:type="dcterms:W3CDTF">2016-07-22T14:52:19Z</dcterms:created>
  <dcterms:modified xsi:type="dcterms:W3CDTF">2018-10-31T05:03:09Z</dcterms:modified>
</cp:coreProperties>
</file>