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1" r:id="rId2"/>
    <p:sldId id="272" r:id="rId3"/>
    <p:sldId id="292" r:id="rId4"/>
    <p:sldId id="293" r:id="rId5"/>
    <p:sldId id="294" r:id="rId6"/>
    <p:sldId id="295" r:id="rId7"/>
    <p:sldId id="332" r:id="rId8"/>
    <p:sldId id="337" r:id="rId9"/>
    <p:sldId id="296" r:id="rId10"/>
    <p:sldId id="297" r:id="rId11"/>
    <p:sldId id="300" r:id="rId12"/>
    <p:sldId id="342" r:id="rId13"/>
    <p:sldId id="340" r:id="rId14"/>
    <p:sldId id="334" r:id="rId15"/>
    <p:sldId id="335" r:id="rId16"/>
    <p:sldId id="336" r:id="rId17"/>
    <p:sldId id="333" r:id="rId18"/>
    <p:sldId id="341" r:id="rId19"/>
    <p:sldId id="277" r:id="rId20"/>
  </p:sldIdLst>
  <p:sldSz cx="6858000" cy="51435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6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1" autoAdjust="0"/>
    <p:restoredTop sz="85294" autoAdjust="0"/>
  </p:normalViewPr>
  <p:slideViewPr>
    <p:cSldViewPr>
      <p:cViewPr>
        <p:scale>
          <a:sx n="141" d="100"/>
          <a:sy n="141" d="100"/>
        </p:scale>
        <p:origin x="-1968" y="-72"/>
      </p:cViewPr>
      <p:guideLst>
        <p:guide orient="horz" pos="162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1876"/>
          </a:xfrm>
          <a:prstGeom prst="rect">
            <a:avLst/>
          </a:prstGeom>
        </p:spPr>
        <p:txBody>
          <a:bodyPr vert="horz" lIns="95553" tIns="47776" rIns="95553" bIns="47776" rtlCol="0"/>
          <a:lstStyle>
            <a:lvl1pPr algn="l">
              <a:defRPr sz="1200"/>
            </a:lvl1pPr>
          </a:lstStyle>
          <a:p>
            <a:endParaRPr lang="en-US" dirty="0"/>
          </a:p>
        </p:txBody>
      </p:sp>
      <p:sp>
        <p:nvSpPr>
          <p:cNvPr id="3" name="Date Placeholder 2"/>
          <p:cNvSpPr>
            <a:spLocks noGrp="1"/>
          </p:cNvSpPr>
          <p:nvPr>
            <p:ph type="dt" idx="1"/>
          </p:nvPr>
        </p:nvSpPr>
        <p:spPr>
          <a:xfrm>
            <a:off x="4143832" y="0"/>
            <a:ext cx="3169698" cy="481876"/>
          </a:xfrm>
          <a:prstGeom prst="rect">
            <a:avLst/>
          </a:prstGeom>
        </p:spPr>
        <p:txBody>
          <a:bodyPr vert="horz" lIns="95553" tIns="47776" rIns="95553" bIns="47776" rtlCol="0"/>
          <a:lstStyle>
            <a:lvl1pPr algn="r">
              <a:defRPr sz="1200"/>
            </a:lvl1pPr>
          </a:lstStyle>
          <a:p>
            <a:fld id="{D959B854-34F0-441A-8889-92E51A00D920}" type="datetimeFigureOut">
              <a:rPr lang="en-US" smtClean="0"/>
              <a:t>10/31/2018</a:t>
            </a:fld>
            <a:endParaRPr lang="en-US" dirty="0"/>
          </a:p>
        </p:txBody>
      </p:sp>
      <p:sp>
        <p:nvSpPr>
          <p:cNvPr id="4" name="Slide Image Placeholder 3"/>
          <p:cNvSpPr>
            <a:spLocks noGrp="1" noRot="1" noChangeAspect="1"/>
          </p:cNvSpPr>
          <p:nvPr>
            <p:ph type="sldImg" idx="2"/>
          </p:nvPr>
        </p:nvSpPr>
        <p:spPr>
          <a:xfrm>
            <a:off x="1497013" y="1200150"/>
            <a:ext cx="4321175" cy="3241675"/>
          </a:xfrm>
          <a:prstGeom prst="rect">
            <a:avLst/>
          </a:prstGeom>
          <a:noFill/>
          <a:ln w="12700">
            <a:solidFill>
              <a:prstClr val="black"/>
            </a:solidFill>
          </a:ln>
        </p:spPr>
        <p:txBody>
          <a:bodyPr vert="horz" lIns="95553" tIns="47776" rIns="95553" bIns="47776" rtlCol="0" anchor="ctr"/>
          <a:lstStyle/>
          <a:p>
            <a:endParaRPr lang="en-US" dirty="0"/>
          </a:p>
        </p:txBody>
      </p:sp>
      <p:sp>
        <p:nvSpPr>
          <p:cNvPr id="5" name="Notes Placeholder 4"/>
          <p:cNvSpPr>
            <a:spLocks noGrp="1"/>
          </p:cNvSpPr>
          <p:nvPr>
            <p:ph type="body" sz="quarter" idx="3"/>
          </p:nvPr>
        </p:nvSpPr>
        <p:spPr>
          <a:xfrm>
            <a:off x="731856" y="4620722"/>
            <a:ext cx="5851491" cy="3780742"/>
          </a:xfrm>
          <a:prstGeom prst="rect">
            <a:avLst/>
          </a:prstGeom>
        </p:spPr>
        <p:txBody>
          <a:bodyPr vert="horz" lIns="95553" tIns="47776" rIns="95553" bIns="477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324"/>
            <a:ext cx="3169698" cy="481876"/>
          </a:xfrm>
          <a:prstGeom prst="rect">
            <a:avLst/>
          </a:prstGeom>
        </p:spPr>
        <p:txBody>
          <a:bodyPr vert="horz" lIns="95553" tIns="47776" rIns="95553" bIns="477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832" y="9119324"/>
            <a:ext cx="3169698" cy="481876"/>
          </a:xfrm>
          <a:prstGeom prst="rect">
            <a:avLst/>
          </a:prstGeom>
        </p:spPr>
        <p:txBody>
          <a:bodyPr vert="horz" lIns="95553" tIns="47776" rIns="95553" bIns="47776" rtlCol="0" anchor="b"/>
          <a:lstStyle>
            <a:lvl1pPr algn="r">
              <a:defRPr sz="1200"/>
            </a:lvl1pPr>
          </a:lstStyle>
          <a:p>
            <a:fld id="{569ED8A7-B13A-45AD-8513-1D1B633180B9}" type="slidenum">
              <a:rPr lang="en-US" smtClean="0"/>
              <a:t>‹#›</a:t>
            </a:fld>
            <a:endParaRPr lang="en-US" dirty="0"/>
          </a:p>
        </p:txBody>
      </p:sp>
    </p:spTree>
    <p:extLst>
      <p:ext uri="{BB962C8B-B14F-4D97-AF65-F5344CB8AC3E}">
        <p14:creationId xmlns:p14="http://schemas.microsoft.com/office/powerpoint/2010/main" val="49099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10"/>
          </p:nvPr>
        </p:nvSpPr>
        <p:spPr/>
        <p:txBody>
          <a:bodyPr/>
          <a:lstStyle/>
          <a:p>
            <a:fld id="{1E611393-D955-4DA7-B3DB-95799A01E999}" type="slidenum">
              <a:rPr lang="en-US" smtClean="0"/>
              <a:pPr/>
              <a:t>1</a:t>
            </a:fld>
            <a:endParaRPr lang="en-US" dirty="0"/>
          </a:p>
        </p:txBody>
      </p:sp>
    </p:spTree>
    <p:extLst>
      <p:ext uri="{BB962C8B-B14F-4D97-AF65-F5344CB8AC3E}">
        <p14:creationId xmlns:p14="http://schemas.microsoft.com/office/powerpoint/2010/main" val="293843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4729F9-16DA-4208-B7E6-833F53DBE5E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C53039-F1E4-4C30-9B27-33B81DF0FDB9}"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3226AB-30AE-452E-A407-F4AE6C3B9F2F}"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58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0220EE-F8BD-4B9B-B732-4AED74104CC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685EB-05C8-4C44-AA0E-E83AD8D18302}" type="slidenum">
              <a:rPr lang="en-US" smtClean="0"/>
              <a:t>‹#›</a:t>
            </a:fld>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191"/>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300" y="4457700"/>
            <a:ext cx="4572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4300" y="1828800"/>
            <a:ext cx="4914900" cy="857250"/>
          </a:xfrm>
        </p:spPr>
        <p:txBody>
          <a:bodyPr/>
          <a:lstStyle>
            <a:lvl1pPr algn="l">
              <a:defRPr>
                <a:latin typeface="Cambria" panose="02040503050406030204" pitchFamily="18" charset="0"/>
              </a:defRPr>
            </a:lvl1pPr>
          </a:lstStyle>
          <a:p>
            <a:r>
              <a:rPr lang="en-US" dirty="0"/>
              <a:t>Click to edit Master title style</a:t>
            </a:r>
          </a:p>
        </p:txBody>
      </p:sp>
      <p:sp>
        <p:nvSpPr>
          <p:cNvPr id="10" name="Content Placeholder 9"/>
          <p:cNvSpPr>
            <a:spLocks noGrp="1"/>
          </p:cNvSpPr>
          <p:nvPr>
            <p:ph sz="quarter" idx="13"/>
          </p:nvPr>
        </p:nvSpPr>
        <p:spPr>
          <a:xfrm>
            <a:off x="114300" y="2628900"/>
            <a:ext cx="5372100" cy="1371600"/>
          </a:xfrm>
        </p:spPr>
        <p:txBody>
          <a:bodyPr/>
          <a:lstStyle>
            <a:lvl1pPr>
              <a:defRPr>
                <a:solidFill>
                  <a:srgbClr val="4196B4"/>
                </a:solidFill>
              </a:defRPr>
            </a:lvl1pPr>
            <a:lvl2pPr>
              <a:defRPr>
                <a:solidFill>
                  <a:srgbClr val="4196B4"/>
                </a:solidFill>
              </a:defRPr>
            </a:lvl2pPr>
            <a:lvl3pPr>
              <a:defRPr>
                <a:solidFill>
                  <a:srgbClr val="4196B4"/>
                </a:solidFill>
              </a:defRPr>
            </a:lvl3pPr>
            <a:lvl4pPr>
              <a:defRPr>
                <a:solidFill>
                  <a:srgbClr val="4196B4"/>
                </a:solidFill>
              </a:defRPr>
            </a:lvl4pPr>
            <a:lvl5pPr>
              <a:defRPr>
                <a:solidFill>
                  <a:srgbClr val="4196B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166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57313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31814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674144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5" name="Group 24"/>
          <p:cNvGrpSpPr/>
          <p:nvPr/>
        </p:nvGrpSpPr>
        <p:grpSpPr>
          <a:xfrm>
            <a:off x="152400" y="0"/>
            <a:ext cx="2833688" cy="51435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685801"/>
            <a:ext cx="5210345" cy="2616200"/>
          </a:xfrm>
        </p:spPr>
        <p:txBody>
          <a:bodyPr anchor="b">
            <a:normAutofit/>
          </a:bodyPr>
          <a:lstStyle>
            <a:lvl1pPr algn="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193179" y="3302000"/>
            <a:ext cx="4321922" cy="1023398"/>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494330" y="4588002"/>
            <a:ext cx="643105" cy="273844"/>
          </a:xfrm>
        </p:spPr>
        <p:txBody>
          <a:bodyPr/>
          <a:lstStyle/>
          <a:p>
            <a:fld id="{9EA696CB-C72C-4517-B196-D35964B3BBEB}" type="datetime1">
              <a:rPr lang="en-US" smtClean="0"/>
              <a:t>10/31/2018</a:t>
            </a:fld>
            <a:endParaRPr lang="en-US" dirty="0"/>
          </a:p>
        </p:txBody>
      </p:sp>
      <p:sp>
        <p:nvSpPr>
          <p:cNvPr id="5" name="Footer Placeholder 4"/>
          <p:cNvSpPr>
            <a:spLocks noGrp="1"/>
          </p:cNvSpPr>
          <p:nvPr>
            <p:ph type="ftr" sz="quarter" idx="11"/>
          </p:nvPr>
        </p:nvSpPr>
        <p:spPr>
          <a:xfrm>
            <a:off x="2717800" y="4588002"/>
            <a:ext cx="2707079" cy="273844"/>
          </a:xfrm>
        </p:spPr>
        <p:txBody>
          <a:bodyPr/>
          <a:lstStyle/>
          <a:p>
            <a:r>
              <a:rPr lang="en-US" dirty="0"/>
              <a:t>Weaver Companies</a:t>
            </a:r>
          </a:p>
        </p:txBody>
      </p:sp>
      <p:sp>
        <p:nvSpPr>
          <p:cNvPr id="6" name="Slide Number Placeholder 5"/>
          <p:cNvSpPr>
            <a:spLocks noGrp="1"/>
          </p:cNvSpPr>
          <p:nvPr>
            <p:ph type="sldNum" sz="quarter" idx="12"/>
          </p:nvPr>
        </p:nvSpPr>
        <p:spPr>
          <a:xfrm>
            <a:off x="6206490" y="4588002"/>
            <a:ext cx="308610" cy="273844"/>
          </a:xfrm>
        </p:spPr>
        <p:txBody>
          <a:bodyPr/>
          <a:lstStyle/>
          <a:p>
            <a:fld id="{6D410F80-9297-4D8E-90B6-74C7C4458696}" type="slidenum">
              <a:rPr lang="en-US" smtClean="0"/>
              <a:pPr/>
              <a:t>‹#›</a:t>
            </a:fld>
            <a:endParaRPr lang="en-US" dirty="0"/>
          </a:p>
        </p:txBody>
      </p:sp>
      <p:sp>
        <p:nvSpPr>
          <p:cNvPr id="23" name="Freeform 12"/>
          <p:cNvSpPr/>
          <p:nvPr/>
        </p:nvSpPr>
        <p:spPr bwMode="auto">
          <a:xfrm>
            <a:off x="152400" y="2828925"/>
            <a:ext cx="271463" cy="67866"/>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420291" y="2900363"/>
            <a:ext cx="46435" cy="60722"/>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257929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9" name="Picture 2" descr="G:\Atkins\8794 2009 presentation\Graphics\Corner crops\2.jpg"/>
          <p:cNvPicPr>
            <a:picLocks noChangeAspect="1" noChangeArrowheads="1"/>
          </p:cNvPicPr>
          <p:nvPr userDrawn="1"/>
        </p:nvPicPr>
        <p:blipFill>
          <a:blip r:embed="rId2" cstate="print"/>
          <a:srcRect/>
          <a:stretch>
            <a:fillRect/>
          </a:stretch>
        </p:blipFill>
        <p:spPr bwMode="auto">
          <a:xfrm>
            <a:off x="3237309" y="2081689"/>
            <a:ext cx="3620691" cy="3061812"/>
          </a:xfrm>
          <a:prstGeom prst="rect">
            <a:avLst/>
          </a:prstGeom>
          <a:noFill/>
        </p:spPr>
      </p:pic>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A0697F-D92A-44AE-9631-4DF4FB2C44EF}" type="slidenum">
              <a:rPr lang="en-GB" smtClean="0"/>
              <a:pPr/>
              <a:t>‹#›</a:t>
            </a:fld>
            <a:endParaRPr lang="en-GB" dirty="0"/>
          </a:p>
        </p:txBody>
      </p:sp>
      <p:sp>
        <p:nvSpPr>
          <p:cNvPr id="8" name="Content Placeholder 7"/>
          <p:cNvSpPr>
            <a:spLocks noGrp="1"/>
          </p:cNvSpPr>
          <p:nvPr>
            <p:ph sz="quarter" idx="13"/>
          </p:nvPr>
        </p:nvSpPr>
        <p:spPr>
          <a:xfrm>
            <a:off x="230981" y="1271587"/>
            <a:ext cx="6087701" cy="3335924"/>
          </a:xfrm>
        </p:spPr>
        <p:txBody>
          <a:bodyPr/>
          <a:lstStyle>
            <a:lvl4pPr>
              <a:buSzPct val="8000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3617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Cambria" panose="02040503050406030204" pitchFamily="18" charset="0"/>
              </a:defRPr>
            </a:lvl1pPr>
          </a:lstStyle>
          <a:p>
            <a:r>
              <a:rPr lang="en-US" dirty="0"/>
              <a:t>Click to edit Master title style</a:t>
            </a:r>
          </a:p>
        </p:txBody>
      </p:sp>
      <p:graphicFrame>
        <p:nvGraphicFramePr>
          <p:cNvPr id="7" name="Object 6"/>
          <p:cNvGraphicFramePr>
            <a:graphicFrameLocks noChangeAspect="1"/>
          </p:cNvGraphicFramePr>
          <p:nvPr userDrawn="1">
            <p:extLst>
              <p:ext uri="{D42A27DB-BD31-4B8C-83A1-F6EECF244321}">
                <p14:modId xmlns:p14="http://schemas.microsoft.com/office/powerpoint/2010/main" val="2262337753"/>
              </p:ext>
            </p:extLst>
          </p:nvPr>
        </p:nvGraphicFramePr>
        <p:xfrm>
          <a:off x="2753917" y="1896666"/>
          <a:ext cx="1350169" cy="1350169"/>
        </p:xfrm>
        <a:graphic>
          <a:graphicData uri="http://schemas.openxmlformats.org/presentationml/2006/ole">
            <mc:AlternateContent xmlns:mc="http://schemas.openxmlformats.org/markup-compatibility/2006">
              <mc:Choice xmlns:v="urn:schemas-microsoft-com:vml" Requires="v">
                <p:oleObj spid="_x0000_s1351" name="Bitmap Image" r:id="rId3" imgW="1800360" imgH="1800360" progId="Paint.Picture">
                  <p:embed/>
                </p:oleObj>
              </mc:Choice>
              <mc:Fallback>
                <p:oleObj name="Bitmap Image" r:id="rId3" imgW="1800360" imgH="1800360" progId="Paint.Picture">
                  <p:embed/>
                  <p:pic>
                    <p:nvPicPr>
                      <p:cNvPr id="0" name=""/>
                      <p:cNvPicPr/>
                      <p:nvPr/>
                    </p:nvPicPr>
                    <p:blipFill>
                      <a:blip r:embed="rId4"/>
                      <a:stretch>
                        <a:fillRect/>
                      </a:stretch>
                    </p:blipFill>
                    <p:spPr>
                      <a:xfrm>
                        <a:off x="2753917" y="1896666"/>
                        <a:ext cx="1350169" cy="1350169"/>
                      </a:xfrm>
                      <a:prstGeom prst="rect">
                        <a:avLst/>
                      </a:prstGeom>
                    </p:spPr>
                  </p:pic>
                </p:oleObj>
              </mc:Fallback>
            </mc:AlternateContent>
          </a:graphicData>
        </a:graphic>
      </p:graphicFrame>
      <p:pic>
        <p:nvPicPr>
          <p:cNvPr id="1033" name="Picture 9" descr="J:\Projects\WBC\Marketing\Logos\WCG Logo\logo -bar.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1"/>
            <a:ext cx="341247" cy="514350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a:spLocks noGrp="1"/>
          </p:cNvSpPr>
          <p:nvPr>
            <p:ph idx="1"/>
          </p:nvPr>
        </p:nvSpPr>
        <p:spPr>
          <a:xfrm>
            <a:off x="342900" y="1200151"/>
            <a:ext cx="6172200" cy="3394472"/>
          </a:xfrm>
        </p:spPr>
        <p:txBody>
          <a:bodyPr/>
          <a:lstStyle>
            <a:lvl1pPr marL="257175" indent="-257175">
              <a:buFontTx/>
              <a:buBlip>
                <a:blip r:embed="rId6"/>
              </a:buBlip>
              <a:defRPr>
                <a:solidFill>
                  <a:srgbClr val="4196B4"/>
                </a:solidFill>
              </a:defRPr>
            </a:lvl1pPr>
            <a:lvl2pPr>
              <a:defRPr>
                <a:solidFill>
                  <a:srgbClr val="4196B4"/>
                </a:solidFill>
              </a:defRPr>
            </a:lvl2pPr>
            <a:lvl3pPr>
              <a:defRPr>
                <a:solidFill>
                  <a:srgbClr val="4196B4"/>
                </a:solidFill>
              </a:defRPr>
            </a:lvl3pPr>
            <a:lvl4pPr>
              <a:defRPr>
                <a:solidFill>
                  <a:srgbClr val="4196B4"/>
                </a:solidFill>
              </a:defRPr>
            </a:lvl4pPr>
            <a:lvl5pPr>
              <a:defRPr>
                <a:solidFill>
                  <a:srgbClr val="4196B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p:cNvSpPr>
            <a:spLocks noGrp="1"/>
          </p:cNvSpPr>
          <p:nvPr>
            <p:ph type="sldNum" sz="quarter" idx="12"/>
          </p:nvPr>
        </p:nvSpPr>
        <p:spPr/>
        <p:txBody>
          <a:bodyPr/>
          <a:lstStyle/>
          <a:p>
            <a:fld id="{FD5685EB-05C8-4C44-AA0E-E83AD8D18302}" type="slidenum">
              <a:rPr lang="en-US" smtClean="0"/>
              <a:t>‹#›</a:t>
            </a:fld>
            <a:endParaRPr lang="en-US" dirty="0"/>
          </a:p>
        </p:txBody>
      </p:sp>
      <p:sp>
        <p:nvSpPr>
          <p:cNvPr id="13" name="Text Placeholder 12"/>
          <p:cNvSpPr>
            <a:spLocks noGrp="1"/>
          </p:cNvSpPr>
          <p:nvPr>
            <p:ph type="body" sz="quarter" idx="13" hasCustomPrompt="1"/>
          </p:nvPr>
        </p:nvSpPr>
        <p:spPr>
          <a:xfrm>
            <a:off x="342900" y="4800600"/>
            <a:ext cx="2114550" cy="228600"/>
          </a:xfrm>
        </p:spPr>
        <p:txBody>
          <a:bodyPr>
            <a:noAutofit/>
          </a:bodyPr>
          <a:lstStyle>
            <a:lvl1pPr marL="0" indent="0">
              <a:buNone/>
              <a:defRPr sz="1050" b="1" baseline="0">
                <a:latin typeface="Cambria" panose="02040503050406030204" pitchFamily="18" charset="0"/>
              </a:defRPr>
            </a:lvl1pPr>
          </a:lstStyle>
          <a:p>
            <a:r>
              <a:rPr lang="en-US" dirty="0"/>
              <a:t>Weaver Consultants Group</a:t>
            </a:r>
          </a:p>
        </p:txBody>
      </p:sp>
    </p:spTree>
    <p:extLst>
      <p:ext uri="{BB962C8B-B14F-4D97-AF65-F5344CB8AC3E}">
        <p14:creationId xmlns:p14="http://schemas.microsoft.com/office/powerpoint/2010/main" val="186860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00315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62916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116629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94809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312129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421578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CD9819A-347C-49BE-97E3-C458CB61E802}" type="datetimeFigureOut">
              <a:rPr lang="en-US" smtClean="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685EB-05C8-4C44-AA0E-E83AD8D18302}" type="slidenum">
              <a:rPr lang="en-US" smtClean="0"/>
              <a:t>‹#›</a:t>
            </a:fld>
            <a:endParaRPr lang="en-US" dirty="0"/>
          </a:p>
        </p:txBody>
      </p:sp>
    </p:spTree>
    <p:extLst>
      <p:ext uri="{BB962C8B-B14F-4D97-AF65-F5344CB8AC3E}">
        <p14:creationId xmlns:p14="http://schemas.microsoft.com/office/powerpoint/2010/main" val="264546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D9819A-347C-49BE-97E3-C458CB61E802}" type="datetimeFigureOut">
              <a:rPr lang="en-US" smtClean="0"/>
              <a:t>10/31/2018</a:t>
            </a:fld>
            <a:endParaRPr lang="en-US" dirty="0"/>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D5685EB-05C8-4C44-AA0E-E83AD8D18302}" type="slidenum">
              <a:rPr lang="en-US" smtClean="0"/>
              <a:t>‹#›</a:t>
            </a:fld>
            <a:endParaRPr lang="en-US" dirty="0"/>
          </a:p>
        </p:txBody>
      </p:sp>
    </p:spTree>
    <p:extLst>
      <p:ext uri="{BB962C8B-B14F-4D97-AF65-F5344CB8AC3E}">
        <p14:creationId xmlns:p14="http://schemas.microsoft.com/office/powerpoint/2010/main" val="31993480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cwatkins@summitmidstream.com" TargetMode="External"/><Relationship Id="rId2" Type="http://schemas.openxmlformats.org/officeDocument/2006/relationships/hyperlink" Target="mailto:pmckone@wcgrp.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5900"/>
            <a:ext cx="4914900" cy="1085850"/>
          </a:xfrm>
        </p:spPr>
        <p:txBody>
          <a:bodyPr>
            <a:normAutofit fontScale="90000"/>
          </a:bodyPr>
          <a:lstStyle/>
          <a:p>
            <a:r>
              <a:rPr lang="en-US" dirty="0">
                <a:solidFill>
                  <a:srgbClr val="002060"/>
                </a:solidFill>
              </a:rPr>
              <a:t>Pipeline Planning and Construction: Environmental Considerations</a:t>
            </a:r>
          </a:p>
        </p:txBody>
      </p:sp>
      <p:sp>
        <p:nvSpPr>
          <p:cNvPr id="5" name="Content Placeholder 4"/>
          <p:cNvSpPr>
            <a:spLocks noGrp="1"/>
          </p:cNvSpPr>
          <p:nvPr>
            <p:ph sz="quarter" idx="13"/>
          </p:nvPr>
        </p:nvSpPr>
        <p:spPr>
          <a:xfrm>
            <a:off x="0" y="3162300"/>
            <a:ext cx="5372100" cy="857250"/>
          </a:xfrm>
        </p:spPr>
        <p:txBody>
          <a:bodyPr>
            <a:normAutofit/>
          </a:bodyPr>
          <a:lstStyle/>
          <a:p>
            <a:pPr marL="0" indent="0">
              <a:buNone/>
            </a:pPr>
            <a:r>
              <a:rPr lang="en-US" sz="2000" dirty="0"/>
              <a:t>by Peter D. McKone, CWB (Weaver Consultants Group) and Caleb Watkins (Summit Midstream)</a:t>
            </a:r>
          </a:p>
        </p:txBody>
      </p:sp>
    </p:spTree>
    <p:extLst>
      <p:ext uri="{BB962C8B-B14F-4D97-AF65-F5344CB8AC3E}">
        <p14:creationId xmlns:p14="http://schemas.microsoft.com/office/powerpoint/2010/main" val="349852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dirty="0">
                <a:solidFill>
                  <a:srgbClr val="002060"/>
                </a:solidFill>
              </a:rPr>
              <a:t>NWP 12</a:t>
            </a:r>
            <a:br>
              <a:rPr lang="en-US" dirty="0">
                <a:solidFill>
                  <a:srgbClr val="002060"/>
                </a:solidFill>
              </a:rPr>
            </a:br>
            <a:r>
              <a:rPr lang="en-US" sz="1800" dirty="0">
                <a:solidFill>
                  <a:srgbClr val="002060"/>
                </a:solidFill>
              </a:rPr>
              <a:t>(cont.)</a:t>
            </a:r>
          </a:p>
        </p:txBody>
      </p:sp>
      <p:sp>
        <p:nvSpPr>
          <p:cNvPr id="15363" name="Rectangle 3"/>
          <p:cNvSpPr>
            <a:spLocks noGrp="1" noChangeArrowheads="1"/>
          </p:cNvSpPr>
          <p:nvPr>
            <p:ph idx="1"/>
          </p:nvPr>
        </p:nvSpPr>
        <p:spPr>
          <a:prstGeom prst="rect">
            <a:avLst/>
          </a:prstGeom>
        </p:spPr>
        <p:txBody>
          <a:bodyPr>
            <a:normAutofit lnSpcReduction="10000"/>
          </a:bodyPr>
          <a:lstStyle/>
          <a:p>
            <a:pPr>
              <a:lnSpc>
                <a:spcPct val="80000"/>
              </a:lnSpc>
              <a:spcBef>
                <a:spcPts val="450"/>
              </a:spcBef>
              <a:spcAft>
                <a:spcPts val="450"/>
              </a:spcAft>
            </a:pPr>
            <a:r>
              <a:rPr lang="en-US" sz="1800" dirty="0">
                <a:solidFill>
                  <a:srgbClr val="002060"/>
                </a:solidFill>
                <a:cs typeface="Arial" charset="0"/>
              </a:rPr>
              <a:t>PCN</a:t>
            </a:r>
          </a:p>
          <a:p>
            <a:pPr lvl="1">
              <a:lnSpc>
                <a:spcPct val="80000"/>
              </a:lnSpc>
              <a:spcBef>
                <a:spcPts val="450"/>
              </a:spcBef>
              <a:spcAft>
                <a:spcPts val="450"/>
              </a:spcAft>
            </a:pPr>
            <a:r>
              <a:rPr lang="en-US" sz="1500" dirty="0">
                <a:solidFill>
                  <a:srgbClr val="002060"/>
                </a:solidFill>
                <a:cs typeface="Arial" charset="0"/>
              </a:rPr>
              <a:t>Mechanized land clearing in a forested wetland for the utility line ROW</a:t>
            </a:r>
          </a:p>
          <a:p>
            <a:pPr lvl="1">
              <a:lnSpc>
                <a:spcPct val="80000"/>
              </a:lnSpc>
              <a:spcBef>
                <a:spcPts val="450"/>
              </a:spcBef>
              <a:spcAft>
                <a:spcPts val="450"/>
              </a:spcAft>
            </a:pPr>
            <a:r>
              <a:rPr lang="en-US" sz="1500" dirty="0">
                <a:solidFill>
                  <a:srgbClr val="002060"/>
                </a:solidFill>
                <a:cs typeface="Arial" charset="0"/>
              </a:rPr>
              <a:t>Section 10 permit is required</a:t>
            </a:r>
          </a:p>
          <a:p>
            <a:pPr lvl="1">
              <a:lnSpc>
                <a:spcPct val="80000"/>
              </a:lnSpc>
              <a:spcBef>
                <a:spcPts val="450"/>
              </a:spcBef>
              <a:spcAft>
                <a:spcPts val="450"/>
              </a:spcAft>
            </a:pPr>
            <a:r>
              <a:rPr lang="en-US" sz="1500" dirty="0">
                <a:solidFill>
                  <a:srgbClr val="002060"/>
                </a:solidFill>
                <a:cs typeface="Arial" charset="0"/>
              </a:rPr>
              <a:t>Utility line in WOUS, excluding overhead lines, exceeds 500 feet</a:t>
            </a:r>
          </a:p>
          <a:p>
            <a:pPr lvl="1">
              <a:lnSpc>
                <a:spcPct val="80000"/>
              </a:lnSpc>
              <a:spcBef>
                <a:spcPts val="450"/>
              </a:spcBef>
              <a:spcAft>
                <a:spcPts val="450"/>
              </a:spcAft>
            </a:pPr>
            <a:r>
              <a:rPr lang="en-US" sz="1500" dirty="0">
                <a:solidFill>
                  <a:srgbClr val="002060"/>
                </a:solidFill>
                <a:cs typeface="Arial" charset="0"/>
              </a:rPr>
              <a:t>Utility line is placed within a jurisdictional area (i.e., WOUS), and it runs parallel to a stream bed that is within that jurisdictional area</a:t>
            </a:r>
          </a:p>
          <a:p>
            <a:pPr lvl="1">
              <a:lnSpc>
                <a:spcPct val="80000"/>
              </a:lnSpc>
              <a:spcBef>
                <a:spcPts val="450"/>
              </a:spcBef>
              <a:spcAft>
                <a:spcPts val="450"/>
              </a:spcAft>
            </a:pPr>
            <a:r>
              <a:rPr lang="en-US" sz="1500" dirty="0">
                <a:solidFill>
                  <a:srgbClr val="002060"/>
                </a:solidFill>
                <a:cs typeface="Arial" charset="0"/>
              </a:rPr>
              <a:t>Losses of &gt;0.10 acres of WOUS</a:t>
            </a:r>
          </a:p>
          <a:p>
            <a:pPr lvl="1">
              <a:lnSpc>
                <a:spcPct val="80000"/>
              </a:lnSpc>
              <a:spcBef>
                <a:spcPts val="450"/>
              </a:spcBef>
              <a:spcAft>
                <a:spcPts val="450"/>
              </a:spcAft>
            </a:pPr>
            <a:r>
              <a:rPr lang="en-US" sz="1500" dirty="0">
                <a:solidFill>
                  <a:srgbClr val="002060"/>
                </a:solidFill>
                <a:cs typeface="Arial" charset="0"/>
              </a:rPr>
              <a:t>Permanent access roads are constructed above-grade in WOUS for a distance of &gt;500 feet</a:t>
            </a:r>
          </a:p>
          <a:p>
            <a:pPr lvl="1">
              <a:lnSpc>
                <a:spcPct val="80000"/>
              </a:lnSpc>
              <a:spcBef>
                <a:spcPts val="450"/>
              </a:spcBef>
              <a:spcAft>
                <a:spcPts val="450"/>
              </a:spcAft>
            </a:pPr>
            <a:r>
              <a:rPr lang="en-US" sz="1500" dirty="0">
                <a:solidFill>
                  <a:srgbClr val="002060"/>
                </a:solidFill>
                <a:cs typeface="Arial" charset="0"/>
              </a:rPr>
              <a:t>Permanent access roads are constructed with impervious materials</a:t>
            </a:r>
          </a:p>
          <a:p>
            <a:pPr>
              <a:lnSpc>
                <a:spcPct val="80000"/>
              </a:lnSpc>
              <a:spcBef>
                <a:spcPts val="450"/>
              </a:spcBef>
              <a:spcAft>
                <a:spcPts val="450"/>
              </a:spcAft>
            </a:pPr>
            <a:r>
              <a:rPr lang="en-US" sz="1800" u="sng" dirty="0">
                <a:solidFill>
                  <a:srgbClr val="002060"/>
                </a:solidFill>
                <a:cs typeface="Arial" charset="0"/>
              </a:rPr>
              <a:t>Note</a:t>
            </a:r>
            <a:r>
              <a:rPr lang="en-US" sz="1800" dirty="0">
                <a:solidFill>
                  <a:srgbClr val="002060"/>
                </a:solidFill>
                <a:cs typeface="Arial" charset="0"/>
              </a:rPr>
              <a:t>: Temporary losses of WOUS will no longer trigger a PCN requirement on their own</a:t>
            </a:r>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008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lIns="69056" tIns="34529" rIns="69056" bIns="34529"/>
          <a:lstStyle/>
          <a:p>
            <a:r>
              <a:rPr lang="en-US" dirty="0">
                <a:solidFill>
                  <a:srgbClr val="002060"/>
                </a:solidFill>
              </a:rPr>
              <a:t>Waters of the U.S.</a:t>
            </a:r>
            <a:endParaRPr lang="en-US" sz="2100" dirty="0">
              <a:solidFill>
                <a:srgbClr val="002060"/>
              </a:solidFill>
            </a:endParaRPr>
          </a:p>
        </p:txBody>
      </p:sp>
      <p:sp>
        <p:nvSpPr>
          <p:cNvPr id="3" name="Text Placeholder 2"/>
          <p:cNvSpPr>
            <a:spLocks noGrp="1"/>
          </p:cNvSpPr>
          <p:nvPr>
            <p:ph type="body" sz="quarter" idx="13"/>
          </p:nvPr>
        </p:nvSpPr>
        <p:spPr/>
        <p:txBody>
          <a:bodyPr/>
          <a:lstStyle/>
          <a:p>
            <a:endParaRPr lang="en-US"/>
          </a:p>
        </p:txBody>
      </p:sp>
      <p:sp>
        <p:nvSpPr>
          <p:cNvPr id="4100" name="Rectangle 4"/>
          <p:cNvSpPr>
            <a:spLocks noChangeArrowheads="1"/>
          </p:cNvSpPr>
          <p:nvPr/>
        </p:nvSpPr>
        <p:spPr bwMode="auto">
          <a:xfrm>
            <a:off x="495300" y="1352550"/>
            <a:ext cx="6172200" cy="2839721"/>
          </a:xfrm>
          <a:prstGeom prst="rect">
            <a:avLst/>
          </a:prstGeom>
          <a:noFill/>
          <a:ln w="9525">
            <a:noFill/>
            <a:miter lim="800000"/>
            <a:headEnd/>
            <a:tailEnd/>
          </a:ln>
        </p:spPr>
        <p:txBody>
          <a:bodyPr wrap="square" lIns="69056" tIns="34529" rIns="69056" bIns="34529">
            <a:spAutoFit/>
          </a:bodyPr>
          <a:lstStyle/>
          <a:p>
            <a:pPr marL="342900" indent="-342900">
              <a:spcBef>
                <a:spcPct val="50000"/>
              </a:spcBef>
              <a:buFontTx/>
              <a:buChar char="•"/>
            </a:pPr>
            <a:r>
              <a:rPr lang="en-US" dirty="0">
                <a:solidFill>
                  <a:srgbClr val="002060"/>
                </a:solidFill>
              </a:rPr>
              <a:t>All waters which are currently used, or were used in the past, or may be susceptible to use in interstate or foreign commerce, including all waters which are subject to the ebb and flow of the tide</a:t>
            </a:r>
          </a:p>
          <a:p>
            <a:pPr marL="342900" indent="-342900">
              <a:spcBef>
                <a:spcPct val="50000"/>
              </a:spcBef>
              <a:buFontTx/>
              <a:buChar char="•"/>
            </a:pPr>
            <a:r>
              <a:rPr lang="en-US" dirty="0">
                <a:solidFill>
                  <a:srgbClr val="002060"/>
                </a:solidFill>
              </a:rPr>
              <a:t>All interstate waters, including interstate wetlands</a:t>
            </a:r>
          </a:p>
          <a:p>
            <a:pPr marL="342900" indent="-342900">
              <a:spcBef>
                <a:spcPct val="50000"/>
              </a:spcBef>
              <a:buFontTx/>
              <a:buChar char="•"/>
            </a:pPr>
            <a:r>
              <a:rPr lang="en-US" dirty="0">
                <a:solidFill>
                  <a:srgbClr val="002060"/>
                </a:solidFill>
                <a:cs typeface="Arial" pitchFamily="34" charset="0"/>
              </a:rPr>
              <a:t>All other waters such as intrastate lakes, rivers, streams (including intermittent streams), mudflats, sandflats, wetlands, sloughs, prairie potholes, wet meadows, playa lakes, or natural ponds</a:t>
            </a:r>
            <a:endParaRPr lang="en-US" dirty="0">
              <a:solidFill>
                <a:srgbClr val="002060"/>
              </a:solidFill>
            </a:endParaRPr>
          </a:p>
        </p:txBody>
      </p:sp>
    </p:spTree>
    <p:extLst>
      <p:ext uri="{BB962C8B-B14F-4D97-AF65-F5344CB8AC3E}">
        <p14:creationId xmlns:p14="http://schemas.microsoft.com/office/powerpoint/2010/main" val="2308188044"/>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307" r="2381"/>
          <a:stretch/>
        </p:blipFill>
        <p:spPr>
          <a:xfrm>
            <a:off x="0" y="0"/>
            <a:ext cx="6858000" cy="5127837"/>
          </a:xfrm>
          <a:prstGeom prst="rect">
            <a:avLst/>
          </a:prstGeom>
        </p:spPr>
      </p:pic>
    </p:spTree>
    <p:extLst>
      <p:ext uri="{BB962C8B-B14F-4D97-AF65-F5344CB8AC3E}">
        <p14:creationId xmlns:p14="http://schemas.microsoft.com/office/powerpoint/2010/main" val="4193069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endParaRPr lang="en-US"/>
          </a:p>
        </p:txBody>
      </p:sp>
      <p:pic>
        <p:nvPicPr>
          <p:cNvPr id="58371" name="Content Placeholder 3" descr="Pic30.jpg"/>
          <p:cNvPicPr>
            <a:picLocks noGrp="1" noChangeAspect="1"/>
          </p:cNvPicPr>
          <p:nvPr>
            <p:ph idx="1"/>
          </p:nvPr>
        </p:nvPicPr>
        <p:blipFill>
          <a:blip r:embed="rId3" cstate="print"/>
          <a:srcRect/>
          <a:stretch>
            <a:fillRect/>
          </a:stretch>
        </p:blipFill>
        <p:spPr>
          <a:xfrm>
            <a:off x="0" y="0"/>
            <a:ext cx="6858000" cy="5143500"/>
          </a:xfrm>
        </p:spPr>
      </p:pic>
    </p:spTree>
    <p:extLst>
      <p:ext uri="{BB962C8B-B14F-4D97-AF65-F5344CB8AC3E}">
        <p14:creationId xmlns:p14="http://schemas.microsoft.com/office/powerpoint/2010/main" val="88943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4196B4"/>
                </a:solidFill>
              </a:rPr>
              <a:t>Sample USGS Topographic Maps – Marion County, Texas</a:t>
            </a:r>
          </a:p>
        </p:txBody>
      </p:sp>
      <p:sp>
        <p:nvSpPr>
          <p:cNvPr id="3" name="Slide Number Placeholder 2"/>
          <p:cNvSpPr>
            <a:spLocks noGrp="1"/>
          </p:cNvSpPr>
          <p:nvPr>
            <p:ph type="sldNum" sz="quarter" idx="12"/>
          </p:nvPr>
        </p:nvSpPr>
        <p:spPr/>
        <p:txBody>
          <a:bodyPr/>
          <a:lstStyle/>
          <a:p>
            <a:fld id="{64A0697F-D92A-44AE-9631-4DF4FB2C44EF}" type="slidenum">
              <a:rPr lang="en-GB" smtClean="0"/>
              <a:pPr/>
              <a:t>14</a:t>
            </a:fld>
            <a:endParaRPr lang="en-GB" dirty="0"/>
          </a:p>
        </p:txBody>
      </p:sp>
      <p:pic>
        <p:nvPicPr>
          <p:cNvPr id="5122" name="Picture 2"/>
          <p:cNvPicPr>
            <a:picLocks noChangeAspect="1" noChangeArrowheads="1"/>
          </p:cNvPicPr>
          <p:nvPr/>
        </p:nvPicPr>
        <p:blipFill>
          <a:blip r:embed="rId2"/>
          <a:srcRect/>
          <a:stretch>
            <a:fillRect/>
          </a:stretch>
        </p:blipFill>
        <p:spPr bwMode="auto">
          <a:xfrm>
            <a:off x="155201" y="1453753"/>
            <a:ext cx="6525815" cy="3086100"/>
          </a:xfrm>
          <a:prstGeom prst="rect">
            <a:avLst/>
          </a:prstGeom>
          <a:noFill/>
          <a:ln w="9525">
            <a:noFill/>
            <a:miter lim="800000"/>
            <a:headEnd/>
            <a:tailEnd/>
          </a:ln>
        </p:spPr>
      </p:pic>
      <p:sp>
        <p:nvSpPr>
          <p:cNvPr id="8" name="TextBox 7"/>
          <p:cNvSpPr txBox="1"/>
          <p:nvPr/>
        </p:nvSpPr>
        <p:spPr>
          <a:xfrm>
            <a:off x="3804048" y="4539854"/>
            <a:ext cx="2520552" cy="612168"/>
          </a:xfrm>
          <a:prstGeom prst="rect">
            <a:avLst/>
          </a:prstGeom>
          <a:noFill/>
        </p:spPr>
        <p:txBody>
          <a:bodyPr wrap="square" lIns="57607" tIns="28804" rIns="57607" bIns="28804" rtlCol="0">
            <a:spAutoFit/>
          </a:bodyPr>
          <a:lstStyle/>
          <a:p>
            <a:r>
              <a:rPr lang="en-US" b="1" dirty="0">
                <a:solidFill>
                  <a:schemeClr val="tx2"/>
                </a:solidFill>
              </a:rPr>
              <a:t>Submerged wooded marsh or swamp</a:t>
            </a:r>
          </a:p>
        </p:txBody>
      </p:sp>
      <p:cxnSp>
        <p:nvCxnSpPr>
          <p:cNvPr id="10" name="Straight Arrow Connector 9"/>
          <p:cNvCxnSpPr/>
          <p:nvPr/>
        </p:nvCxnSpPr>
        <p:spPr>
          <a:xfrm flipH="1" flipV="1">
            <a:off x="4366618" y="3311130"/>
            <a:ext cx="305395" cy="122872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7" name="Straight Arrow Connector 16"/>
          <p:cNvCxnSpPr/>
          <p:nvPr/>
        </p:nvCxnSpPr>
        <p:spPr>
          <a:xfrm flipV="1">
            <a:off x="1560595" y="2498736"/>
            <a:ext cx="310754" cy="1103709"/>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4" name="TextBox 23"/>
          <p:cNvSpPr txBox="1"/>
          <p:nvPr/>
        </p:nvSpPr>
        <p:spPr>
          <a:xfrm>
            <a:off x="576055" y="3536156"/>
            <a:ext cx="2876968" cy="335169"/>
          </a:xfrm>
          <a:prstGeom prst="rect">
            <a:avLst/>
          </a:prstGeom>
          <a:noFill/>
        </p:spPr>
        <p:txBody>
          <a:bodyPr wrap="square" lIns="57607" tIns="28804" rIns="57607" bIns="28804" rtlCol="0">
            <a:spAutoFit/>
          </a:bodyPr>
          <a:lstStyle/>
          <a:p>
            <a:r>
              <a:rPr lang="en-US" b="1" dirty="0">
                <a:solidFill>
                  <a:schemeClr val="tx2"/>
                </a:solidFill>
              </a:rPr>
              <a:t>Perennial River</a:t>
            </a:r>
          </a:p>
        </p:txBody>
      </p:sp>
    </p:spTree>
    <p:extLst>
      <p:ext uri="{BB962C8B-B14F-4D97-AF65-F5344CB8AC3E}">
        <p14:creationId xmlns:p14="http://schemas.microsoft.com/office/powerpoint/2010/main" val="355523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96053" y="1139693"/>
            <a:ext cx="5979766" cy="366474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64A0697F-D92A-44AE-9631-4DF4FB2C44EF}" type="slidenum">
              <a:rPr lang="en-GB" smtClean="0"/>
              <a:pPr/>
              <a:t>15</a:t>
            </a:fld>
            <a:endParaRPr lang="en-GB" dirty="0"/>
          </a:p>
        </p:txBody>
      </p:sp>
      <p:cxnSp>
        <p:nvCxnSpPr>
          <p:cNvPr id="17" name="Straight Arrow Connector 16"/>
          <p:cNvCxnSpPr/>
          <p:nvPr/>
        </p:nvCxnSpPr>
        <p:spPr>
          <a:xfrm flipH="1">
            <a:off x="2164557" y="1755755"/>
            <a:ext cx="696516" cy="71955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24" name="TextBox 23"/>
          <p:cNvSpPr txBox="1"/>
          <p:nvPr/>
        </p:nvSpPr>
        <p:spPr>
          <a:xfrm>
            <a:off x="2014538" y="1478756"/>
            <a:ext cx="2876968" cy="335169"/>
          </a:xfrm>
          <a:prstGeom prst="rect">
            <a:avLst/>
          </a:prstGeom>
          <a:noFill/>
        </p:spPr>
        <p:txBody>
          <a:bodyPr wrap="square" lIns="57607" tIns="28804" rIns="57607" bIns="28804" rtlCol="0">
            <a:spAutoFit/>
          </a:bodyPr>
          <a:lstStyle/>
          <a:p>
            <a:r>
              <a:rPr lang="en-US" b="1" dirty="0">
                <a:solidFill>
                  <a:schemeClr val="tx2"/>
                </a:solidFill>
              </a:rPr>
              <a:t>Perennial stream</a:t>
            </a:r>
          </a:p>
        </p:txBody>
      </p:sp>
      <p:sp>
        <p:nvSpPr>
          <p:cNvPr id="14" name="Title 1"/>
          <p:cNvSpPr txBox="1">
            <a:spLocks/>
          </p:cNvSpPr>
          <p:nvPr/>
        </p:nvSpPr>
        <p:spPr>
          <a:xfrm>
            <a:off x="712570" y="0"/>
            <a:ext cx="5480903" cy="1031823"/>
          </a:xfrm>
          <a:prstGeom prst="rect">
            <a:avLst/>
          </a:prstGeom>
          <a:noFill/>
          <a:ln w="9525">
            <a:noFill/>
            <a:miter lim="800000"/>
            <a:headEnd/>
            <a:tailEnd/>
          </a:ln>
        </p:spPr>
        <p:txBody>
          <a:bodyPr vert="horz" wrap="square" lIns="57607" tIns="28804" rIns="57607" bIns="28804" numCol="1" anchor="t" anchorCtr="0" compatLnSpc="1">
            <a:prstTxWarp prst="textNoShape">
              <a:avLst/>
            </a:prstTxWarp>
          </a:bodyPr>
          <a:lstStyle/>
          <a:p>
            <a:pPr algn="ctr" defTabSz="576072">
              <a:spcBef>
                <a:spcPct val="0"/>
              </a:spcBef>
              <a:defRPr/>
            </a:pPr>
            <a:r>
              <a:rPr lang="en-US" sz="3000" dirty="0">
                <a:solidFill>
                  <a:schemeClr val="accent1"/>
                </a:solidFill>
                <a:latin typeface="+mj-lt"/>
                <a:ea typeface="+mj-ea"/>
                <a:cs typeface="+mj-cs"/>
              </a:rPr>
              <a:t>Sample USGS Topographic Maps – Marion County, Texas</a:t>
            </a:r>
          </a:p>
        </p:txBody>
      </p:sp>
    </p:spTree>
    <p:extLst>
      <p:ext uri="{BB962C8B-B14F-4D97-AF65-F5344CB8AC3E}">
        <p14:creationId xmlns:p14="http://schemas.microsoft.com/office/powerpoint/2010/main" val="2026338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85788" y="1164515"/>
            <a:ext cx="5686425" cy="3750659"/>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lvl="0">
              <a:defRPr/>
            </a:pPr>
            <a:r>
              <a:rPr lang="en-US" dirty="0">
                <a:solidFill>
                  <a:srgbClr val="4196B4"/>
                </a:solidFill>
              </a:rPr>
              <a:t>Sample USGS Topographic Maps – Marion County, Texas</a:t>
            </a:r>
          </a:p>
        </p:txBody>
      </p:sp>
      <p:sp>
        <p:nvSpPr>
          <p:cNvPr id="3" name="Slide Number Placeholder 2"/>
          <p:cNvSpPr>
            <a:spLocks noGrp="1"/>
          </p:cNvSpPr>
          <p:nvPr>
            <p:ph type="sldNum" sz="quarter" idx="12"/>
          </p:nvPr>
        </p:nvSpPr>
        <p:spPr/>
        <p:txBody>
          <a:bodyPr/>
          <a:lstStyle/>
          <a:p>
            <a:fld id="{64A0697F-D92A-44AE-9631-4DF4FB2C44EF}" type="slidenum">
              <a:rPr lang="en-GB" smtClean="0"/>
              <a:pPr/>
              <a:t>16</a:t>
            </a:fld>
            <a:endParaRPr lang="en-GB" dirty="0"/>
          </a:p>
        </p:txBody>
      </p:sp>
      <p:sp>
        <p:nvSpPr>
          <p:cNvPr id="8" name="TextBox 7"/>
          <p:cNvSpPr txBox="1"/>
          <p:nvPr/>
        </p:nvSpPr>
        <p:spPr>
          <a:xfrm>
            <a:off x="1374458" y="1564481"/>
            <a:ext cx="2876968" cy="335169"/>
          </a:xfrm>
          <a:prstGeom prst="rect">
            <a:avLst/>
          </a:prstGeom>
          <a:noFill/>
        </p:spPr>
        <p:txBody>
          <a:bodyPr wrap="square" lIns="57607" tIns="28804" rIns="57607" bIns="28804" rtlCol="0">
            <a:spAutoFit/>
          </a:bodyPr>
          <a:lstStyle/>
          <a:p>
            <a:pPr algn="r"/>
            <a:r>
              <a:rPr lang="en-US" b="1" dirty="0">
                <a:solidFill>
                  <a:schemeClr val="tx2"/>
                </a:solidFill>
              </a:rPr>
              <a:t>Intermittent Stream</a:t>
            </a:r>
          </a:p>
        </p:txBody>
      </p:sp>
      <p:cxnSp>
        <p:nvCxnSpPr>
          <p:cNvPr id="10" name="Straight Arrow Connector 9"/>
          <p:cNvCxnSpPr/>
          <p:nvPr/>
        </p:nvCxnSpPr>
        <p:spPr>
          <a:xfrm>
            <a:off x="3696891" y="1841482"/>
            <a:ext cx="822425" cy="25878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38299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Common JD Problems</a:t>
            </a:r>
          </a:p>
        </p:txBody>
      </p:sp>
      <p:sp>
        <p:nvSpPr>
          <p:cNvPr id="3" name="Content Placeholder 2"/>
          <p:cNvSpPr>
            <a:spLocks noGrp="1"/>
          </p:cNvSpPr>
          <p:nvPr>
            <p:ph idx="1"/>
          </p:nvPr>
        </p:nvSpPr>
        <p:spPr/>
        <p:txBody>
          <a:bodyPr>
            <a:normAutofit/>
          </a:bodyPr>
          <a:lstStyle/>
          <a:p>
            <a:r>
              <a:rPr lang="en-US" sz="1800" dirty="0">
                <a:solidFill>
                  <a:srgbClr val="002060"/>
                </a:solidFill>
              </a:rPr>
              <a:t>Inconsistent data</a:t>
            </a:r>
          </a:p>
          <a:p>
            <a:r>
              <a:rPr lang="en-US" sz="1800" dirty="0">
                <a:solidFill>
                  <a:srgbClr val="002060"/>
                </a:solidFill>
              </a:rPr>
              <a:t>Wetland delineation only (no streams)</a:t>
            </a:r>
          </a:p>
          <a:p>
            <a:r>
              <a:rPr lang="en-US" sz="1800" dirty="0">
                <a:solidFill>
                  <a:srgbClr val="002060"/>
                </a:solidFill>
              </a:rPr>
              <a:t>Stream delineation only (no wetlands)</a:t>
            </a:r>
          </a:p>
          <a:p>
            <a:r>
              <a:rPr lang="en-US" sz="1800" dirty="0">
                <a:solidFill>
                  <a:srgbClr val="002060"/>
                </a:solidFill>
              </a:rPr>
              <a:t>Unclear maps and exhibits</a:t>
            </a:r>
          </a:p>
          <a:p>
            <a:r>
              <a:rPr lang="en-US" sz="1800" dirty="0">
                <a:solidFill>
                  <a:srgbClr val="002060"/>
                </a:solidFill>
              </a:rPr>
              <a:t>Incorrect coordinates</a:t>
            </a:r>
          </a:p>
          <a:p>
            <a:r>
              <a:rPr lang="en-US" sz="1800" dirty="0">
                <a:solidFill>
                  <a:srgbClr val="002060"/>
                </a:solidFill>
              </a:rPr>
              <a:t>Wrong form; missing data; incomplete form</a:t>
            </a:r>
          </a:p>
          <a:p>
            <a:r>
              <a:rPr lang="en-US" sz="1800" dirty="0">
                <a:solidFill>
                  <a:srgbClr val="002060"/>
                </a:solidFill>
              </a:rPr>
              <a:t>Wrong or no stream classification</a:t>
            </a:r>
          </a:p>
          <a:p>
            <a:r>
              <a:rPr lang="en-US" sz="1800" dirty="0">
                <a:solidFill>
                  <a:srgbClr val="002060"/>
                </a:solidFill>
              </a:rPr>
              <a:t>No photographs; incorrectly labeled photographs</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815312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Problems </a:t>
            </a:r>
            <a:r>
              <a:rPr lang="en-US" sz="2400" dirty="0">
                <a:solidFill>
                  <a:srgbClr val="002060"/>
                </a:solidFill>
              </a:rPr>
              <a:t>(cont.)</a:t>
            </a:r>
          </a:p>
        </p:txBody>
      </p:sp>
      <p:sp>
        <p:nvSpPr>
          <p:cNvPr id="3" name="Content Placeholder 2"/>
          <p:cNvSpPr>
            <a:spLocks noGrp="1"/>
          </p:cNvSpPr>
          <p:nvPr>
            <p:ph idx="1"/>
          </p:nvPr>
        </p:nvSpPr>
        <p:spPr/>
        <p:txBody>
          <a:bodyPr>
            <a:normAutofit/>
          </a:bodyPr>
          <a:lstStyle/>
          <a:p>
            <a:pPr marL="742950" lvl="1" indent="-285750">
              <a:buFont typeface="Arial" panose="020B0604020202020204" pitchFamily="34" charset="0"/>
              <a:buChar char="•"/>
            </a:pPr>
            <a:r>
              <a:rPr lang="en-US" sz="1800" dirty="0">
                <a:solidFill>
                  <a:srgbClr val="002060"/>
                </a:solidFill>
              </a:rPr>
              <a:t>No delineation of waters of the U.S. conducted</a:t>
            </a:r>
          </a:p>
          <a:p>
            <a:pPr marL="742950" lvl="1" indent="-285750">
              <a:buFont typeface="Arial" panose="020B0604020202020204" pitchFamily="34" charset="0"/>
              <a:buChar char="•"/>
            </a:pPr>
            <a:r>
              <a:rPr lang="en-US" sz="1800" dirty="0">
                <a:solidFill>
                  <a:srgbClr val="002060"/>
                </a:solidFill>
              </a:rPr>
              <a:t>Incorrect delineations</a:t>
            </a:r>
          </a:p>
          <a:p>
            <a:pPr marL="742950" lvl="1" indent="-285750">
              <a:buFont typeface="Arial" panose="020B0604020202020204" pitchFamily="34" charset="0"/>
              <a:buChar char="•"/>
            </a:pPr>
            <a:r>
              <a:rPr lang="en-US" sz="1800" dirty="0">
                <a:solidFill>
                  <a:srgbClr val="002060"/>
                </a:solidFill>
              </a:rPr>
              <a:t>Incorrect determination on permitting options</a:t>
            </a:r>
          </a:p>
          <a:p>
            <a:pPr marL="1200150" lvl="2" indent="-285750"/>
            <a:r>
              <a:rPr lang="en-US" dirty="0">
                <a:solidFill>
                  <a:srgbClr val="002060"/>
                </a:solidFill>
              </a:rPr>
              <a:t>Pipelines</a:t>
            </a:r>
          </a:p>
          <a:p>
            <a:pPr marL="1200150" lvl="2" indent="-285750"/>
            <a:r>
              <a:rPr lang="en-US" dirty="0">
                <a:solidFill>
                  <a:srgbClr val="002060"/>
                </a:solidFill>
              </a:rPr>
              <a:t>Roads</a:t>
            </a:r>
          </a:p>
          <a:p>
            <a:pPr marL="1200150" lvl="2" indent="-285750"/>
            <a:r>
              <a:rPr lang="en-US" dirty="0">
                <a:solidFill>
                  <a:srgbClr val="002060"/>
                </a:solidFill>
              </a:rPr>
              <a:t>Small projects</a:t>
            </a:r>
          </a:p>
          <a:p>
            <a:pPr marL="742950" lvl="1" indent="-285750">
              <a:buFont typeface="Arial" panose="020B0604020202020204" pitchFamily="34" charset="0"/>
              <a:buChar char="•"/>
            </a:pPr>
            <a:r>
              <a:rPr lang="en-US" sz="1800" dirty="0">
                <a:solidFill>
                  <a:srgbClr val="002060"/>
                </a:solidFill>
              </a:rPr>
              <a:t>Didn’t take into account threatened and endangered species or migratory birds</a:t>
            </a:r>
          </a:p>
          <a:p>
            <a:pPr marL="742950" lvl="1" indent="-285750">
              <a:buFont typeface="Arial" panose="020B0604020202020204" pitchFamily="34" charset="0"/>
              <a:buChar char="•"/>
            </a:pPr>
            <a:r>
              <a:rPr lang="en-US" sz="1800" dirty="0">
                <a:solidFill>
                  <a:srgbClr val="002060"/>
                </a:solidFill>
              </a:rPr>
              <a:t>Didn’t take into account cultural resources</a:t>
            </a:r>
          </a:p>
          <a:p>
            <a:endParaRPr lang="en-US" sz="1800" dirty="0">
              <a:solidFill>
                <a:srgbClr val="002060"/>
              </a:solidFill>
            </a:endParaRP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360993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Questions</a:t>
            </a:r>
          </a:p>
        </p:txBody>
      </p:sp>
      <p:sp>
        <p:nvSpPr>
          <p:cNvPr id="3" name="Content Placeholder 2"/>
          <p:cNvSpPr>
            <a:spLocks noGrp="1"/>
          </p:cNvSpPr>
          <p:nvPr>
            <p:ph idx="1"/>
          </p:nvPr>
        </p:nvSpPr>
        <p:spPr/>
        <p:txBody>
          <a:bodyPr>
            <a:normAutofit/>
          </a:bodyPr>
          <a:lstStyle/>
          <a:p>
            <a:r>
              <a:rPr lang="en-US" sz="2000" dirty="0"/>
              <a:t>Peter D. McKone, CWB</a:t>
            </a:r>
          </a:p>
          <a:p>
            <a:pPr lvl="1"/>
            <a:r>
              <a:rPr lang="en-US" sz="2000" dirty="0"/>
              <a:t>Weaver Consultants Group</a:t>
            </a:r>
          </a:p>
          <a:p>
            <a:pPr lvl="1"/>
            <a:r>
              <a:rPr lang="en-US" sz="2000" dirty="0">
                <a:hlinkClick r:id="rId2"/>
              </a:rPr>
              <a:t>pmckone@wcgrp.com</a:t>
            </a:r>
            <a:endParaRPr lang="en-US" sz="2000" dirty="0"/>
          </a:p>
          <a:p>
            <a:pPr lvl="1"/>
            <a:endParaRPr lang="en-US" sz="2000" dirty="0"/>
          </a:p>
          <a:p>
            <a:r>
              <a:rPr lang="en-US" sz="2000" dirty="0"/>
              <a:t>Caleb Watkins</a:t>
            </a:r>
          </a:p>
          <a:p>
            <a:pPr lvl="1"/>
            <a:r>
              <a:rPr lang="en-US" sz="2000" dirty="0"/>
              <a:t>Summit Midstream</a:t>
            </a:r>
          </a:p>
          <a:p>
            <a:pPr lvl="1"/>
            <a:r>
              <a:rPr lang="en-US" sz="2000" dirty="0">
                <a:hlinkClick r:id="rId3"/>
              </a:rPr>
              <a:t>cwatkins@summitmidstream.com</a:t>
            </a:r>
            <a:endParaRPr lang="en-US" sz="2000"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90967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Outline</a:t>
            </a:r>
          </a:p>
        </p:txBody>
      </p:sp>
      <p:sp>
        <p:nvSpPr>
          <p:cNvPr id="3" name="Content Placeholder 2"/>
          <p:cNvSpPr>
            <a:spLocks noGrp="1"/>
          </p:cNvSpPr>
          <p:nvPr>
            <p:ph idx="1"/>
          </p:nvPr>
        </p:nvSpPr>
        <p:spPr/>
        <p:txBody>
          <a:bodyPr/>
          <a:lstStyle/>
          <a:p>
            <a:r>
              <a:rPr lang="en-US" dirty="0"/>
              <a:t>Regulatory Background</a:t>
            </a:r>
          </a:p>
          <a:p>
            <a:r>
              <a:rPr lang="en-US" dirty="0"/>
              <a:t>Permitting</a:t>
            </a:r>
          </a:p>
          <a:p>
            <a:r>
              <a:rPr lang="en-US" dirty="0"/>
              <a:t>Issues</a:t>
            </a:r>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22361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71451"/>
            <a:ext cx="6858000" cy="1440656"/>
          </a:xfrm>
        </p:spPr>
        <p:txBody>
          <a:bodyPr>
            <a:normAutofit/>
          </a:bodyPr>
          <a:lstStyle/>
          <a:p>
            <a:pPr algn="ctr"/>
            <a:r>
              <a:rPr lang="en-US" sz="2700" dirty="0">
                <a:solidFill>
                  <a:srgbClr val="002060"/>
                </a:solidFill>
                <a:latin typeface="Cambria" panose="02040503050406030204" pitchFamily="18" charset="0"/>
                <a:ea typeface="Cambria" panose="02040503050406030204" pitchFamily="18" charset="0"/>
              </a:rPr>
              <a:t>Waters of the U.S.</a:t>
            </a:r>
          </a:p>
        </p:txBody>
      </p:sp>
    </p:spTree>
    <p:extLst>
      <p:ext uri="{BB962C8B-B14F-4D97-AF65-F5344CB8AC3E}">
        <p14:creationId xmlns:p14="http://schemas.microsoft.com/office/powerpoint/2010/main" val="74635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lIns="69056" tIns="34529" rIns="69056" bIns="34529"/>
          <a:lstStyle/>
          <a:p>
            <a:r>
              <a:rPr lang="en-US" dirty="0">
                <a:solidFill>
                  <a:srgbClr val="002060"/>
                </a:solidFill>
              </a:rPr>
              <a:t>Corps Regulatory Program </a:t>
            </a:r>
            <a:endParaRPr lang="en-US" sz="2100" dirty="0">
              <a:solidFill>
                <a:srgbClr val="002060"/>
              </a:solidFill>
            </a:endParaRPr>
          </a:p>
        </p:txBody>
      </p:sp>
      <p:sp>
        <p:nvSpPr>
          <p:cNvPr id="2" name="Content Placeholder 1"/>
          <p:cNvSpPr>
            <a:spLocks noGrp="1"/>
          </p:cNvSpPr>
          <p:nvPr>
            <p:ph idx="1"/>
          </p:nvPr>
        </p:nvSpPr>
        <p:spPr/>
        <p:txBody>
          <a:bodyPr/>
          <a:lstStyle/>
          <a:p>
            <a:endParaRPr lang="en-US"/>
          </a:p>
        </p:txBody>
      </p:sp>
      <p:sp>
        <p:nvSpPr>
          <p:cNvPr id="3" name="Text Placeholder 2"/>
          <p:cNvSpPr>
            <a:spLocks noGrp="1"/>
          </p:cNvSpPr>
          <p:nvPr>
            <p:ph type="body" sz="quarter" idx="13"/>
          </p:nvPr>
        </p:nvSpPr>
        <p:spPr/>
        <p:txBody>
          <a:bodyPr/>
          <a:lstStyle/>
          <a:p>
            <a:endParaRPr lang="en-US"/>
          </a:p>
        </p:txBody>
      </p:sp>
      <p:sp>
        <p:nvSpPr>
          <p:cNvPr id="5123" name="Rectangle 3"/>
          <p:cNvSpPr>
            <a:spLocks noChangeArrowheads="1"/>
          </p:cNvSpPr>
          <p:nvPr/>
        </p:nvSpPr>
        <p:spPr bwMode="auto">
          <a:xfrm>
            <a:off x="495300" y="1234678"/>
            <a:ext cx="6019800" cy="1985963"/>
          </a:xfrm>
          <a:prstGeom prst="rect">
            <a:avLst/>
          </a:prstGeom>
          <a:noFill/>
          <a:ln w="9525">
            <a:noFill/>
            <a:miter lim="800000"/>
            <a:headEnd/>
            <a:tailEnd/>
          </a:ln>
        </p:spPr>
        <p:txBody>
          <a:bodyPr wrap="none" lIns="68580" tIns="34290" rIns="68580" bIns="34290" anchor="ctr"/>
          <a:lstStyle/>
          <a:p>
            <a:endParaRPr lang="en-US"/>
          </a:p>
        </p:txBody>
      </p:sp>
      <p:sp>
        <p:nvSpPr>
          <p:cNvPr id="5124" name="Rectangle 4"/>
          <p:cNvSpPr>
            <a:spLocks noChangeArrowheads="1"/>
          </p:cNvSpPr>
          <p:nvPr/>
        </p:nvSpPr>
        <p:spPr bwMode="auto">
          <a:xfrm>
            <a:off x="381000" y="1143000"/>
            <a:ext cx="6248400" cy="3324470"/>
          </a:xfrm>
          <a:prstGeom prst="rect">
            <a:avLst/>
          </a:prstGeom>
          <a:noFill/>
          <a:ln w="9525">
            <a:noFill/>
            <a:miter lim="800000"/>
            <a:headEnd/>
            <a:tailEnd/>
          </a:ln>
        </p:spPr>
        <p:txBody>
          <a:bodyPr wrap="square" lIns="69056" tIns="34529" rIns="69056" bIns="34529">
            <a:spAutoFit/>
          </a:bodyPr>
          <a:lstStyle/>
          <a:p>
            <a:pPr marL="342900" indent="-342900">
              <a:spcBef>
                <a:spcPct val="50000"/>
              </a:spcBef>
              <a:buFontTx/>
              <a:buChar char="•"/>
            </a:pPr>
            <a:r>
              <a:rPr lang="en-US" dirty="0">
                <a:solidFill>
                  <a:srgbClr val="002060"/>
                </a:solidFill>
              </a:rPr>
              <a:t>Protect navigation: Sections 9 and 10 of the Rivers and Harbors Act of 1899</a:t>
            </a:r>
          </a:p>
          <a:p>
            <a:pPr marL="342900" indent="-342900">
              <a:spcBef>
                <a:spcPct val="50000"/>
              </a:spcBef>
              <a:buFontTx/>
              <a:buChar char="•"/>
            </a:pPr>
            <a:r>
              <a:rPr lang="en-US" dirty="0">
                <a:solidFill>
                  <a:srgbClr val="002060"/>
                </a:solidFill>
              </a:rPr>
              <a:t>Restore and maintain the physical, chemical and biological integrity of the nation's waters:  Section 404 of the Clean Water Act</a:t>
            </a:r>
          </a:p>
          <a:p>
            <a:pPr marL="342900" indent="-342900">
              <a:spcBef>
                <a:spcPct val="50000"/>
              </a:spcBef>
              <a:buFontTx/>
              <a:buChar char="•"/>
            </a:pPr>
            <a:r>
              <a:rPr lang="en-US" dirty="0">
                <a:solidFill>
                  <a:srgbClr val="002060"/>
                </a:solidFill>
              </a:rPr>
              <a:t>Protect marine resources associated with ocean disposal of dredged material: Section 103 of the Marine Protection, Research and Sanctuaries Act of 1972</a:t>
            </a:r>
          </a:p>
          <a:p>
            <a:pPr marL="342900" indent="-342900">
              <a:spcBef>
                <a:spcPct val="50000"/>
              </a:spcBef>
              <a:buFontTx/>
              <a:buChar char="•"/>
            </a:pPr>
            <a:endParaRPr lang="en-US" dirty="0">
              <a:solidFill>
                <a:srgbClr val="002060"/>
              </a:solidFill>
            </a:endParaRPr>
          </a:p>
          <a:p>
            <a:pPr marL="342900" indent="-342900">
              <a:spcBef>
                <a:spcPct val="50000"/>
              </a:spcBef>
            </a:pPr>
            <a:r>
              <a:rPr lang="en-US" sz="1500" dirty="0">
                <a:solidFill>
                  <a:srgbClr val="002060"/>
                </a:solidFill>
              </a:rPr>
              <a:t>Source:  USACE Fort Worth District and </a:t>
            </a:r>
            <a:r>
              <a:rPr lang="en-US" sz="1500" dirty="0" err="1">
                <a:solidFill>
                  <a:srgbClr val="002060"/>
                </a:solidFill>
              </a:rPr>
              <a:t>Rapanos</a:t>
            </a:r>
            <a:r>
              <a:rPr lang="en-US" sz="1500" dirty="0">
                <a:solidFill>
                  <a:srgbClr val="002060"/>
                </a:solidFill>
              </a:rPr>
              <a:t> guidance</a:t>
            </a:r>
          </a:p>
        </p:txBody>
      </p:sp>
    </p:spTree>
    <p:extLst>
      <p:ext uri="{BB962C8B-B14F-4D97-AF65-F5344CB8AC3E}">
        <p14:creationId xmlns:p14="http://schemas.microsoft.com/office/powerpoint/2010/main" val="2469536417"/>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dirty="0">
                <a:solidFill>
                  <a:srgbClr val="002060"/>
                </a:solidFill>
              </a:rPr>
              <a:t>Legal Background</a:t>
            </a:r>
            <a:endParaRPr lang="en-US" sz="1800" dirty="0">
              <a:solidFill>
                <a:srgbClr val="002060"/>
              </a:solidFill>
            </a:endParaRPr>
          </a:p>
        </p:txBody>
      </p:sp>
      <p:sp>
        <p:nvSpPr>
          <p:cNvPr id="6147" name="Rectangle 3"/>
          <p:cNvSpPr>
            <a:spLocks noGrp="1" noChangeArrowheads="1"/>
          </p:cNvSpPr>
          <p:nvPr>
            <p:ph idx="1"/>
          </p:nvPr>
        </p:nvSpPr>
        <p:spPr>
          <a:prstGeom prst="rect">
            <a:avLst/>
          </a:prstGeom>
        </p:spPr>
        <p:txBody>
          <a:bodyPr/>
          <a:lstStyle/>
          <a:p>
            <a:pPr algn="ctr">
              <a:lnSpc>
                <a:spcPct val="90000"/>
              </a:lnSpc>
              <a:buFont typeface="Wingdings" pitchFamily="2" charset="2"/>
              <a:buNone/>
            </a:pPr>
            <a:endParaRPr lang="en-US" sz="700" dirty="0">
              <a:solidFill>
                <a:srgbClr val="002060"/>
              </a:solidFill>
            </a:endParaRPr>
          </a:p>
          <a:p>
            <a:pPr>
              <a:spcBef>
                <a:spcPct val="30000"/>
              </a:spcBef>
              <a:buClr>
                <a:srgbClr val="FFFF00"/>
              </a:buClr>
            </a:pPr>
            <a:r>
              <a:rPr lang="en-US" sz="1800" dirty="0">
                <a:solidFill>
                  <a:srgbClr val="002060"/>
                </a:solidFill>
                <a:cs typeface="Arial" charset="0"/>
              </a:rPr>
              <a:t>USACE administers the regulatory aspects of dredge and fill activities.</a:t>
            </a:r>
          </a:p>
          <a:p>
            <a:pPr>
              <a:spcBef>
                <a:spcPct val="30000"/>
              </a:spcBef>
              <a:buClr>
                <a:srgbClr val="FFFF00"/>
              </a:buClr>
            </a:pPr>
            <a:r>
              <a:rPr lang="en-US" sz="1800" dirty="0">
                <a:solidFill>
                  <a:srgbClr val="002060"/>
                </a:solidFill>
                <a:cs typeface="Arial" charset="0"/>
              </a:rPr>
              <a:t>EPA maintains ultimate responsibility for oversight of the USACE’s program.</a:t>
            </a:r>
          </a:p>
          <a:p>
            <a:pPr>
              <a:spcBef>
                <a:spcPct val="30000"/>
              </a:spcBef>
              <a:buClr>
                <a:srgbClr val="FFFF00"/>
              </a:buClr>
            </a:pPr>
            <a:r>
              <a:rPr lang="en-US" sz="1800" dirty="0">
                <a:solidFill>
                  <a:srgbClr val="002060"/>
                </a:solidFill>
                <a:cs typeface="Arial" charset="0"/>
              </a:rPr>
              <a:t>Section 401 requires water quality certification from states.</a:t>
            </a:r>
          </a:p>
          <a:p>
            <a:pPr>
              <a:spcBef>
                <a:spcPct val="30000"/>
              </a:spcBef>
              <a:buClr>
                <a:srgbClr val="FFFF00"/>
              </a:buClr>
            </a:pPr>
            <a:r>
              <a:rPr lang="en-US" sz="1800" dirty="0">
                <a:solidFill>
                  <a:srgbClr val="002060"/>
                </a:solidFill>
                <a:cs typeface="Arial" charset="0"/>
              </a:rPr>
              <a:t>Section 404 addresses permitting discharge of dredge and fill material.</a:t>
            </a:r>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48927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solidFill>
                  <a:srgbClr val="002060"/>
                </a:solidFill>
              </a:rPr>
              <a:t>Types of Permits</a:t>
            </a:r>
          </a:p>
        </p:txBody>
      </p:sp>
      <p:sp>
        <p:nvSpPr>
          <p:cNvPr id="8195" name="Rectangle 3"/>
          <p:cNvSpPr>
            <a:spLocks noGrp="1" noChangeArrowheads="1"/>
          </p:cNvSpPr>
          <p:nvPr>
            <p:ph idx="1"/>
          </p:nvPr>
        </p:nvSpPr>
        <p:spPr>
          <a:prstGeom prst="rect">
            <a:avLst/>
          </a:prstGeom>
        </p:spPr>
        <p:txBody>
          <a:bodyPr/>
          <a:lstStyle/>
          <a:p>
            <a:r>
              <a:rPr lang="en-US" sz="1800" dirty="0">
                <a:solidFill>
                  <a:srgbClr val="002060"/>
                </a:solidFill>
                <a:cs typeface="Arial" charset="0"/>
              </a:rPr>
              <a:t>Individual Permits</a:t>
            </a:r>
          </a:p>
          <a:p>
            <a:pPr lvl="1"/>
            <a:r>
              <a:rPr lang="en-US" sz="1500" dirty="0">
                <a:solidFill>
                  <a:srgbClr val="002060"/>
                </a:solidFill>
                <a:cs typeface="Arial" charset="0"/>
              </a:rPr>
              <a:t>Standard</a:t>
            </a:r>
          </a:p>
          <a:p>
            <a:pPr lvl="1"/>
            <a:r>
              <a:rPr lang="en-US" sz="1500" dirty="0">
                <a:solidFill>
                  <a:srgbClr val="002060"/>
                </a:solidFill>
                <a:cs typeface="Arial" charset="0"/>
              </a:rPr>
              <a:t>Letters of Permission</a:t>
            </a:r>
          </a:p>
          <a:p>
            <a:pPr lvl="1">
              <a:buFont typeface="Wingdings" pitchFamily="2" charset="2"/>
              <a:buNone/>
            </a:pPr>
            <a:endParaRPr lang="en-US" sz="1400" dirty="0">
              <a:solidFill>
                <a:srgbClr val="002060"/>
              </a:solidFill>
              <a:cs typeface="Arial" charset="0"/>
            </a:endParaRPr>
          </a:p>
          <a:p>
            <a:r>
              <a:rPr lang="en-US" sz="1800" dirty="0">
                <a:solidFill>
                  <a:srgbClr val="002060"/>
                </a:solidFill>
                <a:cs typeface="Arial" charset="0"/>
              </a:rPr>
              <a:t>General Permits</a:t>
            </a:r>
          </a:p>
          <a:p>
            <a:pPr lvl="1"/>
            <a:r>
              <a:rPr lang="en-US" sz="1500" dirty="0">
                <a:solidFill>
                  <a:srgbClr val="002060"/>
                </a:solidFill>
                <a:cs typeface="Arial" charset="0"/>
              </a:rPr>
              <a:t>Regional</a:t>
            </a:r>
          </a:p>
          <a:p>
            <a:pPr lvl="1"/>
            <a:r>
              <a:rPr lang="en-US" sz="1500" dirty="0">
                <a:solidFill>
                  <a:srgbClr val="002060"/>
                </a:solidFill>
                <a:cs typeface="Arial" charset="0"/>
              </a:rPr>
              <a:t>Programmatic</a:t>
            </a:r>
          </a:p>
          <a:p>
            <a:pPr lvl="1"/>
            <a:r>
              <a:rPr lang="en-US" sz="1500" dirty="0">
                <a:solidFill>
                  <a:srgbClr val="002060"/>
                </a:solidFill>
                <a:cs typeface="Arial" charset="0"/>
              </a:rPr>
              <a:t>Nationwide</a:t>
            </a:r>
          </a:p>
          <a:p>
            <a:pPr lvl="1">
              <a:buFont typeface="Wingdings" pitchFamily="2" charset="2"/>
              <a:buNone/>
            </a:pPr>
            <a:endParaRPr lang="en-US" dirty="0">
              <a:solidFill>
                <a:srgbClr val="002060"/>
              </a:solidFill>
            </a:endParaRPr>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702660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2060"/>
                </a:solidFill>
              </a:rPr>
              <a:t>Nationwide Permits</a:t>
            </a:r>
          </a:p>
        </p:txBody>
      </p:sp>
      <p:sp>
        <p:nvSpPr>
          <p:cNvPr id="3" name="Content Placeholder 2"/>
          <p:cNvSpPr>
            <a:spLocks noGrp="1"/>
          </p:cNvSpPr>
          <p:nvPr>
            <p:ph idx="1"/>
          </p:nvPr>
        </p:nvSpPr>
        <p:spPr/>
        <p:txBody>
          <a:bodyPr>
            <a:normAutofit/>
          </a:bodyPr>
          <a:lstStyle/>
          <a:p>
            <a:r>
              <a:rPr lang="en-US" altLang="en-US" sz="1800" dirty="0">
                <a:solidFill>
                  <a:srgbClr val="002060"/>
                </a:solidFill>
              </a:rPr>
              <a:t>52 Nationwide Permits</a:t>
            </a:r>
          </a:p>
          <a:p>
            <a:r>
              <a:rPr lang="en-US" altLang="en-US" sz="1800" dirty="0">
                <a:solidFill>
                  <a:srgbClr val="002060"/>
                </a:solidFill>
              </a:rPr>
              <a:t>Focus on environmental protection while providing timely and simplified authorizations for work in aquatic environments</a:t>
            </a:r>
          </a:p>
          <a:p>
            <a:r>
              <a:rPr lang="en-US" altLang="en-US" sz="1800" dirty="0">
                <a:solidFill>
                  <a:srgbClr val="002060"/>
                </a:solidFill>
              </a:rPr>
              <a:t>Are valid for 5 years from date of issuance (effective 3/2017 to 3/2022)</a:t>
            </a:r>
          </a:p>
          <a:p>
            <a:pPr marL="342900" indent="-342900">
              <a:spcBef>
                <a:spcPct val="30000"/>
              </a:spcBef>
            </a:pPr>
            <a:r>
              <a:rPr lang="en-US" altLang="en-US" sz="1800" dirty="0">
                <a:solidFill>
                  <a:srgbClr val="002060"/>
                </a:solidFill>
              </a:rPr>
              <a:t>Regional conditions</a:t>
            </a:r>
          </a:p>
          <a:p>
            <a:pPr marL="857250" lvl="1" indent="-457200">
              <a:spcBef>
                <a:spcPct val="30000"/>
              </a:spcBef>
              <a:buFont typeface="Wingdings" panose="05000000000000000000" pitchFamily="2" charset="2"/>
              <a:buChar char="§"/>
            </a:pPr>
            <a:r>
              <a:rPr lang="en-US" altLang="en-US" sz="1800" dirty="0">
                <a:solidFill>
                  <a:srgbClr val="002060"/>
                </a:solidFill>
              </a:rPr>
              <a:t>Some statewide</a:t>
            </a:r>
          </a:p>
          <a:p>
            <a:pPr marL="857250" lvl="1" indent="-457200">
              <a:spcBef>
                <a:spcPct val="30000"/>
              </a:spcBef>
              <a:buFont typeface="Wingdings" panose="05000000000000000000" pitchFamily="2" charset="2"/>
              <a:buChar char="§"/>
            </a:pPr>
            <a:r>
              <a:rPr lang="en-US" altLang="en-US" sz="1800" dirty="0">
                <a:solidFill>
                  <a:srgbClr val="002060"/>
                </a:solidFill>
              </a:rPr>
              <a:t>Some district specific</a:t>
            </a:r>
            <a:endParaRPr lang="en-US" altLang="en-US" sz="1800" dirty="0"/>
          </a:p>
          <a:p>
            <a:endParaRPr lang="en-US" sz="1800" dirty="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49868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002060"/>
                </a:solidFill>
              </a:rPr>
              <a:t>Nationwide Permits</a:t>
            </a:r>
            <a:br>
              <a:rPr lang="en-US" sz="3600" dirty="0">
                <a:solidFill>
                  <a:srgbClr val="002060"/>
                </a:solidFill>
              </a:rPr>
            </a:br>
            <a:r>
              <a:rPr lang="en-US" sz="2700" dirty="0">
                <a:solidFill>
                  <a:srgbClr val="002060"/>
                </a:solidFill>
              </a:rPr>
              <a:t>(cont.)</a:t>
            </a:r>
          </a:p>
        </p:txBody>
      </p:sp>
      <p:sp>
        <p:nvSpPr>
          <p:cNvPr id="3" name="Content Placeholder 2"/>
          <p:cNvSpPr>
            <a:spLocks noGrp="1"/>
          </p:cNvSpPr>
          <p:nvPr>
            <p:ph idx="1"/>
          </p:nvPr>
        </p:nvSpPr>
        <p:spPr>
          <a:xfrm>
            <a:off x="342900" y="1200151"/>
            <a:ext cx="6172200" cy="3429000"/>
          </a:xfrm>
        </p:spPr>
        <p:txBody>
          <a:bodyPr>
            <a:normAutofit/>
          </a:bodyPr>
          <a:lstStyle/>
          <a:p>
            <a:pPr marL="342900" indent="-342900">
              <a:lnSpc>
                <a:spcPct val="80000"/>
              </a:lnSpc>
              <a:spcBef>
                <a:spcPct val="50000"/>
              </a:spcBef>
            </a:pPr>
            <a:r>
              <a:rPr lang="en-US" altLang="en-US" sz="1800" u="sng" dirty="0">
                <a:solidFill>
                  <a:srgbClr val="002060"/>
                </a:solidFill>
              </a:rPr>
              <a:t>Pre-Construction Notification (PCN) required in many cases</a:t>
            </a:r>
          </a:p>
          <a:p>
            <a:pPr marL="1314450" lvl="2" indent="-457200">
              <a:lnSpc>
                <a:spcPct val="80000"/>
              </a:lnSpc>
              <a:spcBef>
                <a:spcPct val="50000"/>
              </a:spcBef>
              <a:buFont typeface="Wingdings" panose="05000000000000000000" pitchFamily="2" charset="2"/>
              <a:buChar char="§"/>
            </a:pPr>
            <a:r>
              <a:rPr lang="en-US" altLang="en-US" dirty="0">
                <a:solidFill>
                  <a:srgbClr val="002060"/>
                </a:solidFill>
              </a:rPr>
              <a:t>Potential to impact cultural resources</a:t>
            </a:r>
          </a:p>
          <a:p>
            <a:pPr marL="1314450" lvl="2" indent="-457200">
              <a:lnSpc>
                <a:spcPct val="80000"/>
              </a:lnSpc>
              <a:spcBef>
                <a:spcPct val="50000"/>
              </a:spcBef>
              <a:buFont typeface="Wingdings" panose="05000000000000000000" pitchFamily="2" charset="2"/>
              <a:buChar char="§"/>
            </a:pPr>
            <a:r>
              <a:rPr lang="en-US" altLang="en-US" dirty="0">
                <a:solidFill>
                  <a:srgbClr val="002060"/>
                </a:solidFill>
              </a:rPr>
              <a:t>Potential to impact threatened or endangered species</a:t>
            </a:r>
          </a:p>
          <a:p>
            <a:pPr marL="1314450" lvl="2" indent="-457200">
              <a:lnSpc>
                <a:spcPct val="80000"/>
              </a:lnSpc>
              <a:spcBef>
                <a:spcPct val="50000"/>
              </a:spcBef>
              <a:buFont typeface="Wingdings" panose="05000000000000000000" pitchFamily="2" charset="2"/>
              <a:buChar char="§"/>
            </a:pPr>
            <a:r>
              <a:rPr lang="en-US" altLang="en-US" dirty="0">
                <a:solidFill>
                  <a:srgbClr val="002060"/>
                </a:solidFill>
              </a:rPr>
              <a:t>Presence of wetlands/special aquatic sites</a:t>
            </a:r>
          </a:p>
          <a:p>
            <a:pPr marL="342900" indent="-342900">
              <a:lnSpc>
                <a:spcPct val="80000"/>
              </a:lnSpc>
              <a:spcBef>
                <a:spcPct val="50000"/>
              </a:spcBef>
            </a:pPr>
            <a:r>
              <a:rPr lang="en-US" altLang="en-US" sz="1800" dirty="0">
                <a:solidFill>
                  <a:srgbClr val="002060"/>
                </a:solidFill>
              </a:rPr>
              <a:t>Resource agency coordination required in some cases</a:t>
            </a:r>
          </a:p>
          <a:p>
            <a:pPr marL="342900" indent="-342900">
              <a:lnSpc>
                <a:spcPct val="80000"/>
              </a:lnSpc>
              <a:spcBef>
                <a:spcPct val="50000"/>
              </a:spcBef>
            </a:pPr>
            <a:r>
              <a:rPr lang="en-US" sz="1800" dirty="0">
                <a:solidFill>
                  <a:srgbClr val="002060"/>
                </a:solidFill>
              </a:rPr>
              <a:t>If project meets scope &amp; conditions of NWP &amp; does not involve or exceed PCN triggers and/or thresholds, project may be completed w/o a written authorization</a:t>
            </a:r>
          </a:p>
          <a:p>
            <a:pPr marL="342900" indent="-342900">
              <a:lnSpc>
                <a:spcPct val="80000"/>
              </a:lnSpc>
              <a:spcBef>
                <a:spcPct val="50000"/>
              </a:spcBef>
            </a:pPr>
            <a:r>
              <a:rPr lang="en-US" sz="1800" dirty="0">
                <a:solidFill>
                  <a:srgbClr val="002060"/>
                </a:solidFill>
              </a:rPr>
              <a:t>NOTE: If PCN required but not submitted &amp; work initiated, activity is unauthorized</a:t>
            </a:r>
          </a:p>
          <a:p>
            <a:endParaRPr lang="en-US" sz="1800"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451776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sz="2700" dirty="0">
                <a:solidFill>
                  <a:srgbClr val="002060"/>
                </a:solidFill>
              </a:rPr>
              <a:t>NWP 12</a:t>
            </a:r>
            <a:br>
              <a:rPr lang="en-US" sz="2700" dirty="0">
                <a:solidFill>
                  <a:srgbClr val="002060"/>
                </a:solidFill>
              </a:rPr>
            </a:br>
            <a:r>
              <a:rPr lang="en-US" sz="1800" dirty="0">
                <a:solidFill>
                  <a:srgbClr val="002060"/>
                </a:solidFill>
              </a:rPr>
              <a:t>Utility Line Activities</a:t>
            </a:r>
          </a:p>
        </p:txBody>
      </p:sp>
      <p:sp>
        <p:nvSpPr>
          <p:cNvPr id="14339" name="Rectangle 3"/>
          <p:cNvSpPr>
            <a:spLocks noGrp="1" noChangeArrowheads="1"/>
          </p:cNvSpPr>
          <p:nvPr>
            <p:ph idx="1"/>
          </p:nvPr>
        </p:nvSpPr>
        <p:spPr>
          <a:prstGeom prst="rect">
            <a:avLst/>
          </a:prstGeom>
        </p:spPr>
        <p:txBody>
          <a:bodyPr>
            <a:normAutofit/>
          </a:bodyPr>
          <a:lstStyle/>
          <a:p>
            <a:r>
              <a:rPr lang="en-US" sz="1800" dirty="0">
                <a:solidFill>
                  <a:srgbClr val="002060"/>
                </a:solidFill>
                <a:cs typeface="Arial" charset="0"/>
              </a:rPr>
              <a:t>Construction, maintenance, repair, and removal of utility lines and associated facilities</a:t>
            </a:r>
          </a:p>
          <a:p>
            <a:r>
              <a:rPr lang="en-US" sz="1800" dirty="0">
                <a:solidFill>
                  <a:srgbClr val="002060"/>
                </a:solidFill>
                <a:cs typeface="Arial" charset="0"/>
              </a:rPr>
              <a:t>Impacts limited to </a:t>
            </a:r>
            <a:r>
              <a:rPr lang="en-US" sz="1800" u="sng" dirty="0">
                <a:solidFill>
                  <a:srgbClr val="002060"/>
                </a:solidFill>
                <a:cs typeface="Arial" charset="0"/>
              </a:rPr>
              <a:t>&lt;</a:t>
            </a:r>
            <a:r>
              <a:rPr lang="en-US" sz="1800" dirty="0">
                <a:solidFill>
                  <a:srgbClr val="002060"/>
                </a:solidFill>
                <a:cs typeface="Arial" charset="0"/>
              </a:rPr>
              <a:t> 0.5 acres</a:t>
            </a:r>
          </a:p>
          <a:p>
            <a:r>
              <a:rPr lang="en-US" sz="1800" dirty="0">
                <a:solidFill>
                  <a:srgbClr val="002060"/>
                </a:solidFill>
                <a:cs typeface="Arial" charset="0"/>
              </a:rPr>
              <a:t>Utility Lines</a:t>
            </a:r>
          </a:p>
          <a:p>
            <a:pPr lvl="1"/>
            <a:r>
              <a:rPr lang="en-US" sz="1800" dirty="0">
                <a:solidFill>
                  <a:srgbClr val="002060"/>
                </a:solidFill>
                <a:cs typeface="Arial" charset="0"/>
              </a:rPr>
              <a:t>No change in pre-construction contours</a:t>
            </a:r>
          </a:p>
          <a:p>
            <a:pPr lvl="1"/>
            <a:r>
              <a:rPr lang="en-US" sz="1800" dirty="0" err="1">
                <a:solidFill>
                  <a:srgbClr val="002060"/>
                </a:solidFill>
                <a:cs typeface="Arial" charset="0"/>
              </a:rPr>
              <a:t>Sidecasting</a:t>
            </a:r>
            <a:r>
              <a:rPr lang="en-US" sz="1800" dirty="0">
                <a:solidFill>
                  <a:srgbClr val="002060"/>
                </a:solidFill>
                <a:cs typeface="Arial" charset="0"/>
              </a:rPr>
              <a:t> limited to </a:t>
            </a:r>
            <a:r>
              <a:rPr lang="en-US" sz="1800" u="sng" dirty="0">
                <a:solidFill>
                  <a:srgbClr val="002060"/>
                </a:solidFill>
                <a:cs typeface="Arial" charset="0"/>
              </a:rPr>
              <a:t>&lt;</a:t>
            </a:r>
            <a:r>
              <a:rPr lang="en-US" sz="1800" dirty="0">
                <a:solidFill>
                  <a:srgbClr val="002060"/>
                </a:solidFill>
                <a:cs typeface="Arial" charset="0"/>
              </a:rPr>
              <a:t> 3 months</a:t>
            </a:r>
          </a:p>
          <a:p>
            <a:pPr lvl="1"/>
            <a:r>
              <a:rPr lang="en-US" sz="1800" dirty="0">
                <a:solidFill>
                  <a:srgbClr val="002060"/>
                </a:solidFill>
                <a:cs typeface="Arial" charset="0"/>
              </a:rPr>
              <a:t>Top 6-12” of trench should be backfilled with topsoil from the trench</a:t>
            </a:r>
          </a:p>
          <a:p>
            <a:pPr lvl="1"/>
            <a:r>
              <a:rPr lang="en-US" sz="1800" dirty="0">
                <a:solidFill>
                  <a:srgbClr val="002060"/>
                </a:solidFill>
                <a:cs typeface="Arial" charset="0"/>
              </a:rPr>
              <a:t>Cannot drain waters of the U.S.</a:t>
            </a:r>
          </a:p>
          <a:p>
            <a:endParaRPr lang="en-US" sz="1800" dirty="0"/>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832637514"/>
      </p:ext>
    </p:extLst>
  </p:cSld>
  <p:clrMapOvr>
    <a:masterClrMapping/>
  </p:clrMapOvr>
</p:sld>
</file>

<file path=ppt/theme/theme1.xml><?xml version="1.0" encoding="utf-8"?>
<a:theme xmlns:a="http://schemas.openxmlformats.org/drawingml/2006/main" name="Office Theme">
  <a:themeElements>
    <a:clrScheme name="WCG - custom">
      <a:dk1>
        <a:sysClr val="windowText" lastClr="000000"/>
      </a:dk1>
      <a:lt1>
        <a:sysClr val="window" lastClr="FFFFFF"/>
      </a:lt1>
      <a:dk2>
        <a:srgbClr val="572930"/>
      </a:dk2>
      <a:lt2>
        <a:srgbClr val="E9E5E2"/>
      </a:lt2>
      <a:accent1>
        <a:srgbClr val="4196B4"/>
      </a:accent1>
      <a:accent2>
        <a:srgbClr val="A89F87"/>
      </a:accent2>
      <a:accent3>
        <a:srgbClr val="572930"/>
      </a:accent3>
      <a:accent4>
        <a:srgbClr val="DE8A00"/>
      </a:accent4>
      <a:accent5>
        <a:srgbClr val="10181F"/>
      </a:accent5>
      <a:accent6>
        <a:srgbClr val="72A8C0"/>
      </a:accent6>
      <a:hlink>
        <a:srgbClr val="B6AF9D"/>
      </a:hlink>
      <a:folHlink>
        <a:srgbClr val="7E6A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5140</TotalTime>
  <Words>682</Words>
  <Application>Microsoft Office PowerPoint</Application>
  <PresentationFormat>Custom</PresentationFormat>
  <Paragraphs>107</Paragraphs>
  <Slides>19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Bitmap Image</vt:lpstr>
      <vt:lpstr>Pipeline Planning and Construction: Environmental Considerations</vt:lpstr>
      <vt:lpstr>Outline</vt:lpstr>
      <vt:lpstr>Waters of the U.S.</vt:lpstr>
      <vt:lpstr>Corps Regulatory Program </vt:lpstr>
      <vt:lpstr>Legal Background</vt:lpstr>
      <vt:lpstr>Types of Permits</vt:lpstr>
      <vt:lpstr>Nationwide Permits</vt:lpstr>
      <vt:lpstr>Nationwide Permits (cont.)</vt:lpstr>
      <vt:lpstr>NWP 12 Utility Line Activities</vt:lpstr>
      <vt:lpstr>NWP 12 (cont.)</vt:lpstr>
      <vt:lpstr>Waters of the U.S.</vt:lpstr>
      <vt:lpstr>PowerPoint Presentation</vt:lpstr>
      <vt:lpstr>PowerPoint Presentation</vt:lpstr>
      <vt:lpstr>Sample USGS Topographic Maps – Marion County, Texas</vt:lpstr>
      <vt:lpstr>PowerPoint Presentation</vt:lpstr>
      <vt:lpstr>Sample USGS Topographic Maps – Marion County, Texas</vt:lpstr>
      <vt:lpstr>Common JD Problems</vt:lpstr>
      <vt:lpstr>Problems (cont.)</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264</cp:revision>
  <cp:lastPrinted>2018-07-12T21:41:29Z</cp:lastPrinted>
  <dcterms:created xsi:type="dcterms:W3CDTF">2018-01-17T16:48:21Z</dcterms:created>
  <dcterms:modified xsi:type="dcterms:W3CDTF">2018-11-01T04:09:29Z</dcterms:modified>
</cp:coreProperties>
</file>