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2" r:id="rId1"/>
  </p:sldMasterIdLst>
  <p:notesMasterIdLst>
    <p:notesMasterId r:id="rId25"/>
  </p:notesMasterIdLst>
  <p:sldIdLst>
    <p:sldId id="257" r:id="rId2"/>
    <p:sldId id="497" r:id="rId3"/>
    <p:sldId id="545" r:id="rId4"/>
    <p:sldId id="527" r:id="rId5"/>
    <p:sldId id="551" r:id="rId6"/>
    <p:sldId id="524" r:id="rId7"/>
    <p:sldId id="539" r:id="rId8"/>
    <p:sldId id="478" r:id="rId9"/>
    <p:sldId id="520" r:id="rId10"/>
    <p:sldId id="554" r:id="rId11"/>
    <p:sldId id="555" r:id="rId12"/>
    <p:sldId id="559" r:id="rId13"/>
    <p:sldId id="560" r:id="rId14"/>
    <p:sldId id="504" r:id="rId15"/>
    <p:sldId id="541" r:id="rId16"/>
    <p:sldId id="558" r:id="rId17"/>
    <p:sldId id="552" r:id="rId18"/>
    <p:sldId id="547" r:id="rId19"/>
    <p:sldId id="553" r:id="rId20"/>
    <p:sldId id="561" r:id="rId21"/>
    <p:sldId id="495" r:id="rId22"/>
    <p:sldId id="556" r:id="rId23"/>
    <p:sldId id="303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559" autoAdjust="0"/>
    <p:restoredTop sz="99321" autoAdjust="0"/>
  </p:normalViewPr>
  <p:slideViewPr>
    <p:cSldViewPr>
      <p:cViewPr varScale="1">
        <p:scale>
          <a:sx n="68" d="100"/>
          <a:sy n="68" d="100"/>
        </p:scale>
        <p:origin x="54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notesViewPr>
    <p:cSldViewPr>
      <p:cViewPr>
        <p:scale>
          <a:sx n="90" d="100"/>
          <a:sy n="90" d="100"/>
        </p:scale>
        <p:origin x="-2088" y="163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544C9F-4199-40A0-A2A1-11D0967543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62F5B1-D9A2-44F0-9034-E47A19E96A29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Oil and Gas </a:t>
          </a:r>
          <a:endParaRPr lang="en-US" dirty="0"/>
        </a:p>
      </dgm:t>
    </dgm:pt>
    <dgm:pt modelId="{1913F4BB-3CAB-4BE7-BCDA-0AB588F5EE08}" type="parTrans" cxnId="{169375A0-AC18-4964-B3B1-981CE8765CE3}">
      <dgm:prSet/>
      <dgm:spPr/>
      <dgm:t>
        <a:bodyPr/>
        <a:lstStyle/>
        <a:p>
          <a:endParaRPr lang="en-US"/>
        </a:p>
      </dgm:t>
    </dgm:pt>
    <dgm:pt modelId="{1A29FF62-592F-427A-832F-633EE78DC49F}" type="sibTrans" cxnId="{169375A0-AC18-4964-B3B1-981CE8765CE3}">
      <dgm:prSet/>
      <dgm:spPr/>
      <dgm:t>
        <a:bodyPr/>
        <a:lstStyle/>
        <a:p>
          <a:endParaRPr lang="en-US"/>
        </a:p>
      </dgm:t>
    </dgm:pt>
    <dgm:pt modelId="{08E33C32-FAAB-4C31-B319-41FDC224F8F6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Compliance and Enforcement</a:t>
          </a:r>
          <a:endParaRPr lang="en-US" dirty="0"/>
        </a:p>
      </dgm:t>
    </dgm:pt>
    <dgm:pt modelId="{AD98BBBB-1EC4-4907-8CB8-D24B3A2CE137}" type="parTrans" cxnId="{705D3EB9-B16D-4685-938F-AEC0A65A49AF}">
      <dgm:prSet/>
      <dgm:spPr/>
      <dgm:t>
        <a:bodyPr/>
        <a:lstStyle/>
        <a:p>
          <a:endParaRPr lang="en-US"/>
        </a:p>
      </dgm:t>
    </dgm:pt>
    <dgm:pt modelId="{6B31996D-328D-420C-BD1F-BD8AAFD95765}" type="sibTrans" cxnId="{705D3EB9-B16D-4685-938F-AEC0A65A49AF}">
      <dgm:prSet/>
      <dgm:spPr/>
      <dgm:t>
        <a:bodyPr/>
        <a:lstStyle/>
        <a:p>
          <a:endParaRPr lang="en-US"/>
        </a:p>
      </dgm:t>
    </dgm:pt>
    <dgm:pt modelId="{D1B3A31E-B82C-42B4-838C-ECAE058F7DCC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Other Rules Impacting Oil and Gas </a:t>
          </a:r>
          <a:endParaRPr lang="en-US" dirty="0"/>
        </a:p>
      </dgm:t>
    </dgm:pt>
    <dgm:pt modelId="{5C9B524A-E143-4C46-8D70-5B57E4624708}" type="parTrans" cxnId="{40C13839-A0C6-4971-9C44-3F065C42BDC3}">
      <dgm:prSet/>
      <dgm:spPr/>
      <dgm:t>
        <a:bodyPr/>
        <a:lstStyle/>
        <a:p>
          <a:endParaRPr lang="en-US"/>
        </a:p>
      </dgm:t>
    </dgm:pt>
    <dgm:pt modelId="{B2E685F9-23D9-41C6-9A04-7E8CF2726B16}" type="sibTrans" cxnId="{40C13839-A0C6-4971-9C44-3F065C42BDC3}">
      <dgm:prSet/>
      <dgm:spPr/>
      <dgm:t>
        <a:bodyPr/>
        <a:lstStyle/>
        <a:p>
          <a:endParaRPr lang="en-US"/>
        </a:p>
      </dgm:t>
    </dgm:pt>
    <dgm:pt modelId="{00E16A40-8637-4F80-AAE9-A287AEEA96A5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Questions  </a:t>
          </a:r>
          <a:endParaRPr lang="en-US" dirty="0"/>
        </a:p>
      </dgm:t>
    </dgm:pt>
    <dgm:pt modelId="{101807B1-3CC0-40D1-9284-6D0C392A9A5D}" type="sibTrans" cxnId="{F345840E-E4A7-428C-AAFF-F4B9F7725681}">
      <dgm:prSet/>
      <dgm:spPr/>
      <dgm:t>
        <a:bodyPr/>
        <a:lstStyle/>
        <a:p>
          <a:endParaRPr lang="en-US"/>
        </a:p>
      </dgm:t>
    </dgm:pt>
    <dgm:pt modelId="{B92AF5D7-53FA-4714-816B-E0539A90D671}" type="parTrans" cxnId="{F345840E-E4A7-428C-AAFF-F4B9F7725681}">
      <dgm:prSet/>
      <dgm:spPr/>
      <dgm:t>
        <a:bodyPr/>
        <a:lstStyle/>
        <a:p>
          <a:endParaRPr lang="en-US"/>
        </a:p>
      </dgm:t>
    </dgm:pt>
    <dgm:pt modelId="{F09B4696-CDFF-46E0-8953-7F8F3EC68155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Pipelines</a:t>
          </a:r>
          <a:endParaRPr lang="en-US" dirty="0"/>
        </a:p>
      </dgm:t>
    </dgm:pt>
    <dgm:pt modelId="{C7C6E602-59DF-447B-B93C-F8CDEBD2D7B3}" type="parTrans" cxnId="{097E854A-CB28-46D8-87B2-E95469511656}">
      <dgm:prSet/>
      <dgm:spPr/>
      <dgm:t>
        <a:bodyPr/>
        <a:lstStyle/>
        <a:p>
          <a:endParaRPr lang="en-US"/>
        </a:p>
      </dgm:t>
    </dgm:pt>
    <dgm:pt modelId="{A547664F-4772-4BEE-AF90-2AA81D876D16}" type="sibTrans" cxnId="{097E854A-CB28-46D8-87B2-E95469511656}">
      <dgm:prSet/>
      <dgm:spPr/>
      <dgm:t>
        <a:bodyPr/>
        <a:lstStyle/>
        <a:p>
          <a:endParaRPr lang="en-US"/>
        </a:p>
      </dgm:t>
    </dgm:pt>
    <dgm:pt modelId="{CED3DA91-AA96-4EE0-AF89-56B7832E28EB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Offshore and Onshore </a:t>
          </a:r>
          <a:endParaRPr lang="en-US" dirty="0"/>
        </a:p>
      </dgm:t>
    </dgm:pt>
    <dgm:pt modelId="{626FBD11-E332-435F-829E-91116B3C14D0}" type="parTrans" cxnId="{C498A45F-7E66-40CB-AB58-5111494D5E7E}">
      <dgm:prSet/>
      <dgm:spPr/>
      <dgm:t>
        <a:bodyPr/>
        <a:lstStyle/>
        <a:p>
          <a:endParaRPr lang="en-US"/>
        </a:p>
      </dgm:t>
    </dgm:pt>
    <dgm:pt modelId="{9CA53ADC-59CE-4188-A9AB-30313DB7F2B8}" type="sibTrans" cxnId="{C498A45F-7E66-40CB-AB58-5111494D5E7E}">
      <dgm:prSet/>
      <dgm:spPr/>
      <dgm:t>
        <a:bodyPr/>
        <a:lstStyle/>
        <a:p>
          <a:endParaRPr lang="en-US"/>
        </a:p>
      </dgm:t>
    </dgm:pt>
    <dgm:pt modelId="{F1B5738F-DCD2-491A-A879-BA408DA82834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Methane NSPS</a:t>
          </a:r>
          <a:endParaRPr lang="en-US" dirty="0"/>
        </a:p>
      </dgm:t>
    </dgm:pt>
    <dgm:pt modelId="{62C5988B-9ED6-4C96-8550-01D818221250}" type="parTrans" cxnId="{D6119EE0-266A-4287-B39C-EC41C915EAE6}">
      <dgm:prSet/>
      <dgm:spPr/>
      <dgm:t>
        <a:bodyPr/>
        <a:lstStyle/>
        <a:p>
          <a:endParaRPr lang="en-US"/>
        </a:p>
      </dgm:t>
    </dgm:pt>
    <dgm:pt modelId="{E3FE485D-0B18-4BA6-ABF1-D7F9ABED071A}" type="sibTrans" cxnId="{D6119EE0-266A-4287-B39C-EC41C915EAE6}">
      <dgm:prSet/>
      <dgm:spPr/>
      <dgm:t>
        <a:bodyPr/>
        <a:lstStyle/>
        <a:p>
          <a:endParaRPr lang="en-US"/>
        </a:p>
      </dgm:t>
    </dgm:pt>
    <dgm:pt modelId="{BE176966-8007-4F57-8EAC-BB1F4EA72B81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Climate </a:t>
          </a:r>
          <a:endParaRPr lang="en-US" dirty="0"/>
        </a:p>
      </dgm:t>
    </dgm:pt>
    <dgm:pt modelId="{F14F9FB6-8F43-4E6B-9AC5-2F76CDA6141D}" type="parTrans" cxnId="{32E821D6-2742-425E-AC91-BCF616C96FD8}">
      <dgm:prSet/>
      <dgm:spPr/>
      <dgm:t>
        <a:bodyPr/>
        <a:lstStyle/>
        <a:p>
          <a:endParaRPr lang="en-US"/>
        </a:p>
      </dgm:t>
    </dgm:pt>
    <dgm:pt modelId="{D1E84F9B-992E-476F-8ED7-88628A84594F}" type="sibTrans" cxnId="{32E821D6-2742-425E-AC91-BCF616C96FD8}">
      <dgm:prSet/>
      <dgm:spPr/>
      <dgm:t>
        <a:bodyPr/>
        <a:lstStyle/>
        <a:p>
          <a:endParaRPr lang="en-US"/>
        </a:p>
      </dgm:t>
    </dgm:pt>
    <dgm:pt modelId="{DE69D7BA-9559-4949-92AF-07C8217E91A8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Presidential Actions </a:t>
          </a:r>
          <a:endParaRPr lang="en-US" dirty="0"/>
        </a:p>
      </dgm:t>
    </dgm:pt>
    <dgm:pt modelId="{6DD3B019-3B9E-4D75-9B76-E3021C0014DB}" type="parTrans" cxnId="{30550B54-D495-4077-ACE0-51A898CFA75D}">
      <dgm:prSet/>
      <dgm:spPr/>
      <dgm:t>
        <a:bodyPr/>
        <a:lstStyle/>
        <a:p>
          <a:endParaRPr lang="en-US"/>
        </a:p>
      </dgm:t>
    </dgm:pt>
    <dgm:pt modelId="{D320F03F-1ACF-4142-AF7E-57B14A2FF21F}" type="sibTrans" cxnId="{30550B54-D495-4077-ACE0-51A898CFA75D}">
      <dgm:prSet/>
      <dgm:spPr/>
      <dgm:t>
        <a:bodyPr/>
        <a:lstStyle/>
        <a:p>
          <a:endParaRPr lang="en-US"/>
        </a:p>
      </dgm:t>
    </dgm:pt>
    <dgm:pt modelId="{D36839EA-1FA3-4E42-8245-BCE311B63E57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Clean Water Rule</a:t>
          </a:r>
          <a:endParaRPr lang="en-US" dirty="0"/>
        </a:p>
      </dgm:t>
    </dgm:pt>
    <dgm:pt modelId="{B390F7E0-5DFF-492A-B265-619738B0C2FE}" type="parTrans" cxnId="{427F18F9-E5F0-473D-8A1D-2908C5C0034E}">
      <dgm:prSet/>
      <dgm:spPr/>
      <dgm:t>
        <a:bodyPr/>
        <a:lstStyle/>
        <a:p>
          <a:endParaRPr lang="en-US"/>
        </a:p>
      </dgm:t>
    </dgm:pt>
    <dgm:pt modelId="{138C0365-1060-4C39-9EDF-0DD1F1C2AC47}" type="sibTrans" cxnId="{427F18F9-E5F0-473D-8A1D-2908C5C0034E}">
      <dgm:prSet/>
      <dgm:spPr/>
      <dgm:t>
        <a:bodyPr/>
        <a:lstStyle/>
        <a:p>
          <a:endParaRPr lang="en-US"/>
        </a:p>
      </dgm:t>
    </dgm:pt>
    <dgm:pt modelId="{56D49036-C7E4-4D31-981D-1CB438CDCA8F}" type="pres">
      <dgm:prSet presAssocID="{EF544C9F-4199-40A0-A2A1-11D0967543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EBF81E-7CE2-491A-AA11-BEADF004A947}" type="pres">
      <dgm:prSet presAssocID="{7B62F5B1-D9A2-44F0-9034-E47A19E96A2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34496-6EB4-4D09-830B-6B3B3B9DD309}" type="pres">
      <dgm:prSet presAssocID="{7B62F5B1-D9A2-44F0-9034-E47A19E96A2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28F98-10AD-41BC-8858-22AD6B541AD8}" type="pres">
      <dgm:prSet presAssocID="{D1B3A31E-B82C-42B4-838C-ECAE058F7DC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BE841-F687-452F-9086-147D46207A2F}" type="pres">
      <dgm:prSet presAssocID="{D1B3A31E-B82C-42B4-838C-ECAE058F7DC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0E7AD1-EDC9-46E7-89D1-BA3996DD844F}" type="pres">
      <dgm:prSet presAssocID="{08E33C32-FAAB-4C31-B319-41FDC224F8F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D0F4D-500B-4BC8-9C36-92FD1E051491}" type="pres">
      <dgm:prSet presAssocID="{6B31996D-328D-420C-BD1F-BD8AAFD95765}" presName="spacer" presStyleCnt="0"/>
      <dgm:spPr/>
    </dgm:pt>
    <dgm:pt modelId="{422DD13F-BF62-41FE-BA81-3E7E857E8110}" type="pres">
      <dgm:prSet presAssocID="{00E16A40-8637-4F80-AAE9-A287AEEA96A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2AF207-FAAA-4CD7-B7DA-501FEC8EDEC2}" type="presOf" srcId="{F1B5738F-DCD2-491A-A879-BA408DA82834}" destId="{49034496-6EB4-4D09-830B-6B3B3B9DD309}" srcOrd="0" destOrd="2" presId="urn:microsoft.com/office/officeart/2005/8/layout/vList2"/>
    <dgm:cxn modelId="{427F18F9-E5F0-473D-8A1D-2908C5C0034E}" srcId="{D1B3A31E-B82C-42B4-838C-ECAE058F7DCC}" destId="{D36839EA-1FA3-4E42-8245-BCE311B63E57}" srcOrd="0" destOrd="0" parTransId="{B390F7E0-5DFF-492A-B265-619738B0C2FE}" sibTransId="{138C0365-1060-4C39-9EDF-0DD1F1C2AC47}"/>
    <dgm:cxn modelId="{705D3EB9-B16D-4685-938F-AEC0A65A49AF}" srcId="{EF544C9F-4199-40A0-A2A1-11D0967543BF}" destId="{08E33C32-FAAB-4C31-B319-41FDC224F8F6}" srcOrd="2" destOrd="0" parTransId="{AD98BBBB-1EC4-4907-8CB8-D24B3A2CE137}" sibTransId="{6B31996D-328D-420C-BD1F-BD8AAFD95765}"/>
    <dgm:cxn modelId="{98FC57B1-3BBF-4DAC-A715-76E8B110E104}" type="presOf" srcId="{F09B4696-CDFF-46E0-8953-7F8F3EC68155}" destId="{49034496-6EB4-4D09-830B-6B3B3B9DD309}" srcOrd="0" destOrd="3" presId="urn:microsoft.com/office/officeart/2005/8/layout/vList2"/>
    <dgm:cxn modelId="{C498A45F-7E66-40CB-AB58-5111494D5E7E}" srcId="{7B62F5B1-D9A2-44F0-9034-E47A19E96A29}" destId="{CED3DA91-AA96-4EE0-AF89-56B7832E28EB}" srcOrd="1" destOrd="0" parTransId="{626FBD11-E332-435F-829E-91116B3C14D0}" sibTransId="{9CA53ADC-59CE-4188-A9AB-30313DB7F2B8}"/>
    <dgm:cxn modelId="{BD7FF1FB-858B-4FED-9A43-2E45AFFDC31C}" type="presOf" srcId="{CED3DA91-AA96-4EE0-AF89-56B7832E28EB}" destId="{49034496-6EB4-4D09-830B-6B3B3B9DD309}" srcOrd="0" destOrd="1" presId="urn:microsoft.com/office/officeart/2005/8/layout/vList2"/>
    <dgm:cxn modelId="{A18AB5FD-B5A5-4156-A8B6-DC6218620DD5}" type="presOf" srcId="{D36839EA-1FA3-4E42-8245-BCE311B63E57}" destId="{1CBBE841-F687-452F-9086-147D46207A2F}" srcOrd="0" destOrd="0" presId="urn:microsoft.com/office/officeart/2005/8/layout/vList2"/>
    <dgm:cxn modelId="{F345840E-E4A7-428C-AAFF-F4B9F7725681}" srcId="{EF544C9F-4199-40A0-A2A1-11D0967543BF}" destId="{00E16A40-8637-4F80-AAE9-A287AEEA96A5}" srcOrd="3" destOrd="0" parTransId="{B92AF5D7-53FA-4714-816B-E0539A90D671}" sibTransId="{101807B1-3CC0-40D1-9284-6D0C392A9A5D}"/>
    <dgm:cxn modelId="{30550B54-D495-4077-ACE0-51A898CFA75D}" srcId="{7B62F5B1-D9A2-44F0-9034-E47A19E96A29}" destId="{DE69D7BA-9559-4949-92AF-07C8217E91A8}" srcOrd="0" destOrd="0" parTransId="{6DD3B019-3B9E-4D75-9B76-E3021C0014DB}" sibTransId="{D320F03F-1ACF-4142-AF7E-57B14A2FF21F}"/>
    <dgm:cxn modelId="{D5CF2C7B-FC84-436D-BEFD-29F21F617D7B}" type="presOf" srcId="{EF544C9F-4199-40A0-A2A1-11D0967543BF}" destId="{56D49036-C7E4-4D31-981D-1CB438CDCA8F}" srcOrd="0" destOrd="0" presId="urn:microsoft.com/office/officeart/2005/8/layout/vList2"/>
    <dgm:cxn modelId="{0084E755-79CC-4E71-AEC6-5FA1999C6FBF}" type="presOf" srcId="{00E16A40-8637-4F80-AAE9-A287AEEA96A5}" destId="{422DD13F-BF62-41FE-BA81-3E7E857E8110}" srcOrd="0" destOrd="0" presId="urn:microsoft.com/office/officeart/2005/8/layout/vList2"/>
    <dgm:cxn modelId="{6B5F1646-E5E2-4B1E-A419-5ABEE7383316}" type="presOf" srcId="{DE69D7BA-9559-4949-92AF-07C8217E91A8}" destId="{49034496-6EB4-4D09-830B-6B3B3B9DD309}" srcOrd="0" destOrd="0" presId="urn:microsoft.com/office/officeart/2005/8/layout/vList2"/>
    <dgm:cxn modelId="{097E854A-CB28-46D8-87B2-E95469511656}" srcId="{7B62F5B1-D9A2-44F0-9034-E47A19E96A29}" destId="{F09B4696-CDFF-46E0-8953-7F8F3EC68155}" srcOrd="3" destOrd="0" parTransId="{C7C6E602-59DF-447B-B93C-F8CDEBD2D7B3}" sibTransId="{A547664F-4772-4BEE-AF90-2AA81D876D16}"/>
    <dgm:cxn modelId="{5913925E-A809-47E9-967D-19666779899B}" type="presOf" srcId="{BE176966-8007-4F57-8EAC-BB1F4EA72B81}" destId="{1CBBE841-F687-452F-9086-147D46207A2F}" srcOrd="0" destOrd="1" presId="urn:microsoft.com/office/officeart/2005/8/layout/vList2"/>
    <dgm:cxn modelId="{D6119EE0-266A-4287-B39C-EC41C915EAE6}" srcId="{7B62F5B1-D9A2-44F0-9034-E47A19E96A29}" destId="{F1B5738F-DCD2-491A-A879-BA408DA82834}" srcOrd="2" destOrd="0" parTransId="{62C5988B-9ED6-4C96-8550-01D818221250}" sibTransId="{E3FE485D-0B18-4BA6-ABF1-D7F9ABED071A}"/>
    <dgm:cxn modelId="{3899109A-5BF9-428F-AF7A-0174051064C2}" type="presOf" srcId="{08E33C32-FAAB-4C31-B319-41FDC224F8F6}" destId="{D90E7AD1-EDC9-46E7-89D1-BA3996DD844F}" srcOrd="0" destOrd="0" presId="urn:microsoft.com/office/officeart/2005/8/layout/vList2"/>
    <dgm:cxn modelId="{32E821D6-2742-425E-AC91-BCF616C96FD8}" srcId="{D1B3A31E-B82C-42B4-838C-ECAE058F7DCC}" destId="{BE176966-8007-4F57-8EAC-BB1F4EA72B81}" srcOrd="1" destOrd="0" parTransId="{F14F9FB6-8F43-4E6B-9AC5-2F76CDA6141D}" sibTransId="{D1E84F9B-992E-476F-8ED7-88628A84594F}"/>
    <dgm:cxn modelId="{40C13839-A0C6-4971-9C44-3F065C42BDC3}" srcId="{EF544C9F-4199-40A0-A2A1-11D0967543BF}" destId="{D1B3A31E-B82C-42B4-838C-ECAE058F7DCC}" srcOrd="1" destOrd="0" parTransId="{5C9B524A-E143-4C46-8D70-5B57E4624708}" sibTransId="{B2E685F9-23D9-41C6-9A04-7E8CF2726B16}"/>
    <dgm:cxn modelId="{F17F93C8-96C6-4FC3-B40E-752E309224E4}" type="presOf" srcId="{D1B3A31E-B82C-42B4-838C-ECAE058F7DCC}" destId="{BE628F98-10AD-41BC-8858-22AD6B541AD8}" srcOrd="0" destOrd="0" presId="urn:microsoft.com/office/officeart/2005/8/layout/vList2"/>
    <dgm:cxn modelId="{169375A0-AC18-4964-B3B1-981CE8765CE3}" srcId="{EF544C9F-4199-40A0-A2A1-11D0967543BF}" destId="{7B62F5B1-D9A2-44F0-9034-E47A19E96A29}" srcOrd="0" destOrd="0" parTransId="{1913F4BB-3CAB-4BE7-BCDA-0AB588F5EE08}" sibTransId="{1A29FF62-592F-427A-832F-633EE78DC49F}"/>
    <dgm:cxn modelId="{27716563-BF0A-4885-830A-C5CFA38D93CF}" type="presOf" srcId="{7B62F5B1-D9A2-44F0-9034-E47A19E96A29}" destId="{44EBF81E-7CE2-491A-AA11-BEADF004A947}" srcOrd="0" destOrd="0" presId="urn:microsoft.com/office/officeart/2005/8/layout/vList2"/>
    <dgm:cxn modelId="{B4F43359-A595-41D7-ACC4-B4EB9D80F8E3}" type="presParOf" srcId="{56D49036-C7E4-4D31-981D-1CB438CDCA8F}" destId="{44EBF81E-7CE2-491A-AA11-BEADF004A947}" srcOrd="0" destOrd="0" presId="urn:microsoft.com/office/officeart/2005/8/layout/vList2"/>
    <dgm:cxn modelId="{CAB92EA1-319F-47EA-852C-6818E090C726}" type="presParOf" srcId="{56D49036-C7E4-4D31-981D-1CB438CDCA8F}" destId="{49034496-6EB4-4D09-830B-6B3B3B9DD309}" srcOrd="1" destOrd="0" presId="urn:microsoft.com/office/officeart/2005/8/layout/vList2"/>
    <dgm:cxn modelId="{810ECBCF-F670-4C3F-A236-2EBC8AF83F45}" type="presParOf" srcId="{56D49036-C7E4-4D31-981D-1CB438CDCA8F}" destId="{BE628F98-10AD-41BC-8858-22AD6B541AD8}" srcOrd="2" destOrd="0" presId="urn:microsoft.com/office/officeart/2005/8/layout/vList2"/>
    <dgm:cxn modelId="{62B1489C-AD40-4F53-A807-BE79FEB01610}" type="presParOf" srcId="{56D49036-C7E4-4D31-981D-1CB438CDCA8F}" destId="{1CBBE841-F687-452F-9086-147D46207A2F}" srcOrd="3" destOrd="0" presId="urn:microsoft.com/office/officeart/2005/8/layout/vList2"/>
    <dgm:cxn modelId="{C2FDC4DD-6F47-4CE2-A7B4-9B85A7E2BEEB}" type="presParOf" srcId="{56D49036-C7E4-4D31-981D-1CB438CDCA8F}" destId="{D90E7AD1-EDC9-46E7-89D1-BA3996DD844F}" srcOrd="4" destOrd="0" presId="urn:microsoft.com/office/officeart/2005/8/layout/vList2"/>
    <dgm:cxn modelId="{C98BB430-6846-4304-8DD0-BFC77AB4DBFE}" type="presParOf" srcId="{56D49036-C7E4-4D31-981D-1CB438CDCA8F}" destId="{542D0F4D-500B-4BC8-9C36-92FD1E051491}" srcOrd="5" destOrd="0" presId="urn:microsoft.com/office/officeart/2005/8/layout/vList2"/>
    <dgm:cxn modelId="{8609505B-05B1-43EF-8714-D8D3AD4BFC8F}" type="presParOf" srcId="{56D49036-C7E4-4D31-981D-1CB438CDCA8F}" destId="{422DD13F-BF62-41FE-BA81-3E7E857E811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BF81E-7CE2-491A-AA11-BEADF004A947}">
      <dsp:nvSpPr>
        <dsp:cNvPr id="0" name=""/>
        <dsp:cNvSpPr/>
      </dsp:nvSpPr>
      <dsp:spPr>
        <a:xfrm>
          <a:off x="0" y="18660"/>
          <a:ext cx="6096000" cy="561599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Oil and Gas </a:t>
          </a:r>
          <a:endParaRPr lang="en-US" sz="2400" kern="1200" dirty="0"/>
        </a:p>
      </dsp:txBody>
      <dsp:txXfrm>
        <a:off x="27415" y="46075"/>
        <a:ext cx="6041170" cy="506769"/>
      </dsp:txXfrm>
    </dsp:sp>
    <dsp:sp modelId="{49034496-6EB4-4D09-830B-6B3B3B9DD309}">
      <dsp:nvSpPr>
        <dsp:cNvPr id="0" name=""/>
        <dsp:cNvSpPr/>
      </dsp:nvSpPr>
      <dsp:spPr>
        <a:xfrm>
          <a:off x="0" y="580260"/>
          <a:ext cx="6096000" cy="121716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Presidential Actions 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Offshore and Onshore 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Methane NSPS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Pipelines</a:t>
          </a:r>
          <a:endParaRPr lang="en-US" sz="1900" kern="1200" dirty="0"/>
        </a:p>
      </dsp:txBody>
      <dsp:txXfrm>
        <a:off x="0" y="580260"/>
        <a:ext cx="6096000" cy="1217160"/>
      </dsp:txXfrm>
    </dsp:sp>
    <dsp:sp modelId="{BE628F98-10AD-41BC-8858-22AD6B541AD8}">
      <dsp:nvSpPr>
        <dsp:cNvPr id="0" name=""/>
        <dsp:cNvSpPr/>
      </dsp:nvSpPr>
      <dsp:spPr>
        <a:xfrm>
          <a:off x="0" y="1797420"/>
          <a:ext cx="6096000" cy="561599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Other Rules Impacting Oil and Gas </a:t>
          </a:r>
          <a:endParaRPr lang="en-US" sz="2400" kern="1200" dirty="0"/>
        </a:p>
      </dsp:txBody>
      <dsp:txXfrm>
        <a:off x="27415" y="1824835"/>
        <a:ext cx="6041170" cy="506769"/>
      </dsp:txXfrm>
    </dsp:sp>
    <dsp:sp modelId="{1CBBE841-F687-452F-9086-147D46207A2F}">
      <dsp:nvSpPr>
        <dsp:cNvPr id="0" name=""/>
        <dsp:cNvSpPr/>
      </dsp:nvSpPr>
      <dsp:spPr>
        <a:xfrm>
          <a:off x="0" y="2359020"/>
          <a:ext cx="6096000" cy="62100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Clean Water Rule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Climate </a:t>
          </a:r>
          <a:endParaRPr lang="en-US" sz="1900" kern="1200" dirty="0"/>
        </a:p>
      </dsp:txBody>
      <dsp:txXfrm>
        <a:off x="0" y="2359020"/>
        <a:ext cx="6096000" cy="621000"/>
      </dsp:txXfrm>
    </dsp:sp>
    <dsp:sp modelId="{D90E7AD1-EDC9-46E7-89D1-BA3996DD844F}">
      <dsp:nvSpPr>
        <dsp:cNvPr id="0" name=""/>
        <dsp:cNvSpPr/>
      </dsp:nvSpPr>
      <dsp:spPr>
        <a:xfrm>
          <a:off x="0" y="2980020"/>
          <a:ext cx="6096000" cy="561599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Compliance and Enforcement</a:t>
          </a:r>
          <a:endParaRPr lang="en-US" sz="2400" kern="1200" dirty="0"/>
        </a:p>
      </dsp:txBody>
      <dsp:txXfrm>
        <a:off x="27415" y="3007435"/>
        <a:ext cx="6041170" cy="506769"/>
      </dsp:txXfrm>
    </dsp:sp>
    <dsp:sp modelId="{422DD13F-BF62-41FE-BA81-3E7E857E8110}">
      <dsp:nvSpPr>
        <dsp:cNvPr id="0" name=""/>
        <dsp:cNvSpPr/>
      </dsp:nvSpPr>
      <dsp:spPr>
        <a:xfrm>
          <a:off x="0" y="3610740"/>
          <a:ext cx="6096000" cy="561599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Questions  </a:t>
          </a:r>
          <a:endParaRPr lang="en-US" sz="2400" kern="1200" dirty="0"/>
        </a:p>
      </dsp:txBody>
      <dsp:txXfrm>
        <a:off x="27415" y="3638155"/>
        <a:ext cx="6041170" cy="506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F23A0-AE43-4E8F-B94E-594815EF14D6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9AE0C-7ED7-4259-A932-21E542729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17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9AE0C-7ED7-4259-A932-21E542729A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5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9AE0C-7ED7-4259-A932-21E542729A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91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9AE0C-7ED7-4259-A932-21E542729A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91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9AE0C-7ED7-4259-A932-21E542729A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91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9AE0C-7ED7-4259-A932-21E542729A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91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9AE0C-7ED7-4259-A932-21E542729A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93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9AE0C-7ED7-4259-A932-21E542729A6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41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9AE0C-7ED7-4259-A932-21E542729A6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41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9AE0C-7ED7-4259-A932-21E542729A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0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9AE0C-7ED7-4259-A932-21E542729A6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41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9AE0C-7ED7-4259-A932-21E542729A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67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9AE0C-7ED7-4259-A932-21E542729A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58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9AE0C-7ED7-4259-A932-21E542729A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67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9AE0C-7ED7-4259-A932-21E542729A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679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9AE0C-7ED7-4259-A932-21E542729A6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679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9AE0C-7ED7-4259-A932-21E542729A6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15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9AE0C-7ED7-4259-A932-21E542729A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64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9AE0C-7ED7-4259-A932-21E542729A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31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9AE0C-7ED7-4259-A932-21E542729A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31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9600"/>
            <a:ext cx="5607050" cy="4183063"/>
          </a:xfrm>
        </p:spPr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9AE0C-7ED7-4259-A932-21E542729A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31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9AE0C-7ED7-4259-A932-21E542729A6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1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9AE0C-7ED7-4259-A932-21E542729A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91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9AE0C-7ED7-4259-A932-21E542729A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9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6802DC77-C4CD-4356-AA91-942E9AB1F24A}" type="datetimeFigureOut">
              <a:rPr lang="en-US" smtClean="0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31E3B68-E465-4CC2-A12B-8BA548DACB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0639DD-A3BC-4C37-A224-BACDF0AF62BC}" type="datetimeFigureOut">
              <a:rPr lang="en-US" smtClean="0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21767-5A77-4893-A8CC-D9E5F1DBAF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0BC2F1-F4A2-4CA3-A22E-2D8544A44B62}" type="datetimeFigureOut">
              <a:rPr lang="en-US" smtClean="0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2A91F-340B-4CD7-A1A3-07E549A0E5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277A21-15BB-490B-9D3C-C9BC1F8AC0DA}" type="datetimeFigureOut">
              <a:rPr lang="en-US" smtClean="0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E5755-43B2-452F-A39F-33EA34B1F9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F6CB0C-4360-48A3-8242-C2335D1F692F}" type="datetimeFigureOut">
              <a:rPr lang="en-US" smtClean="0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16C85-0D66-4FBB-B511-B467E17AE6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DC0912-9418-4C0B-AF26-785921E7A1C9}" type="datetimeFigureOut">
              <a:rPr lang="en-US" smtClean="0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DDF75-023F-472F-A85E-9369AB9C94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EB4F8E68-A5B3-4F75-B9EE-209BE353F5B5}" type="datetimeFigureOut">
              <a:rPr lang="en-US" smtClean="0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E8DBDDCF-52E7-42BA-86D3-9F25AE7E0A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B7834CF6-116B-4180-B4BF-6E02EBD332F3}" type="datetimeFigureOut">
              <a:rPr lang="en-US" smtClean="0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99D24814-0424-46E4-BFAC-970ED5C108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F421A4-26A9-4E62-953D-850714050118}" type="datetimeFigureOut">
              <a:rPr lang="en-US" smtClean="0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6077ED-39CF-41F6-8BF4-E7554A15F9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8895C1-FA6F-47BA-AEDA-8AC3554D994B}" type="datetimeFigureOut">
              <a:rPr lang="en-US" smtClean="0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973566-C612-4AA2-A105-59BE10CB6F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536464-B24D-4846-A04D-7E6DF2D805F1}" type="datetimeFigureOut">
              <a:rPr lang="en-US" smtClean="0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0F9BD-890D-44F3-BC9E-1B33557BD1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3FCDDD4D-0A8A-4047-94E4-F1A6DAD8D86D}" type="datetimeFigureOut">
              <a:rPr lang="en-US" smtClean="0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20DFED8-D7BF-428D-AE63-FA9FE43683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jbk@bswllp.co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bswenviroblog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534400" cy="1524000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THE REGULATION OF OIL AND GAS UNDER THE TRUMP ADMINISTRATION </a:t>
            </a:r>
          </a:p>
        </p:txBody>
      </p:sp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>
          <a:xfrm>
            <a:off x="1752600" y="2286000"/>
            <a:ext cx="5794375" cy="3276600"/>
          </a:xfrm>
        </p:spPr>
        <p:txBody>
          <a:bodyPr>
            <a:normAutofit fontScale="92500" lnSpcReduction="20000"/>
          </a:bodyPr>
          <a:lstStyle/>
          <a:p>
            <a:pPr lvl="0" algn="ctr" eaLnBrk="1" hangingPunct="1">
              <a:buClr>
                <a:srgbClr val="DD8047"/>
              </a:buClr>
            </a:pPr>
            <a:endParaRPr lang="en-US" sz="1800" dirty="0" smtClean="0">
              <a:solidFill>
                <a:prstClr val="black"/>
              </a:solidFill>
            </a:endParaRPr>
          </a:p>
          <a:p>
            <a:pPr lvl="0" algn="ctr" eaLnBrk="1" hangingPunct="1">
              <a:buClr>
                <a:srgbClr val="DD8047"/>
              </a:buClr>
            </a:pPr>
            <a:endParaRPr lang="en-US" sz="1800" dirty="0">
              <a:solidFill>
                <a:prstClr val="black"/>
              </a:solidFill>
            </a:endParaRPr>
          </a:p>
          <a:p>
            <a:pPr lvl="0" algn="ctr" eaLnBrk="1" hangingPunct="1">
              <a:buClr>
                <a:srgbClr val="DD8047"/>
              </a:buClr>
            </a:pPr>
            <a:endParaRPr lang="en-US" sz="1800" dirty="0">
              <a:solidFill>
                <a:prstClr val="black"/>
              </a:solidFill>
            </a:endParaRPr>
          </a:p>
          <a:p>
            <a:pPr lvl="0" algn="ctr">
              <a:buClr>
                <a:srgbClr val="DD8047"/>
              </a:buClr>
            </a:pPr>
            <a:r>
              <a:rPr lang="en-US" sz="1800" dirty="0" smtClean="0">
                <a:solidFill>
                  <a:prstClr val="black"/>
                </a:solidFill>
              </a:rPr>
              <a:t>25</a:t>
            </a:r>
            <a:r>
              <a:rPr lang="en-US" sz="1800" baseline="30000" dirty="0" smtClean="0">
                <a:solidFill>
                  <a:prstClr val="black"/>
                </a:solidFill>
              </a:rPr>
              <a:t>th</a:t>
            </a:r>
            <a:r>
              <a:rPr lang="en-US" sz="1800" dirty="0" smtClean="0">
                <a:solidFill>
                  <a:prstClr val="black"/>
                </a:solidFill>
              </a:rPr>
              <a:t> International Petroleum Environmental Conference</a:t>
            </a:r>
            <a:endParaRPr lang="en-US" sz="1800" dirty="0">
              <a:solidFill>
                <a:prstClr val="black"/>
              </a:solidFill>
            </a:endParaRPr>
          </a:p>
          <a:p>
            <a:pPr lvl="0" algn="ctr">
              <a:buClr>
                <a:srgbClr val="DD8047"/>
              </a:buClr>
            </a:pPr>
            <a:r>
              <a:rPr lang="en-US" sz="1800" dirty="0" smtClean="0">
                <a:solidFill>
                  <a:prstClr val="black"/>
                </a:solidFill>
              </a:rPr>
              <a:t>Denver, Colorado</a:t>
            </a:r>
          </a:p>
          <a:p>
            <a:pPr lvl="0" algn="ctr">
              <a:buClr>
                <a:srgbClr val="DD8047"/>
              </a:buClr>
            </a:pPr>
            <a:r>
              <a:rPr lang="en-US" sz="1800" dirty="0" smtClean="0">
                <a:solidFill>
                  <a:prstClr val="black"/>
                </a:solidFill>
              </a:rPr>
              <a:t>October 30, 2018 – November 1, 2018 </a:t>
            </a:r>
            <a:endParaRPr lang="en-US" sz="1800" dirty="0">
              <a:solidFill>
                <a:prstClr val="black"/>
              </a:solidFill>
            </a:endParaRPr>
          </a:p>
          <a:p>
            <a:pPr lvl="0" algn="ctr" eaLnBrk="1" hangingPunct="1">
              <a:buClr>
                <a:srgbClr val="DD8047"/>
              </a:buClr>
            </a:pPr>
            <a:endParaRPr lang="en-US" sz="1800" dirty="0" smtClean="0">
              <a:solidFill>
                <a:prstClr val="black"/>
              </a:solidFill>
            </a:endParaRPr>
          </a:p>
          <a:p>
            <a:pPr lvl="0" algn="ctr" eaLnBrk="1" hangingPunct="1">
              <a:buClr>
                <a:srgbClr val="DD8047"/>
              </a:buClr>
            </a:pPr>
            <a:endParaRPr lang="en-US" sz="1800" dirty="0">
              <a:solidFill>
                <a:prstClr val="black"/>
              </a:solidFill>
            </a:endParaRPr>
          </a:p>
          <a:p>
            <a:pPr lvl="0" algn="ctr" eaLnBrk="1" hangingPunct="1">
              <a:buClr>
                <a:srgbClr val="DD8047"/>
              </a:buClr>
            </a:pPr>
            <a:r>
              <a:rPr lang="en-US" sz="1800" dirty="0" smtClean="0">
                <a:solidFill>
                  <a:prstClr val="black"/>
                </a:solidFill>
              </a:rPr>
              <a:t>Presented </a:t>
            </a:r>
            <a:r>
              <a:rPr lang="en-US" sz="1800" dirty="0">
                <a:solidFill>
                  <a:prstClr val="black"/>
                </a:solidFill>
              </a:rPr>
              <a:t>by: </a:t>
            </a:r>
          </a:p>
          <a:p>
            <a:pPr lvl="0" algn="ctr" eaLnBrk="1" hangingPunct="1">
              <a:buClr>
                <a:srgbClr val="DD8047"/>
              </a:buClr>
            </a:pPr>
            <a:r>
              <a:rPr lang="en-US" sz="1800" dirty="0">
                <a:solidFill>
                  <a:prstClr val="black"/>
                </a:solidFill>
              </a:rPr>
              <a:t>John B. King</a:t>
            </a:r>
          </a:p>
          <a:p>
            <a:pPr lvl="0" algn="ctr" eaLnBrk="1" hangingPunct="1">
              <a:buClr>
                <a:srgbClr val="DD8047"/>
              </a:buClr>
            </a:pPr>
            <a:r>
              <a:rPr lang="en-US" sz="1800" dirty="0" err="1">
                <a:solidFill>
                  <a:prstClr val="black"/>
                </a:solidFill>
              </a:rPr>
              <a:t>Breazeale</a:t>
            </a:r>
            <a:r>
              <a:rPr lang="en-US" sz="1800" dirty="0">
                <a:solidFill>
                  <a:prstClr val="black"/>
                </a:solidFill>
              </a:rPr>
              <a:t>, </a:t>
            </a:r>
            <a:r>
              <a:rPr lang="en-US" sz="1800" dirty="0" err="1" smtClean="0">
                <a:solidFill>
                  <a:prstClr val="black"/>
                </a:solidFill>
              </a:rPr>
              <a:t>Sachse</a:t>
            </a:r>
            <a:r>
              <a:rPr lang="en-US" sz="1800" dirty="0" smtClean="0">
                <a:solidFill>
                  <a:prstClr val="black"/>
                </a:solidFill>
              </a:rPr>
              <a:t> </a:t>
            </a:r>
            <a:r>
              <a:rPr lang="en-US" sz="1800" dirty="0">
                <a:solidFill>
                  <a:prstClr val="black"/>
                </a:solidFill>
              </a:rPr>
              <a:t>&amp; Wilson, LLP </a:t>
            </a:r>
          </a:p>
          <a:p>
            <a:pPr lvl="0" algn="ctr" eaLnBrk="1" hangingPunct="1">
              <a:buClr>
                <a:srgbClr val="DD8047"/>
              </a:buClr>
            </a:pPr>
            <a:r>
              <a:rPr lang="en-US" sz="1800" dirty="0">
                <a:solidFill>
                  <a:prstClr val="black"/>
                </a:solidFill>
              </a:rPr>
              <a:t>Baton Rouge, Louisiana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8077200" cy="457200"/>
          </a:xfrm>
        </p:spPr>
        <p:txBody>
          <a:bodyPr/>
          <a:lstStyle/>
          <a:p>
            <a:r>
              <a:rPr lang="en-US" sz="2400" dirty="0" smtClean="0"/>
              <a:t>Oil and Gas – Methane NSPS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>
          <a:xfrm>
            <a:off x="533400" y="1295400"/>
            <a:ext cx="8001000" cy="5181600"/>
          </a:xfrm>
        </p:spPr>
        <p:txBody>
          <a:bodyPr>
            <a:normAutofit/>
          </a:bodyPr>
          <a:lstStyle/>
          <a:p>
            <a:pPr marL="21717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EPA  issues proposal to substantially amend rule on September 11, 2018 </a:t>
            </a:r>
          </a:p>
          <a:p>
            <a:r>
              <a:rPr lang="en-US" sz="1400" dirty="0">
                <a:solidFill>
                  <a:schemeClr val="tx1"/>
                </a:solidFill>
              </a:rPr>
              <a:t>-</a:t>
            </a:r>
            <a:r>
              <a:rPr lang="en-US" sz="1200" dirty="0" smtClean="0">
                <a:solidFill>
                  <a:schemeClr val="tx1"/>
                </a:solidFill>
              </a:rPr>
              <a:t>83 Fed. Reg. 52056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(October 15, 2018)    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Three types of amendments 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-Amendments for provisions on which reconsideration was granted </a:t>
            </a:r>
          </a:p>
          <a:p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en-US" sz="1200" dirty="0" smtClean="0">
                <a:solidFill>
                  <a:schemeClr val="tx1"/>
                </a:solidFill>
              </a:rPr>
              <a:t>Fugitive emission requirements</a:t>
            </a:r>
          </a:p>
          <a:p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en-US" sz="1200" dirty="0" smtClean="0">
                <a:solidFill>
                  <a:schemeClr val="tx1"/>
                </a:solidFill>
              </a:rPr>
              <a:t>Well site pneumatic pumps standards</a:t>
            </a:r>
          </a:p>
          <a:p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en-US" sz="1200" dirty="0" smtClean="0">
                <a:solidFill>
                  <a:schemeClr val="tx1"/>
                </a:solidFill>
              </a:rPr>
              <a:t>PE certification of closed vent systems </a:t>
            </a:r>
          </a:p>
          <a:p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en-US" sz="1200" dirty="0" smtClean="0">
                <a:solidFill>
                  <a:schemeClr val="tx1"/>
                </a:solidFill>
              </a:rPr>
              <a:t>AMEL (alternative means of emission limitations)    </a:t>
            </a: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-Amendments to clarify and streamline implementation </a:t>
            </a:r>
          </a:p>
          <a:p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en-US" sz="1200" dirty="0" smtClean="0">
                <a:solidFill>
                  <a:schemeClr val="tx1"/>
                </a:solidFill>
              </a:rPr>
              <a:t>Well </a:t>
            </a:r>
            <a:r>
              <a:rPr lang="en-US" sz="1200" dirty="0">
                <a:solidFill>
                  <a:schemeClr val="tx1"/>
                </a:solidFill>
              </a:rPr>
              <a:t>completions (location of a separator during </a:t>
            </a:r>
            <a:r>
              <a:rPr lang="en-US" sz="1200" dirty="0" err="1">
                <a:solidFill>
                  <a:schemeClr val="tx1"/>
                </a:solidFill>
              </a:rPr>
              <a:t>flowback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screenouts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and coil </a:t>
            </a:r>
            <a:r>
              <a:rPr lang="en-US" sz="1200" dirty="0">
                <a:solidFill>
                  <a:schemeClr val="tx1"/>
                </a:solidFill>
              </a:rPr>
              <a:t>tubing cleanouts</a:t>
            </a:r>
            <a:r>
              <a:rPr lang="en-US" sz="12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en-US" sz="1200" dirty="0" smtClean="0">
                <a:solidFill>
                  <a:schemeClr val="tx1"/>
                </a:solidFill>
              </a:rPr>
              <a:t>Onshore </a:t>
            </a:r>
            <a:r>
              <a:rPr lang="en-US" sz="1200" dirty="0">
                <a:solidFill>
                  <a:schemeClr val="tx1"/>
                </a:solidFill>
              </a:rPr>
              <a:t>natural gas processing plants (definition of capital </a:t>
            </a:r>
            <a:r>
              <a:rPr lang="en-US" sz="1200" dirty="0" smtClean="0">
                <a:solidFill>
                  <a:schemeClr val="tx1"/>
                </a:solidFill>
              </a:rPr>
              <a:t>expenditure and monitoring)</a:t>
            </a:r>
          </a:p>
          <a:p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en-US" sz="1200" dirty="0" smtClean="0">
                <a:solidFill>
                  <a:schemeClr val="tx1"/>
                </a:solidFill>
              </a:rPr>
              <a:t>Storage </a:t>
            </a:r>
            <a:r>
              <a:rPr lang="en-US" sz="1200" dirty="0">
                <a:solidFill>
                  <a:schemeClr val="tx1"/>
                </a:solidFill>
              </a:rPr>
              <a:t>vessels (maximum average daily </a:t>
            </a:r>
            <a:r>
              <a:rPr lang="en-US" sz="1200" dirty="0" smtClean="0">
                <a:solidFill>
                  <a:schemeClr val="tx1"/>
                </a:solidFill>
              </a:rPr>
              <a:t>throughput)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	General clarifications (</a:t>
            </a:r>
            <a:r>
              <a:rPr lang="en-US" sz="1200" dirty="0">
                <a:solidFill>
                  <a:schemeClr val="tx1"/>
                </a:solidFill>
              </a:rPr>
              <a:t>certifying official and recordkeeping and reporting</a:t>
            </a:r>
            <a:r>
              <a:rPr lang="en-US" sz="1200" dirty="0" smtClean="0">
                <a:solidFill>
                  <a:schemeClr val="tx1"/>
                </a:solidFill>
              </a:rPr>
              <a:t>)     </a:t>
            </a: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-Technical amendments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3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8077200" cy="457200"/>
          </a:xfrm>
        </p:spPr>
        <p:txBody>
          <a:bodyPr/>
          <a:lstStyle/>
          <a:p>
            <a:r>
              <a:rPr lang="en-US" sz="2400" dirty="0" smtClean="0"/>
              <a:t>Oil and Gas – Methane NSPS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>
          <a:xfrm>
            <a:off x="533400" y="1295400"/>
            <a:ext cx="8001000" cy="5181600"/>
          </a:xfrm>
        </p:spPr>
        <p:txBody>
          <a:bodyPr>
            <a:normAutofit/>
          </a:bodyPr>
          <a:lstStyle/>
          <a:p>
            <a:endParaRPr lang="en-US" sz="1200" dirty="0" smtClean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	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en-US" sz="1200" dirty="0" smtClean="0">
                <a:solidFill>
                  <a:schemeClr val="tx1"/>
                </a:solidFill>
              </a:rPr>
              <a:t>		Source: EPA Memo, April 12, 2018 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21433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5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8077200" cy="457200"/>
          </a:xfrm>
        </p:spPr>
        <p:txBody>
          <a:bodyPr/>
          <a:lstStyle/>
          <a:p>
            <a:r>
              <a:rPr lang="en-US" sz="2400" dirty="0" smtClean="0"/>
              <a:t>Oil and Gas – Methane NSPS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>
          <a:xfrm>
            <a:off x="533400" y="1752600"/>
            <a:ext cx="8382000" cy="4724400"/>
          </a:xfrm>
        </p:spPr>
        <p:txBody>
          <a:bodyPr>
            <a:normAutofit/>
          </a:bodyPr>
          <a:lstStyle/>
          <a:p>
            <a:pPr marL="21717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Well site pneumatic pumps standards</a:t>
            </a:r>
          </a:p>
          <a:p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 dirty="0" smtClean="0">
                <a:solidFill>
                  <a:schemeClr val="tx1"/>
                </a:solidFill>
              </a:rPr>
              <a:t>Technical infeasibility of control installation or use was categorically unavailable at ‘greenfield’ (or new) sites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	If new, operator could incorporate proper controls into design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-Proposed to </a:t>
            </a:r>
            <a:r>
              <a:rPr lang="en-US" sz="1200" dirty="0">
                <a:solidFill>
                  <a:schemeClr val="tx1"/>
                </a:solidFill>
              </a:rPr>
              <a:t>expand </a:t>
            </a:r>
            <a:r>
              <a:rPr lang="en-US" sz="1200" dirty="0" smtClean="0">
                <a:solidFill>
                  <a:schemeClr val="tx1"/>
                </a:solidFill>
              </a:rPr>
              <a:t>technical </a:t>
            </a:r>
            <a:r>
              <a:rPr lang="en-US" sz="1200" dirty="0">
                <a:solidFill>
                  <a:schemeClr val="tx1"/>
                </a:solidFill>
              </a:rPr>
              <a:t>infeasibility </a:t>
            </a:r>
            <a:r>
              <a:rPr lang="en-US" sz="1200" dirty="0" smtClean="0">
                <a:solidFill>
                  <a:schemeClr val="tx1"/>
                </a:solidFill>
              </a:rPr>
              <a:t>provision to all sites and eliminate categorical distinction between sites  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pPr marL="21717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PE certification of closed vent system (CVS)/</a:t>
            </a:r>
            <a:r>
              <a:rPr lang="en-US" sz="1400" dirty="0">
                <a:solidFill>
                  <a:prstClr val="black"/>
                </a:solidFill>
              </a:rPr>
              <a:t> pneumatic </a:t>
            </a:r>
            <a:r>
              <a:rPr lang="en-US" sz="1400" dirty="0" smtClean="0">
                <a:solidFill>
                  <a:schemeClr val="tx1"/>
                </a:solidFill>
              </a:rPr>
              <a:t>pump technical infeasibility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-Proposed to allow certification by PE or in-house engineer with expertise on design/operation of CVS/pump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pPr marL="21717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AMEL (alternative means of emission limitations)   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-AMEL available by submitting data demonstrating alternative will achieve  at least equivalent emission reductions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-Proposed to incorporate emerging technologies and existing state programs  	</a:t>
            </a: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pPr marL="21717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Well </a:t>
            </a:r>
            <a:r>
              <a:rPr lang="en-US" sz="1400" dirty="0">
                <a:solidFill>
                  <a:schemeClr val="tx1"/>
                </a:solidFill>
              </a:rPr>
              <a:t>completions (location of a separator during </a:t>
            </a:r>
            <a:r>
              <a:rPr lang="en-US" sz="1400" dirty="0" err="1">
                <a:solidFill>
                  <a:schemeClr val="tx1"/>
                </a:solidFill>
              </a:rPr>
              <a:t>flowback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screenouts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and coil </a:t>
            </a:r>
            <a:r>
              <a:rPr lang="en-US" sz="1400" dirty="0">
                <a:solidFill>
                  <a:schemeClr val="tx1"/>
                </a:solidFill>
              </a:rPr>
              <a:t>tubing cleanouts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-Separator may be </a:t>
            </a:r>
            <a:r>
              <a:rPr lang="en-US" sz="1200" dirty="0">
                <a:solidFill>
                  <a:schemeClr val="tx1"/>
                </a:solidFill>
              </a:rPr>
              <a:t>located at </a:t>
            </a:r>
            <a:r>
              <a:rPr lang="en-US" sz="1200" dirty="0" smtClean="0">
                <a:solidFill>
                  <a:schemeClr val="tx1"/>
                </a:solidFill>
              </a:rPr>
              <a:t>or </a:t>
            </a:r>
            <a:r>
              <a:rPr lang="en-US" sz="1200" dirty="0">
                <a:solidFill>
                  <a:schemeClr val="tx1"/>
                </a:solidFill>
              </a:rPr>
              <a:t>near </a:t>
            </a:r>
            <a:r>
              <a:rPr lang="en-US" sz="1200" dirty="0" smtClean="0">
                <a:solidFill>
                  <a:schemeClr val="tx1"/>
                </a:solidFill>
              </a:rPr>
              <a:t>the </a:t>
            </a:r>
            <a:r>
              <a:rPr lang="en-US" sz="1200" dirty="0">
                <a:solidFill>
                  <a:schemeClr val="tx1"/>
                </a:solidFill>
              </a:rPr>
              <a:t>well site so that it is able to commence </a:t>
            </a:r>
            <a:r>
              <a:rPr lang="en-US" sz="1200" dirty="0" smtClean="0">
                <a:solidFill>
                  <a:schemeClr val="tx1"/>
                </a:solidFill>
              </a:rPr>
              <a:t>separation </a:t>
            </a:r>
            <a:r>
              <a:rPr lang="en-US" sz="1200" dirty="0" err="1" smtClean="0">
                <a:solidFill>
                  <a:schemeClr val="tx1"/>
                </a:solidFill>
              </a:rPr>
              <a:t>flowback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	‘Near’ may </a:t>
            </a:r>
            <a:r>
              <a:rPr lang="en-US" sz="1200" dirty="0">
                <a:solidFill>
                  <a:schemeClr val="tx1"/>
                </a:solidFill>
              </a:rPr>
              <a:t>include a centralized </a:t>
            </a:r>
            <a:r>
              <a:rPr lang="en-US" sz="1200" dirty="0" smtClean="0">
                <a:solidFill>
                  <a:schemeClr val="tx1"/>
                </a:solidFill>
              </a:rPr>
              <a:t>facility or </a:t>
            </a:r>
            <a:r>
              <a:rPr lang="en-US" sz="1200" dirty="0">
                <a:solidFill>
                  <a:schemeClr val="tx1"/>
                </a:solidFill>
              </a:rPr>
              <a:t>well pad that services the well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-</a:t>
            </a:r>
            <a:r>
              <a:rPr lang="en-US" sz="1200" dirty="0" err="1" smtClean="0">
                <a:solidFill>
                  <a:schemeClr val="tx1"/>
                </a:solidFill>
              </a:rPr>
              <a:t>Screenouts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and coil tubing </a:t>
            </a:r>
            <a:r>
              <a:rPr lang="en-US" sz="1200" dirty="0" smtClean="0">
                <a:solidFill>
                  <a:schemeClr val="tx1"/>
                </a:solidFill>
              </a:rPr>
              <a:t>cleanouts are not part of the </a:t>
            </a:r>
            <a:r>
              <a:rPr lang="en-US" sz="1200" dirty="0" err="1" smtClean="0">
                <a:solidFill>
                  <a:schemeClr val="tx1"/>
                </a:solidFill>
              </a:rPr>
              <a:t>flowback</a:t>
            </a:r>
            <a:r>
              <a:rPr lang="en-US" sz="1200" dirty="0" smtClean="0">
                <a:solidFill>
                  <a:schemeClr val="tx1"/>
                </a:solidFill>
              </a:rPr>
              <a:t> period </a:t>
            </a:r>
            <a:endParaRPr lang="en-US" sz="1200" dirty="0">
              <a:solidFill>
                <a:schemeClr val="tx1"/>
              </a:solidFill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8077200" cy="457200"/>
          </a:xfrm>
        </p:spPr>
        <p:txBody>
          <a:bodyPr/>
          <a:lstStyle/>
          <a:p>
            <a:r>
              <a:rPr lang="en-US" sz="2400" dirty="0" smtClean="0"/>
              <a:t>Oil and Gas – Methane NSPS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8382000" cy="5029200"/>
          </a:xfrm>
        </p:spPr>
        <p:txBody>
          <a:bodyPr>
            <a:normAutofit lnSpcReduction="10000"/>
          </a:bodyPr>
          <a:lstStyle/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sz="1100" dirty="0" smtClean="0">
                <a:solidFill>
                  <a:schemeClr val="tx1"/>
                </a:solidFill>
              </a:rPr>
              <a:t>		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Source: EPA Proposed Rule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858000" cy="483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1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8077200" cy="609600"/>
          </a:xfrm>
        </p:spPr>
        <p:txBody>
          <a:bodyPr/>
          <a:lstStyle/>
          <a:p>
            <a:r>
              <a:rPr lang="en-US" sz="2800" dirty="0" smtClean="0"/>
              <a:t>Oil and Gas - Pipelines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>
          <a:xfrm>
            <a:off x="3733800" y="4800600"/>
            <a:ext cx="5181600" cy="1828800"/>
          </a:xfrm>
        </p:spPr>
        <p:txBody>
          <a:bodyPr>
            <a:normAutofit fontScale="92500"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Both subject of Presidential Memoranda, January 24, 2017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Keystone XL	</a:t>
            </a:r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en-US" sz="1200" dirty="0" smtClean="0">
                <a:solidFill>
                  <a:schemeClr val="tx1"/>
                </a:solidFill>
              </a:rPr>
              <a:t>Federal permits issued  </a:t>
            </a:r>
          </a:p>
          <a:p>
            <a:pPr eaLnBrk="1" hangingPunct="1"/>
            <a:r>
              <a:rPr lang="en-US" sz="1200" dirty="0" smtClean="0">
                <a:solidFill>
                  <a:schemeClr val="tx1"/>
                </a:solidFill>
              </a:rPr>
              <a:t>		Suits filed over  EIS  </a:t>
            </a:r>
          </a:p>
          <a:p>
            <a:pPr eaLnBrk="1" hangingPunct="1"/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Dakota </a:t>
            </a:r>
            <a:r>
              <a:rPr lang="en-US" sz="1200" dirty="0">
                <a:solidFill>
                  <a:schemeClr val="tx1"/>
                </a:solidFill>
              </a:rPr>
              <a:t>Access  </a:t>
            </a:r>
            <a:r>
              <a:rPr lang="en-US" sz="1200" dirty="0" smtClean="0">
                <a:solidFill>
                  <a:schemeClr val="tx1"/>
                </a:solidFill>
              </a:rPr>
              <a:t>	Easement </a:t>
            </a:r>
            <a:r>
              <a:rPr lang="en-US" sz="1200" dirty="0">
                <a:solidFill>
                  <a:schemeClr val="tx1"/>
                </a:solidFill>
              </a:rPr>
              <a:t>granted by Corps on Feb. 8, 2017 </a:t>
            </a:r>
            <a:r>
              <a:rPr lang="en-US" sz="1200" dirty="0" smtClean="0">
                <a:solidFill>
                  <a:schemeClr val="tx1"/>
                </a:solidFill>
              </a:rPr>
              <a:t>  </a:t>
            </a:r>
          </a:p>
          <a:p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en-US" sz="1200" dirty="0" smtClean="0">
                <a:solidFill>
                  <a:schemeClr val="tx1"/>
                </a:solidFill>
              </a:rPr>
              <a:t>	Drilling completed and in service </a:t>
            </a:r>
          </a:p>
          <a:p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en-US" sz="1200" dirty="0" smtClean="0">
                <a:solidFill>
                  <a:schemeClr val="tx1"/>
                </a:solidFill>
              </a:rPr>
              <a:t>	Corps ordered to review its permit decision    </a:t>
            </a:r>
          </a:p>
          <a:p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en-US" sz="1200" dirty="0" smtClean="0">
                <a:solidFill>
                  <a:schemeClr val="tx1"/>
                </a:solidFill>
              </a:rPr>
              <a:t>	Corps reaffirmed its decision on August 31,  2018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336298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71600"/>
            <a:ext cx="471328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01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8077200" cy="838200"/>
          </a:xfrm>
        </p:spPr>
        <p:txBody>
          <a:bodyPr/>
          <a:lstStyle/>
          <a:p>
            <a:r>
              <a:rPr lang="en-US" sz="2800" dirty="0" smtClean="0"/>
              <a:t>Other Rules - Clean Water Rule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24000"/>
            <a:ext cx="8610600" cy="4953000"/>
          </a:xfrm>
        </p:spPr>
        <p:txBody>
          <a:bodyPr>
            <a:normAutofit fontScale="92500" lnSpcReduction="20000"/>
          </a:bodyPr>
          <a:lstStyle/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Clean Water Rule, 80 </a:t>
            </a:r>
            <a:r>
              <a:rPr lang="en-US" sz="1600" dirty="0">
                <a:solidFill>
                  <a:schemeClr val="tx1"/>
                </a:solidFill>
              </a:rPr>
              <a:t>Fed. Reg. 37054 (June 29, 2015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  <a:p>
            <a:pPr marL="33147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33147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Legal proceedings</a:t>
            </a:r>
          </a:p>
          <a:p>
            <a:pPr marL="33147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300" dirty="0" smtClean="0">
                <a:solidFill>
                  <a:schemeClr val="tx1"/>
                </a:solidFill>
              </a:rPr>
              <a:t>-Numerous </a:t>
            </a:r>
            <a:r>
              <a:rPr lang="en-US" sz="1300" dirty="0">
                <a:solidFill>
                  <a:schemeClr val="tx1"/>
                </a:solidFill>
              </a:rPr>
              <a:t>suits filed in numerous district courts and appellate </a:t>
            </a:r>
            <a:r>
              <a:rPr lang="en-US" sz="1300" dirty="0" smtClean="0">
                <a:solidFill>
                  <a:schemeClr val="tx1"/>
                </a:solidFill>
              </a:rPr>
              <a:t>courts </a:t>
            </a:r>
            <a:endParaRPr lang="en-US" sz="13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300" i="1" dirty="0" smtClean="0">
                <a:solidFill>
                  <a:schemeClr val="tx1"/>
                </a:solidFill>
              </a:rPr>
              <a:t>-</a:t>
            </a:r>
            <a:r>
              <a:rPr lang="en-US" sz="1300" dirty="0" smtClean="0">
                <a:solidFill>
                  <a:schemeClr val="tx1"/>
                </a:solidFill>
              </a:rPr>
              <a:t>Nationwide </a:t>
            </a:r>
            <a:r>
              <a:rPr lang="en-US" sz="1300" dirty="0">
                <a:solidFill>
                  <a:schemeClr val="tx1"/>
                </a:solidFill>
              </a:rPr>
              <a:t>stay issued </a:t>
            </a:r>
            <a:r>
              <a:rPr lang="en-US" sz="1300" dirty="0" smtClean="0">
                <a:solidFill>
                  <a:schemeClr val="tx1"/>
                </a:solidFill>
              </a:rPr>
              <a:t>in </a:t>
            </a:r>
            <a:r>
              <a:rPr lang="en-US" sz="1300" i="1" dirty="0" smtClean="0">
                <a:solidFill>
                  <a:schemeClr val="tx1"/>
                </a:solidFill>
              </a:rPr>
              <a:t>State </a:t>
            </a:r>
            <a:r>
              <a:rPr lang="en-US" sz="1300" i="1" dirty="0">
                <a:solidFill>
                  <a:schemeClr val="tx1"/>
                </a:solidFill>
              </a:rPr>
              <a:t>of Ohio, et al v. U.S. Corps of Engineers, et al</a:t>
            </a:r>
            <a:r>
              <a:rPr lang="en-US" sz="1300" dirty="0">
                <a:solidFill>
                  <a:schemeClr val="tx1"/>
                </a:solidFill>
              </a:rPr>
              <a:t>, 803 F3d 804 (6</a:t>
            </a:r>
            <a:r>
              <a:rPr lang="en-US" sz="1300" baseline="30000" dirty="0">
                <a:solidFill>
                  <a:schemeClr val="tx1"/>
                </a:solidFill>
              </a:rPr>
              <a:t>th</a:t>
            </a:r>
            <a:r>
              <a:rPr lang="en-US" sz="1300" dirty="0">
                <a:solidFill>
                  <a:schemeClr val="tx1"/>
                </a:solidFill>
              </a:rPr>
              <a:t> Cir. 2015) </a:t>
            </a:r>
          </a:p>
          <a:p>
            <a:pPr>
              <a:spcBef>
                <a:spcPts val="0"/>
              </a:spcBef>
            </a:pPr>
            <a:r>
              <a:rPr lang="en-US" sz="1300" i="1" dirty="0" smtClean="0">
                <a:solidFill>
                  <a:schemeClr val="tx1"/>
                </a:solidFill>
              </a:rPr>
              <a:t>-National Assoc. of Manufacturers v. DOD</a:t>
            </a:r>
            <a:r>
              <a:rPr lang="en-US" sz="1300" dirty="0" smtClean="0">
                <a:solidFill>
                  <a:schemeClr val="tx1"/>
                </a:solidFill>
              </a:rPr>
              <a:t>, US Supreme Court, Jan. 22, 2018 - appellate courts have no jurisdiction   </a:t>
            </a:r>
          </a:p>
          <a:p>
            <a:pPr>
              <a:spcBef>
                <a:spcPts val="0"/>
              </a:spcBef>
            </a:pPr>
            <a:endParaRPr lang="en-US" sz="1400" dirty="0">
              <a:solidFill>
                <a:schemeClr val="tx1"/>
              </a:solidFill>
            </a:endParaRPr>
          </a:p>
          <a:p>
            <a:pPr marL="33147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Administrative proceedings </a:t>
            </a:r>
          </a:p>
          <a:p>
            <a:pPr marL="33147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-Executive </a:t>
            </a:r>
            <a:r>
              <a:rPr lang="en-US" sz="1400" dirty="0">
                <a:solidFill>
                  <a:schemeClr val="tx1"/>
                </a:solidFill>
              </a:rPr>
              <a:t>Order #13778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, dated February </a:t>
            </a:r>
            <a:r>
              <a:rPr lang="en-US" sz="1400" dirty="0">
                <a:solidFill>
                  <a:prstClr val="black"/>
                </a:solidFill>
              </a:rPr>
              <a:t>28, </a:t>
            </a:r>
            <a:r>
              <a:rPr lang="en-US" sz="1400" dirty="0" smtClean="0">
                <a:solidFill>
                  <a:prstClr val="black"/>
                </a:solidFill>
              </a:rPr>
              <a:t>2017 - o</a:t>
            </a:r>
            <a:r>
              <a:rPr lang="en-US" sz="1400" dirty="0" smtClean="0">
                <a:solidFill>
                  <a:schemeClr val="tx1"/>
                </a:solidFill>
              </a:rPr>
              <a:t>rdered </a:t>
            </a:r>
            <a:r>
              <a:rPr lang="en-US" sz="1400" dirty="0">
                <a:solidFill>
                  <a:schemeClr val="tx1"/>
                </a:solidFill>
              </a:rPr>
              <a:t>review of Clean Water Rule  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</a:rPr>
              <a:t>	Seek to define ‘navigable waters’ as per Justice Scalia’s opinion in </a:t>
            </a:r>
            <a:r>
              <a:rPr lang="en-US" sz="1400" i="1" dirty="0" err="1">
                <a:solidFill>
                  <a:schemeClr val="tx1"/>
                </a:solidFill>
              </a:rPr>
              <a:t>Rapanos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pPr eaLnBrk="1" hangingPunct="1"/>
            <a:endParaRPr lang="en-US" sz="1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1400" dirty="0" smtClean="0">
                <a:solidFill>
                  <a:schemeClr val="tx1"/>
                </a:solidFill>
              </a:rPr>
              <a:t>-EPA	Intention to Review and Rescind or Revise the Clean Water Rule, 82 Fed. Reg. 12532 (March 6, 2017)</a:t>
            </a:r>
          </a:p>
          <a:p>
            <a:pPr eaLnBrk="1" hangingPunct="1"/>
            <a:r>
              <a:rPr lang="en-US" sz="1400" dirty="0" smtClean="0">
                <a:solidFill>
                  <a:schemeClr val="tx1"/>
                </a:solidFill>
              </a:rPr>
              <a:t>	Announced  two-step process  </a:t>
            </a:r>
          </a:p>
          <a:p>
            <a:pPr eaLnBrk="1" hangingPunct="1"/>
            <a:r>
              <a:rPr lang="en-US" sz="1400" dirty="0" smtClean="0">
                <a:solidFill>
                  <a:schemeClr val="tx1"/>
                </a:solidFill>
              </a:rPr>
              <a:t>		Step 1: Re-establish status quo in place prior to 2015 Rule </a:t>
            </a:r>
            <a:endParaRPr lang="en-US" sz="1400" dirty="0">
              <a:solidFill>
                <a:schemeClr val="tx1"/>
              </a:solidFill>
            </a:endParaRPr>
          </a:p>
          <a:p>
            <a:pPr eaLnBrk="1" hangingPunct="1"/>
            <a:r>
              <a:rPr lang="en-US" sz="1400" dirty="0" smtClean="0">
                <a:solidFill>
                  <a:schemeClr val="tx1"/>
                </a:solidFill>
              </a:rPr>
              <a:t>		Step 2: Propose new rule to replace 2015 Rule </a:t>
            </a:r>
          </a:p>
          <a:p>
            <a:pPr eaLnBrk="1" hangingPunct="1"/>
            <a:endParaRPr lang="en-US" sz="1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1400" dirty="0" smtClean="0">
                <a:solidFill>
                  <a:schemeClr val="tx1"/>
                </a:solidFill>
              </a:rPr>
              <a:t>-Step 1 	Reinstated prior rule, 82 Fed. Reg. 34899 (July 27, 2017) </a:t>
            </a:r>
            <a:endParaRPr lang="en-US" sz="1400" dirty="0">
              <a:solidFill>
                <a:schemeClr val="tx1"/>
              </a:solidFill>
            </a:endParaRPr>
          </a:p>
          <a:p>
            <a:pPr eaLnBrk="1" hangingPunct="1"/>
            <a:r>
              <a:rPr lang="en-US" sz="1400" dirty="0" smtClean="0">
                <a:solidFill>
                  <a:schemeClr val="tx1"/>
                </a:solidFill>
              </a:rPr>
              <a:t>	Applicability date of 2015 Rule is Feb. 6, 2010, 83 Fed. Reg. 5200 (February 6, 2018) </a:t>
            </a:r>
          </a:p>
          <a:p>
            <a:pPr eaLnBrk="1" hangingPunct="1"/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smtClean="0">
                <a:solidFill>
                  <a:schemeClr val="tx1"/>
                </a:solidFill>
              </a:rPr>
              <a:t>	The Applicability Rule was challenged and overturned in 22 states     </a:t>
            </a:r>
          </a:p>
          <a:p>
            <a:pPr eaLnBrk="1" hangingPunct="1"/>
            <a:endParaRPr lang="en-US" sz="1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1400" dirty="0" smtClean="0">
                <a:solidFill>
                  <a:schemeClr val="tx1"/>
                </a:solidFill>
              </a:rPr>
              <a:t>-Step 2	Public meetings, received written recommendations, but no proposed rule at this time    </a:t>
            </a:r>
          </a:p>
          <a:p>
            <a:pPr eaLnBrk="1" hangingPunct="1"/>
            <a:r>
              <a:rPr lang="en-US" sz="1400" dirty="0" smtClean="0">
                <a:solidFill>
                  <a:schemeClr val="tx1"/>
                </a:solidFill>
              </a:rPr>
              <a:t>	EPA announced on October 3 that proposed rule to be issued in 30 days  </a:t>
            </a:r>
            <a:endParaRPr lang="en-US" sz="1400" dirty="0">
              <a:solidFill>
                <a:schemeClr val="tx1"/>
              </a:solidFill>
            </a:endParaRPr>
          </a:p>
          <a:p>
            <a:pPr eaLnBrk="1" hangingPunct="1"/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300" dirty="0" smtClean="0">
                <a:solidFill>
                  <a:schemeClr val="tx1"/>
                </a:solidFill>
              </a:rPr>
              <a:t>	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24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8077200" cy="838200"/>
          </a:xfrm>
        </p:spPr>
        <p:txBody>
          <a:bodyPr/>
          <a:lstStyle/>
          <a:p>
            <a:r>
              <a:rPr lang="en-US" sz="2800" dirty="0" smtClean="0"/>
              <a:t>Other Rules - Clean Water Rule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24000"/>
            <a:ext cx="86106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300" dirty="0" smtClean="0">
                <a:solidFill>
                  <a:schemeClr val="tx1"/>
                </a:solidFill>
              </a:rPr>
              <a:t>	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07" y="1447800"/>
            <a:ext cx="6553200" cy="503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57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n w="12700">
                  <a:solidFill>
                    <a:srgbClr val="438086">
                      <a:shade val="90000"/>
                      <a:satMod val="150000"/>
                    </a:srgb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rPr>
              <a:t>Other Rules - Climate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86200" y="914400"/>
            <a:ext cx="5181600" cy="5638800"/>
          </a:xfrm>
        </p:spPr>
        <p:txBody>
          <a:bodyPr>
            <a:normAutofit lnSpcReduction="10000"/>
          </a:bodyPr>
          <a:lstStyle/>
          <a:p>
            <a:pPr marL="109728" indent="0">
              <a:spcBef>
                <a:spcPts val="0"/>
              </a:spcBef>
              <a:buNone/>
            </a:pPr>
            <a:endParaRPr lang="en-US" sz="1000" dirty="0" smtClean="0"/>
          </a:p>
          <a:p>
            <a:r>
              <a:rPr lang="en-US" sz="1400" dirty="0" smtClean="0"/>
              <a:t>The </a:t>
            </a:r>
            <a:r>
              <a:rPr lang="en-US" sz="1400" dirty="0"/>
              <a:t>Trump </a:t>
            </a:r>
            <a:r>
              <a:rPr lang="en-US" sz="1400" dirty="0" smtClean="0"/>
              <a:t>Administration </a:t>
            </a:r>
          </a:p>
          <a:p>
            <a:pPr marL="109728" indent="0">
              <a:buNone/>
            </a:pPr>
            <a:r>
              <a:rPr lang="en-US" sz="1200" dirty="0" smtClean="0"/>
              <a:t>-Removed WH climate </a:t>
            </a:r>
            <a:r>
              <a:rPr lang="en-US" sz="1200" dirty="0"/>
              <a:t>page within </a:t>
            </a:r>
            <a:r>
              <a:rPr lang="en-US" sz="1200" dirty="0" smtClean="0"/>
              <a:t>minutes of  inauguration </a:t>
            </a:r>
            <a:endParaRPr lang="en-US" sz="1200" dirty="0"/>
          </a:p>
          <a:p>
            <a:pPr marL="109728" indent="0">
              <a:buNone/>
            </a:pPr>
            <a:endParaRPr lang="en-US" sz="1200" dirty="0" smtClean="0"/>
          </a:p>
          <a:p>
            <a:r>
              <a:rPr lang="en-US" sz="1400" dirty="0" smtClean="0"/>
              <a:t>Executive Order 13783, March 28, 2017 </a:t>
            </a:r>
          </a:p>
          <a:p>
            <a:pPr marL="109728" indent="0">
              <a:buNone/>
            </a:pPr>
            <a:r>
              <a:rPr lang="en-US" sz="1200" dirty="0" smtClean="0"/>
              <a:t>-Revokes/rescinds most Obama-area climate policies </a:t>
            </a:r>
          </a:p>
          <a:p>
            <a:pPr marL="109728" indent="0">
              <a:buNone/>
            </a:pPr>
            <a:endParaRPr lang="en-US" sz="1200" dirty="0"/>
          </a:p>
          <a:p>
            <a:r>
              <a:rPr lang="en-US" sz="1400" dirty="0" smtClean="0"/>
              <a:t>Paris Agreement</a:t>
            </a:r>
          </a:p>
          <a:p>
            <a:pPr marL="109728" indent="0">
              <a:buNone/>
            </a:pPr>
            <a:r>
              <a:rPr lang="en-US" sz="1200" dirty="0" smtClean="0"/>
              <a:t>-President Trump announced withdrawal on June 1, 2017 </a:t>
            </a:r>
          </a:p>
          <a:p>
            <a:pPr marL="109728" indent="0">
              <a:buNone/>
            </a:pPr>
            <a:r>
              <a:rPr lang="en-US" sz="1200" dirty="0" smtClean="0"/>
              <a:t>-Based decision on: </a:t>
            </a:r>
          </a:p>
          <a:p>
            <a:pPr marL="109728" indent="0">
              <a:buNone/>
            </a:pPr>
            <a:r>
              <a:rPr lang="en-US" sz="1200" dirty="0"/>
              <a:t>	</a:t>
            </a:r>
            <a:r>
              <a:rPr lang="en-US" sz="1200" dirty="0" smtClean="0"/>
              <a:t>Economic hardship on United States </a:t>
            </a:r>
          </a:p>
          <a:p>
            <a:pPr marL="109728" indent="0">
              <a:buNone/>
            </a:pPr>
            <a:r>
              <a:rPr lang="en-US" sz="1200" dirty="0"/>
              <a:t>	</a:t>
            </a:r>
            <a:r>
              <a:rPr lang="en-US" sz="1200" dirty="0" smtClean="0"/>
              <a:t>Payments to Green Fund </a:t>
            </a:r>
            <a:endParaRPr lang="en-US" sz="1200" dirty="0"/>
          </a:p>
          <a:p>
            <a:pPr marL="109728" indent="0">
              <a:buNone/>
            </a:pPr>
            <a:r>
              <a:rPr lang="en-US" sz="1200" dirty="0" smtClean="0"/>
              <a:t>	Lack of reductions by China and India </a:t>
            </a:r>
          </a:p>
          <a:p>
            <a:pPr marL="109728" indent="0">
              <a:buNone/>
            </a:pPr>
            <a:endParaRPr lang="en-US" sz="1200" dirty="0"/>
          </a:p>
          <a:p>
            <a:r>
              <a:rPr lang="en-US" sz="1400" dirty="0" smtClean="0"/>
              <a:t>Clean Power Plan </a:t>
            </a:r>
            <a:endParaRPr lang="en-US" sz="1400" dirty="0"/>
          </a:p>
          <a:p>
            <a:pPr marL="109728" indent="0">
              <a:buNone/>
            </a:pPr>
            <a:r>
              <a:rPr lang="en-US" sz="1200" dirty="0" smtClean="0"/>
              <a:t>-Proposal to repeal, 82 Fed. Reg. 48035 (October 16, 2017) </a:t>
            </a:r>
          </a:p>
          <a:p>
            <a:pPr marL="109728" indent="0">
              <a:buNone/>
            </a:pPr>
            <a:r>
              <a:rPr lang="en-US" sz="1200" dirty="0" smtClean="0"/>
              <a:t>-Proposed Affordable Clean Energy (ACE) Rule to replace CPP</a:t>
            </a:r>
            <a:endParaRPr lang="en-US" sz="1200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en-US" sz="1200" dirty="0" smtClean="0"/>
              <a:t>	83 Fed. Reg. 44746 (August 31, 2018)</a:t>
            </a:r>
          </a:p>
          <a:p>
            <a:pPr marL="109728" indent="0">
              <a:buNone/>
            </a:pPr>
            <a:endParaRPr lang="en-US" sz="1400" dirty="0" smtClean="0"/>
          </a:p>
          <a:p>
            <a:r>
              <a:rPr lang="en-US" sz="1400" dirty="0" smtClean="0"/>
              <a:t>Mid-Term Evaluation of GHG Emissions </a:t>
            </a:r>
          </a:p>
          <a:p>
            <a:pPr marL="109728" indent="0">
              <a:buNone/>
            </a:pPr>
            <a:r>
              <a:rPr lang="en-US" sz="1200" dirty="0" smtClean="0"/>
              <a:t>-83 Fed. Reg. 16077 (April 13, 2018) </a:t>
            </a:r>
          </a:p>
          <a:p>
            <a:pPr marL="109728" indent="0">
              <a:buNone/>
            </a:pPr>
            <a:r>
              <a:rPr lang="en-US" sz="1200" dirty="0" smtClean="0"/>
              <a:t>-Model Year 2022 – 2025 Light-Duty Vehicles </a:t>
            </a:r>
          </a:p>
          <a:p>
            <a:pPr marL="109728" indent="0">
              <a:buNone/>
            </a:pPr>
            <a:r>
              <a:rPr lang="en-US" sz="1200" dirty="0" smtClean="0"/>
              <a:t>-Standards based on outdated information or too stringent</a:t>
            </a:r>
          </a:p>
          <a:p>
            <a:pPr marL="109728" indent="0">
              <a:buNone/>
            </a:pPr>
            <a:r>
              <a:rPr lang="en-US" sz="1200" dirty="0" smtClean="0"/>
              <a:t>-Will consider appropriate standards for these model years </a:t>
            </a:r>
            <a:endParaRPr lang="en-US" sz="1200" dirty="0"/>
          </a:p>
          <a:p>
            <a:pPr marL="109728" indent="0">
              <a:buNone/>
            </a:pPr>
            <a:r>
              <a:rPr lang="en-US" sz="1200" dirty="0" smtClean="0"/>
              <a:t>-California and other states suing   </a:t>
            </a:r>
          </a:p>
          <a:p>
            <a:pPr marL="109728" indent="0">
              <a:buNone/>
            </a:pPr>
            <a:endParaRPr lang="en-US" sz="1000" dirty="0"/>
          </a:p>
          <a:p>
            <a:pPr marL="109728" indent="0">
              <a:buNone/>
            </a:pPr>
            <a:endParaRPr lang="en-US" sz="1000" dirty="0" smtClean="0"/>
          </a:p>
          <a:p>
            <a:pPr marL="109728" indent="0">
              <a:buNone/>
            </a:pPr>
            <a:endParaRPr lang="en-US" sz="1000" dirty="0"/>
          </a:p>
          <a:p>
            <a:pPr marL="109728" indent="0">
              <a:buNone/>
            </a:pPr>
            <a:endParaRPr lang="en-US" sz="1000" dirty="0" smtClean="0"/>
          </a:p>
          <a:p>
            <a:pPr marL="109728" indent="0">
              <a:buNone/>
            </a:pPr>
            <a:endParaRPr lang="en-US" sz="1000" dirty="0"/>
          </a:p>
          <a:p>
            <a:pPr marL="109728" indent="0">
              <a:buNone/>
            </a:pPr>
            <a:endParaRPr lang="en-US" sz="1000" dirty="0" smtClean="0"/>
          </a:p>
          <a:p>
            <a:pPr marL="109728" indent="0">
              <a:buNone/>
            </a:pPr>
            <a:endParaRPr lang="en-US" sz="1000" dirty="0"/>
          </a:p>
          <a:p>
            <a:pPr marL="109728" indent="0">
              <a:buNone/>
            </a:pPr>
            <a:endParaRPr lang="en-US" sz="1000" dirty="0" smtClean="0"/>
          </a:p>
          <a:p>
            <a:pPr marL="109728" indent="0">
              <a:buNone/>
            </a:pPr>
            <a:endParaRPr lang="en-US" sz="1000" dirty="0"/>
          </a:p>
          <a:p>
            <a:pPr marL="109728" indent="0">
              <a:buNone/>
            </a:pPr>
            <a:endParaRPr lang="en-US" sz="1000" dirty="0" smtClean="0"/>
          </a:p>
          <a:p>
            <a:pPr marL="109728" indent="0">
              <a:buNone/>
            </a:pPr>
            <a:endParaRPr lang="en-US" sz="1000" dirty="0"/>
          </a:p>
          <a:p>
            <a:pPr marL="109728" indent="0">
              <a:buNone/>
            </a:pPr>
            <a:endParaRPr lang="en-US" sz="1000" dirty="0" smtClean="0"/>
          </a:p>
          <a:p>
            <a:pPr marL="109728" indent="0">
              <a:buNone/>
            </a:pPr>
            <a:endParaRPr lang="en-US" sz="1000" dirty="0"/>
          </a:p>
          <a:p>
            <a:pPr marL="109728" indent="0">
              <a:buNone/>
            </a:pPr>
            <a:endParaRPr lang="en-US" sz="1000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260463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40" y="2362200"/>
            <a:ext cx="204703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86200"/>
            <a:ext cx="2373027" cy="252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86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8077200" cy="685800"/>
          </a:xfrm>
        </p:spPr>
        <p:txBody>
          <a:bodyPr/>
          <a:lstStyle/>
          <a:p>
            <a:r>
              <a:rPr lang="en-US" sz="2800" dirty="0" smtClean="0"/>
              <a:t>Other Rules - Climate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>
          <a:xfrm>
            <a:off x="381000" y="5867400"/>
            <a:ext cx="8610600" cy="609600"/>
          </a:xfrm>
        </p:spPr>
        <p:txBody>
          <a:bodyPr>
            <a:normAutofit fontScale="62500" lnSpcReduction="20000"/>
          </a:bodyPr>
          <a:lstStyle/>
          <a:p>
            <a:endParaRPr lang="en-US" sz="1300" dirty="0" smtClean="0">
              <a:solidFill>
                <a:schemeClr val="tx1"/>
              </a:solidFill>
            </a:endParaRPr>
          </a:p>
          <a:p>
            <a:r>
              <a:rPr lang="en-US" sz="1300" dirty="0">
                <a:solidFill>
                  <a:schemeClr val="tx1"/>
                </a:solidFill>
              </a:rPr>
              <a:t>	</a:t>
            </a:r>
            <a:r>
              <a:rPr lang="en-US" sz="1300" dirty="0" smtClean="0">
                <a:solidFill>
                  <a:schemeClr val="tx1"/>
                </a:solidFill>
              </a:rPr>
              <a:t>	</a:t>
            </a:r>
          </a:p>
          <a:p>
            <a:r>
              <a:rPr lang="en-US" sz="1300" dirty="0">
                <a:solidFill>
                  <a:schemeClr val="tx1"/>
                </a:solidFill>
              </a:rPr>
              <a:t>	</a:t>
            </a:r>
            <a:r>
              <a:rPr lang="en-US" sz="1300" dirty="0" smtClean="0">
                <a:solidFill>
                  <a:schemeClr val="tx1"/>
                </a:solidFill>
              </a:rPr>
              <a:t>	</a:t>
            </a:r>
          </a:p>
          <a:p>
            <a:r>
              <a:rPr lang="en-US" sz="1300" dirty="0">
                <a:solidFill>
                  <a:schemeClr val="tx1"/>
                </a:solidFill>
              </a:rPr>
              <a:t>	</a:t>
            </a:r>
            <a:r>
              <a:rPr lang="en-US" sz="1300" dirty="0" smtClean="0">
                <a:solidFill>
                  <a:schemeClr val="tx1"/>
                </a:solidFill>
              </a:rPr>
              <a:t>			Source: EPA 	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478015"/>
            <a:ext cx="4091698" cy="210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359" y="1378822"/>
            <a:ext cx="4343400" cy="230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49" y="3810000"/>
            <a:ext cx="4777499" cy="248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32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609600"/>
          </a:xfrm>
        </p:spPr>
        <p:txBody>
          <a:bodyPr/>
          <a:lstStyle/>
          <a:p>
            <a:pPr eaLnBrk="1" hangingPunct="1"/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Compliance and Enforcement – Oil and Gas  </a:t>
            </a:r>
          </a:p>
        </p:txBody>
      </p:sp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23509"/>
            <a:ext cx="7848600" cy="14010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48" y="2133600"/>
            <a:ext cx="7184995" cy="129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07" y="3810000"/>
            <a:ext cx="7159257" cy="198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8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534400" cy="990600"/>
          </a:xfrm>
        </p:spPr>
        <p:txBody>
          <a:bodyPr/>
          <a:lstStyle/>
          <a:p>
            <a:pPr algn="ctr"/>
            <a:r>
              <a:rPr lang="en-US" sz="2800" dirty="0"/>
              <a:t>THE REGULATION OF OIL AND GAS UNDER </a:t>
            </a:r>
            <a:r>
              <a:rPr lang="en-US" sz="2800" dirty="0" smtClean="0"/>
              <a:t>THE TRUMP ADMINISTRATION  </a:t>
            </a:r>
          </a:p>
        </p:txBody>
      </p:sp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>
          <a:xfrm>
            <a:off x="1752600" y="2286000"/>
            <a:ext cx="5794375" cy="3276600"/>
          </a:xfrm>
        </p:spPr>
        <p:txBody>
          <a:bodyPr/>
          <a:lstStyle/>
          <a:p>
            <a:pPr lvl="0" algn="ctr" eaLnBrk="1" hangingPunct="1">
              <a:buClr>
                <a:srgbClr val="DD8047"/>
              </a:buClr>
            </a:pPr>
            <a:endParaRPr lang="en-US" sz="1800" dirty="0" smtClean="0">
              <a:solidFill>
                <a:prstClr val="black"/>
              </a:solidFill>
            </a:endParaRPr>
          </a:p>
          <a:p>
            <a:pPr lvl="0" algn="ctr" eaLnBrk="1" hangingPunct="1">
              <a:buClr>
                <a:srgbClr val="DD8047"/>
              </a:buClr>
            </a:pPr>
            <a:endParaRPr lang="en-US" sz="1800" dirty="0">
              <a:solidFill>
                <a:prstClr val="black"/>
              </a:solidFill>
            </a:endParaRPr>
          </a:p>
          <a:p>
            <a:pPr lvl="0" algn="ctr" eaLnBrk="1" hangingPunct="1">
              <a:buClr>
                <a:srgbClr val="DD8047"/>
              </a:buClr>
            </a:pP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66395840"/>
              </p:ext>
            </p:extLst>
          </p:nvPr>
        </p:nvGraphicFramePr>
        <p:xfrm>
          <a:off x="1524000" y="1828800"/>
          <a:ext cx="6096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568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609600"/>
          </a:xfrm>
        </p:spPr>
        <p:txBody>
          <a:bodyPr/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Compliance and </a:t>
            </a:r>
            <a:r>
              <a:rPr lang="en-US" sz="2800" dirty="0"/>
              <a:t>Enforcement – Oil and Gas </a:t>
            </a:r>
            <a:endParaRPr lang="en-US" sz="2800" dirty="0" smtClean="0"/>
          </a:p>
        </p:txBody>
      </p:sp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47800"/>
            <a:ext cx="8001000" cy="4876800"/>
          </a:xfrm>
        </p:spPr>
        <p:txBody>
          <a:bodyPr>
            <a:normAutofit lnSpcReduction="10000"/>
          </a:bodyPr>
          <a:lstStyle/>
          <a:p>
            <a:pPr marL="21717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Prior audit policies 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-General Audit and Self-Disclosure Policy, April 2000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	EPA still had to collect economic benefit portion of penalty 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-General New </a:t>
            </a:r>
            <a:r>
              <a:rPr lang="en-US" sz="1200" dirty="0">
                <a:solidFill>
                  <a:schemeClr val="tx1"/>
                </a:solidFill>
              </a:rPr>
              <a:t>Owner Audit Policy, </a:t>
            </a:r>
            <a:r>
              <a:rPr lang="en-US" sz="1200" dirty="0" smtClean="0">
                <a:solidFill>
                  <a:schemeClr val="tx1"/>
                </a:solidFill>
              </a:rPr>
              <a:t> August</a:t>
            </a:r>
            <a:r>
              <a:rPr lang="en-US" sz="1200" dirty="0">
                <a:solidFill>
                  <a:schemeClr val="tx1"/>
                </a:solidFill>
              </a:rPr>
              <a:t>, 2008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</a:rPr>
              <a:t>	EPA </a:t>
            </a:r>
            <a:r>
              <a:rPr lang="en-US" sz="1200" dirty="0" smtClean="0">
                <a:solidFill>
                  <a:schemeClr val="tx1"/>
                </a:solidFill>
              </a:rPr>
              <a:t>could waive all of economic </a:t>
            </a:r>
            <a:r>
              <a:rPr lang="en-US" sz="1200" dirty="0">
                <a:solidFill>
                  <a:schemeClr val="tx1"/>
                </a:solidFill>
              </a:rPr>
              <a:t>benefit portion of penalty </a:t>
            </a:r>
            <a:r>
              <a:rPr lang="en-US" sz="1200" dirty="0" smtClean="0">
                <a:solidFill>
                  <a:schemeClr val="tx1"/>
                </a:solidFill>
              </a:rPr>
              <a:t>in certain circumstances </a:t>
            </a:r>
          </a:p>
          <a:p>
            <a:pPr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</a:endParaRPr>
          </a:p>
          <a:p>
            <a:pPr marL="21717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New Owner Clean Air Act Audit Program </a:t>
            </a:r>
            <a:endParaRPr lang="en-US" sz="1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-EPA seeking feedback on the program  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</a:rPr>
              <a:t>-Applies to upstream oil and gas exploration and production sector 	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</a:rPr>
              <a:t>-Well sites, including associated storage tanks and pollution control equipment 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-</a:t>
            </a:r>
            <a:r>
              <a:rPr lang="en-US" sz="1200" dirty="0">
                <a:solidFill>
                  <a:schemeClr val="tx1"/>
                </a:solidFill>
              </a:rPr>
              <a:t>EPA observed significant emissions and noncompliance at these </a:t>
            </a:r>
            <a:r>
              <a:rPr lang="en-US" sz="1200" dirty="0" smtClean="0">
                <a:solidFill>
                  <a:schemeClr val="tx1"/>
                </a:solidFill>
              </a:rPr>
              <a:t>facilities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en-US" sz="1200" dirty="0" smtClean="0">
                <a:solidFill>
                  <a:schemeClr val="tx1"/>
                </a:solidFill>
              </a:rPr>
              <a:t>Issued Compliance </a:t>
            </a:r>
            <a:r>
              <a:rPr lang="en-US" sz="1200" dirty="0">
                <a:solidFill>
                  <a:schemeClr val="tx1"/>
                </a:solidFill>
              </a:rPr>
              <a:t>Alert in September, 2015 </a:t>
            </a:r>
            <a:endParaRPr lang="en-US" sz="12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en-US" sz="1200" dirty="0" smtClean="0">
                <a:solidFill>
                  <a:schemeClr val="tx1"/>
                </a:solidFill>
              </a:rPr>
              <a:t>Emissions </a:t>
            </a:r>
            <a:r>
              <a:rPr lang="en-US" sz="1200" dirty="0">
                <a:solidFill>
                  <a:schemeClr val="tx1"/>
                </a:solidFill>
              </a:rPr>
              <a:t>from tank batteries due to undersized and poorly maintained vapor control </a:t>
            </a:r>
            <a:r>
              <a:rPr lang="en-US" sz="1200" dirty="0" smtClean="0">
                <a:solidFill>
                  <a:schemeClr val="tx1"/>
                </a:solidFill>
              </a:rPr>
              <a:t>systems 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21717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Implemented by a Draft Agreement   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-New owner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en-US" sz="1200" dirty="0" smtClean="0">
                <a:solidFill>
                  <a:schemeClr val="tx1"/>
                </a:solidFill>
              </a:rPr>
              <a:t>Cannot </a:t>
            </a:r>
            <a:r>
              <a:rPr lang="en-US" sz="1200" dirty="0">
                <a:solidFill>
                  <a:schemeClr val="tx1"/>
                </a:solidFill>
              </a:rPr>
              <a:t>be responsible for environmental compliance prior to the date of </a:t>
            </a:r>
            <a:r>
              <a:rPr lang="en-US" sz="1200" dirty="0" smtClean="0">
                <a:solidFill>
                  <a:schemeClr val="tx1"/>
                </a:solidFill>
              </a:rPr>
              <a:t>acquisition 	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en-US" sz="1200" dirty="0" smtClean="0">
                <a:solidFill>
                  <a:schemeClr val="tx1"/>
                </a:solidFill>
              </a:rPr>
              <a:t>New owner and seller </a:t>
            </a:r>
            <a:r>
              <a:rPr lang="en-US" sz="1200" dirty="0">
                <a:solidFill>
                  <a:schemeClr val="tx1"/>
                </a:solidFill>
              </a:rPr>
              <a:t>cannot have the largest ownership share of each other </a:t>
            </a:r>
            <a:endParaRPr lang="en-US" sz="12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</a:rPr>
              <a:t>	New owner and seller cannot have </a:t>
            </a:r>
            <a:r>
              <a:rPr lang="en-US" sz="1200" dirty="0" smtClean="0">
                <a:solidFill>
                  <a:schemeClr val="tx1"/>
                </a:solidFill>
              </a:rPr>
              <a:t>a </a:t>
            </a:r>
            <a:r>
              <a:rPr lang="en-US" sz="1200" dirty="0">
                <a:solidFill>
                  <a:schemeClr val="tx1"/>
                </a:solidFill>
              </a:rPr>
              <a:t>common corporate </a:t>
            </a:r>
            <a:r>
              <a:rPr lang="en-US" sz="1200" dirty="0" smtClean="0">
                <a:solidFill>
                  <a:schemeClr val="tx1"/>
                </a:solidFill>
              </a:rPr>
              <a:t>parent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en-US" sz="1200" dirty="0" smtClean="0">
                <a:solidFill>
                  <a:schemeClr val="tx1"/>
                </a:solidFill>
              </a:rPr>
              <a:t>New owner must </a:t>
            </a:r>
            <a:r>
              <a:rPr lang="en-US" sz="1200" dirty="0">
                <a:solidFill>
                  <a:schemeClr val="tx1"/>
                </a:solidFill>
              </a:rPr>
              <a:t>notify EPA with six month of the date of </a:t>
            </a:r>
            <a:r>
              <a:rPr lang="en-US" sz="1200" dirty="0" smtClean="0">
                <a:solidFill>
                  <a:schemeClr val="tx1"/>
                </a:solidFill>
              </a:rPr>
              <a:t>acquisition     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-Scope of audit 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	Must </a:t>
            </a:r>
            <a:r>
              <a:rPr lang="en-US" sz="1200" dirty="0">
                <a:solidFill>
                  <a:schemeClr val="tx1"/>
                </a:solidFill>
              </a:rPr>
              <a:t>assess </a:t>
            </a:r>
            <a:r>
              <a:rPr lang="en-US" sz="1200" dirty="0" smtClean="0">
                <a:solidFill>
                  <a:schemeClr val="tx1"/>
                </a:solidFill>
              </a:rPr>
              <a:t>engineering </a:t>
            </a:r>
            <a:r>
              <a:rPr lang="en-US" sz="1200" dirty="0">
                <a:solidFill>
                  <a:schemeClr val="tx1"/>
                </a:solidFill>
              </a:rPr>
              <a:t>and design of </a:t>
            </a:r>
            <a:r>
              <a:rPr lang="en-US" sz="1200" dirty="0" smtClean="0">
                <a:solidFill>
                  <a:schemeClr val="tx1"/>
                </a:solidFill>
              </a:rPr>
              <a:t>vapor </a:t>
            </a:r>
            <a:r>
              <a:rPr lang="en-US" sz="1200" dirty="0">
                <a:solidFill>
                  <a:schemeClr val="tx1"/>
                </a:solidFill>
              </a:rPr>
              <a:t>control system for all </a:t>
            </a:r>
            <a:r>
              <a:rPr lang="en-US" sz="1200" dirty="0" smtClean="0">
                <a:solidFill>
                  <a:schemeClr val="tx1"/>
                </a:solidFill>
              </a:rPr>
              <a:t>facilities </a:t>
            </a:r>
            <a:r>
              <a:rPr lang="en-US" sz="1200" dirty="0">
                <a:solidFill>
                  <a:schemeClr val="tx1"/>
                </a:solidFill>
              </a:rPr>
              <a:t>included in the </a:t>
            </a:r>
            <a:r>
              <a:rPr lang="en-US" sz="1200" dirty="0" smtClean="0">
                <a:solidFill>
                  <a:schemeClr val="tx1"/>
                </a:solidFill>
              </a:rPr>
              <a:t>audit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en-US" sz="1200" dirty="0" smtClean="0">
                <a:solidFill>
                  <a:schemeClr val="tx1"/>
                </a:solidFill>
              </a:rPr>
              <a:t>	Includes detailed instructions and guidelines for reviewing these systems 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	Can be broader than the vapor control systems 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 dirty="0" smtClean="0">
                <a:solidFill>
                  <a:schemeClr val="tx1"/>
                </a:solidFill>
              </a:rPr>
              <a:t>Must correct in a timely manner 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-Must provide semi-annual report(s) and a final </a:t>
            </a:r>
            <a:r>
              <a:rPr lang="en-US" sz="1200" dirty="0" smtClean="0">
                <a:solidFill>
                  <a:schemeClr val="tx1"/>
                </a:solidFill>
              </a:rPr>
              <a:t>report</a:t>
            </a:r>
            <a:endParaRPr lang="en-US" sz="12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 dirty="0" smtClean="0">
                <a:solidFill>
                  <a:schemeClr val="tx1"/>
                </a:solidFill>
              </a:rPr>
              <a:t>If all done, EPA agrees to resolve civil </a:t>
            </a:r>
            <a:r>
              <a:rPr lang="en-US" sz="1200" dirty="0">
                <a:solidFill>
                  <a:schemeClr val="tx1"/>
                </a:solidFill>
              </a:rPr>
              <a:t>penalty liability by not imposing a civil penalty </a:t>
            </a:r>
            <a:endParaRPr lang="en-US" sz="12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en-US" sz="1200" dirty="0" smtClean="0">
                <a:solidFill>
                  <a:schemeClr val="tx1"/>
                </a:solidFill>
              </a:rPr>
              <a:t>Includes </a:t>
            </a:r>
            <a:r>
              <a:rPr lang="en-US" sz="1200" dirty="0">
                <a:solidFill>
                  <a:schemeClr val="tx1"/>
                </a:solidFill>
              </a:rPr>
              <a:t>the gravity and economic incentive portions of the civil </a:t>
            </a:r>
            <a:r>
              <a:rPr lang="en-US" sz="1200" dirty="0" smtClean="0">
                <a:solidFill>
                  <a:schemeClr val="tx1"/>
                </a:solidFill>
              </a:rPr>
              <a:t>penalty  </a:t>
            </a:r>
            <a:r>
              <a:rPr lang="en-US" sz="1200" dirty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489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609600"/>
          </a:xfrm>
        </p:spPr>
        <p:txBody>
          <a:bodyPr/>
          <a:lstStyle/>
          <a:p>
            <a:pPr eaLnBrk="1" hangingPunct="1"/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Compliance and Enforcement – Oil and Gas  </a:t>
            </a:r>
          </a:p>
        </p:txBody>
      </p:sp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95400"/>
            <a:ext cx="7772400" cy="5029200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  <a:buClr>
                <a:srgbClr val="A04DA3"/>
              </a:buClr>
            </a:pPr>
            <a:r>
              <a:rPr lang="en-US" sz="1600" dirty="0" smtClean="0">
                <a:solidFill>
                  <a:prstClr val="black"/>
                </a:solidFill>
              </a:rPr>
              <a:t>National Enforcement Initiatives (2017 – 2019) – begun in October, 2016 </a:t>
            </a: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331470" lvl="0" indent="-285750">
              <a:spcBef>
                <a:spcPts val="0"/>
              </a:spcBef>
              <a:buClr>
                <a:srgbClr val="A04DA3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Ensuring </a:t>
            </a:r>
            <a:r>
              <a:rPr lang="en-US" sz="1600" dirty="0">
                <a:solidFill>
                  <a:prstClr val="black"/>
                </a:solidFill>
              </a:rPr>
              <a:t>Energy Extraction Activities Comply with Environmental Laws</a:t>
            </a:r>
          </a:p>
          <a:p>
            <a:pPr lvl="0">
              <a:spcBef>
                <a:spcPts val="0"/>
              </a:spcBef>
              <a:buClr>
                <a:srgbClr val="A04DA3"/>
              </a:buClr>
            </a:pPr>
            <a:r>
              <a:rPr lang="en-US" sz="1400" dirty="0" smtClean="0">
                <a:solidFill>
                  <a:prstClr val="black"/>
                </a:solidFill>
              </a:rPr>
              <a:t>-Need </a:t>
            </a:r>
            <a:r>
              <a:rPr lang="en-US" sz="1400" dirty="0">
                <a:solidFill>
                  <a:prstClr val="black"/>
                </a:solidFill>
              </a:rPr>
              <a:t>to assure </a:t>
            </a:r>
            <a:r>
              <a:rPr lang="en-US" sz="1400" dirty="0" smtClean="0">
                <a:solidFill>
                  <a:prstClr val="black"/>
                </a:solidFill>
              </a:rPr>
              <a:t>that energy </a:t>
            </a:r>
            <a:r>
              <a:rPr lang="en-US" sz="1400" dirty="0">
                <a:solidFill>
                  <a:prstClr val="black"/>
                </a:solidFill>
              </a:rPr>
              <a:t>sources </a:t>
            </a:r>
            <a:r>
              <a:rPr lang="en-US" sz="1400" dirty="0" smtClean="0">
                <a:solidFill>
                  <a:prstClr val="black"/>
                </a:solidFill>
              </a:rPr>
              <a:t>are developed </a:t>
            </a:r>
            <a:r>
              <a:rPr lang="en-US" sz="1400" dirty="0">
                <a:solidFill>
                  <a:prstClr val="black"/>
                </a:solidFill>
              </a:rPr>
              <a:t>in an environmentally protective manner</a:t>
            </a:r>
          </a:p>
          <a:p>
            <a:pPr lvl="0">
              <a:spcBef>
                <a:spcPts val="0"/>
              </a:spcBef>
              <a:buClr>
                <a:srgbClr val="A04DA3"/>
              </a:buClr>
            </a:pPr>
            <a:r>
              <a:rPr lang="en-US" sz="1400" dirty="0" smtClean="0">
                <a:solidFill>
                  <a:prstClr val="black"/>
                </a:solidFill>
              </a:rPr>
              <a:t>-Some </a:t>
            </a:r>
            <a:r>
              <a:rPr lang="en-US" sz="1400" dirty="0">
                <a:solidFill>
                  <a:prstClr val="black"/>
                </a:solidFill>
              </a:rPr>
              <a:t>techniques for NG extraction pose a significant risk to public health and </a:t>
            </a:r>
            <a:r>
              <a:rPr lang="en-US" sz="1400" dirty="0" smtClean="0">
                <a:solidFill>
                  <a:prstClr val="black"/>
                </a:solidFill>
              </a:rPr>
              <a:t>environment</a:t>
            </a:r>
            <a:r>
              <a:rPr lang="en-US" sz="1400" dirty="0">
                <a:solidFill>
                  <a:prstClr val="black"/>
                </a:solidFill>
              </a:rPr>
              <a:t> </a:t>
            </a:r>
            <a:endParaRPr lang="en-US" sz="1400" dirty="0" smtClean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  <a:buClr>
                <a:srgbClr val="A04DA3"/>
              </a:buClr>
            </a:pPr>
            <a:r>
              <a:rPr lang="en-US" sz="1400" dirty="0" smtClean="0">
                <a:solidFill>
                  <a:prstClr val="black"/>
                </a:solidFill>
              </a:rPr>
              <a:t>-Continue </a:t>
            </a:r>
            <a:r>
              <a:rPr lang="en-US" sz="1400" dirty="0">
                <a:solidFill>
                  <a:prstClr val="black"/>
                </a:solidFill>
              </a:rPr>
              <a:t>to address pollution through greater use of …</a:t>
            </a:r>
          </a:p>
          <a:p>
            <a:pPr lvl="0">
              <a:spcBef>
                <a:spcPts val="0"/>
              </a:spcBef>
              <a:buClr>
                <a:srgbClr val="A04DA3"/>
              </a:buClr>
            </a:pPr>
            <a:r>
              <a:rPr lang="en-US" sz="1400" dirty="0">
                <a:solidFill>
                  <a:prstClr val="black"/>
                </a:solidFill>
              </a:rPr>
              <a:t>	Advanced pollution monitoring </a:t>
            </a:r>
          </a:p>
          <a:p>
            <a:pPr lvl="0">
              <a:spcBef>
                <a:spcPts val="0"/>
              </a:spcBef>
              <a:buClr>
                <a:srgbClr val="A04DA3"/>
              </a:buClr>
            </a:pPr>
            <a:r>
              <a:rPr lang="en-US" sz="1400" dirty="0">
                <a:solidFill>
                  <a:prstClr val="black"/>
                </a:solidFill>
              </a:rPr>
              <a:t>	Reporting techniques</a:t>
            </a:r>
          </a:p>
          <a:p>
            <a:pPr lvl="0">
              <a:spcBef>
                <a:spcPts val="0"/>
              </a:spcBef>
              <a:buClr>
                <a:srgbClr val="A04DA3"/>
              </a:buClr>
            </a:pPr>
            <a:r>
              <a:rPr lang="en-US" sz="1400" dirty="0">
                <a:solidFill>
                  <a:prstClr val="black"/>
                </a:solidFill>
              </a:rPr>
              <a:t>	Next Generation technologies (infrared cameras to make the ‘invisible visible’) </a:t>
            </a: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9944"/>
            <a:ext cx="5791200" cy="265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74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609600"/>
          </a:xfrm>
        </p:spPr>
        <p:txBody>
          <a:bodyPr/>
          <a:lstStyle/>
          <a:p>
            <a:pPr eaLnBrk="1" hangingPunct="1"/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Compliance and Enforcement – Oil and Gas  </a:t>
            </a:r>
          </a:p>
        </p:txBody>
      </p:sp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47800"/>
            <a:ext cx="8153400" cy="4876800"/>
          </a:xfrm>
        </p:spPr>
        <p:txBody>
          <a:bodyPr>
            <a:normAutofit/>
          </a:bodyPr>
          <a:lstStyle/>
          <a:p>
            <a:pPr marL="33147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Transition from NEIs to National Compliance Initiatives </a:t>
            </a:r>
          </a:p>
          <a:p>
            <a:pPr marL="33147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-EPA Memorandum, August 21, 2018 from Susan Bodine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-Will rename NEIs to NCIs in FY 2019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-Sends message that “increased compliance is the goal” and that enforcement is not the only tool </a:t>
            </a:r>
            <a:endParaRPr lang="en-US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-Discusses NCIs for FY 2020-2023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smtClean="0">
                <a:solidFill>
                  <a:schemeClr val="tx1"/>
                </a:solidFill>
              </a:rPr>
              <a:t>Discusses how current NEIs will be addressed in next cycle 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-Currently seeking input from stakeholders</a:t>
            </a:r>
          </a:p>
          <a:p>
            <a:pPr>
              <a:spcBef>
                <a:spcPts val="0"/>
              </a:spcBef>
            </a:pPr>
            <a:endParaRPr lang="en-US" sz="1400" dirty="0">
              <a:solidFill>
                <a:schemeClr val="tx1"/>
              </a:solidFill>
            </a:endParaRPr>
          </a:p>
          <a:p>
            <a:pPr marL="33147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Ensuring </a:t>
            </a:r>
            <a:r>
              <a:rPr lang="en-US" sz="1600" dirty="0">
                <a:solidFill>
                  <a:prstClr val="black"/>
                </a:solidFill>
              </a:rPr>
              <a:t>Energy Extraction Activities Comply with Environmental Laws</a:t>
            </a:r>
          </a:p>
          <a:p>
            <a:pPr>
              <a:spcBef>
                <a:spcPts val="0"/>
              </a:spcBef>
            </a:pPr>
            <a:endParaRPr lang="en-US" sz="1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-For FY 2019, work to focus on significant health and environmental problems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smtClean="0">
                <a:solidFill>
                  <a:schemeClr val="tx1"/>
                </a:solidFill>
              </a:rPr>
              <a:t>Exposure to significant releases of VOCs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smtClean="0">
                <a:solidFill>
                  <a:schemeClr val="tx1"/>
                </a:solidFill>
              </a:rPr>
              <a:t>Reducing non-attainment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smtClean="0">
                <a:solidFill>
                  <a:schemeClr val="tx1"/>
                </a:solidFill>
              </a:rPr>
              <a:t>Reducing water quality impairment </a:t>
            </a:r>
            <a:endParaRPr lang="en-US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-For FY 2020-2023, EPA will consider … 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smtClean="0">
                <a:solidFill>
                  <a:schemeClr val="tx1"/>
                </a:solidFill>
              </a:rPr>
              <a:t>Merge into the ‘Cutting Hazardous Air Pollutants’ NCI, or 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smtClean="0">
                <a:solidFill>
                  <a:schemeClr val="tx1"/>
                </a:solidFill>
              </a:rPr>
              <a:t>Focus this NCI on … 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200" dirty="0" smtClean="0">
                <a:solidFill>
                  <a:schemeClr val="tx1"/>
                </a:solidFill>
              </a:rPr>
              <a:t>-Significant sources of VOCs that have substantial impact on air quality (without regard to sector) , and   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en-US" sz="1200" dirty="0" smtClean="0">
                <a:solidFill>
                  <a:schemeClr val="tx1"/>
                </a:solidFill>
              </a:rPr>
              <a:t>-Returning other work in this sector to core program </a:t>
            </a:r>
            <a:r>
              <a:rPr lang="en-US" sz="1200" smtClean="0">
                <a:solidFill>
                  <a:schemeClr val="tx1"/>
                </a:solidFill>
              </a:rPr>
              <a:t>and regional </a:t>
            </a:r>
            <a:r>
              <a:rPr lang="en-US" sz="1200" dirty="0" smtClean="0">
                <a:solidFill>
                  <a:schemeClr val="tx1"/>
                </a:solidFill>
              </a:rPr>
              <a:t>priorities </a:t>
            </a: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1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828800"/>
            <a:ext cx="5794375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3100" dirty="0" smtClean="0"/>
              <a:t>Questions?</a:t>
            </a:r>
            <a:br>
              <a:rPr lang="en-US" sz="31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67000"/>
            <a:ext cx="8382000" cy="3886200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DD8047"/>
              </a:buClr>
              <a:buFont typeface="Wingdings"/>
              <a:buNone/>
              <a:defRPr/>
            </a:pPr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DD8047"/>
              </a:buClr>
              <a:buFont typeface="Wingdings"/>
              <a:buNone/>
              <a:defRPr/>
            </a:pP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DD8047"/>
              </a:buClr>
              <a:defRPr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John B. King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DD8047"/>
              </a:buClr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Breazeale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Sachse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&amp; Wilson, LLP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DD8047"/>
              </a:buClr>
              <a:buFont typeface="Wingdings"/>
              <a:buNone/>
              <a:defRPr/>
            </a:pPr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DD8047"/>
              </a:buClr>
              <a:buFont typeface="Wingdings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225/381-8014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DD8047"/>
              </a:buClr>
              <a:buFont typeface="Wingdings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+mj-lt"/>
                <a:hlinkClick r:id="rId3"/>
              </a:rPr>
              <a:t>jbk@bswllp.com</a:t>
            </a:r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DD8047"/>
              </a:buClr>
              <a:buFont typeface="Wingdings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+mj-lt"/>
                <a:hlinkClick r:id="rId4"/>
              </a:rPr>
              <a:t>www.bswenviroblog.com</a:t>
            </a:r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DD8047"/>
              </a:buClr>
              <a:buFont typeface="Wingdings"/>
              <a:buNone/>
              <a:defRPr/>
            </a:pP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8077200" cy="533400"/>
          </a:xfrm>
        </p:spPr>
        <p:txBody>
          <a:bodyPr/>
          <a:lstStyle/>
          <a:p>
            <a:r>
              <a:rPr lang="en-US" sz="2800" dirty="0" smtClean="0"/>
              <a:t>Oil and Gas – Presidential Actions  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>
          <a:xfrm>
            <a:off x="533400" y="1295400"/>
            <a:ext cx="8229600" cy="5181600"/>
          </a:xfrm>
        </p:spPr>
        <p:txBody>
          <a:bodyPr>
            <a:normAutofit lnSpcReduction="10000"/>
          </a:bodyPr>
          <a:lstStyle/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sz="1400" i="1" dirty="0" smtClean="0">
                <a:solidFill>
                  <a:schemeClr val="tx1"/>
                </a:solidFill>
              </a:rPr>
              <a:t>Promoting Energy Independence and Economic Growth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-Executive Order No. 13783, March 28, 2017 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-Ordered review all existing regulations that potentially burden the development or use of domestic energy 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	Final reports due 180 days after order 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-Rescinded multiple climate-related policies and guidance, such as …   </a:t>
            </a:r>
          </a:p>
          <a:p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en-US" sz="1200" dirty="0" smtClean="0">
                <a:solidFill>
                  <a:schemeClr val="tx1"/>
                </a:solidFill>
              </a:rPr>
              <a:t>President’s Climate Action Plan </a:t>
            </a:r>
          </a:p>
          <a:p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en-US" sz="1200" dirty="0" smtClean="0">
                <a:solidFill>
                  <a:schemeClr val="tx1"/>
                </a:solidFill>
              </a:rPr>
              <a:t>Climate Action Plan Strategy to Reduce Methane Emissions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-Ordered review of …</a:t>
            </a:r>
          </a:p>
          <a:p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en-US" sz="1200" dirty="0" smtClean="0">
                <a:solidFill>
                  <a:schemeClr val="tx1"/>
                </a:solidFill>
              </a:rPr>
              <a:t>Clean Power Plan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	Social Cost of Carbon </a:t>
            </a:r>
          </a:p>
          <a:p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en-US" sz="1200" dirty="0" smtClean="0">
                <a:solidFill>
                  <a:schemeClr val="tx1"/>
                </a:solidFill>
              </a:rPr>
              <a:t>Multiple EPA and Interior rules on oil and gas       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sz="1400" i="1" dirty="0" smtClean="0">
                <a:solidFill>
                  <a:schemeClr val="tx1"/>
                </a:solidFill>
              </a:rPr>
              <a:t>Implementing an America-First Offshore Energy Strategy </a:t>
            </a:r>
          </a:p>
          <a:p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 dirty="0" smtClean="0">
                <a:solidFill>
                  <a:schemeClr val="tx1"/>
                </a:solidFill>
              </a:rPr>
              <a:t>Executive </a:t>
            </a:r>
            <a:r>
              <a:rPr lang="en-US" sz="1200" dirty="0">
                <a:solidFill>
                  <a:schemeClr val="tx1"/>
                </a:solidFill>
              </a:rPr>
              <a:t>Order No. </a:t>
            </a:r>
            <a:r>
              <a:rPr lang="en-US" sz="1200" dirty="0" smtClean="0">
                <a:solidFill>
                  <a:schemeClr val="tx1"/>
                </a:solidFill>
              </a:rPr>
              <a:t>13795, April 28</a:t>
            </a:r>
            <a:r>
              <a:rPr lang="en-US" sz="1200" dirty="0">
                <a:solidFill>
                  <a:schemeClr val="tx1"/>
                </a:solidFill>
              </a:rPr>
              <a:t>, 2017 </a:t>
            </a:r>
            <a:r>
              <a:rPr lang="en-US" sz="1200" dirty="0" smtClean="0">
                <a:solidFill>
                  <a:schemeClr val="tx1"/>
                </a:solidFill>
              </a:rPr>
              <a:t>     </a:t>
            </a:r>
          </a:p>
          <a:p>
            <a:r>
              <a:rPr lang="en-US" sz="1200" dirty="0">
                <a:solidFill>
                  <a:schemeClr val="tx1"/>
                </a:solidFill>
              </a:rPr>
              <a:t>-Policy “to encourage energy exploration and production, 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en-US" sz="1200" dirty="0" smtClean="0">
                <a:solidFill>
                  <a:schemeClr val="tx1"/>
                </a:solidFill>
              </a:rPr>
              <a:t>including </a:t>
            </a:r>
            <a:r>
              <a:rPr lang="en-US" sz="1200" dirty="0">
                <a:solidFill>
                  <a:schemeClr val="tx1"/>
                </a:solidFill>
              </a:rPr>
              <a:t>on the Outer Continental Shelf”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-</a:t>
            </a:r>
            <a:r>
              <a:rPr lang="en-US" sz="1200" dirty="0">
                <a:solidFill>
                  <a:schemeClr val="tx1"/>
                </a:solidFill>
              </a:rPr>
              <a:t>Interior ordered to give full consideration to revising the schedule 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en-US" sz="1200" dirty="0" smtClean="0">
                <a:solidFill>
                  <a:schemeClr val="tx1"/>
                </a:solidFill>
              </a:rPr>
              <a:t>of </a:t>
            </a:r>
            <a:r>
              <a:rPr lang="en-US" sz="1200" dirty="0">
                <a:solidFill>
                  <a:schemeClr val="tx1"/>
                </a:solidFill>
              </a:rPr>
              <a:t>proposed oil and gas lease sales so that it includes 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en-US" sz="1200" dirty="0" smtClean="0">
                <a:solidFill>
                  <a:schemeClr val="tx1"/>
                </a:solidFill>
              </a:rPr>
              <a:t>previously </a:t>
            </a:r>
            <a:r>
              <a:rPr lang="en-US" sz="1200" dirty="0">
                <a:solidFill>
                  <a:schemeClr val="tx1"/>
                </a:solidFill>
              </a:rPr>
              <a:t>off-limit areas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-</a:t>
            </a:r>
            <a:r>
              <a:rPr lang="en-US" sz="1200" dirty="0">
                <a:solidFill>
                  <a:schemeClr val="tx1"/>
                </a:solidFill>
              </a:rPr>
              <a:t>Ordered review of two final </a:t>
            </a:r>
            <a:r>
              <a:rPr lang="en-US" sz="1200" dirty="0" smtClean="0">
                <a:solidFill>
                  <a:schemeClr val="tx1"/>
                </a:solidFill>
              </a:rPr>
              <a:t>rules and </a:t>
            </a:r>
            <a:r>
              <a:rPr lang="en-US" sz="1200" dirty="0">
                <a:solidFill>
                  <a:schemeClr val="tx1"/>
                </a:solidFill>
              </a:rPr>
              <a:t>one proposed rule that applied 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	</a:t>
            </a:r>
            <a:r>
              <a:rPr lang="en-US" sz="1200" dirty="0" smtClean="0">
                <a:solidFill>
                  <a:schemeClr val="tx1"/>
                </a:solidFill>
              </a:rPr>
              <a:t>to </a:t>
            </a:r>
            <a:r>
              <a:rPr lang="en-US" sz="1200" dirty="0">
                <a:solidFill>
                  <a:schemeClr val="tx1"/>
                </a:solidFill>
              </a:rPr>
              <a:t>off-shore operations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907" y="2971800"/>
            <a:ext cx="2971800" cy="280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18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077200" cy="838200"/>
          </a:xfrm>
        </p:spPr>
        <p:txBody>
          <a:bodyPr/>
          <a:lstStyle/>
          <a:p>
            <a:r>
              <a:rPr lang="en-US" sz="2800" dirty="0" smtClean="0"/>
              <a:t>Oil and Gas – Offshore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8077200" cy="4953000"/>
          </a:xfrm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en-US" sz="1600" dirty="0" smtClean="0">
                <a:solidFill>
                  <a:schemeClr val="tx1"/>
                </a:solidFill>
              </a:rPr>
              <a:t>Department of Interior – Order 3350, May 1, 2017 </a:t>
            </a:r>
          </a:p>
          <a:p>
            <a:pPr algn="ctr" eaLnBrk="1" hangingPunct="1"/>
            <a:endParaRPr lang="en-US" sz="1600" dirty="0" smtClean="0">
              <a:solidFill>
                <a:schemeClr val="tx1"/>
              </a:solidFill>
            </a:endParaRPr>
          </a:p>
          <a:p>
            <a:pPr marL="331470" indent="-285750" eaLnBrk="1" hangingPunct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Implements EO 13795, April 28, 2017</a:t>
            </a:r>
          </a:p>
          <a:p>
            <a:pPr eaLnBrk="1" hangingPunct="1"/>
            <a:endParaRPr lang="en-US" sz="1400" dirty="0" smtClean="0">
              <a:solidFill>
                <a:schemeClr val="tx1"/>
              </a:solidFill>
            </a:endParaRPr>
          </a:p>
          <a:p>
            <a:pPr marL="331470" indent="-285750" eaLnBrk="1" hangingPunct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Ordered development of new 5-Year OSC leasing program (for 2019-2024)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-To include </a:t>
            </a:r>
            <a:r>
              <a:rPr lang="en-US" sz="1400" dirty="0">
                <a:solidFill>
                  <a:schemeClr val="tx1"/>
                </a:solidFill>
              </a:rPr>
              <a:t>Alaska, Mid-Atlantic, South Atlantic, and Gulf of Mexico </a:t>
            </a:r>
          </a:p>
          <a:p>
            <a:pPr eaLnBrk="1" hangingPunct="1"/>
            <a:r>
              <a:rPr lang="en-US" sz="1400" dirty="0" smtClean="0">
                <a:solidFill>
                  <a:schemeClr val="tx1"/>
                </a:solidFill>
              </a:rPr>
              <a:t>-Noted that 2017 – 2022 Program (Jan. 2017) excluded Atlantic and parts of Alaska</a:t>
            </a:r>
          </a:p>
          <a:p>
            <a:pPr eaLnBrk="1" hangingPunct="1"/>
            <a:r>
              <a:rPr lang="en-US" sz="1400" dirty="0" smtClean="0">
                <a:solidFill>
                  <a:schemeClr val="tx1"/>
                </a:solidFill>
              </a:rPr>
              <a:t>-Forgoes tens of billions barrels of oil and 100 trillion cubic feet of gas   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Addressed several </a:t>
            </a:r>
            <a:r>
              <a:rPr lang="en-US" sz="1600" dirty="0">
                <a:solidFill>
                  <a:schemeClr val="tx1"/>
                </a:solidFill>
              </a:rPr>
              <a:t>rules that applied to off-shore operations 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-Offshore Air Quality Rule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	Proposed at 81 Fed. Reg. 19717 (April 5, 2016) 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	Ordered that all activities to finalize rule be stopped </a:t>
            </a: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-Well Control Rule </a:t>
            </a: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smtClean="0">
                <a:solidFill>
                  <a:schemeClr val="tx1"/>
                </a:solidFill>
              </a:rPr>
              <a:t>Final rule at 81 Fed. Reg. 25888 (April 29, 2016)  </a:t>
            </a:r>
          </a:p>
          <a:p>
            <a:r>
              <a:rPr lang="en-US" sz="1400" dirty="0">
                <a:solidFill>
                  <a:schemeClr val="tx1"/>
                </a:solidFill>
              </a:rPr>
              <a:t>	Ordered review to suspend, revise, or rescind 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	Revision proposed at 83 Fed. Reg. 22128 (May 11, 2018)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	Final rule sent to OMB? </a:t>
            </a: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-Offshore Artic Drilling Rule </a:t>
            </a: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smtClean="0">
                <a:solidFill>
                  <a:schemeClr val="tx1"/>
                </a:solidFill>
              </a:rPr>
              <a:t>Final rule at 81 Fed. Reg. 46478, (July 15, 2016)</a:t>
            </a: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smtClean="0">
                <a:solidFill>
                  <a:schemeClr val="tx1"/>
                </a:solidFill>
              </a:rPr>
              <a:t>Ordered review to suspend, revise, or rescind 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     	Changes considered but not yet proposed </a:t>
            </a:r>
          </a:p>
          <a:p>
            <a:pPr eaLnBrk="1" hangingPunct="1"/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2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077200" cy="838200"/>
          </a:xfrm>
        </p:spPr>
        <p:txBody>
          <a:bodyPr/>
          <a:lstStyle/>
          <a:p>
            <a:r>
              <a:rPr lang="en-US" sz="2800" dirty="0" smtClean="0"/>
              <a:t>Oil and Gas – Offshore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>
          <a:xfrm>
            <a:off x="533400" y="1143000"/>
            <a:ext cx="8077200" cy="5334000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   </a:t>
            </a:r>
          </a:p>
          <a:p>
            <a:pPr marL="331470" indent="-285750" eaLnBrk="1" hangingPunct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Draft National OSC Program 2019-2024, January 4, 2018  </a:t>
            </a:r>
          </a:p>
          <a:p>
            <a:pPr eaLnBrk="1" hangingPunct="1"/>
            <a:r>
              <a:rPr lang="en-US" sz="1400" dirty="0" smtClean="0">
                <a:solidFill>
                  <a:schemeClr val="tx1"/>
                </a:solidFill>
              </a:rPr>
              <a:t>-Implements EO 13795 and Order 3350</a:t>
            </a:r>
          </a:p>
          <a:p>
            <a:pPr eaLnBrk="1" hangingPunct="1"/>
            <a:r>
              <a:rPr lang="en-US" sz="1400" dirty="0" smtClean="0">
                <a:solidFill>
                  <a:schemeClr val="tx1"/>
                </a:solidFill>
              </a:rPr>
              <a:t>-Will replace the 2017 – 2022 Program </a:t>
            </a:r>
          </a:p>
          <a:p>
            <a:pPr eaLnBrk="1" hangingPunct="1"/>
            <a:r>
              <a:rPr lang="en-US" sz="1400" dirty="0">
                <a:solidFill>
                  <a:schemeClr val="tx1"/>
                </a:solidFill>
              </a:rPr>
              <a:t>-</a:t>
            </a:r>
            <a:r>
              <a:rPr lang="en-US" sz="1400" dirty="0" smtClean="0">
                <a:solidFill>
                  <a:schemeClr val="tx1"/>
                </a:solidFill>
              </a:rPr>
              <a:t>Covers 90% of OSC</a:t>
            </a:r>
          </a:p>
          <a:p>
            <a:pPr eaLnBrk="1" hangingPunct="1"/>
            <a:r>
              <a:rPr lang="en-US" sz="1400" dirty="0" smtClean="0">
                <a:solidFill>
                  <a:schemeClr val="tx1"/>
                </a:solidFill>
              </a:rPr>
              <a:t>-47 potential lease sales in 25 of 26 planning areas </a:t>
            </a:r>
          </a:p>
          <a:p>
            <a:pPr eaLnBrk="1" hangingPunct="1"/>
            <a:r>
              <a:rPr lang="en-US" sz="1400" dirty="0" smtClean="0">
                <a:solidFill>
                  <a:schemeClr val="tx1"/>
                </a:solidFill>
              </a:rPr>
              <a:t>-Comment period ended on March 9, 2018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12" y="3200400"/>
            <a:ext cx="3810000" cy="289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18121"/>
            <a:ext cx="4210283" cy="287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30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077200" cy="838200"/>
          </a:xfrm>
        </p:spPr>
        <p:txBody>
          <a:bodyPr/>
          <a:lstStyle/>
          <a:p>
            <a:r>
              <a:rPr lang="en-US" sz="2800" dirty="0" smtClean="0"/>
              <a:t>Oil and Gas – Onshore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>
          <a:xfrm>
            <a:off x="533400" y="1295400"/>
            <a:ext cx="8077200" cy="5181600"/>
          </a:xfrm>
        </p:spPr>
        <p:txBody>
          <a:bodyPr>
            <a:normAutofit/>
          </a:bodyPr>
          <a:lstStyle/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Department </a:t>
            </a:r>
            <a:r>
              <a:rPr lang="en-US" sz="1600" dirty="0">
                <a:solidFill>
                  <a:schemeClr val="tx1"/>
                </a:solidFill>
              </a:rPr>
              <a:t>of Interior – Order </a:t>
            </a:r>
            <a:r>
              <a:rPr lang="en-US" sz="1600" dirty="0" smtClean="0">
                <a:solidFill>
                  <a:schemeClr val="tx1"/>
                </a:solidFill>
              </a:rPr>
              <a:t>3354, July 6, 2017 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-Steady </a:t>
            </a:r>
            <a:r>
              <a:rPr lang="en-US" sz="1400" dirty="0">
                <a:solidFill>
                  <a:schemeClr val="tx1"/>
                </a:solidFill>
              </a:rPr>
              <a:t>decline in leases on federal lands between 2009 – 2016</a:t>
            </a:r>
          </a:p>
          <a:p>
            <a:r>
              <a:rPr lang="en-US" sz="1400" dirty="0">
                <a:solidFill>
                  <a:schemeClr val="tx1"/>
                </a:solidFill>
              </a:rPr>
              <a:t>-BLM </a:t>
            </a:r>
            <a:r>
              <a:rPr lang="en-US" sz="1400" dirty="0" smtClean="0">
                <a:solidFill>
                  <a:schemeClr val="tx1"/>
                </a:solidFill>
              </a:rPr>
              <a:t>had </a:t>
            </a:r>
            <a:r>
              <a:rPr lang="en-US" sz="1400" dirty="0">
                <a:solidFill>
                  <a:schemeClr val="tx1"/>
                </a:solidFill>
              </a:rPr>
              <a:t>2,802 pending applications to drill as of </a:t>
            </a:r>
            <a:r>
              <a:rPr lang="en-US" sz="1400" dirty="0" smtClean="0">
                <a:solidFill>
                  <a:schemeClr val="tx1"/>
                </a:solidFill>
              </a:rPr>
              <a:t>Jan. </a:t>
            </a:r>
            <a:r>
              <a:rPr lang="en-US" sz="1400" dirty="0">
                <a:solidFill>
                  <a:schemeClr val="tx1"/>
                </a:solidFill>
              </a:rPr>
              <a:t>31, </a:t>
            </a:r>
            <a:r>
              <a:rPr lang="en-US" sz="1400" dirty="0" smtClean="0">
                <a:solidFill>
                  <a:schemeClr val="tx1"/>
                </a:solidFill>
              </a:rPr>
              <a:t>2017, with 257 days average to process 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-Order 3354 to ensure </a:t>
            </a:r>
            <a:r>
              <a:rPr lang="en-US" sz="1400" dirty="0">
                <a:solidFill>
                  <a:schemeClr val="tx1"/>
                </a:solidFill>
              </a:rPr>
              <a:t>quarterly lease sales are held </a:t>
            </a:r>
            <a:r>
              <a:rPr lang="en-US" sz="1400" dirty="0" smtClean="0">
                <a:solidFill>
                  <a:schemeClr val="tx1"/>
                </a:solidFill>
              </a:rPr>
              <a:t>and ensure </a:t>
            </a:r>
            <a:r>
              <a:rPr lang="en-US" sz="1400" dirty="0">
                <a:solidFill>
                  <a:schemeClr val="tx1"/>
                </a:solidFill>
              </a:rPr>
              <a:t>faster permitting  </a:t>
            </a:r>
            <a:endParaRPr lang="en-US" sz="1400" dirty="0" smtClean="0">
              <a:solidFill>
                <a:schemeClr val="tx1"/>
              </a:solidFill>
            </a:endParaRPr>
          </a:p>
          <a:p>
            <a:endParaRPr lang="en-US" sz="1100" dirty="0">
              <a:solidFill>
                <a:schemeClr val="tx1"/>
              </a:solidFill>
            </a:endParaRP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Tax </a:t>
            </a:r>
            <a:r>
              <a:rPr lang="en-US" sz="1600" dirty="0">
                <a:solidFill>
                  <a:schemeClr val="tx1"/>
                </a:solidFill>
              </a:rPr>
              <a:t>Cuts and Jobs Act, Dec. 22, 2017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-Opened up ANWR – 1002 Area for drilling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-1.5m acres of 19M acres in ANWR 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-Lease to occur within 4 years and a second lease within seven years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33800"/>
            <a:ext cx="5434013" cy="303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46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077200" cy="838200"/>
          </a:xfrm>
        </p:spPr>
        <p:txBody>
          <a:bodyPr/>
          <a:lstStyle/>
          <a:p>
            <a:r>
              <a:rPr lang="en-US" sz="2800" dirty="0" smtClean="0"/>
              <a:t>Oil and Gas – Onshore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8305800" cy="4800600"/>
          </a:xfrm>
        </p:spPr>
        <p:txBody>
          <a:bodyPr>
            <a:normAutofit/>
          </a:bodyPr>
          <a:lstStyle/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Hydraulic </a:t>
            </a:r>
            <a:r>
              <a:rPr lang="en-US" sz="1600" dirty="0">
                <a:solidFill>
                  <a:schemeClr val="tx1"/>
                </a:solidFill>
              </a:rPr>
              <a:t>Fracturing Rule, 80 Fed. Reg. 16128 (March 26, 2015)</a:t>
            </a:r>
          </a:p>
          <a:p>
            <a:r>
              <a:rPr lang="en-US" sz="1400" dirty="0">
                <a:solidFill>
                  <a:schemeClr val="tx1"/>
                </a:solidFill>
              </a:rPr>
              <a:t>-Applicable on Federal/Indian lands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-</a:t>
            </a:r>
            <a:r>
              <a:rPr lang="en-US" sz="1400" dirty="0">
                <a:solidFill>
                  <a:schemeClr val="tx1"/>
                </a:solidFill>
              </a:rPr>
              <a:t>Stayed and on appeal in Tenth Circuit   </a:t>
            </a:r>
          </a:p>
          <a:p>
            <a:r>
              <a:rPr lang="en-US" sz="1400" dirty="0">
                <a:solidFill>
                  <a:schemeClr val="tx1"/>
                </a:solidFill>
              </a:rPr>
              <a:t>-Rescinded by BLM, 82 Fed. Reg. 61924 (December 29, 2017) 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Waste </a:t>
            </a:r>
            <a:r>
              <a:rPr lang="en-US" sz="1600" dirty="0">
                <a:solidFill>
                  <a:schemeClr val="tx1"/>
                </a:solidFill>
              </a:rPr>
              <a:t>Prevention Rule, 81 Fed. Reg. 83008 (November 18, 2016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1400" dirty="0">
                <a:solidFill>
                  <a:schemeClr val="tx1"/>
                </a:solidFill>
              </a:rPr>
              <a:t>-Applicable on Federal/Indian lands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-</a:t>
            </a:r>
            <a:r>
              <a:rPr lang="en-US" sz="1400" dirty="0">
                <a:solidFill>
                  <a:schemeClr val="tx1"/>
                </a:solidFill>
              </a:rPr>
              <a:t>Limits amount of flaring, adds leak detection, reduces venting  </a:t>
            </a:r>
          </a:p>
          <a:p>
            <a:r>
              <a:rPr lang="en-US" sz="1400" dirty="0">
                <a:solidFill>
                  <a:schemeClr val="tx1"/>
                </a:solidFill>
              </a:rPr>
              <a:t>-Interior ordered to review the rule by EO 13783 (March 28, 2017) 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-BLM attempted </a:t>
            </a:r>
            <a:r>
              <a:rPr lang="en-US" sz="1400" dirty="0">
                <a:solidFill>
                  <a:schemeClr val="tx1"/>
                </a:solidFill>
              </a:rPr>
              <a:t>to suspend or stay the rule for one year, 82 Fed. Reg. 58050 (Dec. 8, </a:t>
            </a:r>
            <a:r>
              <a:rPr lang="en-US" sz="1400" dirty="0" smtClean="0">
                <a:solidFill>
                  <a:schemeClr val="tx1"/>
                </a:solidFill>
              </a:rPr>
              <a:t>2017)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	US </a:t>
            </a:r>
            <a:r>
              <a:rPr lang="en-US" sz="1400" dirty="0">
                <a:solidFill>
                  <a:schemeClr val="tx1"/>
                </a:solidFill>
              </a:rPr>
              <a:t>District Court (ND CA) enjoined implementation of 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‘Suspension Rule’ on Feb. 22, 2018 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-Certain portions of rule stayed </a:t>
            </a:r>
            <a:r>
              <a:rPr lang="en-US" sz="1400" dirty="0">
                <a:solidFill>
                  <a:schemeClr val="tx1"/>
                </a:solidFill>
              </a:rPr>
              <a:t>by </a:t>
            </a:r>
            <a:r>
              <a:rPr lang="en-US" sz="1400" dirty="0" smtClean="0">
                <a:solidFill>
                  <a:schemeClr val="tx1"/>
                </a:solidFill>
              </a:rPr>
              <a:t>district court in Wyoming  on April 4, 2018   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	California, New Mexico, and NGOs seeking review of stay in  Tenth Circuit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-Interior proposed </a:t>
            </a:r>
            <a:r>
              <a:rPr lang="en-US" sz="1400" dirty="0">
                <a:solidFill>
                  <a:schemeClr val="tx1"/>
                </a:solidFill>
              </a:rPr>
              <a:t>to rescind and/or revise, 83 Fed. Reg. 7924 (Feb. 22, 2018) 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-</a:t>
            </a:r>
            <a:r>
              <a:rPr lang="en-US" sz="1400" dirty="0" smtClean="0">
                <a:solidFill>
                  <a:schemeClr val="tx1"/>
                </a:solidFill>
              </a:rPr>
              <a:t>Final rule issued on September 18, 2018, </a:t>
            </a:r>
            <a:r>
              <a:rPr lang="nn-NO" sz="1400" dirty="0">
                <a:solidFill>
                  <a:schemeClr val="tx1"/>
                </a:solidFill>
              </a:rPr>
              <a:t>83 Fed. Reg. </a:t>
            </a:r>
            <a:r>
              <a:rPr lang="nn-NO" sz="1400" dirty="0" smtClean="0">
                <a:solidFill>
                  <a:schemeClr val="tx1"/>
                </a:solidFill>
              </a:rPr>
              <a:t>XXXX (XXX, </a:t>
            </a:r>
            <a:r>
              <a:rPr lang="nn-NO" sz="1400" dirty="0">
                <a:solidFill>
                  <a:schemeClr val="tx1"/>
                </a:solidFill>
              </a:rPr>
              <a:t>2018) </a:t>
            </a:r>
            <a:r>
              <a:rPr lang="en-US" sz="1400" dirty="0" smtClean="0">
                <a:solidFill>
                  <a:schemeClr val="tx1"/>
                </a:solidFill>
              </a:rPr>
              <a:t>   </a:t>
            </a: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smtClean="0">
                <a:solidFill>
                  <a:schemeClr val="tx1"/>
                </a:solidFill>
              </a:rPr>
              <a:t>Rescinds requirements on LDAR, waste minimization plans,  gas capture percentages </a:t>
            </a: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smtClean="0">
                <a:solidFill>
                  <a:schemeClr val="tx1"/>
                </a:solidFill>
              </a:rPr>
              <a:t>Revising to reflect BLM’s venting and flaring policies that pre-date 2016 rule </a:t>
            </a:r>
          </a:p>
        </p:txBody>
      </p:sp>
    </p:spTree>
    <p:extLst>
      <p:ext uri="{BB962C8B-B14F-4D97-AF65-F5344CB8AC3E}">
        <p14:creationId xmlns:p14="http://schemas.microsoft.com/office/powerpoint/2010/main" val="73482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8077200" cy="457200"/>
          </a:xfrm>
        </p:spPr>
        <p:txBody>
          <a:bodyPr/>
          <a:lstStyle/>
          <a:p>
            <a:r>
              <a:rPr lang="en-US" sz="2400" dirty="0" smtClean="0"/>
              <a:t>Oil and Gas – Methane NSPS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>
          <a:xfrm>
            <a:off x="533400" y="1295400"/>
            <a:ext cx="2819400" cy="5181600"/>
          </a:xfrm>
        </p:spPr>
        <p:txBody>
          <a:bodyPr>
            <a:normAutofit/>
          </a:bodyPr>
          <a:lstStyle/>
          <a:p>
            <a:pPr marL="331470" indent="-285750" eaLnBrk="1" hangingPunct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The 2012 NSPS Rule</a:t>
            </a:r>
          </a:p>
          <a:p>
            <a:pPr eaLnBrk="1" hangingPunct="1"/>
            <a:r>
              <a:rPr lang="en-US" sz="1200" dirty="0" smtClean="0">
                <a:solidFill>
                  <a:schemeClr val="tx1"/>
                </a:solidFill>
              </a:rPr>
              <a:t>-77 FR. 49490 (Aug. 16, 2012)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-</a:t>
            </a:r>
            <a:r>
              <a:rPr lang="en-US" sz="1200" dirty="0" smtClean="0">
                <a:solidFill>
                  <a:prstClr val="black"/>
                </a:solidFill>
              </a:rPr>
              <a:t>40 </a:t>
            </a:r>
            <a:r>
              <a:rPr lang="en-US" sz="1200" dirty="0">
                <a:solidFill>
                  <a:prstClr val="black"/>
                </a:solidFill>
              </a:rPr>
              <a:t>CFR 60, Subpart OOOO </a:t>
            </a:r>
            <a:endParaRPr lang="en-US" sz="1200" dirty="0" smtClean="0">
              <a:solidFill>
                <a:prstClr val="black"/>
              </a:solidFill>
            </a:endParaRPr>
          </a:p>
          <a:p>
            <a:r>
              <a:rPr lang="en-US" sz="1200" dirty="0" smtClean="0">
                <a:solidFill>
                  <a:prstClr val="black"/>
                </a:solidFill>
              </a:rPr>
              <a:t>-</a:t>
            </a:r>
            <a:r>
              <a:rPr lang="en-US" sz="1200" dirty="0">
                <a:solidFill>
                  <a:prstClr val="black"/>
                </a:solidFill>
              </a:rPr>
              <a:t>New facilities as of Aug. 23, 2011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-Targets VOCs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-RECs or </a:t>
            </a:r>
            <a:r>
              <a:rPr lang="en-US" sz="1200" dirty="0">
                <a:solidFill>
                  <a:schemeClr val="tx1"/>
                </a:solidFill>
              </a:rPr>
              <a:t>‘green completions’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-Storage </a:t>
            </a:r>
            <a:r>
              <a:rPr lang="en-US" sz="1200" dirty="0">
                <a:solidFill>
                  <a:schemeClr val="tx1"/>
                </a:solidFill>
              </a:rPr>
              <a:t>tanks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-Equipment </a:t>
            </a:r>
            <a:r>
              <a:rPr lang="en-US" sz="1200" dirty="0">
                <a:solidFill>
                  <a:schemeClr val="tx1"/>
                </a:solidFill>
              </a:rPr>
              <a:t>leaks </a:t>
            </a:r>
          </a:p>
          <a:p>
            <a:pPr eaLnBrk="1" hangingPunct="1"/>
            <a:endParaRPr lang="en-US" sz="1400" dirty="0">
              <a:solidFill>
                <a:schemeClr val="tx1"/>
              </a:solidFill>
            </a:endParaRPr>
          </a:p>
          <a:p>
            <a:pPr marL="331470" indent="-285750" eaLnBrk="1" hangingPunct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The 2016 NSPS Rule</a:t>
            </a:r>
          </a:p>
          <a:p>
            <a:r>
              <a:rPr lang="nn-NO" sz="1200" dirty="0" smtClean="0">
                <a:solidFill>
                  <a:schemeClr val="tx1"/>
                </a:solidFill>
              </a:rPr>
              <a:t>-81 FR 35824 </a:t>
            </a:r>
            <a:r>
              <a:rPr lang="nn-NO" sz="1200" dirty="0">
                <a:solidFill>
                  <a:schemeClr val="tx1"/>
                </a:solidFill>
              </a:rPr>
              <a:t>(June 3, 2016)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-40 </a:t>
            </a:r>
            <a:r>
              <a:rPr lang="en-US" sz="1200" dirty="0">
                <a:solidFill>
                  <a:schemeClr val="tx1"/>
                </a:solidFill>
              </a:rPr>
              <a:t>CFR 60, Subpart </a:t>
            </a:r>
            <a:r>
              <a:rPr lang="en-US" sz="1200" dirty="0" err="1">
                <a:solidFill>
                  <a:schemeClr val="tx1"/>
                </a:solidFill>
              </a:rPr>
              <a:t>OOOOa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-</a:t>
            </a:r>
            <a:r>
              <a:rPr lang="en-US" sz="1200" dirty="0">
                <a:solidFill>
                  <a:schemeClr val="tx1"/>
                </a:solidFill>
              </a:rPr>
              <a:t>New facilities as of </a:t>
            </a:r>
            <a:r>
              <a:rPr lang="en-US" sz="1200" dirty="0" smtClean="0">
                <a:solidFill>
                  <a:schemeClr val="tx1"/>
                </a:solidFill>
              </a:rPr>
              <a:t>Sep. </a:t>
            </a:r>
            <a:r>
              <a:rPr lang="en-US" sz="1200" dirty="0">
                <a:solidFill>
                  <a:schemeClr val="tx1"/>
                </a:solidFill>
              </a:rPr>
              <a:t>18, 2015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-Targets methane and VOCs 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-Subpart OOOO applies between Aug. </a:t>
            </a:r>
            <a:r>
              <a:rPr lang="en-US" sz="1200" dirty="0">
                <a:solidFill>
                  <a:schemeClr val="tx1"/>
                </a:solidFill>
              </a:rPr>
              <a:t>23, 2011 and </a:t>
            </a:r>
            <a:r>
              <a:rPr lang="en-US" sz="1200" dirty="0" smtClean="0">
                <a:solidFill>
                  <a:schemeClr val="tx1"/>
                </a:solidFill>
              </a:rPr>
              <a:t>Sept. 18</a:t>
            </a:r>
            <a:r>
              <a:rPr lang="en-US" sz="1200" dirty="0">
                <a:solidFill>
                  <a:schemeClr val="tx1"/>
                </a:solidFill>
              </a:rPr>
              <a:t>, 2015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-Owners/operators </a:t>
            </a:r>
            <a:r>
              <a:rPr lang="en-US" sz="1200" dirty="0">
                <a:solidFill>
                  <a:schemeClr val="tx1"/>
                </a:solidFill>
              </a:rPr>
              <a:t>to find and repair leaks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-Next </a:t>
            </a:r>
            <a:r>
              <a:rPr lang="en-US" sz="1200" dirty="0">
                <a:solidFill>
                  <a:schemeClr val="tx1"/>
                </a:solidFill>
              </a:rPr>
              <a:t>Generation </a:t>
            </a:r>
            <a:r>
              <a:rPr lang="en-US" sz="1200" dirty="0" smtClean="0">
                <a:solidFill>
                  <a:schemeClr val="tx1"/>
                </a:solidFill>
              </a:rPr>
              <a:t>Enforcement, such as optical gas imaging 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-General </a:t>
            </a:r>
            <a:r>
              <a:rPr lang="en-US" sz="1200" dirty="0">
                <a:solidFill>
                  <a:schemeClr val="tx1"/>
                </a:solidFill>
              </a:rPr>
              <a:t>duty </a:t>
            </a:r>
            <a:r>
              <a:rPr lang="en-US" sz="1200" dirty="0" smtClean="0">
                <a:solidFill>
                  <a:schemeClr val="tx1"/>
                </a:solidFill>
              </a:rPr>
              <a:t>added at 40 </a:t>
            </a:r>
            <a:r>
              <a:rPr lang="en-US" sz="1200" dirty="0">
                <a:solidFill>
                  <a:schemeClr val="tx1"/>
                </a:solidFill>
              </a:rPr>
              <a:t>CFR 60.5370a(b</a:t>
            </a:r>
            <a:r>
              <a:rPr lang="en-US" sz="1200" dirty="0" smtClean="0">
                <a:solidFill>
                  <a:schemeClr val="tx1"/>
                </a:solidFill>
              </a:rPr>
              <a:t>) and to Subpart </a:t>
            </a:r>
            <a:r>
              <a:rPr lang="en-US" sz="1200" dirty="0">
                <a:solidFill>
                  <a:schemeClr val="tx1"/>
                </a:solidFill>
              </a:rPr>
              <a:t>0000 </a:t>
            </a:r>
            <a:endParaRPr lang="en-US" sz="1400" dirty="0">
              <a:solidFill>
                <a:schemeClr val="tx1"/>
              </a:solidFill>
            </a:endParaRPr>
          </a:p>
          <a:p>
            <a:pPr eaLnBrk="1" hangingPunct="1"/>
            <a:endParaRPr lang="en-US" sz="1400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9200"/>
            <a:ext cx="4800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05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8077200" cy="457200"/>
          </a:xfrm>
        </p:spPr>
        <p:txBody>
          <a:bodyPr/>
          <a:lstStyle/>
          <a:p>
            <a:r>
              <a:rPr lang="en-US" sz="2400" dirty="0" smtClean="0"/>
              <a:t>Oil and Gas – Methane NSPS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>
          <a:xfrm>
            <a:off x="533400" y="1295400"/>
            <a:ext cx="8001000" cy="5181600"/>
          </a:xfrm>
        </p:spPr>
        <p:txBody>
          <a:bodyPr>
            <a:normAutofit fontScale="92500" lnSpcReduction="10000"/>
          </a:bodyPr>
          <a:lstStyle/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Attempts to stay, delay, and revise   </a:t>
            </a:r>
          </a:p>
          <a:p>
            <a:pPr marL="331470" indent="-285750" eaLnBrk="1" hangingPunct="1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eaLnBrk="1" hangingPunct="1"/>
            <a:r>
              <a:rPr lang="en-US" sz="1300" dirty="0" smtClean="0">
                <a:solidFill>
                  <a:schemeClr val="tx1"/>
                </a:solidFill>
              </a:rPr>
              <a:t>-EPA announces it will review rule pursuant to EO 13783, 82 Fed. Reg. 16331 (April 4, 2017) </a:t>
            </a:r>
          </a:p>
          <a:p>
            <a:r>
              <a:rPr lang="en-US" sz="1300" dirty="0" smtClean="0">
                <a:solidFill>
                  <a:schemeClr val="tx1"/>
                </a:solidFill>
              </a:rPr>
              <a:t>-EPA convenes proceeding to reconsider the rule, Pruitt Letter dated April </a:t>
            </a:r>
            <a:r>
              <a:rPr lang="en-US" sz="1300" dirty="0">
                <a:solidFill>
                  <a:schemeClr val="tx1"/>
                </a:solidFill>
              </a:rPr>
              <a:t>18, </a:t>
            </a:r>
            <a:r>
              <a:rPr lang="en-US" sz="1300" dirty="0" smtClean="0">
                <a:solidFill>
                  <a:schemeClr val="tx1"/>
                </a:solidFill>
              </a:rPr>
              <a:t>2017</a:t>
            </a:r>
            <a:endParaRPr lang="en-US" sz="1300" dirty="0">
              <a:solidFill>
                <a:schemeClr val="tx1"/>
              </a:solidFill>
            </a:endParaRPr>
          </a:p>
          <a:p>
            <a:r>
              <a:rPr lang="en-US" sz="1300" dirty="0" smtClean="0">
                <a:solidFill>
                  <a:schemeClr val="tx1"/>
                </a:solidFill>
              </a:rPr>
              <a:t>	Mentions the fugitive emission monitoring requirements</a:t>
            </a:r>
          </a:p>
          <a:p>
            <a:r>
              <a:rPr lang="en-US" sz="1300" dirty="0" smtClean="0">
                <a:solidFill>
                  <a:schemeClr val="tx1"/>
                </a:solidFill>
              </a:rPr>
              <a:t>-EPA </a:t>
            </a:r>
            <a:r>
              <a:rPr lang="en-US" sz="1300" dirty="0">
                <a:solidFill>
                  <a:schemeClr val="tx1"/>
                </a:solidFill>
              </a:rPr>
              <a:t>issues Notice of Reconsideration and Partial </a:t>
            </a:r>
            <a:r>
              <a:rPr lang="en-US" sz="1300" dirty="0" smtClean="0">
                <a:solidFill>
                  <a:schemeClr val="tx1"/>
                </a:solidFill>
              </a:rPr>
              <a:t>Stay, 82 </a:t>
            </a:r>
            <a:r>
              <a:rPr lang="en-US" sz="1300" dirty="0">
                <a:solidFill>
                  <a:schemeClr val="tx1"/>
                </a:solidFill>
              </a:rPr>
              <a:t>Fed. Reg. 25730 (June 5, 2017</a:t>
            </a:r>
            <a:r>
              <a:rPr lang="en-US" sz="13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1300" dirty="0">
                <a:solidFill>
                  <a:schemeClr val="tx1"/>
                </a:solidFill>
              </a:rPr>
              <a:t>	</a:t>
            </a:r>
            <a:r>
              <a:rPr lang="en-US" sz="1300" dirty="0" smtClean="0">
                <a:solidFill>
                  <a:schemeClr val="tx1"/>
                </a:solidFill>
              </a:rPr>
              <a:t>Stay issued for three months</a:t>
            </a:r>
          </a:p>
          <a:p>
            <a:r>
              <a:rPr lang="en-US" sz="1300" dirty="0">
                <a:solidFill>
                  <a:schemeClr val="tx1"/>
                </a:solidFill>
              </a:rPr>
              <a:t>	</a:t>
            </a:r>
            <a:r>
              <a:rPr lang="en-US" sz="1300" dirty="0" smtClean="0">
                <a:solidFill>
                  <a:schemeClr val="tx1"/>
                </a:solidFill>
              </a:rPr>
              <a:t>Fugitive </a:t>
            </a:r>
            <a:r>
              <a:rPr lang="en-US" sz="1300" dirty="0">
                <a:solidFill>
                  <a:schemeClr val="tx1"/>
                </a:solidFill>
              </a:rPr>
              <a:t>emission </a:t>
            </a:r>
            <a:r>
              <a:rPr lang="en-US" sz="1300" dirty="0" smtClean="0">
                <a:solidFill>
                  <a:schemeClr val="tx1"/>
                </a:solidFill>
              </a:rPr>
              <a:t>requirements, well site pneumatic pump standards, and certification by PE </a:t>
            </a:r>
            <a:endParaRPr lang="en-US" sz="1300" dirty="0">
              <a:solidFill>
                <a:schemeClr val="tx1"/>
              </a:solidFill>
            </a:endParaRPr>
          </a:p>
          <a:p>
            <a:r>
              <a:rPr lang="en-US" sz="1300" dirty="0">
                <a:solidFill>
                  <a:schemeClr val="tx1"/>
                </a:solidFill>
              </a:rPr>
              <a:t>	Vacated on July 3, 2017  (</a:t>
            </a:r>
            <a:r>
              <a:rPr lang="en-US" sz="1300" i="1" dirty="0">
                <a:solidFill>
                  <a:schemeClr val="tx1"/>
                </a:solidFill>
              </a:rPr>
              <a:t>Clean Air Council v. EPA</a:t>
            </a:r>
            <a:r>
              <a:rPr lang="en-US" sz="1300" dirty="0">
                <a:solidFill>
                  <a:schemeClr val="tx1"/>
                </a:solidFill>
              </a:rPr>
              <a:t>) </a:t>
            </a:r>
          </a:p>
          <a:p>
            <a:r>
              <a:rPr lang="en-US" sz="1300" dirty="0" smtClean="0">
                <a:solidFill>
                  <a:schemeClr val="tx1"/>
                </a:solidFill>
              </a:rPr>
              <a:t>-EPA </a:t>
            </a:r>
            <a:r>
              <a:rPr lang="en-US" sz="1300" dirty="0">
                <a:solidFill>
                  <a:schemeClr val="tx1"/>
                </a:solidFill>
              </a:rPr>
              <a:t>issues proposes stay of </a:t>
            </a:r>
            <a:r>
              <a:rPr lang="en-US" sz="1300" dirty="0" smtClean="0">
                <a:solidFill>
                  <a:schemeClr val="tx1"/>
                </a:solidFill>
              </a:rPr>
              <a:t>two years,  82 </a:t>
            </a:r>
            <a:r>
              <a:rPr lang="en-US" sz="1300" dirty="0">
                <a:solidFill>
                  <a:schemeClr val="tx1"/>
                </a:solidFill>
              </a:rPr>
              <a:t>Fed. Reg. 27645 (June 16, 2017</a:t>
            </a:r>
            <a:r>
              <a:rPr lang="en-US" sz="13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1300" dirty="0">
                <a:solidFill>
                  <a:schemeClr val="tx1"/>
                </a:solidFill>
              </a:rPr>
              <a:t>	</a:t>
            </a:r>
            <a:r>
              <a:rPr lang="en-US" sz="1300" dirty="0" smtClean="0">
                <a:solidFill>
                  <a:schemeClr val="tx1"/>
                </a:solidFill>
              </a:rPr>
              <a:t>Fugitive </a:t>
            </a:r>
            <a:r>
              <a:rPr lang="en-US" sz="1300" dirty="0">
                <a:solidFill>
                  <a:schemeClr val="tx1"/>
                </a:solidFill>
              </a:rPr>
              <a:t>emission requirements, well site pneumatic pump standards, and certification by PE </a:t>
            </a:r>
          </a:p>
          <a:p>
            <a:r>
              <a:rPr lang="en-US" sz="1300" dirty="0" smtClean="0">
                <a:solidFill>
                  <a:schemeClr val="tx1"/>
                </a:solidFill>
              </a:rPr>
              <a:t>-EPA </a:t>
            </a:r>
            <a:r>
              <a:rPr lang="en-US" sz="1300" dirty="0">
                <a:solidFill>
                  <a:schemeClr val="tx1"/>
                </a:solidFill>
              </a:rPr>
              <a:t>Notice of Data Availability </a:t>
            </a:r>
          </a:p>
          <a:p>
            <a:r>
              <a:rPr lang="en-US" sz="1300" dirty="0">
                <a:solidFill>
                  <a:schemeClr val="tx1"/>
                </a:solidFill>
              </a:rPr>
              <a:t>	82 Fed. Reg. 51788 (Nov. 8, 2017</a:t>
            </a:r>
            <a:r>
              <a:rPr lang="en-US" sz="1300" dirty="0" smtClean="0">
                <a:solidFill>
                  <a:schemeClr val="tx1"/>
                </a:solidFill>
              </a:rPr>
              <a:t>), </a:t>
            </a:r>
            <a:r>
              <a:rPr lang="en-US" sz="1300" dirty="0">
                <a:solidFill>
                  <a:schemeClr val="tx1"/>
                </a:solidFill>
              </a:rPr>
              <a:t>82 Fed. Reg. 51794 (Nov. 8, 2017)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-EPA </a:t>
            </a:r>
            <a:r>
              <a:rPr lang="en-US" sz="1200" dirty="0">
                <a:solidFill>
                  <a:schemeClr val="tx1"/>
                </a:solidFill>
              </a:rPr>
              <a:t>issues final rule on some of the </a:t>
            </a:r>
            <a:r>
              <a:rPr lang="en-US" sz="1200" dirty="0" smtClean="0">
                <a:solidFill>
                  <a:schemeClr val="tx1"/>
                </a:solidFill>
              </a:rPr>
              <a:t>proposals,  </a:t>
            </a:r>
            <a:r>
              <a:rPr lang="nn-NO" sz="1200" dirty="0">
                <a:solidFill>
                  <a:schemeClr val="tx1"/>
                </a:solidFill>
              </a:rPr>
              <a:t>83 Fed. Reg. 10628 (March 12, 2018) </a:t>
            </a:r>
            <a:r>
              <a:rPr lang="nn-NO" sz="1200" dirty="0" smtClean="0">
                <a:solidFill>
                  <a:schemeClr val="tx1"/>
                </a:solidFill>
              </a:rPr>
              <a:t>– relates to figutive emissions    </a:t>
            </a:r>
            <a:endParaRPr lang="nn-NO" sz="1200" dirty="0">
              <a:solidFill>
                <a:schemeClr val="tx1"/>
              </a:solidFill>
            </a:endParaRPr>
          </a:p>
          <a:p>
            <a:r>
              <a:rPr lang="nn-NO" sz="1200" dirty="0">
                <a:solidFill>
                  <a:schemeClr val="tx1"/>
                </a:solidFill>
              </a:rPr>
              <a:t>	Amends </a:t>
            </a:r>
            <a:r>
              <a:rPr lang="en-US" sz="1200" dirty="0">
                <a:solidFill>
                  <a:schemeClr val="tx1"/>
                </a:solidFill>
              </a:rPr>
              <a:t>requirement that leaking components be repaired during unplanned/emergency shutdowns</a:t>
            </a:r>
          </a:p>
          <a:p>
            <a:r>
              <a:rPr lang="en-US" sz="1200" dirty="0">
                <a:solidFill>
                  <a:schemeClr val="tx1"/>
                </a:solidFill>
              </a:rPr>
              <a:t>		NOTE: Still required to repair during next shutdown or two years, whichever is earlier </a:t>
            </a:r>
          </a:p>
          <a:p>
            <a:r>
              <a:rPr lang="en-US" sz="1200" dirty="0">
                <a:solidFill>
                  <a:schemeClr val="tx1"/>
                </a:solidFill>
              </a:rPr>
              <a:t>	Amends monitoring survey requirements for well sites on the Alaskan North Slope</a:t>
            </a:r>
          </a:p>
          <a:p>
            <a:pPr eaLnBrk="1" hangingPunct="1"/>
            <a:endParaRPr lang="en-US" sz="1200" dirty="0" smtClean="0">
              <a:solidFill>
                <a:schemeClr val="tx1"/>
              </a:solidFill>
            </a:endParaRP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Otherwise, </a:t>
            </a:r>
            <a:r>
              <a:rPr lang="en-US" sz="1400" dirty="0">
                <a:solidFill>
                  <a:schemeClr val="tx1"/>
                </a:solidFill>
              </a:rPr>
              <a:t>Methane NSPS </a:t>
            </a:r>
            <a:r>
              <a:rPr lang="en-US" sz="1400" dirty="0" smtClean="0">
                <a:solidFill>
                  <a:schemeClr val="tx1"/>
                </a:solidFill>
              </a:rPr>
              <a:t>is in effect, including </a:t>
            </a: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-Initial monitoring survey of fugitive emissions was required by June 2, 2017 </a:t>
            </a:r>
          </a:p>
          <a:p>
            <a:r>
              <a:rPr lang="en-US" sz="1200" dirty="0">
                <a:solidFill>
                  <a:schemeClr val="tx1"/>
                </a:solidFill>
              </a:rPr>
              <a:t>-</a:t>
            </a:r>
            <a:r>
              <a:rPr lang="en-US" sz="1200" dirty="0" smtClean="0">
                <a:solidFill>
                  <a:schemeClr val="tx1"/>
                </a:solidFill>
              </a:rPr>
              <a:t>Reporting 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	Initial Semi-annual Report and Semi-Annual Report under 60.5422a(b)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	Annual </a:t>
            </a:r>
            <a:r>
              <a:rPr lang="en-US" sz="1200" dirty="0">
                <a:solidFill>
                  <a:schemeClr val="tx1"/>
                </a:solidFill>
              </a:rPr>
              <a:t>Report </a:t>
            </a:r>
            <a:r>
              <a:rPr lang="en-US" sz="1200" dirty="0" smtClean="0">
                <a:solidFill>
                  <a:schemeClr val="tx1"/>
                </a:solidFill>
              </a:rPr>
              <a:t>under 60.5420a(b</a:t>
            </a:r>
            <a:r>
              <a:rPr lang="en-US" sz="1200" dirty="0">
                <a:solidFill>
                  <a:schemeClr val="tx1"/>
                </a:solidFill>
              </a:rPr>
              <a:t>)</a:t>
            </a:r>
          </a:p>
          <a:p>
            <a:r>
              <a:rPr lang="nn-NO" sz="1200" dirty="0" smtClean="0">
                <a:solidFill>
                  <a:schemeClr val="tx1"/>
                </a:solidFill>
              </a:rPr>
              <a:t>  		90 days after initial compliance period (one year from start-up or August 2, 2016) 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28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9439</TotalTime>
  <Words>1119</Words>
  <Application>Microsoft Office PowerPoint</Application>
  <PresentationFormat>On-screen Show (4:3)</PresentationFormat>
  <Paragraphs>441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Georgia</vt:lpstr>
      <vt:lpstr>Trebuchet MS</vt:lpstr>
      <vt:lpstr>Tw Cen MT</vt:lpstr>
      <vt:lpstr>Wingdings</vt:lpstr>
      <vt:lpstr>Wingdings 2</vt:lpstr>
      <vt:lpstr>Urban</vt:lpstr>
      <vt:lpstr>THE REGULATION OF OIL AND GAS UNDER THE TRUMP ADMINISTRATION </vt:lpstr>
      <vt:lpstr>THE REGULATION OF OIL AND GAS UNDER THE TRUMP ADMINISTRATION  </vt:lpstr>
      <vt:lpstr>Oil and Gas – Presidential Actions  </vt:lpstr>
      <vt:lpstr>Oil and Gas – Offshore  </vt:lpstr>
      <vt:lpstr>Oil and Gas – Offshore  </vt:lpstr>
      <vt:lpstr>Oil and Gas – Onshore  </vt:lpstr>
      <vt:lpstr>Oil and Gas – Onshore  </vt:lpstr>
      <vt:lpstr>Oil and Gas – Methane NSPS </vt:lpstr>
      <vt:lpstr>Oil and Gas – Methane NSPS </vt:lpstr>
      <vt:lpstr>Oil and Gas – Methane NSPS </vt:lpstr>
      <vt:lpstr>Oil and Gas – Methane NSPS </vt:lpstr>
      <vt:lpstr>Oil and Gas – Methane NSPS </vt:lpstr>
      <vt:lpstr>Oil and Gas – Methane NSPS </vt:lpstr>
      <vt:lpstr>Oil and Gas - Pipelines</vt:lpstr>
      <vt:lpstr>Other Rules - Clean Water Rule</vt:lpstr>
      <vt:lpstr>Other Rules - Clean Water Rule</vt:lpstr>
      <vt:lpstr>Other Rules - Climate</vt:lpstr>
      <vt:lpstr>Other Rules - Climate</vt:lpstr>
      <vt:lpstr> Compliance and Enforcement – Oil and Gas  </vt:lpstr>
      <vt:lpstr> Compliance and Enforcement – Oil and Gas </vt:lpstr>
      <vt:lpstr> Compliance and Enforcement – Oil and Gas  </vt:lpstr>
      <vt:lpstr> Compliance and Enforcement – Oil and Gas  </vt:lpstr>
      <vt:lpstr>  Questions?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NAAQS</dc:title>
  <dc:creator>John B. King</dc:creator>
  <cp:lastModifiedBy>user1</cp:lastModifiedBy>
  <cp:revision>909</cp:revision>
  <cp:lastPrinted>2018-10-30T11:42:14Z</cp:lastPrinted>
  <dcterms:created xsi:type="dcterms:W3CDTF">2012-10-22T15:45:08Z</dcterms:created>
  <dcterms:modified xsi:type="dcterms:W3CDTF">2018-11-01T16:08:45Z</dcterms:modified>
</cp:coreProperties>
</file>