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94" r:id="rId7"/>
    <p:sldId id="272" r:id="rId8"/>
    <p:sldId id="274" r:id="rId9"/>
    <p:sldId id="275" r:id="rId10"/>
    <p:sldId id="276" r:id="rId11"/>
    <p:sldId id="277" r:id="rId12"/>
    <p:sldId id="29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9" r:id="rId23"/>
    <p:sldId id="295" r:id="rId24"/>
    <p:sldId id="292" r:id="rId25"/>
    <p:sldId id="291" r:id="rId26"/>
    <p:sldId id="290" r:id="rId27"/>
    <p:sldId id="269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8" autoAdjust="0"/>
    <p:restoredTop sz="86410"/>
  </p:normalViewPr>
  <p:slideViewPr>
    <p:cSldViewPr snapToGrid="0" showGuides="1">
      <p:cViewPr varScale="1">
        <p:scale>
          <a:sx n="87" d="100"/>
          <a:sy n="87" d="100"/>
        </p:scale>
        <p:origin x="48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747CF-9868-4300-ADC4-3CA1C83E1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1B982-4C24-4B9F-90AF-B271C8CD7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8CA8A19-F2F0-4092-ACEC-59F870C6B9E6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5121C-E136-4809-872A-AADC4CFAE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041DB-BB4F-49F3-A843-CC27BB698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6B21D43-B77A-4F53-9368-56B9385688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22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53CFDC-DBA7-4CC9-92F1-656DDA8436F9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EC15A3-D7C0-475F-8663-8998E8BACE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4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B347-73BD-41A4-8FA7-7FBDFB32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00" y="387350"/>
            <a:ext cx="4704300" cy="1700650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AB893-EB02-4098-9292-09391239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0" y="2358000"/>
            <a:ext cx="4704300" cy="158198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DE9A3-5AB7-4502-A89A-14D92487F1BF}"/>
              </a:ext>
            </a:extLst>
          </p:cNvPr>
          <p:cNvSpPr txBox="1"/>
          <p:nvPr userDrawn="1"/>
        </p:nvSpPr>
        <p:spPr>
          <a:xfrm>
            <a:off x="6840000" y="4096800"/>
            <a:ext cx="4704298" cy="403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F103DC-EE5D-4BA0-BE78-6FE1E39E9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80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A8441-F77E-4E46-AF50-73165A96B27F}"/>
              </a:ext>
            </a:extLst>
          </p:cNvPr>
          <p:cNvSpPr txBox="1"/>
          <p:nvPr userDrawn="1"/>
        </p:nvSpPr>
        <p:spPr>
          <a:xfrm>
            <a:off x="6822899" y="6173047"/>
            <a:ext cx="3299363" cy="4167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GB" sz="1200" i="1" dirty="0">
                <a:solidFill>
                  <a:schemeClr val="bg2"/>
                </a:solidFill>
              </a:rPr>
              <a:t>The business of sustainability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EE293-1958-4B94-8FB7-B3FFFFC3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5857754"/>
            <a:ext cx="540000" cy="697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3DE9A3-5AB7-4502-A89A-14D92487F1BF}"/>
              </a:ext>
            </a:extLst>
          </p:cNvPr>
          <p:cNvSpPr txBox="1"/>
          <p:nvPr userDrawn="1"/>
        </p:nvSpPr>
        <p:spPr>
          <a:xfrm>
            <a:off x="6840000" y="5612821"/>
            <a:ext cx="3456000" cy="505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00" dirty="0">
                <a:solidFill>
                  <a:schemeClr val="tx1"/>
                </a:solidFill>
              </a:rPr>
              <a:t>© Copyright 2018 by ERM Worldwide Group Limited and/or its affiliates (‘ERM’). All Rights Reserved. No part of this work may be reproduced or transmitted in any form or by any means, without prior written permission of ERM.</a:t>
            </a:r>
          </a:p>
        </p:txBody>
      </p:sp>
    </p:spTree>
    <p:extLst>
      <p:ext uri="{BB962C8B-B14F-4D97-AF65-F5344CB8AC3E}">
        <p14:creationId xmlns:p14="http://schemas.microsoft.com/office/powerpoint/2010/main" val="5695003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B79F3A-2055-4125-974A-2A21F7065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00" y="3276000"/>
            <a:ext cx="4704300" cy="1530000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3E8D6F-A55D-4F92-8404-86D5E88BF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0" y="5176800"/>
            <a:ext cx="4704300" cy="9414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0E168-5C14-422F-B91D-EC3D8EA29503}"/>
              </a:ext>
            </a:extLst>
          </p:cNvPr>
          <p:cNvSpPr/>
          <p:nvPr userDrawn="1"/>
        </p:nvSpPr>
        <p:spPr>
          <a:xfrm>
            <a:off x="0" y="0"/>
            <a:ext cx="6480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579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B79F3A-2055-4125-974A-2A21F7065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00" y="3276000"/>
            <a:ext cx="4704300" cy="1530000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3E8D6F-A55D-4F92-8404-86D5E88BF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0" y="5176800"/>
            <a:ext cx="4704300" cy="9414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F65AC061-4716-4E42-8AAD-90D6BD1E4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80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825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122CAF-957F-4208-A144-79D082A3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14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5FA8C-9AEE-4770-9B9F-0C67940B4A58}"/>
              </a:ext>
            </a:extLst>
          </p:cNvPr>
          <p:cNvSpPr txBox="1"/>
          <p:nvPr userDrawn="1"/>
        </p:nvSpPr>
        <p:spPr>
          <a:xfrm>
            <a:off x="639449" y="6143863"/>
            <a:ext cx="5448000" cy="4373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GB" sz="1200" i="1" dirty="0">
                <a:solidFill>
                  <a:schemeClr val="bg2"/>
                </a:solidFill>
              </a:rPr>
              <a:t>The business of sustainability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79C211-2572-451F-85FF-E83018B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46000"/>
            <a:ext cx="3917576" cy="105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81BD96-BA91-43F1-A2A3-CF8E5D210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800" y="4446587"/>
            <a:ext cx="2464782" cy="1671638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4B9976B-7F6C-4A2E-BF0A-6750257DE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2400" y="4446000"/>
            <a:ext cx="2464782" cy="1671638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1BAC1D-9079-4660-9D30-01CAC692C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5857754"/>
            <a:ext cx="540000" cy="6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090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15CF-6922-4E9F-9BF9-215BEC21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C8477-7EFF-4B72-914E-3F5AD3C3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D8FA-62A9-4E5F-BDEE-E7EA49D2E0C1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B407F-0B21-471D-9D94-5B948A7E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3E5C0-A919-43DA-B5DA-A83751EC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0827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C7E34-E6CF-4BB2-A303-B7448492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D3F-A591-4407-83C1-FCC1179DE4F7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DEB95-E8B8-422B-AF25-0A8952F4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64E44-7DF0-4B45-B1A1-18E82552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3810-B908-41EF-AB03-193E6739D848}"/>
              </a:ext>
            </a:extLst>
          </p:cNvPr>
          <p:cNvSpPr txBox="1"/>
          <p:nvPr userDrawn="1"/>
        </p:nvSpPr>
        <p:spPr>
          <a:xfrm>
            <a:off x="720000" y="6462000"/>
            <a:ext cx="712694" cy="2554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/>
              <a:t>www.erm.com</a:t>
            </a:r>
            <a:endParaRPr lang="en-GB" sz="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C8A9039-1FE4-44BB-9217-67838D51C952}"/>
              </a:ext>
            </a:extLst>
          </p:cNvPr>
          <p:cNvSpPr/>
          <p:nvPr userDrawn="1"/>
        </p:nvSpPr>
        <p:spPr>
          <a:xfrm>
            <a:off x="647698" y="6411600"/>
            <a:ext cx="10896600" cy="144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2819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DED0-5494-4E9A-94F7-6B260B14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460E-3D90-48F8-B340-E76B48F4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B6D-4E7D-4993-A3F8-FEA89A195B03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DFE9-8844-4487-8604-875BF65E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9827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 Pictur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368-10B6-43CB-BAB0-9AE4FEA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7350"/>
            <a:ext cx="8045699" cy="105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DED0-5494-4E9A-94F7-6B260B14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798638"/>
            <a:ext cx="9491664" cy="43195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460E-3D90-48F8-B340-E76B48F4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53E7-A74E-4375-B9D1-5E0E03B35BB7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DFE9-8844-4487-8604-875BF65E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3F84-FC26-454D-9131-10DED52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1ED320-078B-4A3B-AB3C-9CE4186127C3}"/>
              </a:ext>
            </a:extLst>
          </p:cNvPr>
          <p:cNvSpPr/>
          <p:nvPr userDrawn="1"/>
        </p:nvSpPr>
        <p:spPr>
          <a:xfrm>
            <a:off x="647699" y="288000"/>
            <a:ext cx="8118000" cy="1152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8F64D5-AFA4-4FB3-8887-3CF4A9131E15}"/>
              </a:ext>
            </a:extLst>
          </p:cNvPr>
          <p:cNvSpPr/>
          <p:nvPr userDrawn="1"/>
        </p:nvSpPr>
        <p:spPr>
          <a:xfrm>
            <a:off x="647698" y="6411600"/>
            <a:ext cx="10896600" cy="144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38F85-DE84-4469-AA87-B83594D7FFE2}"/>
              </a:ext>
            </a:extLst>
          </p:cNvPr>
          <p:cNvSpPr txBox="1"/>
          <p:nvPr userDrawn="1"/>
        </p:nvSpPr>
        <p:spPr>
          <a:xfrm>
            <a:off x="720000" y="6462000"/>
            <a:ext cx="712694" cy="2554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/>
              <a:t>www.erm.com</a:t>
            </a:r>
            <a:endParaRPr lang="en-GB" sz="8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0775CB-F394-480C-B2FF-F04798CDC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45098" y="288000"/>
            <a:ext cx="2599200" cy="11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936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1798639"/>
            <a:ext cx="5340349" cy="4319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BDD-9AAA-4595-9F4C-73A0AA2B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798637"/>
            <a:ext cx="5340350" cy="43195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3602-3934-40B7-9E07-AFA752DD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E0E5-46CC-4A46-9AAB-FE72F5FAEFB2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FA87A-D865-4A2D-B4E7-4C67B3AA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DC9C7-182D-4954-93B8-49D2E1FC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913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1798639"/>
            <a:ext cx="5340349" cy="4319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3602-3934-40B7-9E07-AFA752DD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322D-301F-432F-B94C-9E5619ABC190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FA87A-D865-4A2D-B4E7-4C67B3AA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DC9C7-182D-4954-93B8-49D2E1FC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096BC9-322C-4311-8C7E-1006AE6E6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1798638"/>
            <a:ext cx="5340350" cy="43195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75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268-BFD6-4052-8DEA-172742ED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A079-9C91-4B2A-8595-B39FC5BA4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1798639"/>
            <a:ext cx="5340349" cy="4321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3602-3934-40B7-9E07-AFA752DD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CF53-3B83-4D0D-A1B7-19F0792987D0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FA87A-D865-4A2D-B4E7-4C67B3AA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DC9C7-182D-4954-93B8-49D2E1FC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096BC9-322C-4311-8C7E-1006AE6E6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1798637"/>
            <a:ext cx="25632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A99C1CE-AD61-4C9E-9CEB-98A1A18B1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1098" y="1798637"/>
            <a:ext cx="25632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0B670FA-8F68-422E-8F6E-1BE721EEBB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81098" y="4068000"/>
            <a:ext cx="25632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B027EA1-9A13-474A-B6EF-BD98923BDF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2974" y="4068000"/>
            <a:ext cx="2563200" cy="205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978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D146-5394-4379-B664-9EB429B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73CDE-E03E-4A95-98D9-8327D17C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8DCD-4B53-4A49-A05B-7D653E66CC1B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2DD1F-C590-49CD-8EC3-66B915D8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642CD-41E3-4C2B-BB30-5A8140B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FA2507-7424-4BC3-B5E0-F21C1FEEE3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1798638"/>
            <a:ext cx="1540800" cy="18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011D52-9898-4183-9DDE-A777A5591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1999" y="1798638"/>
            <a:ext cx="4319101" cy="431958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0"/>
              </a:spcAft>
              <a:defRPr sz="1200"/>
            </a:lvl3pPr>
            <a:lvl4pPr marL="360000" indent="-180000">
              <a:spcBef>
                <a:spcPts val="0"/>
              </a:spcBef>
              <a:spcAft>
                <a:spcPts val="0"/>
              </a:spcAft>
              <a:defRPr sz="1200"/>
            </a:lvl4pPr>
            <a:lvl5pPr marL="540000" indent="-180000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7C12CF7-F2AB-479E-9E14-75B1CBB750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25199" y="1798638"/>
            <a:ext cx="4319101" cy="431958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0"/>
              </a:spcAft>
              <a:defRPr sz="1200"/>
            </a:lvl3pPr>
            <a:lvl4pPr marL="360000" indent="-180000">
              <a:spcBef>
                <a:spcPts val="0"/>
              </a:spcBef>
              <a:spcAft>
                <a:spcPts val="0"/>
              </a:spcAft>
              <a:defRPr sz="1200"/>
            </a:lvl4pPr>
            <a:lvl5pPr marL="540000" indent="-180000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6113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906C-A931-4122-872F-7DE51204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0EC72-E5E5-46EC-9922-635D2735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3237-9506-4139-BA38-C01B1CA7BC6E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DAABC-BD49-4B07-93E8-117C51C1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7E376-3FBA-48FB-96D1-8AC4093C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8409BB-B9EB-4EAC-9110-1DE60201DA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1798638"/>
            <a:ext cx="10896600" cy="43195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17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906C-A931-4122-872F-7DE51204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0EC72-E5E5-46EC-9922-635D2735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C44B-86B5-41AC-B288-D7189EDE3614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DAABC-BD49-4B07-93E8-117C51C1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7E376-3FBA-48FB-96D1-8AC4093C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C871D-AD3A-45F6-9C43-6EEB11B16E53}"/>
              </a:ext>
            </a:extLst>
          </p:cNvPr>
          <p:cNvSpPr/>
          <p:nvPr userDrawn="1"/>
        </p:nvSpPr>
        <p:spPr>
          <a:xfrm>
            <a:off x="647700" y="1798637"/>
            <a:ext cx="10896600" cy="431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276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DEAD7-3A52-4D15-AF58-4F97714F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87350"/>
            <a:ext cx="9419362" cy="1052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3E01-8C83-4BEF-AC8B-01A5594C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9" y="1798638"/>
            <a:ext cx="9491664" cy="43195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076E-7C27-4E6A-A826-AB6657474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56000" y="6462001"/>
            <a:ext cx="2142485" cy="2554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C9E28CD-CBB7-4BF5-B7C7-FD95D56E2083}" type="datetime1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715B-A230-4390-832E-1EBE38BD8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000" y="6462001"/>
            <a:ext cx="7056000" cy="2554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Presentation (Insert &gt; Header &amp; Footer to edit)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C4DD2-ECF3-45B9-908C-82F90D5B3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462001"/>
            <a:ext cx="342898" cy="2554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B12063C-9A34-41FE-BD41-DD9A793D09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3746B-0224-44DF-AF40-79E2F3ECCB38}"/>
              </a:ext>
            </a:extLst>
          </p:cNvPr>
          <p:cNvSpPr txBox="1"/>
          <p:nvPr userDrawn="1"/>
        </p:nvSpPr>
        <p:spPr>
          <a:xfrm>
            <a:off x="720000" y="6462000"/>
            <a:ext cx="712694" cy="2554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dirty="0"/>
              <a:t>www.erm.com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1AEFF4-DEEB-4676-BE49-5C79B8F36001}"/>
              </a:ext>
            </a:extLst>
          </p:cNvPr>
          <p:cNvSpPr/>
          <p:nvPr userDrawn="1"/>
        </p:nvSpPr>
        <p:spPr>
          <a:xfrm>
            <a:off x="647699" y="288000"/>
            <a:ext cx="10896600" cy="1152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AB4FEF-AB48-4942-9A32-58ABA7599C3C}"/>
              </a:ext>
            </a:extLst>
          </p:cNvPr>
          <p:cNvSpPr/>
          <p:nvPr userDrawn="1"/>
        </p:nvSpPr>
        <p:spPr>
          <a:xfrm>
            <a:off x="647698" y="6411600"/>
            <a:ext cx="10896600" cy="144000"/>
          </a:xfrm>
          <a:custGeom>
            <a:avLst/>
            <a:gdLst>
              <a:gd name="connsiteX0" fmla="*/ 0 w 10905565"/>
              <a:gd name="connsiteY0" fmla="*/ 376518 h 376518"/>
              <a:gd name="connsiteX1" fmla="*/ 0 w 10905565"/>
              <a:gd name="connsiteY1" fmla="*/ 0 h 376518"/>
              <a:gd name="connsiteX2" fmla="*/ 10905565 w 10905565"/>
              <a:gd name="connsiteY2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565" h="376518">
                <a:moveTo>
                  <a:pt x="0" y="376518"/>
                </a:moveTo>
                <a:lnTo>
                  <a:pt x="0" y="0"/>
                </a:lnTo>
                <a:lnTo>
                  <a:pt x="10905565" y="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7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67" r:id="rId12"/>
    <p:sldLayoutId id="2147483654" r:id="rId13"/>
    <p:sldLayoutId id="2147483655" r:id="rId14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92"/>
        </a:spcBef>
        <a:spcAft>
          <a:spcPts val="992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49"/>
        </a:spcAft>
        <a:buClr>
          <a:schemeClr val="tx2"/>
        </a:buClr>
        <a:buSzPct val="8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772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orient="horz" pos="244" userDrawn="1">
          <p15:clr>
            <a:srgbClr val="F26B43"/>
          </p15:clr>
        </p15:guide>
        <p15:guide id="8" orient="horz" pos="1133" userDrawn="1">
          <p15:clr>
            <a:srgbClr val="F26B43"/>
          </p15:clr>
        </p15:guide>
        <p15:guide id="9" orient="horz" pos="3854" userDrawn="1">
          <p15:clr>
            <a:srgbClr val="F26B43"/>
          </p15:clr>
        </p15:guide>
        <p15:guide id="10" pos="63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4F911-AEFD-4ADF-AE19-38F53A350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992" y="342900"/>
            <a:ext cx="5267008" cy="2597954"/>
          </a:xfrm>
        </p:spPr>
        <p:txBody>
          <a:bodyPr/>
          <a:lstStyle/>
          <a:p>
            <a:r>
              <a:rPr lang="en-US" altLang="en-US" sz="2800" dirty="0">
                <a:solidFill>
                  <a:srgbClr val="096909"/>
                </a:solidFill>
                <a:latin typeface="Arial" charset="0"/>
                <a:cs typeface="Arial" charset="0"/>
              </a:rPr>
              <a:t>Nuclear Magnetic </a:t>
            </a:r>
            <a:r>
              <a:rPr lang="en-US" altLang="en-US" sz="2800" dirty="0" smtClean="0">
                <a:solidFill>
                  <a:srgbClr val="096909"/>
                </a:solidFill>
                <a:latin typeface="Arial" charset="0"/>
                <a:cs typeface="Arial" charset="0"/>
              </a:rPr>
              <a:t>Resonance</a:t>
            </a:r>
            <a:r>
              <a:rPr lang="en-US" altLang="en-US" sz="2800" dirty="0">
                <a:solidFill>
                  <a:srgbClr val="096909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800" dirty="0">
                <a:solidFill>
                  <a:srgbClr val="096909"/>
                </a:solidFill>
                <a:latin typeface="Arial" charset="0"/>
                <a:cs typeface="Arial" charset="0"/>
              </a:rPr>
            </a:br>
            <a:r>
              <a:rPr lang="en-US" altLang="en-US" sz="2800" dirty="0" smtClean="0">
                <a:solidFill>
                  <a:srgbClr val="096909"/>
                </a:solidFill>
                <a:latin typeface="Arial" charset="0"/>
                <a:cs typeface="Arial" charset="0"/>
              </a:rPr>
              <a:t>Geophysical </a:t>
            </a:r>
            <a:r>
              <a:rPr lang="en-US" altLang="en-US" sz="2800" dirty="0" smtClean="0">
                <a:solidFill>
                  <a:srgbClr val="096909"/>
                </a:solidFill>
                <a:latin typeface="Arial" charset="0"/>
                <a:cs typeface="Arial" charset="0"/>
              </a:rPr>
              <a:t>Investigations</a:t>
            </a:r>
            <a:br>
              <a:rPr lang="en-US" altLang="en-US" sz="2800" dirty="0" smtClean="0">
                <a:solidFill>
                  <a:srgbClr val="096909"/>
                </a:solidFill>
                <a:latin typeface="Arial" charset="0"/>
                <a:cs typeface="Arial" charset="0"/>
              </a:rPr>
            </a:br>
            <a:r>
              <a:rPr lang="en-US" altLang="en-US" sz="2800" dirty="0" smtClean="0">
                <a:solidFill>
                  <a:srgbClr val="096909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800" dirty="0" smtClean="0">
                <a:solidFill>
                  <a:srgbClr val="096909"/>
                </a:solidFill>
                <a:latin typeface="Arial" charset="0"/>
                <a:cs typeface="Arial" charset="0"/>
              </a:rPr>
            </a:br>
            <a:r>
              <a:rPr lang="en-US" altLang="en-US" sz="1800" dirty="0" smtClean="0">
                <a:solidFill>
                  <a:srgbClr val="096909"/>
                </a:solidFill>
                <a:latin typeface="Arial" charset="0"/>
                <a:cs typeface="Arial" charset="0"/>
              </a:rPr>
              <a:t>How to Quantify Aquifer Properties and Hydrocarbon Saturation Using Existing Monitoring Wells</a:t>
            </a:r>
            <a:r>
              <a:rPr lang="en-US" altLang="en-US" sz="2400" dirty="0" smtClean="0">
                <a:solidFill>
                  <a:srgbClr val="096909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400" dirty="0" smtClean="0">
                <a:solidFill>
                  <a:srgbClr val="096909"/>
                </a:solidFill>
                <a:latin typeface="Arial" charset="0"/>
                <a:cs typeface="Arial" charset="0"/>
              </a:rPr>
            </a:br>
            <a:r>
              <a:rPr lang="en-US" altLang="en-US" sz="2400" dirty="0">
                <a:solidFill>
                  <a:srgbClr val="096909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400" dirty="0">
                <a:solidFill>
                  <a:srgbClr val="096909"/>
                </a:solidFill>
                <a:latin typeface="Arial" charset="0"/>
                <a:cs typeface="Arial" charset="0"/>
              </a:rPr>
            </a:br>
            <a:endParaRPr lang="en-GB" sz="2400" b="0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35CCE7-FC9C-4AC6-A950-2E88C7C01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4992" y="2806408"/>
            <a:ext cx="4704300" cy="1581987"/>
          </a:xfrm>
        </p:spPr>
        <p:txBody>
          <a:bodyPr/>
          <a:lstStyle/>
          <a:p>
            <a:r>
              <a:rPr lang="en-GB" dirty="0" smtClean="0"/>
              <a:t>Presented </a:t>
            </a:r>
            <a:r>
              <a:rPr lang="en-GB" dirty="0"/>
              <a:t>by: </a:t>
            </a:r>
            <a:r>
              <a:rPr lang="en-GB" dirty="0" smtClean="0"/>
              <a:t>Brad Cross, ERM</a:t>
            </a:r>
          </a:p>
          <a:p>
            <a:r>
              <a:rPr lang="en-GB" dirty="0"/>
              <a:t>	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October, 2018</a:t>
            </a:r>
            <a:endParaRPr lang="en-GB" dirty="0"/>
          </a:p>
        </p:txBody>
      </p:sp>
      <p:pic>
        <p:nvPicPr>
          <p:cNvPr id="6" name="Content Placeholder 3" descr="asbaquez: May 24, 20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2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2699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9" y="1301750"/>
            <a:ext cx="4854322" cy="1052650"/>
          </a:xfrm>
        </p:spPr>
        <p:txBody>
          <a:bodyPr/>
          <a:lstStyle/>
          <a:p>
            <a:r>
              <a:rPr lang="en-US" dirty="0" smtClean="0"/>
              <a:t>Multi-Phase Porosity 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711452"/>
            <a:ext cx="5705109" cy="54557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</p:spPr>
        <p:txBody>
          <a:bodyPr/>
          <a:lstStyle/>
          <a:p>
            <a:r>
              <a:rPr lang="en-US" dirty="0" smtClean="0"/>
              <a:t>Figure modified from Coates, Xiao, &amp; </a:t>
            </a:r>
            <a:r>
              <a:rPr lang="en-US" dirty="0" err="1" smtClean="0"/>
              <a:t>Prammer</a:t>
            </a:r>
            <a:r>
              <a:rPr lang="en-US" dirty="0" smtClean="0"/>
              <a:t>; Halliburton Energy Services Publication H02308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09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Downhole NMR Logging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Figure Courtesy of </a:t>
            </a:r>
            <a:r>
              <a:rPr lang="en-GB" dirty="0" err="1" smtClean="0"/>
              <a:t>VistaClara</a:t>
            </a:r>
            <a:r>
              <a:rPr lang="en-GB" dirty="0" smtClean="0"/>
              <a:t>, Inc.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11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32" y="510866"/>
            <a:ext cx="2401767" cy="5806682"/>
          </a:xfrm>
        </p:spPr>
      </p:pic>
      <p:pic>
        <p:nvPicPr>
          <p:cNvPr id="9" name="Picture 4" descr="http://farm4.static.flickr.com/3200/3077317028_b02771ae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810" y="1425720"/>
            <a:ext cx="3066316" cy="245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20001" y="1791585"/>
            <a:ext cx="55127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Used in oil &amp; gas for decades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Porosity, saturation, permeability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Fluid-type oil/water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(based on diffusion)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Oil field tools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Operated by oil services companies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Engineered for deep logging: high-P, high-T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large: &gt; 50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long &amp; 5.75” diameter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expensive: single well &gt;$50,000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74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Downhole NMR Logging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835269"/>
            <a:ext cx="8954773" cy="55147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Figure Courtesy of </a:t>
            </a:r>
            <a:r>
              <a:rPr lang="en-GB" dirty="0" err="1"/>
              <a:t>VistaClara</a:t>
            </a:r>
            <a:r>
              <a:rPr lang="en-GB" dirty="0"/>
              <a:t>, Inc.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2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Downhole NMR Logging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Figure Courtesy of </a:t>
            </a:r>
            <a:r>
              <a:rPr lang="en-GB" dirty="0" err="1"/>
              <a:t>VistaClara</a:t>
            </a:r>
            <a:r>
              <a:rPr lang="en-GB" dirty="0"/>
              <a:t>, Inc.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13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0" y="1081455"/>
            <a:ext cx="8977872" cy="5100065"/>
          </a:xfrm>
        </p:spPr>
      </p:pic>
    </p:spTree>
    <p:extLst>
      <p:ext uri="{BB962C8B-B14F-4D97-AF65-F5344CB8AC3E}">
        <p14:creationId xmlns:p14="http://schemas.microsoft.com/office/powerpoint/2010/main" val="2883568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096909"/>
                </a:solidFill>
              </a:rPr>
              <a:t>Javelin System (</a:t>
            </a:r>
            <a:r>
              <a:rPr lang="en-US" sz="3600" kern="0" dirty="0" err="1">
                <a:solidFill>
                  <a:srgbClr val="096909"/>
                </a:solidFill>
              </a:rPr>
              <a:t>VistaClara</a:t>
            </a:r>
            <a:r>
              <a:rPr lang="en-US" sz="3600" kern="0" dirty="0">
                <a:solidFill>
                  <a:srgbClr val="096909"/>
                </a:solidFill>
              </a:rPr>
              <a:t>, Inc.)</a:t>
            </a:r>
            <a:r>
              <a:rPr lang="en-US" sz="3200" kern="0" dirty="0">
                <a:solidFill>
                  <a:srgbClr val="096909"/>
                </a:solidFill>
              </a:rPr>
              <a:t/>
            </a:r>
            <a:br>
              <a:rPr lang="en-US" sz="3200" kern="0" dirty="0">
                <a:solidFill>
                  <a:srgbClr val="096909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01" y="1568001"/>
            <a:ext cx="4082004" cy="472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09" y="1568002"/>
            <a:ext cx="4129454" cy="2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6009909" y="4321972"/>
            <a:ext cx="4129454" cy="197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4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0" dirty="0">
                <a:solidFill>
                  <a:srgbClr val="096909"/>
                </a:solidFill>
              </a:rPr>
              <a:t>Javelin System (</a:t>
            </a:r>
            <a:r>
              <a:rPr lang="en-US" sz="3200" kern="0" dirty="0" err="1">
                <a:solidFill>
                  <a:srgbClr val="096909"/>
                </a:solidFill>
              </a:rPr>
              <a:t>VistaClara</a:t>
            </a:r>
            <a:r>
              <a:rPr lang="en-US" sz="3200" kern="0" dirty="0">
                <a:solidFill>
                  <a:srgbClr val="096909"/>
                </a:solidFill>
              </a:rPr>
              <a:t>, Inc.)</a:t>
            </a:r>
            <a:br>
              <a:rPr lang="en-US" sz="3200" kern="0" dirty="0">
                <a:solidFill>
                  <a:srgbClr val="096909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15</a:t>
            </a:fld>
            <a:endParaRPr lang="en-GB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86289" y="5882008"/>
            <a:ext cx="5897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Clr>
                <a:srgbClr val="0079A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5000"/>
              </a:spcBef>
              <a:buClr>
                <a:srgbClr val="0079A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5000"/>
              </a:spcBef>
              <a:buClr>
                <a:srgbClr val="0079A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Can </a:t>
            </a:r>
            <a:r>
              <a:rPr lang="en-US" altLang="en-US" sz="1400" dirty="0">
                <a:solidFill>
                  <a:srgbClr val="000000"/>
                </a:solidFill>
              </a:rPr>
              <a:t>be deployed with </a:t>
            </a:r>
            <a:r>
              <a:rPr lang="en-US" altLang="en-US" sz="1400" dirty="0" err="1">
                <a:solidFill>
                  <a:srgbClr val="000000"/>
                </a:solidFill>
              </a:rPr>
              <a:t>Geoprobe</a:t>
            </a:r>
            <a:r>
              <a:rPr lang="en-US" altLang="en-US" sz="1400" dirty="0">
                <a:solidFill>
                  <a:srgbClr val="000000"/>
                </a:solidFill>
              </a:rPr>
              <a:t> Systems® equipment (direct-push tool)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4" y="1373786"/>
            <a:ext cx="9226025" cy="4083046"/>
          </a:xfrm>
        </p:spPr>
      </p:pic>
      <p:sp>
        <p:nvSpPr>
          <p:cNvPr id="8" name="5-Point Star 7"/>
          <p:cNvSpPr/>
          <p:nvPr/>
        </p:nvSpPr>
        <p:spPr>
          <a:xfrm>
            <a:off x="1090246" y="5939181"/>
            <a:ext cx="228600" cy="19343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</p:spPr>
        <p:txBody>
          <a:bodyPr/>
          <a:lstStyle/>
          <a:p>
            <a:r>
              <a:rPr lang="en-GB" dirty="0" smtClean="0"/>
              <a:t>From Spurlin, Barker, Cross, &amp; Divine</a:t>
            </a:r>
            <a:endParaRPr lang="en-GB" dirty="0"/>
          </a:p>
        </p:txBody>
      </p:sp>
      <p:sp>
        <p:nvSpPr>
          <p:cNvPr id="10" name="5-Point Star 9"/>
          <p:cNvSpPr/>
          <p:nvPr/>
        </p:nvSpPr>
        <p:spPr>
          <a:xfrm>
            <a:off x="6069623" y="1459158"/>
            <a:ext cx="228600" cy="19343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9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Straightforward Interpretation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Figure Courtesy of </a:t>
            </a:r>
            <a:r>
              <a:rPr lang="en-GB" dirty="0" err="1"/>
              <a:t>VistaClara</a:t>
            </a:r>
            <a:r>
              <a:rPr lang="en-GB" dirty="0"/>
              <a:t>, Inc.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948601" y="1564135"/>
            <a:ext cx="3869583" cy="3958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prstClr val="black"/>
                </a:solidFill>
              </a:rPr>
              <a:t>Vertical resolution determined by length of coil in probe and pore size distribution </a:t>
            </a:r>
          </a:p>
          <a:p>
            <a:pP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Processing automated in packaged software</a:t>
            </a:r>
          </a:p>
          <a:p>
            <a:pP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Interpretation yields detailed characterization of  aquifer structure and properties (bound/mobile water content, permeability)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4201" y="1210915"/>
            <a:ext cx="5825804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092" r="48273" b="13490"/>
          <a:stretch/>
        </p:blipFill>
        <p:spPr>
          <a:xfrm>
            <a:off x="5971213" y="1478704"/>
            <a:ext cx="505975" cy="4099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0000" t="24419" r="25000" b="62263"/>
          <a:stretch/>
        </p:blipFill>
        <p:spPr>
          <a:xfrm>
            <a:off x="5484800" y="1799469"/>
            <a:ext cx="371475" cy="512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000" r="17504" b="78662"/>
          <a:stretch/>
        </p:blipFill>
        <p:spPr>
          <a:xfrm>
            <a:off x="5484800" y="2412157"/>
            <a:ext cx="482864" cy="82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0000" t="38288" r="15794" b="56745"/>
          <a:stretch/>
        </p:blipFill>
        <p:spPr>
          <a:xfrm>
            <a:off x="5484800" y="3307077"/>
            <a:ext cx="508264" cy="191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0000" t="46873" r="10256" b="13490"/>
          <a:stretch/>
        </p:blipFill>
        <p:spPr>
          <a:xfrm>
            <a:off x="5402514" y="3992197"/>
            <a:ext cx="590550" cy="15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10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96909"/>
                </a:solidFill>
              </a:rPr>
              <a:t>Case Study: Mill </a:t>
            </a:r>
            <a:r>
              <a:rPr lang="en-US" kern="0" dirty="0" smtClean="0">
                <a:solidFill>
                  <a:srgbClr val="096909"/>
                </a:solidFill>
              </a:rPr>
              <a:t>Tailings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8" y="1244126"/>
            <a:ext cx="7704719" cy="514666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17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64" y="1440000"/>
            <a:ext cx="1655457" cy="48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Figure modified from Spurlin, Barker, Cross, &amp; Divine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540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96909"/>
                </a:solidFill>
              </a:rPr>
              <a:t>Mill </a:t>
            </a:r>
            <a:r>
              <a:rPr lang="en-US" kern="0" dirty="0">
                <a:solidFill>
                  <a:srgbClr val="096909"/>
                </a:solidFill>
              </a:rPr>
              <a:t>Tailings </a:t>
            </a:r>
            <a:r>
              <a:rPr lang="en-US" kern="0" dirty="0" smtClean="0">
                <a:solidFill>
                  <a:srgbClr val="096909"/>
                </a:solidFill>
              </a:rPr>
              <a:t>Impoundment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38" y="844062"/>
            <a:ext cx="8135308" cy="545806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306408" y="844062"/>
            <a:ext cx="386861" cy="74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</p:spPr>
        <p:txBody>
          <a:bodyPr/>
          <a:lstStyle/>
          <a:p>
            <a:r>
              <a:rPr lang="en-GB" dirty="0" smtClean="0"/>
              <a:t>Figure modified from Spurlin, Barker, Cross, &amp; Divine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056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Hydrocarbon </a:t>
            </a:r>
            <a:r>
              <a:rPr lang="en-US" sz="3600" dirty="0" smtClean="0"/>
              <a:t>Detection Pilot </a:t>
            </a:r>
            <a:r>
              <a:rPr lang="en-US" sz="3600" dirty="0" smtClean="0"/>
              <a:t>Test Results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8"/>
          <a:stretch/>
        </p:blipFill>
        <p:spPr>
          <a:xfrm>
            <a:off x="2347546" y="1440000"/>
            <a:ext cx="6752491" cy="434738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</p:spPr>
        <p:txBody>
          <a:bodyPr/>
          <a:lstStyle/>
          <a:p>
            <a:r>
              <a:rPr lang="en-GB" dirty="0" smtClean="0"/>
              <a:t>Figure modified from Spurlin, Barker, Cross, &amp; Divine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032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746376" y="325804"/>
            <a:ext cx="10701209" cy="1793142"/>
          </a:xfrm>
        </p:spPr>
        <p:txBody>
          <a:bodyPr/>
          <a:lstStyle/>
          <a:p>
            <a:r>
              <a:rPr lang="de-DE" b="0" dirty="0" smtClean="0"/>
              <a:t>Goal: Closure of Contaminated Sites</a:t>
            </a:r>
            <a:r>
              <a:rPr lang="de-DE" sz="3200" b="0" dirty="0" smtClean="0"/>
              <a:t/>
            </a:r>
            <a:br>
              <a:rPr lang="de-DE" sz="3200" b="0" dirty="0" smtClean="0"/>
            </a:br>
            <a:r>
              <a:rPr lang="de-DE" b="0" dirty="0" smtClean="0"/>
              <a:t>Problem: Heterogenaity vs Simplyfing Assumptions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i="1" dirty="0" smtClean="0"/>
              <a:t>Solution: Resolve &amp; understand the true aquifer fabric and multi-domain </a:t>
            </a:r>
            <a:r>
              <a:rPr lang="de-DE" i="1" dirty="0"/>
              <a:t>mass flux, mass storage systems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92308" y="2602523"/>
            <a:ext cx="3253154" cy="29102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 smtClean="0"/>
              <a:t>HRSC Tools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EC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Televiewers (acoustic/optic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Heat-Pulse Flow Meter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HPT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LIF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1" dirty="0" smtClean="0"/>
              <a:t>Traditional Borehole Geophysics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3" y="2373923"/>
            <a:ext cx="7946879" cy="3367454"/>
          </a:xfrm>
        </p:spPr>
      </p:pic>
    </p:spTree>
    <p:extLst>
      <p:ext uri="{BB962C8B-B14F-4D97-AF65-F5344CB8AC3E}">
        <p14:creationId xmlns:p14="http://schemas.microsoft.com/office/powerpoint/2010/main" val="3478675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Surface NMR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8" y="1093186"/>
            <a:ext cx="8569707" cy="50250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Figure Courtesy of </a:t>
            </a:r>
            <a:r>
              <a:rPr lang="en-GB" dirty="0" err="1"/>
              <a:t>VistaClara</a:t>
            </a:r>
            <a:r>
              <a:rPr lang="en-GB" dirty="0"/>
              <a:t>, Inc.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08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Logging and Surface NMR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69" y="1188921"/>
            <a:ext cx="7949224" cy="49872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Figure Courtesy of </a:t>
            </a:r>
            <a:r>
              <a:rPr lang="en-GB" dirty="0" err="1"/>
              <a:t>VistaClara</a:t>
            </a:r>
            <a:r>
              <a:rPr lang="en-GB" dirty="0"/>
              <a:t>, Inc.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18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096909"/>
                </a:solidFill>
              </a:rPr>
              <a:t>Summary</a:t>
            </a:r>
            <a:r>
              <a:rPr lang="en-US" sz="3200" kern="0" dirty="0">
                <a:solidFill>
                  <a:srgbClr val="096909"/>
                </a:solidFill>
              </a:rPr>
              <a:t/>
            </a:r>
            <a:br>
              <a:rPr lang="en-US" sz="3200" kern="0" dirty="0">
                <a:solidFill>
                  <a:srgbClr val="096909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22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7250" y="1579440"/>
            <a:ext cx="7778750" cy="2768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808038" algn="l"/>
              </a:tabLs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0084A9"/>
              </a:buClr>
            </a:pPr>
            <a:r>
              <a:rPr lang="en-US" altLang="en-US" dirty="0" smtClean="0">
                <a:latin typeface="Arial" charset="0"/>
                <a:cs typeface="Arial" charset="0"/>
              </a:rPr>
              <a:t>NMR is a viable technology for environmental and water supply practitioners</a:t>
            </a:r>
          </a:p>
          <a:p>
            <a:pPr lvl="1">
              <a:spcAft>
                <a:spcPts val="1000"/>
              </a:spcAft>
              <a:buClr>
                <a:srgbClr val="0084A9"/>
              </a:buClr>
            </a:pPr>
            <a:r>
              <a:rPr lang="en-US" altLang="en-US" dirty="0" smtClean="0">
                <a:latin typeface="Arial" charset="0"/>
                <a:cs typeface="Arial" charset="0"/>
              </a:rPr>
              <a:t>Cost savings and reduced risk to human health and safety </a:t>
            </a:r>
          </a:p>
          <a:p>
            <a:pPr lvl="1">
              <a:spcAft>
                <a:spcPts val="1000"/>
              </a:spcAft>
              <a:buClr>
                <a:srgbClr val="0084A9"/>
              </a:buClr>
            </a:pPr>
            <a:r>
              <a:rPr lang="en-US" altLang="en-US" dirty="0" smtClean="0">
                <a:latin typeface="Arial" charset="0"/>
                <a:cs typeface="Arial" charset="0"/>
              </a:rPr>
              <a:t>Improved site characterization and CSM refinement</a:t>
            </a:r>
          </a:p>
          <a:p>
            <a:pPr lvl="1">
              <a:spcAft>
                <a:spcPts val="1000"/>
              </a:spcAft>
              <a:buClr>
                <a:srgbClr val="0084A9"/>
              </a:buClr>
            </a:pPr>
            <a:r>
              <a:rPr lang="en-US" altLang="en-US" dirty="0" smtClean="0">
                <a:latin typeface="Arial" charset="0"/>
                <a:cs typeface="Arial" charset="0"/>
              </a:rPr>
              <a:t>Strong potential to optimize remedial designs</a:t>
            </a:r>
          </a:p>
          <a:p>
            <a:pPr>
              <a:spcAft>
                <a:spcPts val="1000"/>
              </a:spcAft>
              <a:buClr>
                <a:srgbClr val="0084A9"/>
              </a:buClr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8" name="Content Placeholder 3" descr="asbaquez: May 24,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2755"/>
          <a:stretch>
            <a:fillRect/>
          </a:stretch>
        </p:blipFill>
        <p:spPr>
          <a:xfrm>
            <a:off x="9857837" y="597877"/>
            <a:ext cx="1686461" cy="17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40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NMR: Experimental - Chemwiki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6" b="15406"/>
          <a:stretch>
            <a:fillRect/>
          </a:stretch>
        </p:blipFill>
        <p:spPr>
          <a:xfrm>
            <a:off x="158262" y="109469"/>
            <a:ext cx="11869615" cy="403052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828FA9-43A6-4679-B047-F26D412F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A5C9C-9594-421B-9228-98D7206FE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0470" y="4460677"/>
            <a:ext cx="2464782" cy="1671638"/>
          </a:xfrm>
        </p:spPr>
        <p:txBody>
          <a:bodyPr/>
          <a:lstStyle/>
          <a:p>
            <a:pPr lvl="1"/>
            <a:r>
              <a:rPr lang="en-GB" dirty="0" smtClean="0"/>
              <a:t>Brad Cross</a:t>
            </a:r>
            <a:endParaRPr lang="en-GB" dirty="0"/>
          </a:p>
          <a:p>
            <a:r>
              <a:rPr lang="en-GB" dirty="0"/>
              <a:t>Partner:</a:t>
            </a:r>
          </a:p>
          <a:p>
            <a:r>
              <a:rPr lang="en-GB" dirty="0" smtClean="0"/>
              <a:t>Pacific West</a:t>
            </a:r>
            <a:endParaRPr lang="en-GB" dirty="0"/>
          </a:p>
          <a:p>
            <a:r>
              <a:rPr lang="en-GB" dirty="0"/>
              <a:t>b</a:t>
            </a:r>
            <a:r>
              <a:rPr lang="en-GB" dirty="0" smtClean="0"/>
              <a:t>rad.cross@erm.com</a:t>
            </a:r>
            <a:endParaRPr lang="en-GB" dirty="0"/>
          </a:p>
          <a:p>
            <a:r>
              <a:rPr lang="en-GB" dirty="0"/>
              <a:t>+</a:t>
            </a:r>
            <a:r>
              <a:rPr lang="en-GB" dirty="0" smtClean="0"/>
              <a:t>01 480 869 0604</a:t>
            </a:r>
            <a:endParaRPr lang="en-GB" dirty="0"/>
          </a:p>
          <a:p>
            <a:r>
              <a:rPr lang="en-GB" dirty="0" smtClean="0"/>
              <a:t>Scottsdale, Arizona</a:t>
            </a:r>
            <a:endParaRPr lang="en-GB" dirty="0"/>
          </a:p>
        </p:txBody>
      </p:sp>
      <p:pic>
        <p:nvPicPr>
          <p:cNvPr id="7" name="Content Placeholder 3" descr="asbaquez: May 24, 20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2755"/>
          <a:stretch>
            <a:fillRect/>
          </a:stretch>
        </p:blipFill>
        <p:spPr>
          <a:xfrm>
            <a:off x="1045069" y="4972325"/>
            <a:ext cx="1203534" cy="12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73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387350"/>
            <a:ext cx="9419362" cy="702896"/>
          </a:xfrm>
        </p:spPr>
        <p:txBody>
          <a:bodyPr/>
          <a:lstStyle/>
          <a:p>
            <a:r>
              <a:rPr lang="en-US" sz="4400" dirty="0"/>
              <a:t>NMR builds on other HRSC tools</a:t>
            </a:r>
            <a:r>
              <a:rPr lang="en-US" sz="4400" dirty="0" smtClean="0"/>
              <a:t>: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1547" y="1090246"/>
            <a:ext cx="10331930" cy="15619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porosity (no equivalent push-tool method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Mobile </a:t>
            </a:r>
            <a:r>
              <a:rPr lang="en-US" dirty="0"/>
              <a:t>&amp; immobile pore volumes and pore size distribution (no equivalent push-tool method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Hydraulic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Hydrocarbon (LNAPL) </a:t>
            </a:r>
            <a:r>
              <a:rPr lang="en-US" dirty="0" smtClean="0"/>
              <a:t>detection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solidFill>
                  <a:srgbClr val="1D1D1D"/>
                </a:solidFill>
              </a:rPr>
              <a:t>Can </a:t>
            </a:r>
            <a:r>
              <a:rPr lang="en-US" b="1" i="1" dirty="0">
                <a:solidFill>
                  <a:srgbClr val="1D1D1D"/>
                </a:solidFill>
              </a:rPr>
              <a:t>be Acquired in Existing PVC-cased </a:t>
            </a:r>
            <a:r>
              <a:rPr lang="en-US" b="1" i="1" dirty="0" smtClean="0">
                <a:solidFill>
                  <a:srgbClr val="1D1D1D"/>
                </a:solidFill>
              </a:rPr>
              <a:t>Wells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250830" y="2259624"/>
            <a:ext cx="8862647" cy="4076664"/>
            <a:chOff x="152400" y="2304380"/>
            <a:chExt cx="8991600" cy="3644900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4663" y="2304380"/>
              <a:ext cx="4859337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site58b_reg10_multi_ex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2774280"/>
              <a:ext cx="4046538" cy="303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3886200" y="2861010"/>
              <a:ext cx="609600" cy="15176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4"/>
            <p:cNvCxnSpPr>
              <a:cxnSpLocks noChangeShapeType="1"/>
            </p:cNvCxnSpPr>
            <p:nvPr/>
          </p:nvCxnSpPr>
          <p:spPr bwMode="auto">
            <a:xfrm flipH="1">
              <a:off x="3886200" y="4454860"/>
              <a:ext cx="6096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11"/>
            <p:cNvCxnSpPr>
              <a:cxnSpLocks noChangeShapeType="1"/>
            </p:cNvCxnSpPr>
            <p:nvPr/>
          </p:nvCxnSpPr>
          <p:spPr bwMode="auto">
            <a:xfrm>
              <a:off x="4495800" y="437866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18"/>
            <p:cNvCxnSpPr>
              <a:cxnSpLocks noChangeShapeType="1"/>
            </p:cNvCxnSpPr>
            <p:nvPr/>
          </p:nvCxnSpPr>
          <p:spPr bwMode="auto">
            <a:xfrm>
              <a:off x="4495800" y="445486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Courtesy of </a:t>
            </a:r>
            <a:r>
              <a:rPr lang="en-US" dirty="0" err="1" smtClean="0"/>
              <a:t>VistaClara</a:t>
            </a:r>
            <a:r>
              <a:rPr lang="en-US" dirty="0" smtClean="0"/>
              <a:t>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45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96909"/>
                </a:solidFill>
                <a:latin typeface="Arial" charset="0"/>
                <a:cs typeface="Arial" charset="0"/>
              </a:rPr>
              <a:t>Some Potential </a:t>
            </a:r>
            <a:r>
              <a:rPr lang="en-US" altLang="en-US" sz="3600" dirty="0" smtClean="0">
                <a:solidFill>
                  <a:srgbClr val="096909"/>
                </a:solidFill>
                <a:latin typeface="Arial" charset="0"/>
                <a:cs typeface="Arial" charset="0"/>
              </a:rPr>
              <a:t>Applications: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Content Placeholder 3" descr="asbaquez: May 24,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2755"/>
          <a:stretch>
            <a:fillRect/>
          </a:stretch>
        </p:blipFill>
        <p:spPr>
          <a:xfrm>
            <a:off x="9857837" y="597877"/>
            <a:ext cx="1686461" cy="1784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7154" y="1149853"/>
            <a:ext cx="7789984" cy="40556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/>
              <a:t>High resolution conceptual site model development: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Perched water identification/residual (irreducible) water saturation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Aquifer mass flux and mass storage zones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Pore volume and pore size distribution characterization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Mass flux estimation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b="1" dirty="0" smtClean="0"/>
              <a:t>Quantification of changes in properties over time: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Infiltration, dewatering, residual saturation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Pore-space reduction (biofouling, subsidence)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Hydrocarbon (LNAPL) saturation reduction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b="1" dirty="0" smtClean="0"/>
              <a:t>Water supply/extraction well design/efficiency: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Optimize screen intervals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Assess redevelopment/rehabilitation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779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NMR Measurement Physics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" y="1289815"/>
            <a:ext cx="7614139" cy="50642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4579" y="1289815"/>
            <a:ext cx="35732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Properties of fluids that effect echo </a:t>
            </a:r>
            <a:r>
              <a:rPr lang="en-US" altLang="en-US" sz="2000" dirty="0" smtClean="0"/>
              <a:t>trains: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hydrogen </a:t>
            </a:r>
            <a:r>
              <a:rPr lang="en-US" altLang="en-US" sz="1600" dirty="0"/>
              <a:t>index (HI</a:t>
            </a:r>
            <a:r>
              <a:rPr lang="en-US" altLang="en-US" sz="16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longitudinal </a:t>
            </a:r>
            <a:r>
              <a:rPr lang="en-US" altLang="en-US" sz="1600" dirty="0"/>
              <a:t>relaxation time (T1</a:t>
            </a:r>
            <a:r>
              <a:rPr lang="en-US" altLang="en-US" sz="16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transverse </a:t>
            </a:r>
            <a:r>
              <a:rPr lang="en-US" altLang="en-US" sz="1600" dirty="0"/>
              <a:t>relaxation time (</a:t>
            </a:r>
            <a:r>
              <a:rPr lang="en-US" altLang="en-US" sz="1600" dirty="0" smtClean="0"/>
              <a:t>T2)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diffusivity </a:t>
            </a:r>
            <a:r>
              <a:rPr lang="en-US" altLang="en-US" sz="1600" dirty="0"/>
              <a:t>(</a:t>
            </a:r>
            <a:r>
              <a:rPr lang="en-US" altLang="en-US" sz="1600" dirty="0" smtClean="0"/>
              <a:t>D, the </a:t>
            </a:r>
            <a:r>
              <a:rPr lang="en-US" altLang="en-US" sz="1600" dirty="0"/>
              <a:t>extent to which molecules move at random in the </a:t>
            </a:r>
            <a:r>
              <a:rPr lang="en-US" altLang="en-US" sz="1600" dirty="0" smtClean="0"/>
              <a:t>fluid). 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T2 </a:t>
            </a:r>
            <a:r>
              <a:rPr lang="en-US" altLang="en-US" sz="2000" dirty="0"/>
              <a:t>decay is proportional to pore </a:t>
            </a:r>
            <a:r>
              <a:rPr lang="en-US" altLang="en-US" sz="2000" dirty="0" smtClean="0"/>
              <a:t>size. 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Porosity </a:t>
            </a:r>
            <a:r>
              <a:rPr lang="en-US" altLang="en-US" sz="2000" dirty="0"/>
              <a:t>and pore size can be used to estimate permeability and the free fluid index (moveable fluids)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Courtesy of </a:t>
            </a:r>
            <a:r>
              <a:rPr lang="en-US" dirty="0" err="1" smtClean="0"/>
              <a:t>VistaClara</a:t>
            </a:r>
            <a:r>
              <a:rPr lang="en-US" dirty="0" smtClean="0"/>
              <a:t>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11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Hydrologic Properties from NMR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517393"/>
            <a:ext cx="8045877" cy="35293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428008" y="1440000"/>
            <a:ext cx="3422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MRI directly measures the density of hydrogen nuclei in fluids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Since density of hydrogen nuclei in water is known, data can be directly converted to an apparent water-filled porosity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Can also determine the presence and quantities of different fluids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Courtesy of </a:t>
            </a:r>
            <a:r>
              <a:rPr lang="en-US" dirty="0" err="1" smtClean="0"/>
              <a:t>VistaClara</a:t>
            </a:r>
            <a:r>
              <a:rPr lang="en-US" dirty="0" smtClean="0"/>
              <a:t>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359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387350"/>
            <a:ext cx="10112122" cy="1052650"/>
          </a:xfrm>
        </p:spPr>
        <p:txBody>
          <a:bodyPr/>
          <a:lstStyle/>
          <a:p>
            <a:r>
              <a:rPr lang="en-US" altLang="en-US" sz="3200" dirty="0"/>
              <a:t>Relaxation rates strongly </a:t>
            </a:r>
            <a:r>
              <a:rPr lang="en-US" altLang="en-US" sz="3200" dirty="0" smtClean="0"/>
              <a:t>correlate </a:t>
            </a:r>
            <a:r>
              <a:rPr lang="en-US" altLang="en-US" sz="3200" dirty="0"/>
              <a:t>with pore size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Content Placeholder 3" descr="T2 Pore Size Compari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0486" y="1255362"/>
            <a:ext cx="5785424" cy="4996233"/>
          </a:xfrm>
        </p:spPr>
      </p:pic>
      <p:sp>
        <p:nvSpPr>
          <p:cNvPr id="7" name="Rectangle 6"/>
          <p:cNvSpPr/>
          <p:nvPr/>
        </p:nvSpPr>
        <p:spPr>
          <a:xfrm>
            <a:off x="7500626" y="1881527"/>
            <a:ext cx="3964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T2 relaxation time increases with pore size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00000" y="6462001"/>
            <a:ext cx="7056000" cy="255494"/>
          </a:xfrm>
        </p:spPr>
        <p:txBody>
          <a:bodyPr/>
          <a:lstStyle/>
          <a:p>
            <a:r>
              <a:rPr lang="en-US" dirty="0" smtClean="0"/>
              <a:t>Figure Courtesy of </a:t>
            </a:r>
            <a:r>
              <a:rPr lang="en-US" dirty="0" err="1" smtClean="0"/>
              <a:t>VistaClara</a:t>
            </a:r>
            <a:r>
              <a:rPr lang="en-US" dirty="0" smtClean="0"/>
              <a:t>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553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versus Immobile Porosity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to edit)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10" descr="site58b_reg10_multi_ex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001" y="1440000"/>
            <a:ext cx="6186703" cy="463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836877" y="1890753"/>
            <a:ext cx="2971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0079A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5000"/>
              </a:spcBef>
              <a:buClr>
                <a:srgbClr val="0079A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5000"/>
              </a:spcBef>
              <a:buClr>
                <a:srgbClr val="0079A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Using inverse modeling, composite echo trains are converted to porosity distributions.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Modeling is based on substantial laboratory calibrations to various soil/rock matrices 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2577" y="4018085"/>
            <a:ext cx="0" cy="1556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97215" y="4158762"/>
            <a:ext cx="1195754" cy="21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dirty="0" smtClean="0"/>
              <a:t>Mobile Fluid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5854" y="4158762"/>
            <a:ext cx="1732084" cy="21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dirty="0" smtClean="0"/>
              <a:t>Irreducible &amp; Clay Bound Fluid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0037" y="4482446"/>
            <a:ext cx="641838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dirty="0" smtClean="0">
                <a:solidFill>
                  <a:srgbClr val="FF0000"/>
                </a:solidFill>
              </a:rPr>
              <a:t>T2 cutoff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99337" y="4561281"/>
            <a:ext cx="373673" cy="2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05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Hydrologic Properties from NMR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63C-9A34-41FE-BD41-DD9A793D09C1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08490"/>
            <a:ext cx="8786989" cy="34866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00" y="4746612"/>
            <a:ext cx="7505700" cy="153924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Courtesy of </a:t>
            </a:r>
            <a:r>
              <a:rPr lang="en-US" dirty="0" err="1" smtClean="0"/>
              <a:t>VistaClara</a:t>
            </a:r>
            <a:r>
              <a:rPr lang="en-US" dirty="0" smtClean="0"/>
              <a:t>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888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M PowerPoint Theme">
  <a:themeElements>
    <a:clrScheme name="ERM colours">
      <a:dk1>
        <a:sysClr val="windowText" lastClr="000000"/>
      </a:dk1>
      <a:lt1>
        <a:sysClr val="window" lastClr="FFFFFF"/>
      </a:lt1>
      <a:dk2>
        <a:srgbClr val="007A5F"/>
      </a:dk2>
      <a:lt2>
        <a:srgbClr val="666F74"/>
      </a:lt2>
      <a:accent1>
        <a:srgbClr val="003366"/>
      </a:accent1>
      <a:accent2>
        <a:srgbClr val="D28700"/>
      </a:accent2>
      <a:accent3>
        <a:srgbClr val="6A83B2"/>
      </a:accent3>
      <a:accent4>
        <a:srgbClr val="C40043"/>
      </a:accent4>
      <a:accent5>
        <a:srgbClr val="008DD6"/>
      </a:accent5>
      <a:accent6>
        <a:srgbClr val="B1A800"/>
      </a:accent6>
      <a:hlink>
        <a:srgbClr val="007A5F"/>
      </a:hlink>
      <a:folHlink>
        <a:srgbClr val="666F74"/>
      </a:folHlink>
    </a:clrScheme>
    <a:fontScheme name="E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- ERM Powerpoint Template.potx" id="{D6ADE656-32C9-47A6-83AC-DC2BB8DD02DD}" vid="{8D213B46-CAB9-4BCF-864A-262367D36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A997B53A7534C9EA796E3D70BE5E0" ma:contentTypeVersion="2" ma:contentTypeDescription="Create a new document." ma:contentTypeScope="" ma:versionID="ebbcadf91341ed4da15920989bf373f2">
  <xsd:schema xmlns:xsd="http://www.w3.org/2001/XMLSchema" xmlns:xs="http://www.w3.org/2001/XMLSchema" xmlns:p="http://schemas.microsoft.com/office/2006/metadata/properties" xmlns:ns2="02550589-acfa-4b4b-a102-f1ee1274c75a" targetNamespace="http://schemas.microsoft.com/office/2006/metadata/properties" ma:root="true" ma:fieldsID="7875109c64a71eab887e254b4a86e286" ns2:_="">
    <xsd:import namespace="02550589-acfa-4b4b-a102-f1ee1274c7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50589-acfa-4b4b-a102-f1ee1274c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D19965-C11B-41B2-8069-507C304F40D2}">
  <ds:schemaRefs>
    <ds:schemaRef ds:uri="http://www.w3.org/XML/1998/namespace"/>
    <ds:schemaRef ds:uri="http://purl.org/dc/dcmitype/"/>
    <ds:schemaRef ds:uri="02550589-acfa-4b4b-a102-f1ee1274c75a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2C6F6E-4527-4FC4-B62F-7429FAEFF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51567-C6C5-463D-B335-634679EBFB8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F13EA59-9488-4DEB-AFBD-F67BF1C35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50589-acfa-4b4b-a102-f1ee1274c7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- ERM Powerpoint Template</Template>
  <TotalTime>1614</TotalTime>
  <Words>686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ERM PowerPoint Theme</vt:lpstr>
      <vt:lpstr>Nuclear Magnetic Resonance Geophysical Investigations  How to Quantify Aquifer Properties and Hydrocarbon Saturation Using Existing Monitoring Wells  </vt:lpstr>
      <vt:lpstr>Goal: Closure of Contaminated Sites Problem: Heterogenaity vs Simplyfing Assumptions Solution: Resolve &amp; understand the true aquifer fabric and multi-domain mass flux, mass storage systems </vt:lpstr>
      <vt:lpstr>NMR builds on other HRSC tools:  </vt:lpstr>
      <vt:lpstr>Some Potential Applications:</vt:lpstr>
      <vt:lpstr>NMR Measurement Physics</vt:lpstr>
      <vt:lpstr>Hydrologic Properties from NMR </vt:lpstr>
      <vt:lpstr>Relaxation rates strongly correlate with pore size </vt:lpstr>
      <vt:lpstr>Mobile versus Immobile Porosity</vt:lpstr>
      <vt:lpstr>Hydrologic Properties from NMR</vt:lpstr>
      <vt:lpstr>Multi-Phase Porosity Distribution</vt:lpstr>
      <vt:lpstr>Downhole NMR Logging</vt:lpstr>
      <vt:lpstr>Downhole NMR Logging</vt:lpstr>
      <vt:lpstr>Downhole NMR Logging</vt:lpstr>
      <vt:lpstr>Javelin System (VistaClara, Inc.) </vt:lpstr>
      <vt:lpstr>Javelin System (VistaClara, Inc.) </vt:lpstr>
      <vt:lpstr>Straightforward Interpretation</vt:lpstr>
      <vt:lpstr>Case Study: Mill Tailings</vt:lpstr>
      <vt:lpstr>Mill Tailings Impoundment</vt:lpstr>
      <vt:lpstr>Hydrocarbon Detection Pilot Test Results</vt:lpstr>
      <vt:lpstr>Surface NMR </vt:lpstr>
      <vt:lpstr>Comparison of Logging and Surface NMR</vt:lpstr>
      <vt:lpstr>Summary </vt:lpstr>
      <vt:lpstr>Thank you</vt:lpstr>
    </vt:vector>
  </TitlesOfParts>
  <Company>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[Note:  This can go to multiple lines which move up the slide]</dc:title>
  <dc:creator>Terry Armstrong</dc:creator>
  <cp:lastModifiedBy>Brad Cross</cp:lastModifiedBy>
  <cp:revision>55</cp:revision>
  <cp:lastPrinted>2018-04-17T21:44:06Z</cp:lastPrinted>
  <dcterms:created xsi:type="dcterms:W3CDTF">2018-05-30T22:33:31Z</dcterms:created>
  <dcterms:modified xsi:type="dcterms:W3CDTF">2018-10-31T17:00:57Z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0x0101004D5A997B53A7534C9EA796E3D70BE5E0</vt:lpwstr>
  </property>
</Properties>
</file>