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419" r:id="rId3"/>
    <p:sldId id="456" r:id="rId4"/>
    <p:sldId id="438" r:id="rId5"/>
    <p:sldId id="445" r:id="rId6"/>
    <p:sldId id="449" r:id="rId7"/>
    <p:sldId id="448" r:id="rId8"/>
    <p:sldId id="450" r:id="rId9"/>
    <p:sldId id="437" r:id="rId10"/>
    <p:sldId id="447" r:id="rId11"/>
    <p:sldId id="451" r:id="rId12"/>
    <p:sldId id="453" r:id="rId13"/>
    <p:sldId id="454" r:id="rId14"/>
    <p:sldId id="455" r:id="rId15"/>
    <p:sldId id="444" r:id="rId16"/>
    <p:sldId id="458" r:id="rId17"/>
    <p:sldId id="457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505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1" autoAdjust="0"/>
    <p:restoredTop sz="81016" autoAdjust="0"/>
  </p:normalViewPr>
  <p:slideViewPr>
    <p:cSldViewPr snapToGrid="0">
      <p:cViewPr varScale="1">
        <p:scale>
          <a:sx n="73" d="100"/>
          <a:sy n="73" d="100"/>
        </p:scale>
        <p:origin x="14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lleman\Desktop\Copy%20of%20NM%20Produ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New Mexico Oil,</a:t>
            </a:r>
            <a:r>
              <a:rPr lang="en-US" sz="2200" baseline="0" dirty="0"/>
              <a:t> Produced Water, and </a:t>
            </a:r>
            <a:r>
              <a:rPr lang="en-US" sz="2200" baseline="0" dirty="0" smtClean="0"/>
              <a:t>Injected </a:t>
            </a:r>
            <a:r>
              <a:rPr lang="en-US" sz="2200" baseline="0" dirty="0"/>
              <a:t>Water Volumes</a:t>
            </a:r>
            <a:endParaRPr lang="en-US" sz="2200" dirty="0"/>
          </a:p>
        </c:rich>
      </c:tx>
      <c:layout>
        <c:manualLayout>
          <c:xMode val="edge"/>
          <c:yMode val="edge"/>
          <c:x val="0.11156944444444443"/>
          <c:y val="1.365694409358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Sheet1!$F$3</c:f>
              <c:strCache>
                <c:ptCount val="1"/>
                <c:pt idx="0">
                  <c:v> Total Prod Water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Sheet1!$E$4:$E$21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Sheet1!$F$4:$F$21</c:f>
              <c:numCache>
                <c:formatCode>#,##0</c:formatCode>
                <c:ptCount val="18"/>
                <c:pt idx="0">
                  <c:v>602519566</c:v>
                </c:pt>
                <c:pt idx="1">
                  <c:v>641944759</c:v>
                </c:pt>
                <c:pt idx="2">
                  <c:v>630670893</c:v>
                </c:pt>
                <c:pt idx="3">
                  <c:v>635554176</c:v>
                </c:pt>
                <c:pt idx="4">
                  <c:v>633239440</c:v>
                </c:pt>
                <c:pt idx="5">
                  <c:v>646711049</c:v>
                </c:pt>
                <c:pt idx="6">
                  <c:v>635411814</c:v>
                </c:pt>
                <c:pt idx="7">
                  <c:v>662554067</c:v>
                </c:pt>
                <c:pt idx="8">
                  <c:v>735265439</c:v>
                </c:pt>
                <c:pt idx="9">
                  <c:v>691196624</c:v>
                </c:pt>
                <c:pt idx="10">
                  <c:v>715789800</c:v>
                </c:pt>
                <c:pt idx="11">
                  <c:v>726035915</c:v>
                </c:pt>
                <c:pt idx="12">
                  <c:v>778419774</c:v>
                </c:pt>
                <c:pt idx="13">
                  <c:v>812424463</c:v>
                </c:pt>
                <c:pt idx="14">
                  <c:v>892659248</c:v>
                </c:pt>
                <c:pt idx="15">
                  <c:v>909280896</c:v>
                </c:pt>
                <c:pt idx="16">
                  <c:v>857616260</c:v>
                </c:pt>
                <c:pt idx="17">
                  <c:v>878393072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Sheet1!$G$3</c:f>
              <c:strCache>
                <c:ptCount val="1"/>
                <c:pt idx="0">
                  <c:v> Total Injected Water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Sheet1!$E$4:$E$21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Sheet1!$G$4:$G$21</c:f>
              <c:numCache>
                <c:formatCode>#,##0</c:formatCode>
                <c:ptCount val="18"/>
                <c:pt idx="0">
                  <c:v>559601682</c:v>
                </c:pt>
                <c:pt idx="1">
                  <c:v>593520218</c:v>
                </c:pt>
                <c:pt idx="2">
                  <c:v>628959600</c:v>
                </c:pt>
                <c:pt idx="3">
                  <c:v>608443558</c:v>
                </c:pt>
                <c:pt idx="4">
                  <c:v>630421598</c:v>
                </c:pt>
                <c:pt idx="5">
                  <c:v>608827276</c:v>
                </c:pt>
                <c:pt idx="6">
                  <c:v>644693692</c:v>
                </c:pt>
                <c:pt idx="7">
                  <c:v>712204290</c:v>
                </c:pt>
                <c:pt idx="8">
                  <c:v>717952498</c:v>
                </c:pt>
                <c:pt idx="9">
                  <c:v>677841228</c:v>
                </c:pt>
                <c:pt idx="10">
                  <c:v>719798169</c:v>
                </c:pt>
                <c:pt idx="11">
                  <c:v>692547239</c:v>
                </c:pt>
                <c:pt idx="12">
                  <c:v>762808790</c:v>
                </c:pt>
                <c:pt idx="13">
                  <c:v>782226023</c:v>
                </c:pt>
                <c:pt idx="14">
                  <c:v>812793816</c:v>
                </c:pt>
                <c:pt idx="15">
                  <c:v>840010220</c:v>
                </c:pt>
                <c:pt idx="16">
                  <c:v>769196568</c:v>
                </c:pt>
                <c:pt idx="17">
                  <c:v>785974579</c:v>
                </c:pt>
              </c:numCache>
            </c:numRef>
          </c:val>
          <c:smooth val="0"/>
        </c:ser>
        <c:ser>
          <c:idx val="0"/>
          <c:order val="2"/>
          <c:tx>
            <c:v>Total Oil Production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Sheet1!$H$4:$H$21</c:f>
              <c:numCache>
                <c:formatCode>_(* #,##0_);_(* \(#,##0\);_(* "-"??_);_(@_)</c:formatCode>
                <c:ptCount val="18"/>
                <c:pt idx="0">
                  <c:v>67198000</c:v>
                </c:pt>
                <c:pt idx="1">
                  <c:v>68001000</c:v>
                </c:pt>
                <c:pt idx="2">
                  <c:v>67561000</c:v>
                </c:pt>
                <c:pt idx="3">
                  <c:v>66590000</c:v>
                </c:pt>
                <c:pt idx="4">
                  <c:v>64517000</c:v>
                </c:pt>
                <c:pt idx="5">
                  <c:v>60964000</c:v>
                </c:pt>
                <c:pt idx="6">
                  <c:v>59452000</c:v>
                </c:pt>
                <c:pt idx="7">
                  <c:v>59177000</c:v>
                </c:pt>
                <c:pt idx="8">
                  <c:v>60155000</c:v>
                </c:pt>
                <c:pt idx="9">
                  <c:v>61178000</c:v>
                </c:pt>
                <c:pt idx="10">
                  <c:v>65568000</c:v>
                </c:pt>
                <c:pt idx="11">
                  <c:v>71508000</c:v>
                </c:pt>
                <c:pt idx="12">
                  <c:v>85551000</c:v>
                </c:pt>
                <c:pt idx="13">
                  <c:v>102789000</c:v>
                </c:pt>
                <c:pt idx="14">
                  <c:v>125021000</c:v>
                </c:pt>
                <c:pt idx="15">
                  <c:v>147662000</c:v>
                </c:pt>
                <c:pt idx="16">
                  <c:v>146389000</c:v>
                </c:pt>
                <c:pt idx="17">
                  <c:v>171440000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786664"/>
        <c:axId val="288787056"/>
      </c:lineChart>
      <c:catAx>
        <c:axId val="28878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787056"/>
        <c:crosses val="autoZero"/>
        <c:auto val="1"/>
        <c:lblAlgn val="ctr"/>
        <c:lblOffset val="100"/>
        <c:noMultiLvlLbl val="0"/>
      </c:catAx>
      <c:valAx>
        <c:axId val="28878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7866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444444444444445E-2"/>
                <c:y val="0.389156223568384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800"/>
                    <a:t>Million Barrels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06DE9-1F66-4B0B-B0F7-7941EE0CE563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49B2-3DC0-4664-888A-49BA06A9E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lvl="1"/>
            <a:endParaRPr lang="en-US" sz="17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0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9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4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24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49B2-3DC0-4664-888A-49BA06A9EF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6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2900" y="6036812"/>
            <a:ext cx="8515350" cy="88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" y="6343384"/>
            <a:ext cx="2299890" cy="46793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Copyright © 2018 ALL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2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B7EDBD58-4847-4BB0-88DA-573CC23E852C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5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BF2C4E43-19E8-4009-B7F2-2809E1C8F98A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9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2963" y="6589776"/>
            <a:ext cx="8565288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D44A16D-2E7E-448C-BA81-AAF933676B01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589776"/>
            <a:ext cx="73025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33FB60C-2DF9-4796-BFFC-5A833064F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8801100" cy="1463040"/>
          </a:xfrm>
        </p:spPr>
        <p:txBody>
          <a:bodyPr anchor="ctr">
            <a:normAutofit/>
          </a:bodyPr>
          <a:lstStyle>
            <a:lvl1pPr algn="l">
              <a:defRPr sz="48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589776"/>
            <a:ext cx="73025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33FB60C-2DF9-4796-BFFC-5A833064F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February</a:t>
            </a:r>
            <a:r>
              <a:rPr lang="en-US" baseline="0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7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48" y="1803633"/>
            <a:ext cx="4065808" cy="45057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803633"/>
            <a:ext cx="4366260" cy="45057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589776"/>
            <a:ext cx="73025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33FB60C-2DF9-4796-BFFC-5A833064F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5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98A5A131-B2B9-410A-9CD3-40091202F1F8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8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451DF87F-BE01-41FA-B319-861CC23ABABA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0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1138C66A-3DBA-4308-8A44-DE8856045E3E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2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8B553B93-B8E7-4315-897D-A9497F47F8C1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2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DDBC1B1A-4C72-4D52-BFCF-75B91341ADCB}" type="datetime4">
              <a:rPr lang="en-US" smtClean="0"/>
              <a:t>November 27,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2016 ALL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524FD97E-F89D-4E47-A52C-DA9DD0C76B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963" y="1737360"/>
            <a:ext cx="8565287" cy="45720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589776"/>
            <a:ext cx="73025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33FB60C-2DF9-4796-BFFC-5A833064F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589776"/>
            <a:ext cx="9144000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October</a:t>
            </a:r>
            <a:r>
              <a:rPr lang="en-US" baseline="0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2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300" kern="1200" cap="all" spc="100" baseline="0">
          <a:solidFill>
            <a:schemeClr val="tx1">
              <a:lumMod val="90000"/>
              <a:lumOff val="1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l-llc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838201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en-US" sz="5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Water recycling in the Delaware Basin of new </a:t>
            </a:r>
            <a:r>
              <a:rPr lang="en-US" sz="5400" dirty="0" smtClean="0">
                <a:solidFill>
                  <a:schemeClr val="bg1"/>
                </a:solidFill>
              </a:rPr>
              <a:t>M</a:t>
            </a:r>
            <a:r>
              <a:rPr lang="en-US" sz="5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exico</a:t>
            </a:r>
            <a:endParaRPr lang="en-US" sz="5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607517"/>
            <a:ext cx="9144000" cy="15450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Nate Alleman </a:t>
            </a:r>
          </a:p>
          <a:p>
            <a:pPr algn="ctr"/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Nate Alleman, J.D. Arthur P.E. SPEC, Gavin James P.E., Bill Hochheiser (ALL Consulting)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58552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at: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International Petroleum Environmental Conference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31, 2018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Denver, CO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Implications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BLMKarstPotenti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6519" r="6170" b="29108"/>
          <a:stretch/>
        </p:blipFill>
        <p:spPr>
          <a:xfrm>
            <a:off x="127816" y="1582993"/>
            <a:ext cx="5172173" cy="49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LMKarstPotenti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83854" r="53558" b="2307"/>
          <a:stretch/>
        </p:blipFill>
        <p:spPr>
          <a:xfrm>
            <a:off x="5643716" y="2842168"/>
            <a:ext cx="3401961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Ownership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Fee Land – work with landowner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State Trust Land </a:t>
            </a:r>
            <a:r>
              <a:rPr lang="en-US" sz="2400" dirty="0"/>
              <a:t>(State Land Office)</a:t>
            </a:r>
          </a:p>
          <a:p>
            <a:pPr lvl="1"/>
            <a:r>
              <a:rPr lang="en-US" sz="2000" dirty="0"/>
              <a:t>Application for B</a:t>
            </a:r>
            <a:r>
              <a:rPr lang="en-US" sz="2000" dirty="0" smtClean="0"/>
              <a:t>usiness Lease</a:t>
            </a:r>
            <a:endParaRPr lang="en-US" sz="2000" dirty="0"/>
          </a:p>
          <a:p>
            <a:pPr lvl="1"/>
            <a:r>
              <a:rPr lang="en-US" sz="2000" dirty="0" smtClean="0"/>
              <a:t>Easement</a:t>
            </a:r>
          </a:p>
          <a:p>
            <a:pPr lvl="1"/>
            <a:r>
              <a:rPr lang="en-US" sz="2000" dirty="0" smtClean="0"/>
              <a:t>NEPA Issues (cultural and T&amp;E)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Bureau of Land Management</a:t>
            </a:r>
            <a:endParaRPr lang="en-US" sz="2400" dirty="0"/>
          </a:p>
          <a:p>
            <a:pPr lvl="1"/>
            <a:r>
              <a:rPr lang="en-US" sz="2000" dirty="0" smtClean="0"/>
              <a:t>Notice of Staking/Staking Meeting</a:t>
            </a:r>
          </a:p>
          <a:p>
            <a:pPr lvl="1"/>
            <a:r>
              <a:rPr lang="en-US" sz="2000" dirty="0" smtClean="0"/>
              <a:t>Right of Way</a:t>
            </a:r>
            <a:endParaRPr lang="en-US" sz="2000" dirty="0"/>
          </a:p>
          <a:p>
            <a:pPr lvl="1"/>
            <a:r>
              <a:rPr lang="en-US" sz="2000" dirty="0" smtClean="0"/>
              <a:t>NEPA EA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44" y="2740970"/>
            <a:ext cx="4329812" cy="33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2744" y="6141792"/>
            <a:ext cx="432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2016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2" y="1737360"/>
            <a:ext cx="4803145" cy="4572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Coordinate with regulators early and often.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Reduce or eliminate leak detection media (gravel and piping)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Proper balance of cut/fill to eliminate need for disposal of material.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Use onsite material for road surface (as available)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Reduce outside slopes to increase slope stability and decrease maintenance costs.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83" y="1737360"/>
            <a:ext cx="3638067" cy="428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20183" y="6019201"/>
            <a:ext cx="363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2018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 Wells in the Delaware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737360"/>
            <a:ext cx="5472217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Delaware Sands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230 active disposal wells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Average injection rate of 11,500 BWPD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AOR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Over-pressurization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Devonian/Silurian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162 active disposal wells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Average injection rate of 13,300 BWPD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Maximum injection rate of 42,500 BWPD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Fewer AOR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wells being planned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injection into the </a:t>
            </a:r>
            <a:r>
              <a:rPr lang="en-US" dirty="0" smtClean="0"/>
              <a:t>Ellenburger.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 descr="Delaware Basin Geolog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" r="-3449"/>
          <a:stretch/>
        </p:blipFill>
        <p:spPr>
          <a:xfrm>
            <a:off x="5595046" y="1002389"/>
            <a:ext cx="2898079" cy="558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903022" y="5215549"/>
            <a:ext cx="728980" cy="551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03022" y="2460918"/>
            <a:ext cx="853378" cy="841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disposal rate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737360"/>
            <a:ext cx="4248557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Threshold </a:t>
            </a:r>
            <a:r>
              <a:rPr lang="en-US" sz="2400" dirty="0"/>
              <a:t>of 25,000 bpd triggers increased scrutiny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 mile AOR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 mile notification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Seismicity </a:t>
            </a:r>
            <a:r>
              <a:rPr lang="en-US" sz="2000" dirty="0" smtClean="0"/>
              <a:t>analysis (faults and seismic events)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r="28827"/>
          <a:stretch/>
        </p:blipFill>
        <p:spPr>
          <a:xfrm>
            <a:off x="5165210" y="1737360"/>
            <a:ext cx="3155830" cy="461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65211" y="6349353"/>
            <a:ext cx="315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2016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4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Seismicity Concerns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4708" y="1662504"/>
            <a:ext cx="8171729" cy="4927271"/>
            <a:chOff x="1788961" y="-114208"/>
            <a:chExt cx="7524925" cy="49914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8899" t="19565" r="9381" b="4267"/>
            <a:stretch/>
          </p:blipFill>
          <p:spPr>
            <a:xfrm>
              <a:off x="1788961" y="-114208"/>
              <a:ext cx="7524925" cy="4991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106672" y="-34866"/>
              <a:ext cx="16753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STACK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728961" y="149801"/>
              <a:ext cx="1030224" cy="3591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81055" y="475361"/>
              <a:ext cx="17363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SCOOP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972480" y="660027"/>
              <a:ext cx="1030224" cy="3591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85920" y="1255609"/>
              <a:ext cx="17993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Barnett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022088" y="1440276"/>
              <a:ext cx="1030224" cy="3591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25353" y="2969730"/>
              <a:ext cx="20477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Eagle Ford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7779" y="1803145"/>
              <a:ext cx="204622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Permian/Pecos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3761333" y="4863319"/>
            <a:ext cx="1118777" cy="3545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90439" y="3707006"/>
            <a:ext cx="423061" cy="4997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4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737360"/>
            <a:ext cx="3933349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Many states are encouraging recycling.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Overall permitting processes and considerations are similar.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Texas: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Permit required for Commercial Treatment Facility Permits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Non-Commercial Fluid Recycling pits (NCFRs)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Oklahoma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Permits required for both Commercial and Non-Commercial Recycling facilities.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b="31088"/>
          <a:stretch/>
        </p:blipFill>
        <p:spPr>
          <a:xfrm>
            <a:off x="4315522" y="2024046"/>
            <a:ext cx="4427034" cy="376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15523" y="5784930"/>
            <a:ext cx="442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2018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2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High </a:t>
            </a:r>
            <a:r>
              <a:rPr lang="en-US" sz="2800" dirty="0"/>
              <a:t>level of O&amp;G activity in SE </a:t>
            </a:r>
            <a:r>
              <a:rPr lang="en-US" sz="2800" dirty="0" smtClean="0"/>
              <a:t>New Mexico </a:t>
            </a:r>
            <a:r>
              <a:rPr lang="en-US" sz="2800" dirty="0"/>
              <a:t>has increased demand for </a:t>
            </a:r>
            <a:r>
              <a:rPr lang="en-US" sz="2800" dirty="0" smtClean="0"/>
              <a:t>recycling</a:t>
            </a:r>
            <a:r>
              <a:rPr lang="en-US" sz="2800" dirty="0"/>
              <a:t> </a:t>
            </a:r>
            <a:r>
              <a:rPr lang="en-US" sz="2800" dirty="0" smtClean="0"/>
              <a:t>and disposal.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States, including New Mexico, are encouraging recycling.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Recycling is cost-effective for operators in the long-term.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While New Mexico </a:t>
            </a:r>
            <a:r>
              <a:rPr lang="en-US" sz="2800" dirty="0"/>
              <a:t>encourages recycling, regulations impose numerous, complex permitting requirements for recycling facilities.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Need </a:t>
            </a:r>
            <a:r>
              <a:rPr lang="en-US" sz="2800" dirty="0"/>
              <a:t>to work closely with the state agency for smooth permitting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1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99992" y="2086671"/>
            <a:ext cx="3318763" cy="33141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rgbClr val="101F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kern="0" dirty="0" smtClean="0">
                <a:solidFill>
                  <a:srgbClr val="080808"/>
                </a:solidFill>
              </a:rPr>
              <a:t>Contact Information: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kern="0" dirty="0" smtClean="0">
                <a:solidFill>
                  <a:srgbClr val="080808"/>
                </a:solidFill>
              </a:rPr>
              <a:t>Nate Alleman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</a:rPr>
              <a:t>Project Manager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</a:rPr>
              <a:t>nalleman@all-llc.com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</a:rPr>
              <a:t>ALL Consulting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</a:rPr>
              <a:t>1718 S. Cheyenne Ave.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</a:rPr>
              <a:t>Tulsa, OK 74119</a:t>
            </a:r>
            <a:br>
              <a:rPr lang="en-US" b="1" kern="0" dirty="0" smtClean="0">
                <a:solidFill>
                  <a:srgbClr val="080808"/>
                </a:solidFill>
              </a:rPr>
            </a:br>
            <a:r>
              <a:rPr lang="en-US" b="1" kern="0" dirty="0" smtClean="0">
                <a:solidFill>
                  <a:srgbClr val="080808"/>
                </a:solidFill>
                <a:hlinkClick r:id="rId2"/>
              </a:rPr>
              <a:t>www.all-llc.com</a:t>
            </a:r>
            <a:endParaRPr lang="en-US" b="1" kern="0" dirty="0" smtClean="0">
              <a:solidFill>
                <a:srgbClr val="080808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kern="0" dirty="0"/>
          </a:p>
        </p:txBody>
      </p:sp>
      <p:sp>
        <p:nvSpPr>
          <p:cNvPr id="10" name="Rectangle 9"/>
          <p:cNvSpPr/>
          <p:nvPr/>
        </p:nvSpPr>
        <p:spPr>
          <a:xfrm>
            <a:off x="20545" y="5481855"/>
            <a:ext cx="8639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kern="0" dirty="0">
                <a:solidFill>
                  <a:schemeClr val="bg2">
                    <a:lumMod val="10000"/>
                  </a:schemeClr>
                </a:solidFill>
              </a:rPr>
              <a:t>Citation Information</a:t>
            </a:r>
            <a:r>
              <a:rPr lang="en-US" kern="0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Nate Alleman, J.D. Arthur P.E. SPEC, Gavin James P.E., Bill Hochheiser (ALL Consulting)</a:t>
            </a:r>
            <a:r>
              <a:rPr lang="en-US" kern="0" dirty="0" smtClean="0"/>
              <a:t>. “</a:t>
            </a:r>
            <a:r>
              <a:rPr lang="en-US" i="1" dirty="0"/>
              <a:t>Produced Water </a:t>
            </a:r>
            <a:r>
              <a:rPr lang="en-US" i="1" dirty="0" smtClean="0"/>
              <a:t>Recycling </a:t>
            </a:r>
            <a:r>
              <a:rPr lang="en-US" i="1" dirty="0"/>
              <a:t>in the Delaware Basin of </a:t>
            </a:r>
            <a:r>
              <a:rPr lang="en-US" i="1" dirty="0" smtClean="0"/>
              <a:t>New </a:t>
            </a:r>
            <a:r>
              <a:rPr lang="en-US" i="1" dirty="0"/>
              <a:t>Mexico</a:t>
            </a:r>
            <a:r>
              <a:rPr lang="en-US" kern="0" dirty="0" smtClean="0"/>
              <a:t>”.  </a:t>
            </a:r>
            <a:r>
              <a:rPr lang="en-US" kern="0" dirty="0"/>
              <a:t>Presented at </a:t>
            </a:r>
            <a:r>
              <a:rPr lang="en-US" kern="0" dirty="0" smtClean="0"/>
              <a:t>the 2018 International Petroleum Environmental Conference</a:t>
            </a:r>
            <a:r>
              <a:rPr lang="en-US" dirty="0" smtClean="0"/>
              <a:t>. Tulsa, OK. October 31, 2018.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104" y="2262318"/>
            <a:ext cx="3116518" cy="24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Disposal Demand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21043"/>
              </p:ext>
            </p:extLst>
          </p:nvPr>
        </p:nvGraphicFramePr>
        <p:xfrm>
          <a:off x="0" y="1504335"/>
          <a:ext cx="9144000" cy="508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0215" y="6446889"/>
            <a:ext cx="3111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Data Source: NMOCD 2018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recycle??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2964" y="1737360"/>
            <a:ext cx="4033710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Motivation to recycle varies from basin to basin and company to company.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Operational Flexibility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Public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Investors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Regulations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4932" r="5715" b="18491"/>
          <a:stretch/>
        </p:blipFill>
        <p:spPr>
          <a:xfrm>
            <a:off x="3562974" y="2530792"/>
            <a:ext cx="5213035" cy="351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62974" y="6047524"/>
            <a:ext cx="5213035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2018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4" y="1616149"/>
            <a:ext cx="6561134" cy="497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Operators may recycle/reuse their water in a Multi-Well Fluid Management Pit without requiring a recycling permit.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Encourages recycling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Commercial Recycling requires a permit (C-147)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Long Form (Containment)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Short Form (No Containment)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Commercial Facilities have various permit requirements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Siting criteria (municipalities, surface/groundwater, water wells, residences, etc.)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Karst Geology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Construction </a:t>
            </a:r>
            <a:r>
              <a:rPr lang="en-US" sz="2000" dirty="0"/>
              <a:t>and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Closure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Financial </a:t>
            </a:r>
            <a:r>
              <a:rPr lang="en-US" sz="2000" dirty="0" smtClean="0"/>
              <a:t>Assurance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4" y="1737360"/>
            <a:ext cx="4067164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Standard Treatment: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Settle </a:t>
            </a:r>
            <a:r>
              <a:rPr lang="en-US" sz="2000" dirty="0"/>
              <a:t>out solids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Skim oil and </a:t>
            </a:r>
            <a:r>
              <a:rPr lang="en-US" sz="2000" dirty="0" smtClean="0"/>
              <a:t>grease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Prohibit Sulfate Reducing Bacteria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Take out iron, aeration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Regs </a:t>
            </a:r>
            <a:r>
              <a:rPr lang="en-US" sz="2400" dirty="0"/>
              <a:t>require that 20% of capacity be recycled every six 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Recycling </a:t>
            </a:r>
            <a:r>
              <a:rPr lang="en-US" sz="2400" dirty="0"/>
              <a:t>facilities cannot be used for </a:t>
            </a:r>
            <a:r>
              <a:rPr lang="en-US" sz="2400" dirty="0" smtClean="0"/>
              <a:t>disposal (Evaporation)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28" y="2152184"/>
            <a:ext cx="4370346" cy="327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60128" y="5429944"/>
            <a:ext cx="437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2018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Facility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98925"/>
            <a:ext cx="8877300" cy="48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737360"/>
            <a:ext cx="4800147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Preferred </a:t>
            </a:r>
            <a:r>
              <a:rPr lang="en-US" sz="1800" dirty="0"/>
              <a:t>design typically includes 6  lined impoundments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Impoundment </a:t>
            </a:r>
            <a:r>
              <a:rPr lang="en-US" sz="1800" dirty="0"/>
              <a:t>liners consist of:</a:t>
            </a:r>
          </a:p>
          <a:p>
            <a:pPr lvl="1"/>
            <a:r>
              <a:rPr lang="en-US" sz="1500" dirty="0"/>
              <a:t>Geotextile layer with gas vent strips</a:t>
            </a:r>
          </a:p>
          <a:p>
            <a:pPr lvl="1"/>
            <a:r>
              <a:rPr lang="en-US" sz="1500" dirty="0"/>
              <a:t>Secondary liner (40 mil smooth black geomembrane)</a:t>
            </a:r>
          </a:p>
          <a:p>
            <a:pPr lvl="1"/>
            <a:r>
              <a:rPr lang="en-US" sz="1500" dirty="0"/>
              <a:t>Leak detection system</a:t>
            </a:r>
          </a:p>
          <a:p>
            <a:pPr lvl="1"/>
            <a:r>
              <a:rPr lang="en-US" sz="1500" dirty="0" smtClean="0"/>
              <a:t>Primary </a:t>
            </a:r>
            <a:r>
              <a:rPr lang="en-US" sz="1500" dirty="0"/>
              <a:t>liner (40 mil textured white geomembrane)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Impoundments connected </a:t>
            </a:r>
            <a:r>
              <a:rPr lang="en-US" sz="1800" dirty="0"/>
              <a:t>by equalization pipes that can be </a:t>
            </a:r>
            <a:r>
              <a:rPr lang="en-US" sz="1800" dirty="0" smtClean="0"/>
              <a:t>opened and closed for isolation or transfer.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Suction </a:t>
            </a:r>
            <a:r>
              <a:rPr lang="en-US" sz="1800" dirty="0"/>
              <a:t>pipes are installed in the clean brine </a:t>
            </a:r>
            <a:r>
              <a:rPr lang="en-US" sz="1800" dirty="0" smtClean="0"/>
              <a:t>impoundment.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17509"/>
          <a:stretch/>
        </p:blipFill>
        <p:spPr>
          <a:xfrm>
            <a:off x="5014733" y="1680921"/>
            <a:ext cx="3594009" cy="462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14733" y="6309360"/>
            <a:ext cx="359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ALL Consulting 2016</a:t>
            </a: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Karst Geology is a concern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2018 ALL Consulting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3FB60C-2DF9-4796-BFFC-5A833064F24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://www.wandelgek.nl/wp-content/uploads/2014/08/figure-13-1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9807"/>
            <a:ext cx="9193403" cy="48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11176</TotalTime>
  <Words>800</Words>
  <Application>Microsoft Office PowerPoint</Application>
  <PresentationFormat>On-screen Show (4:3)</PresentationFormat>
  <Paragraphs>163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 3</vt:lpstr>
      <vt:lpstr>Integral</vt:lpstr>
      <vt:lpstr>Produced Water recycling in the Delaware Basin of new Mexico</vt:lpstr>
      <vt:lpstr>Increasing Disposal Demand</vt:lpstr>
      <vt:lpstr>Why recycle??</vt:lpstr>
      <vt:lpstr>Water Constraints</vt:lpstr>
      <vt:lpstr>Recycling Approval</vt:lpstr>
      <vt:lpstr>Facility Operation</vt:lpstr>
      <vt:lpstr>General Facility Design</vt:lpstr>
      <vt:lpstr>Containments</vt:lpstr>
      <vt:lpstr>Karst Geology is a concern</vt:lpstr>
      <vt:lpstr>Karst Implications</vt:lpstr>
      <vt:lpstr>Surface Ownership Factors</vt:lpstr>
      <vt:lpstr>Lowering Costs</vt:lpstr>
      <vt:lpstr>Disposal Wells in the Delaware basin</vt:lpstr>
      <vt:lpstr>High disposal rate considerations</vt:lpstr>
      <vt:lpstr>Seismicity Concerns</vt:lpstr>
      <vt:lpstr>State comparison</vt:lpstr>
      <vt:lpstr>Summary</vt:lpstr>
      <vt:lpstr>Contact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Monitoring and  Mitigation Workshop</dc:title>
  <dc:creator>Nathan Alleman</dc:creator>
  <cp:lastModifiedBy>Nathan Alleman</cp:lastModifiedBy>
  <cp:revision>143</cp:revision>
  <dcterms:created xsi:type="dcterms:W3CDTF">2017-01-16T15:16:12Z</dcterms:created>
  <dcterms:modified xsi:type="dcterms:W3CDTF">2018-11-27T18:48:13Z</dcterms:modified>
</cp:coreProperties>
</file>