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71" r:id="rId2"/>
    <p:sldId id="470" r:id="rId3"/>
    <p:sldId id="502" r:id="rId4"/>
    <p:sldId id="472" r:id="rId5"/>
    <p:sldId id="391" r:id="rId6"/>
    <p:sldId id="494" r:id="rId7"/>
    <p:sldId id="485" r:id="rId8"/>
    <p:sldId id="483" r:id="rId9"/>
    <p:sldId id="465" r:id="rId10"/>
    <p:sldId id="504" r:id="rId11"/>
    <p:sldId id="506" r:id="rId12"/>
    <p:sldId id="503" r:id="rId13"/>
    <p:sldId id="417" r:id="rId14"/>
    <p:sldId id="418" r:id="rId15"/>
    <p:sldId id="507" r:id="rId16"/>
    <p:sldId id="508" r:id="rId17"/>
    <p:sldId id="463" r:id="rId18"/>
    <p:sldId id="459" r:id="rId19"/>
    <p:sldId id="509" r:id="rId20"/>
    <p:sldId id="301" r:id="rId21"/>
    <p:sldId id="302" r:id="rId22"/>
    <p:sldId id="303" r:id="rId23"/>
    <p:sldId id="311" r:id="rId24"/>
    <p:sldId id="313" r:id="rId25"/>
    <p:sldId id="314" r:id="rId26"/>
    <p:sldId id="499" r:id="rId27"/>
    <p:sldId id="489" r:id="rId28"/>
    <p:sldId id="410" r:id="rId29"/>
    <p:sldId id="493" r:id="rId30"/>
    <p:sldId id="492" r:id="rId31"/>
    <p:sldId id="490" r:id="rId32"/>
    <p:sldId id="491" r:id="rId33"/>
    <p:sldId id="306" r:id="rId34"/>
    <p:sldId id="307" r:id="rId35"/>
    <p:sldId id="445" r:id="rId36"/>
    <p:sldId id="446" r:id="rId37"/>
    <p:sldId id="299" r:id="rId3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E7"/>
    <a:srgbClr val="E3E9E7"/>
    <a:srgbClr val="D5F9FB"/>
    <a:srgbClr val="167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B"/>
          </a:solidFill>
        </a:fill>
      </a:tcStyle>
    </a:wholeTbl>
    <a:band2H>
      <a:tcTxStyle/>
      <a:tcStyle>
        <a:tcBdr/>
        <a:fill>
          <a:solidFill>
            <a:srgbClr val="E7E9EE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CE8"/>
          </a:solidFill>
        </a:fill>
      </a:tcStyle>
    </a:wholeTbl>
    <a:band2H>
      <a:tcTxStyle/>
      <a:tcStyle>
        <a:tcBdr/>
        <a:fill>
          <a:solidFill>
            <a:srgbClr val="FBE7F4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MW-04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49475065616795E-2"/>
          <c:y val="8.5293532338308456E-2"/>
          <c:w val="0.8763117891513561"/>
          <c:h val="0.78086974443938872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[BTEX] ug/L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d\-mmm\-yy</c:formatCode>
                <c:ptCount val="6"/>
                <c:pt idx="0">
                  <c:v>42810</c:v>
                </c:pt>
                <c:pt idx="1">
                  <c:v>42853</c:v>
                </c:pt>
                <c:pt idx="2">
                  <c:v>42892</c:v>
                </c:pt>
                <c:pt idx="3">
                  <c:v>42912</c:v>
                </c:pt>
                <c:pt idx="4">
                  <c:v>42955</c:v>
                </c:pt>
                <c:pt idx="5">
                  <c:v>43088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2389</c:v>
                </c:pt>
                <c:pt idx="2">
                  <c:v>378</c:v>
                </c:pt>
                <c:pt idx="3">
                  <c:v>1400</c:v>
                </c:pt>
                <c:pt idx="4">
                  <c:v>4395</c:v>
                </c:pt>
                <c:pt idx="5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55-4041-A423-7240A9310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621616"/>
        <c:axId val="39562227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[Nitrate] mg/L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d\-mmm\-yy</c:formatCode>
                <c:ptCount val="6"/>
                <c:pt idx="0">
                  <c:v>42810</c:v>
                </c:pt>
                <c:pt idx="1">
                  <c:v>42853</c:v>
                </c:pt>
                <c:pt idx="2">
                  <c:v>42892</c:v>
                </c:pt>
                <c:pt idx="3">
                  <c:v>42912</c:v>
                </c:pt>
                <c:pt idx="4">
                  <c:v>42955</c:v>
                </c:pt>
                <c:pt idx="5">
                  <c:v>43088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1">
                  <c:v>0.05</c:v>
                </c:pt>
                <c:pt idx="2">
                  <c:v>3.02</c:v>
                </c:pt>
                <c:pt idx="4">
                  <c:v>0.46200000000000002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55-4041-A423-7240A9310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96648"/>
        <c:axId val="404854552"/>
      </c:lineChart>
      <c:dateAx>
        <c:axId val="39562161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22272"/>
        <c:crosses val="autoZero"/>
        <c:auto val="1"/>
        <c:lblOffset val="100"/>
        <c:baseTimeUnit val="days"/>
        <c:majorUnit val="1"/>
        <c:majorTimeUnit val="months"/>
      </c:dateAx>
      <c:valAx>
        <c:axId val="3956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21616"/>
        <c:crosses val="autoZero"/>
        <c:crossBetween val="between"/>
      </c:valAx>
      <c:valAx>
        <c:axId val="4048545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296648"/>
        <c:crosses val="max"/>
        <c:crossBetween val="between"/>
      </c:valAx>
      <c:dateAx>
        <c:axId val="401296648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4048545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MW-07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49475065616795E-2"/>
          <c:y val="8.5293532338308456E-2"/>
          <c:w val="0.8763117891513561"/>
          <c:h val="0.80143922234348619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Total [BTEX] ug/L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d\-mmm\-yy</c:formatCode>
                <c:ptCount val="6"/>
                <c:pt idx="0">
                  <c:v>42810</c:v>
                </c:pt>
                <c:pt idx="1">
                  <c:v>42853</c:v>
                </c:pt>
                <c:pt idx="2">
                  <c:v>42892</c:v>
                </c:pt>
                <c:pt idx="3">
                  <c:v>42912</c:v>
                </c:pt>
                <c:pt idx="4">
                  <c:v>42955</c:v>
                </c:pt>
                <c:pt idx="5">
                  <c:v>43088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 formatCode="#,##0">
                  <c:v>10615</c:v>
                </c:pt>
                <c:pt idx="2">
                  <c:v>2221</c:v>
                </c:pt>
                <c:pt idx="3">
                  <c:v>3142</c:v>
                </c:pt>
                <c:pt idx="4">
                  <c:v>8765</c:v>
                </c:pt>
                <c:pt idx="5">
                  <c:v>14100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FE-465B-9C95-68BEE497E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621616"/>
        <c:axId val="395622272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[Nitrate] mg/L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d\-mmm\-yy</c:formatCode>
                <c:ptCount val="6"/>
                <c:pt idx="0">
                  <c:v>42810</c:v>
                </c:pt>
                <c:pt idx="1">
                  <c:v>42853</c:v>
                </c:pt>
                <c:pt idx="2">
                  <c:v>42892</c:v>
                </c:pt>
                <c:pt idx="3">
                  <c:v>42912</c:v>
                </c:pt>
                <c:pt idx="4">
                  <c:v>42955</c:v>
                </c:pt>
                <c:pt idx="5">
                  <c:v>43088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1">
                  <c:v>0.05</c:v>
                </c:pt>
                <c:pt idx="2">
                  <c:v>17.600000000000001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FE-465B-9C95-68BEE497E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96648"/>
        <c:axId val="404854552"/>
      </c:lineChart>
      <c:dateAx>
        <c:axId val="395621616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22272"/>
        <c:crosses val="autoZero"/>
        <c:auto val="1"/>
        <c:lblOffset val="100"/>
        <c:baseTimeUnit val="days"/>
        <c:majorUnit val="1"/>
        <c:majorTimeUnit val="months"/>
      </c:dateAx>
      <c:valAx>
        <c:axId val="39562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621616"/>
        <c:crosses val="autoZero"/>
        <c:crossBetween val="between"/>
      </c:valAx>
      <c:valAx>
        <c:axId val="4048545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296648"/>
        <c:crosses val="max"/>
        <c:crossBetween val="between"/>
      </c:valAx>
      <c:dateAx>
        <c:axId val="401296648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4048545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74126046929193E-2"/>
          <c:y val="3.7407652063626277E-2"/>
          <c:w val="0.9070223647119573"/>
          <c:h val="0.92518469587274743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Amendment mg/L</c:v>
                </c:pt>
              </c:strCache>
            </c:strRef>
          </c:tx>
          <c:spPr>
            <a:ln w="44450"/>
          </c:spPr>
          <c:cat>
            <c:strRef>
              <c:f>Sheet1!$A$2:$A$9</c:f>
              <c:strCache>
                <c:ptCount val="8"/>
                <c:pt idx="0">
                  <c:v>June 7 2011</c:v>
                </c:pt>
                <c:pt idx="1">
                  <c:v>5-Jul-11</c:v>
                </c:pt>
                <c:pt idx="2">
                  <c:v>20-Jul-11</c:v>
                </c:pt>
                <c:pt idx="3">
                  <c:v>8-Aug-11</c:v>
                </c:pt>
                <c:pt idx="4">
                  <c:v>25-Aug-11</c:v>
                </c:pt>
                <c:pt idx="5">
                  <c:v>7-Sep-11</c:v>
                </c:pt>
                <c:pt idx="6">
                  <c:v>21-Sep-11</c:v>
                </c:pt>
                <c:pt idx="7">
                  <c:v>28-Oct-11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 formatCode="General">
                  <c:v>0</c:v>
                </c:pt>
                <c:pt idx="1">
                  <c:v>1400</c:v>
                </c:pt>
                <c:pt idx="2">
                  <c:v>7000</c:v>
                </c:pt>
                <c:pt idx="3" formatCode="General">
                  <c:v>64</c:v>
                </c:pt>
                <c:pt idx="4" formatCode="General">
                  <c:v>67</c:v>
                </c:pt>
                <c:pt idx="5">
                  <c:v>2000</c:v>
                </c:pt>
                <c:pt idx="6">
                  <c:v>1500</c:v>
                </c:pt>
                <c:pt idx="7" formatCode="General">
                  <c:v>230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BD5-4EAD-8FAC-CA33ED04FAC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Total TPH µg/L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cat>
            <c:strRef>
              <c:f>Sheet1!$A$2:$A$9</c:f>
              <c:strCache>
                <c:ptCount val="8"/>
                <c:pt idx="0">
                  <c:v>June 7 2011</c:v>
                </c:pt>
                <c:pt idx="1">
                  <c:v>5-Jul-11</c:v>
                </c:pt>
                <c:pt idx="2">
                  <c:v>20-Jul-11</c:v>
                </c:pt>
                <c:pt idx="3">
                  <c:v>8-Aug-11</c:v>
                </c:pt>
                <c:pt idx="4">
                  <c:v>25-Aug-11</c:v>
                </c:pt>
                <c:pt idx="5">
                  <c:v>7-Sep-11</c:v>
                </c:pt>
                <c:pt idx="6">
                  <c:v>21-Sep-11</c:v>
                </c:pt>
                <c:pt idx="7">
                  <c:v>28-Oct-11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7549</c:v>
                </c:pt>
                <c:pt idx="1">
                  <c:v>9387</c:v>
                </c:pt>
                <c:pt idx="2">
                  <c:v>8209</c:v>
                </c:pt>
                <c:pt idx="3">
                  <c:v>3026</c:v>
                </c:pt>
                <c:pt idx="4">
                  <c:v>7479</c:v>
                </c:pt>
                <c:pt idx="5">
                  <c:v>4209</c:v>
                </c:pt>
                <c:pt idx="6">
                  <c:v>4124</c:v>
                </c:pt>
                <c:pt idx="7">
                  <c:v>226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BD5-4EAD-8FAC-CA33ED04F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610272"/>
        <c:axId val="428604000"/>
      </c:lineChart>
      <c:catAx>
        <c:axId val="42861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28604000"/>
        <c:crosses val="autoZero"/>
        <c:auto val="1"/>
        <c:lblAlgn val="ctr"/>
        <c:lblOffset val="100"/>
        <c:noMultiLvlLbl val="0"/>
      </c:catAx>
      <c:valAx>
        <c:axId val="42860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428610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81959028821525"/>
          <c:y val="6.0894612191058836E-2"/>
          <c:w val="0.12071684831747947"/>
          <c:h val="0.13215822015536649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</a:t>
            </a:r>
            <a:r>
              <a:rPr lang="en-US" sz="1300" b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3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Solid Phase</a:t>
            </a:r>
            <a:endParaRPr lang="en-US" sz="13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21799358413529"/>
          <c:y val="0.11678571428571428"/>
          <c:w val="0.87163385826771655"/>
          <c:h val="0.684510373703287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Microcosm 1</c:v>
                </c:pt>
                <c:pt idx="1">
                  <c:v>Microcosm 2</c:v>
                </c:pt>
                <c:pt idx="2">
                  <c:v>Microcosm 3</c:v>
                </c:pt>
                <c:pt idx="3">
                  <c:v>Control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10500</c:v>
                </c:pt>
                <c:pt idx="1">
                  <c:v>10500</c:v>
                </c:pt>
                <c:pt idx="2">
                  <c:v>10500</c:v>
                </c:pt>
                <c:pt idx="3">
                  <c:v>10500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2-4741-B4FA-B3A2341D5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Day 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Microcosm 1</c:v>
                </c:pt>
                <c:pt idx="1">
                  <c:v>Microcosm 2</c:v>
                </c:pt>
                <c:pt idx="2">
                  <c:v>Microcosm 3</c:v>
                </c:pt>
                <c:pt idx="3">
                  <c:v>Control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 formatCode="General">
                  <c:v>4250</c:v>
                </c:pt>
                <c:pt idx="1">
                  <c:v>5500</c:v>
                </c:pt>
                <c:pt idx="2" formatCode="General">
                  <c:v>3500</c:v>
                </c:pt>
                <c:pt idx="3">
                  <c:v>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2-4741-B4FA-B3A2341D55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Day 47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698412698412698E-2"/>
                  <c:y val="-1.44770193846149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92-4741-B4FA-B3A2341D5524}"/>
                </c:ext>
              </c:extLst>
            </c:dLbl>
            <c:dLbl>
              <c:idx val="1"/>
              <c:layout>
                <c:manualLayout>
                  <c:x val="1.1111111111111053E-2"/>
                  <c:y val="-2.31632310153839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92-4741-B4FA-B3A2341D5524}"/>
                </c:ext>
              </c:extLst>
            </c:dLbl>
            <c:dLbl>
              <c:idx val="2"/>
              <c:layout>
                <c:manualLayout>
                  <c:x val="1.9047619047618931E-2"/>
                  <c:y val="-2.6058634892307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92-4741-B4FA-B3A2341D5524}"/>
                </c:ext>
              </c:extLst>
            </c:dLbl>
            <c:dLbl>
              <c:idx val="3"/>
              <c:layout>
                <c:manualLayout>
                  <c:x val="7.9365079365079361E-3"/>
                  <c:y val="-2.6058634892306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92-4741-B4FA-B3A2341D55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Microcosm 1</c:v>
                </c:pt>
                <c:pt idx="1">
                  <c:v>Microcosm 2</c:v>
                </c:pt>
                <c:pt idx="2">
                  <c:v>Microcosm 3</c:v>
                </c:pt>
                <c:pt idx="3">
                  <c:v>Control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400</c:v>
                </c:pt>
                <c:pt idx="1">
                  <c:v>5250</c:v>
                </c:pt>
                <c:pt idx="2">
                  <c:v>500</c:v>
                </c:pt>
                <c:pt idx="3">
                  <c:v>9250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92-4741-B4FA-B3A2341D5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8621640"/>
        <c:axId val="428614192"/>
        <c:axId val="0"/>
      </c:bar3DChart>
      <c:catAx>
        <c:axId val="428621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614192"/>
        <c:crosses val="autoZero"/>
        <c:auto val="1"/>
        <c:lblAlgn val="ctr"/>
        <c:lblOffset val="100"/>
        <c:noMultiLvlLbl val="0"/>
      </c:catAx>
      <c:valAx>
        <c:axId val="42861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621640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38205611798525185"/>
          <c:y val="0.89588036464762033"/>
          <c:w val="0.24990886555847186"/>
          <c:h val="5.5255214250583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67531836298238E-2"/>
          <c:y val="8.3097112860892386E-2"/>
          <c:w val="0.90548106833867992"/>
          <c:h val="0.86233355205599305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TPHenhanced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April 4 2012</c:v>
                </c:pt>
                <c:pt idx="1">
                  <c:v>April 18 2012</c:v>
                </c:pt>
                <c:pt idx="2">
                  <c:v>May 2 2012</c:v>
                </c:pt>
                <c:pt idx="3">
                  <c:v>May 21 2012</c:v>
                </c:pt>
                <c:pt idx="4">
                  <c:v>June 7 2012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606</c:v>
                </c:pt>
                <c:pt idx="1">
                  <c:v>1780</c:v>
                </c:pt>
                <c:pt idx="2">
                  <c:v>8360</c:v>
                </c:pt>
                <c:pt idx="3">
                  <c:v>25</c:v>
                </c:pt>
                <c:pt idx="4">
                  <c:v>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54-4D34-9767-8D6FCA2A4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620856"/>
        <c:axId val="428616544"/>
      </c:line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ORC-Advanced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April 4 2012</c:v>
                </c:pt>
                <c:pt idx="1">
                  <c:v>April 18 2012</c:v>
                </c:pt>
                <c:pt idx="2">
                  <c:v>May 2 2012</c:v>
                </c:pt>
                <c:pt idx="3">
                  <c:v>May 21 2012</c:v>
                </c:pt>
                <c:pt idx="4">
                  <c:v>June 7 2012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1970</c:v>
                </c:pt>
                <c:pt idx="1">
                  <c:v>471</c:v>
                </c:pt>
                <c:pt idx="2">
                  <c:v>362</c:v>
                </c:pt>
                <c:pt idx="3">
                  <c:v>241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54-4D34-9767-8D6FCA2A4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8615760"/>
        <c:axId val="428613800"/>
      </c:lineChart>
      <c:catAx>
        <c:axId val="428620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en-US"/>
          </a:p>
        </c:txPr>
        <c:crossAx val="428616544"/>
        <c:crosses val="autoZero"/>
        <c:auto val="1"/>
        <c:lblAlgn val="ctr"/>
        <c:lblOffset val="100"/>
        <c:noMultiLvlLbl val="0"/>
      </c:catAx>
      <c:valAx>
        <c:axId val="42861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28620856"/>
        <c:crosses val="autoZero"/>
        <c:crossBetween val="between"/>
      </c:valAx>
      <c:valAx>
        <c:axId val="4286138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28615760"/>
        <c:crosses val="max"/>
        <c:crossBetween val="between"/>
      </c:valAx>
      <c:catAx>
        <c:axId val="428615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86138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2983024691358023"/>
          <c:y val="0.41774584426946626"/>
          <c:w val="0.21152777777777779"/>
          <c:h val="0.12388954505686789"/>
        </c:manualLayout>
      </c:layout>
      <c:overlay val="0"/>
      <c:txPr>
        <a:bodyPr/>
        <a:lstStyle/>
        <a:p>
          <a:pPr>
            <a:defRPr sz="105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MW-6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949475065616795E-2"/>
          <c:y val="0.12779777527809025"/>
          <c:w val="0.8763117891513561"/>
          <c:h val="0.78142794650668668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ORP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d\-mmm\-yy</c:formatCode>
                <c:ptCount val="16"/>
                <c:pt idx="0">
                  <c:v>42718</c:v>
                </c:pt>
                <c:pt idx="1">
                  <c:v>42822</c:v>
                </c:pt>
                <c:pt idx="2">
                  <c:v>42915</c:v>
                </c:pt>
                <c:pt idx="3">
                  <c:v>43004</c:v>
                </c:pt>
                <c:pt idx="4">
                  <c:v>43087</c:v>
                </c:pt>
                <c:pt idx="5">
                  <c:v>43090</c:v>
                </c:pt>
                <c:pt idx="6">
                  <c:v>43104</c:v>
                </c:pt>
                <c:pt idx="7">
                  <c:v>43111</c:v>
                </c:pt>
                <c:pt idx="8">
                  <c:v>43125</c:v>
                </c:pt>
                <c:pt idx="9">
                  <c:v>43132</c:v>
                </c:pt>
                <c:pt idx="10">
                  <c:v>43139</c:v>
                </c:pt>
                <c:pt idx="11">
                  <c:v>43168</c:v>
                </c:pt>
                <c:pt idx="12">
                  <c:v>43202</c:v>
                </c:pt>
                <c:pt idx="13">
                  <c:v>43209</c:v>
                </c:pt>
                <c:pt idx="14">
                  <c:v>43216</c:v>
                </c:pt>
                <c:pt idx="15">
                  <c:v>43223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-159.9</c:v>
                </c:pt>
                <c:pt idx="1">
                  <c:v>-109.7</c:v>
                </c:pt>
                <c:pt idx="2">
                  <c:v>-163.9</c:v>
                </c:pt>
                <c:pt idx="3">
                  <c:v>-110.8</c:v>
                </c:pt>
                <c:pt idx="4">
                  <c:v>-140.30000000000001</c:v>
                </c:pt>
                <c:pt idx="5">
                  <c:v>-21.1</c:v>
                </c:pt>
                <c:pt idx="6">
                  <c:v>8.1999999999999993</c:v>
                </c:pt>
                <c:pt idx="7">
                  <c:v>-40.700000000000003</c:v>
                </c:pt>
                <c:pt idx="8">
                  <c:v>39.799999999999997</c:v>
                </c:pt>
                <c:pt idx="9">
                  <c:v>56.9</c:v>
                </c:pt>
                <c:pt idx="11">
                  <c:v>77.599999999999994</c:v>
                </c:pt>
                <c:pt idx="12">
                  <c:v>32.6</c:v>
                </c:pt>
                <c:pt idx="13">
                  <c:v>75.3</c:v>
                </c:pt>
                <c:pt idx="14">
                  <c:v>86.9</c:v>
                </c:pt>
                <c:pt idx="15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DE-45A2-BF2E-FE80D33E71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[Nitrate]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d\-mmm\-yy</c:formatCode>
                <c:ptCount val="16"/>
                <c:pt idx="0">
                  <c:v>42718</c:v>
                </c:pt>
                <c:pt idx="1">
                  <c:v>42822</c:v>
                </c:pt>
                <c:pt idx="2">
                  <c:v>42915</c:v>
                </c:pt>
                <c:pt idx="3">
                  <c:v>43004</c:v>
                </c:pt>
                <c:pt idx="4">
                  <c:v>43087</c:v>
                </c:pt>
                <c:pt idx="5">
                  <c:v>43090</c:v>
                </c:pt>
                <c:pt idx="6">
                  <c:v>43104</c:v>
                </c:pt>
                <c:pt idx="7">
                  <c:v>43111</c:v>
                </c:pt>
                <c:pt idx="8">
                  <c:v>43125</c:v>
                </c:pt>
                <c:pt idx="9">
                  <c:v>43132</c:v>
                </c:pt>
                <c:pt idx="10">
                  <c:v>43139</c:v>
                </c:pt>
                <c:pt idx="11">
                  <c:v>43168</c:v>
                </c:pt>
                <c:pt idx="12">
                  <c:v>43202</c:v>
                </c:pt>
                <c:pt idx="13">
                  <c:v>43209</c:v>
                </c:pt>
                <c:pt idx="14">
                  <c:v>43216</c:v>
                </c:pt>
                <c:pt idx="15">
                  <c:v>43223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0.1</c:v>
                </c:pt>
                <c:pt idx="5">
                  <c:v>0.73</c:v>
                </c:pt>
                <c:pt idx="7">
                  <c:v>0.1</c:v>
                </c:pt>
                <c:pt idx="8">
                  <c:v>8.4</c:v>
                </c:pt>
                <c:pt idx="10">
                  <c:v>7.4</c:v>
                </c:pt>
                <c:pt idx="11">
                  <c:v>0.1</c:v>
                </c:pt>
                <c:pt idx="12">
                  <c:v>0.1</c:v>
                </c:pt>
                <c:pt idx="13">
                  <c:v>861</c:v>
                </c:pt>
                <c:pt idx="14">
                  <c:v>445</c:v>
                </c:pt>
                <c:pt idx="1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DE-45A2-BF2E-FE80D33E7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828800"/>
        <c:axId val="39482552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[BTEX]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d\-mmm\-yy</c:formatCode>
                <c:ptCount val="16"/>
                <c:pt idx="0">
                  <c:v>42718</c:v>
                </c:pt>
                <c:pt idx="1">
                  <c:v>42822</c:v>
                </c:pt>
                <c:pt idx="2">
                  <c:v>42915</c:v>
                </c:pt>
                <c:pt idx="3">
                  <c:v>43004</c:v>
                </c:pt>
                <c:pt idx="4">
                  <c:v>43087</c:v>
                </c:pt>
                <c:pt idx="5">
                  <c:v>43090</c:v>
                </c:pt>
                <c:pt idx="6">
                  <c:v>43104</c:v>
                </c:pt>
                <c:pt idx="7">
                  <c:v>43111</c:v>
                </c:pt>
                <c:pt idx="8">
                  <c:v>43125</c:v>
                </c:pt>
                <c:pt idx="9">
                  <c:v>43132</c:v>
                </c:pt>
                <c:pt idx="10">
                  <c:v>43139</c:v>
                </c:pt>
                <c:pt idx="11">
                  <c:v>43168</c:v>
                </c:pt>
                <c:pt idx="12">
                  <c:v>43202</c:v>
                </c:pt>
                <c:pt idx="13">
                  <c:v>43209</c:v>
                </c:pt>
                <c:pt idx="14">
                  <c:v>43216</c:v>
                </c:pt>
                <c:pt idx="15">
                  <c:v>43223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0.58099999999999996</c:v>
                </c:pt>
                <c:pt idx="1">
                  <c:v>0.67100000000000004</c:v>
                </c:pt>
                <c:pt idx="2">
                  <c:v>0.19900000000000001</c:v>
                </c:pt>
                <c:pt idx="3">
                  <c:v>3.2000000000000001E-2</c:v>
                </c:pt>
                <c:pt idx="4">
                  <c:v>0.93</c:v>
                </c:pt>
                <c:pt idx="5">
                  <c:v>2.13</c:v>
                </c:pt>
                <c:pt idx="7">
                  <c:v>2.165</c:v>
                </c:pt>
                <c:pt idx="8">
                  <c:v>1.752</c:v>
                </c:pt>
                <c:pt idx="10">
                  <c:v>1.161</c:v>
                </c:pt>
                <c:pt idx="12">
                  <c:v>2.5999999999999999E-2</c:v>
                </c:pt>
                <c:pt idx="13">
                  <c:v>0.69</c:v>
                </c:pt>
                <c:pt idx="14">
                  <c:v>0.188</c:v>
                </c:pt>
                <c:pt idx="15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DE-45A2-BF2E-FE80D33E7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291248"/>
        <c:axId val="503295184"/>
      </c:lineChart>
      <c:dateAx>
        <c:axId val="394828800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825520"/>
        <c:crosses val="autoZero"/>
        <c:auto val="1"/>
        <c:lblOffset val="100"/>
        <c:baseTimeUnit val="days"/>
        <c:majorUnit val="3"/>
        <c:majorTimeUnit val="months"/>
      </c:dateAx>
      <c:valAx>
        <c:axId val="39482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828800"/>
        <c:crosses val="autoZero"/>
        <c:crossBetween val="between"/>
      </c:valAx>
      <c:valAx>
        <c:axId val="5032951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291248"/>
        <c:crosses val="max"/>
        <c:crossBetween val="between"/>
      </c:valAx>
      <c:dateAx>
        <c:axId val="503291248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503295184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   </a:t>
            </a:r>
          </a:p>
        </c:rich>
      </c:tx>
      <c:layout>
        <c:manualLayout>
          <c:xMode val="edge"/>
          <c:yMode val="edge"/>
          <c:x val="0.44772564887722377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Nitrate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d\-mmm\-yy</c:formatCode>
                <c:ptCount val="9"/>
                <c:pt idx="0">
                  <c:v>43081</c:v>
                </c:pt>
                <c:pt idx="1">
                  <c:v>43097</c:v>
                </c:pt>
                <c:pt idx="2">
                  <c:v>43111</c:v>
                </c:pt>
                <c:pt idx="3">
                  <c:v>43125</c:v>
                </c:pt>
                <c:pt idx="4">
                  <c:v>43139</c:v>
                </c:pt>
                <c:pt idx="5">
                  <c:v>43202</c:v>
                </c:pt>
                <c:pt idx="6">
                  <c:v>43209</c:v>
                </c:pt>
                <c:pt idx="7">
                  <c:v>43216</c:v>
                </c:pt>
                <c:pt idx="8">
                  <c:v>43223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0.01</c:v>
                </c:pt>
                <c:pt idx="1">
                  <c:v>0.73</c:v>
                </c:pt>
                <c:pt idx="2">
                  <c:v>0.1</c:v>
                </c:pt>
                <c:pt idx="3">
                  <c:v>8.4</c:v>
                </c:pt>
                <c:pt idx="4">
                  <c:v>7.4</c:v>
                </c:pt>
                <c:pt idx="5">
                  <c:v>0.1</c:v>
                </c:pt>
                <c:pt idx="6">
                  <c:v>861</c:v>
                </c:pt>
                <c:pt idx="7">
                  <c:v>445</c:v>
                </c:pt>
                <c:pt idx="8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69-43BC-949E-655910551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965872"/>
        <c:axId val="55797407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ORP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d\-mmm\-yy</c:formatCode>
                <c:ptCount val="9"/>
                <c:pt idx="0">
                  <c:v>43081</c:v>
                </c:pt>
                <c:pt idx="1">
                  <c:v>43097</c:v>
                </c:pt>
                <c:pt idx="2">
                  <c:v>43111</c:v>
                </c:pt>
                <c:pt idx="3">
                  <c:v>43125</c:v>
                </c:pt>
                <c:pt idx="4">
                  <c:v>43139</c:v>
                </c:pt>
                <c:pt idx="5">
                  <c:v>43202</c:v>
                </c:pt>
                <c:pt idx="6">
                  <c:v>43209</c:v>
                </c:pt>
                <c:pt idx="7">
                  <c:v>43216</c:v>
                </c:pt>
                <c:pt idx="8">
                  <c:v>43223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-140.30000000000001</c:v>
                </c:pt>
                <c:pt idx="2">
                  <c:v>-40.700000000000003</c:v>
                </c:pt>
                <c:pt idx="3">
                  <c:v>39.799999999999997</c:v>
                </c:pt>
                <c:pt idx="5">
                  <c:v>32.6</c:v>
                </c:pt>
                <c:pt idx="6">
                  <c:v>57.3</c:v>
                </c:pt>
                <c:pt idx="7">
                  <c:v>86.9</c:v>
                </c:pt>
                <c:pt idx="8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69-43BC-949E-655910551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959968"/>
        <c:axId val="557955376"/>
      </c:lineChart>
      <c:dateAx>
        <c:axId val="557965872"/>
        <c:scaling>
          <c:orientation val="minMax"/>
        </c:scaling>
        <c:delete val="0"/>
        <c:axPos val="b"/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974072"/>
        <c:crosses val="autoZero"/>
        <c:auto val="1"/>
        <c:lblOffset val="100"/>
        <c:baseTimeUnit val="days"/>
        <c:majorUnit val="14"/>
        <c:majorTimeUnit val="days"/>
      </c:dateAx>
      <c:valAx>
        <c:axId val="5579740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965872"/>
        <c:crosses val="autoZero"/>
        <c:crossBetween val="between"/>
      </c:valAx>
      <c:valAx>
        <c:axId val="557955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959968"/>
        <c:crosses val="max"/>
        <c:crossBetween val="between"/>
      </c:valAx>
      <c:dateAx>
        <c:axId val="557959968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55795537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MW-06</a:t>
            </a:r>
          </a:p>
        </c:rich>
      </c:tx>
      <c:layout>
        <c:manualLayout>
          <c:xMode val="edge"/>
          <c:yMode val="edge"/>
          <c:x val="0.44772564887722377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Nitrate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d\-mmm\-yy</c:formatCode>
                <c:ptCount val="9"/>
                <c:pt idx="0">
                  <c:v>43087</c:v>
                </c:pt>
                <c:pt idx="1">
                  <c:v>43097</c:v>
                </c:pt>
                <c:pt idx="2">
                  <c:v>43111</c:v>
                </c:pt>
                <c:pt idx="3">
                  <c:v>43125</c:v>
                </c:pt>
                <c:pt idx="4">
                  <c:v>43139</c:v>
                </c:pt>
                <c:pt idx="5">
                  <c:v>43202</c:v>
                </c:pt>
                <c:pt idx="6">
                  <c:v>43209</c:v>
                </c:pt>
                <c:pt idx="7">
                  <c:v>43216</c:v>
                </c:pt>
                <c:pt idx="8">
                  <c:v>43223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0.01</c:v>
                </c:pt>
                <c:pt idx="1">
                  <c:v>0.73</c:v>
                </c:pt>
                <c:pt idx="2">
                  <c:v>0.1</c:v>
                </c:pt>
                <c:pt idx="3">
                  <c:v>8.4</c:v>
                </c:pt>
                <c:pt idx="4">
                  <c:v>7.4</c:v>
                </c:pt>
                <c:pt idx="5">
                  <c:v>0.1</c:v>
                </c:pt>
                <c:pt idx="6">
                  <c:v>861</c:v>
                </c:pt>
                <c:pt idx="7">
                  <c:v>445</c:v>
                </c:pt>
                <c:pt idx="8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C1-40BC-9F24-43897266B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965872"/>
        <c:axId val="55797407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[BTEX]total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d\-mmm\-yy</c:formatCode>
                <c:ptCount val="9"/>
                <c:pt idx="0">
                  <c:v>43087</c:v>
                </c:pt>
                <c:pt idx="1">
                  <c:v>43097</c:v>
                </c:pt>
                <c:pt idx="2">
                  <c:v>43111</c:v>
                </c:pt>
                <c:pt idx="3">
                  <c:v>43125</c:v>
                </c:pt>
                <c:pt idx="4">
                  <c:v>43139</c:v>
                </c:pt>
                <c:pt idx="5">
                  <c:v>43202</c:v>
                </c:pt>
                <c:pt idx="6">
                  <c:v>43209</c:v>
                </c:pt>
                <c:pt idx="7">
                  <c:v>43216</c:v>
                </c:pt>
                <c:pt idx="8">
                  <c:v>43223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0.93</c:v>
                </c:pt>
                <c:pt idx="1">
                  <c:v>2.13</c:v>
                </c:pt>
                <c:pt idx="2">
                  <c:v>2.17</c:v>
                </c:pt>
                <c:pt idx="3">
                  <c:v>1.76</c:v>
                </c:pt>
                <c:pt idx="4">
                  <c:v>1.1599999999999999</c:v>
                </c:pt>
                <c:pt idx="5">
                  <c:v>2.5999999999999999E-2</c:v>
                </c:pt>
                <c:pt idx="6">
                  <c:v>0.69</c:v>
                </c:pt>
                <c:pt idx="7">
                  <c:v>0.188</c:v>
                </c:pt>
                <c:pt idx="8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C1-40BC-9F24-43897266B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959968"/>
        <c:axId val="557955376"/>
      </c:lineChart>
      <c:dateAx>
        <c:axId val="557965872"/>
        <c:scaling>
          <c:orientation val="minMax"/>
        </c:scaling>
        <c:delete val="1"/>
        <c:axPos val="b"/>
        <c:numFmt formatCode="d\-mmm\-yy" sourceLinked="1"/>
        <c:majorTickMark val="none"/>
        <c:minorTickMark val="none"/>
        <c:tickLblPos val="nextTo"/>
        <c:crossAx val="557974072"/>
        <c:crosses val="autoZero"/>
        <c:auto val="1"/>
        <c:lblOffset val="100"/>
        <c:baseTimeUnit val="days"/>
        <c:majorUnit val="14"/>
        <c:majorTimeUnit val="days"/>
      </c:dateAx>
      <c:valAx>
        <c:axId val="55797407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965872"/>
        <c:crosses val="autoZero"/>
        <c:crossBetween val="between"/>
      </c:valAx>
      <c:valAx>
        <c:axId val="557955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959968"/>
        <c:crosses val="max"/>
        <c:crossBetween val="between"/>
      </c:valAx>
      <c:dateAx>
        <c:axId val="557959968"/>
        <c:scaling>
          <c:orientation val="minMax"/>
        </c:scaling>
        <c:delete val="1"/>
        <c:axPos val="b"/>
        <c:numFmt formatCode="d\-mmm\-yy" sourceLinked="1"/>
        <c:majorTickMark val="out"/>
        <c:minorTickMark val="none"/>
        <c:tickLblPos val="nextTo"/>
        <c:crossAx val="557955376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E3E9E7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0.01215</cdr:x>
      <cdr:y>0.01342</cdr:y>
    </cdr:from>
    <cdr:to>
      <cdr:x>0.07894</cdr:x>
      <cdr:y>0.07892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42825"/>
          <a:ext cx="366395" cy="208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700" i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US" sz="7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g/L</a:t>
          </a:r>
        </a:p>
      </cdr:txBody>
    </cdr:sp>
  </cdr:relSizeAnchor>
  <cdr:relSizeAnchor xmlns:cdr="http://schemas.openxmlformats.org/drawingml/2006/chartDrawing">
    <cdr:from>
      <cdr:x>0.92361</cdr:x>
      <cdr:y>0.00547</cdr:y>
    </cdr:from>
    <cdr:to>
      <cdr:x>1</cdr:x>
      <cdr:y>0.05075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67301" y="17444"/>
          <a:ext cx="419099" cy="144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700" i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mg</a:t>
          </a:r>
          <a:r>
            <a:rPr lang="en-US" sz="7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/L</a:t>
          </a:r>
        </a:p>
      </cdr:txBody>
    </cdr:sp>
  </cdr:relSizeAnchor>
  <cdr:relSizeAnchor xmlns:cdr="http://schemas.openxmlformats.org/drawingml/2006/chartDrawing">
    <cdr:from>
      <cdr:x>0.38889</cdr:x>
      <cdr:y>0.24776</cdr:y>
    </cdr:from>
    <cdr:to>
      <cdr:x>0.52033</cdr:x>
      <cdr:y>0.76493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C2258A9-6A06-4CEB-AA2D-76FED4676A7D}"/>
            </a:ext>
          </a:extLst>
        </cdr:cNvPr>
        <cdr:cNvCxnSpPr/>
      </cdr:nvCxnSpPr>
      <cdr:spPr>
        <a:xfrm xmlns:a="http://schemas.openxmlformats.org/drawingml/2006/main">
          <a:off x="2313279" y="995342"/>
          <a:ext cx="781869" cy="2077642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0.32639</cdr:x>
      <cdr:y>0.19104</cdr:y>
    </cdr:from>
    <cdr:to>
      <cdr:x>0.38542</cdr:x>
      <cdr:y>0.24478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01D8374C-6E17-4B77-BB43-60A20256D69C}"/>
            </a:ext>
          </a:extLst>
        </cdr:cNvPr>
        <cdr:cNvCxnSpPr/>
      </cdr:nvCxnSpPr>
      <cdr:spPr>
        <a:xfrm xmlns:a="http://schemas.openxmlformats.org/drawingml/2006/main">
          <a:off x="1790700" y="609600"/>
          <a:ext cx="323850" cy="17145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0.06884</cdr:x>
      <cdr:y>0.48177</cdr:y>
    </cdr:from>
    <cdr:to>
      <cdr:x>0.18983</cdr:x>
      <cdr:y>0.65972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3758C107-3CF1-4049-A4DB-FF2EA5CD39E8}"/>
            </a:ext>
          </a:extLst>
        </cdr:cNvPr>
        <cdr:cNvCxnSpPr/>
      </cdr:nvCxnSpPr>
      <cdr:spPr>
        <a:xfrm xmlns:a="http://schemas.openxmlformats.org/drawingml/2006/main">
          <a:off x="448369" y="2079885"/>
          <a:ext cx="788000" cy="768246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0.19155</cdr:x>
      <cdr:y>0.67065</cdr:y>
    </cdr:from>
    <cdr:to>
      <cdr:x>0.32312</cdr:x>
      <cdr:y>0.80217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D1007A25-AE23-472D-AF11-BD949940B530}"/>
            </a:ext>
          </a:extLst>
        </cdr:cNvPr>
        <cdr:cNvCxnSpPr/>
      </cdr:nvCxnSpPr>
      <cdr:spPr>
        <a:xfrm xmlns:a="http://schemas.openxmlformats.org/drawingml/2006/main">
          <a:off x="1139419" y="2694245"/>
          <a:ext cx="782619" cy="528382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0.05624</cdr:x>
      <cdr:y>0.84375</cdr:y>
    </cdr:from>
    <cdr:to>
      <cdr:x>0.19685</cdr:x>
      <cdr:y>0.8719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CAA79C02-CA1D-4FDE-BCA6-D0B1C836A604}"/>
            </a:ext>
          </a:extLst>
        </cdr:cNvPr>
        <cdr:cNvCxnSpPr/>
      </cdr:nvCxnSpPr>
      <cdr:spPr>
        <a:xfrm xmlns:a="http://schemas.openxmlformats.org/drawingml/2006/main" flipV="1">
          <a:off x="357318" y="3642609"/>
          <a:ext cx="893326" cy="121549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0.01215</cdr:x>
      <cdr:y>0.01342</cdr:y>
    </cdr:from>
    <cdr:to>
      <cdr:x>0.07894</cdr:x>
      <cdr:y>0.07892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42825"/>
          <a:ext cx="366395" cy="208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700" i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en-US" sz="7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g/L</a:t>
          </a:r>
        </a:p>
      </cdr:txBody>
    </cdr:sp>
  </cdr:relSizeAnchor>
  <cdr:relSizeAnchor xmlns:cdr="http://schemas.openxmlformats.org/drawingml/2006/chartDrawing">
    <cdr:from>
      <cdr:x>0.92361</cdr:x>
      <cdr:y>0.00547</cdr:y>
    </cdr:from>
    <cdr:to>
      <cdr:x>1</cdr:x>
      <cdr:y>0.05075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67301" y="17444"/>
          <a:ext cx="419099" cy="1444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700" i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mg</a:t>
          </a:r>
          <a:r>
            <a:rPr lang="en-US" sz="70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/L</a:t>
          </a:r>
        </a:p>
      </cdr:txBody>
    </cdr:sp>
  </cdr:relSizeAnchor>
  <cdr:relSizeAnchor xmlns:cdr="http://schemas.openxmlformats.org/drawingml/2006/chartDrawing">
    <cdr:from>
      <cdr:x>0.38889</cdr:x>
      <cdr:y>0.24776</cdr:y>
    </cdr:from>
    <cdr:to>
      <cdr:x>0.52455</cdr:x>
      <cdr:y>0.86567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508BF6A2-4FF3-4E5C-94CB-131473CEAC72}"/>
            </a:ext>
          </a:extLst>
        </cdr:cNvPr>
        <cdr:cNvCxnSpPr/>
      </cdr:nvCxnSpPr>
      <cdr:spPr>
        <a:xfrm xmlns:a="http://schemas.openxmlformats.org/drawingml/2006/main">
          <a:off x="2313279" y="1046825"/>
          <a:ext cx="806940" cy="261077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0.32292</cdr:x>
      <cdr:y>0.17612</cdr:y>
    </cdr:from>
    <cdr:to>
      <cdr:x>0.38542</cdr:x>
      <cdr:y>0.24478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5E727200-1AD7-49B5-BBCB-3C8AA7AD5ACC}"/>
            </a:ext>
          </a:extLst>
        </cdr:cNvPr>
        <cdr:cNvCxnSpPr/>
      </cdr:nvCxnSpPr>
      <cdr:spPr>
        <a:xfrm xmlns:a="http://schemas.openxmlformats.org/drawingml/2006/main">
          <a:off x="1771650" y="561975"/>
          <a:ext cx="342918" cy="21908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0.05903</cdr:x>
      <cdr:y>0.33731</cdr:y>
    </cdr:from>
    <cdr:to>
      <cdr:x>0.19097</cdr:x>
      <cdr:y>0.67463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DC62676D-942B-402A-B697-6C77FE32D85B}"/>
            </a:ext>
          </a:extLst>
        </cdr:cNvPr>
        <cdr:cNvCxnSpPr/>
      </cdr:nvCxnSpPr>
      <cdr:spPr>
        <a:xfrm xmlns:a="http://schemas.openxmlformats.org/drawingml/2006/main">
          <a:off x="323850" y="1076325"/>
          <a:ext cx="723888" cy="107633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0.18739</cdr:x>
      <cdr:y>0.66765</cdr:y>
    </cdr:from>
    <cdr:to>
      <cdr:x>0.31631</cdr:x>
      <cdr:y>0.77312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810AC0B1-17DF-46D0-B657-8478B6A1800E}"/>
            </a:ext>
          </a:extLst>
        </cdr:cNvPr>
        <cdr:cNvCxnSpPr/>
      </cdr:nvCxnSpPr>
      <cdr:spPr>
        <a:xfrm xmlns:a="http://schemas.openxmlformats.org/drawingml/2006/main">
          <a:off x="1141796" y="2820920"/>
          <a:ext cx="785534" cy="44562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0.41284</cdr:x>
      <cdr:y>0.58389</cdr:y>
    </cdr:from>
    <cdr:to>
      <cdr:x>0.56881</cdr:x>
      <cdr:y>0.68456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8966" y="2209790"/>
          <a:ext cx="1295434" cy="380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>
              <a:solidFill>
                <a:schemeClr val="tx2">
                  <a:lumMod val="60000"/>
                  <a:lumOff val="40000"/>
                </a:schemeClr>
              </a:solidFill>
            </a:rPr>
            <a:t>68%reduction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0.84458</cdr:x>
      <cdr:y>0.00129</cdr:y>
    </cdr:from>
    <cdr:to>
      <cdr:x>1</cdr:x>
      <cdr:y>0.05811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8479419" y="5240"/>
          <a:ext cx="1553630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5pPr>
          <a:lvl6pPr marL="2286000" algn="l" defTabSz="914400" rtl="0" eaLnBrk="1" latinLnBrk="0" hangingPunct="1"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6pPr>
          <a:lvl7pPr marL="2743200" algn="l" defTabSz="914400" rtl="0" eaLnBrk="1" latinLnBrk="0" hangingPunct="1"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7pPr>
          <a:lvl8pPr marL="3200400" algn="l" defTabSz="914400" rtl="0" eaLnBrk="1" latinLnBrk="0" hangingPunct="1"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8pPr>
          <a:lvl9pPr marL="3657600" algn="l" defTabSz="914400" rtl="0" eaLnBrk="1" latinLnBrk="0" hangingPunct="1">
            <a:defRPr kumimoji="1" sz="2400" kern="1200">
              <a:solidFill>
                <a:sysClr val="windowText" lastClr="000000"/>
              </a:solidFill>
              <a:latin typeface="Tahoma" pitchFamily="34" charset="0"/>
            </a:defRPr>
          </a:lvl9pPr>
        </a:lstStyle>
        <a:p xmlns:a="http://schemas.openxmlformats.org/drawingml/2006/main">
          <a:r>
            <a:rPr lang="en-US" sz="900" i="1" dirty="0"/>
            <a:t>Oxygen based [PHC] µg/L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0.06076</cdr:x>
      <cdr:y>0.68155</cdr:y>
    </cdr:from>
    <cdr:to>
      <cdr:x>0.74132</cdr:x>
      <cdr:y>0.6875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2EFE776E-6E65-41E8-8310-5226443E3477}"/>
            </a:ext>
          </a:extLst>
        </cdr:cNvPr>
        <cdr:cNvCxnSpPr/>
      </cdr:nvCxnSpPr>
      <cdr:spPr>
        <a:xfrm xmlns:a="http://schemas.openxmlformats.org/drawingml/2006/main" flipV="1">
          <a:off x="333369" y="2181225"/>
          <a:ext cx="3733806" cy="19044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0.76563</cdr:x>
      <cdr:y>0.35417</cdr:y>
    </cdr:from>
    <cdr:to>
      <cdr:x>0.79861</cdr:x>
      <cdr:y>0.53869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ED25703D-46FF-4600-852A-F1709252A048}"/>
            </a:ext>
          </a:extLst>
        </cdr:cNvPr>
        <cdr:cNvCxnSpPr/>
      </cdr:nvCxnSpPr>
      <cdr:spPr>
        <a:xfrm xmlns:a="http://schemas.openxmlformats.org/drawingml/2006/main">
          <a:off x="4200525" y="1133475"/>
          <a:ext cx="180975" cy="5905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0.79861</cdr:x>
      <cdr:y>0.53869</cdr:y>
    </cdr:from>
    <cdr:to>
      <cdr:x>0.90278</cdr:x>
      <cdr:y>0.90476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0389E5AC-9F51-4BC4-89F9-63390774BC5F}"/>
            </a:ext>
          </a:extLst>
        </cdr:cNvPr>
        <cdr:cNvCxnSpPr/>
      </cdr:nvCxnSpPr>
      <cdr:spPr>
        <a:xfrm xmlns:a="http://schemas.openxmlformats.org/drawingml/2006/main" flipH="1" flipV="1">
          <a:off x="4381502" y="1724028"/>
          <a:ext cx="571498" cy="117157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0.70834</cdr:x>
      <cdr:y>0.22917</cdr:y>
    </cdr:from>
    <cdr:to>
      <cdr:x>0.74306</cdr:x>
      <cdr:y>0.23512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94FA8B94-A4B8-485A-9C53-B12DCAF4546D}"/>
            </a:ext>
          </a:extLst>
        </cdr:cNvPr>
        <cdr:cNvCxnSpPr/>
      </cdr:nvCxnSpPr>
      <cdr:spPr>
        <a:xfrm xmlns:a="http://schemas.openxmlformats.org/drawingml/2006/main" flipV="1">
          <a:off x="3886221" y="733425"/>
          <a:ext cx="190479" cy="1904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0.78472</cdr:x>
      <cdr:y>0.63988</cdr:y>
    </cdr:from>
    <cdr:to>
      <cdr:x>0.84896</cdr:x>
      <cdr:y>0.64881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58678F19-6F63-4AD1-B32F-5FFACACAC9C9}"/>
            </a:ext>
          </a:extLst>
        </cdr:cNvPr>
        <cdr:cNvCxnSpPr/>
      </cdr:nvCxnSpPr>
      <cdr:spPr>
        <a:xfrm xmlns:a="http://schemas.openxmlformats.org/drawingml/2006/main" flipV="1">
          <a:off x="4305300" y="2047876"/>
          <a:ext cx="352425" cy="2857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0.76215</cdr:x>
      <cdr:y>0.67956</cdr:y>
    </cdr:from>
    <cdr:to>
      <cdr:x>0.79745</cdr:x>
      <cdr:y>0.67956</cdr:y>
    </cdr:to>
    <cdr:cxnSp macro="">
      <cdr:nvCxnSpPr>
        <cdr:cNvPr id="22" name="Straight Connector 21">
          <a:extLst xmlns:a="http://schemas.openxmlformats.org/drawingml/2006/main">
            <a:ext uri="{FF2B5EF4-FFF2-40B4-BE49-F238E27FC236}">
              <a16:creationId xmlns:a16="http://schemas.microsoft.com/office/drawing/2014/main" id="{4049969F-1931-4E4A-8A66-91D737690186}"/>
            </a:ext>
          </a:extLst>
        </cdr:cNvPr>
        <cdr:cNvCxnSpPr/>
      </cdr:nvCxnSpPr>
      <cdr:spPr>
        <a:xfrm xmlns:a="http://schemas.openxmlformats.org/drawingml/2006/main">
          <a:off x="4181475" y="2174875"/>
          <a:ext cx="193675" cy="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4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0.74962</cdr:x>
      <cdr:y>0.93417</cdr:y>
    </cdr:from>
    <cdr:to>
      <cdr:x>0.92801</cdr:x>
      <cdr:y>0.98784</cdr:y>
    </cdr:to>
    <cdr:sp macro="" textlink="">
      <cdr:nvSpPr>
        <cdr:cNvPr id="2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4648273" y="4072820"/>
          <a:ext cx="1106141" cy="233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Evaluation Period</a:t>
          </a:r>
          <a:endParaRPr lang="en-US" sz="900" dirty="0">
            <a:noFill/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0.06944</cdr:x>
      <cdr:y>0.64865</cdr:y>
    </cdr:from>
    <cdr:to>
      <cdr:x>0.25953</cdr:x>
      <cdr:y>0.71131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D36FE5E-5F45-43E7-8918-46BCD6B12CF9}"/>
            </a:ext>
          </a:extLst>
        </cdr:cNvPr>
        <cdr:cNvCxnSpPr/>
      </cdr:nvCxnSpPr>
      <cdr:spPr>
        <a:xfrm xmlns:a="http://schemas.openxmlformats.org/drawingml/2006/main" flipV="1">
          <a:off x="364440" y="2057400"/>
          <a:ext cx="997635" cy="19875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0.3412</cdr:x>
      <cdr:y>0.25298</cdr:y>
    </cdr:from>
    <cdr:to>
      <cdr:x>0.44792</cdr:x>
      <cdr:y>0.54655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54341A44-06DA-43E3-8996-D22BDD3D8110}"/>
            </a:ext>
          </a:extLst>
        </cdr:cNvPr>
        <cdr:cNvCxnSpPr/>
      </cdr:nvCxnSpPr>
      <cdr:spPr>
        <a:xfrm xmlns:a="http://schemas.openxmlformats.org/drawingml/2006/main" flipV="1">
          <a:off x="1790700" y="802408"/>
          <a:ext cx="560107" cy="93114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0.45313</cdr:x>
      <cdr:y>0.20238</cdr:y>
    </cdr:from>
    <cdr:to>
      <cdr:x>0.67361</cdr:x>
      <cdr:y>0.25298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9779A240-F284-4790-A791-705A0533CAE1}"/>
            </a:ext>
          </a:extLst>
        </cdr:cNvPr>
        <cdr:cNvCxnSpPr/>
      </cdr:nvCxnSpPr>
      <cdr:spPr>
        <a:xfrm xmlns:a="http://schemas.openxmlformats.org/drawingml/2006/main" flipV="1">
          <a:off x="2486025" y="647700"/>
          <a:ext cx="1209675" cy="16192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0.67188</cdr:x>
      <cdr:y>0.20238</cdr:y>
    </cdr:from>
    <cdr:to>
      <cdr:x>0.80762</cdr:x>
      <cdr:y>0.54955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2DAB97A3-406E-45DA-856B-AE82211CFC57}"/>
            </a:ext>
          </a:extLst>
        </cdr:cNvPr>
        <cdr:cNvCxnSpPr/>
      </cdr:nvCxnSpPr>
      <cdr:spPr>
        <a:xfrm xmlns:a="http://schemas.openxmlformats.org/drawingml/2006/main" flipH="1" flipV="1">
          <a:off x="3526211" y="641915"/>
          <a:ext cx="712414" cy="110116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0.63808</cdr:x>
      <cdr:y>0.20595</cdr:y>
    </cdr:from>
    <cdr:to>
      <cdr:x>0.72049</cdr:x>
      <cdr:y>0.27982</cdr:y>
    </cdr:to>
    <cdr:sp macro="" textlink="">
      <cdr:nvSpPr>
        <cdr:cNvPr id="1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0755" y="659131"/>
          <a:ext cx="452120" cy="2364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9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77.6</a:t>
          </a:r>
        </a:p>
      </cdr:txBody>
    </cdr:sp>
  </cdr:relSizeAnchor>
  <cdr:relSizeAnchor xmlns:cdr="http://schemas.openxmlformats.org/drawingml/2006/chartDrawing">
    <cdr:from>
      <cdr:x>0.00324</cdr:x>
      <cdr:y>0.0373</cdr:y>
    </cdr:from>
    <cdr:to>
      <cdr:x>0.13542</cdr:x>
      <cdr:y>0.10618</cdr:y>
    </cdr:to>
    <cdr:sp macro="" textlink="">
      <cdr:nvSpPr>
        <cdr:cNvPr id="2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80" y="119381"/>
          <a:ext cx="725170" cy="220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log [NO3]</a:t>
          </a:r>
        </a:p>
      </cdr:txBody>
    </cdr:sp>
  </cdr:relSizeAnchor>
  <cdr:relSizeAnchor xmlns:cdr="http://schemas.openxmlformats.org/drawingml/2006/chartDrawing">
    <cdr:from>
      <cdr:x>0.86782</cdr:x>
      <cdr:y>0.03532</cdr:y>
    </cdr:from>
    <cdr:to>
      <cdr:x>1</cdr:x>
      <cdr:y>0.1042</cdr:y>
    </cdr:to>
    <cdr:sp macro="" textlink="">
      <cdr:nvSpPr>
        <cdr:cNvPr id="2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1230" y="113031"/>
          <a:ext cx="725170" cy="220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r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ORP mV</a:t>
          </a:r>
        </a:p>
      </cdr:txBody>
    </cdr:sp>
  </cdr:relSizeAnchor>
  <cdr:relSizeAnchor xmlns:cdr="http://schemas.openxmlformats.org/drawingml/2006/chartDrawing">
    <cdr:from>
      <cdr:x>0.80218</cdr:x>
      <cdr:y>0.4024</cdr:y>
    </cdr:from>
    <cdr:to>
      <cdr:x>0.94011</cdr:x>
      <cdr:y>0.42342</cdr:y>
    </cdr:to>
    <cdr:sp macro="" textlink="">
      <cdr:nvSpPr>
        <cdr:cNvPr id="9" name="Right Bracket 8"/>
        <cdr:cNvSpPr/>
      </cdr:nvSpPr>
      <cdr:spPr>
        <a:xfrm xmlns:a="http://schemas.openxmlformats.org/drawingml/2006/main" rot="16200000">
          <a:off x="4538665" y="947737"/>
          <a:ext cx="66675" cy="723902"/>
        </a:xfrm>
        <a:prstGeom xmlns:a="http://schemas.openxmlformats.org/drawingml/2006/main" prst="rightBracket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0.52837</cdr:x>
      <cdr:y>0.45465</cdr:y>
    </cdr:from>
    <cdr:to>
      <cdr:x>0.86751</cdr:x>
      <cdr:y>0.48348</cdr:y>
    </cdr:to>
    <cdr:sp macro="" textlink="">
      <cdr:nvSpPr>
        <cdr:cNvPr id="11" name="Right Bracket 10"/>
        <cdr:cNvSpPr/>
      </cdr:nvSpPr>
      <cdr:spPr>
        <a:xfrm xmlns:a="http://schemas.openxmlformats.org/drawingml/2006/main" rot="16200000">
          <a:off x="3617277" y="597852"/>
          <a:ext cx="91440" cy="1779905"/>
        </a:xfrm>
        <a:prstGeom xmlns:a="http://schemas.openxmlformats.org/drawingml/2006/main" prst="rightBracket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0.32825</cdr:x>
      <cdr:y>0.39159</cdr:y>
    </cdr:from>
    <cdr:to>
      <cdr:x>0.54083</cdr:x>
      <cdr:y>0.43544</cdr:y>
    </cdr:to>
    <cdr:sp macro="" textlink="">
      <cdr:nvSpPr>
        <cdr:cNvPr id="12" name="Right Bracket 11"/>
        <cdr:cNvSpPr/>
      </cdr:nvSpPr>
      <cdr:spPr>
        <a:xfrm xmlns:a="http://schemas.openxmlformats.org/drawingml/2006/main" rot="16200000">
          <a:off x="2211070" y="753744"/>
          <a:ext cx="139066" cy="1115694"/>
        </a:xfrm>
        <a:prstGeom xmlns:a="http://schemas.openxmlformats.org/drawingml/2006/main" prst="rightBracket">
          <a:avLst/>
        </a:prstGeom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0.80036</cdr:x>
      <cdr:y>0.34208</cdr:y>
    </cdr:from>
    <cdr:to>
      <cdr:x>0.96189</cdr:x>
      <cdr:y>0.41661</cdr:y>
    </cdr:to>
    <cdr:sp macro="" textlink="">
      <cdr:nvSpPr>
        <cdr:cNvPr id="1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00509" y="1085018"/>
          <a:ext cx="847741" cy="2364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9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Period One(b)</a:t>
          </a:r>
        </a:p>
      </cdr:txBody>
    </cdr:sp>
  </cdr:relSizeAnchor>
  <cdr:relSizeAnchor xmlns:cdr="http://schemas.openxmlformats.org/drawingml/2006/chartDrawing">
    <cdr:from>
      <cdr:x>0.56972</cdr:x>
      <cdr:y>0.38713</cdr:y>
    </cdr:from>
    <cdr:to>
      <cdr:x>0.73321</cdr:x>
      <cdr:y>0.46167</cdr:y>
    </cdr:to>
    <cdr:sp macro="" textlink="">
      <cdr:nvSpPr>
        <cdr:cNvPr id="1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0044" y="1227912"/>
          <a:ext cx="858056" cy="2364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9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Period Three</a:t>
          </a:r>
        </a:p>
      </cdr:txBody>
    </cdr:sp>
  </cdr:relSizeAnchor>
  <cdr:relSizeAnchor xmlns:cdr="http://schemas.openxmlformats.org/drawingml/2006/chartDrawing">
    <cdr:from>
      <cdr:x>0.3356</cdr:x>
      <cdr:y>0.33007</cdr:y>
    </cdr:from>
    <cdr:to>
      <cdr:x>0.4882</cdr:x>
      <cdr:y>0.40461</cdr:y>
    </cdr:to>
    <cdr:sp macro="" textlink="">
      <cdr:nvSpPr>
        <cdr:cNvPr id="1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61319" y="1046937"/>
          <a:ext cx="800906" cy="2364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9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Period Two</a:t>
          </a:r>
        </a:p>
      </cdr:txBody>
    </cdr:sp>
  </cdr:relSizeAnchor>
  <cdr:relSizeAnchor xmlns:cdr="http://schemas.openxmlformats.org/drawingml/2006/chartDrawing">
    <cdr:from>
      <cdr:x>0.06518</cdr:x>
      <cdr:y>0.44419</cdr:y>
    </cdr:from>
    <cdr:to>
      <cdr:x>0.19964</cdr:x>
      <cdr:y>0.51872</cdr:y>
    </cdr:to>
    <cdr:sp macro="" textlink="">
      <cdr:nvSpPr>
        <cdr:cNvPr id="1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094" y="1408887"/>
          <a:ext cx="705656" cy="2364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9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Priod One</a:t>
          </a:r>
        </a:p>
      </cdr:txBody>
    </cdr:sp>
  </cdr:relSizeAnchor>
  <cdr:relSizeAnchor xmlns:cdr="http://schemas.openxmlformats.org/drawingml/2006/chartDrawing">
    <cdr:from>
      <cdr:x>0.33031</cdr:x>
      <cdr:y>0.12313</cdr:y>
    </cdr:from>
    <cdr:to>
      <cdr:x>0.53176</cdr:x>
      <cdr:y>0.87687</cdr:y>
    </cdr:to>
    <cdr:sp macro="" textlink="">
      <cdr:nvSpPr>
        <cdr:cNvPr id="19" name="Rectangle 18"/>
        <cdr:cNvSpPr/>
      </cdr:nvSpPr>
      <cdr:spPr>
        <a:xfrm xmlns:a="http://schemas.openxmlformats.org/drawingml/2006/main">
          <a:off x="1733533" y="390531"/>
          <a:ext cx="1057265" cy="23907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alpha val="4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0.51362</cdr:x>
      <cdr:y>0.09009</cdr:y>
    </cdr:from>
    <cdr:to>
      <cdr:x>0.84272</cdr:x>
      <cdr:y>0.84384</cdr:y>
    </cdr:to>
    <cdr:sp macro="" textlink="">
      <cdr:nvSpPr>
        <cdr:cNvPr id="22" name="Rectangle 21"/>
        <cdr:cNvSpPr/>
      </cdr:nvSpPr>
      <cdr:spPr>
        <a:xfrm xmlns:a="http://schemas.openxmlformats.org/drawingml/2006/main">
          <a:off x="2695597" y="285750"/>
          <a:ext cx="1727207" cy="23907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60000"/>
            <a:lumOff val="40000"/>
            <a:alpha val="4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0.80036</cdr:x>
      <cdr:y>0.1021</cdr:y>
    </cdr:from>
    <cdr:to>
      <cdr:x>0.94918</cdr:x>
      <cdr:y>0.85585</cdr:y>
    </cdr:to>
    <cdr:sp macro="" textlink="">
      <cdr:nvSpPr>
        <cdr:cNvPr id="23" name="Rectangle 22"/>
        <cdr:cNvSpPr/>
      </cdr:nvSpPr>
      <cdr:spPr>
        <a:xfrm xmlns:a="http://schemas.openxmlformats.org/drawingml/2006/main">
          <a:off x="4200535" y="323859"/>
          <a:ext cx="781039" cy="23907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alpha val="4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0.06883</cdr:x>
      <cdr:y>0.12313</cdr:y>
    </cdr:from>
    <cdr:to>
      <cdr:x>0.33896</cdr:x>
      <cdr:y>0.93846</cdr:y>
    </cdr:to>
    <cdr:sp macro="" textlink="">
      <cdr:nvSpPr>
        <cdr:cNvPr id="24" name="Rectangle 23">
          <a:extLst xmlns:a="http://schemas.openxmlformats.org/drawingml/2006/main">
            <a:ext uri="{FF2B5EF4-FFF2-40B4-BE49-F238E27FC236}">
              <a16:creationId xmlns:a16="http://schemas.microsoft.com/office/drawing/2014/main" id="{2EA260E2-6516-4325-B368-9AAEC5111CD8}"/>
            </a:ext>
          </a:extLst>
        </cdr:cNvPr>
        <cdr:cNvSpPr/>
      </cdr:nvSpPr>
      <cdr:spPr>
        <a:xfrm xmlns:a="http://schemas.openxmlformats.org/drawingml/2006/main">
          <a:off x="426548" y="540431"/>
          <a:ext cx="1673943" cy="357857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alpha val="4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0.00324</cdr:x>
      <cdr:y>0.0373</cdr:y>
    </cdr:from>
    <cdr:to>
      <cdr:x>0.13542</cdr:x>
      <cdr:y>0.10618</cdr:y>
    </cdr:to>
    <cdr:sp macro="" textlink="">
      <cdr:nvSpPr>
        <cdr:cNvPr id="2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80" y="119381"/>
          <a:ext cx="725170" cy="2204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log [NO3]</a:t>
          </a:r>
        </a:p>
      </cdr:txBody>
    </cdr:sp>
  </cdr:relSizeAnchor>
  <cdr:relSizeAnchor xmlns:cdr="http://schemas.openxmlformats.org/drawingml/2006/chartDrawing">
    <cdr:from>
      <cdr:x>0.86782</cdr:x>
      <cdr:y>0.03532</cdr:y>
    </cdr:from>
    <cdr:to>
      <cdr:x>1</cdr:x>
      <cdr:y>0.08701</cdr:y>
    </cdr:to>
    <cdr:sp macro="" textlink="">
      <cdr:nvSpPr>
        <cdr:cNvPr id="21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7161" y="149147"/>
          <a:ext cx="820533" cy="218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r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[</a:t>
          </a:r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BTEX] mg/L</a:t>
          </a:r>
        </a:p>
      </cdr:txBody>
    </cdr:sp>
  </cdr:relSizeAnchor>
  <cdr:relSizeAnchor xmlns:cdr="http://schemas.openxmlformats.org/drawingml/2006/chartDrawing">
    <cdr:from>
      <cdr:x>0</cdr:x>
      <cdr:y>0.91342</cdr:y>
    </cdr:from>
    <cdr:to>
      <cdr:x>0.16694</cdr:x>
      <cdr:y>0.96511</cdr:y>
    </cdr:to>
    <cdr:sp macro="" textlink="">
      <cdr:nvSpPr>
        <cdr:cNvPr id="4" name="Text Box 2">
          <a:extLst xmlns:a="http://schemas.openxmlformats.org/drawingml/2006/main">
            <a:ext uri="{FF2B5EF4-FFF2-40B4-BE49-F238E27FC236}">
              <a16:creationId xmlns:a16="http://schemas.microsoft.com/office/drawing/2014/main" id="{6CE437D7-9B9F-486A-82E4-25EAD21CA42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57129"/>
          <a:ext cx="1036319" cy="218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n-US" sz="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December 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5" name="Shape 4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371973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10774" y="8554701"/>
            <a:ext cx="3066301" cy="449599"/>
          </a:xfrm>
          <a:prstGeom prst="rect">
            <a:avLst/>
          </a:prstGeom>
        </p:spPr>
        <p:txBody>
          <a:bodyPr/>
          <a:lstStyle/>
          <a:p>
            <a:fld id="{6FDD9C8E-A277-4C58-B832-E5FBAF67300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8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10774" y="8554701"/>
            <a:ext cx="3066301" cy="449599"/>
          </a:xfrm>
          <a:prstGeom prst="rect">
            <a:avLst/>
          </a:prstGeom>
        </p:spPr>
        <p:txBody>
          <a:bodyPr/>
          <a:lstStyle/>
          <a:p>
            <a:fld id="{6FDD9C8E-A277-4C58-B832-E5FBAF67300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6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D9C8E-A277-4C58-B832-E5FBAF67300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6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8" cy="12808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2589211" y="2133600"/>
            <a:ext cx="8915401" cy="377762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pic>
        <p:nvPicPr>
          <p:cNvPr id="78" name="logo_terrastry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2018" y="47158"/>
            <a:ext cx="6251849" cy="1642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8098" y="6403749"/>
            <a:ext cx="12228196" cy="47112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idx="1"/>
          </p:nvPr>
        </p:nvSpPr>
        <p:spPr>
          <a:xfrm>
            <a:off x="2589211" y="2133600"/>
            <a:ext cx="8915401" cy="3886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9294811" y="627405"/>
            <a:ext cx="2207602" cy="528381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/>
          <a:p>
            <a:r>
              <a:t>Click to edit Master title style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body" idx="1"/>
          </p:nvPr>
        </p:nvSpPr>
        <p:spPr>
          <a:xfrm>
            <a:off x="2589211" y="627405"/>
            <a:ext cx="6477001" cy="528381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13" name="Shape 4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432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420" name="Shape 420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45" name="Group 445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433" name="Shape 433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46" name="Shape 44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2743200" y="243105"/>
            <a:ext cx="8534400" cy="1143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4000" b="1">
                <a:solidFill>
                  <a:srgbClr val="3216AA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xfrm>
            <a:off x="11195734" y="6351298"/>
            <a:ext cx="386666" cy="3752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271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2939372" y="1972703"/>
            <a:ext cx="3992733" cy="5762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ClrTx/>
              <a:buSzTx/>
              <a:buFontTx/>
              <a:buNone/>
              <a:defRPr sz="2400"/>
            </a:lvl1pPr>
          </a:lstStyle>
          <a:p>
            <a:r>
              <a:t>Click to edit Master text styles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3"/>
          </p:nvPr>
        </p:nvSpPr>
        <p:spPr>
          <a:xfrm>
            <a:off x="7506628" y="1969474"/>
            <a:ext cx="3999001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400"/>
            </a:pPr>
            <a:endParaRPr/>
          </a:p>
        </p:txBody>
      </p:sp>
      <p:pic>
        <p:nvPicPr>
          <p:cNvPr id="136" name="logo_terrastry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554" y="5311082"/>
            <a:ext cx="4875113" cy="1280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8098" y="6403749"/>
            <a:ext cx="12228196" cy="47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8" cy="12808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t>Click to edit Master title style</a:t>
            </a:r>
          </a:p>
        </p:txBody>
      </p:sp>
      <p:pic>
        <p:nvPicPr>
          <p:cNvPr id="146" name="logo_terrastry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554" y="5311082"/>
            <a:ext cx="4875113" cy="1280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8098" y="6403749"/>
            <a:ext cx="12228196" cy="47112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4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172" name="Shape 172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185" name="Shape 185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98" name="Shape 198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>
              <a:defRPr sz="2400"/>
            </a:lvl1pPr>
          </a:lstStyle>
          <a:p>
            <a:r>
              <a:t>Click to edit Master title style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pic" idx="13"/>
          </p:nvPr>
        </p:nvSpPr>
        <p:spPr>
          <a:xfrm>
            <a:off x="2589211" y="634965"/>
            <a:ext cx="8915401" cy="38549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2589213" y="5367337"/>
            <a:ext cx="8915401" cy="4937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Tx/>
              <a:buSzTx/>
              <a:buFontTx/>
              <a:buNone/>
              <a:defRPr sz="1200"/>
            </a:lvl1pPr>
          </a:lstStyle>
          <a:p>
            <a:r>
              <a:t>Click to edit Master text styles</a:t>
            </a:r>
          </a:p>
        </p:txBody>
      </p:sp>
      <p:sp>
        <p:nvSpPr>
          <p:cNvPr id="202" name="Shape 202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222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210" name="Shape 210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223" name="Shape 223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36" name="Shape 236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2589211" y="609600"/>
            <a:ext cx="8915401" cy="3117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2589211" y="4354045"/>
            <a:ext cx="8915401" cy="155586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39" name="Shape 239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259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247" name="Shape 247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2" name="Group 272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260" name="Shape 260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73" name="Shape 273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xfrm>
            <a:off x="3275012" y="3505200"/>
            <a:ext cx="7536555" cy="381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 marL="0" indent="0">
              <a:buClrTx/>
              <a:buSzTx/>
              <a:buFontTx/>
              <a:buNone/>
              <a:defRPr sz="1600">
                <a:solidFill>
                  <a:srgbClr val="808080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sz="quarter" idx="13"/>
          </p:nvPr>
        </p:nvSpPr>
        <p:spPr>
          <a:xfrm>
            <a:off x="2589211" y="4354045"/>
            <a:ext cx="8915401" cy="155586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277" name="Shape 277"/>
          <p:cNvSpPr/>
          <p:nvPr/>
        </p:nvSpPr>
        <p:spPr>
          <a:xfrm flipV="1">
            <a:off x="-4189" y="31781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467652" y="327092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279" name="Shape 279"/>
          <p:cNvSpPr/>
          <p:nvPr/>
        </p:nvSpPr>
        <p:spPr>
          <a:xfrm>
            <a:off x="11114851" y="2584393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925905" y="3228581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299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287" name="Shape 287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12" name="Group 312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300" name="Shape 300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3" name="Shape 313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1" cy="272484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315" name="Shape 315"/>
          <p:cNvSpPr>
            <a:spLocks noGrp="1"/>
          </p:cNvSpPr>
          <p:nvPr>
            <p:ph type="body" sz="quarter" idx="1"/>
          </p:nvPr>
        </p:nvSpPr>
        <p:spPr>
          <a:xfrm>
            <a:off x="2589213" y="5181600"/>
            <a:ext cx="8915401" cy="72962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6" name="Shape 316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oup 336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324" name="Shape 324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49" name="Group 349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337" name="Shape 337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0" name="Shape 350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2849948" y="609600"/>
            <a:ext cx="8393927" cy="2895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3"/>
          </p:nvPr>
        </p:nvSpPr>
        <p:spPr>
          <a:xfrm>
            <a:off x="2589213" y="5181599"/>
            <a:ext cx="8915401" cy="729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2467652" y="327092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356" name="Shape 356"/>
          <p:cNvSpPr/>
          <p:nvPr/>
        </p:nvSpPr>
        <p:spPr>
          <a:xfrm>
            <a:off x="11114851" y="2584393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357" name="Shape 357"/>
          <p:cNvSpPr>
            <a:spLocks noGrp="1"/>
          </p:cNvSpPr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roup 376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364" name="Shape 364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9" name="Group 389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377" name="Shape 377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90" name="Shape 390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xfrm>
            <a:off x="2589211" y="627407"/>
            <a:ext cx="8915401" cy="288002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4800"/>
            </a:lvl1pPr>
          </a:lstStyle>
          <a:p>
            <a:r>
              <a:t>Click to edit Master title style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sz="quarter" idx="1"/>
          </p:nvPr>
        </p:nvSpPr>
        <p:spPr>
          <a:xfrm>
            <a:off x="2589211" y="4343400"/>
            <a:ext cx="8915401" cy="838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3"/>
          </p:nvPr>
        </p:nvSpPr>
        <p:spPr>
          <a:xfrm>
            <a:off x="2589213" y="5181599"/>
            <a:ext cx="8915401" cy="729624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V="1">
            <a:off x="-4189" y="491172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xfrm>
            <a:off x="925905" y="4967529"/>
            <a:ext cx="385675" cy="396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C5DE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0" y="228600"/>
            <a:ext cx="2851518" cy="6638629"/>
            <a:chOff x="0" y="0"/>
            <a:chExt cx="2851516" cy="6638628"/>
          </a:xfrm>
        </p:grpSpPr>
        <p:sp>
          <p:nvSpPr>
            <p:cNvPr id="2" name="Shape 2"/>
            <p:cNvSpPr/>
            <p:nvPr/>
          </p:nvSpPr>
          <p:spPr>
            <a:xfrm>
              <a:off x="-1" y="2346443"/>
              <a:ext cx="100643" cy="62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128598" y="2927929"/>
              <a:ext cx="646718" cy="232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806998" y="5218460"/>
              <a:ext cx="609443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959824" y="6275198"/>
              <a:ext cx="171465" cy="3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Shape 6"/>
            <p:cNvSpPr/>
            <p:nvPr/>
          </p:nvSpPr>
          <p:spPr>
            <a:xfrm>
              <a:off x="100641" y="2972659"/>
              <a:ext cx="821909" cy="3328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26126" y="0"/>
              <a:ext cx="102473" cy="2927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78276" y="2715463"/>
              <a:ext cx="78278" cy="493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769723" y="5250144"/>
              <a:ext cx="190102" cy="102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775314" y="1170426"/>
              <a:ext cx="2076203" cy="404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922549" y="6301291"/>
              <a:ext cx="162147" cy="33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769723" y="5130865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49863" y="6016139"/>
              <a:ext cx="238559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2E5369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7221" y="156"/>
            <a:ext cx="2356674" cy="6853097"/>
            <a:chOff x="0" y="0"/>
            <a:chExt cx="2356673" cy="6853095"/>
          </a:xfrm>
        </p:grpSpPr>
        <p:sp>
          <p:nvSpPr>
            <p:cNvPr id="15" name="Shape 15"/>
            <p:cNvSpPr/>
            <p:nvPr/>
          </p:nvSpPr>
          <p:spPr>
            <a:xfrm>
              <a:off x="0" y="-1"/>
              <a:ext cx="494327" cy="4401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23067" y="4316317"/>
              <a:ext cx="423436" cy="1580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979074" y="5862525"/>
              <a:ext cx="431100" cy="9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494326" y="4364217"/>
              <a:ext cx="551808" cy="223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444311" y="1289045"/>
              <a:ext cx="170725" cy="302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084453" y="6571443"/>
              <a:ext cx="134120" cy="281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475166" y="4107474"/>
              <a:ext cx="82390" cy="511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946501" y="3145644"/>
              <a:ext cx="1410173" cy="27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046133" y="6600183"/>
              <a:ext cx="120709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946501" y="5897013"/>
              <a:ext cx="137953" cy="674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946501" y="5772473"/>
              <a:ext cx="38321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79074" y="6322364"/>
              <a:ext cx="210760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2E536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" name="Shape 28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2E536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Shape 29"/>
          <p:cNvSpPr/>
          <p:nvPr/>
        </p:nvSpPr>
        <p:spPr>
          <a:xfrm flipV="1">
            <a:off x="-4189" y="714375"/>
            <a:ext cx="1595613" cy="5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600" extrusionOk="0">
                <a:moveTo>
                  <a:pt x="21472" y="10154"/>
                </a:moveTo>
                <a:lnTo>
                  <a:pt x="18377" y="406"/>
                </a:lnTo>
                <a:cubicBezTo>
                  <a:pt x="18356" y="337"/>
                  <a:pt x="18331" y="272"/>
                  <a:pt x="18310" y="203"/>
                </a:cubicBezTo>
                <a:cubicBezTo>
                  <a:pt x="18247" y="0"/>
                  <a:pt x="18182" y="0"/>
                  <a:pt x="18117" y="0"/>
                </a:cubicBezTo>
                <a:lnTo>
                  <a:pt x="16891" y="0"/>
                </a:lnTo>
                <a:lnTo>
                  <a:pt x="0" y="151"/>
                </a:lnTo>
                <a:cubicBezTo>
                  <a:pt x="19" y="7301"/>
                  <a:pt x="39" y="14450"/>
                  <a:pt x="58" y="21600"/>
                </a:cubicBezTo>
                <a:lnTo>
                  <a:pt x="16891" y="21527"/>
                </a:lnTo>
                <a:lnTo>
                  <a:pt x="18117" y="21527"/>
                </a:lnTo>
                <a:cubicBezTo>
                  <a:pt x="18182" y="21527"/>
                  <a:pt x="18247" y="21324"/>
                  <a:pt x="18310" y="21324"/>
                </a:cubicBezTo>
                <a:cubicBezTo>
                  <a:pt x="18310" y="21120"/>
                  <a:pt x="18377" y="21120"/>
                  <a:pt x="18377" y="21120"/>
                </a:cubicBezTo>
                <a:lnTo>
                  <a:pt x="21472" y="11372"/>
                </a:lnTo>
                <a:cubicBezTo>
                  <a:pt x="21600" y="10966"/>
                  <a:pt x="21600" y="10560"/>
                  <a:pt x="21472" y="1015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32556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925905" y="772224"/>
            <a:ext cx="385675" cy="396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178DB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100000"/>
        <a:buFont typeface="Wingdings 3"/>
        <a:buChar char="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rrastryke.com/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/>
        </p:nvSpPr>
        <p:spPr>
          <a:xfrm>
            <a:off x="1163524" y="2338835"/>
            <a:ext cx="680505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1B1B1B"/>
                </a:solidFill>
              </a:defRPr>
            </a:pPr>
            <a:r>
              <a:rPr kumimoji="0" sz="2400" b="1" i="0" u="none" strike="noStrike" kern="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entury Gothic"/>
                <a:sym typeface="Century Gothic"/>
              </a:rPr>
              <a:t>Cost-Effective In-Situ Remediation </a:t>
            </a:r>
            <a:b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entury Gothic"/>
                <a:sym typeface="Century Gothic"/>
              </a:rPr>
            </a:br>
            <a:r>
              <a:rPr kumimoji="0" sz="1700" b="0" i="0" u="none" strike="noStrike" kern="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entury Gothic"/>
                <a:sym typeface="Century Gothic"/>
              </a:rPr>
              <a:t>Biostimulation as a Residual Source Mass Remediation Strategy</a:t>
            </a:r>
          </a:p>
        </p:txBody>
      </p:sp>
      <p:sp>
        <p:nvSpPr>
          <p:cNvPr id="459" name="Shape 459"/>
          <p:cNvSpPr/>
          <p:nvPr/>
        </p:nvSpPr>
        <p:spPr>
          <a:xfrm>
            <a:off x="8949767" y="1731543"/>
            <a:ext cx="3166033" cy="24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Kent C. Armstrong, President          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353535">
                    <a:lumOff val="-4156"/>
                  </a:srgbClr>
                </a:solidFill>
                <a:effectLst/>
                <a:uLnTx/>
                <a:uFillTx/>
                <a:latin typeface="Century Gothic"/>
                <a:sym typeface="Century Gothic"/>
              </a:rPr>
              <a:t>TerraStryke</a:t>
            </a:r>
            <a:r>
              <a:rPr kumimoji="0" sz="1500" b="0" i="1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entury Gothic"/>
                <a:sym typeface="Century Gothic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Products, LLC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284 Depot Street / P.O. Box 254            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Andover, 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ew Hampshire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USA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—————————-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950 Fennell Avenue, Suite 105</a:t>
            </a: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Hamilton, Ontario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CDN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sym typeface="Century Gothic"/>
            </a:endParaRPr>
          </a:p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sym typeface="Century Gothic"/>
              </a:rPr>
              <a:t>L8V 1X2</a:t>
            </a:r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460" name="image3.jpg"/>
          <p:cNvPicPr>
            <a:picLocks noChangeAspect="1"/>
          </p:cNvPicPr>
          <p:nvPr/>
        </p:nvPicPr>
        <p:blipFill>
          <a:blip r:embed="rId2">
            <a:extLst/>
          </a:blip>
          <a:srcRect r="4"/>
          <a:stretch>
            <a:fillRect/>
          </a:stretch>
        </p:blipFill>
        <p:spPr>
          <a:xfrm rot="5400000">
            <a:off x="315516" y="3599261"/>
            <a:ext cx="2839244" cy="2371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2" y="0"/>
                </a:moveTo>
                <a:cubicBezTo>
                  <a:pt x="696" y="0"/>
                  <a:pt x="0" y="833"/>
                  <a:pt x="0" y="1858"/>
                </a:cubicBezTo>
                <a:lnTo>
                  <a:pt x="0" y="19742"/>
                </a:lnTo>
                <a:cubicBezTo>
                  <a:pt x="0" y="20767"/>
                  <a:pt x="696" y="21600"/>
                  <a:pt x="1552" y="21600"/>
                </a:cubicBezTo>
                <a:lnTo>
                  <a:pt x="20051" y="21600"/>
                </a:lnTo>
                <a:cubicBezTo>
                  <a:pt x="20907" y="21600"/>
                  <a:pt x="21600" y="20767"/>
                  <a:pt x="21600" y="19742"/>
                </a:cubicBezTo>
                <a:lnTo>
                  <a:pt x="21600" y="1858"/>
                </a:lnTo>
                <a:cubicBezTo>
                  <a:pt x="21600" y="833"/>
                  <a:pt x="20907" y="0"/>
                  <a:pt x="20051" y="0"/>
                </a:cubicBezTo>
                <a:lnTo>
                  <a:pt x="1552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114300" dir="3300000" rotWithShape="0">
              <a:srgbClr val="000000">
                <a:alpha val="20000"/>
              </a:srgbClr>
            </a:outerShdw>
          </a:effectLst>
        </p:spPr>
      </p:pic>
      <p:pic>
        <p:nvPicPr>
          <p:cNvPr id="461" name="image4.jpg"/>
          <p:cNvPicPr>
            <a:picLocks noChangeAspect="1"/>
          </p:cNvPicPr>
          <p:nvPr/>
        </p:nvPicPr>
        <p:blipFill>
          <a:blip r:embed="rId3">
            <a:extLst/>
          </a:blip>
          <a:srcRect r="2"/>
          <a:stretch>
            <a:fillRect/>
          </a:stretch>
        </p:blipFill>
        <p:spPr>
          <a:xfrm>
            <a:off x="549275" y="308677"/>
            <a:ext cx="2607867" cy="17299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3" y="0"/>
                </a:moveTo>
                <a:cubicBezTo>
                  <a:pt x="553" y="0"/>
                  <a:pt x="0" y="833"/>
                  <a:pt x="0" y="1858"/>
                </a:cubicBezTo>
                <a:lnTo>
                  <a:pt x="0" y="19742"/>
                </a:lnTo>
                <a:cubicBezTo>
                  <a:pt x="0" y="20767"/>
                  <a:pt x="553" y="21600"/>
                  <a:pt x="1233" y="21600"/>
                </a:cubicBezTo>
                <a:lnTo>
                  <a:pt x="20371" y="21600"/>
                </a:lnTo>
                <a:cubicBezTo>
                  <a:pt x="21051" y="21600"/>
                  <a:pt x="21600" y="20767"/>
                  <a:pt x="21600" y="19742"/>
                </a:cubicBezTo>
                <a:lnTo>
                  <a:pt x="21600" y="1858"/>
                </a:lnTo>
                <a:cubicBezTo>
                  <a:pt x="21600" y="833"/>
                  <a:pt x="21051" y="0"/>
                  <a:pt x="20371" y="0"/>
                </a:cubicBezTo>
                <a:lnTo>
                  <a:pt x="1233" y="0"/>
                </a:lnTo>
                <a:close/>
              </a:path>
            </a:pathLst>
          </a:custGeom>
          <a:ln w="12700">
            <a:miter lim="400000"/>
          </a:ln>
          <a:effectLst>
            <a:outerShdw blurRad="50800" dist="114300" dir="33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63" name="Shape 463"/>
          <p:cNvSpPr/>
          <p:nvPr/>
        </p:nvSpPr>
        <p:spPr>
          <a:xfrm>
            <a:off x="2979736" y="3957870"/>
            <a:ext cx="1844844" cy="22468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  <a:effectLst>
            <a:outerShdw blurRad="50800" dist="114300" dir="3300000" algn="ctr" rotWithShape="0">
              <a:srgbClr val="000000">
                <a:alpha val="43137"/>
              </a:srgbClr>
            </a:outerShdw>
          </a:effectLst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sym typeface="Century Gothic"/>
            </a:endParaRPr>
          </a:p>
        </p:txBody>
      </p:sp>
      <p:pic>
        <p:nvPicPr>
          <p:cNvPr id="9" name="image1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69370" y="4209144"/>
            <a:ext cx="2723039" cy="1987818"/>
          </a:xfrm>
          <a:prstGeom prst="rect">
            <a:avLst/>
          </a:prstGeom>
          <a:ln w="12700">
            <a:miter lim="400000"/>
          </a:ln>
          <a:effectLst>
            <a:outerShdw blurRad="50800" dist="152400" dir="252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5527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62BF-1DF8-48DF-88F0-2780B145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92" y="2025150"/>
            <a:ext cx="6692108" cy="2807699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June 2014 Initial Remedial Action</a:t>
            </a:r>
          </a:p>
          <a:p>
            <a:pPr lvl="1"/>
            <a:r>
              <a:rPr lang="en-US" sz="1700" dirty="0"/>
              <a:t>Source removal excavated ≈400 </a:t>
            </a:r>
            <a:r>
              <a:rPr lang="en-US" sz="1700" dirty="0" err="1"/>
              <a:t>c.y.</a:t>
            </a:r>
            <a:endParaRPr lang="en-US" sz="1700" dirty="0"/>
          </a:p>
          <a:p>
            <a:pPr lvl="1"/>
            <a:r>
              <a:rPr lang="en-US" sz="1700" dirty="0"/>
              <a:t>Vacuum truck removed ≈65 barrels impacted </a:t>
            </a:r>
            <a:r>
              <a:rPr lang="en-US" sz="1700" dirty="0" err="1"/>
              <a:t>gw</a:t>
            </a:r>
            <a:endParaRPr lang="en-US" sz="1700" dirty="0"/>
          </a:p>
          <a:p>
            <a:pPr lvl="1"/>
            <a:r>
              <a:rPr lang="en-US" sz="1700" dirty="0"/>
              <a:t>[BTEX] on excavation floor remained above standards</a:t>
            </a:r>
          </a:p>
          <a:p>
            <a:pPr lvl="1"/>
            <a:r>
              <a:rPr lang="en-US" sz="1700" dirty="0"/>
              <a:t>Carbon ‘trap-and-linger’ product applied (≈100 </a:t>
            </a:r>
            <a:r>
              <a:rPr lang="en-US" sz="1700" dirty="0" err="1"/>
              <a:t>lbs</a:t>
            </a:r>
            <a:r>
              <a:rPr lang="en-US" sz="1700" dirty="0"/>
              <a:t>)</a:t>
            </a:r>
          </a:p>
          <a:p>
            <a:pPr lvl="2"/>
            <a:r>
              <a:rPr lang="en-US" sz="1500" dirty="0"/>
              <a:t>Addressed initial dissolve-phase contaminant issue</a:t>
            </a:r>
          </a:p>
          <a:p>
            <a:pPr lvl="2"/>
            <a:r>
              <a:rPr lang="en-US" sz="1500" dirty="0"/>
              <a:t>Unable to address rebound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5" name="Shape 682">
            <a:extLst>
              <a:ext uri="{FF2B5EF4-FFF2-40B4-BE49-F238E27FC236}">
                <a16:creationId xmlns:a16="http://schemas.microsoft.com/office/drawing/2014/main" id="{67AF85C7-5A80-4A85-9D06-88FD51BF267E}"/>
              </a:ext>
            </a:extLst>
          </p:cNvPr>
          <p:cNvSpPr/>
          <p:nvPr/>
        </p:nvSpPr>
        <p:spPr>
          <a:xfrm>
            <a:off x="690139" y="675125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0604-D9C6-4BB6-AAA3-B2448774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647" y="1148216"/>
            <a:ext cx="4669106" cy="518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29C51-D70F-43D9-98CA-1529F21C8188}"/>
              </a:ext>
            </a:extLst>
          </p:cNvPr>
          <p:cNvSpPr txBox="1"/>
          <p:nvPr/>
        </p:nvSpPr>
        <p:spPr>
          <a:xfrm>
            <a:off x="10195560" y="5166360"/>
            <a:ext cx="1752600" cy="624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9466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62BF-1DF8-48DF-88F0-2780B145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92" y="2025150"/>
            <a:ext cx="6855018" cy="415772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700" dirty="0"/>
              <a:t>Network of 25 monitoring wells installed Fall 2014</a:t>
            </a:r>
          </a:p>
          <a:p>
            <a:pPr lvl="1"/>
            <a:r>
              <a:rPr lang="en-US" sz="1700" dirty="0"/>
              <a:t>June 2015 monitoring results indicate [BTEX] remain above remediation objectives (Benzene 5.0 ug/L)</a:t>
            </a:r>
          </a:p>
          <a:p>
            <a:pPr marL="457200" lvl="1" indent="0">
              <a:buNone/>
            </a:pPr>
            <a:r>
              <a:rPr lang="en-US" sz="1700" dirty="0"/>
              <a:t>2015 Carbon based deployment repeated </a:t>
            </a:r>
          </a:p>
          <a:p>
            <a:pPr marL="457200" lvl="1" indent="0">
              <a:buNone/>
            </a:pPr>
            <a:r>
              <a:rPr lang="en-US" sz="1700" dirty="0"/>
              <a:t>	using &gt;5,000 pounds </a:t>
            </a:r>
          </a:p>
          <a:p>
            <a:pPr marL="457200" lvl="1" indent="0">
              <a:buNone/>
            </a:pPr>
            <a:r>
              <a:rPr lang="en-US" sz="1700" dirty="0"/>
              <a:t>Secondary treatment included persulfate injections</a:t>
            </a:r>
          </a:p>
          <a:p>
            <a:pPr marL="457200" lvl="1" indent="0">
              <a:buNone/>
            </a:pPr>
            <a:r>
              <a:rPr lang="en-US" sz="1700" dirty="0"/>
              <a:t>	4-events</a:t>
            </a:r>
          </a:p>
          <a:p>
            <a:pPr marL="457200" lvl="1" indent="0">
              <a:buNone/>
            </a:pPr>
            <a:r>
              <a:rPr lang="en-US" sz="1700" dirty="0"/>
              <a:t>	26 injection locations</a:t>
            </a:r>
          </a:p>
          <a:p>
            <a:pPr marL="457200" lvl="1" indent="0">
              <a:buNone/>
            </a:pPr>
            <a:r>
              <a:rPr lang="en-US" sz="1700" dirty="0"/>
              <a:t>	using &gt;3,500 pounds per event</a:t>
            </a:r>
          </a:p>
          <a:p>
            <a:pPr marL="457200" lvl="1" indent="0">
              <a:buNone/>
            </a:pPr>
            <a:r>
              <a:rPr lang="en-US" sz="1700" dirty="0"/>
              <a:t>	&gt;14,000 pounds persulfate</a:t>
            </a:r>
          </a:p>
          <a:p>
            <a:pPr marL="457200" lvl="1" indent="0">
              <a:buNone/>
            </a:pPr>
            <a:r>
              <a:rPr lang="en-US" sz="1700" dirty="0"/>
              <a:t>Cha-ching………..</a:t>
            </a:r>
          </a:p>
          <a:p>
            <a:pPr marL="457200" lvl="1" indent="0">
              <a:buNone/>
            </a:pPr>
            <a:r>
              <a:rPr lang="en-US" sz="1700" dirty="0"/>
              <a:t>Results – continued rebound and asymptotic [BTEX] exceedances</a:t>
            </a:r>
          </a:p>
          <a:p>
            <a:pPr marL="457200" lvl="1" indent="0">
              <a:buNone/>
            </a:pPr>
            <a:endParaRPr lang="en-US" sz="1700" dirty="0"/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5" name="Shape 682">
            <a:extLst>
              <a:ext uri="{FF2B5EF4-FFF2-40B4-BE49-F238E27FC236}">
                <a16:creationId xmlns:a16="http://schemas.microsoft.com/office/drawing/2014/main" id="{67AF85C7-5A80-4A85-9D06-88FD51BF267E}"/>
              </a:ext>
            </a:extLst>
          </p:cNvPr>
          <p:cNvSpPr/>
          <p:nvPr/>
        </p:nvSpPr>
        <p:spPr>
          <a:xfrm>
            <a:off x="690139" y="675125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0604-D9C6-4BB6-AAA3-B2448774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647" y="1148216"/>
            <a:ext cx="4669106" cy="518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29C51-D70F-43D9-98CA-1529F21C8188}"/>
              </a:ext>
            </a:extLst>
          </p:cNvPr>
          <p:cNvSpPr txBox="1"/>
          <p:nvPr/>
        </p:nvSpPr>
        <p:spPr>
          <a:xfrm>
            <a:off x="10195560" y="5166360"/>
            <a:ext cx="1752600" cy="624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6852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62BF-1DF8-48DF-88F0-2780B145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92" y="2127626"/>
            <a:ext cx="6692108" cy="2602748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2017 Amended treatment zone with </a:t>
            </a:r>
            <a:r>
              <a:rPr lang="en-US" sz="1700" dirty="0">
                <a:solidFill>
                  <a:srgbClr val="00B050"/>
                </a:solidFill>
              </a:rPr>
              <a:t>TPH</a:t>
            </a:r>
            <a:r>
              <a:rPr lang="en-US" sz="1700" dirty="0"/>
              <a:t>enhanced</a:t>
            </a:r>
            <a:r>
              <a:rPr lang="en-US" sz="1700" baseline="30000" dirty="0"/>
              <a:t>™</a:t>
            </a:r>
          </a:p>
          <a:p>
            <a:pPr lvl="1"/>
            <a:r>
              <a:rPr lang="en-US" sz="1700" dirty="0"/>
              <a:t>Used Passive Release Sock (PRS) deployment units</a:t>
            </a:r>
          </a:p>
          <a:p>
            <a:pPr lvl="1"/>
            <a:r>
              <a:rPr lang="en-US" sz="1700" dirty="0"/>
              <a:t>Utilized existing 26 ‘injection’ node network</a:t>
            </a:r>
          </a:p>
          <a:p>
            <a:pPr lvl="2"/>
            <a:r>
              <a:rPr lang="en-US" sz="1500" dirty="0"/>
              <a:t>50 </a:t>
            </a:r>
            <a:r>
              <a:rPr lang="en-US" sz="1500" dirty="0" err="1"/>
              <a:t>lbs</a:t>
            </a:r>
            <a:r>
              <a:rPr lang="en-US" sz="1500" dirty="0"/>
              <a:t> additive over 5,600 square foot area</a:t>
            </a:r>
          </a:p>
          <a:p>
            <a:pPr lvl="1"/>
            <a:r>
              <a:rPr lang="en-US" sz="1700" dirty="0"/>
              <a:t>Three replacement events over 9-month period</a:t>
            </a:r>
          </a:p>
          <a:p>
            <a:pPr lvl="1"/>
            <a:r>
              <a:rPr lang="en-US" sz="1700" i="1" dirty="0"/>
              <a:t>Total</a:t>
            </a:r>
            <a:r>
              <a:rPr lang="en-US" sz="1700" dirty="0"/>
              <a:t> additive volume approaches 150-pounds</a:t>
            </a:r>
          </a:p>
        </p:txBody>
      </p:sp>
      <p:sp>
        <p:nvSpPr>
          <p:cNvPr id="5" name="Shape 682">
            <a:extLst>
              <a:ext uri="{FF2B5EF4-FFF2-40B4-BE49-F238E27FC236}">
                <a16:creationId xmlns:a16="http://schemas.microsoft.com/office/drawing/2014/main" id="{67AF85C7-5A80-4A85-9D06-88FD51BF267E}"/>
              </a:ext>
            </a:extLst>
          </p:cNvPr>
          <p:cNvSpPr/>
          <p:nvPr/>
        </p:nvSpPr>
        <p:spPr>
          <a:xfrm>
            <a:off x="690139" y="675125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0604-D9C6-4BB6-AAA3-B2448774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647" y="1148216"/>
            <a:ext cx="4669106" cy="518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95D4-2A38-4E69-B9B0-E27C95CE66EF}"/>
              </a:ext>
            </a:extLst>
          </p:cNvPr>
          <p:cNvSpPr txBox="1"/>
          <p:nvPr/>
        </p:nvSpPr>
        <p:spPr>
          <a:xfrm>
            <a:off x="10195560" y="5166360"/>
            <a:ext cx="1752600" cy="624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3141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3024655" y="2965027"/>
            <a:ext cx="1714496" cy="194309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668440" y="2985097"/>
            <a:ext cx="1736384" cy="194309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2001971" y="2994344"/>
            <a:ext cx="2031133" cy="19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0" h="21600" extrusionOk="0">
                <a:moveTo>
                  <a:pt x="6632" y="53"/>
                </a:moveTo>
                <a:cubicBezTo>
                  <a:pt x="6849" y="71"/>
                  <a:pt x="7067" y="83"/>
                  <a:pt x="7283" y="106"/>
                </a:cubicBezTo>
                <a:cubicBezTo>
                  <a:pt x="7402" y="119"/>
                  <a:pt x="7518" y="159"/>
                  <a:pt x="7638" y="159"/>
                </a:cubicBezTo>
                <a:cubicBezTo>
                  <a:pt x="8022" y="159"/>
                  <a:pt x="8395" y="83"/>
                  <a:pt x="8764" y="0"/>
                </a:cubicBezTo>
                <a:cubicBezTo>
                  <a:pt x="9000" y="18"/>
                  <a:pt x="9240" y="18"/>
                  <a:pt x="9474" y="53"/>
                </a:cubicBezTo>
                <a:cubicBezTo>
                  <a:pt x="9597" y="71"/>
                  <a:pt x="9829" y="159"/>
                  <a:pt x="9829" y="159"/>
                </a:cubicBezTo>
                <a:cubicBezTo>
                  <a:pt x="10264" y="142"/>
                  <a:pt x="10697" y="106"/>
                  <a:pt x="11132" y="106"/>
                </a:cubicBezTo>
                <a:cubicBezTo>
                  <a:pt x="12194" y="106"/>
                  <a:pt x="12338" y="132"/>
                  <a:pt x="13145" y="212"/>
                </a:cubicBezTo>
                <a:lnTo>
                  <a:pt x="13678" y="372"/>
                </a:lnTo>
                <a:cubicBezTo>
                  <a:pt x="13737" y="389"/>
                  <a:pt x="13794" y="418"/>
                  <a:pt x="13856" y="425"/>
                </a:cubicBezTo>
                <a:lnTo>
                  <a:pt x="14922" y="531"/>
                </a:lnTo>
                <a:cubicBezTo>
                  <a:pt x="15080" y="566"/>
                  <a:pt x="15356" y="495"/>
                  <a:pt x="15395" y="637"/>
                </a:cubicBezTo>
                <a:cubicBezTo>
                  <a:pt x="15479" y="937"/>
                  <a:pt x="15375" y="835"/>
                  <a:pt x="15751" y="902"/>
                </a:cubicBezTo>
                <a:cubicBezTo>
                  <a:pt x="16055" y="1084"/>
                  <a:pt x="15813" y="971"/>
                  <a:pt x="16284" y="1061"/>
                </a:cubicBezTo>
                <a:cubicBezTo>
                  <a:pt x="16443" y="1092"/>
                  <a:pt x="16599" y="1132"/>
                  <a:pt x="16757" y="1168"/>
                </a:cubicBezTo>
                <a:cubicBezTo>
                  <a:pt x="16836" y="1185"/>
                  <a:pt x="16917" y="1198"/>
                  <a:pt x="16994" y="1221"/>
                </a:cubicBezTo>
                <a:cubicBezTo>
                  <a:pt x="17427" y="1350"/>
                  <a:pt x="17228" y="1300"/>
                  <a:pt x="17586" y="1380"/>
                </a:cubicBezTo>
                <a:cubicBezTo>
                  <a:pt x="17645" y="1415"/>
                  <a:pt x="17700" y="1457"/>
                  <a:pt x="17764" y="1486"/>
                </a:cubicBezTo>
                <a:cubicBezTo>
                  <a:pt x="17908" y="1550"/>
                  <a:pt x="18089" y="1556"/>
                  <a:pt x="18238" y="1592"/>
                </a:cubicBezTo>
                <a:cubicBezTo>
                  <a:pt x="18358" y="1622"/>
                  <a:pt x="18474" y="1663"/>
                  <a:pt x="18593" y="1698"/>
                </a:cubicBezTo>
                <a:cubicBezTo>
                  <a:pt x="18652" y="1716"/>
                  <a:pt x="18719" y="1720"/>
                  <a:pt x="18770" y="1751"/>
                </a:cubicBezTo>
                <a:lnTo>
                  <a:pt x="18948" y="1857"/>
                </a:lnTo>
                <a:cubicBezTo>
                  <a:pt x="18968" y="2105"/>
                  <a:pt x="18936" y="2361"/>
                  <a:pt x="19007" y="2600"/>
                </a:cubicBezTo>
                <a:cubicBezTo>
                  <a:pt x="19023" y="2655"/>
                  <a:pt x="19128" y="2632"/>
                  <a:pt x="19185" y="2654"/>
                </a:cubicBezTo>
                <a:cubicBezTo>
                  <a:pt x="19614" y="2818"/>
                  <a:pt x="19219" y="2723"/>
                  <a:pt x="19718" y="2813"/>
                </a:cubicBezTo>
                <a:cubicBezTo>
                  <a:pt x="19777" y="2848"/>
                  <a:pt x="19834" y="2887"/>
                  <a:pt x="19896" y="2919"/>
                </a:cubicBezTo>
                <a:cubicBezTo>
                  <a:pt x="19972" y="2958"/>
                  <a:pt x="20070" y="2969"/>
                  <a:pt x="20132" y="3025"/>
                </a:cubicBezTo>
                <a:cubicBezTo>
                  <a:pt x="20195" y="3081"/>
                  <a:pt x="20200" y="3173"/>
                  <a:pt x="20251" y="3237"/>
                </a:cubicBezTo>
                <a:cubicBezTo>
                  <a:pt x="20299" y="3298"/>
                  <a:pt x="20369" y="3343"/>
                  <a:pt x="20428" y="3397"/>
                </a:cubicBezTo>
                <a:cubicBezTo>
                  <a:pt x="20916" y="4707"/>
                  <a:pt x="21600" y="6486"/>
                  <a:pt x="20369" y="7589"/>
                </a:cubicBezTo>
                <a:lnTo>
                  <a:pt x="20192" y="7748"/>
                </a:lnTo>
                <a:cubicBezTo>
                  <a:pt x="20045" y="8142"/>
                  <a:pt x="20005" y="8104"/>
                  <a:pt x="20132" y="8598"/>
                </a:cubicBezTo>
                <a:cubicBezTo>
                  <a:pt x="20148" y="8660"/>
                  <a:pt x="20211" y="8704"/>
                  <a:pt x="20251" y="8757"/>
                </a:cubicBezTo>
                <a:cubicBezTo>
                  <a:pt x="20292" y="8939"/>
                  <a:pt x="20313" y="9059"/>
                  <a:pt x="20369" y="9234"/>
                </a:cubicBezTo>
                <a:cubicBezTo>
                  <a:pt x="20386" y="9288"/>
                  <a:pt x="20409" y="9341"/>
                  <a:pt x="20428" y="9394"/>
                </a:cubicBezTo>
                <a:cubicBezTo>
                  <a:pt x="20448" y="9606"/>
                  <a:pt x="20456" y="9819"/>
                  <a:pt x="20488" y="10030"/>
                </a:cubicBezTo>
                <a:cubicBezTo>
                  <a:pt x="20537" y="10354"/>
                  <a:pt x="20499" y="10550"/>
                  <a:pt x="20784" y="10720"/>
                </a:cubicBezTo>
                <a:cubicBezTo>
                  <a:pt x="20836" y="10751"/>
                  <a:pt x="20902" y="10756"/>
                  <a:pt x="20961" y="10773"/>
                </a:cubicBezTo>
                <a:cubicBezTo>
                  <a:pt x="21001" y="10915"/>
                  <a:pt x="21088" y="11052"/>
                  <a:pt x="21080" y="11198"/>
                </a:cubicBezTo>
                <a:cubicBezTo>
                  <a:pt x="21060" y="11534"/>
                  <a:pt x="21053" y="11871"/>
                  <a:pt x="21021" y="12206"/>
                </a:cubicBezTo>
                <a:cubicBezTo>
                  <a:pt x="21014" y="12279"/>
                  <a:pt x="20975" y="12347"/>
                  <a:pt x="20961" y="12419"/>
                </a:cubicBezTo>
                <a:cubicBezTo>
                  <a:pt x="20935" y="12559"/>
                  <a:pt x="20920" y="12701"/>
                  <a:pt x="20902" y="12843"/>
                </a:cubicBezTo>
                <a:cubicBezTo>
                  <a:pt x="20819" y="13517"/>
                  <a:pt x="20913" y="13185"/>
                  <a:pt x="20725" y="13692"/>
                </a:cubicBezTo>
                <a:cubicBezTo>
                  <a:pt x="20705" y="13745"/>
                  <a:pt x="20709" y="13812"/>
                  <a:pt x="20665" y="13852"/>
                </a:cubicBezTo>
                <a:lnTo>
                  <a:pt x="20428" y="14064"/>
                </a:lnTo>
                <a:cubicBezTo>
                  <a:pt x="20409" y="14135"/>
                  <a:pt x="20384" y="14204"/>
                  <a:pt x="20369" y="14276"/>
                </a:cubicBezTo>
                <a:cubicBezTo>
                  <a:pt x="20288" y="14676"/>
                  <a:pt x="20286" y="14955"/>
                  <a:pt x="20251" y="15391"/>
                </a:cubicBezTo>
                <a:cubicBezTo>
                  <a:pt x="20231" y="16028"/>
                  <a:pt x="20245" y="16666"/>
                  <a:pt x="20192" y="17301"/>
                </a:cubicBezTo>
                <a:cubicBezTo>
                  <a:pt x="20173" y="17525"/>
                  <a:pt x="20067" y="17515"/>
                  <a:pt x="19896" y="17567"/>
                </a:cubicBezTo>
                <a:cubicBezTo>
                  <a:pt x="19647" y="17900"/>
                  <a:pt x="19909" y="17534"/>
                  <a:pt x="19659" y="17938"/>
                </a:cubicBezTo>
                <a:cubicBezTo>
                  <a:pt x="19603" y="18028"/>
                  <a:pt x="19540" y="18115"/>
                  <a:pt x="19481" y="18203"/>
                </a:cubicBezTo>
                <a:cubicBezTo>
                  <a:pt x="19461" y="18274"/>
                  <a:pt x="19434" y="18344"/>
                  <a:pt x="19422" y="18416"/>
                </a:cubicBezTo>
                <a:cubicBezTo>
                  <a:pt x="19395" y="18574"/>
                  <a:pt x="19438" y="18748"/>
                  <a:pt x="19363" y="18893"/>
                </a:cubicBezTo>
                <a:cubicBezTo>
                  <a:pt x="19292" y="19029"/>
                  <a:pt x="19166" y="19164"/>
                  <a:pt x="19007" y="19212"/>
                </a:cubicBezTo>
                <a:lnTo>
                  <a:pt x="18652" y="19318"/>
                </a:lnTo>
                <a:cubicBezTo>
                  <a:pt x="18593" y="19353"/>
                  <a:pt x="18529" y="19383"/>
                  <a:pt x="18474" y="19424"/>
                </a:cubicBezTo>
                <a:cubicBezTo>
                  <a:pt x="18019" y="19765"/>
                  <a:pt x="18560" y="19426"/>
                  <a:pt x="18119" y="19689"/>
                </a:cubicBezTo>
                <a:cubicBezTo>
                  <a:pt x="18099" y="19849"/>
                  <a:pt x="18028" y="20009"/>
                  <a:pt x="18060" y="20167"/>
                </a:cubicBezTo>
                <a:cubicBezTo>
                  <a:pt x="18073" y="20230"/>
                  <a:pt x="18277" y="20220"/>
                  <a:pt x="18238" y="20273"/>
                </a:cubicBezTo>
                <a:cubicBezTo>
                  <a:pt x="18182" y="20348"/>
                  <a:pt x="18041" y="20311"/>
                  <a:pt x="17941" y="20326"/>
                </a:cubicBezTo>
                <a:cubicBezTo>
                  <a:pt x="17305" y="20421"/>
                  <a:pt x="17745" y="20331"/>
                  <a:pt x="17290" y="20432"/>
                </a:cubicBezTo>
                <a:cubicBezTo>
                  <a:pt x="17141" y="20833"/>
                  <a:pt x="17342" y="20339"/>
                  <a:pt x="17113" y="20751"/>
                </a:cubicBezTo>
                <a:cubicBezTo>
                  <a:pt x="17085" y="20801"/>
                  <a:pt x="17097" y="20871"/>
                  <a:pt x="17053" y="20910"/>
                </a:cubicBezTo>
                <a:cubicBezTo>
                  <a:pt x="17009" y="20950"/>
                  <a:pt x="16936" y="20948"/>
                  <a:pt x="16876" y="20963"/>
                </a:cubicBezTo>
                <a:cubicBezTo>
                  <a:pt x="16681" y="21013"/>
                  <a:pt x="16546" y="21033"/>
                  <a:pt x="16343" y="21069"/>
                </a:cubicBezTo>
                <a:cubicBezTo>
                  <a:pt x="16284" y="21105"/>
                  <a:pt x="16230" y="21150"/>
                  <a:pt x="16165" y="21175"/>
                </a:cubicBezTo>
                <a:cubicBezTo>
                  <a:pt x="16051" y="21221"/>
                  <a:pt x="15928" y="21246"/>
                  <a:pt x="15810" y="21282"/>
                </a:cubicBezTo>
                <a:cubicBezTo>
                  <a:pt x="15425" y="21396"/>
                  <a:pt x="15694" y="21330"/>
                  <a:pt x="14981" y="21388"/>
                </a:cubicBezTo>
                <a:cubicBezTo>
                  <a:pt x="14562" y="21463"/>
                  <a:pt x="14780" y="21412"/>
                  <a:pt x="14330" y="21547"/>
                </a:cubicBezTo>
                <a:lnTo>
                  <a:pt x="14152" y="21600"/>
                </a:lnTo>
                <a:cubicBezTo>
                  <a:pt x="11723" y="21479"/>
                  <a:pt x="14653" y="21600"/>
                  <a:pt x="10481" y="21600"/>
                </a:cubicBezTo>
                <a:cubicBezTo>
                  <a:pt x="10125" y="21600"/>
                  <a:pt x="9770" y="21565"/>
                  <a:pt x="9415" y="21547"/>
                </a:cubicBezTo>
                <a:cubicBezTo>
                  <a:pt x="9122" y="21503"/>
                  <a:pt x="8752" y="21441"/>
                  <a:pt x="8467" y="21441"/>
                </a:cubicBezTo>
                <a:cubicBezTo>
                  <a:pt x="8092" y="21441"/>
                  <a:pt x="7717" y="21476"/>
                  <a:pt x="7342" y="21494"/>
                </a:cubicBezTo>
                <a:cubicBezTo>
                  <a:pt x="6829" y="21476"/>
                  <a:pt x="6314" y="21488"/>
                  <a:pt x="5803" y="21441"/>
                </a:cubicBezTo>
                <a:cubicBezTo>
                  <a:pt x="5732" y="21434"/>
                  <a:pt x="5690" y="21361"/>
                  <a:pt x="5625" y="21335"/>
                </a:cubicBezTo>
                <a:cubicBezTo>
                  <a:pt x="5511" y="21289"/>
                  <a:pt x="5391" y="21256"/>
                  <a:pt x="5270" y="21228"/>
                </a:cubicBezTo>
                <a:cubicBezTo>
                  <a:pt x="5112" y="21193"/>
                  <a:pt x="4951" y="21168"/>
                  <a:pt x="4796" y="21122"/>
                </a:cubicBezTo>
                <a:cubicBezTo>
                  <a:pt x="4737" y="21105"/>
                  <a:pt x="4680" y="21081"/>
                  <a:pt x="4619" y="21069"/>
                </a:cubicBezTo>
                <a:cubicBezTo>
                  <a:pt x="4501" y="21046"/>
                  <a:pt x="4381" y="21040"/>
                  <a:pt x="4263" y="21016"/>
                </a:cubicBezTo>
                <a:cubicBezTo>
                  <a:pt x="4202" y="21004"/>
                  <a:pt x="4146" y="20977"/>
                  <a:pt x="4086" y="20963"/>
                </a:cubicBezTo>
                <a:cubicBezTo>
                  <a:pt x="3988" y="20941"/>
                  <a:pt x="3888" y="20928"/>
                  <a:pt x="3790" y="20910"/>
                </a:cubicBezTo>
                <a:cubicBezTo>
                  <a:pt x="3702" y="20792"/>
                  <a:pt x="3636" y="20734"/>
                  <a:pt x="3612" y="20592"/>
                </a:cubicBezTo>
                <a:cubicBezTo>
                  <a:pt x="3588" y="20455"/>
                  <a:pt x="3602" y="19964"/>
                  <a:pt x="3434" y="19796"/>
                </a:cubicBezTo>
                <a:cubicBezTo>
                  <a:pt x="3136" y="19494"/>
                  <a:pt x="3167" y="19649"/>
                  <a:pt x="2901" y="19530"/>
                </a:cubicBezTo>
                <a:cubicBezTo>
                  <a:pt x="2838" y="19502"/>
                  <a:pt x="2783" y="19459"/>
                  <a:pt x="2724" y="19424"/>
                </a:cubicBezTo>
                <a:cubicBezTo>
                  <a:pt x="2624" y="18976"/>
                  <a:pt x="2686" y="19293"/>
                  <a:pt x="2605" y="18681"/>
                </a:cubicBezTo>
                <a:cubicBezTo>
                  <a:pt x="2587" y="18539"/>
                  <a:pt x="2596" y="18392"/>
                  <a:pt x="2546" y="18257"/>
                </a:cubicBezTo>
                <a:cubicBezTo>
                  <a:pt x="2515" y="18173"/>
                  <a:pt x="2421" y="18119"/>
                  <a:pt x="2369" y="18044"/>
                </a:cubicBezTo>
                <a:cubicBezTo>
                  <a:pt x="2264" y="17894"/>
                  <a:pt x="2248" y="17827"/>
                  <a:pt x="2191" y="17673"/>
                </a:cubicBezTo>
                <a:cubicBezTo>
                  <a:pt x="2171" y="17567"/>
                  <a:pt x="2147" y="17461"/>
                  <a:pt x="2132" y="17354"/>
                </a:cubicBezTo>
                <a:cubicBezTo>
                  <a:pt x="2107" y="17178"/>
                  <a:pt x="2131" y="16994"/>
                  <a:pt x="2072" y="16824"/>
                </a:cubicBezTo>
                <a:cubicBezTo>
                  <a:pt x="2048" y="16752"/>
                  <a:pt x="1954" y="16717"/>
                  <a:pt x="1895" y="16664"/>
                </a:cubicBezTo>
                <a:cubicBezTo>
                  <a:pt x="1875" y="16611"/>
                  <a:pt x="1840" y="16561"/>
                  <a:pt x="1836" y="16505"/>
                </a:cubicBezTo>
                <a:cubicBezTo>
                  <a:pt x="1800" y="16046"/>
                  <a:pt x="1864" y="15579"/>
                  <a:pt x="1776" y="15125"/>
                </a:cubicBezTo>
                <a:cubicBezTo>
                  <a:pt x="1762" y="15050"/>
                  <a:pt x="1366" y="14888"/>
                  <a:pt x="1303" y="14860"/>
                </a:cubicBezTo>
                <a:cubicBezTo>
                  <a:pt x="1263" y="14807"/>
                  <a:pt x="1212" y="14759"/>
                  <a:pt x="1184" y="14701"/>
                </a:cubicBezTo>
                <a:cubicBezTo>
                  <a:pt x="1152" y="14634"/>
                  <a:pt x="1183" y="14540"/>
                  <a:pt x="1125" y="14488"/>
                </a:cubicBezTo>
                <a:cubicBezTo>
                  <a:pt x="1067" y="14437"/>
                  <a:pt x="968" y="14448"/>
                  <a:pt x="888" y="14435"/>
                </a:cubicBezTo>
                <a:cubicBezTo>
                  <a:pt x="751" y="14413"/>
                  <a:pt x="612" y="14400"/>
                  <a:pt x="474" y="14382"/>
                </a:cubicBezTo>
                <a:cubicBezTo>
                  <a:pt x="314" y="14311"/>
                  <a:pt x="155" y="14268"/>
                  <a:pt x="59" y="14117"/>
                </a:cubicBezTo>
                <a:cubicBezTo>
                  <a:pt x="19" y="14054"/>
                  <a:pt x="20" y="13975"/>
                  <a:pt x="0" y="13905"/>
                </a:cubicBezTo>
                <a:cubicBezTo>
                  <a:pt x="39" y="13303"/>
                  <a:pt x="11" y="12695"/>
                  <a:pt x="118" y="12100"/>
                </a:cubicBezTo>
                <a:cubicBezTo>
                  <a:pt x="134" y="12013"/>
                  <a:pt x="281" y="11999"/>
                  <a:pt x="355" y="11941"/>
                </a:cubicBezTo>
                <a:cubicBezTo>
                  <a:pt x="585" y="11761"/>
                  <a:pt x="567" y="11763"/>
                  <a:pt x="711" y="11570"/>
                </a:cubicBezTo>
                <a:cubicBezTo>
                  <a:pt x="730" y="11410"/>
                  <a:pt x="703" y="11241"/>
                  <a:pt x="770" y="11092"/>
                </a:cubicBezTo>
                <a:cubicBezTo>
                  <a:pt x="793" y="11040"/>
                  <a:pt x="903" y="11078"/>
                  <a:pt x="947" y="11039"/>
                </a:cubicBezTo>
                <a:cubicBezTo>
                  <a:pt x="992" y="10999"/>
                  <a:pt x="987" y="10933"/>
                  <a:pt x="1007" y="10880"/>
                </a:cubicBezTo>
                <a:cubicBezTo>
                  <a:pt x="1026" y="10508"/>
                  <a:pt x="1033" y="10136"/>
                  <a:pt x="1066" y="9765"/>
                </a:cubicBezTo>
                <a:cubicBezTo>
                  <a:pt x="1072" y="9692"/>
                  <a:pt x="1121" y="9626"/>
                  <a:pt x="1125" y="9553"/>
                </a:cubicBezTo>
                <a:cubicBezTo>
                  <a:pt x="1160" y="8970"/>
                  <a:pt x="1110" y="8382"/>
                  <a:pt x="1184" y="7801"/>
                </a:cubicBezTo>
                <a:cubicBezTo>
                  <a:pt x="1192" y="7738"/>
                  <a:pt x="1303" y="7731"/>
                  <a:pt x="1362" y="7695"/>
                </a:cubicBezTo>
                <a:cubicBezTo>
                  <a:pt x="1382" y="7642"/>
                  <a:pt x="1411" y="7591"/>
                  <a:pt x="1421" y="7536"/>
                </a:cubicBezTo>
                <a:cubicBezTo>
                  <a:pt x="1450" y="7378"/>
                  <a:pt x="1406" y="7204"/>
                  <a:pt x="1480" y="7058"/>
                </a:cubicBezTo>
                <a:cubicBezTo>
                  <a:pt x="1520" y="6980"/>
                  <a:pt x="1880" y="6916"/>
                  <a:pt x="1954" y="6899"/>
                </a:cubicBezTo>
                <a:cubicBezTo>
                  <a:pt x="2484" y="6187"/>
                  <a:pt x="2013" y="6886"/>
                  <a:pt x="2013" y="4776"/>
                </a:cubicBezTo>
                <a:cubicBezTo>
                  <a:pt x="2013" y="4351"/>
                  <a:pt x="2039" y="3927"/>
                  <a:pt x="2072" y="3503"/>
                </a:cubicBezTo>
                <a:cubicBezTo>
                  <a:pt x="2078" y="3430"/>
                  <a:pt x="2100" y="3357"/>
                  <a:pt x="2132" y="3290"/>
                </a:cubicBezTo>
                <a:cubicBezTo>
                  <a:pt x="2160" y="3232"/>
                  <a:pt x="2211" y="3184"/>
                  <a:pt x="2250" y="3131"/>
                </a:cubicBezTo>
                <a:cubicBezTo>
                  <a:pt x="2270" y="3078"/>
                  <a:pt x="2257" y="3003"/>
                  <a:pt x="2309" y="2972"/>
                </a:cubicBezTo>
                <a:cubicBezTo>
                  <a:pt x="2393" y="2922"/>
                  <a:pt x="2508" y="2941"/>
                  <a:pt x="2605" y="2919"/>
                </a:cubicBezTo>
                <a:cubicBezTo>
                  <a:pt x="2780" y="2880"/>
                  <a:pt x="2850" y="2836"/>
                  <a:pt x="3020" y="2760"/>
                </a:cubicBezTo>
                <a:cubicBezTo>
                  <a:pt x="3369" y="1977"/>
                  <a:pt x="3074" y="2725"/>
                  <a:pt x="3197" y="902"/>
                </a:cubicBezTo>
                <a:cubicBezTo>
                  <a:pt x="3201" y="846"/>
                  <a:pt x="3218" y="787"/>
                  <a:pt x="3257" y="743"/>
                </a:cubicBezTo>
                <a:cubicBezTo>
                  <a:pt x="3364" y="623"/>
                  <a:pt x="3524" y="622"/>
                  <a:pt x="3671" y="584"/>
                </a:cubicBezTo>
                <a:cubicBezTo>
                  <a:pt x="3731" y="568"/>
                  <a:pt x="3789" y="546"/>
                  <a:pt x="3849" y="531"/>
                </a:cubicBezTo>
                <a:cubicBezTo>
                  <a:pt x="3927" y="511"/>
                  <a:pt x="4008" y="499"/>
                  <a:pt x="4086" y="478"/>
                </a:cubicBezTo>
                <a:cubicBezTo>
                  <a:pt x="4205" y="445"/>
                  <a:pt x="4323" y="407"/>
                  <a:pt x="4441" y="372"/>
                </a:cubicBezTo>
                <a:cubicBezTo>
                  <a:pt x="4500" y="354"/>
                  <a:pt x="4557" y="328"/>
                  <a:pt x="4619" y="318"/>
                </a:cubicBezTo>
                <a:lnTo>
                  <a:pt x="4974" y="265"/>
                </a:lnTo>
                <a:cubicBezTo>
                  <a:pt x="5073" y="249"/>
                  <a:pt x="5170" y="222"/>
                  <a:pt x="5270" y="212"/>
                </a:cubicBezTo>
                <a:cubicBezTo>
                  <a:pt x="5545" y="186"/>
                  <a:pt x="5823" y="177"/>
                  <a:pt x="6099" y="159"/>
                </a:cubicBezTo>
                <a:cubicBezTo>
                  <a:pt x="6217" y="124"/>
                  <a:pt x="6330" y="41"/>
                  <a:pt x="6454" y="53"/>
                </a:cubicBezTo>
                <a:lnTo>
                  <a:pt x="6632" y="53"/>
                </a:lnTo>
                <a:close/>
              </a:path>
            </a:pathLst>
          </a:custGeom>
          <a:solidFill>
            <a:srgbClr val="D6F0F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38" name="Shape 538"/>
          <p:cNvSpPr/>
          <p:nvPr/>
        </p:nvSpPr>
        <p:spPr>
          <a:xfrm flipV="1">
            <a:off x="609784" y="2948707"/>
            <a:ext cx="4472330" cy="26348"/>
          </a:xfrm>
          <a:prstGeom prst="line">
            <a:avLst/>
          </a:prstGeom>
          <a:ln w="12700" cap="rnd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648056" y="2104031"/>
            <a:ext cx="4059923" cy="15963"/>
          </a:xfrm>
          <a:prstGeom prst="line">
            <a:avLst/>
          </a:prstGeom>
          <a:ln w="3175" cap="rnd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2367079" y="2124712"/>
            <a:ext cx="227869" cy="615668"/>
          </a:xfrm>
          <a:prstGeom prst="rect">
            <a:avLst/>
          </a:prstGeom>
          <a:solidFill>
            <a:srgbClr val="FFFFFF"/>
          </a:solidFill>
          <a:ln w="31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2799412" y="2137856"/>
            <a:ext cx="252078" cy="615668"/>
          </a:xfrm>
          <a:prstGeom prst="rect">
            <a:avLst/>
          </a:prstGeom>
          <a:solidFill>
            <a:srgbClr val="FFFFFF"/>
          </a:solidFill>
          <a:ln w="31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9" name="Shape 549"/>
          <p:cNvSpPr/>
          <p:nvPr/>
        </p:nvSpPr>
        <p:spPr>
          <a:xfrm rot="5400000">
            <a:off x="1078922" y="1683974"/>
            <a:ext cx="859537" cy="1709929"/>
          </a:xfrm>
          <a:prstGeom prst="rect">
            <a:avLst/>
          </a:prstGeom>
          <a:solidFill>
            <a:srgbClr val="7F0E66">
              <a:alpha val="1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50" name="image17.png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t="21429" b="36904"/>
          <a:stretch>
            <a:fillRect/>
          </a:stretch>
        </p:blipFill>
        <p:spPr>
          <a:xfrm>
            <a:off x="653726" y="2117253"/>
            <a:ext cx="1016437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l="29987" t="21429" b="36904"/>
          <a:stretch>
            <a:fillRect/>
          </a:stretch>
        </p:blipFill>
        <p:spPr>
          <a:xfrm>
            <a:off x="1667291" y="2125336"/>
            <a:ext cx="711637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2" name="Shape 552"/>
          <p:cNvSpPr/>
          <p:nvPr/>
        </p:nvSpPr>
        <p:spPr>
          <a:xfrm>
            <a:off x="653317" y="1879555"/>
            <a:ext cx="99445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000"/>
            </a:lvl1pPr>
          </a:lstStyle>
          <a:p>
            <a:r>
              <a:rPr sz="800" dirty="0"/>
              <a:t>Ground surface</a:t>
            </a:r>
          </a:p>
        </p:txBody>
      </p:sp>
      <p:pic>
        <p:nvPicPr>
          <p:cNvPr id="553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t="46429" b="45236"/>
          <a:stretch>
            <a:fillRect/>
          </a:stretch>
        </p:blipFill>
        <p:spPr>
          <a:xfrm>
            <a:off x="650854" y="2510119"/>
            <a:ext cx="1016437" cy="7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l="29987" t="46429" b="45236"/>
          <a:stretch>
            <a:fillRect/>
          </a:stretch>
        </p:blipFill>
        <p:spPr>
          <a:xfrm>
            <a:off x="1620221" y="2506961"/>
            <a:ext cx="711637" cy="7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t="21429" b="36904"/>
          <a:stretch>
            <a:fillRect/>
          </a:stretch>
        </p:blipFill>
        <p:spPr>
          <a:xfrm>
            <a:off x="648056" y="2584788"/>
            <a:ext cx="1016437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6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l="29987" t="21429" b="36904"/>
          <a:stretch>
            <a:fillRect/>
          </a:stretch>
        </p:blipFill>
        <p:spPr>
          <a:xfrm>
            <a:off x="1625526" y="2611504"/>
            <a:ext cx="711637" cy="381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hape 557"/>
          <p:cNvSpPr/>
          <p:nvPr/>
        </p:nvSpPr>
        <p:spPr>
          <a:xfrm rot="5400000">
            <a:off x="3464304" y="1664149"/>
            <a:ext cx="859537" cy="1709929"/>
          </a:xfrm>
          <a:prstGeom prst="rect">
            <a:avLst/>
          </a:prstGeom>
          <a:solidFill>
            <a:srgbClr val="7F0E66">
              <a:alpha val="1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558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t="21429" b="36904"/>
          <a:stretch>
            <a:fillRect/>
          </a:stretch>
        </p:blipFill>
        <p:spPr>
          <a:xfrm>
            <a:off x="3017186" y="2539041"/>
            <a:ext cx="1016437" cy="440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l="29987" t="21429" b="36904"/>
          <a:stretch>
            <a:fillRect/>
          </a:stretch>
        </p:blipFill>
        <p:spPr>
          <a:xfrm>
            <a:off x="3036826" y="2116866"/>
            <a:ext cx="665683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t="46429" b="45236"/>
          <a:stretch>
            <a:fillRect/>
          </a:stretch>
        </p:blipFill>
        <p:spPr>
          <a:xfrm flipV="1">
            <a:off x="3026715" y="2505052"/>
            <a:ext cx="1016437" cy="131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l="29987" t="46429" b="45236"/>
          <a:stretch>
            <a:fillRect/>
          </a:stretch>
        </p:blipFill>
        <p:spPr>
          <a:xfrm>
            <a:off x="4339189" y="2138022"/>
            <a:ext cx="384144" cy="315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t="21429" b="36904"/>
          <a:stretch>
            <a:fillRect/>
          </a:stretch>
        </p:blipFill>
        <p:spPr>
          <a:xfrm>
            <a:off x="3913439" y="2572885"/>
            <a:ext cx="794540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17.tif" descr="sand transparent.jpg"/>
          <p:cNvPicPr>
            <a:picLocks noChangeAspect="1"/>
          </p:cNvPicPr>
          <p:nvPr/>
        </p:nvPicPr>
        <p:blipFill>
          <a:blip r:embed="rId2">
            <a:extLst/>
          </a:blip>
          <a:srcRect l="29987" t="21429" b="36904"/>
          <a:stretch>
            <a:fillRect/>
          </a:stretch>
        </p:blipFill>
        <p:spPr>
          <a:xfrm>
            <a:off x="3658118" y="2097803"/>
            <a:ext cx="725462" cy="435965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154395" y="4008270"/>
            <a:ext cx="182664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 i="1"/>
            </a:lvl1pPr>
          </a:lstStyle>
          <a:p>
            <a:r>
              <a:rPr b="1" dirty="0"/>
              <a:t>Groundwater Flow Direction</a:t>
            </a:r>
          </a:p>
        </p:txBody>
      </p:sp>
      <p:sp>
        <p:nvSpPr>
          <p:cNvPr id="565" name="Shape 565"/>
          <p:cNvSpPr/>
          <p:nvPr/>
        </p:nvSpPr>
        <p:spPr>
          <a:xfrm>
            <a:off x="2785609" y="2762672"/>
            <a:ext cx="255732" cy="2198811"/>
          </a:xfrm>
          <a:prstGeom prst="rect">
            <a:avLst/>
          </a:prstGeom>
          <a:blipFill>
            <a:blip r:embed="rId3"/>
          </a:blipFill>
          <a:ln w="31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2364064" y="2745604"/>
            <a:ext cx="255732" cy="2198811"/>
          </a:xfrm>
          <a:prstGeom prst="rect">
            <a:avLst/>
          </a:prstGeom>
          <a:blipFill>
            <a:blip r:embed="rId3"/>
          </a:blipFill>
          <a:ln w="3175" cap="rnd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581" name="Group 581"/>
          <p:cNvGrpSpPr/>
          <p:nvPr/>
        </p:nvGrpSpPr>
        <p:grpSpPr>
          <a:xfrm>
            <a:off x="675255" y="2984225"/>
            <a:ext cx="4083280" cy="1952616"/>
            <a:chOff x="-225995" y="0"/>
            <a:chExt cx="4585305" cy="1952615"/>
          </a:xfrm>
        </p:grpSpPr>
        <p:pic>
          <p:nvPicPr>
            <p:cNvPr id="568" name="image17.tif" descr="sand transparen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143" b="7143"/>
            <a:stretch>
              <a:fillRect/>
            </a:stretch>
          </p:blipFill>
          <p:spPr>
            <a:xfrm>
              <a:off x="-178078" y="481007"/>
              <a:ext cx="1206776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9" name="image17.tif" descr="sand transparen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1429" b="28571"/>
            <a:stretch>
              <a:fillRect/>
            </a:stretch>
          </p:blipFill>
          <p:spPr>
            <a:xfrm>
              <a:off x="-225995" y="1419223"/>
              <a:ext cx="1242433" cy="513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3" name="Group 573"/>
            <p:cNvGrpSpPr/>
            <p:nvPr/>
          </p:nvGrpSpPr>
          <p:grpSpPr>
            <a:xfrm>
              <a:off x="1022005" y="33325"/>
              <a:ext cx="685801" cy="1905001"/>
              <a:chOff x="0" y="0"/>
              <a:chExt cx="685800" cy="1905000"/>
            </a:xfrm>
          </p:grpSpPr>
          <p:pic>
            <p:nvPicPr>
              <p:cNvPr id="570" name="image17.tif" descr="sand transparent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50000" r="35208" b="7142"/>
              <a:stretch>
                <a:fillRect/>
              </a:stretch>
            </p:blipFill>
            <p:spPr>
              <a:xfrm>
                <a:off x="2834" y="-1"/>
                <a:ext cx="682967" cy="457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1" name="image17.tif" descr="sand transparent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7143" r="36145" b="7143"/>
              <a:stretch>
                <a:fillRect/>
              </a:stretch>
            </p:blipFill>
            <p:spPr>
              <a:xfrm>
                <a:off x="12714" y="457199"/>
                <a:ext cx="673086" cy="9144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2" name="image17.tif" descr="sand transparent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21429" r="34939" b="28571"/>
              <a:stretch>
                <a:fillRect/>
              </a:stretch>
            </p:blipFill>
            <p:spPr>
              <a:xfrm>
                <a:off x="-1" y="1371600"/>
                <a:ext cx="685802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577" name="Group 577"/>
            <p:cNvGrpSpPr/>
            <p:nvPr/>
          </p:nvGrpSpPr>
          <p:grpSpPr>
            <a:xfrm>
              <a:off x="2450761" y="4755"/>
              <a:ext cx="685801" cy="1947860"/>
              <a:chOff x="0" y="0"/>
              <a:chExt cx="685800" cy="1947859"/>
            </a:xfrm>
          </p:grpSpPr>
          <p:pic>
            <p:nvPicPr>
              <p:cNvPr id="574" name="image17.tif" descr="sand transparent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50000" r="35208" b="7142"/>
              <a:stretch>
                <a:fillRect/>
              </a:stretch>
            </p:blipFill>
            <p:spPr>
              <a:xfrm>
                <a:off x="2834" y="-1"/>
                <a:ext cx="682967" cy="4572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5" name="image17.tif" descr="sand transparent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7143" r="36145" b="7143"/>
              <a:stretch>
                <a:fillRect/>
              </a:stretch>
            </p:blipFill>
            <p:spPr>
              <a:xfrm>
                <a:off x="12714" y="476243"/>
                <a:ext cx="673086" cy="9144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76" name="image17.tif" descr="sand transparent.jp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t="21429" r="34939" b="28571"/>
              <a:stretch>
                <a:fillRect/>
              </a:stretch>
            </p:blipFill>
            <p:spPr>
              <a:xfrm>
                <a:off x="-1" y="1414459"/>
                <a:ext cx="685802" cy="533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578" name="image17.tif" descr="sand transparen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50000" b="7142"/>
            <a:stretch>
              <a:fillRect/>
            </a:stretch>
          </p:blipFill>
          <p:spPr>
            <a:xfrm>
              <a:off x="3158338" y="0"/>
              <a:ext cx="1195041" cy="4572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50800" dist="50800" dir="5400000" algn="ctr" rotWithShape="0">
                <a:srgbClr val="0070C0"/>
              </a:outerShdw>
            </a:effectLst>
          </p:spPr>
        </p:pic>
        <p:pic>
          <p:nvPicPr>
            <p:cNvPr id="579" name="image17.tif" descr="sand transparen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7143" b="7143"/>
            <a:stretch>
              <a:fillRect/>
            </a:stretch>
          </p:blipFill>
          <p:spPr>
            <a:xfrm>
              <a:off x="3167865" y="471481"/>
              <a:ext cx="1185515" cy="914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image17.tif" descr="sand transparent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t="21429" b="28571"/>
            <a:stretch>
              <a:fillRect/>
            </a:stretch>
          </p:blipFill>
          <p:spPr>
            <a:xfrm>
              <a:off x="3190400" y="1399695"/>
              <a:ext cx="1168910" cy="533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2" name="Shape 582"/>
          <p:cNvSpPr/>
          <p:nvPr/>
        </p:nvSpPr>
        <p:spPr>
          <a:xfrm>
            <a:off x="2647435" y="3108602"/>
            <a:ext cx="109729" cy="615668"/>
          </a:xfrm>
          <a:prstGeom prst="rect">
            <a:avLst/>
          </a:prstGeom>
          <a:solidFill>
            <a:srgbClr val="FFFF00"/>
          </a:solidFill>
          <a:ln cap="rnd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2649609" y="3813783"/>
            <a:ext cx="109729" cy="603505"/>
          </a:xfrm>
          <a:prstGeom prst="rect">
            <a:avLst/>
          </a:prstGeom>
          <a:solidFill>
            <a:srgbClr val="FFFF00"/>
          </a:solidFill>
          <a:ln cap="rnd">
            <a:solidFill>
              <a:srgbClr val="00B050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 flipV="1">
            <a:off x="2715985" y="3713643"/>
            <a:ext cx="0" cy="136001"/>
          </a:xfrm>
          <a:prstGeom prst="line">
            <a:avLst/>
          </a:prstGeom>
          <a:ln cap="rnd">
            <a:solidFill>
              <a:srgbClr val="FF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2151035" y="2955789"/>
            <a:ext cx="1675151" cy="1961573"/>
          </a:xfrm>
          <a:prstGeom prst="ellipse">
            <a:avLst/>
          </a:prstGeom>
          <a:solidFill>
            <a:srgbClr val="FF0000">
              <a:alpha val="20000"/>
            </a:srgbClr>
          </a:solidFill>
          <a:ln w="15875" cap="rnd">
            <a:solidFill>
              <a:srgbClr val="27272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2214443" y="5067713"/>
            <a:ext cx="1762012" cy="2616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sz="1100" dirty="0"/>
              <a:t>Area of Influence</a:t>
            </a:r>
          </a:p>
        </p:txBody>
      </p:sp>
      <p:sp>
        <p:nvSpPr>
          <p:cNvPr id="591" name="Shape 591"/>
          <p:cNvSpPr/>
          <p:nvPr/>
        </p:nvSpPr>
        <p:spPr>
          <a:xfrm>
            <a:off x="609783" y="6013751"/>
            <a:ext cx="214738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Reproducible, not scalable</a:t>
            </a:r>
          </a:p>
        </p:txBody>
      </p:sp>
      <p:sp>
        <p:nvSpPr>
          <p:cNvPr id="592" name="Shape 592"/>
          <p:cNvSpPr/>
          <p:nvPr/>
        </p:nvSpPr>
        <p:spPr>
          <a:xfrm>
            <a:off x="609783" y="5670512"/>
            <a:ext cx="210871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200"/>
            </a:lvl1pPr>
          </a:lstStyle>
          <a:p>
            <a:pPr algn="l"/>
            <a:r>
              <a:rPr lang="en-US" dirty="0"/>
              <a:t>N</a:t>
            </a:r>
            <a:r>
              <a:rPr dirty="0"/>
              <a:t>ot for compliance testing</a:t>
            </a:r>
          </a:p>
        </p:txBody>
      </p:sp>
      <p:sp>
        <p:nvSpPr>
          <p:cNvPr id="593" name="Shape 593"/>
          <p:cNvSpPr/>
          <p:nvPr/>
        </p:nvSpPr>
        <p:spPr>
          <a:xfrm>
            <a:off x="234803" y="3854957"/>
            <a:ext cx="1629961" cy="141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334" y="5400"/>
                </a:lnTo>
                <a:lnTo>
                  <a:pt x="334" y="16200"/>
                </a:lnTo>
                <a:lnTo>
                  <a:pt x="0" y="16200"/>
                </a:lnTo>
                <a:close/>
                <a:moveTo>
                  <a:pt x="669" y="5400"/>
                </a:moveTo>
                <a:lnTo>
                  <a:pt x="1337" y="5400"/>
                </a:lnTo>
                <a:lnTo>
                  <a:pt x="1337" y="16200"/>
                </a:lnTo>
                <a:lnTo>
                  <a:pt x="669" y="16200"/>
                </a:lnTo>
                <a:close/>
                <a:moveTo>
                  <a:pt x="1672" y="5400"/>
                </a:moveTo>
                <a:lnTo>
                  <a:pt x="16250" y="5400"/>
                </a:lnTo>
                <a:lnTo>
                  <a:pt x="16250" y="0"/>
                </a:lnTo>
                <a:lnTo>
                  <a:pt x="21600" y="10800"/>
                </a:lnTo>
                <a:lnTo>
                  <a:pt x="16250" y="21600"/>
                </a:lnTo>
                <a:lnTo>
                  <a:pt x="16250" y="16200"/>
                </a:lnTo>
                <a:lnTo>
                  <a:pt x="1672" y="162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5875" cap="rnd">
            <a:solidFill>
              <a:srgbClr val="27272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A3DDCC-6EBE-4EBC-9A70-FE401B4B1F85}"/>
              </a:ext>
            </a:extLst>
          </p:cNvPr>
          <p:cNvCxnSpPr>
            <a:cxnSpLocks/>
          </p:cNvCxnSpPr>
          <p:nvPr/>
        </p:nvCxnSpPr>
        <p:spPr>
          <a:xfrm flipV="1">
            <a:off x="2282984" y="5068711"/>
            <a:ext cx="1611089" cy="14060"/>
          </a:xfrm>
          <a:prstGeom prst="straightConnector1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8" name="Shape 594">
            <a:extLst>
              <a:ext uri="{FF2B5EF4-FFF2-40B4-BE49-F238E27FC236}">
                <a16:creationId xmlns:a16="http://schemas.microsoft.com/office/drawing/2014/main" id="{B52A876A-EF9E-4D3B-AD09-5A5DEDA0B61D}"/>
              </a:ext>
            </a:extLst>
          </p:cNvPr>
          <p:cNvSpPr/>
          <p:nvPr/>
        </p:nvSpPr>
        <p:spPr>
          <a:xfrm>
            <a:off x="718532" y="780651"/>
            <a:ext cx="2670083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defRPr sz="24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lang="en-US" dirty="0"/>
              <a:t>PRS Pilot Study</a:t>
            </a:r>
            <a:br>
              <a:rPr lang="en-US" dirty="0"/>
            </a:br>
            <a:r>
              <a:rPr lang="en-US" sz="1600" dirty="0"/>
              <a:t>Schematic</a:t>
            </a:r>
          </a:p>
        </p:txBody>
      </p:sp>
      <p:sp>
        <p:nvSpPr>
          <p:cNvPr id="72" name="Shape 606">
            <a:extLst>
              <a:ext uri="{FF2B5EF4-FFF2-40B4-BE49-F238E27FC236}">
                <a16:creationId xmlns:a16="http://schemas.microsoft.com/office/drawing/2014/main" id="{678586A2-BD10-4C76-8485-A0143323611A}"/>
              </a:ext>
            </a:extLst>
          </p:cNvPr>
          <p:cNvSpPr/>
          <p:nvPr/>
        </p:nvSpPr>
        <p:spPr>
          <a:xfrm>
            <a:off x="7909508" y="4008270"/>
            <a:ext cx="2993766" cy="1723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1500" b="1" dirty="0"/>
              <a:t>Monitoring Program</a:t>
            </a:r>
          </a:p>
          <a:p>
            <a:pPr marL="285750" indent="-285750">
              <a:spcAft>
                <a:spcPts val="300"/>
              </a:spcAft>
              <a:buSzPct val="100000"/>
              <a:buFont typeface="Wingdings"/>
              <a:buChar char="✓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1500" dirty="0"/>
              <a:t>Baseline</a:t>
            </a:r>
            <a:endParaRPr sz="1500" dirty="0"/>
          </a:p>
          <a:p>
            <a:pPr marL="285750" indent="-285750">
              <a:spcAft>
                <a:spcPts val="300"/>
              </a:spcAft>
              <a:buSzPct val="100000"/>
              <a:buFont typeface="Wingdings"/>
              <a:buChar char="✓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1500" dirty="0"/>
              <a:t>Each replacement event</a:t>
            </a:r>
          </a:p>
          <a:p>
            <a:pPr marL="285750" indent="-285750">
              <a:spcAft>
                <a:spcPts val="300"/>
              </a:spcAft>
              <a:buSzPct val="100000"/>
              <a:buFont typeface="Wingdings"/>
              <a:buChar char="✓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1500" dirty="0"/>
              <a:t>Non-purge</a:t>
            </a:r>
          </a:p>
          <a:p>
            <a:pPr marL="285750" indent="-285750">
              <a:spcAft>
                <a:spcPts val="300"/>
              </a:spcAft>
              <a:buSzPct val="100000"/>
              <a:buFont typeface="Wingdings"/>
              <a:buChar char="✓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1500" dirty="0"/>
              <a:t>Low-flow</a:t>
            </a:r>
            <a:endParaRPr sz="1500" dirty="0"/>
          </a:p>
          <a:p>
            <a:pPr marL="285750" indent="-285750">
              <a:buSzPct val="100000"/>
              <a:buFont typeface="Wingdings"/>
              <a:buChar char="✓"/>
              <a:defRPr sz="1500">
                <a:latin typeface="Arial"/>
                <a:ea typeface="Arial"/>
                <a:cs typeface="Arial"/>
                <a:sym typeface="Arial"/>
              </a:defRPr>
            </a:pPr>
            <a:r>
              <a:rPr lang="en-US" sz="1500" dirty="0"/>
              <a:t>6-8 replacement events typical</a:t>
            </a:r>
            <a:endParaRPr sz="1500" dirty="0"/>
          </a:p>
        </p:txBody>
      </p:sp>
      <p:pic>
        <p:nvPicPr>
          <p:cNvPr id="60" name="image17.tif" descr="sand transparent.jpg">
            <a:extLst>
              <a:ext uri="{FF2B5EF4-FFF2-40B4-BE49-F238E27FC236}">
                <a16:creationId xmlns:a16="http://schemas.microsoft.com/office/drawing/2014/main" id="{50580FDF-EA14-4C52-9711-EAE923A93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21429" b="36904"/>
          <a:stretch>
            <a:fillRect/>
          </a:stretch>
        </p:blipFill>
        <p:spPr>
          <a:xfrm>
            <a:off x="672603" y="2982634"/>
            <a:ext cx="1016437" cy="38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17.tif" descr="sand transparent.jpg">
            <a:extLst>
              <a:ext uri="{FF2B5EF4-FFF2-40B4-BE49-F238E27FC236}">
                <a16:creationId xmlns:a16="http://schemas.microsoft.com/office/drawing/2014/main" id="{12AE88EE-DBD4-43F7-BCE7-BF902E8EF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21429" b="36904"/>
          <a:stretch>
            <a:fillRect/>
          </a:stretch>
        </p:blipFill>
        <p:spPr>
          <a:xfrm>
            <a:off x="671039" y="3317255"/>
            <a:ext cx="1016437" cy="199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17.tif" descr="sand transparent.jpg">
            <a:extLst>
              <a:ext uri="{FF2B5EF4-FFF2-40B4-BE49-F238E27FC236}">
                <a16:creationId xmlns:a16="http://schemas.microsoft.com/office/drawing/2014/main" id="{75347999-823D-44BF-A3FD-A5444FD4C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29987" t="21429" b="36904"/>
          <a:stretch>
            <a:fillRect/>
          </a:stretch>
        </p:blipFill>
        <p:spPr>
          <a:xfrm>
            <a:off x="4249694" y="2134274"/>
            <a:ext cx="490387" cy="4359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Group 546">
            <a:extLst>
              <a:ext uri="{FF2B5EF4-FFF2-40B4-BE49-F238E27FC236}">
                <a16:creationId xmlns:a16="http://schemas.microsoft.com/office/drawing/2014/main" id="{D3DCCDA2-DFAB-466C-A2E6-6DEF5A4FB311}"/>
              </a:ext>
            </a:extLst>
          </p:cNvPr>
          <p:cNvGrpSpPr/>
          <p:nvPr/>
        </p:nvGrpSpPr>
        <p:grpSpPr>
          <a:xfrm>
            <a:off x="4718605" y="2579409"/>
            <a:ext cx="546219" cy="555558"/>
            <a:chOff x="75059" y="-60208"/>
            <a:chExt cx="546217" cy="555557"/>
          </a:xfrm>
        </p:grpSpPr>
        <p:sp>
          <p:nvSpPr>
            <p:cNvPr id="73" name="Shape 541">
              <a:extLst>
                <a:ext uri="{FF2B5EF4-FFF2-40B4-BE49-F238E27FC236}">
                  <a16:creationId xmlns:a16="http://schemas.microsoft.com/office/drawing/2014/main" id="{F7A60C25-7B96-4654-A710-A683558B512E}"/>
                </a:ext>
              </a:extLst>
            </p:cNvPr>
            <p:cNvSpPr/>
            <p:nvPr/>
          </p:nvSpPr>
          <p:spPr>
            <a:xfrm>
              <a:off x="75059" y="-60208"/>
              <a:ext cx="546217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914400">
                <a:defRPr sz="2800">
                  <a:latin typeface="Wingdings 3"/>
                  <a:ea typeface="Wingdings 3"/>
                  <a:cs typeface="Wingdings 3"/>
                  <a:sym typeface="Wingdings 3"/>
                </a:defRPr>
              </a:lvl1pPr>
            </a:lstStyle>
            <a:p>
              <a:pPr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dirty="0">
                  <a:latin typeface="Wingdings 3"/>
                  <a:ea typeface="Wingdings 3"/>
                  <a:cs typeface="Wingdings 3"/>
                  <a:sym typeface="Wingdings 3"/>
                </a:rPr>
                <a:t></a:t>
              </a:r>
            </a:p>
          </p:txBody>
        </p:sp>
        <p:grpSp>
          <p:nvGrpSpPr>
            <p:cNvPr id="74" name="Group 545">
              <a:extLst>
                <a:ext uri="{FF2B5EF4-FFF2-40B4-BE49-F238E27FC236}">
                  <a16:creationId xmlns:a16="http://schemas.microsoft.com/office/drawing/2014/main" id="{DBA5F59E-5E77-4BA2-9EE1-67B01F937E71}"/>
                </a:ext>
              </a:extLst>
            </p:cNvPr>
            <p:cNvGrpSpPr/>
            <p:nvPr/>
          </p:nvGrpSpPr>
          <p:grpSpPr>
            <a:xfrm>
              <a:off x="138083" y="431758"/>
              <a:ext cx="234096" cy="63591"/>
              <a:chOff x="-1" y="0"/>
              <a:chExt cx="234095" cy="63589"/>
            </a:xfrm>
          </p:grpSpPr>
          <p:sp>
            <p:nvSpPr>
              <p:cNvPr id="75" name="Shape 542">
                <a:extLst>
                  <a:ext uri="{FF2B5EF4-FFF2-40B4-BE49-F238E27FC236}">
                    <a16:creationId xmlns:a16="http://schemas.microsoft.com/office/drawing/2014/main" id="{517DA0DA-861F-4679-A784-CF78BBE36C2C}"/>
                  </a:ext>
                </a:extLst>
              </p:cNvPr>
              <p:cNvSpPr/>
              <p:nvPr/>
            </p:nvSpPr>
            <p:spPr>
              <a:xfrm>
                <a:off x="-1" y="0"/>
                <a:ext cx="234095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Shape 543">
                <a:extLst>
                  <a:ext uri="{FF2B5EF4-FFF2-40B4-BE49-F238E27FC236}">
                    <a16:creationId xmlns:a16="http://schemas.microsoft.com/office/drawing/2014/main" id="{70794D55-BB48-48C0-A269-4311E55270B8}"/>
                  </a:ext>
                </a:extLst>
              </p:cNvPr>
              <p:cNvSpPr/>
              <p:nvPr/>
            </p:nvSpPr>
            <p:spPr>
              <a:xfrm>
                <a:off x="22807" y="28903"/>
                <a:ext cx="187275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Shape 544">
                <a:extLst>
                  <a:ext uri="{FF2B5EF4-FFF2-40B4-BE49-F238E27FC236}">
                    <a16:creationId xmlns:a16="http://schemas.microsoft.com/office/drawing/2014/main" id="{2F8087BA-443C-4116-9346-129EBFB76A14}"/>
                  </a:ext>
                </a:extLst>
              </p:cNvPr>
              <p:cNvSpPr/>
              <p:nvPr/>
            </p:nvSpPr>
            <p:spPr>
              <a:xfrm>
                <a:off x="74430" y="63588"/>
                <a:ext cx="93638" cy="1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3" name="Shape 530">
            <a:extLst>
              <a:ext uri="{FF2B5EF4-FFF2-40B4-BE49-F238E27FC236}">
                <a16:creationId xmlns:a16="http://schemas.microsoft.com/office/drawing/2014/main" id="{EB3FF3B7-FDFF-44B8-BB19-46D9709DF544}"/>
              </a:ext>
            </a:extLst>
          </p:cNvPr>
          <p:cNvSpPr/>
          <p:nvPr/>
        </p:nvSpPr>
        <p:spPr>
          <a:xfrm>
            <a:off x="4279413" y="3856582"/>
            <a:ext cx="1828801" cy="2209801"/>
          </a:xfrm>
          <a:prstGeom prst="roundRect">
            <a:avLst>
              <a:gd name="adj" fmla="val 16667"/>
            </a:avLst>
          </a:prstGeom>
          <a:blipFill>
            <a:blip r:embed="rId4"/>
            <a:stretch>
              <a:fillRect/>
            </a:stretch>
          </a:blipFill>
          <a:ln cap="rnd">
            <a:solidFill>
              <a:srgbClr val="333333"/>
            </a:solidFill>
          </a:ln>
          <a:effectLst>
            <a:outerShdw blurRad="38100" dist="444500" dir="2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F01DA-4AC5-417D-8BD2-F3051D8464A7}"/>
              </a:ext>
            </a:extLst>
          </p:cNvPr>
          <p:cNvSpPr txBox="1"/>
          <p:nvPr/>
        </p:nvSpPr>
        <p:spPr>
          <a:xfrm>
            <a:off x="6460881" y="1883333"/>
            <a:ext cx="4197622" cy="682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Additive filled Passive Release Sock (PRS)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Deployed into existing 2-inch </a:t>
            </a:r>
            <a:r>
              <a:rPr kumimoji="0" lang="en-US" sz="15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gw</a:t>
            </a:r>
            <a:r>
              <a:rPr kumimoji="0" lang="en-US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 monitoring well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Shape 528">
            <a:extLst>
              <a:ext uri="{FF2B5EF4-FFF2-40B4-BE49-F238E27FC236}">
                <a16:creationId xmlns:a16="http://schemas.microsoft.com/office/drawing/2014/main" id="{76660DD5-E347-4270-812C-A237C05B9715}"/>
              </a:ext>
            </a:extLst>
          </p:cNvPr>
          <p:cNvSpPr/>
          <p:nvPr/>
        </p:nvSpPr>
        <p:spPr>
          <a:xfrm>
            <a:off x="6473452" y="2632915"/>
            <a:ext cx="4144267" cy="1208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19075" indent="-219075" defTabSz="914400">
              <a:spcBef>
                <a:spcPts val="500"/>
              </a:spcBef>
              <a:buSzPct val="100000"/>
              <a:buFont typeface="Wingdings"/>
              <a:buChar char="▪"/>
              <a:defRPr sz="1600" b="1">
                <a:solidFill>
                  <a:srgbClr val="262626"/>
                </a:solidFill>
              </a:defRPr>
            </a:lvl1pPr>
          </a:lstStyle>
          <a:p>
            <a:pPr marL="0" indent="0" algn="ctr">
              <a:buNone/>
            </a:pPr>
            <a:r>
              <a:rPr sz="1500" b="0" dirty="0">
                <a:latin typeface="Arial" panose="020B0604020202020204" pitchFamily="34" charset="0"/>
                <a:cs typeface="Arial" panose="020B0604020202020204" pitchFamily="34" charset="0"/>
              </a:rPr>
              <a:t>Passively amend </a:t>
            </a:r>
            <a:r>
              <a:rPr lang="en-US" sz="1500" b="0" dirty="0">
                <a:latin typeface="Arial" panose="020B0604020202020204" pitchFamily="34" charset="0"/>
                <a:cs typeface="Arial" panose="020B0604020202020204" pitchFamily="34" charset="0"/>
              </a:rPr>
              <a:t>saturated screened interval</a:t>
            </a:r>
          </a:p>
          <a:p>
            <a:pPr marL="0" indent="0" algn="ctr">
              <a:buNone/>
            </a:pPr>
            <a:r>
              <a:rPr lang="en-US" sz="1500" b="0" dirty="0">
                <a:latin typeface="Arial" panose="020B0604020202020204" pitchFamily="34" charset="0"/>
                <a:cs typeface="Arial" panose="020B0604020202020204" pitchFamily="34" charset="0"/>
              </a:rPr>
              <a:t>Create 3-5 foot </a:t>
            </a:r>
            <a:r>
              <a:rPr sz="1500" b="0" dirty="0">
                <a:latin typeface="Arial" panose="020B0604020202020204" pitchFamily="34" charset="0"/>
                <a:cs typeface="Arial" panose="020B0604020202020204" pitchFamily="34" charset="0"/>
              </a:rPr>
              <a:t>area-of-influence</a:t>
            </a:r>
            <a:endParaRPr lang="en-US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500" b="0" dirty="0">
                <a:latin typeface="Arial" panose="020B0604020202020204" pitchFamily="34" charset="0"/>
                <a:cs typeface="Arial" panose="020B0604020202020204" pitchFamily="34" charset="0"/>
              </a:rPr>
              <a:t>Replace PRS units every 10-14 days</a:t>
            </a:r>
          </a:p>
          <a:p>
            <a:pPr marL="0" indent="0" algn="ctr">
              <a:buNone/>
            </a:pPr>
            <a:r>
              <a:rPr lang="en-US" sz="1500" b="0" dirty="0">
                <a:latin typeface="Arial" panose="020B0604020202020204" pitchFamily="34" charset="0"/>
                <a:cs typeface="Arial" panose="020B0604020202020204" pitchFamily="34" charset="0"/>
              </a:rPr>
              <a:t>Typically 5-8 replacement events</a:t>
            </a:r>
            <a:endParaRPr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9198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" grpId="0" animBg="1" advAuto="0"/>
      <p:bldP spid="586" grpId="0" animBg="1" advAuto="0"/>
      <p:bldP spid="591" grpId="0" animBg="1" advAuto="0"/>
      <p:bldP spid="592" grpId="0" animBg="1" advAuto="0"/>
      <p:bldP spid="72" grpId="0" animBg="1" advAuto="0"/>
      <p:bldP spid="64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/>
        </p:nvSpPr>
        <p:spPr>
          <a:xfrm>
            <a:off x="7476671" y="2049871"/>
            <a:ext cx="1828801" cy="2209801"/>
          </a:xfrm>
          <a:prstGeom prst="roundRect">
            <a:avLst>
              <a:gd name="adj" fmla="val 16667"/>
            </a:avLst>
          </a:prstGeom>
          <a:blipFill>
            <a:blip r:embed="rId2"/>
            <a:stretch>
              <a:fillRect/>
            </a:stretch>
          </a:blipFill>
          <a:ln cap="rnd">
            <a:solidFill>
              <a:srgbClr val="333333"/>
            </a:solidFill>
          </a:ln>
          <a:effectLst>
            <a:outerShdw blurRad="38100" dist="177800" dir="2700000" rotWithShape="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8075386" y="4069946"/>
            <a:ext cx="1676401" cy="20574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cap="rnd">
            <a:solidFill>
              <a:srgbClr val="333333"/>
            </a:solidFill>
          </a:ln>
          <a:effectLst>
            <a:outerShdw blurRad="38100" dist="152400" dir="2700000" rotWithShape="0">
              <a:srgbClr val="000000">
                <a:alpha val="5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469083" y="3142548"/>
            <a:ext cx="20011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19075" indent="-219075" defTabSz="914400">
              <a:spcBef>
                <a:spcPts val="500"/>
              </a:spcBef>
              <a:buSzPct val="100000"/>
              <a:buFont typeface="Wingdings"/>
              <a:buChar char="▪"/>
              <a:defRPr sz="1600" b="1">
                <a:solidFill>
                  <a:srgbClr val="262626"/>
                </a:solidFill>
              </a:defRPr>
            </a:lvl1pPr>
          </a:lstStyle>
          <a:p>
            <a:r>
              <a:rPr dirty="0"/>
              <a:t>Indicator Metrics</a:t>
            </a:r>
          </a:p>
        </p:txBody>
      </p:sp>
      <p:sp>
        <p:nvSpPr>
          <p:cNvPr id="602" name="Shape 602"/>
          <p:cNvSpPr/>
          <p:nvPr/>
        </p:nvSpPr>
        <p:spPr>
          <a:xfrm>
            <a:off x="2886528" y="1940337"/>
            <a:ext cx="3802178" cy="276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914400">
              <a:spcBef>
                <a:spcPts val="200"/>
              </a:spcBef>
              <a:spcAft>
                <a:spcPts val="300"/>
              </a:spcAft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500" u="sng" dirty="0"/>
              <a:t>Field Parameters</a:t>
            </a:r>
          </a:p>
          <a:p>
            <a:pPr defTabSz="914400">
              <a:spcAft>
                <a:spcPts val="900"/>
              </a:spcAft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400" i="1" dirty="0"/>
              <a:t>ORP, DO, pH, Temperature</a:t>
            </a:r>
            <a:endParaRPr lang="en-US" sz="1400" i="1" dirty="0"/>
          </a:p>
          <a:p>
            <a:pPr defTabSz="914400"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500" u="sng" dirty="0"/>
              <a:t>Geochemistry</a:t>
            </a:r>
            <a:endParaRPr lang="en-US" sz="1500" dirty="0"/>
          </a:p>
          <a:p>
            <a:pPr defTabSz="914400">
              <a:spcBef>
                <a:spcPts val="200"/>
              </a:spcBef>
              <a:spcAft>
                <a:spcPts val="300"/>
              </a:spcAft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i="1" dirty="0"/>
              <a:t>Nitrates (NO3)</a:t>
            </a:r>
          </a:p>
          <a:p>
            <a:pPr defTabSz="914400">
              <a:spcAft>
                <a:spcPts val="300"/>
              </a:spcAft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i="1" dirty="0"/>
              <a:t>Diss. Iron/Manganese (Fe/</a:t>
            </a:r>
            <a:r>
              <a:rPr lang="en-US" sz="1400" i="1" dirty="0" err="1"/>
              <a:t>Mn</a:t>
            </a:r>
            <a:r>
              <a:rPr lang="en-US" sz="1400" i="1" dirty="0"/>
              <a:t>)</a:t>
            </a:r>
          </a:p>
          <a:p>
            <a:pPr defTabSz="914400">
              <a:spcAft>
                <a:spcPts val="300"/>
              </a:spcAft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i="1" dirty="0" err="1"/>
              <a:t>Sulphates</a:t>
            </a:r>
            <a:r>
              <a:rPr lang="en-US" sz="1400" i="1" dirty="0"/>
              <a:t> (SO</a:t>
            </a:r>
            <a:r>
              <a:rPr lang="en-US" sz="1400" i="1" baseline="-25000" dirty="0"/>
              <a:t>4</a:t>
            </a:r>
            <a:r>
              <a:rPr lang="en-US" sz="1400" i="1" dirty="0"/>
              <a:t>)</a:t>
            </a:r>
          </a:p>
          <a:p>
            <a:pPr defTabSz="914400">
              <a:spcAft>
                <a:spcPts val="300"/>
              </a:spcAft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i="1" dirty="0"/>
              <a:t>Ethane/Methane/Ethene (MEE)   - optional</a:t>
            </a:r>
          </a:p>
          <a:p>
            <a:pPr defTabSz="914400">
              <a:spcAft>
                <a:spcPts val="900"/>
              </a:spcAft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i="1" dirty="0"/>
              <a:t>Chloride (Cl</a:t>
            </a:r>
            <a:r>
              <a:rPr lang="en-US" sz="1400" i="1" baseline="30000" dirty="0"/>
              <a:t>-</a:t>
            </a:r>
            <a:r>
              <a:rPr lang="en-US" sz="1400" i="1" dirty="0"/>
              <a:t>)  -  cVOC sites only</a:t>
            </a:r>
          </a:p>
          <a:p>
            <a:pPr defTabSz="914400"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500" u="sng" dirty="0"/>
              <a:t>Analytical</a:t>
            </a:r>
            <a:endParaRPr lang="en-US" sz="1500" dirty="0"/>
          </a:p>
          <a:p>
            <a:pPr defTabSz="914400">
              <a:spcBef>
                <a:spcPts val="200"/>
              </a:spcBef>
              <a:buSzPct val="100000"/>
              <a:defRPr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400" i="1" dirty="0"/>
              <a:t>Contaminant of Concern (EPA 8260)</a:t>
            </a:r>
            <a:endParaRPr sz="1400" i="1" dirty="0"/>
          </a:p>
        </p:txBody>
      </p:sp>
      <p:sp>
        <p:nvSpPr>
          <p:cNvPr id="9" name="Shape 594">
            <a:extLst>
              <a:ext uri="{FF2B5EF4-FFF2-40B4-BE49-F238E27FC236}">
                <a16:creationId xmlns:a16="http://schemas.microsoft.com/office/drawing/2014/main" id="{0D45B459-81CE-4EC8-A8A4-A437EA1FE9FB}"/>
              </a:ext>
            </a:extLst>
          </p:cNvPr>
          <p:cNvSpPr/>
          <p:nvPr/>
        </p:nvSpPr>
        <p:spPr>
          <a:xfrm>
            <a:off x="638652" y="797941"/>
            <a:ext cx="3526948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/>
          <a:p>
            <a:pPr>
              <a:defRPr sz="24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lang="en-US" dirty="0"/>
              <a:t>PRS Pilot Study</a:t>
            </a:r>
            <a:br>
              <a:rPr lang="en-US" dirty="0"/>
            </a:br>
            <a:r>
              <a:rPr lang="en-US" sz="1600" dirty="0"/>
              <a:t>Groundwater Monitoring Metrics</a:t>
            </a:r>
          </a:p>
        </p:txBody>
      </p:sp>
      <p:sp>
        <p:nvSpPr>
          <p:cNvPr id="10" name="Shape 601">
            <a:extLst>
              <a:ext uri="{FF2B5EF4-FFF2-40B4-BE49-F238E27FC236}">
                <a16:creationId xmlns:a16="http://schemas.microsoft.com/office/drawing/2014/main" id="{6E1E81BC-3EDA-49EB-A2FF-A17661D67A0C}"/>
              </a:ext>
            </a:extLst>
          </p:cNvPr>
          <p:cNvSpPr/>
          <p:nvPr/>
        </p:nvSpPr>
        <p:spPr>
          <a:xfrm>
            <a:off x="1102631" y="5009519"/>
            <a:ext cx="4703809" cy="107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marL="219075" indent="-219075" defTabSz="914400">
              <a:spcBef>
                <a:spcPts val="500"/>
              </a:spcBef>
              <a:buSzPct val="100000"/>
              <a:buFont typeface="Wingdings"/>
              <a:buChar char="▪"/>
              <a:defRPr sz="1600" b="1">
                <a:solidFill>
                  <a:srgbClr val="262626"/>
                </a:solidFill>
              </a:defRPr>
            </a:lvl1pPr>
          </a:lstStyle>
          <a:p>
            <a:r>
              <a:rPr lang="en-US" sz="1500" b="0" dirty="0"/>
              <a:t>Additive efficacy is determined by comparing baseline data to performance data results</a:t>
            </a:r>
          </a:p>
          <a:p>
            <a:r>
              <a:rPr lang="en-US" sz="1500" b="0" dirty="0"/>
              <a:t>Analysis for bacterial populations is also recommended</a:t>
            </a:r>
            <a:endParaRPr sz="1500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741A0E-4A39-4E6B-9D28-C356E1A20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752" y="4774152"/>
            <a:ext cx="1580832" cy="1580832"/>
          </a:xfrm>
          <a:prstGeom prst="rect">
            <a:avLst/>
          </a:prstGeom>
        </p:spPr>
      </p:pic>
      <p:sp>
        <p:nvSpPr>
          <p:cNvPr id="12" name="Shape 598">
            <a:extLst>
              <a:ext uri="{FF2B5EF4-FFF2-40B4-BE49-F238E27FC236}">
                <a16:creationId xmlns:a16="http://schemas.microsoft.com/office/drawing/2014/main" id="{A013BC60-C84C-4ABB-9577-62C991B96597}"/>
              </a:ext>
            </a:extLst>
          </p:cNvPr>
          <p:cNvSpPr/>
          <p:nvPr/>
        </p:nvSpPr>
        <p:spPr>
          <a:xfrm>
            <a:off x="9486220" y="1690402"/>
            <a:ext cx="2057401" cy="3581401"/>
          </a:xfrm>
          <a:prstGeom prst="roundRect">
            <a:avLst>
              <a:gd name="adj" fmla="val 16667"/>
            </a:avLst>
          </a:prstGeom>
          <a:blipFill>
            <a:blip r:embed="rId5"/>
            <a:stretch>
              <a:fillRect/>
            </a:stretch>
          </a:blipFill>
          <a:ln cap="rnd">
            <a:solidFill>
              <a:srgbClr val="333333"/>
            </a:solidFill>
          </a:ln>
          <a:effectLst>
            <a:outerShdw blurRad="38100" dist="152400" dir="3000000" rotWithShape="0">
              <a:srgbClr val="000000">
                <a:alpha val="67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6822256-D789-4ECE-B674-618674EBEC61}"/>
              </a:ext>
            </a:extLst>
          </p:cNvPr>
          <p:cNvSpPr/>
          <p:nvPr/>
        </p:nvSpPr>
        <p:spPr>
          <a:xfrm>
            <a:off x="2650990" y="1940336"/>
            <a:ext cx="235537" cy="2767423"/>
          </a:xfrm>
          <a:prstGeom prst="leftBrace">
            <a:avLst/>
          </a:prstGeom>
          <a:noFill/>
          <a:ln w="15875" cap="rnd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957897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 animBg="1" advAuto="0"/>
      <p:bldP spid="602" grpId="0" build="p" bldLvl="5" animBg="1" advAuto="0"/>
      <p:bldP spid="10" grpId="0" animBg="1" advAuto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62BF-1DF8-48DF-88F0-2780B145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92" y="2147152"/>
            <a:ext cx="6692108" cy="2318968"/>
          </a:xfrm>
        </p:spPr>
        <p:txBody>
          <a:bodyPr>
            <a:normAutofit/>
          </a:bodyPr>
          <a:lstStyle/>
          <a:p>
            <a:pPr lvl="1"/>
            <a:r>
              <a:rPr lang="en-US" sz="1700" i="1" dirty="0"/>
              <a:t>Results: MW-4 (downgradient)</a:t>
            </a:r>
            <a:endParaRPr lang="en-US" sz="1700" dirty="0"/>
          </a:p>
          <a:p>
            <a:pPr lvl="2"/>
            <a:r>
              <a:rPr lang="en-US" sz="1700" b="1" dirty="0"/>
              <a:t>84%↓ </a:t>
            </a:r>
            <a:r>
              <a:rPr lang="en-US" sz="1700" dirty="0"/>
              <a:t>reduction realized in &lt;4 months; then,</a:t>
            </a:r>
          </a:p>
          <a:p>
            <a:pPr lvl="2"/>
            <a:r>
              <a:rPr lang="en-US" sz="1700" i="1" dirty="0"/>
              <a:t>&gt;1,000%↑ increased </a:t>
            </a:r>
            <a:r>
              <a:rPr lang="en-US" sz="1700" dirty="0"/>
              <a:t>(solubilization); followed by, </a:t>
            </a:r>
          </a:p>
          <a:p>
            <a:pPr lvl="2"/>
            <a:r>
              <a:rPr lang="en-US" sz="1700" b="1" dirty="0"/>
              <a:t>&gt;98%↓</a:t>
            </a:r>
            <a:r>
              <a:rPr lang="en-US" sz="1700" dirty="0"/>
              <a:t> [Benzene] 5-months later…….</a:t>
            </a:r>
          </a:p>
          <a:p>
            <a:pPr lvl="2"/>
            <a:r>
              <a:rPr lang="en-US" sz="1700" b="1" dirty="0"/>
              <a:t>&gt;83%↓ </a:t>
            </a:r>
            <a:r>
              <a:rPr lang="en-US" sz="1700" dirty="0"/>
              <a:t>Ethyl-benzene</a:t>
            </a:r>
          </a:p>
          <a:p>
            <a:pPr lvl="2"/>
            <a:r>
              <a:rPr lang="en-US" sz="1700" b="1" dirty="0"/>
              <a:t>&gt;97%↓ </a:t>
            </a:r>
            <a:r>
              <a:rPr lang="en-US" sz="1700" dirty="0"/>
              <a:t>Xylenes</a:t>
            </a:r>
          </a:p>
          <a:p>
            <a:pPr marL="914400" lvl="2" indent="0">
              <a:buNone/>
            </a:pPr>
            <a:endParaRPr lang="en-US" sz="1700" dirty="0"/>
          </a:p>
        </p:txBody>
      </p:sp>
      <p:sp>
        <p:nvSpPr>
          <p:cNvPr id="5" name="Shape 682">
            <a:extLst>
              <a:ext uri="{FF2B5EF4-FFF2-40B4-BE49-F238E27FC236}">
                <a16:creationId xmlns:a16="http://schemas.microsoft.com/office/drawing/2014/main" id="{67AF85C7-5A80-4A85-9D06-88FD51BF267E}"/>
              </a:ext>
            </a:extLst>
          </p:cNvPr>
          <p:cNvSpPr/>
          <p:nvPr/>
        </p:nvSpPr>
        <p:spPr>
          <a:xfrm>
            <a:off x="690139" y="675125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0604-D9C6-4BB6-AAA3-B2448774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647" y="1148216"/>
            <a:ext cx="4669106" cy="518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95D4-2A38-4E69-B9B0-E27C95CE66EF}"/>
              </a:ext>
            </a:extLst>
          </p:cNvPr>
          <p:cNvSpPr txBox="1"/>
          <p:nvPr/>
        </p:nvSpPr>
        <p:spPr>
          <a:xfrm>
            <a:off x="10195560" y="5166360"/>
            <a:ext cx="1752600" cy="624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9987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62BF-1DF8-48DF-88F0-2780B145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92" y="2127626"/>
            <a:ext cx="6692108" cy="2602748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2017 Amended treatment zone with </a:t>
            </a:r>
            <a:r>
              <a:rPr lang="en-US" sz="1700" dirty="0">
                <a:solidFill>
                  <a:srgbClr val="00B050"/>
                </a:solidFill>
              </a:rPr>
              <a:t>TPH</a:t>
            </a:r>
            <a:r>
              <a:rPr lang="en-US" sz="1700" dirty="0"/>
              <a:t>enhanced</a:t>
            </a:r>
            <a:r>
              <a:rPr lang="en-US" sz="1700" baseline="30000" dirty="0"/>
              <a:t>™</a:t>
            </a:r>
          </a:p>
          <a:p>
            <a:pPr lvl="1"/>
            <a:r>
              <a:rPr lang="en-US" sz="1700" dirty="0"/>
              <a:t>Used Passive Release Sock (PRS) deployment units</a:t>
            </a:r>
          </a:p>
          <a:p>
            <a:pPr lvl="1"/>
            <a:r>
              <a:rPr lang="en-US" sz="1700" dirty="0"/>
              <a:t>Utilized existing 26 ‘injection’ node network</a:t>
            </a:r>
          </a:p>
          <a:p>
            <a:pPr lvl="2"/>
            <a:r>
              <a:rPr lang="en-US" sz="1500" dirty="0"/>
              <a:t>50 </a:t>
            </a:r>
            <a:r>
              <a:rPr lang="en-US" sz="1500" dirty="0" err="1"/>
              <a:t>lbs</a:t>
            </a:r>
            <a:r>
              <a:rPr lang="en-US" sz="1500" dirty="0"/>
              <a:t> additive over 5,600 square foot area</a:t>
            </a:r>
          </a:p>
          <a:p>
            <a:pPr lvl="1"/>
            <a:r>
              <a:rPr lang="en-US" sz="1700" dirty="0"/>
              <a:t>Three replacement events over 9-month period</a:t>
            </a:r>
          </a:p>
          <a:p>
            <a:pPr lvl="1"/>
            <a:r>
              <a:rPr lang="en-US" sz="1700" i="1" dirty="0"/>
              <a:t>Total</a:t>
            </a:r>
            <a:r>
              <a:rPr lang="en-US" sz="1700" dirty="0"/>
              <a:t> additive volume approaches 150-pounds</a:t>
            </a:r>
          </a:p>
        </p:txBody>
      </p:sp>
      <p:sp>
        <p:nvSpPr>
          <p:cNvPr id="5" name="Shape 682">
            <a:extLst>
              <a:ext uri="{FF2B5EF4-FFF2-40B4-BE49-F238E27FC236}">
                <a16:creationId xmlns:a16="http://schemas.microsoft.com/office/drawing/2014/main" id="{67AF85C7-5A80-4A85-9D06-88FD51BF267E}"/>
              </a:ext>
            </a:extLst>
          </p:cNvPr>
          <p:cNvSpPr/>
          <p:nvPr/>
        </p:nvSpPr>
        <p:spPr>
          <a:xfrm>
            <a:off x="690139" y="675125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0604-D9C6-4BB6-AAA3-B2448774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647" y="1148216"/>
            <a:ext cx="4669106" cy="518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95D4-2A38-4E69-B9B0-E27C95CE66EF}"/>
              </a:ext>
            </a:extLst>
          </p:cNvPr>
          <p:cNvSpPr txBox="1"/>
          <p:nvPr/>
        </p:nvSpPr>
        <p:spPr>
          <a:xfrm>
            <a:off x="10195560" y="5166360"/>
            <a:ext cx="1752600" cy="624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1294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32B561-EA5C-46C2-BAF3-364B0FCCCC0C}"/>
              </a:ext>
            </a:extLst>
          </p:cNvPr>
          <p:cNvGraphicFramePr/>
          <p:nvPr>
            <p:extLst/>
          </p:nvPr>
        </p:nvGraphicFramePr>
        <p:xfrm>
          <a:off x="320040" y="1364355"/>
          <a:ext cx="6775442" cy="470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D83ADEF-E47B-437B-BE04-A2053E1DC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8913" y="-25286"/>
            <a:ext cx="3525379" cy="4500715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84A529A0-966D-482A-A261-60AA38C393B7}"/>
              </a:ext>
            </a:extLst>
          </p:cNvPr>
          <p:cNvSpPr/>
          <p:nvPr/>
        </p:nvSpPr>
        <p:spPr>
          <a:xfrm>
            <a:off x="9628129" y="1768365"/>
            <a:ext cx="189186" cy="236483"/>
          </a:xfrm>
          <a:prstGeom prst="flowChartConnector">
            <a:avLst/>
          </a:prstGeom>
          <a:noFill/>
          <a:ln w="28575" cap="rnd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Shape 682">
            <a:extLst>
              <a:ext uri="{FF2B5EF4-FFF2-40B4-BE49-F238E27FC236}">
                <a16:creationId xmlns:a16="http://schemas.microsoft.com/office/drawing/2014/main" id="{8A30A5BE-EA0C-47C5-8A03-2ABF5E592FA5}"/>
              </a:ext>
            </a:extLst>
          </p:cNvPr>
          <p:cNvSpPr/>
          <p:nvPr/>
        </p:nvSpPr>
        <p:spPr>
          <a:xfrm>
            <a:off x="547631" y="462382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AE6B09-98C5-4517-BA19-0A0071BBDAEE}"/>
              </a:ext>
            </a:extLst>
          </p:cNvPr>
          <p:cNvSpPr txBox="1"/>
          <p:nvPr/>
        </p:nvSpPr>
        <p:spPr>
          <a:xfrm>
            <a:off x="7323070" y="4028482"/>
            <a:ext cx="4799303" cy="1400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MW-04 downgradient, residual mass present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Initially dissolved-phase reductions as additive availability increases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Additive exhausted as mass solubilized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Reductions continued without additive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2E767-0973-4190-A182-58E2BAC5ECDF}"/>
              </a:ext>
            </a:extLst>
          </p:cNvPr>
          <p:cNvSpPr txBox="1"/>
          <p:nvPr/>
        </p:nvSpPr>
        <p:spPr>
          <a:xfrm>
            <a:off x="9995337" y="3321150"/>
            <a:ext cx="1732105" cy="4310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70977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E750E75-ACC5-4021-BE2F-AB6A77A21C7F}"/>
              </a:ext>
            </a:extLst>
          </p:cNvPr>
          <p:cNvGraphicFramePr/>
          <p:nvPr>
            <p:extLst/>
          </p:nvPr>
        </p:nvGraphicFramePr>
        <p:xfrm>
          <a:off x="365761" y="1481960"/>
          <a:ext cx="6469758" cy="45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A41CA24-3C05-4DB8-9A75-63CEA21C11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18331" y="-69216"/>
            <a:ext cx="3888246" cy="4799306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3939615-B3A2-4935-8FB9-95126B004A2E}"/>
              </a:ext>
            </a:extLst>
          </p:cNvPr>
          <p:cNvSpPr/>
          <p:nvPr/>
        </p:nvSpPr>
        <p:spPr>
          <a:xfrm>
            <a:off x="9467072" y="1051834"/>
            <a:ext cx="190763" cy="224922"/>
          </a:xfrm>
          <a:prstGeom prst="flowChartConnector">
            <a:avLst/>
          </a:prstGeom>
          <a:noFill/>
          <a:ln w="28575" cap="rnd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405CE-C5F2-4E84-9185-44162DE00B0C}"/>
              </a:ext>
            </a:extLst>
          </p:cNvPr>
          <p:cNvSpPr txBox="1"/>
          <p:nvPr/>
        </p:nvSpPr>
        <p:spPr>
          <a:xfrm>
            <a:off x="7250523" y="4136849"/>
            <a:ext cx="4799303" cy="14388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MW-07 within retention pond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Significant residual mass present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Dissolved-phase reductions with availability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Additive exhausted as mass solubilized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[BTEX] increase without additive</a:t>
            </a:r>
          </a:p>
        </p:txBody>
      </p:sp>
      <p:sp>
        <p:nvSpPr>
          <p:cNvPr id="7" name="Shape 682">
            <a:extLst>
              <a:ext uri="{FF2B5EF4-FFF2-40B4-BE49-F238E27FC236}">
                <a16:creationId xmlns:a16="http://schemas.microsoft.com/office/drawing/2014/main" id="{55C49B3C-A855-483C-85C7-9063BB37A67E}"/>
              </a:ext>
            </a:extLst>
          </p:cNvPr>
          <p:cNvSpPr/>
          <p:nvPr/>
        </p:nvSpPr>
        <p:spPr>
          <a:xfrm>
            <a:off x="440509" y="599949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6F9CD-1568-40CB-B4FE-C85C89E35BD4}"/>
              </a:ext>
            </a:extLst>
          </p:cNvPr>
          <p:cNvSpPr txBox="1"/>
          <p:nvPr/>
        </p:nvSpPr>
        <p:spPr>
          <a:xfrm>
            <a:off x="9963806" y="3565838"/>
            <a:ext cx="1732105" cy="4310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0137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62BF-1DF8-48DF-88F0-2780B145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92" y="2127626"/>
            <a:ext cx="6692108" cy="332591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700" dirty="0"/>
              <a:t>2018</a:t>
            </a:r>
          </a:p>
          <a:p>
            <a:pPr lvl="1"/>
            <a:r>
              <a:rPr lang="en-US" sz="1700" dirty="0"/>
              <a:t>Both MW-4 and MW-7 [BTEX] reached BDL</a:t>
            </a:r>
          </a:p>
          <a:p>
            <a:pPr lvl="1"/>
            <a:r>
              <a:rPr lang="en-US" sz="1700" dirty="0"/>
              <a:t>Slight rebound occurring at MW-7 within pond area</a:t>
            </a:r>
            <a:endParaRPr lang="en-US" sz="1700" baseline="30000" dirty="0"/>
          </a:p>
          <a:p>
            <a:pPr lvl="1"/>
            <a:r>
              <a:rPr lang="en-US" sz="1700" dirty="0"/>
              <a:t>Residual mass remains</a:t>
            </a:r>
          </a:p>
          <a:p>
            <a:pPr lvl="1"/>
            <a:r>
              <a:rPr lang="en-US" sz="1700" dirty="0"/>
              <a:t>Second PRS deployment event initiated October 2018</a:t>
            </a:r>
          </a:p>
          <a:p>
            <a:pPr lvl="1"/>
            <a:r>
              <a:rPr lang="en-US" sz="1700" dirty="0"/>
              <a:t>Utilizing same 26 ‘injection’ node network</a:t>
            </a:r>
          </a:p>
          <a:p>
            <a:pPr lvl="2"/>
            <a:r>
              <a:rPr lang="en-US" sz="1500" dirty="0"/>
              <a:t>≈50 </a:t>
            </a:r>
            <a:r>
              <a:rPr lang="en-US" sz="1500" dirty="0" err="1"/>
              <a:t>lbs</a:t>
            </a:r>
            <a:r>
              <a:rPr lang="en-US" sz="1500" dirty="0"/>
              <a:t> additive over 5,600 square foot area per event</a:t>
            </a:r>
          </a:p>
          <a:p>
            <a:pPr lvl="1"/>
            <a:r>
              <a:rPr lang="en-US" sz="1700" dirty="0"/>
              <a:t>Three replacement events over 9-month period</a:t>
            </a:r>
          </a:p>
          <a:p>
            <a:pPr lvl="1"/>
            <a:r>
              <a:rPr lang="en-US" sz="1700" i="1" u="sng" dirty="0"/>
              <a:t>Total</a:t>
            </a:r>
            <a:r>
              <a:rPr lang="en-US" sz="1700" dirty="0"/>
              <a:t> additive cost to date &lt; $20,000.00</a:t>
            </a:r>
          </a:p>
          <a:p>
            <a:pPr lvl="1"/>
            <a:r>
              <a:rPr lang="en-US" sz="1700" dirty="0"/>
              <a:t>Treatment cost approaching </a:t>
            </a:r>
            <a:r>
              <a:rPr lang="en-US" sz="1700" b="1" i="1" u="sng" dirty="0"/>
              <a:t>$15 per treated ton</a:t>
            </a:r>
          </a:p>
        </p:txBody>
      </p:sp>
      <p:sp>
        <p:nvSpPr>
          <p:cNvPr id="5" name="Shape 682">
            <a:extLst>
              <a:ext uri="{FF2B5EF4-FFF2-40B4-BE49-F238E27FC236}">
                <a16:creationId xmlns:a16="http://schemas.microsoft.com/office/drawing/2014/main" id="{67AF85C7-5A80-4A85-9D06-88FD51BF267E}"/>
              </a:ext>
            </a:extLst>
          </p:cNvPr>
          <p:cNvSpPr/>
          <p:nvPr/>
        </p:nvSpPr>
        <p:spPr>
          <a:xfrm>
            <a:off x="690139" y="675125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0604-D9C6-4BB6-AAA3-B2448774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647" y="1148216"/>
            <a:ext cx="4669106" cy="5181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A95D4-2A38-4E69-B9B0-E27C95CE66EF}"/>
              </a:ext>
            </a:extLst>
          </p:cNvPr>
          <p:cNvSpPr txBox="1"/>
          <p:nvPr/>
        </p:nvSpPr>
        <p:spPr>
          <a:xfrm>
            <a:off x="10195560" y="5166360"/>
            <a:ext cx="1752600" cy="624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77864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2143373" y="5582739"/>
            <a:ext cx="7610227" cy="446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Minimal Site Impacts Maximum Performance Cost-Effective Remediation</a:t>
            </a:r>
            <a:endParaRPr sz="16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3522332" y="1513533"/>
            <a:ext cx="4582286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dirty="0"/>
              <a:t>Wh</a:t>
            </a:r>
            <a:r>
              <a:rPr lang="en-US" dirty="0"/>
              <a:t>at</a:t>
            </a:r>
            <a:r>
              <a:rPr dirty="0"/>
              <a:t> is </a:t>
            </a:r>
            <a:r>
              <a:rPr dirty="0" err="1"/>
              <a:t>Biostimulation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B7B0ED-0141-4F56-B40D-A38E07734C3B}"/>
              </a:ext>
            </a:extLst>
          </p:cNvPr>
          <p:cNvSpPr/>
          <p:nvPr/>
        </p:nvSpPr>
        <p:spPr>
          <a:xfrm>
            <a:off x="1586852" y="2244078"/>
            <a:ext cx="8926334" cy="94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22860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900" dirty="0">
                <a:latin typeface="Century Gothic" panose="020B0502020202020204" pitchFamily="34" charset="0"/>
                <a:sym typeface="Calibri"/>
              </a:rPr>
              <a:t>Provision of a microbial food or source of respiration i.e. ‘breathing’</a:t>
            </a:r>
          </a:p>
          <a:p>
            <a:pPr lvl="1" indent="22860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900" dirty="0">
                <a:latin typeface="Century Gothic" panose="020B0502020202020204" pitchFamily="34" charset="0"/>
                <a:sym typeface="Calibri"/>
              </a:rPr>
              <a:t>Goal is to enhance native microbial populations to sustainably destroy contaminants with minimal impact</a:t>
            </a:r>
          </a:p>
        </p:txBody>
      </p:sp>
      <p:sp>
        <p:nvSpPr>
          <p:cNvPr id="5" name="Shape 485">
            <a:extLst>
              <a:ext uri="{FF2B5EF4-FFF2-40B4-BE49-F238E27FC236}">
                <a16:creationId xmlns:a16="http://schemas.microsoft.com/office/drawing/2014/main" id="{B7BB97BF-E706-4CF8-A92A-A670270AFA1B}"/>
              </a:ext>
            </a:extLst>
          </p:cNvPr>
          <p:cNvSpPr/>
          <p:nvPr/>
        </p:nvSpPr>
        <p:spPr>
          <a:xfrm>
            <a:off x="3657343" y="3476299"/>
            <a:ext cx="4582286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dirty="0"/>
              <a:t>Wh</a:t>
            </a:r>
            <a:r>
              <a:rPr lang="en-US" dirty="0"/>
              <a:t>at</a:t>
            </a:r>
            <a:r>
              <a:rPr dirty="0"/>
              <a:t> is </a:t>
            </a:r>
            <a:r>
              <a:rPr lang="en-US" dirty="0"/>
              <a:t>Contaminati</a:t>
            </a:r>
            <a:r>
              <a:rPr dirty="0"/>
              <a:t>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2DE2D-8E4E-4D8D-ADD0-C898E691E76E}"/>
              </a:ext>
            </a:extLst>
          </p:cNvPr>
          <p:cNvSpPr/>
          <p:nvPr/>
        </p:nvSpPr>
        <p:spPr>
          <a:xfrm>
            <a:off x="1630098" y="4033508"/>
            <a:ext cx="8883087" cy="110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22860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900" i="1" u="sng" dirty="0">
                <a:latin typeface="Century Gothic" panose="020B0502020202020204" pitchFamily="34" charset="0"/>
                <a:sym typeface="Calibri"/>
              </a:rPr>
              <a:t>Excessive</a:t>
            </a:r>
            <a:r>
              <a:rPr lang="en-US" sz="1900" dirty="0">
                <a:latin typeface="Century Gothic" panose="020B0502020202020204" pitchFamily="34" charset="0"/>
                <a:sym typeface="Calibri"/>
              </a:rPr>
              <a:t> source of food or respiratory support</a:t>
            </a:r>
          </a:p>
          <a:p>
            <a:pPr lvl="1" indent="22860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900" dirty="0">
                <a:latin typeface="Century Gothic" panose="020B0502020202020204" pitchFamily="34" charset="0"/>
                <a:sym typeface="Calibri"/>
              </a:rPr>
              <a:t>Petroleum Hydrocarbons are food (Carbon C</a:t>
            </a:r>
            <a:r>
              <a:rPr lang="en-US" sz="1900" baseline="30000" dirty="0">
                <a:latin typeface="Century Gothic" panose="020B0502020202020204" pitchFamily="34" charset="0"/>
                <a:sym typeface="Calibri"/>
              </a:rPr>
              <a:t>+</a:t>
            </a:r>
            <a:r>
              <a:rPr lang="en-US" sz="1900" dirty="0">
                <a:latin typeface="Century Gothic" panose="020B0502020202020204" pitchFamily="34" charset="0"/>
                <a:sym typeface="Calibri"/>
              </a:rPr>
              <a:t>)</a:t>
            </a:r>
          </a:p>
          <a:p>
            <a:pPr lvl="1" indent="22860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900" dirty="0">
                <a:latin typeface="Century Gothic" panose="020B0502020202020204" pitchFamily="34" charset="0"/>
                <a:sym typeface="Calibri"/>
              </a:rPr>
              <a:t>Chlorinated Solvents represent sources of respiration (electrons Cl</a:t>
            </a:r>
            <a:r>
              <a:rPr lang="en-US" sz="1900" baseline="30000" dirty="0">
                <a:latin typeface="Century Gothic" panose="020B0502020202020204" pitchFamily="34" charset="0"/>
                <a:sym typeface="Calibri"/>
              </a:rPr>
              <a:t>-</a:t>
            </a:r>
            <a:r>
              <a:rPr lang="en-US" sz="1900" dirty="0">
                <a:latin typeface="Century Gothic" panose="020B0502020202020204" pitchFamily="34" charset="0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351693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1030708" y="638446"/>
            <a:ext cx="5781572" cy="769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defRPr sz="2000">
                <a:solidFill>
                  <a:srgbClr val="178DB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>
                <a:solidFill>
                  <a:schemeClr val="accent1">
                    <a:lumOff val="-4156"/>
                  </a:schemeClr>
                </a:solidFill>
              </a:rPr>
              <a:t>Maine DEP</a:t>
            </a:r>
          </a:p>
          <a:p>
            <a:pPr>
              <a:defRPr sz="2000">
                <a:solidFill>
                  <a:srgbClr val="178DBB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dirty="0">
                <a:solidFill>
                  <a:schemeClr val="accent1">
                    <a:lumOff val="-4156"/>
                  </a:schemeClr>
                </a:solidFill>
              </a:rPr>
              <a:t>Searsport Pipeline Argyle Pump Station</a:t>
            </a:r>
            <a:endParaRPr dirty="0">
              <a:solidFill>
                <a:srgbClr val="00B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" name="Shape 476"/>
          <p:cNvSpPr/>
          <p:nvPr/>
        </p:nvSpPr>
        <p:spPr>
          <a:xfrm>
            <a:off x="2445114" y="643531"/>
            <a:ext cx="1703557" cy="400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algn="r"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TPH</a:t>
            </a:r>
            <a:r>
              <a:rPr sz="1400" dirty="0">
                <a:latin typeface="Arial Narrow"/>
                <a:ea typeface="Arial Narrow"/>
                <a:cs typeface="Arial Narrow"/>
                <a:sym typeface="Arial Narrow"/>
              </a:rPr>
              <a:t>ENHANCED</a:t>
            </a:r>
            <a:r>
              <a:rPr sz="1400" b="1" dirty="0">
                <a:latin typeface="Arial Narrow"/>
                <a:ea typeface="Arial Narrow"/>
                <a:cs typeface="Arial Narrow"/>
                <a:sym typeface="Arial Narrow"/>
              </a:rPr>
              <a:t>™</a:t>
            </a:r>
            <a:endParaRPr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19603129"/>
              </p:ext>
            </p:extLst>
          </p:nvPr>
        </p:nvGraphicFramePr>
        <p:xfrm>
          <a:off x="228600" y="1534936"/>
          <a:ext cx="8757278" cy="468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85878" y="1203623"/>
            <a:ext cx="296331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Increase Additive Availability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2140" y="1566237"/>
            <a:ext cx="3110786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Enhance Microbial Respiration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2140" y="1856664"/>
            <a:ext cx="30370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Expedite Dissolve Phase Contaminant Assimilation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49009" y="2471640"/>
            <a:ext cx="30370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Exhaust Additive Availability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9009" y="2845067"/>
            <a:ext cx="303704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Return to Methanogenic Conditions; No Biotic Activity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31817" y="3573193"/>
            <a:ext cx="30370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/>
                <a:ea typeface="Century Gothic"/>
                <a:cs typeface="Century Gothic"/>
                <a:sym typeface="Century Gothic"/>
              </a:rPr>
              <a:t>Rebound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12140" y="3983442"/>
            <a:ext cx="30370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More Additive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67444" y="4310704"/>
            <a:ext cx="303704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Increased microbial activity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5058" y="4720953"/>
            <a:ext cx="332494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Realize 97% Reduction [PHC]</a:t>
            </a:r>
            <a:r>
              <a:rPr kumimoji="0" lang="en-US" sz="16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 =</a:t>
            </a:r>
            <a:r>
              <a:rPr kumimoji="0" lang="en-US" sz="16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Passive Aggressive Destruction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9893" y="3209109"/>
            <a:ext cx="957942" cy="1695136"/>
          </a:xfrm>
          <a:prstGeom prst="straightConnector1">
            <a:avLst/>
          </a:prstGeom>
          <a:noFill/>
          <a:ln w="22225" cap="rnd">
            <a:solidFill>
              <a:srgbClr val="0070C0"/>
            </a:solidFill>
            <a:prstDash val="solid"/>
            <a:round/>
            <a:tailEnd type="triangle"/>
          </a:ln>
          <a:effectLst>
            <a:outerShdw blurRad="50800" dist="50800" dir="5400000" algn="ctr" rotWithShape="0">
              <a:srgbClr val="0070C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368040" y="2149050"/>
            <a:ext cx="800496" cy="1834392"/>
          </a:xfrm>
          <a:prstGeom prst="straightConnector1">
            <a:avLst/>
          </a:prstGeom>
          <a:noFill/>
          <a:ln w="22225" cap="rnd">
            <a:solidFill>
              <a:srgbClr val="92D050"/>
            </a:solidFill>
            <a:prstDash val="solid"/>
            <a:round/>
            <a:tailEnd type="triangle"/>
          </a:ln>
          <a:effectLst>
            <a:outerShdw blurRad="50800" dist="50800" dir="5400000" algn="ctr" rotWithShape="0">
              <a:srgbClr val="00B05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flipV="1">
            <a:off x="3834868" y="5655526"/>
            <a:ext cx="621250" cy="179059"/>
          </a:xfrm>
          <a:prstGeom prst="straightConnector1">
            <a:avLst/>
          </a:prstGeom>
          <a:noFill/>
          <a:ln w="22225" cap="rnd">
            <a:solidFill>
              <a:srgbClr val="0070C0"/>
            </a:solidFill>
            <a:prstDash val="solid"/>
            <a:round/>
            <a:tailEnd type="triangle"/>
          </a:ln>
          <a:effectLst>
            <a:outerShdw blurRad="50800" dist="50800" dir="5400000" algn="ctr" rotWithShape="0">
              <a:srgbClr val="0070C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/>
          <p:cNvCxnSpPr/>
          <p:nvPr/>
        </p:nvCxnSpPr>
        <p:spPr>
          <a:xfrm flipV="1">
            <a:off x="4736593" y="2924463"/>
            <a:ext cx="437933" cy="793651"/>
          </a:xfrm>
          <a:prstGeom prst="straightConnector1">
            <a:avLst/>
          </a:prstGeom>
          <a:noFill/>
          <a:ln w="22225" cap="rnd">
            <a:solidFill>
              <a:srgbClr val="FF0000"/>
            </a:solidFill>
            <a:prstDash val="solid"/>
            <a:round/>
            <a:tailEnd type="triangle"/>
          </a:ln>
          <a:effectLst>
            <a:outerShdw blurRad="50800" dist="50800" dir="5400000" algn="ctr" rotWithShape="0">
              <a:srgbClr val="C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5498596" y="4778082"/>
            <a:ext cx="1194807" cy="729281"/>
          </a:xfrm>
          <a:prstGeom prst="straightConnector1">
            <a:avLst/>
          </a:prstGeom>
          <a:noFill/>
          <a:ln w="22225" cap="rnd">
            <a:solidFill>
              <a:srgbClr val="0070C0"/>
            </a:solidFill>
            <a:prstDash val="solid"/>
            <a:round/>
            <a:tailEnd type="triangle"/>
          </a:ln>
          <a:effectLst>
            <a:outerShdw blurRad="50800" dist="50800" dir="5400000" algn="ctr" rotWithShape="0">
              <a:srgbClr val="0070C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249680" y="1873488"/>
            <a:ext cx="7269480" cy="3485712"/>
          </a:xfrm>
          <a:prstGeom prst="straightConnector1">
            <a:avLst/>
          </a:prstGeom>
          <a:noFill/>
          <a:ln w="22225" cap="rnd">
            <a:solidFill>
              <a:srgbClr val="92D050"/>
            </a:solidFill>
            <a:prstDash val="solid"/>
            <a:round/>
            <a:tailEnd type="triangle"/>
          </a:ln>
          <a:effectLst>
            <a:outerShdw blurRad="50800" dist="50800" dir="5400000" algn="ctr" rotWithShape="0">
              <a:srgbClr val="00B05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E0FE77-1CE9-449C-B282-6637518F79D6}"/>
              </a:ext>
            </a:extLst>
          </p:cNvPr>
          <p:cNvSpPr txBox="1"/>
          <p:nvPr/>
        </p:nvSpPr>
        <p:spPr>
          <a:xfrm>
            <a:off x="9755761" y="696871"/>
            <a:ext cx="13891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382885603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740472" y="1524000"/>
          <a:ext cx="8926513" cy="438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3138" y="4958989"/>
            <a:ext cx="77938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Aerobic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66811" y="4943635"/>
            <a:ext cx="9797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Anaerobic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9438" y="4958990"/>
            <a:ext cx="12843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TPHenhanced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756650" y="4958989"/>
            <a:ext cx="73609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Control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2800" y="514974"/>
            <a:ext cx="4455886" cy="8243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700" dirty="0">
                <a:solidFill>
                  <a:srgbClr val="0070C0"/>
                </a:solidFill>
              </a:rPr>
              <a:t>Microcosm Study Comparing Various Aerobic/Anaerobic Strategies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1792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12800" y="514974"/>
            <a:ext cx="4455886" cy="8243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700" dirty="0">
                <a:solidFill>
                  <a:srgbClr val="0070C0"/>
                </a:solidFill>
              </a:rPr>
              <a:t>Microcosm Study Comparing Various Aerobic/Anaerobic Strategies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77595" y="-573896"/>
            <a:ext cx="4880098" cy="8875058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11" name="TextBox 10"/>
          <p:cNvSpPr txBox="1"/>
          <p:nvPr/>
        </p:nvSpPr>
        <p:spPr>
          <a:xfrm>
            <a:off x="3523376" y="5257107"/>
            <a:ext cx="1119577" cy="278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    Aerobic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2953" y="5276283"/>
            <a:ext cx="9797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Anaerobic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5480" y="5276283"/>
            <a:ext cx="1241045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TPHenhanced</a:t>
            </a:r>
          </a:p>
          <a:p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916150" y="5276053"/>
            <a:ext cx="11101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1998" y="5276052"/>
            <a:ext cx="12767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BioNutrient100</a:t>
            </a:r>
          </a:p>
        </p:txBody>
      </p:sp>
      <p:sp>
        <p:nvSpPr>
          <p:cNvPr id="16" name="Down Arrow 15"/>
          <p:cNvSpPr/>
          <p:nvPr/>
        </p:nvSpPr>
        <p:spPr>
          <a:xfrm rot="3545660">
            <a:off x="7762416" y="1292068"/>
            <a:ext cx="307468" cy="2544523"/>
          </a:xfrm>
          <a:prstGeom prst="downArrow">
            <a:avLst/>
          </a:prstGeom>
          <a:solidFill>
            <a:srgbClr val="009900">
              <a:alpha val="52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60058" y="1872375"/>
            <a:ext cx="2074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Realize twice the microbial growth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4706D0-C075-4AE7-AC63-5B23C1855AF2}"/>
              </a:ext>
            </a:extLst>
          </p:cNvPr>
          <p:cNvSpPr txBox="1"/>
          <p:nvPr/>
        </p:nvSpPr>
        <p:spPr>
          <a:xfrm>
            <a:off x="9754794" y="2861967"/>
            <a:ext cx="207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Achieves population thresholds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39FD97-46C2-43EC-8FDD-0AF060F17563}"/>
              </a:ext>
            </a:extLst>
          </p:cNvPr>
          <p:cNvSpPr txBox="1"/>
          <p:nvPr/>
        </p:nvSpPr>
        <p:spPr>
          <a:xfrm>
            <a:off x="9754794" y="4129870"/>
            <a:ext cx="2074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Greater Bulk Fraction of Degrader Community</a:t>
            </a:r>
          </a:p>
        </p:txBody>
      </p:sp>
    </p:spTree>
    <p:extLst>
      <p:ext uri="{BB962C8B-B14F-4D97-AF65-F5344CB8AC3E}">
        <p14:creationId xmlns:p14="http://schemas.microsoft.com/office/powerpoint/2010/main" val="81353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844" y="648888"/>
            <a:ext cx="4916424" cy="744966"/>
          </a:xfrm>
        </p:spPr>
        <p:txBody>
          <a:bodyPr>
            <a:normAutofit/>
          </a:bodyPr>
          <a:lstStyle/>
          <a:p>
            <a:pPr defTabSz="914400" eaLnBrk="0" hangingPunct="0">
              <a:spcBef>
                <a:spcPct val="30000"/>
              </a:spcBef>
              <a:spcAft>
                <a:spcPts val="300"/>
              </a:spcAft>
              <a:defRPr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Proof of Concept Evaluation ‘Drum Test’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Former Chanute USAFB Fire Training Area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5872" y="4315579"/>
            <a:ext cx="45824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[PHCs] in 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TPH</a:t>
            </a:r>
            <a:r>
              <a:rPr lang="en-US" sz="1500" b="1" dirty="0">
                <a:solidFill>
                  <a:srgbClr val="009900"/>
                </a:solidFill>
                <a:latin typeface="Arial Black" pitchFamily="34" charset="0"/>
              </a:rPr>
              <a:t>enhanced</a:t>
            </a:r>
            <a:r>
              <a:rPr lang="en-US" sz="1500" b="1" cap="small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®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amended drum </a:t>
            </a:r>
          </a:p>
          <a:p>
            <a:pPr marL="1133475" lvl="2" indent="-219075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Decreased &gt; 99% in 8-9 weeks </a:t>
            </a:r>
          </a:p>
          <a:p>
            <a:pPr marL="1133475" lvl="2" indent="-219075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With Greater Molar Destruction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0" y="2095959"/>
            <a:ext cx="1584960" cy="1517515"/>
          </a:xfrm>
          <a:prstGeom prst="rect">
            <a:avLst/>
          </a:prstGeom>
          <a:effectLst>
            <a:outerShdw blurRad="241300" dist="152400" dir="3300000" sx="106000" sy="106000" algn="ctr" rotWithShape="0">
              <a:srgbClr val="000000">
                <a:alpha val="84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0" y="4315579"/>
            <a:ext cx="1584960" cy="1573634"/>
          </a:xfrm>
          <a:prstGeom prst="rect">
            <a:avLst/>
          </a:prstGeom>
          <a:effectLst>
            <a:outerShdw blurRad="50800" dist="101600" dir="33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05872" y="2225035"/>
            <a:ext cx="702316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Consultant Amended each Drum According to Vendors Instructions</a:t>
            </a:r>
          </a:p>
          <a:p>
            <a:pPr marL="401638" lvl="1" indent="16510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Drum 1 - 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TPH</a:t>
            </a:r>
            <a:r>
              <a:rPr lang="en-US" sz="1500" b="1" dirty="0">
                <a:solidFill>
                  <a:srgbClr val="009900"/>
                </a:solidFill>
                <a:latin typeface="Arial Black" pitchFamily="34" charset="0"/>
              </a:rPr>
              <a:t>enhanced</a:t>
            </a:r>
            <a:r>
              <a:rPr lang="en-US" sz="1500" b="1" cap="small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®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by TerraStryke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01638" indent="16510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Drum 2 -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Oxygen Release Agent</a:t>
            </a:r>
          </a:p>
          <a:p>
            <a:pPr marL="401638" indent="165100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Drum 3 – 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marL="219075" indent="-219075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Dosing Rate Equal to that Established for Full Scale Deployment</a:t>
            </a:r>
          </a:p>
        </p:txBody>
      </p:sp>
    </p:spTree>
    <p:extLst>
      <p:ext uri="{BB962C8B-B14F-4D97-AF65-F5344CB8AC3E}">
        <p14:creationId xmlns:p14="http://schemas.microsoft.com/office/powerpoint/2010/main" val="1956308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95262"/>
            <a:ext cx="5562600" cy="746760"/>
          </a:xfrm>
        </p:spPr>
        <p:txBody>
          <a:bodyPr>
            <a:normAutofit/>
          </a:bodyPr>
          <a:lstStyle/>
          <a:p>
            <a:pPr defTabSz="914400" eaLnBrk="0" hangingPunct="0">
              <a:spcBef>
                <a:spcPct val="30000"/>
              </a:spcBef>
              <a:spcAft>
                <a:spcPts val="300"/>
              </a:spcAft>
              <a:defRPr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Drum Study – Results</a:t>
            </a:r>
            <a:b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Former Chanute USAFB Fire Training Area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86713" y="1766307"/>
          <a:ext cx="8381999" cy="1828800"/>
        </p:xfrm>
        <a:graphic>
          <a:graphicData uri="http://schemas.openxmlformats.org/drawingml/2006/table">
            <a:tbl>
              <a:tblPr/>
              <a:tblGrid>
                <a:gridCol w="156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enhanced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April 4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April 18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 2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 21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%Reduction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Benzene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Naphthalene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Toluene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8,370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1,2,4-TMB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886713" y="3943776"/>
          <a:ext cx="8381999" cy="2133600"/>
        </p:xfrm>
        <a:graphic>
          <a:graphicData uri="http://schemas.openxmlformats.org/drawingml/2006/table">
            <a:tbl>
              <a:tblPr/>
              <a:tblGrid>
                <a:gridCol w="156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5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 Based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April 4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April 18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 2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 21 (</a:t>
                      </a:r>
                      <a:r>
                        <a:rPr lang="el-GR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g/L)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%Reduction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Benzene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Naphthalene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Toluene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1,2,4-TMB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pH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3648457" y="2042160"/>
            <a:ext cx="9144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8457" y="4248912"/>
            <a:ext cx="9144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67800" y="4248912"/>
            <a:ext cx="9144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4600" y="2078736"/>
            <a:ext cx="9144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046464" y="2078736"/>
            <a:ext cx="9144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067800" y="1932096"/>
            <a:ext cx="914400" cy="1447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1417994"/>
              </p:ext>
            </p:extLst>
          </p:nvPr>
        </p:nvGraphicFramePr>
        <p:xfrm>
          <a:off x="684773" y="1546579"/>
          <a:ext cx="9996181" cy="406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4773" y="1546579"/>
            <a:ext cx="20601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TPHenhanced based [PHC] µg/L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773" y="729949"/>
            <a:ext cx="5259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B050"/>
                </a:solidFill>
              </a:rPr>
              <a:t>TPH</a:t>
            </a:r>
            <a:r>
              <a:rPr lang="en-US" sz="1700" dirty="0"/>
              <a:t>enhanced</a:t>
            </a:r>
            <a:r>
              <a:rPr lang="en-US" sz="1700" baseline="30000" dirty="0"/>
              <a:t>®</a:t>
            </a:r>
            <a:r>
              <a:rPr lang="en-US" sz="1700" dirty="0"/>
              <a:t> vs. Oxygen </a:t>
            </a:r>
          </a:p>
          <a:p>
            <a:r>
              <a:rPr lang="en-US" sz="1700" dirty="0"/>
              <a:t>USAF [Benzene] Drum-Test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9102" y="3796537"/>
            <a:ext cx="19785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&gt;9x the molar mass Benzene destroyed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8407" y="2199791"/>
            <a:ext cx="23054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Dissolve Phase Destruction</a:t>
            </a:r>
          </a:p>
          <a:p>
            <a:r>
              <a:rPr lang="en-US" sz="1300" dirty="0"/>
              <a:t>No Solubilization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61393" y="2199791"/>
            <a:ext cx="2364449" cy="2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7"/>
          <p:cNvSpPr txBox="1"/>
          <p:nvPr/>
        </p:nvSpPr>
        <p:spPr>
          <a:xfrm>
            <a:off x="4275571" y="5725289"/>
            <a:ext cx="28312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i="1" dirty="0"/>
              <a:t>Enhance Long-Term Compliance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6418952" y="2472233"/>
            <a:ext cx="32848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Enhanced Biotic Degradation</a:t>
            </a: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99.7% destruction of solubilized mass</a:t>
            </a:r>
            <a:r>
              <a:rPr lang="en-US" sz="1300" dirty="0"/>
              <a:t> 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3717260" y="2838599"/>
            <a:ext cx="196560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Enhanced Solubilization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65268" y="2772762"/>
            <a:ext cx="6589858" cy="2266712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93914" y="2383336"/>
            <a:ext cx="1663444" cy="290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81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287780" y="2270654"/>
            <a:ext cx="9616440" cy="314832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Majority of PHC impacted groundwater plumes are anaerobic &amp; chemically reducing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We maintain existing geochemical conditions rather than try and ‘turn the Titanic’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Reduce the amount of inertia needed to overcome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Allows more energy for microbial populations to grow, ‘breathe’ and eat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Projects typically incur lower effort, less impact, less costs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E.g. aqueous solubility of</a:t>
            </a: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  <a:sym typeface="Calibri"/>
              </a:rPr>
              <a:t> TPH</a:t>
            </a:r>
            <a:r>
              <a:rPr lang="en-US" b="1" dirty="0">
                <a:latin typeface="Century Gothic" panose="020B0502020202020204" pitchFamily="34" charset="0"/>
                <a:sym typeface="Calibri"/>
              </a:rPr>
              <a:t>enhanced</a:t>
            </a:r>
            <a:r>
              <a:rPr lang="en-US" baseline="30000" dirty="0">
                <a:latin typeface="Century Gothic" panose="020B0502020202020204" pitchFamily="34" charset="0"/>
                <a:sym typeface="Calibri"/>
              </a:rPr>
              <a:t>™</a:t>
            </a:r>
            <a:r>
              <a:rPr lang="en-US" dirty="0">
                <a:latin typeface="Century Gothic" panose="020B0502020202020204" pitchFamily="34" charset="0"/>
              </a:rPr>
              <a:t> is ≥ 3 orders-of-magnitude other additives</a:t>
            </a:r>
            <a:endParaRPr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Greater loading ability helps diffusion propagate additive-slurry further into GW system</a:t>
            </a:r>
            <a:endParaRPr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Enhances additive distribution over and above advection for additive-slurry transport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  <a:sym typeface="Calibri"/>
              </a:rPr>
              <a:t>Particularly important in ‘tight’ less hydraulically conducive zones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700" dirty="0">
              <a:latin typeface="Century Gothic" panose="020B0502020202020204" pitchFamily="34" charset="0"/>
              <a:sym typeface="Calibri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700" dirty="0">
              <a:latin typeface="Century Gothic" panose="020B0502020202020204" pitchFamily="34" charset="0"/>
              <a:sym typeface="Calibri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sz="1900" dirty="0"/>
          </a:p>
        </p:txBody>
      </p:sp>
      <p:sp>
        <p:nvSpPr>
          <p:cNvPr id="485" name="Shape 485"/>
          <p:cNvSpPr/>
          <p:nvPr/>
        </p:nvSpPr>
        <p:spPr>
          <a:xfrm>
            <a:off x="1249680" y="922967"/>
            <a:ext cx="69140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lang="en-US" dirty="0"/>
              <a:t>Important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TPH</a:t>
            </a:r>
            <a:r>
              <a:rPr lang="en-US" sz="2400" b="1" dirty="0">
                <a:latin typeface="Century Gothic" panose="020B0502020202020204" pitchFamily="34" charset="0"/>
              </a:rPr>
              <a:t>enhanced</a:t>
            </a:r>
            <a:r>
              <a:rPr lang="en-US" sz="2400" baseline="30000" dirty="0">
                <a:latin typeface="Century Gothic" panose="020B0502020202020204" pitchFamily="34" charset="0"/>
              </a:rPr>
              <a:t>™</a:t>
            </a:r>
            <a:r>
              <a:rPr lang="en-US" sz="2400" dirty="0">
                <a:latin typeface="Century Gothic" panose="020B0502020202020204" pitchFamily="34" charset="0"/>
              </a:rPr>
              <a:t> Talking Points</a:t>
            </a:r>
          </a:p>
        </p:txBody>
      </p:sp>
    </p:spTree>
    <p:extLst>
      <p:ext uri="{BB962C8B-B14F-4D97-AF65-F5344CB8AC3E}">
        <p14:creationId xmlns:p14="http://schemas.microsoft.com/office/powerpoint/2010/main" val="134378543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uiExpand="1" build="p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219200" y="1978843"/>
            <a:ext cx="9753600" cy="37209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9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TPH</a:t>
            </a:r>
            <a:r>
              <a:rPr lang="en-US" sz="1900" b="1" dirty="0">
                <a:latin typeface="Century Gothic" panose="020B0502020202020204" pitchFamily="34" charset="0"/>
              </a:rPr>
              <a:t>enhanced</a:t>
            </a:r>
            <a:r>
              <a:rPr lang="en-US" sz="1900" baseline="30000" dirty="0">
                <a:latin typeface="Century Gothic" panose="020B0502020202020204" pitchFamily="34" charset="0"/>
              </a:rPr>
              <a:t>™</a:t>
            </a:r>
            <a:r>
              <a:rPr lang="en-US" sz="1700" dirty="0">
                <a:latin typeface="Century Gothic" panose="020B0502020202020204" pitchFamily="34" charset="0"/>
              </a:rPr>
              <a:t> 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Will facilitate the realization of dissolved-phase </a:t>
            </a:r>
            <a:r>
              <a:rPr lang="en-US" sz="1700" i="1" u="sng" dirty="0">
                <a:latin typeface="Century Gothic" panose="020B0502020202020204" pitchFamily="34" charset="0"/>
              </a:rPr>
              <a:t>and</a:t>
            </a:r>
            <a:r>
              <a:rPr lang="en-US" sz="1700" dirty="0">
                <a:latin typeface="Century Gothic" panose="020B0502020202020204" pitchFamily="34" charset="0"/>
              </a:rPr>
              <a:t> residual mass contaminant destruction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Will maintain anaerobic conditions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Will eliminate long-term above-ground equipment, nuisance noise, vapors, &amp; emissions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Will increase the bulk fraction of petroleum degraders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Will expedite the microbial solubilization (flux) of </a:t>
            </a:r>
            <a:r>
              <a:rPr sz="1700" dirty="0">
                <a:latin typeface="Century Gothic" panose="020B0502020202020204" pitchFamily="34" charset="0"/>
              </a:rPr>
              <a:t>residual source mass</a:t>
            </a:r>
            <a:endParaRPr lang="en-US" sz="17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Will expedite smear zone contaminant destruction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Is a Sustainable, Long-Term Solution for Site contaminant destruction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700" dirty="0">
              <a:latin typeface="Century Gothic" panose="020B0502020202020204" pitchFamily="34" charset="0"/>
            </a:endParaRPr>
          </a:p>
          <a:p>
            <a:pPr marL="0" lvl="1" indent="228600"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b="1" dirty="0">
                <a:solidFill>
                  <a:srgbClr val="00B050"/>
                </a:solidFill>
                <a:latin typeface="Century Gothic" panose="020B0502020202020204" pitchFamily="34" charset="0"/>
                <a:sym typeface="Calibri"/>
              </a:rPr>
              <a:t>TPH</a:t>
            </a:r>
            <a:r>
              <a:rPr lang="en-US" sz="1700" b="1" dirty="0">
                <a:latin typeface="Century Gothic" panose="020B0502020202020204" pitchFamily="34" charset="0"/>
                <a:sym typeface="Calibri"/>
              </a:rPr>
              <a:t>enhanced</a:t>
            </a:r>
            <a:r>
              <a:rPr lang="en-US" sz="1700" baseline="30000" dirty="0">
                <a:latin typeface="Century Gothic" panose="020B0502020202020204" pitchFamily="34" charset="0"/>
                <a:sym typeface="Calibri"/>
              </a:rPr>
              <a:t>™</a:t>
            </a:r>
            <a:r>
              <a:rPr lang="en-US" sz="1700" dirty="0">
                <a:latin typeface="Century Gothic" panose="020B0502020202020204" pitchFamily="34" charset="0"/>
                <a:sym typeface="Calibri"/>
              </a:rPr>
              <a:t> m</a:t>
            </a:r>
            <a:r>
              <a:rPr lang="en-US" sz="1700" dirty="0">
                <a:latin typeface="Century Gothic" panose="020B0502020202020204" pitchFamily="34" charset="0"/>
              </a:rPr>
              <a:t>inimizes site impacts, reduces overall remediation costs, and represents the next generation of on-site remediation strategies using biostimulation </a:t>
            </a:r>
            <a:endParaRPr sz="1700" dirty="0"/>
          </a:p>
        </p:txBody>
      </p:sp>
      <p:sp>
        <p:nvSpPr>
          <p:cNvPr id="485" name="Shape 485"/>
          <p:cNvSpPr/>
          <p:nvPr/>
        </p:nvSpPr>
        <p:spPr>
          <a:xfrm>
            <a:off x="1422274" y="1014407"/>
            <a:ext cx="6030086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lang="en-US" dirty="0"/>
              <a:t>In Summary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759033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531" y="723900"/>
            <a:ext cx="505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52400" dir="33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Rounded Rectangle 13"/>
          <p:cNvSpPr/>
          <p:nvPr/>
        </p:nvSpPr>
        <p:spPr>
          <a:xfrm>
            <a:off x="7749931" y="1646534"/>
            <a:ext cx="3429000" cy="25908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effectLst>
            <a:outerShdw blurRad="406400" dist="292100" dir="102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359531" y="4038600"/>
            <a:ext cx="2819400" cy="1905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76878" y="4991100"/>
            <a:ext cx="518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TerraStryke Products, LLC</a:t>
            </a:r>
          </a:p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P.O. Box 254, Andover  NH</a:t>
            </a:r>
          </a:p>
          <a:p>
            <a:r>
              <a:rPr lang="en-US" sz="14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www.terrastryke.com</a:t>
            </a:r>
            <a:endParaRPr lang="en-US" sz="1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603.731.3159            		 karmstrong@terrastryke.com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1577F6-A527-45B5-86E2-02E2A65F1313}"/>
              </a:ext>
            </a:extLst>
          </p:cNvPr>
          <p:cNvSpPr txBox="1"/>
          <p:nvPr/>
        </p:nvSpPr>
        <p:spPr>
          <a:xfrm>
            <a:off x="548640" y="1964202"/>
            <a:ext cx="18418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28721526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F283E-C5C8-42D6-92CA-EC24E6E84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843" y="378696"/>
            <a:ext cx="5125592" cy="663311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9322CC1-7E6C-4AB8-A6CC-63CAB0CF6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7579474"/>
              </p:ext>
            </p:extLst>
          </p:nvPr>
        </p:nvGraphicFramePr>
        <p:xfrm>
          <a:off x="5707117" y="964617"/>
          <a:ext cx="6200804" cy="4359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hape 682">
            <a:extLst>
              <a:ext uri="{FF2B5EF4-FFF2-40B4-BE49-F238E27FC236}">
                <a16:creationId xmlns:a16="http://schemas.microsoft.com/office/drawing/2014/main" id="{9AF9EEA0-E429-4428-B199-569BD3B71420}"/>
              </a:ext>
            </a:extLst>
          </p:cNvPr>
          <p:cNvSpPr/>
          <p:nvPr/>
        </p:nvSpPr>
        <p:spPr>
          <a:xfrm>
            <a:off x="440507" y="267671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Former Service Station – Current Day Care Facility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D64BEC-6ED1-4D75-9311-AF4AEE8236E2}"/>
              </a:ext>
            </a:extLst>
          </p:cNvPr>
          <p:cNvCxnSpPr>
            <a:cxnSpLocks/>
          </p:cNvCxnSpPr>
          <p:nvPr/>
        </p:nvCxnSpPr>
        <p:spPr>
          <a:xfrm>
            <a:off x="9601200" y="4961237"/>
            <a:ext cx="1860331" cy="0"/>
          </a:xfrm>
          <a:prstGeom prst="straightConnector1">
            <a:avLst/>
          </a:prstGeom>
          <a:noFill/>
          <a:ln w="15875" cap="rnd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850A1A-8431-4B97-AF8D-158673DA50F5}"/>
              </a:ext>
            </a:extLst>
          </p:cNvPr>
          <p:cNvSpPr txBox="1"/>
          <p:nvPr/>
        </p:nvSpPr>
        <p:spPr>
          <a:xfrm>
            <a:off x="440509" y="4162807"/>
            <a:ext cx="5266608" cy="2031323"/>
          </a:xfrm>
          <a:prstGeom prst="rect">
            <a:avLst/>
          </a:prstGeom>
          <a:solidFill>
            <a:srgbClr val="E3E9E7"/>
          </a:solidFill>
          <a:ln w="12700" cap="flat">
            <a:noFill/>
            <a:miter lim="400000"/>
          </a:ln>
          <a:effectLst>
            <a:outerShdw blurRad="50800" dist="177800" dir="33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Site former Service Station, now active Day Care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Under-ground USTs removed many years back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Long-term groundwater issues remain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Historical data indicates very low ORP</a:t>
            </a:r>
          </a:p>
          <a:p>
            <a:pPr marL="285750" lvl="2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      indicative of methanogenic conditions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No respiratory sources available [NO</a:t>
            </a:r>
            <a:r>
              <a:rPr lang="en-US" sz="1600" baseline="-25000" dirty="0"/>
              <a:t>3</a:t>
            </a:r>
            <a:r>
              <a:rPr lang="en-US" sz="1600" dirty="0"/>
              <a:t>] BDL</a:t>
            </a:r>
          </a:p>
        </p:txBody>
      </p:sp>
    </p:spTree>
    <p:extLst>
      <p:ext uri="{BB962C8B-B14F-4D97-AF65-F5344CB8AC3E}">
        <p14:creationId xmlns:p14="http://schemas.microsoft.com/office/powerpoint/2010/main" val="608401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772144" y="1082860"/>
            <a:ext cx="7981705" cy="43273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3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TPH</a:t>
            </a:r>
            <a:r>
              <a:rPr lang="en-US" sz="2300" b="1" dirty="0">
                <a:latin typeface="Century Gothic" panose="020B0502020202020204" pitchFamily="34" charset="0"/>
              </a:rPr>
              <a:t>enhanced</a:t>
            </a:r>
            <a:r>
              <a:rPr lang="en-US" sz="2300" baseline="30000" dirty="0">
                <a:latin typeface="Century Gothic" panose="020B0502020202020204" pitchFamily="34" charset="0"/>
              </a:rPr>
              <a:t>™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Biostimulation additive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Includes alternative respiratory sources (electron acceptors) 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		i.e. </a:t>
            </a:r>
            <a:r>
              <a:rPr lang="en-US" sz="1700" i="1" u="sng" dirty="0">
                <a:latin typeface="Century Gothic" panose="020B0502020202020204" pitchFamily="34" charset="0"/>
              </a:rPr>
              <a:t>does not</a:t>
            </a:r>
            <a:r>
              <a:rPr lang="en-US" sz="1700" i="1" dirty="0">
                <a:latin typeface="Century Gothic" panose="020B0502020202020204" pitchFamily="34" charset="0"/>
              </a:rPr>
              <a:t> </a:t>
            </a:r>
            <a:r>
              <a:rPr lang="en-US" sz="1700" dirty="0">
                <a:latin typeface="Century Gothic" panose="020B0502020202020204" pitchFamily="34" charset="0"/>
              </a:rPr>
              <a:t>contain</a:t>
            </a:r>
            <a:r>
              <a:rPr lang="en-US" sz="1700" i="1" dirty="0">
                <a:latin typeface="Century Gothic" panose="020B0502020202020204" pitchFamily="34" charset="0"/>
              </a:rPr>
              <a:t> </a:t>
            </a:r>
            <a:r>
              <a:rPr lang="en-US" sz="1700" dirty="0">
                <a:latin typeface="Century Gothic" panose="020B0502020202020204" pitchFamily="34" charset="0"/>
              </a:rPr>
              <a:t>oxygen (O</a:t>
            </a:r>
            <a:r>
              <a:rPr lang="en-US" sz="1700" baseline="-25000" dirty="0">
                <a:latin typeface="Century Gothic" panose="020B0502020202020204" pitchFamily="34" charset="0"/>
              </a:rPr>
              <a:t>2</a:t>
            </a:r>
            <a:r>
              <a:rPr lang="en-US" sz="1700" dirty="0">
                <a:latin typeface="Century Gothic" panose="020B0502020202020204" pitchFamily="34" charset="0"/>
              </a:rPr>
              <a:t>)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Contains proprietary blend of macro-micro nutrients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7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Patent-Pending formulation which assists all stakeholders chance to: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	realize contaminant destruction under anaerobic conditions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	eliminate long-term above-ground equipment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	maximize smear zone destruction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</a:rPr>
              <a:t>	expedited solubilization (flux) of </a:t>
            </a:r>
            <a:r>
              <a:rPr sz="1700" dirty="0">
                <a:latin typeface="Century Gothic" panose="020B0502020202020204" pitchFamily="34" charset="0"/>
              </a:rPr>
              <a:t>residual source mass</a:t>
            </a:r>
            <a:endParaRPr lang="en-US" sz="17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151254660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uiExpand="1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F283E-C5C8-42D6-92CA-EC24E6E84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8031" y="-159977"/>
            <a:ext cx="5264213" cy="60082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4C3186-46DC-4671-94D6-13D50056BAFB}"/>
              </a:ext>
            </a:extLst>
          </p:cNvPr>
          <p:cNvSpPr txBox="1"/>
          <p:nvPr/>
        </p:nvSpPr>
        <p:spPr>
          <a:xfrm>
            <a:off x="674278" y="2071643"/>
            <a:ext cx="5315042" cy="3323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PHC dissolved-phase and residual mass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4-month evaluation period</a:t>
            </a:r>
          </a:p>
          <a:p>
            <a:pPr lvl="4" indent="0">
              <a:spcAft>
                <a:spcPts val="600"/>
              </a:spcAft>
            </a:pPr>
            <a:r>
              <a:rPr lang="en-US" sz="1700" dirty="0"/>
              <a:t>             </a:t>
            </a:r>
            <a:r>
              <a:rPr lang="en-US" sz="1500" dirty="0"/>
              <a:t>Dec 2017 – March 2018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Minimal additive deployed using PRS deployment units filled w/ </a:t>
            </a:r>
            <a:r>
              <a:rPr lang="en-US" sz="1700" dirty="0">
                <a:solidFill>
                  <a:srgbClr val="00B050"/>
                </a:solidFill>
              </a:rPr>
              <a:t>TPH</a:t>
            </a:r>
            <a:r>
              <a:rPr lang="en-US" sz="1700" dirty="0"/>
              <a:t>enhanced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2</a:t>
            </a:r>
            <a:r>
              <a:rPr lang="en-US" sz="1700" baseline="30000" dirty="0"/>
              <a:t>nd</a:t>
            </a:r>
            <a:r>
              <a:rPr lang="en-US" sz="1700" dirty="0"/>
              <a:t> PRS deployment event April 2018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Benzene = contaminant of concern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700" dirty="0"/>
              <a:t>&gt;99% reduction in Benzene from peak bioavailability in &lt;4 month period </a:t>
            </a:r>
          </a:p>
          <a:p>
            <a:pPr>
              <a:spcAft>
                <a:spcPts val="600"/>
              </a:spcAft>
            </a:pPr>
            <a:endParaRPr lang="en-US" sz="1700" dirty="0"/>
          </a:p>
        </p:txBody>
      </p:sp>
      <p:sp>
        <p:nvSpPr>
          <p:cNvPr id="6" name="Shape 682">
            <a:extLst>
              <a:ext uri="{FF2B5EF4-FFF2-40B4-BE49-F238E27FC236}">
                <a16:creationId xmlns:a16="http://schemas.microsoft.com/office/drawing/2014/main" id="{E7805C03-6578-4A57-B3B4-5BEDCAE2E141}"/>
              </a:ext>
            </a:extLst>
          </p:cNvPr>
          <p:cNvSpPr/>
          <p:nvPr/>
        </p:nvSpPr>
        <p:spPr>
          <a:xfrm>
            <a:off x="440509" y="599949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Former Service Station – Current Day Care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674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5405CE-C5F2-4E84-9185-44162DE00B0C}"/>
              </a:ext>
            </a:extLst>
          </p:cNvPr>
          <p:cNvSpPr txBox="1"/>
          <p:nvPr/>
        </p:nvSpPr>
        <p:spPr>
          <a:xfrm>
            <a:off x="7258183" y="1032220"/>
            <a:ext cx="4799303" cy="43627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Period One: positive response w/regards to ORP as additive availability increases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Period Two: additive availability begins steady decline as availability is diminishing; ORP continues to climb out from methanogenesis</a:t>
            </a:r>
          </a:p>
          <a:p>
            <a:pPr>
              <a:spcAft>
                <a:spcPts val="300"/>
              </a:spcAft>
            </a:pPr>
            <a:endParaRPr lang="en-US" sz="1500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Period Three: additive availability declines sharply, and over time, ORP declines too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Period Four: new additive deployment increases availability sharply; and, ORP responds renewing </a:t>
            </a:r>
            <a:r>
              <a:rPr lang="en-US" sz="1500" dirty="0" err="1"/>
              <a:t>favourable</a:t>
            </a:r>
            <a:r>
              <a:rPr lang="en-US" sz="1500" dirty="0"/>
              <a:t> conditions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Note additive utilization is much quicker since microbial populations have increased; more folks needing to breathe!</a:t>
            </a:r>
          </a:p>
        </p:txBody>
      </p:sp>
      <p:sp>
        <p:nvSpPr>
          <p:cNvPr id="7" name="Shape 682">
            <a:extLst>
              <a:ext uri="{FF2B5EF4-FFF2-40B4-BE49-F238E27FC236}">
                <a16:creationId xmlns:a16="http://schemas.microsoft.com/office/drawing/2014/main" id="{55C49B3C-A855-483C-85C7-9063BB37A67E}"/>
              </a:ext>
            </a:extLst>
          </p:cNvPr>
          <p:cNvSpPr/>
          <p:nvPr/>
        </p:nvSpPr>
        <p:spPr>
          <a:xfrm>
            <a:off x="440509" y="599949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Former Service Station – Current Day Care Facility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801A56A-E5E7-424F-9141-516F42D5C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115042"/>
              </p:ext>
            </p:extLst>
          </p:nvPr>
        </p:nvGraphicFramePr>
        <p:xfrm>
          <a:off x="563880" y="1493520"/>
          <a:ext cx="6196889" cy="438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2436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2F283E-C5C8-42D6-92CA-EC24E6E84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20123" y="-501096"/>
            <a:ext cx="5125592" cy="663311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37A68E0-E693-4814-A75B-9A7EDCC39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027252"/>
              </p:ext>
            </p:extLst>
          </p:nvPr>
        </p:nvGraphicFramePr>
        <p:xfrm>
          <a:off x="792481" y="1676568"/>
          <a:ext cx="6207694" cy="422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4C3186-46DC-4671-94D6-13D50056BAFB}"/>
              </a:ext>
            </a:extLst>
          </p:cNvPr>
          <p:cNvSpPr txBox="1"/>
          <p:nvPr/>
        </p:nvSpPr>
        <p:spPr>
          <a:xfrm>
            <a:off x="7028187" y="4102203"/>
            <a:ext cx="4971692" cy="2400655"/>
          </a:xfrm>
          <a:prstGeom prst="rect">
            <a:avLst/>
          </a:prstGeom>
          <a:solidFill>
            <a:srgbClr val="E3E9E7"/>
          </a:solidFill>
          <a:ln w="12700" cap="flat">
            <a:noFill/>
            <a:miter lim="400000"/>
          </a:ln>
          <a:effectLst>
            <a:outerShdw blurRad="50800" dist="177800" dir="3300000" algn="ctr" rotWithShape="0">
              <a:srgbClr val="000000">
                <a:alpha val="43137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Additive availability increases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Significant increase in dissolved-phase concentration = enhanced solubilization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With additive available, assimilation of dissolved-phase PHCs outpaces solubilization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Additive availability parallels decreasing [PHCs]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dirty="0"/>
              <a:t>Renewed additive availability, additional solubilization, subsequent destruction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500" b="1" dirty="0"/>
              <a:t>&gt;99% reduction in &lt; 3-months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484E16B2-27BA-4DF9-A4D7-77711210C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610" y="5583767"/>
            <a:ext cx="1036319" cy="21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2018</a:t>
            </a:r>
          </a:p>
        </p:txBody>
      </p:sp>
      <p:sp>
        <p:nvSpPr>
          <p:cNvPr id="8" name="Shape 682">
            <a:extLst>
              <a:ext uri="{FF2B5EF4-FFF2-40B4-BE49-F238E27FC236}">
                <a16:creationId xmlns:a16="http://schemas.microsoft.com/office/drawing/2014/main" id="{A6230C63-1576-4E01-937A-BDA0214C754C}"/>
              </a:ext>
            </a:extLst>
          </p:cNvPr>
          <p:cNvSpPr/>
          <p:nvPr/>
        </p:nvSpPr>
        <p:spPr>
          <a:xfrm>
            <a:off x="440509" y="599949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Former Service Station – Current Day Care Facility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274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0126" y="689912"/>
            <a:ext cx="6095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Parker Colorado – Remedial Strategy - Approach</a:t>
            </a:r>
          </a:p>
          <a:p>
            <a:r>
              <a:rPr lang="en-US" sz="1700" dirty="0">
                <a:solidFill>
                  <a:srgbClr val="00B050"/>
                </a:solidFill>
              </a:rPr>
              <a:t>TPH</a:t>
            </a:r>
            <a:r>
              <a:rPr lang="en-US" sz="1700" dirty="0"/>
              <a:t>enhanced</a:t>
            </a:r>
            <a:r>
              <a:rPr lang="en-US" sz="1700" baseline="30000" dirty="0"/>
              <a:t>®</a:t>
            </a:r>
            <a:r>
              <a:rPr lang="en-US" sz="1700" dirty="0"/>
              <a:t> Biostimulation for 1,3,5-Trimethybenzene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2092" y="718059"/>
            <a:ext cx="4490001" cy="6291761"/>
          </a:xfrm>
          <a:prstGeom prst="rect">
            <a:avLst/>
          </a:prstGeom>
          <a:effectLst>
            <a:outerShdw blurRad="50800" dist="127000" dir="33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76" y="1618938"/>
            <a:ext cx="3188797" cy="4490001"/>
          </a:xfrm>
          <a:prstGeom prst="rect">
            <a:avLst/>
          </a:prstGeom>
          <a:effectLst>
            <a:outerShdw blurRad="50800" dist="101600" dir="33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2302" y="2325486"/>
            <a:ext cx="5130221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dirty="0"/>
              <a:t>Baseline groundwater sampling performed June 2015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301" y="2802538"/>
            <a:ext cx="5130221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dirty="0"/>
              <a:t>[1,3,5-TMB] in groundwater ranged from: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474 micrograms per Liter (</a:t>
            </a:r>
            <a:r>
              <a:rPr lang="en-US" sz="1500" i="1" dirty="0"/>
              <a:t>µ</a:t>
            </a:r>
            <a:r>
              <a:rPr lang="en-US" sz="1500" dirty="0"/>
              <a:t>g/L) at MW5 (source)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168 </a:t>
            </a:r>
            <a:r>
              <a:rPr lang="en-US" sz="1500" i="1" dirty="0"/>
              <a:t>µ</a:t>
            </a:r>
            <a:r>
              <a:rPr lang="en-US" sz="1500" dirty="0"/>
              <a:t>g/L at MW-4 (proximate center)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/>
              <a:t>195 </a:t>
            </a:r>
            <a:r>
              <a:rPr lang="en-US" sz="1500" i="1" dirty="0"/>
              <a:t>µ</a:t>
            </a:r>
            <a:r>
              <a:rPr lang="en-US" sz="1500" dirty="0"/>
              <a:t>g/L MW7 (off-site)</a:t>
            </a:r>
          </a:p>
        </p:txBody>
      </p:sp>
      <p:sp>
        <p:nvSpPr>
          <p:cNvPr id="4" name="Explosion 1 3"/>
          <p:cNvSpPr/>
          <p:nvPr/>
        </p:nvSpPr>
        <p:spPr>
          <a:xfrm>
            <a:off x="10243722" y="4391943"/>
            <a:ext cx="224852" cy="333797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15875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10422785" y="3911637"/>
            <a:ext cx="224852" cy="333797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15875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0647637" y="3389286"/>
            <a:ext cx="224852" cy="333797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15875" cap="rnd">
            <a:solidFill>
              <a:schemeClr val="accent1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B4822-7F27-4DB7-8E21-F9C46F4A1BC8}"/>
              </a:ext>
            </a:extLst>
          </p:cNvPr>
          <p:cNvSpPr txBox="1"/>
          <p:nvPr/>
        </p:nvSpPr>
        <p:spPr>
          <a:xfrm>
            <a:off x="532301" y="4391943"/>
            <a:ext cx="5130221" cy="6309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/>
              <a:t>Four rounds performance monitoring and sampling through June 2016.</a:t>
            </a:r>
          </a:p>
        </p:txBody>
      </p:sp>
    </p:spTree>
    <p:extLst>
      <p:ext uri="{BB962C8B-B14F-4D97-AF65-F5344CB8AC3E}">
        <p14:creationId xmlns:p14="http://schemas.microsoft.com/office/powerpoint/2010/main" val="912834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p" animBg="1"/>
      <p:bldP spid="13" grpId="0" build="p" animBg="1"/>
      <p:bldP spid="17" grpId="0" build="p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615" y="1569452"/>
            <a:ext cx="5091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itchFamily="34" charset="0"/>
              </a:rPr>
              <a:t>Treatability Evaluation Results September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615" y="701902"/>
            <a:ext cx="747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Parker Colorado – Bulk Tank Storage Facility</a:t>
            </a:r>
          </a:p>
          <a:p>
            <a:r>
              <a:rPr lang="en-US" sz="2000" dirty="0">
                <a:solidFill>
                  <a:srgbClr val="00B050"/>
                </a:solidFill>
              </a:rPr>
              <a:t>TPH</a:t>
            </a:r>
            <a:r>
              <a:rPr lang="en-US" sz="2000" dirty="0"/>
              <a:t>enhanced</a:t>
            </a:r>
            <a:r>
              <a:rPr lang="en-US" sz="2000" baseline="30000" dirty="0"/>
              <a:t>®</a:t>
            </a:r>
            <a:r>
              <a:rPr lang="en-US" sz="2000" dirty="0"/>
              <a:t> Biostimulation for 1,3,5-Trimethybenzene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615" y="2144614"/>
            <a:ext cx="6665851" cy="437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Downgradient Location MW-7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&gt;99.5% Overall reduction [1,3,5-TMB]</a:t>
            </a:r>
          </a:p>
          <a:p>
            <a:pPr marL="2857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Mid Location MW-4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89.9% initial reduction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Followed by 104% increase due to enhanced solubilization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76.9% reduction overall</a:t>
            </a:r>
          </a:p>
          <a:p>
            <a:pPr lvl="1" indent="0">
              <a:spcAft>
                <a:spcPts val="600"/>
              </a:spcAft>
            </a:pPr>
            <a:endParaRPr lang="en-US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Source Location MW-5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80.3% initial reduction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Followed by 28.3% increase due to enhanced solubilization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entury Gothic" panose="020B0502020202020204" pitchFamily="34" charset="0"/>
                <a:cs typeface="Arial" panose="020B0604020202020204" pitchFamily="34" charset="0"/>
              </a:rPr>
              <a:t>83.5% reduction from peak bioavailability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4" y="1569452"/>
            <a:ext cx="3657600" cy="4687787"/>
          </a:xfrm>
          <a:prstGeom prst="rect">
            <a:avLst/>
          </a:prstGeom>
          <a:effectLst>
            <a:outerShdw blurRad="50800" dist="101600" dir="33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63" y="1916473"/>
            <a:ext cx="1748608" cy="2018196"/>
          </a:xfrm>
          <a:prstGeom prst="rect">
            <a:avLst/>
          </a:prstGeom>
          <a:effectLst>
            <a:outerShdw blurRad="50800" dist="101600" dir="33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879492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PowerPoint-Terminal Electron Lad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886"/>
            <a:ext cx="12192000" cy="6847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2133601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>
                <a:solidFill>
                  <a:srgbClr val="92AA4C"/>
                </a:solidFill>
                <a:latin typeface="Univers LT Std 57 Cn" pitchFamily="34" charset="0"/>
                <a:ea typeface="+mn-ea"/>
                <a:cs typeface="+mn-cs"/>
              </a:rPr>
              <a:t>Nitrate Reduction/Respiration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2362200"/>
            <a:ext cx="6858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NO</a:t>
            </a:r>
            <a:r>
              <a:rPr kumimoji="1" lang="en-US" sz="16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3</a:t>
            </a: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-</a:t>
            </a:r>
          </a:p>
          <a:p>
            <a:pPr algn="ctr" defTabSz="914400" eaLnBrk="0"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(+5)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2362200"/>
            <a:ext cx="6858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NO</a:t>
            </a:r>
            <a:r>
              <a:rPr kumimoji="1" lang="en-US" sz="16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</a:t>
            </a: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-</a:t>
            </a:r>
          </a:p>
          <a:p>
            <a:pPr algn="ctr" defTabSz="914400" eaLnBrk="0"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(+3)</a:t>
            </a:r>
            <a:endParaRPr kumimoji="1" lang="en-US" sz="1400" kern="1200" baseline="300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2545082"/>
            <a:ext cx="457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19800" y="2545082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0800" y="2362201"/>
            <a:ext cx="5334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NO</a:t>
            </a:r>
            <a:endParaRPr kumimoji="1" lang="en-US" sz="1600" kern="1200" baseline="300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  <a:p>
            <a:pPr algn="ctr" defTabSz="914400" eaLnBrk="0"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(+2)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2362200"/>
            <a:ext cx="6096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N</a:t>
            </a:r>
            <a:r>
              <a:rPr kumimoji="1" lang="en-US" sz="16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</a:t>
            </a: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O</a:t>
            </a:r>
            <a:endParaRPr kumimoji="1" lang="en-US" sz="1600" kern="1200" baseline="300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  <a:p>
            <a:pPr algn="ctr" defTabSz="914400" eaLnBrk="0" fontAlgn="base">
              <a:spcBef>
                <a:spcPts val="600"/>
              </a:spcBef>
              <a:spcAft>
                <a:spcPct val="0"/>
              </a:spcAft>
            </a:pP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(+1)</a:t>
            </a:r>
            <a:endParaRPr kumimoji="1" lang="en-US" sz="1400" kern="1200" baseline="300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858000" y="2514599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924800" y="2514601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5800" y="2362200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N</a:t>
            </a:r>
            <a:r>
              <a:rPr kumimoji="1" lang="en-US" sz="16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</a:t>
            </a:r>
            <a:endParaRPr kumimoji="1" lang="en-US" sz="1600" kern="1200" baseline="300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763001" y="2438400"/>
            <a:ext cx="45719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2971801"/>
            <a:ext cx="3400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>
                <a:solidFill>
                  <a:srgbClr val="6AAC91"/>
                </a:solidFill>
                <a:latin typeface="Univers LT Std 57 Cn" pitchFamily="34" charset="0"/>
                <a:ea typeface="+mn-ea"/>
                <a:cs typeface="+mn-cs"/>
              </a:rPr>
              <a:t>Manganese/Iron(III) Reduction/Respiration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7800" y="3200400"/>
            <a:ext cx="68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Mn</a:t>
            </a: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4+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867400" y="33528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86373" y="3200400"/>
            <a:ext cx="631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Mn</a:t>
            </a: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06782" y="3429000"/>
            <a:ext cx="569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Fe</a:t>
            </a: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3+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73582" y="3429000"/>
            <a:ext cx="569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Fe</a:t>
            </a: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2+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867400" y="3581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05400" y="3733801"/>
            <a:ext cx="2420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kern="1200" dirty="0">
                <a:solidFill>
                  <a:srgbClr val="9F8351">
                    <a:lumMod val="75000"/>
                  </a:srgbClr>
                </a:solidFill>
                <a:latin typeface="Univers LT Std 57 Cn" pitchFamily="34" charset="0"/>
                <a:ea typeface="+mn-ea"/>
                <a:cs typeface="+mn-cs"/>
              </a:rPr>
              <a:t>Sulfate Reduction/Respiration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41271" y="4038600"/>
            <a:ext cx="644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SO</a:t>
            </a:r>
            <a:r>
              <a:rPr kumimoji="1" lang="en-US" sz="16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4</a:t>
            </a:r>
            <a:r>
              <a:rPr kumimoji="1" lang="en-US" sz="16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2-</a:t>
            </a:r>
          </a:p>
        </p:txBody>
      </p:sp>
      <p:sp>
        <p:nvSpPr>
          <p:cNvPr id="27" name="Right Arrow 26"/>
          <p:cNvSpPr/>
          <p:nvPr/>
        </p:nvSpPr>
        <p:spPr>
          <a:xfrm flipV="1">
            <a:off x="5867400" y="4160519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93900" y="4038600"/>
            <a:ext cx="5116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H</a:t>
            </a:r>
            <a:r>
              <a:rPr kumimoji="1" lang="en-US" sz="16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</a:t>
            </a:r>
            <a:r>
              <a:rPr kumimoji="1" lang="en-US" sz="16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65495" y="4770650"/>
            <a:ext cx="545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</a:t>
            </a:r>
            <a:r>
              <a:rPr kumimoji="1" lang="en-US" sz="14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6</a:t>
            </a:r>
            <a:r>
              <a:rPr kumimoji="1"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H</a:t>
            </a:r>
            <a:r>
              <a:rPr kumimoji="1" lang="en-US" sz="14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6</a:t>
            </a:r>
            <a:endParaRPr kumimoji="1" lang="en-US" sz="1400" kern="1200" baseline="300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324600" y="4953001"/>
            <a:ext cx="914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26176" y="4800601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CO</a:t>
            </a:r>
            <a:r>
              <a:rPr kumimoji="1" lang="en-US" sz="14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6781801" y="5075449"/>
            <a:ext cx="45719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91200" y="5257801"/>
            <a:ext cx="2895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kern="1200" dirty="0">
                <a:solidFill>
                  <a:prstClr val="black"/>
                </a:solidFill>
                <a:latin typeface="Univers LT Std 57 Cn" pitchFamily="34" charset="0"/>
                <a:ea typeface="+mn-ea"/>
                <a:cs typeface="+mn-cs"/>
              </a:rPr>
              <a:t>Ethene, Ethane, Methane Production</a:t>
            </a:r>
          </a:p>
        </p:txBody>
      </p:sp>
      <p:sp>
        <p:nvSpPr>
          <p:cNvPr id="35" name="Right Arrow 34"/>
          <p:cNvSpPr/>
          <p:nvPr/>
        </p:nvSpPr>
        <p:spPr>
          <a:xfrm rot="20869546">
            <a:off x="5013909" y="5924088"/>
            <a:ext cx="2721100" cy="145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72401" y="5562601"/>
            <a:ext cx="16659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Presence of Free  </a:t>
            </a:r>
            <a:r>
              <a:rPr kumimoji="1" lang="en-US" sz="1200" kern="1200" dirty="0" err="1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Cl</a:t>
            </a:r>
            <a:r>
              <a:rPr kumimoji="1" lang="en-US" sz="1200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- </a:t>
            </a:r>
            <a:r>
              <a:rPr kumimoji="1" lang="en-US" sz="12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</a:t>
            </a:r>
            <a:endParaRPr kumimoji="1" lang="en-US" sz="1200" kern="1200" baseline="30000" dirty="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9" name="Up Arrow 38"/>
          <p:cNvSpPr/>
          <p:nvPr/>
        </p:nvSpPr>
        <p:spPr>
          <a:xfrm>
            <a:off x="6705601" y="4038600"/>
            <a:ext cx="45719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4B804C-74B1-491D-A1B9-278139CBA4E9}"/>
              </a:ext>
            </a:extLst>
          </p:cNvPr>
          <p:cNvSpPr/>
          <p:nvPr/>
        </p:nvSpPr>
        <p:spPr>
          <a:xfrm>
            <a:off x="2626945" y="5839600"/>
            <a:ext cx="1304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eaLnBrk="1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b="1" i="1" kern="0" dirty="0">
                <a:solidFill>
                  <a:srgbClr val="265991">
                    <a:lumMod val="50000"/>
                  </a:srgbClr>
                </a:solidFill>
                <a:latin typeface="Univers LT Std 57 Cn" pitchFamily="34" charset="0"/>
                <a:sym typeface="Century Gothic"/>
              </a:rPr>
              <a:t>Enhanced Reducing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833225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 animBg="1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5" grpId="0" animBg="1"/>
      <p:bldP spid="36" grpId="0"/>
      <p:bldP spid="39" grpId="0" animBg="1"/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203718"/>
            <a:ext cx="24384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2824" y="1789922"/>
            <a:ext cx="25908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824" y="3276600"/>
            <a:ext cx="2362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8326" y="2705101"/>
            <a:ext cx="9144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87437" y="547798"/>
            <a:ext cx="2790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Aerobic Respiration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7786" y="2091035"/>
            <a:ext cx="269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Nitrate Respiration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8609" y="4031902"/>
            <a:ext cx="296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 err="1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Sulphate</a:t>
            </a: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Respiration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2663" y="3073561"/>
            <a:ext cx="91440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82824" y="4858139"/>
            <a:ext cx="12192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0783" y="4905968"/>
            <a:ext cx="2736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CO</a:t>
            </a:r>
            <a:r>
              <a:rPr kumimoji="1" lang="en-US" sz="2400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</a:t>
            </a: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Respiration</a:t>
            </a:r>
          </a:p>
        </p:txBody>
      </p:sp>
      <p:sp>
        <p:nvSpPr>
          <p:cNvPr id="21" name="Oval 20"/>
          <p:cNvSpPr/>
          <p:nvPr/>
        </p:nvSpPr>
        <p:spPr>
          <a:xfrm>
            <a:off x="9779409" y="4336450"/>
            <a:ext cx="1981200" cy="19050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>
              <a:spcBef>
                <a:spcPct val="0"/>
              </a:spcBef>
              <a:spcAft>
                <a:spcPct val="0"/>
              </a:spcAft>
            </a:pPr>
            <a:endParaRPr kumimoji="1" lang="en-US" sz="2400" kern="120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57133" y="4031902"/>
            <a:ext cx="2182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Methanogenic Conditions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6028" y="2746802"/>
            <a:ext cx="296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Iron – Manganese Respiration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58653" y="949968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O</a:t>
            </a:r>
            <a:r>
              <a:rPr kumimoji="1" lang="en-US" kern="1200" baseline="-25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2</a:t>
            </a:r>
            <a:r>
              <a:rPr kumimoji="1" lang="en-US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e</a:t>
            </a:r>
            <a:r>
              <a:rPr kumimoji="1" lang="en-US" kern="1200" baseline="300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-</a:t>
            </a:r>
            <a:r>
              <a:rPr kumimoji="1" lang="en-US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 consumption complete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06928" y="1540429"/>
            <a:ext cx="3032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Anaerobic Conditions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057400" y="1143000"/>
            <a:ext cx="8382000" cy="4572000"/>
          </a:xfrm>
          <a:prstGeom prst="straightConnector1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CFC0C8-2F1E-4869-9C1F-BDFC30BBCBE5}"/>
              </a:ext>
            </a:extLst>
          </p:cNvPr>
          <p:cNvSpPr txBox="1"/>
          <p:nvPr/>
        </p:nvSpPr>
        <p:spPr>
          <a:xfrm>
            <a:off x="7372721" y="5433038"/>
            <a:ext cx="27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400" kern="1200" dirty="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Complete cVOC Biotransformation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328382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7" grpId="0"/>
      <p:bldP spid="18" grpId="0" animBg="1"/>
      <p:bldP spid="19" grpId="0" animBg="1"/>
      <p:bldP spid="20" grpId="0"/>
      <p:bldP spid="21" grpId="0" animBg="1"/>
      <p:bldP spid="23" grpId="0"/>
      <p:bldP spid="24" grpId="0"/>
      <p:bldP spid="26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PowerPoint-Terminal Electron Lad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552700" y="53875"/>
            <a:ext cx="9372600" cy="6296025"/>
          </a:xfrm>
          <a:prstGeom prst="rect">
            <a:avLst/>
          </a:prstGeom>
          <a:scene3d>
            <a:camera prst="orthographicFront">
              <a:rot lat="20999999" lon="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4343400" y="2133601"/>
            <a:ext cx="579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  <a:latin typeface="Univers LT Std 57 Cn" pitchFamily="34" charset="0"/>
              </a:rPr>
              <a:t>Nitrate Reduction/Respiration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2362200"/>
            <a:ext cx="6858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</a:t>
            </a:r>
            <a:r>
              <a:rPr lang="en-US" sz="1600" baseline="-25000" dirty="0"/>
              <a:t>3</a:t>
            </a:r>
            <a:r>
              <a:rPr lang="en-US" sz="1600" baseline="30000" dirty="0"/>
              <a:t>-</a:t>
            </a:r>
          </a:p>
          <a:p>
            <a:pPr algn="ctr">
              <a:spcBef>
                <a:spcPts val="600"/>
              </a:spcBef>
            </a:pPr>
            <a:r>
              <a:rPr lang="en-US" sz="1600" baseline="30000" dirty="0"/>
              <a:t>(+5)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2362200"/>
            <a:ext cx="6858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NO</a:t>
            </a:r>
            <a:r>
              <a:rPr lang="en-US" sz="1600" baseline="-25000" dirty="0"/>
              <a:t>2</a:t>
            </a:r>
            <a:r>
              <a:rPr lang="en-US" sz="1600" baseline="30000" dirty="0"/>
              <a:t>-</a:t>
            </a:r>
          </a:p>
          <a:p>
            <a:pPr algn="ctr">
              <a:spcBef>
                <a:spcPts val="600"/>
              </a:spcBef>
            </a:pPr>
            <a:r>
              <a:rPr lang="en-US" sz="1600" baseline="30000" dirty="0"/>
              <a:t>(+3)</a:t>
            </a:r>
            <a:endParaRPr lang="en-US" sz="1400" baseline="30000" dirty="0"/>
          </a:p>
        </p:txBody>
      </p:sp>
      <p:sp>
        <p:nvSpPr>
          <p:cNvPr id="9" name="Right Arrow 8"/>
          <p:cNvSpPr/>
          <p:nvPr/>
        </p:nvSpPr>
        <p:spPr>
          <a:xfrm>
            <a:off x="5029200" y="2545082"/>
            <a:ext cx="457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19800" y="2545082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362201"/>
            <a:ext cx="5334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NO</a:t>
            </a:r>
            <a:endParaRPr lang="en-US" sz="1600" baseline="30000" dirty="0"/>
          </a:p>
          <a:p>
            <a:pPr algn="ctr">
              <a:spcBef>
                <a:spcPts val="600"/>
              </a:spcBef>
            </a:pPr>
            <a:r>
              <a:rPr lang="en-US" sz="1600" baseline="30000" dirty="0"/>
              <a:t>(+2)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2362200"/>
            <a:ext cx="6096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endParaRPr lang="en-US" sz="1600" baseline="30000" dirty="0"/>
          </a:p>
          <a:p>
            <a:pPr algn="ctr">
              <a:spcBef>
                <a:spcPts val="600"/>
              </a:spcBef>
            </a:pPr>
            <a:r>
              <a:rPr lang="en-US" sz="1600" baseline="30000" dirty="0"/>
              <a:t>(+1)</a:t>
            </a:r>
            <a:endParaRPr lang="en-US" sz="1400" baseline="30000" dirty="0"/>
          </a:p>
        </p:txBody>
      </p:sp>
      <p:sp>
        <p:nvSpPr>
          <p:cNvPr id="13" name="Right Arrow 12"/>
          <p:cNvSpPr/>
          <p:nvPr/>
        </p:nvSpPr>
        <p:spPr>
          <a:xfrm>
            <a:off x="6858000" y="2514599"/>
            <a:ext cx="533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924800" y="2514601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05800" y="2362200"/>
            <a:ext cx="53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N</a:t>
            </a:r>
            <a:r>
              <a:rPr lang="en-US" sz="1600" baseline="-25000" dirty="0"/>
              <a:t>2</a:t>
            </a:r>
            <a:endParaRPr lang="en-US" sz="1600" baseline="30000" dirty="0"/>
          </a:p>
        </p:txBody>
      </p:sp>
      <p:sp>
        <p:nvSpPr>
          <p:cNvPr id="18" name="Rectangle 17"/>
          <p:cNvSpPr/>
          <p:nvPr/>
        </p:nvSpPr>
        <p:spPr>
          <a:xfrm>
            <a:off x="4648200" y="2971801"/>
            <a:ext cx="3770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Univers LT Std 57 Cn" pitchFamily="34" charset="0"/>
              </a:rPr>
              <a:t>Manganese/Iron(III) Reduction/Respiration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57800" y="3200400"/>
            <a:ext cx="68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Mn</a:t>
            </a:r>
            <a:r>
              <a:rPr lang="en-US" sz="1600" baseline="30000" dirty="0"/>
              <a:t>4+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5867400" y="33528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73549" y="3200400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Mn</a:t>
            </a:r>
            <a:r>
              <a:rPr lang="en-US" sz="1600" baseline="30000" dirty="0"/>
              <a:t>2+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03639" y="3429000"/>
            <a:ext cx="575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Fe</a:t>
            </a:r>
            <a:r>
              <a:rPr lang="en-US" sz="1600" baseline="30000" dirty="0"/>
              <a:t>3+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70439" y="3429000"/>
            <a:ext cx="575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Fe</a:t>
            </a:r>
            <a:r>
              <a:rPr lang="en-US" sz="1600" baseline="30000" dirty="0"/>
              <a:t>2+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5867400" y="35814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733801"/>
            <a:ext cx="2738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Univers LT Std 57 Cn" pitchFamily="34" charset="0"/>
              </a:rPr>
              <a:t>Sulfate Reduction/Respiration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33256" y="4038600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SO</a:t>
            </a:r>
            <a:r>
              <a:rPr lang="en-US" sz="1600" baseline="-25000" dirty="0"/>
              <a:t>4</a:t>
            </a:r>
            <a:r>
              <a:rPr lang="en-US" sz="1600" baseline="30000" dirty="0"/>
              <a:t>2-</a:t>
            </a:r>
          </a:p>
        </p:txBody>
      </p:sp>
      <p:sp>
        <p:nvSpPr>
          <p:cNvPr id="27" name="Right Arrow 26"/>
          <p:cNvSpPr/>
          <p:nvPr/>
        </p:nvSpPr>
        <p:spPr>
          <a:xfrm flipV="1">
            <a:off x="5867400" y="4160519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98707" y="4038600"/>
            <a:ext cx="502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45458" y="4770650"/>
            <a:ext cx="5854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C</a:t>
            </a:r>
            <a:r>
              <a:rPr lang="en-US" sz="1400" baseline="-25000" dirty="0"/>
              <a:t>6</a:t>
            </a:r>
            <a:r>
              <a:rPr lang="en-US" sz="1400" dirty="0"/>
              <a:t>H</a:t>
            </a:r>
            <a:r>
              <a:rPr lang="en-US" sz="1400" baseline="-25000" dirty="0"/>
              <a:t>6</a:t>
            </a:r>
            <a:endParaRPr lang="en-US" sz="1400" baseline="30000" dirty="0"/>
          </a:p>
        </p:txBody>
      </p:sp>
      <p:sp>
        <p:nvSpPr>
          <p:cNvPr id="30" name="Right Arrow 29"/>
          <p:cNvSpPr/>
          <p:nvPr/>
        </p:nvSpPr>
        <p:spPr>
          <a:xfrm>
            <a:off x="6324600" y="4953001"/>
            <a:ext cx="914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92513" y="4800601"/>
            <a:ext cx="551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CO</a:t>
            </a:r>
            <a:r>
              <a:rPr lang="en-US" sz="1400" baseline="-25000" dirty="0"/>
              <a:t>2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6781801" y="5075449"/>
            <a:ext cx="45719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791201" y="5257801"/>
            <a:ext cx="3119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Univers LT Std 57 Cn" pitchFamily="34" charset="0"/>
              </a:rPr>
              <a:t>Ethene, Ethane, Methane Production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72401" y="5562601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Presence of Free  </a:t>
            </a:r>
            <a:r>
              <a:rPr lang="en-US" sz="1200" dirty="0" err="1"/>
              <a:t>Cl</a:t>
            </a:r>
            <a:r>
              <a:rPr lang="en-US" sz="1200" baseline="30000" dirty="0"/>
              <a:t>- </a:t>
            </a:r>
            <a:r>
              <a:rPr lang="en-US" sz="1200" dirty="0"/>
              <a:t> </a:t>
            </a:r>
            <a:endParaRPr lang="en-US" sz="1200" baseline="30000" dirty="0"/>
          </a:p>
        </p:txBody>
      </p:sp>
      <p:sp>
        <p:nvSpPr>
          <p:cNvPr id="39" name="Up Arrow 38"/>
          <p:cNvSpPr/>
          <p:nvPr/>
        </p:nvSpPr>
        <p:spPr>
          <a:xfrm>
            <a:off x="6705601" y="4038600"/>
            <a:ext cx="45719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03640" y="222051"/>
            <a:ext cx="1750880" cy="5386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00B050"/>
                </a:solidFill>
              </a:rPr>
              <a:t>What In-Situ Amendment To Use??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sym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0450" y="4062412"/>
            <a:ext cx="1228725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1514" y="4549410"/>
            <a:ext cx="1874845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Methanogenic Conditions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64383" y="5822017"/>
            <a:ext cx="1809259" cy="4616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PHC, VOC, 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sVOC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 Contaminants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61" y="4325179"/>
            <a:ext cx="4721277" cy="1940917"/>
          </a:xfrm>
          <a:prstGeom prst="rect">
            <a:avLst/>
          </a:prstGeom>
          <a:effectLst>
            <a:outerShdw blurRad="50800" dist="139700" dir="5400000" algn="ctr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41" name="TextBox 40"/>
          <p:cNvSpPr txBox="1"/>
          <p:nvPr/>
        </p:nvSpPr>
        <p:spPr>
          <a:xfrm>
            <a:off x="3081514" y="5391845"/>
            <a:ext cx="1874845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Little to No Biotic Activity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794340" y="2277071"/>
            <a:ext cx="1130960" cy="218521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ORP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034158" y="422143"/>
            <a:ext cx="1130960" cy="156965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Provide Alternative Respiratory Pathways for Native Heterotrophic Microbial Populations</a:t>
            </a:r>
          </a:p>
        </p:txBody>
      </p:sp>
      <p:sp>
        <p:nvSpPr>
          <p:cNvPr id="45" name="Left Brace 44"/>
          <p:cNvSpPr/>
          <p:nvPr/>
        </p:nvSpPr>
        <p:spPr>
          <a:xfrm>
            <a:off x="4219231" y="2971801"/>
            <a:ext cx="260486" cy="1142999"/>
          </a:xfrm>
          <a:prstGeom prst="leftBrace">
            <a:avLst/>
          </a:prstGeom>
          <a:noFill/>
          <a:ln w="15875" cap="rnd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66118" y="2862084"/>
            <a:ext cx="1082088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Enhance the Utilization of Naturally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 Occurring Respiratory Pathway Sources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25528" y="-40216"/>
            <a:ext cx="139638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Aerobic Conditions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72" y="216459"/>
            <a:ext cx="2986088" cy="1600200"/>
          </a:xfrm>
          <a:prstGeom prst="rect">
            <a:avLst/>
          </a:prstGeom>
          <a:effectLst>
            <a:outerShdw blurRad="50800" dist="114300" dir="13500000" algn="br" rotWithShape="0">
              <a:prstClr val="black">
                <a:alpha val="40000"/>
              </a:prstClr>
            </a:outerShdw>
            <a:softEdge rad="50800"/>
          </a:effectLst>
        </p:spPr>
      </p:pic>
      <p:cxnSp>
        <p:nvCxnSpPr>
          <p:cNvPr id="50" name="Straight Arrow Connector 49"/>
          <p:cNvCxnSpPr/>
          <p:nvPr/>
        </p:nvCxnSpPr>
        <p:spPr>
          <a:xfrm flipV="1">
            <a:off x="4541590" y="3085822"/>
            <a:ext cx="6481350" cy="2109917"/>
          </a:xfrm>
          <a:prstGeom prst="straightConnector1">
            <a:avLst/>
          </a:prstGeom>
          <a:noFill/>
          <a:ln w="31750" cap="rnd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/>
          <p:cNvSpPr txBox="1"/>
          <p:nvPr/>
        </p:nvSpPr>
        <p:spPr>
          <a:xfrm>
            <a:off x="10746262" y="2328858"/>
            <a:ext cx="1054761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Increase ORP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21556" y="258254"/>
            <a:ext cx="1981200" cy="523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3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sym typeface="Century Gothic"/>
              </a:rPr>
              <a:t>TPH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sym typeface="Century Gothic"/>
              </a:rPr>
              <a:t>enhanced™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882323" y="152019"/>
            <a:ext cx="1130960" cy="193899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/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09880" y="5075449"/>
            <a:ext cx="1217419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Electron Donor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552740" y="1731765"/>
            <a:ext cx="1799861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92634" y="939943"/>
            <a:ext cx="2403209" cy="116954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Alternative to O</a:t>
            </a:r>
            <a:r>
              <a:rPr kumimoji="0" lang="en-US" sz="1400" b="1" i="0" u="none" strike="noStrike" cap="none" spc="0" normalizeH="0" baseline="-2500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kumimoji="0" lang="en-US" sz="1400" b="1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plus proprietary macro-micro nutrient formulation allowing respiration under anaerobic conditions</a:t>
            </a:r>
            <a:endParaRPr kumimoji="0" lang="en-US" sz="1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1597" y="6414549"/>
            <a:ext cx="57894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Low-Cost Low-Impact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rPr>
              <a:t>  Safe   Effective   Sustainable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5671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5" grpId="0" animBg="1"/>
      <p:bldP spid="46" grpId="0"/>
      <p:bldP spid="53" grpId="0" animBg="1"/>
      <p:bldP spid="54" grpId="0" animBg="1"/>
      <p:bldP spid="59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848345" y="1553301"/>
            <a:ext cx="7752856" cy="34465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23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TPH</a:t>
            </a:r>
            <a:r>
              <a:rPr lang="en-US" sz="2300" b="1" dirty="0">
                <a:latin typeface="Century Gothic" panose="020B0502020202020204" pitchFamily="34" charset="0"/>
              </a:rPr>
              <a:t>enhanced</a:t>
            </a:r>
            <a:r>
              <a:rPr lang="en-US" sz="2300" baseline="30000" dirty="0">
                <a:latin typeface="Century Gothic" panose="020B0502020202020204" pitchFamily="34" charset="0"/>
              </a:rPr>
              <a:t>™</a:t>
            </a:r>
            <a:r>
              <a:rPr lang="en-US" sz="2300" dirty="0">
                <a:latin typeface="Century Gothic" panose="020B0502020202020204" pitchFamily="34" charset="0"/>
              </a:rPr>
              <a:t> 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u="sng" dirty="0">
                <a:latin typeface="Century Gothic" panose="020B0502020202020204" pitchFamily="34" charset="0"/>
              </a:rPr>
              <a:t>Application</a:t>
            </a:r>
            <a:r>
              <a:rPr lang="en-US" dirty="0">
                <a:latin typeface="Century Gothic" panose="020B0502020202020204" pitchFamily="34" charset="0"/>
              </a:rPr>
              <a:t>: Petroleum Hydrocarbon Contaminants (PHCs)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	PHCs - </a:t>
            </a:r>
            <a:r>
              <a:rPr lang="en-US" dirty="0">
                <a:latin typeface="Century Gothic" panose="020B0502020202020204" pitchFamily="34" charset="0"/>
                <a:sym typeface="Calibri"/>
              </a:rPr>
              <a:t>GRO/DRO, JP Fuel, Stoddard Oil, MEK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  <a:sym typeface="Calibri"/>
              </a:rPr>
              <a:t>	BTEX Contaminants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  <a:sym typeface="Calibri"/>
              </a:rPr>
              <a:t>	</a:t>
            </a:r>
            <a:r>
              <a:rPr lang="en-US" dirty="0" err="1">
                <a:latin typeface="Century Gothic" panose="020B0502020202020204" pitchFamily="34" charset="0"/>
                <a:sym typeface="Calibri"/>
              </a:rPr>
              <a:t>MtBE</a:t>
            </a:r>
            <a:endParaRPr lang="en-US" dirty="0">
              <a:latin typeface="Century Gothic" panose="020B0502020202020204" pitchFamily="34" charset="0"/>
              <a:sym typeface="Calibri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  <a:sym typeface="Calibri"/>
              </a:rPr>
              <a:t>Carbon tetrachloride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  <a:sym typeface="Calibri"/>
              </a:rPr>
              <a:t>Compound Benzene Contaminants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  <a:sym typeface="Calibri"/>
              </a:rPr>
              <a:t>		c</a:t>
            </a:r>
            <a:r>
              <a:rPr lang="en-US" dirty="0">
                <a:latin typeface="Century Gothic" panose="020B0502020202020204" pitchFamily="34" charset="0"/>
              </a:rPr>
              <a:t>hlorobenzenes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		trimethyl benzene 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2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0768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uiExpan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663313" y="2527483"/>
            <a:ext cx="8865374" cy="28217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22860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Massive influx of Carbon</a:t>
            </a:r>
          </a:p>
          <a:p>
            <a:pPr marL="0" lvl="1" indent="22860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Oxidant load ‘scavenges’ available respiratory sources </a:t>
            </a:r>
          </a:p>
          <a:p>
            <a:pPr marL="0" lvl="1" indent="22860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Causes geochemistry in impacted area to become reducing</a:t>
            </a:r>
          </a:p>
          <a:p>
            <a:pPr marL="0" lvl="1" indent="22860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Drives groundwater geochemistry anaerobic, even methanogenic </a:t>
            </a:r>
          </a:p>
          <a:p>
            <a:pPr marL="0" lvl="1" indent="22860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Conditions which limit microbial populations ability to ‘breathe’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sz="1900" dirty="0"/>
          </a:p>
        </p:txBody>
      </p:sp>
      <p:sp>
        <p:nvSpPr>
          <p:cNvPr id="485" name="Shape 485"/>
          <p:cNvSpPr/>
          <p:nvPr/>
        </p:nvSpPr>
        <p:spPr>
          <a:xfrm>
            <a:off x="1958340" y="1658802"/>
            <a:ext cx="8275320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lang="en-US" dirty="0"/>
              <a:t>Specifically, PHC</a:t>
            </a:r>
            <a:r>
              <a:rPr lang="en-US" baseline="30000" dirty="0"/>
              <a:t>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54110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uiExpand="1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531693" y="2328791"/>
            <a:ext cx="8865374" cy="388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-207168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PHCs also bring with them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smear zone, residual source mass concerns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Rebound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Vapors, indoor ambient air concerns, even LEL issues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dirty="0">
              <a:latin typeface="Century Gothic" panose="020B0502020202020204" pitchFamily="34" charset="0"/>
            </a:endParaRPr>
          </a:p>
          <a:p>
            <a:pPr marL="0" lvl="1" indent="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 err="1">
                <a:latin typeface="Century Gothic" panose="020B0502020202020204" pitchFamily="34" charset="0"/>
              </a:rPr>
              <a:t>Sorbed</a:t>
            </a:r>
            <a:r>
              <a:rPr lang="en-US" dirty="0">
                <a:latin typeface="Century Gothic" panose="020B0502020202020204" pitchFamily="34" charset="0"/>
              </a:rPr>
              <a:t> and/or </a:t>
            </a:r>
            <a:r>
              <a:rPr lang="en-US" dirty="0" err="1">
                <a:latin typeface="Century Gothic" panose="020B0502020202020204" pitchFamily="34" charset="0"/>
              </a:rPr>
              <a:t>gangliatic</a:t>
            </a:r>
            <a:r>
              <a:rPr lang="en-US" dirty="0">
                <a:latin typeface="Century Gothic" panose="020B0502020202020204" pitchFamily="34" charset="0"/>
              </a:rPr>
              <a:t> (‘bleb’) contaminant mass not available to microbes</a:t>
            </a:r>
          </a:p>
          <a:p>
            <a:pPr marL="0" lvl="1" indent="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Traditionally, we re-supply respiratory source using Oxygen (O</a:t>
            </a:r>
            <a:r>
              <a:rPr lang="en-US" baseline="-25000" dirty="0">
                <a:latin typeface="Century Gothic" panose="020B0502020202020204" pitchFamily="34" charset="0"/>
              </a:rPr>
              <a:t>2</a:t>
            </a:r>
            <a:r>
              <a:rPr lang="en-US" dirty="0">
                <a:latin typeface="Century Gothic" panose="020B0502020202020204" pitchFamily="34" charset="0"/>
              </a:rPr>
              <a:t>)</a:t>
            </a:r>
          </a:p>
          <a:p>
            <a:pPr marL="0" lvl="1" indent="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Limited in terms of loading capacity and length of availability</a:t>
            </a:r>
          </a:p>
          <a:p>
            <a:pPr marL="0" lvl="1" indent="0" algn="ctr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O</a:t>
            </a:r>
            <a:r>
              <a:rPr lang="en-US" baseline="-25000" dirty="0">
                <a:latin typeface="Century Gothic" panose="020B0502020202020204" pitchFamily="34" charset="0"/>
              </a:rPr>
              <a:t>2</a:t>
            </a:r>
            <a:r>
              <a:rPr lang="en-US" dirty="0">
                <a:latin typeface="Century Gothic" panose="020B0502020202020204" pitchFamily="34" charset="0"/>
              </a:rPr>
              <a:t> has a limited ‘effect-residency time’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sz="1900" dirty="0"/>
          </a:p>
        </p:txBody>
      </p:sp>
      <p:sp>
        <p:nvSpPr>
          <p:cNvPr id="485" name="Shape 485"/>
          <p:cNvSpPr/>
          <p:nvPr/>
        </p:nvSpPr>
        <p:spPr>
          <a:xfrm>
            <a:off x="1328493" y="1449891"/>
            <a:ext cx="6914006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lang="en-US" dirty="0"/>
              <a:t>Petroleum Hydrocarbon Contamination (PHC</a:t>
            </a:r>
            <a:r>
              <a:rPr lang="en-US" baseline="30000" dirty="0"/>
              <a:t>s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4ECD6-3777-474B-B8B8-9A559ADE0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99" y="2098378"/>
            <a:ext cx="3390424" cy="2170944"/>
          </a:xfrm>
          <a:prstGeom prst="rect">
            <a:avLst/>
          </a:prstGeom>
          <a:effectLst>
            <a:outerShdw blurRad="50800" dist="177800" dir="33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250082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uiExpan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898226" y="2465806"/>
            <a:ext cx="7582747" cy="30375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228600" algn="ctr"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Provides respiratory support</a:t>
            </a:r>
          </a:p>
          <a:p>
            <a:pPr marL="0" lvl="1" indent="228600" algn="ctr"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  <a:sym typeface="Calibri"/>
              </a:rPr>
              <a:t>Replaces scavenged respiratory sources (electrons)</a:t>
            </a:r>
          </a:p>
          <a:p>
            <a:pPr marL="0" lvl="1" indent="228600" algn="ctr"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Drives groundwater geochemistry out of methanogenesis</a:t>
            </a:r>
          </a:p>
          <a:p>
            <a:pPr marL="0" lvl="1" indent="228600" algn="ctr"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Keeps treatment zone anaerobic, leveraging existing conditions </a:t>
            </a:r>
          </a:p>
          <a:p>
            <a:pPr marL="0" lvl="1" indent="228600" algn="ctr"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  <a:sym typeface="Calibri"/>
              </a:rPr>
              <a:t>Proprietary, patent-pending Macro-Micro nutrient </a:t>
            </a:r>
            <a:r>
              <a:rPr lang="en-US" sz="1700" dirty="0" err="1">
                <a:latin typeface="Century Gothic" panose="020B0502020202020204" pitchFamily="34" charset="0"/>
                <a:sym typeface="Calibri"/>
              </a:rPr>
              <a:t>forlulation</a:t>
            </a:r>
            <a:endParaRPr lang="en-US" sz="1700" dirty="0">
              <a:latin typeface="Century Gothic" panose="020B0502020202020204" pitchFamily="34" charset="0"/>
              <a:sym typeface="Calibri"/>
            </a:endParaRPr>
          </a:p>
          <a:p>
            <a:pPr marL="0" lvl="1" indent="228600" algn="ctr"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  <a:sym typeface="Calibri"/>
              </a:rPr>
              <a:t>Enhances growth and ‘fitness’ of native microbial communities</a:t>
            </a:r>
            <a:endParaRPr lang="en-US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dirty="0"/>
          </a:p>
        </p:txBody>
      </p:sp>
      <p:sp>
        <p:nvSpPr>
          <p:cNvPr id="485" name="Shape 485"/>
          <p:cNvSpPr/>
          <p:nvPr/>
        </p:nvSpPr>
        <p:spPr>
          <a:xfrm>
            <a:off x="2809114" y="1654487"/>
            <a:ext cx="69140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lang="en-US" dirty="0"/>
              <a:t>PHC Remediation using </a:t>
            </a:r>
            <a:r>
              <a:rPr lang="en-US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TPH</a:t>
            </a:r>
            <a:r>
              <a:rPr lang="en-US" sz="2400" b="1" dirty="0">
                <a:latin typeface="Century Gothic" panose="020B0502020202020204" pitchFamily="34" charset="0"/>
              </a:rPr>
              <a:t>enhanced</a:t>
            </a:r>
            <a:r>
              <a:rPr lang="en-US" sz="2400" baseline="30000" dirty="0">
                <a:latin typeface="Century Gothic" panose="020B0502020202020204" pitchFamily="34" charset="0"/>
              </a:rPr>
              <a:t>™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85534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uiExpand="1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sz="half" idx="1"/>
          </p:nvPr>
        </p:nvSpPr>
        <p:spPr>
          <a:xfrm>
            <a:off x="1968113" y="1704523"/>
            <a:ext cx="8090287" cy="40866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Initial decrease in dissolved-phase groundwater concentrations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sz="1700" dirty="0">
                <a:latin typeface="Century Gothic" panose="020B0502020202020204" pitchFamily="34" charset="0"/>
                <a:sym typeface="Calibri"/>
              </a:rPr>
              <a:t>Increase in microbial densities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If residual mass is present</a:t>
            </a:r>
          </a:p>
          <a:p>
            <a:pPr marL="715396" lvl="2" indent="-28575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 increase in [dissolved-phase] = expedited residual mass solubilization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due to natural biosurfactant production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allows greater microbial performance and communications</a:t>
            </a:r>
          </a:p>
          <a:p>
            <a:pPr marL="772546" lvl="2" indent="-3429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Wingdings" panose="05000000000000000000" pitchFamily="2" charset="2"/>
              <a:buChar char="ü"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eliminates rebound up-front</a:t>
            </a:r>
            <a:endParaRPr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r>
              <a:rPr lang="en-US" dirty="0">
                <a:latin typeface="Century Gothic" panose="020B0502020202020204" pitchFamily="34" charset="0"/>
              </a:rPr>
              <a:t>Superior </a:t>
            </a:r>
            <a:r>
              <a:rPr dirty="0">
                <a:latin typeface="Century Gothic" panose="020B0502020202020204" pitchFamily="34" charset="0"/>
              </a:rPr>
              <a:t>dissolve phase </a:t>
            </a:r>
            <a:r>
              <a:rPr lang="en-US" dirty="0">
                <a:latin typeface="Century Gothic" panose="020B0502020202020204" pitchFamily="34" charset="0"/>
              </a:rPr>
              <a:t>destruction – long-term site compliance </a:t>
            </a: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lang="en-US" sz="1900" dirty="0">
              <a:latin typeface="Century Gothic" panose="020B0502020202020204" pitchFamily="34" charset="0"/>
            </a:endParaRPr>
          </a:p>
          <a:p>
            <a:pPr marL="0" lvl="1" indent="2286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 sz="1700">
                <a:latin typeface="+mj-lt"/>
                <a:ea typeface="+mj-ea"/>
                <a:cs typeface="+mj-cs"/>
                <a:sym typeface="Calibri"/>
              </a:defRPr>
            </a:pPr>
            <a:endParaRPr sz="1900" dirty="0"/>
          </a:p>
        </p:txBody>
      </p:sp>
      <p:sp>
        <p:nvSpPr>
          <p:cNvPr id="485" name="Shape 485"/>
          <p:cNvSpPr/>
          <p:nvPr/>
        </p:nvSpPr>
        <p:spPr>
          <a:xfrm>
            <a:off x="1513714" y="1258247"/>
            <a:ext cx="4582286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300" b="1">
                <a:solidFill>
                  <a:schemeClr val="accent1">
                    <a:lumOff val="-4156"/>
                  </a:schemeClr>
                </a:solidFill>
              </a:defRPr>
            </a:pPr>
            <a:r>
              <a:rPr dirty="0"/>
              <a:t>Wh</a:t>
            </a:r>
            <a:r>
              <a:rPr lang="en-US" dirty="0"/>
              <a:t>at</a:t>
            </a:r>
            <a:r>
              <a:rPr dirty="0"/>
              <a:t> </a:t>
            </a:r>
            <a:r>
              <a:rPr lang="en-US" dirty="0"/>
              <a:t>will we observe?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03747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" grpId="0" uiExpand="1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162BF-1DF8-48DF-88F0-2780B145B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292" y="2156087"/>
            <a:ext cx="6692108" cy="2336836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Legacy upstream oil-gas production site</a:t>
            </a:r>
            <a:endParaRPr lang="en-US" sz="1700" baseline="30000" dirty="0"/>
          </a:p>
          <a:p>
            <a:pPr lvl="1"/>
            <a:r>
              <a:rPr lang="en-US" sz="1700" dirty="0"/>
              <a:t>Treatment zone = footprint of former produce water pond</a:t>
            </a:r>
          </a:p>
          <a:p>
            <a:pPr lvl="1"/>
            <a:r>
              <a:rPr lang="en-US" sz="1700" dirty="0"/>
              <a:t>Dissolved-phase and residual source mass BTEX constituents primary contaminants-of-concern</a:t>
            </a:r>
          </a:p>
          <a:p>
            <a:pPr lvl="1"/>
            <a:r>
              <a:rPr lang="en-US" sz="1700" dirty="0"/>
              <a:t>BTEX contaminants-of-concern</a:t>
            </a:r>
          </a:p>
          <a:p>
            <a:pPr marL="457200" lvl="1" indent="0">
              <a:buNone/>
            </a:pPr>
            <a:endParaRPr lang="en-US" sz="1700" dirty="0"/>
          </a:p>
        </p:txBody>
      </p:sp>
      <p:sp>
        <p:nvSpPr>
          <p:cNvPr id="5" name="Shape 682">
            <a:extLst>
              <a:ext uri="{FF2B5EF4-FFF2-40B4-BE49-F238E27FC236}">
                <a16:creationId xmlns:a16="http://schemas.microsoft.com/office/drawing/2014/main" id="{67AF85C7-5A80-4A85-9D06-88FD51BF267E}"/>
              </a:ext>
            </a:extLst>
          </p:cNvPr>
          <p:cNvSpPr/>
          <p:nvPr/>
        </p:nvSpPr>
        <p:spPr>
          <a:xfrm>
            <a:off x="690139" y="675125"/>
            <a:ext cx="6320261" cy="72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/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rgbClr val="00B050"/>
                </a:solidFill>
              </a:rPr>
              <a:t>TPH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enhanced</a:t>
            </a:r>
            <a:r>
              <a:rPr lang="en-US" b="1" baseline="30000" dirty="0">
                <a:solidFill>
                  <a:schemeClr val="accent1">
                    <a:lumOff val="-4156"/>
                  </a:schemeClr>
                </a:solidFill>
              </a:rPr>
              <a:t>™</a:t>
            </a: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 - Petroleum Case Study</a:t>
            </a:r>
          </a:p>
          <a:p>
            <a:pPr>
              <a:defRPr sz="2000">
                <a:solidFill>
                  <a:srgbClr val="00B050"/>
                </a:solidFill>
              </a:defRPr>
            </a:pPr>
            <a:r>
              <a:rPr lang="en-US" b="1" dirty="0">
                <a:solidFill>
                  <a:schemeClr val="accent1">
                    <a:lumOff val="-4156"/>
                  </a:schemeClr>
                </a:solidFill>
              </a:rPr>
              <a:t>Upstream Production-Water Collection Pond </a:t>
            </a:r>
            <a:endParaRPr b="1" dirty="0">
              <a:solidFill>
                <a:schemeClr val="accent1">
                  <a:lumOff val="-4156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70604-D9C6-4BB6-AAA3-B2448774A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6647" y="1148216"/>
            <a:ext cx="4669106" cy="5181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AC88B-8035-48CE-A08C-C55596285B9E}"/>
              </a:ext>
            </a:extLst>
          </p:cNvPr>
          <p:cNvSpPr txBox="1"/>
          <p:nvPr/>
        </p:nvSpPr>
        <p:spPr>
          <a:xfrm>
            <a:off x="10195560" y="5166360"/>
            <a:ext cx="1752600" cy="6248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7558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0000FF"/>
      </a:hlink>
      <a:folHlink>
        <a:srgbClr val="FF00FF"/>
      </a:folHlink>
    </a:clrScheme>
    <a:fontScheme name="Wis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is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0000FF"/>
      </a:hlink>
      <a:folHlink>
        <a:srgbClr val="FF00FF"/>
      </a:folHlink>
    </a:clrScheme>
    <a:fontScheme name="Wisp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isp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8788</TotalTime>
  <Words>2201</Words>
  <Application>Microsoft Office PowerPoint</Application>
  <PresentationFormat>Widescreen</PresentationFormat>
  <Paragraphs>500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Arial Narrow</vt:lpstr>
      <vt:lpstr>Calibri</vt:lpstr>
      <vt:lpstr>Century Gothic</vt:lpstr>
      <vt:lpstr>Helvetica</vt:lpstr>
      <vt:lpstr>Tahoma</vt:lpstr>
      <vt:lpstr>Times New Roman</vt:lpstr>
      <vt:lpstr>Univers LT Std 57 Cn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of Concept Evaluation ‘Drum Test’ Former Chanute USAFB Fire Training Area</vt:lpstr>
      <vt:lpstr>Drum Study – Results Former Chanute USAFB Fire Training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Armstrong</dc:creator>
  <cp:lastModifiedBy>Kent Armstrong</cp:lastModifiedBy>
  <cp:revision>168</cp:revision>
  <dcterms:modified xsi:type="dcterms:W3CDTF">2018-10-29T16:32:25Z</dcterms:modified>
</cp:coreProperties>
</file>