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1" r:id="rId3"/>
  </p:sldMasterIdLst>
  <p:notesMasterIdLst>
    <p:notesMasterId r:id="rId40"/>
  </p:notesMasterIdLst>
  <p:sldIdLst>
    <p:sldId id="332" r:id="rId4"/>
    <p:sldId id="548" r:id="rId5"/>
    <p:sldId id="614" r:id="rId6"/>
    <p:sldId id="608" r:id="rId7"/>
    <p:sldId id="610" r:id="rId8"/>
    <p:sldId id="362" r:id="rId9"/>
    <p:sldId id="612" r:id="rId10"/>
    <p:sldId id="589" r:id="rId11"/>
    <p:sldId id="586" r:id="rId12"/>
    <p:sldId id="590" r:id="rId13"/>
    <p:sldId id="587" r:id="rId14"/>
    <p:sldId id="591" r:id="rId15"/>
    <p:sldId id="594" r:id="rId16"/>
    <p:sldId id="592" r:id="rId17"/>
    <p:sldId id="595" r:id="rId18"/>
    <p:sldId id="593" r:id="rId19"/>
    <p:sldId id="596" r:id="rId20"/>
    <p:sldId id="619" r:id="rId21"/>
    <p:sldId id="599" r:id="rId22"/>
    <p:sldId id="601" r:id="rId23"/>
    <p:sldId id="607" r:id="rId24"/>
    <p:sldId id="605" r:id="rId25"/>
    <p:sldId id="363" r:id="rId26"/>
    <p:sldId id="345" r:id="rId27"/>
    <p:sldId id="365" r:id="rId28"/>
    <p:sldId id="344" r:id="rId29"/>
    <p:sldId id="376" r:id="rId30"/>
    <p:sldId id="368" r:id="rId31"/>
    <p:sldId id="354" r:id="rId32"/>
    <p:sldId id="352" r:id="rId33"/>
    <p:sldId id="353" r:id="rId34"/>
    <p:sldId id="351" r:id="rId35"/>
    <p:sldId id="341" r:id="rId36"/>
    <p:sldId id="617" r:id="rId37"/>
    <p:sldId id="616" r:id="rId38"/>
    <p:sldId id="504" r:id="rId3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89E"/>
    <a:srgbClr val="33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65" autoAdjust="0"/>
    <p:restoredTop sz="92319" autoAdjust="0"/>
  </p:normalViewPr>
  <p:slideViewPr>
    <p:cSldViewPr>
      <p:cViewPr>
        <p:scale>
          <a:sx n="124" d="100"/>
          <a:sy n="124" d="100"/>
        </p:scale>
        <p:origin x="1092" y="-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6ED80-75BE-4C6A-804E-73697A245F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6050B-B21D-472C-B39F-B87C4D1DE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05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0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1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8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D8336E2-3B8A-408A-AF20-6EE908389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6338" indent="-23495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3495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9313" indent="-234950" defTabSz="9413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6513" indent="-23495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3713" indent="-23495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0913" indent="-23495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8113" indent="-234950" defTabSz="941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13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E681C-38AD-4286-9746-62FA2C07B9A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887CF08-7CA8-4182-85C9-90FA73267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0BDBCF9-F4B7-4941-A207-EBEDEBFC1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9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38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71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2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1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5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2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4057C7F-502B-4755-A9DF-A2F213DA29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96DDA1-9276-4A10-9BF5-DFAF603A9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8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6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16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8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45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940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92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92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07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43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32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9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089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935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863490"/>
      </p:ext>
    </p:extLst>
  </p:cSld>
  <p:clrMapOvr>
    <a:masterClrMapping/>
  </p:clrMapOvr>
  <p:transition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434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536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832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11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2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98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306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76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50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01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4706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14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4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2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8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2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A18A4-8947-4B6D-B9F2-9A5B5B4914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552BB-B661-49CE-8373-4A48A84FF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9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6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 advTm="3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51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58372F-E574-48CD-819C-9426D3E4E9ED}"/>
              </a:ext>
            </a:extLst>
          </p:cNvPr>
          <p:cNvSpPr/>
          <p:nvPr/>
        </p:nvSpPr>
        <p:spPr>
          <a:xfrm>
            <a:off x="0" y="6095999"/>
            <a:ext cx="9144000" cy="838193"/>
          </a:xfrm>
          <a:prstGeom prst="rect">
            <a:avLst/>
          </a:prstGeom>
          <a:solidFill>
            <a:srgbClr val="2A4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049" y="1165279"/>
            <a:ext cx="8431305" cy="1371600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In-Place Treatment of Hydrocarbon Releases </a:t>
            </a:r>
            <a:br>
              <a:rPr lang="en-US" altLang="en-US" sz="2800" b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a Breakthrough in the Conservation of </a:t>
            </a:r>
            <a:br>
              <a:rPr lang="en-US" altLang="en-US" sz="2800" b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Topsoil &amp; Vegetation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3511" y="6241138"/>
            <a:ext cx="7632498" cy="292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L. Lundy Sr.   |   wlundy@cool-ox.com   |   (708) 396-0100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6" y="171057"/>
            <a:ext cx="2685484" cy="5580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33D4CC-0A0D-4796-B6A8-012D4F6F5372}"/>
              </a:ext>
            </a:extLst>
          </p:cNvPr>
          <p:cNvSpPr txBox="1">
            <a:spLocks/>
          </p:cNvSpPr>
          <p:nvPr/>
        </p:nvSpPr>
        <p:spPr>
          <a:xfrm>
            <a:off x="5867400" y="470420"/>
            <a:ext cx="3276600" cy="412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“Where Science &amp; Technology Meet”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A95F0F-3C9C-4330-A08C-2DF1FED46859}"/>
              </a:ext>
            </a:extLst>
          </p:cNvPr>
          <p:cNvSpPr txBox="1">
            <a:spLocks/>
          </p:cNvSpPr>
          <p:nvPr/>
        </p:nvSpPr>
        <p:spPr>
          <a:xfrm>
            <a:off x="5867400" y="28396"/>
            <a:ext cx="3276600" cy="558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7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  <a:r>
              <a:rPr lang="en-US" altLang="en-US" sz="2700" b="1" i="1" dirty="0">
                <a:solidFill>
                  <a:srgbClr val="33B4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-Ox</a:t>
            </a:r>
            <a:r>
              <a:rPr lang="en-US" altLang="en-US" sz="2700" b="1" baseline="30000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2419D4-F363-4C16-B66E-7668F14AC49C}"/>
              </a:ext>
            </a:extLst>
          </p:cNvPr>
          <p:cNvCxnSpPr/>
          <p:nvPr/>
        </p:nvCxnSpPr>
        <p:spPr>
          <a:xfrm>
            <a:off x="7760" y="882759"/>
            <a:ext cx="9144000" cy="0"/>
          </a:xfrm>
          <a:prstGeom prst="line">
            <a:avLst/>
          </a:prstGeom>
          <a:ln w="9525">
            <a:solidFill>
              <a:srgbClr val="2A4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F63AE89-EF00-4F92-B17F-ED29061B9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 r="1560"/>
          <a:stretch/>
        </p:blipFill>
        <p:spPr>
          <a:xfrm>
            <a:off x="0" y="2819390"/>
            <a:ext cx="3160994" cy="2743200"/>
          </a:xfrm>
          <a:prstGeom prst="rect">
            <a:avLst/>
          </a:prstGeom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AD492-5897-48D9-918D-4C2F93F01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r="12285"/>
          <a:stretch/>
        </p:blipFill>
        <p:spPr>
          <a:xfrm>
            <a:off x="6088065" y="2819398"/>
            <a:ext cx="3064251" cy="2743192"/>
          </a:xfrm>
          <a:prstGeom prst="rect">
            <a:avLst/>
          </a:prstGeom>
        </p:spPr>
      </p:pic>
      <p:pic>
        <p:nvPicPr>
          <p:cNvPr id="14" name="Picture 13" descr="I:\Photos\Projects\Oasis\Demo\IMG_1153.JPG">
            <a:extLst>
              <a:ext uri="{FF2B5EF4-FFF2-40B4-BE49-F238E27FC236}">
                <a16:creationId xmlns:a16="http://schemas.microsoft.com/office/drawing/2014/main" id="{986E9A5B-3F09-452F-878B-7D6F93C3F3D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0630" r="5514" b="8108"/>
          <a:stretch/>
        </p:blipFill>
        <p:spPr bwMode="auto">
          <a:xfrm>
            <a:off x="3232061" y="2819390"/>
            <a:ext cx="2784937" cy="2743192"/>
          </a:xfrm>
          <a:prstGeom prst="rect">
            <a:avLst/>
          </a:prstGeom>
          <a:noFill/>
          <a:ln w="9525"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848963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90600" y="533400"/>
            <a:ext cx="7696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sz="2800" b="1" i="1" dirty="0">
                <a:solidFill>
                  <a:srgbClr val="2A489E"/>
                </a:solidFill>
              </a:rPr>
              <a:t>Characterized by Families (Fractions)</a:t>
            </a:r>
            <a:endParaRPr lang="en-US" altLang="en-US" sz="2800" b="1" i="1" dirty="0">
              <a:solidFill>
                <a:srgbClr val="2A489E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086CA-50AE-4769-B5E5-F64755C4336C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447800"/>
            <a:ext cx="8382000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2400" b="1" kern="0" dirty="0"/>
              <a:t>Fractions - Groups of HC that Behave Alike Chemically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Molecular Structure (</a:t>
            </a:r>
            <a:r>
              <a:rPr lang="en-US" sz="2000" i="1" kern="0" dirty="0"/>
              <a:t>Aromatics/Aliphatics/More</a:t>
            </a:r>
            <a:r>
              <a:rPr lang="en-US" sz="2000" kern="0" dirty="0"/>
              <a:t>)    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Boiling Points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Melting Points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Specific Gravity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Solubility – Water / Solvents / Other HCs / Soaps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u="sng" kern="0" dirty="0"/>
              <a:t>Toxicity</a:t>
            </a:r>
          </a:p>
          <a:p>
            <a:pPr lvl="1"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000" kern="0" dirty="0"/>
              <a:t>More </a:t>
            </a:r>
          </a:p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2400" b="1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600482"/>
      </p:ext>
    </p:extLst>
  </p:cSld>
  <p:clrMapOvr>
    <a:masterClrMapping/>
  </p:clrMapOvr>
  <p:transition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90600" y="533400"/>
            <a:ext cx="75057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400" b="1" i="1" dirty="0">
                <a:solidFill>
                  <a:srgbClr val="2A489E"/>
                </a:solidFill>
                <a:cs typeface="Arial" panose="020B0604020202020204" pitchFamily="34" charset="0"/>
              </a:rPr>
              <a:t>Toxicity – Aliphatic and Aromatic Fractions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8458200" cy="51816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1600" b="1" dirty="0"/>
              <a:t>U. S. - </a:t>
            </a:r>
            <a:r>
              <a:rPr lang="en-US" sz="1600" b="1" i="1" dirty="0"/>
              <a:t>Agency for Toxic Substances and Disease Registry (</a:t>
            </a:r>
            <a:r>
              <a:rPr lang="en-US" sz="1600" b="1" dirty="0"/>
              <a:t>ATSDR)</a:t>
            </a:r>
          </a:p>
          <a:p>
            <a:pPr marL="0" indent="0" algn="just">
              <a:buNone/>
            </a:pPr>
            <a:r>
              <a:rPr lang="en-US" sz="1600" b="1" dirty="0"/>
              <a:t>Canada – National Science &amp; Research Council (</a:t>
            </a:r>
            <a:r>
              <a:rPr lang="en-US" sz="1600" b="1" i="1" dirty="0"/>
              <a:t>NSERC</a:t>
            </a:r>
            <a:r>
              <a:rPr lang="en-US" sz="1600" b="1" dirty="0"/>
              <a:t>)</a:t>
            </a:r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400" dirty="0"/>
              <a:t>Defined Four Aliphatic &amp; Four Aromatic TPH Fractions (Cuts)</a:t>
            </a:r>
          </a:p>
          <a:p>
            <a:pPr marL="0" indent="0" algn="just">
              <a:buNone/>
            </a:pPr>
            <a:r>
              <a:rPr lang="en-US" sz="2800" dirty="0"/>
              <a:t>		</a:t>
            </a:r>
            <a:r>
              <a:rPr lang="en-US" sz="2400" dirty="0"/>
              <a:t>F1 (C</a:t>
            </a:r>
            <a:r>
              <a:rPr lang="en-US" sz="2400" baseline="-25000" dirty="0"/>
              <a:t>6</a:t>
            </a:r>
            <a:r>
              <a:rPr lang="en-US" sz="2400" dirty="0"/>
              <a:t>-C</a:t>
            </a:r>
            <a:r>
              <a:rPr lang="en-US" sz="2400" baseline="-25000" dirty="0"/>
              <a:t>10</a:t>
            </a:r>
            <a:r>
              <a:rPr lang="en-US" sz="2400" dirty="0"/>
              <a:t>)		Most Toxic</a:t>
            </a:r>
          </a:p>
          <a:p>
            <a:pPr marL="0" indent="0" algn="just">
              <a:buNone/>
            </a:pPr>
            <a:r>
              <a:rPr lang="en-US" sz="2400" dirty="0"/>
              <a:t>		F2 (C</a:t>
            </a:r>
            <a:r>
              <a:rPr lang="en-US" sz="2400" baseline="-25000" dirty="0"/>
              <a:t>11</a:t>
            </a:r>
            <a:r>
              <a:rPr lang="en-US" sz="2400" dirty="0"/>
              <a:t>-C</a:t>
            </a:r>
            <a:r>
              <a:rPr lang="en-US" sz="2400" baseline="-25000" dirty="0"/>
              <a:t>16</a:t>
            </a:r>
            <a:r>
              <a:rPr lang="en-US" sz="2400" dirty="0"/>
              <a:t>)	       	Less Toxic</a:t>
            </a:r>
          </a:p>
          <a:p>
            <a:pPr marL="0" indent="0" algn="just">
              <a:buNone/>
            </a:pPr>
            <a:r>
              <a:rPr lang="en-US" sz="2400" dirty="0"/>
              <a:t>		F3 (C</a:t>
            </a:r>
            <a:r>
              <a:rPr lang="en-US" sz="2400" baseline="-25000" dirty="0"/>
              <a:t>17</a:t>
            </a:r>
            <a:r>
              <a:rPr lang="en-US" sz="2400" dirty="0"/>
              <a:t>-C</a:t>
            </a:r>
            <a:r>
              <a:rPr lang="en-US" sz="2400" baseline="-25000" dirty="0"/>
              <a:t>34</a:t>
            </a:r>
            <a:r>
              <a:rPr lang="en-US" sz="2400" dirty="0"/>
              <a:t>)		Non Toxic</a:t>
            </a:r>
          </a:p>
          <a:p>
            <a:pPr marL="0" indent="0" algn="just">
              <a:buNone/>
            </a:pPr>
            <a:r>
              <a:rPr lang="en-US" sz="2400" dirty="0"/>
              <a:t>		F4 (</a:t>
            </a:r>
            <a:r>
              <a:rPr lang="fr-CA" sz="2400" dirty="0"/>
              <a:t>&gt;</a:t>
            </a:r>
            <a:r>
              <a:rPr lang="en-US" sz="2400" dirty="0"/>
              <a:t>C</a:t>
            </a:r>
            <a:r>
              <a:rPr lang="en-US" sz="2400" baseline="-25000" dirty="0"/>
              <a:t>34</a:t>
            </a:r>
            <a:r>
              <a:rPr lang="en-US" sz="2400" dirty="0"/>
              <a:t>)		Not Toxic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400" dirty="0"/>
              <a:t>	       Oral  -  Inhalation  -  Dermal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dirty="0"/>
              <a:t>Information based upon:  </a:t>
            </a:r>
            <a:r>
              <a:rPr lang="en-US" sz="1200" b="1" dirty="0"/>
              <a:t>TOXICOLOGICAL PROFILE FOR TOTAL PETROLEUM HYDROCARBONS (TPH)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U.S. DEPARTMENT OF HEALTH AND HUMAN SERVICES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Public Health Service Agency for Toxic Substances and Disease Registry September 1999</a:t>
            </a: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00399"/>
      </p:ext>
    </p:extLst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57300" y="76200"/>
            <a:ext cx="6629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Aromatic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10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 Indicator Compounds (Most Toxic)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524000"/>
            <a:ext cx="8153400" cy="457200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All </a:t>
            </a:r>
            <a:r>
              <a:rPr lang="en-US" sz="2800" b="1" dirty="0"/>
              <a:t>BTEXs Cause Neurological Effects</a:t>
            </a:r>
            <a:r>
              <a:rPr lang="en-US" sz="2800" dirty="0"/>
              <a:t> 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Central Nervous System Depression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Reproductive</a:t>
            </a:r>
            <a:r>
              <a:rPr lang="en-US" sz="2800" dirty="0"/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Embryo/Fetus Developmental Effects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Carcinogenic to Humans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Nonlymphocytic Leukemia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Systemic </a:t>
            </a:r>
            <a:r>
              <a:rPr lang="en-US" sz="2800" b="1" dirty="0"/>
              <a:t>Renal and Hepatic Effects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Hematological and Immunological</a:t>
            </a:r>
          </a:p>
          <a:p>
            <a:pPr marL="0" indent="0" algn="just">
              <a:spcAft>
                <a:spcPts val="1200"/>
              </a:spcAft>
              <a:buNone/>
            </a:pPr>
            <a:endParaRPr lang="en-US" sz="2400" b="1" dirty="0"/>
          </a:p>
          <a:p>
            <a:pPr marL="0" indent="0" algn="just">
              <a:buNone/>
            </a:pP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49815"/>
      </p:ext>
    </p:extLst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66800" y="545960"/>
            <a:ext cx="72771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Aliphatic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&gt;6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8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Fraction (Non Toxic)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90550" y="1600200"/>
            <a:ext cx="8229600" cy="4419600"/>
          </a:xfrm>
          <a:prstGeom prst="rect">
            <a:avLst/>
          </a:prstGeom>
        </p:spPr>
        <p:txBody>
          <a:bodyPr/>
          <a:lstStyle/>
          <a:p>
            <a:pPr marL="0" indent="0" algn="just">
              <a:spcAft>
                <a:spcPts val="1200"/>
              </a:spcAft>
              <a:buNone/>
            </a:pPr>
            <a:r>
              <a:rPr lang="en-US" sz="2000" b="1" i="1" dirty="0"/>
              <a:t>(All Aliphatic Data Based upon </a:t>
            </a:r>
            <a:r>
              <a:rPr lang="en-US" sz="2000" b="1" i="1" u="sng" dirty="0"/>
              <a:t>Dearomatized</a:t>
            </a:r>
            <a:r>
              <a:rPr lang="en-US" sz="2000" b="1" i="1" dirty="0"/>
              <a:t> Aliphatic Mixtures)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Peripheral Neuropathy 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Depression of the Central Nervous System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Irritating to the Skin and Eyes,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Not Classified as Human Carcinogenicity)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No Systemic Toxicity from Dermal Exposure </a:t>
            </a:r>
          </a:p>
          <a:p>
            <a:pPr marL="0" indent="0" algn="just">
              <a:buNone/>
            </a:pP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04856"/>
      </p:ext>
    </p:extLst>
  </p:cSld>
  <p:clrMapOvr>
    <a:masterClrMapping/>
  </p:clrMapOvr>
  <p:transition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4900" y="76200"/>
            <a:ext cx="6629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Aromatic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&gt;9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16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Combined Fractions (Less Toxic) PAHs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209800"/>
            <a:ext cx="8153400" cy="4038600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2800" dirty="0"/>
              <a:t>Hemolytic anemia / possible human carcinogen 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Possible Ocular effects, including cataracts</a:t>
            </a:r>
          </a:p>
          <a:p>
            <a:pPr marL="0" indent="0" algn="just">
              <a:buNone/>
            </a:pP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04416"/>
      </p:ext>
    </p:extLst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66800" y="76200"/>
            <a:ext cx="6477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Aliphatic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&gt;8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16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Combined Fractions (Non Toxic)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057400"/>
            <a:ext cx="8382000" cy="4191000"/>
          </a:xfrm>
          <a:prstGeom prst="rect">
            <a:avLst/>
          </a:prstGeom>
        </p:spPr>
        <p:txBody>
          <a:bodyPr/>
          <a:lstStyle/>
          <a:p>
            <a:pPr marL="0" indent="0" algn="just">
              <a:spcAft>
                <a:spcPts val="1200"/>
              </a:spcAft>
              <a:buNone/>
            </a:pPr>
            <a:r>
              <a:rPr lang="en-US" sz="2400" b="1" i="1" dirty="0"/>
              <a:t>(All aliphatic data based upon dearomatized aliphatic mixtures)</a:t>
            </a:r>
          </a:p>
          <a:p>
            <a:pPr algn="just">
              <a:spcAft>
                <a:spcPts val="1200"/>
              </a:spcAft>
            </a:pPr>
            <a:r>
              <a:rPr lang="en-US" sz="2800" dirty="0"/>
              <a:t>Mainly Inhalation Exposure - particularly central nervous depression</a:t>
            </a: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31312"/>
      </p:ext>
    </p:extLst>
  </p:cSld>
  <p:clrMapOvr>
    <a:masterClrMapping/>
  </p:clrMapOvr>
  <p:transition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4900" y="76200"/>
            <a:ext cx="6629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Aromatic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&gt;</a:t>
            </a:r>
            <a:r>
              <a:rPr lang="en-US" altLang="en-US" sz="2800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16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35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 Combined Fractions (Not considered Toxic)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19100" y="1905000"/>
            <a:ext cx="8001000" cy="4114800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/>
              <a:t>Non-volatile – Inhalation Exposure limited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Aplastic anemia &amp; Immunological / lymphoreticular from dust (mining operations)</a:t>
            </a:r>
          </a:p>
          <a:p>
            <a:pPr marL="0" indent="0">
              <a:buNone/>
            </a:pP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02296"/>
      </p:ext>
    </p:extLst>
  </p:cSld>
  <p:clrMapOvr>
    <a:masterClrMapping/>
  </p:clrMapOvr>
  <p:transition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66800" y="76200"/>
            <a:ext cx="6477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Aliphatic 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&gt;16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-EC</a:t>
            </a:r>
            <a:r>
              <a:rPr lang="en-US" altLang="en-US" sz="2800" b="1" i="1" baseline="-25000" dirty="0">
                <a:solidFill>
                  <a:srgbClr val="2A489E"/>
                </a:solidFill>
                <a:cs typeface="Arial" panose="020B0604020202020204" pitchFamily="34" charset="0"/>
              </a:rPr>
              <a:t>35</a:t>
            </a:r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2A489E"/>
                </a:solidFill>
                <a:cs typeface="Arial" panose="020B0604020202020204" pitchFamily="34" charset="0"/>
              </a:rPr>
              <a:t>Combined Fractions (Not Toxic)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2057400"/>
            <a:ext cx="6553200" cy="4800600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2800" b="1" dirty="0"/>
              <a:t>No Effects Listed </a:t>
            </a:r>
          </a:p>
        </p:txBody>
      </p:sp>
    </p:spTree>
    <p:extLst>
      <p:ext uri="{BB962C8B-B14F-4D97-AF65-F5344CB8AC3E}">
        <p14:creationId xmlns:p14="http://schemas.microsoft.com/office/powerpoint/2010/main" val="2056799465"/>
      </p:ext>
    </p:extLst>
  </p:cSld>
  <p:clrMapOvr>
    <a:masterClrMapping/>
  </p:clrMapOvr>
  <p:transition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90600" y="533400"/>
            <a:ext cx="75057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400" b="1" i="1" dirty="0">
                <a:solidFill>
                  <a:srgbClr val="2A489E"/>
                </a:solidFill>
                <a:cs typeface="Arial" panose="020B0604020202020204" pitchFamily="34" charset="0"/>
              </a:rPr>
              <a:t>Toxicity – Aliphatic and Aromatic Fractions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95300" y="1219200"/>
            <a:ext cx="8153400" cy="5181600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n-US" sz="1600" b="1" dirty="0"/>
              <a:t>U. S. - </a:t>
            </a:r>
            <a:r>
              <a:rPr lang="en-US" sz="1600" b="1" i="1" dirty="0"/>
              <a:t>Agency for Toxic Substances and Disease Registry (</a:t>
            </a:r>
            <a:r>
              <a:rPr lang="en-US" sz="1600" b="1" dirty="0"/>
              <a:t>ATSDR)</a:t>
            </a:r>
          </a:p>
          <a:p>
            <a:pPr marL="0" indent="0" algn="just">
              <a:buNone/>
            </a:pPr>
            <a:r>
              <a:rPr lang="en-US" sz="1600" b="1" dirty="0"/>
              <a:t>Canada – National Science &amp; Research Council (</a:t>
            </a:r>
            <a:r>
              <a:rPr lang="en-US" sz="1600" b="1" i="1" dirty="0"/>
              <a:t>NSERC</a:t>
            </a:r>
            <a:r>
              <a:rPr lang="en-US" sz="1600" b="1" dirty="0"/>
              <a:t>)</a:t>
            </a:r>
          </a:p>
          <a:p>
            <a:pPr marL="0" indent="0" algn="just">
              <a:buNone/>
            </a:pPr>
            <a:r>
              <a:rPr lang="en-US" sz="2000" dirty="0"/>
              <a:t> </a:t>
            </a:r>
          </a:p>
          <a:p>
            <a:pPr marL="0" indent="0" algn="just">
              <a:buNone/>
            </a:pPr>
            <a:r>
              <a:rPr lang="en-US" sz="2400" dirty="0"/>
              <a:t>Defined Four Aliphatic &amp; Four Aromatic TPH Fractions</a:t>
            </a:r>
          </a:p>
          <a:p>
            <a:pPr marL="0" indent="0" algn="just">
              <a:buNone/>
            </a:pPr>
            <a:r>
              <a:rPr lang="en-US" sz="2800" dirty="0"/>
              <a:t>		</a:t>
            </a:r>
            <a:r>
              <a:rPr lang="en-US" sz="2400" dirty="0">
                <a:solidFill>
                  <a:srgbClr val="FF0000"/>
                </a:solidFill>
              </a:rPr>
              <a:t>F1 (C</a:t>
            </a:r>
            <a:r>
              <a:rPr lang="en-US" sz="2400" baseline="-25000" dirty="0">
                <a:solidFill>
                  <a:srgbClr val="FF0000"/>
                </a:solidFill>
              </a:rPr>
              <a:t>6</a:t>
            </a:r>
            <a:r>
              <a:rPr lang="en-US" sz="2400" dirty="0">
                <a:solidFill>
                  <a:srgbClr val="FF0000"/>
                </a:solidFill>
              </a:rPr>
              <a:t>-C</a:t>
            </a:r>
            <a:r>
              <a:rPr lang="en-US" sz="2400" baseline="-25000" dirty="0">
                <a:solidFill>
                  <a:srgbClr val="FF0000"/>
                </a:solidFill>
              </a:rPr>
              <a:t>10</a:t>
            </a:r>
            <a:r>
              <a:rPr lang="en-US" sz="2400" dirty="0">
                <a:solidFill>
                  <a:srgbClr val="FF0000"/>
                </a:solidFill>
              </a:rPr>
              <a:t>)		Most Toxic</a:t>
            </a:r>
          </a:p>
          <a:p>
            <a:pPr marL="0" indent="0" algn="just">
              <a:buNone/>
            </a:pPr>
            <a:r>
              <a:rPr lang="en-US" sz="2400" dirty="0"/>
              <a:t>		</a:t>
            </a:r>
            <a:r>
              <a:rPr lang="en-US" sz="2400" dirty="0">
                <a:solidFill>
                  <a:srgbClr val="FF0000"/>
                </a:solidFill>
              </a:rPr>
              <a:t>F2 (C</a:t>
            </a:r>
            <a:r>
              <a:rPr lang="en-US" sz="2400" baseline="-25000" dirty="0">
                <a:solidFill>
                  <a:srgbClr val="FF0000"/>
                </a:solidFill>
              </a:rPr>
              <a:t>11</a:t>
            </a:r>
            <a:r>
              <a:rPr lang="en-US" sz="2400" dirty="0">
                <a:solidFill>
                  <a:srgbClr val="FF0000"/>
                </a:solidFill>
              </a:rPr>
              <a:t>-C</a:t>
            </a:r>
            <a:r>
              <a:rPr lang="en-US" sz="2400" baseline="-25000" dirty="0">
                <a:solidFill>
                  <a:srgbClr val="FF0000"/>
                </a:solidFill>
              </a:rPr>
              <a:t>16</a:t>
            </a:r>
            <a:r>
              <a:rPr lang="en-US" sz="2400" dirty="0">
                <a:solidFill>
                  <a:srgbClr val="FF0000"/>
                </a:solidFill>
              </a:rPr>
              <a:t>)	       	Less Toxic</a:t>
            </a:r>
          </a:p>
          <a:p>
            <a:pPr marL="0" indent="0" algn="just">
              <a:buNone/>
            </a:pPr>
            <a:r>
              <a:rPr lang="en-US" sz="2400" dirty="0"/>
              <a:t>		F3 (C</a:t>
            </a:r>
            <a:r>
              <a:rPr lang="en-US" sz="2400" baseline="-25000" dirty="0"/>
              <a:t>17</a:t>
            </a:r>
            <a:r>
              <a:rPr lang="en-US" sz="2400" dirty="0"/>
              <a:t>-C</a:t>
            </a:r>
            <a:r>
              <a:rPr lang="en-US" sz="2400" baseline="-25000" dirty="0"/>
              <a:t>34</a:t>
            </a:r>
            <a:r>
              <a:rPr lang="en-US" sz="2400" dirty="0"/>
              <a:t>)		Non Toxic</a:t>
            </a:r>
          </a:p>
          <a:p>
            <a:pPr marL="0" indent="0" algn="just">
              <a:buNone/>
            </a:pPr>
            <a:r>
              <a:rPr lang="en-US" sz="2400" dirty="0"/>
              <a:t>		F4 (</a:t>
            </a:r>
            <a:r>
              <a:rPr lang="fr-CA" sz="2400" dirty="0"/>
              <a:t>&gt;</a:t>
            </a:r>
            <a:r>
              <a:rPr lang="en-US" sz="2400" dirty="0"/>
              <a:t>C</a:t>
            </a:r>
            <a:r>
              <a:rPr lang="en-US" sz="2400" baseline="-25000" dirty="0"/>
              <a:t>34</a:t>
            </a:r>
            <a:r>
              <a:rPr lang="en-US" sz="2400" dirty="0"/>
              <a:t>)		Not Toxic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Now that we Know --- What can we do?</a:t>
            </a:r>
          </a:p>
          <a:p>
            <a:pPr marL="0" indent="0" algn="just">
              <a:buNone/>
            </a:pPr>
            <a:r>
              <a:rPr lang="en-US" sz="2400" dirty="0"/>
              <a:t>	</a:t>
            </a: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61876"/>
      </p:ext>
    </p:extLst>
  </p:cSld>
  <p:clrMapOvr>
    <a:masterClrMapping/>
  </p:clrMapOvr>
  <p:transition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A89542-15D3-41A0-BCAD-B5505748358B}"/>
              </a:ext>
            </a:extLst>
          </p:cNvPr>
          <p:cNvSpPr/>
          <p:nvPr/>
        </p:nvSpPr>
        <p:spPr>
          <a:xfrm>
            <a:off x="2590800" y="457200"/>
            <a:ext cx="4114800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to Chemistry</a:t>
            </a:r>
            <a:endParaRPr lang="en-US" sz="2800" b="1" i="1" dirty="0">
              <a:solidFill>
                <a:srgbClr val="2A489E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C7A337-15A8-4F1D-80C9-11479A87365D}"/>
              </a:ext>
            </a:extLst>
          </p:cNvPr>
          <p:cNvSpPr txBox="1"/>
          <p:nvPr/>
        </p:nvSpPr>
        <p:spPr>
          <a:xfrm>
            <a:off x="723900" y="1600200"/>
            <a:ext cx="8001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Scientific Bases for In-Place Remediation*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Partial Oxidation of Hydrocarbons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US" sz="2400" b="1" dirty="0"/>
              <a:t>HC Converted to Surfactants </a:t>
            </a:r>
          </a:p>
          <a:p>
            <a:pPr marL="1828800" lvl="3" indent="-457200"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US" sz="2400" b="1" dirty="0"/>
              <a:t>(Organic Acids – Alcohols)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‒"/>
            </a:pPr>
            <a:r>
              <a:rPr lang="en-US" sz="2400" b="1" dirty="0"/>
              <a:t>CO</a:t>
            </a:r>
            <a:r>
              <a:rPr lang="en-US" sz="2400" b="1" baseline="-25000" dirty="0"/>
              <a:t>2</a:t>
            </a:r>
            <a:r>
              <a:rPr lang="en-US" sz="2400" b="1" dirty="0"/>
              <a:t> Produced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1600" dirty="0"/>
              <a:t>* Ndjou’ou &amp; Cassidy, “</a:t>
            </a:r>
            <a:r>
              <a:rPr lang="en-US" sz="1600" i="1" dirty="0"/>
              <a:t>Surfactant Production Accompanying the Modified Fenton Oxidation of Hydrocarbons in Soil</a:t>
            </a:r>
            <a:r>
              <a:rPr lang="en-US" sz="1600" dirty="0"/>
              <a:t>,” </a:t>
            </a:r>
          </a:p>
          <a:p>
            <a:r>
              <a:rPr lang="en-US" sz="1600" dirty="0"/>
              <a:t>U. S. Patent (6,843,618) Canadian (2,684,856) Willi am L. Lundy</a:t>
            </a:r>
          </a:p>
        </p:txBody>
      </p:sp>
    </p:spTree>
    <p:extLst>
      <p:ext uri="{BB962C8B-B14F-4D97-AF65-F5344CB8AC3E}">
        <p14:creationId xmlns:p14="http://schemas.microsoft.com/office/powerpoint/2010/main" val="17956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81200" y="339969"/>
            <a:ext cx="3048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3200" b="1" i="1" dirty="0">
                <a:solidFill>
                  <a:srgbClr val="2A48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Who is DTI?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8963" y="1219200"/>
            <a:ext cx="8153400" cy="5334000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  <a:defRPr/>
            </a:pPr>
            <a:r>
              <a:rPr lang="en-US" sz="2000" b="1" dirty="0">
                <a:cs typeface="Arial" panose="020B0604020202020204" pitchFamily="34" charset="0"/>
              </a:rPr>
              <a:t>DeepEarth Technologies, Inc. was chartered to bring new innovation in chemical oxidation to the environmental remediation marketplace.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en-US" sz="2000" b="1" dirty="0">
                <a:cs typeface="Arial" panose="020B0604020202020204" pitchFamily="34" charset="0"/>
              </a:rPr>
              <a:t>Unlike most companies that simply sell products, DTI is a total</a:t>
            </a:r>
          </a:p>
          <a:p>
            <a:pPr algn="just">
              <a:buFontTx/>
              <a:buNone/>
              <a:defRPr/>
            </a:pPr>
            <a:r>
              <a:rPr lang="en-US" sz="2000" b="1" dirty="0">
                <a:cs typeface="Arial" panose="020B0604020202020204" pitchFamily="34" charset="0"/>
              </a:rPr>
              <a:t>turn-key operation offering: </a:t>
            </a:r>
          </a:p>
          <a:p>
            <a:pPr>
              <a:buFontTx/>
              <a:buNone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 lvl="2">
              <a:defRPr/>
            </a:pPr>
            <a:r>
              <a:rPr lang="en-US" sz="2000" b="1" dirty="0">
                <a:cs typeface="Arial" panose="020B0604020202020204" pitchFamily="34" charset="0"/>
              </a:rPr>
              <a:t>Proven Technology</a:t>
            </a:r>
          </a:p>
          <a:p>
            <a:pPr lvl="2">
              <a:defRPr/>
            </a:pPr>
            <a:r>
              <a:rPr lang="en-US" sz="2000" b="1" dirty="0">
                <a:cs typeface="Arial" panose="020B0604020202020204" pitchFamily="34" charset="0"/>
              </a:rPr>
              <a:t>Experienced Personnel </a:t>
            </a:r>
          </a:p>
          <a:p>
            <a:pPr lvl="2">
              <a:defRPr/>
            </a:pPr>
            <a:r>
              <a:rPr lang="en-US" sz="2000" b="1" dirty="0">
                <a:cs typeface="Arial" panose="020B0604020202020204" pitchFamily="34" charset="0"/>
              </a:rPr>
              <a:t>Innovative Application Machinery</a:t>
            </a:r>
          </a:p>
          <a:p>
            <a:pPr marL="914400" lvl="2" indent="0">
              <a:buFontTx/>
              <a:buNone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2000" b="1" dirty="0">
                <a:cs typeface="Arial" panose="020B0604020202020204" pitchFamily="34" charset="0"/>
              </a:rPr>
              <a:t>	Resulting in:</a:t>
            </a:r>
          </a:p>
          <a:p>
            <a:pPr lvl="2">
              <a:defRPr/>
            </a:pPr>
            <a:r>
              <a:rPr lang="en-US" sz="2000" b="1" dirty="0">
                <a:cs typeface="Arial" panose="020B0604020202020204" pitchFamily="34" charset="0"/>
              </a:rPr>
              <a:t>Abbreviated life cycle costing</a:t>
            </a:r>
          </a:p>
          <a:p>
            <a:pPr lvl="2">
              <a:defRPr/>
            </a:pPr>
            <a:r>
              <a:rPr lang="en-US" sz="2000" b="1" dirty="0">
                <a:cs typeface="Arial" panose="020B0604020202020204" pitchFamily="34" charset="0"/>
              </a:rPr>
              <a:t>Accelerated Site Closures (NFA Tombstone Remedies)   </a:t>
            </a:r>
          </a:p>
          <a:p>
            <a:pPr>
              <a:buFontTx/>
              <a:buNone/>
              <a:defRPr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10041"/>
      </p:ext>
    </p:ext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EA3A-2F15-4228-B5C5-6D8A7E77F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2895600" cy="609600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Findings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ABCFA-9D83-4F52-92E4-E3069499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524000"/>
            <a:ext cx="7772400" cy="4876800"/>
          </a:xfrm>
        </p:spPr>
        <p:txBody>
          <a:bodyPr>
            <a:normAutofit fontScale="77500" lnSpcReduction="20000"/>
          </a:bodyPr>
          <a:lstStyle/>
          <a:p>
            <a:pPr algn="l">
              <a:spcAft>
                <a:spcPts val="1200"/>
              </a:spcAft>
            </a:pPr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Fenton (MF) Oxidation*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Converts HC to Surfactants  (Amphiphilic)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Produces CO</a:t>
            </a:r>
            <a:r>
              <a:rPr lang="en-US" sz="3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Soap + Gas (CO</a:t>
            </a:r>
            <a:r>
              <a:rPr lang="en-US" sz="33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Water = Foam</a:t>
            </a:r>
          </a:p>
          <a:p>
            <a:pPr algn="l">
              <a:spcAft>
                <a:spcPts val="1200"/>
              </a:spcAft>
            </a:pPr>
            <a:endParaRPr lang="en-US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Tension (ST) Decrease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~74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 to &lt; 34 </a:t>
            </a:r>
            <a:r>
              <a:rPr lang="en-US" sz="3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US" sz="3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</a:p>
          <a:p>
            <a:pPr algn="l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“clear evidence of surfactant accumulation in the reactors treated with MF oxidants”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101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F3C438-FBE9-4B38-BD71-51D9AF28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05800" cy="49530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Concentrations and removals of the individual 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 fractions for each treatment in the study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EDE3C73-A002-4822-9578-406D6929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304800"/>
            <a:ext cx="62865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Findings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E9928A-C2AD-4981-BCBC-498996CC4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422492"/>
              </p:ext>
            </p:extLst>
          </p:nvPr>
        </p:nvGraphicFramePr>
        <p:xfrm>
          <a:off x="1579391" y="2133600"/>
          <a:ext cx="5985217" cy="397269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65475">
                  <a:extLst>
                    <a:ext uri="{9D8B030D-6E8A-4147-A177-3AD203B41FA5}">
                      <a16:colId xmlns:a16="http://schemas.microsoft.com/office/drawing/2014/main" val="1435475037"/>
                    </a:ext>
                  </a:extLst>
                </a:gridCol>
                <a:gridCol w="1141518">
                  <a:extLst>
                    <a:ext uri="{9D8B030D-6E8A-4147-A177-3AD203B41FA5}">
                      <a16:colId xmlns:a16="http://schemas.microsoft.com/office/drawing/2014/main" val="3614525464"/>
                    </a:ext>
                  </a:extLst>
                </a:gridCol>
                <a:gridCol w="1141518">
                  <a:extLst>
                    <a:ext uri="{9D8B030D-6E8A-4147-A177-3AD203B41FA5}">
                      <a16:colId xmlns:a16="http://schemas.microsoft.com/office/drawing/2014/main" val="3605745762"/>
                    </a:ext>
                  </a:extLst>
                </a:gridCol>
                <a:gridCol w="1141518">
                  <a:extLst>
                    <a:ext uri="{9D8B030D-6E8A-4147-A177-3AD203B41FA5}">
                      <a16:colId xmlns:a16="http://schemas.microsoft.com/office/drawing/2014/main" val="4183088752"/>
                    </a:ext>
                  </a:extLst>
                </a:gridCol>
                <a:gridCol w="1395188">
                  <a:extLst>
                    <a:ext uri="{9D8B030D-6E8A-4147-A177-3AD203B41FA5}">
                      <a16:colId xmlns:a16="http://schemas.microsoft.com/office/drawing/2014/main" val="3843459866"/>
                    </a:ext>
                  </a:extLst>
                </a:gridCol>
              </a:tblGrid>
              <a:tr h="755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 Treatment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F1 (C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F2 (C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F3 (C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-C</a:t>
                      </a:r>
                      <a:r>
                        <a:rPr lang="en-US" sz="1600" b="1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F4 (</a:t>
                      </a:r>
                      <a:r>
                        <a:rPr lang="fr-CA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1" baseline="-25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9296202"/>
                  </a:ext>
                </a:extLst>
              </a:tr>
              <a:tr h="34261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Concentrations (mg/kg)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16" marR="101516" marT="50758" marB="507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656928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Untreated</a:t>
                      </a:r>
                      <a:r>
                        <a:rPr lang="en-US" sz="16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861 ± 104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3,944 ± 339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3,120 ± 302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2,679 ± 271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993778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Biological</a:t>
                      </a:r>
                      <a:r>
                        <a:rPr lang="en-US" sz="16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124 ± 61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1675 ± 309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2954 ± 420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2712 ± 571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516103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Liquid HP</a:t>
                      </a:r>
                      <a:r>
                        <a:rPr lang="en-US" sz="16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 ± 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455 ± 79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885 ± 243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1393 ± 222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794671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Cool-Ox</a:t>
                      </a:r>
                      <a:r>
                        <a:rPr lang="en-US" sz="16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® 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 ± 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 ± 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 ± 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304 ± 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189239"/>
                  </a:ext>
                </a:extLst>
              </a:tr>
              <a:tr h="34261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 Removal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16" marR="101516" marT="50758" marB="507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89982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Biological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85.6%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57.5%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5.3%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9286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Liquid HP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94.0%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88.5%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71.6%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48.0%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910357"/>
                  </a:ext>
                </a:extLst>
              </a:tr>
              <a:tr h="342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Cool-Ox</a:t>
                      </a:r>
                      <a:r>
                        <a:rPr lang="en-US" sz="16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®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98.4%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98.8%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96.9%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88.7%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37" marR="761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37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822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194CC-4232-4AC2-90B7-4CE3DF5C7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57200"/>
            <a:ext cx="3124200" cy="628650"/>
          </a:xfrm>
        </p:spPr>
        <p:txBody>
          <a:bodyPr>
            <a:noAutofit/>
          </a:bodyPr>
          <a:lstStyle/>
          <a:p>
            <a:pPr algn="l"/>
            <a:r>
              <a:rPr lang="en-US" sz="36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BCC2D-20A0-4370-98AD-77A4F1464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382000" cy="5486400"/>
          </a:xfrm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In-Place Remediation of TPH Possible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 (C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Most Complete (Most Toxic)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- Most Complete Destruction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98.4%)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F2 (C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Complete (Less Toxic)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F1 (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98.6%)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F3 (C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Slower (Non Toxic) </a:t>
            </a:r>
          </a:p>
          <a:p>
            <a:pPr marL="800100" lvl="1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Slower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(96.9%)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F4 (&gt;C</a:t>
            </a:r>
            <a:r>
              <a:rPr lang="en-US" sz="2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Slowest (Not Toxic)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(88.7%)</a:t>
            </a:r>
          </a:p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can be a co-contributing factor in the remedial process.</a:t>
            </a:r>
          </a:p>
          <a:p>
            <a:pPr algn="l"/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0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15008"/>
            <a:ext cx="4040188" cy="958453"/>
          </a:xfrm>
        </p:spPr>
        <p:txBody>
          <a:bodyPr>
            <a:normAutofit fontScale="92500"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Hydrocarbon impacted berm material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9"/>
            <a:ext cx="4040188" cy="303014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4" y="1674353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Treated material used on site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394996"/>
            <a:ext cx="3276600" cy="63976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Pre-Dug Soil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334604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9743"/>
            <a:ext cx="4038600" cy="3026876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457200" y="1295400"/>
            <a:ext cx="81534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Released produced fluids saturated the primary containment berms inside the treater building and 12 inched below ground surface within the containment berms.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88CE288-1481-40A7-8DAD-DABE893F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28600"/>
            <a:ext cx="4724400" cy="869157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Pre-Dug Soil</a:t>
            </a:r>
          </a:p>
        </p:txBody>
      </p:sp>
    </p:spTree>
    <p:extLst>
      <p:ext uri="{BB962C8B-B14F-4D97-AF65-F5344CB8AC3E}">
        <p14:creationId xmlns:p14="http://schemas.microsoft.com/office/powerpoint/2010/main" val="1207841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350265"/>
            <a:ext cx="4035829" cy="3025833"/>
          </a:xfrm>
        </p:spPr>
      </p:pic>
      <p:sp>
        <p:nvSpPr>
          <p:cNvPr id="12" name="TextBox 11"/>
          <p:cNvSpPr txBox="1"/>
          <p:nvPr/>
        </p:nvSpPr>
        <p:spPr>
          <a:xfrm>
            <a:off x="457200" y="1501758"/>
            <a:ext cx="822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Because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Cool-Ox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reaction is noncorrosive, we are able to treat near pipelines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1147C6F-CD2B-4077-AEF7-6D7A4978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381000"/>
            <a:ext cx="3429000" cy="639762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Pre-Dug Soil</a:t>
            </a:r>
          </a:p>
        </p:txBody>
      </p:sp>
    </p:spTree>
    <p:extLst>
      <p:ext uri="{BB962C8B-B14F-4D97-AF65-F5344CB8AC3E}">
        <p14:creationId xmlns:p14="http://schemas.microsoft.com/office/powerpoint/2010/main" val="3968210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7450"/>
            <a:ext cx="4038600" cy="3028950"/>
          </a:xfrm>
        </p:spPr>
      </p:pic>
      <p:pic>
        <p:nvPicPr>
          <p:cNvPr id="10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59524"/>
            <a:ext cx="4038600" cy="3026876"/>
          </a:xfrm>
        </p:spPr>
      </p:pic>
      <p:sp>
        <p:nvSpPr>
          <p:cNvPr id="16" name="TextBox 15"/>
          <p:cNvSpPr txBox="1"/>
          <p:nvPr/>
        </p:nvSpPr>
        <p:spPr>
          <a:xfrm>
            <a:off x="475180" y="1371600"/>
            <a:ext cx="821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Because the chemical is applied employing a high pressure wand we are able to treat in confined spaces.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9027EC4-9295-40F9-8BA5-75D2B408F36A}"/>
              </a:ext>
            </a:extLst>
          </p:cNvPr>
          <p:cNvSpPr txBox="1">
            <a:spLocks/>
          </p:cNvSpPr>
          <p:nvPr/>
        </p:nvSpPr>
        <p:spPr>
          <a:xfrm>
            <a:off x="2933700" y="427038"/>
            <a:ext cx="37338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Pre-Dug Soil</a:t>
            </a:r>
          </a:p>
        </p:txBody>
      </p:sp>
    </p:spTree>
    <p:extLst>
      <p:ext uri="{BB962C8B-B14F-4D97-AF65-F5344CB8AC3E}">
        <p14:creationId xmlns:p14="http://schemas.microsoft.com/office/powerpoint/2010/main" val="4001693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72" y="1816813"/>
            <a:ext cx="40005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r="16683"/>
          <a:stretch/>
        </p:blipFill>
        <p:spPr>
          <a:xfrm>
            <a:off x="228600" y="1816813"/>
            <a:ext cx="47244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220" y="1295400"/>
            <a:ext cx="6535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impacted area was tilled the treated with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Cool-Ox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21ED4B7-DBD2-4465-AA32-3E53FD6DC7D5}"/>
              </a:ext>
            </a:extLst>
          </p:cNvPr>
          <p:cNvSpPr txBox="1">
            <a:spLocks/>
          </p:cNvSpPr>
          <p:nvPr/>
        </p:nvSpPr>
        <p:spPr>
          <a:xfrm>
            <a:off x="2819400" y="457995"/>
            <a:ext cx="3124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Undisturbed Soil</a:t>
            </a:r>
          </a:p>
        </p:txBody>
      </p:sp>
    </p:spTree>
    <p:extLst>
      <p:ext uri="{BB962C8B-B14F-4D97-AF65-F5344CB8AC3E}">
        <p14:creationId xmlns:p14="http://schemas.microsoft.com/office/powerpoint/2010/main" val="1900658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3703320" cy="493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2831"/>
            <a:ext cx="3703320" cy="493776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FD573C8-D0B1-4BC0-8E63-AD0EC60E6ECB}"/>
              </a:ext>
            </a:extLst>
          </p:cNvPr>
          <p:cNvSpPr txBox="1">
            <a:spLocks/>
          </p:cNvSpPr>
          <p:nvPr/>
        </p:nvSpPr>
        <p:spPr>
          <a:xfrm>
            <a:off x="2971800" y="457200"/>
            <a:ext cx="3048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Undisturbed Soil</a:t>
            </a:r>
          </a:p>
        </p:txBody>
      </p:sp>
    </p:spTree>
    <p:extLst>
      <p:ext uri="{BB962C8B-B14F-4D97-AF65-F5344CB8AC3E}">
        <p14:creationId xmlns:p14="http://schemas.microsoft.com/office/powerpoint/2010/main" val="637445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Note, free product puddled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Post treatment view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3AB8C17-1AA0-4655-BADF-2452089A5A58}"/>
              </a:ext>
            </a:extLst>
          </p:cNvPr>
          <p:cNvSpPr txBox="1">
            <a:spLocks/>
          </p:cNvSpPr>
          <p:nvPr/>
        </p:nvSpPr>
        <p:spPr>
          <a:xfrm>
            <a:off x="2057400" y="304800"/>
            <a:ext cx="4419600" cy="79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Product Tank Battery</a:t>
            </a:r>
          </a:p>
        </p:txBody>
      </p:sp>
    </p:spTree>
    <p:extLst>
      <p:ext uri="{BB962C8B-B14F-4D97-AF65-F5344CB8AC3E}">
        <p14:creationId xmlns:p14="http://schemas.microsoft.com/office/powerpoint/2010/main" val="256345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67D7-7E08-45BA-B077-3219472D5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57200"/>
            <a:ext cx="6172200" cy="552450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5CD40-B979-4B77-A206-0794D0F5BBEF}"/>
              </a:ext>
            </a:extLst>
          </p:cNvPr>
          <p:cNvSpPr txBox="1"/>
          <p:nvPr/>
        </p:nvSpPr>
        <p:spPr>
          <a:xfrm>
            <a:off x="533400" y="1447800"/>
            <a:ext cx="8305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Cost Effective Proven Alternatives</a:t>
            </a:r>
          </a:p>
          <a:p>
            <a:endParaRPr lang="en-US" sz="2200" dirty="0"/>
          </a:p>
          <a:p>
            <a:r>
              <a:rPr lang="en-US" sz="2200" dirty="0"/>
              <a:t>Point up Alternative to Conventional Remediation of Hydrocarbons</a:t>
            </a:r>
          </a:p>
          <a:p>
            <a:r>
              <a:rPr lang="en-US" sz="2200" dirty="0"/>
              <a:t>	Lift and Remove – Destruction of Top Soil</a:t>
            </a:r>
          </a:p>
          <a:p>
            <a:r>
              <a:rPr lang="en-US" sz="2200" dirty="0"/>
              <a:t>Defining Total Petroleum Hydrocarbons (TPH) </a:t>
            </a:r>
          </a:p>
          <a:p>
            <a:r>
              <a:rPr lang="en-US" sz="2200" dirty="0"/>
              <a:t>	Characteristics – Carbon Groups – Toxicity</a:t>
            </a:r>
          </a:p>
          <a:p>
            <a:r>
              <a:rPr lang="en-US" sz="2200" dirty="0"/>
              <a:t>Need for Revised Regulations &amp; Attitudes</a:t>
            </a:r>
          </a:p>
          <a:p>
            <a:r>
              <a:rPr lang="en-US" sz="2200" dirty="0"/>
              <a:t>	Currently Focused Upon TPH (Costly Mistake) </a:t>
            </a:r>
          </a:p>
          <a:p>
            <a:r>
              <a:rPr lang="en-US" sz="2200" dirty="0"/>
              <a:t>	Should be Based Upon Actual Risk to Real Receptors</a:t>
            </a:r>
          </a:p>
          <a:p>
            <a:r>
              <a:rPr lang="en-US" sz="2200" dirty="0"/>
              <a:t>Scientific Bases for Suggested Revisions</a:t>
            </a:r>
          </a:p>
          <a:p>
            <a:r>
              <a:rPr lang="en-US" sz="2200" dirty="0"/>
              <a:t>	Studied – Practiced - Field Proven	</a:t>
            </a:r>
          </a:p>
          <a:p>
            <a:r>
              <a:rPr lang="en-US" sz="2200" dirty="0"/>
              <a:t>Change Possible </a:t>
            </a:r>
          </a:p>
          <a:p>
            <a:r>
              <a:rPr lang="en-US" sz="2200" dirty="0"/>
              <a:t>	Discovery of Differential Reactivity of TPH Fractions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5228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Again puddled free product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Post treatment view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6BAC0EB-A85A-4BA1-A990-8ED6EE9DE696}"/>
              </a:ext>
            </a:extLst>
          </p:cNvPr>
          <p:cNvSpPr txBox="1">
            <a:spLocks/>
          </p:cNvSpPr>
          <p:nvPr/>
        </p:nvSpPr>
        <p:spPr>
          <a:xfrm>
            <a:off x="2438400" y="371664"/>
            <a:ext cx="441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Product Tank Battery</a:t>
            </a:r>
          </a:p>
        </p:txBody>
      </p:sp>
    </p:spTree>
    <p:extLst>
      <p:ext uri="{BB962C8B-B14F-4D97-AF65-F5344CB8AC3E}">
        <p14:creationId xmlns:p14="http://schemas.microsoft.com/office/powerpoint/2010/main" val="1830210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114800" cy="4525963"/>
          </a:xfrm>
        </p:spPr>
      </p:pic>
      <p:pic>
        <p:nvPicPr>
          <p:cNvPr id="1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r="1"/>
          <a:stretch/>
        </p:blipFill>
        <p:spPr>
          <a:xfrm>
            <a:off x="498172" y="1600200"/>
            <a:ext cx="3956656" cy="452596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6009E41-140D-4274-B9B3-DDF91E34A002}"/>
              </a:ext>
            </a:extLst>
          </p:cNvPr>
          <p:cNvSpPr txBox="1">
            <a:spLocks/>
          </p:cNvSpPr>
          <p:nvPr/>
        </p:nvSpPr>
        <p:spPr>
          <a:xfrm>
            <a:off x="1676400" y="411956"/>
            <a:ext cx="57912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&amp; Around Equipment</a:t>
            </a:r>
          </a:p>
        </p:txBody>
      </p:sp>
    </p:spTree>
    <p:extLst>
      <p:ext uri="{BB962C8B-B14F-4D97-AF65-F5344CB8AC3E}">
        <p14:creationId xmlns:p14="http://schemas.microsoft.com/office/powerpoint/2010/main" val="461340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1066800"/>
            <a:ext cx="4040188" cy="639762"/>
          </a:xfrm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Removal of free product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9200" y="1066800"/>
            <a:ext cx="4041775" cy="639762"/>
          </a:xfrm>
        </p:spPr>
        <p:txBody>
          <a:bodyPr/>
          <a:lstStyle/>
          <a:p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Application of </a:t>
            </a:r>
            <a:r>
              <a:rPr lang="en-US" b="0" i="1" dirty="0">
                <a:latin typeface="Arial" panose="020B0604020202020204" pitchFamily="34" charset="0"/>
                <a:cs typeface="Arial" panose="020B0604020202020204" pitchFamily="34" charset="0"/>
              </a:rPr>
              <a:t>Cool-Ox</a:t>
            </a:r>
            <a:r>
              <a:rPr lang="en-US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1" b="13711"/>
          <a:stretch/>
        </p:blipFill>
        <p:spPr>
          <a:xfrm>
            <a:off x="4725988" y="1666433"/>
            <a:ext cx="3609102" cy="4271745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3" y="1694909"/>
            <a:ext cx="3343867" cy="421244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C9F788A9-0BF6-409A-BC70-F3524EDA648A}"/>
              </a:ext>
            </a:extLst>
          </p:cNvPr>
          <p:cNvSpPr txBox="1">
            <a:spLocks/>
          </p:cNvSpPr>
          <p:nvPr/>
        </p:nvSpPr>
        <p:spPr>
          <a:xfrm>
            <a:off x="2743200" y="438336"/>
            <a:ext cx="4191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Cleanup</a:t>
            </a:r>
          </a:p>
        </p:txBody>
      </p:sp>
    </p:spTree>
    <p:extLst>
      <p:ext uri="{BB962C8B-B14F-4D97-AF65-F5344CB8AC3E}">
        <p14:creationId xmlns:p14="http://schemas.microsoft.com/office/powerpoint/2010/main" val="89011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3859"/>
            <a:ext cx="4038600" cy="34726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457200"/>
            <a:ext cx="4953000" cy="584823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Phased Cleanup Results 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3859"/>
            <a:ext cx="4038600" cy="3472656"/>
          </a:xfrm>
        </p:spPr>
      </p:pic>
      <p:sp>
        <p:nvSpPr>
          <p:cNvPr id="3" name="TextBox 2"/>
          <p:cNvSpPr txBox="1"/>
          <p:nvPr/>
        </p:nvSpPr>
        <p:spPr>
          <a:xfrm>
            <a:off x="557784" y="1369472"/>
            <a:ext cx="8180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Photographs taken 12 days following treatment of the impacted area with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Cool-Ox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6396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0171-B2AC-4A8C-A15E-FB418FFE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4971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Non-Toxic to Plants</a:t>
            </a:r>
          </a:p>
        </p:txBody>
      </p:sp>
      <p:pic>
        <p:nvPicPr>
          <p:cNvPr id="4" name="Content Placeholder 3" descr="F:\DCIM\100MSDCF\DSC00850.JPG">
            <a:extLst>
              <a:ext uri="{FF2B5EF4-FFF2-40B4-BE49-F238E27FC236}">
                <a16:creationId xmlns:a16="http://schemas.microsoft.com/office/drawing/2014/main" id="{30AB018D-3BA1-4E95-8EB7-A15788E8B4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46" y="1101485"/>
            <a:ext cx="3426432" cy="269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8CBB7-5BB8-4764-A7D1-8C7A8D6FB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9"/>
          <a:stretch/>
        </p:blipFill>
        <p:spPr>
          <a:xfrm>
            <a:off x="5569548" y="1051705"/>
            <a:ext cx="3195493" cy="2880672"/>
          </a:xfrm>
          <a:prstGeom prst="rect">
            <a:avLst/>
          </a:prstGeom>
        </p:spPr>
      </p:pic>
      <p:pic>
        <p:nvPicPr>
          <p:cNvPr id="7" name="Picture 6" descr="C:\Users\wlundy\AppData\Local\Microsoft\Windows\Temporary Internet Files\Content.Outlook\CC86LQ6E\photo 2 (2).JPG">
            <a:extLst>
              <a:ext uri="{FF2B5EF4-FFF2-40B4-BE49-F238E27FC236}">
                <a16:creationId xmlns:a16="http://schemas.microsoft.com/office/drawing/2014/main" id="{496AB8E7-21F0-4392-9C55-2A8AB911239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/>
          <a:stretch/>
        </p:blipFill>
        <p:spPr bwMode="auto">
          <a:xfrm rot="5400000">
            <a:off x="1530415" y="3642934"/>
            <a:ext cx="2837395" cy="350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4732F-AF58-4A65-9816-7F3D0AAED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72" r="26925" b="20319"/>
          <a:stretch/>
        </p:blipFill>
        <p:spPr>
          <a:xfrm>
            <a:off x="5486400" y="3993482"/>
            <a:ext cx="3361790" cy="30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3861-EF2D-4AAF-86D4-7D864738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74638"/>
            <a:ext cx="6172200" cy="792162"/>
          </a:xfrm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In-Place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60E1-7AC4-4E38-A1A8-442A82E03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5410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Scientifically Based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Economical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Treats Most Toxic TPH Fractions - Quickest &amp; Most 	Completely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Immediate Odor Elimination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Heavy Crawler Equipment Not Required*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Realtime Proof of Efficacy (Foam)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Complete Penetration &amp; Mixing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Allows Grab Sampling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Soil Preserved in Place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19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720C75B-87AA-4071-BD88-F92EF14D23F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71600" y="381000"/>
            <a:ext cx="345598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3200" b="1" i="1" dirty="0">
                <a:solidFill>
                  <a:srgbClr val="2A489E"/>
                </a:solidFill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9860048-DF4C-4535-8D16-B748E51A282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9600" y="1166017"/>
            <a:ext cx="80772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200" b="1" dirty="0">
                <a:cs typeface="Arial" panose="020B0604020202020204" pitchFamily="34" charset="0"/>
              </a:rPr>
              <a:t>Thank You !</a:t>
            </a:r>
          </a:p>
          <a:p>
            <a:pPr algn="ctr" eaLnBrk="1" hangingPunct="1">
              <a:buFontTx/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3200" b="1" dirty="0"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3200" b="1" dirty="0"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3200" b="1" dirty="0"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3200" b="1" dirty="0">
                <a:cs typeface="Arial" panose="020B0604020202020204" pitchFamily="34" charset="0"/>
              </a:rPr>
              <a:t>Bill Lundy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DeepEarth</a:t>
            </a:r>
            <a:r>
              <a:rPr lang="en-US" altLang="en-US" sz="2800" b="1" dirty="0">
                <a:cs typeface="Arial" panose="020B0604020202020204" pitchFamily="34" charset="0"/>
              </a:rPr>
              <a:t> Technologies, Inc.</a:t>
            </a: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2A489E"/>
                </a:solidFill>
                <a:cs typeface="Arial" panose="020B0604020202020204" pitchFamily="34" charset="0"/>
              </a:rPr>
              <a:t>www.deepearthtech.com</a:t>
            </a: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2A489E"/>
                </a:solidFill>
                <a:cs typeface="Arial" panose="020B0604020202020204" pitchFamily="34" charset="0"/>
              </a:rPr>
              <a:t>wlundy@cool-ox.com </a:t>
            </a:r>
          </a:p>
          <a:p>
            <a:pPr algn="ctr" eaLnBrk="1" hangingPunct="1">
              <a:buFontTx/>
              <a:buNone/>
            </a:pPr>
            <a:endParaRPr lang="en-US" altLang="en-US" sz="1800" i="1" dirty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*Photos provided by Dustin Anderson – Oasis Petroleum</a:t>
            </a:r>
          </a:p>
          <a:p>
            <a:pPr algn="ctr" eaLnBrk="1" hangingPunct="1">
              <a:buFontTx/>
              <a:buNone/>
            </a:pPr>
            <a:endParaRPr lang="en-US" altLang="en-US" b="1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796F3-422B-4D84-B3F7-4DDBFBA85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9" t="24618" r="51312" b="34493"/>
          <a:stretch/>
        </p:blipFill>
        <p:spPr>
          <a:xfrm>
            <a:off x="3581400" y="1828800"/>
            <a:ext cx="2133600" cy="2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B1ED2-F89A-48D3-8F8B-B4181856D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6629400" cy="838200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Problems</a:t>
            </a:r>
            <a:endParaRPr lang="en-US" sz="3600" i="1" dirty="0">
              <a:solidFill>
                <a:srgbClr val="2A4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2E69E-49A7-4F7E-9079-47EE6B054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2119045"/>
            <a:ext cx="7696200" cy="3962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Releases From Petroleum Operations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Up-Stream (E &amp; P)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Mid-Stream (Distribution)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Refining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2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12AF-A3E5-4258-B1CC-651A47C4A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457200"/>
            <a:ext cx="4648200" cy="628650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Practices</a:t>
            </a:r>
            <a:endParaRPr lang="en-US" sz="2800" i="1" dirty="0">
              <a:solidFill>
                <a:srgbClr val="2A4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DDEAE-588D-499C-85D0-C9622B139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371601"/>
            <a:ext cx="7734300" cy="47244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&amp; Remove Impacted Soil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Concerns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Destruction of Land (Top Soil)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(&amp; Employee) Safety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Opinion (Good Stewards of Industry)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of Concerns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Partners (Land Owners)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Officials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Environmentalists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5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066800" y="567647"/>
            <a:ext cx="716280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nation that destroys its soils, destroys itself.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368800" cy="3429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2" y="2286000"/>
            <a:ext cx="4325408" cy="3429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BAF483A-127D-4ECD-910D-C0CBE11D2191}"/>
              </a:ext>
            </a:extLst>
          </p:cNvPr>
          <p:cNvSpPr txBox="1">
            <a:spLocks/>
          </p:cNvSpPr>
          <p:nvPr/>
        </p:nvSpPr>
        <p:spPr>
          <a:xfrm>
            <a:off x="170392" y="1524000"/>
            <a:ext cx="8726071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President Franklin D. Roosevelt, Feb. 26, 1937.</a:t>
            </a:r>
          </a:p>
        </p:txBody>
      </p:sp>
    </p:spTree>
    <p:extLst>
      <p:ext uri="{BB962C8B-B14F-4D97-AF65-F5344CB8AC3E}">
        <p14:creationId xmlns:p14="http://schemas.microsoft.com/office/powerpoint/2010/main" val="106209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E7DDB-15AE-40D1-BD7A-6C5D2F72E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04800"/>
            <a:ext cx="6629400" cy="781050"/>
          </a:xfrm>
        </p:spPr>
        <p:txBody>
          <a:bodyPr>
            <a:noAutofit/>
          </a:bodyPr>
          <a:lstStyle/>
          <a:p>
            <a:pPr algn="l"/>
            <a:r>
              <a:rPr lang="en-US" sz="3200" b="1" i="1" dirty="0">
                <a:solidFill>
                  <a:srgbClr val="2A4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our Soils</a:t>
            </a:r>
            <a:endParaRPr lang="en-US" sz="3200" i="1" dirty="0">
              <a:solidFill>
                <a:srgbClr val="2A48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C92C6-5C9F-4A3C-94A0-0F5823B80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7772400" cy="4648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Excavation to Education</a:t>
            </a:r>
          </a:p>
          <a:p>
            <a:pPr algn="l"/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Application of Technology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Destroys the Most Toxic Fraction (Crude Oil)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BTEX / PAHs (Aromatics) </a:t>
            </a:r>
          </a:p>
          <a:p>
            <a:pPr marL="1714500" lvl="3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Converted to non-Toxic Fractions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5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Aliphatics to Useful Bio Enhancers</a:t>
            </a:r>
          </a:p>
          <a:p>
            <a:pPr marL="0" lvl="4" algn="l">
              <a:spcAft>
                <a:spcPts val="12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TPH - The Focus of Current Regulations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8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971800" y="457200"/>
            <a:ext cx="5295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What is TPH?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06EB591-ECCB-472A-9127-66B8253415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382000" cy="4953000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sz="2800" b="1" dirty="0"/>
              <a:t>Total Petroleum Hydrocarbons (TPH)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Term used to describe several hundred HC compounds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Almost all come from crude oil.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Almost all are composed from carbon &amp; hydrogen.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Most will bum.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Some evaporate easily (Risk of Flammability)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dirty="0"/>
              <a:t>Others are thick, dark liquids or semi-solids that do not evaporate.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8489885"/>
      </p:ext>
    </p:extLst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47C0998-720C-414F-9211-5A1245E8EF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828800" y="457200"/>
            <a:ext cx="5791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en-US" sz="2800" b="1" i="1" dirty="0">
                <a:solidFill>
                  <a:srgbClr val="2A489E"/>
                </a:solidFill>
                <a:cs typeface="Arial" panose="020B0604020202020204" pitchFamily="34" charset="0"/>
              </a:rPr>
              <a:t>TPH Characteristics (General)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086CA-50AE-4769-B5E5-F64755C4336C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447800"/>
            <a:ext cx="8382000" cy="525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Odorous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Gasoline, Kerosene, Fuel Oil, Mineral Oil and Asphalt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Very Widely Used (Worldwide)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Widespread in the Environment (Contaminants)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Contamination will contain a variety of hydrocarbons  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Not practical to measure each one individually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Useful to measure the total amount (as TPH)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TPH tells us little about the particular hydrocarbons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/>
              <a:t>How each may affect people, animals, and plants </a:t>
            </a:r>
          </a:p>
        </p:txBody>
      </p:sp>
    </p:spTree>
    <p:extLst>
      <p:ext uri="{BB962C8B-B14F-4D97-AF65-F5344CB8AC3E}">
        <p14:creationId xmlns:p14="http://schemas.microsoft.com/office/powerpoint/2010/main" val="3800015623"/>
      </p:ext>
    </p:extLst>
  </p:cSld>
  <p:clrMapOvr>
    <a:masterClrMapping/>
  </p:clrMapOvr>
  <p:transition advTm="3000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_New Template">
  <a:themeElements>
    <a:clrScheme name="DE_New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_New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5F7A7"/>
        </a:solidFill>
        <a:ln w="2857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-18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5F7A7"/>
        </a:solidFill>
        <a:ln w="2857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-18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_New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_New Template">
  <a:themeElements>
    <a:clrScheme name="DE_New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_New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_New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_New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_New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1074</Words>
  <Application>Microsoft Office PowerPoint</Application>
  <PresentationFormat>On-screen Show (4:3)</PresentationFormat>
  <Paragraphs>265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1_Office Theme</vt:lpstr>
      <vt:lpstr>DE_New Template</vt:lpstr>
      <vt:lpstr>2_DE_New Template</vt:lpstr>
      <vt:lpstr>In-Place Treatment of Hydrocarbon Releases  Signals a Breakthrough in the Conservation of  Topsoil &amp; Vegetation</vt:lpstr>
      <vt:lpstr>Who is DTI?</vt:lpstr>
      <vt:lpstr>Focus of Presentation</vt:lpstr>
      <vt:lpstr>Origin of Problems</vt:lpstr>
      <vt:lpstr>Current Practices</vt:lpstr>
      <vt:lpstr>PowerPoint Presentation</vt:lpstr>
      <vt:lpstr>Saving our Soils</vt:lpstr>
      <vt:lpstr>What is TPH?</vt:lpstr>
      <vt:lpstr>TPH Characteristics (General)</vt:lpstr>
      <vt:lpstr>Characterized by Families (Fractions)</vt:lpstr>
      <vt:lpstr>Toxicity – Aliphatic and Aromatic Fractions</vt:lpstr>
      <vt:lpstr>Aromatic EC6-EC10 Indicator Compounds (Most Toxic)</vt:lpstr>
      <vt:lpstr>Aliphatic EC&gt;6-EC8 Fraction (Non Toxic)</vt:lpstr>
      <vt:lpstr>Aromatic EC&gt;9-EC16 Combined Fractions (Less Toxic) PAHs</vt:lpstr>
      <vt:lpstr>Aliphatic EC&gt;8-EC16 Combined Fractions (Non Toxic)</vt:lpstr>
      <vt:lpstr>Aromatic EC&gt;16-EC35 Combined Fractions (Not considered Toxic)</vt:lpstr>
      <vt:lpstr>Aliphatic EC&gt;16-EC35 Combined Fractions (Not Toxic)</vt:lpstr>
      <vt:lpstr>Toxicity – Aliphatic and Aromatic Fractions</vt:lpstr>
      <vt:lpstr>PowerPoint Presentation</vt:lpstr>
      <vt:lpstr>Major Findings</vt:lpstr>
      <vt:lpstr>PowerPoint Presentation</vt:lpstr>
      <vt:lpstr>Conclusions</vt:lpstr>
      <vt:lpstr>Pre-Dug Soil</vt:lpstr>
      <vt:lpstr>Pre-Dug Soil</vt:lpstr>
      <vt:lpstr>Pre-Dug Soil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Phased Cleanup Results </vt:lpstr>
      <vt:lpstr>Non-Toxic to Plants</vt:lpstr>
      <vt:lpstr>In-Place Advantages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wlundy@DTI.local</dc:creator>
  <cp:lastModifiedBy>Gorm Heron</cp:lastModifiedBy>
  <cp:revision>77</cp:revision>
  <dcterms:created xsi:type="dcterms:W3CDTF">2018-10-26T13:54:48Z</dcterms:created>
  <dcterms:modified xsi:type="dcterms:W3CDTF">2018-10-30T17:05:15Z</dcterms:modified>
</cp:coreProperties>
</file>