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501" r:id="rId4"/>
  </p:sldMasterIdLst>
  <p:notesMasterIdLst>
    <p:notesMasterId r:id="rId49"/>
  </p:notesMasterIdLst>
  <p:handoutMasterIdLst>
    <p:handoutMasterId r:id="rId50"/>
  </p:handoutMasterIdLst>
  <p:sldIdLst>
    <p:sldId id="835" r:id="rId5"/>
    <p:sldId id="839" r:id="rId6"/>
    <p:sldId id="776" r:id="rId7"/>
    <p:sldId id="840" r:id="rId8"/>
    <p:sldId id="646" r:id="rId9"/>
    <p:sldId id="649" r:id="rId10"/>
    <p:sldId id="651" r:id="rId11"/>
    <p:sldId id="652" r:id="rId12"/>
    <p:sldId id="653" r:id="rId13"/>
    <p:sldId id="654" r:id="rId14"/>
    <p:sldId id="798" r:id="rId15"/>
    <p:sldId id="841" r:id="rId16"/>
    <p:sldId id="670" r:id="rId17"/>
    <p:sldId id="656" r:id="rId18"/>
    <p:sldId id="671" r:id="rId19"/>
    <p:sldId id="673" r:id="rId20"/>
    <p:sldId id="674" r:id="rId21"/>
    <p:sldId id="675" r:id="rId22"/>
    <p:sldId id="676" r:id="rId23"/>
    <p:sldId id="677" r:id="rId24"/>
    <p:sldId id="678" r:id="rId25"/>
    <p:sldId id="679" r:id="rId26"/>
    <p:sldId id="680" r:id="rId27"/>
    <p:sldId id="681" r:id="rId28"/>
    <p:sldId id="682" r:id="rId29"/>
    <p:sldId id="683" r:id="rId30"/>
    <p:sldId id="684" r:id="rId31"/>
    <p:sldId id="685" r:id="rId32"/>
    <p:sldId id="686" r:id="rId33"/>
    <p:sldId id="687" r:id="rId34"/>
    <p:sldId id="688" r:id="rId35"/>
    <p:sldId id="689" r:id="rId36"/>
    <p:sldId id="690" r:id="rId37"/>
    <p:sldId id="691" r:id="rId38"/>
    <p:sldId id="692" r:id="rId39"/>
    <p:sldId id="733" r:id="rId40"/>
    <p:sldId id="734" r:id="rId41"/>
    <p:sldId id="735" r:id="rId42"/>
    <p:sldId id="736" r:id="rId43"/>
    <p:sldId id="737" r:id="rId44"/>
    <p:sldId id="738" r:id="rId45"/>
    <p:sldId id="739" r:id="rId46"/>
    <p:sldId id="802" r:id="rId47"/>
    <p:sldId id="702" r:id="rId48"/>
  </p:sldIdLst>
  <p:sldSz cx="9144000" cy="5143500" type="screen16x9"/>
  <p:notesSz cx="6858000" cy="9144000"/>
  <p:defaultTextStyle>
    <a:defPPr>
      <a:defRPr lang="en-US"/>
    </a:defPPr>
    <a:lvl1pPr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1pPr>
    <a:lvl2pPr marL="457200" indent="-228600"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2pPr>
    <a:lvl3pPr marL="914400" indent="-457200"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3pPr>
    <a:lvl4pPr marL="1371600" indent="-685800"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4pPr>
    <a:lvl5pPr marL="1828800" indent="-914400"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5pPr>
    <a:lvl6pPr marL="2286000" algn="l" defTabSz="457200" rtl="0" eaLnBrk="1" latinLnBrk="0" hangingPunct="1">
      <a:defRPr sz="3800" kern="1200">
        <a:solidFill>
          <a:srgbClr val="EEEEEE"/>
        </a:solidFill>
        <a:latin typeface="Helvetica Neue Bold Condensed" charset="0"/>
        <a:ea typeface="ＭＳ Ｐゴシック" charset="0"/>
        <a:cs typeface="Helvetica Neue Bold Condensed" charset="0"/>
        <a:sym typeface="Helvetica Neue Bold Condensed" charset="0"/>
      </a:defRPr>
    </a:lvl6pPr>
    <a:lvl7pPr marL="2743200" algn="l" defTabSz="457200" rtl="0" eaLnBrk="1" latinLnBrk="0" hangingPunct="1">
      <a:defRPr sz="3800" kern="1200">
        <a:solidFill>
          <a:srgbClr val="EEEEEE"/>
        </a:solidFill>
        <a:latin typeface="Helvetica Neue Bold Condensed" charset="0"/>
        <a:ea typeface="ＭＳ Ｐゴシック" charset="0"/>
        <a:cs typeface="Helvetica Neue Bold Condensed" charset="0"/>
        <a:sym typeface="Helvetica Neue Bold Condensed" charset="0"/>
      </a:defRPr>
    </a:lvl7pPr>
    <a:lvl8pPr marL="3200400" algn="l" defTabSz="457200" rtl="0" eaLnBrk="1" latinLnBrk="0" hangingPunct="1">
      <a:defRPr sz="3800" kern="1200">
        <a:solidFill>
          <a:srgbClr val="EEEEEE"/>
        </a:solidFill>
        <a:latin typeface="Helvetica Neue Bold Condensed" charset="0"/>
        <a:ea typeface="ＭＳ Ｐゴシック" charset="0"/>
        <a:cs typeface="Helvetica Neue Bold Condensed" charset="0"/>
        <a:sym typeface="Helvetica Neue Bold Condensed" charset="0"/>
      </a:defRPr>
    </a:lvl8pPr>
    <a:lvl9pPr marL="3657600" algn="l" defTabSz="457200" rtl="0" eaLnBrk="1" latinLnBrk="0" hangingPunct="1">
      <a:defRPr sz="3800" kern="1200">
        <a:solidFill>
          <a:srgbClr val="EEEEEE"/>
        </a:solidFill>
        <a:latin typeface="Helvetica Neue Bold Condensed" charset="0"/>
        <a:ea typeface="ＭＳ Ｐゴシック" charset="0"/>
        <a:cs typeface="Helvetica Neue Bold Condensed" charset="0"/>
        <a:sym typeface="Helvetica Neue Bold Condensed" charset="0"/>
      </a:defRPr>
    </a:lvl9pPr>
  </p:defaultTextStyle>
  <p:extLst>
    <p:ext uri="{EFAFB233-063F-42B5-8137-9DF3F51BA10A}">
      <p15:sldGuideLst xmlns:p15="http://schemas.microsoft.com/office/powerpoint/2012/main">
        <p15:guide id="1" orient="horz" pos="1980" userDrawn="1">
          <p15:clr>
            <a:srgbClr val="A4A3A4"/>
          </p15:clr>
        </p15:guide>
        <p15:guide id="2" pos="4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ACD027"/>
    <a:srgbClr val="FF9900"/>
    <a:srgbClr val="0F77B1"/>
    <a:srgbClr val="0985F5"/>
    <a:srgbClr val="03A5ED"/>
    <a:srgbClr val="008CC1"/>
    <a:srgbClr val="DDEAF5"/>
    <a:srgbClr val="0539B4"/>
    <a:srgbClr val="059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C47004-359E-429F-ADCE-571B6E307A83}" v="31" dt="2018-10-28T22:10:17.7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98" autoAdjust="0"/>
    <p:restoredTop sz="94243" autoAdjust="0"/>
  </p:normalViewPr>
  <p:slideViewPr>
    <p:cSldViewPr showGuides="1">
      <p:cViewPr varScale="1">
        <p:scale>
          <a:sx n="125" d="100"/>
          <a:sy n="125" d="100"/>
        </p:scale>
        <p:origin x="144" y="246"/>
      </p:cViewPr>
      <p:guideLst>
        <p:guide orient="horz" pos="1980"/>
        <p:guide pos="4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11376"/>
    </p:cViewPr>
  </p:sorterViewPr>
  <p:notesViewPr>
    <p:cSldViewPr showGuides="1">
      <p:cViewPr varScale="1">
        <p:scale>
          <a:sx n="75" d="100"/>
          <a:sy n="75" d="100"/>
        </p:scale>
        <p:origin x="2008" y="4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0.19017350181553716"/>
          <c:y val="5.8701602706349783E-2"/>
          <c:w val="0.75893164583964634"/>
          <c:h val="0.76767065007046853"/>
        </c:manualLayout>
      </c:layout>
      <c:barChart>
        <c:barDir val="col"/>
        <c:grouping val="clustered"/>
        <c:varyColors val="0"/>
        <c:ser>
          <c:idx val="0"/>
          <c:order val="0"/>
          <c:tx>
            <c:strRef>
              <c:f>Sheet1!$B$1</c:f>
              <c:strCache>
                <c:ptCount val="1"/>
                <c:pt idx="0">
                  <c:v>PPM Benzene</c:v>
                </c:pt>
              </c:strCache>
            </c:strRef>
          </c:tx>
          <c:spPr>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Ground Water</c:v>
                </c:pt>
                <c:pt idx="1">
                  <c:v>Soil</c:v>
                </c:pt>
              </c:strCache>
            </c:strRef>
          </c:cat>
          <c:val>
            <c:numRef>
              <c:f>Sheet1!$B$2:$B$3</c:f>
              <c:numCache>
                <c:formatCode>General</c:formatCode>
                <c:ptCount val="2"/>
                <c:pt idx="0">
                  <c:v>8.5</c:v>
                </c:pt>
              </c:numCache>
            </c:numRef>
          </c:val>
          <c:extLst>
            <c:ext xmlns:c16="http://schemas.microsoft.com/office/drawing/2014/chart" uri="{C3380CC4-5D6E-409C-BE32-E72D297353CC}">
              <c16:uniqueId val="{00000000-0348-4D6F-9D6F-4590F8488434}"/>
            </c:ext>
          </c:extLst>
        </c:ser>
        <c:ser>
          <c:idx val="1"/>
          <c:order val="1"/>
          <c:tx>
            <c:strRef>
              <c:f>Sheet1!$C$1</c:f>
              <c:strCache>
                <c:ptCount val="1"/>
                <c:pt idx="0">
                  <c:v>PPM Benzene2</c:v>
                </c:pt>
              </c:strCache>
            </c:strRef>
          </c:tx>
          <c:spPr>
            <a:gradFill>
              <a:gsLst>
                <a:gs pos="0">
                  <a:srgbClr val="D6B19C"/>
                </a:gs>
                <a:gs pos="30000">
                  <a:srgbClr val="D49E6C"/>
                </a:gs>
                <a:gs pos="70000">
                  <a:srgbClr val="A65528"/>
                </a:gs>
                <a:gs pos="100000">
                  <a:srgbClr val="663012"/>
                </a:gs>
              </a:gsLst>
              <a:lin ang="8350000" scaled="0"/>
            </a:gra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Ground Water</c:v>
                </c:pt>
                <c:pt idx="1">
                  <c:v>Soil</c:v>
                </c:pt>
              </c:strCache>
            </c:strRef>
          </c:cat>
          <c:val>
            <c:numRef>
              <c:f>Sheet1!$C$2:$C$3</c:f>
              <c:numCache>
                <c:formatCode>General</c:formatCode>
                <c:ptCount val="2"/>
                <c:pt idx="1">
                  <c:v>100</c:v>
                </c:pt>
              </c:numCache>
            </c:numRef>
          </c:val>
          <c:extLst>
            <c:ext xmlns:c16="http://schemas.microsoft.com/office/drawing/2014/chart" uri="{C3380CC4-5D6E-409C-BE32-E72D297353CC}">
              <c16:uniqueId val="{00000001-0348-4D6F-9D6F-4590F8488434}"/>
            </c:ext>
          </c:extLst>
        </c:ser>
        <c:dLbls>
          <c:showLegendKey val="0"/>
          <c:showVal val="0"/>
          <c:showCatName val="0"/>
          <c:showSerName val="0"/>
          <c:showPercent val="0"/>
          <c:showBubbleSize val="0"/>
        </c:dLbls>
        <c:gapWidth val="150"/>
        <c:axId val="543804120"/>
        <c:axId val="543806472"/>
      </c:barChart>
      <c:catAx>
        <c:axId val="543804120"/>
        <c:scaling>
          <c:orientation val="minMax"/>
        </c:scaling>
        <c:delete val="0"/>
        <c:axPos val="b"/>
        <c:numFmt formatCode="General" sourceLinked="0"/>
        <c:majorTickMark val="out"/>
        <c:minorTickMark val="none"/>
        <c:tickLblPos val="nextTo"/>
        <c:crossAx val="543806472"/>
        <c:crosses val="autoZero"/>
        <c:auto val="1"/>
        <c:lblAlgn val="ctr"/>
        <c:lblOffset val="100"/>
        <c:noMultiLvlLbl val="0"/>
      </c:catAx>
      <c:valAx>
        <c:axId val="543806472"/>
        <c:scaling>
          <c:orientation val="minMax"/>
        </c:scaling>
        <c:delete val="0"/>
        <c:axPos val="l"/>
        <c:majorGridlines/>
        <c:numFmt formatCode="General" sourceLinked="1"/>
        <c:majorTickMark val="out"/>
        <c:minorTickMark val="none"/>
        <c:tickLblPos val="nextTo"/>
        <c:crossAx val="543804120"/>
        <c:crosses val="autoZero"/>
        <c:crossBetween val="between"/>
      </c:valAx>
    </c:plotArea>
    <c:plotVisOnly val="1"/>
    <c:dispBlanksAs val="gap"/>
    <c:showDLblsOverMax val="0"/>
  </c:chart>
  <c:txPr>
    <a:bodyPr/>
    <a:lstStyle/>
    <a:p>
      <a:pPr>
        <a:defRPr sz="16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clustered"/>
        <c:varyColors val="0"/>
        <c:ser>
          <c:idx val="0"/>
          <c:order val="0"/>
          <c:tx>
            <c:strRef>
              <c:f>Sheet1!$B$1</c:f>
              <c:strCache>
                <c:ptCount val="1"/>
                <c:pt idx="0">
                  <c:v>PPM Benzene</c:v>
                </c:pt>
              </c:strCache>
            </c:strRef>
          </c:tx>
          <c:spPr>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Ground Water</c:v>
                </c:pt>
                <c:pt idx="1">
                  <c:v>Soil</c:v>
                </c:pt>
              </c:strCache>
            </c:strRef>
          </c:cat>
          <c:val>
            <c:numRef>
              <c:f>Sheet1!$B$2:$B$3</c:f>
              <c:numCache>
                <c:formatCode>General</c:formatCode>
                <c:ptCount val="2"/>
                <c:pt idx="0">
                  <c:v>1</c:v>
                </c:pt>
              </c:numCache>
            </c:numRef>
          </c:val>
          <c:extLst>
            <c:ext xmlns:c16="http://schemas.microsoft.com/office/drawing/2014/chart" uri="{C3380CC4-5D6E-409C-BE32-E72D297353CC}">
              <c16:uniqueId val="{00000000-9F10-49F8-9BF1-1400E2D05948}"/>
            </c:ext>
          </c:extLst>
        </c:ser>
        <c:ser>
          <c:idx val="1"/>
          <c:order val="1"/>
          <c:tx>
            <c:strRef>
              <c:f>Sheet1!$C$1</c:f>
              <c:strCache>
                <c:ptCount val="1"/>
                <c:pt idx="0">
                  <c:v>PPM Benzene2</c:v>
                </c:pt>
              </c:strCache>
            </c:strRef>
          </c:tx>
          <c:spPr>
            <a:gradFill>
              <a:gsLst>
                <a:gs pos="0">
                  <a:srgbClr val="D6B19C"/>
                </a:gs>
                <a:gs pos="30000">
                  <a:srgbClr val="D49E6C"/>
                </a:gs>
                <a:gs pos="70000">
                  <a:srgbClr val="A65528"/>
                </a:gs>
                <a:gs pos="100000">
                  <a:srgbClr val="663012"/>
                </a:gs>
              </a:gsLst>
              <a:lin ang="8350000" scaled="0"/>
            </a:gra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Ground Water</c:v>
                </c:pt>
                <c:pt idx="1">
                  <c:v>Soil</c:v>
                </c:pt>
              </c:strCache>
            </c:strRef>
          </c:cat>
          <c:val>
            <c:numRef>
              <c:f>Sheet1!$C$2:$C$3</c:f>
              <c:numCache>
                <c:formatCode>General</c:formatCode>
                <c:ptCount val="2"/>
                <c:pt idx="1">
                  <c:v>2</c:v>
                </c:pt>
              </c:numCache>
            </c:numRef>
          </c:val>
          <c:extLst>
            <c:ext xmlns:c16="http://schemas.microsoft.com/office/drawing/2014/chart" uri="{C3380CC4-5D6E-409C-BE32-E72D297353CC}">
              <c16:uniqueId val="{00000001-9F10-49F8-9BF1-1400E2D05948}"/>
            </c:ext>
          </c:extLst>
        </c:ser>
        <c:dLbls>
          <c:showLegendKey val="0"/>
          <c:showVal val="0"/>
          <c:showCatName val="0"/>
          <c:showSerName val="0"/>
          <c:showPercent val="0"/>
          <c:showBubbleSize val="0"/>
        </c:dLbls>
        <c:gapWidth val="150"/>
        <c:axId val="543806864"/>
        <c:axId val="543798240"/>
      </c:barChart>
      <c:catAx>
        <c:axId val="543806864"/>
        <c:scaling>
          <c:orientation val="minMax"/>
        </c:scaling>
        <c:delete val="0"/>
        <c:axPos val="b"/>
        <c:numFmt formatCode="General" sourceLinked="0"/>
        <c:majorTickMark val="out"/>
        <c:minorTickMark val="none"/>
        <c:tickLblPos val="nextTo"/>
        <c:crossAx val="543798240"/>
        <c:crosses val="autoZero"/>
        <c:auto val="1"/>
        <c:lblAlgn val="ctr"/>
        <c:lblOffset val="100"/>
        <c:noMultiLvlLbl val="0"/>
      </c:catAx>
      <c:valAx>
        <c:axId val="543798240"/>
        <c:scaling>
          <c:orientation val="minMax"/>
        </c:scaling>
        <c:delete val="0"/>
        <c:axPos val="l"/>
        <c:majorGridlines/>
        <c:numFmt formatCode="General" sourceLinked="1"/>
        <c:majorTickMark val="out"/>
        <c:minorTickMark val="none"/>
        <c:tickLblPos val="nextTo"/>
        <c:crossAx val="543806864"/>
        <c:crosses val="autoZero"/>
        <c:crossBetween val="between"/>
      </c:valAx>
    </c:plotArea>
    <c:plotVisOnly val="1"/>
    <c:dispBlanksAs val="gap"/>
    <c:showDLblsOverMax val="0"/>
  </c:chart>
  <c:txPr>
    <a:bodyPr/>
    <a:lstStyle/>
    <a:p>
      <a:pPr>
        <a:defRPr sz="1600" b="1">
          <a:latin typeface="Arial" panose="020B0604020202020204" pitchFamily="34" charset="0"/>
          <a:cs typeface="Arial" panose="020B0604020202020204"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solidFill>
                  <a:schemeClr val="tx1"/>
                </a:solidFill>
                <a:latin typeface="Helvetica" pitchFamily="34" charset="0"/>
                <a:ea typeface="+mn-ea"/>
                <a:cs typeface="+mn-cs"/>
              </a:defRPr>
            </a:lvl1pPr>
          </a:lstStyle>
          <a:p>
            <a:pPr>
              <a:defRPr/>
            </a:pPr>
            <a:endParaRPr lang="en-US" altLang="en-US" dirty="0"/>
          </a:p>
        </p:txBody>
      </p:sp>
      <p:sp>
        <p:nvSpPr>
          <p:cNvPr id="399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latin typeface="Helvetica" pitchFamily="34" charset="0"/>
                <a:ea typeface="+mn-ea"/>
                <a:cs typeface="+mn-cs"/>
              </a:defRPr>
            </a:lvl1pPr>
          </a:lstStyle>
          <a:p>
            <a:pPr>
              <a:defRPr/>
            </a:pPr>
            <a:endParaRPr lang="en-US" altLang="en-US" dirty="0"/>
          </a:p>
        </p:txBody>
      </p:sp>
      <p:sp>
        <p:nvSpPr>
          <p:cNvPr id="399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solidFill>
                  <a:schemeClr val="tx1"/>
                </a:solidFill>
                <a:latin typeface="Helvetica" pitchFamily="34" charset="0"/>
                <a:ea typeface="+mn-ea"/>
                <a:cs typeface="+mn-cs"/>
              </a:defRPr>
            </a:lvl1pPr>
          </a:lstStyle>
          <a:p>
            <a:pPr>
              <a:defRPr/>
            </a:pPr>
            <a:endParaRPr lang="en-US" altLang="en-US" dirty="0"/>
          </a:p>
        </p:txBody>
      </p:sp>
      <p:sp>
        <p:nvSpPr>
          <p:cNvPr id="399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solidFill>
                  <a:schemeClr val="tx1"/>
                </a:solidFill>
              </a:defRPr>
            </a:lvl1pPr>
          </a:lstStyle>
          <a:p>
            <a:pPr>
              <a:defRPr/>
            </a:pPr>
            <a:fld id="{711B1BEF-1780-496B-A844-57C952520567}" type="slidenum">
              <a:rPr lang="en-US" altLang="en-US"/>
              <a:pPr>
                <a:defRPr/>
              </a:pPr>
              <a:t>‹#›</a:t>
            </a:fld>
            <a:endParaRPr lang="en-US" altLang="en-US" dirty="0"/>
          </a:p>
        </p:txBody>
      </p:sp>
    </p:spTree>
    <p:extLst>
      <p:ext uri="{BB962C8B-B14F-4D97-AF65-F5344CB8AC3E}">
        <p14:creationId xmlns:p14="http://schemas.microsoft.com/office/powerpoint/2010/main" val="27619630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solidFill>
                  <a:schemeClr val="tx1"/>
                </a:solidFill>
                <a:latin typeface="Helvetica" pitchFamily="34" charset="0"/>
                <a:ea typeface="+mn-ea"/>
                <a:cs typeface="+mn-cs"/>
              </a:defRPr>
            </a:lvl1pPr>
          </a:lstStyle>
          <a:p>
            <a:pPr>
              <a:defRPr/>
            </a:pPr>
            <a:endParaRPr lang="en-US" altLang="en-US" dirty="0"/>
          </a:p>
        </p:txBody>
      </p:sp>
      <p:sp>
        <p:nvSpPr>
          <p:cNvPr id="276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latin typeface="Helvetica" pitchFamily="34" charset="0"/>
                <a:ea typeface="+mn-ea"/>
                <a:cs typeface="+mn-cs"/>
              </a:defRPr>
            </a:lvl1pPr>
          </a:lstStyle>
          <a:p>
            <a:pPr>
              <a:defRPr/>
            </a:pPr>
            <a:endParaRPr lang="en-US" altLang="en-US" dirty="0"/>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solidFill>
                  <a:schemeClr val="tx1"/>
                </a:solidFill>
                <a:latin typeface="Helvetica" pitchFamily="34" charset="0"/>
                <a:ea typeface="+mn-ea"/>
                <a:cs typeface="+mn-cs"/>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solidFill>
                  <a:schemeClr val="tx1"/>
                </a:solidFill>
              </a:defRPr>
            </a:lvl1pPr>
          </a:lstStyle>
          <a:p>
            <a:pPr>
              <a:defRPr/>
            </a:pPr>
            <a:fld id="{101380DF-2897-4972-8763-01E62247C5CC}" type="slidenum">
              <a:rPr lang="en-US" altLang="en-US"/>
              <a:pPr>
                <a:defRPr/>
              </a:pPr>
              <a:t>‹#›</a:t>
            </a:fld>
            <a:endParaRPr lang="en-US" altLang="en-US" dirty="0"/>
          </a:p>
        </p:txBody>
      </p:sp>
    </p:spTree>
    <p:extLst>
      <p:ext uri="{BB962C8B-B14F-4D97-AF65-F5344CB8AC3E}">
        <p14:creationId xmlns:p14="http://schemas.microsoft.com/office/powerpoint/2010/main" val="418720962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Helvetica"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Helvetica"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Helvetica"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Helvetica"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Helvetica"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1</a:t>
            </a:fld>
            <a:endParaRPr lang="en-US"/>
          </a:p>
        </p:txBody>
      </p:sp>
    </p:spTree>
    <p:extLst>
      <p:ext uri="{BB962C8B-B14F-4D97-AF65-F5344CB8AC3E}">
        <p14:creationId xmlns:p14="http://schemas.microsoft.com/office/powerpoint/2010/main" val="1505609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Quite</a:t>
            </a:r>
            <a:r>
              <a:rPr lang="en-US" baseline="0" dirty="0"/>
              <a:t> often the initial site characterization data is used to design the remediation.   While this data is adequate to characterize the shape and extent of a plume, its often does not provide the 3-D data required to accurately calculate the total mass of contaminant, the total amount of treatment chemicals required to attack it, and the distribution of the mass to be targeted.  This will result in significant over-dosing or under-dosing of the treatment or missing key hot spots.  There are other considerations such as chemical oxidant demand of the soils and chemical compatibility of certain soil or rock types.  </a:t>
            </a:r>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10</a:t>
            </a:fld>
            <a:endParaRPr lang="en-US"/>
          </a:p>
        </p:txBody>
      </p:sp>
    </p:spTree>
    <p:extLst>
      <p:ext uri="{BB962C8B-B14F-4D97-AF65-F5344CB8AC3E}">
        <p14:creationId xmlns:p14="http://schemas.microsoft.com/office/powerpoint/2010/main" val="3382837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11</a:t>
            </a:fld>
            <a:endParaRPr lang="en-US"/>
          </a:p>
        </p:txBody>
      </p:sp>
    </p:spTree>
    <p:extLst>
      <p:ext uri="{BB962C8B-B14F-4D97-AF65-F5344CB8AC3E}">
        <p14:creationId xmlns:p14="http://schemas.microsoft.com/office/powerpoint/2010/main" val="42939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13</a:t>
            </a:fld>
            <a:endParaRPr lang="en-US"/>
          </a:p>
        </p:txBody>
      </p:sp>
    </p:spTree>
    <p:extLst>
      <p:ext uri="{BB962C8B-B14F-4D97-AF65-F5344CB8AC3E}">
        <p14:creationId xmlns:p14="http://schemas.microsoft.com/office/powerpoint/2010/main" val="1417664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14</a:t>
            </a:fld>
            <a:endParaRPr lang="en-US"/>
          </a:p>
        </p:txBody>
      </p:sp>
    </p:spTree>
    <p:extLst>
      <p:ext uri="{BB962C8B-B14F-4D97-AF65-F5344CB8AC3E}">
        <p14:creationId xmlns:p14="http://schemas.microsoft.com/office/powerpoint/2010/main" val="928259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chemical</a:t>
            </a:r>
            <a:r>
              <a:rPr lang="en-US" baseline="0" dirty="0"/>
              <a:t> treatments first came on the market, the method of in-situ applications were crude and had limited effectiveness.  The most common issue with in-situ treatment is not making contact between the contaminant and treatment.  Many methods were simply based in using what was already available such as putting the treatment in an open pit, or pouring it down a well.  Dedicated injection wells installed using </a:t>
            </a:r>
            <a:r>
              <a:rPr lang="en-US" baseline="0" dirty="0" err="1"/>
              <a:t>HSA</a:t>
            </a:r>
            <a:r>
              <a:rPr lang="en-US" baseline="0" dirty="0"/>
              <a:t> were considered too expensive and as a result spacing was not adequate to make physical contact.</a:t>
            </a:r>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15</a:t>
            </a:fld>
            <a:endParaRPr lang="en-US"/>
          </a:p>
        </p:txBody>
      </p:sp>
    </p:spTree>
    <p:extLst>
      <p:ext uri="{BB962C8B-B14F-4D97-AF65-F5344CB8AC3E}">
        <p14:creationId xmlns:p14="http://schemas.microsoft.com/office/powerpoint/2010/main" val="22343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Quite</a:t>
            </a:r>
            <a:r>
              <a:rPr lang="en-US" baseline="0" dirty="0"/>
              <a:t> often, the heterogeneity of the formation will cause the injected fluids to take the path of least resistance and the most of the treatment may be applied to the zone with the least amount contaminant, wasting the treatment chemicals.  </a:t>
            </a:r>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16</a:t>
            </a:fld>
            <a:endParaRPr lang="en-US"/>
          </a:p>
        </p:txBody>
      </p:sp>
    </p:spTree>
    <p:extLst>
      <p:ext uri="{BB962C8B-B14F-4D97-AF65-F5344CB8AC3E}">
        <p14:creationId xmlns:p14="http://schemas.microsoft.com/office/powerpoint/2010/main" val="578997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17</a:t>
            </a:fld>
            <a:endParaRPr lang="en-US"/>
          </a:p>
        </p:txBody>
      </p:sp>
    </p:spTree>
    <p:extLst>
      <p:ext uri="{BB962C8B-B14F-4D97-AF65-F5344CB8AC3E}">
        <p14:creationId xmlns:p14="http://schemas.microsoft.com/office/powerpoint/2010/main" val="2563499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a:t>
            </a:r>
            <a:r>
              <a:rPr lang="en-US" baseline="0" dirty="0"/>
              <a:t> improvements now allow the injection into these more heterogeneous formations and improve the contact between the treatment and contaminant.</a:t>
            </a:r>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18</a:t>
            </a:fld>
            <a:endParaRPr lang="en-US"/>
          </a:p>
        </p:txBody>
      </p:sp>
    </p:spTree>
    <p:extLst>
      <p:ext uri="{BB962C8B-B14F-4D97-AF65-F5344CB8AC3E}">
        <p14:creationId xmlns:p14="http://schemas.microsoft.com/office/powerpoint/2010/main" val="532249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tight formations or bedrock where injection</a:t>
            </a:r>
            <a:r>
              <a:rPr lang="en-US" baseline="0" dirty="0"/>
              <a:t>s require higher pressures than the overburden, fracturing of the formation will result and will generally follow a horizontal plane and preferential bedding planes. This can be used to an advantage as long as the applicator is aware of this situation.  This also causes the remediation to fall under certain patents that cover </a:t>
            </a:r>
            <a:r>
              <a:rPr lang="en-US" baseline="0" dirty="0" err="1"/>
              <a:t>hydrofracturing</a:t>
            </a:r>
            <a:r>
              <a:rPr lang="en-US" baseline="0" dirty="0"/>
              <a:t> for the purpose of remediation.   </a:t>
            </a:r>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19</a:t>
            </a:fld>
            <a:endParaRPr lang="en-US"/>
          </a:p>
        </p:txBody>
      </p:sp>
    </p:spTree>
    <p:extLst>
      <p:ext uri="{BB962C8B-B14F-4D97-AF65-F5344CB8AC3E}">
        <p14:creationId xmlns:p14="http://schemas.microsoft.com/office/powerpoint/2010/main" val="1514726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20</a:t>
            </a:fld>
            <a:endParaRPr lang="en-US"/>
          </a:p>
        </p:txBody>
      </p:sp>
    </p:spTree>
    <p:extLst>
      <p:ext uri="{BB962C8B-B14F-4D97-AF65-F5344CB8AC3E}">
        <p14:creationId xmlns:p14="http://schemas.microsoft.com/office/powerpoint/2010/main" val="2008527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2</a:t>
            </a:fld>
            <a:endParaRPr lang="en-US"/>
          </a:p>
        </p:txBody>
      </p:sp>
    </p:spTree>
    <p:extLst>
      <p:ext uri="{BB962C8B-B14F-4D97-AF65-F5344CB8AC3E}">
        <p14:creationId xmlns:p14="http://schemas.microsoft.com/office/powerpoint/2010/main" val="4002457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21</a:t>
            </a:fld>
            <a:endParaRPr lang="en-US"/>
          </a:p>
        </p:txBody>
      </p:sp>
    </p:spTree>
    <p:extLst>
      <p:ext uri="{BB962C8B-B14F-4D97-AF65-F5344CB8AC3E}">
        <p14:creationId xmlns:p14="http://schemas.microsoft.com/office/powerpoint/2010/main" val="1333492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22</a:t>
            </a:fld>
            <a:endParaRPr lang="en-US"/>
          </a:p>
        </p:txBody>
      </p:sp>
    </p:spTree>
    <p:extLst>
      <p:ext uri="{BB962C8B-B14F-4D97-AF65-F5344CB8AC3E}">
        <p14:creationId xmlns:p14="http://schemas.microsoft.com/office/powerpoint/2010/main" val="4122756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23</a:t>
            </a:fld>
            <a:endParaRPr lang="en-US"/>
          </a:p>
        </p:txBody>
      </p:sp>
    </p:spTree>
    <p:extLst>
      <p:ext uri="{BB962C8B-B14F-4D97-AF65-F5344CB8AC3E}">
        <p14:creationId xmlns:p14="http://schemas.microsoft.com/office/powerpoint/2010/main" val="2167107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24</a:t>
            </a:fld>
            <a:endParaRPr lang="en-US"/>
          </a:p>
        </p:txBody>
      </p:sp>
    </p:spTree>
    <p:extLst>
      <p:ext uri="{BB962C8B-B14F-4D97-AF65-F5344CB8AC3E}">
        <p14:creationId xmlns:p14="http://schemas.microsoft.com/office/powerpoint/2010/main" val="1192800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wider variety</a:t>
            </a:r>
            <a:r>
              <a:rPr lang="en-US" baseline="0" dirty="0"/>
              <a:t> of pump types are now available for injecting anything from a thin liquid to a suspended sand.  Higher volumes can be achieved where the formation allows it and higher pressures can be applied where the formation requires it.  Some pumps are able to handle more corrosive chemicals.  Some treatment activators require in-line mixing because they cannot be premixed in advance of injections.  </a:t>
            </a:r>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25</a:t>
            </a:fld>
            <a:endParaRPr lang="en-US" dirty="0"/>
          </a:p>
        </p:txBody>
      </p:sp>
    </p:spTree>
    <p:extLst>
      <p:ext uri="{BB962C8B-B14F-4D97-AF65-F5344CB8AC3E}">
        <p14:creationId xmlns:p14="http://schemas.microsoft.com/office/powerpoint/2010/main" val="2001709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26</a:t>
            </a:fld>
            <a:endParaRPr lang="en-US"/>
          </a:p>
        </p:txBody>
      </p:sp>
    </p:spTree>
    <p:extLst>
      <p:ext uri="{BB962C8B-B14F-4D97-AF65-F5344CB8AC3E}">
        <p14:creationId xmlns:p14="http://schemas.microsoft.com/office/powerpoint/2010/main" val="3325406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27</a:t>
            </a:fld>
            <a:endParaRPr lang="en-US"/>
          </a:p>
        </p:txBody>
      </p:sp>
    </p:spTree>
    <p:extLst>
      <p:ext uri="{BB962C8B-B14F-4D97-AF65-F5344CB8AC3E}">
        <p14:creationId xmlns:p14="http://schemas.microsoft.com/office/powerpoint/2010/main" val="3429365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28</a:t>
            </a:fld>
            <a:endParaRPr lang="en-US" dirty="0"/>
          </a:p>
        </p:txBody>
      </p:sp>
    </p:spTree>
    <p:extLst>
      <p:ext uri="{BB962C8B-B14F-4D97-AF65-F5344CB8AC3E}">
        <p14:creationId xmlns:p14="http://schemas.microsoft.com/office/powerpoint/2010/main" val="3236512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29</a:t>
            </a:fld>
            <a:endParaRPr lang="en-US"/>
          </a:p>
        </p:txBody>
      </p:sp>
    </p:spTree>
    <p:extLst>
      <p:ext uri="{BB962C8B-B14F-4D97-AF65-F5344CB8AC3E}">
        <p14:creationId xmlns:p14="http://schemas.microsoft.com/office/powerpoint/2010/main" val="1824081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30</a:t>
            </a:fld>
            <a:endParaRPr lang="en-US"/>
          </a:p>
        </p:txBody>
      </p:sp>
    </p:spTree>
    <p:extLst>
      <p:ext uri="{BB962C8B-B14F-4D97-AF65-F5344CB8AC3E}">
        <p14:creationId xmlns:p14="http://schemas.microsoft.com/office/powerpoint/2010/main" val="333259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An</a:t>
            </a:r>
            <a:r>
              <a:rPr lang="en-US" baseline="0" dirty="0"/>
              <a:t> outline of the topics discussed are included in this slide.   The discussion includes a brief history of how traditional ex-situ methods and more complex in-situ methods are often replaced by in-situ injection technologies, and why this change has occurred.  </a:t>
            </a:r>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3</a:t>
            </a:fld>
            <a:endParaRPr lang="en-US" dirty="0"/>
          </a:p>
        </p:txBody>
      </p:sp>
    </p:spTree>
    <p:extLst>
      <p:ext uri="{BB962C8B-B14F-4D97-AF65-F5344CB8AC3E}">
        <p14:creationId xmlns:p14="http://schemas.microsoft.com/office/powerpoint/2010/main" val="3885479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31</a:t>
            </a:fld>
            <a:endParaRPr lang="en-US"/>
          </a:p>
        </p:txBody>
      </p:sp>
    </p:spTree>
    <p:extLst>
      <p:ext uri="{BB962C8B-B14F-4D97-AF65-F5344CB8AC3E}">
        <p14:creationId xmlns:p14="http://schemas.microsoft.com/office/powerpoint/2010/main" val="1522221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32</a:t>
            </a:fld>
            <a:endParaRPr lang="en-US"/>
          </a:p>
        </p:txBody>
      </p:sp>
    </p:spTree>
    <p:extLst>
      <p:ext uri="{BB962C8B-B14F-4D97-AF65-F5344CB8AC3E}">
        <p14:creationId xmlns:p14="http://schemas.microsoft.com/office/powerpoint/2010/main" val="682103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33</a:t>
            </a:fld>
            <a:endParaRPr lang="en-US"/>
          </a:p>
        </p:txBody>
      </p:sp>
    </p:spTree>
    <p:extLst>
      <p:ext uri="{BB962C8B-B14F-4D97-AF65-F5344CB8AC3E}">
        <p14:creationId xmlns:p14="http://schemas.microsoft.com/office/powerpoint/2010/main" val="376615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34</a:t>
            </a:fld>
            <a:endParaRPr lang="en-US"/>
          </a:p>
        </p:txBody>
      </p:sp>
    </p:spTree>
    <p:extLst>
      <p:ext uri="{BB962C8B-B14F-4D97-AF65-F5344CB8AC3E}">
        <p14:creationId xmlns:p14="http://schemas.microsoft.com/office/powerpoint/2010/main" val="461463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35</a:t>
            </a:fld>
            <a:endParaRPr lang="en-US"/>
          </a:p>
        </p:txBody>
      </p:sp>
    </p:spTree>
    <p:extLst>
      <p:ext uri="{BB962C8B-B14F-4D97-AF65-F5344CB8AC3E}">
        <p14:creationId xmlns:p14="http://schemas.microsoft.com/office/powerpoint/2010/main" val="3169677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38</a:t>
            </a:fld>
            <a:endParaRPr lang="en-US"/>
          </a:p>
        </p:txBody>
      </p:sp>
    </p:spTree>
    <p:extLst>
      <p:ext uri="{BB962C8B-B14F-4D97-AF65-F5344CB8AC3E}">
        <p14:creationId xmlns:p14="http://schemas.microsoft.com/office/powerpoint/2010/main" val="2639164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above</a:t>
            </a:r>
            <a:r>
              <a:rPr lang="en-US" baseline="0" dirty="0"/>
              <a:t> slide summarizes the preceding discussion.</a:t>
            </a:r>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43</a:t>
            </a:fld>
            <a:endParaRPr lang="en-US"/>
          </a:p>
        </p:txBody>
      </p:sp>
    </p:spTree>
    <p:extLst>
      <p:ext uri="{BB962C8B-B14F-4D97-AF65-F5344CB8AC3E}">
        <p14:creationId xmlns:p14="http://schemas.microsoft.com/office/powerpoint/2010/main" val="1918016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Numerous companies</a:t>
            </a:r>
            <a:r>
              <a:rPr lang="en-US" baseline="0" dirty="0"/>
              <a:t> have provided information for this presentation and we’d like to thank all of them.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44</a:t>
            </a:fld>
            <a:endParaRPr lang="en-US"/>
          </a:p>
        </p:txBody>
      </p:sp>
    </p:spTree>
    <p:extLst>
      <p:ext uri="{BB962C8B-B14F-4D97-AF65-F5344CB8AC3E}">
        <p14:creationId xmlns:p14="http://schemas.microsoft.com/office/powerpoint/2010/main" val="625330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4</a:t>
            </a:fld>
            <a:endParaRPr lang="en-US"/>
          </a:p>
        </p:txBody>
      </p:sp>
    </p:spTree>
    <p:extLst>
      <p:ext uri="{BB962C8B-B14F-4D97-AF65-F5344CB8AC3E}">
        <p14:creationId xmlns:p14="http://schemas.microsoft.com/office/powerpoint/2010/main" val="371265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In-sit</a:t>
            </a:r>
            <a:r>
              <a:rPr lang="en-US" baseline="0" dirty="0"/>
              <a:t>u technologies include the methods listed in the slide.  Some of these methods, such as the permeable reactive barriers, also require significant surface access and disturbance.  There are many chemical and bio-chemical applications that can be applied using injections and </a:t>
            </a:r>
            <a:r>
              <a:rPr lang="en-US" baseline="0" dirty="0" err="1"/>
              <a:t>hydrofracturing</a:t>
            </a:r>
            <a:r>
              <a:rPr lang="en-US" baseline="0" dirty="0"/>
              <a:t> methods.  </a:t>
            </a:r>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5</a:t>
            </a:fld>
            <a:endParaRPr lang="en-US"/>
          </a:p>
        </p:txBody>
      </p:sp>
    </p:spTree>
    <p:extLst>
      <p:ext uri="{BB962C8B-B14F-4D97-AF65-F5344CB8AC3E}">
        <p14:creationId xmlns:p14="http://schemas.microsoft.com/office/powerpoint/2010/main" val="47594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In-situ injection and </a:t>
            </a:r>
            <a:r>
              <a:rPr lang="en-US" baseline="0" dirty="0" err="1"/>
              <a:t>hydrofracturing</a:t>
            </a:r>
            <a:r>
              <a:rPr lang="en-US" baseline="0" dirty="0"/>
              <a:t> technologies have applicability in a greater range of depths, </a:t>
            </a:r>
            <a:r>
              <a:rPr lang="en-US" baseline="0" dirty="0" err="1"/>
              <a:t>lithology</a:t>
            </a:r>
            <a:r>
              <a:rPr lang="en-US" baseline="0" dirty="0"/>
              <a:t> types, and are easier to do around infrastructure, buildings, and active sites. This makes them more attractive to the site owner and consulting engineer.   The methods typically have a relatively small energy/carbon foot requirement.   There are no disposal issues and destruction of the contaminant is done in place most leaving behind completely innocuous breakdown compounds.  Many treatments are simply nutrients and supplements to accelerate natural breakdown of the contaminants while other chemically oxidize the contaminants.   Advancements in injection technology, </a:t>
            </a:r>
            <a:r>
              <a:rPr lang="en-US" baseline="0" dirty="0" err="1"/>
              <a:t>hydrofracturing</a:t>
            </a:r>
            <a:r>
              <a:rPr lang="en-US" baseline="0" dirty="0"/>
              <a:t> and monitoring of these systems has significantly improved the success of in-situ methods.  </a:t>
            </a:r>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6</a:t>
            </a:fld>
            <a:endParaRPr lang="en-US"/>
          </a:p>
        </p:txBody>
      </p:sp>
    </p:spTree>
    <p:extLst>
      <p:ext uri="{BB962C8B-B14F-4D97-AF65-F5344CB8AC3E}">
        <p14:creationId xmlns:p14="http://schemas.microsoft.com/office/powerpoint/2010/main" val="2345987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7</a:t>
            </a:fld>
            <a:endParaRPr lang="en-US"/>
          </a:p>
        </p:txBody>
      </p:sp>
    </p:spTree>
    <p:extLst>
      <p:ext uri="{BB962C8B-B14F-4D97-AF65-F5344CB8AC3E}">
        <p14:creationId xmlns:p14="http://schemas.microsoft.com/office/powerpoint/2010/main" val="2260637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8</a:t>
            </a:fld>
            <a:endParaRPr lang="en-US"/>
          </a:p>
        </p:txBody>
      </p:sp>
    </p:spTree>
    <p:extLst>
      <p:ext uri="{BB962C8B-B14F-4D97-AF65-F5344CB8AC3E}">
        <p14:creationId xmlns:p14="http://schemas.microsoft.com/office/powerpoint/2010/main" val="361139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9</a:t>
            </a:fld>
            <a:endParaRPr lang="en-US"/>
          </a:p>
        </p:txBody>
      </p:sp>
    </p:spTree>
    <p:extLst>
      <p:ext uri="{BB962C8B-B14F-4D97-AF65-F5344CB8AC3E}">
        <p14:creationId xmlns:p14="http://schemas.microsoft.com/office/powerpoint/2010/main" val="3332769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199"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533400" y="2421402"/>
            <a:ext cx="7854696" cy="1314450"/>
          </a:xfrm>
        </p:spPr>
        <p:txBody>
          <a:bodyPr lIns="0" rIns="18288"/>
          <a:lstStyle>
            <a:lvl1pPr marL="0" marR="34287" indent="0" algn="r">
              <a:buNone/>
              <a:defRPr>
                <a:solidFill>
                  <a:schemeClr val="tx1"/>
                </a:solidFill>
              </a:defRPr>
            </a:lvl1pPr>
            <a:lvl2pPr marL="342866" indent="0" algn="ctr">
              <a:buNone/>
            </a:lvl2pPr>
            <a:lvl3pPr marL="685733" indent="0" algn="ctr">
              <a:buNone/>
            </a:lvl3pPr>
            <a:lvl4pPr marL="1028599" indent="0" algn="ctr">
              <a:buNone/>
            </a:lvl4pPr>
            <a:lvl5pPr marL="1371465" indent="0" algn="ctr">
              <a:buNone/>
            </a:lvl5pPr>
            <a:lvl6pPr marL="1714331" indent="0" algn="ctr">
              <a:buNone/>
            </a:lvl6pPr>
            <a:lvl7pPr marL="2057197" indent="0" algn="ctr">
              <a:buNone/>
            </a:lvl7pPr>
            <a:lvl8pPr marL="2400063" indent="0" algn="ctr">
              <a:buNone/>
            </a:lvl8pPr>
            <a:lvl9pPr marL="274293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en-US"/>
          </a:p>
        </p:txBody>
      </p:sp>
      <p:sp>
        <p:nvSpPr>
          <p:cNvPr id="19" name="Footer Placeholder 18"/>
          <p:cNvSpPr>
            <a:spLocks noGrp="1"/>
          </p:cNvSpPr>
          <p:nvPr>
            <p:ph type="ftr" sz="quarter" idx="11"/>
          </p:nvPr>
        </p:nvSpPr>
        <p:spPr/>
        <p:txBody>
          <a:bodyPr/>
          <a:lstStyle>
            <a:lvl1pPr algn="ctr">
              <a:defRPr/>
            </a:lvl1pPr>
          </a:lstStyle>
          <a:p>
            <a:r>
              <a:rPr lang="en-US"/>
              <a:t>25th International Petroleum Environmental Conference Denver, Colorado</a:t>
            </a:r>
            <a:endParaRPr lang="en-US" dirty="0"/>
          </a:p>
        </p:txBody>
      </p:sp>
      <p:sp>
        <p:nvSpPr>
          <p:cNvPr id="27" name="Slide Number Placeholder 26"/>
          <p:cNvSpPr>
            <a:spLocks noGrp="1"/>
          </p:cNvSpPr>
          <p:nvPr>
            <p:ph type="sldNum" sz="quarter" idx="12"/>
          </p:nvPr>
        </p:nvSpPr>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19554123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rmal Content Slide - Continued">
    <p:spTree>
      <p:nvGrpSpPr>
        <p:cNvPr id="1" name=""/>
        <p:cNvGrpSpPr/>
        <p:nvPr/>
      </p:nvGrpSpPr>
      <p:grpSpPr>
        <a:xfrm>
          <a:off x="0" y="0"/>
          <a:ext cx="0" cy="0"/>
          <a:chOff x="0" y="0"/>
          <a:chExt cx="0" cy="0"/>
        </a:xfrm>
      </p:grpSpPr>
      <p:sp>
        <p:nvSpPr>
          <p:cNvPr id="6" name="Title 1"/>
          <p:cNvSpPr>
            <a:spLocks noGrp="1"/>
          </p:cNvSpPr>
          <p:nvPr>
            <p:ph type="title"/>
          </p:nvPr>
        </p:nvSpPr>
        <p:spPr>
          <a:xfrm>
            <a:off x="457200" y="399477"/>
            <a:ext cx="8229600" cy="685800"/>
          </a:xfrm>
          <a:prstGeom prst="rect">
            <a:avLst/>
          </a:prstGeom>
        </p:spPr>
        <p:txBody>
          <a:bodyPr vert="horz" anchor="ctr"/>
          <a:lstStyle>
            <a:lvl1pPr algn="l">
              <a:lnSpc>
                <a:spcPts val="3200"/>
              </a:lnSpc>
              <a:defRPr sz="3000" b="1">
                <a:solidFill>
                  <a:schemeClr val="accent6">
                    <a:lumMod val="50000"/>
                  </a:schemeClr>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Content Placeholder 2"/>
          <p:cNvSpPr>
            <a:spLocks noGrp="1"/>
          </p:cNvSpPr>
          <p:nvPr>
            <p:ph idx="1"/>
          </p:nvPr>
        </p:nvSpPr>
        <p:spPr>
          <a:xfrm>
            <a:off x="457200" y="1200150"/>
            <a:ext cx="3886200" cy="3333750"/>
          </a:xfrm>
          <a:prstGeom prst="rect">
            <a:avLst/>
          </a:prstGeom>
        </p:spPr>
        <p:txBody>
          <a:bodyPr vert="horz"/>
          <a:lstStyle>
            <a:lvl1pPr marL="0" indent="0">
              <a:spcAft>
                <a:spcPts val="450"/>
              </a:spcAft>
              <a:buFontTx/>
              <a:buNone/>
              <a:defRPr sz="2000" b="1">
                <a:solidFill>
                  <a:schemeClr val="accent5"/>
                </a:solidFill>
                <a:effectLst/>
                <a:latin typeface="Arial"/>
                <a:cs typeface="Arial"/>
              </a:defRPr>
            </a:lvl1pPr>
            <a:lvl2pPr marL="473869" indent="-303610">
              <a:spcBef>
                <a:spcPts val="846"/>
              </a:spcBef>
              <a:spcAft>
                <a:spcPts val="450"/>
              </a:spcAft>
              <a:buClr>
                <a:srgbClr val="008CC1"/>
              </a:buClr>
              <a:buSzPct val="180000"/>
              <a:buFont typeface="Arial" charset="0"/>
              <a:buChar char="•"/>
              <a:defRPr sz="1800" b="1" baseline="0">
                <a:solidFill>
                  <a:schemeClr val="accent6"/>
                </a:solidFill>
                <a:latin typeface="Arial"/>
                <a:cs typeface="Arial"/>
              </a:defRPr>
            </a:lvl2pPr>
            <a:lvl3pPr marL="728663" indent="-213122">
              <a:spcBef>
                <a:spcPts val="450"/>
              </a:spcBef>
              <a:spcAft>
                <a:spcPts val="450"/>
              </a:spcAft>
              <a:buClr>
                <a:srgbClr val="008CC1"/>
              </a:buClr>
              <a:buSzPct val="170000"/>
              <a:buFont typeface="Arial" charset="0"/>
              <a:buChar char="•"/>
              <a:defRPr sz="1600" b="1" baseline="0">
                <a:solidFill>
                  <a:schemeClr val="accent6"/>
                </a:solidFill>
                <a:latin typeface="Arial"/>
                <a:cs typeface="Arial"/>
              </a:defRPr>
            </a:lvl3pPr>
            <a:lvl4pPr marL="1032272" indent="-253604">
              <a:spcBef>
                <a:spcPts val="450"/>
              </a:spcBef>
              <a:spcAft>
                <a:spcPts val="450"/>
              </a:spcAft>
              <a:buClr>
                <a:srgbClr val="008CC1"/>
              </a:buClr>
              <a:buSzPct val="150000"/>
              <a:buFont typeface="Arial" charset="0"/>
              <a:buChar char="•"/>
              <a:defRPr sz="1400" b="1" i="0" baseline="0">
                <a:solidFill>
                  <a:schemeClr val="accent6"/>
                </a:solidFill>
                <a:latin typeface="Arial"/>
                <a:cs typeface="Arial"/>
              </a:defRPr>
            </a:lvl4pPr>
            <a:lvl5pPr>
              <a:buClr>
                <a:srgbClr val="ACD027"/>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2"/>
          <p:cNvSpPr>
            <a:spLocks noGrp="1"/>
          </p:cNvSpPr>
          <p:nvPr>
            <p:ph idx="10"/>
          </p:nvPr>
        </p:nvSpPr>
        <p:spPr>
          <a:xfrm>
            <a:off x="4572000" y="1200150"/>
            <a:ext cx="4038600" cy="3333750"/>
          </a:xfrm>
          <a:prstGeom prst="rect">
            <a:avLst/>
          </a:prstGeom>
        </p:spPr>
        <p:txBody>
          <a:bodyPr vert="horz"/>
          <a:lstStyle>
            <a:lvl1pPr marL="0" indent="0">
              <a:spcAft>
                <a:spcPts val="450"/>
              </a:spcAft>
              <a:buFontTx/>
              <a:buNone/>
              <a:defRPr sz="2000" b="1">
                <a:solidFill>
                  <a:schemeClr val="accent5"/>
                </a:solidFill>
                <a:effectLst/>
                <a:latin typeface="Arial"/>
                <a:cs typeface="Arial"/>
              </a:defRPr>
            </a:lvl1pPr>
            <a:lvl2pPr marL="473869" indent="-303610">
              <a:spcBef>
                <a:spcPts val="846"/>
              </a:spcBef>
              <a:spcAft>
                <a:spcPts val="450"/>
              </a:spcAft>
              <a:buClr>
                <a:srgbClr val="008CC1"/>
              </a:buClr>
              <a:buSzPct val="180000"/>
              <a:buFont typeface="Arial" charset="0"/>
              <a:buChar char="•"/>
              <a:defRPr sz="1800" b="1" baseline="0">
                <a:solidFill>
                  <a:schemeClr val="accent6"/>
                </a:solidFill>
                <a:latin typeface="Arial"/>
                <a:cs typeface="Arial"/>
              </a:defRPr>
            </a:lvl2pPr>
            <a:lvl3pPr marL="728663" indent="-213122">
              <a:spcBef>
                <a:spcPts val="450"/>
              </a:spcBef>
              <a:spcAft>
                <a:spcPts val="450"/>
              </a:spcAft>
              <a:buClr>
                <a:srgbClr val="008CC1"/>
              </a:buClr>
              <a:buSzPct val="170000"/>
              <a:buFont typeface="Arial" charset="0"/>
              <a:buChar char="•"/>
              <a:defRPr sz="1600" b="1" baseline="0">
                <a:solidFill>
                  <a:schemeClr val="accent6"/>
                </a:solidFill>
                <a:latin typeface="Arial"/>
                <a:cs typeface="Arial"/>
              </a:defRPr>
            </a:lvl3pPr>
            <a:lvl4pPr marL="1032272" indent="-253604">
              <a:spcBef>
                <a:spcPts val="450"/>
              </a:spcBef>
              <a:spcAft>
                <a:spcPts val="450"/>
              </a:spcAft>
              <a:buClr>
                <a:srgbClr val="008CC1"/>
              </a:buClr>
              <a:buSzPct val="150000"/>
              <a:buFont typeface="Arial" charset="0"/>
              <a:buChar char="•"/>
              <a:defRPr sz="1400" b="1" i="0" baseline="0">
                <a:solidFill>
                  <a:schemeClr val="accent6"/>
                </a:solidFill>
                <a:latin typeface="Arial"/>
                <a:cs typeface="Arial"/>
              </a:defRPr>
            </a:lvl4pPr>
            <a:lvl5pPr>
              <a:buClr>
                <a:srgbClr val="ACD027"/>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p:cNvSpPr>
            <a:spLocks noGrp="1"/>
          </p:cNvSpPr>
          <p:nvPr>
            <p:ph idx="11"/>
          </p:nvPr>
        </p:nvSpPr>
        <p:spPr>
          <a:xfrm>
            <a:off x="2057400" y="4629150"/>
            <a:ext cx="4876800" cy="381000"/>
          </a:xfrm>
          <a:prstGeom prst="rect">
            <a:avLst/>
          </a:prstGeom>
        </p:spPr>
        <p:txBody>
          <a:bodyPr vert="horz" anchor="ctr"/>
          <a:lstStyle>
            <a:lvl1pPr marL="0" indent="0">
              <a:lnSpc>
                <a:spcPct val="70000"/>
              </a:lnSpc>
              <a:spcAft>
                <a:spcPts val="450"/>
              </a:spcAft>
              <a:buFontTx/>
              <a:buNone/>
              <a:defRPr sz="1100" b="1">
                <a:solidFill>
                  <a:srgbClr val="ACD027"/>
                </a:solidFill>
                <a:latin typeface="Arial"/>
                <a:cs typeface="Arial"/>
              </a:defRPr>
            </a:lvl1pPr>
            <a:lvl2pPr marL="473869" indent="-303610">
              <a:spcBef>
                <a:spcPts val="846"/>
              </a:spcBef>
              <a:spcAft>
                <a:spcPts val="450"/>
              </a:spcAft>
              <a:buClr>
                <a:srgbClr val="008CC1"/>
              </a:buClr>
              <a:buSzPct val="180000"/>
              <a:buFont typeface="Arial" charset="0"/>
              <a:buChar char="•"/>
              <a:defRPr sz="1800">
                <a:solidFill>
                  <a:schemeClr val="bg1"/>
                </a:solidFill>
                <a:latin typeface="Arial"/>
                <a:cs typeface="Arial"/>
              </a:defRPr>
            </a:lvl2pPr>
            <a:lvl3pPr marL="728663" indent="-213122">
              <a:spcBef>
                <a:spcPts val="450"/>
              </a:spcBef>
              <a:spcAft>
                <a:spcPts val="450"/>
              </a:spcAft>
              <a:buClr>
                <a:srgbClr val="008CC1"/>
              </a:buClr>
              <a:buSzPct val="170000"/>
              <a:buFont typeface="Arial" charset="0"/>
              <a:buChar char="•"/>
              <a:defRPr sz="1600">
                <a:solidFill>
                  <a:schemeClr val="bg1"/>
                </a:solidFill>
                <a:latin typeface="Arial"/>
                <a:cs typeface="Arial"/>
              </a:defRPr>
            </a:lvl3pPr>
            <a:lvl4pPr marL="1032272" indent="-253604">
              <a:spcBef>
                <a:spcPts val="450"/>
              </a:spcBef>
              <a:spcAft>
                <a:spcPts val="450"/>
              </a:spcAft>
              <a:buClr>
                <a:srgbClr val="008CC1"/>
              </a:buClr>
              <a:buSzPct val="150000"/>
              <a:buFont typeface="Arial" charset="0"/>
              <a:buChar char="•"/>
              <a:defRPr sz="1400" i="0">
                <a:solidFill>
                  <a:schemeClr val="bg1"/>
                </a:solidFill>
                <a:latin typeface="Arial"/>
                <a:cs typeface="Arial"/>
              </a:defRPr>
            </a:lvl4pPr>
            <a:lvl5pPr>
              <a:buClr>
                <a:srgbClr val="ACD027"/>
              </a:buClr>
              <a:defRPr/>
            </a:lvl5pPr>
          </a:lstStyle>
          <a:p>
            <a:pPr lvl="0"/>
            <a:r>
              <a:rPr lang="en-US" dirty="0"/>
              <a:t>Click to edit Master text style</a:t>
            </a:r>
          </a:p>
        </p:txBody>
      </p:sp>
    </p:spTree>
    <p:extLst>
      <p:ext uri="{BB962C8B-B14F-4D97-AF65-F5344CB8AC3E}">
        <p14:creationId xmlns:p14="http://schemas.microsoft.com/office/powerpoint/2010/main" val="90141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Content Placeholder 1"/>
          <p:cNvSpPr>
            <a:spLocks noGrp="1"/>
          </p:cNvSpPr>
          <p:nvPr>
            <p:ph idx="1" hasCustomPrompt="1"/>
          </p:nvPr>
        </p:nvSpPr>
        <p:spPr>
          <a:xfrm>
            <a:off x="3162300" y="2724150"/>
            <a:ext cx="2819400" cy="1371600"/>
          </a:xfrm>
          <a:prstGeom prst="rect">
            <a:avLst/>
          </a:prstGeom>
        </p:spPr>
        <p:txBody>
          <a:bodyPr/>
          <a:lstStyle>
            <a:lvl1pPr marL="0" indent="0" algn="ctr">
              <a:buNone/>
              <a:defRPr sz="1000">
                <a:solidFill>
                  <a:schemeClr val="bg1"/>
                </a:solidFill>
                <a:latin typeface="Arial Rounded MT Bold" charset="0"/>
                <a:ea typeface="Arial Rounded MT Bold" charset="0"/>
                <a:cs typeface="Arial Rounded MT Bold" charset="0"/>
              </a:defRPr>
            </a:lvl1pPr>
          </a:lstStyle>
          <a:p>
            <a:r>
              <a:rPr lang="en-US" dirty="0"/>
              <a:t>Click to add text</a:t>
            </a:r>
          </a:p>
        </p:txBody>
      </p:sp>
    </p:spTree>
    <p:extLst>
      <p:ext uri="{BB962C8B-B14F-4D97-AF65-F5344CB8AC3E}">
        <p14:creationId xmlns:p14="http://schemas.microsoft.com/office/powerpoint/2010/main" val="402212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accent3">
                    <a:lumMod val="50000"/>
                  </a:schemeClr>
                </a:solidFill>
              </a:defRPr>
            </a:lvl1pPr>
          </a:lstStyle>
          <a:p>
            <a:r>
              <a:rPr kumimoji="0" lang="en-US" dirty="0"/>
              <a:t>Click to edit Master title style</a:t>
            </a:r>
          </a:p>
        </p:txBody>
      </p:sp>
      <p:sp>
        <p:nvSpPr>
          <p:cNvPr id="3" name="Content Placeholder 2"/>
          <p:cNvSpPr>
            <a:spLocks noGrp="1"/>
          </p:cNvSpPr>
          <p:nvPr>
            <p:ph idx="1"/>
          </p:nvPr>
        </p:nvSpPr>
        <p:spPr/>
        <p:txBody>
          <a:bodyPr>
            <a:normAutofit/>
          </a:bodyPr>
          <a:lstStyle>
            <a:lvl1pPr>
              <a:defRPr sz="2800" b="1">
                <a:latin typeface="+mj-lt"/>
              </a:defRPr>
            </a:lvl1pPr>
            <a:lvl2pPr>
              <a:defRPr sz="2800" b="1">
                <a:latin typeface="+mj-lt"/>
              </a:defRPr>
            </a:lvl2pPr>
            <a:lvl3pPr>
              <a:defRPr sz="2000" b="1">
                <a:latin typeface="+mj-lt"/>
              </a:defRPr>
            </a:lvl3pPr>
            <a:lvl4pPr>
              <a:defRPr sz="2000" b="1">
                <a:latin typeface="+mj-lt"/>
              </a:defRPr>
            </a:lvl4pPr>
            <a:lvl5pPr>
              <a:defRPr sz="2000" b="1">
                <a:latin typeface="+mj-lt"/>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360815" y="4767263"/>
            <a:ext cx="4392809" cy="273844"/>
          </a:xfrm>
        </p:spPr>
        <p:txBody>
          <a:bodyPr/>
          <a:lstStyle>
            <a:lvl1pPr algn="ctr">
              <a:defRPr/>
            </a:lvl1pPr>
          </a:lstStyle>
          <a:p>
            <a:r>
              <a:rPr lang="en-US"/>
              <a:t>25th International Petroleum Environmental Conference Denver, Colorado</a:t>
            </a:r>
            <a:endParaRPr lang="en-US" dirty="0"/>
          </a:p>
        </p:txBody>
      </p:sp>
      <p:sp>
        <p:nvSpPr>
          <p:cNvPr id="6" name="Slide Number Placeholder 5"/>
          <p:cNvSpPr>
            <a:spLocks noGrp="1"/>
          </p:cNvSpPr>
          <p:nvPr>
            <p:ph type="sldNum" sz="quarter" idx="12"/>
          </p:nvPr>
        </p:nvSpPr>
        <p:spPr>
          <a:xfrm>
            <a:off x="8197756" y="4767263"/>
            <a:ext cx="762000" cy="273844"/>
          </a:xfrm>
        </p:spPr>
        <p:txBody>
          <a:bodyPr/>
          <a:lstStyle>
            <a:lvl1pPr>
              <a:defRPr b="0"/>
            </a:lvl1pPr>
          </a:lstStyle>
          <a:p>
            <a:fld id="{37C2E05E-97ED-466F-8EE8-C8D9FED4DCC4}" type="slidenum">
              <a:rPr lang="en-US" smtClean="0"/>
              <a:pPr/>
              <a:t>‹#›</a:t>
            </a:fld>
            <a:endParaRPr lang="en-US" dirty="0"/>
          </a:p>
        </p:txBody>
      </p:sp>
    </p:spTree>
    <p:extLst>
      <p:ext uri="{BB962C8B-B14F-4D97-AF65-F5344CB8AC3E}">
        <p14:creationId xmlns:p14="http://schemas.microsoft.com/office/powerpoint/2010/main" val="2957062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4199"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a:t>Click to edit Master title style</a:t>
            </a:r>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165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Edit Master text styles</a:t>
            </a:r>
          </a:p>
        </p:txBody>
      </p:sp>
      <p:sp>
        <p:nvSpPr>
          <p:cNvPr id="5" name="Footer Placeholder 4"/>
          <p:cNvSpPr>
            <a:spLocks noGrp="1"/>
          </p:cNvSpPr>
          <p:nvPr>
            <p:ph type="ftr" sz="quarter" idx="11"/>
          </p:nvPr>
        </p:nvSpPr>
        <p:spPr>
          <a:xfrm>
            <a:off x="2227811" y="4767263"/>
            <a:ext cx="4525813" cy="273844"/>
          </a:xfrm>
        </p:spPr>
        <p:txBody>
          <a:bodyPr/>
          <a:lstStyle>
            <a:lvl1pPr algn="ctr">
              <a:defRPr/>
            </a:lvl1pPr>
          </a:lstStyle>
          <a:p>
            <a:r>
              <a:rPr lang="en-US"/>
              <a:t>25th International Petroleum Environmental Conference Denver, Colorado</a:t>
            </a:r>
            <a:endParaRPr lang="en-US" dirty="0"/>
          </a:p>
        </p:txBody>
      </p:sp>
      <p:sp>
        <p:nvSpPr>
          <p:cNvPr id="6" name="Slide Number Placeholder 5"/>
          <p:cNvSpPr>
            <a:spLocks noGrp="1"/>
          </p:cNvSpPr>
          <p:nvPr>
            <p:ph type="sldNum" sz="quarter" idx="12"/>
          </p:nvPr>
        </p:nvSpPr>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412711109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normAutofit/>
          </a:bodyPr>
          <a:lstStyle>
            <a:lvl1pPr>
              <a:defRPr sz="3600" b="1">
                <a:solidFill>
                  <a:schemeClr val="accent3">
                    <a:lumMod val="50000"/>
                  </a:schemeClr>
                </a:solidFill>
                <a:effectLst>
                  <a:outerShdw blurRad="38100" dist="38100" dir="2700000" algn="tl">
                    <a:srgbClr val="000000">
                      <a:alpha val="43137"/>
                    </a:srgbClr>
                  </a:outerShdw>
                </a:effectLst>
              </a:defRPr>
            </a:lvl1pPr>
          </a:lstStyle>
          <a:p>
            <a:r>
              <a:rPr kumimoji="0" lang="en-US" dirty="0"/>
              <a:t>Click to edit Master title style</a:t>
            </a:r>
          </a:p>
        </p:txBody>
      </p:sp>
      <p:sp>
        <p:nvSpPr>
          <p:cNvPr id="3" name="Content Placeholder 2"/>
          <p:cNvSpPr>
            <a:spLocks noGrp="1"/>
          </p:cNvSpPr>
          <p:nvPr>
            <p:ph sz="half" idx="1"/>
          </p:nvPr>
        </p:nvSpPr>
        <p:spPr>
          <a:xfrm>
            <a:off x="457200" y="1440064"/>
            <a:ext cx="4038600" cy="3326130"/>
          </a:xfrm>
        </p:spPr>
        <p:txBody>
          <a:bodyPr>
            <a:normAutofit/>
          </a:bodyPr>
          <a:lstStyle>
            <a:lvl1pPr>
              <a:defRPr sz="2000" b="1">
                <a:solidFill>
                  <a:schemeClr val="accent5">
                    <a:lumMod val="75000"/>
                  </a:schemeClr>
                </a:solidFill>
              </a:defRPr>
            </a:lvl1pPr>
            <a:lvl2pPr>
              <a:defRPr sz="2000" b="1"/>
            </a:lvl2pPr>
            <a:lvl3pPr>
              <a:defRPr sz="1600" b="1"/>
            </a:lvl3pPr>
            <a:lvl4pPr>
              <a:defRPr sz="1400" b="1"/>
            </a:lvl4pPr>
            <a:lvl5pPr>
              <a:defRPr sz="1400" b="1"/>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440064"/>
            <a:ext cx="4038600" cy="3326130"/>
          </a:xfrm>
        </p:spPr>
        <p:txBody>
          <a:bodyPr>
            <a:normAutofit/>
          </a:bodyPr>
          <a:lstStyle>
            <a:lvl1pPr>
              <a:defRPr sz="2000" b="1">
                <a:solidFill>
                  <a:schemeClr val="accent5">
                    <a:lumMod val="75000"/>
                  </a:schemeClr>
                </a:solidFill>
              </a:defRPr>
            </a:lvl1pPr>
            <a:lvl2pPr>
              <a:defRPr sz="2000" b="1"/>
            </a:lvl2pPr>
            <a:lvl3pPr>
              <a:defRPr sz="1600" b="1"/>
            </a:lvl3pPr>
            <a:lvl4pPr>
              <a:defRPr sz="1400" b="1"/>
            </a:lvl4pPr>
            <a:lvl5pPr>
              <a:defRPr sz="1400" b="1"/>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2269376" y="4767263"/>
            <a:ext cx="4378006" cy="273844"/>
          </a:xfrm>
        </p:spPr>
        <p:txBody>
          <a:bodyPr/>
          <a:lstStyle>
            <a:lvl1pPr algn="ctr">
              <a:defRPr/>
            </a:lvl1pPr>
          </a:lstStyle>
          <a:p>
            <a:r>
              <a:rPr lang="en-US"/>
              <a:t>25th International Petroleum Environmental Conference Denver, Colorado</a:t>
            </a:r>
            <a:endParaRPr lang="en-US" dirty="0"/>
          </a:p>
        </p:txBody>
      </p:sp>
      <p:sp>
        <p:nvSpPr>
          <p:cNvPr id="7" name="Slide Number Placeholder 6"/>
          <p:cNvSpPr>
            <a:spLocks noGrp="1"/>
          </p:cNvSpPr>
          <p:nvPr>
            <p:ph type="sldNum" sz="quarter" idx="12"/>
          </p:nvPr>
        </p:nvSpPr>
        <p:spPr>
          <a:xfrm>
            <a:off x="8077201" y="4766194"/>
            <a:ext cx="762000" cy="273844"/>
          </a:xfrm>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858416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600" b="1">
                <a:ln>
                  <a:noFill/>
                </a:ln>
                <a:solidFill>
                  <a:schemeClr val="accent3">
                    <a:lumMod val="50000"/>
                  </a:schemeClr>
                </a:solidFill>
                <a:effectLst>
                  <a:outerShdw blurRad="38100" dist="38100" dir="2700000" algn="tl">
                    <a:srgbClr val="000000">
                      <a:alpha val="43137"/>
                    </a:srgbClr>
                  </a:outerShdw>
                </a:effectLst>
                <a:latin typeface="+mj-lt"/>
                <a:ea typeface="+mj-ea"/>
                <a:cs typeface="+mj-cs"/>
              </a:defRPr>
            </a:lvl1pPr>
          </a:lstStyle>
          <a:p>
            <a:r>
              <a:rPr kumimoji="0"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1122745" y="4767263"/>
            <a:ext cx="5596555" cy="273844"/>
          </a:xfrm>
        </p:spPr>
        <p:txBody>
          <a:bodyPr/>
          <a:lstStyle>
            <a:lvl1pPr algn="ctr">
              <a:defRPr/>
            </a:lvl1pPr>
          </a:lstStyle>
          <a:p>
            <a:r>
              <a:rPr lang="en-US"/>
              <a:t>25th International Petroleum Environmental Conference Denver, Colorado</a:t>
            </a:r>
            <a:endParaRPr lang="en-US" dirty="0"/>
          </a:p>
        </p:txBody>
      </p:sp>
      <p:sp>
        <p:nvSpPr>
          <p:cNvPr id="5" name="Slide Number Placeholder 4"/>
          <p:cNvSpPr>
            <a:spLocks noGrp="1"/>
          </p:cNvSpPr>
          <p:nvPr>
            <p:ph type="sldNum" sz="quarter" idx="12"/>
          </p:nvPr>
        </p:nvSpPr>
        <p:spPr>
          <a:xfrm>
            <a:off x="8156812" y="4767263"/>
            <a:ext cx="762000" cy="273844"/>
          </a:xfrm>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227302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b="1">
                <a:solidFill>
                  <a:schemeClr val="accent3">
                    <a:lumMod val="50000"/>
                  </a:schemeClr>
                </a:solidFill>
              </a:defRPr>
            </a:lvl1pPr>
          </a:lstStyle>
          <a:p>
            <a:r>
              <a:rPr kumimoji="0" lang="en-US" dirty="0"/>
              <a:t>Click to edit Master title style</a:t>
            </a:r>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1800" b="1" cap="none" baseline="0">
                <a:solidFill>
                  <a:schemeClr val="accent5">
                    <a:lumMod val="75000"/>
                  </a:schemeClr>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Edit Master text styles</a:t>
            </a:r>
          </a:p>
        </p:txBody>
      </p:sp>
      <p:sp>
        <p:nvSpPr>
          <p:cNvPr id="4" name="Text Placeholder 3"/>
          <p:cNvSpPr>
            <a:spLocks noGrp="1"/>
          </p:cNvSpPr>
          <p:nvPr>
            <p:ph type="body" sz="half" idx="3"/>
          </p:nvPr>
        </p:nvSpPr>
        <p:spPr>
          <a:xfrm>
            <a:off x="4645026" y="1394818"/>
            <a:ext cx="4041775" cy="491132"/>
          </a:xfrm>
        </p:spPr>
        <p:txBody>
          <a:bodyPr lIns="45720" tIns="0" rIns="45720" bIns="0" anchor="ctr">
            <a:normAutofit/>
          </a:bodyPr>
          <a:lstStyle>
            <a:lvl1pPr marL="0" indent="0">
              <a:buNone/>
              <a:defRPr sz="2000" b="1" cap="none" baseline="0">
                <a:solidFill>
                  <a:schemeClr val="accent5">
                    <a:lumMod val="75000"/>
                  </a:schemeClr>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Edit Master text styles</a:t>
            </a:r>
          </a:p>
        </p:txBody>
      </p:sp>
      <p:sp>
        <p:nvSpPr>
          <p:cNvPr id="5" name="Content Placeholder 4"/>
          <p:cNvSpPr>
            <a:spLocks noGrp="1"/>
          </p:cNvSpPr>
          <p:nvPr>
            <p:ph sz="quarter" idx="2"/>
          </p:nvPr>
        </p:nvSpPr>
        <p:spPr>
          <a:xfrm>
            <a:off x="457200" y="1885950"/>
            <a:ext cx="4040188" cy="2884290"/>
          </a:xfrm>
        </p:spPr>
        <p:txBody>
          <a:bodyPr tIns="0">
            <a:normAutofit/>
          </a:bodyPr>
          <a:lstStyle>
            <a:lvl1pPr>
              <a:defRPr sz="2000" b="1"/>
            </a:lvl1pPr>
            <a:lvl2pPr>
              <a:defRPr sz="1800" b="1"/>
            </a:lvl2pPr>
            <a:lvl3pPr>
              <a:defRPr sz="1600" b="1"/>
            </a:lvl3pPr>
            <a:lvl4pPr>
              <a:defRPr sz="1600" b="1"/>
            </a:lvl4pPr>
            <a:lvl5pPr>
              <a:defRPr sz="1600" b="1"/>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4645026" y="1885950"/>
            <a:ext cx="4041775" cy="2884290"/>
          </a:xfrm>
        </p:spPr>
        <p:txBody>
          <a:bodyPr tIns="0">
            <a:normAutofit/>
          </a:bodyPr>
          <a:lstStyle>
            <a:lvl1pPr>
              <a:defRPr sz="2000" b="1"/>
            </a:lvl1pPr>
            <a:lvl2pPr>
              <a:defRPr sz="1800" b="1"/>
            </a:lvl2pPr>
            <a:lvl3pPr>
              <a:defRPr sz="1600" b="1"/>
            </a:lvl3pPr>
            <a:lvl4pPr>
              <a:defRPr sz="1600" b="1"/>
            </a:lvl4pPr>
            <a:lvl5pPr>
              <a:defRPr sz="1600" b="1"/>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2227811" y="4767263"/>
            <a:ext cx="4450392" cy="273844"/>
          </a:xfrm>
        </p:spPr>
        <p:txBody>
          <a:bodyPr/>
          <a:lstStyle>
            <a:lvl1pPr algn="ctr">
              <a:defRPr/>
            </a:lvl1pPr>
          </a:lstStyle>
          <a:p>
            <a:r>
              <a:rPr lang="en-US"/>
              <a:t>25th International Petroleum Environmental Conference Denver, Colorado</a:t>
            </a:r>
            <a:endParaRPr lang="en-US" dirty="0"/>
          </a:p>
        </p:txBody>
      </p:sp>
      <p:sp>
        <p:nvSpPr>
          <p:cNvPr id="9" name="Slide Number Placeholder 8"/>
          <p:cNvSpPr>
            <a:spLocks noGrp="1"/>
          </p:cNvSpPr>
          <p:nvPr>
            <p:ph type="sldNum" sz="quarter" idx="12"/>
          </p:nvPr>
        </p:nvSpPr>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4285423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2493818" y="4767263"/>
            <a:ext cx="4163836" cy="273844"/>
          </a:xfrm>
        </p:spPr>
        <p:txBody>
          <a:bodyPr/>
          <a:lstStyle>
            <a:lvl1pPr algn="ctr">
              <a:defRPr/>
            </a:lvl1pPr>
          </a:lstStyle>
          <a:p>
            <a:r>
              <a:rPr lang="en-US"/>
              <a:t>25th International Petroleum Environmental Conference Denver, Colorado</a:t>
            </a:r>
            <a:endParaRPr lang="en-US" dirty="0"/>
          </a:p>
        </p:txBody>
      </p:sp>
      <p:sp>
        <p:nvSpPr>
          <p:cNvPr id="4" name="Slide Number Placeholder 3"/>
          <p:cNvSpPr>
            <a:spLocks noGrp="1"/>
          </p:cNvSpPr>
          <p:nvPr>
            <p:ph type="sldNum" sz="quarter" idx="12"/>
          </p:nvPr>
        </p:nvSpPr>
        <p:spPr>
          <a:xfrm>
            <a:off x="8115869" y="4767263"/>
            <a:ext cx="762000" cy="273844"/>
          </a:xfrm>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277117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4" name="Content Placeholder 1"/>
          <p:cNvSpPr>
            <a:spLocks noGrp="1"/>
          </p:cNvSpPr>
          <p:nvPr>
            <p:ph idx="1" hasCustomPrompt="1"/>
          </p:nvPr>
        </p:nvSpPr>
        <p:spPr>
          <a:xfrm>
            <a:off x="914400" y="1581150"/>
            <a:ext cx="6781800" cy="533400"/>
          </a:xfrm>
          <a:prstGeom prst="rect">
            <a:avLst/>
          </a:prstGeom>
        </p:spPr>
        <p:txBody>
          <a:bodyPr/>
          <a:lstStyle>
            <a:lvl1pPr marL="0" indent="0">
              <a:buNone/>
              <a:defRPr sz="1400" baseline="0">
                <a:solidFill>
                  <a:schemeClr val="bg1"/>
                </a:solidFill>
                <a:latin typeface="Arial Rounded MT Bold" charset="0"/>
                <a:ea typeface="Arial Rounded MT Bold" charset="0"/>
                <a:cs typeface="Arial Rounded MT Bold" charset="0"/>
              </a:defRPr>
            </a:lvl1pPr>
          </a:lstStyle>
          <a:p>
            <a:r>
              <a:rPr lang="en-US" sz="1400" dirty="0">
                <a:latin typeface="Arial Rounded MT Bold" charset="0"/>
                <a:ea typeface="Arial Rounded MT Bold" charset="0"/>
                <a:cs typeface="Arial Rounded MT Bold" charset="0"/>
              </a:rPr>
              <a:t>Click to add text</a:t>
            </a:r>
            <a:endParaRPr lang="en-US" dirty="0"/>
          </a:p>
        </p:txBody>
      </p:sp>
      <p:sp>
        <p:nvSpPr>
          <p:cNvPr id="6" name="Title 3"/>
          <p:cNvSpPr>
            <a:spLocks noGrp="1"/>
          </p:cNvSpPr>
          <p:nvPr>
            <p:ph type="title" hasCustomPrompt="1"/>
          </p:nvPr>
        </p:nvSpPr>
        <p:spPr bwMode="auto">
          <a:xfrm>
            <a:off x="457200" y="285750"/>
            <a:ext cx="8229600" cy="9715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l">
              <a:defRPr sz="4000" b="1" baseline="0">
                <a:solidFill>
                  <a:srgbClr val="008CC1"/>
                </a:solidFill>
                <a:effectLst>
                  <a:outerShdw blurRad="38100" dist="38100" dir="2700000" algn="tl">
                    <a:srgbClr val="000000">
                      <a:alpha val="43137"/>
                    </a:srgbClr>
                  </a:outerShdw>
                </a:effectLst>
              </a:defRPr>
            </a:lvl1pPr>
          </a:lstStyle>
          <a:p>
            <a:r>
              <a:rPr lang="en-US" altLang="en-US" dirty="0">
                <a:latin typeface="Arial" panose="020B0604020202020204" pitchFamily="34" charset="0"/>
                <a:cs typeface="Arial" panose="020B0604020202020204" pitchFamily="34" charset="0"/>
              </a:rPr>
              <a:t>Your Presentation Name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(2 lines if necessary)</a:t>
            </a:r>
          </a:p>
        </p:txBody>
      </p:sp>
    </p:spTree>
    <p:extLst>
      <p:ext uri="{BB962C8B-B14F-4D97-AF65-F5344CB8AC3E}">
        <p14:creationId xmlns:p14="http://schemas.microsoft.com/office/powerpoint/2010/main" val="2670740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ormal Content Slide">
    <p:spTree>
      <p:nvGrpSpPr>
        <p:cNvPr id="1" name=""/>
        <p:cNvGrpSpPr/>
        <p:nvPr/>
      </p:nvGrpSpPr>
      <p:grpSpPr>
        <a:xfrm>
          <a:off x="0" y="0"/>
          <a:ext cx="0" cy="0"/>
          <a:chOff x="0" y="0"/>
          <a:chExt cx="0" cy="0"/>
        </a:xfrm>
      </p:grpSpPr>
      <p:sp>
        <p:nvSpPr>
          <p:cNvPr id="8" name="Title 1"/>
          <p:cNvSpPr>
            <a:spLocks noGrp="1"/>
          </p:cNvSpPr>
          <p:nvPr>
            <p:ph type="title"/>
          </p:nvPr>
        </p:nvSpPr>
        <p:spPr>
          <a:xfrm>
            <a:off x="381000" y="428625"/>
            <a:ext cx="8229600" cy="685800"/>
          </a:xfrm>
          <a:prstGeom prst="rect">
            <a:avLst/>
          </a:prstGeom>
        </p:spPr>
        <p:txBody>
          <a:bodyPr vert="horz" anchor="ctr"/>
          <a:lstStyle>
            <a:lvl1pPr algn="l">
              <a:lnSpc>
                <a:spcPts val="3200"/>
              </a:lnSpc>
              <a:defRPr sz="3000" b="1">
                <a:solidFill>
                  <a:schemeClr val="accent6">
                    <a:lumMod val="50000"/>
                  </a:schemeClr>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9" name="Content Placeholder 2"/>
          <p:cNvSpPr>
            <a:spLocks noGrp="1"/>
          </p:cNvSpPr>
          <p:nvPr>
            <p:ph idx="1"/>
          </p:nvPr>
        </p:nvSpPr>
        <p:spPr>
          <a:xfrm>
            <a:off x="457200" y="1200150"/>
            <a:ext cx="8229600" cy="3333750"/>
          </a:xfrm>
          <a:prstGeom prst="rect">
            <a:avLst/>
          </a:prstGeom>
        </p:spPr>
        <p:txBody>
          <a:bodyPr vert="horz"/>
          <a:lstStyle>
            <a:lvl1pPr marL="342900" indent="-342900">
              <a:spcAft>
                <a:spcPts val="450"/>
              </a:spcAft>
              <a:buClr>
                <a:schemeClr val="accent5">
                  <a:lumMod val="75000"/>
                </a:schemeClr>
              </a:buClr>
              <a:buSzPct val="150000"/>
              <a:buFont typeface="Arial" panose="020B0604020202020204" pitchFamily="34" charset="0"/>
              <a:buChar char="•"/>
              <a:defRPr sz="2400" b="1">
                <a:solidFill>
                  <a:schemeClr val="tx1"/>
                </a:solidFill>
                <a:effectLst/>
                <a:latin typeface="Arial"/>
                <a:cs typeface="Arial"/>
              </a:defRPr>
            </a:lvl1pPr>
            <a:lvl2pPr marL="473869" indent="-303610">
              <a:spcBef>
                <a:spcPts val="846"/>
              </a:spcBef>
              <a:spcAft>
                <a:spcPts val="450"/>
              </a:spcAft>
              <a:buClr>
                <a:schemeClr val="accent4"/>
              </a:buClr>
              <a:buSzPct val="180000"/>
              <a:buFont typeface="Arial" charset="0"/>
              <a:buChar char="•"/>
              <a:defRPr sz="1800" b="1" baseline="0">
                <a:solidFill>
                  <a:schemeClr val="accent6"/>
                </a:solidFill>
                <a:latin typeface="Arial"/>
                <a:cs typeface="Arial"/>
              </a:defRPr>
            </a:lvl2pPr>
            <a:lvl3pPr marL="728663" indent="-213122">
              <a:spcBef>
                <a:spcPts val="450"/>
              </a:spcBef>
              <a:spcAft>
                <a:spcPts val="450"/>
              </a:spcAft>
              <a:buClr>
                <a:schemeClr val="accent3"/>
              </a:buClr>
              <a:buSzPct val="170000"/>
              <a:buFont typeface="Arial" charset="0"/>
              <a:buChar char="•"/>
              <a:defRPr sz="1600" b="1" baseline="0">
                <a:solidFill>
                  <a:schemeClr val="accent6"/>
                </a:solidFill>
                <a:latin typeface="Arial"/>
                <a:cs typeface="Arial"/>
              </a:defRPr>
            </a:lvl3pPr>
            <a:lvl4pPr marL="1032272" indent="-253604">
              <a:spcBef>
                <a:spcPts val="450"/>
              </a:spcBef>
              <a:spcAft>
                <a:spcPts val="450"/>
              </a:spcAft>
              <a:buClr>
                <a:schemeClr val="accent1">
                  <a:lumMod val="60000"/>
                  <a:lumOff val="40000"/>
                </a:schemeClr>
              </a:buClr>
              <a:buSzPct val="150000"/>
              <a:buFont typeface="Arial" charset="0"/>
              <a:buChar char="•"/>
              <a:defRPr sz="1400" b="1" i="0" baseline="0">
                <a:solidFill>
                  <a:schemeClr val="accent6"/>
                </a:solidFill>
                <a:latin typeface="Arial"/>
                <a:cs typeface="Arial"/>
              </a:defRPr>
            </a:lvl4pPr>
            <a:lvl5pPr>
              <a:buClr>
                <a:srgbClr val="ACD027"/>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Content Placeholder 2"/>
          <p:cNvSpPr>
            <a:spLocks noGrp="1"/>
          </p:cNvSpPr>
          <p:nvPr>
            <p:ph idx="10"/>
          </p:nvPr>
        </p:nvSpPr>
        <p:spPr>
          <a:xfrm>
            <a:off x="2057400" y="4705350"/>
            <a:ext cx="4876800" cy="381000"/>
          </a:xfrm>
          <a:prstGeom prst="rect">
            <a:avLst/>
          </a:prstGeom>
        </p:spPr>
        <p:txBody>
          <a:bodyPr vert="horz" anchor="ctr"/>
          <a:lstStyle>
            <a:lvl1pPr marL="0" indent="0">
              <a:lnSpc>
                <a:spcPct val="70000"/>
              </a:lnSpc>
              <a:spcAft>
                <a:spcPts val="450"/>
              </a:spcAft>
              <a:buFontTx/>
              <a:buNone/>
              <a:defRPr sz="1100" b="1">
                <a:solidFill>
                  <a:srgbClr val="ACD027"/>
                </a:solidFill>
                <a:latin typeface="Arial"/>
                <a:cs typeface="Arial"/>
              </a:defRPr>
            </a:lvl1pPr>
            <a:lvl2pPr marL="473869" indent="-303610">
              <a:spcBef>
                <a:spcPts val="846"/>
              </a:spcBef>
              <a:spcAft>
                <a:spcPts val="450"/>
              </a:spcAft>
              <a:buClr>
                <a:srgbClr val="008CC1"/>
              </a:buClr>
              <a:buSzPct val="180000"/>
              <a:buFont typeface="Arial" charset="0"/>
              <a:buChar char="•"/>
              <a:defRPr sz="1800">
                <a:solidFill>
                  <a:schemeClr val="bg1"/>
                </a:solidFill>
                <a:latin typeface="Arial"/>
                <a:cs typeface="Arial"/>
              </a:defRPr>
            </a:lvl2pPr>
            <a:lvl3pPr marL="728663" indent="-213122">
              <a:spcBef>
                <a:spcPts val="450"/>
              </a:spcBef>
              <a:spcAft>
                <a:spcPts val="450"/>
              </a:spcAft>
              <a:buClr>
                <a:srgbClr val="008CC1"/>
              </a:buClr>
              <a:buSzPct val="170000"/>
              <a:buFont typeface="Arial" charset="0"/>
              <a:buChar char="•"/>
              <a:defRPr sz="1600">
                <a:solidFill>
                  <a:schemeClr val="bg1"/>
                </a:solidFill>
                <a:latin typeface="Arial"/>
                <a:cs typeface="Arial"/>
              </a:defRPr>
            </a:lvl3pPr>
            <a:lvl4pPr marL="1032272" indent="-253604">
              <a:spcBef>
                <a:spcPts val="450"/>
              </a:spcBef>
              <a:spcAft>
                <a:spcPts val="450"/>
              </a:spcAft>
              <a:buClr>
                <a:srgbClr val="008CC1"/>
              </a:buClr>
              <a:buSzPct val="150000"/>
              <a:buFont typeface="Arial" charset="0"/>
              <a:buChar char="•"/>
              <a:defRPr sz="1400" i="0">
                <a:solidFill>
                  <a:schemeClr val="bg1"/>
                </a:solidFill>
                <a:latin typeface="Arial"/>
                <a:cs typeface="Arial"/>
              </a:defRPr>
            </a:lvl4pPr>
            <a:lvl5pPr>
              <a:buClr>
                <a:srgbClr val="ACD027"/>
              </a:buClr>
              <a:defRPr/>
            </a:lvl5pPr>
          </a:lstStyle>
          <a:p>
            <a:pPr lvl="0"/>
            <a:r>
              <a:rPr lang="en-US" dirty="0"/>
              <a:t>Click to edit Master text style</a:t>
            </a:r>
          </a:p>
        </p:txBody>
      </p:sp>
    </p:spTree>
    <p:extLst>
      <p:ext uri="{BB962C8B-B14F-4D97-AF65-F5344CB8AC3E}">
        <p14:creationId xmlns:p14="http://schemas.microsoft.com/office/powerpoint/2010/main" val="1366439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3">
                  <a:lumMod val="40000"/>
                  <a:lumOff val="60000"/>
                </a:schemeClr>
              </a:gs>
              <a:gs pos="61000">
                <a:schemeClr val="accent3">
                  <a:lumMod val="50000"/>
                </a:schemeClr>
              </a:gs>
              <a:gs pos="73000">
                <a:schemeClr val="accent3">
                  <a:lumMod val="75000"/>
                </a:schemeClr>
              </a:gs>
              <a:gs pos="100000">
                <a:schemeClr val="accent3">
                  <a:lumMod val="60000"/>
                  <a:lumOff val="40000"/>
                </a:schemeClr>
              </a:gs>
            </a:gsLst>
            <a:lin ang="5400000" scaled="1"/>
          </a:gra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68580" tIns="34290" rIns="68580" bIns="34290" anchor="t" compatLnSpc="1"/>
          <a:lstStyle/>
          <a:p>
            <a:pPr marL="0" algn="l" rtl="0" eaLnBrk="1" latinLnBrk="0" hangingPunct="1"/>
            <a:endParaRPr kumimoji="0" lang="en-US" sz="2850" dirty="0">
              <a:solidFill>
                <a:schemeClr val="tx1"/>
              </a:solidFill>
              <a:latin typeface="+mn-lt"/>
              <a:ea typeface="+mn-ea"/>
              <a:cs typeface="+mn-cs"/>
            </a:endParaRPr>
          </a:p>
        </p:txBody>
      </p:sp>
      <p:sp>
        <p:nvSpPr>
          <p:cNvPr id="8" name="Freeform 7"/>
          <p:cNvSpPr>
            <a:spLocks/>
          </p:cNvSpPr>
          <p:nvPr/>
        </p:nvSpPr>
        <p:spPr bwMode="auto">
          <a:xfrm>
            <a:off x="4381500" y="-5357"/>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2">
                  <a:lumMod val="40000"/>
                  <a:lumOff val="60000"/>
                </a:schemeClr>
              </a:gs>
              <a:gs pos="61000">
                <a:schemeClr val="accent4"/>
              </a:gs>
              <a:gs pos="73000">
                <a:schemeClr val="accent4"/>
              </a:gs>
              <a:gs pos="100000">
                <a:schemeClr val="accent2"/>
              </a:gs>
            </a:gsLst>
            <a:lin ang="5400000" scaled="1"/>
          </a:gra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68580" tIns="34290" rIns="68580" bIns="34290" anchor="t" compatLnSpc="1"/>
          <a:lstStyle/>
          <a:p>
            <a:pPr marL="0" algn="l" rtl="0" eaLnBrk="1" latinLnBrk="0" hangingPunct="1"/>
            <a:endParaRPr kumimoji="0" lang="en-US" sz="2850">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n-US" dirty="0"/>
              <a:t>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457200" y="4767263"/>
            <a:ext cx="665544" cy="273844"/>
          </a:xfrm>
          <a:prstGeom prst="rect">
            <a:avLst/>
          </a:prstGeom>
        </p:spPr>
        <p:txBody>
          <a:bodyPr vert="horz" lIns="0" tIns="0" rIns="0" bIns="0" anchor="b"/>
          <a:lstStyle>
            <a:lvl1pPr algn="l" eaLnBrk="1" latinLnBrk="0" hangingPunct="1">
              <a:defRPr kumimoji="0" sz="900">
                <a:solidFill>
                  <a:schemeClr val="tx2">
                    <a:shade val="90000"/>
                  </a:schemeClr>
                </a:solidFill>
              </a:defRPr>
            </a:lvl1pPr>
          </a:lstStyle>
          <a:p>
            <a:endParaRPr lang="en-US" dirty="0"/>
          </a:p>
        </p:txBody>
      </p:sp>
      <p:sp>
        <p:nvSpPr>
          <p:cNvPr id="22" name="Footer Placeholder 21"/>
          <p:cNvSpPr>
            <a:spLocks noGrp="1"/>
          </p:cNvSpPr>
          <p:nvPr>
            <p:ph type="ftr" sz="quarter" idx="3"/>
          </p:nvPr>
        </p:nvSpPr>
        <p:spPr>
          <a:xfrm>
            <a:off x="1566060" y="4761982"/>
            <a:ext cx="5630880" cy="273844"/>
          </a:xfrm>
          <a:prstGeom prst="rect">
            <a:avLst/>
          </a:prstGeom>
        </p:spPr>
        <p:txBody>
          <a:bodyPr vert="horz" lIns="0" tIns="0" rIns="0" bIns="0" anchor="b"/>
          <a:lstStyle>
            <a:lvl1pPr algn="l" eaLnBrk="1" latinLnBrk="0" hangingPunct="1">
              <a:defRPr kumimoji="0" sz="900">
                <a:solidFill>
                  <a:schemeClr val="tx2">
                    <a:shade val="90000"/>
                  </a:schemeClr>
                </a:solidFill>
                <a:latin typeface="+mj-lt"/>
              </a:defRPr>
            </a:lvl1pPr>
          </a:lstStyle>
          <a:p>
            <a:pPr algn="ctr"/>
            <a:r>
              <a:rPr lang="en-US"/>
              <a:t>25th International Petroleum Environmental Conference Denver, Colorado</a:t>
            </a:r>
            <a:endParaRPr lang="en-US" dirty="0"/>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900" b="1">
                <a:solidFill>
                  <a:schemeClr val="tx2">
                    <a:shade val="90000"/>
                  </a:schemeClr>
                </a:solidFill>
                <a:latin typeface="+mj-lt"/>
              </a:defRPr>
            </a:lvl1pPr>
          </a:lstStyle>
          <a:p>
            <a:fld id="{37C2E05E-97ED-466F-8EE8-C8D9FED4DCC4}" type="slidenum">
              <a:rPr lang="en-US" smtClean="0"/>
              <a:pPr/>
              <a:t>‹#›</a:t>
            </a:fld>
            <a:endParaRPr lang="en-US" dirty="0"/>
          </a:p>
        </p:txBody>
      </p:sp>
      <p:grpSp>
        <p:nvGrpSpPr>
          <p:cNvPr id="2" name="Group 1"/>
          <p:cNvGrpSpPr/>
          <p:nvPr/>
        </p:nvGrpSpPr>
        <p:grpSpPr>
          <a:xfrm>
            <a:off x="-19017" y="151806"/>
            <a:ext cx="9180548" cy="486918"/>
            <a:chOff x="-19045" y="216550"/>
            <a:chExt cx="9180548" cy="649224"/>
          </a:xfrm>
          <a:effectLst/>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ln>
              <a:gradFill>
                <a:gsLst>
                  <a:gs pos="0">
                    <a:schemeClr val="accent1">
                      <a:lumMod val="5000"/>
                      <a:lumOff val="95000"/>
                    </a:schemeClr>
                  </a:gs>
                  <a:gs pos="74000">
                    <a:schemeClr val="accent4"/>
                  </a:gs>
                  <a:gs pos="83000">
                    <a:schemeClr val="accent1">
                      <a:lumMod val="45000"/>
                      <a:lumOff val="55000"/>
                    </a:schemeClr>
                  </a:gs>
                  <a:gs pos="100000">
                    <a:schemeClr val="accent4">
                      <a:lumMod val="60000"/>
                      <a:lumOff val="40000"/>
                    </a:schemeClr>
                  </a:gs>
                </a:gsLst>
                <a:lin ang="5400000" scaled="1"/>
              </a:gradFill>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anchor="t" compatLnSpc="1"/>
            <a:lstStyle/>
            <a:p>
              <a:endParaRPr kumimoji="0" lang="en-US" sz="285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ln>
              <a:gradFill>
                <a:gsLst>
                  <a:gs pos="0">
                    <a:schemeClr val="accent2">
                      <a:lumMod val="40000"/>
                      <a:lumOff val="60000"/>
                    </a:schemeClr>
                  </a:gs>
                  <a:gs pos="74000">
                    <a:schemeClr val="accent4"/>
                  </a:gs>
                  <a:gs pos="83000">
                    <a:schemeClr val="accent1">
                      <a:lumMod val="45000"/>
                      <a:lumOff val="55000"/>
                    </a:schemeClr>
                  </a:gs>
                  <a:gs pos="100000">
                    <a:schemeClr val="accent4">
                      <a:lumMod val="60000"/>
                      <a:lumOff val="40000"/>
                    </a:schemeClr>
                  </a:gs>
                </a:gsLst>
                <a:lin ang="5400000" scaled="1"/>
              </a:gra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vert="horz" wrap="square" lIns="91440" tIns="45720" rIns="91440" bIns="45720" anchor="t" compatLnSpc="1"/>
            <a:lstStyle/>
            <a:p>
              <a:endParaRPr kumimoji="0" lang="en-US" sz="2850"/>
            </a:p>
          </p:txBody>
        </p:sp>
      </p:grpSp>
      <p:pic>
        <p:nvPicPr>
          <p:cNvPr id="5" name="Picture 4">
            <a:extLst>
              <a:ext uri="{FF2B5EF4-FFF2-40B4-BE49-F238E27FC236}">
                <a16:creationId xmlns:a16="http://schemas.microsoft.com/office/drawing/2014/main" id="{48C64B50-9B92-4CD6-B83B-E0DADE6F8F3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7201" y="4725961"/>
            <a:ext cx="609600" cy="315146"/>
          </a:xfrm>
          <a:prstGeom prst="rect">
            <a:avLst/>
          </a:prstGeom>
        </p:spPr>
      </p:pic>
    </p:spTree>
    <p:extLst>
      <p:ext uri="{BB962C8B-B14F-4D97-AF65-F5344CB8AC3E}">
        <p14:creationId xmlns:p14="http://schemas.microsoft.com/office/powerpoint/2010/main" val="2991598569"/>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12" r:id="rId8"/>
    <p:sldLayoutId id="2147484513" r:id="rId9"/>
    <p:sldLayoutId id="2147484490" r:id="rId10"/>
    <p:sldLayoutId id="2147484488" r:id="rId11"/>
  </p:sldLayoutIdLst>
  <p:hf sldNum="0" hdr="0" dt="0"/>
  <p:txStyles>
    <p:titleStyle>
      <a:lvl1pPr algn="l" rtl="0" eaLnBrk="1" latinLnBrk="0" hangingPunct="1">
        <a:spcBef>
          <a:spcPct val="0"/>
        </a:spcBef>
        <a:buNone/>
        <a:defRPr kumimoji="0" sz="2700" b="1" kern="1200">
          <a:ln>
            <a:noFill/>
          </a:ln>
          <a:solidFill>
            <a:schemeClr val="tx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205720" indent="-205720" algn="l" rtl="0" eaLnBrk="1" latinLnBrk="0" hangingPunct="1">
        <a:spcBef>
          <a:spcPct val="20000"/>
        </a:spcBef>
        <a:buClr>
          <a:schemeClr val="accent3"/>
        </a:buClr>
        <a:buSzPct val="95000"/>
        <a:buFont typeface="Wingdings 2"/>
        <a:buChar char=""/>
        <a:defRPr kumimoji="0" sz="1950" b="1" kern="1200">
          <a:solidFill>
            <a:schemeClr val="tx1"/>
          </a:solidFill>
          <a:latin typeface="Arial" panose="020B0604020202020204" pitchFamily="34" charset="0"/>
          <a:ea typeface="+mn-ea"/>
          <a:cs typeface="Arial" panose="020B0604020202020204" pitchFamily="34" charset="0"/>
        </a:defRPr>
      </a:lvl1pPr>
      <a:lvl2pPr marL="480013" indent="-185148" algn="l" rtl="0" eaLnBrk="1" latinLnBrk="0" hangingPunct="1">
        <a:spcBef>
          <a:spcPct val="20000"/>
        </a:spcBef>
        <a:buClr>
          <a:schemeClr val="accent1"/>
        </a:buClr>
        <a:buSzPct val="85000"/>
        <a:buFont typeface="Wingdings 2"/>
        <a:buChar char=""/>
        <a:defRPr kumimoji="0" sz="1800" b="1" kern="1200">
          <a:solidFill>
            <a:schemeClr val="tx1"/>
          </a:solidFill>
          <a:latin typeface="Arial" panose="020B0604020202020204" pitchFamily="34" charset="0"/>
          <a:ea typeface="+mn-ea"/>
          <a:cs typeface="Arial" panose="020B0604020202020204" pitchFamily="34" charset="0"/>
        </a:defRPr>
      </a:lvl2pPr>
      <a:lvl3pPr marL="685733" indent="-185148" algn="l" rtl="0" eaLnBrk="1" latinLnBrk="0" hangingPunct="1">
        <a:spcBef>
          <a:spcPct val="20000"/>
        </a:spcBef>
        <a:buClr>
          <a:schemeClr val="accent2"/>
        </a:buClr>
        <a:buSzPct val="70000"/>
        <a:buFont typeface="Wingdings 2"/>
        <a:buChar char=""/>
        <a:defRPr kumimoji="0" sz="1575" b="1" kern="1200">
          <a:solidFill>
            <a:schemeClr val="tx1"/>
          </a:solidFill>
          <a:latin typeface="Arial" panose="020B0604020202020204" pitchFamily="34" charset="0"/>
          <a:ea typeface="+mn-ea"/>
          <a:cs typeface="Arial" panose="020B0604020202020204" pitchFamily="34" charset="0"/>
        </a:defRPr>
      </a:lvl3pPr>
      <a:lvl4pPr marL="891452" indent="-157719" algn="l" rtl="0" eaLnBrk="1" latinLnBrk="0" hangingPunct="1">
        <a:spcBef>
          <a:spcPct val="20000"/>
        </a:spcBef>
        <a:buClr>
          <a:schemeClr val="accent3"/>
        </a:buClr>
        <a:buSzPct val="65000"/>
        <a:buFont typeface="Wingdings 2"/>
        <a:buChar char=""/>
        <a:defRPr kumimoji="0" sz="1500" b="1" kern="1200">
          <a:solidFill>
            <a:schemeClr val="tx1"/>
          </a:solidFill>
          <a:latin typeface="Arial" panose="020B0604020202020204" pitchFamily="34" charset="0"/>
          <a:ea typeface="+mn-ea"/>
          <a:cs typeface="Arial" panose="020B0604020202020204" pitchFamily="34" charset="0"/>
        </a:defRPr>
      </a:lvl4pPr>
      <a:lvl5pPr marL="1097172" indent="-157719" algn="l" rtl="0" eaLnBrk="1" latinLnBrk="0" hangingPunct="1">
        <a:spcBef>
          <a:spcPct val="20000"/>
        </a:spcBef>
        <a:buClr>
          <a:schemeClr val="accent4"/>
        </a:buClr>
        <a:buSzPct val="65000"/>
        <a:buFont typeface="Wingdings 2"/>
        <a:buChar char=""/>
        <a:defRPr kumimoji="0" sz="1500" b="1" kern="1200">
          <a:solidFill>
            <a:schemeClr val="tx1"/>
          </a:solidFill>
          <a:latin typeface="Arial" panose="020B0604020202020204" pitchFamily="34" charset="0"/>
          <a:ea typeface="+mn-ea"/>
          <a:cs typeface="Arial" panose="020B0604020202020204" pitchFamily="34" charset="0"/>
        </a:defRPr>
      </a:lvl5pPr>
      <a:lvl6pPr marL="1302891" indent="-157719" algn="l" rtl="0" eaLnBrk="1" latinLnBrk="0" hangingPunct="1">
        <a:spcBef>
          <a:spcPct val="20000"/>
        </a:spcBef>
        <a:buClr>
          <a:schemeClr val="accent5"/>
        </a:buClr>
        <a:buSzPct val="80000"/>
        <a:buFont typeface="Wingdings 2"/>
        <a:buChar char=""/>
        <a:defRPr kumimoji="0" sz="1350" kern="1200">
          <a:solidFill>
            <a:schemeClr val="tx1"/>
          </a:solidFill>
          <a:latin typeface="+mn-lt"/>
          <a:ea typeface="+mn-ea"/>
          <a:cs typeface="+mn-cs"/>
        </a:defRPr>
      </a:lvl6pPr>
      <a:lvl7pPr marL="1440038" indent="-137147" algn="l" rtl="0" eaLnBrk="1" latinLnBrk="0" hangingPunct="1">
        <a:spcBef>
          <a:spcPct val="20000"/>
        </a:spcBef>
        <a:buClr>
          <a:schemeClr val="accent6"/>
        </a:buClr>
        <a:buSzPct val="80000"/>
        <a:buFont typeface="Wingdings 2"/>
        <a:buChar char=""/>
        <a:defRPr kumimoji="0" sz="1200" kern="1200" baseline="0">
          <a:solidFill>
            <a:schemeClr val="tx1"/>
          </a:solidFill>
          <a:latin typeface="+mn-lt"/>
          <a:ea typeface="+mn-ea"/>
          <a:cs typeface="+mn-cs"/>
        </a:defRPr>
      </a:lvl7pPr>
      <a:lvl8pPr marL="1645758" indent="-137147" algn="l" rtl="0" eaLnBrk="1" latinLnBrk="0" hangingPunct="1">
        <a:spcBef>
          <a:spcPct val="20000"/>
        </a:spcBef>
        <a:buClr>
          <a:schemeClr val="tx2"/>
        </a:buClr>
        <a:buChar char="•"/>
        <a:defRPr kumimoji="0" sz="1200" kern="1200">
          <a:solidFill>
            <a:schemeClr val="tx1"/>
          </a:solidFill>
          <a:latin typeface="+mn-lt"/>
          <a:ea typeface="+mn-ea"/>
          <a:cs typeface="+mn-cs"/>
        </a:defRPr>
      </a:lvl8pPr>
      <a:lvl9pPr marL="1851477" indent="-137147" algn="l" rtl="0" eaLnBrk="1" latinLnBrk="0" hangingPunct="1">
        <a:spcBef>
          <a:spcPct val="20000"/>
        </a:spcBef>
        <a:buClr>
          <a:schemeClr val="tx2"/>
        </a:buClr>
        <a:buFontTx/>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66" algn="l" rtl="0" eaLnBrk="1" latinLnBrk="0" hangingPunct="1">
        <a:defRPr kumimoji="0" kern="1200">
          <a:solidFill>
            <a:schemeClr val="tx1"/>
          </a:solidFill>
          <a:latin typeface="+mn-lt"/>
          <a:ea typeface="+mn-ea"/>
          <a:cs typeface="+mn-cs"/>
        </a:defRPr>
      </a:lvl2pPr>
      <a:lvl3pPr marL="685733" algn="l" rtl="0" eaLnBrk="1" latinLnBrk="0" hangingPunct="1">
        <a:defRPr kumimoji="0" kern="1200">
          <a:solidFill>
            <a:schemeClr val="tx1"/>
          </a:solidFill>
          <a:latin typeface="+mn-lt"/>
          <a:ea typeface="+mn-ea"/>
          <a:cs typeface="+mn-cs"/>
        </a:defRPr>
      </a:lvl3pPr>
      <a:lvl4pPr marL="1028599" algn="l" rtl="0" eaLnBrk="1" latinLnBrk="0" hangingPunct="1">
        <a:defRPr kumimoji="0" kern="1200">
          <a:solidFill>
            <a:schemeClr val="tx1"/>
          </a:solidFill>
          <a:latin typeface="+mn-lt"/>
          <a:ea typeface="+mn-ea"/>
          <a:cs typeface="+mn-cs"/>
        </a:defRPr>
      </a:lvl4pPr>
      <a:lvl5pPr marL="1371465" algn="l" rtl="0" eaLnBrk="1" latinLnBrk="0" hangingPunct="1">
        <a:defRPr kumimoji="0" kern="1200">
          <a:solidFill>
            <a:schemeClr val="tx1"/>
          </a:solidFill>
          <a:latin typeface="+mn-lt"/>
          <a:ea typeface="+mn-ea"/>
          <a:cs typeface="+mn-cs"/>
        </a:defRPr>
      </a:lvl5pPr>
      <a:lvl6pPr marL="1714331" algn="l" rtl="0" eaLnBrk="1" latinLnBrk="0" hangingPunct="1">
        <a:defRPr kumimoji="0" kern="1200">
          <a:solidFill>
            <a:schemeClr val="tx1"/>
          </a:solidFill>
          <a:latin typeface="+mn-lt"/>
          <a:ea typeface="+mn-ea"/>
          <a:cs typeface="+mn-cs"/>
        </a:defRPr>
      </a:lvl6pPr>
      <a:lvl7pPr marL="2057197" algn="l" rtl="0" eaLnBrk="1" latinLnBrk="0" hangingPunct="1">
        <a:defRPr kumimoji="0" kern="1200">
          <a:solidFill>
            <a:schemeClr val="tx1"/>
          </a:solidFill>
          <a:latin typeface="+mn-lt"/>
          <a:ea typeface="+mn-ea"/>
          <a:cs typeface="+mn-cs"/>
        </a:defRPr>
      </a:lvl7pPr>
      <a:lvl8pPr marL="2400063" algn="l" rtl="0" eaLnBrk="1" latinLnBrk="0" hangingPunct="1">
        <a:defRPr kumimoji="0" kern="1200">
          <a:solidFill>
            <a:schemeClr val="tx1"/>
          </a:solidFill>
          <a:latin typeface="+mn-lt"/>
          <a:ea typeface="+mn-ea"/>
          <a:cs typeface="+mn-cs"/>
        </a:defRPr>
      </a:lvl8pPr>
      <a:lvl9pPr marL="274293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Jfontana@VistaGeoScience.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oMTKKetzoJ0gAM&amp;tbnid=fIGC0FnB3zd5pM:&amp;ved=0CAUQjRw&amp;url=http://statethomas.wordpress.com/2011/10/17/cheers-to-our-favorite-donkey%E2%80%99s-1st-birthday-get-your-tail-to-the-nodding-donkey-tomorrow-for-a-celebration/&amp;ei=5vAsUqjrG7C4yAGvloHADQ&amp;bvm=bv.51773540,d.aWc&amp;psig=AFQjCNGeg_mRaOQRisgS1GsUCuChNKUbBQ&amp;ust=137876313841279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estcp14cmodel.com/" TargetMode="Externa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20.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2.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http://foremostsolutions.home.comcast.net/~foremostsolutions/images/facturingunit.JPG"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12.wmf"/><Relationship Id="rId4" Type="http://schemas.openxmlformats.org/officeDocument/2006/relationships/image" Target="../media/image64.wmf"/></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2.wmf"/><Relationship Id="rId4" Type="http://schemas.openxmlformats.org/officeDocument/2006/relationships/hyperlink" Target="mailto:JFontana@VistaGeoScienc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t="10391" b="14610"/>
          <a:stretch/>
        </p:blipFill>
        <p:spPr>
          <a:xfrm>
            <a:off x="1" y="78"/>
            <a:ext cx="9144000" cy="5143344"/>
          </a:xfrm>
          <a:prstGeom prst="rect">
            <a:avLst/>
          </a:prstGeom>
        </p:spPr>
      </p:pic>
      <p:sp>
        <p:nvSpPr>
          <p:cNvPr id="3075" name="Rectangle 3"/>
          <p:cNvSpPr>
            <a:spLocks noGrp="1" noChangeArrowheads="1"/>
          </p:cNvSpPr>
          <p:nvPr>
            <p:ph type="subTitle" idx="1"/>
          </p:nvPr>
        </p:nvSpPr>
        <p:spPr>
          <a:xfrm>
            <a:off x="482189" y="121992"/>
            <a:ext cx="8204613" cy="1520772"/>
          </a:xfrm>
        </p:spPr>
        <p:txBody>
          <a:bodyPr>
            <a:noAutofit/>
          </a:bodyPr>
          <a:lstStyle/>
          <a:p>
            <a:pPr algn="ctr">
              <a:spcBef>
                <a:spcPts val="0"/>
              </a:spcBef>
              <a:defRPr/>
            </a:pPr>
            <a:r>
              <a:rPr lang="en-US" sz="2847" i="1" cap="small" dirty="0">
                <a:solidFill>
                  <a:schemeClr val="accent1">
                    <a:lumMod val="40000"/>
                    <a:lumOff val="60000"/>
                  </a:schemeClr>
                </a:solidFill>
                <a:effectLst>
                  <a:outerShdw blurRad="38100" dist="38100" dir="2700000" algn="tl">
                    <a:srgbClr val="000000"/>
                  </a:outerShdw>
                </a:effectLst>
                <a:latin typeface="+mj-lt"/>
              </a:rPr>
              <a:t>Improved Results for In-Situ Remediation Projects by Utilizing High Resolution Data, Injection, and Hydraulic Placement Treatment Methods – </a:t>
            </a:r>
          </a:p>
          <a:p>
            <a:pPr algn="ctr">
              <a:spcBef>
                <a:spcPts val="0"/>
              </a:spcBef>
              <a:defRPr/>
            </a:pPr>
            <a:r>
              <a:rPr lang="en-US" sz="2847" i="1" cap="small" dirty="0">
                <a:solidFill>
                  <a:srgbClr val="C00000"/>
                </a:solidFill>
                <a:effectLst>
                  <a:outerShdw blurRad="38100" dist="38100" dir="2700000" algn="tl">
                    <a:srgbClr val="000000"/>
                  </a:outerShdw>
                </a:effectLst>
                <a:latin typeface="+mj-lt"/>
              </a:rPr>
              <a:t>It’s a Contact Sport </a:t>
            </a:r>
            <a:r>
              <a:rPr lang="en-US" sz="2847" i="1" cap="small" dirty="0">
                <a:solidFill>
                  <a:schemeClr val="accent1">
                    <a:lumMod val="40000"/>
                    <a:lumOff val="60000"/>
                  </a:schemeClr>
                </a:solidFill>
                <a:effectLst>
                  <a:outerShdw blurRad="38100" dist="38100" dir="2700000" algn="tl">
                    <a:srgbClr val="000000"/>
                  </a:outerShdw>
                </a:effectLst>
                <a:latin typeface="+mj-lt"/>
              </a:rPr>
              <a:t>(Part 2)</a:t>
            </a:r>
          </a:p>
          <a:p>
            <a:pPr algn="ctr">
              <a:spcBef>
                <a:spcPts val="0"/>
              </a:spcBef>
              <a:defRPr/>
            </a:pPr>
            <a:endParaRPr lang="en-US" sz="2847" i="1" cap="small" dirty="0">
              <a:solidFill>
                <a:schemeClr val="accent1">
                  <a:lumMod val="40000"/>
                  <a:lumOff val="60000"/>
                </a:schemeClr>
              </a:solidFill>
              <a:effectLst>
                <a:outerShdw blurRad="38100" dist="38100" dir="2700000" algn="tl">
                  <a:srgbClr val="000000"/>
                </a:outerShdw>
              </a:effectLst>
              <a:latin typeface="+mj-lt"/>
            </a:endParaRPr>
          </a:p>
          <a:p>
            <a:pPr algn="ctr">
              <a:spcBef>
                <a:spcPts val="0"/>
              </a:spcBef>
              <a:defRPr/>
            </a:pPr>
            <a:r>
              <a:rPr lang="en-US" sz="2847" i="1" cap="small" dirty="0">
                <a:solidFill>
                  <a:srgbClr val="00B0F0"/>
                </a:solidFill>
                <a:effectLst>
                  <a:outerShdw blurRad="38100" dist="38100" dir="2700000" algn="tl">
                    <a:srgbClr val="000000"/>
                  </a:outerShdw>
                </a:effectLst>
                <a:latin typeface="+mj-lt"/>
              </a:rPr>
              <a:t>John Fontana, PG, Vista GeoScience</a:t>
            </a:r>
          </a:p>
          <a:p>
            <a:pPr algn="ctr">
              <a:spcBef>
                <a:spcPts val="0"/>
              </a:spcBef>
              <a:defRPr/>
            </a:pPr>
            <a:r>
              <a:rPr lang="en-US" sz="2400" b="0" i="1" dirty="0">
                <a:solidFill>
                  <a:srgbClr val="99CCFF"/>
                </a:solidFill>
                <a:effectLst>
                  <a:outerShdw blurRad="38100" dist="38100" dir="2700000" algn="tl">
                    <a:srgbClr val="000000"/>
                  </a:outerShdw>
                </a:effectLst>
                <a:latin typeface="+mj-lt"/>
                <a:hlinkClick r:id="rId4">
                  <a:extLst>
                    <a:ext uri="{A12FA001-AC4F-418D-AE19-62706E023703}">
                      <ahyp:hlinkClr xmlns:ahyp="http://schemas.microsoft.com/office/drawing/2018/hyperlinkcolor" val="tx"/>
                    </a:ext>
                  </a:extLst>
                </a:hlinkClick>
              </a:rPr>
              <a:t>JFontana@VistaGeoScience.com</a:t>
            </a:r>
            <a:r>
              <a:rPr lang="en-US" sz="2400" b="0" i="1" dirty="0">
                <a:solidFill>
                  <a:srgbClr val="99CCFF"/>
                </a:solidFill>
                <a:effectLst>
                  <a:outerShdw blurRad="38100" dist="38100" dir="2700000" algn="tl">
                    <a:srgbClr val="000000"/>
                  </a:outerShdw>
                </a:effectLst>
                <a:latin typeface="+mj-lt"/>
              </a:rPr>
              <a:t> </a:t>
            </a:r>
          </a:p>
        </p:txBody>
      </p:sp>
      <p:sp>
        <p:nvSpPr>
          <p:cNvPr id="2" name="Footer Placeholder 1"/>
          <p:cNvSpPr>
            <a:spLocks noGrp="1"/>
          </p:cNvSpPr>
          <p:nvPr>
            <p:ph type="ftr" sz="quarter" idx="11"/>
          </p:nvPr>
        </p:nvSpPr>
        <p:spPr>
          <a:xfrm>
            <a:off x="2460486" y="4767197"/>
            <a:ext cx="4223031" cy="273835"/>
          </a:xfrm>
        </p:spPr>
        <p:txBody>
          <a:bodyPr/>
          <a:lstStyle/>
          <a:p>
            <a:r>
              <a:rPr lang="en-US"/>
              <a:t>25th International Petroleum Environmental Conference Denver, Colorado</a:t>
            </a:r>
            <a:endParaRPr lang="en-US" dirty="0"/>
          </a:p>
        </p:txBody>
      </p:sp>
      <p:pic>
        <p:nvPicPr>
          <p:cNvPr id="9" name="Picture 4" descr="\\Buffalo1\marketing\Vista Logos &amp; Artwork\Brainstorm_LLC_Logos\vista-hard.gif">
            <a:extLst>
              <a:ext uri="{FF2B5EF4-FFF2-40B4-BE49-F238E27FC236}">
                <a16:creationId xmlns:a16="http://schemas.microsoft.com/office/drawing/2014/main" id="{83F68EAF-74C5-4B25-A93E-2512D3D6050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0878" y="3744493"/>
            <a:ext cx="2453167" cy="11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D94EB60-2B20-4D4B-B9F7-A858FF993CA4}"/>
              </a:ext>
            </a:extLst>
          </p:cNvPr>
          <p:cNvPicPr>
            <a:picLocks noChangeAspect="1"/>
          </p:cNvPicPr>
          <p:nvPr/>
        </p:nvPicPr>
        <p:blipFill>
          <a:blip r:embed="rId6"/>
          <a:stretch>
            <a:fillRect/>
          </a:stretch>
        </p:blipFill>
        <p:spPr>
          <a:xfrm>
            <a:off x="3727745" y="3278460"/>
            <a:ext cx="1702770" cy="1577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8CF9BA17-19B2-40D7-881D-0C30C8626C9B}"/>
              </a:ext>
            </a:extLst>
          </p:cNvPr>
          <p:cNvSpPr/>
          <p:nvPr/>
        </p:nvSpPr>
        <p:spPr>
          <a:xfrm>
            <a:off x="5486401" y="3664604"/>
            <a:ext cx="3476630" cy="1260602"/>
          </a:xfrm>
          <a:prstGeom prst="rect">
            <a:avLst/>
          </a:prstGeom>
        </p:spPr>
        <p:txBody>
          <a:bodyPr wrap="square">
            <a:spAutoFit/>
          </a:bodyPr>
          <a:lstStyle/>
          <a:p>
            <a:pPr algn="r"/>
            <a:r>
              <a:rPr lang="en-US" sz="1898"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25th International Petroleum Environmental Conference Denver, Colorado</a:t>
            </a:r>
          </a:p>
          <a:p>
            <a:pPr algn="r"/>
            <a:r>
              <a:rPr lang="en-US" sz="1898"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Oct 30 - Nov 1, 2018</a:t>
            </a:r>
          </a:p>
        </p:txBody>
      </p:sp>
    </p:spTree>
    <p:extLst>
      <p:ext uri="{BB962C8B-B14F-4D97-AF65-F5344CB8AC3E}">
        <p14:creationId xmlns:p14="http://schemas.microsoft.com/office/powerpoint/2010/main" val="796330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477164"/>
            <a:ext cx="8382000" cy="857250"/>
          </a:xfrm>
        </p:spPr>
        <p:txBody>
          <a:bodyPr>
            <a:noAutofit/>
          </a:bodyPr>
          <a:lstStyle/>
          <a:p>
            <a:r>
              <a:rPr lang="en-US" sz="3000" b="1" dirty="0">
                <a:solidFill>
                  <a:schemeClr val="tx1"/>
                </a:solidFill>
                <a:effectLst/>
              </a:rPr>
              <a:t>Remedial Design Characterization – </a:t>
            </a:r>
            <a:br>
              <a:rPr lang="en-US" sz="3000" b="1" dirty="0">
                <a:solidFill>
                  <a:schemeClr val="tx1"/>
                </a:solidFill>
                <a:effectLst/>
              </a:rPr>
            </a:br>
            <a:r>
              <a:rPr lang="en-US" sz="3000" b="1" dirty="0">
                <a:solidFill>
                  <a:schemeClr val="tx1"/>
                </a:solidFill>
                <a:effectLst/>
              </a:rPr>
              <a:t>Critical for Success</a:t>
            </a:r>
          </a:p>
        </p:txBody>
      </p:sp>
      <p:sp>
        <p:nvSpPr>
          <p:cNvPr id="3" name="Content Placeholder 2"/>
          <p:cNvSpPr>
            <a:spLocks noGrp="1"/>
          </p:cNvSpPr>
          <p:nvPr>
            <p:ph idx="1"/>
          </p:nvPr>
        </p:nvSpPr>
        <p:spPr>
          <a:xfrm>
            <a:off x="676816" y="1387821"/>
            <a:ext cx="8305800" cy="3326035"/>
          </a:xfrm>
        </p:spPr>
        <p:txBody>
          <a:bodyPr>
            <a:normAutofit fontScale="77500" lnSpcReduction="20000"/>
          </a:bodyPr>
          <a:lstStyle/>
          <a:p>
            <a:r>
              <a:rPr lang="en-US" sz="3100" i="1" dirty="0">
                <a:solidFill>
                  <a:schemeClr val="accent4"/>
                </a:solidFill>
              </a:rPr>
              <a:t>But… My Site is Already Characterized! </a:t>
            </a:r>
          </a:p>
          <a:p>
            <a:pPr marL="351473" lvl="1" indent="-257175"/>
            <a:r>
              <a:rPr lang="en-US" sz="2600" b="0" dirty="0"/>
              <a:t>Yes, in 2-D, but we need to fill </a:t>
            </a:r>
            <a:r>
              <a:rPr lang="en-US" sz="2600" i="1" dirty="0">
                <a:solidFill>
                  <a:srgbClr val="C00000"/>
                </a:solidFill>
              </a:rPr>
              <a:t>DATA GAPS </a:t>
            </a:r>
            <a:r>
              <a:rPr lang="en-US" sz="2600" b="0" dirty="0"/>
              <a:t>for the Remedial Design!</a:t>
            </a:r>
          </a:p>
          <a:p>
            <a:r>
              <a:rPr lang="en-US" b="1" dirty="0">
                <a:latin typeface="+mj-lt"/>
              </a:rPr>
              <a:t>Most Important: </a:t>
            </a:r>
            <a:r>
              <a:rPr lang="en-US" b="1" dirty="0">
                <a:solidFill>
                  <a:srgbClr val="C00000"/>
                </a:solidFill>
                <a:latin typeface="+mj-lt"/>
              </a:rPr>
              <a:t>3-D Contaminant </a:t>
            </a:r>
            <a:r>
              <a:rPr lang="en-US" b="1" u="sng" dirty="0">
                <a:solidFill>
                  <a:srgbClr val="C00000"/>
                </a:solidFill>
                <a:latin typeface="+mj-lt"/>
              </a:rPr>
              <a:t>Distribution </a:t>
            </a:r>
            <a:r>
              <a:rPr lang="en-US" b="1" i="1" u="sng" dirty="0">
                <a:solidFill>
                  <a:srgbClr val="C00000"/>
                </a:solidFill>
                <a:latin typeface="+mj-lt"/>
              </a:rPr>
              <a:t>and</a:t>
            </a:r>
            <a:r>
              <a:rPr lang="en-US" b="1" u="sng" dirty="0">
                <a:solidFill>
                  <a:srgbClr val="C00000"/>
                </a:solidFill>
                <a:latin typeface="+mj-lt"/>
              </a:rPr>
              <a:t> Mass </a:t>
            </a:r>
          </a:p>
          <a:p>
            <a:r>
              <a:rPr lang="en-US" b="1" dirty="0">
                <a:latin typeface="+mj-lt"/>
              </a:rPr>
              <a:t>Lithologic &amp; Hydrologic Parameters in greater detail </a:t>
            </a:r>
          </a:p>
          <a:p>
            <a:r>
              <a:rPr lang="en-US" b="1" dirty="0">
                <a:latin typeface="+mj-lt"/>
              </a:rPr>
              <a:t>Chemical Compatibility for certain treatments is unknown</a:t>
            </a:r>
          </a:p>
          <a:p>
            <a:pPr lvl="1"/>
            <a:r>
              <a:rPr lang="en-US" b="0" dirty="0"/>
              <a:t>Natural Oxidant or Reductant Demand, </a:t>
            </a:r>
            <a:r>
              <a:rPr lang="en-US" i="1" dirty="0"/>
              <a:t>e</a:t>
            </a:r>
            <a:r>
              <a:rPr lang="en-US" i="1" baseline="30000" dirty="0"/>
              <a:t>-</a:t>
            </a:r>
            <a:r>
              <a:rPr lang="en-US" b="0" dirty="0"/>
              <a:t> Donors &amp; Acceptors</a:t>
            </a:r>
          </a:p>
          <a:p>
            <a:pPr lvl="1"/>
            <a:r>
              <a:rPr lang="en-US" b="0" dirty="0"/>
              <a:t>Geochemistry/Biochemistry – Bug Populations/Nutrients</a:t>
            </a:r>
          </a:p>
          <a:p>
            <a:r>
              <a:rPr lang="en-US" dirty="0"/>
              <a:t>Errors result in significant under- or over-dosing – or both!</a:t>
            </a:r>
          </a:p>
          <a:p>
            <a:r>
              <a:rPr lang="en-US" sz="2600" i="1" dirty="0">
                <a:solidFill>
                  <a:srgbClr val="860000"/>
                </a:solidFill>
              </a:rPr>
              <a:t>A </a:t>
            </a:r>
            <a:r>
              <a:rPr lang="en-US" sz="2600" i="1" u="sng" dirty="0">
                <a:solidFill>
                  <a:srgbClr val="860000"/>
                </a:solidFill>
              </a:rPr>
              <a:t>vertical and horizontal 3-D </a:t>
            </a:r>
            <a:r>
              <a:rPr lang="en-US" sz="2600" i="1" dirty="0">
                <a:solidFill>
                  <a:srgbClr val="860000"/>
                </a:solidFill>
              </a:rPr>
              <a:t>image of the site contaminant, geology and geochemistry is required!</a:t>
            </a:r>
          </a:p>
        </p:txBody>
      </p:sp>
      <p:grpSp>
        <p:nvGrpSpPr>
          <p:cNvPr id="6" name="Group 5"/>
          <p:cNvGrpSpPr/>
          <p:nvPr/>
        </p:nvGrpSpPr>
        <p:grpSpPr>
          <a:xfrm>
            <a:off x="-15354" y="0"/>
            <a:ext cx="9145146" cy="4620362"/>
            <a:chOff x="-1682617" y="-701394"/>
            <a:chExt cx="10812628" cy="6160482"/>
          </a:xfrm>
        </p:grpSpPr>
        <p:sp>
          <p:nvSpPr>
            <p:cNvPr id="8" name="Rectangle 7"/>
            <p:cNvSpPr/>
            <p:nvPr/>
          </p:nvSpPr>
          <p:spPr>
            <a:xfrm>
              <a:off x="-1682617" y="-701394"/>
              <a:ext cx="10812628" cy="616048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Picture 2" descr="http://statethomas.files.wordpress.com/2011/10/pin-the-tail-on-the-donkey-41.gif">
              <a:hlinkClick r:id="rId3"/>
            </p:cNvPr>
            <p:cNvPicPr>
              <a:picLocks noChangeAspect="1" noChangeArrowheads="1" noCrop="1"/>
            </p:cNvPicPr>
            <p:nvPr/>
          </p:nvPicPr>
          <p:blipFill>
            <a:blip r:embed="rId4" cstate="print"/>
            <a:srcRect/>
            <a:stretch>
              <a:fillRect/>
            </a:stretch>
          </p:blipFill>
          <p:spPr bwMode="auto">
            <a:xfrm>
              <a:off x="1459368" y="1223599"/>
              <a:ext cx="4530012" cy="3701666"/>
            </a:xfrm>
            <a:prstGeom prst="rect">
              <a:avLst/>
            </a:prstGeom>
            <a:noFill/>
          </p:spPr>
        </p:pic>
        <p:sp>
          <p:nvSpPr>
            <p:cNvPr id="10" name="TextBox 9"/>
            <p:cNvSpPr txBox="1"/>
            <p:nvPr/>
          </p:nvSpPr>
          <p:spPr>
            <a:xfrm>
              <a:off x="-718887" y="253879"/>
              <a:ext cx="8885168" cy="709276"/>
            </a:xfrm>
            <a:prstGeom prst="rect">
              <a:avLst/>
            </a:prstGeom>
            <a:solidFill>
              <a:schemeClr val="accent5">
                <a:lumMod val="50000"/>
              </a:schemeClr>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700" b="1" dirty="0">
                  <a:latin typeface="+mj-lt"/>
                </a:rPr>
                <a:t>Don’t Go In Blindfolded and Miss the Target</a:t>
              </a:r>
            </a:p>
          </p:txBody>
        </p:sp>
      </p:grpSp>
      <p:sp>
        <p:nvSpPr>
          <p:cNvPr id="7" name="Footer Placeholder 6">
            <a:extLst>
              <a:ext uri="{FF2B5EF4-FFF2-40B4-BE49-F238E27FC236}">
                <a16:creationId xmlns:a16="http://schemas.microsoft.com/office/drawing/2014/main" id="{7C3DE046-D2E6-455C-BEC6-029236AFA44B}"/>
              </a:ext>
            </a:extLst>
          </p:cNvPr>
          <p:cNvSpPr>
            <a:spLocks noGrp="1"/>
          </p:cNvSpPr>
          <p:nvPr>
            <p:ph type="ftr" sz="quarter" idx="11"/>
          </p:nvPr>
        </p:nvSpPr>
        <p:spPr/>
        <p:txBody>
          <a:bodyPr/>
          <a:lstStyle/>
          <a:p>
            <a:r>
              <a:rPr lang="en-US"/>
              <a:t>25th International Petroleum Environmental Conference Denver, Colorado</a:t>
            </a:r>
            <a:endParaRPr lang="en-US" dirty="0"/>
          </a:p>
        </p:txBody>
      </p:sp>
    </p:spTree>
    <p:extLst>
      <p:ext uri="{BB962C8B-B14F-4D97-AF65-F5344CB8AC3E}">
        <p14:creationId xmlns:p14="http://schemas.microsoft.com/office/powerpoint/2010/main" val="3966977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9" name="Picture 3" descr="C:\Users\jfontana.VISTAGEOSCIENCE\AppData\Local\Microsoft\Windows\Temporary Internet Files\Content.IE5\N7JTSPKH\MC900384020[1].wmf"/>
          <p:cNvPicPr>
            <a:picLocks noChangeAspect="1" noChangeArrowheads="1"/>
          </p:cNvPicPr>
          <p:nvPr/>
        </p:nvPicPr>
        <p:blipFill>
          <a:blip r:embed="rId3" cstate="print"/>
          <a:srcRect/>
          <a:stretch>
            <a:fillRect/>
          </a:stretch>
        </p:blipFill>
        <p:spPr bwMode="auto">
          <a:xfrm>
            <a:off x="6144078" y="519616"/>
            <a:ext cx="1792782" cy="1472276"/>
          </a:xfrm>
          <a:prstGeom prst="rect">
            <a:avLst/>
          </a:prstGeom>
          <a:noFill/>
        </p:spPr>
      </p:pic>
      <p:sp>
        <p:nvSpPr>
          <p:cNvPr id="2" name="Title 1"/>
          <p:cNvSpPr>
            <a:spLocks noGrp="1"/>
          </p:cNvSpPr>
          <p:nvPr>
            <p:ph type="title"/>
          </p:nvPr>
        </p:nvSpPr>
        <p:spPr/>
        <p:txBody>
          <a:bodyPr>
            <a:noAutofit/>
          </a:bodyPr>
          <a:lstStyle/>
          <a:p>
            <a:r>
              <a:rPr lang="en-US" dirty="0"/>
              <a:t>The Goals of a RDC </a:t>
            </a:r>
          </a:p>
        </p:txBody>
      </p:sp>
      <p:sp>
        <p:nvSpPr>
          <p:cNvPr id="3" name="Content Placeholder 2"/>
          <p:cNvSpPr>
            <a:spLocks noGrp="1"/>
          </p:cNvSpPr>
          <p:nvPr>
            <p:ph idx="1"/>
          </p:nvPr>
        </p:nvSpPr>
        <p:spPr/>
        <p:txBody>
          <a:bodyPr>
            <a:normAutofit fontScale="92500" lnSpcReduction="10000"/>
          </a:bodyPr>
          <a:lstStyle/>
          <a:p>
            <a:pPr marL="0" indent="0">
              <a:spcBef>
                <a:spcPts val="450"/>
              </a:spcBef>
              <a:buNone/>
            </a:pPr>
            <a:r>
              <a:rPr lang="en-US" sz="2700" i="1" dirty="0"/>
              <a:t>Determine:  </a:t>
            </a:r>
          </a:p>
          <a:p>
            <a:pPr>
              <a:spcBef>
                <a:spcPts val="450"/>
              </a:spcBef>
            </a:pPr>
            <a:r>
              <a:rPr lang="en-US" sz="2100" u="sng" dirty="0">
                <a:solidFill>
                  <a:srgbClr val="820000"/>
                </a:solidFill>
              </a:rPr>
              <a:t>Where</a:t>
            </a:r>
            <a:r>
              <a:rPr lang="en-US" sz="2100" dirty="0"/>
              <a:t> the Contamination is Located</a:t>
            </a:r>
          </a:p>
          <a:p>
            <a:pPr lvl="1">
              <a:spcBef>
                <a:spcPts val="450"/>
              </a:spcBef>
            </a:pPr>
            <a:r>
              <a:rPr lang="en-US" sz="1900" b="0" dirty="0">
                <a:solidFill>
                  <a:schemeClr val="tx1"/>
                </a:solidFill>
              </a:rPr>
              <a:t>Vertical and Horizontal Distribution</a:t>
            </a:r>
          </a:p>
          <a:p>
            <a:pPr>
              <a:spcBef>
                <a:spcPts val="450"/>
              </a:spcBef>
            </a:pPr>
            <a:r>
              <a:rPr lang="en-US" sz="2100" u="sng" dirty="0">
                <a:solidFill>
                  <a:srgbClr val="820000"/>
                </a:solidFill>
              </a:rPr>
              <a:t>How Much Mass </a:t>
            </a:r>
            <a:r>
              <a:rPr lang="en-US" sz="2100" dirty="0"/>
              <a:t>is There to Treat (Dosing)</a:t>
            </a:r>
          </a:p>
          <a:p>
            <a:pPr>
              <a:spcBef>
                <a:spcPts val="450"/>
              </a:spcBef>
            </a:pPr>
            <a:r>
              <a:rPr lang="en-US" sz="2100" u="sng" dirty="0">
                <a:solidFill>
                  <a:srgbClr val="820000"/>
                </a:solidFill>
              </a:rPr>
              <a:t>Physical,  Chemical &amp; Biological </a:t>
            </a:r>
            <a:r>
              <a:rPr lang="en-US" sz="2100" dirty="0"/>
              <a:t>Parameters </a:t>
            </a:r>
            <a:r>
              <a:rPr lang="en-US" sz="2100" b="0" dirty="0"/>
              <a:t>as Needed for Specific Treatments. (SOD, COD, etc.)</a:t>
            </a:r>
          </a:p>
          <a:p>
            <a:pPr>
              <a:spcBef>
                <a:spcPts val="450"/>
              </a:spcBef>
            </a:pPr>
            <a:r>
              <a:rPr lang="en-US" sz="2100" dirty="0"/>
              <a:t>If </a:t>
            </a:r>
            <a:r>
              <a:rPr lang="en-US" sz="2100" u="sng" dirty="0">
                <a:solidFill>
                  <a:srgbClr val="820000"/>
                </a:solidFill>
              </a:rPr>
              <a:t>Back Diffusion Affects </a:t>
            </a:r>
            <a:r>
              <a:rPr lang="en-US" sz="2100" b="0" dirty="0"/>
              <a:t>the Reagent Type</a:t>
            </a:r>
          </a:p>
          <a:p>
            <a:pPr>
              <a:spcBef>
                <a:spcPts val="450"/>
              </a:spcBef>
            </a:pPr>
            <a:r>
              <a:rPr lang="en-US" sz="2100" u="sng" dirty="0">
                <a:solidFill>
                  <a:srgbClr val="820000"/>
                </a:solidFill>
              </a:rPr>
              <a:t>Delivery Methods </a:t>
            </a:r>
            <a:r>
              <a:rPr lang="en-US" sz="2100" dirty="0"/>
              <a:t>Based on Soil/Rock Types &amp; Degree of Heterogeneity</a:t>
            </a:r>
            <a:endParaRPr lang="en-US" sz="1800" dirty="0"/>
          </a:p>
        </p:txBody>
      </p:sp>
      <p:sp>
        <p:nvSpPr>
          <p:cNvPr id="4" name="Footer Placeholder 3"/>
          <p:cNvSpPr>
            <a:spLocks noGrp="1"/>
          </p:cNvSpPr>
          <p:nvPr>
            <p:ph type="ftr" sz="quarter" idx="4294967295"/>
          </p:nvPr>
        </p:nvSpPr>
        <p:spPr>
          <a:xfrm>
            <a:off x="1935940" y="4783771"/>
            <a:ext cx="5122863" cy="274637"/>
          </a:xfrm>
        </p:spPr>
        <p:txBody>
          <a:bodyPr/>
          <a:lstStyle/>
          <a:p>
            <a:pPr algn="ctr"/>
            <a:r>
              <a:rPr lang="en-US"/>
              <a:t>25th International Petroleum Environmental Conference Denver, Colorado</a:t>
            </a:r>
            <a:endParaRPr lang="en-US" dirty="0"/>
          </a:p>
        </p:txBody>
      </p:sp>
    </p:spTree>
    <p:extLst>
      <p:ext uri="{BB962C8B-B14F-4D97-AF65-F5344CB8AC3E}">
        <p14:creationId xmlns:p14="http://schemas.microsoft.com/office/powerpoint/2010/main" val="1847737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21B9-904D-4727-9390-0A0D3073C176}"/>
              </a:ext>
            </a:extLst>
          </p:cNvPr>
          <p:cNvSpPr>
            <a:spLocks noGrp="1"/>
          </p:cNvSpPr>
          <p:nvPr>
            <p:ph type="title"/>
          </p:nvPr>
        </p:nvSpPr>
        <p:spPr/>
        <p:txBody>
          <a:bodyPr/>
          <a:lstStyle/>
          <a:p>
            <a:r>
              <a:rPr lang="en-US" dirty="0"/>
              <a:t>The 14 Compartment Model</a:t>
            </a:r>
          </a:p>
        </p:txBody>
      </p:sp>
      <p:sp>
        <p:nvSpPr>
          <p:cNvPr id="3" name="Content Placeholder 2">
            <a:extLst>
              <a:ext uri="{FF2B5EF4-FFF2-40B4-BE49-F238E27FC236}">
                <a16:creationId xmlns:a16="http://schemas.microsoft.com/office/drawing/2014/main" id="{36501201-ED49-43F2-B189-A0C68C29636F}"/>
              </a:ext>
            </a:extLst>
          </p:cNvPr>
          <p:cNvSpPr>
            <a:spLocks noGrp="1"/>
          </p:cNvSpPr>
          <p:nvPr>
            <p:ph idx="1"/>
          </p:nvPr>
        </p:nvSpPr>
        <p:spPr>
          <a:xfrm>
            <a:off x="457200" y="1200150"/>
            <a:ext cx="3213843" cy="3333750"/>
          </a:xfrm>
        </p:spPr>
        <p:txBody>
          <a:bodyPr>
            <a:normAutofit/>
          </a:bodyPr>
          <a:lstStyle/>
          <a:p>
            <a:r>
              <a:rPr lang="en-US" sz="1800" dirty="0"/>
              <a:t>SERDP – ESTCP Tools</a:t>
            </a:r>
          </a:p>
          <a:p>
            <a:r>
              <a:rPr lang="en-US" sz="1800" dirty="0"/>
              <a:t>Where contaminant mass is present</a:t>
            </a:r>
          </a:p>
          <a:p>
            <a:r>
              <a:rPr lang="en-US" sz="1800" dirty="0"/>
              <a:t>Where its going</a:t>
            </a:r>
          </a:p>
          <a:p>
            <a:r>
              <a:rPr lang="en-US" sz="1800" dirty="0"/>
              <a:t>Take this into account when designing a treatment program.</a:t>
            </a:r>
          </a:p>
        </p:txBody>
      </p:sp>
      <p:sp>
        <p:nvSpPr>
          <p:cNvPr id="6" name="Rectangle 5">
            <a:extLst>
              <a:ext uri="{FF2B5EF4-FFF2-40B4-BE49-F238E27FC236}">
                <a16:creationId xmlns:a16="http://schemas.microsoft.com/office/drawing/2014/main" id="{CB3EE50E-1B3B-4FDB-92DD-63A2659BD74E}"/>
              </a:ext>
            </a:extLst>
          </p:cNvPr>
          <p:cNvSpPr/>
          <p:nvPr/>
        </p:nvSpPr>
        <p:spPr>
          <a:xfrm>
            <a:off x="5867400" y="584598"/>
            <a:ext cx="4572000" cy="369332"/>
          </a:xfrm>
          <a:prstGeom prst="rect">
            <a:avLst/>
          </a:prstGeom>
        </p:spPr>
        <p:txBody>
          <a:bodyPr>
            <a:spAutoFit/>
          </a:bodyPr>
          <a:lstStyle/>
          <a:p>
            <a:r>
              <a:rPr lang="en-US" sz="1800" dirty="0">
                <a:solidFill>
                  <a:schemeClr val="tx1"/>
                </a:solidFill>
                <a:hlinkClick r:id="rId2"/>
              </a:rPr>
              <a:t>http://estcp14cmodel.com/</a:t>
            </a:r>
            <a:r>
              <a:rPr lang="en-US" sz="1800" dirty="0">
                <a:solidFill>
                  <a:schemeClr val="tx1"/>
                </a:solidFill>
              </a:rPr>
              <a:t> </a:t>
            </a:r>
          </a:p>
        </p:txBody>
      </p:sp>
      <p:pic>
        <p:nvPicPr>
          <p:cNvPr id="7" name="Picture 6">
            <a:extLst>
              <a:ext uri="{FF2B5EF4-FFF2-40B4-BE49-F238E27FC236}">
                <a16:creationId xmlns:a16="http://schemas.microsoft.com/office/drawing/2014/main" id="{7B1AAA11-E584-4CB8-80EC-3E02C7A6DA1E}"/>
              </a:ext>
            </a:extLst>
          </p:cNvPr>
          <p:cNvPicPr>
            <a:picLocks noChangeAspect="1"/>
          </p:cNvPicPr>
          <p:nvPr/>
        </p:nvPicPr>
        <p:blipFill>
          <a:blip r:embed="rId3"/>
          <a:stretch>
            <a:fillRect/>
          </a:stretch>
        </p:blipFill>
        <p:spPr>
          <a:xfrm>
            <a:off x="3872757" y="1357320"/>
            <a:ext cx="5049870" cy="2526969"/>
          </a:xfrm>
          <a:prstGeom prst="rect">
            <a:avLst/>
          </a:prstGeom>
        </p:spPr>
      </p:pic>
      <p:pic>
        <p:nvPicPr>
          <p:cNvPr id="8" name="Picture 7">
            <a:extLst>
              <a:ext uri="{FF2B5EF4-FFF2-40B4-BE49-F238E27FC236}">
                <a16:creationId xmlns:a16="http://schemas.microsoft.com/office/drawing/2014/main" id="{0C192853-5405-4E46-888A-EC57824D566F}"/>
              </a:ext>
            </a:extLst>
          </p:cNvPr>
          <p:cNvPicPr>
            <a:picLocks noChangeAspect="1"/>
          </p:cNvPicPr>
          <p:nvPr/>
        </p:nvPicPr>
        <p:blipFill>
          <a:blip r:embed="rId4"/>
          <a:stretch>
            <a:fillRect/>
          </a:stretch>
        </p:blipFill>
        <p:spPr>
          <a:xfrm>
            <a:off x="3671043" y="1078318"/>
            <a:ext cx="5341227" cy="3972995"/>
          </a:xfrm>
          <a:prstGeom prst="rect">
            <a:avLst/>
          </a:prstGeom>
          <a:ln w="28575">
            <a:solidFill>
              <a:schemeClr val="accent5"/>
            </a:solidFill>
          </a:ln>
        </p:spPr>
      </p:pic>
      <p:pic>
        <p:nvPicPr>
          <p:cNvPr id="9" name="Picture 8">
            <a:extLst>
              <a:ext uri="{FF2B5EF4-FFF2-40B4-BE49-F238E27FC236}">
                <a16:creationId xmlns:a16="http://schemas.microsoft.com/office/drawing/2014/main" id="{6F8D03AC-0B6F-4A1D-BCED-93495F717287}"/>
              </a:ext>
            </a:extLst>
          </p:cNvPr>
          <p:cNvPicPr>
            <a:picLocks noChangeAspect="1"/>
          </p:cNvPicPr>
          <p:nvPr/>
        </p:nvPicPr>
        <p:blipFill>
          <a:blip r:embed="rId5"/>
          <a:stretch>
            <a:fillRect/>
          </a:stretch>
        </p:blipFill>
        <p:spPr>
          <a:xfrm>
            <a:off x="1010804" y="3703714"/>
            <a:ext cx="2480110" cy="1011161"/>
          </a:xfrm>
          <a:prstGeom prst="rect">
            <a:avLst/>
          </a:prstGeom>
          <a:ln>
            <a:solidFill>
              <a:schemeClr val="tx1"/>
            </a:solidFill>
          </a:ln>
        </p:spPr>
      </p:pic>
    </p:spTree>
    <p:extLst>
      <p:ext uri="{BB962C8B-B14F-4D97-AF65-F5344CB8AC3E}">
        <p14:creationId xmlns:p14="http://schemas.microsoft.com/office/powerpoint/2010/main" val="236625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0352" y="987552"/>
            <a:ext cx="7772400" cy="1431798"/>
          </a:xfrm>
        </p:spPr>
        <p:txBody>
          <a:bodyPr>
            <a:normAutofit/>
          </a:bodyPr>
          <a:lstStyle/>
          <a:p>
            <a:r>
              <a:rPr lang="en-US" sz="4400" dirty="0">
                <a:solidFill>
                  <a:schemeClr val="accent4"/>
                </a:solidFill>
              </a:rPr>
              <a:t>Applying RDC Data to In Situ Remediation Treatments</a:t>
            </a:r>
          </a:p>
        </p:txBody>
      </p:sp>
      <p:sp>
        <p:nvSpPr>
          <p:cNvPr id="7" name="Text Placeholder 6"/>
          <p:cNvSpPr>
            <a:spLocks noGrp="1"/>
          </p:cNvSpPr>
          <p:nvPr>
            <p:ph type="body" idx="1"/>
          </p:nvPr>
        </p:nvSpPr>
        <p:spPr>
          <a:xfrm>
            <a:off x="609600" y="2543270"/>
            <a:ext cx="7772400" cy="2009680"/>
          </a:xfrm>
        </p:spPr>
        <p:txBody>
          <a:bodyPr>
            <a:normAutofit fontScale="77500" lnSpcReduction="20000"/>
          </a:bodyPr>
          <a:lstStyle/>
          <a:p>
            <a:pPr marL="342900" indent="-342900">
              <a:buFont typeface="Wingdings" panose="05000000000000000000" pitchFamily="2" charset="2"/>
              <a:buChar char="Ø"/>
            </a:pPr>
            <a:r>
              <a:rPr lang="en-US" sz="3100" b="1" dirty="0">
                <a:solidFill>
                  <a:schemeClr val="tx1"/>
                </a:solidFill>
                <a:latin typeface="+mj-lt"/>
              </a:rPr>
              <a:t>Now we know </a:t>
            </a:r>
            <a:r>
              <a:rPr lang="en-US" sz="3100" b="1" i="1" u="sng" dirty="0">
                <a:solidFill>
                  <a:schemeClr val="tx1"/>
                </a:solidFill>
                <a:latin typeface="+mj-lt"/>
              </a:rPr>
              <a:t>where</a:t>
            </a:r>
            <a:r>
              <a:rPr lang="en-US" sz="3100" b="1" dirty="0">
                <a:solidFill>
                  <a:schemeClr val="tx1"/>
                </a:solidFill>
                <a:latin typeface="+mj-lt"/>
              </a:rPr>
              <a:t> the contaminants are and </a:t>
            </a:r>
            <a:r>
              <a:rPr lang="en-US" sz="3100" b="1" i="1" u="sng" dirty="0">
                <a:solidFill>
                  <a:schemeClr val="tx1"/>
                </a:solidFill>
                <a:latin typeface="+mj-lt"/>
              </a:rPr>
              <a:t>how much </a:t>
            </a:r>
            <a:r>
              <a:rPr lang="en-US" sz="3100" b="1" dirty="0">
                <a:solidFill>
                  <a:schemeClr val="tx1"/>
                </a:solidFill>
                <a:latin typeface="+mj-lt"/>
              </a:rPr>
              <a:t>is there, so now we need </a:t>
            </a:r>
            <a:r>
              <a:rPr lang="en-US" sz="3100" b="1" i="1" u="sng" dirty="0">
                <a:solidFill>
                  <a:schemeClr val="tx1"/>
                </a:solidFill>
                <a:latin typeface="+mj-lt"/>
              </a:rPr>
              <a:t>properly targeted &amp; applied treatments</a:t>
            </a:r>
            <a:r>
              <a:rPr lang="en-US" sz="3100" b="1" dirty="0">
                <a:solidFill>
                  <a:schemeClr val="tx1"/>
                </a:solidFill>
                <a:latin typeface="+mj-lt"/>
              </a:rPr>
              <a:t>.</a:t>
            </a:r>
          </a:p>
          <a:p>
            <a:pPr marL="342900" indent="-342900">
              <a:buFont typeface="Wingdings" panose="05000000000000000000" pitchFamily="2" charset="2"/>
              <a:buChar char="Ø"/>
            </a:pPr>
            <a:r>
              <a:rPr lang="en-US" sz="3100" b="1" dirty="0">
                <a:solidFill>
                  <a:schemeClr val="tx1"/>
                </a:solidFill>
                <a:latin typeface="+mj-lt"/>
              </a:rPr>
              <a:t>Old vs. New Application Methods</a:t>
            </a:r>
          </a:p>
          <a:p>
            <a:pPr marL="342900" indent="-342900">
              <a:buFont typeface="Wingdings" panose="05000000000000000000" pitchFamily="2" charset="2"/>
              <a:buChar char="Ø"/>
            </a:pPr>
            <a:r>
              <a:rPr lang="en-US" sz="3100" b="1" dirty="0">
                <a:solidFill>
                  <a:schemeClr val="tx1"/>
                </a:solidFill>
                <a:latin typeface="+mj-lt"/>
              </a:rPr>
              <a:t>Conventional Injections vs. Hydraulic Fracturing Methods</a:t>
            </a:r>
          </a:p>
          <a:p>
            <a:endParaRPr lang="en-US" sz="2100" i="1" dirty="0">
              <a:solidFill>
                <a:srgbClr val="ACD027"/>
              </a:solidFill>
              <a:effectLst>
                <a:outerShdw blurRad="38100" dist="38100" dir="2700000" algn="tl">
                  <a:srgbClr val="000000">
                    <a:alpha val="43137"/>
                  </a:srgbClr>
                </a:outerShdw>
              </a:effectLst>
              <a:latin typeface="+mj-lt"/>
            </a:endParaRPr>
          </a:p>
        </p:txBody>
      </p:sp>
      <p:sp>
        <p:nvSpPr>
          <p:cNvPr id="2" name="Footer Placeholder 1">
            <a:extLst>
              <a:ext uri="{FF2B5EF4-FFF2-40B4-BE49-F238E27FC236}">
                <a16:creationId xmlns:a16="http://schemas.microsoft.com/office/drawing/2014/main" id="{737EE69E-E9C7-4121-9430-D6A9785649C9}"/>
              </a:ext>
            </a:extLst>
          </p:cNvPr>
          <p:cNvSpPr>
            <a:spLocks noGrp="1"/>
          </p:cNvSpPr>
          <p:nvPr>
            <p:ph type="ftr" sz="quarter" idx="11"/>
          </p:nvPr>
        </p:nvSpPr>
        <p:spPr/>
        <p:txBody>
          <a:bodyPr/>
          <a:lstStyle/>
          <a:p>
            <a:r>
              <a:rPr lang="en-US"/>
              <a:t>25th International Petroleum Environmental Conference Denver, Colorado</a:t>
            </a:r>
            <a:endParaRPr lang="en-US" dirty="0"/>
          </a:p>
        </p:txBody>
      </p:sp>
    </p:spTree>
    <p:extLst>
      <p:ext uri="{BB962C8B-B14F-4D97-AF65-F5344CB8AC3E}">
        <p14:creationId xmlns:p14="http://schemas.microsoft.com/office/powerpoint/2010/main" val="99071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464"/>
            <a:ext cx="8458200" cy="857250"/>
          </a:xfrm>
        </p:spPr>
        <p:txBody>
          <a:bodyPr>
            <a:noAutofit/>
          </a:bodyPr>
          <a:lstStyle/>
          <a:p>
            <a:r>
              <a:rPr lang="en-US" sz="3200" b="1" dirty="0">
                <a:solidFill>
                  <a:schemeClr val="tx1"/>
                </a:solidFill>
                <a:effectLst>
                  <a:outerShdw blurRad="38100" dist="38100" dir="2700000" algn="tl">
                    <a:srgbClr val="000000">
                      <a:alpha val="43137"/>
                    </a:srgbClr>
                  </a:outerShdw>
                </a:effectLst>
              </a:rPr>
              <a:t>Use High Resolution Data to Create “Decision Units” for Treatment Dosing</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53973233"/>
              </p:ext>
            </p:extLst>
          </p:nvPr>
        </p:nvGraphicFramePr>
        <p:xfrm>
          <a:off x="838200" y="1644930"/>
          <a:ext cx="6481834" cy="28613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003530">
                  <a:extLst>
                    <a:ext uri="{9D8B030D-6E8A-4147-A177-3AD203B41FA5}">
                      <a16:colId xmlns:a16="http://schemas.microsoft.com/office/drawing/2014/main" val="20000"/>
                    </a:ext>
                  </a:extLst>
                </a:gridCol>
                <a:gridCol w="1725007">
                  <a:extLst>
                    <a:ext uri="{9D8B030D-6E8A-4147-A177-3AD203B41FA5}">
                      <a16:colId xmlns:a16="http://schemas.microsoft.com/office/drawing/2014/main" val="20001"/>
                    </a:ext>
                  </a:extLst>
                </a:gridCol>
                <a:gridCol w="1767917">
                  <a:extLst>
                    <a:ext uri="{9D8B030D-6E8A-4147-A177-3AD203B41FA5}">
                      <a16:colId xmlns:a16="http://schemas.microsoft.com/office/drawing/2014/main" val="20002"/>
                    </a:ext>
                  </a:extLst>
                </a:gridCol>
                <a:gridCol w="1985380">
                  <a:extLst>
                    <a:ext uri="{9D8B030D-6E8A-4147-A177-3AD203B41FA5}">
                      <a16:colId xmlns:a16="http://schemas.microsoft.com/office/drawing/2014/main" val="20003"/>
                    </a:ext>
                  </a:extLst>
                </a:gridCol>
              </a:tblGrid>
              <a:tr h="384180">
                <a:tc>
                  <a:txBody>
                    <a:bodyPr/>
                    <a:lstStyle/>
                    <a:p>
                      <a:pPr algn="ctr"/>
                      <a:r>
                        <a:rPr lang="en-US" sz="1600" b="1" dirty="0">
                          <a:solidFill>
                            <a:schemeClr val="tx1"/>
                          </a:solidFill>
                          <a:latin typeface="+mj-lt"/>
                        </a:rPr>
                        <a:t>Injection</a:t>
                      </a:r>
                      <a:r>
                        <a:rPr lang="en-US" sz="1600" b="1" baseline="0" dirty="0">
                          <a:solidFill>
                            <a:schemeClr val="tx1"/>
                          </a:solidFill>
                          <a:latin typeface="+mj-lt"/>
                        </a:rPr>
                        <a:t> Depth</a:t>
                      </a:r>
                      <a:endParaRPr lang="en-US" sz="1600" b="1" dirty="0">
                        <a:solidFill>
                          <a:schemeClr val="tx1"/>
                        </a:solidFill>
                        <a:latin typeface="+mj-lt"/>
                      </a:endParaRPr>
                    </a:p>
                  </a:txBody>
                  <a:tcPr marL="68580" marR="68580" marT="34290" marB="34290" anchor="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sng" dirty="0">
                          <a:solidFill>
                            <a:schemeClr val="accent5">
                              <a:lumMod val="75000"/>
                            </a:schemeClr>
                          </a:solidFill>
                          <a:latin typeface="+mj-lt"/>
                        </a:rPr>
                        <a:t>Area</a:t>
                      </a:r>
                      <a:r>
                        <a:rPr lang="en-US" sz="1600" b="1" u="sng" baseline="0" dirty="0">
                          <a:solidFill>
                            <a:schemeClr val="accent5">
                              <a:lumMod val="75000"/>
                            </a:schemeClr>
                          </a:solidFill>
                          <a:latin typeface="+mj-lt"/>
                        </a:rPr>
                        <a:t> A</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baseline="0" dirty="0">
                          <a:solidFill>
                            <a:schemeClr val="accent5">
                              <a:lumMod val="75000"/>
                            </a:schemeClr>
                          </a:solidFill>
                          <a:latin typeface="+mj-lt"/>
                        </a:rPr>
                        <a:t>500 sq. </a:t>
                      </a:r>
                      <a:r>
                        <a:rPr lang="en-US" sz="1600" b="1" baseline="0" dirty="0" err="1">
                          <a:solidFill>
                            <a:schemeClr val="accent5">
                              <a:lumMod val="75000"/>
                            </a:schemeClr>
                          </a:solidFill>
                          <a:latin typeface="+mj-lt"/>
                        </a:rPr>
                        <a:t>ft</a:t>
                      </a:r>
                      <a:r>
                        <a:rPr lang="en-US" sz="1600" b="1" baseline="0" dirty="0">
                          <a:solidFill>
                            <a:schemeClr val="accent5">
                              <a:lumMod val="75000"/>
                            </a:schemeClr>
                          </a:solidFill>
                          <a:latin typeface="+mj-lt"/>
                        </a:rPr>
                        <a:t>, 5 pts. </a:t>
                      </a:r>
                      <a:endParaRPr lang="en-US" sz="1600" b="1" dirty="0">
                        <a:solidFill>
                          <a:schemeClr val="accent5">
                            <a:lumMod val="75000"/>
                          </a:schemeClr>
                        </a:solidFill>
                        <a:latin typeface="+mj-lt"/>
                      </a:endParaRPr>
                    </a:p>
                  </a:txBody>
                  <a:tcPr marL="68580" marR="68580" marT="34290" marB="34290">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sng" dirty="0">
                          <a:solidFill>
                            <a:schemeClr val="accent5">
                              <a:lumMod val="75000"/>
                            </a:schemeClr>
                          </a:solidFill>
                          <a:latin typeface="+mj-lt"/>
                        </a:rPr>
                        <a:t>Area</a:t>
                      </a:r>
                      <a:r>
                        <a:rPr lang="en-US" sz="1600" b="1" u="sng" baseline="0" dirty="0">
                          <a:solidFill>
                            <a:schemeClr val="accent5">
                              <a:lumMod val="75000"/>
                            </a:schemeClr>
                          </a:solidFill>
                          <a:latin typeface="+mj-lt"/>
                        </a:rPr>
                        <a:t> B</a:t>
                      </a:r>
                      <a:endParaRPr lang="en-US" sz="1600" b="1" u="sng" dirty="0">
                        <a:solidFill>
                          <a:schemeClr val="accent5">
                            <a:lumMod val="75000"/>
                          </a:schemeClr>
                        </a:solidFill>
                        <a:latin typeface="+mj-lt"/>
                      </a:endParaRPr>
                    </a:p>
                    <a:p>
                      <a:pPr algn="ctr"/>
                      <a:r>
                        <a:rPr lang="en-US" sz="1600" dirty="0">
                          <a:solidFill>
                            <a:schemeClr val="accent5">
                              <a:lumMod val="75000"/>
                            </a:schemeClr>
                          </a:solidFill>
                          <a:latin typeface="+mj-lt"/>
                        </a:rPr>
                        <a:t>1,500 sq.</a:t>
                      </a:r>
                      <a:r>
                        <a:rPr lang="en-US" sz="1600" baseline="0" dirty="0">
                          <a:solidFill>
                            <a:schemeClr val="accent5">
                              <a:lumMod val="75000"/>
                            </a:schemeClr>
                          </a:solidFill>
                          <a:latin typeface="+mj-lt"/>
                        </a:rPr>
                        <a:t> </a:t>
                      </a:r>
                      <a:r>
                        <a:rPr lang="en-US" sz="1600" baseline="0" dirty="0" err="1">
                          <a:solidFill>
                            <a:schemeClr val="accent5">
                              <a:lumMod val="75000"/>
                            </a:schemeClr>
                          </a:solidFill>
                          <a:latin typeface="+mj-lt"/>
                        </a:rPr>
                        <a:t>ft</a:t>
                      </a:r>
                      <a:r>
                        <a:rPr lang="en-US" sz="1600" baseline="0" dirty="0">
                          <a:solidFill>
                            <a:schemeClr val="accent5">
                              <a:lumMod val="75000"/>
                            </a:schemeClr>
                          </a:solidFill>
                          <a:latin typeface="+mj-lt"/>
                        </a:rPr>
                        <a:t>, 15 pts</a:t>
                      </a:r>
                      <a:endParaRPr lang="en-US" sz="1600" dirty="0">
                        <a:solidFill>
                          <a:schemeClr val="accent5">
                            <a:lumMod val="75000"/>
                          </a:schemeClr>
                        </a:solidFill>
                        <a:latin typeface="+mj-lt"/>
                      </a:endParaRPr>
                    </a:p>
                  </a:txBody>
                  <a:tcPr marL="68580" marR="68580" marT="34290" marB="34290">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sng" dirty="0">
                          <a:solidFill>
                            <a:schemeClr val="accent5">
                              <a:lumMod val="75000"/>
                            </a:schemeClr>
                          </a:solidFill>
                          <a:latin typeface="+mj-lt"/>
                        </a:rPr>
                        <a:t>Area</a:t>
                      </a:r>
                      <a:r>
                        <a:rPr lang="en-US" sz="1600" b="1" u="sng" baseline="0" dirty="0">
                          <a:solidFill>
                            <a:schemeClr val="accent5">
                              <a:lumMod val="75000"/>
                            </a:schemeClr>
                          </a:solidFill>
                          <a:latin typeface="+mj-lt"/>
                        </a:rPr>
                        <a:t> C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baseline="0" dirty="0">
                          <a:solidFill>
                            <a:schemeClr val="accent5">
                              <a:lumMod val="75000"/>
                            </a:schemeClr>
                          </a:solidFill>
                          <a:latin typeface="+mj-lt"/>
                        </a:rPr>
                        <a:t>4,000 sq. ft. 40 pts.</a:t>
                      </a:r>
                      <a:endParaRPr lang="en-US" sz="1600" dirty="0">
                        <a:solidFill>
                          <a:schemeClr val="accent5">
                            <a:lumMod val="75000"/>
                          </a:schemeClr>
                        </a:solidFill>
                        <a:latin typeface="+mj-lt"/>
                      </a:endParaRPr>
                    </a:p>
                  </a:txBody>
                  <a:tcPr marL="68580" marR="68580" marT="34290" marB="34290">
                    <a:solidFill>
                      <a:schemeClr val="accent1">
                        <a:lumMod val="40000"/>
                        <a:lumOff val="60000"/>
                      </a:schemeClr>
                    </a:solidFill>
                  </a:tcPr>
                </a:tc>
                <a:extLst>
                  <a:ext uri="{0D108BD9-81ED-4DB2-BD59-A6C34878D82A}">
                    <a16:rowId xmlns:a16="http://schemas.microsoft.com/office/drawing/2014/main" val="10000"/>
                  </a:ext>
                </a:extLst>
              </a:tr>
              <a:tr h="384180">
                <a:tc>
                  <a:txBody>
                    <a:bodyPr/>
                    <a:lstStyle/>
                    <a:p>
                      <a:pPr algn="ctr"/>
                      <a:r>
                        <a:rPr lang="en-US" sz="1800" b="1" dirty="0">
                          <a:solidFill>
                            <a:schemeClr val="tx1"/>
                          </a:solidFill>
                          <a:latin typeface="+mj-lt"/>
                        </a:rPr>
                        <a:t>12’</a:t>
                      </a:r>
                    </a:p>
                  </a:txBody>
                  <a:tcPr marL="68580" marR="68580" marT="34290" marB="34290" anchor="b">
                    <a:solidFill>
                      <a:schemeClr val="bg1">
                        <a:lumMod val="85000"/>
                      </a:schemeClr>
                    </a:solidFill>
                  </a:tcPr>
                </a:tc>
                <a:tc>
                  <a:txBody>
                    <a:bodyPr/>
                    <a:lstStyle/>
                    <a:p>
                      <a:endParaRPr lang="en-US" sz="1800" b="1" dirty="0">
                        <a:latin typeface="+mj-lt"/>
                      </a:endParaRPr>
                    </a:p>
                  </a:txBody>
                  <a:tcPr marL="68580" marR="68580" marT="34290" marB="34290">
                    <a:solidFill>
                      <a:schemeClr val="tx2">
                        <a:lumMod val="20000"/>
                        <a:lumOff val="80000"/>
                      </a:schemeClr>
                    </a:solidFill>
                  </a:tcPr>
                </a:tc>
                <a:tc>
                  <a:txBody>
                    <a:bodyPr/>
                    <a:lstStyle/>
                    <a:p>
                      <a:endParaRPr lang="en-US" sz="1800" b="1" dirty="0">
                        <a:latin typeface="+mj-lt"/>
                      </a:endParaRPr>
                    </a:p>
                  </a:txBody>
                  <a:tcPr marL="68580" marR="68580" marT="34290" marB="34290">
                    <a:solidFill>
                      <a:schemeClr val="tx2">
                        <a:lumMod val="20000"/>
                        <a:lumOff val="80000"/>
                      </a:schemeClr>
                    </a:solidFill>
                  </a:tcPr>
                </a:tc>
                <a:tc>
                  <a:txBody>
                    <a:bodyPr/>
                    <a:lstStyle/>
                    <a:p>
                      <a:endParaRPr lang="en-US" sz="1800" b="1" dirty="0">
                        <a:latin typeface="+mj-lt"/>
                      </a:endParaRPr>
                    </a:p>
                  </a:txBody>
                  <a:tcPr marL="68580" marR="68580" marT="34290" marB="34290">
                    <a:solidFill>
                      <a:schemeClr val="tx2">
                        <a:lumMod val="20000"/>
                        <a:lumOff val="80000"/>
                      </a:schemeClr>
                    </a:solidFill>
                  </a:tcPr>
                </a:tc>
                <a:extLst>
                  <a:ext uri="{0D108BD9-81ED-4DB2-BD59-A6C34878D82A}">
                    <a16:rowId xmlns:a16="http://schemas.microsoft.com/office/drawing/2014/main" val="10001"/>
                  </a:ext>
                </a:extLst>
              </a:tr>
              <a:tr h="384180">
                <a:tc>
                  <a:txBody>
                    <a:bodyPr/>
                    <a:lstStyle/>
                    <a:p>
                      <a:pPr algn="ctr"/>
                      <a:r>
                        <a:rPr lang="en-US" sz="1800" b="1" dirty="0">
                          <a:solidFill>
                            <a:schemeClr val="tx1"/>
                          </a:solidFill>
                          <a:latin typeface="+mj-lt"/>
                        </a:rPr>
                        <a:t>14’</a:t>
                      </a:r>
                    </a:p>
                  </a:txBody>
                  <a:tcPr marL="68580" marR="68580" marT="34290" marB="34290" anchor="b">
                    <a:solidFill>
                      <a:schemeClr val="bg1">
                        <a:lumMod val="85000"/>
                      </a:schemeClr>
                    </a:solidFill>
                  </a:tcPr>
                </a:tc>
                <a:tc>
                  <a:txBody>
                    <a:bodyPr/>
                    <a:lstStyle/>
                    <a:p>
                      <a:pPr algn="ctr"/>
                      <a:r>
                        <a:rPr lang="en-US" sz="1800" b="1" dirty="0">
                          <a:solidFill>
                            <a:srgbClr val="002060"/>
                          </a:solidFill>
                          <a:latin typeface="+mj-lt"/>
                        </a:rPr>
                        <a:t>10 </a:t>
                      </a:r>
                      <a:r>
                        <a:rPr lang="en-US" sz="1800" b="1" dirty="0" err="1">
                          <a:solidFill>
                            <a:srgbClr val="002060"/>
                          </a:solidFill>
                          <a:latin typeface="+mj-lt"/>
                        </a:rPr>
                        <a:t>lbs</a:t>
                      </a:r>
                      <a:endParaRPr lang="en-US" sz="1800" b="1" dirty="0">
                        <a:solidFill>
                          <a:srgbClr val="002060"/>
                        </a:solidFill>
                        <a:latin typeface="+mj-lt"/>
                      </a:endParaRPr>
                    </a:p>
                  </a:txBody>
                  <a:tcPr marL="68580" marR="68580" marT="34290" marB="34290">
                    <a:solidFill>
                      <a:srgbClr val="FFFF00"/>
                    </a:solidFill>
                  </a:tcPr>
                </a:tc>
                <a:tc>
                  <a:txBody>
                    <a:bodyPr/>
                    <a:lstStyle/>
                    <a:p>
                      <a:pPr algn="ctr"/>
                      <a:r>
                        <a:rPr lang="en-US" sz="1800" b="1" dirty="0">
                          <a:solidFill>
                            <a:srgbClr val="002060"/>
                          </a:solidFill>
                          <a:latin typeface="+mj-lt"/>
                        </a:rPr>
                        <a:t>25 </a:t>
                      </a:r>
                      <a:r>
                        <a:rPr lang="en-US" sz="1800" b="1" dirty="0" err="1">
                          <a:solidFill>
                            <a:srgbClr val="002060"/>
                          </a:solidFill>
                          <a:latin typeface="+mj-lt"/>
                        </a:rPr>
                        <a:t>lbs</a:t>
                      </a:r>
                      <a:endParaRPr lang="en-US" sz="1800" b="1" dirty="0">
                        <a:solidFill>
                          <a:srgbClr val="002060"/>
                        </a:solidFill>
                        <a:latin typeface="+mj-lt"/>
                      </a:endParaRPr>
                    </a:p>
                  </a:txBody>
                  <a:tcPr marL="68580" marR="68580" marT="34290" marB="34290">
                    <a:solidFill>
                      <a:srgbClr val="FF99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mj-lt"/>
                        </a:rPr>
                        <a:t>10 </a:t>
                      </a:r>
                      <a:r>
                        <a:rPr lang="en-US" sz="1800" b="1" dirty="0" err="1">
                          <a:solidFill>
                            <a:srgbClr val="002060"/>
                          </a:solidFill>
                          <a:latin typeface="+mj-lt"/>
                        </a:rPr>
                        <a:t>lbs</a:t>
                      </a:r>
                      <a:endParaRPr lang="en-US" sz="1800" b="1" dirty="0">
                        <a:solidFill>
                          <a:srgbClr val="002060"/>
                        </a:solidFill>
                        <a:latin typeface="+mj-lt"/>
                      </a:endParaRPr>
                    </a:p>
                  </a:txBody>
                  <a:tcPr marL="68580" marR="68580" marT="34290" marB="34290">
                    <a:solidFill>
                      <a:srgbClr val="FFFF00"/>
                    </a:solidFill>
                  </a:tcPr>
                </a:tc>
                <a:extLst>
                  <a:ext uri="{0D108BD9-81ED-4DB2-BD59-A6C34878D82A}">
                    <a16:rowId xmlns:a16="http://schemas.microsoft.com/office/drawing/2014/main" val="10002"/>
                  </a:ext>
                </a:extLst>
              </a:tr>
              <a:tr h="384180">
                <a:tc>
                  <a:txBody>
                    <a:bodyPr/>
                    <a:lstStyle/>
                    <a:p>
                      <a:pPr algn="ctr"/>
                      <a:r>
                        <a:rPr lang="en-US" sz="1800" b="1" dirty="0">
                          <a:solidFill>
                            <a:schemeClr val="tx1"/>
                          </a:solidFill>
                          <a:latin typeface="+mj-lt"/>
                        </a:rPr>
                        <a:t>16’</a:t>
                      </a:r>
                    </a:p>
                  </a:txBody>
                  <a:tcPr marL="68580" marR="68580" marT="34290" marB="34290" anchor="b">
                    <a:solidFill>
                      <a:schemeClr val="bg1">
                        <a:lumMod val="85000"/>
                      </a:schemeClr>
                    </a:solidFill>
                  </a:tcPr>
                </a:tc>
                <a:tc>
                  <a:txBody>
                    <a:bodyPr/>
                    <a:lstStyle/>
                    <a:p>
                      <a:pPr algn="ctr"/>
                      <a:r>
                        <a:rPr lang="en-US" sz="1800" b="1" dirty="0">
                          <a:solidFill>
                            <a:srgbClr val="002060"/>
                          </a:solidFill>
                          <a:latin typeface="+mj-lt"/>
                        </a:rPr>
                        <a:t>40</a:t>
                      </a:r>
                      <a:r>
                        <a:rPr lang="en-US" sz="1800" b="1" baseline="0" dirty="0">
                          <a:solidFill>
                            <a:srgbClr val="002060"/>
                          </a:solidFill>
                          <a:latin typeface="+mj-lt"/>
                        </a:rPr>
                        <a:t> </a:t>
                      </a:r>
                      <a:r>
                        <a:rPr lang="en-US" sz="1800" b="1" baseline="0" dirty="0" err="1">
                          <a:solidFill>
                            <a:srgbClr val="002060"/>
                          </a:solidFill>
                          <a:latin typeface="+mj-lt"/>
                        </a:rPr>
                        <a:t>lbs</a:t>
                      </a:r>
                      <a:endParaRPr lang="en-US" sz="1800" b="1" dirty="0">
                        <a:solidFill>
                          <a:srgbClr val="002060"/>
                        </a:solidFill>
                        <a:latin typeface="+mj-lt"/>
                      </a:endParaRPr>
                    </a:p>
                  </a:txBody>
                  <a:tcPr marL="68580" marR="68580" marT="34290" marB="34290">
                    <a:solidFill>
                      <a:srgbClr val="FF99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mj-lt"/>
                        </a:rPr>
                        <a:t>40</a:t>
                      </a:r>
                      <a:r>
                        <a:rPr lang="en-US" sz="1800" b="1" baseline="0" dirty="0">
                          <a:solidFill>
                            <a:srgbClr val="002060"/>
                          </a:solidFill>
                          <a:latin typeface="+mj-lt"/>
                        </a:rPr>
                        <a:t> </a:t>
                      </a:r>
                      <a:r>
                        <a:rPr lang="en-US" sz="1800" b="1" baseline="0" dirty="0" err="1">
                          <a:solidFill>
                            <a:srgbClr val="002060"/>
                          </a:solidFill>
                          <a:latin typeface="+mj-lt"/>
                        </a:rPr>
                        <a:t>lbs</a:t>
                      </a:r>
                      <a:endParaRPr lang="en-US" sz="1800" b="1" dirty="0">
                        <a:solidFill>
                          <a:srgbClr val="002060"/>
                        </a:solidFill>
                        <a:latin typeface="+mj-lt"/>
                      </a:endParaRPr>
                    </a:p>
                  </a:txBody>
                  <a:tcPr marL="68580" marR="68580" marT="34290" marB="34290">
                    <a:solidFill>
                      <a:srgbClr val="FF99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mj-lt"/>
                        </a:rPr>
                        <a:t>25 </a:t>
                      </a:r>
                      <a:r>
                        <a:rPr lang="en-US" sz="1800" b="1" dirty="0" err="1">
                          <a:solidFill>
                            <a:srgbClr val="002060"/>
                          </a:solidFill>
                          <a:latin typeface="+mj-lt"/>
                        </a:rPr>
                        <a:t>lbs</a:t>
                      </a:r>
                      <a:endParaRPr lang="en-US" sz="1800" b="1" dirty="0">
                        <a:solidFill>
                          <a:srgbClr val="002060"/>
                        </a:solidFill>
                        <a:latin typeface="+mj-lt"/>
                      </a:endParaRPr>
                    </a:p>
                  </a:txBody>
                  <a:tcPr marL="68580" marR="68580" marT="34290" marB="34290">
                    <a:solidFill>
                      <a:srgbClr val="FF9900"/>
                    </a:solidFill>
                  </a:tcPr>
                </a:tc>
                <a:extLst>
                  <a:ext uri="{0D108BD9-81ED-4DB2-BD59-A6C34878D82A}">
                    <a16:rowId xmlns:a16="http://schemas.microsoft.com/office/drawing/2014/main" val="10003"/>
                  </a:ext>
                </a:extLst>
              </a:tr>
              <a:tr h="384180">
                <a:tc>
                  <a:txBody>
                    <a:bodyPr/>
                    <a:lstStyle/>
                    <a:p>
                      <a:pPr algn="ctr"/>
                      <a:r>
                        <a:rPr lang="en-US" sz="1800" b="1" dirty="0">
                          <a:solidFill>
                            <a:schemeClr val="tx1"/>
                          </a:solidFill>
                          <a:latin typeface="+mj-lt"/>
                        </a:rPr>
                        <a:t>18’</a:t>
                      </a:r>
                    </a:p>
                  </a:txBody>
                  <a:tcPr marL="68580" marR="68580" marT="34290" marB="34290" anchor="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mj-lt"/>
                        </a:rPr>
                        <a:t>25 </a:t>
                      </a:r>
                      <a:r>
                        <a:rPr lang="en-US" sz="1800" b="1" dirty="0" err="1">
                          <a:solidFill>
                            <a:srgbClr val="002060"/>
                          </a:solidFill>
                          <a:latin typeface="+mj-lt"/>
                        </a:rPr>
                        <a:t>lbs</a:t>
                      </a:r>
                      <a:endParaRPr lang="en-US" sz="1800" b="1" dirty="0">
                        <a:solidFill>
                          <a:srgbClr val="002060"/>
                        </a:solidFill>
                        <a:latin typeface="+mj-lt"/>
                      </a:endParaRPr>
                    </a:p>
                  </a:txBody>
                  <a:tcPr marL="68580" marR="68580" marT="34290" marB="34290">
                    <a:solidFill>
                      <a:srgbClr val="FF99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mj-lt"/>
                        </a:rPr>
                        <a:t>25 </a:t>
                      </a:r>
                      <a:r>
                        <a:rPr lang="en-US" sz="1800" b="1" dirty="0" err="1">
                          <a:solidFill>
                            <a:srgbClr val="002060"/>
                          </a:solidFill>
                          <a:latin typeface="+mj-lt"/>
                        </a:rPr>
                        <a:t>lbs</a:t>
                      </a:r>
                      <a:endParaRPr lang="en-US" sz="1800" b="1" dirty="0">
                        <a:solidFill>
                          <a:srgbClr val="002060"/>
                        </a:solidFill>
                        <a:latin typeface="+mj-lt"/>
                      </a:endParaRPr>
                    </a:p>
                  </a:txBody>
                  <a:tcPr marL="68580" marR="68580" marT="34290" marB="34290">
                    <a:solidFill>
                      <a:srgbClr val="FF99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mj-lt"/>
                        </a:rPr>
                        <a:t>25 </a:t>
                      </a:r>
                      <a:r>
                        <a:rPr lang="en-US" sz="1800" b="1" dirty="0" err="1">
                          <a:solidFill>
                            <a:srgbClr val="002060"/>
                          </a:solidFill>
                          <a:latin typeface="+mj-lt"/>
                        </a:rPr>
                        <a:t>lbs</a:t>
                      </a:r>
                      <a:endParaRPr lang="en-US" sz="1800" b="1" dirty="0">
                        <a:solidFill>
                          <a:srgbClr val="002060"/>
                        </a:solidFill>
                        <a:latin typeface="+mj-lt"/>
                      </a:endParaRPr>
                    </a:p>
                  </a:txBody>
                  <a:tcPr marL="68580" marR="68580" marT="34290" marB="34290">
                    <a:solidFill>
                      <a:srgbClr val="FF9900"/>
                    </a:solidFill>
                  </a:tcPr>
                </a:tc>
                <a:extLst>
                  <a:ext uri="{0D108BD9-81ED-4DB2-BD59-A6C34878D82A}">
                    <a16:rowId xmlns:a16="http://schemas.microsoft.com/office/drawing/2014/main" val="10004"/>
                  </a:ext>
                </a:extLst>
              </a:tr>
              <a:tr h="384180">
                <a:tc>
                  <a:txBody>
                    <a:bodyPr/>
                    <a:lstStyle/>
                    <a:p>
                      <a:pPr algn="ctr"/>
                      <a:r>
                        <a:rPr lang="en-US" sz="1800" b="1" dirty="0">
                          <a:solidFill>
                            <a:schemeClr val="tx1"/>
                          </a:solidFill>
                          <a:latin typeface="+mj-lt"/>
                        </a:rPr>
                        <a:t>20’</a:t>
                      </a:r>
                    </a:p>
                  </a:txBody>
                  <a:tcPr marL="68580" marR="68580" marT="34290" marB="34290" anchor="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mj-lt"/>
                        </a:rPr>
                        <a:t>10 </a:t>
                      </a:r>
                      <a:r>
                        <a:rPr lang="en-US" sz="1800" b="1" dirty="0" err="1">
                          <a:solidFill>
                            <a:srgbClr val="002060"/>
                          </a:solidFill>
                          <a:latin typeface="+mj-lt"/>
                        </a:rPr>
                        <a:t>lbs</a:t>
                      </a:r>
                      <a:endParaRPr lang="en-US" sz="1800" b="1" dirty="0">
                        <a:solidFill>
                          <a:srgbClr val="002060"/>
                        </a:solidFill>
                        <a:latin typeface="+mj-lt"/>
                      </a:endParaRPr>
                    </a:p>
                  </a:txBody>
                  <a:tcPr marL="68580" marR="68580" marT="34290" marB="34290">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mj-lt"/>
                        </a:rPr>
                        <a:t>10 </a:t>
                      </a:r>
                      <a:r>
                        <a:rPr lang="en-US" sz="1800" b="1" dirty="0" err="1">
                          <a:solidFill>
                            <a:srgbClr val="002060"/>
                          </a:solidFill>
                          <a:latin typeface="+mj-lt"/>
                        </a:rPr>
                        <a:t>lbs</a:t>
                      </a:r>
                      <a:endParaRPr lang="en-US" sz="1800" b="1" dirty="0">
                        <a:solidFill>
                          <a:srgbClr val="002060"/>
                        </a:solidFill>
                        <a:latin typeface="+mj-lt"/>
                      </a:endParaRPr>
                    </a:p>
                  </a:txBody>
                  <a:tcPr marL="68580" marR="68580" marT="34290" marB="34290">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mj-lt"/>
                        </a:rPr>
                        <a:t>10 </a:t>
                      </a:r>
                      <a:r>
                        <a:rPr lang="en-US" sz="1800" b="1" dirty="0" err="1">
                          <a:solidFill>
                            <a:srgbClr val="002060"/>
                          </a:solidFill>
                          <a:latin typeface="+mj-lt"/>
                        </a:rPr>
                        <a:t>lbs</a:t>
                      </a:r>
                      <a:endParaRPr lang="en-US" sz="1800" b="1" dirty="0">
                        <a:solidFill>
                          <a:srgbClr val="002060"/>
                        </a:solidFill>
                        <a:latin typeface="+mj-lt"/>
                      </a:endParaRPr>
                    </a:p>
                  </a:txBody>
                  <a:tcPr marL="68580" marR="68580" marT="34290" marB="34290">
                    <a:solidFill>
                      <a:srgbClr val="FFFF00"/>
                    </a:solidFill>
                  </a:tcPr>
                </a:tc>
                <a:extLst>
                  <a:ext uri="{0D108BD9-81ED-4DB2-BD59-A6C34878D82A}">
                    <a16:rowId xmlns:a16="http://schemas.microsoft.com/office/drawing/2014/main" val="10005"/>
                  </a:ext>
                </a:extLst>
              </a:tr>
              <a:tr h="384180">
                <a:tc>
                  <a:txBody>
                    <a:bodyPr/>
                    <a:lstStyle/>
                    <a:p>
                      <a:pPr algn="ctr"/>
                      <a:r>
                        <a:rPr lang="en-US" sz="1800" b="1" dirty="0">
                          <a:solidFill>
                            <a:schemeClr val="tx1"/>
                          </a:solidFill>
                          <a:latin typeface="+mj-lt"/>
                        </a:rPr>
                        <a:t>22’</a:t>
                      </a:r>
                    </a:p>
                  </a:txBody>
                  <a:tcPr marL="68580" marR="68580" marT="34290" marB="34290" anchor="b">
                    <a:solidFill>
                      <a:schemeClr val="bg1">
                        <a:lumMod val="85000"/>
                      </a:schemeClr>
                    </a:solidFill>
                  </a:tcPr>
                </a:tc>
                <a:tc>
                  <a:txBody>
                    <a:bodyPr/>
                    <a:lstStyle/>
                    <a:p>
                      <a:pPr algn="ctr"/>
                      <a:endParaRPr lang="en-US" sz="1800" b="1" dirty="0">
                        <a:solidFill>
                          <a:srgbClr val="002060"/>
                        </a:solidFill>
                        <a:latin typeface="+mj-lt"/>
                      </a:endParaRPr>
                    </a:p>
                  </a:txBody>
                  <a:tcPr marL="68580" marR="68580" marT="34290" marB="34290">
                    <a:solidFill>
                      <a:schemeClr val="tx2">
                        <a:lumMod val="20000"/>
                        <a:lumOff val="80000"/>
                      </a:schemeClr>
                    </a:solidFill>
                  </a:tcPr>
                </a:tc>
                <a:tc>
                  <a:txBody>
                    <a:bodyPr/>
                    <a:lstStyle/>
                    <a:p>
                      <a:pPr algn="ctr"/>
                      <a:endParaRPr lang="en-US" sz="1800" b="1" dirty="0">
                        <a:solidFill>
                          <a:srgbClr val="002060"/>
                        </a:solidFill>
                        <a:latin typeface="+mj-lt"/>
                      </a:endParaRPr>
                    </a:p>
                  </a:txBody>
                  <a:tcPr marL="68580" marR="68580" marT="34290" marB="34290">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mj-lt"/>
                        </a:rPr>
                        <a:t>10 </a:t>
                      </a:r>
                      <a:r>
                        <a:rPr lang="en-US" sz="1800" b="1" dirty="0" err="1">
                          <a:solidFill>
                            <a:srgbClr val="002060"/>
                          </a:solidFill>
                          <a:latin typeface="+mj-lt"/>
                        </a:rPr>
                        <a:t>lbs</a:t>
                      </a:r>
                      <a:endParaRPr lang="en-US" sz="1800" b="1" dirty="0">
                        <a:solidFill>
                          <a:srgbClr val="002060"/>
                        </a:solidFill>
                        <a:latin typeface="+mj-lt"/>
                      </a:endParaRPr>
                    </a:p>
                  </a:txBody>
                  <a:tcPr marL="68580" marR="68580" marT="34290" marB="34290">
                    <a:solidFill>
                      <a:srgbClr val="FFFF00"/>
                    </a:solidFill>
                  </a:tcPr>
                </a:tc>
                <a:extLst>
                  <a:ext uri="{0D108BD9-81ED-4DB2-BD59-A6C34878D82A}">
                    <a16:rowId xmlns:a16="http://schemas.microsoft.com/office/drawing/2014/main" val="10006"/>
                  </a:ext>
                </a:extLst>
              </a:tr>
            </a:tbl>
          </a:graphicData>
        </a:graphic>
      </p:graphicFrame>
      <p:cxnSp>
        <p:nvCxnSpPr>
          <p:cNvPr id="41" name="Straight Connector 40"/>
          <p:cNvCxnSpPr>
            <a:cxnSpLocks/>
          </p:cNvCxnSpPr>
          <p:nvPr/>
        </p:nvCxnSpPr>
        <p:spPr>
          <a:xfrm>
            <a:off x="484605" y="2940652"/>
            <a:ext cx="7189023" cy="1"/>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 name="Group 32"/>
          <p:cNvGrpSpPr/>
          <p:nvPr/>
        </p:nvGrpSpPr>
        <p:grpSpPr>
          <a:xfrm>
            <a:off x="4323996" y="1382151"/>
            <a:ext cx="171450" cy="3063159"/>
            <a:chOff x="6732815" y="482348"/>
            <a:chExt cx="228600" cy="4084212"/>
          </a:xfrm>
        </p:grpSpPr>
        <p:sp>
          <p:nvSpPr>
            <p:cNvPr id="34" name="Pentagon 33"/>
            <p:cNvSpPr/>
            <p:nvPr/>
          </p:nvSpPr>
          <p:spPr>
            <a:xfrm rot="5400000">
              <a:off x="4925110" y="2339036"/>
              <a:ext cx="3844726" cy="131350"/>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35" name="Pentagon 34"/>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36" name="Pentagon 35"/>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6" name="Group 32"/>
            <p:cNvGrpSpPr/>
            <p:nvPr/>
          </p:nvGrpSpPr>
          <p:grpSpPr>
            <a:xfrm>
              <a:off x="6818086" y="3733803"/>
              <a:ext cx="49348" cy="281210"/>
              <a:chOff x="6818086" y="3733803"/>
              <a:chExt cx="49348" cy="281210"/>
            </a:xfrm>
          </p:grpSpPr>
          <p:sp>
            <p:nvSpPr>
              <p:cNvPr id="38" name="Oval 37"/>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39" name="Oval 38"/>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40" name="Oval 39"/>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grpSp>
        <p:nvGrpSpPr>
          <p:cNvPr id="9" name="Group 24"/>
          <p:cNvGrpSpPr/>
          <p:nvPr/>
        </p:nvGrpSpPr>
        <p:grpSpPr>
          <a:xfrm>
            <a:off x="4323043" y="1358338"/>
            <a:ext cx="171450" cy="2703114"/>
            <a:chOff x="6732815" y="962408"/>
            <a:chExt cx="228600" cy="3604152"/>
          </a:xfrm>
        </p:grpSpPr>
        <p:sp>
          <p:nvSpPr>
            <p:cNvPr id="26" name="Pentagon 25"/>
            <p:cNvSpPr/>
            <p:nvPr/>
          </p:nvSpPr>
          <p:spPr>
            <a:xfrm rot="5400000">
              <a:off x="5162599" y="2581605"/>
              <a:ext cx="3364666" cy="126272"/>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27" name="Pentagon 26"/>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28" name="Pentagon 27"/>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13" name="Group 32"/>
            <p:cNvGrpSpPr/>
            <p:nvPr/>
          </p:nvGrpSpPr>
          <p:grpSpPr>
            <a:xfrm>
              <a:off x="6818086" y="3733803"/>
              <a:ext cx="49348" cy="281210"/>
              <a:chOff x="6818086" y="3733803"/>
              <a:chExt cx="49348" cy="281210"/>
            </a:xfrm>
          </p:grpSpPr>
          <p:sp>
            <p:nvSpPr>
              <p:cNvPr id="30" name="Oval 29"/>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31" name="Oval 30"/>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32" name="Oval 31"/>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grpSp>
        <p:nvGrpSpPr>
          <p:cNvPr id="17" name="Group 8"/>
          <p:cNvGrpSpPr/>
          <p:nvPr/>
        </p:nvGrpSpPr>
        <p:grpSpPr>
          <a:xfrm>
            <a:off x="4326853" y="1329761"/>
            <a:ext cx="171450" cy="2344024"/>
            <a:chOff x="6732815" y="1441195"/>
            <a:chExt cx="228600" cy="3125365"/>
          </a:xfrm>
        </p:grpSpPr>
        <p:sp>
          <p:nvSpPr>
            <p:cNvPr id="10" name="Pentagon 9"/>
            <p:cNvSpPr/>
            <p:nvPr/>
          </p:nvSpPr>
          <p:spPr>
            <a:xfrm rot="5400000">
              <a:off x="5405804" y="2817189"/>
              <a:ext cx="2885877" cy="133889"/>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11" name="Pentagon 10"/>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12" name="Pentagon 11"/>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21" name="Group 32"/>
            <p:cNvGrpSpPr/>
            <p:nvPr/>
          </p:nvGrpSpPr>
          <p:grpSpPr>
            <a:xfrm>
              <a:off x="6818086" y="3733803"/>
              <a:ext cx="49348" cy="281210"/>
              <a:chOff x="6818086" y="3733803"/>
              <a:chExt cx="49348" cy="281210"/>
            </a:xfrm>
          </p:grpSpPr>
          <p:sp>
            <p:nvSpPr>
              <p:cNvPr id="14" name="Oval 13"/>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5" name="Oval 14"/>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6" name="Oval 15"/>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grpSp>
        <p:nvGrpSpPr>
          <p:cNvPr id="25" name="Group 16"/>
          <p:cNvGrpSpPr/>
          <p:nvPr/>
        </p:nvGrpSpPr>
        <p:grpSpPr>
          <a:xfrm>
            <a:off x="4331205" y="1331018"/>
            <a:ext cx="171450" cy="1942716"/>
            <a:chOff x="6732815" y="1976272"/>
            <a:chExt cx="228600" cy="2590288"/>
          </a:xfrm>
        </p:grpSpPr>
        <p:sp>
          <p:nvSpPr>
            <p:cNvPr id="18" name="Pentagon 17"/>
            <p:cNvSpPr/>
            <p:nvPr/>
          </p:nvSpPr>
          <p:spPr>
            <a:xfrm rot="5400000">
              <a:off x="5675203" y="3082868"/>
              <a:ext cx="2350800" cy="13760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19" name="Pentagon 18"/>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20" name="Pentagon 19"/>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29" name="Group 32"/>
            <p:cNvGrpSpPr/>
            <p:nvPr/>
          </p:nvGrpSpPr>
          <p:grpSpPr>
            <a:xfrm>
              <a:off x="6818086" y="3733803"/>
              <a:ext cx="49348" cy="281210"/>
              <a:chOff x="6818086" y="3733803"/>
              <a:chExt cx="49348" cy="281210"/>
            </a:xfrm>
          </p:grpSpPr>
          <p:sp>
            <p:nvSpPr>
              <p:cNvPr id="22" name="Oval 21"/>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23" name="Oval 22"/>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24" name="Oval 23"/>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sp>
        <p:nvSpPr>
          <p:cNvPr id="33" name="Isosceles Triangle 32"/>
          <p:cNvSpPr/>
          <p:nvPr/>
        </p:nvSpPr>
        <p:spPr>
          <a:xfrm rot="10800000">
            <a:off x="1624605" y="2764869"/>
            <a:ext cx="199361" cy="13950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Footer Placeholder 4">
            <a:extLst>
              <a:ext uri="{FF2B5EF4-FFF2-40B4-BE49-F238E27FC236}">
                <a16:creationId xmlns:a16="http://schemas.microsoft.com/office/drawing/2014/main" id="{11846F23-691C-4794-B8D9-8846F164E525}"/>
              </a:ext>
            </a:extLst>
          </p:cNvPr>
          <p:cNvSpPr>
            <a:spLocks noGrp="1"/>
          </p:cNvSpPr>
          <p:nvPr>
            <p:ph type="ftr" sz="quarter" idx="11"/>
          </p:nvPr>
        </p:nvSpPr>
        <p:spPr/>
        <p:txBody>
          <a:bodyPr/>
          <a:lstStyle/>
          <a:p>
            <a:r>
              <a:rPr lang="en-US"/>
              <a:t>25th International Petroleum Environmental Conference Denver, Colorado</a:t>
            </a:r>
            <a:endParaRPr lang="en-US" dirty="0"/>
          </a:p>
        </p:txBody>
      </p:sp>
    </p:spTree>
    <p:extLst>
      <p:ext uri="{BB962C8B-B14F-4D97-AF65-F5344CB8AC3E}">
        <p14:creationId xmlns:p14="http://schemas.microsoft.com/office/powerpoint/2010/main" val="3586458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10" presetClass="exit" presetSubtype="0" fill="hold" nodeType="withEffect">
                                  <p:stCondLst>
                                    <p:cond delay="0"/>
                                  </p:stCondLst>
                                  <p:childTnLst>
                                    <p:animEffect transition="out" filter="fade">
                                      <p:cBhvr>
                                        <p:cTn id="15" dur="1000"/>
                                        <p:tgtEl>
                                          <p:spTgt spid="25"/>
                                        </p:tgtEl>
                                      </p:cBhvr>
                                    </p:animEffect>
                                    <p:set>
                                      <p:cBhvr>
                                        <p:cTn id="16" dur="1" fill="hold">
                                          <p:stCondLst>
                                            <p:cond delay="999"/>
                                          </p:stCondLst>
                                        </p:cTn>
                                        <p:tgtEl>
                                          <p:spTgt spid="2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par>
                                <p:cTn id="22" presetID="10" presetClass="exit" presetSubtype="0" fill="hold"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linds(horizontal)">
                                      <p:cBhvr>
                                        <p:cTn id="29" dur="500"/>
                                        <p:tgtEl>
                                          <p:spTgt spid="3"/>
                                        </p:tgtEl>
                                      </p:cBhvr>
                                    </p:animEffect>
                                  </p:childTnLst>
                                </p:cTn>
                              </p:par>
                              <p:par>
                                <p:cTn id="30" presetID="10" presetClass="exit" presetSubtype="0" fill="hold"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veman.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962144" y="552593"/>
            <a:ext cx="2803148" cy="1912463"/>
          </a:xfrm>
          <a:prstGeom prst="rect">
            <a:avLst/>
          </a:prstGeom>
          <a:ln>
            <a:noFill/>
          </a:ln>
        </p:spPr>
      </p:pic>
      <p:sp>
        <p:nvSpPr>
          <p:cNvPr id="2" name="Title 1"/>
          <p:cNvSpPr>
            <a:spLocks noGrp="1"/>
          </p:cNvSpPr>
          <p:nvPr>
            <p:ph type="title"/>
          </p:nvPr>
        </p:nvSpPr>
        <p:spPr>
          <a:xfrm>
            <a:off x="381000" y="499991"/>
            <a:ext cx="8229600" cy="685800"/>
          </a:xfrm>
        </p:spPr>
        <p:txBody>
          <a:bodyPr>
            <a:noAutofit/>
          </a:bodyPr>
          <a:lstStyle/>
          <a:p>
            <a:r>
              <a:rPr lang="en-US" sz="3200" dirty="0"/>
              <a:t>“Early” In-Situ Injection Methods</a:t>
            </a:r>
          </a:p>
        </p:txBody>
      </p:sp>
      <p:sp>
        <p:nvSpPr>
          <p:cNvPr id="3" name="Content Placeholder 2"/>
          <p:cNvSpPr>
            <a:spLocks noGrp="1"/>
          </p:cNvSpPr>
          <p:nvPr>
            <p:ph idx="1"/>
          </p:nvPr>
        </p:nvSpPr>
        <p:spPr>
          <a:xfrm>
            <a:off x="533400" y="1257157"/>
            <a:ext cx="6629400" cy="3333750"/>
          </a:xfrm>
        </p:spPr>
        <p:txBody>
          <a:bodyPr>
            <a:normAutofit fontScale="92500"/>
          </a:bodyPr>
          <a:lstStyle/>
          <a:p>
            <a:pPr>
              <a:spcAft>
                <a:spcPts val="0"/>
              </a:spcAft>
            </a:pPr>
            <a:r>
              <a:rPr lang="en-US" dirty="0"/>
              <a:t>New Treatments on the Market</a:t>
            </a:r>
          </a:p>
          <a:p>
            <a:pPr>
              <a:spcAft>
                <a:spcPts val="0"/>
              </a:spcAft>
            </a:pPr>
            <a:r>
              <a:rPr lang="en-US" dirty="0"/>
              <a:t>Existing Monitoring Well Network </a:t>
            </a:r>
          </a:p>
          <a:p>
            <a:pPr lvl="1">
              <a:spcAft>
                <a:spcPts val="0"/>
              </a:spcAft>
            </a:pPr>
            <a:r>
              <a:rPr lang="en-US" sz="2000" dirty="0">
                <a:solidFill>
                  <a:schemeClr val="tx1"/>
                </a:solidFill>
              </a:rPr>
              <a:t>Socks</a:t>
            </a:r>
          </a:p>
          <a:p>
            <a:pPr lvl="1">
              <a:spcAft>
                <a:spcPts val="0"/>
              </a:spcAft>
            </a:pPr>
            <a:r>
              <a:rPr lang="en-US" sz="2000" dirty="0">
                <a:solidFill>
                  <a:schemeClr val="tx1"/>
                </a:solidFill>
              </a:rPr>
              <a:t>Gravity Feed</a:t>
            </a:r>
          </a:p>
          <a:p>
            <a:pPr lvl="1">
              <a:spcAft>
                <a:spcPts val="0"/>
              </a:spcAft>
            </a:pPr>
            <a:r>
              <a:rPr lang="en-US" sz="2000" dirty="0">
                <a:solidFill>
                  <a:schemeClr val="tx1"/>
                </a:solidFill>
              </a:rPr>
              <a:t>Injections in it’s Infancy	</a:t>
            </a:r>
          </a:p>
          <a:p>
            <a:pPr>
              <a:spcAft>
                <a:spcPts val="0"/>
              </a:spcAft>
            </a:pPr>
            <a:r>
              <a:rPr lang="en-US" dirty="0"/>
              <a:t>Open Auger Bore Holes, Open Pits, Trenching</a:t>
            </a:r>
          </a:p>
          <a:p>
            <a:pPr>
              <a:spcAft>
                <a:spcPts val="0"/>
              </a:spcAft>
            </a:pPr>
            <a:r>
              <a:rPr lang="en-US" dirty="0"/>
              <a:t>Dedicated Injection Wells using HSA</a:t>
            </a:r>
          </a:p>
          <a:p>
            <a:pPr>
              <a:spcAft>
                <a:spcPts val="0"/>
              </a:spcAft>
            </a:pPr>
            <a:r>
              <a:rPr lang="en-US" i="1" dirty="0"/>
              <a:t>We used what we had!</a:t>
            </a:r>
          </a:p>
        </p:txBody>
      </p:sp>
      <p:sp>
        <p:nvSpPr>
          <p:cNvPr id="6" name="Footer Placeholder 5"/>
          <p:cNvSpPr>
            <a:spLocks noGrp="1"/>
          </p:cNvSpPr>
          <p:nvPr>
            <p:ph type="ftr" sz="quarter" idx="4294967295"/>
          </p:nvPr>
        </p:nvSpPr>
        <p:spPr>
          <a:xfrm>
            <a:off x="2927350" y="4733639"/>
            <a:ext cx="3625850" cy="273050"/>
          </a:xfrm>
        </p:spPr>
        <p:txBody>
          <a:bodyPr/>
          <a:lstStyle/>
          <a:p>
            <a:pPr algn="ctr"/>
            <a:r>
              <a:rPr lang="en-US" dirty="0"/>
              <a:t>25th International Petroleum Environmental Conference Denver, Colorado</a:t>
            </a:r>
          </a:p>
        </p:txBody>
      </p:sp>
    </p:spTree>
    <p:extLst>
      <p:ext uri="{BB962C8B-B14F-4D97-AF65-F5344CB8AC3E}">
        <p14:creationId xmlns:p14="http://schemas.microsoft.com/office/powerpoint/2010/main" val="212530151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40998" y="3864847"/>
            <a:ext cx="3200400" cy="693965"/>
          </a:xfrm>
          <a:prstGeom prst="rect">
            <a:avLst/>
          </a:prstGeom>
          <a:blipFill>
            <a:blip r:embed="rId4" cstate="print"/>
            <a:tile tx="0" ty="0" sx="100000" sy="100000" flip="none" algn="tl"/>
          </a:blipFill>
          <a:ln/>
          <a:effectLst/>
          <a:scene3d>
            <a:camera prst="orthographicFront" fov="0">
              <a:rot lat="0" lon="0" rev="0"/>
            </a:camera>
            <a:lightRig rig="soft" dir="tl">
              <a:rot lat="0" lon="0" rev="20100000"/>
            </a:lightRig>
          </a:scene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a:p>
        </p:txBody>
      </p:sp>
      <p:sp>
        <p:nvSpPr>
          <p:cNvPr id="19" name="Rectangle 18"/>
          <p:cNvSpPr/>
          <p:nvPr/>
        </p:nvSpPr>
        <p:spPr>
          <a:xfrm>
            <a:off x="5338127" y="1611504"/>
            <a:ext cx="3200400" cy="2295331"/>
          </a:xfrm>
          <a:prstGeom prst="rect">
            <a:avLst/>
          </a:prstGeom>
          <a:blipFill>
            <a:blip r:embed="rId5" cstate="print">
              <a:duotone>
                <a:schemeClr val="bg2">
                  <a:shade val="45000"/>
                  <a:satMod val="135000"/>
                </a:schemeClr>
                <a:prstClr val="white"/>
              </a:duotone>
            </a:blip>
            <a:tile tx="0" ty="0" sx="100000" sy="100000" flip="none" algn="tl"/>
          </a:blipFill>
          <a:ln/>
          <a:effectLst/>
          <a:scene3d>
            <a:camera prst="orthographicFront" fov="0">
              <a:rot lat="0" lon="0" rev="0"/>
            </a:camera>
            <a:lightRig rig="soft" dir="tl">
              <a:rot lat="0" lon="0" rev="20100000"/>
            </a:lightRig>
          </a:scene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a:p>
        </p:txBody>
      </p:sp>
      <p:sp>
        <p:nvSpPr>
          <p:cNvPr id="27" name="Rectangle 26"/>
          <p:cNvSpPr/>
          <p:nvPr/>
        </p:nvSpPr>
        <p:spPr>
          <a:xfrm>
            <a:off x="5334000" y="1837592"/>
            <a:ext cx="3182816" cy="1468316"/>
          </a:xfrm>
          <a:prstGeom prst="rect">
            <a:avLst/>
          </a:prstGeom>
          <a:gradFill>
            <a:gsLst>
              <a:gs pos="0">
                <a:schemeClr val="bg2">
                  <a:lumMod val="90000"/>
                  <a:alpha val="24000"/>
                </a:schemeClr>
              </a:gs>
              <a:gs pos="49000">
                <a:schemeClr val="accent6">
                  <a:lumMod val="75000"/>
                  <a:alpha val="82000"/>
                </a:schemeClr>
              </a:gs>
              <a:gs pos="100000">
                <a:schemeClr val="bg2">
                  <a:lumMod val="90000"/>
                  <a:alpha val="27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4" name="Straight Connector 23"/>
          <p:cNvCxnSpPr/>
          <p:nvPr/>
        </p:nvCxnSpPr>
        <p:spPr>
          <a:xfrm>
            <a:off x="5338665" y="2430266"/>
            <a:ext cx="3191070" cy="0"/>
          </a:xfrm>
          <a:prstGeom prst="line">
            <a:avLst/>
          </a:prstGeom>
          <a:ln w="38100">
            <a:solidFill>
              <a:srgbClr val="00B0F0"/>
            </a:soli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1000" y="283552"/>
            <a:ext cx="8229600" cy="1133142"/>
          </a:xfrm>
        </p:spPr>
        <p:txBody>
          <a:bodyPr>
            <a:noAutofit/>
          </a:bodyPr>
          <a:lstStyle/>
          <a:p>
            <a:pPr algn="l"/>
            <a:r>
              <a:rPr lang="en-US" sz="3200" dirty="0"/>
              <a:t>Bottom Up Injections in</a:t>
            </a:r>
            <a:br>
              <a:rPr lang="en-US" sz="3200" dirty="0"/>
            </a:br>
            <a:r>
              <a:rPr lang="en-US" sz="3200" i="1" dirty="0"/>
              <a:t>Non-Ideal</a:t>
            </a:r>
            <a:r>
              <a:rPr lang="en-US" sz="3200" dirty="0"/>
              <a:t> (Common) Conditions</a:t>
            </a:r>
          </a:p>
        </p:txBody>
      </p:sp>
      <p:sp>
        <p:nvSpPr>
          <p:cNvPr id="3" name="Content Placeholder 2"/>
          <p:cNvSpPr>
            <a:spLocks noGrp="1"/>
          </p:cNvSpPr>
          <p:nvPr>
            <p:ph sz="half" idx="1"/>
          </p:nvPr>
        </p:nvSpPr>
        <p:spPr>
          <a:xfrm>
            <a:off x="496652" y="1400197"/>
            <a:ext cx="4597085" cy="3077690"/>
          </a:xfrm>
        </p:spPr>
        <p:txBody>
          <a:bodyPr>
            <a:noAutofit/>
          </a:bodyPr>
          <a:lstStyle/>
          <a:p>
            <a:r>
              <a:rPr lang="en-US" sz="2800" dirty="0">
                <a:solidFill>
                  <a:schemeClr val="tx1"/>
                </a:solidFill>
                <a:latin typeface="+mj-lt"/>
              </a:rPr>
              <a:t>Less Porous &amp; Permeable Soils</a:t>
            </a:r>
          </a:p>
          <a:p>
            <a:r>
              <a:rPr lang="en-US" sz="2800" dirty="0">
                <a:solidFill>
                  <a:schemeClr val="tx1"/>
                </a:solidFill>
                <a:latin typeface="+mj-lt"/>
              </a:rPr>
              <a:t>Preferential Bedding Planes</a:t>
            </a:r>
          </a:p>
          <a:p>
            <a:r>
              <a:rPr lang="en-US" sz="2800" dirty="0">
                <a:solidFill>
                  <a:schemeClr val="tx1"/>
                </a:solidFill>
                <a:latin typeface="+mj-lt"/>
              </a:rPr>
              <a:t>Fracturing May Occur</a:t>
            </a:r>
          </a:p>
          <a:p>
            <a:r>
              <a:rPr lang="en-US" sz="2800" dirty="0">
                <a:solidFill>
                  <a:schemeClr val="tx1"/>
                </a:solidFill>
                <a:latin typeface="+mj-lt"/>
              </a:rPr>
              <a:t>Coarsening Downward</a:t>
            </a:r>
          </a:p>
          <a:p>
            <a:r>
              <a:rPr lang="en-US" sz="2800" dirty="0">
                <a:solidFill>
                  <a:schemeClr val="tx1"/>
                </a:solidFill>
                <a:latin typeface="+mj-lt"/>
              </a:rPr>
              <a:t>Path of Least Resistance</a:t>
            </a:r>
          </a:p>
          <a:p>
            <a:pPr>
              <a:buNone/>
            </a:pPr>
            <a:endParaRPr lang="en-US" sz="2100" dirty="0">
              <a:latin typeface="+mj-lt"/>
            </a:endParaRPr>
          </a:p>
        </p:txBody>
      </p:sp>
      <p:grpSp>
        <p:nvGrpSpPr>
          <p:cNvPr id="4" name="Group 25"/>
          <p:cNvGrpSpPr/>
          <p:nvPr/>
        </p:nvGrpSpPr>
        <p:grpSpPr>
          <a:xfrm>
            <a:off x="6220409" y="101551"/>
            <a:ext cx="2326005" cy="4342961"/>
            <a:chOff x="5906278" y="533986"/>
            <a:chExt cx="3101340" cy="5790614"/>
          </a:xfrm>
        </p:grpSpPr>
        <p:pic>
          <p:nvPicPr>
            <p:cNvPr id="25" name="Picture 24" descr="Caveman.JPG"/>
            <p:cNvPicPr>
              <a:picLocks noChangeAspect="1"/>
            </p:cNvPicPr>
            <p:nvPr/>
          </p:nvPicPr>
          <p:blipFill>
            <a:blip r:embed="rId6" cstate="print">
              <a:clrChange>
                <a:clrFrom>
                  <a:srgbClr val="FFFFFF"/>
                </a:clrFrom>
                <a:clrTo>
                  <a:srgbClr val="FFFFFF">
                    <a:alpha val="0"/>
                  </a:srgbClr>
                </a:clrTo>
              </a:clrChange>
            </a:blip>
            <a:stretch>
              <a:fillRect/>
            </a:stretch>
          </p:blipFill>
          <p:spPr>
            <a:xfrm>
              <a:off x="5906278" y="533986"/>
              <a:ext cx="3101340" cy="2115907"/>
            </a:xfrm>
            <a:prstGeom prst="rect">
              <a:avLst/>
            </a:prstGeom>
            <a:ln>
              <a:noFill/>
            </a:ln>
          </p:spPr>
        </p:pic>
        <p:sp>
          <p:nvSpPr>
            <p:cNvPr id="7" name="Pentagon 6"/>
            <p:cNvSpPr/>
            <p:nvPr/>
          </p:nvSpPr>
          <p:spPr>
            <a:xfrm rot="5400000">
              <a:off x="4800600" y="4191000"/>
              <a:ext cx="4114800" cy="152400"/>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sp>
        <p:nvSpPr>
          <p:cNvPr id="13" name="Rectangle 12"/>
          <p:cNvSpPr/>
          <p:nvPr/>
        </p:nvSpPr>
        <p:spPr>
          <a:xfrm>
            <a:off x="6877050" y="3930162"/>
            <a:ext cx="114300" cy="400050"/>
          </a:xfrm>
          <a:prstGeom prst="rect">
            <a:avLst/>
          </a:prstGeom>
          <a:solidFill>
            <a:srgbClr val="7030A0"/>
          </a:solidFill>
          <a:ln>
            <a:noFill/>
          </a:ln>
          <a:effectLst>
            <a:glow rad="101600">
              <a:srgbClr val="7030A0">
                <a:alpha val="60000"/>
              </a:srgb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0" name="Explosion 1 9"/>
          <p:cNvSpPr/>
          <p:nvPr/>
        </p:nvSpPr>
        <p:spPr>
          <a:xfrm>
            <a:off x="6199594" y="3916166"/>
            <a:ext cx="1476569" cy="457200"/>
          </a:xfrm>
          <a:prstGeom prst="irregularSeal1">
            <a:avLst/>
          </a:prstGeom>
          <a:solidFill>
            <a:srgbClr val="7030A0"/>
          </a:solidFill>
          <a:ln>
            <a:noFill/>
          </a:ln>
          <a:effectLst>
            <a:glow rad="101600">
              <a:srgbClr val="7030A0">
                <a:alpha val="6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Isosceles Triangle 19"/>
          <p:cNvSpPr/>
          <p:nvPr/>
        </p:nvSpPr>
        <p:spPr>
          <a:xfrm flipV="1">
            <a:off x="5619750" y="2272812"/>
            <a:ext cx="171450" cy="11430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p:cNvSpPr/>
          <p:nvPr/>
        </p:nvSpPr>
        <p:spPr>
          <a:xfrm>
            <a:off x="6877050" y="3472962"/>
            <a:ext cx="114300" cy="800100"/>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6" name="Explosion 1 15"/>
          <p:cNvSpPr/>
          <p:nvPr/>
        </p:nvSpPr>
        <p:spPr>
          <a:xfrm>
            <a:off x="5918779" y="3947657"/>
            <a:ext cx="2064399" cy="457200"/>
          </a:xfrm>
          <a:prstGeom prst="irregularSeal1">
            <a:avLst/>
          </a:prstGeom>
          <a:solidFill>
            <a:srgbClr val="7030A0"/>
          </a:solidFill>
          <a:ln>
            <a:noFill/>
          </a:ln>
          <a:effectLst>
            <a:glow rad="101600">
              <a:srgbClr val="7030A0">
                <a:alpha val="6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p:cNvSpPr/>
          <p:nvPr/>
        </p:nvSpPr>
        <p:spPr>
          <a:xfrm>
            <a:off x="6877050" y="3015762"/>
            <a:ext cx="114300" cy="1257300"/>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8" name="Explosion 1 17"/>
          <p:cNvSpPr/>
          <p:nvPr/>
        </p:nvSpPr>
        <p:spPr>
          <a:xfrm>
            <a:off x="5079741" y="4020687"/>
            <a:ext cx="3708918" cy="457200"/>
          </a:xfrm>
          <a:prstGeom prst="irregularSeal1">
            <a:avLst/>
          </a:prstGeom>
          <a:solidFill>
            <a:srgbClr val="7030A0"/>
          </a:solidFill>
          <a:ln>
            <a:noFill/>
          </a:ln>
          <a:effectLst>
            <a:glow rad="101600">
              <a:srgbClr val="7030A0">
                <a:alpha val="6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p:cNvSpPr/>
          <p:nvPr/>
        </p:nvSpPr>
        <p:spPr>
          <a:xfrm>
            <a:off x="6877050" y="2444262"/>
            <a:ext cx="114300" cy="1885950"/>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22" name="Explosion 1 21"/>
          <p:cNvSpPr/>
          <p:nvPr/>
        </p:nvSpPr>
        <p:spPr>
          <a:xfrm>
            <a:off x="4673860" y="4005972"/>
            <a:ext cx="4506686" cy="457200"/>
          </a:xfrm>
          <a:prstGeom prst="irregularSeal1">
            <a:avLst/>
          </a:prstGeom>
          <a:solidFill>
            <a:srgbClr val="7030A0"/>
          </a:solidFill>
          <a:ln>
            <a:solidFill>
              <a:srgbClr val="7030A0"/>
            </a:solidFill>
          </a:ln>
          <a:effectLst>
            <a:glow rad="228600">
              <a:srgbClr val="7030A0">
                <a:alpha val="4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7030A0"/>
              </a:solidFill>
            </a:endParaRPr>
          </a:p>
        </p:txBody>
      </p:sp>
      <p:sp>
        <p:nvSpPr>
          <p:cNvPr id="28" name="TextBox 27"/>
          <p:cNvSpPr txBox="1"/>
          <p:nvPr/>
        </p:nvSpPr>
        <p:spPr>
          <a:xfrm>
            <a:off x="5329077" y="2923971"/>
            <a:ext cx="1488538" cy="584775"/>
          </a:xfrm>
          <a:prstGeom prst="rect">
            <a:avLst/>
          </a:prstGeom>
          <a:noFill/>
        </p:spPr>
        <p:txBody>
          <a:bodyPr wrap="square" rtlCol="0">
            <a:spAutoFit/>
          </a:bodyPr>
          <a:lstStyle/>
          <a:p>
            <a:r>
              <a:rPr lang="en-US" sz="1600" b="1" dirty="0">
                <a:solidFill>
                  <a:schemeClr val="tx1"/>
                </a:solidFill>
              </a:rPr>
              <a:t>Clayey Formation</a:t>
            </a:r>
          </a:p>
        </p:txBody>
      </p:sp>
      <p:sp>
        <p:nvSpPr>
          <p:cNvPr id="29" name="TextBox 28"/>
          <p:cNvSpPr txBox="1"/>
          <p:nvPr/>
        </p:nvSpPr>
        <p:spPr>
          <a:xfrm>
            <a:off x="5333649" y="3868089"/>
            <a:ext cx="1408528" cy="584775"/>
          </a:xfrm>
          <a:prstGeom prst="rect">
            <a:avLst/>
          </a:prstGeom>
          <a:noFill/>
        </p:spPr>
        <p:txBody>
          <a:bodyPr wrap="square" rtlCol="0">
            <a:spAutoFit/>
          </a:bodyPr>
          <a:lstStyle/>
          <a:p>
            <a:r>
              <a:rPr lang="en-US" sz="1600" b="1" dirty="0">
                <a:solidFill>
                  <a:schemeClr val="tx1"/>
                </a:solidFill>
              </a:rPr>
              <a:t>Sandy Formation</a:t>
            </a:r>
          </a:p>
        </p:txBody>
      </p:sp>
      <p:sp>
        <p:nvSpPr>
          <p:cNvPr id="8" name="Footer Placeholder 7">
            <a:extLst>
              <a:ext uri="{FF2B5EF4-FFF2-40B4-BE49-F238E27FC236}">
                <a16:creationId xmlns:a16="http://schemas.microsoft.com/office/drawing/2014/main" id="{07A6AE10-21A3-4F7A-9404-1350963C1664}"/>
              </a:ext>
            </a:extLst>
          </p:cNvPr>
          <p:cNvSpPr>
            <a:spLocks noGrp="1"/>
          </p:cNvSpPr>
          <p:nvPr>
            <p:ph type="ftr" sz="quarter" idx="11"/>
          </p:nvPr>
        </p:nvSpPr>
        <p:spPr/>
        <p:txBody>
          <a:bodyPr/>
          <a:lstStyle/>
          <a:p>
            <a:r>
              <a:rPr lang="en-US"/>
              <a:t>25th International Petroleum Environmental Conference Denver, Colorado</a:t>
            </a:r>
            <a:endParaRPr lang="en-US" dirty="0"/>
          </a:p>
        </p:txBody>
      </p:sp>
    </p:spTree>
    <p:custDataLst>
      <p:tags r:id="rId1"/>
    </p:custDataLst>
    <p:extLst>
      <p:ext uri="{BB962C8B-B14F-4D97-AF65-F5344CB8AC3E}">
        <p14:creationId xmlns:p14="http://schemas.microsoft.com/office/powerpoint/2010/main" val="2451102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out)">
                                      <p:cBhvr>
                                        <p:cTn id="13" dur="500"/>
                                        <p:tgtEl>
                                          <p:spTgt spid="13"/>
                                        </p:tgtEl>
                                      </p:cBhvr>
                                    </p:animEffect>
                                  </p:childTnLst>
                                </p:cTn>
                              </p:par>
                            </p:childTnLst>
                          </p:cTn>
                        </p:par>
                        <p:par>
                          <p:cTn id="14" fill="hold">
                            <p:stCondLst>
                              <p:cond delay="500"/>
                            </p:stCondLst>
                            <p:childTnLst>
                              <p:par>
                                <p:cTn id="15" presetID="4" presetClass="entr" presetSubtype="3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out)">
                                      <p:cBhvr>
                                        <p:cTn id="17" dur="3000"/>
                                        <p:tgtEl>
                                          <p:spTgt spid="10"/>
                                        </p:tgtEl>
                                      </p:cBhvr>
                                    </p:animEffect>
                                  </p:childTnLst>
                                </p:cTn>
                              </p:par>
                            </p:childTnLst>
                          </p:cTn>
                        </p:par>
                        <p:par>
                          <p:cTn id="18" fill="hold">
                            <p:stCondLst>
                              <p:cond delay="3500"/>
                            </p:stCondLst>
                            <p:childTnLst>
                              <p:par>
                                <p:cTn id="19" presetID="4" presetClass="entr" presetSubtype="3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ox(out)">
                                      <p:cBhvr>
                                        <p:cTn id="21" dur="1000"/>
                                        <p:tgtEl>
                                          <p:spTgt spid="15"/>
                                        </p:tgtEl>
                                      </p:cBhvr>
                                    </p:animEffect>
                                  </p:childTnLst>
                                </p:cTn>
                              </p:par>
                            </p:childTnLst>
                          </p:cTn>
                        </p:par>
                        <p:par>
                          <p:cTn id="22" fill="hold">
                            <p:stCondLst>
                              <p:cond delay="4500"/>
                            </p:stCondLst>
                            <p:childTnLst>
                              <p:par>
                                <p:cTn id="23" presetID="4" presetClass="entr" presetSubtype="32"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ox(out)">
                                      <p:cBhvr>
                                        <p:cTn id="25" dur="3000"/>
                                        <p:tgtEl>
                                          <p:spTgt spid="16"/>
                                        </p:tgtEl>
                                      </p:cBhvr>
                                    </p:animEffect>
                                  </p:childTnLst>
                                </p:cTn>
                              </p:par>
                            </p:childTnLst>
                          </p:cTn>
                        </p:par>
                        <p:par>
                          <p:cTn id="26" fill="hold">
                            <p:stCondLst>
                              <p:cond delay="7500"/>
                            </p:stCondLst>
                            <p:childTnLst>
                              <p:par>
                                <p:cTn id="27" presetID="4" presetClass="entr" presetSubtype="32"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ox(out)">
                                      <p:cBhvr>
                                        <p:cTn id="29" dur="1000"/>
                                        <p:tgtEl>
                                          <p:spTgt spid="17"/>
                                        </p:tgtEl>
                                      </p:cBhvr>
                                    </p:animEffect>
                                  </p:childTnLst>
                                </p:cTn>
                              </p:par>
                            </p:childTnLst>
                          </p:cTn>
                        </p:par>
                        <p:par>
                          <p:cTn id="30" fill="hold">
                            <p:stCondLst>
                              <p:cond delay="8500"/>
                            </p:stCondLst>
                            <p:childTnLst>
                              <p:par>
                                <p:cTn id="31" presetID="4" presetClass="entr" presetSubtype="32"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ox(out)">
                                      <p:cBhvr>
                                        <p:cTn id="33" dur="3000"/>
                                        <p:tgtEl>
                                          <p:spTgt spid="18"/>
                                        </p:tgtEl>
                                      </p:cBhvr>
                                    </p:animEffect>
                                  </p:childTnLst>
                                </p:cTn>
                              </p:par>
                            </p:childTnLst>
                          </p:cTn>
                        </p:par>
                        <p:par>
                          <p:cTn id="34" fill="hold">
                            <p:stCondLst>
                              <p:cond delay="11500"/>
                            </p:stCondLst>
                            <p:childTnLst>
                              <p:par>
                                <p:cTn id="35" presetID="4" presetClass="entr" presetSubtype="32"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ox(out)">
                                      <p:cBhvr>
                                        <p:cTn id="37" dur="1000"/>
                                        <p:tgtEl>
                                          <p:spTgt spid="21"/>
                                        </p:tgtEl>
                                      </p:cBhvr>
                                    </p:animEffect>
                                  </p:childTnLst>
                                </p:cTn>
                              </p:par>
                            </p:childTnLst>
                          </p:cTn>
                        </p:par>
                        <p:par>
                          <p:cTn id="38" fill="hold">
                            <p:stCondLst>
                              <p:cond delay="12500"/>
                            </p:stCondLst>
                            <p:childTnLst>
                              <p:par>
                                <p:cTn id="39" presetID="4" presetClass="entr" presetSubtype="32"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ox(out)">
                                      <p:cBhvr>
                                        <p:cTn id="41" dur="3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diamond(in)">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0" grpId="0" animBg="1"/>
      <p:bldP spid="15" grpId="0" animBg="1"/>
      <p:bldP spid="16" grpId="0" animBg="1"/>
      <p:bldP spid="17" grpId="0" animBg="1"/>
      <p:bldP spid="18"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a:solidFill>
                  <a:srgbClr val="860000"/>
                </a:solidFill>
              </a:rPr>
              <a:t>SOLUTIONS: Surgical Injection Methods </a:t>
            </a:r>
            <a:endParaRPr lang="en-US" sz="3200" dirty="0"/>
          </a:p>
        </p:txBody>
      </p:sp>
      <p:sp>
        <p:nvSpPr>
          <p:cNvPr id="8" name="Content Placeholder 7"/>
          <p:cNvSpPr>
            <a:spLocks noGrp="1"/>
          </p:cNvSpPr>
          <p:nvPr>
            <p:ph idx="1"/>
          </p:nvPr>
        </p:nvSpPr>
        <p:spPr/>
        <p:txBody>
          <a:bodyPr>
            <a:normAutofit/>
          </a:bodyPr>
          <a:lstStyle/>
          <a:p>
            <a:r>
              <a:rPr lang="en-US" dirty="0"/>
              <a:t>Top-Down Injections Tools</a:t>
            </a:r>
          </a:p>
          <a:p>
            <a:r>
              <a:rPr lang="en-US" dirty="0"/>
              <a:t>High Pressure, High Flow</a:t>
            </a:r>
          </a:p>
        </p:txBody>
      </p:sp>
      <p:sp>
        <p:nvSpPr>
          <p:cNvPr id="7" name="Footer Placeholder 6"/>
          <p:cNvSpPr>
            <a:spLocks noGrp="1"/>
          </p:cNvSpPr>
          <p:nvPr>
            <p:ph type="ftr" sz="quarter" idx="4294967295"/>
          </p:nvPr>
        </p:nvSpPr>
        <p:spPr>
          <a:xfrm>
            <a:off x="1935162" y="4786807"/>
            <a:ext cx="5273675" cy="274637"/>
          </a:xfrm>
        </p:spPr>
        <p:txBody>
          <a:bodyPr/>
          <a:lstStyle/>
          <a:p>
            <a:pPr algn="ctr"/>
            <a:r>
              <a:rPr lang="en-US"/>
              <a:t>25th International Petroleum Environmental Conference Denver, Colorado</a:t>
            </a:r>
            <a:endParaRPr lang="en-US" dirty="0"/>
          </a:p>
        </p:txBody>
      </p:sp>
      <p:sp>
        <p:nvSpPr>
          <p:cNvPr id="9" name="Content Placeholder 7"/>
          <p:cNvSpPr txBox="1">
            <a:spLocks/>
          </p:cNvSpPr>
          <p:nvPr/>
        </p:nvSpPr>
        <p:spPr>
          <a:xfrm>
            <a:off x="4800600" y="3337600"/>
            <a:ext cx="3040380" cy="650993"/>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mn-ea"/>
                <a:cs typeface="Arial" panose="020B060402020202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mn-ea"/>
                <a:cs typeface="Arial" panose="020B060402020202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mn-ea"/>
                <a:cs typeface="Arial" panose="020B060402020202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mn-ea"/>
                <a:cs typeface="Arial" panose="020B060402020202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mn-ea"/>
                <a:cs typeface="Arial" panose="020B060402020202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1950" dirty="0"/>
          </a:p>
        </p:txBody>
      </p:sp>
      <p:pic>
        <p:nvPicPr>
          <p:cNvPr id="10" name="Picture 2" descr="\\VGS1\Marketing\Photos\Hydro Frac\Eagle-EHC-MiniPackers\2012-11-08 13.51.51.jpg"/>
          <p:cNvPicPr>
            <a:picLocks noChangeAspect="1" noChangeArrowheads="1"/>
          </p:cNvPicPr>
          <p:nvPr/>
        </p:nvPicPr>
        <p:blipFill>
          <a:blip r:embed="rId3" cstate="print"/>
          <a:srcRect l="20954" r="30573"/>
          <a:stretch>
            <a:fillRect/>
          </a:stretch>
        </p:blipFill>
        <p:spPr bwMode="auto">
          <a:xfrm>
            <a:off x="5692478" y="1061855"/>
            <a:ext cx="2788244" cy="384233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6297" t="-772" r="434" b="772"/>
          <a:stretch/>
        </p:blipFill>
        <p:spPr>
          <a:xfrm rot="13652114">
            <a:off x="1344944" y="2342583"/>
            <a:ext cx="2528748" cy="3018532"/>
          </a:xfrm>
          <a:prstGeom prst="rect">
            <a:avLst/>
          </a:prstGeom>
          <a:ln>
            <a:noFill/>
          </a:ln>
          <a:effectLst>
            <a:softEdge rad="112500"/>
          </a:effectLst>
        </p:spPr>
      </p:pic>
      <p:sp>
        <p:nvSpPr>
          <p:cNvPr id="6" name="Rectangle 5">
            <a:extLst>
              <a:ext uri="{FF2B5EF4-FFF2-40B4-BE49-F238E27FC236}">
                <a16:creationId xmlns:a16="http://schemas.microsoft.com/office/drawing/2014/main" id="{FD0E6367-2A00-454A-A14D-F0C76FA3E9A8}"/>
              </a:ext>
            </a:extLst>
          </p:cNvPr>
          <p:cNvSpPr/>
          <p:nvPr/>
        </p:nvSpPr>
        <p:spPr>
          <a:xfrm>
            <a:off x="5876419" y="3851850"/>
            <a:ext cx="2465406" cy="646331"/>
          </a:xfrm>
          <a:prstGeom prst="rect">
            <a:avLst/>
          </a:prstGeom>
        </p:spPr>
        <p:txBody>
          <a:bodyPr wrap="square">
            <a:spAutoFit/>
          </a:bodyPr>
          <a:lstStyle/>
          <a:p>
            <a:r>
              <a:rPr lang="en-US" sz="1800" b="1" dirty="0">
                <a:solidFill>
                  <a:srgbClr val="FFFF00"/>
                </a:solidFill>
                <a:effectLst>
                  <a:outerShdw blurRad="38100" dist="38100" dir="2700000" algn="tl">
                    <a:srgbClr val="000000">
                      <a:alpha val="43137"/>
                    </a:srgbClr>
                  </a:outerShdw>
                </a:effectLst>
              </a:rPr>
              <a:t>Straddle Packers</a:t>
            </a:r>
          </a:p>
          <a:p>
            <a:r>
              <a:rPr lang="en-US" sz="1800" b="1" dirty="0">
                <a:solidFill>
                  <a:srgbClr val="FFFF00"/>
                </a:solidFill>
                <a:effectLst>
                  <a:outerShdw blurRad="38100" dist="38100" dir="2700000" algn="tl">
                    <a:srgbClr val="000000">
                      <a:alpha val="43137"/>
                    </a:srgbClr>
                  </a:outerShdw>
                </a:effectLst>
              </a:rPr>
              <a:t>Isolated Intervals</a:t>
            </a:r>
          </a:p>
        </p:txBody>
      </p:sp>
    </p:spTree>
    <p:extLst>
      <p:ext uri="{BB962C8B-B14F-4D97-AF65-F5344CB8AC3E}">
        <p14:creationId xmlns:p14="http://schemas.microsoft.com/office/powerpoint/2010/main" val="290832445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41379" y="3422486"/>
            <a:ext cx="3200400" cy="888275"/>
          </a:xfrm>
          <a:prstGeom prst="rect">
            <a:avLst/>
          </a:prstGeom>
          <a:blipFill>
            <a:blip r:embed="rId4" cstate="print"/>
            <a:tile tx="0" ty="0" sx="100000" sy="100000" flip="none" algn="tl"/>
          </a:blipFill>
          <a:ln/>
          <a:effectLst/>
          <a:scene3d>
            <a:camera prst="orthographicFront" fov="0">
              <a:rot lat="0" lon="0" rev="0"/>
            </a:camera>
            <a:lightRig rig="soft" dir="tl">
              <a:rot lat="0" lon="0" rev="20100000"/>
            </a:lightRig>
          </a:scene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a:p>
        </p:txBody>
      </p:sp>
      <p:sp>
        <p:nvSpPr>
          <p:cNvPr id="19" name="Rectangle 18"/>
          <p:cNvSpPr/>
          <p:nvPr/>
        </p:nvSpPr>
        <p:spPr>
          <a:xfrm>
            <a:off x="4938508" y="1169143"/>
            <a:ext cx="3200400" cy="2295331"/>
          </a:xfrm>
          <a:prstGeom prst="rect">
            <a:avLst/>
          </a:prstGeom>
          <a:blipFill>
            <a:blip r:embed="rId5" cstate="print">
              <a:duotone>
                <a:schemeClr val="bg2">
                  <a:shade val="45000"/>
                  <a:satMod val="135000"/>
                </a:schemeClr>
                <a:prstClr val="white"/>
              </a:duotone>
            </a:blip>
            <a:tile tx="0" ty="0" sx="100000" sy="100000" flip="none" algn="tl"/>
          </a:blipFill>
          <a:ln/>
          <a:effectLst/>
          <a:scene3d>
            <a:camera prst="orthographicFront" fov="0">
              <a:rot lat="0" lon="0" rev="0"/>
            </a:camera>
            <a:lightRig rig="soft" dir="tl">
              <a:rot lat="0" lon="0" rev="20100000"/>
            </a:lightRig>
          </a:scene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a:p>
        </p:txBody>
      </p:sp>
      <p:cxnSp>
        <p:nvCxnSpPr>
          <p:cNvPr id="24" name="Straight Connector 23"/>
          <p:cNvCxnSpPr/>
          <p:nvPr/>
        </p:nvCxnSpPr>
        <p:spPr>
          <a:xfrm>
            <a:off x="4939046" y="1987905"/>
            <a:ext cx="3191070" cy="0"/>
          </a:xfrm>
          <a:prstGeom prst="line">
            <a:avLst/>
          </a:prstGeom>
          <a:ln w="38100">
            <a:solidFill>
              <a:srgbClr val="00B0F0"/>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1000" y="279384"/>
            <a:ext cx="8229600" cy="950177"/>
          </a:xfrm>
        </p:spPr>
        <p:txBody>
          <a:bodyPr>
            <a:noAutofit/>
          </a:bodyPr>
          <a:lstStyle/>
          <a:p>
            <a:r>
              <a:rPr lang="en-US" sz="3200" dirty="0">
                <a:solidFill>
                  <a:srgbClr val="860000"/>
                </a:solidFill>
              </a:rPr>
              <a:t>SOLUTIONS</a:t>
            </a:r>
            <a:r>
              <a:rPr lang="en-US" sz="2400" dirty="0">
                <a:solidFill>
                  <a:srgbClr val="860000"/>
                </a:solidFill>
              </a:rPr>
              <a:t>:  </a:t>
            </a:r>
            <a:r>
              <a:rPr lang="en-US" sz="3200" dirty="0"/>
              <a:t>Improved Injection Methods</a:t>
            </a:r>
          </a:p>
        </p:txBody>
      </p:sp>
      <p:sp>
        <p:nvSpPr>
          <p:cNvPr id="3" name="Content Placeholder 2"/>
          <p:cNvSpPr>
            <a:spLocks noGrp="1"/>
          </p:cNvSpPr>
          <p:nvPr>
            <p:ph idx="1"/>
          </p:nvPr>
        </p:nvSpPr>
        <p:spPr>
          <a:xfrm>
            <a:off x="457199" y="1229560"/>
            <a:ext cx="4469061" cy="3475789"/>
          </a:xfrm>
        </p:spPr>
        <p:txBody>
          <a:bodyPr>
            <a:normAutofit lnSpcReduction="10000"/>
          </a:bodyPr>
          <a:lstStyle/>
          <a:p>
            <a:r>
              <a:rPr lang="en-US" sz="2800" dirty="0">
                <a:latin typeface="+mj-lt"/>
              </a:rPr>
              <a:t>Top Down Injection or Discrete Placement Tooling</a:t>
            </a:r>
          </a:p>
          <a:p>
            <a:r>
              <a:rPr lang="en-US" sz="2800" dirty="0">
                <a:latin typeface="+mj-lt"/>
              </a:rPr>
              <a:t>Seals Off Intervals</a:t>
            </a:r>
          </a:p>
          <a:p>
            <a:r>
              <a:rPr lang="en-US" sz="2800" dirty="0">
                <a:latin typeface="+mj-lt"/>
              </a:rPr>
              <a:t>Precise Placement</a:t>
            </a:r>
          </a:p>
          <a:p>
            <a:r>
              <a:rPr lang="en-US" sz="2800" dirty="0">
                <a:latin typeface="+mj-lt"/>
              </a:rPr>
              <a:t>Slower Application</a:t>
            </a:r>
          </a:p>
          <a:p>
            <a:r>
              <a:rPr lang="en-US" sz="2800" i="1" dirty="0">
                <a:solidFill>
                  <a:srgbClr val="C00000"/>
                </a:solidFill>
                <a:latin typeface="+mj-lt"/>
              </a:rPr>
              <a:t>= BETTER CONTACT!</a:t>
            </a:r>
          </a:p>
          <a:p>
            <a:endParaRPr lang="en-US" sz="2400" dirty="0">
              <a:latin typeface="+mj-lt"/>
            </a:endParaRPr>
          </a:p>
          <a:p>
            <a:pPr>
              <a:buNone/>
            </a:pPr>
            <a:endParaRPr lang="en-US" dirty="0">
              <a:latin typeface="+mj-lt"/>
            </a:endParaRPr>
          </a:p>
        </p:txBody>
      </p:sp>
      <p:sp>
        <p:nvSpPr>
          <p:cNvPr id="38" name="Footer Placeholder 37"/>
          <p:cNvSpPr>
            <a:spLocks noGrp="1"/>
          </p:cNvSpPr>
          <p:nvPr>
            <p:ph type="ftr" sz="quarter" idx="4294967295"/>
          </p:nvPr>
        </p:nvSpPr>
        <p:spPr>
          <a:xfrm>
            <a:off x="2148681" y="4816630"/>
            <a:ext cx="4694238" cy="274637"/>
          </a:xfrm>
        </p:spPr>
        <p:txBody>
          <a:bodyPr/>
          <a:lstStyle/>
          <a:p>
            <a:pPr algn="ctr"/>
            <a:r>
              <a:rPr lang="en-US"/>
              <a:t>25th International Petroleum Environmental Conference Denver, Colorado</a:t>
            </a:r>
            <a:endParaRPr lang="en-US" dirty="0"/>
          </a:p>
        </p:txBody>
      </p:sp>
      <p:sp>
        <p:nvSpPr>
          <p:cNvPr id="20" name="Isosceles Triangle 19"/>
          <p:cNvSpPr/>
          <p:nvPr/>
        </p:nvSpPr>
        <p:spPr>
          <a:xfrm flipV="1">
            <a:off x="5220131" y="1830451"/>
            <a:ext cx="171450" cy="11430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TextBox 27"/>
          <p:cNvSpPr txBox="1"/>
          <p:nvPr/>
        </p:nvSpPr>
        <p:spPr>
          <a:xfrm>
            <a:off x="4929457" y="2481610"/>
            <a:ext cx="1488538" cy="646331"/>
          </a:xfrm>
          <a:prstGeom prst="rect">
            <a:avLst/>
          </a:prstGeom>
          <a:noFill/>
        </p:spPr>
        <p:txBody>
          <a:bodyPr wrap="square" rtlCol="0">
            <a:spAutoFit/>
          </a:bodyPr>
          <a:lstStyle/>
          <a:p>
            <a:r>
              <a:rPr lang="en-US" sz="1800" b="1" dirty="0">
                <a:solidFill>
                  <a:schemeClr val="tx1"/>
                </a:solidFill>
              </a:rPr>
              <a:t>Clayey Formation</a:t>
            </a:r>
          </a:p>
        </p:txBody>
      </p:sp>
      <p:sp>
        <p:nvSpPr>
          <p:cNvPr id="29" name="TextBox 28"/>
          <p:cNvSpPr txBox="1"/>
          <p:nvPr/>
        </p:nvSpPr>
        <p:spPr>
          <a:xfrm>
            <a:off x="4934029" y="3425728"/>
            <a:ext cx="1408528" cy="646331"/>
          </a:xfrm>
          <a:prstGeom prst="rect">
            <a:avLst/>
          </a:prstGeom>
          <a:noFill/>
        </p:spPr>
        <p:txBody>
          <a:bodyPr wrap="square" rtlCol="0">
            <a:spAutoFit/>
          </a:bodyPr>
          <a:lstStyle/>
          <a:p>
            <a:r>
              <a:rPr lang="en-US" sz="1800" b="1" dirty="0">
                <a:solidFill>
                  <a:schemeClr val="tx1"/>
                </a:solidFill>
              </a:rPr>
              <a:t>Sandy Formation</a:t>
            </a:r>
          </a:p>
        </p:txBody>
      </p:sp>
      <p:sp>
        <p:nvSpPr>
          <p:cNvPr id="73" name="Explosion 1 72"/>
          <p:cNvSpPr/>
          <p:nvPr/>
        </p:nvSpPr>
        <p:spPr>
          <a:xfrm>
            <a:off x="4688635" y="3367786"/>
            <a:ext cx="3688814" cy="880109"/>
          </a:xfrm>
          <a:prstGeom prst="irregularSeal1">
            <a:avLst/>
          </a:prstGeom>
          <a:solidFill>
            <a:srgbClr val="00FF00">
              <a:alpha val="60000"/>
            </a:srgbClr>
          </a:solidFill>
          <a:ln>
            <a:noFill/>
          </a:ln>
          <a:effectLst>
            <a:glow rad="228600">
              <a:srgbClr val="00FF00">
                <a:alpha val="4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55"/>
          <p:cNvGrpSpPr/>
          <p:nvPr/>
        </p:nvGrpSpPr>
        <p:grpSpPr>
          <a:xfrm>
            <a:off x="6434977" y="910336"/>
            <a:ext cx="171450" cy="3383280"/>
            <a:chOff x="6732815" y="55520"/>
            <a:chExt cx="228600" cy="4511040"/>
          </a:xfrm>
        </p:grpSpPr>
        <p:sp>
          <p:nvSpPr>
            <p:cNvPr id="57" name="Pentagon 56"/>
            <p:cNvSpPr/>
            <p:nvPr/>
          </p:nvSpPr>
          <p:spPr>
            <a:xfrm rot="5400000">
              <a:off x="4714603" y="2122716"/>
              <a:ext cx="4271551" cy="137160"/>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58" name="Pentagon 57"/>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59" name="Pentagon 58"/>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6" name="Group 32"/>
            <p:cNvGrpSpPr/>
            <p:nvPr/>
          </p:nvGrpSpPr>
          <p:grpSpPr>
            <a:xfrm>
              <a:off x="6818086" y="3733803"/>
              <a:ext cx="49348" cy="281210"/>
              <a:chOff x="6818086" y="3733803"/>
              <a:chExt cx="49348" cy="281210"/>
            </a:xfrm>
          </p:grpSpPr>
          <p:sp>
            <p:nvSpPr>
              <p:cNvPr id="61" name="Oval 60"/>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62" name="Oval 61"/>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63" name="Oval 62"/>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sp>
        <p:nvSpPr>
          <p:cNvPr id="72" name="Explosion 1 71"/>
          <p:cNvSpPr/>
          <p:nvPr/>
        </p:nvSpPr>
        <p:spPr>
          <a:xfrm flipH="1">
            <a:off x="4559300" y="2560267"/>
            <a:ext cx="3717389" cy="880109"/>
          </a:xfrm>
          <a:prstGeom prst="irregularSeal1">
            <a:avLst/>
          </a:prstGeom>
          <a:solidFill>
            <a:srgbClr val="00FF00">
              <a:alpha val="60000"/>
            </a:srgbClr>
          </a:solidFill>
          <a:ln>
            <a:noFill/>
          </a:ln>
          <a:effectLst>
            <a:glow rad="228600">
              <a:srgbClr val="00FF00">
                <a:alpha val="4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8" name="Group 47"/>
          <p:cNvGrpSpPr/>
          <p:nvPr/>
        </p:nvGrpSpPr>
        <p:grpSpPr>
          <a:xfrm>
            <a:off x="6434977" y="910336"/>
            <a:ext cx="171450" cy="2590530"/>
            <a:chOff x="6732815" y="1112520"/>
            <a:chExt cx="228600" cy="3454040"/>
          </a:xfrm>
        </p:grpSpPr>
        <p:sp>
          <p:nvSpPr>
            <p:cNvPr id="49" name="Pentagon 48"/>
            <p:cNvSpPr/>
            <p:nvPr/>
          </p:nvSpPr>
          <p:spPr>
            <a:xfrm rot="5400000">
              <a:off x="5239294" y="2655026"/>
              <a:ext cx="3214551" cy="129540"/>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50" name="Pentagon 49"/>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51" name="Pentagon 50"/>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9" name="Group 32"/>
            <p:cNvGrpSpPr/>
            <p:nvPr/>
          </p:nvGrpSpPr>
          <p:grpSpPr>
            <a:xfrm>
              <a:off x="6818086" y="3733803"/>
              <a:ext cx="49348" cy="281210"/>
              <a:chOff x="6818086" y="3733803"/>
              <a:chExt cx="49348" cy="281210"/>
            </a:xfrm>
          </p:grpSpPr>
          <p:sp>
            <p:nvSpPr>
              <p:cNvPr id="53" name="Oval 52"/>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54" name="Oval 53"/>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55" name="Oval 54"/>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sp>
        <p:nvSpPr>
          <p:cNvPr id="22" name="Explosion 1 21"/>
          <p:cNvSpPr/>
          <p:nvPr/>
        </p:nvSpPr>
        <p:spPr>
          <a:xfrm>
            <a:off x="4717210" y="1813306"/>
            <a:ext cx="3688814" cy="880109"/>
          </a:xfrm>
          <a:prstGeom prst="irregularSeal1">
            <a:avLst/>
          </a:prstGeom>
          <a:solidFill>
            <a:srgbClr val="00FF00">
              <a:alpha val="60000"/>
            </a:srgbClr>
          </a:solidFill>
          <a:ln>
            <a:noFill/>
          </a:ln>
          <a:effectLst>
            <a:glow rad="228600">
              <a:srgbClr val="00FF00">
                <a:alpha val="4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Group 46"/>
          <p:cNvGrpSpPr/>
          <p:nvPr/>
        </p:nvGrpSpPr>
        <p:grpSpPr>
          <a:xfrm>
            <a:off x="6440692" y="916051"/>
            <a:ext cx="171450" cy="1767570"/>
            <a:chOff x="6732815" y="2209800"/>
            <a:chExt cx="228600" cy="2356760"/>
          </a:xfrm>
        </p:grpSpPr>
        <p:sp>
          <p:nvSpPr>
            <p:cNvPr id="7" name="Pentagon 6"/>
            <p:cNvSpPr/>
            <p:nvPr/>
          </p:nvSpPr>
          <p:spPr>
            <a:xfrm rot="5400000">
              <a:off x="5788479" y="3203121"/>
              <a:ext cx="2117271" cy="130629"/>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23" name="Pentagon 22"/>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26" name="Pentagon 25"/>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11" name="Group 32"/>
            <p:cNvGrpSpPr/>
            <p:nvPr/>
          </p:nvGrpSpPr>
          <p:grpSpPr>
            <a:xfrm>
              <a:off x="6818086" y="3733803"/>
              <a:ext cx="49348" cy="281210"/>
              <a:chOff x="6818086" y="3733803"/>
              <a:chExt cx="49348" cy="281210"/>
            </a:xfrm>
          </p:grpSpPr>
          <p:sp>
            <p:nvSpPr>
              <p:cNvPr id="30" name="Oval 29"/>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31" name="Oval 30"/>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32" name="Oval 31"/>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spTree>
    <p:custDataLst>
      <p:tags r:id="rId1"/>
    </p:custDataLst>
    <p:extLst>
      <p:ext uri="{BB962C8B-B14F-4D97-AF65-F5344CB8AC3E}">
        <p14:creationId xmlns:p14="http://schemas.microsoft.com/office/powerpoint/2010/main" val="2873327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par>
                                <p:cTn id="9" presetID="4" presetClass="entr" presetSubtype="32" fill="hold" grpId="0" nodeType="withEffect">
                                  <p:stCondLst>
                                    <p:cond delay="2000"/>
                                  </p:stCondLst>
                                  <p:childTnLst>
                                    <p:set>
                                      <p:cBhvr>
                                        <p:cTn id="10" dur="1" fill="hold">
                                          <p:stCondLst>
                                            <p:cond delay="0"/>
                                          </p:stCondLst>
                                        </p:cTn>
                                        <p:tgtEl>
                                          <p:spTgt spid="22"/>
                                        </p:tgtEl>
                                        <p:attrNameLst>
                                          <p:attrName>style.visibility</p:attrName>
                                        </p:attrNameLst>
                                      </p:cBhvr>
                                      <p:to>
                                        <p:strVal val="visible"/>
                                      </p:to>
                                    </p:set>
                                    <p:animEffect transition="in" filter="box(out)">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6" presetID="4" presetClass="entr" presetSubtype="32" fill="hold" grpId="0" nodeType="withEffect">
                                  <p:stCondLst>
                                    <p:cond delay="1000"/>
                                  </p:stCondLst>
                                  <p:childTnLst>
                                    <p:set>
                                      <p:cBhvr>
                                        <p:cTn id="17" dur="1" fill="hold">
                                          <p:stCondLst>
                                            <p:cond delay="0"/>
                                          </p:stCondLst>
                                        </p:cTn>
                                        <p:tgtEl>
                                          <p:spTgt spid="72"/>
                                        </p:tgtEl>
                                        <p:attrNameLst>
                                          <p:attrName>style.visibility</p:attrName>
                                        </p:attrNameLst>
                                      </p:cBhvr>
                                      <p:to>
                                        <p:strVal val="visible"/>
                                      </p:to>
                                    </p:set>
                                    <p:animEffect transition="in" filter="box(out)">
                                      <p:cBhvr>
                                        <p:cTn id="18" dur="2000"/>
                                        <p:tgtEl>
                                          <p:spTgt spid="7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0"/>
                            </p:stCondLst>
                            <p:childTnLst>
                              <p:par>
                                <p:cTn id="24" presetID="4" presetClass="entr" presetSubtype="32" fill="hold" grpId="0" nodeType="afterEffect">
                                  <p:stCondLst>
                                    <p:cond delay="1000"/>
                                  </p:stCondLst>
                                  <p:childTnLst>
                                    <p:set>
                                      <p:cBhvr>
                                        <p:cTn id="25" dur="1" fill="hold">
                                          <p:stCondLst>
                                            <p:cond delay="0"/>
                                          </p:stCondLst>
                                        </p:cTn>
                                        <p:tgtEl>
                                          <p:spTgt spid="73"/>
                                        </p:tgtEl>
                                        <p:attrNameLst>
                                          <p:attrName>style.visibility</p:attrName>
                                        </p:attrNameLst>
                                      </p:cBhvr>
                                      <p:to>
                                        <p:strVal val="visible"/>
                                      </p:to>
                                    </p:set>
                                    <p:animEffect transition="in" filter="box(out)">
                                      <p:cBhvr>
                                        <p:cTn id="26"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74192" y="2775342"/>
            <a:ext cx="3200400" cy="1461695"/>
          </a:xfrm>
          <a:prstGeom prst="rect">
            <a:avLst/>
          </a:prstGeom>
          <a:blipFill>
            <a:blip r:embed="rId4" cstate="print"/>
            <a:tile tx="0" ty="0" sx="100000" sy="100000" flip="none" algn="tl"/>
          </a:blipFill>
          <a:ln/>
          <a:effectLst/>
          <a:scene3d>
            <a:camera prst="orthographicFront" fov="0">
              <a:rot lat="0" lon="0" rev="0"/>
            </a:camera>
            <a:lightRig rig="soft" dir="tl">
              <a:rot lat="0" lon="0" rev="20100000"/>
            </a:lightRig>
          </a:scene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a:p>
        </p:txBody>
      </p:sp>
      <p:sp>
        <p:nvSpPr>
          <p:cNvPr id="19" name="Rectangle 18"/>
          <p:cNvSpPr/>
          <p:nvPr/>
        </p:nvSpPr>
        <p:spPr>
          <a:xfrm>
            <a:off x="5571321" y="1095419"/>
            <a:ext cx="3200400" cy="1720263"/>
          </a:xfrm>
          <a:prstGeom prst="rect">
            <a:avLst/>
          </a:prstGeom>
          <a:blipFill>
            <a:blip r:embed="rId5" cstate="print">
              <a:duotone>
                <a:schemeClr val="bg2">
                  <a:shade val="45000"/>
                  <a:satMod val="135000"/>
                </a:schemeClr>
                <a:prstClr val="white"/>
              </a:duotone>
            </a:blip>
            <a:tile tx="0" ty="0" sx="100000" sy="100000" flip="none" algn="tl"/>
          </a:blipFill>
          <a:ln/>
          <a:effectLst/>
          <a:scene3d>
            <a:camera prst="orthographicFront" fov="0">
              <a:rot lat="0" lon="0" rev="0"/>
            </a:camera>
            <a:lightRig rig="soft" dir="tl">
              <a:rot lat="0" lon="0" rev="20100000"/>
            </a:lightRig>
          </a:scene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a:p>
        </p:txBody>
      </p:sp>
      <p:cxnSp>
        <p:nvCxnSpPr>
          <p:cNvPr id="24" name="Straight Connector 23"/>
          <p:cNvCxnSpPr/>
          <p:nvPr/>
        </p:nvCxnSpPr>
        <p:spPr>
          <a:xfrm>
            <a:off x="5571859" y="1914181"/>
            <a:ext cx="3191070" cy="0"/>
          </a:xfrm>
          <a:prstGeom prst="line">
            <a:avLst/>
          </a:prstGeom>
          <a:ln w="57150">
            <a:solidFill>
              <a:srgbClr val="00B0F0"/>
            </a:soli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75104" y="304953"/>
            <a:ext cx="8229600" cy="1327947"/>
          </a:xfrm>
        </p:spPr>
        <p:txBody>
          <a:bodyPr>
            <a:noAutofit/>
          </a:bodyPr>
          <a:lstStyle/>
          <a:p>
            <a:r>
              <a:rPr lang="en-US" sz="3200" dirty="0"/>
              <a:t>Exceeding Overburden Pressures</a:t>
            </a:r>
            <a:br>
              <a:rPr lang="en-US" sz="4000" dirty="0"/>
            </a:br>
            <a:r>
              <a:rPr lang="en-US" sz="2800" b="0" dirty="0"/>
              <a:t>(Low Perm Formations / Bedrock)</a:t>
            </a:r>
          </a:p>
        </p:txBody>
      </p:sp>
      <p:sp>
        <p:nvSpPr>
          <p:cNvPr id="3" name="Content Placeholder 2"/>
          <p:cNvSpPr>
            <a:spLocks noGrp="1"/>
          </p:cNvSpPr>
          <p:nvPr>
            <p:ph idx="1"/>
          </p:nvPr>
        </p:nvSpPr>
        <p:spPr>
          <a:xfrm>
            <a:off x="457200" y="1504950"/>
            <a:ext cx="4072632" cy="3200400"/>
          </a:xfrm>
        </p:spPr>
        <p:txBody>
          <a:bodyPr>
            <a:normAutofit lnSpcReduction="10000"/>
          </a:bodyPr>
          <a:lstStyle/>
          <a:p>
            <a:pPr>
              <a:spcBef>
                <a:spcPts val="900"/>
              </a:spcBef>
            </a:pPr>
            <a:r>
              <a:rPr lang="en-US" dirty="0">
                <a:latin typeface="+mj-lt"/>
              </a:rPr>
              <a:t>Permeable Formation take higher flows at lower pressures</a:t>
            </a:r>
          </a:p>
          <a:p>
            <a:pPr>
              <a:spcBef>
                <a:spcPts val="900"/>
              </a:spcBef>
            </a:pPr>
            <a:r>
              <a:rPr lang="en-US" dirty="0">
                <a:latin typeface="+mj-lt"/>
              </a:rPr>
              <a:t>Tight Formations will require higher pressures to gain flows and will more likely create horizontal fractures with a larger ROI.</a:t>
            </a:r>
          </a:p>
          <a:p>
            <a:pPr>
              <a:spcBef>
                <a:spcPts val="900"/>
              </a:spcBef>
              <a:buNone/>
            </a:pPr>
            <a:endParaRPr lang="en-US" dirty="0"/>
          </a:p>
        </p:txBody>
      </p:sp>
      <p:sp>
        <p:nvSpPr>
          <p:cNvPr id="6" name="Content Placeholder 5">
            <a:extLst>
              <a:ext uri="{FF2B5EF4-FFF2-40B4-BE49-F238E27FC236}">
                <a16:creationId xmlns:a16="http://schemas.microsoft.com/office/drawing/2014/main" id="{302BE4F9-B94A-468E-B712-F9B2CB421F5D}"/>
              </a:ext>
            </a:extLst>
          </p:cNvPr>
          <p:cNvSpPr>
            <a:spLocks noGrp="1"/>
          </p:cNvSpPr>
          <p:nvPr>
            <p:ph idx="10"/>
          </p:nvPr>
        </p:nvSpPr>
        <p:spPr/>
        <p:txBody>
          <a:bodyPr/>
          <a:lstStyle/>
          <a:p>
            <a:endParaRPr lang="en-US" dirty="0"/>
          </a:p>
        </p:txBody>
      </p:sp>
      <p:sp>
        <p:nvSpPr>
          <p:cNvPr id="20" name="Isosceles Triangle 19"/>
          <p:cNvSpPr/>
          <p:nvPr/>
        </p:nvSpPr>
        <p:spPr>
          <a:xfrm flipV="1">
            <a:off x="5852944" y="1756726"/>
            <a:ext cx="171450" cy="11430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TextBox 27"/>
          <p:cNvSpPr txBox="1"/>
          <p:nvPr/>
        </p:nvSpPr>
        <p:spPr>
          <a:xfrm>
            <a:off x="5562270" y="2407885"/>
            <a:ext cx="1488538" cy="253916"/>
          </a:xfrm>
          <a:prstGeom prst="rect">
            <a:avLst/>
          </a:prstGeom>
          <a:noFill/>
        </p:spPr>
        <p:txBody>
          <a:bodyPr wrap="square" rtlCol="0">
            <a:spAutoFit/>
          </a:bodyPr>
          <a:lstStyle/>
          <a:p>
            <a:r>
              <a:rPr lang="en-US" sz="1050" b="1" dirty="0">
                <a:solidFill>
                  <a:schemeClr val="tx1"/>
                </a:solidFill>
              </a:rPr>
              <a:t>Clayey Formation</a:t>
            </a:r>
          </a:p>
        </p:txBody>
      </p:sp>
      <p:sp>
        <p:nvSpPr>
          <p:cNvPr id="29" name="TextBox 28"/>
          <p:cNvSpPr txBox="1"/>
          <p:nvPr/>
        </p:nvSpPr>
        <p:spPr>
          <a:xfrm>
            <a:off x="5580558" y="2961097"/>
            <a:ext cx="1408528" cy="253916"/>
          </a:xfrm>
          <a:prstGeom prst="rect">
            <a:avLst/>
          </a:prstGeom>
          <a:noFill/>
        </p:spPr>
        <p:txBody>
          <a:bodyPr wrap="square" rtlCol="0">
            <a:spAutoFit/>
          </a:bodyPr>
          <a:lstStyle/>
          <a:p>
            <a:r>
              <a:rPr lang="en-US" sz="1050" b="1" dirty="0">
                <a:solidFill>
                  <a:schemeClr val="tx1"/>
                </a:solidFill>
              </a:rPr>
              <a:t>Sandy Formation</a:t>
            </a:r>
          </a:p>
        </p:txBody>
      </p:sp>
      <p:sp>
        <p:nvSpPr>
          <p:cNvPr id="73" name="Explosion 1 72"/>
          <p:cNvSpPr/>
          <p:nvPr/>
        </p:nvSpPr>
        <p:spPr>
          <a:xfrm>
            <a:off x="5398820" y="3142043"/>
            <a:ext cx="3688814" cy="1059292"/>
          </a:xfrm>
          <a:prstGeom prst="irregularSeal1">
            <a:avLst/>
          </a:prstGeom>
          <a:solidFill>
            <a:srgbClr val="00FF00">
              <a:alpha val="60000"/>
            </a:srgbClr>
          </a:solidFill>
          <a:ln>
            <a:noFill/>
          </a:ln>
          <a:effectLst>
            <a:glow rad="228600">
              <a:srgbClr val="00FF00">
                <a:alpha val="4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56" name="Group 55"/>
          <p:cNvGrpSpPr/>
          <p:nvPr/>
        </p:nvGrpSpPr>
        <p:grpSpPr>
          <a:xfrm>
            <a:off x="7143362" y="842932"/>
            <a:ext cx="171450" cy="3383280"/>
            <a:chOff x="6732815" y="55520"/>
            <a:chExt cx="228600" cy="4511040"/>
          </a:xfrm>
        </p:grpSpPr>
        <p:sp>
          <p:nvSpPr>
            <p:cNvPr id="57" name="Pentagon 56"/>
            <p:cNvSpPr/>
            <p:nvPr/>
          </p:nvSpPr>
          <p:spPr>
            <a:xfrm rot="5400000">
              <a:off x="4714603" y="2122716"/>
              <a:ext cx="4271551" cy="137160"/>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58" name="Pentagon 57"/>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59" name="Pentagon 58"/>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60" name="Group 32"/>
            <p:cNvGrpSpPr/>
            <p:nvPr/>
          </p:nvGrpSpPr>
          <p:grpSpPr>
            <a:xfrm>
              <a:off x="6818086" y="3733803"/>
              <a:ext cx="49348" cy="281210"/>
              <a:chOff x="6818086" y="3733803"/>
              <a:chExt cx="49348" cy="281210"/>
            </a:xfrm>
          </p:grpSpPr>
          <p:sp>
            <p:nvSpPr>
              <p:cNvPr id="61" name="Oval 60"/>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62" name="Oval 61"/>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63" name="Oval 62"/>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sp>
        <p:nvSpPr>
          <p:cNvPr id="74" name="Flowchart: Decision 73"/>
          <p:cNvSpPr/>
          <p:nvPr/>
        </p:nvSpPr>
        <p:spPr>
          <a:xfrm>
            <a:off x="5596912" y="2181922"/>
            <a:ext cx="2907792" cy="102870"/>
          </a:xfrm>
          <a:prstGeom prst="flowChartDecision">
            <a:avLst/>
          </a:prstGeom>
          <a:solidFill>
            <a:srgbClr val="00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effectLst>
                <a:glow rad="228600">
                  <a:schemeClr val="accent3">
                    <a:satMod val="175000"/>
                    <a:alpha val="40000"/>
                  </a:schemeClr>
                </a:glow>
              </a:effectLst>
            </a:endParaRPr>
          </a:p>
        </p:txBody>
      </p:sp>
      <p:grpSp>
        <p:nvGrpSpPr>
          <p:cNvPr id="48" name="Group 47"/>
          <p:cNvGrpSpPr/>
          <p:nvPr/>
        </p:nvGrpSpPr>
        <p:grpSpPr>
          <a:xfrm>
            <a:off x="6952550" y="825116"/>
            <a:ext cx="171450" cy="1942716"/>
            <a:chOff x="6732815" y="1976272"/>
            <a:chExt cx="228600" cy="2590288"/>
          </a:xfrm>
        </p:grpSpPr>
        <p:sp>
          <p:nvSpPr>
            <p:cNvPr id="49" name="Pentagon 48"/>
            <p:cNvSpPr/>
            <p:nvPr/>
          </p:nvSpPr>
          <p:spPr>
            <a:xfrm rot="5400000">
              <a:off x="5675203" y="3082868"/>
              <a:ext cx="2350800" cy="13760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50" name="Pentagon 49"/>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51" name="Pentagon 50"/>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52" name="Group 32"/>
            <p:cNvGrpSpPr/>
            <p:nvPr/>
          </p:nvGrpSpPr>
          <p:grpSpPr>
            <a:xfrm>
              <a:off x="6818086" y="3733803"/>
              <a:ext cx="49348" cy="281210"/>
              <a:chOff x="6818086" y="3733803"/>
              <a:chExt cx="49348" cy="281210"/>
            </a:xfrm>
          </p:grpSpPr>
          <p:sp>
            <p:nvSpPr>
              <p:cNvPr id="53" name="Oval 52"/>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54" name="Oval 53"/>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55" name="Oval 54"/>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949" y="1518618"/>
            <a:ext cx="6513765" cy="2498430"/>
          </a:xfrm>
          <a:prstGeom prst="rect">
            <a:avLst/>
          </a:prstGeom>
        </p:spPr>
      </p:pic>
    </p:spTree>
    <p:custDataLst>
      <p:tags r:id="rId1"/>
    </p:custDataLst>
    <p:extLst>
      <p:ext uri="{BB962C8B-B14F-4D97-AF65-F5344CB8AC3E}">
        <p14:creationId xmlns:p14="http://schemas.microsoft.com/office/powerpoint/2010/main" val="125983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1000" fill="hold"/>
                                        <p:tgtEl>
                                          <p:spTgt spid="56"/>
                                        </p:tgtEl>
                                        <p:attrNameLst>
                                          <p:attrName>ppt_x</p:attrName>
                                        </p:attrNameLst>
                                      </p:cBhvr>
                                      <p:tavLst>
                                        <p:tav tm="0">
                                          <p:val>
                                            <p:strVal val="#ppt_x"/>
                                          </p:val>
                                        </p:tav>
                                        <p:tav tm="100000">
                                          <p:val>
                                            <p:strVal val="#ppt_x"/>
                                          </p:val>
                                        </p:tav>
                                      </p:tavLst>
                                    </p:anim>
                                    <p:anim calcmode="lin" valueType="num">
                                      <p:cBhvr additive="base">
                                        <p:cTn id="8" dur="1000" fill="hold"/>
                                        <p:tgtEl>
                                          <p:spTgt spid="5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8" presetClass="entr" presetSubtype="32" fill="hold" grpId="0" nodeType="after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diamond(out)">
                                      <p:cBhvr>
                                        <p:cTn id="12" dur="30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1000" fill="hold"/>
                                        <p:tgtEl>
                                          <p:spTgt spid="48"/>
                                        </p:tgtEl>
                                        <p:attrNameLst>
                                          <p:attrName>ppt_x</p:attrName>
                                        </p:attrNameLst>
                                      </p:cBhvr>
                                      <p:tavLst>
                                        <p:tav tm="0">
                                          <p:val>
                                            <p:strVal val="#ppt_x"/>
                                          </p:val>
                                        </p:tav>
                                        <p:tav tm="100000">
                                          <p:val>
                                            <p:strVal val="#ppt_x"/>
                                          </p:val>
                                        </p:tav>
                                      </p:tavLst>
                                    </p:anim>
                                    <p:anim calcmode="lin" valueType="num">
                                      <p:cBhvr additive="base">
                                        <p:cTn id="18" dur="1000" fill="hold"/>
                                        <p:tgtEl>
                                          <p:spTgt spid="48"/>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8" presetClass="entr" presetSubtype="32" fill="hold" grpId="0" nodeType="after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diamond(out)">
                                      <p:cBhvr>
                                        <p:cTn id="22" dur="30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C70A-9A14-42C0-A039-7214BDF13934}"/>
              </a:ext>
            </a:extLst>
          </p:cNvPr>
          <p:cNvSpPr>
            <a:spLocks noGrp="1"/>
          </p:cNvSpPr>
          <p:nvPr>
            <p:ph type="title"/>
          </p:nvPr>
        </p:nvSpPr>
        <p:spPr>
          <a:xfrm>
            <a:off x="482189" y="528129"/>
            <a:ext cx="7175817" cy="603485"/>
          </a:xfrm>
        </p:spPr>
        <p:txBody>
          <a:bodyPr>
            <a:normAutofit/>
          </a:bodyPr>
          <a:lstStyle/>
          <a:p>
            <a:r>
              <a:rPr lang="en-US" sz="3164" dirty="0"/>
              <a:t>IMPORTANT: NEW ITRC TEAMS</a:t>
            </a:r>
          </a:p>
        </p:txBody>
      </p:sp>
      <p:sp>
        <p:nvSpPr>
          <p:cNvPr id="3" name="Content Placeholder 2">
            <a:extLst>
              <a:ext uri="{FF2B5EF4-FFF2-40B4-BE49-F238E27FC236}">
                <a16:creationId xmlns:a16="http://schemas.microsoft.com/office/drawing/2014/main" id="{5CCDB4F5-1C86-4F29-B378-870568A90ED7}"/>
              </a:ext>
            </a:extLst>
          </p:cNvPr>
          <p:cNvSpPr>
            <a:spLocks noGrp="1"/>
          </p:cNvSpPr>
          <p:nvPr>
            <p:ph idx="1"/>
          </p:nvPr>
        </p:nvSpPr>
        <p:spPr>
          <a:xfrm>
            <a:off x="560382" y="1451644"/>
            <a:ext cx="5213575" cy="3291740"/>
          </a:xfrm>
        </p:spPr>
        <p:txBody>
          <a:bodyPr>
            <a:normAutofit/>
          </a:bodyPr>
          <a:lstStyle/>
          <a:p>
            <a:r>
              <a:rPr lang="en-US" sz="2531" dirty="0"/>
              <a:t>Implementing Advanced Site Characterization Tools</a:t>
            </a:r>
          </a:p>
          <a:p>
            <a:r>
              <a:rPr lang="en-US" sz="2531" dirty="0"/>
              <a:t>Optimizing In Situ Remediation Performance &amp; Injection Strategies</a:t>
            </a:r>
          </a:p>
          <a:p>
            <a:r>
              <a:rPr lang="en-US" sz="2531" i="1" dirty="0">
                <a:solidFill>
                  <a:srgbClr val="0070C0"/>
                </a:solidFill>
              </a:rPr>
              <a:t>Watch for Guidance 2019/2020</a:t>
            </a:r>
          </a:p>
          <a:p>
            <a:endParaRPr lang="en-US" dirty="0"/>
          </a:p>
        </p:txBody>
      </p:sp>
      <p:sp>
        <p:nvSpPr>
          <p:cNvPr id="4" name="Footer Placeholder 3">
            <a:extLst>
              <a:ext uri="{FF2B5EF4-FFF2-40B4-BE49-F238E27FC236}">
                <a16:creationId xmlns:a16="http://schemas.microsoft.com/office/drawing/2014/main" id="{3C84342D-2CC6-4E79-B844-C523E4F3BA4E}"/>
              </a:ext>
            </a:extLst>
          </p:cNvPr>
          <p:cNvSpPr>
            <a:spLocks noGrp="1"/>
          </p:cNvSpPr>
          <p:nvPr>
            <p:ph type="ftr" sz="quarter" idx="11"/>
          </p:nvPr>
        </p:nvSpPr>
        <p:spPr>
          <a:xfrm>
            <a:off x="1676400" y="4812974"/>
            <a:ext cx="4392809" cy="273844"/>
          </a:xfrm>
        </p:spPr>
        <p:txBody>
          <a:bodyPr/>
          <a:lstStyle/>
          <a:p>
            <a:r>
              <a:rPr lang="en-US"/>
              <a:t>25th International Petroleum Environmental Conference Denver, Colorado</a:t>
            </a:r>
            <a:endParaRPr lang="en-US" dirty="0"/>
          </a:p>
        </p:txBody>
      </p:sp>
      <p:pic>
        <p:nvPicPr>
          <p:cNvPr id="9" name="Picture 8" descr="A close up of a sign&#10;&#10;Description generated with very high confidence">
            <a:extLst>
              <a:ext uri="{FF2B5EF4-FFF2-40B4-BE49-F238E27FC236}">
                <a16:creationId xmlns:a16="http://schemas.microsoft.com/office/drawing/2014/main" id="{E2707C25-3BD1-43FE-9492-3010EF0E0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956" y="1238941"/>
            <a:ext cx="1803018" cy="180301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6BEBD87-782F-479E-ACC0-57D128FB348B}"/>
              </a:ext>
            </a:extLst>
          </p:cNvPr>
          <p:cNvPicPr>
            <a:picLocks noChangeAspect="1"/>
          </p:cNvPicPr>
          <p:nvPr/>
        </p:nvPicPr>
        <p:blipFill>
          <a:blip r:embed="rId4"/>
          <a:stretch>
            <a:fillRect/>
          </a:stretch>
        </p:blipFill>
        <p:spPr>
          <a:xfrm>
            <a:off x="5773292" y="3156906"/>
            <a:ext cx="1803682" cy="1610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178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5925787" y="3315528"/>
            <a:ext cx="2757656" cy="1551068"/>
          </a:xfrm>
          <a:prstGeom prst="rect">
            <a:avLst/>
          </a:prstGeom>
          <a:blipFill>
            <a:blip r:embed="rId3" cstate="print"/>
            <a:tile tx="0" ty="0" sx="100000" sy="100000" flip="none" algn="tl"/>
          </a:blipFill>
          <a:ln/>
          <a:effectLst/>
          <a:scene3d>
            <a:camera prst="orthographicFront" fov="0">
              <a:rot lat="0" lon="0" rev="0"/>
            </a:camera>
            <a:lightRig rig="soft" dir="tl">
              <a:rot lat="0" lon="0" rev="20100000"/>
            </a:lightRig>
          </a:scene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dirty="0">
              <a:solidFill>
                <a:prstClr val="white"/>
              </a:solidFill>
            </a:endParaRPr>
          </a:p>
        </p:txBody>
      </p:sp>
      <p:sp>
        <p:nvSpPr>
          <p:cNvPr id="2" name="Title 1"/>
          <p:cNvSpPr>
            <a:spLocks noGrp="1"/>
          </p:cNvSpPr>
          <p:nvPr>
            <p:ph type="title"/>
          </p:nvPr>
        </p:nvSpPr>
        <p:spPr>
          <a:xfrm>
            <a:off x="381000" y="319973"/>
            <a:ext cx="8305800" cy="1015070"/>
          </a:xfrm>
        </p:spPr>
        <p:txBody>
          <a:bodyPr>
            <a:noAutofit/>
          </a:bodyPr>
          <a:lstStyle/>
          <a:p>
            <a:r>
              <a:rPr lang="en-US" sz="3200" b="1" dirty="0">
                <a:effectLst>
                  <a:outerShdw blurRad="38100" dist="38100" dir="2700000" algn="tl">
                    <a:srgbClr val="000000">
                      <a:alpha val="43137"/>
                    </a:srgbClr>
                  </a:outerShdw>
                </a:effectLst>
              </a:rPr>
              <a:t>Injection of Slurries (Solids) into Unconsolidated Coarse Sand/Gravels</a:t>
            </a:r>
          </a:p>
        </p:txBody>
      </p:sp>
      <p:sp>
        <p:nvSpPr>
          <p:cNvPr id="3" name="Content Placeholder 2"/>
          <p:cNvSpPr>
            <a:spLocks noGrp="1"/>
          </p:cNvSpPr>
          <p:nvPr>
            <p:ph idx="1"/>
          </p:nvPr>
        </p:nvSpPr>
        <p:spPr>
          <a:xfrm>
            <a:off x="457199" y="1504950"/>
            <a:ext cx="5385423" cy="2971800"/>
          </a:xfrm>
        </p:spPr>
        <p:txBody>
          <a:bodyPr>
            <a:normAutofit fontScale="92500"/>
          </a:bodyPr>
          <a:lstStyle/>
          <a:p>
            <a:pPr>
              <a:spcBef>
                <a:spcPts val="450"/>
              </a:spcBef>
            </a:pPr>
            <a:r>
              <a:rPr lang="en-US" dirty="0"/>
              <a:t>Liquids follow granular pore space paths.</a:t>
            </a:r>
          </a:p>
          <a:p>
            <a:pPr>
              <a:spcBef>
                <a:spcPts val="450"/>
              </a:spcBef>
            </a:pPr>
            <a:r>
              <a:rPr lang="en-US" dirty="0"/>
              <a:t>Slurries may filter out or “block off” porosity at low flow, solids drop out.</a:t>
            </a:r>
          </a:p>
          <a:p>
            <a:pPr>
              <a:spcBef>
                <a:spcPts val="450"/>
              </a:spcBef>
            </a:pPr>
            <a:r>
              <a:rPr lang="en-US" u="sng" dirty="0"/>
              <a:t>High Velocity </a:t>
            </a:r>
            <a:r>
              <a:rPr lang="en-US" dirty="0"/>
              <a:t>Injections can create additional mixing and extend ROI</a:t>
            </a:r>
          </a:p>
          <a:p>
            <a:pPr>
              <a:buNone/>
            </a:pPr>
            <a:endParaRPr lang="en-US" dirty="0"/>
          </a:p>
        </p:txBody>
      </p:sp>
      <p:sp>
        <p:nvSpPr>
          <p:cNvPr id="13" name="Content Placeholder 12">
            <a:extLst>
              <a:ext uri="{FF2B5EF4-FFF2-40B4-BE49-F238E27FC236}">
                <a16:creationId xmlns:a16="http://schemas.microsoft.com/office/drawing/2014/main" id="{8BBC69C2-A920-4E1F-9635-CFB21F36D827}"/>
              </a:ext>
            </a:extLst>
          </p:cNvPr>
          <p:cNvSpPr>
            <a:spLocks noGrp="1"/>
          </p:cNvSpPr>
          <p:nvPr>
            <p:ph idx="10"/>
          </p:nvPr>
        </p:nvSpPr>
        <p:spPr/>
        <p:txBody>
          <a:bodyPr/>
          <a:lstStyle/>
          <a:p>
            <a:endParaRPr lang="en-US"/>
          </a:p>
        </p:txBody>
      </p:sp>
      <p:sp>
        <p:nvSpPr>
          <p:cNvPr id="9" name="Rectangle 8"/>
          <p:cNvSpPr/>
          <p:nvPr/>
        </p:nvSpPr>
        <p:spPr>
          <a:xfrm>
            <a:off x="5938210" y="1352550"/>
            <a:ext cx="2774372" cy="1558636"/>
          </a:xfrm>
          <a:prstGeom prst="rect">
            <a:avLst/>
          </a:prstGeom>
          <a:blipFill>
            <a:blip r:embed="rId3" cstate="print"/>
            <a:tile tx="0" ty="0" sx="100000" sy="100000" flip="none" algn="tl"/>
          </a:blipFill>
          <a:ln/>
          <a:effectLst/>
          <a:scene3d>
            <a:camera prst="orthographicFront" fov="0">
              <a:rot lat="0" lon="0" rev="0"/>
            </a:camera>
            <a:lightRig rig="soft" dir="tl">
              <a:rot lat="0" lon="0" rev="20100000"/>
            </a:lightRig>
          </a:scene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dirty="0">
              <a:solidFill>
                <a:prstClr val="white"/>
              </a:solidFill>
            </a:endParaRPr>
          </a:p>
        </p:txBody>
      </p:sp>
      <p:sp>
        <p:nvSpPr>
          <p:cNvPr id="14" name="TextBox 13"/>
          <p:cNvSpPr txBox="1"/>
          <p:nvPr/>
        </p:nvSpPr>
        <p:spPr>
          <a:xfrm>
            <a:off x="5901570" y="1948127"/>
            <a:ext cx="1318231" cy="1015663"/>
          </a:xfrm>
          <a:prstGeom prst="rect">
            <a:avLst/>
          </a:prstGeom>
          <a:noFill/>
        </p:spPr>
        <p:txBody>
          <a:bodyPr wrap="square" rtlCol="0">
            <a:spAutoFit/>
          </a:bodyPr>
          <a:lstStyle/>
          <a:p>
            <a:r>
              <a:rPr lang="en-US" sz="2000" b="1" dirty="0">
                <a:solidFill>
                  <a:prstClr val="black"/>
                </a:solidFill>
                <a:latin typeface="+mj-lt"/>
              </a:rPr>
              <a:t>Coarse Sand Formation</a:t>
            </a:r>
          </a:p>
        </p:txBody>
      </p:sp>
      <p:sp>
        <p:nvSpPr>
          <p:cNvPr id="32" name="Slide Number Placeholder 29"/>
          <p:cNvSpPr txBox="1">
            <a:spLocks/>
          </p:cNvSpPr>
          <p:nvPr/>
        </p:nvSpPr>
        <p:spPr>
          <a:xfrm>
            <a:off x="6844817" y="4200090"/>
            <a:ext cx="1600200" cy="273844"/>
          </a:xfrm>
          <a:prstGeom prst="rect">
            <a:avLst/>
          </a:prstGeom>
        </p:spPr>
        <p:txBody>
          <a:bodyPr vert="horz" lIns="68580" tIns="34290" rIns="68580" bIns="34290" rtlCol="0" anchor="ctr"/>
          <a:lstStyle/>
          <a:p>
            <a:pPr algn="r">
              <a:defRPr/>
            </a:pPr>
            <a:fld id="{37C2E05E-97ED-466F-8EE8-C8D9FED4DCC4}" type="slidenum">
              <a:rPr lang="en-US" sz="900">
                <a:solidFill>
                  <a:prstClr val="black">
                    <a:tint val="75000"/>
                  </a:prstClr>
                </a:solidFill>
              </a:rPr>
              <a:pPr algn="r">
                <a:defRPr/>
              </a:pPr>
              <a:t>20</a:t>
            </a:fld>
            <a:endParaRPr lang="en-US" sz="900" dirty="0">
              <a:solidFill>
                <a:prstClr val="black">
                  <a:tint val="75000"/>
                </a:prstClr>
              </a:solidFill>
            </a:endParaRPr>
          </a:p>
        </p:txBody>
      </p:sp>
      <p:pic>
        <p:nvPicPr>
          <p:cNvPr id="41" name="Picture 5" descr="Jet"/>
          <p:cNvPicPr>
            <a:picLocks noChangeAspect="1" noChangeArrowheads="1"/>
          </p:cNvPicPr>
          <p:nvPr/>
        </p:nvPicPr>
        <p:blipFill>
          <a:blip r:embed="rId4" cstate="print">
            <a:clrChange>
              <a:clrFrom>
                <a:srgbClr val="0001E9"/>
              </a:clrFrom>
              <a:clrTo>
                <a:srgbClr val="0001E9">
                  <a:alpha val="0"/>
                </a:srgbClr>
              </a:clrTo>
            </a:clrChange>
          </a:blip>
          <a:srcRect/>
          <a:stretch>
            <a:fillRect/>
          </a:stretch>
        </p:blipFill>
        <p:spPr bwMode="auto">
          <a:xfrm rot="10800000">
            <a:off x="5960975" y="3419039"/>
            <a:ext cx="1402772" cy="1562101"/>
          </a:xfrm>
          <a:prstGeom prst="rect">
            <a:avLst/>
          </a:prstGeom>
          <a:ln>
            <a:noFill/>
          </a:ln>
          <a:effectLst>
            <a:outerShdw blurRad="292100" dist="139700" dir="2700000" algn="tl" rotWithShape="0">
              <a:srgbClr val="333333">
                <a:alpha val="65000"/>
              </a:srgbClr>
            </a:outerShdw>
          </a:effectLst>
        </p:spPr>
      </p:pic>
      <p:grpSp>
        <p:nvGrpSpPr>
          <p:cNvPr id="4" name="Group 32"/>
          <p:cNvGrpSpPr/>
          <p:nvPr/>
        </p:nvGrpSpPr>
        <p:grpSpPr>
          <a:xfrm>
            <a:off x="7280584" y="2996910"/>
            <a:ext cx="161711" cy="1435588"/>
            <a:chOff x="6732815" y="55520"/>
            <a:chExt cx="228600" cy="4511040"/>
          </a:xfrm>
        </p:grpSpPr>
        <p:sp>
          <p:nvSpPr>
            <p:cNvPr id="34" name="Pentagon 33"/>
            <p:cNvSpPr/>
            <p:nvPr/>
          </p:nvSpPr>
          <p:spPr>
            <a:xfrm rot="5400000">
              <a:off x="4714603" y="2122716"/>
              <a:ext cx="4271551" cy="137160"/>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35" name="Pentagon 34"/>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36" name="Pentagon 35"/>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nvGrpSpPr>
            <p:cNvPr id="10" name="Group 32"/>
            <p:cNvGrpSpPr/>
            <p:nvPr/>
          </p:nvGrpSpPr>
          <p:grpSpPr>
            <a:xfrm>
              <a:off x="6818086" y="3733803"/>
              <a:ext cx="49348" cy="281210"/>
              <a:chOff x="6818086" y="3733803"/>
              <a:chExt cx="49348" cy="281210"/>
            </a:xfrm>
          </p:grpSpPr>
          <p:sp>
            <p:nvSpPr>
              <p:cNvPr id="38" name="Oval 37"/>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solidFill>
                    <a:prstClr val="white"/>
                  </a:solidFill>
                </a:endParaRPr>
              </a:p>
            </p:txBody>
          </p:sp>
          <p:sp>
            <p:nvSpPr>
              <p:cNvPr id="39" name="Oval 38"/>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solidFill>
                    <a:prstClr val="white"/>
                  </a:solidFill>
                </a:endParaRPr>
              </a:p>
            </p:txBody>
          </p:sp>
          <p:sp>
            <p:nvSpPr>
              <p:cNvPr id="40" name="Oval 39"/>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solidFill>
                    <a:prstClr val="white"/>
                  </a:solidFill>
                </a:endParaRPr>
              </a:p>
            </p:txBody>
          </p:sp>
        </p:grpSp>
      </p:grpSp>
      <p:sp>
        <p:nvSpPr>
          <p:cNvPr id="42" name="Explosion 1 41"/>
          <p:cNvSpPr/>
          <p:nvPr/>
        </p:nvSpPr>
        <p:spPr>
          <a:xfrm>
            <a:off x="6974703" y="1617517"/>
            <a:ext cx="779318" cy="1480703"/>
          </a:xfrm>
          <a:prstGeom prst="irregularSeal1">
            <a:avLst/>
          </a:prstGeom>
          <a:solidFill>
            <a:srgbClr val="00FF00">
              <a:alpha val="60000"/>
            </a:srgbClr>
          </a:solidFill>
          <a:ln>
            <a:noFill/>
          </a:ln>
          <a:effectLst>
            <a:glow rad="228600">
              <a:srgbClr val="00FF00">
                <a:alpha val="4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1" name="Group 14"/>
          <p:cNvGrpSpPr/>
          <p:nvPr/>
        </p:nvGrpSpPr>
        <p:grpSpPr>
          <a:xfrm>
            <a:off x="7267595" y="1087581"/>
            <a:ext cx="166906" cy="1523911"/>
            <a:chOff x="6732815" y="55520"/>
            <a:chExt cx="228600" cy="4511040"/>
          </a:xfrm>
        </p:grpSpPr>
        <p:sp>
          <p:nvSpPr>
            <p:cNvPr id="16" name="Pentagon 15"/>
            <p:cNvSpPr/>
            <p:nvPr/>
          </p:nvSpPr>
          <p:spPr>
            <a:xfrm rot="5400000">
              <a:off x="4714603" y="2122716"/>
              <a:ext cx="4271551" cy="137160"/>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17" name="Pentagon 16"/>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18" name="Pentagon 17"/>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nvGrpSpPr>
            <p:cNvPr id="12" name="Group 32"/>
            <p:cNvGrpSpPr/>
            <p:nvPr/>
          </p:nvGrpSpPr>
          <p:grpSpPr>
            <a:xfrm>
              <a:off x="6818086" y="3733803"/>
              <a:ext cx="49348" cy="281210"/>
              <a:chOff x="6818086" y="3733803"/>
              <a:chExt cx="49348" cy="281210"/>
            </a:xfrm>
          </p:grpSpPr>
          <p:sp>
            <p:nvSpPr>
              <p:cNvPr id="20" name="Oval 19"/>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solidFill>
                    <a:prstClr val="white"/>
                  </a:solidFill>
                </a:endParaRPr>
              </a:p>
            </p:txBody>
          </p:sp>
          <p:sp>
            <p:nvSpPr>
              <p:cNvPr id="21" name="Oval 20"/>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solidFill>
                    <a:prstClr val="white"/>
                  </a:solidFill>
                </a:endParaRPr>
              </a:p>
            </p:txBody>
          </p:sp>
          <p:sp>
            <p:nvSpPr>
              <p:cNvPr id="22" name="Oval 21"/>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solidFill>
                    <a:prstClr val="white"/>
                  </a:solidFill>
                </a:endParaRPr>
              </a:p>
            </p:txBody>
          </p:sp>
        </p:grpSp>
      </p:grpSp>
      <p:pic>
        <p:nvPicPr>
          <p:cNvPr id="31" name="Picture 5" descr="Jet">
            <a:extLst>
              <a:ext uri="{FF2B5EF4-FFF2-40B4-BE49-F238E27FC236}">
                <a16:creationId xmlns:a16="http://schemas.microsoft.com/office/drawing/2014/main" id="{3ECE5E98-E0DB-4F42-992D-31DC58FA3738}"/>
              </a:ext>
            </a:extLst>
          </p:cNvPr>
          <p:cNvPicPr>
            <a:picLocks noChangeAspect="1" noChangeArrowheads="1"/>
          </p:cNvPicPr>
          <p:nvPr/>
        </p:nvPicPr>
        <p:blipFill>
          <a:blip r:embed="rId4" cstate="print">
            <a:clrChange>
              <a:clrFrom>
                <a:srgbClr val="0001E9"/>
              </a:clrFrom>
              <a:clrTo>
                <a:srgbClr val="0001E9">
                  <a:alpha val="0"/>
                </a:srgbClr>
              </a:clrTo>
            </a:clrChange>
          </a:blip>
          <a:srcRect/>
          <a:stretch>
            <a:fillRect/>
          </a:stretch>
        </p:blipFill>
        <p:spPr bwMode="auto">
          <a:xfrm rot="10800000" flipH="1">
            <a:off x="7446912" y="3402019"/>
            <a:ext cx="1236444" cy="15621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745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8" presetClass="entr" presetSubtype="3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amond(out)">
                                      <p:cBhvr>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ppt_x"/>
                                          </p:val>
                                        </p:tav>
                                        <p:tav tm="100000">
                                          <p:val>
                                            <p:strVal val="#ppt_x"/>
                                          </p:val>
                                        </p:tav>
                                      </p:tavLst>
                                    </p:anim>
                                    <p:anim calcmode="lin" valueType="num">
                                      <p:cBhvr additive="base">
                                        <p:cTn id="18" dur="10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2000"/>
                                        <p:tgtEl>
                                          <p:spTgt spid="41"/>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2659"/>
            <a:ext cx="8229600" cy="956172"/>
          </a:xfrm>
        </p:spPr>
        <p:txBody>
          <a:bodyPr>
            <a:noAutofit/>
          </a:bodyPr>
          <a:lstStyle/>
          <a:p>
            <a:r>
              <a:rPr lang="en-US" sz="2800" dirty="0"/>
              <a:t>Radius of Influence (ROI) Calculations; </a:t>
            </a:r>
            <a:br>
              <a:rPr lang="en-US" sz="2800" dirty="0"/>
            </a:br>
            <a:r>
              <a:rPr lang="en-US" sz="2800" dirty="0"/>
              <a:t>(Displacement vs. Pore Flow)</a:t>
            </a:r>
          </a:p>
        </p:txBody>
      </p:sp>
      <p:sp>
        <p:nvSpPr>
          <p:cNvPr id="7" name="TextBox 7"/>
          <p:cNvSpPr txBox="1">
            <a:spLocks noGrp="1" noChangeArrowheads="1"/>
          </p:cNvSpPr>
          <p:nvPr>
            <p:ph idx="1"/>
          </p:nvPr>
        </p:nvSpPr>
        <p:spPr bwMode="auto">
          <a:xfrm>
            <a:off x="446887" y="1369356"/>
            <a:ext cx="8229600" cy="3231654"/>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3200" kern="1200">
                <a:solidFill>
                  <a:schemeClr val="tx1"/>
                </a:solidFill>
                <a:latin typeface="Arial" charset="0"/>
                <a:ea typeface="+mn-ea"/>
                <a:cs typeface="Arial" charset="0"/>
              </a:defRPr>
            </a:lvl1pPr>
            <a:lvl2pPr marL="457200" algn="l" rtl="0" fontAlgn="base">
              <a:spcBef>
                <a:spcPct val="0"/>
              </a:spcBef>
              <a:spcAft>
                <a:spcPct val="0"/>
              </a:spcAft>
              <a:defRPr sz="3200" kern="1200">
                <a:solidFill>
                  <a:schemeClr val="tx1"/>
                </a:solidFill>
                <a:latin typeface="Arial" charset="0"/>
                <a:ea typeface="+mn-ea"/>
                <a:cs typeface="Arial" charset="0"/>
              </a:defRPr>
            </a:lvl2pPr>
            <a:lvl3pPr marL="914400" algn="l" rtl="0" fontAlgn="base">
              <a:spcBef>
                <a:spcPct val="0"/>
              </a:spcBef>
              <a:spcAft>
                <a:spcPct val="0"/>
              </a:spcAft>
              <a:defRPr sz="3200" kern="1200">
                <a:solidFill>
                  <a:schemeClr val="tx1"/>
                </a:solidFill>
                <a:latin typeface="Arial" charset="0"/>
                <a:ea typeface="+mn-ea"/>
                <a:cs typeface="Arial" charset="0"/>
              </a:defRPr>
            </a:lvl3pPr>
            <a:lvl4pPr marL="1371600" algn="l" rtl="0" fontAlgn="base">
              <a:spcBef>
                <a:spcPct val="0"/>
              </a:spcBef>
              <a:spcAft>
                <a:spcPct val="0"/>
              </a:spcAft>
              <a:defRPr sz="3200" kern="1200">
                <a:solidFill>
                  <a:schemeClr val="tx1"/>
                </a:solidFill>
                <a:latin typeface="Arial" charset="0"/>
                <a:ea typeface="+mn-ea"/>
                <a:cs typeface="Arial" charset="0"/>
              </a:defRPr>
            </a:lvl4pPr>
            <a:lvl5pPr marL="1828800" algn="l" rtl="0" fontAlgn="base">
              <a:spcBef>
                <a:spcPct val="0"/>
              </a:spcBef>
              <a:spcAft>
                <a:spcPct val="0"/>
              </a:spcAft>
              <a:defRPr sz="3200" kern="1200">
                <a:solidFill>
                  <a:schemeClr val="tx1"/>
                </a:solidFill>
                <a:latin typeface="Arial" charset="0"/>
                <a:ea typeface="+mn-ea"/>
                <a:cs typeface="Arial" charset="0"/>
              </a:defRPr>
            </a:lvl5pPr>
            <a:lvl6pPr marL="2286000" algn="l" defTabSz="914400" rtl="0" eaLnBrk="1" latinLnBrk="0" hangingPunct="1">
              <a:defRPr sz="3200" kern="1200">
                <a:solidFill>
                  <a:schemeClr val="tx1"/>
                </a:solidFill>
                <a:latin typeface="Arial" charset="0"/>
                <a:ea typeface="+mn-ea"/>
                <a:cs typeface="Arial" charset="0"/>
              </a:defRPr>
            </a:lvl6pPr>
            <a:lvl7pPr marL="2743200" algn="l" defTabSz="914400" rtl="0" eaLnBrk="1" latinLnBrk="0" hangingPunct="1">
              <a:defRPr sz="3200" kern="1200">
                <a:solidFill>
                  <a:schemeClr val="tx1"/>
                </a:solidFill>
                <a:latin typeface="Arial" charset="0"/>
                <a:ea typeface="+mn-ea"/>
                <a:cs typeface="Arial" charset="0"/>
              </a:defRPr>
            </a:lvl7pPr>
            <a:lvl8pPr marL="3200400" algn="l" defTabSz="914400" rtl="0" eaLnBrk="1" latinLnBrk="0" hangingPunct="1">
              <a:defRPr sz="3200" kern="1200">
                <a:solidFill>
                  <a:schemeClr val="tx1"/>
                </a:solidFill>
                <a:latin typeface="Arial" charset="0"/>
                <a:ea typeface="+mn-ea"/>
                <a:cs typeface="Arial" charset="0"/>
              </a:defRPr>
            </a:lvl8pPr>
            <a:lvl9pPr marL="3657600" algn="l" defTabSz="914400" rtl="0" eaLnBrk="1" latinLnBrk="0" hangingPunct="1">
              <a:defRPr sz="3200" kern="1200">
                <a:solidFill>
                  <a:schemeClr val="tx1"/>
                </a:solidFill>
                <a:latin typeface="Arial" charset="0"/>
                <a:ea typeface="+mn-ea"/>
                <a:cs typeface="Arial" charset="0"/>
              </a:defRPr>
            </a:lvl9pPr>
          </a:lstStyle>
          <a:p>
            <a:pPr>
              <a:spcBef>
                <a:spcPts val="0"/>
              </a:spcBef>
            </a:pPr>
            <a:r>
              <a:rPr lang="en-US" sz="1800" dirty="0">
                <a:latin typeface="+mj-lt"/>
              </a:rPr>
              <a:t>10’ Injection Grid:</a:t>
            </a:r>
          </a:p>
          <a:p>
            <a:pPr lvl="1">
              <a:spcBef>
                <a:spcPts val="0"/>
              </a:spcBef>
            </a:pPr>
            <a:r>
              <a:rPr lang="en-US" sz="1600" dirty="0">
                <a:latin typeface="+mj-lt"/>
              </a:rPr>
              <a:t>Radius = r = 5’</a:t>
            </a:r>
          </a:p>
          <a:p>
            <a:pPr lvl="1">
              <a:spcBef>
                <a:spcPts val="0"/>
              </a:spcBef>
            </a:pPr>
            <a:r>
              <a:rPr lang="en-US" sz="1600" dirty="0">
                <a:latin typeface="+mj-lt"/>
              </a:rPr>
              <a:t>Area = πr</a:t>
            </a:r>
            <a:r>
              <a:rPr lang="en-US" sz="1600" baseline="30000" dirty="0">
                <a:latin typeface="+mj-lt"/>
              </a:rPr>
              <a:t>2</a:t>
            </a:r>
            <a:endParaRPr lang="en-US" sz="1600" dirty="0">
              <a:latin typeface="+mj-lt"/>
            </a:endParaRPr>
          </a:p>
          <a:p>
            <a:pPr lvl="1">
              <a:spcBef>
                <a:spcPts val="0"/>
              </a:spcBef>
            </a:pPr>
            <a:r>
              <a:rPr lang="en-US" sz="1600" dirty="0">
                <a:latin typeface="+mj-lt"/>
              </a:rPr>
              <a:t>Vertical Treatment Interval = h = 2’</a:t>
            </a:r>
          </a:p>
          <a:p>
            <a:pPr lvl="1">
              <a:spcBef>
                <a:spcPts val="0"/>
              </a:spcBef>
            </a:pPr>
            <a:r>
              <a:rPr lang="en-US" sz="1600" dirty="0">
                <a:latin typeface="+mj-lt"/>
              </a:rPr>
              <a:t>Assuming </a:t>
            </a:r>
            <a:r>
              <a:rPr lang="en-US" sz="1600" i="1" dirty="0">
                <a:latin typeface="+mj-lt"/>
              </a:rPr>
              <a:t>Effective</a:t>
            </a:r>
            <a:r>
              <a:rPr lang="en-US" sz="1600" dirty="0">
                <a:latin typeface="+mj-lt"/>
              </a:rPr>
              <a:t> Porosity ≈ 20%</a:t>
            </a:r>
          </a:p>
          <a:p>
            <a:pPr lvl="1">
              <a:spcBef>
                <a:spcPts val="0"/>
              </a:spcBef>
            </a:pPr>
            <a:r>
              <a:rPr lang="en-US" sz="1600" dirty="0">
                <a:latin typeface="+mj-lt"/>
              </a:rPr>
              <a:t>Volume conversion:  1 ft</a:t>
            </a:r>
            <a:r>
              <a:rPr lang="en-US" sz="1600" baseline="30000" dirty="0">
                <a:latin typeface="+mj-lt"/>
              </a:rPr>
              <a:t>3</a:t>
            </a:r>
            <a:r>
              <a:rPr lang="en-US" sz="1600" dirty="0">
                <a:latin typeface="+mj-lt"/>
              </a:rPr>
              <a:t> = 7.48 gallons</a:t>
            </a:r>
          </a:p>
          <a:p>
            <a:pPr>
              <a:spcBef>
                <a:spcPts val="0"/>
              </a:spcBef>
            </a:pPr>
            <a:r>
              <a:rPr lang="en-US" sz="1800" dirty="0">
                <a:latin typeface="+mj-lt"/>
              </a:rPr>
              <a:t>Therefore:</a:t>
            </a:r>
          </a:p>
          <a:p>
            <a:pPr lvl="1">
              <a:spcBef>
                <a:spcPts val="0"/>
              </a:spcBef>
            </a:pPr>
            <a:r>
              <a:rPr lang="en-US" sz="1600" dirty="0">
                <a:latin typeface="+mj-lt"/>
              </a:rPr>
              <a:t>Volume = π(5’)</a:t>
            </a:r>
            <a:r>
              <a:rPr lang="en-US" sz="1600" baseline="30000" dirty="0">
                <a:latin typeface="+mj-lt"/>
              </a:rPr>
              <a:t>2</a:t>
            </a:r>
            <a:r>
              <a:rPr lang="en-US" sz="1600" dirty="0">
                <a:latin typeface="+mj-lt"/>
              </a:rPr>
              <a:t> x (2’) x (0.2) = 31.42 ft</a:t>
            </a:r>
            <a:r>
              <a:rPr lang="en-US" sz="1600" baseline="30000" dirty="0">
                <a:latin typeface="+mj-lt"/>
              </a:rPr>
              <a:t>3</a:t>
            </a:r>
            <a:endParaRPr lang="en-US" sz="1600" dirty="0">
              <a:latin typeface="+mj-lt"/>
            </a:endParaRPr>
          </a:p>
          <a:p>
            <a:pPr lvl="1">
              <a:spcBef>
                <a:spcPts val="0"/>
              </a:spcBef>
            </a:pPr>
            <a:r>
              <a:rPr lang="en-US" sz="1600" dirty="0">
                <a:latin typeface="+mj-lt"/>
              </a:rPr>
              <a:t>Pore volume = 31.42 x 7.48 = 235 gallons</a:t>
            </a:r>
          </a:p>
          <a:p>
            <a:pPr lvl="1">
              <a:spcBef>
                <a:spcPts val="0"/>
              </a:spcBef>
            </a:pPr>
            <a:r>
              <a:rPr lang="en-US" sz="1600" dirty="0">
                <a:latin typeface="+mj-lt"/>
              </a:rPr>
              <a:t>A 50 gallons injection = about 21% of pore volume.</a:t>
            </a:r>
          </a:p>
          <a:p>
            <a:pPr>
              <a:spcBef>
                <a:spcPts val="0"/>
              </a:spcBef>
            </a:pPr>
            <a:r>
              <a:rPr lang="en-US" sz="2000" dirty="0">
                <a:solidFill>
                  <a:srgbClr val="820000"/>
                </a:solidFill>
                <a:latin typeface="+mj-lt"/>
              </a:rPr>
              <a:t>HOWEVER:  ROI is more a function of what % of the formation fractures during injection (displacement) vs. fluids that move through pore spaces.</a:t>
            </a:r>
          </a:p>
        </p:txBody>
      </p:sp>
      <p:pic>
        <p:nvPicPr>
          <p:cNvPr id="8" name="Content Placeholder 7"/>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5562600" y="1608808"/>
            <a:ext cx="2438400" cy="1395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4" name="Group 33"/>
          <p:cNvGrpSpPr/>
          <p:nvPr/>
        </p:nvGrpSpPr>
        <p:grpSpPr>
          <a:xfrm>
            <a:off x="6517889" y="692477"/>
            <a:ext cx="177620" cy="2641269"/>
            <a:chOff x="7454512" y="1619248"/>
            <a:chExt cx="236826" cy="3521692"/>
          </a:xfrm>
        </p:grpSpPr>
        <p:grpSp>
          <p:nvGrpSpPr>
            <p:cNvPr id="9" name="Group 55"/>
            <p:cNvGrpSpPr/>
            <p:nvPr/>
          </p:nvGrpSpPr>
          <p:grpSpPr>
            <a:xfrm>
              <a:off x="7454512" y="1619248"/>
              <a:ext cx="236826" cy="3521692"/>
              <a:chOff x="6731728" y="1793509"/>
              <a:chExt cx="228600" cy="3178547"/>
            </a:xfrm>
          </p:grpSpPr>
          <p:sp>
            <p:nvSpPr>
              <p:cNvPr id="10" name="Pentagon 9"/>
              <p:cNvSpPr/>
              <p:nvPr/>
            </p:nvSpPr>
            <p:spPr>
              <a:xfrm rot="5400000">
                <a:off x="5412231" y="3144687"/>
                <a:ext cx="2865643" cy="1632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11" name="Pentagon 10"/>
              <p:cNvSpPr/>
              <p:nvPr/>
            </p:nvSpPr>
            <p:spPr>
              <a:xfrm rot="5400000">
                <a:off x="6607891" y="4631878"/>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12" name="Pentagon 11"/>
              <p:cNvSpPr/>
              <p:nvPr/>
            </p:nvSpPr>
            <p:spPr>
              <a:xfrm rot="5400000">
                <a:off x="6606544" y="2709499"/>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13" name="Group 32"/>
              <p:cNvGrpSpPr/>
              <p:nvPr/>
            </p:nvGrpSpPr>
            <p:grpSpPr>
              <a:xfrm>
                <a:off x="6821714" y="3573333"/>
                <a:ext cx="48220" cy="281212"/>
                <a:chOff x="6821714" y="3573333"/>
                <a:chExt cx="48220" cy="281212"/>
              </a:xfrm>
            </p:grpSpPr>
            <p:sp>
              <p:nvSpPr>
                <p:cNvPr id="14" name="Oval 13"/>
                <p:cNvSpPr/>
                <p:nvPr/>
              </p:nvSpPr>
              <p:spPr>
                <a:xfrm>
                  <a:off x="6824215" y="357333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5" name="Oval 14"/>
                <p:cNvSpPr/>
                <p:nvPr/>
              </p:nvSpPr>
              <p:spPr>
                <a:xfrm>
                  <a:off x="6821714" y="3689445"/>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6" name="Oval 15"/>
                <p:cNvSpPr/>
                <p:nvPr/>
              </p:nvSpPr>
              <p:spPr>
                <a:xfrm>
                  <a:off x="6821715" y="3805560"/>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sp>
          <p:nvSpPr>
            <p:cNvPr id="17" name="Oval 16"/>
            <p:cNvSpPr/>
            <p:nvPr/>
          </p:nvSpPr>
          <p:spPr>
            <a:xfrm>
              <a:off x="7550326" y="3984188"/>
              <a:ext cx="47364" cy="542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8" name="Oval 17"/>
            <p:cNvSpPr/>
            <p:nvPr/>
          </p:nvSpPr>
          <p:spPr>
            <a:xfrm>
              <a:off x="7547735" y="4112834"/>
              <a:ext cx="47364" cy="542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9" name="Oval 18"/>
            <p:cNvSpPr/>
            <p:nvPr/>
          </p:nvSpPr>
          <p:spPr>
            <a:xfrm>
              <a:off x="7547736" y="4241483"/>
              <a:ext cx="47364" cy="542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20" name="Oval 19"/>
            <p:cNvSpPr/>
            <p:nvPr/>
          </p:nvSpPr>
          <p:spPr>
            <a:xfrm>
              <a:off x="7550325" y="3214862"/>
              <a:ext cx="47364" cy="542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21" name="Oval 20"/>
            <p:cNvSpPr/>
            <p:nvPr/>
          </p:nvSpPr>
          <p:spPr>
            <a:xfrm>
              <a:off x="7547734" y="3343508"/>
              <a:ext cx="47364" cy="542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22" name="Oval 21"/>
            <p:cNvSpPr/>
            <p:nvPr/>
          </p:nvSpPr>
          <p:spPr>
            <a:xfrm>
              <a:off x="7547735" y="3472157"/>
              <a:ext cx="47364" cy="542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581388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5422366" y="2616490"/>
            <a:ext cx="1412340" cy="1290119"/>
          </a:xfrm>
          <a:prstGeom prst="roundRect">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a:p>
        </p:txBody>
      </p:sp>
      <p:sp>
        <p:nvSpPr>
          <p:cNvPr id="43" name="Rounded Rectangle 42"/>
          <p:cNvSpPr/>
          <p:nvPr/>
        </p:nvSpPr>
        <p:spPr>
          <a:xfrm>
            <a:off x="2280907" y="2666907"/>
            <a:ext cx="1446286" cy="1468264"/>
          </a:xfrm>
          <a:prstGeom prst="roundRect">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381000" y="370295"/>
            <a:ext cx="8229600" cy="955466"/>
          </a:xfrm>
        </p:spPr>
        <p:txBody>
          <a:bodyPr>
            <a:noAutofit/>
          </a:bodyPr>
          <a:lstStyle/>
          <a:p>
            <a:r>
              <a:rPr lang="en-US" sz="3200" dirty="0"/>
              <a:t>Triangular vs. Square Injection Grids</a:t>
            </a:r>
            <a:br>
              <a:rPr lang="en-US" sz="3200" dirty="0"/>
            </a:br>
            <a:r>
              <a:rPr lang="en-US" sz="3200" b="0" dirty="0"/>
              <a:t>(Surface View)</a:t>
            </a:r>
          </a:p>
        </p:txBody>
      </p:sp>
      <p:sp>
        <p:nvSpPr>
          <p:cNvPr id="3" name="Content Placeholder 2"/>
          <p:cNvSpPr>
            <a:spLocks noGrp="1"/>
          </p:cNvSpPr>
          <p:nvPr>
            <p:ph idx="1"/>
          </p:nvPr>
        </p:nvSpPr>
        <p:spPr>
          <a:xfrm>
            <a:off x="304800" y="1181100"/>
            <a:ext cx="7620000" cy="3333750"/>
          </a:xfrm>
        </p:spPr>
        <p:txBody>
          <a:bodyPr/>
          <a:lstStyle/>
          <a:p>
            <a:pPr marL="0" indent="0">
              <a:buNone/>
            </a:pPr>
            <a:r>
              <a:rPr lang="en-US" dirty="0"/>
              <a:t>		Square Grid		Triangular Grid</a:t>
            </a:r>
          </a:p>
        </p:txBody>
      </p:sp>
      <p:sp>
        <p:nvSpPr>
          <p:cNvPr id="24" name="Content Placeholder 23">
            <a:extLst>
              <a:ext uri="{FF2B5EF4-FFF2-40B4-BE49-F238E27FC236}">
                <a16:creationId xmlns:a16="http://schemas.microsoft.com/office/drawing/2014/main" id="{2458C8F5-3EF8-4BE9-8B2F-E701C4EB8757}"/>
              </a:ext>
            </a:extLst>
          </p:cNvPr>
          <p:cNvSpPr>
            <a:spLocks noGrp="1"/>
          </p:cNvSpPr>
          <p:nvPr>
            <p:ph idx="10"/>
          </p:nvPr>
        </p:nvSpPr>
        <p:spPr/>
        <p:txBody>
          <a:bodyPr/>
          <a:lstStyle/>
          <a:p>
            <a:endParaRPr lang="en-US"/>
          </a:p>
        </p:txBody>
      </p:sp>
      <p:sp>
        <p:nvSpPr>
          <p:cNvPr id="5" name="Footer Placeholder 4"/>
          <p:cNvSpPr>
            <a:spLocks noGrp="1"/>
          </p:cNvSpPr>
          <p:nvPr>
            <p:ph type="ftr" sz="quarter" idx="4294967295"/>
          </p:nvPr>
        </p:nvSpPr>
        <p:spPr>
          <a:xfrm>
            <a:off x="3810000" y="4767263"/>
            <a:ext cx="5334000" cy="274637"/>
          </a:xfrm>
        </p:spPr>
        <p:txBody>
          <a:bodyPr/>
          <a:lstStyle/>
          <a:p>
            <a:r>
              <a:rPr lang="en-US"/>
              <a:t>25th International Petroleum Environmental Conference Denver, Colorado</a:t>
            </a:r>
            <a:endParaRPr lang="en-US" dirty="0"/>
          </a:p>
        </p:txBody>
      </p:sp>
      <p:grpSp>
        <p:nvGrpSpPr>
          <p:cNvPr id="46" name="Group 45"/>
          <p:cNvGrpSpPr/>
          <p:nvPr/>
        </p:nvGrpSpPr>
        <p:grpSpPr>
          <a:xfrm>
            <a:off x="1945361" y="2341516"/>
            <a:ext cx="2057401" cy="2032753"/>
            <a:chOff x="914401" y="3438892"/>
            <a:chExt cx="2743201" cy="2710337"/>
          </a:xfrm>
        </p:grpSpPr>
        <p:sp>
          <p:nvSpPr>
            <p:cNvPr id="7" name="Oval 6"/>
            <p:cNvSpPr/>
            <p:nvPr/>
          </p:nvSpPr>
          <p:spPr>
            <a:xfrm>
              <a:off x="914401" y="3440317"/>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 name="Oval 8"/>
            <p:cNvSpPr/>
            <p:nvPr/>
          </p:nvSpPr>
          <p:spPr>
            <a:xfrm>
              <a:off x="1828802" y="3438892"/>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 name="Oval 9"/>
            <p:cNvSpPr/>
            <p:nvPr/>
          </p:nvSpPr>
          <p:spPr>
            <a:xfrm>
              <a:off x="2743202" y="3438892"/>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1" name="Oval 10"/>
            <p:cNvSpPr/>
            <p:nvPr/>
          </p:nvSpPr>
          <p:spPr>
            <a:xfrm>
              <a:off x="914401" y="4342813"/>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2" name="Oval 11"/>
            <p:cNvSpPr/>
            <p:nvPr/>
          </p:nvSpPr>
          <p:spPr>
            <a:xfrm>
              <a:off x="1828801" y="4342812"/>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3" name="Oval 12"/>
            <p:cNvSpPr/>
            <p:nvPr/>
          </p:nvSpPr>
          <p:spPr>
            <a:xfrm>
              <a:off x="2743202" y="4342811"/>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4" name="Oval 13"/>
            <p:cNvSpPr/>
            <p:nvPr/>
          </p:nvSpPr>
          <p:spPr>
            <a:xfrm>
              <a:off x="914401" y="5245308"/>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5" name="Oval 14"/>
            <p:cNvSpPr/>
            <p:nvPr/>
          </p:nvSpPr>
          <p:spPr>
            <a:xfrm>
              <a:off x="1828800" y="5243881"/>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6" name="Oval 15"/>
            <p:cNvSpPr/>
            <p:nvPr/>
          </p:nvSpPr>
          <p:spPr>
            <a:xfrm>
              <a:off x="2743200" y="5243881"/>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8" name="Rectangle 7"/>
            <p:cNvSpPr/>
            <p:nvPr/>
          </p:nvSpPr>
          <p:spPr>
            <a:xfrm>
              <a:off x="1388954" y="3890852"/>
              <a:ext cx="914400" cy="915825"/>
            </a:xfrm>
            <a:prstGeom prst="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a:p>
          </p:txBody>
        </p:sp>
      </p:grpSp>
      <p:grpSp>
        <p:nvGrpSpPr>
          <p:cNvPr id="47" name="Group 46"/>
          <p:cNvGrpSpPr/>
          <p:nvPr/>
        </p:nvGrpSpPr>
        <p:grpSpPr>
          <a:xfrm>
            <a:off x="4940268" y="2341516"/>
            <a:ext cx="2396903" cy="1877228"/>
            <a:chOff x="4581053" y="3426770"/>
            <a:chExt cx="3195870" cy="2502970"/>
          </a:xfrm>
        </p:grpSpPr>
        <p:sp>
          <p:nvSpPr>
            <p:cNvPr id="17" name="Oval 16"/>
            <p:cNvSpPr/>
            <p:nvPr/>
          </p:nvSpPr>
          <p:spPr>
            <a:xfrm>
              <a:off x="4581053" y="3426770"/>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8" name="Oval 17"/>
            <p:cNvSpPr/>
            <p:nvPr/>
          </p:nvSpPr>
          <p:spPr>
            <a:xfrm>
              <a:off x="5486400" y="3438890"/>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20" name="Oval 19"/>
            <p:cNvSpPr/>
            <p:nvPr/>
          </p:nvSpPr>
          <p:spPr>
            <a:xfrm>
              <a:off x="6400801" y="3428725"/>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21" name="Oval 20"/>
            <p:cNvSpPr/>
            <p:nvPr/>
          </p:nvSpPr>
          <p:spPr>
            <a:xfrm>
              <a:off x="5024671" y="4229811"/>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22" name="Oval 21"/>
            <p:cNvSpPr/>
            <p:nvPr/>
          </p:nvSpPr>
          <p:spPr>
            <a:xfrm>
              <a:off x="5957176" y="422838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23" name="Oval 22"/>
            <p:cNvSpPr/>
            <p:nvPr/>
          </p:nvSpPr>
          <p:spPr>
            <a:xfrm>
              <a:off x="6862523" y="422838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27" name="Oval 26"/>
            <p:cNvSpPr/>
            <p:nvPr/>
          </p:nvSpPr>
          <p:spPr>
            <a:xfrm>
              <a:off x="4594629" y="502386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28" name="Oval 27"/>
            <p:cNvSpPr/>
            <p:nvPr/>
          </p:nvSpPr>
          <p:spPr>
            <a:xfrm>
              <a:off x="5499976" y="5017878"/>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29" name="Oval 28"/>
            <p:cNvSpPr/>
            <p:nvPr/>
          </p:nvSpPr>
          <p:spPr>
            <a:xfrm>
              <a:off x="6414377" y="5025819"/>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37" name="Isosceles Triangle 36"/>
            <p:cNvSpPr/>
            <p:nvPr/>
          </p:nvSpPr>
          <p:spPr>
            <a:xfrm>
              <a:off x="5495166" y="3896411"/>
              <a:ext cx="942126" cy="783933"/>
            </a:xfrm>
            <a:prstGeom prst="triangl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a:ln>
                  <a:solidFill>
                    <a:srgbClr val="FF0000"/>
                  </a:solidFill>
                </a:ln>
              </a:endParaRPr>
            </a:p>
          </p:txBody>
        </p:sp>
      </p:grpSp>
      <p:sp>
        <p:nvSpPr>
          <p:cNvPr id="39" name="Down Arrow 38"/>
          <p:cNvSpPr/>
          <p:nvPr/>
        </p:nvSpPr>
        <p:spPr>
          <a:xfrm>
            <a:off x="3113022" y="1764605"/>
            <a:ext cx="415327" cy="2763936"/>
          </a:xfrm>
          <a:prstGeom prst="downArrow">
            <a:avLst/>
          </a:prstGeom>
          <a:gradFill flip="none" rotWithShape="1">
            <a:gsLst>
              <a:gs pos="0">
                <a:srgbClr val="3399FF">
                  <a:tint val="66000"/>
                  <a:satMod val="160000"/>
                  <a:alpha val="28000"/>
                </a:srgbClr>
              </a:gs>
              <a:gs pos="50000">
                <a:srgbClr val="3399FF">
                  <a:tint val="44500"/>
                  <a:satMod val="160000"/>
                </a:srgbClr>
              </a:gs>
              <a:gs pos="100000">
                <a:srgbClr val="3399FF">
                  <a:tint val="23500"/>
                  <a:satMod val="160000"/>
                </a:srgbClr>
              </a:gs>
            </a:gsLst>
            <a:path path="circle">
              <a:fillToRect l="50000" t="50000" r="50000" b="50000"/>
            </a:path>
            <a:tileRect/>
          </a:gra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50"/>
          </a:p>
        </p:txBody>
      </p:sp>
      <p:sp>
        <p:nvSpPr>
          <p:cNvPr id="45" name="Down Arrow 44"/>
          <p:cNvSpPr/>
          <p:nvPr/>
        </p:nvSpPr>
        <p:spPr>
          <a:xfrm>
            <a:off x="2759043" y="1763536"/>
            <a:ext cx="415327" cy="2763936"/>
          </a:xfrm>
          <a:prstGeom prst="downArrow">
            <a:avLst/>
          </a:prstGeom>
          <a:gradFill flip="none" rotWithShape="1">
            <a:gsLst>
              <a:gs pos="0">
                <a:srgbClr val="3399FF">
                  <a:tint val="66000"/>
                  <a:satMod val="160000"/>
                  <a:alpha val="28000"/>
                </a:srgbClr>
              </a:gs>
              <a:gs pos="50000">
                <a:srgbClr val="3399FF">
                  <a:tint val="44500"/>
                  <a:satMod val="160000"/>
                </a:srgbClr>
              </a:gs>
              <a:gs pos="100000">
                <a:srgbClr val="3399FF">
                  <a:tint val="23500"/>
                  <a:satMod val="160000"/>
                </a:srgbClr>
              </a:gs>
            </a:gsLst>
            <a:path path="circle">
              <a:fillToRect l="50000" t="50000" r="50000" b="50000"/>
            </a:path>
            <a:tileRect/>
          </a:gra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50"/>
          </a:p>
        </p:txBody>
      </p:sp>
      <p:sp>
        <p:nvSpPr>
          <p:cNvPr id="48" name="Down Arrow 47"/>
          <p:cNvSpPr/>
          <p:nvPr/>
        </p:nvSpPr>
        <p:spPr>
          <a:xfrm>
            <a:off x="6097415" y="1763536"/>
            <a:ext cx="415327" cy="2763936"/>
          </a:xfrm>
          <a:prstGeom prst="downArrow">
            <a:avLst/>
          </a:prstGeom>
          <a:gradFill flip="none" rotWithShape="1">
            <a:gsLst>
              <a:gs pos="0">
                <a:srgbClr val="3399FF">
                  <a:tint val="66000"/>
                  <a:satMod val="160000"/>
                  <a:alpha val="28000"/>
                </a:srgbClr>
              </a:gs>
              <a:gs pos="50000">
                <a:srgbClr val="3399FF">
                  <a:tint val="44500"/>
                  <a:satMod val="160000"/>
                </a:srgbClr>
              </a:gs>
              <a:gs pos="100000">
                <a:srgbClr val="3399FF">
                  <a:tint val="23500"/>
                  <a:satMod val="160000"/>
                </a:srgbClr>
              </a:gs>
            </a:gsLst>
            <a:path path="circle">
              <a:fillToRect l="50000" t="50000" r="50000" b="50000"/>
            </a:path>
            <a:tileRect/>
          </a:gra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50"/>
          </a:p>
        </p:txBody>
      </p:sp>
      <p:sp>
        <p:nvSpPr>
          <p:cNvPr id="49" name="Down Arrow 48"/>
          <p:cNvSpPr/>
          <p:nvPr/>
        </p:nvSpPr>
        <p:spPr>
          <a:xfrm>
            <a:off x="5577971" y="1763536"/>
            <a:ext cx="415327" cy="2763936"/>
          </a:xfrm>
          <a:prstGeom prst="downArrow">
            <a:avLst/>
          </a:prstGeom>
          <a:gradFill flip="none" rotWithShape="1">
            <a:gsLst>
              <a:gs pos="0">
                <a:srgbClr val="3399FF">
                  <a:tint val="66000"/>
                  <a:satMod val="160000"/>
                  <a:alpha val="28000"/>
                </a:srgbClr>
              </a:gs>
              <a:gs pos="50000">
                <a:srgbClr val="3399FF">
                  <a:tint val="44500"/>
                  <a:satMod val="160000"/>
                </a:srgbClr>
              </a:gs>
              <a:gs pos="100000">
                <a:srgbClr val="3399FF">
                  <a:tint val="23500"/>
                  <a:satMod val="160000"/>
                </a:srgbClr>
              </a:gs>
            </a:gsLst>
            <a:path path="circle">
              <a:fillToRect l="50000" t="50000" r="50000" b="50000"/>
            </a:path>
            <a:tileRect/>
          </a:gra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50"/>
          </a:p>
        </p:txBody>
      </p:sp>
      <p:sp>
        <p:nvSpPr>
          <p:cNvPr id="50" name="Down Arrow 49"/>
          <p:cNvSpPr/>
          <p:nvPr/>
        </p:nvSpPr>
        <p:spPr>
          <a:xfrm rot="18839709">
            <a:off x="2934450" y="2155561"/>
            <a:ext cx="415327" cy="2763936"/>
          </a:xfrm>
          <a:prstGeom prst="downArrow">
            <a:avLst/>
          </a:prstGeom>
          <a:gradFill flip="none" rotWithShape="1">
            <a:gsLst>
              <a:gs pos="0">
                <a:srgbClr val="3399FF">
                  <a:tint val="66000"/>
                  <a:satMod val="160000"/>
                  <a:alpha val="28000"/>
                </a:srgbClr>
              </a:gs>
              <a:gs pos="50000">
                <a:srgbClr val="3399FF">
                  <a:tint val="44500"/>
                  <a:satMod val="160000"/>
                </a:srgbClr>
              </a:gs>
              <a:gs pos="100000">
                <a:srgbClr val="3399FF">
                  <a:tint val="23500"/>
                  <a:satMod val="160000"/>
                </a:srgbClr>
              </a:gs>
            </a:gsLst>
            <a:path path="circle">
              <a:fillToRect l="50000" t="50000" r="50000" b="50000"/>
            </a:path>
            <a:tileRect/>
          </a:gra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50"/>
          </a:p>
        </p:txBody>
      </p:sp>
      <p:sp>
        <p:nvSpPr>
          <p:cNvPr id="51" name="Down Arrow 50"/>
          <p:cNvSpPr/>
          <p:nvPr/>
        </p:nvSpPr>
        <p:spPr>
          <a:xfrm rot="18839709">
            <a:off x="5826189" y="2068852"/>
            <a:ext cx="415327" cy="2763936"/>
          </a:xfrm>
          <a:prstGeom prst="downArrow">
            <a:avLst/>
          </a:prstGeom>
          <a:gradFill flip="none" rotWithShape="1">
            <a:gsLst>
              <a:gs pos="0">
                <a:srgbClr val="3399FF">
                  <a:tint val="66000"/>
                  <a:satMod val="160000"/>
                  <a:alpha val="28000"/>
                </a:srgbClr>
              </a:gs>
              <a:gs pos="50000">
                <a:srgbClr val="3399FF">
                  <a:tint val="44500"/>
                  <a:satMod val="160000"/>
                </a:srgbClr>
              </a:gs>
              <a:gs pos="100000">
                <a:srgbClr val="3399FF">
                  <a:tint val="23500"/>
                  <a:satMod val="160000"/>
                </a:srgbClr>
              </a:gs>
            </a:gsLst>
            <a:path path="circle">
              <a:fillToRect l="50000" t="50000" r="50000" b="50000"/>
            </a:path>
            <a:tileRect/>
          </a:gra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01893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750" fill="hold"/>
                                        <p:tgtEl>
                                          <p:spTgt spid="45"/>
                                        </p:tgtEl>
                                        <p:attrNameLst>
                                          <p:attrName>ppt_x</p:attrName>
                                        </p:attrNameLst>
                                      </p:cBhvr>
                                      <p:tavLst>
                                        <p:tav tm="0">
                                          <p:val>
                                            <p:strVal val="#ppt_x"/>
                                          </p:val>
                                        </p:tav>
                                        <p:tav tm="100000">
                                          <p:val>
                                            <p:strVal val="#ppt_x"/>
                                          </p:val>
                                        </p:tav>
                                      </p:tavLst>
                                    </p:anim>
                                    <p:anim calcmode="lin" valueType="num">
                                      <p:cBhvr additive="base">
                                        <p:cTn id="18" dur="75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1000" fill="hold"/>
                                        <p:tgtEl>
                                          <p:spTgt spid="39"/>
                                        </p:tgtEl>
                                        <p:attrNameLst>
                                          <p:attrName>ppt_x</p:attrName>
                                        </p:attrNameLst>
                                      </p:cBhvr>
                                      <p:tavLst>
                                        <p:tav tm="0">
                                          <p:val>
                                            <p:strVal val="#ppt_x"/>
                                          </p:val>
                                        </p:tav>
                                        <p:tav tm="100000">
                                          <p:val>
                                            <p:strVal val="#ppt_x"/>
                                          </p:val>
                                        </p:tav>
                                      </p:tavLst>
                                    </p:anim>
                                    <p:anim calcmode="lin" valueType="num">
                                      <p:cBhvr additive="base">
                                        <p:cTn id="24"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750" fill="hold"/>
                                        <p:tgtEl>
                                          <p:spTgt spid="50"/>
                                        </p:tgtEl>
                                        <p:attrNameLst>
                                          <p:attrName>ppt_x</p:attrName>
                                        </p:attrNameLst>
                                      </p:cBhvr>
                                      <p:tavLst>
                                        <p:tav tm="0">
                                          <p:val>
                                            <p:strVal val="0-#ppt_w/2"/>
                                          </p:val>
                                        </p:tav>
                                        <p:tav tm="100000">
                                          <p:val>
                                            <p:strVal val="#ppt_x"/>
                                          </p:val>
                                        </p:tav>
                                      </p:tavLst>
                                    </p:anim>
                                    <p:anim calcmode="lin" valueType="num">
                                      <p:cBhvr additive="base">
                                        <p:cTn id="30" dur="75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750" fill="hold"/>
                                        <p:tgtEl>
                                          <p:spTgt spid="49"/>
                                        </p:tgtEl>
                                        <p:attrNameLst>
                                          <p:attrName>ppt_x</p:attrName>
                                        </p:attrNameLst>
                                      </p:cBhvr>
                                      <p:tavLst>
                                        <p:tav tm="0">
                                          <p:val>
                                            <p:strVal val="#ppt_x"/>
                                          </p:val>
                                        </p:tav>
                                        <p:tav tm="100000">
                                          <p:val>
                                            <p:strVal val="#ppt_x"/>
                                          </p:val>
                                        </p:tav>
                                      </p:tavLst>
                                    </p:anim>
                                    <p:anim calcmode="lin" valueType="num">
                                      <p:cBhvr additive="base">
                                        <p:cTn id="42" dur="75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9"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750" fill="hold"/>
                                        <p:tgtEl>
                                          <p:spTgt spid="51"/>
                                        </p:tgtEl>
                                        <p:attrNameLst>
                                          <p:attrName>ppt_x</p:attrName>
                                        </p:attrNameLst>
                                      </p:cBhvr>
                                      <p:tavLst>
                                        <p:tav tm="0">
                                          <p:val>
                                            <p:strVal val="0-#ppt_w/2"/>
                                          </p:val>
                                        </p:tav>
                                        <p:tav tm="100000">
                                          <p:val>
                                            <p:strVal val="#ppt_x"/>
                                          </p:val>
                                        </p:tav>
                                      </p:tavLst>
                                    </p:anim>
                                    <p:anim calcmode="lin" valueType="num">
                                      <p:cBhvr additive="base">
                                        <p:cTn id="48"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P spid="39" grpId="0" animBg="1"/>
      <p:bldP spid="45" grpId="0" animBg="1"/>
      <p:bldP spid="48" grpId="0" animBg="1"/>
      <p:bldP spid="49" grpId="0" animBg="1"/>
      <p:bldP spid="50"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28624"/>
            <a:ext cx="8229600" cy="855077"/>
          </a:xfrm>
        </p:spPr>
        <p:txBody>
          <a:bodyPr>
            <a:noAutofit/>
          </a:bodyPr>
          <a:lstStyle/>
          <a:p>
            <a:r>
              <a:rPr lang="en-US" sz="3200" dirty="0"/>
              <a:t>Staggered Top-Down Injection Intervals</a:t>
            </a:r>
          </a:p>
        </p:txBody>
      </p:sp>
      <p:sp>
        <p:nvSpPr>
          <p:cNvPr id="4" name="Content Placeholder 3">
            <a:extLst>
              <a:ext uri="{FF2B5EF4-FFF2-40B4-BE49-F238E27FC236}">
                <a16:creationId xmlns:a16="http://schemas.microsoft.com/office/drawing/2014/main" id="{E9478B98-A87D-412D-8EB1-0C81B7311DD7}"/>
              </a:ext>
            </a:extLst>
          </p:cNvPr>
          <p:cNvSpPr>
            <a:spLocks noGrp="1"/>
          </p:cNvSpPr>
          <p:nvPr>
            <p:ph idx="1"/>
          </p:nvPr>
        </p:nvSpPr>
        <p:spPr/>
        <p:txBody>
          <a:bodyPr/>
          <a:lstStyle/>
          <a:p>
            <a:endParaRPr lang="en-US" dirty="0"/>
          </a:p>
        </p:txBody>
      </p:sp>
      <p:sp>
        <p:nvSpPr>
          <p:cNvPr id="8" name="Rectangle 7"/>
          <p:cNvSpPr/>
          <p:nvPr/>
        </p:nvSpPr>
        <p:spPr>
          <a:xfrm>
            <a:off x="1670007" y="1426360"/>
            <a:ext cx="5803985" cy="3497580"/>
          </a:xfrm>
          <a:prstGeom prst="rect">
            <a:avLst/>
          </a:prstGeom>
          <a:blipFill>
            <a:blip r:embed="rId3" cstate="print"/>
            <a:tile tx="0" ty="0" sx="100000" sy="100000" flip="none" algn="tl"/>
          </a:blipFill>
          <a:ln/>
          <a:effectLst/>
          <a:scene3d>
            <a:camera prst="orthographicFront" fov="0">
              <a:rot lat="0" lon="0" rev="0"/>
            </a:camera>
            <a:lightRig rig="soft" dir="tl">
              <a:rot lat="0" lon="0" rev="20100000"/>
            </a:lightRig>
          </a:scene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a:p>
        </p:txBody>
      </p:sp>
      <p:sp>
        <p:nvSpPr>
          <p:cNvPr id="12" name="Isosceles Triangle 11"/>
          <p:cNvSpPr/>
          <p:nvPr/>
        </p:nvSpPr>
        <p:spPr>
          <a:xfrm flipV="1">
            <a:off x="1871660" y="1995139"/>
            <a:ext cx="248549" cy="227512"/>
          </a:xfrm>
          <a:prstGeom prst="triangle">
            <a:avLst/>
          </a:prstGeom>
          <a:solidFill>
            <a:srgbClr val="00B0F0"/>
          </a:solidFill>
          <a:ln>
            <a:solidFill>
              <a:srgbClr val="00B0F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 name="Straight Connector 9"/>
          <p:cNvCxnSpPr/>
          <p:nvPr/>
        </p:nvCxnSpPr>
        <p:spPr>
          <a:xfrm flipV="1">
            <a:off x="1667674" y="2222650"/>
            <a:ext cx="5806318" cy="43156"/>
          </a:xfrm>
          <a:prstGeom prst="line">
            <a:avLst/>
          </a:prstGeom>
          <a:solidFill>
            <a:srgbClr val="00FF00">
              <a:alpha val="60000"/>
            </a:srgbClr>
          </a:solidFill>
          <a:ln w="571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cxnSp>
      <p:grpSp>
        <p:nvGrpSpPr>
          <p:cNvPr id="34" name="Group 46"/>
          <p:cNvGrpSpPr/>
          <p:nvPr/>
        </p:nvGrpSpPr>
        <p:grpSpPr>
          <a:xfrm>
            <a:off x="3160339" y="1181703"/>
            <a:ext cx="171450" cy="1767570"/>
            <a:chOff x="6732815" y="2209800"/>
            <a:chExt cx="228600" cy="2356760"/>
          </a:xfrm>
        </p:grpSpPr>
        <p:sp>
          <p:nvSpPr>
            <p:cNvPr id="35" name="Pentagon 34"/>
            <p:cNvSpPr/>
            <p:nvPr/>
          </p:nvSpPr>
          <p:spPr>
            <a:xfrm rot="5400000">
              <a:off x="5788479" y="3203121"/>
              <a:ext cx="2117271" cy="130629"/>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36" name="Pentagon 22"/>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37" name="Pentagon 36"/>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38" name="Group 32"/>
            <p:cNvGrpSpPr/>
            <p:nvPr/>
          </p:nvGrpSpPr>
          <p:grpSpPr>
            <a:xfrm>
              <a:off x="6818086" y="3733803"/>
              <a:ext cx="49348" cy="281210"/>
              <a:chOff x="6818086" y="3733803"/>
              <a:chExt cx="49348" cy="281210"/>
            </a:xfrm>
          </p:grpSpPr>
          <p:sp>
            <p:nvSpPr>
              <p:cNvPr id="39" name="Oval 38"/>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40" name="Oval 39"/>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41" name="Oval 31"/>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grpSp>
        <p:nvGrpSpPr>
          <p:cNvPr id="59" name="Group 46"/>
          <p:cNvGrpSpPr/>
          <p:nvPr/>
        </p:nvGrpSpPr>
        <p:grpSpPr>
          <a:xfrm>
            <a:off x="5735940" y="1161565"/>
            <a:ext cx="179698" cy="2330585"/>
            <a:chOff x="6732815" y="2209800"/>
            <a:chExt cx="228600" cy="2356760"/>
          </a:xfrm>
        </p:grpSpPr>
        <p:sp>
          <p:nvSpPr>
            <p:cNvPr id="60" name="Pentagon 59"/>
            <p:cNvSpPr/>
            <p:nvPr/>
          </p:nvSpPr>
          <p:spPr>
            <a:xfrm rot="5400000">
              <a:off x="5788479" y="3203121"/>
              <a:ext cx="2117271" cy="130629"/>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61" name="Pentagon 22"/>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62" name="Pentagon 61"/>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63" name="Group 32"/>
            <p:cNvGrpSpPr/>
            <p:nvPr/>
          </p:nvGrpSpPr>
          <p:grpSpPr>
            <a:xfrm>
              <a:off x="6818086" y="3733803"/>
              <a:ext cx="49348" cy="281210"/>
              <a:chOff x="6818086" y="3733803"/>
              <a:chExt cx="49348" cy="281210"/>
            </a:xfrm>
          </p:grpSpPr>
          <p:sp>
            <p:nvSpPr>
              <p:cNvPr id="64" name="Oval 63"/>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65" name="Oval 64"/>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66" name="Oval 31"/>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sp>
        <p:nvSpPr>
          <p:cNvPr id="67" name="Explosion 1 66"/>
          <p:cNvSpPr/>
          <p:nvPr/>
        </p:nvSpPr>
        <p:spPr>
          <a:xfrm>
            <a:off x="3352800" y="2183605"/>
            <a:ext cx="4754880" cy="457201"/>
          </a:xfrm>
          <a:prstGeom prst="irregularSeal1">
            <a:avLst/>
          </a:prstGeom>
          <a:solidFill>
            <a:schemeClr val="accent4">
              <a:lumMod val="75000"/>
              <a:alpha val="60000"/>
            </a:schemeClr>
          </a:solidFill>
          <a:ln>
            <a:noFill/>
          </a:ln>
          <a:effectLst>
            <a:glow rad="228600">
              <a:schemeClr val="accent4">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5" name="Group 47"/>
          <p:cNvGrpSpPr/>
          <p:nvPr/>
        </p:nvGrpSpPr>
        <p:grpSpPr>
          <a:xfrm>
            <a:off x="3163605" y="1188235"/>
            <a:ext cx="171450" cy="2590530"/>
            <a:chOff x="6732815" y="1112520"/>
            <a:chExt cx="228600" cy="3454040"/>
          </a:xfrm>
        </p:grpSpPr>
        <p:sp>
          <p:nvSpPr>
            <p:cNvPr id="26" name="Pentagon 25"/>
            <p:cNvSpPr/>
            <p:nvPr/>
          </p:nvSpPr>
          <p:spPr>
            <a:xfrm rot="5400000">
              <a:off x="5239294" y="2655026"/>
              <a:ext cx="3214551" cy="129540"/>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27" name="Pentagon 26"/>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28" name="Pentagon 27"/>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29" name="Group 32"/>
            <p:cNvGrpSpPr/>
            <p:nvPr/>
          </p:nvGrpSpPr>
          <p:grpSpPr>
            <a:xfrm>
              <a:off x="6818086" y="3733803"/>
              <a:ext cx="49348" cy="281210"/>
              <a:chOff x="6818086" y="3733803"/>
              <a:chExt cx="49348" cy="281210"/>
            </a:xfrm>
          </p:grpSpPr>
          <p:sp>
            <p:nvSpPr>
              <p:cNvPr id="30" name="Oval 29"/>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31" name="Oval 30"/>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32" name="Oval 31"/>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grpSp>
        <p:nvGrpSpPr>
          <p:cNvPr id="16" name="Group 55"/>
          <p:cNvGrpSpPr/>
          <p:nvPr/>
        </p:nvGrpSpPr>
        <p:grpSpPr>
          <a:xfrm>
            <a:off x="3161155" y="1177622"/>
            <a:ext cx="171450" cy="3383280"/>
            <a:chOff x="6732815" y="55520"/>
            <a:chExt cx="228600" cy="4511040"/>
          </a:xfrm>
        </p:grpSpPr>
        <p:sp>
          <p:nvSpPr>
            <p:cNvPr id="17" name="Pentagon 16"/>
            <p:cNvSpPr/>
            <p:nvPr/>
          </p:nvSpPr>
          <p:spPr>
            <a:xfrm rot="5400000">
              <a:off x="4714603" y="2122716"/>
              <a:ext cx="4271551" cy="137160"/>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18" name="Pentagon 17"/>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19" name="Pentagon 18"/>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20" name="Group 32"/>
            <p:cNvGrpSpPr/>
            <p:nvPr/>
          </p:nvGrpSpPr>
          <p:grpSpPr>
            <a:xfrm>
              <a:off x="6818086" y="3733803"/>
              <a:ext cx="49348" cy="281210"/>
              <a:chOff x="6818086" y="3733803"/>
              <a:chExt cx="49348" cy="281210"/>
            </a:xfrm>
          </p:grpSpPr>
          <p:sp>
            <p:nvSpPr>
              <p:cNvPr id="21" name="Oval 20"/>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22" name="Oval 21"/>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23" name="Oval 22"/>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grpSp>
        <p:nvGrpSpPr>
          <p:cNvPr id="51" name="Group 47"/>
          <p:cNvGrpSpPr/>
          <p:nvPr/>
        </p:nvGrpSpPr>
        <p:grpSpPr>
          <a:xfrm>
            <a:off x="5729359" y="1167280"/>
            <a:ext cx="200025" cy="2976033"/>
            <a:chOff x="6732815" y="1112520"/>
            <a:chExt cx="228600" cy="3454040"/>
          </a:xfrm>
        </p:grpSpPr>
        <p:sp>
          <p:nvSpPr>
            <p:cNvPr id="52" name="Pentagon 51"/>
            <p:cNvSpPr/>
            <p:nvPr/>
          </p:nvSpPr>
          <p:spPr>
            <a:xfrm rot="5400000">
              <a:off x="5239294" y="2655026"/>
              <a:ext cx="3214551" cy="129540"/>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53" name="Pentagon 52"/>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54" name="Pentagon 53"/>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55" name="Group 32"/>
            <p:cNvGrpSpPr/>
            <p:nvPr/>
          </p:nvGrpSpPr>
          <p:grpSpPr>
            <a:xfrm>
              <a:off x="6818086" y="3733803"/>
              <a:ext cx="49348" cy="281210"/>
              <a:chOff x="6818086" y="3733803"/>
              <a:chExt cx="49348" cy="281210"/>
            </a:xfrm>
          </p:grpSpPr>
          <p:sp>
            <p:nvSpPr>
              <p:cNvPr id="56" name="Oval 55"/>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57" name="Oval 56"/>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58" name="Oval 57"/>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grpSp>
        <p:nvGrpSpPr>
          <p:cNvPr id="43" name="Group 55"/>
          <p:cNvGrpSpPr/>
          <p:nvPr/>
        </p:nvGrpSpPr>
        <p:grpSpPr>
          <a:xfrm>
            <a:off x="5732995" y="1173515"/>
            <a:ext cx="177620" cy="3748520"/>
            <a:chOff x="6732815" y="55520"/>
            <a:chExt cx="228600" cy="4511040"/>
          </a:xfrm>
        </p:grpSpPr>
        <p:sp>
          <p:nvSpPr>
            <p:cNvPr id="44" name="Pentagon 43"/>
            <p:cNvSpPr/>
            <p:nvPr/>
          </p:nvSpPr>
          <p:spPr>
            <a:xfrm rot="5400000">
              <a:off x="4714603" y="2122716"/>
              <a:ext cx="4271551" cy="137160"/>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w="165100" prst="coolSlant"/>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45" name="Pentagon 44"/>
            <p:cNvSpPr/>
            <p:nvPr/>
          </p:nvSpPr>
          <p:spPr>
            <a:xfrm rot="5400000">
              <a:off x="6604906" y="4226382"/>
              <a:ext cx="478969" cy="201387"/>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sp>
          <p:nvSpPr>
            <p:cNvPr id="46" name="Pentagon 45"/>
            <p:cNvSpPr/>
            <p:nvPr/>
          </p:nvSpPr>
          <p:spPr>
            <a:xfrm rot="5400000">
              <a:off x="6607631" y="3331031"/>
              <a:ext cx="478967" cy="228600"/>
            </a:xfrm>
            <a:prstGeom prst="homePlate">
              <a:avLst>
                <a:gd name="adj" fmla="val 7144"/>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scene3d>
              <a:camera prst="orthographicFront"/>
              <a:lightRig rig="threePt" dir="t"/>
            </a:scene3d>
            <a:sp3d>
              <a:bevelT/>
              <a:bevelB/>
            </a:sp3d>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050"/>
            </a:p>
          </p:txBody>
        </p:sp>
        <p:grpSp>
          <p:nvGrpSpPr>
            <p:cNvPr id="47" name="Group 32"/>
            <p:cNvGrpSpPr/>
            <p:nvPr/>
          </p:nvGrpSpPr>
          <p:grpSpPr>
            <a:xfrm>
              <a:off x="6818086" y="3733803"/>
              <a:ext cx="49348" cy="281210"/>
              <a:chOff x="6818086" y="3733803"/>
              <a:chExt cx="49348" cy="281210"/>
            </a:xfrm>
          </p:grpSpPr>
          <p:sp>
            <p:nvSpPr>
              <p:cNvPr id="48" name="Oval 47"/>
              <p:cNvSpPr/>
              <p:nvPr/>
            </p:nvSpPr>
            <p:spPr>
              <a:xfrm>
                <a:off x="6818086" y="3733803"/>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49" name="Oval 48"/>
              <p:cNvSpPr/>
              <p:nvPr/>
            </p:nvSpPr>
            <p:spPr>
              <a:xfrm>
                <a:off x="6821714" y="3849914"/>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50" name="Oval 49"/>
              <p:cNvSpPr/>
              <p:nvPr/>
            </p:nvSpPr>
            <p:spPr>
              <a:xfrm>
                <a:off x="6821715" y="3966028"/>
                <a:ext cx="45719" cy="489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grpSp>
      <p:sp>
        <p:nvSpPr>
          <p:cNvPr id="68" name="Explosion 1 67"/>
          <p:cNvSpPr/>
          <p:nvPr/>
        </p:nvSpPr>
        <p:spPr>
          <a:xfrm>
            <a:off x="3329940" y="2976085"/>
            <a:ext cx="4754880" cy="457201"/>
          </a:xfrm>
          <a:prstGeom prst="irregularSeal1">
            <a:avLst/>
          </a:prstGeom>
          <a:solidFill>
            <a:schemeClr val="accent4">
              <a:lumMod val="75000"/>
              <a:alpha val="60000"/>
            </a:schemeClr>
          </a:solidFill>
          <a:ln>
            <a:noFill/>
          </a:ln>
          <a:effectLst>
            <a:glow rad="228600">
              <a:schemeClr val="accent4">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Explosion 1 68"/>
          <p:cNvSpPr/>
          <p:nvPr/>
        </p:nvSpPr>
        <p:spPr>
          <a:xfrm>
            <a:off x="3360420" y="3760945"/>
            <a:ext cx="4754880" cy="457201"/>
          </a:xfrm>
          <a:prstGeom prst="irregularSeal1">
            <a:avLst/>
          </a:prstGeom>
          <a:solidFill>
            <a:schemeClr val="accent4">
              <a:lumMod val="75000"/>
              <a:alpha val="60000"/>
            </a:schemeClr>
          </a:solidFill>
          <a:ln>
            <a:noFill/>
          </a:ln>
          <a:effectLst>
            <a:glow rad="228600">
              <a:schemeClr val="accent4">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Explosion 1 23"/>
          <p:cNvSpPr/>
          <p:nvPr/>
        </p:nvSpPr>
        <p:spPr>
          <a:xfrm flipH="1">
            <a:off x="662940" y="2579845"/>
            <a:ext cx="5021580" cy="472441"/>
          </a:xfrm>
          <a:prstGeom prst="irregularSeal1">
            <a:avLst/>
          </a:prstGeom>
          <a:solidFill>
            <a:schemeClr val="accent4">
              <a:lumMod val="75000"/>
              <a:alpha val="60000"/>
            </a:schemeClr>
          </a:solidFill>
          <a:ln>
            <a:noFill/>
          </a:ln>
          <a:effectLst>
            <a:glow rad="228600">
              <a:schemeClr val="accent4">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xplosion 1 14"/>
          <p:cNvSpPr/>
          <p:nvPr/>
        </p:nvSpPr>
        <p:spPr>
          <a:xfrm>
            <a:off x="640080" y="3418046"/>
            <a:ext cx="5067300" cy="434340"/>
          </a:xfrm>
          <a:prstGeom prst="irregularSeal1">
            <a:avLst/>
          </a:prstGeom>
          <a:solidFill>
            <a:schemeClr val="accent4">
              <a:lumMod val="75000"/>
              <a:alpha val="60000"/>
            </a:schemeClr>
          </a:solidFill>
          <a:ln>
            <a:noFill/>
          </a:ln>
          <a:effectLst>
            <a:glow rad="228600">
              <a:schemeClr val="accent4">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Explosion 1 32"/>
          <p:cNvSpPr/>
          <p:nvPr/>
        </p:nvSpPr>
        <p:spPr>
          <a:xfrm>
            <a:off x="845820" y="1802605"/>
            <a:ext cx="4754880" cy="457201"/>
          </a:xfrm>
          <a:prstGeom prst="irregularSeal1">
            <a:avLst/>
          </a:prstGeom>
          <a:solidFill>
            <a:schemeClr val="accent4">
              <a:lumMod val="75000"/>
              <a:alpha val="60000"/>
            </a:schemeClr>
          </a:solidFill>
          <a:ln>
            <a:noFill/>
          </a:ln>
          <a:effectLst>
            <a:glow rad="228600">
              <a:schemeClr val="accent4">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0" name="Oval 69"/>
          <p:cNvSpPr/>
          <p:nvPr/>
        </p:nvSpPr>
        <p:spPr>
          <a:xfrm>
            <a:off x="3761320" y="1547587"/>
            <a:ext cx="1854777" cy="33121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5328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8" presetClass="entr" presetSubtype="32"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amond(out)">
                                      <p:cBhvr>
                                        <p:cTn id="12" dur="2000"/>
                                        <p:tgtEl>
                                          <p:spTgt spid="33"/>
                                        </p:tgtEl>
                                      </p:cBhvr>
                                    </p:animEffect>
                                  </p:childTnLst>
                                </p:cTn>
                              </p:par>
                            </p:childTnLst>
                          </p:cTn>
                        </p:par>
                        <p:par>
                          <p:cTn id="13" fill="hold">
                            <p:stCondLst>
                              <p:cond delay="2500"/>
                            </p:stCondLst>
                            <p:childTnLst>
                              <p:par>
                                <p:cTn id="14" presetID="2" presetClass="entr" presetSubtype="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8" presetClass="entr" presetSubtype="32"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amond(out)">
                                      <p:cBhvr>
                                        <p:cTn id="21" dur="2000"/>
                                        <p:tgtEl>
                                          <p:spTgt spid="24"/>
                                        </p:tgtEl>
                                      </p:cBhvr>
                                    </p:animEffect>
                                  </p:childTnLst>
                                </p:cTn>
                              </p:par>
                            </p:childTnLst>
                          </p:cTn>
                        </p:par>
                        <p:par>
                          <p:cTn id="22" fill="hold">
                            <p:stCondLst>
                              <p:cond delay="5000"/>
                            </p:stCondLst>
                            <p:childTnLst>
                              <p:par>
                                <p:cTn id="23" presetID="2" presetClass="entr" presetSubtype="1"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par>
                          <p:cTn id="27" fill="hold">
                            <p:stCondLst>
                              <p:cond delay="5500"/>
                            </p:stCondLst>
                            <p:childTnLst>
                              <p:par>
                                <p:cTn id="28" presetID="8" presetClass="entr" presetSubtype="32"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amond(out)">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fill="hold"/>
                                        <p:tgtEl>
                                          <p:spTgt spid="59"/>
                                        </p:tgtEl>
                                        <p:attrNameLst>
                                          <p:attrName>ppt_x</p:attrName>
                                        </p:attrNameLst>
                                      </p:cBhvr>
                                      <p:tavLst>
                                        <p:tav tm="0">
                                          <p:val>
                                            <p:strVal val="#ppt_x"/>
                                          </p:val>
                                        </p:tav>
                                        <p:tav tm="100000">
                                          <p:val>
                                            <p:strVal val="#ppt_x"/>
                                          </p:val>
                                        </p:tav>
                                      </p:tavLst>
                                    </p:anim>
                                    <p:anim calcmode="lin" valueType="num">
                                      <p:cBhvr additive="base">
                                        <p:cTn id="36" dur="500" fill="hold"/>
                                        <p:tgtEl>
                                          <p:spTgt spid="59"/>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8" presetClass="entr" presetSubtype="32" fill="hold" grpId="0" nodeType="after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diamond(out)">
                                      <p:cBhvr>
                                        <p:cTn id="40" dur="2000"/>
                                        <p:tgtEl>
                                          <p:spTgt spid="67"/>
                                        </p:tgtEl>
                                      </p:cBhvr>
                                    </p:animEffect>
                                  </p:childTnLst>
                                </p:cTn>
                              </p:par>
                            </p:childTnLst>
                          </p:cTn>
                        </p:par>
                        <p:par>
                          <p:cTn id="41" fill="hold">
                            <p:stCondLst>
                              <p:cond delay="2500"/>
                            </p:stCondLst>
                            <p:childTnLst>
                              <p:par>
                                <p:cTn id="42" presetID="2" presetClass="entr" presetSubtype="1" fill="hold" nodeType="after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additive="base">
                                        <p:cTn id="44" dur="500" fill="hold"/>
                                        <p:tgtEl>
                                          <p:spTgt spid="51"/>
                                        </p:tgtEl>
                                        <p:attrNameLst>
                                          <p:attrName>ppt_x</p:attrName>
                                        </p:attrNameLst>
                                      </p:cBhvr>
                                      <p:tavLst>
                                        <p:tav tm="0">
                                          <p:val>
                                            <p:strVal val="#ppt_x"/>
                                          </p:val>
                                        </p:tav>
                                        <p:tav tm="100000">
                                          <p:val>
                                            <p:strVal val="#ppt_x"/>
                                          </p:val>
                                        </p:tav>
                                      </p:tavLst>
                                    </p:anim>
                                    <p:anim calcmode="lin" valueType="num">
                                      <p:cBhvr additive="base">
                                        <p:cTn id="45" dur="500" fill="hold"/>
                                        <p:tgtEl>
                                          <p:spTgt spid="51"/>
                                        </p:tgtEl>
                                        <p:attrNameLst>
                                          <p:attrName>ppt_y</p:attrName>
                                        </p:attrNameLst>
                                      </p:cBhvr>
                                      <p:tavLst>
                                        <p:tav tm="0">
                                          <p:val>
                                            <p:strVal val="0-#ppt_h/2"/>
                                          </p:val>
                                        </p:tav>
                                        <p:tav tm="100000">
                                          <p:val>
                                            <p:strVal val="#ppt_y"/>
                                          </p:val>
                                        </p:tav>
                                      </p:tavLst>
                                    </p:anim>
                                  </p:childTnLst>
                                </p:cTn>
                              </p:par>
                            </p:childTnLst>
                          </p:cTn>
                        </p:par>
                        <p:par>
                          <p:cTn id="46" fill="hold">
                            <p:stCondLst>
                              <p:cond delay="3000"/>
                            </p:stCondLst>
                            <p:childTnLst>
                              <p:par>
                                <p:cTn id="47" presetID="8" presetClass="entr" presetSubtype="32" fill="hold" grpId="0" nodeType="after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diamond(out)">
                                      <p:cBhvr>
                                        <p:cTn id="49" dur="2000"/>
                                        <p:tgtEl>
                                          <p:spTgt spid="68"/>
                                        </p:tgtEl>
                                      </p:cBhvr>
                                    </p:animEffect>
                                  </p:childTnLst>
                                </p:cTn>
                              </p:par>
                            </p:childTnLst>
                          </p:cTn>
                        </p:par>
                        <p:par>
                          <p:cTn id="50" fill="hold">
                            <p:stCondLst>
                              <p:cond delay="5000"/>
                            </p:stCondLst>
                            <p:childTnLst>
                              <p:par>
                                <p:cTn id="51" presetID="2" presetClass="entr" presetSubtype="1"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0-#ppt_h/2"/>
                                          </p:val>
                                        </p:tav>
                                        <p:tav tm="100000">
                                          <p:val>
                                            <p:strVal val="#ppt_y"/>
                                          </p:val>
                                        </p:tav>
                                      </p:tavLst>
                                    </p:anim>
                                  </p:childTnLst>
                                </p:cTn>
                              </p:par>
                            </p:childTnLst>
                          </p:cTn>
                        </p:par>
                        <p:par>
                          <p:cTn id="55" fill="hold">
                            <p:stCondLst>
                              <p:cond delay="5500"/>
                            </p:stCondLst>
                            <p:childTnLst>
                              <p:par>
                                <p:cTn id="56" presetID="8" presetClass="entr" presetSubtype="32" fill="hold" grpId="0" nodeType="after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diamond(out)">
                                      <p:cBhvr>
                                        <p:cTn id="58" dur="2000"/>
                                        <p:tgtEl>
                                          <p:spTgt spid="69"/>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blinds(horizontal)">
                                      <p:cBhvr>
                                        <p:cTn id="6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24" grpId="0" animBg="1"/>
      <p:bldP spid="15" grpId="0" animBg="1"/>
      <p:bldP spid="33" grpId="0" animBg="1"/>
      <p:bldP spid="7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266986"/>
            <a:ext cx="8153401" cy="898086"/>
          </a:xfrm>
        </p:spPr>
        <p:txBody>
          <a:bodyPr/>
          <a:lstStyle/>
          <a:p>
            <a:r>
              <a:rPr lang="en-US" sz="3600" dirty="0"/>
              <a:t>Will We Move Contaminants?</a:t>
            </a:r>
          </a:p>
        </p:txBody>
      </p:sp>
      <p:sp>
        <p:nvSpPr>
          <p:cNvPr id="5" name="Content Placeholder 4"/>
          <p:cNvSpPr>
            <a:spLocks noGrp="1"/>
          </p:cNvSpPr>
          <p:nvPr>
            <p:ph idx="1"/>
          </p:nvPr>
        </p:nvSpPr>
        <p:spPr>
          <a:xfrm>
            <a:off x="457198" y="1165072"/>
            <a:ext cx="5376701" cy="3464078"/>
          </a:xfrm>
        </p:spPr>
        <p:txBody>
          <a:bodyPr>
            <a:normAutofit/>
          </a:bodyPr>
          <a:lstStyle/>
          <a:p>
            <a:pPr>
              <a:spcBef>
                <a:spcPts val="450"/>
              </a:spcBef>
            </a:pPr>
            <a:r>
              <a:rPr lang="en-US" sz="1800" dirty="0"/>
              <a:t>Yes, but not far from empirical evidence.</a:t>
            </a:r>
          </a:p>
          <a:p>
            <a:pPr>
              <a:spcBef>
                <a:spcPts val="450"/>
              </a:spcBef>
            </a:pPr>
            <a:r>
              <a:rPr lang="en-US" sz="1800" dirty="0"/>
              <a:t>Remember:  Most of the mass is generally </a:t>
            </a:r>
            <a:r>
              <a:rPr lang="en-US" sz="1800" dirty="0" err="1"/>
              <a:t>sorbed</a:t>
            </a:r>
            <a:r>
              <a:rPr lang="en-US" sz="1800" dirty="0"/>
              <a:t>.  </a:t>
            </a:r>
          </a:p>
          <a:p>
            <a:pPr>
              <a:spcBef>
                <a:spcPts val="450"/>
              </a:spcBef>
            </a:pPr>
            <a:r>
              <a:rPr lang="en-US" sz="1800" dirty="0"/>
              <a:t>Start injections from outer edge of plumes.</a:t>
            </a:r>
          </a:p>
          <a:p>
            <a:pPr>
              <a:spcBef>
                <a:spcPts val="450"/>
              </a:spcBef>
            </a:pPr>
            <a:r>
              <a:rPr lang="en-US" sz="1800" dirty="0"/>
              <a:t>Bounces around injection grids, do not move from one point to the next, or one side to the other. </a:t>
            </a:r>
          </a:p>
          <a:p>
            <a:pPr>
              <a:spcBef>
                <a:spcPts val="450"/>
              </a:spcBef>
            </a:pPr>
            <a:r>
              <a:rPr lang="en-US" sz="1800" dirty="0"/>
              <a:t>Possible Exceptions?  High volume dilute injectates such as diluted emulsified vegetable oils. NAPL </a:t>
            </a:r>
          </a:p>
        </p:txBody>
      </p:sp>
      <p:grpSp>
        <p:nvGrpSpPr>
          <p:cNvPr id="58" name="Group 57"/>
          <p:cNvGrpSpPr>
            <a:grpSpLocks noChangeAspect="1"/>
          </p:cNvGrpSpPr>
          <p:nvPr/>
        </p:nvGrpSpPr>
        <p:grpSpPr>
          <a:xfrm>
            <a:off x="6019800" y="1820715"/>
            <a:ext cx="2904408" cy="2272937"/>
            <a:chOff x="5355526" y="2508458"/>
            <a:chExt cx="2981803" cy="2448626"/>
          </a:xfrm>
        </p:grpSpPr>
        <p:grpSp>
          <p:nvGrpSpPr>
            <p:cNvPr id="7" name="Group 6"/>
            <p:cNvGrpSpPr>
              <a:grpSpLocks noChangeAspect="1"/>
            </p:cNvGrpSpPr>
            <p:nvPr/>
          </p:nvGrpSpPr>
          <p:grpSpPr>
            <a:xfrm>
              <a:off x="6720630" y="2509502"/>
              <a:ext cx="1597936" cy="1251485"/>
              <a:chOff x="4581053" y="3426770"/>
              <a:chExt cx="3195870" cy="2502970"/>
            </a:xfrm>
          </p:grpSpPr>
          <p:sp>
            <p:nvSpPr>
              <p:cNvPr id="8" name="Oval 7"/>
              <p:cNvSpPr/>
              <p:nvPr/>
            </p:nvSpPr>
            <p:spPr>
              <a:xfrm>
                <a:off x="4581053" y="3426770"/>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 name="Oval 8"/>
              <p:cNvSpPr/>
              <p:nvPr/>
            </p:nvSpPr>
            <p:spPr>
              <a:xfrm>
                <a:off x="5486400" y="3438890"/>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 name="Oval 9"/>
              <p:cNvSpPr/>
              <p:nvPr/>
            </p:nvSpPr>
            <p:spPr>
              <a:xfrm>
                <a:off x="6400801" y="3428725"/>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1" name="Oval 10"/>
              <p:cNvSpPr/>
              <p:nvPr/>
            </p:nvSpPr>
            <p:spPr>
              <a:xfrm>
                <a:off x="5024671" y="4229811"/>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2" name="Oval 11"/>
              <p:cNvSpPr/>
              <p:nvPr/>
            </p:nvSpPr>
            <p:spPr>
              <a:xfrm>
                <a:off x="5957176" y="422838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3" name="Oval 12"/>
              <p:cNvSpPr/>
              <p:nvPr/>
            </p:nvSpPr>
            <p:spPr>
              <a:xfrm>
                <a:off x="6862523" y="422838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4" name="Oval 13"/>
              <p:cNvSpPr/>
              <p:nvPr/>
            </p:nvSpPr>
            <p:spPr>
              <a:xfrm>
                <a:off x="4594629" y="502386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5" name="Oval 14"/>
              <p:cNvSpPr/>
              <p:nvPr/>
            </p:nvSpPr>
            <p:spPr>
              <a:xfrm>
                <a:off x="5499976" y="5017878"/>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6" name="Oval 15"/>
              <p:cNvSpPr/>
              <p:nvPr/>
            </p:nvSpPr>
            <p:spPr>
              <a:xfrm>
                <a:off x="6414377" y="5025819"/>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grpSp>
        <p:grpSp>
          <p:nvGrpSpPr>
            <p:cNvPr id="38" name="Group 37"/>
            <p:cNvGrpSpPr>
              <a:grpSpLocks noChangeAspect="1"/>
            </p:cNvGrpSpPr>
            <p:nvPr/>
          </p:nvGrpSpPr>
          <p:grpSpPr>
            <a:xfrm>
              <a:off x="5355526" y="2508458"/>
              <a:ext cx="1597936" cy="1251485"/>
              <a:chOff x="4581053" y="3426770"/>
              <a:chExt cx="3195870" cy="2502970"/>
            </a:xfrm>
          </p:grpSpPr>
          <p:sp>
            <p:nvSpPr>
              <p:cNvPr id="39" name="Oval 38"/>
              <p:cNvSpPr/>
              <p:nvPr/>
            </p:nvSpPr>
            <p:spPr>
              <a:xfrm>
                <a:off x="4581053" y="3426770"/>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40" name="Oval 39"/>
              <p:cNvSpPr/>
              <p:nvPr/>
            </p:nvSpPr>
            <p:spPr>
              <a:xfrm>
                <a:off x="5486400" y="3438890"/>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41" name="Oval 40"/>
              <p:cNvSpPr/>
              <p:nvPr/>
            </p:nvSpPr>
            <p:spPr>
              <a:xfrm>
                <a:off x="6400801" y="3428725"/>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42" name="Oval 41"/>
              <p:cNvSpPr/>
              <p:nvPr/>
            </p:nvSpPr>
            <p:spPr>
              <a:xfrm>
                <a:off x="5024671" y="4229811"/>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43" name="Oval 42"/>
              <p:cNvSpPr/>
              <p:nvPr/>
            </p:nvSpPr>
            <p:spPr>
              <a:xfrm>
                <a:off x="5957176" y="422838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44" name="Oval 43"/>
              <p:cNvSpPr/>
              <p:nvPr/>
            </p:nvSpPr>
            <p:spPr>
              <a:xfrm>
                <a:off x="6862523" y="422838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45" name="Oval 44"/>
              <p:cNvSpPr/>
              <p:nvPr/>
            </p:nvSpPr>
            <p:spPr>
              <a:xfrm>
                <a:off x="4594629" y="502386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46" name="Oval 45"/>
              <p:cNvSpPr/>
              <p:nvPr/>
            </p:nvSpPr>
            <p:spPr>
              <a:xfrm>
                <a:off x="5499976" y="5017878"/>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47" name="Oval 46"/>
              <p:cNvSpPr/>
              <p:nvPr/>
            </p:nvSpPr>
            <p:spPr>
              <a:xfrm>
                <a:off x="6414377" y="5025819"/>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grpSp>
        <p:grpSp>
          <p:nvGrpSpPr>
            <p:cNvPr id="28" name="Group 27"/>
            <p:cNvGrpSpPr>
              <a:grpSpLocks noChangeAspect="1"/>
            </p:cNvGrpSpPr>
            <p:nvPr/>
          </p:nvGrpSpPr>
          <p:grpSpPr>
            <a:xfrm flipH="1">
              <a:off x="5367135" y="3705599"/>
              <a:ext cx="1597936" cy="1251485"/>
              <a:chOff x="4581053" y="3426770"/>
              <a:chExt cx="3195870" cy="2502970"/>
            </a:xfrm>
          </p:grpSpPr>
          <p:sp>
            <p:nvSpPr>
              <p:cNvPr id="29" name="Oval 28"/>
              <p:cNvSpPr/>
              <p:nvPr/>
            </p:nvSpPr>
            <p:spPr>
              <a:xfrm>
                <a:off x="4581053" y="3426770"/>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30" name="Oval 29"/>
              <p:cNvSpPr/>
              <p:nvPr/>
            </p:nvSpPr>
            <p:spPr>
              <a:xfrm>
                <a:off x="5486400" y="3438890"/>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31" name="Oval 30"/>
              <p:cNvSpPr/>
              <p:nvPr/>
            </p:nvSpPr>
            <p:spPr>
              <a:xfrm>
                <a:off x="6400801" y="3428725"/>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32" name="Oval 31"/>
              <p:cNvSpPr/>
              <p:nvPr/>
            </p:nvSpPr>
            <p:spPr>
              <a:xfrm>
                <a:off x="5024671" y="4229811"/>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33" name="Oval 32"/>
              <p:cNvSpPr/>
              <p:nvPr/>
            </p:nvSpPr>
            <p:spPr>
              <a:xfrm>
                <a:off x="5957176" y="422838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34" name="Oval 33"/>
              <p:cNvSpPr/>
              <p:nvPr/>
            </p:nvSpPr>
            <p:spPr>
              <a:xfrm>
                <a:off x="6862523" y="422838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35" name="Oval 34"/>
              <p:cNvSpPr/>
              <p:nvPr/>
            </p:nvSpPr>
            <p:spPr>
              <a:xfrm>
                <a:off x="4594629" y="502386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36" name="Oval 35"/>
              <p:cNvSpPr/>
              <p:nvPr/>
            </p:nvSpPr>
            <p:spPr>
              <a:xfrm>
                <a:off x="5499976" y="5017878"/>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37" name="Oval 36"/>
              <p:cNvSpPr/>
              <p:nvPr/>
            </p:nvSpPr>
            <p:spPr>
              <a:xfrm>
                <a:off x="6414377" y="5025819"/>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grpSp>
        <p:grpSp>
          <p:nvGrpSpPr>
            <p:cNvPr id="48" name="Group 47"/>
            <p:cNvGrpSpPr>
              <a:grpSpLocks noChangeAspect="1"/>
            </p:cNvGrpSpPr>
            <p:nvPr/>
          </p:nvGrpSpPr>
          <p:grpSpPr>
            <a:xfrm flipH="1">
              <a:off x="6739393" y="3693156"/>
              <a:ext cx="1597936" cy="1251485"/>
              <a:chOff x="4581053" y="3426770"/>
              <a:chExt cx="3195870" cy="2502970"/>
            </a:xfrm>
          </p:grpSpPr>
          <p:sp>
            <p:nvSpPr>
              <p:cNvPr id="49" name="Oval 48"/>
              <p:cNvSpPr/>
              <p:nvPr/>
            </p:nvSpPr>
            <p:spPr>
              <a:xfrm>
                <a:off x="4581053" y="3426770"/>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50" name="Oval 49"/>
              <p:cNvSpPr/>
              <p:nvPr/>
            </p:nvSpPr>
            <p:spPr>
              <a:xfrm>
                <a:off x="5486400" y="3438890"/>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51" name="Oval 50"/>
              <p:cNvSpPr/>
              <p:nvPr/>
            </p:nvSpPr>
            <p:spPr>
              <a:xfrm>
                <a:off x="6400801" y="3428725"/>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52" name="Oval 51"/>
              <p:cNvSpPr/>
              <p:nvPr/>
            </p:nvSpPr>
            <p:spPr>
              <a:xfrm>
                <a:off x="5024671" y="4229811"/>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53" name="Oval 52"/>
              <p:cNvSpPr/>
              <p:nvPr/>
            </p:nvSpPr>
            <p:spPr>
              <a:xfrm>
                <a:off x="5957176" y="422838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54" name="Oval 53"/>
              <p:cNvSpPr/>
              <p:nvPr/>
            </p:nvSpPr>
            <p:spPr>
              <a:xfrm>
                <a:off x="6862523" y="422838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55" name="Oval 54"/>
              <p:cNvSpPr/>
              <p:nvPr/>
            </p:nvSpPr>
            <p:spPr>
              <a:xfrm>
                <a:off x="4594629" y="5023864"/>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56" name="Oval 55"/>
              <p:cNvSpPr/>
              <p:nvPr/>
            </p:nvSpPr>
            <p:spPr>
              <a:xfrm>
                <a:off x="5499976" y="5017878"/>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57" name="Oval 56"/>
              <p:cNvSpPr/>
              <p:nvPr/>
            </p:nvSpPr>
            <p:spPr>
              <a:xfrm>
                <a:off x="6414377" y="5025819"/>
                <a:ext cx="914400" cy="9039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grpSp>
      </p:grpSp>
      <p:sp>
        <p:nvSpPr>
          <p:cNvPr id="113" name="Oval 112"/>
          <p:cNvSpPr/>
          <p:nvPr/>
        </p:nvSpPr>
        <p:spPr>
          <a:xfrm>
            <a:off x="7352741" y="1824944"/>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14" name="Oval 113"/>
          <p:cNvSpPr/>
          <p:nvPr/>
        </p:nvSpPr>
        <p:spPr>
          <a:xfrm>
            <a:off x="7793666" y="1830569"/>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15" name="Oval 114"/>
          <p:cNvSpPr/>
          <p:nvPr/>
        </p:nvSpPr>
        <p:spPr>
          <a:xfrm>
            <a:off x="8238999" y="1825851"/>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16" name="Oval 115"/>
          <p:cNvSpPr/>
          <p:nvPr/>
        </p:nvSpPr>
        <p:spPr>
          <a:xfrm>
            <a:off x="7568793" y="2197655"/>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17" name="Oval 116"/>
          <p:cNvSpPr/>
          <p:nvPr/>
        </p:nvSpPr>
        <p:spPr>
          <a:xfrm>
            <a:off x="8022944" y="2196992"/>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18" name="Oval 117"/>
          <p:cNvSpPr/>
          <p:nvPr/>
        </p:nvSpPr>
        <p:spPr>
          <a:xfrm>
            <a:off x="8463868" y="2196992"/>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19" name="Oval 118"/>
          <p:cNvSpPr/>
          <p:nvPr/>
        </p:nvSpPr>
        <p:spPr>
          <a:xfrm>
            <a:off x="7359353" y="2566195"/>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20" name="Oval 119"/>
          <p:cNvSpPr/>
          <p:nvPr/>
        </p:nvSpPr>
        <p:spPr>
          <a:xfrm>
            <a:off x="7820331" y="2516597"/>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21" name="Oval 120"/>
          <p:cNvSpPr/>
          <p:nvPr/>
        </p:nvSpPr>
        <p:spPr>
          <a:xfrm>
            <a:off x="8245611" y="2567102"/>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4" name="Oval 103"/>
          <p:cNvSpPr/>
          <p:nvPr/>
        </p:nvSpPr>
        <p:spPr>
          <a:xfrm>
            <a:off x="6016350" y="1817454"/>
            <a:ext cx="445334" cy="419532"/>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5" name="Oval 104"/>
          <p:cNvSpPr/>
          <p:nvPr/>
        </p:nvSpPr>
        <p:spPr>
          <a:xfrm>
            <a:off x="6463994" y="1829600"/>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6" name="Oval 105"/>
          <p:cNvSpPr/>
          <p:nvPr/>
        </p:nvSpPr>
        <p:spPr>
          <a:xfrm>
            <a:off x="6909327" y="1824882"/>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7" name="Oval 106"/>
          <p:cNvSpPr/>
          <p:nvPr/>
        </p:nvSpPr>
        <p:spPr>
          <a:xfrm>
            <a:off x="6239121" y="2196686"/>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8" name="Oval 107"/>
          <p:cNvSpPr/>
          <p:nvPr/>
        </p:nvSpPr>
        <p:spPr>
          <a:xfrm>
            <a:off x="6693272" y="2196023"/>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9" name="Oval 108"/>
          <p:cNvSpPr/>
          <p:nvPr/>
        </p:nvSpPr>
        <p:spPr>
          <a:xfrm>
            <a:off x="7134196" y="2196023"/>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10" name="Oval 109"/>
          <p:cNvSpPr/>
          <p:nvPr/>
        </p:nvSpPr>
        <p:spPr>
          <a:xfrm>
            <a:off x="6029681" y="2565226"/>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11" name="Oval 110"/>
          <p:cNvSpPr/>
          <p:nvPr/>
        </p:nvSpPr>
        <p:spPr>
          <a:xfrm>
            <a:off x="6470606" y="2562447"/>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12" name="Oval 111"/>
          <p:cNvSpPr/>
          <p:nvPr/>
        </p:nvSpPr>
        <p:spPr>
          <a:xfrm>
            <a:off x="6915939" y="2566133"/>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5" name="Oval 94"/>
          <p:cNvSpPr/>
          <p:nvPr/>
        </p:nvSpPr>
        <p:spPr>
          <a:xfrm flipH="1">
            <a:off x="7145504" y="2935221"/>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6" name="Oval 95"/>
          <p:cNvSpPr/>
          <p:nvPr/>
        </p:nvSpPr>
        <p:spPr>
          <a:xfrm flipH="1">
            <a:off x="6704579" y="2940846"/>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7" name="Oval 96"/>
          <p:cNvSpPr/>
          <p:nvPr/>
        </p:nvSpPr>
        <p:spPr>
          <a:xfrm flipH="1">
            <a:off x="6259246" y="2936129"/>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8" name="Oval 97"/>
          <p:cNvSpPr/>
          <p:nvPr/>
        </p:nvSpPr>
        <p:spPr>
          <a:xfrm flipH="1">
            <a:off x="6929452" y="3307932"/>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9" name="Oval 98"/>
          <p:cNvSpPr/>
          <p:nvPr/>
        </p:nvSpPr>
        <p:spPr>
          <a:xfrm flipH="1">
            <a:off x="6475301" y="3307270"/>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0" name="Oval 99"/>
          <p:cNvSpPr/>
          <p:nvPr/>
        </p:nvSpPr>
        <p:spPr>
          <a:xfrm flipH="1">
            <a:off x="6034377" y="3307270"/>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1" name="Oval 100"/>
          <p:cNvSpPr/>
          <p:nvPr/>
        </p:nvSpPr>
        <p:spPr>
          <a:xfrm flipH="1">
            <a:off x="7138892" y="3676472"/>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2" name="Oval 101"/>
          <p:cNvSpPr/>
          <p:nvPr/>
        </p:nvSpPr>
        <p:spPr>
          <a:xfrm flipH="1">
            <a:off x="6697968" y="3673694"/>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3" name="Oval 102"/>
          <p:cNvSpPr/>
          <p:nvPr/>
        </p:nvSpPr>
        <p:spPr>
          <a:xfrm flipH="1">
            <a:off x="6247499" y="3688826"/>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86" name="Oval 85"/>
          <p:cNvSpPr/>
          <p:nvPr/>
        </p:nvSpPr>
        <p:spPr>
          <a:xfrm flipH="1">
            <a:off x="8482144" y="2923670"/>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87" name="Oval 86"/>
          <p:cNvSpPr/>
          <p:nvPr/>
        </p:nvSpPr>
        <p:spPr>
          <a:xfrm flipH="1">
            <a:off x="8041220" y="2929295"/>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88" name="Oval 87"/>
          <p:cNvSpPr/>
          <p:nvPr/>
        </p:nvSpPr>
        <p:spPr>
          <a:xfrm flipH="1">
            <a:off x="7595886" y="2924578"/>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89" name="Oval 88"/>
          <p:cNvSpPr/>
          <p:nvPr/>
        </p:nvSpPr>
        <p:spPr>
          <a:xfrm flipH="1">
            <a:off x="8266092" y="3296381"/>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0" name="Oval 89"/>
          <p:cNvSpPr/>
          <p:nvPr/>
        </p:nvSpPr>
        <p:spPr>
          <a:xfrm flipH="1">
            <a:off x="7811942" y="3295719"/>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1" name="Oval 90"/>
          <p:cNvSpPr/>
          <p:nvPr/>
        </p:nvSpPr>
        <p:spPr>
          <a:xfrm flipH="1">
            <a:off x="7371017" y="3295719"/>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2" name="Oval 91"/>
          <p:cNvSpPr/>
          <p:nvPr/>
        </p:nvSpPr>
        <p:spPr>
          <a:xfrm flipH="1">
            <a:off x="8475533" y="3664922"/>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3" name="Oval 92"/>
          <p:cNvSpPr/>
          <p:nvPr/>
        </p:nvSpPr>
        <p:spPr>
          <a:xfrm flipH="1">
            <a:off x="8034608" y="3662143"/>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4" name="Oval 93"/>
          <p:cNvSpPr/>
          <p:nvPr/>
        </p:nvSpPr>
        <p:spPr>
          <a:xfrm flipH="1">
            <a:off x="7589274" y="3665829"/>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84" name="Oval 83">
            <a:extLst>
              <a:ext uri="{FF2B5EF4-FFF2-40B4-BE49-F238E27FC236}">
                <a16:creationId xmlns:a16="http://schemas.microsoft.com/office/drawing/2014/main" id="{1D9D0C15-FFBB-43E1-817C-DA5A9BC5FCB2}"/>
              </a:ext>
            </a:extLst>
          </p:cNvPr>
          <p:cNvSpPr/>
          <p:nvPr/>
        </p:nvSpPr>
        <p:spPr>
          <a:xfrm>
            <a:off x="7346150" y="1824945"/>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85" name="Oval 84">
            <a:extLst>
              <a:ext uri="{FF2B5EF4-FFF2-40B4-BE49-F238E27FC236}">
                <a16:creationId xmlns:a16="http://schemas.microsoft.com/office/drawing/2014/main" id="{A85DBF3A-DCB7-427B-8042-EC48BEF18181}"/>
              </a:ext>
            </a:extLst>
          </p:cNvPr>
          <p:cNvSpPr/>
          <p:nvPr/>
        </p:nvSpPr>
        <p:spPr>
          <a:xfrm>
            <a:off x="7787075" y="1830570"/>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22" name="Oval 121">
            <a:extLst>
              <a:ext uri="{FF2B5EF4-FFF2-40B4-BE49-F238E27FC236}">
                <a16:creationId xmlns:a16="http://schemas.microsoft.com/office/drawing/2014/main" id="{84FB7F8D-FA21-4052-94F2-FF9441999984}"/>
              </a:ext>
            </a:extLst>
          </p:cNvPr>
          <p:cNvSpPr/>
          <p:nvPr/>
        </p:nvSpPr>
        <p:spPr>
          <a:xfrm>
            <a:off x="8232408" y="1825852"/>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23" name="Oval 122">
            <a:extLst>
              <a:ext uri="{FF2B5EF4-FFF2-40B4-BE49-F238E27FC236}">
                <a16:creationId xmlns:a16="http://schemas.microsoft.com/office/drawing/2014/main" id="{4C6FB112-F81A-4C3D-B4CC-F853FE98C352}"/>
              </a:ext>
            </a:extLst>
          </p:cNvPr>
          <p:cNvSpPr/>
          <p:nvPr/>
        </p:nvSpPr>
        <p:spPr>
          <a:xfrm>
            <a:off x="7562202" y="2197656"/>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24" name="Oval 123">
            <a:extLst>
              <a:ext uri="{FF2B5EF4-FFF2-40B4-BE49-F238E27FC236}">
                <a16:creationId xmlns:a16="http://schemas.microsoft.com/office/drawing/2014/main" id="{92A8F076-0A02-47E6-91B0-DAB0760D500E}"/>
              </a:ext>
            </a:extLst>
          </p:cNvPr>
          <p:cNvSpPr/>
          <p:nvPr/>
        </p:nvSpPr>
        <p:spPr>
          <a:xfrm>
            <a:off x="8016353" y="2196993"/>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25" name="Oval 124">
            <a:extLst>
              <a:ext uri="{FF2B5EF4-FFF2-40B4-BE49-F238E27FC236}">
                <a16:creationId xmlns:a16="http://schemas.microsoft.com/office/drawing/2014/main" id="{168393FB-8B6A-4AA6-A385-540061D2F85E}"/>
              </a:ext>
            </a:extLst>
          </p:cNvPr>
          <p:cNvSpPr/>
          <p:nvPr/>
        </p:nvSpPr>
        <p:spPr>
          <a:xfrm>
            <a:off x="8457277" y="2196993"/>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26" name="Oval 125">
            <a:extLst>
              <a:ext uri="{FF2B5EF4-FFF2-40B4-BE49-F238E27FC236}">
                <a16:creationId xmlns:a16="http://schemas.microsoft.com/office/drawing/2014/main" id="{B98AB07A-BA04-4D80-989C-59EA520885BA}"/>
              </a:ext>
            </a:extLst>
          </p:cNvPr>
          <p:cNvSpPr/>
          <p:nvPr/>
        </p:nvSpPr>
        <p:spPr>
          <a:xfrm>
            <a:off x="6009759" y="1817455"/>
            <a:ext cx="445334" cy="419532"/>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27" name="Oval 126">
            <a:extLst>
              <a:ext uri="{FF2B5EF4-FFF2-40B4-BE49-F238E27FC236}">
                <a16:creationId xmlns:a16="http://schemas.microsoft.com/office/drawing/2014/main" id="{BF6E0576-3456-4DA3-84D2-09614B45FE76}"/>
              </a:ext>
            </a:extLst>
          </p:cNvPr>
          <p:cNvSpPr/>
          <p:nvPr/>
        </p:nvSpPr>
        <p:spPr>
          <a:xfrm>
            <a:off x="6457403" y="1829601"/>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28" name="Oval 127">
            <a:extLst>
              <a:ext uri="{FF2B5EF4-FFF2-40B4-BE49-F238E27FC236}">
                <a16:creationId xmlns:a16="http://schemas.microsoft.com/office/drawing/2014/main" id="{F533BA13-BA6E-448C-BD25-B7E3BF736803}"/>
              </a:ext>
            </a:extLst>
          </p:cNvPr>
          <p:cNvSpPr/>
          <p:nvPr/>
        </p:nvSpPr>
        <p:spPr>
          <a:xfrm>
            <a:off x="6902736" y="1824883"/>
            <a:ext cx="445334" cy="419532"/>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29" name="Oval 128">
            <a:extLst>
              <a:ext uri="{FF2B5EF4-FFF2-40B4-BE49-F238E27FC236}">
                <a16:creationId xmlns:a16="http://schemas.microsoft.com/office/drawing/2014/main" id="{FBD55989-A711-4358-9270-199B802BB88C}"/>
              </a:ext>
            </a:extLst>
          </p:cNvPr>
          <p:cNvSpPr/>
          <p:nvPr/>
        </p:nvSpPr>
        <p:spPr>
          <a:xfrm>
            <a:off x="7318601" y="2566195"/>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30" name="Oval 129">
            <a:extLst>
              <a:ext uri="{FF2B5EF4-FFF2-40B4-BE49-F238E27FC236}">
                <a16:creationId xmlns:a16="http://schemas.microsoft.com/office/drawing/2014/main" id="{263D35DE-A6B6-4ED4-B764-46E379B7AAA6}"/>
              </a:ext>
            </a:extLst>
          </p:cNvPr>
          <p:cNvSpPr/>
          <p:nvPr/>
        </p:nvSpPr>
        <p:spPr>
          <a:xfrm>
            <a:off x="7779579" y="2516597"/>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31" name="Oval 130">
            <a:extLst>
              <a:ext uri="{FF2B5EF4-FFF2-40B4-BE49-F238E27FC236}">
                <a16:creationId xmlns:a16="http://schemas.microsoft.com/office/drawing/2014/main" id="{075CDC8C-2D98-4896-B2B3-2BD8280EE924}"/>
              </a:ext>
            </a:extLst>
          </p:cNvPr>
          <p:cNvSpPr/>
          <p:nvPr/>
        </p:nvSpPr>
        <p:spPr>
          <a:xfrm>
            <a:off x="8204859" y="2567102"/>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32" name="Oval 131">
            <a:extLst>
              <a:ext uri="{FF2B5EF4-FFF2-40B4-BE49-F238E27FC236}">
                <a16:creationId xmlns:a16="http://schemas.microsoft.com/office/drawing/2014/main" id="{EF965E2A-3701-46E0-886D-F0CA023FEBEA}"/>
              </a:ext>
            </a:extLst>
          </p:cNvPr>
          <p:cNvSpPr/>
          <p:nvPr/>
        </p:nvSpPr>
        <p:spPr>
          <a:xfrm>
            <a:off x="6198369" y="2196686"/>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33" name="Oval 132">
            <a:extLst>
              <a:ext uri="{FF2B5EF4-FFF2-40B4-BE49-F238E27FC236}">
                <a16:creationId xmlns:a16="http://schemas.microsoft.com/office/drawing/2014/main" id="{1B91EC35-F7C0-40C9-AAC5-6626AF68EDCC}"/>
              </a:ext>
            </a:extLst>
          </p:cNvPr>
          <p:cNvSpPr/>
          <p:nvPr/>
        </p:nvSpPr>
        <p:spPr>
          <a:xfrm>
            <a:off x="6652520" y="2196023"/>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34" name="Oval 133">
            <a:extLst>
              <a:ext uri="{FF2B5EF4-FFF2-40B4-BE49-F238E27FC236}">
                <a16:creationId xmlns:a16="http://schemas.microsoft.com/office/drawing/2014/main" id="{E58DE47B-61BE-49C8-9E93-B991301734A2}"/>
              </a:ext>
            </a:extLst>
          </p:cNvPr>
          <p:cNvSpPr/>
          <p:nvPr/>
        </p:nvSpPr>
        <p:spPr>
          <a:xfrm>
            <a:off x="7093444" y="2196023"/>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35" name="Oval 134">
            <a:extLst>
              <a:ext uri="{FF2B5EF4-FFF2-40B4-BE49-F238E27FC236}">
                <a16:creationId xmlns:a16="http://schemas.microsoft.com/office/drawing/2014/main" id="{69A83B9A-90CA-4118-989C-6E9E530F8054}"/>
              </a:ext>
            </a:extLst>
          </p:cNvPr>
          <p:cNvSpPr/>
          <p:nvPr/>
        </p:nvSpPr>
        <p:spPr>
          <a:xfrm>
            <a:off x="5988929" y="2565226"/>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36" name="Oval 135">
            <a:extLst>
              <a:ext uri="{FF2B5EF4-FFF2-40B4-BE49-F238E27FC236}">
                <a16:creationId xmlns:a16="http://schemas.microsoft.com/office/drawing/2014/main" id="{7861A364-B373-4BFC-8027-0973DE9E9076}"/>
              </a:ext>
            </a:extLst>
          </p:cNvPr>
          <p:cNvSpPr/>
          <p:nvPr/>
        </p:nvSpPr>
        <p:spPr>
          <a:xfrm>
            <a:off x="6429854" y="2562447"/>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37" name="Oval 136">
            <a:extLst>
              <a:ext uri="{FF2B5EF4-FFF2-40B4-BE49-F238E27FC236}">
                <a16:creationId xmlns:a16="http://schemas.microsoft.com/office/drawing/2014/main" id="{846CE739-D0CB-4D4A-BA8E-1A9DE470CAB3}"/>
              </a:ext>
            </a:extLst>
          </p:cNvPr>
          <p:cNvSpPr/>
          <p:nvPr/>
        </p:nvSpPr>
        <p:spPr>
          <a:xfrm>
            <a:off x="6875187" y="2566133"/>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38" name="Oval 137">
            <a:extLst>
              <a:ext uri="{FF2B5EF4-FFF2-40B4-BE49-F238E27FC236}">
                <a16:creationId xmlns:a16="http://schemas.microsoft.com/office/drawing/2014/main" id="{99128FA1-7B1A-488D-92FF-C7C7E4AC911A}"/>
              </a:ext>
            </a:extLst>
          </p:cNvPr>
          <p:cNvSpPr/>
          <p:nvPr/>
        </p:nvSpPr>
        <p:spPr>
          <a:xfrm flipH="1">
            <a:off x="7104752" y="2935221"/>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39" name="Oval 138">
            <a:extLst>
              <a:ext uri="{FF2B5EF4-FFF2-40B4-BE49-F238E27FC236}">
                <a16:creationId xmlns:a16="http://schemas.microsoft.com/office/drawing/2014/main" id="{5CF9CA93-6D93-4B74-A554-9221DE91B568}"/>
              </a:ext>
            </a:extLst>
          </p:cNvPr>
          <p:cNvSpPr/>
          <p:nvPr/>
        </p:nvSpPr>
        <p:spPr>
          <a:xfrm flipH="1">
            <a:off x="6663827" y="2940846"/>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40" name="Oval 139">
            <a:extLst>
              <a:ext uri="{FF2B5EF4-FFF2-40B4-BE49-F238E27FC236}">
                <a16:creationId xmlns:a16="http://schemas.microsoft.com/office/drawing/2014/main" id="{04A29D51-83BD-4E89-B856-E9A651F58CEA}"/>
              </a:ext>
            </a:extLst>
          </p:cNvPr>
          <p:cNvSpPr/>
          <p:nvPr/>
        </p:nvSpPr>
        <p:spPr>
          <a:xfrm flipH="1">
            <a:off x="6218494" y="2936129"/>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41" name="Oval 140">
            <a:extLst>
              <a:ext uri="{FF2B5EF4-FFF2-40B4-BE49-F238E27FC236}">
                <a16:creationId xmlns:a16="http://schemas.microsoft.com/office/drawing/2014/main" id="{201D4FC3-B079-4068-97F8-9676F12D0BD9}"/>
              </a:ext>
            </a:extLst>
          </p:cNvPr>
          <p:cNvSpPr/>
          <p:nvPr/>
        </p:nvSpPr>
        <p:spPr>
          <a:xfrm flipH="1">
            <a:off x="6888700" y="3307932"/>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42" name="Oval 141">
            <a:extLst>
              <a:ext uri="{FF2B5EF4-FFF2-40B4-BE49-F238E27FC236}">
                <a16:creationId xmlns:a16="http://schemas.microsoft.com/office/drawing/2014/main" id="{0CFFB61A-CDF6-4E83-8C48-1A0F4EFEF76B}"/>
              </a:ext>
            </a:extLst>
          </p:cNvPr>
          <p:cNvSpPr/>
          <p:nvPr/>
        </p:nvSpPr>
        <p:spPr>
          <a:xfrm flipH="1">
            <a:off x="6434549" y="3307270"/>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43" name="Oval 142">
            <a:extLst>
              <a:ext uri="{FF2B5EF4-FFF2-40B4-BE49-F238E27FC236}">
                <a16:creationId xmlns:a16="http://schemas.microsoft.com/office/drawing/2014/main" id="{EE05F949-5C08-4F00-BA1F-4FE6B8A0B983}"/>
              </a:ext>
            </a:extLst>
          </p:cNvPr>
          <p:cNvSpPr/>
          <p:nvPr/>
        </p:nvSpPr>
        <p:spPr>
          <a:xfrm flipH="1">
            <a:off x="5993625" y="3307270"/>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44" name="Oval 143">
            <a:extLst>
              <a:ext uri="{FF2B5EF4-FFF2-40B4-BE49-F238E27FC236}">
                <a16:creationId xmlns:a16="http://schemas.microsoft.com/office/drawing/2014/main" id="{6A25B131-5AB5-4D16-BE10-DB70ABB70CC2}"/>
              </a:ext>
            </a:extLst>
          </p:cNvPr>
          <p:cNvSpPr/>
          <p:nvPr/>
        </p:nvSpPr>
        <p:spPr>
          <a:xfrm flipH="1">
            <a:off x="8441392" y="2923670"/>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45" name="Oval 144">
            <a:extLst>
              <a:ext uri="{FF2B5EF4-FFF2-40B4-BE49-F238E27FC236}">
                <a16:creationId xmlns:a16="http://schemas.microsoft.com/office/drawing/2014/main" id="{304D6578-B838-4F1E-A666-2A1C43B29B93}"/>
              </a:ext>
            </a:extLst>
          </p:cNvPr>
          <p:cNvSpPr/>
          <p:nvPr/>
        </p:nvSpPr>
        <p:spPr>
          <a:xfrm flipH="1">
            <a:off x="8000468" y="2929295"/>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46" name="Oval 145">
            <a:extLst>
              <a:ext uri="{FF2B5EF4-FFF2-40B4-BE49-F238E27FC236}">
                <a16:creationId xmlns:a16="http://schemas.microsoft.com/office/drawing/2014/main" id="{72F97339-1A7D-4092-8CC4-38F1F9C43663}"/>
              </a:ext>
            </a:extLst>
          </p:cNvPr>
          <p:cNvSpPr/>
          <p:nvPr/>
        </p:nvSpPr>
        <p:spPr>
          <a:xfrm flipH="1">
            <a:off x="7555134" y="2924578"/>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47" name="Oval 146">
            <a:extLst>
              <a:ext uri="{FF2B5EF4-FFF2-40B4-BE49-F238E27FC236}">
                <a16:creationId xmlns:a16="http://schemas.microsoft.com/office/drawing/2014/main" id="{BAFB9930-868E-4BFB-8E88-F62A65BD1DD6}"/>
              </a:ext>
            </a:extLst>
          </p:cNvPr>
          <p:cNvSpPr/>
          <p:nvPr/>
        </p:nvSpPr>
        <p:spPr>
          <a:xfrm flipH="1">
            <a:off x="8225340" y="3296381"/>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48" name="Oval 147">
            <a:extLst>
              <a:ext uri="{FF2B5EF4-FFF2-40B4-BE49-F238E27FC236}">
                <a16:creationId xmlns:a16="http://schemas.microsoft.com/office/drawing/2014/main" id="{CB6B0E9C-042C-4F73-9655-E7859289AF06}"/>
              </a:ext>
            </a:extLst>
          </p:cNvPr>
          <p:cNvSpPr/>
          <p:nvPr/>
        </p:nvSpPr>
        <p:spPr>
          <a:xfrm flipH="1">
            <a:off x="7771190" y="3295719"/>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49" name="Oval 148">
            <a:extLst>
              <a:ext uri="{FF2B5EF4-FFF2-40B4-BE49-F238E27FC236}">
                <a16:creationId xmlns:a16="http://schemas.microsoft.com/office/drawing/2014/main" id="{C7040D88-4422-4329-A1E8-47C141BB1438}"/>
              </a:ext>
            </a:extLst>
          </p:cNvPr>
          <p:cNvSpPr/>
          <p:nvPr/>
        </p:nvSpPr>
        <p:spPr>
          <a:xfrm flipH="1">
            <a:off x="7330265" y="3295719"/>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50" name="Oval 149">
            <a:extLst>
              <a:ext uri="{FF2B5EF4-FFF2-40B4-BE49-F238E27FC236}">
                <a16:creationId xmlns:a16="http://schemas.microsoft.com/office/drawing/2014/main" id="{9E943745-6146-4E74-9402-72354593875B}"/>
              </a:ext>
            </a:extLst>
          </p:cNvPr>
          <p:cNvSpPr/>
          <p:nvPr/>
        </p:nvSpPr>
        <p:spPr>
          <a:xfrm flipH="1">
            <a:off x="8434781" y="3664922"/>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51" name="Oval 150">
            <a:extLst>
              <a:ext uri="{FF2B5EF4-FFF2-40B4-BE49-F238E27FC236}">
                <a16:creationId xmlns:a16="http://schemas.microsoft.com/office/drawing/2014/main" id="{28403613-6A1B-40B6-B6D4-D0FBF2161A72}"/>
              </a:ext>
            </a:extLst>
          </p:cNvPr>
          <p:cNvSpPr/>
          <p:nvPr/>
        </p:nvSpPr>
        <p:spPr>
          <a:xfrm flipH="1">
            <a:off x="7993856" y="3662143"/>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52" name="Oval 151">
            <a:extLst>
              <a:ext uri="{FF2B5EF4-FFF2-40B4-BE49-F238E27FC236}">
                <a16:creationId xmlns:a16="http://schemas.microsoft.com/office/drawing/2014/main" id="{DA8B751B-F64C-4EFE-B393-ED5189B739B5}"/>
              </a:ext>
            </a:extLst>
          </p:cNvPr>
          <p:cNvSpPr/>
          <p:nvPr/>
        </p:nvSpPr>
        <p:spPr>
          <a:xfrm flipH="1">
            <a:off x="7548522" y="3665829"/>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53" name="Oval 152">
            <a:extLst>
              <a:ext uri="{FF2B5EF4-FFF2-40B4-BE49-F238E27FC236}">
                <a16:creationId xmlns:a16="http://schemas.microsoft.com/office/drawing/2014/main" id="{62E7851A-841D-4020-8E7B-1064ABAF8353}"/>
              </a:ext>
            </a:extLst>
          </p:cNvPr>
          <p:cNvSpPr/>
          <p:nvPr/>
        </p:nvSpPr>
        <p:spPr>
          <a:xfrm>
            <a:off x="7305398" y="1824945"/>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54" name="Oval 153">
            <a:extLst>
              <a:ext uri="{FF2B5EF4-FFF2-40B4-BE49-F238E27FC236}">
                <a16:creationId xmlns:a16="http://schemas.microsoft.com/office/drawing/2014/main" id="{98822A0C-E7C5-4190-A4FF-750C53B61325}"/>
              </a:ext>
            </a:extLst>
          </p:cNvPr>
          <p:cNvSpPr/>
          <p:nvPr/>
        </p:nvSpPr>
        <p:spPr>
          <a:xfrm>
            <a:off x="7746323" y="1830570"/>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55" name="Oval 154">
            <a:extLst>
              <a:ext uri="{FF2B5EF4-FFF2-40B4-BE49-F238E27FC236}">
                <a16:creationId xmlns:a16="http://schemas.microsoft.com/office/drawing/2014/main" id="{8ED64952-87E5-489C-AC3C-AF82C7DA6BDC}"/>
              </a:ext>
            </a:extLst>
          </p:cNvPr>
          <p:cNvSpPr/>
          <p:nvPr/>
        </p:nvSpPr>
        <p:spPr>
          <a:xfrm>
            <a:off x="8191656" y="1825852"/>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56" name="Oval 155">
            <a:extLst>
              <a:ext uri="{FF2B5EF4-FFF2-40B4-BE49-F238E27FC236}">
                <a16:creationId xmlns:a16="http://schemas.microsoft.com/office/drawing/2014/main" id="{562D750C-3D29-4439-8A98-7CFF8AEDE328}"/>
              </a:ext>
            </a:extLst>
          </p:cNvPr>
          <p:cNvSpPr/>
          <p:nvPr/>
        </p:nvSpPr>
        <p:spPr>
          <a:xfrm>
            <a:off x="7521450" y="2197656"/>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57" name="Oval 156">
            <a:extLst>
              <a:ext uri="{FF2B5EF4-FFF2-40B4-BE49-F238E27FC236}">
                <a16:creationId xmlns:a16="http://schemas.microsoft.com/office/drawing/2014/main" id="{FD990AF0-C004-4E41-9101-20796F21C8CF}"/>
              </a:ext>
            </a:extLst>
          </p:cNvPr>
          <p:cNvSpPr/>
          <p:nvPr/>
        </p:nvSpPr>
        <p:spPr>
          <a:xfrm>
            <a:off x="7975601" y="2196993"/>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58" name="Oval 157">
            <a:extLst>
              <a:ext uri="{FF2B5EF4-FFF2-40B4-BE49-F238E27FC236}">
                <a16:creationId xmlns:a16="http://schemas.microsoft.com/office/drawing/2014/main" id="{634B0AB8-843A-4EE5-86CD-D9ADF1DB1F9F}"/>
              </a:ext>
            </a:extLst>
          </p:cNvPr>
          <p:cNvSpPr/>
          <p:nvPr/>
        </p:nvSpPr>
        <p:spPr>
          <a:xfrm>
            <a:off x="8416525" y="2196993"/>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59" name="Oval 158">
            <a:extLst>
              <a:ext uri="{FF2B5EF4-FFF2-40B4-BE49-F238E27FC236}">
                <a16:creationId xmlns:a16="http://schemas.microsoft.com/office/drawing/2014/main" id="{8B8CCDDB-99AB-4D24-B1B2-FBD8BD49884F}"/>
              </a:ext>
            </a:extLst>
          </p:cNvPr>
          <p:cNvSpPr/>
          <p:nvPr/>
        </p:nvSpPr>
        <p:spPr>
          <a:xfrm>
            <a:off x="5969007" y="1817455"/>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60" name="Oval 159">
            <a:extLst>
              <a:ext uri="{FF2B5EF4-FFF2-40B4-BE49-F238E27FC236}">
                <a16:creationId xmlns:a16="http://schemas.microsoft.com/office/drawing/2014/main" id="{53D21945-0CA0-428E-BDE4-0DC25AD68729}"/>
              </a:ext>
            </a:extLst>
          </p:cNvPr>
          <p:cNvSpPr/>
          <p:nvPr/>
        </p:nvSpPr>
        <p:spPr>
          <a:xfrm>
            <a:off x="6416651" y="1829601"/>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61" name="Oval 160">
            <a:extLst>
              <a:ext uri="{FF2B5EF4-FFF2-40B4-BE49-F238E27FC236}">
                <a16:creationId xmlns:a16="http://schemas.microsoft.com/office/drawing/2014/main" id="{BB281084-6554-4F83-8676-DD0354DFC836}"/>
              </a:ext>
            </a:extLst>
          </p:cNvPr>
          <p:cNvSpPr/>
          <p:nvPr/>
        </p:nvSpPr>
        <p:spPr>
          <a:xfrm>
            <a:off x="6861984" y="1824883"/>
            <a:ext cx="445334" cy="419532"/>
          </a:xfrm>
          <a:prstGeom prst="ellipse">
            <a:avLst/>
          </a:prstGeom>
          <a:solidFill>
            <a:srgbClr val="ACD027"/>
          </a:solidFill>
          <a:ln>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Tree>
    <p:extLst>
      <p:ext uri="{BB962C8B-B14F-4D97-AF65-F5344CB8AC3E}">
        <p14:creationId xmlns:p14="http://schemas.microsoft.com/office/powerpoint/2010/main" val="229909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out)">
                                      <p:cBhvr>
                                        <p:cTn id="7" dur="500"/>
                                        <p:tgtEl>
                                          <p:spTgt spid="104"/>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circle(out)">
                                      <p:cBhvr>
                                        <p:cTn id="11" dur="500"/>
                                        <p:tgtEl>
                                          <p:spTgt spid="103"/>
                                        </p:tgtEl>
                                      </p:cBhvr>
                                    </p:animEffect>
                                  </p:childTnLst>
                                </p:cTn>
                              </p:par>
                            </p:childTnLst>
                          </p:cTn>
                        </p:par>
                        <p:par>
                          <p:cTn id="12" fill="hold">
                            <p:stCondLst>
                              <p:cond delay="1000"/>
                            </p:stCondLst>
                            <p:childTnLst>
                              <p:par>
                                <p:cTn id="13" presetID="6" presetClass="entr" presetSubtype="32" fill="hold" grpId="0" nodeType="after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circle(out)">
                                      <p:cBhvr>
                                        <p:cTn id="15" dur="500"/>
                                        <p:tgtEl>
                                          <p:spTgt spid="115"/>
                                        </p:tgtEl>
                                      </p:cBhvr>
                                    </p:animEffect>
                                  </p:childTnLst>
                                </p:cTn>
                              </p:par>
                            </p:childTnLst>
                          </p:cTn>
                        </p:par>
                        <p:par>
                          <p:cTn id="16" fill="hold">
                            <p:stCondLst>
                              <p:cond delay="1500"/>
                            </p:stCondLst>
                            <p:childTnLst>
                              <p:par>
                                <p:cTn id="17" presetID="6" presetClass="entr" presetSubtype="32" fill="hold" grpId="0"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circle(out)">
                                      <p:cBhvr>
                                        <p:cTn id="19" dur="500"/>
                                        <p:tgtEl>
                                          <p:spTgt spid="92"/>
                                        </p:tgtEl>
                                      </p:cBhvr>
                                    </p:animEffect>
                                  </p:childTnLst>
                                </p:cTn>
                              </p:par>
                            </p:childTnLst>
                          </p:cTn>
                        </p:par>
                        <p:par>
                          <p:cTn id="20" fill="hold">
                            <p:stCondLst>
                              <p:cond delay="2000"/>
                            </p:stCondLst>
                            <p:childTnLst>
                              <p:par>
                                <p:cTn id="21" presetID="6" presetClass="entr" presetSubtype="32" fill="hold" grpId="0" nodeType="after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circle(out)">
                                      <p:cBhvr>
                                        <p:cTn id="23" dur="500"/>
                                        <p:tgtEl>
                                          <p:spTgt spid="106"/>
                                        </p:tgtEl>
                                      </p:cBhvr>
                                    </p:animEffect>
                                  </p:childTnLst>
                                </p:cTn>
                              </p:par>
                            </p:childTnLst>
                          </p:cTn>
                        </p:par>
                        <p:par>
                          <p:cTn id="24" fill="hold">
                            <p:stCondLst>
                              <p:cond delay="2500"/>
                            </p:stCondLst>
                            <p:childTnLst>
                              <p:par>
                                <p:cTn id="25" presetID="6" presetClass="entr" presetSubtype="32" fill="hold" grpId="0" nodeType="after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circle(out)">
                                      <p:cBhvr>
                                        <p:cTn id="27" dur="500"/>
                                        <p:tgtEl>
                                          <p:spTgt spid="110"/>
                                        </p:tgtEl>
                                      </p:cBhvr>
                                    </p:animEffect>
                                  </p:childTnLst>
                                </p:cTn>
                              </p:par>
                            </p:childTnLst>
                          </p:cTn>
                        </p:par>
                        <p:par>
                          <p:cTn id="28" fill="hold">
                            <p:stCondLst>
                              <p:cond delay="3000"/>
                            </p:stCondLst>
                            <p:childTnLst>
                              <p:par>
                                <p:cTn id="29" presetID="6" presetClass="entr" presetSubtype="32" fill="hold" grpId="0" nodeType="afterEffect">
                                  <p:stCondLst>
                                    <p:cond delay="0"/>
                                  </p:stCondLst>
                                  <p:childTnLst>
                                    <p:set>
                                      <p:cBhvr>
                                        <p:cTn id="30" dur="1" fill="hold">
                                          <p:stCondLst>
                                            <p:cond delay="0"/>
                                          </p:stCondLst>
                                        </p:cTn>
                                        <p:tgtEl>
                                          <p:spTgt spid="121"/>
                                        </p:tgtEl>
                                        <p:attrNameLst>
                                          <p:attrName>style.visibility</p:attrName>
                                        </p:attrNameLst>
                                      </p:cBhvr>
                                      <p:to>
                                        <p:strVal val="visible"/>
                                      </p:to>
                                    </p:set>
                                    <p:animEffect transition="in" filter="circle(out)">
                                      <p:cBhvr>
                                        <p:cTn id="31" dur="500"/>
                                        <p:tgtEl>
                                          <p:spTgt spid="121"/>
                                        </p:tgtEl>
                                      </p:cBhvr>
                                    </p:animEffect>
                                  </p:childTnLst>
                                </p:cTn>
                              </p:par>
                            </p:childTnLst>
                          </p:cTn>
                        </p:par>
                        <p:par>
                          <p:cTn id="32" fill="hold">
                            <p:stCondLst>
                              <p:cond delay="3500"/>
                            </p:stCondLst>
                            <p:childTnLst>
                              <p:par>
                                <p:cTn id="33" presetID="6" presetClass="entr" presetSubtype="32" fill="hold" grpId="0" nodeType="afterEffect">
                                  <p:stCondLst>
                                    <p:cond delay="0"/>
                                  </p:stCondLst>
                                  <p:childTnLst>
                                    <p:set>
                                      <p:cBhvr>
                                        <p:cTn id="34" dur="1" fill="hold">
                                          <p:stCondLst>
                                            <p:cond delay="0"/>
                                          </p:stCondLst>
                                        </p:cTn>
                                        <p:tgtEl>
                                          <p:spTgt spid="94"/>
                                        </p:tgtEl>
                                        <p:attrNameLst>
                                          <p:attrName>style.visibility</p:attrName>
                                        </p:attrNameLst>
                                      </p:cBhvr>
                                      <p:to>
                                        <p:strVal val="visible"/>
                                      </p:to>
                                    </p:set>
                                    <p:animEffect transition="in" filter="circle(out)">
                                      <p:cBhvr>
                                        <p:cTn id="35" dur="500"/>
                                        <p:tgtEl>
                                          <p:spTgt spid="94"/>
                                        </p:tgtEl>
                                      </p:cBhvr>
                                    </p:animEffect>
                                  </p:childTnLst>
                                </p:cTn>
                              </p:par>
                            </p:childTnLst>
                          </p:cTn>
                        </p:par>
                        <p:par>
                          <p:cTn id="36" fill="hold">
                            <p:stCondLst>
                              <p:cond delay="4000"/>
                            </p:stCondLst>
                            <p:childTnLst>
                              <p:par>
                                <p:cTn id="37" presetID="6" presetClass="entr" presetSubtype="32" fill="hold" grpId="0" nodeType="after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circle(out)">
                                      <p:cBhvr>
                                        <p:cTn id="39" dur="500"/>
                                        <p:tgtEl>
                                          <p:spTgt spid="100"/>
                                        </p:tgtEl>
                                      </p:cBhvr>
                                    </p:animEffect>
                                  </p:childTnLst>
                                </p:cTn>
                              </p:par>
                            </p:childTnLst>
                          </p:cTn>
                        </p:par>
                        <p:par>
                          <p:cTn id="40" fill="hold">
                            <p:stCondLst>
                              <p:cond delay="4500"/>
                            </p:stCondLst>
                            <p:childTnLst>
                              <p:par>
                                <p:cTn id="41" presetID="6" presetClass="entr" presetSubtype="32" fill="hold" grpId="0" nodeType="afterEffect">
                                  <p:stCondLst>
                                    <p:cond delay="0"/>
                                  </p:stCondLst>
                                  <p:childTnLst>
                                    <p:set>
                                      <p:cBhvr>
                                        <p:cTn id="42" dur="1" fill="hold">
                                          <p:stCondLst>
                                            <p:cond delay="0"/>
                                          </p:stCondLst>
                                        </p:cTn>
                                        <p:tgtEl>
                                          <p:spTgt spid="118"/>
                                        </p:tgtEl>
                                        <p:attrNameLst>
                                          <p:attrName>style.visibility</p:attrName>
                                        </p:attrNameLst>
                                      </p:cBhvr>
                                      <p:to>
                                        <p:strVal val="visible"/>
                                      </p:to>
                                    </p:set>
                                    <p:animEffect transition="in" filter="circle(out)">
                                      <p:cBhvr>
                                        <p:cTn id="43" dur="500"/>
                                        <p:tgtEl>
                                          <p:spTgt spid="118"/>
                                        </p:tgtEl>
                                      </p:cBhvr>
                                    </p:animEffect>
                                  </p:childTnLst>
                                </p:cTn>
                              </p:par>
                            </p:childTnLst>
                          </p:cTn>
                        </p:par>
                        <p:par>
                          <p:cTn id="44" fill="hold">
                            <p:stCondLst>
                              <p:cond delay="5000"/>
                            </p:stCondLst>
                            <p:childTnLst>
                              <p:par>
                                <p:cTn id="45" presetID="6" presetClass="entr" presetSubtype="32" fill="hold" grpId="0" nodeType="after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circle(out)">
                                      <p:cBhvr>
                                        <p:cTn id="47" dur="500"/>
                                        <p:tgtEl>
                                          <p:spTgt spid="86"/>
                                        </p:tgtEl>
                                      </p:cBhvr>
                                    </p:animEffect>
                                  </p:childTnLst>
                                </p:cTn>
                              </p:par>
                            </p:childTnLst>
                          </p:cTn>
                        </p:par>
                        <p:par>
                          <p:cTn id="48" fill="hold">
                            <p:stCondLst>
                              <p:cond delay="5500"/>
                            </p:stCondLst>
                            <p:childTnLst>
                              <p:par>
                                <p:cTn id="49" presetID="6" presetClass="entr" presetSubtype="32" fill="hold" grpId="0" nodeType="after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circle(out)">
                                      <p:cBhvr>
                                        <p:cTn id="51" dur="500"/>
                                        <p:tgtEl>
                                          <p:spTgt spid="102"/>
                                        </p:tgtEl>
                                      </p:cBhvr>
                                    </p:animEffect>
                                  </p:childTnLst>
                                </p:cTn>
                              </p:par>
                            </p:childTnLst>
                          </p:cTn>
                        </p:par>
                        <p:par>
                          <p:cTn id="52" fill="hold">
                            <p:stCondLst>
                              <p:cond delay="6000"/>
                            </p:stCondLst>
                            <p:childTnLst>
                              <p:par>
                                <p:cTn id="53" presetID="6" presetClass="entr" presetSubtype="32" fill="hold" grpId="0" nodeType="afterEffect">
                                  <p:stCondLst>
                                    <p:cond delay="0"/>
                                  </p:stCondLst>
                                  <p:childTnLst>
                                    <p:set>
                                      <p:cBhvr>
                                        <p:cTn id="54" dur="1" fill="hold">
                                          <p:stCondLst>
                                            <p:cond delay="0"/>
                                          </p:stCondLst>
                                        </p:cTn>
                                        <p:tgtEl>
                                          <p:spTgt spid="113"/>
                                        </p:tgtEl>
                                        <p:attrNameLst>
                                          <p:attrName>style.visibility</p:attrName>
                                        </p:attrNameLst>
                                      </p:cBhvr>
                                      <p:to>
                                        <p:strVal val="visible"/>
                                      </p:to>
                                    </p:set>
                                    <p:animEffect transition="in" filter="circle(out)">
                                      <p:cBhvr>
                                        <p:cTn id="55" dur="500"/>
                                        <p:tgtEl>
                                          <p:spTgt spid="113"/>
                                        </p:tgtEl>
                                      </p:cBhvr>
                                    </p:animEffect>
                                  </p:childTnLst>
                                </p:cTn>
                              </p:par>
                            </p:childTnLst>
                          </p:cTn>
                        </p:par>
                        <p:par>
                          <p:cTn id="56" fill="hold">
                            <p:stCondLst>
                              <p:cond delay="6500"/>
                            </p:stCondLst>
                            <p:childTnLst>
                              <p:par>
                                <p:cTn id="57" presetID="6" presetClass="entr" presetSubtype="32" fill="hold" grpId="0" nodeType="afterEffect">
                                  <p:stCondLst>
                                    <p:cond delay="0"/>
                                  </p:stCondLst>
                                  <p:childTnLst>
                                    <p:set>
                                      <p:cBhvr>
                                        <p:cTn id="58" dur="1" fill="hold">
                                          <p:stCondLst>
                                            <p:cond delay="0"/>
                                          </p:stCondLst>
                                        </p:cTn>
                                        <p:tgtEl>
                                          <p:spTgt spid="107"/>
                                        </p:tgtEl>
                                        <p:attrNameLst>
                                          <p:attrName>style.visibility</p:attrName>
                                        </p:attrNameLst>
                                      </p:cBhvr>
                                      <p:to>
                                        <p:strVal val="visible"/>
                                      </p:to>
                                    </p:set>
                                    <p:animEffect transition="in" filter="circle(out)">
                                      <p:cBhvr>
                                        <p:cTn id="59" dur="500"/>
                                        <p:tgtEl>
                                          <p:spTgt spid="107"/>
                                        </p:tgtEl>
                                      </p:cBhvr>
                                    </p:animEffect>
                                  </p:childTnLst>
                                </p:cTn>
                              </p:par>
                            </p:childTnLst>
                          </p:cTn>
                        </p:par>
                        <p:par>
                          <p:cTn id="60" fill="hold">
                            <p:stCondLst>
                              <p:cond delay="7000"/>
                            </p:stCondLst>
                            <p:childTnLst>
                              <p:par>
                                <p:cTn id="61" presetID="6" presetClass="entr" presetSubtype="32" fill="hold" grpId="0" nodeType="afterEffect">
                                  <p:stCondLst>
                                    <p:cond delay="0"/>
                                  </p:stCondLst>
                                  <p:childTnLst>
                                    <p:set>
                                      <p:cBhvr>
                                        <p:cTn id="62" dur="1" fill="hold">
                                          <p:stCondLst>
                                            <p:cond delay="0"/>
                                          </p:stCondLst>
                                        </p:cTn>
                                        <p:tgtEl>
                                          <p:spTgt spid="101"/>
                                        </p:tgtEl>
                                        <p:attrNameLst>
                                          <p:attrName>style.visibility</p:attrName>
                                        </p:attrNameLst>
                                      </p:cBhvr>
                                      <p:to>
                                        <p:strVal val="visible"/>
                                      </p:to>
                                    </p:set>
                                    <p:animEffect transition="in" filter="circle(out)">
                                      <p:cBhvr>
                                        <p:cTn id="63" dur="500"/>
                                        <p:tgtEl>
                                          <p:spTgt spid="101"/>
                                        </p:tgtEl>
                                      </p:cBhvr>
                                    </p:animEffect>
                                  </p:childTnLst>
                                </p:cTn>
                              </p:par>
                            </p:childTnLst>
                          </p:cTn>
                        </p:par>
                        <p:par>
                          <p:cTn id="64" fill="hold">
                            <p:stCondLst>
                              <p:cond delay="7500"/>
                            </p:stCondLst>
                            <p:childTnLst>
                              <p:par>
                                <p:cTn id="65" presetID="6" presetClass="entr" presetSubtype="32" fill="hold" grpId="0" nodeType="after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circle(out)">
                                      <p:cBhvr>
                                        <p:cTn id="67" dur="500"/>
                                        <p:tgtEl>
                                          <p:spTgt spid="89"/>
                                        </p:tgtEl>
                                      </p:cBhvr>
                                    </p:animEffect>
                                  </p:childTnLst>
                                </p:cTn>
                              </p:par>
                            </p:childTnLst>
                          </p:cTn>
                        </p:par>
                        <p:par>
                          <p:cTn id="68" fill="hold">
                            <p:stCondLst>
                              <p:cond delay="8000"/>
                            </p:stCondLst>
                            <p:childTnLst>
                              <p:par>
                                <p:cTn id="69" presetID="6" presetClass="entr" presetSubtype="32" fill="hold" grpId="0" nodeType="afterEffect">
                                  <p:stCondLst>
                                    <p:cond delay="0"/>
                                  </p:stCondLst>
                                  <p:childTnLst>
                                    <p:set>
                                      <p:cBhvr>
                                        <p:cTn id="70" dur="1" fill="hold">
                                          <p:stCondLst>
                                            <p:cond delay="0"/>
                                          </p:stCondLst>
                                        </p:cTn>
                                        <p:tgtEl>
                                          <p:spTgt spid="114"/>
                                        </p:tgtEl>
                                        <p:attrNameLst>
                                          <p:attrName>style.visibility</p:attrName>
                                        </p:attrNameLst>
                                      </p:cBhvr>
                                      <p:to>
                                        <p:strVal val="visible"/>
                                      </p:to>
                                    </p:set>
                                    <p:animEffect transition="in" filter="circle(out)">
                                      <p:cBhvr>
                                        <p:cTn id="71" dur="500"/>
                                        <p:tgtEl>
                                          <p:spTgt spid="114"/>
                                        </p:tgtEl>
                                      </p:cBhvr>
                                    </p:animEffect>
                                  </p:childTnLst>
                                </p:cTn>
                              </p:par>
                            </p:childTnLst>
                          </p:cTn>
                        </p:par>
                        <p:par>
                          <p:cTn id="72" fill="hold">
                            <p:stCondLst>
                              <p:cond delay="8500"/>
                            </p:stCondLst>
                            <p:childTnLst>
                              <p:par>
                                <p:cTn id="73" presetID="6" presetClass="entr" presetSubtype="32" fill="hold" grpId="0" nodeType="afterEffect">
                                  <p:stCondLst>
                                    <p:cond delay="0"/>
                                  </p:stCondLst>
                                  <p:childTnLst>
                                    <p:set>
                                      <p:cBhvr>
                                        <p:cTn id="74" dur="1" fill="hold">
                                          <p:stCondLst>
                                            <p:cond delay="0"/>
                                          </p:stCondLst>
                                        </p:cTn>
                                        <p:tgtEl>
                                          <p:spTgt spid="105"/>
                                        </p:tgtEl>
                                        <p:attrNameLst>
                                          <p:attrName>style.visibility</p:attrName>
                                        </p:attrNameLst>
                                      </p:cBhvr>
                                      <p:to>
                                        <p:strVal val="visible"/>
                                      </p:to>
                                    </p:set>
                                    <p:animEffect transition="in" filter="circle(out)">
                                      <p:cBhvr>
                                        <p:cTn id="75" dur="500"/>
                                        <p:tgtEl>
                                          <p:spTgt spid="105"/>
                                        </p:tgtEl>
                                      </p:cBhvr>
                                    </p:animEffect>
                                  </p:childTnLst>
                                </p:cTn>
                              </p:par>
                            </p:childTnLst>
                          </p:cTn>
                        </p:par>
                        <p:par>
                          <p:cTn id="76" fill="hold">
                            <p:stCondLst>
                              <p:cond delay="9000"/>
                            </p:stCondLst>
                            <p:childTnLst>
                              <p:par>
                                <p:cTn id="77" presetID="6" presetClass="entr" presetSubtype="32" fill="hold" grpId="0" nodeType="afterEffect">
                                  <p:stCondLst>
                                    <p:cond delay="0"/>
                                  </p:stCondLst>
                                  <p:childTnLst>
                                    <p:set>
                                      <p:cBhvr>
                                        <p:cTn id="78" dur="1" fill="hold">
                                          <p:stCondLst>
                                            <p:cond delay="0"/>
                                          </p:stCondLst>
                                        </p:cTn>
                                        <p:tgtEl>
                                          <p:spTgt spid="93"/>
                                        </p:tgtEl>
                                        <p:attrNameLst>
                                          <p:attrName>style.visibility</p:attrName>
                                        </p:attrNameLst>
                                      </p:cBhvr>
                                      <p:to>
                                        <p:strVal val="visible"/>
                                      </p:to>
                                    </p:set>
                                    <p:animEffect transition="in" filter="circle(out)">
                                      <p:cBhvr>
                                        <p:cTn id="79" dur="500"/>
                                        <p:tgtEl>
                                          <p:spTgt spid="93"/>
                                        </p:tgtEl>
                                      </p:cBhvr>
                                    </p:animEffect>
                                  </p:childTnLst>
                                </p:cTn>
                              </p:par>
                            </p:childTnLst>
                          </p:cTn>
                        </p:par>
                        <p:par>
                          <p:cTn id="80" fill="hold">
                            <p:stCondLst>
                              <p:cond delay="9500"/>
                            </p:stCondLst>
                            <p:childTnLst>
                              <p:par>
                                <p:cTn id="81" presetID="6" presetClass="entr" presetSubtype="32" fill="hold" grpId="0" nodeType="afterEffect">
                                  <p:stCondLst>
                                    <p:cond delay="100"/>
                                  </p:stCondLst>
                                  <p:childTnLst>
                                    <p:set>
                                      <p:cBhvr>
                                        <p:cTn id="82" dur="1" fill="hold">
                                          <p:stCondLst>
                                            <p:cond delay="0"/>
                                          </p:stCondLst>
                                        </p:cTn>
                                        <p:tgtEl>
                                          <p:spTgt spid="97"/>
                                        </p:tgtEl>
                                        <p:attrNameLst>
                                          <p:attrName>style.visibility</p:attrName>
                                        </p:attrNameLst>
                                      </p:cBhvr>
                                      <p:to>
                                        <p:strVal val="visible"/>
                                      </p:to>
                                    </p:set>
                                    <p:animEffect transition="in" filter="circle(out)">
                                      <p:cBhvr>
                                        <p:cTn id="83" dur="500"/>
                                        <p:tgtEl>
                                          <p:spTgt spid="97"/>
                                        </p:tgtEl>
                                      </p:cBhvr>
                                    </p:animEffect>
                                  </p:childTnLst>
                                </p:cTn>
                              </p:par>
                            </p:childTnLst>
                          </p:cTn>
                        </p:par>
                        <p:par>
                          <p:cTn id="84" fill="hold">
                            <p:stCondLst>
                              <p:cond delay="10100"/>
                            </p:stCondLst>
                            <p:childTnLst>
                              <p:par>
                                <p:cTn id="85" presetID="6" presetClass="entr" presetSubtype="32" fill="hold" grpId="0" nodeType="after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circle(out)">
                                      <p:cBhvr>
                                        <p:cTn id="87" dur="500"/>
                                        <p:tgtEl>
                                          <p:spTgt spid="91"/>
                                        </p:tgtEl>
                                      </p:cBhvr>
                                    </p:animEffect>
                                  </p:childTnLst>
                                </p:cTn>
                              </p:par>
                            </p:childTnLst>
                          </p:cTn>
                        </p:par>
                        <p:par>
                          <p:cTn id="88" fill="hold">
                            <p:stCondLst>
                              <p:cond delay="10600"/>
                            </p:stCondLst>
                            <p:childTnLst>
                              <p:par>
                                <p:cTn id="89" presetID="6" presetClass="entr" presetSubtype="32" fill="hold" grpId="0" nodeType="afterEffect">
                                  <p:stCondLst>
                                    <p:cond delay="0"/>
                                  </p:stCondLst>
                                  <p:childTnLst>
                                    <p:set>
                                      <p:cBhvr>
                                        <p:cTn id="90" dur="1" fill="hold">
                                          <p:stCondLst>
                                            <p:cond delay="0"/>
                                          </p:stCondLst>
                                        </p:cTn>
                                        <p:tgtEl>
                                          <p:spTgt spid="99"/>
                                        </p:tgtEl>
                                        <p:attrNameLst>
                                          <p:attrName>style.visibility</p:attrName>
                                        </p:attrNameLst>
                                      </p:cBhvr>
                                      <p:to>
                                        <p:strVal val="visible"/>
                                      </p:to>
                                    </p:set>
                                    <p:animEffect transition="in" filter="circle(out)">
                                      <p:cBhvr>
                                        <p:cTn id="91" dur="500"/>
                                        <p:tgtEl>
                                          <p:spTgt spid="99"/>
                                        </p:tgtEl>
                                      </p:cBhvr>
                                    </p:animEffect>
                                  </p:childTnLst>
                                </p:cTn>
                              </p:par>
                            </p:childTnLst>
                          </p:cTn>
                        </p:par>
                        <p:par>
                          <p:cTn id="92" fill="hold">
                            <p:stCondLst>
                              <p:cond delay="11100"/>
                            </p:stCondLst>
                            <p:childTnLst>
                              <p:par>
                                <p:cTn id="93" presetID="6" presetClass="entr" presetSubtype="32" fill="hold" grpId="0" nodeType="afterEffect">
                                  <p:stCondLst>
                                    <p:cond delay="0"/>
                                  </p:stCondLst>
                                  <p:childTnLst>
                                    <p:set>
                                      <p:cBhvr>
                                        <p:cTn id="94" dur="1" fill="hold">
                                          <p:stCondLst>
                                            <p:cond delay="0"/>
                                          </p:stCondLst>
                                        </p:cTn>
                                        <p:tgtEl>
                                          <p:spTgt spid="117"/>
                                        </p:tgtEl>
                                        <p:attrNameLst>
                                          <p:attrName>style.visibility</p:attrName>
                                        </p:attrNameLst>
                                      </p:cBhvr>
                                      <p:to>
                                        <p:strVal val="visible"/>
                                      </p:to>
                                    </p:set>
                                    <p:animEffect transition="in" filter="circle(out)">
                                      <p:cBhvr>
                                        <p:cTn id="95" dur="500"/>
                                        <p:tgtEl>
                                          <p:spTgt spid="117"/>
                                        </p:tgtEl>
                                      </p:cBhvr>
                                    </p:animEffect>
                                  </p:childTnLst>
                                </p:cTn>
                              </p:par>
                            </p:childTnLst>
                          </p:cTn>
                        </p:par>
                        <p:par>
                          <p:cTn id="96" fill="hold">
                            <p:stCondLst>
                              <p:cond delay="11600"/>
                            </p:stCondLst>
                            <p:childTnLst>
                              <p:par>
                                <p:cTn id="97" presetID="6" presetClass="entr" presetSubtype="32" fill="hold" grpId="0" nodeType="afterEffect">
                                  <p:stCondLst>
                                    <p:cond delay="0"/>
                                  </p:stCondLst>
                                  <p:childTnLst>
                                    <p:set>
                                      <p:cBhvr>
                                        <p:cTn id="98" dur="1" fill="hold">
                                          <p:stCondLst>
                                            <p:cond delay="0"/>
                                          </p:stCondLst>
                                        </p:cTn>
                                        <p:tgtEl>
                                          <p:spTgt spid="108"/>
                                        </p:tgtEl>
                                        <p:attrNameLst>
                                          <p:attrName>style.visibility</p:attrName>
                                        </p:attrNameLst>
                                      </p:cBhvr>
                                      <p:to>
                                        <p:strVal val="visible"/>
                                      </p:to>
                                    </p:set>
                                    <p:animEffect transition="in" filter="circle(out)">
                                      <p:cBhvr>
                                        <p:cTn id="99" dur="500"/>
                                        <p:tgtEl>
                                          <p:spTgt spid="108"/>
                                        </p:tgtEl>
                                      </p:cBhvr>
                                    </p:animEffect>
                                  </p:childTnLst>
                                </p:cTn>
                              </p:par>
                            </p:childTnLst>
                          </p:cTn>
                        </p:par>
                        <p:par>
                          <p:cTn id="100" fill="hold">
                            <p:stCondLst>
                              <p:cond delay="12100"/>
                            </p:stCondLst>
                            <p:childTnLst>
                              <p:par>
                                <p:cTn id="101" presetID="6" presetClass="entr" presetSubtype="32" fill="hold" grpId="0" nodeType="afterEffect">
                                  <p:stCondLst>
                                    <p:cond delay="0"/>
                                  </p:stCondLst>
                                  <p:childTnLst>
                                    <p:set>
                                      <p:cBhvr>
                                        <p:cTn id="102" dur="1" fill="hold">
                                          <p:stCondLst>
                                            <p:cond delay="0"/>
                                          </p:stCondLst>
                                        </p:cTn>
                                        <p:tgtEl>
                                          <p:spTgt spid="88"/>
                                        </p:tgtEl>
                                        <p:attrNameLst>
                                          <p:attrName>style.visibility</p:attrName>
                                        </p:attrNameLst>
                                      </p:cBhvr>
                                      <p:to>
                                        <p:strVal val="visible"/>
                                      </p:to>
                                    </p:set>
                                    <p:animEffect transition="in" filter="circle(out)">
                                      <p:cBhvr>
                                        <p:cTn id="103" dur="500"/>
                                        <p:tgtEl>
                                          <p:spTgt spid="88"/>
                                        </p:tgtEl>
                                      </p:cBhvr>
                                    </p:animEffect>
                                  </p:childTnLst>
                                </p:cTn>
                              </p:par>
                            </p:childTnLst>
                          </p:cTn>
                        </p:par>
                        <p:par>
                          <p:cTn id="104" fill="hold">
                            <p:stCondLst>
                              <p:cond delay="12600"/>
                            </p:stCondLst>
                            <p:childTnLst>
                              <p:par>
                                <p:cTn id="105" presetID="6" presetClass="entr" presetSubtype="32" fill="hold" grpId="0" nodeType="afterEffect">
                                  <p:stCondLst>
                                    <p:cond delay="0"/>
                                  </p:stCondLst>
                                  <p:childTnLst>
                                    <p:set>
                                      <p:cBhvr>
                                        <p:cTn id="106" dur="1" fill="hold">
                                          <p:stCondLst>
                                            <p:cond delay="0"/>
                                          </p:stCondLst>
                                        </p:cTn>
                                        <p:tgtEl>
                                          <p:spTgt spid="96"/>
                                        </p:tgtEl>
                                        <p:attrNameLst>
                                          <p:attrName>style.visibility</p:attrName>
                                        </p:attrNameLst>
                                      </p:cBhvr>
                                      <p:to>
                                        <p:strVal val="visible"/>
                                      </p:to>
                                    </p:set>
                                    <p:animEffect transition="in" filter="circle(out)">
                                      <p:cBhvr>
                                        <p:cTn id="107" dur="500"/>
                                        <p:tgtEl>
                                          <p:spTgt spid="96"/>
                                        </p:tgtEl>
                                      </p:cBhvr>
                                    </p:animEffect>
                                  </p:childTnLst>
                                </p:cTn>
                              </p:par>
                            </p:childTnLst>
                          </p:cTn>
                        </p:par>
                        <p:par>
                          <p:cTn id="108" fill="hold">
                            <p:stCondLst>
                              <p:cond delay="13100"/>
                            </p:stCondLst>
                            <p:childTnLst>
                              <p:par>
                                <p:cTn id="109" presetID="6" presetClass="entr" presetSubtype="32" fill="hold" grpId="0" nodeType="afterEffect">
                                  <p:stCondLst>
                                    <p:cond delay="0"/>
                                  </p:stCondLst>
                                  <p:childTnLst>
                                    <p:set>
                                      <p:cBhvr>
                                        <p:cTn id="110" dur="1" fill="hold">
                                          <p:stCondLst>
                                            <p:cond delay="0"/>
                                          </p:stCondLst>
                                        </p:cTn>
                                        <p:tgtEl>
                                          <p:spTgt spid="109"/>
                                        </p:tgtEl>
                                        <p:attrNameLst>
                                          <p:attrName>style.visibility</p:attrName>
                                        </p:attrNameLst>
                                      </p:cBhvr>
                                      <p:to>
                                        <p:strVal val="visible"/>
                                      </p:to>
                                    </p:set>
                                    <p:animEffect transition="in" filter="circle(out)">
                                      <p:cBhvr>
                                        <p:cTn id="111" dur="500"/>
                                        <p:tgtEl>
                                          <p:spTgt spid="109"/>
                                        </p:tgtEl>
                                      </p:cBhvr>
                                    </p:animEffect>
                                  </p:childTnLst>
                                </p:cTn>
                              </p:par>
                            </p:childTnLst>
                          </p:cTn>
                        </p:par>
                        <p:par>
                          <p:cTn id="112" fill="hold">
                            <p:stCondLst>
                              <p:cond delay="13600"/>
                            </p:stCondLst>
                            <p:childTnLst>
                              <p:par>
                                <p:cTn id="113" presetID="6" presetClass="entr" presetSubtype="32" fill="hold" grpId="0" nodeType="after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circle(out)">
                                      <p:cBhvr>
                                        <p:cTn id="115" dur="500"/>
                                        <p:tgtEl>
                                          <p:spTgt spid="90"/>
                                        </p:tgtEl>
                                      </p:cBhvr>
                                    </p:animEffect>
                                  </p:childTnLst>
                                </p:cTn>
                              </p:par>
                            </p:childTnLst>
                          </p:cTn>
                        </p:par>
                        <p:par>
                          <p:cTn id="116" fill="hold">
                            <p:stCondLst>
                              <p:cond delay="14100"/>
                            </p:stCondLst>
                            <p:childTnLst>
                              <p:par>
                                <p:cTn id="117" presetID="6" presetClass="entr" presetSubtype="32" fill="hold" grpId="0" nodeType="afterEffect">
                                  <p:stCondLst>
                                    <p:cond delay="0"/>
                                  </p:stCondLst>
                                  <p:childTnLst>
                                    <p:set>
                                      <p:cBhvr>
                                        <p:cTn id="118" dur="1" fill="hold">
                                          <p:stCondLst>
                                            <p:cond delay="0"/>
                                          </p:stCondLst>
                                        </p:cTn>
                                        <p:tgtEl>
                                          <p:spTgt spid="98"/>
                                        </p:tgtEl>
                                        <p:attrNameLst>
                                          <p:attrName>style.visibility</p:attrName>
                                        </p:attrNameLst>
                                      </p:cBhvr>
                                      <p:to>
                                        <p:strVal val="visible"/>
                                      </p:to>
                                    </p:set>
                                    <p:animEffect transition="in" filter="circle(out)">
                                      <p:cBhvr>
                                        <p:cTn id="119" dur="500"/>
                                        <p:tgtEl>
                                          <p:spTgt spid="98"/>
                                        </p:tgtEl>
                                      </p:cBhvr>
                                    </p:animEffect>
                                  </p:childTnLst>
                                </p:cTn>
                              </p:par>
                            </p:childTnLst>
                          </p:cTn>
                        </p:par>
                        <p:par>
                          <p:cTn id="120" fill="hold">
                            <p:stCondLst>
                              <p:cond delay="14600"/>
                            </p:stCondLst>
                            <p:childTnLst>
                              <p:par>
                                <p:cTn id="121" presetID="6" presetClass="entr" presetSubtype="32" fill="hold" grpId="0" nodeType="afterEffect">
                                  <p:stCondLst>
                                    <p:cond delay="0"/>
                                  </p:stCondLst>
                                  <p:childTnLst>
                                    <p:set>
                                      <p:cBhvr>
                                        <p:cTn id="122" dur="1" fill="hold">
                                          <p:stCondLst>
                                            <p:cond delay="0"/>
                                          </p:stCondLst>
                                        </p:cTn>
                                        <p:tgtEl>
                                          <p:spTgt spid="120"/>
                                        </p:tgtEl>
                                        <p:attrNameLst>
                                          <p:attrName>style.visibility</p:attrName>
                                        </p:attrNameLst>
                                      </p:cBhvr>
                                      <p:to>
                                        <p:strVal val="visible"/>
                                      </p:to>
                                    </p:set>
                                    <p:animEffect transition="in" filter="circle(out)">
                                      <p:cBhvr>
                                        <p:cTn id="123" dur="500"/>
                                        <p:tgtEl>
                                          <p:spTgt spid="120"/>
                                        </p:tgtEl>
                                      </p:cBhvr>
                                    </p:animEffect>
                                  </p:childTnLst>
                                </p:cTn>
                              </p:par>
                            </p:childTnLst>
                          </p:cTn>
                        </p:par>
                        <p:par>
                          <p:cTn id="124" fill="hold">
                            <p:stCondLst>
                              <p:cond delay="15100"/>
                            </p:stCondLst>
                            <p:childTnLst>
                              <p:par>
                                <p:cTn id="125" presetID="6" presetClass="entr" presetSubtype="32" fill="hold" grpId="0" nodeType="afterEffect">
                                  <p:stCondLst>
                                    <p:cond delay="0"/>
                                  </p:stCondLst>
                                  <p:childTnLst>
                                    <p:set>
                                      <p:cBhvr>
                                        <p:cTn id="126" dur="1" fill="hold">
                                          <p:stCondLst>
                                            <p:cond delay="0"/>
                                          </p:stCondLst>
                                        </p:cTn>
                                        <p:tgtEl>
                                          <p:spTgt spid="95"/>
                                        </p:tgtEl>
                                        <p:attrNameLst>
                                          <p:attrName>style.visibility</p:attrName>
                                        </p:attrNameLst>
                                      </p:cBhvr>
                                      <p:to>
                                        <p:strVal val="visible"/>
                                      </p:to>
                                    </p:set>
                                    <p:animEffect transition="in" filter="circle(out)">
                                      <p:cBhvr>
                                        <p:cTn id="127" dur="500"/>
                                        <p:tgtEl>
                                          <p:spTgt spid="95"/>
                                        </p:tgtEl>
                                      </p:cBhvr>
                                    </p:animEffect>
                                  </p:childTnLst>
                                </p:cTn>
                              </p:par>
                            </p:childTnLst>
                          </p:cTn>
                        </p:par>
                        <p:par>
                          <p:cTn id="128" fill="hold">
                            <p:stCondLst>
                              <p:cond delay="15600"/>
                            </p:stCondLst>
                            <p:childTnLst>
                              <p:par>
                                <p:cTn id="129" presetID="6" presetClass="entr" presetSubtype="32" fill="hold" grpId="0" nodeType="afterEffect">
                                  <p:stCondLst>
                                    <p:cond delay="0"/>
                                  </p:stCondLst>
                                  <p:childTnLst>
                                    <p:set>
                                      <p:cBhvr>
                                        <p:cTn id="130" dur="1" fill="hold">
                                          <p:stCondLst>
                                            <p:cond delay="0"/>
                                          </p:stCondLst>
                                        </p:cTn>
                                        <p:tgtEl>
                                          <p:spTgt spid="116"/>
                                        </p:tgtEl>
                                        <p:attrNameLst>
                                          <p:attrName>style.visibility</p:attrName>
                                        </p:attrNameLst>
                                      </p:cBhvr>
                                      <p:to>
                                        <p:strVal val="visible"/>
                                      </p:to>
                                    </p:set>
                                    <p:animEffect transition="in" filter="circle(out)">
                                      <p:cBhvr>
                                        <p:cTn id="131" dur="500"/>
                                        <p:tgtEl>
                                          <p:spTgt spid="116"/>
                                        </p:tgtEl>
                                      </p:cBhvr>
                                    </p:animEffect>
                                  </p:childTnLst>
                                </p:cTn>
                              </p:par>
                            </p:childTnLst>
                          </p:cTn>
                        </p:par>
                        <p:par>
                          <p:cTn id="132" fill="hold">
                            <p:stCondLst>
                              <p:cond delay="16100"/>
                            </p:stCondLst>
                            <p:childTnLst>
                              <p:par>
                                <p:cTn id="133" presetID="6" presetClass="entr" presetSubtype="32" fill="hold" grpId="0" nodeType="afterEffect">
                                  <p:stCondLst>
                                    <p:cond delay="0"/>
                                  </p:stCondLst>
                                  <p:childTnLst>
                                    <p:set>
                                      <p:cBhvr>
                                        <p:cTn id="134" dur="1" fill="hold">
                                          <p:stCondLst>
                                            <p:cond delay="0"/>
                                          </p:stCondLst>
                                        </p:cTn>
                                        <p:tgtEl>
                                          <p:spTgt spid="87"/>
                                        </p:tgtEl>
                                        <p:attrNameLst>
                                          <p:attrName>style.visibility</p:attrName>
                                        </p:attrNameLst>
                                      </p:cBhvr>
                                      <p:to>
                                        <p:strVal val="visible"/>
                                      </p:to>
                                    </p:set>
                                    <p:animEffect transition="in" filter="circle(out)">
                                      <p:cBhvr>
                                        <p:cTn id="135" dur="500"/>
                                        <p:tgtEl>
                                          <p:spTgt spid="87"/>
                                        </p:tgtEl>
                                      </p:cBhvr>
                                    </p:animEffect>
                                  </p:childTnLst>
                                </p:cTn>
                              </p:par>
                            </p:childTnLst>
                          </p:cTn>
                        </p:par>
                        <p:par>
                          <p:cTn id="136" fill="hold">
                            <p:stCondLst>
                              <p:cond delay="16600"/>
                            </p:stCondLst>
                            <p:childTnLst>
                              <p:par>
                                <p:cTn id="137" presetID="6" presetClass="entr" presetSubtype="32" fill="hold" grpId="0" nodeType="afterEffect">
                                  <p:stCondLst>
                                    <p:cond delay="0"/>
                                  </p:stCondLst>
                                  <p:childTnLst>
                                    <p:set>
                                      <p:cBhvr>
                                        <p:cTn id="138" dur="1" fill="hold">
                                          <p:stCondLst>
                                            <p:cond delay="0"/>
                                          </p:stCondLst>
                                        </p:cTn>
                                        <p:tgtEl>
                                          <p:spTgt spid="111"/>
                                        </p:tgtEl>
                                        <p:attrNameLst>
                                          <p:attrName>style.visibility</p:attrName>
                                        </p:attrNameLst>
                                      </p:cBhvr>
                                      <p:to>
                                        <p:strVal val="visible"/>
                                      </p:to>
                                    </p:set>
                                    <p:animEffect transition="in" filter="circle(out)">
                                      <p:cBhvr>
                                        <p:cTn id="139" dur="500"/>
                                        <p:tgtEl>
                                          <p:spTgt spid="111"/>
                                        </p:tgtEl>
                                      </p:cBhvr>
                                    </p:animEffect>
                                  </p:childTnLst>
                                </p:cTn>
                              </p:par>
                            </p:childTnLst>
                          </p:cTn>
                        </p:par>
                        <p:par>
                          <p:cTn id="140" fill="hold">
                            <p:stCondLst>
                              <p:cond delay="17100"/>
                            </p:stCondLst>
                            <p:childTnLst>
                              <p:par>
                                <p:cTn id="141" presetID="6" presetClass="entr" presetSubtype="32" fill="hold" grpId="0" nodeType="afterEffect">
                                  <p:stCondLst>
                                    <p:cond delay="0"/>
                                  </p:stCondLst>
                                  <p:childTnLst>
                                    <p:set>
                                      <p:cBhvr>
                                        <p:cTn id="142" dur="1" fill="hold">
                                          <p:stCondLst>
                                            <p:cond delay="0"/>
                                          </p:stCondLst>
                                        </p:cTn>
                                        <p:tgtEl>
                                          <p:spTgt spid="119"/>
                                        </p:tgtEl>
                                        <p:attrNameLst>
                                          <p:attrName>style.visibility</p:attrName>
                                        </p:attrNameLst>
                                      </p:cBhvr>
                                      <p:to>
                                        <p:strVal val="visible"/>
                                      </p:to>
                                    </p:set>
                                    <p:animEffect transition="in" filter="circle(out)">
                                      <p:cBhvr>
                                        <p:cTn id="143" dur="500"/>
                                        <p:tgtEl>
                                          <p:spTgt spid="119"/>
                                        </p:tgtEl>
                                      </p:cBhvr>
                                    </p:animEffect>
                                  </p:childTnLst>
                                </p:cTn>
                              </p:par>
                            </p:childTnLst>
                          </p:cTn>
                        </p:par>
                        <p:par>
                          <p:cTn id="144" fill="hold">
                            <p:stCondLst>
                              <p:cond delay="17600"/>
                            </p:stCondLst>
                            <p:childTnLst>
                              <p:par>
                                <p:cTn id="145" presetID="6" presetClass="entr" presetSubtype="32" fill="hold" grpId="0" nodeType="afterEffect">
                                  <p:stCondLst>
                                    <p:cond delay="0"/>
                                  </p:stCondLst>
                                  <p:childTnLst>
                                    <p:set>
                                      <p:cBhvr>
                                        <p:cTn id="146" dur="1" fill="hold">
                                          <p:stCondLst>
                                            <p:cond delay="0"/>
                                          </p:stCondLst>
                                        </p:cTn>
                                        <p:tgtEl>
                                          <p:spTgt spid="112"/>
                                        </p:tgtEl>
                                        <p:attrNameLst>
                                          <p:attrName>style.visibility</p:attrName>
                                        </p:attrNameLst>
                                      </p:cBhvr>
                                      <p:to>
                                        <p:strVal val="visible"/>
                                      </p:to>
                                    </p:set>
                                    <p:animEffect transition="in" filter="circle(out)">
                                      <p:cBhvr>
                                        <p:cTn id="147" dur="500"/>
                                        <p:tgtEl>
                                          <p:spTgt spid="112"/>
                                        </p:tgtEl>
                                      </p:cBhvr>
                                    </p:animEffect>
                                  </p:childTnLst>
                                </p:cTn>
                              </p:par>
                            </p:childTnLst>
                          </p:cTn>
                        </p:par>
                      </p:childTnLst>
                    </p:cTn>
                  </p:par>
                  <p:par>
                    <p:cTn id="148" fill="hold">
                      <p:stCondLst>
                        <p:cond delay="indefinite"/>
                      </p:stCondLst>
                      <p:childTnLst>
                        <p:par>
                          <p:cTn id="149" fill="hold">
                            <p:stCondLst>
                              <p:cond delay="0"/>
                            </p:stCondLst>
                            <p:childTnLst>
                              <p:par>
                                <p:cTn id="150" presetID="6" presetClass="entr" presetSubtype="32" fill="hold" grpId="0" nodeType="clickEffect">
                                  <p:stCondLst>
                                    <p:cond delay="0"/>
                                  </p:stCondLst>
                                  <p:childTnLst>
                                    <p:set>
                                      <p:cBhvr>
                                        <p:cTn id="151" dur="1" fill="hold">
                                          <p:stCondLst>
                                            <p:cond delay="0"/>
                                          </p:stCondLst>
                                        </p:cTn>
                                        <p:tgtEl>
                                          <p:spTgt spid="126"/>
                                        </p:tgtEl>
                                        <p:attrNameLst>
                                          <p:attrName>style.visibility</p:attrName>
                                        </p:attrNameLst>
                                      </p:cBhvr>
                                      <p:to>
                                        <p:strVal val="visible"/>
                                      </p:to>
                                    </p:set>
                                    <p:animEffect transition="in" filter="circle(out)">
                                      <p:cBhvr>
                                        <p:cTn id="152" dur="500"/>
                                        <p:tgtEl>
                                          <p:spTgt spid="126"/>
                                        </p:tgtEl>
                                      </p:cBhvr>
                                    </p:animEffect>
                                  </p:childTnLst>
                                </p:cTn>
                              </p:par>
                            </p:childTnLst>
                          </p:cTn>
                        </p:par>
                        <p:par>
                          <p:cTn id="153" fill="hold">
                            <p:stCondLst>
                              <p:cond delay="500"/>
                            </p:stCondLst>
                            <p:childTnLst>
                              <p:par>
                                <p:cTn id="154" presetID="6" presetClass="entr" presetSubtype="32" fill="hold" grpId="0" nodeType="afterEffect">
                                  <p:stCondLst>
                                    <p:cond delay="0"/>
                                  </p:stCondLst>
                                  <p:childTnLst>
                                    <p:set>
                                      <p:cBhvr>
                                        <p:cTn id="155" dur="1" fill="hold">
                                          <p:stCondLst>
                                            <p:cond delay="0"/>
                                          </p:stCondLst>
                                        </p:cTn>
                                        <p:tgtEl>
                                          <p:spTgt spid="122"/>
                                        </p:tgtEl>
                                        <p:attrNameLst>
                                          <p:attrName>style.visibility</p:attrName>
                                        </p:attrNameLst>
                                      </p:cBhvr>
                                      <p:to>
                                        <p:strVal val="visible"/>
                                      </p:to>
                                    </p:set>
                                    <p:animEffect transition="in" filter="circle(out)">
                                      <p:cBhvr>
                                        <p:cTn id="156" dur="500"/>
                                        <p:tgtEl>
                                          <p:spTgt spid="122"/>
                                        </p:tgtEl>
                                      </p:cBhvr>
                                    </p:animEffect>
                                  </p:childTnLst>
                                </p:cTn>
                              </p:par>
                            </p:childTnLst>
                          </p:cTn>
                        </p:par>
                        <p:par>
                          <p:cTn id="157" fill="hold">
                            <p:stCondLst>
                              <p:cond delay="1000"/>
                            </p:stCondLst>
                            <p:childTnLst>
                              <p:par>
                                <p:cTn id="158" presetID="6" presetClass="entr" presetSubtype="32" fill="hold" grpId="0" nodeType="afterEffect">
                                  <p:stCondLst>
                                    <p:cond delay="0"/>
                                  </p:stCondLst>
                                  <p:childTnLst>
                                    <p:set>
                                      <p:cBhvr>
                                        <p:cTn id="159" dur="1" fill="hold">
                                          <p:stCondLst>
                                            <p:cond delay="0"/>
                                          </p:stCondLst>
                                        </p:cTn>
                                        <p:tgtEl>
                                          <p:spTgt spid="128"/>
                                        </p:tgtEl>
                                        <p:attrNameLst>
                                          <p:attrName>style.visibility</p:attrName>
                                        </p:attrNameLst>
                                      </p:cBhvr>
                                      <p:to>
                                        <p:strVal val="visible"/>
                                      </p:to>
                                    </p:set>
                                    <p:animEffect transition="in" filter="circle(out)">
                                      <p:cBhvr>
                                        <p:cTn id="160" dur="500"/>
                                        <p:tgtEl>
                                          <p:spTgt spid="128"/>
                                        </p:tgtEl>
                                      </p:cBhvr>
                                    </p:animEffect>
                                  </p:childTnLst>
                                </p:cTn>
                              </p:par>
                            </p:childTnLst>
                          </p:cTn>
                        </p:par>
                        <p:par>
                          <p:cTn id="161" fill="hold">
                            <p:stCondLst>
                              <p:cond delay="1500"/>
                            </p:stCondLst>
                            <p:childTnLst>
                              <p:par>
                                <p:cTn id="162" presetID="6" presetClass="entr" presetSubtype="32" fill="hold" grpId="0" nodeType="afterEffect">
                                  <p:stCondLst>
                                    <p:cond delay="0"/>
                                  </p:stCondLst>
                                  <p:childTnLst>
                                    <p:set>
                                      <p:cBhvr>
                                        <p:cTn id="163" dur="1" fill="hold">
                                          <p:stCondLst>
                                            <p:cond delay="0"/>
                                          </p:stCondLst>
                                        </p:cTn>
                                        <p:tgtEl>
                                          <p:spTgt spid="125"/>
                                        </p:tgtEl>
                                        <p:attrNameLst>
                                          <p:attrName>style.visibility</p:attrName>
                                        </p:attrNameLst>
                                      </p:cBhvr>
                                      <p:to>
                                        <p:strVal val="visible"/>
                                      </p:to>
                                    </p:set>
                                    <p:animEffect transition="in" filter="circle(out)">
                                      <p:cBhvr>
                                        <p:cTn id="164" dur="500"/>
                                        <p:tgtEl>
                                          <p:spTgt spid="125"/>
                                        </p:tgtEl>
                                      </p:cBhvr>
                                    </p:animEffect>
                                  </p:childTnLst>
                                </p:cTn>
                              </p:par>
                            </p:childTnLst>
                          </p:cTn>
                        </p:par>
                        <p:par>
                          <p:cTn id="165" fill="hold">
                            <p:stCondLst>
                              <p:cond delay="2000"/>
                            </p:stCondLst>
                            <p:childTnLst>
                              <p:par>
                                <p:cTn id="166" presetID="6" presetClass="entr" presetSubtype="32" fill="hold" grpId="0" nodeType="afterEffect">
                                  <p:stCondLst>
                                    <p:cond delay="0"/>
                                  </p:stCondLst>
                                  <p:childTnLst>
                                    <p:set>
                                      <p:cBhvr>
                                        <p:cTn id="167" dur="1" fill="hold">
                                          <p:stCondLst>
                                            <p:cond delay="0"/>
                                          </p:stCondLst>
                                        </p:cTn>
                                        <p:tgtEl>
                                          <p:spTgt spid="84"/>
                                        </p:tgtEl>
                                        <p:attrNameLst>
                                          <p:attrName>style.visibility</p:attrName>
                                        </p:attrNameLst>
                                      </p:cBhvr>
                                      <p:to>
                                        <p:strVal val="visible"/>
                                      </p:to>
                                    </p:set>
                                    <p:animEffect transition="in" filter="circle(out)">
                                      <p:cBhvr>
                                        <p:cTn id="168" dur="500"/>
                                        <p:tgtEl>
                                          <p:spTgt spid="84"/>
                                        </p:tgtEl>
                                      </p:cBhvr>
                                    </p:animEffect>
                                  </p:childTnLst>
                                </p:cTn>
                              </p:par>
                            </p:childTnLst>
                          </p:cTn>
                        </p:par>
                        <p:par>
                          <p:cTn id="169" fill="hold">
                            <p:stCondLst>
                              <p:cond delay="2500"/>
                            </p:stCondLst>
                            <p:childTnLst>
                              <p:par>
                                <p:cTn id="170" presetID="6" presetClass="entr" presetSubtype="32" fill="hold" grpId="0" nodeType="afterEffect">
                                  <p:stCondLst>
                                    <p:cond delay="0"/>
                                  </p:stCondLst>
                                  <p:childTnLst>
                                    <p:set>
                                      <p:cBhvr>
                                        <p:cTn id="171" dur="1" fill="hold">
                                          <p:stCondLst>
                                            <p:cond delay="0"/>
                                          </p:stCondLst>
                                        </p:cTn>
                                        <p:tgtEl>
                                          <p:spTgt spid="85"/>
                                        </p:tgtEl>
                                        <p:attrNameLst>
                                          <p:attrName>style.visibility</p:attrName>
                                        </p:attrNameLst>
                                      </p:cBhvr>
                                      <p:to>
                                        <p:strVal val="visible"/>
                                      </p:to>
                                    </p:set>
                                    <p:animEffect transition="in" filter="circle(out)">
                                      <p:cBhvr>
                                        <p:cTn id="172" dur="500"/>
                                        <p:tgtEl>
                                          <p:spTgt spid="85"/>
                                        </p:tgtEl>
                                      </p:cBhvr>
                                    </p:animEffect>
                                  </p:childTnLst>
                                </p:cTn>
                              </p:par>
                            </p:childTnLst>
                          </p:cTn>
                        </p:par>
                        <p:par>
                          <p:cTn id="173" fill="hold">
                            <p:stCondLst>
                              <p:cond delay="3000"/>
                            </p:stCondLst>
                            <p:childTnLst>
                              <p:par>
                                <p:cTn id="174" presetID="6" presetClass="entr" presetSubtype="32" fill="hold" grpId="0" nodeType="afterEffect">
                                  <p:stCondLst>
                                    <p:cond delay="0"/>
                                  </p:stCondLst>
                                  <p:childTnLst>
                                    <p:set>
                                      <p:cBhvr>
                                        <p:cTn id="175" dur="1" fill="hold">
                                          <p:stCondLst>
                                            <p:cond delay="0"/>
                                          </p:stCondLst>
                                        </p:cTn>
                                        <p:tgtEl>
                                          <p:spTgt spid="127"/>
                                        </p:tgtEl>
                                        <p:attrNameLst>
                                          <p:attrName>style.visibility</p:attrName>
                                        </p:attrNameLst>
                                      </p:cBhvr>
                                      <p:to>
                                        <p:strVal val="visible"/>
                                      </p:to>
                                    </p:set>
                                    <p:animEffect transition="in" filter="circle(out)">
                                      <p:cBhvr>
                                        <p:cTn id="176" dur="500"/>
                                        <p:tgtEl>
                                          <p:spTgt spid="127"/>
                                        </p:tgtEl>
                                      </p:cBhvr>
                                    </p:animEffect>
                                  </p:childTnLst>
                                </p:cTn>
                              </p:par>
                            </p:childTnLst>
                          </p:cTn>
                        </p:par>
                        <p:par>
                          <p:cTn id="177" fill="hold">
                            <p:stCondLst>
                              <p:cond delay="3500"/>
                            </p:stCondLst>
                            <p:childTnLst>
                              <p:par>
                                <p:cTn id="178" presetID="6" presetClass="entr" presetSubtype="32" fill="hold" grpId="0" nodeType="afterEffect">
                                  <p:stCondLst>
                                    <p:cond delay="0"/>
                                  </p:stCondLst>
                                  <p:childTnLst>
                                    <p:set>
                                      <p:cBhvr>
                                        <p:cTn id="179" dur="1" fill="hold">
                                          <p:stCondLst>
                                            <p:cond delay="0"/>
                                          </p:stCondLst>
                                        </p:cTn>
                                        <p:tgtEl>
                                          <p:spTgt spid="124"/>
                                        </p:tgtEl>
                                        <p:attrNameLst>
                                          <p:attrName>style.visibility</p:attrName>
                                        </p:attrNameLst>
                                      </p:cBhvr>
                                      <p:to>
                                        <p:strVal val="visible"/>
                                      </p:to>
                                    </p:set>
                                    <p:animEffect transition="in" filter="circle(out)">
                                      <p:cBhvr>
                                        <p:cTn id="180" dur="500"/>
                                        <p:tgtEl>
                                          <p:spTgt spid="124"/>
                                        </p:tgtEl>
                                      </p:cBhvr>
                                    </p:animEffect>
                                  </p:childTnLst>
                                </p:cTn>
                              </p:par>
                            </p:childTnLst>
                          </p:cTn>
                        </p:par>
                        <p:par>
                          <p:cTn id="181" fill="hold">
                            <p:stCondLst>
                              <p:cond delay="4000"/>
                            </p:stCondLst>
                            <p:childTnLst>
                              <p:par>
                                <p:cTn id="182" presetID="6" presetClass="entr" presetSubtype="32" fill="hold" grpId="0" nodeType="afterEffect">
                                  <p:stCondLst>
                                    <p:cond delay="0"/>
                                  </p:stCondLst>
                                  <p:childTnLst>
                                    <p:set>
                                      <p:cBhvr>
                                        <p:cTn id="183" dur="1" fill="hold">
                                          <p:stCondLst>
                                            <p:cond delay="0"/>
                                          </p:stCondLst>
                                        </p:cTn>
                                        <p:tgtEl>
                                          <p:spTgt spid="123"/>
                                        </p:tgtEl>
                                        <p:attrNameLst>
                                          <p:attrName>style.visibility</p:attrName>
                                        </p:attrNameLst>
                                      </p:cBhvr>
                                      <p:to>
                                        <p:strVal val="visible"/>
                                      </p:to>
                                    </p:set>
                                    <p:animEffect transition="in" filter="circle(out)">
                                      <p:cBhvr>
                                        <p:cTn id="184" dur="500"/>
                                        <p:tgtEl>
                                          <p:spTgt spid="123"/>
                                        </p:tgtEl>
                                      </p:cBhvr>
                                    </p:animEffect>
                                  </p:childTnLst>
                                </p:cTn>
                              </p:par>
                            </p:childTnLst>
                          </p:cTn>
                        </p:par>
                        <p:par>
                          <p:cTn id="185" fill="hold">
                            <p:stCondLst>
                              <p:cond delay="4500"/>
                            </p:stCondLst>
                            <p:childTnLst>
                              <p:par>
                                <p:cTn id="186" presetID="6" presetClass="entr" presetSubtype="32" fill="hold" grpId="0" nodeType="afterEffect">
                                  <p:stCondLst>
                                    <p:cond delay="0"/>
                                  </p:stCondLst>
                                  <p:childTnLst>
                                    <p:set>
                                      <p:cBhvr>
                                        <p:cTn id="187" dur="1" fill="hold">
                                          <p:stCondLst>
                                            <p:cond delay="0"/>
                                          </p:stCondLst>
                                        </p:cTn>
                                        <p:tgtEl>
                                          <p:spTgt spid="150"/>
                                        </p:tgtEl>
                                        <p:attrNameLst>
                                          <p:attrName>style.visibility</p:attrName>
                                        </p:attrNameLst>
                                      </p:cBhvr>
                                      <p:to>
                                        <p:strVal val="visible"/>
                                      </p:to>
                                    </p:set>
                                    <p:animEffect transition="in" filter="circle(out)">
                                      <p:cBhvr>
                                        <p:cTn id="188" dur="500"/>
                                        <p:tgtEl>
                                          <p:spTgt spid="150"/>
                                        </p:tgtEl>
                                      </p:cBhvr>
                                    </p:animEffect>
                                  </p:childTnLst>
                                </p:cTn>
                              </p:par>
                            </p:childTnLst>
                          </p:cTn>
                        </p:par>
                        <p:par>
                          <p:cTn id="189" fill="hold">
                            <p:stCondLst>
                              <p:cond delay="5000"/>
                            </p:stCondLst>
                            <p:childTnLst>
                              <p:par>
                                <p:cTn id="190" presetID="6" presetClass="entr" presetSubtype="32" fill="hold" grpId="0" nodeType="afterEffect">
                                  <p:stCondLst>
                                    <p:cond delay="0"/>
                                  </p:stCondLst>
                                  <p:childTnLst>
                                    <p:set>
                                      <p:cBhvr>
                                        <p:cTn id="191" dur="1" fill="hold">
                                          <p:stCondLst>
                                            <p:cond delay="0"/>
                                          </p:stCondLst>
                                        </p:cTn>
                                        <p:tgtEl>
                                          <p:spTgt spid="135"/>
                                        </p:tgtEl>
                                        <p:attrNameLst>
                                          <p:attrName>style.visibility</p:attrName>
                                        </p:attrNameLst>
                                      </p:cBhvr>
                                      <p:to>
                                        <p:strVal val="visible"/>
                                      </p:to>
                                    </p:set>
                                    <p:animEffect transition="in" filter="circle(out)">
                                      <p:cBhvr>
                                        <p:cTn id="192" dur="500"/>
                                        <p:tgtEl>
                                          <p:spTgt spid="135"/>
                                        </p:tgtEl>
                                      </p:cBhvr>
                                    </p:animEffect>
                                  </p:childTnLst>
                                </p:cTn>
                              </p:par>
                            </p:childTnLst>
                          </p:cTn>
                        </p:par>
                        <p:par>
                          <p:cTn id="193" fill="hold">
                            <p:stCondLst>
                              <p:cond delay="5500"/>
                            </p:stCondLst>
                            <p:childTnLst>
                              <p:par>
                                <p:cTn id="194" presetID="6" presetClass="entr" presetSubtype="32" fill="hold" grpId="0" nodeType="afterEffect">
                                  <p:stCondLst>
                                    <p:cond delay="0"/>
                                  </p:stCondLst>
                                  <p:childTnLst>
                                    <p:set>
                                      <p:cBhvr>
                                        <p:cTn id="195" dur="1" fill="hold">
                                          <p:stCondLst>
                                            <p:cond delay="0"/>
                                          </p:stCondLst>
                                        </p:cTn>
                                        <p:tgtEl>
                                          <p:spTgt spid="131"/>
                                        </p:tgtEl>
                                        <p:attrNameLst>
                                          <p:attrName>style.visibility</p:attrName>
                                        </p:attrNameLst>
                                      </p:cBhvr>
                                      <p:to>
                                        <p:strVal val="visible"/>
                                      </p:to>
                                    </p:set>
                                    <p:animEffect transition="in" filter="circle(out)">
                                      <p:cBhvr>
                                        <p:cTn id="196" dur="500"/>
                                        <p:tgtEl>
                                          <p:spTgt spid="131"/>
                                        </p:tgtEl>
                                      </p:cBhvr>
                                    </p:animEffect>
                                  </p:childTnLst>
                                </p:cTn>
                              </p:par>
                            </p:childTnLst>
                          </p:cTn>
                        </p:par>
                        <p:par>
                          <p:cTn id="197" fill="hold">
                            <p:stCondLst>
                              <p:cond delay="6000"/>
                            </p:stCondLst>
                            <p:childTnLst>
                              <p:par>
                                <p:cTn id="198" presetID="6" presetClass="entr" presetSubtype="32" fill="hold" grpId="0" nodeType="afterEffect">
                                  <p:stCondLst>
                                    <p:cond delay="0"/>
                                  </p:stCondLst>
                                  <p:childTnLst>
                                    <p:set>
                                      <p:cBhvr>
                                        <p:cTn id="199" dur="1" fill="hold">
                                          <p:stCondLst>
                                            <p:cond delay="0"/>
                                          </p:stCondLst>
                                        </p:cTn>
                                        <p:tgtEl>
                                          <p:spTgt spid="152"/>
                                        </p:tgtEl>
                                        <p:attrNameLst>
                                          <p:attrName>style.visibility</p:attrName>
                                        </p:attrNameLst>
                                      </p:cBhvr>
                                      <p:to>
                                        <p:strVal val="visible"/>
                                      </p:to>
                                    </p:set>
                                    <p:animEffect transition="in" filter="circle(out)">
                                      <p:cBhvr>
                                        <p:cTn id="200" dur="500"/>
                                        <p:tgtEl>
                                          <p:spTgt spid="152"/>
                                        </p:tgtEl>
                                      </p:cBhvr>
                                    </p:animEffect>
                                  </p:childTnLst>
                                </p:cTn>
                              </p:par>
                            </p:childTnLst>
                          </p:cTn>
                        </p:par>
                        <p:par>
                          <p:cTn id="201" fill="hold">
                            <p:stCondLst>
                              <p:cond delay="6500"/>
                            </p:stCondLst>
                            <p:childTnLst>
                              <p:par>
                                <p:cTn id="202" presetID="6" presetClass="entr" presetSubtype="32" fill="hold" grpId="0" nodeType="afterEffect">
                                  <p:stCondLst>
                                    <p:cond delay="0"/>
                                  </p:stCondLst>
                                  <p:childTnLst>
                                    <p:set>
                                      <p:cBhvr>
                                        <p:cTn id="203" dur="1" fill="hold">
                                          <p:stCondLst>
                                            <p:cond delay="0"/>
                                          </p:stCondLst>
                                        </p:cTn>
                                        <p:tgtEl>
                                          <p:spTgt spid="143"/>
                                        </p:tgtEl>
                                        <p:attrNameLst>
                                          <p:attrName>style.visibility</p:attrName>
                                        </p:attrNameLst>
                                      </p:cBhvr>
                                      <p:to>
                                        <p:strVal val="visible"/>
                                      </p:to>
                                    </p:set>
                                    <p:animEffect transition="in" filter="circle(out)">
                                      <p:cBhvr>
                                        <p:cTn id="204" dur="500"/>
                                        <p:tgtEl>
                                          <p:spTgt spid="143"/>
                                        </p:tgtEl>
                                      </p:cBhvr>
                                    </p:animEffect>
                                  </p:childTnLst>
                                </p:cTn>
                              </p:par>
                            </p:childTnLst>
                          </p:cTn>
                        </p:par>
                        <p:par>
                          <p:cTn id="205" fill="hold">
                            <p:stCondLst>
                              <p:cond delay="7000"/>
                            </p:stCondLst>
                            <p:childTnLst>
                              <p:par>
                                <p:cTn id="206" presetID="6" presetClass="entr" presetSubtype="32" fill="hold" grpId="0" nodeType="afterEffect">
                                  <p:stCondLst>
                                    <p:cond delay="0"/>
                                  </p:stCondLst>
                                  <p:childTnLst>
                                    <p:set>
                                      <p:cBhvr>
                                        <p:cTn id="207" dur="1" fill="hold">
                                          <p:stCondLst>
                                            <p:cond delay="0"/>
                                          </p:stCondLst>
                                        </p:cTn>
                                        <p:tgtEl>
                                          <p:spTgt spid="144"/>
                                        </p:tgtEl>
                                        <p:attrNameLst>
                                          <p:attrName>style.visibility</p:attrName>
                                        </p:attrNameLst>
                                      </p:cBhvr>
                                      <p:to>
                                        <p:strVal val="visible"/>
                                      </p:to>
                                    </p:set>
                                    <p:animEffect transition="in" filter="circle(out)">
                                      <p:cBhvr>
                                        <p:cTn id="208" dur="500"/>
                                        <p:tgtEl>
                                          <p:spTgt spid="144"/>
                                        </p:tgtEl>
                                      </p:cBhvr>
                                    </p:animEffect>
                                  </p:childTnLst>
                                </p:cTn>
                              </p:par>
                            </p:childTnLst>
                          </p:cTn>
                        </p:par>
                        <p:par>
                          <p:cTn id="209" fill="hold">
                            <p:stCondLst>
                              <p:cond delay="7500"/>
                            </p:stCondLst>
                            <p:childTnLst>
                              <p:par>
                                <p:cTn id="210" presetID="6" presetClass="entr" presetSubtype="32" fill="hold" grpId="0" nodeType="afterEffect">
                                  <p:stCondLst>
                                    <p:cond delay="0"/>
                                  </p:stCondLst>
                                  <p:childTnLst>
                                    <p:set>
                                      <p:cBhvr>
                                        <p:cTn id="211" dur="1" fill="hold">
                                          <p:stCondLst>
                                            <p:cond delay="0"/>
                                          </p:stCondLst>
                                        </p:cTn>
                                        <p:tgtEl>
                                          <p:spTgt spid="132"/>
                                        </p:tgtEl>
                                        <p:attrNameLst>
                                          <p:attrName>style.visibility</p:attrName>
                                        </p:attrNameLst>
                                      </p:cBhvr>
                                      <p:to>
                                        <p:strVal val="visible"/>
                                      </p:to>
                                    </p:set>
                                    <p:animEffect transition="in" filter="circle(out)">
                                      <p:cBhvr>
                                        <p:cTn id="212" dur="500"/>
                                        <p:tgtEl>
                                          <p:spTgt spid="132"/>
                                        </p:tgtEl>
                                      </p:cBhvr>
                                    </p:animEffect>
                                  </p:childTnLst>
                                </p:cTn>
                              </p:par>
                            </p:childTnLst>
                          </p:cTn>
                        </p:par>
                        <p:par>
                          <p:cTn id="213" fill="hold">
                            <p:stCondLst>
                              <p:cond delay="8000"/>
                            </p:stCondLst>
                            <p:childTnLst>
                              <p:par>
                                <p:cTn id="214" presetID="6" presetClass="entr" presetSubtype="32" fill="hold" grpId="0" nodeType="afterEffect">
                                  <p:stCondLst>
                                    <p:cond delay="0"/>
                                  </p:stCondLst>
                                  <p:childTnLst>
                                    <p:set>
                                      <p:cBhvr>
                                        <p:cTn id="215" dur="1" fill="hold">
                                          <p:stCondLst>
                                            <p:cond delay="0"/>
                                          </p:stCondLst>
                                        </p:cTn>
                                        <p:tgtEl>
                                          <p:spTgt spid="147"/>
                                        </p:tgtEl>
                                        <p:attrNameLst>
                                          <p:attrName>style.visibility</p:attrName>
                                        </p:attrNameLst>
                                      </p:cBhvr>
                                      <p:to>
                                        <p:strVal val="visible"/>
                                      </p:to>
                                    </p:set>
                                    <p:animEffect transition="in" filter="circle(out)">
                                      <p:cBhvr>
                                        <p:cTn id="216" dur="500"/>
                                        <p:tgtEl>
                                          <p:spTgt spid="147"/>
                                        </p:tgtEl>
                                      </p:cBhvr>
                                    </p:animEffect>
                                  </p:childTnLst>
                                </p:cTn>
                              </p:par>
                            </p:childTnLst>
                          </p:cTn>
                        </p:par>
                        <p:par>
                          <p:cTn id="217" fill="hold">
                            <p:stCondLst>
                              <p:cond delay="8500"/>
                            </p:stCondLst>
                            <p:childTnLst>
                              <p:par>
                                <p:cTn id="218" presetID="6" presetClass="entr" presetSubtype="32" fill="hold" grpId="0" nodeType="afterEffect">
                                  <p:stCondLst>
                                    <p:cond delay="0"/>
                                  </p:stCondLst>
                                  <p:childTnLst>
                                    <p:set>
                                      <p:cBhvr>
                                        <p:cTn id="219" dur="1" fill="hold">
                                          <p:stCondLst>
                                            <p:cond delay="0"/>
                                          </p:stCondLst>
                                        </p:cTn>
                                        <p:tgtEl>
                                          <p:spTgt spid="151"/>
                                        </p:tgtEl>
                                        <p:attrNameLst>
                                          <p:attrName>style.visibility</p:attrName>
                                        </p:attrNameLst>
                                      </p:cBhvr>
                                      <p:to>
                                        <p:strVal val="visible"/>
                                      </p:to>
                                    </p:set>
                                    <p:animEffect transition="in" filter="circle(out)">
                                      <p:cBhvr>
                                        <p:cTn id="220" dur="500"/>
                                        <p:tgtEl>
                                          <p:spTgt spid="151"/>
                                        </p:tgtEl>
                                      </p:cBhvr>
                                    </p:animEffect>
                                  </p:childTnLst>
                                </p:cTn>
                              </p:par>
                            </p:childTnLst>
                          </p:cTn>
                        </p:par>
                        <p:par>
                          <p:cTn id="221" fill="hold">
                            <p:stCondLst>
                              <p:cond delay="9000"/>
                            </p:stCondLst>
                            <p:childTnLst>
                              <p:par>
                                <p:cTn id="222" presetID="6" presetClass="entr" presetSubtype="32" fill="hold" grpId="0" nodeType="afterEffect">
                                  <p:stCondLst>
                                    <p:cond delay="100"/>
                                  </p:stCondLst>
                                  <p:childTnLst>
                                    <p:set>
                                      <p:cBhvr>
                                        <p:cTn id="223" dur="1" fill="hold">
                                          <p:stCondLst>
                                            <p:cond delay="0"/>
                                          </p:stCondLst>
                                        </p:cTn>
                                        <p:tgtEl>
                                          <p:spTgt spid="140"/>
                                        </p:tgtEl>
                                        <p:attrNameLst>
                                          <p:attrName>style.visibility</p:attrName>
                                        </p:attrNameLst>
                                      </p:cBhvr>
                                      <p:to>
                                        <p:strVal val="visible"/>
                                      </p:to>
                                    </p:set>
                                    <p:animEffect transition="in" filter="circle(out)">
                                      <p:cBhvr>
                                        <p:cTn id="224" dur="500"/>
                                        <p:tgtEl>
                                          <p:spTgt spid="140"/>
                                        </p:tgtEl>
                                      </p:cBhvr>
                                    </p:animEffect>
                                  </p:childTnLst>
                                </p:cTn>
                              </p:par>
                            </p:childTnLst>
                          </p:cTn>
                        </p:par>
                        <p:par>
                          <p:cTn id="225" fill="hold">
                            <p:stCondLst>
                              <p:cond delay="9600"/>
                            </p:stCondLst>
                            <p:childTnLst>
                              <p:par>
                                <p:cTn id="226" presetID="6" presetClass="entr" presetSubtype="32" fill="hold" grpId="0" nodeType="afterEffect">
                                  <p:stCondLst>
                                    <p:cond delay="0"/>
                                  </p:stCondLst>
                                  <p:childTnLst>
                                    <p:set>
                                      <p:cBhvr>
                                        <p:cTn id="227" dur="1" fill="hold">
                                          <p:stCondLst>
                                            <p:cond delay="0"/>
                                          </p:stCondLst>
                                        </p:cTn>
                                        <p:tgtEl>
                                          <p:spTgt spid="149"/>
                                        </p:tgtEl>
                                        <p:attrNameLst>
                                          <p:attrName>style.visibility</p:attrName>
                                        </p:attrNameLst>
                                      </p:cBhvr>
                                      <p:to>
                                        <p:strVal val="visible"/>
                                      </p:to>
                                    </p:set>
                                    <p:animEffect transition="in" filter="circle(out)">
                                      <p:cBhvr>
                                        <p:cTn id="228" dur="500"/>
                                        <p:tgtEl>
                                          <p:spTgt spid="149"/>
                                        </p:tgtEl>
                                      </p:cBhvr>
                                    </p:animEffect>
                                  </p:childTnLst>
                                </p:cTn>
                              </p:par>
                            </p:childTnLst>
                          </p:cTn>
                        </p:par>
                        <p:par>
                          <p:cTn id="229" fill="hold">
                            <p:stCondLst>
                              <p:cond delay="10100"/>
                            </p:stCondLst>
                            <p:childTnLst>
                              <p:par>
                                <p:cTn id="230" presetID="6" presetClass="entr" presetSubtype="32" fill="hold" grpId="0" nodeType="afterEffect">
                                  <p:stCondLst>
                                    <p:cond delay="0"/>
                                  </p:stCondLst>
                                  <p:childTnLst>
                                    <p:set>
                                      <p:cBhvr>
                                        <p:cTn id="231" dur="1" fill="hold">
                                          <p:stCondLst>
                                            <p:cond delay="0"/>
                                          </p:stCondLst>
                                        </p:cTn>
                                        <p:tgtEl>
                                          <p:spTgt spid="142"/>
                                        </p:tgtEl>
                                        <p:attrNameLst>
                                          <p:attrName>style.visibility</p:attrName>
                                        </p:attrNameLst>
                                      </p:cBhvr>
                                      <p:to>
                                        <p:strVal val="visible"/>
                                      </p:to>
                                    </p:set>
                                    <p:animEffect transition="in" filter="circle(out)">
                                      <p:cBhvr>
                                        <p:cTn id="232" dur="500"/>
                                        <p:tgtEl>
                                          <p:spTgt spid="142"/>
                                        </p:tgtEl>
                                      </p:cBhvr>
                                    </p:animEffect>
                                  </p:childTnLst>
                                </p:cTn>
                              </p:par>
                            </p:childTnLst>
                          </p:cTn>
                        </p:par>
                        <p:par>
                          <p:cTn id="233" fill="hold">
                            <p:stCondLst>
                              <p:cond delay="10600"/>
                            </p:stCondLst>
                            <p:childTnLst>
                              <p:par>
                                <p:cTn id="234" presetID="6" presetClass="entr" presetSubtype="32" fill="hold" grpId="0" nodeType="afterEffect">
                                  <p:stCondLst>
                                    <p:cond delay="0"/>
                                  </p:stCondLst>
                                  <p:childTnLst>
                                    <p:set>
                                      <p:cBhvr>
                                        <p:cTn id="235" dur="1" fill="hold">
                                          <p:stCondLst>
                                            <p:cond delay="0"/>
                                          </p:stCondLst>
                                        </p:cTn>
                                        <p:tgtEl>
                                          <p:spTgt spid="133"/>
                                        </p:tgtEl>
                                        <p:attrNameLst>
                                          <p:attrName>style.visibility</p:attrName>
                                        </p:attrNameLst>
                                      </p:cBhvr>
                                      <p:to>
                                        <p:strVal val="visible"/>
                                      </p:to>
                                    </p:set>
                                    <p:animEffect transition="in" filter="circle(out)">
                                      <p:cBhvr>
                                        <p:cTn id="236" dur="500"/>
                                        <p:tgtEl>
                                          <p:spTgt spid="133"/>
                                        </p:tgtEl>
                                      </p:cBhvr>
                                    </p:animEffect>
                                  </p:childTnLst>
                                </p:cTn>
                              </p:par>
                            </p:childTnLst>
                          </p:cTn>
                        </p:par>
                        <p:par>
                          <p:cTn id="237" fill="hold">
                            <p:stCondLst>
                              <p:cond delay="11100"/>
                            </p:stCondLst>
                            <p:childTnLst>
                              <p:par>
                                <p:cTn id="238" presetID="6" presetClass="entr" presetSubtype="32" fill="hold" grpId="0" nodeType="afterEffect">
                                  <p:stCondLst>
                                    <p:cond delay="0"/>
                                  </p:stCondLst>
                                  <p:childTnLst>
                                    <p:set>
                                      <p:cBhvr>
                                        <p:cTn id="239" dur="1" fill="hold">
                                          <p:stCondLst>
                                            <p:cond delay="0"/>
                                          </p:stCondLst>
                                        </p:cTn>
                                        <p:tgtEl>
                                          <p:spTgt spid="146"/>
                                        </p:tgtEl>
                                        <p:attrNameLst>
                                          <p:attrName>style.visibility</p:attrName>
                                        </p:attrNameLst>
                                      </p:cBhvr>
                                      <p:to>
                                        <p:strVal val="visible"/>
                                      </p:to>
                                    </p:set>
                                    <p:animEffect transition="in" filter="circle(out)">
                                      <p:cBhvr>
                                        <p:cTn id="240" dur="500"/>
                                        <p:tgtEl>
                                          <p:spTgt spid="146"/>
                                        </p:tgtEl>
                                      </p:cBhvr>
                                    </p:animEffect>
                                  </p:childTnLst>
                                </p:cTn>
                              </p:par>
                            </p:childTnLst>
                          </p:cTn>
                        </p:par>
                        <p:par>
                          <p:cTn id="241" fill="hold">
                            <p:stCondLst>
                              <p:cond delay="11600"/>
                            </p:stCondLst>
                            <p:childTnLst>
                              <p:par>
                                <p:cTn id="242" presetID="6" presetClass="entr" presetSubtype="32" fill="hold" grpId="0" nodeType="afterEffect">
                                  <p:stCondLst>
                                    <p:cond delay="0"/>
                                  </p:stCondLst>
                                  <p:childTnLst>
                                    <p:set>
                                      <p:cBhvr>
                                        <p:cTn id="243" dur="1" fill="hold">
                                          <p:stCondLst>
                                            <p:cond delay="0"/>
                                          </p:stCondLst>
                                        </p:cTn>
                                        <p:tgtEl>
                                          <p:spTgt spid="139"/>
                                        </p:tgtEl>
                                        <p:attrNameLst>
                                          <p:attrName>style.visibility</p:attrName>
                                        </p:attrNameLst>
                                      </p:cBhvr>
                                      <p:to>
                                        <p:strVal val="visible"/>
                                      </p:to>
                                    </p:set>
                                    <p:animEffect transition="in" filter="circle(out)">
                                      <p:cBhvr>
                                        <p:cTn id="244" dur="500"/>
                                        <p:tgtEl>
                                          <p:spTgt spid="139"/>
                                        </p:tgtEl>
                                      </p:cBhvr>
                                    </p:animEffect>
                                  </p:childTnLst>
                                </p:cTn>
                              </p:par>
                            </p:childTnLst>
                          </p:cTn>
                        </p:par>
                        <p:par>
                          <p:cTn id="245" fill="hold">
                            <p:stCondLst>
                              <p:cond delay="12100"/>
                            </p:stCondLst>
                            <p:childTnLst>
                              <p:par>
                                <p:cTn id="246" presetID="6" presetClass="entr" presetSubtype="32" fill="hold" grpId="0" nodeType="afterEffect">
                                  <p:stCondLst>
                                    <p:cond delay="0"/>
                                  </p:stCondLst>
                                  <p:childTnLst>
                                    <p:set>
                                      <p:cBhvr>
                                        <p:cTn id="247" dur="1" fill="hold">
                                          <p:stCondLst>
                                            <p:cond delay="0"/>
                                          </p:stCondLst>
                                        </p:cTn>
                                        <p:tgtEl>
                                          <p:spTgt spid="134"/>
                                        </p:tgtEl>
                                        <p:attrNameLst>
                                          <p:attrName>style.visibility</p:attrName>
                                        </p:attrNameLst>
                                      </p:cBhvr>
                                      <p:to>
                                        <p:strVal val="visible"/>
                                      </p:to>
                                    </p:set>
                                    <p:animEffect transition="in" filter="circle(out)">
                                      <p:cBhvr>
                                        <p:cTn id="248" dur="500"/>
                                        <p:tgtEl>
                                          <p:spTgt spid="134"/>
                                        </p:tgtEl>
                                      </p:cBhvr>
                                    </p:animEffect>
                                  </p:childTnLst>
                                </p:cTn>
                              </p:par>
                            </p:childTnLst>
                          </p:cTn>
                        </p:par>
                        <p:par>
                          <p:cTn id="249" fill="hold">
                            <p:stCondLst>
                              <p:cond delay="12600"/>
                            </p:stCondLst>
                            <p:childTnLst>
                              <p:par>
                                <p:cTn id="250" presetID="6" presetClass="entr" presetSubtype="32" fill="hold" grpId="0" nodeType="afterEffect">
                                  <p:stCondLst>
                                    <p:cond delay="0"/>
                                  </p:stCondLst>
                                  <p:childTnLst>
                                    <p:set>
                                      <p:cBhvr>
                                        <p:cTn id="251" dur="1" fill="hold">
                                          <p:stCondLst>
                                            <p:cond delay="0"/>
                                          </p:stCondLst>
                                        </p:cTn>
                                        <p:tgtEl>
                                          <p:spTgt spid="148"/>
                                        </p:tgtEl>
                                        <p:attrNameLst>
                                          <p:attrName>style.visibility</p:attrName>
                                        </p:attrNameLst>
                                      </p:cBhvr>
                                      <p:to>
                                        <p:strVal val="visible"/>
                                      </p:to>
                                    </p:set>
                                    <p:animEffect transition="in" filter="circle(out)">
                                      <p:cBhvr>
                                        <p:cTn id="252" dur="500"/>
                                        <p:tgtEl>
                                          <p:spTgt spid="148"/>
                                        </p:tgtEl>
                                      </p:cBhvr>
                                    </p:animEffect>
                                  </p:childTnLst>
                                </p:cTn>
                              </p:par>
                            </p:childTnLst>
                          </p:cTn>
                        </p:par>
                        <p:par>
                          <p:cTn id="253" fill="hold">
                            <p:stCondLst>
                              <p:cond delay="13100"/>
                            </p:stCondLst>
                            <p:childTnLst>
                              <p:par>
                                <p:cTn id="254" presetID="6" presetClass="entr" presetSubtype="32" fill="hold" grpId="0" nodeType="afterEffect">
                                  <p:stCondLst>
                                    <p:cond delay="0"/>
                                  </p:stCondLst>
                                  <p:childTnLst>
                                    <p:set>
                                      <p:cBhvr>
                                        <p:cTn id="255" dur="1" fill="hold">
                                          <p:stCondLst>
                                            <p:cond delay="0"/>
                                          </p:stCondLst>
                                        </p:cTn>
                                        <p:tgtEl>
                                          <p:spTgt spid="141"/>
                                        </p:tgtEl>
                                        <p:attrNameLst>
                                          <p:attrName>style.visibility</p:attrName>
                                        </p:attrNameLst>
                                      </p:cBhvr>
                                      <p:to>
                                        <p:strVal val="visible"/>
                                      </p:to>
                                    </p:set>
                                    <p:animEffect transition="in" filter="circle(out)">
                                      <p:cBhvr>
                                        <p:cTn id="256" dur="500"/>
                                        <p:tgtEl>
                                          <p:spTgt spid="141"/>
                                        </p:tgtEl>
                                      </p:cBhvr>
                                    </p:animEffect>
                                  </p:childTnLst>
                                </p:cTn>
                              </p:par>
                            </p:childTnLst>
                          </p:cTn>
                        </p:par>
                        <p:par>
                          <p:cTn id="257" fill="hold">
                            <p:stCondLst>
                              <p:cond delay="13600"/>
                            </p:stCondLst>
                            <p:childTnLst>
                              <p:par>
                                <p:cTn id="258" presetID="6" presetClass="entr" presetSubtype="32" fill="hold" grpId="0" nodeType="afterEffect">
                                  <p:stCondLst>
                                    <p:cond delay="0"/>
                                  </p:stCondLst>
                                  <p:childTnLst>
                                    <p:set>
                                      <p:cBhvr>
                                        <p:cTn id="259" dur="1" fill="hold">
                                          <p:stCondLst>
                                            <p:cond delay="0"/>
                                          </p:stCondLst>
                                        </p:cTn>
                                        <p:tgtEl>
                                          <p:spTgt spid="130"/>
                                        </p:tgtEl>
                                        <p:attrNameLst>
                                          <p:attrName>style.visibility</p:attrName>
                                        </p:attrNameLst>
                                      </p:cBhvr>
                                      <p:to>
                                        <p:strVal val="visible"/>
                                      </p:to>
                                    </p:set>
                                    <p:animEffect transition="in" filter="circle(out)">
                                      <p:cBhvr>
                                        <p:cTn id="260" dur="500"/>
                                        <p:tgtEl>
                                          <p:spTgt spid="130"/>
                                        </p:tgtEl>
                                      </p:cBhvr>
                                    </p:animEffect>
                                  </p:childTnLst>
                                </p:cTn>
                              </p:par>
                            </p:childTnLst>
                          </p:cTn>
                        </p:par>
                        <p:par>
                          <p:cTn id="261" fill="hold">
                            <p:stCondLst>
                              <p:cond delay="14100"/>
                            </p:stCondLst>
                            <p:childTnLst>
                              <p:par>
                                <p:cTn id="262" presetID="6" presetClass="entr" presetSubtype="32" fill="hold" grpId="0" nodeType="afterEffect">
                                  <p:stCondLst>
                                    <p:cond delay="0"/>
                                  </p:stCondLst>
                                  <p:childTnLst>
                                    <p:set>
                                      <p:cBhvr>
                                        <p:cTn id="263" dur="1" fill="hold">
                                          <p:stCondLst>
                                            <p:cond delay="0"/>
                                          </p:stCondLst>
                                        </p:cTn>
                                        <p:tgtEl>
                                          <p:spTgt spid="138"/>
                                        </p:tgtEl>
                                        <p:attrNameLst>
                                          <p:attrName>style.visibility</p:attrName>
                                        </p:attrNameLst>
                                      </p:cBhvr>
                                      <p:to>
                                        <p:strVal val="visible"/>
                                      </p:to>
                                    </p:set>
                                    <p:animEffect transition="in" filter="circle(out)">
                                      <p:cBhvr>
                                        <p:cTn id="264" dur="500"/>
                                        <p:tgtEl>
                                          <p:spTgt spid="138"/>
                                        </p:tgtEl>
                                      </p:cBhvr>
                                    </p:animEffect>
                                  </p:childTnLst>
                                </p:cTn>
                              </p:par>
                            </p:childTnLst>
                          </p:cTn>
                        </p:par>
                        <p:par>
                          <p:cTn id="265" fill="hold">
                            <p:stCondLst>
                              <p:cond delay="14600"/>
                            </p:stCondLst>
                            <p:childTnLst>
                              <p:par>
                                <p:cTn id="266" presetID="6" presetClass="entr" presetSubtype="32" fill="hold" grpId="0" nodeType="afterEffect">
                                  <p:stCondLst>
                                    <p:cond delay="0"/>
                                  </p:stCondLst>
                                  <p:childTnLst>
                                    <p:set>
                                      <p:cBhvr>
                                        <p:cTn id="267" dur="1" fill="hold">
                                          <p:stCondLst>
                                            <p:cond delay="0"/>
                                          </p:stCondLst>
                                        </p:cTn>
                                        <p:tgtEl>
                                          <p:spTgt spid="145"/>
                                        </p:tgtEl>
                                        <p:attrNameLst>
                                          <p:attrName>style.visibility</p:attrName>
                                        </p:attrNameLst>
                                      </p:cBhvr>
                                      <p:to>
                                        <p:strVal val="visible"/>
                                      </p:to>
                                    </p:set>
                                    <p:animEffect transition="in" filter="circle(out)">
                                      <p:cBhvr>
                                        <p:cTn id="268" dur="500"/>
                                        <p:tgtEl>
                                          <p:spTgt spid="145"/>
                                        </p:tgtEl>
                                      </p:cBhvr>
                                    </p:animEffect>
                                  </p:childTnLst>
                                </p:cTn>
                              </p:par>
                            </p:childTnLst>
                          </p:cTn>
                        </p:par>
                        <p:par>
                          <p:cTn id="269" fill="hold">
                            <p:stCondLst>
                              <p:cond delay="15100"/>
                            </p:stCondLst>
                            <p:childTnLst>
                              <p:par>
                                <p:cTn id="270" presetID="6" presetClass="entr" presetSubtype="32" fill="hold" grpId="0" nodeType="afterEffect">
                                  <p:stCondLst>
                                    <p:cond delay="0"/>
                                  </p:stCondLst>
                                  <p:childTnLst>
                                    <p:set>
                                      <p:cBhvr>
                                        <p:cTn id="271" dur="1" fill="hold">
                                          <p:stCondLst>
                                            <p:cond delay="0"/>
                                          </p:stCondLst>
                                        </p:cTn>
                                        <p:tgtEl>
                                          <p:spTgt spid="136"/>
                                        </p:tgtEl>
                                        <p:attrNameLst>
                                          <p:attrName>style.visibility</p:attrName>
                                        </p:attrNameLst>
                                      </p:cBhvr>
                                      <p:to>
                                        <p:strVal val="visible"/>
                                      </p:to>
                                    </p:set>
                                    <p:animEffect transition="in" filter="circle(out)">
                                      <p:cBhvr>
                                        <p:cTn id="272" dur="500"/>
                                        <p:tgtEl>
                                          <p:spTgt spid="136"/>
                                        </p:tgtEl>
                                      </p:cBhvr>
                                    </p:animEffect>
                                  </p:childTnLst>
                                </p:cTn>
                              </p:par>
                            </p:childTnLst>
                          </p:cTn>
                        </p:par>
                        <p:par>
                          <p:cTn id="273" fill="hold">
                            <p:stCondLst>
                              <p:cond delay="15600"/>
                            </p:stCondLst>
                            <p:childTnLst>
                              <p:par>
                                <p:cTn id="274" presetID="6" presetClass="entr" presetSubtype="32" fill="hold" grpId="0" nodeType="afterEffect">
                                  <p:stCondLst>
                                    <p:cond delay="0"/>
                                  </p:stCondLst>
                                  <p:childTnLst>
                                    <p:set>
                                      <p:cBhvr>
                                        <p:cTn id="275" dur="1" fill="hold">
                                          <p:stCondLst>
                                            <p:cond delay="0"/>
                                          </p:stCondLst>
                                        </p:cTn>
                                        <p:tgtEl>
                                          <p:spTgt spid="129"/>
                                        </p:tgtEl>
                                        <p:attrNameLst>
                                          <p:attrName>style.visibility</p:attrName>
                                        </p:attrNameLst>
                                      </p:cBhvr>
                                      <p:to>
                                        <p:strVal val="visible"/>
                                      </p:to>
                                    </p:set>
                                    <p:animEffect transition="in" filter="circle(out)">
                                      <p:cBhvr>
                                        <p:cTn id="276" dur="500"/>
                                        <p:tgtEl>
                                          <p:spTgt spid="129"/>
                                        </p:tgtEl>
                                      </p:cBhvr>
                                    </p:animEffect>
                                  </p:childTnLst>
                                </p:cTn>
                              </p:par>
                            </p:childTnLst>
                          </p:cTn>
                        </p:par>
                        <p:par>
                          <p:cTn id="277" fill="hold">
                            <p:stCondLst>
                              <p:cond delay="16100"/>
                            </p:stCondLst>
                            <p:childTnLst>
                              <p:par>
                                <p:cTn id="278" presetID="6" presetClass="entr" presetSubtype="32" fill="hold" grpId="0" nodeType="afterEffect">
                                  <p:stCondLst>
                                    <p:cond delay="0"/>
                                  </p:stCondLst>
                                  <p:childTnLst>
                                    <p:set>
                                      <p:cBhvr>
                                        <p:cTn id="279" dur="1" fill="hold">
                                          <p:stCondLst>
                                            <p:cond delay="0"/>
                                          </p:stCondLst>
                                        </p:cTn>
                                        <p:tgtEl>
                                          <p:spTgt spid="137"/>
                                        </p:tgtEl>
                                        <p:attrNameLst>
                                          <p:attrName>style.visibility</p:attrName>
                                        </p:attrNameLst>
                                      </p:cBhvr>
                                      <p:to>
                                        <p:strVal val="visible"/>
                                      </p:to>
                                    </p:set>
                                    <p:animEffect transition="in" filter="circle(out)">
                                      <p:cBhvr>
                                        <p:cTn id="280" dur="500"/>
                                        <p:tgtEl>
                                          <p:spTgt spid="137"/>
                                        </p:tgtEl>
                                      </p:cBhvr>
                                    </p:animEffect>
                                  </p:childTnLst>
                                </p:cTn>
                              </p:par>
                            </p:childTnLst>
                          </p:cTn>
                        </p:par>
                      </p:childTnLst>
                    </p:cTn>
                  </p:par>
                  <p:par>
                    <p:cTn id="281" fill="hold">
                      <p:stCondLst>
                        <p:cond delay="indefinite"/>
                      </p:stCondLst>
                      <p:childTnLst>
                        <p:par>
                          <p:cTn id="282" fill="hold">
                            <p:stCondLst>
                              <p:cond delay="0"/>
                            </p:stCondLst>
                            <p:childTnLst>
                              <p:par>
                                <p:cTn id="283" presetID="6" presetClass="entr" presetSubtype="32" fill="hold" grpId="0" nodeType="clickEffect">
                                  <p:stCondLst>
                                    <p:cond delay="0"/>
                                  </p:stCondLst>
                                  <p:childTnLst>
                                    <p:set>
                                      <p:cBhvr>
                                        <p:cTn id="284" dur="1" fill="hold">
                                          <p:stCondLst>
                                            <p:cond delay="0"/>
                                          </p:stCondLst>
                                        </p:cTn>
                                        <p:tgtEl>
                                          <p:spTgt spid="159"/>
                                        </p:tgtEl>
                                        <p:attrNameLst>
                                          <p:attrName>style.visibility</p:attrName>
                                        </p:attrNameLst>
                                      </p:cBhvr>
                                      <p:to>
                                        <p:strVal val="visible"/>
                                      </p:to>
                                    </p:set>
                                    <p:animEffect transition="in" filter="circle(out)">
                                      <p:cBhvr>
                                        <p:cTn id="285" dur="500"/>
                                        <p:tgtEl>
                                          <p:spTgt spid="159"/>
                                        </p:tgtEl>
                                      </p:cBhvr>
                                    </p:animEffect>
                                  </p:childTnLst>
                                </p:cTn>
                              </p:par>
                            </p:childTnLst>
                          </p:cTn>
                        </p:par>
                        <p:par>
                          <p:cTn id="286" fill="hold">
                            <p:stCondLst>
                              <p:cond delay="500"/>
                            </p:stCondLst>
                            <p:childTnLst>
                              <p:par>
                                <p:cTn id="287" presetID="6" presetClass="entr" presetSubtype="32" fill="hold" grpId="0" nodeType="afterEffect">
                                  <p:stCondLst>
                                    <p:cond delay="0"/>
                                  </p:stCondLst>
                                  <p:childTnLst>
                                    <p:set>
                                      <p:cBhvr>
                                        <p:cTn id="288" dur="1" fill="hold">
                                          <p:stCondLst>
                                            <p:cond delay="0"/>
                                          </p:stCondLst>
                                        </p:cTn>
                                        <p:tgtEl>
                                          <p:spTgt spid="155"/>
                                        </p:tgtEl>
                                        <p:attrNameLst>
                                          <p:attrName>style.visibility</p:attrName>
                                        </p:attrNameLst>
                                      </p:cBhvr>
                                      <p:to>
                                        <p:strVal val="visible"/>
                                      </p:to>
                                    </p:set>
                                    <p:animEffect transition="in" filter="circle(out)">
                                      <p:cBhvr>
                                        <p:cTn id="289" dur="500"/>
                                        <p:tgtEl>
                                          <p:spTgt spid="155"/>
                                        </p:tgtEl>
                                      </p:cBhvr>
                                    </p:animEffect>
                                  </p:childTnLst>
                                </p:cTn>
                              </p:par>
                            </p:childTnLst>
                          </p:cTn>
                        </p:par>
                        <p:par>
                          <p:cTn id="290" fill="hold">
                            <p:stCondLst>
                              <p:cond delay="1000"/>
                            </p:stCondLst>
                            <p:childTnLst>
                              <p:par>
                                <p:cTn id="291" presetID="6" presetClass="entr" presetSubtype="32" fill="hold" grpId="0" nodeType="afterEffect">
                                  <p:stCondLst>
                                    <p:cond delay="0"/>
                                  </p:stCondLst>
                                  <p:childTnLst>
                                    <p:set>
                                      <p:cBhvr>
                                        <p:cTn id="292" dur="1" fill="hold">
                                          <p:stCondLst>
                                            <p:cond delay="0"/>
                                          </p:stCondLst>
                                        </p:cTn>
                                        <p:tgtEl>
                                          <p:spTgt spid="161"/>
                                        </p:tgtEl>
                                        <p:attrNameLst>
                                          <p:attrName>style.visibility</p:attrName>
                                        </p:attrNameLst>
                                      </p:cBhvr>
                                      <p:to>
                                        <p:strVal val="visible"/>
                                      </p:to>
                                    </p:set>
                                    <p:animEffect transition="in" filter="circle(out)">
                                      <p:cBhvr>
                                        <p:cTn id="293" dur="500"/>
                                        <p:tgtEl>
                                          <p:spTgt spid="161"/>
                                        </p:tgtEl>
                                      </p:cBhvr>
                                    </p:animEffect>
                                  </p:childTnLst>
                                </p:cTn>
                              </p:par>
                            </p:childTnLst>
                          </p:cTn>
                        </p:par>
                        <p:par>
                          <p:cTn id="294" fill="hold">
                            <p:stCondLst>
                              <p:cond delay="1500"/>
                            </p:stCondLst>
                            <p:childTnLst>
                              <p:par>
                                <p:cTn id="295" presetID="6" presetClass="entr" presetSubtype="32" fill="hold" grpId="0" nodeType="afterEffect">
                                  <p:stCondLst>
                                    <p:cond delay="0"/>
                                  </p:stCondLst>
                                  <p:childTnLst>
                                    <p:set>
                                      <p:cBhvr>
                                        <p:cTn id="296" dur="1" fill="hold">
                                          <p:stCondLst>
                                            <p:cond delay="0"/>
                                          </p:stCondLst>
                                        </p:cTn>
                                        <p:tgtEl>
                                          <p:spTgt spid="158"/>
                                        </p:tgtEl>
                                        <p:attrNameLst>
                                          <p:attrName>style.visibility</p:attrName>
                                        </p:attrNameLst>
                                      </p:cBhvr>
                                      <p:to>
                                        <p:strVal val="visible"/>
                                      </p:to>
                                    </p:set>
                                    <p:animEffect transition="in" filter="circle(out)">
                                      <p:cBhvr>
                                        <p:cTn id="297" dur="500"/>
                                        <p:tgtEl>
                                          <p:spTgt spid="158"/>
                                        </p:tgtEl>
                                      </p:cBhvr>
                                    </p:animEffect>
                                  </p:childTnLst>
                                </p:cTn>
                              </p:par>
                            </p:childTnLst>
                          </p:cTn>
                        </p:par>
                        <p:par>
                          <p:cTn id="298" fill="hold">
                            <p:stCondLst>
                              <p:cond delay="2000"/>
                            </p:stCondLst>
                            <p:childTnLst>
                              <p:par>
                                <p:cTn id="299" presetID="6" presetClass="entr" presetSubtype="32" fill="hold" grpId="0" nodeType="afterEffect">
                                  <p:stCondLst>
                                    <p:cond delay="0"/>
                                  </p:stCondLst>
                                  <p:childTnLst>
                                    <p:set>
                                      <p:cBhvr>
                                        <p:cTn id="300" dur="1" fill="hold">
                                          <p:stCondLst>
                                            <p:cond delay="0"/>
                                          </p:stCondLst>
                                        </p:cTn>
                                        <p:tgtEl>
                                          <p:spTgt spid="153"/>
                                        </p:tgtEl>
                                        <p:attrNameLst>
                                          <p:attrName>style.visibility</p:attrName>
                                        </p:attrNameLst>
                                      </p:cBhvr>
                                      <p:to>
                                        <p:strVal val="visible"/>
                                      </p:to>
                                    </p:set>
                                    <p:animEffect transition="in" filter="circle(out)">
                                      <p:cBhvr>
                                        <p:cTn id="301" dur="500"/>
                                        <p:tgtEl>
                                          <p:spTgt spid="153"/>
                                        </p:tgtEl>
                                      </p:cBhvr>
                                    </p:animEffect>
                                  </p:childTnLst>
                                </p:cTn>
                              </p:par>
                            </p:childTnLst>
                          </p:cTn>
                        </p:par>
                        <p:par>
                          <p:cTn id="302" fill="hold">
                            <p:stCondLst>
                              <p:cond delay="2500"/>
                            </p:stCondLst>
                            <p:childTnLst>
                              <p:par>
                                <p:cTn id="303" presetID="6" presetClass="entr" presetSubtype="32" fill="hold" grpId="0" nodeType="afterEffect">
                                  <p:stCondLst>
                                    <p:cond delay="0"/>
                                  </p:stCondLst>
                                  <p:childTnLst>
                                    <p:set>
                                      <p:cBhvr>
                                        <p:cTn id="304" dur="1" fill="hold">
                                          <p:stCondLst>
                                            <p:cond delay="0"/>
                                          </p:stCondLst>
                                        </p:cTn>
                                        <p:tgtEl>
                                          <p:spTgt spid="154"/>
                                        </p:tgtEl>
                                        <p:attrNameLst>
                                          <p:attrName>style.visibility</p:attrName>
                                        </p:attrNameLst>
                                      </p:cBhvr>
                                      <p:to>
                                        <p:strVal val="visible"/>
                                      </p:to>
                                    </p:set>
                                    <p:animEffect transition="in" filter="circle(out)">
                                      <p:cBhvr>
                                        <p:cTn id="305" dur="500"/>
                                        <p:tgtEl>
                                          <p:spTgt spid="154"/>
                                        </p:tgtEl>
                                      </p:cBhvr>
                                    </p:animEffect>
                                  </p:childTnLst>
                                </p:cTn>
                              </p:par>
                            </p:childTnLst>
                          </p:cTn>
                        </p:par>
                        <p:par>
                          <p:cTn id="306" fill="hold">
                            <p:stCondLst>
                              <p:cond delay="3000"/>
                            </p:stCondLst>
                            <p:childTnLst>
                              <p:par>
                                <p:cTn id="307" presetID="6" presetClass="entr" presetSubtype="32" fill="hold" grpId="0" nodeType="afterEffect">
                                  <p:stCondLst>
                                    <p:cond delay="0"/>
                                  </p:stCondLst>
                                  <p:childTnLst>
                                    <p:set>
                                      <p:cBhvr>
                                        <p:cTn id="308" dur="1" fill="hold">
                                          <p:stCondLst>
                                            <p:cond delay="0"/>
                                          </p:stCondLst>
                                        </p:cTn>
                                        <p:tgtEl>
                                          <p:spTgt spid="160"/>
                                        </p:tgtEl>
                                        <p:attrNameLst>
                                          <p:attrName>style.visibility</p:attrName>
                                        </p:attrNameLst>
                                      </p:cBhvr>
                                      <p:to>
                                        <p:strVal val="visible"/>
                                      </p:to>
                                    </p:set>
                                    <p:animEffect transition="in" filter="circle(out)">
                                      <p:cBhvr>
                                        <p:cTn id="309" dur="500"/>
                                        <p:tgtEl>
                                          <p:spTgt spid="160"/>
                                        </p:tgtEl>
                                      </p:cBhvr>
                                    </p:animEffect>
                                  </p:childTnLst>
                                </p:cTn>
                              </p:par>
                            </p:childTnLst>
                          </p:cTn>
                        </p:par>
                        <p:par>
                          <p:cTn id="310" fill="hold">
                            <p:stCondLst>
                              <p:cond delay="3500"/>
                            </p:stCondLst>
                            <p:childTnLst>
                              <p:par>
                                <p:cTn id="311" presetID="6" presetClass="entr" presetSubtype="32" fill="hold" grpId="0" nodeType="afterEffect">
                                  <p:stCondLst>
                                    <p:cond delay="0"/>
                                  </p:stCondLst>
                                  <p:childTnLst>
                                    <p:set>
                                      <p:cBhvr>
                                        <p:cTn id="312" dur="1" fill="hold">
                                          <p:stCondLst>
                                            <p:cond delay="0"/>
                                          </p:stCondLst>
                                        </p:cTn>
                                        <p:tgtEl>
                                          <p:spTgt spid="157"/>
                                        </p:tgtEl>
                                        <p:attrNameLst>
                                          <p:attrName>style.visibility</p:attrName>
                                        </p:attrNameLst>
                                      </p:cBhvr>
                                      <p:to>
                                        <p:strVal val="visible"/>
                                      </p:to>
                                    </p:set>
                                    <p:animEffect transition="in" filter="circle(out)">
                                      <p:cBhvr>
                                        <p:cTn id="313" dur="500"/>
                                        <p:tgtEl>
                                          <p:spTgt spid="157"/>
                                        </p:tgtEl>
                                      </p:cBhvr>
                                    </p:animEffect>
                                  </p:childTnLst>
                                </p:cTn>
                              </p:par>
                            </p:childTnLst>
                          </p:cTn>
                        </p:par>
                        <p:par>
                          <p:cTn id="314" fill="hold">
                            <p:stCondLst>
                              <p:cond delay="4000"/>
                            </p:stCondLst>
                            <p:childTnLst>
                              <p:par>
                                <p:cTn id="315" presetID="6" presetClass="entr" presetSubtype="32" fill="hold" grpId="0" nodeType="afterEffect">
                                  <p:stCondLst>
                                    <p:cond delay="0"/>
                                  </p:stCondLst>
                                  <p:childTnLst>
                                    <p:set>
                                      <p:cBhvr>
                                        <p:cTn id="316" dur="1" fill="hold">
                                          <p:stCondLst>
                                            <p:cond delay="0"/>
                                          </p:stCondLst>
                                        </p:cTn>
                                        <p:tgtEl>
                                          <p:spTgt spid="156"/>
                                        </p:tgtEl>
                                        <p:attrNameLst>
                                          <p:attrName>style.visibility</p:attrName>
                                        </p:attrNameLst>
                                      </p:cBhvr>
                                      <p:to>
                                        <p:strVal val="visible"/>
                                      </p:to>
                                    </p:set>
                                    <p:animEffect transition="in" filter="circle(out)">
                                      <p:cBhvr>
                                        <p:cTn id="317"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18" grpId="0" animBg="1"/>
      <p:bldP spid="119" grpId="0" animBg="1"/>
      <p:bldP spid="120" grpId="0" animBg="1"/>
      <p:bldP spid="121"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86" grpId="0" animBg="1"/>
      <p:bldP spid="87" grpId="0" animBg="1"/>
      <p:bldP spid="88" grpId="0" animBg="1"/>
      <p:bldP spid="89" grpId="0" animBg="1"/>
      <p:bldP spid="90" grpId="0" animBg="1"/>
      <p:bldP spid="91" grpId="0" animBg="1"/>
      <p:bldP spid="92" grpId="0" animBg="1"/>
      <p:bldP spid="93" grpId="0" animBg="1"/>
      <p:bldP spid="94" grpId="0" animBg="1"/>
      <p:bldP spid="84" grpId="0" animBg="1"/>
      <p:bldP spid="85"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7123864" y="819921"/>
            <a:ext cx="1997517" cy="172704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81000" y="298130"/>
            <a:ext cx="6553200" cy="1043583"/>
          </a:xfrm>
        </p:spPr>
        <p:txBody>
          <a:bodyPr>
            <a:noAutofit/>
          </a:bodyPr>
          <a:lstStyle/>
          <a:p>
            <a:pPr algn="l">
              <a:lnSpc>
                <a:spcPct val="100000"/>
              </a:lnSpc>
            </a:pPr>
            <a:r>
              <a:rPr lang="en-US" sz="2800" dirty="0"/>
              <a:t>Optimized Pumping &amp; Mixing Systems</a:t>
            </a:r>
          </a:p>
        </p:txBody>
      </p:sp>
      <p:sp>
        <p:nvSpPr>
          <p:cNvPr id="3" name="Content Placeholder 2"/>
          <p:cNvSpPr>
            <a:spLocks noGrp="1"/>
          </p:cNvSpPr>
          <p:nvPr>
            <p:ph idx="1"/>
          </p:nvPr>
        </p:nvSpPr>
        <p:spPr>
          <a:xfrm>
            <a:off x="406209" y="1380035"/>
            <a:ext cx="6412259" cy="3524150"/>
          </a:xfrm>
        </p:spPr>
        <p:txBody>
          <a:bodyPr>
            <a:normAutofit/>
          </a:bodyPr>
          <a:lstStyle/>
          <a:p>
            <a:pPr>
              <a:lnSpc>
                <a:spcPct val="110000"/>
              </a:lnSpc>
              <a:spcBef>
                <a:spcPts val="0"/>
              </a:spcBef>
              <a:spcAft>
                <a:spcPts val="0"/>
              </a:spcAft>
            </a:pPr>
            <a:r>
              <a:rPr lang="en-US" sz="1800" i="1" u="sng" dirty="0">
                <a:solidFill>
                  <a:srgbClr val="860000"/>
                </a:solidFill>
              </a:rPr>
              <a:t>Use the right system for the right job! </a:t>
            </a:r>
          </a:p>
          <a:p>
            <a:pPr>
              <a:lnSpc>
                <a:spcPct val="110000"/>
              </a:lnSpc>
              <a:spcBef>
                <a:spcPts val="0"/>
              </a:spcBef>
              <a:spcAft>
                <a:spcPts val="0"/>
              </a:spcAft>
            </a:pPr>
            <a:r>
              <a:rPr lang="en-US" sz="1800" dirty="0"/>
              <a:t>High-Pressure/Low Volume?</a:t>
            </a:r>
          </a:p>
          <a:p>
            <a:pPr>
              <a:lnSpc>
                <a:spcPct val="110000"/>
              </a:lnSpc>
              <a:spcBef>
                <a:spcPts val="0"/>
              </a:spcBef>
              <a:spcAft>
                <a:spcPts val="0"/>
              </a:spcAft>
            </a:pPr>
            <a:r>
              <a:rPr lang="en-US" sz="1800" dirty="0"/>
              <a:t>High-Volume/Low Pressure?</a:t>
            </a:r>
          </a:p>
          <a:p>
            <a:pPr>
              <a:lnSpc>
                <a:spcPct val="110000"/>
              </a:lnSpc>
              <a:spcBef>
                <a:spcPts val="0"/>
              </a:spcBef>
              <a:spcAft>
                <a:spcPts val="0"/>
              </a:spcAft>
            </a:pPr>
            <a:r>
              <a:rPr lang="en-US" sz="1800" dirty="0"/>
              <a:t>Liquids vs. Slurries/Solids?</a:t>
            </a:r>
          </a:p>
          <a:p>
            <a:pPr>
              <a:lnSpc>
                <a:spcPct val="110000"/>
              </a:lnSpc>
              <a:spcBef>
                <a:spcPts val="0"/>
              </a:spcBef>
              <a:spcAft>
                <a:spcPts val="0"/>
              </a:spcAft>
            </a:pPr>
            <a:r>
              <a:rPr lang="en-US" sz="1800" dirty="0"/>
              <a:t>Corrosive Chemicals</a:t>
            </a:r>
          </a:p>
          <a:p>
            <a:pPr>
              <a:lnSpc>
                <a:spcPct val="110000"/>
              </a:lnSpc>
              <a:spcBef>
                <a:spcPts val="0"/>
              </a:spcBef>
              <a:spcAft>
                <a:spcPts val="0"/>
              </a:spcAft>
            </a:pPr>
            <a:r>
              <a:rPr lang="en-US" sz="1800" dirty="0"/>
              <a:t>In-Line Activator Mixing</a:t>
            </a:r>
          </a:p>
          <a:p>
            <a:pPr>
              <a:lnSpc>
                <a:spcPct val="110000"/>
              </a:lnSpc>
              <a:spcBef>
                <a:spcPts val="0"/>
              </a:spcBef>
              <a:spcAft>
                <a:spcPts val="0"/>
              </a:spcAft>
            </a:pPr>
            <a:r>
              <a:rPr lang="en-US" sz="1800" dirty="0"/>
              <a:t>Many Pump Types (Progressive Cavity, Piston, Diaphragm, Centrifugal, to name a few)</a:t>
            </a:r>
          </a:p>
          <a:p>
            <a:pPr>
              <a:lnSpc>
                <a:spcPct val="110000"/>
              </a:lnSpc>
              <a:spcBef>
                <a:spcPts val="0"/>
              </a:spcBef>
              <a:spcAft>
                <a:spcPts val="0"/>
              </a:spcAft>
            </a:pPr>
            <a:r>
              <a:rPr lang="en-US" sz="1800" dirty="0"/>
              <a:t>Experiment with flow rates and pressures to reduce surfacing of product.  </a:t>
            </a:r>
          </a:p>
          <a:p>
            <a:pPr>
              <a:lnSpc>
                <a:spcPct val="110000"/>
              </a:lnSpc>
              <a:spcBef>
                <a:spcPts val="0"/>
              </a:spcBef>
              <a:spcAft>
                <a:spcPts val="0"/>
              </a:spcAft>
            </a:pPr>
            <a:r>
              <a:rPr lang="en-US" sz="1800" dirty="0"/>
              <a:t>Lower flows may INCREASE surfacing.</a:t>
            </a:r>
          </a:p>
          <a:p>
            <a:pPr marL="0" indent="0">
              <a:buNone/>
            </a:pPr>
            <a:endParaRPr lang="en-US" sz="1350" dirty="0"/>
          </a:p>
        </p:txBody>
      </p:sp>
      <p:pic>
        <p:nvPicPr>
          <p:cNvPr id="3076" name="Picture 4"/>
          <p:cNvPicPr>
            <a:picLocks noChangeAspect="1" noChangeArrowheads="1"/>
          </p:cNvPicPr>
          <p:nvPr/>
        </p:nvPicPr>
        <p:blipFill rotWithShape="1">
          <a:blip r:embed="rId4" cstate="print"/>
          <a:srcRect b="23343"/>
          <a:stretch/>
        </p:blipFill>
        <p:spPr bwMode="auto">
          <a:xfrm>
            <a:off x="7121444" y="3865654"/>
            <a:ext cx="2022555" cy="1277846"/>
          </a:xfrm>
          <a:prstGeom prst="rect">
            <a:avLst/>
          </a:prstGeom>
          <a:ln>
            <a:noFill/>
          </a:ln>
          <a:effectLst>
            <a:outerShdw blurRad="292100" dist="139700" dir="2700000" algn="tl" rotWithShape="0">
              <a:srgbClr val="333333">
                <a:alpha val="65000"/>
              </a:srgbClr>
            </a:outerShdw>
          </a:effectLst>
        </p:spPr>
      </p:pic>
      <p:pic>
        <p:nvPicPr>
          <p:cNvPr id="10" name="Picture 1029" descr="CIMG0021"/>
          <p:cNvPicPr>
            <a:picLocks noChangeAspect="1" noChangeArrowheads="1"/>
          </p:cNvPicPr>
          <p:nvPr/>
        </p:nvPicPr>
        <p:blipFill>
          <a:blip r:embed="rId5" cstate="print"/>
          <a:srcRect t="7336"/>
          <a:stretch>
            <a:fillRect/>
          </a:stretch>
        </p:blipFill>
        <p:spPr bwMode="auto">
          <a:xfrm>
            <a:off x="7123864" y="-13321"/>
            <a:ext cx="2020136" cy="1282627"/>
          </a:xfrm>
          <a:prstGeom prst="rect">
            <a:avLst/>
          </a:prstGeom>
          <a:ln>
            <a:noFill/>
          </a:ln>
          <a:effectLst>
            <a:outerShdw blurRad="292100" dist="139700" dir="2700000" algn="tl" rotWithShape="0">
              <a:srgbClr val="333333">
                <a:alpha val="65000"/>
              </a:srgbClr>
            </a:outerShdw>
          </a:effectLst>
        </p:spPr>
      </p:pic>
      <p:pic>
        <p:nvPicPr>
          <p:cNvPr id="15363" name="Picture 3" descr="V:\Marketing\Photos\Injection\10017 McAlester AAP Shaw\0428001517.jpg"/>
          <p:cNvPicPr>
            <a:picLocks noChangeAspect="1" noChangeArrowheads="1"/>
          </p:cNvPicPr>
          <p:nvPr/>
        </p:nvPicPr>
        <p:blipFill>
          <a:blip r:embed="rId6" cstate="print"/>
          <a:srcRect l="32824" b="36217"/>
          <a:stretch>
            <a:fillRect/>
          </a:stretch>
        </p:blipFill>
        <p:spPr bwMode="auto">
          <a:xfrm>
            <a:off x="7121445" y="2524647"/>
            <a:ext cx="2022555" cy="1440304"/>
          </a:xfrm>
          <a:prstGeom prst="rect">
            <a:avLst/>
          </a:prstGeom>
          <a:noFill/>
        </p:spPr>
      </p:pic>
    </p:spTree>
    <p:extLst>
      <p:ext uri="{BB962C8B-B14F-4D97-AF65-F5344CB8AC3E}">
        <p14:creationId xmlns:p14="http://schemas.microsoft.com/office/powerpoint/2010/main" val="75444368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V:\Marketing\Photos\Hydraulic Fracturing\ATC Loaf &amp; Jug Hydaul Frac Install\2012-01-31 15.14.52.jpg"/>
          <p:cNvPicPr>
            <a:picLocks noChangeAspect="1" noChangeArrowheads="1"/>
          </p:cNvPicPr>
          <p:nvPr/>
        </p:nvPicPr>
        <p:blipFill rotWithShape="1">
          <a:blip r:embed="rId3" cstate="print"/>
          <a:srcRect l="18108" t="14797" r="25182"/>
          <a:stretch/>
        </p:blipFill>
        <p:spPr bwMode="auto">
          <a:xfrm>
            <a:off x="5832246" y="1372457"/>
            <a:ext cx="3036260" cy="273141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72979" y="483147"/>
            <a:ext cx="8229600" cy="685800"/>
          </a:xfrm>
        </p:spPr>
        <p:txBody>
          <a:bodyPr>
            <a:noAutofit/>
          </a:bodyPr>
          <a:lstStyle/>
          <a:p>
            <a:r>
              <a:rPr lang="en-US" sz="3200" dirty="0"/>
              <a:t>Slurry (Powders &amp; Solids) </a:t>
            </a:r>
            <a:br>
              <a:rPr lang="en-US" sz="3200" dirty="0"/>
            </a:br>
            <a:r>
              <a:rPr lang="en-US" sz="3200" dirty="0"/>
              <a:t>Mixing &amp; Pumping Systems</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tretch/>
        </p:blipFill>
        <p:spPr>
          <a:xfrm>
            <a:off x="2057400" y="2115027"/>
            <a:ext cx="3972560" cy="2926080"/>
          </a:xfrm>
          <a:prstGeom prst="rect">
            <a:avLst/>
          </a:prstGeom>
          <a:ln>
            <a:noFill/>
          </a:ln>
          <a:effectLst>
            <a:outerShdw blurRad="292100" dist="139700" dir="2700000" algn="tl" rotWithShape="0">
              <a:srgbClr val="333333">
                <a:alpha val="65000"/>
              </a:srgbClr>
            </a:outerShdw>
          </a:effectLst>
        </p:spPr>
      </p:pic>
      <p:pic>
        <p:nvPicPr>
          <p:cNvPr id="12" name="image1.jpeg"/>
          <p:cNvPicPr/>
          <p:nvPr/>
        </p:nvPicPr>
        <p:blipFill>
          <a:blip r:embed="rId5" cstate="print">
            <a:extLst>
              <a:ext uri="{28A0092B-C50C-407E-A947-70E740481C1C}">
                <a14:useLocalDpi xmlns:a14="http://schemas.microsoft.com/office/drawing/2010/main" val="0"/>
              </a:ext>
            </a:extLst>
          </a:blip>
          <a:stretch>
            <a:fillRect/>
          </a:stretch>
        </p:blipFill>
        <p:spPr>
          <a:xfrm>
            <a:off x="457200" y="3507952"/>
            <a:ext cx="1356360" cy="9779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20877" b="24744"/>
          <a:stretch/>
        </p:blipFill>
        <p:spPr>
          <a:xfrm>
            <a:off x="401053" y="1372457"/>
            <a:ext cx="5072063" cy="1551460"/>
          </a:xfrm>
          <a:prstGeom prst="rect">
            <a:avLst/>
          </a:prstGeom>
        </p:spPr>
      </p:pic>
    </p:spTree>
    <p:extLst>
      <p:ext uri="{BB962C8B-B14F-4D97-AF65-F5344CB8AC3E}">
        <p14:creationId xmlns:p14="http://schemas.microsoft.com/office/powerpoint/2010/main" val="3509953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25"/>
            <a:ext cx="8153400" cy="685800"/>
          </a:xfrm>
        </p:spPr>
        <p:txBody>
          <a:bodyPr/>
          <a:lstStyle/>
          <a:p>
            <a:r>
              <a:rPr lang="en-US" dirty="0"/>
              <a:t>Safe Oxidant Mixing Systems</a:t>
            </a:r>
          </a:p>
        </p:txBody>
      </p:sp>
      <p:sp>
        <p:nvSpPr>
          <p:cNvPr id="3" name="Content Placeholder 2"/>
          <p:cNvSpPr>
            <a:spLocks noGrp="1"/>
          </p:cNvSpPr>
          <p:nvPr>
            <p:ph idx="1"/>
          </p:nvPr>
        </p:nvSpPr>
        <p:spPr>
          <a:xfrm>
            <a:off x="457200" y="1114424"/>
            <a:ext cx="4495800" cy="3588313"/>
          </a:xfrm>
        </p:spPr>
        <p:txBody>
          <a:bodyPr>
            <a:normAutofit fontScale="85000" lnSpcReduction="10000"/>
          </a:bodyPr>
          <a:lstStyle/>
          <a:p>
            <a:r>
              <a:rPr lang="en-US" dirty="0"/>
              <a:t>Caustic/Acid Mixing</a:t>
            </a:r>
          </a:p>
          <a:p>
            <a:r>
              <a:rPr lang="en-US" dirty="0"/>
              <a:t>In-Line Blending</a:t>
            </a:r>
          </a:p>
          <a:p>
            <a:r>
              <a:rPr lang="en-US" dirty="0"/>
              <a:t>Spill Control Plans / Containment</a:t>
            </a:r>
          </a:p>
          <a:p>
            <a:r>
              <a:rPr lang="en-US" dirty="0">
                <a:solidFill>
                  <a:srgbClr val="C00000"/>
                </a:solidFill>
              </a:rPr>
              <a:t>Neutralizers on Site</a:t>
            </a:r>
          </a:p>
          <a:p>
            <a:r>
              <a:rPr lang="en-US" dirty="0">
                <a:solidFill>
                  <a:schemeClr val="tx2"/>
                </a:solidFill>
              </a:rPr>
              <a:t>Additional PPE</a:t>
            </a:r>
          </a:p>
          <a:p>
            <a:r>
              <a:rPr lang="en-US" dirty="0">
                <a:solidFill>
                  <a:schemeClr val="tx2"/>
                </a:solidFill>
              </a:rPr>
              <a:t>Stainless or PVC Fittings</a:t>
            </a:r>
          </a:p>
          <a:p>
            <a:r>
              <a:rPr lang="en-US" dirty="0">
                <a:solidFill>
                  <a:schemeClr val="tx2"/>
                </a:solidFill>
              </a:rPr>
              <a:t>Exothermic &amp; Gas Reactions - Temperature Monitoring/Control</a:t>
            </a:r>
          </a:p>
          <a:p>
            <a:pPr>
              <a:lnSpc>
                <a:spcPct val="120000"/>
              </a:lnSpc>
            </a:pPr>
            <a:endParaRPr lang="en-US" sz="1650" dirty="0">
              <a:solidFill>
                <a:srgbClr val="C00000"/>
              </a:solidFill>
            </a:endParaRPr>
          </a:p>
        </p:txBody>
      </p:sp>
      <p:pic>
        <p:nvPicPr>
          <p:cNvPr id="212994" name="Picture 2" descr="V:\Marketing\Photos\Injection\9196 ATC TIP1107 Persulfate Fe Well Injection\1- 003.jpg"/>
          <p:cNvPicPr>
            <a:picLocks noChangeAspect="1" noChangeArrowheads="1"/>
          </p:cNvPicPr>
          <p:nvPr/>
        </p:nvPicPr>
        <p:blipFill>
          <a:blip r:embed="rId3" cstate="print"/>
          <a:srcRect/>
          <a:stretch>
            <a:fillRect/>
          </a:stretch>
        </p:blipFill>
        <p:spPr bwMode="auto">
          <a:xfrm>
            <a:off x="4953000" y="2571750"/>
            <a:ext cx="3242887" cy="2432165"/>
          </a:xfrm>
          <a:prstGeom prst="rect">
            <a:avLst/>
          </a:prstGeom>
          <a:ln>
            <a:noFill/>
          </a:ln>
          <a:effectLst>
            <a:outerShdw blurRad="292100" dist="139700" dir="2700000" algn="tl" rotWithShape="0">
              <a:srgbClr val="333333">
                <a:alpha val="65000"/>
              </a:srgbClr>
            </a:outerShdw>
          </a:effectLst>
        </p:spPr>
      </p:pic>
      <p:pic>
        <p:nvPicPr>
          <p:cNvPr id="212997" name="Picture 5" descr="V:\Marketing\Photos\Injection\DFC_Mactec_Permang_Inj\IMG_0164.jpg"/>
          <p:cNvPicPr>
            <a:picLocks noChangeAspect="1" noChangeArrowheads="1"/>
          </p:cNvPicPr>
          <p:nvPr/>
        </p:nvPicPr>
        <p:blipFill>
          <a:blip r:embed="rId4" cstate="print"/>
          <a:srcRect/>
          <a:stretch>
            <a:fillRect/>
          </a:stretch>
        </p:blipFill>
        <p:spPr bwMode="auto">
          <a:xfrm>
            <a:off x="5909083" y="583841"/>
            <a:ext cx="3071011" cy="2303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2052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3302"/>
            <a:ext cx="8229600" cy="966788"/>
          </a:xfrm>
        </p:spPr>
        <p:txBody>
          <a:bodyPr>
            <a:noAutofit/>
          </a:bodyPr>
          <a:lstStyle/>
          <a:p>
            <a:pPr>
              <a:lnSpc>
                <a:spcPct val="100000"/>
              </a:lnSpc>
            </a:pPr>
            <a:r>
              <a:rPr lang="en-US" sz="3200" dirty="0"/>
              <a:t>Simultaneous Injection Points for High Volume Applications</a:t>
            </a:r>
          </a:p>
        </p:txBody>
      </p:sp>
      <p:pic>
        <p:nvPicPr>
          <p:cNvPr id="10" name="Content Placeholder 9" descr="1- 032.jpg"/>
          <p:cNvPicPr>
            <a:picLocks noGrp="1" noChangeAspect="1"/>
          </p:cNvPicPr>
          <p:nvPr>
            <p:ph idx="1"/>
          </p:nvPr>
        </p:nvPicPr>
        <p:blipFill>
          <a:blip r:embed="rId3" cstate="print"/>
          <a:stretch>
            <a:fillRect/>
          </a:stretch>
        </p:blipFill>
        <p:spPr>
          <a:xfrm>
            <a:off x="298450" y="1504949"/>
            <a:ext cx="4183342" cy="3136107"/>
          </a:xfrm>
          <a:prstGeom prst="rect">
            <a:avLst/>
          </a:prstGeom>
          <a:ln>
            <a:noFill/>
          </a:ln>
          <a:effectLst>
            <a:outerShdw blurRad="292100" dist="139700" dir="2700000" algn="tl" rotWithShape="0">
              <a:srgbClr val="333333">
                <a:alpha val="65000"/>
              </a:srgbClr>
            </a:outerShdw>
          </a:effectLst>
        </p:spPr>
      </p:pic>
      <p:sp>
        <p:nvSpPr>
          <p:cNvPr id="6" name="Footer Placeholder 5"/>
          <p:cNvSpPr>
            <a:spLocks noGrp="1"/>
          </p:cNvSpPr>
          <p:nvPr>
            <p:ph type="ftr" sz="quarter" idx="4294967295"/>
          </p:nvPr>
        </p:nvSpPr>
        <p:spPr>
          <a:xfrm>
            <a:off x="2078831" y="4767263"/>
            <a:ext cx="4986337" cy="274638"/>
          </a:xfrm>
        </p:spPr>
        <p:txBody>
          <a:bodyPr/>
          <a:lstStyle/>
          <a:p>
            <a:pPr algn="ctr"/>
            <a:r>
              <a:rPr lang="en-US"/>
              <a:t>25th International Petroleum Environmental Conference Denver, Colorado</a:t>
            </a:r>
            <a:endParaRPr lang="en-US" dirty="0"/>
          </a:p>
        </p:txBody>
      </p:sp>
      <p:pic>
        <p:nvPicPr>
          <p:cNvPr id="12" name="Picture 11" descr="0508001557.jpg"/>
          <p:cNvPicPr>
            <a:picLocks noChangeAspect="1"/>
          </p:cNvPicPr>
          <p:nvPr/>
        </p:nvPicPr>
        <p:blipFill>
          <a:blip r:embed="rId4" cstate="print">
            <a:lum bright="10000"/>
          </a:blip>
          <a:stretch>
            <a:fillRect/>
          </a:stretch>
        </p:blipFill>
        <p:spPr>
          <a:xfrm>
            <a:off x="4724400" y="1503550"/>
            <a:ext cx="4183342" cy="31375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6283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590550"/>
            <a:ext cx="7772400" cy="1021842"/>
          </a:xfrm>
        </p:spPr>
        <p:txBody>
          <a:bodyPr>
            <a:normAutofit/>
          </a:bodyPr>
          <a:lstStyle/>
          <a:p>
            <a:r>
              <a:rPr lang="en-US" dirty="0"/>
              <a:t>Hydraulic Fracturing Emplacement</a:t>
            </a:r>
          </a:p>
        </p:txBody>
      </p:sp>
      <p:sp>
        <p:nvSpPr>
          <p:cNvPr id="3" name="Text Placeholder 2"/>
          <p:cNvSpPr>
            <a:spLocks noGrp="1"/>
          </p:cNvSpPr>
          <p:nvPr>
            <p:ph type="body" idx="1"/>
          </p:nvPr>
        </p:nvSpPr>
        <p:spPr>
          <a:xfrm>
            <a:off x="914400" y="1612392"/>
            <a:ext cx="7388352" cy="2711958"/>
          </a:xfrm>
        </p:spPr>
        <p:txBody>
          <a:bodyPr>
            <a:noAutofit/>
          </a:bodyPr>
          <a:lstStyle/>
          <a:p>
            <a:pPr marL="257175" indent="-257175">
              <a:spcBef>
                <a:spcPts val="1200"/>
              </a:spcBef>
              <a:buFont typeface="Arial" panose="020B0604020202020204" pitchFamily="34" charset="0"/>
              <a:buChar char="•"/>
            </a:pPr>
            <a:r>
              <a:rPr lang="en-US" sz="2400" dirty="0">
                <a:effectLst>
                  <a:outerShdw blurRad="38100" dist="38100" dir="2700000" algn="tl">
                    <a:srgbClr val="000000">
                      <a:alpha val="43137"/>
                    </a:srgbClr>
                  </a:outerShdw>
                </a:effectLst>
              </a:rPr>
              <a:t>For Injection of Suspended Solids Treatments in Tighter Formations or Bedrock</a:t>
            </a:r>
          </a:p>
          <a:p>
            <a:pPr marL="257175" indent="-257175">
              <a:spcBef>
                <a:spcPts val="1200"/>
              </a:spcBef>
              <a:buFont typeface="Arial" panose="020B0604020202020204" pitchFamily="34" charset="0"/>
              <a:buChar char="•"/>
            </a:pPr>
            <a:r>
              <a:rPr lang="en-US" sz="2400" dirty="0">
                <a:effectLst>
                  <a:outerShdw blurRad="38100" dist="38100" dir="2700000" algn="tl">
                    <a:srgbClr val="000000">
                      <a:alpha val="43137"/>
                    </a:srgbClr>
                  </a:outerShdw>
                </a:effectLst>
              </a:rPr>
              <a:t>To Increase Permeability or Create Permeable Treatment Zones, Barriers or Cells. </a:t>
            </a:r>
          </a:p>
        </p:txBody>
      </p:sp>
      <p:sp>
        <p:nvSpPr>
          <p:cNvPr id="4" name="Footer Placeholder 3"/>
          <p:cNvSpPr>
            <a:spLocks noGrp="1"/>
          </p:cNvSpPr>
          <p:nvPr>
            <p:ph type="ftr" sz="quarter" idx="11"/>
          </p:nvPr>
        </p:nvSpPr>
        <p:spPr/>
        <p:txBody>
          <a:bodyPr/>
          <a:lstStyle/>
          <a:p>
            <a:r>
              <a:rPr lang="en-US"/>
              <a:t>25th International Petroleum Environmental Conference Denver, Colorado</a:t>
            </a:r>
            <a:endParaRPr lang="en-US" dirty="0"/>
          </a:p>
        </p:txBody>
      </p:sp>
    </p:spTree>
    <p:extLst>
      <p:ext uri="{BB962C8B-B14F-4D97-AF65-F5344CB8AC3E}">
        <p14:creationId xmlns:p14="http://schemas.microsoft.com/office/powerpoint/2010/main" val="1418575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50" b="1" dirty="0"/>
              <a:t>Outline</a:t>
            </a:r>
            <a:endParaRPr lang="en-US" b="1" dirty="0"/>
          </a:p>
        </p:txBody>
      </p:sp>
      <p:sp>
        <p:nvSpPr>
          <p:cNvPr id="3" name="Content Placeholder 2"/>
          <p:cNvSpPr>
            <a:spLocks noGrp="1"/>
          </p:cNvSpPr>
          <p:nvPr>
            <p:ph idx="1"/>
          </p:nvPr>
        </p:nvSpPr>
        <p:spPr>
          <a:xfrm>
            <a:off x="457200" y="971550"/>
            <a:ext cx="8229600" cy="3562350"/>
          </a:xfrm>
        </p:spPr>
        <p:txBody>
          <a:bodyPr>
            <a:noAutofit/>
          </a:bodyPr>
          <a:lstStyle/>
          <a:p>
            <a:pPr>
              <a:spcBef>
                <a:spcPts val="0"/>
              </a:spcBef>
            </a:pPr>
            <a:r>
              <a:rPr lang="en-US" dirty="0">
                <a:solidFill>
                  <a:schemeClr val="bg2">
                    <a:lumMod val="75000"/>
                  </a:schemeClr>
                </a:solidFill>
              </a:rPr>
              <a:t>Part 1: Better CSM Development for Remedial Design</a:t>
            </a:r>
          </a:p>
          <a:p>
            <a:pPr>
              <a:spcBef>
                <a:spcPts val="0"/>
              </a:spcBef>
            </a:pPr>
            <a:r>
              <a:rPr lang="en-US" dirty="0"/>
              <a:t>Part 2: In-Situ Treatment Application Phase </a:t>
            </a:r>
          </a:p>
          <a:p>
            <a:pPr lvl="1">
              <a:spcBef>
                <a:spcPts val="0"/>
              </a:spcBef>
            </a:pPr>
            <a:r>
              <a:rPr lang="en-US" sz="2000" dirty="0">
                <a:solidFill>
                  <a:schemeClr val="tx1"/>
                </a:solidFill>
              </a:rPr>
              <a:t>Why In-Situ Remediation</a:t>
            </a:r>
          </a:p>
          <a:p>
            <a:pPr lvl="1">
              <a:spcBef>
                <a:spcPts val="0"/>
              </a:spcBef>
            </a:pPr>
            <a:r>
              <a:rPr lang="en-US" sz="2000" dirty="0">
                <a:solidFill>
                  <a:schemeClr val="tx1"/>
                </a:solidFill>
              </a:rPr>
              <a:t>Updating the CSM for Remedial Design &amp; Filling Data Gaps</a:t>
            </a:r>
          </a:p>
          <a:p>
            <a:pPr lvl="1">
              <a:spcBef>
                <a:spcPts val="0"/>
              </a:spcBef>
            </a:pPr>
            <a:r>
              <a:rPr lang="en-US" sz="2000" dirty="0">
                <a:solidFill>
                  <a:schemeClr val="tx1"/>
                </a:solidFill>
              </a:rPr>
              <a:t>Selecting the Right Tools and Methods for Treatment</a:t>
            </a:r>
          </a:p>
          <a:p>
            <a:pPr lvl="1">
              <a:spcBef>
                <a:spcPts val="0"/>
              </a:spcBef>
            </a:pPr>
            <a:r>
              <a:rPr lang="en-US" sz="2000" dirty="0">
                <a:solidFill>
                  <a:schemeClr val="tx1"/>
                </a:solidFill>
              </a:rPr>
              <a:t>Applying Higher Resolution Targeted Application Methods</a:t>
            </a:r>
          </a:p>
          <a:p>
            <a:pPr lvl="1">
              <a:spcBef>
                <a:spcPts val="0"/>
              </a:spcBef>
            </a:pPr>
            <a:r>
              <a:rPr lang="en-US" sz="2000" dirty="0">
                <a:solidFill>
                  <a:schemeClr val="tx1"/>
                </a:solidFill>
              </a:rPr>
              <a:t>A Short Case History</a:t>
            </a:r>
          </a:p>
          <a:p>
            <a:pPr lvl="1">
              <a:spcBef>
                <a:spcPts val="0"/>
              </a:spcBef>
            </a:pPr>
            <a:r>
              <a:rPr lang="en-US" sz="2000" dirty="0">
                <a:solidFill>
                  <a:schemeClr val="tx1"/>
                </a:solidFill>
              </a:rPr>
              <a:t>Summary &amp; Conclusion</a:t>
            </a:r>
          </a:p>
        </p:txBody>
      </p:sp>
      <p:pic>
        <p:nvPicPr>
          <p:cNvPr id="10242" name="Picture 2" descr="C:\Documents and Settings\jfontana\Local Settings\Temporary Internet Files\Content.IE5\U375M8MM\MCj04398240000[1].png"/>
          <p:cNvPicPr>
            <a:picLocks noChangeAspect="1" noChangeArrowheads="1"/>
          </p:cNvPicPr>
          <p:nvPr/>
        </p:nvPicPr>
        <p:blipFill>
          <a:blip r:embed="rId3" cstate="print"/>
          <a:srcRect/>
          <a:stretch>
            <a:fillRect/>
          </a:stretch>
        </p:blipFill>
        <p:spPr bwMode="auto">
          <a:xfrm>
            <a:off x="6519964" y="-79287"/>
            <a:ext cx="1481036" cy="1481036"/>
          </a:xfrm>
          <a:prstGeom prst="rect">
            <a:avLst/>
          </a:prstGeom>
          <a:noFill/>
        </p:spPr>
      </p:pic>
      <p:sp>
        <p:nvSpPr>
          <p:cNvPr id="6" name="Footer Placeholder 3">
            <a:extLst>
              <a:ext uri="{FF2B5EF4-FFF2-40B4-BE49-F238E27FC236}">
                <a16:creationId xmlns:a16="http://schemas.microsoft.com/office/drawing/2014/main" id="{522CFF9F-A749-49F8-9533-0DF998981500}"/>
              </a:ext>
            </a:extLst>
          </p:cNvPr>
          <p:cNvSpPr txBox="1">
            <a:spLocks/>
          </p:cNvSpPr>
          <p:nvPr/>
        </p:nvSpPr>
        <p:spPr>
          <a:xfrm>
            <a:off x="2209800" y="4845450"/>
            <a:ext cx="4392809" cy="273844"/>
          </a:xfrm>
          <a:prstGeom prst="rect">
            <a:avLst/>
          </a:prstGeom>
        </p:spPr>
        <p:txBody>
          <a:bodyPr/>
          <a:lstStyle>
            <a:defPPr>
              <a:defRPr lang="en-US"/>
            </a:defPPr>
            <a:lvl1pPr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1pPr>
            <a:lvl2pPr marL="457200" indent="-228600"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2pPr>
            <a:lvl3pPr marL="914400" indent="-457200"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3pPr>
            <a:lvl4pPr marL="1371600" indent="-685800"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4pPr>
            <a:lvl5pPr marL="1828800" indent="-914400"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5pPr>
            <a:lvl6pPr marL="2286000" algn="l" defTabSz="457200" rtl="0" eaLnBrk="1" latinLnBrk="0" hangingPunct="1">
              <a:defRPr sz="3800" kern="1200">
                <a:solidFill>
                  <a:srgbClr val="EEEEEE"/>
                </a:solidFill>
                <a:latin typeface="Helvetica Neue Bold Condensed" charset="0"/>
                <a:ea typeface="ＭＳ Ｐゴシック" charset="0"/>
                <a:cs typeface="Helvetica Neue Bold Condensed" charset="0"/>
                <a:sym typeface="Helvetica Neue Bold Condensed" charset="0"/>
              </a:defRPr>
            </a:lvl6pPr>
            <a:lvl7pPr marL="2743200" algn="l" defTabSz="457200" rtl="0" eaLnBrk="1" latinLnBrk="0" hangingPunct="1">
              <a:defRPr sz="3800" kern="1200">
                <a:solidFill>
                  <a:srgbClr val="EEEEEE"/>
                </a:solidFill>
                <a:latin typeface="Helvetica Neue Bold Condensed" charset="0"/>
                <a:ea typeface="ＭＳ Ｐゴシック" charset="0"/>
                <a:cs typeface="Helvetica Neue Bold Condensed" charset="0"/>
                <a:sym typeface="Helvetica Neue Bold Condensed" charset="0"/>
              </a:defRPr>
            </a:lvl7pPr>
            <a:lvl8pPr marL="3200400" algn="l" defTabSz="457200" rtl="0" eaLnBrk="1" latinLnBrk="0" hangingPunct="1">
              <a:defRPr sz="3800" kern="1200">
                <a:solidFill>
                  <a:srgbClr val="EEEEEE"/>
                </a:solidFill>
                <a:latin typeface="Helvetica Neue Bold Condensed" charset="0"/>
                <a:ea typeface="ＭＳ Ｐゴシック" charset="0"/>
                <a:cs typeface="Helvetica Neue Bold Condensed" charset="0"/>
                <a:sym typeface="Helvetica Neue Bold Condensed" charset="0"/>
              </a:defRPr>
            </a:lvl8pPr>
            <a:lvl9pPr marL="3657600" algn="l" defTabSz="457200" rtl="0" eaLnBrk="1" latinLnBrk="0" hangingPunct="1">
              <a:defRPr sz="3800" kern="1200">
                <a:solidFill>
                  <a:srgbClr val="EEEEEE"/>
                </a:solidFill>
                <a:latin typeface="Helvetica Neue Bold Condensed" charset="0"/>
                <a:ea typeface="ＭＳ Ｐゴシック" charset="0"/>
                <a:cs typeface="Helvetica Neue Bold Condensed" charset="0"/>
                <a:sym typeface="Helvetica Neue Bold Condensed" charset="0"/>
              </a:defRPr>
            </a:lvl9pPr>
          </a:lstStyle>
          <a:p>
            <a:pPr algn="ctr"/>
            <a:r>
              <a:rPr lang="en-US" sz="800">
                <a:solidFill>
                  <a:schemeClr val="tx1"/>
                </a:solidFill>
              </a:rPr>
              <a:t>Vista Optimized In-Situ Remediation, AIPG, September 2018</a:t>
            </a:r>
            <a:endParaRPr lang="en-US" sz="800" dirty="0">
              <a:solidFill>
                <a:schemeClr val="tx1"/>
              </a:solidFill>
            </a:endParaRPr>
          </a:p>
        </p:txBody>
      </p:sp>
    </p:spTree>
    <p:extLst>
      <p:ext uri="{BB962C8B-B14F-4D97-AF65-F5344CB8AC3E}">
        <p14:creationId xmlns:p14="http://schemas.microsoft.com/office/powerpoint/2010/main" val="37756544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a:xfrm>
            <a:off x="381000" y="289718"/>
            <a:ext cx="8229600" cy="1215231"/>
          </a:xfrm>
        </p:spPr>
        <p:txBody>
          <a:bodyPr>
            <a:noAutofit/>
          </a:bodyPr>
          <a:lstStyle/>
          <a:p>
            <a:pPr eaLnBrk="1" hangingPunct="1">
              <a:lnSpc>
                <a:spcPct val="100000"/>
              </a:lnSpc>
            </a:pPr>
            <a:r>
              <a:rPr lang="en-US" sz="3600" dirty="0"/>
              <a:t>Hydraulic Fracturing  Emplacement</a:t>
            </a:r>
            <a:br>
              <a:rPr lang="en-US" sz="3600" dirty="0"/>
            </a:br>
            <a:r>
              <a:rPr lang="en-US" sz="3600" dirty="0"/>
              <a:t>Remediation Applications</a:t>
            </a:r>
          </a:p>
        </p:txBody>
      </p:sp>
      <p:sp>
        <p:nvSpPr>
          <p:cNvPr id="437252" name="Rectangle 4"/>
          <p:cNvSpPr>
            <a:spLocks noGrp="1" noChangeArrowheads="1"/>
          </p:cNvSpPr>
          <p:nvPr>
            <p:ph idx="1"/>
          </p:nvPr>
        </p:nvSpPr>
        <p:spPr>
          <a:xfrm>
            <a:off x="457200" y="1504950"/>
            <a:ext cx="8229600" cy="3200400"/>
          </a:xfrm>
        </p:spPr>
        <p:txBody>
          <a:bodyPr>
            <a:normAutofit fontScale="77500" lnSpcReduction="20000"/>
          </a:bodyPr>
          <a:lstStyle/>
          <a:p>
            <a:pPr marL="314325" indent="-314325" eaLnBrk="1" hangingPunct="1"/>
            <a:r>
              <a:rPr lang="en-US" dirty="0"/>
              <a:t>Air </a:t>
            </a:r>
            <a:r>
              <a:rPr lang="en-US" dirty="0" err="1"/>
              <a:t>Sparge</a:t>
            </a:r>
            <a:r>
              <a:rPr lang="en-US" dirty="0"/>
              <a:t> (AS) or Soil Vapor Extraction (</a:t>
            </a:r>
            <a:r>
              <a:rPr lang="en-US" dirty="0" err="1"/>
              <a:t>SVE</a:t>
            </a:r>
            <a:r>
              <a:rPr lang="en-US" dirty="0"/>
              <a:t>)</a:t>
            </a:r>
          </a:p>
          <a:p>
            <a:pPr marL="614363" lvl="1" indent="-314325"/>
            <a:r>
              <a:rPr lang="en-US" dirty="0">
                <a:solidFill>
                  <a:schemeClr val="tx1"/>
                </a:solidFill>
              </a:rPr>
              <a:t>Sand or Synthetic Proppant Support</a:t>
            </a:r>
          </a:p>
          <a:p>
            <a:pPr marL="314325" indent="-314325"/>
            <a:r>
              <a:rPr lang="en-US" dirty="0"/>
              <a:t>Bio-Remediation Treatment Flow Cells</a:t>
            </a:r>
          </a:p>
          <a:p>
            <a:pPr marL="614363" lvl="1" indent="-314325"/>
            <a:r>
              <a:rPr lang="en-US" dirty="0">
                <a:solidFill>
                  <a:schemeClr val="tx1"/>
                </a:solidFill>
              </a:rPr>
              <a:t>Sand or High Surface Area Synthetic Proppants</a:t>
            </a:r>
          </a:p>
          <a:p>
            <a:pPr marL="614363" lvl="1" indent="-314325"/>
            <a:r>
              <a:rPr lang="en-US" dirty="0">
                <a:solidFill>
                  <a:schemeClr val="tx1"/>
                </a:solidFill>
              </a:rPr>
              <a:t>Nutrient Additives, Organic Carbon, </a:t>
            </a:r>
          </a:p>
          <a:p>
            <a:pPr marL="614363" lvl="1" indent="-314325"/>
            <a:r>
              <a:rPr lang="en-US" dirty="0">
                <a:solidFill>
                  <a:schemeClr val="tx1"/>
                </a:solidFill>
              </a:rPr>
              <a:t>Activated Carbon + Nutrients</a:t>
            </a:r>
          </a:p>
          <a:p>
            <a:pPr marL="314325" indent="-314325"/>
            <a:r>
              <a:rPr lang="en-US" dirty="0"/>
              <a:t>Chemical Treatment Flow Cells</a:t>
            </a:r>
          </a:p>
          <a:p>
            <a:pPr marL="614363" lvl="1" indent="-314325"/>
            <a:r>
              <a:rPr lang="en-US" dirty="0">
                <a:solidFill>
                  <a:schemeClr val="tx1"/>
                </a:solidFill>
              </a:rPr>
              <a:t>Optional Proppant Fracture Support</a:t>
            </a:r>
          </a:p>
          <a:p>
            <a:pPr marL="614363" lvl="1" indent="-314325"/>
            <a:r>
              <a:rPr lang="en-US" dirty="0">
                <a:solidFill>
                  <a:schemeClr val="tx1"/>
                </a:solidFill>
              </a:rPr>
              <a:t>Solid Chemical Slurry Injections</a:t>
            </a:r>
          </a:p>
          <a:p>
            <a:pPr marL="614363" lvl="1" indent="-314325">
              <a:buNone/>
            </a:pPr>
            <a:endParaRPr lang="en-US" sz="1800" dirty="0"/>
          </a:p>
        </p:txBody>
      </p:sp>
      <p:pic>
        <p:nvPicPr>
          <p:cNvPr id="4" name="Picture 3">
            <a:extLst>
              <a:ext uri="{FF2B5EF4-FFF2-40B4-BE49-F238E27FC236}">
                <a16:creationId xmlns:a16="http://schemas.microsoft.com/office/drawing/2014/main" id="{B6DE1388-DB8A-4C6F-A002-61982A8343CC}"/>
              </a:ext>
            </a:extLst>
          </p:cNvPr>
          <p:cNvPicPr>
            <a:picLocks noChangeAspect="1"/>
          </p:cNvPicPr>
          <p:nvPr/>
        </p:nvPicPr>
        <p:blipFill>
          <a:blip r:embed="rId3"/>
          <a:stretch>
            <a:fillRect/>
          </a:stretch>
        </p:blipFill>
        <p:spPr>
          <a:xfrm>
            <a:off x="5407400" y="2176463"/>
            <a:ext cx="3736600" cy="2590800"/>
          </a:xfrm>
          <a:prstGeom prst="rect">
            <a:avLst/>
          </a:prstGeom>
          <a:solidFill>
            <a:srgbClr val="99CCFF"/>
          </a:solidFill>
          <a:ln>
            <a:solidFill>
              <a:schemeClr val="tx1"/>
            </a:solidFill>
          </a:ln>
        </p:spPr>
      </p:pic>
    </p:spTree>
    <p:extLst>
      <p:ext uri="{BB962C8B-B14F-4D97-AF65-F5344CB8AC3E}">
        <p14:creationId xmlns:p14="http://schemas.microsoft.com/office/powerpoint/2010/main" val="659631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3400" y="266986"/>
            <a:ext cx="8077199" cy="971550"/>
          </a:xfrm>
        </p:spPr>
        <p:txBody>
          <a:bodyPr>
            <a:normAutofit/>
          </a:bodyPr>
          <a:lstStyle/>
          <a:p>
            <a:r>
              <a:rPr lang="en-US" sz="2800" dirty="0"/>
              <a:t>Direct Push (DPT) or Auger/Rotary Hole + Packers for Hydraulic Fracture Installations</a:t>
            </a:r>
          </a:p>
        </p:txBody>
      </p:sp>
      <p:pic>
        <p:nvPicPr>
          <p:cNvPr id="8" name="Picture 2">
            <a:extLst>
              <a:ext uri="{FF2B5EF4-FFF2-40B4-BE49-F238E27FC236}">
                <a16:creationId xmlns:a16="http://schemas.microsoft.com/office/drawing/2014/main" id="{D45F44AE-B5E6-482B-AB09-C05976656D5B}"/>
              </a:ext>
            </a:extLst>
          </p:cNvPr>
          <p:cNvPicPr>
            <a:picLocks noChangeAspect="1" noChangeArrowheads="1"/>
          </p:cNvPicPr>
          <p:nvPr/>
        </p:nvPicPr>
        <p:blipFill>
          <a:blip r:embed="rId3" cstate="print"/>
          <a:srcRect/>
          <a:stretch>
            <a:fillRect/>
          </a:stretch>
        </p:blipFill>
        <p:spPr>
          <a:xfrm>
            <a:off x="667512" y="1844040"/>
            <a:ext cx="3044952" cy="4334256"/>
          </a:xfrm>
          <a:noFill/>
        </p:spPr>
      </p:pic>
      <p:pic>
        <p:nvPicPr>
          <p:cNvPr id="9" name="Picture 3">
            <a:extLst>
              <a:ext uri="{FF2B5EF4-FFF2-40B4-BE49-F238E27FC236}">
                <a16:creationId xmlns:a16="http://schemas.microsoft.com/office/drawing/2014/main" id="{BF29803B-31F9-4A0C-88DF-077C83CC209E}"/>
              </a:ext>
            </a:extLst>
          </p:cNvPr>
          <p:cNvPicPr>
            <a:picLocks noChangeAspect="1" noChangeArrowheads="1"/>
          </p:cNvPicPr>
          <p:nvPr/>
        </p:nvPicPr>
        <p:blipFill>
          <a:blip r:embed="rId4" cstate="print"/>
          <a:srcRect/>
          <a:stretch>
            <a:fillRect/>
          </a:stretch>
        </p:blipFill>
        <p:spPr>
          <a:xfrm>
            <a:off x="6574536" y="1886712"/>
            <a:ext cx="2362200" cy="4343400"/>
          </a:xfrm>
          <a:noFill/>
        </p:spPr>
      </p:pic>
      <p:pic>
        <p:nvPicPr>
          <p:cNvPr id="10" name="Picture 5">
            <a:extLst>
              <a:ext uri="{FF2B5EF4-FFF2-40B4-BE49-F238E27FC236}">
                <a16:creationId xmlns:a16="http://schemas.microsoft.com/office/drawing/2014/main" id="{C174CE7A-F315-48BA-8CFF-E7CC233CFD93}"/>
              </a:ext>
            </a:extLst>
          </p:cNvPr>
          <p:cNvPicPr>
            <a:picLocks noChangeAspect="1" noChangeArrowheads="1"/>
          </p:cNvPicPr>
          <p:nvPr/>
        </p:nvPicPr>
        <p:blipFill>
          <a:blip r:embed="rId5" cstate="print"/>
          <a:srcRect/>
          <a:stretch>
            <a:fillRect/>
          </a:stretch>
        </p:blipFill>
        <p:spPr bwMode="auto">
          <a:xfrm>
            <a:off x="3784188" y="1285518"/>
            <a:ext cx="1931429" cy="3394632"/>
          </a:xfrm>
          <a:prstGeom prst="rect">
            <a:avLst/>
          </a:prstGeom>
          <a:noFill/>
          <a:ln w="9525">
            <a:noFill/>
            <a:miter lim="800000"/>
            <a:headEnd/>
            <a:tailEnd/>
          </a:ln>
        </p:spPr>
      </p:pic>
      <p:pic>
        <p:nvPicPr>
          <p:cNvPr id="3" name="Picture 2">
            <a:extLst>
              <a:ext uri="{FF2B5EF4-FFF2-40B4-BE49-F238E27FC236}">
                <a16:creationId xmlns:a16="http://schemas.microsoft.com/office/drawing/2014/main" id="{BEB33FEA-DF0D-40C0-B6E4-438AD8C4730C}"/>
              </a:ext>
            </a:extLst>
          </p:cNvPr>
          <p:cNvPicPr>
            <a:picLocks noChangeAspect="1"/>
          </p:cNvPicPr>
          <p:nvPr/>
        </p:nvPicPr>
        <p:blipFill>
          <a:blip r:embed="rId6"/>
          <a:stretch>
            <a:fillRect/>
          </a:stretch>
        </p:blipFill>
        <p:spPr>
          <a:xfrm>
            <a:off x="1112849" y="1333215"/>
            <a:ext cx="2313054" cy="3295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E94695F1-67DA-4F8C-9E0D-F99F84868AEA}"/>
              </a:ext>
            </a:extLst>
          </p:cNvPr>
          <p:cNvPicPr>
            <a:picLocks noChangeAspect="1"/>
          </p:cNvPicPr>
          <p:nvPr/>
        </p:nvPicPr>
        <p:blipFill>
          <a:blip r:embed="rId7"/>
          <a:stretch>
            <a:fillRect/>
          </a:stretch>
        </p:blipFill>
        <p:spPr>
          <a:xfrm>
            <a:off x="6073902" y="1346132"/>
            <a:ext cx="1797378" cy="3306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ooter Placeholder 5">
            <a:extLst>
              <a:ext uri="{FF2B5EF4-FFF2-40B4-BE49-F238E27FC236}">
                <a16:creationId xmlns:a16="http://schemas.microsoft.com/office/drawing/2014/main" id="{FFFD71E1-9B35-4734-90DA-2D9EEEA13DD8}"/>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11" name="Content Placeholder 10">
            <a:extLst>
              <a:ext uri="{FF2B5EF4-FFF2-40B4-BE49-F238E27FC236}">
                <a16:creationId xmlns:a16="http://schemas.microsoft.com/office/drawing/2014/main" id="{8FB3037B-40CC-4919-AD9C-F6F643748CC8}"/>
              </a:ext>
            </a:extLst>
          </p:cNvPr>
          <p:cNvSpPr>
            <a:spLocks noGrp="1"/>
          </p:cNvSpPr>
          <p:nvPr>
            <p:ph sz="half" idx="1"/>
          </p:nvPr>
        </p:nvSpPr>
        <p:spPr/>
        <p:txBody>
          <a:bodyPr/>
          <a:lstStyle/>
          <a:p>
            <a:endParaRPr lang="en-US"/>
          </a:p>
        </p:txBody>
      </p:sp>
      <p:sp>
        <p:nvSpPr>
          <p:cNvPr id="13" name="Content Placeholder 12">
            <a:extLst>
              <a:ext uri="{FF2B5EF4-FFF2-40B4-BE49-F238E27FC236}">
                <a16:creationId xmlns:a16="http://schemas.microsoft.com/office/drawing/2014/main" id="{E5C5F36A-507D-4208-A97C-2972F2CA9354}"/>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832810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026"/>
          <p:cNvSpPr>
            <a:spLocks noGrp="1" noChangeArrowheads="1"/>
          </p:cNvSpPr>
          <p:nvPr>
            <p:ph type="title"/>
          </p:nvPr>
        </p:nvSpPr>
        <p:spPr>
          <a:xfrm>
            <a:off x="533400" y="259298"/>
            <a:ext cx="8153400" cy="741825"/>
          </a:xfrm>
        </p:spPr>
        <p:txBody>
          <a:bodyPr>
            <a:normAutofit/>
          </a:bodyPr>
          <a:lstStyle/>
          <a:p>
            <a:pPr eaLnBrk="1" hangingPunct="1"/>
            <a:r>
              <a:rPr lang="en-US" sz="3600" dirty="0"/>
              <a:t>In-Situ Fracture Injection/Pump Rigs</a:t>
            </a:r>
          </a:p>
        </p:txBody>
      </p:sp>
      <p:sp>
        <p:nvSpPr>
          <p:cNvPr id="8" name="Footer Placeholder 7"/>
          <p:cNvSpPr>
            <a:spLocks noGrp="1"/>
          </p:cNvSpPr>
          <p:nvPr>
            <p:ph type="ftr" sz="quarter" idx="11"/>
          </p:nvPr>
        </p:nvSpPr>
        <p:spPr/>
        <p:txBody>
          <a:bodyPr/>
          <a:lstStyle/>
          <a:p>
            <a:r>
              <a:rPr lang="en-US"/>
              <a:t>25th International Petroleum Environmental Conference Denver, Colorado</a:t>
            </a:r>
          </a:p>
        </p:txBody>
      </p:sp>
      <p:pic>
        <p:nvPicPr>
          <p:cNvPr id="28678" name="Picture 2" descr="http://foremostsolutions.home.comcast.net/%7Eforemostsolutions/images/facturingunit.JPG"/>
          <p:cNvPicPr>
            <a:picLocks noChangeAspect="1" noChangeArrowheads="1"/>
          </p:cNvPicPr>
          <p:nvPr/>
        </p:nvPicPr>
        <p:blipFill>
          <a:blip r:embed="rId3" r:link="rId4" cstate="print"/>
          <a:srcRect/>
          <a:stretch>
            <a:fillRect/>
          </a:stretch>
        </p:blipFill>
        <p:spPr bwMode="auto">
          <a:xfrm>
            <a:off x="304800" y="1001123"/>
            <a:ext cx="3555788" cy="2158871"/>
          </a:xfrm>
          <a:prstGeom prst="rect">
            <a:avLst/>
          </a:prstGeom>
          <a:ln>
            <a:noFill/>
          </a:ln>
          <a:effectLst>
            <a:outerShdw blurRad="292100" dist="139700" dir="2700000" algn="tl" rotWithShape="0">
              <a:srgbClr val="333333">
                <a:alpha val="65000"/>
              </a:srgbClr>
            </a:outerShdw>
          </a:effectLst>
        </p:spPr>
      </p:pic>
      <p:pic>
        <p:nvPicPr>
          <p:cNvPr id="28676" name="Picture 1028"/>
          <p:cNvPicPr>
            <a:picLocks noChangeAspect="1" noChangeArrowheads="1"/>
          </p:cNvPicPr>
          <p:nvPr/>
        </p:nvPicPr>
        <p:blipFill rotWithShape="1">
          <a:blip r:embed="rId5" cstate="print"/>
          <a:srcRect l="18842" t="16154" r="23187"/>
          <a:stretch/>
        </p:blipFill>
        <p:spPr bwMode="auto">
          <a:xfrm>
            <a:off x="2667000" y="2343150"/>
            <a:ext cx="2897652" cy="2180176"/>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9384" t="17848" r="11143" b="3704"/>
          <a:stretch/>
        </p:blipFill>
        <p:spPr>
          <a:xfrm>
            <a:off x="5334000" y="1276350"/>
            <a:ext cx="3245973" cy="21946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2661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39274" y="216063"/>
            <a:ext cx="8229600" cy="685800"/>
          </a:xfrm>
        </p:spPr>
        <p:txBody>
          <a:bodyPr>
            <a:normAutofit/>
          </a:bodyPr>
          <a:lstStyle/>
          <a:p>
            <a:r>
              <a:rPr lang="en-US" sz="4400" dirty="0"/>
              <a:t>Proppants</a:t>
            </a:r>
          </a:p>
        </p:txBody>
      </p:sp>
      <p:sp>
        <p:nvSpPr>
          <p:cNvPr id="34819" name="Text Placeholder 3"/>
          <p:cNvSpPr>
            <a:spLocks noGrp="1"/>
          </p:cNvSpPr>
          <p:nvPr>
            <p:ph idx="1"/>
          </p:nvPr>
        </p:nvSpPr>
        <p:spPr>
          <a:xfrm>
            <a:off x="457200" y="895350"/>
            <a:ext cx="3996874" cy="3878644"/>
          </a:xfrm>
        </p:spPr>
        <p:txBody>
          <a:bodyPr>
            <a:normAutofit fontScale="92500" lnSpcReduction="20000"/>
          </a:bodyPr>
          <a:lstStyle/>
          <a:p>
            <a:pPr>
              <a:lnSpc>
                <a:spcPct val="120000"/>
              </a:lnSpc>
              <a:spcBef>
                <a:spcPts val="600"/>
              </a:spcBef>
              <a:spcAft>
                <a:spcPts val="0"/>
              </a:spcAft>
            </a:pPr>
            <a:r>
              <a:rPr lang="en-US" sz="3150" i="1" u="sng" dirty="0"/>
              <a:t>Inert or Reactive</a:t>
            </a:r>
          </a:p>
          <a:p>
            <a:pPr>
              <a:lnSpc>
                <a:spcPct val="120000"/>
              </a:lnSpc>
              <a:spcBef>
                <a:spcPts val="600"/>
              </a:spcBef>
              <a:spcAft>
                <a:spcPts val="0"/>
              </a:spcAft>
            </a:pPr>
            <a:r>
              <a:rPr lang="en-US" dirty="0"/>
              <a:t>Mixtures of: </a:t>
            </a:r>
          </a:p>
          <a:p>
            <a:pPr lvl="1">
              <a:lnSpc>
                <a:spcPct val="120000"/>
              </a:lnSpc>
              <a:spcBef>
                <a:spcPts val="600"/>
              </a:spcBef>
              <a:spcAft>
                <a:spcPts val="0"/>
              </a:spcAft>
            </a:pPr>
            <a:r>
              <a:rPr lang="en-US" sz="2250" dirty="0">
                <a:solidFill>
                  <a:schemeClr val="tx1"/>
                </a:solidFill>
              </a:rPr>
              <a:t>Silica Sand</a:t>
            </a:r>
          </a:p>
          <a:p>
            <a:pPr lvl="1">
              <a:lnSpc>
                <a:spcPct val="120000"/>
              </a:lnSpc>
              <a:spcBef>
                <a:spcPts val="600"/>
              </a:spcBef>
              <a:spcAft>
                <a:spcPts val="0"/>
              </a:spcAft>
            </a:pPr>
            <a:r>
              <a:rPr lang="en-US" sz="2250" dirty="0">
                <a:solidFill>
                  <a:schemeClr val="tx1"/>
                </a:solidFill>
              </a:rPr>
              <a:t>Porous Ceramic (</a:t>
            </a:r>
            <a:r>
              <a:rPr lang="en-US" sz="2250" dirty="0" err="1">
                <a:solidFill>
                  <a:schemeClr val="tx1"/>
                </a:solidFill>
              </a:rPr>
              <a:t>Isolite</a:t>
            </a:r>
            <a:r>
              <a:rPr lang="en-US" sz="2250" dirty="0">
                <a:solidFill>
                  <a:schemeClr val="tx1"/>
                </a:solidFill>
              </a:rPr>
              <a:t>™)</a:t>
            </a:r>
          </a:p>
          <a:p>
            <a:pPr lvl="1">
              <a:lnSpc>
                <a:spcPct val="120000"/>
              </a:lnSpc>
              <a:spcBef>
                <a:spcPts val="600"/>
              </a:spcBef>
              <a:spcAft>
                <a:spcPts val="0"/>
              </a:spcAft>
            </a:pPr>
            <a:r>
              <a:rPr lang="en-US" sz="2250" dirty="0">
                <a:solidFill>
                  <a:schemeClr val="tx1"/>
                </a:solidFill>
              </a:rPr>
              <a:t>Activated Carbon +?</a:t>
            </a:r>
          </a:p>
          <a:p>
            <a:pPr lvl="1">
              <a:lnSpc>
                <a:spcPct val="120000"/>
              </a:lnSpc>
              <a:spcBef>
                <a:spcPts val="600"/>
              </a:spcBef>
              <a:spcAft>
                <a:spcPts val="0"/>
              </a:spcAft>
            </a:pPr>
            <a:r>
              <a:rPr lang="en-US" sz="2250" dirty="0">
                <a:solidFill>
                  <a:schemeClr val="tx1"/>
                </a:solidFill>
              </a:rPr>
              <a:t>Zero </a:t>
            </a:r>
            <a:r>
              <a:rPr lang="en-US" sz="2250" dirty="0" err="1">
                <a:solidFill>
                  <a:schemeClr val="tx1"/>
                </a:solidFill>
              </a:rPr>
              <a:t>Valent</a:t>
            </a:r>
            <a:r>
              <a:rPr lang="en-US" sz="2250" dirty="0">
                <a:solidFill>
                  <a:schemeClr val="tx1"/>
                </a:solidFill>
              </a:rPr>
              <a:t> Iron</a:t>
            </a:r>
          </a:p>
          <a:p>
            <a:pPr lvl="1">
              <a:lnSpc>
                <a:spcPct val="120000"/>
              </a:lnSpc>
              <a:spcBef>
                <a:spcPts val="600"/>
              </a:spcBef>
              <a:spcAft>
                <a:spcPts val="0"/>
              </a:spcAft>
            </a:pPr>
            <a:r>
              <a:rPr lang="en-US" sz="2250" dirty="0">
                <a:solidFill>
                  <a:schemeClr val="tx1"/>
                </a:solidFill>
              </a:rPr>
              <a:t>Potassium Permanganate</a:t>
            </a:r>
          </a:p>
          <a:p>
            <a:pPr lvl="1">
              <a:lnSpc>
                <a:spcPct val="120000"/>
              </a:lnSpc>
              <a:spcBef>
                <a:spcPts val="600"/>
              </a:spcBef>
              <a:spcAft>
                <a:spcPts val="0"/>
              </a:spcAft>
            </a:pPr>
            <a:r>
              <a:rPr lang="en-US" sz="2250" dirty="0">
                <a:solidFill>
                  <a:schemeClr val="tx1"/>
                </a:solidFill>
              </a:rPr>
              <a:t>Chitin (Polysaccharide) </a:t>
            </a:r>
          </a:p>
          <a:p>
            <a:pPr lvl="1">
              <a:lnSpc>
                <a:spcPct val="120000"/>
              </a:lnSpc>
              <a:spcBef>
                <a:spcPts val="600"/>
              </a:spcBef>
              <a:spcAft>
                <a:spcPts val="0"/>
              </a:spcAft>
            </a:pPr>
            <a:r>
              <a:rPr lang="en-US" sz="2250" dirty="0">
                <a:solidFill>
                  <a:schemeClr val="tx1"/>
                </a:solidFill>
              </a:rPr>
              <a:t>Bacteria Augmentation </a:t>
            </a:r>
          </a:p>
        </p:txBody>
      </p:sp>
      <p:pic>
        <p:nvPicPr>
          <p:cNvPr id="34821" name="Picture 10" descr="silica sand enlarged.jpg"/>
          <p:cNvPicPr>
            <a:picLocks noChangeAspect="1"/>
          </p:cNvPicPr>
          <p:nvPr/>
        </p:nvPicPr>
        <p:blipFill>
          <a:blip r:embed="rId3" cstate="print"/>
          <a:srcRect/>
          <a:stretch>
            <a:fillRect/>
          </a:stretch>
        </p:blipFill>
        <p:spPr bwMode="auto">
          <a:xfrm>
            <a:off x="4770472" y="369506"/>
            <a:ext cx="1525457" cy="1284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0" descr="Isolite 1.jpg"/>
          <p:cNvPicPr>
            <a:picLocks noChangeAspect="1"/>
          </p:cNvPicPr>
          <p:nvPr/>
        </p:nvPicPr>
        <p:blipFill>
          <a:blip r:embed="rId4" cstate="print"/>
          <a:srcRect/>
          <a:stretch>
            <a:fillRect/>
          </a:stretch>
        </p:blipFill>
        <p:spPr bwMode="auto">
          <a:xfrm>
            <a:off x="6186955" y="1028692"/>
            <a:ext cx="1520177" cy="1611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3644" y="1862944"/>
            <a:ext cx="1613312" cy="1147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1" descr="Iron 1.jpg"/>
          <p:cNvPicPr>
            <a:picLocks noChangeAspect="1"/>
          </p:cNvPicPr>
          <p:nvPr/>
        </p:nvPicPr>
        <p:blipFill rotWithShape="1">
          <a:blip r:embed="rId6" cstate="print"/>
          <a:srcRect l="1664" t="-578" r="12568" b="578"/>
          <a:stretch/>
        </p:blipFill>
        <p:spPr bwMode="auto">
          <a:xfrm>
            <a:off x="5840377" y="2410797"/>
            <a:ext cx="1625591" cy="1364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6" descr="Chtin proppant_1.jpg"/>
          <p:cNvPicPr>
            <a:picLocks noChangeAspect="1"/>
          </p:cNvPicPr>
          <p:nvPr/>
        </p:nvPicPr>
        <p:blipFill>
          <a:blip r:embed="rId7" cstate="print"/>
          <a:srcRect/>
          <a:stretch>
            <a:fillRect/>
          </a:stretch>
        </p:blipFill>
        <p:spPr bwMode="auto">
          <a:xfrm>
            <a:off x="6111721" y="3558041"/>
            <a:ext cx="1670645" cy="1253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1" descr="Potassium Permanganate.jpg"/>
          <p:cNvPicPr>
            <a:picLocks noChangeAspect="1"/>
          </p:cNvPicPr>
          <p:nvPr/>
        </p:nvPicPr>
        <p:blipFill>
          <a:blip r:embed="rId8" cstate="print"/>
          <a:srcRect/>
          <a:stretch>
            <a:fillRect/>
          </a:stretch>
        </p:blipFill>
        <p:spPr bwMode="auto">
          <a:xfrm>
            <a:off x="5087485" y="3188466"/>
            <a:ext cx="1344882" cy="1260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5583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81000" y="559090"/>
            <a:ext cx="8594564" cy="685800"/>
          </a:xfrm>
        </p:spPr>
        <p:txBody>
          <a:bodyPr>
            <a:noAutofit/>
          </a:bodyPr>
          <a:lstStyle/>
          <a:p>
            <a:r>
              <a:rPr lang="en-US" sz="2800" dirty="0"/>
              <a:t>When Proppants are Used, Cross-Linked Guar-Gum  is Used to Suspend the Proppant</a:t>
            </a:r>
          </a:p>
        </p:txBody>
      </p:sp>
      <p:sp>
        <p:nvSpPr>
          <p:cNvPr id="7" name="Content Placeholder 6">
            <a:extLst>
              <a:ext uri="{FF2B5EF4-FFF2-40B4-BE49-F238E27FC236}">
                <a16:creationId xmlns:a16="http://schemas.microsoft.com/office/drawing/2014/main" id="{93C9423F-71AB-4761-8CEA-929D96BBD74D}"/>
              </a:ext>
            </a:extLst>
          </p:cNvPr>
          <p:cNvSpPr>
            <a:spLocks noGrp="1"/>
          </p:cNvSpPr>
          <p:nvPr>
            <p:ph idx="1"/>
          </p:nvPr>
        </p:nvSpPr>
        <p:spPr/>
        <p:txBody>
          <a:bodyPr/>
          <a:lstStyle/>
          <a:p>
            <a:endParaRPr lang="en-US"/>
          </a:p>
        </p:txBody>
      </p:sp>
      <p:sp>
        <p:nvSpPr>
          <p:cNvPr id="6" name="Footer Placeholder 5"/>
          <p:cNvSpPr>
            <a:spLocks noGrp="1"/>
          </p:cNvSpPr>
          <p:nvPr>
            <p:ph type="ftr" sz="quarter" idx="4294967295"/>
          </p:nvPr>
        </p:nvSpPr>
        <p:spPr>
          <a:xfrm>
            <a:off x="1839118" y="4766470"/>
            <a:ext cx="4551363" cy="274637"/>
          </a:xfrm>
        </p:spPr>
        <p:txBody>
          <a:bodyPr/>
          <a:lstStyle/>
          <a:p>
            <a:pPr algn="ctr"/>
            <a:r>
              <a:rPr lang="en-US"/>
              <a:t>25th International Petroleum Environmental Conference Denver, Colorado</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588583"/>
            <a:ext cx="4860764" cy="273418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8126" r="9066"/>
          <a:stretch/>
        </p:blipFill>
        <p:spPr>
          <a:xfrm>
            <a:off x="533399" y="1588583"/>
            <a:ext cx="3290679" cy="2714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442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428624"/>
            <a:ext cx="8229600" cy="923925"/>
          </a:xfrm>
        </p:spPr>
        <p:txBody>
          <a:bodyPr/>
          <a:lstStyle/>
          <a:p>
            <a:r>
              <a:rPr lang="en-US" sz="4400" dirty="0"/>
              <a:t>Performance Monitoring</a:t>
            </a:r>
          </a:p>
        </p:txBody>
      </p:sp>
      <p:sp>
        <p:nvSpPr>
          <p:cNvPr id="6" name="Text Placeholder 5"/>
          <p:cNvSpPr>
            <a:spLocks noGrp="1"/>
          </p:cNvSpPr>
          <p:nvPr>
            <p:ph idx="1"/>
          </p:nvPr>
        </p:nvSpPr>
        <p:spPr>
          <a:xfrm>
            <a:off x="457200" y="1276350"/>
            <a:ext cx="8229600" cy="3428999"/>
          </a:xfrm>
        </p:spPr>
        <p:txBody>
          <a:bodyPr>
            <a:normAutofit fontScale="92500" lnSpcReduction="20000"/>
          </a:bodyPr>
          <a:lstStyle/>
          <a:p>
            <a:pPr marL="257175" indent="-257175">
              <a:spcBef>
                <a:spcPts val="900"/>
              </a:spcBef>
              <a:buFont typeface="Wingdings" panose="05000000000000000000" pitchFamily="2" charset="2"/>
              <a:buChar char="Ø"/>
            </a:pPr>
            <a:r>
              <a:rPr lang="en-US" sz="1800" dirty="0"/>
              <a:t>Monitor Injection Pressure &amp; Flow during injections</a:t>
            </a:r>
          </a:p>
          <a:p>
            <a:pPr marL="257175" indent="-257175">
              <a:spcBef>
                <a:spcPts val="900"/>
              </a:spcBef>
              <a:buFont typeface="Wingdings" panose="05000000000000000000" pitchFamily="2" charset="2"/>
              <a:buChar char="Ø"/>
            </a:pPr>
            <a:r>
              <a:rPr lang="en-US" sz="1800" dirty="0"/>
              <a:t>Monitor Temporary Piezometers &amp; Monitor Well Levels</a:t>
            </a:r>
          </a:p>
          <a:p>
            <a:pPr marL="257175" indent="-257175">
              <a:spcBef>
                <a:spcPts val="900"/>
              </a:spcBef>
              <a:buFont typeface="Wingdings" panose="05000000000000000000" pitchFamily="2" charset="2"/>
              <a:buChar char="Ø"/>
            </a:pPr>
            <a:r>
              <a:rPr lang="en-US" sz="1800" dirty="0"/>
              <a:t>Post Injection Confirmation Coring – ROI – Where did it go?</a:t>
            </a:r>
          </a:p>
          <a:p>
            <a:pPr marL="257175" indent="-257175">
              <a:spcBef>
                <a:spcPts val="900"/>
              </a:spcBef>
              <a:buFont typeface="Wingdings" panose="05000000000000000000" pitchFamily="2" charset="2"/>
              <a:buChar char="Ø"/>
            </a:pPr>
            <a:r>
              <a:rPr lang="en-US" sz="1800" dirty="0"/>
              <a:t>Adding Dye Tracer to Injection Fluids</a:t>
            </a:r>
          </a:p>
          <a:p>
            <a:pPr marL="257175" indent="-257175">
              <a:spcBef>
                <a:spcPts val="900"/>
              </a:spcBef>
              <a:buFont typeface="Wingdings" panose="05000000000000000000" pitchFamily="2" charset="2"/>
              <a:buChar char="Ø"/>
            </a:pPr>
            <a:r>
              <a:rPr lang="en-US" sz="1800" dirty="0"/>
              <a:t>OIP Visual Logging to Map Distribution of Visible Slurries </a:t>
            </a:r>
          </a:p>
          <a:p>
            <a:pPr marL="257175" indent="-257175">
              <a:spcBef>
                <a:spcPts val="900"/>
              </a:spcBef>
              <a:buFont typeface="Wingdings" panose="05000000000000000000" pitchFamily="2" charset="2"/>
              <a:buChar char="Ø"/>
            </a:pPr>
            <a:r>
              <a:rPr lang="en-US" sz="1800" dirty="0"/>
              <a:t>Performance Monitoring </a:t>
            </a:r>
            <a:r>
              <a:rPr lang="en-US" sz="1800" i="1" dirty="0"/>
              <a:t>should</a:t>
            </a:r>
            <a:r>
              <a:rPr lang="en-US" sz="1800" dirty="0"/>
              <a:t> be part of the Game Plan. </a:t>
            </a:r>
          </a:p>
          <a:p>
            <a:pPr marL="257175" indent="-257175">
              <a:spcBef>
                <a:spcPts val="900"/>
              </a:spcBef>
              <a:buFont typeface="Wingdings" panose="05000000000000000000" pitchFamily="2" charset="2"/>
              <a:buChar char="Ø"/>
            </a:pPr>
            <a:r>
              <a:rPr lang="en-US" sz="1800" dirty="0"/>
              <a:t>Allow for adjustments </a:t>
            </a:r>
            <a:r>
              <a:rPr lang="en-US" sz="1800" i="1" dirty="0"/>
              <a:t>on the fly </a:t>
            </a:r>
            <a:r>
              <a:rPr lang="en-US" sz="1800" dirty="0"/>
              <a:t>during the treatment phase on larger scale projects. </a:t>
            </a:r>
          </a:p>
          <a:p>
            <a:pPr marL="257175" indent="-257175">
              <a:spcBef>
                <a:spcPts val="900"/>
              </a:spcBef>
              <a:buFont typeface="Wingdings" panose="05000000000000000000" pitchFamily="2" charset="2"/>
              <a:buChar char="Ø"/>
            </a:pPr>
            <a:r>
              <a:rPr lang="en-US" sz="1800" dirty="0"/>
              <a:t>Combined Methods or Phased Approach may be appropriate for some sites.  </a:t>
            </a:r>
          </a:p>
        </p:txBody>
      </p:sp>
      <p:sp>
        <p:nvSpPr>
          <p:cNvPr id="3" name="Footer Placeholder 2"/>
          <p:cNvSpPr>
            <a:spLocks noGrp="1"/>
          </p:cNvSpPr>
          <p:nvPr>
            <p:ph type="ftr" sz="quarter" idx="4294967295"/>
          </p:nvPr>
        </p:nvSpPr>
        <p:spPr>
          <a:xfrm>
            <a:off x="2362200" y="4723345"/>
            <a:ext cx="4525963" cy="274637"/>
          </a:xfrm>
        </p:spPr>
        <p:txBody>
          <a:bodyPr/>
          <a:lstStyle/>
          <a:p>
            <a:pPr algn="ctr"/>
            <a:r>
              <a:rPr lang="en-US"/>
              <a:t>25th International Petroleum Environmental Conference Denver, Colorado</a:t>
            </a:r>
            <a:endParaRPr lang="en-US" dirty="0"/>
          </a:p>
        </p:txBody>
      </p:sp>
    </p:spTree>
    <p:extLst>
      <p:ext uri="{BB962C8B-B14F-4D97-AF65-F5344CB8AC3E}">
        <p14:creationId xmlns:p14="http://schemas.microsoft.com/office/powerpoint/2010/main" val="1309207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42950"/>
            <a:ext cx="7772400" cy="1266444"/>
          </a:xfrm>
        </p:spPr>
        <p:txBody>
          <a:bodyPr>
            <a:normAutofit/>
          </a:bodyPr>
          <a:lstStyle/>
          <a:p>
            <a:r>
              <a:rPr lang="en-US" sz="3600" dirty="0"/>
              <a:t>Ex. #1:  3400 York Street; Denver, </a:t>
            </a:r>
            <a:br>
              <a:rPr lang="en-US" sz="3600" dirty="0"/>
            </a:br>
            <a:r>
              <a:rPr lang="en-US" sz="3600" dirty="0"/>
              <a:t>Former Gas Station</a:t>
            </a:r>
          </a:p>
        </p:txBody>
      </p:sp>
      <p:sp>
        <p:nvSpPr>
          <p:cNvPr id="3" name="Text Placeholder 2"/>
          <p:cNvSpPr>
            <a:spLocks noGrp="1"/>
          </p:cNvSpPr>
          <p:nvPr>
            <p:ph type="body" idx="1"/>
          </p:nvPr>
        </p:nvSpPr>
        <p:spPr>
          <a:xfrm>
            <a:off x="530352" y="2028497"/>
            <a:ext cx="7772400" cy="2560439"/>
          </a:xfrm>
        </p:spPr>
        <p:txBody>
          <a:bodyPr>
            <a:normAutofit fontScale="92500"/>
          </a:bodyPr>
          <a:lstStyle/>
          <a:p>
            <a:pPr marL="257175" indent="-257175">
              <a:lnSpc>
                <a:spcPct val="110000"/>
              </a:lnSpc>
              <a:buFont typeface="Wingdings" panose="05000000000000000000" pitchFamily="2" charset="2"/>
              <a:buChar char="q"/>
            </a:pPr>
            <a:r>
              <a:rPr lang="en-US" sz="1900" b="1" dirty="0">
                <a:effectLst>
                  <a:outerShdw blurRad="38100" dist="38100" dir="2700000" algn="tl">
                    <a:srgbClr val="000000">
                      <a:alpha val="43137"/>
                    </a:srgbClr>
                  </a:outerShdw>
                </a:effectLst>
              </a:rPr>
              <a:t>CDLE-OPS Event No.  11494</a:t>
            </a:r>
          </a:p>
          <a:p>
            <a:pPr marL="257175" indent="-257175">
              <a:lnSpc>
                <a:spcPct val="110000"/>
              </a:lnSpc>
              <a:buFont typeface="Wingdings" panose="05000000000000000000" pitchFamily="2" charset="2"/>
              <a:buChar char="q"/>
            </a:pPr>
            <a:r>
              <a:rPr lang="en-US" sz="1900" b="1" dirty="0">
                <a:effectLst>
                  <a:outerShdw blurRad="38100" dist="38100" dir="2700000" algn="tl">
                    <a:srgbClr val="000000">
                      <a:alpha val="43137"/>
                    </a:srgbClr>
                  </a:outerShdw>
                </a:effectLst>
              </a:rPr>
              <a:t>Release Discovered During Tank System Removal, August 2011</a:t>
            </a:r>
          </a:p>
          <a:p>
            <a:pPr marL="257175" indent="-257175">
              <a:lnSpc>
                <a:spcPct val="110000"/>
              </a:lnSpc>
              <a:buFont typeface="Wingdings" panose="05000000000000000000" pitchFamily="2" charset="2"/>
              <a:buChar char="q"/>
            </a:pPr>
            <a:r>
              <a:rPr lang="en-US" sz="1900" b="1" dirty="0">
                <a:effectLst>
                  <a:outerShdw blurRad="38100" dist="38100" dir="2700000" algn="tl">
                    <a:srgbClr val="000000">
                      <a:alpha val="43137"/>
                    </a:srgbClr>
                  </a:outerShdw>
                </a:effectLst>
              </a:rPr>
              <a:t>2</a:t>
            </a:r>
            <a:r>
              <a:rPr lang="en-US" sz="1900" b="1" baseline="30000" dirty="0">
                <a:effectLst>
                  <a:outerShdw blurRad="38100" dist="38100" dir="2700000" algn="tl">
                    <a:srgbClr val="000000">
                      <a:alpha val="43137"/>
                    </a:srgbClr>
                  </a:outerShdw>
                </a:effectLst>
              </a:rPr>
              <a:t>nd</a:t>
            </a:r>
            <a:r>
              <a:rPr lang="en-US" sz="1900" b="1" dirty="0">
                <a:effectLst>
                  <a:outerShdw blurRad="38100" dist="38100" dir="2700000" algn="tl">
                    <a:srgbClr val="000000">
                      <a:alpha val="43137"/>
                    </a:srgbClr>
                  </a:outerShdw>
                </a:effectLst>
              </a:rPr>
              <a:t> Tank System Removed July 26, 2012;  No Release Detected.</a:t>
            </a:r>
          </a:p>
          <a:p>
            <a:pPr marL="257175" indent="-257175">
              <a:lnSpc>
                <a:spcPct val="110000"/>
              </a:lnSpc>
              <a:buFont typeface="Wingdings" panose="05000000000000000000" pitchFamily="2" charset="2"/>
              <a:buChar char="q"/>
            </a:pPr>
            <a:r>
              <a:rPr lang="en-US" sz="1900" b="1" dirty="0">
                <a:effectLst>
                  <a:outerShdw blurRad="38100" dist="38100" dir="2700000" algn="tl">
                    <a:srgbClr val="000000">
                      <a:alpha val="43137"/>
                    </a:srgbClr>
                  </a:outerShdw>
                </a:effectLst>
              </a:rPr>
              <a:t>Co-Mingled with PCE Plume from </a:t>
            </a:r>
            <a:r>
              <a:rPr lang="en-US" sz="1900" b="1" dirty="0" err="1">
                <a:effectLst>
                  <a:outerShdw blurRad="38100" dist="38100" dir="2700000" algn="tl">
                    <a:srgbClr val="000000">
                      <a:alpha val="43137"/>
                    </a:srgbClr>
                  </a:outerShdw>
                </a:effectLst>
              </a:rPr>
              <a:t>Upgradient</a:t>
            </a:r>
            <a:r>
              <a:rPr lang="en-US" sz="1900" b="1" dirty="0">
                <a:effectLst>
                  <a:outerShdw blurRad="38100" dist="38100" dir="2700000" algn="tl">
                    <a:srgbClr val="000000">
                      <a:alpha val="43137"/>
                    </a:srgbClr>
                  </a:outerShdw>
                </a:effectLst>
              </a:rPr>
              <a:t> Dry Cleaner Site</a:t>
            </a:r>
          </a:p>
          <a:p>
            <a:pPr marL="257175" indent="-257175">
              <a:lnSpc>
                <a:spcPct val="110000"/>
              </a:lnSpc>
              <a:buFont typeface="Wingdings" panose="05000000000000000000" pitchFamily="2" charset="2"/>
              <a:buChar char="q"/>
            </a:pPr>
            <a:r>
              <a:rPr lang="en-US" sz="1900" b="1" dirty="0">
                <a:effectLst>
                  <a:outerShdw blurRad="38100" dist="38100" dir="2700000" algn="tl">
                    <a:srgbClr val="000000">
                      <a:alpha val="43137"/>
                    </a:srgbClr>
                  </a:outerShdw>
                </a:effectLst>
              </a:rPr>
              <a:t>New 7-Eleven Store Built Over Part of Plume Prior to Remediation</a:t>
            </a:r>
          </a:p>
          <a:p>
            <a:pPr marL="257175" indent="-257175">
              <a:lnSpc>
                <a:spcPct val="110000"/>
              </a:lnSpc>
              <a:buFont typeface="Wingdings" panose="05000000000000000000" pitchFamily="2" charset="2"/>
              <a:buChar char="q"/>
            </a:pPr>
            <a:r>
              <a:rPr lang="en-US" sz="1900" b="1" dirty="0">
                <a:effectLst>
                  <a:outerShdw blurRad="38100" dist="38100" dir="2700000" algn="tl">
                    <a:srgbClr val="000000">
                      <a:alpha val="43137"/>
                    </a:srgbClr>
                  </a:outerShdw>
                </a:effectLst>
              </a:rPr>
              <a:t>Relatively Deep (Groundwater at ~45’)</a:t>
            </a:r>
          </a:p>
          <a:p>
            <a:pPr marL="257175" indent="-257175">
              <a:lnSpc>
                <a:spcPct val="110000"/>
              </a:lnSpc>
              <a:buFont typeface="Wingdings" panose="05000000000000000000" pitchFamily="2" charset="2"/>
              <a:buChar char="q"/>
            </a:pPr>
            <a:r>
              <a:rPr lang="en-US" sz="1900" b="1" dirty="0">
                <a:effectLst>
                  <a:outerShdw blurRad="38100" dist="38100" dir="2700000" algn="tl">
                    <a:srgbClr val="000000">
                      <a:alpha val="43137"/>
                    </a:srgbClr>
                  </a:outerShdw>
                </a:effectLst>
              </a:rPr>
              <a:t>Team Partners: </a:t>
            </a:r>
          </a:p>
          <a:p>
            <a:pPr>
              <a:lnSpc>
                <a:spcPct val="160000"/>
              </a:lnSpc>
            </a:pPr>
            <a:endParaRPr lang="en-US" sz="1600" b="1" dirty="0">
              <a:solidFill>
                <a:srgbClr val="ACD027"/>
              </a:solidFill>
              <a:effectLst>
                <a:outerShdw blurRad="38100" dist="38100" dir="2700000" algn="tl">
                  <a:srgbClr val="000000">
                    <a:alpha val="43137"/>
                  </a:srgbClr>
                </a:outerShdw>
              </a:effectLst>
            </a:endParaRPr>
          </a:p>
        </p:txBody>
      </p:sp>
      <p:pic>
        <p:nvPicPr>
          <p:cNvPr id="6" name="Picture 2" descr="Services for Fuel Facility Owners and Operato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9149" y="4698367"/>
            <a:ext cx="638176" cy="322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12" descr="RPI"/>
          <p:cNvPicPr>
            <a:picLocks noChangeAspect="1" noChangeArrowheads="1"/>
          </p:cNvPicPr>
          <p:nvPr/>
        </p:nvPicPr>
        <p:blipFill>
          <a:blip r:embed="rId3" cstate="print"/>
          <a:srcRect/>
          <a:stretch>
            <a:fillRect/>
          </a:stretch>
        </p:blipFill>
        <p:spPr bwMode="auto">
          <a:xfrm>
            <a:off x="2674643" y="4722859"/>
            <a:ext cx="727149" cy="333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Footer Placeholder 3">
            <a:extLst>
              <a:ext uri="{FF2B5EF4-FFF2-40B4-BE49-F238E27FC236}">
                <a16:creationId xmlns:a16="http://schemas.microsoft.com/office/drawing/2014/main" id="{C2CAEFDB-AF57-49E2-A9AC-430E7E9C78EA}"/>
              </a:ext>
            </a:extLst>
          </p:cNvPr>
          <p:cNvSpPr>
            <a:spLocks noGrp="1"/>
          </p:cNvSpPr>
          <p:nvPr>
            <p:ph type="ftr" sz="quarter" idx="11"/>
          </p:nvPr>
        </p:nvSpPr>
        <p:spPr/>
        <p:txBody>
          <a:bodyPr/>
          <a:lstStyle/>
          <a:p>
            <a:r>
              <a:rPr lang="en-US"/>
              <a:t>25th International Petroleum Environmental Conference Denver, Colorado</a:t>
            </a:r>
            <a:endParaRPr lang="en-US" dirty="0"/>
          </a:p>
        </p:txBody>
      </p:sp>
    </p:spTree>
    <p:extLst>
      <p:ext uri="{BB962C8B-B14F-4D97-AF65-F5344CB8AC3E}">
        <p14:creationId xmlns:p14="http://schemas.microsoft.com/office/powerpoint/2010/main" val="803516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3400 York Street;  Phases of Work</a:t>
            </a:r>
          </a:p>
        </p:txBody>
      </p:sp>
      <p:sp>
        <p:nvSpPr>
          <p:cNvPr id="7" name="Content Placeholder 6"/>
          <p:cNvSpPr>
            <a:spLocks noGrp="1"/>
          </p:cNvSpPr>
          <p:nvPr>
            <p:ph idx="1"/>
          </p:nvPr>
        </p:nvSpPr>
        <p:spPr>
          <a:xfrm>
            <a:off x="457200" y="1276350"/>
            <a:ext cx="8229600" cy="3352800"/>
          </a:xfrm>
        </p:spPr>
        <p:txBody>
          <a:bodyPr>
            <a:normAutofit/>
          </a:bodyPr>
          <a:lstStyle/>
          <a:p>
            <a:r>
              <a:rPr lang="en-US" sz="2000" dirty="0"/>
              <a:t>Site Developer: </a:t>
            </a:r>
            <a:r>
              <a:rPr lang="en-US" sz="2000" dirty="0">
                <a:solidFill>
                  <a:schemeClr val="accent5">
                    <a:lumMod val="75000"/>
                  </a:schemeClr>
                </a:solidFill>
              </a:rPr>
              <a:t>“NOT WAITING,” </a:t>
            </a:r>
            <a:r>
              <a:rPr lang="en-US" sz="2000" dirty="0"/>
              <a:t>New Building </a:t>
            </a:r>
            <a:r>
              <a:rPr lang="en-US" sz="2000" i="1" dirty="0"/>
              <a:t>Going In</a:t>
            </a:r>
          </a:p>
          <a:p>
            <a:r>
              <a:rPr lang="en-US" sz="2000" dirty="0"/>
              <a:t>Chosen Remedy:  Remediation Products BOS 200® </a:t>
            </a:r>
            <a:r>
              <a:rPr lang="en-US" sz="2000" b="0" dirty="0"/>
              <a:t>(Activated Carbon, Nutrients, Bacteria Augmentation)</a:t>
            </a:r>
          </a:p>
          <a:p>
            <a:pPr marL="771526" lvl="2" indent="-385763">
              <a:buSzPct val="100000"/>
              <a:buFont typeface="+mj-lt"/>
              <a:buAutoNum type="arabicPeriod"/>
            </a:pPr>
            <a:r>
              <a:rPr lang="en-US" dirty="0">
                <a:solidFill>
                  <a:schemeClr val="tx1"/>
                </a:solidFill>
              </a:rPr>
              <a:t>RDC Sampling &amp; Treatment Design </a:t>
            </a:r>
          </a:p>
          <a:p>
            <a:pPr marL="771526" lvl="2" indent="-385763">
              <a:buSzPct val="100000"/>
              <a:buFont typeface="+mj-lt"/>
              <a:buAutoNum type="arabicPeriod"/>
            </a:pPr>
            <a:r>
              <a:rPr lang="en-US" dirty="0">
                <a:solidFill>
                  <a:schemeClr val="tx1"/>
                </a:solidFill>
              </a:rPr>
              <a:t>Pilot Injection Test Conducted Near MW-1R, Former Tank Pit Area  (May 2013)</a:t>
            </a:r>
          </a:p>
          <a:p>
            <a:pPr marL="771526" lvl="2" indent="-385763">
              <a:buSzPct val="100000"/>
              <a:buFont typeface="+mj-lt"/>
              <a:buAutoNum type="arabicPeriod"/>
            </a:pPr>
            <a:r>
              <a:rPr lang="en-US" dirty="0">
                <a:solidFill>
                  <a:schemeClr val="tx1"/>
                </a:solidFill>
              </a:rPr>
              <a:t>Full Scale Site Injection on Balance of Site (Nov. 2013)</a:t>
            </a:r>
          </a:p>
          <a:p>
            <a:pPr marL="771526" lvl="2" indent="-385763">
              <a:buSzPct val="100000"/>
              <a:buFont typeface="+mj-lt"/>
              <a:buAutoNum type="arabicPeriod"/>
            </a:pPr>
            <a:r>
              <a:rPr lang="en-US" dirty="0">
                <a:solidFill>
                  <a:schemeClr val="tx1"/>
                </a:solidFill>
              </a:rPr>
              <a:t>Post Injection Well Cleaning and Redevelopment</a:t>
            </a:r>
          </a:p>
          <a:p>
            <a:pPr marL="771526" lvl="2" indent="-385763">
              <a:buSzPct val="100000"/>
              <a:buFont typeface="+mj-lt"/>
              <a:buAutoNum type="arabicPeriod"/>
            </a:pPr>
            <a:r>
              <a:rPr lang="en-US" dirty="0">
                <a:solidFill>
                  <a:schemeClr val="tx1"/>
                </a:solidFill>
              </a:rPr>
              <a:t>Post Injection Sampling &amp; Monitoring</a:t>
            </a:r>
          </a:p>
          <a:p>
            <a:pPr marL="385763" indent="-385763">
              <a:buFont typeface="+mj-lt"/>
              <a:buAutoNum type="arabicPeriod"/>
            </a:pPr>
            <a:endParaRPr lang="en-US" sz="2000" dirty="0"/>
          </a:p>
        </p:txBody>
      </p:sp>
      <p:sp>
        <p:nvSpPr>
          <p:cNvPr id="4" name="Footer Placeholder 3"/>
          <p:cNvSpPr>
            <a:spLocks noGrp="1"/>
          </p:cNvSpPr>
          <p:nvPr>
            <p:ph type="ftr" sz="quarter" idx="4294967295"/>
          </p:nvPr>
        </p:nvSpPr>
        <p:spPr>
          <a:xfrm>
            <a:off x="2090737" y="4781815"/>
            <a:ext cx="4962525" cy="274637"/>
          </a:xfrm>
        </p:spPr>
        <p:txBody>
          <a:bodyPr/>
          <a:lstStyle/>
          <a:p>
            <a:pPr algn="ctr"/>
            <a:r>
              <a:rPr lang="en-US"/>
              <a:t>25th International Petroleum Environmental Conference Denver, Colorado</a:t>
            </a:r>
            <a:endParaRPr lang="en-US" dirty="0"/>
          </a:p>
        </p:txBody>
      </p:sp>
    </p:spTree>
    <p:extLst>
      <p:ext uri="{BB962C8B-B14F-4D97-AF65-F5344CB8AC3E}">
        <p14:creationId xmlns:p14="http://schemas.microsoft.com/office/powerpoint/2010/main" val="37281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4038600" cy="2667000"/>
          </a:xfrm>
        </p:spPr>
        <p:txBody>
          <a:bodyPr>
            <a:normAutofit/>
          </a:bodyPr>
          <a:lstStyle/>
          <a:p>
            <a:r>
              <a:rPr lang="en-US" sz="3200" dirty="0"/>
              <a:t>Overlay of New Building Plan on Former Gas Station Site</a:t>
            </a:r>
          </a:p>
        </p:txBody>
      </p:sp>
      <p:pic>
        <p:nvPicPr>
          <p:cNvPr id="6" name="Content Placeholder 5"/>
          <p:cNvPicPr>
            <a:picLocks noGrp="1" noChangeAspect="1"/>
          </p:cNvPicPr>
          <p:nvPr>
            <p:ph idx="1"/>
          </p:nvPr>
        </p:nvPicPr>
        <p:blipFill>
          <a:blip r:embed="rId3"/>
          <a:stretch>
            <a:fillRect/>
          </a:stretch>
        </p:blipFill>
        <p:spPr>
          <a:xfrm>
            <a:off x="4648201" y="133349"/>
            <a:ext cx="4257668" cy="4506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617728" y="4270554"/>
            <a:ext cx="2731734" cy="369332"/>
          </a:xfrm>
          <a:prstGeom prst="rect">
            <a:avLst/>
          </a:prstGeom>
          <a:noFill/>
        </p:spPr>
        <p:txBody>
          <a:bodyPr wrap="square" rtlCol="0">
            <a:spAutoFit/>
          </a:bodyPr>
          <a:lstStyle/>
          <a:p>
            <a:pPr algn="r"/>
            <a:r>
              <a:rPr lang="en-US" sz="1800" b="1" dirty="0">
                <a:solidFill>
                  <a:srgbClr val="002060"/>
                </a:solidFill>
                <a:latin typeface="+mj-lt"/>
              </a:rPr>
              <a:t>Courtesy CGRS Inc</a:t>
            </a:r>
            <a:r>
              <a:rPr lang="en-US" sz="1800" dirty="0">
                <a:solidFill>
                  <a:srgbClr val="002060"/>
                </a:solidFill>
                <a:latin typeface="+mj-lt"/>
              </a:rPr>
              <a:t>.</a:t>
            </a:r>
          </a:p>
        </p:txBody>
      </p:sp>
      <p:pic>
        <p:nvPicPr>
          <p:cNvPr id="1026" name="Picture 2" descr="Services for Fuel Facility Owners and Opera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1" y="3975072"/>
            <a:ext cx="1163695" cy="587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116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81000" y="209549"/>
            <a:ext cx="8229600" cy="685800"/>
          </a:xfrm>
        </p:spPr>
        <p:txBody>
          <a:bodyPr/>
          <a:lstStyle/>
          <a:p>
            <a:r>
              <a:rPr lang="en-US" sz="4000" dirty="0"/>
              <a:t>RDC Event</a:t>
            </a:r>
          </a:p>
        </p:txBody>
      </p:sp>
      <p:sp>
        <p:nvSpPr>
          <p:cNvPr id="12" name="Content Placeholder 11"/>
          <p:cNvSpPr>
            <a:spLocks noGrp="1"/>
          </p:cNvSpPr>
          <p:nvPr>
            <p:ph idx="1"/>
          </p:nvPr>
        </p:nvSpPr>
        <p:spPr>
          <a:xfrm>
            <a:off x="457199" y="895349"/>
            <a:ext cx="4902513" cy="3871913"/>
          </a:xfrm>
        </p:spPr>
        <p:txBody>
          <a:bodyPr>
            <a:normAutofit fontScale="70000" lnSpcReduction="20000"/>
          </a:bodyPr>
          <a:lstStyle/>
          <a:p>
            <a:pPr>
              <a:lnSpc>
                <a:spcPct val="110000"/>
              </a:lnSpc>
              <a:spcBef>
                <a:spcPts val="900"/>
              </a:spcBef>
            </a:pPr>
            <a:r>
              <a:rPr lang="en-US" dirty="0"/>
              <a:t>8 Continuous Soil Cores 5’ – 50’ in Treatment Area</a:t>
            </a:r>
          </a:p>
          <a:p>
            <a:pPr lvl="1">
              <a:lnSpc>
                <a:spcPct val="110000"/>
              </a:lnSpc>
              <a:spcBef>
                <a:spcPts val="900"/>
              </a:spcBef>
            </a:pPr>
            <a:r>
              <a:rPr lang="en-US" dirty="0">
                <a:solidFill>
                  <a:schemeClr val="tx1"/>
                </a:solidFill>
              </a:rPr>
              <a:t>56 soil samples collected at 2’ composite intervals.</a:t>
            </a:r>
          </a:p>
          <a:p>
            <a:pPr>
              <a:lnSpc>
                <a:spcPct val="110000"/>
              </a:lnSpc>
              <a:spcBef>
                <a:spcPts val="900"/>
              </a:spcBef>
            </a:pPr>
            <a:r>
              <a:rPr lang="en-US" dirty="0"/>
              <a:t>5 Monitor Wells Sampled in Treatment Area.</a:t>
            </a:r>
          </a:p>
          <a:p>
            <a:pPr>
              <a:lnSpc>
                <a:spcPct val="110000"/>
              </a:lnSpc>
              <a:spcBef>
                <a:spcPts val="900"/>
              </a:spcBef>
            </a:pPr>
            <a:r>
              <a:rPr lang="en-US" dirty="0"/>
              <a:t>Analysis of 56 Soil &amp; 5 Ground Water Samples:</a:t>
            </a:r>
          </a:p>
          <a:p>
            <a:pPr lvl="1">
              <a:lnSpc>
                <a:spcPct val="110000"/>
              </a:lnSpc>
              <a:spcBef>
                <a:spcPts val="900"/>
              </a:spcBef>
            </a:pPr>
            <a:r>
              <a:rPr lang="en-US" dirty="0">
                <a:solidFill>
                  <a:schemeClr val="tx1"/>
                </a:solidFill>
              </a:rPr>
              <a:t>8260 VOCs (BTEX, MTBE, TVPH, PCE &amp; Daughters)</a:t>
            </a:r>
          </a:p>
          <a:p>
            <a:pPr lvl="1">
              <a:lnSpc>
                <a:spcPct val="110000"/>
              </a:lnSpc>
              <a:spcBef>
                <a:spcPts val="900"/>
              </a:spcBef>
            </a:pPr>
            <a:r>
              <a:rPr lang="en-US" dirty="0">
                <a:solidFill>
                  <a:schemeClr val="tx1"/>
                </a:solidFill>
              </a:rPr>
              <a:t>Sulfate, Chloride, Nitrate, Nitrite, Acetate (waters only)</a:t>
            </a:r>
          </a:p>
          <a:p>
            <a:pPr>
              <a:lnSpc>
                <a:spcPct val="110000"/>
              </a:lnSpc>
              <a:spcBef>
                <a:spcPts val="900"/>
              </a:spcBef>
            </a:pPr>
            <a:r>
              <a:rPr lang="en-US" dirty="0"/>
              <a:t>Identified Shallow Vadose Contamination in Former Tank Pit Area. </a:t>
            </a:r>
          </a:p>
        </p:txBody>
      </p:sp>
      <p:sp>
        <p:nvSpPr>
          <p:cNvPr id="4" name="Footer Placeholder 3"/>
          <p:cNvSpPr>
            <a:spLocks noGrp="1"/>
          </p:cNvSpPr>
          <p:nvPr>
            <p:ph type="ftr" sz="quarter" idx="4294967295"/>
          </p:nvPr>
        </p:nvSpPr>
        <p:spPr>
          <a:xfrm>
            <a:off x="1902619" y="4796632"/>
            <a:ext cx="5186362" cy="274637"/>
          </a:xfrm>
        </p:spPr>
        <p:txBody>
          <a:bodyPr/>
          <a:lstStyle/>
          <a:p>
            <a:pPr algn="ctr"/>
            <a:r>
              <a:rPr lang="en-US"/>
              <a:t>25th International Petroleum Environmental Conference Denver, Colorado</a:t>
            </a:r>
            <a:endParaRPr lang="en-US" dirty="0"/>
          </a:p>
        </p:txBody>
      </p:sp>
      <p:pic>
        <p:nvPicPr>
          <p:cNvPr id="115" name="Picture 114"/>
          <p:cNvPicPr>
            <a:picLocks noChangeAspect="1"/>
          </p:cNvPicPr>
          <p:nvPr/>
        </p:nvPicPr>
        <p:blipFill>
          <a:blip r:embed="rId2"/>
          <a:stretch>
            <a:fillRect/>
          </a:stretch>
        </p:blipFill>
        <p:spPr>
          <a:xfrm>
            <a:off x="5393532" y="69850"/>
            <a:ext cx="3514217" cy="4592261"/>
          </a:xfrm>
          <a:prstGeom prst="rect">
            <a:avLst/>
          </a:prstGeom>
        </p:spPr>
      </p:pic>
      <p:sp>
        <p:nvSpPr>
          <p:cNvPr id="7" name="TextBox 6"/>
          <p:cNvSpPr txBox="1"/>
          <p:nvPr/>
        </p:nvSpPr>
        <p:spPr>
          <a:xfrm>
            <a:off x="5359713" y="3790950"/>
            <a:ext cx="2264569" cy="253916"/>
          </a:xfrm>
          <a:prstGeom prst="rect">
            <a:avLst/>
          </a:prstGeom>
          <a:noFill/>
        </p:spPr>
        <p:txBody>
          <a:bodyPr wrap="square" rtlCol="0">
            <a:spAutoFit/>
          </a:bodyPr>
          <a:lstStyle/>
          <a:p>
            <a:r>
              <a:rPr lang="en-US" sz="1050" b="1" dirty="0">
                <a:solidFill>
                  <a:srgbClr val="002060"/>
                </a:solidFill>
                <a:latin typeface="+mj-lt"/>
              </a:rPr>
              <a:t>Courtesy CGRS Inc</a:t>
            </a:r>
            <a:r>
              <a:rPr lang="en-US" sz="1050" dirty="0">
                <a:solidFill>
                  <a:srgbClr val="002060"/>
                </a:solidFill>
                <a:latin typeface="+mj-lt"/>
              </a:rPr>
              <a:t>.</a:t>
            </a:r>
          </a:p>
        </p:txBody>
      </p:sp>
    </p:spTree>
    <p:extLst>
      <p:ext uri="{BB962C8B-B14F-4D97-AF65-F5344CB8AC3E}">
        <p14:creationId xmlns:p14="http://schemas.microsoft.com/office/powerpoint/2010/main" val="1278124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2147936" y="4767264"/>
            <a:ext cx="5007245" cy="273844"/>
          </a:xfrm>
        </p:spPr>
        <p:txBody>
          <a:bodyPr/>
          <a:lstStyle/>
          <a:p>
            <a:r>
              <a:rPr lang="en-US"/>
              <a:t>25th International Petroleum Environmental Conference Denver, Colorado</a:t>
            </a:r>
            <a:endParaRPr lang="en-US" dirty="0"/>
          </a:p>
        </p:txBody>
      </p:sp>
      <p:pic>
        <p:nvPicPr>
          <p:cNvPr id="5" name="Picture 4">
            <a:extLst>
              <a:ext uri="{FF2B5EF4-FFF2-40B4-BE49-F238E27FC236}">
                <a16:creationId xmlns:a16="http://schemas.microsoft.com/office/drawing/2014/main" id="{934056A8-D35B-46C9-8C6D-D2DC7C701AB6}"/>
              </a:ext>
            </a:extLst>
          </p:cNvPr>
          <p:cNvPicPr>
            <a:picLocks noChangeAspect="1"/>
          </p:cNvPicPr>
          <p:nvPr/>
        </p:nvPicPr>
        <p:blipFill>
          <a:blip r:embed="rId3"/>
          <a:stretch>
            <a:fillRect/>
          </a:stretch>
        </p:blipFill>
        <p:spPr>
          <a:xfrm>
            <a:off x="1454980" y="1283956"/>
            <a:ext cx="7123775" cy="3757151"/>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441788" y="305030"/>
            <a:ext cx="8260423" cy="978925"/>
          </a:xfrm>
        </p:spPr>
        <p:txBody>
          <a:bodyPr>
            <a:normAutofit fontScale="90000"/>
          </a:bodyPr>
          <a:lstStyle/>
          <a:p>
            <a:r>
              <a:rPr lang="en-US" sz="3100" dirty="0">
                <a:solidFill>
                  <a:schemeClr val="tx1"/>
                </a:solidFill>
              </a:rPr>
              <a:t>Selection Trends for Decision Documents with Groundwater Remedies </a:t>
            </a:r>
            <a:r>
              <a:rPr lang="en-US" sz="2200" b="0" dirty="0">
                <a:solidFill>
                  <a:schemeClr val="tx1"/>
                </a:solidFill>
              </a:rPr>
              <a:t>(FY 1986-2014 NPL Sites)</a:t>
            </a:r>
            <a:br>
              <a:rPr lang="en-US" sz="1200" b="0" dirty="0">
                <a:solidFill>
                  <a:schemeClr val="tx1"/>
                </a:solidFill>
                <a:effectLst/>
              </a:rPr>
            </a:br>
            <a:endParaRPr lang="en-US" sz="750" dirty="0">
              <a:solidFill>
                <a:schemeClr val="tx1"/>
              </a:solidFill>
              <a:latin typeface="+mn-lt"/>
            </a:endParaRPr>
          </a:p>
        </p:txBody>
      </p:sp>
      <p:sp>
        <p:nvSpPr>
          <p:cNvPr id="8" name="Rectangle 7">
            <a:extLst>
              <a:ext uri="{FF2B5EF4-FFF2-40B4-BE49-F238E27FC236}">
                <a16:creationId xmlns:a16="http://schemas.microsoft.com/office/drawing/2014/main" id="{C856461D-FBCF-432C-996C-22C2CEB4D3E6}"/>
              </a:ext>
            </a:extLst>
          </p:cNvPr>
          <p:cNvSpPr/>
          <p:nvPr/>
        </p:nvSpPr>
        <p:spPr>
          <a:xfrm>
            <a:off x="4218038" y="4623620"/>
            <a:ext cx="1769807" cy="21485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50" dirty="0">
              <a:highlight>
                <a:srgbClr val="FFFF00"/>
              </a:highlight>
            </a:endParaRPr>
          </a:p>
        </p:txBody>
      </p:sp>
      <p:sp>
        <p:nvSpPr>
          <p:cNvPr id="7" name="Rectangle 6">
            <a:extLst>
              <a:ext uri="{FF2B5EF4-FFF2-40B4-BE49-F238E27FC236}">
                <a16:creationId xmlns:a16="http://schemas.microsoft.com/office/drawing/2014/main" id="{77E082B3-5FAD-4A2A-841D-CA70BF4A56ED}"/>
              </a:ext>
            </a:extLst>
          </p:cNvPr>
          <p:cNvSpPr/>
          <p:nvPr/>
        </p:nvSpPr>
        <p:spPr>
          <a:xfrm>
            <a:off x="112324" y="3607957"/>
            <a:ext cx="1342656" cy="1015663"/>
          </a:xfrm>
          <a:prstGeom prst="rect">
            <a:avLst/>
          </a:prstGeom>
        </p:spPr>
        <p:txBody>
          <a:bodyPr wrap="square">
            <a:spAutoFit/>
          </a:bodyPr>
          <a:lstStyle/>
          <a:p>
            <a:pPr algn="r"/>
            <a:r>
              <a:rPr lang="en-US" sz="1200" dirty="0">
                <a:solidFill>
                  <a:schemeClr val="tx1"/>
                </a:solidFill>
                <a:latin typeface="Arial Narrow" panose="020B0606020202030204" pitchFamily="34" charset="0"/>
              </a:rPr>
              <a:t>EPA-Superfund Remedy Report (SRR) 15th Edition (EPA 542-R-17-001), July 2017</a:t>
            </a:r>
            <a:endParaRPr lang="en-US" sz="1200" dirty="0">
              <a:latin typeface="Arial Narrow" panose="020B0606020202030204" pitchFamily="34" charset="0"/>
            </a:endParaRPr>
          </a:p>
        </p:txBody>
      </p:sp>
    </p:spTree>
    <p:extLst>
      <p:ext uri="{BB962C8B-B14F-4D97-AF65-F5344CB8AC3E}">
        <p14:creationId xmlns:p14="http://schemas.microsoft.com/office/powerpoint/2010/main" val="562740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p:cNvPicPr>
            <a:picLocks noChangeAspect="1"/>
          </p:cNvPicPr>
          <p:nvPr/>
        </p:nvPicPr>
        <p:blipFill>
          <a:blip r:embed="rId2"/>
          <a:stretch>
            <a:fillRect/>
          </a:stretch>
        </p:blipFill>
        <p:spPr>
          <a:xfrm>
            <a:off x="5410200" y="98334"/>
            <a:ext cx="3543140" cy="4607671"/>
          </a:xfrm>
          <a:prstGeom prst="rect">
            <a:avLst/>
          </a:prstGeom>
        </p:spPr>
      </p:pic>
      <p:sp>
        <p:nvSpPr>
          <p:cNvPr id="2" name="Title 1"/>
          <p:cNvSpPr>
            <a:spLocks noGrp="1"/>
          </p:cNvSpPr>
          <p:nvPr>
            <p:ph type="title"/>
          </p:nvPr>
        </p:nvSpPr>
        <p:spPr/>
        <p:txBody>
          <a:bodyPr/>
          <a:lstStyle/>
          <a:p>
            <a:pPr algn="l"/>
            <a:r>
              <a:rPr lang="en-US" sz="4000" dirty="0"/>
              <a:t>Injection Design</a:t>
            </a:r>
          </a:p>
        </p:txBody>
      </p:sp>
      <p:sp>
        <p:nvSpPr>
          <p:cNvPr id="3" name="Content Placeholder 2"/>
          <p:cNvSpPr>
            <a:spLocks noGrp="1"/>
          </p:cNvSpPr>
          <p:nvPr>
            <p:ph idx="1"/>
          </p:nvPr>
        </p:nvSpPr>
        <p:spPr>
          <a:xfrm>
            <a:off x="457200" y="895350"/>
            <a:ext cx="4829959" cy="3810000"/>
          </a:xfrm>
        </p:spPr>
        <p:txBody>
          <a:bodyPr>
            <a:normAutofit lnSpcReduction="10000"/>
          </a:bodyPr>
          <a:lstStyle/>
          <a:p>
            <a:pPr marL="0" indent="0">
              <a:buNone/>
            </a:pPr>
            <a:r>
              <a:rPr lang="en-US" sz="2000" u="sng" dirty="0"/>
              <a:t>PILOT TEST: (May 2013) </a:t>
            </a:r>
          </a:p>
          <a:p>
            <a:r>
              <a:rPr lang="en-US" sz="2000" dirty="0"/>
              <a:t>Area A: </a:t>
            </a:r>
            <a:r>
              <a:rPr lang="en-US" sz="2000" b="0" dirty="0"/>
              <a:t>MW-1R, former tank pit/source area; 12 pts, 15lbs/ft. 40’-50’ </a:t>
            </a:r>
          </a:p>
          <a:p>
            <a:r>
              <a:rPr lang="en-US" sz="2000" dirty="0"/>
              <a:t>Total </a:t>
            </a:r>
            <a:r>
              <a:rPr lang="en-US" sz="2000" b="0" dirty="0"/>
              <a:t>1,800 </a:t>
            </a:r>
            <a:r>
              <a:rPr lang="en-US" sz="2000" b="0" dirty="0" err="1"/>
              <a:t>lbs</a:t>
            </a:r>
            <a:r>
              <a:rPr lang="en-US" sz="2000" b="0" dirty="0"/>
              <a:t> BOS200</a:t>
            </a:r>
          </a:p>
          <a:p>
            <a:pPr marL="0" indent="0">
              <a:buNone/>
            </a:pPr>
            <a:r>
              <a:rPr lang="en-US" sz="2000" u="sng" dirty="0"/>
              <a:t>FULL SCALE: (Nov 2013)</a:t>
            </a:r>
          </a:p>
          <a:p>
            <a:r>
              <a:rPr lang="en-US" sz="2000" dirty="0"/>
              <a:t>Area B1: </a:t>
            </a:r>
            <a:r>
              <a:rPr lang="en-US" sz="2000" b="0" dirty="0"/>
              <a:t>15pts, 10 </a:t>
            </a:r>
            <a:r>
              <a:rPr lang="en-US" sz="2000" b="0" dirty="0" err="1"/>
              <a:t>lbs</a:t>
            </a:r>
            <a:r>
              <a:rPr lang="en-US" sz="2000" b="0" dirty="0"/>
              <a:t>/</a:t>
            </a:r>
            <a:r>
              <a:rPr lang="en-US" sz="2000" b="0" dirty="0" err="1"/>
              <a:t>ft</a:t>
            </a:r>
            <a:r>
              <a:rPr lang="en-US" sz="2000" b="0" dirty="0"/>
              <a:t>, 40’-50’ </a:t>
            </a:r>
          </a:p>
          <a:p>
            <a:r>
              <a:rPr lang="en-US" sz="2000" dirty="0"/>
              <a:t>Area B2: </a:t>
            </a:r>
            <a:r>
              <a:rPr lang="en-US" sz="2000" b="0" dirty="0"/>
              <a:t>16 pts, 7.5 </a:t>
            </a:r>
            <a:r>
              <a:rPr lang="en-US" sz="2000" b="0" dirty="0" err="1"/>
              <a:t>lbs</a:t>
            </a:r>
            <a:r>
              <a:rPr lang="en-US" sz="2000" b="0" dirty="0"/>
              <a:t>/</a:t>
            </a:r>
            <a:r>
              <a:rPr lang="en-US" sz="2000" b="0" dirty="0" err="1"/>
              <a:t>ft</a:t>
            </a:r>
            <a:r>
              <a:rPr lang="en-US" sz="2000" b="0" dirty="0"/>
              <a:t>, 40-50’</a:t>
            </a:r>
          </a:p>
          <a:p>
            <a:r>
              <a:rPr lang="en-US" sz="2000" dirty="0"/>
              <a:t>Area C</a:t>
            </a:r>
            <a:r>
              <a:rPr lang="en-US" sz="2000" b="0" dirty="0"/>
              <a:t>: 42 pts, 5 </a:t>
            </a:r>
            <a:r>
              <a:rPr lang="en-US" sz="2000" b="0" dirty="0" err="1"/>
              <a:t>lbs</a:t>
            </a:r>
            <a:r>
              <a:rPr lang="en-US" sz="2000" b="0" dirty="0"/>
              <a:t>/</a:t>
            </a:r>
            <a:r>
              <a:rPr lang="en-US" sz="2000" b="0" dirty="0" err="1"/>
              <a:t>ft</a:t>
            </a:r>
            <a:r>
              <a:rPr lang="en-US" sz="2000" b="0" dirty="0"/>
              <a:t>, 40-50’ </a:t>
            </a:r>
          </a:p>
          <a:p>
            <a:r>
              <a:rPr lang="en-US" sz="2000" dirty="0"/>
              <a:t>Total </a:t>
            </a:r>
            <a:r>
              <a:rPr lang="en-US" sz="2000" b="0" dirty="0"/>
              <a:t>4,650 </a:t>
            </a:r>
            <a:r>
              <a:rPr lang="en-US" sz="2000" b="0" dirty="0" err="1"/>
              <a:t>lbs</a:t>
            </a:r>
            <a:r>
              <a:rPr lang="en-US" sz="2000" b="0" dirty="0"/>
              <a:t> BOS200</a:t>
            </a:r>
          </a:p>
        </p:txBody>
      </p:sp>
      <p:sp>
        <p:nvSpPr>
          <p:cNvPr id="5" name="Footer Placeholder 4"/>
          <p:cNvSpPr>
            <a:spLocks noGrp="1"/>
          </p:cNvSpPr>
          <p:nvPr>
            <p:ph type="ftr" sz="quarter" idx="4294967295"/>
          </p:nvPr>
        </p:nvSpPr>
        <p:spPr>
          <a:xfrm>
            <a:off x="1759744" y="4815143"/>
            <a:ext cx="5472112" cy="274637"/>
          </a:xfrm>
        </p:spPr>
        <p:txBody>
          <a:bodyPr/>
          <a:lstStyle/>
          <a:p>
            <a:pPr algn="ctr"/>
            <a:r>
              <a:rPr lang="en-US"/>
              <a:t>25th International Petroleum Environmental Conference Denver, Colorado</a:t>
            </a:r>
            <a:endParaRPr lang="en-US" dirty="0"/>
          </a:p>
        </p:txBody>
      </p:sp>
      <p:grpSp>
        <p:nvGrpSpPr>
          <p:cNvPr id="8" name="Group 2"/>
          <p:cNvGrpSpPr>
            <a:grpSpLocks/>
          </p:cNvGrpSpPr>
          <p:nvPr/>
        </p:nvGrpSpPr>
        <p:grpSpPr bwMode="auto">
          <a:xfrm>
            <a:off x="5986873" y="694373"/>
            <a:ext cx="2510479" cy="2570476"/>
            <a:chOff x="4688" y="3627"/>
            <a:chExt cx="4492" cy="4344"/>
          </a:xfrm>
        </p:grpSpPr>
        <p:sp>
          <p:nvSpPr>
            <p:cNvPr id="9" name="Oval 3"/>
            <p:cNvSpPr>
              <a:spLocks noChangeArrowheads="1"/>
            </p:cNvSpPr>
            <p:nvPr/>
          </p:nvSpPr>
          <p:spPr bwMode="auto">
            <a:xfrm>
              <a:off x="6668" y="506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0" name="Oval 4"/>
            <p:cNvSpPr>
              <a:spLocks noChangeArrowheads="1"/>
            </p:cNvSpPr>
            <p:nvPr/>
          </p:nvSpPr>
          <p:spPr bwMode="auto">
            <a:xfrm>
              <a:off x="6660" y="434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grpSp>
          <p:nvGrpSpPr>
            <p:cNvPr id="11" name="Group 5"/>
            <p:cNvGrpSpPr>
              <a:grpSpLocks/>
            </p:cNvGrpSpPr>
            <p:nvPr/>
          </p:nvGrpSpPr>
          <p:grpSpPr bwMode="auto">
            <a:xfrm>
              <a:off x="4688" y="3627"/>
              <a:ext cx="4492" cy="4344"/>
              <a:chOff x="4688" y="3627"/>
              <a:chExt cx="4492" cy="4344"/>
            </a:xfrm>
          </p:grpSpPr>
          <p:grpSp>
            <p:nvGrpSpPr>
              <p:cNvPr id="12" name="Group 6"/>
              <p:cNvGrpSpPr>
                <a:grpSpLocks/>
              </p:cNvGrpSpPr>
              <p:nvPr/>
            </p:nvGrpSpPr>
            <p:grpSpPr bwMode="auto">
              <a:xfrm>
                <a:off x="4688" y="4707"/>
                <a:ext cx="4140" cy="744"/>
                <a:chOff x="4688" y="4707"/>
                <a:chExt cx="4140" cy="744"/>
              </a:xfrm>
            </p:grpSpPr>
            <p:grpSp>
              <p:nvGrpSpPr>
                <p:cNvPr id="94" name="Group 7"/>
                <p:cNvGrpSpPr>
                  <a:grpSpLocks/>
                </p:cNvGrpSpPr>
                <p:nvPr/>
              </p:nvGrpSpPr>
              <p:grpSpPr bwMode="auto">
                <a:xfrm>
                  <a:off x="4688" y="4707"/>
                  <a:ext cx="2160" cy="744"/>
                  <a:chOff x="5400" y="2415"/>
                  <a:chExt cx="2160" cy="744"/>
                </a:xfrm>
              </p:grpSpPr>
              <p:sp>
                <p:nvSpPr>
                  <p:cNvPr id="104" name="Oval 8"/>
                  <p:cNvSpPr>
                    <a:spLocks noChangeArrowheads="1"/>
                  </p:cNvSpPr>
                  <p:nvPr/>
                </p:nvSpPr>
                <p:spPr bwMode="auto">
                  <a:xfrm>
                    <a:off x="5400" y="241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05" name="Oval 9"/>
                  <p:cNvSpPr>
                    <a:spLocks noChangeArrowheads="1"/>
                  </p:cNvSpPr>
                  <p:nvPr/>
                </p:nvSpPr>
                <p:spPr bwMode="auto">
                  <a:xfrm>
                    <a:off x="5772" y="241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06" name="Oval 10"/>
                  <p:cNvSpPr>
                    <a:spLocks noChangeArrowheads="1"/>
                  </p:cNvSpPr>
                  <p:nvPr/>
                </p:nvSpPr>
                <p:spPr bwMode="auto">
                  <a:xfrm>
                    <a:off x="5580" y="27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07" name="Oval 11"/>
                  <p:cNvSpPr>
                    <a:spLocks noChangeArrowheads="1"/>
                  </p:cNvSpPr>
                  <p:nvPr/>
                </p:nvSpPr>
                <p:spPr bwMode="auto">
                  <a:xfrm>
                    <a:off x="5940" y="27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08" name="Oval 12"/>
                  <p:cNvSpPr>
                    <a:spLocks noChangeArrowheads="1"/>
                  </p:cNvSpPr>
                  <p:nvPr/>
                </p:nvSpPr>
                <p:spPr bwMode="auto">
                  <a:xfrm>
                    <a:off x="6120" y="241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09" name="Oval 13"/>
                  <p:cNvSpPr>
                    <a:spLocks noChangeArrowheads="1"/>
                  </p:cNvSpPr>
                  <p:nvPr/>
                </p:nvSpPr>
                <p:spPr bwMode="auto">
                  <a:xfrm>
                    <a:off x="6300" y="27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10" name="Oval 14"/>
                  <p:cNvSpPr>
                    <a:spLocks noChangeArrowheads="1"/>
                  </p:cNvSpPr>
                  <p:nvPr/>
                </p:nvSpPr>
                <p:spPr bwMode="auto">
                  <a:xfrm>
                    <a:off x="6480" y="241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11" name="Oval 15"/>
                  <p:cNvSpPr>
                    <a:spLocks noChangeArrowheads="1"/>
                  </p:cNvSpPr>
                  <p:nvPr/>
                </p:nvSpPr>
                <p:spPr bwMode="auto">
                  <a:xfrm>
                    <a:off x="6660" y="27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12" name="Oval 16"/>
                  <p:cNvSpPr>
                    <a:spLocks noChangeArrowheads="1"/>
                  </p:cNvSpPr>
                  <p:nvPr/>
                </p:nvSpPr>
                <p:spPr bwMode="auto">
                  <a:xfrm>
                    <a:off x="6840" y="241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13" name="Oval 17"/>
                  <p:cNvSpPr>
                    <a:spLocks noChangeArrowheads="1"/>
                  </p:cNvSpPr>
                  <p:nvPr/>
                </p:nvSpPr>
                <p:spPr bwMode="auto">
                  <a:xfrm>
                    <a:off x="7020" y="27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14" name="Oval 18"/>
                  <p:cNvSpPr>
                    <a:spLocks noChangeArrowheads="1"/>
                  </p:cNvSpPr>
                  <p:nvPr/>
                </p:nvSpPr>
                <p:spPr bwMode="auto">
                  <a:xfrm>
                    <a:off x="7200" y="241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grpSp>
            <p:sp>
              <p:nvSpPr>
                <p:cNvPr id="95" name="Oval 19"/>
                <p:cNvSpPr>
                  <a:spLocks noChangeArrowheads="1"/>
                </p:cNvSpPr>
                <p:nvPr/>
              </p:nvSpPr>
              <p:spPr bwMode="auto">
                <a:xfrm>
                  <a:off x="7040" y="506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96" name="Oval 20"/>
                <p:cNvSpPr>
                  <a:spLocks noChangeArrowheads="1"/>
                </p:cNvSpPr>
                <p:nvPr/>
              </p:nvSpPr>
              <p:spPr bwMode="auto">
                <a:xfrm>
                  <a:off x="7388" y="506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97" name="Oval 21"/>
                <p:cNvSpPr>
                  <a:spLocks noChangeArrowheads="1"/>
                </p:cNvSpPr>
                <p:nvPr/>
              </p:nvSpPr>
              <p:spPr bwMode="auto">
                <a:xfrm>
                  <a:off x="7748" y="506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98" name="Oval 22"/>
                <p:cNvSpPr>
                  <a:spLocks noChangeArrowheads="1"/>
                </p:cNvSpPr>
                <p:nvPr/>
              </p:nvSpPr>
              <p:spPr bwMode="auto">
                <a:xfrm>
                  <a:off x="8108" y="506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99" name="Oval 23"/>
                <p:cNvSpPr>
                  <a:spLocks noChangeArrowheads="1"/>
                </p:cNvSpPr>
                <p:nvPr/>
              </p:nvSpPr>
              <p:spPr bwMode="auto">
                <a:xfrm>
                  <a:off x="8468" y="506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00" name="Oval 24"/>
                <p:cNvSpPr>
                  <a:spLocks noChangeArrowheads="1"/>
                </p:cNvSpPr>
                <p:nvPr/>
              </p:nvSpPr>
              <p:spPr bwMode="auto">
                <a:xfrm>
                  <a:off x="6840" y="470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01" name="Oval 25"/>
                <p:cNvSpPr>
                  <a:spLocks noChangeArrowheads="1"/>
                </p:cNvSpPr>
                <p:nvPr/>
              </p:nvSpPr>
              <p:spPr bwMode="auto">
                <a:xfrm>
                  <a:off x="7200" y="470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02" name="Oval 26"/>
                <p:cNvSpPr>
                  <a:spLocks noChangeArrowheads="1"/>
                </p:cNvSpPr>
                <p:nvPr/>
              </p:nvSpPr>
              <p:spPr bwMode="auto">
                <a:xfrm>
                  <a:off x="7560" y="470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103" name="Oval 27"/>
                <p:cNvSpPr>
                  <a:spLocks noChangeArrowheads="1"/>
                </p:cNvSpPr>
                <p:nvPr/>
              </p:nvSpPr>
              <p:spPr bwMode="auto">
                <a:xfrm>
                  <a:off x="7920" y="470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grpSp>
          <p:grpSp>
            <p:nvGrpSpPr>
              <p:cNvPr id="13" name="Group 28"/>
              <p:cNvGrpSpPr>
                <a:grpSpLocks/>
              </p:cNvGrpSpPr>
              <p:nvPr/>
            </p:nvGrpSpPr>
            <p:grpSpPr bwMode="auto">
              <a:xfrm>
                <a:off x="4688" y="3987"/>
                <a:ext cx="3052" cy="744"/>
                <a:chOff x="4688" y="3987"/>
                <a:chExt cx="3052" cy="744"/>
              </a:xfrm>
            </p:grpSpPr>
            <p:grpSp>
              <p:nvGrpSpPr>
                <p:cNvPr id="79" name="Group 29"/>
                <p:cNvGrpSpPr>
                  <a:grpSpLocks/>
                </p:cNvGrpSpPr>
                <p:nvPr/>
              </p:nvGrpSpPr>
              <p:grpSpPr bwMode="auto">
                <a:xfrm>
                  <a:off x="4688" y="3987"/>
                  <a:ext cx="2160" cy="744"/>
                  <a:chOff x="5400" y="2415"/>
                  <a:chExt cx="2160" cy="744"/>
                </a:xfrm>
              </p:grpSpPr>
              <p:sp>
                <p:nvSpPr>
                  <p:cNvPr id="83" name="Oval 30"/>
                  <p:cNvSpPr>
                    <a:spLocks noChangeArrowheads="1"/>
                  </p:cNvSpPr>
                  <p:nvPr/>
                </p:nvSpPr>
                <p:spPr bwMode="auto">
                  <a:xfrm>
                    <a:off x="5400" y="241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84" name="Oval 31"/>
                  <p:cNvSpPr>
                    <a:spLocks noChangeArrowheads="1"/>
                  </p:cNvSpPr>
                  <p:nvPr/>
                </p:nvSpPr>
                <p:spPr bwMode="auto">
                  <a:xfrm>
                    <a:off x="5772" y="241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85" name="Oval 32"/>
                  <p:cNvSpPr>
                    <a:spLocks noChangeArrowheads="1"/>
                  </p:cNvSpPr>
                  <p:nvPr/>
                </p:nvSpPr>
                <p:spPr bwMode="auto">
                  <a:xfrm>
                    <a:off x="5580" y="27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86" name="Oval 33"/>
                  <p:cNvSpPr>
                    <a:spLocks noChangeArrowheads="1"/>
                  </p:cNvSpPr>
                  <p:nvPr/>
                </p:nvSpPr>
                <p:spPr bwMode="auto">
                  <a:xfrm>
                    <a:off x="5940" y="27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87" name="Oval 34"/>
                  <p:cNvSpPr>
                    <a:spLocks noChangeArrowheads="1"/>
                  </p:cNvSpPr>
                  <p:nvPr/>
                </p:nvSpPr>
                <p:spPr bwMode="auto">
                  <a:xfrm>
                    <a:off x="6120" y="241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88" name="Oval 35"/>
                  <p:cNvSpPr>
                    <a:spLocks noChangeArrowheads="1"/>
                  </p:cNvSpPr>
                  <p:nvPr/>
                </p:nvSpPr>
                <p:spPr bwMode="auto">
                  <a:xfrm>
                    <a:off x="6300" y="27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89" name="Oval 36"/>
                  <p:cNvSpPr>
                    <a:spLocks noChangeArrowheads="1"/>
                  </p:cNvSpPr>
                  <p:nvPr/>
                </p:nvSpPr>
                <p:spPr bwMode="auto">
                  <a:xfrm>
                    <a:off x="6480" y="241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90" name="Oval 37"/>
                  <p:cNvSpPr>
                    <a:spLocks noChangeArrowheads="1"/>
                  </p:cNvSpPr>
                  <p:nvPr/>
                </p:nvSpPr>
                <p:spPr bwMode="auto">
                  <a:xfrm>
                    <a:off x="6660" y="27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91" name="Oval 38"/>
                  <p:cNvSpPr>
                    <a:spLocks noChangeArrowheads="1"/>
                  </p:cNvSpPr>
                  <p:nvPr/>
                </p:nvSpPr>
                <p:spPr bwMode="auto">
                  <a:xfrm>
                    <a:off x="6840" y="241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92" name="Oval 39"/>
                  <p:cNvSpPr>
                    <a:spLocks noChangeArrowheads="1"/>
                  </p:cNvSpPr>
                  <p:nvPr/>
                </p:nvSpPr>
                <p:spPr bwMode="auto">
                  <a:xfrm>
                    <a:off x="7020" y="27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93" name="Oval 40"/>
                  <p:cNvSpPr>
                    <a:spLocks noChangeArrowheads="1"/>
                  </p:cNvSpPr>
                  <p:nvPr/>
                </p:nvSpPr>
                <p:spPr bwMode="auto">
                  <a:xfrm>
                    <a:off x="7200" y="241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grpSp>
            <p:sp>
              <p:nvSpPr>
                <p:cNvPr id="80" name="Oval 41"/>
                <p:cNvSpPr>
                  <a:spLocks noChangeArrowheads="1"/>
                </p:cNvSpPr>
                <p:nvPr/>
              </p:nvSpPr>
              <p:spPr bwMode="auto">
                <a:xfrm>
                  <a:off x="7032" y="434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81" name="Oval 42"/>
                <p:cNvSpPr>
                  <a:spLocks noChangeArrowheads="1"/>
                </p:cNvSpPr>
                <p:nvPr/>
              </p:nvSpPr>
              <p:spPr bwMode="auto">
                <a:xfrm>
                  <a:off x="7380" y="434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82" name="Oval 43"/>
                <p:cNvSpPr>
                  <a:spLocks noChangeArrowheads="1"/>
                </p:cNvSpPr>
                <p:nvPr/>
              </p:nvSpPr>
              <p:spPr bwMode="auto">
                <a:xfrm>
                  <a:off x="6840" y="398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grpSp>
          <p:grpSp>
            <p:nvGrpSpPr>
              <p:cNvPr id="14" name="Group 44"/>
              <p:cNvGrpSpPr>
                <a:grpSpLocks/>
              </p:cNvGrpSpPr>
              <p:nvPr/>
            </p:nvGrpSpPr>
            <p:grpSpPr bwMode="auto">
              <a:xfrm>
                <a:off x="6308" y="5787"/>
                <a:ext cx="2872" cy="384"/>
                <a:chOff x="6488" y="5475"/>
                <a:chExt cx="2872" cy="384"/>
              </a:xfrm>
            </p:grpSpPr>
            <p:sp>
              <p:nvSpPr>
                <p:cNvPr id="71" name="Oval 45"/>
                <p:cNvSpPr>
                  <a:spLocks noChangeArrowheads="1"/>
                </p:cNvSpPr>
                <p:nvPr/>
              </p:nvSpPr>
              <p:spPr bwMode="auto">
                <a:xfrm>
                  <a:off x="684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72" name="Oval 46"/>
                <p:cNvSpPr>
                  <a:spLocks noChangeArrowheads="1"/>
                </p:cNvSpPr>
                <p:nvPr/>
              </p:nvSpPr>
              <p:spPr bwMode="auto">
                <a:xfrm>
                  <a:off x="720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73" name="Oval 47"/>
                <p:cNvSpPr>
                  <a:spLocks noChangeArrowheads="1"/>
                </p:cNvSpPr>
                <p:nvPr/>
              </p:nvSpPr>
              <p:spPr bwMode="auto">
                <a:xfrm>
                  <a:off x="756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74" name="Oval 48"/>
                <p:cNvSpPr>
                  <a:spLocks noChangeArrowheads="1"/>
                </p:cNvSpPr>
                <p:nvPr/>
              </p:nvSpPr>
              <p:spPr bwMode="auto">
                <a:xfrm>
                  <a:off x="792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75" name="Oval 49"/>
                <p:cNvSpPr>
                  <a:spLocks noChangeArrowheads="1"/>
                </p:cNvSpPr>
                <p:nvPr/>
              </p:nvSpPr>
              <p:spPr bwMode="auto">
                <a:xfrm>
                  <a:off x="828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76" name="Oval 50"/>
                <p:cNvSpPr>
                  <a:spLocks noChangeArrowheads="1"/>
                </p:cNvSpPr>
                <p:nvPr/>
              </p:nvSpPr>
              <p:spPr bwMode="auto">
                <a:xfrm>
                  <a:off x="648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77" name="Oval 51"/>
                <p:cNvSpPr>
                  <a:spLocks noChangeArrowheads="1"/>
                </p:cNvSpPr>
                <p:nvPr/>
              </p:nvSpPr>
              <p:spPr bwMode="auto">
                <a:xfrm>
                  <a:off x="864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78" name="Oval 52"/>
                <p:cNvSpPr>
                  <a:spLocks noChangeArrowheads="1"/>
                </p:cNvSpPr>
                <p:nvPr/>
              </p:nvSpPr>
              <p:spPr bwMode="auto">
                <a:xfrm>
                  <a:off x="9000"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grpSp>
          <p:grpSp>
            <p:nvGrpSpPr>
              <p:cNvPr id="15" name="Group 53"/>
              <p:cNvGrpSpPr>
                <a:grpSpLocks/>
              </p:cNvGrpSpPr>
              <p:nvPr/>
            </p:nvGrpSpPr>
            <p:grpSpPr bwMode="auto">
              <a:xfrm>
                <a:off x="6308" y="6507"/>
                <a:ext cx="2872" cy="384"/>
                <a:chOff x="6488" y="5475"/>
                <a:chExt cx="2872" cy="384"/>
              </a:xfrm>
            </p:grpSpPr>
            <p:sp>
              <p:nvSpPr>
                <p:cNvPr id="63" name="Oval 54"/>
                <p:cNvSpPr>
                  <a:spLocks noChangeArrowheads="1"/>
                </p:cNvSpPr>
                <p:nvPr/>
              </p:nvSpPr>
              <p:spPr bwMode="auto">
                <a:xfrm>
                  <a:off x="684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64" name="Oval 55"/>
                <p:cNvSpPr>
                  <a:spLocks noChangeArrowheads="1"/>
                </p:cNvSpPr>
                <p:nvPr/>
              </p:nvSpPr>
              <p:spPr bwMode="auto">
                <a:xfrm>
                  <a:off x="720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65" name="Oval 56"/>
                <p:cNvSpPr>
                  <a:spLocks noChangeArrowheads="1"/>
                </p:cNvSpPr>
                <p:nvPr/>
              </p:nvSpPr>
              <p:spPr bwMode="auto">
                <a:xfrm>
                  <a:off x="756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66" name="Oval 57"/>
                <p:cNvSpPr>
                  <a:spLocks noChangeArrowheads="1"/>
                </p:cNvSpPr>
                <p:nvPr/>
              </p:nvSpPr>
              <p:spPr bwMode="auto">
                <a:xfrm>
                  <a:off x="792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67" name="Oval 58"/>
                <p:cNvSpPr>
                  <a:spLocks noChangeArrowheads="1"/>
                </p:cNvSpPr>
                <p:nvPr/>
              </p:nvSpPr>
              <p:spPr bwMode="auto">
                <a:xfrm>
                  <a:off x="828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68" name="Oval 59"/>
                <p:cNvSpPr>
                  <a:spLocks noChangeArrowheads="1"/>
                </p:cNvSpPr>
                <p:nvPr/>
              </p:nvSpPr>
              <p:spPr bwMode="auto">
                <a:xfrm>
                  <a:off x="648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69" name="Oval 60"/>
                <p:cNvSpPr>
                  <a:spLocks noChangeArrowheads="1"/>
                </p:cNvSpPr>
                <p:nvPr/>
              </p:nvSpPr>
              <p:spPr bwMode="auto">
                <a:xfrm>
                  <a:off x="864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70" name="Oval 61"/>
                <p:cNvSpPr>
                  <a:spLocks noChangeArrowheads="1"/>
                </p:cNvSpPr>
                <p:nvPr/>
              </p:nvSpPr>
              <p:spPr bwMode="auto">
                <a:xfrm>
                  <a:off x="9000"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grpSp>
          <p:grpSp>
            <p:nvGrpSpPr>
              <p:cNvPr id="16" name="Group 62"/>
              <p:cNvGrpSpPr>
                <a:grpSpLocks/>
              </p:cNvGrpSpPr>
              <p:nvPr/>
            </p:nvGrpSpPr>
            <p:grpSpPr bwMode="auto">
              <a:xfrm>
                <a:off x="6308" y="7227"/>
                <a:ext cx="2872" cy="384"/>
                <a:chOff x="6488" y="5475"/>
                <a:chExt cx="2872" cy="384"/>
              </a:xfrm>
            </p:grpSpPr>
            <p:sp>
              <p:nvSpPr>
                <p:cNvPr id="55" name="Oval 63"/>
                <p:cNvSpPr>
                  <a:spLocks noChangeArrowheads="1"/>
                </p:cNvSpPr>
                <p:nvPr/>
              </p:nvSpPr>
              <p:spPr bwMode="auto">
                <a:xfrm>
                  <a:off x="684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56" name="Oval 64"/>
                <p:cNvSpPr>
                  <a:spLocks noChangeArrowheads="1"/>
                </p:cNvSpPr>
                <p:nvPr/>
              </p:nvSpPr>
              <p:spPr bwMode="auto">
                <a:xfrm>
                  <a:off x="720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57" name="Oval 65"/>
                <p:cNvSpPr>
                  <a:spLocks noChangeArrowheads="1"/>
                </p:cNvSpPr>
                <p:nvPr/>
              </p:nvSpPr>
              <p:spPr bwMode="auto">
                <a:xfrm>
                  <a:off x="756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58" name="Oval 66"/>
                <p:cNvSpPr>
                  <a:spLocks noChangeArrowheads="1"/>
                </p:cNvSpPr>
                <p:nvPr/>
              </p:nvSpPr>
              <p:spPr bwMode="auto">
                <a:xfrm>
                  <a:off x="792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59" name="Oval 67"/>
                <p:cNvSpPr>
                  <a:spLocks noChangeArrowheads="1"/>
                </p:cNvSpPr>
                <p:nvPr/>
              </p:nvSpPr>
              <p:spPr bwMode="auto">
                <a:xfrm>
                  <a:off x="828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60" name="Oval 68"/>
                <p:cNvSpPr>
                  <a:spLocks noChangeArrowheads="1"/>
                </p:cNvSpPr>
                <p:nvPr/>
              </p:nvSpPr>
              <p:spPr bwMode="auto">
                <a:xfrm>
                  <a:off x="648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61" name="Oval 69"/>
                <p:cNvSpPr>
                  <a:spLocks noChangeArrowheads="1"/>
                </p:cNvSpPr>
                <p:nvPr/>
              </p:nvSpPr>
              <p:spPr bwMode="auto">
                <a:xfrm>
                  <a:off x="8648"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62" name="Oval 70"/>
                <p:cNvSpPr>
                  <a:spLocks noChangeArrowheads="1"/>
                </p:cNvSpPr>
                <p:nvPr/>
              </p:nvSpPr>
              <p:spPr bwMode="auto">
                <a:xfrm>
                  <a:off x="9000" y="5475"/>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grpSp>
          <p:grpSp>
            <p:nvGrpSpPr>
              <p:cNvPr id="17" name="Group 71"/>
              <p:cNvGrpSpPr>
                <a:grpSpLocks/>
              </p:cNvGrpSpPr>
              <p:nvPr/>
            </p:nvGrpSpPr>
            <p:grpSpPr bwMode="auto">
              <a:xfrm>
                <a:off x="4868" y="3627"/>
                <a:ext cx="1800" cy="384"/>
                <a:chOff x="4868" y="3627"/>
                <a:chExt cx="1800" cy="384"/>
              </a:xfrm>
            </p:grpSpPr>
            <p:sp>
              <p:nvSpPr>
                <p:cNvPr id="50" name="Oval 72"/>
                <p:cNvSpPr>
                  <a:spLocks noChangeArrowheads="1"/>
                </p:cNvSpPr>
                <p:nvPr/>
              </p:nvSpPr>
              <p:spPr bwMode="auto">
                <a:xfrm>
                  <a:off x="5228" y="362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51" name="Oval 73"/>
                <p:cNvSpPr>
                  <a:spLocks noChangeArrowheads="1"/>
                </p:cNvSpPr>
                <p:nvPr/>
              </p:nvSpPr>
              <p:spPr bwMode="auto">
                <a:xfrm>
                  <a:off x="5588" y="362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52" name="Oval 74"/>
                <p:cNvSpPr>
                  <a:spLocks noChangeArrowheads="1"/>
                </p:cNvSpPr>
                <p:nvPr/>
              </p:nvSpPr>
              <p:spPr bwMode="auto">
                <a:xfrm>
                  <a:off x="5948" y="362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53" name="Oval 75"/>
                <p:cNvSpPr>
                  <a:spLocks noChangeArrowheads="1"/>
                </p:cNvSpPr>
                <p:nvPr/>
              </p:nvSpPr>
              <p:spPr bwMode="auto">
                <a:xfrm>
                  <a:off x="6308" y="362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54" name="Oval 76"/>
                <p:cNvSpPr>
                  <a:spLocks noChangeArrowheads="1"/>
                </p:cNvSpPr>
                <p:nvPr/>
              </p:nvSpPr>
              <p:spPr bwMode="auto">
                <a:xfrm>
                  <a:off x="4868" y="362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grpSp>
          <p:grpSp>
            <p:nvGrpSpPr>
              <p:cNvPr id="18" name="Group 77"/>
              <p:cNvGrpSpPr>
                <a:grpSpLocks/>
              </p:cNvGrpSpPr>
              <p:nvPr/>
            </p:nvGrpSpPr>
            <p:grpSpPr bwMode="auto">
              <a:xfrm>
                <a:off x="6488" y="6147"/>
                <a:ext cx="2520" cy="384"/>
                <a:chOff x="6488" y="6147"/>
                <a:chExt cx="2520" cy="384"/>
              </a:xfrm>
            </p:grpSpPr>
            <p:sp>
              <p:nvSpPr>
                <p:cNvPr id="43" name="Oval 78"/>
                <p:cNvSpPr>
                  <a:spLocks noChangeArrowheads="1"/>
                </p:cNvSpPr>
                <p:nvPr/>
              </p:nvSpPr>
              <p:spPr bwMode="auto">
                <a:xfrm>
                  <a:off x="6848" y="614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44" name="Oval 79"/>
                <p:cNvSpPr>
                  <a:spLocks noChangeArrowheads="1"/>
                </p:cNvSpPr>
                <p:nvPr/>
              </p:nvSpPr>
              <p:spPr bwMode="auto">
                <a:xfrm>
                  <a:off x="7208" y="614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45" name="Oval 80"/>
                <p:cNvSpPr>
                  <a:spLocks noChangeArrowheads="1"/>
                </p:cNvSpPr>
                <p:nvPr/>
              </p:nvSpPr>
              <p:spPr bwMode="auto">
                <a:xfrm>
                  <a:off x="7568" y="614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46" name="Oval 81"/>
                <p:cNvSpPr>
                  <a:spLocks noChangeArrowheads="1"/>
                </p:cNvSpPr>
                <p:nvPr/>
              </p:nvSpPr>
              <p:spPr bwMode="auto">
                <a:xfrm>
                  <a:off x="7928" y="614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47" name="Oval 82"/>
                <p:cNvSpPr>
                  <a:spLocks noChangeArrowheads="1"/>
                </p:cNvSpPr>
                <p:nvPr/>
              </p:nvSpPr>
              <p:spPr bwMode="auto">
                <a:xfrm>
                  <a:off x="8288" y="614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48" name="Oval 83"/>
                <p:cNvSpPr>
                  <a:spLocks noChangeArrowheads="1"/>
                </p:cNvSpPr>
                <p:nvPr/>
              </p:nvSpPr>
              <p:spPr bwMode="auto">
                <a:xfrm>
                  <a:off x="6488" y="614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49" name="Oval 84"/>
                <p:cNvSpPr>
                  <a:spLocks noChangeArrowheads="1"/>
                </p:cNvSpPr>
                <p:nvPr/>
              </p:nvSpPr>
              <p:spPr bwMode="auto">
                <a:xfrm>
                  <a:off x="8648" y="614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grpSp>
          <p:grpSp>
            <p:nvGrpSpPr>
              <p:cNvPr id="19" name="Group 85"/>
              <p:cNvGrpSpPr>
                <a:grpSpLocks/>
              </p:cNvGrpSpPr>
              <p:nvPr/>
            </p:nvGrpSpPr>
            <p:grpSpPr bwMode="auto">
              <a:xfrm>
                <a:off x="6488" y="5427"/>
                <a:ext cx="2520" cy="384"/>
                <a:chOff x="6488" y="5427"/>
                <a:chExt cx="2520" cy="384"/>
              </a:xfrm>
            </p:grpSpPr>
            <p:sp>
              <p:nvSpPr>
                <p:cNvPr id="36" name="Oval 86"/>
                <p:cNvSpPr>
                  <a:spLocks noChangeArrowheads="1"/>
                </p:cNvSpPr>
                <p:nvPr/>
              </p:nvSpPr>
              <p:spPr bwMode="auto">
                <a:xfrm>
                  <a:off x="6848" y="542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37" name="Oval 87"/>
                <p:cNvSpPr>
                  <a:spLocks noChangeArrowheads="1"/>
                </p:cNvSpPr>
                <p:nvPr/>
              </p:nvSpPr>
              <p:spPr bwMode="auto">
                <a:xfrm>
                  <a:off x="7208" y="542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38" name="Oval 88"/>
                <p:cNvSpPr>
                  <a:spLocks noChangeArrowheads="1"/>
                </p:cNvSpPr>
                <p:nvPr/>
              </p:nvSpPr>
              <p:spPr bwMode="auto">
                <a:xfrm>
                  <a:off x="7568" y="542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39" name="Oval 89"/>
                <p:cNvSpPr>
                  <a:spLocks noChangeArrowheads="1"/>
                </p:cNvSpPr>
                <p:nvPr/>
              </p:nvSpPr>
              <p:spPr bwMode="auto">
                <a:xfrm>
                  <a:off x="7928" y="542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40" name="Oval 90"/>
                <p:cNvSpPr>
                  <a:spLocks noChangeArrowheads="1"/>
                </p:cNvSpPr>
                <p:nvPr/>
              </p:nvSpPr>
              <p:spPr bwMode="auto">
                <a:xfrm>
                  <a:off x="8288" y="542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41" name="Oval 91"/>
                <p:cNvSpPr>
                  <a:spLocks noChangeArrowheads="1"/>
                </p:cNvSpPr>
                <p:nvPr/>
              </p:nvSpPr>
              <p:spPr bwMode="auto">
                <a:xfrm>
                  <a:off x="6488" y="542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42" name="Oval 92"/>
                <p:cNvSpPr>
                  <a:spLocks noChangeArrowheads="1"/>
                </p:cNvSpPr>
                <p:nvPr/>
              </p:nvSpPr>
              <p:spPr bwMode="auto">
                <a:xfrm>
                  <a:off x="8648" y="542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grpSp>
          <p:grpSp>
            <p:nvGrpSpPr>
              <p:cNvPr id="20" name="Group 93"/>
              <p:cNvGrpSpPr>
                <a:grpSpLocks/>
              </p:cNvGrpSpPr>
              <p:nvPr/>
            </p:nvGrpSpPr>
            <p:grpSpPr bwMode="auto">
              <a:xfrm>
                <a:off x="6480" y="6867"/>
                <a:ext cx="2520" cy="384"/>
                <a:chOff x="6480" y="6867"/>
                <a:chExt cx="2520" cy="384"/>
              </a:xfrm>
            </p:grpSpPr>
            <p:sp>
              <p:nvSpPr>
                <p:cNvPr id="29" name="Oval 94"/>
                <p:cNvSpPr>
                  <a:spLocks noChangeArrowheads="1"/>
                </p:cNvSpPr>
                <p:nvPr/>
              </p:nvSpPr>
              <p:spPr bwMode="auto">
                <a:xfrm>
                  <a:off x="6840" y="686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30" name="Oval 95"/>
                <p:cNvSpPr>
                  <a:spLocks noChangeArrowheads="1"/>
                </p:cNvSpPr>
                <p:nvPr/>
              </p:nvSpPr>
              <p:spPr bwMode="auto">
                <a:xfrm>
                  <a:off x="7200" y="686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31" name="Oval 96"/>
                <p:cNvSpPr>
                  <a:spLocks noChangeArrowheads="1"/>
                </p:cNvSpPr>
                <p:nvPr/>
              </p:nvSpPr>
              <p:spPr bwMode="auto">
                <a:xfrm>
                  <a:off x="7560" y="686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32" name="Oval 97"/>
                <p:cNvSpPr>
                  <a:spLocks noChangeArrowheads="1"/>
                </p:cNvSpPr>
                <p:nvPr/>
              </p:nvSpPr>
              <p:spPr bwMode="auto">
                <a:xfrm>
                  <a:off x="7920" y="686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33" name="Oval 98"/>
                <p:cNvSpPr>
                  <a:spLocks noChangeArrowheads="1"/>
                </p:cNvSpPr>
                <p:nvPr/>
              </p:nvSpPr>
              <p:spPr bwMode="auto">
                <a:xfrm>
                  <a:off x="8280" y="686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34" name="Oval 99"/>
                <p:cNvSpPr>
                  <a:spLocks noChangeArrowheads="1"/>
                </p:cNvSpPr>
                <p:nvPr/>
              </p:nvSpPr>
              <p:spPr bwMode="auto">
                <a:xfrm>
                  <a:off x="6480" y="686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35" name="Oval 100"/>
                <p:cNvSpPr>
                  <a:spLocks noChangeArrowheads="1"/>
                </p:cNvSpPr>
                <p:nvPr/>
              </p:nvSpPr>
              <p:spPr bwMode="auto">
                <a:xfrm>
                  <a:off x="8640" y="686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grpSp>
          <p:grpSp>
            <p:nvGrpSpPr>
              <p:cNvPr id="21" name="Group 101"/>
              <p:cNvGrpSpPr>
                <a:grpSpLocks/>
              </p:cNvGrpSpPr>
              <p:nvPr/>
            </p:nvGrpSpPr>
            <p:grpSpPr bwMode="auto">
              <a:xfrm>
                <a:off x="6488" y="7587"/>
                <a:ext cx="2520" cy="384"/>
                <a:chOff x="6488" y="7587"/>
                <a:chExt cx="2520" cy="384"/>
              </a:xfrm>
            </p:grpSpPr>
            <p:sp>
              <p:nvSpPr>
                <p:cNvPr id="22" name="Oval 102"/>
                <p:cNvSpPr>
                  <a:spLocks noChangeArrowheads="1"/>
                </p:cNvSpPr>
                <p:nvPr/>
              </p:nvSpPr>
              <p:spPr bwMode="auto">
                <a:xfrm>
                  <a:off x="6848" y="758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23" name="Oval 103"/>
                <p:cNvSpPr>
                  <a:spLocks noChangeArrowheads="1"/>
                </p:cNvSpPr>
                <p:nvPr/>
              </p:nvSpPr>
              <p:spPr bwMode="auto">
                <a:xfrm>
                  <a:off x="7208" y="758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24" name="Oval 104"/>
                <p:cNvSpPr>
                  <a:spLocks noChangeArrowheads="1"/>
                </p:cNvSpPr>
                <p:nvPr/>
              </p:nvSpPr>
              <p:spPr bwMode="auto">
                <a:xfrm>
                  <a:off x="7568" y="758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25" name="Oval 105"/>
                <p:cNvSpPr>
                  <a:spLocks noChangeArrowheads="1"/>
                </p:cNvSpPr>
                <p:nvPr/>
              </p:nvSpPr>
              <p:spPr bwMode="auto">
                <a:xfrm>
                  <a:off x="7928" y="758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26" name="Oval 106"/>
                <p:cNvSpPr>
                  <a:spLocks noChangeArrowheads="1"/>
                </p:cNvSpPr>
                <p:nvPr/>
              </p:nvSpPr>
              <p:spPr bwMode="auto">
                <a:xfrm>
                  <a:off x="8288" y="758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27" name="Oval 107"/>
                <p:cNvSpPr>
                  <a:spLocks noChangeArrowheads="1"/>
                </p:cNvSpPr>
                <p:nvPr/>
              </p:nvSpPr>
              <p:spPr bwMode="auto">
                <a:xfrm>
                  <a:off x="6488" y="758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sp>
              <p:nvSpPr>
                <p:cNvPr id="28" name="Oval 108"/>
                <p:cNvSpPr>
                  <a:spLocks noChangeArrowheads="1"/>
                </p:cNvSpPr>
                <p:nvPr/>
              </p:nvSpPr>
              <p:spPr bwMode="auto">
                <a:xfrm>
                  <a:off x="8648" y="7587"/>
                  <a:ext cx="360" cy="384"/>
                </a:xfrm>
                <a:prstGeom prst="ellipse">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endParaRPr lang="en-US" sz="1050"/>
                </a:p>
              </p:txBody>
            </p:sp>
          </p:grpSp>
        </p:grpSp>
      </p:grpSp>
      <p:grpSp>
        <p:nvGrpSpPr>
          <p:cNvPr id="117" name="Group 109"/>
          <p:cNvGrpSpPr>
            <a:grpSpLocks/>
          </p:cNvGrpSpPr>
          <p:nvPr/>
        </p:nvGrpSpPr>
        <p:grpSpPr bwMode="auto">
          <a:xfrm>
            <a:off x="5980427" y="684075"/>
            <a:ext cx="2516924" cy="2563331"/>
            <a:chOff x="19907" y="41733"/>
            <a:chExt cx="4296" cy="4319"/>
          </a:xfrm>
        </p:grpSpPr>
        <p:sp>
          <p:nvSpPr>
            <p:cNvPr id="118" name="Freeform 110"/>
            <p:cNvSpPr>
              <a:spLocks/>
            </p:cNvSpPr>
            <p:nvPr/>
          </p:nvSpPr>
          <p:spPr bwMode="auto">
            <a:xfrm>
              <a:off x="19918" y="43467"/>
              <a:ext cx="1590" cy="2585"/>
            </a:xfrm>
            <a:custGeom>
              <a:avLst/>
              <a:gdLst>
                <a:gd name="T0" fmla="*/ 24 w 1530"/>
                <a:gd name="T1" fmla="*/ 2231 h 2741"/>
                <a:gd name="T2" fmla="*/ 512 w 1530"/>
                <a:gd name="T3" fmla="*/ 2727 h 2741"/>
                <a:gd name="T4" fmla="*/ 1502 w 1530"/>
                <a:gd name="T5" fmla="*/ 2741 h 2741"/>
                <a:gd name="T6" fmla="*/ 1530 w 1530"/>
                <a:gd name="T7" fmla="*/ 4 h 2741"/>
                <a:gd name="T8" fmla="*/ 0 w 1530"/>
                <a:gd name="T9" fmla="*/ 0 h 2741"/>
                <a:gd name="T10" fmla="*/ 24 w 1530"/>
                <a:gd name="T11" fmla="*/ 2231 h 2741"/>
              </a:gdLst>
              <a:ahLst/>
              <a:cxnLst>
                <a:cxn ang="0">
                  <a:pos x="T0" y="T1"/>
                </a:cxn>
                <a:cxn ang="0">
                  <a:pos x="T2" y="T3"/>
                </a:cxn>
                <a:cxn ang="0">
                  <a:pos x="T4" y="T5"/>
                </a:cxn>
                <a:cxn ang="0">
                  <a:pos x="T6" y="T7"/>
                </a:cxn>
                <a:cxn ang="0">
                  <a:pos x="T8" y="T9"/>
                </a:cxn>
                <a:cxn ang="0">
                  <a:pos x="T10" y="T11"/>
                </a:cxn>
              </a:cxnLst>
              <a:rect l="0" t="0" r="r" b="b"/>
              <a:pathLst>
                <a:path w="1530" h="2741">
                  <a:moveTo>
                    <a:pt x="24" y="2231"/>
                  </a:moveTo>
                  <a:lnTo>
                    <a:pt x="512" y="2727"/>
                  </a:lnTo>
                  <a:lnTo>
                    <a:pt x="1502" y="2741"/>
                  </a:lnTo>
                  <a:lnTo>
                    <a:pt x="1530" y="4"/>
                  </a:lnTo>
                  <a:lnTo>
                    <a:pt x="0" y="0"/>
                  </a:lnTo>
                  <a:lnTo>
                    <a:pt x="24" y="2231"/>
                  </a:lnTo>
                  <a:close/>
                </a:path>
              </a:pathLst>
            </a:custGeom>
            <a:solidFill>
              <a:srgbClr val="00B0F0">
                <a:alpha val="39999"/>
              </a:srgbClr>
            </a:solidFill>
            <a:ln w="28575">
              <a:solidFill>
                <a:srgbClr val="00B0F0"/>
              </a:solidFill>
              <a:prstDash val="dash"/>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68580" tIns="34290" rIns="68580" bIns="34290" numCol="1" anchor="t" anchorCtr="0" compatLnSpc="1">
              <a:prstTxWarp prst="textNoShape">
                <a:avLst/>
              </a:prstTxWarp>
            </a:bodyPr>
            <a:lstStyle/>
            <a:p>
              <a:endParaRPr lang="en-US" sz="1050"/>
            </a:p>
          </p:txBody>
        </p:sp>
        <p:sp>
          <p:nvSpPr>
            <p:cNvPr id="119" name="Freeform 111"/>
            <p:cNvSpPr>
              <a:spLocks/>
            </p:cNvSpPr>
            <p:nvPr/>
          </p:nvSpPr>
          <p:spPr bwMode="auto">
            <a:xfrm>
              <a:off x="21497" y="43467"/>
              <a:ext cx="2695" cy="2552"/>
            </a:xfrm>
            <a:custGeom>
              <a:avLst/>
              <a:gdLst>
                <a:gd name="T0" fmla="*/ 11 w 2695"/>
                <a:gd name="T1" fmla="*/ 0 h 2552"/>
                <a:gd name="T2" fmla="*/ 1549 w 2695"/>
                <a:gd name="T3" fmla="*/ 818 h 2552"/>
                <a:gd name="T4" fmla="*/ 2695 w 2695"/>
                <a:gd name="T5" fmla="*/ 862 h 2552"/>
                <a:gd name="T6" fmla="*/ 2684 w 2695"/>
                <a:gd name="T7" fmla="*/ 2531 h 2552"/>
                <a:gd name="T8" fmla="*/ 2640 w 2695"/>
                <a:gd name="T9" fmla="*/ 2552 h 2552"/>
                <a:gd name="T10" fmla="*/ 0 w 2695"/>
                <a:gd name="T11" fmla="*/ 2552 h 2552"/>
                <a:gd name="T12" fmla="*/ 11 w 2695"/>
                <a:gd name="T13" fmla="*/ 0 h 2552"/>
              </a:gdLst>
              <a:ahLst/>
              <a:cxnLst>
                <a:cxn ang="0">
                  <a:pos x="T0" y="T1"/>
                </a:cxn>
                <a:cxn ang="0">
                  <a:pos x="T2" y="T3"/>
                </a:cxn>
                <a:cxn ang="0">
                  <a:pos x="T4" y="T5"/>
                </a:cxn>
                <a:cxn ang="0">
                  <a:pos x="T6" y="T7"/>
                </a:cxn>
                <a:cxn ang="0">
                  <a:pos x="T8" y="T9"/>
                </a:cxn>
                <a:cxn ang="0">
                  <a:pos x="T10" y="T11"/>
                </a:cxn>
                <a:cxn ang="0">
                  <a:pos x="T12" y="T13"/>
                </a:cxn>
              </a:cxnLst>
              <a:rect l="0" t="0" r="r" b="b"/>
              <a:pathLst>
                <a:path w="2695" h="2552">
                  <a:moveTo>
                    <a:pt x="11" y="0"/>
                  </a:moveTo>
                  <a:lnTo>
                    <a:pt x="1549" y="818"/>
                  </a:lnTo>
                  <a:lnTo>
                    <a:pt x="2695" y="862"/>
                  </a:lnTo>
                  <a:lnTo>
                    <a:pt x="2684" y="2531"/>
                  </a:lnTo>
                  <a:lnTo>
                    <a:pt x="2640" y="2552"/>
                  </a:lnTo>
                  <a:lnTo>
                    <a:pt x="0" y="2552"/>
                  </a:lnTo>
                  <a:lnTo>
                    <a:pt x="11" y="0"/>
                  </a:lnTo>
                  <a:close/>
                </a:path>
              </a:pathLst>
            </a:custGeom>
            <a:solidFill>
              <a:srgbClr val="E36C0A">
                <a:alpha val="30000"/>
              </a:srgbClr>
            </a:solidFill>
            <a:ln w="19050">
              <a:solidFill>
                <a:srgbClr val="E36C0A"/>
              </a:solidFill>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120" name="AutoShape 112"/>
            <p:cNvSpPr>
              <a:spLocks noChangeArrowheads="1"/>
            </p:cNvSpPr>
            <p:nvPr/>
          </p:nvSpPr>
          <p:spPr bwMode="auto">
            <a:xfrm>
              <a:off x="22492" y="44606"/>
              <a:ext cx="1333" cy="301"/>
            </a:xfrm>
            <a:prstGeom prst="roundRect">
              <a:avLst>
                <a:gd name="adj" fmla="val 16667"/>
              </a:avLst>
            </a:prstGeom>
            <a:solidFill>
              <a:srgbClr val="7030A0">
                <a:alpha val="30000"/>
              </a:srgbClr>
            </a:solidFill>
            <a:ln w="19050">
              <a:solidFill>
                <a:srgbClr val="7030A0"/>
              </a:solidFill>
              <a:round/>
              <a:headEnd/>
              <a:tailEnd/>
            </a:ln>
          </p:spPr>
          <p:txBody>
            <a:bodyPr vert="horz" wrap="square" lIns="0" tIns="0" rIns="0" bIns="0" numCol="1" anchor="t" anchorCtr="0" compatLnSpc="1">
              <a:prstTxWarp prst="textNoShape">
                <a:avLst/>
              </a:prstTxWarp>
              <a:spAutoFit/>
            </a:bodyPr>
            <a:lstStyle/>
            <a:p>
              <a:endParaRPr lang="en-US" sz="1050"/>
            </a:p>
          </p:txBody>
        </p:sp>
        <p:sp>
          <p:nvSpPr>
            <p:cNvPr id="121" name="Freeform 113"/>
            <p:cNvSpPr>
              <a:spLocks/>
            </p:cNvSpPr>
            <p:nvPr/>
          </p:nvSpPr>
          <p:spPr bwMode="auto">
            <a:xfrm>
              <a:off x="19907" y="41733"/>
              <a:ext cx="4296" cy="2563"/>
            </a:xfrm>
            <a:custGeom>
              <a:avLst/>
              <a:gdLst>
                <a:gd name="T0" fmla="*/ 0 w 4296"/>
                <a:gd name="T1" fmla="*/ 22 h 2563"/>
                <a:gd name="T2" fmla="*/ 0 w 4296"/>
                <a:gd name="T3" fmla="*/ 1712 h 2563"/>
                <a:gd name="T4" fmla="*/ 1590 w 4296"/>
                <a:gd name="T5" fmla="*/ 1712 h 2563"/>
                <a:gd name="T6" fmla="*/ 3183 w 4296"/>
                <a:gd name="T7" fmla="*/ 2542 h 2563"/>
                <a:gd name="T8" fmla="*/ 4285 w 4296"/>
                <a:gd name="T9" fmla="*/ 2563 h 2563"/>
                <a:gd name="T10" fmla="*/ 4296 w 4296"/>
                <a:gd name="T11" fmla="*/ 1865 h 2563"/>
                <a:gd name="T12" fmla="*/ 2725 w 4296"/>
                <a:gd name="T13" fmla="*/ 763 h 2563"/>
                <a:gd name="T14" fmla="*/ 1590 w 4296"/>
                <a:gd name="T15" fmla="*/ 0 h 2563"/>
                <a:gd name="T16" fmla="*/ 0 w 4296"/>
                <a:gd name="T17" fmla="*/ 22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96" h="2563">
                  <a:moveTo>
                    <a:pt x="0" y="22"/>
                  </a:moveTo>
                  <a:lnTo>
                    <a:pt x="0" y="1712"/>
                  </a:lnTo>
                  <a:lnTo>
                    <a:pt x="1590" y="1712"/>
                  </a:lnTo>
                  <a:lnTo>
                    <a:pt x="3183" y="2542"/>
                  </a:lnTo>
                  <a:lnTo>
                    <a:pt x="4285" y="2563"/>
                  </a:lnTo>
                  <a:lnTo>
                    <a:pt x="4296" y="1865"/>
                  </a:lnTo>
                  <a:lnTo>
                    <a:pt x="2725" y="763"/>
                  </a:lnTo>
                  <a:lnTo>
                    <a:pt x="1590" y="0"/>
                  </a:lnTo>
                  <a:lnTo>
                    <a:pt x="0" y="22"/>
                  </a:lnTo>
                  <a:close/>
                </a:path>
              </a:pathLst>
            </a:custGeom>
            <a:solidFill>
              <a:srgbClr val="76923C">
                <a:alpha val="30000"/>
              </a:srgbClr>
            </a:solidFill>
            <a:ln w="19050">
              <a:solidFill>
                <a:srgbClr val="4E6128"/>
              </a:solidFill>
              <a:round/>
              <a:headEnd/>
              <a:tailEnd/>
            </a:ln>
          </p:spPr>
          <p:txBody>
            <a:bodyPr vert="horz" wrap="square" lIns="68580" tIns="34290" rIns="68580" bIns="34290" numCol="1" anchor="t" anchorCtr="0" compatLnSpc="1">
              <a:prstTxWarp prst="textNoShape">
                <a:avLst/>
              </a:prstTxWarp>
            </a:bodyPr>
            <a:lstStyle/>
            <a:p>
              <a:endParaRPr lang="en-US" sz="1050"/>
            </a:p>
          </p:txBody>
        </p:sp>
      </p:grpSp>
      <p:sp>
        <p:nvSpPr>
          <p:cNvPr id="122" name="TextBox 121"/>
          <p:cNvSpPr txBox="1"/>
          <p:nvPr/>
        </p:nvSpPr>
        <p:spPr>
          <a:xfrm>
            <a:off x="7587498" y="2601309"/>
            <a:ext cx="718623" cy="553998"/>
          </a:xfrm>
          <a:prstGeom prst="rect">
            <a:avLst/>
          </a:prstGeom>
          <a:noFill/>
        </p:spPr>
        <p:txBody>
          <a:bodyPr wrap="square" rtlCol="0">
            <a:spAutoFit/>
          </a:bodyPr>
          <a:lstStyle/>
          <a:p>
            <a:r>
              <a:rPr lang="en-US" sz="1500" b="1" dirty="0">
                <a:solidFill>
                  <a:srgbClr val="7030A0"/>
                </a:solidFill>
                <a:latin typeface="+mj-lt"/>
              </a:rPr>
              <a:t>Area A</a:t>
            </a:r>
            <a:endParaRPr lang="en-US" sz="1050" b="1" dirty="0">
              <a:solidFill>
                <a:srgbClr val="7030A0"/>
              </a:solidFill>
              <a:latin typeface="+mj-lt"/>
            </a:endParaRPr>
          </a:p>
        </p:txBody>
      </p:sp>
      <p:sp>
        <p:nvSpPr>
          <p:cNvPr id="123" name="TextBox 122"/>
          <p:cNvSpPr txBox="1"/>
          <p:nvPr/>
        </p:nvSpPr>
        <p:spPr>
          <a:xfrm>
            <a:off x="7032600" y="2079021"/>
            <a:ext cx="718623" cy="553998"/>
          </a:xfrm>
          <a:prstGeom prst="rect">
            <a:avLst/>
          </a:prstGeom>
          <a:noFill/>
        </p:spPr>
        <p:txBody>
          <a:bodyPr wrap="square" rtlCol="0">
            <a:spAutoFit/>
          </a:bodyPr>
          <a:lstStyle/>
          <a:p>
            <a:r>
              <a:rPr lang="en-US" sz="1500" b="1" dirty="0">
                <a:solidFill>
                  <a:schemeClr val="accent5">
                    <a:lumMod val="75000"/>
                  </a:schemeClr>
                </a:solidFill>
                <a:latin typeface="+mj-lt"/>
              </a:rPr>
              <a:t>Area B</a:t>
            </a:r>
            <a:endParaRPr lang="en-US" sz="1050" b="1" dirty="0">
              <a:solidFill>
                <a:schemeClr val="accent5">
                  <a:lumMod val="75000"/>
                </a:schemeClr>
              </a:solidFill>
              <a:latin typeface="+mj-lt"/>
            </a:endParaRPr>
          </a:p>
        </p:txBody>
      </p:sp>
      <p:sp>
        <p:nvSpPr>
          <p:cNvPr id="124" name="TextBox 123"/>
          <p:cNvSpPr txBox="1"/>
          <p:nvPr/>
        </p:nvSpPr>
        <p:spPr>
          <a:xfrm>
            <a:off x="6769395" y="1076889"/>
            <a:ext cx="718623" cy="553998"/>
          </a:xfrm>
          <a:prstGeom prst="rect">
            <a:avLst/>
          </a:prstGeom>
          <a:noFill/>
        </p:spPr>
        <p:txBody>
          <a:bodyPr wrap="square" rtlCol="0">
            <a:spAutoFit/>
          </a:bodyPr>
          <a:lstStyle/>
          <a:p>
            <a:r>
              <a:rPr lang="en-US" sz="1500" b="1" dirty="0">
                <a:solidFill>
                  <a:srgbClr val="006600"/>
                </a:solidFill>
                <a:latin typeface="+mj-lt"/>
              </a:rPr>
              <a:t>Area C</a:t>
            </a:r>
            <a:endParaRPr lang="en-US" sz="1050" b="1" dirty="0">
              <a:solidFill>
                <a:srgbClr val="006600"/>
              </a:solidFill>
              <a:latin typeface="+mj-lt"/>
            </a:endParaRPr>
          </a:p>
        </p:txBody>
      </p:sp>
      <p:sp>
        <p:nvSpPr>
          <p:cNvPr id="125" name="TextBox 124"/>
          <p:cNvSpPr txBox="1"/>
          <p:nvPr/>
        </p:nvSpPr>
        <p:spPr>
          <a:xfrm>
            <a:off x="6036659" y="2427317"/>
            <a:ext cx="872006" cy="784830"/>
          </a:xfrm>
          <a:prstGeom prst="rect">
            <a:avLst/>
          </a:prstGeom>
          <a:noFill/>
        </p:spPr>
        <p:txBody>
          <a:bodyPr wrap="square" rtlCol="0">
            <a:spAutoFit/>
          </a:bodyPr>
          <a:lstStyle/>
          <a:p>
            <a:r>
              <a:rPr lang="en-US" sz="1500" b="1" dirty="0">
                <a:solidFill>
                  <a:srgbClr val="0070C0"/>
                </a:solidFill>
                <a:latin typeface="+mj-lt"/>
              </a:rPr>
              <a:t>New Building</a:t>
            </a:r>
            <a:endParaRPr lang="en-US" sz="1050" b="1" dirty="0">
              <a:solidFill>
                <a:srgbClr val="0070C0"/>
              </a:solidFill>
              <a:latin typeface="+mj-lt"/>
            </a:endParaRPr>
          </a:p>
        </p:txBody>
      </p:sp>
      <p:sp>
        <p:nvSpPr>
          <p:cNvPr id="126" name="TextBox 125"/>
          <p:cNvSpPr txBox="1"/>
          <p:nvPr/>
        </p:nvSpPr>
        <p:spPr>
          <a:xfrm>
            <a:off x="5272390" y="3865856"/>
            <a:ext cx="1593056" cy="253916"/>
          </a:xfrm>
          <a:prstGeom prst="rect">
            <a:avLst/>
          </a:prstGeom>
          <a:noFill/>
        </p:spPr>
        <p:txBody>
          <a:bodyPr wrap="square" rtlCol="0">
            <a:spAutoFit/>
          </a:bodyPr>
          <a:lstStyle/>
          <a:p>
            <a:pPr algn="r"/>
            <a:r>
              <a:rPr lang="en-US" sz="1050" b="1" dirty="0">
                <a:solidFill>
                  <a:srgbClr val="002060"/>
                </a:solidFill>
                <a:latin typeface="+mj-lt"/>
              </a:rPr>
              <a:t>Courtesy CGRS Inc</a:t>
            </a:r>
            <a:r>
              <a:rPr lang="en-US" sz="1050" dirty="0">
                <a:solidFill>
                  <a:srgbClr val="002060"/>
                </a:solidFill>
                <a:latin typeface="+mj-lt"/>
              </a:rPr>
              <a:t>.</a:t>
            </a:r>
          </a:p>
        </p:txBody>
      </p:sp>
    </p:spTree>
    <p:extLst>
      <p:ext uri="{BB962C8B-B14F-4D97-AF65-F5344CB8AC3E}">
        <p14:creationId xmlns:p14="http://schemas.microsoft.com/office/powerpoint/2010/main" val="4056032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022" y="402061"/>
            <a:ext cx="6172200" cy="479272"/>
          </a:xfrm>
        </p:spPr>
        <p:txBody>
          <a:bodyPr>
            <a:normAutofit fontScale="90000"/>
          </a:bodyPr>
          <a:lstStyle/>
          <a:p>
            <a:r>
              <a:rPr lang="en-US" dirty="0"/>
              <a:t>Results </a:t>
            </a:r>
            <a:r>
              <a:rPr lang="en-US" b="0" dirty="0"/>
              <a:t>(Benzene ppb)</a:t>
            </a:r>
          </a:p>
        </p:txBody>
      </p:sp>
      <p:sp>
        <p:nvSpPr>
          <p:cNvPr id="3" name="Content Placeholder 2"/>
          <p:cNvSpPr>
            <a:spLocks noGrp="1"/>
          </p:cNvSpPr>
          <p:nvPr>
            <p:ph sz="half" idx="1"/>
          </p:nvPr>
        </p:nvSpPr>
        <p:spPr>
          <a:xfrm>
            <a:off x="474124" y="971550"/>
            <a:ext cx="4610762" cy="3819200"/>
          </a:xfrm>
        </p:spPr>
        <p:txBody>
          <a:bodyPr>
            <a:normAutofit fontScale="70000" lnSpcReduction="20000"/>
          </a:bodyPr>
          <a:lstStyle/>
          <a:p>
            <a:pPr marL="0" indent="0">
              <a:lnSpc>
                <a:spcPct val="120000"/>
              </a:lnSpc>
              <a:spcBef>
                <a:spcPts val="0"/>
              </a:spcBef>
              <a:spcAft>
                <a:spcPts val="300"/>
              </a:spcAft>
              <a:buNone/>
            </a:pPr>
            <a:r>
              <a:rPr lang="en-US" u="sng" dirty="0">
                <a:solidFill>
                  <a:schemeClr val="tx1"/>
                </a:solidFill>
              </a:rPr>
              <a:t>SOURCE</a:t>
            </a:r>
          </a:p>
          <a:p>
            <a:pPr>
              <a:lnSpc>
                <a:spcPct val="120000"/>
              </a:lnSpc>
              <a:spcBef>
                <a:spcPts val="0"/>
              </a:spcBef>
              <a:spcAft>
                <a:spcPts val="300"/>
              </a:spcAft>
            </a:pPr>
            <a:r>
              <a:rPr lang="en-US" dirty="0">
                <a:solidFill>
                  <a:schemeClr val="tx1"/>
                </a:solidFill>
              </a:rPr>
              <a:t>MW-1R:  310-688 </a:t>
            </a:r>
            <a:r>
              <a:rPr lang="en-US" dirty="0">
                <a:solidFill>
                  <a:schemeClr val="tx1"/>
                </a:solidFill>
                <a:sym typeface="Wingdings" panose="05000000000000000000" pitchFamily="2" charset="2"/>
              </a:rPr>
              <a:t></a:t>
            </a:r>
            <a:r>
              <a:rPr lang="en-US" dirty="0">
                <a:solidFill>
                  <a:schemeClr val="tx1"/>
                </a:solidFill>
              </a:rPr>
              <a:t> ND </a:t>
            </a:r>
          </a:p>
          <a:p>
            <a:pPr lvl="1">
              <a:lnSpc>
                <a:spcPct val="120000"/>
              </a:lnSpc>
              <a:spcBef>
                <a:spcPts val="0"/>
              </a:spcBef>
              <a:spcAft>
                <a:spcPts val="300"/>
              </a:spcAft>
            </a:pPr>
            <a:r>
              <a:rPr lang="en-US" dirty="0"/>
              <a:t>(PCE: 3330 </a:t>
            </a:r>
            <a:r>
              <a:rPr lang="en-US" dirty="0">
                <a:sym typeface="Wingdings" panose="05000000000000000000" pitchFamily="2" charset="2"/>
              </a:rPr>
              <a:t></a:t>
            </a:r>
            <a:r>
              <a:rPr lang="en-US" dirty="0"/>
              <a:t> ND)</a:t>
            </a:r>
          </a:p>
          <a:p>
            <a:pPr marL="0" indent="0">
              <a:lnSpc>
                <a:spcPct val="120000"/>
              </a:lnSpc>
              <a:spcBef>
                <a:spcPts val="0"/>
              </a:spcBef>
              <a:spcAft>
                <a:spcPts val="300"/>
              </a:spcAft>
              <a:buNone/>
            </a:pPr>
            <a:r>
              <a:rPr lang="en-US" u="sng" dirty="0">
                <a:solidFill>
                  <a:schemeClr val="tx1"/>
                </a:solidFill>
              </a:rPr>
              <a:t>MID-PLUME</a:t>
            </a:r>
          </a:p>
          <a:p>
            <a:pPr>
              <a:lnSpc>
                <a:spcPct val="120000"/>
              </a:lnSpc>
              <a:spcBef>
                <a:spcPts val="0"/>
              </a:spcBef>
              <a:spcAft>
                <a:spcPts val="300"/>
              </a:spcAft>
            </a:pPr>
            <a:r>
              <a:rPr lang="en-US" dirty="0">
                <a:solidFill>
                  <a:schemeClr val="tx1"/>
                </a:solidFill>
              </a:rPr>
              <a:t>MW-10/2: 8-60 </a:t>
            </a:r>
            <a:r>
              <a:rPr lang="en-US" dirty="0">
                <a:solidFill>
                  <a:schemeClr val="tx1"/>
                </a:solidFill>
                <a:sym typeface="Wingdings" panose="05000000000000000000" pitchFamily="2" charset="2"/>
              </a:rPr>
              <a:t> </a:t>
            </a:r>
            <a:r>
              <a:rPr lang="en-US" dirty="0">
                <a:solidFill>
                  <a:schemeClr val="tx1"/>
                </a:solidFill>
              </a:rPr>
              <a:t>ND-3</a:t>
            </a:r>
          </a:p>
          <a:p>
            <a:pPr lvl="1">
              <a:lnSpc>
                <a:spcPct val="120000"/>
              </a:lnSpc>
              <a:spcBef>
                <a:spcPts val="0"/>
              </a:spcBef>
              <a:spcAft>
                <a:spcPts val="300"/>
              </a:spcAft>
            </a:pPr>
            <a:r>
              <a:rPr lang="en-US" dirty="0"/>
              <a:t>(PCE: 6270 </a:t>
            </a:r>
            <a:r>
              <a:rPr lang="en-US" dirty="0">
                <a:sym typeface="Wingdings" panose="05000000000000000000" pitchFamily="2" charset="2"/>
              </a:rPr>
              <a:t>1830)</a:t>
            </a:r>
            <a:endParaRPr lang="en-US" dirty="0"/>
          </a:p>
          <a:p>
            <a:pPr>
              <a:lnSpc>
                <a:spcPct val="120000"/>
              </a:lnSpc>
              <a:spcBef>
                <a:spcPts val="0"/>
              </a:spcBef>
              <a:spcAft>
                <a:spcPts val="300"/>
              </a:spcAft>
            </a:pPr>
            <a:r>
              <a:rPr lang="en-US" dirty="0">
                <a:solidFill>
                  <a:schemeClr val="tx1"/>
                </a:solidFill>
              </a:rPr>
              <a:t>MW-11: 2-3 </a:t>
            </a:r>
            <a:r>
              <a:rPr lang="en-US" dirty="0">
                <a:solidFill>
                  <a:schemeClr val="tx1"/>
                </a:solidFill>
                <a:sym typeface="Wingdings" panose="05000000000000000000" pitchFamily="2" charset="2"/>
              </a:rPr>
              <a:t> ND</a:t>
            </a:r>
          </a:p>
          <a:p>
            <a:pPr lvl="1">
              <a:lnSpc>
                <a:spcPct val="120000"/>
              </a:lnSpc>
              <a:spcBef>
                <a:spcPts val="0"/>
              </a:spcBef>
              <a:spcAft>
                <a:spcPts val="300"/>
              </a:spcAft>
            </a:pPr>
            <a:r>
              <a:rPr lang="en-US" dirty="0"/>
              <a:t>(PCE: 2710 </a:t>
            </a:r>
            <a:r>
              <a:rPr lang="en-US" dirty="0">
                <a:sym typeface="Wingdings" panose="05000000000000000000" pitchFamily="2" charset="2"/>
              </a:rPr>
              <a:t> 11)</a:t>
            </a:r>
          </a:p>
          <a:p>
            <a:pPr>
              <a:lnSpc>
                <a:spcPct val="120000"/>
              </a:lnSpc>
              <a:spcBef>
                <a:spcPts val="0"/>
              </a:spcBef>
              <a:spcAft>
                <a:spcPts val="300"/>
              </a:spcAft>
            </a:pPr>
            <a:r>
              <a:rPr lang="en-US" dirty="0">
                <a:solidFill>
                  <a:schemeClr val="tx1"/>
                </a:solidFill>
              </a:rPr>
              <a:t>MW-12: 5-12 </a:t>
            </a:r>
            <a:r>
              <a:rPr lang="en-US" dirty="0">
                <a:solidFill>
                  <a:schemeClr val="tx1"/>
                </a:solidFill>
                <a:sym typeface="Wingdings" panose="05000000000000000000" pitchFamily="2" charset="2"/>
              </a:rPr>
              <a:t> ND-3</a:t>
            </a:r>
          </a:p>
          <a:p>
            <a:pPr lvl="1">
              <a:lnSpc>
                <a:spcPct val="120000"/>
              </a:lnSpc>
              <a:spcBef>
                <a:spcPts val="0"/>
              </a:spcBef>
              <a:spcAft>
                <a:spcPts val="300"/>
              </a:spcAft>
            </a:pPr>
            <a:r>
              <a:rPr lang="en-US" dirty="0"/>
              <a:t>(PCE: 13900 </a:t>
            </a:r>
            <a:r>
              <a:rPr lang="en-US" dirty="0">
                <a:sym typeface="Wingdings" panose="05000000000000000000" pitchFamily="2" charset="2"/>
              </a:rPr>
              <a:t>12900)</a:t>
            </a:r>
            <a:endParaRPr lang="en-US" dirty="0"/>
          </a:p>
          <a:p>
            <a:pPr>
              <a:lnSpc>
                <a:spcPct val="120000"/>
              </a:lnSpc>
              <a:spcBef>
                <a:spcPts val="0"/>
              </a:spcBef>
              <a:spcAft>
                <a:spcPts val="300"/>
              </a:spcAft>
            </a:pPr>
            <a:r>
              <a:rPr lang="en-US" dirty="0">
                <a:solidFill>
                  <a:schemeClr val="tx1"/>
                </a:solidFill>
              </a:rPr>
              <a:t>MW-13:  23-47 </a:t>
            </a:r>
            <a:r>
              <a:rPr lang="en-US" dirty="0">
                <a:solidFill>
                  <a:schemeClr val="tx1"/>
                </a:solidFill>
                <a:sym typeface="Wingdings" panose="05000000000000000000" pitchFamily="2" charset="2"/>
              </a:rPr>
              <a:t> 3-6</a:t>
            </a:r>
          </a:p>
          <a:p>
            <a:pPr lvl="1">
              <a:lnSpc>
                <a:spcPct val="120000"/>
              </a:lnSpc>
              <a:spcBef>
                <a:spcPts val="0"/>
              </a:spcBef>
              <a:spcAft>
                <a:spcPts val="300"/>
              </a:spcAft>
            </a:pPr>
            <a:r>
              <a:rPr lang="en-US" dirty="0"/>
              <a:t>(PCE:  595 </a:t>
            </a:r>
            <a:r>
              <a:rPr lang="en-US" dirty="0">
                <a:sym typeface="Wingdings" panose="05000000000000000000" pitchFamily="2" charset="2"/>
              </a:rPr>
              <a:t> 1080)</a:t>
            </a:r>
          </a:p>
          <a:p>
            <a:pPr>
              <a:lnSpc>
                <a:spcPct val="120000"/>
              </a:lnSpc>
              <a:spcBef>
                <a:spcPts val="0"/>
              </a:spcBef>
              <a:spcAft>
                <a:spcPts val="300"/>
              </a:spcAft>
            </a:pPr>
            <a:r>
              <a:rPr lang="en-US" i="1" dirty="0" err="1">
                <a:solidFill>
                  <a:srgbClr val="C00000"/>
                </a:solidFill>
                <a:sym typeface="Wingdings" panose="05000000000000000000" pitchFamily="2" charset="2"/>
              </a:rPr>
              <a:t>NFA</a:t>
            </a:r>
            <a:r>
              <a:rPr lang="en-US" b="0" i="1" dirty="0">
                <a:solidFill>
                  <a:srgbClr val="C00000"/>
                </a:solidFill>
                <a:sym typeface="Wingdings" panose="05000000000000000000" pitchFamily="2" charset="2"/>
              </a:rPr>
              <a:t> </a:t>
            </a:r>
            <a:r>
              <a:rPr lang="en-US" i="1" dirty="0">
                <a:solidFill>
                  <a:srgbClr val="C00000"/>
                </a:solidFill>
                <a:sym typeface="Wingdings" panose="05000000000000000000" pitchFamily="2" charset="2"/>
              </a:rPr>
              <a:t>achieved in 2015 after post injection monitoring requirements</a:t>
            </a:r>
            <a:endParaRPr lang="en-US" i="1" dirty="0">
              <a:solidFill>
                <a:srgbClr val="C00000"/>
              </a:solidFill>
            </a:endParaRPr>
          </a:p>
          <a:p>
            <a:pPr lvl="1"/>
            <a:endParaRPr lang="en-US" b="0" dirty="0"/>
          </a:p>
          <a:p>
            <a:endParaRPr lang="en-US" dirty="0"/>
          </a:p>
        </p:txBody>
      </p:sp>
      <p:pic>
        <p:nvPicPr>
          <p:cNvPr id="7" name="Content Placeholder 6"/>
          <p:cNvPicPr>
            <a:picLocks noGrp="1" noChangeAspect="1"/>
          </p:cNvPicPr>
          <p:nvPr>
            <p:ph sz="half" idx="2"/>
          </p:nvPr>
        </p:nvPicPr>
        <p:blipFill>
          <a:blip r:embed="rId2"/>
          <a:stretch>
            <a:fillRect/>
          </a:stretch>
        </p:blipFill>
        <p:spPr>
          <a:xfrm>
            <a:off x="5111020" y="50869"/>
            <a:ext cx="3270980" cy="4716929"/>
          </a:xfrm>
          <a:prstGeom prst="rect">
            <a:avLst/>
          </a:prstGeom>
        </p:spPr>
      </p:pic>
      <p:cxnSp>
        <p:nvCxnSpPr>
          <p:cNvPr id="9" name="Straight Arrow Connector 8"/>
          <p:cNvCxnSpPr/>
          <p:nvPr/>
        </p:nvCxnSpPr>
        <p:spPr>
          <a:xfrm>
            <a:off x="6785280" y="305869"/>
            <a:ext cx="9525" cy="857250"/>
          </a:xfrm>
          <a:prstGeom prst="straightConnector1">
            <a:avLst/>
          </a:prstGeom>
          <a:ln w="38100">
            <a:solidFill>
              <a:srgbClr val="B3A2C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099605" y="1910831"/>
            <a:ext cx="9525" cy="85725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588483" y="50335"/>
            <a:ext cx="2679217" cy="253916"/>
          </a:xfrm>
          <a:prstGeom prst="rect">
            <a:avLst/>
          </a:prstGeom>
          <a:noFill/>
        </p:spPr>
        <p:txBody>
          <a:bodyPr wrap="square" rtlCol="0">
            <a:spAutoFit/>
          </a:bodyPr>
          <a:lstStyle/>
          <a:p>
            <a:r>
              <a:rPr lang="en-US" sz="1050" b="1" dirty="0">
                <a:solidFill>
                  <a:srgbClr val="7030A0"/>
                </a:solidFill>
                <a:latin typeface="+mj-lt"/>
              </a:rPr>
              <a:t>Source Well: Pilot Injection May 2013</a:t>
            </a:r>
          </a:p>
        </p:txBody>
      </p:sp>
      <p:sp>
        <p:nvSpPr>
          <p:cNvPr id="12" name="TextBox 11"/>
          <p:cNvSpPr txBox="1"/>
          <p:nvPr/>
        </p:nvSpPr>
        <p:spPr>
          <a:xfrm>
            <a:off x="5478750" y="1634352"/>
            <a:ext cx="2769900" cy="253916"/>
          </a:xfrm>
          <a:prstGeom prst="rect">
            <a:avLst/>
          </a:prstGeom>
          <a:noFill/>
        </p:spPr>
        <p:txBody>
          <a:bodyPr wrap="square" rtlCol="0">
            <a:spAutoFit/>
          </a:bodyPr>
          <a:lstStyle/>
          <a:p>
            <a:r>
              <a:rPr lang="en-US" sz="1050" b="1" dirty="0">
                <a:solidFill>
                  <a:srgbClr val="00B050"/>
                </a:solidFill>
                <a:latin typeface="+mj-lt"/>
              </a:rPr>
              <a:t>Mid-Plume Well: Full Scale Inj. Nov 2013</a:t>
            </a:r>
          </a:p>
        </p:txBody>
      </p:sp>
      <p:sp>
        <p:nvSpPr>
          <p:cNvPr id="13" name="TextBox 12"/>
          <p:cNvSpPr txBox="1"/>
          <p:nvPr/>
        </p:nvSpPr>
        <p:spPr>
          <a:xfrm>
            <a:off x="5588483" y="3221748"/>
            <a:ext cx="2810479" cy="253916"/>
          </a:xfrm>
          <a:prstGeom prst="rect">
            <a:avLst/>
          </a:prstGeom>
          <a:noFill/>
        </p:spPr>
        <p:txBody>
          <a:bodyPr wrap="square" rtlCol="0">
            <a:spAutoFit/>
          </a:bodyPr>
          <a:lstStyle/>
          <a:p>
            <a:r>
              <a:rPr lang="en-US" sz="1050" b="1" dirty="0">
                <a:solidFill>
                  <a:srgbClr val="0070C0"/>
                </a:solidFill>
                <a:latin typeface="+mj-lt"/>
              </a:rPr>
              <a:t>Off Site Compliance Well, No Treatment</a:t>
            </a:r>
          </a:p>
        </p:txBody>
      </p:sp>
      <p:sp>
        <p:nvSpPr>
          <p:cNvPr id="14" name="TextBox 13"/>
          <p:cNvSpPr txBox="1"/>
          <p:nvPr/>
        </p:nvSpPr>
        <p:spPr>
          <a:xfrm>
            <a:off x="5067962" y="4567058"/>
            <a:ext cx="2264569" cy="253916"/>
          </a:xfrm>
          <a:prstGeom prst="rect">
            <a:avLst/>
          </a:prstGeom>
          <a:noFill/>
        </p:spPr>
        <p:txBody>
          <a:bodyPr wrap="square" rtlCol="0">
            <a:spAutoFit/>
          </a:bodyPr>
          <a:lstStyle/>
          <a:p>
            <a:r>
              <a:rPr lang="en-US" sz="1050" b="1" dirty="0">
                <a:solidFill>
                  <a:srgbClr val="002060"/>
                </a:solidFill>
                <a:latin typeface="+mj-lt"/>
              </a:rPr>
              <a:t>Courtesy CGRS Inc</a:t>
            </a:r>
            <a:r>
              <a:rPr lang="en-US" sz="1050" dirty="0">
                <a:solidFill>
                  <a:srgbClr val="002060"/>
                </a:solidFill>
                <a:latin typeface="+mj-lt"/>
              </a:rPr>
              <a:t>.</a:t>
            </a:r>
          </a:p>
        </p:txBody>
      </p:sp>
      <p:sp>
        <p:nvSpPr>
          <p:cNvPr id="5" name="Footer Placeholder 4">
            <a:extLst>
              <a:ext uri="{FF2B5EF4-FFF2-40B4-BE49-F238E27FC236}">
                <a16:creationId xmlns:a16="http://schemas.microsoft.com/office/drawing/2014/main" id="{6FA58758-44D9-4C6C-B6F9-F142BDA15CCA}"/>
              </a:ext>
            </a:extLst>
          </p:cNvPr>
          <p:cNvSpPr>
            <a:spLocks noGrp="1"/>
          </p:cNvSpPr>
          <p:nvPr>
            <p:ph type="ftr" sz="quarter" idx="11"/>
          </p:nvPr>
        </p:nvSpPr>
        <p:spPr/>
        <p:txBody>
          <a:bodyPr/>
          <a:lstStyle/>
          <a:p>
            <a:r>
              <a:rPr lang="en-US"/>
              <a:t>25th International Petroleum Environmental Conference Denver, Colorado</a:t>
            </a:r>
            <a:endParaRPr lang="en-US" dirty="0"/>
          </a:p>
        </p:txBody>
      </p:sp>
    </p:spTree>
    <p:extLst>
      <p:ext uri="{BB962C8B-B14F-4D97-AF65-F5344CB8AC3E}">
        <p14:creationId xmlns:p14="http://schemas.microsoft.com/office/powerpoint/2010/main" val="448971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38150"/>
            <a:ext cx="8610600" cy="609600"/>
          </a:xfrm>
        </p:spPr>
        <p:txBody>
          <a:bodyPr>
            <a:noAutofit/>
          </a:bodyPr>
          <a:lstStyle/>
          <a:p>
            <a:r>
              <a:rPr lang="en-US" sz="3600" dirty="0"/>
              <a:t>Cost to Our Client  (Labor &amp; Materials)</a:t>
            </a:r>
          </a:p>
        </p:txBody>
      </p:sp>
      <p:sp>
        <p:nvSpPr>
          <p:cNvPr id="3" name="Content Placeholder 2"/>
          <p:cNvSpPr>
            <a:spLocks noGrp="1"/>
          </p:cNvSpPr>
          <p:nvPr>
            <p:ph idx="1"/>
          </p:nvPr>
        </p:nvSpPr>
        <p:spPr>
          <a:xfrm>
            <a:off x="457200" y="1123950"/>
            <a:ext cx="8229600" cy="3505200"/>
          </a:xfrm>
        </p:spPr>
        <p:txBody>
          <a:bodyPr>
            <a:normAutofit/>
          </a:bodyPr>
          <a:lstStyle/>
          <a:p>
            <a:r>
              <a:rPr lang="en-US" sz="3000" b="0" dirty="0"/>
              <a:t>RDC Sampling</a:t>
            </a:r>
          </a:p>
          <a:p>
            <a:r>
              <a:rPr lang="en-US" sz="3000" b="0" dirty="0"/>
              <a:t>Pilot Test</a:t>
            </a:r>
          </a:p>
          <a:p>
            <a:r>
              <a:rPr lang="en-US" sz="3000" b="0" dirty="0"/>
              <a:t>Full Scale</a:t>
            </a:r>
          </a:p>
          <a:p>
            <a:r>
              <a:rPr lang="en-US" sz="3000" dirty="0"/>
              <a:t>TOTAL:</a:t>
            </a:r>
          </a:p>
          <a:p>
            <a:pPr marL="0" indent="0">
              <a:buNone/>
            </a:pPr>
            <a:r>
              <a:rPr lang="en-US" sz="3000" b="0" dirty="0"/>
              <a:t> </a:t>
            </a:r>
          </a:p>
        </p:txBody>
      </p:sp>
      <p:sp>
        <p:nvSpPr>
          <p:cNvPr id="4" name="Content Placeholder 3"/>
          <p:cNvSpPr>
            <a:spLocks noGrp="1"/>
          </p:cNvSpPr>
          <p:nvPr>
            <p:ph idx="10"/>
          </p:nvPr>
        </p:nvSpPr>
        <p:spPr>
          <a:xfrm>
            <a:off x="3962400" y="1047750"/>
            <a:ext cx="4876800" cy="3276600"/>
          </a:xfrm>
        </p:spPr>
        <p:txBody>
          <a:bodyPr>
            <a:normAutofit/>
          </a:bodyPr>
          <a:lstStyle/>
          <a:p>
            <a:pPr>
              <a:lnSpc>
                <a:spcPct val="120000"/>
              </a:lnSpc>
              <a:spcBef>
                <a:spcPts val="600"/>
              </a:spcBef>
              <a:spcAft>
                <a:spcPts val="0"/>
              </a:spcAft>
            </a:pPr>
            <a:r>
              <a:rPr lang="en-US" sz="3000" b="0" dirty="0">
                <a:solidFill>
                  <a:schemeClr val="tx1"/>
                </a:solidFill>
              </a:rPr>
              <a:t>  $5,000</a:t>
            </a:r>
          </a:p>
          <a:p>
            <a:pPr>
              <a:lnSpc>
                <a:spcPct val="120000"/>
              </a:lnSpc>
              <a:spcBef>
                <a:spcPts val="600"/>
              </a:spcBef>
              <a:spcAft>
                <a:spcPts val="0"/>
              </a:spcAft>
            </a:pPr>
            <a:r>
              <a:rPr lang="en-US" sz="3000" b="0" dirty="0">
                <a:solidFill>
                  <a:schemeClr val="tx1"/>
                </a:solidFill>
              </a:rPr>
              <a:t>$16,000</a:t>
            </a:r>
          </a:p>
          <a:p>
            <a:pPr>
              <a:lnSpc>
                <a:spcPct val="120000"/>
              </a:lnSpc>
              <a:spcBef>
                <a:spcPts val="600"/>
              </a:spcBef>
              <a:spcAft>
                <a:spcPts val="0"/>
              </a:spcAft>
            </a:pPr>
            <a:r>
              <a:rPr lang="en-US" sz="3000" b="0" u="sng" dirty="0">
                <a:solidFill>
                  <a:schemeClr val="tx1"/>
                </a:solidFill>
              </a:rPr>
              <a:t>$57,000</a:t>
            </a:r>
          </a:p>
          <a:p>
            <a:pPr>
              <a:lnSpc>
                <a:spcPct val="120000"/>
              </a:lnSpc>
              <a:spcBef>
                <a:spcPts val="600"/>
              </a:spcBef>
              <a:spcAft>
                <a:spcPts val="0"/>
              </a:spcAft>
            </a:pPr>
            <a:r>
              <a:rPr lang="en-US" sz="3000" dirty="0">
                <a:solidFill>
                  <a:schemeClr val="tx1"/>
                </a:solidFill>
              </a:rPr>
              <a:t>$78,000</a:t>
            </a:r>
          </a:p>
          <a:p>
            <a:pPr>
              <a:lnSpc>
                <a:spcPct val="120000"/>
              </a:lnSpc>
            </a:pPr>
            <a:endParaRPr lang="en-US" sz="3600" b="0" dirty="0">
              <a:solidFill>
                <a:schemeClr val="tx1"/>
              </a:solidFill>
            </a:endParaRPr>
          </a:p>
        </p:txBody>
      </p:sp>
      <p:sp>
        <p:nvSpPr>
          <p:cNvPr id="7" name="TextBox 6"/>
          <p:cNvSpPr txBox="1"/>
          <p:nvPr/>
        </p:nvSpPr>
        <p:spPr>
          <a:xfrm>
            <a:off x="603857" y="3714750"/>
            <a:ext cx="7936285" cy="461665"/>
          </a:xfrm>
          <a:prstGeom prst="rect">
            <a:avLst/>
          </a:prstGeom>
          <a:noFill/>
        </p:spPr>
        <p:txBody>
          <a:bodyPr wrap="square" rtlCol="0">
            <a:spAutoFit/>
          </a:bodyPr>
          <a:lstStyle/>
          <a:p>
            <a:r>
              <a:rPr lang="en-US" sz="2400" b="1" dirty="0">
                <a:solidFill>
                  <a:srgbClr val="C00000"/>
                </a:solidFill>
                <a:latin typeface="+mj-lt"/>
              </a:rPr>
              <a:t>= Cost Effective Cleanup – The First Time!! </a:t>
            </a:r>
          </a:p>
        </p:txBody>
      </p:sp>
    </p:spTree>
    <p:extLst>
      <p:ext uri="{BB962C8B-B14F-4D97-AF65-F5344CB8AC3E}">
        <p14:creationId xmlns:p14="http://schemas.microsoft.com/office/powerpoint/2010/main" val="1565428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effectLst>
                  <a:outerShdw blurRad="38100" dist="38100" dir="2700000" algn="tl">
                    <a:srgbClr val="000000">
                      <a:alpha val="43137"/>
                    </a:srgbClr>
                  </a:outerShdw>
                </a:effectLst>
              </a:rPr>
              <a:t>Summary</a:t>
            </a:r>
          </a:p>
        </p:txBody>
      </p:sp>
      <p:sp>
        <p:nvSpPr>
          <p:cNvPr id="3" name="Content Placeholder 2"/>
          <p:cNvSpPr>
            <a:spLocks noGrp="1"/>
          </p:cNvSpPr>
          <p:nvPr>
            <p:ph idx="1"/>
          </p:nvPr>
        </p:nvSpPr>
        <p:spPr>
          <a:xfrm>
            <a:off x="457200" y="1114424"/>
            <a:ext cx="6858000" cy="3590925"/>
          </a:xfrm>
        </p:spPr>
        <p:txBody>
          <a:bodyPr>
            <a:normAutofit lnSpcReduction="10000"/>
          </a:bodyPr>
          <a:lstStyle/>
          <a:p>
            <a:pPr>
              <a:lnSpc>
                <a:spcPct val="110000"/>
              </a:lnSpc>
              <a:spcBef>
                <a:spcPts val="600"/>
              </a:spcBef>
              <a:spcAft>
                <a:spcPts val="0"/>
              </a:spcAft>
            </a:pPr>
            <a:r>
              <a:rPr lang="en-US" sz="1800" dirty="0"/>
              <a:t>In-Situ Treatment Success Rates are Significantly Improved by: </a:t>
            </a:r>
          </a:p>
          <a:p>
            <a:pPr>
              <a:lnSpc>
                <a:spcPct val="110000"/>
              </a:lnSpc>
              <a:spcBef>
                <a:spcPts val="600"/>
              </a:spcBef>
              <a:spcAft>
                <a:spcPts val="0"/>
              </a:spcAft>
            </a:pPr>
            <a:r>
              <a:rPr lang="en-US" sz="1800" dirty="0"/>
              <a:t>Performing a RDC phase to create a 3D CSM and design.</a:t>
            </a:r>
          </a:p>
          <a:p>
            <a:pPr>
              <a:lnSpc>
                <a:spcPct val="110000"/>
              </a:lnSpc>
              <a:spcBef>
                <a:spcPts val="600"/>
              </a:spcBef>
              <a:spcAft>
                <a:spcPts val="0"/>
              </a:spcAft>
            </a:pPr>
            <a:r>
              <a:rPr lang="en-US" sz="1800" dirty="0"/>
              <a:t>Applying Treatments Using Decision Units -Targeted Dosing.</a:t>
            </a:r>
          </a:p>
          <a:p>
            <a:pPr>
              <a:lnSpc>
                <a:spcPct val="110000"/>
              </a:lnSpc>
              <a:spcBef>
                <a:spcPts val="600"/>
              </a:spcBef>
              <a:spcAft>
                <a:spcPts val="0"/>
              </a:spcAft>
            </a:pPr>
            <a:r>
              <a:rPr lang="en-US" sz="1800" dirty="0"/>
              <a:t>Understanding ROI and Hydraulic Fracturing in Tighter Formations.</a:t>
            </a:r>
          </a:p>
          <a:p>
            <a:pPr>
              <a:lnSpc>
                <a:spcPct val="110000"/>
              </a:lnSpc>
              <a:spcBef>
                <a:spcPts val="600"/>
              </a:spcBef>
              <a:spcAft>
                <a:spcPts val="0"/>
              </a:spcAft>
            </a:pPr>
            <a:r>
              <a:rPr lang="en-US" sz="1800" dirty="0"/>
              <a:t>Utilizing Pilot Testing, Performance Monitoring Tools and Methods to Monitor Progress and Make Adjustments </a:t>
            </a:r>
          </a:p>
          <a:p>
            <a:pPr>
              <a:lnSpc>
                <a:spcPct val="110000"/>
              </a:lnSpc>
              <a:spcBef>
                <a:spcPts val="600"/>
              </a:spcBef>
              <a:spcAft>
                <a:spcPts val="0"/>
              </a:spcAft>
            </a:pPr>
            <a:r>
              <a:rPr lang="en-US" sz="1800" dirty="0"/>
              <a:t>= The Goal of Clean Up – The First Time!</a:t>
            </a:r>
          </a:p>
          <a:p>
            <a:pPr>
              <a:lnSpc>
                <a:spcPct val="110000"/>
              </a:lnSpc>
              <a:spcBef>
                <a:spcPts val="600"/>
              </a:spcBef>
              <a:spcAft>
                <a:spcPts val="0"/>
              </a:spcAft>
            </a:pPr>
            <a:r>
              <a:rPr lang="en-US" sz="1800" i="1" dirty="0">
                <a:solidFill>
                  <a:schemeClr val="accent5">
                    <a:lumMod val="75000"/>
                  </a:schemeClr>
                </a:solidFill>
                <a:effectLst>
                  <a:outerShdw blurRad="38100" dist="38100" dir="2700000" algn="tl">
                    <a:srgbClr val="000000">
                      <a:alpha val="43137"/>
                    </a:srgbClr>
                  </a:outerShdw>
                </a:effectLst>
              </a:rPr>
              <a:t>It’s a Contact Sport, AND A TEAM SPORT !</a:t>
            </a:r>
            <a:endParaRPr lang="en-US" sz="1800" dirty="0">
              <a:effectLst>
                <a:outerShdw blurRad="38100" dist="38100" dir="2700000" algn="tl">
                  <a:srgbClr val="000000">
                    <a:alpha val="43137"/>
                  </a:srgbClr>
                </a:outerShdw>
              </a:effectLst>
            </a:endParaRPr>
          </a:p>
        </p:txBody>
      </p:sp>
      <p:pic>
        <p:nvPicPr>
          <p:cNvPr id="7" name="Picture 3" descr="C:\Documents and Settings\jfontana\Local Settings\Temporary Internet Files\Content.IE5\F6GIPYLB\MCj03565170000[1].wmf">
            <a:extLst>
              <a:ext uri="{FF2B5EF4-FFF2-40B4-BE49-F238E27FC236}">
                <a16:creationId xmlns:a16="http://schemas.microsoft.com/office/drawing/2014/main" id="{44B02FDE-969B-4BB7-9ADB-502C6EF1A872}"/>
              </a:ext>
            </a:extLst>
          </p:cNvPr>
          <p:cNvPicPr>
            <a:picLocks noChangeAspect="1" noChangeArrowheads="1"/>
          </p:cNvPicPr>
          <p:nvPr/>
        </p:nvPicPr>
        <p:blipFill>
          <a:blip r:embed="rId3" cstate="print"/>
          <a:srcRect/>
          <a:stretch>
            <a:fillRect/>
          </a:stretch>
        </p:blipFill>
        <p:spPr bwMode="auto">
          <a:xfrm>
            <a:off x="7526048" y="1725630"/>
            <a:ext cx="1160752" cy="1291306"/>
          </a:xfrm>
          <a:prstGeom prst="rect">
            <a:avLst/>
          </a:prstGeom>
          <a:noFill/>
        </p:spPr>
      </p:pic>
      <p:pic>
        <p:nvPicPr>
          <p:cNvPr id="8" name="Picture 7" descr="C:\Documents and Settings\jfontana\Local Settings\Temporary Internet Files\Content.IE5\8PURA7O9\MCBD06995_0000[1].wmf">
            <a:extLst>
              <a:ext uri="{FF2B5EF4-FFF2-40B4-BE49-F238E27FC236}">
                <a16:creationId xmlns:a16="http://schemas.microsoft.com/office/drawing/2014/main" id="{A5E41470-4345-43C8-BA3E-A7486712801A}"/>
              </a:ext>
            </a:extLst>
          </p:cNvPr>
          <p:cNvPicPr>
            <a:picLocks noChangeAspect="1" noChangeArrowheads="1"/>
          </p:cNvPicPr>
          <p:nvPr/>
        </p:nvPicPr>
        <p:blipFill>
          <a:blip r:embed="rId4" cstate="print"/>
          <a:srcRect/>
          <a:stretch>
            <a:fillRect/>
          </a:stretch>
        </p:blipFill>
        <p:spPr bwMode="auto">
          <a:xfrm>
            <a:off x="7191958" y="3240632"/>
            <a:ext cx="1828931" cy="1302935"/>
          </a:xfrm>
          <a:prstGeom prst="rect">
            <a:avLst/>
          </a:prstGeom>
          <a:noFill/>
        </p:spPr>
      </p:pic>
      <p:pic>
        <p:nvPicPr>
          <p:cNvPr id="9" name="Picture 8" descr="C:\Documents and Settings\jfontana\Local Settings\Temporary Internet Files\Content.IE5\QJ6FMXW3\MCj01209210000[1].wmf">
            <a:extLst>
              <a:ext uri="{FF2B5EF4-FFF2-40B4-BE49-F238E27FC236}">
                <a16:creationId xmlns:a16="http://schemas.microsoft.com/office/drawing/2014/main" id="{35EFB973-88E3-4236-976E-3D03D2A956B8}"/>
              </a:ext>
            </a:extLst>
          </p:cNvPr>
          <p:cNvPicPr>
            <a:picLocks noChangeAspect="1" noChangeArrowheads="1"/>
          </p:cNvPicPr>
          <p:nvPr/>
        </p:nvPicPr>
        <p:blipFill>
          <a:blip r:embed="rId5" cstate="print"/>
          <a:srcRect/>
          <a:stretch>
            <a:fillRect/>
          </a:stretch>
        </p:blipFill>
        <p:spPr bwMode="auto">
          <a:xfrm>
            <a:off x="6991998" y="455410"/>
            <a:ext cx="2064398" cy="1124569"/>
          </a:xfrm>
          <a:prstGeom prst="rect">
            <a:avLst/>
          </a:prstGeom>
          <a:noFill/>
        </p:spPr>
      </p:pic>
    </p:spTree>
    <p:extLst>
      <p:ext uri="{BB962C8B-B14F-4D97-AF65-F5344CB8AC3E}">
        <p14:creationId xmlns:p14="http://schemas.microsoft.com/office/powerpoint/2010/main" val="281303635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FAAE22E-ACDE-4FB0-B42C-5718A89DD1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84" t="20198" r="34073" b="11568"/>
          <a:stretch/>
        </p:blipFill>
        <p:spPr bwMode="auto">
          <a:xfrm>
            <a:off x="0" y="0"/>
            <a:ext cx="9144000" cy="5143499"/>
          </a:xfrm>
          <a:prstGeom prst="rect">
            <a:avLst/>
          </a:prstGeom>
          <a:noFill/>
          <a:ln>
            <a:noFill/>
          </a:ln>
          <a:extLst>
            <a:ext uri="{53640926-AAD7-44D8-BBD7-CCE9431645EC}">
              <a14:shadowObscured xmlns:a14="http://schemas.microsoft.com/office/drawing/2010/main"/>
            </a:ext>
          </a:extLst>
        </p:spPr>
      </p:pic>
      <p:sp>
        <p:nvSpPr>
          <p:cNvPr id="3" name="Subtitle 2"/>
          <p:cNvSpPr>
            <a:spLocks noGrp="1"/>
          </p:cNvSpPr>
          <p:nvPr>
            <p:ph idx="1"/>
          </p:nvPr>
        </p:nvSpPr>
        <p:spPr>
          <a:xfrm>
            <a:off x="277095" y="2095039"/>
            <a:ext cx="4267200" cy="1067866"/>
          </a:xfrm>
          <a:effectLst>
            <a:outerShdw blurRad="50800" dist="38100" dir="2700000" algn="tl" rotWithShape="0">
              <a:prstClr val="black">
                <a:alpha val="40000"/>
              </a:prstClr>
            </a:outerShdw>
          </a:effectLst>
        </p:spPr>
        <p:txBody>
          <a:bodyPr>
            <a:noAutofit/>
          </a:bodyPr>
          <a:lstStyle/>
          <a:p>
            <a:pPr marL="0" indent="0">
              <a:spcBef>
                <a:spcPts val="0"/>
              </a:spcBef>
              <a:buNone/>
            </a:pPr>
            <a:r>
              <a:rPr lang="en-US" sz="2800" dirty="0">
                <a:solidFill>
                  <a:srgbClr val="00B0F0"/>
                </a:solidFill>
                <a:effectLst>
                  <a:outerShdw blurRad="38100" dist="38100" dir="2700000" algn="tl">
                    <a:srgbClr val="000000">
                      <a:alpha val="43137"/>
                    </a:srgbClr>
                  </a:outerShdw>
                </a:effectLst>
                <a:latin typeface="+mj-lt"/>
              </a:rPr>
              <a:t>John Fontana, PG </a:t>
            </a:r>
          </a:p>
          <a:p>
            <a:pPr marL="0" indent="0">
              <a:spcBef>
                <a:spcPts val="0"/>
              </a:spcBef>
              <a:buNone/>
            </a:pPr>
            <a:r>
              <a:rPr lang="en-US" sz="1800" b="0" i="1" dirty="0">
                <a:solidFill>
                  <a:srgbClr val="00B0F0"/>
                </a:solidFill>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JFontana@VistaGeoScience.com</a:t>
            </a:r>
            <a:r>
              <a:rPr lang="en-US" sz="1800" b="0" i="1" dirty="0">
                <a:solidFill>
                  <a:srgbClr val="00B0F0"/>
                </a:solidFill>
                <a:effectLst>
                  <a:outerShdw blurRad="38100" dist="38100" dir="2700000" algn="tl">
                    <a:srgbClr val="000000">
                      <a:alpha val="43137"/>
                    </a:srgbClr>
                  </a:outerShdw>
                </a:effectLst>
              </a:rPr>
              <a:t> </a:t>
            </a:r>
            <a:r>
              <a:rPr lang="en-US" sz="1600" b="0" i="1" dirty="0">
                <a:solidFill>
                  <a:srgbClr val="00B0F0"/>
                </a:solidFill>
                <a:effectLst>
                  <a:outerShdw blurRad="38100" dist="38100" dir="2700000" algn="tl">
                    <a:srgbClr val="000000">
                      <a:alpha val="43137"/>
                    </a:srgbClr>
                  </a:outerShdw>
                </a:effectLst>
              </a:rPr>
              <a:t> </a:t>
            </a:r>
          </a:p>
          <a:p>
            <a:pPr>
              <a:spcBef>
                <a:spcPts val="0"/>
              </a:spcBef>
            </a:pPr>
            <a:endParaRPr lang="en-US" sz="1800" dirty="0">
              <a:solidFill>
                <a:srgbClr val="00B0F0"/>
              </a:solidFill>
              <a:effectLst>
                <a:outerShdw blurRad="38100" dist="38100" dir="2700000" algn="tl">
                  <a:srgbClr val="000000">
                    <a:alpha val="43137"/>
                  </a:srgbClr>
                </a:outerShdw>
              </a:effectLst>
              <a:latin typeface="+mj-lt"/>
            </a:endParaRPr>
          </a:p>
          <a:p>
            <a:endParaRPr lang="en-US" sz="1350" dirty="0">
              <a:ln w="11430"/>
              <a:solidFill>
                <a:srgbClr val="00B0F0"/>
              </a:solidFill>
              <a:effectLst>
                <a:outerShdw blurRad="80000" dist="40000" dir="5040000" algn="tl">
                  <a:srgbClr val="000000">
                    <a:alpha val="30000"/>
                  </a:srgbClr>
                </a:outerShdw>
              </a:effectLst>
            </a:endParaRPr>
          </a:p>
        </p:txBody>
      </p:sp>
      <p:pic>
        <p:nvPicPr>
          <p:cNvPr id="15" name="Picture 8" descr="C:\Documents and Settings\jfontana\Local Settings\Temporary Internet Files\Content.IE5\QJ6FMXW3\MCj01209210000[1].wmf"/>
          <p:cNvPicPr>
            <a:picLocks noChangeAspect="1" noChangeArrowheads="1"/>
          </p:cNvPicPr>
          <p:nvPr/>
        </p:nvPicPr>
        <p:blipFill>
          <a:blip r:embed="rId5" cstate="print"/>
          <a:srcRect/>
          <a:stretch>
            <a:fillRect/>
          </a:stretch>
        </p:blipFill>
        <p:spPr bwMode="auto">
          <a:xfrm flipH="1">
            <a:off x="7196275" y="101507"/>
            <a:ext cx="1821656" cy="992336"/>
          </a:xfrm>
          <a:prstGeom prst="rect">
            <a:avLst/>
          </a:prstGeom>
          <a:noFill/>
        </p:spPr>
      </p:pic>
      <p:sp>
        <p:nvSpPr>
          <p:cNvPr id="13" name="TextBox 12">
            <a:extLst>
              <a:ext uri="{FF2B5EF4-FFF2-40B4-BE49-F238E27FC236}">
                <a16:creationId xmlns:a16="http://schemas.microsoft.com/office/drawing/2014/main" id="{16ED4CE1-BE35-4F79-BFC3-B6200572DCC5}"/>
              </a:ext>
            </a:extLst>
          </p:cNvPr>
          <p:cNvSpPr txBox="1"/>
          <p:nvPr/>
        </p:nvSpPr>
        <p:spPr>
          <a:xfrm>
            <a:off x="6010802" y="2741274"/>
            <a:ext cx="2952229"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800" b="1" u="sng" dirty="0">
                <a:solidFill>
                  <a:schemeClr val="bg1"/>
                </a:solidFill>
                <a:effectLst>
                  <a:outerShdw blurRad="38100" dist="38100" dir="2700000" algn="tl">
                    <a:srgbClr val="000000">
                      <a:alpha val="43137"/>
                    </a:srgbClr>
                  </a:outerShdw>
                </a:effectLst>
                <a:latin typeface="+mj-lt"/>
              </a:rPr>
              <a:t>Rocky Mountain Region</a:t>
            </a:r>
          </a:p>
          <a:p>
            <a:pPr algn="r"/>
            <a:r>
              <a:rPr lang="en-US" sz="1800" b="1" dirty="0">
                <a:solidFill>
                  <a:schemeClr val="bg1"/>
                </a:solidFill>
                <a:effectLst>
                  <a:outerShdw blurRad="38100" dist="38100" dir="2700000" algn="tl">
                    <a:srgbClr val="000000">
                      <a:alpha val="43137"/>
                    </a:srgbClr>
                  </a:outerShdw>
                </a:effectLst>
                <a:latin typeface="+mj-lt"/>
              </a:rPr>
              <a:t>Golden, Colorado</a:t>
            </a:r>
          </a:p>
          <a:p>
            <a:pPr algn="r"/>
            <a:r>
              <a:rPr lang="en-US" sz="1800" b="1" dirty="0">
                <a:solidFill>
                  <a:schemeClr val="bg1"/>
                </a:solidFill>
                <a:effectLst>
                  <a:outerShdw blurRad="38100" dist="38100" dir="2700000" algn="tl">
                    <a:srgbClr val="000000">
                      <a:alpha val="43137"/>
                    </a:srgbClr>
                  </a:outerShdw>
                </a:effectLst>
                <a:latin typeface="+mj-lt"/>
              </a:rPr>
              <a:t>(303) 277-1694</a:t>
            </a:r>
          </a:p>
        </p:txBody>
      </p:sp>
      <p:sp>
        <p:nvSpPr>
          <p:cNvPr id="14" name="TextBox 13">
            <a:extLst>
              <a:ext uri="{FF2B5EF4-FFF2-40B4-BE49-F238E27FC236}">
                <a16:creationId xmlns:a16="http://schemas.microsoft.com/office/drawing/2014/main" id="{22D82288-2037-43DA-B323-84E375FAEDE6}"/>
              </a:ext>
            </a:extLst>
          </p:cNvPr>
          <p:cNvSpPr txBox="1"/>
          <p:nvPr/>
        </p:nvSpPr>
        <p:spPr>
          <a:xfrm>
            <a:off x="6049587" y="1858277"/>
            <a:ext cx="2888672"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800" b="1" u="sng" dirty="0">
                <a:solidFill>
                  <a:schemeClr val="bg1"/>
                </a:solidFill>
                <a:effectLst>
                  <a:outerShdw blurRad="38100" dist="38100" dir="2700000" algn="tl">
                    <a:srgbClr val="000000">
                      <a:alpha val="43137"/>
                    </a:srgbClr>
                  </a:outerShdw>
                </a:effectLst>
                <a:latin typeface="+mj-lt"/>
              </a:rPr>
              <a:t>Gulf Coast Region</a:t>
            </a:r>
          </a:p>
          <a:p>
            <a:pPr algn="r"/>
            <a:r>
              <a:rPr lang="en-US" sz="1800" b="1" dirty="0">
                <a:solidFill>
                  <a:schemeClr val="bg1"/>
                </a:solidFill>
                <a:effectLst>
                  <a:outerShdw blurRad="38100" dist="38100" dir="2700000" algn="tl">
                    <a:srgbClr val="000000">
                      <a:alpha val="43137"/>
                    </a:srgbClr>
                  </a:outerShdw>
                </a:effectLst>
                <a:latin typeface="+mj-lt"/>
              </a:rPr>
              <a:t>Houston, Texas</a:t>
            </a:r>
          </a:p>
          <a:p>
            <a:pPr algn="r"/>
            <a:r>
              <a:rPr lang="en-US" sz="1800" b="1" dirty="0">
                <a:solidFill>
                  <a:schemeClr val="bg1"/>
                </a:solidFill>
                <a:effectLst>
                  <a:outerShdw blurRad="38100" dist="38100" dir="2700000" algn="tl">
                    <a:srgbClr val="000000">
                      <a:alpha val="43137"/>
                    </a:srgbClr>
                  </a:outerShdw>
                </a:effectLst>
                <a:latin typeface="+mj-lt"/>
              </a:rPr>
              <a:t>(281) 310-5560 </a:t>
            </a:r>
          </a:p>
        </p:txBody>
      </p:sp>
      <p:sp>
        <p:nvSpPr>
          <p:cNvPr id="11" name="Rectangle 3">
            <a:extLst>
              <a:ext uri="{FF2B5EF4-FFF2-40B4-BE49-F238E27FC236}">
                <a16:creationId xmlns:a16="http://schemas.microsoft.com/office/drawing/2014/main" id="{96BA43F8-EB40-44EB-9BED-5002A4E9F337}"/>
              </a:ext>
            </a:extLst>
          </p:cNvPr>
          <p:cNvSpPr txBox="1">
            <a:spLocks noChangeArrowheads="1"/>
          </p:cNvSpPr>
          <p:nvPr/>
        </p:nvSpPr>
        <p:spPr>
          <a:xfrm>
            <a:off x="228601" y="1036608"/>
            <a:ext cx="6705599" cy="1135831"/>
          </a:xfrm>
          <a:prstGeom prst="rect">
            <a:avLst/>
          </a:prstGeom>
        </p:spPr>
        <p:txBody>
          <a:bodyPr vert="horz">
            <a:noAutofit/>
          </a:bodyPr>
          <a:lstStyle>
            <a:lvl1pPr marL="342900" indent="-342900" algn="l" rtl="0" eaLnBrk="1" latinLnBrk="0" hangingPunct="1">
              <a:spcBef>
                <a:spcPct val="20000"/>
              </a:spcBef>
              <a:spcAft>
                <a:spcPts val="450"/>
              </a:spcAft>
              <a:buClr>
                <a:schemeClr val="accent5">
                  <a:lumMod val="75000"/>
                </a:schemeClr>
              </a:buClr>
              <a:buSzPct val="150000"/>
              <a:buFont typeface="Arial" panose="020B0604020202020204" pitchFamily="34" charset="0"/>
              <a:buChar char="•"/>
              <a:defRPr kumimoji="0" sz="2400" b="1" kern="1200">
                <a:solidFill>
                  <a:schemeClr val="tx1"/>
                </a:solidFill>
                <a:effectLst/>
                <a:latin typeface="Arial"/>
                <a:ea typeface="+mn-ea"/>
                <a:cs typeface="Arial"/>
              </a:defRPr>
            </a:lvl1pPr>
            <a:lvl2pPr marL="473869" indent="-303610" algn="l" rtl="0" eaLnBrk="1" latinLnBrk="0" hangingPunct="1">
              <a:spcBef>
                <a:spcPts val="846"/>
              </a:spcBef>
              <a:spcAft>
                <a:spcPts val="450"/>
              </a:spcAft>
              <a:buClr>
                <a:schemeClr val="accent4"/>
              </a:buClr>
              <a:buSzPct val="180000"/>
              <a:buFont typeface="Arial" charset="0"/>
              <a:buChar char="•"/>
              <a:defRPr kumimoji="0" sz="1800" b="1" kern="1200" baseline="0">
                <a:solidFill>
                  <a:schemeClr val="accent6"/>
                </a:solidFill>
                <a:latin typeface="Arial"/>
                <a:ea typeface="+mn-ea"/>
                <a:cs typeface="Arial"/>
              </a:defRPr>
            </a:lvl2pPr>
            <a:lvl3pPr marL="728663" indent="-213122" algn="l" rtl="0" eaLnBrk="1" latinLnBrk="0" hangingPunct="1">
              <a:spcBef>
                <a:spcPts val="450"/>
              </a:spcBef>
              <a:spcAft>
                <a:spcPts val="450"/>
              </a:spcAft>
              <a:buClr>
                <a:schemeClr val="accent3"/>
              </a:buClr>
              <a:buSzPct val="170000"/>
              <a:buFont typeface="Arial" charset="0"/>
              <a:buChar char="•"/>
              <a:defRPr kumimoji="0" sz="1600" b="1" kern="1200" baseline="0">
                <a:solidFill>
                  <a:schemeClr val="accent6"/>
                </a:solidFill>
                <a:latin typeface="Arial"/>
                <a:ea typeface="+mn-ea"/>
                <a:cs typeface="Arial"/>
              </a:defRPr>
            </a:lvl3pPr>
            <a:lvl4pPr marL="1032272" indent="-253604" algn="l" rtl="0" eaLnBrk="1" latinLnBrk="0" hangingPunct="1">
              <a:spcBef>
                <a:spcPts val="450"/>
              </a:spcBef>
              <a:spcAft>
                <a:spcPts val="450"/>
              </a:spcAft>
              <a:buClr>
                <a:schemeClr val="accent1">
                  <a:lumMod val="60000"/>
                  <a:lumOff val="40000"/>
                </a:schemeClr>
              </a:buClr>
              <a:buSzPct val="150000"/>
              <a:buFont typeface="Arial" charset="0"/>
              <a:buChar char="•"/>
              <a:defRPr kumimoji="0" sz="1400" b="1" i="0" kern="1200" baseline="0">
                <a:solidFill>
                  <a:schemeClr val="accent6"/>
                </a:solidFill>
                <a:latin typeface="Arial"/>
                <a:ea typeface="+mn-ea"/>
                <a:cs typeface="Arial"/>
              </a:defRPr>
            </a:lvl4pPr>
            <a:lvl5pPr marL="1097172" indent="-157719" algn="l" rtl="0" eaLnBrk="1" latinLnBrk="0" hangingPunct="1">
              <a:spcBef>
                <a:spcPct val="20000"/>
              </a:spcBef>
              <a:buClr>
                <a:srgbClr val="ACD027"/>
              </a:buClr>
              <a:buSzPct val="65000"/>
              <a:buFont typeface="Wingdings 2"/>
              <a:buChar char=""/>
              <a:defRPr kumimoji="0" sz="1500" b="1" kern="1200">
                <a:solidFill>
                  <a:schemeClr val="tx1"/>
                </a:solidFill>
                <a:latin typeface="Arial" panose="020B0604020202020204" pitchFamily="34" charset="0"/>
                <a:ea typeface="+mn-ea"/>
                <a:cs typeface="Arial" panose="020B0604020202020204" pitchFamily="34" charset="0"/>
              </a:defRPr>
            </a:lvl5pPr>
            <a:lvl6pPr marL="1302891" indent="-157719" algn="l" rtl="0" eaLnBrk="1" latinLnBrk="0" hangingPunct="1">
              <a:spcBef>
                <a:spcPct val="20000"/>
              </a:spcBef>
              <a:buClr>
                <a:schemeClr val="accent5"/>
              </a:buClr>
              <a:buSzPct val="80000"/>
              <a:buFont typeface="Wingdings 2"/>
              <a:buChar char=""/>
              <a:defRPr kumimoji="0" sz="1350" kern="1200">
                <a:solidFill>
                  <a:schemeClr val="tx1"/>
                </a:solidFill>
                <a:latin typeface="+mn-lt"/>
                <a:ea typeface="+mn-ea"/>
                <a:cs typeface="+mn-cs"/>
              </a:defRPr>
            </a:lvl6pPr>
            <a:lvl7pPr marL="1440038" indent="-137147" algn="l" rtl="0" eaLnBrk="1" latinLnBrk="0" hangingPunct="1">
              <a:spcBef>
                <a:spcPct val="20000"/>
              </a:spcBef>
              <a:buClr>
                <a:schemeClr val="accent6"/>
              </a:buClr>
              <a:buSzPct val="80000"/>
              <a:buFont typeface="Wingdings 2"/>
              <a:buChar char=""/>
              <a:defRPr kumimoji="0" sz="1200" kern="1200" baseline="0">
                <a:solidFill>
                  <a:schemeClr val="tx1"/>
                </a:solidFill>
                <a:latin typeface="+mn-lt"/>
                <a:ea typeface="+mn-ea"/>
                <a:cs typeface="+mn-cs"/>
              </a:defRPr>
            </a:lvl7pPr>
            <a:lvl8pPr marL="1645758" indent="-137147" algn="l" rtl="0" eaLnBrk="1" latinLnBrk="0" hangingPunct="1">
              <a:spcBef>
                <a:spcPct val="20000"/>
              </a:spcBef>
              <a:buClr>
                <a:schemeClr val="tx2"/>
              </a:buClr>
              <a:buChar char="•"/>
              <a:defRPr kumimoji="0" sz="1200" kern="1200">
                <a:solidFill>
                  <a:schemeClr val="tx1"/>
                </a:solidFill>
                <a:latin typeface="+mn-lt"/>
                <a:ea typeface="+mn-ea"/>
                <a:cs typeface="+mn-cs"/>
              </a:defRPr>
            </a:lvl8pPr>
            <a:lvl9pPr marL="1851477" indent="-137147" algn="l" rtl="0" eaLnBrk="1" latinLnBrk="0" hangingPunct="1">
              <a:spcBef>
                <a:spcPct val="20000"/>
              </a:spcBef>
              <a:buClr>
                <a:schemeClr val="tx2"/>
              </a:buClr>
              <a:buFontTx/>
              <a:buChar char="•"/>
              <a:defRPr kumimoji="0" sz="1050" kern="1200" baseline="0">
                <a:solidFill>
                  <a:schemeClr val="tx1"/>
                </a:solidFill>
                <a:latin typeface="+mn-lt"/>
                <a:ea typeface="+mn-ea"/>
                <a:cs typeface="+mn-cs"/>
              </a:defRPr>
            </a:lvl9pPr>
          </a:lstStyle>
          <a:p>
            <a:pPr marL="0" indent="0" defTabSz="914400" fontAlgn="auto">
              <a:spcBef>
                <a:spcPts val="0"/>
              </a:spcBef>
              <a:spcAft>
                <a:spcPts val="0"/>
              </a:spcAft>
              <a:buNone/>
              <a:defRPr/>
            </a:pPr>
            <a:r>
              <a:rPr lang="en-US" sz="2000" i="1" cap="small" dirty="0">
                <a:solidFill>
                  <a:schemeClr val="accent1">
                    <a:lumMod val="40000"/>
                    <a:lumOff val="60000"/>
                  </a:schemeClr>
                </a:solidFill>
                <a:effectLst>
                  <a:outerShdw blurRad="38100" dist="38100" dir="2700000" algn="tl">
                    <a:srgbClr val="000000"/>
                  </a:outerShdw>
                </a:effectLst>
                <a:latin typeface="+mj-lt"/>
              </a:rPr>
              <a:t>Improved Results for In-Situ Remediation Projects by Utilizing High Resolution Data, Injection, and Hydraulic Placement Treatment Methods –  </a:t>
            </a:r>
            <a:r>
              <a:rPr lang="en-US" sz="2000" i="1" cap="small" dirty="0">
                <a:solidFill>
                  <a:srgbClr val="C00000"/>
                </a:solidFill>
                <a:effectLst>
                  <a:outerShdw blurRad="38100" dist="38100" dir="2700000" algn="tl">
                    <a:srgbClr val="000000"/>
                  </a:outerShdw>
                </a:effectLst>
                <a:latin typeface="+mj-lt"/>
              </a:rPr>
              <a:t>It’s a Contact Sport</a:t>
            </a:r>
          </a:p>
        </p:txBody>
      </p:sp>
      <p:pic>
        <p:nvPicPr>
          <p:cNvPr id="12" name="Picture 4" descr="\\Buffalo1\marketing\Vista Logos &amp; Artwork\Brainstorm_LLC_Logos\vista-hard.gif">
            <a:extLst>
              <a:ext uri="{FF2B5EF4-FFF2-40B4-BE49-F238E27FC236}">
                <a16:creationId xmlns:a16="http://schemas.microsoft.com/office/drawing/2014/main" id="{CD7F246E-65D4-4256-B80C-2F7D6352385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8414" y="3668584"/>
            <a:ext cx="2528990" cy="11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F3C11CE-6BF3-40B2-A1F9-DE1185783A0F}"/>
              </a:ext>
            </a:extLst>
          </p:cNvPr>
          <p:cNvPicPr>
            <a:picLocks noChangeAspect="1"/>
          </p:cNvPicPr>
          <p:nvPr/>
        </p:nvPicPr>
        <p:blipFill>
          <a:blip r:embed="rId7"/>
          <a:stretch>
            <a:fillRect/>
          </a:stretch>
        </p:blipFill>
        <p:spPr>
          <a:xfrm>
            <a:off x="3432577" y="3248515"/>
            <a:ext cx="1931128" cy="1735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16">
            <a:extLst>
              <a:ext uri="{FF2B5EF4-FFF2-40B4-BE49-F238E27FC236}">
                <a16:creationId xmlns:a16="http://schemas.microsoft.com/office/drawing/2014/main" id="{60D0EBD7-BE31-4217-BB9F-51539F2D1898}"/>
              </a:ext>
            </a:extLst>
          </p:cNvPr>
          <p:cNvSpPr/>
          <p:nvPr/>
        </p:nvSpPr>
        <p:spPr>
          <a:xfrm>
            <a:off x="5378945" y="3664604"/>
            <a:ext cx="3584086" cy="1260602"/>
          </a:xfrm>
          <a:prstGeom prst="rect">
            <a:avLst/>
          </a:prstGeom>
        </p:spPr>
        <p:txBody>
          <a:bodyPr wrap="square">
            <a:spAutoFit/>
          </a:bodyPr>
          <a:lstStyle/>
          <a:p>
            <a:pPr algn="r"/>
            <a:r>
              <a:rPr lang="en-US" sz="1898"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25th International Petroleum Environmental Conference Denver, Colorado</a:t>
            </a:r>
          </a:p>
          <a:p>
            <a:pPr algn="r"/>
            <a:r>
              <a:rPr lang="en-US" sz="1898"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Oct 30 - Nov 1, 2018</a:t>
            </a:r>
          </a:p>
        </p:txBody>
      </p:sp>
      <p:sp>
        <p:nvSpPr>
          <p:cNvPr id="2" name="Rectangle 1">
            <a:extLst>
              <a:ext uri="{FF2B5EF4-FFF2-40B4-BE49-F238E27FC236}">
                <a16:creationId xmlns:a16="http://schemas.microsoft.com/office/drawing/2014/main" id="{D0C45B52-025E-49A4-B32F-087DB9714333}"/>
              </a:ext>
            </a:extLst>
          </p:cNvPr>
          <p:cNvSpPr/>
          <p:nvPr/>
        </p:nvSpPr>
        <p:spPr>
          <a:xfrm>
            <a:off x="2735664" y="65665"/>
            <a:ext cx="3672672" cy="923330"/>
          </a:xfrm>
          <a:prstGeom prst="rect">
            <a:avLst/>
          </a:prstGeom>
          <a:noFill/>
        </p:spPr>
        <p:txBody>
          <a:bodyPr wrap="none" lIns="91440" tIns="45720" rIns="91440" bIns="45720">
            <a:spAutoFit/>
          </a:bodyPr>
          <a:lstStyle/>
          <a:p>
            <a:pPr algn="ctr"/>
            <a:r>
              <a:rPr lang="en-US" sz="5400" b="1" i="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rPr>
              <a:t>Questions ? </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25" name="Picture 8" descr="C:\Documents and Settings\jfontana\Local Settings\Temporary Internet Files\Content.IE5\QJ6FMXW3\MCj01209210000[1].wmf">
            <a:extLst>
              <a:ext uri="{FF2B5EF4-FFF2-40B4-BE49-F238E27FC236}">
                <a16:creationId xmlns:a16="http://schemas.microsoft.com/office/drawing/2014/main" id="{F9622212-E1ED-473D-99ED-D47C6D84428F}"/>
              </a:ext>
            </a:extLst>
          </p:cNvPr>
          <p:cNvPicPr>
            <a:picLocks noChangeAspect="1" noChangeArrowheads="1"/>
          </p:cNvPicPr>
          <p:nvPr/>
        </p:nvPicPr>
        <p:blipFill>
          <a:blip r:embed="rId5" cstate="print"/>
          <a:srcRect/>
          <a:stretch>
            <a:fillRect/>
          </a:stretch>
        </p:blipFill>
        <p:spPr bwMode="auto">
          <a:xfrm>
            <a:off x="108414" y="44272"/>
            <a:ext cx="1821656" cy="992336"/>
          </a:xfrm>
          <a:prstGeom prst="rect">
            <a:avLst/>
          </a:prstGeom>
          <a:noFill/>
        </p:spPr>
      </p:pic>
    </p:spTree>
    <p:extLst>
      <p:ext uri="{BB962C8B-B14F-4D97-AF65-F5344CB8AC3E}">
        <p14:creationId xmlns:p14="http://schemas.microsoft.com/office/powerpoint/2010/main" val="28385967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608680"/>
          </a:xfrm>
        </p:spPr>
        <p:txBody>
          <a:bodyPr>
            <a:normAutofit fontScale="90000"/>
          </a:bodyPr>
          <a:lstStyle/>
          <a:p>
            <a:pPr algn="l">
              <a:lnSpc>
                <a:spcPct val="100000"/>
              </a:lnSpc>
            </a:pPr>
            <a:r>
              <a:rPr lang="en-US" sz="4050" b="1" dirty="0">
                <a:effectLst>
                  <a:outerShdw blurRad="38100" dist="38100" dir="2700000" algn="tl">
                    <a:srgbClr val="000000">
                      <a:alpha val="43137"/>
                    </a:srgbClr>
                  </a:outerShdw>
                </a:effectLst>
              </a:rPr>
              <a:t>The In-Situ Treatment Revolution! </a:t>
            </a:r>
          </a:p>
        </p:txBody>
      </p:sp>
      <p:sp>
        <p:nvSpPr>
          <p:cNvPr id="3" name="Content Placeholder 2"/>
          <p:cNvSpPr>
            <a:spLocks noGrp="1"/>
          </p:cNvSpPr>
          <p:nvPr>
            <p:ph idx="1"/>
          </p:nvPr>
        </p:nvSpPr>
        <p:spPr>
          <a:xfrm>
            <a:off x="457200" y="1136746"/>
            <a:ext cx="6324600" cy="3606704"/>
          </a:xfrm>
        </p:spPr>
        <p:txBody>
          <a:bodyPr>
            <a:normAutofit fontScale="92500" lnSpcReduction="10000"/>
          </a:bodyPr>
          <a:lstStyle/>
          <a:p>
            <a:pPr>
              <a:lnSpc>
                <a:spcPct val="110000"/>
              </a:lnSpc>
              <a:spcBef>
                <a:spcPts val="0"/>
              </a:spcBef>
            </a:pPr>
            <a:r>
              <a:rPr lang="en-US" sz="3000" dirty="0"/>
              <a:t>Brought About by Innovation</a:t>
            </a:r>
          </a:p>
          <a:p>
            <a:pPr>
              <a:lnSpc>
                <a:spcPct val="110000"/>
              </a:lnSpc>
              <a:spcBef>
                <a:spcPts val="0"/>
              </a:spcBef>
            </a:pPr>
            <a:r>
              <a:rPr lang="en-US" sz="3000" dirty="0"/>
              <a:t>Amendment Injections</a:t>
            </a:r>
          </a:p>
          <a:p>
            <a:pPr lvl="1">
              <a:lnSpc>
                <a:spcPct val="110000"/>
              </a:lnSpc>
              <a:spcBef>
                <a:spcPts val="0"/>
              </a:spcBef>
            </a:pPr>
            <a:r>
              <a:rPr lang="en-US" sz="2200" b="1" dirty="0">
                <a:latin typeface="+mj-lt"/>
              </a:rPr>
              <a:t>In-Situ Chemical Oxidation (ISCO) </a:t>
            </a:r>
          </a:p>
          <a:p>
            <a:pPr lvl="1">
              <a:lnSpc>
                <a:spcPct val="110000"/>
              </a:lnSpc>
              <a:spcBef>
                <a:spcPts val="0"/>
              </a:spcBef>
            </a:pPr>
            <a:r>
              <a:rPr lang="en-US" sz="2200" b="1" dirty="0">
                <a:latin typeface="+mj-lt"/>
              </a:rPr>
              <a:t>In-Situ Chemical Reduction (ISCR)</a:t>
            </a:r>
          </a:p>
          <a:p>
            <a:pPr lvl="1">
              <a:lnSpc>
                <a:spcPct val="110000"/>
              </a:lnSpc>
              <a:spcBef>
                <a:spcPts val="0"/>
              </a:spcBef>
            </a:pPr>
            <a:r>
              <a:rPr lang="en-US" sz="2200" b="1" dirty="0">
                <a:latin typeface="+mj-lt"/>
              </a:rPr>
              <a:t>In-Situ Bio-Remediation or Bio-Reduction (ISBR)</a:t>
            </a:r>
          </a:p>
          <a:p>
            <a:pPr lvl="1">
              <a:lnSpc>
                <a:spcPct val="110000"/>
              </a:lnSpc>
              <a:spcBef>
                <a:spcPts val="0"/>
              </a:spcBef>
            </a:pPr>
            <a:r>
              <a:rPr lang="en-US" sz="2200" b="1" dirty="0">
                <a:latin typeface="+mj-lt"/>
              </a:rPr>
              <a:t>Surfactants &amp; Combined Remedies </a:t>
            </a:r>
          </a:p>
          <a:p>
            <a:pPr>
              <a:lnSpc>
                <a:spcPct val="110000"/>
              </a:lnSpc>
              <a:spcBef>
                <a:spcPts val="0"/>
              </a:spcBef>
            </a:pPr>
            <a:r>
              <a:rPr lang="en-US" dirty="0"/>
              <a:t>Hydraulic Fracturing / Emplacement</a:t>
            </a:r>
          </a:p>
          <a:p>
            <a:pPr lvl="1">
              <a:lnSpc>
                <a:spcPct val="110000"/>
              </a:lnSpc>
              <a:spcBef>
                <a:spcPts val="0"/>
              </a:spcBef>
            </a:pPr>
            <a:r>
              <a:rPr lang="en-US" sz="2400" dirty="0"/>
              <a:t>Similar Amendments &amp; Treatments</a:t>
            </a:r>
          </a:p>
          <a:p>
            <a:pPr lvl="1">
              <a:lnSpc>
                <a:spcPct val="110000"/>
              </a:lnSpc>
              <a:spcBef>
                <a:spcPts val="0"/>
              </a:spcBef>
            </a:pPr>
            <a:r>
              <a:rPr lang="en-US" sz="2400" b="1" dirty="0">
                <a:latin typeface="+mj-lt"/>
              </a:rPr>
              <a:t>Enhanced Permeability </a:t>
            </a:r>
            <a:r>
              <a:rPr lang="en-US" sz="2400" b="0" dirty="0">
                <a:latin typeface="+mj-lt"/>
              </a:rPr>
              <a:t>(Sand Proppants)</a:t>
            </a:r>
          </a:p>
          <a:p>
            <a:pPr>
              <a:lnSpc>
                <a:spcPct val="110000"/>
              </a:lnSpc>
              <a:spcBef>
                <a:spcPts val="0"/>
              </a:spcBef>
            </a:pPr>
            <a:r>
              <a:rPr lang="en-US" sz="2250" i="1" dirty="0">
                <a:solidFill>
                  <a:srgbClr val="860000"/>
                </a:solidFill>
              </a:rPr>
              <a:t>Too Often are Improperly Applied!</a:t>
            </a:r>
          </a:p>
          <a:p>
            <a:pPr>
              <a:lnSpc>
                <a:spcPct val="110000"/>
              </a:lnSpc>
              <a:spcBef>
                <a:spcPts val="450"/>
              </a:spcBef>
              <a:buNone/>
            </a:pPr>
            <a:endParaRPr lang="en-US" sz="1350" dirty="0"/>
          </a:p>
        </p:txBody>
      </p:sp>
      <p:pic>
        <p:nvPicPr>
          <p:cNvPr id="9" name="Content Placeholder 9" descr="1- 032.jpg"/>
          <p:cNvPicPr>
            <a:picLocks noChangeAspect="1"/>
          </p:cNvPicPr>
          <p:nvPr/>
        </p:nvPicPr>
        <p:blipFill>
          <a:blip r:embed="rId3" cstate="print"/>
          <a:srcRect l="42534"/>
          <a:stretch>
            <a:fillRect/>
          </a:stretch>
        </p:blipFill>
        <p:spPr>
          <a:xfrm>
            <a:off x="6705600" y="1276350"/>
            <a:ext cx="2343175" cy="3058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Footer Placeholder 3">
            <a:extLst>
              <a:ext uri="{FF2B5EF4-FFF2-40B4-BE49-F238E27FC236}">
                <a16:creationId xmlns:a16="http://schemas.microsoft.com/office/drawing/2014/main" id="{14683F1B-CFBA-4420-B910-9F1E39A741C8}"/>
              </a:ext>
            </a:extLst>
          </p:cNvPr>
          <p:cNvSpPr>
            <a:spLocks noGrp="1"/>
          </p:cNvSpPr>
          <p:nvPr>
            <p:ph type="ftr" sz="quarter" idx="11"/>
          </p:nvPr>
        </p:nvSpPr>
        <p:spPr>
          <a:xfrm>
            <a:off x="1676400" y="4812974"/>
            <a:ext cx="4392809" cy="273844"/>
          </a:xfrm>
        </p:spPr>
        <p:txBody>
          <a:bodyPr/>
          <a:lstStyle/>
          <a:p>
            <a:r>
              <a:rPr lang="en-US"/>
              <a:t>25th International Petroleum Environmental Conference Denver, Colorado</a:t>
            </a:r>
            <a:endParaRPr lang="en-US" dirty="0"/>
          </a:p>
        </p:txBody>
      </p:sp>
    </p:spTree>
    <p:extLst>
      <p:ext uri="{BB962C8B-B14F-4D97-AF65-F5344CB8AC3E}">
        <p14:creationId xmlns:p14="http://schemas.microsoft.com/office/powerpoint/2010/main" val="256258893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613"/>
            <a:ext cx="8229600" cy="685800"/>
          </a:xfrm>
        </p:spPr>
        <p:txBody>
          <a:bodyPr>
            <a:noAutofit/>
          </a:bodyPr>
          <a:lstStyle/>
          <a:p>
            <a:pPr>
              <a:lnSpc>
                <a:spcPct val="100000"/>
              </a:lnSpc>
            </a:pPr>
            <a:r>
              <a:rPr lang="en-US" sz="3600" dirty="0"/>
              <a:t>Why In-Situ Injection of Treatments?</a:t>
            </a:r>
          </a:p>
        </p:txBody>
      </p:sp>
      <p:sp>
        <p:nvSpPr>
          <p:cNvPr id="3" name="Content Placeholder 2"/>
          <p:cNvSpPr>
            <a:spLocks noGrp="1"/>
          </p:cNvSpPr>
          <p:nvPr>
            <p:ph idx="1"/>
          </p:nvPr>
        </p:nvSpPr>
        <p:spPr>
          <a:xfrm>
            <a:off x="457200" y="1380180"/>
            <a:ext cx="8229600" cy="2998629"/>
          </a:xfrm>
        </p:spPr>
        <p:txBody>
          <a:bodyPr>
            <a:noAutofit/>
          </a:bodyPr>
          <a:lstStyle/>
          <a:p>
            <a:pPr>
              <a:spcBef>
                <a:spcPts val="0"/>
              </a:spcBef>
            </a:pPr>
            <a:r>
              <a:rPr lang="en-US" sz="2100" dirty="0"/>
              <a:t>Limited or No Disposal Issues</a:t>
            </a:r>
          </a:p>
          <a:p>
            <a:pPr>
              <a:spcBef>
                <a:spcPts val="0"/>
              </a:spcBef>
            </a:pPr>
            <a:r>
              <a:rPr lang="en-US" sz="2100" dirty="0"/>
              <a:t>In Place Destruction of Contaminants</a:t>
            </a:r>
          </a:p>
          <a:p>
            <a:pPr>
              <a:spcBef>
                <a:spcPts val="0"/>
              </a:spcBef>
            </a:pPr>
            <a:r>
              <a:rPr lang="en-US" sz="2100" dirty="0"/>
              <a:t>Less Invasive - Works Around Infrastructure</a:t>
            </a:r>
          </a:p>
          <a:p>
            <a:pPr>
              <a:spcBef>
                <a:spcPts val="0"/>
              </a:spcBef>
            </a:pPr>
            <a:r>
              <a:rPr lang="en-US" sz="2100" dirty="0"/>
              <a:t>Many Work with Natural Environment</a:t>
            </a:r>
          </a:p>
          <a:p>
            <a:pPr>
              <a:spcBef>
                <a:spcPts val="0"/>
              </a:spcBef>
            </a:pPr>
            <a:r>
              <a:rPr lang="en-US" sz="2100" dirty="0"/>
              <a:t>Direct Push Injection Advancements</a:t>
            </a:r>
          </a:p>
          <a:p>
            <a:pPr>
              <a:spcBef>
                <a:spcPts val="0"/>
              </a:spcBef>
            </a:pPr>
            <a:r>
              <a:rPr lang="en-US" sz="2100" dirty="0"/>
              <a:t>Improved Understanding of Hydraulic-Fracturing</a:t>
            </a:r>
          </a:p>
          <a:p>
            <a:pPr>
              <a:spcBef>
                <a:spcPts val="0"/>
              </a:spcBef>
            </a:pPr>
            <a:r>
              <a:rPr lang="en-US" sz="2100" dirty="0"/>
              <a:t>Improved Monitoring Methods, </a:t>
            </a:r>
          </a:p>
          <a:p>
            <a:pPr>
              <a:spcBef>
                <a:spcPts val="0"/>
              </a:spcBef>
            </a:pPr>
            <a:r>
              <a:rPr lang="en-US" sz="2100" dirty="0"/>
              <a:t>So….. Seen as Faster, Cheaper </a:t>
            </a:r>
            <a:r>
              <a:rPr lang="en-US" sz="2100" i="1" dirty="0"/>
              <a:t>and it’s……</a:t>
            </a:r>
          </a:p>
        </p:txBody>
      </p:sp>
      <p:pic>
        <p:nvPicPr>
          <p:cNvPr id="8194" name="Picture 2" descr="C:\Documents and Settings\jfontana\Local Settings\Temporary Internet Files\Content.IE5\F6GIPYLB\MCj04380740000[1].png"/>
          <p:cNvPicPr>
            <a:picLocks noChangeAspect="1" noChangeArrowheads="1"/>
          </p:cNvPicPr>
          <p:nvPr/>
        </p:nvPicPr>
        <p:blipFill>
          <a:blip r:embed="rId3" cstate="print"/>
          <a:srcRect/>
          <a:stretch>
            <a:fillRect/>
          </a:stretch>
        </p:blipFill>
        <p:spPr bwMode="auto">
          <a:xfrm>
            <a:off x="7516633" y="3320963"/>
            <a:ext cx="1288679" cy="128867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85800" y="4378809"/>
            <a:ext cx="7391400" cy="461665"/>
          </a:xfrm>
          <a:prstGeom prst="rect">
            <a:avLst/>
          </a:prstGeom>
          <a:noFill/>
        </p:spPr>
        <p:txBody>
          <a:bodyPr wrap="square" rtlCol="0">
            <a:spAutoFit/>
          </a:bodyPr>
          <a:lstStyle/>
          <a:p>
            <a:pPr algn="ctr"/>
            <a:r>
              <a:rPr lang="en-US" sz="2400" b="1" i="1" dirty="0">
                <a:solidFill>
                  <a:srgbClr val="00B050"/>
                </a:solidFill>
                <a:effectLst>
                  <a:outerShdw blurRad="38100" dist="38100" dir="2700000" algn="tl">
                    <a:srgbClr val="000000">
                      <a:alpha val="43137"/>
                    </a:srgbClr>
                  </a:outerShdw>
                </a:effectLst>
                <a:latin typeface="Tahoma" pitchFamily="34" charset="0"/>
                <a:ea typeface="Tahoma" pitchFamily="34" charset="0"/>
                <a:cs typeface="Tahoma" pitchFamily="34" charset="0"/>
              </a:rPr>
              <a:t>Greener &amp; Sustainable Technology!</a:t>
            </a:r>
            <a:endParaRPr lang="en-US" sz="1200" dirty="0">
              <a:solidFill>
                <a:srgbClr val="00B05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36543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blinds(horizontal)">
                                      <p:cBhvr>
                                        <p:cTn id="11"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58B7B2E-51ED-47DD-987C-B438A0D134CF}"/>
              </a:ext>
            </a:extLst>
          </p:cNvPr>
          <p:cNvSpPr>
            <a:spLocks noGrp="1"/>
          </p:cNvSpPr>
          <p:nvPr>
            <p:ph idx="1"/>
          </p:nvPr>
        </p:nvSpPr>
        <p:spPr>
          <a:xfrm>
            <a:off x="609600" y="1447800"/>
            <a:ext cx="7924800" cy="971550"/>
          </a:xfrm>
        </p:spPr>
        <p:txBody>
          <a:bodyPr>
            <a:normAutofit/>
          </a:bodyPr>
          <a:lstStyle/>
          <a:p>
            <a:pPr algn="ctr"/>
            <a:r>
              <a:rPr lang="en-US" sz="2400" dirty="0">
                <a:solidFill>
                  <a:srgbClr val="FF0000"/>
                </a:solidFill>
                <a:effectLst>
                  <a:outerShdw blurRad="38100" dist="38100" dir="2700000" algn="tl">
                    <a:srgbClr val="000000">
                      <a:alpha val="43137"/>
                    </a:srgbClr>
                  </a:outerShdw>
                </a:effectLst>
              </a:rPr>
              <a:t>HOME TEAM:  Contaminated Soil &amp; Ground Water</a:t>
            </a:r>
          </a:p>
          <a:p>
            <a:pPr algn="ctr"/>
            <a:r>
              <a:rPr lang="en-US" sz="2400" dirty="0">
                <a:solidFill>
                  <a:srgbClr val="0070C0"/>
                </a:solidFill>
                <a:effectLst>
                  <a:outerShdw blurRad="38100" dist="38100" dir="2700000" algn="tl">
                    <a:srgbClr val="000000">
                      <a:alpha val="43137"/>
                    </a:srgbClr>
                  </a:outerShdw>
                </a:effectLst>
              </a:rPr>
              <a:t>VISITING TEAM: Treatment Reagents</a:t>
            </a:r>
          </a:p>
          <a:p>
            <a:endParaRPr lang="en-US" sz="2000" dirty="0"/>
          </a:p>
        </p:txBody>
      </p:sp>
      <p:sp>
        <p:nvSpPr>
          <p:cNvPr id="2" name="Title 1"/>
          <p:cNvSpPr>
            <a:spLocks noGrp="1"/>
          </p:cNvSpPr>
          <p:nvPr>
            <p:ph type="title"/>
          </p:nvPr>
        </p:nvSpPr>
        <p:spPr/>
        <p:txBody>
          <a:bodyPr>
            <a:noAutofit/>
          </a:bodyPr>
          <a:lstStyle/>
          <a:p>
            <a:pPr algn="ctr"/>
            <a:r>
              <a:rPr lang="en-US" sz="3600" b="1" dirty="0">
                <a:solidFill>
                  <a:schemeClr val="tx1"/>
                </a:solidFill>
              </a:rPr>
              <a:t>In-Situ Remediation: </a:t>
            </a:r>
            <a:br>
              <a:rPr lang="en-US" sz="3600" b="1" dirty="0"/>
            </a:br>
            <a:r>
              <a:rPr lang="en-US" sz="3000" b="1" i="1" dirty="0">
                <a:solidFill>
                  <a:srgbClr val="820000"/>
                </a:solidFill>
              </a:rPr>
              <a:t>It’s a Contact Sport!</a:t>
            </a:r>
          </a:p>
        </p:txBody>
      </p:sp>
      <p:pic>
        <p:nvPicPr>
          <p:cNvPr id="6" name="Picture 5" descr="C:\Documents and Settings\jfontana\Local Settings\Temporary Internet Files\Content.IE5\QJ6FMXW3\MCj01209210000[1].wmf"/>
          <p:cNvPicPr>
            <a:picLocks noChangeAspect="1" noChangeArrowheads="1"/>
          </p:cNvPicPr>
          <p:nvPr/>
        </p:nvPicPr>
        <p:blipFill>
          <a:blip r:embed="rId3" cstate="print"/>
          <a:srcRect/>
          <a:stretch>
            <a:fillRect/>
          </a:stretch>
        </p:blipFill>
        <p:spPr bwMode="auto">
          <a:xfrm>
            <a:off x="2286000" y="2419350"/>
            <a:ext cx="4093590" cy="2229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4407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04" y="521734"/>
            <a:ext cx="8153400" cy="756602"/>
          </a:xfrm>
        </p:spPr>
        <p:txBody>
          <a:bodyPr>
            <a:noAutofit/>
          </a:bodyPr>
          <a:lstStyle/>
          <a:p>
            <a:r>
              <a:rPr lang="en-US" sz="2800" dirty="0">
                <a:solidFill>
                  <a:schemeClr val="tx1"/>
                </a:solidFill>
              </a:rPr>
              <a:t>Trivia #1: </a:t>
            </a:r>
            <a:r>
              <a:rPr lang="en-US" sz="2800" b="1" dirty="0">
                <a:solidFill>
                  <a:schemeClr val="tx1"/>
                </a:solidFill>
                <a:effectLst>
                  <a:outerShdw blurRad="38100" dist="38100" dir="2700000" algn="tl">
                    <a:srgbClr val="000000">
                      <a:alpha val="43137"/>
                    </a:srgbClr>
                  </a:outerShdw>
                </a:effectLst>
              </a:rPr>
              <a:t>Adsorbed Phase vs. Dissolved Phase Contaminant Loading</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94076398"/>
              </p:ext>
            </p:extLst>
          </p:nvPr>
        </p:nvGraphicFramePr>
        <p:xfrm>
          <a:off x="5060950" y="1750278"/>
          <a:ext cx="2765783" cy="27528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2087598356"/>
              </p:ext>
            </p:extLst>
          </p:nvPr>
        </p:nvGraphicFramePr>
        <p:xfrm>
          <a:off x="1011011" y="1764316"/>
          <a:ext cx="2750039" cy="260251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143000" y="1284667"/>
            <a:ext cx="2843213" cy="646331"/>
          </a:xfrm>
          <a:prstGeom prst="rect">
            <a:avLst/>
          </a:prstGeom>
          <a:noFill/>
        </p:spPr>
        <p:txBody>
          <a:bodyPr wrap="square" rtlCol="0">
            <a:spAutoFit/>
          </a:bodyPr>
          <a:lstStyle/>
          <a:p>
            <a:pPr algn="ctr"/>
            <a:r>
              <a:rPr lang="en-US" sz="1800" b="1" dirty="0">
                <a:solidFill>
                  <a:srgbClr val="860000"/>
                </a:solidFill>
                <a:effectLst>
                  <a:outerShdw blurRad="38100" dist="38100" dir="2700000" algn="tl">
                    <a:srgbClr val="000000">
                      <a:alpha val="43137"/>
                    </a:srgbClr>
                  </a:outerShdw>
                </a:effectLst>
                <a:latin typeface="Arial" pitchFamily="34" charset="0"/>
                <a:cs typeface="Arial" pitchFamily="34" charset="0"/>
              </a:rPr>
              <a:t>Soil and Ground Water Concentration (ppm)</a:t>
            </a:r>
          </a:p>
        </p:txBody>
      </p:sp>
      <p:sp>
        <p:nvSpPr>
          <p:cNvPr id="9" name="TextBox 8"/>
          <p:cNvSpPr txBox="1"/>
          <p:nvPr/>
        </p:nvSpPr>
        <p:spPr>
          <a:xfrm>
            <a:off x="5247839" y="1200150"/>
            <a:ext cx="2578894" cy="646331"/>
          </a:xfrm>
          <a:prstGeom prst="rect">
            <a:avLst/>
          </a:prstGeom>
          <a:noFill/>
        </p:spPr>
        <p:txBody>
          <a:bodyPr wrap="square" rtlCol="0">
            <a:spAutoFit/>
          </a:bodyPr>
          <a:lstStyle/>
          <a:p>
            <a:pPr algn="ctr"/>
            <a:r>
              <a:rPr lang="en-US" sz="1800" b="1" dirty="0">
                <a:solidFill>
                  <a:srgbClr val="860000"/>
                </a:solidFill>
                <a:effectLst>
                  <a:outerShdw blurRad="38100" dist="38100" dir="2700000" algn="tl">
                    <a:srgbClr val="000000">
                      <a:alpha val="43137"/>
                    </a:srgbClr>
                  </a:outerShdw>
                </a:effectLst>
                <a:latin typeface="Arial" pitchFamily="34" charset="0"/>
                <a:cs typeface="Arial" pitchFamily="34" charset="0"/>
              </a:rPr>
              <a:t>Contaminant Load </a:t>
            </a:r>
          </a:p>
          <a:p>
            <a:pPr algn="ctr"/>
            <a:r>
              <a:rPr lang="en-US" sz="1800" b="1" dirty="0">
                <a:solidFill>
                  <a:srgbClr val="860000"/>
                </a:solidFill>
                <a:effectLst>
                  <a:outerShdw blurRad="38100" dist="38100" dir="2700000" algn="tl">
                    <a:srgbClr val="000000">
                      <a:alpha val="43137"/>
                    </a:srgbClr>
                  </a:outerShdw>
                </a:effectLst>
                <a:latin typeface="Arial" pitchFamily="34" charset="0"/>
                <a:cs typeface="Arial" pitchFamily="34" charset="0"/>
              </a:rPr>
              <a:t>(mg / cu. ft.) </a:t>
            </a:r>
          </a:p>
        </p:txBody>
      </p:sp>
      <p:sp>
        <p:nvSpPr>
          <p:cNvPr id="11" name="Rectangle 10"/>
          <p:cNvSpPr/>
          <p:nvPr/>
        </p:nvSpPr>
        <p:spPr>
          <a:xfrm>
            <a:off x="533399" y="4322416"/>
            <a:ext cx="8094949" cy="323165"/>
          </a:xfrm>
          <a:prstGeom prst="rect">
            <a:avLst/>
          </a:prstGeom>
        </p:spPr>
        <p:txBody>
          <a:bodyPr wrap="square">
            <a:spAutoFit/>
          </a:bodyPr>
          <a:lstStyle/>
          <a:p>
            <a:pPr algn="ctr"/>
            <a:r>
              <a:rPr lang="en-US" sz="1500" b="1" i="1" dirty="0">
                <a:solidFill>
                  <a:srgbClr val="860000"/>
                </a:solidFill>
                <a:effectLst>
                  <a:outerShdw blurRad="38100" dist="38100" dir="2700000" algn="tl">
                    <a:srgbClr val="000000">
                      <a:alpha val="43137"/>
                    </a:srgbClr>
                  </a:outerShdw>
                </a:effectLst>
                <a:latin typeface="+mj-lt"/>
              </a:rPr>
              <a:t>If you design to only treat the dissolved phase contaminant, you get REBOUND</a:t>
            </a:r>
          </a:p>
        </p:txBody>
      </p:sp>
      <p:sp>
        <p:nvSpPr>
          <p:cNvPr id="5" name="Footer Placeholder 4">
            <a:extLst>
              <a:ext uri="{FF2B5EF4-FFF2-40B4-BE49-F238E27FC236}">
                <a16:creationId xmlns:a16="http://schemas.microsoft.com/office/drawing/2014/main" id="{E5912C71-C955-4609-964B-3E7853071AAD}"/>
              </a:ext>
            </a:extLst>
          </p:cNvPr>
          <p:cNvSpPr>
            <a:spLocks noGrp="1"/>
          </p:cNvSpPr>
          <p:nvPr>
            <p:ph type="ftr" sz="quarter" idx="11"/>
          </p:nvPr>
        </p:nvSpPr>
        <p:spPr/>
        <p:txBody>
          <a:bodyPr/>
          <a:lstStyle/>
          <a:p>
            <a:r>
              <a:rPr lang="en-US"/>
              <a:t>25th International Petroleum Environmental Conference Denver, Colorado</a:t>
            </a:r>
            <a:endParaRPr lang="en-US" dirty="0"/>
          </a:p>
        </p:txBody>
      </p:sp>
    </p:spTree>
    <p:extLst>
      <p:ext uri="{BB962C8B-B14F-4D97-AF65-F5344CB8AC3E}">
        <p14:creationId xmlns:p14="http://schemas.microsoft.com/office/powerpoint/2010/main" val="1651470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58000" y="3790950"/>
            <a:ext cx="2286000" cy="646331"/>
          </a:xfrm>
          <a:prstGeom prst="rect">
            <a:avLst/>
          </a:prstGeom>
          <a:noFill/>
        </p:spPr>
        <p:txBody>
          <a:bodyPr wrap="square" rtlCol="0">
            <a:spAutoFit/>
          </a:bodyPr>
          <a:lstStyle/>
          <a:p>
            <a:r>
              <a:rPr lang="en-US" sz="1200" b="1" dirty="0">
                <a:solidFill>
                  <a:srgbClr val="006600"/>
                </a:solidFill>
              </a:rPr>
              <a:t>Courtesy Tom Sale, PhD, Colorado State University (Go RAMS!)</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2951063"/>
            <a:ext cx="647153" cy="808137"/>
          </a:xfrm>
          <a:prstGeom prst="rect">
            <a:avLst/>
          </a:prstGeom>
        </p:spPr>
      </p:pic>
      <p:pic>
        <p:nvPicPr>
          <p:cNvPr id="9" name="TomSale_BackDiff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97704" y="998773"/>
            <a:ext cx="5486400" cy="4114801"/>
          </a:xfrm>
          <a:prstGeom prst="rect">
            <a:avLst/>
          </a:prstGeom>
        </p:spPr>
      </p:pic>
      <p:sp>
        <p:nvSpPr>
          <p:cNvPr id="6" name="Footer Placeholder 5">
            <a:extLst>
              <a:ext uri="{FF2B5EF4-FFF2-40B4-BE49-F238E27FC236}">
                <a16:creationId xmlns:a16="http://schemas.microsoft.com/office/drawing/2014/main" id="{B785DF61-58FC-4448-A795-18D13F7FDE65}"/>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2" name="Title 1"/>
          <p:cNvSpPr>
            <a:spLocks noGrp="1"/>
          </p:cNvSpPr>
          <p:nvPr>
            <p:ph type="title"/>
          </p:nvPr>
        </p:nvSpPr>
        <p:spPr>
          <a:xfrm>
            <a:off x="457200" y="590550"/>
            <a:ext cx="8447887" cy="524548"/>
          </a:xfrm>
        </p:spPr>
        <p:txBody>
          <a:bodyPr>
            <a:noAutofit/>
          </a:bodyPr>
          <a:lstStyle/>
          <a:p>
            <a:pPr algn="l"/>
            <a:r>
              <a:rPr lang="en-US" sz="2800" b="1" dirty="0">
                <a:solidFill>
                  <a:schemeClr val="tx1"/>
                </a:solidFill>
                <a:effectLst>
                  <a:outerShdw blurRad="38100" dist="38100" dir="2700000" algn="tl">
                    <a:srgbClr val="000000">
                      <a:alpha val="43137"/>
                    </a:srgbClr>
                  </a:outerShdw>
                </a:effectLst>
              </a:rPr>
              <a:t>Trivia #2:  Back Diffusion from Clays = REBOUND  </a:t>
            </a:r>
            <a:r>
              <a:rPr lang="en-US" sz="2000" b="1" dirty="0">
                <a:solidFill>
                  <a:srgbClr val="860000"/>
                </a:solidFill>
                <a:effectLst>
                  <a:outerShdw blurRad="38100" dist="38100" dir="2700000" algn="tl">
                    <a:srgbClr val="000000">
                      <a:alpha val="43137"/>
                    </a:srgbClr>
                  </a:outerShdw>
                </a:effectLst>
              </a:rPr>
              <a:t>(Consider Mass Flux Discharge in RDC)</a:t>
            </a:r>
            <a:endParaRPr lang="en-US" sz="2400" b="1" dirty="0">
              <a:solidFill>
                <a:srgbClr val="86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9426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4|1.3|3"/>
</p:tagLst>
</file>

<file path=ppt/tags/tag2.xml><?xml version="1.0" encoding="utf-8"?>
<p:tagLst xmlns:a="http://schemas.openxmlformats.org/drawingml/2006/main" xmlns:r="http://schemas.openxmlformats.org/officeDocument/2006/relationships" xmlns:p="http://schemas.openxmlformats.org/presentationml/2006/main">
  <p:tag name="TIMING" val="|59.1|5.3|3.6"/>
</p:tagLst>
</file>

<file path=ppt/tags/tag3.xml><?xml version="1.0" encoding="utf-8"?>
<p:tagLst xmlns:a="http://schemas.openxmlformats.org/drawingml/2006/main" xmlns:r="http://schemas.openxmlformats.org/officeDocument/2006/relationships" xmlns:p="http://schemas.openxmlformats.org/presentationml/2006/main">
  <p:tag name="TIMING" val="|47.8|6.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ista Orange-Brown PPT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Vista Orange-Brown PPT Theme" id="{D48FFA68-37F2-43C9-9BFC-9A85BC988869}" vid="{E3D51B80-45FE-480F-ACBE-ACE035E7BFE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15DA6481A21E41BCB6459BA5940A3C" ma:contentTypeVersion="7" ma:contentTypeDescription="Create a new document." ma:contentTypeScope="" ma:versionID="074cf9fae23560c826217be5dbd59130">
  <xsd:schema xmlns:xsd="http://www.w3.org/2001/XMLSchema" xmlns:xs="http://www.w3.org/2001/XMLSchema" xmlns:p="http://schemas.microsoft.com/office/2006/metadata/properties" xmlns:ns2="d375e7c8-daf6-452f-a74b-86ab3a8d0781" xmlns:ns3="6a285823-b911-40ae-a427-8565818dcea5" targetNamespace="http://schemas.microsoft.com/office/2006/metadata/properties" ma:root="true" ma:fieldsID="d716870cb9b7c253fe707ca6bdbd78cf" ns2:_="" ns3:_="">
    <xsd:import namespace="d375e7c8-daf6-452f-a74b-86ab3a8d0781"/>
    <xsd:import namespace="6a285823-b911-40ae-a427-8565818dcea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75e7c8-daf6-452f-a74b-86ab3a8d078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285823-b911-40ae-a427-8565818dcea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D3510A-10F9-479E-880E-34F794B39A11}">
  <ds:schemaRefs>
    <ds:schemaRef ds:uri="http://schemas.microsoft.com/sharepoint/v3/contenttype/forms"/>
  </ds:schemaRefs>
</ds:datastoreItem>
</file>

<file path=customXml/itemProps2.xml><?xml version="1.0" encoding="utf-8"?>
<ds:datastoreItem xmlns:ds="http://schemas.openxmlformats.org/officeDocument/2006/customXml" ds:itemID="{5524B905-6ECA-4AE2-835F-42BE67AFB0FB}">
  <ds:schemaRefs>
    <ds:schemaRef ds:uri="http://purl.org/dc/elements/1.1/"/>
    <ds:schemaRef ds:uri="http://schemas.openxmlformats.org/package/2006/metadata/core-properties"/>
    <ds:schemaRef ds:uri="http://purl.org/dc/terms/"/>
    <ds:schemaRef ds:uri="d375e7c8-daf6-452f-a74b-86ab3a8d0781"/>
    <ds:schemaRef ds:uri="http://schemas.microsoft.com/office/2006/documentManagement/types"/>
    <ds:schemaRef ds:uri="6a285823-b911-40ae-a427-8565818dcea5"/>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678F6FFC-AF59-4028-AE1B-10C25C363E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75e7c8-daf6-452f-a74b-86ab3a8d0781"/>
    <ds:schemaRef ds:uri="6a285823-b911-40ae-a427-8565818dce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Vista Orange-Brown PPT Theme</Template>
  <TotalTime>5262</TotalTime>
  <Words>2834</Words>
  <Application>Microsoft Office PowerPoint</Application>
  <PresentationFormat>On-screen Show (16:9)</PresentationFormat>
  <Paragraphs>391</Paragraphs>
  <Slides>44</Slides>
  <Notes>37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MS PGothic</vt:lpstr>
      <vt:lpstr>MS PGothic</vt:lpstr>
      <vt:lpstr>Arial</vt:lpstr>
      <vt:lpstr>Arial Narrow</vt:lpstr>
      <vt:lpstr>Arial Rounded MT Bold</vt:lpstr>
      <vt:lpstr>Calibri</vt:lpstr>
      <vt:lpstr>Constantia</vt:lpstr>
      <vt:lpstr>Helvetica</vt:lpstr>
      <vt:lpstr>Helvetica Neue Bold Condensed</vt:lpstr>
      <vt:lpstr>Tahoma</vt:lpstr>
      <vt:lpstr>Wingdings</vt:lpstr>
      <vt:lpstr>Wingdings 2</vt:lpstr>
      <vt:lpstr>Vista Orange-Brown PPT Theme</vt:lpstr>
      <vt:lpstr>PowerPoint Presentation</vt:lpstr>
      <vt:lpstr>IMPORTANT: NEW ITRC TEAMS</vt:lpstr>
      <vt:lpstr>Outline</vt:lpstr>
      <vt:lpstr>Selection Trends for Decision Documents with Groundwater Remedies (FY 1986-2014 NPL Sites) </vt:lpstr>
      <vt:lpstr>The In-Situ Treatment Revolution! </vt:lpstr>
      <vt:lpstr>Why In-Situ Injection of Treatments?</vt:lpstr>
      <vt:lpstr>In-Situ Remediation:  It’s a Contact Sport!</vt:lpstr>
      <vt:lpstr>Trivia #1: Adsorbed Phase vs. Dissolved Phase Contaminant Loading</vt:lpstr>
      <vt:lpstr>Trivia #2:  Back Diffusion from Clays = REBOUND  (Consider Mass Flux Discharge in RDC)</vt:lpstr>
      <vt:lpstr>Remedial Design Characterization –  Critical for Success</vt:lpstr>
      <vt:lpstr>The Goals of a RDC </vt:lpstr>
      <vt:lpstr>The 14 Compartment Model</vt:lpstr>
      <vt:lpstr>Applying RDC Data to In Situ Remediation Treatments</vt:lpstr>
      <vt:lpstr>Use High Resolution Data to Create “Decision Units” for Treatment Dosing</vt:lpstr>
      <vt:lpstr>“Early” In-Situ Injection Methods</vt:lpstr>
      <vt:lpstr>Bottom Up Injections in Non-Ideal (Common) Conditions</vt:lpstr>
      <vt:lpstr>SOLUTIONS: Surgical Injection Methods </vt:lpstr>
      <vt:lpstr>SOLUTIONS:  Improved Injection Methods</vt:lpstr>
      <vt:lpstr>Exceeding Overburden Pressures (Low Perm Formations / Bedrock)</vt:lpstr>
      <vt:lpstr>Injection of Slurries (Solids) into Unconsolidated Coarse Sand/Gravels</vt:lpstr>
      <vt:lpstr>Radius of Influence (ROI) Calculations;  (Displacement vs. Pore Flow)</vt:lpstr>
      <vt:lpstr>Triangular vs. Square Injection Grids (Surface View)</vt:lpstr>
      <vt:lpstr>Staggered Top-Down Injection Intervals</vt:lpstr>
      <vt:lpstr>Will We Move Contaminants?</vt:lpstr>
      <vt:lpstr>Optimized Pumping &amp; Mixing Systems</vt:lpstr>
      <vt:lpstr>Slurry (Powders &amp; Solids)  Mixing &amp; Pumping Systems</vt:lpstr>
      <vt:lpstr>Safe Oxidant Mixing Systems</vt:lpstr>
      <vt:lpstr>Simultaneous Injection Points for High Volume Applications</vt:lpstr>
      <vt:lpstr>Hydraulic Fracturing Emplacement</vt:lpstr>
      <vt:lpstr>Hydraulic Fracturing  Emplacement Remediation Applications</vt:lpstr>
      <vt:lpstr>Direct Push (DPT) or Auger/Rotary Hole + Packers for Hydraulic Fracture Installations</vt:lpstr>
      <vt:lpstr>In-Situ Fracture Injection/Pump Rigs</vt:lpstr>
      <vt:lpstr>Proppants</vt:lpstr>
      <vt:lpstr>When Proppants are Used, Cross-Linked Guar-Gum  is Used to Suspend the Proppant</vt:lpstr>
      <vt:lpstr>Performance Monitoring</vt:lpstr>
      <vt:lpstr>Ex. #1:  3400 York Street; Denver,  Former Gas Station</vt:lpstr>
      <vt:lpstr>3400 York Street;  Phases of Work</vt:lpstr>
      <vt:lpstr>Overlay of New Building Plan on Former Gas Station Site</vt:lpstr>
      <vt:lpstr>RDC Event</vt:lpstr>
      <vt:lpstr>Injection Design</vt:lpstr>
      <vt:lpstr>Results (Benzene ppb)</vt:lpstr>
      <vt:lpstr>Cost to Our Client  (Labor &amp; Materials)</vt:lpstr>
      <vt:lpstr>Summary</vt:lpstr>
      <vt:lpstr>PowerPoint Presentation</vt:lpstr>
    </vt:vector>
  </TitlesOfParts>
  <Company>Beveridge Seay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Beveridge Seay</dc:creator>
  <cp:lastModifiedBy>John V. Fontana</cp:lastModifiedBy>
  <cp:revision>402</cp:revision>
  <dcterms:created xsi:type="dcterms:W3CDTF">2010-11-29T17:38:56Z</dcterms:created>
  <dcterms:modified xsi:type="dcterms:W3CDTF">2018-10-28T22:12:02Z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0x0101005A15DA6481A21E41BCB6459BA5940A3C</vt:lpwstr>
  </property>
</Properties>
</file>