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5"/>
  </p:notesMasterIdLst>
  <p:handoutMasterIdLst>
    <p:handoutMasterId r:id="rId26"/>
  </p:handoutMasterIdLst>
  <p:sldIdLst>
    <p:sldId id="297" r:id="rId2"/>
    <p:sldId id="357" r:id="rId3"/>
    <p:sldId id="358" r:id="rId4"/>
    <p:sldId id="280" r:id="rId5"/>
    <p:sldId id="338" r:id="rId6"/>
    <p:sldId id="333" r:id="rId7"/>
    <p:sldId id="335" r:id="rId8"/>
    <p:sldId id="334" r:id="rId9"/>
    <p:sldId id="336" r:id="rId10"/>
    <p:sldId id="352" r:id="rId11"/>
    <p:sldId id="346" r:id="rId12"/>
    <p:sldId id="356" r:id="rId13"/>
    <p:sldId id="351" r:id="rId14"/>
    <p:sldId id="337" r:id="rId15"/>
    <p:sldId id="347" r:id="rId16"/>
    <p:sldId id="354" r:id="rId17"/>
    <p:sldId id="340" r:id="rId18"/>
    <p:sldId id="348" r:id="rId19"/>
    <p:sldId id="341" r:id="rId20"/>
    <p:sldId id="294" r:id="rId21"/>
    <p:sldId id="344" r:id="rId22"/>
    <p:sldId id="343" r:id="rId23"/>
    <p:sldId id="279"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Booze" initials="" lastIdx="7" clrIdx="0"/>
  <p:cmAuthor id="2" name="Roy Thun" initials="" lastIdx="3" clrIdx="1"/>
  <p:cmAuthor id="3" name="Mike Kwiecinski - CDL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F5A"/>
    <a:srgbClr val="0F2645"/>
    <a:srgbClr val="719D54"/>
    <a:srgbClr val="7FB856"/>
    <a:srgbClr val="90C16B"/>
    <a:srgbClr val="B0D395"/>
    <a:srgbClr val="CDE8B3"/>
    <a:srgbClr val="C1E2A3"/>
    <a:srgbClr val="81B959"/>
    <a:srgbClr val="B6E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5343" autoAdjust="0"/>
  </p:normalViewPr>
  <p:slideViewPr>
    <p:cSldViewPr snapToGrid="0">
      <p:cViewPr varScale="1">
        <p:scale>
          <a:sx n="84" d="100"/>
          <a:sy n="84" d="100"/>
        </p:scale>
        <p:origin x="730" y="86"/>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B344438E-8561-4658-8E21-1D3B72024EDA}" type="datetimeFigureOut">
              <a:rPr lang="en-US" smtClean="0"/>
              <a:t>10/28/2018</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7A9316E-C993-4C82-9DC7-6D334A80E69E}" type="slidenum">
              <a:rPr lang="en-US" smtClean="0"/>
              <a:t>‹#›</a:t>
            </a:fld>
            <a:endParaRPr lang="en-US" dirty="0"/>
          </a:p>
        </p:txBody>
      </p:sp>
    </p:spTree>
    <p:extLst>
      <p:ext uri="{BB962C8B-B14F-4D97-AF65-F5344CB8AC3E}">
        <p14:creationId xmlns:p14="http://schemas.microsoft.com/office/powerpoint/2010/main" val="1239584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137C338-240E-4FD8-BEB0-429211DAA393}" type="datetimeFigureOut">
              <a:rPr lang="en-US" smtClean="0"/>
              <a:t>10/28/2018</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2012E5E-B67A-43DC-A26F-4AE694D86E8F}" type="slidenum">
              <a:rPr lang="en-US" smtClean="0"/>
              <a:t>‹#›</a:t>
            </a:fld>
            <a:endParaRPr lang="en-US" dirty="0"/>
          </a:p>
        </p:txBody>
      </p:sp>
    </p:spTree>
    <p:extLst>
      <p:ext uri="{BB962C8B-B14F-4D97-AF65-F5344CB8AC3E}">
        <p14:creationId xmlns:p14="http://schemas.microsoft.com/office/powerpoint/2010/main" val="377637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2012E5E-B67A-43DC-A26F-4AE694D86E8F}" type="slidenum">
              <a:rPr lang="en-US" smtClean="0"/>
              <a:t>1</a:t>
            </a:fld>
            <a:endParaRPr lang="en-US" dirty="0"/>
          </a:p>
        </p:txBody>
      </p:sp>
    </p:spTree>
    <p:extLst>
      <p:ext uri="{BB962C8B-B14F-4D97-AF65-F5344CB8AC3E}">
        <p14:creationId xmlns:p14="http://schemas.microsoft.com/office/powerpoint/2010/main" val="1218527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10</a:t>
            </a:fld>
            <a:endParaRPr lang="en-US" dirty="0"/>
          </a:p>
        </p:txBody>
      </p:sp>
    </p:spTree>
    <p:extLst>
      <p:ext uri="{BB962C8B-B14F-4D97-AF65-F5344CB8AC3E}">
        <p14:creationId xmlns:p14="http://schemas.microsoft.com/office/powerpoint/2010/main" val="415031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11</a:t>
            </a:fld>
            <a:endParaRPr lang="en-US" dirty="0"/>
          </a:p>
        </p:txBody>
      </p:sp>
    </p:spTree>
    <p:extLst>
      <p:ext uri="{BB962C8B-B14F-4D97-AF65-F5344CB8AC3E}">
        <p14:creationId xmlns:p14="http://schemas.microsoft.com/office/powerpoint/2010/main" val="304718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12</a:t>
            </a:fld>
            <a:endParaRPr lang="en-US" dirty="0"/>
          </a:p>
        </p:txBody>
      </p:sp>
    </p:spTree>
    <p:extLst>
      <p:ext uri="{BB962C8B-B14F-4D97-AF65-F5344CB8AC3E}">
        <p14:creationId xmlns:p14="http://schemas.microsoft.com/office/powerpoint/2010/main" val="167827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13</a:t>
            </a:fld>
            <a:endParaRPr lang="en-US" dirty="0"/>
          </a:p>
        </p:txBody>
      </p:sp>
    </p:spTree>
    <p:extLst>
      <p:ext uri="{BB962C8B-B14F-4D97-AF65-F5344CB8AC3E}">
        <p14:creationId xmlns:p14="http://schemas.microsoft.com/office/powerpoint/2010/main" val="2103530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37"/>
              </a:spcAft>
            </a:pPr>
            <a:endParaRPr lang="en-US" sz="1400" dirty="0"/>
          </a:p>
        </p:txBody>
      </p:sp>
      <p:sp>
        <p:nvSpPr>
          <p:cNvPr id="4" name="Slide Number Placeholder 3"/>
          <p:cNvSpPr>
            <a:spLocks noGrp="1"/>
          </p:cNvSpPr>
          <p:nvPr>
            <p:ph type="sldNum" sz="quarter" idx="10"/>
          </p:nvPr>
        </p:nvSpPr>
        <p:spPr/>
        <p:txBody>
          <a:bodyPr/>
          <a:lstStyle/>
          <a:p>
            <a:fld id="{52012E5E-B67A-43DC-A26F-4AE694D86E8F}" type="slidenum">
              <a:rPr lang="en-US" smtClean="0"/>
              <a:t>14</a:t>
            </a:fld>
            <a:endParaRPr lang="en-US" dirty="0"/>
          </a:p>
        </p:txBody>
      </p:sp>
    </p:spTree>
    <p:extLst>
      <p:ext uri="{BB962C8B-B14F-4D97-AF65-F5344CB8AC3E}">
        <p14:creationId xmlns:p14="http://schemas.microsoft.com/office/powerpoint/2010/main" val="1189763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15</a:t>
            </a:fld>
            <a:endParaRPr lang="en-US" dirty="0"/>
          </a:p>
        </p:txBody>
      </p:sp>
    </p:spTree>
    <p:extLst>
      <p:ext uri="{BB962C8B-B14F-4D97-AF65-F5344CB8AC3E}">
        <p14:creationId xmlns:p14="http://schemas.microsoft.com/office/powerpoint/2010/main" val="104881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16</a:t>
            </a:fld>
            <a:endParaRPr lang="en-US" dirty="0"/>
          </a:p>
        </p:txBody>
      </p:sp>
    </p:spTree>
    <p:extLst>
      <p:ext uri="{BB962C8B-B14F-4D97-AF65-F5344CB8AC3E}">
        <p14:creationId xmlns:p14="http://schemas.microsoft.com/office/powerpoint/2010/main" val="2469315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2012E5E-B67A-43DC-A26F-4AE694D86E8F}" type="slidenum">
              <a:rPr lang="en-US" smtClean="0"/>
              <a:t>17</a:t>
            </a:fld>
            <a:endParaRPr lang="en-US" dirty="0"/>
          </a:p>
        </p:txBody>
      </p:sp>
    </p:spTree>
    <p:extLst>
      <p:ext uri="{BB962C8B-B14F-4D97-AF65-F5344CB8AC3E}">
        <p14:creationId xmlns:p14="http://schemas.microsoft.com/office/powerpoint/2010/main" val="3596533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2012E5E-B67A-43DC-A26F-4AE694D86E8F}" type="slidenum">
              <a:rPr lang="en-US" smtClean="0"/>
              <a:t>18</a:t>
            </a:fld>
            <a:endParaRPr lang="en-US" dirty="0"/>
          </a:p>
        </p:txBody>
      </p:sp>
    </p:spTree>
    <p:extLst>
      <p:ext uri="{BB962C8B-B14F-4D97-AF65-F5344CB8AC3E}">
        <p14:creationId xmlns:p14="http://schemas.microsoft.com/office/powerpoint/2010/main" val="324275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2012E5E-B67A-43DC-A26F-4AE694D86E8F}" type="slidenum">
              <a:rPr lang="en-US" smtClean="0"/>
              <a:t>19</a:t>
            </a:fld>
            <a:endParaRPr lang="en-US" dirty="0"/>
          </a:p>
        </p:txBody>
      </p:sp>
    </p:spTree>
    <p:extLst>
      <p:ext uri="{BB962C8B-B14F-4D97-AF65-F5344CB8AC3E}">
        <p14:creationId xmlns:p14="http://schemas.microsoft.com/office/powerpoint/2010/main" val="171584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2</a:t>
            </a:fld>
            <a:endParaRPr lang="en-US" dirty="0"/>
          </a:p>
        </p:txBody>
      </p:sp>
    </p:spTree>
    <p:extLst>
      <p:ext uri="{BB962C8B-B14F-4D97-AF65-F5344CB8AC3E}">
        <p14:creationId xmlns:p14="http://schemas.microsoft.com/office/powerpoint/2010/main" val="554766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2012E5E-B67A-43DC-A26F-4AE694D86E8F}" type="slidenum">
              <a:rPr lang="en-US" smtClean="0"/>
              <a:t>20</a:t>
            </a:fld>
            <a:endParaRPr lang="en-US" dirty="0"/>
          </a:p>
        </p:txBody>
      </p:sp>
    </p:spTree>
    <p:extLst>
      <p:ext uri="{BB962C8B-B14F-4D97-AF65-F5344CB8AC3E}">
        <p14:creationId xmlns:p14="http://schemas.microsoft.com/office/powerpoint/2010/main" val="2692956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2012E5E-B67A-43DC-A26F-4AE694D86E8F}" type="slidenum">
              <a:rPr lang="en-US" smtClean="0"/>
              <a:t>21</a:t>
            </a:fld>
            <a:endParaRPr lang="en-US" dirty="0"/>
          </a:p>
        </p:txBody>
      </p:sp>
    </p:spTree>
    <p:extLst>
      <p:ext uri="{BB962C8B-B14F-4D97-AF65-F5344CB8AC3E}">
        <p14:creationId xmlns:p14="http://schemas.microsoft.com/office/powerpoint/2010/main" val="2381469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2012E5E-B67A-43DC-A26F-4AE694D86E8F}" type="slidenum">
              <a:rPr lang="en-US" smtClean="0"/>
              <a:t>22</a:t>
            </a:fld>
            <a:endParaRPr lang="en-US" dirty="0"/>
          </a:p>
        </p:txBody>
      </p:sp>
    </p:spTree>
    <p:extLst>
      <p:ext uri="{BB962C8B-B14F-4D97-AF65-F5344CB8AC3E}">
        <p14:creationId xmlns:p14="http://schemas.microsoft.com/office/powerpoint/2010/main" val="2183988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2012E5E-B67A-43DC-A26F-4AE694D86E8F}" type="slidenum">
              <a:rPr lang="en-US" smtClean="0"/>
              <a:t>23</a:t>
            </a:fld>
            <a:endParaRPr lang="en-US" dirty="0"/>
          </a:p>
        </p:txBody>
      </p:sp>
    </p:spTree>
    <p:extLst>
      <p:ext uri="{BB962C8B-B14F-4D97-AF65-F5344CB8AC3E}">
        <p14:creationId xmlns:p14="http://schemas.microsoft.com/office/powerpoint/2010/main" val="402826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3</a:t>
            </a:fld>
            <a:endParaRPr lang="en-US" dirty="0"/>
          </a:p>
        </p:txBody>
      </p:sp>
    </p:spTree>
    <p:extLst>
      <p:ext uri="{BB962C8B-B14F-4D97-AF65-F5344CB8AC3E}">
        <p14:creationId xmlns:p14="http://schemas.microsoft.com/office/powerpoint/2010/main" val="107954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2012E5E-B67A-43DC-A26F-4AE694D86E8F}" type="slidenum">
              <a:rPr lang="en-US" smtClean="0"/>
              <a:t>4</a:t>
            </a:fld>
            <a:endParaRPr lang="en-US" dirty="0"/>
          </a:p>
        </p:txBody>
      </p:sp>
    </p:spTree>
    <p:extLst>
      <p:ext uri="{BB962C8B-B14F-4D97-AF65-F5344CB8AC3E}">
        <p14:creationId xmlns:p14="http://schemas.microsoft.com/office/powerpoint/2010/main" val="387839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3446" indent="-303446">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52012E5E-B67A-43DC-A26F-4AE694D86E8F}" type="slidenum">
              <a:rPr lang="en-US" smtClean="0"/>
              <a:t>5</a:t>
            </a:fld>
            <a:endParaRPr lang="en-US" dirty="0"/>
          </a:p>
        </p:txBody>
      </p:sp>
    </p:spTree>
    <p:extLst>
      <p:ext uri="{BB962C8B-B14F-4D97-AF65-F5344CB8AC3E}">
        <p14:creationId xmlns:p14="http://schemas.microsoft.com/office/powerpoint/2010/main" val="407751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2012E5E-B67A-43DC-A26F-4AE694D86E8F}" type="slidenum">
              <a:rPr lang="en-US" smtClean="0"/>
              <a:t>6</a:t>
            </a:fld>
            <a:endParaRPr lang="en-US" dirty="0"/>
          </a:p>
        </p:txBody>
      </p:sp>
    </p:spTree>
    <p:extLst>
      <p:ext uri="{BB962C8B-B14F-4D97-AF65-F5344CB8AC3E}">
        <p14:creationId xmlns:p14="http://schemas.microsoft.com/office/powerpoint/2010/main" val="3939499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7</a:t>
            </a:fld>
            <a:endParaRPr lang="en-US" dirty="0"/>
          </a:p>
        </p:txBody>
      </p:sp>
    </p:spTree>
    <p:extLst>
      <p:ext uri="{BB962C8B-B14F-4D97-AF65-F5344CB8AC3E}">
        <p14:creationId xmlns:p14="http://schemas.microsoft.com/office/powerpoint/2010/main" val="160784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8</a:t>
            </a:fld>
            <a:endParaRPr lang="en-US" dirty="0"/>
          </a:p>
        </p:txBody>
      </p:sp>
    </p:spTree>
    <p:extLst>
      <p:ext uri="{BB962C8B-B14F-4D97-AF65-F5344CB8AC3E}">
        <p14:creationId xmlns:p14="http://schemas.microsoft.com/office/powerpoint/2010/main" val="1493778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2E5E-B67A-43DC-A26F-4AE694D86E8F}" type="slidenum">
              <a:rPr lang="en-US" smtClean="0"/>
              <a:t>9</a:t>
            </a:fld>
            <a:endParaRPr lang="en-US" dirty="0"/>
          </a:p>
        </p:txBody>
      </p:sp>
    </p:spTree>
    <p:extLst>
      <p:ext uri="{BB962C8B-B14F-4D97-AF65-F5344CB8AC3E}">
        <p14:creationId xmlns:p14="http://schemas.microsoft.com/office/powerpoint/2010/main" val="232408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2pPr marL="742950" indent="-28575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Courier New" panose="02070309020205020404" pitchFamily="49" charset="0"/>
              <a:buChar char="o"/>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4669C-1B55-4D14-A983-E697BFE227BE}" type="slidenum">
              <a:rPr lang="en-US" smtClean="0"/>
              <a:t>‹#›</a:t>
            </a:fld>
            <a:endParaRPr lang="en-US" dirty="0"/>
          </a:p>
        </p:txBody>
      </p:sp>
    </p:spTree>
    <p:extLst>
      <p:ext uri="{BB962C8B-B14F-4D97-AF65-F5344CB8AC3E}">
        <p14:creationId xmlns:p14="http://schemas.microsoft.com/office/powerpoint/2010/main" val="17910349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D4669C-1B55-4D14-A983-E697BFE227BE}" type="slidenum">
              <a:rPr lang="en-US" smtClean="0"/>
              <a:t>‹#›</a:t>
            </a:fld>
            <a:endParaRPr lang="en-US" dirty="0"/>
          </a:p>
        </p:txBody>
      </p:sp>
    </p:spTree>
    <p:extLst>
      <p:ext uri="{BB962C8B-B14F-4D97-AF65-F5344CB8AC3E}">
        <p14:creationId xmlns:p14="http://schemas.microsoft.com/office/powerpoint/2010/main" val="1661557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6035040"/>
            <a:ext cx="12192000" cy="822960"/>
          </a:xfrm>
          <a:prstGeom prst="rect">
            <a:avLst/>
          </a:prstGeom>
          <a:solidFill>
            <a:srgbClr val="0F2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24676" y="6093367"/>
            <a:ext cx="598789" cy="706046"/>
          </a:xfrm>
          <a:prstGeom prst="rect">
            <a:avLst/>
          </a:prstGeom>
        </p:spPr>
      </p:pic>
      <p:pic>
        <p:nvPicPr>
          <p:cNvPr id="3" name="Picture 2"/>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1651074" y="6258704"/>
            <a:ext cx="1015607" cy="37537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609" y="6112669"/>
            <a:ext cx="669458" cy="667700"/>
          </a:xfrm>
          <a:prstGeom prst="rect">
            <a:avLst/>
          </a:prstGeom>
        </p:spPr>
      </p:pic>
      <p:sp>
        <p:nvSpPr>
          <p:cNvPr id="5" name="TextBox 4"/>
          <p:cNvSpPr txBox="1"/>
          <p:nvPr userDrawn="1"/>
        </p:nvSpPr>
        <p:spPr>
          <a:xfrm>
            <a:off x="8938437" y="6573558"/>
            <a:ext cx="3253563" cy="276999"/>
          </a:xfrm>
          <a:prstGeom prst="rect">
            <a:avLst/>
          </a:prstGeom>
          <a:noFill/>
        </p:spPr>
        <p:txBody>
          <a:bodyPr wrap="square" rtlCol="0">
            <a:spAutoFit/>
          </a:bodyPr>
          <a:lstStyle/>
          <a:p>
            <a:pPr algn="r"/>
            <a:fld id="{182948E3-7503-41FE-A107-71C823654624}" type="slidenum">
              <a:rPr lang="en-US" sz="1200" smtClean="0">
                <a:solidFill>
                  <a:schemeClr val="bg1"/>
                </a:solidFill>
                <a:latin typeface="Calibri" panose="020F0502020204030204" pitchFamily="34" charset="0"/>
                <a:cs typeface="Calibri" panose="020F0502020204030204" pitchFamily="34" charset="0"/>
              </a:rPr>
              <a:t>‹#›</a:t>
            </a:fld>
            <a:endParaRPr lang="en-US" sz="1200" dirty="0">
              <a:solidFill>
                <a:schemeClr val="bg1"/>
              </a:solidFill>
              <a:latin typeface="Calibri" panose="020F0502020204030204" pitchFamily="34" charset="0"/>
              <a:cs typeface="Calibri" panose="020F0502020204030204" pitchFamily="34" charset="0"/>
            </a:endParaRPr>
          </a:p>
        </p:txBody>
      </p:sp>
      <p:sp>
        <p:nvSpPr>
          <p:cNvPr id="7" name="Content Placeholder 2"/>
          <p:cNvSpPr>
            <a:spLocks noGrp="1"/>
          </p:cNvSpPr>
          <p:nvPr>
            <p:ph idx="1"/>
          </p:nvPr>
        </p:nvSpPr>
        <p:spPr>
          <a:xfrm>
            <a:off x="341769" y="1201480"/>
            <a:ext cx="8596668" cy="424446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41769" y="173665"/>
            <a:ext cx="8596668" cy="995916"/>
          </a:xfrm>
        </p:spPr>
        <p:txBody>
          <a:bodyPr>
            <a:normAutofit/>
          </a:bodyPr>
          <a:lstStyle>
            <a:lvl1pPr>
              <a:defRPr sz="3600">
                <a:solidFill>
                  <a:srgbClr val="002060"/>
                </a:solidFill>
              </a:defRPr>
            </a:lvl1pPr>
          </a:lstStyle>
          <a:p>
            <a:r>
              <a:rPr lang="en-US" dirty="0"/>
              <a:t>Click to edit Master title style</a:t>
            </a:r>
          </a:p>
        </p:txBody>
      </p:sp>
    </p:spTree>
    <p:extLst>
      <p:ext uri="{BB962C8B-B14F-4D97-AF65-F5344CB8AC3E}">
        <p14:creationId xmlns:p14="http://schemas.microsoft.com/office/powerpoint/2010/main" val="9897219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D4669C-1B55-4D14-A983-E697BFE227BE}" type="slidenum">
              <a:rPr lang="en-US" smtClean="0"/>
              <a:t>‹#›</a:t>
            </a:fld>
            <a:endParaRPr lang="en-US" dirty="0"/>
          </a:p>
        </p:txBody>
      </p:sp>
    </p:spTree>
    <p:extLst>
      <p:ext uri="{BB962C8B-B14F-4D97-AF65-F5344CB8AC3E}">
        <p14:creationId xmlns:p14="http://schemas.microsoft.com/office/powerpoint/2010/main" val="3660403288"/>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68" r:id="rId3"/>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y.thun@ghd.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3CB4-7BFB-4F2D-937C-48ED8F5FC275}"/>
              </a:ext>
            </a:extLst>
          </p:cNvPr>
          <p:cNvSpPr>
            <a:spLocks noGrp="1"/>
          </p:cNvSpPr>
          <p:nvPr>
            <p:ph idx="1"/>
          </p:nvPr>
        </p:nvSpPr>
        <p:spPr>
          <a:xfrm>
            <a:off x="341769" y="1553905"/>
            <a:ext cx="9812324" cy="4244460"/>
          </a:xfrm>
        </p:spPr>
        <p:txBody>
          <a:bodyPr>
            <a:normAutofit/>
          </a:bodyPr>
          <a:lstStyle/>
          <a:p>
            <a:r>
              <a:rPr lang="en-US" sz="2400" dirty="0" smtClean="0">
                <a:solidFill>
                  <a:schemeClr val="tx1"/>
                </a:solidFill>
              </a:rPr>
              <a:t>Presenter / Team Program Advisor</a:t>
            </a:r>
          </a:p>
          <a:p>
            <a:pPr lvl="1">
              <a:buFont typeface="Wingdings" panose="05000000000000000000" pitchFamily="2" charset="2"/>
              <a:buChar char="§"/>
            </a:pPr>
            <a:r>
              <a:rPr lang="en-US" sz="2000" dirty="0" smtClean="0">
                <a:solidFill>
                  <a:schemeClr val="tx1"/>
                </a:solidFill>
              </a:rPr>
              <a:t>Roy Thun, P.G., ENV. SP. – GHD </a:t>
            </a:r>
          </a:p>
          <a:p>
            <a:pPr marL="744538" lvl="1" indent="0">
              <a:lnSpc>
                <a:spcPct val="110000"/>
              </a:lnSpc>
              <a:spcBef>
                <a:spcPts val="0"/>
              </a:spcBef>
              <a:buNone/>
            </a:pPr>
            <a:r>
              <a:rPr lang="en-US" sz="2000" dirty="0" smtClean="0">
                <a:solidFill>
                  <a:schemeClr val="tx1"/>
                </a:solidFill>
                <a:hlinkClick r:id="rId3"/>
              </a:rPr>
              <a:t>roy.thun@ghd.com</a:t>
            </a:r>
            <a:r>
              <a:rPr lang="en-US" sz="2000" dirty="0" smtClean="0">
                <a:solidFill>
                  <a:schemeClr val="tx1"/>
                </a:solidFill>
              </a:rPr>
              <a:t> </a:t>
            </a:r>
          </a:p>
          <a:p>
            <a:pPr marL="744538" lvl="1" indent="0">
              <a:lnSpc>
                <a:spcPct val="110000"/>
              </a:lnSpc>
              <a:spcBef>
                <a:spcPts val="0"/>
              </a:spcBef>
              <a:buNone/>
            </a:pPr>
            <a:r>
              <a:rPr lang="en-US" sz="2000" dirty="0" smtClean="0">
                <a:solidFill>
                  <a:schemeClr val="tx1"/>
                </a:solidFill>
              </a:rPr>
              <a:t>Office: (661) 287-3855</a:t>
            </a:r>
          </a:p>
          <a:p>
            <a:pPr lvl="1"/>
            <a:endParaRPr lang="en-US" sz="2000" dirty="0" smtClean="0">
              <a:solidFill>
                <a:schemeClr val="tx1"/>
              </a:solidFill>
            </a:endParaRPr>
          </a:p>
          <a:p>
            <a:r>
              <a:rPr lang="en-US" sz="2400" dirty="0" smtClean="0">
                <a:solidFill>
                  <a:schemeClr val="tx1"/>
                </a:solidFill>
              </a:rPr>
              <a:t>Team Leaders</a:t>
            </a:r>
            <a:endParaRPr lang="en-US" sz="2400" dirty="0">
              <a:solidFill>
                <a:schemeClr val="tx1"/>
              </a:solidFill>
            </a:endParaRPr>
          </a:p>
          <a:p>
            <a:pPr lvl="1">
              <a:buFont typeface="Wingdings" panose="05000000000000000000" pitchFamily="2" charset="2"/>
              <a:buChar char="§"/>
            </a:pPr>
            <a:r>
              <a:rPr lang="en-US" sz="2000" dirty="0">
                <a:solidFill>
                  <a:schemeClr val="tx1"/>
                </a:solidFill>
              </a:rPr>
              <a:t>Thomas F. Booze, Ph.D. – </a:t>
            </a:r>
            <a:r>
              <a:rPr lang="en-US" sz="2000" dirty="0" smtClean="0">
                <a:solidFill>
                  <a:schemeClr val="tx1"/>
                </a:solidFill>
              </a:rPr>
              <a:t>California </a:t>
            </a:r>
            <a:r>
              <a:rPr lang="en-US" sz="2000" dirty="0">
                <a:solidFill>
                  <a:schemeClr val="tx1"/>
                </a:solidFill>
              </a:rPr>
              <a:t>Department of Toxic Substances Control </a:t>
            </a:r>
            <a:endParaRPr lang="en-US" sz="2000" dirty="0" smtClean="0">
              <a:solidFill>
                <a:schemeClr val="tx1"/>
              </a:solidFill>
            </a:endParaRPr>
          </a:p>
          <a:p>
            <a:pPr marL="744538" lvl="1" indent="0">
              <a:lnSpc>
                <a:spcPct val="110000"/>
              </a:lnSpc>
              <a:spcBef>
                <a:spcPts val="0"/>
              </a:spcBef>
              <a:buNone/>
            </a:pPr>
            <a:r>
              <a:rPr lang="en-US" sz="2000" dirty="0" smtClean="0">
                <a:solidFill>
                  <a:schemeClr val="tx1"/>
                </a:solidFill>
              </a:rPr>
              <a:t>Office:  (916) 255-6653</a:t>
            </a:r>
            <a:endParaRPr lang="en-US" sz="2000" dirty="0">
              <a:solidFill>
                <a:schemeClr val="tx1"/>
              </a:solidFill>
            </a:endParaRPr>
          </a:p>
          <a:p>
            <a:pPr lvl="1">
              <a:buFont typeface="Wingdings" panose="05000000000000000000" pitchFamily="2" charset="2"/>
              <a:buChar char="§"/>
            </a:pPr>
            <a:r>
              <a:rPr lang="en-US" sz="2000" dirty="0">
                <a:solidFill>
                  <a:schemeClr val="tx1"/>
                </a:solidFill>
              </a:rPr>
              <a:t>Michael Kwiecinski, P.G. – </a:t>
            </a:r>
            <a:r>
              <a:rPr lang="en-US" sz="2000" dirty="0" smtClean="0">
                <a:solidFill>
                  <a:schemeClr val="tx1"/>
                </a:solidFill>
              </a:rPr>
              <a:t>Colorado Division of Oil </a:t>
            </a:r>
            <a:r>
              <a:rPr lang="en-US" sz="2000" dirty="0">
                <a:solidFill>
                  <a:schemeClr val="tx1"/>
                </a:solidFill>
              </a:rPr>
              <a:t>and Public </a:t>
            </a:r>
            <a:r>
              <a:rPr lang="en-US" sz="2000" dirty="0" smtClean="0">
                <a:solidFill>
                  <a:schemeClr val="tx1"/>
                </a:solidFill>
              </a:rPr>
              <a:t>Safety </a:t>
            </a:r>
          </a:p>
          <a:p>
            <a:pPr marL="744538" lvl="1" indent="0">
              <a:lnSpc>
                <a:spcPct val="110000"/>
              </a:lnSpc>
              <a:spcBef>
                <a:spcPts val="0"/>
              </a:spcBef>
              <a:buNone/>
            </a:pPr>
            <a:r>
              <a:rPr lang="en-US" sz="2000" dirty="0" smtClean="0">
                <a:solidFill>
                  <a:schemeClr val="tx1"/>
                </a:solidFill>
              </a:rPr>
              <a:t>Office:  (303) 318-8546</a:t>
            </a:r>
            <a:r>
              <a:rPr lang="en-US" dirty="0">
                <a:solidFill>
                  <a:schemeClr val="tx1"/>
                </a:solidFill>
              </a:rPr>
              <a:t>	</a:t>
            </a:r>
          </a:p>
          <a:p>
            <a:pPr marL="347472" lvl="1" indent="-347472">
              <a:buNone/>
            </a:pPr>
            <a:endParaRPr lang="en-US" dirty="0"/>
          </a:p>
        </p:txBody>
      </p:sp>
      <p:sp>
        <p:nvSpPr>
          <p:cNvPr id="3" name="Title 2">
            <a:extLst>
              <a:ext uri="{FF2B5EF4-FFF2-40B4-BE49-F238E27FC236}">
                <a16:creationId xmlns:a16="http://schemas.microsoft.com/office/drawing/2014/main" id="{2BAC6BAE-DFDF-4669-B093-CB901AA56731}"/>
              </a:ext>
            </a:extLst>
          </p:cNvPr>
          <p:cNvSpPr>
            <a:spLocks noGrp="1"/>
          </p:cNvSpPr>
          <p:nvPr>
            <p:ph type="title"/>
          </p:nvPr>
        </p:nvSpPr>
        <p:spPr/>
        <p:txBody>
          <a:bodyPr>
            <a:normAutofit fontScale="90000"/>
          </a:bodyPr>
          <a:lstStyle/>
          <a:p>
            <a:r>
              <a:rPr lang="en-US" dirty="0"/>
              <a:t>ITRC’s TPH Risk Evaluation at Petroleum Contaminated Sites guidance </a:t>
            </a:r>
            <a:r>
              <a:rPr lang="en-US" dirty="0" smtClean="0"/>
              <a:t>- preview</a:t>
            </a:r>
            <a:endParaRPr lang="en-US" dirty="0"/>
          </a:p>
        </p:txBody>
      </p:sp>
    </p:spTree>
    <p:extLst>
      <p:ext uri="{BB962C8B-B14F-4D97-AF65-F5344CB8AC3E}">
        <p14:creationId xmlns:p14="http://schemas.microsoft.com/office/powerpoint/2010/main" val="1466259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6868" y="1154221"/>
            <a:ext cx="4903331" cy="2604980"/>
          </a:xfrm>
        </p:spPr>
        <p:txBody>
          <a:bodyPr>
            <a:normAutofit/>
          </a:bodyPr>
          <a:lstStyle/>
          <a:p>
            <a:pPr>
              <a:spcAft>
                <a:spcPts val="1200"/>
              </a:spcAft>
            </a:pPr>
            <a:r>
              <a:rPr lang="en-US" sz="2400" dirty="0" smtClean="0">
                <a:solidFill>
                  <a:schemeClr val="tx1"/>
                </a:solidFill>
              </a:rPr>
              <a:t>Two main groups of petroleum hydrocarbons</a:t>
            </a:r>
          </a:p>
          <a:p>
            <a:r>
              <a:rPr lang="en-US" sz="2400" dirty="0" smtClean="0">
                <a:solidFill>
                  <a:schemeClr val="tx1"/>
                </a:solidFill>
              </a:rPr>
              <a:t>Metabolites are polar molecules with significantly different properties than hydrocarbons</a:t>
            </a:r>
          </a:p>
          <a:p>
            <a:endParaRPr lang="en-US" sz="2400" dirty="0">
              <a:solidFill>
                <a:schemeClr val="tx1"/>
              </a:solidFill>
            </a:endParaRPr>
          </a:p>
        </p:txBody>
      </p:sp>
      <p:sp>
        <p:nvSpPr>
          <p:cNvPr id="3" name="Title 2"/>
          <p:cNvSpPr>
            <a:spLocks noGrp="1"/>
          </p:cNvSpPr>
          <p:nvPr>
            <p:ph type="title"/>
          </p:nvPr>
        </p:nvSpPr>
        <p:spPr/>
        <p:txBody>
          <a:bodyPr>
            <a:normAutofit/>
          </a:bodyPr>
          <a:lstStyle/>
          <a:p>
            <a:r>
              <a:rPr lang="en-US" sz="3200" dirty="0" smtClean="0"/>
              <a:t>TPH Fundamentals</a:t>
            </a:r>
            <a:endParaRPr lang="en-US" sz="3200" dirty="0"/>
          </a:p>
        </p:txBody>
      </p:sp>
      <p:pic>
        <p:nvPicPr>
          <p:cNvPr id="4" name="image164.png"/>
          <p:cNvPicPr/>
          <p:nvPr/>
        </p:nvPicPr>
        <p:blipFill>
          <a:blip r:embed="rId3"/>
          <a:srcRect/>
          <a:stretch>
            <a:fillRect/>
          </a:stretch>
        </p:blipFill>
        <p:spPr>
          <a:xfrm>
            <a:off x="5765800" y="164806"/>
            <a:ext cx="5181600" cy="5820735"/>
          </a:xfrm>
          <a:prstGeom prst="rect">
            <a:avLst/>
          </a:prstGeom>
          <a:ln/>
        </p:spPr>
      </p:pic>
      <p:pic>
        <p:nvPicPr>
          <p:cNvPr id="6" name="Picture 5"/>
          <p:cNvPicPr/>
          <p:nvPr/>
        </p:nvPicPr>
        <p:blipFill>
          <a:blip r:embed="rId4" cstate="print">
            <a:biLevel thresh="75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20229" y="4118642"/>
            <a:ext cx="4267111" cy="1756092"/>
          </a:xfrm>
          <a:prstGeom prst="rect">
            <a:avLst/>
          </a:prstGeom>
          <a:noFill/>
          <a:ln>
            <a:solidFill>
              <a:schemeClr val="tx1"/>
            </a:solidFill>
          </a:ln>
        </p:spPr>
      </p:pic>
      <p:sp>
        <p:nvSpPr>
          <p:cNvPr id="7" name="TextBox 6"/>
          <p:cNvSpPr txBox="1"/>
          <p:nvPr/>
        </p:nvSpPr>
        <p:spPr>
          <a:xfrm>
            <a:off x="3651893" y="3749310"/>
            <a:ext cx="1329210" cy="369332"/>
          </a:xfrm>
          <a:prstGeom prst="rect">
            <a:avLst/>
          </a:prstGeom>
          <a:noFill/>
        </p:spPr>
        <p:txBody>
          <a:bodyPr wrap="none" rtlCol="0">
            <a:spAutoFit/>
          </a:bodyPr>
          <a:lstStyle/>
          <a:p>
            <a:r>
              <a:rPr lang="en-US" b="1" dirty="0" smtClean="0"/>
              <a:t>Metabolite</a:t>
            </a:r>
            <a:endParaRPr lang="en-US" b="1" dirty="0"/>
          </a:p>
        </p:txBody>
      </p:sp>
    </p:spTree>
    <p:extLst>
      <p:ext uri="{BB962C8B-B14F-4D97-AF65-F5344CB8AC3E}">
        <p14:creationId xmlns:p14="http://schemas.microsoft.com/office/powerpoint/2010/main" val="1026313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smtClean="0">
                <a:solidFill>
                  <a:schemeClr val="tx1"/>
                </a:solidFill>
              </a:rPr>
              <a:t>TPH is defined as the </a:t>
            </a:r>
            <a:r>
              <a:rPr lang="en-US" sz="2400" i="1" dirty="0">
                <a:solidFill>
                  <a:schemeClr val="tx1"/>
                </a:solidFill>
              </a:rPr>
              <a:t>known or assumed aliphatic and aromatic hydrocarbon mixture (e.g., crude oil, fuel type, mixture of fuel types) originally released to the environment, or the remaining aliphatic and aromatic hydrocarbon mixture after weathering thereof, for </a:t>
            </a:r>
            <a:r>
              <a:rPr lang="en-US" sz="2400" i="1" u="sng" dirty="0">
                <a:solidFill>
                  <a:schemeClr val="tx1"/>
                </a:solidFill>
              </a:rPr>
              <a:t>LNAPL in soil, and sediment sample matrices</a:t>
            </a:r>
            <a:r>
              <a:rPr lang="en-US" sz="2400" i="1" dirty="0">
                <a:solidFill>
                  <a:schemeClr val="tx1"/>
                </a:solidFill>
              </a:rPr>
              <a:t>, and the dissolved hydrocarbons that have partitioned from the hydrocarbon mixture into groundwater or surface water for </a:t>
            </a:r>
            <a:r>
              <a:rPr lang="en-US" sz="2400" i="1" u="sng" dirty="0">
                <a:solidFill>
                  <a:schemeClr val="tx1"/>
                </a:solidFill>
              </a:rPr>
              <a:t>the water matrix</a:t>
            </a:r>
            <a:r>
              <a:rPr lang="en-US" sz="2400" i="1" dirty="0">
                <a:solidFill>
                  <a:schemeClr val="tx1"/>
                </a:solidFill>
              </a:rPr>
              <a:t>, and the volatilized hydrocarbons that have partitioned from the hydrocarbon mixture or the dissolved phase to the soil vapor for </a:t>
            </a:r>
            <a:r>
              <a:rPr lang="en-US" sz="2400" i="1" u="sng" dirty="0">
                <a:solidFill>
                  <a:schemeClr val="tx1"/>
                </a:solidFill>
              </a:rPr>
              <a:t>the air matrix</a:t>
            </a:r>
            <a:r>
              <a:rPr lang="en-US" sz="2400" i="1" dirty="0">
                <a:solidFill>
                  <a:schemeClr val="tx1"/>
                </a:solidFill>
              </a:rPr>
              <a:t>.</a:t>
            </a:r>
            <a:endParaRPr lang="en-US" sz="2400" dirty="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normAutofit/>
          </a:bodyPr>
          <a:lstStyle/>
          <a:p>
            <a:r>
              <a:rPr lang="en-US" sz="3200" dirty="0" smtClean="0"/>
              <a:t>TPH - Defined</a:t>
            </a:r>
            <a:endParaRPr lang="en-US" sz="3200" dirty="0"/>
          </a:p>
        </p:txBody>
      </p:sp>
    </p:spTree>
    <p:extLst>
      <p:ext uri="{BB962C8B-B14F-4D97-AF65-F5344CB8AC3E}">
        <p14:creationId xmlns:p14="http://schemas.microsoft.com/office/powerpoint/2010/main" val="178392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769" y="1580748"/>
            <a:ext cx="8596668" cy="1962552"/>
          </a:xfrm>
        </p:spPr>
        <p:txBody>
          <a:bodyPr>
            <a:normAutofit/>
          </a:bodyPr>
          <a:lstStyle/>
          <a:p>
            <a:r>
              <a:rPr lang="en-US" sz="2800" dirty="0">
                <a:solidFill>
                  <a:schemeClr val="tx1"/>
                </a:solidFill>
                <a:ea typeface="MS PGothic" panose="020B0600070205080204" pitchFamily="34" charset="-128"/>
                <a:cs typeface="MS PGothic" panose="020B0600070205080204" pitchFamily="34" charset="-128"/>
              </a:rPr>
              <a:t>For the purposes of this guidance TPH is defined by the analytical method used to measure </a:t>
            </a:r>
            <a:r>
              <a:rPr lang="en-US" sz="2800" dirty="0" smtClean="0">
                <a:solidFill>
                  <a:schemeClr val="tx1"/>
                </a:solidFill>
                <a:ea typeface="MS PGothic" panose="020B0600070205080204" pitchFamily="34" charset="-128"/>
                <a:cs typeface="MS PGothic" panose="020B0600070205080204" pitchFamily="34" charset="-128"/>
              </a:rPr>
              <a:t>it.</a:t>
            </a:r>
            <a:endParaRPr lang="en-US" sz="2000" dirty="0">
              <a:solidFill>
                <a:schemeClr val="tx1"/>
              </a:solidFill>
            </a:endParaRPr>
          </a:p>
        </p:txBody>
      </p:sp>
      <p:sp>
        <p:nvSpPr>
          <p:cNvPr id="3" name="Title 2"/>
          <p:cNvSpPr>
            <a:spLocks noGrp="1"/>
          </p:cNvSpPr>
          <p:nvPr>
            <p:ph type="title"/>
          </p:nvPr>
        </p:nvSpPr>
        <p:spPr/>
        <p:txBody>
          <a:bodyPr>
            <a:normAutofit/>
          </a:bodyPr>
          <a:lstStyle/>
          <a:p>
            <a:r>
              <a:rPr lang="en-US" sz="3200" dirty="0" smtClean="0"/>
              <a:t>TPH - Defined</a:t>
            </a:r>
            <a:endParaRPr lang="en-US" sz="3200" dirty="0"/>
          </a:p>
        </p:txBody>
      </p:sp>
    </p:spTree>
    <p:extLst>
      <p:ext uri="{BB962C8B-B14F-4D97-AF65-F5344CB8AC3E}">
        <p14:creationId xmlns:p14="http://schemas.microsoft.com/office/powerpoint/2010/main" val="3447108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TPH – What’s in that number?</a:t>
            </a:r>
          </a:p>
        </p:txBody>
      </p:sp>
      <p:pic>
        <p:nvPicPr>
          <p:cNvPr id="12" name="image93.png"/>
          <p:cNvPicPr/>
          <p:nvPr/>
        </p:nvPicPr>
        <p:blipFill>
          <a:blip r:embed="rId3"/>
          <a:srcRect/>
          <a:stretch>
            <a:fillRect/>
          </a:stretch>
        </p:blipFill>
        <p:spPr>
          <a:xfrm>
            <a:off x="845820" y="798776"/>
            <a:ext cx="4572001" cy="4039859"/>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5921872" y="771927"/>
            <a:ext cx="3010077" cy="4093555"/>
          </a:xfrm>
          <a:prstGeom prst="rect">
            <a:avLst/>
          </a:prstGeom>
        </p:spPr>
      </p:pic>
      <p:sp>
        <p:nvSpPr>
          <p:cNvPr id="13" name="TextBox 12"/>
          <p:cNvSpPr txBox="1"/>
          <p:nvPr/>
        </p:nvSpPr>
        <p:spPr>
          <a:xfrm>
            <a:off x="1837715" y="5094414"/>
            <a:ext cx="2849883" cy="400110"/>
          </a:xfrm>
          <a:prstGeom prst="rect">
            <a:avLst/>
          </a:prstGeom>
          <a:noFill/>
        </p:spPr>
        <p:txBody>
          <a:bodyPr wrap="none" rtlCol="0">
            <a:spAutoFit/>
          </a:bodyPr>
          <a:lstStyle/>
          <a:p>
            <a:r>
              <a:rPr lang="en-US" sz="2000" dirty="0" smtClean="0"/>
              <a:t>Weathering of Gasoline</a:t>
            </a:r>
            <a:endParaRPr lang="en-US" sz="2000" dirty="0"/>
          </a:p>
        </p:txBody>
      </p:sp>
      <p:sp>
        <p:nvSpPr>
          <p:cNvPr id="14" name="TextBox 13"/>
          <p:cNvSpPr txBox="1"/>
          <p:nvPr/>
        </p:nvSpPr>
        <p:spPr>
          <a:xfrm>
            <a:off x="6230108" y="5094414"/>
            <a:ext cx="2634054" cy="400110"/>
          </a:xfrm>
          <a:prstGeom prst="rect">
            <a:avLst/>
          </a:prstGeom>
          <a:noFill/>
        </p:spPr>
        <p:txBody>
          <a:bodyPr wrap="none" rtlCol="0">
            <a:spAutoFit/>
          </a:bodyPr>
          <a:lstStyle/>
          <a:p>
            <a:r>
              <a:rPr lang="en-US" sz="2000" dirty="0" smtClean="0"/>
              <a:t>Metabolite influence </a:t>
            </a:r>
            <a:endParaRPr lang="en-US" sz="2000" dirty="0"/>
          </a:p>
        </p:txBody>
      </p:sp>
    </p:spTree>
    <p:extLst>
      <p:ext uri="{BB962C8B-B14F-4D97-AF65-F5344CB8AC3E}">
        <p14:creationId xmlns:p14="http://schemas.microsoft.com/office/powerpoint/2010/main" val="3527770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Decision Framework</a:t>
            </a:r>
            <a:endParaRPr lang="en-US" sz="3200" dirty="0"/>
          </a:p>
        </p:txBody>
      </p:sp>
      <p:pic>
        <p:nvPicPr>
          <p:cNvPr id="4" name="Picture 3"/>
          <p:cNvPicPr>
            <a:picLocks noChangeAspect="1"/>
          </p:cNvPicPr>
          <p:nvPr/>
        </p:nvPicPr>
        <p:blipFill>
          <a:blip r:embed="rId3"/>
          <a:stretch>
            <a:fillRect/>
          </a:stretch>
        </p:blipFill>
        <p:spPr>
          <a:xfrm>
            <a:off x="3493290" y="173665"/>
            <a:ext cx="8913124" cy="6895174"/>
          </a:xfrm>
          <a:prstGeom prst="rect">
            <a:avLst/>
          </a:prstGeom>
        </p:spPr>
      </p:pic>
    </p:spTree>
    <p:extLst>
      <p:ext uri="{BB962C8B-B14F-4D97-AF65-F5344CB8AC3E}">
        <p14:creationId xmlns:p14="http://schemas.microsoft.com/office/powerpoint/2010/main" val="1953230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769" y="1293709"/>
            <a:ext cx="4724247" cy="3892065"/>
          </a:xfrm>
        </p:spPr>
        <p:txBody>
          <a:bodyPr>
            <a:noAutofit/>
          </a:bodyPr>
          <a:lstStyle/>
          <a:p>
            <a:pPr>
              <a:spcBef>
                <a:spcPts val="0"/>
              </a:spcBef>
              <a:spcAft>
                <a:spcPts val="1200"/>
              </a:spcAft>
            </a:pPr>
            <a:r>
              <a:rPr lang="en-US" sz="2800" dirty="0">
                <a:solidFill>
                  <a:schemeClr val="tx1"/>
                </a:solidFill>
              </a:rPr>
              <a:t>TPH is </a:t>
            </a:r>
            <a:r>
              <a:rPr lang="en-US" sz="2800" dirty="0" smtClean="0">
                <a:solidFill>
                  <a:schemeClr val="tx1"/>
                </a:solidFill>
              </a:rPr>
              <a:t>a complex mixture</a:t>
            </a:r>
          </a:p>
          <a:p>
            <a:pPr lvl="1">
              <a:spcBef>
                <a:spcPts val="0"/>
              </a:spcBef>
              <a:spcAft>
                <a:spcPts val="1200"/>
              </a:spcAft>
              <a:buFont typeface="Wingdings" panose="05000000000000000000" pitchFamily="2" charset="2"/>
              <a:buChar char="§"/>
            </a:pPr>
            <a:r>
              <a:rPr lang="en-US" sz="2400" dirty="0" smtClean="0">
                <a:solidFill>
                  <a:schemeClr val="tx1"/>
                </a:solidFill>
              </a:rPr>
              <a:t>Weathering from </a:t>
            </a:r>
            <a:r>
              <a:rPr lang="en-US" sz="2400" dirty="0">
                <a:solidFill>
                  <a:schemeClr val="tx1"/>
                </a:solidFill>
              </a:rPr>
              <a:t>chemical, physical and </a:t>
            </a:r>
            <a:r>
              <a:rPr lang="en-US" sz="2400" dirty="0" smtClean="0">
                <a:solidFill>
                  <a:schemeClr val="tx1"/>
                </a:solidFill>
              </a:rPr>
              <a:t>biological processes changes composition over time</a:t>
            </a:r>
            <a:endParaRPr lang="en-US" sz="2400" dirty="0">
              <a:solidFill>
                <a:schemeClr val="tx1"/>
              </a:solidFill>
            </a:endParaRPr>
          </a:p>
          <a:p>
            <a:pPr lvl="1">
              <a:spcBef>
                <a:spcPts val="0"/>
              </a:spcBef>
              <a:spcAft>
                <a:spcPts val="1200"/>
              </a:spcAft>
              <a:buFont typeface="Wingdings" panose="05000000000000000000" pitchFamily="2" charset="2"/>
              <a:buChar char="§"/>
            </a:pPr>
            <a:r>
              <a:rPr lang="en-US" sz="2400" dirty="0" smtClean="0">
                <a:solidFill>
                  <a:schemeClr val="tx1"/>
                </a:solidFill>
              </a:rPr>
              <a:t>Composition affects risk</a:t>
            </a:r>
            <a:endParaRPr lang="en-US" sz="2400" dirty="0">
              <a:solidFill>
                <a:schemeClr val="tx1"/>
              </a:solidFill>
            </a:endParaRPr>
          </a:p>
        </p:txBody>
      </p:sp>
      <p:sp>
        <p:nvSpPr>
          <p:cNvPr id="3" name="Title 2"/>
          <p:cNvSpPr>
            <a:spLocks noGrp="1"/>
          </p:cNvSpPr>
          <p:nvPr>
            <p:ph type="title"/>
          </p:nvPr>
        </p:nvSpPr>
        <p:spPr/>
        <p:txBody>
          <a:bodyPr>
            <a:normAutofit/>
          </a:bodyPr>
          <a:lstStyle/>
          <a:p>
            <a:r>
              <a:rPr lang="en-US" sz="3200" dirty="0" smtClean="0"/>
              <a:t>Conceptual Site Model</a:t>
            </a:r>
            <a:endParaRPr lang="en-US" sz="3200" dirty="0"/>
          </a:p>
        </p:txBody>
      </p:sp>
      <p:pic>
        <p:nvPicPr>
          <p:cNvPr id="8" name="Picture 7"/>
          <p:cNvPicPr>
            <a:picLocks noChangeAspect="1"/>
          </p:cNvPicPr>
          <p:nvPr/>
        </p:nvPicPr>
        <p:blipFill>
          <a:blip r:embed="rId3"/>
          <a:stretch>
            <a:fillRect/>
          </a:stretch>
        </p:blipFill>
        <p:spPr>
          <a:xfrm>
            <a:off x="5066016" y="594360"/>
            <a:ext cx="7022592" cy="5266944"/>
          </a:xfrm>
          <a:prstGeom prst="rect">
            <a:avLst/>
          </a:prstGeom>
        </p:spPr>
      </p:pic>
    </p:spTree>
    <p:extLst>
      <p:ext uri="{BB962C8B-B14F-4D97-AF65-F5344CB8AC3E}">
        <p14:creationId xmlns:p14="http://schemas.microsoft.com/office/powerpoint/2010/main" val="1957898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769" y="1293710"/>
            <a:ext cx="2742807" cy="2973998"/>
          </a:xfrm>
        </p:spPr>
        <p:txBody>
          <a:bodyPr>
            <a:noAutofit/>
          </a:bodyPr>
          <a:lstStyle/>
          <a:p>
            <a:pPr>
              <a:spcBef>
                <a:spcPts val="0"/>
              </a:spcBef>
              <a:spcAft>
                <a:spcPts val="1200"/>
              </a:spcAft>
            </a:pPr>
            <a:r>
              <a:rPr lang="en-US" sz="2400" dirty="0" smtClean="0">
                <a:solidFill>
                  <a:schemeClr val="tx1"/>
                </a:solidFill>
              </a:rPr>
              <a:t>Analytical fractions </a:t>
            </a:r>
            <a:r>
              <a:rPr lang="en-US" sz="2400" dirty="0">
                <a:solidFill>
                  <a:schemeClr val="tx1"/>
                </a:solidFill>
              </a:rPr>
              <a:t>intervals </a:t>
            </a:r>
            <a:r>
              <a:rPr lang="en-US" sz="2400" dirty="0" smtClean="0">
                <a:solidFill>
                  <a:schemeClr val="tx1"/>
                </a:solidFill>
              </a:rPr>
              <a:t>do not coincide </a:t>
            </a:r>
            <a:r>
              <a:rPr lang="en-US" sz="2400" dirty="0">
                <a:solidFill>
                  <a:schemeClr val="tx1"/>
                </a:solidFill>
              </a:rPr>
              <a:t>with TPH toxicity </a:t>
            </a:r>
            <a:r>
              <a:rPr lang="en-US" sz="2400" dirty="0" smtClean="0">
                <a:solidFill>
                  <a:schemeClr val="tx1"/>
                </a:solidFill>
              </a:rPr>
              <a:t>categories</a:t>
            </a:r>
            <a:endParaRPr lang="en-US" sz="2400" dirty="0">
              <a:solidFill>
                <a:schemeClr val="tx1"/>
              </a:solidFill>
            </a:endParaRPr>
          </a:p>
        </p:txBody>
      </p:sp>
      <p:sp>
        <p:nvSpPr>
          <p:cNvPr id="4" name="Title 2">
            <a:extLst>
              <a:ext uri="{FF2B5EF4-FFF2-40B4-BE49-F238E27FC236}">
                <a16:creationId xmlns:a16="http://schemas.microsoft.com/office/drawing/2014/main" id="{DDA6FC05-69F0-4C51-A81D-2D98F2357978}"/>
              </a:ext>
            </a:extLst>
          </p:cNvPr>
          <p:cNvSpPr txBox="1">
            <a:spLocks/>
          </p:cNvSpPr>
          <p:nvPr/>
        </p:nvSpPr>
        <p:spPr>
          <a:xfrm>
            <a:off x="447103" y="147367"/>
            <a:ext cx="9840236" cy="7272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chemeClr val="tx1"/>
                </a:solidFill>
              </a:rPr>
              <a:t>Analytical Methods vs Toxicity Values</a:t>
            </a:r>
            <a:endParaRPr lang="en-US" sz="32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18630428"/>
              </p:ext>
            </p:extLst>
          </p:nvPr>
        </p:nvGraphicFramePr>
        <p:xfrm>
          <a:off x="2993456" y="811322"/>
          <a:ext cx="9190924" cy="5210930"/>
        </p:xfrm>
        <a:graphic>
          <a:graphicData uri="http://schemas.openxmlformats.org/drawingml/2006/table">
            <a:tbl>
              <a:tblPr>
                <a:tableStyleId>{5C22544A-7EE6-4342-B048-85BDC9FD1C3A}</a:tableStyleId>
              </a:tblPr>
              <a:tblGrid>
                <a:gridCol w="279045">
                  <a:extLst>
                    <a:ext uri="{9D8B030D-6E8A-4147-A177-3AD203B41FA5}">
                      <a16:colId xmlns:a16="http://schemas.microsoft.com/office/drawing/2014/main" val="20000"/>
                    </a:ext>
                  </a:extLst>
                </a:gridCol>
                <a:gridCol w="574061">
                  <a:extLst>
                    <a:ext uri="{9D8B030D-6E8A-4147-A177-3AD203B41FA5}">
                      <a16:colId xmlns:a16="http://schemas.microsoft.com/office/drawing/2014/main" val="20001"/>
                    </a:ext>
                  </a:extLst>
                </a:gridCol>
                <a:gridCol w="130005">
                  <a:extLst>
                    <a:ext uri="{9D8B030D-6E8A-4147-A177-3AD203B41FA5}">
                      <a16:colId xmlns:a16="http://schemas.microsoft.com/office/drawing/2014/main" val="20002"/>
                    </a:ext>
                  </a:extLst>
                </a:gridCol>
                <a:gridCol w="130005">
                  <a:extLst>
                    <a:ext uri="{9D8B030D-6E8A-4147-A177-3AD203B41FA5}">
                      <a16:colId xmlns:a16="http://schemas.microsoft.com/office/drawing/2014/main" val="20003"/>
                    </a:ext>
                  </a:extLst>
                </a:gridCol>
                <a:gridCol w="130005">
                  <a:extLst>
                    <a:ext uri="{9D8B030D-6E8A-4147-A177-3AD203B41FA5}">
                      <a16:colId xmlns:a16="http://schemas.microsoft.com/office/drawing/2014/main" val="20004"/>
                    </a:ext>
                  </a:extLst>
                </a:gridCol>
                <a:gridCol w="130005">
                  <a:extLst>
                    <a:ext uri="{9D8B030D-6E8A-4147-A177-3AD203B41FA5}">
                      <a16:colId xmlns:a16="http://schemas.microsoft.com/office/drawing/2014/main" val="20005"/>
                    </a:ext>
                  </a:extLst>
                </a:gridCol>
                <a:gridCol w="130005">
                  <a:extLst>
                    <a:ext uri="{9D8B030D-6E8A-4147-A177-3AD203B41FA5}">
                      <a16:colId xmlns:a16="http://schemas.microsoft.com/office/drawing/2014/main" val="20006"/>
                    </a:ext>
                  </a:extLst>
                </a:gridCol>
                <a:gridCol w="130005">
                  <a:extLst>
                    <a:ext uri="{9D8B030D-6E8A-4147-A177-3AD203B41FA5}">
                      <a16:colId xmlns:a16="http://schemas.microsoft.com/office/drawing/2014/main" val="20007"/>
                    </a:ext>
                  </a:extLst>
                </a:gridCol>
                <a:gridCol w="130005">
                  <a:extLst>
                    <a:ext uri="{9D8B030D-6E8A-4147-A177-3AD203B41FA5}">
                      <a16:colId xmlns:a16="http://schemas.microsoft.com/office/drawing/2014/main" val="20008"/>
                    </a:ext>
                  </a:extLst>
                </a:gridCol>
                <a:gridCol w="130005">
                  <a:extLst>
                    <a:ext uri="{9D8B030D-6E8A-4147-A177-3AD203B41FA5}">
                      <a16:colId xmlns:a16="http://schemas.microsoft.com/office/drawing/2014/main" val="20009"/>
                    </a:ext>
                  </a:extLst>
                </a:gridCol>
                <a:gridCol w="101179">
                  <a:extLst>
                    <a:ext uri="{9D8B030D-6E8A-4147-A177-3AD203B41FA5}">
                      <a16:colId xmlns:a16="http://schemas.microsoft.com/office/drawing/2014/main" val="20010"/>
                    </a:ext>
                  </a:extLst>
                </a:gridCol>
                <a:gridCol w="130005">
                  <a:extLst>
                    <a:ext uri="{9D8B030D-6E8A-4147-A177-3AD203B41FA5}">
                      <a16:colId xmlns:a16="http://schemas.microsoft.com/office/drawing/2014/main" val="20011"/>
                    </a:ext>
                  </a:extLst>
                </a:gridCol>
                <a:gridCol w="130005">
                  <a:extLst>
                    <a:ext uri="{9D8B030D-6E8A-4147-A177-3AD203B41FA5}">
                      <a16:colId xmlns:a16="http://schemas.microsoft.com/office/drawing/2014/main" val="20012"/>
                    </a:ext>
                  </a:extLst>
                </a:gridCol>
                <a:gridCol w="130005">
                  <a:extLst>
                    <a:ext uri="{9D8B030D-6E8A-4147-A177-3AD203B41FA5}">
                      <a16:colId xmlns:a16="http://schemas.microsoft.com/office/drawing/2014/main" val="20013"/>
                    </a:ext>
                  </a:extLst>
                </a:gridCol>
                <a:gridCol w="130005">
                  <a:extLst>
                    <a:ext uri="{9D8B030D-6E8A-4147-A177-3AD203B41FA5}">
                      <a16:colId xmlns:a16="http://schemas.microsoft.com/office/drawing/2014/main" val="20014"/>
                    </a:ext>
                  </a:extLst>
                </a:gridCol>
                <a:gridCol w="80023">
                  <a:extLst>
                    <a:ext uri="{9D8B030D-6E8A-4147-A177-3AD203B41FA5}">
                      <a16:colId xmlns:a16="http://schemas.microsoft.com/office/drawing/2014/main" val="20015"/>
                    </a:ext>
                  </a:extLst>
                </a:gridCol>
                <a:gridCol w="59557">
                  <a:extLst>
                    <a:ext uri="{9D8B030D-6E8A-4147-A177-3AD203B41FA5}">
                      <a16:colId xmlns:a16="http://schemas.microsoft.com/office/drawing/2014/main" val="20016"/>
                    </a:ext>
                  </a:extLst>
                </a:gridCol>
                <a:gridCol w="130005">
                  <a:extLst>
                    <a:ext uri="{9D8B030D-6E8A-4147-A177-3AD203B41FA5}">
                      <a16:colId xmlns:a16="http://schemas.microsoft.com/office/drawing/2014/main" val="20018"/>
                    </a:ext>
                  </a:extLst>
                </a:gridCol>
                <a:gridCol w="130005">
                  <a:extLst>
                    <a:ext uri="{9D8B030D-6E8A-4147-A177-3AD203B41FA5}">
                      <a16:colId xmlns:a16="http://schemas.microsoft.com/office/drawing/2014/main" val="20019"/>
                    </a:ext>
                  </a:extLst>
                </a:gridCol>
                <a:gridCol w="130005">
                  <a:extLst>
                    <a:ext uri="{9D8B030D-6E8A-4147-A177-3AD203B41FA5}">
                      <a16:colId xmlns:a16="http://schemas.microsoft.com/office/drawing/2014/main" val="20020"/>
                    </a:ext>
                  </a:extLst>
                </a:gridCol>
                <a:gridCol w="130005">
                  <a:extLst>
                    <a:ext uri="{9D8B030D-6E8A-4147-A177-3AD203B41FA5}">
                      <a16:colId xmlns:a16="http://schemas.microsoft.com/office/drawing/2014/main" val="20021"/>
                    </a:ext>
                  </a:extLst>
                </a:gridCol>
                <a:gridCol w="130005">
                  <a:extLst>
                    <a:ext uri="{9D8B030D-6E8A-4147-A177-3AD203B41FA5}">
                      <a16:colId xmlns:a16="http://schemas.microsoft.com/office/drawing/2014/main" val="20022"/>
                    </a:ext>
                  </a:extLst>
                </a:gridCol>
                <a:gridCol w="130005">
                  <a:extLst>
                    <a:ext uri="{9D8B030D-6E8A-4147-A177-3AD203B41FA5}">
                      <a16:colId xmlns:a16="http://schemas.microsoft.com/office/drawing/2014/main" val="20023"/>
                    </a:ext>
                  </a:extLst>
                </a:gridCol>
                <a:gridCol w="130005">
                  <a:extLst>
                    <a:ext uri="{9D8B030D-6E8A-4147-A177-3AD203B41FA5}">
                      <a16:colId xmlns:a16="http://schemas.microsoft.com/office/drawing/2014/main" val="20024"/>
                    </a:ext>
                  </a:extLst>
                </a:gridCol>
                <a:gridCol w="130005">
                  <a:extLst>
                    <a:ext uri="{9D8B030D-6E8A-4147-A177-3AD203B41FA5}">
                      <a16:colId xmlns:a16="http://schemas.microsoft.com/office/drawing/2014/main" val="20025"/>
                    </a:ext>
                  </a:extLst>
                </a:gridCol>
                <a:gridCol w="130005">
                  <a:extLst>
                    <a:ext uri="{9D8B030D-6E8A-4147-A177-3AD203B41FA5}">
                      <a16:colId xmlns:a16="http://schemas.microsoft.com/office/drawing/2014/main" val="20026"/>
                    </a:ext>
                  </a:extLst>
                </a:gridCol>
                <a:gridCol w="130005">
                  <a:extLst>
                    <a:ext uri="{9D8B030D-6E8A-4147-A177-3AD203B41FA5}">
                      <a16:colId xmlns:a16="http://schemas.microsoft.com/office/drawing/2014/main" val="20027"/>
                    </a:ext>
                  </a:extLst>
                </a:gridCol>
                <a:gridCol w="130005">
                  <a:extLst>
                    <a:ext uri="{9D8B030D-6E8A-4147-A177-3AD203B41FA5}">
                      <a16:colId xmlns:a16="http://schemas.microsoft.com/office/drawing/2014/main" val="20028"/>
                    </a:ext>
                  </a:extLst>
                </a:gridCol>
                <a:gridCol w="130005">
                  <a:extLst>
                    <a:ext uri="{9D8B030D-6E8A-4147-A177-3AD203B41FA5}">
                      <a16:colId xmlns:a16="http://schemas.microsoft.com/office/drawing/2014/main" val="20029"/>
                    </a:ext>
                  </a:extLst>
                </a:gridCol>
                <a:gridCol w="130005">
                  <a:extLst>
                    <a:ext uri="{9D8B030D-6E8A-4147-A177-3AD203B41FA5}">
                      <a16:colId xmlns:a16="http://schemas.microsoft.com/office/drawing/2014/main" val="20030"/>
                    </a:ext>
                  </a:extLst>
                </a:gridCol>
                <a:gridCol w="115750">
                  <a:extLst>
                    <a:ext uri="{9D8B030D-6E8A-4147-A177-3AD203B41FA5}">
                      <a16:colId xmlns:a16="http://schemas.microsoft.com/office/drawing/2014/main" val="20031"/>
                    </a:ext>
                  </a:extLst>
                </a:gridCol>
                <a:gridCol w="28710">
                  <a:extLst>
                    <a:ext uri="{9D8B030D-6E8A-4147-A177-3AD203B41FA5}">
                      <a16:colId xmlns:a16="http://schemas.microsoft.com/office/drawing/2014/main" val="20032"/>
                    </a:ext>
                  </a:extLst>
                </a:gridCol>
                <a:gridCol w="130005">
                  <a:extLst>
                    <a:ext uri="{9D8B030D-6E8A-4147-A177-3AD203B41FA5}">
                      <a16:colId xmlns:a16="http://schemas.microsoft.com/office/drawing/2014/main" val="20033"/>
                    </a:ext>
                  </a:extLst>
                </a:gridCol>
                <a:gridCol w="130005">
                  <a:extLst>
                    <a:ext uri="{9D8B030D-6E8A-4147-A177-3AD203B41FA5}">
                      <a16:colId xmlns:a16="http://schemas.microsoft.com/office/drawing/2014/main" val="20034"/>
                    </a:ext>
                  </a:extLst>
                </a:gridCol>
                <a:gridCol w="126680">
                  <a:extLst>
                    <a:ext uri="{9D8B030D-6E8A-4147-A177-3AD203B41FA5}">
                      <a16:colId xmlns:a16="http://schemas.microsoft.com/office/drawing/2014/main" val="20035"/>
                    </a:ext>
                  </a:extLst>
                </a:gridCol>
                <a:gridCol w="101095">
                  <a:extLst>
                    <a:ext uri="{9D8B030D-6E8A-4147-A177-3AD203B41FA5}">
                      <a16:colId xmlns:a16="http://schemas.microsoft.com/office/drawing/2014/main" val="20036"/>
                    </a:ext>
                  </a:extLst>
                </a:gridCol>
                <a:gridCol w="29777">
                  <a:extLst>
                    <a:ext uri="{9D8B030D-6E8A-4147-A177-3AD203B41FA5}">
                      <a16:colId xmlns:a16="http://schemas.microsoft.com/office/drawing/2014/main" val="20037"/>
                    </a:ext>
                  </a:extLst>
                </a:gridCol>
                <a:gridCol w="29777">
                  <a:extLst>
                    <a:ext uri="{9D8B030D-6E8A-4147-A177-3AD203B41FA5}">
                      <a16:colId xmlns:a16="http://schemas.microsoft.com/office/drawing/2014/main" val="20038"/>
                    </a:ext>
                  </a:extLst>
                </a:gridCol>
                <a:gridCol w="104416">
                  <a:extLst>
                    <a:ext uri="{9D8B030D-6E8A-4147-A177-3AD203B41FA5}">
                      <a16:colId xmlns:a16="http://schemas.microsoft.com/office/drawing/2014/main" val="20039"/>
                    </a:ext>
                  </a:extLst>
                </a:gridCol>
                <a:gridCol w="130005">
                  <a:extLst>
                    <a:ext uri="{9D8B030D-6E8A-4147-A177-3AD203B41FA5}">
                      <a16:colId xmlns:a16="http://schemas.microsoft.com/office/drawing/2014/main" val="20040"/>
                    </a:ext>
                  </a:extLst>
                </a:gridCol>
                <a:gridCol w="130005">
                  <a:extLst>
                    <a:ext uri="{9D8B030D-6E8A-4147-A177-3AD203B41FA5}">
                      <a16:colId xmlns:a16="http://schemas.microsoft.com/office/drawing/2014/main" val="20041"/>
                    </a:ext>
                  </a:extLst>
                </a:gridCol>
                <a:gridCol w="130005">
                  <a:extLst>
                    <a:ext uri="{9D8B030D-6E8A-4147-A177-3AD203B41FA5}">
                      <a16:colId xmlns:a16="http://schemas.microsoft.com/office/drawing/2014/main" val="20042"/>
                    </a:ext>
                  </a:extLst>
                </a:gridCol>
                <a:gridCol w="130005">
                  <a:extLst>
                    <a:ext uri="{9D8B030D-6E8A-4147-A177-3AD203B41FA5}">
                      <a16:colId xmlns:a16="http://schemas.microsoft.com/office/drawing/2014/main" val="20043"/>
                    </a:ext>
                  </a:extLst>
                </a:gridCol>
                <a:gridCol w="130005">
                  <a:extLst>
                    <a:ext uri="{9D8B030D-6E8A-4147-A177-3AD203B41FA5}">
                      <a16:colId xmlns:a16="http://schemas.microsoft.com/office/drawing/2014/main" val="20044"/>
                    </a:ext>
                  </a:extLst>
                </a:gridCol>
                <a:gridCol w="130005">
                  <a:extLst>
                    <a:ext uri="{9D8B030D-6E8A-4147-A177-3AD203B41FA5}">
                      <a16:colId xmlns:a16="http://schemas.microsoft.com/office/drawing/2014/main" val="20045"/>
                    </a:ext>
                  </a:extLst>
                </a:gridCol>
                <a:gridCol w="130005">
                  <a:extLst>
                    <a:ext uri="{9D8B030D-6E8A-4147-A177-3AD203B41FA5}">
                      <a16:colId xmlns:a16="http://schemas.microsoft.com/office/drawing/2014/main" val="20046"/>
                    </a:ext>
                  </a:extLst>
                </a:gridCol>
                <a:gridCol w="130005">
                  <a:extLst>
                    <a:ext uri="{9D8B030D-6E8A-4147-A177-3AD203B41FA5}">
                      <a16:colId xmlns:a16="http://schemas.microsoft.com/office/drawing/2014/main" val="20047"/>
                    </a:ext>
                  </a:extLst>
                </a:gridCol>
                <a:gridCol w="130005">
                  <a:extLst>
                    <a:ext uri="{9D8B030D-6E8A-4147-A177-3AD203B41FA5}">
                      <a16:colId xmlns:a16="http://schemas.microsoft.com/office/drawing/2014/main" val="20048"/>
                    </a:ext>
                  </a:extLst>
                </a:gridCol>
                <a:gridCol w="130005">
                  <a:extLst>
                    <a:ext uri="{9D8B030D-6E8A-4147-A177-3AD203B41FA5}">
                      <a16:colId xmlns:a16="http://schemas.microsoft.com/office/drawing/2014/main" val="20049"/>
                    </a:ext>
                  </a:extLst>
                </a:gridCol>
                <a:gridCol w="130005">
                  <a:extLst>
                    <a:ext uri="{9D8B030D-6E8A-4147-A177-3AD203B41FA5}">
                      <a16:colId xmlns:a16="http://schemas.microsoft.com/office/drawing/2014/main" val="20050"/>
                    </a:ext>
                  </a:extLst>
                </a:gridCol>
                <a:gridCol w="130005">
                  <a:extLst>
                    <a:ext uri="{9D8B030D-6E8A-4147-A177-3AD203B41FA5}">
                      <a16:colId xmlns:a16="http://schemas.microsoft.com/office/drawing/2014/main" val="20051"/>
                    </a:ext>
                  </a:extLst>
                </a:gridCol>
                <a:gridCol w="130005">
                  <a:extLst>
                    <a:ext uri="{9D8B030D-6E8A-4147-A177-3AD203B41FA5}">
                      <a16:colId xmlns:a16="http://schemas.microsoft.com/office/drawing/2014/main" val="20052"/>
                    </a:ext>
                  </a:extLst>
                </a:gridCol>
                <a:gridCol w="130005">
                  <a:extLst>
                    <a:ext uri="{9D8B030D-6E8A-4147-A177-3AD203B41FA5}">
                      <a16:colId xmlns:a16="http://schemas.microsoft.com/office/drawing/2014/main" val="20053"/>
                    </a:ext>
                  </a:extLst>
                </a:gridCol>
                <a:gridCol w="130005">
                  <a:extLst>
                    <a:ext uri="{9D8B030D-6E8A-4147-A177-3AD203B41FA5}">
                      <a16:colId xmlns:a16="http://schemas.microsoft.com/office/drawing/2014/main" val="20054"/>
                    </a:ext>
                  </a:extLst>
                </a:gridCol>
                <a:gridCol w="130005">
                  <a:extLst>
                    <a:ext uri="{9D8B030D-6E8A-4147-A177-3AD203B41FA5}">
                      <a16:colId xmlns:a16="http://schemas.microsoft.com/office/drawing/2014/main" val="20055"/>
                    </a:ext>
                  </a:extLst>
                </a:gridCol>
                <a:gridCol w="130005">
                  <a:extLst>
                    <a:ext uri="{9D8B030D-6E8A-4147-A177-3AD203B41FA5}">
                      <a16:colId xmlns:a16="http://schemas.microsoft.com/office/drawing/2014/main" val="20056"/>
                    </a:ext>
                  </a:extLst>
                </a:gridCol>
                <a:gridCol w="130005">
                  <a:extLst>
                    <a:ext uri="{9D8B030D-6E8A-4147-A177-3AD203B41FA5}">
                      <a16:colId xmlns:a16="http://schemas.microsoft.com/office/drawing/2014/main" val="20057"/>
                    </a:ext>
                  </a:extLst>
                </a:gridCol>
                <a:gridCol w="130005">
                  <a:extLst>
                    <a:ext uri="{9D8B030D-6E8A-4147-A177-3AD203B41FA5}">
                      <a16:colId xmlns:a16="http://schemas.microsoft.com/office/drawing/2014/main" val="20058"/>
                    </a:ext>
                  </a:extLst>
                </a:gridCol>
                <a:gridCol w="130005">
                  <a:extLst>
                    <a:ext uri="{9D8B030D-6E8A-4147-A177-3AD203B41FA5}">
                      <a16:colId xmlns:a16="http://schemas.microsoft.com/office/drawing/2014/main" val="20059"/>
                    </a:ext>
                  </a:extLst>
                </a:gridCol>
                <a:gridCol w="130005">
                  <a:extLst>
                    <a:ext uri="{9D8B030D-6E8A-4147-A177-3AD203B41FA5}">
                      <a16:colId xmlns:a16="http://schemas.microsoft.com/office/drawing/2014/main" val="20060"/>
                    </a:ext>
                  </a:extLst>
                </a:gridCol>
                <a:gridCol w="130005">
                  <a:extLst>
                    <a:ext uri="{9D8B030D-6E8A-4147-A177-3AD203B41FA5}">
                      <a16:colId xmlns:a16="http://schemas.microsoft.com/office/drawing/2014/main" val="20061"/>
                    </a:ext>
                  </a:extLst>
                </a:gridCol>
                <a:gridCol w="130005">
                  <a:extLst>
                    <a:ext uri="{9D8B030D-6E8A-4147-A177-3AD203B41FA5}">
                      <a16:colId xmlns:a16="http://schemas.microsoft.com/office/drawing/2014/main" val="20062"/>
                    </a:ext>
                  </a:extLst>
                </a:gridCol>
                <a:gridCol w="130005">
                  <a:extLst>
                    <a:ext uri="{9D8B030D-6E8A-4147-A177-3AD203B41FA5}">
                      <a16:colId xmlns:a16="http://schemas.microsoft.com/office/drawing/2014/main" val="20063"/>
                    </a:ext>
                  </a:extLst>
                </a:gridCol>
                <a:gridCol w="130005">
                  <a:extLst>
                    <a:ext uri="{9D8B030D-6E8A-4147-A177-3AD203B41FA5}">
                      <a16:colId xmlns:a16="http://schemas.microsoft.com/office/drawing/2014/main" val="20064"/>
                    </a:ext>
                  </a:extLst>
                </a:gridCol>
                <a:gridCol w="130005">
                  <a:extLst>
                    <a:ext uri="{9D8B030D-6E8A-4147-A177-3AD203B41FA5}">
                      <a16:colId xmlns:a16="http://schemas.microsoft.com/office/drawing/2014/main" val="20065"/>
                    </a:ext>
                  </a:extLst>
                </a:gridCol>
                <a:gridCol w="130005">
                  <a:extLst>
                    <a:ext uri="{9D8B030D-6E8A-4147-A177-3AD203B41FA5}">
                      <a16:colId xmlns:a16="http://schemas.microsoft.com/office/drawing/2014/main" val="20066"/>
                    </a:ext>
                  </a:extLst>
                </a:gridCol>
                <a:gridCol w="28710">
                  <a:extLst>
                    <a:ext uri="{9D8B030D-6E8A-4147-A177-3AD203B41FA5}">
                      <a16:colId xmlns:a16="http://schemas.microsoft.com/office/drawing/2014/main" val="20067"/>
                    </a:ext>
                  </a:extLst>
                </a:gridCol>
                <a:gridCol w="121859">
                  <a:extLst>
                    <a:ext uri="{9D8B030D-6E8A-4147-A177-3AD203B41FA5}">
                      <a16:colId xmlns:a16="http://schemas.microsoft.com/office/drawing/2014/main" val="20068"/>
                    </a:ext>
                  </a:extLst>
                </a:gridCol>
                <a:gridCol w="130005">
                  <a:extLst>
                    <a:ext uri="{9D8B030D-6E8A-4147-A177-3AD203B41FA5}">
                      <a16:colId xmlns:a16="http://schemas.microsoft.com/office/drawing/2014/main" val="20069"/>
                    </a:ext>
                  </a:extLst>
                </a:gridCol>
                <a:gridCol w="130005">
                  <a:extLst>
                    <a:ext uri="{9D8B030D-6E8A-4147-A177-3AD203B41FA5}">
                      <a16:colId xmlns:a16="http://schemas.microsoft.com/office/drawing/2014/main" val="20070"/>
                    </a:ext>
                  </a:extLst>
                </a:gridCol>
                <a:gridCol w="130005">
                  <a:extLst>
                    <a:ext uri="{9D8B030D-6E8A-4147-A177-3AD203B41FA5}">
                      <a16:colId xmlns:a16="http://schemas.microsoft.com/office/drawing/2014/main" val="20071"/>
                    </a:ext>
                  </a:extLst>
                </a:gridCol>
              </a:tblGrid>
              <a:tr h="268767">
                <a:tc gridSpan="2">
                  <a:txBody>
                    <a:bodyPr/>
                    <a:lstStyle/>
                    <a:p>
                      <a:pPr algn="l" fontAlgn="ctr"/>
                      <a:r>
                        <a:rPr lang="en-US" sz="600" u="none" strike="noStrike" dirty="0">
                          <a:solidFill>
                            <a:schemeClr val="bg1"/>
                          </a:solidFill>
                          <a:effectLst/>
                          <a:latin typeface="+mn-lt"/>
                        </a:rPr>
                        <a:t> </a:t>
                      </a:r>
                      <a:endParaRPr lang="en-US" sz="600" b="0" i="0" u="none" strike="noStrike" dirty="0">
                        <a:solidFill>
                          <a:schemeClr val="bg1"/>
                        </a:solidFill>
                        <a:effectLst/>
                        <a:latin typeface="+mn-lt"/>
                      </a:endParaRPr>
                    </a:p>
                  </a:txBody>
                  <a:tcPr marL="980" marR="980" marT="98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gridSpan="35">
                  <a:txBody>
                    <a:bodyPr/>
                    <a:lstStyle/>
                    <a:p>
                      <a:pPr algn="ctr" fontAlgn="ctr"/>
                      <a:r>
                        <a:rPr lang="en-US" sz="1600" b="1" u="none" strike="noStrike" dirty="0">
                          <a:solidFill>
                            <a:schemeClr val="bg1"/>
                          </a:solidFill>
                          <a:effectLst/>
                          <a:latin typeface="+mn-lt"/>
                        </a:rPr>
                        <a:t>Aliphatic</a:t>
                      </a:r>
                      <a:endParaRPr lang="en-US" sz="1600" b="1" i="0" u="none" strike="noStrike" dirty="0">
                        <a:solidFill>
                          <a:schemeClr val="bg1"/>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endParaRPr lang="en-US"/>
                    </a:p>
                  </a:txBody>
                  <a:tcP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endParaRPr lang="en-US"/>
                    </a:p>
                  </a:txBody>
                  <a:tcP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endParaRPr lang="en-US"/>
                    </a:p>
                  </a:txBody>
                  <a:tcPr/>
                </a:tc>
                <a:tc gridSpan="34">
                  <a:txBody>
                    <a:bodyPr/>
                    <a:lstStyle/>
                    <a:p>
                      <a:pPr algn="ctr" fontAlgn="ctr"/>
                      <a:r>
                        <a:rPr lang="en-US" sz="1600" b="1" u="none" strike="noStrike" dirty="0">
                          <a:solidFill>
                            <a:schemeClr val="bg1"/>
                          </a:solidFill>
                          <a:effectLst/>
                          <a:latin typeface="+mn-lt"/>
                        </a:rPr>
                        <a:t>Aromatic</a:t>
                      </a:r>
                      <a:endParaRPr lang="en-US" sz="1600" b="1" i="0" u="none" strike="noStrike" dirty="0">
                        <a:solidFill>
                          <a:schemeClr val="bg1"/>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endParaRPr lang="en-US"/>
                    </a:p>
                  </a:txBody>
                  <a:tcP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1307" marR="1307" marT="1307" marB="0" anchor="ctr"/>
                </a:tc>
                <a:extLst>
                  <a:ext uri="{0D108BD9-81ED-4DB2-BD59-A6C34878D82A}">
                    <a16:rowId xmlns:a16="http://schemas.microsoft.com/office/drawing/2014/main" val="10000"/>
                  </a:ext>
                </a:extLst>
              </a:tr>
              <a:tr h="463949">
                <a:tc gridSpan="2">
                  <a:txBody>
                    <a:bodyPr/>
                    <a:lstStyle/>
                    <a:p>
                      <a:pPr algn="r" fontAlgn="ctr"/>
                      <a:r>
                        <a:rPr lang="en-US" sz="800" b="1" u="none" strike="noStrike" dirty="0">
                          <a:solidFill>
                            <a:schemeClr val="bg1"/>
                          </a:solidFill>
                          <a:effectLst/>
                          <a:latin typeface="+mn-lt"/>
                        </a:rPr>
                        <a:t>Carbon </a:t>
                      </a:r>
                    </a:p>
                    <a:p>
                      <a:pPr algn="r" fontAlgn="ctr"/>
                      <a:r>
                        <a:rPr lang="en-US" sz="800" b="1" u="none" strike="noStrike" dirty="0">
                          <a:solidFill>
                            <a:schemeClr val="bg1"/>
                          </a:solidFill>
                          <a:effectLst/>
                          <a:latin typeface="+mn-lt"/>
                        </a:rPr>
                        <a:t>Chain Length</a:t>
                      </a:r>
                      <a:endParaRPr lang="en-US" sz="800" b="1" i="0" u="none" strike="noStrike" dirty="0">
                        <a:solidFill>
                          <a:schemeClr val="bg1"/>
                        </a:solidFill>
                        <a:effectLst/>
                        <a:latin typeface="+mn-lt"/>
                      </a:endParaRPr>
                    </a:p>
                  </a:txBody>
                  <a:tcPr marL="980" marR="980" marT="98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a:txBody>
                    <a:bodyPr/>
                    <a:lstStyle/>
                    <a:p>
                      <a:pPr algn="ctr" fontAlgn="ctr"/>
                      <a:r>
                        <a:rPr lang="en-US" sz="600" u="none" strike="noStrike" dirty="0">
                          <a:solidFill>
                            <a:schemeClr val="bg1"/>
                          </a:solidFill>
                          <a:effectLst/>
                          <a:latin typeface="+mn-lt"/>
                        </a:rPr>
                        <a:t>5</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6</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7</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8</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9</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10</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11</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12</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13</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14</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15</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16</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17</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ctr" fontAlgn="ctr"/>
                      <a:r>
                        <a:rPr lang="en-US" sz="600" u="none" strike="noStrike" dirty="0">
                          <a:solidFill>
                            <a:schemeClr val="bg1"/>
                          </a:solidFill>
                          <a:effectLst/>
                          <a:latin typeface="+mn-lt"/>
                        </a:rPr>
                        <a:t>18</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a:txBody>
                    <a:bodyPr/>
                    <a:lstStyle/>
                    <a:p>
                      <a:pPr algn="ctr" fontAlgn="ctr"/>
                      <a:r>
                        <a:rPr lang="en-US" sz="600" u="none" strike="noStrike" dirty="0">
                          <a:solidFill>
                            <a:schemeClr val="bg1"/>
                          </a:solidFill>
                          <a:effectLst/>
                          <a:latin typeface="+mn-lt"/>
                        </a:rPr>
                        <a:t>19</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20</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21</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22</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23</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24</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25</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26</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27</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28</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29</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30</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31</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ctr" fontAlgn="ctr"/>
                      <a:r>
                        <a:rPr lang="en-US" sz="600" u="none" strike="noStrike" dirty="0">
                          <a:solidFill>
                            <a:schemeClr val="bg1"/>
                          </a:solidFill>
                          <a:effectLst/>
                          <a:latin typeface="+mn-lt"/>
                        </a:rPr>
                        <a:t>32</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a:txBody>
                    <a:bodyPr/>
                    <a:lstStyle/>
                    <a:p>
                      <a:pPr algn="ctr" fontAlgn="ctr"/>
                      <a:r>
                        <a:rPr lang="en-US" sz="600" u="none" strike="noStrike" dirty="0">
                          <a:solidFill>
                            <a:schemeClr val="bg1"/>
                          </a:solidFill>
                          <a:effectLst/>
                          <a:latin typeface="+mn-lt"/>
                        </a:rPr>
                        <a:t>33</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34</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35</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ctr" fontAlgn="ctr"/>
                      <a:r>
                        <a:rPr lang="en-US" sz="600" u="none" strike="noStrike" dirty="0">
                          <a:solidFill>
                            <a:schemeClr val="bg1"/>
                          </a:solidFill>
                          <a:effectLst/>
                          <a:latin typeface="+mn-lt"/>
                        </a:rPr>
                        <a:t>36</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gridSpan="2">
                  <a:txBody>
                    <a:bodyPr/>
                    <a:lstStyle/>
                    <a:p>
                      <a:pPr algn="ctr" fontAlgn="ctr"/>
                      <a:r>
                        <a:rPr lang="en-US" sz="600" u="none" strike="noStrike" dirty="0">
                          <a:solidFill>
                            <a:schemeClr val="bg1"/>
                          </a:solidFill>
                          <a:effectLst/>
                          <a:latin typeface="+mn-lt"/>
                        </a:rPr>
                        <a:t>5</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a:txBody>
                    <a:bodyPr/>
                    <a:lstStyle/>
                    <a:p>
                      <a:pPr algn="ctr" fontAlgn="ctr"/>
                      <a:r>
                        <a:rPr lang="en-US" sz="600" b="0" i="0" u="none" strike="noStrike" dirty="0">
                          <a:solidFill>
                            <a:schemeClr val="bg1"/>
                          </a:solidFill>
                          <a:effectLst/>
                          <a:latin typeface="+mn-lt"/>
                        </a:rPr>
                        <a:t>6</a:t>
                      </a: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b="0" i="0" u="none" strike="noStrike" dirty="0">
                          <a:solidFill>
                            <a:schemeClr val="bg1"/>
                          </a:solidFill>
                          <a:effectLst/>
                          <a:latin typeface="+mn-lt"/>
                        </a:rPr>
                        <a:t>7</a:t>
                      </a: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b="0" i="0" u="none" strike="noStrike" dirty="0">
                          <a:solidFill>
                            <a:schemeClr val="bg1"/>
                          </a:solidFill>
                          <a:effectLst/>
                          <a:latin typeface="+mn-lt"/>
                        </a:rPr>
                        <a:t>8</a:t>
                      </a: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9</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10</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11</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12</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13</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14</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15</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16</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17</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18</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19</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20</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21</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22</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23</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24</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25</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26</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27</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28</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29</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30</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31</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32</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ctr" fontAlgn="ctr"/>
                      <a:r>
                        <a:rPr lang="en-US" sz="600" u="none" strike="noStrike" dirty="0">
                          <a:solidFill>
                            <a:schemeClr val="bg1"/>
                          </a:solidFill>
                          <a:effectLst/>
                          <a:latin typeface="+mn-lt"/>
                        </a:rPr>
                        <a:t>33</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a:txBody>
                    <a:bodyPr/>
                    <a:lstStyle/>
                    <a:p>
                      <a:pPr algn="ctr" fontAlgn="ctr"/>
                      <a:r>
                        <a:rPr lang="en-US" sz="600" u="none" strike="noStrike" dirty="0">
                          <a:solidFill>
                            <a:schemeClr val="bg1"/>
                          </a:solidFill>
                          <a:effectLst/>
                          <a:latin typeface="+mn-lt"/>
                        </a:rPr>
                        <a:t>34</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35</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600" u="none" strike="noStrike" dirty="0">
                          <a:solidFill>
                            <a:schemeClr val="bg1"/>
                          </a:solidFill>
                          <a:effectLst/>
                          <a:latin typeface="+mn-lt"/>
                        </a:rPr>
                        <a:t>36</a:t>
                      </a:r>
                      <a:endParaRPr lang="en-US" sz="600" b="0" i="0" u="none" strike="noStrike" dirty="0">
                        <a:solidFill>
                          <a:schemeClr val="bg1"/>
                        </a:solidFill>
                        <a:effectLst/>
                        <a:latin typeface="+mn-lt"/>
                      </a:endParaRP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420202">
                <a:tc rowSpan="3">
                  <a:txBody>
                    <a:bodyPr/>
                    <a:lstStyle/>
                    <a:p>
                      <a:pPr algn="ctr" fontAlgn="ctr"/>
                      <a:r>
                        <a:rPr lang="en-US" sz="1000" b="1" i="0" u="none" strike="noStrike" dirty="0">
                          <a:solidFill>
                            <a:schemeClr val="bg1"/>
                          </a:solidFill>
                          <a:effectLst/>
                          <a:latin typeface="+mn-lt"/>
                        </a:rPr>
                        <a:t>USEPA 8015B</a:t>
                      </a:r>
                    </a:p>
                  </a:txBody>
                  <a:tcPr marL="980" marR="980" marT="980" marB="0" vert="vert27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1000" b="1" u="none" strike="noStrike" dirty="0">
                          <a:solidFill>
                            <a:schemeClr val="bg1"/>
                          </a:solidFill>
                          <a:effectLst/>
                          <a:latin typeface="+mn-lt"/>
                        </a:rPr>
                        <a:t>TPH-g</a:t>
                      </a:r>
                      <a:endParaRPr lang="en-US" sz="1000" b="1" i="0" u="none" strike="noStrike" dirty="0">
                        <a:solidFill>
                          <a:schemeClr val="bg1"/>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8">
                  <a:txBody>
                    <a:bodyPr/>
                    <a:lstStyle/>
                    <a:p>
                      <a:pPr algn="ctr"/>
                      <a:r>
                        <a:rPr lang="en-US" sz="1000" dirty="0"/>
                        <a:t>TPH-g</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p>
                  </a:txBody>
                  <a:tcPr marL="1307" marR="1307" marT="1307" marB="0" anchor="ctr">
                    <a:lnT w="12700" cap="flat" cmpd="sng" algn="ctr">
                      <a:solidFill>
                        <a:schemeClr val="bg1"/>
                      </a:solidFill>
                      <a:prstDash val="solid"/>
                      <a:round/>
                      <a:headEnd type="none" w="med" len="med"/>
                      <a:tailEnd type="none" w="med" len="med"/>
                    </a:lnT>
                    <a:solidFill>
                      <a:schemeClr val="accent4">
                        <a:lumMod val="20000"/>
                        <a:lumOff val="80000"/>
                      </a:schemeClr>
                    </a:solidFill>
                  </a:tcPr>
                </a:tc>
                <a:tc hMerge="1">
                  <a:txBody>
                    <a:bodyPr/>
                    <a:lstStyle/>
                    <a:p>
                      <a:pPr algn="ctr"/>
                      <a:endParaRPr lang="en-US"/>
                    </a:p>
                  </a:txBody>
                  <a:tcPr marL="1307" marR="1307" marT="1307" marB="0" anchor="ctr">
                    <a:lnT w="12700" cap="flat" cmpd="sng" algn="ctr">
                      <a:solidFill>
                        <a:schemeClr val="bg1"/>
                      </a:solidFill>
                      <a:prstDash val="solid"/>
                      <a:round/>
                      <a:headEnd type="none" w="med" len="med"/>
                      <a:tailEnd type="none" w="med" len="med"/>
                    </a:lnT>
                    <a:solidFill>
                      <a:schemeClr val="tx2">
                        <a:lumMod val="20000"/>
                        <a:lumOff val="80000"/>
                      </a:schemeClr>
                    </a:solidFill>
                  </a:tcPr>
                </a:tc>
                <a:tc hMerge="1">
                  <a:txBody>
                    <a:bodyPr/>
                    <a:lstStyle/>
                    <a:p>
                      <a:pPr algn="ctr"/>
                      <a:endParaRPr lang="en-US"/>
                    </a:p>
                  </a:txBody>
                  <a:tcPr marL="1307" marR="1307" marT="1307" marB="0" anchor="ctr">
                    <a:solidFill>
                      <a:schemeClr val="tx2">
                        <a:lumMod val="20000"/>
                        <a:lumOff val="80000"/>
                      </a:schemeClr>
                    </a:solidFill>
                  </a:tcPr>
                </a:tc>
                <a:tc hMerge="1">
                  <a:txBody>
                    <a:bodyPr/>
                    <a:lstStyle/>
                    <a:p>
                      <a:pPr algn="ctr"/>
                      <a:endParaRPr lang="en-US"/>
                    </a:p>
                  </a:txBody>
                  <a:tcPr marL="1307" marR="1307" marT="1307" marB="0" anchor="ctr">
                    <a:solidFill>
                      <a:schemeClr val="tx2">
                        <a:lumMod val="20000"/>
                        <a:lumOff val="80000"/>
                      </a:schemeClr>
                    </a:solidFill>
                  </a:tcPr>
                </a:tc>
                <a:tc hMerge="1">
                  <a:txBody>
                    <a:bodyPr/>
                    <a:lstStyle/>
                    <a:p>
                      <a:pPr algn="ctr"/>
                      <a:endParaRPr lang="en-US" sz="1000">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27">
                  <a:txBody>
                    <a:bodyPr/>
                    <a:lstStyle/>
                    <a:p>
                      <a:pPr algn="ctr" fontAlgn="ctr"/>
                      <a:endParaRPr lang="en-US" sz="10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9">
                  <a:txBody>
                    <a:bodyPr/>
                    <a:lstStyle/>
                    <a:p>
                      <a:pPr algn="ctr" fontAlgn="ctr"/>
                      <a:r>
                        <a:rPr lang="en-US" sz="1000" b="0" i="0" u="none" strike="noStrike" dirty="0">
                          <a:solidFill>
                            <a:srgbClr val="000000"/>
                          </a:solidFill>
                          <a:effectLst/>
                          <a:latin typeface="+mn-lt"/>
                        </a:rPr>
                        <a:t>TPH-g</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25">
                  <a:txBody>
                    <a:bodyPr/>
                    <a:lstStyle/>
                    <a:p>
                      <a:pPr algn="ctr" fontAlgn="ctr"/>
                      <a:endParaRPr lang="en-US" sz="10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L w="12700" cmpd="sng">
                      <a:noFill/>
                    </a:lnL>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extLst>
                  <a:ext uri="{0D108BD9-81ED-4DB2-BD59-A6C34878D82A}">
                    <a16:rowId xmlns:a16="http://schemas.microsoft.com/office/drawing/2014/main" val="10002"/>
                  </a:ext>
                </a:extLst>
              </a:tr>
              <a:tr h="420202">
                <a:tc vMerge="1">
                  <a:txBody>
                    <a:bodyPr/>
                    <a:lstStyle/>
                    <a:p>
                      <a:pPr algn="l" fontAlgn="ctr"/>
                      <a:endParaRPr lang="en-US" sz="800" b="0" i="0" u="none" strike="noStrike">
                        <a:solidFill>
                          <a:srgbClr val="000000"/>
                        </a:solidFill>
                        <a:effectLst/>
                        <a:latin typeface="Calibri" panose="020F0502020204030204" pitchFamily="34" charset="0"/>
                      </a:endParaRPr>
                    </a:p>
                  </a:txBody>
                  <a:tcPr marL="1307" marR="1307" marT="1307" marB="0" anchor="ctr"/>
                </a:tc>
                <a:tc>
                  <a:txBody>
                    <a:bodyPr/>
                    <a:lstStyle/>
                    <a:p>
                      <a:pPr algn="ctr" fontAlgn="ctr"/>
                      <a:r>
                        <a:rPr lang="en-US" sz="1000" b="1" u="none" strike="noStrike" dirty="0">
                          <a:solidFill>
                            <a:schemeClr val="bg1"/>
                          </a:solidFill>
                          <a:effectLst/>
                          <a:latin typeface="+mn-lt"/>
                        </a:rPr>
                        <a:t>TPH-d</a:t>
                      </a:r>
                      <a:endParaRPr lang="en-US" sz="1000" b="1" i="0" u="none" strike="noStrike" dirty="0">
                        <a:solidFill>
                          <a:schemeClr val="bg1"/>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5">
                  <a:txBody>
                    <a:bodyPr/>
                    <a:lstStyle/>
                    <a:p>
                      <a:pPr algn="ctr" fontAlgn="ctr"/>
                      <a:endParaRPr lang="en-US" sz="10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B w="12700" cmpd="sng">
                      <a:noFill/>
                    </a:lnB>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B w="12700" cmpd="sng">
                      <a:noFill/>
                    </a:lnB>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B w="12700" cmpd="sng">
                      <a:noFill/>
                    </a:lnB>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B w="12700" cmpd="sng">
                      <a:noFill/>
                    </a:lnB>
                    <a:solidFill>
                      <a:schemeClr val="tx2">
                        <a:lumMod val="20000"/>
                        <a:lumOff val="80000"/>
                      </a:schemeClr>
                    </a:solidFill>
                  </a:tcPr>
                </a:tc>
                <a:tc gridSpan="16">
                  <a:txBody>
                    <a:bodyPr/>
                    <a:lstStyle/>
                    <a:p>
                      <a:pPr algn="ctr" fontAlgn="ctr"/>
                      <a:r>
                        <a:rPr lang="en-US" sz="1000" b="0" i="0" u="none" strike="noStrike" dirty="0">
                          <a:solidFill>
                            <a:srgbClr val="000000"/>
                          </a:solidFill>
                          <a:effectLst/>
                          <a:latin typeface="+mn-lt"/>
                        </a:rPr>
                        <a:t>TPH-d</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accent4">
                        <a:lumMod val="60000"/>
                        <a:lumOff val="4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accent4">
                        <a:lumMod val="60000"/>
                        <a:lumOff val="4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accent4">
                        <a:lumMod val="60000"/>
                        <a:lumOff val="40000"/>
                      </a:schemeClr>
                    </a:solidFill>
                  </a:tcPr>
                </a:tc>
                <a:tc hMerge="1">
                  <a:txBody>
                    <a:bodyPr/>
                    <a:lstStyle/>
                    <a:p>
                      <a:pPr algn="ctr"/>
                      <a:endParaRPr lang="en-US" sz="1000"/>
                    </a:p>
                  </a:txBody>
                  <a:tcPr marL="1307" marR="1307" marT="1307" marB="0" anchor="ctr">
                    <a:solidFill>
                      <a:schemeClr val="accent4">
                        <a:lumMod val="60000"/>
                        <a:lumOff val="40000"/>
                      </a:schemeClr>
                    </a:solidFill>
                  </a:tcPr>
                </a:tc>
                <a:tc hMerge="1">
                  <a:txBody>
                    <a:bodyPr/>
                    <a:lstStyle/>
                    <a:p>
                      <a:pPr algn="ctr"/>
                      <a:endParaRPr lang="en-US" sz="1000"/>
                    </a:p>
                  </a:txBody>
                  <a:tcPr marL="1307" marR="1307" marT="1307" marB="0" anchor="ctr">
                    <a:solidFill>
                      <a:schemeClr val="accent4">
                        <a:lumMod val="60000"/>
                        <a:lumOff val="40000"/>
                      </a:schemeClr>
                    </a:solidFill>
                  </a:tcPr>
                </a:tc>
                <a:tc hMerge="1">
                  <a:txBody>
                    <a:bodyPr/>
                    <a:lstStyle/>
                    <a:p>
                      <a:pPr algn="ctr"/>
                      <a:endParaRPr lang="en-US" sz="1000"/>
                    </a:p>
                  </a:txBody>
                  <a:tcPr marL="1307" marR="1307" marT="1307" marB="0" anchor="ctr">
                    <a:solidFill>
                      <a:schemeClr val="accent4">
                        <a:lumMod val="60000"/>
                        <a:lumOff val="40000"/>
                      </a:schemeClr>
                    </a:solidFill>
                  </a:tcPr>
                </a:tc>
                <a:tc hMerge="1">
                  <a:txBody>
                    <a:bodyPr/>
                    <a:lstStyle/>
                    <a:p>
                      <a:pPr algn="ctr"/>
                      <a:endParaRPr lang="en-US" sz="1000"/>
                    </a:p>
                  </a:txBody>
                  <a:tcPr marL="1307" marR="1307" marT="1307" marB="0" anchor="ctr">
                    <a:solidFill>
                      <a:schemeClr val="accent4">
                        <a:lumMod val="60000"/>
                        <a:lumOff val="40000"/>
                      </a:schemeClr>
                    </a:solidFill>
                  </a:tcPr>
                </a:tc>
                <a:tc hMerge="1">
                  <a:txBody>
                    <a:bodyPr/>
                    <a:lstStyle/>
                    <a:p>
                      <a:pPr algn="ctr"/>
                      <a:endParaRPr lang="en-US" sz="1000"/>
                    </a:p>
                  </a:txBody>
                  <a:tcPr marL="1307" marR="1307" marT="1307" marB="0" anchor="ctr">
                    <a:solidFill>
                      <a:schemeClr val="accent4">
                        <a:lumMod val="60000"/>
                        <a:lumOff val="40000"/>
                      </a:schemeClr>
                    </a:solidFill>
                  </a:tcPr>
                </a:tc>
                <a:tc hMerge="1">
                  <a:txBody>
                    <a:bodyPr/>
                    <a:lstStyle/>
                    <a:p>
                      <a:endParaRPr lang="en-US"/>
                    </a:p>
                  </a:txBody>
                  <a:tcPr/>
                </a:tc>
                <a:tc hMerge="1">
                  <a:txBody>
                    <a:bodyPr/>
                    <a:lstStyle/>
                    <a:p>
                      <a:pPr algn="ctr"/>
                      <a:endParaRPr lang="en-US" sz="1000"/>
                    </a:p>
                  </a:txBody>
                  <a:tcPr marL="1307" marR="1307" marT="1307" marB="0" anchor="ctr">
                    <a:solidFill>
                      <a:schemeClr val="accent4">
                        <a:lumMod val="60000"/>
                        <a:lumOff val="40000"/>
                      </a:schemeClr>
                    </a:solidFill>
                  </a:tcPr>
                </a:tc>
                <a:tc hMerge="1">
                  <a:txBody>
                    <a:bodyPr/>
                    <a:lstStyle/>
                    <a:p>
                      <a:pPr algn="ctr"/>
                      <a:endParaRPr lang="en-US" sz="1000"/>
                    </a:p>
                  </a:txBody>
                  <a:tcPr marL="1307" marR="1307" marT="1307" marB="0" anchor="ctr">
                    <a:solidFill>
                      <a:schemeClr val="accent4">
                        <a:lumMod val="60000"/>
                        <a:lumOff val="40000"/>
                      </a:schemeClr>
                    </a:solidFill>
                  </a:tcPr>
                </a:tc>
                <a:tc hMerge="1">
                  <a:txBody>
                    <a:bodyPr/>
                    <a:lstStyle/>
                    <a:p>
                      <a:pPr algn="ctr"/>
                      <a:endParaRPr lang="en-US" sz="1000"/>
                    </a:p>
                  </a:txBody>
                  <a:tcPr marL="1307" marR="1307" marT="1307" marB="0" anchor="ctr">
                    <a:solidFill>
                      <a:schemeClr val="accent4">
                        <a:lumMod val="60000"/>
                        <a:lumOff val="40000"/>
                      </a:schemeClr>
                    </a:solidFill>
                  </a:tcPr>
                </a:tc>
                <a:tc hMerge="1">
                  <a:txBody>
                    <a:bodyPr/>
                    <a:lstStyle/>
                    <a:p>
                      <a:pPr algn="ctr"/>
                      <a:endParaRPr lang="en-US" sz="1000"/>
                    </a:p>
                  </a:txBody>
                  <a:tcPr marL="1307" marR="1307" marT="1307" marB="0" anchor="ctr">
                    <a:solidFill>
                      <a:schemeClr val="accent4">
                        <a:lumMod val="60000"/>
                        <a:lumOff val="40000"/>
                      </a:schemeClr>
                    </a:solidFill>
                  </a:tcPr>
                </a:tc>
                <a:tc hMerge="1">
                  <a:txBody>
                    <a:bodyPr/>
                    <a:lstStyle/>
                    <a:p>
                      <a:pPr algn="ctr"/>
                      <a:endParaRPr lang="en-US" sz="1000"/>
                    </a:p>
                  </a:txBody>
                  <a:tcPr marL="1307" marR="1307" marT="1307" marB="0" anchor="ctr">
                    <a:solidFill>
                      <a:schemeClr val="accent4">
                        <a:lumMod val="60000"/>
                        <a:lumOff val="40000"/>
                      </a:schemeClr>
                    </a:solidFill>
                  </a:tcPr>
                </a:tc>
                <a:tc hMerge="1">
                  <a:txBody>
                    <a:bodyPr/>
                    <a:lstStyle/>
                    <a:p>
                      <a:pPr algn="ctr"/>
                      <a:endParaRPr lang="en-US" sz="1000"/>
                    </a:p>
                  </a:txBody>
                  <a:tcPr marL="1307" marR="1307" marT="1307" marB="0" anchor="ctr">
                    <a:solidFill>
                      <a:schemeClr val="accent4">
                        <a:lumMod val="60000"/>
                        <a:lumOff val="40000"/>
                      </a:schemeClr>
                    </a:solidFill>
                  </a:tcPr>
                </a:tc>
                <a:tc gridSpan="20">
                  <a:txBody>
                    <a:bodyPr/>
                    <a:lstStyle/>
                    <a:p>
                      <a:pPr algn="ctr"/>
                      <a:endParaRPr lang="en-US" sz="1000" dirty="0">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a:endParaRPr lang="en-US" sz="800">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a:endParaRPr lang="en-US" sz="800" dirty="0">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endParaRPr lang="en-US"/>
                    </a:p>
                  </a:txBody>
                  <a:tcPr/>
                </a:tc>
                <a:tc hMerge="1">
                  <a:txBody>
                    <a:bodyPr/>
                    <a:lstStyle/>
                    <a:p>
                      <a:pPr algn="ctr" fontAlgn="ctr"/>
                      <a:endParaRPr lang="en-US" sz="10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gridSpan="15">
                  <a:txBody>
                    <a:bodyPr/>
                    <a:lstStyle/>
                    <a:p>
                      <a:pPr algn="ctr" fontAlgn="ctr"/>
                      <a:r>
                        <a:rPr lang="en-US" sz="1000" b="0" i="0" u="none" strike="noStrike" dirty="0">
                          <a:solidFill>
                            <a:srgbClr val="000000"/>
                          </a:solidFill>
                          <a:effectLst/>
                          <a:latin typeface="+mn-lt"/>
                        </a:rPr>
                        <a:t>TPH-d</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tx2">
                        <a:lumMod val="20000"/>
                        <a:lumOff val="80000"/>
                      </a:schemeClr>
                    </a:solidFill>
                  </a:tcPr>
                </a:tc>
                <a:tc gridSpan="13">
                  <a:txBody>
                    <a:bodyPr/>
                    <a:lstStyle/>
                    <a:p>
                      <a:pPr algn="ctr" fontAlgn="ctr"/>
                      <a:endParaRPr lang="en-US" sz="10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extLst>
                  <a:ext uri="{0D108BD9-81ED-4DB2-BD59-A6C34878D82A}">
                    <a16:rowId xmlns:a16="http://schemas.microsoft.com/office/drawing/2014/main" val="10003"/>
                  </a:ext>
                </a:extLst>
              </a:tr>
              <a:tr h="420202">
                <a:tc vMerge="1">
                  <a:txBody>
                    <a:bodyPr/>
                    <a:lstStyle/>
                    <a:p>
                      <a:pPr algn="l" fontAlgn="ctr"/>
                      <a:endParaRPr lang="en-US" sz="800" b="0" i="0" u="none" strike="noStrike">
                        <a:solidFill>
                          <a:srgbClr val="000000"/>
                        </a:solidFill>
                        <a:effectLst/>
                        <a:latin typeface="Calibri" panose="020F0502020204030204" pitchFamily="34" charset="0"/>
                      </a:endParaRPr>
                    </a:p>
                  </a:txBody>
                  <a:tcPr marL="1307" marR="1307" marT="1307" marB="0" anchor="ctr"/>
                </a:tc>
                <a:tc>
                  <a:txBody>
                    <a:bodyPr/>
                    <a:lstStyle/>
                    <a:p>
                      <a:pPr algn="ctr" fontAlgn="ctr"/>
                      <a:r>
                        <a:rPr lang="en-US" sz="1000" b="1" u="none" strike="noStrike" dirty="0">
                          <a:solidFill>
                            <a:schemeClr val="bg1"/>
                          </a:solidFill>
                          <a:effectLst/>
                          <a:latin typeface="+mn-lt"/>
                        </a:rPr>
                        <a:t>TPH-mo</a:t>
                      </a:r>
                      <a:endParaRPr lang="en-US" sz="1000" b="1" i="0" u="none" strike="noStrike" dirty="0">
                        <a:solidFill>
                          <a:schemeClr val="bg1"/>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0">
                  <a:txBody>
                    <a:bodyPr/>
                    <a:lstStyle/>
                    <a:p>
                      <a:pPr algn="ctr" fontAlgn="ctr"/>
                      <a:endParaRPr lang="en-US" sz="10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FF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sz="1100"/>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gridSpan="15">
                  <a:txBody>
                    <a:bodyPr/>
                    <a:lstStyle/>
                    <a:p>
                      <a:pPr algn="ctr" fontAlgn="ctr"/>
                      <a:r>
                        <a:rPr lang="en-US" sz="1000" b="0" i="0" u="none" strike="noStrike" dirty="0">
                          <a:solidFill>
                            <a:schemeClr val="bg1"/>
                          </a:solidFill>
                          <a:effectLst/>
                          <a:latin typeface="+mn-lt"/>
                        </a:rPr>
                        <a:t>TPH-mo</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fontAlgn="ctr"/>
                      <a:endParaRPr lang="en-US" sz="1000" b="0" i="0" u="none" strike="noStrike">
                        <a:solidFill>
                          <a:srgbClr val="000000"/>
                        </a:solidFill>
                        <a:effectLst/>
                        <a:latin typeface="Calibri" panose="020F0502020204030204" pitchFamily="34" charset="0"/>
                      </a:endParaRPr>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endParaRPr lang="en-US"/>
                    </a:p>
                  </a:txBody>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endParaRPr lang="en-US"/>
                    </a:p>
                  </a:txBody>
                  <a:tcPr/>
                </a:tc>
                <a:tc gridSpan="20">
                  <a:txBody>
                    <a:bodyPr/>
                    <a:lstStyle/>
                    <a:p>
                      <a:pPr algn="ctr"/>
                      <a:endParaRPr lang="en-US" sz="1000" dirty="0">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a:endParaRPr lang="en-US" sz="800" dirty="0">
                        <a:latin typeface="+mn-lt"/>
                      </a:endParaRPr>
                    </a:p>
                  </a:txBody>
                  <a:tcPr marL="980" marR="980" marT="980" marB="0" anchor="ctr">
                    <a:solidFill>
                      <a:schemeClr val="tx2">
                        <a:lumMod val="20000"/>
                        <a:lumOff val="80000"/>
                      </a:schemeClr>
                    </a:solidFill>
                  </a:tcPr>
                </a:tc>
                <a:tc hMerge="1">
                  <a:txBody>
                    <a:bodyPr/>
                    <a:lstStyle/>
                    <a:p>
                      <a:pPr algn="ctr"/>
                      <a:endParaRPr lang="en-US" sz="800">
                        <a:latin typeface="+mn-lt"/>
                      </a:endParaRPr>
                    </a:p>
                  </a:txBody>
                  <a:tcPr marL="980" marR="980" marT="980" marB="0" anchor="ctr">
                    <a:solidFill>
                      <a:schemeClr val="tx2">
                        <a:lumMod val="20000"/>
                        <a:lumOff val="80000"/>
                      </a:schemeClr>
                    </a:solidFill>
                  </a:tcPr>
                </a:tc>
                <a:tc hMerge="1">
                  <a:txBody>
                    <a:bodyPr/>
                    <a:lstStyle/>
                    <a:p>
                      <a:pPr algn="ctr"/>
                      <a:endParaRPr lang="en-US" sz="800">
                        <a:latin typeface="+mn-lt"/>
                      </a:endParaRPr>
                    </a:p>
                  </a:txBody>
                  <a:tcPr marL="980" marR="980" marT="980" marB="0" anchor="ctr">
                    <a:solidFill>
                      <a:schemeClr val="tx2">
                        <a:lumMod val="20000"/>
                        <a:lumOff val="80000"/>
                      </a:schemeClr>
                    </a:solidFill>
                  </a:tcPr>
                </a:tc>
                <a:tc hMerge="1">
                  <a:txBody>
                    <a:bodyPr/>
                    <a:lstStyle/>
                    <a:p>
                      <a:pPr algn="ctr"/>
                      <a:endParaRPr lang="en-US" sz="800" dirty="0">
                        <a:latin typeface="+mn-lt"/>
                      </a:endParaRPr>
                    </a:p>
                  </a:txBody>
                  <a:tcPr marL="980" marR="980" marT="980" marB="0" anchor="ctr">
                    <a:solidFill>
                      <a:schemeClr val="tx2">
                        <a:lumMod val="20000"/>
                        <a:lumOff val="80000"/>
                      </a:schemeClr>
                    </a:solidFill>
                  </a:tcPr>
                </a:tc>
                <a:tc hMerge="1">
                  <a:txBody>
                    <a:bodyPr/>
                    <a:lstStyle/>
                    <a:p>
                      <a:pPr algn="ctr"/>
                      <a:endParaRPr lang="en-US" sz="800">
                        <a:latin typeface="+mn-lt"/>
                      </a:endParaRPr>
                    </a:p>
                  </a:txBody>
                  <a:tcPr marL="980" marR="980" marT="980" marB="0" anchor="ctr">
                    <a:solidFill>
                      <a:schemeClr val="tx2">
                        <a:lumMod val="20000"/>
                        <a:lumOff val="80000"/>
                      </a:schemeClr>
                    </a:solidFill>
                  </a:tcPr>
                </a:tc>
                <a:tc hMerge="1">
                  <a:txBody>
                    <a:bodyPr/>
                    <a:lstStyle/>
                    <a:p>
                      <a:pPr algn="ctr"/>
                      <a:endParaRPr lang="en-US" sz="800">
                        <a:latin typeface="+mn-lt"/>
                      </a:endParaRPr>
                    </a:p>
                  </a:txBody>
                  <a:tcPr marL="980" marR="980" marT="980" marB="0" anchor="ctr">
                    <a:solidFill>
                      <a:schemeClr val="tx2">
                        <a:lumMod val="20000"/>
                        <a:lumOff val="80000"/>
                      </a:schemeClr>
                    </a:solidFill>
                  </a:tcPr>
                </a:tc>
                <a:tc hMerge="1">
                  <a:txBody>
                    <a:bodyPr/>
                    <a:lstStyle/>
                    <a:p>
                      <a:pPr algn="ctr"/>
                      <a:endParaRPr lang="en-US" sz="800" dirty="0">
                        <a:latin typeface="+mn-lt"/>
                      </a:endParaRPr>
                    </a:p>
                  </a:txBody>
                  <a:tcPr marL="980" marR="980" marT="980" marB="0" anchor="ctr">
                    <a:solidFill>
                      <a:schemeClr val="tx2">
                        <a:lumMod val="20000"/>
                        <a:lumOff val="80000"/>
                      </a:schemeClr>
                    </a:solidFill>
                  </a:tcPr>
                </a:tc>
                <a:tc hMerge="1">
                  <a:txBody>
                    <a:bodyPr/>
                    <a:lstStyle/>
                    <a:p>
                      <a:pPr algn="ctr"/>
                      <a:endParaRPr lang="en-US" sz="800" dirty="0">
                        <a:latin typeface="+mn-lt"/>
                      </a:endParaRPr>
                    </a:p>
                  </a:txBody>
                  <a:tcPr marL="980" marR="980" marT="980" marB="0" anchor="ctr">
                    <a:solidFill>
                      <a:schemeClr val="tx2">
                        <a:lumMod val="20000"/>
                        <a:lumOff val="80000"/>
                      </a:schemeClr>
                    </a:solidFill>
                  </a:tcPr>
                </a:tc>
                <a:tc hMerge="1">
                  <a:txBody>
                    <a:bodyPr/>
                    <a:lstStyle/>
                    <a:p>
                      <a:pPr algn="ctr"/>
                      <a:endParaRPr lang="en-US" sz="800">
                        <a:latin typeface="+mn-lt"/>
                      </a:endParaRPr>
                    </a:p>
                  </a:txBody>
                  <a:tcPr marL="980" marR="980" marT="980" marB="0" anchor="ctr">
                    <a:solidFill>
                      <a:schemeClr val="tx2">
                        <a:lumMod val="20000"/>
                        <a:lumOff val="80000"/>
                      </a:schemeClr>
                    </a:solidFill>
                  </a:tcPr>
                </a:tc>
                <a:tc hMerge="1">
                  <a:txBody>
                    <a:bodyPr/>
                    <a:lstStyle/>
                    <a:p>
                      <a:pPr algn="ctr"/>
                      <a:endParaRPr lang="en-US" sz="800" dirty="0">
                        <a:latin typeface="+mn-lt"/>
                      </a:endParaRPr>
                    </a:p>
                  </a:txBody>
                  <a:tcPr marL="980" marR="980" marT="980" marB="0" anchor="ctr">
                    <a:solidFill>
                      <a:schemeClr val="tx2">
                        <a:lumMod val="20000"/>
                        <a:lumOff val="80000"/>
                      </a:schemeClr>
                    </a:solidFill>
                  </a:tcPr>
                </a:tc>
                <a:tc hMerge="1">
                  <a:txBody>
                    <a:bodyPr/>
                    <a:lstStyle/>
                    <a:p>
                      <a:pPr algn="ctr"/>
                      <a:endParaRPr lang="en-US" sz="800" dirty="0">
                        <a:latin typeface="+mn-lt"/>
                      </a:endParaRPr>
                    </a:p>
                  </a:txBody>
                  <a:tcPr marL="980" marR="980" marT="980" marB="0" anchor="ctr">
                    <a:solidFill>
                      <a:schemeClr val="tx2">
                        <a:lumMod val="20000"/>
                        <a:lumOff val="80000"/>
                      </a:schemeClr>
                    </a:solidFill>
                  </a:tcPr>
                </a:tc>
                <a:tc hMerge="1">
                  <a:txBody>
                    <a:bodyPr/>
                    <a:lstStyle/>
                    <a:p>
                      <a:pPr algn="ctr"/>
                      <a:endParaRPr lang="en-US" sz="800" dirty="0">
                        <a:latin typeface="+mn-lt"/>
                      </a:endParaRPr>
                    </a:p>
                  </a:txBody>
                  <a:tcPr marL="980" marR="980" marT="980" marB="0" anchor="ctr">
                    <a:solidFill>
                      <a:schemeClr val="tx2">
                        <a:lumMod val="20000"/>
                        <a:lumOff val="80000"/>
                      </a:schemeClr>
                    </a:solidFill>
                  </a:tcPr>
                </a:tc>
                <a:tc hMerge="1">
                  <a:txBody>
                    <a:bodyPr/>
                    <a:lstStyle/>
                    <a:p>
                      <a:pPr algn="ctr"/>
                      <a:endParaRPr lang="en-US" sz="800">
                        <a:latin typeface="+mn-lt"/>
                      </a:endParaRPr>
                    </a:p>
                  </a:txBody>
                  <a:tcPr marL="980" marR="980" marT="980" marB="0" anchor="ctr">
                    <a:solidFill>
                      <a:schemeClr val="tx2">
                        <a:lumMod val="20000"/>
                        <a:lumOff val="80000"/>
                      </a:schemeClr>
                    </a:solidFill>
                  </a:tcPr>
                </a:tc>
                <a:tc hMerge="1">
                  <a:txBody>
                    <a:bodyPr/>
                    <a:lstStyle/>
                    <a:p>
                      <a:pPr algn="ctr"/>
                      <a:endParaRPr lang="en-US" sz="800" dirty="0">
                        <a:latin typeface="+mn-lt"/>
                      </a:endParaRPr>
                    </a:p>
                  </a:txBody>
                  <a:tcPr marL="980" marR="980" marT="980" marB="0" anchor="ctr">
                    <a:solidFill>
                      <a:schemeClr val="tx2">
                        <a:lumMod val="20000"/>
                        <a:lumOff val="80000"/>
                      </a:schemeClr>
                    </a:solidFill>
                  </a:tcPr>
                </a:tc>
                <a:tc hMerge="1">
                  <a:txBody>
                    <a:bodyPr/>
                    <a:lstStyle/>
                    <a:p>
                      <a:pPr algn="ctr"/>
                      <a:endParaRPr lang="en-US" sz="800">
                        <a:latin typeface="+mn-lt"/>
                      </a:endParaRPr>
                    </a:p>
                  </a:txBody>
                  <a:tcPr marL="980" marR="980" marT="980" marB="0" anchor="ctr">
                    <a:solidFill>
                      <a:schemeClr val="tx2">
                        <a:lumMod val="20000"/>
                        <a:lumOff val="80000"/>
                      </a:schemeClr>
                    </a:solidFill>
                  </a:tcPr>
                </a:tc>
                <a:tc hMerge="1">
                  <a:txBody>
                    <a:bodyPr/>
                    <a:lstStyle/>
                    <a:p>
                      <a:pPr algn="ctr"/>
                      <a:endParaRPr lang="en-US" sz="800" dirty="0">
                        <a:latin typeface="+mn-lt"/>
                      </a:endParaRPr>
                    </a:p>
                  </a:txBody>
                  <a:tcPr marL="980" marR="980" marT="980" marB="0" anchor="ctr">
                    <a:solidFill>
                      <a:schemeClr val="tx2">
                        <a:lumMod val="20000"/>
                        <a:lumOff val="80000"/>
                      </a:schemeClr>
                    </a:solidFill>
                  </a:tcPr>
                </a:tc>
                <a:tc hMerge="1">
                  <a:txBody>
                    <a:bodyPr/>
                    <a:lstStyle/>
                    <a:p>
                      <a:pPr algn="ctr"/>
                      <a:endParaRPr lang="en-US" sz="800" dirty="0">
                        <a:latin typeface="+mn-lt"/>
                      </a:endParaRPr>
                    </a:p>
                  </a:txBody>
                  <a:tcPr marL="980" marR="980" marT="980" marB="0" anchor="ctr">
                    <a:solidFill>
                      <a:schemeClr val="tx2">
                        <a:lumMod val="20000"/>
                        <a:lumOff val="80000"/>
                      </a:schemeClr>
                    </a:solidFill>
                  </a:tcPr>
                </a:tc>
                <a:tc hMerge="1">
                  <a:txBody>
                    <a:bodyPr/>
                    <a:lstStyle/>
                    <a:p>
                      <a:pPr algn="ctr"/>
                      <a:endParaRPr lang="en-US" sz="800">
                        <a:latin typeface="+mn-lt"/>
                      </a:endParaRPr>
                    </a:p>
                  </a:txBody>
                  <a:tcPr marL="980" marR="980" marT="980" marB="0" anchor="ctr">
                    <a:solidFill>
                      <a:schemeClr val="tx2">
                        <a:lumMod val="20000"/>
                        <a:lumOff val="80000"/>
                      </a:schemeClr>
                    </a:solidFill>
                  </a:tcPr>
                </a:tc>
                <a:tc gridSpan="14">
                  <a:txBody>
                    <a:bodyPr/>
                    <a:lstStyle/>
                    <a:p>
                      <a:pPr algn="ctr"/>
                      <a:r>
                        <a:rPr lang="en-US" sz="1000" dirty="0">
                          <a:solidFill>
                            <a:schemeClr val="bg1"/>
                          </a:solidFill>
                          <a:latin typeface="+mn-lt"/>
                        </a:rPr>
                        <a:t>TPH-mo</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endParaRPr lang="en-US"/>
                    </a:p>
                  </a:txBody>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tc hMerge="1">
                  <a:txBody>
                    <a:bodyPr/>
                    <a:lstStyle/>
                    <a:p>
                      <a:pPr algn="ctr"/>
                      <a:endParaRPr lang="en-US" sz="1000"/>
                    </a:p>
                  </a:txBody>
                  <a:tcPr marL="1307" marR="1307" marT="1307" marB="0" anchor="ctr">
                    <a:solidFill>
                      <a:schemeClr val="accent4"/>
                    </a:solidFill>
                  </a:tcPr>
                </a:tc>
                <a:extLst>
                  <a:ext uri="{0D108BD9-81ED-4DB2-BD59-A6C34878D82A}">
                    <a16:rowId xmlns:a16="http://schemas.microsoft.com/office/drawing/2014/main" val="10004"/>
                  </a:ext>
                </a:extLst>
              </a:tr>
              <a:tr h="405070">
                <a:tc rowSpan="4">
                  <a:txBody>
                    <a:bodyPr/>
                    <a:lstStyle/>
                    <a:p>
                      <a:pPr algn="ctr" fontAlgn="ctr"/>
                      <a:r>
                        <a:rPr lang="en-US" sz="800" b="1" i="0" u="none" strike="noStrike" dirty="0" smtClean="0">
                          <a:solidFill>
                            <a:schemeClr val="bg1"/>
                          </a:solidFill>
                          <a:effectLst/>
                          <a:latin typeface="+mn-lt"/>
                        </a:rPr>
                        <a:t>  </a:t>
                      </a:r>
                      <a:r>
                        <a:rPr lang="en-US" sz="1000" b="1" i="0" u="none" strike="noStrike" dirty="0" smtClean="0">
                          <a:solidFill>
                            <a:schemeClr val="bg1"/>
                          </a:solidFill>
                          <a:effectLst/>
                          <a:latin typeface="+mn-lt"/>
                        </a:rPr>
                        <a:t>Fractionation</a:t>
                      </a:r>
                      <a:endParaRPr lang="en-US" sz="800" b="1" i="0" u="none" strike="noStrike" dirty="0">
                        <a:solidFill>
                          <a:schemeClr val="bg1"/>
                        </a:solidFill>
                        <a:effectLst/>
                        <a:latin typeface="+mn-lt"/>
                      </a:endParaRPr>
                    </a:p>
                  </a:txBody>
                  <a:tcPr marL="980" marR="980" marT="980" marB="0" vert="vert27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algn="ctr" fontAlgn="ctr"/>
                      <a:r>
                        <a:rPr lang="en-US" sz="1000" b="1" i="0" u="none" strike="noStrike" dirty="0">
                          <a:solidFill>
                            <a:schemeClr val="bg1"/>
                          </a:solidFill>
                          <a:effectLst/>
                          <a:latin typeface="+mn-lt"/>
                        </a:rPr>
                        <a:t>VPH</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ctr" fontAlgn="ctr"/>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a:txBody>
                    <a:bodyPr/>
                    <a:lstStyle/>
                    <a:p>
                      <a:pPr algn="ctr" fontAlgn="ctr"/>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ctr"/>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a:endParaRPr lang="en-US" sz="1000">
                        <a:latin typeface="+mn-lt"/>
                      </a:endParaRPr>
                    </a:p>
                  </a:txBody>
                  <a:tcPr marL="1307" marR="1307" marT="1307" marB="0" anchor="ctr">
                    <a:solidFill>
                      <a:schemeClr val="tx2">
                        <a:lumMod val="20000"/>
                        <a:lumOff val="80000"/>
                      </a:schemeClr>
                    </a:solidFill>
                  </a:tcPr>
                </a:tc>
                <a:tc hMerge="1">
                  <a:txBody>
                    <a:bodyPr/>
                    <a:lstStyle/>
                    <a:p>
                      <a:pPr algn="ctr"/>
                      <a:endParaRPr lang="en-US" sz="1000">
                        <a:latin typeface="+mn-lt"/>
                      </a:endParaRPr>
                    </a:p>
                  </a:txBody>
                  <a:tcPr marL="1307" marR="1307" marT="1307" marB="0" anchor="ctr">
                    <a:solidFill>
                      <a:schemeClr val="tx2">
                        <a:lumMod val="20000"/>
                        <a:lumOff val="80000"/>
                      </a:schemeClr>
                    </a:solidFill>
                  </a:tcPr>
                </a:tc>
                <a:tc gridSpan="33">
                  <a:txBody>
                    <a:bodyPr/>
                    <a:lstStyle/>
                    <a:p>
                      <a:pPr algn="ctr"/>
                      <a:endParaRPr lang="en-US" sz="800" dirty="0">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sz="1100" dirty="0"/>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T w="12700" cmpd="sng">
                      <a:noFill/>
                    </a:lnT>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lnB w="12700" cmpd="sng">
                      <a:noFill/>
                    </a:lnB>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sz="1100" dirty="0"/>
                    </a:p>
                  </a:txBody>
                  <a:tcPr marL="980" marR="980" marT="980" marB="0" anchor="ctr">
                    <a:solidFill>
                      <a:schemeClr val="tx2">
                        <a:lumMod val="20000"/>
                        <a:lumOff val="80000"/>
                      </a:schemeClr>
                    </a:solidFill>
                  </a:tcPr>
                </a:tc>
                <a:tc hMerge="1">
                  <a:txBody>
                    <a:bodyPr/>
                    <a:lstStyle/>
                    <a:p>
                      <a:pPr algn="ctr"/>
                      <a:endParaRPr lang="en-US" sz="800">
                        <a:latin typeface="+mn-lt"/>
                      </a:endParaRPr>
                    </a:p>
                  </a:txBody>
                  <a:tcPr marL="980" marR="980" marT="980" marB="0" anchor="ctr">
                    <a:solidFill>
                      <a:schemeClr val="bg1">
                        <a:lumMod val="85000"/>
                      </a:schemeClr>
                    </a:solidFill>
                  </a:tcPr>
                </a:tc>
                <a:tc hMerge="1">
                  <a:txBody>
                    <a:bodyPr/>
                    <a:lstStyle/>
                    <a:p>
                      <a:endParaRPr lang="en-US"/>
                    </a:p>
                  </a:txBody>
                  <a:tcPr/>
                </a:tc>
                <a:tc hMerge="1">
                  <a:txBody>
                    <a:bodyPr/>
                    <a:lstStyle/>
                    <a:p>
                      <a:pPr algn="ctr"/>
                      <a:endParaRPr lang="en-US" sz="800">
                        <a:latin typeface="+mn-lt"/>
                      </a:endParaRPr>
                    </a:p>
                  </a:txBody>
                  <a:tcPr marL="980" marR="980" marT="980" marB="0" anchor="ctr">
                    <a:solidFill>
                      <a:schemeClr val="bg1">
                        <a:lumMod val="85000"/>
                      </a:schemeClr>
                    </a:solidFill>
                  </a:tcPr>
                </a:tc>
                <a:tc hMerge="1">
                  <a:txBody>
                    <a:bodyPr/>
                    <a:lstStyle/>
                    <a:p>
                      <a:pPr algn="ctr"/>
                      <a:endParaRPr lang="en-US" sz="800">
                        <a:latin typeface="+mn-lt"/>
                      </a:endParaRPr>
                    </a:p>
                  </a:txBody>
                  <a:tcPr marL="980" marR="980" marT="980" marB="0" anchor="ctr">
                    <a:solidFill>
                      <a:schemeClr val="bg1">
                        <a:lumMod val="85000"/>
                      </a:schemeClr>
                    </a:solidFill>
                  </a:tcPr>
                </a:tc>
                <a:tc gridSpan="3">
                  <a:txBody>
                    <a:bodyPr/>
                    <a:lstStyle/>
                    <a:p>
                      <a:pPr algn="ctr"/>
                      <a:endParaRPr lang="en-US" sz="800" dirty="0">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a:endParaRPr lang="en-US" sz="1000">
                        <a:latin typeface="+mn-lt"/>
                      </a:endParaRPr>
                    </a:p>
                  </a:txBody>
                  <a:tcPr marL="1307" marR="1307" marT="1307" marB="0" anchor="ctr">
                    <a:solidFill>
                      <a:schemeClr val="tx2">
                        <a:lumMod val="20000"/>
                        <a:lumOff val="80000"/>
                      </a:schemeClr>
                    </a:solidFill>
                  </a:tcPr>
                </a:tc>
                <a:tc hMerge="1">
                  <a:txBody>
                    <a:bodyPr/>
                    <a:lstStyle/>
                    <a:p>
                      <a:pPr algn="ctr"/>
                      <a:endParaRPr lang="en-US" sz="1000">
                        <a:latin typeface="+mn-lt"/>
                      </a:endParaRPr>
                    </a:p>
                  </a:txBody>
                  <a:tcPr marL="1307" marR="1307" marT="1307" marB="0" anchor="ctr">
                    <a:solidFill>
                      <a:schemeClr val="tx2">
                        <a:lumMod val="20000"/>
                        <a:lumOff val="80000"/>
                      </a:schemeClr>
                    </a:solidFill>
                  </a:tcPr>
                </a:tc>
                <a:tc>
                  <a:txBody>
                    <a:bodyPr/>
                    <a:lstStyle/>
                    <a:p>
                      <a:pPr algn="ctr" fontAlgn="ctr"/>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24">
                  <a:txBody>
                    <a:bodyPr/>
                    <a:lstStyle/>
                    <a:p>
                      <a:pPr algn="ctr" fontAlgn="ctr"/>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extLst>
                  <a:ext uri="{0D108BD9-81ED-4DB2-BD59-A6C34878D82A}">
                    <a16:rowId xmlns:a16="http://schemas.microsoft.com/office/drawing/2014/main" val="10005"/>
                  </a:ext>
                </a:extLst>
              </a:tr>
              <a:tr h="405070">
                <a:tc vMerge="1">
                  <a:txBody>
                    <a:bodyPr/>
                    <a:lstStyle/>
                    <a:p>
                      <a:endParaRPr lang="en-US"/>
                    </a:p>
                  </a:txBody>
                  <a:tcPr/>
                </a:tc>
                <a:tc vMerge="1">
                  <a:txBody>
                    <a:bodyPr/>
                    <a:lstStyle/>
                    <a:p>
                      <a:endParaRPr lang="en-US"/>
                    </a:p>
                  </a:txBody>
                  <a:tcPr/>
                </a:tc>
                <a:tc>
                  <a:txBody>
                    <a:bodyPr/>
                    <a:lstStyle/>
                    <a:p>
                      <a:pPr algn="ctr" fontAlgn="ctr"/>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ctr"/>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a:txBody>
                    <a:bodyPr/>
                    <a:lstStyle/>
                    <a:p>
                      <a:pPr algn="ctr"/>
                      <a:endParaRPr lang="en-US" sz="800" dirty="0">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endParaRPr lang="en-US" sz="800" dirty="0">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a:endParaRPr lang="en-US" sz="1000">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33">
                  <a:txBody>
                    <a:bodyPr/>
                    <a:lstStyle/>
                    <a:p>
                      <a:pPr algn="ctr" fontAlgn="ctr"/>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sz="1100" dirty="0"/>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R w="12700" cmpd="sng">
                      <a:noFill/>
                    </a:ln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R w="12700" cmpd="sng">
                      <a:noFill/>
                    </a:ln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sz="1100" dirty="0"/>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gridSpan="3">
                  <a:txBody>
                    <a:bodyPr/>
                    <a:lstStyle/>
                    <a:p>
                      <a:pPr algn="ctr" fontAlgn="ctr"/>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25">
                  <a:txBody>
                    <a:bodyPr/>
                    <a:lstStyle/>
                    <a:p>
                      <a:pPr algn="ctr" fontAlgn="ctr"/>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extLst>
                  <a:ext uri="{0D108BD9-81ED-4DB2-BD59-A6C34878D82A}">
                    <a16:rowId xmlns:a16="http://schemas.microsoft.com/office/drawing/2014/main" val="10006"/>
                  </a:ext>
                </a:extLst>
              </a:tr>
              <a:tr h="405070">
                <a:tc vMerge="1">
                  <a:txBody>
                    <a:bodyPr/>
                    <a:lstStyle/>
                    <a:p>
                      <a:pPr algn="l" fontAlgn="ctr"/>
                      <a:endParaRPr lang="en-US" sz="800" b="0" i="0" u="none" strike="noStrike">
                        <a:solidFill>
                          <a:srgbClr val="000000"/>
                        </a:solidFill>
                        <a:effectLst/>
                        <a:latin typeface="Calibri" panose="020F0502020204030204" pitchFamily="34" charset="0"/>
                      </a:endParaRPr>
                    </a:p>
                  </a:txBody>
                  <a:tcPr marL="1307" marR="1307" marT="1307" marB="0" anchor="ctr"/>
                </a:tc>
                <a:tc rowSpan="2">
                  <a:txBody>
                    <a:bodyPr/>
                    <a:lstStyle/>
                    <a:p>
                      <a:pPr algn="ctr" fontAlgn="ctr"/>
                      <a:r>
                        <a:rPr lang="en-US" sz="1000" b="1" u="none" strike="noStrike" dirty="0">
                          <a:solidFill>
                            <a:schemeClr val="bg1"/>
                          </a:solidFill>
                          <a:effectLst/>
                          <a:latin typeface="+mn-lt"/>
                        </a:rPr>
                        <a:t>EPH</a:t>
                      </a:r>
                      <a:endParaRPr lang="en-US" sz="1000" b="1" i="0" u="none" strike="noStrike" dirty="0">
                        <a:solidFill>
                          <a:schemeClr val="bg1"/>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3">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gridSpan="3">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3">
                  <a:txBody>
                    <a:bodyPr/>
                    <a:lstStyle/>
                    <a:p>
                      <a:endParaRPr lang="en-US" sz="1100" dirty="0"/>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gridSpan="17">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a:p>
                  </a:txBody>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5">
                  <a:txBody>
                    <a:bodyPr/>
                    <a:lstStyle/>
                    <a:p>
                      <a:endParaRPr lang="en-US" sz="1100" dirty="0"/>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800" dirty="0">
                        <a:latin typeface="+mn-lt"/>
                      </a:endParaRPr>
                    </a:p>
                  </a:txBody>
                  <a:tcPr marL="980" marR="980" marT="980" marB="0" anchor="ctr">
                    <a:solidFill>
                      <a:schemeClr val="bg1">
                        <a:lumMod val="85000"/>
                      </a:schemeClr>
                    </a:solidFill>
                  </a:tcPr>
                </a:tc>
                <a:tc hMerge="1">
                  <a:txBody>
                    <a:bodyPr/>
                    <a:lstStyle/>
                    <a:p>
                      <a:endParaRPr lang="en-US"/>
                    </a:p>
                  </a:txBody>
                  <a:tcPr/>
                </a:tc>
                <a:tc hMerge="1">
                  <a:txBody>
                    <a:bodyPr/>
                    <a:lstStyle/>
                    <a:p>
                      <a:pPr algn="ctr"/>
                      <a:endParaRPr lang="en-US" sz="800" dirty="0">
                        <a:latin typeface="+mn-lt"/>
                      </a:endParaRPr>
                    </a:p>
                  </a:txBody>
                  <a:tcPr marL="980" marR="980" marT="980" marB="0" anchor="ctr">
                    <a:solidFill>
                      <a:schemeClr val="bg1">
                        <a:lumMod val="85000"/>
                      </a:schemeClr>
                    </a:solidFill>
                  </a:tcPr>
                </a:tc>
                <a:tc hMerge="1">
                  <a:txBody>
                    <a:bodyPr/>
                    <a:lstStyle/>
                    <a:p>
                      <a:pPr algn="ctr"/>
                      <a:endParaRPr lang="en-US" sz="800">
                        <a:latin typeface="+mn-lt"/>
                      </a:endParaRPr>
                    </a:p>
                  </a:txBody>
                  <a:tcPr marL="980" marR="980" marT="980" marB="0" anchor="ctr">
                    <a:solidFill>
                      <a:schemeClr val="bg1">
                        <a:lumMod val="85000"/>
                      </a:schemeClr>
                    </a:solidFill>
                  </a:tcPr>
                </a:tc>
                <a:tc gridSpan="3">
                  <a:txBody>
                    <a:bodyPr/>
                    <a:lstStyle/>
                    <a:p>
                      <a:pPr algn="ctr"/>
                      <a:endParaRPr lang="en-US" sz="800" dirty="0">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a:endParaRPr lang="en-US" sz="1000">
                        <a:latin typeface="+mn-lt"/>
                      </a:endParaRPr>
                    </a:p>
                  </a:txBody>
                  <a:tcPr marL="1307" marR="1307" marT="1307" marB="0" anchor="ctr">
                    <a:solidFill>
                      <a:schemeClr val="tx2">
                        <a:lumMod val="20000"/>
                        <a:lumOff val="80000"/>
                      </a:schemeClr>
                    </a:solidFill>
                  </a:tcPr>
                </a:tc>
                <a:tc hMerge="1">
                  <a:txBody>
                    <a:bodyPr/>
                    <a:lstStyle/>
                    <a:p>
                      <a:pPr algn="ctr"/>
                      <a:endParaRPr lang="en-US" sz="1000">
                        <a:latin typeface="+mn-lt"/>
                      </a:endParaRPr>
                    </a:p>
                  </a:txBody>
                  <a:tcPr marL="1307" marR="1307" marT="1307" marB="0" anchor="ctr">
                    <a:solidFill>
                      <a:schemeClr val="tx2">
                        <a:lumMod val="20000"/>
                        <a:lumOff val="80000"/>
                      </a:schemeClr>
                    </a:solidFill>
                  </a:tcPr>
                </a:tc>
                <a:tc>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4">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gridSpan="15">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a:p>
                  </a:txBody>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2">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extLst>
                  <a:ext uri="{0D108BD9-81ED-4DB2-BD59-A6C34878D82A}">
                    <a16:rowId xmlns:a16="http://schemas.microsoft.com/office/drawing/2014/main" val="10007"/>
                  </a:ext>
                </a:extLst>
              </a:tr>
              <a:tr h="405070">
                <a:tc vMerge="1">
                  <a:txBody>
                    <a:bodyPr/>
                    <a:lstStyle/>
                    <a:p>
                      <a:endParaRPr lang="en-US"/>
                    </a:p>
                  </a:txBody>
                  <a:tcPr/>
                </a:tc>
                <a:tc vMerge="1">
                  <a:txBody>
                    <a:bodyPr/>
                    <a:lstStyle/>
                    <a:p>
                      <a:endParaRPr lang="en-US"/>
                    </a:p>
                  </a:txBody>
                  <a:tcPr/>
                </a:tc>
                <a:tc gridSpan="5">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gridSpan="3">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3">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gridSpan="7">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a:p>
                  </a:txBody>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23">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b"/>
                      <a:endParaRPr lang="en-US" sz="800" b="0" i="0" u="none" strike="noStrike" dirty="0">
                        <a:solidFill>
                          <a:srgbClr val="000000"/>
                        </a:solidFill>
                        <a:effectLst/>
                        <a:latin typeface="+mn-lt"/>
                      </a:endParaRPr>
                    </a:p>
                  </a:txBody>
                  <a:tcPr marL="980" marR="980" marT="9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sz="1100"/>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gridSpan="3">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3">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gridSpan="6">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b"/>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16">
                  <a:txBody>
                    <a:bodyPr/>
                    <a:lstStyle/>
                    <a:p>
                      <a:pPr algn="ctr" fontAlgn="b"/>
                      <a:endParaRPr lang="en-US" sz="800" b="0" i="0" u="none" strike="noStrike" dirty="0">
                        <a:solidFill>
                          <a:srgbClr val="000000"/>
                        </a:solidFill>
                        <a:effectLst/>
                        <a:latin typeface="+mn-lt"/>
                      </a:endParaRP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b"/>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extLst>
                  <a:ext uri="{0D108BD9-81ED-4DB2-BD59-A6C34878D82A}">
                    <a16:rowId xmlns:a16="http://schemas.microsoft.com/office/drawing/2014/main" val="10008"/>
                  </a:ext>
                </a:extLst>
              </a:tr>
              <a:tr h="249652">
                <a:tc gridSpan="71">
                  <a:txBody>
                    <a:bodyPr/>
                    <a:lstStyle/>
                    <a:p>
                      <a:pPr algn="ctr" fontAlgn="ctr">
                        <a:tabLst>
                          <a:tab pos="2054225" algn="l"/>
                        </a:tabLst>
                      </a:pPr>
                      <a:endParaRPr lang="en-US" sz="1600" b="1" i="0" u="none" strike="noStrike" dirty="0">
                        <a:solidFill>
                          <a:schemeClr val="bg1"/>
                        </a:solidFill>
                        <a:effectLst/>
                        <a:latin typeface="+mn-lt"/>
                      </a:endParaRPr>
                    </a:p>
                  </a:txBody>
                  <a:tcPr marL="980" marR="980" marT="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lang="en-US"/>
                    </a:p>
                  </a:txBody>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000">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a:p>
                  </a:txBody>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000" b="0" i="0" u="none" strike="noStrike">
                        <a:solidFill>
                          <a:srgbClr val="000000"/>
                        </a:solidFill>
                        <a:effectLst/>
                        <a:latin typeface="+mn-lt"/>
                      </a:endParaRPr>
                    </a:p>
                  </a:txBody>
                  <a:tcPr marL="1307" marR="1307" marT="1307" marB="0" anchor="c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1307" marR="1307" marT="1307"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1307" marR="1307" marT="1307" marB="0" anchor="ctr">
                    <a:solidFill>
                      <a:schemeClr val="tx2">
                        <a:lumMod val="20000"/>
                        <a:lumOff val="80000"/>
                      </a:schemeClr>
                    </a:solidFill>
                  </a:tcPr>
                </a:tc>
                <a:extLst>
                  <a:ext uri="{0D108BD9-81ED-4DB2-BD59-A6C34878D82A}">
                    <a16:rowId xmlns:a16="http://schemas.microsoft.com/office/drawing/2014/main" val="10009"/>
                  </a:ext>
                </a:extLst>
              </a:tr>
              <a:tr h="673838">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u="none" strike="noStrike" dirty="0">
                          <a:solidFill>
                            <a:schemeClr val="bg1"/>
                          </a:solidFill>
                          <a:effectLst/>
                          <a:latin typeface="+mn-lt"/>
                        </a:rPr>
                        <a:t>MA Toxicity  Category</a:t>
                      </a:r>
                      <a:endParaRPr lang="en-US" sz="1000" b="1" i="0" u="none" strike="noStrike" dirty="0">
                        <a:solidFill>
                          <a:schemeClr val="bg1"/>
                        </a:solidFill>
                        <a:effectLst/>
                        <a:latin typeface="+mn-lt"/>
                      </a:endParaRPr>
                    </a:p>
                  </a:txBody>
                  <a:tcPr marL="980" marR="980" marT="98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gridSpan="4">
                  <a:txBody>
                    <a:bodyPr/>
                    <a:lstStyle/>
                    <a:p>
                      <a:pPr algn="ctr" fontAlgn="ctr"/>
                      <a:r>
                        <a:rPr lang="en-US" sz="1000" b="0" i="0" u="none" strike="noStrike" dirty="0">
                          <a:solidFill>
                            <a:srgbClr val="000000"/>
                          </a:solidFill>
                          <a:effectLst/>
                          <a:latin typeface="+mn-lt"/>
                        </a:rPr>
                        <a:t>Aliphatic C5-C8</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algn="ctr" fontAlgn="ctr"/>
                      <a:r>
                        <a:rPr lang="en-US" sz="1000" b="0" i="0" u="none" strike="noStrike" dirty="0">
                          <a:solidFill>
                            <a:srgbClr val="000000"/>
                          </a:solidFill>
                          <a:effectLst/>
                          <a:latin typeface="+mn-lt"/>
                        </a:rPr>
                        <a:t>Aliphatic C9-C18</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4">
                  <a:txBody>
                    <a:bodyPr/>
                    <a:lstStyle/>
                    <a:p>
                      <a:pPr algn="ctr" fontAlgn="ctr"/>
                      <a:r>
                        <a:rPr lang="en-US" sz="1000" b="0" i="0" u="none" strike="noStrike" dirty="0">
                          <a:solidFill>
                            <a:schemeClr val="bg1"/>
                          </a:solidFill>
                          <a:effectLst/>
                          <a:latin typeface="+mn-lt"/>
                        </a:rPr>
                        <a:t>Aliphatic C19-C36</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endParaRPr lang="en-US" sz="1100" dirty="0"/>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sz="1100"/>
                    </a:p>
                  </a:txBody>
                  <a:tcPr marL="980" marR="980" marT="980" marB="0" anchor="ctr">
                    <a:solidFill>
                      <a:schemeClr val="bg1">
                        <a:lumMod val="85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b="1" i="0" u="none" strike="noStrike" kern="1200">
                        <a:solidFill>
                          <a:schemeClr val="tx1"/>
                        </a:solidFill>
                        <a:effectLst/>
                        <a:latin typeface="+mn-lt"/>
                        <a:ea typeface="+mn-ea"/>
                        <a:cs typeface="+mn-cs"/>
                      </a:endParaRPr>
                    </a:p>
                  </a:txBody>
                  <a:tcPr marL="1307" marR="1307" marT="1307" marB="0" anchor="ctr">
                    <a:solidFill>
                      <a:schemeClr val="bg1">
                        <a:lumMod val="85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800" b="1" i="0" u="none" strike="noStrike" kern="1200">
                        <a:solidFill>
                          <a:schemeClr val="tx1"/>
                        </a:solidFill>
                        <a:effectLst/>
                        <a:latin typeface="+mn-lt"/>
                        <a:ea typeface="+mn-ea"/>
                        <a:cs typeface="+mn-cs"/>
                      </a:endParaRPr>
                    </a:p>
                  </a:txBody>
                  <a:tcPr marL="980" marR="980" marT="980" marB="0" anchor="ctr">
                    <a:solidFill>
                      <a:schemeClr val="bg1">
                        <a:lumMod val="85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800" b="1" i="0" u="none" strike="noStrike" kern="1200">
                        <a:solidFill>
                          <a:schemeClr val="tx1"/>
                        </a:solidFill>
                        <a:effectLst/>
                        <a:latin typeface="+mn-lt"/>
                        <a:ea typeface="+mn-ea"/>
                        <a:cs typeface="+mn-cs"/>
                      </a:endParaRPr>
                    </a:p>
                  </a:txBody>
                  <a:tcPr marL="980" marR="980" marT="980" marB="0" anchor="ctr">
                    <a:solidFill>
                      <a:schemeClr val="bg1">
                        <a:lumMod val="85000"/>
                      </a:schemeClr>
                    </a:solidFill>
                  </a:tcPr>
                </a:tc>
                <a:tc gridSpan="8">
                  <a:txBody>
                    <a:bodyPr/>
                    <a:lstStyle/>
                    <a:p>
                      <a:pPr algn="ctr" fontAlgn="ctr"/>
                      <a:r>
                        <a:rPr lang="en-US" sz="1000" b="0" i="0" u="none" strike="noStrike" dirty="0">
                          <a:solidFill>
                            <a:srgbClr val="000000"/>
                          </a:solidFill>
                          <a:effectLst/>
                          <a:latin typeface="+mn-lt"/>
                        </a:rPr>
                        <a:t>Aromatic C9-C10</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000" b="0" i="0" u="none" strike="noStrike">
                        <a:solidFill>
                          <a:srgbClr val="000000"/>
                        </a:solidFill>
                        <a:effectLst/>
                        <a:latin typeface="+mn-lt"/>
                      </a:endParaRPr>
                    </a:p>
                  </a:txBody>
                  <a:tcPr/>
                </a:tc>
                <a:tc gridSpan="17">
                  <a:txBody>
                    <a:bodyPr/>
                    <a:lstStyle/>
                    <a:p>
                      <a:pPr algn="ctr" fontAlgn="ctr"/>
                      <a:r>
                        <a:rPr lang="en-US" sz="1000" b="0" i="0" u="none" strike="noStrike" dirty="0">
                          <a:solidFill>
                            <a:srgbClr val="000000"/>
                          </a:solidFill>
                          <a:effectLst/>
                          <a:latin typeface="+mn-lt"/>
                        </a:rPr>
                        <a:t>Aromatic C11-C22</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marL="1307" marR="1307" marT="130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mn-lt"/>
                      </a:endParaRPr>
                    </a:p>
                  </a:txBody>
                  <a:tcPr marL="1307" marR="1307" marT="1307" marB="0" anchor="ctr"/>
                </a:tc>
                <a:tc gridSpan="4">
                  <a:txBody>
                    <a:bodyPr/>
                    <a:lstStyle/>
                    <a:p>
                      <a:endParaRPr lang="en-US" sz="1100" dirty="0"/>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6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6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600" b="0" i="0" u="none" strike="noStrike">
                        <a:solidFill>
                          <a:srgbClr val="000000"/>
                        </a:solidFill>
                        <a:effectLst/>
                        <a:latin typeface="+mn-lt"/>
                      </a:endParaRPr>
                    </a:p>
                  </a:txBody>
                  <a:tcPr marL="980" marR="980" marT="980" marB="0" anchor="ctr">
                    <a:solidFill>
                      <a:schemeClr val="tx2">
                        <a:lumMod val="20000"/>
                        <a:lumOff val="80000"/>
                      </a:schemeClr>
                    </a:solidFill>
                  </a:tcPr>
                </a:tc>
                <a:extLst>
                  <a:ext uri="{0D108BD9-81ED-4DB2-BD59-A6C34878D82A}">
                    <a16:rowId xmlns:a16="http://schemas.microsoft.com/office/drawing/2014/main" val="10011"/>
                  </a:ext>
                </a:extLst>
              </a:tr>
              <a:tr h="673838">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u="none" strike="noStrike" dirty="0">
                          <a:solidFill>
                            <a:schemeClr val="bg1"/>
                          </a:solidFill>
                          <a:effectLst/>
                          <a:latin typeface="+mn-lt"/>
                        </a:rPr>
                        <a:t>US EPA Toxicity  Category</a:t>
                      </a:r>
                      <a:endParaRPr lang="en-US" sz="1000" b="1" i="0" u="none" strike="noStrike" dirty="0">
                        <a:solidFill>
                          <a:schemeClr val="bg1"/>
                        </a:solidFill>
                        <a:effectLst/>
                        <a:latin typeface="+mn-lt"/>
                      </a:endParaRPr>
                    </a:p>
                    <a:p>
                      <a:pPr algn="ctr" fontAlgn="ctr"/>
                      <a:endParaRPr lang="en-US" sz="1000" b="1" i="0" u="none" strike="noStrike" dirty="0">
                        <a:solidFill>
                          <a:schemeClr val="bg1"/>
                        </a:solidFill>
                        <a:effectLst/>
                        <a:latin typeface="+mn-lt"/>
                      </a:endParaRPr>
                    </a:p>
                  </a:txBody>
                  <a:tcPr marL="980" marR="980" marT="98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gridSpan="4">
                  <a:txBody>
                    <a:bodyPr/>
                    <a:lstStyle/>
                    <a:p>
                      <a:pPr algn="ctr" fontAlgn="ctr"/>
                      <a:r>
                        <a:rPr lang="en-US" sz="1000" b="0" i="0" u="none" strike="noStrike" dirty="0">
                          <a:solidFill>
                            <a:srgbClr val="000000"/>
                          </a:solidFill>
                          <a:effectLst/>
                          <a:latin typeface="+mn-lt"/>
                        </a:rPr>
                        <a:t>Aliphatic Low</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algn="ctr" fontAlgn="ctr"/>
                      <a:r>
                        <a:rPr lang="en-US" sz="1000" b="0" i="0" u="none" strike="noStrike" dirty="0">
                          <a:solidFill>
                            <a:srgbClr val="000000"/>
                          </a:solidFill>
                          <a:effectLst/>
                          <a:latin typeface="+mn-lt"/>
                        </a:rPr>
                        <a:t>Aliphatic Medium</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4">
                  <a:txBody>
                    <a:bodyPr/>
                    <a:lstStyle/>
                    <a:p>
                      <a:pPr algn="ctr" fontAlgn="ctr"/>
                      <a:r>
                        <a:rPr lang="en-US" sz="1000" b="0" i="0" u="none" strike="noStrike" dirty="0">
                          <a:solidFill>
                            <a:schemeClr val="bg1"/>
                          </a:solidFill>
                          <a:effectLst/>
                          <a:latin typeface="+mn-lt"/>
                        </a:rPr>
                        <a:t>Aliphatic  High</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endParaRPr lang="en-US" sz="1100" dirty="0"/>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000">
                        <a:latin typeface="+mn-lt"/>
                      </a:endParaRPr>
                    </a:p>
                  </a:txBody>
                  <a:tcPr marL="1307" marR="1307" marT="1307"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mn-lt"/>
                      </a:endParaRPr>
                    </a:p>
                  </a:txBody>
                  <a:tcPr marL="980" marR="980" marT="980" marB="0" anchor="ctr">
                    <a:solidFill>
                      <a:schemeClr val="tx2">
                        <a:lumMod val="20000"/>
                        <a:lumOff val="80000"/>
                      </a:schemeClr>
                    </a:solidFill>
                  </a:tcPr>
                </a:tc>
                <a:tc gridSpan="4">
                  <a:txBody>
                    <a:bodyPr/>
                    <a:lstStyle/>
                    <a:p>
                      <a:pPr algn="ctr"/>
                      <a:r>
                        <a:rPr lang="en-US" sz="1000" b="0" i="0" u="none" strike="noStrike" cap="none" dirty="0" smtClean="0">
                          <a:solidFill>
                            <a:srgbClr val="000000"/>
                          </a:solidFill>
                          <a:effectLst/>
                          <a:latin typeface="+mn-lt"/>
                          <a:ea typeface="+mn-ea"/>
                          <a:cs typeface="+mn-cs"/>
                          <a:sym typeface="Arial"/>
                        </a:rPr>
                        <a:t>Aromatic </a:t>
                      </a:r>
                      <a:r>
                        <a:rPr lang="en-US" sz="1000" b="0" i="0" u="none" strike="noStrike" cap="none" dirty="0">
                          <a:solidFill>
                            <a:srgbClr val="000000"/>
                          </a:solidFill>
                          <a:effectLst/>
                          <a:latin typeface="+mn-lt"/>
                          <a:ea typeface="+mn-ea"/>
                          <a:cs typeface="+mn-cs"/>
                          <a:sym typeface="Arial"/>
                        </a:rPr>
                        <a:t>Low</a:t>
                      </a:r>
                    </a:p>
                  </a:txBody>
                  <a:tcPr marL="980" marR="980" marT="98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b="1" i="0" u="none" strike="noStrike" kern="1200">
                        <a:solidFill>
                          <a:schemeClr val="tx1"/>
                        </a:solidFill>
                        <a:effectLst/>
                        <a:latin typeface="+mn-lt"/>
                        <a:ea typeface="+mn-ea"/>
                        <a:cs typeface="+mn-cs"/>
                      </a:endParaRPr>
                    </a:p>
                  </a:txBody>
                  <a:tcPr marL="1307" marR="1307" marT="1307" marB="0" anchor="ctr">
                    <a:solidFill>
                      <a:schemeClr val="bg1">
                        <a:lumMod val="85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b="1" i="0" u="none" strike="noStrike" kern="1200">
                        <a:solidFill>
                          <a:schemeClr val="tx1"/>
                        </a:solidFill>
                        <a:effectLst/>
                        <a:latin typeface="+mn-lt"/>
                        <a:ea typeface="+mn-ea"/>
                        <a:cs typeface="+mn-cs"/>
                      </a:endParaRPr>
                    </a:p>
                  </a:txBody>
                  <a:tcPr marL="1307" marR="1307" marT="1307" marB="0" anchor="ctr">
                    <a:solidFill>
                      <a:srgbClr val="92D050"/>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b="1" i="0" u="none" strike="noStrike" kern="1200">
                        <a:solidFill>
                          <a:schemeClr val="tx1"/>
                        </a:solidFill>
                        <a:effectLst/>
                        <a:latin typeface="+mn-lt"/>
                        <a:ea typeface="+mn-ea"/>
                        <a:cs typeface="+mn-cs"/>
                      </a:endParaRPr>
                    </a:p>
                  </a:txBody>
                  <a:tcPr marL="1307" marR="1307" marT="1307" marB="0" anchor="ctr">
                    <a:solidFill>
                      <a:srgbClr val="92D050"/>
                    </a:solidFill>
                  </a:tcPr>
                </a:tc>
                <a:tc gridSpan="8">
                  <a:txBody>
                    <a:bodyPr/>
                    <a:lstStyle/>
                    <a:p>
                      <a:pPr algn="ctr" fontAlgn="ctr"/>
                      <a:r>
                        <a:rPr lang="en-US" sz="1000" b="0" i="0" u="none" strike="noStrike" dirty="0">
                          <a:solidFill>
                            <a:srgbClr val="000000"/>
                          </a:solidFill>
                          <a:effectLst/>
                          <a:latin typeface="+mn-lt"/>
                        </a:rPr>
                        <a:t>Aromatic Medium</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000" b="0" i="0" u="none" strike="noStrike">
                        <a:solidFill>
                          <a:srgbClr val="000000"/>
                        </a:solidFill>
                        <a:effectLst/>
                        <a:latin typeface="+mn-lt"/>
                      </a:endParaRPr>
                    </a:p>
                  </a:txBody>
                  <a:tcPr/>
                </a:tc>
                <a:tc gridSpan="17">
                  <a:txBody>
                    <a:bodyPr/>
                    <a:lstStyle/>
                    <a:p>
                      <a:pPr algn="ctr" fontAlgn="ctr"/>
                      <a:r>
                        <a:rPr lang="en-US" sz="1000" b="0" i="0" u="none" strike="noStrike" dirty="0">
                          <a:solidFill>
                            <a:srgbClr val="000000"/>
                          </a:solidFill>
                          <a:effectLst/>
                          <a:latin typeface="+mn-lt"/>
                        </a:rPr>
                        <a:t>Aromatic High</a:t>
                      </a:r>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marL="1307" marR="1307" marT="1307"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800" b="0" i="0" u="none" strike="noStrike">
                        <a:solidFill>
                          <a:srgbClr val="000000"/>
                        </a:solidFill>
                        <a:effectLst/>
                        <a:latin typeface="+mn-lt"/>
                      </a:endParaRPr>
                    </a:p>
                  </a:txBody>
                  <a:tcPr marL="1307" marR="1307" marT="1307" marB="0" anchor="ctr">
                    <a:solidFill>
                      <a:schemeClr val="tx2">
                        <a:lumMod val="20000"/>
                        <a:lumOff val="80000"/>
                      </a:schemeClr>
                    </a:solidFill>
                  </a:tcPr>
                </a:tc>
                <a:tc gridSpan="4">
                  <a:txBody>
                    <a:bodyPr/>
                    <a:lstStyle/>
                    <a:p>
                      <a:endParaRPr lang="en-US" sz="1100" dirty="0"/>
                    </a:p>
                  </a:txBody>
                  <a:tcPr marL="980" marR="980" marT="98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600" b="0" i="0" u="none" strike="noStrike" dirty="0">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600" b="0" i="0" u="none" strike="noStrike">
                        <a:solidFill>
                          <a:srgbClr val="000000"/>
                        </a:solidFill>
                        <a:effectLst/>
                        <a:latin typeface="+mn-lt"/>
                      </a:endParaRPr>
                    </a:p>
                  </a:txBody>
                  <a:tcPr marL="980" marR="980" marT="980" marB="0" anchor="ctr">
                    <a:solidFill>
                      <a:schemeClr val="tx2">
                        <a:lumMod val="20000"/>
                        <a:lumOff val="80000"/>
                      </a:schemeClr>
                    </a:solidFill>
                  </a:tcPr>
                </a:tc>
                <a:tc hMerge="1">
                  <a:txBody>
                    <a:bodyPr/>
                    <a:lstStyle/>
                    <a:p>
                      <a:pPr algn="ctr" fontAlgn="ctr"/>
                      <a:endParaRPr lang="en-US" sz="600" b="0" i="0" u="none" strike="noStrike" dirty="0">
                        <a:solidFill>
                          <a:srgbClr val="000000"/>
                        </a:solidFill>
                        <a:effectLst/>
                        <a:latin typeface="+mn-lt"/>
                      </a:endParaRPr>
                    </a:p>
                  </a:txBody>
                  <a:tcPr marL="980" marR="980" marT="980" marB="0" anchor="ctr">
                    <a:solidFill>
                      <a:schemeClr val="tx2">
                        <a:lumMod val="20000"/>
                        <a:lumOff val="80000"/>
                      </a:schemeClr>
                    </a:solidFill>
                  </a:tcPr>
                </a:tc>
                <a:extLst>
                  <a:ext uri="{0D108BD9-81ED-4DB2-BD59-A6C34878D82A}">
                    <a16:rowId xmlns:a16="http://schemas.microsoft.com/office/drawing/2014/main" val="10012"/>
                  </a:ext>
                </a:extLst>
              </a:tr>
            </a:tbl>
          </a:graphicData>
        </a:graphic>
      </p:graphicFrame>
      <p:grpSp>
        <p:nvGrpSpPr>
          <p:cNvPr id="13" name="Group 12"/>
          <p:cNvGrpSpPr/>
          <p:nvPr/>
        </p:nvGrpSpPr>
        <p:grpSpPr>
          <a:xfrm>
            <a:off x="7997005" y="874584"/>
            <a:ext cx="45719" cy="5097195"/>
            <a:chOff x="8032173" y="874584"/>
            <a:chExt cx="0" cy="5160457"/>
          </a:xfrm>
        </p:grpSpPr>
        <p:cxnSp>
          <p:nvCxnSpPr>
            <p:cNvPr id="5" name="Straight Connector 4"/>
            <p:cNvCxnSpPr/>
            <p:nvPr/>
          </p:nvCxnSpPr>
          <p:spPr>
            <a:xfrm>
              <a:off x="8032173" y="874584"/>
              <a:ext cx="0" cy="3596555"/>
            </a:xfrm>
            <a:prstGeom prst="line">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032173" y="4738254"/>
              <a:ext cx="0" cy="1296787"/>
            </a:xfrm>
            <a:prstGeom prst="line">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7958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solidFill>
                  <a:schemeClr val="tx1"/>
                </a:solidFill>
              </a:rPr>
              <a:t>Discussion of calculators for assessing risk and developing screening values</a:t>
            </a:r>
          </a:p>
          <a:p>
            <a:r>
              <a:rPr lang="en-US" sz="2400" dirty="0" smtClean="0">
                <a:solidFill>
                  <a:schemeClr val="tx1"/>
                </a:solidFill>
              </a:rPr>
              <a:t>Includes a discussion and comparison of several calculators</a:t>
            </a:r>
          </a:p>
          <a:p>
            <a:r>
              <a:rPr lang="en-US" sz="2400" dirty="0" smtClean="0">
                <a:solidFill>
                  <a:schemeClr val="tx1"/>
                </a:solidFill>
              </a:rPr>
              <a:t>Narrow-down Site Specific Target Levels (SSTLs) for TPH; avoid remediating to Tier 1 values</a:t>
            </a:r>
          </a:p>
          <a:p>
            <a:endParaRPr lang="en-US" sz="2400" dirty="0">
              <a:solidFill>
                <a:schemeClr val="tx1"/>
              </a:solidFill>
            </a:endParaRPr>
          </a:p>
        </p:txBody>
      </p:sp>
      <p:sp>
        <p:nvSpPr>
          <p:cNvPr id="3" name="Title 2"/>
          <p:cNvSpPr>
            <a:spLocks noGrp="1"/>
          </p:cNvSpPr>
          <p:nvPr>
            <p:ph type="title"/>
          </p:nvPr>
        </p:nvSpPr>
        <p:spPr/>
        <p:txBody>
          <a:bodyPr>
            <a:normAutofit/>
          </a:bodyPr>
          <a:lstStyle/>
          <a:p>
            <a:r>
              <a:rPr lang="en-US" sz="3200" dirty="0" smtClean="0"/>
              <a:t>Calculating Risk</a:t>
            </a:r>
            <a:endParaRPr lang="en-US" sz="3200" dirty="0"/>
          </a:p>
        </p:txBody>
      </p:sp>
    </p:spTree>
    <p:extLst>
      <p:ext uri="{BB962C8B-B14F-4D97-AF65-F5344CB8AC3E}">
        <p14:creationId xmlns:p14="http://schemas.microsoft.com/office/powerpoint/2010/main" val="1855731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767" y="1169581"/>
            <a:ext cx="9219921" cy="4587752"/>
          </a:xfrm>
        </p:spPr>
        <p:txBody>
          <a:bodyPr>
            <a:normAutofit/>
          </a:bodyPr>
          <a:lstStyle/>
          <a:p>
            <a:pPr marL="0"/>
            <a:r>
              <a:rPr lang="en-US" sz="2800" dirty="0" smtClean="0">
                <a:solidFill>
                  <a:schemeClr val="tx1"/>
                </a:solidFill>
              </a:rPr>
              <a:t>TPH risk </a:t>
            </a:r>
            <a:r>
              <a:rPr lang="en-US" sz="2800" dirty="0">
                <a:solidFill>
                  <a:schemeClr val="tx1"/>
                </a:solidFill>
              </a:rPr>
              <a:t>evaluations </a:t>
            </a:r>
            <a:r>
              <a:rPr lang="en-US" sz="2800" dirty="0" smtClean="0">
                <a:solidFill>
                  <a:schemeClr val="tx1"/>
                </a:solidFill>
              </a:rPr>
              <a:t>considerate of uncertainties</a:t>
            </a:r>
            <a:r>
              <a:rPr lang="en-US" sz="2800" dirty="0">
                <a:solidFill>
                  <a:schemeClr val="tx1"/>
                </a:solidFill>
              </a:rPr>
              <a:t>:</a:t>
            </a:r>
          </a:p>
          <a:p>
            <a:pPr marL="685800" lvl="1" indent="-228600">
              <a:buFont typeface="Arial" panose="020B0604020202020204" pitchFamily="34" charset="0"/>
              <a:buChar char="•"/>
            </a:pPr>
            <a:r>
              <a:rPr lang="en-US" sz="2400" dirty="0" smtClean="0">
                <a:solidFill>
                  <a:schemeClr val="tx1"/>
                </a:solidFill>
              </a:rPr>
              <a:t>CSM accuracy</a:t>
            </a:r>
            <a:endParaRPr lang="en-US" sz="2400" dirty="0">
              <a:solidFill>
                <a:schemeClr val="tx1"/>
              </a:solidFill>
            </a:endParaRPr>
          </a:p>
          <a:p>
            <a:pPr marL="685800" lvl="1" indent="-228600">
              <a:buFont typeface="Arial" panose="020B0604020202020204" pitchFamily="34" charset="0"/>
              <a:buChar char="•"/>
            </a:pPr>
            <a:r>
              <a:rPr lang="en-US" sz="2400" dirty="0">
                <a:solidFill>
                  <a:schemeClr val="tx1"/>
                </a:solidFill>
              </a:rPr>
              <a:t>Data quality</a:t>
            </a:r>
          </a:p>
          <a:p>
            <a:pPr marL="685800" lvl="1" indent="-228600">
              <a:buFont typeface="Arial" panose="020B0604020202020204" pitchFamily="34" charset="0"/>
              <a:buChar char="•"/>
            </a:pPr>
            <a:r>
              <a:rPr lang="en-US" sz="2400" dirty="0">
                <a:solidFill>
                  <a:schemeClr val="tx1"/>
                </a:solidFill>
              </a:rPr>
              <a:t>Toxicity assumptions</a:t>
            </a:r>
          </a:p>
          <a:p>
            <a:pPr marL="685800" lvl="1" indent="-228600">
              <a:buFont typeface="Arial" panose="020B0604020202020204" pitchFamily="34" charset="0"/>
              <a:buChar char="•"/>
            </a:pPr>
            <a:r>
              <a:rPr lang="en-US" sz="2400" dirty="0">
                <a:solidFill>
                  <a:schemeClr val="tx1"/>
                </a:solidFill>
              </a:rPr>
              <a:t>Exposure assumptions</a:t>
            </a:r>
          </a:p>
          <a:p>
            <a:endParaRPr lang="en-US" dirty="0">
              <a:solidFill>
                <a:schemeClr val="tx1"/>
              </a:solidFill>
            </a:endParaRPr>
          </a:p>
        </p:txBody>
      </p:sp>
      <p:sp>
        <p:nvSpPr>
          <p:cNvPr id="3" name="Title 2"/>
          <p:cNvSpPr>
            <a:spLocks noGrp="1"/>
          </p:cNvSpPr>
          <p:nvPr>
            <p:ph type="title"/>
          </p:nvPr>
        </p:nvSpPr>
        <p:spPr>
          <a:xfrm>
            <a:off x="341768" y="173665"/>
            <a:ext cx="8982854" cy="995916"/>
          </a:xfrm>
        </p:spPr>
        <p:txBody>
          <a:bodyPr>
            <a:normAutofit fontScale="90000"/>
          </a:bodyPr>
          <a:lstStyle/>
          <a:p>
            <a:r>
              <a:rPr lang="en-US" dirty="0" smtClean="0"/>
              <a:t>Human Health and Ecological Risk Uncertainties</a:t>
            </a:r>
            <a:endParaRPr lang="en-US" dirty="0"/>
          </a:p>
        </p:txBody>
      </p:sp>
    </p:spTree>
    <p:extLst>
      <p:ext uri="{BB962C8B-B14F-4D97-AF65-F5344CB8AC3E}">
        <p14:creationId xmlns:p14="http://schemas.microsoft.com/office/powerpoint/2010/main" val="2708978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solidFill>
                  <a:schemeClr val="tx1"/>
                </a:solidFill>
              </a:rPr>
              <a:t>Stakeholder Communication</a:t>
            </a:r>
          </a:p>
          <a:p>
            <a:r>
              <a:rPr lang="en-US" sz="2400" dirty="0" smtClean="0">
                <a:solidFill>
                  <a:schemeClr val="tx1"/>
                </a:solidFill>
              </a:rPr>
              <a:t>Tools on communicating risk issues with the public</a:t>
            </a:r>
          </a:p>
          <a:p>
            <a:r>
              <a:rPr lang="en-US" sz="2400" dirty="0" smtClean="0">
                <a:solidFill>
                  <a:schemeClr val="tx1"/>
                </a:solidFill>
              </a:rPr>
              <a:t>Provides contextual framework of risk relative to common products that contain petroleum compounds</a:t>
            </a:r>
          </a:p>
          <a:p>
            <a:endParaRPr lang="en-US" sz="2400" dirty="0">
              <a:solidFill>
                <a:schemeClr val="tx1"/>
              </a:solidFill>
            </a:endParaRPr>
          </a:p>
        </p:txBody>
      </p:sp>
      <p:sp>
        <p:nvSpPr>
          <p:cNvPr id="3" name="Title 2"/>
          <p:cNvSpPr>
            <a:spLocks noGrp="1"/>
          </p:cNvSpPr>
          <p:nvPr>
            <p:ph type="title"/>
          </p:nvPr>
        </p:nvSpPr>
        <p:spPr/>
        <p:txBody>
          <a:bodyPr>
            <a:normAutofit/>
          </a:bodyPr>
          <a:lstStyle/>
          <a:p>
            <a:r>
              <a:rPr lang="en-US" sz="3200" dirty="0" smtClean="0"/>
              <a:t>Inform public stakeholders</a:t>
            </a:r>
            <a:endParaRPr lang="en-US" sz="3200" dirty="0"/>
          </a:p>
        </p:txBody>
      </p:sp>
    </p:spTree>
    <p:extLst>
      <p:ext uri="{BB962C8B-B14F-4D97-AF65-F5344CB8AC3E}">
        <p14:creationId xmlns:p14="http://schemas.microsoft.com/office/powerpoint/2010/main" val="12780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9383" y="219305"/>
            <a:ext cx="4195482" cy="84716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002060"/>
                </a:solidFill>
              </a:rPr>
              <a:t>What is ITRC?</a:t>
            </a:r>
          </a:p>
        </p:txBody>
      </p:sp>
      <p:sp>
        <p:nvSpPr>
          <p:cNvPr id="5" name="Rectangle 3"/>
          <p:cNvSpPr txBox="1">
            <a:spLocks noChangeArrowheads="1"/>
          </p:cNvSpPr>
          <p:nvPr/>
        </p:nvSpPr>
        <p:spPr>
          <a:xfrm>
            <a:off x="249383" y="1228740"/>
            <a:ext cx="8075466" cy="227363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74675">
              <a:spcBef>
                <a:spcPts val="850"/>
              </a:spcBef>
            </a:pPr>
            <a:r>
              <a:rPr lang="en-US" sz="2400" dirty="0">
                <a:solidFill>
                  <a:srgbClr val="0F2645"/>
                </a:solidFill>
              </a:rPr>
              <a:t>ITRC is a state-led coalition working to advance the use of innovative environmental technologies and approaches. </a:t>
            </a:r>
            <a:endParaRPr lang="en-US" sz="2400" dirty="0" smtClean="0">
              <a:solidFill>
                <a:srgbClr val="0F2645"/>
              </a:solidFill>
            </a:endParaRPr>
          </a:p>
          <a:p>
            <a:pPr marL="574675">
              <a:spcBef>
                <a:spcPts val="850"/>
              </a:spcBef>
            </a:pPr>
            <a:r>
              <a:rPr lang="en-US" sz="2400" dirty="0" smtClean="0">
                <a:solidFill>
                  <a:srgbClr val="0F2645"/>
                </a:solidFill>
              </a:rPr>
              <a:t>ITRC’s </a:t>
            </a:r>
            <a:r>
              <a:rPr lang="en-US" sz="2400" dirty="0">
                <a:solidFill>
                  <a:srgbClr val="0F2645"/>
                </a:solidFill>
              </a:rPr>
              <a:t>work translates good science into better decision making</a:t>
            </a:r>
            <a:r>
              <a:rPr lang="en-US" sz="2000" dirty="0">
                <a:solidFill>
                  <a:srgbClr val="0F2645"/>
                </a:solidFill>
              </a:rPr>
              <a:t>.</a:t>
            </a:r>
          </a:p>
          <a:p>
            <a:pPr marL="231775" indent="-231775">
              <a:spcBef>
                <a:spcPts val="850"/>
              </a:spcBef>
              <a:buFont typeface="Wingdings" pitchFamily="2" charset="2"/>
              <a:buNone/>
            </a:pPr>
            <a:endParaRPr lang="en-US" sz="2800" b="1" dirty="0"/>
          </a:p>
        </p:txBody>
      </p:sp>
      <p:grpSp>
        <p:nvGrpSpPr>
          <p:cNvPr id="6" name="Group 5"/>
          <p:cNvGrpSpPr/>
          <p:nvPr/>
        </p:nvGrpSpPr>
        <p:grpSpPr>
          <a:xfrm>
            <a:off x="5791199" y="1423322"/>
            <a:ext cx="5784300" cy="5272753"/>
            <a:chOff x="2847974" y="1023272"/>
            <a:chExt cx="5784300" cy="5272753"/>
          </a:xfrm>
        </p:grpSpPr>
        <p:sp>
          <p:nvSpPr>
            <p:cNvPr id="7" name="Rectangle 6"/>
            <p:cNvSpPr/>
            <p:nvPr/>
          </p:nvSpPr>
          <p:spPr>
            <a:xfrm>
              <a:off x="2847974" y="1183385"/>
              <a:ext cx="5762626" cy="4769740"/>
            </a:xfrm>
            <a:prstGeom prst="rect">
              <a:avLst/>
            </a:prstGeom>
            <a:noFill/>
          </p:spPr>
        </p:sp>
        <p:sp>
          <p:nvSpPr>
            <p:cNvPr id="8" name="Freeform 7"/>
            <p:cNvSpPr/>
            <p:nvPr/>
          </p:nvSpPr>
          <p:spPr>
            <a:xfrm>
              <a:off x="2914650" y="2501429"/>
              <a:ext cx="2670088" cy="2689696"/>
            </a:xfrm>
            <a:custGeom>
              <a:avLst/>
              <a:gdLst>
                <a:gd name="connsiteX0" fmla="*/ 1942567 w 2736764"/>
                <a:gd name="connsiteY0" fmla="*/ 439121 h 2774121"/>
                <a:gd name="connsiteX1" fmla="*/ 2156926 w 2736764"/>
                <a:gd name="connsiteY1" fmla="*/ 262269 h 2774121"/>
                <a:gd name="connsiteX2" fmla="*/ 2327510 w 2736764"/>
                <a:gd name="connsiteY2" fmla="*/ 407848 h 2774121"/>
                <a:gd name="connsiteX3" fmla="*/ 2186553 w 2736764"/>
                <a:gd name="connsiteY3" fmla="*/ 647343 h 2774121"/>
                <a:gd name="connsiteX4" fmla="*/ 2407335 w 2736764"/>
                <a:gd name="connsiteY4" fmla="*/ 1036273 h 2774121"/>
                <a:gd name="connsiteX5" fmla="*/ 2685231 w 2736764"/>
                <a:gd name="connsiteY5" fmla="*/ 1037063 h 2774121"/>
                <a:gd name="connsiteX6" fmla="*/ 2724054 w 2736764"/>
                <a:gd name="connsiteY6" fmla="*/ 1260998 h 2774121"/>
                <a:gd name="connsiteX7" fmla="*/ 2462642 w 2736764"/>
                <a:gd name="connsiteY7" fmla="*/ 1355287 h 2774121"/>
                <a:gd name="connsiteX8" fmla="*/ 2385965 w 2736764"/>
                <a:gd name="connsiteY8" fmla="*/ 1797563 h 2774121"/>
                <a:gd name="connsiteX9" fmla="*/ 2600148 w 2736764"/>
                <a:gd name="connsiteY9" fmla="*/ 1974628 h 2774121"/>
                <a:gd name="connsiteX10" fmla="*/ 2488536 w 2736764"/>
                <a:gd name="connsiteY10" fmla="*/ 2171244 h 2774121"/>
                <a:gd name="connsiteX11" fmla="*/ 2226715 w 2736764"/>
                <a:gd name="connsiteY11" fmla="*/ 2078099 h 2774121"/>
                <a:gd name="connsiteX12" fmla="*/ 1888457 w 2736764"/>
                <a:gd name="connsiteY12" fmla="*/ 2366774 h 2774121"/>
                <a:gd name="connsiteX13" fmla="*/ 1938217 w 2736764"/>
                <a:gd name="connsiteY13" fmla="*/ 2640179 h 2774121"/>
                <a:gd name="connsiteX14" fmla="*/ 1729421 w 2736764"/>
                <a:gd name="connsiteY14" fmla="*/ 2717471 h 2774121"/>
                <a:gd name="connsiteX15" fmla="*/ 1589164 w 2736764"/>
                <a:gd name="connsiteY15" fmla="*/ 2477566 h 2774121"/>
                <a:gd name="connsiteX16" fmla="*/ 1147600 w 2736764"/>
                <a:gd name="connsiteY16" fmla="*/ 2477566 h 2774121"/>
                <a:gd name="connsiteX17" fmla="*/ 1007343 w 2736764"/>
                <a:gd name="connsiteY17" fmla="*/ 2717471 h 2774121"/>
                <a:gd name="connsiteX18" fmla="*/ 798547 w 2736764"/>
                <a:gd name="connsiteY18" fmla="*/ 2640179 h 2774121"/>
                <a:gd name="connsiteX19" fmla="*/ 848307 w 2736764"/>
                <a:gd name="connsiteY19" fmla="*/ 2366773 h 2774121"/>
                <a:gd name="connsiteX20" fmla="*/ 510049 w 2736764"/>
                <a:gd name="connsiteY20" fmla="*/ 2078098 h 2774121"/>
                <a:gd name="connsiteX21" fmla="*/ 248228 w 2736764"/>
                <a:gd name="connsiteY21" fmla="*/ 2171244 h 2774121"/>
                <a:gd name="connsiteX22" fmla="*/ 136616 w 2736764"/>
                <a:gd name="connsiteY22" fmla="*/ 1974628 h 2774121"/>
                <a:gd name="connsiteX23" fmla="*/ 350799 w 2736764"/>
                <a:gd name="connsiteY23" fmla="*/ 1797562 h 2774121"/>
                <a:gd name="connsiteX24" fmla="*/ 274122 w 2736764"/>
                <a:gd name="connsiteY24" fmla="*/ 1355286 h 2774121"/>
                <a:gd name="connsiteX25" fmla="*/ 12710 w 2736764"/>
                <a:gd name="connsiteY25" fmla="*/ 1260998 h 2774121"/>
                <a:gd name="connsiteX26" fmla="*/ 51533 w 2736764"/>
                <a:gd name="connsiteY26" fmla="*/ 1037063 h 2774121"/>
                <a:gd name="connsiteX27" fmla="*/ 329429 w 2736764"/>
                <a:gd name="connsiteY27" fmla="*/ 1036273 h 2774121"/>
                <a:gd name="connsiteX28" fmla="*/ 550211 w 2736764"/>
                <a:gd name="connsiteY28" fmla="*/ 647343 h 2774121"/>
                <a:gd name="connsiteX29" fmla="*/ 409254 w 2736764"/>
                <a:gd name="connsiteY29" fmla="*/ 407848 h 2774121"/>
                <a:gd name="connsiteX30" fmla="*/ 579838 w 2736764"/>
                <a:gd name="connsiteY30" fmla="*/ 262269 h 2774121"/>
                <a:gd name="connsiteX31" fmla="*/ 794197 w 2736764"/>
                <a:gd name="connsiteY31" fmla="*/ 439121 h 2774121"/>
                <a:gd name="connsiteX32" fmla="*/ 1209131 w 2736764"/>
                <a:gd name="connsiteY32" fmla="*/ 285520 h 2774121"/>
                <a:gd name="connsiteX33" fmla="*/ 1257381 w 2736764"/>
                <a:gd name="connsiteY33" fmla="*/ 11844 h 2774121"/>
                <a:gd name="connsiteX34" fmla="*/ 1479383 w 2736764"/>
                <a:gd name="connsiteY34" fmla="*/ 11844 h 2774121"/>
                <a:gd name="connsiteX35" fmla="*/ 1527632 w 2736764"/>
                <a:gd name="connsiteY35" fmla="*/ 285520 h 2774121"/>
                <a:gd name="connsiteX36" fmla="*/ 1942566 w 2736764"/>
                <a:gd name="connsiteY36" fmla="*/ 439121 h 2774121"/>
                <a:gd name="connsiteX37" fmla="*/ 1942567 w 2736764"/>
                <a:gd name="connsiteY37" fmla="*/ 439121 h 277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36764" h="2774121">
                  <a:moveTo>
                    <a:pt x="1942567" y="439121"/>
                  </a:moveTo>
                  <a:lnTo>
                    <a:pt x="2156926" y="262269"/>
                  </a:lnTo>
                  <a:lnTo>
                    <a:pt x="2327510" y="407848"/>
                  </a:lnTo>
                  <a:lnTo>
                    <a:pt x="2186553" y="647343"/>
                  </a:lnTo>
                  <a:cubicBezTo>
                    <a:pt x="2285358" y="760388"/>
                    <a:pt x="2360480" y="892723"/>
                    <a:pt x="2407335" y="1036273"/>
                  </a:cubicBezTo>
                  <a:lnTo>
                    <a:pt x="2685231" y="1037063"/>
                  </a:lnTo>
                  <a:lnTo>
                    <a:pt x="2724054" y="1260998"/>
                  </a:lnTo>
                  <a:lnTo>
                    <a:pt x="2462642" y="1355287"/>
                  </a:lnTo>
                  <a:cubicBezTo>
                    <a:pt x="2466886" y="1506479"/>
                    <a:pt x="2440796" y="1656965"/>
                    <a:pt x="2385965" y="1797563"/>
                  </a:cubicBezTo>
                  <a:lnTo>
                    <a:pt x="2600148" y="1974628"/>
                  </a:lnTo>
                  <a:lnTo>
                    <a:pt x="2488536" y="2171244"/>
                  </a:lnTo>
                  <a:lnTo>
                    <a:pt x="2226715" y="2078099"/>
                  </a:lnTo>
                  <a:cubicBezTo>
                    <a:pt x="2134412" y="2196693"/>
                    <a:pt x="2019319" y="2294916"/>
                    <a:pt x="1888457" y="2366774"/>
                  </a:cubicBezTo>
                  <a:lnTo>
                    <a:pt x="1938217" y="2640179"/>
                  </a:lnTo>
                  <a:lnTo>
                    <a:pt x="1729421" y="2717471"/>
                  </a:lnTo>
                  <a:lnTo>
                    <a:pt x="1589164" y="2477566"/>
                  </a:lnTo>
                  <a:cubicBezTo>
                    <a:pt x="1443504" y="2508071"/>
                    <a:pt x="1293260" y="2508071"/>
                    <a:pt x="1147600" y="2477566"/>
                  </a:cubicBezTo>
                  <a:lnTo>
                    <a:pt x="1007343" y="2717471"/>
                  </a:lnTo>
                  <a:lnTo>
                    <a:pt x="798547" y="2640179"/>
                  </a:lnTo>
                  <a:lnTo>
                    <a:pt x="848307" y="2366773"/>
                  </a:lnTo>
                  <a:cubicBezTo>
                    <a:pt x="717446" y="2294915"/>
                    <a:pt x="602352" y="2196693"/>
                    <a:pt x="510049" y="2078098"/>
                  </a:cubicBezTo>
                  <a:lnTo>
                    <a:pt x="248228" y="2171244"/>
                  </a:lnTo>
                  <a:lnTo>
                    <a:pt x="136616" y="1974628"/>
                  </a:lnTo>
                  <a:lnTo>
                    <a:pt x="350799" y="1797562"/>
                  </a:lnTo>
                  <a:cubicBezTo>
                    <a:pt x="295968" y="1656964"/>
                    <a:pt x="269878" y="1506478"/>
                    <a:pt x="274122" y="1355286"/>
                  </a:cubicBezTo>
                  <a:lnTo>
                    <a:pt x="12710" y="1260998"/>
                  </a:lnTo>
                  <a:lnTo>
                    <a:pt x="51533" y="1037063"/>
                  </a:lnTo>
                  <a:lnTo>
                    <a:pt x="329429" y="1036273"/>
                  </a:lnTo>
                  <a:cubicBezTo>
                    <a:pt x="376284" y="892723"/>
                    <a:pt x="451406" y="760388"/>
                    <a:pt x="550211" y="647343"/>
                  </a:cubicBezTo>
                  <a:lnTo>
                    <a:pt x="409254" y="407848"/>
                  </a:lnTo>
                  <a:lnTo>
                    <a:pt x="579838" y="262269"/>
                  </a:lnTo>
                  <a:lnTo>
                    <a:pt x="794197" y="439121"/>
                  </a:lnTo>
                  <a:cubicBezTo>
                    <a:pt x="920814" y="359787"/>
                    <a:pt x="1061997" y="307524"/>
                    <a:pt x="1209131" y="285520"/>
                  </a:cubicBezTo>
                  <a:lnTo>
                    <a:pt x="1257381" y="11844"/>
                  </a:lnTo>
                  <a:lnTo>
                    <a:pt x="1479383" y="11844"/>
                  </a:lnTo>
                  <a:lnTo>
                    <a:pt x="1527632" y="285520"/>
                  </a:lnTo>
                  <a:cubicBezTo>
                    <a:pt x="1674766" y="307523"/>
                    <a:pt x="1815949" y="359787"/>
                    <a:pt x="1942566" y="439121"/>
                  </a:cubicBezTo>
                  <a:lnTo>
                    <a:pt x="1942567" y="43912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3071" tIns="670203" rIns="573071" bIns="718882" numCol="1" spcCol="1270" anchor="ctr" anchorCtr="0">
              <a:noAutofit/>
            </a:bodyPr>
            <a:lstStyle/>
            <a:p>
              <a:pPr lvl="0" algn="ctr" defTabSz="800100">
                <a:lnSpc>
                  <a:spcPct val="90000"/>
                </a:lnSpc>
                <a:spcBef>
                  <a:spcPct val="0"/>
                </a:spcBef>
                <a:spcAft>
                  <a:spcPct val="35000"/>
                </a:spcAft>
              </a:pPr>
              <a:r>
                <a:rPr lang="en-US" sz="1800" b="0" kern="1200" dirty="0"/>
                <a:t>Better Environmental Protection</a:t>
              </a:r>
            </a:p>
          </p:txBody>
        </p:sp>
        <p:sp>
          <p:nvSpPr>
            <p:cNvPr id="9" name="Freeform 8"/>
            <p:cNvSpPr/>
            <p:nvPr/>
          </p:nvSpPr>
          <p:spPr>
            <a:xfrm>
              <a:off x="5381624" y="3060619"/>
              <a:ext cx="3207299" cy="3235406"/>
            </a:xfrm>
            <a:custGeom>
              <a:avLst/>
              <a:gdLst>
                <a:gd name="connsiteX0" fmla="*/ 2488110 w 3325252"/>
                <a:gd name="connsiteY0" fmla="*/ 850824 h 3383691"/>
                <a:gd name="connsiteX1" fmla="*/ 2980247 w 3325252"/>
                <a:gd name="connsiteY1" fmla="*/ 708213 h 3383691"/>
                <a:gd name="connsiteX2" fmla="*/ 3162938 w 3325252"/>
                <a:gd name="connsiteY2" fmla="*/ 1032588 h 3383691"/>
                <a:gd name="connsiteX3" fmla="*/ 2785876 w 3325252"/>
                <a:gd name="connsiteY3" fmla="*/ 1379518 h 3383691"/>
                <a:gd name="connsiteX4" fmla="*/ 2785876 w 3325252"/>
                <a:gd name="connsiteY4" fmla="*/ 2004172 h 3383691"/>
                <a:gd name="connsiteX5" fmla="*/ 3162938 w 3325252"/>
                <a:gd name="connsiteY5" fmla="*/ 2351103 h 3383691"/>
                <a:gd name="connsiteX6" fmla="*/ 2980247 w 3325252"/>
                <a:gd name="connsiteY6" fmla="*/ 2675478 h 3383691"/>
                <a:gd name="connsiteX7" fmla="*/ 2488110 w 3325252"/>
                <a:gd name="connsiteY7" fmla="*/ 2532867 h 3383691"/>
                <a:gd name="connsiteX8" fmla="*/ 1960393 w 3325252"/>
                <a:gd name="connsiteY8" fmla="*/ 2845194 h 3383691"/>
                <a:gd name="connsiteX9" fmla="*/ 1843144 w 3325252"/>
                <a:gd name="connsiteY9" fmla="*/ 3343982 h 3383691"/>
                <a:gd name="connsiteX10" fmla="*/ 1482108 w 3325252"/>
                <a:gd name="connsiteY10" fmla="*/ 3343982 h 3383691"/>
                <a:gd name="connsiteX11" fmla="*/ 1364860 w 3325252"/>
                <a:gd name="connsiteY11" fmla="*/ 2845195 h 3383691"/>
                <a:gd name="connsiteX12" fmla="*/ 837143 w 3325252"/>
                <a:gd name="connsiteY12" fmla="*/ 2532868 h 3383691"/>
                <a:gd name="connsiteX13" fmla="*/ 345005 w 3325252"/>
                <a:gd name="connsiteY13" fmla="*/ 2675478 h 3383691"/>
                <a:gd name="connsiteX14" fmla="*/ 162314 w 3325252"/>
                <a:gd name="connsiteY14" fmla="*/ 2351103 h 3383691"/>
                <a:gd name="connsiteX15" fmla="*/ 539376 w 3325252"/>
                <a:gd name="connsiteY15" fmla="*/ 2004173 h 3383691"/>
                <a:gd name="connsiteX16" fmla="*/ 539376 w 3325252"/>
                <a:gd name="connsiteY16" fmla="*/ 1379519 h 3383691"/>
                <a:gd name="connsiteX17" fmla="*/ 162314 w 3325252"/>
                <a:gd name="connsiteY17" fmla="*/ 1032588 h 3383691"/>
                <a:gd name="connsiteX18" fmla="*/ 345005 w 3325252"/>
                <a:gd name="connsiteY18" fmla="*/ 708213 h 3383691"/>
                <a:gd name="connsiteX19" fmla="*/ 837142 w 3325252"/>
                <a:gd name="connsiteY19" fmla="*/ 850824 h 3383691"/>
                <a:gd name="connsiteX20" fmla="*/ 1364859 w 3325252"/>
                <a:gd name="connsiteY20" fmla="*/ 538497 h 3383691"/>
                <a:gd name="connsiteX21" fmla="*/ 1482108 w 3325252"/>
                <a:gd name="connsiteY21" fmla="*/ 39709 h 3383691"/>
                <a:gd name="connsiteX22" fmla="*/ 1843144 w 3325252"/>
                <a:gd name="connsiteY22" fmla="*/ 39709 h 3383691"/>
                <a:gd name="connsiteX23" fmla="*/ 1960392 w 3325252"/>
                <a:gd name="connsiteY23" fmla="*/ 538496 h 3383691"/>
                <a:gd name="connsiteX24" fmla="*/ 2488109 w 3325252"/>
                <a:gd name="connsiteY24" fmla="*/ 850823 h 3383691"/>
                <a:gd name="connsiteX25" fmla="*/ 2488110 w 3325252"/>
                <a:gd name="connsiteY25" fmla="*/ 850824 h 338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25252" h="3383691">
                  <a:moveTo>
                    <a:pt x="2488110" y="850824"/>
                  </a:moveTo>
                  <a:lnTo>
                    <a:pt x="2980247" y="708213"/>
                  </a:lnTo>
                  <a:lnTo>
                    <a:pt x="3162938" y="1032588"/>
                  </a:lnTo>
                  <a:lnTo>
                    <a:pt x="2785876" y="1379518"/>
                  </a:lnTo>
                  <a:cubicBezTo>
                    <a:pt x="2839993" y="1584041"/>
                    <a:pt x="2839993" y="1799649"/>
                    <a:pt x="2785876" y="2004172"/>
                  </a:cubicBezTo>
                  <a:lnTo>
                    <a:pt x="3162938" y="2351103"/>
                  </a:lnTo>
                  <a:lnTo>
                    <a:pt x="2980247" y="2675478"/>
                  </a:lnTo>
                  <a:lnTo>
                    <a:pt x="2488110" y="2532867"/>
                  </a:lnTo>
                  <a:cubicBezTo>
                    <a:pt x="2342385" y="2683172"/>
                    <a:pt x="2160235" y="2790977"/>
                    <a:pt x="1960393" y="2845194"/>
                  </a:cubicBezTo>
                  <a:lnTo>
                    <a:pt x="1843144" y="3343982"/>
                  </a:lnTo>
                  <a:lnTo>
                    <a:pt x="1482108" y="3343982"/>
                  </a:lnTo>
                  <a:lnTo>
                    <a:pt x="1364860" y="2845195"/>
                  </a:lnTo>
                  <a:cubicBezTo>
                    <a:pt x="1165017" y="2790977"/>
                    <a:pt x="982868" y="2683173"/>
                    <a:pt x="837143" y="2532868"/>
                  </a:cubicBezTo>
                  <a:lnTo>
                    <a:pt x="345005" y="2675478"/>
                  </a:lnTo>
                  <a:lnTo>
                    <a:pt x="162314" y="2351103"/>
                  </a:lnTo>
                  <a:lnTo>
                    <a:pt x="539376" y="2004173"/>
                  </a:lnTo>
                  <a:cubicBezTo>
                    <a:pt x="485259" y="1799650"/>
                    <a:pt x="485259" y="1584042"/>
                    <a:pt x="539376" y="1379519"/>
                  </a:cubicBezTo>
                  <a:lnTo>
                    <a:pt x="162314" y="1032588"/>
                  </a:lnTo>
                  <a:lnTo>
                    <a:pt x="345005" y="708213"/>
                  </a:lnTo>
                  <a:lnTo>
                    <a:pt x="837142" y="850824"/>
                  </a:lnTo>
                  <a:cubicBezTo>
                    <a:pt x="982867" y="700519"/>
                    <a:pt x="1165017" y="592714"/>
                    <a:pt x="1364859" y="538497"/>
                  </a:cubicBezTo>
                  <a:lnTo>
                    <a:pt x="1482108" y="39709"/>
                  </a:lnTo>
                  <a:lnTo>
                    <a:pt x="1843144" y="39709"/>
                  </a:lnTo>
                  <a:lnTo>
                    <a:pt x="1960392" y="538496"/>
                  </a:lnTo>
                  <a:cubicBezTo>
                    <a:pt x="2160235" y="592714"/>
                    <a:pt x="2342384" y="700518"/>
                    <a:pt x="2488109" y="850823"/>
                  </a:cubicBezTo>
                  <a:lnTo>
                    <a:pt x="2488110" y="85082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0002" tIns="873683" rIns="860001" bIns="873684" numCol="1" spcCol="1270" anchor="ctr" anchorCtr="0">
              <a:noAutofit/>
            </a:bodyPr>
            <a:lstStyle/>
            <a:p>
              <a:pPr lvl="0" algn="ctr" defTabSz="800100">
                <a:lnSpc>
                  <a:spcPct val="90000"/>
                </a:lnSpc>
                <a:spcBef>
                  <a:spcPct val="0"/>
                </a:spcBef>
                <a:spcAft>
                  <a:spcPct val="35000"/>
                </a:spcAft>
              </a:pPr>
              <a:r>
                <a:rPr lang="en-US" sz="1800" kern="1200" dirty="0"/>
                <a:t>Environmental Regulations</a:t>
              </a:r>
            </a:p>
          </p:txBody>
        </p:sp>
        <p:sp>
          <p:nvSpPr>
            <p:cNvPr id="10" name="Freeform 9"/>
            <p:cNvSpPr/>
            <p:nvPr/>
          </p:nvSpPr>
          <p:spPr>
            <a:xfrm rot="28465">
              <a:off x="4622849" y="1023272"/>
              <a:ext cx="2906008" cy="2956313"/>
            </a:xfrm>
            <a:custGeom>
              <a:avLst/>
              <a:gdLst>
                <a:gd name="connsiteX0" fmla="*/ 1906471 w 2547917"/>
                <a:gd name="connsiteY0" fmla="*/ 650768 h 2584828"/>
                <a:gd name="connsiteX1" fmla="*/ 2283360 w 2547917"/>
                <a:gd name="connsiteY1" fmla="*/ 540799 h 2584828"/>
                <a:gd name="connsiteX2" fmla="*/ 2423055 w 2547917"/>
                <a:gd name="connsiteY2" fmla="*/ 787766 h 2584828"/>
                <a:gd name="connsiteX3" fmla="*/ 2134630 w 2547917"/>
                <a:gd name="connsiteY3" fmla="*/ 1054128 h 2584828"/>
                <a:gd name="connsiteX4" fmla="*/ 2134630 w 2547917"/>
                <a:gd name="connsiteY4" fmla="*/ 1530699 h 2584828"/>
                <a:gd name="connsiteX5" fmla="*/ 2423055 w 2547917"/>
                <a:gd name="connsiteY5" fmla="*/ 1797062 h 2584828"/>
                <a:gd name="connsiteX6" fmla="*/ 2283360 w 2547917"/>
                <a:gd name="connsiteY6" fmla="*/ 2044029 h 2584828"/>
                <a:gd name="connsiteX7" fmla="*/ 1906471 w 2547917"/>
                <a:gd name="connsiteY7" fmla="*/ 1934060 h 2584828"/>
                <a:gd name="connsiteX8" fmla="*/ 1502117 w 2547917"/>
                <a:gd name="connsiteY8" fmla="*/ 2172345 h 2584828"/>
                <a:gd name="connsiteX9" fmla="*/ 1412277 w 2547917"/>
                <a:gd name="connsiteY9" fmla="*/ 2554533 h 2584828"/>
                <a:gd name="connsiteX10" fmla="*/ 1135640 w 2547917"/>
                <a:gd name="connsiteY10" fmla="*/ 2554533 h 2584828"/>
                <a:gd name="connsiteX11" fmla="*/ 1045800 w 2547917"/>
                <a:gd name="connsiteY11" fmla="*/ 2172345 h 2584828"/>
                <a:gd name="connsiteX12" fmla="*/ 641446 w 2547917"/>
                <a:gd name="connsiteY12" fmla="*/ 1934060 h 2584828"/>
                <a:gd name="connsiteX13" fmla="*/ 264557 w 2547917"/>
                <a:gd name="connsiteY13" fmla="*/ 2044029 h 2584828"/>
                <a:gd name="connsiteX14" fmla="*/ 124862 w 2547917"/>
                <a:gd name="connsiteY14" fmla="*/ 1797062 h 2584828"/>
                <a:gd name="connsiteX15" fmla="*/ 413287 w 2547917"/>
                <a:gd name="connsiteY15" fmla="*/ 1530700 h 2584828"/>
                <a:gd name="connsiteX16" fmla="*/ 413287 w 2547917"/>
                <a:gd name="connsiteY16" fmla="*/ 1054129 h 2584828"/>
                <a:gd name="connsiteX17" fmla="*/ 124862 w 2547917"/>
                <a:gd name="connsiteY17" fmla="*/ 787766 h 2584828"/>
                <a:gd name="connsiteX18" fmla="*/ 264557 w 2547917"/>
                <a:gd name="connsiteY18" fmla="*/ 540799 h 2584828"/>
                <a:gd name="connsiteX19" fmla="*/ 641446 w 2547917"/>
                <a:gd name="connsiteY19" fmla="*/ 650768 h 2584828"/>
                <a:gd name="connsiteX20" fmla="*/ 1045800 w 2547917"/>
                <a:gd name="connsiteY20" fmla="*/ 412483 h 2584828"/>
                <a:gd name="connsiteX21" fmla="*/ 1135640 w 2547917"/>
                <a:gd name="connsiteY21" fmla="*/ 30295 h 2584828"/>
                <a:gd name="connsiteX22" fmla="*/ 1412277 w 2547917"/>
                <a:gd name="connsiteY22" fmla="*/ 30295 h 2584828"/>
                <a:gd name="connsiteX23" fmla="*/ 1502117 w 2547917"/>
                <a:gd name="connsiteY23" fmla="*/ 412483 h 2584828"/>
                <a:gd name="connsiteX24" fmla="*/ 1906471 w 2547917"/>
                <a:gd name="connsiteY24" fmla="*/ 650768 h 25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7917" h="2584828">
                  <a:moveTo>
                    <a:pt x="1636101" y="650762"/>
                  </a:moveTo>
                  <a:lnTo>
                    <a:pt x="1909268" y="483883"/>
                  </a:lnTo>
                  <a:lnTo>
                    <a:pt x="2071137" y="649638"/>
                  </a:lnTo>
                  <a:lnTo>
                    <a:pt x="1900475" y="921483"/>
                  </a:lnTo>
                  <a:cubicBezTo>
                    <a:pt x="1965953" y="1036129"/>
                    <a:pt x="2000609" y="1166255"/>
                    <a:pt x="2000879" y="1298480"/>
                  </a:cubicBezTo>
                  <a:lnTo>
                    <a:pt x="2283775" y="1448054"/>
                  </a:lnTo>
                  <a:lnTo>
                    <a:pt x="2225968" y="1673031"/>
                  </a:lnTo>
                  <a:lnTo>
                    <a:pt x="1906464" y="1665926"/>
                  </a:lnTo>
                  <a:cubicBezTo>
                    <a:pt x="1842829" y="1780307"/>
                    <a:pt x="1750419" y="1874954"/>
                    <a:pt x="1638736" y="1940133"/>
                  </a:cubicBezTo>
                  <a:lnTo>
                    <a:pt x="1648617" y="2261510"/>
                  </a:lnTo>
                  <a:lnTo>
                    <a:pt x="1431106" y="2320147"/>
                  </a:lnTo>
                  <a:lnTo>
                    <a:pt x="1279949" y="2036856"/>
                  </a:lnTo>
                  <a:cubicBezTo>
                    <a:pt x="1150836" y="2036591"/>
                    <a:pt x="1023769" y="2001112"/>
                    <a:pt x="911816" y="1934066"/>
                  </a:cubicBezTo>
                  <a:lnTo>
                    <a:pt x="638649" y="2100945"/>
                  </a:lnTo>
                  <a:lnTo>
                    <a:pt x="476780" y="1935190"/>
                  </a:lnTo>
                  <a:lnTo>
                    <a:pt x="647442" y="1663345"/>
                  </a:lnTo>
                  <a:cubicBezTo>
                    <a:pt x="581964" y="1548699"/>
                    <a:pt x="547308" y="1418573"/>
                    <a:pt x="547038" y="1286348"/>
                  </a:cubicBezTo>
                  <a:lnTo>
                    <a:pt x="264142" y="1136774"/>
                  </a:lnTo>
                  <a:lnTo>
                    <a:pt x="321949" y="911797"/>
                  </a:lnTo>
                  <a:lnTo>
                    <a:pt x="641453" y="918902"/>
                  </a:lnTo>
                  <a:cubicBezTo>
                    <a:pt x="705088" y="804521"/>
                    <a:pt x="797498" y="709874"/>
                    <a:pt x="909181" y="644695"/>
                  </a:cubicBezTo>
                  <a:lnTo>
                    <a:pt x="899300" y="323318"/>
                  </a:lnTo>
                  <a:lnTo>
                    <a:pt x="1116811" y="264681"/>
                  </a:lnTo>
                  <a:lnTo>
                    <a:pt x="1267968" y="547972"/>
                  </a:lnTo>
                  <a:cubicBezTo>
                    <a:pt x="1397081" y="548237"/>
                    <a:pt x="1524148" y="583716"/>
                    <a:pt x="1636101" y="650762"/>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0596" tIns="877663" rIns="870597" bIns="877666" numCol="1" spcCol="1270" anchor="ctr" anchorCtr="0">
              <a:noAutofit/>
            </a:bodyPr>
            <a:lstStyle/>
            <a:p>
              <a:pPr lvl="0" algn="ctr" defTabSz="800100">
                <a:lnSpc>
                  <a:spcPct val="90000"/>
                </a:lnSpc>
                <a:spcBef>
                  <a:spcPct val="0"/>
                </a:spcBef>
                <a:spcAft>
                  <a:spcPct val="35000"/>
                </a:spcAft>
              </a:pPr>
              <a:r>
                <a:rPr lang="en-US" sz="1800" kern="1200" dirty="0"/>
                <a:t>New Technology</a:t>
              </a:r>
            </a:p>
          </p:txBody>
        </p:sp>
        <p:sp>
          <p:nvSpPr>
            <p:cNvPr id="11" name="Circular Arrow 10"/>
            <p:cNvSpPr/>
            <p:nvPr/>
          </p:nvSpPr>
          <p:spPr>
            <a:xfrm flipV="1">
              <a:off x="8588924" y="2506039"/>
              <a:ext cx="43350" cy="83443"/>
            </a:xfrm>
            <a:prstGeom prst="circularArrow">
              <a:avLst>
                <a:gd name="adj1" fmla="val 4688"/>
                <a:gd name="adj2" fmla="val 299029"/>
                <a:gd name="adj3" fmla="val 2528383"/>
                <a:gd name="adj4" fmla="val 15835205"/>
                <a:gd name="adj5" fmla="val 5469"/>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Shape 11"/>
            <p:cNvSpPr/>
            <p:nvPr/>
          </p:nvSpPr>
          <p:spPr>
            <a:xfrm flipH="1">
              <a:off x="8374997" y="3673044"/>
              <a:ext cx="91594" cy="135576"/>
            </a:xfrm>
            <a:prstGeom prst="leftCircularArrow">
              <a:avLst>
                <a:gd name="adj1" fmla="val 5984"/>
                <a:gd name="adj2" fmla="val 394124"/>
                <a:gd name="adj3" fmla="val 13313824"/>
                <a:gd name="adj4" fmla="val 10508221"/>
                <a:gd name="adj5" fmla="val 6981"/>
              </a:avLst>
            </a:prstGeom>
            <a:solidFill>
              <a:schemeClr val="bg1"/>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grpSp>
    </p:spTree>
    <p:extLst>
      <p:ext uri="{BB962C8B-B14F-4D97-AF65-F5344CB8AC3E}">
        <p14:creationId xmlns:p14="http://schemas.microsoft.com/office/powerpoint/2010/main" val="4080565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a:bodyPr>
          <a:lstStyle/>
          <a:p>
            <a:r>
              <a:rPr lang="en-US" sz="2800" dirty="0" smtClean="0">
                <a:solidFill>
                  <a:schemeClr val="tx1"/>
                </a:solidFill>
              </a:rPr>
              <a:t>6 fact sheets included in guidance</a:t>
            </a:r>
          </a:p>
          <a:p>
            <a:pPr lvl="1">
              <a:buFont typeface="Arial" panose="020B0604020202020204" pitchFamily="34" charset="0"/>
              <a:buChar char="•"/>
            </a:pPr>
            <a:r>
              <a:rPr lang="en-US" sz="2400" dirty="0" smtClean="0">
                <a:solidFill>
                  <a:schemeClr val="tx1"/>
                </a:solidFill>
              </a:rPr>
              <a:t>Definition TPH – Don’t Let the Name Fool You </a:t>
            </a:r>
          </a:p>
          <a:p>
            <a:pPr lvl="1">
              <a:buFont typeface="Arial" panose="020B0604020202020204" pitchFamily="34" charset="0"/>
              <a:buChar char="•"/>
            </a:pPr>
            <a:r>
              <a:rPr lang="en-US" sz="2400" dirty="0" smtClean="0">
                <a:solidFill>
                  <a:schemeClr val="tx1"/>
                </a:solidFill>
              </a:rPr>
              <a:t>Silica Gel Cleanup (SGC) </a:t>
            </a:r>
          </a:p>
          <a:p>
            <a:pPr lvl="1">
              <a:buFont typeface="Arial" panose="020B0604020202020204" pitchFamily="34" charset="0"/>
              <a:buChar char="•"/>
            </a:pPr>
            <a:r>
              <a:rPr lang="en-US" sz="2400" dirty="0" smtClean="0">
                <a:solidFill>
                  <a:schemeClr val="tx1"/>
                </a:solidFill>
              </a:rPr>
              <a:t>TPH Analytical Methods </a:t>
            </a:r>
          </a:p>
          <a:p>
            <a:pPr lvl="1">
              <a:buFont typeface="Arial" panose="020B0604020202020204" pitchFamily="34" charset="0"/>
              <a:buChar char="•"/>
            </a:pPr>
            <a:r>
              <a:rPr lang="en-US" sz="2400" dirty="0" smtClean="0">
                <a:solidFill>
                  <a:schemeClr val="tx1"/>
                </a:solidFill>
              </a:rPr>
              <a:t>Chemistry of Weathering Processes </a:t>
            </a:r>
          </a:p>
          <a:p>
            <a:pPr lvl="1">
              <a:buFont typeface="Arial" panose="020B0604020202020204" pitchFamily="34" charset="0"/>
              <a:buChar char="•"/>
            </a:pPr>
            <a:r>
              <a:rPr lang="en-US" sz="2400" dirty="0" smtClean="0">
                <a:solidFill>
                  <a:schemeClr val="tx1"/>
                </a:solidFill>
              </a:rPr>
              <a:t>Chromatograms: A Wealth of Information </a:t>
            </a:r>
          </a:p>
          <a:p>
            <a:pPr lvl="1">
              <a:buFont typeface="Arial" panose="020B0604020202020204" pitchFamily="34" charset="0"/>
              <a:buChar char="•"/>
            </a:pPr>
            <a:r>
              <a:rPr lang="en-US" sz="2400" dirty="0" smtClean="0">
                <a:solidFill>
                  <a:schemeClr val="tx1"/>
                </a:solidFill>
              </a:rPr>
              <a:t>TPH Fractionation Methods</a:t>
            </a:r>
            <a:endParaRPr lang="en-US" sz="2400" dirty="0">
              <a:solidFill>
                <a:schemeClr val="tx1"/>
              </a:solidFill>
            </a:endParaRPr>
          </a:p>
        </p:txBody>
      </p:sp>
      <p:sp>
        <p:nvSpPr>
          <p:cNvPr id="4" name="Title 1"/>
          <p:cNvSpPr>
            <a:spLocks noGrp="1"/>
          </p:cNvSpPr>
          <p:nvPr>
            <p:ph type="title"/>
          </p:nvPr>
        </p:nvSpPr>
        <p:spPr/>
        <p:txBody>
          <a:bodyPr>
            <a:normAutofit/>
          </a:bodyPr>
          <a:lstStyle/>
          <a:p>
            <a:r>
              <a:rPr lang="en-US" sz="3200" dirty="0" smtClean="0"/>
              <a:t>Fact Sheets</a:t>
            </a:r>
            <a:endParaRPr lang="en-US" sz="3200" dirty="0"/>
          </a:p>
        </p:txBody>
      </p:sp>
    </p:spTree>
    <p:extLst>
      <p:ext uri="{BB962C8B-B14F-4D97-AF65-F5344CB8AC3E}">
        <p14:creationId xmlns:p14="http://schemas.microsoft.com/office/powerpoint/2010/main" val="3864762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769" y="1201479"/>
            <a:ext cx="9195636" cy="4486939"/>
          </a:xfrm>
        </p:spPr>
        <p:txBody>
          <a:bodyPr>
            <a:normAutofit/>
          </a:bodyPr>
          <a:lstStyle/>
          <a:p>
            <a:pPr lvl="1"/>
            <a:r>
              <a:rPr lang="en-US" sz="2800" dirty="0" smtClean="0">
                <a:solidFill>
                  <a:schemeClr val="tx1"/>
                </a:solidFill>
              </a:rPr>
              <a:t>Regulators</a:t>
            </a:r>
          </a:p>
          <a:p>
            <a:pPr lvl="2">
              <a:buFont typeface="Arial" panose="020B0604020202020204" pitchFamily="34" charset="0"/>
              <a:buChar char="•"/>
            </a:pPr>
            <a:r>
              <a:rPr lang="en-US" sz="2400" dirty="0" smtClean="0">
                <a:solidFill>
                  <a:schemeClr val="tx1"/>
                </a:solidFill>
              </a:rPr>
              <a:t>Decision-making framework specific to TPH</a:t>
            </a:r>
          </a:p>
          <a:p>
            <a:pPr lvl="1"/>
            <a:r>
              <a:rPr lang="en-US" sz="2800" dirty="0" smtClean="0">
                <a:solidFill>
                  <a:schemeClr val="tx1"/>
                </a:solidFill>
              </a:rPr>
              <a:t>Consultants</a:t>
            </a:r>
          </a:p>
          <a:p>
            <a:pPr lvl="2">
              <a:buFont typeface="Arial" panose="020B0604020202020204" pitchFamily="34" charset="0"/>
              <a:buChar char="•"/>
            </a:pPr>
            <a:r>
              <a:rPr lang="en-US" sz="2400" dirty="0" smtClean="0">
                <a:solidFill>
                  <a:schemeClr val="tx1"/>
                </a:solidFill>
              </a:rPr>
              <a:t>Simple screening to robust TPH focused CSM</a:t>
            </a:r>
          </a:p>
          <a:p>
            <a:pPr lvl="1"/>
            <a:r>
              <a:rPr lang="en-US" sz="2800" dirty="0" smtClean="0">
                <a:solidFill>
                  <a:schemeClr val="tx1"/>
                </a:solidFill>
              </a:rPr>
              <a:t>Industry</a:t>
            </a:r>
          </a:p>
          <a:p>
            <a:pPr lvl="2">
              <a:buFont typeface="Arial" panose="020B0604020202020204" pitchFamily="34" charset="0"/>
              <a:buChar char="•"/>
            </a:pPr>
            <a:r>
              <a:rPr lang="en-US" sz="2400" dirty="0" smtClean="0">
                <a:solidFill>
                  <a:schemeClr val="tx1"/>
                </a:solidFill>
              </a:rPr>
              <a:t>Better informed liability management</a:t>
            </a:r>
          </a:p>
          <a:p>
            <a:pPr lvl="1"/>
            <a:r>
              <a:rPr lang="en-US" sz="2800" dirty="0" smtClean="0">
                <a:solidFill>
                  <a:schemeClr val="tx1"/>
                </a:solidFill>
              </a:rPr>
              <a:t>Stakeholders</a:t>
            </a:r>
          </a:p>
          <a:p>
            <a:pPr lvl="2">
              <a:buFont typeface="Arial" panose="020B0604020202020204" pitchFamily="34" charset="0"/>
              <a:buChar char="•"/>
            </a:pPr>
            <a:r>
              <a:rPr lang="en-US" sz="2400" dirty="0" smtClean="0">
                <a:solidFill>
                  <a:schemeClr val="tx1"/>
                </a:solidFill>
              </a:rPr>
              <a:t>Tools and communication techniques</a:t>
            </a:r>
          </a:p>
          <a:p>
            <a:endParaRPr lang="en-US" dirty="0">
              <a:solidFill>
                <a:schemeClr val="tx1"/>
              </a:solidFill>
            </a:endParaRPr>
          </a:p>
        </p:txBody>
      </p:sp>
      <p:sp>
        <p:nvSpPr>
          <p:cNvPr id="3" name="Title 2"/>
          <p:cNvSpPr>
            <a:spLocks noGrp="1"/>
          </p:cNvSpPr>
          <p:nvPr>
            <p:ph type="title"/>
          </p:nvPr>
        </p:nvSpPr>
        <p:spPr/>
        <p:txBody>
          <a:bodyPr>
            <a:normAutofit/>
          </a:bodyPr>
          <a:lstStyle/>
          <a:p>
            <a:r>
              <a:rPr lang="en-US" sz="3200" dirty="0" smtClean="0"/>
              <a:t>The “Go To” guidance for TPH Risk</a:t>
            </a:r>
            <a:endParaRPr lang="en-US" sz="3200" dirty="0"/>
          </a:p>
        </p:txBody>
      </p:sp>
    </p:spTree>
    <p:extLst>
      <p:ext uri="{BB962C8B-B14F-4D97-AF65-F5344CB8AC3E}">
        <p14:creationId xmlns:p14="http://schemas.microsoft.com/office/powerpoint/2010/main" val="390550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769" y="1324416"/>
            <a:ext cx="8596668" cy="3710880"/>
          </a:xfrm>
        </p:spPr>
        <p:txBody>
          <a:bodyPr>
            <a:normAutofit lnSpcReduction="10000"/>
          </a:bodyPr>
          <a:lstStyle/>
          <a:p>
            <a:pPr lvl="1">
              <a:spcAft>
                <a:spcPts val="1200"/>
              </a:spcAft>
            </a:pPr>
            <a:r>
              <a:rPr lang="en-US" sz="2800" dirty="0" smtClean="0">
                <a:solidFill>
                  <a:schemeClr val="tx1"/>
                </a:solidFill>
              </a:rPr>
              <a:t>Learn ITRC’s approach to evaluate TPH Risk</a:t>
            </a:r>
          </a:p>
          <a:p>
            <a:pPr lvl="2">
              <a:spcAft>
                <a:spcPts val="1200"/>
              </a:spcAft>
              <a:buFont typeface="Wingdings" panose="05000000000000000000" pitchFamily="2" charset="2"/>
              <a:buChar char="§"/>
            </a:pPr>
            <a:r>
              <a:rPr lang="en-US" sz="2400" dirty="0" smtClean="0">
                <a:solidFill>
                  <a:schemeClr val="tx1"/>
                </a:solidFill>
              </a:rPr>
              <a:t>Select the appropriate analytical methods and recognize their pros and cons</a:t>
            </a:r>
          </a:p>
          <a:p>
            <a:pPr lvl="2">
              <a:spcAft>
                <a:spcPts val="1200"/>
              </a:spcAft>
              <a:buFont typeface="Wingdings" panose="05000000000000000000" pitchFamily="2" charset="2"/>
              <a:buChar char="§"/>
            </a:pPr>
            <a:r>
              <a:rPr lang="en-US" sz="2400" dirty="0" smtClean="0">
                <a:solidFill>
                  <a:schemeClr val="tx1"/>
                </a:solidFill>
              </a:rPr>
              <a:t>Effectively develop and evaluate a TPH focused CSM</a:t>
            </a:r>
          </a:p>
          <a:p>
            <a:pPr lvl="2">
              <a:spcAft>
                <a:spcPts val="1200"/>
              </a:spcAft>
              <a:buFont typeface="Wingdings" panose="05000000000000000000" pitchFamily="2" charset="2"/>
              <a:buChar char="§"/>
            </a:pPr>
            <a:r>
              <a:rPr lang="en-US" sz="2400" dirty="0" smtClean="0">
                <a:solidFill>
                  <a:schemeClr val="tx1"/>
                </a:solidFill>
              </a:rPr>
              <a:t>How to evaluate Polar Metabolites</a:t>
            </a:r>
          </a:p>
          <a:p>
            <a:pPr lvl="2">
              <a:spcAft>
                <a:spcPts val="1200"/>
              </a:spcAft>
              <a:buFont typeface="Wingdings" panose="05000000000000000000" pitchFamily="2" charset="2"/>
              <a:buChar char="§"/>
            </a:pPr>
            <a:r>
              <a:rPr lang="en-US" sz="2400" dirty="0" smtClean="0">
                <a:solidFill>
                  <a:schemeClr val="tx1"/>
                </a:solidFill>
              </a:rPr>
              <a:t>Toxicity considerations for Human Health and Ecological Risk Assessments</a:t>
            </a:r>
          </a:p>
        </p:txBody>
      </p:sp>
      <p:sp>
        <p:nvSpPr>
          <p:cNvPr id="3" name="Title 2"/>
          <p:cNvSpPr>
            <a:spLocks noGrp="1"/>
          </p:cNvSpPr>
          <p:nvPr>
            <p:ph type="title"/>
          </p:nvPr>
        </p:nvSpPr>
        <p:spPr/>
        <p:txBody>
          <a:bodyPr>
            <a:normAutofit/>
          </a:bodyPr>
          <a:lstStyle/>
          <a:p>
            <a:r>
              <a:rPr lang="en-US" sz="3200" dirty="0" smtClean="0"/>
              <a:t>Internet Based Training</a:t>
            </a:r>
            <a:endParaRPr lang="en-US" sz="3200" dirty="0"/>
          </a:p>
        </p:txBody>
      </p:sp>
    </p:spTree>
    <p:extLst>
      <p:ext uri="{BB962C8B-B14F-4D97-AF65-F5344CB8AC3E}">
        <p14:creationId xmlns:p14="http://schemas.microsoft.com/office/powerpoint/2010/main" val="1552336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8527" y="1695837"/>
            <a:ext cx="8026580" cy="954866"/>
          </a:xfrm>
        </p:spPr>
        <p:txBody>
          <a:bodyPr>
            <a:noAutofit/>
          </a:bodyPr>
          <a:lstStyle/>
          <a:p>
            <a:pPr marL="0" indent="0" algn="ctr">
              <a:buNone/>
            </a:pPr>
            <a:r>
              <a:rPr lang="en-US" sz="3600" dirty="0"/>
              <a:t>Stay updated on ITRC’s activities:</a:t>
            </a:r>
          </a:p>
        </p:txBody>
      </p:sp>
      <p:sp>
        <p:nvSpPr>
          <p:cNvPr id="3" name="Title 2"/>
          <p:cNvSpPr>
            <a:spLocks noGrp="1"/>
          </p:cNvSpPr>
          <p:nvPr>
            <p:ph type="title"/>
          </p:nvPr>
        </p:nvSpPr>
        <p:spPr/>
        <p:txBody>
          <a:bodyPr>
            <a:noAutofit/>
          </a:bodyPr>
          <a:lstStyle/>
          <a:p>
            <a:r>
              <a:rPr lang="en-US" sz="6000" dirty="0"/>
              <a:t>Thank You!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015" y="2650703"/>
            <a:ext cx="1565336" cy="15653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1222" y="2940462"/>
            <a:ext cx="985818" cy="9858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708" y="2891531"/>
            <a:ext cx="1073491" cy="1073491"/>
          </a:xfrm>
          <a:prstGeom prst="rect">
            <a:avLst/>
          </a:prstGeom>
        </p:spPr>
      </p:pic>
      <p:sp>
        <p:nvSpPr>
          <p:cNvPr id="7" name="TextBox 6"/>
          <p:cNvSpPr txBox="1"/>
          <p:nvPr/>
        </p:nvSpPr>
        <p:spPr>
          <a:xfrm>
            <a:off x="5475698" y="3965022"/>
            <a:ext cx="1283513" cy="338554"/>
          </a:xfrm>
          <a:prstGeom prst="rect">
            <a:avLst/>
          </a:prstGeom>
          <a:noFill/>
        </p:spPr>
        <p:txBody>
          <a:bodyPr wrap="square" rtlCol="0">
            <a:spAutoFit/>
          </a:bodyPr>
          <a:lstStyle/>
          <a:p>
            <a:r>
              <a:rPr lang="en-US" sz="1600" b="1" dirty="0">
                <a:solidFill>
                  <a:srgbClr val="002060"/>
                </a:solidFill>
                <a:latin typeface="+mj-lt"/>
              </a:rPr>
              <a:t>@ITRCWEB</a:t>
            </a:r>
          </a:p>
        </p:txBody>
      </p:sp>
      <p:sp>
        <p:nvSpPr>
          <p:cNvPr id="8" name="TextBox 7"/>
          <p:cNvSpPr txBox="1"/>
          <p:nvPr/>
        </p:nvSpPr>
        <p:spPr>
          <a:xfrm>
            <a:off x="2511865" y="3969569"/>
            <a:ext cx="2379278" cy="338554"/>
          </a:xfrm>
          <a:prstGeom prst="rect">
            <a:avLst/>
          </a:prstGeom>
          <a:noFill/>
        </p:spPr>
        <p:txBody>
          <a:bodyPr wrap="square" rtlCol="0">
            <a:spAutoFit/>
          </a:bodyPr>
          <a:lstStyle/>
          <a:p>
            <a:r>
              <a:rPr lang="en-US" sz="1600" b="1" dirty="0">
                <a:solidFill>
                  <a:srgbClr val="002060"/>
                </a:solidFill>
                <a:latin typeface="+mj-lt"/>
              </a:rPr>
              <a:t>facebook.com/itrcweb</a:t>
            </a:r>
          </a:p>
        </p:txBody>
      </p:sp>
      <p:sp>
        <p:nvSpPr>
          <p:cNvPr id="9" name="TextBox 8"/>
          <p:cNvSpPr txBox="1"/>
          <p:nvPr/>
        </p:nvSpPr>
        <p:spPr>
          <a:xfrm>
            <a:off x="7730332" y="3947231"/>
            <a:ext cx="1567598" cy="584775"/>
          </a:xfrm>
          <a:prstGeom prst="rect">
            <a:avLst/>
          </a:prstGeom>
          <a:noFill/>
        </p:spPr>
        <p:txBody>
          <a:bodyPr wrap="square" rtlCol="0">
            <a:spAutoFit/>
          </a:bodyPr>
          <a:lstStyle/>
          <a:p>
            <a:r>
              <a:rPr lang="en-US" sz="1600" b="1" dirty="0">
                <a:solidFill>
                  <a:srgbClr val="002060"/>
                </a:solidFill>
                <a:latin typeface="+mj-lt"/>
              </a:rPr>
              <a:t>linkedin.com/</a:t>
            </a:r>
            <a:br>
              <a:rPr lang="en-US" sz="1600" b="1" dirty="0">
                <a:solidFill>
                  <a:srgbClr val="002060"/>
                </a:solidFill>
                <a:latin typeface="+mj-lt"/>
              </a:rPr>
            </a:br>
            <a:r>
              <a:rPr lang="en-US" sz="1600" b="1" dirty="0">
                <a:solidFill>
                  <a:srgbClr val="002060"/>
                </a:solidFill>
                <a:latin typeface="+mj-lt"/>
              </a:rPr>
              <a:t>company/itrc</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177" y="2918071"/>
            <a:ext cx="1030601" cy="1030601"/>
          </a:xfrm>
          <a:prstGeom prst="rect">
            <a:avLst/>
          </a:prstGeom>
        </p:spPr>
      </p:pic>
      <p:sp>
        <p:nvSpPr>
          <p:cNvPr id="11" name="TextBox 10"/>
          <p:cNvSpPr txBox="1"/>
          <p:nvPr/>
        </p:nvSpPr>
        <p:spPr>
          <a:xfrm>
            <a:off x="781267" y="3965022"/>
            <a:ext cx="1360199" cy="338554"/>
          </a:xfrm>
          <a:prstGeom prst="rect">
            <a:avLst/>
          </a:prstGeom>
          <a:noFill/>
        </p:spPr>
        <p:txBody>
          <a:bodyPr wrap="square" rtlCol="0">
            <a:spAutoFit/>
          </a:bodyPr>
          <a:lstStyle/>
          <a:p>
            <a:r>
              <a:rPr lang="en-US" sz="1600" b="1" dirty="0">
                <a:solidFill>
                  <a:srgbClr val="002060"/>
                </a:solidFill>
                <a:latin typeface="+mj-lt"/>
              </a:rPr>
              <a:t>itrcweb.org</a:t>
            </a:r>
          </a:p>
        </p:txBody>
      </p:sp>
    </p:spTree>
    <p:extLst>
      <p:ext uri="{BB962C8B-B14F-4D97-AF65-F5344CB8AC3E}">
        <p14:creationId xmlns:p14="http://schemas.microsoft.com/office/powerpoint/2010/main" val="1097612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206858" y="300747"/>
            <a:ext cx="4762500" cy="990600"/>
          </a:xfrm>
        </p:spPr>
        <p:txBody>
          <a:bodyPr>
            <a:normAutofit/>
          </a:bodyPr>
          <a:lstStyle/>
          <a:p>
            <a:pPr eaLnBrk="1" hangingPunct="1"/>
            <a:r>
              <a:rPr lang="en-US" sz="3200" dirty="0">
                <a:solidFill>
                  <a:srgbClr val="0F2645"/>
                </a:solidFill>
              </a:rPr>
              <a:t>What ITRC Does</a:t>
            </a:r>
          </a:p>
        </p:txBody>
      </p:sp>
      <p:grpSp>
        <p:nvGrpSpPr>
          <p:cNvPr id="5" name="Group 28"/>
          <p:cNvGrpSpPr>
            <a:grpSpLocks/>
          </p:cNvGrpSpPr>
          <p:nvPr/>
        </p:nvGrpSpPr>
        <p:grpSpPr bwMode="auto">
          <a:xfrm>
            <a:off x="912202" y="723329"/>
            <a:ext cx="7568731" cy="4663671"/>
            <a:chOff x="419100" y="1536700"/>
            <a:chExt cx="8675053" cy="5159372"/>
          </a:xfrm>
        </p:grpSpPr>
        <p:grpSp>
          <p:nvGrpSpPr>
            <p:cNvPr id="6" name="Group 174"/>
            <p:cNvGrpSpPr>
              <a:grpSpLocks/>
            </p:cNvGrpSpPr>
            <p:nvPr/>
          </p:nvGrpSpPr>
          <p:grpSpPr bwMode="auto">
            <a:xfrm>
              <a:off x="5791198" y="3733799"/>
              <a:ext cx="1600200" cy="969963"/>
              <a:chOff x="3360" y="3216"/>
              <a:chExt cx="1008" cy="611"/>
            </a:xfrm>
          </p:grpSpPr>
          <p:sp>
            <p:nvSpPr>
              <p:cNvPr id="24" name="AutoShape 175"/>
              <p:cNvSpPr>
                <a:spLocks noChangeArrowheads="1"/>
              </p:cNvSpPr>
              <p:nvPr/>
            </p:nvSpPr>
            <p:spPr bwMode="auto">
              <a:xfrm>
                <a:off x="3408" y="3216"/>
                <a:ext cx="912" cy="384"/>
              </a:xfrm>
              <a:prstGeom prst="flowChartAlternateProcess">
                <a:avLst/>
              </a:prstGeom>
              <a:solidFill>
                <a:srgbClr val="FF9900"/>
              </a:solidFill>
              <a:ln w="9525">
                <a:solidFill>
                  <a:schemeClr val="tx1"/>
                </a:solidFill>
                <a:miter lim="800000"/>
                <a:headEnd/>
                <a:tailEnd/>
              </a:ln>
            </p:spPr>
            <p:txBody>
              <a:bodyPr wrap="none" anchor="ctr"/>
              <a:lstStyle/>
              <a:p>
                <a:pPr algn="ctr" eaLnBrk="1" hangingPunct="1">
                  <a:spcBef>
                    <a:spcPct val="50000"/>
                  </a:spcBef>
                </a:pPr>
                <a:endParaRPr lang="en-US" sz="1400" dirty="0">
                  <a:solidFill>
                    <a:srgbClr val="000000"/>
                  </a:solidFill>
                </a:endParaRPr>
              </a:p>
            </p:txBody>
          </p:sp>
          <p:sp>
            <p:nvSpPr>
              <p:cNvPr id="25" name="Text Box 176"/>
              <p:cNvSpPr txBox="1">
                <a:spLocks noChangeArrowheads="1"/>
              </p:cNvSpPr>
              <p:nvPr/>
            </p:nvSpPr>
            <p:spPr bwMode="auto">
              <a:xfrm>
                <a:off x="3360" y="3216"/>
                <a:ext cx="1008" cy="611"/>
              </a:xfrm>
              <a:prstGeom prst="rect">
                <a:avLst/>
              </a:prstGeom>
              <a:solidFill>
                <a:schemeClr val="accent3"/>
              </a:solidFill>
              <a:ln>
                <a:solidFill>
                  <a:srgbClr val="0000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spcBef>
                    <a:spcPct val="50000"/>
                  </a:spcBef>
                  <a:defRPr/>
                </a:pPr>
                <a:r>
                  <a:rPr lang="en-US" sz="1700" b="1" dirty="0">
                    <a:solidFill>
                      <a:srgbClr val="000000"/>
                    </a:solidFill>
                  </a:rPr>
                  <a:t>Conduct training and outreach</a:t>
                </a:r>
              </a:p>
            </p:txBody>
          </p:sp>
        </p:grpSp>
        <p:grpSp>
          <p:nvGrpSpPr>
            <p:cNvPr id="7" name="Group 177"/>
            <p:cNvGrpSpPr>
              <a:grpSpLocks/>
            </p:cNvGrpSpPr>
            <p:nvPr/>
          </p:nvGrpSpPr>
          <p:grpSpPr bwMode="auto">
            <a:xfrm>
              <a:off x="7482840" y="2886079"/>
              <a:ext cx="1611313" cy="681039"/>
              <a:chOff x="3408" y="3210"/>
              <a:chExt cx="1015" cy="429"/>
            </a:xfrm>
          </p:grpSpPr>
          <p:sp>
            <p:nvSpPr>
              <p:cNvPr id="22" name="AutoShape 178"/>
              <p:cNvSpPr>
                <a:spLocks noChangeArrowheads="1"/>
              </p:cNvSpPr>
              <p:nvPr/>
            </p:nvSpPr>
            <p:spPr bwMode="auto">
              <a:xfrm>
                <a:off x="3408" y="3216"/>
                <a:ext cx="912" cy="384"/>
              </a:xfrm>
              <a:prstGeom prst="flowChartAlternateProcess">
                <a:avLst/>
              </a:prstGeom>
              <a:solidFill>
                <a:srgbClr val="FF9900"/>
              </a:solidFill>
              <a:ln w="9525">
                <a:solidFill>
                  <a:schemeClr val="tx1"/>
                </a:solidFill>
                <a:miter lim="800000"/>
                <a:headEnd/>
                <a:tailEnd/>
              </a:ln>
            </p:spPr>
            <p:txBody>
              <a:bodyPr wrap="none" anchor="ctr"/>
              <a:lstStyle/>
              <a:p>
                <a:pPr algn="ctr" eaLnBrk="1" hangingPunct="1">
                  <a:spcBef>
                    <a:spcPct val="50000"/>
                  </a:spcBef>
                </a:pPr>
                <a:endParaRPr lang="en-US" sz="1400" dirty="0">
                  <a:solidFill>
                    <a:srgbClr val="000000"/>
                  </a:solidFill>
                </a:endParaRPr>
              </a:p>
            </p:txBody>
          </p:sp>
          <p:sp>
            <p:nvSpPr>
              <p:cNvPr id="23" name="Text Box 179"/>
              <p:cNvSpPr txBox="1">
                <a:spLocks noChangeArrowheads="1"/>
              </p:cNvSpPr>
              <p:nvPr/>
            </p:nvSpPr>
            <p:spPr bwMode="auto">
              <a:xfrm>
                <a:off x="3415" y="3210"/>
                <a:ext cx="1008" cy="429"/>
              </a:xfrm>
              <a:prstGeom prst="rect">
                <a:avLst/>
              </a:prstGeom>
              <a:solidFill>
                <a:schemeClr val="accent3"/>
              </a:solidFill>
              <a:ln>
                <a:solidFill>
                  <a:srgbClr val="0000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spcBef>
                    <a:spcPct val="50000"/>
                  </a:spcBef>
                  <a:defRPr/>
                </a:pPr>
                <a:r>
                  <a:rPr lang="en-US" sz="1700" b="1" dirty="0">
                    <a:solidFill>
                      <a:srgbClr val="000000"/>
                    </a:solidFill>
                  </a:rPr>
                  <a:t>Implement solutions</a:t>
                </a:r>
              </a:p>
            </p:txBody>
          </p:sp>
        </p:grpSp>
        <p:grpSp>
          <p:nvGrpSpPr>
            <p:cNvPr id="8" name="Group 180"/>
            <p:cNvGrpSpPr>
              <a:grpSpLocks/>
            </p:cNvGrpSpPr>
            <p:nvPr/>
          </p:nvGrpSpPr>
          <p:grpSpPr bwMode="auto">
            <a:xfrm>
              <a:off x="4087811" y="4487861"/>
              <a:ext cx="1600200" cy="1549401"/>
              <a:chOff x="3391" y="3211"/>
              <a:chExt cx="1008" cy="976"/>
            </a:xfrm>
          </p:grpSpPr>
          <p:sp>
            <p:nvSpPr>
              <p:cNvPr id="20" name="AutoShape 181"/>
              <p:cNvSpPr>
                <a:spLocks noChangeArrowheads="1"/>
              </p:cNvSpPr>
              <p:nvPr/>
            </p:nvSpPr>
            <p:spPr bwMode="auto">
              <a:xfrm>
                <a:off x="3408" y="3216"/>
                <a:ext cx="912" cy="384"/>
              </a:xfrm>
              <a:prstGeom prst="flowChartAlternateProcess">
                <a:avLst/>
              </a:prstGeom>
              <a:solidFill>
                <a:srgbClr val="FF8D1C"/>
              </a:solidFill>
              <a:ln w="9525">
                <a:solidFill>
                  <a:schemeClr val="tx1"/>
                </a:solidFill>
                <a:miter lim="800000"/>
                <a:headEnd/>
                <a:tailEnd/>
              </a:ln>
            </p:spPr>
            <p:txBody>
              <a:bodyPr wrap="none" anchor="ctr"/>
              <a:lstStyle/>
              <a:p>
                <a:pPr algn="ctr" eaLnBrk="1" hangingPunct="1">
                  <a:spcBef>
                    <a:spcPct val="50000"/>
                  </a:spcBef>
                </a:pPr>
                <a:endParaRPr lang="en-US" sz="1400" dirty="0">
                  <a:solidFill>
                    <a:srgbClr val="000000"/>
                  </a:solidFill>
                </a:endParaRPr>
              </a:p>
            </p:txBody>
          </p:sp>
          <p:sp>
            <p:nvSpPr>
              <p:cNvPr id="21" name="Text Box 182"/>
              <p:cNvSpPr txBox="1">
                <a:spLocks noChangeArrowheads="1"/>
              </p:cNvSpPr>
              <p:nvPr/>
            </p:nvSpPr>
            <p:spPr bwMode="auto">
              <a:xfrm>
                <a:off x="3391" y="3211"/>
                <a:ext cx="1008" cy="976"/>
              </a:xfrm>
              <a:prstGeom prst="rect">
                <a:avLst/>
              </a:prstGeom>
              <a:solidFill>
                <a:schemeClr val="accent3"/>
              </a:solidFill>
              <a:ln>
                <a:solidFill>
                  <a:srgbClr val="0000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spcBef>
                    <a:spcPct val="50000"/>
                  </a:spcBef>
                  <a:defRPr/>
                </a:pPr>
                <a:r>
                  <a:rPr lang="en-US" sz="1700" b="1" dirty="0">
                    <a:solidFill>
                      <a:srgbClr val="000000"/>
                    </a:solidFill>
                  </a:rPr>
                  <a:t>Develop documents, trainings, and other products</a:t>
                </a:r>
              </a:p>
            </p:txBody>
          </p:sp>
        </p:grpSp>
        <p:grpSp>
          <p:nvGrpSpPr>
            <p:cNvPr id="9" name="Group 187"/>
            <p:cNvGrpSpPr>
              <a:grpSpLocks/>
            </p:cNvGrpSpPr>
            <p:nvPr/>
          </p:nvGrpSpPr>
          <p:grpSpPr bwMode="auto">
            <a:xfrm>
              <a:off x="506411" y="6003922"/>
              <a:ext cx="1600200" cy="692150"/>
              <a:chOff x="3343" y="3174"/>
              <a:chExt cx="1008" cy="436"/>
            </a:xfrm>
          </p:grpSpPr>
          <p:sp>
            <p:nvSpPr>
              <p:cNvPr id="18" name="AutoShape 188"/>
              <p:cNvSpPr>
                <a:spLocks noChangeArrowheads="1"/>
              </p:cNvSpPr>
              <p:nvPr/>
            </p:nvSpPr>
            <p:spPr bwMode="auto">
              <a:xfrm>
                <a:off x="3408" y="3216"/>
                <a:ext cx="912" cy="384"/>
              </a:xfrm>
              <a:prstGeom prst="flowChartAlternateProcess">
                <a:avLst/>
              </a:prstGeom>
              <a:solidFill>
                <a:srgbClr val="FF8D1C"/>
              </a:solidFill>
              <a:ln w="9525">
                <a:solidFill>
                  <a:schemeClr val="tx1"/>
                </a:solidFill>
                <a:miter lim="800000"/>
                <a:headEnd/>
                <a:tailEnd/>
              </a:ln>
            </p:spPr>
            <p:txBody>
              <a:bodyPr wrap="none" anchor="ctr"/>
              <a:lstStyle/>
              <a:p>
                <a:pPr algn="ctr" eaLnBrk="1" hangingPunct="1">
                  <a:spcBef>
                    <a:spcPct val="50000"/>
                  </a:spcBef>
                </a:pPr>
                <a:endParaRPr lang="en-US" sz="1400" dirty="0">
                  <a:solidFill>
                    <a:srgbClr val="000000"/>
                  </a:solidFill>
                </a:endParaRPr>
              </a:p>
            </p:txBody>
          </p:sp>
          <p:sp>
            <p:nvSpPr>
              <p:cNvPr id="19" name="Text Box 189"/>
              <p:cNvSpPr txBox="1">
                <a:spLocks noChangeArrowheads="1"/>
              </p:cNvSpPr>
              <p:nvPr/>
            </p:nvSpPr>
            <p:spPr bwMode="auto">
              <a:xfrm>
                <a:off x="3343" y="3174"/>
                <a:ext cx="1008" cy="436"/>
              </a:xfrm>
              <a:prstGeom prst="rect">
                <a:avLst/>
              </a:prstGeom>
              <a:solidFill>
                <a:schemeClr val="accent3"/>
              </a:solidFill>
              <a:ln>
                <a:solidFill>
                  <a:srgbClr val="0000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spcBef>
                    <a:spcPct val="50000"/>
                  </a:spcBef>
                  <a:defRPr/>
                </a:pPr>
                <a:r>
                  <a:rPr lang="en-US" sz="1700" b="1" dirty="0">
                    <a:solidFill>
                      <a:srgbClr val="000000"/>
                    </a:solidFill>
                  </a:rPr>
                  <a:t>Select projects</a:t>
                </a:r>
              </a:p>
            </p:txBody>
          </p:sp>
        </p:grpSp>
        <p:grpSp>
          <p:nvGrpSpPr>
            <p:cNvPr id="10" name="Group 190"/>
            <p:cNvGrpSpPr>
              <a:grpSpLocks/>
            </p:cNvGrpSpPr>
            <p:nvPr/>
          </p:nvGrpSpPr>
          <p:grpSpPr bwMode="auto">
            <a:xfrm>
              <a:off x="2339973" y="5245100"/>
              <a:ext cx="1600200" cy="681038"/>
              <a:chOff x="3346" y="3208"/>
              <a:chExt cx="1008" cy="429"/>
            </a:xfrm>
          </p:grpSpPr>
          <p:sp>
            <p:nvSpPr>
              <p:cNvPr id="16" name="AutoShape 191"/>
              <p:cNvSpPr>
                <a:spLocks noChangeArrowheads="1"/>
              </p:cNvSpPr>
              <p:nvPr/>
            </p:nvSpPr>
            <p:spPr bwMode="auto">
              <a:xfrm>
                <a:off x="3408" y="3216"/>
                <a:ext cx="912" cy="384"/>
              </a:xfrm>
              <a:prstGeom prst="flowChartAlternateProcess">
                <a:avLst/>
              </a:prstGeom>
              <a:solidFill>
                <a:srgbClr val="FF8D1C"/>
              </a:solidFill>
              <a:ln w="9525">
                <a:solidFill>
                  <a:schemeClr val="tx1"/>
                </a:solidFill>
                <a:miter lim="800000"/>
                <a:headEnd/>
                <a:tailEnd/>
              </a:ln>
            </p:spPr>
            <p:txBody>
              <a:bodyPr wrap="none" anchor="ctr"/>
              <a:lstStyle/>
              <a:p>
                <a:pPr algn="ctr" eaLnBrk="1" hangingPunct="1">
                  <a:spcBef>
                    <a:spcPct val="50000"/>
                  </a:spcBef>
                </a:pPr>
                <a:endParaRPr lang="en-US" sz="1400" dirty="0">
                  <a:solidFill>
                    <a:srgbClr val="000000"/>
                  </a:solidFill>
                </a:endParaRPr>
              </a:p>
            </p:txBody>
          </p:sp>
          <p:sp>
            <p:nvSpPr>
              <p:cNvPr id="17" name="Text Box 192"/>
              <p:cNvSpPr txBox="1">
                <a:spLocks noChangeArrowheads="1"/>
              </p:cNvSpPr>
              <p:nvPr/>
            </p:nvSpPr>
            <p:spPr bwMode="auto">
              <a:xfrm>
                <a:off x="3346" y="3208"/>
                <a:ext cx="1008" cy="429"/>
              </a:xfrm>
              <a:prstGeom prst="rect">
                <a:avLst/>
              </a:prstGeom>
              <a:solidFill>
                <a:schemeClr val="accent3"/>
              </a:solidFill>
              <a:ln>
                <a:solidFill>
                  <a:srgbClr val="000000"/>
                </a:solidFill>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spcBef>
                    <a:spcPct val="50000"/>
                  </a:spcBef>
                  <a:defRPr/>
                </a:pPr>
                <a:r>
                  <a:rPr lang="en-US" sz="1700" b="1" dirty="0">
                    <a:solidFill>
                      <a:srgbClr val="000000"/>
                    </a:solidFill>
                  </a:rPr>
                  <a:t>Form</a:t>
                </a:r>
                <a:br>
                  <a:rPr lang="en-US" sz="1700" b="1" dirty="0">
                    <a:solidFill>
                      <a:srgbClr val="000000"/>
                    </a:solidFill>
                  </a:rPr>
                </a:br>
                <a:r>
                  <a:rPr lang="en-US" sz="1700" b="1" dirty="0">
                    <a:solidFill>
                      <a:srgbClr val="000000"/>
                    </a:solidFill>
                  </a:rPr>
                  <a:t>teams</a:t>
                </a:r>
              </a:p>
            </p:txBody>
          </p:sp>
        </p:grpSp>
        <p:pic>
          <p:nvPicPr>
            <p:cNvPr id="11" name="Picture 193" descr="meeting5"/>
            <p:cNvPicPr>
              <a:picLocks noChangeAspect="1" noChangeArrowheads="1"/>
            </p:cNvPicPr>
            <p:nvPr/>
          </p:nvPicPr>
          <p:blipFill>
            <a:blip r:embed="rId3" cstate="print"/>
            <a:srcRect/>
            <a:stretch>
              <a:fillRect/>
            </a:stretch>
          </p:blipFill>
          <p:spPr bwMode="auto">
            <a:xfrm>
              <a:off x="419100" y="4622800"/>
              <a:ext cx="1828800" cy="1219200"/>
            </a:xfrm>
            <a:prstGeom prst="rect">
              <a:avLst/>
            </a:prstGeom>
            <a:noFill/>
            <a:ln w="28575">
              <a:solidFill>
                <a:srgbClr val="000000"/>
              </a:solidFill>
              <a:miter lim="800000"/>
              <a:headEnd/>
              <a:tailEnd/>
            </a:ln>
          </p:spPr>
        </p:pic>
        <p:pic>
          <p:nvPicPr>
            <p:cNvPr id="12" name="Picture 194" descr="assemble5"/>
            <p:cNvPicPr>
              <a:picLocks noChangeAspect="1" noChangeArrowheads="1"/>
            </p:cNvPicPr>
            <p:nvPr/>
          </p:nvPicPr>
          <p:blipFill>
            <a:blip r:embed="rId4" cstate="print"/>
            <a:srcRect/>
            <a:stretch>
              <a:fillRect/>
            </a:stretch>
          </p:blipFill>
          <p:spPr bwMode="auto">
            <a:xfrm>
              <a:off x="2133600" y="3851275"/>
              <a:ext cx="1828800" cy="1223963"/>
            </a:xfrm>
            <a:prstGeom prst="rect">
              <a:avLst/>
            </a:prstGeom>
            <a:noFill/>
            <a:ln w="28575">
              <a:solidFill>
                <a:srgbClr val="000000"/>
              </a:solidFill>
              <a:miter lim="800000"/>
              <a:headEnd/>
              <a:tailEnd/>
            </a:ln>
          </p:spPr>
        </p:pic>
        <p:pic>
          <p:nvPicPr>
            <p:cNvPr id="13" name="Picture 195" descr="documents5"/>
            <p:cNvPicPr>
              <a:picLocks noChangeAspect="1" noChangeArrowheads="1"/>
            </p:cNvPicPr>
            <p:nvPr/>
          </p:nvPicPr>
          <p:blipFill>
            <a:blip r:embed="rId5" cstate="print"/>
            <a:srcRect/>
            <a:stretch>
              <a:fillRect/>
            </a:stretch>
          </p:blipFill>
          <p:spPr bwMode="auto">
            <a:xfrm>
              <a:off x="3810000" y="3098800"/>
              <a:ext cx="1828800" cy="1217613"/>
            </a:xfrm>
            <a:prstGeom prst="rect">
              <a:avLst/>
            </a:prstGeom>
            <a:noFill/>
            <a:ln w="28575">
              <a:solidFill>
                <a:srgbClr val="000000"/>
              </a:solidFill>
              <a:miter lim="800000"/>
              <a:headEnd/>
              <a:tailEnd/>
            </a:ln>
          </p:spPr>
        </p:pic>
        <p:pic>
          <p:nvPicPr>
            <p:cNvPr id="14" name="Picture 202" descr="training5"/>
            <p:cNvPicPr>
              <a:picLocks noChangeAspect="1" noChangeArrowheads="1"/>
            </p:cNvPicPr>
            <p:nvPr/>
          </p:nvPicPr>
          <p:blipFill>
            <a:blip r:embed="rId6" cstate="print"/>
            <a:srcRect/>
            <a:stretch>
              <a:fillRect/>
            </a:stretch>
          </p:blipFill>
          <p:spPr bwMode="auto">
            <a:xfrm>
              <a:off x="5505450" y="2298700"/>
              <a:ext cx="1828800" cy="1257300"/>
            </a:xfrm>
            <a:prstGeom prst="rect">
              <a:avLst/>
            </a:prstGeom>
            <a:noFill/>
            <a:ln w="28575">
              <a:solidFill>
                <a:schemeClr val="tx1"/>
              </a:solidFill>
              <a:miter lim="800000"/>
              <a:headEnd/>
              <a:tailEnd/>
            </a:ln>
          </p:spPr>
        </p:pic>
        <p:pic>
          <p:nvPicPr>
            <p:cNvPr id="15" name="Picture 203" descr="concurrence5"/>
            <p:cNvPicPr>
              <a:picLocks noChangeAspect="1" noChangeArrowheads="1"/>
            </p:cNvPicPr>
            <p:nvPr/>
          </p:nvPicPr>
          <p:blipFill>
            <a:blip r:embed="rId7" cstate="print"/>
            <a:srcRect/>
            <a:stretch>
              <a:fillRect/>
            </a:stretch>
          </p:blipFill>
          <p:spPr bwMode="auto">
            <a:xfrm>
              <a:off x="7188200" y="1536700"/>
              <a:ext cx="1828800" cy="1217613"/>
            </a:xfrm>
            <a:prstGeom prst="rect">
              <a:avLst/>
            </a:prstGeom>
            <a:noFill/>
            <a:ln w="28575">
              <a:solidFill>
                <a:srgbClr val="000000"/>
              </a:solidFill>
              <a:miter lim="800000"/>
              <a:headEnd/>
              <a:tailEnd/>
            </a:ln>
          </p:spPr>
        </p:pic>
      </p:grpSp>
      <p:sp>
        <p:nvSpPr>
          <p:cNvPr id="26" name="Rectangle 37"/>
          <p:cNvSpPr>
            <a:spLocks noChangeArrowheads="1"/>
          </p:cNvSpPr>
          <p:nvPr/>
        </p:nvSpPr>
        <p:spPr bwMode="auto">
          <a:xfrm>
            <a:off x="5729385" y="3746824"/>
            <a:ext cx="3954612" cy="2308324"/>
          </a:xfrm>
          <a:prstGeom prst="rect">
            <a:avLst/>
          </a:prstGeom>
          <a:noFill/>
          <a:ln w="9525">
            <a:noFill/>
            <a:miter lim="800000"/>
            <a:headEnd/>
            <a:tailEnd/>
          </a:ln>
        </p:spPr>
        <p:txBody>
          <a:bodyPr wrap="square">
            <a:spAutoFit/>
          </a:bodyPr>
          <a:lstStyle/>
          <a:p>
            <a:r>
              <a:rPr lang="en-US" sz="2400" dirty="0">
                <a:solidFill>
                  <a:srgbClr val="0F2645"/>
                </a:solidFill>
              </a:rPr>
              <a:t>Since 1995:</a:t>
            </a:r>
          </a:p>
          <a:p>
            <a:r>
              <a:rPr lang="en-US" sz="2400" b="1" dirty="0">
                <a:solidFill>
                  <a:srgbClr val="0F2645"/>
                </a:solidFill>
              </a:rPr>
              <a:t>124 documents </a:t>
            </a:r>
            <a:r>
              <a:rPr lang="en-US" sz="2400" dirty="0">
                <a:solidFill>
                  <a:srgbClr val="0F2645"/>
                </a:solidFill>
              </a:rPr>
              <a:t>(including guidance documents, fact sheets, and case studies); </a:t>
            </a:r>
            <a:r>
              <a:rPr lang="en-US" sz="2400" b="1" dirty="0">
                <a:solidFill>
                  <a:srgbClr val="0F2645"/>
                </a:solidFill>
              </a:rPr>
              <a:t>84 training topics </a:t>
            </a:r>
            <a:r>
              <a:rPr lang="en-US" sz="2400" dirty="0">
                <a:solidFill>
                  <a:srgbClr val="0F2645"/>
                </a:solidFill>
              </a:rPr>
              <a:t>and </a:t>
            </a:r>
            <a:r>
              <a:rPr lang="en-US" sz="2400" b="1" dirty="0">
                <a:solidFill>
                  <a:srgbClr val="0F2645"/>
                </a:solidFill>
              </a:rPr>
              <a:t>859 classes</a:t>
            </a:r>
          </a:p>
        </p:txBody>
      </p:sp>
    </p:spTree>
    <p:extLst>
      <p:ext uri="{BB962C8B-B14F-4D97-AF65-F5344CB8AC3E}">
        <p14:creationId xmlns:p14="http://schemas.microsoft.com/office/powerpoint/2010/main" val="3696155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769" y="927160"/>
            <a:ext cx="8596668" cy="4961576"/>
          </a:xfrm>
        </p:spPr>
        <p:txBody>
          <a:bodyPr>
            <a:noAutofit/>
          </a:bodyPr>
          <a:lstStyle/>
          <a:p>
            <a:pPr lvl="0"/>
            <a:r>
              <a:rPr lang="en-US" sz="2400" dirty="0" smtClean="0"/>
              <a:t>235 members</a:t>
            </a:r>
            <a:endParaRPr lang="en-US" sz="2400" dirty="0"/>
          </a:p>
          <a:p>
            <a:pPr marL="914400">
              <a:buFont typeface="Wingdings" panose="05000000000000000000" pitchFamily="2" charset="2"/>
              <a:buChar char="§"/>
            </a:pPr>
            <a:r>
              <a:rPr lang="en-US" sz="2400" dirty="0" smtClean="0"/>
              <a:t>130 </a:t>
            </a:r>
            <a:r>
              <a:rPr lang="en-US" sz="2400" dirty="0"/>
              <a:t>Private Sector </a:t>
            </a:r>
            <a:r>
              <a:rPr lang="en-US" sz="2400" dirty="0" smtClean="0"/>
              <a:t>(industry &amp; consultants)</a:t>
            </a:r>
          </a:p>
          <a:p>
            <a:pPr marL="914400">
              <a:buFont typeface="Wingdings" panose="05000000000000000000" pitchFamily="2" charset="2"/>
              <a:buChar char="§"/>
            </a:pPr>
            <a:r>
              <a:rPr lang="en-US" sz="2400" dirty="0" smtClean="0"/>
              <a:t>56 </a:t>
            </a:r>
            <a:r>
              <a:rPr lang="en-US" sz="2400" dirty="0"/>
              <a:t>State (</a:t>
            </a:r>
            <a:r>
              <a:rPr lang="en-US" sz="2400" dirty="0" smtClean="0"/>
              <a:t>25+ </a:t>
            </a:r>
            <a:r>
              <a:rPr lang="en-US" sz="2400" dirty="0"/>
              <a:t>states)</a:t>
            </a:r>
          </a:p>
          <a:p>
            <a:pPr marL="914400">
              <a:buFont typeface="Wingdings" panose="05000000000000000000" pitchFamily="2" charset="2"/>
              <a:buChar char="§"/>
            </a:pPr>
            <a:r>
              <a:rPr lang="en-US" sz="2400" dirty="0" smtClean="0"/>
              <a:t>21 </a:t>
            </a:r>
            <a:r>
              <a:rPr lang="en-US" sz="2400" dirty="0"/>
              <a:t>Federal (DOD, DOE, EPA, USGS)</a:t>
            </a:r>
          </a:p>
          <a:p>
            <a:pPr marL="914400">
              <a:buFont typeface="Wingdings" panose="05000000000000000000" pitchFamily="2" charset="2"/>
              <a:buChar char="§"/>
            </a:pPr>
            <a:r>
              <a:rPr lang="en-US" sz="2400" dirty="0" smtClean="0"/>
              <a:t>15 Academia</a:t>
            </a:r>
          </a:p>
          <a:p>
            <a:pPr marL="914400">
              <a:buFont typeface="Wingdings" panose="05000000000000000000" pitchFamily="2" charset="2"/>
              <a:buChar char="§"/>
            </a:pPr>
            <a:r>
              <a:rPr lang="en-US" sz="2400" dirty="0" smtClean="0"/>
              <a:t>5 Public Stakeholder</a:t>
            </a:r>
          </a:p>
          <a:p>
            <a:pPr marL="914400">
              <a:buFont typeface="Wingdings" panose="05000000000000000000" pitchFamily="2" charset="2"/>
              <a:buChar char="§"/>
            </a:pPr>
            <a:r>
              <a:rPr lang="en-US" sz="2400" dirty="0" smtClean="0"/>
              <a:t>5 </a:t>
            </a:r>
            <a:r>
              <a:rPr lang="en-US" sz="2400" dirty="0"/>
              <a:t>International </a:t>
            </a:r>
          </a:p>
          <a:p>
            <a:pPr marL="914400">
              <a:buFont typeface="Wingdings" panose="05000000000000000000" pitchFamily="2" charset="2"/>
              <a:buChar char="§"/>
              <a:tabLst>
                <a:tab pos="744538" algn="l"/>
              </a:tabLst>
            </a:pPr>
            <a:r>
              <a:rPr lang="en-US" sz="2400" dirty="0" smtClean="0"/>
              <a:t>2 City Government</a:t>
            </a:r>
          </a:p>
          <a:p>
            <a:pPr marL="914400">
              <a:buFont typeface="Wingdings" panose="05000000000000000000" pitchFamily="2" charset="2"/>
              <a:buChar char="§"/>
              <a:tabLst>
                <a:tab pos="744538" algn="l"/>
              </a:tabLst>
            </a:pPr>
            <a:r>
              <a:rPr lang="en-US" sz="2400" dirty="0" smtClean="0"/>
              <a:t>1 Tribal Stakeholder</a:t>
            </a:r>
            <a:endParaRPr lang="en-US" sz="2400" dirty="0"/>
          </a:p>
          <a:p>
            <a:pPr lvl="0"/>
            <a:endParaRPr lang="en-US" sz="2400" dirty="0"/>
          </a:p>
          <a:p>
            <a:endParaRPr lang="en-US" sz="2400" dirty="0"/>
          </a:p>
        </p:txBody>
      </p:sp>
      <p:sp>
        <p:nvSpPr>
          <p:cNvPr id="3" name="Title 2"/>
          <p:cNvSpPr>
            <a:spLocks noGrp="1"/>
          </p:cNvSpPr>
          <p:nvPr>
            <p:ph type="title"/>
          </p:nvPr>
        </p:nvSpPr>
        <p:spPr/>
        <p:txBody>
          <a:bodyPr>
            <a:normAutofit/>
          </a:bodyPr>
          <a:lstStyle/>
          <a:p>
            <a:r>
              <a:rPr lang="en-US" sz="3200" dirty="0" smtClean="0"/>
              <a:t>ITRC TPH Risk Team </a:t>
            </a:r>
            <a:r>
              <a:rPr lang="en-US" sz="3200" dirty="0"/>
              <a:t>Stats </a:t>
            </a:r>
          </a:p>
        </p:txBody>
      </p:sp>
    </p:spTree>
    <p:extLst>
      <p:ext uri="{BB962C8B-B14F-4D97-AF65-F5344CB8AC3E}">
        <p14:creationId xmlns:p14="http://schemas.microsoft.com/office/powerpoint/2010/main" val="2135477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Contaminants at Petroleum Release Sites</a:t>
            </a:r>
          </a:p>
        </p:txBody>
      </p:sp>
      <p:pic>
        <p:nvPicPr>
          <p:cNvPr id="21" name="Picture 20"/>
          <p:cNvPicPr>
            <a:picLocks noChangeAspect="1"/>
          </p:cNvPicPr>
          <p:nvPr/>
        </p:nvPicPr>
        <p:blipFill>
          <a:blip r:embed="rId3"/>
          <a:stretch>
            <a:fillRect/>
          </a:stretch>
        </p:blipFill>
        <p:spPr>
          <a:xfrm>
            <a:off x="1599810" y="661176"/>
            <a:ext cx="8667137" cy="5335431"/>
          </a:xfrm>
          <a:prstGeom prst="rect">
            <a:avLst/>
          </a:prstGeom>
        </p:spPr>
      </p:pic>
    </p:spTree>
    <p:extLst>
      <p:ext uri="{BB962C8B-B14F-4D97-AF65-F5344CB8AC3E}">
        <p14:creationId xmlns:p14="http://schemas.microsoft.com/office/powerpoint/2010/main" val="213305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769" y="1372168"/>
            <a:ext cx="8596668" cy="4244460"/>
          </a:xfrm>
        </p:spPr>
        <p:txBody>
          <a:bodyPr/>
          <a:lstStyle/>
          <a:p>
            <a:pPr>
              <a:spcAft>
                <a:spcPts val="600"/>
              </a:spcAft>
            </a:pPr>
            <a:r>
              <a:rPr lang="en-US" sz="2400" dirty="0" smtClean="0">
                <a:solidFill>
                  <a:schemeClr val="tx1"/>
                </a:solidFill>
              </a:rPr>
              <a:t>TPH is comprised of thousands of chemicals that are not yet well understood  </a:t>
            </a:r>
          </a:p>
          <a:p>
            <a:pPr>
              <a:spcAft>
                <a:spcPts val="600"/>
              </a:spcAft>
            </a:pPr>
            <a:r>
              <a:rPr lang="en-US" sz="2400" dirty="0" smtClean="0">
                <a:solidFill>
                  <a:schemeClr val="tx1"/>
                </a:solidFill>
              </a:rPr>
              <a:t>Many states’ use Benzene, Toluene, Ethylbenzene, and Xylene (BTEX) to derive cleanup standards or evaluate risk</a:t>
            </a:r>
          </a:p>
          <a:p>
            <a:pPr marL="339725" lvl="1" indent="-338138">
              <a:spcAft>
                <a:spcPts val="600"/>
              </a:spcAft>
            </a:pPr>
            <a:r>
              <a:rPr lang="en-US" sz="2400" dirty="0" smtClean="0">
                <a:solidFill>
                  <a:schemeClr val="tx1"/>
                </a:solidFill>
              </a:rPr>
              <a:t>Use of BTEX may not accurately identify the total risk associated with TPH</a:t>
            </a: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smtClean="0"/>
              <a:t>Understanding TPH Risk </a:t>
            </a:r>
            <a:br>
              <a:rPr lang="en-US" dirty="0" smtClean="0"/>
            </a:br>
            <a:endParaRPr lang="en-US" dirty="0"/>
          </a:p>
        </p:txBody>
      </p:sp>
    </p:spTree>
    <p:extLst>
      <p:ext uri="{BB962C8B-B14F-4D97-AF65-F5344CB8AC3E}">
        <p14:creationId xmlns:p14="http://schemas.microsoft.com/office/powerpoint/2010/main" val="4210282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1200"/>
              </a:spcBef>
            </a:pPr>
            <a:r>
              <a:rPr lang="en-US" sz="2800" dirty="0">
                <a:solidFill>
                  <a:schemeClr val="tx1"/>
                </a:solidFill>
              </a:rPr>
              <a:t>Purpose</a:t>
            </a:r>
            <a:r>
              <a:rPr lang="en-US" sz="3300" dirty="0">
                <a:solidFill>
                  <a:schemeClr val="tx1"/>
                </a:solidFill>
              </a:rPr>
              <a:t> </a:t>
            </a:r>
          </a:p>
          <a:p>
            <a:pPr lvl="1">
              <a:spcBef>
                <a:spcPts val="1200"/>
              </a:spcBef>
              <a:buFont typeface="Wingdings" panose="05000000000000000000" pitchFamily="2" charset="2"/>
              <a:buChar char="§"/>
            </a:pPr>
            <a:r>
              <a:rPr lang="en-US" sz="2400" dirty="0" smtClean="0">
                <a:solidFill>
                  <a:schemeClr val="tx1"/>
                </a:solidFill>
              </a:rPr>
              <a:t>Facilitate better informed decisions for regulators and consultant project managers, who may not be skilled in risk assessment.</a:t>
            </a:r>
            <a:endParaRPr lang="en-US" sz="2800" dirty="0" smtClean="0">
              <a:solidFill>
                <a:schemeClr val="tx1"/>
              </a:solidFill>
            </a:endParaRPr>
          </a:p>
          <a:p>
            <a:pPr>
              <a:spcBef>
                <a:spcPts val="1200"/>
              </a:spcBef>
            </a:pPr>
            <a:r>
              <a:rPr lang="en-US" sz="2800" dirty="0" smtClean="0">
                <a:solidFill>
                  <a:schemeClr val="tx1"/>
                </a:solidFill>
              </a:rPr>
              <a:t>Goal</a:t>
            </a:r>
          </a:p>
          <a:p>
            <a:pPr lvl="1">
              <a:spcBef>
                <a:spcPts val="1200"/>
              </a:spcBef>
              <a:buFont typeface="Wingdings" panose="05000000000000000000" pitchFamily="2" charset="2"/>
              <a:buChar char="§"/>
            </a:pPr>
            <a:r>
              <a:rPr lang="en-US" sz="2400" dirty="0" smtClean="0">
                <a:solidFill>
                  <a:schemeClr val="tx1"/>
                </a:solidFill>
              </a:rPr>
              <a:t>Create </a:t>
            </a:r>
            <a:r>
              <a:rPr lang="en-US" sz="2400" dirty="0">
                <a:solidFill>
                  <a:schemeClr val="tx1"/>
                </a:solidFill>
              </a:rPr>
              <a:t>better TPH </a:t>
            </a:r>
            <a:r>
              <a:rPr lang="en-US" sz="2400" dirty="0" smtClean="0">
                <a:solidFill>
                  <a:schemeClr val="tx1"/>
                </a:solidFill>
              </a:rPr>
              <a:t>risk guidance to help states develop consistent methodology. </a:t>
            </a:r>
            <a:endParaRPr lang="en-US" sz="2400" dirty="0">
              <a:solidFill>
                <a:schemeClr val="tx1"/>
              </a:solidFill>
            </a:endParaRPr>
          </a:p>
          <a:p>
            <a:endParaRPr lang="en-US" sz="1600" dirty="0">
              <a:solidFill>
                <a:schemeClr val="tx1"/>
              </a:solidFill>
            </a:endParaRPr>
          </a:p>
        </p:txBody>
      </p:sp>
      <p:sp>
        <p:nvSpPr>
          <p:cNvPr id="3" name="Title 2"/>
          <p:cNvSpPr>
            <a:spLocks noGrp="1"/>
          </p:cNvSpPr>
          <p:nvPr>
            <p:ph type="title"/>
          </p:nvPr>
        </p:nvSpPr>
        <p:spPr/>
        <p:txBody>
          <a:bodyPr>
            <a:normAutofit fontScale="90000"/>
          </a:bodyPr>
          <a:lstStyle/>
          <a:p>
            <a:r>
              <a:rPr lang="en-US" dirty="0"/>
              <a:t>Purpose and </a:t>
            </a:r>
            <a:r>
              <a:rPr lang="en-US" dirty="0" smtClean="0"/>
              <a:t>Goal of ITRC TPH Risk Guidance</a:t>
            </a:r>
            <a:endParaRPr lang="en-US" dirty="0"/>
          </a:p>
        </p:txBody>
      </p:sp>
    </p:spTree>
    <p:extLst>
      <p:ext uri="{BB962C8B-B14F-4D97-AF65-F5344CB8AC3E}">
        <p14:creationId xmlns:p14="http://schemas.microsoft.com/office/powerpoint/2010/main" val="744867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1"/>
                </a:solidFill>
              </a:rPr>
              <a:t>TPH </a:t>
            </a:r>
            <a:r>
              <a:rPr lang="en-US" dirty="0" smtClean="0">
                <a:solidFill>
                  <a:schemeClr val="tx1"/>
                </a:solidFill>
              </a:rPr>
              <a:t>is treated </a:t>
            </a:r>
            <a:r>
              <a:rPr lang="en-US" dirty="0">
                <a:solidFill>
                  <a:schemeClr val="tx1"/>
                </a:solidFill>
              </a:rPr>
              <a:t>differently between states and within states</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1716" y="671622"/>
            <a:ext cx="8844195" cy="5352411"/>
          </a:xfrm>
          <a:prstGeom prst="rect">
            <a:avLst/>
          </a:prstGeom>
        </p:spPr>
      </p:pic>
    </p:spTree>
    <p:extLst>
      <p:ext uri="{BB962C8B-B14F-4D97-AF65-F5344CB8AC3E}">
        <p14:creationId xmlns:p14="http://schemas.microsoft.com/office/powerpoint/2010/main" val="3265656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769" y="1169582"/>
            <a:ext cx="4794675" cy="4731487"/>
          </a:xfrm>
        </p:spPr>
        <p:txBody>
          <a:bodyPr>
            <a:noAutofit/>
          </a:bodyPr>
          <a:lstStyle/>
          <a:p>
            <a:r>
              <a:rPr lang="en-US" sz="2400" dirty="0" smtClean="0">
                <a:solidFill>
                  <a:schemeClr val="tx1"/>
                </a:solidFill>
              </a:rPr>
              <a:t>INTRODUCTION	</a:t>
            </a:r>
          </a:p>
          <a:p>
            <a:r>
              <a:rPr lang="en-US" sz="2400" dirty="0" smtClean="0">
                <a:solidFill>
                  <a:schemeClr val="tx1"/>
                </a:solidFill>
              </a:rPr>
              <a:t>REGULATORY FRAMEWORK</a:t>
            </a:r>
          </a:p>
          <a:p>
            <a:r>
              <a:rPr lang="en-US" sz="2400" dirty="0" smtClean="0">
                <a:solidFill>
                  <a:schemeClr val="tx1"/>
                </a:solidFill>
              </a:rPr>
              <a:t>TPH FUNDAMENTALS</a:t>
            </a:r>
          </a:p>
          <a:p>
            <a:r>
              <a:rPr lang="en-US" sz="2400" dirty="0" smtClean="0">
                <a:solidFill>
                  <a:schemeClr val="tx1"/>
                </a:solidFill>
              </a:rPr>
              <a:t>CONCEPTUAL SITE MODELS AND INVESTIGATIVE STRATEGIES	 </a:t>
            </a:r>
          </a:p>
          <a:p>
            <a:r>
              <a:rPr lang="en-US" sz="2400" dirty="0" smtClean="0">
                <a:solidFill>
                  <a:schemeClr val="tx1"/>
                </a:solidFill>
              </a:rPr>
              <a:t>HUMAN HEALTH RISK	 </a:t>
            </a:r>
          </a:p>
          <a:p>
            <a:r>
              <a:rPr lang="en-US" sz="2400" dirty="0" smtClean="0">
                <a:solidFill>
                  <a:schemeClr val="tx1"/>
                </a:solidFill>
              </a:rPr>
              <a:t>ECOLOGICAL RISK ASSESSMENT	 </a:t>
            </a:r>
          </a:p>
        </p:txBody>
      </p:sp>
      <p:sp>
        <p:nvSpPr>
          <p:cNvPr id="3" name="Title 2"/>
          <p:cNvSpPr>
            <a:spLocks noGrp="1"/>
          </p:cNvSpPr>
          <p:nvPr>
            <p:ph type="title"/>
          </p:nvPr>
        </p:nvSpPr>
        <p:spPr/>
        <p:txBody>
          <a:bodyPr>
            <a:normAutofit/>
          </a:bodyPr>
          <a:lstStyle/>
          <a:p>
            <a:r>
              <a:rPr lang="en-US" sz="3200" dirty="0" smtClean="0"/>
              <a:t>TPH Risk Guidance Table of Contents</a:t>
            </a:r>
            <a:endParaRPr lang="en-US" sz="3200" dirty="0"/>
          </a:p>
        </p:txBody>
      </p:sp>
      <p:sp>
        <p:nvSpPr>
          <p:cNvPr id="4" name="Content Placeholder 1"/>
          <p:cNvSpPr txBox="1">
            <a:spLocks/>
          </p:cNvSpPr>
          <p:nvPr/>
        </p:nvSpPr>
        <p:spPr>
          <a:xfrm>
            <a:off x="5136444" y="1169581"/>
            <a:ext cx="5251875" cy="47314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0206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rgbClr val="00206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rgbClr val="00206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206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206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smtClean="0">
                <a:solidFill>
                  <a:schemeClr val="tx1"/>
                </a:solidFill>
              </a:rPr>
              <a:t>RISK CALCULATORS	 </a:t>
            </a:r>
          </a:p>
          <a:p>
            <a:r>
              <a:rPr lang="en-US" sz="2400" dirty="0" smtClean="0">
                <a:solidFill>
                  <a:schemeClr val="tx1"/>
                </a:solidFill>
              </a:rPr>
              <a:t>SPECIAL CONSIDERATIONS FOR MANAGING TPH-CONTAMINATED SITES	 </a:t>
            </a:r>
          </a:p>
          <a:p>
            <a:r>
              <a:rPr lang="en-US" sz="2400" dirty="0" smtClean="0">
                <a:solidFill>
                  <a:schemeClr val="tx1"/>
                </a:solidFill>
              </a:rPr>
              <a:t>STAKEHOLDER CONCERNS	 </a:t>
            </a:r>
          </a:p>
          <a:p>
            <a:r>
              <a:rPr lang="en-US" sz="2400" dirty="0" smtClean="0">
                <a:solidFill>
                  <a:schemeClr val="tx1"/>
                </a:solidFill>
              </a:rPr>
              <a:t>TPH RISK CASE STUDIES	 </a:t>
            </a:r>
          </a:p>
          <a:p>
            <a:r>
              <a:rPr lang="en-US" sz="2400" dirty="0">
                <a:solidFill>
                  <a:schemeClr val="tx1"/>
                </a:solidFill>
              </a:rPr>
              <a:t>6</a:t>
            </a:r>
            <a:r>
              <a:rPr lang="en-US" sz="2400" dirty="0" smtClean="0">
                <a:solidFill>
                  <a:schemeClr val="tx1"/>
                </a:solidFill>
              </a:rPr>
              <a:t> FACT SHEETS	</a:t>
            </a:r>
          </a:p>
          <a:p>
            <a:r>
              <a:rPr lang="en-US" sz="2400" dirty="0" smtClean="0">
                <a:solidFill>
                  <a:schemeClr val="tx1"/>
                </a:solidFill>
              </a:rPr>
              <a:t>APPENDICIES</a:t>
            </a:r>
            <a:endParaRPr lang="en-US" sz="2400" dirty="0">
              <a:solidFill>
                <a:schemeClr val="tx1"/>
              </a:solidFill>
            </a:endParaRPr>
          </a:p>
        </p:txBody>
      </p:sp>
    </p:spTree>
    <p:extLst>
      <p:ext uri="{BB962C8B-B14F-4D97-AF65-F5344CB8AC3E}">
        <p14:creationId xmlns:p14="http://schemas.microsoft.com/office/powerpoint/2010/main" val="3354419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D2ECB6"/>
      </a:accent1>
      <a:accent2>
        <a:srgbClr val="54A021"/>
      </a:accent2>
      <a:accent3>
        <a:srgbClr val="E6B91E"/>
      </a:accent3>
      <a:accent4>
        <a:srgbClr val="E76618"/>
      </a:accent4>
      <a:accent5>
        <a:srgbClr val="C42F1A"/>
      </a:accent5>
      <a:accent6>
        <a:srgbClr val="918655"/>
      </a:accent6>
      <a:hlink>
        <a:srgbClr val="3F7818"/>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6322</TotalTime>
  <Words>863</Words>
  <Application>Microsoft Office PowerPoint</Application>
  <PresentationFormat>Widescreen</PresentationFormat>
  <Paragraphs>238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MS PGothic</vt:lpstr>
      <vt:lpstr>Arial</vt:lpstr>
      <vt:lpstr>Calibri</vt:lpstr>
      <vt:lpstr>Courier New</vt:lpstr>
      <vt:lpstr>Trebuchet MS</vt:lpstr>
      <vt:lpstr>Wingdings</vt:lpstr>
      <vt:lpstr>Wingdings 3</vt:lpstr>
      <vt:lpstr>Facet</vt:lpstr>
      <vt:lpstr>ITRC’s TPH Risk Evaluation at Petroleum Contaminated Sites guidance - preview</vt:lpstr>
      <vt:lpstr>PowerPoint Presentation</vt:lpstr>
      <vt:lpstr>What ITRC Does</vt:lpstr>
      <vt:lpstr>ITRC TPH Risk Team Stats </vt:lpstr>
      <vt:lpstr>Contaminants at Petroleum Release Sites</vt:lpstr>
      <vt:lpstr>Understanding TPH Risk  </vt:lpstr>
      <vt:lpstr>Purpose and Goal of ITRC TPH Risk Guidance</vt:lpstr>
      <vt:lpstr>TPH is treated differently between states and within states</vt:lpstr>
      <vt:lpstr>TPH Risk Guidance Table of Contents</vt:lpstr>
      <vt:lpstr>TPH Fundamentals</vt:lpstr>
      <vt:lpstr>TPH - Defined</vt:lpstr>
      <vt:lpstr>TPH - Defined</vt:lpstr>
      <vt:lpstr>TPH – What’s in that number?</vt:lpstr>
      <vt:lpstr>Decision Framework</vt:lpstr>
      <vt:lpstr>Conceptual Site Model</vt:lpstr>
      <vt:lpstr>PowerPoint Presentation</vt:lpstr>
      <vt:lpstr>Calculating Risk</vt:lpstr>
      <vt:lpstr>Human Health and Ecological Risk Uncertainties</vt:lpstr>
      <vt:lpstr>Inform public stakeholders</vt:lpstr>
      <vt:lpstr>Fact Sheets</vt:lpstr>
      <vt:lpstr>The “Go To” guidance for TPH Risk</vt:lpstr>
      <vt:lpstr>Internet Based Training</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abodi</dc:creator>
  <cp:lastModifiedBy>Roy Thun</cp:lastModifiedBy>
  <cp:revision>362</cp:revision>
  <cp:lastPrinted>2018-10-28T22:20:13Z</cp:lastPrinted>
  <dcterms:created xsi:type="dcterms:W3CDTF">2017-06-20T18:40:34Z</dcterms:created>
  <dcterms:modified xsi:type="dcterms:W3CDTF">2018-10-28T22:27:41Z</dcterms:modified>
</cp:coreProperties>
</file>