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415" r:id="rId3"/>
    <p:sldId id="483" r:id="rId4"/>
    <p:sldId id="420" r:id="rId5"/>
    <p:sldId id="383" r:id="rId6"/>
    <p:sldId id="489" r:id="rId7"/>
    <p:sldId id="262" r:id="rId8"/>
    <p:sldId id="444" r:id="rId9"/>
    <p:sldId id="456" r:id="rId10"/>
    <p:sldId id="457" r:id="rId11"/>
    <p:sldId id="477" r:id="rId12"/>
    <p:sldId id="430" r:id="rId13"/>
    <p:sldId id="462" r:id="rId14"/>
    <p:sldId id="422" r:id="rId15"/>
    <p:sldId id="488" r:id="rId16"/>
    <p:sldId id="487" r:id="rId17"/>
    <p:sldId id="402" r:id="rId18"/>
    <p:sldId id="490" r:id="rId19"/>
    <p:sldId id="498" r:id="rId20"/>
    <p:sldId id="499" r:id="rId21"/>
    <p:sldId id="500" r:id="rId22"/>
    <p:sldId id="501" r:id="rId23"/>
    <p:sldId id="442" r:id="rId24"/>
    <p:sldId id="390" r:id="rId25"/>
    <p:sldId id="476" r:id="rId26"/>
    <p:sldId id="455" r:id="rId27"/>
  </p:sldIdLst>
  <p:sldSz cx="12192000" cy="6858000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ve Koenigsberg" initials="SK" lastIdx="53" clrIdx="0">
    <p:extLst>
      <p:ext uri="{19B8F6BF-5375-455C-9EA6-DF929625EA0E}">
        <p15:presenceInfo xmlns:p15="http://schemas.microsoft.com/office/powerpoint/2012/main" userId="da4ac25c44ec2f46" providerId="Windows Live"/>
      </p:ext>
    </p:extLst>
  </p:cmAuthor>
  <p:cmAuthor id="2" name="Vigue, Bryan" initials="VB" lastIdx="6" clrIdx="1">
    <p:extLst>
      <p:ext uri="{19B8F6BF-5375-455C-9EA6-DF929625EA0E}">
        <p15:presenceInfo xmlns:p15="http://schemas.microsoft.com/office/powerpoint/2012/main" userId="Vigue, Bry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E7EB"/>
    <a:srgbClr val="FFFF99"/>
    <a:srgbClr val="FFFF00"/>
    <a:srgbClr val="114156"/>
    <a:srgbClr val="A9F9C0"/>
    <a:srgbClr val="F9CBDF"/>
    <a:srgbClr val="F6E0E9"/>
    <a:srgbClr val="114258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>
        <p:scale>
          <a:sx n="67" d="100"/>
          <a:sy n="67" d="100"/>
        </p:scale>
        <p:origin x="5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-8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F52021-D633-49D0-BBD2-D3C3689F5404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624A2806-DF83-49DD-8B0A-32F2A8B256FC}">
      <dgm:prSet/>
      <dgm:spPr>
        <a:solidFill>
          <a:schemeClr val="tx1"/>
        </a:solidFill>
      </dgm:spPr>
      <dgm:t>
        <a:bodyPr/>
        <a:lstStyle/>
        <a:p>
          <a:pPr>
            <a:buFont typeface="Times New Roman" panose="02020603050405020304" pitchFamily="18" charset="0"/>
            <a:buChar char="•"/>
          </a:pPr>
          <a:endParaRPr lang="en-US" dirty="0"/>
        </a:p>
      </dgm:t>
    </dgm:pt>
    <dgm:pt modelId="{A3007A83-3944-42B9-A8D3-527CAE3B1466}" type="parTrans" cxnId="{4E1A3C35-2005-4500-9A8F-D1F362EA69EE}">
      <dgm:prSet/>
      <dgm:spPr/>
      <dgm:t>
        <a:bodyPr/>
        <a:lstStyle/>
        <a:p>
          <a:endParaRPr lang="en-US"/>
        </a:p>
      </dgm:t>
    </dgm:pt>
    <dgm:pt modelId="{C9569D95-D82F-48DE-B6C6-46D0FEBDD250}" type="sibTrans" cxnId="{4E1A3C35-2005-4500-9A8F-D1F362EA69EE}">
      <dgm:prSet/>
      <dgm:spPr/>
      <dgm:t>
        <a:bodyPr/>
        <a:lstStyle/>
        <a:p>
          <a:endParaRPr lang="en-US"/>
        </a:p>
      </dgm:t>
    </dgm:pt>
    <dgm:pt modelId="{EE1BCA78-8035-4CE6-AA51-28E389C4E487}">
      <dgm:prSet/>
      <dgm:spPr>
        <a:solidFill>
          <a:schemeClr val="tx1"/>
        </a:solidFill>
      </dgm:spPr>
      <dgm:t>
        <a:bodyPr/>
        <a:lstStyle/>
        <a:p>
          <a:pPr>
            <a:buFont typeface="Times New Roman" panose="02020603050405020304" pitchFamily="18" charset="0"/>
            <a:buChar char="•"/>
          </a:pPr>
          <a:r>
            <a:rPr lang="en-US" dirty="0"/>
            <a:t>. </a:t>
          </a:r>
        </a:p>
      </dgm:t>
    </dgm:pt>
    <dgm:pt modelId="{CB41DD82-C1F1-4336-A2A9-F9E80385A2F4}" type="parTrans" cxnId="{9F99E4A0-7B3F-41A5-88AF-CBEF6C902D10}">
      <dgm:prSet/>
      <dgm:spPr/>
      <dgm:t>
        <a:bodyPr/>
        <a:lstStyle/>
        <a:p>
          <a:endParaRPr lang="en-US"/>
        </a:p>
      </dgm:t>
    </dgm:pt>
    <dgm:pt modelId="{FF96BAB5-0A26-4DFB-BF55-4E6098897A67}" type="sibTrans" cxnId="{9F99E4A0-7B3F-41A5-88AF-CBEF6C902D10}">
      <dgm:prSet/>
      <dgm:spPr/>
      <dgm:t>
        <a:bodyPr/>
        <a:lstStyle/>
        <a:p>
          <a:endParaRPr lang="en-US"/>
        </a:p>
      </dgm:t>
    </dgm:pt>
    <dgm:pt modelId="{27B8D571-38FD-46D4-B598-7813FB6F23C0}">
      <dgm:prSet/>
      <dgm:spPr>
        <a:solidFill>
          <a:schemeClr val="tx1"/>
        </a:solidFill>
      </dgm:spPr>
      <dgm:t>
        <a:bodyPr/>
        <a:lstStyle/>
        <a:p>
          <a:pPr>
            <a:buFont typeface="Times New Roman" panose="02020603050405020304" pitchFamily="18" charset="0"/>
            <a:buChar char="•"/>
          </a:pPr>
          <a:endParaRPr lang="en-US" dirty="0"/>
        </a:p>
      </dgm:t>
    </dgm:pt>
    <dgm:pt modelId="{8B98056E-66FE-4351-B068-4B38E1906D77}" type="parTrans" cxnId="{4F710EA8-8CE6-4B52-BB15-496FB6E7AFF0}">
      <dgm:prSet/>
      <dgm:spPr/>
      <dgm:t>
        <a:bodyPr/>
        <a:lstStyle/>
        <a:p>
          <a:endParaRPr lang="en-US"/>
        </a:p>
      </dgm:t>
    </dgm:pt>
    <dgm:pt modelId="{D5920D70-C62F-4C7A-9CBA-C46C31DA932B}" type="sibTrans" cxnId="{4F710EA8-8CE6-4B52-BB15-496FB6E7AFF0}">
      <dgm:prSet/>
      <dgm:spPr/>
      <dgm:t>
        <a:bodyPr/>
        <a:lstStyle/>
        <a:p>
          <a:endParaRPr lang="en-US"/>
        </a:p>
      </dgm:t>
    </dgm:pt>
    <dgm:pt modelId="{B5F09032-B2D6-47EA-8F42-CF0C2A7443ED}" type="pres">
      <dgm:prSet presAssocID="{B3F52021-D633-49D0-BBD2-D3C3689F5404}" presName="compositeShape" presStyleCnt="0">
        <dgm:presLayoutVars>
          <dgm:chMax val="7"/>
          <dgm:dir/>
          <dgm:resizeHandles val="exact"/>
        </dgm:presLayoutVars>
      </dgm:prSet>
      <dgm:spPr/>
    </dgm:pt>
    <dgm:pt modelId="{28E53B7E-39A2-4C5F-9282-9C2FDCC83952}" type="pres">
      <dgm:prSet presAssocID="{B3F52021-D633-49D0-BBD2-D3C3689F5404}" presName="wedge1" presStyleLbl="node1" presStyleIdx="0" presStyleCnt="3" custScaleX="92392" custScaleY="94374"/>
      <dgm:spPr/>
    </dgm:pt>
    <dgm:pt modelId="{F327B780-710D-4585-B84D-EBE412581337}" type="pres">
      <dgm:prSet presAssocID="{B3F52021-D633-49D0-BBD2-D3C3689F5404}" presName="dummy1a" presStyleCnt="0"/>
      <dgm:spPr/>
    </dgm:pt>
    <dgm:pt modelId="{09FFE816-A820-4155-8245-27566BD97ECC}" type="pres">
      <dgm:prSet presAssocID="{B3F52021-D633-49D0-BBD2-D3C3689F5404}" presName="dummy1b" presStyleCnt="0"/>
      <dgm:spPr/>
    </dgm:pt>
    <dgm:pt modelId="{4CF50B57-2C4A-433D-B660-59297DE88007}" type="pres">
      <dgm:prSet presAssocID="{B3F52021-D633-49D0-BBD2-D3C3689F5404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B732C8D5-1FB8-4FB6-B73D-4F81142F0D38}" type="pres">
      <dgm:prSet presAssocID="{B3F52021-D633-49D0-BBD2-D3C3689F5404}" presName="wedge2" presStyleLbl="node1" presStyleIdx="1" presStyleCnt="3"/>
      <dgm:spPr/>
    </dgm:pt>
    <dgm:pt modelId="{81B6A8E0-76FD-4184-91E4-68C0E910B68B}" type="pres">
      <dgm:prSet presAssocID="{B3F52021-D633-49D0-BBD2-D3C3689F5404}" presName="dummy2a" presStyleCnt="0"/>
      <dgm:spPr/>
    </dgm:pt>
    <dgm:pt modelId="{E0B9C246-169B-4BC1-942A-8D225E1F09D8}" type="pres">
      <dgm:prSet presAssocID="{B3F52021-D633-49D0-BBD2-D3C3689F5404}" presName="dummy2b" presStyleCnt="0"/>
      <dgm:spPr/>
    </dgm:pt>
    <dgm:pt modelId="{F1F7FF56-C8B7-4000-9D32-B86F1B0CCC05}" type="pres">
      <dgm:prSet presAssocID="{B3F52021-D633-49D0-BBD2-D3C3689F5404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05320000-59DE-41B6-84D2-F6AF54CAE0D0}" type="pres">
      <dgm:prSet presAssocID="{B3F52021-D633-49D0-BBD2-D3C3689F5404}" presName="wedge3" presStyleLbl="node1" presStyleIdx="2" presStyleCnt="3"/>
      <dgm:spPr/>
    </dgm:pt>
    <dgm:pt modelId="{CF58C28D-9321-4730-BB66-F4770B35D838}" type="pres">
      <dgm:prSet presAssocID="{B3F52021-D633-49D0-BBD2-D3C3689F5404}" presName="dummy3a" presStyleCnt="0"/>
      <dgm:spPr/>
    </dgm:pt>
    <dgm:pt modelId="{7F09C80A-7141-4F10-BDEB-EABD8223B33E}" type="pres">
      <dgm:prSet presAssocID="{B3F52021-D633-49D0-BBD2-D3C3689F5404}" presName="dummy3b" presStyleCnt="0"/>
      <dgm:spPr/>
    </dgm:pt>
    <dgm:pt modelId="{DD1942A3-6B63-4F43-B5AA-4DBCDA7A1D2C}" type="pres">
      <dgm:prSet presAssocID="{B3F52021-D633-49D0-BBD2-D3C3689F5404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111106BC-CE62-47BC-9110-91FA6D288A69}" type="pres">
      <dgm:prSet presAssocID="{FF96BAB5-0A26-4DFB-BF55-4E6098897A67}" presName="arrowWedge1" presStyleLbl="fgSibTrans2D1" presStyleIdx="0" presStyleCnt="3"/>
      <dgm:spPr/>
    </dgm:pt>
    <dgm:pt modelId="{8BD5A837-B6A4-48C7-805A-F5EC7F9832CC}" type="pres">
      <dgm:prSet presAssocID="{C9569D95-D82F-48DE-B6C6-46D0FEBDD250}" presName="arrowWedge2" presStyleLbl="fgSibTrans2D1" presStyleIdx="1" presStyleCnt="3"/>
      <dgm:spPr/>
    </dgm:pt>
    <dgm:pt modelId="{D3CE4840-2A39-444F-B6ED-C7BB4FBCEC57}" type="pres">
      <dgm:prSet presAssocID="{D5920D70-C62F-4C7A-9CBA-C46C31DA932B}" presName="arrowWedge3" presStyleLbl="fgSibTrans2D1" presStyleIdx="2" presStyleCnt="3"/>
      <dgm:spPr/>
    </dgm:pt>
  </dgm:ptLst>
  <dgm:cxnLst>
    <dgm:cxn modelId="{BA811D07-96E0-4069-B023-FA63F5A31115}" type="presOf" srcId="{27B8D571-38FD-46D4-B598-7813FB6F23C0}" destId="{05320000-59DE-41B6-84D2-F6AF54CAE0D0}" srcOrd="0" destOrd="0" presId="urn:microsoft.com/office/officeart/2005/8/layout/cycle8"/>
    <dgm:cxn modelId="{63283520-F587-403D-98AE-0EFE2CB048F2}" type="presOf" srcId="{B3F52021-D633-49D0-BBD2-D3C3689F5404}" destId="{B5F09032-B2D6-47EA-8F42-CF0C2A7443ED}" srcOrd="0" destOrd="0" presId="urn:microsoft.com/office/officeart/2005/8/layout/cycle8"/>
    <dgm:cxn modelId="{4E1A3C35-2005-4500-9A8F-D1F362EA69EE}" srcId="{B3F52021-D633-49D0-BBD2-D3C3689F5404}" destId="{624A2806-DF83-49DD-8B0A-32F2A8B256FC}" srcOrd="1" destOrd="0" parTransId="{A3007A83-3944-42B9-A8D3-527CAE3B1466}" sibTransId="{C9569D95-D82F-48DE-B6C6-46D0FEBDD250}"/>
    <dgm:cxn modelId="{77CCB55B-BF18-4589-B444-8A144D2516FE}" type="presOf" srcId="{EE1BCA78-8035-4CE6-AA51-28E389C4E487}" destId="{28E53B7E-39A2-4C5F-9282-9C2FDCC83952}" srcOrd="0" destOrd="0" presId="urn:microsoft.com/office/officeart/2005/8/layout/cycle8"/>
    <dgm:cxn modelId="{C23D178B-AC55-4B8F-93E8-F9DE172136A1}" type="presOf" srcId="{624A2806-DF83-49DD-8B0A-32F2A8B256FC}" destId="{F1F7FF56-C8B7-4000-9D32-B86F1B0CCC05}" srcOrd="1" destOrd="0" presId="urn:microsoft.com/office/officeart/2005/8/layout/cycle8"/>
    <dgm:cxn modelId="{9F99E4A0-7B3F-41A5-88AF-CBEF6C902D10}" srcId="{B3F52021-D633-49D0-BBD2-D3C3689F5404}" destId="{EE1BCA78-8035-4CE6-AA51-28E389C4E487}" srcOrd="0" destOrd="0" parTransId="{CB41DD82-C1F1-4336-A2A9-F9E80385A2F4}" sibTransId="{FF96BAB5-0A26-4DFB-BF55-4E6098897A67}"/>
    <dgm:cxn modelId="{4F710EA8-8CE6-4B52-BB15-496FB6E7AFF0}" srcId="{B3F52021-D633-49D0-BBD2-D3C3689F5404}" destId="{27B8D571-38FD-46D4-B598-7813FB6F23C0}" srcOrd="2" destOrd="0" parTransId="{8B98056E-66FE-4351-B068-4B38E1906D77}" sibTransId="{D5920D70-C62F-4C7A-9CBA-C46C31DA932B}"/>
    <dgm:cxn modelId="{9C86C7B3-3CF2-4920-A5A0-0536113CB393}" type="presOf" srcId="{27B8D571-38FD-46D4-B598-7813FB6F23C0}" destId="{DD1942A3-6B63-4F43-B5AA-4DBCDA7A1D2C}" srcOrd="1" destOrd="0" presId="urn:microsoft.com/office/officeart/2005/8/layout/cycle8"/>
    <dgm:cxn modelId="{C6992DCE-9F9F-4E70-8498-78F82F9DE272}" type="presOf" srcId="{624A2806-DF83-49DD-8B0A-32F2A8B256FC}" destId="{B732C8D5-1FB8-4FB6-B73D-4F81142F0D38}" srcOrd="0" destOrd="0" presId="urn:microsoft.com/office/officeart/2005/8/layout/cycle8"/>
    <dgm:cxn modelId="{F8ACA9E4-A8B8-49B1-8501-B269D372EE61}" type="presOf" srcId="{EE1BCA78-8035-4CE6-AA51-28E389C4E487}" destId="{4CF50B57-2C4A-433D-B660-59297DE88007}" srcOrd="1" destOrd="0" presId="urn:microsoft.com/office/officeart/2005/8/layout/cycle8"/>
    <dgm:cxn modelId="{D27BFA93-1283-4D26-8810-2A39ECB449B7}" type="presParOf" srcId="{B5F09032-B2D6-47EA-8F42-CF0C2A7443ED}" destId="{28E53B7E-39A2-4C5F-9282-9C2FDCC83952}" srcOrd="0" destOrd="0" presId="urn:microsoft.com/office/officeart/2005/8/layout/cycle8"/>
    <dgm:cxn modelId="{D1232EAF-18B1-4078-9F44-91A51057E687}" type="presParOf" srcId="{B5F09032-B2D6-47EA-8F42-CF0C2A7443ED}" destId="{F327B780-710D-4585-B84D-EBE412581337}" srcOrd="1" destOrd="0" presId="urn:microsoft.com/office/officeart/2005/8/layout/cycle8"/>
    <dgm:cxn modelId="{07E9EF4E-97BB-4C60-B1D4-AA12549F87A7}" type="presParOf" srcId="{B5F09032-B2D6-47EA-8F42-CF0C2A7443ED}" destId="{09FFE816-A820-4155-8245-27566BD97ECC}" srcOrd="2" destOrd="0" presId="urn:microsoft.com/office/officeart/2005/8/layout/cycle8"/>
    <dgm:cxn modelId="{9C91520E-AC2A-4667-B07D-2CC473EE75B8}" type="presParOf" srcId="{B5F09032-B2D6-47EA-8F42-CF0C2A7443ED}" destId="{4CF50B57-2C4A-433D-B660-59297DE88007}" srcOrd="3" destOrd="0" presId="urn:microsoft.com/office/officeart/2005/8/layout/cycle8"/>
    <dgm:cxn modelId="{262741E5-2869-4644-A86E-80E4FF0A5933}" type="presParOf" srcId="{B5F09032-B2D6-47EA-8F42-CF0C2A7443ED}" destId="{B732C8D5-1FB8-4FB6-B73D-4F81142F0D38}" srcOrd="4" destOrd="0" presId="urn:microsoft.com/office/officeart/2005/8/layout/cycle8"/>
    <dgm:cxn modelId="{1E724A33-5E1C-452A-A12D-66A98D067042}" type="presParOf" srcId="{B5F09032-B2D6-47EA-8F42-CF0C2A7443ED}" destId="{81B6A8E0-76FD-4184-91E4-68C0E910B68B}" srcOrd="5" destOrd="0" presId="urn:microsoft.com/office/officeart/2005/8/layout/cycle8"/>
    <dgm:cxn modelId="{47147CA3-A200-42DD-8CBC-E4CA58F507F7}" type="presParOf" srcId="{B5F09032-B2D6-47EA-8F42-CF0C2A7443ED}" destId="{E0B9C246-169B-4BC1-942A-8D225E1F09D8}" srcOrd="6" destOrd="0" presId="urn:microsoft.com/office/officeart/2005/8/layout/cycle8"/>
    <dgm:cxn modelId="{EDD8BA0D-8CCD-4932-90F1-4C5ECCA30E9C}" type="presParOf" srcId="{B5F09032-B2D6-47EA-8F42-CF0C2A7443ED}" destId="{F1F7FF56-C8B7-4000-9D32-B86F1B0CCC05}" srcOrd="7" destOrd="0" presId="urn:microsoft.com/office/officeart/2005/8/layout/cycle8"/>
    <dgm:cxn modelId="{C6502D64-0A32-40CC-BDC8-804A372F7809}" type="presParOf" srcId="{B5F09032-B2D6-47EA-8F42-CF0C2A7443ED}" destId="{05320000-59DE-41B6-84D2-F6AF54CAE0D0}" srcOrd="8" destOrd="0" presId="urn:microsoft.com/office/officeart/2005/8/layout/cycle8"/>
    <dgm:cxn modelId="{611868C9-6FED-4F61-A1A0-53F7CC4FF4E8}" type="presParOf" srcId="{B5F09032-B2D6-47EA-8F42-CF0C2A7443ED}" destId="{CF58C28D-9321-4730-BB66-F4770B35D838}" srcOrd="9" destOrd="0" presId="urn:microsoft.com/office/officeart/2005/8/layout/cycle8"/>
    <dgm:cxn modelId="{B0ED49F8-CAE0-4D52-BA10-67F90EBFD2E2}" type="presParOf" srcId="{B5F09032-B2D6-47EA-8F42-CF0C2A7443ED}" destId="{7F09C80A-7141-4F10-BDEB-EABD8223B33E}" srcOrd="10" destOrd="0" presId="urn:microsoft.com/office/officeart/2005/8/layout/cycle8"/>
    <dgm:cxn modelId="{5FBB2D02-6D89-484F-8C5D-DD1789F2FC23}" type="presParOf" srcId="{B5F09032-B2D6-47EA-8F42-CF0C2A7443ED}" destId="{DD1942A3-6B63-4F43-B5AA-4DBCDA7A1D2C}" srcOrd="11" destOrd="0" presId="urn:microsoft.com/office/officeart/2005/8/layout/cycle8"/>
    <dgm:cxn modelId="{54A1B358-4D86-44EB-B5C6-133AB3526662}" type="presParOf" srcId="{B5F09032-B2D6-47EA-8F42-CF0C2A7443ED}" destId="{111106BC-CE62-47BC-9110-91FA6D288A69}" srcOrd="12" destOrd="0" presId="urn:microsoft.com/office/officeart/2005/8/layout/cycle8"/>
    <dgm:cxn modelId="{7F96D51C-5C58-4D6B-8BBA-7BBE23804604}" type="presParOf" srcId="{B5F09032-B2D6-47EA-8F42-CF0C2A7443ED}" destId="{8BD5A837-B6A4-48C7-805A-F5EC7F9832CC}" srcOrd="13" destOrd="0" presId="urn:microsoft.com/office/officeart/2005/8/layout/cycle8"/>
    <dgm:cxn modelId="{66D2EB39-A877-49E4-BE61-D6FCC2E1B762}" type="presParOf" srcId="{B5F09032-B2D6-47EA-8F42-CF0C2A7443ED}" destId="{D3CE4840-2A39-444F-B6ED-C7BB4FBCEC57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1E7934-0BA1-49E0-B0AC-5E3D15A79487}" type="doc">
      <dgm:prSet loTypeId="urn:microsoft.com/office/officeart/2005/8/layout/vList5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406BEB-9B79-424C-88F3-5627FB7ED5CF}">
      <dgm:prSet phldrT="[Text]"/>
      <dgm:spPr/>
      <dgm:t>
        <a:bodyPr/>
        <a:lstStyle/>
        <a:p>
          <a:endParaRPr lang="en-US" dirty="0">
            <a:solidFill>
              <a:schemeClr val="bg1"/>
            </a:solidFill>
          </a:endParaRPr>
        </a:p>
      </dgm:t>
    </dgm:pt>
    <dgm:pt modelId="{B8B66674-9248-4437-B6EB-815C6AE6C968}" type="parTrans" cxnId="{C5510C0D-81E3-46B7-87EB-3CB8A5AD834F}">
      <dgm:prSet/>
      <dgm:spPr/>
      <dgm:t>
        <a:bodyPr/>
        <a:lstStyle/>
        <a:p>
          <a:endParaRPr lang="en-US"/>
        </a:p>
      </dgm:t>
    </dgm:pt>
    <dgm:pt modelId="{D3AD7B7C-BBDF-4E87-89EE-04BEAB6E581D}" type="sibTrans" cxnId="{C5510C0D-81E3-46B7-87EB-3CB8A5AD834F}">
      <dgm:prSet/>
      <dgm:spPr/>
      <dgm:t>
        <a:bodyPr/>
        <a:lstStyle/>
        <a:p>
          <a:endParaRPr lang="en-US"/>
        </a:p>
      </dgm:t>
    </dgm:pt>
    <dgm:pt modelId="{8F024D3F-F841-402A-B8E0-5C0C37B68E5B}">
      <dgm:prSet phldrT="[Text]" custT="1"/>
      <dgm:spPr/>
      <dgm:t>
        <a:bodyPr/>
        <a:lstStyle/>
        <a:p>
          <a:r>
            <a:rPr lang="en-US" sz="2200" dirty="0"/>
            <a:t>Subsurface is highly variable and permeability can vary many orders of magnitude.</a:t>
          </a:r>
        </a:p>
      </dgm:t>
    </dgm:pt>
    <dgm:pt modelId="{B65756F0-3C13-4836-9ED5-3D5688DEC8E9}" type="parTrans" cxnId="{29C25D4B-563D-4F20-B912-1F45CE897268}">
      <dgm:prSet/>
      <dgm:spPr/>
      <dgm:t>
        <a:bodyPr/>
        <a:lstStyle/>
        <a:p>
          <a:endParaRPr lang="en-US"/>
        </a:p>
      </dgm:t>
    </dgm:pt>
    <dgm:pt modelId="{9F30FF18-C6A7-494B-898E-1A6F9A1CC07A}" type="sibTrans" cxnId="{29C25D4B-563D-4F20-B912-1F45CE897268}">
      <dgm:prSet/>
      <dgm:spPr/>
      <dgm:t>
        <a:bodyPr/>
        <a:lstStyle/>
        <a:p>
          <a:endParaRPr lang="en-US"/>
        </a:p>
      </dgm:t>
    </dgm:pt>
    <dgm:pt modelId="{7FF7DB17-DD6A-44A4-95D4-9FD11ED1511E}">
      <dgm:prSet phldrT="[Text]"/>
      <dgm:spPr/>
      <dgm:t>
        <a:bodyPr/>
        <a:lstStyle/>
        <a:p>
          <a:endParaRPr lang="en-US" dirty="0">
            <a:solidFill>
              <a:schemeClr val="bg1"/>
            </a:solidFill>
          </a:endParaRPr>
        </a:p>
      </dgm:t>
    </dgm:pt>
    <dgm:pt modelId="{7F38DC15-E7CB-4F41-8306-03A64D2E2D55}" type="parTrans" cxnId="{ED53FCE7-7FD8-4261-9B16-B7E5729FC7C4}">
      <dgm:prSet/>
      <dgm:spPr/>
      <dgm:t>
        <a:bodyPr/>
        <a:lstStyle/>
        <a:p>
          <a:endParaRPr lang="en-US"/>
        </a:p>
      </dgm:t>
    </dgm:pt>
    <dgm:pt modelId="{97EFD56B-F89F-4DE2-BBB0-77AAAE0AC525}" type="sibTrans" cxnId="{ED53FCE7-7FD8-4261-9B16-B7E5729FC7C4}">
      <dgm:prSet/>
      <dgm:spPr/>
      <dgm:t>
        <a:bodyPr/>
        <a:lstStyle/>
        <a:p>
          <a:endParaRPr lang="en-US"/>
        </a:p>
      </dgm:t>
    </dgm:pt>
    <dgm:pt modelId="{32796BAC-6B79-4C6C-B70A-ADAE8C02BEB7}">
      <dgm:prSet phldrT="[Text]" custT="1"/>
      <dgm:spPr/>
      <dgm:t>
        <a:bodyPr/>
        <a:lstStyle/>
        <a:p>
          <a:r>
            <a:rPr lang="en-US" sz="2200" dirty="0"/>
            <a:t>Small changes in permeability can have major impacts on fate and transport of contaminants in liquid and gaseous phases. </a:t>
          </a:r>
        </a:p>
      </dgm:t>
    </dgm:pt>
    <dgm:pt modelId="{FC46B91E-50FF-44A3-A79F-34E8332694E6}" type="parTrans" cxnId="{AA6020C7-18F0-40DF-83E3-EE02355E2B55}">
      <dgm:prSet/>
      <dgm:spPr/>
      <dgm:t>
        <a:bodyPr/>
        <a:lstStyle/>
        <a:p>
          <a:endParaRPr lang="en-US"/>
        </a:p>
      </dgm:t>
    </dgm:pt>
    <dgm:pt modelId="{81E48670-9DD2-481A-87BB-9B5833957021}" type="sibTrans" cxnId="{AA6020C7-18F0-40DF-83E3-EE02355E2B55}">
      <dgm:prSet/>
      <dgm:spPr/>
      <dgm:t>
        <a:bodyPr/>
        <a:lstStyle/>
        <a:p>
          <a:endParaRPr lang="en-US"/>
        </a:p>
      </dgm:t>
    </dgm:pt>
    <dgm:pt modelId="{F05C1F29-7269-4150-8C61-77717AEE3B9C}">
      <dgm:prSet phldrT="[Text]"/>
      <dgm:spPr/>
      <dgm:t>
        <a:bodyPr/>
        <a:lstStyle/>
        <a:p>
          <a:endParaRPr lang="en-US" dirty="0">
            <a:solidFill>
              <a:schemeClr val="bg1"/>
            </a:solidFill>
          </a:endParaRPr>
        </a:p>
      </dgm:t>
    </dgm:pt>
    <dgm:pt modelId="{F5C7BF0C-A819-4B16-9B7E-5F6B8F66A2E2}" type="parTrans" cxnId="{FBCAD0FF-0BCB-49D2-ADE9-2B3C5D7F290E}">
      <dgm:prSet/>
      <dgm:spPr/>
      <dgm:t>
        <a:bodyPr/>
        <a:lstStyle/>
        <a:p>
          <a:endParaRPr lang="en-US"/>
        </a:p>
      </dgm:t>
    </dgm:pt>
    <dgm:pt modelId="{87ABD1B7-3E3F-424A-A99C-AF8610BA75CA}" type="sibTrans" cxnId="{FBCAD0FF-0BCB-49D2-ADE9-2B3C5D7F290E}">
      <dgm:prSet/>
      <dgm:spPr/>
      <dgm:t>
        <a:bodyPr/>
        <a:lstStyle/>
        <a:p>
          <a:endParaRPr lang="en-US"/>
        </a:p>
      </dgm:t>
    </dgm:pt>
    <dgm:pt modelId="{0F7113B0-50DB-44A0-BE77-E8D12DA71089}">
      <dgm:prSet phldrT="[Text]" custT="1"/>
      <dgm:spPr/>
      <dgm:t>
        <a:bodyPr/>
        <a:lstStyle/>
        <a:p>
          <a:r>
            <a:rPr lang="en-US" sz="2200" dirty="0"/>
            <a:t>It follows suit that treatment involving reagent distribution are likewise impacted.</a:t>
          </a:r>
        </a:p>
      </dgm:t>
    </dgm:pt>
    <dgm:pt modelId="{B0B27483-A9D4-4646-832B-EF899FB85046}" type="parTrans" cxnId="{E992EDF5-FDC9-40F3-8E66-CE4B924B7B9E}">
      <dgm:prSet/>
      <dgm:spPr/>
      <dgm:t>
        <a:bodyPr/>
        <a:lstStyle/>
        <a:p>
          <a:endParaRPr lang="en-US"/>
        </a:p>
      </dgm:t>
    </dgm:pt>
    <dgm:pt modelId="{5CCDBC31-22F5-465B-B4FF-6300A0F01818}" type="sibTrans" cxnId="{E992EDF5-FDC9-40F3-8E66-CE4B924B7B9E}">
      <dgm:prSet/>
      <dgm:spPr/>
      <dgm:t>
        <a:bodyPr/>
        <a:lstStyle/>
        <a:p>
          <a:endParaRPr lang="en-US"/>
        </a:p>
      </dgm:t>
    </dgm:pt>
    <dgm:pt modelId="{3AC25E04-70B9-4E31-A3D8-D6ED27D7BEC1}" type="pres">
      <dgm:prSet presAssocID="{5C1E7934-0BA1-49E0-B0AC-5E3D15A79487}" presName="Name0" presStyleCnt="0">
        <dgm:presLayoutVars>
          <dgm:dir/>
          <dgm:animLvl val="lvl"/>
          <dgm:resizeHandles val="exact"/>
        </dgm:presLayoutVars>
      </dgm:prSet>
      <dgm:spPr/>
    </dgm:pt>
    <dgm:pt modelId="{17B1609A-9F6B-41BA-8609-635F90EFA3B8}" type="pres">
      <dgm:prSet presAssocID="{21406BEB-9B79-424C-88F3-5627FB7ED5CF}" presName="linNode" presStyleCnt="0"/>
      <dgm:spPr/>
    </dgm:pt>
    <dgm:pt modelId="{5C0B5E7D-1487-4EA3-80DE-7E50E0F58464}" type="pres">
      <dgm:prSet presAssocID="{21406BEB-9B79-424C-88F3-5627FB7ED5CF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C5E28E71-830C-46AA-8857-9540F342F619}" type="pres">
      <dgm:prSet presAssocID="{21406BEB-9B79-424C-88F3-5627FB7ED5CF}" presName="descendantText" presStyleLbl="alignAccFollowNode1" presStyleIdx="0" presStyleCnt="3">
        <dgm:presLayoutVars>
          <dgm:bulletEnabled val="1"/>
        </dgm:presLayoutVars>
      </dgm:prSet>
      <dgm:spPr/>
    </dgm:pt>
    <dgm:pt modelId="{C6D579E4-3C59-4240-9ABA-FD3CBC0BDA18}" type="pres">
      <dgm:prSet presAssocID="{D3AD7B7C-BBDF-4E87-89EE-04BEAB6E581D}" presName="sp" presStyleCnt="0"/>
      <dgm:spPr/>
    </dgm:pt>
    <dgm:pt modelId="{834589CD-F6CB-4761-899E-1B2A1A5F56B8}" type="pres">
      <dgm:prSet presAssocID="{7FF7DB17-DD6A-44A4-95D4-9FD11ED1511E}" presName="linNode" presStyleCnt="0"/>
      <dgm:spPr/>
    </dgm:pt>
    <dgm:pt modelId="{96629193-CA78-48E4-8F16-917D82B70541}" type="pres">
      <dgm:prSet presAssocID="{7FF7DB17-DD6A-44A4-95D4-9FD11ED1511E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27290FCC-DBA5-4814-A998-3230D930F104}" type="pres">
      <dgm:prSet presAssocID="{7FF7DB17-DD6A-44A4-95D4-9FD11ED1511E}" presName="descendantText" presStyleLbl="alignAccFollowNode1" presStyleIdx="1" presStyleCnt="3">
        <dgm:presLayoutVars>
          <dgm:bulletEnabled val="1"/>
        </dgm:presLayoutVars>
      </dgm:prSet>
      <dgm:spPr/>
    </dgm:pt>
    <dgm:pt modelId="{43EBEE34-6DFF-4C00-B4AD-AE3BEC22CB02}" type="pres">
      <dgm:prSet presAssocID="{97EFD56B-F89F-4DE2-BBB0-77AAAE0AC525}" presName="sp" presStyleCnt="0"/>
      <dgm:spPr/>
    </dgm:pt>
    <dgm:pt modelId="{B9C0D180-8F78-482C-819B-2A762037D40F}" type="pres">
      <dgm:prSet presAssocID="{F05C1F29-7269-4150-8C61-77717AEE3B9C}" presName="linNode" presStyleCnt="0"/>
      <dgm:spPr/>
    </dgm:pt>
    <dgm:pt modelId="{F2D7565D-FF93-4CB3-954A-F6BAF94359CB}" type="pres">
      <dgm:prSet presAssocID="{F05C1F29-7269-4150-8C61-77717AEE3B9C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15F9815D-DD0E-448B-A31B-0929D8ACE347}" type="pres">
      <dgm:prSet presAssocID="{F05C1F29-7269-4150-8C61-77717AEE3B9C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7E593200-FB50-4882-B6B8-D3006E045DC8}" type="presOf" srcId="{21406BEB-9B79-424C-88F3-5627FB7ED5CF}" destId="{5C0B5E7D-1487-4EA3-80DE-7E50E0F58464}" srcOrd="0" destOrd="0" presId="urn:microsoft.com/office/officeart/2005/8/layout/vList5"/>
    <dgm:cxn modelId="{C5510C0D-81E3-46B7-87EB-3CB8A5AD834F}" srcId="{5C1E7934-0BA1-49E0-B0AC-5E3D15A79487}" destId="{21406BEB-9B79-424C-88F3-5627FB7ED5CF}" srcOrd="0" destOrd="0" parTransId="{B8B66674-9248-4437-B6EB-815C6AE6C968}" sibTransId="{D3AD7B7C-BBDF-4E87-89EE-04BEAB6E581D}"/>
    <dgm:cxn modelId="{B57ED921-C162-4BEC-B964-CDC3D99E161A}" type="presOf" srcId="{F05C1F29-7269-4150-8C61-77717AEE3B9C}" destId="{F2D7565D-FF93-4CB3-954A-F6BAF94359CB}" srcOrd="0" destOrd="0" presId="urn:microsoft.com/office/officeart/2005/8/layout/vList5"/>
    <dgm:cxn modelId="{F1279762-6061-414B-9E55-BDD61C5F32BB}" type="presOf" srcId="{0F7113B0-50DB-44A0-BE77-E8D12DA71089}" destId="{15F9815D-DD0E-448B-A31B-0929D8ACE347}" srcOrd="0" destOrd="0" presId="urn:microsoft.com/office/officeart/2005/8/layout/vList5"/>
    <dgm:cxn modelId="{29C25D4B-563D-4F20-B912-1F45CE897268}" srcId="{21406BEB-9B79-424C-88F3-5627FB7ED5CF}" destId="{8F024D3F-F841-402A-B8E0-5C0C37B68E5B}" srcOrd="0" destOrd="0" parTransId="{B65756F0-3C13-4836-9ED5-3D5688DEC8E9}" sibTransId="{9F30FF18-C6A7-494B-898E-1A6F9A1CC07A}"/>
    <dgm:cxn modelId="{1BBA0689-A216-4B99-A4F5-5263ACF70EE7}" type="presOf" srcId="{8F024D3F-F841-402A-B8E0-5C0C37B68E5B}" destId="{C5E28E71-830C-46AA-8857-9540F342F619}" srcOrd="0" destOrd="0" presId="urn:microsoft.com/office/officeart/2005/8/layout/vList5"/>
    <dgm:cxn modelId="{AA6020C7-18F0-40DF-83E3-EE02355E2B55}" srcId="{7FF7DB17-DD6A-44A4-95D4-9FD11ED1511E}" destId="{32796BAC-6B79-4C6C-B70A-ADAE8C02BEB7}" srcOrd="0" destOrd="0" parTransId="{FC46B91E-50FF-44A3-A79F-34E8332694E6}" sibTransId="{81E48670-9DD2-481A-87BB-9B5833957021}"/>
    <dgm:cxn modelId="{610D9ECA-B814-4216-AC38-B71FD9A1AE84}" type="presOf" srcId="{5C1E7934-0BA1-49E0-B0AC-5E3D15A79487}" destId="{3AC25E04-70B9-4E31-A3D8-D6ED27D7BEC1}" srcOrd="0" destOrd="0" presId="urn:microsoft.com/office/officeart/2005/8/layout/vList5"/>
    <dgm:cxn modelId="{514AFBCF-C97F-4D27-802D-B3C5FA552107}" type="presOf" srcId="{32796BAC-6B79-4C6C-B70A-ADAE8C02BEB7}" destId="{27290FCC-DBA5-4814-A998-3230D930F104}" srcOrd="0" destOrd="0" presId="urn:microsoft.com/office/officeart/2005/8/layout/vList5"/>
    <dgm:cxn modelId="{ED53FCE7-7FD8-4261-9B16-B7E5729FC7C4}" srcId="{5C1E7934-0BA1-49E0-B0AC-5E3D15A79487}" destId="{7FF7DB17-DD6A-44A4-95D4-9FD11ED1511E}" srcOrd="1" destOrd="0" parTransId="{7F38DC15-E7CB-4F41-8306-03A64D2E2D55}" sibTransId="{97EFD56B-F89F-4DE2-BBB0-77AAAE0AC525}"/>
    <dgm:cxn modelId="{EBBDDCF1-4185-4D02-896F-23F51541B0AF}" type="presOf" srcId="{7FF7DB17-DD6A-44A4-95D4-9FD11ED1511E}" destId="{96629193-CA78-48E4-8F16-917D82B70541}" srcOrd="0" destOrd="0" presId="urn:microsoft.com/office/officeart/2005/8/layout/vList5"/>
    <dgm:cxn modelId="{E992EDF5-FDC9-40F3-8E66-CE4B924B7B9E}" srcId="{F05C1F29-7269-4150-8C61-77717AEE3B9C}" destId="{0F7113B0-50DB-44A0-BE77-E8D12DA71089}" srcOrd="0" destOrd="0" parTransId="{B0B27483-A9D4-4646-832B-EF899FB85046}" sibTransId="{5CCDBC31-22F5-465B-B4FF-6300A0F01818}"/>
    <dgm:cxn modelId="{FBCAD0FF-0BCB-49D2-ADE9-2B3C5D7F290E}" srcId="{5C1E7934-0BA1-49E0-B0AC-5E3D15A79487}" destId="{F05C1F29-7269-4150-8C61-77717AEE3B9C}" srcOrd="2" destOrd="0" parTransId="{F5C7BF0C-A819-4B16-9B7E-5F6B8F66A2E2}" sibTransId="{87ABD1B7-3E3F-424A-A99C-AF8610BA75CA}"/>
    <dgm:cxn modelId="{8F2AC729-DC16-4752-89B5-420C0C375A84}" type="presParOf" srcId="{3AC25E04-70B9-4E31-A3D8-D6ED27D7BEC1}" destId="{17B1609A-9F6B-41BA-8609-635F90EFA3B8}" srcOrd="0" destOrd="0" presId="urn:microsoft.com/office/officeart/2005/8/layout/vList5"/>
    <dgm:cxn modelId="{BBB4D252-EB1F-4744-8235-61C17B7FDEA3}" type="presParOf" srcId="{17B1609A-9F6B-41BA-8609-635F90EFA3B8}" destId="{5C0B5E7D-1487-4EA3-80DE-7E50E0F58464}" srcOrd="0" destOrd="0" presId="urn:microsoft.com/office/officeart/2005/8/layout/vList5"/>
    <dgm:cxn modelId="{F2DFD63C-0F2B-4721-B592-90C60B3F0E97}" type="presParOf" srcId="{17B1609A-9F6B-41BA-8609-635F90EFA3B8}" destId="{C5E28E71-830C-46AA-8857-9540F342F619}" srcOrd="1" destOrd="0" presId="urn:microsoft.com/office/officeart/2005/8/layout/vList5"/>
    <dgm:cxn modelId="{FCDB4BE6-F5A2-4142-AFE9-EE13B4C399FD}" type="presParOf" srcId="{3AC25E04-70B9-4E31-A3D8-D6ED27D7BEC1}" destId="{C6D579E4-3C59-4240-9ABA-FD3CBC0BDA18}" srcOrd="1" destOrd="0" presId="urn:microsoft.com/office/officeart/2005/8/layout/vList5"/>
    <dgm:cxn modelId="{F0EBC4B0-A470-475E-8473-D4720F7A90D4}" type="presParOf" srcId="{3AC25E04-70B9-4E31-A3D8-D6ED27D7BEC1}" destId="{834589CD-F6CB-4761-899E-1B2A1A5F56B8}" srcOrd="2" destOrd="0" presId="urn:microsoft.com/office/officeart/2005/8/layout/vList5"/>
    <dgm:cxn modelId="{AE1287FC-B0D7-45B1-9E05-39217755EA98}" type="presParOf" srcId="{834589CD-F6CB-4761-899E-1B2A1A5F56B8}" destId="{96629193-CA78-48E4-8F16-917D82B70541}" srcOrd="0" destOrd="0" presId="urn:microsoft.com/office/officeart/2005/8/layout/vList5"/>
    <dgm:cxn modelId="{2AC3FF94-7A92-4B4F-8DF7-F79CBC8A871F}" type="presParOf" srcId="{834589CD-F6CB-4761-899E-1B2A1A5F56B8}" destId="{27290FCC-DBA5-4814-A998-3230D930F104}" srcOrd="1" destOrd="0" presId="urn:microsoft.com/office/officeart/2005/8/layout/vList5"/>
    <dgm:cxn modelId="{AB9C0A44-8254-48A5-8627-BE4BD733436F}" type="presParOf" srcId="{3AC25E04-70B9-4E31-A3D8-D6ED27D7BEC1}" destId="{43EBEE34-6DFF-4C00-B4AD-AE3BEC22CB02}" srcOrd="3" destOrd="0" presId="urn:microsoft.com/office/officeart/2005/8/layout/vList5"/>
    <dgm:cxn modelId="{19B09D52-9ADC-4A85-BCFC-03233C8BAD7E}" type="presParOf" srcId="{3AC25E04-70B9-4E31-A3D8-D6ED27D7BEC1}" destId="{B9C0D180-8F78-482C-819B-2A762037D40F}" srcOrd="4" destOrd="0" presId="urn:microsoft.com/office/officeart/2005/8/layout/vList5"/>
    <dgm:cxn modelId="{BAB9B557-C141-43C6-A80B-BA512D08D219}" type="presParOf" srcId="{B9C0D180-8F78-482C-819B-2A762037D40F}" destId="{F2D7565D-FF93-4CB3-954A-F6BAF94359CB}" srcOrd="0" destOrd="0" presId="urn:microsoft.com/office/officeart/2005/8/layout/vList5"/>
    <dgm:cxn modelId="{DF057C1F-F1BC-4B18-9321-91B4271F4022}" type="presParOf" srcId="{B9C0D180-8F78-482C-819B-2A762037D40F}" destId="{15F9815D-DD0E-448B-A31B-0929D8ACE34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1E7934-0BA1-49E0-B0AC-5E3D15A79487}" type="doc">
      <dgm:prSet loTypeId="urn:microsoft.com/office/officeart/2005/8/layout/vList5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406BEB-9B79-424C-88F3-5627FB7ED5CF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Nested Horizontal Wells</a:t>
          </a:r>
        </a:p>
      </dgm:t>
    </dgm:pt>
    <dgm:pt modelId="{B8B66674-9248-4437-B6EB-815C6AE6C968}" type="parTrans" cxnId="{C5510C0D-81E3-46B7-87EB-3CB8A5AD834F}">
      <dgm:prSet/>
      <dgm:spPr/>
      <dgm:t>
        <a:bodyPr/>
        <a:lstStyle/>
        <a:p>
          <a:endParaRPr lang="en-US"/>
        </a:p>
      </dgm:t>
    </dgm:pt>
    <dgm:pt modelId="{D3AD7B7C-BBDF-4E87-89EE-04BEAB6E581D}" type="sibTrans" cxnId="{C5510C0D-81E3-46B7-87EB-3CB8A5AD834F}">
      <dgm:prSet/>
      <dgm:spPr/>
      <dgm:t>
        <a:bodyPr/>
        <a:lstStyle/>
        <a:p>
          <a:endParaRPr lang="en-US"/>
        </a:p>
      </dgm:t>
    </dgm:pt>
    <dgm:pt modelId="{8F024D3F-F841-402A-B8E0-5C0C37B68E5B}">
      <dgm:prSet phldrT="[Text]" custT="1"/>
      <dgm:spPr/>
      <dgm:t>
        <a:bodyPr/>
        <a:lstStyle/>
        <a:p>
          <a:r>
            <a:rPr lang="en-US" sz="2400" dirty="0"/>
            <a:t>Segmented design/isolated wells</a:t>
          </a:r>
        </a:p>
      </dgm:t>
    </dgm:pt>
    <dgm:pt modelId="{B65756F0-3C13-4836-9ED5-3D5688DEC8E9}" type="parTrans" cxnId="{29C25D4B-563D-4F20-B912-1F45CE897268}">
      <dgm:prSet/>
      <dgm:spPr/>
      <dgm:t>
        <a:bodyPr/>
        <a:lstStyle/>
        <a:p>
          <a:endParaRPr lang="en-US"/>
        </a:p>
      </dgm:t>
    </dgm:pt>
    <dgm:pt modelId="{9F30FF18-C6A7-494B-898E-1A6F9A1CC07A}" type="sibTrans" cxnId="{29C25D4B-563D-4F20-B912-1F45CE897268}">
      <dgm:prSet/>
      <dgm:spPr/>
      <dgm:t>
        <a:bodyPr/>
        <a:lstStyle/>
        <a:p>
          <a:endParaRPr lang="en-US"/>
        </a:p>
      </dgm:t>
    </dgm:pt>
    <dgm:pt modelId="{7FF7DB17-DD6A-44A4-95D4-9FD11ED1511E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Investigation Technology</a:t>
          </a:r>
        </a:p>
      </dgm:t>
    </dgm:pt>
    <dgm:pt modelId="{7F38DC15-E7CB-4F41-8306-03A64D2E2D55}" type="parTrans" cxnId="{ED53FCE7-7FD8-4261-9B16-B7E5729FC7C4}">
      <dgm:prSet/>
      <dgm:spPr/>
      <dgm:t>
        <a:bodyPr/>
        <a:lstStyle/>
        <a:p>
          <a:endParaRPr lang="en-US"/>
        </a:p>
      </dgm:t>
    </dgm:pt>
    <dgm:pt modelId="{97EFD56B-F89F-4DE2-BBB0-77AAAE0AC525}" type="sibTrans" cxnId="{ED53FCE7-7FD8-4261-9B16-B7E5729FC7C4}">
      <dgm:prSet/>
      <dgm:spPr/>
      <dgm:t>
        <a:bodyPr/>
        <a:lstStyle/>
        <a:p>
          <a:endParaRPr lang="en-US"/>
        </a:p>
      </dgm:t>
    </dgm:pt>
    <dgm:pt modelId="{32796BAC-6B79-4C6C-B70A-ADAE8C02BEB7}">
      <dgm:prSet phldrT="[Text]" custT="1"/>
      <dgm:spPr/>
      <dgm:t>
        <a:bodyPr/>
        <a:lstStyle/>
        <a:p>
          <a:r>
            <a:rPr lang="en-US" sz="2400" dirty="0"/>
            <a:t>Sample soil gas and groundwater</a:t>
          </a:r>
        </a:p>
      </dgm:t>
    </dgm:pt>
    <dgm:pt modelId="{FC46B91E-50FF-44A3-A79F-34E8332694E6}" type="parTrans" cxnId="{AA6020C7-18F0-40DF-83E3-EE02355E2B55}">
      <dgm:prSet/>
      <dgm:spPr/>
      <dgm:t>
        <a:bodyPr/>
        <a:lstStyle/>
        <a:p>
          <a:endParaRPr lang="en-US"/>
        </a:p>
      </dgm:t>
    </dgm:pt>
    <dgm:pt modelId="{81E48670-9DD2-481A-87BB-9B5833957021}" type="sibTrans" cxnId="{AA6020C7-18F0-40DF-83E3-EE02355E2B55}">
      <dgm:prSet/>
      <dgm:spPr/>
      <dgm:t>
        <a:bodyPr/>
        <a:lstStyle/>
        <a:p>
          <a:endParaRPr lang="en-US"/>
        </a:p>
      </dgm:t>
    </dgm:pt>
    <dgm:pt modelId="{F05C1F29-7269-4150-8C61-77717AEE3B9C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Remediation Technology</a:t>
          </a:r>
        </a:p>
      </dgm:t>
    </dgm:pt>
    <dgm:pt modelId="{F5C7BF0C-A819-4B16-9B7E-5F6B8F66A2E2}" type="parTrans" cxnId="{FBCAD0FF-0BCB-49D2-ADE9-2B3C5D7F290E}">
      <dgm:prSet/>
      <dgm:spPr/>
      <dgm:t>
        <a:bodyPr/>
        <a:lstStyle/>
        <a:p>
          <a:endParaRPr lang="en-US"/>
        </a:p>
      </dgm:t>
    </dgm:pt>
    <dgm:pt modelId="{87ABD1B7-3E3F-424A-A99C-AF8610BA75CA}" type="sibTrans" cxnId="{FBCAD0FF-0BCB-49D2-ADE9-2B3C5D7F290E}">
      <dgm:prSet/>
      <dgm:spPr/>
      <dgm:t>
        <a:bodyPr/>
        <a:lstStyle/>
        <a:p>
          <a:endParaRPr lang="en-US"/>
        </a:p>
      </dgm:t>
    </dgm:pt>
    <dgm:pt modelId="{0F7113B0-50DB-44A0-BE77-E8D12DA71089}">
      <dgm:prSet phldrT="[Text]" custT="1"/>
      <dgm:spPr/>
      <dgm:t>
        <a:bodyPr/>
        <a:lstStyle/>
        <a:p>
          <a:r>
            <a:rPr lang="en-US" sz="2400" dirty="0" err="1"/>
            <a:t>Sparge</a:t>
          </a:r>
          <a:r>
            <a:rPr lang="en-US" sz="2400" dirty="0"/>
            <a:t> and/or inject liquid reagents</a:t>
          </a:r>
        </a:p>
      </dgm:t>
    </dgm:pt>
    <dgm:pt modelId="{B0B27483-A9D4-4646-832B-EF899FB85046}" type="parTrans" cxnId="{E992EDF5-FDC9-40F3-8E66-CE4B924B7B9E}">
      <dgm:prSet/>
      <dgm:spPr/>
      <dgm:t>
        <a:bodyPr/>
        <a:lstStyle/>
        <a:p>
          <a:endParaRPr lang="en-US"/>
        </a:p>
      </dgm:t>
    </dgm:pt>
    <dgm:pt modelId="{5CCDBC31-22F5-465B-B4FF-6300A0F01818}" type="sibTrans" cxnId="{E992EDF5-FDC9-40F3-8E66-CE4B924B7B9E}">
      <dgm:prSet/>
      <dgm:spPr/>
      <dgm:t>
        <a:bodyPr/>
        <a:lstStyle/>
        <a:p>
          <a:endParaRPr lang="en-US"/>
        </a:p>
      </dgm:t>
    </dgm:pt>
    <dgm:pt modelId="{F83AC9AF-4F6A-4995-9560-7233D6162566}">
      <dgm:prSet phldrT="[Text]" custT="1"/>
      <dgm:spPr/>
      <dgm:t>
        <a:bodyPr/>
        <a:lstStyle/>
        <a:p>
          <a:r>
            <a:rPr lang="en-US" sz="2400" dirty="0"/>
            <a:t>Extract soil gas and groundwater</a:t>
          </a:r>
        </a:p>
      </dgm:t>
    </dgm:pt>
    <dgm:pt modelId="{FE7DACB9-1461-4C90-8F38-E229E9710D92}" type="parTrans" cxnId="{C3E3068C-2F2F-436E-AB1B-845A5216827C}">
      <dgm:prSet/>
      <dgm:spPr/>
      <dgm:t>
        <a:bodyPr/>
        <a:lstStyle/>
        <a:p>
          <a:endParaRPr lang="en-US"/>
        </a:p>
      </dgm:t>
    </dgm:pt>
    <dgm:pt modelId="{B1850B0C-ED8D-42C2-8078-EB27DF53FCDD}" type="sibTrans" cxnId="{C3E3068C-2F2F-436E-AB1B-845A5216827C}">
      <dgm:prSet/>
      <dgm:spPr/>
      <dgm:t>
        <a:bodyPr/>
        <a:lstStyle/>
        <a:p>
          <a:endParaRPr lang="en-US"/>
        </a:p>
      </dgm:t>
    </dgm:pt>
    <dgm:pt modelId="{3AC25E04-70B9-4E31-A3D8-D6ED27D7BEC1}" type="pres">
      <dgm:prSet presAssocID="{5C1E7934-0BA1-49E0-B0AC-5E3D15A79487}" presName="Name0" presStyleCnt="0">
        <dgm:presLayoutVars>
          <dgm:dir/>
          <dgm:animLvl val="lvl"/>
          <dgm:resizeHandles val="exact"/>
        </dgm:presLayoutVars>
      </dgm:prSet>
      <dgm:spPr/>
    </dgm:pt>
    <dgm:pt modelId="{17B1609A-9F6B-41BA-8609-635F90EFA3B8}" type="pres">
      <dgm:prSet presAssocID="{21406BEB-9B79-424C-88F3-5627FB7ED5CF}" presName="linNode" presStyleCnt="0"/>
      <dgm:spPr/>
    </dgm:pt>
    <dgm:pt modelId="{5C0B5E7D-1487-4EA3-80DE-7E50E0F58464}" type="pres">
      <dgm:prSet presAssocID="{21406BEB-9B79-424C-88F3-5627FB7ED5CF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C5E28E71-830C-46AA-8857-9540F342F619}" type="pres">
      <dgm:prSet presAssocID="{21406BEB-9B79-424C-88F3-5627FB7ED5CF}" presName="descendantText" presStyleLbl="alignAccFollowNode1" presStyleIdx="0" presStyleCnt="3">
        <dgm:presLayoutVars>
          <dgm:bulletEnabled val="1"/>
        </dgm:presLayoutVars>
      </dgm:prSet>
      <dgm:spPr/>
    </dgm:pt>
    <dgm:pt modelId="{C6D579E4-3C59-4240-9ABA-FD3CBC0BDA18}" type="pres">
      <dgm:prSet presAssocID="{D3AD7B7C-BBDF-4E87-89EE-04BEAB6E581D}" presName="sp" presStyleCnt="0"/>
      <dgm:spPr/>
    </dgm:pt>
    <dgm:pt modelId="{834589CD-F6CB-4761-899E-1B2A1A5F56B8}" type="pres">
      <dgm:prSet presAssocID="{7FF7DB17-DD6A-44A4-95D4-9FD11ED1511E}" presName="linNode" presStyleCnt="0"/>
      <dgm:spPr/>
    </dgm:pt>
    <dgm:pt modelId="{96629193-CA78-48E4-8F16-917D82B70541}" type="pres">
      <dgm:prSet presAssocID="{7FF7DB17-DD6A-44A4-95D4-9FD11ED1511E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27290FCC-DBA5-4814-A998-3230D930F104}" type="pres">
      <dgm:prSet presAssocID="{7FF7DB17-DD6A-44A4-95D4-9FD11ED1511E}" presName="descendantText" presStyleLbl="alignAccFollowNode1" presStyleIdx="1" presStyleCnt="3">
        <dgm:presLayoutVars>
          <dgm:bulletEnabled val="1"/>
        </dgm:presLayoutVars>
      </dgm:prSet>
      <dgm:spPr/>
    </dgm:pt>
    <dgm:pt modelId="{43EBEE34-6DFF-4C00-B4AD-AE3BEC22CB02}" type="pres">
      <dgm:prSet presAssocID="{97EFD56B-F89F-4DE2-BBB0-77AAAE0AC525}" presName="sp" presStyleCnt="0"/>
      <dgm:spPr/>
    </dgm:pt>
    <dgm:pt modelId="{B9C0D180-8F78-482C-819B-2A762037D40F}" type="pres">
      <dgm:prSet presAssocID="{F05C1F29-7269-4150-8C61-77717AEE3B9C}" presName="linNode" presStyleCnt="0"/>
      <dgm:spPr/>
    </dgm:pt>
    <dgm:pt modelId="{F2D7565D-FF93-4CB3-954A-F6BAF94359CB}" type="pres">
      <dgm:prSet presAssocID="{F05C1F29-7269-4150-8C61-77717AEE3B9C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15F9815D-DD0E-448B-A31B-0929D8ACE347}" type="pres">
      <dgm:prSet presAssocID="{F05C1F29-7269-4150-8C61-77717AEE3B9C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7E593200-FB50-4882-B6B8-D3006E045DC8}" type="presOf" srcId="{21406BEB-9B79-424C-88F3-5627FB7ED5CF}" destId="{5C0B5E7D-1487-4EA3-80DE-7E50E0F58464}" srcOrd="0" destOrd="0" presId="urn:microsoft.com/office/officeart/2005/8/layout/vList5"/>
    <dgm:cxn modelId="{C5510C0D-81E3-46B7-87EB-3CB8A5AD834F}" srcId="{5C1E7934-0BA1-49E0-B0AC-5E3D15A79487}" destId="{21406BEB-9B79-424C-88F3-5627FB7ED5CF}" srcOrd="0" destOrd="0" parTransId="{B8B66674-9248-4437-B6EB-815C6AE6C968}" sibTransId="{D3AD7B7C-BBDF-4E87-89EE-04BEAB6E581D}"/>
    <dgm:cxn modelId="{B57ED921-C162-4BEC-B964-CDC3D99E161A}" type="presOf" srcId="{F05C1F29-7269-4150-8C61-77717AEE3B9C}" destId="{F2D7565D-FF93-4CB3-954A-F6BAF94359CB}" srcOrd="0" destOrd="0" presId="urn:microsoft.com/office/officeart/2005/8/layout/vList5"/>
    <dgm:cxn modelId="{0BE1283C-BB76-4734-9FA9-B8536ECF9BFA}" type="presOf" srcId="{F83AC9AF-4F6A-4995-9560-7233D6162566}" destId="{15F9815D-DD0E-448B-A31B-0929D8ACE347}" srcOrd="0" destOrd="1" presId="urn:microsoft.com/office/officeart/2005/8/layout/vList5"/>
    <dgm:cxn modelId="{F1279762-6061-414B-9E55-BDD61C5F32BB}" type="presOf" srcId="{0F7113B0-50DB-44A0-BE77-E8D12DA71089}" destId="{15F9815D-DD0E-448B-A31B-0929D8ACE347}" srcOrd="0" destOrd="0" presId="urn:microsoft.com/office/officeart/2005/8/layout/vList5"/>
    <dgm:cxn modelId="{29C25D4B-563D-4F20-B912-1F45CE897268}" srcId="{21406BEB-9B79-424C-88F3-5627FB7ED5CF}" destId="{8F024D3F-F841-402A-B8E0-5C0C37B68E5B}" srcOrd="0" destOrd="0" parTransId="{B65756F0-3C13-4836-9ED5-3D5688DEC8E9}" sibTransId="{9F30FF18-C6A7-494B-898E-1A6F9A1CC07A}"/>
    <dgm:cxn modelId="{1BBA0689-A216-4B99-A4F5-5263ACF70EE7}" type="presOf" srcId="{8F024D3F-F841-402A-B8E0-5C0C37B68E5B}" destId="{C5E28E71-830C-46AA-8857-9540F342F619}" srcOrd="0" destOrd="0" presId="urn:microsoft.com/office/officeart/2005/8/layout/vList5"/>
    <dgm:cxn modelId="{C3E3068C-2F2F-436E-AB1B-845A5216827C}" srcId="{F05C1F29-7269-4150-8C61-77717AEE3B9C}" destId="{F83AC9AF-4F6A-4995-9560-7233D6162566}" srcOrd="1" destOrd="0" parTransId="{FE7DACB9-1461-4C90-8F38-E229E9710D92}" sibTransId="{B1850B0C-ED8D-42C2-8078-EB27DF53FCDD}"/>
    <dgm:cxn modelId="{AA6020C7-18F0-40DF-83E3-EE02355E2B55}" srcId="{7FF7DB17-DD6A-44A4-95D4-9FD11ED1511E}" destId="{32796BAC-6B79-4C6C-B70A-ADAE8C02BEB7}" srcOrd="0" destOrd="0" parTransId="{FC46B91E-50FF-44A3-A79F-34E8332694E6}" sibTransId="{81E48670-9DD2-481A-87BB-9B5833957021}"/>
    <dgm:cxn modelId="{610D9ECA-B814-4216-AC38-B71FD9A1AE84}" type="presOf" srcId="{5C1E7934-0BA1-49E0-B0AC-5E3D15A79487}" destId="{3AC25E04-70B9-4E31-A3D8-D6ED27D7BEC1}" srcOrd="0" destOrd="0" presId="urn:microsoft.com/office/officeart/2005/8/layout/vList5"/>
    <dgm:cxn modelId="{514AFBCF-C97F-4D27-802D-B3C5FA552107}" type="presOf" srcId="{32796BAC-6B79-4C6C-B70A-ADAE8C02BEB7}" destId="{27290FCC-DBA5-4814-A998-3230D930F104}" srcOrd="0" destOrd="0" presId="urn:microsoft.com/office/officeart/2005/8/layout/vList5"/>
    <dgm:cxn modelId="{ED53FCE7-7FD8-4261-9B16-B7E5729FC7C4}" srcId="{5C1E7934-0BA1-49E0-B0AC-5E3D15A79487}" destId="{7FF7DB17-DD6A-44A4-95D4-9FD11ED1511E}" srcOrd="1" destOrd="0" parTransId="{7F38DC15-E7CB-4F41-8306-03A64D2E2D55}" sibTransId="{97EFD56B-F89F-4DE2-BBB0-77AAAE0AC525}"/>
    <dgm:cxn modelId="{EBBDDCF1-4185-4D02-896F-23F51541B0AF}" type="presOf" srcId="{7FF7DB17-DD6A-44A4-95D4-9FD11ED1511E}" destId="{96629193-CA78-48E4-8F16-917D82B70541}" srcOrd="0" destOrd="0" presId="urn:microsoft.com/office/officeart/2005/8/layout/vList5"/>
    <dgm:cxn modelId="{E992EDF5-FDC9-40F3-8E66-CE4B924B7B9E}" srcId="{F05C1F29-7269-4150-8C61-77717AEE3B9C}" destId="{0F7113B0-50DB-44A0-BE77-E8D12DA71089}" srcOrd="0" destOrd="0" parTransId="{B0B27483-A9D4-4646-832B-EF899FB85046}" sibTransId="{5CCDBC31-22F5-465B-B4FF-6300A0F01818}"/>
    <dgm:cxn modelId="{FBCAD0FF-0BCB-49D2-ADE9-2B3C5D7F290E}" srcId="{5C1E7934-0BA1-49E0-B0AC-5E3D15A79487}" destId="{F05C1F29-7269-4150-8C61-77717AEE3B9C}" srcOrd="2" destOrd="0" parTransId="{F5C7BF0C-A819-4B16-9B7E-5F6B8F66A2E2}" sibTransId="{87ABD1B7-3E3F-424A-A99C-AF8610BA75CA}"/>
    <dgm:cxn modelId="{8F2AC729-DC16-4752-89B5-420C0C375A84}" type="presParOf" srcId="{3AC25E04-70B9-4E31-A3D8-D6ED27D7BEC1}" destId="{17B1609A-9F6B-41BA-8609-635F90EFA3B8}" srcOrd="0" destOrd="0" presId="urn:microsoft.com/office/officeart/2005/8/layout/vList5"/>
    <dgm:cxn modelId="{BBB4D252-EB1F-4744-8235-61C17B7FDEA3}" type="presParOf" srcId="{17B1609A-9F6B-41BA-8609-635F90EFA3B8}" destId="{5C0B5E7D-1487-4EA3-80DE-7E50E0F58464}" srcOrd="0" destOrd="0" presId="urn:microsoft.com/office/officeart/2005/8/layout/vList5"/>
    <dgm:cxn modelId="{F2DFD63C-0F2B-4721-B592-90C60B3F0E97}" type="presParOf" srcId="{17B1609A-9F6B-41BA-8609-635F90EFA3B8}" destId="{C5E28E71-830C-46AA-8857-9540F342F619}" srcOrd="1" destOrd="0" presId="urn:microsoft.com/office/officeart/2005/8/layout/vList5"/>
    <dgm:cxn modelId="{FCDB4BE6-F5A2-4142-AFE9-EE13B4C399FD}" type="presParOf" srcId="{3AC25E04-70B9-4E31-A3D8-D6ED27D7BEC1}" destId="{C6D579E4-3C59-4240-9ABA-FD3CBC0BDA18}" srcOrd="1" destOrd="0" presId="urn:microsoft.com/office/officeart/2005/8/layout/vList5"/>
    <dgm:cxn modelId="{F0EBC4B0-A470-475E-8473-D4720F7A90D4}" type="presParOf" srcId="{3AC25E04-70B9-4E31-A3D8-D6ED27D7BEC1}" destId="{834589CD-F6CB-4761-899E-1B2A1A5F56B8}" srcOrd="2" destOrd="0" presId="urn:microsoft.com/office/officeart/2005/8/layout/vList5"/>
    <dgm:cxn modelId="{AE1287FC-B0D7-45B1-9E05-39217755EA98}" type="presParOf" srcId="{834589CD-F6CB-4761-899E-1B2A1A5F56B8}" destId="{96629193-CA78-48E4-8F16-917D82B70541}" srcOrd="0" destOrd="0" presId="urn:microsoft.com/office/officeart/2005/8/layout/vList5"/>
    <dgm:cxn modelId="{2AC3FF94-7A92-4B4F-8DF7-F79CBC8A871F}" type="presParOf" srcId="{834589CD-F6CB-4761-899E-1B2A1A5F56B8}" destId="{27290FCC-DBA5-4814-A998-3230D930F104}" srcOrd="1" destOrd="0" presId="urn:microsoft.com/office/officeart/2005/8/layout/vList5"/>
    <dgm:cxn modelId="{AB9C0A44-8254-48A5-8627-BE4BD733436F}" type="presParOf" srcId="{3AC25E04-70B9-4E31-A3D8-D6ED27D7BEC1}" destId="{43EBEE34-6DFF-4C00-B4AD-AE3BEC22CB02}" srcOrd="3" destOrd="0" presId="urn:microsoft.com/office/officeart/2005/8/layout/vList5"/>
    <dgm:cxn modelId="{19B09D52-9ADC-4A85-BCFC-03233C8BAD7E}" type="presParOf" srcId="{3AC25E04-70B9-4E31-A3D8-D6ED27D7BEC1}" destId="{B9C0D180-8F78-482C-819B-2A762037D40F}" srcOrd="4" destOrd="0" presId="urn:microsoft.com/office/officeart/2005/8/layout/vList5"/>
    <dgm:cxn modelId="{BAB9B557-C141-43C6-A80B-BA512D08D219}" type="presParOf" srcId="{B9C0D180-8F78-482C-819B-2A762037D40F}" destId="{F2D7565D-FF93-4CB3-954A-F6BAF94359CB}" srcOrd="0" destOrd="0" presId="urn:microsoft.com/office/officeart/2005/8/layout/vList5"/>
    <dgm:cxn modelId="{DF057C1F-F1BC-4B18-9321-91B4271F4022}" type="presParOf" srcId="{B9C0D180-8F78-482C-819B-2A762037D40F}" destId="{15F9815D-DD0E-448B-A31B-0929D8ACE34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C1E7934-0BA1-49E0-B0AC-5E3D15A79487}" type="doc">
      <dgm:prSet loTypeId="urn:microsoft.com/office/officeart/2005/8/layout/vList5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406BEB-9B79-424C-88F3-5627FB7ED5CF}">
      <dgm:prSet phldrT="[Text]" custT="1"/>
      <dgm:spPr/>
      <dgm:t>
        <a:bodyPr/>
        <a:lstStyle/>
        <a:p>
          <a:r>
            <a:rPr lang="en-US" sz="3600" dirty="0">
              <a:solidFill>
                <a:schemeClr val="bg1"/>
              </a:solidFill>
            </a:rPr>
            <a:t>In-well Monitoring</a:t>
          </a:r>
        </a:p>
      </dgm:t>
    </dgm:pt>
    <dgm:pt modelId="{B8B66674-9248-4437-B6EB-815C6AE6C968}" type="parTrans" cxnId="{C5510C0D-81E3-46B7-87EB-3CB8A5AD834F}">
      <dgm:prSet/>
      <dgm:spPr/>
      <dgm:t>
        <a:bodyPr/>
        <a:lstStyle/>
        <a:p>
          <a:endParaRPr lang="en-US"/>
        </a:p>
      </dgm:t>
    </dgm:pt>
    <dgm:pt modelId="{D3AD7B7C-BBDF-4E87-89EE-04BEAB6E581D}" type="sibTrans" cxnId="{C5510C0D-81E3-46B7-87EB-3CB8A5AD834F}">
      <dgm:prSet/>
      <dgm:spPr/>
      <dgm:t>
        <a:bodyPr/>
        <a:lstStyle/>
        <a:p>
          <a:endParaRPr lang="en-US"/>
        </a:p>
      </dgm:t>
    </dgm:pt>
    <dgm:pt modelId="{8F024D3F-F841-402A-B8E0-5C0C37B68E5B}">
      <dgm:prSet phldrT="[Text]" custT="1"/>
      <dgm:spPr/>
      <dgm:t>
        <a:bodyPr/>
        <a:lstStyle/>
        <a:p>
          <a:r>
            <a:rPr lang="en-US" sz="2400" dirty="0"/>
            <a:t>Small and probes can be deployed</a:t>
          </a:r>
        </a:p>
      </dgm:t>
    </dgm:pt>
    <dgm:pt modelId="{B65756F0-3C13-4836-9ED5-3D5688DEC8E9}" type="parTrans" cxnId="{29C25D4B-563D-4F20-B912-1F45CE897268}">
      <dgm:prSet/>
      <dgm:spPr/>
      <dgm:t>
        <a:bodyPr/>
        <a:lstStyle/>
        <a:p>
          <a:endParaRPr lang="en-US"/>
        </a:p>
      </dgm:t>
    </dgm:pt>
    <dgm:pt modelId="{9F30FF18-C6A7-494B-898E-1A6F9A1CC07A}" type="sibTrans" cxnId="{29C25D4B-563D-4F20-B912-1F45CE897268}">
      <dgm:prSet/>
      <dgm:spPr/>
      <dgm:t>
        <a:bodyPr/>
        <a:lstStyle/>
        <a:p>
          <a:endParaRPr lang="en-US"/>
        </a:p>
      </dgm:t>
    </dgm:pt>
    <dgm:pt modelId="{7FF7DB17-DD6A-44A4-95D4-9FD11ED1511E}">
      <dgm:prSet phldrT="[Text]" custT="1"/>
      <dgm:spPr/>
      <dgm:t>
        <a:bodyPr/>
        <a:lstStyle/>
        <a:p>
          <a:r>
            <a:rPr lang="en-US" sz="3600" dirty="0">
              <a:solidFill>
                <a:schemeClr val="bg1"/>
              </a:solidFill>
            </a:rPr>
            <a:t>Surface Monitoring</a:t>
          </a:r>
          <a:endParaRPr lang="en-US" sz="1200" dirty="0">
            <a:solidFill>
              <a:schemeClr val="bg1"/>
            </a:solidFill>
          </a:endParaRPr>
        </a:p>
      </dgm:t>
    </dgm:pt>
    <dgm:pt modelId="{7F38DC15-E7CB-4F41-8306-03A64D2E2D55}" type="parTrans" cxnId="{ED53FCE7-7FD8-4261-9B16-B7E5729FC7C4}">
      <dgm:prSet/>
      <dgm:spPr/>
      <dgm:t>
        <a:bodyPr/>
        <a:lstStyle/>
        <a:p>
          <a:endParaRPr lang="en-US"/>
        </a:p>
      </dgm:t>
    </dgm:pt>
    <dgm:pt modelId="{97EFD56B-F89F-4DE2-BBB0-77AAAE0AC525}" type="sibTrans" cxnId="{ED53FCE7-7FD8-4261-9B16-B7E5729FC7C4}">
      <dgm:prSet/>
      <dgm:spPr/>
      <dgm:t>
        <a:bodyPr/>
        <a:lstStyle/>
        <a:p>
          <a:endParaRPr lang="en-US"/>
        </a:p>
      </dgm:t>
    </dgm:pt>
    <dgm:pt modelId="{32796BAC-6B79-4C6C-B70A-ADAE8C02BEB7}">
      <dgm:prSet phldrT="[Text]" custT="1"/>
      <dgm:spPr/>
      <dgm:t>
        <a:bodyPr/>
        <a:lstStyle/>
        <a:p>
          <a:r>
            <a:rPr lang="en-US" sz="2400" dirty="0"/>
            <a:t>Up to 18 channels per unit can be sampled</a:t>
          </a:r>
        </a:p>
      </dgm:t>
    </dgm:pt>
    <dgm:pt modelId="{FC46B91E-50FF-44A3-A79F-34E8332694E6}" type="parTrans" cxnId="{AA6020C7-18F0-40DF-83E3-EE02355E2B55}">
      <dgm:prSet/>
      <dgm:spPr/>
      <dgm:t>
        <a:bodyPr/>
        <a:lstStyle/>
        <a:p>
          <a:endParaRPr lang="en-US"/>
        </a:p>
      </dgm:t>
    </dgm:pt>
    <dgm:pt modelId="{81E48670-9DD2-481A-87BB-9B5833957021}" type="sibTrans" cxnId="{AA6020C7-18F0-40DF-83E3-EE02355E2B55}">
      <dgm:prSet/>
      <dgm:spPr/>
      <dgm:t>
        <a:bodyPr/>
        <a:lstStyle/>
        <a:p>
          <a:endParaRPr lang="en-US"/>
        </a:p>
      </dgm:t>
    </dgm:pt>
    <dgm:pt modelId="{D5395C63-E46E-4D31-BBFF-A4618AAFC332}">
      <dgm:prSet phldrT="[Text]" custT="1"/>
      <dgm:spPr/>
      <dgm:t>
        <a:bodyPr/>
        <a:lstStyle/>
        <a:p>
          <a:r>
            <a:rPr lang="en-US" sz="2400" dirty="0"/>
            <a:t>All wells can be assessed simultaneously</a:t>
          </a:r>
        </a:p>
      </dgm:t>
    </dgm:pt>
    <dgm:pt modelId="{384C1D64-8135-4B07-8A78-A97E0A142E64}" type="parTrans" cxnId="{C0799845-F5E4-4D3D-BE5E-D81AAE34BB96}">
      <dgm:prSet/>
      <dgm:spPr/>
      <dgm:t>
        <a:bodyPr/>
        <a:lstStyle/>
        <a:p>
          <a:endParaRPr lang="en-US"/>
        </a:p>
      </dgm:t>
    </dgm:pt>
    <dgm:pt modelId="{B5C735FE-1B11-4C7C-BDED-B5D104C6935E}" type="sibTrans" cxnId="{C0799845-F5E4-4D3D-BE5E-D81AAE34BB96}">
      <dgm:prSet/>
      <dgm:spPr/>
      <dgm:t>
        <a:bodyPr/>
        <a:lstStyle/>
        <a:p>
          <a:endParaRPr lang="en-US"/>
        </a:p>
      </dgm:t>
    </dgm:pt>
    <dgm:pt modelId="{4FD3A090-D781-47A0-95FC-7158271CAAB2}">
      <dgm:prSet phldrT="[Text]" custT="1"/>
      <dgm:spPr/>
      <dgm:t>
        <a:bodyPr/>
        <a:lstStyle/>
        <a:p>
          <a:r>
            <a:rPr lang="en-US" sz="2400" dirty="0"/>
            <a:t>Only one set of probes to upkeep</a:t>
          </a:r>
        </a:p>
      </dgm:t>
    </dgm:pt>
    <dgm:pt modelId="{ED7E6FCE-5186-4AF8-9144-7B64A0ECF5CF}" type="parTrans" cxnId="{DCE743B3-A22A-4EE6-8C4F-8DEC3E5116B0}">
      <dgm:prSet/>
      <dgm:spPr/>
      <dgm:t>
        <a:bodyPr/>
        <a:lstStyle/>
        <a:p>
          <a:endParaRPr lang="en-US"/>
        </a:p>
      </dgm:t>
    </dgm:pt>
    <dgm:pt modelId="{652DBCA5-7990-4B39-B2EB-1D84E0ADF539}" type="sibTrans" cxnId="{DCE743B3-A22A-4EE6-8C4F-8DEC3E5116B0}">
      <dgm:prSet/>
      <dgm:spPr/>
      <dgm:t>
        <a:bodyPr/>
        <a:lstStyle/>
        <a:p>
          <a:endParaRPr lang="en-US"/>
        </a:p>
      </dgm:t>
    </dgm:pt>
    <dgm:pt modelId="{29F4C36F-7F22-43B0-B133-B34F89C61E0E}">
      <dgm:prSet phldrT="[Text]" custT="1"/>
      <dgm:spPr/>
      <dgm:t>
        <a:bodyPr/>
        <a:lstStyle/>
        <a:p>
          <a:r>
            <a:rPr lang="en-US" sz="2400" dirty="0"/>
            <a:t>Active sampling</a:t>
          </a:r>
        </a:p>
      </dgm:t>
    </dgm:pt>
    <dgm:pt modelId="{7D2009BE-CC2B-4670-B73B-9BE8BAF2E4F0}" type="parTrans" cxnId="{E81FCAD6-1120-487A-9C4B-E0D19358E450}">
      <dgm:prSet/>
      <dgm:spPr/>
      <dgm:t>
        <a:bodyPr/>
        <a:lstStyle/>
        <a:p>
          <a:endParaRPr lang="en-US"/>
        </a:p>
      </dgm:t>
    </dgm:pt>
    <dgm:pt modelId="{C2671A3F-4820-4877-83BB-3CB486BECC2D}" type="sibTrans" cxnId="{E81FCAD6-1120-487A-9C4B-E0D19358E450}">
      <dgm:prSet/>
      <dgm:spPr/>
      <dgm:t>
        <a:bodyPr/>
        <a:lstStyle/>
        <a:p>
          <a:endParaRPr lang="en-US"/>
        </a:p>
      </dgm:t>
    </dgm:pt>
    <dgm:pt modelId="{5EBECE8E-93AC-44F4-9A16-5FAFDDEAED58}">
      <dgm:prSet phldrT="[Text]" custT="1"/>
      <dgm:spPr/>
      <dgm:t>
        <a:bodyPr/>
        <a:lstStyle/>
        <a:p>
          <a:r>
            <a:rPr lang="en-US" sz="2400" dirty="0"/>
            <a:t>Gradient driven</a:t>
          </a:r>
        </a:p>
      </dgm:t>
    </dgm:pt>
    <dgm:pt modelId="{385BB3F0-DCF5-43B6-9805-1E7D157E62DF}" type="parTrans" cxnId="{EE50C8F5-2A7A-4CD8-BEE5-677ADC7783DE}">
      <dgm:prSet/>
      <dgm:spPr/>
      <dgm:t>
        <a:bodyPr/>
        <a:lstStyle/>
        <a:p>
          <a:endParaRPr lang="en-US"/>
        </a:p>
      </dgm:t>
    </dgm:pt>
    <dgm:pt modelId="{05E6FE00-1AFF-4674-BF80-EEE855823C8A}" type="sibTrans" cxnId="{EE50C8F5-2A7A-4CD8-BEE5-677ADC7783DE}">
      <dgm:prSet/>
      <dgm:spPr/>
      <dgm:t>
        <a:bodyPr/>
        <a:lstStyle/>
        <a:p>
          <a:endParaRPr lang="en-US"/>
        </a:p>
      </dgm:t>
    </dgm:pt>
    <dgm:pt modelId="{3AC25E04-70B9-4E31-A3D8-D6ED27D7BEC1}" type="pres">
      <dgm:prSet presAssocID="{5C1E7934-0BA1-49E0-B0AC-5E3D15A79487}" presName="Name0" presStyleCnt="0">
        <dgm:presLayoutVars>
          <dgm:dir/>
          <dgm:animLvl val="lvl"/>
          <dgm:resizeHandles val="exact"/>
        </dgm:presLayoutVars>
      </dgm:prSet>
      <dgm:spPr/>
    </dgm:pt>
    <dgm:pt modelId="{17B1609A-9F6B-41BA-8609-635F90EFA3B8}" type="pres">
      <dgm:prSet presAssocID="{21406BEB-9B79-424C-88F3-5627FB7ED5CF}" presName="linNode" presStyleCnt="0"/>
      <dgm:spPr/>
    </dgm:pt>
    <dgm:pt modelId="{5C0B5E7D-1487-4EA3-80DE-7E50E0F58464}" type="pres">
      <dgm:prSet presAssocID="{21406BEB-9B79-424C-88F3-5627FB7ED5CF}" presName="parentText" presStyleLbl="node1" presStyleIdx="0" presStyleCnt="2" custLinFactY="3992" custLinFactNeighborX="-181" custLinFactNeighborY="100000">
        <dgm:presLayoutVars>
          <dgm:chMax val="1"/>
          <dgm:bulletEnabled val="1"/>
        </dgm:presLayoutVars>
      </dgm:prSet>
      <dgm:spPr/>
    </dgm:pt>
    <dgm:pt modelId="{C5E28E71-830C-46AA-8857-9540F342F619}" type="pres">
      <dgm:prSet presAssocID="{21406BEB-9B79-424C-88F3-5627FB7ED5CF}" presName="descendantText" presStyleLbl="alignAccFollowNode1" presStyleIdx="0" presStyleCnt="2" custLinFactY="33507" custLinFactNeighborY="100000">
        <dgm:presLayoutVars>
          <dgm:bulletEnabled val="1"/>
        </dgm:presLayoutVars>
      </dgm:prSet>
      <dgm:spPr/>
    </dgm:pt>
    <dgm:pt modelId="{C6D579E4-3C59-4240-9ABA-FD3CBC0BDA18}" type="pres">
      <dgm:prSet presAssocID="{D3AD7B7C-BBDF-4E87-89EE-04BEAB6E581D}" presName="sp" presStyleCnt="0"/>
      <dgm:spPr/>
    </dgm:pt>
    <dgm:pt modelId="{834589CD-F6CB-4761-899E-1B2A1A5F56B8}" type="pres">
      <dgm:prSet presAssocID="{7FF7DB17-DD6A-44A4-95D4-9FD11ED1511E}" presName="linNode" presStyleCnt="0"/>
      <dgm:spPr/>
    </dgm:pt>
    <dgm:pt modelId="{96629193-CA78-48E4-8F16-917D82B70541}" type="pres">
      <dgm:prSet presAssocID="{7FF7DB17-DD6A-44A4-95D4-9FD11ED1511E}" presName="parentText" presStyleLbl="node1" presStyleIdx="1" presStyleCnt="2" custLinFactY="-2500" custLinFactNeighborX="363" custLinFactNeighborY="-100000">
        <dgm:presLayoutVars>
          <dgm:chMax val="1"/>
          <dgm:bulletEnabled val="1"/>
        </dgm:presLayoutVars>
      </dgm:prSet>
      <dgm:spPr/>
    </dgm:pt>
    <dgm:pt modelId="{27290FCC-DBA5-4814-A998-3230D930F104}" type="pres">
      <dgm:prSet presAssocID="{7FF7DB17-DD6A-44A4-95D4-9FD11ED1511E}" presName="descendantText" presStyleLbl="alignAccFollowNode1" presStyleIdx="1" presStyleCnt="2" custLinFactY="-29175" custLinFactNeighborX="283" custLinFactNeighborY="-100000">
        <dgm:presLayoutVars>
          <dgm:bulletEnabled val="1"/>
        </dgm:presLayoutVars>
      </dgm:prSet>
      <dgm:spPr/>
    </dgm:pt>
  </dgm:ptLst>
  <dgm:cxnLst>
    <dgm:cxn modelId="{7E593200-FB50-4882-B6B8-D3006E045DC8}" type="presOf" srcId="{21406BEB-9B79-424C-88F3-5627FB7ED5CF}" destId="{5C0B5E7D-1487-4EA3-80DE-7E50E0F58464}" srcOrd="0" destOrd="0" presId="urn:microsoft.com/office/officeart/2005/8/layout/vList5"/>
    <dgm:cxn modelId="{C5510C0D-81E3-46B7-87EB-3CB8A5AD834F}" srcId="{5C1E7934-0BA1-49E0-B0AC-5E3D15A79487}" destId="{21406BEB-9B79-424C-88F3-5627FB7ED5CF}" srcOrd="0" destOrd="0" parTransId="{B8B66674-9248-4437-B6EB-815C6AE6C968}" sibTransId="{D3AD7B7C-BBDF-4E87-89EE-04BEAB6E581D}"/>
    <dgm:cxn modelId="{E0D6400E-D9B3-455A-8676-5423D68E6517}" type="presOf" srcId="{D5395C63-E46E-4D31-BBFF-A4618AAFC332}" destId="{C5E28E71-830C-46AA-8857-9540F342F619}" srcOrd="0" destOrd="1" presId="urn:microsoft.com/office/officeart/2005/8/layout/vList5"/>
    <dgm:cxn modelId="{E1AD842E-47F8-4FCC-B75B-E50AA19D779D}" type="presOf" srcId="{4FD3A090-D781-47A0-95FC-7158271CAAB2}" destId="{27290FCC-DBA5-4814-A998-3230D930F104}" srcOrd="0" destOrd="1" presId="urn:microsoft.com/office/officeart/2005/8/layout/vList5"/>
    <dgm:cxn modelId="{C0799845-F5E4-4D3D-BE5E-D81AAE34BB96}" srcId="{21406BEB-9B79-424C-88F3-5627FB7ED5CF}" destId="{D5395C63-E46E-4D31-BBFF-A4618AAFC332}" srcOrd="1" destOrd="0" parTransId="{384C1D64-8135-4B07-8A78-A97E0A142E64}" sibTransId="{B5C735FE-1B11-4C7C-BDED-B5D104C6935E}"/>
    <dgm:cxn modelId="{29C25D4B-563D-4F20-B912-1F45CE897268}" srcId="{21406BEB-9B79-424C-88F3-5627FB7ED5CF}" destId="{8F024D3F-F841-402A-B8E0-5C0C37B68E5B}" srcOrd="0" destOrd="0" parTransId="{B65756F0-3C13-4836-9ED5-3D5688DEC8E9}" sibTransId="{9F30FF18-C6A7-494B-898E-1A6F9A1CC07A}"/>
    <dgm:cxn modelId="{61638D80-E077-43FA-AB9B-7F936578289B}" type="presOf" srcId="{5EBECE8E-93AC-44F4-9A16-5FAFDDEAED58}" destId="{C5E28E71-830C-46AA-8857-9540F342F619}" srcOrd="0" destOrd="2" presId="urn:microsoft.com/office/officeart/2005/8/layout/vList5"/>
    <dgm:cxn modelId="{1BBA0689-A216-4B99-A4F5-5263ACF70EE7}" type="presOf" srcId="{8F024D3F-F841-402A-B8E0-5C0C37B68E5B}" destId="{C5E28E71-830C-46AA-8857-9540F342F619}" srcOrd="0" destOrd="0" presId="urn:microsoft.com/office/officeart/2005/8/layout/vList5"/>
    <dgm:cxn modelId="{DCE743B3-A22A-4EE6-8C4F-8DEC3E5116B0}" srcId="{7FF7DB17-DD6A-44A4-95D4-9FD11ED1511E}" destId="{4FD3A090-D781-47A0-95FC-7158271CAAB2}" srcOrd="1" destOrd="0" parTransId="{ED7E6FCE-5186-4AF8-9144-7B64A0ECF5CF}" sibTransId="{652DBCA5-7990-4B39-B2EB-1D84E0ADF539}"/>
    <dgm:cxn modelId="{3ABE87B8-42E4-4DEB-8293-8310E7C60FF4}" type="presOf" srcId="{29F4C36F-7F22-43B0-B133-B34F89C61E0E}" destId="{27290FCC-DBA5-4814-A998-3230D930F104}" srcOrd="0" destOrd="2" presId="urn:microsoft.com/office/officeart/2005/8/layout/vList5"/>
    <dgm:cxn modelId="{AA6020C7-18F0-40DF-83E3-EE02355E2B55}" srcId="{7FF7DB17-DD6A-44A4-95D4-9FD11ED1511E}" destId="{32796BAC-6B79-4C6C-B70A-ADAE8C02BEB7}" srcOrd="0" destOrd="0" parTransId="{FC46B91E-50FF-44A3-A79F-34E8332694E6}" sibTransId="{81E48670-9DD2-481A-87BB-9B5833957021}"/>
    <dgm:cxn modelId="{610D9ECA-B814-4216-AC38-B71FD9A1AE84}" type="presOf" srcId="{5C1E7934-0BA1-49E0-B0AC-5E3D15A79487}" destId="{3AC25E04-70B9-4E31-A3D8-D6ED27D7BEC1}" srcOrd="0" destOrd="0" presId="urn:microsoft.com/office/officeart/2005/8/layout/vList5"/>
    <dgm:cxn modelId="{514AFBCF-C97F-4D27-802D-B3C5FA552107}" type="presOf" srcId="{32796BAC-6B79-4C6C-B70A-ADAE8C02BEB7}" destId="{27290FCC-DBA5-4814-A998-3230D930F104}" srcOrd="0" destOrd="0" presId="urn:microsoft.com/office/officeart/2005/8/layout/vList5"/>
    <dgm:cxn modelId="{E81FCAD6-1120-487A-9C4B-E0D19358E450}" srcId="{7FF7DB17-DD6A-44A4-95D4-9FD11ED1511E}" destId="{29F4C36F-7F22-43B0-B133-B34F89C61E0E}" srcOrd="2" destOrd="0" parTransId="{7D2009BE-CC2B-4670-B73B-9BE8BAF2E4F0}" sibTransId="{C2671A3F-4820-4877-83BB-3CB486BECC2D}"/>
    <dgm:cxn modelId="{ED53FCE7-7FD8-4261-9B16-B7E5729FC7C4}" srcId="{5C1E7934-0BA1-49E0-B0AC-5E3D15A79487}" destId="{7FF7DB17-DD6A-44A4-95D4-9FD11ED1511E}" srcOrd="1" destOrd="0" parTransId="{7F38DC15-E7CB-4F41-8306-03A64D2E2D55}" sibTransId="{97EFD56B-F89F-4DE2-BBB0-77AAAE0AC525}"/>
    <dgm:cxn modelId="{EBBDDCF1-4185-4D02-896F-23F51541B0AF}" type="presOf" srcId="{7FF7DB17-DD6A-44A4-95D4-9FD11ED1511E}" destId="{96629193-CA78-48E4-8F16-917D82B70541}" srcOrd="0" destOrd="0" presId="urn:microsoft.com/office/officeart/2005/8/layout/vList5"/>
    <dgm:cxn modelId="{EE50C8F5-2A7A-4CD8-BEE5-677ADC7783DE}" srcId="{21406BEB-9B79-424C-88F3-5627FB7ED5CF}" destId="{5EBECE8E-93AC-44F4-9A16-5FAFDDEAED58}" srcOrd="2" destOrd="0" parTransId="{385BB3F0-DCF5-43B6-9805-1E7D157E62DF}" sibTransId="{05E6FE00-1AFF-4674-BF80-EEE855823C8A}"/>
    <dgm:cxn modelId="{8F2AC729-DC16-4752-89B5-420C0C375A84}" type="presParOf" srcId="{3AC25E04-70B9-4E31-A3D8-D6ED27D7BEC1}" destId="{17B1609A-9F6B-41BA-8609-635F90EFA3B8}" srcOrd="0" destOrd="0" presId="urn:microsoft.com/office/officeart/2005/8/layout/vList5"/>
    <dgm:cxn modelId="{BBB4D252-EB1F-4744-8235-61C17B7FDEA3}" type="presParOf" srcId="{17B1609A-9F6B-41BA-8609-635F90EFA3B8}" destId="{5C0B5E7D-1487-4EA3-80DE-7E50E0F58464}" srcOrd="0" destOrd="0" presId="urn:microsoft.com/office/officeart/2005/8/layout/vList5"/>
    <dgm:cxn modelId="{F2DFD63C-0F2B-4721-B592-90C60B3F0E97}" type="presParOf" srcId="{17B1609A-9F6B-41BA-8609-635F90EFA3B8}" destId="{C5E28E71-830C-46AA-8857-9540F342F619}" srcOrd="1" destOrd="0" presId="urn:microsoft.com/office/officeart/2005/8/layout/vList5"/>
    <dgm:cxn modelId="{FCDB4BE6-F5A2-4142-AFE9-EE13B4C399FD}" type="presParOf" srcId="{3AC25E04-70B9-4E31-A3D8-D6ED27D7BEC1}" destId="{C6D579E4-3C59-4240-9ABA-FD3CBC0BDA18}" srcOrd="1" destOrd="0" presId="urn:microsoft.com/office/officeart/2005/8/layout/vList5"/>
    <dgm:cxn modelId="{F0EBC4B0-A470-475E-8473-D4720F7A90D4}" type="presParOf" srcId="{3AC25E04-70B9-4E31-A3D8-D6ED27D7BEC1}" destId="{834589CD-F6CB-4761-899E-1B2A1A5F56B8}" srcOrd="2" destOrd="0" presId="urn:microsoft.com/office/officeart/2005/8/layout/vList5"/>
    <dgm:cxn modelId="{AE1287FC-B0D7-45B1-9E05-39217755EA98}" type="presParOf" srcId="{834589CD-F6CB-4761-899E-1B2A1A5F56B8}" destId="{96629193-CA78-48E4-8F16-917D82B70541}" srcOrd="0" destOrd="0" presId="urn:microsoft.com/office/officeart/2005/8/layout/vList5"/>
    <dgm:cxn modelId="{2AC3FF94-7A92-4B4F-8DF7-F79CBC8A871F}" type="presParOf" srcId="{834589CD-F6CB-4761-899E-1B2A1A5F56B8}" destId="{27290FCC-DBA5-4814-A998-3230D930F10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E53B7E-39A2-4C5F-9282-9C2FDCC83952}">
      <dsp:nvSpPr>
        <dsp:cNvPr id="0" name=""/>
        <dsp:cNvSpPr/>
      </dsp:nvSpPr>
      <dsp:spPr>
        <a:xfrm>
          <a:off x="4147300" y="386864"/>
          <a:ext cx="3387627" cy="3460298"/>
        </a:xfrm>
        <a:prstGeom prst="pie">
          <a:avLst>
            <a:gd name="adj1" fmla="val 16200000"/>
            <a:gd name="adj2" fmla="val 180000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740" tIns="78740" rIns="78740" bIns="7874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 New Roman" panose="02020603050405020304" pitchFamily="18" charset="0"/>
            <a:buNone/>
          </a:pPr>
          <a:r>
            <a:rPr lang="en-US" sz="6200" kern="1200" dirty="0"/>
            <a:t>. </a:t>
          </a:r>
        </a:p>
      </dsp:txBody>
      <dsp:txXfrm>
        <a:off x="5932660" y="1120118"/>
        <a:ext cx="1209866" cy="1029850"/>
      </dsp:txXfrm>
    </dsp:sp>
    <dsp:sp modelId="{B732C8D5-1FB8-4FB6-B73D-4F81142F0D38}">
      <dsp:nvSpPr>
        <dsp:cNvPr id="0" name=""/>
        <dsp:cNvSpPr/>
      </dsp:nvSpPr>
      <dsp:spPr>
        <a:xfrm>
          <a:off x="3932309" y="414672"/>
          <a:ext cx="3666580" cy="3666580"/>
        </a:xfrm>
        <a:prstGeom prst="pie">
          <a:avLst>
            <a:gd name="adj1" fmla="val 1800000"/>
            <a:gd name="adj2" fmla="val 900000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 New Roman" panose="02020603050405020304" pitchFamily="18" charset="0"/>
            <a:buNone/>
          </a:pPr>
          <a:endParaRPr lang="en-US" sz="5800" kern="1200" dirty="0"/>
        </a:p>
      </dsp:txBody>
      <dsp:txXfrm>
        <a:off x="4805304" y="2793585"/>
        <a:ext cx="1964239" cy="960294"/>
      </dsp:txXfrm>
    </dsp:sp>
    <dsp:sp modelId="{05320000-59DE-41B6-84D2-F6AF54CAE0D0}">
      <dsp:nvSpPr>
        <dsp:cNvPr id="0" name=""/>
        <dsp:cNvSpPr/>
      </dsp:nvSpPr>
      <dsp:spPr>
        <a:xfrm>
          <a:off x="3856795" y="283723"/>
          <a:ext cx="3666580" cy="3666580"/>
        </a:xfrm>
        <a:prstGeom prst="pie">
          <a:avLst>
            <a:gd name="adj1" fmla="val 9000000"/>
            <a:gd name="adj2" fmla="val 1620000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740" tIns="78740" rIns="78740" bIns="7874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 New Roman" panose="02020603050405020304" pitchFamily="18" charset="0"/>
            <a:buNone/>
          </a:pPr>
          <a:endParaRPr lang="en-US" sz="6200" kern="1200" dirty="0"/>
        </a:p>
      </dsp:txBody>
      <dsp:txXfrm>
        <a:off x="4281507" y="1060689"/>
        <a:ext cx="1309493" cy="1091244"/>
      </dsp:txXfrm>
    </dsp:sp>
    <dsp:sp modelId="{111106BC-CE62-47BC-9110-91FA6D288A69}">
      <dsp:nvSpPr>
        <dsp:cNvPr id="0" name=""/>
        <dsp:cNvSpPr/>
      </dsp:nvSpPr>
      <dsp:spPr>
        <a:xfrm>
          <a:off x="3782516" y="57757"/>
          <a:ext cx="4120538" cy="4120538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D5A837-B6A4-48C7-805A-F5EC7F9832CC}">
      <dsp:nvSpPr>
        <dsp:cNvPr id="0" name=""/>
        <dsp:cNvSpPr/>
      </dsp:nvSpPr>
      <dsp:spPr>
        <a:xfrm>
          <a:off x="3705330" y="187462"/>
          <a:ext cx="4120538" cy="4120538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CE4840-2A39-444F-B6ED-C7BB4FBCEC57}">
      <dsp:nvSpPr>
        <dsp:cNvPr id="0" name=""/>
        <dsp:cNvSpPr/>
      </dsp:nvSpPr>
      <dsp:spPr>
        <a:xfrm>
          <a:off x="3629513" y="56744"/>
          <a:ext cx="4120538" cy="4120538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E28E71-830C-46AA-8857-9540F342F619}">
      <dsp:nvSpPr>
        <dsp:cNvPr id="0" name=""/>
        <dsp:cNvSpPr/>
      </dsp:nvSpPr>
      <dsp:spPr>
        <a:xfrm rot="5400000">
          <a:off x="5938300" y="-2379131"/>
          <a:ext cx="1060682" cy="608813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Subsurface is highly variable and permeability can vary many orders of magnitude.</a:t>
          </a:r>
        </a:p>
      </dsp:txBody>
      <dsp:txXfrm rot="-5400000">
        <a:off x="3424575" y="186372"/>
        <a:ext cx="6036355" cy="957126"/>
      </dsp:txXfrm>
    </dsp:sp>
    <dsp:sp modelId="{5C0B5E7D-1487-4EA3-80DE-7E50E0F58464}">
      <dsp:nvSpPr>
        <dsp:cNvPr id="0" name=""/>
        <dsp:cNvSpPr/>
      </dsp:nvSpPr>
      <dsp:spPr>
        <a:xfrm>
          <a:off x="0" y="2008"/>
          <a:ext cx="3424575" cy="13258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>
            <a:solidFill>
              <a:schemeClr val="bg1"/>
            </a:solidFill>
          </a:endParaRPr>
        </a:p>
      </dsp:txBody>
      <dsp:txXfrm>
        <a:off x="64723" y="66731"/>
        <a:ext cx="3295129" cy="1196406"/>
      </dsp:txXfrm>
    </dsp:sp>
    <dsp:sp modelId="{27290FCC-DBA5-4814-A998-3230D930F104}">
      <dsp:nvSpPr>
        <dsp:cNvPr id="0" name=""/>
        <dsp:cNvSpPr/>
      </dsp:nvSpPr>
      <dsp:spPr>
        <a:xfrm rot="5400000">
          <a:off x="5938300" y="-986985"/>
          <a:ext cx="1060682" cy="608813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Small changes in permeability can have major impacts on fate and transport of contaminants in liquid and gaseous phases. </a:t>
          </a:r>
        </a:p>
      </dsp:txBody>
      <dsp:txXfrm rot="-5400000">
        <a:off x="3424575" y="1578518"/>
        <a:ext cx="6036355" cy="957126"/>
      </dsp:txXfrm>
    </dsp:sp>
    <dsp:sp modelId="{96629193-CA78-48E4-8F16-917D82B70541}">
      <dsp:nvSpPr>
        <dsp:cNvPr id="0" name=""/>
        <dsp:cNvSpPr/>
      </dsp:nvSpPr>
      <dsp:spPr>
        <a:xfrm>
          <a:off x="0" y="1394154"/>
          <a:ext cx="3424575" cy="13258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>
            <a:solidFill>
              <a:schemeClr val="bg1"/>
            </a:solidFill>
          </a:endParaRPr>
        </a:p>
      </dsp:txBody>
      <dsp:txXfrm>
        <a:off x="64723" y="1458877"/>
        <a:ext cx="3295129" cy="1196406"/>
      </dsp:txXfrm>
    </dsp:sp>
    <dsp:sp modelId="{15F9815D-DD0E-448B-A31B-0929D8ACE347}">
      <dsp:nvSpPr>
        <dsp:cNvPr id="0" name=""/>
        <dsp:cNvSpPr/>
      </dsp:nvSpPr>
      <dsp:spPr>
        <a:xfrm rot="5400000">
          <a:off x="5938300" y="405159"/>
          <a:ext cx="1060682" cy="608813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It follows suit that treatment involving reagent distribution are likewise impacted.</a:t>
          </a:r>
        </a:p>
      </dsp:txBody>
      <dsp:txXfrm rot="-5400000">
        <a:off x="3424575" y="2970662"/>
        <a:ext cx="6036355" cy="957126"/>
      </dsp:txXfrm>
    </dsp:sp>
    <dsp:sp modelId="{F2D7565D-FF93-4CB3-954A-F6BAF94359CB}">
      <dsp:nvSpPr>
        <dsp:cNvPr id="0" name=""/>
        <dsp:cNvSpPr/>
      </dsp:nvSpPr>
      <dsp:spPr>
        <a:xfrm>
          <a:off x="0" y="2786300"/>
          <a:ext cx="3424575" cy="13258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>
            <a:solidFill>
              <a:schemeClr val="bg1"/>
            </a:solidFill>
          </a:endParaRPr>
        </a:p>
      </dsp:txBody>
      <dsp:txXfrm>
        <a:off x="64723" y="2851023"/>
        <a:ext cx="3295129" cy="11964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E28E71-830C-46AA-8857-9540F342F619}">
      <dsp:nvSpPr>
        <dsp:cNvPr id="0" name=""/>
        <dsp:cNvSpPr/>
      </dsp:nvSpPr>
      <dsp:spPr>
        <a:xfrm rot="5400000">
          <a:off x="5848154" y="-2376072"/>
          <a:ext cx="960164" cy="595598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Segmented design/isolated wells</a:t>
          </a:r>
        </a:p>
      </dsp:txBody>
      <dsp:txXfrm rot="-5400000">
        <a:off x="3350243" y="168710"/>
        <a:ext cx="5909116" cy="866422"/>
      </dsp:txXfrm>
    </dsp:sp>
    <dsp:sp modelId="{5C0B5E7D-1487-4EA3-80DE-7E50E0F58464}">
      <dsp:nvSpPr>
        <dsp:cNvPr id="0" name=""/>
        <dsp:cNvSpPr/>
      </dsp:nvSpPr>
      <dsp:spPr>
        <a:xfrm>
          <a:off x="0" y="1818"/>
          <a:ext cx="3350243" cy="12002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chemeClr val="bg1"/>
              </a:solidFill>
            </a:rPr>
            <a:t>Nested Horizontal Wells</a:t>
          </a:r>
        </a:p>
      </dsp:txBody>
      <dsp:txXfrm>
        <a:off x="58589" y="60407"/>
        <a:ext cx="3233065" cy="1083027"/>
      </dsp:txXfrm>
    </dsp:sp>
    <dsp:sp modelId="{27290FCC-DBA5-4814-A998-3230D930F104}">
      <dsp:nvSpPr>
        <dsp:cNvPr id="0" name=""/>
        <dsp:cNvSpPr/>
      </dsp:nvSpPr>
      <dsp:spPr>
        <a:xfrm rot="5400000">
          <a:off x="5848154" y="-1115856"/>
          <a:ext cx="960164" cy="595598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Sample soil gas and groundwater</a:t>
          </a:r>
        </a:p>
      </dsp:txBody>
      <dsp:txXfrm rot="-5400000">
        <a:off x="3350243" y="1428926"/>
        <a:ext cx="5909116" cy="866422"/>
      </dsp:txXfrm>
    </dsp:sp>
    <dsp:sp modelId="{96629193-CA78-48E4-8F16-917D82B70541}">
      <dsp:nvSpPr>
        <dsp:cNvPr id="0" name=""/>
        <dsp:cNvSpPr/>
      </dsp:nvSpPr>
      <dsp:spPr>
        <a:xfrm>
          <a:off x="0" y="1262034"/>
          <a:ext cx="3350243" cy="12002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chemeClr val="bg1"/>
              </a:solidFill>
            </a:rPr>
            <a:t>Investigation Technology</a:t>
          </a:r>
        </a:p>
      </dsp:txBody>
      <dsp:txXfrm>
        <a:off x="58589" y="1320623"/>
        <a:ext cx="3233065" cy="1083027"/>
      </dsp:txXfrm>
    </dsp:sp>
    <dsp:sp modelId="{15F9815D-DD0E-448B-A31B-0929D8ACE347}">
      <dsp:nvSpPr>
        <dsp:cNvPr id="0" name=""/>
        <dsp:cNvSpPr/>
      </dsp:nvSpPr>
      <dsp:spPr>
        <a:xfrm rot="5400000">
          <a:off x="5848154" y="144359"/>
          <a:ext cx="960164" cy="595598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/>
            <a:t>Sparge</a:t>
          </a:r>
          <a:r>
            <a:rPr lang="en-US" sz="2400" kern="1200" dirty="0"/>
            <a:t> and/or inject liquid reagents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Extract soil gas and groundwater</a:t>
          </a:r>
        </a:p>
      </dsp:txBody>
      <dsp:txXfrm rot="-5400000">
        <a:off x="3350243" y="2689142"/>
        <a:ext cx="5909116" cy="866422"/>
      </dsp:txXfrm>
    </dsp:sp>
    <dsp:sp modelId="{F2D7565D-FF93-4CB3-954A-F6BAF94359CB}">
      <dsp:nvSpPr>
        <dsp:cNvPr id="0" name=""/>
        <dsp:cNvSpPr/>
      </dsp:nvSpPr>
      <dsp:spPr>
        <a:xfrm>
          <a:off x="0" y="2522250"/>
          <a:ext cx="3350243" cy="12002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chemeClr val="bg1"/>
              </a:solidFill>
            </a:rPr>
            <a:t>Remediation Technology</a:t>
          </a:r>
        </a:p>
      </dsp:txBody>
      <dsp:txXfrm>
        <a:off x="58589" y="2580839"/>
        <a:ext cx="3233065" cy="10830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E28E71-830C-46AA-8857-9540F342F619}">
      <dsp:nvSpPr>
        <dsp:cNvPr id="0" name=""/>
        <dsp:cNvSpPr/>
      </dsp:nvSpPr>
      <dsp:spPr>
        <a:xfrm rot="5400000">
          <a:off x="5805559" y="-225296"/>
          <a:ext cx="1453340" cy="61479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Small and probes can be deployed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All wells can be assessed simultaneously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Gradient driven</a:t>
          </a:r>
        </a:p>
      </dsp:txBody>
      <dsp:txXfrm rot="-5400000">
        <a:off x="3458239" y="2192970"/>
        <a:ext cx="6077034" cy="1311448"/>
      </dsp:txXfrm>
    </dsp:sp>
    <dsp:sp modelId="{5C0B5E7D-1487-4EA3-80DE-7E50E0F58464}">
      <dsp:nvSpPr>
        <dsp:cNvPr id="0" name=""/>
        <dsp:cNvSpPr/>
      </dsp:nvSpPr>
      <dsp:spPr>
        <a:xfrm>
          <a:off x="0" y="1889242"/>
          <a:ext cx="3458239" cy="18166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bg1"/>
              </a:solidFill>
            </a:rPr>
            <a:t>In-well Monitoring</a:t>
          </a:r>
        </a:p>
      </dsp:txBody>
      <dsp:txXfrm>
        <a:off x="88683" y="1977925"/>
        <a:ext cx="3280873" cy="1639309"/>
      </dsp:txXfrm>
    </dsp:sp>
    <dsp:sp modelId="{27290FCC-DBA5-4814-A998-3230D930F104}">
      <dsp:nvSpPr>
        <dsp:cNvPr id="0" name=""/>
        <dsp:cNvSpPr/>
      </dsp:nvSpPr>
      <dsp:spPr>
        <a:xfrm rot="5400000">
          <a:off x="5805559" y="-2135450"/>
          <a:ext cx="1453340" cy="61479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Up to 18 channels per unit can be sampled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Only one set of probes to upkeep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Active sampling</a:t>
          </a:r>
        </a:p>
      </dsp:txBody>
      <dsp:txXfrm rot="-5400000">
        <a:off x="3458239" y="282816"/>
        <a:ext cx="6077034" cy="1311448"/>
      </dsp:txXfrm>
    </dsp:sp>
    <dsp:sp modelId="{96629193-CA78-48E4-8F16-917D82B70541}">
      <dsp:nvSpPr>
        <dsp:cNvPr id="0" name=""/>
        <dsp:cNvSpPr/>
      </dsp:nvSpPr>
      <dsp:spPr>
        <a:xfrm>
          <a:off x="22317" y="45462"/>
          <a:ext cx="3458239" cy="18166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bg1"/>
              </a:solidFill>
            </a:rPr>
            <a:t>Surface Monitoring</a:t>
          </a:r>
          <a:endParaRPr lang="en-US" sz="1200" kern="1200" dirty="0">
            <a:solidFill>
              <a:schemeClr val="bg1"/>
            </a:solidFill>
          </a:endParaRPr>
        </a:p>
      </dsp:txBody>
      <dsp:txXfrm>
        <a:off x="111000" y="134145"/>
        <a:ext cx="3280873" cy="16393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DF8AF604-3887-4271-A27E-305A13B643AE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7D643941-99BE-4E1A-8B1D-34C441BF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388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new concept notes that still need work to some degree – messages shortened or extended beyond one slide. Now I am thinking of an advanced feature such as voice over suitable for web sites and tape loops at conferences.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9682">
              <a:defRPr/>
            </a:pPr>
            <a:fld id="{B10D890A-429C-472B-ACAE-CD76640AC4F3}" type="slidenum">
              <a:rPr lang="en-US" altLang="en-US">
                <a:solidFill>
                  <a:prstClr val="black"/>
                </a:solidFill>
                <a:latin typeface="Calibri" panose="020F0502020204030204"/>
              </a:rPr>
              <a:pPr defTabSz="469682">
                <a:defRPr/>
              </a:pPr>
              <a:t>13</a:t>
            </a:fld>
            <a:endParaRPr lang="en-US" alt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2620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new concept notes that still need work to some degree – messages shortened or extended beyond one slide. Now I am thinking of an advanced feature such as voice over suitable for web sites and tape loops at conferences.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9682">
              <a:defRPr/>
            </a:pPr>
            <a:fld id="{B10D890A-429C-472B-ACAE-CD76640AC4F3}" type="slidenum">
              <a:rPr lang="en-US" altLang="en-US">
                <a:solidFill>
                  <a:prstClr val="black"/>
                </a:solidFill>
                <a:latin typeface="Calibri" panose="020F0502020204030204"/>
              </a:rPr>
              <a:pPr defTabSz="469682">
                <a:defRPr/>
              </a:pPr>
              <a:t>24</a:t>
            </a:fld>
            <a:endParaRPr lang="en-US" alt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91113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43941-99BE-4E1A-8B1D-34C441BFEE1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86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43941-99BE-4E1A-8B1D-34C441BFEE1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55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10/30/2018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10/30/2018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10/30/2018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10/30/2018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10/30/2018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10/30/2018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10/30/2018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10/30/2018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10/30/2018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10/30/2018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10/30/2018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10/30/2018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10/30/2018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10/30/2018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10/30/2018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10/30/2018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10/30/2018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10/30/2018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category:green_check_marks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commons.wikimedia.org/wiki/File:Red_X.svg" TargetMode="Externa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99D67FC9-6538-43DF-A7D7-D061FF0A2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81" y="2263493"/>
            <a:ext cx="3992197" cy="233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34CB71B2-D9F5-4370-8FCE-69D6A8F85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509206" y="2570333"/>
            <a:ext cx="5696069" cy="213913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969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4102F-D403-4A5A-BFFF-F11C99D61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7454"/>
          </a:xfrm>
        </p:spPr>
        <p:txBody>
          <a:bodyPr>
            <a:normAutofit/>
          </a:bodyPr>
          <a:lstStyle/>
          <a:p>
            <a:pPr algn="ctr"/>
            <a:r>
              <a:rPr lang="en-US" altLang="en-US" sz="4800" b="1" dirty="0">
                <a:solidFill>
                  <a:schemeClr val="tx1"/>
                </a:solidFill>
              </a:rPr>
              <a:t>Case Study 1. Assessment of Data Gaps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31ACA-B2C5-4E65-BCEC-0E6159547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880" y="1546655"/>
            <a:ext cx="3617649" cy="4351338"/>
          </a:xfrm>
        </p:spPr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  <a:latin typeface="+mj-lt"/>
                <a:cs typeface="Arial"/>
              </a:rPr>
              <a:t>Sampling nested wells identified 400% more contamination.</a:t>
            </a:r>
          </a:p>
          <a:p>
            <a:endParaRPr lang="en-US" altLang="en-US" dirty="0">
              <a:solidFill>
                <a:schemeClr val="tx1"/>
              </a:solidFill>
              <a:latin typeface="+mj-lt"/>
              <a:cs typeface="Arial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+mj-lt"/>
                <a:cs typeface="Arial"/>
              </a:rPr>
              <a:t>Note how the data supports how the wells are effectively isolated. </a:t>
            </a:r>
            <a:endParaRPr lang="en-US" altLang="en-US" b="1" dirty="0">
              <a:solidFill>
                <a:schemeClr val="tx1"/>
              </a:solidFill>
              <a:latin typeface="+mj-lt"/>
              <a:cs typeface="Arial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B2A965-8DE5-43E8-B1E8-BE71A7FC8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102" y="1352579"/>
            <a:ext cx="6811892" cy="4282409"/>
          </a:xfrm>
          <a:prstGeom prst="rect">
            <a:avLst/>
          </a:prstGeom>
          <a:effectLst>
            <a:glow rad="1270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4E59454-CB85-4BFF-95A4-187EAE434F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402" y="5825095"/>
            <a:ext cx="14192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4897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A09C2-39BB-4F97-83C5-40A78782C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550" y="471791"/>
            <a:ext cx="8488159" cy="886582"/>
          </a:xfrm>
        </p:spPr>
        <p:txBody>
          <a:bodyPr>
            <a:normAutofit/>
          </a:bodyPr>
          <a:lstStyle/>
          <a:p>
            <a:r>
              <a:rPr lang="en-US" altLang="en-US" b="1" dirty="0">
                <a:solidFill>
                  <a:schemeClr val="tx1"/>
                </a:solidFill>
              </a:rPr>
              <a:t>Case Study 2.  Data Gaps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9EC3E03-D36A-4F0E-8844-C9FBEAF529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442" t="18633" r="22526" b="24023"/>
          <a:stretch/>
        </p:blipFill>
        <p:spPr>
          <a:xfrm>
            <a:off x="5561649" y="2244219"/>
            <a:ext cx="6479522" cy="4422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54F7AD3-B0C4-4973-9E26-541430C5A819}"/>
              </a:ext>
            </a:extLst>
          </p:cNvPr>
          <p:cNvCxnSpPr>
            <a:cxnSpLocks/>
          </p:cNvCxnSpPr>
          <p:nvPr/>
        </p:nvCxnSpPr>
        <p:spPr bwMode="auto">
          <a:xfrm flipV="1">
            <a:off x="7522590" y="4391661"/>
            <a:ext cx="3065837" cy="545345"/>
          </a:xfrm>
          <a:prstGeom prst="straightConnector1">
            <a:avLst/>
          </a:prstGeom>
          <a:ln w="4762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>
            <a:glow rad="63500">
              <a:schemeClr val="bg1"/>
            </a:glow>
            <a:outerShdw dist="35921" dir="2700000" algn="ctr" rotWithShape="0">
              <a:schemeClr val="bg2"/>
            </a:outerShdw>
          </a:effectLst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DB7AB42-F0EF-482F-BFD3-538DE0883637}"/>
              </a:ext>
            </a:extLst>
          </p:cNvPr>
          <p:cNvSpPr/>
          <p:nvPr/>
        </p:nvSpPr>
        <p:spPr bwMode="auto">
          <a:xfrm>
            <a:off x="8491916" y="3803546"/>
            <a:ext cx="1375614" cy="1176230"/>
          </a:xfrm>
          <a:custGeom>
            <a:avLst/>
            <a:gdLst>
              <a:gd name="connsiteX0" fmla="*/ 57079 w 1375614"/>
              <a:gd name="connsiteY0" fmla="*/ 1169593 h 1176230"/>
              <a:gd name="connsiteX1" fmla="*/ 796219 w 1375614"/>
              <a:gd name="connsiteY1" fmla="*/ 1047673 h 1176230"/>
              <a:gd name="connsiteX2" fmla="*/ 1329619 w 1375614"/>
              <a:gd name="connsiteY2" fmla="*/ 979093 h 1176230"/>
              <a:gd name="connsiteX3" fmla="*/ 1299139 w 1375614"/>
              <a:gd name="connsiteY3" fmla="*/ 704773 h 1176230"/>
              <a:gd name="connsiteX4" fmla="*/ 902899 w 1375614"/>
              <a:gd name="connsiteY4" fmla="*/ 232333 h 1176230"/>
              <a:gd name="connsiteX5" fmla="*/ 796219 w 1375614"/>
              <a:gd name="connsiteY5" fmla="*/ 64693 h 1176230"/>
              <a:gd name="connsiteX6" fmla="*/ 483799 w 1375614"/>
              <a:gd name="connsiteY6" fmla="*/ 3733 h 1176230"/>
              <a:gd name="connsiteX7" fmla="*/ 262819 w 1375614"/>
              <a:gd name="connsiteY7" fmla="*/ 49453 h 1176230"/>
              <a:gd name="connsiteX8" fmla="*/ 133279 w 1375614"/>
              <a:gd name="connsiteY8" fmla="*/ 392353 h 1176230"/>
              <a:gd name="connsiteX9" fmla="*/ 57079 w 1375614"/>
              <a:gd name="connsiteY9" fmla="*/ 826693 h 1176230"/>
              <a:gd name="connsiteX10" fmla="*/ 57079 w 1375614"/>
              <a:gd name="connsiteY10" fmla="*/ 1169593 h 1176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5614" h="1176230">
                <a:moveTo>
                  <a:pt x="57079" y="1169593"/>
                </a:moveTo>
                <a:cubicBezTo>
                  <a:pt x="180269" y="1206423"/>
                  <a:pt x="584129" y="1079423"/>
                  <a:pt x="796219" y="1047673"/>
                </a:cubicBezTo>
                <a:cubicBezTo>
                  <a:pt x="1008309" y="1015923"/>
                  <a:pt x="1245799" y="1036243"/>
                  <a:pt x="1329619" y="979093"/>
                </a:cubicBezTo>
                <a:cubicBezTo>
                  <a:pt x="1413439" y="921943"/>
                  <a:pt x="1370259" y="829233"/>
                  <a:pt x="1299139" y="704773"/>
                </a:cubicBezTo>
                <a:cubicBezTo>
                  <a:pt x="1228019" y="580313"/>
                  <a:pt x="986719" y="339013"/>
                  <a:pt x="902899" y="232333"/>
                </a:cubicBezTo>
                <a:cubicBezTo>
                  <a:pt x="819079" y="125653"/>
                  <a:pt x="866069" y="102793"/>
                  <a:pt x="796219" y="64693"/>
                </a:cubicBezTo>
                <a:cubicBezTo>
                  <a:pt x="726369" y="26593"/>
                  <a:pt x="572699" y="6273"/>
                  <a:pt x="483799" y="3733"/>
                </a:cubicBezTo>
                <a:cubicBezTo>
                  <a:pt x="394899" y="1193"/>
                  <a:pt x="321239" y="-15317"/>
                  <a:pt x="262819" y="49453"/>
                </a:cubicBezTo>
                <a:cubicBezTo>
                  <a:pt x="204399" y="114223"/>
                  <a:pt x="167569" y="262813"/>
                  <a:pt x="133279" y="392353"/>
                </a:cubicBezTo>
                <a:cubicBezTo>
                  <a:pt x="98989" y="521893"/>
                  <a:pt x="67239" y="699693"/>
                  <a:pt x="57079" y="826693"/>
                </a:cubicBezTo>
                <a:cubicBezTo>
                  <a:pt x="46919" y="953693"/>
                  <a:pt x="-66111" y="1132763"/>
                  <a:pt x="57079" y="1169593"/>
                </a:cubicBezTo>
                <a:close/>
              </a:path>
            </a:pathLst>
          </a:custGeom>
          <a:solidFill>
            <a:srgbClr val="FFFF00">
              <a:alpha val="3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27000">
              <a:srgbClr val="FFFF00">
                <a:alpha val="30000"/>
              </a:srgb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59AF9A4-99D6-4F8C-A895-EC0A2CC6D233}"/>
              </a:ext>
            </a:extLst>
          </p:cNvPr>
          <p:cNvSpPr/>
          <p:nvPr/>
        </p:nvSpPr>
        <p:spPr bwMode="auto">
          <a:xfrm>
            <a:off x="8551805" y="4819949"/>
            <a:ext cx="1391607" cy="1446194"/>
          </a:xfrm>
          <a:custGeom>
            <a:avLst/>
            <a:gdLst>
              <a:gd name="connsiteX0" fmla="*/ 9748 w 1364123"/>
              <a:gd name="connsiteY0" fmla="*/ 234099 h 1478523"/>
              <a:gd name="connsiteX1" fmla="*/ 381223 w 1364123"/>
              <a:gd name="connsiteY1" fmla="*/ 843699 h 1478523"/>
              <a:gd name="connsiteX2" fmla="*/ 781273 w 1364123"/>
              <a:gd name="connsiteY2" fmla="*/ 1462824 h 1478523"/>
              <a:gd name="connsiteX3" fmla="*/ 1181323 w 1364123"/>
              <a:gd name="connsiteY3" fmla="*/ 1234224 h 1478523"/>
              <a:gd name="connsiteX4" fmla="*/ 1352773 w 1364123"/>
              <a:gd name="connsiteY4" fmla="*/ 596049 h 1478523"/>
              <a:gd name="connsiteX5" fmla="*/ 1343248 w 1364123"/>
              <a:gd name="connsiteY5" fmla="*/ 62649 h 1478523"/>
              <a:gd name="connsiteX6" fmla="*/ 1305148 w 1364123"/>
              <a:gd name="connsiteY6" fmla="*/ 5499 h 1478523"/>
              <a:gd name="connsiteX7" fmla="*/ 1209898 w 1364123"/>
              <a:gd name="connsiteY7" fmla="*/ 5499 h 1478523"/>
              <a:gd name="connsiteX8" fmla="*/ 990823 w 1364123"/>
              <a:gd name="connsiteY8" fmla="*/ 34074 h 1478523"/>
              <a:gd name="connsiteX9" fmla="*/ 743173 w 1364123"/>
              <a:gd name="connsiteY9" fmla="*/ 72174 h 1478523"/>
              <a:gd name="connsiteX10" fmla="*/ 552673 w 1364123"/>
              <a:gd name="connsiteY10" fmla="*/ 110274 h 1478523"/>
              <a:gd name="connsiteX11" fmla="*/ 305023 w 1364123"/>
              <a:gd name="connsiteY11" fmla="*/ 148374 h 1478523"/>
              <a:gd name="connsiteX12" fmla="*/ 124048 w 1364123"/>
              <a:gd name="connsiteY12" fmla="*/ 186474 h 1478523"/>
              <a:gd name="connsiteX13" fmla="*/ 9748 w 1364123"/>
              <a:gd name="connsiteY13" fmla="*/ 234099 h 1478523"/>
              <a:gd name="connsiteX0" fmla="*/ 13629 w 1320379"/>
              <a:gd name="connsiteY0" fmla="*/ 293630 h 1478523"/>
              <a:gd name="connsiteX1" fmla="*/ 337479 w 1320379"/>
              <a:gd name="connsiteY1" fmla="*/ 843699 h 1478523"/>
              <a:gd name="connsiteX2" fmla="*/ 737529 w 1320379"/>
              <a:gd name="connsiteY2" fmla="*/ 1462824 h 1478523"/>
              <a:gd name="connsiteX3" fmla="*/ 1137579 w 1320379"/>
              <a:gd name="connsiteY3" fmla="*/ 1234224 h 1478523"/>
              <a:gd name="connsiteX4" fmla="*/ 1309029 w 1320379"/>
              <a:gd name="connsiteY4" fmla="*/ 596049 h 1478523"/>
              <a:gd name="connsiteX5" fmla="*/ 1299504 w 1320379"/>
              <a:gd name="connsiteY5" fmla="*/ 62649 h 1478523"/>
              <a:gd name="connsiteX6" fmla="*/ 1261404 w 1320379"/>
              <a:gd name="connsiteY6" fmla="*/ 5499 h 1478523"/>
              <a:gd name="connsiteX7" fmla="*/ 1166154 w 1320379"/>
              <a:gd name="connsiteY7" fmla="*/ 5499 h 1478523"/>
              <a:gd name="connsiteX8" fmla="*/ 947079 w 1320379"/>
              <a:gd name="connsiteY8" fmla="*/ 34074 h 1478523"/>
              <a:gd name="connsiteX9" fmla="*/ 699429 w 1320379"/>
              <a:gd name="connsiteY9" fmla="*/ 72174 h 1478523"/>
              <a:gd name="connsiteX10" fmla="*/ 508929 w 1320379"/>
              <a:gd name="connsiteY10" fmla="*/ 110274 h 1478523"/>
              <a:gd name="connsiteX11" fmla="*/ 261279 w 1320379"/>
              <a:gd name="connsiteY11" fmla="*/ 148374 h 1478523"/>
              <a:gd name="connsiteX12" fmla="*/ 80304 w 1320379"/>
              <a:gd name="connsiteY12" fmla="*/ 186474 h 1478523"/>
              <a:gd name="connsiteX13" fmla="*/ 13629 w 1320379"/>
              <a:gd name="connsiteY13" fmla="*/ 293630 h 1478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20379" h="1478523">
                <a:moveTo>
                  <a:pt x="13629" y="293630"/>
                </a:moveTo>
                <a:cubicBezTo>
                  <a:pt x="56491" y="403167"/>
                  <a:pt x="216829" y="648833"/>
                  <a:pt x="337479" y="843699"/>
                </a:cubicBezTo>
                <a:cubicBezTo>
                  <a:pt x="458129" y="1038565"/>
                  <a:pt x="604179" y="1397737"/>
                  <a:pt x="737529" y="1462824"/>
                </a:cubicBezTo>
                <a:cubicBezTo>
                  <a:pt x="870879" y="1527912"/>
                  <a:pt x="1042329" y="1378687"/>
                  <a:pt x="1137579" y="1234224"/>
                </a:cubicBezTo>
                <a:cubicBezTo>
                  <a:pt x="1232829" y="1089762"/>
                  <a:pt x="1282042" y="791312"/>
                  <a:pt x="1309029" y="596049"/>
                </a:cubicBezTo>
                <a:cubicBezTo>
                  <a:pt x="1336017" y="400787"/>
                  <a:pt x="1307442" y="161074"/>
                  <a:pt x="1299504" y="62649"/>
                </a:cubicBezTo>
                <a:cubicBezTo>
                  <a:pt x="1291567" y="-35776"/>
                  <a:pt x="1283629" y="15024"/>
                  <a:pt x="1261404" y="5499"/>
                </a:cubicBezTo>
                <a:cubicBezTo>
                  <a:pt x="1239179" y="-4026"/>
                  <a:pt x="1218541" y="737"/>
                  <a:pt x="1166154" y="5499"/>
                </a:cubicBezTo>
                <a:cubicBezTo>
                  <a:pt x="1113767" y="10261"/>
                  <a:pt x="1024867" y="22961"/>
                  <a:pt x="947079" y="34074"/>
                </a:cubicBezTo>
                <a:cubicBezTo>
                  <a:pt x="869292" y="45186"/>
                  <a:pt x="772454" y="59474"/>
                  <a:pt x="699429" y="72174"/>
                </a:cubicBezTo>
                <a:cubicBezTo>
                  <a:pt x="626404" y="84874"/>
                  <a:pt x="581954" y="97574"/>
                  <a:pt x="508929" y="110274"/>
                </a:cubicBezTo>
                <a:cubicBezTo>
                  <a:pt x="435904" y="122974"/>
                  <a:pt x="332716" y="135674"/>
                  <a:pt x="261279" y="148374"/>
                </a:cubicBezTo>
                <a:cubicBezTo>
                  <a:pt x="189842" y="161074"/>
                  <a:pt x="121579" y="162265"/>
                  <a:pt x="80304" y="186474"/>
                </a:cubicBezTo>
                <a:cubicBezTo>
                  <a:pt x="39029" y="210683"/>
                  <a:pt x="-29233" y="184093"/>
                  <a:pt x="13629" y="293630"/>
                </a:cubicBezTo>
                <a:close/>
              </a:path>
            </a:pathLst>
          </a:custGeom>
          <a:solidFill>
            <a:srgbClr val="FF0000">
              <a:alpha val="3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27000">
              <a:srgbClr val="FF0000">
                <a:alpha val="30000"/>
              </a:srgb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B69045-F422-416C-A35F-BDB32CE99BAB}"/>
              </a:ext>
            </a:extLst>
          </p:cNvPr>
          <p:cNvSpPr/>
          <p:nvPr/>
        </p:nvSpPr>
        <p:spPr>
          <a:xfrm>
            <a:off x="367480" y="3561335"/>
            <a:ext cx="5194169" cy="1380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n-US" sz="2600" dirty="0"/>
              <a:t>The assumption that the tank was leaking was refuted.  The problem was shown to be related to adjacent piping infrastructure.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AE2C7C-0692-4FB4-B5AB-8D127D7C8C97}"/>
              </a:ext>
            </a:extLst>
          </p:cNvPr>
          <p:cNvSpPr txBox="1"/>
          <p:nvPr/>
        </p:nvSpPr>
        <p:spPr>
          <a:xfrm>
            <a:off x="8189453" y="2981081"/>
            <a:ext cx="1262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Fuel Tank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94FC7E-B2CF-4D34-B07F-9DE4C9EF6279}"/>
              </a:ext>
            </a:extLst>
          </p:cNvPr>
          <p:cNvSpPr txBox="1"/>
          <p:nvPr/>
        </p:nvSpPr>
        <p:spPr>
          <a:xfrm rot="20939142">
            <a:off x="6732959" y="4419712"/>
            <a:ext cx="1818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Well System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4898FB-A76A-4C8C-9187-5E3BDC3FEE70}"/>
              </a:ext>
            </a:extLst>
          </p:cNvPr>
          <p:cNvSpPr/>
          <p:nvPr/>
        </p:nvSpPr>
        <p:spPr>
          <a:xfrm>
            <a:off x="367479" y="1870728"/>
            <a:ext cx="5194169" cy="1380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n-US" sz="2600" dirty="0"/>
              <a:t>One Vertebrae™ Well System</a:t>
            </a:r>
            <a:r>
              <a:rPr lang="en-US" altLang="en-US" sz="2600" baseline="30000" dirty="0"/>
              <a:t> </a:t>
            </a:r>
            <a:r>
              <a:rPr lang="en-US" altLang="en-US" sz="2600" dirty="0"/>
              <a:t>installed in 20’ sections to assess source of a dissolved phase  hydrocarbon plume at a naval base.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3D8F9FE-1DC3-4F98-8D8B-178FEFA2175D}"/>
              </a:ext>
            </a:extLst>
          </p:cNvPr>
          <p:cNvSpPr/>
          <p:nvPr/>
        </p:nvSpPr>
        <p:spPr>
          <a:xfrm>
            <a:off x="367479" y="5384521"/>
            <a:ext cx="5194169" cy="740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n-US" sz="2600" dirty="0"/>
              <a:t>The situation was simplified and a huge relief to the operators. </a:t>
            </a:r>
          </a:p>
        </p:txBody>
      </p:sp>
    </p:spTree>
    <p:extLst>
      <p:ext uri="{BB962C8B-B14F-4D97-AF65-F5344CB8AC3E}">
        <p14:creationId xmlns:p14="http://schemas.microsoft.com/office/powerpoint/2010/main" val="396511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61E42-7380-4612-974B-4117505D1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669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Technology </a:t>
            </a:r>
            <a:r>
              <a:rPr lang="en-US" sz="4800" b="1" dirty="0">
                <a:solidFill>
                  <a:schemeClr val="tx1"/>
                </a:solidFill>
              </a:rPr>
              <a:t>Comparison</a:t>
            </a:r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481E2ACA-AEE5-4BE8-8A34-66E9818751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2111098"/>
              </p:ext>
            </p:extLst>
          </p:nvPr>
        </p:nvGraphicFramePr>
        <p:xfrm>
          <a:off x="1885950" y="1251576"/>
          <a:ext cx="8246192" cy="506772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19356">
                  <a:extLst>
                    <a:ext uri="{9D8B030D-6E8A-4147-A177-3AD203B41FA5}">
                      <a16:colId xmlns:a16="http://schemas.microsoft.com/office/drawing/2014/main" val="1414294365"/>
                    </a:ext>
                  </a:extLst>
                </a:gridCol>
                <a:gridCol w="1496923">
                  <a:extLst>
                    <a:ext uri="{9D8B030D-6E8A-4147-A177-3AD203B41FA5}">
                      <a16:colId xmlns:a16="http://schemas.microsoft.com/office/drawing/2014/main" val="133163121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321033175"/>
                    </a:ext>
                  </a:extLst>
                </a:gridCol>
                <a:gridCol w="1672513">
                  <a:extLst>
                    <a:ext uri="{9D8B030D-6E8A-4147-A177-3AD203B41FA5}">
                      <a16:colId xmlns:a16="http://schemas.microsoft.com/office/drawing/2014/main" val="374447036"/>
                    </a:ext>
                  </a:extLst>
                </a:gridCol>
              </a:tblGrid>
              <a:tr h="8410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Vertebrae</a:t>
                      </a:r>
                      <a:r>
                        <a:rPr lang="en-US" baseline="40000" dirty="0"/>
                        <a:t>TM</a:t>
                      </a:r>
                      <a:endParaRPr lang="en-US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Horizontal Remediation Wells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Vertical Wells</a:t>
                      </a:r>
                    </a:p>
                    <a:p>
                      <a:pPr algn="ctr"/>
                      <a:r>
                        <a:rPr lang="en-US" dirty="0"/>
                        <a:t>Monitoring &amp;</a:t>
                      </a:r>
                    </a:p>
                    <a:p>
                      <a:pPr algn="ctr"/>
                      <a:r>
                        <a:rPr lang="en-US" dirty="0"/>
                        <a:t>Extraction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4166469"/>
                  </a:ext>
                </a:extLst>
              </a:tr>
              <a:tr h="485201">
                <a:tc>
                  <a:txBody>
                    <a:bodyPr/>
                    <a:lstStyle/>
                    <a:p>
                      <a:r>
                        <a:rPr lang="en-US" sz="1400" b="1" dirty="0"/>
                        <a:t>ADDRESS DIFFICULT ACCESS ISSUES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7887289"/>
                  </a:ext>
                </a:extLst>
              </a:tr>
              <a:tr h="454876">
                <a:tc>
                  <a:txBody>
                    <a:bodyPr/>
                    <a:lstStyle/>
                    <a:p>
                      <a:r>
                        <a:rPr lang="en-US" sz="1400" b="1" dirty="0"/>
                        <a:t>FOR ASSESSMENT AND REMEDIATION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174076"/>
                  </a:ext>
                </a:extLst>
              </a:tr>
              <a:tr h="390404">
                <a:tc>
                  <a:txBody>
                    <a:bodyPr/>
                    <a:lstStyle/>
                    <a:p>
                      <a:r>
                        <a:rPr lang="en-US" sz="1400" b="1" dirty="0"/>
                        <a:t>FILLS IN DATA GAPS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685602"/>
                  </a:ext>
                </a:extLst>
              </a:tr>
              <a:tr h="501870">
                <a:tc>
                  <a:txBody>
                    <a:bodyPr/>
                    <a:lstStyle/>
                    <a:p>
                      <a:r>
                        <a:rPr lang="en-US" sz="1400" b="1" dirty="0"/>
                        <a:t>REPEATABLE SAMPLING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7578972"/>
                  </a:ext>
                </a:extLst>
              </a:tr>
              <a:tr h="6368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SEGMENTATION GIVES FLEXIBILITY AROUND PLUME VARIABILITY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349830"/>
                  </a:ext>
                </a:extLst>
              </a:tr>
              <a:tr h="439070">
                <a:tc>
                  <a:txBody>
                    <a:bodyPr/>
                    <a:lstStyle/>
                    <a:p>
                      <a:r>
                        <a:rPr lang="en-US" sz="1400" b="1" dirty="0"/>
                        <a:t>EASY TRANSITION FROM ASSESSMENT TO TREATMENT</a:t>
                      </a:r>
                    </a:p>
                    <a:p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0291621"/>
                  </a:ext>
                </a:extLst>
              </a:tr>
              <a:tr h="368703">
                <a:tc>
                  <a:txBody>
                    <a:bodyPr/>
                    <a:lstStyle/>
                    <a:p>
                      <a:r>
                        <a:rPr lang="en-US" sz="1400" b="1" dirty="0"/>
                        <a:t>WELL SUITED TO LONG, NARROW PLUMES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258759"/>
                  </a:ext>
                </a:extLst>
              </a:tr>
              <a:tr h="368703">
                <a:tc>
                  <a:txBody>
                    <a:bodyPr/>
                    <a:lstStyle/>
                    <a:p>
                      <a:r>
                        <a:rPr lang="en-US" sz="1400" b="1" dirty="0"/>
                        <a:t>HIGH VALUE FOR LOW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3396104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94C11B44-44B5-4576-9A1C-808B3D17B217}"/>
              </a:ext>
            </a:extLst>
          </p:cNvPr>
          <p:cNvGrpSpPr/>
          <p:nvPr/>
        </p:nvGrpSpPr>
        <p:grpSpPr>
          <a:xfrm>
            <a:off x="5396809" y="2205861"/>
            <a:ext cx="476018" cy="4078504"/>
            <a:chOff x="5278825" y="2500821"/>
            <a:chExt cx="476018" cy="407850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D74E060-56FC-44A3-81F7-31AF2CC80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5293380" y="5025415"/>
              <a:ext cx="414996" cy="425638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BE15B49-EF9F-4963-A7F7-F250A85BE2C6}"/>
                </a:ext>
              </a:extLst>
            </p:cNvPr>
            <p:cNvGrpSpPr/>
            <p:nvPr/>
          </p:nvGrpSpPr>
          <p:grpSpPr>
            <a:xfrm>
              <a:off x="5278825" y="2500821"/>
              <a:ext cx="476018" cy="4078504"/>
              <a:chOff x="5234581" y="2500821"/>
              <a:chExt cx="476018" cy="4078504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A9AF6F6-A6E2-41C1-9534-42E40A0410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"/>
                  </a:ext>
                </a:extLst>
              </a:blip>
              <a:stretch>
                <a:fillRect/>
              </a:stretch>
            </p:blipFill>
            <p:spPr>
              <a:xfrm>
                <a:off x="5295603" y="2500821"/>
                <a:ext cx="414996" cy="425638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0CE82C5C-E408-4B59-B055-3252DCAA95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"/>
                  </a:ext>
                </a:extLst>
              </a:blip>
              <a:stretch>
                <a:fillRect/>
              </a:stretch>
            </p:blipFill>
            <p:spPr>
              <a:xfrm>
                <a:off x="5248190" y="2990034"/>
                <a:ext cx="414996" cy="425638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E8E53A4-EEC6-4A58-9DB0-E012BBED2F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"/>
                  </a:ext>
                </a:extLst>
              </a:blip>
              <a:stretch>
                <a:fillRect/>
              </a:stretch>
            </p:blipFill>
            <p:spPr>
              <a:xfrm>
                <a:off x="5234581" y="3479247"/>
                <a:ext cx="414996" cy="425638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B0214A5-DB2A-43B2-99F1-C66A0462D5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"/>
                  </a:ext>
                </a:extLst>
              </a:blip>
              <a:stretch>
                <a:fillRect/>
              </a:stretch>
            </p:blipFill>
            <p:spPr>
              <a:xfrm>
                <a:off x="5248190" y="3954418"/>
                <a:ext cx="414996" cy="425638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EE6D509-2EA8-48E6-812D-E05640D435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"/>
                  </a:ext>
                </a:extLst>
              </a:blip>
              <a:stretch>
                <a:fillRect/>
              </a:stretch>
            </p:blipFill>
            <p:spPr>
              <a:xfrm>
                <a:off x="5284440" y="4472391"/>
                <a:ext cx="414996" cy="425638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0AA9AEE-2786-4C46-85D3-DCE8E48502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"/>
                  </a:ext>
                </a:extLst>
              </a:blip>
              <a:stretch>
                <a:fillRect/>
              </a:stretch>
            </p:blipFill>
            <p:spPr>
              <a:xfrm>
                <a:off x="5270313" y="5706295"/>
                <a:ext cx="414996" cy="425638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9A09B59-5732-42C7-908D-CF82AB2239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"/>
                  </a:ext>
                </a:extLst>
              </a:blip>
              <a:stretch>
                <a:fillRect/>
              </a:stretch>
            </p:blipFill>
            <p:spPr>
              <a:xfrm>
                <a:off x="5248190" y="6153687"/>
                <a:ext cx="414996" cy="425638"/>
              </a:xfrm>
              <a:prstGeom prst="rect">
                <a:avLst/>
              </a:prstGeom>
            </p:spPr>
          </p:pic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2EB5372-CF0C-403E-93AE-4E645AD344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174667" y="2238191"/>
            <a:ext cx="414996" cy="4256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1DFBDA-8A27-456D-B6C4-B359D7C268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251467" y="5411335"/>
            <a:ext cx="414996" cy="4256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6C2093-BBF9-47B7-AFF2-6D5D33ADB2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271689" y="2761054"/>
            <a:ext cx="288006" cy="3386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0D26D95-FF77-4C06-92C4-0B5ACBB5EC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279723" y="3214325"/>
            <a:ext cx="288006" cy="3386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DD924C-51D3-4FCB-8034-F133F9A7F6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284578" y="3661031"/>
            <a:ext cx="288006" cy="3386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3B80802-FA52-49CC-B2D8-8DF9BC34C2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275221" y="4168973"/>
            <a:ext cx="288006" cy="3386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B536EF1-12D3-45FB-92C5-423C0960BF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275221" y="4877258"/>
            <a:ext cx="288006" cy="3386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AF811ED-E11C-4D00-8F22-85AF332109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156702" y="5948498"/>
            <a:ext cx="288006" cy="3386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320FFF2-22C7-4D03-9498-E76EF292FA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135618" y="5454840"/>
            <a:ext cx="288006" cy="3386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08B59E7-4A71-4F16-9B1E-901F56445F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135618" y="4877258"/>
            <a:ext cx="288006" cy="3386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A587E23-EEA0-4105-88B3-459EF4F298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125732" y="4195457"/>
            <a:ext cx="288006" cy="33862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4B1F5C1-3A0C-4029-9763-FC570C375E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134724" y="3224710"/>
            <a:ext cx="288006" cy="33862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B3BDA83-D2CB-44B8-90D0-41082C010F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062237" y="3629587"/>
            <a:ext cx="414996" cy="425638"/>
          </a:xfrm>
          <a:prstGeom prst="rect">
            <a:avLst/>
          </a:prstGeom>
        </p:spPr>
      </p:pic>
      <p:pic>
        <p:nvPicPr>
          <p:cNvPr id="32" name="Picture 3">
            <a:extLst>
              <a:ext uri="{FF2B5EF4-FFF2-40B4-BE49-F238E27FC236}">
                <a16:creationId xmlns:a16="http://schemas.microsoft.com/office/drawing/2014/main" id="{F89BDA40-95A7-43A5-86A4-E2A5841213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402" y="5825095"/>
            <a:ext cx="14192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43376C7-D332-461B-B7F0-1D9E249B10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156702" y="2278122"/>
            <a:ext cx="288006" cy="33862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A963CB0-BA35-42AA-BE2D-D5EF99C222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037661" y="2758649"/>
            <a:ext cx="414996" cy="42563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7176B10-CEA9-42DB-82C4-F972B0DAC6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271689" y="5983931"/>
            <a:ext cx="288006" cy="33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83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C5B30-6001-43C6-A4FE-48BA97FCD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366" y="551232"/>
            <a:ext cx="7924800" cy="838200"/>
          </a:xfrm>
        </p:spPr>
        <p:txBody>
          <a:bodyPr>
            <a:normAutofit/>
          </a:bodyPr>
          <a:lstStyle/>
          <a:p>
            <a:pPr algn="ctr"/>
            <a:r>
              <a:rPr lang="en-US" altLang="en-US" sz="4800" b="1" dirty="0">
                <a:solidFill>
                  <a:schemeClr val="tx1"/>
                </a:solidFill>
                <a:latin typeface="+mn-lt"/>
              </a:rPr>
              <a:t>Additional </a:t>
            </a:r>
            <a:r>
              <a:rPr lang="en-US" altLang="en-US" sz="4800" b="1" dirty="0">
                <a:solidFill>
                  <a:schemeClr val="tx1"/>
                </a:solidFill>
                <a:effectLst/>
                <a:latin typeface="+mn-lt"/>
              </a:rPr>
              <a:t>Considerations</a:t>
            </a:r>
            <a:endParaRPr lang="en-US" sz="4800" b="1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103880-2821-484A-A629-9FC37321D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390" y="1505972"/>
            <a:ext cx="10718014" cy="4616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/>
              </a:buClr>
              <a:buSzPct val="750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HRSC - High Resolution Site Characterization produces vertical profiles with varying degrees of “granularity.”  Vertebrae 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TM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Well Systems add a dimension to the process.   With horizontal assessment we are able, in essence, to create the field of what we are calling High Resolution Contaminant Distribution (HRCD).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/>
              </a:buClr>
              <a:buSzPct val="75000"/>
              <a:buFont typeface="Wingdings" panose="05000000000000000000" pitchFamily="2" charset="2"/>
              <a:buChar char="l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lvl="0">
              <a:spcBef>
                <a:spcPts val="0"/>
              </a:spcBef>
              <a:buClr>
                <a:prstClr val="white"/>
              </a:buClr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PFAS -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polyfluoronated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alkylsubstances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, has c</a:t>
            </a:r>
            <a:r>
              <a:rPr lang="en-US" altLang="en-US" sz="2400" dirty="0" err="1">
                <a:solidFill>
                  <a:prstClr val="white"/>
                </a:solidFill>
              </a:rPr>
              <a:t>ompliance</a:t>
            </a:r>
            <a:r>
              <a:rPr lang="en-US" altLang="en-US" sz="2400" dirty="0">
                <a:solidFill>
                  <a:prstClr val="white"/>
                </a:solidFill>
              </a:rPr>
              <a:t> criteria in parts per trillion therefore,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created serious sampling concerns.  Many common materials such as well components, personal care products, food packaging and clothing can have traces of PFAS.  We are working towards providing Vertebrae</a:t>
            </a:r>
            <a:r>
              <a:rPr kumimoji="0" lang="en-US" alt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TM 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Well Systems that are certified free of contaminants. </a:t>
            </a: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4BD59136-14A3-4316-90C0-E9CA1CBEB0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402" y="5825095"/>
            <a:ext cx="14192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7592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02946-FFF8-4909-81BB-E036912C9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en-US" sz="4800" b="1" dirty="0">
                <a:solidFill>
                  <a:schemeClr val="tx1"/>
                </a:solidFill>
              </a:rPr>
              <a:t>Site Remediation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4F2A2-0C78-4216-B452-707DFEB1D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963" y="1677791"/>
            <a:ext cx="10652051" cy="4815084"/>
          </a:xfrm>
        </p:spPr>
        <p:txBody>
          <a:bodyPr>
            <a:normAutofit fontScale="47500" lnSpcReduction="20000"/>
          </a:bodyPr>
          <a:lstStyle/>
          <a:p>
            <a:r>
              <a:rPr lang="en-US" sz="6700" dirty="0">
                <a:solidFill>
                  <a:schemeClr val="tx1"/>
                </a:solidFill>
              </a:rPr>
              <a:t>Vertebrae™ Well Systems can deliver reagents that drive oxidative and/or reductive contaminant remediation.</a:t>
            </a:r>
          </a:p>
          <a:p>
            <a:endParaRPr lang="en-US" sz="6700" dirty="0">
              <a:solidFill>
                <a:schemeClr val="tx1"/>
              </a:solidFill>
            </a:endParaRPr>
          </a:p>
          <a:p>
            <a:r>
              <a:rPr lang="en-US" sz="6700" dirty="0">
                <a:solidFill>
                  <a:schemeClr val="tx1"/>
                </a:solidFill>
              </a:rPr>
              <a:t>The segmented configuration allows the engineer to maximize efficiency by adapting to plume dynamics.  </a:t>
            </a:r>
          </a:p>
          <a:p>
            <a:endParaRPr lang="en-US" sz="6700" dirty="0">
              <a:solidFill>
                <a:schemeClr val="tx1"/>
              </a:solidFill>
            </a:endParaRPr>
          </a:p>
          <a:p>
            <a:r>
              <a:rPr lang="en-US" sz="6700" dirty="0">
                <a:solidFill>
                  <a:schemeClr val="tx1"/>
                </a:solidFill>
              </a:rPr>
              <a:t>The only limitation is the physicality of the reagent such that it can pass through a well screen effectively.</a:t>
            </a:r>
          </a:p>
          <a:p>
            <a:endParaRPr lang="en-US" sz="6700" dirty="0">
              <a:solidFill>
                <a:schemeClr val="tx1"/>
              </a:solidFill>
            </a:endParaRPr>
          </a:p>
          <a:p>
            <a:r>
              <a:rPr lang="en-US" sz="6700" dirty="0">
                <a:solidFill>
                  <a:schemeClr val="tx1"/>
                </a:solidFill>
              </a:rPr>
              <a:t>The Systems can also be used for air sparging or soil vapor extraction (SVE).    </a:t>
            </a:r>
          </a:p>
          <a:p>
            <a:pPr marL="0" indent="0">
              <a:buNone/>
            </a:pPr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4D5A0D-3236-4984-8BD8-970348C5C8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402" y="5825095"/>
            <a:ext cx="14192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215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209">
            <a:extLst>
              <a:ext uri="{FF2B5EF4-FFF2-40B4-BE49-F238E27FC236}">
                <a16:creationId xmlns:a16="http://schemas.microsoft.com/office/drawing/2014/main" id="{FC18DD58-F937-438F-A6F2-0CA059C1BE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8" t="18281" r="11288" b="20928"/>
          <a:stretch/>
        </p:blipFill>
        <p:spPr>
          <a:xfrm>
            <a:off x="30480" y="1293796"/>
            <a:ext cx="7199314" cy="3888872"/>
          </a:xfrm>
          <a:prstGeom prst="roundRect">
            <a:avLst>
              <a:gd name="adj" fmla="val 8594"/>
            </a:avLst>
          </a:prstGeom>
          <a:solidFill>
            <a:srgbClr val="FFFFFF"/>
          </a:solidFill>
          <a:ln>
            <a:noFill/>
          </a:ln>
          <a:effectLst/>
        </p:spPr>
      </p:pic>
      <p:grpSp>
        <p:nvGrpSpPr>
          <p:cNvPr id="211" name="Group 210">
            <a:extLst>
              <a:ext uri="{FF2B5EF4-FFF2-40B4-BE49-F238E27FC236}">
                <a16:creationId xmlns:a16="http://schemas.microsoft.com/office/drawing/2014/main" id="{B43872E2-EF8B-49FC-9827-42CF479E116D}"/>
              </a:ext>
            </a:extLst>
          </p:cNvPr>
          <p:cNvGrpSpPr/>
          <p:nvPr/>
        </p:nvGrpSpPr>
        <p:grpSpPr>
          <a:xfrm>
            <a:off x="1244418" y="2353001"/>
            <a:ext cx="5019912" cy="2109520"/>
            <a:chOff x="2280738" y="3587611"/>
            <a:chExt cx="5019912" cy="2109520"/>
          </a:xfrm>
          <a:effectLst>
            <a:glow rad="203200">
              <a:srgbClr val="006666">
                <a:lumMod val="60000"/>
                <a:lumOff val="40000"/>
                <a:alpha val="19000"/>
              </a:srgbClr>
            </a:glow>
          </a:effectLst>
        </p:grpSpPr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7BCE69C0-05B2-42F9-96FA-78D89698229E}"/>
                </a:ext>
              </a:extLst>
            </p:cNvPr>
            <p:cNvSpPr/>
            <p:nvPr/>
          </p:nvSpPr>
          <p:spPr bwMode="auto">
            <a:xfrm>
              <a:off x="2872122" y="3587611"/>
              <a:ext cx="4428528" cy="2072397"/>
            </a:xfrm>
            <a:custGeom>
              <a:avLst/>
              <a:gdLst>
                <a:gd name="connsiteX0" fmla="*/ 495918 w 4428528"/>
                <a:gd name="connsiteY0" fmla="*/ 1409 h 2072397"/>
                <a:gd name="connsiteX1" fmla="*/ 1135998 w 4428528"/>
                <a:gd name="connsiteY1" fmla="*/ 214769 h 2072397"/>
                <a:gd name="connsiteX2" fmla="*/ 2088498 w 4428528"/>
                <a:gd name="connsiteY2" fmla="*/ 458609 h 2072397"/>
                <a:gd name="connsiteX3" fmla="*/ 3505818 w 4428528"/>
                <a:gd name="connsiteY3" fmla="*/ 938669 h 2072397"/>
                <a:gd name="connsiteX4" fmla="*/ 4427838 w 4428528"/>
                <a:gd name="connsiteY4" fmla="*/ 1152029 h 2072397"/>
                <a:gd name="connsiteX5" fmla="*/ 3650598 w 4428528"/>
                <a:gd name="connsiteY5" fmla="*/ 1403489 h 2072397"/>
                <a:gd name="connsiteX6" fmla="*/ 3307698 w 4428528"/>
                <a:gd name="connsiteY6" fmla="*/ 1380629 h 2072397"/>
                <a:gd name="connsiteX7" fmla="*/ 2690478 w 4428528"/>
                <a:gd name="connsiteY7" fmla="*/ 1113929 h 2072397"/>
                <a:gd name="connsiteX8" fmla="*/ 1844658 w 4428528"/>
                <a:gd name="connsiteY8" fmla="*/ 1060589 h 2072397"/>
                <a:gd name="connsiteX9" fmla="*/ 1486518 w 4428528"/>
                <a:gd name="connsiteY9" fmla="*/ 1197749 h 2072397"/>
                <a:gd name="connsiteX10" fmla="*/ 1227438 w 4428528"/>
                <a:gd name="connsiteY10" fmla="*/ 1929269 h 2072397"/>
                <a:gd name="connsiteX11" fmla="*/ 1174098 w 4428528"/>
                <a:gd name="connsiteY11" fmla="*/ 2066429 h 2072397"/>
                <a:gd name="connsiteX12" fmla="*/ 762618 w 4428528"/>
                <a:gd name="connsiteY12" fmla="*/ 2043569 h 2072397"/>
                <a:gd name="connsiteX13" fmla="*/ 556878 w 4428528"/>
                <a:gd name="connsiteY13" fmla="*/ 2005469 h 2072397"/>
                <a:gd name="connsiteX14" fmla="*/ 587358 w 4428528"/>
                <a:gd name="connsiteY14" fmla="*/ 1837829 h 2072397"/>
                <a:gd name="connsiteX15" fmla="*/ 678798 w 4428528"/>
                <a:gd name="connsiteY15" fmla="*/ 1334909 h 2072397"/>
                <a:gd name="connsiteX16" fmla="*/ 564498 w 4428528"/>
                <a:gd name="connsiteY16" fmla="*/ 847229 h 2072397"/>
                <a:gd name="connsiteX17" fmla="*/ 396858 w 4428528"/>
                <a:gd name="connsiteY17" fmla="*/ 557669 h 2072397"/>
                <a:gd name="connsiteX18" fmla="*/ 618 w 4428528"/>
                <a:gd name="connsiteY18" fmla="*/ 321449 h 2072397"/>
                <a:gd name="connsiteX19" fmla="*/ 495918 w 4428528"/>
                <a:gd name="connsiteY19" fmla="*/ 1409 h 2072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428528" h="2072397">
                  <a:moveTo>
                    <a:pt x="495918" y="1409"/>
                  </a:moveTo>
                  <a:cubicBezTo>
                    <a:pt x="685148" y="-16371"/>
                    <a:pt x="870568" y="138569"/>
                    <a:pt x="1135998" y="214769"/>
                  </a:cubicBezTo>
                  <a:cubicBezTo>
                    <a:pt x="1401428" y="290969"/>
                    <a:pt x="1693528" y="337959"/>
                    <a:pt x="2088498" y="458609"/>
                  </a:cubicBezTo>
                  <a:cubicBezTo>
                    <a:pt x="2483468" y="579259"/>
                    <a:pt x="3115928" y="823099"/>
                    <a:pt x="3505818" y="938669"/>
                  </a:cubicBezTo>
                  <a:cubicBezTo>
                    <a:pt x="3895708" y="1054239"/>
                    <a:pt x="4403708" y="1074559"/>
                    <a:pt x="4427838" y="1152029"/>
                  </a:cubicBezTo>
                  <a:cubicBezTo>
                    <a:pt x="4451968" y="1229499"/>
                    <a:pt x="3837288" y="1365389"/>
                    <a:pt x="3650598" y="1403489"/>
                  </a:cubicBezTo>
                  <a:cubicBezTo>
                    <a:pt x="3463908" y="1441589"/>
                    <a:pt x="3467718" y="1428889"/>
                    <a:pt x="3307698" y="1380629"/>
                  </a:cubicBezTo>
                  <a:cubicBezTo>
                    <a:pt x="3147678" y="1332369"/>
                    <a:pt x="2934318" y="1167269"/>
                    <a:pt x="2690478" y="1113929"/>
                  </a:cubicBezTo>
                  <a:cubicBezTo>
                    <a:pt x="2446638" y="1060589"/>
                    <a:pt x="2045318" y="1046619"/>
                    <a:pt x="1844658" y="1060589"/>
                  </a:cubicBezTo>
                  <a:cubicBezTo>
                    <a:pt x="1643998" y="1074559"/>
                    <a:pt x="1589388" y="1052969"/>
                    <a:pt x="1486518" y="1197749"/>
                  </a:cubicBezTo>
                  <a:cubicBezTo>
                    <a:pt x="1383648" y="1342529"/>
                    <a:pt x="1279508" y="1784489"/>
                    <a:pt x="1227438" y="1929269"/>
                  </a:cubicBezTo>
                  <a:cubicBezTo>
                    <a:pt x="1175368" y="2074049"/>
                    <a:pt x="1251568" y="2047379"/>
                    <a:pt x="1174098" y="2066429"/>
                  </a:cubicBezTo>
                  <a:cubicBezTo>
                    <a:pt x="1096628" y="2085479"/>
                    <a:pt x="865488" y="2053729"/>
                    <a:pt x="762618" y="2043569"/>
                  </a:cubicBezTo>
                  <a:cubicBezTo>
                    <a:pt x="659748" y="2033409"/>
                    <a:pt x="586088" y="2039759"/>
                    <a:pt x="556878" y="2005469"/>
                  </a:cubicBezTo>
                  <a:cubicBezTo>
                    <a:pt x="527668" y="1971179"/>
                    <a:pt x="587358" y="1837829"/>
                    <a:pt x="587358" y="1837829"/>
                  </a:cubicBezTo>
                  <a:cubicBezTo>
                    <a:pt x="607678" y="1726069"/>
                    <a:pt x="682608" y="1500009"/>
                    <a:pt x="678798" y="1334909"/>
                  </a:cubicBezTo>
                  <a:cubicBezTo>
                    <a:pt x="674988" y="1169809"/>
                    <a:pt x="611488" y="976769"/>
                    <a:pt x="564498" y="847229"/>
                  </a:cubicBezTo>
                  <a:cubicBezTo>
                    <a:pt x="517508" y="717689"/>
                    <a:pt x="490838" y="645299"/>
                    <a:pt x="396858" y="557669"/>
                  </a:cubicBezTo>
                  <a:cubicBezTo>
                    <a:pt x="302878" y="470039"/>
                    <a:pt x="-15892" y="421779"/>
                    <a:pt x="618" y="321449"/>
                  </a:cubicBezTo>
                  <a:cubicBezTo>
                    <a:pt x="17128" y="221119"/>
                    <a:pt x="306688" y="19189"/>
                    <a:pt x="495918" y="1409"/>
                  </a:cubicBezTo>
                  <a:close/>
                </a:path>
              </a:pathLst>
            </a:custGeom>
            <a:pattFill prst="pct10">
              <a:fgClr>
                <a:srgbClr val="FFFFFF">
                  <a:lumMod val="50000"/>
                </a:srgbClr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25400"/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5FF3646C-FD75-498C-A67B-FCB3EBB5A31C}"/>
                </a:ext>
              </a:extLst>
            </p:cNvPr>
            <p:cNvSpPr/>
            <p:nvPr/>
          </p:nvSpPr>
          <p:spPr bwMode="auto">
            <a:xfrm>
              <a:off x="3970020" y="4572000"/>
              <a:ext cx="2508912" cy="1125131"/>
            </a:xfrm>
            <a:custGeom>
              <a:avLst/>
              <a:gdLst>
                <a:gd name="connsiteX0" fmla="*/ 630 w 2418102"/>
                <a:gd name="connsiteY0" fmla="*/ 974809 h 1056000"/>
                <a:gd name="connsiteX1" fmla="*/ 244470 w 2418102"/>
                <a:gd name="connsiteY1" fmla="*/ 228049 h 1056000"/>
                <a:gd name="connsiteX2" fmla="*/ 465450 w 2418102"/>
                <a:gd name="connsiteY2" fmla="*/ 14689 h 1056000"/>
                <a:gd name="connsiteX3" fmla="*/ 1097910 w 2418102"/>
                <a:gd name="connsiteY3" fmla="*/ 29929 h 1056000"/>
                <a:gd name="connsiteX4" fmla="*/ 1722750 w 2418102"/>
                <a:gd name="connsiteY4" fmla="*/ 121369 h 1056000"/>
                <a:gd name="connsiteX5" fmla="*/ 2378070 w 2418102"/>
                <a:gd name="connsiteY5" fmla="*/ 388069 h 1056000"/>
                <a:gd name="connsiteX6" fmla="*/ 2301870 w 2418102"/>
                <a:gd name="connsiteY6" fmla="*/ 525229 h 1056000"/>
                <a:gd name="connsiteX7" fmla="*/ 1936110 w 2418102"/>
                <a:gd name="connsiteY7" fmla="*/ 403309 h 1056000"/>
                <a:gd name="connsiteX8" fmla="*/ 1524630 w 2418102"/>
                <a:gd name="connsiteY8" fmla="*/ 258529 h 1056000"/>
                <a:gd name="connsiteX9" fmla="*/ 937890 w 2418102"/>
                <a:gd name="connsiteY9" fmla="*/ 197569 h 1056000"/>
                <a:gd name="connsiteX10" fmla="*/ 610230 w 2418102"/>
                <a:gd name="connsiteY10" fmla="*/ 205189 h 1056000"/>
                <a:gd name="connsiteX11" fmla="*/ 427350 w 2418102"/>
                <a:gd name="connsiteY11" fmla="*/ 304249 h 1056000"/>
                <a:gd name="connsiteX12" fmla="*/ 252090 w 2418102"/>
                <a:gd name="connsiteY12" fmla="*/ 784309 h 1056000"/>
                <a:gd name="connsiteX13" fmla="*/ 175890 w 2418102"/>
                <a:gd name="connsiteY13" fmla="*/ 1012909 h 1056000"/>
                <a:gd name="connsiteX14" fmla="*/ 630 w 2418102"/>
                <a:gd name="connsiteY14" fmla="*/ 974809 h 105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18102" h="1056000">
                  <a:moveTo>
                    <a:pt x="630" y="974809"/>
                  </a:moveTo>
                  <a:cubicBezTo>
                    <a:pt x="12060" y="843999"/>
                    <a:pt x="167000" y="388069"/>
                    <a:pt x="244470" y="228049"/>
                  </a:cubicBezTo>
                  <a:cubicBezTo>
                    <a:pt x="321940" y="68029"/>
                    <a:pt x="323210" y="47709"/>
                    <a:pt x="465450" y="14689"/>
                  </a:cubicBezTo>
                  <a:cubicBezTo>
                    <a:pt x="607690" y="-18331"/>
                    <a:pt x="888360" y="12149"/>
                    <a:pt x="1097910" y="29929"/>
                  </a:cubicBezTo>
                  <a:cubicBezTo>
                    <a:pt x="1307460" y="47709"/>
                    <a:pt x="1509390" y="61679"/>
                    <a:pt x="1722750" y="121369"/>
                  </a:cubicBezTo>
                  <a:cubicBezTo>
                    <a:pt x="1936110" y="181059"/>
                    <a:pt x="2281550" y="320759"/>
                    <a:pt x="2378070" y="388069"/>
                  </a:cubicBezTo>
                  <a:cubicBezTo>
                    <a:pt x="2474590" y="455379"/>
                    <a:pt x="2375530" y="522689"/>
                    <a:pt x="2301870" y="525229"/>
                  </a:cubicBezTo>
                  <a:cubicBezTo>
                    <a:pt x="2228210" y="527769"/>
                    <a:pt x="1936110" y="403309"/>
                    <a:pt x="1936110" y="403309"/>
                  </a:cubicBezTo>
                  <a:cubicBezTo>
                    <a:pt x="1806570" y="358859"/>
                    <a:pt x="1691000" y="292819"/>
                    <a:pt x="1524630" y="258529"/>
                  </a:cubicBezTo>
                  <a:cubicBezTo>
                    <a:pt x="1358260" y="224239"/>
                    <a:pt x="1090290" y="206459"/>
                    <a:pt x="937890" y="197569"/>
                  </a:cubicBezTo>
                  <a:cubicBezTo>
                    <a:pt x="785490" y="188679"/>
                    <a:pt x="695320" y="187409"/>
                    <a:pt x="610230" y="205189"/>
                  </a:cubicBezTo>
                  <a:cubicBezTo>
                    <a:pt x="525140" y="222969"/>
                    <a:pt x="487040" y="207729"/>
                    <a:pt x="427350" y="304249"/>
                  </a:cubicBezTo>
                  <a:cubicBezTo>
                    <a:pt x="367660" y="400769"/>
                    <a:pt x="294000" y="666199"/>
                    <a:pt x="252090" y="784309"/>
                  </a:cubicBezTo>
                  <a:cubicBezTo>
                    <a:pt x="210180" y="902419"/>
                    <a:pt x="215260" y="978619"/>
                    <a:pt x="175890" y="1012909"/>
                  </a:cubicBezTo>
                  <a:cubicBezTo>
                    <a:pt x="136520" y="1047199"/>
                    <a:pt x="-10800" y="1105619"/>
                    <a:pt x="630" y="974809"/>
                  </a:cubicBezTo>
                  <a:close/>
                </a:path>
              </a:pathLst>
            </a:custGeom>
            <a:pattFill prst="pct20">
              <a:fgClr>
                <a:srgbClr val="0A0A0A"/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25400"/>
            </a:effectLst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FB523898-2FAB-46ED-AF5C-AB5AE91EF8D8}"/>
                </a:ext>
              </a:extLst>
            </p:cNvPr>
            <p:cNvSpPr/>
            <p:nvPr/>
          </p:nvSpPr>
          <p:spPr bwMode="auto">
            <a:xfrm>
              <a:off x="2727862" y="3893119"/>
              <a:ext cx="897398" cy="1672759"/>
            </a:xfrm>
            <a:custGeom>
              <a:avLst/>
              <a:gdLst>
                <a:gd name="connsiteX0" fmla="*/ 701138 w 852786"/>
                <a:gd name="connsiteY0" fmla="*/ 1646621 h 1672759"/>
                <a:gd name="connsiteX1" fmla="*/ 838298 w 852786"/>
                <a:gd name="connsiteY1" fmla="*/ 1235141 h 1672759"/>
                <a:gd name="connsiteX2" fmla="*/ 830678 w 852786"/>
                <a:gd name="connsiteY2" fmla="*/ 816041 h 1672759"/>
                <a:gd name="connsiteX3" fmla="*/ 678278 w 852786"/>
                <a:gd name="connsiteY3" fmla="*/ 343601 h 1672759"/>
                <a:gd name="connsiteX4" fmla="*/ 365858 w 852786"/>
                <a:gd name="connsiteY4" fmla="*/ 99761 h 1672759"/>
                <a:gd name="connsiteX5" fmla="*/ 129638 w 852786"/>
                <a:gd name="connsiteY5" fmla="*/ 701 h 1672759"/>
                <a:gd name="connsiteX6" fmla="*/ 98 w 852786"/>
                <a:gd name="connsiteY6" fmla="*/ 61661 h 1672759"/>
                <a:gd name="connsiteX7" fmla="*/ 114398 w 852786"/>
                <a:gd name="connsiteY7" fmla="*/ 175961 h 1672759"/>
                <a:gd name="connsiteX8" fmla="*/ 419198 w 852786"/>
                <a:gd name="connsiteY8" fmla="*/ 328361 h 1672759"/>
                <a:gd name="connsiteX9" fmla="*/ 609698 w 852786"/>
                <a:gd name="connsiteY9" fmla="*/ 869381 h 1672759"/>
                <a:gd name="connsiteX10" fmla="*/ 563978 w 852786"/>
                <a:gd name="connsiteY10" fmla="*/ 1379921 h 1672759"/>
                <a:gd name="connsiteX11" fmla="*/ 518258 w 852786"/>
                <a:gd name="connsiteY11" fmla="*/ 1600901 h 1672759"/>
                <a:gd name="connsiteX12" fmla="*/ 701138 w 852786"/>
                <a:gd name="connsiteY12" fmla="*/ 1646621 h 167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2786" h="1672759">
                  <a:moveTo>
                    <a:pt x="701138" y="1646621"/>
                  </a:moveTo>
                  <a:cubicBezTo>
                    <a:pt x="754478" y="1585661"/>
                    <a:pt x="816708" y="1373571"/>
                    <a:pt x="838298" y="1235141"/>
                  </a:cubicBezTo>
                  <a:cubicBezTo>
                    <a:pt x="859888" y="1096711"/>
                    <a:pt x="857348" y="964631"/>
                    <a:pt x="830678" y="816041"/>
                  </a:cubicBezTo>
                  <a:cubicBezTo>
                    <a:pt x="804008" y="667451"/>
                    <a:pt x="755748" y="462981"/>
                    <a:pt x="678278" y="343601"/>
                  </a:cubicBezTo>
                  <a:cubicBezTo>
                    <a:pt x="600808" y="224221"/>
                    <a:pt x="457298" y="156911"/>
                    <a:pt x="365858" y="99761"/>
                  </a:cubicBezTo>
                  <a:cubicBezTo>
                    <a:pt x="274418" y="42611"/>
                    <a:pt x="190598" y="7051"/>
                    <a:pt x="129638" y="701"/>
                  </a:cubicBezTo>
                  <a:cubicBezTo>
                    <a:pt x="68678" y="-5649"/>
                    <a:pt x="2638" y="32451"/>
                    <a:pt x="98" y="61661"/>
                  </a:cubicBezTo>
                  <a:cubicBezTo>
                    <a:pt x="-2442" y="90871"/>
                    <a:pt x="44548" y="131511"/>
                    <a:pt x="114398" y="175961"/>
                  </a:cubicBezTo>
                  <a:cubicBezTo>
                    <a:pt x="184248" y="220411"/>
                    <a:pt x="336648" y="212791"/>
                    <a:pt x="419198" y="328361"/>
                  </a:cubicBezTo>
                  <a:cubicBezTo>
                    <a:pt x="501748" y="443931"/>
                    <a:pt x="585568" y="694121"/>
                    <a:pt x="609698" y="869381"/>
                  </a:cubicBezTo>
                  <a:cubicBezTo>
                    <a:pt x="633828" y="1044641"/>
                    <a:pt x="579218" y="1258001"/>
                    <a:pt x="563978" y="1379921"/>
                  </a:cubicBezTo>
                  <a:cubicBezTo>
                    <a:pt x="548738" y="1501841"/>
                    <a:pt x="501748" y="1552641"/>
                    <a:pt x="518258" y="1600901"/>
                  </a:cubicBezTo>
                  <a:cubicBezTo>
                    <a:pt x="534768" y="1649161"/>
                    <a:pt x="647798" y="1707581"/>
                    <a:pt x="701138" y="1646621"/>
                  </a:cubicBezTo>
                  <a:close/>
                </a:path>
              </a:pathLst>
            </a:custGeom>
            <a:pattFill prst="pct20">
              <a:fgClr>
                <a:srgbClr val="0A0A0A"/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25400"/>
            </a:effectLst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0164B1D6-6EC5-4167-ACDC-936396BE3EBC}"/>
                </a:ext>
              </a:extLst>
            </p:cNvPr>
            <p:cNvSpPr/>
            <p:nvPr/>
          </p:nvSpPr>
          <p:spPr bwMode="auto">
            <a:xfrm rot="1864120">
              <a:off x="2280738" y="4354829"/>
              <a:ext cx="281325" cy="533400"/>
            </a:xfrm>
            <a:prstGeom prst="rect">
              <a:avLst/>
            </a:prstGeom>
            <a:pattFill prst="pct25">
              <a:fgClr>
                <a:srgbClr val="0A0A0A"/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25400"/>
            </a:effectLst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17" name="Freeform: Shape 216">
            <a:extLst>
              <a:ext uri="{FF2B5EF4-FFF2-40B4-BE49-F238E27FC236}">
                <a16:creationId xmlns:a16="http://schemas.microsoft.com/office/drawing/2014/main" id="{74F675FE-3256-4108-86B4-10B695F6F479}"/>
              </a:ext>
            </a:extLst>
          </p:cNvPr>
          <p:cNvSpPr/>
          <p:nvPr/>
        </p:nvSpPr>
        <p:spPr bwMode="auto">
          <a:xfrm>
            <a:off x="1078618" y="2194390"/>
            <a:ext cx="6267061" cy="2210954"/>
          </a:xfrm>
          <a:custGeom>
            <a:avLst/>
            <a:gdLst>
              <a:gd name="connsiteX0" fmla="*/ 28302 w 5829104"/>
              <a:gd name="connsiteY0" fmla="*/ 987555 h 1802847"/>
              <a:gd name="connsiteX1" fmla="*/ 81642 w 5829104"/>
              <a:gd name="connsiteY1" fmla="*/ 1482855 h 1802847"/>
              <a:gd name="connsiteX2" fmla="*/ 401682 w 5829104"/>
              <a:gd name="connsiteY2" fmla="*/ 1764795 h 1802847"/>
              <a:gd name="connsiteX3" fmla="*/ 1895202 w 5829104"/>
              <a:gd name="connsiteY3" fmla="*/ 1787655 h 1802847"/>
              <a:gd name="connsiteX4" fmla="*/ 3045822 w 5829104"/>
              <a:gd name="connsiteY4" fmla="*/ 1772415 h 1802847"/>
              <a:gd name="connsiteX5" fmla="*/ 3815442 w 5829104"/>
              <a:gd name="connsiteY5" fmla="*/ 1444755 h 1802847"/>
              <a:gd name="connsiteX6" fmla="*/ 4943202 w 5829104"/>
              <a:gd name="connsiteY6" fmla="*/ 1109475 h 1802847"/>
              <a:gd name="connsiteX7" fmla="*/ 5796642 w 5829104"/>
              <a:gd name="connsiteY7" fmla="*/ 705615 h 1802847"/>
              <a:gd name="connsiteX8" fmla="*/ 5499462 w 5829104"/>
              <a:gd name="connsiteY8" fmla="*/ 385575 h 1802847"/>
              <a:gd name="connsiteX9" fmla="*/ 4105002 w 5829104"/>
              <a:gd name="connsiteY9" fmla="*/ 263655 h 1802847"/>
              <a:gd name="connsiteX10" fmla="*/ 2756262 w 5829104"/>
              <a:gd name="connsiteY10" fmla="*/ 4575 h 1802847"/>
              <a:gd name="connsiteX11" fmla="*/ 1293222 w 5829104"/>
              <a:gd name="connsiteY11" fmla="*/ 118875 h 1802847"/>
              <a:gd name="connsiteX12" fmla="*/ 462642 w 5829104"/>
              <a:gd name="connsiteY12" fmla="*/ 377955 h 1802847"/>
              <a:gd name="connsiteX13" fmla="*/ 28302 w 5829104"/>
              <a:gd name="connsiteY13" fmla="*/ 987555 h 1802847"/>
              <a:gd name="connsiteX0" fmla="*/ 39208 w 5840010"/>
              <a:gd name="connsiteY0" fmla="*/ 987555 h 1805100"/>
              <a:gd name="connsiteX1" fmla="*/ 92548 w 5840010"/>
              <a:gd name="connsiteY1" fmla="*/ 1482855 h 1805100"/>
              <a:gd name="connsiteX2" fmla="*/ 675609 w 5840010"/>
              <a:gd name="connsiteY2" fmla="*/ 1721278 h 1805100"/>
              <a:gd name="connsiteX3" fmla="*/ 1906108 w 5840010"/>
              <a:gd name="connsiteY3" fmla="*/ 1787655 h 1805100"/>
              <a:gd name="connsiteX4" fmla="*/ 3056728 w 5840010"/>
              <a:gd name="connsiteY4" fmla="*/ 1772415 h 1805100"/>
              <a:gd name="connsiteX5" fmla="*/ 3826348 w 5840010"/>
              <a:gd name="connsiteY5" fmla="*/ 1444755 h 1805100"/>
              <a:gd name="connsiteX6" fmla="*/ 4954108 w 5840010"/>
              <a:gd name="connsiteY6" fmla="*/ 1109475 h 1805100"/>
              <a:gd name="connsiteX7" fmla="*/ 5807548 w 5840010"/>
              <a:gd name="connsiteY7" fmla="*/ 705615 h 1805100"/>
              <a:gd name="connsiteX8" fmla="*/ 5510368 w 5840010"/>
              <a:gd name="connsiteY8" fmla="*/ 385575 h 1805100"/>
              <a:gd name="connsiteX9" fmla="*/ 4115908 w 5840010"/>
              <a:gd name="connsiteY9" fmla="*/ 263655 h 1805100"/>
              <a:gd name="connsiteX10" fmla="*/ 2767168 w 5840010"/>
              <a:gd name="connsiteY10" fmla="*/ 4575 h 1805100"/>
              <a:gd name="connsiteX11" fmla="*/ 1304128 w 5840010"/>
              <a:gd name="connsiteY11" fmla="*/ 118875 h 1805100"/>
              <a:gd name="connsiteX12" fmla="*/ 473548 w 5840010"/>
              <a:gd name="connsiteY12" fmla="*/ 377955 h 1805100"/>
              <a:gd name="connsiteX13" fmla="*/ 39208 w 5840010"/>
              <a:gd name="connsiteY13" fmla="*/ 987555 h 1805100"/>
              <a:gd name="connsiteX0" fmla="*/ 39208 w 5840010"/>
              <a:gd name="connsiteY0" fmla="*/ 987555 h 1803789"/>
              <a:gd name="connsiteX1" fmla="*/ 92548 w 5840010"/>
              <a:gd name="connsiteY1" fmla="*/ 1482855 h 1803789"/>
              <a:gd name="connsiteX2" fmla="*/ 675609 w 5840010"/>
              <a:gd name="connsiteY2" fmla="*/ 1746145 h 1803789"/>
              <a:gd name="connsiteX3" fmla="*/ 1906108 w 5840010"/>
              <a:gd name="connsiteY3" fmla="*/ 1787655 h 1803789"/>
              <a:gd name="connsiteX4" fmla="*/ 3056728 w 5840010"/>
              <a:gd name="connsiteY4" fmla="*/ 1772415 h 1803789"/>
              <a:gd name="connsiteX5" fmla="*/ 3826348 w 5840010"/>
              <a:gd name="connsiteY5" fmla="*/ 1444755 h 1803789"/>
              <a:gd name="connsiteX6" fmla="*/ 4954108 w 5840010"/>
              <a:gd name="connsiteY6" fmla="*/ 1109475 h 1803789"/>
              <a:gd name="connsiteX7" fmla="*/ 5807548 w 5840010"/>
              <a:gd name="connsiteY7" fmla="*/ 705615 h 1803789"/>
              <a:gd name="connsiteX8" fmla="*/ 5510368 w 5840010"/>
              <a:gd name="connsiteY8" fmla="*/ 385575 h 1803789"/>
              <a:gd name="connsiteX9" fmla="*/ 4115908 w 5840010"/>
              <a:gd name="connsiteY9" fmla="*/ 263655 h 1803789"/>
              <a:gd name="connsiteX10" fmla="*/ 2767168 w 5840010"/>
              <a:gd name="connsiteY10" fmla="*/ 4575 h 1803789"/>
              <a:gd name="connsiteX11" fmla="*/ 1304128 w 5840010"/>
              <a:gd name="connsiteY11" fmla="*/ 118875 h 1803789"/>
              <a:gd name="connsiteX12" fmla="*/ 473548 w 5840010"/>
              <a:gd name="connsiteY12" fmla="*/ 377955 h 1803789"/>
              <a:gd name="connsiteX13" fmla="*/ 39208 w 5840010"/>
              <a:gd name="connsiteY13" fmla="*/ 987555 h 1803789"/>
              <a:gd name="connsiteX0" fmla="*/ 6747 w 5807549"/>
              <a:gd name="connsiteY0" fmla="*/ 987555 h 1803789"/>
              <a:gd name="connsiteX1" fmla="*/ 209369 w 5807549"/>
              <a:gd name="connsiteY1" fmla="*/ 1563672 h 1803789"/>
              <a:gd name="connsiteX2" fmla="*/ 643148 w 5807549"/>
              <a:gd name="connsiteY2" fmla="*/ 1746145 h 1803789"/>
              <a:gd name="connsiteX3" fmla="*/ 1873647 w 5807549"/>
              <a:gd name="connsiteY3" fmla="*/ 1787655 h 1803789"/>
              <a:gd name="connsiteX4" fmla="*/ 3024267 w 5807549"/>
              <a:gd name="connsiteY4" fmla="*/ 1772415 h 1803789"/>
              <a:gd name="connsiteX5" fmla="*/ 3793887 w 5807549"/>
              <a:gd name="connsiteY5" fmla="*/ 1444755 h 1803789"/>
              <a:gd name="connsiteX6" fmla="*/ 4921647 w 5807549"/>
              <a:gd name="connsiteY6" fmla="*/ 1109475 h 1803789"/>
              <a:gd name="connsiteX7" fmla="*/ 5775087 w 5807549"/>
              <a:gd name="connsiteY7" fmla="*/ 705615 h 1803789"/>
              <a:gd name="connsiteX8" fmla="*/ 5477907 w 5807549"/>
              <a:gd name="connsiteY8" fmla="*/ 385575 h 1803789"/>
              <a:gd name="connsiteX9" fmla="*/ 4083447 w 5807549"/>
              <a:gd name="connsiteY9" fmla="*/ 263655 h 1803789"/>
              <a:gd name="connsiteX10" fmla="*/ 2734707 w 5807549"/>
              <a:gd name="connsiteY10" fmla="*/ 4575 h 1803789"/>
              <a:gd name="connsiteX11" fmla="*/ 1271667 w 5807549"/>
              <a:gd name="connsiteY11" fmla="*/ 118875 h 1803789"/>
              <a:gd name="connsiteX12" fmla="*/ 441087 w 5807549"/>
              <a:gd name="connsiteY12" fmla="*/ 377955 h 1803789"/>
              <a:gd name="connsiteX13" fmla="*/ 6747 w 5807549"/>
              <a:gd name="connsiteY13" fmla="*/ 987555 h 1803789"/>
              <a:gd name="connsiteX0" fmla="*/ 45711 w 5846513"/>
              <a:gd name="connsiteY0" fmla="*/ 987555 h 1803789"/>
              <a:gd name="connsiteX1" fmla="*/ 84834 w 5846513"/>
              <a:gd name="connsiteY1" fmla="*/ 1532588 h 1803789"/>
              <a:gd name="connsiteX2" fmla="*/ 682112 w 5846513"/>
              <a:gd name="connsiteY2" fmla="*/ 1746145 h 1803789"/>
              <a:gd name="connsiteX3" fmla="*/ 1912611 w 5846513"/>
              <a:gd name="connsiteY3" fmla="*/ 1787655 h 1803789"/>
              <a:gd name="connsiteX4" fmla="*/ 3063231 w 5846513"/>
              <a:gd name="connsiteY4" fmla="*/ 1772415 h 1803789"/>
              <a:gd name="connsiteX5" fmla="*/ 3832851 w 5846513"/>
              <a:gd name="connsiteY5" fmla="*/ 1444755 h 1803789"/>
              <a:gd name="connsiteX6" fmla="*/ 4960611 w 5846513"/>
              <a:gd name="connsiteY6" fmla="*/ 1109475 h 1803789"/>
              <a:gd name="connsiteX7" fmla="*/ 5814051 w 5846513"/>
              <a:gd name="connsiteY7" fmla="*/ 705615 h 1803789"/>
              <a:gd name="connsiteX8" fmla="*/ 5516871 w 5846513"/>
              <a:gd name="connsiteY8" fmla="*/ 385575 h 1803789"/>
              <a:gd name="connsiteX9" fmla="*/ 4122411 w 5846513"/>
              <a:gd name="connsiteY9" fmla="*/ 263655 h 1803789"/>
              <a:gd name="connsiteX10" fmla="*/ 2773671 w 5846513"/>
              <a:gd name="connsiteY10" fmla="*/ 4575 h 1803789"/>
              <a:gd name="connsiteX11" fmla="*/ 1310631 w 5846513"/>
              <a:gd name="connsiteY11" fmla="*/ 118875 h 1803789"/>
              <a:gd name="connsiteX12" fmla="*/ 480051 w 5846513"/>
              <a:gd name="connsiteY12" fmla="*/ 377955 h 1803789"/>
              <a:gd name="connsiteX13" fmla="*/ 45711 w 5846513"/>
              <a:gd name="connsiteY13" fmla="*/ 987555 h 180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46513" h="1803789">
                <a:moveTo>
                  <a:pt x="45711" y="987555"/>
                </a:moveTo>
                <a:cubicBezTo>
                  <a:pt x="-20158" y="1179994"/>
                  <a:pt x="-21233" y="1406156"/>
                  <a:pt x="84834" y="1532588"/>
                </a:cubicBezTo>
                <a:cubicBezTo>
                  <a:pt x="190901" y="1659020"/>
                  <a:pt x="377483" y="1703634"/>
                  <a:pt x="682112" y="1746145"/>
                </a:cubicBezTo>
                <a:cubicBezTo>
                  <a:pt x="986741" y="1788656"/>
                  <a:pt x="1515758" y="1783277"/>
                  <a:pt x="1912611" y="1787655"/>
                </a:cubicBezTo>
                <a:cubicBezTo>
                  <a:pt x="2309464" y="1792033"/>
                  <a:pt x="2743191" y="1829565"/>
                  <a:pt x="3063231" y="1772415"/>
                </a:cubicBezTo>
                <a:cubicBezTo>
                  <a:pt x="3383271" y="1715265"/>
                  <a:pt x="3516621" y="1555245"/>
                  <a:pt x="3832851" y="1444755"/>
                </a:cubicBezTo>
                <a:cubicBezTo>
                  <a:pt x="4149081" y="1334265"/>
                  <a:pt x="4630411" y="1232665"/>
                  <a:pt x="4960611" y="1109475"/>
                </a:cubicBezTo>
                <a:cubicBezTo>
                  <a:pt x="5290811" y="986285"/>
                  <a:pt x="5721341" y="826265"/>
                  <a:pt x="5814051" y="705615"/>
                </a:cubicBezTo>
                <a:cubicBezTo>
                  <a:pt x="5906761" y="584965"/>
                  <a:pt x="5798811" y="459235"/>
                  <a:pt x="5516871" y="385575"/>
                </a:cubicBezTo>
                <a:cubicBezTo>
                  <a:pt x="5234931" y="311915"/>
                  <a:pt x="4579611" y="327155"/>
                  <a:pt x="4122411" y="263655"/>
                </a:cubicBezTo>
                <a:cubicBezTo>
                  <a:pt x="3665211" y="200155"/>
                  <a:pt x="3242301" y="28705"/>
                  <a:pt x="2773671" y="4575"/>
                </a:cubicBezTo>
                <a:cubicBezTo>
                  <a:pt x="2305041" y="-19555"/>
                  <a:pt x="1692901" y="56645"/>
                  <a:pt x="1310631" y="118875"/>
                </a:cubicBezTo>
                <a:cubicBezTo>
                  <a:pt x="928361" y="181105"/>
                  <a:pt x="690871" y="239525"/>
                  <a:pt x="480051" y="377955"/>
                </a:cubicBezTo>
                <a:cubicBezTo>
                  <a:pt x="269231" y="516385"/>
                  <a:pt x="111580" y="795116"/>
                  <a:pt x="45711" y="987555"/>
                </a:cubicBezTo>
                <a:close/>
              </a:path>
            </a:pathLst>
          </a:custGeom>
          <a:solidFill>
            <a:srgbClr val="FF0000">
              <a:alpha val="2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6510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3C25385E-408A-4AE4-A701-2786D77F76A8}"/>
              </a:ext>
            </a:extLst>
          </p:cNvPr>
          <p:cNvGrpSpPr/>
          <p:nvPr/>
        </p:nvGrpSpPr>
        <p:grpSpPr>
          <a:xfrm>
            <a:off x="0" y="2627675"/>
            <a:ext cx="7170420" cy="1404964"/>
            <a:chOff x="1036320" y="3862285"/>
            <a:chExt cx="7170420" cy="1404964"/>
          </a:xfrm>
        </p:grpSpPr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E41882F5-3427-49D3-8BC7-A8F61C0DD693}"/>
                </a:ext>
              </a:extLst>
            </p:cNvPr>
            <p:cNvGrpSpPr/>
            <p:nvPr/>
          </p:nvGrpSpPr>
          <p:grpSpPr>
            <a:xfrm>
              <a:off x="1036320" y="3862285"/>
              <a:ext cx="7170420" cy="1404964"/>
              <a:chOff x="1036320" y="3862285"/>
              <a:chExt cx="7170420" cy="1404964"/>
            </a:xfrm>
          </p:grpSpPr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65970BA3-F8E4-47F6-96C6-F330A48C02B9}"/>
                  </a:ext>
                </a:extLst>
              </p:cNvPr>
              <p:cNvSpPr/>
              <p:nvPr/>
            </p:nvSpPr>
            <p:spPr bwMode="auto">
              <a:xfrm>
                <a:off x="1043940" y="4183380"/>
                <a:ext cx="7162800" cy="1083869"/>
              </a:xfrm>
              <a:custGeom>
                <a:avLst/>
                <a:gdLst>
                  <a:gd name="connsiteX0" fmla="*/ 0 w 7162800"/>
                  <a:gd name="connsiteY0" fmla="*/ 0 h 1083869"/>
                  <a:gd name="connsiteX1" fmla="*/ 914400 w 7162800"/>
                  <a:gd name="connsiteY1" fmla="*/ 434340 h 1083869"/>
                  <a:gd name="connsiteX2" fmla="*/ 1836420 w 7162800"/>
                  <a:gd name="connsiteY2" fmla="*/ 845820 h 1083869"/>
                  <a:gd name="connsiteX3" fmla="*/ 2941320 w 7162800"/>
                  <a:gd name="connsiteY3" fmla="*/ 1074420 h 1083869"/>
                  <a:gd name="connsiteX4" fmla="*/ 4000500 w 7162800"/>
                  <a:gd name="connsiteY4" fmla="*/ 1013460 h 1083869"/>
                  <a:gd name="connsiteX5" fmla="*/ 5364480 w 7162800"/>
                  <a:gd name="connsiteY5" fmla="*/ 769620 h 1083869"/>
                  <a:gd name="connsiteX6" fmla="*/ 7162800 w 7162800"/>
                  <a:gd name="connsiteY6" fmla="*/ 601980 h 1083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62800" h="1083869">
                    <a:moveTo>
                      <a:pt x="0" y="0"/>
                    </a:moveTo>
                    <a:lnTo>
                      <a:pt x="914400" y="434340"/>
                    </a:lnTo>
                    <a:cubicBezTo>
                      <a:pt x="1220470" y="575310"/>
                      <a:pt x="1498600" y="739140"/>
                      <a:pt x="1836420" y="845820"/>
                    </a:cubicBezTo>
                    <a:cubicBezTo>
                      <a:pt x="2174240" y="952500"/>
                      <a:pt x="2580640" y="1046480"/>
                      <a:pt x="2941320" y="1074420"/>
                    </a:cubicBezTo>
                    <a:cubicBezTo>
                      <a:pt x="3302000" y="1102360"/>
                      <a:pt x="3596640" y="1064260"/>
                      <a:pt x="4000500" y="1013460"/>
                    </a:cubicBezTo>
                    <a:cubicBezTo>
                      <a:pt x="4404360" y="962660"/>
                      <a:pt x="4837430" y="838200"/>
                      <a:pt x="5364480" y="769620"/>
                    </a:cubicBezTo>
                    <a:cubicBezTo>
                      <a:pt x="5891530" y="701040"/>
                      <a:pt x="6527165" y="651510"/>
                      <a:pt x="7162800" y="601980"/>
                    </a:cubicBezTo>
                  </a:path>
                </a:pathLst>
              </a:custGeom>
              <a:noFill/>
              <a:ln w="31750" cap="flat" cmpd="sng" algn="ctr">
                <a:solidFill>
                  <a:srgbClr val="006666">
                    <a:lumMod val="60000"/>
                    <a:lumOff val="4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2540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0145EDF6-E807-4A40-AC92-8CF869AE59C8}"/>
                  </a:ext>
                </a:extLst>
              </p:cNvPr>
              <p:cNvSpPr/>
              <p:nvPr/>
            </p:nvSpPr>
            <p:spPr bwMode="auto">
              <a:xfrm>
                <a:off x="1074420" y="4091940"/>
                <a:ext cx="7132320" cy="716280"/>
              </a:xfrm>
              <a:custGeom>
                <a:avLst/>
                <a:gdLst>
                  <a:gd name="connsiteX0" fmla="*/ 0 w 7132320"/>
                  <a:gd name="connsiteY0" fmla="*/ 0 h 716280"/>
                  <a:gd name="connsiteX1" fmla="*/ 1089660 w 7132320"/>
                  <a:gd name="connsiteY1" fmla="*/ 434340 h 716280"/>
                  <a:gd name="connsiteX2" fmla="*/ 1912620 w 7132320"/>
                  <a:gd name="connsiteY2" fmla="*/ 647700 h 716280"/>
                  <a:gd name="connsiteX3" fmla="*/ 3246120 w 7132320"/>
                  <a:gd name="connsiteY3" fmla="*/ 716280 h 716280"/>
                  <a:gd name="connsiteX4" fmla="*/ 4602480 w 7132320"/>
                  <a:gd name="connsiteY4" fmla="*/ 647700 h 716280"/>
                  <a:gd name="connsiteX5" fmla="*/ 7132320 w 7132320"/>
                  <a:gd name="connsiteY5" fmla="*/ 396240 h 716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32320" h="716280">
                    <a:moveTo>
                      <a:pt x="0" y="0"/>
                    </a:moveTo>
                    <a:cubicBezTo>
                      <a:pt x="385445" y="163195"/>
                      <a:pt x="770890" y="326390"/>
                      <a:pt x="1089660" y="434340"/>
                    </a:cubicBezTo>
                    <a:cubicBezTo>
                      <a:pt x="1408430" y="542290"/>
                      <a:pt x="1553210" y="600710"/>
                      <a:pt x="1912620" y="647700"/>
                    </a:cubicBezTo>
                    <a:cubicBezTo>
                      <a:pt x="2272030" y="694690"/>
                      <a:pt x="2797810" y="716280"/>
                      <a:pt x="3246120" y="716280"/>
                    </a:cubicBezTo>
                    <a:cubicBezTo>
                      <a:pt x="3694430" y="716280"/>
                      <a:pt x="3954780" y="701040"/>
                      <a:pt x="4602480" y="647700"/>
                    </a:cubicBezTo>
                    <a:cubicBezTo>
                      <a:pt x="5250180" y="594360"/>
                      <a:pt x="6191250" y="495300"/>
                      <a:pt x="7132320" y="396240"/>
                    </a:cubicBezTo>
                  </a:path>
                </a:pathLst>
              </a:custGeom>
              <a:noFill/>
              <a:ln w="31750" cap="flat" cmpd="sng" algn="ctr">
                <a:solidFill>
                  <a:srgbClr val="006666">
                    <a:lumMod val="60000"/>
                    <a:lumOff val="4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2540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29475A76-F039-4B03-A4FD-212B87D3C617}"/>
                  </a:ext>
                </a:extLst>
              </p:cNvPr>
              <p:cNvSpPr/>
              <p:nvPr/>
            </p:nvSpPr>
            <p:spPr bwMode="auto">
              <a:xfrm>
                <a:off x="1036320" y="3962399"/>
                <a:ext cx="7147560" cy="503613"/>
              </a:xfrm>
              <a:custGeom>
                <a:avLst/>
                <a:gdLst>
                  <a:gd name="connsiteX0" fmla="*/ 0 w 7147560"/>
                  <a:gd name="connsiteY0" fmla="*/ 0 h 571510"/>
                  <a:gd name="connsiteX1" fmla="*/ 1341120 w 7147560"/>
                  <a:gd name="connsiteY1" fmla="*/ 449580 h 571510"/>
                  <a:gd name="connsiteX2" fmla="*/ 2255520 w 7147560"/>
                  <a:gd name="connsiteY2" fmla="*/ 571500 h 571510"/>
                  <a:gd name="connsiteX3" fmla="*/ 4282440 w 7147560"/>
                  <a:gd name="connsiteY3" fmla="*/ 457200 h 571510"/>
                  <a:gd name="connsiteX4" fmla="*/ 7147560 w 7147560"/>
                  <a:gd name="connsiteY4" fmla="*/ 274320 h 571510"/>
                  <a:gd name="connsiteX0" fmla="*/ 0 w 7147560"/>
                  <a:gd name="connsiteY0" fmla="*/ 0 h 571590"/>
                  <a:gd name="connsiteX1" fmla="*/ 1508760 w 7147560"/>
                  <a:gd name="connsiteY1" fmla="*/ 434340 h 571590"/>
                  <a:gd name="connsiteX2" fmla="*/ 2255520 w 7147560"/>
                  <a:gd name="connsiteY2" fmla="*/ 571500 h 571590"/>
                  <a:gd name="connsiteX3" fmla="*/ 4282440 w 7147560"/>
                  <a:gd name="connsiteY3" fmla="*/ 457200 h 571590"/>
                  <a:gd name="connsiteX4" fmla="*/ 7147560 w 7147560"/>
                  <a:gd name="connsiteY4" fmla="*/ 274320 h 571590"/>
                  <a:gd name="connsiteX0" fmla="*/ 0 w 7147560"/>
                  <a:gd name="connsiteY0" fmla="*/ 0 h 503613"/>
                  <a:gd name="connsiteX1" fmla="*/ 1508760 w 7147560"/>
                  <a:gd name="connsiteY1" fmla="*/ 434340 h 503613"/>
                  <a:gd name="connsiteX2" fmla="*/ 2377440 w 7147560"/>
                  <a:gd name="connsiteY2" fmla="*/ 502920 h 503613"/>
                  <a:gd name="connsiteX3" fmla="*/ 4282440 w 7147560"/>
                  <a:gd name="connsiteY3" fmla="*/ 457200 h 503613"/>
                  <a:gd name="connsiteX4" fmla="*/ 7147560 w 7147560"/>
                  <a:gd name="connsiteY4" fmla="*/ 274320 h 503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7560" h="503613">
                    <a:moveTo>
                      <a:pt x="0" y="0"/>
                    </a:moveTo>
                    <a:cubicBezTo>
                      <a:pt x="482600" y="177165"/>
                      <a:pt x="1112520" y="350520"/>
                      <a:pt x="1508760" y="434340"/>
                    </a:cubicBezTo>
                    <a:cubicBezTo>
                      <a:pt x="1905000" y="518160"/>
                      <a:pt x="1915160" y="499110"/>
                      <a:pt x="2377440" y="502920"/>
                    </a:cubicBezTo>
                    <a:cubicBezTo>
                      <a:pt x="2839720" y="506730"/>
                      <a:pt x="3487420" y="495300"/>
                      <a:pt x="4282440" y="457200"/>
                    </a:cubicBezTo>
                    <a:cubicBezTo>
                      <a:pt x="5077460" y="419100"/>
                      <a:pt x="6192520" y="335280"/>
                      <a:pt x="7147560" y="274320"/>
                    </a:cubicBezTo>
                  </a:path>
                </a:pathLst>
              </a:custGeom>
              <a:noFill/>
              <a:ln w="31750" cap="flat" cmpd="sng" algn="ctr">
                <a:solidFill>
                  <a:srgbClr val="006666">
                    <a:lumMod val="60000"/>
                    <a:lumOff val="4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2540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0AF40DAE-E26A-4612-9B8E-5B4B0B0B19FF}"/>
                  </a:ext>
                </a:extLst>
              </p:cNvPr>
              <p:cNvSpPr/>
              <p:nvPr/>
            </p:nvSpPr>
            <p:spPr bwMode="auto">
              <a:xfrm>
                <a:off x="1082040" y="3862285"/>
                <a:ext cx="7094220" cy="216340"/>
              </a:xfrm>
              <a:custGeom>
                <a:avLst/>
                <a:gdLst>
                  <a:gd name="connsiteX0" fmla="*/ 0 w 7094220"/>
                  <a:gd name="connsiteY0" fmla="*/ 11731 h 227015"/>
                  <a:gd name="connsiteX1" fmla="*/ 1478280 w 7094220"/>
                  <a:gd name="connsiteY1" fmla="*/ 11731 h 227015"/>
                  <a:gd name="connsiteX2" fmla="*/ 3215640 w 7094220"/>
                  <a:gd name="connsiteY2" fmla="*/ 133651 h 227015"/>
                  <a:gd name="connsiteX3" fmla="*/ 5852160 w 7094220"/>
                  <a:gd name="connsiteY3" fmla="*/ 225091 h 227015"/>
                  <a:gd name="connsiteX4" fmla="*/ 7094220 w 7094220"/>
                  <a:gd name="connsiteY4" fmla="*/ 186991 h 227015"/>
                  <a:gd name="connsiteX0" fmla="*/ 0 w 7094220"/>
                  <a:gd name="connsiteY0" fmla="*/ 1056 h 216340"/>
                  <a:gd name="connsiteX1" fmla="*/ 1661160 w 7094220"/>
                  <a:gd name="connsiteY1" fmla="*/ 77256 h 216340"/>
                  <a:gd name="connsiteX2" fmla="*/ 3215640 w 7094220"/>
                  <a:gd name="connsiteY2" fmla="*/ 122976 h 216340"/>
                  <a:gd name="connsiteX3" fmla="*/ 5852160 w 7094220"/>
                  <a:gd name="connsiteY3" fmla="*/ 214416 h 216340"/>
                  <a:gd name="connsiteX4" fmla="*/ 7094220 w 7094220"/>
                  <a:gd name="connsiteY4" fmla="*/ 176316 h 216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94220" h="216340">
                    <a:moveTo>
                      <a:pt x="0" y="1056"/>
                    </a:moveTo>
                    <a:cubicBezTo>
                      <a:pt x="471170" y="-9104"/>
                      <a:pt x="1125220" y="56936"/>
                      <a:pt x="1661160" y="77256"/>
                    </a:cubicBezTo>
                    <a:lnTo>
                      <a:pt x="3215640" y="122976"/>
                    </a:lnTo>
                    <a:lnTo>
                      <a:pt x="5852160" y="214416"/>
                    </a:lnTo>
                    <a:cubicBezTo>
                      <a:pt x="6498590" y="223306"/>
                      <a:pt x="6796405" y="199811"/>
                      <a:pt x="7094220" y="176316"/>
                    </a:cubicBezTo>
                  </a:path>
                </a:pathLst>
              </a:custGeom>
              <a:noFill/>
              <a:ln w="31750" cap="flat" cmpd="sng" algn="ctr">
                <a:solidFill>
                  <a:srgbClr val="006666">
                    <a:lumMod val="60000"/>
                    <a:lumOff val="4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2540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84DD09FE-C739-46DC-9BD4-321AEB30D9C9}"/>
                </a:ext>
              </a:extLst>
            </p:cNvPr>
            <p:cNvGrpSpPr/>
            <p:nvPr/>
          </p:nvGrpSpPr>
          <p:grpSpPr>
            <a:xfrm>
              <a:off x="1959898" y="3956978"/>
              <a:ext cx="6216362" cy="1308351"/>
              <a:chOff x="1959898" y="3956978"/>
              <a:chExt cx="6216362" cy="1308351"/>
            </a:xfrm>
          </p:grpSpPr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1971C27D-F68D-4287-BDFE-C91E036DAB5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335905" y="5059680"/>
                <a:ext cx="457200" cy="89217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69DF8348-47CC-43CB-868A-3BCBEAFA8E3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6250332" y="4912926"/>
                <a:ext cx="453045" cy="66528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8DA96948-E63C-4792-B0F4-C0E3969DFD5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495800" y="5217363"/>
                <a:ext cx="447502" cy="47966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5D09EF4C-3222-4A70-930F-84929593A0A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627811" y="5220865"/>
                <a:ext cx="473581" cy="40963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12011CEC-EE4F-484E-B8CB-3F5B7889FEA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955352" y="5058897"/>
                <a:ext cx="397421" cy="90000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5FF565B5-CADA-4B90-BFDE-E2E4B88CF80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251418" y="4773247"/>
                <a:ext cx="376286" cy="159342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0FB1B201-FD35-442C-BB50-F24CC821D78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959898" y="4438587"/>
                <a:ext cx="376716" cy="149315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12C74B68-6463-439C-AD79-C3E558102C2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680076" y="4686192"/>
                <a:ext cx="410233" cy="74076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F892CFA6-24C5-45D4-9A4A-41D8F1667AA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542628" y="4788800"/>
                <a:ext cx="419772" cy="16482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E7069438-0B1C-488D-9CDE-7D126854C04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433026" y="4797041"/>
                <a:ext cx="443774" cy="11514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24E9FB6A-D4C3-480F-867C-C4113E67604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334000" y="4725314"/>
                <a:ext cx="459105" cy="45374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6CF8A5F7-8DA2-4840-90C3-AD33E1D5E40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6208741" y="4650152"/>
                <a:ext cx="459105" cy="45374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28D58693-3B1B-4BE1-A6DB-A14123FECE1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6403023" y="4323214"/>
                <a:ext cx="454977" cy="33521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9C2C3D35-31E5-4D92-A634-5B259CACF59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7262075" y="4262276"/>
                <a:ext cx="454977" cy="33521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717B2FEA-238D-4F40-99F0-2EFD1CD4125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6857103" y="4080921"/>
                <a:ext cx="458787" cy="1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FC899C26-26AE-4082-8416-0141AB293E35}"/>
                  </a:ext>
                </a:extLst>
              </p:cNvPr>
              <p:cNvCxnSpPr>
                <a:cxnSpLocks/>
                <a:endCxn id="255" idx="4"/>
              </p:cNvCxnSpPr>
              <p:nvPr/>
            </p:nvCxnSpPr>
            <p:spPr bwMode="auto">
              <a:xfrm flipV="1">
                <a:off x="7715837" y="4038601"/>
                <a:ext cx="460423" cy="22892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112EBFA9-0F1A-43C5-93C1-B99D738D0CC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6019800" y="4056514"/>
                <a:ext cx="458787" cy="1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F71634E1-C1E4-46B9-AB7D-2BAFBADE1BA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410200" y="4394931"/>
                <a:ext cx="454977" cy="33521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D219DB75-2050-4C52-9BE5-7B09A8DCF6B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422077" y="4446008"/>
                <a:ext cx="465672" cy="11650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DB79EEA0-2CDB-4CC6-9EC8-C411369AC02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113710" y="4021345"/>
                <a:ext cx="459169" cy="17272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C439E9C6-1B37-4A4C-B953-9CFE1AB7F5F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243237" y="3983897"/>
                <a:ext cx="459169" cy="17272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A92E5975-7E82-4438-8340-BF42EA58B370}"/>
                  </a:ext>
                </a:extLst>
              </p:cNvPr>
              <p:cNvCxnSpPr>
                <a:cxnSpLocks/>
                <a:stCxn id="254" idx="2"/>
              </p:cNvCxnSpPr>
              <p:nvPr/>
            </p:nvCxnSpPr>
            <p:spPr bwMode="auto">
              <a:xfrm>
                <a:off x="3413760" y="4465319"/>
                <a:ext cx="485336" cy="8508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6D6081CA-4220-4544-A49F-C8AD7524C31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359242" y="3956978"/>
                <a:ext cx="462324" cy="13072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6840D168-D5FC-43DD-B415-6C2A397600B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456770" y="4397172"/>
                <a:ext cx="475112" cy="60486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E61E0569-41D6-444F-950F-0CDACD841AA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7168585" y="4827309"/>
                <a:ext cx="476825" cy="50602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74" name="Title 1">
            <a:extLst>
              <a:ext uri="{FF2B5EF4-FFF2-40B4-BE49-F238E27FC236}">
                <a16:creationId xmlns:a16="http://schemas.microsoft.com/office/drawing/2014/main" id="{5F3B6769-3215-47C0-920C-850F33A2A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59535"/>
          </a:xfrm>
        </p:spPr>
        <p:txBody>
          <a:bodyPr>
            <a:normAutofit/>
          </a:bodyPr>
          <a:lstStyle/>
          <a:p>
            <a:pPr algn="ctr"/>
            <a:r>
              <a:rPr lang="en-US" altLang="en-US" sz="4800" b="1" dirty="0">
                <a:solidFill>
                  <a:schemeClr val="tx1"/>
                </a:solidFill>
              </a:rPr>
              <a:t>Case Study 3.  A Complex Problem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275" name="Rectangle 274">
            <a:extLst>
              <a:ext uri="{FF2B5EF4-FFF2-40B4-BE49-F238E27FC236}">
                <a16:creationId xmlns:a16="http://schemas.microsoft.com/office/drawing/2014/main" id="{D73BD31E-9361-42F0-99D3-F41C16CD6C60}"/>
              </a:ext>
            </a:extLst>
          </p:cNvPr>
          <p:cNvSpPr/>
          <p:nvPr/>
        </p:nvSpPr>
        <p:spPr>
          <a:xfrm>
            <a:off x="6858000" y="1189818"/>
            <a:ext cx="5184145" cy="1503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2" indent="-3429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Impacts under tanks, adjacent roadway and parking lot</a:t>
            </a:r>
          </a:p>
          <a:p>
            <a:pPr marL="742950" marR="0" lvl="2" indent="-3429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742950" marR="0" lvl="2" indent="-3429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Resistant adjacent property owners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001E27A5-6F11-4D76-AC59-1AB2A84640A4}"/>
              </a:ext>
            </a:extLst>
          </p:cNvPr>
          <p:cNvSpPr/>
          <p:nvPr/>
        </p:nvSpPr>
        <p:spPr>
          <a:xfrm>
            <a:off x="6873240" y="2569961"/>
            <a:ext cx="5107497" cy="2758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2" indent="-3429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742950" marR="0" lvl="2" indent="-3429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Four Vertebrae Well Systems</a:t>
            </a:r>
            <a:r>
              <a:rPr kumimoji="0" lang="en-US" alt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</a:p>
          <a:p>
            <a:pPr marL="400050" marR="0" lvl="2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     installed for treatment</a:t>
            </a:r>
          </a:p>
          <a:p>
            <a:pPr marL="400050" marR="0" lvl="2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742950" marR="0" lvl="2" indent="-3429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First application made.  Shading</a:t>
            </a:r>
          </a:p>
          <a:p>
            <a:pPr marL="400050" marR="0" lvl="2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     indicates relative intensity of          	     dosage</a:t>
            </a:r>
          </a:p>
          <a:p>
            <a:pPr marL="400050" marR="0" lvl="2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400050" marR="0" lvl="2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77" name="Rectangle 276">
            <a:extLst>
              <a:ext uri="{FF2B5EF4-FFF2-40B4-BE49-F238E27FC236}">
                <a16:creationId xmlns:a16="http://schemas.microsoft.com/office/drawing/2014/main" id="{8B2283C4-7E86-4E8A-8550-E0C660C2A6B3}"/>
              </a:ext>
            </a:extLst>
          </p:cNvPr>
          <p:cNvSpPr/>
          <p:nvPr/>
        </p:nvSpPr>
        <p:spPr>
          <a:xfrm>
            <a:off x="-194830" y="5560306"/>
            <a:ext cx="12031226" cy="79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2" indent="-3429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 very important feature of a segmented well system is that it offers unique flexibility not found in conventional horizontal well applications.</a:t>
            </a:r>
          </a:p>
        </p:txBody>
      </p:sp>
    </p:spTree>
    <p:extLst>
      <p:ext uri="{BB962C8B-B14F-4D97-AF65-F5344CB8AC3E}">
        <p14:creationId xmlns:p14="http://schemas.microsoft.com/office/powerpoint/2010/main" val="309701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B538BFEF-C2D8-4658-BD9D-25EF4EB716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8" t="18281" r="11288" b="20928"/>
          <a:stretch/>
        </p:blipFill>
        <p:spPr>
          <a:xfrm>
            <a:off x="30480" y="1299373"/>
            <a:ext cx="7199314" cy="3888872"/>
          </a:xfrm>
          <a:prstGeom prst="roundRect">
            <a:avLst>
              <a:gd name="adj" fmla="val 8594"/>
            </a:avLst>
          </a:prstGeom>
          <a:solidFill>
            <a:srgbClr val="FFFFFF"/>
          </a:solidFill>
          <a:ln>
            <a:noFill/>
          </a:ln>
          <a:effectLst/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207873F0-1B05-469E-8E72-3274B017ED71}"/>
              </a:ext>
            </a:extLst>
          </p:cNvPr>
          <p:cNvGrpSpPr/>
          <p:nvPr/>
        </p:nvGrpSpPr>
        <p:grpSpPr>
          <a:xfrm>
            <a:off x="1244418" y="2358578"/>
            <a:ext cx="5019912" cy="2109520"/>
            <a:chOff x="2280738" y="3587611"/>
            <a:chExt cx="5019912" cy="2109520"/>
          </a:xfrm>
          <a:effectLst>
            <a:glow rad="203200">
              <a:srgbClr val="006666">
                <a:lumMod val="60000"/>
                <a:lumOff val="40000"/>
                <a:alpha val="19000"/>
              </a:srgbClr>
            </a:glow>
          </a:effectLst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0F5199D-0A92-4ABA-B1BA-98212DD06E53}"/>
                </a:ext>
              </a:extLst>
            </p:cNvPr>
            <p:cNvSpPr/>
            <p:nvPr/>
          </p:nvSpPr>
          <p:spPr bwMode="auto">
            <a:xfrm>
              <a:off x="2872122" y="3587611"/>
              <a:ext cx="4428528" cy="2072397"/>
            </a:xfrm>
            <a:custGeom>
              <a:avLst/>
              <a:gdLst>
                <a:gd name="connsiteX0" fmla="*/ 495918 w 4428528"/>
                <a:gd name="connsiteY0" fmla="*/ 1409 h 2072397"/>
                <a:gd name="connsiteX1" fmla="*/ 1135998 w 4428528"/>
                <a:gd name="connsiteY1" fmla="*/ 214769 h 2072397"/>
                <a:gd name="connsiteX2" fmla="*/ 2088498 w 4428528"/>
                <a:gd name="connsiteY2" fmla="*/ 458609 h 2072397"/>
                <a:gd name="connsiteX3" fmla="*/ 3505818 w 4428528"/>
                <a:gd name="connsiteY3" fmla="*/ 938669 h 2072397"/>
                <a:gd name="connsiteX4" fmla="*/ 4427838 w 4428528"/>
                <a:gd name="connsiteY4" fmla="*/ 1152029 h 2072397"/>
                <a:gd name="connsiteX5" fmla="*/ 3650598 w 4428528"/>
                <a:gd name="connsiteY5" fmla="*/ 1403489 h 2072397"/>
                <a:gd name="connsiteX6" fmla="*/ 3307698 w 4428528"/>
                <a:gd name="connsiteY6" fmla="*/ 1380629 h 2072397"/>
                <a:gd name="connsiteX7" fmla="*/ 2690478 w 4428528"/>
                <a:gd name="connsiteY7" fmla="*/ 1113929 h 2072397"/>
                <a:gd name="connsiteX8" fmla="*/ 1844658 w 4428528"/>
                <a:gd name="connsiteY8" fmla="*/ 1060589 h 2072397"/>
                <a:gd name="connsiteX9" fmla="*/ 1486518 w 4428528"/>
                <a:gd name="connsiteY9" fmla="*/ 1197749 h 2072397"/>
                <a:gd name="connsiteX10" fmla="*/ 1227438 w 4428528"/>
                <a:gd name="connsiteY10" fmla="*/ 1929269 h 2072397"/>
                <a:gd name="connsiteX11" fmla="*/ 1174098 w 4428528"/>
                <a:gd name="connsiteY11" fmla="*/ 2066429 h 2072397"/>
                <a:gd name="connsiteX12" fmla="*/ 762618 w 4428528"/>
                <a:gd name="connsiteY12" fmla="*/ 2043569 h 2072397"/>
                <a:gd name="connsiteX13" fmla="*/ 556878 w 4428528"/>
                <a:gd name="connsiteY13" fmla="*/ 2005469 h 2072397"/>
                <a:gd name="connsiteX14" fmla="*/ 587358 w 4428528"/>
                <a:gd name="connsiteY14" fmla="*/ 1837829 h 2072397"/>
                <a:gd name="connsiteX15" fmla="*/ 678798 w 4428528"/>
                <a:gd name="connsiteY15" fmla="*/ 1334909 h 2072397"/>
                <a:gd name="connsiteX16" fmla="*/ 564498 w 4428528"/>
                <a:gd name="connsiteY16" fmla="*/ 847229 h 2072397"/>
                <a:gd name="connsiteX17" fmla="*/ 396858 w 4428528"/>
                <a:gd name="connsiteY17" fmla="*/ 557669 h 2072397"/>
                <a:gd name="connsiteX18" fmla="*/ 618 w 4428528"/>
                <a:gd name="connsiteY18" fmla="*/ 321449 h 2072397"/>
                <a:gd name="connsiteX19" fmla="*/ 495918 w 4428528"/>
                <a:gd name="connsiteY19" fmla="*/ 1409 h 2072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428528" h="2072397">
                  <a:moveTo>
                    <a:pt x="495918" y="1409"/>
                  </a:moveTo>
                  <a:cubicBezTo>
                    <a:pt x="685148" y="-16371"/>
                    <a:pt x="870568" y="138569"/>
                    <a:pt x="1135998" y="214769"/>
                  </a:cubicBezTo>
                  <a:cubicBezTo>
                    <a:pt x="1401428" y="290969"/>
                    <a:pt x="1693528" y="337959"/>
                    <a:pt x="2088498" y="458609"/>
                  </a:cubicBezTo>
                  <a:cubicBezTo>
                    <a:pt x="2483468" y="579259"/>
                    <a:pt x="3115928" y="823099"/>
                    <a:pt x="3505818" y="938669"/>
                  </a:cubicBezTo>
                  <a:cubicBezTo>
                    <a:pt x="3895708" y="1054239"/>
                    <a:pt x="4403708" y="1074559"/>
                    <a:pt x="4427838" y="1152029"/>
                  </a:cubicBezTo>
                  <a:cubicBezTo>
                    <a:pt x="4451968" y="1229499"/>
                    <a:pt x="3837288" y="1365389"/>
                    <a:pt x="3650598" y="1403489"/>
                  </a:cubicBezTo>
                  <a:cubicBezTo>
                    <a:pt x="3463908" y="1441589"/>
                    <a:pt x="3467718" y="1428889"/>
                    <a:pt x="3307698" y="1380629"/>
                  </a:cubicBezTo>
                  <a:cubicBezTo>
                    <a:pt x="3147678" y="1332369"/>
                    <a:pt x="2934318" y="1167269"/>
                    <a:pt x="2690478" y="1113929"/>
                  </a:cubicBezTo>
                  <a:cubicBezTo>
                    <a:pt x="2446638" y="1060589"/>
                    <a:pt x="2045318" y="1046619"/>
                    <a:pt x="1844658" y="1060589"/>
                  </a:cubicBezTo>
                  <a:cubicBezTo>
                    <a:pt x="1643998" y="1074559"/>
                    <a:pt x="1589388" y="1052969"/>
                    <a:pt x="1486518" y="1197749"/>
                  </a:cubicBezTo>
                  <a:cubicBezTo>
                    <a:pt x="1383648" y="1342529"/>
                    <a:pt x="1279508" y="1784489"/>
                    <a:pt x="1227438" y="1929269"/>
                  </a:cubicBezTo>
                  <a:cubicBezTo>
                    <a:pt x="1175368" y="2074049"/>
                    <a:pt x="1251568" y="2047379"/>
                    <a:pt x="1174098" y="2066429"/>
                  </a:cubicBezTo>
                  <a:cubicBezTo>
                    <a:pt x="1096628" y="2085479"/>
                    <a:pt x="865488" y="2053729"/>
                    <a:pt x="762618" y="2043569"/>
                  </a:cubicBezTo>
                  <a:cubicBezTo>
                    <a:pt x="659748" y="2033409"/>
                    <a:pt x="586088" y="2039759"/>
                    <a:pt x="556878" y="2005469"/>
                  </a:cubicBezTo>
                  <a:cubicBezTo>
                    <a:pt x="527668" y="1971179"/>
                    <a:pt x="587358" y="1837829"/>
                    <a:pt x="587358" y="1837829"/>
                  </a:cubicBezTo>
                  <a:cubicBezTo>
                    <a:pt x="607678" y="1726069"/>
                    <a:pt x="682608" y="1500009"/>
                    <a:pt x="678798" y="1334909"/>
                  </a:cubicBezTo>
                  <a:cubicBezTo>
                    <a:pt x="674988" y="1169809"/>
                    <a:pt x="611488" y="976769"/>
                    <a:pt x="564498" y="847229"/>
                  </a:cubicBezTo>
                  <a:cubicBezTo>
                    <a:pt x="517508" y="717689"/>
                    <a:pt x="490838" y="645299"/>
                    <a:pt x="396858" y="557669"/>
                  </a:cubicBezTo>
                  <a:cubicBezTo>
                    <a:pt x="302878" y="470039"/>
                    <a:pt x="-15892" y="421779"/>
                    <a:pt x="618" y="321449"/>
                  </a:cubicBezTo>
                  <a:cubicBezTo>
                    <a:pt x="17128" y="221119"/>
                    <a:pt x="306688" y="19189"/>
                    <a:pt x="495918" y="1409"/>
                  </a:cubicBezTo>
                  <a:close/>
                </a:path>
              </a:pathLst>
            </a:custGeom>
            <a:pattFill prst="pct10">
              <a:fgClr>
                <a:srgbClr val="FFFFFF">
                  <a:lumMod val="50000"/>
                </a:srgbClr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25400"/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9EB1176-F86A-4F7B-8F3F-C4C749C606DC}"/>
                </a:ext>
              </a:extLst>
            </p:cNvPr>
            <p:cNvSpPr/>
            <p:nvPr/>
          </p:nvSpPr>
          <p:spPr bwMode="auto">
            <a:xfrm>
              <a:off x="3970020" y="4572000"/>
              <a:ext cx="2508912" cy="1125131"/>
            </a:xfrm>
            <a:custGeom>
              <a:avLst/>
              <a:gdLst>
                <a:gd name="connsiteX0" fmla="*/ 630 w 2418102"/>
                <a:gd name="connsiteY0" fmla="*/ 974809 h 1056000"/>
                <a:gd name="connsiteX1" fmla="*/ 244470 w 2418102"/>
                <a:gd name="connsiteY1" fmla="*/ 228049 h 1056000"/>
                <a:gd name="connsiteX2" fmla="*/ 465450 w 2418102"/>
                <a:gd name="connsiteY2" fmla="*/ 14689 h 1056000"/>
                <a:gd name="connsiteX3" fmla="*/ 1097910 w 2418102"/>
                <a:gd name="connsiteY3" fmla="*/ 29929 h 1056000"/>
                <a:gd name="connsiteX4" fmla="*/ 1722750 w 2418102"/>
                <a:gd name="connsiteY4" fmla="*/ 121369 h 1056000"/>
                <a:gd name="connsiteX5" fmla="*/ 2378070 w 2418102"/>
                <a:gd name="connsiteY5" fmla="*/ 388069 h 1056000"/>
                <a:gd name="connsiteX6" fmla="*/ 2301870 w 2418102"/>
                <a:gd name="connsiteY6" fmla="*/ 525229 h 1056000"/>
                <a:gd name="connsiteX7" fmla="*/ 1936110 w 2418102"/>
                <a:gd name="connsiteY7" fmla="*/ 403309 h 1056000"/>
                <a:gd name="connsiteX8" fmla="*/ 1524630 w 2418102"/>
                <a:gd name="connsiteY8" fmla="*/ 258529 h 1056000"/>
                <a:gd name="connsiteX9" fmla="*/ 937890 w 2418102"/>
                <a:gd name="connsiteY9" fmla="*/ 197569 h 1056000"/>
                <a:gd name="connsiteX10" fmla="*/ 610230 w 2418102"/>
                <a:gd name="connsiteY10" fmla="*/ 205189 h 1056000"/>
                <a:gd name="connsiteX11" fmla="*/ 427350 w 2418102"/>
                <a:gd name="connsiteY11" fmla="*/ 304249 h 1056000"/>
                <a:gd name="connsiteX12" fmla="*/ 252090 w 2418102"/>
                <a:gd name="connsiteY12" fmla="*/ 784309 h 1056000"/>
                <a:gd name="connsiteX13" fmla="*/ 175890 w 2418102"/>
                <a:gd name="connsiteY13" fmla="*/ 1012909 h 1056000"/>
                <a:gd name="connsiteX14" fmla="*/ 630 w 2418102"/>
                <a:gd name="connsiteY14" fmla="*/ 974809 h 105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18102" h="1056000">
                  <a:moveTo>
                    <a:pt x="630" y="974809"/>
                  </a:moveTo>
                  <a:cubicBezTo>
                    <a:pt x="12060" y="843999"/>
                    <a:pt x="167000" y="388069"/>
                    <a:pt x="244470" y="228049"/>
                  </a:cubicBezTo>
                  <a:cubicBezTo>
                    <a:pt x="321940" y="68029"/>
                    <a:pt x="323210" y="47709"/>
                    <a:pt x="465450" y="14689"/>
                  </a:cubicBezTo>
                  <a:cubicBezTo>
                    <a:pt x="607690" y="-18331"/>
                    <a:pt x="888360" y="12149"/>
                    <a:pt x="1097910" y="29929"/>
                  </a:cubicBezTo>
                  <a:cubicBezTo>
                    <a:pt x="1307460" y="47709"/>
                    <a:pt x="1509390" y="61679"/>
                    <a:pt x="1722750" y="121369"/>
                  </a:cubicBezTo>
                  <a:cubicBezTo>
                    <a:pt x="1936110" y="181059"/>
                    <a:pt x="2281550" y="320759"/>
                    <a:pt x="2378070" y="388069"/>
                  </a:cubicBezTo>
                  <a:cubicBezTo>
                    <a:pt x="2474590" y="455379"/>
                    <a:pt x="2375530" y="522689"/>
                    <a:pt x="2301870" y="525229"/>
                  </a:cubicBezTo>
                  <a:cubicBezTo>
                    <a:pt x="2228210" y="527769"/>
                    <a:pt x="1936110" y="403309"/>
                    <a:pt x="1936110" y="403309"/>
                  </a:cubicBezTo>
                  <a:cubicBezTo>
                    <a:pt x="1806570" y="358859"/>
                    <a:pt x="1691000" y="292819"/>
                    <a:pt x="1524630" y="258529"/>
                  </a:cubicBezTo>
                  <a:cubicBezTo>
                    <a:pt x="1358260" y="224239"/>
                    <a:pt x="1090290" y="206459"/>
                    <a:pt x="937890" y="197569"/>
                  </a:cubicBezTo>
                  <a:cubicBezTo>
                    <a:pt x="785490" y="188679"/>
                    <a:pt x="695320" y="187409"/>
                    <a:pt x="610230" y="205189"/>
                  </a:cubicBezTo>
                  <a:cubicBezTo>
                    <a:pt x="525140" y="222969"/>
                    <a:pt x="487040" y="207729"/>
                    <a:pt x="427350" y="304249"/>
                  </a:cubicBezTo>
                  <a:cubicBezTo>
                    <a:pt x="367660" y="400769"/>
                    <a:pt x="294000" y="666199"/>
                    <a:pt x="252090" y="784309"/>
                  </a:cubicBezTo>
                  <a:cubicBezTo>
                    <a:pt x="210180" y="902419"/>
                    <a:pt x="215260" y="978619"/>
                    <a:pt x="175890" y="1012909"/>
                  </a:cubicBezTo>
                  <a:cubicBezTo>
                    <a:pt x="136520" y="1047199"/>
                    <a:pt x="-10800" y="1105619"/>
                    <a:pt x="630" y="974809"/>
                  </a:cubicBezTo>
                  <a:close/>
                </a:path>
              </a:pathLst>
            </a:custGeom>
            <a:pattFill prst="pct20">
              <a:fgClr>
                <a:srgbClr val="0A0A0A"/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25400"/>
            </a:effectLst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BA3D355-0B85-4279-BEEA-B9CE6C0F4E5B}"/>
                </a:ext>
              </a:extLst>
            </p:cNvPr>
            <p:cNvSpPr/>
            <p:nvPr/>
          </p:nvSpPr>
          <p:spPr bwMode="auto">
            <a:xfrm>
              <a:off x="2727862" y="3893119"/>
              <a:ext cx="897398" cy="1672759"/>
            </a:xfrm>
            <a:custGeom>
              <a:avLst/>
              <a:gdLst>
                <a:gd name="connsiteX0" fmla="*/ 701138 w 852786"/>
                <a:gd name="connsiteY0" fmla="*/ 1646621 h 1672759"/>
                <a:gd name="connsiteX1" fmla="*/ 838298 w 852786"/>
                <a:gd name="connsiteY1" fmla="*/ 1235141 h 1672759"/>
                <a:gd name="connsiteX2" fmla="*/ 830678 w 852786"/>
                <a:gd name="connsiteY2" fmla="*/ 816041 h 1672759"/>
                <a:gd name="connsiteX3" fmla="*/ 678278 w 852786"/>
                <a:gd name="connsiteY3" fmla="*/ 343601 h 1672759"/>
                <a:gd name="connsiteX4" fmla="*/ 365858 w 852786"/>
                <a:gd name="connsiteY4" fmla="*/ 99761 h 1672759"/>
                <a:gd name="connsiteX5" fmla="*/ 129638 w 852786"/>
                <a:gd name="connsiteY5" fmla="*/ 701 h 1672759"/>
                <a:gd name="connsiteX6" fmla="*/ 98 w 852786"/>
                <a:gd name="connsiteY6" fmla="*/ 61661 h 1672759"/>
                <a:gd name="connsiteX7" fmla="*/ 114398 w 852786"/>
                <a:gd name="connsiteY7" fmla="*/ 175961 h 1672759"/>
                <a:gd name="connsiteX8" fmla="*/ 419198 w 852786"/>
                <a:gd name="connsiteY8" fmla="*/ 328361 h 1672759"/>
                <a:gd name="connsiteX9" fmla="*/ 609698 w 852786"/>
                <a:gd name="connsiteY9" fmla="*/ 869381 h 1672759"/>
                <a:gd name="connsiteX10" fmla="*/ 563978 w 852786"/>
                <a:gd name="connsiteY10" fmla="*/ 1379921 h 1672759"/>
                <a:gd name="connsiteX11" fmla="*/ 518258 w 852786"/>
                <a:gd name="connsiteY11" fmla="*/ 1600901 h 1672759"/>
                <a:gd name="connsiteX12" fmla="*/ 701138 w 852786"/>
                <a:gd name="connsiteY12" fmla="*/ 1646621 h 167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2786" h="1672759">
                  <a:moveTo>
                    <a:pt x="701138" y="1646621"/>
                  </a:moveTo>
                  <a:cubicBezTo>
                    <a:pt x="754478" y="1585661"/>
                    <a:pt x="816708" y="1373571"/>
                    <a:pt x="838298" y="1235141"/>
                  </a:cubicBezTo>
                  <a:cubicBezTo>
                    <a:pt x="859888" y="1096711"/>
                    <a:pt x="857348" y="964631"/>
                    <a:pt x="830678" y="816041"/>
                  </a:cubicBezTo>
                  <a:cubicBezTo>
                    <a:pt x="804008" y="667451"/>
                    <a:pt x="755748" y="462981"/>
                    <a:pt x="678278" y="343601"/>
                  </a:cubicBezTo>
                  <a:cubicBezTo>
                    <a:pt x="600808" y="224221"/>
                    <a:pt x="457298" y="156911"/>
                    <a:pt x="365858" y="99761"/>
                  </a:cubicBezTo>
                  <a:cubicBezTo>
                    <a:pt x="274418" y="42611"/>
                    <a:pt x="190598" y="7051"/>
                    <a:pt x="129638" y="701"/>
                  </a:cubicBezTo>
                  <a:cubicBezTo>
                    <a:pt x="68678" y="-5649"/>
                    <a:pt x="2638" y="32451"/>
                    <a:pt x="98" y="61661"/>
                  </a:cubicBezTo>
                  <a:cubicBezTo>
                    <a:pt x="-2442" y="90871"/>
                    <a:pt x="44548" y="131511"/>
                    <a:pt x="114398" y="175961"/>
                  </a:cubicBezTo>
                  <a:cubicBezTo>
                    <a:pt x="184248" y="220411"/>
                    <a:pt x="336648" y="212791"/>
                    <a:pt x="419198" y="328361"/>
                  </a:cubicBezTo>
                  <a:cubicBezTo>
                    <a:pt x="501748" y="443931"/>
                    <a:pt x="585568" y="694121"/>
                    <a:pt x="609698" y="869381"/>
                  </a:cubicBezTo>
                  <a:cubicBezTo>
                    <a:pt x="633828" y="1044641"/>
                    <a:pt x="579218" y="1258001"/>
                    <a:pt x="563978" y="1379921"/>
                  </a:cubicBezTo>
                  <a:cubicBezTo>
                    <a:pt x="548738" y="1501841"/>
                    <a:pt x="501748" y="1552641"/>
                    <a:pt x="518258" y="1600901"/>
                  </a:cubicBezTo>
                  <a:cubicBezTo>
                    <a:pt x="534768" y="1649161"/>
                    <a:pt x="647798" y="1707581"/>
                    <a:pt x="701138" y="1646621"/>
                  </a:cubicBezTo>
                  <a:close/>
                </a:path>
              </a:pathLst>
            </a:custGeom>
            <a:pattFill prst="pct20">
              <a:fgClr>
                <a:srgbClr val="0A0A0A"/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25400"/>
            </a:effectLst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520A7B3F-1ADC-466F-BCBD-65D240199171}"/>
                </a:ext>
              </a:extLst>
            </p:cNvPr>
            <p:cNvSpPr/>
            <p:nvPr/>
          </p:nvSpPr>
          <p:spPr bwMode="auto">
            <a:xfrm rot="1864120">
              <a:off x="2280738" y="4354829"/>
              <a:ext cx="281325" cy="533400"/>
            </a:xfrm>
            <a:prstGeom prst="rect">
              <a:avLst/>
            </a:prstGeom>
            <a:pattFill prst="pct25">
              <a:fgClr>
                <a:srgbClr val="0A0A0A"/>
              </a:fgClr>
              <a:bgClr>
                <a:srgbClr val="FFFFFF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25400"/>
            </a:effectLst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8" name="Oval 67">
            <a:extLst>
              <a:ext uri="{FF2B5EF4-FFF2-40B4-BE49-F238E27FC236}">
                <a16:creationId xmlns:a16="http://schemas.microsoft.com/office/drawing/2014/main" id="{2ED04B53-F78D-4BFE-9B95-99D2FFD30976}"/>
              </a:ext>
            </a:extLst>
          </p:cNvPr>
          <p:cNvSpPr/>
          <p:nvPr/>
        </p:nvSpPr>
        <p:spPr bwMode="auto">
          <a:xfrm>
            <a:off x="4637260" y="2514683"/>
            <a:ext cx="1068124" cy="904941"/>
          </a:xfrm>
          <a:prstGeom prst="ellipse">
            <a:avLst/>
          </a:prstGeom>
          <a:solidFill>
            <a:srgbClr val="FFFF00">
              <a:alpha val="5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65100"/>
          </a:effectLst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0CA5FB2-87A8-4ECE-9AD3-F4644AC89993}"/>
              </a:ext>
            </a:extLst>
          </p:cNvPr>
          <p:cNvGrpSpPr/>
          <p:nvPr/>
        </p:nvGrpSpPr>
        <p:grpSpPr>
          <a:xfrm>
            <a:off x="4179241" y="2435619"/>
            <a:ext cx="3014039" cy="1112498"/>
            <a:chOff x="5215561" y="3664652"/>
            <a:chExt cx="3014039" cy="1112498"/>
          </a:xfrm>
          <a:effectLst/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849B655-FCFF-41C6-8102-66FCEA10D583}"/>
                </a:ext>
              </a:extLst>
            </p:cNvPr>
            <p:cNvSpPr/>
            <p:nvPr/>
          </p:nvSpPr>
          <p:spPr bwMode="auto">
            <a:xfrm>
              <a:off x="5215561" y="3664652"/>
              <a:ext cx="3014039" cy="1112498"/>
            </a:xfrm>
            <a:custGeom>
              <a:avLst/>
              <a:gdLst>
                <a:gd name="connsiteX0" fmla="*/ 16839 w 2935631"/>
                <a:gd name="connsiteY0" fmla="*/ 432494 h 740729"/>
                <a:gd name="connsiteX1" fmla="*/ 519759 w 2935631"/>
                <a:gd name="connsiteY1" fmla="*/ 36254 h 740729"/>
                <a:gd name="connsiteX2" fmla="*/ 1266519 w 2935631"/>
                <a:gd name="connsiteY2" fmla="*/ 26094 h 740729"/>
                <a:gd name="connsiteX3" fmla="*/ 2155519 w 2935631"/>
                <a:gd name="connsiteY3" fmla="*/ 107374 h 740729"/>
                <a:gd name="connsiteX4" fmla="*/ 2851479 w 2935631"/>
                <a:gd name="connsiteY4" fmla="*/ 249614 h 740729"/>
                <a:gd name="connsiteX5" fmla="*/ 2856559 w 2935631"/>
                <a:gd name="connsiteY5" fmla="*/ 534094 h 740729"/>
                <a:gd name="connsiteX6" fmla="*/ 2246959 w 2935631"/>
                <a:gd name="connsiteY6" fmla="*/ 650934 h 740729"/>
                <a:gd name="connsiteX7" fmla="*/ 1215719 w 2935631"/>
                <a:gd name="connsiteY7" fmla="*/ 737294 h 740729"/>
                <a:gd name="connsiteX8" fmla="*/ 225119 w 2935631"/>
                <a:gd name="connsiteY8" fmla="*/ 696654 h 740729"/>
                <a:gd name="connsiteX9" fmla="*/ 16839 w 2935631"/>
                <a:gd name="connsiteY9" fmla="*/ 432494 h 740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35631" h="740729">
                  <a:moveTo>
                    <a:pt x="16839" y="432494"/>
                  </a:moveTo>
                  <a:cubicBezTo>
                    <a:pt x="65946" y="322427"/>
                    <a:pt x="311479" y="103987"/>
                    <a:pt x="519759" y="36254"/>
                  </a:cubicBezTo>
                  <a:cubicBezTo>
                    <a:pt x="728039" y="-31479"/>
                    <a:pt x="993892" y="14241"/>
                    <a:pt x="1266519" y="26094"/>
                  </a:cubicBezTo>
                  <a:cubicBezTo>
                    <a:pt x="1539146" y="37947"/>
                    <a:pt x="1891359" y="70121"/>
                    <a:pt x="2155519" y="107374"/>
                  </a:cubicBezTo>
                  <a:cubicBezTo>
                    <a:pt x="2419679" y="144627"/>
                    <a:pt x="2734639" y="178494"/>
                    <a:pt x="2851479" y="249614"/>
                  </a:cubicBezTo>
                  <a:cubicBezTo>
                    <a:pt x="2968319" y="320734"/>
                    <a:pt x="2957312" y="467207"/>
                    <a:pt x="2856559" y="534094"/>
                  </a:cubicBezTo>
                  <a:cubicBezTo>
                    <a:pt x="2755806" y="600981"/>
                    <a:pt x="2520432" y="617067"/>
                    <a:pt x="2246959" y="650934"/>
                  </a:cubicBezTo>
                  <a:cubicBezTo>
                    <a:pt x="1973486" y="684801"/>
                    <a:pt x="1552692" y="729674"/>
                    <a:pt x="1215719" y="737294"/>
                  </a:cubicBezTo>
                  <a:cubicBezTo>
                    <a:pt x="878746" y="744914"/>
                    <a:pt x="427472" y="743221"/>
                    <a:pt x="225119" y="696654"/>
                  </a:cubicBezTo>
                  <a:cubicBezTo>
                    <a:pt x="22766" y="650087"/>
                    <a:pt x="-32268" y="542561"/>
                    <a:pt x="16839" y="432494"/>
                  </a:cubicBezTo>
                  <a:close/>
                </a:path>
              </a:pathLst>
            </a:custGeom>
            <a:solidFill>
              <a:srgbClr val="FF9933">
                <a:alpha val="44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65100"/>
            </a:effectLst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7681D3A-D79F-4A43-8F32-721B6768FF5E}"/>
                </a:ext>
              </a:extLst>
            </p:cNvPr>
            <p:cNvSpPr/>
            <p:nvPr/>
          </p:nvSpPr>
          <p:spPr bwMode="auto">
            <a:xfrm>
              <a:off x="5580500" y="3768293"/>
              <a:ext cx="1087346" cy="819608"/>
            </a:xfrm>
            <a:custGeom>
              <a:avLst/>
              <a:gdLst>
                <a:gd name="connsiteX0" fmla="*/ 40395 w 836998"/>
                <a:gd name="connsiteY0" fmla="*/ 407467 h 670221"/>
                <a:gd name="connsiteX1" fmla="*/ 289315 w 836998"/>
                <a:gd name="connsiteY1" fmla="*/ 82347 h 670221"/>
                <a:gd name="connsiteX2" fmla="*/ 700795 w 836998"/>
                <a:gd name="connsiteY2" fmla="*/ 26467 h 670221"/>
                <a:gd name="connsiteX3" fmla="*/ 827795 w 836998"/>
                <a:gd name="connsiteY3" fmla="*/ 443027 h 670221"/>
                <a:gd name="connsiteX4" fmla="*/ 487435 w 836998"/>
                <a:gd name="connsiteY4" fmla="*/ 666547 h 670221"/>
                <a:gd name="connsiteX5" fmla="*/ 45475 w 836998"/>
                <a:gd name="connsiteY5" fmla="*/ 570027 h 670221"/>
                <a:gd name="connsiteX6" fmla="*/ 40395 w 836998"/>
                <a:gd name="connsiteY6" fmla="*/ 407467 h 670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6998" h="670221">
                  <a:moveTo>
                    <a:pt x="40395" y="407467"/>
                  </a:moveTo>
                  <a:cubicBezTo>
                    <a:pt x="81035" y="326187"/>
                    <a:pt x="179248" y="145847"/>
                    <a:pt x="289315" y="82347"/>
                  </a:cubicBezTo>
                  <a:cubicBezTo>
                    <a:pt x="399382" y="18847"/>
                    <a:pt x="611048" y="-33646"/>
                    <a:pt x="700795" y="26467"/>
                  </a:cubicBezTo>
                  <a:cubicBezTo>
                    <a:pt x="790542" y="86580"/>
                    <a:pt x="863355" y="336347"/>
                    <a:pt x="827795" y="443027"/>
                  </a:cubicBezTo>
                  <a:cubicBezTo>
                    <a:pt x="792235" y="549707"/>
                    <a:pt x="617822" y="645380"/>
                    <a:pt x="487435" y="666547"/>
                  </a:cubicBezTo>
                  <a:cubicBezTo>
                    <a:pt x="357048" y="687714"/>
                    <a:pt x="118288" y="612360"/>
                    <a:pt x="45475" y="570027"/>
                  </a:cubicBezTo>
                  <a:cubicBezTo>
                    <a:pt x="-27338" y="527694"/>
                    <a:pt x="-245" y="488747"/>
                    <a:pt x="40395" y="407467"/>
                  </a:cubicBezTo>
                  <a:close/>
                </a:path>
              </a:pathLst>
            </a:custGeom>
            <a:solidFill>
              <a:srgbClr val="FF0000">
                <a:alpha val="4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65100"/>
            </a:effectLst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BD81809-9381-4CA5-8912-E308B9F04538}"/>
              </a:ext>
            </a:extLst>
          </p:cNvPr>
          <p:cNvGrpSpPr/>
          <p:nvPr/>
        </p:nvGrpSpPr>
        <p:grpSpPr>
          <a:xfrm>
            <a:off x="0" y="2633252"/>
            <a:ext cx="7170420" cy="1404964"/>
            <a:chOff x="1036320" y="3862285"/>
            <a:chExt cx="7170420" cy="1404964"/>
          </a:xfrm>
          <a:effectLst/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B74B0457-D368-44BD-982A-3004EF5008BE}"/>
                </a:ext>
              </a:extLst>
            </p:cNvPr>
            <p:cNvGrpSpPr/>
            <p:nvPr/>
          </p:nvGrpSpPr>
          <p:grpSpPr>
            <a:xfrm>
              <a:off x="1036320" y="3862285"/>
              <a:ext cx="7170420" cy="1404964"/>
              <a:chOff x="1036320" y="3862285"/>
              <a:chExt cx="7170420" cy="1404964"/>
            </a:xfrm>
          </p:grpSpPr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B38E15E1-0CA5-48AA-87CF-E71E4ED8C1E2}"/>
                  </a:ext>
                </a:extLst>
              </p:cNvPr>
              <p:cNvSpPr/>
              <p:nvPr/>
            </p:nvSpPr>
            <p:spPr bwMode="auto">
              <a:xfrm>
                <a:off x="1043940" y="4183380"/>
                <a:ext cx="7162800" cy="1083869"/>
              </a:xfrm>
              <a:custGeom>
                <a:avLst/>
                <a:gdLst>
                  <a:gd name="connsiteX0" fmla="*/ 0 w 7162800"/>
                  <a:gd name="connsiteY0" fmla="*/ 0 h 1083869"/>
                  <a:gd name="connsiteX1" fmla="*/ 914400 w 7162800"/>
                  <a:gd name="connsiteY1" fmla="*/ 434340 h 1083869"/>
                  <a:gd name="connsiteX2" fmla="*/ 1836420 w 7162800"/>
                  <a:gd name="connsiteY2" fmla="*/ 845820 h 1083869"/>
                  <a:gd name="connsiteX3" fmla="*/ 2941320 w 7162800"/>
                  <a:gd name="connsiteY3" fmla="*/ 1074420 h 1083869"/>
                  <a:gd name="connsiteX4" fmla="*/ 4000500 w 7162800"/>
                  <a:gd name="connsiteY4" fmla="*/ 1013460 h 1083869"/>
                  <a:gd name="connsiteX5" fmla="*/ 5364480 w 7162800"/>
                  <a:gd name="connsiteY5" fmla="*/ 769620 h 1083869"/>
                  <a:gd name="connsiteX6" fmla="*/ 7162800 w 7162800"/>
                  <a:gd name="connsiteY6" fmla="*/ 601980 h 1083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62800" h="1083869">
                    <a:moveTo>
                      <a:pt x="0" y="0"/>
                    </a:moveTo>
                    <a:lnTo>
                      <a:pt x="914400" y="434340"/>
                    </a:lnTo>
                    <a:cubicBezTo>
                      <a:pt x="1220470" y="575310"/>
                      <a:pt x="1498600" y="739140"/>
                      <a:pt x="1836420" y="845820"/>
                    </a:cubicBezTo>
                    <a:cubicBezTo>
                      <a:pt x="2174240" y="952500"/>
                      <a:pt x="2580640" y="1046480"/>
                      <a:pt x="2941320" y="1074420"/>
                    </a:cubicBezTo>
                    <a:cubicBezTo>
                      <a:pt x="3302000" y="1102360"/>
                      <a:pt x="3596640" y="1064260"/>
                      <a:pt x="4000500" y="1013460"/>
                    </a:cubicBezTo>
                    <a:cubicBezTo>
                      <a:pt x="4404360" y="962660"/>
                      <a:pt x="4837430" y="838200"/>
                      <a:pt x="5364480" y="769620"/>
                    </a:cubicBezTo>
                    <a:cubicBezTo>
                      <a:pt x="5891530" y="701040"/>
                      <a:pt x="6527165" y="651510"/>
                      <a:pt x="7162800" y="601980"/>
                    </a:cubicBezTo>
                  </a:path>
                </a:pathLst>
              </a:custGeom>
              <a:noFill/>
              <a:ln w="31750" cap="flat" cmpd="sng" algn="ctr">
                <a:solidFill>
                  <a:srgbClr val="006666">
                    <a:lumMod val="60000"/>
                    <a:lumOff val="4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2540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671BA490-47D6-4EB4-BAEF-E3B570518ADD}"/>
                  </a:ext>
                </a:extLst>
              </p:cNvPr>
              <p:cNvSpPr/>
              <p:nvPr/>
            </p:nvSpPr>
            <p:spPr bwMode="auto">
              <a:xfrm>
                <a:off x="1074420" y="4091940"/>
                <a:ext cx="7132320" cy="716280"/>
              </a:xfrm>
              <a:custGeom>
                <a:avLst/>
                <a:gdLst>
                  <a:gd name="connsiteX0" fmla="*/ 0 w 7132320"/>
                  <a:gd name="connsiteY0" fmla="*/ 0 h 716280"/>
                  <a:gd name="connsiteX1" fmla="*/ 1089660 w 7132320"/>
                  <a:gd name="connsiteY1" fmla="*/ 434340 h 716280"/>
                  <a:gd name="connsiteX2" fmla="*/ 1912620 w 7132320"/>
                  <a:gd name="connsiteY2" fmla="*/ 647700 h 716280"/>
                  <a:gd name="connsiteX3" fmla="*/ 3246120 w 7132320"/>
                  <a:gd name="connsiteY3" fmla="*/ 716280 h 716280"/>
                  <a:gd name="connsiteX4" fmla="*/ 4602480 w 7132320"/>
                  <a:gd name="connsiteY4" fmla="*/ 647700 h 716280"/>
                  <a:gd name="connsiteX5" fmla="*/ 7132320 w 7132320"/>
                  <a:gd name="connsiteY5" fmla="*/ 396240 h 716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32320" h="716280">
                    <a:moveTo>
                      <a:pt x="0" y="0"/>
                    </a:moveTo>
                    <a:cubicBezTo>
                      <a:pt x="385445" y="163195"/>
                      <a:pt x="770890" y="326390"/>
                      <a:pt x="1089660" y="434340"/>
                    </a:cubicBezTo>
                    <a:cubicBezTo>
                      <a:pt x="1408430" y="542290"/>
                      <a:pt x="1553210" y="600710"/>
                      <a:pt x="1912620" y="647700"/>
                    </a:cubicBezTo>
                    <a:cubicBezTo>
                      <a:pt x="2272030" y="694690"/>
                      <a:pt x="2797810" y="716280"/>
                      <a:pt x="3246120" y="716280"/>
                    </a:cubicBezTo>
                    <a:cubicBezTo>
                      <a:pt x="3694430" y="716280"/>
                      <a:pt x="3954780" y="701040"/>
                      <a:pt x="4602480" y="647700"/>
                    </a:cubicBezTo>
                    <a:cubicBezTo>
                      <a:pt x="5250180" y="594360"/>
                      <a:pt x="6191250" y="495300"/>
                      <a:pt x="7132320" y="396240"/>
                    </a:cubicBezTo>
                  </a:path>
                </a:pathLst>
              </a:custGeom>
              <a:noFill/>
              <a:ln w="31750" cap="flat" cmpd="sng" algn="ctr">
                <a:solidFill>
                  <a:srgbClr val="006666">
                    <a:lumMod val="60000"/>
                    <a:lumOff val="4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2540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8CF2335E-B004-4A27-B56A-7B2BFF05956E}"/>
                  </a:ext>
                </a:extLst>
              </p:cNvPr>
              <p:cNvSpPr/>
              <p:nvPr/>
            </p:nvSpPr>
            <p:spPr bwMode="auto">
              <a:xfrm>
                <a:off x="1036320" y="3962399"/>
                <a:ext cx="7147560" cy="503613"/>
              </a:xfrm>
              <a:custGeom>
                <a:avLst/>
                <a:gdLst>
                  <a:gd name="connsiteX0" fmla="*/ 0 w 7147560"/>
                  <a:gd name="connsiteY0" fmla="*/ 0 h 571510"/>
                  <a:gd name="connsiteX1" fmla="*/ 1341120 w 7147560"/>
                  <a:gd name="connsiteY1" fmla="*/ 449580 h 571510"/>
                  <a:gd name="connsiteX2" fmla="*/ 2255520 w 7147560"/>
                  <a:gd name="connsiteY2" fmla="*/ 571500 h 571510"/>
                  <a:gd name="connsiteX3" fmla="*/ 4282440 w 7147560"/>
                  <a:gd name="connsiteY3" fmla="*/ 457200 h 571510"/>
                  <a:gd name="connsiteX4" fmla="*/ 7147560 w 7147560"/>
                  <a:gd name="connsiteY4" fmla="*/ 274320 h 571510"/>
                  <a:gd name="connsiteX0" fmla="*/ 0 w 7147560"/>
                  <a:gd name="connsiteY0" fmla="*/ 0 h 571590"/>
                  <a:gd name="connsiteX1" fmla="*/ 1508760 w 7147560"/>
                  <a:gd name="connsiteY1" fmla="*/ 434340 h 571590"/>
                  <a:gd name="connsiteX2" fmla="*/ 2255520 w 7147560"/>
                  <a:gd name="connsiteY2" fmla="*/ 571500 h 571590"/>
                  <a:gd name="connsiteX3" fmla="*/ 4282440 w 7147560"/>
                  <a:gd name="connsiteY3" fmla="*/ 457200 h 571590"/>
                  <a:gd name="connsiteX4" fmla="*/ 7147560 w 7147560"/>
                  <a:gd name="connsiteY4" fmla="*/ 274320 h 571590"/>
                  <a:gd name="connsiteX0" fmla="*/ 0 w 7147560"/>
                  <a:gd name="connsiteY0" fmla="*/ 0 h 503613"/>
                  <a:gd name="connsiteX1" fmla="*/ 1508760 w 7147560"/>
                  <a:gd name="connsiteY1" fmla="*/ 434340 h 503613"/>
                  <a:gd name="connsiteX2" fmla="*/ 2377440 w 7147560"/>
                  <a:gd name="connsiteY2" fmla="*/ 502920 h 503613"/>
                  <a:gd name="connsiteX3" fmla="*/ 4282440 w 7147560"/>
                  <a:gd name="connsiteY3" fmla="*/ 457200 h 503613"/>
                  <a:gd name="connsiteX4" fmla="*/ 7147560 w 7147560"/>
                  <a:gd name="connsiteY4" fmla="*/ 274320 h 503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7560" h="503613">
                    <a:moveTo>
                      <a:pt x="0" y="0"/>
                    </a:moveTo>
                    <a:cubicBezTo>
                      <a:pt x="482600" y="177165"/>
                      <a:pt x="1112520" y="350520"/>
                      <a:pt x="1508760" y="434340"/>
                    </a:cubicBezTo>
                    <a:cubicBezTo>
                      <a:pt x="1905000" y="518160"/>
                      <a:pt x="1915160" y="499110"/>
                      <a:pt x="2377440" y="502920"/>
                    </a:cubicBezTo>
                    <a:cubicBezTo>
                      <a:pt x="2839720" y="506730"/>
                      <a:pt x="3487420" y="495300"/>
                      <a:pt x="4282440" y="457200"/>
                    </a:cubicBezTo>
                    <a:cubicBezTo>
                      <a:pt x="5077460" y="419100"/>
                      <a:pt x="6192520" y="335280"/>
                      <a:pt x="7147560" y="274320"/>
                    </a:cubicBezTo>
                  </a:path>
                </a:pathLst>
              </a:custGeom>
              <a:noFill/>
              <a:ln w="31750" cap="flat" cmpd="sng" algn="ctr">
                <a:solidFill>
                  <a:srgbClr val="006666">
                    <a:lumMod val="60000"/>
                    <a:lumOff val="4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2540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F35F3CB2-575F-4BB8-AB4E-CE94EF96608D}"/>
                  </a:ext>
                </a:extLst>
              </p:cNvPr>
              <p:cNvSpPr/>
              <p:nvPr/>
            </p:nvSpPr>
            <p:spPr bwMode="auto">
              <a:xfrm>
                <a:off x="1082040" y="3862285"/>
                <a:ext cx="7094220" cy="216340"/>
              </a:xfrm>
              <a:custGeom>
                <a:avLst/>
                <a:gdLst>
                  <a:gd name="connsiteX0" fmla="*/ 0 w 7094220"/>
                  <a:gd name="connsiteY0" fmla="*/ 11731 h 227015"/>
                  <a:gd name="connsiteX1" fmla="*/ 1478280 w 7094220"/>
                  <a:gd name="connsiteY1" fmla="*/ 11731 h 227015"/>
                  <a:gd name="connsiteX2" fmla="*/ 3215640 w 7094220"/>
                  <a:gd name="connsiteY2" fmla="*/ 133651 h 227015"/>
                  <a:gd name="connsiteX3" fmla="*/ 5852160 w 7094220"/>
                  <a:gd name="connsiteY3" fmla="*/ 225091 h 227015"/>
                  <a:gd name="connsiteX4" fmla="*/ 7094220 w 7094220"/>
                  <a:gd name="connsiteY4" fmla="*/ 186991 h 227015"/>
                  <a:gd name="connsiteX0" fmla="*/ 0 w 7094220"/>
                  <a:gd name="connsiteY0" fmla="*/ 1056 h 216340"/>
                  <a:gd name="connsiteX1" fmla="*/ 1661160 w 7094220"/>
                  <a:gd name="connsiteY1" fmla="*/ 77256 h 216340"/>
                  <a:gd name="connsiteX2" fmla="*/ 3215640 w 7094220"/>
                  <a:gd name="connsiteY2" fmla="*/ 122976 h 216340"/>
                  <a:gd name="connsiteX3" fmla="*/ 5852160 w 7094220"/>
                  <a:gd name="connsiteY3" fmla="*/ 214416 h 216340"/>
                  <a:gd name="connsiteX4" fmla="*/ 7094220 w 7094220"/>
                  <a:gd name="connsiteY4" fmla="*/ 176316 h 216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94220" h="216340">
                    <a:moveTo>
                      <a:pt x="0" y="1056"/>
                    </a:moveTo>
                    <a:cubicBezTo>
                      <a:pt x="471170" y="-9104"/>
                      <a:pt x="1125220" y="56936"/>
                      <a:pt x="1661160" y="77256"/>
                    </a:cubicBezTo>
                    <a:lnTo>
                      <a:pt x="3215640" y="122976"/>
                    </a:lnTo>
                    <a:lnTo>
                      <a:pt x="5852160" y="214416"/>
                    </a:lnTo>
                    <a:cubicBezTo>
                      <a:pt x="6498590" y="223306"/>
                      <a:pt x="6796405" y="199811"/>
                      <a:pt x="7094220" y="176316"/>
                    </a:cubicBezTo>
                  </a:path>
                </a:pathLst>
              </a:custGeom>
              <a:noFill/>
              <a:ln w="31750" cap="flat" cmpd="sng" algn="ctr">
                <a:solidFill>
                  <a:srgbClr val="006666">
                    <a:lumMod val="60000"/>
                    <a:lumOff val="4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2540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B6B1DB0-BBA0-4AE4-9234-167E61F4D870}"/>
                </a:ext>
              </a:extLst>
            </p:cNvPr>
            <p:cNvGrpSpPr/>
            <p:nvPr/>
          </p:nvGrpSpPr>
          <p:grpSpPr>
            <a:xfrm>
              <a:off x="1959898" y="3956978"/>
              <a:ext cx="6216362" cy="1308351"/>
              <a:chOff x="1959898" y="3956978"/>
              <a:chExt cx="6216362" cy="1308351"/>
            </a:xfrm>
          </p:grpSpPr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C4C3DEEB-1FD3-431C-A713-0D4D3220332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335905" y="5059680"/>
                <a:ext cx="457200" cy="89217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9057232C-84C0-43BD-900E-01EDF07E741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6250332" y="4912926"/>
                <a:ext cx="453045" cy="66528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030BBD05-F1AD-4552-900F-C410CDE03F8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495800" y="5217363"/>
                <a:ext cx="447502" cy="47966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CE4469E6-A27F-4F11-947B-00C43197F6D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627811" y="5220865"/>
                <a:ext cx="473581" cy="40963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BF695174-FC32-454B-A173-88B6BAB6973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955352" y="5058897"/>
                <a:ext cx="397421" cy="90000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9A330569-EB5D-46F1-9478-07061C408ED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251418" y="4773247"/>
                <a:ext cx="376286" cy="159342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6DDF779A-9D4F-4243-9A6A-619A7CDF569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959898" y="4438587"/>
                <a:ext cx="376716" cy="149315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F7FA861B-449C-4E3A-A29A-EFB7C814EDA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680076" y="4686192"/>
                <a:ext cx="410233" cy="74076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49A134A0-4E63-4001-AB0F-E71C0E8510D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542628" y="4788800"/>
                <a:ext cx="419772" cy="16482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0C36640E-5B58-4C90-BBC5-96667458474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433026" y="4797041"/>
                <a:ext cx="443774" cy="11514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A1D566E5-0CDF-41DC-9496-B74302E0681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334000" y="4725314"/>
                <a:ext cx="459105" cy="45374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F32319A8-2A43-4ED6-9EB8-9C73142FF45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6208741" y="4650152"/>
                <a:ext cx="459105" cy="45374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10DD2558-3CBF-416D-98C9-8B86E19AA54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6403023" y="4323214"/>
                <a:ext cx="454977" cy="33521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3F66EAE5-D958-4A80-B10B-ADCC711E489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7262075" y="4262276"/>
                <a:ext cx="454977" cy="33521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CB7831EE-671F-47F2-A978-CF47B95A259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6857103" y="4080921"/>
                <a:ext cx="458787" cy="1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CF8A4293-2807-49CC-9C1C-299B5A0AF417}"/>
                  </a:ext>
                </a:extLst>
              </p:cNvPr>
              <p:cNvCxnSpPr>
                <a:cxnSpLocks/>
                <a:endCxn id="107" idx="4"/>
              </p:cNvCxnSpPr>
              <p:nvPr/>
            </p:nvCxnSpPr>
            <p:spPr bwMode="auto">
              <a:xfrm flipV="1">
                <a:off x="7715837" y="4038601"/>
                <a:ext cx="460423" cy="22892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005F3C78-C331-47C5-9EDF-27B7E733D6D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6019800" y="4056514"/>
                <a:ext cx="458787" cy="1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F40D3C10-4F77-4873-B4B5-55F8DBB25FC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410200" y="4394931"/>
                <a:ext cx="454977" cy="33521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8B45FB5E-92CB-4A47-AC3F-C4311A2AF64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422077" y="4446008"/>
                <a:ext cx="465672" cy="11650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583305E2-7E8B-4FF5-A239-CAF6E7A00A0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113710" y="4021345"/>
                <a:ext cx="459169" cy="17272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C5518908-E270-4ED3-BD61-392500546BC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243237" y="3983897"/>
                <a:ext cx="459169" cy="17272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A478158D-537B-4627-8D4F-E19097EEDB54}"/>
                  </a:ext>
                </a:extLst>
              </p:cNvPr>
              <p:cNvCxnSpPr>
                <a:cxnSpLocks/>
                <a:stCxn id="106" idx="2"/>
              </p:cNvCxnSpPr>
              <p:nvPr/>
            </p:nvCxnSpPr>
            <p:spPr bwMode="auto">
              <a:xfrm>
                <a:off x="3413760" y="4465319"/>
                <a:ext cx="485336" cy="8508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80CBF9AD-345D-48C3-9668-7A0A8FB3EC3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359242" y="3956978"/>
                <a:ext cx="462324" cy="13072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7DE37E00-E8B5-447A-B37D-2BB7C2CC980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456770" y="4397172"/>
                <a:ext cx="475112" cy="60486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06C76960-9DB3-4750-B6CC-4687327A862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7168585" y="4827309"/>
                <a:ext cx="476825" cy="50602"/>
              </a:xfrm>
              <a:prstGeom prst="line">
                <a:avLst/>
              </a:prstGeom>
              <a:solidFill>
                <a:srgbClr val="33CCCC"/>
              </a:solidFill>
              <a:ln w="53975" cap="rnd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1750" h="25400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9DABE1D-1BB0-4A82-8944-8777CA9D086A}"/>
              </a:ext>
            </a:extLst>
          </p:cNvPr>
          <p:cNvGrpSpPr/>
          <p:nvPr/>
        </p:nvGrpSpPr>
        <p:grpSpPr>
          <a:xfrm>
            <a:off x="4076240" y="2793596"/>
            <a:ext cx="3062550" cy="407107"/>
            <a:chOff x="5112560" y="4022629"/>
            <a:chExt cx="3062550" cy="407107"/>
          </a:xfrm>
          <a:effectLst/>
        </p:grpSpPr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5DB9D0F9-5353-4CF6-B011-EE597EB0285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401873" y="4324498"/>
              <a:ext cx="454977" cy="33521"/>
            </a:xfrm>
            <a:prstGeom prst="line">
              <a:avLst/>
            </a:prstGeom>
            <a:solidFill>
              <a:srgbClr val="33CCCC"/>
            </a:solidFill>
            <a:ln w="53975" cap="rnd" cmpd="sng" algn="ctr">
              <a:solidFill>
                <a:srgbClr val="003366">
                  <a:lumMod val="60000"/>
                  <a:lumOff val="4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1750" h="2540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5DE8F801-3310-469B-9401-DA798559B97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260925" y="4263560"/>
              <a:ext cx="454977" cy="33521"/>
            </a:xfrm>
            <a:prstGeom prst="line">
              <a:avLst/>
            </a:prstGeom>
            <a:solidFill>
              <a:srgbClr val="33CCCC"/>
            </a:solidFill>
            <a:ln w="53975" cap="rnd" cmpd="sng" algn="ctr">
              <a:solidFill>
                <a:srgbClr val="003366">
                  <a:lumMod val="60000"/>
                  <a:lumOff val="4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1750" h="2540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AA7DB44-2C32-40A3-9472-D959B6CC327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855953" y="4082205"/>
              <a:ext cx="458787" cy="1"/>
            </a:xfrm>
            <a:prstGeom prst="line">
              <a:avLst/>
            </a:prstGeom>
            <a:solidFill>
              <a:srgbClr val="33CCCC"/>
            </a:solidFill>
            <a:ln w="53975" cap="rnd" cmpd="sng" algn="ctr">
              <a:solidFill>
                <a:srgbClr val="003366">
                  <a:lumMod val="60000"/>
                  <a:lumOff val="4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1750" h="2540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A51A905E-C05C-4642-B27B-568184181AF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714687" y="4039885"/>
              <a:ext cx="460423" cy="22892"/>
            </a:xfrm>
            <a:prstGeom prst="line">
              <a:avLst/>
            </a:prstGeom>
            <a:solidFill>
              <a:srgbClr val="33CCCC"/>
            </a:solidFill>
            <a:ln w="53975" cap="rnd" cmpd="sng" algn="ctr">
              <a:solidFill>
                <a:srgbClr val="003366">
                  <a:lumMod val="60000"/>
                  <a:lumOff val="4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1750" h="2540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A0D7F1F9-E3C5-45EF-B577-68A70D5E8F8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018650" y="4057798"/>
              <a:ext cx="458787" cy="1"/>
            </a:xfrm>
            <a:prstGeom prst="line">
              <a:avLst/>
            </a:prstGeom>
            <a:solidFill>
              <a:srgbClr val="33CCCC"/>
            </a:solidFill>
            <a:ln w="53975" cap="rnd" cmpd="sng" algn="ctr">
              <a:solidFill>
                <a:srgbClr val="003366">
                  <a:lumMod val="60000"/>
                  <a:lumOff val="4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1750" h="2540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11B2C421-89A8-481B-AB37-E01985D989A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409050" y="4396215"/>
              <a:ext cx="454977" cy="33521"/>
            </a:xfrm>
            <a:prstGeom prst="line">
              <a:avLst/>
            </a:prstGeom>
            <a:solidFill>
              <a:srgbClr val="33CCCC"/>
            </a:solidFill>
            <a:ln w="53975" cap="rnd" cmpd="sng" algn="ctr">
              <a:solidFill>
                <a:srgbClr val="003366">
                  <a:lumMod val="60000"/>
                  <a:lumOff val="4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1750" h="2540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CF1E454D-2FEA-4E37-8B9E-BB2338DD60B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112560" y="4022629"/>
              <a:ext cx="459169" cy="17272"/>
            </a:xfrm>
            <a:prstGeom prst="line">
              <a:avLst/>
            </a:prstGeom>
            <a:solidFill>
              <a:srgbClr val="33CCCC"/>
            </a:solidFill>
            <a:ln w="53975" cap="rnd" cmpd="sng" algn="ctr">
              <a:solidFill>
                <a:srgbClr val="003366">
                  <a:lumMod val="60000"/>
                  <a:lumOff val="4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1750" h="2540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B8EE2C09-BD39-44AD-9490-C4D8175B17E7}"/>
              </a:ext>
            </a:extLst>
          </p:cNvPr>
          <p:cNvGrpSpPr/>
          <p:nvPr/>
        </p:nvGrpSpPr>
        <p:grpSpPr>
          <a:xfrm>
            <a:off x="4370824" y="2827920"/>
            <a:ext cx="1451347" cy="372592"/>
            <a:chOff x="5407144" y="4056953"/>
            <a:chExt cx="1451347" cy="372592"/>
          </a:xfrm>
          <a:effectLst/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42A516E6-1F9D-4BA1-8436-468059F0531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403514" y="4323653"/>
              <a:ext cx="454977" cy="33521"/>
            </a:xfrm>
            <a:prstGeom prst="line">
              <a:avLst/>
            </a:prstGeom>
            <a:solidFill>
              <a:srgbClr val="33CCCC"/>
            </a:solidFill>
            <a:ln w="53975" cap="rnd" cmpd="sng" algn="ctr">
              <a:solidFill>
                <a:srgbClr val="99CC99">
                  <a:lumMod val="7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1750" h="2540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E3EF28C7-2AF8-4C4E-AB31-C9447746FF8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407144" y="4394720"/>
              <a:ext cx="460256" cy="34825"/>
            </a:xfrm>
            <a:prstGeom prst="line">
              <a:avLst/>
            </a:prstGeom>
            <a:solidFill>
              <a:srgbClr val="33CCCC"/>
            </a:solidFill>
            <a:ln w="53975" cap="rnd" cmpd="sng" algn="ctr">
              <a:solidFill>
                <a:srgbClr val="99CC99">
                  <a:lumMod val="7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1750" h="2540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34542963-F07B-49FF-A3CD-3F150E95D28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020291" y="4056953"/>
              <a:ext cx="458787" cy="1"/>
            </a:xfrm>
            <a:prstGeom prst="line">
              <a:avLst/>
            </a:prstGeom>
            <a:solidFill>
              <a:srgbClr val="33CCCC"/>
            </a:solidFill>
            <a:ln w="53975" cap="rnd" cmpd="sng" algn="ctr">
              <a:solidFill>
                <a:srgbClr val="99CC99">
                  <a:lumMod val="7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1750" h="2540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21" name="Title 1">
            <a:extLst>
              <a:ext uri="{FF2B5EF4-FFF2-40B4-BE49-F238E27FC236}">
                <a16:creationId xmlns:a16="http://schemas.microsoft.com/office/drawing/2014/main" id="{C13CEBBE-A576-4D19-8DAE-7AD303124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59535"/>
          </a:xfrm>
        </p:spPr>
        <p:txBody>
          <a:bodyPr>
            <a:normAutofit/>
          </a:bodyPr>
          <a:lstStyle/>
          <a:p>
            <a:pPr algn="ctr"/>
            <a:r>
              <a:rPr lang="en-US" altLang="en-US" sz="4800" b="1" dirty="0">
                <a:solidFill>
                  <a:schemeClr val="tx1"/>
                </a:solidFill>
              </a:rPr>
              <a:t>Case Study 3.  A Complex Problem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236E256C-FD7F-479F-9439-35837193AEBA}"/>
              </a:ext>
            </a:extLst>
          </p:cNvPr>
          <p:cNvSpPr/>
          <p:nvPr/>
        </p:nvSpPr>
        <p:spPr>
          <a:xfrm>
            <a:off x="6905748" y="1445513"/>
            <a:ext cx="5370758" cy="4113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2" indent="-3429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Subsequent assessment indicated a recalcitrant area toward the rear of the plume, requiring further treatment</a:t>
            </a:r>
          </a:p>
          <a:p>
            <a:pPr marL="742950" marR="0" lvl="2" indent="-3429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742950" marR="0" lvl="2" indent="-3429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Adjustments were made with simple reproportioning of the treatment scheme to match the plume dynamics.</a:t>
            </a:r>
          </a:p>
          <a:p>
            <a:pPr marL="742950" marR="0" lvl="2" indent="-3429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742950" marR="0" lvl="2" indent="-3429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Engineer is able to surgically control the treatment in real time.</a:t>
            </a:r>
          </a:p>
          <a:p>
            <a:pPr marL="742950" marR="0" lvl="2" indent="-3429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400050" marR="0" lvl="2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4898D85A-5A84-44FE-BBA7-8861A3596404}"/>
              </a:ext>
            </a:extLst>
          </p:cNvPr>
          <p:cNvSpPr txBox="1"/>
          <p:nvPr/>
        </p:nvSpPr>
        <p:spPr>
          <a:xfrm>
            <a:off x="1071418" y="5620189"/>
            <a:ext cx="10002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Adaptive Application made and closure achieved</a:t>
            </a:r>
          </a:p>
        </p:txBody>
      </p:sp>
    </p:spTree>
    <p:extLst>
      <p:ext uri="{BB962C8B-B14F-4D97-AF65-F5344CB8AC3E}">
        <p14:creationId xmlns:p14="http://schemas.microsoft.com/office/powerpoint/2010/main" val="2870534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AB85A8-CDD7-46C8-A3CB-CFAE26413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6435" y="6400800"/>
            <a:ext cx="587375" cy="48895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7C5BE8-140F-4D89-AB2C-FD540F5784C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24" name="Picture 1">
            <a:extLst>
              <a:ext uri="{FF2B5EF4-FFF2-40B4-BE49-F238E27FC236}">
                <a16:creationId xmlns:a16="http://schemas.microsoft.com/office/drawing/2014/main" id="{238EADD7-5362-4558-8C07-F7BE88440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7798" r="22057" b="8464"/>
          <a:stretch/>
        </p:blipFill>
        <p:spPr bwMode="auto">
          <a:xfrm>
            <a:off x="2221098" y="1380623"/>
            <a:ext cx="7837302" cy="4915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7" name="AutoShape 2">
            <a:extLst>
              <a:ext uri="{FF2B5EF4-FFF2-40B4-BE49-F238E27FC236}">
                <a16:creationId xmlns:a16="http://schemas.microsoft.com/office/drawing/2014/main" id="{606B2D35-C2C5-4E4C-A579-D0FA9CA94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6563" y="5029201"/>
            <a:ext cx="3098800" cy="572671"/>
          </a:xfrm>
          <a:prstGeom prst="roundRect">
            <a:avLst>
              <a:gd name="adj" fmla="val 15996"/>
            </a:avLst>
          </a:prstGeom>
          <a:solidFill>
            <a:schemeClr val="bg1"/>
          </a:solidFill>
          <a:ln>
            <a:noFill/>
          </a:ln>
          <a:effectLst>
            <a:glow>
              <a:schemeClr val="tx1">
                <a:lumMod val="50000"/>
                <a:alpha val="37000"/>
              </a:schemeClr>
            </a:glow>
          </a:effectLst>
          <a:extLst/>
        </p:spPr>
        <p:txBody>
          <a:bodyPr anchor="b"/>
          <a:lstStyle>
            <a:defPPr>
              <a:defRPr lang="en-US"/>
            </a:defPPr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1"/>
                </a:solidFill>
                <a:effectLst>
                  <a:glow rad="139700">
                    <a:schemeClr val="tx1">
                      <a:lumMod val="50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5400">
                    <a:prstClr val="white">
                      <a:lumMod val="50000"/>
                      <a:alpha val="4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rbel" panose="020B0503020204020204"/>
                <a:ea typeface="+mj-ea"/>
                <a:cs typeface="+mj-cs"/>
              </a:rPr>
              <a:t>AS Segments (29)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AE2975A-0A01-4CE0-875B-B27B189A0B2A}"/>
              </a:ext>
            </a:extLst>
          </p:cNvPr>
          <p:cNvCxnSpPr>
            <a:cxnSpLocks/>
          </p:cNvCxnSpPr>
          <p:nvPr/>
        </p:nvCxnSpPr>
        <p:spPr>
          <a:xfrm flipH="1">
            <a:off x="6781801" y="5410200"/>
            <a:ext cx="475091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utoShape 2">
            <a:extLst>
              <a:ext uri="{FF2B5EF4-FFF2-40B4-BE49-F238E27FC236}">
                <a16:creationId xmlns:a16="http://schemas.microsoft.com/office/drawing/2014/main" id="{8ED63157-DF06-4FBF-89E2-164AEC41A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6563" y="5567140"/>
            <a:ext cx="3098800" cy="572671"/>
          </a:xfrm>
          <a:prstGeom prst="roundRect">
            <a:avLst>
              <a:gd name="adj" fmla="val 15996"/>
            </a:avLst>
          </a:prstGeom>
          <a:solidFill>
            <a:schemeClr val="bg1"/>
          </a:solidFill>
          <a:ln>
            <a:noFill/>
          </a:ln>
          <a:effectLst>
            <a:glow>
              <a:schemeClr val="tx1">
                <a:lumMod val="50000"/>
                <a:alpha val="37000"/>
              </a:schemeClr>
            </a:glow>
          </a:effectLst>
          <a:extLst/>
        </p:spPr>
        <p:txBody>
          <a:bodyPr anchor="b"/>
          <a:lstStyle>
            <a:defPPr>
              <a:defRPr lang="en-US"/>
            </a:defPPr>
            <a:lvl1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1"/>
                </a:solidFill>
                <a:effectLst>
                  <a:glow rad="139700">
                    <a:schemeClr val="tx1">
                      <a:lumMod val="50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  <a:lumOff val="5000"/>
                  </a:prstClr>
                </a:solidFill>
                <a:effectLst>
                  <a:glow rad="25400">
                    <a:prstClr val="white">
                      <a:lumMod val="50000"/>
                      <a:alpha val="4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rbel" panose="020B0503020204020204"/>
                <a:ea typeface="+mj-ea"/>
                <a:cs typeface="+mj-cs"/>
              </a:rPr>
              <a:t>SVE Segments (19)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E8D4B07-FF05-4225-BA68-B1422FB02FEB}"/>
              </a:ext>
            </a:extLst>
          </p:cNvPr>
          <p:cNvCxnSpPr>
            <a:cxnSpLocks/>
          </p:cNvCxnSpPr>
          <p:nvPr/>
        </p:nvCxnSpPr>
        <p:spPr>
          <a:xfrm flipH="1">
            <a:off x="6752313" y="5943600"/>
            <a:ext cx="475091" cy="0"/>
          </a:xfrm>
          <a:prstGeom prst="line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76F51A1A-948F-4274-8706-DECBF2DD4076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1259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Case Study 4.  Remediation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j-ea"/>
              <a:cs typeface="+mj-cs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1F05610C-D671-4C8B-B07D-934794B5F9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402" y="5825095"/>
            <a:ext cx="14192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710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80829-5F57-4CF4-ABBA-80E6D3B82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543" y="512764"/>
            <a:ext cx="10547555" cy="11430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tx1"/>
                </a:solidFill>
                <a:effectLst/>
              </a:rPr>
              <a:t>Vertebrae</a:t>
            </a:r>
            <a:r>
              <a:rPr lang="en-US" sz="4800" b="1" baseline="40000" dirty="0">
                <a:solidFill>
                  <a:schemeClr val="tx1"/>
                </a:solidFill>
                <a:effectLst/>
              </a:rPr>
              <a:t>TM</a:t>
            </a:r>
            <a:r>
              <a:rPr lang="en-US" sz="4800" b="1" dirty="0">
                <a:solidFill>
                  <a:schemeClr val="tx1"/>
                </a:solidFill>
                <a:effectLst/>
              </a:rPr>
              <a:t> Sampling Capabilities</a:t>
            </a:r>
            <a:endParaRPr lang="en-US" sz="48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036D122-E84F-4BA2-9B23-85EBC1278F02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292890" y="1878292"/>
          <a:ext cx="9606220" cy="3724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3">
            <a:extLst>
              <a:ext uri="{FF2B5EF4-FFF2-40B4-BE49-F238E27FC236}">
                <a16:creationId xmlns:a16="http://schemas.microsoft.com/office/drawing/2014/main" id="{C3248865-3C00-4E9B-A7BD-8D56CCC86C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402" y="5825095"/>
            <a:ext cx="14192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73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41"/>
    </mc:Choice>
    <mc:Fallback xmlns="">
      <p:transition spd="slow" advTm="4884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2F876-5921-41EA-B7C2-CEE5214FD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53" y="13660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FOCIS</a:t>
            </a:r>
            <a:r>
              <a:rPr lang="en-US" sz="4800" b="1" baseline="30000" dirty="0">
                <a:solidFill>
                  <a:schemeClr val="tx1"/>
                </a:solidFill>
              </a:rPr>
              <a:t>TM</a:t>
            </a:r>
            <a:r>
              <a:rPr lang="en-US" sz="4800" b="1" dirty="0">
                <a:solidFill>
                  <a:schemeClr val="tx1"/>
                </a:solidFill>
              </a:rPr>
              <a:t> Data Collection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76002-8A40-4667-A94B-89D7FC985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006" y="1221897"/>
            <a:ext cx="6527604" cy="5230219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3000" dirty="0">
                <a:solidFill>
                  <a:schemeClr val="tx1"/>
                </a:solidFill>
              </a:rPr>
              <a:t>FOCIS</a:t>
            </a:r>
            <a:r>
              <a:rPr lang="en-US" altLang="en-US" sz="3000" baseline="30000" dirty="0">
                <a:solidFill>
                  <a:schemeClr val="tx1"/>
                </a:solidFill>
              </a:rPr>
              <a:t>TM</a:t>
            </a:r>
            <a:r>
              <a:rPr lang="en-US" altLang="en-US" sz="3000" dirty="0">
                <a:solidFill>
                  <a:schemeClr val="tx1"/>
                </a:solidFill>
              </a:rPr>
              <a:t> pulls samples sequentially from the different well segments.  </a:t>
            </a:r>
          </a:p>
          <a:p>
            <a:pPr marL="0" indent="0">
              <a:buNone/>
            </a:pPr>
            <a:endParaRPr lang="en-US" altLang="en-US" sz="3000" dirty="0">
              <a:solidFill>
                <a:schemeClr val="tx1"/>
              </a:solidFill>
            </a:endParaRPr>
          </a:p>
          <a:p>
            <a:r>
              <a:rPr lang="en-US" altLang="en-US" sz="3000" dirty="0">
                <a:solidFill>
                  <a:schemeClr val="tx1"/>
                </a:solidFill>
              </a:rPr>
              <a:t>Flow Through Cell – </a:t>
            </a:r>
            <a:r>
              <a:rPr lang="en-US" altLang="en-US" sz="3200" dirty="0" err="1">
                <a:solidFill>
                  <a:schemeClr val="tx1"/>
                </a:solidFill>
              </a:rPr>
              <a:t>Insitu®</a:t>
            </a:r>
            <a:r>
              <a:rPr lang="en-US" altLang="en-US" sz="3000" dirty="0" err="1">
                <a:solidFill>
                  <a:schemeClr val="tx1"/>
                </a:solidFill>
              </a:rPr>
              <a:t>Aqua</a:t>
            </a:r>
            <a:r>
              <a:rPr lang="en-US" altLang="en-US" sz="3000" dirty="0">
                <a:solidFill>
                  <a:schemeClr val="tx1"/>
                </a:solidFill>
              </a:rPr>
              <a:t> Troll 600</a:t>
            </a:r>
            <a:r>
              <a:rPr lang="en-US" altLang="en-US" dirty="0">
                <a:solidFill>
                  <a:schemeClr val="tx1"/>
                </a:solidFill>
              </a:rPr>
              <a:t>. </a:t>
            </a:r>
          </a:p>
          <a:p>
            <a:pPr lvl="1"/>
            <a:r>
              <a:rPr lang="en-US" altLang="en-US" dirty="0">
                <a:solidFill>
                  <a:schemeClr val="tx1"/>
                </a:solidFill>
              </a:rPr>
              <a:t>Only one analyzer (per unit of 18 channels) require calibration</a:t>
            </a:r>
            <a:endParaRPr lang="en-US" altLang="en-US" sz="3000" dirty="0">
              <a:solidFill>
                <a:schemeClr val="tx1"/>
              </a:solidFill>
            </a:endParaRPr>
          </a:p>
          <a:p>
            <a:endParaRPr lang="en-US" altLang="en-US" sz="800" dirty="0">
              <a:solidFill>
                <a:schemeClr val="tx1"/>
              </a:solidFill>
            </a:endParaRPr>
          </a:p>
          <a:p>
            <a:r>
              <a:rPr lang="en-US" altLang="en-US" sz="3000" dirty="0">
                <a:solidFill>
                  <a:schemeClr val="tx1"/>
                </a:solidFill>
              </a:rPr>
              <a:t>18 channel capacity.</a:t>
            </a:r>
          </a:p>
          <a:p>
            <a:endParaRPr lang="en-US" altLang="en-US" sz="800" dirty="0">
              <a:solidFill>
                <a:schemeClr val="tx1"/>
              </a:solidFill>
            </a:endParaRPr>
          </a:p>
          <a:p>
            <a:r>
              <a:rPr lang="en-US" altLang="en-US" sz="3000" dirty="0">
                <a:solidFill>
                  <a:schemeClr val="tx1"/>
                </a:solidFill>
              </a:rPr>
              <a:t>PLC operated and data logged.</a:t>
            </a:r>
          </a:p>
          <a:p>
            <a:endParaRPr lang="en-US" altLang="en-US" sz="800" dirty="0">
              <a:solidFill>
                <a:schemeClr val="tx1"/>
              </a:solidFill>
            </a:endParaRPr>
          </a:p>
          <a:p>
            <a:r>
              <a:rPr lang="en-US" altLang="en-US" sz="3000" dirty="0">
                <a:solidFill>
                  <a:schemeClr val="tx1"/>
                </a:solidFill>
              </a:rPr>
              <a:t>Data can be viewed on the FOCIS</a:t>
            </a:r>
            <a:r>
              <a:rPr lang="en-US" altLang="en-US" sz="3000" baseline="30000" dirty="0">
                <a:solidFill>
                  <a:schemeClr val="tx1"/>
                </a:solidFill>
              </a:rPr>
              <a:t>TM</a:t>
            </a:r>
            <a:r>
              <a:rPr lang="en-US" altLang="en-US" sz="3000" dirty="0">
                <a:solidFill>
                  <a:schemeClr val="tx1"/>
                </a:solidFill>
              </a:rPr>
              <a:t> touch screen remotely.</a:t>
            </a:r>
            <a:endParaRPr lang="en-US" altLang="en-US" sz="3200" dirty="0">
              <a:solidFill>
                <a:schemeClr val="tx1"/>
              </a:solidFill>
            </a:endParaRPr>
          </a:p>
          <a:p>
            <a:endParaRPr lang="en-US" altLang="en-US" sz="3200" dirty="0">
              <a:solidFill>
                <a:schemeClr val="tx1"/>
              </a:solidFill>
            </a:endParaRPr>
          </a:p>
          <a:p>
            <a:endParaRPr lang="en-US" altLang="en-US" sz="3200" dirty="0">
              <a:solidFill>
                <a:schemeClr val="tx1"/>
              </a:solidFill>
            </a:endParaRPr>
          </a:p>
          <a:p>
            <a:endParaRPr lang="en-US" altLang="en-US" sz="3200" dirty="0">
              <a:solidFill>
                <a:schemeClr val="tx1"/>
              </a:solidFill>
            </a:endParaRPr>
          </a:p>
          <a:p>
            <a:endParaRPr lang="en-US" altLang="en-US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en-US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193BAF-CF75-43AB-8465-2068C688A9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249" y="5634988"/>
            <a:ext cx="14192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E64FD3-AC07-42A4-9420-46667D7CF4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02" r="5942" b="35459"/>
          <a:stretch/>
        </p:blipFill>
        <p:spPr>
          <a:xfrm>
            <a:off x="7001407" y="1221897"/>
            <a:ext cx="4735067" cy="513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8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399"/>
    </mc:Choice>
    <mc:Fallback xmlns="">
      <p:transition spd="slow" advTm="13339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99C4B-D599-4E3B-9F42-5B5DC925B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202" y="32188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Horizontal System Advantages </a:t>
            </a:r>
            <a:br>
              <a:rPr lang="en-US" sz="4800" b="1" dirty="0">
                <a:solidFill>
                  <a:schemeClr val="tx1"/>
                </a:solidFill>
              </a:rPr>
            </a:br>
            <a:r>
              <a:rPr lang="en-US" sz="3600" b="1" dirty="0">
                <a:solidFill>
                  <a:schemeClr val="tx1"/>
                </a:solidFill>
              </a:rPr>
              <a:t>in Sampling and Remediation</a:t>
            </a:r>
            <a:br>
              <a:rPr lang="en-US" sz="4800" dirty="0"/>
            </a:br>
            <a:endParaRPr lang="en-US" sz="48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262CF77-C06C-4641-9AE7-DC73D4AE6CFE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595900" y="1602190"/>
          <a:ext cx="11455685" cy="4364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1A44C5E-DDCC-4440-A123-399D4DF4D789}"/>
              </a:ext>
            </a:extLst>
          </p:cNvPr>
          <p:cNvSpPr txBox="1"/>
          <p:nvPr/>
        </p:nvSpPr>
        <p:spPr>
          <a:xfrm>
            <a:off x="276842" y="2927753"/>
            <a:ext cx="397909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Overhead obstructions or subsurface utility issues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2A4105-6881-4F46-87BB-317A7F379441}"/>
              </a:ext>
            </a:extLst>
          </p:cNvPr>
          <p:cNvSpPr txBox="1"/>
          <p:nvPr/>
        </p:nvSpPr>
        <p:spPr>
          <a:xfrm>
            <a:off x="8473060" y="2881837"/>
            <a:ext cx="34420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Client concerns over</a:t>
            </a:r>
          </a:p>
          <a:p>
            <a:pPr algn="r"/>
            <a:r>
              <a:rPr lang="en-US" sz="2800" dirty="0"/>
              <a:t> Business disruption or site security</a:t>
            </a:r>
          </a:p>
          <a:p>
            <a:pPr algn="r"/>
            <a:endParaRPr lang="en-US" sz="2600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517BE5-16CB-4522-B0C2-3B85F0336FD3}"/>
              </a:ext>
            </a:extLst>
          </p:cNvPr>
          <p:cNvSpPr txBox="1"/>
          <p:nvPr/>
        </p:nvSpPr>
        <p:spPr>
          <a:xfrm>
            <a:off x="894519" y="5916715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Physical limitations related to the built environment, or natural terrain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A292F8-6309-4E0F-BF25-FD7E616744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2686" y="2679814"/>
            <a:ext cx="1085850" cy="11525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3163B3-37F4-43B2-B738-B2B586B89D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7873" y="2679814"/>
            <a:ext cx="1085850" cy="108585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7450B87-36A0-4628-AFF7-C238CE846289}"/>
              </a:ext>
            </a:extLst>
          </p:cNvPr>
          <p:cNvGrpSpPr/>
          <p:nvPr/>
        </p:nvGrpSpPr>
        <p:grpSpPr>
          <a:xfrm>
            <a:off x="5734249" y="4454255"/>
            <a:ext cx="1365620" cy="762225"/>
            <a:chOff x="5640932" y="5014900"/>
            <a:chExt cx="1365620" cy="76222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3AC0AF3-07B7-4A3C-A3D3-9B2EB5F32061}"/>
                </a:ext>
              </a:extLst>
            </p:cNvPr>
            <p:cNvSpPr/>
            <p:nvPr/>
          </p:nvSpPr>
          <p:spPr>
            <a:xfrm>
              <a:off x="5640932" y="5014900"/>
              <a:ext cx="1365620" cy="762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2795D4F-B02F-418A-BF76-43AE384B925E}"/>
                </a:ext>
              </a:extLst>
            </p:cNvPr>
            <p:cNvSpPr/>
            <p:nvPr/>
          </p:nvSpPr>
          <p:spPr>
            <a:xfrm>
              <a:off x="5736728" y="5228620"/>
              <a:ext cx="322274" cy="13633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85CB524-2F14-4CF1-B235-E1EAFC5BD346}"/>
                </a:ext>
              </a:extLst>
            </p:cNvPr>
            <p:cNvSpPr/>
            <p:nvPr/>
          </p:nvSpPr>
          <p:spPr>
            <a:xfrm>
              <a:off x="6185696" y="5232736"/>
              <a:ext cx="322274" cy="13633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69174AF-D447-49E9-B297-82F37E86BCC0}"/>
                </a:ext>
              </a:extLst>
            </p:cNvPr>
            <p:cNvSpPr/>
            <p:nvPr/>
          </p:nvSpPr>
          <p:spPr>
            <a:xfrm>
              <a:off x="6263954" y="5537477"/>
              <a:ext cx="144168" cy="2396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0894E86-3FCC-4D34-93A7-2385669EF0F7}"/>
                </a:ext>
              </a:extLst>
            </p:cNvPr>
            <p:cNvSpPr/>
            <p:nvPr/>
          </p:nvSpPr>
          <p:spPr>
            <a:xfrm>
              <a:off x="6634664" y="5236852"/>
              <a:ext cx="322274" cy="13633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DB0C5449-3CE5-474E-9EC8-96F22F077530}"/>
              </a:ext>
            </a:extLst>
          </p:cNvPr>
          <p:cNvSpPr/>
          <p:nvPr/>
        </p:nvSpPr>
        <p:spPr>
          <a:xfrm>
            <a:off x="6503963" y="4214349"/>
            <a:ext cx="233745" cy="418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1533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2F876-5921-41EA-B7C2-CEE5214FD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787" y="12124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FOCIS</a:t>
            </a:r>
            <a:r>
              <a:rPr lang="en-US" sz="4800" b="1" baseline="30000" dirty="0">
                <a:solidFill>
                  <a:schemeClr val="tx1"/>
                </a:solidFill>
              </a:rPr>
              <a:t>TM</a:t>
            </a:r>
            <a:r>
              <a:rPr lang="en-US" sz="4800" b="1" dirty="0">
                <a:solidFill>
                  <a:schemeClr val="tx1"/>
                </a:solidFill>
              </a:rPr>
              <a:t>  Touch Screen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76002-8A40-4667-A94B-89D7FC985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2455" y="5891257"/>
            <a:ext cx="6977753" cy="845495"/>
          </a:xfrm>
        </p:spPr>
        <p:txBody>
          <a:bodyPr>
            <a:normAutofit/>
          </a:bodyPr>
          <a:lstStyle/>
          <a:p>
            <a:endParaRPr lang="en-US" altLang="en-US" sz="800" dirty="0">
              <a:solidFill>
                <a:schemeClr val="tx1"/>
              </a:solidFill>
            </a:endParaRPr>
          </a:p>
          <a:p>
            <a:r>
              <a:rPr lang="en-US" altLang="en-US" sz="3200" dirty="0">
                <a:solidFill>
                  <a:schemeClr val="tx1"/>
                </a:solidFill>
              </a:rPr>
              <a:t>Remote Communication Capable.</a:t>
            </a:r>
          </a:p>
          <a:p>
            <a:endParaRPr lang="en-US" altLang="en-US" sz="3200" dirty="0">
              <a:solidFill>
                <a:schemeClr val="tx1"/>
              </a:solidFill>
            </a:endParaRPr>
          </a:p>
          <a:p>
            <a:endParaRPr lang="en-US" altLang="en-US" sz="3200" dirty="0">
              <a:solidFill>
                <a:schemeClr val="tx1"/>
              </a:solidFill>
            </a:endParaRPr>
          </a:p>
          <a:p>
            <a:endParaRPr lang="en-US" altLang="en-US" sz="3200" dirty="0">
              <a:solidFill>
                <a:schemeClr val="tx1"/>
              </a:solidFill>
            </a:endParaRPr>
          </a:p>
          <a:p>
            <a:endParaRPr lang="en-US" altLang="en-US" sz="3200" dirty="0">
              <a:solidFill>
                <a:schemeClr val="tx1"/>
              </a:solidFill>
            </a:endParaRPr>
          </a:p>
          <a:p>
            <a:endParaRPr lang="en-US" altLang="en-US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en-US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561CFD-8F69-43C2-958F-F6C0DED016A7}"/>
              </a:ext>
            </a:extLst>
          </p:cNvPr>
          <p:cNvGrpSpPr/>
          <p:nvPr/>
        </p:nvGrpSpPr>
        <p:grpSpPr>
          <a:xfrm>
            <a:off x="2822133" y="1322781"/>
            <a:ext cx="6265409" cy="4517639"/>
            <a:chOff x="5814475" y="2331218"/>
            <a:chExt cx="5921999" cy="413244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6193BAF-CF75-43AB-8465-2068C688A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7249" y="5634988"/>
              <a:ext cx="1419225" cy="82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DC1713E-63B2-4806-9204-CCBE7ED72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457" t="23735" r="29239" b="25024"/>
            <a:stretch/>
          </p:blipFill>
          <p:spPr>
            <a:xfrm>
              <a:off x="5814475" y="2331218"/>
              <a:ext cx="5921999" cy="413244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ECBB911-A6A3-45B6-A2B6-D09D9E74B263}"/>
                </a:ext>
              </a:extLst>
            </p:cNvPr>
            <p:cNvSpPr txBox="1"/>
            <p:nvPr/>
          </p:nvSpPr>
          <p:spPr>
            <a:xfrm>
              <a:off x="5814475" y="5342600"/>
              <a:ext cx="19795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bel" panose="020B0503020204020204"/>
                  <a:ea typeface="+mn-ea"/>
                  <a:cs typeface="+mn-cs"/>
                </a:rPr>
                <a:t>-125 mV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4EC0B6D-CC64-40EE-8A1A-249153075777}"/>
                </a:ext>
              </a:extLst>
            </p:cNvPr>
            <p:cNvSpPr txBox="1"/>
            <p:nvPr/>
          </p:nvSpPr>
          <p:spPr>
            <a:xfrm>
              <a:off x="5852587" y="4105052"/>
              <a:ext cx="19795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bel" panose="020B0503020204020204"/>
                  <a:ea typeface="+mn-ea"/>
                  <a:cs typeface="+mn-cs"/>
                </a:rPr>
                <a:t>47 %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EE81CE2-2772-4EE7-8448-8AB2F1BCB5BF}"/>
                </a:ext>
              </a:extLst>
            </p:cNvPr>
            <p:cNvSpPr txBox="1"/>
            <p:nvPr/>
          </p:nvSpPr>
          <p:spPr>
            <a:xfrm>
              <a:off x="7832111" y="5342600"/>
              <a:ext cx="19795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bel" panose="020B0503020204020204"/>
                  <a:ea typeface="+mn-ea"/>
                  <a:cs typeface="+mn-cs"/>
                </a:rPr>
                <a:t>8.6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4F5141-3094-4DB3-9727-E7F3CDC3F1BD}"/>
                </a:ext>
              </a:extLst>
            </p:cNvPr>
            <p:cNvSpPr txBox="1"/>
            <p:nvPr/>
          </p:nvSpPr>
          <p:spPr>
            <a:xfrm>
              <a:off x="7870223" y="4139051"/>
              <a:ext cx="19795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bel" panose="020B0503020204020204"/>
                  <a:ea typeface="+mn-ea"/>
                  <a:cs typeface="+mn-cs"/>
                </a:rPr>
                <a:t>1524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7390301-4C34-460C-BF2E-F48225397819}"/>
                </a:ext>
              </a:extLst>
            </p:cNvPr>
            <p:cNvSpPr txBox="1"/>
            <p:nvPr/>
          </p:nvSpPr>
          <p:spPr>
            <a:xfrm>
              <a:off x="7793999" y="2952502"/>
              <a:ext cx="19795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bel" panose="020B0503020204020204"/>
                  <a:ea typeface="+mn-ea"/>
                  <a:cs typeface="+mn-cs"/>
                </a:rPr>
                <a:t>15.9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459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399"/>
    </mc:Choice>
    <mc:Fallback xmlns="">
      <p:transition spd="slow" advTm="133399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2F876-5921-41EA-B7C2-CEE5214FD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53" y="13660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In-Situ Water Quality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76002-8A40-4667-A94B-89D7FC985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943" y="1344445"/>
            <a:ext cx="8033812" cy="5230219"/>
          </a:xfrm>
        </p:spPr>
        <p:txBody>
          <a:bodyPr>
            <a:normAutofit/>
          </a:bodyPr>
          <a:lstStyle/>
          <a:p>
            <a:r>
              <a:rPr lang="en-US" altLang="en-US" sz="3000" dirty="0">
                <a:solidFill>
                  <a:schemeClr val="tx1"/>
                </a:solidFill>
              </a:rPr>
              <a:t>Engineered for easy insertion and removal of probes given the need for calibration battery replacements.</a:t>
            </a:r>
          </a:p>
          <a:p>
            <a:pPr marL="0" indent="0">
              <a:buNone/>
            </a:pPr>
            <a:endParaRPr lang="en-US" altLang="en-US" sz="900" dirty="0">
              <a:solidFill>
                <a:schemeClr val="tx1"/>
              </a:solidFill>
            </a:endParaRPr>
          </a:p>
          <a:p>
            <a:r>
              <a:rPr lang="en-US" altLang="en-US" sz="3000" dirty="0">
                <a:solidFill>
                  <a:schemeClr val="tx1"/>
                </a:solidFill>
              </a:rPr>
              <a:t>Currently use - standard probes with capability to be upgraded with new advancements.</a:t>
            </a:r>
          </a:p>
          <a:p>
            <a:pPr lvl="1"/>
            <a:endParaRPr lang="en-US" altLang="en-US" sz="900" dirty="0">
              <a:solidFill>
                <a:schemeClr val="tx1"/>
              </a:solidFill>
            </a:endParaRPr>
          </a:p>
          <a:p>
            <a:r>
              <a:rPr lang="en-US" altLang="en-US" sz="3200" dirty="0">
                <a:solidFill>
                  <a:schemeClr val="tx1"/>
                </a:solidFill>
              </a:rPr>
              <a:t>Probe deployment is not restricted by depth.</a:t>
            </a:r>
          </a:p>
          <a:p>
            <a:endParaRPr lang="en-US" altLang="en-US" sz="3200" dirty="0">
              <a:solidFill>
                <a:schemeClr val="tx1"/>
              </a:solidFill>
            </a:endParaRPr>
          </a:p>
          <a:p>
            <a:endParaRPr lang="en-US" altLang="en-US" sz="3200" dirty="0">
              <a:solidFill>
                <a:schemeClr val="tx1"/>
              </a:solidFill>
            </a:endParaRPr>
          </a:p>
          <a:p>
            <a:endParaRPr lang="en-US" altLang="en-US" sz="3200" dirty="0">
              <a:solidFill>
                <a:schemeClr val="tx1"/>
              </a:solidFill>
            </a:endParaRPr>
          </a:p>
          <a:p>
            <a:endParaRPr lang="en-US" altLang="en-US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en-US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193BAF-CF75-43AB-8465-2068C688A9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940" y="5892719"/>
            <a:ext cx="14192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9298CB-7413-4C2E-B428-5893907D80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33"/>
          <a:stretch/>
        </p:blipFill>
        <p:spPr>
          <a:xfrm rot="5400000">
            <a:off x="8332203" y="1997395"/>
            <a:ext cx="4215071" cy="327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9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399"/>
    </mc:Choice>
    <mc:Fallback xmlns="">
      <p:transition spd="slow" advTm="133399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2F876-5921-41EA-B7C2-CEE5214FD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53" y="13660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In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76002-8A40-4667-A94B-89D7FC985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132" y="1462169"/>
            <a:ext cx="6236375" cy="4653461"/>
          </a:xfrm>
        </p:spPr>
        <p:txBody>
          <a:bodyPr>
            <a:normAutofit lnSpcReduction="10000"/>
          </a:bodyPr>
          <a:lstStyle/>
          <a:p>
            <a:r>
              <a:rPr lang="en-US" altLang="en-US" sz="4000" dirty="0">
                <a:solidFill>
                  <a:schemeClr val="tx1"/>
                </a:solidFill>
              </a:rPr>
              <a:t>EN RX is aligned with Burge Environmental for deployment of </a:t>
            </a:r>
            <a:r>
              <a:rPr lang="en-US" altLang="en-US" sz="4000" dirty="0" err="1">
                <a:solidFill>
                  <a:schemeClr val="tx1"/>
                </a:solidFill>
              </a:rPr>
              <a:t>MiProbe</a:t>
            </a:r>
            <a:r>
              <a:rPr lang="en-US" altLang="en-US" sz="4000" dirty="0">
                <a:solidFill>
                  <a:schemeClr val="tx1"/>
                </a:solidFill>
              </a:rPr>
              <a:t>.</a:t>
            </a:r>
          </a:p>
          <a:p>
            <a:endParaRPr lang="en-US" altLang="en-US" sz="4000" dirty="0">
              <a:solidFill>
                <a:schemeClr val="tx1"/>
              </a:solidFill>
            </a:endParaRPr>
          </a:p>
          <a:p>
            <a:r>
              <a:rPr lang="en-US" altLang="en-US" sz="4000" dirty="0">
                <a:solidFill>
                  <a:schemeClr val="tx1"/>
                </a:solidFill>
              </a:rPr>
              <a:t>Investigating other contaminant detection technologies, e.g., fiber optic interferometry.</a:t>
            </a:r>
            <a:endParaRPr lang="en-US" altLang="en-US" sz="3000" dirty="0">
              <a:solidFill>
                <a:schemeClr val="tx1"/>
              </a:solidFill>
            </a:endParaRPr>
          </a:p>
          <a:p>
            <a:pPr lvl="1"/>
            <a:endParaRPr lang="en-US" altLang="en-US" sz="2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en-US" sz="3200" dirty="0">
              <a:solidFill>
                <a:schemeClr val="tx1"/>
              </a:solidFill>
            </a:endParaRPr>
          </a:p>
          <a:p>
            <a:endParaRPr lang="en-US" altLang="en-US" sz="3200" dirty="0">
              <a:solidFill>
                <a:schemeClr val="tx1"/>
              </a:solidFill>
            </a:endParaRPr>
          </a:p>
          <a:p>
            <a:endParaRPr lang="en-US" altLang="en-US" sz="3200" dirty="0">
              <a:solidFill>
                <a:schemeClr val="tx1"/>
              </a:solidFill>
            </a:endParaRPr>
          </a:p>
          <a:p>
            <a:endParaRPr lang="en-US" altLang="en-US" sz="3200" dirty="0">
              <a:solidFill>
                <a:schemeClr val="tx1"/>
              </a:solidFill>
            </a:endParaRPr>
          </a:p>
          <a:p>
            <a:endParaRPr lang="en-US" altLang="en-US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en-US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E3DEBD-54B2-4A8F-9CF5-417E93A727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767"/>
          <a:stretch/>
        </p:blipFill>
        <p:spPr>
          <a:xfrm>
            <a:off x="6721311" y="1556871"/>
            <a:ext cx="5399624" cy="485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9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399"/>
    </mc:Choice>
    <mc:Fallback xmlns="">
      <p:transition spd="slow" advTm="133399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6B91F-FD37-48C3-8021-5067F7401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964" y="258897"/>
            <a:ext cx="10515600" cy="1155955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Design </a:t>
            </a:r>
            <a:r>
              <a:rPr lang="en-US" sz="4800" b="1" dirty="0">
                <a:solidFill>
                  <a:schemeClr val="tx1"/>
                </a:solidFill>
              </a:rPr>
              <a:t>Considerations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BE007E-6797-4B83-8CE7-A3646E8A17FD}"/>
              </a:ext>
            </a:extLst>
          </p:cNvPr>
          <p:cNvSpPr/>
          <p:nvPr/>
        </p:nvSpPr>
        <p:spPr>
          <a:xfrm>
            <a:off x="1520045" y="5297645"/>
            <a:ext cx="9291484" cy="811161"/>
          </a:xfrm>
          <a:prstGeom prst="roundRect">
            <a:avLst/>
          </a:prstGeom>
          <a:solidFill>
            <a:srgbClr val="A9F9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Blind Installations` 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►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Additional Cost  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508F0F1-4216-454A-8FCE-89749E9BBC0A}"/>
              </a:ext>
            </a:extLst>
          </p:cNvPr>
          <p:cNvSpPr/>
          <p:nvPr/>
        </p:nvSpPr>
        <p:spPr>
          <a:xfrm>
            <a:off x="1520045" y="1432688"/>
            <a:ext cx="9291484" cy="816537"/>
          </a:xfrm>
          <a:prstGeom prst="roundRect">
            <a:avLst/>
          </a:prstGeom>
          <a:solidFill>
            <a:srgbClr val="C6E7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Water Extraction Vertical Lift 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►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Depth to GW ~20 ft..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 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891337-397C-4CEB-B461-D7A2B0533828}"/>
              </a:ext>
            </a:extLst>
          </p:cNvPr>
          <p:cNvSpPr/>
          <p:nvPr/>
        </p:nvSpPr>
        <p:spPr>
          <a:xfrm>
            <a:off x="1520045" y="3439714"/>
            <a:ext cx="9291484" cy="811161"/>
          </a:xfrm>
          <a:prstGeom prst="roundRect">
            <a:avLst/>
          </a:prstGeom>
          <a:solidFill>
            <a:srgbClr val="F9CB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HDD Length 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►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Over ~800 ft. additional cost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 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20631BD-7591-4139-8D56-AF071A5039CA}"/>
              </a:ext>
            </a:extLst>
          </p:cNvPr>
          <p:cNvSpPr/>
          <p:nvPr/>
        </p:nvSpPr>
        <p:spPr>
          <a:xfrm>
            <a:off x="1520045" y="2360506"/>
            <a:ext cx="9291484" cy="964021"/>
          </a:xfrm>
          <a:prstGeom prst="roundRect">
            <a:avLst/>
          </a:prstGeom>
          <a:solidFill>
            <a:srgbClr val="C6E7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Water and Vapor Extraction Volume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►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½ to 1.5 inch OD tubing to surface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  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C5591A-9E3C-41D9-8247-82884E35D6E4}"/>
              </a:ext>
            </a:extLst>
          </p:cNvPr>
          <p:cNvSpPr/>
          <p:nvPr/>
        </p:nvSpPr>
        <p:spPr>
          <a:xfrm>
            <a:off x="1520045" y="4368632"/>
            <a:ext cx="9291484" cy="811161"/>
          </a:xfrm>
          <a:prstGeom prst="roundRect">
            <a:avLst/>
          </a:prstGeom>
          <a:solidFill>
            <a:srgbClr val="F9CB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HDD Requires Set-Back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►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Rule of thumb 3 to 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9006363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C5B30-6001-43C6-A4FE-48BA97FCD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366" y="551232"/>
            <a:ext cx="7924800" cy="838200"/>
          </a:xfrm>
        </p:spPr>
        <p:txBody>
          <a:bodyPr>
            <a:normAutofit/>
          </a:bodyPr>
          <a:lstStyle/>
          <a:p>
            <a:pPr algn="ctr"/>
            <a:r>
              <a:rPr lang="en-US" altLang="en-US" sz="4800" b="1" dirty="0">
                <a:solidFill>
                  <a:schemeClr val="tx1"/>
                </a:solidFill>
                <a:effectLst/>
                <a:latin typeface="+mn-lt"/>
              </a:rPr>
              <a:t>Additional Considerations</a:t>
            </a:r>
            <a:endParaRPr lang="en-US" sz="4800" b="1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103880-2821-484A-A629-9FC37321D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390" y="1428742"/>
            <a:ext cx="10718014" cy="5225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  <a:buClr>
                <a:prstClr val="white"/>
              </a:buClr>
              <a:defRPr/>
            </a:pPr>
            <a:r>
              <a:rPr lang="en-US" dirty="0">
                <a:solidFill>
                  <a:prstClr val="white"/>
                </a:solidFill>
              </a:rPr>
              <a:t>Vertebrae </a:t>
            </a:r>
            <a:r>
              <a:rPr lang="en-US" baseline="30000" dirty="0">
                <a:solidFill>
                  <a:prstClr val="white"/>
                </a:solidFill>
              </a:rPr>
              <a:t>TM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Well Systems can be factored into permeable reactive barrier (PRB) designs, both to explore the best transect for placement and to provide a safety factor for more treatment should the PRB underperform.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/>
              </a:buClr>
              <a:buSzPct val="75000"/>
              <a:buFont typeface="Wingdings" panose="05000000000000000000" pitchFamily="2" charset="2"/>
              <a:buChar char="l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/>
              </a:buClr>
              <a:buSzPct val="750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There is a growing belief that monitoring wells should be restricted to what they are designed to do – monitor.  The task of site characterization assessment is better served by HRSC and HRCD operations. 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/>
              </a:buClr>
              <a:buSzPct val="75000"/>
              <a:buFont typeface="Wingdings" panose="05000000000000000000" pitchFamily="2" charset="2"/>
              <a:buChar char="l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/>
              </a:buClr>
              <a:buSzPct val="750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There are other applications for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Vertebrae</a:t>
            </a:r>
            <a:r>
              <a:rPr kumimoji="0" lang="en-US" altLang="en-US" sz="2400" b="0" i="0" u="none" strike="noStrike" kern="1200" cap="none" spc="0" normalizeH="0" baseline="30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Well Systems, worthy of exploration, including but not limited to: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/>
              </a:buClr>
              <a:buSzPct val="7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- Landfills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/>
              </a:buClr>
              <a:buSzPct val="7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		- Sediment Management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/>
              </a:buClr>
              <a:buSzPct val="7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		- Vapor Intrusion (as an extraction process)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prstClr val="white"/>
              </a:buClr>
              <a:buSzPct val="75000"/>
              <a:buFont typeface="Wingdings" panose="05000000000000000000" pitchFamily="2" charset="2"/>
              <a:buChar char="l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prstClr val="white"/>
              </a:buClr>
              <a:buSzPct val="75000"/>
              <a:buFont typeface="Wingdings" panose="05000000000000000000" pitchFamily="2" charset="2"/>
              <a:buChar char="l"/>
              <a:tabLst/>
              <a:defRPr/>
            </a:pP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5946069-7173-4F51-877B-DB93D0F8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402" y="5825095"/>
            <a:ext cx="14192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064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A6246-39F4-466C-A74F-746F68F37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5228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902807-8A10-46FB-B660-CA6A2F68C679}"/>
              </a:ext>
            </a:extLst>
          </p:cNvPr>
          <p:cNvSpPr txBox="1"/>
          <p:nvPr/>
        </p:nvSpPr>
        <p:spPr>
          <a:xfrm>
            <a:off x="671659" y="869266"/>
            <a:ext cx="1084868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Vertebrae </a:t>
            </a:r>
            <a:r>
              <a:rPr lang="en-US" sz="3000" baseline="30000" dirty="0"/>
              <a:t>TM </a:t>
            </a:r>
            <a:r>
              <a:rPr lang="en-US" sz="3000" dirty="0"/>
              <a:t>Well Systems, represent a next generation advancement in site assessment and remediation practices;  where needed, site access issues can be overcome.</a:t>
            </a:r>
          </a:p>
          <a:p>
            <a:endParaRPr lang="en-US" sz="2000" dirty="0"/>
          </a:p>
          <a:p>
            <a:r>
              <a:rPr lang="en-US" sz="3000" dirty="0"/>
              <a:t>Nested, discrete horizontal profiling brings great accuracy to assessment and provides more directed treatment operations with a unique flexibility feature to manage dynamic systems.</a:t>
            </a:r>
          </a:p>
          <a:p>
            <a:endParaRPr lang="en-US" sz="2000" dirty="0"/>
          </a:p>
          <a:p>
            <a:r>
              <a:rPr lang="en-US" sz="3000" dirty="0"/>
              <a:t>Site Conceptual Models can be significantly enhanced and, on a case by case basis, there can be significant economic advantages.</a:t>
            </a:r>
          </a:p>
          <a:p>
            <a:endParaRPr lang="en-US" sz="2000" dirty="0"/>
          </a:p>
          <a:p>
            <a:r>
              <a:rPr lang="en-US" sz="3000" dirty="0"/>
              <a:t>Creates a new paradigm: High Resolution Contaminant Distribution.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EEA538-D58B-4684-BAC2-C70491F450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402" y="5825095"/>
            <a:ext cx="14192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61746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71E632A-7D51-6847-85F8-51D401CB170E}"/>
              </a:ext>
            </a:extLst>
          </p:cNvPr>
          <p:cNvSpPr txBox="1"/>
          <p:nvPr/>
        </p:nvSpPr>
        <p:spPr>
          <a:xfrm>
            <a:off x="3732657" y="474815"/>
            <a:ext cx="516228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5" algn="ctr">
              <a:buClr>
                <a:schemeClr val="tx2">
                  <a:lumMod val="75000"/>
                </a:schemeClr>
              </a:buClr>
            </a:pPr>
            <a:r>
              <a:rPr lang="en-US" sz="4000" b="1" i="1" dirty="0"/>
              <a:t>Erik R. Piatt </a:t>
            </a:r>
          </a:p>
          <a:p>
            <a:pPr marL="0" lvl="5" algn="ctr">
              <a:buClr>
                <a:schemeClr val="tx2">
                  <a:lumMod val="75000"/>
                </a:schemeClr>
              </a:buClr>
            </a:pPr>
            <a:r>
              <a:rPr lang="en-US" sz="2800" i="1" dirty="0"/>
              <a:t>(877) 747-ENRX (3679)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F5BF66C8-317A-46C2-B149-1568D0064D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402" y="5825095"/>
            <a:ext cx="14192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2A3E63FA-4B3B-4086-965C-682300510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222055" y="2754373"/>
            <a:ext cx="5021203" cy="1885692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F3C724-B03F-4BA9-8A16-52CF8F8F92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866" y="2375673"/>
            <a:ext cx="3607948" cy="2106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20B963E-7614-43DE-9EFF-29CFDCD7F9D6}"/>
              </a:ext>
            </a:extLst>
          </p:cNvPr>
          <p:cNvSpPr/>
          <p:nvPr/>
        </p:nvSpPr>
        <p:spPr>
          <a:xfrm>
            <a:off x="2068176" y="4630638"/>
            <a:ext cx="38219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5" algn="ctr">
              <a:buClr>
                <a:schemeClr val="tx2">
                  <a:lumMod val="75000"/>
                </a:schemeClr>
              </a:buClr>
            </a:pPr>
            <a:r>
              <a:rPr lang="en-US" sz="2800" i="1" dirty="0"/>
              <a:t>www.vertebraewells.com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49F1DF-7E76-4F86-822E-EEACFF7E1A50}"/>
              </a:ext>
            </a:extLst>
          </p:cNvPr>
          <p:cNvSpPr/>
          <p:nvPr/>
        </p:nvSpPr>
        <p:spPr>
          <a:xfrm>
            <a:off x="7195126" y="4667706"/>
            <a:ext cx="27774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5" algn="ctr">
              <a:buClr>
                <a:schemeClr val="tx2">
                  <a:lumMod val="75000"/>
                </a:schemeClr>
              </a:buClr>
            </a:pPr>
            <a:r>
              <a:rPr lang="en-US" sz="2800" i="1" dirty="0"/>
              <a:t>www.enrxinc.com</a:t>
            </a:r>
          </a:p>
        </p:txBody>
      </p:sp>
    </p:spTree>
    <p:extLst>
      <p:ext uri="{BB962C8B-B14F-4D97-AF65-F5344CB8AC3E}">
        <p14:creationId xmlns:p14="http://schemas.microsoft.com/office/powerpoint/2010/main" val="2151121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779F6C2-6F9D-46D0-B1D0-B7AF904A302A}"/>
              </a:ext>
            </a:extLst>
          </p:cNvPr>
          <p:cNvSpPr txBox="1"/>
          <p:nvPr/>
        </p:nvSpPr>
        <p:spPr>
          <a:xfrm>
            <a:off x="568750" y="205483"/>
            <a:ext cx="116232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Single horizontal units are very susceptible to preferential flow path influences.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36E628-5FF6-4A45-9265-F667F72BB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512" y="1797538"/>
            <a:ext cx="8245231" cy="4637942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3213AE61-DD28-2442-9A19-D150D483AE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249" y="5634988"/>
            <a:ext cx="14192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6012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C9C588E-8C5E-4ADD-AB70-9CE8B389593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238865" y="1696703"/>
          <a:ext cx="9512709" cy="4114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C0CF6F6-1BD7-4C62-B17F-028F1D794A1F}"/>
              </a:ext>
            </a:extLst>
          </p:cNvPr>
          <p:cNvSpPr/>
          <p:nvPr/>
        </p:nvSpPr>
        <p:spPr>
          <a:xfrm>
            <a:off x="1843548" y="1929821"/>
            <a:ext cx="2344994" cy="840658"/>
          </a:xfrm>
          <a:prstGeom prst="roundRect">
            <a:avLst/>
          </a:prstGeom>
          <a:pattFill prst="pct5">
            <a:fgClr>
              <a:schemeClr val="bg1"/>
            </a:fgClr>
            <a:bgClr>
              <a:schemeClr val="accent6">
                <a:lumMod val="50000"/>
              </a:schemeClr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FEB877F-3B93-4439-B5B6-374C2074DFF7}"/>
              </a:ext>
            </a:extLst>
          </p:cNvPr>
          <p:cNvSpPr/>
          <p:nvPr/>
        </p:nvSpPr>
        <p:spPr>
          <a:xfrm>
            <a:off x="1843548" y="3321144"/>
            <a:ext cx="2344994" cy="840658"/>
          </a:xfrm>
          <a:prstGeom prst="roundRect">
            <a:avLst/>
          </a:prstGeom>
          <a:pattFill prst="divot">
            <a:fgClr>
              <a:schemeClr val="bg1"/>
            </a:fgClr>
            <a:bgClr>
              <a:schemeClr val="accent6">
                <a:lumMod val="50000"/>
              </a:schemeClr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9E39FFF-2EEF-478C-BEE1-0F07C7630BFA}"/>
              </a:ext>
            </a:extLst>
          </p:cNvPr>
          <p:cNvSpPr/>
          <p:nvPr/>
        </p:nvSpPr>
        <p:spPr>
          <a:xfrm>
            <a:off x="1843548" y="4682971"/>
            <a:ext cx="2344994" cy="840658"/>
          </a:xfrm>
          <a:prstGeom prst="roundRect">
            <a:avLst/>
          </a:prstGeom>
          <a:pattFill prst="lgConfetti">
            <a:fgClr>
              <a:schemeClr val="bg1"/>
            </a:fgClr>
            <a:bgClr>
              <a:schemeClr val="accent6">
                <a:lumMod val="50000"/>
              </a:schemeClr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560BC2-DF8F-4FDF-858D-1148FAECE5DA}"/>
              </a:ext>
            </a:extLst>
          </p:cNvPr>
          <p:cNvSpPr/>
          <p:nvPr/>
        </p:nvSpPr>
        <p:spPr>
          <a:xfrm>
            <a:off x="1529059" y="476211"/>
            <a:ext cx="98247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Subsurface Variability is a Challenge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B3CB91-4BDD-4053-BC27-2A61BFFE1AFB}"/>
              </a:ext>
            </a:extLst>
          </p:cNvPr>
          <p:cNvSpPr txBox="1"/>
          <p:nvPr/>
        </p:nvSpPr>
        <p:spPr>
          <a:xfrm rot="10800000" flipV="1">
            <a:off x="2671967" y="2165484"/>
            <a:ext cx="688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Sand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1DB090-AF12-4733-8A33-2CE5DC7BAC83}"/>
              </a:ext>
            </a:extLst>
          </p:cNvPr>
          <p:cNvSpPr txBox="1"/>
          <p:nvPr/>
        </p:nvSpPr>
        <p:spPr>
          <a:xfrm rot="10800000" flipV="1">
            <a:off x="2671967" y="3556807"/>
            <a:ext cx="688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Silt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F27E99-87BE-4D3D-8FA4-E644A7CCA78B}"/>
              </a:ext>
            </a:extLst>
          </p:cNvPr>
          <p:cNvSpPr txBox="1"/>
          <p:nvPr/>
        </p:nvSpPr>
        <p:spPr>
          <a:xfrm rot="10800000" flipV="1">
            <a:off x="2671967" y="4918634"/>
            <a:ext cx="688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Clay 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DF8409A2-AA30-4E0E-A890-C66795764B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402" y="5825095"/>
            <a:ext cx="14192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7137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80829-5F57-4CF4-ABBA-80E6D3B82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543" y="512764"/>
            <a:ext cx="10547555" cy="11430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tx1"/>
                </a:solidFill>
                <a:effectLst/>
              </a:rPr>
              <a:t>Vertebrae</a:t>
            </a:r>
            <a:r>
              <a:rPr lang="en-US" sz="4800" b="1" baseline="40000" dirty="0">
                <a:solidFill>
                  <a:schemeClr val="tx1"/>
                </a:solidFill>
                <a:effectLst/>
              </a:rPr>
              <a:t>TM</a:t>
            </a:r>
            <a:r>
              <a:rPr lang="en-US" sz="4800" b="1" dirty="0">
                <a:solidFill>
                  <a:schemeClr val="tx1"/>
                </a:solidFill>
                <a:effectLst/>
              </a:rPr>
              <a:t> Definition and Overview</a:t>
            </a:r>
            <a:endParaRPr lang="en-US" sz="48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036D122-E84F-4BA2-9B23-85EBC1278F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2357848"/>
              </p:ext>
            </p:extLst>
          </p:nvPr>
        </p:nvGraphicFramePr>
        <p:xfrm>
          <a:off x="1356852" y="1934497"/>
          <a:ext cx="9306231" cy="3724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3">
            <a:extLst>
              <a:ext uri="{FF2B5EF4-FFF2-40B4-BE49-F238E27FC236}">
                <a16:creationId xmlns:a16="http://schemas.microsoft.com/office/drawing/2014/main" id="{C3248865-3C00-4E9B-A7BD-8D56CCC86C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402" y="5825095"/>
            <a:ext cx="14192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5819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53691A-D556-42B4-9B70-F8BED99FF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1" name="Title 1">
            <a:extLst>
              <a:ext uri="{FF2B5EF4-FFF2-40B4-BE49-F238E27FC236}">
                <a16:creationId xmlns:a16="http://schemas.microsoft.com/office/drawing/2014/main" id="{23BA2DCB-E344-464B-AF16-2EFDDFDCFACC}"/>
              </a:ext>
            </a:extLst>
          </p:cNvPr>
          <p:cNvSpPr txBox="1">
            <a:spLocks/>
          </p:cNvSpPr>
          <p:nvPr/>
        </p:nvSpPr>
        <p:spPr>
          <a:xfrm>
            <a:off x="1011958" y="164303"/>
            <a:ext cx="10103976" cy="13302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endParaRPr lang="en-US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0" name="Picture 3">
            <a:extLst>
              <a:ext uri="{FF2B5EF4-FFF2-40B4-BE49-F238E27FC236}">
                <a16:creationId xmlns:a16="http://schemas.microsoft.com/office/drawing/2014/main" id="{CA0596A4-4158-4BC3-B486-288EB7BF12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45" y="5634988"/>
            <a:ext cx="14192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CB4CFA-0C8E-4C27-9955-6A4C4B513F65}"/>
              </a:ext>
            </a:extLst>
          </p:cNvPr>
          <p:cNvSpPr txBox="1"/>
          <p:nvPr/>
        </p:nvSpPr>
        <p:spPr>
          <a:xfrm rot="10800000" flipV="1">
            <a:off x="1128983" y="265626"/>
            <a:ext cx="9987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Vertebrae</a:t>
            </a:r>
            <a:r>
              <a:rPr lang="en-US" sz="2000" baseline="75000" dirty="0" err="1"/>
              <a:t>TM</a:t>
            </a:r>
            <a:r>
              <a:rPr lang="en-US" sz="4000" dirty="0"/>
              <a:t> Simplified Subsurface Model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2245FBA-DECD-4984-9EF4-56E90D005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953" y="1221897"/>
            <a:ext cx="10221559" cy="1904075"/>
          </a:xfrm>
        </p:spPr>
        <p:txBody>
          <a:bodyPr>
            <a:normAutofit/>
          </a:bodyPr>
          <a:lstStyle/>
          <a:p>
            <a:r>
              <a:rPr lang="en-US" altLang="en-US" sz="3000" dirty="0">
                <a:solidFill>
                  <a:schemeClr val="tx1"/>
                </a:solidFill>
              </a:rPr>
              <a:t>Nested wells are discrete, using grout-based isolation, but still communicate</a:t>
            </a:r>
          </a:p>
          <a:p>
            <a:r>
              <a:rPr lang="en-US" altLang="en-US" sz="3000" dirty="0">
                <a:solidFill>
                  <a:schemeClr val="tx1"/>
                </a:solidFill>
              </a:rPr>
              <a:t>Assessment and treatment becomes independent of preferential  flow</a:t>
            </a:r>
            <a:endParaRPr lang="en-US" altLang="en-US" sz="3200" dirty="0">
              <a:solidFill>
                <a:schemeClr val="tx1"/>
              </a:solidFill>
            </a:endParaRPr>
          </a:p>
          <a:p>
            <a:endParaRPr lang="en-US" altLang="en-US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en-US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01341C-ADDD-4B6F-B045-6F3EC7B10A89}"/>
              </a:ext>
            </a:extLst>
          </p:cNvPr>
          <p:cNvSpPr/>
          <p:nvPr/>
        </p:nvSpPr>
        <p:spPr>
          <a:xfrm>
            <a:off x="228860" y="3880883"/>
            <a:ext cx="1567142" cy="34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altLang="en-US" sz="2000" dirty="0"/>
              <a:t>HDD Boring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A99B94-1DC7-45F8-AE0D-C063BA546E19}"/>
              </a:ext>
            </a:extLst>
          </p:cNvPr>
          <p:cNvSpPr/>
          <p:nvPr/>
        </p:nvSpPr>
        <p:spPr>
          <a:xfrm>
            <a:off x="4608783" y="6233122"/>
            <a:ext cx="1593689" cy="34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altLang="en-US" sz="2000" dirty="0"/>
              <a:t>Well Screen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CBD889-016A-49B1-B5CB-469A118C1C53}"/>
              </a:ext>
            </a:extLst>
          </p:cNvPr>
          <p:cNvSpPr/>
          <p:nvPr/>
        </p:nvSpPr>
        <p:spPr>
          <a:xfrm>
            <a:off x="7423152" y="5774313"/>
            <a:ext cx="1000336" cy="34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altLang="en-US" sz="2000" dirty="0"/>
              <a:t>Grout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B83E2A-A4FB-4053-B34C-09032553D80D}"/>
              </a:ext>
            </a:extLst>
          </p:cNvPr>
          <p:cNvSpPr/>
          <p:nvPr/>
        </p:nvSpPr>
        <p:spPr>
          <a:xfrm>
            <a:off x="10366741" y="4833331"/>
            <a:ext cx="875975" cy="34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altLang="en-US" sz="2000" dirty="0"/>
              <a:t>Grout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B07445-74EC-46F8-946B-5F11C9095F78}"/>
              </a:ext>
            </a:extLst>
          </p:cNvPr>
          <p:cNvSpPr/>
          <p:nvPr/>
        </p:nvSpPr>
        <p:spPr>
          <a:xfrm>
            <a:off x="8795042" y="5032884"/>
            <a:ext cx="1469481" cy="34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altLang="en-US" sz="2000" dirty="0"/>
              <a:t>Well Screen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DFB828-0276-4DE0-8B31-A560A6A800B1}"/>
              </a:ext>
            </a:extLst>
          </p:cNvPr>
          <p:cNvSpPr/>
          <p:nvPr/>
        </p:nvSpPr>
        <p:spPr>
          <a:xfrm>
            <a:off x="9228693" y="5986901"/>
            <a:ext cx="247122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altLang="en-US" sz="2000" dirty="0"/>
              <a:t>Wells Individually</a:t>
            </a:r>
          </a:p>
          <a:p>
            <a:pPr algn="ctr">
              <a:lnSpc>
                <a:spcPct val="80000"/>
              </a:lnSpc>
              <a:defRPr/>
            </a:pPr>
            <a:r>
              <a:rPr lang="en-US" altLang="en-US" sz="2000" dirty="0"/>
              <a:t>Plumbed to Surface</a:t>
            </a:r>
          </a:p>
        </p:txBody>
      </p:sp>
    </p:spTree>
    <p:extLst>
      <p:ext uri="{BB962C8B-B14F-4D97-AF65-F5344CB8AC3E}">
        <p14:creationId xmlns:p14="http://schemas.microsoft.com/office/powerpoint/2010/main" val="190145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8837C1-D02F-4201-B76C-CE1F2A7097EA}"/>
              </a:ext>
            </a:extLst>
          </p:cNvPr>
          <p:cNvSpPr txBox="1"/>
          <p:nvPr/>
        </p:nvSpPr>
        <p:spPr>
          <a:xfrm rot="10800000" flipV="1">
            <a:off x="1272619" y="394337"/>
            <a:ext cx="94645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Nested wells avoid these complications.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5C4B270-40C2-4575-9C35-4C64EB8154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2461" y="1742993"/>
            <a:ext cx="8167077" cy="4593981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6F0EBBD-7105-654D-9F81-3F98AC6F6A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249" y="5634988"/>
            <a:ext cx="14192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383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2F876-5921-41EA-B7C2-CEE5214FD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53" y="13660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Site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76002-8A40-4667-A94B-89D7FC985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953" y="1221897"/>
            <a:ext cx="10221559" cy="5230219"/>
          </a:xfrm>
        </p:spPr>
        <p:txBody>
          <a:bodyPr>
            <a:normAutofit/>
          </a:bodyPr>
          <a:lstStyle/>
          <a:p>
            <a:r>
              <a:rPr lang="en-US" altLang="en-US" sz="3000" dirty="0">
                <a:solidFill>
                  <a:schemeClr val="tx1"/>
                </a:solidFill>
              </a:rPr>
              <a:t>Vertebrae</a:t>
            </a:r>
            <a:r>
              <a:rPr lang="en-US" altLang="en-US" sz="3000" baseline="40000" dirty="0">
                <a:solidFill>
                  <a:schemeClr val="tx1"/>
                </a:solidFill>
              </a:rPr>
              <a:t>TM</a:t>
            </a:r>
            <a:r>
              <a:rPr lang="en-US" altLang="en-US" sz="3000" dirty="0">
                <a:solidFill>
                  <a:schemeClr val="tx1"/>
                </a:solidFill>
              </a:rPr>
              <a:t>  Well Systems address data gaps generated by conventional vertical well assessment.</a:t>
            </a:r>
          </a:p>
          <a:p>
            <a:endParaRPr lang="en-US" altLang="en-US" sz="800" dirty="0">
              <a:solidFill>
                <a:schemeClr val="tx1"/>
              </a:solidFill>
            </a:endParaRPr>
          </a:p>
          <a:p>
            <a:r>
              <a:rPr lang="en-US" altLang="en-US" sz="3000" dirty="0">
                <a:solidFill>
                  <a:schemeClr val="tx1"/>
                </a:solidFill>
              </a:rPr>
              <a:t>The need for accurate assessment cannot be overemphasized, as it is not practical to begin a journey without a proper map.</a:t>
            </a:r>
          </a:p>
          <a:p>
            <a:endParaRPr lang="en-US" altLang="en-US" sz="800" dirty="0">
              <a:solidFill>
                <a:schemeClr val="tx1"/>
              </a:solidFill>
            </a:endParaRPr>
          </a:p>
          <a:p>
            <a:r>
              <a:rPr lang="en-US" altLang="en-US" sz="3000" dirty="0">
                <a:solidFill>
                  <a:schemeClr val="tx1"/>
                </a:solidFill>
              </a:rPr>
              <a:t>The use of segmented horizontal wells allows the creation of  new and unique Conceptual Site Models, which is invaluable. </a:t>
            </a:r>
          </a:p>
          <a:p>
            <a:endParaRPr lang="en-US" altLang="en-US" sz="800" dirty="0">
              <a:solidFill>
                <a:schemeClr val="tx1"/>
              </a:solidFill>
            </a:endParaRPr>
          </a:p>
          <a:p>
            <a:r>
              <a:rPr lang="en-US" altLang="en-US" sz="3000" dirty="0">
                <a:solidFill>
                  <a:schemeClr val="tx1"/>
                </a:solidFill>
              </a:rPr>
              <a:t>Best of all, Vertebrae</a:t>
            </a:r>
            <a:r>
              <a:rPr lang="en-US" altLang="en-US" sz="3000" baseline="40000" dirty="0">
                <a:solidFill>
                  <a:schemeClr val="tx1"/>
                </a:solidFill>
              </a:rPr>
              <a:t>TM</a:t>
            </a:r>
            <a:r>
              <a:rPr lang="en-US" altLang="en-US" sz="3000" dirty="0">
                <a:solidFill>
                  <a:schemeClr val="tx1"/>
                </a:solidFill>
              </a:rPr>
              <a:t>  Well Systems “hit from both sides of the plate” in that after assessment they can function as a reagent delivery mechanism. </a:t>
            </a:r>
          </a:p>
          <a:p>
            <a:endParaRPr lang="en-US" altLang="en-US" sz="3200" dirty="0">
              <a:solidFill>
                <a:schemeClr val="tx1"/>
              </a:solidFill>
            </a:endParaRPr>
          </a:p>
          <a:p>
            <a:endParaRPr lang="en-US" altLang="en-US" sz="3200" dirty="0">
              <a:solidFill>
                <a:schemeClr val="tx1"/>
              </a:solidFill>
            </a:endParaRPr>
          </a:p>
          <a:p>
            <a:endParaRPr lang="en-US" altLang="en-US" sz="3200" dirty="0">
              <a:solidFill>
                <a:schemeClr val="tx1"/>
              </a:solidFill>
            </a:endParaRPr>
          </a:p>
          <a:p>
            <a:endParaRPr lang="en-US" altLang="en-US" sz="3200" dirty="0">
              <a:solidFill>
                <a:schemeClr val="tx1"/>
              </a:solidFill>
            </a:endParaRPr>
          </a:p>
          <a:p>
            <a:endParaRPr lang="en-US" altLang="en-US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en-US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193BAF-CF75-43AB-8465-2068C688A9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249" y="5634988"/>
            <a:ext cx="14192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4966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342ED-A61A-404A-96CC-9DED37312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9481"/>
          </a:xfrm>
        </p:spPr>
        <p:txBody>
          <a:bodyPr>
            <a:normAutofit/>
          </a:bodyPr>
          <a:lstStyle/>
          <a:p>
            <a:pPr algn="ctr"/>
            <a:r>
              <a:rPr lang="en-US" altLang="en-US" sz="4800" b="1" dirty="0">
                <a:solidFill>
                  <a:schemeClr val="tx1"/>
                </a:solidFill>
              </a:rPr>
              <a:t>Case Study 1. Assessment of Data Gaps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7838D-0D10-456D-8C6A-222E94A26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526" y="1690688"/>
            <a:ext cx="10898274" cy="435133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Often the data gap </a:t>
            </a:r>
          </a:p>
          <a:p>
            <a:pPr marL="236538" indent="0"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in the area of highest </a:t>
            </a:r>
          </a:p>
          <a:p>
            <a:pPr marL="236538" indent="0"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concentration.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C1B1BE-CDC1-49FC-BF64-0BC8A3D26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265" y="1384606"/>
            <a:ext cx="6631535" cy="4251991"/>
          </a:xfrm>
          <a:prstGeom prst="rect">
            <a:avLst/>
          </a:prstGeom>
          <a:effectLst>
            <a:glow rad="127000">
              <a:schemeClr val="accent2">
                <a:satMod val="175000"/>
                <a:alpha val="40000"/>
              </a:schemeClr>
            </a:glow>
            <a:innerShdw blurRad="63500" dist="50800" dir="18900000">
              <a:schemeClr val="accent2">
                <a:alpha val="50000"/>
              </a:schemeClr>
            </a:innerShdw>
          </a:effec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4F038BCD-7709-44C2-90EA-67641B44E4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402" y="5825095"/>
            <a:ext cx="14192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2982033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2383</TotalTime>
  <Words>1273</Words>
  <Application>Microsoft Office PowerPoint</Application>
  <PresentationFormat>Widescreen</PresentationFormat>
  <Paragraphs>219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Corbel</vt:lpstr>
      <vt:lpstr>Garamond</vt:lpstr>
      <vt:lpstr>Times New Roman</vt:lpstr>
      <vt:lpstr>Wingdings</vt:lpstr>
      <vt:lpstr>Depth</vt:lpstr>
      <vt:lpstr>PowerPoint Presentation</vt:lpstr>
      <vt:lpstr>Horizontal System Advantages  in Sampling and Remediation </vt:lpstr>
      <vt:lpstr>PowerPoint Presentation</vt:lpstr>
      <vt:lpstr>PowerPoint Presentation</vt:lpstr>
      <vt:lpstr>VertebraeTM Definition and Overview</vt:lpstr>
      <vt:lpstr>PowerPoint Presentation</vt:lpstr>
      <vt:lpstr>PowerPoint Presentation</vt:lpstr>
      <vt:lpstr>Site Assessment</vt:lpstr>
      <vt:lpstr>Case Study 1. Assessment of Data Gaps</vt:lpstr>
      <vt:lpstr>Case Study 1. Assessment of Data Gaps</vt:lpstr>
      <vt:lpstr>Case Study 2.  Data Gaps</vt:lpstr>
      <vt:lpstr>Technology Comparison</vt:lpstr>
      <vt:lpstr>Additional Considerations</vt:lpstr>
      <vt:lpstr>Site Remediation</vt:lpstr>
      <vt:lpstr>Case Study 3.  A Complex Problem</vt:lpstr>
      <vt:lpstr>Case Study 3.  A Complex Problem</vt:lpstr>
      <vt:lpstr>PowerPoint Presentation</vt:lpstr>
      <vt:lpstr>VertebraeTM Sampling Capabilities</vt:lpstr>
      <vt:lpstr>FOCISTM Data Collection</vt:lpstr>
      <vt:lpstr>FOCISTM  Touch Screen</vt:lpstr>
      <vt:lpstr>In-Situ Water Quality Assessment</vt:lpstr>
      <vt:lpstr>In Development</vt:lpstr>
      <vt:lpstr>Design Considerations</vt:lpstr>
      <vt:lpstr>Additional Considerations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Vertebrae™ Horizontal Nested Well System  (Add  Title Here Using Corbel Font 42 pt.)</dc:title>
  <dc:creator>Vigue, Bryan</dc:creator>
  <cp:lastModifiedBy>Erik Piatt</cp:lastModifiedBy>
  <cp:revision>219</cp:revision>
  <cp:lastPrinted>2018-06-27T17:41:55Z</cp:lastPrinted>
  <dcterms:created xsi:type="dcterms:W3CDTF">2018-05-18T00:23:59Z</dcterms:created>
  <dcterms:modified xsi:type="dcterms:W3CDTF">2018-10-30T19:20:40Z</dcterms:modified>
</cp:coreProperties>
</file>