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65" r:id="rId5"/>
  </p:sldMasterIdLst>
  <p:notesMasterIdLst>
    <p:notesMasterId r:id="rId36"/>
  </p:notesMasterIdLst>
  <p:handoutMasterIdLst>
    <p:handoutMasterId r:id="rId37"/>
  </p:handoutMasterIdLst>
  <p:sldIdLst>
    <p:sldId id="256" r:id="rId6"/>
    <p:sldId id="257" r:id="rId7"/>
    <p:sldId id="522" r:id="rId8"/>
    <p:sldId id="521" r:id="rId9"/>
    <p:sldId id="364" r:id="rId10"/>
    <p:sldId id="390" r:id="rId11"/>
    <p:sldId id="391" r:id="rId12"/>
    <p:sldId id="394" r:id="rId13"/>
    <p:sldId id="452" r:id="rId14"/>
    <p:sldId id="533" r:id="rId15"/>
    <p:sldId id="401" r:id="rId16"/>
    <p:sldId id="532" r:id="rId17"/>
    <p:sldId id="535" r:id="rId18"/>
    <p:sldId id="451" r:id="rId19"/>
    <p:sldId id="499" r:id="rId20"/>
    <p:sldId id="536" r:id="rId21"/>
    <p:sldId id="543" r:id="rId22"/>
    <p:sldId id="542" r:id="rId23"/>
    <p:sldId id="544" r:id="rId24"/>
    <p:sldId id="545" r:id="rId25"/>
    <p:sldId id="547" r:id="rId26"/>
    <p:sldId id="546" r:id="rId27"/>
    <p:sldId id="538" r:id="rId28"/>
    <p:sldId id="541" r:id="rId29"/>
    <p:sldId id="548" r:id="rId30"/>
    <p:sldId id="549" r:id="rId31"/>
    <p:sldId id="537" r:id="rId32"/>
    <p:sldId id="550" r:id="rId33"/>
    <p:sldId id="515" r:id="rId34"/>
    <p:sldId id="258" r:id="rId35"/>
  </p:sldIdLst>
  <p:sldSz cx="9144000" cy="6858000" type="screen4x3"/>
  <p:notesSz cx="92233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0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39933"/>
    <a:srgbClr val="00FF00"/>
    <a:srgbClr val="99FF99"/>
    <a:srgbClr val="00CC00"/>
    <a:srgbClr val="33CC33"/>
    <a:srgbClr val="E2EECC"/>
    <a:srgbClr val="9F9F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2" autoAdjust="0"/>
    <p:restoredTop sz="88636" autoAdjust="0"/>
  </p:normalViewPr>
  <p:slideViewPr>
    <p:cSldViewPr>
      <p:cViewPr varScale="1">
        <p:scale>
          <a:sx n="74" d="100"/>
          <a:sy n="74" d="100"/>
        </p:scale>
        <p:origin x="120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18"/>
    </p:cViewPr>
  </p:sorterViewPr>
  <p:notesViewPr>
    <p:cSldViewPr>
      <p:cViewPr varScale="1">
        <p:scale>
          <a:sx n="60" d="100"/>
          <a:sy n="60" d="100"/>
        </p:scale>
        <p:origin x="-1613" y="-86"/>
      </p:cViewPr>
      <p:guideLst>
        <p:guide orient="horz" pos="2208"/>
        <p:guide pos="29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997197" cy="351216"/>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5224177" y="2"/>
            <a:ext cx="3997197" cy="351216"/>
          </a:xfrm>
          <a:prstGeom prst="rect">
            <a:avLst/>
          </a:prstGeom>
        </p:spPr>
        <p:txBody>
          <a:bodyPr vert="horz" lIns="88139" tIns="44070" rIns="88139" bIns="44070" rtlCol="0"/>
          <a:lstStyle>
            <a:lvl1pPr algn="r">
              <a:defRPr sz="1200"/>
            </a:lvl1pPr>
          </a:lstStyle>
          <a:p>
            <a:fld id="{07B20F0B-01CE-4DF0-8389-05FE6ADA28F2}" type="datetimeFigureOut">
              <a:rPr lang="en-US" smtClean="0"/>
              <a:t>10/30/2018</a:t>
            </a:fld>
            <a:endParaRPr lang="en-US"/>
          </a:p>
        </p:txBody>
      </p:sp>
      <p:sp>
        <p:nvSpPr>
          <p:cNvPr id="4" name="Footer Placeholder 3"/>
          <p:cNvSpPr>
            <a:spLocks noGrp="1"/>
          </p:cNvSpPr>
          <p:nvPr>
            <p:ph type="ftr" sz="quarter" idx="2"/>
          </p:nvPr>
        </p:nvSpPr>
        <p:spPr>
          <a:xfrm>
            <a:off x="1" y="6659185"/>
            <a:ext cx="3997197" cy="351215"/>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5224177" y="6659185"/>
            <a:ext cx="3997197" cy="351215"/>
          </a:xfrm>
          <a:prstGeom prst="rect">
            <a:avLst/>
          </a:prstGeom>
        </p:spPr>
        <p:txBody>
          <a:bodyPr vert="horz" lIns="88139" tIns="44070" rIns="88139" bIns="44070" rtlCol="0" anchor="b"/>
          <a:lstStyle>
            <a:lvl1pPr algn="r">
              <a:defRPr sz="1200"/>
            </a:lvl1pPr>
          </a:lstStyle>
          <a:p>
            <a:fld id="{BD58EDF9-76FD-42D6-A030-13D6F05D0719}" type="slidenum">
              <a:rPr lang="en-US" smtClean="0"/>
              <a:t>‹#›</a:t>
            </a:fld>
            <a:endParaRPr lang="en-US"/>
          </a:p>
        </p:txBody>
      </p:sp>
    </p:spTree>
    <p:extLst>
      <p:ext uri="{BB962C8B-B14F-4D97-AF65-F5344CB8AC3E}">
        <p14:creationId xmlns:p14="http://schemas.microsoft.com/office/powerpoint/2010/main" val="19502943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96796" cy="3505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5224445" y="0"/>
            <a:ext cx="3996796" cy="350520"/>
          </a:xfrm>
          <a:prstGeom prst="rect">
            <a:avLst/>
          </a:prstGeom>
        </p:spPr>
        <p:txBody>
          <a:bodyPr vert="horz" lIns="93172" tIns="46586" rIns="93172" bIns="46586" rtlCol="0"/>
          <a:lstStyle>
            <a:lvl1pPr algn="r">
              <a:defRPr sz="1300"/>
            </a:lvl1pPr>
          </a:lstStyle>
          <a:p>
            <a:fld id="{BB93BF0B-3638-4D60-AFB2-92B91775EEBA}" type="datetimeFigureOut">
              <a:rPr lang="en-US" smtClean="0"/>
              <a:pPr/>
              <a:t>10/30/2018</a:t>
            </a:fld>
            <a:endParaRPr lang="en-US"/>
          </a:p>
        </p:txBody>
      </p:sp>
      <p:sp>
        <p:nvSpPr>
          <p:cNvPr id="4" name="Slide Image Placeholder 3"/>
          <p:cNvSpPr>
            <a:spLocks noGrp="1" noRot="1" noChangeAspect="1"/>
          </p:cNvSpPr>
          <p:nvPr>
            <p:ph type="sldImg" idx="2"/>
          </p:nvPr>
        </p:nvSpPr>
        <p:spPr>
          <a:xfrm>
            <a:off x="2859088" y="527050"/>
            <a:ext cx="3505200" cy="2628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922338" y="3329940"/>
            <a:ext cx="7378700" cy="3154680"/>
          </a:xfrm>
          <a:prstGeom prst="rect">
            <a:avLst/>
          </a:prstGeom>
        </p:spPr>
        <p:txBody>
          <a:bodyPr vert="horz" lIns="93172" tIns="46586" rIns="93172" bIns="465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3996796" cy="3505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5224445" y="6658664"/>
            <a:ext cx="3996796" cy="350520"/>
          </a:xfrm>
          <a:prstGeom prst="rect">
            <a:avLst/>
          </a:prstGeom>
        </p:spPr>
        <p:txBody>
          <a:bodyPr vert="horz" lIns="93172" tIns="46586" rIns="93172" bIns="46586" rtlCol="0" anchor="b"/>
          <a:lstStyle>
            <a:lvl1pPr algn="r">
              <a:defRPr sz="1300"/>
            </a:lvl1pPr>
          </a:lstStyle>
          <a:p>
            <a:fld id="{C8B9F606-599A-42D5-AE04-579A53076C5B}" type="slidenum">
              <a:rPr lang="en-US" smtClean="0"/>
              <a:pPr/>
              <a:t>‹#›</a:t>
            </a:fld>
            <a:endParaRPr lang="en-US"/>
          </a:p>
        </p:txBody>
      </p:sp>
    </p:spTree>
    <p:extLst>
      <p:ext uri="{BB962C8B-B14F-4D97-AF65-F5344CB8AC3E}">
        <p14:creationId xmlns:p14="http://schemas.microsoft.com/office/powerpoint/2010/main" val="277755932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B9F606-599A-42D5-AE04-579A53076C5B}" type="slidenum">
              <a:rPr lang="en-US" smtClean="0"/>
              <a:pPr/>
              <a:t>1</a:t>
            </a:fld>
            <a:endParaRPr lang="en-US"/>
          </a:p>
        </p:txBody>
      </p:sp>
    </p:spTree>
    <p:extLst>
      <p:ext uri="{BB962C8B-B14F-4D97-AF65-F5344CB8AC3E}">
        <p14:creationId xmlns:p14="http://schemas.microsoft.com/office/powerpoint/2010/main" val="1991695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B9F606-599A-42D5-AE04-579A53076C5B}" type="slidenum">
              <a:rPr lang="en-US" smtClean="0"/>
              <a:pPr/>
              <a:t>2</a:t>
            </a:fld>
            <a:endParaRPr lang="en-US"/>
          </a:p>
        </p:txBody>
      </p:sp>
    </p:spTree>
    <p:extLst>
      <p:ext uri="{BB962C8B-B14F-4D97-AF65-F5344CB8AC3E}">
        <p14:creationId xmlns:p14="http://schemas.microsoft.com/office/powerpoint/2010/main" val="3563822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 double and triple effect</a:t>
            </a:r>
          </a:p>
          <a:p>
            <a:r>
              <a:rPr lang="en-US" dirty="0" err="1"/>
              <a:t>Mcogen</a:t>
            </a:r>
            <a:r>
              <a:rPr lang="en-US" baseline="0" dirty="0"/>
              <a:t> and </a:t>
            </a:r>
            <a:r>
              <a:rPr lang="en-US" baseline="0" dirty="0" err="1"/>
              <a:t>Tecogen</a:t>
            </a:r>
            <a:endParaRPr lang="en-US" dirty="0"/>
          </a:p>
        </p:txBody>
      </p:sp>
      <p:sp>
        <p:nvSpPr>
          <p:cNvPr id="4" name="Slide Number Placeholder 3"/>
          <p:cNvSpPr>
            <a:spLocks noGrp="1"/>
          </p:cNvSpPr>
          <p:nvPr>
            <p:ph type="sldNum" sz="quarter" idx="10"/>
          </p:nvPr>
        </p:nvSpPr>
        <p:spPr/>
        <p:txBody>
          <a:bodyPr/>
          <a:lstStyle/>
          <a:p>
            <a:fld id="{C8B9F606-599A-42D5-AE04-579A53076C5B}" type="slidenum">
              <a:rPr lang="en-US" smtClean="0"/>
              <a:pPr/>
              <a:t>6</a:t>
            </a:fld>
            <a:endParaRPr lang="en-US"/>
          </a:p>
        </p:txBody>
      </p:sp>
    </p:spTree>
    <p:extLst>
      <p:ext uri="{BB962C8B-B14F-4D97-AF65-F5344CB8AC3E}">
        <p14:creationId xmlns:p14="http://schemas.microsoft.com/office/powerpoint/2010/main" val="449904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75FE03-B03E-45CA-B842-CEBF3583F1B7}" type="slidenum">
              <a:rPr lang="en-US" smtClean="0"/>
              <a:pPr>
                <a:defRPr/>
              </a:pPr>
              <a:t>8</a:t>
            </a:fld>
            <a:endParaRPr lang="en-US" dirty="0"/>
          </a:p>
        </p:txBody>
      </p:sp>
    </p:spTree>
    <p:extLst>
      <p:ext uri="{BB962C8B-B14F-4D97-AF65-F5344CB8AC3E}">
        <p14:creationId xmlns:p14="http://schemas.microsoft.com/office/powerpoint/2010/main" val="1354046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B9F606-599A-42D5-AE04-579A53076C5B}" type="slidenum">
              <a:rPr lang="en-US" smtClean="0"/>
              <a:pPr/>
              <a:t>9</a:t>
            </a:fld>
            <a:endParaRPr lang="en-US"/>
          </a:p>
        </p:txBody>
      </p:sp>
    </p:spTree>
    <p:extLst>
      <p:ext uri="{BB962C8B-B14F-4D97-AF65-F5344CB8AC3E}">
        <p14:creationId xmlns:p14="http://schemas.microsoft.com/office/powerpoint/2010/main" val="1708892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939751-E4D9-4F3D-A849-E48035A13959}" type="slidenum">
              <a:rPr lang="en-US">
                <a:solidFill>
                  <a:prstClr val="black"/>
                </a:solidFill>
              </a:rPr>
              <a:pPr/>
              <a:t>11</a:t>
            </a:fld>
            <a:endParaRPr lang="en-US" dirty="0">
              <a:solidFill>
                <a:prstClr val="black"/>
              </a:solidFill>
            </a:endParaRPr>
          </a:p>
        </p:txBody>
      </p:sp>
      <p:sp>
        <p:nvSpPr>
          <p:cNvPr id="2190338" name="Rectangle 2"/>
          <p:cNvSpPr>
            <a:spLocks noGrp="1" noRot="1" noChangeAspect="1" noChangeArrowheads="1" noTextEdit="1"/>
          </p:cNvSpPr>
          <p:nvPr>
            <p:ph type="sldImg"/>
          </p:nvPr>
        </p:nvSpPr>
        <p:spPr>
          <a:xfrm>
            <a:off x="2867025" y="527050"/>
            <a:ext cx="3505200" cy="2630488"/>
          </a:xfrm>
          <a:ln/>
        </p:spPr>
      </p:sp>
      <p:sp>
        <p:nvSpPr>
          <p:cNvPr id="2190339" name="Rectangle 3"/>
          <p:cNvSpPr>
            <a:spLocks noGrp="1" noChangeArrowheads="1"/>
          </p:cNvSpPr>
          <p:nvPr>
            <p:ph type="body" idx="1"/>
          </p:nvPr>
        </p:nvSpPr>
        <p:spPr>
          <a:xfrm>
            <a:off x="924428" y="3332634"/>
            <a:ext cx="7387053" cy="3157672"/>
          </a:xfrm>
        </p:spPr>
        <p:txBody>
          <a:bodyPr/>
          <a:lstStyle/>
          <a:p>
            <a:pPr lvl="1"/>
            <a:endParaRPr lang="en-US" sz="1000" dirty="0"/>
          </a:p>
        </p:txBody>
      </p:sp>
    </p:spTree>
    <p:extLst>
      <p:ext uri="{BB962C8B-B14F-4D97-AF65-F5344CB8AC3E}">
        <p14:creationId xmlns:p14="http://schemas.microsoft.com/office/powerpoint/2010/main" val="1459021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B9F606-599A-42D5-AE04-579A53076C5B}" type="slidenum">
              <a:rPr lang="en-US" smtClean="0"/>
              <a:pPr/>
              <a:t>14</a:t>
            </a:fld>
            <a:endParaRPr lang="en-US"/>
          </a:p>
        </p:txBody>
      </p:sp>
    </p:spTree>
    <p:extLst>
      <p:ext uri="{BB962C8B-B14F-4D97-AF65-F5344CB8AC3E}">
        <p14:creationId xmlns:p14="http://schemas.microsoft.com/office/powerpoint/2010/main" val="2898646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07F191-B9DB-4AFD-8C96-E33C5DA495C2}" type="slidenum">
              <a:rPr lang="en-US"/>
              <a:pPr/>
              <a:t>16</a:t>
            </a:fld>
            <a:endParaRPr lang="en-US"/>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88222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B9F606-599A-42D5-AE04-579A53076C5B}" type="slidenum">
              <a:rPr lang="en-US" smtClean="0"/>
              <a:pPr/>
              <a:t>30</a:t>
            </a:fld>
            <a:endParaRPr lang="en-US"/>
          </a:p>
        </p:txBody>
      </p:sp>
    </p:spTree>
    <p:extLst>
      <p:ext uri="{BB962C8B-B14F-4D97-AF65-F5344CB8AC3E}">
        <p14:creationId xmlns:p14="http://schemas.microsoft.com/office/powerpoint/2010/main" val="167629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676400"/>
          </a:xfrm>
        </p:spPr>
        <p:txBody>
          <a:bodyPr>
            <a:normAutofit/>
          </a:bodyPr>
          <a:lstStyle>
            <a:lvl1pPr>
              <a:defRPr sz="4800"/>
            </a:lvl1pPr>
          </a:lstStyle>
          <a:p>
            <a:r>
              <a:rPr lang="en-US" dirty="0"/>
              <a:t>Click to edit Master title style</a:t>
            </a:r>
          </a:p>
        </p:txBody>
      </p:sp>
      <p:sp>
        <p:nvSpPr>
          <p:cNvPr id="3" name="Subtitle 2"/>
          <p:cNvSpPr>
            <a:spLocks noGrp="1"/>
          </p:cNvSpPr>
          <p:nvPr>
            <p:ph type="subTitle" idx="1"/>
          </p:nvPr>
        </p:nvSpPr>
        <p:spPr>
          <a:xfrm>
            <a:off x="2057400" y="3276600"/>
            <a:ext cx="6400800" cy="1752600"/>
          </a:xfrm>
        </p:spPr>
        <p:txBody>
          <a:bodyPr>
            <a:normAutofit/>
          </a:bodyPr>
          <a:lstStyle>
            <a:lvl1pPr marL="0" indent="0" algn="r">
              <a:buNone/>
              <a:defRPr sz="24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5" name="Straight Connector 4"/>
          <p:cNvCxnSpPr/>
          <p:nvPr userDrawn="1"/>
        </p:nvCxnSpPr>
        <p:spPr>
          <a:xfrm>
            <a:off x="838200" y="6172200"/>
            <a:ext cx="78486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6858000" y="6340700"/>
            <a:ext cx="2057400" cy="365125"/>
          </a:xfrm>
          <a:prstGeom prst="rect">
            <a:avLst/>
          </a:prstGeom>
        </p:spPr>
        <p:txBody>
          <a:bodyPr/>
          <a:lstStyle>
            <a:lvl1pPr algn="r">
              <a:defRPr/>
            </a:lvl1pPr>
          </a:lstStyle>
          <a:p>
            <a:fld id="{0D44A596-66D5-44EE-890F-57ABDBC65F1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858000" y="6340700"/>
            <a:ext cx="2057400" cy="365125"/>
          </a:xfrm>
          <a:prstGeom prst="rect">
            <a:avLst/>
          </a:prstGeom>
        </p:spPr>
        <p:txBody>
          <a:bodyPr/>
          <a:lstStyle>
            <a:lvl1pPr algn="r">
              <a:defRPr/>
            </a:lvl1pPr>
          </a:lstStyle>
          <a:p>
            <a:fld id="{0D44A596-66D5-44EE-890F-57ABDBC65F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hank You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371600"/>
            <a:ext cx="7772400" cy="1676400"/>
          </a:xfrm>
        </p:spPr>
        <p:txBody>
          <a:bodyPr>
            <a:normAutofit/>
          </a:bodyPr>
          <a:lstStyle>
            <a:lvl1pPr>
              <a:defRPr sz="4800"/>
            </a:lvl1pPr>
          </a:lstStyle>
          <a:p>
            <a:r>
              <a:rPr lang="en-US" dirty="0"/>
              <a:t>Thank you</a:t>
            </a:r>
          </a:p>
        </p:txBody>
      </p:sp>
      <p:sp>
        <p:nvSpPr>
          <p:cNvPr id="3" name="Subtitle 2"/>
          <p:cNvSpPr>
            <a:spLocks noGrp="1"/>
          </p:cNvSpPr>
          <p:nvPr>
            <p:ph type="subTitle" idx="1" hasCustomPrompt="1"/>
          </p:nvPr>
        </p:nvSpPr>
        <p:spPr>
          <a:xfrm>
            <a:off x="2057400" y="3276600"/>
            <a:ext cx="6400800" cy="2438400"/>
          </a:xfrm>
        </p:spPr>
        <p:txBody>
          <a:bodyPr>
            <a:normAutofit/>
          </a:bodyPr>
          <a:lstStyle>
            <a:lvl1pPr marL="0" indent="0" algn="r">
              <a:buNone/>
              <a:defRPr sz="21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 and contact info]</a:t>
            </a:r>
          </a:p>
        </p:txBody>
      </p:sp>
      <p:cxnSp>
        <p:nvCxnSpPr>
          <p:cNvPr id="5" name="Straight Connector 4"/>
          <p:cNvCxnSpPr/>
          <p:nvPr userDrawn="1"/>
        </p:nvCxnSpPr>
        <p:spPr>
          <a:xfrm>
            <a:off x="838200" y="6172200"/>
            <a:ext cx="78486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6858000" y="6340700"/>
            <a:ext cx="2057400" cy="365125"/>
          </a:xfrm>
          <a:prstGeom prst="rect">
            <a:avLst/>
          </a:prstGeom>
        </p:spPr>
        <p:txBody>
          <a:bodyPr/>
          <a:lstStyle>
            <a:lvl1pPr algn="r">
              <a:defRPr/>
            </a:lvl1pPr>
          </a:lstStyle>
          <a:p>
            <a:fld id="{0D44A596-66D5-44EE-890F-57ABDBC65F1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4A596-66D5-44EE-890F-57ABDBC65F15}" type="slidenum">
              <a:rPr lang="en-US" smtClean="0"/>
              <a:t>‹#›</a:t>
            </a:fld>
            <a:endParaRPr lang="en-US"/>
          </a:p>
        </p:txBody>
      </p:sp>
    </p:spTree>
    <p:extLst>
      <p:ext uri="{BB962C8B-B14F-4D97-AF65-F5344CB8AC3E}">
        <p14:creationId xmlns:p14="http://schemas.microsoft.com/office/powerpoint/2010/main" val="23009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4A596-66D5-44EE-890F-57ABDBC65F15}" type="slidenum">
              <a:rPr lang="en-US" smtClean="0"/>
              <a:t>‹#›</a:t>
            </a:fld>
            <a:endParaRPr lang="en-US"/>
          </a:p>
        </p:txBody>
      </p:sp>
    </p:spTree>
    <p:extLst>
      <p:ext uri="{BB962C8B-B14F-4D97-AF65-F5344CB8AC3E}">
        <p14:creationId xmlns:p14="http://schemas.microsoft.com/office/powerpoint/2010/main" val="1126836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4A596-66D5-44EE-890F-57ABDBC65F15}" type="slidenum">
              <a:rPr lang="en-US" smtClean="0"/>
              <a:t>‹#›</a:t>
            </a:fld>
            <a:endParaRPr lang="en-US"/>
          </a:p>
        </p:txBody>
      </p:sp>
    </p:spTree>
    <p:extLst>
      <p:ext uri="{BB962C8B-B14F-4D97-AF65-F5344CB8AC3E}">
        <p14:creationId xmlns:p14="http://schemas.microsoft.com/office/powerpoint/2010/main" val="3705742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4A596-66D5-44EE-890F-57ABDBC65F15}" type="slidenum">
              <a:rPr lang="en-US" smtClean="0"/>
              <a:t>‹#›</a:t>
            </a:fld>
            <a:endParaRPr lang="en-US"/>
          </a:p>
        </p:txBody>
      </p:sp>
      <p:cxnSp>
        <p:nvCxnSpPr>
          <p:cNvPr id="8" name="Straight Connector 7"/>
          <p:cNvCxnSpPr/>
          <p:nvPr userDrawn="1"/>
        </p:nvCxnSpPr>
        <p:spPr>
          <a:xfrm>
            <a:off x="838200" y="6172200"/>
            <a:ext cx="78486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pic>
        <p:nvPicPr>
          <p:cNvPr id="9" name="Picture 2" descr="C:\Users\Christine\Desktop\SW CHP TAP Tempates\Southwest CHP TAP Logo_Long.jpg"/>
          <p:cNvPicPr>
            <a:picLocks noChangeAspect="1" noChangeArrowheads="1"/>
          </p:cNvPicPr>
          <p:nvPr userDrawn="1"/>
        </p:nvPicPr>
        <p:blipFill>
          <a:blip r:embed="rId2" cstate="print"/>
          <a:srcRect/>
          <a:stretch>
            <a:fillRect/>
          </a:stretch>
        </p:blipFill>
        <p:spPr bwMode="auto">
          <a:xfrm>
            <a:off x="3074573" y="6233736"/>
            <a:ext cx="3393948" cy="569330"/>
          </a:xfrm>
          <a:prstGeom prst="rect">
            <a:avLst/>
          </a:prstGeom>
          <a:noFill/>
        </p:spPr>
      </p:pic>
    </p:spTree>
    <p:extLst>
      <p:ext uri="{BB962C8B-B14F-4D97-AF65-F5344CB8AC3E}">
        <p14:creationId xmlns:p14="http://schemas.microsoft.com/office/powerpoint/2010/main" val="3913766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44A596-66D5-44EE-890F-57ABDBC65F15}" type="slidenum">
              <a:rPr lang="en-US" smtClean="0"/>
              <a:t>‹#›</a:t>
            </a:fld>
            <a:endParaRPr lang="en-US"/>
          </a:p>
        </p:txBody>
      </p:sp>
      <p:cxnSp>
        <p:nvCxnSpPr>
          <p:cNvPr id="10" name="Straight Connector 9"/>
          <p:cNvCxnSpPr/>
          <p:nvPr userDrawn="1"/>
        </p:nvCxnSpPr>
        <p:spPr>
          <a:xfrm>
            <a:off x="838200" y="6172200"/>
            <a:ext cx="78486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pic>
        <p:nvPicPr>
          <p:cNvPr id="11" name="Picture 2" descr="C:\Users\Christine\Desktop\SW CHP TAP Tempates\Southwest CHP TAP Logo_Long.jpg"/>
          <p:cNvPicPr>
            <a:picLocks noChangeAspect="1" noChangeArrowheads="1"/>
          </p:cNvPicPr>
          <p:nvPr userDrawn="1"/>
        </p:nvPicPr>
        <p:blipFill>
          <a:blip r:embed="rId2" cstate="print"/>
          <a:srcRect/>
          <a:stretch>
            <a:fillRect/>
          </a:stretch>
        </p:blipFill>
        <p:spPr bwMode="auto">
          <a:xfrm>
            <a:off x="3074573" y="6233736"/>
            <a:ext cx="3393948" cy="569330"/>
          </a:xfrm>
          <a:prstGeom prst="rect">
            <a:avLst/>
          </a:prstGeom>
          <a:noFill/>
        </p:spPr>
      </p:pic>
    </p:spTree>
    <p:extLst>
      <p:ext uri="{BB962C8B-B14F-4D97-AF65-F5344CB8AC3E}">
        <p14:creationId xmlns:p14="http://schemas.microsoft.com/office/powerpoint/2010/main" val="3640148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44A596-66D5-44EE-890F-57ABDBC65F15}" type="slidenum">
              <a:rPr lang="en-US" smtClean="0"/>
              <a:t>‹#›</a:t>
            </a:fld>
            <a:endParaRPr lang="en-US"/>
          </a:p>
        </p:txBody>
      </p:sp>
    </p:spTree>
    <p:extLst>
      <p:ext uri="{BB962C8B-B14F-4D97-AF65-F5344CB8AC3E}">
        <p14:creationId xmlns:p14="http://schemas.microsoft.com/office/powerpoint/2010/main" val="1400154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44A596-66D5-44EE-890F-57ABDBC65F15}" type="slidenum">
              <a:rPr lang="en-US" smtClean="0"/>
              <a:t>‹#›</a:t>
            </a:fld>
            <a:endParaRPr lang="en-US"/>
          </a:p>
        </p:txBody>
      </p:sp>
    </p:spTree>
    <p:extLst>
      <p:ext uri="{BB962C8B-B14F-4D97-AF65-F5344CB8AC3E}">
        <p14:creationId xmlns:p14="http://schemas.microsoft.com/office/powerpoint/2010/main" val="560443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4" name="Title 1"/>
          <p:cNvSpPr>
            <a:spLocks noGrp="1"/>
          </p:cNvSpPr>
          <p:nvPr>
            <p:ph type="ctrTitle"/>
          </p:nvPr>
        </p:nvSpPr>
        <p:spPr>
          <a:xfrm>
            <a:off x="685800" y="1219200"/>
            <a:ext cx="7848600" cy="1676400"/>
          </a:xfrm>
        </p:spPr>
        <p:txBody>
          <a:bodyPr>
            <a:noAutofit/>
          </a:bodyPr>
          <a:lstStyle>
            <a:lvl1pPr>
              <a:defRPr sz="6000"/>
            </a:lvl1pPr>
          </a:lstStyle>
          <a:p>
            <a:r>
              <a:rPr lang="en-US"/>
              <a:t>Click to edit Master title style</a:t>
            </a:r>
            <a:endParaRPr lang="en-US" dirty="0"/>
          </a:p>
        </p:txBody>
      </p:sp>
      <p:sp>
        <p:nvSpPr>
          <p:cNvPr id="7" name="Subtitle 2"/>
          <p:cNvSpPr>
            <a:spLocks noGrp="1"/>
          </p:cNvSpPr>
          <p:nvPr>
            <p:ph type="subTitle" idx="1"/>
          </p:nvPr>
        </p:nvSpPr>
        <p:spPr>
          <a:xfrm>
            <a:off x="685800" y="3581400"/>
            <a:ext cx="7772400" cy="1752600"/>
          </a:xfrm>
        </p:spPr>
        <p:txBody>
          <a:bodyPr>
            <a:normAutofit/>
          </a:bodyPr>
          <a:lstStyle>
            <a:lvl1pPr marL="0" indent="0" algn="ctr">
              <a:buNone/>
              <a:defRPr sz="24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9" name="Straight Connector 8"/>
          <p:cNvCxnSpPr/>
          <p:nvPr userDrawn="1"/>
        </p:nvCxnSpPr>
        <p:spPr>
          <a:xfrm>
            <a:off x="838200" y="6172200"/>
            <a:ext cx="78486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sp>
        <p:nvSpPr>
          <p:cNvPr id="5" name="Slide Number Placeholder 5"/>
          <p:cNvSpPr>
            <a:spLocks noGrp="1"/>
          </p:cNvSpPr>
          <p:nvPr>
            <p:ph type="sldNum" sz="quarter" idx="4"/>
          </p:nvPr>
        </p:nvSpPr>
        <p:spPr>
          <a:xfrm>
            <a:off x="6858000" y="6340700"/>
            <a:ext cx="2057400" cy="365125"/>
          </a:xfrm>
          <a:prstGeom prst="rect">
            <a:avLst/>
          </a:prstGeom>
        </p:spPr>
        <p:txBody>
          <a:bodyPr/>
          <a:lstStyle>
            <a:lvl1pPr algn="r">
              <a:defRPr/>
            </a:lvl1pPr>
          </a:lstStyle>
          <a:p>
            <a:fld id="{0D44A596-66D5-44EE-890F-57ABDBC65F1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4A596-66D5-44EE-890F-57ABDBC65F15}" type="slidenum">
              <a:rPr lang="en-US" smtClean="0"/>
              <a:t>‹#›</a:t>
            </a:fld>
            <a:endParaRPr lang="en-US"/>
          </a:p>
        </p:txBody>
      </p:sp>
    </p:spTree>
    <p:extLst>
      <p:ext uri="{BB962C8B-B14F-4D97-AF65-F5344CB8AC3E}">
        <p14:creationId xmlns:p14="http://schemas.microsoft.com/office/powerpoint/2010/main" val="3127649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4A596-66D5-44EE-890F-57ABDBC65F15}" type="slidenum">
              <a:rPr lang="en-US" smtClean="0"/>
              <a:t>‹#›</a:t>
            </a:fld>
            <a:endParaRPr lang="en-US"/>
          </a:p>
        </p:txBody>
      </p:sp>
    </p:spTree>
    <p:extLst>
      <p:ext uri="{BB962C8B-B14F-4D97-AF65-F5344CB8AC3E}">
        <p14:creationId xmlns:p14="http://schemas.microsoft.com/office/powerpoint/2010/main" val="3666834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4A596-66D5-44EE-890F-57ABDBC65F15}" type="slidenum">
              <a:rPr lang="en-US" smtClean="0"/>
              <a:t>‹#›</a:t>
            </a:fld>
            <a:endParaRPr lang="en-US"/>
          </a:p>
        </p:txBody>
      </p:sp>
    </p:spTree>
    <p:extLst>
      <p:ext uri="{BB962C8B-B14F-4D97-AF65-F5344CB8AC3E}">
        <p14:creationId xmlns:p14="http://schemas.microsoft.com/office/powerpoint/2010/main" val="2080580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4A596-66D5-44EE-890F-57ABDBC65F15}" type="slidenum">
              <a:rPr lang="en-US" smtClean="0"/>
              <a:t>‹#›</a:t>
            </a:fld>
            <a:endParaRPr lang="en-US"/>
          </a:p>
        </p:txBody>
      </p:sp>
    </p:spTree>
    <p:extLst>
      <p:ext uri="{BB962C8B-B14F-4D97-AF65-F5344CB8AC3E}">
        <p14:creationId xmlns:p14="http://schemas.microsoft.com/office/powerpoint/2010/main" val="1006201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28600"/>
            <a:ext cx="5943600" cy="5638800"/>
          </a:xfrm>
        </p:spPr>
        <p:txBody>
          <a:bodyPr>
            <a:noAutofit/>
          </a:bodyPr>
          <a:lstStyle>
            <a:lvl1pPr algn="l">
              <a:defRPr sz="8000"/>
            </a:lvl1pPr>
          </a:lstStyle>
          <a:p>
            <a:r>
              <a:rPr lang="en-US" dirty="0"/>
              <a:t>Click to edit Master title style</a:t>
            </a:r>
          </a:p>
        </p:txBody>
      </p:sp>
      <p:sp>
        <p:nvSpPr>
          <p:cNvPr id="7" name="Subtitle 2"/>
          <p:cNvSpPr>
            <a:spLocks noGrp="1"/>
          </p:cNvSpPr>
          <p:nvPr>
            <p:ph type="subTitle" idx="1"/>
          </p:nvPr>
        </p:nvSpPr>
        <p:spPr>
          <a:xfrm>
            <a:off x="5562600" y="3657600"/>
            <a:ext cx="3200400" cy="2057400"/>
          </a:xfrm>
        </p:spPr>
        <p:txBody>
          <a:bodyPr>
            <a:normAutofit/>
          </a:bodyPr>
          <a:lstStyle>
            <a:lvl1pPr marL="0" indent="0" algn="ctr">
              <a:buNone/>
              <a:defRPr sz="24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9" name="Straight Connector 8"/>
          <p:cNvCxnSpPr/>
          <p:nvPr userDrawn="1"/>
        </p:nvCxnSpPr>
        <p:spPr>
          <a:xfrm>
            <a:off x="838200" y="6172200"/>
            <a:ext cx="78486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sp>
        <p:nvSpPr>
          <p:cNvPr id="5" name="Slide Number Placeholder 5"/>
          <p:cNvSpPr>
            <a:spLocks noGrp="1"/>
          </p:cNvSpPr>
          <p:nvPr>
            <p:ph type="sldNum" sz="quarter" idx="4"/>
          </p:nvPr>
        </p:nvSpPr>
        <p:spPr>
          <a:xfrm>
            <a:off x="6858000" y="6340700"/>
            <a:ext cx="2057400" cy="365125"/>
          </a:xfrm>
          <a:prstGeom prst="rect">
            <a:avLst/>
          </a:prstGeom>
        </p:spPr>
        <p:txBody>
          <a:bodyPr/>
          <a:lstStyle>
            <a:lvl1pPr algn="r">
              <a:defRPr/>
            </a:lvl1pPr>
          </a:lstStyle>
          <a:p>
            <a:fld id="{0D44A596-66D5-44EE-890F-57ABDBC65F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marL="457200" indent="-457200">
              <a:defRPr sz="2800"/>
            </a:lvl1pPr>
            <a:lvl2pPr>
              <a:spcBef>
                <a:spcPts val="900"/>
              </a:spcBef>
              <a:defRPr sz="2400"/>
            </a:lvl2pPr>
            <a:lvl3pPr>
              <a:spcBef>
                <a:spcPts val="900"/>
              </a:spcBef>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600200"/>
            <a:ext cx="4038600" cy="4525963"/>
          </a:xfrm>
        </p:spPr>
        <p:txBody>
          <a:bodyPr/>
          <a:lstStyle>
            <a:lvl1pPr marL="449263" indent="-449263">
              <a:defRPr sz="2800"/>
            </a:lvl1pPr>
            <a:lvl2pPr>
              <a:spcBef>
                <a:spcPts val="900"/>
              </a:spcBef>
              <a:defRPr sz="2400"/>
            </a:lvl2pPr>
            <a:lvl3pPr>
              <a:spcBef>
                <a:spcPts val="900"/>
              </a:spcBef>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cxnSp>
        <p:nvCxnSpPr>
          <p:cNvPr id="8" name="Straight Connector 7"/>
          <p:cNvCxnSpPr/>
          <p:nvPr userDrawn="1"/>
        </p:nvCxnSpPr>
        <p:spPr>
          <a:xfrm>
            <a:off x="838200" y="6172200"/>
            <a:ext cx="78486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6858000" y="6340700"/>
            <a:ext cx="2057400" cy="365125"/>
          </a:xfrm>
          <a:prstGeom prst="rect">
            <a:avLst/>
          </a:prstGeom>
        </p:spPr>
        <p:txBody>
          <a:bodyPr/>
          <a:lstStyle>
            <a:lvl1pPr algn="r">
              <a:defRPr/>
            </a:lvl1pPr>
          </a:lstStyle>
          <a:p>
            <a:fld id="{0D44A596-66D5-44EE-890F-57ABDBC65F1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oot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6"/>
          <p:cNvSpPr>
            <a:spLocks noGrp="1"/>
          </p:cNvSpPr>
          <p:nvPr>
            <p:ph type="body" sz="quarter" idx="10" hasCustomPrompt="1"/>
          </p:nvPr>
        </p:nvSpPr>
        <p:spPr>
          <a:xfrm>
            <a:off x="1371600" y="5638800"/>
            <a:ext cx="6248400" cy="304800"/>
          </a:xfrm>
        </p:spPr>
        <p:txBody>
          <a:bodyPr>
            <a:noAutofit/>
          </a:bodyPr>
          <a:lstStyle>
            <a:lvl1pPr>
              <a:defRPr kumimoji="0" lang="en-US" sz="1400" b="1" i="0" u="none" strike="noStrike" kern="1200" cap="none" spc="0" normalizeH="0" baseline="0" noProof="0" dirty="0" smtClean="0">
                <a:ln>
                  <a:noFill/>
                </a:ln>
                <a:solidFill>
                  <a:schemeClr val="bg1">
                    <a:lumMod val="50000"/>
                  </a:schemeClr>
                </a:solidFill>
                <a:effectLst/>
                <a:uLnTx/>
                <a:uFillTx/>
                <a:latin typeface="Century Gothic"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a:t>Click to edit Master caption style</a:t>
            </a:r>
          </a:p>
        </p:txBody>
      </p:sp>
      <p:cxnSp>
        <p:nvCxnSpPr>
          <p:cNvPr id="8" name="Straight Connector 7"/>
          <p:cNvCxnSpPr/>
          <p:nvPr userDrawn="1"/>
        </p:nvCxnSpPr>
        <p:spPr>
          <a:xfrm>
            <a:off x="838200" y="6172200"/>
            <a:ext cx="78486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4081" t="15965" r="6123" b="12225"/>
          <a:stretch/>
        </p:blipFill>
        <p:spPr>
          <a:xfrm>
            <a:off x="2895600" y="6218463"/>
            <a:ext cx="3352800" cy="609601"/>
          </a:xfrm>
          <a:prstGeom prst="rect">
            <a:avLst/>
          </a:prstGeom>
        </p:spPr>
      </p:pic>
      <p:cxnSp>
        <p:nvCxnSpPr>
          <p:cNvPr id="6" name="Straight Connector 5"/>
          <p:cNvCxnSpPr/>
          <p:nvPr userDrawn="1"/>
        </p:nvCxnSpPr>
        <p:spPr>
          <a:xfrm>
            <a:off x="838200" y="6172200"/>
            <a:ext cx="78486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858000" y="6340700"/>
            <a:ext cx="2057400" cy="365125"/>
          </a:xfrm>
          <a:prstGeom prst="rect">
            <a:avLst/>
          </a:prstGeom>
        </p:spPr>
        <p:txBody>
          <a:bodyPr/>
          <a:lstStyle>
            <a:lvl1pPr algn="r">
              <a:defRPr/>
            </a:lvl1pPr>
          </a:lstStyle>
          <a:p>
            <a:fld id="{0D44A596-66D5-44EE-890F-57ABDBC65F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5" name="Straight Connector 4"/>
          <p:cNvCxnSpPr/>
          <p:nvPr userDrawn="1"/>
        </p:nvCxnSpPr>
        <p:spPr>
          <a:xfrm>
            <a:off x="838200" y="6172200"/>
            <a:ext cx="78486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6858000" y="6340700"/>
            <a:ext cx="2057400" cy="365125"/>
          </a:xfrm>
          <a:prstGeom prst="rect">
            <a:avLst/>
          </a:prstGeom>
        </p:spPr>
        <p:txBody>
          <a:bodyPr/>
          <a:lstStyle>
            <a:lvl1pPr algn="r">
              <a:defRPr/>
            </a:lvl1pPr>
          </a:lstStyle>
          <a:p>
            <a:fld id="{0D44A596-66D5-44EE-890F-57ABDBC65F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371600" y="5638800"/>
            <a:ext cx="6248400" cy="304800"/>
          </a:xfrm>
        </p:spPr>
        <p:txBody>
          <a:bodyPr>
            <a:noAutofit/>
          </a:bodyPr>
          <a:lstStyle>
            <a:lvl1pPr>
              <a:defRPr kumimoji="0" lang="en-US" sz="1400" b="1" i="0" u="none" strike="noStrike" kern="1200" cap="none" spc="0" normalizeH="0" baseline="0" noProof="0" dirty="0" smtClean="0">
                <a:ln>
                  <a:noFill/>
                </a:ln>
                <a:solidFill>
                  <a:schemeClr val="bg1">
                    <a:lumMod val="50000"/>
                  </a:schemeClr>
                </a:solidFill>
                <a:effectLst/>
                <a:uLnTx/>
                <a:uFillTx/>
                <a:latin typeface="Century Gothic"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a:t>Click to edit Master caption style</a:t>
            </a:r>
          </a:p>
        </p:txBody>
      </p:sp>
      <p:cxnSp>
        <p:nvCxnSpPr>
          <p:cNvPr id="6" name="Straight Connector 5"/>
          <p:cNvCxnSpPr/>
          <p:nvPr userDrawn="1"/>
        </p:nvCxnSpPr>
        <p:spPr>
          <a:xfrm>
            <a:off x="838200" y="6172200"/>
            <a:ext cx="78486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sp>
        <p:nvSpPr>
          <p:cNvPr id="4" name="Slide Number Placeholder 5"/>
          <p:cNvSpPr>
            <a:spLocks noGrp="1"/>
          </p:cNvSpPr>
          <p:nvPr>
            <p:ph type="sldNum" sz="quarter" idx="4"/>
          </p:nvPr>
        </p:nvSpPr>
        <p:spPr>
          <a:xfrm>
            <a:off x="6858000" y="6340700"/>
            <a:ext cx="2057400" cy="365125"/>
          </a:xfrm>
          <a:prstGeom prst="rect">
            <a:avLst/>
          </a:prstGeom>
        </p:spPr>
        <p:txBody>
          <a:bodyPr/>
          <a:lstStyle>
            <a:lvl1pPr algn="r">
              <a:defRPr/>
            </a:lvl1pPr>
          </a:lstStyle>
          <a:p>
            <a:fld id="{0D44A596-66D5-44EE-890F-57ABDBC65F1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3" name="Straight Connector 2"/>
          <p:cNvCxnSpPr/>
          <p:nvPr userDrawn="1"/>
        </p:nvCxnSpPr>
        <p:spPr>
          <a:xfrm>
            <a:off x="838200" y="6172200"/>
            <a:ext cx="78486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sp>
        <p:nvSpPr>
          <p:cNvPr id="4" name="Slide Number Placeholder 5"/>
          <p:cNvSpPr>
            <a:spLocks noGrp="1"/>
          </p:cNvSpPr>
          <p:nvPr>
            <p:ph type="sldNum" sz="quarter" idx="4"/>
          </p:nvPr>
        </p:nvSpPr>
        <p:spPr>
          <a:xfrm>
            <a:off x="6858000" y="6340700"/>
            <a:ext cx="2057400" cy="365125"/>
          </a:xfrm>
          <a:prstGeom prst="rect">
            <a:avLst/>
          </a:prstGeom>
        </p:spPr>
        <p:txBody>
          <a:bodyPr/>
          <a:lstStyle>
            <a:lvl1pPr algn="r">
              <a:defRPr/>
            </a:lvl1pPr>
          </a:lstStyle>
          <a:p>
            <a:fld id="{0D44A596-66D5-44EE-890F-57ABDBC65F1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a:innerShdw blurRad="63500" dist="50800" dir="2700000">
              <a:prstClr val="black">
                <a:alpha val="50000"/>
              </a:prstClr>
            </a:inn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cxnSp>
        <p:nvCxnSpPr>
          <p:cNvPr id="6" name="Straight Connector 5"/>
          <p:cNvCxnSpPr/>
          <p:nvPr userDrawn="1"/>
        </p:nvCxnSpPr>
        <p:spPr>
          <a:xfrm>
            <a:off x="838200" y="6172200"/>
            <a:ext cx="78486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l="4081" t="15965" r="6123" b="12225"/>
          <a:stretch/>
        </p:blipFill>
        <p:spPr>
          <a:xfrm>
            <a:off x="2895600" y="6218463"/>
            <a:ext cx="3352800" cy="609601"/>
          </a:xfrm>
          <a:prstGeom prst="rect">
            <a:avLst/>
          </a:prstGeom>
        </p:spPr>
      </p:pic>
      <p:sp>
        <p:nvSpPr>
          <p:cNvPr id="9" name="Slide Number Placeholder 5"/>
          <p:cNvSpPr>
            <a:spLocks noGrp="1"/>
          </p:cNvSpPr>
          <p:nvPr>
            <p:ph type="sldNum" sz="quarter" idx="4"/>
          </p:nvPr>
        </p:nvSpPr>
        <p:spPr>
          <a:xfrm>
            <a:off x="6858000" y="6340700"/>
            <a:ext cx="2057400" cy="365125"/>
          </a:xfrm>
          <a:prstGeom prst="rect">
            <a:avLst/>
          </a:prstGeom>
        </p:spPr>
        <p:txBody>
          <a:bodyPr/>
          <a:lstStyle>
            <a:lvl1pPr algn="r">
              <a:defRPr/>
            </a:lvl1pPr>
          </a:lstStyle>
          <a:p>
            <a:fld id="{0D44A596-66D5-44EE-890F-57ABDBC65F1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63" r:id="rId3"/>
    <p:sldLayoutId id="2147483652" r:id="rId4"/>
    <p:sldLayoutId id="2147483654" r:id="rId5"/>
    <p:sldLayoutId id="2147483650" r:id="rId6"/>
    <p:sldLayoutId id="2147483660" r:id="rId7"/>
    <p:sldLayoutId id="2147483661" r:id="rId8"/>
    <p:sldLayoutId id="2147483655" r:id="rId9"/>
    <p:sldLayoutId id="2147483656" r:id="rId10"/>
    <p:sldLayoutId id="2147483659" r:id="rId11"/>
    <p:sldLayoutId id="2147483662" r:id="rId12"/>
  </p:sldLayoutIdLst>
  <p:hf hdr="0" ftr="0" dt="0"/>
  <p:txStyles>
    <p:titleStyle>
      <a:lvl1pPr algn="ctr" defTabSz="914400" rtl="0" eaLnBrk="1" latinLnBrk="0" hangingPunct="1">
        <a:spcBef>
          <a:spcPct val="0"/>
        </a:spcBef>
        <a:buNone/>
        <a:defRPr sz="4400" b="1" kern="1200">
          <a:solidFill>
            <a:srgbClr val="008000"/>
          </a:solidFill>
          <a:effectLst/>
          <a:latin typeface="Century Gothic" pitchFamily="34" charset="0"/>
          <a:ea typeface="+mj-ea"/>
          <a:cs typeface="+mj-cs"/>
        </a:defRPr>
      </a:lvl1pPr>
    </p:titleStyle>
    <p:bodyStyle>
      <a:lvl1pPr marL="457200" indent="-457200" algn="l" defTabSz="914400" rtl="0" eaLnBrk="1" latinLnBrk="0" hangingPunct="1">
        <a:spcBef>
          <a:spcPct val="20000"/>
        </a:spcBef>
        <a:buClr>
          <a:srgbClr val="008000"/>
        </a:buClr>
        <a:buFont typeface="Wingdings" pitchFamily="2" charset="2"/>
        <a:buChar char="§"/>
        <a:defRPr sz="3200" b="1" kern="1200">
          <a:solidFill>
            <a:schemeClr val="tx1"/>
          </a:solidFill>
          <a:latin typeface="Calibri Light" pitchFamily="34" charset="0"/>
          <a:ea typeface="+mn-ea"/>
          <a:cs typeface="+mn-cs"/>
        </a:defRPr>
      </a:lvl1pPr>
      <a:lvl2pPr marL="914400" indent="-457200" algn="l" defTabSz="914400" rtl="0" eaLnBrk="1" latinLnBrk="0" hangingPunct="1">
        <a:spcBef>
          <a:spcPts val="900"/>
        </a:spcBef>
        <a:buClr>
          <a:srgbClr val="008000"/>
        </a:buClr>
        <a:buSzPct val="105000"/>
        <a:buFont typeface="MS Reference Sans Serif" pitchFamily="34" charset="0"/>
        <a:buChar char="◦"/>
        <a:defRPr sz="2400" b="1" kern="1200">
          <a:solidFill>
            <a:schemeClr val="tx1"/>
          </a:solidFill>
          <a:latin typeface="Calibri Light" pitchFamily="34" charset="0"/>
          <a:ea typeface="+mn-ea"/>
          <a:cs typeface="+mn-cs"/>
        </a:defRPr>
      </a:lvl2pPr>
      <a:lvl3pPr marL="1143000" indent="-228600" algn="l" defTabSz="914400" rtl="0" eaLnBrk="1" latinLnBrk="0" hangingPunct="1">
        <a:spcBef>
          <a:spcPts val="900"/>
        </a:spcBef>
        <a:buClr>
          <a:srgbClr val="008000"/>
        </a:buClr>
        <a:buFont typeface="Franklin Gothic Book" pitchFamily="34" charset="0"/>
        <a:buChar char="–"/>
        <a:defRPr sz="2000" b="1"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4A596-66D5-44EE-890F-57ABDBC65F15}" type="slidenum">
              <a:rPr lang="en-US" smtClean="0"/>
              <a:t>‹#›</a:t>
            </a:fld>
            <a:endParaRPr lang="en-US"/>
          </a:p>
        </p:txBody>
      </p:sp>
    </p:spTree>
    <p:extLst>
      <p:ext uri="{BB962C8B-B14F-4D97-AF65-F5344CB8AC3E}">
        <p14:creationId xmlns:p14="http://schemas.microsoft.com/office/powerpoint/2010/main" val="94869509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hyperlink" Target="http://www.midwestchptap.org/profiles/ProjectProfiles/NorthernBorderPipeline.pdf"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energy.gov/chp" TargetMode="External"/><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mailto:sravindran@harcresearch.org"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hyperlink" Target="mailto:gdillingham@harcresearch.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383323"/>
            <a:ext cx="8534400" cy="1676400"/>
          </a:xfrm>
        </p:spPr>
        <p:txBody>
          <a:bodyPr>
            <a:noAutofit/>
          </a:bodyPr>
          <a:lstStyle/>
          <a:p>
            <a:r>
              <a:rPr lang="en-US" sz="3600" dirty="0"/>
              <a:t>Heat Recovery Technologies for Combined Heat and Power in Oil Field</a:t>
            </a:r>
          </a:p>
        </p:txBody>
      </p:sp>
      <p:sp>
        <p:nvSpPr>
          <p:cNvPr id="3" name="Subtitle 2"/>
          <p:cNvSpPr>
            <a:spLocks noGrp="1"/>
          </p:cNvSpPr>
          <p:nvPr>
            <p:ph type="subTitle" idx="1"/>
          </p:nvPr>
        </p:nvSpPr>
        <p:spPr>
          <a:xfrm>
            <a:off x="381000" y="3276600"/>
            <a:ext cx="8382000" cy="2514600"/>
          </a:xfrm>
        </p:spPr>
        <p:txBody>
          <a:bodyPr>
            <a:normAutofit/>
          </a:bodyPr>
          <a:lstStyle/>
          <a:p>
            <a:r>
              <a:rPr lang="en-US" sz="2000" dirty="0"/>
              <a:t>Fanxu Meng, PhD, PE - Research Associate</a:t>
            </a:r>
          </a:p>
          <a:p>
            <a:r>
              <a:rPr lang="en-US" sz="2000" dirty="0"/>
              <a:t>DOE Upper-West CHP TAP</a:t>
            </a:r>
          </a:p>
          <a:p>
            <a:r>
              <a:rPr lang="en-US" sz="2000" dirty="0"/>
              <a:t>Houston Advanced Research Center (HARC)</a:t>
            </a:r>
          </a:p>
          <a:p>
            <a:endParaRPr lang="en-US" sz="2000" dirty="0"/>
          </a:p>
          <a:p>
            <a:r>
              <a:rPr lang="en-US" sz="2000" dirty="0"/>
              <a:t>Denver, CO</a:t>
            </a:r>
          </a:p>
          <a:p>
            <a:r>
              <a:rPr lang="en-US" sz="2000" dirty="0"/>
              <a:t>October 31</a:t>
            </a:r>
            <a:r>
              <a:rPr lang="en-US" sz="2000" baseline="30000" dirty="0"/>
              <a:t>th</a:t>
            </a:r>
            <a:r>
              <a:rPr lang="en-US" sz="2000" dirty="0"/>
              <a:t>, 2018</a:t>
            </a:r>
          </a:p>
          <a:p>
            <a:endParaRPr lang="en-US" sz="2000" dirty="0"/>
          </a:p>
        </p:txBody>
      </p:sp>
      <p:sp>
        <p:nvSpPr>
          <p:cNvPr id="4" name="Slide Number Placeholder 3"/>
          <p:cNvSpPr>
            <a:spLocks noGrp="1"/>
          </p:cNvSpPr>
          <p:nvPr>
            <p:ph type="sldNum" sz="quarter" idx="4"/>
          </p:nvPr>
        </p:nvSpPr>
        <p:spPr/>
        <p:txBody>
          <a:bodyPr/>
          <a:lstStyle/>
          <a:p>
            <a:fld id="{0D44A596-66D5-44EE-890F-57ABDBC65F15}"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FC693563-3203-4400-AF39-127557AC53DA}"/>
              </a:ext>
            </a:extLst>
          </p:cNvPr>
          <p:cNvSpPr>
            <a:spLocks noGrp="1"/>
          </p:cNvSpPr>
          <p:nvPr>
            <p:ph type="sldNum" sz="quarter" idx="4"/>
          </p:nvPr>
        </p:nvSpPr>
        <p:spPr/>
        <p:txBody>
          <a:bodyPr/>
          <a:lstStyle/>
          <a:p>
            <a:fld id="{0D44A596-66D5-44EE-890F-57ABDBC65F15}" type="slidenum">
              <a:rPr lang="en-US" smtClean="0"/>
              <a:pPr/>
              <a:t>10</a:t>
            </a:fld>
            <a:endParaRPr lang="en-US"/>
          </a:p>
        </p:txBody>
      </p:sp>
      <p:sp>
        <p:nvSpPr>
          <p:cNvPr id="5" name="Rectangle 2">
            <a:extLst>
              <a:ext uri="{FF2B5EF4-FFF2-40B4-BE49-F238E27FC236}">
                <a16:creationId xmlns="" xmlns:a16="http://schemas.microsoft.com/office/drawing/2014/main" id="{8F5D8252-5A72-460F-A25A-A0CB90175C28}"/>
              </a:ext>
            </a:extLst>
          </p:cNvPr>
          <p:cNvSpPr>
            <a:spLocks noGrp="1" noChangeArrowheads="1"/>
          </p:cNvSpPr>
          <p:nvPr>
            <p:ph type="title"/>
          </p:nvPr>
        </p:nvSpPr>
        <p:spPr/>
        <p:txBody>
          <a:bodyPr>
            <a:normAutofit/>
          </a:bodyPr>
          <a:lstStyle/>
          <a:p>
            <a:pPr>
              <a:lnSpc>
                <a:spcPts val="3600"/>
              </a:lnSpc>
            </a:pPr>
            <a:r>
              <a:rPr lang="en-US" sz="4000" dirty="0"/>
              <a:t>CHP Today in the United States</a:t>
            </a:r>
            <a:endParaRPr lang="en-US" sz="4000" dirty="0">
              <a:effectLst/>
            </a:endParaRPr>
          </a:p>
        </p:txBody>
      </p:sp>
      <p:sp>
        <p:nvSpPr>
          <p:cNvPr id="6" name="Rectangle 3">
            <a:extLst>
              <a:ext uri="{FF2B5EF4-FFF2-40B4-BE49-F238E27FC236}">
                <a16:creationId xmlns="" xmlns:a16="http://schemas.microsoft.com/office/drawing/2014/main" id="{CB1ECEC3-ECE6-4CE2-BD35-72FCB8C1ECD6}"/>
              </a:ext>
            </a:extLst>
          </p:cNvPr>
          <p:cNvSpPr txBox="1">
            <a:spLocks noChangeArrowheads="1"/>
          </p:cNvSpPr>
          <p:nvPr/>
        </p:nvSpPr>
        <p:spPr bwMode="auto">
          <a:xfrm>
            <a:off x="5456144" y="1865634"/>
            <a:ext cx="3459256" cy="3544565"/>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228600" indent="-228600" eaLnBrk="0" fontAlgn="base" hangingPunct="0">
              <a:spcBef>
                <a:spcPts val="1800"/>
              </a:spcBef>
              <a:spcAft>
                <a:spcPct val="0"/>
              </a:spcAft>
              <a:buClr>
                <a:srgbClr val="C0504D"/>
              </a:buClr>
              <a:buFontTx/>
              <a:buChar char="•"/>
              <a:defRPr/>
            </a:pPr>
            <a:r>
              <a:rPr lang="en-US" b="1" kern="0" dirty="0">
                <a:solidFill>
                  <a:prstClr val="black"/>
                </a:solidFill>
              </a:rPr>
              <a:t>81.3 GW </a:t>
            </a:r>
            <a:r>
              <a:rPr lang="en-US" kern="0" dirty="0">
                <a:solidFill>
                  <a:prstClr val="black"/>
                </a:solidFill>
              </a:rPr>
              <a:t>of installed CHP at more than 4,400 industrial and commercial facilities </a:t>
            </a:r>
          </a:p>
          <a:p>
            <a:pPr marL="228600" indent="-228600" eaLnBrk="0" fontAlgn="base" hangingPunct="0">
              <a:spcBef>
                <a:spcPts val="1800"/>
              </a:spcBef>
              <a:spcAft>
                <a:spcPct val="0"/>
              </a:spcAft>
              <a:buClr>
                <a:srgbClr val="C0504D"/>
              </a:buClr>
              <a:buFontTx/>
              <a:buChar char="•"/>
              <a:defRPr/>
            </a:pPr>
            <a:r>
              <a:rPr lang="en-US" kern="0" dirty="0">
                <a:solidFill>
                  <a:prstClr val="black"/>
                </a:solidFill>
              </a:rPr>
              <a:t>8% of U.S. Electric Generating Capacity; 14% of Manufacturing </a:t>
            </a:r>
          </a:p>
          <a:p>
            <a:pPr marL="228600" indent="-228600" eaLnBrk="0" hangingPunct="0">
              <a:spcBef>
                <a:spcPts val="1800"/>
              </a:spcBef>
              <a:buClr>
                <a:srgbClr val="C0504D"/>
              </a:buClr>
              <a:buFontTx/>
              <a:buChar char="•"/>
              <a:defRPr/>
            </a:pPr>
            <a:r>
              <a:rPr lang="en-US" kern="0" dirty="0">
                <a:solidFill>
                  <a:prstClr val="black"/>
                </a:solidFill>
                <a:ea typeface="ＭＳ Ｐゴシック"/>
              </a:rPr>
              <a:t>Avoids more than </a:t>
            </a:r>
            <a:r>
              <a:rPr lang="en-US" b="1" kern="0" dirty="0">
                <a:solidFill>
                  <a:prstClr val="black"/>
                </a:solidFill>
                <a:ea typeface="ＭＳ Ｐゴシック"/>
              </a:rPr>
              <a:t>1.8 quadrillion Btus </a:t>
            </a:r>
            <a:r>
              <a:rPr lang="en-US" kern="0" dirty="0">
                <a:solidFill>
                  <a:prstClr val="black"/>
                </a:solidFill>
                <a:ea typeface="ＭＳ Ｐゴシック"/>
              </a:rPr>
              <a:t>of fuel consumption annually</a:t>
            </a:r>
          </a:p>
          <a:p>
            <a:pPr marL="228600" indent="-228600" eaLnBrk="0" hangingPunct="0">
              <a:spcBef>
                <a:spcPts val="1800"/>
              </a:spcBef>
              <a:buClr>
                <a:srgbClr val="C0504D"/>
              </a:buClr>
              <a:buFontTx/>
              <a:buChar char="•"/>
              <a:defRPr/>
            </a:pPr>
            <a:r>
              <a:rPr lang="en-US" kern="0" dirty="0">
                <a:solidFill>
                  <a:prstClr val="black"/>
                </a:solidFill>
                <a:ea typeface="ＭＳ Ｐゴシック"/>
              </a:rPr>
              <a:t>Avoids </a:t>
            </a:r>
            <a:r>
              <a:rPr lang="en-US" b="1" kern="0" dirty="0">
                <a:solidFill>
                  <a:prstClr val="black"/>
                </a:solidFill>
                <a:ea typeface="ＭＳ Ｐゴシック"/>
              </a:rPr>
              <a:t>241 million metric tons of CO</a:t>
            </a:r>
            <a:r>
              <a:rPr lang="en-US" b="1" kern="0" baseline="-25000" dirty="0">
                <a:solidFill>
                  <a:prstClr val="black"/>
                </a:solidFill>
                <a:ea typeface="ＭＳ Ｐゴシック"/>
              </a:rPr>
              <a:t>2</a:t>
            </a:r>
            <a:r>
              <a:rPr lang="en-US" b="1" kern="0" dirty="0">
                <a:solidFill>
                  <a:prstClr val="black"/>
                </a:solidFill>
                <a:ea typeface="ＭＳ Ｐゴシック"/>
              </a:rPr>
              <a:t> </a:t>
            </a:r>
            <a:r>
              <a:rPr lang="en-US" kern="0" dirty="0">
                <a:solidFill>
                  <a:prstClr val="black"/>
                </a:solidFill>
                <a:ea typeface="ＭＳ Ｐゴシック"/>
              </a:rPr>
              <a:t>compared to separate production</a:t>
            </a:r>
          </a:p>
        </p:txBody>
      </p:sp>
      <p:pic>
        <p:nvPicPr>
          <p:cNvPr id="7" name="Picture 6">
            <a:extLst>
              <a:ext uri="{FF2B5EF4-FFF2-40B4-BE49-F238E27FC236}">
                <a16:creationId xmlns="" xmlns:a16="http://schemas.microsoft.com/office/drawing/2014/main" id="{9F4CAD60-F780-4D87-B03E-12479FA477FC}"/>
              </a:ext>
            </a:extLst>
          </p:cNvPr>
          <p:cNvPicPr>
            <a:picLocks noChangeAspect="1"/>
          </p:cNvPicPr>
          <p:nvPr/>
        </p:nvPicPr>
        <p:blipFill rotWithShape="1">
          <a:blip r:embed="rId2"/>
          <a:srcRect r="4412"/>
          <a:stretch/>
        </p:blipFill>
        <p:spPr>
          <a:xfrm>
            <a:off x="289218" y="1512332"/>
            <a:ext cx="4892382" cy="4583668"/>
          </a:xfrm>
          <a:prstGeom prst="rect">
            <a:avLst/>
          </a:prstGeom>
        </p:spPr>
      </p:pic>
      <p:sp>
        <p:nvSpPr>
          <p:cNvPr id="8" name="TextBox 7">
            <a:extLst>
              <a:ext uri="{FF2B5EF4-FFF2-40B4-BE49-F238E27FC236}">
                <a16:creationId xmlns="" xmlns:a16="http://schemas.microsoft.com/office/drawing/2014/main" id="{34D6C826-8C36-4084-99A2-931F61AA78F5}"/>
              </a:ext>
            </a:extLst>
          </p:cNvPr>
          <p:cNvSpPr txBox="1"/>
          <p:nvPr/>
        </p:nvSpPr>
        <p:spPr>
          <a:xfrm>
            <a:off x="1323414" y="1066800"/>
            <a:ext cx="2753285" cy="369332"/>
          </a:xfrm>
          <a:prstGeom prst="rect">
            <a:avLst/>
          </a:prstGeom>
          <a:noFill/>
        </p:spPr>
        <p:txBody>
          <a:bodyPr wrap="square" rtlCol="0">
            <a:spAutoFit/>
          </a:bodyPr>
          <a:lstStyle/>
          <a:p>
            <a:pPr algn="ctr"/>
            <a:r>
              <a:rPr lang="en-US" dirty="0"/>
              <a:t>Existing CHP Capacity</a:t>
            </a:r>
          </a:p>
        </p:txBody>
      </p:sp>
    </p:spTree>
    <p:extLst>
      <p:ext uri="{BB962C8B-B14F-4D97-AF65-F5344CB8AC3E}">
        <p14:creationId xmlns:p14="http://schemas.microsoft.com/office/powerpoint/2010/main" val="2813188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9314" name="Rectangle 2"/>
          <p:cNvSpPr>
            <a:spLocks noGrp="1" noChangeArrowheads="1"/>
          </p:cNvSpPr>
          <p:nvPr>
            <p:ph type="title" idx="4294967295"/>
          </p:nvPr>
        </p:nvSpPr>
        <p:spPr>
          <a:xfrm>
            <a:off x="39688" y="0"/>
            <a:ext cx="9104312" cy="1143000"/>
          </a:xfrm>
        </p:spPr>
        <p:txBody>
          <a:bodyPr>
            <a:normAutofit/>
          </a:bodyPr>
          <a:lstStyle/>
          <a:p>
            <a:pPr>
              <a:lnSpc>
                <a:spcPts val="3600"/>
              </a:lnSpc>
            </a:pPr>
            <a:r>
              <a:rPr lang="en-US" sz="4000" dirty="0"/>
              <a:t>CHP in the U.S. by Technology</a:t>
            </a:r>
            <a:endParaRPr lang="en-US" sz="4000" dirty="0">
              <a:effectLst/>
            </a:endParaRPr>
          </a:p>
        </p:txBody>
      </p:sp>
      <p:sp>
        <p:nvSpPr>
          <p:cNvPr id="3" name="Slide Number Placeholder 2"/>
          <p:cNvSpPr>
            <a:spLocks noGrp="1"/>
          </p:cNvSpPr>
          <p:nvPr>
            <p:ph type="sldNum" sz="quarter" idx="4"/>
          </p:nvPr>
        </p:nvSpPr>
        <p:spPr/>
        <p:txBody>
          <a:bodyPr/>
          <a:lstStyle/>
          <a:p>
            <a:fld id="{0D44A596-66D5-44EE-890F-57ABDBC65F15}" type="slidenum">
              <a:rPr lang="en-US" smtClean="0"/>
              <a:pPr/>
              <a:t>11</a:t>
            </a:fld>
            <a:endParaRPr lang="en-US"/>
          </a:p>
        </p:txBody>
      </p:sp>
      <p:pic>
        <p:nvPicPr>
          <p:cNvPr id="5" name="Picture 4">
            <a:extLst>
              <a:ext uri="{FF2B5EF4-FFF2-40B4-BE49-F238E27FC236}">
                <a16:creationId xmlns="" xmlns:a16="http://schemas.microsoft.com/office/drawing/2014/main" id="{D7305398-9914-432C-9188-CB39A60E6C4F}"/>
              </a:ext>
            </a:extLst>
          </p:cNvPr>
          <p:cNvPicPr>
            <a:picLocks noChangeAspect="1"/>
          </p:cNvPicPr>
          <p:nvPr/>
        </p:nvPicPr>
        <p:blipFill>
          <a:blip r:embed="rId3"/>
          <a:stretch>
            <a:fillRect/>
          </a:stretch>
        </p:blipFill>
        <p:spPr>
          <a:xfrm>
            <a:off x="64376" y="1805171"/>
            <a:ext cx="8882549" cy="4367029"/>
          </a:xfrm>
          <a:prstGeom prst="rect">
            <a:avLst/>
          </a:prstGeom>
        </p:spPr>
      </p:pic>
      <p:sp>
        <p:nvSpPr>
          <p:cNvPr id="6" name="TextBox 5">
            <a:extLst>
              <a:ext uri="{FF2B5EF4-FFF2-40B4-BE49-F238E27FC236}">
                <a16:creationId xmlns="" xmlns:a16="http://schemas.microsoft.com/office/drawing/2014/main" id="{A1C6ED1E-0C19-47A1-BF75-10B989B2EB20}"/>
              </a:ext>
            </a:extLst>
          </p:cNvPr>
          <p:cNvSpPr txBox="1"/>
          <p:nvPr/>
        </p:nvSpPr>
        <p:spPr>
          <a:xfrm>
            <a:off x="991880" y="1039686"/>
            <a:ext cx="2971800" cy="369332"/>
          </a:xfrm>
          <a:prstGeom prst="rect">
            <a:avLst/>
          </a:prstGeom>
          <a:noFill/>
        </p:spPr>
        <p:txBody>
          <a:bodyPr wrap="square" rtlCol="0">
            <a:spAutoFit/>
          </a:bodyPr>
          <a:lstStyle/>
          <a:p>
            <a:pPr algn="ctr" fontAlgn="auto">
              <a:spcBef>
                <a:spcPts val="0"/>
              </a:spcBef>
              <a:spcAft>
                <a:spcPts val="0"/>
              </a:spcAft>
            </a:pPr>
            <a:r>
              <a:rPr lang="en-US" dirty="0">
                <a:solidFill>
                  <a:prstClr val="black"/>
                </a:solidFill>
                <a:latin typeface="Calibri" panose="020F0502020204030204"/>
              </a:rPr>
              <a:t>By Site – 4,434 Sites</a:t>
            </a:r>
          </a:p>
        </p:txBody>
      </p:sp>
      <p:sp>
        <p:nvSpPr>
          <p:cNvPr id="7" name="TextBox 6">
            <a:extLst>
              <a:ext uri="{FF2B5EF4-FFF2-40B4-BE49-F238E27FC236}">
                <a16:creationId xmlns="" xmlns:a16="http://schemas.microsoft.com/office/drawing/2014/main" id="{B8DDFCFC-C9F6-431B-AC9C-5192B3E9D6EB}"/>
              </a:ext>
            </a:extLst>
          </p:cNvPr>
          <p:cNvSpPr txBox="1"/>
          <p:nvPr/>
        </p:nvSpPr>
        <p:spPr>
          <a:xfrm>
            <a:off x="5105400" y="1039686"/>
            <a:ext cx="3200400" cy="369332"/>
          </a:xfrm>
          <a:prstGeom prst="rect">
            <a:avLst/>
          </a:prstGeom>
          <a:noFill/>
        </p:spPr>
        <p:txBody>
          <a:bodyPr wrap="square" rtlCol="0">
            <a:spAutoFit/>
          </a:bodyPr>
          <a:lstStyle/>
          <a:p>
            <a:pPr algn="ctr" fontAlgn="auto">
              <a:spcBef>
                <a:spcPts val="0"/>
              </a:spcBef>
              <a:spcAft>
                <a:spcPts val="0"/>
              </a:spcAft>
            </a:pPr>
            <a:r>
              <a:rPr lang="en-US" dirty="0">
                <a:solidFill>
                  <a:prstClr val="black"/>
                </a:solidFill>
                <a:latin typeface="Calibri" panose="020F0502020204030204"/>
              </a:rPr>
              <a:t>By Capacity – 81.3 GW</a:t>
            </a:r>
          </a:p>
        </p:txBody>
      </p:sp>
    </p:spTree>
    <p:extLst>
      <p:ext uri="{BB962C8B-B14F-4D97-AF65-F5344CB8AC3E}">
        <p14:creationId xmlns:p14="http://schemas.microsoft.com/office/powerpoint/2010/main" val="597614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EC256460-8104-490B-81DE-1B6C4293495E}"/>
              </a:ext>
            </a:extLst>
          </p:cNvPr>
          <p:cNvSpPr>
            <a:spLocks noGrp="1"/>
          </p:cNvSpPr>
          <p:nvPr>
            <p:ph type="sldNum" sz="quarter" idx="4"/>
          </p:nvPr>
        </p:nvSpPr>
        <p:spPr/>
        <p:txBody>
          <a:bodyPr/>
          <a:lstStyle/>
          <a:p>
            <a:fld id="{0D44A596-66D5-44EE-890F-57ABDBC65F15}" type="slidenum">
              <a:rPr lang="en-US" smtClean="0"/>
              <a:pPr/>
              <a:t>12</a:t>
            </a:fld>
            <a:endParaRPr lang="en-US"/>
          </a:p>
        </p:txBody>
      </p:sp>
      <p:sp>
        <p:nvSpPr>
          <p:cNvPr id="3" name="Rectangle 2">
            <a:extLst>
              <a:ext uri="{FF2B5EF4-FFF2-40B4-BE49-F238E27FC236}">
                <a16:creationId xmlns="" xmlns:a16="http://schemas.microsoft.com/office/drawing/2014/main" id="{8FA05E54-8D61-4B4F-865D-57F01859809F}"/>
              </a:ext>
            </a:extLst>
          </p:cNvPr>
          <p:cNvSpPr txBox="1">
            <a:spLocks noChangeArrowheads="1"/>
          </p:cNvSpPr>
          <p:nvPr/>
        </p:nvSpPr>
        <p:spPr>
          <a:xfrm>
            <a:off x="39688" y="0"/>
            <a:ext cx="9104312" cy="1143000"/>
          </a:xfrm>
          <a:prstGeom prst="rect">
            <a:avLst/>
          </a:prstGeom>
          <a:effectLst>
            <a:innerShdw blurRad="63500" dist="50800" dir="2700000">
              <a:prstClr val="black">
                <a:alpha val="50000"/>
              </a:prstClr>
            </a:innerShdw>
          </a:effectLst>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008000"/>
                </a:solidFill>
                <a:effectLst/>
                <a:latin typeface="Century Gothic" pitchFamily="34" charset="0"/>
                <a:ea typeface="+mj-ea"/>
                <a:cs typeface="+mj-cs"/>
              </a:defRPr>
            </a:lvl1pPr>
          </a:lstStyle>
          <a:p>
            <a:pPr>
              <a:lnSpc>
                <a:spcPts val="3600"/>
              </a:lnSpc>
            </a:pPr>
            <a:r>
              <a:rPr lang="en-US" sz="4000" dirty="0"/>
              <a:t>CHP in the U.S. by Fuel Type</a:t>
            </a:r>
          </a:p>
        </p:txBody>
      </p:sp>
      <p:pic>
        <p:nvPicPr>
          <p:cNvPr id="4" name="Picture 3">
            <a:extLst>
              <a:ext uri="{FF2B5EF4-FFF2-40B4-BE49-F238E27FC236}">
                <a16:creationId xmlns="" xmlns:a16="http://schemas.microsoft.com/office/drawing/2014/main" id="{08A0E1ED-5B82-43E5-A196-DE8D05DB958B}"/>
              </a:ext>
            </a:extLst>
          </p:cNvPr>
          <p:cNvPicPr>
            <a:picLocks noChangeAspect="1"/>
          </p:cNvPicPr>
          <p:nvPr/>
        </p:nvPicPr>
        <p:blipFill>
          <a:blip r:embed="rId2"/>
          <a:stretch>
            <a:fillRect/>
          </a:stretch>
        </p:blipFill>
        <p:spPr>
          <a:xfrm>
            <a:off x="76200" y="1515768"/>
            <a:ext cx="9000542" cy="4656432"/>
          </a:xfrm>
          <a:prstGeom prst="rect">
            <a:avLst/>
          </a:prstGeom>
        </p:spPr>
      </p:pic>
      <p:sp>
        <p:nvSpPr>
          <p:cNvPr id="5" name="TextBox 4">
            <a:extLst>
              <a:ext uri="{FF2B5EF4-FFF2-40B4-BE49-F238E27FC236}">
                <a16:creationId xmlns="" xmlns:a16="http://schemas.microsoft.com/office/drawing/2014/main" id="{597CDDE5-A1F3-4C31-8140-32B6FB80C119}"/>
              </a:ext>
            </a:extLst>
          </p:cNvPr>
          <p:cNvSpPr txBox="1"/>
          <p:nvPr/>
        </p:nvSpPr>
        <p:spPr>
          <a:xfrm>
            <a:off x="991880" y="1039686"/>
            <a:ext cx="2971800" cy="369332"/>
          </a:xfrm>
          <a:prstGeom prst="rect">
            <a:avLst/>
          </a:prstGeom>
          <a:noFill/>
        </p:spPr>
        <p:txBody>
          <a:bodyPr wrap="square" rtlCol="0">
            <a:spAutoFit/>
          </a:bodyPr>
          <a:lstStyle/>
          <a:p>
            <a:pPr algn="ctr" fontAlgn="auto">
              <a:spcBef>
                <a:spcPts val="0"/>
              </a:spcBef>
              <a:spcAft>
                <a:spcPts val="0"/>
              </a:spcAft>
            </a:pPr>
            <a:r>
              <a:rPr lang="en-US" dirty="0">
                <a:solidFill>
                  <a:prstClr val="black"/>
                </a:solidFill>
                <a:latin typeface="Calibri" panose="020F0502020204030204"/>
              </a:rPr>
              <a:t>By Site – 4,434 Sites</a:t>
            </a:r>
          </a:p>
        </p:txBody>
      </p:sp>
      <p:sp>
        <p:nvSpPr>
          <p:cNvPr id="6" name="TextBox 5">
            <a:extLst>
              <a:ext uri="{FF2B5EF4-FFF2-40B4-BE49-F238E27FC236}">
                <a16:creationId xmlns="" xmlns:a16="http://schemas.microsoft.com/office/drawing/2014/main" id="{F77EFC5A-EA03-4006-A9B6-AD9B061BCBBA}"/>
              </a:ext>
            </a:extLst>
          </p:cNvPr>
          <p:cNvSpPr txBox="1"/>
          <p:nvPr/>
        </p:nvSpPr>
        <p:spPr>
          <a:xfrm>
            <a:off x="5105400" y="1039686"/>
            <a:ext cx="3200400" cy="369332"/>
          </a:xfrm>
          <a:prstGeom prst="rect">
            <a:avLst/>
          </a:prstGeom>
          <a:noFill/>
        </p:spPr>
        <p:txBody>
          <a:bodyPr wrap="square" rtlCol="0">
            <a:spAutoFit/>
          </a:bodyPr>
          <a:lstStyle/>
          <a:p>
            <a:pPr algn="ctr" fontAlgn="auto">
              <a:spcBef>
                <a:spcPts val="0"/>
              </a:spcBef>
              <a:spcAft>
                <a:spcPts val="0"/>
              </a:spcAft>
            </a:pPr>
            <a:r>
              <a:rPr lang="en-US" dirty="0">
                <a:solidFill>
                  <a:prstClr val="black"/>
                </a:solidFill>
                <a:latin typeface="Calibri" panose="020F0502020204030204"/>
              </a:rPr>
              <a:t>By Capacity – 81.3 GW</a:t>
            </a:r>
          </a:p>
        </p:txBody>
      </p:sp>
    </p:spTree>
    <p:extLst>
      <p:ext uri="{BB962C8B-B14F-4D97-AF65-F5344CB8AC3E}">
        <p14:creationId xmlns:p14="http://schemas.microsoft.com/office/powerpoint/2010/main" val="1737164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5FAC5AEE-21F3-4234-AC54-AC3A56AA9E0A}"/>
              </a:ext>
            </a:extLst>
          </p:cNvPr>
          <p:cNvSpPr>
            <a:spLocks noGrp="1"/>
          </p:cNvSpPr>
          <p:nvPr>
            <p:ph type="sldNum" sz="quarter" idx="4"/>
          </p:nvPr>
        </p:nvSpPr>
        <p:spPr/>
        <p:txBody>
          <a:bodyPr/>
          <a:lstStyle/>
          <a:p>
            <a:fld id="{0D44A596-66D5-44EE-890F-57ABDBC65F15}" type="slidenum">
              <a:rPr lang="en-US" smtClean="0"/>
              <a:pPr/>
              <a:t>13</a:t>
            </a:fld>
            <a:endParaRPr lang="en-US"/>
          </a:p>
        </p:txBody>
      </p:sp>
      <p:sp>
        <p:nvSpPr>
          <p:cNvPr id="67" name="TextBox 66">
            <a:extLst>
              <a:ext uri="{FF2B5EF4-FFF2-40B4-BE49-F238E27FC236}">
                <a16:creationId xmlns="" xmlns:a16="http://schemas.microsoft.com/office/drawing/2014/main" id="{05AE790F-D0E5-4654-B8B8-3FF77834BFE4}"/>
              </a:ext>
            </a:extLst>
          </p:cNvPr>
          <p:cNvSpPr txBox="1"/>
          <p:nvPr/>
        </p:nvSpPr>
        <p:spPr>
          <a:xfrm>
            <a:off x="838200" y="5931717"/>
            <a:ext cx="5597242" cy="206266"/>
          </a:xfrm>
          <a:prstGeom prst="rect">
            <a:avLst/>
          </a:prstGeom>
        </p:spPr>
        <p:txBody>
          <a:bodyPr wrap="square" lIns="0" tIns="0" rIns="0" bIns="0" rtlCol="0">
            <a:noAutofit/>
          </a:bodyPr>
          <a:lstStyle/>
          <a:p>
            <a:pPr marL="0" indent="0">
              <a:spcBef>
                <a:spcPts val="1200"/>
              </a:spcBef>
              <a:spcAft>
                <a:spcPts val="0"/>
              </a:spcAft>
              <a:buNone/>
            </a:pPr>
            <a:r>
              <a:rPr lang="en-US" sz="1000" dirty="0"/>
              <a:t>Source: DOE CHP Installation Database (U.S. installations as of December 31, 2017)</a:t>
            </a:r>
          </a:p>
        </p:txBody>
      </p:sp>
      <p:sp>
        <p:nvSpPr>
          <p:cNvPr id="82" name="Rectangle 2">
            <a:extLst>
              <a:ext uri="{FF2B5EF4-FFF2-40B4-BE49-F238E27FC236}">
                <a16:creationId xmlns="" xmlns:a16="http://schemas.microsoft.com/office/drawing/2014/main" id="{6614243B-2198-4761-B155-4FC5C728DA2D}"/>
              </a:ext>
            </a:extLst>
          </p:cNvPr>
          <p:cNvSpPr txBox="1">
            <a:spLocks noChangeArrowheads="1"/>
          </p:cNvSpPr>
          <p:nvPr/>
        </p:nvSpPr>
        <p:spPr>
          <a:xfrm>
            <a:off x="39688" y="0"/>
            <a:ext cx="9104312" cy="1143000"/>
          </a:xfrm>
          <a:prstGeom prst="rect">
            <a:avLst/>
          </a:prstGeom>
          <a:effectLst>
            <a:innerShdw blurRad="63500" dist="50800" dir="2700000">
              <a:prstClr val="black">
                <a:alpha val="50000"/>
              </a:prstClr>
            </a:innerShdw>
          </a:effectLst>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008000"/>
                </a:solidFill>
                <a:effectLst/>
                <a:latin typeface="Century Gothic" pitchFamily="34" charset="0"/>
                <a:ea typeface="+mj-ea"/>
                <a:cs typeface="+mj-cs"/>
              </a:defRPr>
            </a:lvl1pPr>
          </a:lstStyle>
          <a:p>
            <a:pPr>
              <a:lnSpc>
                <a:spcPts val="3600"/>
              </a:lnSpc>
            </a:pPr>
            <a:r>
              <a:rPr lang="en-US" sz="4000" dirty="0"/>
              <a:t>CHP in the U.S. by State</a:t>
            </a:r>
          </a:p>
        </p:txBody>
      </p:sp>
      <p:pic>
        <p:nvPicPr>
          <p:cNvPr id="83" name="Picture 82">
            <a:extLst>
              <a:ext uri="{FF2B5EF4-FFF2-40B4-BE49-F238E27FC236}">
                <a16:creationId xmlns="" xmlns:a16="http://schemas.microsoft.com/office/drawing/2014/main" id="{5021209E-1BC7-413F-A8BC-73CB1FCC7332}"/>
              </a:ext>
            </a:extLst>
          </p:cNvPr>
          <p:cNvPicPr>
            <a:picLocks noChangeAspect="1"/>
          </p:cNvPicPr>
          <p:nvPr/>
        </p:nvPicPr>
        <p:blipFill>
          <a:blip r:embed="rId2"/>
          <a:stretch>
            <a:fillRect/>
          </a:stretch>
        </p:blipFill>
        <p:spPr>
          <a:xfrm>
            <a:off x="452952" y="1267400"/>
            <a:ext cx="8238095" cy="4600000"/>
          </a:xfrm>
          <a:prstGeom prst="rect">
            <a:avLst/>
          </a:prstGeom>
        </p:spPr>
      </p:pic>
    </p:spTree>
    <p:extLst>
      <p:ext uri="{BB962C8B-B14F-4D97-AF65-F5344CB8AC3E}">
        <p14:creationId xmlns:p14="http://schemas.microsoft.com/office/powerpoint/2010/main" val="3038768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Autofit/>
          </a:bodyPr>
          <a:lstStyle/>
          <a:p>
            <a:r>
              <a:rPr lang="en-US" sz="3400" dirty="0"/>
              <a:t>Finding the Best Candidates:</a:t>
            </a:r>
            <a:br>
              <a:rPr lang="en-US" sz="3400" dirty="0"/>
            </a:br>
            <a:r>
              <a:rPr lang="en-US" sz="2800" dirty="0"/>
              <a:t>Some or All of These Characteristics</a:t>
            </a:r>
          </a:p>
        </p:txBody>
      </p:sp>
      <p:sp>
        <p:nvSpPr>
          <p:cNvPr id="3" name="Content Placeholder 2"/>
          <p:cNvSpPr>
            <a:spLocks noGrp="1"/>
          </p:cNvSpPr>
          <p:nvPr>
            <p:ph idx="1"/>
          </p:nvPr>
        </p:nvSpPr>
        <p:spPr>
          <a:xfrm>
            <a:off x="457200" y="1828800"/>
            <a:ext cx="8229600" cy="4114800"/>
          </a:xfrm>
        </p:spPr>
        <p:txBody>
          <a:bodyPr>
            <a:normAutofit fontScale="92500" lnSpcReduction="20000"/>
          </a:bodyPr>
          <a:lstStyle/>
          <a:p>
            <a:r>
              <a:rPr lang="en-US" dirty="0">
                <a:latin typeface="Century Gothic" pitchFamily="34" charset="0"/>
              </a:rPr>
              <a:t>High and constant thermal load</a:t>
            </a:r>
          </a:p>
          <a:p>
            <a:r>
              <a:rPr lang="en-US" dirty="0">
                <a:latin typeface="Century Gothic" pitchFamily="34" charset="0"/>
              </a:rPr>
              <a:t>Favorable spark spread</a:t>
            </a:r>
            <a:endParaRPr lang="en-US" dirty="0">
              <a:solidFill>
                <a:srgbClr val="99FF99"/>
              </a:solidFill>
              <a:latin typeface="Century Gothic" pitchFamily="34" charset="0"/>
            </a:endParaRPr>
          </a:p>
          <a:p>
            <a:r>
              <a:rPr lang="en-US" dirty="0">
                <a:latin typeface="Century Gothic" pitchFamily="34" charset="0"/>
              </a:rPr>
              <a:t>Need for high reliability </a:t>
            </a:r>
          </a:p>
          <a:p>
            <a:r>
              <a:rPr lang="en-US" dirty="0">
                <a:latin typeface="Century Gothic" pitchFamily="34" charset="0"/>
              </a:rPr>
              <a:t>Concern over future electricity prices </a:t>
            </a:r>
          </a:p>
          <a:p>
            <a:r>
              <a:rPr lang="en-US" dirty="0">
                <a:latin typeface="Century Gothic" pitchFamily="34" charset="0"/>
              </a:rPr>
              <a:t>Interest in reducing environmental impact</a:t>
            </a:r>
            <a:endParaRPr lang="en-US" dirty="0">
              <a:solidFill>
                <a:srgbClr val="FF0000"/>
              </a:solidFill>
              <a:latin typeface="Century Gothic" pitchFamily="34" charset="0"/>
            </a:endParaRPr>
          </a:p>
          <a:p>
            <a:r>
              <a:rPr lang="en-US" dirty="0">
                <a:latin typeface="Century Gothic" pitchFamily="34" charset="0"/>
              </a:rPr>
              <a:t>Planned facility expansion or new construction; or equipment replacement within the next 3-5 years</a:t>
            </a:r>
          </a:p>
          <a:p>
            <a:endParaRPr lang="en-US" dirty="0"/>
          </a:p>
        </p:txBody>
      </p:sp>
      <p:sp>
        <p:nvSpPr>
          <p:cNvPr id="4" name="Slide Number Placeholder 3"/>
          <p:cNvSpPr>
            <a:spLocks noGrp="1"/>
          </p:cNvSpPr>
          <p:nvPr>
            <p:ph type="sldNum" sz="quarter" idx="4"/>
          </p:nvPr>
        </p:nvSpPr>
        <p:spPr/>
        <p:txBody>
          <a:bodyPr/>
          <a:lstStyle/>
          <a:p>
            <a:fld id="{0D44A596-66D5-44EE-890F-57ABDBC65F15}" type="slidenum">
              <a:rPr lang="en-US" smtClean="0"/>
              <a:pPr/>
              <a:t>14</a:t>
            </a:fld>
            <a:endParaRPr lang="en-US"/>
          </a:p>
        </p:txBody>
      </p:sp>
    </p:spTree>
    <p:extLst>
      <p:ext uri="{BB962C8B-B14F-4D97-AF65-F5344CB8AC3E}">
        <p14:creationId xmlns:p14="http://schemas.microsoft.com/office/powerpoint/2010/main" val="3986396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CHP Heat Recovery Technologies</a:t>
            </a:r>
          </a:p>
        </p:txBody>
      </p:sp>
      <p:sp>
        <p:nvSpPr>
          <p:cNvPr id="3" name="Subtitle 2"/>
          <p:cNvSpPr>
            <a:spLocks noGrp="1"/>
          </p:cNvSpPr>
          <p:nvPr>
            <p:ph type="subTitle" idx="1"/>
          </p:nvPr>
        </p:nvSpPr>
        <p:spPr>
          <a:xfrm>
            <a:off x="685800" y="3581400"/>
            <a:ext cx="7772400" cy="1828800"/>
          </a:xfrm>
        </p:spPr>
        <p:txBody>
          <a:bodyPr>
            <a:normAutofit/>
          </a:bodyPr>
          <a:lstStyle/>
          <a:p>
            <a:pPr algn="l"/>
            <a:endParaRPr lang="en-CA" dirty="0"/>
          </a:p>
        </p:txBody>
      </p:sp>
      <p:sp>
        <p:nvSpPr>
          <p:cNvPr id="4" name="Slide Number Placeholder 3"/>
          <p:cNvSpPr>
            <a:spLocks noGrp="1"/>
          </p:cNvSpPr>
          <p:nvPr>
            <p:ph type="sldNum" sz="quarter" idx="4"/>
          </p:nvPr>
        </p:nvSpPr>
        <p:spPr/>
        <p:txBody>
          <a:bodyPr/>
          <a:lstStyle/>
          <a:p>
            <a:fld id="{0D44A596-66D5-44EE-890F-57ABDBC65F15}" type="slidenum">
              <a:rPr lang="en-US" smtClean="0"/>
              <a:pPr/>
              <a:t>15</a:t>
            </a:fld>
            <a:endParaRPr lang="en-US"/>
          </a:p>
        </p:txBody>
      </p:sp>
    </p:spTree>
    <p:extLst>
      <p:ext uri="{BB962C8B-B14F-4D97-AF65-F5344CB8AC3E}">
        <p14:creationId xmlns:p14="http://schemas.microsoft.com/office/powerpoint/2010/main" val="3959124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3"/>
          <p:cNvSpPr txBox="1">
            <a:spLocks/>
          </p:cNvSpPr>
          <p:nvPr/>
        </p:nvSpPr>
        <p:spPr>
          <a:xfrm>
            <a:off x="6629400" y="6348412"/>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endParaRPr lang="en-US" dirty="0"/>
          </a:p>
        </p:txBody>
      </p:sp>
      <p:sp>
        <p:nvSpPr>
          <p:cNvPr id="38" name="Rectangle 4"/>
          <p:cNvSpPr>
            <a:spLocks noGrp="1" noChangeArrowheads="1"/>
          </p:cNvSpPr>
          <p:nvPr>
            <p:ph type="title"/>
          </p:nvPr>
        </p:nvSpPr>
        <p:spPr>
          <a:xfrm>
            <a:off x="501714" y="76200"/>
            <a:ext cx="8229600" cy="1143000"/>
          </a:xfrm>
        </p:spPr>
        <p:txBody>
          <a:bodyPr>
            <a:normAutofit/>
          </a:bodyPr>
          <a:lstStyle/>
          <a:p>
            <a:r>
              <a:rPr lang="en-US" sz="2800" b="1" dirty="0">
                <a:solidFill>
                  <a:srgbClr val="006600"/>
                </a:solidFill>
                <a:latin typeface="Century Gothic" panose="020B0502020202020204" pitchFamily="34" charset="0"/>
              </a:rPr>
              <a:t>CHP System Schematic</a:t>
            </a:r>
          </a:p>
        </p:txBody>
      </p:sp>
      <p:sp>
        <p:nvSpPr>
          <p:cNvPr id="36" name="AutoShape 3"/>
          <p:cNvSpPr>
            <a:spLocks noChangeArrowheads="1"/>
          </p:cNvSpPr>
          <p:nvPr/>
        </p:nvSpPr>
        <p:spPr bwMode="auto">
          <a:xfrm>
            <a:off x="2300289" y="2074334"/>
            <a:ext cx="2255837" cy="2027767"/>
          </a:xfrm>
          <a:prstGeom prst="roundRect">
            <a:avLst>
              <a:gd name="adj" fmla="val 16667"/>
            </a:avLst>
          </a:prstGeom>
          <a:solidFill>
            <a:srgbClr val="FFFFFF"/>
          </a:solidFill>
          <a:ln w="9525">
            <a:solidFill>
              <a:schemeClr val="tx1"/>
            </a:solidFill>
            <a:round/>
            <a:headEnd type="none" w="sm" len="sm"/>
            <a:tailEnd type="none" w="sm" len="sm"/>
          </a:ln>
        </p:spPr>
        <p:txBody>
          <a:bodyPr wrap="none" anchor="ctr"/>
          <a:lstStyle/>
          <a:p>
            <a:pPr algn="ctr"/>
            <a:r>
              <a:rPr lang="en-US" sz="2000" b="1" dirty="0">
                <a:solidFill>
                  <a:schemeClr val="tx1">
                    <a:lumMod val="50000"/>
                  </a:schemeClr>
                </a:solidFill>
              </a:rPr>
              <a:t>Prime Mover</a:t>
            </a:r>
          </a:p>
          <a:p>
            <a:pPr algn="ctr"/>
            <a:r>
              <a:rPr lang="en-US" sz="1400" dirty="0">
                <a:solidFill>
                  <a:schemeClr val="tx1">
                    <a:lumMod val="50000"/>
                  </a:schemeClr>
                </a:solidFill>
              </a:rPr>
              <a:t>Reciprocating Engines</a:t>
            </a:r>
          </a:p>
          <a:p>
            <a:pPr algn="ctr"/>
            <a:r>
              <a:rPr lang="en-US" sz="1400" dirty="0">
                <a:solidFill>
                  <a:schemeClr val="tx1">
                    <a:lumMod val="50000"/>
                  </a:schemeClr>
                </a:solidFill>
              </a:rPr>
              <a:t>Combustion Turbines</a:t>
            </a:r>
          </a:p>
          <a:p>
            <a:pPr algn="ctr"/>
            <a:r>
              <a:rPr lang="en-US" sz="1400" dirty="0" err="1">
                <a:solidFill>
                  <a:schemeClr val="tx1">
                    <a:lumMod val="50000"/>
                  </a:schemeClr>
                </a:solidFill>
              </a:rPr>
              <a:t>Microturbines</a:t>
            </a:r>
            <a:endParaRPr lang="en-US" sz="1400" dirty="0">
              <a:solidFill>
                <a:schemeClr val="tx1">
                  <a:lumMod val="50000"/>
                </a:schemeClr>
              </a:solidFill>
            </a:endParaRPr>
          </a:p>
          <a:p>
            <a:pPr algn="ctr"/>
            <a:r>
              <a:rPr lang="en-US" sz="1400" dirty="0">
                <a:solidFill>
                  <a:schemeClr val="tx1">
                    <a:lumMod val="50000"/>
                  </a:schemeClr>
                </a:solidFill>
              </a:rPr>
              <a:t>Steam Turbines</a:t>
            </a:r>
          </a:p>
          <a:p>
            <a:pPr algn="ctr"/>
            <a:r>
              <a:rPr lang="en-US" sz="1400" dirty="0">
                <a:solidFill>
                  <a:schemeClr val="tx1">
                    <a:lumMod val="50000"/>
                  </a:schemeClr>
                </a:solidFill>
              </a:rPr>
              <a:t>Fuel Cells</a:t>
            </a:r>
          </a:p>
        </p:txBody>
      </p:sp>
      <p:sp>
        <p:nvSpPr>
          <p:cNvPr id="39" name="AutoShape 4"/>
          <p:cNvSpPr>
            <a:spLocks noChangeArrowheads="1"/>
          </p:cNvSpPr>
          <p:nvPr/>
        </p:nvSpPr>
        <p:spPr bwMode="auto">
          <a:xfrm>
            <a:off x="6276976" y="1384300"/>
            <a:ext cx="2049463" cy="1255184"/>
          </a:xfrm>
          <a:prstGeom prst="roundRect">
            <a:avLst>
              <a:gd name="adj" fmla="val 16667"/>
            </a:avLst>
          </a:prstGeom>
          <a:solidFill>
            <a:schemeClr val="accent1">
              <a:lumMod val="60000"/>
              <a:lumOff val="40000"/>
            </a:schemeClr>
          </a:solidFill>
          <a:ln w="9525">
            <a:solidFill>
              <a:schemeClr val="tx1"/>
            </a:solidFill>
            <a:round/>
            <a:headEnd type="none" w="sm" len="sm"/>
            <a:tailEnd type="none" w="sm" len="sm"/>
          </a:ln>
          <a:effectLst/>
        </p:spPr>
        <p:txBody>
          <a:bodyPr wrap="none" anchor="ctr"/>
          <a:lstStyle/>
          <a:p>
            <a:pPr algn="ctr">
              <a:defRPr/>
            </a:pPr>
            <a:r>
              <a:rPr lang="en-US" sz="2000" b="1" dirty="0">
                <a:solidFill>
                  <a:schemeClr val="tx1">
                    <a:lumMod val="50000"/>
                  </a:schemeClr>
                </a:solidFill>
                <a:latin typeface="Arial" pitchFamily="34" charset="0"/>
              </a:rPr>
              <a:t>Electricity</a:t>
            </a:r>
          </a:p>
          <a:p>
            <a:pPr algn="ctr">
              <a:defRPr/>
            </a:pPr>
            <a:r>
              <a:rPr lang="en-US" sz="1400" dirty="0">
                <a:solidFill>
                  <a:schemeClr val="tx1">
                    <a:lumMod val="50000"/>
                  </a:schemeClr>
                </a:solidFill>
                <a:latin typeface="Arial" pitchFamily="34" charset="0"/>
              </a:rPr>
              <a:t>On-Site Consumption</a:t>
            </a:r>
          </a:p>
          <a:p>
            <a:pPr algn="ctr">
              <a:defRPr/>
            </a:pPr>
            <a:r>
              <a:rPr lang="en-US" sz="1400" dirty="0">
                <a:solidFill>
                  <a:schemeClr val="tx1">
                    <a:lumMod val="50000"/>
                  </a:schemeClr>
                </a:solidFill>
                <a:latin typeface="Arial" pitchFamily="34" charset="0"/>
              </a:rPr>
              <a:t>Sold to Utility</a:t>
            </a:r>
          </a:p>
        </p:txBody>
      </p:sp>
      <p:sp>
        <p:nvSpPr>
          <p:cNvPr id="40" name="AutoShape 5"/>
          <p:cNvSpPr>
            <a:spLocks noChangeArrowheads="1"/>
          </p:cNvSpPr>
          <p:nvPr/>
        </p:nvSpPr>
        <p:spPr bwMode="auto">
          <a:xfrm>
            <a:off x="585789" y="2129368"/>
            <a:ext cx="1538287" cy="2696633"/>
          </a:xfrm>
          <a:prstGeom prst="roundRect">
            <a:avLst>
              <a:gd name="adj" fmla="val 16667"/>
            </a:avLst>
          </a:prstGeom>
          <a:solidFill>
            <a:srgbClr val="FFFF99"/>
          </a:solidFill>
          <a:ln w="9525">
            <a:solidFill>
              <a:schemeClr val="tx1"/>
            </a:solidFill>
            <a:round/>
            <a:headEnd type="none" w="sm" len="sm"/>
            <a:tailEnd type="none" w="sm" len="sm"/>
          </a:ln>
        </p:spPr>
        <p:txBody>
          <a:bodyPr wrap="none" anchor="ctr"/>
          <a:lstStyle/>
          <a:p>
            <a:pPr algn="ctr"/>
            <a:r>
              <a:rPr lang="en-US" sz="2000" b="1" dirty="0">
                <a:solidFill>
                  <a:schemeClr val="tx1">
                    <a:lumMod val="50000"/>
                  </a:schemeClr>
                </a:solidFill>
              </a:rPr>
              <a:t>Fuel</a:t>
            </a:r>
          </a:p>
          <a:p>
            <a:pPr algn="ctr"/>
            <a:r>
              <a:rPr lang="en-US" sz="1400" dirty="0">
                <a:solidFill>
                  <a:schemeClr val="tx1">
                    <a:lumMod val="50000"/>
                  </a:schemeClr>
                </a:solidFill>
              </a:rPr>
              <a:t>Natural Gas</a:t>
            </a:r>
          </a:p>
          <a:p>
            <a:pPr algn="ctr"/>
            <a:r>
              <a:rPr lang="en-US" sz="1400" dirty="0">
                <a:solidFill>
                  <a:schemeClr val="tx1">
                    <a:lumMod val="50000"/>
                  </a:schemeClr>
                </a:solidFill>
              </a:rPr>
              <a:t>Propane</a:t>
            </a:r>
          </a:p>
          <a:p>
            <a:pPr algn="ctr"/>
            <a:r>
              <a:rPr lang="en-US" sz="1400" dirty="0">
                <a:solidFill>
                  <a:schemeClr val="tx1">
                    <a:lumMod val="50000"/>
                  </a:schemeClr>
                </a:solidFill>
              </a:rPr>
              <a:t>Biogas</a:t>
            </a:r>
          </a:p>
          <a:p>
            <a:pPr algn="ctr"/>
            <a:r>
              <a:rPr lang="en-US" sz="1400" dirty="0">
                <a:solidFill>
                  <a:schemeClr val="tx1">
                    <a:lumMod val="50000"/>
                  </a:schemeClr>
                </a:solidFill>
              </a:rPr>
              <a:t>Landfill Gas</a:t>
            </a:r>
          </a:p>
          <a:p>
            <a:pPr algn="ctr"/>
            <a:r>
              <a:rPr lang="en-US" sz="1400" dirty="0">
                <a:solidFill>
                  <a:schemeClr val="tx1">
                    <a:lumMod val="50000"/>
                  </a:schemeClr>
                </a:solidFill>
              </a:rPr>
              <a:t>Coal</a:t>
            </a:r>
          </a:p>
          <a:p>
            <a:pPr algn="ctr"/>
            <a:r>
              <a:rPr lang="en-US" sz="1400" dirty="0">
                <a:solidFill>
                  <a:schemeClr val="tx1">
                    <a:lumMod val="50000"/>
                  </a:schemeClr>
                </a:solidFill>
              </a:rPr>
              <a:t>Steam</a:t>
            </a:r>
          </a:p>
          <a:p>
            <a:pPr algn="ctr"/>
            <a:r>
              <a:rPr lang="en-US" sz="1400" dirty="0">
                <a:solidFill>
                  <a:schemeClr val="tx1">
                    <a:lumMod val="50000"/>
                  </a:schemeClr>
                </a:solidFill>
              </a:rPr>
              <a:t>Waste Products</a:t>
            </a:r>
          </a:p>
          <a:p>
            <a:pPr algn="ctr"/>
            <a:r>
              <a:rPr lang="en-US" sz="1400" dirty="0">
                <a:solidFill>
                  <a:schemeClr val="tx1">
                    <a:lumMod val="50000"/>
                  </a:schemeClr>
                </a:solidFill>
              </a:rPr>
              <a:t>Others</a:t>
            </a:r>
          </a:p>
        </p:txBody>
      </p:sp>
      <p:sp>
        <p:nvSpPr>
          <p:cNvPr id="41" name="AutoShape 6"/>
          <p:cNvSpPr>
            <a:spLocks noChangeArrowheads="1"/>
          </p:cNvSpPr>
          <p:nvPr/>
        </p:nvSpPr>
        <p:spPr bwMode="auto">
          <a:xfrm>
            <a:off x="4806951" y="2108201"/>
            <a:ext cx="1158875" cy="700617"/>
          </a:xfrm>
          <a:prstGeom prst="roundRect">
            <a:avLst>
              <a:gd name="adj" fmla="val 16667"/>
            </a:avLst>
          </a:prstGeom>
          <a:solidFill>
            <a:schemeClr val="accent1">
              <a:lumMod val="60000"/>
              <a:lumOff val="40000"/>
            </a:schemeClr>
          </a:solidFill>
          <a:ln w="9525">
            <a:solidFill>
              <a:schemeClr val="tx1"/>
            </a:solidFill>
            <a:round/>
            <a:headEnd type="none" w="sm" len="sm"/>
            <a:tailEnd type="none" w="sm" len="sm"/>
          </a:ln>
          <a:effectLst/>
        </p:spPr>
        <p:txBody>
          <a:bodyPr wrap="none" anchor="ctr"/>
          <a:lstStyle/>
          <a:p>
            <a:pPr algn="ctr">
              <a:defRPr/>
            </a:pPr>
            <a:r>
              <a:rPr lang="en-US" sz="1400" b="1" dirty="0">
                <a:solidFill>
                  <a:schemeClr val="tx1">
                    <a:lumMod val="50000"/>
                  </a:schemeClr>
                </a:solidFill>
                <a:latin typeface="Arial" pitchFamily="34" charset="0"/>
              </a:rPr>
              <a:t>Generator</a:t>
            </a:r>
          </a:p>
        </p:txBody>
      </p:sp>
      <p:sp>
        <p:nvSpPr>
          <p:cNvPr id="42" name="AutoShape 7"/>
          <p:cNvSpPr>
            <a:spLocks noChangeArrowheads="1"/>
          </p:cNvSpPr>
          <p:nvPr/>
        </p:nvSpPr>
        <p:spPr bwMode="auto">
          <a:xfrm>
            <a:off x="2308226" y="4861984"/>
            <a:ext cx="2239963" cy="700616"/>
          </a:xfrm>
          <a:prstGeom prst="roundRect">
            <a:avLst>
              <a:gd name="adj" fmla="val 16667"/>
            </a:avLst>
          </a:prstGeom>
          <a:solidFill>
            <a:srgbClr val="FFCC99"/>
          </a:solidFill>
          <a:ln w="9525">
            <a:solidFill>
              <a:schemeClr val="tx1"/>
            </a:solidFill>
            <a:round/>
            <a:headEnd type="none" w="sm" len="sm"/>
            <a:tailEnd type="none" w="sm" len="sm"/>
          </a:ln>
          <a:effectLst>
            <a:glow rad="228600">
              <a:schemeClr val="accent2">
                <a:satMod val="175000"/>
                <a:alpha val="40000"/>
              </a:schemeClr>
            </a:glow>
          </a:effectLst>
        </p:spPr>
        <p:txBody>
          <a:bodyPr wrap="none" anchor="ctr"/>
          <a:lstStyle/>
          <a:p>
            <a:pPr algn="ctr"/>
            <a:r>
              <a:rPr lang="en-US" sz="2000" b="1" dirty="0">
                <a:solidFill>
                  <a:schemeClr val="tx1">
                    <a:lumMod val="50000"/>
                  </a:schemeClr>
                </a:solidFill>
              </a:rPr>
              <a:t>Heat Exchanger</a:t>
            </a:r>
          </a:p>
        </p:txBody>
      </p:sp>
      <p:sp>
        <p:nvSpPr>
          <p:cNvPr id="44" name="AutoShape 8"/>
          <p:cNvSpPr>
            <a:spLocks noChangeArrowheads="1"/>
          </p:cNvSpPr>
          <p:nvPr/>
        </p:nvSpPr>
        <p:spPr bwMode="auto">
          <a:xfrm>
            <a:off x="6276821" y="3047982"/>
            <a:ext cx="2028825" cy="2745317"/>
          </a:xfrm>
          <a:prstGeom prst="roundRect">
            <a:avLst>
              <a:gd name="adj" fmla="val 16667"/>
            </a:avLst>
          </a:prstGeom>
          <a:solidFill>
            <a:srgbClr val="FFCC99"/>
          </a:solidFill>
          <a:ln w="9525">
            <a:solidFill>
              <a:schemeClr val="tx1"/>
            </a:solidFill>
            <a:round/>
            <a:headEnd type="none" w="sm" len="sm"/>
            <a:tailEnd type="none" w="sm" len="sm"/>
          </a:ln>
          <a:effectLst>
            <a:glow rad="228600">
              <a:schemeClr val="accent2">
                <a:satMod val="175000"/>
                <a:alpha val="40000"/>
              </a:schemeClr>
            </a:glow>
          </a:effectLst>
        </p:spPr>
        <p:txBody>
          <a:bodyPr wrap="none" anchor="ctr"/>
          <a:lstStyle/>
          <a:p>
            <a:pPr algn="ctr"/>
            <a:r>
              <a:rPr lang="en-US" sz="2000" b="1" dirty="0">
                <a:solidFill>
                  <a:schemeClr val="tx1">
                    <a:lumMod val="50000"/>
                  </a:schemeClr>
                </a:solidFill>
              </a:rPr>
              <a:t>Thermal</a:t>
            </a:r>
          </a:p>
          <a:p>
            <a:pPr algn="ctr"/>
            <a:r>
              <a:rPr lang="en-US" sz="1400" dirty="0">
                <a:solidFill>
                  <a:schemeClr val="tx1">
                    <a:lumMod val="50000"/>
                  </a:schemeClr>
                </a:solidFill>
              </a:rPr>
              <a:t>Steam</a:t>
            </a:r>
          </a:p>
          <a:p>
            <a:pPr algn="ctr"/>
            <a:r>
              <a:rPr lang="en-US" sz="1400" dirty="0">
                <a:solidFill>
                  <a:schemeClr val="tx1">
                    <a:lumMod val="50000"/>
                  </a:schemeClr>
                </a:solidFill>
              </a:rPr>
              <a:t>Hot Water</a:t>
            </a:r>
          </a:p>
          <a:p>
            <a:pPr algn="ctr"/>
            <a:r>
              <a:rPr lang="en-US" sz="1400" dirty="0">
                <a:solidFill>
                  <a:schemeClr val="tx1">
                    <a:lumMod val="50000"/>
                  </a:schemeClr>
                </a:solidFill>
              </a:rPr>
              <a:t>Space Heating</a:t>
            </a:r>
          </a:p>
          <a:p>
            <a:pPr algn="ctr"/>
            <a:r>
              <a:rPr lang="en-US" sz="1400" dirty="0">
                <a:solidFill>
                  <a:schemeClr val="tx1">
                    <a:lumMod val="50000"/>
                  </a:schemeClr>
                </a:solidFill>
              </a:rPr>
              <a:t>Process Heating</a:t>
            </a:r>
          </a:p>
          <a:p>
            <a:pPr algn="ctr"/>
            <a:r>
              <a:rPr lang="en-US" sz="1400" dirty="0">
                <a:solidFill>
                  <a:schemeClr val="tx1">
                    <a:lumMod val="50000"/>
                  </a:schemeClr>
                </a:solidFill>
              </a:rPr>
              <a:t>Space Cooling</a:t>
            </a:r>
          </a:p>
          <a:p>
            <a:pPr algn="ctr"/>
            <a:r>
              <a:rPr lang="en-US" sz="1400" dirty="0">
                <a:solidFill>
                  <a:schemeClr val="tx1">
                    <a:lumMod val="50000"/>
                  </a:schemeClr>
                </a:solidFill>
              </a:rPr>
              <a:t>Process Cooling</a:t>
            </a:r>
          </a:p>
          <a:p>
            <a:pPr algn="ctr"/>
            <a:r>
              <a:rPr lang="en-US" sz="1400" dirty="0">
                <a:solidFill>
                  <a:schemeClr val="tx1">
                    <a:lumMod val="50000"/>
                  </a:schemeClr>
                </a:solidFill>
              </a:rPr>
              <a:t>Refrigeration</a:t>
            </a:r>
          </a:p>
          <a:p>
            <a:pPr algn="ctr"/>
            <a:r>
              <a:rPr lang="en-US" sz="1400" dirty="0">
                <a:solidFill>
                  <a:schemeClr val="tx1">
                    <a:lumMod val="50000"/>
                  </a:schemeClr>
                </a:solidFill>
              </a:rPr>
              <a:t>Dehumidification</a:t>
            </a:r>
          </a:p>
        </p:txBody>
      </p:sp>
      <p:sp>
        <p:nvSpPr>
          <p:cNvPr id="45" name="AutoShape 9"/>
          <p:cNvSpPr>
            <a:spLocks noChangeArrowheads="1"/>
          </p:cNvSpPr>
          <p:nvPr/>
        </p:nvSpPr>
        <p:spPr bwMode="auto">
          <a:xfrm>
            <a:off x="1471613" y="1314452"/>
            <a:ext cx="1339850" cy="594783"/>
          </a:xfrm>
          <a:prstGeom prst="curvedDownArrow">
            <a:avLst>
              <a:gd name="adj1" fmla="val 45026"/>
              <a:gd name="adj2" fmla="val 90023"/>
              <a:gd name="adj3" fmla="val 33333"/>
            </a:avLst>
          </a:prstGeom>
          <a:solidFill>
            <a:srgbClr val="FFFF99"/>
          </a:solidFill>
          <a:ln w="9525">
            <a:solidFill>
              <a:schemeClr val="tx1"/>
            </a:solidFill>
            <a:miter lim="800000"/>
            <a:headEnd type="none" w="sm" len="sm"/>
            <a:tailEnd type="none" w="sm" len="sm"/>
          </a:ln>
          <a:effectLst>
            <a:outerShdw dist="38100" dir="2700000" algn="tl" rotWithShape="0">
              <a:srgbClr val="808080">
                <a:alpha val="39998"/>
              </a:srgbClr>
            </a:outerShdw>
          </a:effectLst>
        </p:spPr>
        <p:txBody>
          <a:bodyPr wrap="none" anchor="ctr"/>
          <a:lstStyle/>
          <a:p>
            <a:pPr>
              <a:defRPr/>
            </a:pPr>
            <a:endParaRPr lang="en-US"/>
          </a:p>
        </p:txBody>
      </p:sp>
      <p:sp>
        <p:nvSpPr>
          <p:cNvPr id="46" name="AutoShape 10"/>
          <p:cNvSpPr>
            <a:spLocks noChangeArrowheads="1"/>
          </p:cNvSpPr>
          <p:nvPr/>
        </p:nvSpPr>
        <p:spPr bwMode="auto">
          <a:xfrm>
            <a:off x="3908425" y="1392767"/>
            <a:ext cx="1339850" cy="594784"/>
          </a:xfrm>
          <a:prstGeom prst="curvedDownArrow">
            <a:avLst>
              <a:gd name="adj1" fmla="val 45026"/>
              <a:gd name="adj2" fmla="val 90023"/>
              <a:gd name="adj3" fmla="val 33333"/>
            </a:avLst>
          </a:prstGeom>
          <a:solidFill>
            <a:srgbClr val="339966"/>
          </a:solidFill>
          <a:ln w="9525">
            <a:solidFill>
              <a:schemeClr val="tx1"/>
            </a:solidFill>
            <a:miter lim="800000"/>
            <a:headEnd type="none" w="sm" len="sm"/>
            <a:tailEnd type="none" w="sm" len="sm"/>
          </a:ln>
          <a:effectLst>
            <a:outerShdw dist="38100" dir="2700000" algn="tl" rotWithShape="0">
              <a:srgbClr val="808080">
                <a:alpha val="39998"/>
              </a:srgbClr>
            </a:outerShdw>
          </a:effectLst>
        </p:spPr>
        <p:txBody>
          <a:bodyPr wrap="none" anchor="ctr"/>
          <a:lstStyle/>
          <a:p>
            <a:pPr>
              <a:defRPr/>
            </a:pPr>
            <a:endParaRPr lang="en-US"/>
          </a:p>
        </p:txBody>
      </p:sp>
      <p:sp>
        <p:nvSpPr>
          <p:cNvPr id="47" name="AutoShape 11"/>
          <p:cNvSpPr>
            <a:spLocks noChangeArrowheads="1"/>
          </p:cNvSpPr>
          <p:nvPr/>
        </p:nvSpPr>
        <p:spPr bwMode="auto">
          <a:xfrm>
            <a:off x="5284788" y="1354667"/>
            <a:ext cx="1339850" cy="594784"/>
          </a:xfrm>
          <a:prstGeom prst="curvedDownArrow">
            <a:avLst>
              <a:gd name="adj1" fmla="val 45026"/>
              <a:gd name="adj2" fmla="val 90023"/>
              <a:gd name="adj3" fmla="val 33333"/>
            </a:avLst>
          </a:prstGeom>
          <a:solidFill>
            <a:srgbClr val="339966"/>
          </a:solidFill>
          <a:ln w="9525">
            <a:solidFill>
              <a:schemeClr val="tx1"/>
            </a:solidFill>
            <a:miter lim="800000"/>
            <a:headEnd type="none" w="sm" len="sm"/>
            <a:tailEnd type="none" w="sm" len="sm"/>
          </a:ln>
          <a:effectLst>
            <a:outerShdw dist="38100" dir="2700000" algn="tl" rotWithShape="0">
              <a:srgbClr val="808080">
                <a:alpha val="39998"/>
              </a:srgbClr>
            </a:outerShdw>
          </a:effectLst>
        </p:spPr>
        <p:txBody>
          <a:bodyPr wrap="none" anchor="ctr"/>
          <a:lstStyle/>
          <a:p>
            <a:pPr>
              <a:defRPr/>
            </a:pPr>
            <a:endParaRPr lang="en-US"/>
          </a:p>
        </p:txBody>
      </p:sp>
      <p:sp>
        <p:nvSpPr>
          <p:cNvPr id="48" name="AutoShape 12"/>
          <p:cNvSpPr>
            <a:spLocks noChangeArrowheads="1"/>
          </p:cNvSpPr>
          <p:nvPr/>
        </p:nvSpPr>
        <p:spPr bwMode="auto">
          <a:xfrm rot="5400000">
            <a:off x="3091657" y="4154754"/>
            <a:ext cx="673100" cy="639763"/>
          </a:xfrm>
          <a:prstGeom prst="rightArrow">
            <a:avLst>
              <a:gd name="adj1" fmla="val 50000"/>
              <a:gd name="adj2" fmla="val 26241"/>
            </a:avLst>
          </a:prstGeom>
          <a:gradFill rotWithShape="1">
            <a:gsLst>
              <a:gs pos="0">
                <a:srgbClr val="FFE7DA"/>
              </a:gs>
              <a:gs pos="36000">
                <a:srgbClr val="FFC5A6"/>
              </a:gs>
              <a:gs pos="75000">
                <a:srgbClr val="FFAF80"/>
              </a:gs>
              <a:gs pos="100000">
                <a:srgbClr val="FFAF80"/>
              </a:gs>
            </a:gsLst>
            <a:lin ang="360000"/>
          </a:gradFill>
          <a:ln w="9525">
            <a:solidFill>
              <a:srgbClr val="F57C1F"/>
            </a:solidFill>
            <a:miter lim="800000"/>
            <a:headEnd type="none" w="sm" len="sm"/>
            <a:tailEnd type="none" w="sm" len="sm"/>
          </a:ln>
          <a:effectLst>
            <a:outerShdw dist="20000" dir="5400000" rotWithShape="0">
              <a:srgbClr val="808080">
                <a:alpha val="37999"/>
              </a:srgbClr>
            </a:outerShdw>
          </a:effectLst>
        </p:spPr>
        <p:txBody>
          <a:bodyPr wrap="none" anchor="ctr"/>
          <a:lstStyle/>
          <a:p>
            <a:pPr>
              <a:defRPr/>
            </a:pPr>
            <a:endParaRPr lang="en-US">
              <a:solidFill>
                <a:srgbClr val="50565C"/>
              </a:solidFill>
            </a:endParaRPr>
          </a:p>
        </p:txBody>
      </p:sp>
      <p:sp>
        <p:nvSpPr>
          <p:cNvPr id="49" name="AutoShape 13"/>
          <p:cNvSpPr>
            <a:spLocks noChangeArrowheads="1"/>
          </p:cNvSpPr>
          <p:nvPr/>
        </p:nvSpPr>
        <p:spPr bwMode="auto">
          <a:xfrm>
            <a:off x="4676775" y="4893735"/>
            <a:ext cx="1265238" cy="639233"/>
          </a:xfrm>
          <a:prstGeom prst="rightArrow">
            <a:avLst>
              <a:gd name="adj1" fmla="val 50000"/>
              <a:gd name="adj2" fmla="val 49446"/>
            </a:avLst>
          </a:prstGeom>
          <a:gradFill rotWithShape="1">
            <a:gsLst>
              <a:gs pos="0">
                <a:srgbClr val="FFE7DA"/>
              </a:gs>
              <a:gs pos="41000">
                <a:srgbClr val="FFC5A6"/>
              </a:gs>
              <a:gs pos="69000">
                <a:srgbClr val="FFAF80"/>
              </a:gs>
              <a:gs pos="100000">
                <a:srgbClr val="FFAF80"/>
              </a:gs>
            </a:gsLst>
            <a:lin ang="480000"/>
          </a:gradFill>
          <a:ln w="9525">
            <a:solidFill>
              <a:srgbClr val="F57C1F"/>
            </a:solidFill>
            <a:miter lim="800000"/>
            <a:headEnd type="none" w="sm" len="sm"/>
            <a:tailEnd type="none" w="sm" len="sm"/>
          </a:ln>
          <a:effectLst>
            <a:outerShdw dist="20000" dir="5400000" rotWithShape="0">
              <a:srgbClr val="808080">
                <a:alpha val="37999"/>
              </a:srgbClr>
            </a:outerShdw>
          </a:effectLst>
        </p:spPr>
        <p:txBody>
          <a:bodyPr wrap="none" anchor="ctr"/>
          <a:lstStyle/>
          <a:p>
            <a:pPr>
              <a:defRPr/>
            </a:pPr>
            <a:endParaRPr lang="en-US">
              <a:solidFill>
                <a:srgbClr val="50565C"/>
              </a:solidFill>
            </a:endParaRPr>
          </a:p>
        </p:txBody>
      </p:sp>
      <p:sp>
        <p:nvSpPr>
          <p:cNvPr id="2" name="Slide Number Placeholder 1"/>
          <p:cNvSpPr>
            <a:spLocks noGrp="1"/>
          </p:cNvSpPr>
          <p:nvPr>
            <p:ph type="sldNum" sz="quarter" idx="4"/>
          </p:nvPr>
        </p:nvSpPr>
        <p:spPr/>
        <p:txBody>
          <a:bodyPr/>
          <a:lstStyle/>
          <a:p>
            <a:fld id="{0D44A596-66D5-44EE-890F-57ABDBC65F15}" type="slidenum">
              <a:rPr lang="en-US" smtClean="0"/>
              <a:pPr/>
              <a:t>16</a:t>
            </a:fld>
            <a:endParaRPr lang="en-US"/>
          </a:p>
        </p:txBody>
      </p:sp>
    </p:spTree>
    <p:extLst>
      <p:ext uri="{BB962C8B-B14F-4D97-AF65-F5344CB8AC3E}">
        <p14:creationId xmlns:p14="http://schemas.microsoft.com/office/powerpoint/2010/main" val="212820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ox(in)">
                                      <p:cBhvr>
                                        <p:cTn id="7" dur="1000"/>
                                        <p:tgtEl>
                                          <p:spTgt spid="45"/>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box(in)">
                                      <p:cBhvr>
                                        <p:cTn id="11" dur="10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box(in)">
                                      <p:cBhvr>
                                        <p:cTn id="16" dur="500"/>
                                        <p:tgtEl>
                                          <p:spTgt spid="46"/>
                                        </p:tgtEl>
                                      </p:cBhvr>
                                    </p:animEffect>
                                  </p:childTnLst>
                                </p:cTn>
                              </p:par>
                            </p:childTnLst>
                          </p:cTn>
                        </p:par>
                        <p:par>
                          <p:cTn id="17" fill="hold">
                            <p:stCondLst>
                              <p:cond delay="500"/>
                            </p:stCondLst>
                            <p:childTnLst>
                              <p:par>
                                <p:cTn id="18" presetID="4" presetClass="entr" presetSubtype="16"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box(in)">
                                      <p:cBhvr>
                                        <p:cTn id="20" dur="1000"/>
                                        <p:tgtEl>
                                          <p:spTgt spid="41"/>
                                        </p:tgtEl>
                                      </p:cBhvr>
                                    </p:animEffect>
                                  </p:childTnLst>
                                </p:cTn>
                              </p:par>
                            </p:childTnLst>
                          </p:cTn>
                        </p:par>
                        <p:par>
                          <p:cTn id="21" fill="hold">
                            <p:stCondLst>
                              <p:cond delay="1500"/>
                            </p:stCondLst>
                            <p:childTnLst>
                              <p:par>
                                <p:cTn id="22" presetID="4"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box(in)">
                                      <p:cBhvr>
                                        <p:cTn id="24" dur="1000"/>
                                        <p:tgtEl>
                                          <p:spTgt spid="47"/>
                                        </p:tgtEl>
                                      </p:cBhvr>
                                    </p:animEffect>
                                  </p:childTnLst>
                                </p:cTn>
                              </p:par>
                            </p:childTnLst>
                          </p:cTn>
                        </p:par>
                        <p:par>
                          <p:cTn id="25" fill="hold">
                            <p:stCondLst>
                              <p:cond delay="2500"/>
                            </p:stCondLst>
                            <p:childTnLst>
                              <p:par>
                                <p:cTn id="26" presetID="4"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box(in)">
                                      <p:cBhvr>
                                        <p:cTn id="28" dur="10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box(in)">
                                      <p:cBhvr>
                                        <p:cTn id="33" dur="500"/>
                                        <p:tgtEl>
                                          <p:spTgt spid="48"/>
                                        </p:tgtEl>
                                      </p:cBhvr>
                                    </p:animEffect>
                                  </p:childTnLst>
                                </p:cTn>
                              </p:par>
                            </p:childTnLst>
                          </p:cTn>
                        </p:par>
                        <p:par>
                          <p:cTn id="34" fill="hold">
                            <p:stCondLst>
                              <p:cond delay="500"/>
                            </p:stCondLst>
                            <p:childTnLst>
                              <p:par>
                                <p:cTn id="35" presetID="4" presetClass="entr" presetSubtype="16"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box(in)">
                                      <p:cBhvr>
                                        <p:cTn id="37" dur="1000"/>
                                        <p:tgtEl>
                                          <p:spTgt spid="42"/>
                                        </p:tgtEl>
                                      </p:cBhvr>
                                    </p:animEffect>
                                  </p:childTnLst>
                                </p:cTn>
                              </p:par>
                            </p:childTnLst>
                          </p:cTn>
                        </p:par>
                        <p:par>
                          <p:cTn id="38" fill="hold">
                            <p:stCondLst>
                              <p:cond delay="1500"/>
                            </p:stCondLst>
                            <p:childTnLst>
                              <p:par>
                                <p:cTn id="39" presetID="4" presetClass="entr" presetSubtype="16" fill="hold" grpId="0"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box(in)">
                                      <p:cBhvr>
                                        <p:cTn id="41" dur="1000"/>
                                        <p:tgtEl>
                                          <p:spTgt spid="49"/>
                                        </p:tgtEl>
                                      </p:cBhvr>
                                    </p:animEffect>
                                  </p:childTnLst>
                                </p:cTn>
                              </p:par>
                            </p:childTnLst>
                          </p:cTn>
                        </p:par>
                        <p:par>
                          <p:cTn id="42" fill="hold">
                            <p:stCondLst>
                              <p:cond delay="2500"/>
                            </p:stCondLst>
                            <p:childTnLst>
                              <p:par>
                                <p:cTn id="43" presetID="4" presetClass="entr" presetSubtype="16"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box(in)">
                                      <p:cBhvr>
                                        <p:cTn id="45"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P spid="41" grpId="0" animBg="1"/>
      <p:bldP spid="42" grpId="0" animBg="1"/>
      <p:bldP spid="44" grpId="0" animBg="1"/>
      <p:bldP spid="45" grpId="0" animBg="1"/>
      <p:bldP spid="46" grpId="0" animBg="1"/>
      <p:bldP spid="47" grpId="0" animBg="1"/>
      <p:bldP spid="48" grpId="0" animBg="1"/>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93C43E-44B9-46BD-89E4-22E876930000}"/>
              </a:ext>
            </a:extLst>
          </p:cNvPr>
          <p:cNvSpPr>
            <a:spLocks noGrp="1"/>
          </p:cNvSpPr>
          <p:nvPr>
            <p:ph type="title"/>
          </p:nvPr>
        </p:nvSpPr>
        <p:spPr/>
        <p:txBody>
          <a:bodyPr/>
          <a:lstStyle/>
          <a:p>
            <a:r>
              <a:rPr lang="en-US" dirty="0"/>
              <a:t>CHP Top Cycle</a:t>
            </a:r>
          </a:p>
        </p:txBody>
      </p:sp>
      <p:sp>
        <p:nvSpPr>
          <p:cNvPr id="4" name="Slide Number Placeholder 3">
            <a:extLst>
              <a:ext uri="{FF2B5EF4-FFF2-40B4-BE49-F238E27FC236}">
                <a16:creationId xmlns="" xmlns:a16="http://schemas.microsoft.com/office/drawing/2014/main" id="{73F344C2-2303-40D7-8416-B987FE32FC9F}"/>
              </a:ext>
            </a:extLst>
          </p:cNvPr>
          <p:cNvSpPr>
            <a:spLocks noGrp="1"/>
          </p:cNvSpPr>
          <p:nvPr>
            <p:ph type="sldNum" sz="quarter" idx="4"/>
          </p:nvPr>
        </p:nvSpPr>
        <p:spPr/>
        <p:txBody>
          <a:bodyPr/>
          <a:lstStyle/>
          <a:p>
            <a:fld id="{0D44A596-66D5-44EE-890F-57ABDBC65F15}" type="slidenum">
              <a:rPr lang="en-US" smtClean="0"/>
              <a:pPr/>
              <a:t>17</a:t>
            </a:fld>
            <a:endParaRPr lang="en-US"/>
          </a:p>
        </p:txBody>
      </p:sp>
      <p:pic>
        <p:nvPicPr>
          <p:cNvPr id="3" name="Picture 2">
            <a:extLst>
              <a:ext uri="{FF2B5EF4-FFF2-40B4-BE49-F238E27FC236}">
                <a16:creationId xmlns="" xmlns:a16="http://schemas.microsoft.com/office/drawing/2014/main" id="{05B8CF5E-ABB3-4DCD-B2ED-23E10D57D238}"/>
              </a:ext>
            </a:extLst>
          </p:cNvPr>
          <p:cNvPicPr>
            <a:picLocks noChangeAspect="1"/>
          </p:cNvPicPr>
          <p:nvPr/>
        </p:nvPicPr>
        <p:blipFill>
          <a:blip r:embed="rId2"/>
          <a:stretch>
            <a:fillRect/>
          </a:stretch>
        </p:blipFill>
        <p:spPr>
          <a:xfrm>
            <a:off x="381000" y="1244035"/>
            <a:ext cx="8305800" cy="4860431"/>
          </a:xfrm>
          <a:prstGeom prst="rect">
            <a:avLst/>
          </a:prstGeom>
        </p:spPr>
      </p:pic>
    </p:spTree>
    <p:extLst>
      <p:ext uri="{BB962C8B-B14F-4D97-AF65-F5344CB8AC3E}">
        <p14:creationId xmlns:p14="http://schemas.microsoft.com/office/powerpoint/2010/main" val="1091515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124325-4598-498E-8743-EB0CA014D957}"/>
              </a:ext>
            </a:extLst>
          </p:cNvPr>
          <p:cNvSpPr>
            <a:spLocks noGrp="1"/>
          </p:cNvSpPr>
          <p:nvPr>
            <p:ph type="title"/>
          </p:nvPr>
        </p:nvSpPr>
        <p:spPr/>
        <p:txBody>
          <a:bodyPr/>
          <a:lstStyle/>
          <a:p>
            <a:r>
              <a:rPr lang="en-US" dirty="0"/>
              <a:t>Temperature Classification </a:t>
            </a:r>
          </a:p>
        </p:txBody>
      </p:sp>
      <p:sp>
        <p:nvSpPr>
          <p:cNvPr id="3" name="Content Placeholder 2">
            <a:extLst>
              <a:ext uri="{FF2B5EF4-FFF2-40B4-BE49-F238E27FC236}">
                <a16:creationId xmlns="" xmlns:a16="http://schemas.microsoft.com/office/drawing/2014/main" id="{26ED83D1-898B-4E64-A0E5-D83122317C7E}"/>
              </a:ext>
            </a:extLst>
          </p:cNvPr>
          <p:cNvSpPr>
            <a:spLocks noGrp="1"/>
          </p:cNvSpPr>
          <p:nvPr>
            <p:ph idx="1"/>
          </p:nvPr>
        </p:nvSpPr>
        <p:spPr/>
        <p:txBody>
          <a:bodyPr>
            <a:normAutofit lnSpcReduction="10000"/>
          </a:bodyPr>
          <a:lstStyle/>
          <a:p>
            <a:r>
              <a:rPr lang="en-US" dirty="0"/>
              <a:t>High, &gt; 1,200 °F (650 °C)</a:t>
            </a:r>
          </a:p>
          <a:p>
            <a:pPr lvl="1"/>
            <a:r>
              <a:rPr lang="en-US" dirty="0"/>
              <a:t>Advantages:</a:t>
            </a:r>
          </a:p>
          <a:p>
            <a:pPr lvl="2"/>
            <a:r>
              <a:rPr lang="en-US" b="0" dirty="0"/>
              <a:t>High-quality energy, diverse range of end-uses</a:t>
            </a:r>
          </a:p>
          <a:p>
            <a:pPr lvl="2"/>
            <a:r>
              <a:rPr lang="en-US" b="0" dirty="0"/>
              <a:t>High-efficiency power generation</a:t>
            </a:r>
          </a:p>
          <a:p>
            <a:pPr lvl="2"/>
            <a:r>
              <a:rPr lang="en-US" b="0" dirty="0"/>
              <a:t>High heat transfer rate per unit area</a:t>
            </a:r>
          </a:p>
          <a:p>
            <a:pPr lvl="1"/>
            <a:r>
              <a:rPr lang="en-US" dirty="0"/>
              <a:t>Barriers:</a:t>
            </a:r>
          </a:p>
          <a:p>
            <a:pPr lvl="2"/>
            <a:r>
              <a:rPr lang="en-US" b="0" dirty="0"/>
              <a:t>Thermal stresses on heat exchange materials</a:t>
            </a:r>
          </a:p>
          <a:p>
            <a:pPr lvl="1"/>
            <a:r>
              <a:rPr lang="en-US" dirty="0"/>
              <a:t>Typical Recovery Methods:</a:t>
            </a:r>
          </a:p>
          <a:p>
            <a:pPr lvl="2"/>
            <a:r>
              <a:rPr lang="en-US" b="0" dirty="0"/>
              <a:t>Preheat, steam generation</a:t>
            </a:r>
          </a:p>
          <a:p>
            <a:pPr lvl="2"/>
            <a:r>
              <a:rPr lang="en-US" b="0" dirty="0"/>
              <a:t>T</a:t>
            </a:r>
            <a:r>
              <a:rPr lang="en-US" b="0" dirty="0" smtClean="0"/>
              <a:t>ransfer </a:t>
            </a:r>
            <a:r>
              <a:rPr lang="en-US" b="0" dirty="0"/>
              <a:t>to med-low temperature processes</a:t>
            </a:r>
          </a:p>
        </p:txBody>
      </p:sp>
      <p:sp>
        <p:nvSpPr>
          <p:cNvPr id="4" name="Slide Number Placeholder 3">
            <a:extLst>
              <a:ext uri="{FF2B5EF4-FFF2-40B4-BE49-F238E27FC236}">
                <a16:creationId xmlns="" xmlns:a16="http://schemas.microsoft.com/office/drawing/2014/main" id="{C9B72C50-469C-4DBA-A560-34667E90314A}"/>
              </a:ext>
            </a:extLst>
          </p:cNvPr>
          <p:cNvSpPr>
            <a:spLocks noGrp="1"/>
          </p:cNvSpPr>
          <p:nvPr>
            <p:ph type="sldNum" sz="quarter" idx="4"/>
          </p:nvPr>
        </p:nvSpPr>
        <p:spPr/>
        <p:txBody>
          <a:bodyPr/>
          <a:lstStyle/>
          <a:p>
            <a:fld id="{0D44A596-66D5-44EE-890F-57ABDBC65F15}" type="slidenum">
              <a:rPr lang="en-US" smtClean="0"/>
              <a:pPr/>
              <a:t>18</a:t>
            </a:fld>
            <a:endParaRPr lang="en-US"/>
          </a:p>
        </p:txBody>
      </p:sp>
      <p:sp>
        <p:nvSpPr>
          <p:cNvPr id="7" name="TextBox 6">
            <a:extLst>
              <a:ext uri="{FF2B5EF4-FFF2-40B4-BE49-F238E27FC236}">
                <a16:creationId xmlns="" xmlns:a16="http://schemas.microsoft.com/office/drawing/2014/main" id="{7667C563-4248-4169-B016-1501BAC7094E}"/>
              </a:ext>
            </a:extLst>
          </p:cNvPr>
          <p:cNvSpPr txBox="1"/>
          <p:nvPr/>
        </p:nvSpPr>
        <p:spPr>
          <a:xfrm>
            <a:off x="4724401" y="5897784"/>
            <a:ext cx="3962400" cy="152180"/>
          </a:xfrm>
          <a:prstGeom prst="rect">
            <a:avLst/>
          </a:prstGeom>
        </p:spPr>
        <p:txBody>
          <a:bodyPr wrap="square" lIns="0" tIns="0" rIns="0" bIns="0" rtlCol="0">
            <a:noAutofit/>
          </a:bodyPr>
          <a:lstStyle/>
          <a:p>
            <a:pPr marL="0" indent="0">
              <a:spcBef>
                <a:spcPts val="1200"/>
              </a:spcBef>
              <a:spcAft>
                <a:spcPts val="0"/>
              </a:spcAft>
              <a:buNone/>
            </a:pPr>
            <a:r>
              <a:rPr lang="en-US" sz="1000" dirty="0"/>
              <a:t>DOE, Waste Heat Recovery: Technology and Opportunities in U.S. Industry (2008)</a:t>
            </a:r>
          </a:p>
        </p:txBody>
      </p:sp>
    </p:spTree>
    <p:extLst>
      <p:ext uri="{BB962C8B-B14F-4D97-AF65-F5344CB8AC3E}">
        <p14:creationId xmlns:p14="http://schemas.microsoft.com/office/powerpoint/2010/main" val="673690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124325-4598-498E-8743-EB0CA014D957}"/>
              </a:ext>
            </a:extLst>
          </p:cNvPr>
          <p:cNvSpPr>
            <a:spLocks noGrp="1"/>
          </p:cNvSpPr>
          <p:nvPr>
            <p:ph type="title"/>
          </p:nvPr>
        </p:nvSpPr>
        <p:spPr/>
        <p:txBody>
          <a:bodyPr/>
          <a:lstStyle/>
          <a:p>
            <a:r>
              <a:rPr lang="en-US" dirty="0"/>
              <a:t>Temperature Classification </a:t>
            </a:r>
          </a:p>
        </p:txBody>
      </p:sp>
      <p:sp>
        <p:nvSpPr>
          <p:cNvPr id="3" name="Content Placeholder 2">
            <a:extLst>
              <a:ext uri="{FF2B5EF4-FFF2-40B4-BE49-F238E27FC236}">
                <a16:creationId xmlns="" xmlns:a16="http://schemas.microsoft.com/office/drawing/2014/main" id="{26ED83D1-898B-4E64-A0E5-D83122317C7E}"/>
              </a:ext>
            </a:extLst>
          </p:cNvPr>
          <p:cNvSpPr>
            <a:spLocks noGrp="1"/>
          </p:cNvSpPr>
          <p:nvPr>
            <p:ph idx="1"/>
          </p:nvPr>
        </p:nvSpPr>
        <p:spPr/>
        <p:txBody>
          <a:bodyPr>
            <a:normAutofit/>
          </a:bodyPr>
          <a:lstStyle/>
          <a:p>
            <a:r>
              <a:rPr lang="en-US" dirty="0"/>
              <a:t>Medium, 450 - 1,200 °F (230 - 650 °C)</a:t>
            </a:r>
          </a:p>
          <a:p>
            <a:pPr lvl="1"/>
            <a:r>
              <a:rPr lang="en-US" dirty="0"/>
              <a:t>Advantages:</a:t>
            </a:r>
          </a:p>
          <a:p>
            <a:pPr lvl="2"/>
            <a:r>
              <a:rPr lang="en-US" b="0" dirty="0"/>
              <a:t>More compatible with heat exchanger materials</a:t>
            </a:r>
          </a:p>
          <a:p>
            <a:pPr lvl="2"/>
            <a:r>
              <a:rPr lang="en-US" b="0" dirty="0"/>
              <a:t>Practical for power generation</a:t>
            </a:r>
          </a:p>
          <a:p>
            <a:pPr lvl="1"/>
            <a:r>
              <a:rPr lang="en-US" dirty="0"/>
              <a:t>Typical Recovery Methods:</a:t>
            </a:r>
          </a:p>
          <a:p>
            <a:pPr lvl="2"/>
            <a:r>
              <a:rPr lang="en-US" b="0" dirty="0"/>
              <a:t>Preheat, steam generation</a:t>
            </a:r>
          </a:p>
          <a:p>
            <a:pPr lvl="2"/>
            <a:r>
              <a:rPr lang="en-US" b="0" dirty="0"/>
              <a:t>Organic Rankine cycle for power generation</a:t>
            </a:r>
          </a:p>
          <a:p>
            <a:pPr lvl="2"/>
            <a:r>
              <a:rPr lang="en-US" b="0" dirty="0"/>
              <a:t>T</a:t>
            </a:r>
            <a:r>
              <a:rPr lang="en-US" b="0" dirty="0" smtClean="0"/>
              <a:t>ransfer </a:t>
            </a:r>
            <a:r>
              <a:rPr lang="en-US" b="0" dirty="0"/>
              <a:t>to low temperature processes</a:t>
            </a:r>
          </a:p>
        </p:txBody>
      </p:sp>
      <p:sp>
        <p:nvSpPr>
          <p:cNvPr id="4" name="Slide Number Placeholder 3">
            <a:extLst>
              <a:ext uri="{FF2B5EF4-FFF2-40B4-BE49-F238E27FC236}">
                <a16:creationId xmlns="" xmlns:a16="http://schemas.microsoft.com/office/drawing/2014/main" id="{C9B72C50-469C-4DBA-A560-34667E90314A}"/>
              </a:ext>
            </a:extLst>
          </p:cNvPr>
          <p:cNvSpPr>
            <a:spLocks noGrp="1"/>
          </p:cNvSpPr>
          <p:nvPr>
            <p:ph type="sldNum" sz="quarter" idx="4"/>
          </p:nvPr>
        </p:nvSpPr>
        <p:spPr/>
        <p:txBody>
          <a:bodyPr/>
          <a:lstStyle/>
          <a:p>
            <a:fld id="{0D44A596-66D5-44EE-890F-57ABDBC65F15}" type="slidenum">
              <a:rPr lang="en-US" smtClean="0"/>
              <a:pPr/>
              <a:t>19</a:t>
            </a:fld>
            <a:endParaRPr lang="en-US"/>
          </a:p>
        </p:txBody>
      </p:sp>
      <p:sp>
        <p:nvSpPr>
          <p:cNvPr id="7" name="TextBox 6">
            <a:extLst>
              <a:ext uri="{FF2B5EF4-FFF2-40B4-BE49-F238E27FC236}">
                <a16:creationId xmlns="" xmlns:a16="http://schemas.microsoft.com/office/drawing/2014/main" id="{3D2A9377-7DFF-4D55-B462-D3F9388DEAA9}"/>
              </a:ext>
            </a:extLst>
          </p:cNvPr>
          <p:cNvSpPr txBox="1"/>
          <p:nvPr/>
        </p:nvSpPr>
        <p:spPr>
          <a:xfrm>
            <a:off x="4724401" y="5897784"/>
            <a:ext cx="3962400" cy="152180"/>
          </a:xfrm>
          <a:prstGeom prst="rect">
            <a:avLst/>
          </a:prstGeom>
        </p:spPr>
        <p:txBody>
          <a:bodyPr wrap="square" lIns="0" tIns="0" rIns="0" bIns="0" rtlCol="0">
            <a:noAutofit/>
          </a:bodyPr>
          <a:lstStyle/>
          <a:p>
            <a:pPr marL="0" indent="0">
              <a:spcBef>
                <a:spcPts val="1200"/>
              </a:spcBef>
              <a:spcAft>
                <a:spcPts val="0"/>
              </a:spcAft>
              <a:buNone/>
            </a:pPr>
            <a:r>
              <a:rPr lang="en-US" sz="1000" dirty="0"/>
              <a:t>DOE, Waste Heat Recovery: Technology and Opportunities in U.S. Industry (2008)</a:t>
            </a:r>
          </a:p>
        </p:txBody>
      </p:sp>
    </p:spTree>
    <p:extLst>
      <p:ext uri="{BB962C8B-B14F-4D97-AF65-F5344CB8AC3E}">
        <p14:creationId xmlns:p14="http://schemas.microsoft.com/office/powerpoint/2010/main" val="2409931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a:t>In Today’s </a:t>
            </a:r>
            <a:r>
              <a:rPr lang="en-US" altLang="zh-CN" sz="6000" dirty="0"/>
              <a:t>Presentation</a:t>
            </a:r>
            <a:r>
              <a:rPr lang="en-US" sz="6000" dirty="0"/>
              <a:t>:</a:t>
            </a:r>
          </a:p>
        </p:txBody>
      </p:sp>
      <p:sp>
        <p:nvSpPr>
          <p:cNvPr id="3" name="Content Placeholder 2"/>
          <p:cNvSpPr>
            <a:spLocks noGrp="1"/>
          </p:cNvSpPr>
          <p:nvPr>
            <p:ph idx="1"/>
          </p:nvPr>
        </p:nvSpPr>
        <p:spPr>
          <a:xfrm>
            <a:off x="457200" y="1600200"/>
            <a:ext cx="5257800" cy="4525963"/>
          </a:xfrm>
        </p:spPr>
        <p:txBody>
          <a:bodyPr>
            <a:noAutofit/>
          </a:bodyPr>
          <a:lstStyle/>
          <a:p>
            <a:pPr>
              <a:spcBef>
                <a:spcPts val="400"/>
              </a:spcBef>
            </a:pPr>
            <a:r>
              <a:rPr lang="en-US" sz="2400" b="0" dirty="0">
                <a:solidFill>
                  <a:srgbClr val="000000"/>
                </a:solidFill>
                <a:cs typeface="Calibri" pitchFamily="34" charset="0"/>
              </a:rPr>
              <a:t>DOE CHP Technical Assistance Partnerships (TAP)</a:t>
            </a:r>
          </a:p>
          <a:p>
            <a:pPr>
              <a:spcBef>
                <a:spcPts val="400"/>
              </a:spcBef>
            </a:pPr>
            <a:r>
              <a:rPr lang="en-US" sz="2400" b="0" dirty="0">
                <a:solidFill>
                  <a:srgbClr val="000000"/>
                </a:solidFill>
                <a:cs typeface="Calibri" pitchFamily="34" charset="0"/>
              </a:rPr>
              <a:t>Overview of Combined Heat &amp; Power (CHP) </a:t>
            </a:r>
          </a:p>
          <a:p>
            <a:pPr>
              <a:spcBef>
                <a:spcPts val="400"/>
              </a:spcBef>
            </a:pPr>
            <a:r>
              <a:rPr lang="en-US" sz="2400" b="0" dirty="0">
                <a:solidFill>
                  <a:srgbClr val="000000"/>
                </a:solidFill>
                <a:cs typeface="Calibri" pitchFamily="34" charset="0"/>
              </a:rPr>
              <a:t>Heat Recovery Technologies in Oil Field</a:t>
            </a:r>
          </a:p>
          <a:p>
            <a:pPr>
              <a:spcBef>
                <a:spcPts val="400"/>
              </a:spcBef>
            </a:pPr>
            <a:r>
              <a:rPr lang="en-US" sz="2400" b="0" dirty="0">
                <a:solidFill>
                  <a:srgbClr val="000000"/>
                </a:solidFill>
                <a:cs typeface="Calibri" pitchFamily="34" charset="0"/>
              </a:rPr>
              <a:t>Working with US DOE CHP TAPs</a:t>
            </a:r>
            <a:r>
              <a:rPr lang="en-US" sz="2000"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1828800"/>
            <a:ext cx="2974848" cy="3432048"/>
          </a:xfrm>
          <a:prstGeom prst="rect">
            <a:avLst/>
          </a:prstGeom>
        </p:spPr>
      </p:pic>
      <p:sp>
        <p:nvSpPr>
          <p:cNvPr id="5" name="Slide Number Placeholder 4"/>
          <p:cNvSpPr>
            <a:spLocks noGrp="1"/>
          </p:cNvSpPr>
          <p:nvPr>
            <p:ph type="sldNum" sz="quarter" idx="4"/>
          </p:nvPr>
        </p:nvSpPr>
        <p:spPr/>
        <p:txBody>
          <a:bodyPr/>
          <a:lstStyle/>
          <a:p>
            <a:fld id="{0D44A596-66D5-44EE-890F-57ABDBC65F15}"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124325-4598-498E-8743-EB0CA014D957}"/>
              </a:ext>
            </a:extLst>
          </p:cNvPr>
          <p:cNvSpPr>
            <a:spLocks noGrp="1"/>
          </p:cNvSpPr>
          <p:nvPr>
            <p:ph type="title"/>
          </p:nvPr>
        </p:nvSpPr>
        <p:spPr/>
        <p:txBody>
          <a:bodyPr/>
          <a:lstStyle/>
          <a:p>
            <a:r>
              <a:rPr lang="en-US" dirty="0"/>
              <a:t>Temperature Classification </a:t>
            </a:r>
          </a:p>
        </p:txBody>
      </p:sp>
      <p:sp>
        <p:nvSpPr>
          <p:cNvPr id="3" name="Content Placeholder 2">
            <a:extLst>
              <a:ext uri="{FF2B5EF4-FFF2-40B4-BE49-F238E27FC236}">
                <a16:creationId xmlns="" xmlns:a16="http://schemas.microsoft.com/office/drawing/2014/main" id="{26ED83D1-898B-4E64-A0E5-D83122317C7E}"/>
              </a:ext>
            </a:extLst>
          </p:cNvPr>
          <p:cNvSpPr>
            <a:spLocks noGrp="1"/>
          </p:cNvSpPr>
          <p:nvPr>
            <p:ph idx="1"/>
          </p:nvPr>
        </p:nvSpPr>
        <p:spPr>
          <a:xfrm>
            <a:off x="457200" y="1600201"/>
            <a:ext cx="8229600" cy="4267200"/>
          </a:xfrm>
        </p:spPr>
        <p:txBody>
          <a:bodyPr>
            <a:normAutofit fontScale="92500" lnSpcReduction="10000"/>
          </a:bodyPr>
          <a:lstStyle/>
          <a:p>
            <a:r>
              <a:rPr lang="en-US" dirty="0"/>
              <a:t>Low, &lt; 450 °F (&lt; 230 °C)</a:t>
            </a:r>
          </a:p>
          <a:p>
            <a:pPr lvl="1"/>
            <a:r>
              <a:rPr lang="en-US" dirty="0"/>
              <a:t>Advantages:</a:t>
            </a:r>
          </a:p>
          <a:p>
            <a:pPr lvl="2"/>
            <a:r>
              <a:rPr lang="en-US" b="0" dirty="0"/>
              <a:t>Large quantities in numerous product streams</a:t>
            </a:r>
          </a:p>
          <a:p>
            <a:pPr lvl="1"/>
            <a:r>
              <a:rPr lang="en-US" dirty="0"/>
              <a:t>Barriers</a:t>
            </a:r>
          </a:p>
          <a:p>
            <a:pPr lvl="2"/>
            <a:r>
              <a:rPr lang="en-US" b="0" dirty="0"/>
              <a:t>Few end uses, low efficiency power generation</a:t>
            </a:r>
          </a:p>
          <a:p>
            <a:pPr lvl="2"/>
            <a:r>
              <a:rPr lang="en-US" b="0" dirty="0"/>
              <a:t>Acidic and exchanger corrosion with low-temperature combustion exhausts</a:t>
            </a:r>
          </a:p>
          <a:p>
            <a:pPr lvl="1"/>
            <a:r>
              <a:rPr lang="en-US" dirty="0"/>
              <a:t>Typical Recovery Methods:</a:t>
            </a:r>
          </a:p>
          <a:p>
            <a:pPr lvl="2"/>
            <a:r>
              <a:rPr lang="en-US" b="0" dirty="0"/>
              <a:t> Space heating, domestic water heating</a:t>
            </a:r>
          </a:p>
          <a:p>
            <a:pPr lvl="2"/>
            <a:r>
              <a:rPr lang="en-US" b="0" dirty="0"/>
              <a:t>Organic Rankine cycle</a:t>
            </a:r>
          </a:p>
          <a:p>
            <a:pPr lvl="2"/>
            <a:r>
              <a:rPr lang="en-US" b="0" dirty="0"/>
              <a:t>Adsorption chiller</a:t>
            </a:r>
          </a:p>
        </p:txBody>
      </p:sp>
      <p:sp>
        <p:nvSpPr>
          <p:cNvPr id="4" name="Slide Number Placeholder 3">
            <a:extLst>
              <a:ext uri="{FF2B5EF4-FFF2-40B4-BE49-F238E27FC236}">
                <a16:creationId xmlns="" xmlns:a16="http://schemas.microsoft.com/office/drawing/2014/main" id="{C9B72C50-469C-4DBA-A560-34667E90314A}"/>
              </a:ext>
            </a:extLst>
          </p:cNvPr>
          <p:cNvSpPr>
            <a:spLocks noGrp="1"/>
          </p:cNvSpPr>
          <p:nvPr>
            <p:ph type="sldNum" sz="quarter" idx="4"/>
          </p:nvPr>
        </p:nvSpPr>
        <p:spPr/>
        <p:txBody>
          <a:bodyPr/>
          <a:lstStyle/>
          <a:p>
            <a:fld id="{0D44A596-66D5-44EE-890F-57ABDBC65F15}" type="slidenum">
              <a:rPr lang="en-US" smtClean="0"/>
              <a:pPr/>
              <a:t>20</a:t>
            </a:fld>
            <a:endParaRPr lang="en-US"/>
          </a:p>
        </p:txBody>
      </p:sp>
      <p:sp>
        <p:nvSpPr>
          <p:cNvPr id="5" name="TextBox 4">
            <a:extLst>
              <a:ext uri="{FF2B5EF4-FFF2-40B4-BE49-F238E27FC236}">
                <a16:creationId xmlns="" xmlns:a16="http://schemas.microsoft.com/office/drawing/2014/main" id="{D22FCECF-938B-4313-B42B-5CBA9BE2B9A5}"/>
              </a:ext>
            </a:extLst>
          </p:cNvPr>
          <p:cNvSpPr txBox="1"/>
          <p:nvPr/>
        </p:nvSpPr>
        <p:spPr>
          <a:xfrm>
            <a:off x="4724401" y="5897784"/>
            <a:ext cx="3962400" cy="152180"/>
          </a:xfrm>
          <a:prstGeom prst="rect">
            <a:avLst/>
          </a:prstGeom>
        </p:spPr>
        <p:txBody>
          <a:bodyPr wrap="square" lIns="0" tIns="0" rIns="0" bIns="0" rtlCol="0">
            <a:noAutofit/>
          </a:bodyPr>
          <a:lstStyle/>
          <a:p>
            <a:pPr marL="0" indent="0">
              <a:spcBef>
                <a:spcPts val="1200"/>
              </a:spcBef>
              <a:spcAft>
                <a:spcPts val="0"/>
              </a:spcAft>
              <a:buNone/>
            </a:pPr>
            <a:r>
              <a:rPr lang="en-US" sz="1000" dirty="0"/>
              <a:t>DOE, Waste Heat Recovery: Technology and Opportunities in U.S. Industry (2008)</a:t>
            </a:r>
          </a:p>
        </p:txBody>
      </p:sp>
    </p:spTree>
    <p:extLst>
      <p:ext uri="{BB962C8B-B14F-4D97-AF65-F5344CB8AC3E}">
        <p14:creationId xmlns:p14="http://schemas.microsoft.com/office/powerpoint/2010/main" val="2148639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F72490-A8DD-4F57-BA56-F529E6E85EE2}"/>
              </a:ext>
            </a:extLst>
          </p:cNvPr>
          <p:cNvSpPr>
            <a:spLocks noGrp="1"/>
          </p:cNvSpPr>
          <p:nvPr>
            <p:ph type="title"/>
          </p:nvPr>
        </p:nvSpPr>
        <p:spPr/>
        <p:txBody>
          <a:bodyPr/>
          <a:lstStyle/>
          <a:p>
            <a:r>
              <a:rPr lang="en-US" dirty="0"/>
              <a:t>Rankine Cycle Heat Engine</a:t>
            </a:r>
          </a:p>
        </p:txBody>
      </p:sp>
      <p:sp>
        <p:nvSpPr>
          <p:cNvPr id="3" name="Content Placeholder 2">
            <a:extLst>
              <a:ext uri="{FF2B5EF4-FFF2-40B4-BE49-F238E27FC236}">
                <a16:creationId xmlns="" xmlns:a16="http://schemas.microsoft.com/office/drawing/2014/main" id="{98100D8D-A10E-4CFE-BA9B-6C0B99F7F2B1}"/>
              </a:ext>
            </a:extLst>
          </p:cNvPr>
          <p:cNvSpPr>
            <a:spLocks noGrp="1"/>
          </p:cNvSpPr>
          <p:nvPr>
            <p:ph idx="1"/>
          </p:nvPr>
        </p:nvSpPr>
        <p:spPr>
          <a:xfrm>
            <a:off x="457200" y="1600200"/>
            <a:ext cx="3200400" cy="4525963"/>
          </a:xfrm>
        </p:spPr>
        <p:txBody>
          <a:bodyPr>
            <a:normAutofit/>
          </a:bodyPr>
          <a:lstStyle/>
          <a:p>
            <a:r>
              <a:rPr lang="en-US" sz="2400" dirty="0"/>
              <a:t>Steam Rankine Cycle</a:t>
            </a:r>
          </a:p>
          <a:p>
            <a:r>
              <a:rPr lang="en-US" sz="2400" dirty="0"/>
              <a:t>SRC is a proven-technology</a:t>
            </a:r>
          </a:p>
          <a:p>
            <a:r>
              <a:rPr lang="en-US" sz="2400" dirty="0"/>
              <a:t>50 kW – 100 MW</a:t>
            </a:r>
          </a:p>
        </p:txBody>
      </p:sp>
      <p:sp>
        <p:nvSpPr>
          <p:cNvPr id="4" name="Slide Number Placeholder 3">
            <a:extLst>
              <a:ext uri="{FF2B5EF4-FFF2-40B4-BE49-F238E27FC236}">
                <a16:creationId xmlns="" xmlns:a16="http://schemas.microsoft.com/office/drawing/2014/main" id="{42553865-3CD3-4B12-BEBE-8DFA3956BE05}"/>
              </a:ext>
            </a:extLst>
          </p:cNvPr>
          <p:cNvSpPr>
            <a:spLocks noGrp="1"/>
          </p:cNvSpPr>
          <p:nvPr>
            <p:ph type="sldNum" sz="quarter" idx="4"/>
          </p:nvPr>
        </p:nvSpPr>
        <p:spPr/>
        <p:txBody>
          <a:bodyPr/>
          <a:lstStyle/>
          <a:p>
            <a:fld id="{0D44A596-66D5-44EE-890F-57ABDBC65F15}" type="slidenum">
              <a:rPr lang="en-US" smtClean="0"/>
              <a:pPr/>
              <a:t>21</a:t>
            </a:fld>
            <a:endParaRPr lang="en-US"/>
          </a:p>
        </p:txBody>
      </p:sp>
      <p:pic>
        <p:nvPicPr>
          <p:cNvPr id="5" name="Picture 4">
            <a:extLst>
              <a:ext uri="{FF2B5EF4-FFF2-40B4-BE49-F238E27FC236}">
                <a16:creationId xmlns="" xmlns:a16="http://schemas.microsoft.com/office/drawing/2014/main" id="{D8722FBF-F0E5-4AC0-ACB4-700DA0616308}"/>
              </a:ext>
            </a:extLst>
          </p:cNvPr>
          <p:cNvPicPr>
            <a:picLocks noChangeAspect="1"/>
          </p:cNvPicPr>
          <p:nvPr/>
        </p:nvPicPr>
        <p:blipFill>
          <a:blip r:embed="rId2"/>
          <a:stretch>
            <a:fillRect/>
          </a:stretch>
        </p:blipFill>
        <p:spPr>
          <a:xfrm>
            <a:off x="3583141" y="1828800"/>
            <a:ext cx="5355586" cy="3505200"/>
          </a:xfrm>
          <a:prstGeom prst="rect">
            <a:avLst/>
          </a:prstGeom>
        </p:spPr>
      </p:pic>
      <p:sp>
        <p:nvSpPr>
          <p:cNvPr id="7" name="TextBox 6">
            <a:extLst>
              <a:ext uri="{FF2B5EF4-FFF2-40B4-BE49-F238E27FC236}">
                <a16:creationId xmlns="" xmlns:a16="http://schemas.microsoft.com/office/drawing/2014/main" id="{1DCB1B4F-F7BD-4187-BA02-030CF2472D4D}"/>
              </a:ext>
            </a:extLst>
          </p:cNvPr>
          <p:cNvSpPr txBox="1"/>
          <p:nvPr/>
        </p:nvSpPr>
        <p:spPr>
          <a:xfrm>
            <a:off x="5486402" y="5867400"/>
            <a:ext cx="3598721" cy="152180"/>
          </a:xfrm>
          <a:prstGeom prst="rect">
            <a:avLst/>
          </a:prstGeom>
        </p:spPr>
        <p:txBody>
          <a:bodyPr wrap="square" lIns="0" tIns="0" rIns="0" bIns="0" rtlCol="0">
            <a:noAutofit/>
          </a:bodyPr>
          <a:lstStyle/>
          <a:p>
            <a:pPr marL="0" indent="0">
              <a:spcBef>
                <a:spcPts val="1200"/>
              </a:spcBef>
              <a:spcAft>
                <a:spcPts val="0"/>
              </a:spcAft>
              <a:buNone/>
            </a:pPr>
            <a:r>
              <a:rPr lang="en-US" sz="1000" dirty="0"/>
              <a:t>ICF, Waste Heat to Power Market Assessment, (2015)</a:t>
            </a:r>
          </a:p>
        </p:txBody>
      </p:sp>
    </p:spTree>
    <p:extLst>
      <p:ext uri="{BB962C8B-B14F-4D97-AF65-F5344CB8AC3E}">
        <p14:creationId xmlns:p14="http://schemas.microsoft.com/office/powerpoint/2010/main" val="599907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C6DCEC-9ADE-4A1D-A7F2-1CB6EA2C12A1}"/>
              </a:ext>
            </a:extLst>
          </p:cNvPr>
          <p:cNvSpPr>
            <a:spLocks noGrp="1"/>
          </p:cNvSpPr>
          <p:nvPr>
            <p:ph type="title"/>
          </p:nvPr>
        </p:nvSpPr>
        <p:spPr/>
        <p:txBody>
          <a:bodyPr/>
          <a:lstStyle/>
          <a:p>
            <a:r>
              <a:rPr lang="en-US" dirty="0"/>
              <a:t>Organic Rankine Cycle</a:t>
            </a:r>
          </a:p>
        </p:txBody>
      </p:sp>
      <p:sp>
        <p:nvSpPr>
          <p:cNvPr id="3" name="Content Placeholder 2">
            <a:extLst>
              <a:ext uri="{FF2B5EF4-FFF2-40B4-BE49-F238E27FC236}">
                <a16:creationId xmlns="" xmlns:a16="http://schemas.microsoft.com/office/drawing/2014/main" id="{47108804-4507-4BE0-B19A-061087ED698B}"/>
              </a:ext>
            </a:extLst>
          </p:cNvPr>
          <p:cNvSpPr>
            <a:spLocks noGrp="1"/>
          </p:cNvSpPr>
          <p:nvPr>
            <p:ph idx="1"/>
          </p:nvPr>
        </p:nvSpPr>
        <p:spPr>
          <a:xfrm>
            <a:off x="457200" y="1600200"/>
            <a:ext cx="3886200" cy="4525963"/>
          </a:xfrm>
        </p:spPr>
        <p:txBody>
          <a:bodyPr>
            <a:normAutofit/>
          </a:bodyPr>
          <a:lstStyle/>
          <a:p>
            <a:r>
              <a:rPr lang="en-US" sz="2400" dirty="0"/>
              <a:t>ORC operates with low temperature heat sources, as low as 200 °F or below</a:t>
            </a:r>
          </a:p>
          <a:p>
            <a:r>
              <a:rPr lang="en-US" sz="2400" dirty="0"/>
              <a:t>ORC has higher installed capital cost and O&amp;M cost</a:t>
            </a:r>
          </a:p>
        </p:txBody>
      </p:sp>
      <p:sp>
        <p:nvSpPr>
          <p:cNvPr id="4" name="Slide Number Placeholder 3">
            <a:extLst>
              <a:ext uri="{FF2B5EF4-FFF2-40B4-BE49-F238E27FC236}">
                <a16:creationId xmlns="" xmlns:a16="http://schemas.microsoft.com/office/drawing/2014/main" id="{6015BA9F-FCA1-4515-B71A-76A5F379B7C3}"/>
              </a:ext>
            </a:extLst>
          </p:cNvPr>
          <p:cNvSpPr>
            <a:spLocks noGrp="1"/>
          </p:cNvSpPr>
          <p:nvPr>
            <p:ph type="sldNum" sz="quarter" idx="4"/>
          </p:nvPr>
        </p:nvSpPr>
        <p:spPr/>
        <p:txBody>
          <a:bodyPr/>
          <a:lstStyle/>
          <a:p>
            <a:fld id="{0D44A596-66D5-44EE-890F-57ABDBC65F15}" type="slidenum">
              <a:rPr lang="en-US" smtClean="0"/>
              <a:pPr/>
              <a:t>22</a:t>
            </a:fld>
            <a:endParaRPr lang="en-US"/>
          </a:p>
        </p:txBody>
      </p:sp>
      <p:pic>
        <p:nvPicPr>
          <p:cNvPr id="5" name="Picture 4">
            <a:extLst>
              <a:ext uri="{FF2B5EF4-FFF2-40B4-BE49-F238E27FC236}">
                <a16:creationId xmlns="" xmlns:a16="http://schemas.microsoft.com/office/drawing/2014/main" id="{58633E9F-3083-416D-9495-631D6559DE31}"/>
              </a:ext>
            </a:extLst>
          </p:cNvPr>
          <p:cNvPicPr>
            <a:picLocks noChangeAspect="1"/>
          </p:cNvPicPr>
          <p:nvPr/>
        </p:nvPicPr>
        <p:blipFill>
          <a:blip r:embed="rId2"/>
          <a:stretch>
            <a:fillRect/>
          </a:stretch>
        </p:blipFill>
        <p:spPr>
          <a:xfrm>
            <a:off x="4495800" y="1565987"/>
            <a:ext cx="4460598" cy="3926583"/>
          </a:xfrm>
          <a:prstGeom prst="rect">
            <a:avLst/>
          </a:prstGeom>
        </p:spPr>
      </p:pic>
      <p:sp>
        <p:nvSpPr>
          <p:cNvPr id="6" name="TextBox 5">
            <a:extLst>
              <a:ext uri="{FF2B5EF4-FFF2-40B4-BE49-F238E27FC236}">
                <a16:creationId xmlns="" xmlns:a16="http://schemas.microsoft.com/office/drawing/2014/main" id="{6507035F-81C9-4F2A-806E-57FC25B89A04}"/>
              </a:ext>
            </a:extLst>
          </p:cNvPr>
          <p:cNvSpPr txBox="1"/>
          <p:nvPr/>
        </p:nvSpPr>
        <p:spPr>
          <a:xfrm>
            <a:off x="5486402" y="5867400"/>
            <a:ext cx="3598721" cy="152180"/>
          </a:xfrm>
          <a:prstGeom prst="rect">
            <a:avLst/>
          </a:prstGeom>
        </p:spPr>
        <p:txBody>
          <a:bodyPr wrap="square" lIns="0" tIns="0" rIns="0" bIns="0" rtlCol="0">
            <a:noAutofit/>
          </a:bodyPr>
          <a:lstStyle/>
          <a:p>
            <a:pPr marL="0" indent="0">
              <a:spcBef>
                <a:spcPts val="1200"/>
              </a:spcBef>
              <a:spcAft>
                <a:spcPts val="0"/>
              </a:spcAft>
              <a:buNone/>
            </a:pPr>
            <a:r>
              <a:rPr lang="en-US" sz="1000" dirty="0"/>
              <a:t>ICF, Waste Heat to Power Market Assessment, (2015)</a:t>
            </a:r>
          </a:p>
        </p:txBody>
      </p:sp>
    </p:spTree>
    <p:extLst>
      <p:ext uri="{BB962C8B-B14F-4D97-AF65-F5344CB8AC3E}">
        <p14:creationId xmlns:p14="http://schemas.microsoft.com/office/powerpoint/2010/main" val="3986034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DFC35DF2-5432-4476-A81D-1558B3565A48}"/>
              </a:ext>
            </a:extLst>
          </p:cNvPr>
          <p:cNvSpPr>
            <a:spLocks noGrp="1"/>
          </p:cNvSpPr>
          <p:nvPr>
            <p:ph type="sldNum" sz="quarter" idx="4"/>
          </p:nvPr>
        </p:nvSpPr>
        <p:spPr/>
        <p:txBody>
          <a:bodyPr/>
          <a:lstStyle/>
          <a:p>
            <a:fld id="{0D44A596-66D5-44EE-890F-57ABDBC65F15}" type="slidenum">
              <a:rPr lang="en-US" smtClean="0"/>
              <a:pPr/>
              <a:t>23</a:t>
            </a:fld>
            <a:endParaRPr lang="en-US"/>
          </a:p>
        </p:txBody>
      </p:sp>
      <p:sp>
        <p:nvSpPr>
          <p:cNvPr id="10" name="Title 3">
            <a:extLst>
              <a:ext uri="{FF2B5EF4-FFF2-40B4-BE49-F238E27FC236}">
                <a16:creationId xmlns="" xmlns:a16="http://schemas.microsoft.com/office/drawing/2014/main" id="{D12B0F52-DC9E-4E0C-BD54-8B2781A082A0}"/>
              </a:ext>
            </a:extLst>
          </p:cNvPr>
          <p:cNvSpPr>
            <a:spLocks noGrp="1"/>
          </p:cNvSpPr>
          <p:nvPr>
            <p:ph type="title"/>
          </p:nvPr>
        </p:nvSpPr>
        <p:spPr>
          <a:xfrm>
            <a:off x="4038600" y="793363"/>
            <a:ext cx="5020448" cy="717550"/>
          </a:xfrm>
        </p:spPr>
        <p:txBody>
          <a:bodyPr>
            <a:noAutofit/>
          </a:bodyPr>
          <a:lstStyle/>
          <a:p>
            <a:r>
              <a:rPr lang="en-US" sz="2800" dirty="0">
                <a:solidFill>
                  <a:srgbClr val="006600"/>
                </a:solidFill>
              </a:rPr>
              <a:t>Upstream Project Snapshot</a:t>
            </a:r>
          </a:p>
        </p:txBody>
      </p:sp>
      <p:sp>
        <p:nvSpPr>
          <p:cNvPr id="11" name="Text Placeholder 5">
            <a:extLst>
              <a:ext uri="{FF2B5EF4-FFF2-40B4-BE49-F238E27FC236}">
                <a16:creationId xmlns="" xmlns:a16="http://schemas.microsoft.com/office/drawing/2014/main" id="{50D364C0-D9E9-4CD3-A44D-3F327D643BED}"/>
              </a:ext>
            </a:extLst>
          </p:cNvPr>
          <p:cNvSpPr txBox="1">
            <a:spLocks/>
          </p:cNvSpPr>
          <p:nvPr/>
        </p:nvSpPr>
        <p:spPr>
          <a:xfrm>
            <a:off x="228600" y="381000"/>
            <a:ext cx="3886200" cy="5683637"/>
          </a:xfrm>
          <a:prstGeom prst="rect">
            <a:avLst/>
          </a:prstGeom>
        </p:spPr>
        <p:txBody>
          <a:bodyPr>
            <a:normAutofit lnSpcReduction="10000"/>
          </a:bodyPr>
          <a:lstStyle>
            <a:lvl1pPr marL="457200" indent="-457200" algn="l" defTabSz="914400" rtl="0" eaLnBrk="1" latinLnBrk="0" hangingPunct="1">
              <a:spcBef>
                <a:spcPct val="20000"/>
              </a:spcBef>
              <a:buClr>
                <a:srgbClr val="008000"/>
              </a:buClr>
              <a:buFont typeface="Wingdings" pitchFamily="2" charset="2"/>
              <a:buChar char="§"/>
              <a:defRPr sz="3200" b="1" kern="1200">
                <a:solidFill>
                  <a:schemeClr val="tx1"/>
                </a:solidFill>
                <a:latin typeface="Calibri Light" pitchFamily="34" charset="0"/>
                <a:ea typeface="+mn-ea"/>
                <a:cs typeface="+mn-cs"/>
              </a:defRPr>
            </a:lvl1pPr>
            <a:lvl2pPr marL="914400" indent="-457200" algn="l" defTabSz="914400" rtl="0" eaLnBrk="1" latinLnBrk="0" hangingPunct="1">
              <a:spcBef>
                <a:spcPts val="900"/>
              </a:spcBef>
              <a:buClr>
                <a:srgbClr val="008000"/>
              </a:buClr>
              <a:buSzPct val="105000"/>
              <a:buFont typeface="MS Reference Sans Serif" pitchFamily="34" charset="0"/>
              <a:buChar char="◦"/>
              <a:defRPr sz="2400" b="1" kern="1200">
                <a:solidFill>
                  <a:schemeClr val="tx1"/>
                </a:solidFill>
                <a:latin typeface="Calibri Light" pitchFamily="34" charset="0"/>
                <a:ea typeface="+mn-ea"/>
                <a:cs typeface="+mn-cs"/>
              </a:defRPr>
            </a:lvl2pPr>
            <a:lvl3pPr marL="1143000" indent="-228600" algn="l" defTabSz="914400" rtl="0" eaLnBrk="1" latinLnBrk="0" hangingPunct="1">
              <a:spcBef>
                <a:spcPts val="900"/>
              </a:spcBef>
              <a:buClr>
                <a:srgbClr val="008000"/>
              </a:buClr>
              <a:buFont typeface="Franklin Gothic Book" pitchFamily="34" charset="0"/>
              <a:buChar char="–"/>
              <a:defRPr sz="2000" b="1"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latin typeface="Calibri" panose="020F0502020204030204" pitchFamily="34" charset="0"/>
              </a:rPr>
              <a:t>Flare Gas to Electricity, Bakken, ND</a:t>
            </a:r>
          </a:p>
          <a:p>
            <a:pPr marL="0" indent="0">
              <a:buNone/>
            </a:pPr>
            <a:r>
              <a:rPr lang="en-US" sz="2100" dirty="0" err="1">
                <a:latin typeface="Calibri" panose="020F0502020204030204" pitchFamily="34" charset="0"/>
              </a:rPr>
              <a:t>ElectraTherm</a:t>
            </a:r>
            <a:r>
              <a:rPr lang="en-US" sz="2100" dirty="0">
                <a:latin typeface="Calibri" panose="020F0502020204030204" pitchFamily="34" charset="0"/>
              </a:rPr>
              <a:t> partnered with Hess Corporation</a:t>
            </a:r>
            <a:endParaRPr lang="en-US" sz="1600" dirty="0">
              <a:latin typeface="Calibri" panose="020F0502020204030204" pitchFamily="34" charset="0"/>
            </a:endParaRPr>
          </a:p>
          <a:p>
            <a:r>
              <a:rPr lang="en-US" sz="2000" dirty="0">
                <a:latin typeface="Calibri" panose="020F0502020204030204" pitchFamily="34" charset="0"/>
              </a:rPr>
              <a:t>Application/Industry: Oil and Gas Upstream</a:t>
            </a:r>
          </a:p>
          <a:p>
            <a:r>
              <a:rPr lang="en-US" sz="2000" dirty="0">
                <a:latin typeface="Calibri" panose="020F0502020204030204" pitchFamily="34" charset="0"/>
              </a:rPr>
              <a:t>Capacity (MW): 65 kW </a:t>
            </a:r>
          </a:p>
          <a:p>
            <a:r>
              <a:rPr lang="en-US" sz="2000" dirty="0">
                <a:latin typeface="Calibri" panose="020F0502020204030204" pitchFamily="34" charset="0"/>
              </a:rPr>
              <a:t>Equipment: Organic Rankine Cycle Power +, hot water boiler</a:t>
            </a:r>
          </a:p>
          <a:p>
            <a:r>
              <a:rPr lang="en-US" sz="2000" dirty="0">
                <a:latin typeface="Calibri" panose="020F0502020204030204" pitchFamily="34" charset="0"/>
              </a:rPr>
              <a:t>Fuel Type: Flare Gas</a:t>
            </a:r>
          </a:p>
          <a:p>
            <a:r>
              <a:rPr lang="en-US" sz="2000" dirty="0">
                <a:latin typeface="Calibri" panose="020F0502020204030204" pitchFamily="34" charset="0"/>
              </a:rPr>
              <a:t>Recoverable heat temperature: 170-252°F</a:t>
            </a:r>
          </a:p>
          <a:p>
            <a:r>
              <a:rPr lang="en-US" sz="2000" dirty="0">
                <a:latin typeface="Calibri" panose="020F0502020204030204" pitchFamily="34" charset="0"/>
              </a:rPr>
              <a:t>Thermal Use: Electricity generation</a:t>
            </a:r>
          </a:p>
          <a:p>
            <a:r>
              <a:rPr lang="en-US" sz="2000" dirty="0">
                <a:latin typeface="Calibri" panose="020F0502020204030204" pitchFamily="34" charset="0"/>
              </a:rPr>
              <a:t>Installation Year: 2015</a:t>
            </a:r>
          </a:p>
          <a:p>
            <a:r>
              <a:rPr lang="en-US" sz="2000" dirty="0">
                <a:latin typeface="Calibri" panose="020F0502020204030204" pitchFamily="34" charset="0"/>
              </a:rPr>
              <a:t>Environmental Benefits: </a:t>
            </a:r>
          </a:p>
          <a:p>
            <a:pPr marL="685800" lvl="2">
              <a:spcBef>
                <a:spcPct val="20000"/>
              </a:spcBef>
              <a:buFont typeface="Wingdings" pitchFamily="2" charset="2"/>
              <a:buChar char="§"/>
            </a:pPr>
            <a:r>
              <a:rPr lang="en-US" sz="1600" dirty="0">
                <a:latin typeface="Calibri" panose="020F0502020204030204" pitchFamily="34" charset="0"/>
              </a:rPr>
              <a:t>CO, NOx and VOC reduction</a:t>
            </a:r>
          </a:p>
        </p:txBody>
      </p:sp>
      <p:pic>
        <p:nvPicPr>
          <p:cNvPr id="14" name="Picture 13">
            <a:extLst>
              <a:ext uri="{FF2B5EF4-FFF2-40B4-BE49-F238E27FC236}">
                <a16:creationId xmlns="" xmlns:a16="http://schemas.microsoft.com/office/drawing/2014/main" id="{274504C4-613D-46EE-B605-35628DA496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1905000"/>
            <a:ext cx="5020448" cy="2490162"/>
          </a:xfrm>
          <a:prstGeom prst="rect">
            <a:avLst/>
          </a:prstGeom>
        </p:spPr>
      </p:pic>
      <p:sp>
        <p:nvSpPr>
          <p:cNvPr id="3" name="Rectangle 2">
            <a:extLst>
              <a:ext uri="{FF2B5EF4-FFF2-40B4-BE49-F238E27FC236}">
                <a16:creationId xmlns="" xmlns:a16="http://schemas.microsoft.com/office/drawing/2014/main" id="{819C5ED8-5B20-44A1-873F-999419F8446A}"/>
              </a:ext>
            </a:extLst>
          </p:cNvPr>
          <p:cNvSpPr/>
          <p:nvPr/>
        </p:nvSpPr>
        <p:spPr>
          <a:xfrm>
            <a:off x="4343400" y="4583568"/>
            <a:ext cx="4572000" cy="923330"/>
          </a:xfrm>
          <a:prstGeom prst="rect">
            <a:avLst/>
          </a:prstGeom>
        </p:spPr>
        <p:txBody>
          <a:bodyPr>
            <a:spAutoFit/>
          </a:bodyPr>
          <a:lstStyle/>
          <a:p>
            <a:pPr algn="ctr"/>
            <a:r>
              <a:rPr lang="en-US" dirty="0" err="1"/>
              <a:t>ElectraTherm’s</a:t>
            </a:r>
            <a:r>
              <a:rPr lang="en-US" dirty="0"/>
              <a:t> Waste Heat to Power Technology Reduces Flaring at Hess Oil Well</a:t>
            </a:r>
          </a:p>
          <a:p>
            <a:pPr algn="ctr"/>
            <a:r>
              <a:rPr lang="en-US" dirty="0"/>
              <a:t>https://electratherm.com/</a:t>
            </a:r>
          </a:p>
        </p:txBody>
      </p:sp>
    </p:spTree>
    <p:extLst>
      <p:ext uri="{BB962C8B-B14F-4D97-AF65-F5344CB8AC3E}">
        <p14:creationId xmlns:p14="http://schemas.microsoft.com/office/powerpoint/2010/main" val="3300595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289A144E-F941-4519-86A2-52DC480FF414}"/>
              </a:ext>
            </a:extLst>
          </p:cNvPr>
          <p:cNvSpPr>
            <a:spLocks noGrp="1"/>
          </p:cNvSpPr>
          <p:nvPr>
            <p:ph type="sldNum" sz="quarter" idx="4"/>
          </p:nvPr>
        </p:nvSpPr>
        <p:spPr/>
        <p:txBody>
          <a:bodyPr/>
          <a:lstStyle/>
          <a:p>
            <a:fld id="{0D44A596-66D5-44EE-890F-57ABDBC65F15}" type="slidenum">
              <a:rPr lang="en-US" smtClean="0"/>
              <a:pPr/>
              <a:t>24</a:t>
            </a:fld>
            <a:endParaRPr lang="en-US"/>
          </a:p>
        </p:txBody>
      </p:sp>
      <p:sp>
        <p:nvSpPr>
          <p:cNvPr id="7" name="Shape 54">
            <a:extLst>
              <a:ext uri="{FF2B5EF4-FFF2-40B4-BE49-F238E27FC236}">
                <a16:creationId xmlns="" xmlns:a16="http://schemas.microsoft.com/office/drawing/2014/main" id="{0EDB07EC-2A49-4128-A8B7-73AF4EFE8362}"/>
              </a:ext>
            </a:extLst>
          </p:cNvPr>
          <p:cNvSpPr txBox="1"/>
          <p:nvPr/>
        </p:nvSpPr>
        <p:spPr>
          <a:xfrm>
            <a:off x="228600" y="381000"/>
            <a:ext cx="4953000" cy="609600"/>
          </a:xfrm>
          <a:prstGeom prst="rect">
            <a:avLst/>
          </a:prstGeom>
          <a:noFill/>
          <a:ln>
            <a:noFill/>
          </a:ln>
        </p:spPr>
        <p:txBody>
          <a:bodyPr lIns="91425" tIns="91425" rIns="91425" bIns="91425" anchor="ctr" anchorCtr="0">
            <a:noAutofit/>
          </a:bodyPr>
          <a:lstStyle/>
          <a:p>
            <a:pPr>
              <a:spcBef>
                <a:spcPct val="0"/>
              </a:spcBef>
            </a:pPr>
            <a:r>
              <a:rPr lang="en-US" sz="2800" b="1" dirty="0">
                <a:solidFill>
                  <a:srgbClr val="006600"/>
                </a:solidFill>
                <a:latin typeface="+mj-lt"/>
                <a:ea typeface="+mj-ea"/>
                <a:cs typeface="+mj-cs"/>
                <a:sym typeface="Calibri"/>
              </a:rPr>
              <a:t>Mid-Stream </a:t>
            </a:r>
            <a:r>
              <a:rPr lang="en" sz="2800" b="1" dirty="0">
                <a:solidFill>
                  <a:srgbClr val="006600"/>
                </a:solidFill>
                <a:latin typeface="+mj-lt"/>
                <a:ea typeface="+mj-ea"/>
                <a:cs typeface="+mj-cs"/>
                <a:sym typeface="Calibri"/>
              </a:rPr>
              <a:t>Project Snapshot</a:t>
            </a:r>
          </a:p>
          <a:p>
            <a:pPr>
              <a:spcBef>
                <a:spcPct val="0"/>
              </a:spcBef>
            </a:pPr>
            <a:r>
              <a:rPr lang="en" sz="1600" b="1" dirty="0">
                <a:solidFill>
                  <a:srgbClr val="006600"/>
                </a:solidFill>
                <a:latin typeface="+mj-lt"/>
                <a:ea typeface="+mj-ea"/>
                <a:cs typeface="+mj-cs"/>
                <a:sym typeface="Calibri"/>
              </a:rPr>
              <a:t>Power from Compressor Station Waste Heat</a:t>
            </a:r>
            <a:br>
              <a:rPr lang="en" sz="1600" b="1" dirty="0">
                <a:solidFill>
                  <a:srgbClr val="006600"/>
                </a:solidFill>
                <a:latin typeface="+mj-lt"/>
                <a:ea typeface="+mj-ea"/>
                <a:cs typeface="+mj-cs"/>
                <a:sym typeface="Calibri"/>
              </a:rPr>
            </a:br>
            <a:endParaRPr lang="en" sz="1600" b="1" dirty="0">
              <a:solidFill>
                <a:srgbClr val="006600"/>
              </a:solidFill>
              <a:latin typeface="+mj-lt"/>
              <a:ea typeface="+mj-ea"/>
              <a:cs typeface="+mj-cs"/>
              <a:sym typeface="Calibri"/>
            </a:endParaRPr>
          </a:p>
        </p:txBody>
      </p:sp>
      <p:sp>
        <p:nvSpPr>
          <p:cNvPr id="8" name="Shape 55">
            <a:extLst>
              <a:ext uri="{FF2B5EF4-FFF2-40B4-BE49-F238E27FC236}">
                <a16:creationId xmlns="" xmlns:a16="http://schemas.microsoft.com/office/drawing/2014/main" id="{3860CA9E-9787-42AE-B338-2C70C003E505}"/>
              </a:ext>
            </a:extLst>
          </p:cNvPr>
          <p:cNvSpPr txBox="1"/>
          <p:nvPr/>
        </p:nvSpPr>
        <p:spPr>
          <a:xfrm>
            <a:off x="179891" y="1295400"/>
            <a:ext cx="4588010" cy="4648200"/>
          </a:xfrm>
          <a:prstGeom prst="rect">
            <a:avLst/>
          </a:prstGeom>
          <a:noFill/>
          <a:ln>
            <a:noFill/>
          </a:ln>
        </p:spPr>
        <p:txBody>
          <a:bodyPr lIns="91425" tIns="91425" rIns="91425" bIns="91425" anchor="t" anchorCtr="0">
            <a:noAutofit/>
          </a:bodyPr>
          <a:lstStyle/>
          <a:p>
            <a:pPr>
              <a:buClr>
                <a:srgbClr val="000000"/>
              </a:buClr>
              <a:buSzPct val="55000"/>
            </a:pPr>
            <a:r>
              <a:rPr lang="en" sz="1600" b="1" dirty="0">
                <a:latin typeface="Calibri"/>
                <a:ea typeface="Calibri"/>
                <a:cs typeface="Calibri"/>
                <a:sym typeface="Calibri"/>
              </a:rPr>
              <a:t>Northern Border Pipeline</a:t>
            </a:r>
          </a:p>
          <a:p>
            <a:pPr>
              <a:buClr>
                <a:srgbClr val="000000"/>
              </a:buClr>
              <a:buSzPct val="55000"/>
            </a:pPr>
            <a:r>
              <a:rPr lang="en" sz="1600" dirty="0">
                <a:latin typeface="Calibri"/>
                <a:ea typeface="Calibri"/>
                <a:cs typeface="Calibri"/>
                <a:sym typeface="Calibri"/>
              </a:rPr>
              <a:t>St. Anthony, ND</a:t>
            </a:r>
          </a:p>
          <a:p>
            <a:pPr>
              <a:buClr>
                <a:srgbClr val="000000"/>
              </a:buClr>
            </a:pPr>
            <a:r>
              <a:rPr lang="en-US" sz="1100" b="1" dirty="0">
                <a:latin typeface="Calibri"/>
                <a:ea typeface="Calibri"/>
                <a:cs typeface="Calibri"/>
                <a:sym typeface="Calibri"/>
              </a:rPr>
              <a:t>  </a:t>
            </a:r>
            <a:endParaRPr sz="1100" b="1" dirty="0">
              <a:latin typeface="Calibri"/>
              <a:ea typeface="Calibri"/>
              <a:cs typeface="Calibri"/>
              <a:sym typeface="Calibri"/>
            </a:endParaRPr>
          </a:p>
          <a:p>
            <a:r>
              <a:rPr lang="en" sz="1600" b="1" dirty="0">
                <a:latin typeface="Calibri"/>
                <a:ea typeface="Calibri"/>
                <a:cs typeface="Calibri"/>
                <a:sym typeface="Calibri"/>
              </a:rPr>
              <a:t>Application/Industry: </a:t>
            </a:r>
            <a:r>
              <a:rPr lang="en" sz="1600" dirty="0">
                <a:latin typeface="Calibri"/>
                <a:ea typeface="Calibri"/>
                <a:cs typeface="Calibri"/>
                <a:sym typeface="Calibri"/>
              </a:rPr>
              <a:t>Natural Gas Pipeline</a:t>
            </a:r>
          </a:p>
          <a:p>
            <a:r>
              <a:rPr lang="en" sz="1600" b="1" dirty="0">
                <a:latin typeface="Calibri"/>
                <a:ea typeface="Calibri"/>
                <a:cs typeface="Calibri"/>
                <a:sym typeface="Calibri"/>
              </a:rPr>
              <a:t>Capacity: </a:t>
            </a:r>
            <a:r>
              <a:rPr lang="en" sz="1600" dirty="0">
                <a:latin typeface="Calibri"/>
                <a:ea typeface="Calibri"/>
                <a:cs typeface="Calibri"/>
                <a:sym typeface="Calibri"/>
              </a:rPr>
              <a:t>5.5 MW</a:t>
            </a:r>
          </a:p>
          <a:p>
            <a:r>
              <a:rPr lang="en" sz="1600" b="1" dirty="0">
                <a:latin typeface="Calibri"/>
                <a:ea typeface="Calibri"/>
                <a:cs typeface="Calibri"/>
                <a:sym typeface="Calibri"/>
              </a:rPr>
              <a:t>Prime Mover: </a:t>
            </a:r>
            <a:r>
              <a:rPr lang="en" sz="1600" dirty="0">
                <a:latin typeface="Calibri"/>
                <a:ea typeface="Calibri"/>
                <a:cs typeface="Calibri"/>
                <a:sym typeface="Calibri"/>
              </a:rPr>
              <a:t>Gas turbine</a:t>
            </a:r>
            <a:r>
              <a:rPr lang="en" sz="1600" b="1" dirty="0">
                <a:latin typeface="Calibri"/>
                <a:ea typeface="Calibri"/>
                <a:cs typeface="Calibri"/>
                <a:sym typeface="Calibri"/>
              </a:rPr>
              <a:t> </a:t>
            </a:r>
          </a:p>
          <a:p>
            <a:r>
              <a:rPr lang="en" sz="1600" b="1" dirty="0">
                <a:latin typeface="Calibri"/>
                <a:ea typeface="Calibri"/>
                <a:cs typeface="Calibri"/>
                <a:sym typeface="Calibri"/>
              </a:rPr>
              <a:t>Fuel Type: </a:t>
            </a:r>
            <a:r>
              <a:rPr lang="en" sz="1600" dirty="0">
                <a:latin typeface="Calibri"/>
                <a:ea typeface="Calibri"/>
                <a:cs typeface="Calibri"/>
                <a:sym typeface="Calibri"/>
              </a:rPr>
              <a:t>Recovered waste heat</a:t>
            </a:r>
          </a:p>
          <a:p>
            <a:r>
              <a:rPr lang="en" sz="1600" b="1" dirty="0">
                <a:latin typeface="Calibri"/>
                <a:ea typeface="Calibri"/>
                <a:cs typeface="Calibri"/>
                <a:sym typeface="Calibri"/>
              </a:rPr>
              <a:t>Thermal Use: </a:t>
            </a:r>
            <a:r>
              <a:rPr lang="en" sz="1600" dirty="0">
                <a:latin typeface="Calibri"/>
                <a:ea typeface="Calibri"/>
                <a:cs typeface="Calibri"/>
                <a:sym typeface="Calibri"/>
              </a:rPr>
              <a:t>Unknown </a:t>
            </a:r>
          </a:p>
          <a:p>
            <a:r>
              <a:rPr lang="en" sz="1600" b="1" dirty="0">
                <a:latin typeface="Calibri"/>
                <a:ea typeface="Calibri"/>
                <a:cs typeface="Calibri"/>
                <a:sym typeface="Calibri"/>
              </a:rPr>
              <a:t>Installation Year: </a:t>
            </a:r>
            <a:r>
              <a:rPr lang="en" sz="1600" dirty="0">
                <a:latin typeface="Calibri"/>
                <a:ea typeface="Calibri"/>
                <a:cs typeface="Calibri"/>
                <a:sym typeface="Calibri"/>
              </a:rPr>
              <a:t>2006</a:t>
            </a:r>
          </a:p>
          <a:p>
            <a:r>
              <a:rPr lang="en" sz="1600" b="1" dirty="0">
                <a:latin typeface="Calibri"/>
                <a:ea typeface="Calibri"/>
                <a:cs typeface="Calibri"/>
                <a:sym typeface="Calibri"/>
              </a:rPr>
              <a:t>Energy Savings: </a:t>
            </a:r>
            <a:r>
              <a:rPr lang="en" sz="1600" dirty="0">
                <a:latin typeface="Calibri"/>
                <a:ea typeface="Calibri"/>
                <a:cs typeface="Calibri"/>
                <a:sym typeface="Calibri"/>
              </a:rPr>
              <a:t>$600,000/yr</a:t>
            </a:r>
          </a:p>
          <a:p>
            <a:endParaRPr sz="900" b="1" dirty="0">
              <a:latin typeface="Calibri"/>
              <a:ea typeface="Calibri"/>
              <a:cs typeface="Calibri"/>
              <a:sym typeface="Calibri"/>
            </a:endParaRPr>
          </a:p>
          <a:p>
            <a:pPr lvl="0" algn="just"/>
            <a:r>
              <a:rPr lang="en" sz="1600" b="1" dirty="0">
                <a:latin typeface="Calibri"/>
                <a:ea typeface="Calibri"/>
                <a:cs typeface="Calibri"/>
                <a:sym typeface="Calibri"/>
              </a:rPr>
              <a:t>Highlights: </a:t>
            </a:r>
            <a:r>
              <a:rPr lang="en" sz="1200" dirty="0">
                <a:latin typeface="Calibri"/>
                <a:ea typeface="Calibri"/>
                <a:cs typeface="Calibri"/>
                <a:sym typeface="Calibri"/>
              </a:rPr>
              <a:t>In 2006, the Northern Border Pipeline (NBP) installed a waste heat to power (WHP) CHP system at their compressor station in St. Anthony, ND. The 5.5 megawatt system converts waste heat from the compressor into electricity using an Organic Rankine Cycle based power plant. </a:t>
            </a:r>
            <a:r>
              <a:rPr lang="en-US" sz="1200" dirty="0">
                <a:latin typeface="Calibri"/>
                <a:ea typeface="Calibri"/>
                <a:cs typeface="Calibri"/>
                <a:sym typeface="Calibri"/>
              </a:rPr>
              <a:t>ORMAT Technologies, Inc. owns and operates the plant, purchasing the waste heat from NBP and selling the electricity to nearby electric cooperatives. Following the success of the WHP system, NBP has worked with ORMAT to adopt similar WHP systems for other compressors along its pipeline, with systems now at 10 of the 16 compressor stations.</a:t>
            </a:r>
            <a:r>
              <a:rPr lang="en" sz="1200" dirty="0">
                <a:latin typeface="Calibri"/>
                <a:ea typeface="Calibri"/>
                <a:cs typeface="Calibri"/>
                <a:sym typeface="Calibri"/>
              </a:rPr>
              <a:t>  </a:t>
            </a:r>
          </a:p>
        </p:txBody>
      </p:sp>
      <p:pic>
        <p:nvPicPr>
          <p:cNvPr id="9" name="Shape 56">
            <a:extLst>
              <a:ext uri="{FF2B5EF4-FFF2-40B4-BE49-F238E27FC236}">
                <a16:creationId xmlns="" xmlns:a16="http://schemas.microsoft.com/office/drawing/2014/main" id="{DFF3AFD3-48C7-4962-B41D-91B9D098FA50}"/>
              </a:ext>
            </a:extLst>
          </p:cNvPr>
          <p:cNvPicPr preferRelativeResize="0"/>
          <p:nvPr/>
        </p:nvPicPr>
        <p:blipFill>
          <a:blip r:embed="rId2">
            <a:alphaModFix/>
          </a:blip>
          <a:stretch>
            <a:fillRect/>
          </a:stretch>
        </p:blipFill>
        <p:spPr>
          <a:xfrm>
            <a:off x="5286556" y="685800"/>
            <a:ext cx="3142888" cy="2071076"/>
          </a:xfrm>
          <a:prstGeom prst="rect">
            <a:avLst/>
          </a:prstGeom>
          <a:noFill/>
          <a:ln>
            <a:noFill/>
          </a:ln>
        </p:spPr>
      </p:pic>
      <p:pic>
        <p:nvPicPr>
          <p:cNvPr id="10" name="Shape 57">
            <a:extLst>
              <a:ext uri="{FF2B5EF4-FFF2-40B4-BE49-F238E27FC236}">
                <a16:creationId xmlns="" xmlns:a16="http://schemas.microsoft.com/office/drawing/2014/main" id="{A5918655-7B41-441A-B7BD-125ED7D4A181}"/>
              </a:ext>
            </a:extLst>
          </p:cNvPr>
          <p:cNvPicPr preferRelativeResize="0"/>
          <p:nvPr/>
        </p:nvPicPr>
        <p:blipFill>
          <a:blip r:embed="rId3">
            <a:alphaModFix/>
          </a:blip>
          <a:stretch>
            <a:fillRect/>
          </a:stretch>
        </p:blipFill>
        <p:spPr>
          <a:xfrm>
            <a:off x="4921566" y="2782276"/>
            <a:ext cx="4057300" cy="3048000"/>
          </a:xfrm>
          <a:prstGeom prst="rect">
            <a:avLst/>
          </a:prstGeom>
          <a:noFill/>
          <a:ln>
            <a:noFill/>
          </a:ln>
        </p:spPr>
      </p:pic>
      <p:sp>
        <p:nvSpPr>
          <p:cNvPr id="11" name="Shape 58">
            <a:extLst>
              <a:ext uri="{FF2B5EF4-FFF2-40B4-BE49-F238E27FC236}">
                <a16:creationId xmlns="" xmlns:a16="http://schemas.microsoft.com/office/drawing/2014/main" id="{91BC632E-2176-49AF-B28D-880230BBD9E0}"/>
              </a:ext>
            </a:extLst>
          </p:cNvPr>
          <p:cNvSpPr txBox="1"/>
          <p:nvPr/>
        </p:nvSpPr>
        <p:spPr>
          <a:xfrm>
            <a:off x="3657600" y="5830276"/>
            <a:ext cx="5159825" cy="295500"/>
          </a:xfrm>
          <a:prstGeom prst="rect">
            <a:avLst/>
          </a:prstGeom>
          <a:noFill/>
          <a:ln>
            <a:noFill/>
          </a:ln>
        </p:spPr>
        <p:txBody>
          <a:bodyPr lIns="91425" tIns="91425" rIns="91425" bIns="91425" anchor="ctr" anchorCtr="0">
            <a:noAutofit/>
          </a:bodyPr>
          <a:lstStyle/>
          <a:p>
            <a:r>
              <a:rPr lang="en" sz="1000" dirty="0">
                <a:latin typeface="Calibri"/>
                <a:ea typeface="Calibri"/>
                <a:cs typeface="Calibri"/>
                <a:sym typeface="Calibri"/>
              </a:rPr>
              <a:t>Source:  </a:t>
            </a:r>
            <a:r>
              <a:rPr lang="en" sz="1000" dirty="0">
                <a:latin typeface="Calibri"/>
                <a:ea typeface="Calibri"/>
                <a:cs typeface="Calibri"/>
                <a:sym typeface="Calibri"/>
                <a:hlinkClick r:id="rId4"/>
              </a:rPr>
              <a:t>http://www.midwestchptap.org/profiles</a:t>
            </a:r>
            <a:r>
              <a:rPr lang="en" sz="1000" dirty="0">
                <a:latin typeface="Calibri"/>
                <a:ea typeface="Calibri"/>
                <a:cs typeface="Calibri"/>
                <a:sym typeface="Calibri"/>
                <a:hlinkClick r:id="" action="ppaction://noaction"/>
              </a:rPr>
              <a:t>/ProjectProfiles/NorthernBorderPipeline.pdf</a:t>
            </a:r>
            <a:r>
              <a:rPr lang="en" sz="1000" dirty="0">
                <a:latin typeface="Calibri"/>
                <a:ea typeface="Calibri"/>
                <a:cs typeface="Calibri"/>
                <a:sym typeface="Calibri"/>
              </a:rPr>
              <a:t>  </a:t>
            </a:r>
          </a:p>
        </p:txBody>
      </p:sp>
      <p:pic>
        <p:nvPicPr>
          <p:cNvPr id="12" name="Shape 59">
            <a:extLst>
              <a:ext uri="{FF2B5EF4-FFF2-40B4-BE49-F238E27FC236}">
                <a16:creationId xmlns="" xmlns:a16="http://schemas.microsoft.com/office/drawing/2014/main" id="{CB6207DA-3EE7-4535-B9C6-A67B5088A55C}"/>
              </a:ext>
            </a:extLst>
          </p:cNvPr>
          <p:cNvPicPr preferRelativeResize="0"/>
          <p:nvPr/>
        </p:nvPicPr>
        <p:blipFill>
          <a:blip r:embed="rId5">
            <a:alphaModFix/>
          </a:blip>
          <a:stretch>
            <a:fillRect/>
          </a:stretch>
        </p:blipFill>
        <p:spPr>
          <a:xfrm>
            <a:off x="7467600" y="152400"/>
            <a:ext cx="1349825" cy="661000"/>
          </a:xfrm>
          <a:prstGeom prst="rect">
            <a:avLst/>
          </a:prstGeom>
          <a:noFill/>
          <a:ln>
            <a:noFill/>
          </a:ln>
        </p:spPr>
      </p:pic>
    </p:spTree>
    <p:extLst>
      <p:ext uri="{BB962C8B-B14F-4D97-AF65-F5344CB8AC3E}">
        <p14:creationId xmlns:p14="http://schemas.microsoft.com/office/powerpoint/2010/main" val="2250909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509DE7-201E-461C-A5B0-516F5558B2C6}"/>
              </a:ext>
            </a:extLst>
          </p:cNvPr>
          <p:cNvSpPr>
            <a:spLocks noGrp="1"/>
          </p:cNvSpPr>
          <p:nvPr>
            <p:ph type="title"/>
          </p:nvPr>
        </p:nvSpPr>
        <p:spPr/>
        <p:txBody>
          <a:bodyPr/>
          <a:lstStyle/>
          <a:p>
            <a:r>
              <a:rPr lang="en-US" dirty="0"/>
              <a:t>Adsorption Chiller</a:t>
            </a:r>
          </a:p>
        </p:txBody>
      </p:sp>
      <p:sp>
        <p:nvSpPr>
          <p:cNvPr id="4" name="Slide Number Placeholder 3">
            <a:extLst>
              <a:ext uri="{FF2B5EF4-FFF2-40B4-BE49-F238E27FC236}">
                <a16:creationId xmlns="" xmlns:a16="http://schemas.microsoft.com/office/drawing/2014/main" id="{5073F361-F50E-4AE0-9328-A585D63938CB}"/>
              </a:ext>
            </a:extLst>
          </p:cNvPr>
          <p:cNvSpPr>
            <a:spLocks noGrp="1"/>
          </p:cNvSpPr>
          <p:nvPr>
            <p:ph type="sldNum" sz="quarter" idx="4"/>
          </p:nvPr>
        </p:nvSpPr>
        <p:spPr/>
        <p:txBody>
          <a:bodyPr/>
          <a:lstStyle/>
          <a:p>
            <a:fld id="{0D44A596-66D5-44EE-890F-57ABDBC65F15}" type="slidenum">
              <a:rPr lang="en-US" smtClean="0"/>
              <a:pPr/>
              <a:t>25</a:t>
            </a:fld>
            <a:endParaRPr lang="en-US"/>
          </a:p>
        </p:txBody>
      </p:sp>
      <p:pic>
        <p:nvPicPr>
          <p:cNvPr id="5" name="Picture 4">
            <a:extLst>
              <a:ext uri="{FF2B5EF4-FFF2-40B4-BE49-F238E27FC236}">
                <a16:creationId xmlns="" xmlns:a16="http://schemas.microsoft.com/office/drawing/2014/main" id="{3ED63D41-14FE-4400-9D09-E18F5AA63917}"/>
              </a:ext>
            </a:extLst>
          </p:cNvPr>
          <p:cNvPicPr>
            <a:picLocks noChangeAspect="1"/>
          </p:cNvPicPr>
          <p:nvPr/>
        </p:nvPicPr>
        <p:blipFill>
          <a:blip r:embed="rId2"/>
          <a:stretch>
            <a:fillRect/>
          </a:stretch>
        </p:blipFill>
        <p:spPr>
          <a:xfrm>
            <a:off x="535733" y="2049842"/>
            <a:ext cx="8229600" cy="3809508"/>
          </a:xfrm>
          <a:prstGeom prst="rect">
            <a:avLst/>
          </a:prstGeom>
        </p:spPr>
      </p:pic>
      <p:sp>
        <p:nvSpPr>
          <p:cNvPr id="6" name="TextBox 5">
            <a:extLst>
              <a:ext uri="{FF2B5EF4-FFF2-40B4-BE49-F238E27FC236}">
                <a16:creationId xmlns="" xmlns:a16="http://schemas.microsoft.com/office/drawing/2014/main" id="{13A0775F-9458-45AF-9A28-A9D277142749}"/>
              </a:ext>
            </a:extLst>
          </p:cNvPr>
          <p:cNvSpPr txBox="1"/>
          <p:nvPr/>
        </p:nvSpPr>
        <p:spPr>
          <a:xfrm>
            <a:off x="991938" y="5943600"/>
            <a:ext cx="7713523" cy="228600"/>
          </a:xfrm>
          <a:prstGeom prst="rect">
            <a:avLst/>
          </a:prstGeom>
        </p:spPr>
        <p:txBody>
          <a:bodyPr wrap="square" lIns="0" tIns="0" rIns="0" bIns="0" rtlCol="0">
            <a:noAutofit/>
          </a:bodyPr>
          <a:lstStyle/>
          <a:p>
            <a:pPr>
              <a:spcBef>
                <a:spcPts val="1200"/>
              </a:spcBef>
            </a:pPr>
            <a:r>
              <a:rPr lang="en-US" sz="1000" dirty="0"/>
              <a:t>DOE, Combined Heat and Power Technology Fact Sheet Series: https://www.energy.gov/sites/prod/files/2017/06/f35/CHP-Absorption%20Chiller-compliant.pdf </a:t>
            </a:r>
          </a:p>
        </p:txBody>
      </p:sp>
      <p:sp>
        <p:nvSpPr>
          <p:cNvPr id="7" name="Content Placeholder 2">
            <a:extLst>
              <a:ext uri="{FF2B5EF4-FFF2-40B4-BE49-F238E27FC236}">
                <a16:creationId xmlns="" xmlns:a16="http://schemas.microsoft.com/office/drawing/2014/main" id="{EC7EF950-45F1-4405-9475-3925BFD802D3}"/>
              </a:ext>
            </a:extLst>
          </p:cNvPr>
          <p:cNvSpPr>
            <a:spLocks noGrp="1"/>
          </p:cNvSpPr>
          <p:nvPr>
            <p:ph idx="1"/>
          </p:nvPr>
        </p:nvSpPr>
        <p:spPr>
          <a:xfrm>
            <a:off x="378667" y="1503500"/>
            <a:ext cx="8572500" cy="477700"/>
          </a:xfrm>
        </p:spPr>
        <p:txBody>
          <a:bodyPr>
            <a:normAutofit fontScale="92500"/>
          </a:bodyPr>
          <a:lstStyle/>
          <a:p>
            <a:r>
              <a:rPr lang="en-US" sz="2000" dirty="0"/>
              <a:t>Typically operates with hot water (200-240 °F) or low pressure steam (15 </a:t>
            </a:r>
            <a:r>
              <a:rPr lang="en-US" sz="2000" dirty="0" err="1"/>
              <a:t>psig</a:t>
            </a:r>
            <a:r>
              <a:rPr lang="en-US" sz="2000" dirty="0"/>
              <a:t>) </a:t>
            </a:r>
          </a:p>
        </p:txBody>
      </p:sp>
    </p:spTree>
    <p:extLst>
      <p:ext uri="{BB962C8B-B14F-4D97-AF65-F5344CB8AC3E}">
        <p14:creationId xmlns:p14="http://schemas.microsoft.com/office/powerpoint/2010/main" val="2069173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5E2EB4-AFB6-4A79-BFDA-1791F6BDAAAC}"/>
              </a:ext>
            </a:extLst>
          </p:cNvPr>
          <p:cNvSpPr>
            <a:spLocks noGrp="1"/>
          </p:cNvSpPr>
          <p:nvPr>
            <p:ph type="title"/>
          </p:nvPr>
        </p:nvSpPr>
        <p:spPr/>
        <p:txBody>
          <a:bodyPr>
            <a:normAutofit/>
          </a:bodyPr>
          <a:lstStyle/>
          <a:p>
            <a:r>
              <a:rPr lang="en-US" dirty="0"/>
              <a:t>Desiccant Dehumidifier</a:t>
            </a:r>
          </a:p>
        </p:txBody>
      </p:sp>
      <p:sp>
        <p:nvSpPr>
          <p:cNvPr id="3" name="Content Placeholder 2">
            <a:extLst>
              <a:ext uri="{FF2B5EF4-FFF2-40B4-BE49-F238E27FC236}">
                <a16:creationId xmlns="" xmlns:a16="http://schemas.microsoft.com/office/drawing/2014/main" id="{C20CD92F-43A9-4446-9AB1-6AA1947CAED4}"/>
              </a:ext>
            </a:extLst>
          </p:cNvPr>
          <p:cNvSpPr>
            <a:spLocks noGrp="1"/>
          </p:cNvSpPr>
          <p:nvPr>
            <p:ph idx="1"/>
          </p:nvPr>
        </p:nvSpPr>
        <p:spPr/>
        <p:txBody>
          <a:bodyPr>
            <a:normAutofit/>
          </a:bodyPr>
          <a:lstStyle/>
          <a:p>
            <a:r>
              <a:rPr lang="en-US" sz="2800" dirty="0"/>
              <a:t>Uses a special humidity-absorbing material called a desiccant</a:t>
            </a:r>
          </a:p>
          <a:p>
            <a:r>
              <a:rPr lang="en-US" sz="2800" dirty="0" smtClean="0"/>
              <a:t>“Recharged</a:t>
            </a:r>
            <a:r>
              <a:rPr lang="en-US" sz="2800" dirty="0"/>
              <a:t>" to drive off the humidity, typically by heating it</a:t>
            </a:r>
          </a:p>
          <a:p>
            <a:r>
              <a:rPr lang="en-US" sz="2800" dirty="0"/>
              <a:t>Suitable for high humidity levels at low temperatures</a:t>
            </a:r>
          </a:p>
          <a:p>
            <a:r>
              <a:rPr lang="en-US" sz="2800" dirty="0"/>
              <a:t>Widely utilized in such as supermarket sector</a:t>
            </a:r>
          </a:p>
        </p:txBody>
      </p:sp>
      <p:sp>
        <p:nvSpPr>
          <p:cNvPr id="4" name="Slide Number Placeholder 3">
            <a:extLst>
              <a:ext uri="{FF2B5EF4-FFF2-40B4-BE49-F238E27FC236}">
                <a16:creationId xmlns="" xmlns:a16="http://schemas.microsoft.com/office/drawing/2014/main" id="{58A708BD-6E6A-422E-8084-A97C7011A3A9}"/>
              </a:ext>
            </a:extLst>
          </p:cNvPr>
          <p:cNvSpPr>
            <a:spLocks noGrp="1"/>
          </p:cNvSpPr>
          <p:nvPr>
            <p:ph type="sldNum" sz="quarter" idx="4"/>
          </p:nvPr>
        </p:nvSpPr>
        <p:spPr/>
        <p:txBody>
          <a:bodyPr/>
          <a:lstStyle/>
          <a:p>
            <a:fld id="{0D44A596-66D5-44EE-890F-57ABDBC65F15}" type="slidenum">
              <a:rPr lang="en-US" smtClean="0"/>
              <a:pPr/>
              <a:t>26</a:t>
            </a:fld>
            <a:endParaRPr lang="en-US"/>
          </a:p>
        </p:txBody>
      </p:sp>
      <p:sp>
        <p:nvSpPr>
          <p:cNvPr id="5" name="Rectangle 4">
            <a:extLst>
              <a:ext uri="{FF2B5EF4-FFF2-40B4-BE49-F238E27FC236}">
                <a16:creationId xmlns="" xmlns:a16="http://schemas.microsoft.com/office/drawing/2014/main" id="{072393E3-C301-4594-9890-41EFA8384CEF}"/>
              </a:ext>
            </a:extLst>
          </p:cNvPr>
          <p:cNvSpPr/>
          <p:nvPr/>
        </p:nvSpPr>
        <p:spPr>
          <a:xfrm>
            <a:off x="424543" y="5715000"/>
            <a:ext cx="8382000" cy="246221"/>
          </a:xfrm>
          <a:prstGeom prst="rect">
            <a:avLst/>
          </a:prstGeom>
        </p:spPr>
        <p:txBody>
          <a:bodyPr wrap="square">
            <a:spAutoFit/>
          </a:bodyPr>
          <a:lstStyle/>
          <a:p>
            <a:pPr>
              <a:spcBef>
                <a:spcPts val="1200"/>
              </a:spcBef>
            </a:pPr>
            <a:r>
              <a:rPr lang="en-US" sz="1000" dirty="0"/>
              <a:t>http://www.northeastchptap.org/Data/Sites/5/documents/profiles/Waldbaums_CHPProjectProfile.pdf</a:t>
            </a:r>
          </a:p>
        </p:txBody>
      </p:sp>
    </p:spTree>
    <p:extLst>
      <p:ext uri="{BB962C8B-B14F-4D97-AF65-F5344CB8AC3E}">
        <p14:creationId xmlns:p14="http://schemas.microsoft.com/office/powerpoint/2010/main" val="3846096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EE43C0-9972-4BA7-BEC0-6CCDC01A3EDC}"/>
              </a:ext>
            </a:extLst>
          </p:cNvPr>
          <p:cNvSpPr>
            <a:spLocks noGrp="1"/>
          </p:cNvSpPr>
          <p:nvPr>
            <p:ph type="title"/>
          </p:nvPr>
        </p:nvSpPr>
        <p:spPr/>
        <p:txBody>
          <a:bodyPr>
            <a:normAutofit fontScale="90000"/>
          </a:bodyPr>
          <a:lstStyle/>
          <a:p>
            <a:r>
              <a:rPr lang="en-US" dirty="0"/>
              <a:t>Increasing Opportunities in </a:t>
            </a:r>
            <a:br>
              <a:rPr lang="en-US" dirty="0"/>
            </a:br>
            <a:r>
              <a:rPr lang="en-US" dirty="0"/>
              <a:t>Oil and Gas</a:t>
            </a:r>
          </a:p>
        </p:txBody>
      </p:sp>
      <p:sp>
        <p:nvSpPr>
          <p:cNvPr id="3" name="Content Placeholder 2">
            <a:extLst>
              <a:ext uri="{FF2B5EF4-FFF2-40B4-BE49-F238E27FC236}">
                <a16:creationId xmlns="" xmlns:a16="http://schemas.microsoft.com/office/drawing/2014/main" id="{93515DE8-AC68-40C7-A852-AD302DD374C5}"/>
              </a:ext>
            </a:extLst>
          </p:cNvPr>
          <p:cNvSpPr>
            <a:spLocks noGrp="1"/>
          </p:cNvSpPr>
          <p:nvPr>
            <p:ph idx="1"/>
          </p:nvPr>
        </p:nvSpPr>
        <p:spPr/>
        <p:txBody>
          <a:bodyPr/>
          <a:lstStyle/>
          <a:p>
            <a:r>
              <a:rPr lang="en-US" dirty="0"/>
              <a:t>Need for reliability </a:t>
            </a:r>
          </a:p>
          <a:p>
            <a:r>
              <a:rPr lang="en-US" dirty="0"/>
              <a:t>Legislations and Regulations on GHG emissions and flaring </a:t>
            </a:r>
          </a:p>
          <a:p>
            <a:r>
              <a:rPr lang="en-US" dirty="0"/>
              <a:t>Increasing energy intensity </a:t>
            </a:r>
          </a:p>
          <a:p>
            <a:r>
              <a:rPr lang="en-US" dirty="0"/>
              <a:t>Growing power demand for expansions </a:t>
            </a:r>
          </a:p>
          <a:p>
            <a:r>
              <a:rPr lang="en-US" dirty="0"/>
              <a:t>Social Responsibility </a:t>
            </a:r>
          </a:p>
          <a:p>
            <a:endParaRPr lang="en-US" dirty="0"/>
          </a:p>
        </p:txBody>
      </p:sp>
      <p:sp>
        <p:nvSpPr>
          <p:cNvPr id="4" name="Slide Number Placeholder 3">
            <a:extLst>
              <a:ext uri="{FF2B5EF4-FFF2-40B4-BE49-F238E27FC236}">
                <a16:creationId xmlns="" xmlns:a16="http://schemas.microsoft.com/office/drawing/2014/main" id="{FA76DB2B-DE01-4E14-9F66-CE5B31DAD7E3}"/>
              </a:ext>
            </a:extLst>
          </p:cNvPr>
          <p:cNvSpPr>
            <a:spLocks noGrp="1"/>
          </p:cNvSpPr>
          <p:nvPr>
            <p:ph type="sldNum" sz="quarter" idx="4"/>
          </p:nvPr>
        </p:nvSpPr>
        <p:spPr/>
        <p:txBody>
          <a:bodyPr/>
          <a:lstStyle/>
          <a:p>
            <a:fld id="{0D44A596-66D5-44EE-890F-57ABDBC65F15}" type="slidenum">
              <a:rPr lang="en-US" smtClean="0"/>
              <a:pPr/>
              <a:t>27</a:t>
            </a:fld>
            <a:endParaRPr lang="en-US"/>
          </a:p>
        </p:txBody>
      </p:sp>
    </p:spTree>
    <p:extLst>
      <p:ext uri="{BB962C8B-B14F-4D97-AF65-F5344CB8AC3E}">
        <p14:creationId xmlns:p14="http://schemas.microsoft.com/office/powerpoint/2010/main" val="3921479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Insights</a:t>
            </a:r>
            <a:endParaRPr lang="en-CA" dirty="0"/>
          </a:p>
        </p:txBody>
      </p:sp>
      <p:sp>
        <p:nvSpPr>
          <p:cNvPr id="3" name="Content Placeholder 2"/>
          <p:cNvSpPr>
            <a:spLocks noGrp="1"/>
          </p:cNvSpPr>
          <p:nvPr>
            <p:ph idx="1"/>
          </p:nvPr>
        </p:nvSpPr>
        <p:spPr/>
        <p:txBody>
          <a:bodyPr/>
          <a:lstStyle/>
          <a:p>
            <a:pPr marL="0" indent="0" algn="ctr">
              <a:buNone/>
            </a:pPr>
            <a:r>
              <a:rPr lang="en-CA" dirty="0" smtClean="0"/>
              <a:t>“Determining </a:t>
            </a:r>
            <a:r>
              <a:rPr lang="en-CA" dirty="0" smtClean="0"/>
              <a:t>Opportunities for Combined Heat and Power (CHP) in the Oil </a:t>
            </a:r>
            <a:r>
              <a:rPr lang="en-CA" dirty="0" smtClean="0"/>
              <a:t>Field”</a:t>
            </a:r>
            <a:endParaRPr lang="en-CA" dirty="0" smtClean="0"/>
          </a:p>
          <a:p>
            <a:pPr marL="0" indent="0" algn="ctr">
              <a:buNone/>
            </a:pPr>
            <a:r>
              <a:rPr lang="en-US" dirty="0" err="1" smtClean="0"/>
              <a:t>Andra</a:t>
            </a:r>
            <a:r>
              <a:rPr lang="en-US" dirty="0" smtClean="0"/>
              <a:t> Wilcox, Research Scientist at HARC</a:t>
            </a:r>
          </a:p>
          <a:p>
            <a:pPr marL="0" indent="0" algn="ctr">
              <a:buNone/>
            </a:pPr>
            <a:r>
              <a:rPr lang="en-CA" dirty="0" smtClean="0"/>
              <a:t>Session “Clean Power in the </a:t>
            </a:r>
            <a:r>
              <a:rPr lang="en-CA" dirty="0" smtClean="0"/>
              <a:t>Oilfield”</a:t>
            </a:r>
          </a:p>
          <a:p>
            <a:pPr marL="0" indent="0" algn="ctr">
              <a:buNone/>
            </a:pPr>
            <a:r>
              <a:rPr lang="en-CA" dirty="0" smtClean="0"/>
              <a:t>11:15 </a:t>
            </a:r>
            <a:r>
              <a:rPr lang="en-CA" dirty="0" smtClean="0"/>
              <a:t>am, Oct 31</a:t>
            </a:r>
            <a:r>
              <a:rPr lang="en-CA" baseline="30000" dirty="0" smtClean="0"/>
              <a:t>st</a:t>
            </a:r>
            <a:endParaRPr lang="en-US" dirty="0" smtClean="0"/>
          </a:p>
          <a:p>
            <a:endParaRPr lang="en-CA" dirty="0"/>
          </a:p>
        </p:txBody>
      </p:sp>
      <p:sp>
        <p:nvSpPr>
          <p:cNvPr id="4" name="Slide Number Placeholder 3"/>
          <p:cNvSpPr>
            <a:spLocks noGrp="1"/>
          </p:cNvSpPr>
          <p:nvPr>
            <p:ph type="sldNum" sz="quarter" idx="4"/>
          </p:nvPr>
        </p:nvSpPr>
        <p:spPr/>
        <p:txBody>
          <a:bodyPr/>
          <a:lstStyle/>
          <a:p>
            <a:fld id="{0D44A596-66D5-44EE-890F-57ABDBC65F15}" type="slidenum">
              <a:rPr lang="en-US" smtClean="0"/>
              <a:pPr/>
              <a:t>28</a:t>
            </a:fld>
            <a:endParaRPr lang="en-US"/>
          </a:p>
        </p:txBody>
      </p:sp>
    </p:spTree>
    <p:extLst>
      <p:ext uri="{BB962C8B-B14F-4D97-AF65-F5344CB8AC3E}">
        <p14:creationId xmlns:p14="http://schemas.microsoft.com/office/powerpoint/2010/main" val="2406561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76200"/>
            <a:ext cx="9144000" cy="1143000"/>
          </a:xfrm>
        </p:spPr>
        <p:txBody>
          <a:bodyPr/>
          <a:lstStyle/>
          <a:p>
            <a:pPr algn="ctr"/>
            <a:r>
              <a:rPr lang="en-US" altLang="en-US" dirty="0"/>
              <a:t>Summary</a:t>
            </a:r>
          </a:p>
        </p:txBody>
      </p:sp>
      <p:sp>
        <p:nvSpPr>
          <p:cNvPr id="20483" name="Content Placeholder 2"/>
          <p:cNvSpPr>
            <a:spLocks noGrp="1"/>
          </p:cNvSpPr>
          <p:nvPr>
            <p:ph idx="1"/>
          </p:nvPr>
        </p:nvSpPr>
        <p:spPr>
          <a:xfrm>
            <a:off x="457200" y="1066800"/>
            <a:ext cx="8229600" cy="4525962"/>
          </a:xfrm>
        </p:spPr>
        <p:txBody>
          <a:bodyPr>
            <a:noAutofit/>
          </a:bodyPr>
          <a:lstStyle/>
          <a:p>
            <a:pPr>
              <a:spcBef>
                <a:spcPts val="600"/>
              </a:spcBef>
              <a:spcAft>
                <a:spcPts val="600"/>
              </a:spcAft>
            </a:pPr>
            <a:r>
              <a:rPr lang="en-US" sz="2800" b="0" dirty="0"/>
              <a:t>CHP is a proven technology in industrial facilities</a:t>
            </a:r>
          </a:p>
          <a:p>
            <a:pPr>
              <a:spcBef>
                <a:spcPts val="600"/>
              </a:spcBef>
              <a:spcAft>
                <a:spcPts val="600"/>
              </a:spcAft>
            </a:pPr>
            <a:r>
              <a:rPr lang="en-US" sz="2800" b="0" dirty="0"/>
              <a:t>It provides energy savings, reduced emissions, and opportunities for resiliency</a:t>
            </a:r>
          </a:p>
          <a:p>
            <a:r>
              <a:rPr lang="en-US" altLang="en-US" sz="2800" b="0" dirty="0"/>
              <a:t>Proven technologies are commercially available and cover a full range of sizes and applications</a:t>
            </a:r>
          </a:p>
        </p:txBody>
      </p:sp>
      <p:sp>
        <p:nvSpPr>
          <p:cNvPr id="2" name="Slide Number Placeholder 1"/>
          <p:cNvSpPr>
            <a:spLocks noGrp="1"/>
          </p:cNvSpPr>
          <p:nvPr>
            <p:ph type="sldNum" sz="quarter" idx="4"/>
          </p:nvPr>
        </p:nvSpPr>
        <p:spPr/>
        <p:txBody>
          <a:bodyPr/>
          <a:lstStyle/>
          <a:p>
            <a:fld id="{0D44A596-66D5-44EE-890F-57ABDBC65F15}" type="slidenum">
              <a:rPr lang="en-US" smtClean="0"/>
              <a:pPr/>
              <a:t>29</a:t>
            </a:fld>
            <a:endParaRPr lang="en-US"/>
          </a:p>
        </p:txBody>
      </p:sp>
    </p:spTree>
    <p:extLst>
      <p:ext uri="{BB962C8B-B14F-4D97-AF65-F5344CB8AC3E}">
        <p14:creationId xmlns:p14="http://schemas.microsoft.com/office/powerpoint/2010/main" val="8251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CHP Technical Assistance Partnerships (CHP TAPs)</a:t>
            </a:r>
            <a:endParaRPr lang="en-CA" dirty="0"/>
          </a:p>
        </p:txBody>
      </p:sp>
      <p:sp>
        <p:nvSpPr>
          <p:cNvPr id="3" name="Content Placeholder 2"/>
          <p:cNvSpPr>
            <a:spLocks noGrp="1"/>
          </p:cNvSpPr>
          <p:nvPr>
            <p:ph idx="1"/>
          </p:nvPr>
        </p:nvSpPr>
        <p:spPr>
          <a:xfrm>
            <a:off x="457200" y="1600200"/>
            <a:ext cx="4673752" cy="4343399"/>
          </a:xfrm>
        </p:spPr>
        <p:txBody>
          <a:bodyPr>
            <a:noAutofit/>
          </a:bodyPr>
          <a:lstStyle/>
          <a:p>
            <a:pPr marL="517525">
              <a:lnSpc>
                <a:spcPct val="110000"/>
              </a:lnSpc>
              <a:spcBef>
                <a:spcPts val="600"/>
              </a:spcBef>
              <a:buFont typeface="Arial" panose="020B0604020202020204" pitchFamily="34" charset="0"/>
              <a:buChar char="•"/>
              <a:defRPr/>
            </a:pPr>
            <a:r>
              <a:rPr lang="en-US" sz="1400" dirty="0">
                <a:solidFill>
                  <a:srgbClr val="008000"/>
                </a:solidFill>
                <a:latin typeface="Century Gothic" pitchFamily="34" charset="0"/>
              </a:rPr>
              <a:t>End User Engagement</a:t>
            </a:r>
            <a:r>
              <a:rPr lang="en-US" sz="1200" dirty="0"/>
              <a:t/>
            </a:r>
            <a:br>
              <a:rPr lang="en-US" sz="1200" dirty="0"/>
            </a:br>
            <a:r>
              <a:rPr lang="en-US" sz="1200" b="0" dirty="0">
                <a:solidFill>
                  <a:schemeClr val="bg2">
                    <a:lumMod val="10000"/>
                  </a:schemeClr>
                </a:solidFill>
              </a:rPr>
              <a:t>Partner with strategic End Users to advance technical solutions using CHP as a cost effective and resilient way to ensure American competitiveness, utilize local fuels and enhance energy security.  CHP TAPs offer fact-based, non-biased engineering support to manufacturing, commercial, institutional and federal facilities and campuses. </a:t>
            </a:r>
            <a:endParaRPr lang="en-US" sz="1100" b="0" dirty="0">
              <a:solidFill>
                <a:schemeClr val="bg2">
                  <a:lumMod val="10000"/>
                </a:schemeClr>
              </a:solidFill>
            </a:endParaRPr>
          </a:p>
          <a:p>
            <a:pPr marL="517525">
              <a:lnSpc>
                <a:spcPct val="110000"/>
              </a:lnSpc>
              <a:spcBef>
                <a:spcPts val="600"/>
              </a:spcBef>
              <a:buFont typeface="Arial" panose="020B0604020202020204" pitchFamily="34" charset="0"/>
              <a:buChar char="•"/>
              <a:defRPr/>
            </a:pPr>
            <a:r>
              <a:rPr lang="en-US" sz="1400" dirty="0">
                <a:solidFill>
                  <a:srgbClr val="008000"/>
                </a:solidFill>
                <a:latin typeface="Century Gothic" pitchFamily="34" charset="0"/>
              </a:rPr>
              <a:t>Stakeholder Engagement</a:t>
            </a:r>
            <a:br>
              <a:rPr lang="en-US" sz="1400" dirty="0">
                <a:solidFill>
                  <a:srgbClr val="008000"/>
                </a:solidFill>
                <a:latin typeface="Century Gothic" pitchFamily="34" charset="0"/>
              </a:rPr>
            </a:br>
            <a:r>
              <a:rPr lang="en-US" sz="1200" b="0" dirty="0">
                <a:solidFill>
                  <a:schemeClr val="bg2">
                    <a:lumMod val="10000"/>
                  </a:schemeClr>
                </a:solidFill>
              </a:rPr>
              <a:t>Engage with strategic Stakeholders, including regulators, utilities, and policy makers, to identify and reduce the barriers to using CHP to advance regional efficiency, promote energy independence and enhance the nation’s resilient grid. CHP TAPs provide fact-based, non-biased education to advance sound CHP programs and policies.</a:t>
            </a:r>
            <a:endParaRPr lang="en-US" sz="1400" b="0" dirty="0">
              <a:solidFill>
                <a:schemeClr val="bg2">
                  <a:lumMod val="10000"/>
                </a:schemeClr>
              </a:solidFill>
            </a:endParaRPr>
          </a:p>
          <a:p>
            <a:pPr marL="517525">
              <a:lnSpc>
                <a:spcPct val="110000"/>
              </a:lnSpc>
              <a:spcBef>
                <a:spcPts val="600"/>
              </a:spcBef>
              <a:buFont typeface="Arial" panose="020B0604020202020204" pitchFamily="34" charset="0"/>
              <a:buChar char="•"/>
              <a:defRPr/>
            </a:pPr>
            <a:r>
              <a:rPr lang="en-US" sz="1400" dirty="0">
                <a:solidFill>
                  <a:srgbClr val="008000"/>
                </a:solidFill>
                <a:latin typeface="Century Gothic" pitchFamily="34" charset="0"/>
              </a:rPr>
              <a:t>Technical Services</a:t>
            </a:r>
            <a:br>
              <a:rPr lang="en-US" sz="1400" dirty="0">
                <a:solidFill>
                  <a:srgbClr val="008000"/>
                </a:solidFill>
                <a:latin typeface="Century Gothic" pitchFamily="34" charset="0"/>
              </a:rPr>
            </a:br>
            <a:r>
              <a:rPr lang="en-US" sz="1200" b="0" dirty="0">
                <a:solidFill>
                  <a:schemeClr val="bg2">
                    <a:lumMod val="10000"/>
                  </a:schemeClr>
                </a:solidFill>
              </a:rPr>
              <a:t>As leading experts in CHP (as well as microgrids, heat to power, and district energy) the CHP TAPs work with sites to screen for CHP opportunities as well as provide advanced services to maximize the economic impact and reduce the risk of CHP from initial CHP screening to installation.</a:t>
            </a:r>
          </a:p>
        </p:txBody>
      </p:sp>
      <p:pic>
        <p:nvPicPr>
          <p:cNvPr id="5" name="Picture 2"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9889" y="1676400"/>
            <a:ext cx="3887911" cy="239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943600" y="4495800"/>
            <a:ext cx="2472280" cy="400110"/>
          </a:xfrm>
          <a:prstGeom prst="rect">
            <a:avLst/>
          </a:prstGeom>
          <a:noFill/>
        </p:spPr>
        <p:txBody>
          <a:bodyPr wrap="none" rtlCol="0">
            <a:spAutoFit/>
          </a:bodyPr>
          <a:lstStyle/>
          <a:p>
            <a:r>
              <a:rPr lang="en-US" sz="2000" dirty="0">
                <a:latin typeface="+mj-lt"/>
                <a:hlinkClick r:id="rId3"/>
              </a:rPr>
              <a:t>www.energy.gov/chp</a:t>
            </a:r>
            <a:r>
              <a:rPr lang="en-US" sz="2000" dirty="0">
                <a:latin typeface="+mj-lt"/>
              </a:rPr>
              <a:t> </a:t>
            </a:r>
          </a:p>
        </p:txBody>
      </p:sp>
      <p:sp>
        <p:nvSpPr>
          <p:cNvPr id="8" name="Slide Number Placeholder 7"/>
          <p:cNvSpPr>
            <a:spLocks noGrp="1"/>
          </p:cNvSpPr>
          <p:nvPr>
            <p:ph type="sldNum" sz="quarter" idx="4"/>
          </p:nvPr>
        </p:nvSpPr>
        <p:spPr/>
        <p:txBody>
          <a:bodyPr/>
          <a:lstStyle/>
          <a:p>
            <a:fld id="{0D44A596-66D5-44EE-890F-57ABDBC65F15}" type="slidenum">
              <a:rPr lang="en-US" smtClean="0"/>
              <a:pPr/>
              <a:t>3</a:t>
            </a:fld>
            <a:endParaRPr lang="en-US"/>
          </a:p>
        </p:txBody>
      </p:sp>
    </p:spTree>
    <p:extLst>
      <p:ext uri="{BB962C8B-B14F-4D97-AF65-F5344CB8AC3E}">
        <p14:creationId xmlns:p14="http://schemas.microsoft.com/office/powerpoint/2010/main" val="38969591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0"/>
            <a:ext cx="7772400" cy="1676400"/>
          </a:xfrm>
        </p:spPr>
        <p:txBody>
          <a:bodyPr>
            <a:noAutofit/>
          </a:bodyPr>
          <a:lstStyle/>
          <a:p>
            <a:r>
              <a:rPr lang="en-US" dirty="0"/>
              <a:t>Thank You! </a:t>
            </a:r>
            <a:br>
              <a:rPr lang="en-US" dirty="0"/>
            </a:br>
            <a:r>
              <a:rPr lang="en-US" dirty="0"/>
              <a:t>Questions?</a:t>
            </a:r>
          </a:p>
        </p:txBody>
      </p:sp>
      <p:sp>
        <p:nvSpPr>
          <p:cNvPr id="7" name="TextBox 6"/>
          <p:cNvSpPr txBox="1"/>
          <p:nvPr/>
        </p:nvSpPr>
        <p:spPr>
          <a:xfrm>
            <a:off x="1295400" y="2055876"/>
            <a:ext cx="3429000" cy="2363724"/>
          </a:xfrm>
          <a:prstGeom prst="rect">
            <a:avLst/>
          </a:prstGeom>
          <a:noFill/>
        </p:spPr>
        <p:txBody>
          <a:bodyPr wrap="square" rtlCol="0">
            <a:spAutoFit/>
          </a:bodyPr>
          <a:lstStyle/>
          <a:p>
            <a:pPr marL="231775" indent="-231775" eaLnBrk="0" hangingPunct="0">
              <a:spcBef>
                <a:spcPct val="20000"/>
              </a:spcBef>
              <a:buClr>
                <a:srgbClr val="008000"/>
              </a:buClr>
            </a:pPr>
            <a:r>
              <a:rPr lang="en-US" dirty="0">
                <a:solidFill>
                  <a:srgbClr val="626262"/>
                </a:solidFill>
                <a:latin typeface="Calibri" panose="020F0502020204030204" pitchFamily="34" charset="0"/>
              </a:rPr>
              <a:t>Fanxu Meng, PhD</a:t>
            </a:r>
          </a:p>
          <a:p>
            <a:pPr marL="231775" indent="-231775" eaLnBrk="0" hangingPunct="0">
              <a:spcBef>
                <a:spcPct val="20000"/>
              </a:spcBef>
              <a:buClr>
                <a:srgbClr val="008000"/>
              </a:buClr>
            </a:pPr>
            <a:r>
              <a:rPr lang="en-US" dirty="0">
                <a:solidFill>
                  <a:srgbClr val="626262"/>
                </a:solidFill>
                <a:latin typeface="Calibri" panose="020F0502020204030204" pitchFamily="34" charset="0"/>
              </a:rPr>
              <a:t>Research Associate</a:t>
            </a:r>
          </a:p>
          <a:p>
            <a:pPr eaLnBrk="0" hangingPunct="0">
              <a:spcBef>
                <a:spcPct val="20000"/>
              </a:spcBef>
              <a:buClr>
                <a:srgbClr val="008000"/>
              </a:buClr>
            </a:pPr>
            <a:r>
              <a:rPr lang="en-US" dirty="0">
                <a:solidFill>
                  <a:srgbClr val="626262"/>
                </a:solidFill>
                <a:latin typeface="Calibri" panose="020F0502020204030204" pitchFamily="34" charset="0"/>
              </a:rPr>
              <a:t>Houston Adv. Research Center</a:t>
            </a:r>
          </a:p>
          <a:p>
            <a:pPr eaLnBrk="0" hangingPunct="0">
              <a:spcBef>
                <a:spcPct val="20000"/>
              </a:spcBef>
              <a:buClr>
                <a:srgbClr val="008000"/>
              </a:buClr>
            </a:pPr>
            <a:r>
              <a:rPr lang="en-US" dirty="0">
                <a:solidFill>
                  <a:srgbClr val="626262"/>
                </a:solidFill>
                <a:latin typeface="Calibri" panose="020F0502020204030204" pitchFamily="34" charset="0"/>
              </a:rPr>
              <a:t>8801 Gosling Rd</a:t>
            </a:r>
          </a:p>
          <a:p>
            <a:pPr eaLnBrk="0" hangingPunct="0">
              <a:spcBef>
                <a:spcPct val="20000"/>
              </a:spcBef>
              <a:buClr>
                <a:srgbClr val="008000"/>
              </a:buClr>
            </a:pPr>
            <a:r>
              <a:rPr lang="en-US" dirty="0">
                <a:solidFill>
                  <a:srgbClr val="626262"/>
                </a:solidFill>
                <a:latin typeface="Calibri" panose="020F0502020204030204" pitchFamily="34" charset="0"/>
              </a:rPr>
              <a:t>The Woodlands TX 77381</a:t>
            </a:r>
          </a:p>
          <a:p>
            <a:pPr eaLnBrk="0" hangingPunct="0">
              <a:spcBef>
                <a:spcPct val="20000"/>
              </a:spcBef>
              <a:buClr>
                <a:srgbClr val="008000"/>
              </a:buClr>
            </a:pPr>
            <a:r>
              <a:rPr lang="en-US" dirty="0">
                <a:solidFill>
                  <a:srgbClr val="626262"/>
                </a:solidFill>
                <a:latin typeface="Calibri" panose="020F0502020204030204" pitchFamily="34" charset="0"/>
              </a:rPr>
              <a:t>281-364-6048</a:t>
            </a:r>
          </a:p>
          <a:p>
            <a:pPr eaLnBrk="0" hangingPunct="0">
              <a:spcBef>
                <a:spcPct val="20000"/>
              </a:spcBef>
              <a:buClr>
                <a:srgbClr val="008000"/>
              </a:buClr>
            </a:pPr>
            <a:r>
              <a:rPr lang="en-US" dirty="0">
                <a:solidFill>
                  <a:srgbClr val="C00000"/>
                </a:solidFill>
                <a:latin typeface="Calibri" panose="020F0502020204030204" pitchFamily="34" charset="0"/>
                <a:hlinkClick r:id="rId3"/>
              </a:rPr>
              <a:t>fmeng@harcresearch.org</a:t>
            </a:r>
            <a:endParaRPr lang="en-US" dirty="0">
              <a:solidFill>
                <a:srgbClr val="C00000"/>
              </a:solidFill>
              <a:latin typeface="Calibri" panose="020F0502020204030204" pitchFamily="34" charset="0"/>
            </a:endParaRPr>
          </a:p>
        </p:txBody>
      </p:sp>
      <p:sp>
        <p:nvSpPr>
          <p:cNvPr id="6" name="TextBox 5"/>
          <p:cNvSpPr txBox="1"/>
          <p:nvPr/>
        </p:nvSpPr>
        <p:spPr>
          <a:xfrm>
            <a:off x="5029200" y="2104477"/>
            <a:ext cx="3429000" cy="2696123"/>
          </a:xfrm>
          <a:prstGeom prst="rect">
            <a:avLst/>
          </a:prstGeom>
          <a:noFill/>
        </p:spPr>
        <p:txBody>
          <a:bodyPr wrap="square" rtlCol="0">
            <a:spAutoFit/>
          </a:bodyPr>
          <a:lstStyle>
            <a:defPPr>
              <a:defRPr lang="en-US"/>
            </a:defPPr>
            <a:lvl1pPr marL="231775" indent="-231775" eaLnBrk="0" hangingPunct="0">
              <a:spcBef>
                <a:spcPct val="20000"/>
              </a:spcBef>
              <a:buClr>
                <a:srgbClr val="008000"/>
              </a:buClr>
              <a:defRPr sz="2000">
                <a:solidFill>
                  <a:srgbClr val="626262"/>
                </a:solidFill>
                <a:latin typeface="Calibri" panose="020F0502020204030204" pitchFamily="34" charset="0"/>
              </a:defRPr>
            </a:lvl1pPr>
          </a:lstStyle>
          <a:p>
            <a:r>
              <a:rPr lang="en-US" sz="1800" dirty="0"/>
              <a:t>Gavin Dillingham, PhD </a:t>
            </a:r>
          </a:p>
          <a:p>
            <a:r>
              <a:rPr lang="en-US" sz="1800" dirty="0"/>
              <a:t>Program Director</a:t>
            </a:r>
          </a:p>
          <a:p>
            <a:r>
              <a:rPr lang="en-US" sz="1800" dirty="0"/>
              <a:t>Houston Adv. Research Center</a:t>
            </a:r>
          </a:p>
          <a:p>
            <a:r>
              <a:rPr lang="en-US" sz="1800" dirty="0"/>
              <a:t>8801 Gosling Rd</a:t>
            </a:r>
          </a:p>
          <a:p>
            <a:r>
              <a:rPr lang="en-US" sz="1800" dirty="0"/>
              <a:t>The Woodlands TX 77381</a:t>
            </a:r>
          </a:p>
          <a:p>
            <a:r>
              <a:rPr lang="en-US" sz="1800" dirty="0"/>
              <a:t>281-216-7147</a:t>
            </a:r>
          </a:p>
          <a:p>
            <a:r>
              <a:rPr lang="en-US" sz="1800" dirty="0">
                <a:hlinkClick r:id="rId4"/>
              </a:rPr>
              <a:t>gdillingham@harcresearch.org</a:t>
            </a:r>
            <a:endParaRPr lang="en-US" sz="1800" dirty="0"/>
          </a:p>
          <a:p>
            <a:endParaRPr lang="en-US" sz="1800" dirty="0"/>
          </a:p>
        </p:txBody>
      </p:sp>
      <p:sp>
        <p:nvSpPr>
          <p:cNvPr id="2" name="Slide Number Placeholder 1"/>
          <p:cNvSpPr>
            <a:spLocks noGrp="1"/>
          </p:cNvSpPr>
          <p:nvPr>
            <p:ph type="sldNum" sz="quarter" idx="4"/>
          </p:nvPr>
        </p:nvSpPr>
        <p:spPr/>
        <p:txBody>
          <a:bodyPr/>
          <a:lstStyle/>
          <a:p>
            <a:fld id="{0D44A596-66D5-44EE-890F-57ABDBC65F15}" type="slidenum">
              <a:rPr lang="en-US" smtClean="0"/>
              <a:pPr/>
              <a:t>30</a:t>
            </a:fld>
            <a:endParaRPr lang="en-US"/>
          </a:p>
        </p:txBody>
      </p:sp>
      <p:pic>
        <p:nvPicPr>
          <p:cNvPr id="8" name="Picture 2">
            <a:extLst>
              <a:ext uri="{FF2B5EF4-FFF2-40B4-BE49-F238E27FC236}">
                <a16:creationId xmlns="" xmlns:a16="http://schemas.microsoft.com/office/drawing/2014/main" id="{E028C3B9-21C7-4E3D-BE8C-695F15D462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4495800"/>
            <a:ext cx="2933700" cy="1664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extLst>
              <a:ext uri="{FF2B5EF4-FFF2-40B4-BE49-F238E27FC236}">
                <a16:creationId xmlns="" xmlns:a16="http://schemas.microsoft.com/office/drawing/2014/main" id="{13FB2BE3-D8B9-42E0-9968-3BC9A50999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 y="112776"/>
            <a:ext cx="1653868" cy="190804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D44A596-66D5-44EE-890F-57ABDBC65F15}" type="slidenum">
              <a:rPr lang="en-US" smtClean="0"/>
              <a:pPr/>
              <a:t>4</a:t>
            </a:fld>
            <a:endParaRPr lang="en-US"/>
          </a:p>
        </p:txBody>
      </p:sp>
      <p:pic>
        <p:nvPicPr>
          <p:cNvPr id="5" name="Picture 4">
            <a:extLst>
              <a:ext uri="{FF2B5EF4-FFF2-40B4-BE49-F238E27FC236}">
                <a16:creationId xmlns="" xmlns:a16="http://schemas.microsoft.com/office/drawing/2014/main" id="{2E888A7A-3751-4665-8B22-F26C831DF3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696" y="152175"/>
            <a:ext cx="6490607" cy="4572000"/>
          </a:xfrm>
          <a:prstGeom prst="rect">
            <a:avLst/>
          </a:prstGeom>
        </p:spPr>
      </p:pic>
      <p:graphicFrame>
        <p:nvGraphicFramePr>
          <p:cNvPr id="6" name="Table 5">
            <a:extLst>
              <a:ext uri="{FF2B5EF4-FFF2-40B4-BE49-F238E27FC236}">
                <a16:creationId xmlns="" xmlns:a16="http://schemas.microsoft.com/office/drawing/2014/main" id="{D8845750-A29B-4F92-8098-316E63DA818A}"/>
              </a:ext>
            </a:extLst>
          </p:cNvPr>
          <p:cNvGraphicFramePr>
            <a:graphicFrameLocks noGrp="1"/>
          </p:cNvGraphicFramePr>
          <p:nvPr>
            <p:extLst>
              <p:ext uri="{D42A27DB-BD31-4B8C-83A1-F6EECF244321}">
                <p14:modId xmlns:p14="http://schemas.microsoft.com/office/powerpoint/2010/main" val="2210241843"/>
              </p:ext>
            </p:extLst>
          </p:nvPr>
        </p:nvGraphicFramePr>
        <p:xfrm>
          <a:off x="278780" y="4949987"/>
          <a:ext cx="8586440" cy="1072376"/>
        </p:xfrm>
        <a:graphic>
          <a:graphicData uri="http://schemas.openxmlformats.org/drawingml/2006/table">
            <a:tbl>
              <a:tblPr firstRow="1" bandRow="1">
                <a:tableStyleId>{5C22544A-7EE6-4342-B048-85BDC9FD1C3A}</a:tableStyleId>
              </a:tblPr>
              <a:tblGrid>
                <a:gridCol w="2146610">
                  <a:extLst>
                    <a:ext uri="{9D8B030D-6E8A-4147-A177-3AD203B41FA5}">
                      <a16:colId xmlns="" xmlns:a16="http://schemas.microsoft.com/office/drawing/2014/main" val="840646347"/>
                    </a:ext>
                  </a:extLst>
                </a:gridCol>
                <a:gridCol w="2146610">
                  <a:extLst>
                    <a:ext uri="{9D8B030D-6E8A-4147-A177-3AD203B41FA5}">
                      <a16:colId xmlns="" xmlns:a16="http://schemas.microsoft.com/office/drawing/2014/main" val="1534954275"/>
                    </a:ext>
                  </a:extLst>
                </a:gridCol>
                <a:gridCol w="2146610">
                  <a:extLst>
                    <a:ext uri="{9D8B030D-6E8A-4147-A177-3AD203B41FA5}">
                      <a16:colId xmlns="" xmlns:a16="http://schemas.microsoft.com/office/drawing/2014/main" val="2094249741"/>
                    </a:ext>
                  </a:extLst>
                </a:gridCol>
                <a:gridCol w="2146610">
                  <a:extLst>
                    <a:ext uri="{9D8B030D-6E8A-4147-A177-3AD203B41FA5}">
                      <a16:colId xmlns="" xmlns:a16="http://schemas.microsoft.com/office/drawing/2014/main" val="4016950635"/>
                    </a:ext>
                  </a:extLst>
                </a:gridCol>
              </a:tblGrid>
              <a:tr h="1072376">
                <a:tc>
                  <a:txBody>
                    <a:bodyPr/>
                    <a:lstStyle/>
                    <a:p>
                      <a:pPr algn="ctr"/>
                      <a:r>
                        <a:rPr lang="en-US" sz="1600" b="0" dirty="0">
                          <a:solidFill>
                            <a:srgbClr val="58626E"/>
                          </a:solidFill>
                        </a:rPr>
                        <a:t>DOE CHP Deployment </a:t>
                      </a:r>
                    </a:p>
                    <a:p>
                      <a:pPr algn="ctr"/>
                      <a:r>
                        <a:rPr lang="en-US" sz="1600" b="0" dirty="0">
                          <a:solidFill>
                            <a:srgbClr val="58626E"/>
                          </a:solidFill>
                        </a:rPr>
                        <a:t>Program Contacts</a:t>
                      </a:r>
                    </a:p>
                    <a:p>
                      <a:pPr algn="ctr"/>
                      <a:r>
                        <a:rPr lang="en-US" sz="1050" b="0" dirty="0">
                          <a:solidFill>
                            <a:srgbClr val="58626E"/>
                          </a:solidFill>
                        </a:rPr>
                        <a:t>www.energy.gov/CHPTAP</a:t>
                      </a:r>
                    </a:p>
                  </a:txBody>
                  <a:tcPr anchor="ctr">
                    <a:lnL w="12700" cmpd="sng">
                      <a:noFill/>
                    </a:lnL>
                    <a:lnR w="381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C6CACF"/>
                    </a:solidFill>
                  </a:tcPr>
                </a:tc>
                <a:tc>
                  <a:txBody>
                    <a:bodyPr/>
                    <a:lstStyle/>
                    <a:p>
                      <a:r>
                        <a:rPr lang="en-US" sz="1050" b="1" dirty="0" err="1"/>
                        <a:t>Tarla</a:t>
                      </a:r>
                      <a:r>
                        <a:rPr lang="en-US" sz="1050" b="1" dirty="0"/>
                        <a:t> T. Toomer, Ph.D.</a:t>
                      </a:r>
                    </a:p>
                    <a:p>
                      <a:r>
                        <a:rPr lang="en-US" sz="900" b="0" dirty="0"/>
                        <a:t>CHP Deployment Manager</a:t>
                      </a:r>
                    </a:p>
                    <a:p>
                      <a:r>
                        <a:rPr lang="en-US" sz="900" b="0" dirty="0"/>
                        <a:t>Office of Energy Efficiency and </a:t>
                      </a:r>
                      <a:br>
                        <a:rPr lang="en-US" sz="900" b="0" dirty="0"/>
                      </a:br>
                      <a:r>
                        <a:rPr lang="en-US" sz="900" b="0" dirty="0"/>
                        <a:t>Renewable Energy</a:t>
                      </a:r>
                    </a:p>
                    <a:p>
                      <a:r>
                        <a:rPr lang="en-US" sz="900" b="0" dirty="0"/>
                        <a:t>U.S. Department of Energy</a:t>
                      </a:r>
                    </a:p>
                    <a:p>
                      <a:r>
                        <a:rPr lang="en-US" sz="900" b="0" dirty="0"/>
                        <a:t>Tarla.Toomer@ee.doe.gov</a:t>
                      </a:r>
                    </a:p>
                  </a:txBody>
                  <a:tcPr anchor="ctr">
                    <a:lnL w="381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58626E"/>
                    </a:solidFill>
                  </a:tcPr>
                </a:tc>
                <a:tc>
                  <a:txBody>
                    <a:bodyPr/>
                    <a:lstStyle/>
                    <a:p>
                      <a:r>
                        <a:rPr lang="en-US" sz="1050" b="1" dirty="0"/>
                        <a:t>Patti Garland</a:t>
                      </a:r>
                    </a:p>
                    <a:p>
                      <a:r>
                        <a:rPr lang="en-US" sz="900" b="0" dirty="0"/>
                        <a:t>DOE CHP TAP Coordinator [contractor]</a:t>
                      </a:r>
                    </a:p>
                    <a:p>
                      <a:r>
                        <a:rPr lang="en-US" sz="900" b="0" dirty="0"/>
                        <a:t>Office of Energy Efficiency and </a:t>
                      </a:r>
                      <a:br>
                        <a:rPr lang="en-US" sz="900" b="0" dirty="0"/>
                      </a:br>
                      <a:r>
                        <a:rPr lang="en-US" sz="900" b="0" dirty="0"/>
                        <a:t>Renewable Energy</a:t>
                      </a:r>
                    </a:p>
                    <a:p>
                      <a:r>
                        <a:rPr lang="en-US" sz="900" b="0" dirty="0"/>
                        <a:t>U.S. Department of Energy</a:t>
                      </a:r>
                    </a:p>
                    <a:p>
                      <a:r>
                        <a:rPr lang="en-US" sz="900" b="0" dirty="0"/>
                        <a:t>Patricia.Garland@ee.doe.gov</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8626E"/>
                    </a:solidFill>
                  </a:tcPr>
                </a:tc>
                <a:tc>
                  <a:txBody>
                    <a:bodyPr/>
                    <a:lstStyle/>
                    <a:p>
                      <a:r>
                        <a:rPr lang="en-US" sz="1050" b="1" dirty="0"/>
                        <a:t>Ted Bronson</a:t>
                      </a:r>
                    </a:p>
                    <a:p>
                      <a:r>
                        <a:rPr lang="en-US" sz="900" b="0" dirty="0"/>
                        <a:t>DOE CHP TAP Coordinator [contractor]</a:t>
                      </a:r>
                    </a:p>
                    <a:p>
                      <a:r>
                        <a:rPr lang="en-US" sz="900" b="0" dirty="0"/>
                        <a:t>Office of Energy Efficiency and </a:t>
                      </a:r>
                      <a:br>
                        <a:rPr lang="en-US" sz="900" b="0" dirty="0"/>
                      </a:br>
                      <a:r>
                        <a:rPr lang="en-US" sz="900" b="0" dirty="0"/>
                        <a:t>Renewable Energy</a:t>
                      </a:r>
                    </a:p>
                    <a:p>
                      <a:r>
                        <a:rPr lang="en-US" sz="900" b="0" dirty="0"/>
                        <a:t>U.S. Department of Energy</a:t>
                      </a:r>
                    </a:p>
                    <a:p>
                      <a:r>
                        <a:rPr lang="en-US" sz="900" b="0" dirty="0"/>
                        <a:t>tbronson@peaonline.com</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8626E"/>
                    </a:solidFill>
                  </a:tcPr>
                </a:tc>
                <a:extLst>
                  <a:ext uri="{0D108BD9-81ED-4DB2-BD59-A6C34878D82A}">
                    <a16:rowId xmlns="" xmlns:a16="http://schemas.microsoft.com/office/drawing/2014/main" val="3184754731"/>
                  </a:ext>
                </a:extLst>
              </a:tr>
            </a:tbl>
          </a:graphicData>
        </a:graphic>
      </p:graphicFrame>
    </p:spTree>
    <p:extLst>
      <p:ext uri="{BB962C8B-B14F-4D97-AF65-F5344CB8AC3E}">
        <p14:creationId xmlns:p14="http://schemas.microsoft.com/office/powerpoint/2010/main" val="3765469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CHP Overview</a:t>
            </a:r>
          </a:p>
        </p:txBody>
      </p:sp>
      <p:sp>
        <p:nvSpPr>
          <p:cNvPr id="2" name="Slide Number Placeholder 1"/>
          <p:cNvSpPr>
            <a:spLocks noGrp="1"/>
          </p:cNvSpPr>
          <p:nvPr>
            <p:ph type="sldNum" sz="quarter" idx="4"/>
          </p:nvPr>
        </p:nvSpPr>
        <p:spPr/>
        <p:txBody>
          <a:bodyPr/>
          <a:lstStyle/>
          <a:p>
            <a:fld id="{0D44A596-66D5-44EE-890F-57ABDBC65F15}" type="slidenum">
              <a:rPr lang="en-US" smtClean="0"/>
              <a:pPr/>
              <a:t>5</a:t>
            </a:fld>
            <a:endParaRPr lang="en-US"/>
          </a:p>
        </p:txBody>
      </p:sp>
    </p:spTree>
    <p:extLst>
      <p:ext uri="{BB962C8B-B14F-4D97-AF65-F5344CB8AC3E}">
        <p14:creationId xmlns:p14="http://schemas.microsoft.com/office/powerpoint/2010/main" val="1102152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haefk1\AppData\Local\Microsoft\Windows\Temporary Internet Files\Content.Outlook\JADSW742\CHP_Graphic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066800"/>
            <a:ext cx="4876800" cy="286043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28600" y="228600"/>
            <a:ext cx="8587973" cy="914400"/>
          </a:xfrm>
        </p:spPr>
        <p:txBody>
          <a:bodyPr>
            <a:normAutofit fontScale="90000"/>
          </a:bodyPr>
          <a:lstStyle/>
          <a:p>
            <a:pPr algn="ctr"/>
            <a:r>
              <a:rPr lang="en-US" sz="4000" b="1" dirty="0">
                <a:solidFill>
                  <a:srgbClr val="006600"/>
                </a:solidFill>
              </a:rPr>
              <a:t>CHP: A Key Part of Our Energy Future</a:t>
            </a:r>
          </a:p>
        </p:txBody>
      </p:sp>
      <p:sp>
        <p:nvSpPr>
          <p:cNvPr id="5" name="Rectangle 3"/>
          <p:cNvSpPr txBox="1">
            <a:spLocks noChangeArrowheads="1"/>
          </p:cNvSpPr>
          <p:nvPr/>
        </p:nvSpPr>
        <p:spPr>
          <a:xfrm>
            <a:off x="438150" y="1371601"/>
            <a:ext cx="3987800" cy="4960938"/>
          </a:xfrm>
          <a:prstGeom prst="rect">
            <a:avLst/>
          </a:prstGeom>
        </p:spPr>
        <p:txBody>
          <a:bodyPr/>
          <a:lstStyle>
            <a:lvl1pPr marL="342900" indent="-342900" algn="l" rtl="0" eaLnBrk="0" fontAlgn="base" hangingPunct="0">
              <a:spcBef>
                <a:spcPct val="20000"/>
              </a:spcBef>
              <a:spcAft>
                <a:spcPct val="0"/>
              </a:spcAft>
              <a:buClr>
                <a:srgbClr val="A2CD57"/>
              </a:buClr>
              <a:buFont typeface="Courier New" pitchFamily="49" charset="0"/>
              <a:buChar char="o"/>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A2CD57"/>
              </a:buClr>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A2CD57"/>
              </a:buClr>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A2CD57"/>
              </a:buClr>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A2CD57"/>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600"/>
              </a:spcAft>
              <a:buFont typeface="Wingdings" panose="05000000000000000000" pitchFamily="2" charset="2"/>
              <a:buChar char="§"/>
            </a:pPr>
            <a:r>
              <a:rPr lang="en-US" sz="2000" b="1" dirty="0">
                <a:latin typeface="Calibri Light" panose="020F0302020204030204" pitchFamily="34" charset="0"/>
              </a:rPr>
              <a:t>Form of Distributed Generation (DG)</a:t>
            </a:r>
          </a:p>
          <a:p>
            <a:pPr>
              <a:lnSpc>
                <a:spcPct val="90000"/>
              </a:lnSpc>
              <a:spcAft>
                <a:spcPts val="600"/>
              </a:spcAft>
              <a:buFont typeface="Wingdings" panose="05000000000000000000" pitchFamily="2" charset="2"/>
              <a:buChar char="§"/>
            </a:pPr>
            <a:r>
              <a:rPr lang="en-US" sz="2000" b="1" dirty="0">
                <a:latin typeface="Calibri Light" panose="020F0302020204030204" pitchFamily="34" charset="0"/>
              </a:rPr>
              <a:t>An integrated system</a:t>
            </a:r>
          </a:p>
          <a:p>
            <a:pPr>
              <a:lnSpc>
                <a:spcPct val="90000"/>
              </a:lnSpc>
              <a:spcAft>
                <a:spcPts val="600"/>
              </a:spcAft>
              <a:buFont typeface="Wingdings" panose="05000000000000000000" pitchFamily="2" charset="2"/>
              <a:buChar char="§"/>
            </a:pPr>
            <a:r>
              <a:rPr lang="en-US" sz="2000" b="1" dirty="0">
                <a:latin typeface="Calibri Light" panose="020F0302020204030204" pitchFamily="34" charset="0"/>
              </a:rPr>
              <a:t>Located at or near a                        building / facility</a:t>
            </a:r>
          </a:p>
          <a:p>
            <a:pPr>
              <a:lnSpc>
                <a:spcPct val="90000"/>
              </a:lnSpc>
              <a:spcAft>
                <a:spcPts val="600"/>
              </a:spcAft>
              <a:buFont typeface="Wingdings" panose="05000000000000000000" pitchFamily="2" charset="2"/>
              <a:buChar char="§"/>
            </a:pPr>
            <a:r>
              <a:rPr lang="en-US" sz="2000" b="1" dirty="0">
                <a:latin typeface="Calibri Light" panose="020F0302020204030204" pitchFamily="34" charset="0"/>
              </a:rPr>
              <a:t>Provides at least a portion of the electrical load and</a:t>
            </a:r>
          </a:p>
          <a:p>
            <a:pPr>
              <a:lnSpc>
                <a:spcPct val="90000"/>
              </a:lnSpc>
              <a:spcAft>
                <a:spcPts val="600"/>
              </a:spcAft>
              <a:buFont typeface="Wingdings" panose="05000000000000000000" pitchFamily="2" charset="2"/>
              <a:buChar char="§"/>
            </a:pPr>
            <a:r>
              <a:rPr lang="en-US" sz="2000" b="1" dirty="0">
                <a:latin typeface="Calibri Light" panose="020F0302020204030204" pitchFamily="34" charset="0"/>
              </a:rPr>
              <a:t>Uses thermal energy for:</a:t>
            </a:r>
          </a:p>
          <a:p>
            <a:pPr marL="685800" lvl="1" indent="-228600">
              <a:lnSpc>
                <a:spcPct val="90000"/>
              </a:lnSpc>
              <a:spcAft>
                <a:spcPts val="600"/>
              </a:spcAft>
            </a:pPr>
            <a:r>
              <a:rPr lang="en-US" sz="2000" dirty="0">
                <a:latin typeface="Calibri Light" panose="020F0302020204030204" pitchFamily="34" charset="0"/>
              </a:rPr>
              <a:t>Space Heating / Cooling</a:t>
            </a:r>
          </a:p>
          <a:p>
            <a:pPr marL="685800" lvl="1" indent="-228600">
              <a:lnSpc>
                <a:spcPct val="90000"/>
              </a:lnSpc>
              <a:spcAft>
                <a:spcPts val="600"/>
              </a:spcAft>
            </a:pPr>
            <a:r>
              <a:rPr lang="en-US" sz="2000" dirty="0">
                <a:latin typeface="Calibri Light" panose="020F0302020204030204" pitchFamily="34" charset="0"/>
              </a:rPr>
              <a:t>Process Heating / Cooling</a:t>
            </a:r>
          </a:p>
          <a:p>
            <a:pPr marL="685800" lvl="1" indent="-228600">
              <a:lnSpc>
                <a:spcPct val="90000"/>
              </a:lnSpc>
              <a:spcAft>
                <a:spcPts val="600"/>
              </a:spcAft>
            </a:pPr>
            <a:r>
              <a:rPr lang="en-US" sz="2000" dirty="0">
                <a:latin typeface="Calibri Light" panose="020F0302020204030204" pitchFamily="34" charset="0"/>
              </a:rPr>
              <a:t>Dehumidification</a:t>
            </a:r>
          </a:p>
          <a:p>
            <a:pPr marL="685800" lvl="1" indent="-228600">
              <a:lnSpc>
                <a:spcPct val="90000"/>
              </a:lnSpc>
            </a:pPr>
            <a:endParaRPr lang="en-US" sz="2000" dirty="0">
              <a:latin typeface="Calibri Light" panose="020F0302020204030204" pitchFamily="34" charset="0"/>
            </a:endParaRPr>
          </a:p>
        </p:txBody>
      </p:sp>
      <p:sp>
        <p:nvSpPr>
          <p:cNvPr id="7" name="Text Box 5"/>
          <p:cNvSpPr txBox="1">
            <a:spLocks noChangeArrowheads="1"/>
          </p:cNvSpPr>
          <p:nvPr/>
        </p:nvSpPr>
        <p:spPr bwMode="auto">
          <a:xfrm>
            <a:off x="5143500" y="3927231"/>
            <a:ext cx="2971800" cy="1675606"/>
          </a:xfrm>
          <a:prstGeom prst="rect">
            <a:avLst/>
          </a:prstGeom>
          <a:solidFill>
            <a:schemeClr val="accent3">
              <a:lumMod val="60000"/>
              <a:lumOff val="40000"/>
            </a:schemeClr>
          </a:solidFill>
          <a:ln>
            <a:solidFill>
              <a:schemeClr val="tx1"/>
            </a:solidFill>
          </a:ln>
          <a:extLst/>
        </p:spPr>
        <p:style>
          <a:lnRef idx="1">
            <a:schemeClr val="accent2"/>
          </a:lnRef>
          <a:fillRef idx="3">
            <a:schemeClr val="accent2"/>
          </a:fillRef>
          <a:effectRef idx="2">
            <a:schemeClr val="accent2"/>
          </a:effectRef>
          <a:fontRef idx="minor">
            <a:schemeClr val="lt1"/>
          </a:fontRef>
        </p:style>
        <p:txBody>
          <a:bodyPr wrap="square" tIns="91440" bIns="91440" anchor="ctr" anchorCtr="0">
            <a:noAutofit/>
          </a:bodyPr>
          <a:lstStyle/>
          <a:p>
            <a:pPr algn="ctr"/>
            <a:r>
              <a:rPr lang="en-US" b="1" dirty="0">
                <a:solidFill>
                  <a:schemeClr val="tx1"/>
                </a:solidFill>
                <a:latin typeface="Calibri Light" panose="020F0302020204030204" pitchFamily="34" charset="0"/>
              </a:rPr>
              <a:t>CHP provides  efficient, clean, reliable, affordable energy – today and  for the future.</a:t>
            </a:r>
          </a:p>
        </p:txBody>
      </p:sp>
      <p:sp>
        <p:nvSpPr>
          <p:cNvPr id="8" name="Text Box 6"/>
          <p:cNvSpPr txBox="1">
            <a:spLocks noChangeArrowheads="1"/>
          </p:cNvSpPr>
          <p:nvPr/>
        </p:nvSpPr>
        <p:spPr bwMode="auto">
          <a:xfrm>
            <a:off x="5638800" y="5744288"/>
            <a:ext cx="3200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p>
            <a:r>
              <a:rPr lang="en-US" sz="1000" i="1" dirty="0"/>
              <a:t>Source:  www.energy.gov/chp</a:t>
            </a:r>
          </a:p>
        </p:txBody>
      </p:sp>
      <p:sp>
        <p:nvSpPr>
          <p:cNvPr id="2" name="Slide Number Placeholder 1"/>
          <p:cNvSpPr>
            <a:spLocks noGrp="1"/>
          </p:cNvSpPr>
          <p:nvPr>
            <p:ph type="sldNum" sz="quarter" idx="4"/>
          </p:nvPr>
        </p:nvSpPr>
        <p:spPr/>
        <p:txBody>
          <a:bodyPr/>
          <a:lstStyle/>
          <a:p>
            <a:fld id="{0D44A596-66D5-44EE-890F-57ABDBC65F15}" type="slidenum">
              <a:rPr lang="en-US" smtClean="0"/>
              <a:pPr/>
              <a:t>6</a:t>
            </a:fld>
            <a:endParaRPr lang="en-US"/>
          </a:p>
        </p:txBody>
      </p:sp>
    </p:spTree>
    <p:extLst>
      <p:ext uri="{BB962C8B-B14F-4D97-AF65-F5344CB8AC3E}">
        <p14:creationId xmlns:p14="http://schemas.microsoft.com/office/powerpoint/2010/main" val="2053159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611744" y="1981200"/>
            <a:ext cx="8070986" cy="3387179"/>
            <a:chOff x="449126" y="1928702"/>
            <a:chExt cx="8070986" cy="3211077"/>
          </a:xfrm>
        </p:grpSpPr>
        <p:grpSp>
          <p:nvGrpSpPr>
            <p:cNvPr id="3" name="Group 3"/>
            <p:cNvGrpSpPr>
              <a:grpSpLocks/>
            </p:cNvGrpSpPr>
            <p:nvPr/>
          </p:nvGrpSpPr>
          <p:grpSpPr bwMode="auto">
            <a:xfrm>
              <a:off x="4458714" y="2473450"/>
              <a:ext cx="4061398" cy="2653573"/>
              <a:chOff x="4459315" y="1698224"/>
              <a:chExt cx="4060798" cy="2653105"/>
            </a:xfrm>
          </p:grpSpPr>
          <p:sp>
            <p:nvSpPr>
              <p:cNvPr id="21" name="Right Arrow 20"/>
              <p:cNvSpPr/>
              <p:nvPr/>
            </p:nvSpPr>
            <p:spPr>
              <a:xfrm flipH="1">
                <a:off x="7086541" y="2276626"/>
                <a:ext cx="1030576" cy="440657"/>
              </a:xfrm>
              <a:prstGeom prst="rightArrow">
                <a:avLst>
                  <a:gd name="adj1" fmla="val 50000"/>
                  <a:gd name="adj2" fmla="val 50893"/>
                </a:avLst>
              </a:prstGeom>
              <a:solidFill>
                <a:srgbClr val="B6D22C"/>
              </a:solidFill>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a:defRPr/>
                </a:pPr>
                <a:r>
                  <a:rPr lang="en-US" sz="1400" b="1" dirty="0">
                    <a:solidFill>
                      <a:schemeClr val="tx1">
                        <a:lumMod val="75000"/>
                      </a:schemeClr>
                    </a:solidFill>
                    <a:latin typeface="Century Gothic" panose="020B0502020202020204" pitchFamily="34" charset="0"/>
                  </a:rPr>
                  <a:t>Fuel</a:t>
                </a:r>
              </a:p>
            </p:txBody>
          </p:sp>
          <p:sp>
            <p:nvSpPr>
              <p:cNvPr id="22" name="Rounded Rectangle 21"/>
              <p:cNvSpPr>
                <a:spLocks noChangeArrowheads="1"/>
              </p:cNvSpPr>
              <p:nvPr/>
            </p:nvSpPr>
            <p:spPr bwMode="auto">
              <a:xfrm>
                <a:off x="7758226" y="2245691"/>
                <a:ext cx="761887" cy="560284"/>
              </a:xfrm>
              <a:prstGeom prst="roundRect">
                <a:avLst>
                  <a:gd name="adj" fmla="val 16667"/>
                </a:avLst>
              </a:prstGeom>
              <a:gradFill rotWithShape="1">
                <a:gsLst>
                  <a:gs pos="0">
                    <a:srgbClr val="87ABD3"/>
                  </a:gs>
                  <a:gs pos="57001">
                    <a:srgbClr val="0071A8"/>
                  </a:gs>
                  <a:gs pos="100000">
                    <a:srgbClr val="0071A8"/>
                  </a:gs>
                </a:gsLst>
                <a:lin ang="5400000"/>
              </a:gradFill>
              <a:ln w="9525">
                <a:solidFill>
                  <a:srgbClr val="006792"/>
                </a:solidFill>
                <a:round/>
                <a:headEnd/>
                <a:tailEnd/>
              </a:ln>
              <a:effectLst>
                <a:outerShdw dist="38100" dir="2700000" algn="tl" rotWithShape="0">
                  <a:srgbClr val="808080">
                    <a:alpha val="39998"/>
                  </a:srgbClr>
                </a:outerShdw>
              </a:effectLst>
            </p:spPr>
            <p:txBody>
              <a:bodyPr anchor="ctr"/>
              <a:lstStyle/>
              <a:p>
                <a:pPr algn="ctr">
                  <a:lnSpc>
                    <a:spcPts val="1600"/>
                  </a:lnSpc>
                  <a:defRPr/>
                </a:pPr>
                <a:r>
                  <a:rPr lang="en-US" sz="1600" b="1" dirty="0">
                    <a:solidFill>
                      <a:srgbClr val="FFFFFF"/>
                    </a:solidFill>
                    <a:latin typeface="Century Gothic" panose="020B0502020202020204" pitchFamily="34" charset="0"/>
                  </a:rPr>
                  <a:t>100 units</a:t>
                </a:r>
              </a:p>
            </p:txBody>
          </p:sp>
          <p:sp>
            <p:nvSpPr>
              <p:cNvPr id="23" name="Right Arrow 22"/>
              <p:cNvSpPr/>
              <p:nvPr/>
            </p:nvSpPr>
            <p:spPr>
              <a:xfrm flipH="1">
                <a:off x="4459315" y="1819426"/>
                <a:ext cx="1167149" cy="457200"/>
              </a:xfrm>
              <a:prstGeom prst="rightArrow">
                <a:avLst/>
              </a:prstGeom>
              <a:solidFill>
                <a:srgbClr val="E6AF00"/>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sz="1200" b="1" dirty="0">
                  <a:solidFill>
                    <a:schemeClr val="accent4"/>
                  </a:solidFill>
                </a:endParaRPr>
              </a:p>
            </p:txBody>
          </p:sp>
          <p:sp>
            <p:nvSpPr>
              <p:cNvPr id="24" name="Right Arrow 23"/>
              <p:cNvSpPr/>
              <p:nvPr/>
            </p:nvSpPr>
            <p:spPr>
              <a:xfrm flipH="1">
                <a:off x="4484535" y="2815728"/>
                <a:ext cx="1171334" cy="418097"/>
              </a:xfrm>
              <a:prstGeom prst="rightArrow">
                <a:avLst/>
              </a:prstGeom>
              <a:solidFill>
                <a:srgbClr val="FF0000"/>
              </a:solidFill>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sz="1200" b="1" dirty="0">
                  <a:solidFill>
                    <a:schemeClr val="accent4"/>
                  </a:solidFill>
                </a:endParaRPr>
              </a:p>
            </p:txBody>
          </p:sp>
          <p:sp>
            <p:nvSpPr>
              <p:cNvPr id="25" name="Rounded Rectangle 24"/>
              <p:cNvSpPr/>
              <p:nvPr/>
            </p:nvSpPr>
            <p:spPr>
              <a:xfrm>
                <a:off x="5234125" y="1698224"/>
                <a:ext cx="1832118" cy="1600200"/>
              </a:xfrm>
              <a:prstGeom prst="roundRect">
                <a:avLst/>
              </a:prstGeom>
              <a:solidFill>
                <a:srgbClr val="B8B8B8"/>
              </a:solidFill>
              <a:ln>
                <a:solidFill>
                  <a:schemeClr val="accent1">
                    <a:shade val="50000"/>
                  </a:schemeClr>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800" b="1" dirty="0">
                    <a:solidFill>
                      <a:srgbClr val="3C4045"/>
                    </a:solidFill>
                    <a:latin typeface="Century Gothic" panose="020B0502020202020204" pitchFamily="34" charset="0"/>
                  </a:rPr>
                  <a:t>CHP</a:t>
                </a:r>
              </a:p>
              <a:p>
                <a:pPr algn="ctr">
                  <a:defRPr/>
                </a:pPr>
                <a:r>
                  <a:rPr lang="en-US" sz="1600" dirty="0">
                    <a:solidFill>
                      <a:srgbClr val="3C4045"/>
                    </a:solidFill>
                    <a:latin typeface="Century Gothic" panose="020B0502020202020204" pitchFamily="34" charset="0"/>
                  </a:rPr>
                  <a:t>75% efficiency</a:t>
                </a:r>
              </a:p>
            </p:txBody>
          </p:sp>
          <p:sp>
            <p:nvSpPr>
              <p:cNvPr id="26" name="Rounded Rectangle 25"/>
              <p:cNvSpPr/>
              <p:nvPr/>
            </p:nvSpPr>
            <p:spPr>
              <a:xfrm>
                <a:off x="5234125" y="3894129"/>
                <a:ext cx="1832118" cy="457200"/>
              </a:xfrm>
              <a:prstGeom prst="roundRect">
                <a:avLst/>
              </a:prstGeom>
              <a:solidFill>
                <a:srgbClr val="92D050"/>
              </a:solidFill>
              <a:ln>
                <a:solidFill>
                  <a:schemeClr val="accent1">
                    <a:shade val="50000"/>
                  </a:schemeClr>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algn="ctr">
                  <a:lnSpc>
                    <a:spcPts val="1600"/>
                  </a:lnSpc>
                  <a:defRPr/>
                </a:pPr>
                <a:r>
                  <a:rPr lang="en-US" sz="1600" b="1" dirty="0">
                    <a:solidFill>
                      <a:srgbClr val="3C4045"/>
                    </a:solidFill>
                    <a:latin typeface="Century Gothic" panose="020B0502020202020204" pitchFamily="34" charset="0"/>
                    <a:ea typeface="ＭＳ Ｐゴシック" charset="-128"/>
                  </a:rPr>
                  <a:t>Total Efficiency</a:t>
                </a:r>
              </a:p>
              <a:p>
                <a:pPr algn="ctr">
                  <a:lnSpc>
                    <a:spcPts val="1600"/>
                  </a:lnSpc>
                  <a:defRPr/>
                </a:pPr>
                <a:r>
                  <a:rPr lang="en-US" sz="1600" b="1" dirty="0">
                    <a:solidFill>
                      <a:srgbClr val="3C4045"/>
                    </a:solidFill>
                    <a:latin typeface="Century Gothic" panose="020B0502020202020204" pitchFamily="34" charset="0"/>
                    <a:ea typeface="ＭＳ Ｐゴシック" charset="-128"/>
                  </a:rPr>
                  <a:t>~ 75%</a:t>
                </a:r>
                <a:endParaRPr lang="en-US" sz="1600" dirty="0">
                  <a:solidFill>
                    <a:srgbClr val="3C4045"/>
                  </a:solidFill>
                  <a:latin typeface="Century Gothic" panose="020B0502020202020204" pitchFamily="34" charset="0"/>
                  <a:ea typeface="ＭＳ Ｐゴシック" charset="-128"/>
                </a:endParaRPr>
              </a:p>
            </p:txBody>
          </p:sp>
        </p:grpSp>
        <p:grpSp>
          <p:nvGrpSpPr>
            <p:cNvPr id="4" name="Group 6"/>
            <p:cNvGrpSpPr>
              <a:grpSpLocks/>
            </p:cNvGrpSpPr>
            <p:nvPr/>
          </p:nvGrpSpPr>
          <p:grpSpPr bwMode="auto">
            <a:xfrm>
              <a:off x="449126" y="1928702"/>
              <a:ext cx="4670694" cy="3211077"/>
              <a:chOff x="449332" y="1153031"/>
              <a:chExt cx="4669818" cy="3210772"/>
            </a:xfrm>
          </p:grpSpPr>
          <p:sp>
            <p:nvSpPr>
              <p:cNvPr id="8" name="Right Arrow 7"/>
              <p:cNvSpPr/>
              <p:nvPr/>
            </p:nvSpPr>
            <p:spPr>
              <a:xfrm>
                <a:off x="980121" y="1866376"/>
                <a:ext cx="843451" cy="400050"/>
              </a:xfrm>
              <a:prstGeom prst="rightArrow">
                <a:avLst>
                  <a:gd name="adj1" fmla="val 50000"/>
                  <a:gd name="adj2" fmla="val 42744"/>
                </a:avLst>
              </a:prstGeom>
              <a:solidFill>
                <a:srgbClr val="B6D22C"/>
              </a:solidFill>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algn="r">
                  <a:spcBef>
                    <a:spcPts val="600"/>
                  </a:spcBef>
                  <a:defRPr/>
                </a:pPr>
                <a:r>
                  <a:rPr lang="en-US" sz="1400" b="1" dirty="0">
                    <a:solidFill>
                      <a:schemeClr val="tx1"/>
                    </a:solidFill>
                    <a:latin typeface="Century Gothic" panose="020B0502020202020204" pitchFamily="34" charset="0"/>
                  </a:rPr>
                  <a:t>Fuel</a:t>
                </a:r>
              </a:p>
            </p:txBody>
          </p:sp>
          <p:sp>
            <p:nvSpPr>
              <p:cNvPr id="9" name="Right Arrow 8"/>
              <p:cNvSpPr/>
              <p:nvPr/>
            </p:nvSpPr>
            <p:spPr>
              <a:xfrm>
                <a:off x="980121" y="2841421"/>
                <a:ext cx="868999" cy="400050"/>
              </a:xfrm>
              <a:prstGeom prst="rightArrow">
                <a:avLst/>
              </a:prstGeom>
              <a:solidFill>
                <a:srgbClr val="B6D22C"/>
              </a:solidFill>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algn="r">
                  <a:defRPr/>
                </a:pPr>
                <a:r>
                  <a:rPr lang="en-US" sz="1200" b="1" dirty="0">
                    <a:solidFill>
                      <a:schemeClr val="tx1"/>
                    </a:solidFill>
                  </a:rPr>
                  <a:t>Fuel</a:t>
                </a:r>
              </a:p>
            </p:txBody>
          </p:sp>
          <p:sp>
            <p:nvSpPr>
              <p:cNvPr id="10" name="Right Arrow 9"/>
              <p:cNvSpPr/>
              <p:nvPr/>
            </p:nvSpPr>
            <p:spPr>
              <a:xfrm>
                <a:off x="3379699" y="1838581"/>
                <a:ext cx="1066800" cy="457200"/>
              </a:xfrm>
              <a:prstGeom prst="rightArrow">
                <a:avLst/>
              </a:prstGeom>
              <a:solidFill>
                <a:srgbClr val="E6AF00"/>
              </a:solidFill>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sz="1200" b="1" dirty="0">
                  <a:solidFill>
                    <a:schemeClr val="accent4"/>
                  </a:solidFill>
                </a:endParaRPr>
              </a:p>
            </p:txBody>
          </p:sp>
          <p:sp>
            <p:nvSpPr>
              <p:cNvPr id="11" name="Rounded Rectangle 10"/>
              <p:cNvSpPr/>
              <p:nvPr/>
            </p:nvSpPr>
            <p:spPr>
              <a:xfrm>
                <a:off x="4038135" y="1153031"/>
                <a:ext cx="762935" cy="489681"/>
              </a:xfrm>
              <a:prstGeom prst="roundRect">
                <a:avLst/>
              </a:prstGeom>
              <a:solidFill>
                <a:srgbClr val="E6AF00"/>
              </a:solidFill>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anchor="ctr"/>
              <a:lstStyle/>
              <a:p>
                <a:pPr algn="ctr">
                  <a:lnSpc>
                    <a:spcPts val="1600"/>
                  </a:lnSpc>
                  <a:defRPr/>
                </a:pPr>
                <a:r>
                  <a:rPr lang="en-US" sz="1600" b="1" dirty="0">
                    <a:solidFill>
                      <a:srgbClr val="FFFFFF"/>
                    </a:solidFill>
                    <a:latin typeface="Century Gothic" panose="020B0502020202020204" pitchFamily="34" charset="0"/>
                  </a:rPr>
                  <a:t>30 units</a:t>
                </a:r>
              </a:p>
            </p:txBody>
          </p:sp>
          <p:sp>
            <p:nvSpPr>
              <p:cNvPr id="12" name="Right Arrow 11"/>
              <p:cNvSpPr/>
              <p:nvPr/>
            </p:nvSpPr>
            <p:spPr>
              <a:xfrm>
                <a:off x="3365753" y="2824361"/>
                <a:ext cx="1066800" cy="400050"/>
              </a:xfrm>
              <a:prstGeom prst="rightArrow">
                <a:avLst/>
              </a:prstGeom>
              <a:solidFill>
                <a:srgbClr val="FF0000"/>
              </a:solidFill>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sz="1200" b="1" dirty="0">
                  <a:solidFill>
                    <a:schemeClr val="accent4"/>
                  </a:solidFill>
                </a:endParaRPr>
              </a:p>
            </p:txBody>
          </p:sp>
          <p:sp>
            <p:nvSpPr>
              <p:cNvPr id="13" name="Rounded Rectangle 12"/>
              <p:cNvSpPr/>
              <p:nvPr/>
            </p:nvSpPr>
            <p:spPr>
              <a:xfrm>
                <a:off x="1885716" y="1498148"/>
                <a:ext cx="1910359" cy="935315"/>
              </a:xfrm>
              <a:prstGeom prst="roundRect">
                <a:avLst/>
              </a:prstGeom>
              <a:solidFill>
                <a:srgbClr val="B8B8B8"/>
              </a:solidFill>
              <a:ln>
                <a:solidFill>
                  <a:schemeClr val="accent1">
                    <a:shade val="50000"/>
                  </a:schemeClr>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b="1" dirty="0">
                    <a:solidFill>
                      <a:srgbClr val="3C4045"/>
                    </a:solidFill>
                    <a:latin typeface="Century Gothic" panose="020B0502020202020204" pitchFamily="34" charset="0"/>
                  </a:rPr>
                  <a:t>Power Plant</a:t>
                </a:r>
              </a:p>
              <a:p>
                <a:pPr algn="ctr">
                  <a:defRPr/>
                </a:pPr>
                <a:r>
                  <a:rPr lang="en-US" sz="1600" dirty="0">
                    <a:solidFill>
                      <a:srgbClr val="3C4045"/>
                    </a:solidFill>
                    <a:latin typeface="Century Gothic" panose="020B0502020202020204" pitchFamily="34" charset="0"/>
                  </a:rPr>
                  <a:t>32% efficiency</a:t>
                </a:r>
              </a:p>
              <a:p>
                <a:pPr algn="ctr">
                  <a:defRPr/>
                </a:pPr>
                <a:r>
                  <a:rPr lang="en-US" sz="1400" dirty="0">
                    <a:solidFill>
                      <a:srgbClr val="3C4045"/>
                    </a:solidFill>
                    <a:latin typeface="Century Gothic" panose="020B0502020202020204" pitchFamily="34" charset="0"/>
                  </a:rPr>
                  <a:t>(Including T&amp;D)</a:t>
                </a:r>
              </a:p>
            </p:txBody>
          </p:sp>
          <p:sp>
            <p:nvSpPr>
              <p:cNvPr id="14" name="Rounded Rectangle 13"/>
              <p:cNvSpPr/>
              <p:nvPr/>
            </p:nvSpPr>
            <p:spPr>
              <a:xfrm>
                <a:off x="1885716" y="2584246"/>
                <a:ext cx="1910359" cy="914400"/>
              </a:xfrm>
              <a:prstGeom prst="roundRect">
                <a:avLst/>
              </a:prstGeom>
              <a:solidFill>
                <a:srgbClr val="B8B8B8"/>
              </a:solidFill>
              <a:ln>
                <a:solidFill>
                  <a:schemeClr val="accent1">
                    <a:shade val="50000"/>
                  </a:schemeClr>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b="1" dirty="0">
                    <a:solidFill>
                      <a:srgbClr val="3C4045"/>
                    </a:solidFill>
                  </a:rPr>
                  <a:t>Onsite Boiler</a:t>
                </a:r>
              </a:p>
              <a:p>
                <a:pPr algn="ctr">
                  <a:defRPr/>
                </a:pPr>
                <a:r>
                  <a:rPr lang="en-US" sz="1600" dirty="0">
                    <a:solidFill>
                      <a:srgbClr val="3C4045"/>
                    </a:solidFill>
                  </a:rPr>
                  <a:t>80% efficiency</a:t>
                </a:r>
              </a:p>
            </p:txBody>
          </p:sp>
          <p:sp>
            <p:nvSpPr>
              <p:cNvPr id="15" name="Rounded Rectangle 14"/>
              <p:cNvSpPr/>
              <p:nvPr/>
            </p:nvSpPr>
            <p:spPr>
              <a:xfrm>
                <a:off x="4038134" y="3324815"/>
                <a:ext cx="788154" cy="563547"/>
              </a:xfrm>
              <a:prstGeom prst="roundRect">
                <a:avLst/>
              </a:prstGeom>
              <a:gradFill flip="none" rotWithShape="1">
                <a:gsLst>
                  <a:gs pos="46000">
                    <a:srgbClr val="FF0000"/>
                  </a:gs>
                  <a:gs pos="100000">
                    <a:srgbClr val="FF7862"/>
                  </a:gs>
                </a:gsLst>
                <a:lin ang="16200000" scaled="0"/>
                <a:tileRect/>
              </a:gradFill>
              <a:ln>
                <a:solidFill>
                  <a:srgbClr val="9C312A"/>
                </a:solid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anchor="ctr"/>
              <a:lstStyle/>
              <a:p>
                <a:pPr algn="ctr">
                  <a:lnSpc>
                    <a:spcPts val="1600"/>
                  </a:lnSpc>
                  <a:defRPr/>
                </a:pPr>
                <a:r>
                  <a:rPr lang="en-US" sz="1600" b="1" dirty="0">
                    <a:solidFill>
                      <a:srgbClr val="FFFFFF"/>
                    </a:solidFill>
                    <a:latin typeface="Century Gothic" panose="020B0502020202020204" pitchFamily="34" charset="0"/>
                  </a:rPr>
                  <a:t>45 units</a:t>
                </a:r>
              </a:p>
            </p:txBody>
          </p:sp>
          <p:sp>
            <p:nvSpPr>
              <p:cNvPr id="16" name="Rounded Rectangle 15"/>
              <p:cNvSpPr>
                <a:spLocks noChangeArrowheads="1"/>
              </p:cNvSpPr>
              <p:nvPr/>
            </p:nvSpPr>
            <p:spPr bwMode="auto">
              <a:xfrm>
                <a:off x="3920857" y="1950987"/>
                <a:ext cx="1198293" cy="299493"/>
              </a:xfrm>
              <a:prstGeom prst="roundRect">
                <a:avLst>
                  <a:gd name="adj" fmla="val 16667"/>
                </a:avLst>
              </a:prstGeom>
              <a:solidFill>
                <a:schemeClr val="bg2">
                  <a:lumMod val="20000"/>
                  <a:lumOff val="80000"/>
                  <a:alpha val="70195"/>
                </a:schemeClr>
              </a:solidFill>
              <a:ln w="25400">
                <a:noFill/>
                <a:round/>
                <a:headEnd/>
                <a:tailEnd/>
              </a:ln>
              <a:effectLst>
                <a:outerShdw dist="38100" dir="2700000" algn="tl" rotWithShape="0">
                  <a:srgbClr val="808080">
                    <a:alpha val="39998"/>
                  </a:srgbClr>
                </a:outerShdw>
              </a:effectLst>
            </p:spPr>
            <p:txBody>
              <a:bodyPr anchor="ctr"/>
              <a:lstStyle/>
              <a:p>
                <a:pPr algn="ctr">
                  <a:defRPr/>
                </a:pPr>
                <a:r>
                  <a:rPr lang="en-US" sz="1400" b="1" dirty="0">
                    <a:solidFill>
                      <a:schemeClr val="tx1">
                        <a:lumMod val="75000"/>
                      </a:schemeClr>
                    </a:solidFill>
                    <a:latin typeface="Century Gothic" panose="020B0502020202020204" pitchFamily="34" charset="0"/>
                  </a:rPr>
                  <a:t>Electricity</a:t>
                </a:r>
              </a:p>
            </p:txBody>
          </p:sp>
          <p:sp>
            <p:nvSpPr>
              <p:cNvPr id="17" name="Rounded Rectangle 16"/>
              <p:cNvSpPr>
                <a:spLocks noChangeArrowheads="1"/>
              </p:cNvSpPr>
              <p:nvPr/>
            </p:nvSpPr>
            <p:spPr bwMode="auto">
              <a:xfrm>
                <a:off x="3931791" y="2942081"/>
                <a:ext cx="1001524" cy="200006"/>
              </a:xfrm>
              <a:prstGeom prst="roundRect">
                <a:avLst>
                  <a:gd name="adj" fmla="val 16667"/>
                </a:avLst>
              </a:prstGeom>
              <a:solidFill>
                <a:schemeClr val="bg2">
                  <a:lumMod val="20000"/>
                  <a:lumOff val="80000"/>
                  <a:alpha val="70195"/>
                </a:schemeClr>
              </a:solidFill>
              <a:ln w="25400">
                <a:noFill/>
                <a:round/>
                <a:headEnd/>
                <a:tailEnd/>
              </a:ln>
              <a:effectLst>
                <a:outerShdw dist="38100" dir="2700000" algn="tl" rotWithShape="0">
                  <a:srgbClr val="808080">
                    <a:alpha val="39998"/>
                  </a:srgbClr>
                </a:outerShdw>
              </a:effectLst>
            </p:spPr>
            <p:txBody>
              <a:bodyPr anchor="ctr"/>
              <a:lstStyle/>
              <a:p>
                <a:pPr algn="ctr">
                  <a:defRPr/>
                </a:pPr>
                <a:r>
                  <a:rPr lang="en-US" sz="1600" b="1" dirty="0">
                    <a:solidFill>
                      <a:schemeClr val="tx1">
                        <a:lumMod val="75000"/>
                      </a:schemeClr>
                    </a:solidFill>
                  </a:rPr>
                  <a:t>Heat</a:t>
                </a:r>
              </a:p>
            </p:txBody>
          </p:sp>
          <p:sp>
            <p:nvSpPr>
              <p:cNvPr id="18" name="Rounded Rectangle 17"/>
              <p:cNvSpPr/>
              <p:nvPr/>
            </p:nvSpPr>
            <p:spPr>
              <a:xfrm>
                <a:off x="1885716" y="3906603"/>
                <a:ext cx="1910359" cy="457200"/>
              </a:xfrm>
              <a:prstGeom prst="roundRect">
                <a:avLst/>
              </a:prstGeom>
              <a:solidFill>
                <a:srgbClr val="92D050"/>
              </a:solidFill>
              <a:ln>
                <a:solidFill>
                  <a:schemeClr val="accent1">
                    <a:shade val="50000"/>
                  </a:schemeClr>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algn="ctr">
                  <a:lnSpc>
                    <a:spcPts val="1600"/>
                  </a:lnSpc>
                  <a:defRPr/>
                </a:pPr>
                <a:r>
                  <a:rPr lang="en-US" sz="1600" b="1" dirty="0">
                    <a:solidFill>
                      <a:srgbClr val="3C4045"/>
                    </a:solidFill>
                    <a:latin typeface="Century Gothic" panose="020B0502020202020204" pitchFamily="34" charset="0"/>
                    <a:ea typeface="ＭＳ Ｐゴシック" charset="-128"/>
                  </a:rPr>
                  <a:t>Total Efficiency</a:t>
                </a:r>
              </a:p>
              <a:p>
                <a:pPr algn="ctr">
                  <a:lnSpc>
                    <a:spcPts val="1600"/>
                  </a:lnSpc>
                  <a:defRPr/>
                </a:pPr>
                <a:r>
                  <a:rPr lang="en-US" sz="1600" b="1" dirty="0">
                    <a:solidFill>
                      <a:srgbClr val="3C4045"/>
                    </a:solidFill>
                    <a:latin typeface="Century Gothic" panose="020B0502020202020204" pitchFamily="34" charset="0"/>
                    <a:ea typeface="ＭＳ Ｐゴシック" charset="-128"/>
                  </a:rPr>
                  <a:t>~ 50%</a:t>
                </a:r>
                <a:endParaRPr lang="en-US" sz="1600" dirty="0">
                  <a:solidFill>
                    <a:srgbClr val="3C4045"/>
                  </a:solidFill>
                  <a:latin typeface="Century Gothic" panose="020B0502020202020204" pitchFamily="34" charset="0"/>
                  <a:ea typeface="ＭＳ Ｐゴシック" charset="-128"/>
                </a:endParaRPr>
              </a:p>
            </p:txBody>
          </p:sp>
          <p:sp>
            <p:nvSpPr>
              <p:cNvPr id="19" name="Rounded Rectangle 18"/>
              <p:cNvSpPr>
                <a:spLocks noChangeArrowheads="1"/>
              </p:cNvSpPr>
              <p:nvPr/>
            </p:nvSpPr>
            <p:spPr bwMode="auto">
              <a:xfrm>
                <a:off x="449332" y="1697727"/>
                <a:ext cx="811197" cy="631638"/>
              </a:xfrm>
              <a:prstGeom prst="roundRect">
                <a:avLst>
                  <a:gd name="adj" fmla="val 16667"/>
                </a:avLst>
              </a:prstGeom>
              <a:gradFill rotWithShape="1">
                <a:gsLst>
                  <a:gs pos="0">
                    <a:srgbClr val="87ABD3"/>
                  </a:gs>
                  <a:gs pos="57001">
                    <a:srgbClr val="0071A8"/>
                  </a:gs>
                  <a:gs pos="100000">
                    <a:srgbClr val="0071A8"/>
                  </a:gs>
                </a:gsLst>
                <a:lin ang="5400000"/>
              </a:gradFill>
              <a:ln w="9525">
                <a:solidFill>
                  <a:srgbClr val="006792"/>
                </a:solidFill>
                <a:round/>
                <a:headEnd/>
                <a:tailEnd/>
              </a:ln>
              <a:effectLst>
                <a:outerShdw dist="38100" dir="2700000" algn="tl" rotWithShape="0">
                  <a:srgbClr val="808080">
                    <a:alpha val="39998"/>
                  </a:srgbClr>
                </a:outerShdw>
              </a:effectLst>
            </p:spPr>
            <p:txBody>
              <a:bodyPr anchor="ctr"/>
              <a:lstStyle/>
              <a:p>
                <a:pPr algn="ctr">
                  <a:lnSpc>
                    <a:spcPct val="80000"/>
                  </a:lnSpc>
                  <a:defRPr/>
                </a:pPr>
                <a:r>
                  <a:rPr lang="en-US" sz="1600" b="1" dirty="0">
                    <a:solidFill>
                      <a:srgbClr val="FFFFFF"/>
                    </a:solidFill>
                    <a:latin typeface="Century Gothic" panose="020B0502020202020204" pitchFamily="34" charset="0"/>
                  </a:rPr>
                  <a:t>94 units</a:t>
                </a:r>
              </a:p>
            </p:txBody>
          </p:sp>
          <p:sp>
            <p:nvSpPr>
              <p:cNvPr id="20" name="Rounded Rectangle 19"/>
              <p:cNvSpPr>
                <a:spLocks noChangeArrowheads="1"/>
              </p:cNvSpPr>
              <p:nvPr/>
            </p:nvSpPr>
            <p:spPr bwMode="auto">
              <a:xfrm>
                <a:off x="449332" y="2716869"/>
                <a:ext cx="811197" cy="607945"/>
              </a:xfrm>
              <a:prstGeom prst="roundRect">
                <a:avLst>
                  <a:gd name="adj" fmla="val 16667"/>
                </a:avLst>
              </a:prstGeom>
              <a:gradFill rotWithShape="1">
                <a:gsLst>
                  <a:gs pos="0">
                    <a:srgbClr val="87ABD3"/>
                  </a:gs>
                  <a:gs pos="57001">
                    <a:srgbClr val="0071A8"/>
                  </a:gs>
                  <a:gs pos="100000">
                    <a:srgbClr val="0071A8"/>
                  </a:gs>
                </a:gsLst>
                <a:lin ang="5400000"/>
              </a:gradFill>
              <a:ln w="9525">
                <a:solidFill>
                  <a:srgbClr val="006792"/>
                </a:solidFill>
                <a:round/>
                <a:headEnd/>
                <a:tailEnd/>
              </a:ln>
              <a:effectLst>
                <a:outerShdw dist="38100" dir="2700000" algn="tl" rotWithShape="0">
                  <a:srgbClr val="808080">
                    <a:alpha val="39998"/>
                  </a:srgbClr>
                </a:outerShdw>
              </a:effectLst>
            </p:spPr>
            <p:txBody>
              <a:bodyPr anchor="ctr"/>
              <a:lstStyle/>
              <a:p>
                <a:pPr algn="ctr">
                  <a:lnSpc>
                    <a:spcPct val="80000"/>
                  </a:lnSpc>
                  <a:defRPr/>
                </a:pPr>
                <a:r>
                  <a:rPr lang="en-US" sz="1600" b="1" dirty="0">
                    <a:solidFill>
                      <a:srgbClr val="FFFFFF"/>
                    </a:solidFill>
                  </a:rPr>
                  <a:t>56 units</a:t>
                </a:r>
              </a:p>
            </p:txBody>
          </p:sp>
        </p:grpSp>
      </p:grpSp>
      <p:sp>
        <p:nvSpPr>
          <p:cNvPr id="27" name="Title 1"/>
          <p:cNvSpPr>
            <a:spLocks noGrp="1"/>
          </p:cNvSpPr>
          <p:nvPr>
            <p:ph type="title"/>
          </p:nvPr>
        </p:nvSpPr>
        <p:spPr>
          <a:xfrm>
            <a:off x="0" y="228600"/>
            <a:ext cx="9144000" cy="1096962"/>
          </a:xfrm>
        </p:spPr>
        <p:txBody>
          <a:bodyPr>
            <a:noAutofit/>
          </a:bodyPr>
          <a:lstStyle/>
          <a:p>
            <a:r>
              <a:rPr lang="en-US" sz="2800" dirty="0"/>
              <a:t>CHP Recaptures Heat of Generation, Increasing Energy Efficiency, and Reducing GHGs</a:t>
            </a:r>
          </a:p>
        </p:txBody>
      </p:sp>
      <p:sp>
        <p:nvSpPr>
          <p:cNvPr id="5" name="Slide Number Placeholder 4"/>
          <p:cNvSpPr>
            <a:spLocks noGrp="1"/>
          </p:cNvSpPr>
          <p:nvPr>
            <p:ph type="sldNum" sz="quarter" idx="4"/>
          </p:nvPr>
        </p:nvSpPr>
        <p:spPr/>
        <p:txBody>
          <a:bodyPr/>
          <a:lstStyle/>
          <a:p>
            <a:fld id="{0D44A596-66D5-44EE-890F-57ABDBC65F15}" type="slidenum">
              <a:rPr lang="en-US" smtClean="0"/>
              <a:pPr/>
              <a:t>7</a:t>
            </a:fld>
            <a:endParaRPr lang="en-US"/>
          </a:p>
        </p:txBody>
      </p:sp>
    </p:spTree>
    <p:extLst>
      <p:ext uri="{BB962C8B-B14F-4D97-AF65-F5344CB8AC3E}">
        <p14:creationId xmlns:p14="http://schemas.microsoft.com/office/powerpoint/2010/main" val="779383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Rectangle 4"/>
          <p:cNvSpPr>
            <a:spLocks noGrp="1" noChangeArrowheads="1"/>
          </p:cNvSpPr>
          <p:nvPr>
            <p:ph type="title"/>
          </p:nvPr>
        </p:nvSpPr>
        <p:spPr/>
        <p:txBody>
          <a:bodyPr>
            <a:normAutofit/>
          </a:bodyPr>
          <a:lstStyle/>
          <a:p>
            <a:r>
              <a:rPr lang="en-US" sz="3600" b="1" dirty="0">
                <a:solidFill>
                  <a:srgbClr val="006600"/>
                </a:solidFill>
                <a:latin typeface="Century Gothic" panose="020B0502020202020204" pitchFamily="34" charset="0"/>
              </a:rPr>
              <a:t>What Are the Benefits of CHP?</a:t>
            </a:r>
          </a:p>
        </p:txBody>
      </p:sp>
      <p:sp>
        <p:nvSpPr>
          <p:cNvPr id="185347" name="Rectangle 3"/>
          <p:cNvSpPr>
            <a:spLocks noGrp="1" noChangeArrowheads="1"/>
          </p:cNvSpPr>
          <p:nvPr>
            <p:ph idx="1"/>
          </p:nvPr>
        </p:nvSpPr>
        <p:spPr>
          <a:xfrm>
            <a:off x="457200" y="1341437"/>
            <a:ext cx="8229600" cy="4525963"/>
          </a:xfrm>
        </p:spPr>
        <p:txBody>
          <a:bodyPr>
            <a:normAutofit fontScale="92500" lnSpcReduction="20000"/>
          </a:bodyPr>
          <a:lstStyle/>
          <a:p>
            <a:pPr>
              <a:spcBef>
                <a:spcPts val="1800"/>
              </a:spcBef>
              <a:spcAft>
                <a:spcPts val="0"/>
              </a:spcAft>
            </a:pPr>
            <a:r>
              <a:rPr lang="en-US" b="0" dirty="0">
                <a:solidFill>
                  <a:srgbClr val="000000"/>
                </a:solidFill>
                <a:cs typeface="Calibri" pitchFamily="34" charset="0"/>
              </a:rPr>
              <a:t>CHP is </a:t>
            </a:r>
            <a:r>
              <a:rPr lang="en-US" b="0" i="1" u="sng" dirty="0">
                <a:solidFill>
                  <a:srgbClr val="000000"/>
                </a:solidFill>
                <a:cs typeface="Calibri" pitchFamily="34" charset="0"/>
              </a:rPr>
              <a:t>more efficient</a:t>
            </a:r>
            <a:r>
              <a:rPr lang="en-US" b="0" dirty="0">
                <a:solidFill>
                  <a:srgbClr val="000000"/>
                </a:solidFill>
                <a:cs typeface="Calibri" pitchFamily="34" charset="0"/>
              </a:rPr>
              <a:t> than separate generation of electricity and heat</a:t>
            </a:r>
          </a:p>
          <a:p>
            <a:pPr>
              <a:spcBef>
                <a:spcPts val="1800"/>
              </a:spcBef>
              <a:spcAft>
                <a:spcPts val="0"/>
              </a:spcAft>
            </a:pPr>
            <a:r>
              <a:rPr lang="en-US" b="0" dirty="0">
                <a:solidFill>
                  <a:srgbClr val="000000"/>
                </a:solidFill>
                <a:cs typeface="Calibri" pitchFamily="34" charset="0"/>
              </a:rPr>
              <a:t>Higher efficiency translates to </a:t>
            </a:r>
            <a:r>
              <a:rPr lang="en-US" b="0" i="1" u="sng" dirty="0">
                <a:solidFill>
                  <a:srgbClr val="000000"/>
                </a:solidFill>
                <a:cs typeface="Calibri" pitchFamily="34" charset="0"/>
              </a:rPr>
              <a:t>lower operating cost,</a:t>
            </a:r>
            <a:r>
              <a:rPr lang="en-US" b="0" dirty="0">
                <a:solidFill>
                  <a:srgbClr val="000000"/>
                </a:solidFill>
                <a:cs typeface="Calibri" pitchFamily="34" charset="0"/>
              </a:rPr>
              <a:t> (but requires capital investment)</a:t>
            </a:r>
          </a:p>
          <a:p>
            <a:pPr>
              <a:spcBef>
                <a:spcPts val="1800"/>
              </a:spcBef>
              <a:spcAft>
                <a:spcPts val="0"/>
              </a:spcAft>
            </a:pPr>
            <a:r>
              <a:rPr lang="en-US" b="0" dirty="0">
                <a:solidFill>
                  <a:srgbClr val="000000"/>
                </a:solidFill>
                <a:cs typeface="Calibri" pitchFamily="34" charset="0"/>
              </a:rPr>
              <a:t>Higher efficiency </a:t>
            </a:r>
            <a:r>
              <a:rPr lang="en-US" b="0" i="1" u="sng" dirty="0">
                <a:solidFill>
                  <a:srgbClr val="000000"/>
                </a:solidFill>
                <a:cs typeface="Calibri" pitchFamily="34" charset="0"/>
              </a:rPr>
              <a:t>reduces emissions of pollutants</a:t>
            </a:r>
            <a:endParaRPr lang="en-US" b="0" dirty="0">
              <a:solidFill>
                <a:srgbClr val="000000"/>
              </a:solidFill>
              <a:cs typeface="Calibri" pitchFamily="34" charset="0"/>
            </a:endParaRPr>
          </a:p>
          <a:p>
            <a:pPr>
              <a:spcBef>
                <a:spcPts val="1800"/>
              </a:spcBef>
              <a:spcAft>
                <a:spcPts val="0"/>
              </a:spcAft>
            </a:pPr>
            <a:r>
              <a:rPr lang="en-US" b="0" dirty="0">
                <a:solidFill>
                  <a:srgbClr val="000000"/>
                </a:solidFill>
                <a:cs typeface="Calibri" pitchFamily="34" charset="0"/>
              </a:rPr>
              <a:t>CHP can also </a:t>
            </a:r>
            <a:r>
              <a:rPr lang="en-US" b="0" i="1" u="sng" dirty="0">
                <a:solidFill>
                  <a:srgbClr val="000000"/>
                </a:solidFill>
                <a:cs typeface="Calibri" pitchFamily="34" charset="0"/>
              </a:rPr>
              <a:t>increase energy reliability </a:t>
            </a:r>
            <a:r>
              <a:rPr lang="en-US" b="0" dirty="0">
                <a:solidFill>
                  <a:srgbClr val="000000"/>
                </a:solidFill>
                <a:cs typeface="Calibri" pitchFamily="34" charset="0"/>
              </a:rPr>
              <a:t>and enhance power quality </a:t>
            </a:r>
          </a:p>
          <a:p>
            <a:pPr>
              <a:spcBef>
                <a:spcPts val="1800"/>
              </a:spcBef>
              <a:spcAft>
                <a:spcPts val="0"/>
              </a:spcAft>
            </a:pPr>
            <a:r>
              <a:rPr lang="en-US" b="0" dirty="0">
                <a:solidFill>
                  <a:srgbClr val="000000"/>
                </a:solidFill>
                <a:cs typeface="Calibri" pitchFamily="34" charset="0"/>
              </a:rPr>
              <a:t>On-site electric generation </a:t>
            </a:r>
            <a:r>
              <a:rPr lang="en-US" b="0" i="1" u="sng" dirty="0">
                <a:solidFill>
                  <a:srgbClr val="000000"/>
                </a:solidFill>
                <a:cs typeface="Calibri" pitchFamily="34" charset="0"/>
              </a:rPr>
              <a:t>reduces grid congestion </a:t>
            </a:r>
            <a:r>
              <a:rPr lang="en-US" b="0" dirty="0">
                <a:solidFill>
                  <a:srgbClr val="000000"/>
                </a:solidFill>
                <a:cs typeface="Calibri" pitchFamily="34" charset="0"/>
              </a:rPr>
              <a:t>and avoids distribution costs</a:t>
            </a:r>
          </a:p>
        </p:txBody>
      </p:sp>
      <p:sp>
        <p:nvSpPr>
          <p:cNvPr id="2" name="Slide Number Placeholder 1"/>
          <p:cNvSpPr>
            <a:spLocks noGrp="1"/>
          </p:cNvSpPr>
          <p:nvPr>
            <p:ph type="sldNum" sz="quarter" idx="4"/>
          </p:nvPr>
        </p:nvSpPr>
        <p:spPr/>
        <p:txBody>
          <a:bodyPr/>
          <a:lstStyle/>
          <a:p>
            <a:fld id="{0D44A596-66D5-44EE-890F-57ABDBC65F15}" type="slidenum">
              <a:rPr lang="en-US" smtClean="0"/>
              <a:pPr/>
              <a:t>8</a:t>
            </a:fld>
            <a:endParaRPr lang="en-US"/>
          </a:p>
        </p:txBody>
      </p:sp>
    </p:spTree>
    <p:extLst>
      <p:ext uri="{BB962C8B-B14F-4D97-AF65-F5344CB8AC3E}">
        <p14:creationId xmlns:p14="http://schemas.microsoft.com/office/powerpoint/2010/main" val="3903445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76200"/>
            <a:ext cx="8686800" cy="1143000"/>
          </a:xfrm>
        </p:spPr>
        <p:txBody>
          <a:bodyPr>
            <a:normAutofit/>
          </a:bodyPr>
          <a:lstStyle/>
          <a:p>
            <a:pPr algn="ctr"/>
            <a:r>
              <a:rPr lang="en-US" sz="4000" dirty="0"/>
              <a:t>Attractive CHP Markets</a:t>
            </a:r>
          </a:p>
        </p:txBody>
      </p:sp>
      <p:sp>
        <p:nvSpPr>
          <p:cNvPr id="2" name="Content Placeholder 1"/>
          <p:cNvSpPr>
            <a:spLocks noGrp="1"/>
          </p:cNvSpPr>
          <p:nvPr>
            <p:ph idx="1"/>
          </p:nvPr>
        </p:nvSpPr>
        <p:spPr>
          <a:xfrm>
            <a:off x="76200" y="3048000"/>
            <a:ext cx="2286000" cy="2971800"/>
          </a:xfrm>
        </p:spPr>
        <p:txBody>
          <a:bodyPr>
            <a:normAutofit/>
          </a:bodyPr>
          <a:lstStyle/>
          <a:p>
            <a:pPr marL="0" indent="0">
              <a:spcBef>
                <a:spcPts val="0"/>
              </a:spcBef>
              <a:spcAft>
                <a:spcPts val="0"/>
              </a:spcAft>
              <a:buNone/>
              <a:defRPr/>
            </a:pPr>
            <a:r>
              <a:rPr lang="en-US" sz="1800" b="1" dirty="0">
                <a:solidFill>
                  <a:srgbClr val="006600"/>
                </a:solidFill>
                <a:latin typeface="Century Gothic" pitchFamily="34" charset="0"/>
              </a:rPr>
              <a:t>Industrial</a:t>
            </a:r>
          </a:p>
          <a:p>
            <a:pPr marL="0" indent="0">
              <a:spcBef>
                <a:spcPts val="0"/>
              </a:spcBef>
              <a:spcAft>
                <a:spcPts val="0"/>
              </a:spcAft>
              <a:buNone/>
              <a:defRPr/>
            </a:pPr>
            <a:r>
              <a:rPr lang="en-US" sz="1500" dirty="0">
                <a:latin typeface="Century Gothic" pitchFamily="34" charset="0"/>
              </a:rPr>
              <a:t>Chemicals</a:t>
            </a:r>
          </a:p>
          <a:p>
            <a:pPr marL="0" indent="0">
              <a:spcBef>
                <a:spcPts val="0"/>
              </a:spcBef>
              <a:buNone/>
              <a:defRPr/>
            </a:pPr>
            <a:r>
              <a:rPr lang="en-US" sz="1500" dirty="0">
                <a:latin typeface="Century Gothic" pitchFamily="34" charset="0"/>
              </a:rPr>
              <a:t>Refining</a:t>
            </a:r>
          </a:p>
          <a:p>
            <a:pPr marL="0" indent="0">
              <a:spcBef>
                <a:spcPts val="0"/>
              </a:spcBef>
              <a:spcAft>
                <a:spcPts val="0"/>
              </a:spcAft>
              <a:buNone/>
              <a:defRPr/>
            </a:pPr>
            <a:r>
              <a:rPr lang="en-US" sz="1500" dirty="0">
                <a:latin typeface="Century Gothic" pitchFamily="34" charset="0"/>
              </a:rPr>
              <a:t>Food processing</a:t>
            </a:r>
          </a:p>
          <a:p>
            <a:pPr marL="0" indent="0">
              <a:spcBef>
                <a:spcPts val="0"/>
              </a:spcBef>
              <a:spcAft>
                <a:spcPts val="0"/>
              </a:spcAft>
              <a:buNone/>
              <a:defRPr/>
            </a:pPr>
            <a:r>
              <a:rPr lang="en-US" sz="1500" dirty="0">
                <a:latin typeface="Century Gothic" pitchFamily="34" charset="0"/>
              </a:rPr>
              <a:t>Petrochemicals</a:t>
            </a:r>
          </a:p>
          <a:p>
            <a:pPr marL="0" indent="0">
              <a:spcBef>
                <a:spcPts val="0"/>
              </a:spcBef>
              <a:spcAft>
                <a:spcPts val="0"/>
              </a:spcAft>
              <a:buNone/>
              <a:defRPr/>
            </a:pPr>
            <a:r>
              <a:rPr lang="en-US" sz="1500" dirty="0">
                <a:latin typeface="Century Gothic" pitchFamily="34" charset="0"/>
              </a:rPr>
              <a:t>Natural gas pipelines</a:t>
            </a:r>
          </a:p>
          <a:p>
            <a:pPr marL="0" indent="0">
              <a:spcBef>
                <a:spcPts val="0"/>
              </a:spcBef>
              <a:spcAft>
                <a:spcPts val="0"/>
              </a:spcAft>
              <a:buNone/>
              <a:defRPr/>
            </a:pPr>
            <a:r>
              <a:rPr lang="en-US" sz="1500" dirty="0">
                <a:latin typeface="Century Gothic" pitchFamily="34" charset="0"/>
              </a:rPr>
              <a:t>Pharmaceuticals</a:t>
            </a:r>
          </a:p>
          <a:p>
            <a:pPr marL="0" indent="0">
              <a:spcBef>
                <a:spcPts val="0"/>
              </a:spcBef>
              <a:buNone/>
              <a:defRPr/>
            </a:pPr>
            <a:r>
              <a:rPr lang="en-US" sz="1500" dirty="0">
                <a:latin typeface="Century Gothic" pitchFamily="34" charset="0"/>
              </a:rPr>
              <a:t>Rubber and plastics</a:t>
            </a:r>
          </a:p>
          <a:p>
            <a:pPr marL="0" indent="0">
              <a:spcBef>
                <a:spcPts val="0"/>
              </a:spcBef>
              <a:buNone/>
              <a:defRPr/>
            </a:pPr>
            <a:r>
              <a:rPr lang="en-US" sz="1500" dirty="0">
                <a:latin typeface="Century Gothic" pitchFamily="34" charset="0"/>
              </a:rPr>
              <a:t>Pulp and paper</a:t>
            </a:r>
          </a:p>
          <a:p>
            <a:pPr>
              <a:spcBef>
                <a:spcPts val="0"/>
              </a:spcBef>
              <a:spcAft>
                <a:spcPts val="0"/>
              </a:spcAft>
              <a:defRPr/>
            </a:pPr>
            <a:endParaRPr lang="en-US" sz="1500" dirty="0">
              <a:latin typeface="Century Gothic" pitchFamily="34" charset="0"/>
            </a:endParaRPr>
          </a:p>
          <a:p>
            <a:pPr marL="0" indent="0">
              <a:spcBef>
                <a:spcPts val="0"/>
              </a:spcBef>
              <a:spcAft>
                <a:spcPts val="0"/>
              </a:spcAft>
              <a:buFont typeface="Courier New" pitchFamily="49" charset="0"/>
              <a:buNone/>
              <a:defRPr/>
            </a:pPr>
            <a:endParaRPr lang="en-US" sz="1600" dirty="0"/>
          </a:p>
        </p:txBody>
      </p:sp>
      <p:pic>
        <p:nvPicPr>
          <p:cNvPr id="25603"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194494"/>
            <a:ext cx="9144000" cy="1646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1"/>
          <p:cNvSpPr txBox="1">
            <a:spLocks/>
          </p:cNvSpPr>
          <p:nvPr/>
        </p:nvSpPr>
        <p:spPr bwMode="auto">
          <a:xfrm>
            <a:off x="2362200" y="30480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ts val="600"/>
              </a:spcAft>
              <a:buClr>
                <a:srgbClr val="A2CD57"/>
              </a:buClr>
              <a:buFont typeface="Courier New" pitchFamily="49" charset="0"/>
              <a:buChar char="o"/>
              <a:defRPr sz="3200" kern="1200">
                <a:solidFill>
                  <a:schemeClr val="tx1"/>
                </a:solidFill>
                <a:latin typeface="+mn-lt"/>
                <a:ea typeface="+mn-ea"/>
                <a:cs typeface="+mn-cs"/>
              </a:defRPr>
            </a:lvl1pPr>
            <a:lvl2pPr marL="742950" indent="-285750" algn="l" rtl="0" eaLnBrk="0" fontAlgn="base" hangingPunct="0">
              <a:spcBef>
                <a:spcPct val="20000"/>
              </a:spcBef>
              <a:spcAft>
                <a:spcPts val="600"/>
              </a:spcAft>
              <a:buClr>
                <a:srgbClr val="A2CD57"/>
              </a:buClr>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ts val="600"/>
              </a:spcAft>
              <a:buClr>
                <a:srgbClr val="A2CD57"/>
              </a:buClr>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ts val="600"/>
              </a:spcAft>
              <a:buClr>
                <a:srgbClr val="A2CD57"/>
              </a:buClr>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ts val="600"/>
              </a:spcAft>
              <a:buClr>
                <a:srgbClr val="A2CD57"/>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None/>
              <a:defRPr/>
            </a:pPr>
            <a:r>
              <a:rPr lang="en-US" sz="1800" b="1" dirty="0">
                <a:solidFill>
                  <a:srgbClr val="006600"/>
                </a:solidFill>
                <a:latin typeface="Century Gothic" pitchFamily="34" charset="0"/>
              </a:rPr>
              <a:t>Commercial</a:t>
            </a:r>
            <a:endParaRPr lang="en-US" sz="1800" b="1" dirty="0">
              <a:latin typeface="Century Gothic" pitchFamily="34" charset="0"/>
            </a:endParaRPr>
          </a:p>
          <a:p>
            <a:pPr marL="0" indent="0">
              <a:spcBef>
                <a:spcPts val="0"/>
              </a:spcBef>
              <a:spcAft>
                <a:spcPts val="0"/>
              </a:spcAft>
              <a:buNone/>
              <a:defRPr/>
            </a:pPr>
            <a:r>
              <a:rPr lang="en-US" sz="1500" b="1" dirty="0">
                <a:latin typeface="Century Gothic" pitchFamily="34" charset="0"/>
              </a:rPr>
              <a:t>Data centers</a:t>
            </a:r>
          </a:p>
          <a:p>
            <a:pPr marL="0" indent="0">
              <a:spcBef>
                <a:spcPts val="0"/>
              </a:spcBef>
              <a:spcAft>
                <a:spcPts val="0"/>
              </a:spcAft>
              <a:buNone/>
              <a:defRPr/>
            </a:pPr>
            <a:r>
              <a:rPr lang="en-US" sz="1500" b="1" dirty="0">
                <a:latin typeface="Century Gothic" pitchFamily="34" charset="0"/>
              </a:rPr>
              <a:t>Hotels and casinos</a:t>
            </a:r>
          </a:p>
          <a:p>
            <a:pPr marL="0" indent="0">
              <a:spcBef>
                <a:spcPts val="0"/>
              </a:spcBef>
              <a:spcAft>
                <a:spcPts val="0"/>
              </a:spcAft>
              <a:buNone/>
              <a:defRPr/>
            </a:pPr>
            <a:r>
              <a:rPr lang="en-US" sz="1500" b="1" dirty="0">
                <a:latin typeface="Century Gothic" pitchFamily="34" charset="0"/>
              </a:rPr>
              <a:t>Multi-family housing</a:t>
            </a:r>
          </a:p>
          <a:p>
            <a:pPr marL="0" indent="0">
              <a:spcBef>
                <a:spcPts val="0"/>
              </a:spcBef>
              <a:spcAft>
                <a:spcPts val="0"/>
              </a:spcAft>
              <a:buNone/>
              <a:defRPr/>
            </a:pPr>
            <a:r>
              <a:rPr lang="en-US" sz="1500" b="1" dirty="0">
                <a:latin typeface="Century Gothic" pitchFamily="34" charset="0"/>
              </a:rPr>
              <a:t>Laundries</a:t>
            </a:r>
          </a:p>
          <a:p>
            <a:pPr marL="0" indent="0">
              <a:spcBef>
                <a:spcPts val="0"/>
              </a:spcBef>
              <a:spcAft>
                <a:spcPts val="0"/>
              </a:spcAft>
              <a:buNone/>
              <a:defRPr/>
            </a:pPr>
            <a:r>
              <a:rPr lang="en-US" sz="1500" b="1" dirty="0">
                <a:latin typeface="Century Gothic" pitchFamily="34" charset="0"/>
              </a:rPr>
              <a:t>Apartments</a:t>
            </a:r>
          </a:p>
          <a:p>
            <a:pPr marL="0" indent="0">
              <a:spcBef>
                <a:spcPts val="0"/>
              </a:spcBef>
              <a:spcAft>
                <a:spcPts val="0"/>
              </a:spcAft>
              <a:buNone/>
              <a:defRPr/>
            </a:pPr>
            <a:r>
              <a:rPr lang="en-US" sz="1500" b="1" dirty="0">
                <a:latin typeface="Century Gothic" pitchFamily="34" charset="0"/>
              </a:rPr>
              <a:t>Office buildings</a:t>
            </a:r>
          </a:p>
          <a:p>
            <a:pPr marL="0" indent="0">
              <a:spcBef>
                <a:spcPts val="0"/>
              </a:spcBef>
              <a:spcAft>
                <a:spcPts val="0"/>
              </a:spcAft>
              <a:buNone/>
              <a:defRPr/>
            </a:pPr>
            <a:r>
              <a:rPr lang="en-US" sz="1500" b="1" dirty="0">
                <a:latin typeface="Century Gothic" pitchFamily="34" charset="0"/>
              </a:rPr>
              <a:t>Refrigerated warehouses</a:t>
            </a:r>
          </a:p>
          <a:p>
            <a:pPr marL="0" indent="0">
              <a:spcBef>
                <a:spcPts val="0"/>
              </a:spcBef>
              <a:spcAft>
                <a:spcPts val="0"/>
              </a:spcAft>
              <a:buNone/>
              <a:defRPr/>
            </a:pPr>
            <a:r>
              <a:rPr lang="en-US" sz="1500" b="1" dirty="0">
                <a:latin typeface="Century Gothic" pitchFamily="34" charset="0"/>
              </a:rPr>
              <a:t>Restaurants</a:t>
            </a:r>
          </a:p>
          <a:p>
            <a:pPr marL="0" indent="0">
              <a:spcBef>
                <a:spcPts val="0"/>
              </a:spcBef>
              <a:spcAft>
                <a:spcPts val="0"/>
              </a:spcAft>
              <a:buNone/>
              <a:defRPr/>
            </a:pPr>
            <a:r>
              <a:rPr lang="en-US" sz="1500" b="1" dirty="0">
                <a:latin typeface="Century Gothic" pitchFamily="34" charset="0"/>
              </a:rPr>
              <a:t>Supermarkets</a:t>
            </a:r>
          </a:p>
          <a:p>
            <a:pPr marL="0" indent="0">
              <a:spcBef>
                <a:spcPts val="0"/>
              </a:spcBef>
              <a:spcAft>
                <a:spcPts val="0"/>
              </a:spcAft>
              <a:buNone/>
              <a:defRPr/>
            </a:pPr>
            <a:r>
              <a:rPr lang="en-US" sz="1500" b="1" dirty="0">
                <a:latin typeface="Century Gothic" pitchFamily="34" charset="0"/>
              </a:rPr>
              <a:t>Green buildings</a:t>
            </a:r>
          </a:p>
          <a:p>
            <a:pPr>
              <a:spcBef>
                <a:spcPts val="0"/>
              </a:spcBef>
              <a:spcAft>
                <a:spcPts val="0"/>
              </a:spcAft>
              <a:buFont typeface="Arial" panose="020B0604020202020204" pitchFamily="34" charset="0"/>
              <a:buChar char="•"/>
              <a:defRPr/>
            </a:pPr>
            <a:endParaRPr lang="en-US" sz="1600" b="1" dirty="0">
              <a:latin typeface="Century Gothic" pitchFamily="34" charset="0"/>
            </a:endParaRPr>
          </a:p>
        </p:txBody>
      </p:sp>
      <p:sp>
        <p:nvSpPr>
          <p:cNvPr id="7" name="Content Placeholder 1"/>
          <p:cNvSpPr txBox="1">
            <a:spLocks/>
          </p:cNvSpPr>
          <p:nvPr/>
        </p:nvSpPr>
        <p:spPr bwMode="auto">
          <a:xfrm>
            <a:off x="4953000" y="3094038"/>
            <a:ext cx="2362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ts val="600"/>
              </a:spcAft>
              <a:buClr>
                <a:srgbClr val="A2CD57"/>
              </a:buClr>
              <a:buFont typeface="Courier New" pitchFamily="49" charset="0"/>
              <a:buChar char="o"/>
              <a:defRPr sz="3200" kern="1200">
                <a:solidFill>
                  <a:schemeClr val="tx1"/>
                </a:solidFill>
                <a:latin typeface="+mn-lt"/>
                <a:ea typeface="+mn-ea"/>
                <a:cs typeface="+mn-cs"/>
              </a:defRPr>
            </a:lvl1pPr>
            <a:lvl2pPr marL="742950" indent="-285750" algn="l" rtl="0" eaLnBrk="0" fontAlgn="base" hangingPunct="0">
              <a:spcBef>
                <a:spcPct val="20000"/>
              </a:spcBef>
              <a:spcAft>
                <a:spcPts val="600"/>
              </a:spcAft>
              <a:buClr>
                <a:srgbClr val="A2CD57"/>
              </a:buClr>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ts val="600"/>
              </a:spcAft>
              <a:buClr>
                <a:srgbClr val="A2CD57"/>
              </a:buClr>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ts val="600"/>
              </a:spcAft>
              <a:buClr>
                <a:srgbClr val="A2CD57"/>
              </a:buClr>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ts val="600"/>
              </a:spcAft>
              <a:buClr>
                <a:srgbClr val="A2CD57"/>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None/>
              <a:defRPr/>
            </a:pPr>
            <a:r>
              <a:rPr lang="en-US" sz="1800" b="1" dirty="0">
                <a:solidFill>
                  <a:srgbClr val="006600"/>
                </a:solidFill>
                <a:latin typeface="Century Gothic" pitchFamily="34" charset="0"/>
              </a:rPr>
              <a:t>Institutional</a:t>
            </a:r>
            <a:endParaRPr lang="en-US" sz="1800" b="1" dirty="0">
              <a:latin typeface="Century Gothic" pitchFamily="34" charset="0"/>
            </a:endParaRPr>
          </a:p>
          <a:p>
            <a:pPr marL="0" indent="0">
              <a:spcBef>
                <a:spcPts val="0"/>
              </a:spcBef>
              <a:spcAft>
                <a:spcPts val="0"/>
              </a:spcAft>
              <a:buNone/>
              <a:defRPr/>
            </a:pPr>
            <a:r>
              <a:rPr lang="en-US" sz="1500" b="1" dirty="0">
                <a:latin typeface="Century Gothic" pitchFamily="34" charset="0"/>
              </a:rPr>
              <a:t>Hospitals</a:t>
            </a:r>
          </a:p>
          <a:p>
            <a:pPr marL="0" indent="0">
              <a:spcBef>
                <a:spcPts val="0"/>
              </a:spcBef>
              <a:spcAft>
                <a:spcPts val="0"/>
              </a:spcAft>
              <a:buNone/>
              <a:defRPr/>
            </a:pPr>
            <a:r>
              <a:rPr lang="en-US" sz="1500" b="1" dirty="0">
                <a:latin typeface="Century Gothic" pitchFamily="34" charset="0"/>
              </a:rPr>
              <a:t>Schools (K–12)</a:t>
            </a:r>
          </a:p>
          <a:p>
            <a:pPr marL="0" indent="0">
              <a:spcBef>
                <a:spcPts val="0"/>
              </a:spcBef>
              <a:spcAft>
                <a:spcPts val="0"/>
              </a:spcAft>
              <a:buNone/>
              <a:defRPr/>
            </a:pPr>
            <a:r>
              <a:rPr lang="en-US" sz="1500" b="1" dirty="0">
                <a:latin typeface="Century Gothic" pitchFamily="34" charset="0"/>
              </a:rPr>
              <a:t>Universities &amp; colleges</a:t>
            </a:r>
          </a:p>
          <a:p>
            <a:pPr marL="0" indent="0">
              <a:spcBef>
                <a:spcPts val="0"/>
              </a:spcBef>
              <a:spcAft>
                <a:spcPts val="0"/>
              </a:spcAft>
              <a:buNone/>
              <a:defRPr/>
            </a:pPr>
            <a:r>
              <a:rPr lang="en-US" sz="1500" b="1" dirty="0">
                <a:latin typeface="Century Gothic" pitchFamily="34" charset="0"/>
              </a:rPr>
              <a:t>Wastewater treatment</a:t>
            </a:r>
          </a:p>
          <a:p>
            <a:pPr marL="0" indent="0">
              <a:spcBef>
                <a:spcPts val="0"/>
              </a:spcBef>
              <a:spcAft>
                <a:spcPts val="0"/>
              </a:spcAft>
              <a:buNone/>
              <a:defRPr/>
            </a:pPr>
            <a:r>
              <a:rPr lang="en-US" sz="1500" b="1" dirty="0">
                <a:latin typeface="Century Gothic" pitchFamily="34" charset="0"/>
              </a:rPr>
              <a:t>Correctional Facilities</a:t>
            </a:r>
          </a:p>
          <a:p>
            <a:pPr marL="0" indent="0">
              <a:spcBef>
                <a:spcPts val="0"/>
              </a:spcBef>
              <a:spcAft>
                <a:spcPts val="0"/>
              </a:spcAft>
              <a:buFont typeface="Courier New" pitchFamily="49" charset="0"/>
              <a:buNone/>
              <a:defRPr/>
            </a:pPr>
            <a:endParaRPr lang="en-US" sz="1600" dirty="0"/>
          </a:p>
        </p:txBody>
      </p:sp>
      <p:sp>
        <p:nvSpPr>
          <p:cNvPr id="8" name="Content Placeholder 1"/>
          <p:cNvSpPr txBox="1">
            <a:spLocks/>
          </p:cNvSpPr>
          <p:nvPr/>
        </p:nvSpPr>
        <p:spPr bwMode="auto">
          <a:xfrm>
            <a:off x="7315200" y="3094038"/>
            <a:ext cx="1600200" cy="2514600"/>
          </a:xfrm>
          <a:prstGeom prst="rect">
            <a:avLst/>
          </a:prstGeom>
          <a:noFill/>
          <a:ln>
            <a:noFill/>
          </a:ln>
        </p:spPr>
        <p:txBody>
          <a:bodyPr/>
          <a:lstStyle>
            <a:lvl1pPr marL="342900" indent="-342900" algn="l" rtl="0" eaLnBrk="0" fontAlgn="base" hangingPunct="0">
              <a:spcBef>
                <a:spcPct val="20000"/>
              </a:spcBef>
              <a:spcAft>
                <a:spcPts val="600"/>
              </a:spcAft>
              <a:buClr>
                <a:srgbClr val="A2CD57"/>
              </a:buClr>
              <a:buFont typeface="Courier New" pitchFamily="49" charset="0"/>
              <a:buChar char="o"/>
              <a:defRPr sz="3200" kern="1200">
                <a:solidFill>
                  <a:schemeClr val="tx1"/>
                </a:solidFill>
                <a:latin typeface="+mn-lt"/>
                <a:ea typeface="+mn-ea"/>
                <a:cs typeface="+mn-cs"/>
              </a:defRPr>
            </a:lvl1pPr>
            <a:lvl2pPr marL="742950" indent="-285750" algn="l" rtl="0" eaLnBrk="0" fontAlgn="base" hangingPunct="0">
              <a:spcBef>
                <a:spcPct val="20000"/>
              </a:spcBef>
              <a:spcAft>
                <a:spcPts val="600"/>
              </a:spcAft>
              <a:buClr>
                <a:srgbClr val="A2CD57"/>
              </a:buClr>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ts val="600"/>
              </a:spcAft>
              <a:buClr>
                <a:srgbClr val="A2CD57"/>
              </a:buClr>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ts val="600"/>
              </a:spcAft>
              <a:buClr>
                <a:srgbClr val="A2CD57"/>
              </a:buClr>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ts val="600"/>
              </a:spcAft>
              <a:buClr>
                <a:srgbClr val="A2CD57"/>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None/>
              <a:defRPr/>
            </a:pPr>
            <a:r>
              <a:rPr lang="en-US" sz="1800" b="1" dirty="0">
                <a:solidFill>
                  <a:srgbClr val="006600"/>
                </a:solidFill>
                <a:latin typeface="Century Gothic" pitchFamily="34" charset="0"/>
              </a:rPr>
              <a:t>Agricultural</a:t>
            </a:r>
            <a:endParaRPr lang="en-US" sz="1800" b="1" dirty="0">
              <a:latin typeface="Century Gothic" pitchFamily="34" charset="0"/>
            </a:endParaRPr>
          </a:p>
          <a:p>
            <a:pPr marL="0" indent="0">
              <a:spcBef>
                <a:spcPts val="0"/>
              </a:spcBef>
              <a:spcAft>
                <a:spcPts val="0"/>
              </a:spcAft>
              <a:buNone/>
              <a:defRPr/>
            </a:pPr>
            <a:r>
              <a:rPr lang="en-US" sz="1500" b="1" dirty="0">
                <a:latin typeface="Century Gothic" pitchFamily="34" charset="0"/>
              </a:rPr>
              <a:t>Dairies</a:t>
            </a:r>
          </a:p>
          <a:p>
            <a:pPr marL="0" indent="0">
              <a:spcBef>
                <a:spcPts val="0"/>
              </a:spcBef>
              <a:spcAft>
                <a:spcPts val="0"/>
              </a:spcAft>
              <a:buNone/>
              <a:defRPr/>
            </a:pPr>
            <a:r>
              <a:rPr lang="en-US" sz="1500" b="1" dirty="0">
                <a:latin typeface="Century Gothic" pitchFamily="34" charset="0"/>
              </a:rPr>
              <a:t>Wood waste (biomass)</a:t>
            </a:r>
          </a:p>
          <a:p>
            <a:pPr marL="0" indent="0">
              <a:spcBef>
                <a:spcPts val="0"/>
              </a:spcBef>
              <a:spcAft>
                <a:spcPts val="0"/>
              </a:spcAft>
              <a:buNone/>
              <a:defRPr/>
            </a:pPr>
            <a:r>
              <a:rPr lang="en-US" sz="1500" b="1" dirty="0">
                <a:latin typeface="Century Gothic" pitchFamily="34" charset="0"/>
              </a:rPr>
              <a:t>Concentrated animal feeding operations</a:t>
            </a:r>
          </a:p>
          <a:p>
            <a:pPr marL="0" indent="0">
              <a:spcBef>
                <a:spcPts val="0"/>
              </a:spcBef>
              <a:spcAft>
                <a:spcPts val="0"/>
              </a:spcAft>
              <a:buFont typeface="Courier New" pitchFamily="49" charset="0"/>
              <a:buNone/>
              <a:defRPr/>
            </a:pPr>
            <a:endParaRPr lang="en-US" sz="1600" b="1" dirty="0">
              <a:latin typeface="Century Gothic" pitchFamily="34" charset="0"/>
            </a:endParaRPr>
          </a:p>
        </p:txBody>
      </p:sp>
      <p:sp>
        <p:nvSpPr>
          <p:cNvPr id="3" name="Slide Number Placeholder 2"/>
          <p:cNvSpPr>
            <a:spLocks noGrp="1"/>
          </p:cNvSpPr>
          <p:nvPr>
            <p:ph type="sldNum" sz="quarter" idx="4"/>
          </p:nvPr>
        </p:nvSpPr>
        <p:spPr/>
        <p:txBody>
          <a:bodyPr/>
          <a:lstStyle/>
          <a:p>
            <a:fld id="{0D44A596-66D5-44EE-890F-57ABDBC65F15}" type="slidenum">
              <a:rPr lang="en-US" smtClean="0"/>
              <a:pPr/>
              <a:t>9</a:t>
            </a:fld>
            <a:endParaRPr lang="en-US"/>
          </a:p>
        </p:txBody>
      </p:sp>
    </p:spTree>
    <p:extLst>
      <p:ext uri="{BB962C8B-B14F-4D97-AF65-F5344CB8AC3E}">
        <p14:creationId xmlns:p14="http://schemas.microsoft.com/office/powerpoint/2010/main" val="461550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Template_SW CHP TA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Form" ma:contentTypeID="0x01010100A3E03C8455A5EC4DA5135A74BFBA6E32" ma:contentTypeVersion="5" ma:contentTypeDescription="Fill out this form." ma:contentTypeScope="" ma:versionID="f9904e4201a64ac6662c45d50962db14">
  <xsd:schema xmlns:xsd="http://www.w3.org/2001/XMLSchema" xmlns:p="http://schemas.microsoft.com/office/2006/metadata/properties" xmlns:ns1="http://schemas.microsoft.com/sharepoint/v3" targetNamespace="http://schemas.microsoft.com/office/2006/metadata/properties" ma:root="true" ma:fieldsID="dabc865e111cc7c819a1b14aa6e4ba58" ns1:_="">
    <xsd:import namespace="http://schemas.microsoft.com/sharepoint/v3"/>
    <xsd:element name="properties">
      <xsd:complexType>
        <xsd:sequence>
          <xsd:element name="documentManagement">
            <xsd:complexType>
              <xsd:all>
                <xsd:element ref="ns1:ShowRepairView" minOccurs="0"/>
                <xsd:element ref="ns1:TemplateUrl" minOccurs="0"/>
                <xsd:element ref="ns1:xd_ProgID" minOccurs="0"/>
                <xsd:element ref="ns1:EmailSender" minOccurs="0"/>
                <xsd:element ref="ns1:EmailTo" minOccurs="0"/>
                <xsd:element ref="ns1:EmailCc" minOccurs="0"/>
                <xsd:element ref="ns1:EmailFrom" minOccurs="0"/>
                <xsd:element ref="ns1:EmailSubject"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ShowRepairView" ma:index="8" nillable="true" ma:displayName="Show Repair View" ma:hidden="true" ma:internalName="ShowRepairView">
      <xsd:simpleType>
        <xsd:restriction base="dms:Text"/>
      </xsd:simpleType>
    </xsd:element>
    <xsd:element name="TemplateUrl" ma:index="9" nillable="true" ma:displayName="Template Link" ma:hidden="true" ma:internalName="TemplateUrl">
      <xsd:simpleType>
        <xsd:restriction base="dms:Text"/>
      </xsd:simpleType>
    </xsd:element>
    <xsd:element name="xd_ProgID" ma:index="10" nillable="true" ma:displayName="Html File Link" ma:hidden="true" ma:internalName="xd_ProgID">
      <xsd:simpleType>
        <xsd:restriction base="dms:Text"/>
      </xsd:simpleType>
    </xsd:element>
    <xsd:element name="EmailSender" ma:index="11" nillable="true" ma:displayName="E-Mail Sender" ma:hidden="true" ma:internalName="EmailSender">
      <xsd:simpleType>
        <xsd:restriction base="dms:Note"/>
      </xsd:simpleType>
    </xsd:element>
    <xsd:element name="EmailTo" ma:index="12" nillable="true" ma:displayName="E-Mail To" ma:hidden="true" ma:internalName="EmailTo">
      <xsd:simpleType>
        <xsd:restriction base="dms:Note"/>
      </xsd:simpleType>
    </xsd:element>
    <xsd:element name="EmailCc" ma:index="13" nillable="true" ma:displayName="E-Mail Cc" ma:hidden="true" ma:internalName="EmailCc">
      <xsd:simpleType>
        <xsd:restriction base="dms:Note"/>
      </xsd:simpleType>
    </xsd:element>
    <xsd:element name="EmailFrom" ma:index="14" nillable="true" ma:displayName="E-Mail From" ma:hidden="true" ma:internalName="EmailFrom">
      <xsd:simpleType>
        <xsd:restriction base="dms:Text"/>
      </xsd:simpleType>
    </xsd:element>
    <xsd:element name="EmailSubject" ma:index="15" nillable="true" ma:displayName="E-Mail Subject" ma:hidden="true" ma:internalName="EmailSubjec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TemplateUrl xmlns="http://schemas.microsoft.com/sharepoint/v3" xsi:nil="true"/>
    <EmailTo xmlns="http://schemas.microsoft.com/sharepoint/v3" xsi:nil="true"/>
    <ShowRepairView xmlns="http://schemas.microsoft.com/sharepoint/v3" xsi:nil="true"/>
    <EmailSender xmlns="http://schemas.microsoft.com/sharepoint/v3" xsi:nil="true"/>
    <EmailFrom xmlns="http://schemas.microsoft.com/sharepoint/v3" xsi:nil="true"/>
    <EmailSubject xmlns="http://schemas.microsoft.com/sharepoint/v3" xsi:nil="true"/>
    <xd_ProgID xmlns="http://schemas.microsoft.com/sharepoint/v3" xsi:nil="true"/>
    <EmailCc xmlns="http://schemas.microsoft.com/sharepoint/v3" xsi:nil="true"/>
  </documentManagement>
</p:properties>
</file>

<file path=customXml/itemProps1.xml><?xml version="1.0" encoding="utf-8"?>
<ds:datastoreItem xmlns:ds="http://schemas.openxmlformats.org/officeDocument/2006/customXml" ds:itemID="{F81EB3C3-AC91-4A0F-9AB2-C4102B2F51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35D6103-193E-46BD-9E3B-196ADD9FD014}">
  <ds:schemaRefs>
    <ds:schemaRef ds:uri="http://schemas.microsoft.com/sharepoint/v3/contenttype/forms"/>
  </ds:schemaRefs>
</ds:datastoreItem>
</file>

<file path=customXml/itemProps3.xml><?xml version="1.0" encoding="utf-8"?>
<ds:datastoreItem xmlns:ds="http://schemas.openxmlformats.org/officeDocument/2006/customXml" ds:itemID="{2F8FFE26-1BBE-4FF1-B6DF-46B02CCE9234}">
  <ds:schemaRefs>
    <ds:schemaRef ds:uri="http://schemas.microsoft.com/office/2006/documentManagement/types"/>
    <ds:schemaRef ds:uri="http://schemas.microsoft.com/office/2006/metadata/properties"/>
    <ds:schemaRef ds:uri="http://schemas.microsoft.com/sharepoint/v3"/>
    <ds:schemaRef ds:uri="http://purl.org/dc/terms/"/>
    <ds:schemaRef ds:uri="http://schemas.openxmlformats.org/package/2006/metadata/core-properties"/>
    <ds:schemaRef ds:uri="http://purl.org/dc/dcmitype/"/>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0</TotalTime>
  <Words>1381</Words>
  <Application>Microsoft Office PowerPoint</Application>
  <PresentationFormat>On-screen Show (4:3)</PresentationFormat>
  <Paragraphs>311</Paragraphs>
  <Slides>30</Slides>
  <Notes>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30</vt:i4>
      </vt:variant>
    </vt:vector>
  </HeadingPairs>
  <TitlesOfParts>
    <vt:vector size="43" baseType="lpstr">
      <vt:lpstr>ＭＳ Ｐゴシック</vt:lpstr>
      <vt:lpstr>幼圆</vt:lpstr>
      <vt:lpstr>Arial</vt:lpstr>
      <vt:lpstr>Calibri</vt:lpstr>
      <vt:lpstr>Calibri Light</vt:lpstr>
      <vt:lpstr>Century Gothic</vt:lpstr>
      <vt:lpstr>Courier New</vt:lpstr>
      <vt:lpstr>Franklin Gothic Book</vt:lpstr>
      <vt:lpstr>MS Reference Sans Serif</vt:lpstr>
      <vt:lpstr>Perpetua</vt:lpstr>
      <vt:lpstr>Wingdings</vt:lpstr>
      <vt:lpstr>Presentation Template_SW CHP TAP</vt:lpstr>
      <vt:lpstr>Custom Design</vt:lpstr>
      <vt:lpstr>Heat Recovery Technologies for Combined Heat and Power in Oil Field</vt:lpstr>
      <vt:lpstr>In Today’s Presentation:</vt:lpstr>
      <vt:lpstr>CHP Technical Assistance Partnerships (CHP TAPs)</vt:lpstr>
      <vt:lpstr>PowerPoint Presentation</vt:lpstr>
      <vt:lpstr>CHP Overview</vt:lpstr>
      <vt:lpstr>CHP: A Key Part of Our Energy Future</vt:lpstr>
      <vt:lpstr>CHP Recaptures Heat of Generation, Increasing Energy Efficiency, and Reducing GHGs</vt:lpstr>
      <vt:lpstr>What Are the Benefits of CHP?</vt:lpstr>
      <vt:lpstr>Attractive CHP Markets</vt:lpstr>
      <vt:lpstr>CHP Today in the United States</vt:lpstr>
      <vt:lpstr>CHP in the U.S. by Technology</vt:lpstr>
      <vt:lpstr>PowerPoint Presentation</vt:lpstr>
      <vt:lpstr>PowerPoint Presentation</vt:lpstr>
      <vt:lpstr>Finding the Best Candidates: Some or All of These Characteristics</vt:lpstr>
      <vt:lpstr>CHP Heat Recovery Technologies</vt:lpstr>
      <vt:lpstr>CHP System Schematic</vt:lpstr>
      <vt:lpstr>CHP Top Cycle</vt:lpstr>
      <vt:lpstr>Temperature Classification </vt:lpstr>
      <vt:lpstr>Temperature Classification </vt:lpstr>
      <vt:lpstr>Temperature Classification </vt:lpstr>
      <vt:lpstr>Rankine Cycle Heat Engine</vt:lpstr>
      <vt:lpstr>Organic Rankine Cycle</vt:lpstr>
      <vt:lpstr>Upstream Project Snapshot</vt:lpstr>
      <vt:lpstr>PowerPoint Presentation</vt:lpstr>
      <vt:lpstr>Adsorption Chiller</vt:lpstr>
      <vt:lpstr>Desiccant Dehumidifier</vt:lpstr>
      <vt:lpstr>Increasing Opportunities in  Oil and Gas</vt:lpstr>
      <vt:lpstr>More Insights</vt:lpstr>
      <vt:lpstr>Summary</vt:lpstr>
      <vt:lpstr>Thank You!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2015-01-29T20:29:56Z</dcterms:created>
  <dcterms:modified xsi:type="dcterms:W3CDTF">2018-10-31T02:14:48Z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0x01010100A3E03C8455A5EC4DA5135A74BFBA6E32</vt:lpwstr>
  </property>
</Properties>
</file>