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96" r:id="rId1"/>
  </p:sldMasterIdLst>
  <p:sldIdLst>
    <p:sldId id="256" r:id="rId2"/>
    <p:sldId id="269" r:id="rId3"/>
    <p:sldId id="261" r:id="rId4"/>
    <p:sldId id="266" r:id="rId5"/>
    <p:sldId id="265" r:id="rId6"/>
    <p:sldId id="260" r:id="rId7"/>
    <p:sldId id="262" r:id="rId8"/>
    <p:sldId id="257" r:id="rId9"/>
    <p:sldId id="267" r:id="rId10"/>
    <p:sldId id="258" r:id="rId11"/>
    <p:sldId id="270" r:id="rId12"/>
    <p:sldId id="271" r:id="rId13"/>
    <p:sldId id="272" r:id="rId14"/>
    <p:sldId id="273" r:id="rId15"/>
    <p:sldId id="274" r:id="rId16"/>
    <p:sldId id="276" r:id="rId17"/>
    <p:sldId id="259" r:id="rId18"/>
    <p:sldId id="268" r:id="rId19"/>
    <p:sldId id="263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9AE8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82" autoAdjust="0"/>
    <p:restoredTop sz="94660"/>
  </p:normalViewPr>
  <p:slideViewPr>
    <p:cSldViewPr snapToGrid="0">
      <p:cViewPr varScale="1">
        <p:scale>
          <a:sx n="53" d="100"/>
          <a:sy n="53" d="100"/>
        </p:scale>
        <p:origin x="624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PATRIOT:NM%20EPA%20MOU%20Documents:produced%20water%20and%20injected%20all%20yrs%2020180905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/>
              <a:t>Water Produced and Injected</a:t>
            </a:r>
          </a:p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/>
              <a:t>New Mexico All</a:t>
            </a:r>
            <a:r>
              <a:rPr lang="en-US" b="1" baseline="0"/>
              <a:t> Locations</a:t>
            </a:r>
          </a:p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 baseline="0"/>
              <a:t>1994-2017</a:t>
            </a:r>
            <a:endParaRPr lang="en-US" b="1"/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ndard"/>
        <c:varyColors val="0"/>
        <c:ser>
          <c:idx val="1"/>
          <c:order val="0"/>
          <c:tx>
            <c:strRef>
              <c:f>Sheet1!$O$79</c:f>
              <c:strCache>
                <c:ptCount val="1"/>
                <c:pt idx="0">
                  <c:v>total produced Mbbls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Sheet1!$N$80:$N$104</c:f>
              <c:numCache>
                <c:formatCode>General</c:formatCode>
                <c:ptCount val="25"/>
                <c:pt idx="0">
                  <c:v>1994</c:v>
                </c:pt>
                <c:pt idx="1">
                  <c:v>1995</c:v>
                </c:pt>
                <c:pt idx="2">
                  <c:v>1996</c:v>
                </c:pt>
                <c:pt idx="3">
                  <c:v>1997</c:v>
                </c:pt>
                <c:pt idx="4">
                  <c:v>1998</c:v>
                </c:pt>
                <c:pt idx="5">
                  <c:v>1999</c:v>
                </c:pt>
                <c:pt idx="6">
                  <c:v>2000</c:v>
                </c:pt>
                <c:pt idx="7">
                  <c:v>2001</c:v>
                </c:pt>
                <c:pt idx="8">
                  <c:v>2002</c:v>
                </c:pt>
                <c:pt idx="9">
                  <c:v>2003</c:v>
                </c:pt>
                <c:pt idx="10">
                  <c:v>2004</c:v>
                </c:pt>
                <c:pt idx="11">
                  <c:v>2005</c:v>
                </c:pt>
                <c:pt idx="12">
                  <c:v>2006</c:v>
                </c:pt>
                <c:pt idx="13">
                  <c:v>2007</c:v>
                </c:pt>
                <c:pt idx="14">
                  <c:v>2008</c:v>
                </c:pt>
                <c:pt idx="15">
                  <c:v>2009</c:v>
                </c:pt>
                <c:pt idx="16">
                  <c:v>2010</c:v>
                </c:pt>
                <c:pt idx="17">
                  <c:v>2011</c:v>
                </c:pt>
                <c:pt idx="18">
                  <c:v>2012</c:v>
                </c:pt>
                <c:pt idx="19">
                  <c:v>2013</c:v>
                </c:pt>
                <c:pt idx="20">
                  <c:v>2014</c:v>
                </c:pt>
                <c:pt idx="21">
                  <c:v>2015</c:v>
                </c:pt>
                <c:pt idx="22">
                  <c:v>2016</c:v>
                </c:pt>
                <c:pt idx="23">
                  <c:v>2017</c:v>
                </c:pt>
                <c:pt idx="24">
                  <c:v>2018</c:v>
                </c:pt>
              </c:numCache>
            </c:numRef>
          </c:cat>
          <c:val>
            <c:numRef>
              <c:f>Sheet1!$O$80:$O$103</c:f>
              <c:numCache>
                <c:formatCode>0.0</c:formatCode>
                <c:ptCount val="24"/>
                <c:pt idx="0">
                  <c:v>485.64335399999999</c:v>
                </c:pt>
                <c:pt idx="1">
                  <c:v>506.94146999999992</c:v>
                </c:pt>
                <c:pt idx="2">
                  <c:v>507.51998900000001</c:v>
                </c:pt>
                <c:pt idx="3">
                  <c:v>538.07182699999998</c:v>
                </c:pt>
                <c:pt idx="4">
                  <c:v>535.75915199999997</c:v>
                </c:pt>
                <c:pt idx="5">
                  <c:v>550.06249299999934</c:v>
                </c:pt>
                <c:pt idx="6">
                  <c:v>602.51956599999994</c:v>
                </c:pt>
                <c:pt idx="7">
                  <c:v>641.94475899999998</c:v>
                </c:pt>
                <c:pt idx="8">
                  <c:v>630.67089299999998</c:v>
                </c:pt>
                <c:pt idx="9">
                  <c:v>635.55417599999998</c:v>
                </c:pt>
                <c:pt idx="10">
                  <c:v>633.23943999999995</c:v>
                </c:pt>
                <c:pt idx="11">
                  <c:v>646.711049</c:v>
                </c:pt>
                <c:pt idx="12">
                  <c:v>635.41181399999948</c:v>
                </c:pt>
                <c:pt idx="13">
                  <c:v>662.55406699999946</c:v>
                </c:pt>
                <c:pt idx="14">
                  <c:v>735.26543900000001</c:v>
                </c:pt>
                <c:pt idx="15">
                  <c:v>691.19662399999947</c:v>
                </c:pt>
                <c:pt idx="16">
                  <c:v>715.78980000000001</c:v>
                </c:pt>
                <c:pt idx="17">
                  <c:v>726.03591499999948</c:v>
                </c:pt>
                <c:pt idx="18">
                  <c:v>778.41977399999996</c:v>
                </c:pt>
                <c:pt idx="19">
                  <c:v>812.42446299999938</c:v>
                </c:pt>
                <c:pt idx="20">
                  <c:v>892.65924799999948</c:v>
                </c:pt>
                <c:pt idx="21">
                  <c:v>909.28089599999998</c:v>
                </c:pt>
                <c:pt idx="22">
                  <c:v>857.51648999999998</c:v>
                </c:pt>
                <c:pt idx="23">
                  <c:v>877.94553499999938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1464-41A1-AD03-58DDF4C9859D}"/>
            </c:ext>
          </c:extLst>
        </c:ser>
        <c:ser>
          <c:idx val="2"/>
          <c:order val="1"/>
          <c:tx>
            <c:strRef>
              <c:f>Sheet1!$P$79</c:f>
              <c:strCache>
                <c:ptCount val="1"/>
                <c:pt idx="0">
                  <c:v>total injected Mbbls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numRef>
              <c:f>Sheet1!$N$80:$N$104</c:f>
              <c:numCache>
                <c:formatCode>General</c:formatCode>
                <c:ptCount val="25"/>
                <c:pt idx="0">
                  <c:v>1994</c:v>
                </c:pt>
                <c:pt idx="1">
                  <c:v>1995</c:v>
                </c:pt>
                <c:pt idx="2">
                  <c:v>1996</c:v>
                </c:pt>
                <c:pt idx="3">
                  <c:v>1997</c:v>
                </c:pt>
                <c:pt idx="4">
                  <c:v>1998</c:v>
                </c:pt>
                <c:pt idx="5">
                  <c:v>1999</c:v>
                </c:pt>
                <c:pt idx="6">
                  <c:v>2000</c:v>
                </c:pt>
                <c:pt idx="7">
                  <c:v>2001</c:v>
                </c:pt>
                <c:pt idx="8">
                  <c:v>2002</c:v>
                </c:pt>
                <c:pt idx="9">
                  <c:v>2003</c:v>
                </c:pt>
                <c:pt idx="10">
                  <c:v>2004</c:v>
                </c:pt>
                <c:pt idx="11">
                  <c:v>2005</c:v>
                </c:pt>
                <c:pt idx="12">
                  <c:v>2006</c:v>
                </c:pt>
                <c:pt idx="13">
                  <c:v>2007</c:v>
                </c:pt>
                <c:pt idx="14">
                  <c:v>2008</c:v>
                </c:pt>
                <c:pt idx="15">
                  <c:v>2009</c:v>
                </c:pt>
                <c:pt idx="16">
                  <c:v>2010</c:v>
                </c:pt>
                <c:pt idx="17">
                  <c:v>2011</c:v>
                </c:pt>
                <c:pt idx="18">
                  <c:v>2012</c:v>
                </c:pt>
                <c:pt idx="19">
                  <c:v>2013</c:v>
                </c:pt>
                <c:pt idx="20">
                  <c:v>2014</c:v>
                </c:pt>
                <c:pt idx="21">
                  <c:v>2015</c:v>
                </c:pt>
                <c:pt idx="22">
                  <c:v>2016</c:v>
                </c:pt>
                <c:pt idx="23">
                  <c:v>2017</c:v>
                </c:pt>
                <c:pt idx="24">
                  <c:v>2018</c:v>
                </c:pt>
              </c:numCache>
            </c:numRef>
          </c:cat>
          <c:val>
            <c:numRef>
              <c:f>Sheet1!$P$80:$P$103</c:f>
              <c:numCache>
                <c:formatCode>0.0</c:formatCode>
                <c:ptCount val="24"/>
                <c:pt idx="0">
                  <c:v>464.19512400000002</c:v>
                </c:pt>
                <c:pt idx="1">
                  <c:v>505.85515099999992</c:v>
                </c:pt>
                <c:pt idx="2">
                  <c:v>548.88076599999999</c:v>
                </c:pt>
                <c:pt idx="3">
                  <c:v>578.94293499999947</c:v>
                </c:pt>
                <c:pt idx="4">
                  <c:v>534.96891899999946</c:v>
                </c:pt>
                <c:pt idx="5">
                  <c:v>516.8405559999992</c:v>
                </c:pt>
                <c:pt idx="6">
                  <c:v>559.60168199999998</c:v>
                </c:pt>
                <c:pt idx="7">
                  <c:v>593.5202179999992</c:v>
                </c:pt>
                <c:pt idx="8">
                  <c:v>628.95959999999934</c:v>
                </c:pt>
                <c:pt idx="9">
                  <c:v>608.44355799999994</c:v>
                </c:pt>
                <c:pt idx="10">
                  <c:v>630.42159799999934</c:v>
                </c:pt>
                <c:pt idx="11">
                  <c:v>608.82727599999919</c:v>
                </c:pt>
                <c:pt idx="12">
                  <c:v>644.69369200000006</c:v>
                </c:pt>
                <c:pt idx="13">
                  <c:v>712.20429000000001</c:v>
                </c:pt>
                <c:pt idx="14">
                  <c:v>717.9524979999992</c:v>
                </c:pt>
                <c:pt idx="15">
                  <c:v>677.84122799999841</c:v>
                </c:pt>
                <c:pt idx="16">
                  <c:v>719.79816900000003</c:v>
                </c:pt>
                <c:pt idx="17">
                  <c:v>692.54723899999919</c:v>
                </c:pt>
                <c:pt idx="18">
                  <c:v>762.80879000000004</c:v>
                </c:pt>
                <c:pt idx="19">
                  <c:v>782.22602299999994</c:v>
                </c:pt>
                <c:pt idx="20">
                  <c:v>812.79381599999999</c:v>
                </c:pt>
                <c:pt idx="21">
                  <c:v>840.01021999999921</c:v>
                </c:pt>
                <c:pt idx="22">
                  <c:v>766.50228999999933</c:v>
                </c:pt>
                <c:pt idx="23">
                  <c:v>785.99733600000002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1464-41A1-AD03-58DDF4C9859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120549336"/>
        <c:axId val="2120555704"/>
      </c:lineChart>
      <c:catAx>
        <c:axId val="212054933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Year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20555704"/>
        <c:crosses val="autoZero"/>
        <c:auto val="1"/>
        <c:lblAlgn val="ctr"/>
        <c:lblOffset val="100"/>
        <c:noMultiLvlLbl val="0"/>
      </c:catAx>
      <c:valAx>
        <c:axId val="2120555704"/>
        <c:scaling>
          <c:orientation val="minMax"/>
          <c:min val="4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="1"/>
                  <a:t>Million bbls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205493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dirty="0"/>
              <a:t>10/31/2018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9C37B-1D36-470B-8223-D6C91242EC14}" type="datetimeFigureOut">
              <a:rPr lang="en-US" dirty="0"/>
              <a:t>10/31/2018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6F52A-A82B-47A2-A83A-8C4C91F2D59F}" type="datetimeFigureOut">
              <a:rPr lang="en-US" dirty="0"/>
              <a:t>10/31/2018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N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985839"/>
            <a:ext cx="12192000" cy="5507037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endParaRPr lang="en-US">
              <a:solidFill>
                <a:srgbClr val="000000"/>
              </a:solidFill>
              <a:latin typeface="Lucida Sans Unicode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"/>
            <a:ext cx="10972800" cy="98509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609600" y="1131636"/>
            <a:ext cx="10972800" cy="519412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C51D3B6-E20E-E647-B522-68F3188B2935}" type="datetime1">
              <a:rPr lang="en-US"/>
              <a:pPr/>
              <a:t>10/31/2018</a:t>
            </a:fld>
            <a:r>
              <a:rPr lang="en-US"/>
              <a:t>   |   </a:t>
            </a:r>
            <a:fld id="{C11E2918-2BF2-7841-9182-E8F4527F2485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r>
              <a:rPr lang="en-US"/>
              <a:t>Los Alamos National Laboratory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49932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0A7B3-6521-4DCA-87E5-044747A908C1}" type="datetimeFigureOut">
              <a:rPr lang="en-US" dirty="0"/>
              <a:t>10/31/2018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dirty="0"/>
              <a:t>10/31/2018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34690-1557-4C89-A502-4959FE7FAD70}" type="datetimeFigureOut">
              <a:rPr lang="en-US" dirty="0"/>
              <a:t>10/31/2018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D4976-E339-4826-83B7-FBD03F55ECF8}" type="datetimeFigureOut">
              <a:rPr lang="en-US" dirty="0"/>
              <a:t>10/31/2018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37C31-9E7A-4F99-8774-A0E530DE1A42}" type="datetimeFigureOut">
              <a:rPr lang="en-US" dirty="0"/>
              <a:t>10/31/2018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8504F-A551-4DE0-9316-4DCD1D8CC752}" type="datetimeFigureOut">
              <a:rPr lang="en-US" dirty="0"/>
              <a:t>10/31/2018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E4249-C0D0-4B06-8692-E8BB871AF643}" type="datetimeFigureOut">
              <a:rPr lang="en-US" dirty="0"/>
              <a:t>10/31/2018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042B0DB6-F5C7-45FB-8CF3-31B45F9C2DAC}" type="datetimeFigureOut">
              <a:rPr lang="en-US" dirty="0"/>
              <a:t>10/31/2018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1160EA64-D806-43AC-9DF2-F8C432F32B4C}" type="datetimeFigureOut">
              <a:rPr lang="en-US" dirty="0"/>
              <a:t>10/31/2018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katie.Zemlick@live.com" TargetMode="External"/><Relationship Id="rId2" Type="http://schemas.openxmlformats.org/officeDocument/2006/relationships/hyperlink" Target="mailto:ejsgraham@unm.edu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mailto:rpsabie@nmsu.edu" TargetMode="External"/><Relationship Id="rId2" Type="http://schemas.openxmlformats.org/officeDocument/2006/relationships/hyperlink" Target="https://nmwrri.nmsu.edu/produced-water/reports/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nmdesalassociation.com/news-events/" TargetMode="External"/><Relationship Id="rId2" Type="http://schemas.openxmlformats.org/officeDocument/2006/relationships/hyperlink" Target="https://nmdesalassociation.com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nmdesalassociation.com/news-events/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mailto:ejsgraham@unm.edu" TargetMode="Externa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Relationship Id="rId4" Type="http://schemas.openxmlformats.org/officeDocument/2006/relationships/hyperlink" Target="mailto:Katie.zemlick@live.com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mailto:katie.zemlick@live.com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mailto:katie.zemlick@live.com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30175F-0253-4FF3-B754-3760AA2E8A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00200" y="1951566"/>
            <a:ext cx="8991600" cy="208109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212121"/>
                </a:solidFill>
                <a:latin typeface="Calibri" panose="020F0502020204030204" pitchFamily="34" charset="0"/>
              </a:rPr>
              <a:t>Get OUT!</a:t>
            </a:r>
            <a:r>
              <a:rPr lang="en-US" dirty="0"/>
              <a:t> WHAT WILL IT TAKE TO USE PRODUCED WATER OUTSIDE OF THE OIL AND GAS INDUSTRY?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3288884-3630-4C41-9C41-01E97B95C3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95194" y="4352543"/>
            <a:ext cx="6801612" cy="2081098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Jeri Sullivan Graham</a:t>
            </a:r>
          </a:p>
          <a:p>
            <a:r>
              <a:rPr lang="en-US" dirty="0"/>
              <a:t>Katie Zemlick</a:t>
            </a:r>
          </a:p>
          <a:p>
            <a:r>
              <a:rPr lang="en-US" dirty="0"/>
              <a:t>University of New Mexico</a:t>
            </a:r>
          </a:p>
          <a:p>
            <a:r>
              <a:rPr lang="en-US" dirty="0"/>
              <a:t>Center for Water and the Environment</a:t>
            </a:r>
          </a:p>
          <a:p>
            <a:r>
              <a:rPr lang="en-US" dirty="0">
                <a:hlinkClick r:id="rId2"/>
              </a:rPr>
              <a:t>ejsgraham@unm.edu</a:t>
            </a:r>
            <a:r>
              <a:rPr lang="en-US" dirty="0"/>
              <a:t>; </a:t>
            </a:r>
            <a:r>
              <a:rPr lang="en-US" dirty="0">
                <a:hlinkClick r:id="rId3"/>
              </a:rPr>
              <a:t>katie.Zemlick@live.com</a:t>
            </a:r>
            <a:r>
              <a:rPr lang="en-US" dirty="0"/>
              <a:t> </a:t>
            </a:r>
          </a:p>
          <a:p>
            <a:r>
              <a:rPr lang="en-US" dirty="0"/>
              <a:t>IPEC Denver, October 29-November 1, 2018</a:t>
            </a:r>
          </a:p>
        </p:txBody>
      </p:sp>
    </p:spTree>
    <p:extLst>
      <p:ext uri="{BB962C8B-B14F-4D97-AF65-F5344CB8AC3E}">
        <p14:creationId xmlns:p14="http://schemas.microsoft.com/office/powerpoint/2010/main" val="24345615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2D89F24-1614-4974-91E3-96B478422255}"/>
              </a:ext>
            </a:extLst>
          </p:cNvPr>
          <p:cNvSpPr txBox="1"/>
          <p:nvPr/>
        </p:nvSpPr>
        <p:spPr>
          <a:xfrm>
            <a:off x="1492532" y="5079961"/>
            <a:ext cx="9383233" cy="14460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defTabSz="914400">
              <a:spcBef>
                <a:spcPts val="1000"/>
              </a:spcBef>
              <a:buClr>
                <a:schemeClr val="accent2"/>
              </a:buClr>
            </a:pPr>
            <a:r>
              <a:rPr lang="en-US" baseline="30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#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EPA study</a:t>
            </a:r>
          </a:p>
          <a:p>
            <a:pPr defTabSz="914400">
              <a:spcBef>
                <a:spcPts val="1000"/>
              </a:spcBef>
              <a:buClr>
                <a:schemeClr val="accent2"/>
              </a:buClr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*includes alfalfa</a:t>
            </a:r>
          </a:p>
          <a:p>
            <a:pPr defTabSz="914400">
              <a:spcBef>
                <a:spcPts val="1000"/>
              </a:spcBef>
              <a:buClr>
                <a:schemeClr val="accent2"/>
              </a:buClr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NOTE: Some examples are pilots or research projects, some are active, full-scale projects. Some waters are treated, many are low salinity sources (CBM and oil-produced)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B44F3F7C-FC55-4A43-910B-CD5B4979B08C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099914262"/>
              </p:ext>
            </p:extLst>
          </p:nvPr>
        </p:nvGraphicFramePr>
        <p:xfrm>
          <a:off x="1492532" y="332010"/>
          <a:ext cx="9206935" cy="44895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79154">
                  <a:extLst>
                    <a:ext uri="{9D8B030D-6E8A-4147-A177-3AD203B41FA5}">
                      <a16:colId xmlns:a16="http://schemas.microsoft.com/office/drawing/2014/main" val="2405323775"/>
                    </a:ext>
                  </a:extLst>
                </a:gridCol>
                <a:gridCol w="3328468">
                  <a:extLst>
                    <a:ext uri="{9D8B030D-6E8A-4147-A177-3AD203B41FA5}">
                      <a16:colId xmlns:a16="http://schemas.microsoft.com/office/drawing/2014/main" val="251504266"/>
                    </a:ext>
                  </a:extLst>
                </a:gridCol>
                <a:gridCol w="1516557">
                  <a:extLst>
                    <a:ext uri="{9D8B030D-6E8A-4147-A177-3AD203B41FA5}">
                      <a16:colId xmlns:a16="http://schemas.microsoft.com/office/drawing/2014/main" val="2291047871"/>
                    </a:ext>
                  </a:extLst>
                </a:gridCol>
                <a:gridCol w="1441378">
                  <a:extLst>
                    <a:ext uri="{9D8B030D-6E8A-4147-A177-3AD203B41FA5}">
                      <a16:colId xmlns:a16="http://schemas.microsoft.com/office/drawing/2014/main" val="1393207177"/>
                    </a:ext>
                  </a:extLst>
                </a:gridCol>
                <a:gridCol w="1441378">
                  <a:extLst>
                    <a:ext uri="{9D8B030D-6E8A-4147-A177-3AD203B41FA5}">
                      <a16:colId xmlns:a16="http://schemas.microsoft.com/office/drawing/2014/main" val="1627280396"/>
                    </a:ext>
                  </a:extLst>
                </a:gridCol>
              </a:tblGrid>
              <a:tr h="468953">
                <a:tc>
                  <a:txBody>
                    <a:bodyPr/>
                    <a:lstStyle/>
                    <a:p>
                      <a:r>
                        <a:rPr lang="en-US" sz="2000" dirty="0"/>
                        <a:t>Use</a:t>
                      </a:r>
                    </a:p>
                  </a:txBody>
                  <a:tcPr marL="72833" marR="72833" marT="36416" marB="36416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Type</a:t>
                      </a:r>
                    </a:p>
                  </a:txBody>
                  <a:tcPr marL="72833" marR="72833" marT="36416" marB="36416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# Examples</a:t>
                      </a:r>
                    </a:p>
                  </a:txBody>
                  <a:tcPr marL="72833" marR="72833" marT="36416" marB="36416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Type</a:t>
                      </a:r>
                    </a:p>
                  </a:txBody>
                  <a:tcPr marL="72833" marR="72833" marT="36416" marB="36416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States</a:t>
                      </a:r>
                    </a:p>
                  </a:txBody>
                  <a:tcPr marL="72833" marR="72833" marT="36416" marB="36416"/>
                </a:tc>
                <a:extLst>
                  <a:ext uri="{0D108BD9-81ED-4DB2-BD59-A6C34878D82A}">
                    <a16:rowId xmlns:a16="http://schemas.microsoft.com/office/drawing/2014/main" val="1126980928"/>
                  </a:ext>
                </a:extLst>
              </a:tr>
              <a:tr h="788693">
                <a:tc>
                  <a:txBody>
                    <a:bodyPr/>
                    <a:lstStyle/>
                    <a:p>
                      <a:r>
                        <a:rPr lang="en-US" sz="2000" dirty="0"/>
                        <a:t>Land</a:t>
                      </a:r>
                    </a:p>
                  </a:txBody>
                  <a:tcPr marL="72833" marR="72833" marT="36416" marB="36416"/>
                </a:tc>
                <a:tc>
                  <a:txBody>
                    <a:bodyPr/>
                    <a:lstStyle/>
                    <a:p>
                      <a:r>
                        <a:rPr lang="en-US" sz="2000"/>
                        <a:t>Rangeland rehab/forage</a:t>
                      </a:r>
                    </a:p>
                    <a:p>
                      <a:r>
                        <a:rPr lang="en-US" sz="2000"/>
                        <a:t>Road Application</a:t>
                      </a:r>
                    </a:p>
                  </a:txBody>
                  <a:tcPr marL="72833" marR="72833" marT="36416" marB="364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/>
                        <a:t>4</a:t>
                      </a:r>
                    </a:p>
                    <a:p>
                      <a:pPr algn="ctr"/>
                      <a:r>
                        <a:rPr lang="en-US" sz="2000"/>
                        <a:t>2</a:t>
                      </a:r>
                    </a:p>
                  </a:txBody>
                  <a:tcPr marL="72833" marR="72833" marT="36416" marB="36416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Pilot</a:t>
                      </a:r>
                    </a:p>
                    <a:p>
                      <a:r>
                        <a:rPr lang="en-US" sz="2000" dirty="0"/>
                        <a:t>Full scale</a:t>
                      </a:r>
                    </a:p>
                  </a:txBody>
                  <a:tcPr marL="72833" marR="72833" marT="36416" marB="36416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NM, WY</a:t>
                      </a:r>
                    </a:p>
                    <a:p>
                      <a:r>
                        <a:rPr lang="en-US" sz="2000" dirty="0"/>
                        <a:t>CO, PA</a:t>
                      </a:r>
                    </a:p>
                  </a:txBody>
                  <a:tcPr marL="72833" marR="72833" marT="36416" marB="36416"/>
                </a:tc>
                <a:extLst>
                  <a:ext uri="{0D108BD9-81ED-4DB2-BD59-A6C34878D82A}">
                    <a16:rowId xmlns:a16="http://schemas.microsoft.com/office/drawing/2014/main" val="3143013618"/>
                  </a:ext>
                </a:extLst>
              </a:tr>
              <a:tr h="1453450">
                <a:tc>
                  <a:txBody>
                    <a:bodyPr/>
                    <a:lstStyle/>
                    <a:p>
                      <a:r>
                        <a:rPr lang="en-US" sz="2000" dirty="0"/>
                        <a:t>Water</a:t>
                      </a:r>
                    </a:p>
                  </a:txBody>
                  <a:tcPr marL="72833" marR="72833" marT="36416" marB="36416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Surface Water Augmentation</a:t>
                      </a:r>
                    </a:p>
                    <a:p>
                      <a:r>
                        <a:rPr lang="en-US" sz="2000" dirty="0"/>
                        <a:t>Surface Water Discharge</a:t>
                      </a:r>
                      <a:r>
                        <a:rPr lang="en-US" sz="2000" baseline="30000" dirty="0"/>
                        <a:t>#</a:t>
                      </a:r>
                    </a:p>
                    <a:p>
                      <a:r>
                        <a:rPr lang="en-US" sz="2000" dirty="0"/>
                        <a:t>Aquifer Storage and Recovery</a:t>
                      </a:r>
                    </a:p>
                    <a:p>
                      <a:r>
                        <a:rPr lang="en-US" sz="2000" dirty="0"/>
                        <a:t>Algal Biofuel Production</a:t>
                      </a:r>
                    </a:p>
                  </a:txBody>
                  <a:tcPr marL="72833" marR="72833" marT="36416" marB="364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</a:t>
                      </a:r>
                    </a:p>
                    <a:p>
                      <a:pPr algn="ctr"/>
                      <a:r>
                        <a:rPr lang="en-US" sz="2000" dirty="0"/>
                        <a:t>10</a:t>
                      </a:r>
                    </a:p>
                    <a:p>
                      <a:pPr algn="ctr"/>
                      <a:r>
                        <a:rPr lang="en-US" sz="2000" dirty="0"/>
                        <a:t>1</a:t>
                      </a:r>
                    </a:p>
                    <a:p>
                      <a:pPr algn="ctr"/>
                      <a:r>
                        <a:rPr lang="en-US" sz="2000" dirty="0"/>
                        <a:t>3</a:t>
                      </a:r>
                    </a:p>
                  </a:txBody>
                  <a:tcPr marL="72833" marR="72833" marT="36416" marB="36416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Research</a:t>
                      </a:r>
                    </a:p>
                    <a:p>
                      <a:r>
                        <a:rPr lang="en-US" sz="2000" dirty="0"/>
                        <a:t>Full scale</a:t>
                      </a:r>
                    </a:p>
                    <a:p>
                      <a:r>
                        <a:rPr lang="en-US" sz="2000" dirty="0"/>
                        <a:t>Full scale</a:t>
                      </a:r>
                    </a:p>
                    <a:p>
                      <a:r>
                        <a:rPr lang="en-US" sz="2000" dirty="0"/>
                        <a:t>Research</a:t>
                      </a:r>
                    </a:p>
                  </a:txBody>
                  <a:tcPr marL="72833" marR="72833" marT="36416" marB="36416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NM</a:t>
                      </a:r>
                    </a:p>
                    <a:p>
                      <a:r>
                        <a:rPr lang="en-US" sz="2000" dirty="0"/>
                        <a:t>PA, OH, WV</a:t>
                      </a:r>
                    </a:p>
                    <a:p>
                      <a:r>
                        <a:rPr lang="en-US" sz="2000" dirty="0"/>
                        <a:t>CO</a:t>
                      </a:r>
                    </a:p>
                    <a:p>
                      <a:r>
                        <a:rPr lang="en-US" sz="2000" dirty="0"/>
                        <a:t>NM</a:t>
                      </a:r>
                    </a:p>
                  </a:txBody>
                  <a:tcPr marL="72833" marR="72833" marT="36416" marB="36416"/>
                </a:tc>
                <a:extLst>
                  <a:ext uri="{0D108BD9-81ED-4DB2-BD59-A6C34878D82A}">
                    <a16:rowId xmlns:a16="http://schemas.microsoft.com/office/drawing/2014/main" val="36968898"/>
                  </a:ext>
                </a:extLst>
              </a:tr>
              <a:tr h="670062">
                <a:tc>
                  <a:txBody>
                    <a:bodyPr/>
                    <a:lstStyle/>
                    <a:p>
                      <a:r>
                        <a:rPr lang="en-US" sz="2000" dirty="0"/>
                        <a:t>Industrial</a:t>
                      </a:r>
                    </a:p>
                  </a:txBody>
                  <a:tcPr marL="72833" marR="72833" marT="36416" marB="36416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Cooling Tower Augmentation</a:t>
                      </a:r>
                    </a:p>
                  </a:txBody>
                  <a:tcPr marL="72833" marR="72833" marT="36416" marB="364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</a:t>
                      </a:r>
                    </a:p>
                  </a:txBody>
                  <a:tcPr marL="72833" marR="72833" marT="36416" marB="36416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Pilot scale</a:t>
                      </a:r>
                    </a:p>
                  </a:txBody>
                  <a:tcPr marL="72833" marR="72833" marT="36416" marB="36416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NM,NC, IL</a:t>
                      </a:r>
                    </a:p>
                  </a:txBody>
                  <a:tcPr marL="72833" marR="72833" marT="36416" marB="36416"/>
                </a:tc>
                <a:extLst>
                  <a:ext uri="{0D108BD9-81ED-4DB2-BD59-A6C34878D82A}">
                    <a16:rowId xmlns:a16="http://schemas.microsoft.com/office/drawing/2014/main" val="2675595156"/>
                  </a:ext>
                </a:extLst>
              </a:tr>
              <a:tr h="1108433">
                <a:tc>
                  <a:txBody>
                    <a:bodyPr/>
                    <a:lstStyle/>
                    <a:p>
                      <a:r>
                        <a:rPr lang="en-US" sz="2000" dirty="0"/>
                        <a:t>Ag and Wildlife</a:t>
                      </a:r>
                    </a:p>
                  </a:txBody>
                  <a:tcPr marL="72833" marR="72833" marT="36416" marB="36416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Livestock Watering</a:t>
                      </a:r>
                    </a:p>
                    <a:p>
                      <a:r>
                        <a:rPr lang="en-US" sz="2000" dirty="0"/>
                        <a:t>Irrigation-food crop*</a:t>
                      </a:r>
                    </a:p>
                    <a:p>
                      <a:r>
                        <a:rPr lang="en-US" sz="2000" dirty="0"/>
                        <a:t>Irrigation-Non-food crop</a:t>
                      </a:r>
                    </a:p>
                  </a:txBody>
                  <a:tcPr marL="72833" marR="72833" marT="36416" marB="364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</a:t>
                      </a:r>
                    </a:p>
                    <a:p>
                      <a:pPr algn="ctr"/>
                      <a:r>
                        <a:rPr lang="en-US" sz="2000" dirty="0"/>
                        <a:t>8</a:t>
                      </a:r>
                    </a:p>
                    <a:p>
                      <a:pPr algn="ctr"/>
                      <a:r>
                        <a:rPr lang="en-US" sz="2000" dirty="0"/>
                        <a:t>1</a:t>
                      </a:r>
                    </a:p>
                  </a:txBody>
                  <a:tcPr marL="72833" marR="72833" marT="36416" marB="36416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Field obs.</a:t>
                      </a:r>
                    </a:p>
                    <a:p>
                      <a:r>
                        <a:rPr lang="en-US" sz="2000" dirty="0"/>
                        <a:t>Full scale</a:t>
                      </a:r>
                    </a:p>
                    <a:p>
                      <a:r>
                        <a:rPr lang="en-US" sz="2000" dirty="0"/>
                        <a:t>Pilot scale</a:t>
                      </a:r>
                    </a:p>
                  </a:txBody>
                  <a:tcPr marL="72833" marR="72833" marT="36416" marB="36416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TX, WY</a:t>
                      </a:r>
                    </a:p>
                    <a:p>
                      <a:r>
                        <a:rPr lang="en-US" sz="2000" dirty="0"/>
                        <a:t>CA</a:t>
                      </a:r>
                    </a:p>
                    <a:p>
                      <a:r>
                        <a:rPr lang="en-US" sz="2000" dirty="0"/>
                        <a:t>TX</a:t>
                      </a:r>
                    </a:p>
                  </a:txBody>
                  <a:tcPr marL="72833" marR="72833" marT="36416" marB="36416"/>
                </a:tc>
                <a:extLst>
                  <a:ext uri="{0D108BD9-81ED-4DB2-BD59-A6C34878D82A}">
                    <a16:rowId xmlns:a16="http://schemas.microsoft.com/office/drawing/2014/main" val="23898102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605519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7C5BD5-BC95-45E6-A4D2-EC55912128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7341" y="126322"/>
            <a:ext cx="7729728" cy="1188720"/>
          </a:xfrm>
        </p:spPr>
        <p:txBody>
          <a:bodyPr>
            <a:normAutofit fontScale="90000"/>
          </a:bodyPr>
          <a:lstStyle/>
          <a:p>
            <a:r>
              <a:rPr lang="en-US" dirty="0"/>
              <a:t>Some Key factors to promote reuse</a:t>
            </a:r>
            <a:br>
              <a:rPr lang="en-US" dirty="0"/>
            </a:br>
            <a:r>
              <a:rPr lang="en-US" dirty="0"/>
              <a:t>Waste </a:t>
            </a:r>
            <a:r>
              <a:rPr lang="en-US" dirty="0">
                <a:sym typeface="Wingdings" panose="05000000000000000000" pitchFamily="2" charset="2"/>
              </a:rPr>
              <a:t>Resource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A564DB-E01B-43BB-BAAA-511E68A34B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12801" y="1538509"/>
            <a:ext cx="5040886" cy="342869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rgbClr val="C00000"/>
                </a:solidFill>
              </a:rPr>
              <a:t>Within oil and gas:</a:t>
            </a:r>
          </a:p>
          <a:p>
            <a:r>
              <a:rPr lang="en-US" sz="2400" dirty="0"/>
              <a:t>Location/Volume specification and tracking</a:t>
            </a:r>
          </a:p>
          <a:p>
            <a:r>
              <a:rPr lang="en-US" sz="2400" dirty="0"/>
              <a:t>Permitted transport </a:t>
            </a:r>
          </a:p>
          <a:p>
            <a:r>
              <a:rPr lang="en-US" sz="2400" dirty="0"/>
              <a:t>Permitted recycling facilities/processes</a:t>
            </a:r>
          </a:p>
          <a:p>
            <a:r>
              <a:rPr lang="en-US" sz="2400" dirty="0"/>
              <a:t>Tailored treatments</a:t>
            </a:r>
          </a:p>
          <a:p>
            <a:r>
              <a:rPr lang="en-US" sz="2400" dirty="0"/>
              <a:t>Sometimes, Regulation/Policy changes </a:t>
            </a:r>
          </a:p>
          <a:p>
            <a:r>
              <a:rPr lang="en-US" sz="2400" dirty="0"/>
              <a:t>Sometimes, agency handshake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958D9FC-D98C-4E68-B3AB-8AF6C1EC8F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36937" y="1605322"/>
            <a:ext cx="5040886" cy="335968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rgbClr val="C00000"/>
                </a:solidFill>
              </a:rPr>
              <a:t>Outside of oil and gas:</a:t>
            </a:r>
          </a:p>
          <a:p>
            <a:r>
              <a:rPr lang="en-US" sz="2400" dirty="0"/>
              <a:t>Ownership/rights definition</a:t>
            </a:r>
          </a:p>
          <a:p>
            <a:r>
              <a:rPr lang="en-US" sz="2400" dirty="0"/>
              <a:t>Regulation/policy adaptation</a:t>
            </a:r>
          </a:p>
          <a:p>
            <a:r>
              <a:rPr lang="en-US" sz="2400" dirty="0"/>
              <a:t>Handshake between agencies (e.g. Oil Conservation to Environment Dept. in NM)</a:t>
            </a:r>
          </a:p>
          <a:p>
            <a:r>
              <a:rPr lang="en-US" sz="2400" dirty="0"/>
              <a:t>Permitted transport</a:t>
            </a:r>
          </a:p>
          <a:p>
            <a:r>
              <a:rPr lang="en-US" sz="2400" dirty="0"/>
              <a:t>Permitted treatment</a:t>
            </a:r>
          </a:p>
          <a:p>
            <a:r>
              <a:rPr lang="en-US" sz="2400" dirty="0"/>
              <a:t>Permitted discharge (NPDES, </a:t>
            </a:r>
            <a:r>
              <a:rPr lang="en-US" sz="2400" dirty="0" err="1"/>
              <a:t>etc</a:t>
            </a:r>
            <a:r>
              <a:rPr lang="en-US" sz="2400" dirty="0"/>
              <a:t>)</a:t>
            </a:r>
          </a:p>
          <a:p>
            <a:r>
              <a:rPr lang="en-US" sz="2400" dirty="0"/>
              <a:t>Analysis and Risk Assessment 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1158442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1136" y="369608"/>
            <a:ext cx="7729728" cy="1188720"/>
          </a:xfrm>
        </p:spPr>
        <p:txBody>
          <a:bodyPr/>
          <a:lstStyle/>
          <a:p>
            <a:r>
              <a:rPr lang="en-US" dirty="0"/>
              <a:t>Well conversion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19786" y="1794412"/>
            <a:ext cx="8952428" cy="3101983"/>
          </a:xfrm>
        </p:spPr>
        <p:txBody>
          <a:bodyPr>
            <a:noAutofit/>
          </a:bodyPr>
          <a:lstStyle/>
          <a:p>
            <a:r>
              <a:rPr lang="en-US" sz="2400" dirty="0"/>
              <a:t>Conversion of gas wells to water wells has occurred in New Mexico (and vice versa!)</a:t>
            </a:r>
          </a:p>
          <a:p>
            <a:r>
              <a:rPr lang="en-US" sz="2400" dirty="0"/>
              <a:t>Water can be fresh enough for stock watering in remote regions</a:t>
            </a:r>
          </a:p>
          <a:p>
            <a:r>
              <a:rPr lang="en-US" sz="2400" dirty="0"/>
              <a:t>Transfer involves both the Office of the State Engineer and the Oil Conservation Division</a:t>
            </a:r>
          </a:p>
          <a:p>
            <a:r>
              <a:rPr lang="en-US" sz="2400" dirty="0"/>
              <a:t>OSE Brackish water rules apply if formation top is &gt;2,500 ft </a:t>
            </a:r>
            <a:r>
              <a:rPr lang="en-US" sz="2400" dirty="0" err="1"/>
              <a:t>bgs</a:t>
            </a:r>
            <a:r>
              <a:rPr lang="en-US" sz="2400" dirty="0"/>
              <a:t> AND salinity is &gt;1,000 mg/L-NO right required but permit application must be made.</a:t>
            </a:r>
          </a:p>
          <a:p>
            <a:r>
              <a:rPr lang="en-US" sz="2400" dirty="0"/>
              <a:t>OSE Fresh water rules apply if the supply is not brackish.  Application for a permit/right must be made. </a:t>
            </a:r>
          </a:p>
          <a:p>
            <a:r>
              <a:rPr lang="en-US" sz="2400" dirty="0"/>
              <a:t>OCD removes well from oil and gas permitting process.</a:t>
            </a:r>
          </a:p>
        </p:txBody>
      </p:sp>
    </p:spTree>
    <p:extLst>
      <p:ext uri="{BB962C8B-B14F-4D97-AF65-F5344CB8AC3E}">
        <p14:creationId xmlns:p14="http://schemas.microsoft.com/office/powerpoint/2010/main" val="27400203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Hypothetical Use Case 1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050BD-D5D4-004B-87E1-382D8D28594F}" type="datetime1">
              <a:rPr lang="en-US" smtClean="0"/>
              <a:t>10/31/2018</a:t>
            </a:fld>
            <a:r>
              <a:rPr lang="en-US"/>
              <a:t>   |   </a:t>
            </a:r>
            <a:fld id="{5D01E7E5-6465-7A46-A26D-BAABC2D34D38}" type="slidenum">
              <a:rPr lang="en-US" smtClean="0"/>
              <a:t>13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438" y="1195754"/>
            <a:ext cx="10590961" cy="476291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564116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Hypothetical Use Case 2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050BD-D5D4-004B-87E1-382D8D28594F}" type="datetime1">
              <a:rPr lang="en-US" smtClean="0"/>
              <a:t>10/31/2018</a:t>
            </a:fld>
            <a:r>
              <a:rPr lang="en-US"/>
              <a:t>   |   </a:t>
            </a:r>
            <a:fld id="{5D01E7E5-6465-7A46-A26D-BAABC2D34D38}" type="slidenum">
              <a:rPr lang="en-US" smtClean="0"/>
              <a:t>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600200" y="6236207"/>
            <a:ext cx="8974975" cy="323967"/>
          </a:xfrm>
          <a:solidFill>
            <a:schemeClr val="bg1"/>
          </a:solidFill>
        </p:spPr>
        <p:txBody>
          <a:bodyPr/>
          <a:lstStyle/>
          <a:p>
            <a:endParaRPr lang="en-US" dirty="0"/>
          </a:p>
        </p:txBody>
      </p:sp>
      <p:pic>
        <p:nvPicPr>
          <p:cNvPr id="6" name="Picture 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6769" y="1215852"/>
            <a:ext cx="10369899" cy="484330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637757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Hypothetical Use Case 3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050BD-D5D4-004B-87E1-382D8D28594F}" type="datetime1">
              <a:rPr lang="en-US" smtClean="0"/>
              <a:t>10/31/2018</a:t>
            </a:fld>
            <a:r>
              <a:rPr lang="en-US"/>
              <a:t>   |   </a:t>
            </a:r>
            <a:fld id="{5D01E7E5-6465-7A46-A26D-BAABC2D34D38}" type="slidenum">
              <a:rPr lang="en-US" smtClean="0"/>
              <a:t>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3938" y="1131888"/>
            <a:ext cx="9404125" cy="519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33790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AD2281-98D5-4B47-9122-B56FE5D8D2D3}"/>
              </a:ext>
            </a:extLst>
          </p:cNvPr>
          <p:cNvSpPr txBox="1">
            <a:spLocks/>
          </p:cNvSpPr>
          <p:nvPr/>
        </p:nvSpPr>
        <p:spPr>
          <a:xfrm>
            <a:off x="70341" y="140678"/>
            <a:ext cx="8886092" cy="985093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Multi-institutional studies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13BF0F-B9B0-4DAD-8FCF-FFA21B0599E4}"/>
              </a:ext>
            </a:extLst>
          </p:cNvPr>
          <p:cNvSpPr txBox="1">
            <a:spLocks/>
          </p:cNvSpPr>
          <p:nvPr/>
        </p:nvSpPr>
        <p:spPr>
          <a:xfrm>
            <a:off x="93788" y="984952"/>
            <a:ext cx="6207422" cy="519412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Funding from EPA via NMED; institutional funds</a:t>
            </a:r>
          </a:p>
          <a:p>
            <a:r>
              <a:rPr lang="en-US" sz="2400" dirty="0"/>
              <a:t>Participants: NMWRRI, NMPRRC, NMT, NMSU, NMOSE</a:t>
            </a:r>
          </a:p>
          <a:p>
            <a:r>
              <a:rPr lang="en-US" sz="2400" dirty="0"/>
              <a:t>Sources: </a:t>
            </a:r>
            <a:r>
              <a:rPr lang="en-US" sz="2400" dirty="0">
                <a:hlinkClick r:id="rId2"/>
              </a:rPr>
              <a:t>https://nmwrri.nmsu.edu/produced-water/reports/</a:t>
            </a:r>
            <a:endParaRPr lang="en-US" sz="2400" dirty="0"/>
          </a:p>
          <a:p>
            <a:r>
              <a:rPr lang="en-US" sz="2400" dirty="0"/>
              <a:t>More information: Bob </a:t>
            </a:r>
            <a:r>
              <a:rPr lang="en-US" sz="2400" dirty="0" err="1"/>
              <a:t>Sabie</a:t>
            </a:r>
            <a:r>
              <a:rPr lang="en-US" sz="2400" dirty="0"/>
              <a:t>, </a:t>
            </a:r>
            <a:r>
              <a:rPr lang="en-US" sz="2400" dirty="0">
                <a:hlinkClick r:id="rId3"/>
              </a:rPr>
              <a:t>rpsabie@nmsu.edu</a:t>
            </a:r>
            <a:endParaRPr lang="en-US" sz="2400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85BBC7-1A83-4A34-843F-8B2AC4A819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4656" y="351529"/>
            <a:ext cx="5759466" cy="6154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8560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48B4A0-9A77-4703-B2AC-E79B9A941A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329274"/>
            <a:ext cx="7729728" cy="1188720"/>
          </a:xfrm>
        </p:spPr>
        <p:txBody>
          <a:bodyPr/>
          <a:lstStyle/>
          <a:p>
            <a:r>
              <a:rPr lang="en-US" dirty="0"/>
              <a:t>upcoming events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0BE7C6-44FD-4714-BA39-E30B005182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1136" y="1783461"/>
            <a:ext cx="7729728" cy="3982857"/>
          </a:xfrm>
        </p:spPr>
        <p:txBody>
          <a:bodyPr>
            <a:noAutofit/>
          </a:bodyPr>
          <a:lstStyle/>
          <a:p>
            <a:r>
              <a:rPr lang="en-US" sz="2000" dirty="0"/>
              <a:t>GWPC Report on Produced Water</a:t>
            </a:r>
          </a:p>
          <a:p>
            <a:pPr lvl="1"/>
            <a:r>
              <a:rPr lang="en-US" sz="1800" dirty="0"/>
              <a:t>Overview and Regulatory Framework; </a:t>
            </a:r>
          </a:p>
          <a:p>
            <a:pPr lvl="1"/>
            <a:r>
              <a:rPr lang="en-US" sz="1800" dirty="0"/>
              <a:t>Uses of PW within Oil and Gas Industry; </a:t>
            </a:r>
          </a:p>
          <a:p>
            <a:pPr lvl="1"/>
            <a:r>
              <a:rPr lang="en-US" sz="1800" dirty="0"/>
              <a:t>Needed Research for Uses Outside Oil and Gas Industry </a:t>
            </a:r>
            <a:r>
              <a:rPr lang="mr-IN" sz="1800" dirty="0"/>
              <a:t>–</a:t>
            </a:r>
            <a:r>
              <a:rPr lang="en-US" sz="1800" dirty="0"/>
              <a:t> Risk and Analysis</a:t>
            </a:r>
          </a:p>
          <a:p>
            <a:pPr lvl="1"/>
            <a:r>
              <a:rPr lang="en-US" sz="1800" dirty="0"/>
              <a:t>Due out mid 2019</a:t>
            </a:r>
          </a:p>
          <a:p>
            <a:r>
              <a:rPr lang="en-US" sz="2000" dirty="0"/>
              <a:t>Produced Water Conference in New Mexico</a:t>
            </a:r>
          </a:p>
          <a:p>
            <a:pPr lvl="1"/>
            <a:r>
              <a:rPr lang="en-US" sz="1800" dirty="0"/>
              <a:t>Santa Fe, November 15-16</a:t>
            </a:r>
          </a:p>
          <a:p>
            <a:pPr lvl="1"/>
            <a:r>
              <a:rPr lang="en-US" sz="1800" dirty="0"/>
              <a:t>Promoting feasible uses for Produced Water to reduce injection disposal volumes and provide alternative water supplies for many uses</a:t>
            </a:r>
          </a:p>
          <a:p>
            <a:pPr lvl="1"/>
            <a:r>
              <a:rPr lang="en-US" sz="1800" dirty="0"/>
              <a:t>Organized by NM Desalination Association (NM </a:t>
            </a:r>
            <a:r>
              <a:rPr lang="en-US" sz="1800" dirty="0" err="1"/>
              <a:t>Desal</a:t>
            </a:r>
            <a:r>
              <a:rPr lang="en-US" sz="1800" dirty="0"/>
              <a:t>)</a:t>
            </a:r>
          </a:p>
          <a:p>
            <a:pPr lvl="1"/>
            <a:r>
              <a:rPr lang="en-US" sz="1800" dirty="0">
                <a:hlinkClick r:id="rId2"/>
              </a:rPr>
              <a:t>https://nmdesalassociation.com</a:t>
            </a:r>
            <a:endParaRPr lang="en-US" sz="1800" dirty="0"/>
          </a:p>
          <a:p>
            <a:pPr lvl="1"/>
            <a:r>
              <a:rPr lang="en-US" sz="1800" dirty="0">
                <a:hlinkClick r:id="rId3"/>
              </a:rPr>
              <a:t>https://nmdesalassociation.com/news-events/</a:t>
            </a:r>
            <a:endParaRPr lang="en-US" sz="1800" dirty="0"/>
          </a:p>
          <a:p>
            <a:pPr lvl="1"/>
            <a:endParaRPr lang="en-US" sz="1800" dirty="0"/>
          </a:p>
          <a:p>
            <a:pPr lvl="1"/>
            <a:endParaRPr lang="en-US" sz="1800" dirty="0"/>
          </a:p>
          <a:p>
            <a:pPr lvl="1"/>
            <a:endParaRPr lang="en-US" sz="1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08408" y="5461014"/>
            <a:ext cx="3175000" cy="115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5359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8-10-18 at 6.27.4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150" y="24193"/>
            <a:ext cx="10955945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7076" y="1018810"/>
            <a:ext cx="43652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en-US" dirty="0">
                <a:hlinkClick r:id="rId3"/>
              </a:rPr>
              <a:t>https://nmdesalassociation.com/news-events/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87456" y="151205"/>
            <a:ext cx="3175000" cy="11557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0496" y="631761"/>
            <a:ext cx="6035524" cy="369332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lvl="1"/>
            <a:r>
              <a:rPr lang="en-US" dirty="0">
                <a:solidFill>
                  <a:srgbClr val="79AE8E"/>
                </a:solidFill>
              </a:rPr>
              <a:t>Hotel Santa Fe, November 15-16, 2018</a:t>
            </a:r>
          </a:p>
        </p:txBody>
      </p:sp>
    </p:spTree>
    <p:extLst>
      <p:ext uri="{BB962C8B-B14F-4D97-AF65-F5344CB8AC3E}">
        <p14:creationId xmlns:p14="http://schemas.microsoft.com/office/powerpoint/2010/main" val="2285278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ea typeface="+mj-ea"/>
              </a:rPr>
              <a:t>Contact information</a:t>
            </a:r>
          </a:p>
        </p:txBody>
      </p:sp>
      <p:sp>
        <p:nvSpPr>
          <p:cNvPr id="138242" name="Date Placeholder 2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1FF5CEF-080D-3A4C-9697-AD888E3255E5}" type="datetime1">
              <a:rPr lang="en-US" sz="1000"/>
              <a:pPr/>
              <a:t>10/31/2018</a:t>
            </a:fld>
            <a:r>
              <a:rPr lang="en-US" sz="1000"/>
              <a:t>   |   </a:t>
            </a:r>
            <a:fld id="{CCE4BFAA-F300-7044-B1BA-A6A0A0784B03}" type="slidenum">
              <a:rPr lang="en-US" sz="1000"/>
              <a:pPr/>
              <a:t>19</a:t>
            </a:fld>
            <a:endParaRPr lang="en-US" sz="1000"/>
          </a:p>
        </p:txBody>
      </p:sp>
      <p:pic>
        <p:nvPicPr>
          <p:cNvPr id="138243" name="Picture 3" descr="C:\Users\142152\Documents\Brackish Water NM\K Zemlick summer 2016\Field visit to Devon Oct 2016\IMG_127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67" y="1671638"/>
            <a:ext cx="12192000" cy="215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8244" name="TextBox 5"/>
          <p:cNvSpPr txBox="1">
            <a:spLocks noChangeArrowheads="1"/>
          </p:cNvSpPr>
          <p:nvPr/>
        </p:nvSpPr>
        <p:spPr bwMode="auto">
          <a:xfrm>
            <a:off x="520700" y="4167539"/>
            <a:ext cx="5378395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400" dirty="0"/>
              <a:t>Jeri Sullivan Graham</a:t>
            </a:r>
          </a:p>
          <a:p>
            <a:r>
              <a:rPr lang="en-US" sz="2400" dirty="0"/>
              <a:t>Research Professor</a:t>
            </a:r>
          </a:p>
          <a:p>
            <a:r>
              <a:rPr lang="en-US" sz="2400" dirty="0"/>
              <a:t>University of New Mexico</a:t>
            </a:r>
          </a:p>
          <a:p>
            <a:r>
              <a:rPr lang="en-US" sz="2400" dirty="0"/>
              <a:t>Center for Water and the Environment</a:t>
            </a:r>
          </a:p>
          <a:p>
            <a:r>
              <a:rPr lang="en-US" sz="2400" dirty="0">
                <a:hlinkClick r:id="rId3"/>
              </a:rPr>
              <a:t>ejsgraham@unm.edu</a:t>
            </a:r>
            <a:endParaRPr lang="en-US" sz="2400" dirty="0"/>
          </a:p>
          <a:p>
            <a:endParaRPr lang="en-US" sz="2400" dirty="0"/>
          </a:p>
        </p:txBody>
      </p:sp>
      <p:sp>
        <p:nvSpPr>
          <p:cNvPr id="5" name="Rectangle 4"/>
          <p:cNvSpPr/>
          <p:nvPr/>
        </p:nvSpPr>
        <p:spPr>
          <a:xfrm>
            <a:off x="6243713" y="4167539"/>
            <a:ext cx="5822949" cy="2308324"/>
          </a:xfrm>
          <a:prstGeom prst="rect">
            <a:avLst/>
          </a:prstGeom>
          <a:ln>
            <a:noFill/>
          </a:ln>
        </p:spPr>
        <p:txBody>
          <a:bodyPr>
            <a:spAutoFit/>
          </a:bodyPr>
          <a:lstStyle/>
          <a:p>
            <a:pPr algn="r"/>
            <a:r>
              <a:rPr lang="en-US" sz="2400" dirty="0">
                <a:solidFill>
                  <a:srgbClr val="000000"/>
                </a:solidFill>
                <a:latin typeface="Ariel"/>
                <a:cs typeface="Ariel"/>
              </a:rPr>
              <a:t>Katie </a:t>
            </a:r>
            <a:r>
              <a:rPr lang="en-US" sz="2400" dirty="0" err="1">
                <a:solidFill>
                  <a:srgbClr val="000000"/>
                </a:solidFill>
                <a:latin typeface="Ariel"/>
                <a:cs typeface="Ariel"/>
              </a:rPr>
              <a:t>Zemlick</a:t>
            </a:r>
            <a:r>
              <a:rPr lang="en-US" sz="2400" dirty="0">
                <a:solidFill>
                  <a:srgbClr val="000000"/>
                </a:solidFill>
                <a:latin typeface="Ariel"/>
                <a:cs typeface="Ariel"/>
              </a:rPr>
              <a:t>, </a:t>
            </a:r>
          </a:p>
          <a:p>
            <a:pPr algn="r"/>
            <a:r>
              <a:rPr lang="en-US" sz="2400" dirty="0">
                <a:solidFill>
                  <a:srgbClr val="000000"/>
                </a:solidFill>
                <a:latin typeface="Ariel"/>
                <a:cs typeface="Ariel"/>
              </a:rPr>
              <a:t>Post Doctoral Research Associate</a:t>
            </a:r>
          </a:p>
          <a:p>
            <a:pPr algn="r"/>
            <a:r>
              <a:rPr lang="en-US" sz="2400" dirty="0">
                <a:solidFill>
                  <a:srgbClr val="000000"/>
                </a:solidFill>
                <a:latin typeface="Ariel"/>
                <a:cs typeface="Ariel"/>
              </a:rPr>
              <a:t>University of New Mexico</a:t>
            </a:r>
          </a:p>
          <a:p>
            <a:pPr algn="r"/>
            <a:r>
              <a:rPr lang="en-US" sz="2400" dirty="0">
                <a:solidFill>
                  <a:srgbClr val="000000"/>
                </a:solidFill>
                <a:latin typeface="Ariel"/>
                <a:cs typeface="Ariel"/>
              </a:rPr>
              <a:t>Center for Water and the Environment</a:t>
            </a:r>
          </a:p>
          <a:p>
            <a:pPr algn="r"/>
            <a:r>
              <a:rPr lang="en-US" sz="2400" dirty="0">
                <a:solidFill>
                  <a:srgbClr val="000000"/>
                </a:solidFill>
                <a:latin typeface="Ariel"/>
                <a:cs typeface="Ariel"/>
                <a:hlinkClick r:id="rId4"/>
              </a:rPr>
              <a:t>Katie.zemlick@live.com</a:t>
            </a:r>
            <a:endParaRPr lang="en-US" sz="2400" dirty="0">
              <a:solidFill>
                <a:srgbClr val="000000"/>
              </a:solidFill>
              <a:latin typeface="Ariel"/>
              <a:cs typeface="Ariel"/>
            </a:endParaRPr>
          </a:p>
          <a:p>
            <a:pPr algn="r"/>
            <a:endParaRPr lang="en-US" sz="2400" dirty="0">
              <a:solidFill>
                <a:srgbClr val="000000"/>
              </a:solidFill>
              <a:latin typeface="Ariel"/>
              <a:cs typeface="Ariel"/>
            </a:endParaRPr>
          </a:p>
        </p:txBody>
      </p:sp>
    </p:spTree>
    <p:extLst>
      <p:ext uri="{BB962C8B-B14F-4D97-AF65-F5344CB8AC3E}">
        <p14:creationId xmlns:p14="http://schemas.microsoft.com/office/powerpoint/2010/main" val="38411386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FD39EA-8A71-4E7B-939E-8979B2D473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OUtline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F8890E-5D97-4C64-B913-A1BC265DEE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What does the recycling data look like in New Mexico? </a:t>
            </a:r>
          </a:p>
          <a:p>
            <a:r>
              <a:rPr lang="en-US" sz="2400" dirty="0"/>
              <a:t>What do we know about real recycling uses at this time?</a:t>
            </a:r>
          </a:p>
          <a:p>
            <a:r>
              <a:rPr lang="en-US" sz="2400" dirty="0"/>
              <a:t>Policy evolution in New Mexico</a:t>
            </a:r>
          </a:p>
          <a:p>
            <a:r>
              <a:rPr lang="en-US" sz="2400" dirty="0"/>
              <a:t>What’s going on elsewhere? (New Mexico Conference, GWPC report….)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3105051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345A603B-09A8-4691-9485-2E43210B998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47113573"/>
              </p:ext>
            </p:extLst>
          </p:nvPr>
        </p:nvGraphicFramePr>
        <p:xfrm>
          <a:off x="1514915" y="504883"/>
          <a:ext cx="8768140" cy="58597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8A1B45EE-CCA7-49C7-ABBD-78181D6FA848}"/>
              </a:ext>
            </a:extLst>
          </p:cNvPr>
          <p:cNvSpPr txBox="1"/>
          <p:nvPr/>
        </p:nvSpPr>
        <p:spPr>
          <a:xfrm>
            <a:off x="1188720" y="6437376"/>
            <a:ext cx="95772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Note: District I recycled = 5,883,381 </a:t>
            </a:r>
            <a:r>
              <a:rPr lang="en-US" dirty="0" err="1"/>
              <a:t>bbls</a:t>
            </a:r>
            <a:r>
              <a:rPr lang="en-US" dirty="0"/>
              <a:t>  District II recycled = 4,589,031 </a:t>
            </a:r>
            <a:r>
              <a:rPr lang="en-US" dirty="0" err="1"/>
              <a:t>bbls</a:t>
            </a:r>
            <a:r>
              <a:rPr lang="en-US" dirty="0"/>
              <a:t>  Total = 1,350 acre-ft  </a:t>
            </a:r>
          </a:p>
        </p:txBody>
      </p:sp>
    </p:spTree>
    <p:extLst>
      <p:ext uri="{BB962C8B-B14F-4D97-AF65-F5344CB8AC3E}">
        <p14:creationId xmlns:p14="http://schemas.microsoft.com/office/powerpoint/2010/main" val="37702722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1061644" y="1245835"/>
            <a:ext cx="5109526" cy="3101982"/>
          </a:xfrm>
        </p:spPr>
        <p:txBody>
          <a:bodyPr>
            <a:normAutofit/>
          </a:bodyPr>
          <a:lstStyle/>
          <a:p>
            <a:r>
              <a:rPr lang="en-US" sz="2400" dirty="0"/>
              <a:t>Water production from oil and gas wells is increasing, because of increased drilling activity</a:t>
            </a:r>
          </a:p>
          <a:p>
            <a:r>
              <a:rPr lang="en-US" sz="2400" dirty="0"/>
              <a:t>Disposal capacity is becoming limited, because of disposal well pressure increases and concern about seismicity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>
          <a:xfrm>
            <a:off x="6169993" y="1245835"/>
            <a:ext cx="5337235" cy="3101982"/>
          </a:xfrm>
        </p:spPr>
        <p:txBody>
          <a:bodyPr>
            <a:noAutofit/>
          </a:bodyPr>
          <a:lstStyle/>
          <a:p>
            <a:r>
              <a:rPr lang="en-US" sz="2400" dirty="0"/>
              <a:t>Water use is increasing for drilling because of increased use of hydraulic fracturing methods (&gt;1 M gallons/</a:t>
            </a:r>
            <a:r>
              <a:rPr lang="en-US" sz="2400" dirty="0" err="1"/>
              <a:t>frac</a:t>
            </a:r>
            <a:r>
              <a:rPr lang="en-US" sz="2400" dirty="0"/>
              <a:t>)</a:t>
            </a:r>
          </a:p>
          <a:p>
            <a:r>
              <a:rPr lang="en-US" sz="2400" dirty="0"/>
              <a:t>Fresh water sales to oil and gas from agricultural and commercial sources is increasing (we think…..!)</a:t>
            </a:r>
          </a:p>
          <a:p>
            <a:r>
              <a:rPr lang="en-US" sz="2400" dirty="0"/>
              <a:t> Price of freshwater sold is increasing</a:t>
            </a:r>
          </a:p>
          <a:p>
            <a:pPr marL="0" indent="0">
              <a:buNone/>
            </a:pPr>
            <a:endParaRPr lang="en-US" sz="2400" dirty="0"/>
          </a:p>
          <a:p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600687" y="4965834"/>
            <a:ext cx="111386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UPSHOT:  More water in circulation, fewer places to put it</a:t>
            </a:r>
          </a:p>
        </p:txBody>
      </p:sp>
    </p:spTree>
    <p:extLst>
      <p:ext uri="{BB962C8B-B14F-4D97-AF65-F5344CB8AC3E}">
        <p14:creationId xmlns:p14="http://schemas.microsoft.com/office/powerpoint/2010/main" val="239232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/>
          <a:srcRect t="-8452" b="-8452"/>
          <a:stretch>
            <a:fillRect/>
          </a:stretch>
        </p:blipFill>
        <p:spPr>
          <a:xfrm>
            <a:off x="2096397" y="396618"/>
            <a:ext cx="8003033" cy="556901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600802" y="5740803"/>
            <a:ext cx="69942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Produced Water Reuse Rule instituted in 2015.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025763" y="928941"/>
            <a:ext cx="422626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Recycling Facilities in Operation by District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4BD827-2AAF-4F19-A77D-908F5F62CC60}"/>
              </a:ext>
            </a:extLst>
          </p:cNvPr>
          <p:cNvSpPr txBox="1"/>
          <p:nvPr/>
        </p:nvSpPr>
        <p:spPr>
          <a:xfrm>
            <a:off x="183276" y="6488668"/>
            <a:ext cx="70275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Graph courtesy Katie </a:t>
            </a:r>
            <a:r>
              <a:rPr lang="en-US" dirty="0" err="1"/>
              <a:t>Zemlick</a:t>
            </a:r>
            <a:r>
              <a:rPr lang="en-US" dirty="0"/>
              <a:t>, University of NM, </a:t>
            </a:r>
            <a:r>
              <a:rPr lang="en-US" dirty="0">
                <a:hlinkClick r:id="rId3"/>
              </a:rPr>
              <a:t>katie.zemlick@live.com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955197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23D9B6CF-87DD-47C7-B38D-7C5353D4DC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12192000" cy="68580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Gra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F1BD51-06AB-452F-9412-E74B4FFE24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0264" y="2133600"/>
            <a:ext cx="3044952" cy="1898904"/>
          </a:xfrm>
        </p:spPr>
        <p:txBody>
          <a:bodyPr vert="horz" lIns="274320" tIns="182880" rIns="274320" bIns="182880" rtlCol="0" anchor="ctr" anchorCtr="1">
            <a:normAutofit/>
          </a:bodyPr>
          <a:lstStyle/>
          <a:p>
            <a:r>
              <a:rPr lang="en-US" sz="2600" dirty="0"/>
              <a:t>Percentage recycled in NM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FE2328B-DA12-4B90-BD82-3CCF13AF6C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4296" y="640080"/>
            <a:ext cx="6897625" cy="5263134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77FF0B6-332F-4842-A5F8-EA360BD5FF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20412" y="802767"/>
            <a:ext cx="6565392" cy="4937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8F53148-BF08-43AC-9403-E4D370FB60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0452" y="1301480"/>
            <a:ext cx="5925312" cy="394033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4285" y="6385346"/>
            <a:ext cx="70275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Graph courtesy Katie </a:t>
            </a:r>
            <a:r>
              <a:rPr lang="en-US" dirty="0" err="1"/>
              <a:t>Zemlick</a:t>
            </a:r>
            <a:r>
              <a:rPr lang="en-US" dirty="0"/>
              <a:t>, University of NM, </a:t>
            </a:r>
            <a:r>
              <a:rPr lang="en-US" dirty="0">
                <a:hlinkClick r:id="rId3"/>
              </a:rPr>
              <a:t>katie.zemlick@live.com</a:t>
            </a:r>
            <a:r>
              <a:rPr lang="en-US" dirty="0"/>
              <a:t>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35576" y="4498052"/>
            <a:ext cx="401904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900 million BBLs = 116,000 acre feet</a:t>
            </a:r>
          </a:p>
          <a:p>
            <a:endParaRPr lang="en-US" sz="2000" dirty="0"/>
          </a:p>
          <a:p>
            <a:r>
              <a:rPr lang="en-US" sz="2000" dirty="0"/>
              <a:t>2% of 116,000 ac-</a:t>
            </a:r>
            <a:r>
              <a:rPr lang="en-US" sz="2000" dirty="0" err="1"/>
              <a:t>ft</a:t>
            </a:r>
            <a:r>
              <a:rPr lang="en-US" sz="2000" dirty="0"/>
              <a:t> = 2,320 ac-</a:t>
            </a:r>
            <a:r>
              <a:rPr lang="en-US" sz="2000" dirty="0" err="1"/>
              <a:t>ft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9741896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985" y="1484313"/>
            <a:ext cx="11578167" cy="3078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  <p:sp>
        <p:nvSpPr>
          <p:cNvPr id="100354" name="TextBox 3"/>
          <p:cNvSpPr txBox="1">
            <a:spLocks noChangeArrowheads="1"/>
          </p:cNvSpPr>
          <p:nvPr/>
        </p:nvSpPr>
        <p:spPr bwMode="auto">
          <a:xfrm>
            <a:off x="1361987" y="4772741"/>
            <a:ext cx="10084032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800" dirty="0">
                <a:latin typeface="Calibri" charset="0"/>
              </a:rPr>
              <a:t>How much fresh water does oil and gas use?</a:t>
            </a:r>
          </a:p>
          <a:p>
            <a:r>
              <a:rPr lang="en-US" sz="2800" dirty="0">
                <a:latin typeface="Calibri" charset="0"/>
              </a:rPr>
              <a:t>Not much compared to agriculture. </a:t>
            </a:r>
          </a:p>
          <a:p>
            <a:r>
              <a:rPr lang="en-US" sz="2800" dirty="0">
                <a:latin typeface="Calibri" charset="0"/>
              </a:rPr>
              <a:t>But, note that 2000 ac-</a:t>
            </a:r>
            <a:r>
              <a:rPr lang="en-US" sz="2800" dirty="0" err="1">
                <a:latin typeface="Calibri" charset="0"/>
              </a:rPr>
              <a:t>ft</a:t>
            </a:r>
            <a:r>
              <a:rPr lang="en-US" sz="2800" dirty="0">
                <a:latin typeface="Calibri" charset="0"/>
              </a:rPr>
              <a:t> of recycled water is about ¼ of the fresh water used for mining (Eddy Co.) </a:t>
            </a:r>
          </a:p>
        </p:txBody>
      </p:sp>
    </p:spTree>
    <p:extLst>
      <p:ext uri="{BB962C8B-B14F-4D97-AF65-F5344CB8AC3E}">
        <p14:creationId xmlns:p14="http://schemas.microsoft.com/office/powerpoint/2010/main" val="17107687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A8EEDA-F2D4-46D2-ADFD-9A24F55EC5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593698"/>
            <a:ext cx="7729728" cy="1188720"/>
          </a:xfrm>
        </p:spPr>
        <p:txBody>
          <a:bodyPr/>
          <a:lstStyle/>
          <a:p>
            <a:r>
              <a:rPr lang="en-US" dirty="0"/>
              <a:t>Permitted Reuse of Produced Water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F48F4F-A35D-4366-AC01-146F1BE464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29144" y="1952642"/>
            <a:ext cx="8792113" cy="4011273"/>
          </a:xfrm>
        </p:spPr>
        <p:txBody>
          <a:bodyPr>
            <a:noAutofit/>
          </a:bodyPr>
          <a:lstStyle/>
          <a:p>
            <a:r>
              <a:rPr lang="en-US" sz="2400" dirty="0"/>
              <a:t>We looked at documented or permitted uses of produced water outside of the oil and gas industry across the U.S.</a:t>
            </a:r>
          </a:p>
          <a:p>
            <a:r>
              <a:rPr lang="en-US" sz="2400" dirty="0"/>
              <a:t>We asked where the water was used, and for what it was used. Sometimes other information was available (research results, volumes, etc.)</a:t>
            </a:r>
          </a:p>
          <a:p>
            <a:r>
              <a:rPr lang="en-US" sz="2400" dirty="0"/>
              <a:t>We distinguished 4 main types of uses</a:t>
            </a:r>
          </a:p>
          <a:p>
            <a:pPr lvl="1"/>
            <a:r>
              <a:rPr lang="en-US" sz="2000" dirty="0"/>
              <a:t>Land Application</a:t>
            </a:r>
          </a:p>
          <a:p>
            <a:pPr lvl="1"/>
            <a:r>
              <a:rPr lang="en-US" sz="2000" dirty="0"/>
              <a:t>Water Application</a:t>
            </a:r>
          </a:p>
          <a:p>
            <a:pPr lvl="1"/>
            <a:r>
              <a:rPr lang="en-US" sz="2000" dirty="0"/>
              <a:t>Industrial Use</a:t>
            </a:r>
          </a:p>
          <a:p>
            <a:pPr lvl="1"/>
            <a:r>
              <a:rPr lang="en-US" sz="2000" dirty="0"/>
              <a:t>Agriculture and Wildlife (98</a:t>
            </a:r>
            <a:r>
              <a:rPr lang="en-US" sz="2000" baseline="30000" dirty="0"/>
              <a:t>th</a:t>
            </a:r>
            <a:r>
              <a:rPr lang="en-US" sz="2000" dirty="0"/>
              <a:t> Meridian rule)</a:t>
            </a:r>
          </a:p>
        </p:txBody>
      </p:sp>
    </p:spTree>
    <p:extLst>
      <p:ext uri="{BB962C8B-B14F-4D97-AF65-F5344CB8AC3E}">
        <p14:creationId xmlns:p14="http://schemas.microsoft.com/office/powerpoint/2010/main" val="13967872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1136" y="635412"/>
            <a:ext cx="7729728" cy="1188720"/>
          </a:xfrm>
        </p:spPr>
        <p:txBody>
          <a:bodyPr/>
          <a:lstStyle/>
          <a:p>
            <a:r>
              <a:rPr lang="en-US" dirty="0"/>
              <a:t>Drivers for Use of PW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689855" y="2167644"/>
            <a:ext cx="4437018" cy="310198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rgbClr val="C00000"/>
                </a:solidFill>
              </a:rPr>
              <a:t>Two “Use Phases”:</a:t>
            </a:r>
          </a:p>
          <a:p>
            <a:r>
              <a:rPr lang="en-US" sz="2400" dirty="0"/>
              <a:t>Research phase/still undergoing testing (lab/bench/pilot phases)</a:t>
            </a:r>
          </a:p>
          <a:p>
            <a:r>
              <a:rPr lang="en-US" sz="2400" dirty="0"/>
              <a:t>Active use in the environment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5446575" y="2167644"/>
            <a:ext cx="6390699" cy="310198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rgbClr val="C00000"/>
                </a:solidFill>
              </a:rPr>
              <a:t>Uses are a response to localized factors:</a:t>
            </a:r>
          </a:p>
          <a:p>
            <a:r>
              <a:rPr lang="en-US" sz="2400" dirty="0"/>
              <a:t>Low-salinity produced water available</a:t>
            </a:r>
          </a:p>
          <a:p>
            <a:r>
              <a:rPr lang="en-US" sz="2400" dirty="0"/>
              <a:t>Dilution or environmental buffer used</a:t>
            </a:r>
          </a:p>
          <a:p>
            <a:r>
              <a:rPr lang="en-US" sz="2400" dirty="0"/>
              <a:t>High incidence of drought or water shortages/need for resource</a:t>
            </a:r>
          </a:p>
          <a:p>
            <a:r>
              <a:rPr lang="en-US" sz="2400" dirty="0"/>
              <a:t>Limited local disposal options</a:t>
            </a:r>
          </a:p>
          <a:p>
            <a:r>
              <a:rPr lang="en-US" sz="2400" dirty="0"/>
              <a:t>High transportation and disposal costs</a:t>
            </a:r>
          </a:p>
          <a:p>
            <a:r>
              <a:rPr lang="en-US" sz="2400" dirty="0"/>
              <a:t>Economic opportunities</a:t>
            </a:r>
          </a:p>
          <a:p>
            <a:r>
              <a:rPr lang="en-US" sz="2400" dirty="0"/>
              <a:t>Users willing to accept the water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556953654"/>
      </p:ext>
    </p:extLst>
  </p:cSld>
  <p:clrMapOvr>
    <a:masterClrMapping/>
  </p:clrMapOvr>
</p:sld>
</file>

<file path=ppt/theme/theme1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697</TotalTime>
  <Words>1014</Words>
  <Application>Microsoft Office PowerPoint</Application>
  <PresentationFormat>Widescreen</PresentationFormat>
  <Paragraphs>169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8" baseType="lpstr">
      <vt:lpstr>ＭＳ Ｐゴシック</vt:lpstr>
      <vt:lpstr>Arial</vt:lpstr>
      <vt:lpstr>Ariel</vt:lpstr>
      <vt:lpstr>Calibri</vt:lpstr>
      <vt:lpstr>Gill Sans MT</vt:lpstr>
      <vt:lpstr>Lucida Sans Unicode</vt:lpstr>
      <vt:lpstr>Mangal</vt:lpstr>
      <vt:lpstr>Wingdings</vt:lpstr>
      <vt:lpstr>Parcel</vt:lpstr>
      <vt:lpstr>Get OUT! WHAT WILL IT TAKE TO USE PRODUCED WATER OUTSIDE OF THE OIL AND GAS INDUSTRY?</vt:lpstr>
      <vt:lpstr>OUtline</vt:lpstr>
      <vt:lpstr>PowerPoint Presentation</vt:lpstr>
      <vt:lpstr>PowerPoint Presentation</vt:lpstr>
      <vt:lpstr>PowerPoint Presentation</vt:lpstr>
      <vt:lpstr>Percentage recycled in NM</vt:lpstr>
      <vt:lpstr>PowerPoint Presentation</vt:lpstr>
      <vt:lpstr>Permitted Reuse of Produced Water</vt:lpstr>
      <vt:lpstr>Drivers for Use of PW</vt:lpstr>
      <vt:lpstr>PowerPoint Presentation</vt:lpstr>
      <vt:lpstr>Some Key factors to promote reuse Waste Resource</vt:lpstr>
      <vt:lpstr>Well conversion </vt:lpstr>
      <vt:lpstr>Hypothetical Use Case 1</vt:lpstr>
      <vt:lpstr>Hypothetical Use Case 2</vt:lpstr>
      <vt:lpstr>Hypothetical Use Case 3</vt:lpstr>
      <vt:lpstr>PowerPoint Presentation</vt:lpstr>
      <vt:lpstr>upcoming events</vt:lpstr>
      <vt:lpstr>PowerPoint Presentation</vt:lpstr>
      <vt:lpstr>Contact information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Using and re-using produced water inside and outside of the oil and gas industry</dc:title>
  <dc:creator>Graham, Jeri</dc:creator>
  <cp:lastModifiedBy>Katie Zemlick</cp:lastModifiedBy>
  <cp:revision>57</cp:revision>
  <dcterms:created xsi:type="dcterms:W3CDTF">2018-10-15T20:29:02Z</dcterms:created>
  <dcterms:modified xsi:type="dcterms:W3CDTF">2018-10-31T15:32:53Z</dcterms:modified>
</cp:coreProperties>
</file>