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 id="2147483667" r:id="rId2"/>
  </p:sldMasterIdLst>
  <p:notesMasterIdLst>
    <p:notesMasterId r:id="rId37"/>
  </p:notesMasterIdLst>
  <p:sldIdLst>
    <p:sldId id="256" r:id="rId3"/>
    <p:sldId id="276" r:id="rId4"/>
    <p:sldId id="592" r:id="rId5"/>
    <p:sldId id="356" r:id="rId6"/>
    <p:sldId id="333" r:id="rId7"/>
    <p:sldId id="305" r:id="rId8"/>
    <p:sldId id="565" r:id="rId9"/>
    <p:sldId id="566" r:id="rId10"/>
    <p:sldId id="362" r:id="rId11"/>
    <p:sldId id="590" r:id="rId12"/>
    <p:sldId id="354" r:id="rId13"/>
    <p:sldId id="557" r:id="rId14"/>
    <p:sldId id="357" r:id="rId15"/>
    <p:sldId id="586" r:id="rId16"/>
    <p:sldId id="588" r:id="rId17"/>
    <p:sldId id="589" r:id="rId18"/>
    <p:sldId id="587" r:id="rId19"/>
    <p:sldId id="561" r:id="rId20"/>
    <p:sldId id="595" r:id="rId21"/>
    <p:sldId id="596" r:id="rId22"/>
    <p:sldId id="370" r:id="rId23"/>
    <p:sldId id="580" r:id="rId24"/>
    <p:sldId id="571" r:id="rId25"/>
    <p:sldId id="369" r:id="rId26"/>
    <p:sldId id="593" r:id="rId27"/>
    <p:sldId id="594" r:id="rId28"/>
    <p:sldId id="358" r:id="rId29"/>
    <p:sldId id="278" r:id="rId30"/>
    <p:sldId id="341" r:id="rId31"/>
    <p:sldId id="567" r:id="rId32"/>
    <p:sldId id="365" r:id="rId33"/>
    <p:sldId id="591" r:id="rId34"/>
    <p:sldId id="338" r:id="rId35"/>
    <p:sldId id="286"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C4E8"/>
    <a:srgbClr val="00CCFF"/>
    <a:srgbClr val="00CC00"/>
    <a:srgbClr val="FFFF99"/>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60"/>
  </p:normalViewPr>
  <p:slideViewPr>
    <p:cSldViewPr snapToGrid="0">
      <p:cViewPr varScale="1">
        <p:scale>
          <a:sx n="65" d="100"/>
          <a:sy n="65" d="100"/>
        </p:scale>
        <p:origin x="782" y="53"/>
      </p:cViewPr>
      <p:guideLst/>
    </p:cSldViewPr>
  </p:slideViewPr>
  <p:notesTextViewPr>
    <p:cViewPr>
      <p:scale>
        <a:sx n="1" d="1"/>
        <a:sy n="1" d="1"/>
      </p:scale>
      <p:origin x="0" y="0"/>
    </p:cViewPr>
  </p:notesTextViewPr>
  <p:sorterViewPr>
    <p:cViewPr>
      <p:scale>
        <a:sx n="16006" d="15625"/>
        <a:sy n="16006" d="15625"/>
      </p:scale>
      <p:origin x="0" y="0"/>
    </p:cViewPr>
  </p:sorterViewPr>
  <p:notesViewPr>
    <p:cSldViewPr snapToGrid="0">
      <p:cViewPr>
        <p:scale>
          <a:sx n="112" d="100"/>
          <a:sy n="112" d="100"/>
        </p:scale>
        <p:origin x="1252"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brodi\Documents\CEO%20Project%201\Presentation\heat%20streams%20equip%20and%20temp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Sheet4!$A$4:$A$24</c:f>
              <c:strCache>
                <c:ptCount val="21"/>
                <c:pt idx="0">
                  <c:v>Boiler</c:v>
                </c:pt>
                <c:pt idx="1">
                  <c:v>Mine Air Heaters</c:v>
                </c:pt>
                <c:pt idx="2">
                  <c:v>Other Combustion (gas processing)</c:v>
                </c:pt>
                <c:pt idx="3">
                  <c:v>Calciners</c:v>
                </c:pt>
                <c:pt idx="4">
                  <c:v>Kilns</c:v>
                </c:pt>
                <c:pt idx="5">
                  <c:v>Oven</c:v>
                </c:pt>
                <c:pt idx="6">
                  <c:v>Alkylation</c:v>
                </c:pt>
                <c:pt idx="7">
                  <c:v>Coking</c:v>
                </c:pt>
                <c:pt idx="8">
                  <c:v>Hydrocracking</c:v>
                </c:pt>
                <c:pt idx="9">
                  <c:v>Recip Engine</c:v>
                </c:pt>
                <c:pt idx="10">
                  <c:v>Thermal Cracking</c:v>
                </c:pt>
                <c:pt idx="11">
                  <c:v>Visbreaking</c:v>
                </c:pt>
                <c:pt idx="12">
                  <c:v>Catalytic Reforming</c:v>
                </c:pt>
                <c:pt idx="13">
                  <c:v>Desulfurization</c:v>
                </c:pt>
                <c:pt idx="14">
                  <c:v>Coke Production</c:v>
                </c:pt>
                <c:pt idx="15">
                  <c:v>Catalytic Cracking</c:v>
                </c:pt>
                <c:pt idx="16">
                  <c:v>Flare</c:v>
                </c:pt>
                <c:pt idx="17">
                  <c:v>Regenerative Oxidizer</c:v>
                </c:pt>
                <c:pt idx="18">
                  <c:v>Thermal Oxidizer</c:v>
                </c:pt>
                <c:pt idx="19">
                  <c:v>Incinerator</c:v>
                </c:pt>
                <c:pt idx="20">
                  <c:v>Steam Methane Reforming</c:v>
                </c:pt>
              </c:strCache>
            </c:strRef>
          </c:cat>
          <c:val>
            <c:numRef>
              <c:f>Sheet4!$B$4:$B$24</c:f>
              <c:numCache>
                <c:formatCode>General</c:formatCode>
                <c:ptCount val="21"/>
                <c:pt idx="0">
                  <c:v>310</c:v>
                </c:pt>
                <c:pt idx="1">
                  <c:v>310</c:v>
                </c:pt>
                <c:pt idx="2">
                  <c:v>310</c:v>
                </c:pt>
                <c:pt idx="3">
                  <c:v>700</c:v>
                </c:pt>
                <c:pt idx="4">
                  <c:v>700</c:v>
                </c:pt>
                <c:pt idx="5">
                  <c:v>700</c:v>
                </c:pt>
                <c:pt idx="6">
                  <c:v>800</c:v>
                </c:pt>
                <c:pt idx="7">
                  <c:v>800</c:v>
                </c:pt>
                <c:pt idx="8">
                  <c:v>800</c:v>
                </c:pt>
                <c:pt idx="9">
                  <c:v>800</c:v>
                </c:pt>
                <c:pt idx="10">
                  <c:v>800</c:v>
                </c:pt>
                <c:pt idx="11">
                  <c:v>800</c:v>
                </c:pt>
                <c:pt idx="12">
                  <c:v>900</c:v>
                </c:pt>
                <c:pt idx="13">
                  <c:v>968</c:v>
                </c:pt>
                <c:pt idx="14">
                  <c:v>1000</c:v>
                </c:pt>
                <c:pt idx="15">
                  <c:v>1148</c:v>
                </c:pt>
                <c:pt idx="16">
                  <c:v>1200</c:v>
                </c:pt>
                <c:pt idx="17">
                  <c:v>1200</c:v>
                </c:pt>
                <c:pt idx="18">
                  <c:v>1200</c:v>
                </c:pt>
                <c:pt idx="19">
                  <c:v>1400</c:v>
                </c:pt>
                <c:pt idx="20">
                  <c:v>1500</c:v>
                </c:pt>
              </c:numCache>
            </c:numRef>
          </c:val>
          <c:extLst>
            <c:ext xmlns:c16="http://schemas.microsoft.com/office/drawing/2014/chart" uri="{C3380CC4-5D6E-409C-BE32-E72D297353CC}">
              <c16:uniqueId val="{00000000-151D-4531-A03A-68F74CA875D6}"/>
            </c:ext>
          </c:extLst>
        </c:ser>
        <c:dLbls>
          <c:showLegendKey val="0"/>
          <c:showVal val="0"/>
          <c:showCatName val="0"/>
          <c:showSerName val="0"/>
          <c:showPercent val="0"/>
          <c:showBubbleSize val="0"/>
        </c:dLbls>
        <c:gapWidth val="182"/>
        <c:axId val="-793140240"/>
        <c:axId val="-793143504"/>
      </c:barChart>
      <c:catAx>
        <c:axId val="-793140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50" b="0" i="0" u="none" strike="noStrike" kern="1200" baseline="0">
                <a:solidFill>
                  <a:schemeClr val="bg2"/>
                </a:solidFill>
                <a:latin typeface="+mn-lt"/>
                <a:ea typeface="+mn-ea"/>
                <a:cs typeface="+mn-cs"/>
              </a:defRPr>
            </a:pPr>
            <a:endParaRPr lang="en-US"/>
          </a:p>
        </c:txPr>
        <c:crossAx val="-793143504"/>
        <c:crosses val="autoZero"/>
        <c:auto val="1"/>
        <c:lblAlgn val="ctr"/>
        <c:lblOffset val="100"/>
        <c:noMultiLvlLbl val="0"/>
      </c:catAx>
      <c:valAx>
        <c:axId val="-793143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50" b="0" i="0" u="none" strike="noStrike" kern="1200" baseline="0">
                <a:solidFill>
                  <a:schemeClr val="bg2"/>
                </a:solidFill>
                <a:latin typeface="+mn-lt"/>
                <a:ea typeface="+mn-ea"/>
                <a:cs typeface="+mn-cs"/>
              </a:defRPr>
            </a:pPr>
            <a:endParaRPr lang="en-US"/>
          </a:p>
        </c:txPr>
        <c:crossAx val="-793140240"/>
        <c:crosses val="autoZero"/>
        <c:crossBetween val="between"/>
      </c:valAx>
      <c:spPr>
        <a:noFill/>
        <a:ln>
          <a:noFill/>
        </a:ln>
        <a:effectLst/>
      </c:spPr>
    </c:plotArea>
    <c:plotVisOnly val="1"/>
    <c:dispBlanksAs val="gap"/>
    <c:showDLblsOverMax val="0"/>
  </c:chart>
  <c:spPr>
    <a:noFill/>
    <a:ln>
      <a:noFill/>
    </a:ln>
    <a:effectLst/>
  </c:spPr>
  <c:txPr>
    <a:bodyPr/>
    <a:lstStyle/>
    <a:p>
      <a:pPr>
        <a:defRPr sz="1250">
          <a:solidFill>
            <a:schemeClr val="bg2"/>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explosion val="7"/>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22B-40B1-A5C3-6443258DB5EA}"/>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C22B-40B1-A5C3-6443258DB5EA}"/>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C22B-40B1-A5C3-6443258DB5E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22B-40B1-A5C3-6443258DB5EA}"/>
              </c:ext>
            </c:extLst>
          </c:dPt>
          <c:dLbls>
            <c:dLbl>
              <c:idx val="0"/>
              <c:layout>
                <c:manualLayout>
                  <c:x val="-0.15859388196465896"/>
                  <c:y val="4.5714023932396167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mn-lt"/>
                        <a:ea typeface="+mn-ea"/>
                        <a:cs typeface="+mn-cs"/>
                      </a:defRPr>
                    </a:pPr>
                    <a:fld id="{1139993A-B1A7-44C2-9C25-57FE51652593}" type="PERCENTAGE">
                      <a:rPr lang="en-US" sz="1600" smtClean="0"/>
                      <a:pPr>
                        <a:defRPr sz="1600">
                          <a:solidFill>
                            <a:schemeClr val="bg1"/>
                          </a:solidFill>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2481931613909621"/>
                      <c:h val="9.1411066285625647E-2"/>
                    </c:manualLayout>
                  </c15:layout>
                  <c15:dlblFieldTable/>
                  <c15:showDataLabelsRange val="0"/>
                </c:ext>
                <c:ext xmlns:c16="http://schemas.microsoft.com/office/drawing/2014/chart" uri="{C3380CC4-5D6E-409C-BE32-E72D297353CC}">
                  <c16:uniqueId val="{00000001-C22B-40B1-A5C3-6443258DB5EA}"/>
                </c:ext>
              </c:extLst>
            </c:dLbl>
            <c:dLbl>
              <c:idx val="1"/>
              <c:layout>
                <c:manualLayout>
                  <c:x val="-0.10220742608586803"/>
                  <c:y val="-0.26301958080579946"/>
                </c:manualLayout>
              </c:layout>
              <c:tx>
                <c:rich>
                  <a:bodyPr/>
                  <a:lstStyle/>
                  <a:p>
                    <a:fld id="{50AC8B4A-2FD1-42E1-8BF7-B0A22274618C}" type="PERCENTAGE">
                      <a:rPr lang="en-US" smtClean="0"/>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22B-40B1-A5C3-6443258DB5EA}"/>
                </c:ext>
              </c:extLst>
            </c:dLbl>
            <c:dLbl>
              <c:idx val="2"/>
              <c:layout>
                <c:manualLayout>
                  <c:x val="0.16529872295447468"/>
                  <c:y val="-0.14034622043605038"/>
                </c:manualLayout>
              </c:layout>
              <c:tx>
                <c:rich>
                  <a:bodyPr/>
                  <a:lstStyle/>
                  <a:p>
                    <a:fld id="{69F47EF6-E587-46C2-B49B-A9D0F2B8C4D7}" type="PERCENTAGE">
                      <a:rPr lang="en-US" smtClean="0"/>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22B-40B1-A5C3-6443258DB5EA}"/>
                </c:ext>
              </c:extLst>
            </c:dLbl>
            <c:dLbl>
              <c:idx val="3"/>
              <c:layout>
                <c:manualLayout>
                  <c:x val="0.1308553895288751"/>
                  <c:y val="0.14608630694890087"/>
                </c:manualLayout>
              </c:layout>
              <c:tx>
                <c:rich>
                  <a:bodyPr/>
                  <a:lstStyle/>
                  <a:p>
                    <a:fld id="{0EEC8327-5638-4239-9880-D76A5C2F8DAA}" type="PERCENTAGE">
                      <a:rPr lang="en-US" smtClean="0"/>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22B-40B1-A5C3-6443258DB5EA}"/>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Sheet5!$A$2:$A$5</c:f>
              <c:strCache>
                <c:ptCount val="4"/>
                <c:pt idx="0">
                  <c:v>Industrial</c:v>
                </c:pt>
                <c:pt idx="1">
                  <c:v>Transporttion</c:v>
                </c:pt>
                <c:pt idx="2">
                  <c:v>Residential</c:v>
                </c:pt>
                <c:pt idx="3">
                  <c:v>Commercial</c:v>
                </c:pt>
              </c:strCache>
            </c:strRef>
          </c:cat>
          <c:val>
            <c:numRef>
              <c:f>Sheet5!$C$2:$C$5</c:f>
              <c:numCache>
                <c:formatCode>0.0%</c:formatCode>
                <c:ptCount val="4"/>
                <c:pt idx="0" formatCode="0%">
                  <c:v>0.29499999999999998</c:v>
                </c:pt>
                <c:pt idx="1">
                  <c:v>0.27800000000000002</c:v>
                </c:pt>
                <c:pt idx="2">
                  <c:v>0.23100000000000001</c:v>
                </c:pt>
                <c:pt idx="3">
                  <c:v>0.19600000000000001</c:v>
                </c:pt>
              </c:numCache>
            </c:numRef>
          </c:val>
          <c:extLst>
            <c:ext xmlns:c16="http://schemas.microsoft.com/office/drawing/2014/chart" uri="{C3380CC4-5D6E-409C-BE32-E72D297353CC}">
              <c16:uniqueId val="{00000008-C22B-40B1-A5C3-6443258DB5E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4"/>
          <c:dPt>
            <c:idx val="0"/>
            <c:bubble3D val="0"/>
            <c:spPr>
              <a:solidFill>
                <a:schemeClr val="accent6"/>
              </a:solidFill>
              <a:ln w="19050">
                <a:solidFill>
                  <a:schemeClr val="lt1"/>
                </a:solidFill>
              </a:ln>
              <a:effectLst/>
            </c:spPr>
            <c:extLst>
              <c:ext xmlns:c16="http://schemas.microsoft.com/office/drawing/2014/chart" uri="{C3380CC4-5D6E-409C-BE32-E72D297353CC}">
                <c16:uniqueId val="{00000001-D68D-4785-BA1D-FBEBC0FBFE25}"/>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D68D-4785-BA1D-FBEBC0FBFE25}"/>
              </c:ext>
            </c:extLst>
          </c:dPt>
          <c:cat>
            <c:strRef>
              <c:f>Sheet5!$A$40:$A$41</c:f>
              <c:strCache>
                <c:ptCount val="2"/>
                <c:pt idx="0">
                  <c:v>CO O&amp;G Potential</c:v>
                </c:pt>
                <c:pt idx="1">
                  <c:v>other potential</c:v>
                </c:pt>
              </c:strCache>
            </c:strRef>
          </c:cat>
          <c:val>
            <c:numRef>
              <c:f>Sheet5!$B$40:$B$41</c:f>
              <c:numCache>
                <c:formatCode>0%</c:formatCode>
                <c:ptCount val="2"/>
                <c:pt idx="0">
                  <c:v>0.75</c:v>
                </c:pt>
                <c:pt idx="1">
                  <c:v>0.25</c:v>
                </c:pt>
              </c:numCache>
            </c:numRef>
          </c:val>
          <c:extLst>
            <c:ext xmlns:c16="http://schemas.microsoft.com/office/drawing/2014/chart" uri="{C3380CC4-5D6E-409C-BE32-E72D297353CC}">
              <c16:uniqueId val="{00000004-D68D-4785-BA1D-FBEBC0FBFE2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E7AFA4-F6AD-4BD9-BB28-7ADCC4C44CA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4E66F0D3-2B12-457B-AAB2-E33BE22443BA}">
      <dgm:prSet phldrT="[Text]"/>
      <dgm:spPr/>
      <dgm:t>
        <a:bodyPr/>
        <a:lstStyle/>
        <a:p>
          <a:r>
            <a:rPr lang="en-US" dirty="0"/>
            <a:t>Direct Ownership</a:t>
          </a:r>
        </a:p>
      </dgm:t>
    </dgm:pt>
    <dgm:pt modelId="{DCCB2EAE-B183-4723-B446-46DAF4743DCA}" type="parTrans" cxnId="{2F031FBD-2DBD-481B-8685-39EA0DECE74D}">
      <dgm:prSet/>
      <dgm:spPr/>
      <dgm:t>
        <a:bodyPr/>
        <a:lstStyle/>
        <a:p>
          <a:endParaRPr lang="en-US"/>
        </a:p>
      </dgm:t>
    </dgm:pt>
    <dgm:pt modelId="{B3683DC6-D7F8-4C49-B446-AF4A48D972C5}" type="sibTrans" cxnId="{2F031FBD-2DBD-481B-8685-39EA0DECE74D}">
      <dgm:prSet/>
      <dgm:spPr/>
      <dgm:t>
        <a:bodyPr/>
        <a:lstStyle/>
        <a:p>
          <a:endParaRPr lang="en-US"/>
        </a:p>
      </dgm:t>
    </dgm:pt>
    <dgm:pt modelId="{889173E5-1514-4BDB-9E28-17BF4D125224}">
      <dgm:prSet phldrT="[Text]"/>
      <dgm:spPr/>
      <dgm:t>
        <a:bodyPr/>
        <a:lstStyle/>
        <a:p>
          <a:r>
            <a:rPr lang="en-US"/>
            <a:t>Internal Funds</a:t>
          </a:r>
        </a:p>
      </dgm:t>
    </dgm:pt>
    <dgm:pt modelId="{0DF12384-1A4A-462A-8202-41649E3ED3CC}" type="parTrans" cxnId="{471A9BA2-EFD6-46FC-9CD2-9E12BCB987F3}">
      <dgm:prSet/>
      <dgm:spPr/>
      <dgm:t>
        <a:bodyPr/>
        <a:lstStyle/>
        <a:p>
          <a:endParaRPr lang="en-US"/>
        </a:p>
      </dgm:t>
    </dgm:pt>
    <dgm:pt modelId="{771E055E-E736-46C2-9E02-7A5D86946CA2}" type="sibTrans" cxnId="{471A9BA2-EFD6-46FC-9CD2-9E12BCB987F3}">
      <dgm:prSet/>
      <dgm:spPr/>
      <dgm:t>
        <a:bodyPr/>
        <a:lstStyle/>
        <a:p>
          <a:endParaRPr lang="en-US"/>
        </a:p>
      </dgm:t>
    </dgm:pt>
    <dgm:pt modelId="{A5D4F11D-129F-47B5-B455-05E44BD05288}">
      <dgm:prSet phldrT="[Text]"/>
      <dgm:spPr/>
      <dgm:t>
        <a:bodyPr/>
        <a:lstStyle/>
        <a:p>
          <a:r>
            <a:rPr lang="en-US"/>
            <a:t>Debt Financing</a:t>
          </a:r>
        </a:p>
      </dgm:t>
    </dgm:pt>
    <dgm:pt modelId="{0E3B2501-425E-42A7-B774-1E46835F4B14}" type="parTrans" cxnId="{23FB2646-CD73-4326-A685-7FB17E683764}">
      <dgm:prSet/>
      <dgm:spPr/>
      <dgm:t>
        <a:bodyPr/>
        <a:lstStyle/>
        <a:p>
          <a:endParaRPr lang="en-US"/>
        </a:p>
      </dgm:t>
    </dgm:pt>
    <dgm:pt modelId="{CFC46ACE-28BB-49C5-B4E9-D8F1D4EA16A5}" type="sibTrans" cxnId="{23FB2646-CD73-4326-A685-7FB17E683764}">
      <dgm:prSet/>
      <dgm:spPr/>
      <dgm:t>
        <a:bodyPr/>
        <a:lstStyle/>
        <a:p>
          <a:endParaRPr lang="en-US"/>
        </a:p>
      </dgm:t>
    </dgm:pt>
    <dgm:pt modelId="{B8726D68-4EBE-49EB-B4D3-F57D740C1FA3}">
      <dgm:prSet phldrT="[Text]"/>
      <dgm:spPr/>
      <dgm:t>
        <a:bodyPr/>
        <a:lstStyle/>
        <a:p>
          <a:r>
            <a:rPr lang="en-US"/>
            <a:t>Equity Financing</a:t>
          </a:r>
        </a:p>
      </dgm:t>
    </dgm:pt>
    <dgm:pt modelId="{9D832797-5D15-419E-BA71-887029B6F412}" type="parTrans" cxnId="{4B69585D-E9DD-40E8-95F0-41D058A2C37D}">
      <dgm:prSet/>
      <dgm:spPr/>
      <dgm:t>
        <a:bodyPr/>
        <a:lstStyle/>
        <a:p>
          <a:endParaRPr lang="en-US"/>
        </a:p>
      </dgm:t>
    </dgm:pt>
    <dgm:pt modelId="{936B1C43-62C5-4F2C-AC9E-9C90BD34852B}" type="sibTrans" cxnId="{4B69585D-E9DD-40E8-95F0-41D058A2C37D}">
      <dgm:prSet/>
      <dgm:spPr/>
      <dgm:t>
        <a:bodyPr/>
        <a:lstStyle/>
        <a:p>
          <a:endParaRPr lang="en-US"/>
        </a:p>
      </dgm:t>
    </dgm:pt>
    <dgm:pt modelId="{73236D85-6D97-4188-BB84-4DEC36ED4B98}">
      <dgm:prSet/>
      <dgm:spPr/>
      <dgm:t>
        <a:bodyPr/>
        <a:lstStyle/>
        <a:p>
          <a:r>
            <a:rPr lang="en-US"/>
            <a:t>Bonds</a:t>
          </a:r>
        </a:p>
      </dgm:t>
    </dgm:pt>
    <dgm:pt modelId="{B6472325-A102-43DB-AB88-3ADA141DF8EC}" type="parTrans" cxnId="{E3FA7D56-C391-4991-A19C-8CDF8F8EBFC6}">
      <dgm:prSet/>
      <dgm:spPr/>
      <dgm:t>
        <a:bodyPr/>
        <a:lstStyle/>
        <a:p>
          <a:endParaRPr lang="en-US"/>
        </a:p>
      </dgm:t>
    </dgm:pt>
    <dgm:pt modelId="{22352A85-FF3F-4412-8171-4F05C38D1970}" type="sibTrans" cxnId="{E3FA7D56-C391-4991-A19C-8CDF8F8EBFC6}">
      <dgm:prSet/>
      <dgm:spPr/>
      <dgm:t>
        <a:bodyPr/>
        <a:lstStyle/>
        <a:p>
          <a:endParaRPr lang="en-US"/>
        </a:p>
      </dgm:t>
    </dgm:pt>
    <dgm:pt modelId="{91C8D58F-91BD-4838-B4CB-71DD01D0BDDB}">
      <dgm:prSet/>
      <dgm:spPr/>
      <dgm:t>
        <a:bodyPr/>
        <a:lstStyle/>
        <a:p>
          <a:r>
            <a:rPr lang="en-US"/>
            <a:t>Loans</a:t>
          </a:r>
        </a:p>
      </dgm:t>
    </dgm:pt>
    <dgm:pt modelId="{2768A1B1-FC04-42CD-8BA5-15AA489E5B9F}" type="parTrans" cxnId="{69B16488-891C-4664-8898-2E21DCA283A1}">
      <dgm:prSet/>
      <dgm:spPr/>
      <dgm:t>
        <a:bodyPr/>
        <a:lstStyle/>
        <a:p>
          <a:endParaRPr lang="en-US"/>
        </a:p>
      </dgm:t>
    </dgm:pt>
    <dgm:pt modelId="{FC8B18B1-1C73-4979-821E-2820368CFF4E}" type="sibTrans" cxnId="{69B16488-891C-4664-8898-2E21DCA283A1}">
      <dgm:prSet/>
      <dgm:spPr/>
      <dgm:t>
        <a:bodyPr/>
        <a:lstStyle/>
        <a:p>
          <a:endParaRPr lang="en-US"/>
        </a:p>
      </dgm:t>
    </dgm:pt>
    <dgm:pt modelId="{178BEDF9-962A-4F40-B35B-66FB58B64120}">
      <dgm:prSet/>
      <dgm:spPr/>
      <dgm:t>
        <a:bodyPr/>
        <a:lstStyle/>
        <a:p>
          <a:r>
            <a:rPr lang="en-US"/>
            <a:t>C-PACE</a:t>
          </a:r>
        </a:p>
      </dgm:t>
    </dgm:pt>
    <dgm:pt modelId="{927D64AD-C5D9-4E87-9C15-620B9112AFE3}" type="parTrans" cxnId="{E809B729-A4FC-4B3F-B6B5-03E7B802093C}">
      <dgm:prSet/>
      <dgm:spPr/>
      <dgm:t>
        <a:bodyPr/>
        <a:lstStyle/>
        <a:p>
          <a:endParaRPr lang="en-US"/>
        </a:p>
      </dgm:t>
    </dgm:pt>
    <dgm:pt modelId="{F3CA7744-90A7-4BD8-A5F7-0BB2710DD2CE}" type="sibTrans" cxnId="{E809B729-A4FC-4B3F-B6B5-03E7B802093C}">
      <dgm:prSet/>
      <dgm:spPr/>
      <dgm:t>
        <a:bodyPr/>
        <a:lstStyle/>
        <a:p>
          <a:endParaRPr lang="en-US"/>
        </a:p>
      </dgm:t>
    </dgm:pt>
    <dgm:pt modelId="{6F9DEF32-510C-45EC-AC81-58DE70615BC7}" type="pres">
      <dgm:prSet presAssocID="{7DE7AFA4-F6AD-4BD9-BB28-7ADCC4C44CA2}" presName="hierChild1" presStyleCnt="0">
        <dgm:presLayoutVars>
          <dgm:orgChart val="1"/>
          <dgm:chPref val="1"/>
          <dgm:dir/>
          <dgm:animOne val="branch"/>
          <dgm:animLvl val="lvl"/>
          <dgm:resizeHandles/>
        </dgm:presLayoutVars>
      </dgm:prSet>
      <dgm:spPr/>
    </dgm:pt>
    <dgm:pt modelId="{B64C1F1F-819E-4C15-9E79-4AF157FF113D}" type="pres">
      <dgm:prSet presAssocID="{4E66F0D3-2B12-457B-AAB2-E33BE22443BA}" presName="hierRoot1" presStyleCnt="0">
        <dgm:presLayoutVars>
          <dgm:hierBranch val="init"/>
        </dgm:presLayoutVars>
      </dgm:prSet>
      <dgm:spPr/>
    </dgm:pt>
    <dgm:pt modelId="{553E27EF-0654-4725-926F-1F2D9DB7C420}" type="pres">
      <dgm:prSet presAssocID="{4E66F0D3-2B12-457B-AAB2-E33BE22443BA}" presName="rootComposite1" presStyleCnt="0"/>
      <dgm:spPr/>
    </dgm:pt>
    <dgm:pt modelId="{9BCDEDB8-C5E0-4CE7-92BC-33F09DB0ED84}" type="pres">
      <dgm:prSet presAssocID="{4E66F0D3-2B12-457B-AAB2-E33BE22443BA}" presName="rootText1" presStyleLbl="node0" presStyleIdx="0" presStyleCnt="1">
        <dgm:presLayoutVars>
          <dgm:chPref val="3"/>
        </dgm:presLayoutVars>
      </dgm:prSet>
      <dgm:spPr/>
    </dgm:pt>
    <dgm:pt modelId="{243DEC6F-4000-4546-B059-A86DE4BC38C9}" type="pres">
      <dgm:prSet presAssocID="{4E66F0D3-2B12-457B-AAB2-E33BE22443BA}" presName="rootConnector1" presStyleLbl="node1" presStyleIdx="0" presStyleCnt="0"/>
      <dgm:spPr/>
    </dgm:pt>
    <dgm:pt modelId="{DE4B2763-CAA0-44D3-98B4-D62A077C7532}" type="pres">
      <dgm:prSet presAssocID="{4E66F0D3-2B12-457B-AAB2-E33BE22443BA}" presName="hierChild2" presStyleCnt="0"/>
      <dgm:spPr/>
    </dgm:pt>
    <dgm:pt modelId="{0EC058C7-FFAA-4618-999A-0019DB2CF69E}" type="pres">
      <dgm:prSet presAssocID="{0DF12384-1A4A-462A-8202-41649E3ED3CC}" presName="Name37" presStyleLbl="parChTrans1D2" presStyleIdx="0" presStyleCnt="3"/>
      <dgm:spPr/>
    </dgm:pt>
    <dgm:pt modelId="{48840456-A3BC-40FF-9F93-F9F8C027E2DC}" type="pres">
      <dgm:prSet presAssocID="{889173E5-1514-4BDB-9E28-17BF4D125224}" presName="hierRoot2" presStyleCnt="0">
        <dgm:presLayoutVars>
          <dgm:hierBranch val="init"/>
        </dgm:presLayoutVars>
      </dgm:prSet>
      <dgm:spPr/>
    </dgm:pt>
    <dgm:pt modelId="{353E09D5-9402-474B-B598-D17F95314CC4}" type="pres">
      <dgm:prSet presAssocID="{889173E5-1514-4BDB-9E28-17BF4D125224}" presName="rootComposite" presStyleCnt="0"/>
      <dgm:spPr/>
    </dgm:pt>
    <dgm:pt modelId="{50BFA7BC-B199-44DD-AA50-D4BE579BCE8E}" type="pres">
      <dgm:prSet presAssocID="{889173E5-1514-4BDB-9E28-17BF4D125224}" presName="rootText" presStyleLbl="node2" presStyleIdx="0" presStyleCnt="3">
        <dgm:presLayoutVars>
          <dgm:chPref val="3"/>
        </dgm:presLayoutVars>
      </dgm:prSet>
      <dgm:spPr/>
    </dgm:pt>
    <dgm:pt modelId="{628641F5-7531-45C0-8C3C-46C618AD9827}" type="pres">
      <dgm:prSet presAssocID="{889173E5-1514-4BDB-9E28-17BF4D125224}" presName="rootConnector" presStyleLbl="node2" presStyleIdx="0" presStyleCnt="3"/>
      <dgm:spPr/>
    </dgm:pt>
    <dgm:pt modelId="{6BE2EA38-6DD3-40B2-BD0C-CA6111CE3E90}" type="pres">
      <dgm:prSet presAssocID="{889173E5-1514-4BDB-9E28-17BF4D125224}" presName="hierChild4" presStyleCnt="0"/>
      <dgm:spPr/>
    </dgm:pt>
    <dgm:pt modelId="{A2FAAA4E-BC69-4685-8CA5-DC361E0B507A}" type="pres">
      <dgm:prSet presAssocID="{889173E5-1514-4BDB-9E28-17BF4D125224}" presName="hierChild5" presStyleCnt="0"/>
      <dgm:spPr/>
    </dgm:pt>
    <dgm:pt modelId="{45B69FCD-58DC-4C77-AFDB-7F73EB49EC28}" type="pres">
      <dgm:prSet presAssocID="{0E3B2501-425E-42A7-B774-1E46835F4B14}" presName="Name37" presStyleLbl="parChTrans1D2" presStyleIdx="1" presStyleCnt="3"/>
      <dgm:spPr/>
    </dgm:pt>
    <dgm:pt modelId="{42B91B81-895C-4BE0-B4C8-A0DD8ABEC832}" type="pres">
      <dgm:prSet presAssocID="{A5D4F11D-129F-47B5-B455-05E44BD05288}" presName="hierRoot2" presStyleCnt="0">
        <dgm:presLayoutVars>
          <dgm:hierBranch val="r"/>
        </dgm:presLayoutVars>
      </dgm:prSet>
      <dgm:spPr/>
    </dgm:pt>
    <dgm:pt modelId="{5D1E701A-2A48-44E6-85A0-3AF7B2561E8C}" type="pres">
      <dgm:prSet presAssocID="{A5D4F11D-129F-47B5-B455-05E44BD05288}" presName="rootComposite" presStyleCnt="0"/>
      <dgm:spPr/>
    </dgm:pt>
    <dgm:pt modelId="{5E051508-64F5-4D2B-8BDF-1CF48BC0E1E2}" type="pres">
      <dgm:prSet presAssocID="{A5D4F11D-129F-47B5-B455-05E44BD05288}" presName="rootText" presStyleLbl="node2" presStyleIdx="1" presStyleCnt="3">
        <dgm:presLayoutVars>
          <dgm:chPref val="3"/>
        </dgm:presLayoutVars>
      </dgm:prSet>
      <dgm:spPr/>
    </dgm:pt>
    <dgm:pt modelId="{28653FAB-0470-4DF4-9284-2C7CFF955709}" type="pres">
      <dgm:prSet presAssocID="{A5D4F11D-129F-47B5-B455-05E44BD05288}" presName="rootConnector" presStyleLbl="node2" presStyleIdx="1" presStyleCnt="3"/>
      <dgm:spPr/>
    </dgm:pt>
    <dgm:pt modelId="{6164B62B-86DE-4B20-B146-60D9F6E981F8}" type="pres">
      <dgm:prSet presAssocID="{A5D4F11D-129F-47B5-B455-05E44BD05288}" presName="hierChild4" presStyleCnt="0"/>
      <dgm:spPr/>
    </dgm:pt>
    <dgm:pt modelId="{EED160D6-B152-43F7-8352-8670D971CC05}" type="pres">
      <dgm:prSet presAssocID="{2768A1B1-FC04-42CD-8BA5-15AA489E5B9F}" presName="Name50" presStyleLbl="parChTrans1D3" presStyleIdx="0" presStyleCnt="3"/>
      <dgm:spPr/>
    </dgm:pt>
    <dgm:pt modelId="{B70094B5-AD41-4D8A-8640-8E81C386C3FD}" type="pres">
      <dgm:prSet presAssocID="{91C8D58F-91BD-4838-B4CB-71DD01D0BDDB}" presName="hierRoot2" presStyleCnt="0">
        <dgm:presLayoutVars>
          <dgm:hierBranch/>
        </dgm:presLayoutVars>
      </dgm:prSet>
      <dgm:spPr/>
    </dgm:pt>
    <dgm:pt modelId="{753A439C-6B67-4F5B-B721-4372D5F19680}" type="pres">
      <dgm:prSet presAssocID="{91C8D58F-91BD-4838-B4CB-71DD01D0BDDB}" presName="rootComposite" presStyleCnt="0"/>
      <dgm:spPr/>
    </dgm:pt>
    <dgm:pt modelId="{4BBC333E-0639-4555-B778-3DC0811D3258}" type="pres">
      <dgm:prSet presAssocID="{91C8D58F-91BD-4838-B4CB-71DD01D0BDDB}" presName="rootText" presStyleLbl="node3" presStyleIdx="0" presStyleCnt="3">
        <dgm:presLayoutVars>
          <dgm:chPref val="3"/>
        </dgm:presLayoutVars>
      </dgm:prSet>
      <dgm:spPr/>
    </dgm:pt>
    <dgm:pt modelId="{391C781C-91CB-48AD-8172-66EBD082A00E}" type="pres">
      <dgm:prSet presAssocID="{91C8D58F-91BD-4838-B4CB-71DD01D0BDDB}" presName="rootConnector" presStyleLbl="node3" presStyleIdx="0" presStyleCnt="3"/>
      <dgm:spPr/>
    </dgm:pt>
    <dgm:pt modelId="{07656288-DFD1-4D79-8D55-32F7DB94E51D}" type="pres">
      <dgm:prSet presAssocID="{91C8D58F-91BD-4838-B4CB-71DD01D0BDDB}" presName="hierChild4" presStyleCnt="0"/>
      <dgm:spPr/>
    </dgm:pt>
    <dgm:pt modelId="{923C7523-B1D6-4EA2-A9DA-7281775719FA}" type="pres">
      <dgm:prSet presAssocID="{91C8D58F-91BD-4838-B4CB-71DD01D0BDDB}" presName="hierChild5" presStyleCnt="0"/>
      <dgm:spPr/>
    </dgm:pt>
    <dgm:pt modelId="{36CE5328-01D0-467C-95BE-2CB4FF9CF0E4}" type="pres">
      <dgm:prSet presAssocID="{B6472325-A102-43DB-AB88-3ADA141DF8EC}" presName="Name50" presStyleLbl="parChTrans1D3" presStyleIdx="1" presStyleCnt="3"/>
      <dgm:spPr/>
    </dgm:pt>
    <dgm:pt modelId="{B304CFAD-D411-4EBA-930D-1E4960A90559}" type="pres">
      <dgm:prSet presAssocID="{73236D85-6D97-4188-BB84-4DEC36ED4B98}" presName="hierRoot2" presStyleCnt="0">
        <dgm:presLayoutVars>
          <dgm:hierBranch val="init"/>
        </dgm:presLayoutVars>
      </dgm:prSet>
      <dgm:spPr/>
    </dgm:pt>
    <dgm:pt modelId="{7EB978AD-AE18-46F1-93CB-A92ADCECA6E8}" type="pres">
      <dgm:prSet presAssocID="{73236D85-6D97-4188-BB84-4DEC36ED4B98}" presName="rootComposite" presStyleCnt="0"/>
      <dgm:spPr/>
    </dgm:pt>
    <dgm:pt modelId="{C4AF2C87-2442-46E9-8024-FC956AABD79F}" type="pres">
      <dgm:prSet presAssocID="{73236D85-6D97-4188-BB84-4DEC36ED4B98}" presName="rootText" presStyleLbl="node3" presStyleIdx="1" presStyleCnt="3">
        <dgm:presLayoutVars>
          <dgm:chPref val="3"/>
        </dgm:presLayoutVars>
      </dgm:prSet>
      <dgm:spPr/>
    </dgm:pt>
    <dgm:pt modelId="{B0901A37-C906-48F6-9C31-739A59F595B8}" type="pres">
      <dgm:prSet presAssocID="{73236D85-6D97-4188-BB84-4DEC36ED4B98}" presName="rootConnector" presStyleLbl="node3" presStyleIdx="1" presStyleCnt="3"/>
      <dgm:spPr/>
    </dgm:pt>
    <dgm:pt modelId="{9449663E-AFB1-43D1-AF6B-626E0B9D6A2D}" type="pres">
      <dgm:prSet presAssocID="{73236D85-6D97-4188-BB84-4DEC36ED4B98}" presName="hierChild4" presStyleCnt="0"/>
      <dgm:spPr/>
    </dgm:pt>
    <dgm:pt modelId="{624A359C-EC2F-43BC-BA46-D534FAF5FDAF}" type="pres">
      <dgm:prSet presAssocID="{73236D85-6D97-4188-BB84-4DEC36ED4B98}" presName="hierChild5" presStyleCnt="0"/>
      <dgm:spPr/>
    </dgm:pt>
    <dgm:pt modelId="{2593D265-10A8-449C-9FF2-8A9E1B1DC00D}" type="pres">
      <dgm:prSet presAssocID="{927D64AD-C5D9-4E87-9C15-620B9112AFE3}" presName="Name50" presStyleLbl="parChTrans1D3" presStyleIdx="2" presStyleCnt="3"/>
      <dgm:spPr/>
    </dgm:pt>
    <dgm:pt modelId="{76CBCB6F-29A3-4312-9937-307740AF71A8}" type="pres">
      <dgm:prSet presAssocID="{178BEDF9-962A-4F40-B35B-66FB58B64120}" presName="hierRoot2" presStyleCnt="0">
        <dgm:presLayoutVars>
          <dgm:hierBranch val="init"/>
        </dgm:presLayoutVars>
      </dgm:prSet>
      <dgm:spPr/>
    </dgm:pt>
    <dgm:pt modelId="{3A8091FC-4C5B-487A-B053-A82F75B6A015}" type="pres">
      <dgm:prSet presAssocID="{178BEDF9-962A-4F40-B35B-66FB58B64120}" presName="rootComposite" presStyleCnt="0"/>
      <dgm:spPr/>
    </dgm:pt>
    <dgm:pt modelId="{427426C1-FA2D-48EB-A1C5-4B3E7C246059}" type="pres">
      <dgm:prSet presAssocID="{178BEDF9-962A-4F40-B35B-66FB58B64120}" presName="rootText" presStyleLbl="node3" presStyleIdx="2" presStyleCnt="3">
        <dgm:presLayoutVars>
          <dgm:chPref val="3"/>
        </dgm:presLayoutVars>
      </dgm:prSet>
      <dgm:spPr/>
    </dgm:pt>
    <dgm:pt modelId="{A4BFAD66-A276-4E2D-A2AD-C2DA9B22885C}" type="pres">
      <dgm:prSet presAssocID="{178BEDF9-962A-4F40-B35B-66FB58B64120}" presName="rootConnector" presStyleLbl="node3" presStyleIdx="2" presStyleCnt="3"/>
      <dgm:spPr/>
    </dgm:pt>
    <dgm:pt modelId="{243F67CD-4CC1-4349-9DB5-9248CCF2FEB6}" type="pres">
      <dgm:prSet presAssocID="{178BEDF9-962A-4F40-B35B-66FB58B64120}" presName="hierChild4" presStyleCnt="0"/>
      <dgm:spPr/>
    </dgm:pt>
    <dgm:pt modelId="{36E03FCE-1834-40CB-815D-CD03F9A704C9}" type="pres">
      <dgm:prSet presAssocID="{178BEDF9-962A-4F40-B35B-66FB58B64120}" presName="hierChild5" presStyleCnt="0"/>
      <dgm:spPr/>
    </dgm:pt>
    <dgm:pt modelId="{54F04F3A-74CE-4304-8704-819780431C65}" type="pres">
      <dgm:prSet presAssocID="{A5D4F11D-129F-47B5-B455-05E44BD05288}" presName="hierChild5" presStyleCnt="0"/>
      <dgm:spPr/>
    </dgm:pt>
    <dgm:pt modelId="{6802E2C5-7EA7-4D22-A177-E09BE11C9B80}" type="pres">
      <dgm:prSet presAssocID="{9D832797-5D15-419E-BA71-887029B6F412}" presName="Name37" presStyleLbl="parChTrans1D2" presStyleIdx="2" presStyleCnt="3"/>
      <dgm:spPr/>
    </dgm:pt>
    <dgm:pt modelId="{05398CBB-28BE-4F28-AEEC-8C59349578C8}" type="pres">
      <dgm:prSet presAssocID="{B8726D68-4EBE-49EB-B4D3-F57D740C1FA3}" presName="hierRoot2" presStyleCnt="0">
        <dgm:presLayoutVars>
          <dgm:hierBranch val="init"/>
        </dgm:presLayoutVars>
      </dgm:prSet>
      <dgm:spPr/>
    </dgm:pt>
    <dgm:pt modelId="{2CB4F4D5-EF55-41C0-AEFB-0F5FF3157912}" type="pres">
      <dgm:prSet presAssocID="{B8726D68-4EBE-49EB-B4D3-F57D740C1FA3}" presName="rootComposite" presStyleCnt="0"/>
      <dgm:spPr/>
    </dgm:pt>
    <dgm:pt modelId="{FBF6868D-D5C2-4643-9C93-6DD13F155EB1}" type="pres">
      <dgm:prSet presAssocID="{B8726D68-4EBE-49EB-B4D3-F57D740C1FA3}" presName="rootText" presStyleLbl="node2" presStyleIdx="2" presStyleCnt="3">
        <dgm:presLayoutVars>
          <dgm:chPref val="3"/>
        </dgm:presLayoutVars>
      </dgm:prSet>
      <dgm:spPr/>
    </dgm:pt>
    <dgm:pt modelId="{AE480D10-6B49-4974-9AEA-82E11E074847}" type="pres">
      <dgm:prSet presAssocID="{B8726D68-4EBE-49EB-B4D3-F57D740C1FA3}" presName="rootConnector" presStyleLbl="node2" presStyleIdx="2" presStyleCnt="3"/>
      <dgm:spPr/>
    </dgm:pt>
    <dgm:pt modelId="{68D0EF09-7405-4354-8901-DAB4FD92D20C}" type="pres">
      <dgm:prSet presAssocID="{B8726D68-4EBE-49EB-B4D3-F57D740C1FA3}" presName="hierChild4" presStyleCnt="0"/>
      <dgm:spPr/>
    </dgm:pt>
    <dgm:pt modelId="{0F5B9E3D-BD85-4432-8A41-25478CDDB73C}" type="pres">
      <dgm:prSet presAssocID="{B8726D68-4EBE-49EB-B4D3-F57D740C1FA3}" presName="hierChild5" presStyleCnt="0"/>
      <dgm:spPr/>
    </dgm:pt>
    <dgm:pt modelId="{6C0AA946-050B-4DC0-AA7B-104E066D8EF8}" type="pres">
      <dgm:prSet presAssocID="{4E66F0D3-2B12-457B-AAB2-E33BE22443BA}" presName="hierChild3" presStyleCnt="0"/>
      <dgm:spPr/>
    </dgm:pt>
  </dgm:ptLst>
  <dgm:cxnLst>
    <dgm:cxn modelId="{81548928-4D96-4C41-981B-487547B10326}" type="presOf" srcId="{4E66F0D3-2B12-457B-AAB2-E33BE22443BA}" destId="{9BCDEDB8-C5E0-4CE7-92BC-33F09DB0ED84}" srcOrd="0" destOrd="0" presId="urn:microsoft.com/office/officeart/2005/8/layout/orgChart1"/>
    <dgm:cxn modelId="{E809B729-A4FC-4B3F-B6B5-03E7B802093C}" srcId="{A5D4F11D-129F-47B5-B455-05E44BD05288}" destId="{178BEDF9-962A-4F40-B35B-66FB58B64120}" srcOrd="2" destOrd="0" parTransId="{927D64AD-C5D9-4E87-9C15-620B9112AFE3}" sibTransId="{F3CA7744-90A7-4BD8-A5F7-0BB2710DD2CE}"/>
    <dgm:cxn modelId="{30673B33-01A8-41BE-A44F-4DF35744C1FB}" type="presOf" srcId="{73236D85-6D97-4188-BB84-4DEC36ED4B98}" destId="{C4AF2C87-2442-46E9-8024-FC956AABD79F}" srcOrd="0" destOrd="0" presId="urn:microsoft.com/office/officeart/2005/8/layout/orgChart1"/>
    <dgm:cxn modelId="{A56A355C-B1F8-4541-8A42-E2D8887F4E3C}" type="presOf" srcId="{178BEDF9-962A-4F40-B35B-66FB58B64120}" destId="{A4BFAD66-A276-4E2D-A2AD-C2DA9B22885C}" srcOrd="1" destOrd="0" presId="urn:microsoft.com/office/officeart/2005/8/layout/orgChart1"/>
    <dgm:cxn modelId="{4B69585D-E9DD-40E8-95F0-41D058A2C37D}" srcId="{4E66F0D3-2B12-457B-AAB2-E33BE22443BA}" destId="{B8726D68-4EBE-49EB-B4D3-F57D740C1FA3}" srcOrd="2" destOrd="0" parTransId="{9D832797-5D15-419E-BA71-887029B6F412}" sibTransId="{936B1C43-62C5-4F2C-AC9E-9C90BD34852B}"/>
    <dgm:cxn modelId="{AB03395E-051C-4625-B476-521762B09F1B}" type="presOf" srcId="{178BEDF9-962A-4F40-B35B-66FB58B64120}" destId="{427426C1-FA2D-48EB-A1C5-4B3E7C246059}" srcOrd="0" destOrd="0" presId="urn:microsoft.com/office/officeart/2005/8/layout/orgChart1"/>
    <dgm:cxn modelId="{34F4F443-29D5-4975-B4EC-37925F1D9EA3}" type="presOf" srcId="{A5D4F11D-129F-47B5-B455-05E44BD05288}" destId="{28653FAB-0470-4DF4-9284-2C7CFF955709}" srcOrd="1" destOrd="0" presId="urn:microsoft.com/office/officeart/2005/8/layout/orgChart1"/>
    <dgm:cxn modelId="{A7BC3B44-E9E6-455C-B731-9E2CB80E21AA}" type="presOf" srcId="{A5D4F11D-129F-47B5-B455-05E44BD05288}" destId="{5E051508-64F5-4D2B-8BDF-1CF48BC0E1E2}" srcOrd="0" destOrd="0" presId="urn:microsoft.com/office/officeart/2005/8/layout/orgChart1"/>
    <dgm:cxn modelId="{085D7B64-F658-4FDF-9FF5-D93D65B13B0C}" type="presOf" srcId="{73236D85-6D97-4188-BB84-4DEC36ED4B98}" destId="{B0901A37-C906-48F6-9C31-739A59F595B8}" srcOrd="1" destOrd="0" presId="urn:microsoft.com/office/officeart/2005/8/layout/orgChart1"/>
    <dgm:cxn modelId="{23FB2646-CD73-4326-A685-7FB17E683764}" srcId="{4E66F0D3-2B12-457B-AAB2-E33BE22443BA}" destId="{A5D4F11D-129F-47B5-B455-05E44BD05288}" srcOrd="1" destOrd="0" parTransId="{0E3B2501-425E-42A7-B774-1E46835F4B14}" sibTransId="{CFC46ACE-28BB-49C5-B4E9-D8F1D4EA16A5}"/>
    <dgm:cxn modelId="{53DEC447-13E7-403D-B944-84DCE352C7AD}" type="presOf" srcId="{9D832797-5D15-419E-BA71-887029B6F412}" destId="{6802E2C5-7EA7-4D22-A177-E09BE11C9B80}" srcOrd="0" destOrd="0" presId="urn:microsoft.com/office/officeart/2005/8/layout/orgChart1"/>
    <dgm:cxn modelId="{69215672-3310-4202-B91E-7063E9B8B33E}" type="presOf" srcId="{0DF12384-1A4A-462A-8202-41649E3ED3CC}" destId="{0EC058C7-FFAA-4618-999A-0019DB2CF69E}" srcOrd="0" destOrd="0" presId="urn:microsoft.com/office/officeart/2005/8/layout/orgChart1"/>
    <dgm:cxn modelId="{1038EE75-F7D2-48D5-A460-0B998834BFFC}" type="presOf" srcId="{91C8D58F-91BD-4838-B4CB-71DD01D0BDDB}" destId="{391C781C-91CB-48AD-8172-66EBD082A00E}" srcOrd="1" destOrd="0" presId="urn:microsoft.com/office/officeart/2005/8/layout/orgChart1"/>
    <dgm:cxn modelId="{E3FA7D56-C391-4991-A19C-8CDF8F8EBFC6}" srcId="{A5D4F11D-129F-47B5-B455-05E44BD05288}" destId="{73236D85-6D97-4188-BB84-4DEC36ED4B98}" srcOrd="1" destOrd="0" parTransId="{B6472325-A102-43DB-AB88-3ADA141DF8EC}" sibTransId="{22352A85-FF3F-4412-8171-4F05C38D1970}"/>
    <dgm:cxn modelId="{AE4C4A59-8BE7-483B-BADA-8FBD69F96FDE}" type="presOf" srcId="{0E3B2501-425E-42A7-B774-1E46835F4B14}" destId="{45B69FCD-58DC-4C77-AFDB-7F73EB49EC28}" srcOrd="0" destOrd="0" presId="urn:microsoft.com/office/officeart/2005/8/layout/orgChart1"/>
    <dgm:cxn modelId="{41146B7D-12B0-4D36-BE8C-2370C7F0C074}" type="presOf" srcId="{B8726D68-4EBE-49EB-B4D3-F57D740C1FA3}" destId="{FBF6868D-D5C2-4643-9C93-6DD13F155EB1}" srcOrd="0" destOrd="0" presId="urn:microsoft.com/office/officeart/2005/8/layout/orgChart1"/>
    <dgm:cxn modelId="{69B16488-891C-4664-8898-2E21DCA283A1}" srcId="{A5D4F11D-129F-47B5-B455-05E44BD05288}" destId="{91C8D58F-91BD-4838-B4CB-71DD01D0BDDB}" srcOrd="0" destOrd="0" parTransId="{2768A1B1-FC04-42CD-8BA5-15AA489E5B9F}" sibTransId="{FC8B18B1-1C73-4979-821E-2820368CFF4E}"/>
    <dgm:cxn modelId="{D5D5D79B-CFC1-4170-9CE5-A1BC61EAC0FB}" type="presOf" srcId="{2768A1B1-FC04-42CD-8BA5-15AA489E5B9F}" destId="{EED160D6-B152-43F7-8352-8670D971CC05}" srcOrd="0" destOrd="0" presId="urn:microsoft.com/office/officeart/2005/8/layout/orgChart1"/>
    <dgm:cxn modelId="{471A9BA2-EFD6-46FC-9CD2-9E12BCB987F3}" srcId="{4E66F0D3-2B12-457B-AAB2-E33BE22443BA}" destId="{889173E5-1514-4BDB-9E28-17BF4D125224}" srcOrd="0" destOrd="0" parTransId="{0DF12384-1A4A-462A-8202-41649E3ED3CC}" sibTransId="{771E055E-E736-46C2-9E02-7A5D86946CA2}"/>
    <dgm:cxn modelId="{0CEC33B6-40FA-4ABB-8559-9DA95D4EEAE6}" type="presOf" srcId="{91C8D58F-91BD-4838-B4CB-71DD01D0BDDB}" destId="{4BBC333E-0639-4555-B778-3DC0811D3258}" srcOrd="0" destOrd="0" presId="urn:microsoft.com/office/officeart/2005/8/layout/orgChart1"/>
    <dgm:cxn modelId="{67FB60B7-AD85-4986-A945-D74DBBF32D96}" type="presOf" srcId="{B6472325-A102-43DB-AB88-3ADA141DF8EC}" destId="{36CE5328-01D0-467C-95BE-2CB4FF9CF0E4}" srcOrd="0" destOrd="0" presId="urn:microsoft.com/office/officeart/2005/8/layout/orgChart1"/>
    <dgm:cxn modelId="{2172C7BA-B547-44A1-8671-990F1AAFC97B}" type="presOf" srcId="{889173E5-1514-4BDB-9E28-17BF4D125224}" destId="{50BFA7BC-B199-44DD-AA50-D4BE579BCE8E}" srcOrd="0" destOrd="0" presId="urn:microsoft.com/office/officeart/2005/8/layout/orgChart1"/>
    <dgm:cxn modelId="{2F031FBD-2DBD-481B-8685-39EA0DECE74D}" srcId="{7DE7AFA4-F6AD-4BD9-BB28-7ADCC4C44CA2}" destId="{4E66F0D3-2B12-457B-AAB2-E33BE22443BA}" srcOrd="0" destOrd="0" parTransId="{DCCB2EAE-B183-4723-B446-46DAF4743DCA}" sibTransId="{B3683DC6-D7F8-4C49-B446-AF4A48D972C5}"/>
    <dgm:cxn modelId="{540226C5-F79A-498E-8385-F98E45346CC5}" type="presOf" srcId="{B8726D68-4EBE-49EB-B4D3-F57D740C1FA3}" destId="{AE480D10-6B49-4974-9AEA-82E11E074847}" srcOrd="1" destOrd="0" presId="urn:microsoft.com/office/officeart/2005/8/layout/orgChart1"/>
    <dgm:cxn modelId="{43EF26C7-DD8A-48C1-80ED-8DC1E966A177}" type="presOf" srcId="{7DE7AFA4-F6AD-4BD9-BB28-7ADCC4C44CA2}" destId="{6F9DEF32-510C-45EC-AC81-58DE70615BC7}" srcOrd="0" destOrd="0" presId="urn:microsoft.com/office/officeart/2005/8/layout/orgChart1"/>
    <dgm:cxn modelId="{B50EE4D9-D22F-47E2-B6B1-3D09E1862F8B}" type="presOf" srcId="{4E66F0D3-2B12-457B-AAB2-E33BE22443BA}" destId="{243DEC6F-4000-4546-B059-A86DE4BC38C9}" srcOrd="1" destOrd="0" presId="urn:microsoft.com/office/officeart/2005/8/layout/orgChart1"/>
    <dgm:cxn modelId="{45A5B8E8-FAF6-490C-8445-E9C82316E8E6}" type="presOf" srcId="{889173E5-1514-4BDB-9E28-17BF4D125224}" destId="{628641F5-7531-45C0-8C3C-46C618AD9827}" srcOrd="1" destOrd="0" presId="urn:microsoft.com/office/officeart/2005/8/layout/orgChart1"/>
    <dgm:cxn modelId="{FAC11EED-F2BF-4FEE-9904-B1E3D3AA4C79}" type="presOf" srcId="{927D64AD-C5D9-4E87-9C15-620B9112AFE3}" destId="{2593D265-10A8-449C-9FF2-8A9E1B1DC00D}" srcOrd="0" destOrd="0" presId="urn:microsoft.com/office/officeart/2005/8/layout/orgChart1"/>
    <dgm:cxn modelId="{647E0ED5-F8D5-47EE-8636-0A19B2BB260E}" type="presParOf" srcId="{6F9DEF32-510C-45EC-AC81-58DE70615BC7}" destId="{B64C1F1F-819E-4C15-9E79-4AF157FF113D}" srcOrd="0" destOrd="0" presId="urn:microsoft.com/office/officeart/2005/8/layout/orgChart1"/>
    <dgm:cxn modelId="{954B6FDA-2019-452E-9B9B-F83446368863}" type="presParOf" srcId="{B64C1F1F-819E-4C15-9E79-4AF157FF113D}" destId="{553E27EF-0654-4725-926F-1F2D9DB7C420}" srcOrd="0" destOrd="0" presId="urn:microsoft.com/office/officeart/2005/8/layout/orgChart1"/>
    <dgm:cxn modelId="{91B00A0D-CF9F-4E6C-A80B-F87A200805EF}" type="presParOf" srcId="{553E27EF-0654-4725-926F-1F2D9DB7C420}" destId="{9BCDEDB8-C5E0-4CE7-92BC-33F09DB0ED84}" srcOrd="0" destOrd="0" presId="urn:microsoft.com/office/officeart/2005/8/layout/orgChart1"/>
    <dgm:cxn modelId="{6545F0CE-93C2-4DF7-8DA5-77C83E3C300C}" type="presParOf" srcId="{553E27EF-0654-4725-926F-1F2D9DB7C420}" destId="{243DEC6F-4000-4546-B059-A86DE4BC38C9}" srcOrd="1" destOrd="0" presId="urn:microsoft.com/office/officeart/2005/8/layout/orgChart1"/>
    <dgm:cxn modelId="{B70C948F-5BD2-4D09-BC67-8E2A263347F1}" type="presParOf" srcId="{B64C1F1F-819E-4C15-9E79-4AF157FF113D}" destId="{DE4B2763-CAA0-44D3-98B4-D62A077C7532}" srcOrd="1" destOrd="0" presId="urn:microsoft.com/office/officeart/2005/8/layout/orgChart1"/>
    <dgm:cxn modelId="{FCEFB5EC-6739-4329-BAA9-6265900DCF32}" type="presParOf" srcId="{DE4B2763-CAA0-44D3-98B4-D62A077C7532}" destId="{0EC058C7-FFAA-4618-999A-0019DB2CF69E}" srcOrd="0" destOrd="0" presId="urn:microsoft.com/office/officeart/2005/8/layout/orgChart1"/>
    <dgm:cxn modelId="{C514AF78-7615-4723-8468-FD5D54FF732D}" type="presParOf" srcId="{DE4B2763-CAA0-44D3-98B4-D62A077C7532}" destId="{48840456-A3BC-40FF-9F93-F9F8C027E2DC}" srcOrd="1" destOrd="0" presId="urn:microsoft.com/office/officeart/2005/8/layout/orgChart1"/>
    <dgm:cxn modelId="{808F0912-4C09-443E-B931-9841F3E74316}" type="presParOf" srcId="{48840456-A3BC-40FF-9F93-F9F8C027E2DC}" destId="{353E09D5-9402-474B-B598-D17F95314CC4}" srcOrd="0" destOrd="0" presId="urn:microsoft.com/office/officeart/2005/8/layout/orgChart1"/>
    <dgm:cxn modelId="{37C21DB7-A168-4903-8CE8-33051D41B19E}" type="presParOf" srcId="{353E09D5-9402-474B-B598-D17F95314CC4}" destId="{50BFA7BC-B199-44DD-AA50-D4BE579BCE8E}" srcOrd="0" destOrd="0" presId="urn:microsoft.com/office/officeart/2005/8/layout/orgChart1"/>
    <dgm:cxn modelId="{45C8E171-8F50-4DDC-8D77-AC28B9D5DE31}" type="presParOf" srcId="{353E09D5-9402-474B-B598-D17F95314CC4}" destId="{628641F5-7531-45C0-8C3C-46C618AD9827}" srcOrd="1" destOrd="0" presId="urn:microsoft.com/office/officeart/2005/8/layout/orgChart1"/>
    <dgm:cxn modelId="{D6154C8B-636E-4C69-BD0A-2EE888AB64B5}" type="presParOf" srcId="{48840456-A3BC-40FF-9F93-F9F8C027E2DC}" destId="{6BE2EA38-6DD3-40B2-BD0C-CA6111CE3E90}" srcOrd="1" destOrd="0" presId="urn:microsoft.com/office/officeart/2005/8/layout/orgChart1"/>
    <dgm:cxn modelId="{5F0EB261-1456-4CD7-94D1-5ABF97342F8C}" type="presParOf" srcId="{48840456-A3BC-40FF-9F93-F9F8C027E2DC}" destId="{A2FAAA4E-BC69-4685-8CA5-DC361E0B507A}" srcOrd="2" destOrd="0" presId="urn:microsoft.com/office/officeart/2005/8/layout/orgChart1"/>
    <dgm:cxn modelId="{C29EB888-9D78-4DA8-A8DB-102CBEFCC5D0}" type="presParOf" srcId="{DE4B2763-CAA0-44D3-98B4-D62A077C7532}" destId="{45B69FCD-58DC-4C77-AFDB-7F73EB49EC28}" srcOrd="2" destOrd="0" presId="urn:microsoft.com/office/officeart/2005/8/layout/orgChart1"/>
    <dgm:cxn modelId="{9F249391-C387-4D74-AFD7-41FF7526C4B8}" type="presParOf" srcId="{DE4B2763-CAA0-44D3-98B4-D62A077C7532}" destId="{42B91B81-895C-4BE0-B4C8-A0DD8ABEC832}" srcOrd="3" destOrd="0" presId="urn:microsoft.com/office/officeart/2005/8/layout/orgChart1"/>
    <dgm:cxn modelId="{B5F0C4C2-285C-4A46-A89D-5AACA900D279}" type="presParOf" srcId="{42B91B81-895C-4BE0-B4C8-A0DD8ABEC832}" destId="{5D1E701A-2A48-44E6-85A0-3AF7B2561E8C}" srcOrd="0" destOrd="0" presId="urn:microsoft.com/office/officeart/2005/8/layout/orgChart1"/>
    <dgm:cxn modelId="{251BD12C-1260-4B92-9E96-EF2C296F5FE4}" type="presParOf" srcId="{5D1E701A-2A48-44E6-85A0-3AF7B2561E8C}" destId="{5E051508-64F5-4D2B-8BDF-1CF48BC0E1E2}" srcOrd="0" destOrd="0" presId="urn:microsoft.com/office/officeart/2005/8/layout/orgChart1"/>
    <dgm:cxn modelId="{B04EC8B8-BDAD-4BCE-9D04-261E3D74D780}" type="presParOf" srcId="{5D1E701A-2A48-44E6-85A0-3AF7B2561E8C}" destId="{28653FAB-0470-4DF4-9284-2C7CFF955709}" srcOrd="1" destOrd="0" presId="urn:microsoft.com/office/officeart/2005/8/layout/orgChart1"/>
    <dgm:cxn modelId="{15214C0E-DA71-4FE2-8D17-FCB696E74764}" type="presParOf" srcId="{42B91B81-895C-4BE0-B4C8-A0DD8ABEC832}" destId="{6164B62B-86DE-4B20-B146-60D9F6E981F8}" srcOrd="1" destOrd="0" presId="urn:microsoft.com/office/officeart/2005/8/layout/orgChart1"/>
    <dgm:cxn modelId="{F5B38935-7CF7-458D-B9E6-55DEE9A72214}" type="presParOf" srcId="{6164B62B-86DE-4B20-B146-60D9F6E981F8}" destId="{EED160D6-B152-43F7-8352-8670D971CC05}" srcOrd="0" destOrd="0" presId="urn:microsoft.com/office/officeart/2005/8/layout/orgChart1"/>
    <dgm:cxn modelId="{1397ED84-56FC-4031-A270-15CA0D7E57CC}" type="presParOf" srcId="{6164B62B-86DE-4B20-B146-60D9F6E981F8}" destId="{B70094B5-AD41-4D8A-8640-8E81C386C3FD}" srcOrd="1" destOrd="0" presId="urn:microsoft.com/office/officeart/2005/8/layout/orgChart1"/>
    <dgm:cxn modelId="{72D659D0-C7C5-44E4-8699-F0D91226AED0}" type="presParOf" srcId="{B70094B5-AD41-4D8A-8640-8E81C386C3FD}" destId="{753A439C-6B67-4F5B-B721-4372D5F19680}" srcOrd="0" destOrd="0" presId="urn:microsoft.com/office/officeart/2005/8/layout/orgChart1"/>
    <dgm:cxn modelId="{B242477A-6287-4540-967E-82F56E7A621C}" type="presParOf" srcId="{753A439C-6B67-4F5B-B721-4372D5F19680}" destId="{4BBC333E-0639-4555-B778-3DC0811D3258}" srcOrd="0" destOrd="0" presId="urn:microsoft.com/office/officeart/2005/8/layout/orgChart1"/>
    <dgm:cxn modelId="{787E39E0-8C3F-42C8-96E4-649F6DE64653}" type="presParOf" srcId="{753A439C-6B67-4F5B-B721-4372D5F19680}" destId="{391C781C-91CB-48AD-8172-66EBD082A00E}" srcOrd="1" destOrd="0" presId="urn:microsoft.com/office/officeart/2005/8/layout/orgChart1"/>
    <dgm:cxn modelId="{DB9754D7-B3CE-429F-8F80-67C5B303E637}" type="presParOf" srcId="{B70094B5-AD41-4D8A-8640-8E81C386C3FD}" destId="{07656288-DFD1-4D79-8D55-32F7DB94E51D}" srcOrd="1" destOrd="0" presId="urn:microsoft.com/office/officeart/2005/8/layout/orgChart1"/>
    <dgm:cxn modelId="{1494A8BC-7E07-46D1-B65A-4108C0AFA9A8}" type="presParOf" srcId="{B70094B5-AD41-4D8A-8640-8E81C386C3FD}" destId="{923C7523-B1D6-4EA2-A9DA-7281775719FA}" srcOrd="2" destOrd="0" presId="urn:microsoft.com/office/officeart/2005/8/layout/orgChart1"/>
    <dgm:cxn modelId="{B0937489-4FC2-4373-A8B2-50A6B527BBF6}" type="presParOf" srcId="{6164B62B-86DE-4B20-B146-60D9F6E981F8}" destId="{36CE5328-01D0-467C-95BE-2CB4FF9CF0E4}" srcOrd="2" destOrd="0" presId="urn:microsoft.com/office/officeart/2005/8/layout/orgChart1"/>
    <dgm:cxn modelId="{300BD9C5-F7BC-42A8-92D3-F486B7C348CF}" type="presParOf" srcId="{6164B62B-86DE-4B20-B146-60D9F6E981F8}" destId="{B304CFAD-D411-4EBA-930D-1E4960A90559}" srcOrd="3" destOrd="0" presId="urn:microsoft.com/office/officeart/2005/8/layout/orgChart1"/>
    <dgm:cxn modelId="{6524D58F-8997-43C9-9279-82F4A17AA431}" type="presParOf" srcId="{B304CFAD-D411-4EBA-930D-1E4960A90559}" destId="{7EB978AD-AE18-46F1-93CB-A92ADCECA6E8}" srcOrd="0" destOrd="0" presId="urn:microsoft.com/office/officeart/2005/8/layout/orgChart1"/>
    <dgm:cxn modelId="{3609A86E-30FD-49E2-B273-5D9C6A41DB6D}" type="presParOf" srcId="{7EB978AD-AE18-46F1-93CB-A92ADCECA6E8}" destId="{C4AF2C87-2442-46E9-8024-FC956AABD79F}" srcOrd="0" destOrd="0" presId="urn:microsoft.com/office/officeart/2005/8/layout/orgChart1"/>
    <dgm:cxn modelId="{A60D221D-8C6F-4CC5-8D9B-17B8BE881E0F}" type="presParOf" srcId="{7EB978AD-AE18-46F1-93CB-A92ADCECA6E8}" destId="{B0901A37-C906-48F6-9C31-739A59F595B8}" srcOrd="1" destOrd="0" presId="urn:microsoft.com/office/officeart/2005/8/layout/orgChart1"/>
    <dgm:cxn modelId="{BB1D3043-A7B2-4DD1-95BF-1104D51EAA26}" type="presParOf" srcId="{B304CFAD-D411-4EBA-930D-1E4960A90559}" destId="{9449663E-AFB1-43D1-AF6B-626E0B9D6A2D}" srcOrd="1" destOrd="0" presId="urn:microsoft.com/office/officeart/2005/8/layout/orgChart1"/>
    <dgm:cxn modelId="{12187067-B7FA-4AF2-B80B-D0E63349A410}" type="presParOf" srcId="{B304CFAD-D411-4EBA-930D-1E4960A90559}" destId="{624A359C-EC2F-43BC-BA46-D534FAF5FDAF}" srcOrd="2" destOrd="0" presId="urn:microsoft.com/office/officeart/2005/8/layout/orgChart1"/>
    <dgm:cxn modelId="{BABB8690-EF63-4957-AEEF-A54CB979DCA2}" type="presParOf" srcId="{6164B62B-86DE-4B20-B146-60D9F6E981F8}" destId="{2593D265-10A8-449C-9FF2-8A9E1B1DC00D}" srcOrd="4" destOrd="0" presId="urn:microsoft.com/office/officeart/2005/8/layout/orgChart1"/>
    <dgm:cxn modelId="{2F21FCE3-6E8B-43A6-A6FE-3D3D95B792EE}" type="presParOf" srcId="{6164B62B-86DE-4B20-B146-60D9F6E981F8}" destId="{76CBCB6F-29A3-4312-9937-307740AF71A8}" srcOrd="5" destOrd="0" presId="urn:microsoft.com/office/officeart/2005/8/layout/orgChart1"/>
    <dgm:cxn modelId="{CA7AC172-929B-4DA6-B506-92E8400140CE}" type="presParOf" srcId="{76CBCB6F-29A3-4312-9937-307740AF71A8}" destId="{3A8091FC-4C5B-487A-B053-A82F75B6A015}" srcOrd="0" destOrd="0" presId="urn:microsoft.com/office/officeart/2005/8/layout/orgChart1"/>
    <dgm:cxn modelId="{E02DF267-D15A-4ED5-8933-35486F62354E}" type="presParOf" srcId="{3A8091FC-4C5B-487A-B053-A82F75B6A015}" destId="{427426C1-FA2D-48EB-A1C5-4B3E7C246059}" srcOrd="0" destOrd="0" presId="urn:microsoft.com/office/officeart/2005/8/layout/orgChart1"/>
    <dgm:cxn modelId="{4A3BBDD4-7992-4D40-B3A9-500AC00BF74B}" type="presParOf" srcId="{3A8091FC-4C5B-487A-B053-A82F75B6A015}" destId="{A4BFAD66-A276-4E2D-A2AD-C2DA9B22885C}" srcOrd="1" destOrd="0" presId="urn:microsoft.com/office/officeart/2005/8/layout/orgChart1"/>
    <dgm:cxn modelId="{B9E7605F-CC92-485D-A3BB-D68EDAA41CA2}" type="presParOf" srcId="{76CBCB6F-29A3-4312-9937-307740AF71A8}" destId="{243F67CD-4CC1-4349-9DB5-9248CCF2FEB6}" srcOrd="1" destOrd="0" presId="urn:microsoft.com/office/officeart/2005/8/layout/orgChart1"/>
    <dgm:cxn modelId="{4AD177A3-B67A-40DC-8AC9-F00E3A39C7A0}" type="presParOf" srcId="{76CBCB6F-29A3-4312-9937-307740AF71A8}" destId="{36E03FCE-1834-40CB-815D-CD03F9A704C9}" srcOrd="2" destOrd="0" presId="urn:microsoft.com/office/officeart/2005/8/layout/orgChart1"/>
    <dgm:cxn modelId="{05BA88A4-E07E-45E7-B500-444CB157881E}" type="presParOf" srcId="{42B91B81-895C-4BE0-B4C8-A0DD8ABEC832}" destId="{54F04F3A-74CE-4304-8704-819780431C65}" srcOrd="2" destOrd="0" presId="urn:microsoft.com/office/officeart/2005/8/layout/orgChart1"/>
    <dgm:cxn modelId="{9FA36576-17C9-4A1F-84DE-C981E1EFB0AC}" type="presParOf" srcId="{DE4B2763-CAA0-44D3-98B4-D62A077C7532}" destId="{6802E2C5-7EA7-4D22-A177-E09BE11C9B80}" srcOrd="4" destOrd="0" presId="urn:microsoft.com/office/officeart/2005/8/layout/orgChart1"/>
    <dgm:cxn modelId="{E4DCC938-3CCE-411E-97E4-CFDD2729D1E4}" type="presParOf" srcId="{DE4B2763-CAA0-44D3-98B4-D62A077C7532}" destId="{05398CBB-28BE-4F28-AEEC-8C59349578C8}" srcOrd="5" destOrd="0" presId="urn:microsoft.com/office/officeart/2005/8/layout/orgChart1"/>
    <dgm:cxn modelId="{0DADFAE5-774F-494C-A834-78C23E54169D}" type="presParOf" srcId="{05398CBB-28BE-4F28-AEEC-8C59349578C8}" destId="{2CB4F4D5-EF55-41C0-AEFB-0F5FF3157912}" srcOrd="0" destOrd="0" presId="urn:microsoft.com/office/officeart/2005/8/layout/orgChart1"/>
    <dgm:cxn modelId="{7DD04823-2DD0-4557-B6D5-F22F27E17A85}" type="presParOf" srcId="{2CB4F4D5-EF55-41C0-AEFB-0F5FF3157912}" destId="{FBF6868D-D5C2-4643-9C93-6DD13F155EB1}" srcOrd="0" destOrd="0" presId="urn:microsoft.com/office/officeart/2005/8/layout/orgChart1"/>
    <dgm:cxn modelId="{F4E6F86A-6552-47FF-A71C-FD894BA9A456}" type="presParOf" srcId="{2CB4F4D5-EF55-41C0-AEFB-0F5FF3157912}" destId="{AE480D10-6B49-4974-9AEA-82E11E074847}" srcOrd="1" destOrd="0" presId="urn:microsoft.com/office/officeart/2005/8/layout/orgChart1"/>
    <dgm:cxn modelId="{BBD61D89-2B54-464C-A007-788FE7CD45EA}" type="presParOf" srcId="{05398CBB-28BE-4F28-AEEC-8C59349578C8}" destId="{68D0EF09-7405-4354-8901-DAB4FD92D20C}" srcOrd="1" destOrd="0" presId="urn:microsoft.com/office/officeart/2005/8/layout/orgChart1"/>
    <dgm:cxn modelId="{0BE61335-D6DE-4BEA-A3DB-DCAC1F5E75D6}" type="presParOf" srcId="{05398CBB-28BE-4F28-AEEC-8C59349578C8}" destId="{0F5B9E3D-BD85-4432-8A41-25478CDDB73C}" srcOrd="2" destOrd="0" presId="urn:microsoft.com/office/officeart/2005/8/layout/orgChart1"/>
    <dgm:cxn modelId="{40A8CE53-9EF1-4DCF-8C23-6241873AD514}" type="presParOf" srcId="{B64C1F1F-819E-4C15-9E79-4AF157FF113D}" destId="{6C0AA946-050B-4DC0-AA7B-104E066D8EF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E037C2-38C1-48E0-8152-07CEECD67B8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08AAC2F-BF0D-467D-8D12-44B690E93670}">
      <dgm:prSet phldrT="[Text]"/>
      <dgm:spPr/>
      <dgm:t>
        <a:bodyPr/>
        <a:lstStyle/>
        <a:p>
          <a:r>
            <a:rPr lang="en-US"/>
            <a:t>Third Party Ownership</a:t>
          </a:r>
        </a:p>
      </dgm:t>
    </dgm:pt>
    <dgm:pt modelId="{238A053A-8EA1-4FD1-B863-B596BA480EE2}" type="parTrans" cxnId="{695D888B-5707-43A0-A169-8C139230A419}">
      <dgm:prSet/>
      <dgm:spPr/>
      <dgm:t>
        <a:bodyPr/>
        <a:lstStyle/>
        <a:p>
          <a:endParaRPr lang="en-US"/>
        </a:p>
      </dgm:t>
    </dgm:pt>
    <dgm:pt modelId="{029F8D4F-7009-4EE8-A97B-D3D17775200C}" type="sibTrans" cxnId="{695D888B-5707-43A0-A169-8C139230A419}">
      <dgm:prSet/>
      <dgm:spPr/>
      <dgm:t>
        <a:bodyPr/>
        <a:lstStyle/>
        <a:p>
          <a:endParaRPr lang="en-US"/>
        </a:p>
      </dgm:t>
    </dgm:pt>
    <dgm:pt modelId="{836B7951-9054-4625-9A85-CFD6858F94C9}">
      <dgm:prSet phldrT="[Text]"/>
      <dgm:spPr/>
      <dgm:t>
        <a:bodyPr/>
        <a:lstStyle/>
        <a:p>
          <a:r>
            <a:rPr lang="en-US"/>
            <a:t>Lease Financing</a:t>
          </a:r>
        </a:p>
      </dgm:t>
    </dgm:pt>
    <dgm:pt modelId="{DD3768C2-3FA5-4D98-AEE6-6A0DBA4D9EDE}" type="parTrans" cxnId="{5FF31BE8-1B66-4B44-BF95-CD0155C9D9BC}">
      <dgm:prSet/>
      <dgm:spPr/>
      <dgm:t>
        <a:bodyPr/>
        <a:lstStyle/>
        <a:p>
          <a:endParaRPr lang="en-US"/>
        </a:p>
      </dgm:t>
    </dgm:pt>
    <dgm:pt modelId="{CD14C124-0CBD-4EAA-AF90-9EFD3E0AD3BF}" type="sibTrans" cxnId="{5FF31BE8-1B66-4B44-BF95-CD0155C9D9BC}">
      <dgm:prSet/>
      <dgm:spPr/>
      <dgm:t>
        <a:bodyPr/>
        <a:lstStyle/>
        <a:p>
          <a:endParaRPr lang="en-US"/>
        </a:p>
      </dgm:t>
    </dgm:pt>
    <dgm:pt modelId="{8E0DA017-C844-48D8-B125-52DA42FF9428}">
      <dgm:prSet/>
      <dgm:spPr/>
      <dgm:t>
        <a:bodyPr/>
        <a:lstStyle/>
        <a:p>
          <a:r>
            <a:rPr lang="en-US"/>
            <a:t>Capital</a:t>
          </a:r>
        </a:p>
      </dgm:t>
    </dgm:pt>
    <dgm:pt modelId="{C20370D8-9B59-4901-B25E-EC80F1A57E1A}" type="parTrans" cxnId="{D76DFFB4-3EAF-496A-ADDE-05D4554F339F}">
      <dgm:prSet/>
      <dgm:spPr/>
      <dgm:t>
        <a:bodyPr/>
        <a:lstStyle/>
        <a:p>
          <a:endParaRPr lang="en-US"/>
        </a:p>
      </dgm:t>
    </dgm:pt>
    <dgm:pt modelId="{8CE9D55C-22E3-4143-AB72-31C635DE77EF}" type="sibTrans" cxnId="{D76DFFB4-3EAF-496A-ADDE-05D4554F339F}">
      <dgm:prSet/>
      <dgm:spPr/>
      <dgm:t>
        <a:bodyPr/>
        <a:lstStyle/>
        <a:p>
          <a:endParaRPr lang="en-US"/>
        </a:p>
      </dgm:t>
    </dgm:pt>
    <dgm:pt modelId="{C9CB8092-F5D7-4A5D-99B6-C35659496D02}">
      <dgm:prSet/>
      <dgm:spPr/>
      <dgm:t>
        <a:bodyPr/>
        <a:lstStyle/>
        <a:p>
          <a:r>
            <a:rPr lang="en-US"/>
            <a:t>Operating</a:t>
          </a:r>
        </a:p>
      </dgm:t>
    </dgm:pt>
    <dgm:pt modelId="{AA4B5463-9246-493F-AC84-B00728644172}" type="parTrans" cxnId="{D30E7EA8-C886-487F-A0D3-728297DFA434}">
      <dgm:prSet/>
      <dgm:spPr/>
      <dgm:t>
        <a:bodyPr/>
        <a:lstStyle/>
        <a:p>
          <a:endParaRPr lang="en-US"/>
        </a:p>
      </dgm:t>
    </dgm:pt>
    <dgm:pt modelId="{E2C74B6D-B1AF-45ED-B68F-85A74E12CD83}" type="sibTrans" cxnId="{D30E7EA8-C886-487F-A0D3-728297DFA434}">
      <dgm:prSet/>
      <dgm:spPr/>
      <dgm:t>
        <a:bodyPr/>
        <a:lstStyle/>
        <a:p>
          <a:endParaRPr lang="en-US"/>
        </a:p>
      </dgm:t>
    </dgm:pt>
    <dgm:pt modelId="{B3642609-82A9-4BD5-8481-1BEE86A9CF1F}">
      <dgm:prSet/>
      <dgm:spPr/>
      <dgm:t>
        <a:bodyPr/>
        <a:lstStyle/>
        <a:p>
          <a:r>
            <a:rPr lang="en-US"/>
            <a:t>Contract Financing</a:t>
          </a:r>
        </a:p>
      </dgm:t>
    </dgm:pt>
    <dgm:pt modelId="{114FE0D3-F7AC-48D1-86C6-025FC3EE48D5}" type="parTrans" cxnId="{6B47EBA0-4E15-4AFB-A9B7-2DABD0BB0BBC}">
      <dgm:prSet/>
      <dgm:spPr/>
      <dgm:t>
        <a:bodyPr/>
        <a:lstStyle/>
        <a:p>
          <a:endParaRPr lang="en-US"/>
        </a:p>
      </dgm:t>
    </dgm:pt>
    <dgm:pt modelId="{3ECE9EAA-7375-41DA-9A87-50A30C73F9E2}" type="sibTrans" cxnId="{6B47EBA0-4E15-4AFB-A9B7-2DABD0BB0BBC}">
      <dgm:prSet/>
      <dgm:spPr/>
      <dgm:t>
        <a:bodyPr/>
        <a:lstStyle/>
        <a:p>
          <a:endParaRPr lang="en-US"/>
        </a:p>
      </dgm:t>
    </dgm:pt>
    <dgm:pt modelId="{32F98927-D7CE-4759-B883-DF3D9F287BC5}">
      <dgm:prSet/>
      <dgm:spPr/>
      <dgm:t>
        <a:bodyPr/>
        <a:lstStyle/>
        <a:p>
          <a:r>
            <a:rPr lang="en-US"/>
            <a:t>Power Purchase Agreement (PPA)</a:t>
          </a:r>
        </a:p>
      </dgm:t>
    </dgm:pt>
    <dgm:pt modelId="{7678128F-9D57-44D0-976C-EF369FB767CC}" type="parTrans" cxnId="{3F9B0DB8-333F-4411-84B8-FCE4E0F30870}">
      <dgm:prSet/>
      <dgm:spPr/>
      <dgm:t>
        <a:bodyPr/>
        <a:lstStyle/>
        <a:p>
          <a:endParaRPr lang="en-US"/>
        </a:p>
      </dgm:t>
    </dgm:pt>
    <dgm:pt modelId="{33495E87-C1A7-43C0-BAC6-2E8B1CB6CA3C}" type="sibTrans" cxnId="{3F9B0DB8-333F-4411-84B8-FCE4E0F30870}">
      <dgm:prSet/>
      <dgm:spPr/>
      <dgm:t>
        <a:bodyPr/>
        <a:lstStyle/>
        <a:p>
          <a:endParaRPr lang="en-US"/>
        </a:p>
      </dgm:t>
    </dgm:pt>
    <dgm:pt modelId="{E34287A9-C5B0-4B4F-9565-D4819300C1E9}" type="pres">
      <dgm:prSet presAssocID="{A4E037C2-38C1-48E0-8152-07CEECD67B8E}" presName="hierChild1" presStyleCnt="0">
        <dgm:presLayoutVars>
          <dgm:orgChart val="1"/>
          <dgm:chPref val="1"/>
          <dgm:dir/>
          <dgm:animOne val="branch"/>
          <dgm:animLvl val="lvl"/>
          <dgm:resizeHandles/>
        </dgm:presLayoutVars>
      </dgm:prSet>
      <dgm:spPr/>
    </dgm:pt>
    <dgm:pt modelId="{6C03409C-7825-4045-8AA7-E934EE9BFA1F}" type="pres">
      <dgm:prSet presAssocID="{108AAC2F-BF0D-467D-8D12-44B690E93670}" presName="hierRoot1" presStyleCnt="0">
        <dgm:presLayoutVars>
          <dgm:hierBranch val="init"/>
        </dgm:presLayoutVars>
      </dgm:prSet>
      <dgm:spPr/>
    </dgm:pt>
    <dgm:pt modelId="{EA09E677-DF92-4E78-9373-7FE750D2E03D}" type="pres">
      <dgm:prSet presAssocID="{108AAC2F-BF0D-467D-8D12-44B690E93670}" presName="rootComposite1" presStyleCnt="0"/>
      <dgm:spPr/>
    </dgm:pt>
    <dgm:pt modelId="{162EC444-0B0C-4A38-A048-1A67C617AF20}" type="pres">
      <dgm:prSet presAssocID="{108AAC2F-BF0D-467D-8D12-44B690E93670}" presName="rootText1" presStyleLbl="node0" presStyleIdx="0" presStyleCnt="1">
        <dgm:presLayoutVars>
          <dgm:chPref val="3"/>
        </dgm:presLayoutVars>
      </dgm:prSet>
      <dgm:spPr/>
    </dgm:pt>
    <dgm:pt modelId="{D6E6D605-7032-415B-9E50-1CA3B72AE7DE}" type="pres">
      <dgm:prSet presAssocID="{108AAC2F-BF0D-467D-8D12-44B690E93670}" presName="rootConnector1" presStyleLbl="node1" presStyleIdx="0" presStyleCnt="0"/>
      <dgm:spPr/>
    </dgm:pt>
    <dgm:pt modelId="{B907AC13-9B8E-4816-93CF-8B7BF554D06F}" type="pres">
      <dgm:prSet presAssocID="{108AAC2F-BF0D-467D-8D12-44B690E93670}" presName="hierChild2" presStyleCnt="0"/>
      <dgm:spPr/>
    </dgm:pt>
    <dgm:pt modelId="{1AED746C-A356-4D51-B5EA-7A1E67A87661}" type="pres">
      <dgm:prSet presAssocID="{DD3768C2-3FA5-4D98-AEE6-6A0DBA4D9EDE}" presName="Name37" presStyleLbl="parChTrans1D2" presStyleIdx="0" presStyleCnt="2"/>
      <dgm:spPr/>
    </dgm:pt>
    <dgm:pt modelId="{FE546FC6-10F6-4451-9888-E7461721A8F3}" type="pres">
      <dgm:prSet presAssocID="{836B7951-9054-4625-9A85-CFD6858F94C9}" presName="hierRoot2" presStyleCnt="0">
        <dgm:presLayoutVars>
          <dgm:hierBranch val="l"/>
        </dgm:presLayoutVars>
      </dgm:prSet>
      <dgm:spPr/>
    </dgm:pt>
    <dgm:pt modelId="{F6836971-1075-453F-8397-C7C3D224EA39}" type="pres">
      <dgm:prSet presAssocID="{836B7951-9054-4625-9A85-CFD6858F94C9}" presName="rootComposite" presStyleCnt="0"/>
      <dgm:spPr/>
    </dgm:pt>
    <dgm:pt modelId="{83C33506-9208-43BB-A4C1-C6313435388E}" type="pres">
      <dgm:prSet presAssocID="{836B7951-9054-4625-9A85-CFD6858F94C9}" presName="rootText" presStyleLbl="node2" presStyleIdx="0" presStyleCnt="2">
        <dgm:presLayoutVars>
          <dgm:chPref val="3"/>
        </dgm:presLayoutVars>
      </dgm:prSet>
      <dgm:spPr/>
    </dgm:pt>
    <dgm:pt modelId="{58BB6C02-94A8-4022-B859-78590B0898DD}" type="pres">
      <dgm:prSet presAssocID="{836B7951-9054-4625-9A85-CFD6858F94C9}" presName="rootConnector" presStyleLbl="node2" presStyleIdx="0" presStyleCnt="2"/>
      <dgm:spPr/>
    </dgm:pt>
    <dgm:pt modelId="{454A89EB-F393-4ADF-A081-99036780DC84}" type="pres">
      <dgm:prSet presAssocID="{836B7951-9054-4625-9A85-CFD6858F94C9}" presName="hierChild4" presStyleCnt="0"/>
      <dgm:spPr/>
    </dgm:pt>
    <dgm:pt modelId="{95181C40-CE78-4FF6-BCF4-73994A0B4910}" type="pres">
      <dgm:prSet presAssocID="{C20370D8-9B59-4901-B25E-EC80F1A57E1A}" presName="Name50" presStyleLbl="parChTrans1D3" presStyleIdx="0" presStyleCnt="3"/>
      <dgm:spPr/>
    </dgm:pt>
    <dgm:pt modelId="{2A556541-E8C2-433D-B82E-F100D528E41E}" type="pres">
      <dgm:prSet presAssocID="{8E0DA017-C844-48D8-B125-52DA42FF9428}" presName="hierRoot2" presStyleCnt="0">
        <dgm:presLayoutVars>
          <dgm:hierBranch val="init"/>
        </dgm:presLayoutVars>
      </dgm:prSet>
      <dgm:spPr/>
    </dgm:pt>
    <dgm:pt modelId="{2A5BF924-6B35-4372-9A1A-60A78736C580}" type="pres">
      <dgm:prSet presAssocID="{8E0DA017-C844-48D8-B125-52DA42FF9428}" presName="rootComposite" presStyleCnt="0"/>
      <dgm:spPr/>
    </dgm:pt>
    <dgm:pt modelId="{DC91C845-0B3F-4E8A-98CD-95A4C3E41CB7}" type="pres">
      <dgm:prSet presAssocID="{8E0DA017-C844-48D8-B125-52DA42FF9428}" presName="rootText" presStyleLbl="node3" presStyleIdx="0" presStyleCnt="3">
        <dgm:presLayoutVars>
          <dgm:chPref val="3"/>
        </dgm:presLayoutVars>
      </dgm:prSet>
      <dgm:spPr/>
    </dgm:pt>
    <dgm:pt modelId="{CDC0E9B6-D30E-4652-A39B-40967FBD5FD9}" type="pres">
      <dgm:prSet presAssocID="{8E0DA017-C844-48D8-B125-52DA42FF9428}" presName="rootConnector" presStyleLbl="node3" presStyleIdx="0" presStyleCnt="3"/>
      <dgm:spPr/>
    </dgm:pt>
    <dgm:pt modelId="{7A31C201-296A-4E53-8354-0203B424B842}" type="pres">
      <dgm:prSet presAssocID="{8E0DA017-C844-48D8-B125-52DA42FF9428}" presName="hierChild4" presStyleCnt="0"/>
      <dgm:spPr/>
    </dgm:pt>
    <dgm:pt modelId="{F38D8230-98D7-45C5-955F-8E1A559F0ADF}" type="pres">
      <dgm:prSet presAssocID="{8E0DA017-C844-48D8-B125-52DA42FF9428}" presName="hierChild5" presStyleCnt="0"/>
      <dgm:spPr/>
    </dgm:pt>
    <dgm:pt modelId="{9051CB94-6BED-47F7-861C-31E180CFFB32}" type="pres">
      <dgm:prSet presAssocID="{AA4B5463-9246-493F-AC84-B00728644172}" presName="Name50" presStyleLbl="parChTrans1D3" presStyleIdx="1" presStyleCnt="3"/>
      <dgm:spPr/>
    </dgm:pt>
    <dgm:pt modelId="{ECA93E28-E9B4-4EDF-8F42-153D48BB4BE8}" type="pres">
      <dgm:prSet presAssocID="{C9CB8092-F5D7-4A5D-99B6-C35659496D02}" presName="hierRoot2" presStyleCnt="0">
        <dgm:presLayoutVars>
          <dgm:hierBranch val="init"/>
        </dgm:presLayoutVars>
      </dgm:prSet>
      <dgm:spPr/>
    </dgm:pt>
    <dgm:pt modelId="{D429C6C7-73F4-48A1-9965-79AA627739E7}" type="pres">
      <dgm:prSet presAssocID="{C9CB8092-F5D7-4A5D-99B6-C35659496D02}" presName="rootComposite" presStyleCnt="0"/>
      <dgm:spPr/>
    </dgm:pt>
    <dgm:pt modelId="{0384254B-54EB-4E61-A580-5EFEAC058654}" type="pres">
      <dgm:prSet presAssocID="{C9CB8092-F5D7-4A5D-99B6-C35659496D02}" presName="rootText" presStyleLbl="node3" presStyleIdx="1" presStyleCnt="3">
        <dgm:presLayoutVars>
          <dgm:chPref val="3"/>
        </dgm:presLayoutVars>
      </dgm:prSet>
      <dgm:spPr/>
    </dgm:pt>
    <dgm:pt modelId="{0235EC0E-9ED5-4938-82D5-BE29DD91DF21}" type="pres">
      <dgm:prSet presAssocID="{C9CB8092-F5D7-4A5D-99B6-C35659496D02}" presName="rootConnector" presStyleLbl="node3" presStyleIdx="1" presStyleCnt="3"/>
      <dgm:spPr/>
    </dgm:pt>
    <dgm:pt modelId="{BACE62BE-20EE-4F1D-AE6E-47A379696BA4}" type="pres">
      <dgm:prSet presAssocID="{C9CB8092-F5D7-4A5D-99B6-C35659496D02}" presName="hierChild4" presStyleCnt="0"/>
      <dgm:spPr/>
    </dgm:pt>
    <dgm:pt modelId="{44A49E4F-DA36-4B90-B721-63ECABB0B7F1}" type="pres">
      <dgm:prSet presAssocID="{C9CB8092-F5D7-4A5D-99B6-C35659496D02}" presName="hierChild5" presStyleCnt="0"/>
      <dgm:spPr/>
    </dgm:pt>
    <dgm:pt modelId="{49EB21D9-82DF-41A8-A6D9-A2E1C5B4CDC7}" type="pres">
      <dgm:prSet presAssocID="{836B7951-9054-4625-9A85-CFD6858F94C9}" presName="hierChild5" presStyleCnt="0"/>
      <dgm:spPr/>
    </dgm:pt>
    <dgm:pt modelId="{5D7B4680-1125-4299-8474-5F41F4BC1019}" type="pres">
      <dgm:prSet presAssocID="{114FE0D3-F7AC-48D1-86C6-025FC3EE48D5}" presName="Name37" presStyleLbl="parChTrans1D2" presStyleIdx="1" presStyleCnt="2"/>
      <dgm:spPr/>
    </dgm:pt>
    <dgm:pt modelId="{0EEAF09B-2616-41A5-BEA7-52501E4084A9}" type="pres">
      <dgm:prSet presAssocID="{B3642609-82A9-4BD5-8481-1BEE86A9CF1F}" presName="hierRoot2" presStyleCnt="0">
        <dgm:presLayoutVars>
          <dgm:hierBranch val="r"/>
        </dgm:presLayoutVars>
      </dgm:prSet>
      <dgm:spPr/>
    </dgm:pt>
    <dgm:pt modelId="{12BA1657-6E6B-42A1-9BCF-B4570300973B}" type="pres">
      <dgm:prSet presAssocID="{B3642609-82A9-4BD5-8481-1BEE86A9CF1F}" presName="rootComposite" presStyleCnt="0"/>
      <dgm:spPr/>
    </dgm:pt>
    <dgm:pt modelId="{2AE7439B-BEDB-48C0-91B2-8CCDEF81B775}" type="pres">
      <dgm:prSet presAssocID="{B3642609-82A9-4BD5-8481-1BEE86A9CF1F}" presName="rootText" presStyleLbl="node2" presStyleIdx="1" presStyleCnt="2">
        <dgm:presLayoutVars>
          <dgm:chPref val="3"/>
        </dgm:presLayoutVars>
      </dgm:prSet>
      <dgm:spPr/>
    </dgm:pt>
    <dgm:pt modelId="{09778AE8-8C7D-497E-BB24-EC2F5C10671E}" type="pres">
      <dgm:prSet presAssocID="{B3642609-82A9-4BD5-8481-1BEE86A9CF1F}" presName="rootConnector" presStyleLbl="node2" presStyleIdx="1" presStyleCnt="2"/>
      <dgm:spPr/>
    </dgm:pt>
    <dgm:pt modelId="{525CC434-FC66-4936-AA7F-669A12B7CE7A}" type="pres">
      <dgm:prSet presAssocID="{B3642609-82A9-4BD5-8481-1BEE86A9CF1F}" presName="hierChild4" presStyleCnt="0"/>
      <dgm:spPr/>
    </dgm:pt>
    <dgm:pt modelId="{8DC3358B-25E3-4208-9AE2-23006C2923A1}" type="pres">
      <dgm:prSet presAssocID="{7678128F-9D57-44D0-976C-EF369FB767CC}" presName="Name50" presStyleLbl="parChTrans1D3" presStyleIdx="2" presStyleCnt="3"/>
      <dgm:spPr/>
    </dgm:pt>
    <dgm:pt modelId="{E2054174-8C49-4383-B4DF-ADE16C91D6DA}" type="pres">
      <dgm:prSet presAssocID="{32F98927-D7CE-4759-B883-DF3D9F287BC5}" presName="hierRoot2" presStyleCnt="0">
        <dgm:presLayoutVars>
          <dgm:hierBranch val="init"/>
        </dgm:presLayoutVars>
      </dgm:prSet>
      <dgm:spPr/>
    </dgm:pt>
    <dgm:pt modelId="{9A92C13B-4C16-44E9-81D1-37AD5E6FAC54}" type="pres">
      <dgm:prSet presAssocID="{32F98927-D7CE-4759-B883-DF3D9F287BC5}" presName="rootComposite" presStyleCnt="0"/>
      <dgm:spPr/>
    </dgm:pt>
    <dgm:pt modelId="{37F7E620-4860-4C43-B978-42ED897C23FE}" type="pres">
      <dgm:prSet presAssocID="{32F98927-D7CE-4759-B883-DF3D9F287BC5}" presName="rootText" presStyleLbl="node3" presStyleIdx="2" presStyleCnt="3">
        <dgm:presLayoutVars>
          <dgm:chPref val="3"/>
        </dgm:presLayoutVars>
      </dgm:prSet>
      <dgm:spPr/>
    </dgm:pt>
    <dgm:pt modelId="{F0D40C7B-FCB5-46AC-AC85-74456F588390}" type="pres">
      <dgm:prSet presAssocID="{32F98927-D7CE-4759-B883-DF3D9F287BC5}" presName="rootConnector" presStyleLbl="node3" presStyleIdx="2" presStyleCnt="3"/>
      <dgm:spPr/>
    </dgm:pt>
    <dgm:pt modelId="{9082348C-D5AE-44AD-8695-BA053C0B095A}" type="pres">
      <dgm:prSet presAssocID="{32F98927-D7CE-4759-B883-DF3D9F287BC5}" presName="hierChild4" presStyleCnt="0"/>
      <dgm:spPr/>
    </dgm:pt>
    <dgm:pt modelId="{69F16FEC-9C76-4877-B1F8-DDCA33342C1B}" type="pres">
      <dgm:prSet presAssocID="{32F98927-D7CE-4759-B883-DF3D9F287BC5}" presName="hierChild5" presStyleCnt="0"/>
      <dgm:spPr/>
    </dgm:pt>
    <dgm:pt modelId="{43B1027B-9359-48E0-8F41-2F825717079B}" type="pres">
      <dgm:prSet presAssocID="{B3642609-82A9-4BD5-8481-1BEE86A9CF1F}" presName="hierChild5" presStyleCnt="0"/>
      <dgm:spPr/>
    </dgm:pt>
    <dgm:pt modelId="{0E287030-2283-40FA-8C73-3F6F71B4028D}" type="pres">
      <dgm:prSet presAssocID="{108AAC2F-BF0D-467D-8D12-44B690E93670}" presName="hierChild3" presStyleCnt="0"/>
      <dgm:spPr/>
    </dgm:pt>
  </dgm:ptLst>
  <dgm:cxnLst>
    <dgm:cxn modelId="{3F5D9F01-1B57-4CCD-820E-3E3C93778CB0}" type="presOf" srcId="{836B7951-9054-4625-9A85-CFD6858F94C9}" destId="{58BB6C02-94A8-4022-B859-78590B0898DD}" srcOrd="1" destOrd="0" presId="urn:microsoft.com/office/officeart/2005/8/layout/orgChart1"/>
    <dgm:cxn modelId="{61AAFE02-3B28-4138-9C02-3041F3992083}" type="presOf" srcId="{114FE0D3-F7AC-48D1-86C6-025FC3EE48D5}" destId="{5D7B4680-1125-4299-8474-5F41F4BC1019}" srcOrd="0" destOrd="0" presId="urn:microsoft.com/office/officeart/2005/8/layout/orgChart1"/>
    <dgm:cxn modelId="{F465EB0D-9404-484D-972B-34B1B45BF954}" type="presOf" srcId="{32F98927-D7CE-4759-B883-DF3D9F287BC5}" destId="{F0D40C7B-FCB5-46AC-AC85-74456F588390}" srcOrd="1" destOrd="0" presId="urn:microsoft.com/office/officeart/2005/8/layout/orgChart1"/>
    <dgm:cxn modelId="{3E5B651D-0509-468E-BD31-ED3D4808804B}" type="presOf" srcId="{32F98927-D7CE-4759-B883-DF3D9F287BC5}" destId="{37F7E620-4860-4C43-B978-42ED897C23FE}" srcOrd="0" destOrd="0" presId="urn:microsoft.com/office/officeart/2005/8/layout/orgChart1"/>
    <dgm:cxn modelId="{B5858342-E5DF-47A5-B2D5-0F36D9792A21}" type="presOf" srcId="{108AAC2F-BF0D-467D-8D12-44B690E93670}" destId="{D6E6D605-7032-415B-9E50-1CA3B72AE7DE}" srcOrd="1" destOrd="0" presId="urn:microsoft.com/office/officeart/2005/8/layout/orgChart1"/>
    <dgm:cxn modelId="{188FC863-CD1F-452C-AE45-2CEF3B6BD2BA}" type="presOf" srcId="{8E0DA017-C844-48D8-B125-52DA42FF9428}" destId="{CDC0E9B6-D30E-4652-A39B-40967FBD5FD9}" srcOrd="1" destOrd="0" presId="urn:microsoft.com/office/officeart/2005/8/layout/orgChart1"/>
    <dgm:cxn modelId="{9FAA8466-9358-4BDC-B350-70361F1640B9}" type="presOf" srcId="{836B7951-9054-4625-9A85-CFD6858F94C9}" destId="{83C33506-9208-43BB-A4C1-C6313435388E}" srcOrd="0" destOrd="0" presId="urn:microsoft.com/office/officeart/2005/8/layout/orgChart1"/>
    <dgm:cxn modelId="{4936A947-757C-4603-97D9-4753B033550F}" type="presOf" srcId="{108AAC2F-BF0D-467D-8D12-44B690E93670}" destId="{162EC444-0B0C-4A38-A048-1A67C617AF20}" srcOrd="0" destOrd="0" presId="urn:microsoft.com/office/officeart/2005/8/layout/orgChart1"/>
    <dgm:cxn modelId="{49309568-3FCC-4F5E-BB07-6DA6E54658AD}" type="presOf" srcId="{AA4B5463-9246-493F-AC84-B00728644172}" destId="{9051CB94-6BED-47F7-861C-31E180CFFB32}" srcOrd="0" destOrd="0" presId="urn:microsoft.com/office/officeart/2005/8/layout/orgChart1"/>
    <dgm:cxn modelId="{695D888B-5707-43A0-A169-8C139230A419}" srcId="{A4E037C2-38C1-48E0-8152-07CEECD67B8E}" destId="{108AAC2F-BF0D-467D-8D12-44B690E93670}" srcOrd="0" destOrd="0" parTransId="{238A053A-8EA1-4FD1-B863-B596BA480EE2}" sibTransId="{029F8D4F-7009-4EE8-A97B-D3D17775200C}"/>
    <dgm:cxn modelId="{EF072B8E-0EE2-4E37-BFCA-534FAA03F769}" type="presOf" srcId="{8E0DA017-C844-48D8-B125-52DA42FF9428}" destId="{DC91C845-0B3F-4E8A-98CD-95A4C3E41CB7}" srcOrd="0" destOrd="0" presId="urn:microsoft.com/office/officeart/2005/8/layout/orgChart1"/>
    <dgm:cxn modelId="{23C0819D-E5F1-4C66-852A-D3F5BA91C1C6}" type="presOf" srcId="{C9CB8092-F5D7-4A5D-99B6-C35659496D02}" destId="{0235EC0E-9ED5-4938-82D5-BE29DD91DF21}" srcOrd="1" destOrd="0" presId="urn:microsoft.com/office/officeart/2005/8/layout/orgChart1"/>
    <dgm:cxn modelId="{6B47EBA0-4E15-4AFB-A9B7-2DABD0BB0BBC}" srcId="{108AAC2F-BF0D-467D-8D12-44B690E93670}" destId="{B3642609-82A9-4BD5-8481-1BEE86A9CF1F}" srcOrd="1" destOrd="0" parTransId="{114FE0D3-F7AC-48D1-86C6-025FC3EE48D5}" sibTransId="{3ECE9EAA-7375-41DA-9A87-50A30C73F9E2}"/>
    <dgm:cxn modelId="{D30E7EA8-C886-487F-A0D3-728297DFA434}" srcId="{836B7951-9054-4625-9A85-CFD6858F94C9}" destId="{C9CB8092-F5D7-4A5D-99B6-C35659496D02}" srcOrd="1" destOrd="0" parTransId="{AA4B5463-9246-493F-AC84-B00728644172}" sibTransId="{E2C74B6D-B1AF-45ED-B68F-85A74E12CD83}"/>
    <dgm:cxn modelId="{D76DFFB4-3EAF-496A-ADDE-05D4554F339F}" srcId="{836B7951-9054-4625-9A85-CFD6858F94C9}" destId="{8E0DA017-C844-48D8-B125-52DA42FF9428}" srcOrd="0" destOrd="0" parTransId="{C20370D8-9B59-4901-B25E-EC80F1A57E1A}" sibTransId="{8CE9D55C-22E3-4143-AB72-31C635DE77EF}"/>
    <dgm:cxn modelId="{3F9B0DB8-333F-4411-84B8-FCE4E0F30870}" srcId="{B3642609-82A9-4BD5-8481-1BEE86A9CF1F}" destId="{32F98927-D7CE-4759-B883-DF3D9F287BC5}" srcOrd="0" destOrd="0" parTransId="{7678128F-9D57-44D0-976C-EF369FB767CC}" sibTransId="{33495E87-C1A7-43C0-BAC6-2E8B1CB6CA3C}"/>
    <dgm:cxn modelId="{FC6AB8BA-516F-4D4B-8DA4-37012B30D39E}" type="presOf" srcId="{A4E037C2-38C1-48E0-8152-07CEECD67B8E}" destId="{E34287A9-C5B0-4B4F-9565-D4819300C1E9}" srcOrd="0" destOrd="0" presId="urn:microsoft.com/office/officeart/2005/8/layout/orgChart1"/>
    <dgm:cxn modelId="{956058D1-7482-4C73-BB43-0EDA2EC6A1C9}" type="presOf" srcId="{C20370D8-9B59-4901-B25E-EC80F1A57E1A}" destId="{95181C40-CE78-4FF6-BCF4-73994A0B4910}" srcOrd="0" destOrd="0" presId="urn:microsoft.com/office/officeart/2005/8/layout/orgChart1"/>
    <dgm:cxn modelId="{042E95D3-7480-4047-ABB2-65B6DC74DFC6}" type="presOf" srcId="{B3642609-82A9-4BD5-8481-1BEE86A9CF1F}" destId="{09778AE8-8C7D-497E-BB24-EC2F5C10671E}" srcOrd="1" destOrd="0" presId="urn:microsoft.com/office/officeart/2005/8/layout/orgChart1"/>
    <dgm:cxn modelId="{B64840E3-E1A0-417C-A970-2E32DED38632}" type="presOf" srcId="{7678128F-9D57-44D0-976C-EF369FB767CC}" destId="{8DC3358B-25E3-4208-9AE2-23006C2923A1}" srcOrd="0" destOrd="0" presId="urn:microsoft.com/office/officeart/2005/8/layout/orgChart1"/>
    <dgm:cxn modelId="{5FF31BE8-1B66-4B44-BF95-CD0155C9D9BC}" srcId="{108AAC2F-BF0D-467D-8D12-44B690E93670}" destId="{836B7951-9054-4625-9A85-CFD6858F94C9}" srcOrd="0" destOrd="0" parTransId="{DD3768C2-3FA5-4D98-AEE6-6A0DBA4D9EDE}" sibTransId="{CD14C124-0CBD-4EAA-AF90-9EFD3E0AD3BF}"/>
    <dgm:cxn modelId="{B6B4E0EB-A957-4CEE-80BD-B8D0A64609EE}" type="presOf" srcId="{DD3768C2-3FA5-4D98-AEE6-6A0DBA4D9EDE}" destId="{1AED746C-A356-4D51-B5EA-7A1E67A87661}" srcOrd="0" destOrd="0" presId="urn:microsoft.com/office/officeart/2005/8/layout/orgChart1"/>
    <dgm:cxn modelId="{983F5DEE-9933-40C8-8E38-8ECACF311A06}" type="presOf" srcId="{B3642609-82A9-4BD5-8481-1BEE86A9CF1F}" destId="{2AE7439B-BEDB-48C0-91B2-8CCDEF81B775}" srcOrd="0" destOrd="0" presId="urn:microsoft.com/office/officeart/2005/8/layout/orgChart1"/>
    <dgm:cxn modelId="{A97A96FD-6910-4D58-8988-3ABB7D4FFBE2}" type="presOf" srcId="{C9CB8092-F5D7-4A5D-99B6-C35659496D02}" destId="{0384254B-54EB-4E61-A580-5EFEAC058654}" srcOrd="0" destOrd="0" presId="urn:microsoft.com/office/officeart/2005/8/layout/orgChart1"/>
    <dgm:cxn modelId="{0DE64F9C-07BC-4DDD-B384-CB0912390177}" type="presParOf" srcId="{E34287A9-C5B0-4B4F-9565-D4819300C1E9}" destId="{6C03409C-7825-4045-8AA7-E934EE9BFA1F}" srcOrd="0" destOrd="0" presId="urn:microsoft.com/office/officeart/2005/8/layout/orgChart1"/>
    <dgm:cxn modelId="{53F69D04-8880-4757-B5F5-767BD768B383}" type="presParOf" srcId="{6C03409C-7825-4045-8AA7-E934EE9BFA1F}" destId="{EA09E677-DF92-4E78-9373-7FE750D2E03D}" srcOrd="0" destOrd="0" presId="urn:microsoft.com/office/officeart/2005/8/layout/orgChart1"/>
    <dgm:cxn modelId="{B5E412A1-C728-47C9-AC86-C6F534C5871B}" type="presParOf" srcId="{EA09E677-DF92-4E78-9373-7FE750D2E03D}" destId="{162EC444-0B0C-4A38-A048-1A67C617AF20}" srcOrd="0" destOrd="0" presId="urn:microsoft.com/office/officeart/2005/8/layout/orgChart1"/>
    <dgm:cxn modelId="{0523234D-B3CE-45EF-B34F-8F8C128981F8}" type="presParOf" srcId="{EA09E677-DF92-4E78-9373-7FE750D2E03D}" destId="{D6E6D605-7032-415B-9E50-1CA3B72AE7DE}" srcOrd="1" destOrd="0" presId="urn:microsoft.com/office/officeart/2005/8/layout/orgChart1"/>
    <dgm:cxn modelId="{3322FCFF-D399-4F6B-895A-3B8D8BFD3329}" type="presParOf" srcId="{6C03409C-7825-4045-8AA7-E934EE9BFA1F}" destId="{B907AC13-9B8E-4816-93CF-8B7BF554D06F}" srcOrd="1" destOrd="0" presId="urn:microsoft.com/office/officeart/2005/8/layout/orgChart1"/>
    <dgm:cxn modelId="{E523E0BB-5B89-455A-A23B-63828BE20FB4}" type="presParOf" srcId="{B907AC13-9B8E-4816-93CF-8B7BF554D06F}" destId="{1AED746C-A356-4D51-B5EA-7A1E67A87661}" srcOrd="0" destOrd="0" presId="urn:microsoft.com/office/officeart/2005/8/layout/orgChart1"/>
    <dgm:cxn modelId="{CD350CBB-5896-4618-B22B-A2724DE1F812}" type="presParOf" srcId="{B907AC13-9B8E-4816-93CF-8B7BF554D06F}" destId="{FE546FC6-10F6-4451-9888-E7461721A8F3}" srcOrd="1" destOrd="0" presId="urn:microsoft.com/office/officeart/2005/8/layout/orgChart1"/>
    <dgm:cxn modelId="{89BCFC59-C0DA-4524-B908-FC581C57E983}" type="presParOf" srcId="{FE546FC6-10F6-4451-9888-E7461721A8F3}" destId="{F6836971-1075-453F-8397-C7C3D224EA39}" srcOrd="0" destOrd="0" presId="urn:microsoft.com/office/officeart/2005/8/layout/orgChart1"/>
    <dgm:cxn modelId="{1249E244-59FF-4DFB-A168-3C72D31949A3}" type="presParOf" srcId="{F6836971-1075-453F-8397-C7C3D224EA39}" destId="{83C33506-9208-43BB-A4C1-C6313435388E}" srcOrd="0" destOrd="0" presId="urn:microsoft.com/office/officeart/2005/8/layout/orgChart1"/>
    <dgm:cxn modelId="{2ED360E6-1BEB-475B-B549-5F34DA148664}" type="presParOf" srcId="{F6836971-1075-453F-8397-C7C3D224EA39}" destId="{58BB6C02-94A8-4022-B859-78590B0898DD}" srcOrd="1" destOrd="0" presId="urn:microsoft.com/office/officeart/2005/8/layout/orgChart1"/>
    <dgm:cxn modelId="{20631512-D0AE-4CD0-BB6B-18E585C487A3}" type="presParOf" srcId="{FE546FC6-10F6-4451-9888-E7461721A8F3}" destId="{454A89EB-F393-4ADF-A081-99036780DC84}" srcOrd="1" destOrd="0" presId="urn:microsoft.com/office/officeart/2005/8/layout/orgChart1"/>
    <dgm:cxn modelId="{9DF0E17C-D71C-4705-A3D8-F0E7513FB678}" type="presParOf" srcId="{454A89EB-F393-4ADF-A081-99036780DC84}" destId="{95181C40-CE78-4FF6-BCF4-73994A0B4910}" srcOrd="0" destOrd="0" presId="urn:microsoft.com/office/officeart/2005/8/layout/orgChart1"/>
    <dgm:cxn modelId="{0B961E42-465E-4CEF-84E7-2007597ACD24}" type="presParOf" srcId="{454A89EB-F393-4ADF-A081-99036780DC84}" destId="{2A556541-E8C2-433D-B82E-F100D528E41E}" srcOrd="1" destOrd="0" presId="urn:microsoft.com/office/officeart/2005/8/layout/orgChart1"/>
    <dgm:cxn modelId="{A648C290-6255-4EB8-9427-16C9FFB8F61A}" type="presParOf" srcId="{2A556541-E8C2-433D-B82E-F100D528E41E}" destId="{2A5BF924-6B35-4372-9A1A-60A78736C580}" srcOrd="0" destOrd="0" presId="urn:microsoft.com/office/officeart/2005/8/layout/orgChart1"/>
    <dgm:cxn modelId="{1E6C3AC6-69A9-4BE8-9E43-EE321430B38D}" type="presParOf" srcId="{2A5BF924-6B35-4372-9A1A-60A78736C580}" destId="{DC91C845-0B3F-4E8A-98CD-95A4C3E41CB7}" srcOrd="0" destOrd="0" presId="urn:microsoft.com/office/officeart/2005/8/layout/orgChart1"/>
    <dgm:cxn modelId="{FB1C6BD8-E0BC-436F-A9AF-F70F80D1C21A}" type="presParOf" srcId="{2A5BF924-6B35-4372-9A1A-60A78736C580}" destId="{CDC0E9B6-D30E-4652-A39B-40967FBD5FD9}" srcOrd="1" destOrd="0" presId="urn:microsoft.com/office/officeart/2005/8/layout/orgChart1"/>
    <dgm:cxn modelId="{B164C9A5-03F0-464B-B28A-58E2970781F6}" type="presParOf" srcId="{2A556541-E8C2-433D-B82E-F100D528E41E}" destId="{7A31C201-296A-4E53-8354-0203B424B842}" srcOrd="1" destOrd="0" presId="urn:microsoft.com/office/officeart/2005/8/layout/orgChart1"/>
    <dgm:cxn modelId="{354394F9-EC58-494D-BF1C-7939463D692E}" type="presParOf" srcId="{2A556541-E8C2-433D-B82E-F100D528E41E}" destId="{F38D8230-98D7-45C5-955F-8E1A559F0ADF}" srcOrd="2" destOrd="0" presId="urn:microsoft.com/office/officeart/2005/8/layout/orgChart1"/>
    <dgm:cxn modelId="{BBCD4280-366F-4722-928F-B106B24B7EEC}" type="presParOf" srcId="{454A89EB-F393-4ADF-A081-99036780DC84}" destId="{9051CB94-6BED-47F7-861C-31E180CFFB32}" srcOrd="2" destOrd="0" presId="urn:microsoft.com/office/officeart/2005/8/layout/orgChart1"/>
    <dgm:cxn modelId="{E394F34A-7100-4968-8EC1-4E02BC4691A6}" type="presParOf" srcId="{454A89EB-F393-4ADF-A081-99036780DC84}" destId="{ECA93E28-E9B4-4EDF-8F42-153D48BB4BE8}" srcOrd="3" destOrd="0" presId="urn:microsoft.com/office/officeart/2005/8/layout/orgChart1"/>
    <dgm:cxn modelId="{33642069-9C45-4E74-A979-36F47EFD49BB}" type="presParOf" srcId="{ECA93E28-E9B4-4EDF-8F42-153D48BB4BE8}" destId="{D429C6C7-73F4-48A1-9965-79AA627739E7}" srcOrd="0" destOrd="0" presId="urn:microsoft.com/office/officeart/2005/8/layout/orgChart1"/>
    <dgm:cxn modelId="{74C20266-ABC7-4BA2-A3DE-0592EA542FE3}" type="presParOf" srcId="{D429C6C7-73F4-48A1-9965-79AA627739E7}" destId="{0384254B-54EB-4E61-A580-5EFEAC058654}" srcOrd="0" destOrd="0" presId="urn:microsoft.com/office/officeart/2005/8/layout/orgChart1"/>
    <dgm:cxn modelId="{88D9FDD8-DF36-4A60-8A44-69062784FC6F}" type="presParOf" srcId="{D429C6C7-73F4-48A1-9965-79AA627739E7}" destId="{0235EC0E-9ED5-4938-82D5-BE29DD91DF21}" srcOrd="1" destOrd="0" presId="urn:microsoft.com/office/officeart/2005/8/layout/orgChart1"/>
    <dgm:cxn modelId="{22563136-2315-4DA9-986A-3F329983BD42}" type="presParOf" srcId="{ECA93E28-E9B4-4EDF-8F42-153D48BB4BE8}" destId="{BACE62BE-20EE-4F1D-AE6E-47A379696BA4}" srcOrd="1" destOrd="0" presId="urn:microsoft.com/office/officeart/2005/8/layout/orgChart1"/>
    <dgm:cxn modelId="{ABF77A8C-F481-4FEA-B189-AF7C9C47BB10}" type="presParOf" srcId="{ECA93E28-E9B4-4EDF-8F42-153D48BB4BE8}" destId="{44A49E4F-DA36-4B90-B721-63ECABB0B7F1}" srcOrd="2" destOrd="0" presId="urn:microsoft.com/office/officeart/2005/8/layout/orgChart1"/>
    <dgm:cxn modelId="{0D303D33-D006-4452-914C-CAE029B42897}" type="presParOf" srcId="{FE546FC6-10F6-4451-9888-E7461721A8F3}" destId="{49EB21D9-82DF-41A8-A6D9-A2E1C5B4CDC7}" srcOrd="2" destOrd="0" presId="urn:microsoft.com/office/officeart/2005/8/layout/orgChart1"/>
    <dgm:cxn modelId="{EFD2DF37-EF09-4F87-8AC2-D3D9462C4CF4}" type="presParOf" srcId="{B907AC13-9B8E-4816-93CF-8B7BF554D06F}" destId="{5D7B4680-1125-4299-8474-5F41F4BC1019}" srcOrd="2" destOrd="0" presId="urn:microsoft.com/office/officeart/2005/8/layout/orgChart1"/>
    <dgm:cxn modelId="{6C29C0CA-1300-46B9-8976-7F6F7B09B272}" type="presParOf" srcId="{B907AC13-9B8E-4816-93CF-8B7BF554D06F}" destId="{0EEAF09B-2616-41A5-BEA7-52501E4084A9}" srcOrd="3" destOrd="0" presId="urn:microsoft.com/office/officeart/2005/8/layout/orgChart1"/>
    <dgm:cxn modelId="{EDCE00D1-E6ED-4175-911E-935150B02638}" type="presParOf" srcId="{0EEAF09B-2616-41A5-BEA7-52501E4084A9}" destId="{12BA1657-6E6B-42A1-9BCF-B4570300973B}" srcOrd="0" destOrd="0" presId="urn:microsoft.com/office/officeart/2005/8/layout/orgChart1"/>
    <dgm:cxn modelId="{A80F2199-68A2-4A07-91B1-19EB8DA21684}" type="presParOf" srcId="{12BA1657-6E6B-42A1-9BCF-B4570300973B}" destId="{2AE7439B-BEDB-48C0-91B2-8CCDEF81B775}" srcOrd="0" destOrd="0" presId="urn:microsoft.com/office/officeart/2005/8/layout/orgChart1"/>
    <dgm:cxn modelId="{358E79A0-CF7F-45C6-8A4E-ECB016CF4A94}" type="presParOf" srcId="{12BA1657-6E6B-42A1-9BCF-B4570300973B}" destId="{09778AE8-8C7D-497E-BB24-EC2F5C10671E}" srcOrd="1" destOrd="0" presId="urn:microsoft.com/office/officeart/2005/8/layout/orgChart1"/>
    <dgm:cxn modelId="{35865045-81E3-435A-AB04-DADCAC3473E2}" type="presParOf" srcId="{0EEAF09B-2616-41A5-BEA7-52501E4084A9}" destId="{525CC434-FC66-4936-AA7F-669A12B7CE7A}" srcOrd="1" destOrd="0" presId="urn:microsoft.com/office/officeart/2005/8/layout/orgChart1"/>
    <dgm:cxn modelId="{EE119164-D3B1-498C-9AFF-49C1B2ACC765}" type="presParOf" srcId="{525CC434-FC66-4936-AA7F-669A12B7CE7A}" destId="{8DC3358B-25E3-4208-9AE2-23006C2923A1}" srcOrd="0" destOrd="0" presId="urn:microsoft.com/office/officeart/2005/8/layout/orgChart1"/>
    <dgm:cxn modelId="{799CA4FF-3C50-4C90-8DED-3BEB768BEA66}" type="presParOf" srcId="{525CC434-FC66-4936-AA7F-669A12B7CE7A}" destId="{E2054174-8C49-4383-B4DF-ADE16C91D6DA}" srcOrd="1" destOrd="0" presId="urn:microsoft.com/office/officeart/2005/8/layout/orgChart1"/>
    <dgm:cxn modelId="{23A89B76-DC31-45BA-B9AE-1420A164944B}" type="presParOf" srcId="{E2054174-8C49-4383-B4DF-ADE16C91D6DA}" destId="{9A92C13B-4C16-44E9-81D1-37AD5E6FAC54}" srcOrd="0" destOrd="0" presId="urn:microsoft.com/office/officeart/2005/8/layout/orgChart1"/>
    <dgm:cxn modelId="{ACDDC781-6898-4DFC-A7BD-BEAA74EB906F}" type="presParOf" srcId="{9A92C13B-4C16-44E9-81D1-37AD5E6FAC54}" destId="{37F7E620-4860-4C43-B978-42ED897C23FE}" srcOrd="0" destOrd="0" presId="urn:microsoft.com/office/officeart/2005/8/layout/orgChart1"/>
    <dgm:cxn modelId="{0550C4EA-7CAC-4359-802C-0F603D00F993}" type="presParOf" srcId="{9A92C13B-4C16-44E9-81D1-37AD5E6FAC54}" destId="{F0D40C7B-FCB5-46AC-AC85-74456F588390}" srcOrd="1" destOrd="0" presId="urn:microsoft.com/office/officeart/2005/8/layout/orgChart1"/>
    <dgm:cxn modelId="{20C2DB3B-74B1-4947-B8E4-C302A8F1DAD7}" type="presParOf" srcId="{E2054174-8C49-4383-B4DF-ADE16C91D6DA}" destId="{9082348C-D5AE-44AD-8695-BA053C0B095A}" srcOrd="1" destOrd="0" presId="urn:microsoft.com/office/officeart/2005/8/layout/orgChart1"/>
    <dgm:cxn modelId="{3CB99BCB-9E0F-4F53-A2F9-05F47A822EE6}" type="presParOf" srcId="{E2054174-8C49-4383-B4DF-ADE16C91D6DA}" destId="{69F16FEC-9C76-4877-B1F8-DDCA33342C1B}" srcOrd="2" destOrd="0" presId="urn:microsoft.com/office/officeart/2005/8/layout/orgChart1"/>
    <dgm:cxn modelId="{1B9C55E6-3477-4876-84AD-EEA526B3CC02}" type="presParOf" srcId="{0EEAF09B-2616-41A5-BEA7-52501E4084A9}" destId="{43B1027B-9359-48E0-8F41-2F825717079B}" srcOrd="2" destOrd="0" presId="urn:microsoft.com/office/officeart/2005/8/layout/orgChart1"/>
    <dgm:cxn modelId="{87F4B7B6-A789-471C-AF99-264B09055533}" type="presParOf" srcId="{6C03409C-7825-4045-8AA7-E934EE9BFA1F}" destId="{0E287030-2283-40FA-8C73-3F6F71B4028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02E2C5-7EA7-4D22-A177-E09BE11C9B80}">
      <dsp:nvSpPr>
        <dsp:cNvPr id="0" name=""/>
        <dsp:cNvSpPr/>
      </dsp:nvSpPr>
      <dsp:spPr>
        <a:xfrm>
          <a:off x="3857625" y="691919"/>
          <a:ext cx="1666638" cy="289251"/>
        </a:xfrm>
        <a:custGeom>
          <a:avLst/>
          <a:gdLst/>
          <a:ahLst/>
          <a:cxnLst/>
          <a:rect l="0" t="0" r="0" b="0"/>
          <a:pathLst>
            <a:path>
              <a:moveTo>
                <a:pt x="0" y="0"/>
              </a:moveTo>
              <a:lnTo>
                <a:pt x="0" y="144625"/>
              </a:lnTo>
              <a:lnTo>
                <a:pt x="1666638" y="144625"/>
              </a:lnTo>
              <a:lnTo>
                <a:pt x="1666638" y="28925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93D265-10A8-449C-9FF2-8A9E1B1DC00D}">
      <dsp:nvSpPr>
        <dsp:cNvPr id="0" name=""/>
        <dsp:cNvSpPr/>
      </dsp:nvSpPr>
      <dsp:spPr>
        <a:xfrm>
          <a:off x="3306670" y="1669864"/>
          <a:ext cx="206608" cy="2589487"/>
        </a:xfrm>
        <a:custGeom>
          <a:avLst/>
          <a:gdLst/>
          <a:ahLst/>
          <a:cxnLst/>
          <a:rect l="0" t="0" r="0" b="0"/>
          <a:pathLst>
            <a:path>
              <a:moveTo>
                <a:pt x="0" y="0"/>
              </a:moveTo>
              <a:lnTo>
                <a:pt x="0" y="2589487"/>
              </a:lnTo>
              <a:lnTo>
                <a:pt x="206608" y="25894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CE5328-01D0-467C-95BE-2CB4FF9CF0E4}">
      <dsp:nvSpPr>
        <dsp:cNvPr id="0" name=""/>
        <dsp:cNvSpPr/>
      </dsp:nvSpPr>
      <dsp:spPr>
        <a:xfrm>
          <a:off x="3306670" y="1669864"/>
          <a:ext cx="206608" cy="1611542"/>
        </a:xfrm>
        <a:custGeom>
          <a:avLst/>
          <a:gdLst/>
          <a:ahLst/>
          <a:cxnLst/>
          <a:rect l="0" t="0" r="0" b="0"/>
          <a:pathLst>
            <a:path>
              <a:moveTo>
                <a:pt x="0" y="0"/>
              </a:moveTo>
              <a:lnTo>
                <a:pt x="0" y="1611542"/>
              </a:lnTo>
              <a:lnTo>
                <a:pt x="206608" y="16115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D160D6-B152-43F7-8352-8670D971CC05}">
      <dsp:nvSpPr>
        <dsp:cNvPr id="0" name=""/>
        <dsp:cNvSpPr/>
      </dsp:nvSpPr>
      <dsp:spPr>
        <a:xfrm>
          <a:off x="3306670" y="1669864"/>
          <a:ext cx="206608" cy="633597"/>
        </a:xfrm>
        <a:custGeom>
          <a:avLst/>
          <a:gdLst/>
          <a:ahLst/>
          <a:cxnLst/>
          <a:rect l="0" t="0" r="0" b="0"/>
          <a:pathLst>
            <a:path>
              <a:moveTo>
                <a:pt x="0" y="0"/>
              </a:moveTo>
              <a:lnTo>
                <a:pt x="0" y="633597"/>
              </a:lnTo>
              <a:lnTo>
                <a:pt x="206608" y="63359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B69FCD-58DC-4C77-AFDB-7F73EB49EC28}">
      <dsp:nvSpPr>
        <dsp:cNvPr id="0" name=""/>
        <dsp:cNvSpPr/>
      </dsp:nvSpPr>
      <dsp:spPr>
        <a:xfrm>
          <a:off x="3811905" y="691919"/>
          <a:ext cx="91440" cy="289251"/>
        </a:xfrm>
        <a:custGeom>
          <a:avLst/>
          <a:gdLst/>
          <a:ahLst/>
          <a:cxnLst/>
          <a:rect l="0" t="0" r="0" b="0"/>
          <a:pathLst>
            <a:path>
              <a:moveTo>
                <a:pt x="45720" y="0"/>
              </a:moveTo>
              <a:lnTo>
                <a:pt x="45720" y="28925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C058C7-FFAA-4618-999A-0019DB2CF69E}">
      <dsp:nvSpPr>
        <dsp:cNvPr id="0" name=""/>
        <dsp:cNvSpPr/>
      </dsp:nvSpPr>
      <dsp:spPr>
        <a:xfrm>
          <a:off x="2190986" y="691919"/>
          <a:ext cx="1666638" cy="289251"/>
        </a:xfrm>
        <a:custGeom>
          <a:avLst/>
          <a:gdLst/>
          <a:ahLst/>
          <a:cxnLst/>
          <a:rect l="0" t="0" r="0" b="0"/>
          <a:pathLst>
            <a:path>
              <a:moveTo>
                <a:pt x="1666638" y="0"/>
              </a:moveTo>
              <a:lnTo>
                <a:pt x="1666638" y="144625"/>
              </a:lnTo>
              <a:lnTo>
                <a:pt x="0" y="144625"/>
              </a:lnTo>
              <a:lnTo>
                <a:pt x="0" y="28925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CDEDB8-C5E0-4CE7-92BC-33F09DB0ED84}">
      <dsp:nvSpPr>
        <dsp:cNvPr id="0" name=""/>
        <dsp:cNvSpPr/>
      </dsp:nvSpPr>
      <dsp:spPr>
        <a:xfrm>
          <a:off x="3168931" y="3226"/>
          <a:ext cx="1377386" cy="6886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Direct Ownership</a:t>
          </a:r>
        </a:p>
      </dsp:txBody>
      <dsp:txXfrm>
        <a:off x="3168931" y="3226"/>
        <a:ext cx="1377386" cy="688693"/>
      </dsp:txXfrm>
    </dsp:sp>
    <dsp:sp modelId="{50BFA7BC-B199-44DD-AA50-D4BE579BCE8E}">
      <dsp:nvSpPr>
        <dsp:cNvPr id="0" name=""/>
        <dsp:cNvSpPr/>
      </dsp:nvSpPr>
      <dsp:spPr>
        <a:xfrm>
          <a:off x="1502293" y="981171"/>
          <a:ext cx="1377386" cy="6886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Internal Funds</a:t>
          </a:r>
        </a:p>
      </dsp:txBody>
      <dsp:txXfrm>
        <a:off x="1502293" y="981171"/>
        <a:ext cx="1377386" cy="688693"/>
      </dsp:txXfrm>
    </dsp:sp>
    <dsp:sp modelId="{5E051508-64F5-4D2B-8BDF-1CF48BC0E1E2}">
      <dsp:nvSpPr>
        <dsp:cNvPr id="0" name=""/>
        <dsp:cNvSpPr/>
      </dsp:nvSpPr>
      <dsp:spPr>
        <a:xfrm>
          <a:off x="3168931" y="981171"/>
          <a:ext cx="1377386" cy="6886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Debt Financing</a:t>
          </a:r>
        </a:p>
      </dsp:txBody>
      <dsp:txXfrm>
        <a:off x="3168931" y="981171"/>
        <a:ext cx="1377386" cy="688693"/>
      </dsp:txXfrm>
    </dsp:sp>
    <dsp:sp modelId="{4BBC333E-0639-4555-B778-3DC0811D3258}">
      <dsp:nvSpPr>
        <dsp:cNvPr id="0" name=""/>
        <dsp:cNvSpPr/>
      </dsp:nvSpPr>
      <dsp:spPr>
        <a:xfrm>
          <a:off x="3513278" y="1959115"/>
          <a:ext cx="1377386" cy="6886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Loans</a:t>
          </a:r>
        </a:p>
      </dsp:txBody>
      <dsp:txXfrm>
        <a:off x="3513278" y="1959115"/>
        <a:ext cx="1377386" cy="688693"/>
      </dsp:txXfrm>
    </dsp:sp>
    <dsp:sp modelId="{C4AF2C87-2442-46E9-8024-FC956AABD79F}">
      <dsp:nvSpPr>
        <dsp:cNvPr id="0" name=""/>
        <dsp:cNvSpPr/>
      </dsp:nvSpPr>
      <dsp:spPr>
        <a:xfrm>
          <a:off x="3513278" y="2937060"/>
          <a:ext cx="1377386" cy="6886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Bonds</a:t>
          </a:r>
        </a:p>
      </dsp:txBody>
      <dsp:txXfrm>
        <a:off x="3513278" y="2937060"/>
        <a:ext cx="1377386" cy="688693"/>
      </dsp:txXfrm>
    </dsp:sp>
    <dsp:sp modelId="{427426C1-FA2D-48EB-A1C5-4B3E7C246059}">
      <dsp:nvSpPr>
        <dsp:cNvPr id="0" name=""/>
        <dsp:cNvSpPr/>
      </dsp:nvSpPr>
      <dsp:spPr>
        <a:xfrm>
          <a:off x="3513278" y="3915005"/>
          <a:ext cx="1377386" cy="6886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C-PACE</a:t>
          </a:r>
        </a:p>
      </dsp:txBody>
      <dsp:txXfrm>
        <a:off x="3513278" y="3915005"/>
        <a:ext cx="1377386" cy="688693"/>
      </dsp:txXfrm>
    </dsp:sp>
    <dsp:sp modelId="{FBF6868D-D5C2-4643-9C93-6DD13F155EB1}">
      <dsp:nvSpPr>
        <dsp:cNvPr id="0" name=""/>
        <dsp:cNvSpPr/>
      </dsp:nvSpPr>
      <dsp:spPr>
        <a:xfrm>
          <a:off x="4835569" y="981171"/>
          <a:ext cx="1377386" cy="6886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Equity Financing</a:t>
          </a:r>
        </a:p>
      </dsp:txBody>
      <dsp:txXfrm>
        <a:off x="4835569" y="981171"/>
        <a:ext cx="1377386" cy="6886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C3358B-25E3-4208-9AE2-23006C2923A1}">
      <dsp:nvSpPr>
        <dsp:cNvPr id="0" name=""/>
        <dsp:cNvSpPr/>
      </dsp:nvSpPr>
      <dsp:spPr>
        <a:xfrm>
          <a:off x="4216251" y="2119775"/>
          <a:ext cx="262409" cy="804723"/>
        </a:xfrm>
        <a:custGeom>
          <a:avLst/>
          <a:gdLst/>
          <a:ahLst/>
          <a:cxnLst/>
          <a:rect l="0" t="0" r="0" b="0"/>
          <a:pathLst>
            <a:path>
              <a:moveTo>
                <a:pt x="0" y="0"/>
              </a:moveTo>
              <a:lnTo>
                <a:pt x="0" y="804723"/>
              </a:lnTo>
              <a:lnTo>
                <a:pt x="262409" y="80472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7B4680-1125-4299-8474-5F41F4BC1019}">
      <dsp:nvSpPr>
        <dsp:cNvPr id="0" name=""/>
        <dsp:cNvSpPr/>
      </dsp:nvSpPr>
      <dsp:spPr>
        <a:xfrm>
          <a:off x="3857625" y="877702"/>
          <a:ext cx="1058386" cy="367373"/>
        </a:xfrm>
        <a:custGeom>
          <a:avLst/>
          <a:gdLst/>
          <a:ahLst/>
          <a:cxnLst/>
          <a:rect l="0" t="0" r="0" b="0"/>
          <a:pathLst>
            <a:path>
              <a:moveTo>
                <a:pt x="0" y="0"/>
              </a:moveTo>
              <a:lnTo>
                <a:pt x="0" y="183686"/>
              </a:lnTo>
              <a:lnTo>
                <a:pt x="1058386" y="183686"/>
              </a:lnTo>
              <a:lnTo>
                <a:pt x="1058386" y="3673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51CB94-6BED-47F7-861C-31E180CFFB32}">
      <dsp:nvSpPr>
        <dsp:cNvPr id="0" name=""/>
        <dsp:cNvSpPr/>
      </dsp:nvSpPr>
      <dsp:spPr>
        <a:xfrm>
          <a:off x="3236588" y="2119775"/>
          <a:ext cx="262409" cy="2046796"/>
        </a:xfrm>
        <a:custGeom>
          <a:avLst/>
          <a:gdLst/>
          <a:ahLst/>
          <a:cxnLst/>
          <a:rect l="0" t="0" r="0" b="0"/>
          <a:pathLst>
            <a:path>
              <a:moveTo>
                <a:pt x="262409" y="0"/>
              </a:moveTo>
              <a:lnTo>
                <a:pt x="262409" y="2046796"/>
              </a:lnTo>
              <a:lnTo>
                <a:pt x="0" y="20467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181C40-CE78-4FF6-BCF4-73994A0B4910}">
      <dsp:nvSpPr>
        <dsp:cNvPr id="0" name=""/>
        <dsp:cNvSpPr/>
      </dsp:nvSpPr>
      <dsp:spPr>
        <a:xfrm>
          <a:off x="3236588" y="2119775"/>
          <a:ext cx="262409" cy="804723"/>
        </a:xfrm>
        <a:custGeom>
          <a:avLst/>
          <a:gdLst/>
          <a:ahLst/>
          <a:cxnLst/>
          <a:rect l="0" t="0" r="0" b="0"/>
          <a:pathLst>
            <a:path>
              <a:moveTo>
                <a:pt x="262409" y="0"/>
              </a:moveTo>
              <a:lnTo>
                <a:pt x="262409" y="804723"/>
              </a:lnTo>
              <a:lnTo>
                <a:pt x="0" y="80472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ED746C-A356-4D51-B5EA-7A1E67A87661}">
      <dsp:nvSpPr>
        <dsp:cNvPr id="0" name=""/>
        <dsp:cNvSpPr/>
      </dsp:nvSpPr>
      <dsp:spPr>
        <a:xfrm>
          <a:off x="2799238" y="877702"/>
          <a:ext cx="1058386" cy="367373"/>
        </a:xfrm>
        <a:custGeom>
          <a:avLst/>
          <a:gdLst/>
          <a:ahLst/>
          <a:cxnLst/>
          <a:rect l="0" t="0" r="0" b="0"/>
          <a:pathLst>
            <a:path>
              <a:moveTo>
                <a:pt x="1058386" y="0"/>
              </a:moveTo>
              <a:lnTo>
                <a:pt x="1058386" y="183686"/>
              </a:lnTo>
              <a:lnTo>
                <a:pt x="0" y="183686"/>
              </a:lnTo>
              <a:lnTo>
                <a:pt x="0" y="3673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2EC444-0B0C-4A38-A048-1A67C617AF20}">
      <dsp:nvSpPr>
        <dsp:cNvPr id="0" name=""/>
        <dsp:cNvSpPr/>
      </dsp:nvSpPr>
      <dsp:spPr>
        <a:xfrm>
          <a:off x="2982925" y="3002"/>
          <a:ext cx="1749399" cy="8746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Third Party Ownership</a:t>
          </a:r>
        </a:p>
      </dsp:txBody>
      <dsp:txXfrm>
        <a:off x="2982925" y="3002"/>
        <a:ext cx="1749399" cy="874699"/>
      </dsp:txXfrm>
    </dsp:sp>
    <dsp:sp modelId="{83C33506-9208-43BB-A4C1-C6313435388E}">
      <dsp:nvSpPr>
        <dsp:cNvPr id="0" name=""/>
        <dsp:cNvSpPr/>
      </dsp:nvSpPr>
      <dsp:spPr>
        <a:xfrm>
          <a:off x="1924539" y="1245076"/>
          <a:ext cx="1749399" cy="8746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Lease Financing</a:t>
          </a:r>
        </a:p>
      </dsp:txBody>
      <dsp:txXfrm>
        <a:off x="1924539" y="1245076"/>
        <a:ext cx="1749399" cy="874699"/>
      </dsp:txXfrm>
    </dsp:sp>
    <dsp:sp modelId="{DC91C845-0B3F-4E8A-98CD-95A4C3E41CB7}">
      <dsp:nvSpPr>
        <dsp:cNvPr id="0" name=""/>
        <dsp:cNvSpPr/>
      </dsp:nvSpPr>
      <dsp:spPr>
        <a:xfrm>
          <a:off x="1487189" y="2487149"/>
          <a:ext cx="1749399" cy="8746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Capital</a:t>
          </a:r>
        </a:p>
      </dsp:txBody>
      <dsp:txXfrm>
        <a:off x="1487189" y="2487149"/>
        <a:ext cx="1749399" cy="874699"/>
      </dsp:txXfrm>
    </dsp:sp>
    <dsp:sp modelId="{0384254B-54EB-4E61-A580-5EFEAC058654}">
      <dsp:nvSpPr>
        <dsp:cNvPr id="0" name=""/>
        <dsp:cNvSpPr/>
      </dsp:nvSpPr>
      <dsp:spPr>
        <a:xfrm>
          <a:off x="1487189" y="3729222"/>
          <a:ext cx="1749399" cy="8746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Operating</a:t>
          </a:r>
        </a:p>
      </dsp:txBody>
      <dsp:txXfrm>
        <a:off x="1487189" y="3729222"/>
        <a:ext cx="1749399" cy="874699"/>
      </dsp:txXfrm>
    </dsp:sp>
    <dsp:sp modelId="{2AE7439B-BEDB-48C0-91B2-8CCDEF81B775}">
      <dsp:nvSpPr>
        <dsp:cNvPr id="0" name=""/>
        <dsp:cNvSpPr/>
      </dsp:nvSpPr>
      <dsp:spPr>
        <a:xfrm>
          <a:off x="4041311" y="1245076"/>
          <a:ext cx="1749399" cy="8746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Contract Financing</a:t>
          </a:r>
        </a:p>
      </dsp:txBody>
      <dsp:txXfrm>
        <a:off x="4041311" y="1245076"/>
        <a:ext cx="1749399" cy="874699"/>
      </dsp:txXfrm>
    </dsp:sp>
    <dsp:sp modelId="{37F7E620-4860-4C43-B978-42ED897C23FE}">
      <dsp:nvSpPr>
        <dsp:cNvPr id="0" name=""/>
        <dsp:cNvSpPr/>
      </dsp:nvSpPr>
      <dsp:spPr>
        <a:xfrm>
          <a:off x="4478661" y="2487149"/>
          <a:ext cx="1749399" cy="8746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Power Purchase Agreement (PPA)</a:t>
          </a:r>
        </a:p>
      </dsp:txBody>
      <dsp:txXfrm>
        <a:off x="4478661" y="2487149"/>
        <a:ext cx="1749399" cy="87469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4-11T13:41:10.87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23 0,'0'0</inkml:trace>
  <inkml:trace contextRef="#ctx0" brushRef="#br0" timeOffset="1446.3789">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3BE8644D-EFE7-4B21-914D-58E6EAE847F3}" type="datetimeFigureOut">
              <a:rPr lang="en-US" smtClean="0"/>
              <a:t>10/30/2018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00DC627F-BAC0-47D5-8E00-14FF19378B4D}" type="slidenum">
              <a:rPr lang="en-US" smtClean="0"/>
              <a:t>‹#›</a:t>
            </a:fld>
            <a:endParaRPr lang="en-US"/>
          </a:p>
        </p:txBody>
      </p:sp>
    </p:spTree>
    <p:extLst>
      <p:ext uri="{BB962C8B-B14F-4D97-AF65-F5344CB8AC3E}">
        <p14:creationId xmlns:p14="http://schemas.microsoft.com/office/powerpoint/2010/main" val="509468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DC627F-BAC0-47D5-8E00-14FF19378B4D}" type="slidenum">
              <a:rPr lang="en-US" smtClean="0"/>
              <a:t>1</a:t>
            </a:fld>
            <a:endParaRPr lang="en-US" dirty="0"/>
          </a:p>
        </p:txBody>
      </p:sp>
    </p:spTree>
    <p:extLst>
      <p:ext uri="{BB962C8B-B14F-4D97-AF65-F5344CB8AC3E}">
        <p14:creationId xmlns:p14="http://schemas.microsoft.com/office/powerpoint/2010/main" val="3932794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DC627F-BAC0-47D5-8E00-14FF19378B4D}" type="slidenum">
              <a:rPr lang="en-US" smtClean="0"/>
              <a:t>13</a:t>
            </a:fld>
            <a:endParaRPr lang="en-US"/>
          </a:p>
        </p:txBody>
      </p:sp>
    </p:spTree>
    <p:extLst>
      <p:ext uri="{BB962C8B-B14F-4D97-AF65-F5344CB8AC3E}">
        <p14:creationId xmlns:p14="http://schemas.microsoft.com/office/powerpoint/2010/main" val="943489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a:xfrm>
            <a:off x="701040" y="4473892"/>
            <a:ext cx="5608320" cy="3660458"/>
          </a:xfrm>
        </p:spPr>
        <p:txBody>
          <a:bodyPr/>
          <a:lstStyle/>
          <a:p>
            <a:pPr marL="342900" indent="-342900">
              <a:lnSpc>
                <a:spcPct val="110000"/>
              </a:lnSpc>
              <a:spcBef>
                <a:spcPts val="0"/>
              </a:spcBef>
              <a:spcAft>
                <a:spcPts val="600"/>
              </a:spcAft>
              <a:buFont typeface="Arial" panose="020B0604020202020204" pitchFamily="34" charset="0"/>
              <a:buChar char="•"/>
            </a:pPr>
            <a:r>
              <a:rPr lang="en-US" dirty="0"/>
              <a:t>320 compressor stations on Colorado’s network of natural gas pipelines</a:t>
            </a:r>
          </a:p>
          <a:p>
            <a:pPr marL="1044736" lvl="6">
              <a:lnSpc>
                <a:spcPct val="110000"/>
              </a:lnSpc>
              <a:spcBef>
                <a:spcPts val="0"/>
              </a:spcBef>
              <a:spcAft>
                <a:spcPts val="600"/>
              </a:spcAft>
            </a:pPr>
            <a:r>
              <a:rPr lang="en-US" dirty="0"/>
              <a:t>Only one has a recycled energy system</a:t>
            </a:r>
          </a:p>
          <a:p>
            <a:pPr marL="342900" indent="-342900" eaLnBrk="0" fontAlgn="base" hangingPunct="0">
              <a:lnSpc>
                <a:spcPct val="110000"/>
              </a:lnSpc>
              <a:spcBef>
                <a:spcPts val="0"/>
              </a:spcBef>
              <a:spcAft>
                <a:spcPts val="600"/>
              </a:spcAft>
              <a:buFont typeface="Arial" panose="020B0604020202020204" pitchFamily="34" charset="0"/>
              <a:buChar char="•"/>
            </a:pPr>
            <a:endParaRPr lang="en-US" altLang="en-US" dirty="0"/>
          </a:p>
          <a:p>
            <a:pPr marL="342900" indent="-342900" eaLnBrk="0" fontAlgn="base" hangingPunct="0">
              <a:lnSpc>
                <a:spcPct val="110000"/>
              </a:lnSpc>
              <a:spcBef>
                <a:spcPts val="0"/>
              </a:spcBef>
              <a:spcAft>
                <a:spcPts val="600"/>
              </a:spcAft>
              <a:buFont typeface="Arial" panose="020B0604020202020204" pitchFamily="34" charset="0"/>
              <a:buChar char="•"/>
            </a:pPr>
            <a:r>
              <a:rPr lang="en-US" altLang="en-US" dirty="0"/>
              <a:t>More than 1,400 compressor stations on the interstate and intrastate natural gas transmission pipeline network nationwide </a:t>
            </a:r>
          </a:p>
          <a:p>
            <a:pPr marL="1125100" lvl="6" indent="-80364">
              <a:lnSpc>
                <a:spcPct val="110000"/>
              </a:lnSpc>
              <a:spcBef>
                <a:spcPts val="0"/>
              </a:spcBef>
              <a:spcAft>
                <a:spcPts val="600"/>
              </a:spcAft>
            </a:pPr>
            <a:r>
              <a:rPr lang="en-US" dirty="0"/>
              <a:t>Only 13 (less than 1%) have recycled energy: N Border pipeline (10), Kern River pipeline (1), </a:t>
            </a:r>
            <a:r>
              <a:rPr lang="en-US" dirty="0" err="1"/>
              <a:t>Cayne</a:t>
            </a:r>
            <a:r>
              <a:rPr lang="en-US" dirty="0"/>
              <a:t> compressor station (1), Trailblazer pipeline (1) </a:t>
            </a:r>
          </a:p>
          <a:p>
            <a:pPr>
              <a:lnSpc>
                <a:spcPct val="110000"/>
              </a:lnSpc>
              <a:spcAft>
                <a:spcPts val="600"/>
              </a:spcAft>
            </a:pPr>
            <a:endParaRPr lang="en-US" dirty="0"/>
          </a:p>
          <a:p>
            <a:pPr>
              <a:lnSpc>
                <a:spcPct val="110000"/>
              </a:lnSpc>
              <a:spcAft>
                <a:spcPts val="600"/>
              </a:spcAft>
            </a:pPr>
            <a:r>
              <a:rPr lang="en-US" dirty="0"/>
              <a:t>Sources: http://cogcc.state.co.us/data.html#/cogis, </a:t>
            </a:r>
            <a:r>
              <a:rPr lang="en-US" altLang="en-US" dirty="0"/>
              <a:t>http://www.southwestchptap.org/industrial-naturalgas</a:t>
            </a:r>
          </a:p>
          <a:p>
            <a:endParaRPr lang="en-US" dirty="0"/>
          </a:p>
        </p:txBody>
      </p:sp>
      <p:sp>
        <p:nvSpPr>
          <p:cNvPr id="4" name="Slide Number Placeholder 3"/>
          <p:cNvSpPr>
            <a:spLocks noGrp="1"/>
          </p:cNvSpPr>
          <p:nvPr>
            <p:ph type="sldNum" sz="quarter" idx="10"/>
          </p:nvPr>
        </p:nvSpPr>
        <p:spPr/>
        <p:txBody>
          <a:bodyPr/>
          <a:lstStyle/>
          <a:p>
            <a:fld id="{00DC627F-BAC0-47D5-8E00-14FF19378B4D}" type="slidenum">
              <a:rPr lang="en-US" smtClean="0"/>
              <a:t>14</a:t>
            </a:fld>
            <a:endParaRPr lang="en-US"/>
          </a:p>
        </p:txBody>
      </p:sp>
    </p:spTree>
    <p:extLst>
      <p:ext uri="{BB962C8B-B14F-4D97-AF65-F5344CB8AC3E}">
        <p14:creationId xmlns:p14="http://schemas.microsoft.com/office/powerpoint/2010/main" val="2121645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Flared gas can be captured and used to generate electricity</a:t>
            </a:r>
          </a:p>
          <a:p>
            <a:pPr marL="171450" indent="-171450">
              <a:buFont typeface="Arial" panose="020B0604020202020204" pitchFamily="34" charset="0"/>
              <a:buChar char="•"/>
            </a:pPr>
            <a:r>
              <a:rPr lang="en-US" dirty="0"/>
              <a:t>In places where infrastructure does not allow for gas transportation, processing and distribution, generating electricity is a beneficial use that can be used to comply with Colorado’s strict methane rules</a:t>
            </a:r>
          </a:p>
          <a:p>
            <a:pPr marL="171450" indent="-171450">
              <a:buFont typeface="Arial" panose="020B0604020202020204" pitchFamily="34" charset="0"/>
              <a:buChar char="•"/>
            </a:pPr>
            <a:r>
              <a:rPr lang="en-US" dirty="0"/>
              <a:t>Recycled energy can be used anywhere there are flares, including oil and gas production, processing, and refining facilities; petrochemical plants; wastewater treatment plants; landfills</a:t>
            </a:r>
          </a:p>
          <a:p>
            <a:endParaRPr lang="en-US" dirty="0"/>
          </a:p>
        </p:txBody>
      </p:sp>
      <p:sp>
        <p:nvSpPr>
          <p:cNvPr id="4" name="Slide Number Placeholder 3"/>
          <p:cNvSpPr>
            <a:spLocks noGrp="1"/>
          </p:cNvSpPr>
          <p:nvPr>
            <p:ph type="sldNum" sz="quarter" idx="10"/>
          </p:nvPr>
        </p:nvSpPr>
        <p:spPr/>
        <p:txBody>
          <a:bodyPr/>
          <a:lstStyle/>
          <a:p>
            <a:fld id="{00DC627F-BAC0-47D5-8E00-14FF19378B4D}" type="slidenum">
              <a:rPr lang="en-US" smtClean="0"/>
              <a:t>17</a:t>
            </a:fld>
            <a:endParaRPr lang="en-US"/>
          </a:p>
        </p:txBody>
      </p:sp>
    </p:spTree>
    <p:extLst>
      <p:ext uri="{BB962C8B-B14F-4D97-AF65-F5344CB8AC3E}">
        <p14:creationId xmlns:p14="http://schemas.microsoft.com/office/powerpoint/2010/main" val="1188976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DC627F-BAC0-47D5-8E00-14FF19378B4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871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CO and MT have RPS</a:t>
            </a:r>
          </a:p>
          <a:p>
            <a:pPr marL="285750" indent="-285750">
              <a:buFont typeface="Arial" panose="020B0604020202020204" pitchFamily="34" charset="0"/>
              <a:buChar char="•"/>
            </a:pPr>
            <a:r>
              <a:rPr lang="en-US" sz="1200" dirty="0"/>
              <a:t>ND, SD, UT have renewable portfolio goals</a:t>
            </a:r>
          </a:p>
          <a:p>
            <a:pPr marL="285750" indent="-285750">
              <a:buFont typeface="Arial" panose="020B0604020202020204" pitchFamily="34" charset="0"/>
              <a:buChar char="•"/>
            </a:pPr>
            <a:r>
              <a:rPr lang="en-US" sz="1200" dirty="0"/>
              <a:t>WHP included CO, ND, SD and UT</a:t>
            </a:r>
          </a:p>
          <a:p>
            <a:pPr marL="285750" indent="-285750">
              <a:buFont typeface="Arial" panose="020B0604020202020204" pitchFamily="34" charset="0"/>
              <a:buChar char="•"/>
            </a:pPr>
            <a:r>
              <a:rPr lang="en-US" sz="1200" dirty="0"/>
              <a:t>CHP systems in CO, MT, ND, SD, and UT are eligible only if they are fueled by a renewable resource such as biomass </a:t>
            </a:r>
          </a:p>
          <a:p>
            <a:endParaRPr lang="en-US" dirty="0"/>
          </a:p>
        </p:txBody>
      </p:sp>
      <p:sp>
        <p:nvSpPr>
          <p:cNvPr id="4" name="Slide Number Placeholder 3"/>
          <p:cNvSpPr>
            <a:spLocks noGrp="1"/>
          </p:cNvSpPr>
          <p:nvPr>
            <p:ph type="sldNum" sz="quarter" idx="5"/>
          </p:nvPr>
        </p:nvSpPr>
        <p:spPr/>
        <p:txBody>
          <a:bodyPr/>
          <a:lstStyle/>
          <a:p>
            <a:fld id="{00DC627F-BAC0-47D5-8E00-14FF19378B4D}" type="slidenum">
              <a:rPr lang="en-US" smtClean="0"/>
              <a:t>19</a:t>
            </a:fld>
            <a:endParaRPr lang="en-US"/>
          </a:p>
        </p:txBody>
      </p:sp>
    </p:spTree>
    <p:extLst>
      <p:ext uri="{BB962C8B-B14F-4D97-AF65-F5344CB8AC3E}">
        <p14:creationId xmlns:p14="http://schemas.microsoft.com/office/powerpoint/2010/main" val="2781106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CO and MT have RPS</a:t>
            </a:r>
          </a:p>
          <a:p>
            <a:pPr marL="285750" indent="-285750">
              <a:buFont typeface="Arial" panose="020B0604020202020204" pitchFamily="34" charset="0"/>
              <a:buChar char="•"/>
            </a:pPr>
            <a:r>
              <a:rPr lang="en-US" sz="1200" dirty="0"/>
              <a:t>ND, SD, UT have renewable portfolio goals</a:t>
            </a:r>
          </a:p>
          <a:p>
            <a:pPr marL="285750" indent="-285750">
              <a:buFont typeface="Arial" panose="020B0604020202020204" pitchFamily="34" charset="0"/>
              <a:buChar char="•"/>
            </a:pPr>
            <a:r>
              <a:rPr lang="en-US" sz="1200" dirty="0"/>
              <a:t>WHP included CO, ND, SD and UT</a:t>
            </a:r>
          </a:p>
          <a:p>
            <a:pPr marL="285750" indent="-285750">
              <a:buFont typeface="Arial" panose="020B0604020202020204" pitchFamily="34" charset="0"/>
              <a:buChar char="•"/>
            </a:pPr>
            <a:r>
              <a:rPr lang="en-US" sz="1200" dirty="0"/>
              <a:t>CHP systems in CO, MT, ND, SD, and UT are eligible only if they are fueled by a renewable resource such as biomass </a:t>
            </a:r>
          </a:p>
          <a:p>
            <a:endParaRPr lang="en-US" dirty="0"/>
          </a:p>
        </p:txBody>
      </p:sp>
      <p:sp>
        <p:nvSpPr>
          <p:cNvPr id="4" name="Slide Number Placeholder 3"/>
          <p:cNvSpPr>
            <a:spLocks noGrp="1"/>
          </p:cNvSpPr>
          <p:nvPr>
            <p:ph type="sldNum" sz="quarter" idx="5"/>
          </p:nvPr>
        </p:nvSpPr>
        <p:spPr/>
        <p:txBody>
          <a:bodyPr/>
          <a:lstStyle/>
          <a:p>
            <a:fld id="{00DC627F-BAC0-47D5-8E00-14FF19378B4D}" type="slidenum">
              <a:rPr lang="en-US" smtClean="0"/>
              <a:t>20</a:t>
            </a:fld>
            <a:endParaRPr lang="en-US"/>
          </a:p>
        </p:txBody>
      </p:sp>
    </p:spTree>
    <p:extLst>
      <p:ext uri="{BB962C8B-B14F-4D97-AF65-F5344CB8AC3E}">
        <p14:creationId xmlns:p14="http://schemas.microsoft.com/office/powerpoint/2010/main" val="3888774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DC627F-BAC0-47D5-8E00-14FF19378B4D}" type="slidenum">
              <a:rPr lang="en-US" smtClean="0"/>
              <a:t>21</a:t>
            </a:fld>
            <a:endParaRPr lang="en-US" dirty="0"/>
          </a:p>
        </p:txBody>
      </p:sp>
    </p:spTree>
    <p:extLst>
      <p:ext uri="{BB962C8B-B14F-4D97-AF65-F5344CB8AC3E}">
        <p14:creationId xmlns:p14="http://schemas.microsoft.com/office/powerpoint/2010/main" val="1497370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68" indent="-257168">
              <a:spcBef>
                <a:spcPts val="600"/>
              </a:spcBef>
              <a:buFont typeface="Arial" panose="020B0604020202020204" pitchFamily="34" charset="0"/>
              <a:buChar char="•"/>
            </a:pPr>
            <a:r>
              <a:rPr lang="en-US" sz="1500" b="1" dirty="0"/>
              <a:t>C-PACE: Colorado Commercial Property Assessed Clean Energy</a:t>
            </a:r>
          </a:p>
          <a:p>
            <a:pPr marL="558527" lvl="4" indent="-257168">
              <a:spcBef>
                <a:spcPts val="600"/>
              </a:spcBef>
              <a:buFont typeface="Arial" panose="020B0604020202020204" pitchFamily="34" charset="0"/>
              <a:buChar char="•"/>
            </a:pPr>
            <a:r>
              <a:rPr lang="en-US" sz="1500" dirty="0"/>
              <a:t>Financing for clean energy projects at competitive rates </a:t>
            </a:r>
          </a:p>
          <a:p>
            <a:pPr marL="558527" lvl="4" indent="-257168">
              <a:spcBef>
                <a:spcPts val="0"/>
              </a:spcBef>
              <a:buFont typeface="Arial" panose="020B0604020202020204" pitchFamily="34" charset="0"/>
              <a:buChar char="•"/>
            </a:pPr>
            <a:r>
              <a:rPr lang="en-US" sz="1500" dirty="0"/>
              <a:t>Loans repaid through the property tax bill, can transfer with the property when sold </a:t>
            </a:r>
          </a:p>
          <a:p>
            <a:pPr marL="257168" indent="-257168">
              <a:spcBef>
                <a:spcPts val="600"/>
              </a:spcBef>
              <a:buFont typeface="Arial" panose="020B0604020202020204" pitchFamily="34" charset="0"/>
              <a:buChar char="•"/>
            </a:pPr>
            <a:r>
              <a:rPr lang="en-US" sz="1500" b="1" dirty="0"/>
              <a:t>The Green Colorado Credit Reserve (GCCR)</a:t>
            </a:r>
          </a:p>
          <a:p>
            <a:pPr marL="558527" lvl="4" indent="-257168">
              <a:spcBef>
                <a:spcPts val="600"/>
              </a:spcBef>
              <a:buFont typeface="Arial" panose="020B0604020202020204" pitchFamily="34" charset="0"/>
              <a:buChar char="•"/>
            </a:pPr>
            <a:r>
              <a:rPr lang="en-US" sz="1500" dirty="0"/>
              <a:t>Loan loss reserve provides incentives for private lenders to make small commercial loans up to $100,000 for capital improvements that promote energy efficiency and renewable energy</a:t>
            </a:r>
          </a:p>
          <a:p>
            <a:pPr marL="257168" indent="-257168">
              <a:spcBef>
                <a:spcPts val="600"/>
              </a:spcBef>
              <a:buFont typeface="Arial" panose="020B0604020202020204" pitchFamily="34" charset="0"/>
              <a:buChar char="•"/>
            </a:pPr>
            <a:r>
              <a:rPr lang="en-US" sz="1500" b="1" dirty="0"/>
              <a:t>Enterprise Zone Tax credits</a:t>
            </a:r>
          </a:p>
          <a:p>
            <a:pPr marL="558527" lvl="4" indent="-257168">
              <a:spcBef>
                <a:spcPts val="600"/>
              </a:spcBef>
              <a:buFont typeface="Arial" panose="020B0604020202020204" pitchFamily="34" charset="0"/>
              <a:buChar char="•"/>
            </a:pPr>
            <a:r>
              <a:rPr lang="en-US" sz="1500" dirty="0"/>
              <a:t>Businesses investing in recycled energy (and other sources that qualify for the RES) in Enterprise Zones can take a refund of 80% of the credit earned </a:t>
            </a:r>
          </a:p>
          <a:p>
            <a:pPr marL="257168" indent="-257168">
              <a:spcBef>
                <a:spcPts val="600"/>
              </a:spcBef>
              <a:buFont typeface="Arial" panose="020B0604020202020204" pitchFamily="34" charset="0"/>
              <a:buChar char="•"/>
            </a:pPr>
            <a:r>
              <a:rPr lang="en-US" sz="1500" b="1" dirty="0"/>
              <a:t>TRUE Pioneer Grant and CORE Community Grants</a:t>
            </a:r>
          </a:p>
          <a:p>
            <a:pPr marL="558527" lvl="4" indent="-257168">
              <a:spcBef>
                <a:spcPts val="600"/>
              </a:spcBef>
              <a:buFont typeface="Arial" panose="020B0604020202020204" pitchFamily="34" charset="0"/>
              <a:buChar char="•"/>
            </a:pPr>
            <a:r>
              <a:rPr lang="en-US" sz="1500" dirty="0"/>
              <a:t>Grants that support projects that reduce carbon emissions and promote renewable energy and energy efficiency in the Roaring Fork Valley</a:t>
            </a:r>
          </a:p>
          <a:p>
            <a:pPr marL="257168" indent="-257168">
              <a:spcBef>
                <a:spcPts val="600"/>
              </a:spcBef>
              <a:buFont typeface="Arial" panose="020B0604020202020204" pitchFamily="34" charset="0"/>
              <a:buChar char="•"/>
            </a:pPr>
            <a:r>
              <a:rPr lang="en-US" sz="1500" b="1" dirty="0"/>
              <a:t>Bank Financing</a:t>
            </a:r>
          </a:p>
          <a:p>
            <a:pPr marL="558527" lvl="4" indent="-257168">
              <a:spcBef>
                <a:spcPts val="600"/>
              </a:spcBef>
              <a:buFont typeface="Arial" panose="020B0604020202020204" pitchFamily="34" charset="0"/>
              <a:buChar char="•"/>
            </a:pPr>
            <a:r>
              <a:rPr lang="en-US" sz="1500" dirty="0"/>
              <a:t>Traditional loans; some banks offer special rates to encourage deployment of renewable energy and energy efficiency as part of their social responsibility efforts</a:t>
            </a:r>
          </a:p>
          <a:p>
            <a:endParaRPr lang="en-US" dirty="0"/>
          </a:p>
        </p:txBody>
      </p:sp>
      <p:sp>
        <p:nvSpPr>
          <p:cNvPr id="4" name="Slide Number Placeholder 3"/>
          <p:cNvSpPr>
            <a:spLocks noGrp="1"/>
          </p:cNvSpPr>
          <p:nvPr>
            <p:ph type="sldNum" sz="quarter" idx="10"/>
          </p:nvPr>
        </p:nvSpPr>
        <p:spPr/>
        <p:txBody>
          <a:bodyPr/>
          <a:lstStyle/>
          <a:p>
            <a:fld id="{00DC627F-BAC0-47D5-8E00-14FF19378B4D}" type="slidenum">
              <a:rPr lang="en-US" smtClean="0"/>
              <a:t>24</a:t>
            </a:fld>
            <a:endParaRPr lang="en-US" dirty="0"/>
          </a:p>
        </p:txBody>
      </p:sp>
    </p:spTree>
    <p:extLst>
      <p:ext uri="{BB962C8B-B14F-4D97-AF65-F5344CB8AC3E}">
        <p14:creationId xmlns:p14="http://schemas.microsoft.com/office/powerpoint/2010/main" val="2364104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DC627F-BAC0-47D5-8E00-14FF19378B4D}" type="slidenum">
              <a:rPr lang="en-US" smtClean="0"/>
              <a:t>27</a:t>
            </a:fld>
            <a:endParaRPr lang="en-US"/>
          </a:p>
        </p:txBody>
      </p:sp>
    </p:spTree>
    <p:extLst>
      <p:ext uri="{BB962C8B-B14F-4D97-AF65-F5344CB8AC3E}">
        <p14:creationId xmlns:p14="http://schemas.microsoft.com/office/powerpoint/2010/main" val="2045155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DC627F-BAC0-47D5-8E00-14FF19378B4D}" type="slidenum">
              <a:rPr lang="en-US" smtClean="0"/>
              <a:t>28</a:t>
            </a:fld>
            <a:endParaRPr lang="en-US"/>
          </a:p>
        </p:txBody>
      </p:sp>
    </p:spTree>
    <p:extLst>
      <p:ext uri="{BB962C8B-B14F-4D97-AF65-F5344CB8AC3E}">
        <p14:creationId xmlns:p14="http://schemas.microsoft.com/office/powerpoint/2010/main" val="4124689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457200" indent="-457200">
              <a:spcBef>
                <a:spcPts val="0"/>
              </a:spcBef>
              <a:buFont typeface="+mj-lt"/>
              <a:buAutoNum type="arabicPeriod"/>
            </a:pPr>
            <a:r>
              <a:rPr lang="en-US" dirty="0"/>
              <a:t>Recycled Energy Overview</a:t>
            </a:r>
          </a:p>
          <a:p>
            <a:pPr marL="985815" lvl="4" indent="-342900">
              <a:spcBef>
                <a:spcPts val="0"/>
              </a:spcBef>
              <a:buFont typeface="Arial" panose="020B0604020202020204" pitchFamily="34" charset="0"/>
              <a:buChar char="•"/>
            </a:pPr>
            <a:r>
              <a:rPr lang="en-US" dirty="0"/>
              <a:t>Definition</a:t>
            </a:r>
          </a:p>
          <a:p>
            <a:pPr marL="985815" lvl="4" indent="-342900">
              <a:spcBef>
                <a:spcPts val="0"/>
              </a:spcBef>
              <a:buFont typeface="Arial" panose="020B0604020202020204" pitchFamily="34" charset="0"/>
              <a:buChar char="•"/>
            </a:pPr>
            <a:r>
              <a:rPr lang="en-US" dirty="0"/>
              <a:t>Benefits</a:t>
            </a:r>
          </a:p>
          <a:p>
            <a:pPr marL="985815" lvl="4" indent="-342900">
              <a:spcBef>
                <a:spcPts val="0"/>
              </a:spcBef>
              <a:buFont typeface="Arial" panose="020B0604020202020204" pitchFamily="34" charset="0"/>
              <a:buChar char="•"/>
            </a:pPr>
            <a:r>
              <a:rPr lang="en-US" dirty="0"/>
              <a:t>Example Projects</a:t>
            </a:r>
          </a:p>
          <a:p>
            <a:pPr marL="985815" lvl="4" indent="-342900">
              <a:spcBef>
                <a:spcPts val="0"/>
              </a:spcBef>
              <a:buFont typeface="Arial" panose="020B0604020202020204" pitchFamily="34" charset="0"/>
              <a:buChar char="•"/>
            </a:pPr>
            <a:r>
              <a:rPr lang="en-US" dirty="0"/>
              <a:t>Colorado Economic Potential</a:t>
            </a:r>
          </a:p>
          <a:p>
            <a:pPr marL="985815" lvl="4" indent="-342900">
              <a:spcBef>
                <a:spcPts val="0"/>
              </a:spcBef>
              <a:buFont typeface="Arial" panose="020B0604020202020204" pitchFamily="34" charset="0"/>
              <a:buChar char="•"/>
            </a:pPr>
            <a:r>
              <a:rPr lang="en-US" dirty="0"/>
              <a:t>Waste Heat Streams</a:t>
            </a:r>
          </a:p>
          <a:p>
            <a:pPr marL="457200" indent="-457200">
              <a:spcBef>
                <a:spcPts val="0"/>
              </a:spcBef>
              <a:buFont typeface="+mj-lt"/>
              <a:buAutoNum type="arabicPeriod"/>
            </a:pPr>
            <a:r>
              <a:rPr lang="en-US" dirty="0"/>
              <a:t>Case Studies in the Oil and Gas Industry</a:t>
            </a:r>
          </a:p>
          <a:p>
            <a:pPr marL="1066179" lvl="5" indent="-342900">
              <a:spcBef>
                <a:spcPts val="0"/>
              </a:spcBef>
              <a:buFont typeface="Arial" panose="020B0604020202020204" pitchFamily="34" charset="0"/>
              <a:buChar char="•"/>
            </a:pPr>
            <a:r>
              <a:rPr lang="en-US" dirty="0"/>
              <a:t>Gas Processing</a:t>
            </a:r>
          </a:p>
          <a:p>
            <a:pPr marL="1066179" lvl="5" indent="-342900">
              <a:spcBef>
                <a:spcPts val="0"/>
              </a:spcBef>
              <a:buFont typeface="Arial" panose="020B0604020202020204" pitchFamily="34" charset="0"/>
              <a:buChar char="•"/>
            </a:pPr>
            <a:r>
              <a:rPr lang="en-US" dirty="0"/>
              <a:t>Natural Gas Compression</a:t>
            </a:r>
          </a:p>
          <a:p>
            <a:pPr marL="1066179" lvl="5" indent="-342900">
              <a:spcBef>
                <a:spcPts val="0"/>
              </a:spcBef>
              <a:buFont typeface="Arial" panose="020B0604020202020204" pitchFamily="34" charset="0"/>
              <a:buChar char="•"/>
            </a:pPr>
            <a:r>
              <a:rPr lang="en-US" dirty="0"/>
              <a:t>Flare Elimination</a:t>
            </a:r>
          </a:p>
          <a:p>
            <a:pPr marL="1066179" lvl="5" indent="-342900">
              <a:spcBef>
                <a:spcPts val="0"/>
              </a:spcBef>
              <a:buFont typeface="Arial" panose="020B0604020202020204" pitchFamily="34" charset="0"/>
              <a:buChar char="•"/>
            </a:pPr>
            <a:r>
              <a:rPr lang="en-US" dirty="0"/>
              <a:t>Coke Calcining</a:t>
            </a:r>
          </a:p>
          <a:p>
            <a:pPr marL="457200" indent="-457200">
              <a:spcBef>
                <a:spcPts val="0"/>
              </a:spcBef>
              <a:buFont typeface="+mj-lt"/>
              <a:buAutoNum type="arabicPeriod" startAt="3"/>
            </a:pPr>
            <a:r>
              <a:rPr lang="en-US" dirty="0"/>
              <a:t>Is Recycled Energy a Good Fit at Your Facility?</a:t>
            </a:r>
          </a:p>
          <a:p>
            <a:pPr marL="985815" lvl="4" indent="-342900">
              <a:spcBef>
                <a:spcPts val="0"/>
              </a:spcBef>
              <a:buFont typeface="Arial" panose="020B0604020202020204" pitchFamily="34" charset="0"/>
              <a:buChar char="•"/>
            </a:pPr>
            <a:r>
              <a:rPr lang="en-US" dirty="0"/>
              <a:t>Options for building, owning, leasing, operating</a:t>
            </a:r>
          </a:p>
          <a:p>
            <a:pPr marL="985815" lvl="4" indent="-342900">
              <a:spcBef>
                <a:spcPts val="0"/>
              </a:spcBef>
              <a:buFont typeface="Arial" panose="020B0604020202020204" pitchFamily="34" charset="0"/>
              <a:buChar char="•"/>
            </a:pPr>
            <a:r>
              <a:rPr lang="en-US" dirty="0"/>
              <a:t>Incentives </a:t>
            </a:r>
          </a:p>
          <a:p>
            <a:pPr marL="985815" lvl="4" indent="-342900">
              <a:spcBef>
                <a:spcPts val="0"/>
              </a:spcBef>
              <a:buFont typeface="Arial" panose="020B0604020202020204" pitchFamily="34" charset="0"/>
              <a:buChar char="•"/>
            </a:pPr>
            <a:r>
              <a:rPr lang="en-US" dirty="0"/>
              <a:t>Financing mechanisms </a:t>
            </a:r>
          </a:p>
          <a:p>
            <a:pPr marL="985815" lvl="4" indent="-342900">
              <a:spcBef>
                <a:spcPts val="0"/>
              </a:spcBef>
              <a:buFont typeface="Arial" panose="020B0604020202020204" pitchFamily="34" charset="0"/>
              <a:buChar char="•"/>
            </a:pPr>
            <a:r>
              <a:rPr lang="en-US" dirty="0"/>
              <a:t>Policy and Regulatory Considerations</a:t>
            </a:r>
          </a:p>
          <a:p>
            <a:pPr marL="985815" lvl="4" indent="-342900">
              <a:spcBef>
                <a:spcPts val="0"/>
              </a:spcBef>
              <a:buFont typeface="Arial" panose="020B0604020202020204" pitchFamily="34" charset="0"/>
              <a:buChar char="•"/>
            </a:pPr>
            <a:r>
              <a:rPr lang="en-US" dirty="0"/>
              <a:t>Technical Assistance</a:t>
            </a:r>
          </a:p>
          <a:p>
            <a:pPr marL="985815" lvl="4" indent="-342900">
              <a:spcBef>
                <a:spcPts val="0"/>
              </a:spcBef>
              <a:buFont typeface="Arial" panose="020B0604020202020204" pitchFamily="34" charset="0"/>
              <a:buChar char="•"/>
            </a:pPr>
            <a:r>
              <a:rPr lang="en-US" dirty="0"/>
              <a:t>Waste Heat Worksheet</a:t>
            </a:r>
          </a:p>
          <a:p>
            <a:pPr marL="985815" lvl="4" indent="-342900">
              <a:spcBef>
                <a:spcPts val="0"/>
              </a:spcBef>
              <a:buFont typeface="Arial" panose="020B0604020202020204" pitchFamily="34" charset="0"/>
              <a:buChar char="•"/>
            </a:pPr>
            <a:r>
              <a:rPr lang="en-US" dirty="0"/>
              <a:t>Resources</a:t>
            </a:r>
          </a:p>
          <a:p>
            <a:pPr marL="1066179" lvl="5" indent="-342900">
              <a:spcBef>
                <a:spcPts val="0"/>
              </a:spcBef>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0DC627F-BAC0-47D5-8E00-14FF19378B4D}" type="slidenum">
              <a:rPr lang="en-US" smtClean="0"/>
              <a:t>2</a:t>
            </a:fld>
            <a:endParaRPr lang="en-US"/>
          </a:p>
        </p:txBody>
      </p:sp>
    </p:spTree>
    <p:extLst>
      <p:ext uri="{BB962C8B-B14F-4D97-AF65-F5344CB8AC3E}">
        <p14:creationId xmlns:p14="http://schemas.microsoft.com/office/powerpoint/2010/main" val="3685876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DC627F-BAC0-47D5-8E00-14FF19378B4D}" type="slidenum">
              <a:rPr lang="en-US" smtClean="0"/>
              <a:t>29</a:t>
            </a:fld>
            <a:endParaRPr lang="en-US"/>
          </a:p>
        </p:txBody>
      </p:sp>
    </p:spTree>
    <p:extLst>
      <p:ext uri="{BB962C8B-B14F-4D97-AF65-F5344CB8AC3E}">
        <p14:creationId xmlns:p14="http://schemas.microsoft.com/office/powerpoint/2010/main" val="2386410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D193E9-93E0-4024-9C54-AF521E0E1830}" type="slidenum">
              <a:rPr lang="en-US" smtClean="0"/>
              <a:pPr>
                <a:defRPr/>
              </a:pPr>
              <a:t>31</a:t>
            </a:fld>
            <a:endParaRPr lang="en-US" dirty="0"/>
          </a:p>
        </p:txBody>
      </p:sp>
    </p:spTree>
    <p:extLst>
      <p:ext uri="{BB962C8B-B14F-4D97-AF65-F5344CB8AC3E}">
        <p14:creationId xmlns:p14="http://schemas.microsoft.com/office/powerpoint/2010/main" val="3588234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DC627F-BAC0-47D5-8E00-14FF19378B4D}" type="slidenum">
              <a:rPr lang="en-US" smtClean="0"/>
              <a:t>33</a:t>
            </a:fld>
            <a:endParaRPr lang="en-US"/>
          </a:p>
        </p:txBody>
      </p:sp>
    </p:spTree>
    <p:extLst>
      <p:ext uri="{BB962C8B-B14F-4D97-AF65-F5344CB8AC3E}">
        <p14:creationId xmlns:p14="http://schemas.microsoft.com/office/powerpoint/2010/main" val="4276258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DC627F-BAC0-47D5-8E00-14FF19378B4D}" type="slidenum">
              <a:rPr lang="en-US" smtClean="0"/>
              <a:t>34</a:t>
            </a:fld>
            <a:endParaRPr lang="en-US"/>
          </a:p>
        </p:txBody>
      </p:sp>
    </p:spTree>
    <p:extLst>
      <p:ext uri="{BB962C8B-B14F-4D97-AF65-F5344CB8AC3E}">
        <p14:creationId xmlns:p14="http://schemas.microsoft.com/office/powerpoint/2010/main" val="3789984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Alternate to slide 3</a:t>
            </a:r>
          </a:p>
        </p:txBody>
      </p:sp>
      <p:sp>
        <p:nvSpPr>
          <p:cNvPr id="4" name="Slide Number Placeholder 3"/>
          <p:cNvSpPr>
            <a:spLocks noGrp="1"/>
          </p:cNvSpPr>
          <p:nvPr>
            <p:ph type="sldNum" sz="quarter" idx="10"/>
          </p:nvPr>
        </p:nvSpPr>
        <p:spPr/>
        <p:txBody>
          <a:bodyPr/>
          <a:lstStyle/>
          <a:p>
            <a:pPr>
              <a:defRPr/>
            </a:pPr>
            <a:fld id="{E8D193E9-93E0-4024-9C54-AF521E0E1830}" type="slidenum">
              <a:rPr lang="en-US" smtClean="0"/>
              <a:pPr>
                <a:defRPr/>
              </a:pPr>
              <a:t>3</a:t>
            </a:fld>
            <a:endParaRPr lang="en-US"/>
          </a:p>
        </p:txBody>
      </p:sp>
    </p:spTree>
    <p:extLst>
      <p:ext uri="{BB962C8B-B14F-4D97-AF65-F5344CB8AC3E}">
        <p14:creationId xmlns:p14="http://schemas.microsoft.com/office/powerpoint/2010/main" val="138258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DC627F-BAC0-47D5-8E00-14FF19378B4D}" type="slidenum">
              <a:rPr lang="en-US" smtClean="0"/>
              <a:t>4</a:t>
            </a:fld>
            <a:endParaRPr lang="en-US" dirty="0"/>
          </a:p>
        </p:txBody>
      </p:sp>
    </p:spTree>
    <p:extLst>
      <p:ext uri="{BB962C8B-B14F-4D97-AF65-F5344CB8AC3E}">
        <p14:creationId xmlns:p14="http://schemas.microsoft.com/office/powerpoint/2010/main" val="293000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DC627F-BAC0-47D5-8E00-14FF19378B4D}" type="slidenum">
              <a:rPr lang="en-US" smtClean="0"/>
              <a:t>5</a:t>
            </a:fld>
            <a:endParaRPr lang="en-US"/>
          </a:p>
        </p:txBody>
      </p:sp>
    </p:spTree>
    <p:extLst>
      <p:ext uri="{BB962C8B-B14F-4D97-AF65-F5344CB8AC3E}">
        <p14:creationId xmlns:p14="http://schemas.microsoft.com/office/powerpoint/2010/main" val="927379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861720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a:extLst>
              <a:ext uri="{FF2B5EF4-FFF2-40B4-BE49-F238E27FC236}">
                <a16:creationId xmlns:a16="http://schemas.microsoft.com/office/drawing/2014/main" id="{FC387392-C1EA-4441-8176-6A62691E1216}"/>
              </a:ext>
            </a:extLst>
          </p:cNvPr>
          <p:cNvSpPr>
            <a:spLocks noGrp="1"/>
          </p:cNvSpPr>
          <p:nvPr>
            <p:ph type="body" sz="quarter" idx="3"/>
          </p:nvPr>
        </p:nvSpPr>
        <p:spPr/>
        <p:txBody>
          <a:bodyPr/>
          <a:lstStyle/>
          <a:p>
            <a:endParaRPr lang="en-US" dirty="0"/>
          </a:p>
        </p:txBody>
      </p:sp>
      <p:sp>
        <p:nvSpPr>
          <p:cNvPr id="58370" name="Rectangle 2"/>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511656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a:spcBef>
                <a:spcPct val="0"/>
              </a:spcBef>
              <a:spcAft>
                <a:spcPts val="600"/>
              </a:spcAft>
              <a:defRPr/>
            </a:pPr>
            <a:r>
              <a:rPr lang="en-US" altLang="en-US" dirty="0"/>
              <a:t>30% of all energy consumed in the U.S. is consumed by industry </a:t>
            </a:r>
          </a:p>
          <a:p>
            <a:pPr>
              <a:spcBef>
                <a:spcPct val="0"/>
              </a:spcBef>
              <a:spcAft>
                <a:spcPts val="600"/>
              </a:spcAft>
              <a:defRPr/>
            </a:pPr>
            <a:r>
              <a:rPr lang="en-US" altLang="en-US" dirty="0"/>
              <a:t>20% to 30% of this energy is lost as waste heat </a:t>
            </a:r>
          </a:p>
          <a:p>
            <a:pPr>
              <a:spcBef>
                <a:spcPct val="0"/>
              </a:spcBef>
              <a:spcAft>
                <a:spcPts val="600"/>
              </a:spcAft>
              <a:defRPr/>
            </a:pPr>
            <a:r>
              <a:rPr lang="en-US" altLang="en-US" dirty="0"/>
              <a:t>~ 5-13 quadrillion BTU/</a:t>
            </a:r>
            <a:r>
              <a:rPr lang="en-US" altLang="en-US" dirty="0" err="1"/>
              <a:t>yr</a:t>
            </a:r>
            <a:r>
              <a:rPr lang="en-US" altLang="en-US" dirty="0"/>
              <a:t> at a cost of $20B-$60B/year1</a:t>
            </a:r>
          </a:p>
          <a:p>
            <a:pPr>
              <a:spcBef>
                <a:spcPct val="0"/>
              </a:spcBef>
              <a:spcAft>
                <a:spcPts val="600"/>
              </a:spcAft>
              <a:defRPr/>
            </a:pPr>
            <a:r>
              <a:rPr lang="en-US" dirty="0"/>
              <a:t>A report by the Colorado Energy Office updated last spring estimates that there are more than 50 sites in Colorado where recycled energy projects are economically feasible, with the potential to generate more than 100 megawatts of clean energy. More than 75% of these potential sites are oil and gas facilities.</a:t>
            </a:r>
          </a:p>
          <a:p>
            <a:pPr>
              <a:spcBef>
                <a:spcPct val="0"/>
              </a:spcBef>
              <a:spcAft>
                <a:spcPts val="600"/>
              </a:spcAft>
              <a:defRPr/>
            </a:pPr>
            <a:r>
              <a:rPr lang="en-US" dirty="0"/>
              <a:t>Compressor stations are located every 40-100 miles on the more than 300,00 miles of natural gas pipeline in the U.S. 320 are in CO</a:t>
            </a:r>
          </a:p>
          <a:p>
            <a:pPr>
              <a:spcBef>
                <a:spcPct val="0"/>
              </a:spcBef>
              <a:spcAft>
                <a:spcPts val="600"/>
              </a:spcAft>
              <a:defRPr/>
            </a:pPr>
            <a:r>
              <a:rPr lang="en-US" dirty="0"/>
              <a:t>Industrial process heating accounts for approximately 70% of manufacturing</a:t>
            </a:r>
          </a:p>
        </p:txBody>
      </p:sp>
      <p:sp>
        <p:nvSpPr>
          <p:cNvPr id="4" name="Slide Number Placeholder 3"/>
          <p:cNvSpPr>
            <a:spLocks noGrp="1"/>
          </p:cNvSpPr>
          <p:nvPr>
            <p:ph type="sldNum" sz="quarter" idx="10"/>
          </p:nvPr>
        </p:nvSpPr>
        <p:spPr/>
        <p:txBody>
          <a:bodyPr/>
          <a:lstStyle/>
          <a:p>
            <a:fld id="{00DC627F-BAC0-47D5-8E00-14FF19378B4D}" type="slidenum">
              <a:rPr lang="en-US" smtClean="0"/>
              <a:t>11</a:t>
            </a:fld>
            <a:endParaRPr lang="en-US"/>
          </a:p>
        </p:txBody>
      </p:sp>
    </p:spTree>
    <p:extLst>
      <p:ext uri="{BB962C8B-B14F-4D97-AF65-F5344CB8AC3E}">
        <p14:creationId xmlns:p14="http://schemas.microsoft.com/office/powerpoint/2010/main" val="868140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DC627F-BAC0-47D5-8E00-14FF19378B4D}" type="slidenum">
              <a:rPr lang="en-US" smtClean="0"/>
              <a:t>12</a:t>
            </a:fld>
            <a:endParaRPr lang="en-US"/>
          </a:p>
        </p:txBody>
      </p:sp>
    </p:spTree>
    <p:extLst>
      <p:ext uri="{BB962C8B-B14F-4D97-AF65-F5344CB8AC3E}">
        <p14:creationId xmlns:p14="http://schemas.microsoft.com/office/powerpoint/2010/main" val="2407121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714375" y="1783715"/>
            <a:ext cx="7715250" cy="1470049"/>
          </a:xfrm>
          <a:prstGeom prst="rect">
            <a:avLst/>
          </a:prstGeom>
        </p:spPr>
        <p:txBody>
          <a:bodyPr anchor="b"/>
          <a:lstStyle>
            <a:lvl1pPr algn="ctr">
              <a:defRPr>
                <a:solidFill>
                  <a:srgbClr val="53585F"/>
                </a:solidFill>
              </a:defRPr>
            </a:lvl1pPr>
          </a:lstStyle>
          <a:p>
            <a:r>
              <a:rPr lang="en-US" dirty="0"/>
              <a:t>Click to Edit </a:t>
            </a:r>
            <a:br>
              <a:rPr lang="en-US" dirty="0"/>
            </a:br>
            <a:r>
              <a:rPr lang="en-US" dirty="0"/>
              <a:t>Master Title Style</a:t>
            </a:r>
          </a:p>
        </p:txBody>
      </p:sp>
      <p:sp>
        <p:nvSpPr>
          <p:cNvPr id="7" name="Subtitle 2"/>
          <p:cNvSpPr>
            <a:spLocks noGrp="1"/>
          </p:cNvSpPr>
          <p:nvPr>
            <p:ph type="subTitle" idx="1"/>
          </p:nvPr>
        </p:nvSpPr>
        <p:spPr>
          <a:xfrm>
            <a:off x="714375" y="3391058"/>
            <a:ext cx="7715250" cy="1752451"/>
          </a:xfrm>
          <a:prstGeom prst="rect">
            <a:avLst/>
          </a:prstGeom>
        </p:spPr>
        <p:txBody>
          <a:bodyPr vert="horz" anchor="t"/>
          <a:lstStyle>
            <a:lvl1pPr marL="0" indent="0" algn="ctr">
              <a:buNone/>
              <a:defRPr>
                <a:solidFill>
                  <a:srgbClr val="53585F"/>
                </a:solidFill>
              </a:defRPr>
            </a:lvl1pPr>
            <a:lvl2pPr marL="241087" indent="0" algn="ctr">
              <a:buNone/>
              <a:defRPr/>
            </a:lvl2pPr>
            <a:lvl3pPr marL="482174" indent="0" algn="ctr">
              <a:buNone/>
              <a:defRPr/>
            </a:lvl3pPr>
            <a:lvl4pPr marL="723261" indent="0" algn="ctr">
              <a:buNone/>
              <a:defRPr/>
            </a:lvl4pPr>
            <a:lvl5pPr marL="964348" indent="0" algn="ctr">
              <a:buNone/>
              <a:defRPr/>
            </a:lvl5pPr>
            <a:lvl6pPr marL="1205435" indent="0" algn="ctr">
              <a:buNone/>
              <a:defRPr/>
            </a:lvl6pPr>
            <a:lvl7pPr marL="1446522" indent="0" algn="ctr">
              <a:buNone/>
              <a:defRPr/>
            </a:lvl7pPr>
            <a:lvl8pPr marL="1687609" indent="0" algn="ctr">
              <a:buNone/>
              <a:defRPr/>
            </a:lvl8pPr>
            <a:lvl9pPr marL="1928696" indent="0" algn="ctr">
              <a:buNone/>
              <a:defRPr/>
            </a:lvl9pPr>
          </a:lstStyle>
          <a:p>
            <a:r>
              <a:rPr lang="en-US" dirty="0"/>
              <a:t>Click to edit Master subtitle style</a:t>
            </a:r>
          </a:p>
        </p:txBody>
      </p:sp>
      <p:sp>
        <p:nvSpPr>
          <p:cNvPr id="5" name="Text Placeholder 4"/>
          <p:cNvSpPr>
            <a:spLocks noGrp="1"/>
          </p:cNvSpPr>
          <p:nvPr>
            <p:ph type="body" sz="quarter" idx="10" hasCustomPrompt="1"/>
          </p:nvPr>
        </p:nvSpPr>
        <p:spPr>
          <a:xfrm>
            <a:off x="714375" y="1232297"/>
            <a:ext cx="7715250" cy="442108"/>
          </a:xfrm>
          <a:prstGeom prst="rect">
            <a:avLst/>
          </a:prstGeom>
        </p:spPr>
        <p:txBody>
          <a:bodyPr vert="horz"/>
          <a:lstStyle>
            <a:lvl1pPr algn="ctr">
              <a:defRPr sz="1688">
                <a:solidFill>
                  <a:schemeClr val="bg2"/>
                </a:solidFill>
              </a:defRPr>
            </a:lvl1pPr>
          </a:lstStyle>
          <a:p>
            <a:pPr lvl="0"/>
            <a:r>
              <a:rPr lang="en-US" dirty="0"/>
              <a:t>SECTION 1</a:t>
            </a:r>
          </a:p>
        </p:txBody>
      </p:sp>
    </p:spTree>
    <p:extLst>
      <p:ext uri="{BB962C8B-B14F-4D97-AF65-F5344CB8AC3E}">
        <p14:creationId xmlns:p14="http://schemas.microsoft.com/office/powerpoint/2010/main" val="2232201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46485" y="1017984"/>
            <a:ext cx="7715250" cy="1607344"/>
          </a:xfrm>
          <a:prstGeom prst="rect">
            <a:avLst/>
          </a:prstGeom>
        </p:spPr>
        <p:txBody>
          <a:bodyPr anchor="b"/>
          <a:lstStyle>
            <a:lvl1pPr algn="l">
              <a:defRPr sz="3164" b="0">
                <a:solidFill>
                  <a:srgbClr val="53585F"/>
                </a:solidFill>
              </a:defRPr>
            </a:lvl1pPr>
          </a:lstStyle>
          <a:p>
            <a:r>
              <a:rPr lang="en-US" dirty="0"/>
              <a:t>Click to Edit Master Title Style</a:t>
            </a:r>
          </a:p>
        </p:txBody>
      </p:sp>
      <p:sp>
        <p:nvSpPr>
          <p:cNvPr id="5" name="Content Placeholder 2"/>
          <p:cNvSpPr>
            <a:spLocks noGrp="1"/>
          </p:cNvSpPr>
          <p:nvPr>
            <p:ph idx="1" hasCustomPrompt="1"/>
          </p:nvPr>
        </p:nvSpPr>
        <p:spPr>
          <a:xfrm>
            <a:off x="457646" y="2732484"/>
            <a:ext cx="7715250" cy="3214688"/>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extLst>
      <p:ext uri="{BB962C8B-B14F-4D97-AF65-F5344CB8AC3E}">
        <p14:creationId xmlns:p14="http://schemas.microsoft.com/office/powerpoint/2010/main" val="2278775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46485" y="375056"/>
            <a:ext cx="7715250" cy="878681"/>
          </a:xfrm>
          <a:prstGeom prst="rect">
            <a:avLst/>
          </a:prstGeom>
        </p:spPr>
        <p:txBody>
          <a:bodyPr anchor="ctr" anchorCtr="0"/>
          <a:lstStyle>
            <a:lvl1pPr algn="l">
              <a:defRPr sz="3164" b="0">
                <a:solidFill>
                  <a:srgbClr val="53585F"/>
                </a:solidFill>
              </a:defRPr>
            </a:lvl1pPr>
          </a:lstStyle>
          <a:p>
            <a:r>
              <a:rPr lang="en-US" dirty="0"/>
              <a:t>Click to edit Master title style</a:t>
            </a:r>
          </a:p>
        </p:txBody>
      </p:sp>
      <p:sp>
        <p:nvSpPr>
          <p:cNvPr id="7" name="Content Placeholder 2"/>
          <p:cNvSpPr>
            <a:spLocks noGrp="1"/>
          </p:cNvSpPr>
          <p:nvPr>
            <p:ph idx="1" hasCustomPrompt="1"/>
          </p:nvPr>
        </p:nvSpPr>
        <p:spPr>
          <a:xfrm>
            <a:off x="457646" y="1339456"/>
            <a:ext cx="7715250" cy="4607719"/>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a:t>Click to edit Master text styles for long amount of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525349A4-40ED-4982-8294-BA2CC0F9065E}"/>
              </a:ext>
            </a:extLst>
          </p:cNvPr>
          <p:cNvCxnSpPr/>
          <p:nvPr userDrawn="1"/>
        </p:nvCxnSpPr>
        <p:spPr>
          <a:xfrm>
            <a:off x="187140" y="1291301"/>
            <a:ext cx="8710456"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4">
            <a:extLst>
              <a:ext uri="{FF2B5EF4-FFF2-40B4-BE49-F238E27FC236}">
                <a16:creationId xmlns:a16="http://schemas.microsoft.com/office/drawing/2014/main" id="{ED79D91B-C1E3-414B-94F2-ED475DFC9BAA}"/>
              </a:ext>
            </a:extLst>
          </p:cNvPr>
          <p:cNvSpPr>
            <a:spLocks noGrp="1"/>
          </p:cNvSpPr>
          <p:nvPr>
            <p:ph type="sldNum" sz="quarter" idx="4294967295"/>
          </p:nvPr>
        </p:nvSpPr>
        <p:spPr>
          <a:xfrm>
            <a:off x="6928945" y="5893686"/>
            <a:ext cx="2057400" cy="274637"/>
          </a:xfrm>
          <a:prstGeom prst="rect">
            <a:avLst/>
          </a:prstGeom>
        </p:spPr>
        <p:txBody>
          <a:bodyPr/>
          <a:lstStyle>
            <a:lvl1pPr algn="r">
              <a:defRPr sz="1200">
                <a:solidFill>
                  <a:schemeClr val="bg2"/>
                </a:solidFill>
              </a:defRPr>
            </a:lvl1pPr>
          </a:lstStyle>
          <a:p>
            <a:fld id="{7BD61CAC-308B-41D7-BD73-3D30B274331E}" type="slidenum">
              <a:rPr lang="en-US" smtClean="0"/>
              <a:pPr/>
              <a:t>‹#›</a:t>
            </a:fld>
            <a:endParaRPr lang="en-US" dirty="0"/>
          </a:p>
        </p:txBody>
      </p:sp>
    </p:spTree>
    <p:extLst>
      <p:ext uri="{BB962C8B-B14F-4D97-AF65-F5344CB8AC3E}">
        <p14:creationId xmlns:p14="http://schemas.microsoft.com/office/powerpoint/2010/main" val="3176837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A427-BC5E-443E-94C1-BDD98E68FF3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B7982FE-A731-46F1-B900-1D341DBA7F0F}"/>
              </a:ext>
            </a:extLst>
          </p:cNvPr>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7389EB4-2771-414F-B36B-5B26EB2597D4}"/>
              </a:ext>
            </a:extLst>
          </p:cNvPr>
          <p:cNvSpPr>
            <a:spLocks noGrp="1"/>
          </p:cNvSpPr>
          <p:nvPr>
            <p:ph type="dt" sz="half" idx="10"/>
          </p:nvPr>
        </p:nvSpPr>
        <p:spPr/>
        <p:txBody>
          <a:bodyPr/>
          <a:lstStyle/>
          <a:p>
            <a:fld id="{1711BB6B-D188-4799-8588-7D57E8BBB807}" type="datetime1">
              <a:rPr lang="en-US" smtClean="0"/>
              <a:t>10/30/2018</a:t>
            </a:fld>
            <a:endParaRPr lang="en-US"/>
          </a:p>
        </p:txBody>
      </p:sp>
      <p:sp>
        <p:nvSpPr>
          <p:cNvPr id="5" name="Footer Placeholder 4">
            <a:extLst>
              <a:ext uri="{FF2B5EF4-FFF2-40B4-BE49-F238E27FC236}">
                <a16:creationId xmlns:a16="http://schemas.microsoft.com/office/drawing/2014/main" id="{EE0F769C-E4A0-426A-B7EA-F72655A31F92}"/>
              </a:ext>
            </a:extLst>
          </p:cNvPr>
          <p:cNvSpPr>
            <a:spLocks noGrp="1"/>
          </p:cNvSpPr>
          <p:nvPr>
            <p:ph type="ftr" sz="quarter" idx="11"/>
          </p:nvPr>
        </p:nvSpPr>
        <p:spPr/>
        <p:txBody>
          <a:bodyPr/>
          <a:lstStyle/>
          <a:p>
            <a:r>
              <a:rPr lang="en-US"/>
              <a:t>DRAFT FOR REVIEW</a:t>
            </a:r>
          </a:p>
        </p:txBody>
      </p:sp>
      <p:sp>
        <p:nvSpPr>
          <p:cNvPr id="6" name="Slide Number Placeholder 5">
            <a:extLst>
              <a:ext uri="{FF2B5EF4-FFF2-40B4-BE49-F238E27FC236}">
                <a16:creationId xmlns:a16="http://schemas.microsoft.com/office/drawing/2014/main" id="{CE59106D-04FA-475A-A955-D57A5EBD10BE}"/>
              </a:ext>
            </a:extLst>
          </p:cNvPr>
          <p:cNvSpPr>
            <a:spLocks noGrp="1"/>
          </p:cNvSpPr>
          <p:nvPr>
            <p:ph type="sldNum" sz="quarter" idx="12"/>
          </p:nvPr>
        </p:nvSpPr>
        <p:spPr/>
        <p:txBody>
          <a:bodyPr/>
          <a:lstStyle/>
          <a:p>
            <a:fld id="{7BD61CAC-308B-41D7-BD73-3D30B274331E}" type="slidenum">
              <a:rPr lang="en-US" smtClean="0"/>
              <a:t>‹#›</a:t>
            </a:fld>
            <a:endParaRPr lang="en-US"/>
          </a:p>
        </p:txBody>
      </p:sp>
    </p:spTree>
    <p:extLst>
      <p:ext uri="{BB962C8B-B14F-4D97-AF65-F5344CB8AC3E}">
        <p14:creationId xmlns:p14="http://schemas.microsoft.com/office/powerpoint/2010/main" val="1778602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6"/>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F3223100-339F-43FD-820D-77B630A776E8}" type="datetime1">
              <a:rPr lang="en-US" smtClean="0"/>
              <a:t>10/30/2018</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DRAFT FOR REVIEW</a:t>
            </a:r>
          </a:p>
        </p:txBody>
      </p:sp>
      <p:sp>
        <p:nvSpPr>
          <p:cNvPr id="6" name="Slide Number Placeholder 5"/>
          <p:cNvSpPr>
            <a:spLocks noGrp="1"/>
          </p:cNvSpPr>
          <p:nvPr>
            <p:ph type="sldNum" sz="quarter" idx="12"/>
          </p:nvPr>
        </p:nvSpPr>
        <p:spPr/>
        <p:txBody>
          <a:bodyPr/>
          <a:lstStyle>
            <a:lvl1pPr>
              <a:defRPr/>
            </a:lvl1pPr>
          </a:lstStyle>
          <a:p>
            <a:pPr>
              <a:defRPr/>
            </a:pPr>
            <a:fld id="{F94EFD0D-CBAF-44BA-BC9F-513A9A8AAA21}" type="slidenum">
              <a:rPr lang="en-US"/>
              <a:pPr>
                <a:defRPr/>
              </a:pPr>
              <a:t>‹#›</a:t>
            </a:fld>
            <a:endParaRPr lang="en-US" dirty="0"/>
          </a:p>
        </p:txBody>
      </p:sp>
    </p:spTree>
    <p:extLst>
      <p:ext uri="{BB962C8B-B14F-4D97-AF65-F5344CB8AC3E}">
        <p14:creationId xmlns:p14="http://schemas.microsoft.com/office/powerpoint/2010/main" val="3382565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358" y="2494741"/>
            <a:ext cx="7773293" cy="1470049"/>
          </a:xfrm>
        </p:spPr>
        <p:txBody>
          <a:body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1371825" y="3964781"/>
            <a:ext cx="6400354" cy="1674316"/>
          </a:xfrm>
          <a:prstGeom prst="rect">
            <a:avLst/>
          </a:prstGeom>
        </p:spPr>
        <p:txBody>
          <a:bodyPr vert="horz"/>
          <a:lstStyle>
            <a:lvl1pPr marL="0" indent="0" algn="ctr">
              <a:buNone/>
              <a:defRPr>
                <a:solidFill>
                  <a:srgbClr val="FFFFFF"/>
                </a:solidFill>
              </a:defRPr>
            </a:lvl1pPr>
            <a:lvl2pPr marL="241087" indent="0" algn="ctr">
              <a:buNone/>
              <a:defRPr/>
            </a:lvl2pPr>
            <a:lvl3pPr marL="482174" indent="0" algn="ctr">
              <a:buNone/>
              <a:defRPr/>
            </a:lvl3pPr>
            <a:lvl4pPr marL="723261" indent="0" algn="ctr">
              <a:buNone/>
              <a:defRPr/>
            </a:lvl4pPr>
            <a:lvl5pPr marL="964348" indent="0" algn="ctr">
              <a:buNone/>
              <a:defRPr/>
            </a:lvl5pPr>
            <a:lvl6pPr marL="1205435" indent="0" algn="ctr">
              <a:buNone/>
              <a:defRPr/>
            </a:lvl6pPr>
            <a:lvl7pPr marL="1446522" indent="0" algn="ctr">
              <a:buNone/>
              <a:defRPr/>
            </a:lvl7pPr>
            <a:lvl8pPr marL="1687609" indent="0" algn="ctr">
              <a:buNone/>
              <a:defRPr/>
            </a:lvl8pPr>
            <a:lvl9pPr marL="1928696" indent="0" algn="ctr">
              <a:buNone/>
              <a:defRPr/>
            </a:lvl9pPr>
          </a:lstStyle>
          <a:p>
            <a:r>
              <a:rPr lang="en-US" dirty="0"/>
              <a:t>Click to edit Master subtitle style</a:t>
            </a:r>
          </a:p>
        </p:txBody>
      </p:sp>
    </p:spTree>
    <p:extLst>
      <p:ext uri="{BB962C8B-B14F-4D97-AF65-F5344CB8AC3E}">
        <p14:creationId xmlns:p14="http://schemas.microsoft.com/office/powerpoint/2010/main" val="2689884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6489" y="2786066"/>
            <a:ext cx="8251031" cy="1626319"/>
          </a:xfrm>
        </p:spPr>
        <p:txBody>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489364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46485" y="375056"/>
            <a:ext cx="7715250" cy="878681"/>
          </a:xfrm>
          <a:prstGeom prst="rect">
            <a:avLst/>
          </a:prstGeom>
        </p:spPr>
        <p:txBody>
          <a:bodyPr anchor="ctr" anchorCtr="0"/>
          <a:lstStyle>
            <a:lvl1pPr algn="l">
              <a:defRPr sz="3164" b="0">
                <a:solidFill>
                  <a:srgbClr val="53585F"/>
                </a:solidFill>
              </a:defRPr>
            </a:lvl1pPr>
          </a:lstStyle>
          <a:p>
            <a:r>
              <a:rPr lang="en-US" dirty="0"/>
              <a:t>Click to edit Master title style</a:t>
            </a:r>
          </a:p>
        </p:txBody>
      </p:sp>
      <p:sp>
        <p:nvSpPr>
          <p:cNvPr id="7" name="Content Placeholder 2"/>
          <p:cNvSpPr>
            <a:spLocks noGrp="1"/>
          </p:cNvSpPr>
          <p:nvPr>
            <p:ph idx="1" hasCustomPrompt="1"/>
          </p:nvPr>
        </p:nvSpPr>
        <p:spPr>
          <a:xfrm>
            <a:off x="457646" y="1339456"/>
            <a:ext cx="7715250" cy="4607719"/>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a:t>Click to edit Master text styles for long amount of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525349A4-40ED-4982-8294-BA2CC0F9065E}"/>
              </a:ext>
            </a:extLst>
          </p:cNvPr>
          <p:cNvCxnSpPr/>
          <p:nvPr userDrawn="1"/>
        </p:nvCxnSpPr>
        <p:spPr>
          <a:xfrm>
            <a:off x="187140" y="1291301"/>
            <a:ext cx="8710456"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4">
            <a:extLst>
              <a:ext uri="{FF2B5EF4-FFF2-40B4-BE49-F238E27FC236}">
                <a16:creationId xmlns:a16="http://schemas.microsoft.com/office/drawing/2014/main" id="{ED79D91B-C1E3-414B-94F2-ED475DFC9BAA}"/>
              </a:ext>
            </a:extLst>
          </p:cNvPr>
          <p:cNvSpPr>
            <a:spLocks noGrp="1"/>
          </p:cNvSpPr>
          <p:nvPr>
            <p:ph type="sldNum" sz="quarter" idx="4294967295"/>
          </p:nvPr>
        </p:nvSpPr>
        <p:spPr>
          <a:xfrm>
            <a:off x="6928945" y="5893686"/>
            <a:ext cx="2057400" cy="274637"/>
          </a:xfrm>
          <a:prstGeom prst="rect">
            <a:avLst/>
          </a:prstGeom>
        </p:spPr>
        <p:txBody>
          <a:bodyPr/>
          <a:lstStyle>
            <a:lvl1pPr algn="r">
              <a:defRPr sz="1200">
                <a:solidFill>
                  <a:schemeClr val="bg2"/>
                </a:solidFill>
              </a:defRPr>
            </a:lvl1pPr>
          </a:lstStyle>
          <a:p>
            <a:fld id="{7BD61CAC-308B-41D7-BD73-3D30B274331E}" type="slidenum">
              <a:rPr lang="en-US" smtClean="0"/>
              <a:pPr/>
              <a:t>‹#›</a:t>
            </a:fld>
            <a:endParaRPr lang="en-US" dirty="0"/>
          </a:p>
        </p:txBody>
      </p:sp>
    </p:spTree>
    <p:extLst>
      <p:ext uri="{BB962C8B-B14F-4D97-AF65-F5344CB8AC3E}">
        <p14:creationId xmlns:p14="http://schemas.microsoft.com/office/powerpoint/2010/main" val="27647293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p:cNvSpPr>
            <a:spLocks/>
          </p:cNvSpPr>
          <p:nvPr/>
        </p:nvSpPr>
        <p:spPr bwMode="auto">
          <a:xfrm>
            <a:off x="0" y="6268650"/>
            <a:ext cx="9161860" cy="609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4DC1DF"/>
          </a:solidFill>
          <a:ln w="12700" cap="flat" cmpd="sng">
            <a:noFill/>
            <a:prstDash val="solid"/>
            <a:miter lim="0"/>
            <a:headEnd/>
            <a:tailEnd/>
          </a:ln>
          <a:effectLst/>
        </p:spPr>
        <p:txBody>
          <a:bodyPr lIns="26789" tIns="26789" rIns="26789" bIns="26789" anchor="ctr">
            <a:prstTxWarp prst="textNoShape">
              <a:avLst/>
            </a:prstTxWarp>
          </a:bodyPr>
          <a:lstStyle/>
          <a:p>
            <a:pPr marL="0" marR="0" lvl="0" indent="0" algn="l" defTabSz="308055" rtl="0" eaLnBrk="1" fontAlgn="base" latinLnBrk="0" hangingPunct="0">
              <a:lnSpc>
                <a:spcPct val="100000"/>
              </a:lnSpc>
              <a:spcBef>
                <a:spcPct val="0"/>
              </a:spcBef>
              <a:spcAft>
                <a:spcPct val="0"/>
              </a:spcAft>
              <a:buClrTx/>
              <a:buSzTx/>
              <a:buFontTx/>
              <a:buNone/>
              <a:tabLst/>
              <a:defRPr/>
            </a:pPr>
            <a:endParaRPr kumimoji="0" lang="en-US" sz="1160" b="0" i="0" u="none" strike="noStrike" kern="1200" cap="none" spc="0" normalizeH="0" baseline="0" noProof="0">
              <a:ln>
                <a:noFill/>
              </a:ln>
              <a:solidFill>
                <a:srgbClr val="53C1DD"/>
              </a:solidFill>
              <a:effectLst/>
              <a:uLnTx/>
              <a:uFillTx/>
              <a:latin typeface="Trebuchet MS" pitchFamily="-100" charset="0"/>
              <a:sym typeface="Trebuchet MS" pitchFamily="-100" charset="0"/>
            </a:endParaRPr>
          </a:p>
        </p:txBody>
      </p:sp>
      <p:pic>
        <p:nvPicPr>
          <p:cNvPr id="13317" name="Picture 5" descr="CO_logo_horizontal_white.png"/>
          <p:cNvPicPr>
            <a:picLocks noChangeAspect="1"/>
          </p:cNvPicPr>
          <p:nvPr userDrawn="1"/>
        </p:nvPicPr>
        <p:blipFill>
          <a:blip r:embed="rId7"/>
          <a:srcRect/>
          <a:stretch>
            <a:fillRect/>
          </a:stretch>
        </p:blipFill>
        <p:spPr bwMode="auto">
          <a:xfrm>
            <a:off x="353844" y="6282044"/>
            <a:ext cx="2035969" cy="510109"/>
          </a:xfrm>
          <a:prstGeom prst="rect">
            <a:avLst/>
          </a:prstGeom>
          <a:noFill/>
          <a:ln w="9525">
            <a:noFill/>
            <a:miter lim="800000"/>
            <a:headEnd/>
            <a:tailEnd/>
          </a:ln>
        </p:spPr>
      </p:pic>
    </p:spTree>
    <p:extLst>
      <p:ext uri="{BB962C8B-B14F-4D97-AF65-F5344CB8AC3E}">
        <p14:creationId xmlns:p14="http://schemas.microsoft.com/office/powerpoint/2010/main" val="130459498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xStyles>
    <p:titleStyle>
      <a:lvl1pPr algn="l" defTabSz="308055" rtl="0" eaLnBrk="0" fontAlgn="base" hangingPunct="0">
        <a:spcBef>
          <a:spcPct val="0"/>
        </a:spcBef>
        <a:spcAft>
          <a:spcPct val="0"/>
        </a:spcAft>
        <a:defRPr sz="3480" b="1" i="1">
          <a:solidFill>
            <a:schemeClr val="bg2"/>
          </a:solidFill>
          <a:latin typeface="+mj-lt"/>
          <a:ea typeface="+mj-ea"/>
          <a:cs typeface="+mj-cs"/>
          <a:sym typeface="Trebuchet MS" pitchFamily="-100" charset="0"/>
        </a:defRPr>
      </a:lvl1pPr>
      <a:lvl2pPr algn="ctr" defTabSz="308055" rtl="0" eaLnBrk="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308055" rtl="0" eaLnBrk="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308055" rtl="0" eaLnBrk="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308055" rtl="0" eaLnBrk="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5pPr>
      <a:lvl6pPr marL="241087" algn="ctr" defTabSz="308055" rtl="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6pPr>
      <a:lvl7pPr marL="482174" algn="ctr" defTabSz="308055" rtl="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7pPr>
      <a:lvl8pPr marL="723261" algn="ctr" defTabSz="308055" rtl="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8pPr>
      <a:lvl9pPr marL="964348" algn="ctr" defTabSz="308055" rtl="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180815" indent="-180815" algn="l" defTabSz="308055" rtl="0" eaLnBrk="0" fontAlgn="base" hangingPunct="0">
        <a:spcBef>
          <a:spcPts val="2215"/>
        </a:spcBef>
        <a:spcAft>
          <a:spcPct val="0"/>
        </a:spcAft>
        <a:defRPr sz="1582">
          <a:solidFill>
            <a:srgbClr val="5C6670"/>
          </a:solidFill>
          <a:latin typeface="+mn-lt"/>
          <a:ea typeface="+mn-ea"/>
          <a:cs typeface="+mn-cs"/>
          <a:sym typeface="Trebuchet MS" pitchFamily="-100" charset="0"/>
        </a:defRPr>
      </a:lvl1pPr>
      <a:lvl2pPr marL="120544" indent="120544" algn="l" defTabSz="308055" rtl="0" eaLnBrk="0" fontAlgn="base" hangingPunct="0">
        <a:spcBef>
          <a:spcPts val="2215"/>
        </a:spcBef>
        <a:spcAft>
          <a:spcPct val="0"/>
        </a:spcAft>
        <a:defRPr sz="1582">
          <a:solidFill>
            <a:srgbClr val="5C6670"/>
          </a:solidFill>
          <a:latin typeface="+mn-lt"/>
          <a:ea typeface="+mn-ea"/>
          <a:cs typeface="+mn-cs"/>
          <a:sym typeface="Trebuchet MS" pitchFamily="-100" charset="0"/>
        </a:defRPr>
      </a:lvl2pPr>
      <a:lvl3pPr marL="241087" indent="241087" algn="l" defTabSz="308055" rtl="0" eaLnBrk="0" fontAlgn="base" hangingPunct="0">
        <a:spcBef>
          <a:spcPts val="2215"/>
        </a:spcBef>
        <a:spcAft>
          <a:spcPct val="0"/>
        </a:spcAft>
        <a:defRPr sz="1582">
          <a:solidFill>
            <a:srgbClr val="5C6670"/>
          </a:solidFill>
          <a:latin typeface="+mn-lt"/>
          <a:ea typeface="+mn-ea"/>
          <a:cs typeface="+mn-cs"/>
          <a:sym typeface="Trebuchet MS" pitchFamily="-100" charset="0"/>
        </a:defRPr>
      </a:lvl3pPr>
      <a:lvl4pPr marL="361631" indent="361631" algn="l" defTabSz="308055" rtl="0" eaLnBrk="0" fontAlgn="base" hangingPunct="0">
        <a:spcBef>
          <a:spcPts val="2215"/>
        </a:spcBef>
        <a:spcAft>
          <a:spcPct val="0"/>
        </a:spcAft>
        <a:defRPr sz="1582">
          <a:solidFill>
            <a:srgbClr val="5C6670"/>
          </a:solidFill>
          <a:latin typeface="+mn-lt"/>
          <a:ea typeface="+mn-ea"/>
          <a:cs typeface="+mn-cs"/>
          <a:sym typeface="Trebuchet MS" pitchFamily="-100" charset="0"/>
        </a:defRPr>
      </a:lvl4pPr>
      <a:lvl5pPr marL="482174" indent="482174" algn="l" defTabSz="308055" rtl="0" eaLnBrk="0" fontAlgn="base" hangingPunct="0">
        <a:spcBef>
          <a:spcPts val="2215"/>
        </a:spcBef>
        <a:spcAft>
          <a:spcPct val="0"/>
        </a:spcAft>
        <a:defRPr sz="1582">
          <a:solidFill>
            <a:srgbClr val="5C6670"/>
          </a:solidFill>
          <a:latin typeface="+mn-lt"/>
          <a:ea typeface="+mn-ea"/>
          <a:cs typeface="+mn-cs"/>
          <a:sym typeface="Trebuchet MS" pitchFamily="-100" charset="0"/>
        </a:defRPr>
      </a:lvl5pPr>
      <a:lvl6pPr marL="723261" algn="l" defTabSz="308055" rtl="0" fontAlgn="base" hangingPunct="0">
        <a:spcBef>
          <a:spcPts val="2215"/>
        </a:spcBef>
        <a:spcAft>
          <a:spcPct val="0"/>
        </a:spcAft>
        <a:defRPr sz="1582">
          <a:solidFill>
            <a:srgbClr val="5C6670"/>
          </a:solidFill>
          <a:latin typeface="+mn-lt"/>
          <a:ea typeface="+mn-ea"/>
          <a:cs typeface="+mn-cs"/>
          <a:sym typeface="Trebuchet MS" pitchFamily="-100" charset="0"/>
        </a:defRPr>
      </a:lvl6pPr>
      <a:lvl7pPr marL="964348" algn="l" defTabSz="308055" rtl="0" fontAlgn="base" hangingPunct="0">
        <a:spcBef>
          <a:spcPts val="2215"/>
        </a:spcBef>
        <a:spcAft>
          <a:spcPct val="0"/>
        </a:spcAft>
        <a:defRPr sz="1582">
          <a:solidFill>
            <a:srgbClr val="5C6670"/>
          </a:solidFill>
          <a:latin typeface="+mn-lt"/>
          <a:ea typeface="+mn-ea"/>
          <a:cs typeface="+mn-cs"/>
          <a:sym typeface="Trebuchet MS" pitchFamily="-100" charset="0"/>
        </a:defRPr>
      </a:lvl7pPr>
      <a:lvl8pPr marL="1205435" algn="l" defTabSz="308055" rtl="0" fontAlgn="base" hangingPunct="0">
        <a:spcBef>
          <a:spcPts val="2215"/>
        </a:spcBef>
        <a:spcAft>
          <a:spcPct val="0"/>
        </a:spcAft>
        <a:defRPr sz="1582">
          <a:solidFill>
            <a:srgbClr val="5C6670"/>
          </a:solidFill>
          <a:latin typeface="+mn-lt"/>
          <a:ea typeface="+mn-ea"/>
          <a:cs typeface="+mn-cs"/>
          <a:sym typeface="Trebuchet MS" pitchFamily="-100" charset="0"/>
        </a:defRPr>
      </a:lvl8pPr>
      <a:lvl9pPr marL="1446522" algn="l" defTabSz="308055" rtl="0" fontAlgn="base" hangingPunct="0">
        <a:spcBef>
          <a:spcPts val="2215"/>
        </a:spcBef>
        <a:spcAft>
          <a:spcPct val="0"/>
        </a:spcAft>
        <a:defRPr sz="1582">
          <a:solidFill>
            <a:srgbClr val="5C6670"/>
          </a:solidFill>
          <a:latin typeface="+mn-lt"/>
          <a:ea typeface="+mn-ea"/>
          <a:cs typeface="+mn-cs"/>
          <a:sym typeface="Trebuchet MS" pitchFamily="-100" charset="0"/>
        </a:defRPr>
      </a:lvl9pPr>
    </p:bodyStyle>
    <p:otherStyle>
      <a:defPPr>
        <a:defRPr lang="en-US"/>
      </a:defPPr>
      <a:lvl1pPr marL="0" algn="l" defTabSz="241087" rtl="0" eaLnBrk="1" latinLnBrk="0" hangingPunct="1">
        <a:defRPr sz="949" kern="1200">
          <a:solidFill>
            <a:schemeClr val="tx1"/>
          </a:solidFill>
          <a:latin typeface="+mn-lt"/>
          <a:ea typeface="+mn-ea"/>
          <a:cs typeface="+mn-cs"/>
        </a:defRPr>
      </a:lvl1pPr>
      <a:lvl2pPr marL="241087" algn="l" defTabSz="241087" rtl="0" eaLnBrk="1" latinLnBrk="0" hangingPunct="1">
        <a:defRPr sz="949" kern="1200">
          <a:solidFill>
            <a:schemeClr val="tx1"/>
          </a:solidFill>
          <a:latin typeface="+mn-lt"/>
          <a:ea typeface="+mn-ea"/>
          <a:cs typeface="+mn-cs"/>
        </a:defRPr>
      </a:lvl2pPr>
      <a:lvl3pPr marL="482174" algn="l" defTabSz="241087" rtl="0" eaLnBrk="1" latinLnBrk="0" hangingPunct="1">
        <a:defRPr sz="949" kern="1200">
          <a:solidFill>
            <a:schemeClr val="tx1"/>
          </a:solidFill>
          <a:latin typeface="+mn-lt"/>
          <a:ea typeface="+mn-ea"/>
          <a:cs typeface="+mn-cs"/>
        </a:defRPr>
      </a:lvl3pPr>
      <a:lvl4pPr marL="723261" algn="l" defTabSz="241087" rtl="0" eaLnBrk="1" latinLnBrk="0" hangingPunct="1">
        <a:defRPr sz="949" kern="1200">
          <a:solidFill>
            <a:schemeClr val="tx1"/>
          </a:solidFill>
          <a:latin typeface="+mn-lt"/>
          <a:ea typeface="+mn-ea"/>
          <a:cs typeface="+mn-cs"/>
        </a:defRPr>
      </a:lvl4pPr>
      <a:lvl5pPr marL="964348" algn="l" defTabSz="241087" rtl="0" eaLnBrk="1" latinLnBrk="0" hangingPunct="1">
        <a:defRPr sz="949" kern="1200">
          <a:solidFill>
            <a:schemeClr val="tx1"/>
          </a:solidFill>
          <a:latin typeface="+mn-lt"/>
          <a:ea typeface="+mn-ea"/>
          <a:cs typeface="+mn-cs"/>
        </a:defRPr>
      </a:lvl5pPr>
      <a:lvl6pPr marL="1205435" algn="l" defTabSz="241087" rtl="0" eaLnBrk="1" latinLnBrk="0" hangingPunct="1">
        <a:defRPr sz="949" kern="1200">
          <a:solidFill>
            <a:schemeClr val="tx1"/>
          </a:solidFill>
          <a:latin typeface="+mn-lt"/>
          <a:ea typeface="+mn-ea"/>
          <a:cs typeface="+mn-cs"/>
        </a:defRPr>
      </a:lvl6pPr>
      <a:lvl7pPr marL="1446522" algn="l" defTabSz="241087" rtl="0" eaLnBrk="1" latinLnBrk="0" hangingPunct="1">
        <a:defRPr sz="949" kern="1200">
          <a:solidFill>
            <a:schemeClr val="tx1"/>
          </a:solidFill>
          <a:latin typeface="+mn-lt"/>
          <a:ea typeface="+mn-ea"/>
          <a:cs typeface="+mn-cs"/>
        </a:defRPr>
      </a:lvl7pPr>
      <a:lvl8pPr marL="1687609" algn="l" defTabSz="241087" rtl="0" eaLnBrk="1" latinLnBrk="0" hangingPunct="1">
        <a:defRPr sz="949" kern="1200">
          <a:solidFill>
            <a:schemeClr val="tx1"/>
          </a:solidFill>
          <a:latin typeface="+mn-lt"/>
          <a:ea typeface="+mn-ea"/>
          <a:cs typeface="+mn-cs"/>
        </a:defRPr>
      </a:lvl8pPr>
      <a:lvl9pPr marL="1928696" algn="l" defTabSz="241087" rtl="0" eaLnBrk="1" latinLnBrk="0" hangingPunct="1">
        <a:defRPr sz="94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fall_in_co_4x3.jpg"/>
          <p:cNvPicPr>
            <a:picLocks noChangeAspect="1"/>
          </p:cNvPicPr>
          <p:nvPr/>
        </p:nvPicPr>
        <p:blipFill>
          <a:blip r:embed="rId5"/>
          <a:srcRect b="16730"/>
          <a:stretch>
            <a:fillRect/>
          </a:stretch>
        </p:blipFill>
        <p:spPr bwMode="auto">
          <a:xfrm>
            <a:off x="3" y="1"/>
            <a:ext cx="9161860" cy="5720880"/>
          </a:xfrm>
          <a:prstGeom prst="rect">
            <a:avLst/>
          </a:prstGeom>
          <a:noFill/>
          <a:ln w="3175">
            <a:noFill/>
            <a:miter lim="0"/>
            <a:headEnd/>
            <a:tailEnd/>
          </a:ln>
        </p:spPr>
      </p:pic>
      <p:sp>
        <p:nvSpPr>
          <p:cNvPr id="5122" name="AutoShape 2"/>
          <p:cNvSpPr>
            <a:spLocks/>
          </p:cNvSpPr>
          <p:nvPr/>
        </p:nvSpPr>
        <p:spPr bwMode="auto">
          <a:xfrm>
            <a:off x="0" y="0"/>
            <a:ext cx="9161860" cy="57339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5C6670">
              <a:alpha val="59677"/>
            </a:srgbClr>
          </a:solidFill>
          <a:ln w="12700" cap="flat" cmpd="sng">
            <a:solidFill>
              <a:srgbClr val="85888D">
                <a:alpha val="59677"/>
              </a:srgbClr>
            </a:solidFill>
            <a:prstDash val="solid"/>
            <a:miter lim="0"/>
            <a:headEnd/>
            <a:tailEnd/>
          </a:ln>
          <a:effectLst/>
        </p:spPr>
        <p:txBody>
          <a:bodyPr lIns="0" tIns="0" rIns="0" bIns="0" anchor="ctr">
            <a:prstTxWarp prst="textNoShape">
              <a:avLst/>
            </a:prstTxWarp>
          </a:bodyPr>
          <a:lstStyle/>
          <a:p>
            <a:pPr marL="0" marR="0" lvl="0" indent="0" algn="l" defTabSz="308055" rtl="0" eaLnBrk="1" fontAlgn="base" latinLnBrk="0" hangingPunct="0">
              <a:lnSpc>
                <a:spcPct val="100000"/>
              </a:lnSpc>
              <a:spcBef>
                <a:spcPct val="0"/>
              </a:spcBef>
              <a:spcAft>
                <a:spcPct val="0"/>
              </a:spcAft>
              <a:buClrTx/>
              <a:buSzTx/>
              <a:buFontTx/>
              <a:buNone/>
              <a:tabLst/>
              <a:defRPr/>
            </a:pPr>
            <a:endParaRPr kumimoji="0" lang="en-US" sz="1160" b="0" i="0" u="none" strike="noStrike" kern="1200" cap="none" spc="0" normalizeH="0" baseline="0" noProof="0">
              <a:ln>
                <a:noFill/>
              </a:ln>
              <a:solidFill>
                <a:srgbClr val="5C6670"/>
              </a:solidFill>
              <a:effectLst/>
              <a:uLnTx/>
              <a:uFillTx/>
              <a:latin typeface="Trebuchet MS" pitchFamily="-100" charset="0"/>
              <a:sym typeface="Trebuchet MS" pitchFamily="-100" charset="0"/>
            </a:endParaRPr>
          </a:p>
        </p:txBody>
      </p:sp>
      <p:sp>
        <p:nvSpPr>
          <p:cNvPr id="1028" name="Rectangle 4"/>
          <p:cNvSpPr>
            <a:spLocks noGrp="1"/>
          </p:cNvSpPr>
          <p:nvPr>
            <p:ph type="title"/>
          </p:nvPr>
        </p:nvSpPr>
        <p:spPr bwMode="auto">
          <a:xfrm>
            <a:off x="446489" y="2732490"/>
            <a:ext cx="8251031" cy="1626319"/>
          </a:xfrm>
          <a:prstGeom prst="rect">
            <a:avLst/>
          </a:prstGeom>
          <a:noFill/>
          <a:ln w="3175">
            <a:noFill/>
            <a:miter lim="0"/>
            <a:headEnd/>
            <a:tailEnd/>
          </a:ln>
        </p:spPr>
        <p:txBody>
          <a:bodyPr vert="horz" wrap="square" lIns="0" tIns="0" rIns="0" bIns="0" numCol="1" anchor="t" anchorCtr="0" compatLnSpc="1">
            <a:prstTxWarp prst="textNoShape">
              <a:avLst/>
            </a:prstTxWarp>
          </a:bodyPr>
          <a:lstStyle/>
          <a:p>
            <a:pPr lvl="0"/>
            <a:r>
              <a:rPr lang="en-US" dirty="0">
                <a:sym typeface="Trebuchet MS" pitchFamily="-100" charset="0"/>
              </a:rPr>
              <a:t>Click to edit </a:t>
            </a:r>
            <a:br>
              <a:rPr lang="en-US" dirty="0">
                <a:sym typeface="Trebuchet MS" pitchFamily="-100" charset="0"/>
              </a:rPr>
            </a:br>
            <a:r>
              <a:rPr lang="en-US" dirty="0">
                <a:sym typeface="Trebuchet MS" pitchFamily="-100" charset="0"/>
              </a:rPr>
              <a:t>Master title style</a:t>
            </a:r>
          </a:p>
        </p:txBody>
      </p:sp>
      <p:sp>
        <p:nvSpPr>
          <p:cNvPr id="5125" name="AutoShape 5"/>
          <p:cNvSpPr>
            <a:spLocks/>
          </p:cNvSpPr>
          <p:nvPr/>
        </p:nvSpPr>
        <p:spPr bwMode="auto">
          <a:xfrm>
            <a:off x="0" y="5723939"/>
            <a:ext cx="9161860" cy="11444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marL="0" marR="0" lvl="0" indent="0" algn="l" defTabSz="308055" rtl="0" eaLnBrk="1" fontAlgn="base" latinLnBrk="0" hangingPunct="0">
              <a:lnSpc>
                <a:spcPct val="100000"/>
              </a:lnSpc>
              <a:spcBef>
                <a:spcPct val="0"/>
              </a:spcBef>
              <a:spcAft>
                <a:spcPct val="0"/>
              </a:spcAft>
              <a:buClrTx/>
              <a:buSzTx/>
              <a:buFontTx/>
              <a:buNone/>
              <a:tabLst/>
              <a:defRPr/>
            </a:pPr>
            <a:endParaRPr kumimoji="0" lang="en-US" sz="1160" b="0" i="0" u="none" strike="noStrike" kern="1200" cap="none" spc="0" normalizeH="0" baseline="0" noProof="0">
              <a:ln>
                <a:noFill/>
              </a:ln>
              <a:solidFill>
                <a:srgbClr val="5C6670"/>
              </a:solidFill>
              <a:effectLst/>
              <a:uLnTx/>
              <a:uFillTx/>
              <a:latin typeface="Trebuchet MS" pitchFamily="-100" charset="0"/>
              <a:sym typeface="Trebuchet MS" pitchFamily="-100" charset="0"/>
            </a:endParaRPr>
          </a:p>
        </p:txBody>
      </p:sp>
      <p:pic>
        <p:nvPicPr>
          <p:cNvPr id="1031" name="Picture 7" descr="CO_logo_primary_white.png"/>
          <p:cNvPicPr>
            <a:picLocks noChangeAspect="1"/>
          </p:cNvPicPr>
          <p:nvPr userDrawn="1"/>
        </p:nvPicPr>
        <p:blipFill>
          <a:blip r:embed="rId6"/>
          <a:srcRect/>
          <a:stretch>
            <a:fillRect/>
          </a:stretch>
        </p:blipFill>
        <p:spPr bwMode="auto">
          <a:xfrm>
            <a:off x="3393281" y="284634"/>
            <a:ext cx="2331765" cy="2179960"/>
          </a:xfrm>
          <a:prstGeom prst="rect">
            <a:avLst/>
          </a:prstGeom>
          <a:noFill/>
          <a:ln w="9525">
            <a:noFill/>
            <a:miter lim="800000"/>
            <a:headEnd/>
            <a:tailEnd/>
          </a:ln>
        </p:spPr>
      </p:pic>
      <p:pic>
        <p:nvPicPr>
          <p:cNvPr id="8" name="Picture 7" descr="co_ceo__dept_300_rgb.png"/>
          <p:cNvPicPr>
            <a:picLocks noChangeAspect="1"/>
          </p:cNvPicPr>
          <p:nvPr userDrawn="1"/>
        </p:nvPicPr>
        <p:blipFill>
          <a:blip r:embed="rId7" cstate="print">
            <a:alphaModFix/>
            <a:extLst>
              <a:ext uri="{28A0092B-C50C-407E-A947-70E740481C1C}">
                <a14:useLocalDpi xmlns:a14="http://schemas.microsoft.com/office/drawing/2010/main" val="0"/>
              </a:ext>
            </a:extLst>
          </a:blip>
          <a:stretch>
            <a:fillRect/>
          </a:stretch>
        </p:blipFill>
        <p:spPr>
          <a:xfrm>
            <a:off x="660798" y="5996466"/>
            <a:ext cx="2994629" cy="593644"/>
          </a:xfrm>
          <a:prstGeom prst="rect">
            <a:avLst/>
          </a:prstGeom>
        </p:spPr>
      </p:pic>
    </p:spTree>
    <p:extLst>
      <p:ext uri="{BB962C8B-B14F-4D97-AF65-F5344CB8AC3E}">
        <p14:creationId xmlns:p14="http://schemas.microsoft.com/office/powerpoint/2010/main" val="141589508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txStyles>
    <p:titleStyle>
      <a:lvl1pPr algn="ctr" defTabSz="308055" rtl="0" eaLnBrk="0" fontAlgn="base" hangingPunct="0">
        <a:spcBef>
          <a:spcPct val="0"/>
        </a:spcBef>
        <a:spcAft>
          <a:spcPct val="0"/>
        </a:spcAft>
        <a:defRPr sz="3480" b="1" i="1">
          <a:solidFill>
            <a:srgbClr val="FFFFFF"/>
          </a:solidFill>
          <a:latin typeface="+mj-lt"/>
          <a:ea typeface="+mj-ea"/>
          <a:cs typeface="+mj-cs"/>
          <a:sym typeface="Trebuchet MS" pitchFamily="-100" charset="0"/>
        </a:defRPr>
      </a:lvl1pPr>
      <a:lvl2pPr algn="ctr" defTabSz="308055" rtl="0" eaLnBrk="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308055" rtl="0" eaLnBrk="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308055" rtl="0" eaLnBrk="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308055" rtl="0" eaLnBrk="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5pPr>
      <a:lvl6pPr marL="241087" algn="ctr" defTabSz="308055" rtl="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6pPr>
      <a:lvl7pPr marL="482174" algn="ctr" defTabSz="308055" rtl="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7pPr>
      <a:lvl8pPr marL="723261" algn="ctr" defTabSz="308055" rtl="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8pPr>
      <a:lvl9pPr marL="964348" algn="ctr" defTabSz="308055" rtl="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180815" indent="-180815" algn="l" defTabSz="308055" rtl="0" eaLnBrk="0" fontAlgn="base" hangingPunct="0">
        <a:spcBef>
          <a:spcPts val="2215"/>
        </a:spcBef>
        <a:spcAft>
          <a:spcPct val="0"/>
        </a:spcAft>
        <a:defRPr sz="1582">
          <a:solidFill>
            <a:srgbClr val="5C6670"/>
          </a:solidFill>
          <a:latin typeface="+mn-lt"/>
          <a:ea typeface="+mn-ea"/>
          <a:cs typeface="+mn-cs"/>
          <a:sym typeface="Trebuchet MS" pitchFamily="-100" charset="0"/>
        </a:defRPr>
      </a:lvl1pPr>
      <a:lvl2pPr marL="120544" indent="120544" algn="l" defTabSz="308055" rtl="0" eaLnBrk="0" fontAlgn="base" hangingPunct="0">
        <a:spcBef>
          <a:spcPts val="2215"/>
        </a:spcBef>
        <a:spcAft>
          <a:spcPct val="0"/>
        </a:spcAft>
        <a:defRPr sz="1582">
          <a:solidFill>
            <a:srgbClr val="5C6670"/>
          </a:solidFill>
          <a:latin typeface="+mn-lt"/>
          <a:ea typeface="+mn-ea"/>
          <a:cs typeface="+mn-cs"/>
          <a:sym typeface="Trebuchet MS" pitchFamily="-100" charset="0"/>
        </a:defRPr>
      </a:lvl2pPr>
      <a:lvl3pPr marL="241087" indent="241087" algn="l" defTabSz="308055" rtl="0" eaLnBrk="0" fontAlgn="base" hangingPunct="0">
        <a:spcBef>
          <a:spcPts val="2215"/>
        </a:spcBef>
        <a:spcAft>
          <a:spcPct val="0"/>
        </a:spcAft>
        <a:defRPr sz="1582">
          <a:solidFill>
            <a:srgbClr val="5C6670"/>
          </a:solidFill>
          <a:latin typeface="+mn-lt"/>
          <a:ea typeface="+mn-ea"/>
          <a:cs typeface="+mn-cs"/>
          <a:sym typeface="Trebuchet MS" pitchFamily="-100" charset="0"/>
        </a:defRPr>
      </a:lvl3pPr>
      <a:lvl4pPr marL="361631" indent="361631" algn="l" defTabSz="308055" rtl="0" eaLnBrk="0" fontAlgn="base" hangingPunct="0">
        <a:spcBef>
          <a:spcPts val="2215"/>
        </a:spcBef>
        <a:spcAft>
          <a:spcPct val="0"/>
        </a:spcAft>
        <a:defRPr sz="1582">
          <a:solidFill>
            <a:srgbClr val="5C6670"/>
          </a:solidFill>
          <a:latin typeface="+mn-lt"/>
          <a:ea typeface="+mn-ea"/>
          <a:cs typeface="+mn-cs"/>
          <a:sym typeface="Trebuchet MS" pitchFamily="-100" charset="0"/>
        </a:defRPr>
      </a:lvl4pPr>
      <a:lvl5pPr marL="482174" indent="482174" algn="l" defTabSz="308055" rtl="0" eaLnBrk="0" fontAlgn="base" hangingPunct="0">
        <a:spcBef>
          <a:spcPts val="2215"/>
        </a:spcBef>
        <a:spcAft>
          <a:spcPct val="0"/>
        </a:spcAft>
        <a:defRPr sz="1582">
          <a:solidFill>
            <a:srgbClr val="5C6670"/>
          </a:solidFill>
          <a:latin typeface="+mn-lt"/>
          <a:ea typeface="+mn-ea"/>
          <a:cs typeface="+mn-cs"/>
          <a:sym typeface="Trebuchet MS" pitchFamily="-100" charset="0"/>
        </a:defRPr>
      </a:lvl5pPr>
      <a:lvl6pPr marL="723261" algn="l" defTabSz="308055" rtl="0" fontAlgn="base" hangingPunct="0">
        <a:spcBef>
          <a:spcPts val="2215"/>
        </a:spcBef>
        <a:spcAft>
          <a:spcPct val="0"/>
        </a:spcAft>
        <a:defRPr sz="1582">
          <a:solidFill>
            <a:srgbClr val="5C6670"/>
          </a:solidFill>
          <a:latin typeface="+mn-lt"/>
          <a:ea typeface="+mn-ea"/>
          <a:cs typeface="+mn-cs"/>
          <a:sym typeface="Trebuchet MS" pitchFamily="-100" charset="0"/>
        </a:defRPr>
      </a:lvl6pPr>
      <a:lvl7pPr marL="964348" algn="l" defTabSz="308055" rtl="0" fontAlgn="base" hangingPunct="0">
        <a:spcBef>
          <a:spcPts val="2215"/>
        </a:spcBef>
        <a:spcAft>
          <a:spcPct val="0"/>
        </a:spcAft>
        <a:defRPr sz="1582">
          <a:solidFill>
            <a:srgbClr val="5C6670"/>
          </a:solidFill>
          <a:latin typeface="+mn-lt"/>
          <a:ea typeface="+mn-ea"/>
          <a:cs typeface="+mn-cs"/>
          <a:sym typeface="Trebuchet MS" pitchFamily="-100" charset="0"/>
        </a:defRPr>
      </a:lvl7pPr>
      <a:lvl8pPr marL="1205435" algn="l" defTabSz="308055" rtl="0" fontAlgn="base" hangingPunct="0">
        <a:spcBef>
          <a:spcPts val="2215"/>
        </a:spcBef>
        <a:spcAft>
          <a:spcPct val="0"/>
        </a:spcAft>
        <a:defRPr sz="1582">
          <a:solidFill>
            <a:srgbClr val="5C6670"/>
          </a:solidFill>
          <a:latin typeface="+mn-lt"/>
          <a:ea typeface="+mn-ea"/>
          <a:cs typeface="+mn-cs"/>
          <a:sym typeface="Trebuchet MS" pitchFamily="-100" charset="0"/>
        </a:defRPr>
      </a:lvl8pPr>
      <a:lvl9pPr marL="1446522" algn="l" defTabSz="308055" rtl="0" fontAlgn="base" hangingPunct="0">
        <a:spcBef>
          <a:spcPts val="2215"/>
        </a:spcBef>
        <a:spcAft>
          <a:spcPct val="0"/>
        </a:spcAft>
        <a:defRPr sz="1582">
          <a:solidFill>
            <a:srgbClr val="5C6670"/>
          </a:solidFill>
          <a:latin typeface="+mn-lt"/>
          <a:ea typeface="+mn-ea"/>
          <a:cs typeface="+mn-cs"/>
          <a:sym typeface="Trebuchet MS" pitchFamily="-100" charset="0"/>
        </a:defRPr>
      </a:lvl9pPr>
    </p:bodyStyle>
    <p:otherStyle>
      <a:defPPr>
        <a:defRPr lang="en-US"/>
      </a:defPPr>
      <a:lvl1pPr marL="0" algn="l" defTabSz="241087" rtl="0" eaLnBrk="1" latinLnBrk="0" hangingPunct="1">
        <a:defRPr sz="949" kern="1200">
          <a:solidFill>
            <a:schemeClr val="tx1"/>
          </a:solidFill>
          <a:latin typeface="+mn-lt"/>
          <a:ea typeface="+mn-ea"/>
          <a:cs typeface="+mn-cs"/>
        </a:defRPr>
      </a:lvl1pPr>
      <a:lvl2pPr marL="241087" algn="l" defTabSz="241087" rtl="0" eaLnBrk="1" latinLnBrk="0" hangingPunct="1">
        <a:defRPr sz="949" kern="1200">
          <a:solidFill>
            <a:schemeClr val="tx1"/>
          </a:solidFill>
          <a:latin typeface="+mn-lt"/>
          <a:ea typeface="+mn-ea"/>
          <a:cs typeface="+mn-cs"/>
        </a:defRPr>
      </a:lvl2pPr>
      <a:lvl3pPr marL="482174" algn="l" defTabSz="241087" rtl="0" eaLnBrk="1" latinLnBrk="0" hangingPunct="1">
        <a:defRPr sz="949" kern="1200">
          <a:solidFill>
            <a:schemeClr val="tx1"/>
          </a:solidFill>
          <a:latin typeface="+mn-lt"/>
          <a:ea typeface="+mn-ea"/>
          <a:cs typeface="+mn-cs"/>
        </a:defRPr>
      </a:lvl3pPr>
      <a:lvl4pPr marL="723261" algn="l" defTabSz="241087" rtl="0" eaLnBrk="1" latinLnBrk="0" hangingPunct="1">
        <a:defRPr sz="949" kern="1200">
          <a:solidFill>
            <a:schemeClr val="tx1"/>
          </a:solidFill>
          <a:latin typeface="+mn-lt"/>
          <a:ea typeface="+mn-ea"/>
          <a:cs typeface="+mn-cs"/>
        </a:defRPr>
      </a:lvl4pPr>
      <a:lvl5pPr marL="964348" algn="l" defTabSz="241087" rtl="0" eaLnBrk="1" latinLnBrk="0" hangingPunct="1">
        <a:defRPr sz="949" kern="1200">
          <a:solidFill>
            <a:schemeClr val="tx1"/>
          </a:solidFill>
          <a:latin typeface="+mn-lt"/>
          <a:ea typeface="+mn-ea"/>
          <a:cs typeface="+mn-cs"/>
        </a:defRPr>
      </a:lvl5pPr>
      <a:lvl6pPr marL="1205435" algn="l" defTabSz="241087" rtl="0" eaLnBrk="1" latinLnBrk="0" hangingPunct="1">
        <a:defRPr sz="949" kern="1200">
          <a:solidFill>
            <a:schemeClr val="tx1"/>
          </a:solidFill>
          <a:latin typeface="+mn-lt"/>
          <a:ea typeface="+mn-ea"/>
          <a:cs typeface="+mn-cs"/>
        </a:defRPr>
      </a:lvl6pPr>
      <a:lvl7pPr marL="1446522" algn="l" defTabSz="241087" rtl="0" eaLnBrk="1" latinLnBrk="0" hangingPunct="1">
        <a:defRPr sz="949" kern="1200">
          <a:solidFill>
            <a:schemeClr val="tx1"/>
          </a:solidFill>
          <a:latin typeface="+mn-lt"/>
          <a:ea typeface="+mn-ea"/>
          <a:cs typeface="+mn-cs"/>
        </a:defRPr>
      </a:lvl7pPr>
      <a:lvl8pPr marL="1687609" algn="l" defTabSz="241087" rtl="0" eaLnBrk="1" latinLnBrk="0" hangingPunct="1">
        <a:defRPr sz="949" kern="1200">
          <a:solidFill>
            <a:schemeClr val="tx1"/>
          </a:solidFill>
          <a:latin typeface="+mn-lt"/>
          <a:ea typeface="+mn-ea"/>
          <a:cs typeface="+mn-cs"/>
        </a:defRPr>
      </a:lvl8pPr>
      <a:lvl9pPr marL="1928696" algn="l" defTabSz="241087" rtl="0" eaLnBrk="1" latinLnBrk="0" hangingPunct="1">
        <a:defRPr sz="9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customXml" Target="../ink/ink1.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heatispower.org/" TargetMode="External"/><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mailto:lindsey.stegall@state.co.us" TargetMode="External"/><Relationship Id="rId5" Type="http://schemas.openxmlformats.org/officeDocument/2006/relationships/hyperlink" Target="mailto:susandbrodie@gmail.com" TargetMode="External"/><Relationship Id="rId4" Type="http://schemas.openxmlformats.org/officeDocument/2006/relationships/hyperlink" Target="https://www.colorado.gov/pacific/energyoffice/recycled-energy"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www.harcresearch.org/work/CHP_TAP" TargetMode="External"/><Relationship Id="rId3" Type="http://schemas.openxmlformats.org/officeDocument/2006/relationships/hyperlink" Target="https://www.colorado.gov/pacific/sites/default/files/atoms/files/CEO%20Recycled%20Energy%20Flare%20Flier%204-2-18.pdf" TargetMode="External"/><Relationship Id="rId7" Type="http://schemas.openxmlformats.org/officeDocument/2006/relationships/hyperlink" Target="https://www.colorado.gov/energyoffice/recycled-energy" TargetMode="External"/><Relationship Id="rId2" Type="http://schemas.openxmlformats.org/officeDocument/2006/relationships/hyperlink" Target="https://www.colorado.gov/pacific/sites/default/files/atoms/files/CEO%20Recycled%20Energy%20O&amp;G%20Flier%203-29-18.pdf" TargetMode="External"/><Relationship Id="rId1" Type="http://schemas.openxmlformats.org/officeDocument/2006/relationships/slideLayout" Target="../slideLayouts/slideLayout3.xml"/><Relationship Id="rId6" Type="http://schemas.openxmlformats.org/officeDocument/2006/relationships/hyperlink" Target="https://www.colorado.gov/pacific/sites/default/files/atoms/files/CEO%20Recycled%20Energy%20PASE%20Flier%204-2-18.pdf" TargetMode="External"/><Relationship Id="rId5" Type="http://schemas.openxmlformats.org/officeDocument/2006/relationships/hyperlink" Target="https://www.colorado.gov/pacific/sites/default/files/atoms/files/CEO%20Recycled%20Energy%20Trailblazer%20Flier%204-12-18%20B.pdf" TargetMode="External"/><Relationship Id="rId4" Type="http://schemas.openxmlformats.org/officeDocument/2006/relationships/hyperlink" Target="https://www.colorado.gov/pacific/sites/default/files/atoms/files/CEO%20Recycled%20Energy%20Williams%20Flier%204-3-18.pdf" TargetMode="External"/><Relationship Id="rId9" Type="http://schemas.openxmlformats.org/officeDocument/2006/relationships/hyperlink" Target="http://www.heatispower.org/wp-content/uploads/2018/10/WHP-Fact-Sheet-10-21-2018.pdf"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880E-6C41-432E-A3C9-CF374C462EA6}"/>
              </a:ext>
            </a:extLst>
          </p:cNvPr>
          <p:cNvSpPr>
            <a:spLocks noGrp="1"/>
          </p:cNvSpPr>
          <p:nvPr>
            <p:ph type="ctrTitle"/>
          </p:nvPr>
        </p:nvSpPr>
        <p:spPr/>
        <p:txBody>
          <a:bodyPr>
            <a:normAutofit fontScale="90000"/>
          </a:bodyPr>
          <a:lstStyle/>
          <a:p>
            <a:r>
              <a:rPr lang="en-US" dirty="0"/>
              <a:t>Generating Clean Power from </a:t>
            </a:r>
            <a:br>
              <a:rPr lang="en-US" dirty="0"/>
            </a:br>
            <a:r>
              <a:rPr lang="en-US" dirty="0"/>
              <a:t>Waste Heat at Oil &amp; Gas Sites:</a:t>
            </a:r>
            <a:br>
              <a:rPr lang="en-US" dirty="0"/>
            </a:br>
            <a:r>
              <a:rPr lang="en-US" dirty="0"/>
              <a:t>Policies, Incentives, Case Studies</a:t>
            </a:r>
          </a:p>
        </p:txBody>
      </p:sp>
      <p:sp>
        <p:nvSpPr>
          <p:cNvPr id="3" name="Subtitle 2">
            <a:extLst>
              <a:ext uri="{FF2B5EF4-FFF2-40B4-BE49-F238E27FC236}">
                <a16:creationId xmlns:a16="http://schemas.microsoft.com/office/drawing/2014/main" id="{A52E5658-D2BF-44F7-B34B-5971482C6795}"/>
              </a:ext>
            </a:extLst>
          </p:cNvPr>
          <p:cNvSpPr>
            <a:spLocks noGrp="1"/>
          </p:cNvSpPr>
          <p:nvPr>
            <p:ph type="subTitle" idx="1"/>
          </p:nvPr>
        </p:nvSpPr>
        <p:spPr/>
        <p:txBody>
          <a:bodyPr/>
          <a:lstStyle/>
          <a:p>
            <a:pPr>
              <a:spcBef>
                <a:spcPts val="600"/>
              </a:spcBef>
            </a:pPr>
            <a:endParaRPr lang="en-US" dirty="0"/>
          </a:p>
          <a:p>
            <a:pPr>
              <a:spcBef>
                <a:spcPts val="600"/>
              </a:spcBef>
            </a:pPr>
            <a:r>
              <a:rPr lang="en-US" dirty="0"/>
              <a:t>Susan Brodie</a:t>
            </a:r>
          </a:p>
          <a:p>
            <a:pPr>
              <a:spcBef>
                <a:spcPts val="600"/>
              </a:spcBef>
            </a:pPr>
            <a:r>
              <a:rPr lang="en-US" dirty="0"/>
              <a:t>Heat is Power Association</a:t>
            </a:r>
          </a:p>
          <a:p>
            <a:pPr>
              <a:spcBef>
                <a:spcPts val="600"/>
              </a:spcBef>
            </a:pPr>
            <a:r>
              <a:rPr lang="en-US" dirty="0"/>
              <a:t>susandbrodie@gmail.com</a:t>
            </a:r>
          </a:p>
        </p:txBody>
      </p:sp>
    </p:spTree>
    <p:extLst>
      <p:ext uri="{BB962C8B-B14F-4D97-AF65-F5344CB8AC3E}">
        <p14:creationId xmlns:p14="http://schemas.microsoft.com/office/powerpoint/2010/main" val="2816762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F4317-2216-4ADE-9B2E-4D4BD63E7E31}"/>
              </a:ext>
            </a:extLst>
          </p:cNvPr>
          <p:cNvSpPr>
            <a:spLocks noGrp="1"/>
          </p:cNvSpPr>
          <p:nvPr>
            <p:ph type="title"/>
          </p:nvPr>
        </p:nvSpPr>
        <p:spPr/>
        <p:txBody>
          <a:bodyPr/>
          <a:lstStyle/>
          <a:p>
            <a:r>
              <a:rPr lang="en-US" dirty="0"/>
              <a:t>WHP Technical Potential by State</a:t>
            </a:r>
          </a:p>
        </p:txBody>
      </p:sp>
      <p:grpSp>
        <p:nvGrpSpPr>
          <p:cNvPr id="4" name="Group 3">
            <a:extLst>
              <a:ext uri="{FF2B5EF4-FFF2-40B4-BE49-F238E27FC236}">
                <a16:creationId xmlns:a16="http://schemas.microsoft.com/office/drawing/2014/main" id="{D46DCFE8-3C84-496B-82DB-1122C7746675}"/>
              </a:ext>
            </a:extLst>
          </p:cNvPr>
          <p:cNvGrpSpPr/>
          <p:nvPr/>
        </p:nvGrpSpPr>
        <p:grpSpPr>
          <a:xfrm>
            <a:off x="503340" y="2665858"/>
            <a:ext cx="4534751" cy="2869627"/>
            <a:chOff x="420210" y="2984521"/>
            <a:chExt cx="4534751" cy="2869627"/>
          </a:xfrm>
        </p:grpSpPr>
        <p:pic>
          <p:nvPicPr>
            <p:cNvPr id="6" name="Picture 5">
              <a:extLst>
                <a:ext uri="{FF2B5EF4-FFF2-40B4-BE49-F238E27FC236}">
                  <a16:creationId xmlns:a16="http://schemas.microsoft.com/office/drawing/2014/main" id="{BD437E03-FF21-4697-8B00-5DB4BD88EAC9}"/>
                </a:ext>
              </a:extLst>
            </p:cNvPr>
            <p:cNvPicPr>
              <a:picLocks noChangeAspect="1"/>
            </p:cNvPicPr>
            <p:nvPr/>
          </p:nvPicPr>
          <p:blipFill rotWithShape="1">
            <a:blip r:embed="rId2"/>
            <a:srcRect l="27058" t="33304" r="33468" b="23929"/>
            <a:stretch/>
          </p:blipFill>
          <p:spPr>
            <a:xfrm>
              <a:off x="420210" y="3090667"/>
              <a:ext cx="4534751" cy="2763481"/>
            </a:xfrm>
            <a:prstGeom prst="rect">
              <a:avLst/>
            </a:prstGeom>
          </p:spPr>
        </p:pic>
        <p:sp>
          <p:nvSpPr>
            <p:cNvPr id="9" name="TextBox 8">
              <a:extLst>
                <a:ext uri="{FF2B5EF4-FFF2-40B4-BE49-F238E27FC236}">
                  <a16:creationId xmlns:a16="http://schemas.microsoft.com/office/drawing/2014/main" id="{E638259C-DB87-4642-A7D9-4E6325A122FE}"/>
                </a:ext>
              </a:extLst>
            </p:cNvPr>
            <p:cNvSpPr txBox="1"/>
            <p:nvPr/>
          </p:nvSpPr>
          <p:spPr>
            <a:xfrm>
              <a:off x="1749287" y="2984521"/>
              <a:ext cx="1079142" cy="369332"/>
            </a:xfrm>
            <a:prstGeom prst="rect">
              <a:avLst/>
            </a:prstGeom>
            <a:noFill/>
          </p:spPr>
          <p:txBody>
            <a:bodyPr wrap="none" rtlCol="0">
              <a:spAutoFit/>
            </a:bodyPr>
            <a:lstStyle/>
            <a:p>
              <a:r>
                <a:rPr lang="en-US" dirty="0">
                  <a:solidFill>
                    <a:schemeClr val="bg2"/>
                  </a:solidFill>
                </a:rPr>
                <a:t>Capacity</a:t>
              </a:r>
            </a:p>
          </p:txBody>
        </p:sp>
      </p:grpSp>
      <p:grpSp>
        <p:nvGrpSpPr>
          <p:cNvPr id="3" name="Group 2">
            <a:extLst>
              <a:ext uri="{FF2B5EF4-FFF2-40B4-BE49-F238E27FC236}">
                <a16:creationId xmlns:a16="http://schemas.microsoft.com/office/drawing/2014/main" id="{801252E8-0052-4660-A8AE-DBC749C75BB9}"/>
              </a:ext>
            </a:extLst>
          </p:cNvPr>
          <p:cNvGrpSpPr/>
          <p:nvPr/>
        </p:nvGrpSpPr>
        <p:grpSpPr>
          <a:xfrm>
            <a:off x="4442015" y="1602193"/>
            <a:ext cx="4482202" cy="2820110"/>
            <a:chOff x="4442015" y="1920856"/>
            <a:chExt cx="4482202" cy="2820110"/>
          </a:xfrm>
        </p:grpSpPr>
        <p:pic>
          <p:nvPicPr>
            <p:cNvPr id="5" name="Picture 4">
              <a:extLst>
                <a:ext uri="{FF2B5EF4-FFF2-40B4-BE49-F238E27FC236}">
                  <a16:creationId xmlns:a16="http://schemas.microsoft.com/office/drawing/2014/main" id="{5CB5884E-B36C-48E9-B3A4-3CE8DB29903D}"/>
                </a:ext>
              </a:extLst>
            </p:cNvPr>
            <p:cNvPicPr>
              <a:picLocks noChangeAspect="1"/>
            </p:cNvPicPr>
            <p:nvPr/>
          </p:nvPicPr>
          <p:blipFill rotWithShape="1">
            <a:blip r:embed="rId3"/>
            <a:srcRect l="24382" t="31426" r="30415" b="18850"/>
            <a:stretch/>
          </p:blipFill>
          <p:spPr>
            <a:xfrm>
              <a:off x="4442015" y="1967546"/>
              <a:ext cx="4482202" cy="2773420"/>
            </a:xfrm>
            <a:prstGeom prst="rect">
              <a:avLst/>
            </a:prstGeom>
          </p:spPr>
        </p:pic>
        <p:sp>
          <p:nvSpPr>
            <p:cNvPr id="10" name="TextBox 9">
              <a:extLst>
                <a:ext uri="{FF2B5EF4-FFF2-40B4-BE49-F238E27FC236}">
                  <a16:creationId xmlns:a16="http://schemas.microsoft.com/office/drawing/2014/main" id="{BA1936BF-2120-4940-82FB-07785F9190F4}"/>
                </a:ext>
              </a:extLst>
            </p:cNvPr>
            <p:cNvSpPr txBox="1"/>
            <p:nvPr/>
          </p:nvSpPr>
          <p:spPr>
            <a:xfrm>
              <a:off x="5519530" y="1920856"/>
              <a:ext cx="1829347" cy="369332"/>
            </a:xfrm>
            <a:prstGeom prst="rect">
              <a:avLst/>
            </a:prstGeom>
            <a:noFill/>
          </p:spPr>
          <p:txBody>
            <a:bodyPr wrap="none" rtlCol="0">
              <a:spAutoFit/>
            </a:bodyPr>
            <a:lstStyle/>
            <a:p>
              <a:r>
                <a:rPr lang="en-US" dirty="0">
                  <a:solidFill>
                    <a:schemeClr val="bg2"/>
                  </a:solidFill>
                </a:rPr>
                <a:t>Number of Sites</a:t>
              </a:r>
            </a:p>
          </p:txBody>
        </p:sp>
      </p:grpSp>
    </p:spTree>
    <p:extLst>
      <p:ext uri="{BB962C8B-B14F-4D97-AF65-F5344CB8AC3E}">
        <p14:creationId xmlns:p14="http://schemas.microsoft.com/office/powerpoint/2010/main" val="3960077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B09BB1D-509D-458E-8753-57A2AC5BF878}"/>
              </a:ext>
            </a:extLst>
          </p:cNvPr>
          <p:cNvSpPr/>
          <p:nvPr/>
        </p:nvSpPr>
        <p:spPr>
          <a:xfrm>
            <a:off x="5062242" y="5877292"/>
            <a:ext cx="3687615" cy="369332"/>
          </a:xfrm>
          <a:prstGeom prst="rect">
            <a:avLst/>
          </a:prstGeom>
        </p:spPr>
        <p:txBody>
          <a:bodyPr wrap="square">
            <a:spAutoFit/>
          </a:bodyPr>
          <a:lstStyle/>
          <a:p>
            <a:r>
              <a:rPr lang="en-US" sz="900" dirty="0">
                <a:solidFill>
                  <a:schemeClr val="bg2"/>
                </a:solidFill>
              </a:rPr>
              <a:t>Source: Colorado Recycled Energy Market Overview Report, Updated May 2017</a:t>
            </a:r>
          </a:p>
        </p:txBody>
      </p:sp>
      <p:sp>
        <p:nvSpPr>
          <p:cNvPr id="2" name="Title 1">
            <a:extLst>
              <a:ext uri="{FF2B5EF4-FFF2-40B4-BE49-F238E27FC236}">
                <a16:creationId xmlns:a16="http://schemas.microsoft.com/office/drawing/2014/main" id="{FBAAF1DC-F303-4D84-8CDA-C91634565205}"/>
              </a:ext>
            </a:extLst>
          </p:cNvPr>
          <p:cNvSpPr>
            <a:spLocks noGrp="1"/>
          </p:cNvSpPr>
          <p:nvPr>
            <p:ph type="title"/>
          </p:nvPr>
        </p:nvSpPr>
        <p:spPr>
          <a:xfrm>
            <a:off x="446485" y="215563"/>
            <a:ext cx="7715250" cy="878681"/>
          </a:xfrm>
        </p:spPr>
        <p:txBody>
          <a:bodyPr/>
          <a:lstStyle/>
          <a:p>
            <a:r>
              <a:rPr lang="en-US" sz="3300" dirty="0"/>
              <a:t>Colorado Waste Heat Produced and Recycled Energy Potential</a:t>
            </a:r>
          </a:p>
        </p:txBody>
      </p:sp>
      <p:sp>
        <p:nvSpPr>
          <p:cNvPr id="4" name="Footer Placeholder 3">
            <a:extLst>
              <a:ext uri="{FF2B5EF4-FFF2-40B4-BE49-F238E27FC236}">
                <a16:creationId xmlns:a16="http://schemas.microsoft.com/office/drawing/2014/main" id="{3C8E358B-B84A-471C-9F2D-311CF570A8AA}"/>
              </a:ext>
            </a:extLst>
          </p:cNvPr>
          <p:cNvSpPr>
            <a:spLocks noGrp="1"/>
          </p:cNvSpPr>
          <p:nvPr>
            <p:ph type="ftr" sz="quarter" idx="4294967295"/>
          </p:nvPr>
        </p:nvSpPr>
        <p:spPr/>
        <p:txBody>
          <a:bodyPr/>
          <a:lstStyle/>
          <a:p>
            <a:pPr>
              <a:defRPr/>
            </a:pPr>
            <a:r>
              <a:rPr lang="en-US"/>
              <a:t>DRAFT FOR REVIEW</a:t>
            </a:r>
          </a:p>
        </p:txBody>
      </p:sp>
      <p:sp>
        <p:nvSpPr>
          <p:cNvPr id="5" name="Slide Number Placeholder 4">
            <a:extLst>
              <a:ext uri="{FF2B5EF4-FFF2-40B4-BE49-F238E27FC236}">
                <a16:creationId xmlns:a16="http://schemas.microsoft.com/office/drawing/2014/main" id="{4EAF5541-4B27-4816-B0F0-C930D1551E49}"/>
              </a:ext>
            </a:extLst>
          </p:cNvPr>
          <p:cNvSpPr>
            <a:spLocks noGrp="1"/>
          </p:cNvSpPr>
          <p:nvPr>
            <p:ph type="sldNum" sz="quarter" idx="4294967295"/>
          </p:nvPr>
        </p:nvSpPr>
        <p:spPr/>
        <p:txBody>
          <a:bodyPr/>
          <a:lstStyle/>
          <a:p>
            <a:pPr algn="r">
              <a:defRPr/>
            </a:pPr>
            <a:fld id="{F94EFD0D-CBAF-44BA-BC9F-513A9A8AAA21}" type="slidenum">
              <a:rPr lang="en-US" smtClean="0"/>
              <a:pPr algn="r">
                <a:defRPr/>
              </a:pPr>
              <a:t>11</a:t>
            </a:fld>
            <a:endParaRPr lang="en-US" dirty="0"/>
          </a:p>
        </p:txBody>
      </p:sp>
      <p:grpSp>
        <p:nvGrpSpPr>
          <p:cNvPr id="11" name="Group 10">
            <a:extLst>
              <a:ext uri="{FF2B5EF4-FFF2-40B4-BE49-F238E27FC236}">
                <a16:creationId xmlns:a16="http://schemas.microsoft.com/office/drawing/2014/main" id="{1F7B18AD-CCC2-4120-B7F0-FF1C4CAE4BA0}"/>
              </a:ext>
            </a:extLst>
          </p:cNvPr>
          <p:cNvGrpSpPr/>
          <p:nvPr/>
        </p:nvGrpSpPr>
        <p:grpSpPr>
          <a:xfrm>
            <a:off x="518394" y="1720217"/>
            <a:ext cx="7741343" cy="3765811"/>
            <a:chOff x="163847" y="1012590"/>
            <a:chExt cx="11001267" cy="5351622"/>
          </a:xfrm>
        </p:grpSpPr>
        <p:graphicFrame>
          <p:nvGraphicFramePr>
            <p:cNvPr id="20" name="Chart 19">
              <a:extLst>
                <a:ext uri="{FF2B5EF4-FFF2-40B4-BE49-F238E27FC236}">
                  <a16:creationId xmlns:a16="http://schemas.microsoft.com/office/drawing/2014/main" id="{93EEA19F-1252-4C7F-B465-76581E454B47}"/>
                </a:ext>
              </a:extLst>
            </p:cNvPr>
            <p:cNvGraphicFramePr>
              <a:graphicFrameLocks/>
            </p:cNvGraphicFramePr>
            <p:nvPr>
              <p:extLst>
                <p:ext uri="{D42A27DB-BD31-4B8C-83A1-F6EECF244321}">
                  <p14:modId xmlns:p14="http://schemas.microsoft.com/office/powerpoint/2010/main" val="623159270"/>
                </p:ext>
              </p:extLst>
            </p:nvPr>
          </p:nvGraphicFramePr>
          <p:xfrm>
            <a:off x="163847" y="2479523"/>
            <a:ext cx="6457289" cy="38846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45049620-FF0D-48D0-A20E-3A207768B509}"/>
                </a:ext>
              </a:extLst>
            </p:cNvPr>
            <p:cNvGraphicFramePr>
              <a:graphicFrameLocks/>
            </p:cNvGraphicFramePr>
            <p:nvPr>
              <p:extLst>
                <p:ext uri="{D42A27DB-BD31-4B8C-83A1-F6EECF244321}">
                  <p14:modId xmlns:p14="http://schemas.microsoft.com/office/powerpoint/2010/main" val="719973936"/>
                </p:ext>
              </p:extLst>
            </p:nvPr>
          </p:nvGraphicFramePr>
          <p:xfrm>
            <a:off x="6364901" y="2706802"/>
            <a:ext cx="4800213" cy="3430134"/>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
              <a:extLst>
                <a:ext uri="{FF2B5EF4-FFF2-40B4-BE49-F238E27FC236}">
                  <a16:creationId xmlns:a16="http://schemas.microsoft.com/office/drawing/2014/main" id="{5EEC866B-171C-48B8-A56D-DD4C41916EED}"/>
                </a:ext>
              </a:extLst>
            </p:cNvPr>
            <p:cNvSpPr txBox="1"/>
            <p:nvPr/>
          </p:nvSpPr>
          <p:spPr>
            <a:xfrm>
              <a:off x="1720116" y="1012590"/>
              <a:ext cx="4023014" cy="165309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dirty="0">
                  <a:solidFill>
                    <a:schemeClr val="bg2"/>
                  </a:solidFill>
                </a:rPr>
                <a:t>Energy Consumption </a:t>
              </a:r>
            </a:p>
            <a:p>
              <a:pPr algn="ctr"/>
              <a:r>
                <a:rPr lang="en-US" sz="2400" dirty="0">
                  <a:solidFill>
                    <a:schemeClr val="bg2"/>
                  </a:solidFill>
                </a:rPr>
                <a:t>by End Use Sector</a:t>
              </a:r>
            </a:p>
            <a:p>
              <a:pPr algn="ctr"/>
              <a:r>
                <a:rPr lang="en-US" sz="1800" dirty="0">
                  <a:solidFill>
                    <a:schemeClr val="bg2"/>
                  </a:solidFill>
                </a:rPr>
                <a:t>1,480 trillion Btu / 433.7 million MWh</a:t>
              </a:r>
              <a:endParaRPr lang="en-US" sz="4500" dirty="0">
                <a:solidFill>
                  <a:schemeClr val="bg2"/>
                </a:solidFill>
              </a:endParaRPr>
            </a:p>
          </p:txBody>
        </p:sp>
        <p:sp>
          <p:nvSpPr>
            <p:cNvPr id="16" name="TextBox 1">
              <a:extLst>
                <a:ext uri="{FF2B5EF4-FFF2-40B4-BE49-F238E27FC236}">
                  <a16:creationId xmlns:a16="http://schemas.microsoft.com/office/drawing/2014/main" id="{EF447ECD-9DF5-406A-8291-91B6CCAF60B0}"/>
                </a:ext>
              </a:extLst>
            </p:cNvPr>
            <p:cNvSpPr txBox="1"/>
            <p:nvPr/>
          </p:nvSpPr>
          <p:spPr>
            <a:xfrm>
              <a:off x="2013111" y="3612292"/>
              <a:ext cx="1319944" cy="35062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t>Commercial</a:t>
              </a:r>
            </a:p>
          </p:txBody>
        </p:sp>
        <p:sp>
          <p:nvSpPr>
            <p:cNvPr id="17" name="TextBox 1">
              <a:extLst>
                <a:ext uri="{FF2B5EF4-FFF2-40B4-BE49-F238E27FC236}">
                  <a16:creationId xmlns:a16="http://schemas.microsoft.com/office/drawing/2014/main" id="{67236DE4-63B4-4694-9486-B2CCF0790FE1}"/>
                </a:ext>
              </a:extLst>
            </p:cNvPr>
            <p:cNvSpPr txBox="1"/>
            <p:nvPr/>
          </p:nvSpPr>
          <p:spPr>
            <a:xfrm>
              <a:off x="2963255" y="5137069"/>
              <a:ext cx="1532165" cy="41401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t>Transportation</a:t>
              </a:r>
            </a:p>
          </p:txBody>
        </p:sp>
        <p:sp>
          <p:nvSpPr>
            <p:cNvPr id="18" name="TextBox 1">
              <a:extLst>
                <a:ext uri="{FF2B5EF4-FFF2-40B4-BE49-F238E27FC236}">
                  <a16:creationId xmlns:a16="http://schemas.microsoft.com/office/drawing/2014/main" id="{D3D91308-66DB-45E8-A866-1D82B5587493}"/>
                </a:ext>
              </a:extLst>
            </p:cNvPr>
            <p:cNvSpPr txBox="1"/>
            <p:nvPr/>
          </p:nvSpPr>
          <p:spPr>
            <a:xfrm>
              <a:off x="1857147" y="4683842"/>
              <a:ext cx="1172073" cy="41401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t>Residential</a:t>
              </a:r>
            </a:p>
          </p:txBody>
        </p:sp>
        <p:sp>
          <p:nvSpPr>
            <p:cNvPr id="19" name="TextBox 1">
              <a:extLst>
                <a:ext uri="{FF2B5EF4-FFF2-40B4-BE49-F238E27FC236}">
                  <a16:creationId xmlns:a16="http://schemas.microsoft.com/office/drawing/2014/main" id="{7B116F84-AD52-455C-9513-F830C3DE076E}"/>
                </a:ext>
              </a:extLst>
            </p:cNvPr>
            <p:cNvSpPr txBox="1"/>
            <p:nvPr/>
          </p:nvSpPr>
          <p:spPr>
            <a:xfrm>
              <a:off x="3503134" y="3667985"/>
              <a:ext cx="1172073" cy="51306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solidFill>
                    <a:schemeClr val="bg1"/>
                  </a:solidFill>
                </a:rPr>
                <a:t>Industrial</a:t>
              </a:r>
            </a:p>
          </p:txBody>
        </p:sp>
        <p:sp>
          <p:nvSpPr>
            <p:cNvPr id="21" name="Flowchart: Extract 20">
              <a:extLst>
                <a:ext uri="{FF2B5EF4-FFF2-40B4-BE49-F238E27FC236}">
                  <a16:creationId xmlns:a16="http://schemas.microsoft.com/office/drawing/2014/main" id="{B7429DC0-FF35-4E6E-8324-ADE8E8A03D3D}"/>
                </a:ext>
              </a:extLst>
            </p:cNvPr>
            <p:cNvSpPr/>
            <p:nvPr/>
          </p:nvSpPr>
          <p:spPr>
            <a:xfrm rot="15920954">
              <a:off x="4037752" y="3522644"/>
              <a:ext cx="1000727" cy="1454770"/>
            </a:xfrm>
            <a:prstGeom prst="flowChartExtract">
              <a:avLst/>
            </a:prstGeom>
            <a:pattFill prst="dkUpDiag">
              <a:fgClr>
                <a:srgbClr val="00CC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759F946B-FD9B-4980-9642-619C09E35321}"/>
                </a:ext>
              </a:extLst>
            </p:cNvPr>
            <p:cNvSpPr/>
            <p:nvPr/>
          </p:nvSpPr>
          <p:spPr>
            <a:xfrm>
              <a:off x="5250954" y="3831068"/>
              <a:ext cx="1855559" cy="721681"/>
            </a:xfrm>
            <a:prstGeom prst="rect">
              <a:avLst/>
            </a:prstGeom>
          </p:spPr>
          <p:txBody>
            <a:bodyPr wrap="square">
              <a:spAutoFit/>
            </a:bodyPr>
            <a:lstStyle/>
            <a:p>
              <a:r>
                <a:rPr lang="en-US" sz="1350" dirty="0">
                  <a:solidFill>
                    <a:schemeClr val="bg2"/>
                  </a:solidFill>
                </a:rPr>
                <a:t>20-30% lost </a:t>
              </a:r>
            </a:p>
            <a:p>
              <a:r>
                <a:rPr lang="en-US" sz="1350" dirty="0">
                  <a:solidFill>
                    <a:schemeClr val="bg2"/>
                  </a:solidFill>
                </a:rPr>
                <a:t>as waste heat </a:t>
              </a:r>
            </a:p>
          </p:txBody>
        </p:sp>
        <p:sp>
          <p:nvSpPr>
            <p:cNvPr id="24" name="TextBox 1">
              <a:extLst>
                <a:ext uri="{FF2B5EF4-FFF2-40B4-BE49-F238E27FC236}">
                  <a16:creationId xmlns:a16="http://schemas.microsoft.com/office/drawing/2014/main" id="{CC7EC0D0-D16D-434F-81B7-ADC8F1DFBB4F}"/>
                </a:ext>
              </a:extLst>
            </p:cNvPr>
            <p:cNvSpPr txBox="1"/>
            <p:nvPr/>
          </p:nvSpPr>
          <p:spPr>
            <a:xfrm>
              <a:off x="6471497" y="1012591"/>
              <a:ext cx="4652486" cy="148912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dirty="0">
                  <a:solidFill>
                    <a:schemeClr val="bg2"/>
                  </a:solidFill>
                </a:rPr>
                <a:t>Recycled Energy </a:t>
              </a:r>
            </a:p>
            <a:p>
              <a:pPr algn="ctr"/>
              <a:r>
                <a:rPr lang="en-US" sz="2400" dirty="0">
                  <a:solidFill>
                    <a:schemeClr val="bg2"/>
                  </a:solidFill>
                </a:rPr>
                <a:t>Economic Potential</a:t>
              </a:r>
            </a:p>
            <a:p>
              <a:pPr algn="ctr"/>
              <a:r>
                <a:rPr lang="en-US" sz="1800" dirty="0">
                  <a:solidFill>
                    <a:schemeClr val="bg2"/>
                  </a:solidFill>
                </a:rPr>
                <a:t>&gt; 50 sites  &gt; 100 MW</a:t>
              </a:r>
            </a:p>
          </p:txBody>
        </p:sp>
        <p:sp>
          <p:nvSpPr>
            <p:cNvPr id="25" name="TextBox 1">
              <a:extLst>
                <a:ext uri="{FF2B5EF4-FFF2-40B4-BE49-F238E27FC236}">
                  <a16:creationId xmlns:a16="http://schemas.microsoft.com/office/drawing/2014/main" id="{6B12501D-5B90-4ACE-8055-5C2214D6D3AB}"/>
                </a:ext>
              </a:extLst>
            </p:cNvPr>
            <p:cNvSpPr txBox="1"/>
            <p:nvPr/>
          </p:nvSpPr>
          <p:spPr>
            <a:xfrm>
              <a:off x="8480899" y="4523219"/>
              <a:ext cx="1172072" cy="64633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solidFill>
                    <a:schemeClr val="bg1"/>
                  </a:solidFill>
                </a:rPr>
                <a:t>75%</a:t>
              </a:r>
            </a:p>
            <a:p>
              <a:pPr algn="ctr"/>
              <a:r>
                <a:rPr lang="en-US" sz="1600" dirty="0">
                  <a:solidFill>
                    <a:schemeClr val="bg1"/>
                  </a:solidFill>
                </a:rPr>
                <a:t>Oil &amp; Gas</a:t>
              </a:r>
            </a:p>
          </p:txBody>
        </p:sp>
        <p:sp>
          <p:nvSpPr>
            <p:cNvPr id="27" name="TextBox 1">
              <a:extLst>
                <a:ext uri="{FF2B5EF4-FFF2-40B4-BE49-F238E27FC236}">
                  <a16:creationId xmlns:a16="http://schemas.microsoft.com/office/drawing/2014/main" id="{F8EE84E0-1B21-4719-97FE-82AB6FD68DA0}"/>
                </a:ext>
              </a:extLst>
            </p:cNvPr>
            <p:cNvSpPr txBox="1"/>
            <p:nvPr/>
          </p:nvSpPr>
          <p:spPr>
            <a:xfrm>
              <a:off x="7417404" y="3206705"/>
              <a:ext cx="1298437" cy="111142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t>25%</a:t>
              </a:r>
            </a:p>
            <a:p>
              <a:pPr algn="ctr"/>
              <a:r>
                <a:rPr lang="en-US" sz="1600" dirty="0"/>
                <a:t>Other </a:t>
              </a:r>
            </a:p>
            <a:p>
              <a:pPr algn="ctr"/>
              <a:r>
                <a:rPr lang="en-US" sz="1600" dirty="0"/>
                <a:t>Industries</a:t>
              </a:r>
            </a:p>
          </p:txBody>
        </p:sp>
      </p:grpSp>
      <p:sp>
        <p:nvSpPr>
          <p:cNvPr id="3" name="Rectangle 2">
            <a:extLst>
              <a:ext uri="{FF2B5EF4-FFF2-40B4-BE49-F238E27FC236}">
                <a16:creationId xmlns:a16="http://schemas.microsoft.com/office/drawing/2014/main" id="{129AD2EC-5E52-4319-9826-BEB2CC00ABFC}"/>
              </a:ext>
            </a:extLst>
          </p:cNvPr>
          <p:cNvSpPr/>
          <p:nvPr/>
        </p:nvSpPr>
        <p:spPr>
          <a:xfrm>
            <a:off x="1139014" y="5977623"/>
            <a:ext cx="4483544" cy="230832"/>
          </a:xfrm>
          <a:prstGeom prst="rect">
            <a:avLst/>
          </a:prstGeom>
        </p:spPr>
        <p:txBody>
          <a:bodyPr wrap="square">
            <a:spAutoFit/>
          </a:bodyPr>
          <a:lstStyle/>
          <a:p>
            <a:r>
              <a:rPr lang="en-US" sz="900" dirty="0">
                <a:solidFill>
                  <a:schemeClr val="bg2"/>
                </a:solidFill>
              </a:rPr>
              <a:t>Source: https://www.eia.gov/state/?sid=CO#tabs-2 (2015 data) </a:t>
            </a:r>
          </a:p>
        </p:txBody>
      </p:sp>
      <mc:AlternateContent xmlns:mc="http://schemas.openxmlformats.org/markup-compatibility/2006" xmlns:p14="http://schemas.microsoft.com/office/powerpoint/2010/main" xmlns:aink="http://schemas.microsoft.com/office/drawing/2016/ink">
        <mc:Choice Requires="p14 aink">
          <p:contentPart p14:bwMode="auto" r:id="rId5">
            <p14:nvContentPartPr>
              <p14:cNvPr id="45" name="Ink 44">
                <a:extLst>
                  <a:ext uri="{FF2B5EF4-FFF2-40B4-BE49-F238E27FC236}">
                    <a16:creationId xmlns:a16="http://schemas.microsoft.com/office/drawing/2014/main" id="{3C4C7BD3-F04A-42A4-88D9-397DADA9448E}"/>
                  </a:ext>
                </a:extLst>
              </p14:cNvPr>
              <p14:cNvContentPartPr/>
              <p14:nvPr/>
            </p14:nvContentPartPr>
            <p14:xfrm>
              <a:off x="3341168" y="5458458"/>
              <a:ext cx="8100" cy="270"/>
            </p14:xfrm>
          </p:contentPart>
        </mc:Choice>
        <mc:Fallback xmlns="">
          <p:pic>
            <p:nvPicPr>
              <p:cNvPr id="45" name="Ink 44">
                <a:extLst>
                  <a:ext uri="{FF2B5EF4-FFF2-40B4-BE49-F238E27FC236}">
                    <a16:creationId xmlns:a16="http://schemas.microsoft.com/office/drawing/2014/main" id="{3C4C7BD3-F04A-42A4-88D9-397DADA9448E}"/>
                  </a:ext>
                </a:extLst>
              </p:cNvPr>
              <p:cNvPicPr/>
              <p:nvPr/>
            </p:nvPicPr>
            <p:blipFill>
              <a:blip r:embed="rId6"/>
              <a:stretch>
                <a:fillRect/>
              </a:stretch>
            </p:blipFill>
            <p:spPr>
              <a:xfrm>
                <a:off x="3324293" y="5377458"/>
                <a:ext cx="41513" cy="162000"/>
              </a:xfrm>
              <a:prstGeom prst="rect">
                <a:avLst/>
              </a:prstGeom>
            </p:spPr>
          </p:pic>
        </mc:Fallback>
      </mc:AlternateContent>
      <p:sp>
        <p:nvSpPr>
          <p:cNvPr id="22" name="Slide Number Placeholder 5"/>
          <p:cNvSpPr txBox="1">
            <a:spLocks/>
          </p:cNvSpPr>
          <p:nvPr/>
        </p:nvSpPr>
        <p:spPr bwMode="auto">
          <a:xfrm>
            <a:off x="7086600" y="5624514"/>
            <a:ext cx="2057400" cy="273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Font typeface="Arial" pitchFamily="34" charset="0"/>
              <a:buChar char="•"/>
              <a:defRPr sz="2800" kern="1200">
                <a:solidFill>
                  <a:schemeClr val="tx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Calibri"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libri"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libri"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libri" pitchFamily="34" charset="0"/>
                <a:ea typeface="+mn-ea"/>
                <a:cs typeface="+mn-cs"/>
              </a:defRPr>
            </a:lvl5pPr>
            <a:lvl6pPr marL="2514600" indent="-228600" algn="l" defTabSz="914400" rtl="0" eaLnBrk="0" fontAlgn="base" latinLnBrk="0" hangingPunct="0">
              <a:spcBef>
                <a:spcPct val="20000"/>
              </a:spcBef>
              <a:spcAft>
                <a:spcPct val="0"/>
              </a:spcAft>
              <a:buFont typeface="Arial" pitchFamily="34" charset="0"/>
              <a:buChar char="»"/>
              <a:defRPr sz="2000" kern="1200">
                <a:solidFill>
                  <a:schemeClr val="tx1"/>
                </a:solidFill>
                <a:latin typeface="Calibri" pitchFamily="34" charset="0"/>
                <a:ea typeface="+mn-ea"/>
                <a:cs typeface="+mn-cs"/>
              </a:defRPr>
            </a:lvl6pPr>
            <a:lvl7pPr marL="2971800" indent="-228600" algn="l" defTabSz="914400" rtl="0" eaLnBrk="0" fontAlgn="base" latinLnBrk="0" hangingPunct="0">
              <a:spcBef>
                <a:spcPct val="20000"/>
              </a:spcBef>
              <a:spcAft>
                <a:spcPct val="0"/>
              </a:spcAft>
              <a:buFont typeface="Arial" pitchFamily="34" charset="0"/>
              <a:buChar char="»"/>
              <a:defRPr sz="2000" kern="1200">
                <a:solidFill>
                  <a:schemeClr val="tx1"/>
                </a:solidFill>
                <a:latin typeface="Calibri" pitchFamily="34" charset="0"/>
                <a:ea typeface="+mn-ea"/>
                <a:cs typeface="+mn-cs"/>
              </a:defRPr>
            </a:lvl7pPr>
            <a:lvl8pPr marL="3429000" indent="-228600" algn="l" defTabSz="914400" rtl="0" eaLnBrk="0" fontAlgn="base" latinLnBrk="0" hangingPunct="0">
              <a:spcBef>
                <a:spcPct val="20000"/>
              </a:spcBef>
              <a:spcAft>
                <a:spcPct val="0"/>
              </a:spcAft>
              <a:buFont typeface="Arial" pitchFamily="34" charset="0"/>
              <a:buChar char="»"/>
              <a:defRPr sz="2000" kern="1200">
                <a:solidFill>
                  <a:schemeClr val="tx1"/>
                </a:solidFill>
                <a:latin typeface="Calibri" pitchFamily="34" charset="0"/>
                <a:ea typeface="+mn-ea"/>
                <a:cs typeface="+mn-cs"/>
              </a:defRPr>
            </a:lvl8pPr>
            <a:lvl9pPr marL="3886200" indent="-228600" algn="l" defTabSz="914400" rtl="0" eaLnBrk="0" fontAlgn="base" latinLnBrk="0" hangingPunct="0">
              <a:spcBef>
                <a:spcPct val="20000"/>
              </a:spcBef>
              <a:spcAft>
                <a:spcPct val="0"/>
              </a:spcAft>
              <a:buFont typeface="Arial" pitchFamily="34" charset="0"/>
              <a:buChar char="»"/>
              <a:defRPr sz="2000" kern="1200">
                <a:solidFill>
                  <a:schemeClr val="tx1"/>
                </a:solidFill>
                <a:latin typeface="Calibri" pitchFamily="34" charset="0"/>
                <a:ea typeface="+mn-ea"/>
                <a:cs typeface="+mn-cs"/>
              </a:defRPr>
            </a:lvl9pPr>
          </a:lstStyle>
          <a:p>
            <a:pPr algn="r">
              <a:spcBef>
                <a:spcPct val="0"/>
              </a:spcBef>
              <a:buFontTx/>
              <a:buNone/>
              <a:defRPr/>
            </a:pPr>
            <a:r>
              <a:rPr lang="en-US" altLang="en-US" sz="1350" dirty="0">
                <a:solidFill>
                  <a:schemeClr val="bg1"/>
                </a:solidFill>
                <a:latin typeface="+mj-lt"/>
              </a:rPr>
              <a:t>9</a:t>
            </a:r>
          </a:p>
        </p:txBody>
      </p:sp>
      <p:sp>
        <p:nvSpPr>
          <p:cNvPr id="28" name="Slide Number Placeholder 4">
            <a:extLst>
              <a:ext uri="{FF2B5EF4-FFF2-40B4-BE49-F238E27FC236}">
                <a16:creationId xmlns:a16="http://schemas.microsoft.com/office/drawing/2014/main" id="{2374BBA6-20C7-4472-975E-2AEA76121601}"/>
              </a:ext>
            </a:extLst>
          </p:cNvPr>
          <p:cNvSpPr>
            <a:spLocks noGrp="1"/>
          </p:cNvSpPr>
          <p:nvPr>
            <p:ph type="sldNum" sz="quarter" idx="4294967295"/>
          </p:nvPr>
        </p:nvSpPr>
        <p:spPr>
          <a:xfrm>
            <a:off x="6928945" y="5893686"/>
            <a:ext cx="2057400" cy="274637"/>
          </a:xfrm>
          <a:prstGeom prst="rect">
            <a:avLst/>
          </a:prstGeom>
        </p:spPr>
        <p:txBody>
          <a:bodyPr/>
          <a:lstStyle>
            <a:lvl1pPr algn="r">
              <a:defRPr sz="1200">
                <a:solidFill>
                  <a:schemeClr val="bg2"/>
                </a:solidFill>
              </a:defRPr>
            </a:lvl1pPr>
          </a:lstStyle>
          <a:p>
            <a:fld id="{7BD61CAC-308B-41D7-BD73-3D30B274331E}" type="slidenum">
              <a:rPr lang="en-US" smtClean="0"/>
              <a:pPr/>
              <a:t>11</a:t>
            </a:fld>
            <a:endParaRPr lang="en-US" dirty="0"/>
          </a:p>
        </p:txBody>
      </p:sp>
    </p:spTree>
    <p:extLst>
      <p:ext uri="{BB962C8B-B14F-4D97-AF65-F5344CB8AC3E}">
        <p14:creationId xmlns:p14="http://schemas.microsoft.com/office/powerpoint/2010/main" val="2115766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21A8B-9B15-4427-9F88-7BA53BA929FC}"/>
              </a:ext>
            </a:extLst>
          </p:cNvPr>
          <p:cNvSpPr>
            <a:spLocks noGrp="1"/>
          </p:cNvSpPr>
          <p:nvPr>
            <p:ph type="title"/>
          </p:nvPr>
        </p:nvSpPr>
        <p:spPr/>
        <p:txBody>
          <a:bodyPr/>
          <a:lstStyle/>
          <a:p>
            <a:r>
              <a:rPr lang="en-US"/>
              <a:t>Benefits of Recycled Energy</a:t>
            </a:r>
          </a:p>
        </p:txBody>
      </p:sp>
      <p:sp>
        <p:nvSpPr>
          <p:cNvPr id="3" name="Content Placeholder 2">
            <a:extLst>
              <a:ext uri="{FF2B5EF4-FFF2-40B4-BE49-F238E27FC236}">
                <a16:creationId xmlns:a16="http://schemas.microsoft.com/office/drawing/2014/main" id="{05E2237F-4148-4036-986E-A9EED4E10125}"/>
              </a:ext>
            </a:extLst>
          </p:cNvPr>
          <p:cNvSpPr>
            <a:spLocks noGrp="1"/>
          </p:cNvSpPr>
          <p:nvPr>
            <p:ph idx="1"/>
          </p:nvPr>
        </p:nvSpPr>
        <p:spPr>
          <a:xfrm>
            <a:off x="680939" y="1661297"/>
            <a:ext cx="3638104" cy="4158610"/>
          </a:xfrm>
          <a:gradFill flip="none" rotWithShape="1">
            <a:gsLst>
              <a:gs pos="0">
                <a:srgbClr val="6EC4E8">
                  <a:tint val="66000"/>
                  <a:satMod val="160000"/>
                </a:srgbClr>
              </a:gs>
              <a:gs pos="50000">
                <a:srgbClr val="6EC4E8">
                  <a:tint val="44500"/>
                  <a:satMod val="160000"/>
                </a:srgbClr>
              </a:gs>
              <a:gs pos="100000">
                <a:srgbClr val="6EC4E8">
                  <a:tint val="23500"/>
                  <a:satMod val="160000"/>
                </a:srgbClr>
              </a:gs>
            </a:gsLst>
            <a:path path="circle">
              <a:fillToRect r="100000" b="100000"/>
            </a:path>
            <a:tileRect l="-100000" t="-100000"/>
          </a:gradFill>
        </p:spPr>
        <p:txBody>
          <a:bodyPr>
            <a:noAutofit/>
          </a:bodyPr>
          <a:lstStyle/>
          <a:p>
            <a:pPr>
              <a:spcBef>
                <a:spcPts val="450"/>
              </a:spcBef>
            </a:pPr>
            <a:r>
              <a:rPr lang="en-US" sz="2000" dirty="0"/>
              <a:t>Operational</a:t>
            </a:r>
          </a:p>
          <a:p>
            <a:pPr marL="334851" lvl="1" indent="-214308">
              <a:spcBef>
                <a:spcPts val="450"/>
              </a:spcBef>
              <a:buFont typeface="Arial" panose="020B0604020202020204" pitchFamily="34" charset="0"/>
              <a:buChar char="•"/>
            </a:pPr>
            <a:r>
              <a:rPr lang="en-US" sz="2000" dirty="0"/>
              <a:t>Improves industrial energy efficiency </a:t>
            </a:r>
          </a:p>
          <a:p>
            <a:pPr marL="334851" lvl="1" indent="-214308">
              <a:spcBef>
                <a:spcPts val="450"/>
              </a:spcBef>
              <a:buFont typeface="Arial" panose="020B0604020202020204" pitchFamily="34" charset="0"/>
              <a:buChar char="•"/>
            </a:pPr>
            <a:r>
              <a:rPr lang="en-US" sz="2000" dirty="0"/>
              <a:t>Power can be used onsite or delivered to the grid</a:t>
            </a:r>
          </a:p>
          <a:p>
            <a:pPr marL="334851" lvl="1" indent="-214308">
              <a:spcBef>
                <a:spcPts val="450"/>
              </a:spcBef>
              <a:buFont typeface="Arial" panose="020B0604020202020204" pitchFamily="34" charset="0"/>
              <a:buChar char="•"/>
            </a:pPr>
            <a:r>
              <a:rPr lang="en-US" sz="2000" dirty="0"/>
              <a:t>Improves electric service reliability onsite</a:t>
            </a:r>
          </a:p>
          <a:p>
            <a:pPr marL="334851" lvl="1" indent="-214308">
              <a:spcBef>
                <a:spcPts val="450"/>
              </a:spcBef>
              <a:spcAft>
                <a:spcPts val="450"/>
              </a:spcAft>
              <a:buFont typeface="Arial" panose="020B0604020202020204" pitchFamily="34" charset="0"/>
              <a:buChar char="•"/>
            </a:pPr>
            <a:r>
              <a:rPr lang="en-US" sz="2000" dirty="0"/>
              <a:t>Can provide power to remote locations</a:t>
            </a:r>
          </a:p>
          <a:p>
            <a:pPr>
              <a:spcBef>
                <a:spcPts val="450"/>
              </a:spcBef>
            </a:pPr>
            <a:endParaRPr lang="en-US" sz="2000" dirty="0"/>
          </a:p>
        </p:txBody>
      </p:sp>
      <p:sp>
        <p:nvSpPr>
          <p:cNvPr id="5" name="Slide Number Placeholder 4">
            <a:extLst>
              <a:ext uri="{FF2B5EF4-FFF2-40B4-BE49-F238E27FC236}">
                <a16:creationId xmlns:a16="http://schemas.microsoft.com/office/drawing/2014/main" id="{429E07A4-C01E-4BF6-B233-2CE269C3540A}"/>
              </a:ext>
            </a:extLst>
          </p:cNvPr>
          <p:cNvSpPr>
            <a:spLocks noGrp="1"/>
          </p:cNvSpPr>
          <p:nvPr>
            <p:ph type="sldNum" sz="quarter" idx="4294967295"/>
          </p:nvPr>
        </p:nvSpPr>
        <p:spPr>
          <a:xfrm>
            <a:off x="7086600" y="5610597"/>
            <a:ext cx="2057400" cy="273844"/>
          </a:xfrm>
          <a:prstGeom prst="rect">
            <a:avLst/>
          </a:prstGeom>
        </p:spPr>
        <p:txBody>
          <a:bodyPr/>
          <a:lstStyle/>
          <a:p>
            <a:pPr algn="r"/>
            <a:fld id="{7BD61CAC-308B-41D7-BD73-3D30B274331E}" type="slidenum">
              <a:rPr lang="en-US" smtClean="0"/>
              <a:pPr algn="r"/>
              <a:t>12</a:t>
            </a:fld>
            <a:endParaRPr lang="en-US" dirty="0"/>
          </a:p>
        </p:txBody>
      </p:sp>
      <p:sp>
        <p:nvSpPr>
          <p:cNvPr id="6" name="Content Placeholder 2">
            <a:extLst>
              <a:ext uri="{FF2B5EF4-FFF2-40B4-BE49-F238E27FC236}">
                <a16:creationId xmlns:a16="http://schemas.microsoft.com/office/drawing/2014/main" id="{A58C2F4B-CE31-42A0-AC4D-3C3797596611}"/>
              </a:ext>
            </a:extLst>
          </p:cNvPr>
          <p:cNvSpPr txBox="1">
            <a:spLocks/>
          </p:cNvSpPr>
          <p:nvPr/>
        </p:nvSpPr>
        <p:spPr>
          <a:xfrm>
            <a:off x="4433785" y="1661297"/>
            <a:ext cx="4103027" cy="4158610"/>
          </a:xfrm>
          <a:prstGeom prst="rect">
            <a:avLst/>
          </a:prstGeom>
          <a:gradFill flip="none" rotWithShape="1">
            <a:gsLst>
              <a:gs pos="0">
                <a:srgbClr val="6EC4E8">
                  <a:tint val="66000"/>
                  <a:satMod val="160000"/>
                </a:srgbClr>
              </a:gs>
              <a:gs pos="50000">
                <a:srgbClr val="6EC4E8">
                  <a:tint val="44500"/>
                  <a:satMod val="160000"/>
                </a:srgbClr>
              </a:gs>
              <a:gs pos="100000">
                <a:srgbClr val="6EC4E8">
                  <a:tint val="23500"/>
                  <a:satMod val="160000"/>
                </a:srgbClr>
              </a:gs>
            </a:gsLst>
            <a:path path="circle">
              <a:fillToRect r="100000" b="100000"/>
            </a:path>
            <a:tileRect l="-100000" t="-100000"/>
          </a:gradFill>
        </p:spPr>
        <p:txBody>
          <a:bodyPr vert="horz">
            <a:noAutofit/>
          </a:bodyPr>
          <a:lstStyle>
            <a:lvl1pPr marL="180815" indent="-180815" algn="l" defTabSz="308055" rtl="0" eaLnBrk="0" fontAlgn="base" hangingPunct="0">
              <a:spcBef>
                <a:spcPts val="2215"/>
              </a:spcBef>
              <a:spcAft>
                <a:spcPct val="0"/>
              </a:spcAft>
              <a:defRPr sz="1582" baseline="0">
                <a:solidFill>
                  <a:srgbClr val="53585F"/>
                </a:solidFill>
                <a:latin typeface="+mn-lt"/>
                <a:ea typeface="+mn-ea"/>
                <a:cs typeface="+mn-cs"/>
                <a:sym typeface="Trebuchet MS" pitchFamily="-100" charset="0"/>
              </a:defRPr>
            </a:lvl1pPr>
            <a:lvl2pPr marL="120544" indent="120544" algn="l" defTabSz="308055" rtl="0" eaLnBrk="0" fontAlgn="base" hangingPunct="0">
              <a:spcBef>
                <a:spcPts val="2215"/>
              </a:spcBef>
              <a:spcAft>
                <a:spcPct val="0"/>
              </a:spcAft>
              <a:defRPr sz="1582">
                <a:solidFill>
                  <a:srgbClr val="53585F"/>
                </a:solidFill>
                <a:latin typeface="+mn-lt"/>
                <a:ea typeface="+mn-ea"/>
                <a:cs typeface="+mn-cs"/>
                <a:sym typeface="Trebuchet MS" pitchFamily="-100" charset="0"/>
              </a:defRPr>
            </a:lvl2pPr>
            <a:lvl3pPr marL="241087" indent="241087" algn="l" defTabSz="308055" rtl="0" eaLnBrk="0" fontAlgn="base" hangingPunct="0">
              <a:spcBef>
                <a:spcPts val="2215"/>
              </a:spcBef>
              <a:spcAft>
                <a:spcPct val="0"/>
              </a:spcAft>
              <a:defRPr sz="1582">
                <a:solidFill>
                  <a:srgbClr val="53585F"/>
                </a:solidFill>
                <a:latin typeface="+mn-lt"/>
                <a:ea typeface="+mn-ea"/>
                <a:cs typeface="+mn-cs"/>
                <a:sym typeface="Trebuchet MS" pitchFamily="-100" charset="0"/>
              </a:defRPr>
            </a:lvl3pPr>
            <a:lvl4pPr marL="361631" indent="361631" algn="l" defTabSz="308055" rtl="0" eaLnBrk="0" fontAlgn="base" hangingPunct="0">
              <a:spcBef>
                <a:spcPts val="2215"/>
              </a:spcBef>
              <a:spcAft>
                <a:spcPct val="0"/>
              </a:spcAft>
              <a:defRPr sz="1582">
                <a:solidFill>
                  <a:srgbClr val="53585F"/>
                </a:solidFill>
                <a:latin typeface="+mn-lt"/>
                <a:ea typeface="+mn-ea"/>
                <a:cs typeface="+mn-cs"/>
                <a:sym typeface="Trebuchet MS" pitchFamily="-100" charset="0"/>
              </a:defRPr>
            </a:lvl4pPr>
            <a:lvl5pPr marL="482174" indent="482174" algn="l" defTabSz="308055" rtl="0" eaLnBrk="0" fontAlgn="base" hangingPunct="0">
              <a:spcBef>
                <a:spcPts val="2215"/>
              </a:spcBef>
              <a:spcAft>
                <a:spcPct val="0"/>
              </a:spcAft>
              <a:defRPr sz="1582">
                <a:solidFill>
                  <a:srgbClr val="53585F"/>
                </a:solidFill>
                <a:latin typeface="+mn-lt"/>
                <a:ea typeface="+mn-ea"/>
                <a:cs typeface="+mn-cs"/>
                <a:sym typeface="Trebuchet MS" pitchFamily="-100" charset="0"/>
              </a:defRPr>
            </a:lvl5pPr>
            <a:lvl6pPr marL="723261" algn="l" defTabSz="308055" rtl="0" fontAlgn="base" hangingPunct="0">
              <a:spcBef>
                <a:spcPts val="2215"/>
              </a:spcBef>
              <a:spcAft>
                <a:spcPct val="0"/>
              </a:spcAft>
              <a:defRPr sz="1582">
                <a:solidFill>
                  <a:srgbClr val="5C6670"/>
                </a:solidFill>
                <a:latin typeface="+mn-lt"/>
                <a:ea typeface="+mn-ea"/>
                <a:cs typeface="+mn-cs"/>
                <a:sym typeface="Trebuchet MS" pitchFamily="-100" charset="0"/>
              </a:defRPr>
            </a:lvl6pPr>
            <a:lvl7pPr marL="964348" algn="l" defTabSz="308055" rtl="0" fontAlgn="base" hangingPunct="0">
              <a:spcBef>
                <a:spcPts val="2215"/>
              </a:spcBef>
              <a:spcAft>
                <a:spcPct val="0"/>
              </a:spcAft>
              <a:defRPr sz="1582">
                <a:solidFill>
                  <a:srgbClr val="5C6670"/>
                </a:solidFill>
                <a:latin typeface="+mn-lt"/>
                <a:ea typeface="+mn-ea"/>
                <a:cs typeface="+mn-cs"/>
                <a:sym typeface="Trebuchet MS" pitchFamily="-100" charset="0"/>
              </a:defRPr>
            </a:lvl7pPr>
            <a:lvl8pPr marL="1205435" algn="l" defTabSz="308055" rtl="0" fontAlgn="base" hangingPunct="0">
              <a:spcBef>
                <a:spcPts val="2215"/>
              </a:spcBef>
              <a:spcAft>
                <a:spcPct val="0"/>
              </a:spcAft>
              <a:defRPr sz="1582">
                <a:solidFill>
                  <a:srgbClr val="5C6670"/>
                </a:solidFill>
                <a:latin typeface="+mn-lt"/>
                <a:ea typeface="+mn-ea"/>
                <a:cs typeface="+mn-cs"/>
                <a:sym typeface="Trebuchet MS" pitchFamily="-100" charset="0"/>
              </a:defRPr>
            </a:lvl8pPr>
            <a:lvl9pPr marL="1446522" algn="l" defTabSz="308055" rtl="0" fontAlgn="base" hangingPunct="0">
              <a:spcBef>
                <a:spcPts val="2215"/>
              </a:spcBef>
              <a:spcAft>
                <a:spcPct val="0"/>
              </a:spcAft>
              <a:defRPr sz="1582">
                <a:solidFill>
                  <a:srgbClr val="5C6670"/>
                </a:solidFill>
                <a:latin typeface="+mn-lt"/>
                <a:ea typeface="+mn-ea"/>
                <a:cs typeface="+mn-cs"/>
                <a:sym typeface="Trebuchet MS" pitchFamily="-100" charset="0"/>
              </a:defRPr>
            </a:lvl9pPr>
          </a:lstStyle>
          <a:p>
            <a:pPr>
              <a:spcBef>
                <a:spcPts val="450"/>
              </a:spcBef>
            </a:pPr>
            <a:r>
              <a:rPr lang="en-US" sz="2000" dirty="0"/>
              <a:t>Economic</a:t>
            </a:r>
          </a:p>
          <a:p>
            <a:pPr marL="334851" lvl="1" indent="-214308">
              <a:spcBef>
                <a:spcPts val="450"/>
              </a:spcBef>
              <a:buFont typeface="Arial" panose="020B0604020202020204" pitchFamily="34" charset="0"/>
              <a:buChar char="•"/>
            </a:pPr>
            <a:r>
              <a:rPr lang="en-US" sz="2000" dirty="0"/>
              <a:t>Offsets costs of purchased power and fuel</a:t>
            </a:r>
          </a:p>
          <a:p>
            <a:pPr marL="334851" lvl="1" indent="-214308">
              <a:spcBef>
                <a:spcPts val="450"/>
              </a:spcBef>
              <a:spcAft>
                <a:spcPts val="450"/>
              </a:spcAft>
              <a:buFont typeface="Arial" panose="020B0604020202020204" pitchFamily="34" charset="0"/>
              <a:buChar char="•"/>
            </a:pPr>
            <a:r>
              <a:rPr lang="en-US" sz="2000" dirty="0"/>
              <a:t>Sale of excess power may provide a revenue stream</a:t>
            </a:r>
          </a:p>
          <a:p>
            <a:pPr>
              <a:spcBef>
                <a:spcPts val="450"/>
              </a:spcBef>
            </a:pPr>
            <a:r>
              <a:rPr lang="en-US" sz="2000" dirty="0"/>
              <a:t>Environmental</a:t>
            </a:r>
          </a:p>
          <a:p>
            <a:pPr marL="334851" lvl="1" indent="-214308">
              <a:spcBef>
                <a:spcPts val="450"/>
              </a:spcBef>
              <a:buFont typeface="Arial" panose="020B0604020202020204" pitchFamily="34" charset="0"/>
              <a:buChar char="•"/>
            </a:pPr>
            <a:r>
              <a:rPr lang="en-US" sz="2000" dirty="0"/>
              <a:t>Uses a waste resource from existing process to generate electricity with no additional fuel, combustion or emissions</a:t>
            </a:r>
          </a:p>
          <a:p>
            <a:pPr marL="334851" lvl="1" indent="-214308">
              <a:spcBef>
                <a:spcPts val="450"/>
              </a:spcBef>
              <a:buFont typeface="Arial" panose="020B0604020202020204" pitchFamily="34" charset="0"/>
              <a:buChar char="•"/>
            </a:pPr>
            <a:r>
              <a:rPr lang="en-US" sz="2000" dirty="0"/>
              <a:t>Reduces overall greenhouse gases, </a:t>
            </a:r>
            <a:r>
              <a:rPr lang="en-US" sz="2000" dirty="0" err="1"/>
              <a:t>SOx</a:t>
            </a:r>
            <a:r>
              <a:rPr lang="en-US" sz="2000" dirty="0"/>
              <a:t>, NOx</a:t>
            </a:r>
          </a:p>
        </p:txBody>
      </p:sp>
      <p:sp>
        <p:nvSpPr>
          <p:cNvPr id="7" name="Slide Number Placeholder 4">
            <a:extLst>
              <a:ext uri="{FF2B5EF4-FFF2-40B4-BE49-F238E27FC236}">
                <a16:creationId xmlns:a16="http://schemas.microsoft.com/office/drawing/2014/main" id="{29B64638-E303-4F6A-B091-3AE3D7AA3C33}"/>
              </a:ext>
            </a:extLst>
          </p:cNvPr>
          <p:cNvSpPr>
            <a:spLocks noGrp="1"/>
          </p:cNvSpPr>
          <p:nvPr>
            <p:ph type="sldNum" sz="quarter" idx="4294967295"/>
          </p:nvPr>
        </p:nvSpPr>
        <p:spPr>
          <a:xfrm>
            <a:off x="6928945" y="5893686"/>
            <a:ext cx="2057400" cy="274637"/>
          </a:xfrm>
          <a:prstGeom prst="rect">
            <a:avLst/>
          </a:prstGeom>
        </p:spPr>
        <p:txBody>
          <a:bodyPr/>
          <a:lstStyle>
            <a:lvl1pPr algn="r">
              <a:defRPr sz="1200">
                <a:solidFill>
                  <a:schemeClr val="bg2"/>
                </a:solidFill>
              </a:defRPr>
            </a:lvl1pPr>
          </a:lstStyle>
          <a:p>
            <a:fld id="{7BD61CAC-308B-41D7-BD73-3D30B274331E}" type="slidenum">
              <a:rPr lang="en-US" smtClean="0"/>
              <a:pPr/>
              <a:t>12</a:t>
            </a:fld>
            <a:endParaRPr lang="en-US" dirty="0"/>
          </a:p>
        </p:txBody>
      </p:sp>
    </p:spTree>
    <p:extLst>
      <p:ext uri="{BB962C8B-B14F-4D97-AF65-F5344CB8AC3E}">
        <p14:creationId xmlns:p14="http://schemas.microsoft.com/office/powerpoint/2010/main" val="774354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66FAC-9BEC-4B79-A18E-C34C37FD348B}"/>
              </a:ext>
            </a:extLst>
          </p:cNvPr>
          <p:cNvSpPr>
            <a:spLocks noGrp="1"/>
          </p:cNvSpPr>
          <p:nvPr>
            <p:ph type="title"/>
          </p:nvPr>
        </p:nvSpPr>
        <p:spPr/>
        <p:txBody>
          <a:bodyPr/>
          <a:lstStyle/>
          <a:p>
            <a:r>
              <a:rPr lang="en-US" dirty="0"/>
              <a:t>Case Studies</a:t>
            </a:r>
          </a:p>
        </p:txBody>
      </p:sp>
      <p:sp>
        <p:nvSpPr>
          <p:cNvPr id="3" name="Subtitle 2">
            <a:extLst>
              <a:ext uri="{FF2B5EF4-FFF2-40B4-BE49-F238E27FC236}">
                <a16:creationId xmlns:a16="http://schemas.microsoft.com/office/drawing/2014/main" id="{70BEF9FD-5558-4035-9180-3850A541773F}"/>
              </a:ext>
            </a:extLst>
          </p:cNvPr>
          <p:cNvSpPr>
            <a:spLocks noGrp="1"/>
          </p:cNvSpPr>
          <p:nvPr>
            <p:ph type="subTitle" idx="4294967295"/>
          </p:nvPr>
        </p:nvSpPr>
        <p:spPr>
          <a:xfrm>
            <a:off x="0" y="3586163"/>
            <a:ext cx="3252788" cy="1241822"/>
          </a:xfrm>
        </p:spPr>
        <p:txBody>
          <a:bodyPr>
            <a:normAutofit fontScale="62500" lnSpcReduction="20000"/>
          </a:bodyPr>
          <a:lstStyle/>
          <a:p>
            <a:endParaRPr lang="en-US" dirty="0"/>
          </a:p>
          <a:p>
            <a:endParaRPr lang="en-US" dirty="0"/>
          </a:p>
          <a:p>
            <a:r>
              <a:rPr lang="en-US" dirty="0"/>
              <a:t>Recycled Energy in the Oil and Gas Industry: Colorado Opportunities, Incentives, Assistance</a:t>
            </a:r>
          </a:p>
          <a:p>
            <a:endParaRPr lang="en-US" dirty="0"/>
          </a:p>
        </p:txBody>
      </p:sp>
    </p:spTree>
    <p:extLst>
      <p:ext uri="{BB962C8B-B14F-4D97-AF65-F5344CB8AC3E}">
        <p14:creationId xmlns:p14="http://schemas.microsoft.com/office/powerpoint/2010/main" val="1802676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FAE33-8C1B-46BB-9628-E03D0D6D740C}"/>
              </a:ext>
            </a:extLst>
          </p:cNvPr>
          <p:cNvPicPr>
            <a:picLocks noChangeAspect="1"/>
          </p:cNvPicPr>
          <p:nvPr/>
        </p:nvPicPr>
        <p:blipFill rotWithShape="1">
          <a:blip r:embed="rId3"/>
          <a:srcRect l="42410" t="47835" r="21843" b="32310"/>
          <a:stretch/>
        </p:blipFill>
        <p:spPr>
          <a:xfrm>
            <a:off x="1583673" y="1365939"/>
            <a:ext cx="6075848" cy="1898255"/>
          </a:xfrm>
          <a:prstGeom prst="rect">
            <a:avLst/>
          </a:prstGeom>
        </p:spPr>
      </p:pic>
      <p:sp>
        <p:nvSpPr>
          <p:cNvPr id="2" name="Title 1">
            <a:extLst>
              <a:ext uri="{FF2B5EF4-FFF2-40B4-BE49-F238E27FC236}">
                <a16:creationId xmlns:a16="http://schemas.microsoft.com/office/drawing/2014/main" id="{383FE1BC-88BF-4538-8372-1C525A6082A9}"/>
              </a:ext>
            </a:extLst>
          </p:cNvPr>
          <p:cNvSpPr>
            <a:spLocks noGrp="1"/>
          </p:cNvSpPr>
          <p:nvPr>
            <p:ph type="title"/>
          </p:nvPr>
        </p:nvSpPr>
        <p:spPr/>
        <p:txBody>
          <a:bodyPr>
            <a:normAutofit/>
          </a:bodyPr>
          <a:lstStyle/>
          <a:p>
            <a:r>
              <a:rPr lang="en-US" dirty="0"/>
              <a:t>Trailblazer Pipeline Compressor Station</a:t>
            </a:r>
          </a:p>
        </p:txBody>
      </p:sp>
      <p:pic>
        <p:nvPicPr>
          <p:cNvPr id="4" name="Content Placeholder 3">
            <a:extLst>
              <a:ext uri="{FF2B5EF4-FFF2-40B4-BE49-F238E27FC236}">
                <a16:creationId xmlns:a16="http://schemas.microsoft.com/office/drawing/2014/main" id="{71DB6E37-9D42-46B3-9A41-A77334455718}"/>
              </a:ext>
            </a:extLst>
          </p:cNvPr>
          <p:cNvPicPr>
            <a:picLocks noGrp="1" noChangeAspect="1"/>
          </p:cNvPicPr>
          <p:nvPr>
            <p:ph idx="1"/>
          </p:nvPr>
        </p:nvPicPr>
        <p:blipFill rotWithShape="1">
          <a:blip r:embed="rId4"/>
          <a:srcRect l="20449" t="34630" r="21367" b="30112"/>
          <a:stretch/>
        </p:blipFill>
        <p:spPr>
          <a:xfrm>
            <a:off x="4001590" y="5032990"/>
            <a:ext cx="4655389" cy="1586827"/>
          </a:xfrm>
          <a:prstGeom prst="rect">
            <a:avLst/>
          </a:prstGeom>
        </p:spPr>
      </p:pic>
      <p:sp>
        <p:nvSpPr>
          <p:cNvPr id="14" name="Slide Number Placeholder 13">
            <a:extLst>
              <a:ext uri="{FF2B5EF4-FFF2-40B4-BE49-F238E27FC236}">
                <a16:creationId xmlns:a16="http://schemas.microsoft.com/office/drawing/2014/main" id="{AC3C35ED-356C-409B-B474-B476EC365127}"/>
              </a:ext>
            </a:extLst>
          </p:cNvPr>
          <p:cNvSpPr>
            <a:spLocks noGrp="1"/>
          </p:cNvSpPr>
          <p:nvPr>
            <p:ph type="sldNum" sz="quarter" idx="4294967295"/>
          </p:nvPr>
        </p:nvSpPr>
        <p:spPr>
          <a:xfrm>
            <a:off x="7086600" y="5624514"/>
            <a:ext cx="2057400" cy="273844"/>
          </a:xfrm>
          <a:prstGeom prst="rect">
            <a:avLst/>
          </a:prstGeom>
        </p:spPr>
        <p:txBody>
          <a:bodyPr/>
          <a:lstStyle/>
          <a:p>
            <a:pPr algn="r"/>
            <a:fld id="{7BD61CAC-308B-41D7-BD73-3D30B274331E}" type="slidenum">
              <a:rPr lang="en-US" smtClean="0"/>
              <a:pPr algn="r"/>
              <a:t>14</a:t>
            </a:fld>
            <a:endParaRPr lang="en-US" dirty="0"/>
          </a:p>
        </p:txBody>
      </p:sp>
      <p:sp>
        <p:nvSpPr>
          <p:cNvPr id="7" name="Rectangle 6">
            <a:extLst>
              <a:ext uri="{FF2B5EF4-FFF2-40B4-BE49-F238E27FC236}">
                <a16:creationId xmlns:a16="http://schemas.microsoft.com/office/drawing/2014/main" id="{F8B54BD4-C85B-4569-B681-32792A323570}"/>
              </a:ext>
            </a:extLst>
          </p:cNvPr>
          <p:cNvSpPr/>
          <p:nvPr/>
        </p:nvSpPr>
        <p:spPr>
          <a:xfrm>
            <a:off x="446484" y="3977463"/>
            <a:ext cx="6119441" cy="2323713"/>
          </a:xfrm>
          <a:prstGeom prst="rect">
            <a:avLst/>
          </a:prstGeom>
        </p:spPr>
        <p:txBody>
          <a:bodyPr wrap="square">
            <a:spAutoFit/>
          </a:bodyPr>
          <a:lstStyle/>
          <a:p>
            <a:pPr>
              <a:spcBef>
                <a:spcPts val="80"/>
              </a:spcBef>
            </a:pPr>
            <a:r>
              <a:rPr lang="en-US" sz="2000" dirty="0">
                <a:solidFill>
                  <a:schemeClr val="bg2"/>
                </a:solidFill>
              </a:rPr>
              <a:t>Key Benefits </a:t>
            </a:r>
          </a:p>
          <a:p>
            <a:pPr marL="257168" indent="-257168">
              <a:spcBef>
                <a:spcPts val="80"/>
              </a:spcBef>
              <a:buFont typeface="Arial" panose="020B0604020202020204" pitchFamily="34" charset="0"/>
              <a:buChar char="•"/>
            </a:pPr>
            <a:r>
              <a:rPr lang="en-US" sz="2000" dirty="0">
                <a:solidFill>
                  <a:schemeClr val="bg2"/>
                </a:solidFill>
              </a:rPr>
              <a:t>All power and RECs sold to local co-op</a:t>
            </a:r>
          </a:p>
          <a:p>
            <a:pPr marL="257168" indent="-257168">
              <a:spcBef>
                <a:spcPts val="80"/>
              </a:spcBef>
              <a:buFont typeface="Arial" panose="020B0604020202020204" pitchFamily="34" charset="0"/>
              <a:buChar char="•"/>
            </a:pPr>
            <a:r>
              <a:rPr lang="en-US" sz="2000" dirty="0">
                <a:solidFill>
                  <a:schemeClr val="bg2"/>
                </a:solidFill>
              </a:rPr>
              <a:t>Saves &gt;$600,000/</a:t>
            </a:r>
            <a:r>
              <a:rPr lang="en-US" sz="2000" dirty="0" err="1">
                <a:solidFill>
                  <a:schemeClr val="bg2"/>
                </a:solidFill>
              </a:rPr>
              <a:t>yr</a:t>
            </a:r>
            <a:r>
              <a:rPr lang="en-US" sz="2000" dirty="0">
                <a:solidFill>
                  <a:schemeClr val="bg2"/>
                </a:solidFill>
              </a:rPr>
              <a:t>, &gt;$10mil over 20 </a:t>
            </a:r>
            <a:r>
              <a:rPr lang="en-US" sz="2000" dirty="0" err="1">
                <a:solidFill>
                  <a:schemeClr val="bg2"/>
                </a:solidFill>
              </a:rPr>
              <a:t>yrs</a:t>
            </a:r>
            <a:endParaRPr lang="en-US" sz="2000" dirty="0">
              <a:solidFill>
                <a:schemeClr val="bg2"/>
              </a:solidFill>
            </a:endParaRPr>
          </a:p>
          <a:p>
            <a:pPr marL="257168" indent="-257168">
              <a:spcBef>
                <a:spcPts val="80"/>
              </a:spcBef>
              <a:buFont typeface="Arial" panose="020B0604020202020204" pitchFamily="34" charset="0"/>
              <a:buChar char="•"/>
            </a:pPr>
            <a:r>
              <a:rPr lang="en-US" sz="2000" dirty="0">
                <a:solidFill>
                  <a:schemeClr val="bg2"/>
                </a:solidFill>
              </a:rPr>
              <a:t>Replicable; 13 in U.S.</a:t>
            </a:r>
          </a:p>
          <a:p>
            <a:pPr marL="257168" indent="-257168">
              <a:spcBef>
                <a:spcPts val="80"/>
              </a:spcBef>
              <a:buFont typeface="Arial" panose="020B0604020202020204" pitchFamily="34" charset="0"/>
              <a:buChar char="•"/>
            </a:pPr>
            <a:r>
              <a:rPr lang="en-US" sz="2000" dirty="0">
                <a:solidFill>
                  <a:schemeClr val="bg2"/>
                </a:solidFill>
              </a:rPr>
              <a:t>Virtually no emissions </a:t>
            </a:r>
          </a:p>
          <a:p>
            <a:pPr marL="257168" indent="-257168">
              <a:spcBef>
                <a:spcPts val="80"/>
              </a:spcBef>
              <a:buFont typeface="Arial" panose="020B0604020202020204" pitchFamily="34" charset="0"/>
              <a:buChar char="•"/>
            </a:pPr>
            <a:r>
              <a:rPr lang="en-US" sz="2000" dirty="0">
                <a:solidFill>
                  <a:schemeClr val="bg2"/>
                </a:solidFill>
              </a:rPr>
              <a:t>Uses no water</a:t>
            </a:r>
          </a:p>
          <a:p>
            <a:pPr marL="257168" indent="-257168">
              <a:spcBef>
                <a:spcPts val="80"/>
              </a:spcBef>
              <a:buFont typeface="Arial" panose="020B0604020202020204" pitchFamily="34" charset="0"/>
              <a:buChar char="•"/>
            </a:pPr>
            <a:r>
              <a:rPr lang="en-US" sz="2000" dirty="0">
                <a:solidFill>
                  <a:schemeClr val="bg2"/>
                </a:solidFill>
              </a:rPr>
              <a:t>Reduces carbon footprint</a:t>
            </a:r>
          </a:p>
        </p:txBody>
      </p:sp>
      <p:sp>
        <p:nvSpPr>
          <p:cNvPr id="9" name="Slide Number Placeholder 4">
            <a:extLst>
              <a:ext uri="{FF2B5EF4-FFF2-40B4-BE49-F238E27FC236}">
                <a16:creationId xmlns:a16="http://schemas.microsoft.com/office/drawing/2014/main" id="{9681294F-C426-4AAC-B27F-C0B291D57A77}"/>
              </a:ext>
            </a:extLst>
          </p:cNvPr>
          <p:cNvSpPr>
            <a:spLocks noGrp="1"/>
          </p:cNvSpPr>
          <p:nvPr>
            <p:ph type="sldNum" sz="quarter" idx="4294967295"/>
          </p:nvPr>
        </p:nvSpPr>
        <p:spPr>
          <a:xfrm>
            <a:off x="6928945" y="5893686"/>
            <a:ext cx="2057400" cy="274637"/>
          </a:xfrm>
          <a:prstGeom prst="rect">
            <a:avLst/>
          </a:prstGeom>
        </p:spPr>
        <p:txBody>
          <a:bodyPr/>
          <a:lstStyle>
            <a:lvl1pPr algn="r">
              <a:defRPr sz="1200">
                <a:solidFill>
                  <a:schemeClr val="bg2"/>
                </a:solidFill>
              </a:defRPr>
            </a:lvl1pPr>
          </a:lstStyle>
          <a:p>
            <a:fld id="{7BD61CAC-308B-41D7-BD73-3D30B274331E}" type="slidenum">
              <a:rPr lang="en-US" smtClean="0"/>
              <a:pPr/>
              <a:t>14</a:t>
            </a:fld>
            <a:endParaRPr lang="en-US" dirty="0"/>
          </a:p>
        </p:txBody>
      </p:sp>
      <p:sp>
        <p:nvSpPr>
          <p:cNvPr id="3" name="Rectangle 2">
            <a:extLst>
              <a:ext uri="{FF2B5EF4-FFF2-40B4-BE49-F238E27FC236}">
                <a16:creationId xmlns:a16="http://schemas.microsoft.com/office/drawing/2014/main" id="{F7D8705F-D667-4665-ADFE-D7FAB13C39E9}"/>
              </a:ext>
            </a:extLst>
          </p:cNvPr>
          <p:cNvSpPr/>
          <p:nvPr/>
        </p:nvSpPr>
        <p:spPr>
          <a:xfrm>
            <a:off x="5681853" y="4085341"/>
            <a:ext cx="3462147" cy="923330"/>
          </a:xfrm>
          <a:prstGeom prst="rect">
            <a:avLst/>
          </a:prstGeom>
        </p:spPr>
        <p:txBody>
          <a:bodyPr wrap="square">
            <a:spAutoFit/>
          </a:bodyPr>
          <a:lstStyle/>
          <a:p>
            <a:pPr>
              <a:spcBef>
                <a:spcPts val="80"/>
              </a:spcBef>
            </a:pPr>
            <a:r>
              <a:rPr lang="en-US" dirty="0">
                <a:solidFill>
                  <a:schemeClr val="bg2"/>
                </a:solidFill>
              </a:rPr>
              <a:t>Key Players: </a:t>
            </a:r>
            <a:r>
              <a:rPr lang="en-US" dirty="0" err="1">
                <a:solidFill>
                  <a:schemeClr val="bg2"/>
                </a:solidFill>
              </a:rPr>
              <a:t>Ormat</a:t>
            </a:r>
            <a:r>
              <a:rPr lang="en-US" dirty="0">
                <a:solidFill>
                  <a:schemeClr val="bg2"/>
                </a:solidFill>
              </a:rPr>
              <a:t>, Highline Electric Assn, Tri-State, Kinder Morgan (now Tall Grass) </a:t>
            </a:r>
          </a:p>
        </p:txBody>
      </p:sp>
      <p:sp>
        <p:nvSpPr>
          <p:cNvPr id="12" name="Rectangle 11">
            <a:extLst>
              <a:ext uri="{FF2B5EF4-FFF2-40B4-BE49-F238E27FC236}">
                <a16:creationId xmlns:a16="http://schemas.microsoft.com/office/drawing/2014/main" id="{9EDC298F-1E82-4E58-8B4B-02E62B8638E6}"/>
              </a:ext>
            </a:extLst>
          </p:cNvPr>
          <p:cNvSpPr/>
          <p:nvPr/>
        </p:nvSpPr>
        <p:spPr>
          <a:xfrm>
            <a:off x="446484" y="3349258"/>
            <a:ext cx="5869255" cy="720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spcBef>
                <a:spcPts val="80"/>
              </a:spcBef>
            </a:pPr>
            <a:r>
              <a:rPr lang="en-US" sz="2000" dirty="0">
                <a:solidFill>
                  <a:schemeClr val="bg2"/>
                </a:solidFill>
              </a:rPr>
              <a:t>Power Generation: 4 MW system; 27,600 MWh/</a:t>
            </a:r>
            <a:r>
              <a:rPr lang="en-US" sz="2000" dirty="0" err="1">
                <a:solidFill>
                  <a:schemeClr val="bg2"/>
                </a:solidFill>
              </a:rPr>
              <a:t>yr</a:t>
            </a:r>
            <a:endParaRPr lang="en-US" sz="2000" dirty="0">
              <a:solidFill>
                <a:schemeClr val="bg2"/>
              </a:solidFill>
            </a:endParaRPr>
          </a:p>
          <a:p>
            <a:pPr>
              <a:spcBef>
                <a:spcPts val="80"/>
              </a:spcBef>
            </a:pPr>
            <a:r>
              <a:rPr lang="en-US" sz="2000" dirty="0">
                <a:solidFill>
                  <a:schemeClr val="bg2"/>
                </a:solidFill>
              </a:rPr>
              <a:t>Waste Heat: 900</a:t>
            </a:r>
            <a:r>
              <a:rPr lang="en-US" sz="2000" dirty="0">
                <a:solidFill>
                  <a:schemeClr val="bg2"/>
                </a:solidFill>
                <a:cs typeface="Times New Roman" panose="02020603050405020304" pitchFamily="18" charset="0"/>
              </a:rPr>
              <a:t>°</a:t>
            </a:r>
            <a:r>
              <a:rPr lang="en-US" sz="2000" dirty="0">
                <a:solidFill>
                  <a:schemeClr val="bg2"/>
                </a:solidFill>
              </a:rPr>
              <a:t>F turbine exhaust</a:t>
            </a:r>
          </a:p>
        </p:txBody>
      </p:sp>
    </p:spTree>
    <p:extLst>
      <p:ext uri="{BB962C8B-B14F-4D97-AF65-F5344CB8AC3E}">
        <p14:creationId xmlns:p14="http://schemas.microsoft.com/office/powerpoint/2010/main" val="3385195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B36632AE-FEC7-491A-98B5-41CA0C4D62E5}"/>
              </a:ext>
            </a:extLst>
          </p:cNvPr>
          <p:cNvPicPr>
            <a:picLocks noChangeAspect="1"/>
          </p:cNvPicPr>
          <p:nvPr/>
        </p:nvPicPr>
        <p:blipFill>
          <a:blip r:embed="rId2"/>
          <a:stretch>
            <a:fillRect/>
          </a:stretch>
        </p:blipFill>
        <p:spPr>
          <a:xfrm>
            <a:off x="180658" y="4028680"/>
            <a:ext cx="3170632" cy="2085439"/>
          </a:xfrm>
          <a:prstGeom prst="rect">
            <a:avLst/>
          </a:prstGeom>
        </p:spPr>
      </p:pic>
      <p:sp>
        <p:nvSpPr>
          <p:cNvPr id="2" name="Title 1">
            <a:extLst>
              <a:ext uri="{FF2B5EF4-FFF2-40B4-BE49-F238E27FC236}">
                <a16:creationId xmlns:a16="http://schemas.microsoft.com/office/drawing/2014/main" id="{20C85F1D-58F8-4F42-883C-B4FCD32C7B80}"/>
              </a:ext>
            </a:extLst>
          </p:cNvPr>
          <p:cNvSpPr>
            <a:spLocks noGrp="1"/>
          </p:cNvSpPr>
          <p:nvPr>
            <p:ph type="title"/>
          </p:nvPr>
        </p:nvSpPr>
        <p:spPr/>
        <p:txBody>
          <a:bodyPr/>
          <a:lstStyle/>
          <a:p>
            <a:r>
              <a:rPr lang="en-US" dirty="0"/>
              <a:t>Recycled Energy at Gas Processing Plant</a:t>
            </a:r>
          </a:p>
        </p:txBody>
      </p:sp>
      <p:sp>
        <p:nvSpPr>
          <p:cNvPr id="41" name="Arrow: Right 40">
            <a:extLst>
              <a:ext uri="{FF2B5EF4-FFF2-40B4-BE49-F238E27FC236}">
                <a16:creationId xmlns:a16="http://schemas.microsoft.com/office/drawing/2014/main" id="{A95B902C-24A9-414E-B2B5-20E991A46CB9}"/>
              </a:ext>
            </a:extLst>
          </p:cNvPr>
          <p:cNvSpPr/>
          <p:nvPr/>
        </p:nvSpPr>
        <p:spPr bwMode="auto">
          <a:xfrm rot="5400000">
            <a:off x="788975" y="2921576"/>
            <a:ext cx="1477300" cy="522378"/>
          </a:xfrm>
          <a:prstGeom prst="rightArrow">
            <a:avLst/>
          </a:prstGeom>
          <a:solidFill>
            <a:srgbClr val="00CC00"/>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r>
              <a:rPr lang="en-US" sz="1100" b="1" dirty="0">
                <a:solidFill>
                  <a:schemeClr val="tx1"/>
                </a:solidFill>
                <a:latin typeface="Trebuchet MS" pitchFamily="-100" charset="0"/>
                <a:ea typeface="Trebuchet MS" pitchFamily="-100" charset="0"/>
                <a:cs typeface="Trebuchet MS" pitchFamily="-100" charset="0"/>
                <a:sym typeface="Trebuchet MS" pitchFamily="-100" charset="0"/>
              </a:rPr>
              <a:t>        Gas sep’n</a:t>
            </a:r>
            <a:endParaRPr kumimoji="0" lang="en-US" sz="1100" b="1" i="0" u="none" strike="noStrike" cap="none" normalizeH="0" baseline="0" dirty="0">
              <a:ln>
                <a:noFill/>
              </a:ln>
              <a:solidFill>
                <a:schemeClr val="tx1"/>
              </a:solidFill>
              <a:effectLst/>
              <a:latin typeface="Trebuchet MS" pitchFamily="-100" charset="0"/>
              <a:ea typeface="Trebuchet MS" pitchFamily="-100" charset="0"/>
              <a:cs typeface="Trebuchet MS" pitchFamily="-100" charset="0"/>
              <a:sym typeface="Trebuchet MS" pitchFamily="-100" charset="0"/>
            </a:endParaRPr>
          </a:p>
        </p:txBody>
      </p:sp>
      <p:sp>
        <p:nvSpPr>
          <p:cNvPr id="37" name="Arrow: Right 36">
            <a:extLst>
              <a:ext uri="{FF2B5EF4-FFF2-40B4-BE49-F238E27FC236}">
                <a16:creationId xmlns:a16="http://schemas.microsoft.com/office/drawing/2014/main" id="{3D2D007F-9CB5-4985-9AED-016538CDF5A9}"/>
              </a:ext>
            </a:extLst>
          </p:cNvPr>
          <p:cNvSpPr/>
          <p:nvPr/>
        </p:nvSpPr>
        <p:spPr bwMode="auto">
          <a:xfrm rot="1855151">
            <a:off x="5761820" y="2079182"/>
            <a:ext cx="802343" cy="522378"/>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r>
              <a:rPr lang="en-US" sz="1050" dirty="0">
                <a:solidFill>
                  <a:srgbClr val="5C6670"/>
                </a:solidFill>
                <a:latin typeface="Trebuchet MS" pitchFamily="-100" charset="0"/>
                <a:ea typeface="Trebuchet MS" pitchFamily="-100" charset="0"/>
                <a:cs typeface="Trebuchet MS" pitchFamily="-100" charset="0"/>
                <a:sym typeface="Trebuchet MS" pitchFamily="-100" charset="0"/>
              </a:rPr>
              <a:t>heat</a:t>
            </a:r>
            <a:endParaRPr kumimoji="0" lang="en-US" sz="1050" b="0"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35" name="Arrow: Right 34">
            <a:extLst>
              <a:ext uri="{FF2B5EF4-FFF2-40B4-BE49-F238E27FC236}">
                <a16:creationId xmlns:a16="http://schemas.microsoft.com/office/drawing/2014/main" id="{CE404EF4-28A2-4583-9DBE-F1F2E625AE9D}"/>
              </a:ext>
            </a:extLst>
          </p:cNvPr>
          <p:cNvSpPr/>
          <p:nvPr/>
        </p:nvSpPr>
        <p:spPr bwMode="auto">
          <a:xfrm>
            <a:off x="5808342" y="1532565"/>
            <a:ext cx="802343" cy="522378"/>
          </a:xfrm>
          <a:prstGeom prst="rightArrow">
            <a:avLst/>
          </a:prstGeom>
          <a:solidFill>
            <a:schemeClr val="accent1">
              <a:lumMod val="20000"/>
              <a:lumOff val="80000"/>
            </a:schemeClr>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2"/>
                </a:solidFill>
                <a:effectLst/>
                <a:latin typeface="Trebuchet MS" pitchFamily="-100" charset="0"/>
                <a:ea typeface="Trebuchet MS" pitchFamily="-100" charset="0"/>
                <a:cs typeface="Trebuchet MS" pitchFamily="-100" charset="0"/>
                <a:sym typeface="Trebuchet MS" pitchFamily="-100" charset="0"/>
              </a:rPr>
              <a:t>5 MW</a:t>
            </a:r>
          </a:p>
        </p:txBody>
      </p:sp>
      <p:sp>
        <p:nvSpPr>
          <p:cNvPr id="36" name="Arrow: Right 35">
            <a:extLst>
              <a:ext uri="{FF2B5EF4-FFF2-40B4-BE49-F238E27FC236}">
                <a16:creationId xmlns:a16="http://schemas.microsoft.com/office/drawing/2014/main" id="{C07A7995-F47B-4992-A598-B65B24E458F6}"/>
              </a:ext>
            </a:extLst>
          </p:cNvPr>
          <p:cNvSpPr/>
          <p:nvPr/>
        </p:nvSpPr>
        <p:spPr bwMode="auto">
          <a:xfrm>
            <a:off x="3747931" y="1660548"/>
            <a:ext cx="917791" cy="522378"/>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rPr>
              <a:t>steam</a:t>
            </a:r>
          </a:p>
        </p:txBody>
      </p:sp>
      <p:sp>
        <p:nvSpPr>
          <p:cNvPr id="6" name="Arrow: Right 5">
            <a:extLst>
              <a:ext uri="{FF2B5EF4-FFF2-40B4-BE49-F238E27FC236}">
                <a16:creationId xmlns:a16="http://schemas.microsoft.com/office/drawing/2014/main" id="{8BFD1C04-8752-46DC-ADC5-5A58AAC3A990}"/>
              </a:ext>
            </a:extLst>
          </p:cNvPr>
          <p:cNvSpPr/>
          <p:nvPr/>
        </p:nvSpPr>
        <p:spPr bwMode="auto">
          <a:xfrm>
            <a:off x="1928227" y="1376521"/>
            <a:ext cx="802343" cy="522378"/>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rPr>
              <a:t>heat</a:t>
            </a:r>
          </a:p>
        </p:txBody>
      </p:sp>
      <p:sp>
        <p:nvSpPr>
          <p:cNvPr id="34" name="Arrow: Right 33">
            <a:extLst>
              <a:ext uri="{FF2B5EF4-FFF2-40B4-BE49-F238E27FC236}">
                <a16:creationId xmlns:a16="http://schemas.microsoft.com/office/drawing/2014/main" id="{BE640EE7-B080-4D1C-8079-4885D18D6382}"/>
              </a:ext>
            </a:extLst>
          </p:cNvPr>
          <p:cNvSpPr/>
          <p:nvPr/>
        </p:nvSpPr>
        <p:spPr bwMode="auto">
          <a:xfrm>
            <a:off x="1928227" y="1921737"/>
            <a:ext cx="802343" cy="522378"/>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rPr>
              <a:t>heat</a:t>
            </a:r>
          </a:p>
        </p:txBody>
      </p:sp>
      <p:sp>
        <p:nvSpPr>
          <p:cNvPr id="4" name="Rectangle: Rounded Corners 3">
            <a:extLst>
              <a:ext uri="{FF2B5EF4-FFF2-40B4-BE49-F238E27FC236}">
                <a16:creationId xmlns:a16="http://schemas.microsoft.com/office/drawing/2014/main" id="{06D2E2E2-E918-457F-B166-2338A70F48B9}"/>
              </a:ext>
            </a:extLst>
          </p:cNvPr>
          <p:cNvSpPr/>
          <p:nvPr/>
        </p:nvSpPr>
        <p:spPr bwMode="auto">
          <a:xfrm>
            <a:off x="4772832" y="1589589"/>
            <a:ext cx="1148391" cy="675362"/>
          </a:xfrm>
          <a:prstGeom prst="roundRect">
            <a:avLst/>
          </a:prstGeom>
          <a:solidFill>
            <a:schemeClr val="accent1">
              <a:lumMod val="60000"/>
              <a:lumOff val="40000"/>
            </a:schemeClr>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50800" rIns="50800" bIns="50800" numCol="1" rtlCol="0" anchor="ctr" anchorCtr="0" compatLnSpc="1">
            <a:prstTxWarp prst="textNoShape">
              <a:avLst/>
            </a:prstTxWarp>
            <a:noAutofit/>
          </a:bodyPr>
          <a:lstStyle/>
          <a:p>
            <a:pPr marL="228600" marR="0" indent="0" defTabSz="584200" rtl="0" eaLnBrk="1"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latin typeface="Trebuchet MS" pitchFamily="-100" charset="0"/>
                <a:ea typeface="Trebuchet MS" pitchFamily="-100" charset="0"/>
                <a:cs typeface="Trebuchet MS" pitchFamily="-100" charset="0"/>
                <a:sym typeface="Trebuchet MS" pitchFamily="-100" charset="0"/>
              </a:rPr>
              <a:t>Steam turbine</a:t>
            </a:r>
          </a:p>
        </p:txBody>
      </p:sp>
      <p:sp>
        <p:nvSpPr>
          <p:cNvPr id="31" name="Rectangle: Rounded Corners 30">
            <a:extLst>
              <a:ext uri="{FF2B5EF4-FFF2-40B4-BE49-F238E27FC236}">
                <a16:creationId xmlns:a16="http://schemas.microsoft.com/office/drawing/2014/main" id="{F7F8AF0C-FC48-4FFC-8E09-6EE303254F64}"/>
              </a:ext>
            </a:extLst>
          </p:cNvPr>
          <p:cNvSpPr/>
          <p:nvPr/>
        </p:nvSpPr>
        <p:spPr bwMode="auto">
          <a:xfrm>
            <a:off x="945491" y="1978876"/>
            <a:ext cx="1148391" cy="488077"/>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50800" rIns="50800" bIns="50800" numCol="1" rtlCol="0" anchor="ctr" anchorCtr="0" compatLnSpc="1">
            <a:prstTxWarp prst="textNoShape">
              <a:avLst/>
            </a:prstTxWarp>
            <a:spAutoFit/>
          </a:bodyPr>
          <a:lstStyle/>
          <a:p>
            <a:pPr marL="228600" marR="0" indent="0" defTabSz="584200" rtl="0" eaLnBrk="1"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latin typeface="Trebuchet MS" pitchFamily="-100" charset="0"/>
                <a:ea typeface="Trebuchet MS" pitchFamily="-100" charset="0"/>
                <a:cs typeface="Trebuchet MS" pitchFamily="-100" charset="0"/>
                <a:sym typeface="Trebuchet MS" pitchFamily="-100" charset="0"/>
              </a:rPr>
              <a:t>Turbine Compressors</a:t>
            </a:r>
          </a:p>
        </p:txBody>
      </p:sp>
      <p:sp>
        <p:nvSpPr>
          <p:cNvPr id="32" name="Rectangle: Rounded Corners 31">
            <a:extLst>
              <a:ext uri="{FF2B5EF4-FFF2-40B4-BE49-F238E27FC236}">
                <a16:creationId xmlns:a16="http://schemas.microsoft.com/office/drawing/2014/main" id="{AAAF01EA-8D8B-4869-BA2E-0253EE21DC2A}"/>
              </a:ext>
            </a:extLst>
          </p:cNvPr>
          <p:cNvSpPr/>
          <p:nvPr/>
        </p:nvSpPr>
        <p:spPr bwMode="auto">
          <a:xfrm>
            <a:off x="2832041" y="1589589"/>
            <a:ext cx="1126984" cy="684618"/>
          </a:xfrm>
          <a:prstGeom prst="roundRect">
            <a:avLst/>
          </a:prstGeom>
          <a:solidFill>
            <a:schemeClr val="accent1">
              <a:lumMod val="60000"/>
              <a:lumOff val="40000"/>
            </a:schemeClr>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50800" rIns="50800" bIns="50800" numCol="1" rtlCol="0" anchor="ctr" anchorCtr="0" compatLnSpc="1">
            <a:prstTxWarp prst="textNoShape">
              <a:avLst/>
            </a:prstTxWarp>
            <a:noAutofit/>
          </a:bodyPr>
          <a:lstStyle/>
          <a:p>
            <a:pPr marL="228600" marR="0" indent="0" algn="ctr" defTabSz="584200" rtl="0" eaLnBrk="1"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latin typeface="Trebuchet MS" pitchFamily="-100" charset="0"/>
                <a:ea typeface="Trebuchet MS" pitchFamily="-100" charset="0"/>
                <a:cs typeface="Trebuchet MS" pitchFamily="-100" charset="0"/>
                <a:sym typeface="Trebuchet MS" pitchFamily="-100" charset="0"/>
              </a:rPr>
              <a:t>Waste Heat </a:t>
            </a:r>
          </a:p>
          <a:p>
            <a:pPr marL="228600" marR="0" indent="0" algn="ctr" defTabSz="584200" rtl="0" eaLnBrk="1"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latin typeface="Trebuchet MS" pitchFamily="-100" charset="0"/>
                <a:ea typeface="Trebuchet MS" pitchFamily="-100" charset="0"/>
                <a:cs typeface="Trebuchet MS" pitchFamily="-100" charset="0"/>
                <a:sym typeface="Trebuchet MS" pitchFamily="-100" charset="0"/>
              </a:rPr>
              <a:t>Boilers</a:t>
            </a:r>
          </a:p>
        </p:txBody>
      </p:sp>
      <p:sp>
        <p:nvSpPr>
          <p:cNvPr id="33" name="Rectangle: Rounded Corners 32">
            <a:extLst>
              <a:ext uri="{FF2B5EF4-FFF2-40B4-BE49-F238E27FC236}">
                <a16:creationId xmlns:a16="http://schemas.microsoft.com/office/drawing/2014/main" id="{2774392C-67E4-4169-B0C0-23ABCE31056E}"/>
              </a:ext>
            </a:extLst>
          </p:cNvPr>
          <p:cNvSpPr/>
          <p:nvPr/>
        </p:nvSpPr>
        <p:spPr bwMode="auto">
          <a:xfrm>
            <a:off x="942764" y="1396950"/>
            <a:ext cx="1148391" cy="488077"/>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50800" rIns="50800" bIns="50800" numCol="1" rtlCol="0" anchor="ctr" anchorCtr="0" compatLnSpc="1">
            <a:prstTxWarp prst="textNoShape">
              <a:avLst/>
            </a:prstTxWarp>
            <a:spAutoFit/>
          </a:bodyPr>
          <a:lstStyle/>
          <a:p>
            <a:pPr marL="228600" marR="0" indent="0" defTabSz="584200" rtl="0" eaLnBrk="1"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latin typeface="Trebuchet MS" pitchFamily="-100" charset="0"/>
                <a:ea typeface="Trebuchet MS" pitchFamily="-100" charset="0"/>
                <a:cs typeface="Trebuchet MS" pitchFamily="-100" charset="0"/>
                <a:sym typeface="Trebuchet MS" pitchFamily="-100" charset="0"/>
              </a:rPr>
              <a:t>Thermal Oxidizers</a:t>
            </a:r>
          </a:p>
        </p:txBody>
      </p:sp>
      <p:sp>
        <p:nvSpPr>
          <p:cNvPr id="38" name="Rectangle: Rounded Corners 37">
            <a:extLst>
              <a:ext uri="{FF2B5EF4-FFF2-40B4-BE49-F238E27FC236}">
                <a16:creationId xmlns:a16="http://schemas.microsoft.com/office/drawing/2014/main" id="{A04E2FFB-A74D-4685-99A0-DD9EDC6F3762}"/>
              </a:ext>
            </a:extLst>
          </p:cNvPr>
          <p:cNvSpPr/>
          <p:nvPr/>
        </p:nvSpPr>
        <p:spPr bwMode="auto">
          <a:xfrm>
            <a:off x="6734509" y="1428849"/>
            <a:ext cx="1148391" cy="675362"/>
          </a:xfrm>
          <a:prstGeom prst="roundRect">
            <a:avLst/>
          </a:prstGeom>
          <a:solidFill>
            <a:schemeClr val="accent1">
              <a:lumMod val="20000"/>
              <a:lumOff val="80000"/>
            </a:schemeClr>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50800" rIns="50800" bIns="50800" numCol="1" rtlCol="0" anchor="ctr" anchorCtr="0" compatLnSpc="1">
            <a:prstTxWarp prst="textNoShape">
              <a:avLst/>
            </a:prstTxWarp>
            <a:noAutofit/>
          </a:bodyPr>
          <a:lstStyle/>
          <a:p>
            <a:pPr marL="228600" marR="0" indent="0" defTabSz="584200" rtl="0" eaLnBrk="1"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2"/>
                </a:solidFill>
                <a:effectLst/>
                <a:latin typeface="Trebuchet MS" pitchFamily="-100" charset="0"/>
                <a:ea typeface="Trebuchet MS" pitchFamily="-100" charset="0"/>
                <a:cs typeface="Trebuchet MS" pitchFamily="-100" charset="0"/>
                <a:sym typeface="Trebuchet MS" pitchFamily="-100" charset="0"/>
              </a:rPr>
              <a:t>Local co-op</a:t>
            </a:r>
          </a:p>
        </p:txBody>
      </p:sp>
      <p:sp>
        <p:nvSpPr>
          <p:cNvPr id="39" name="Rectangle: Rounded Corners 38">
            <a:extLst>
              <a:ext uri="{FF2B5EF4-FFF2-40B4-BE49-F238E27FC236}">
                <a16:creationId xmlns:a16="http://schemas.microsoft.com/office/drawing/2014/main" id="{BD253985-2AEE-4A59-A00D-FA594296BC0A}"/>
              </a:ext>
            </a:extLst>
          </p:cNvPr>
          <p:cNvSpPr/>
          <p:nvPr/>
        </p:nvSpPr>
        <p:spPr bwMode="auto">
          <a:xfrm>
            <a:off x="6734509" y="2211041"/>
            <a:ext cx="1148391" cy="675362"/>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50800" rIns="50800" bIns="50800" numCol="1" rtlCol="0" anchor="ctr" anchorCtr="0" compatLnSpc="1">
            <a:prstTxWarp prst="textNoShape">
              <a:avLst/>
            </a:prstTxWarp>
            <a:noAutofit/>
          </a:bodyPr>
          <a:lstStyle/>
          <a:p>
            <a:pPr marL="228600" marR="0" indent="0" defTabSz="584200" rtl="0" eaLnBrk="1"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latin typeface="Trebuchet MS" pitchFamily="-100" charset="0"/>
                <a:ea typeface="Trebuchet MS" pitchFamily="-100" charset="0"/>
                <a:cs typeface="Trebuchet MS" pitchFamily="-100" charset="0"/>
                <a:sym typeface="Trebuchet MS" pitchFamily="-100" charset="0"/>
              </a:rPr>
              <a:t>Process</a:t>
            </a:r>
          </a:p>
        </p:txBody>
      </p:sp>
      <p:sp>
        <p:nvSpPr>
          <p:cNvPr id="48" name="Rectangle: Rounded Corners 47">
            <a:extLst>
              <a:ext uri="{FF2B5EF4-FFF2-40B4-BE49-F238E27FC236}">
                <a16:creationId xmlns:a16="http://schemas.microsoft.com/office/drawing/2014/main" id="{B6109CCD-3E94-4A14-85DF-E4CFB80B50FC}"/>
              </a:ext>
            </a:extLst>
          </p:cNvPr>
          <p:cNvSpPr/>
          <p:nvPr/>
        </p:nvSpPr>
        <p:spPr bwMode="auto">
          <a:xfrm>
            <a:off x="942763" y="2582669"/>
            <a:ext cx="1148391" cy="419973"/>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50800" rIns="50800" bIns="50800" numCol="1" rtlCol="0" anchor="ctr" anchorCtr="0" compatLnSpc="1">
            <a:prstTxWarp prst="textNoShape">
              <a:avLst/>
            </a:prstTxWarp>
            <a:noAutofit/>
          </a:bodyPr>
          <a:lstStyle/>
          <a:p>
            <a:pPr marL="228600" defTabSz="584200" fontAlgn="base" hangingPunct="0">
              <a:spcBef>
                <a:spcPct val="0"/>
              </a:spcBef>
              <a:spcAft>
                <a:spcPct val="0"/>
              </a:spcAft>
            </a:pPr>
            <a:r>
              <a:rPr lang="en-US" sz="900" dirty="0">
                <a:solidFill>
                  <a:schemeClr val="tx1"/>
                </a:solidFill>
              </a:rPr>
              <a:t>cryogenic turboexpander</a:t>
            </a:r>
            <a:endParaRPr kumimoji="0" lang="en-US" sz="900" b="0" i="0" u="none" strike="noStrike" cap="none" normalizeH="0" baseline="0" dirty="0">
              <a:ln>
                <a:noFill/>
              </a:ln>
              <a:solidFill>
                <a:schemeClr val="tx1"/>
              </a:solidFill>
              <a:effectLst/>
              <a:latin typeface="Trebuchet MS" pitchFamily="-100" charset="0"/>
              <a:ea typeface="Trebuchet MS" pitchFamily="-100" charset="0"/>
              <a:cs typeface="Trebuchet MS" pitchFamily="-100" charset="0"/>
              <a:sym typeface="Trebuchet MS" pitchFamily="-100" charset="0"/>
            </a:endParaRPr>
          </a:p>
        </p:txBody>
      </p:sp>
      <p:sp>
        <p:nvSpPr>
          <p:cNvPr id="44" name="TextBox 43">
            <a:extLst>
              <a:ext uri="{FF2B5EF4-FFF2-40B4-BE49-F238E27FC236}">
                <a16:creationId xmlns:a16="http://schemas.microsoft.com/office/drawing/2014/main" id="{2AF99437-71C2-4C83-9F1E-0FB0B9CD2F80}"/>
              </a:ext>
            </a:extLst>
          </p:cNvPr>
          <p:cNvSpPr txBox="1"/>
          <p:nvPr/>
        </p:nvSpPr>
        <p:spPr>
          <a:xfrm>
            <a:off x="3331866" y="2524486"/>
            <a:ext cx="5855860" cy="3785652"/>
          </a:xfrm>
          <a:prstGeom prst="rect">
            <a:avLst/>
          </a:prstGeom>
          <a:noFill/>
        </p:spPr>
        <p:txBody>
          <a:bodyPr wrap="square" rtlCol="0">
            <a:spAutoFit/>
          </a:bodyPr>
          <a:lstStyle/>
          <a:p>
            <a:r>
              <a:rPr lang="en-US" sz="2000" dirty="0">
                <a:solidFill>
                  <a:schemeClr val="bg2"/>
                </a:solidFill>
              </a:rPr>
              <a:t>Power Generation</a:t>
            </a:r>
          </a:p>
          <a:p>
            <a:pPr marL="233363" indent="-233363">
              <a:buFont typeface="Arial" panose="020B0604020202020204" pitchFamily="34" charset="0"/>
              <a:buChar char="•"/>
            </a:pPr>
            <a:r>
              <a:rPr lang="en-US" sz="2000" dirty="0">
                <a:solidFill>
                  <a:schemeClr val="bg2"/>
                </a:solidFill>
              </a:rPr>
              <a:t>6.2 MW / 43,800 MWh/</a:t>
            </a:r>
            <a:r>
              <a:rPr lang="en-US" sz="2000" dirty="0" err="1">
                <a:solidFill>
                  <a:schemeClr val="bg2"/>
                </a:solidFill>
              </a:rPr>
              <a:t>yr</a:t>
            </a:r>
            <a:endParaRPr lang="en-US" sz="2000" dirty="0">
              <a:solidFill>
                <a:schemeClr val="bg2"/>
              </a:solidFill>
            </a:endParaRPr>
          </a:p>
          <a:p>
            <a:r>
              <a:rPr lang="en-US" sz="2000" dirty="0">
                <a:solidFill>
                  <a:schemeClr val="bg2"/>
                </a:solidFill>
              </a:rPr>
              <a:t>Key benefits</a:t>
            </a:r>
          </a:p>
          <a:p>
            <a:pPr marL="233363" indent="-212725">
              <a:buFont typeface="Arial" panose="020B0604020202020204" pitchFamily="34" charset="0"/>
              <a:buChar char="•"/>
            </a:pPr>
            <a:r>
              <a:rPr lang="en-US" sz="2000" dirty="0">
                <a:solidFill>
                  <a:schemeClr val="bg2"/>
                </a:solidFill>
              </a:rPr>
              <a:t>All power and RECs sold to local co-op</a:t>
            </a:r>
          </a:p>
          <a:p>
            <a:pPr marL="233363" indent="-212725">
              <a:buFont typeface="Arial" panose="020B0604020202020204" pitchFamily="34" charset="0"/>
              <a:buChar char="•"/>
            </a:pPr>
            <a:r>
              <a:rPr lang="en-US" sz="2000" dirty="0">
                <a:solidFill>
                  <a:schemeClr val="bg2"/>
                </a:solidFill>
              </a:rPr>
              <a:t>Risk management</a:t>
            </a:r>
          </a:p>
          <a:p>
            <a:pPr marL="690563" lvl="1" indent="-212725">
              <a:buFont typeface="Arial" panose="020B0604020202020204" pitchFamily="34" charset="0"/>
              <a:buChar char="•"/>
            </a:pPr>
            <a:r>
              <a:rPr lang="en-US" sz="2000" dirty="0">
                <a:solidFill>
                  <a:schemeClr val="bg2"/>
                </a:solidFill>
              </a:rPr>
              <a:t>Electricity reliability  </a:t>
            </a:r>
          </a:p>
          <a:p>
            <a:pPr marL="690563" lvl="1" indent="-212725">
              <a:buFont typeface="Arial" panose="020B0604020202020204" pitchFamily="34" charset="0"/>
              <a:buChar char="•"/>
            </a:pPr>
            <a:r>
              <a:rPr lang="en-US" sz="2000" dirty="0">
                <a:solidFill>
                  <a:schemeClr val="bg2"/>
                </a:solidFill>
              </a:rPr>
              <a:t>Ability to island</a:t>
            </a:r>
          </a:p>
          <a:p>
            <a:pPr marL="233363" indent="-212725">
              <a:buFont typeface="Arial" panose="020B0604020202020204" pitchFamily="34" charset="0"/>
              <a:buChar char="•"/>
            </a:pPr>
            <a:r>
              <a:rPr lang="en-US" sz="2000" dirty="0">
                <a:solidFill>
                  <a:schemeClr val="bg2"/>
                </a:solidFill>
              </a:rPr>
              <a:t>Significantly reduced plant emissions</a:t>
            </a:r>
          </a:p>
          <a:p>
            <a:pPr marL="509588" lvl="2" indent="-212725"/>
            <a:r>
              <a:rPr lang="en-US" sz="2000" dirty="0">
                <a:solidFill>
                  <a:schemeClr val="bg2"/>
                </a:solidFill>
              </a:rPr>
              <a:t>NOx</a:t>
            </a:r>
            <a:r>
              <a:rPr lang="en-US" sz="2000" dirty="0">
                <a:solidFill>
                  <a:schemeClr val="bg2"/>
                </a:solidFill>
                <a:sym typeface="Wingdings" panose="05000000000000000000" pitchFamily="2" charset="2"/>
              </a:rPr>
              <a:t></a:t>
            </a:r>
            <a:r>
              <a:rPr lang="en-US" sz="2000" dirty="0">
                <a:solidFill>
                  <a:schemeClr val="bg2"/>
                </a:solidFill>
              </a:rPr>
              <a:t>88%   COx</a:t>
            </a:r>
            <a:r>
              <a:rPr lang="en-US" sz="2000" dirty="0">
                <a:solidFill>
                  <a:schemeClr val="bg2"/>
                </a:solidFill>
                <a:sym typeface="Wingdings" panose="05000000000000000000" pitchFamily="2" charset="2"/>
              </a:rPr>
              <a:t></a:t>
            </a:r>
            <a:r>
              <a:rPr lang="en-US" sz="2000" dirty="0">
                <a:solidFill>
                  <a:schemeClr val="bg2"/>
                </a:solidFill>
              </a:rPr>
              <a:t>48%   VOC</a:t>
            </a:r>
            <a:r>
              <a:rPr lang="en-US" sz="2000" dirty="0">
                <a:solidFill>
                  <a:schemeClr val="bg2"/>
                </a:solidFill>
                <a:sym typeface="Wingdings" panose="05000000000000000000" pitchFamily="2" charset="2"/>
              </a:rPr>
              <a:t></a:t>
            </a:r>
            <a:r>
              <a:rPr lang="en-US" sz="2000" dirty="0">
                <a:solidFill>
                  <a:schemeClr val="bg2"/>
                </a:solidFill>
              </a:rPr>
              <a:t>82%   PM</a:t>
            </a:r>
            <a:r>
              <a:rPr lang="en-US" sz="2000" dirty="0">
                <a:solidFill>
                  <a:schemeClr val="bg2"/>
                </a:solidFill>
                <a:sym typeface="Wingdings" panose="05000000000000000000" pitchFamily="2" charset="2"/>
              </a:rPr>
              <a:t></a:t>
            </a:r>
            <a:r>
              <a:rPr lang="en-US" sz="2000" dirty="0">
                <a:solidFill>
                  <a:schemeClr val="bg2"/>
                </a:solidFill>
              </a:rPr>
              <a:t>59% </a:t>
            </a:r>
          </a:p>
          <a:p>
            <a:pPr marL="233363" indent="-212725">
              <a:buFont typeface="Arial" panose="020B0604020202020204" pitchFamily="34" charset="0"/>
              <a:buChar char="•"/>
            </a:pPr>
            <a:r>
              <a:rPr lang="en-US" sz="2000" dirty="0">
                <a:solidFill>
                  <a:schemeClr val="bg2"/>
                </a:solidFill>
              </a:rPr>
              <a:t>Awards for enviro. excellence, green business</a:t>
            </a:r>
          </a:p>
          <a:p>
            <a:pPr marL="233363" indent="-212725">
              <a:buFont typeface="Arial" panose="020B0604020202020204" pitchFamily="34" charset="0"/>
              <a:buChar char="•"/>
            </a:pPr>
            <a:r>
              <a:rPr lang="en-US" dirty="0">
                <a:solidFill>
                  <a:schemeClr val="bg2"/>
                </a:solidFill>
              </a:rPr>
              <a:t>Who: Williams Ignacio Gas Plant, </a:t>
            </a:r>
            <a:r>
              <a:rPr lang="en-US" dirty="0" err="1">
                <a:solidFill>
                  <a:schemeClr val="bg2"/>
                </a:solidFill>
              </a:rPr>
              <a:t>LaPlata</a:t>
            </a:r>
            <a:r>
              <a:rPr lang="en-US" dirty="0">
                <a:solidFill>
                  <a:schemeClr val="bg2"/>
                </a:solidFill>
              </a:rPr>
              <a:t> Electric Association</a:t>
            </a:r>
          </a:p>
        </p:txBody>
      </p:sp>
      <p:sp>
        <p:nvSpPr>
          <p:cNvPr id="19" name="Slide Number Placeholder 4">
            <a:extLst>
              <a:ext uri="{FF2B5EF4-FFF2-40B4-BE49-F238E27FC236}">
                <a16:creationId xmlns:a16="http://schemas.microsoft.com/office/drawing/2014/main" id="{3CF025B5-C76B-4377-B36F-15604E1045EA}"/>
              </a:ext>
            </a:extLst>
          </p:cNvPr>
          <p:cNvSpPr>
            <a:spLocks noGrp="1"/>
          </p:cNvSpPr>
          <p:nvPr>
            <p:ph type="sldNum" sz="quarter" idx="4294967295"/>
          </p:nvPr>
        </p:nvSpPr>
        <p:spPr>
          <a:xfrm>
            <a:off x="6928945" y="5893686"/>
            <a:ext cx="2057400" cy="274637"/>
          </a:xfrm>
          <a:prstGeom prst="rect">
            <a:avLst/>
          </a:prstGeom>
        </p:spPr>
        <p:txBody>
          <a:bodyPr/>
          <a:lstStyle>
            <a:lvl1pPr algn="r">
              <a:defRPr sz="1200">
                <a:solidFill>
                  <a:schemeClr val="bg2"/>
                </a:solidFill>
              </a:defRPr>
            </a:lvl1pPr>
          </a:lstStyle>
          <a:p>
            <a:fld id="{7BD61CAC-308B-41D7-BD73-3D30B274331E}" type="slidenum">
              <a:rPr lang="en-US" smtClean="0"/>
              <a:pPr/>
              <a:t>15</a:t>
            </a:fld>
            <a:endParaRPr lang="en-US" dirty="0"/>
          </a:p>
        </p:txBody>
      </p:sp>
    </p:spTree>
    <p:extLst>
      <p:ext uri="{BB962C8B-B14F-4D97-AF65-F5344CB8AC3E}">
        <p14:creationId xmlns:p14="http://schemas.microsoft.com/office/powerpoint/2010/main" val="3849929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F6E4-A5A9-4860-8A03-ED4EC41A0FF7}"/>
              </a:ext>
            </a:extLst>
          </p:cNvPr>
          <p:cNvSpPr>
            <a:spLocks noGrp="1"/>
          </p:cNvSpPr>
          <p:nvPr>
            <p:ph type="title"/>
          </p:nvPr>
        </p:nvSpPr>
        <p:spPr/>
        <p:txBody>
          <a:bodyPr/>
          <a:lstStyle/>
          <a:p>
            <a:r>
              <a:rPr lang="en-US" dirty="0"/>
              <a:t>Waste Heat from Pet Coke Calciners</a:t>
            </a:r>
          </a:p>
        </p:txBody>
      </p:sp>
      <p:sp>
        <p:nvSpPr>
          <p:cNvPr id="11" name="Slide Number Placeholder 10">
            <a:extLst>
              <a:ext uri="{FF2B5EF4-FFF2-40B4-BE49-F238E27FC236}">
                <a16:creationId xmlns:a16="http://schemas.microsoft.com/office/drawing/2014/main" id="{C0AE79E7-B8E8-4257-9AA8-B165CDD08E74}"/>
              </a:ext>
            </a:extLst>
          </p:cNvPr>
          <p:cNvSpPr>
            <a:spLocks noGrp="1"/>
          </p:cNvSpPr>
          <p:nvPr>
            <p:ph type="sldNum" sz="quarter" idx="4294967295"/>
          </p:nvPr>
        </p:nvSpPr>
        <p:spPr>
          <a:xfrm>
            <a:off x="7086600" y="5624514"/>
            <a:ext cx="2057400" cy="273844"/>
          </a:xfrm>
          <a:prstGeom prst="rect">
            <a:avLst/>
          </a:prstGeom>
        </p:spPr>
        <p:txBody>
          <a:bodyPr/>
          <a:lstStyle/>
          <a:p>
            <a:pPr algn="r"/>
            <a:fld id="{7BD61CAC-308B-41D7-BD73-3D30B274331E}" type="slidenum">
              <a:rPr lang="en-US" smtClean="0"/>
              <a:pPr algn="r"/>
              <a:t>16</a:t>
            </a:fld>
            <a:endParaRPr lang="en-US" dirty="0"/>
          </a:p>
        </p:txBody>
      </p:sp>
      <p:sp>
        <p:nvSpPr>
          <p:cNvPr id="10" name="Rectangle 9">
            <a:extLst>
              <a:ext uri="{FF2B5EF4-FFF2-40B4-BE49-F238E27FC236}">
                <a16:creationId xmlns:a16="http://schemas.microsoft.com/office/drawing/2014/main" id="{9DD4E3F5-4531-4F24-A22E-F8765D41956E}"/>
              </a:ext>
            </a:extLst>
          </p:cNvPr>
          <p:cNvSpPr/>
          <p:nvPr/>
        </p:nvSpPr>
        <p:spPr>
          <a:xfrm>
            <a:off x="459216" y="4344965"/>
            <a:ext cx="4596044" cy="1600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b="1" dirty="0">
                <a:solidFill>
                  <a:schemeClr val="bg2"/>
                </a:solidFill>
              </a:rPr>
              <a:t>Key Players</a:t>
            </a:r>
          </a:p>
          <a:p>
            <a:pPr marL="214308" indent="-214308">
              <a:buFont typeface="Arial" panose="020B0604020202020204" pitchFamily="34" charset="0"/>
              <a:buChar char="•"/>
            </a:pPr>
            <a:r>
              <a:rPr lang="en-US" sz="1400" dirty="0">
                <a:solidFill>
                  <a:schemeClr val="bg2"/>
                </a:solidFill>
              </a:rPr>
              <a:t>Oxbow – 3 pet coke calcining kilns</a:t>
            </a:r>
          </a:p>
          <a:p>
            <a:pPr marL="214308" indent="-214308">
              <a:buFont typeface="Arial" panose="020B0604020202020204" pitchFamily="34" charset="0"/>
              <a:buChar char="•"/>
            </a:pPr>
            <a:r>
              <a:rPr lang="en-US" sz="1400" dirty="0">
                <a:solidFill>
                  <a:schemeClr val="bg2"/>
                </a:solidFill>
              </a:rPr>
              <a:t>PASE – uses Oxbow waste heat to make steam</a:t>
            </a:r>
          </a:p>
          <a:p>
            <a:pPr marL="214308" indent="-214308">
              <a:buFont typeface="Arial" panose="020B0604020202020204" pitchFamily="34" charset="0"/>
              <a:buChar char="•"/>
            </a:pPr>
            <a:r>
              <a:rPr lang="en-US" sz="1400" dirty="0">
                <a:solidFill>
                  <a:schemeClr val="bg2"/>
                </a:solidFill>
              </a:rPr>
              <a:t>Valero – purchases steam for process use</a:t>
            </a:r>
          </a:p>
          <a:p>
            <a:pPr marL="214308" indent="-214308">
              <a:buFont typeface="Arial" panose="020B0604020202020204" pitchFamily="34" charset="0"/>
              <a:buChar char="•"/>
            </a:pPr>
            <a:r>
              <a:rPr lang="en-US" sz="1400" dirty="0">
                <a:solidFill>
                  <a:schemeClr val="bg2"/>
                </a:solidFill>
              </a:rPr>
              <a:t>Entergy – provides standby and back-up power, purchases excess power</a:t>
            </a:r>
          </a:p>
          <a:p>
            <a:pPr marL="214308" indent="-214308">
              <a:buFont typeface="Arial" panose="020B0604020202020204" pitchFamily="34" charset="0"/>
              <a:buChar char="•"/>
            </a:pPr>
            <a:r>
              <a:rPr lang="en-US" sz="1400" dirty="0">
                <a:solidFill>
                  <a:schemeClr val="bg2"/>
                </a:solidFill>
              </a:rPr>
              <a:t>Integral Power- project developer, owner, operator</a:t>
            </a:r>
          </a:p>
        </p:txBody>
      </p:sp>
      <p:pic>
        <p:nvPicPr>
          <p:cNvPr id="3" name="Picture 2">
            <a:extLst>
              <a:ext uri="{FF2B5EF4-FFF2-40B4-BE49-F238E27FC236}">
                <a16:creationId xmlns:a16="http://schemas.microsoft.com/office/drawing/2014/main" id="{276B4C3B-E9F7-4CED-8289-40086DEAD91C}"/>
              </a:ext>
            </a:extLst>
          </p:cNvPr>
          <p:cNvPicPr>
            <a:picLocks noChangeAspect="1"/>
          </p:cNvPicPr>
          <p:nvPr/>
        </p:nvPicPr>
        <p:blipFill>
          <a:blip r:embed="rId2"/>
          <a:stretch>
            <a:fillRect/>
          </a:stretch>
        </p:blipFill>
        <p:spPr>
          <a:xfrm>
            <a:off x="363525" y="1555649"/>
            <a:ext cx="4422440" cy="2572468"/>
          </a:xfrm>
          <a:prstGeom prst="rect">
            <a:avLst/>
          </a:prstGeom>
        </p:spPr>
      </p:pic>
      <p:sp>
        <p:nvSpPr>
          <p:cNvPr id="4" name="Rectangle 3">
            <a:extLst>
              <a:ext uri="{FF2B5EF4-FFF2-40B4-BE49-F238E27FC236}">
                <a16:creationId xmlns:a16="http://schemas.microsoft.com/office/drawing/2014/main" id="{20EF8F1A-88C6-486A-B9FC-5BEEFAEDC11C}"/>
              </a:ext>
            </a:extLst>
          </p:cNvPr>
          <p:cNvSpPr/>
          <p:nvPr/>
        </p:nvSpPr>
        <p:spPr>
          <a:xfrm>
            <a:off x="4948935" y="1550285"/>
            <a:ext cx="3995040" cy="4852610"/>
          </a:xfrm>
          <a:prstGeom prst="rect">
            <a:avLst/>
          </a:prstGeom>
        </p:spPr>
        <p:txBody>
          <a:bodyPr wrap="square">
            <a:spAutoFit/>
          </a:bodyPr>
          <a:lstStyle/>
          <a:p>
            <a:r>
              <a:rPr lang="en-US" b="1" dirty="0">
                <a:solidFill>
                  <a:schemeClr val="bg2"/>
                </a:solidFill>
              </a:rPr>
              <a:t>Waste Heat </a:t>
            </a:r>
          </a:p>
          <a:p>
            <a:pPr marL="214308" indent="-214308">
              <a:buFont typeface="Arial" panose="020B0604020202020204" pitchFamily="34" charset="0"/>
              <a:buChar char="•"/>
            </a:pPr>
            <a:r>
              <a:rPr lang="en-US" dirty="0">
                <a:solidFill>
                  <a:schemeClr val="bg2"/>
                </a:solidFill>
              </a:rPr>
              <a:t>2,000</a:t>
            </a:r>
            <a:r>
              <a:rPr lang="en-US" dirty="0">
                <a:solidFill>
                  <a:schemeClr val="bg2"/>
                </a:solidFill>
                <a:cs typeface="Times New Roman" panose="02020603050405020304" pitchFamily="18" charset="0"/>
              </a:rPr>
              <a:t>°</a:t>
            </a:r>
            <a:r>
              <a:rPr lang="en-US" dirty="0">
                <a:solidFill>
                  <a:schemeClr val="bg2"/>
                </a:solidFill>
              </a:rPr>
              <a:t>F kiln exhaust</a:t>
            </a:r>
          </a:p>
          <a:p>
            <a:r>
              <a:rPr lang="en-US" b="1" dirty="0">
                <a:solidFill>
                  <a:schemeClr val="bg2"/>
                </a:solidFill>
              </a:rPr>
              <a:t>Power Generation</a:t>
            </a:r>
          </a:p>
          <a:p>
            <a:pPr marL="214308" indent="-214308">
              <a:buFont typeface="Arial" panose="020B0604020202020204" pitchFamily="34" charset="0"/>
              <a:buChar char="•"/>
            </a:pPr>
            <a:r>
              <a:rPr lang="en-US" dirty="0">
                <a:solidFill>
                  <a:schemeClr val="bg2"/>
                </a:solidFill>
              </a:rPr>
              <a:t>5 MW plus 450,000 </a:t>
            </a:r>
            <a:r>
              <a:rPr lang="en-US" dirty="0" err="1">
                <a:solidFill>
                  <a:schemeClr val="bg2"/>
                </a:solidFill>
              </a:rPr>
              <a:t>pph</a:t>
            </a:r>
            <a:r>
              <a:rPr lang="en-US" dirty="0">
                <a:solidFill>
                  <a:schemeClr val="bg2"/>
                </a:solidFill>
              </a:rPr>
              <a:t> steam</a:t>
            </a:r>
          </a:p>
          <a:p>
            <a:pPr marL="214308" indent="-214308">
              <a:buFont typeface="Arial" panose="020B0604020202020204" pitchFamily="34" charset="0"/>
              <a:buChar char="•"/>
            </a:pPr>
            <a:r>
              <a:rPr lang="en-US" dirty="0">
                <a:solidFill>
                  <a:schemeClr val="bg2"/>
                </a:solidFill>
              </a:rPr>
              <a:t>32,000 MWh + 3.6 trillion BTU steam annually</a:t>
            </a:r>
          </a:p>
          <a:p>
            <a:pPr marL="214308" indent="-214308">
              <a:buFont typeface="Arial" panose="020B0604020202020204" pitchFamily="34" charset="0"/>
              <a:buChar char="•"/>
            </a:pPr>
            <a:r>
              <a:rPr lang="en-US" dirty="0">
                <a:solidFill>
                  <a:schemeClr val="bg2"/>
                </a:solidFill>
              </a:rPr>
              <a:t>Used onsite; excess </a:t>
            </a:r>
            <a:r>
              <a:rPr lang="en-US" dirty="0">
                <a:solidFill>
                  <a:schemeClr val="bg2"/>
                </a:solidFill>
                <a:sym typeface="Wingdings" panose="05000000000000000000" pitchFamily="2" charset="2"/>
              </a:rPr>
              <a:t>sold to utility</a:t>
            </a:r>
            <a:endParaRPr lang="en-US" dirty="0">
              <a:solidFill>
                <a:schemeClr val="bg2"/>
              </a:solidFill>
            </a:endParaRPr>
          </a:p>
          <a:p>
            <a:r>
              <a:rPr lang="en-US" b="1" dirty="0">
                <a:solidFill>
                  <a:schemeClr val="bg2"/>
                </a:solidFill>
              </a:rPr>
              <a:t>Key Benefits</a:t>
            </a:r>
          </a:p>
          <a:p>
            <a:pPr marL="214308" indent="-214308">
              <a:buFont typeface="Arial" panose="020B0604020202020204" pitchFamily="34" charset="0"/>
              <a:buChar char="•"/>
            </a:pPr>
            <a:r>
              <a:rPr lang="en-US" dirty="0">
                <a:solidFill>
                  <a:schemeClr val="bg2"/>
                </a:solidFill>
              </a:rPr>
              <a:t>Saves $2.5-$5 million/</a:t>
            </a:r>
            <a:r>
              <a:rPr lang="en-US" dirty="0" err="1">
                <a:solidFill>
                  <a:schemeClr val="bg2"/>
                </a:solidFill>
              </a:rPr>
              <a:t>yr</a:t>
            </a:r>
            <a:r>
              <a:rPr lang="en-US" dirty="0">
                <a:solidFill>
                  <a:schemeClr val="bg2"/>
                </a:solidFill>
              </a:rPr>
              <a:t> in electric and natural gas costs</a:t>
            </a:r>
          </a:p>
          <a:p>
            <a:pPr marL="214308" indent="-214308">
              <a:buFont typeface="Arial" panose="020B0604020202020204" pitchFamily="34" charset="0"/>
              <a:buChar char="•"/>
            </a:pPr>
            <a:r>
              <a:rPr lang="en-US" dirty="0">
                <a:solidFill>
                  <a:schemeClr val="bg2"/>
                </a:solidFill>
              </a:rPr>
              <a:t>Replaces ≈3.6 trillion BTUs/</a:t>
            </a:r>
            <a:r>
              <a:rPr lang="en-US" dirty="0" err="1">
                <a:solidFill>
                  <a:schemeClr val="bg2"/>
                </a:solidFill>
              </a:rPr>
              <a:t>yr</a:t>
            </a:r>
            <a:r>
              <a:rPr lang="en-US" dirty="0">
                <a:solidFill>
                  <a:schemeClr val="bg2"/>
                </a:solidFill>
              </a:rPr>
              <a:t> fuel</a:t>
            </a:r>
          </a:p>
          <a:p>
            <a:pPr marL="214308" indent="-214308">
              <a:buFont typeface="Arial" panose="020B0604020202020204" pitchFamily="34" charset="0"/>
              <a:buChar char="•"/>
            </a:pPr>
            <a:r>
              <a:rPr lang="en-US" dirty="0">
                <a:solidFill>
                  <a:schemeClr val="bg2"/>
                </a:solidFill>
              </a:rPr>
              <a:t>CO</a:t>
            </a:r>
            <a:r>
              <a:rPr lang="en-US" baseline="-25000" dirty="0">
                <a:solidFill>
                  <a:schemeClr val="bg2"/>
                </a:solidFill>
              </a:rPr>
              <a:t>2</a:t>
            </a:r>
            <a:r>
              <a:rPr lang="en-US" dirty="0">
                <a:solidFill>
                  <a:schemeClr val="bg2"/>
                </a:solidFill>
              </a:rPr>
              <a:t> emissions reduced ≈159,000 tons/</a:t>
            </a:r>
            <a:r>
              <a:rPr lang="en-US" dirty="0" err="1">
                <a:solidFill>
                  <a:schemeClr val="bg2"/>
                </a:solidFill>
              </a:rPr>
              <a:t>yr</a:t>
            </a:r>
            <a:r>
              <a:rPr lang="en-US" dirty="0">
                <a:solidFill>
                  <a:schemeClr val="bg2"/>
                </a:solidFill>
              </a:rPr>
              <a:t> </a:t>
            </a:r>
          </a:p>
          <a:p>
            <a:pPr marL="214308" indent="-214308">
              <a:buFont typeface="Arial" panose="020B0604020202020204" pitchFamily="34" charset="0"/>
              <a:buChar char="•"/>
            </a:pPr>
            <a:r>
              <a:rPr lang="en-US" dirty="0">
                <a:solidFill>
                  <a:schemeClr val="bg2"/>
                </a:solidFill>
              </a:rPr>
              <a:t>EPA Energy Star Award 2010</a:t>
            </a:r>
          </a:p>
          <a:p>
            <a:pPr marL="214308" indent="-214308">
              <a:spcBef>
                <a:spcPts val="225"/>
              </a:spcBef>
              <a:buFont typeface="Arial" panose="020B0604020202020204" pitchFamily="34" charset="0"/>
              <a:buChar char="•"/>
            </a:pPr>
            <a:r>
              <a:rPr lang="en-US" altLang="en-US" dirty="0">
                <a:solidFill>
                  <a:schemeClr val="bg2"/>
                </a:solidFill>
                <a:cs typeface="Times New Roman" panose="02020603050405020304" pitchFamily="18" charset="0"/>
              </a:rPr>
              <a:t>Can operate in island mode, power critical processes</a:t>
            </a:r>
          </a:p>
          <a:p>
            <a:pPr marL="214308" indent="-214308">
              <a:spcBef>
                <a:spcPts val="225"/>
              </a:spcBef>
              <a:buFont typeface="Arial" panose="020B0604020202020204" pitchFamily="34" charset="0"/>
              <a:buChar char="•"/>
            </a:pPr>
            <a:r>
              <a:rPr lang="en-US" altLang="en-US" dirty="0">
                <a:solidFill>
                  <a:schemeClr val="bg2"/>
                </a:solidFill>
                <a:cs typeface="Times New Roman" panose="02020603050405020304" pitchFamily="18" charset="0"/>
              </a:rPr>
              <a:t>15 full time jobs</a:t>
            </a:r>
            <a:endParaRPr lang="en-US" dirty="0">
              <a:solidFill>
                <a:schemeClr val="bg2"/>
              </a:solidFill>
            </a:endParaRPr>
          </a:p>
        </p:txBody>
      </p:sp>
      <p:sp>
        <p:nvSpPr>
          <p:cNvPr id="7" name="Slide Number Placeholder 4">
            <a:extLst>
              <a:ext uri="{FF2B5EF4-FFF2-40B4-BE49-F238E27FC236}">
                <a16:creationId xmlns:a16="http://schemas.microsoft.com/office/drawing/2014/main" id="{115E21EB-88B6-4D0A-AD62-CDC7D47D90C7}"/>
              </a:ext>
            </a:extLst>
          </p:cNvPr>
          <p:cNvSpPr>
            <a:spLocks noGrp="1"/>
          </p:cNvSpPr>
          <p:nvPr>
            <p:ph type="sldNum" sz="quarter" idx="4294967295"/>
          </p:nvPr>
        </p:nvSpPr>
        <p:spPr>
          <a:xfrm>
            <a:off x="6928945" y="5893686"/>
            <a:ext cx="2057400" cy="274637"/>
          </a:xfrm>
          <a:prstGeom prst="rect">
            <a:avLst/>
          </a:prstGeom>
        </p:spPr>
        <p:txBody>
          <a:bodyPr/>
          <a:lstStyle>
            <a:lvl1pPr algn="r">
              <a:defRPr sz="1200">
                <a:solidFill>
                  <a:schemeClr val="bg2"/>
                </a:solidFill>
              </a:defRPr>
            </a:lvl1pPr>
          </a:lstStyle>
          <a:p>
            <a:fld id="{7BD61CAC-308B-41D7-BD73-3D30B274331E}" type="slidenum">
              <a:rPr lang="en-US" smtClean="0"/>
              <a:pPr/>
              <a:t>16</a:t>
            </a:fld>
            <a:endParaRPr lang="en-US" dirty="0"/>
          </a:p>
        </p:txBody>
      </p:sp>
    </p:spTree>
    <p:extLst>
      <p:ext uri="{BB962C8B-B14F-4D97-AF65-F5344CB8AC3E}">
        <p14:creationId xmlns:p14="http://schemas.microsoft.com/office/powerpoint/2010/main" val="878983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ess Stie Day Time Power+ Up close.jpg">
            <a:extLst>
              <a:ext uri="{FF2B5EF4-FFF2-40B4-BE49-F238E27FC236}">
                <a16:creationId xmlns:a16="http://schemas.microsoft.com/office/drawing/2014/main" id="{244527E5-D6CC-4824-9DD8-BCADA615F872}"/>
              </a:ext>
            </a:extLst>
          </p:cNvPr>
          <p:cNvPicPr/>
          <p:nvPr/>
        </p:nvPicPr>
        <p:blipFill rotWithShape="1">
          <a:blip r:embed="rId3" cstate="print"/>
          <a:srcRect l="14653" t="8262" r="9343" b="24657"/>
          <a:stretch/>
        </p:blipFill>
        <p:spPr>
          <a:xfrm>
            <a:off x="5226559" y="4276832"/>
            <a:ext cx="3574899" cy="1547095"/>
          </a:xfrm>
          <a:prstGeom prst="roundRect">
            <a:avLst>
              <a:gd name="adj" fmla="val 9368"/>
            </a:avLst>
          </a:prstGeom>
          <a:ln>
            <a:solidFill>
              <a:schemeClr val="accent1">
                <a:shade val="60000"/>
                <a:satMod val="110000"/>
              </a:schemeClr>
            </a:solidFill>
          </a:ln>
        </p:spPr>
      </p:pic>
      <p:sp>
        <p:nvSpPr>
          <p:cNvPr id="2" name="Title 1">
            <a:extLst>
              <a:ext uri="{FF2B5EF4-FFF2-40B4-BE49-F238E27FC236}">
                <a16:creationId xmlns:a16="http://schemas.microsoft.com/office/drawing/2014/main" id="{A228541A-24CC-4BB3-A685-ABD03CB0BBDA}"/>
              </a:ext>
            </a:extLst>
          </p:cNvPr>
          <p:cNvSpPr>
            <a:spLocks noGrp="1"/>
          </p:cNvSpPr>
          <p:nvPr>
            <p:ph type="title"/>
          </p:nvPr>
        </p:nvSpPr>
        <p:spPr/>
        <p:txBody>
          <a:bodyPr/>
          <a:lstStyle/>
          <a:p>
            <a:r>
              <a:rPr lang="en-US" dirty="0"/>
              <a:t>Flare Elimination at Oil Well in Bakken</a:t>
            </a:r>
          </a:p>
        </p:txBody>
      </p:sp>
      <p:sp>
        <p:nvSpPr>
          <p:cNvPr id="17" name="Slide Number Placeholder 16">
            <a:extLst>
              <a:ext uri="{FF2B5EF4-FFF2-40B4-BE49-F238E27FC236}">
                <a16:creationId xmlns:a16="http://schemas.microsoft.com/office/drawing/2014/main" id="{128B3C9E-327B-4587-B54C-529AFA1A116E}"/>
              </a:ext>
            </a:extLst>
          </p:cNvPr>
          <p:cNvSpPr>
            <a:spLocks noGrp="1"/>
          </p:cNvSpPr>
          <p:nvPr>
            <p:ph type="sldNum" sz="quarter" idx="4294967295"/>
          </p:nvPr>
        </p:nvSpPr>
        <p:spPr>
          <a:xfrm>
            <a:off x="7086600" y="5624514"/>
            <a:ext cx="2057400" cy="273844"/>
          </a:xfrm>
          <a:prstGeom prst="rect">
            <a:avLst/>
          </a:prstGeom>
        </p:spPr>
        <p:txBody>
          <a:bodyPr/>
          <a:lstStyle/>
          <a:p>
            <a:pPr algn="r"/>
            <a:fld id="{7BD61CAC-308B-41D7-BD73-3D30B274331E}" type="slidenum">
              <a:rPr lang="en-US" smtClean="0"/>
              <a:pPr algn="r"/>
              <a:t>17</a:t>
            </a:fld>
            <a:endParaRPr lang="en-US" dirty="0"/>
          </a:p>
        </p:txBody>
      </p:sp>
      <p:sp>
        <p:nvSpPr>
          <p:cNvPr id="6" name="Rectangle 5">
            <a:extLst>
              <a:ext uri="{FF2B5EF4-FFF2-40B4-BE49-F238E27FC236}">
                <a16:creationId xmlns:a16="http://schemas.microsoft.com/office/drawing/2014/main" id="{F3FEF66A-8874-4A80-AE3B-BBF0EDD13C24}"/>
              </a:ext>
            </a:extLst>
          </p:cNvPr>
          <p:cNvSpPr/>
          <p:nvPr/>
        </p:nvSpPr>
        <p:spPr>
          <a:xfrm>
            <a:off x="552450" y="2744142"/>
            <a:ext cx="4775603" cy="3093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spcBef>
                <a:spcPts val="300"/>
              </a:spcBef>
            </a:pPr>
            <a:r>
              <a:rPr lang="en-US" sz="2000" dirty="0">
                <a:solidFill>
                  <a:schemeClr val="bg2"/>
                </a:solidFill>
              </a:rPr>
              <a:t>Power Generation</a:t>
            </a:r>
          </a:p>
          <a:p>
            <a:pPr marL="233363" indent="-233363">
              <a:spcBef>
                <a:spcPts val="300"/>
              </a:spcBef>
              <a:buFont typeface="Arial" panose="020B0604020202020204" pitchFamily="34" charset="0"/>
              <a:buChar char="•"/>
            </a:pPr>
            <a:r>
              <a:rPr lang="en-US" sz="2000" dirty="0">
                <a:solidFill>
                  <a:schemeClr val="bg2"/>
                </a:solidFill>
              </a:rPr>
              <a:t>65 kW system; 103,500 kWh/4 months</a:t>
            </a:r>
          </a:p>
          <a:p>
            <a:pPr marL="233363" indent="-233363">
              <a:spcBef>
                <a:spcPts val="300"/>
              </a:spcBef>
              <a:buFont typeface="Arial" panose="020B0604020202020204" pitchFamily="34" charset="0"/>
              <a:buChar char="•"/>
            </a:pPr>
            <a:r>
              <a:rPr lang="en-US" sz="2000" dirty="0">
                <a:solidFill>
                  <a:schemeClr val="bg2"/>
                </a:solidFill>
              </a:rPr>
              <a:t>Waste gas bypasses flare</a:t>
            </a:r>
          </a:p>
          <a:p>
            <a:pPr marL="233363" indent="-233363">
              <a:spcBef>
                <a:spcPts val="300"/>
              </a:spcBef>
              <a:buFont typeface="Arial" panose="020B0604020202020204" pitchFamily="34" charset="0"/>
              <a:buChar char="•"/>
            </a:pPr>
            <a:r>
              <a:rPr lang="en-US" sz="2000" dirty="0">
                <a:solidFill>
                  <a:schemeClr val="bg2"/>
                </a:solidFill>
              </a:rPr>
              <a:t>Power used onsite or delivered to grid</a:t>
            </a:r>
          </a:p>
          <a:p>
            <a:pPr>
              <a:spcBef>
                <a:spcPts val="300"/>
              </a:spcBef>
            </a:pPr>
            <a:r>
              <a:rPr lang="en-US" sz="2000" dirty="0">
                <a:solidFill>
                  <a:schemeClr val="bg2"/>
                </a:solidFill>
              </a:rPr>
              <a:t>Key Benefits</a:t>
            </a:r>
          </a:p>
          <a:p>
            <a:pPr marL="233363" indent="-233363">
              <a:spcBef>
                <a:spcPts val="300"/>
              </a:spcBef>
              <a:buFont typeface="Arial" panose="020B0604020202020204" pitchFamily="34" charset="0"/>
              <a:buChar char="•"/>
            </a:pPr>
            <a:r>
              <a:rPr lang="en-US" sz="2000" dirty="0">
                <a:solidFill>
                  <a:schemeClr val="bg2"/>
                </a:solidFill>
              </a:rPr>
              <a:t>Payout in 1-2 years with mandated oil production curtailment due to flare restrictions</a:t>
            </a:r>
          </a:p>
          <a:p>
            <a:pPr marL="233363" indent="-233363">
              <a:spcBef>
                <a:spcPts val="300"/>
              </a:spcBef>
              <a:buFont typeface="Arial" panose="020B0604020202020204" pitchFamily="34" charset="0"/>
              <a:buChar char="•"/>
            </a:pPr>
            <a:r>
              <a:rPr lang="en-US" sz="2000" dirty="0">
                <a:solidFill>
                  <a:schemeClr val="bg2"/>
                </a:solidFill>
              </a:rPr>
              <a:t>Modular, moveable, remote operation</a:t>
            </a:r>
          </a:p>
        </p:txBody>
      </p:sp>
      <p:grpSp>
        <p:nvGrpSpPr>
          <p:cNvPr id="27" name="Group 26">
            <a:extLst>
              <a:ext uri="{FF2B5EF4-FFF2-40B4-BE49-F238E27FC236}">
                <a16:creationId xmlns:a16="http://schemas.microsoft.com/office/drawing/2014/main" id="{7F933806-B16E-4671-8D3E-0D8F753B0E72}"/>
              </a:ext>
            </a:extLst>
          </p:cNvPr>
          <p:cNvGrpSpPr/>
          <p:nvPr/>
        </p:nvGrpSpPr>
        <p:grpSpPr>
          <a:xfrm>
            <a:off x="842731" y="1212121"/>
            <a:ext cx="7672619" cy="1356875"/>
            <a:chOff x="842731" y="967563"/>
            <a:chExt cx="7672619" cy="1356875"/>
          </a:xfrm>
        </p:grpSpPr>
        <p:grpSp>
          <p:nvGrpSpPr>
            <p:cNvPr id="3" name="Group 2">
              <a:extLst>
                <a:ext uri="{FF2B5EF4-FFF2-40B4-BE49-F238E27FC236}">
                  <a16:creationId xmlns:a16="http://schemas.microsoft.com/office/drawing/2014/main" id="{000AD0C9-8612-44A6-B238-C880AD192EBD}"/>
                </a:ext>
              </a:extLst>
            </p:cNvPr>
            <p:cNvGrpSpPr/>
            <p:nvPr/>
          </p:nvGrpSpPr>
          <p:grpSpPr>
            <a:xfrm>
              <a:off x="6313955" y="1436008"/>
              <a:ext cx="2201395" cy="888430"/>
              <a:chOff x="6313955" y="1445476"/>
              <a:chExt cx="2201395" cy="888430"/>
            </a:xfrm>
          </p:grpSpPr>
          <p:sp>
            <p:nvSpPr>
              <p:cNvPr id="11" name="Arrow: Right 10">
                <a:extLst>
                  <a:ext uri="{FF2B5EF4-FFF2-40B4-BE49-F238E27FC236}">
                    <a16:creationId xmlns:a16="http://schemas.microsoft.com/office/drawing/2014/main" id="{BC363CE9-773B-404B-BE7F-4F57C9FC0FAC}"/>
                  </a:ext>
                </a:extLst>
              </p:cNvPr>
              <p:cNvSpPr/>
              <p:nvPr/>
            </p:nvSpPr>
            <p:spPr bwMode="auto">
              <a:xfrm>
                <a:off x="7589183" y="1628502"/>
                <a:ext cx="926167" cy="522378"/>
              </a:xfrm>
              <a:prstGeom prst="rightArrow">
                <a:avLst/>
              </a:prstGeom>
              <a:solidFill>
                <a:schemeClr val="accent1">
                  <a:lumMod val="20000"/>
                  <a:lumOff val="80000"/>
                </a:schemeClr>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2"/>
                    </a:solidFill>
                    <a:effectLst/>
                    <a:latin typeface="Trebuchet MS" pitchFamily="-100" charset="0"/>
                    <a:ea typeface="Trebuchet MS" pitchFamily="-100" charset="0"/>
                    <a:cs typeface="Trebuchet MS" pitchFamily="-100" charset="0"/>
                    <a:sym typeface="Trebuchet MS" pitchFamily="-100" charset="0"/>
                  </a:rPr>
                  <a:t>65 </a:t>
                </a:r>
                <a:r>
                  <a:rPr lang="en-US" sz="1050" b="1" dirty="0">
                    <a:solidFill>
                      <a:schemeClr val="bg2"/>
                    </a:solidFill>
                    <a:latin typeface="Trebuchet MS" pitchFamily="-100" charset="0"/>
                    <a:ea typeface="Trebuchet MS" pitchFamily="-100" charset="0"/>
                    <a:cs typeface="Trebuchet MS" pitchFamily="-100" charset="0"/>
                    <a:sym typeface="Trebuchet MS" pitchFamily="-100" charset="0"/>
                  </a:rPr>
                  <a:t>k</a:t>
                </a:r>
                <a:r>
                  <a:rPr kumimoji="0" lang="en-US" sz="1050" b="1" i="0" u="none" strike="noStrike" cap="none" normalizeH="0" baseline="0" dirty="0">
                    <a:ln>
                      <a:noFill/>
                    </a:ln>
                    <a:solidFill>
                      <a:schemeClr val="bg2"/>
                    </a:solidFill>
                    <a:effectLst/>
                    <a:latin typeface="Trebuchet MS" pitchFamily="-100" charset="0"/>
                    <a:ea typeface="Trebuchet MS" pitchFamily="-100" charset="0"/>
                    <a:cs typeface="Trebuchet MS" pitchFamily="-100" charset="0"/>
                    <a:sym typeface="Trebuchet MS" pitchFamily="-100" charset="0"/>
                  </a:rPr>
                  <a:t>W</a:t>
                </a:r>
              </a:p>
            </p:txBody>
          </p:sp>
          <p:sp>
            <p:nvSpPr>
              <p:cNvPr id="15" name="Rectangle: Rounded Corners 14">
                <a:extLst>
                  <a:ext uri="{FF2B5EF4-FFF2-40B4-BE49-F238E27FC236}">
                    <a16:creationId xmlns:a16="http://schemas.microsoft.com/office/drawing/2014/main" id="{A9FC4DB0-EC82-4191-8A03-FF986DDE7958}"/>
                  </a:ext>
                </a:extLst>
              </p:cNvPr>
              <p:cNvSpPr/>
              <p:nvPr/>
            </p:nvSpPr>
            <p:spPr bwMode="auto">
              <a:xfrm>
                <a:off x="6313955" y="1445476"/>
                <a:ext cx="1436582" cy="888430"/>
              </a:xfrm>
              <a:prstGeom prst="roundRect">
                <a:avLst/>
              </a:prstGeom>
              <a:solidFill>
                <a:schemeClr val="accent1">
                  <a:lumMod val="60000"/>
                  <a:lumOff val="40000"/>
                </a:schemeClr>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50800" rIns="50800" bIns="50800" numCol="1" rtlCol="0" anchor="ctr" anchorCtr="0" compatLnSpc="1">
                <a:prstTxWarp prst="textNoShape">
                  <a:avLst/>
                </a:prstTxWarp>
                <a:noAutofit/>
              </a:bodyPr>
              <a:lstStyle/>
              <a:p>
                <a:pPr marL="228600" marR="0" indent="0" defTabSz="584200" rtl="0" eaLnBrk="1"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Trebuchet MS" pitchFamily="-100" charset="0"/>
                    <a:ea typeface="Trebuchet MS" pitchFamily="-100" charset="0"/>
                    <a:cs typeface="Trebuchet MS" pitchFamily="-100" charset="0"/>
                    <a:sym typeface="Trebuchet MS" pitchFamily="-100" charset="0"/>
                  </a:rPr>
                  <a:t>ORC heat exchanger + generator</a:t>
                </a:r>
              </a:p>
            </p:txBody>
          </p:sp>
        </p:grpSp>
        <p:grpSp>
          <p:nvGrpSpPr>
            <p:cNvPr id="4" name="Group 3">
              <a:extLst>
                <a:ext uri="{FF2B5EF4-FFF2-40B4-BE49-F238E27FC236}">
                  <a16:creationId xmlns:a16="http://schemas.microsoft.com/office/drawing/2014/main" id="{9886983A-C20A-44BE-83F2-2CCF5F81CA3F}"/>
                </a:ext>
              </a:extLst>
            </p:cNvPr>
            <p:cNvGrpSpPr/>
            <p:nvPr/>
          </p:nvGrpSpPr>
          <p:grpSpPr>
            <a:xfrm>
              <a:off x="3718276" y="1436008"/>
              <a:ext cx="2273239" cy="888430"/>
              <a:chOff x="3454265" y="1412423"/>
              <a:chExt cx="2273239" cy="888430"/>
            </a:xfrm>
          </p:grpSpPr>
          <p:sp>
            <p:nvSpPr>
              <p:cNvPr id="12" name="Arrow: Right 11">
                <a:extLst>
                  <a:ext uri="{FF2B5EF4-FFF2-40B4-BE49-F238E27FC236}">
                    <a16:creationId xmlns:a16="http://schemas.microsoft.com/office/drawing/2014/main" id="{FBFF889F-DF0C-4272-B0BB-3469EDF3208C}"/>
                  </a:ext>
                </a:extLst>
              </p:cNvPr>
              <p:cNvSpPr/>
              <p:nvPr/>
            </p:nvSpPr>
            <p:spPr bwMode="auto">
              <a:xfrm>
                <a:off x="4579113" y="1595449"/>
                <a:ext cx="1148391" cy="522378"/>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rPr>
                  <a:t>hot water</a:t>
                </a:r>
              </a:p>
            </p:txBody>
          </p:sp>
          <p:sp>
            <p:nvSpPr>
              <p:cNvPr id="22" name="Rectangle: Rounded Corners 21">
                <a:extLst>
                  <a:ext uri="{FF2B5EF4-FFF2-40B4-BE49-F238E27FC236}">
                    <a16:creationId xmlns:a16="http://schemas.microsoft.com/office/drawing/2014/main" id="{89E2EB20-C881-461C-8B4E-AABC98677021}"/>
                  </a:ext>
                </a:extLst>
              </p:cNvPr>
              <p:cNvSpPr/>
              <p:nvPr/>
            </p:nvSpPr>
            <p:spPr bwMode="auto">
              <a:xfrm>
                <a:off x="3454265" y="1412423"/>
                <a:ext cx="1308991" cy="888430"/>
              </a:xfrm>
              <a:prstGeom prst="roundRect">
                <a:avLst/>
              </a:prstGeom>
              <a:solidFill>
                <a:schemeClr val="accent1">
                  <a:lumMod val="60000"/>
                  <a:lumOff val="40000"/>
                </a:schemeClr>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50800" rIns="50800" bIns="50800" numCol="1" rtlCol="0" anchor="ctr" anchorCtr="0" compatLnSpc="1">
                <a:prstTxWarp prst="textNoShape">
                  <a:avLst/>
                </a:prstTxWarp>
                <a:noAutofit/>
              </a:bodyPr>
              <a:lstStyle/>
              <a:p>
                <a:pPr marL="228600" marR="0" indent="0" defTabSz="584200" rtl="0" eaLnBrk="1"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Trebuchet MS" pitchFamily="-100" charset="0"/>
                    <a:ea typeface="Trebuchet MS" pitchFamily="-100" charset="0"/>
                    <a:cs typeface="Trebuchet MS" pitchFamily="-100" charset="0"/>
                    <a:sym typeface="Trebuchet MS" pitchFamily="-100" charset="0"/>
                  </a:rPr>
                  <a:t>Boiler</a:t>
                </a:r>
                <a:endParaRPr kumimoji="0" lang="en-US" sz="2400" b="0" i="0" u="none" strike="noStrike" cap="none" normalizeH="0" baseline="0" dirty="0">
                  <a:ln>
                    <a:noFill/>
                  </a:ln>
                  <a:solidFill>
                    <a:schemeClr val="bg1"/>
                  </a:solidFill>
                  <a:effectLst/>
                  <a:latin typeface="Trebuchet MS" pitchFamily="-100" charset="0"/>
                  <a:ea typeface="Trebuchet MS" pitchFamily="-100" charset="0"/>
                  <a:cs typeface="Trebuchet MS" pitchFamily="-100" charset="0"/>
                  <a:sym typeface="Trebuchet MS" pitchFamily="-100" charset="0"/>
                </a:endParaRPr>
              </a:p>
            </p:txBody>
          </p:sp>
        </p:grpSp>
        <p:sp>
          <p:nvSpPr>
            <p:cNvPr id="23" name="Rectangle: Rounded Corners 22">
              <a:extLst>
                <a:ext uri="{FF2B5EF4-FFF2-40B4-BE49-F238E27FC236}">
                  <a16:creationId xmlns:a16="http://schemas.microsoft.com/office/drawing/2014/main" id="{EE7F9E94-002C-4862-9D2E-D13F670E38F3}"/>
                </a:ext>
              </a:extLst>
            </p:cNvPr>
            <p:cNvSpPr/>
            <p:nvPr/>
          </p:nvSpPr>
          <p:spPr bwMode="auto">
            <a:xfrm>
              <a:off x="1515144" y="1436008"/>
              <a:ext cx="1308991" cy="888430"/>
            </a:xfrm>
            <a:prstGeom prst="roundRect">
              <a:avLst/>
            </a:prstGeom>
            <a:solidFill>
              <a:schemeClr val="accent1">
                <a:lumMod val="60000"/>
                <a:lumOff val="40000"/>
              </a:schemeClr>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50800" rIns="50800" bIns="50800" numCol="1" rtlCol="0" anchor="ctr" anchorCtr="0" compatLnSpc="1">
              <a:prstTxWarp prst="textNoShape">
                <a:avLst/>
              </a:prstTxWarp>
              <a:noAutofit/>
            </a:bodyPr>
            <a:lstStyle/>
            <a:p>
              <a:pPr marL="228600" marR="0" indent="0" defTabSz="584200" rtl="0" eaLnBrk="1" fontAlgn="base" latinLnBrk="0" hangingPunct="0">
                <a:lnSpc>
                  <a:spcPct val="100000"/>
                </a:lnSpc>
                <a:spcBef>
                  <a:spcPct val="0"/>
                </a:spcBef>
                <a:spcAft>
                  <a:spcPct val="0"/>
                </a:spcAft>
                <a:buClrTx/>
                <a:buSzTx/>
                <a:buFontTx/>
                <a:buNone/>
                <a:tabLst/>
              </a:pPr>
              <a:r>
                <a:rPr lang="en-US" sz="1600" dirty="0">
                  <a:solidFill>
                    <a:schemeClr val="bg1"/>
                  </a:solidFill>
                  <a:latin typeface="Trebuchet MS" pitchFamily="-100" charset="0"/>
                  <a:ea typeface="Trebuchet MS" pitchFamily="-100" charset="0"/>
                  <a:cs typeface="Trebuchet MS" pitchFamily="-100" charset="0"/>
                  <a:sym typeface="Trebuchet MS" pitchFamily="-100" charset="0"/>
                </a:rPr>
                <a:t>F</a:t>
              </a:r>
              <a:r>
                <a:rPr kumimoji="0" lang="en-US" sz="1600" b="0" i="0" u="none" strike="noStrike" cap="none" normalizeH="0" baseline="0" dirty="0">
                  <a:ln>
                    <a:noFill/>
                  </a:ln>
                  <a:solidFill>
                    <a:schemeClr val="bg1"/>
                  </a:solidFill>
                  <a:effectLst/>
                  <a:latin typeface="Trebuchet MS" pitchFamily="-100" charset="0"/>
                  <a:ea typeface="Trebuchet MS" pitchFamily="-100" charset="0"/>
                  <a:cs typeface="Trebuchet MS" pitchFamily="-100" charset="0"/>
                  <a:sym typeface="Trebuchet MS" pitchFamily="-100" charset="0"/>
                </a:rPr>
                <a:t>lare</a:t>
              </a:r>
            </a:p>
          </p:txBody>
        </p:sp>
        <p:sp>
          <p:nvSpPr>
            <p:cNvPr id="26" name="Arrow: Curved Down 25">
              <a:extLst>
                <a:ext uri="{FF2B5EF4-FFF2-40B4-BE49-F238E27FC236}">
                  <a16:creationId xmlns:a16="http://schemas.microsoft.com/office/drawing/2014/main" id="{F9F15A40-9199-4E69-B4FB-9A6A593822A7}"/>
                </a:ext>
              </a:extLst>
            </p:cNvPr>
            <p:cNvSpPr/>
            <p:nvPr/>
          </p:nvSpPr>
          <p:spPr bwMode="auto">
            <a:xfrm>
              <a:off x="842731" y="967563"/>
              <a:ext cx="2793604" cy="765544"/>
            </a:xfrm>
            <a:prstGeom prst="curvedDownArrow">
              <a:avLst/>
            </a:prstGeom>
            <a:solidFill>
              <a:srgbClr val="92D050"/>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grpSp>
      <p:sp>
        <p:nvSpPr>
          <p:cNvPr id="29" name="Rectangle 28">
            <a:extLst>
              <a:ext uri="{FF2B5EF4-FFF2-40B4-BE49-F238E27FC236}">
                <a16:creationId xmlns:a16="http://schemas.microsoft.com/office/drawing/2014/main" id="{F517425B-3DB7-443C-92AB-C8D49F76348A}"/>
              </a:ext>
            </a:extLst>
          </p:cNvPr>
          <p:cNvSpPr/>
          <p:nvPr/>
        </p:nvSpPr>
        <p:spPr>
          <a:xfrm>
            <a:off x="5614649" y="2767218"/>
            <a:ext cx="2976901" cy="1438855"/>
          </a:xfrm>
          <a:prstGeom prst="rect">
            <a:avLst/>
          </a:prstGeom>
        </p:spPr>
        <p:txBody>
          <a:bodyPr wrap="square">
            <a:spAutoFit/>
          </a:bodyPr>
          <a:lstStyle/>
          <a:p>
            <a:pPr>
              <a:spcBef>
                <a:spcPts val="300"/>
              </a:spcBef>
            </a:pPr>
            <a:r>
              <a:rPr lang="en-US" sz="2000" dirty="0">
                <a:solidFill>
                  <a:schemeClr val="bg2"/>
                </a:solidFill>
              </a:rPr>
              <a:t>Emissions vs. flare</a:t>
            </a:r>
          </a:p>
          <a:p>
            <a:pPr lvl="1">
              <a:spcBef>
                <a:spcPts val="300"/>
              </a:spcBef>
            </a:pPr>
            <a:r>
              <a:rPr lang="en-US" sz="2000" dirty="0">
                <a:solidFill>
                  <a:schemeClr val="bg2"/>
                </a:solidFill>
              </a:rPr>
              <a:t>CO</a:t>
            </a:r>
            <a:r>
              <a:rPr lang="en-US" sz="2000" baseline="-25000" dirty="0">
                <a:solidFill>
                  <a:schemeClr val="bg2"/>
                </a:solidFill>
              </a:rPr>
              <a:t>2 </a:t>
            </a:r>
            <a:r>
              <a:rPr lang="en-US" sz="2000" dirty="0">
                <a:solidFill>
                  <a:schemeClr val="bg2"/>
                </a:solidFill>
              </a:rPr>
              <a:t> </a:t>
            </a:r>
            <a:r>
              <a:rPr lang="en-US" sz="2000" dirty="0">
                <a:solidFill>
                  <a:schemeClr val="bg2"/>
                </a:solidFill>
                <a:sym typeface="Wingdings" panose="05000000000000000000" pitchFamily="2" charset="2"/>
              </a:rPr>
              <a:t></a:t>
            </a:r>
            <a:r>
              <a:rPr lang="en-US" sz="2000" dirty="0">
                <a:solidFill>
                  <a:schemeClr val="bg2"/>
                </a:solidFill>
              </a:rPr>
              <a:t> 89%      </a:t>
            </a:r>
          </a:p>
          <a:p>
            <a:pPr lvl="1">
              <a:spcBef>
                <a:spcPts val="300"/>
              </a:spcBef>
            </a:pPr>
            <a:r>
              <a:rPr lang="en-US" sz="2000" dirty="0">
                <a:solidFill>
                  <a:schemeClr val="bg2"/>
                </a:solidFill>
              </a:rPr>
              <a:t>NOx </a:t>
            </a:r>
            <a:r>
              <a:rPr lang="en-US" sz="2000" dirty="0">
                <a:solidFill>
                  <a:schemeClr val="bg2"/>
                </a:solidFill>
                <a:sym typeface="Wingdings" panose="05000000000000000000" pitchFamily="2" charset="2"/>
              </a:rPr>
              <a:t></a:t>
            </a:r>
            <a:r>
              <a:rPr lang="en-US" sz="2000" dirty="0">
                <a:solidFill>
                  <a:schemeClr val="bg2"/>
                </a:solidFill>
              </a:rPr>
              <a:t> 48%      </a:t>
            </a:r>
          </a:p>
          <a:p>
            <a:pPr lvl="1">
              <a:spcBef>
                <a:spcPts val="300"/>
              </a:spcBef>
            </a:pPr>
            <a:r>
              <a:rPr lang="en-US" sz="2000" dirty="0">
                <a:solidFill>
                  <a:schemeClr val="bg2"/>
                </a:solidFill>
              </a:rPr>
              <a:t>VOC </a:t>
            </a:r>
            <a:r>
              <a:rPr lang="en-US" sz="2000" dirty="0">
                <a:solidFill>
                  <a:schemeClr val="bg2"/>
                </a:solidFill>
                <a:sym typeface="Wingdings" panose="05000000000000000000" pitchFamily="2" charset="2"/>
              </a:rPr>
              <a:t></a:t>
            </a:r>
            <a:r>
              <a:rPr lang="en-US" sz="2000" dirty="0">
                <a:solidFill>
                  <a:schemeClr val="bg2"/>
                </a:solidFill>
              </a:rPr>
              <a:t> 93%</a:t>
            </a:r>
          </a:p>
        </p:txBody>
      </p:sp>
      <p:sp>
        <p:nvSpPr>
          <p:cNvPr id="16" name="Slide Number Placeholder 4">
            <a:extLst>
              <a:ext uri="{FF2B5EF4-FFF2-40B4-BE49-F238E27FC236}">
                <a16:creationId xmlns:a16="http://schemas.microsoft.com/office/drawing/2014/main" id="{200A0810-3E9C-4E1C-9244-EF0DA247EC7E}"/>
              </a:ext>
            </a:extLst>
          </p:cNvPr>
          <p:cNvSpPr>
            <a:spLocks noGrp="1"/>
          </p:cNvSpPr>
          <p:nvPr>
            <p:ph type="sldNum" sz="quarter" idx="4294967295"/>
          </p:nvPr>
        </p:nvSpPr>
        <p:spPr>
          <a:xfrm>
            <a:off x="7014009" y="5946851"/>
            <a:ext cx="2057400" cy="274637"/>
          </a:xfrm>
          <a:prstGeom prst="rect">
            <a:avLst/>
          </a:prstGeom>
        </p:spPr>
        <p:txBody>
          <a:bodyPr/>
          <a:lstStyle>
            <a:lvl1pPr algn="r">
              <a:defRPr sz="1200">
                <a:solidFill>
                  <a:schemeClr val="bg2"/>
                </a:solidFill>
              </a:defRPr>
            </a:lvl1pPr>
          </a:lstStyle>
          <a:p>
            <a:fld id="{7BD61CAC-308B-41D7-BD73-3D30B274331E}" type="slidenum">
              <a:rPr lang="en-US" smtClean="0"/>
              <a:pPr/>
              <a:t>17</a:t>
            </a:fld>
            <a:endParaRPr lang="en-US" dirty="0"/>
          </a:p>
        </p:txBody>
      </p:sp>
      <p:sp>
        <p:nvSpPr>
          <p:cNvPr id="5" name="Rectangle 4">
            <a:extLst>
              <a:ext uri="{FF2B5EF4-FFF2-40B4-BE49-F238E27FC236}">
                <a16:creationId xmlns:a16="http://schemas.microsoft.com/office/drawing/2014/main" id="{EBCD82DD-9BD4-48F2-8AC9-FC2DD56720C3}"/>
              </a:ext>
            </a:extLst>
          </p:cNvPr>
          <p:cNvSpPr/>
          <p:nvPr/>
        </p:nvSpPr>
        <p:spPr>
          <a:xfrm>
            <a:off x="487009" y="5730966"/>
            <a:ext cx="4935595" cy="584775"/>
          </a:xfrm>
          <a:prstGeom prst="rect">
            <a:avLst/>
          </a:prstGeom>
        </p:spPr>
        <p:txBody>
          <a:bodyPr wrap="square">
            <a:spAutoFit/>
          </a:bodyPr>
          <a:lstStyle/>
          <a:p>
            <a:pPr>
              <a:spcBef>
                <a:spcPts val="300"/>
              </a:spcBef>
            </a:pPr>
            <a:r>
              <a:rPr lang="en-US" sz="1600" dirty="0">
                <a:solidFill>
                  <a:schemeClr val="bg2"/>
                </a:solidFill>
              </a:rPr>
              <a:t>Demonstration project: HARC, Hess, ElectraTherm, Gulf Coast Green Energy, Texas</a:t>
            </a:r>
          </a:p>
        </p:txBody>
      </p:sp>
      <p:sp>
        <p:nvSpPr>
          <p:cNvPr id="8" name="Rectangle 7">
            <a:extLst>
              <a:ext uri="{FF2B5EF4-FFF2-40B4-BE49-F238E27FC236}">
                <a16:creationId xmlns:a16="http://schemas.microsoft.com/office/drawing/2014/main" id="{6F482365-D374-49DE-906D-5AA1C63418BD}"/>
              </a:ext>
            </a:extLst>
          </p:cNvPr>
          <p:cNvSpPr/>
          <p:nvPr/>
        </p:nvSpPr>
        <p:spPr>
          <a:xfrm>
            <a:off x="3347181" y="5957042"/>
            <a:ext cx="3457678" cy="338554"/>
          </a:xfrm>
          <a:prstGeom prst="rect">
            <a:avLst/>
          </a:prstGeom>
        </p:spPr>
        <p:txBody>
          <a:bodyPr wrap="none">
            <a:spAutoFit/>
          </a:bodyPr>
          <a:lstStyle/>
          <a:p>
            <a:r>
              <a:rPr lang="en-US" sz="1600" dirty="0">
                <a:solidFill>
                  <a:schemeClr val="bg2"/>
                </a:solidFill>
              </a:rPr>
              <a:t>A&amp;M, Env. Friendly Drilling Program</a:t>
            </a:r>
            <a:endParaRPr lang="en-US" sz="1600" dirty="0"/>
          </a:p>
        </p:txBody>
      </p:sp>
    </p:spTree>
    <p:extLst>
      <p:ext uri="{BB962C8B-B14F-4D97-AF65-F5344CB8AC3E}">
        <p14:creationId xmlns:p14="http://schemas.microsoft.com/office/powerpoint/2010/main" val="3529750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66FAC-9BEC-4B79-A18E-C34C37FD348B}"/>
              </a:ext>
            </a:extLst>
          </p:cNvPr>
          <p:cNvSpPr>
            <a:spLocks noGrp="1"/>
          </p:cNvSpPr>
          <p:nvPr>
            <p:ph type="title"/>
          </p:nvPr>
        </p:nvSpPr>
        <p:spPr/>
        <p:txBody>
          <a:bodyPr/>
          <a:lstStyle/>
          <a:p>
            <a:br>
              <a:rPr lang="en-US" dirty="0"/>
            </a:br>
            <a:r>
              <a:rPr lang="en-US" dirty="0"/>
              <a:t>WHP Policies, Incentives, Financing</a:t>
            </a:r>
          </a:p>
        </p:txBody>
      </p:sp>
    </p:spTree>
    <p:extLst>
      <p:ext uri="{BB962C8B-B14F-4D97-AF65-F5344CB8AC3E}">
        <p14:creationId xmlns:p14="http://schemas.microsoft.com/office/powerpoint/2010/main" val="2003901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ED45A-40DE-4DFA-BDB7-311F6EB7A7AE}"/>
              </a:ext>
            </a:extLst>
          </p:cNvPr>
          <p:cNvSpPr>
            <a:spLocks noGrp="1"/>
          </p:cNvSpPr>
          <p:nvPr>
            <p:ph type="title"/>
          </p:nvPr>
        </p:nvSpPr>
        <p:spPr/>
        <p:txBody>
          <a:bodyPr/>
          <a:lstStyle/>
          <a:p>
            <a:r>
              <a:rPr lang="en-US" sz="3200" dirty="0"/>
              <a:t>Renewable Portfolio Standards &amp; Goals</a:t>
            </a:r>
            <a:endParaRPr lang="en-US" dirty="0"/>
          </a:p>
        </p:txBody>
      </p:sp>
      <p:sp>
        <p:nvSpPr>
          <p:cNvPr id="3" name="Content Placeholder 2">
            <a:extLst>
              <a:ext uri="{FF2B5EF4-FFF2-40B4-BE49-F238E27FC236}">
                <a16:creationId xmlns:a16="http://schemas.microsoft.com/office/drawing/2014/main" id="{2E784052-3693-4FED-839E-B668255D0799}"/>
              </a:ext>
            </a:extLst>
          </p:cNvPr>
          <p:cNvSpPr>
            <a:spLocks noGrp="1"/>
          </p:cNvSpPr>
          <p:nvPr>
            <p:ph idx="1"/>
          </p:nvPr>
        </p:nvSpPr>
        <p:spPr>
          <a:xfrm>
            <a:off x="375213" y="1348740"/>
            <a:ext cx="8231577" cy="4805499"/>
          </a:xfrm>
        </p:spPr>
        <p:txBody>
          <a:bodyPr/>
          <a:lstStyle/>
          <a:p>
            <a:pPr marL="342900" lvl="2" indent="-285750">
              <a:spcBef>
                <a:spcPts val="0"/>
              </a:spcBef>
              <a:spcAft>
                <a:spcPts val="600"/>
              </a:spcAft>
              <a:buFont typeface="Arial" panose="020B0604020202020204" pitchFamily="34" charset="0"/>
              <a:buChar char="•"/>
            </a:pPr>
            <a:r>
              <a:rPr lang="en-US" sz="2000" dirty="0"/>
              <a:t>20 states include WHP (various names including recycled energy) </a:t>
            </a:r>
          </a:p>
          <a:p>
            <a:pPr marL="342900" lvl="2" indent="-285750">
              <a:spcBef>
                <a:spcPts val="0"/>
              </a:spcBef>
              <a:spcAft>
                <a:spcPts val="600"/>
              </a:spcAft>
              <a:buFont typeface="Arial" panose="020B0604020202020204" pitchFamily="34" charset="0"/>
              <a:buChar char="•"/>
            </a:pPr>
            <a:r>
              <a:rPr lang="en-US" sz="2000" dirty="0"/>
              <a:t>Definitions in the upper west region:</a:t>
            </a:r>
          </a:p>
          <a:p>
            <a:pPr marL="583987" lvl="4" indent="-285750">
              <a:spcBef>
                <a:spcPts val="0"/>
              </a:spcBef>
              <a:spcAft>
                <a:spcPts val="600"/>
              </a:spcAft>
              <a:buFont typeface="Arial" panose="020B0604020202020204" pitchFamily="34" charset="0"/>
              <a:buChar char="•"/>
            </a:pPr>
            <a:r>
              <a:rPr lang="en-US" sz="1800" dirty="0"/>
              <a:t>CO: Recycled Energy: converts otherwise lost energy from the heat from exhaust stacks or pipes to electricity and does not combust additional fossil fuel </a:t>
            </a:r>
          </a:p>
          <a:p>
            <a:pPr marL="583987" lvl="3" indent="-285750" defTabSz="228600">
              <a:spcBef>
                <a:spcPts val="0"/>
              </a:spcBef>
              <a:spcAft>
                <a:spcPts val="600"/>
              </a:spcAft>
              <a:buFont typeface="Arial" panose="020B0604020202020204" pitchFamily="34" charset="0"/>
              <a:buChar char="•"/>
            </a:pPr>
            <a:r>
              <a:rPr lang="en-US" sz="1800" dirty="0"/>
              <a:t>SD &amp; ND: Recycled Energy System: electricity produced from currently unused waste heat resulting from combustion or another process, that does not use additional combustion</a:t>
            </a:r>
          </a:p>
          <a:p>
            <a:pPr marL="583987" lvl="3" indent="-285750" defTabSz="228600">
              <a:spcBef>
                <a:spcPts val="0"/>
              </a:spcBef>
              <a:spcAft>
                <a:spcPts val="600"/>
              </a:spcAft>
              <a:buFont typeface="Arial" panose="020B0604020202020204" pitchFamily="34" charset="0"/>
              <a:buChar char="•"/>
            </a:pPr>
            <a:r>
              <a:rPr lang="en-US" sz="1800" dirty="0"/>
              <a:t>UT: Waste gas and waste heat capture or recovery: energy derived from methane gas from an abandoned coal mine or a coal degassing operation, a waste gas, or waste heat capture or recovery system, whether or not it is renewable </a:t>
            </a:r>
          </a:p>
          <a:p>
            <a:pPr marL="342900" lvl="2" indent="-285750" defTabSz="228600">
              <a:spcBef>
                <a:spcPts val="0"/>
              </a:spcBef>
              <a:spcAft>
                <a:spcPts val="600"/>
              </a:spcAft>
              <a:buFont typeface="Arial" panose="020B0604020202020204" pitchFamily="34" charset="0"/>
              <a:buChar char="•"/>
            </a:pPr>
            <a:r>
              <a:rPr lang="en-US" sz="2000" dirty="0"/>
              <a:t>See exclusions on next slide           </a:t>
            </a:r>
          </a:p>
          <a:p>
            <a:pPr marL="342900" lvl="2" indent="-285750" defTabSz="228600">
              <a:spcBef>
                <a:spcPts val="0"/>
              </a:spcBef>
              <a:spcAft>
                <a:spcPts val="600"/>
              </a:spcAft>
              <a:buFont typeface="Arial" panose="020B0604020202020204" pitchFamily="34" charset="0"/>
              <a:buChar char="•"/>
            </a:pPr>
            <a:r>
              <a:rPr lang="en-US" sz="2000" dirty="0"/>
              <a:t>MT’s RPS does not include WHP</a:t>
            </a:r>
          </a:p>
          <a:p>
            <a:pPr marL="285750" lvl="1" indent="-285750">
              <a:spcBef>
                <a:spcPts val="0"/>
              </a:spcBef>
              <a:spcAft>
                <a:spcPts val="600"/>
              </a:spcAft>
              <a:buFont typeface="Arial" panose="020B0604020202020204" pitchFamily="34" charset="0"/>
              <a:buChar char="•"/>
            </a:pPr>
            <a:endParaRPr lang="en-US" sz="1800" dirty="0"/>
          </a:p>
          <a:p>
            <a:pPr marL="291993" lvl="2" indent="-171450">
              <a:spcBef>
                <a:spcPts val="0"/>
              </a:spcBef>
              <a:spcAft>
                <a:spcPts val="600"/>
              </a:spcAft>
              <a:buFont typeface="Arial" panose="020B0604020202020204" pitchFamily="34" charset="0"/>
              <a:buChar char="•"/>
            </a:pPr>
            <a:endParaRPr lang="en-US" sz="1800" dirty="0"/>
          </a:p>
        </p:txBody>
      </p:sp>
    </p:spTree>
    <p:extLst>
      <p:ext uri="{BB962C8B-B14F-4D97-AF65-F5344CB8AC3E}">
        <p14:creationId xmlns:p14="http://schemas.microsoft.com/office/powerpoint/2010/main" val="178124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A10B9-7383-4BEB-AEB4-DD481AEFCE3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E0E98F90-CA10-4CDB-8A2D-9B7BF5FC9F3C}"/>
              </a:ext>
            </a:extLst>
          </p:cNvPr>
          <p:cNvSpPr>
            <a:spLocks noGrp="1"/>
          </p:cNvSpPr>
          <p:nvPr>
            <p:ph idx="1"/>
          </p:nvPr>
        </p:nvSpPr>
        <p:spPr>
          <a:xfrm>
            <a:off x="952156" y="1955073"/>
            <a:ext cx="7163144" cy="3455789"/>
          </a:xfrm>
        </p:spPr>
        <p:txBody>
          <a:bodyPr>
            <a:normAutofit/>
          </a:bodyPr>
          <a:lstStyle/>
          <a:p>
            <a:pPr marL="342892" indent="-342892">
              <a:lnSpc>
                <a:spcPct val="120000"/>
              </a:lnSpc>
              <a:spcBef>
                <a:spcPts val="0"/>
              </a:spcBef>
              <a:spcAft>
                <a:spcPts val="450"/>
              </a:spcAft>
              <a:buFont typeface="+mj-lt"/>
              <a:buAutoNum type="arabicPeriod"/>
            </a:pPr>
            <a:r>
              <a:rPr lang="en-US" sz="2400" dirty="0"/>
              <a:t>About Waste Heat to Power (WHP) / Recycled Energy</a:t>
            </a:r>
          </a:p>
          <a:p>
            <a:pPr marL="342892" indent="-342892">
              <a:lnSpc>
                <a:spcPct val="120000"/>
              </a:lnSpc>
              <a:spcBef>
                <a:spcPts val="0"/>
              </a:spcBef>
              <a:spcAft>
                <a:spcPts val="450"/>
              </a:spcAft>
              <a:buFont typeface="+mj-lt"/>
              <a:buAutoNum type="arabicPeriod"/>
            </a:pPr>
            <a:r>
              <a:rPr lang="en-US" sz="2400" dirty="0"/>
              <a:t>Case Studies in the Oil and Gas Industry</a:t>
            </a:r>
          </a:p>
          <a:p>
            <a:pPr marL="342892" indent="-342892">
              <a:lnSpc>
                <a:spcPct val="120000"/>
              </a:lnSpc>
              <a:spcBef>
                <a:spcPts val="0"/>
              </a:spcBef>
              <a:spcAft>
                <a:spcPts val="450"/>
              </a:spcAft>
              <a:buFont typeface="+mj-lt"/>
              <a:buAutoNum type="arabicPeriod"/>
            </a:pPr>
            <a:r>
              <a:rPr lang="en-US" sz="2400" dirty="0"/>
              <a:t>Incentives and Financing</a:t>
            </a:r>
          </a:p>
          <a:p>
            <a:pPr marL="342892" indent="-342892">
              <a:lnSpc>
                <a:spcPct val="120000"/>
              </a:lnSpc>
              <a:spcBef>
                <a:spcPts val="0"/>
              </a:spcBef>
              <a:spcAft>
                <a:spcPts val="450"/>
              </a:spcAft>
              <a:buFont typeface="+mj-lt"/>
              <a:buAutoNum type="arabicPeriod"/>
            </a:pPr>
            <a:r>
              <a:rPr lang="en-US" sz="2400" dirty="0"/>
              <a:t>Additional Information and Resources to Evaluate WHP / Recycled Energy Opportunities</a:t>
            </a:r>
          </a:p>
          <a:p>
            <a:pPr marL="0" indent="0">
              <a:lnSpc>
                <a:spcPct val="120000"/>
              </a:lnSpc>
              <a:spcBef>
                <a:spcPts val="0"/>
              </a:spcBef>
              <a:spcAft>
                <a:spcPts val="450"/>
              </a:spcAft>
            </a:pPr>
            <a:endParaRPr lang="en-US" sz="2400" dirty="0"/>
          </a:p>
          <a:p>
            <a:pPr marL="257168" indent="-257168">
              <a:lnSpc>
                <a:spcPct val="120000"/>
              </a:lnSpc>
              <a:spcBef>
                <a:spcPts val="0"/>
              </a:spcBef>
              <a:spcAft>
                <a:spcPts val="450"/>
              </a:spcAft>
              <a:buFont typeface="Arial" panose="020B0604020202020204" pitchFamily="34" charset="0"/>
              <a:buChar char="•"/>
            </a:pPr>
            <a:endParaRPr lang="en-US" sz="2400" dirty="0"/>
          </a:p>
          <a:p>
            <a:pPr marL="257168" indent="-257168">
              <a:lnSpc>
                <a:spcPct val="120000"/>
              </a:lnSpc>
              <a:spcBef>
                <a:spcPts val="0"/>
              </a:spcBef>
              <a:spcAft>
                <a:spcPts val="450"/>
              </a:spcAft>
              <a:buFont typeface="Arial" panose="020B0604020202020204" pitchFamily="34" charset="0"/>
              <a:buChar char="•"/>
            </a:pPr>
            <a:endParaRPr lang="en-US" sz="2400" dirty="0"/>
          </a:p>
          <a:p>
            <a:pPr marL="257168" indent="-257168">
              <a:lnSpc>
                <a:spcPct val="120000"/>
              </a:lnSpc>
              <a:spcBef>
                <a:spcPts val="0"/>
              </a:spcBef>
              <a:spcAft>
                <a:spcPts val="450"/>
              </a:spcAft>
              <a:buFont typeface="Arial" panose="020B0604020202020204" pitchFamily="34" charset="0"/>
              <a:buChar char="•"/>
            </a:pPr>
            <a:endParaRPr lang="en-US" sz="2400" dirty="0"/>
          </a:p>
        </p:txBody>
      </p:sp>
      <p:sp>
        <p:nvSpPr>
          <p:cNvPr id="4" name="Slide Number Placeholder 3">
            <a:extLst>
              <a:ext uri="{FF2B5EF4-FFF2-40B4-BE49-F238E27FC236}">
                <a16:creationId xmlns:a16="http://schemas.microsoft.com/office/drawing/2014/main" id="{0F98AD8D-22B0-4773-94F5-2948BE148B83}"/>
              </a:ext>
            </a:extLst>
          </p:cNvPr>
          <p:cNvSpPr>
            <a:spLocks noGrp="1"/>
          </p:cNvSpPr>
          <p:nvPr>
            <p:ph type="sldNum" sz="quarter" idx="4294967295"/>
          </p:nvPr>
        </p:nvSpPr>
        <p:spPr>
          <a:xfrm>
            <a:off x="7086600" y="5624514"/>
            <a:ext cx="2057400" cy="273844"/>
          </a:xfrm>
          <a:prstGeom prst="rect">
            <a:avLst/>
          </a:prstGeom>
        </p:spPr>
        <p:txBody>
          <a:bodyPr/>
          <a:lstStyle/>
          <a:p>
            <a:pPr algn="r"/>
            <a:fld id="{7BD61CAC-308B-41D7-BD73-3D30B274331E}" type="slidenum">
              <a:rPr lang="en-US" smtClean="0"/>
              <a:pPr algn="r"/>
              <a:t>2</a:t>
            </a:fld>
            <a:endParaRPr lang="en-US" dirty="0"/>
          </a:p>
        </p:txBody>
      </p:sp>
    </p:spTree>
    <p:extLst>
      <p:ext uri="{BB962C8B-B14F-4D97-AF65-F5344CB8AC3E}">
        <p14:creationId xmlns:p14="http://schemas.microsoft.com/office/powerpoint/2010/main" val="1712256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ED45A-40DE-4DFA-BDB7-311F6EB7A7AE}"/>
              </a:ext>
            </a:extLst>
          </p:cNvPr>
          <p:cNvSpPr>
            <a:spLocks noGrp="1"/>
          </p:cNvSpPr>
          <p:nvPr>
            <p:ph type="title"/>
          </p:nvPr>
        </p:nvSpPr>
        <p:spPr/>
        <p:txBody>
          <a:bodyPr/>
          <a:lstStyle/>
          <a:p>
            <a:r>
              <a:rPr lang="en-US" sz="3200" dirty="0"/>
              <a:t>Renewable Portfolio Standards &amp; Goals                                                      </a:t>
            </a:r>
            <a:r>
              <a:rPr lang="en-US" sz="1800" dirty="0"/>
              <a:t>(cont’d)</a:t>
            </a:r>
            <a:endParaRPr lang="en-US" dirty="0"/>
          </a:p>
        </p:txBody>
      </p:sp>
      <p:sp>
        <p:nvSpPr>
          <p:cNvPr id="3" name="Content Placeholder 2">
            <a:extLst>
              <a:ext uri="{FF2B5EF4-FFF2-40B4-BE49-F238E27FC236}">
                <a16:creationId xmlns:a16="http://schemas.microsoft.com/office/drawing/2014/main" id="{2E784052-3693-4FED-839E-B668255D0799}"/>
              </a:ext>
            </a:extLst>
          </p:cNvPr>
          <p:cNvSpPr>
            <a:spLocks noGrp="1"/>
          </p:cNvSpPr>
          <p:nvPr>
            <p:ph idx="1"/>
          </p:nvPr>
        </p:nvSpPr>
        <p:spPr>
          <a:xfrm>
            <a:off x="558093" y="1339460"/>
            <a:ext cx="7806735" cy="4906219"/>
          </a:xfrm>
        </p:spPr>
        <p:txBody>
          <a:bodyPr/>
          <a:lstStyle/>
          <a:p>
            <a:pPr marL="285750" lvl="2" indent="-11113" defTabSz="228600">
              <a:spcBef>
                <a:spcPts val="0"/>
              </a:spcBef>
            </a:pPr>
            <a:endParaRPr lang="en-US" sz="2000" dirty="0"/>
          </a:p>
          <a:p>
            <a:pPr marL="274637" lvl="2" indent="0" defTabSz="228600">
              <a:spcBef>
                <a:spcPts val="0"/>
              </a:spcBef>
            </a:pPr>
            <a:r>
              <a:rPr lang="en-US" sz="2000" dirty="0"/>
              <a:t>Explicitly excluded in definition of recycled energy: </a:t>
            </a:r>
          </a:p>
          <a:p>
            <a:pPr marL="285750" lvl="2" indent="-11113" defTabSz="228600">
              <a:spcBef>
                <a:spcPts val="0"/>
              </a:spcBef>
            </a:pPr>
            <a:endParaRPr lang="en-US" sz="2000" dirty="0"/>
          </a:p>
          <a:p>
            <a:pPr marL="685800" lvl="5" indent="-11113" defTabSz="228600">
              <a:spcBef>
                <a:spcPts val="0"/>
              </a:spcBef>
            </a:pPr>
            <a:r>
              <a:rPr lang="en-US" sz="2000" dirty="0"/>
              <a:t>Any system whose primary purpose is the generation of electricity - with caveats:</a:t>
            </a:r>
          </a:p>
          <a:p>
            <a:pPr marL="285750" lvl="2" indent="-11113" defTabSz="228600">
              <a:spcBef>
                <a:spcPts val="0"/>
              </a:spcBef>
            </a:pPr>
            <a:endParaRPr lang="en-US" sz="2000" dirty="0"/>
          </a:p>
          <a:p>
            <a:pPr marL="875980" lvl="5" indent="-285750" defTabSz="228600">
              <a:spcBef>
                <a:spcPts val="0"/>
              </a:spcBef>
              <a:buFont typeface="Arial" panose="020B0604020202020204" pitchFamily="34" charset="0"/>
              <a:buChar char="•"/>
            </a:pPr>
            <a:r>
              <a:rPr lang="en-US" sz="2000" dirty="0"/>
              <a:t>ND allows the use of waste heat from power generation systems to qualify if they consume wellhead gas that would otherwise be flared, vented, or wasted</a:t>
            </a:r>
          </a:p>
          <a:p>
            <a:pPr marL="875980" lvl="5" indent="-285750">
              <a:spcBef>
                <a:spcPts val="0"/>
              </a:spcBef>
              <a:buFont typeface="Arial" panose="020B0604020202020204" pitchFamily="34" charset="0"/>
              <a:buChar char="•"/>
            </a:pPr>
            <a:endParaRPr lang="en-US" sz="2000" dirty="0"/>
          </a:p>
          <a:p>
            <a:pPr marL="875980" lvl="5" indent="-285750">
              <a:spcBef>
                <a:spcPts val="0"/>
              </a:spcBef>
              <a:buFont typeface="Arial" panose="020B0604020202020204" pitchFamily="34" charset="0"/>
              <a:buChar char="•"/>
            </a:pPr>
            <a:r>
              <a:rPr lang="en-US" sz="2000" dirty="0"/>
              <a:t>UT allows the use of waste heat from power generation systems to qualify only if that waste heat is from a combined cycle combustion turbine that uses waste gas or waste heat </a:t>
            </a:r>
          </a:p>
          <a:p>
            <a:pPr marL="0" lvl="1" indent="0">
              <a:spcBef>
                <a:spcPts val="0"/>
              </a:spcBef>
            </a:pPr>
            <a:endParaRPr lang="en-US" sz="2000" dirty="0"/>
          </a:p>
          <a:p>
            <a:pPr marL="291993" lvl="2" indent="-171450">
              <a:spcBef>
                <a:spcPts val="0"/>
              </a:spcBef>
              <a:buFont typeface="Arial" panose="020B0604020202020204" pitchFamily="34" charset="0"/>
              <a:buChar char="•"/>
            </a:pPr>
            <a:endParaRPr lang="en-US" sz="2000" dirty="0"/>
          </a:p>
        </p:txBody>
      </p:sp>
    </p:spTree>
    <p:extLst>
      <p:ext uri="{BB962C8B-B14F-4D97-AF65-F5344CB8AC3E}">
        <p14:creationId xmlns:p14="http://schemas.microsoft.com/office/powerpoint/2010/main" val="2032288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FD004-52D8-48F0-9829-8A70CBE5111A}"/>
              </a:ext>
            </a:extLst>
          </p:cNvPr>
          <p:cNvSpPr>
            <a:spLocks noGrp="1"/>
          </p:cNvSpPr>
          <p:nvPr>
            <p:ph type="title"/>
          </p:nvPr>
        </p:nvSpPr>
        <p:spPr/>
        <p:txBody>
          <a:bodyPr/>
          <a:lstStyle/>
          <a:p>
            <a:r>
              <a:rPr lang="en-US" dirty="0"/>
              <a:t>Recycled Energy Incentives - Colorado</a:t>
            </a:r>
          </a:p>
        </p:txBody>
      </p:sp>
      <p:sp>
        <p:nvSpPr>
          <p:cNvPr id="3" name="Content Placeholder 2">
            <a:extLst>
              <a:ext uri="{FF2B5EF4-FFF2-40B4-BE49-F238E27FC236}">
                <a16:creationId xmlns:a16="http://schemas.microsoft.com/office/drawing/2014/main" id="{6B781D81-5308-4E14-A412-E154E8881B23}"/>
              </a:ext>
            </a:extLst>
          </p:cNvPr>
          <p:cNvSpPr>
            <a:spLocks noGrp="1"/>
          </p:cNvSpPr>
          <p:nvPr>
            <p:ph idx="1"/>
          </p:nvPr>
        </p:nvSpPr>
        <p:spPr>
          <a:xfrm>
            <a:off x="580910" y="1461938"/>
            <a:ext cx="7907167" cy="4443562"/>
          </a:xfrm>
        </p:spPr>
        <p:txBody>
          <a:bodyPr>
            <a:noAutofit/>
          </a:bodyPr>
          <a:lstStyle/>
          <a:p>
            <a:pPr marL="463436" lvl="1" indent="-342892">
              <a:spcBef>
                <a:spcPts val="450"/>
              </a:spcBef>
              <a:buFont typeface="Arial" panose="020B0604020202020204" pitchFamily="34" charset="0"/>
              <a:buChar char="•"/>
            </a:pPr>
            <a:r>
              <a:rPr lang="en-US" sz="2400" dirty="0">
                <a:solidFill>
                  <a:schemeClr val="bg2"/>
                </a:solidFill>
              </a:rPr>
              <a:t>Renewable Energy Standard (RES)</a:t>
            </a:r>
          </a:p>
          <a:p>
            <a:pPr marL="463436" lvl="1" indent="-342892">
              <a:spcBef>
                <a:spcPts val="450"/>
              </a:spcBef>
              <a:buFont typeface="Arial" panose="020B0604020202020204" pitchFamily="34" charset="0"/>
              <a:buChar char="•"/>
            </a:pPr>
            <a:r>
              <a:rPr lang="en-US" sz="2400" dirty="0">
                <a:solidFill>
                  <a:schemeClr val="bg2"/>
                </a:solidFill>
              </a:rPr>
              <a:t>Xcel’s Recycled Energy Incentive Program</a:t>
            </a:r>
          </a:p>
          <a:p>
            <a:pPr marL="1066153" lvl="5" indent="-342892">
              <a:spcBef>
                <a:spcPts val="450"/>
              </a:spcBef>
              <a:buFont typeface="Courier New" panose="02070309020205020404" pitchFamily="49" charset="0"/>
              <a:buChar char="o"/>
            </a:pPr>
            <a:r>
              <a:rPr lang="en-US" sz="2400" dirty="0">
                <a:solidFill>
                  <a:schemeClr val="bg2"/>
                </a:solidFill>
              </a:rPr>
              <a:t>$500/kW recycled energy installed capacity paid monthly over first 10 years of production in a 20 year contract</a:t>
            </a:r>
          </a:p>
          <a:p>
            <a:pPr marL="1066153" lvl="5" indent="-342892">
              <a:spcBef>
                <a:spcPts val="450"/>
              </a:spcBef>
              <a:buFont typeface="Courier New" panose="02070309020205020404" pitchFamily="49" charset="0"/>
              <a:buChar char="o"/>
            </a:pPr>
            <a:r>
              <a:rPr lang="en-US" sz="2400" dirty="0">
                <a:solidFill>
                  <a:schemeClr val="bg2"/>
                </a:solidFill>
              </a:rPr>
              <a:t>RECs transferred to Xcel</a:t>
            </a:r>
          </a:p>
          <a:p>
            <a:pPr marL="463436" lvl="1" indent="-342892">
              <a:spcBef>
                <a:spcPts val="450"/>
              </a:spcBef>
              <a:spcAft>
                <a:spcPts val="0"/>
              </a:spcAft>
              <a:buFont typeface="Arial" panose="020B0604020202020204" pitchFamily="34" charset="0"/>
              <a:buChar char="•"/>
            </a:pPr>
            <a:r>
              <a:rPr lang="en-US" sz="2400" dirty="0">
                <a:solidFill>
                  <a:schemeClr val="bg2"/>
                </a:solidFill>
              </a:rPr>
              <a:t>Tri-State </a:t>
            </a:r>
          </a:p>
          <a:p>
            <a:pPr marL="1066153" lvl="5" indent="-342892">
              <a:spcBef>
                <a:spcPts val="450"/>
              </a:spcBef>
              <a:spcAft>
                <a:spcPts val="0"/>
              </a:spcAft>
              <a:buFont typeface="Courier New" panose="02070309020205020404" pitchFamily="49" charset="0"/>
              <a:buChar char="o"/>
            </a:pPr>
            <a:r>
              <a:rPr lang="en-US" sz="2400" dirty="0">
                <a:solidFill>
                  <a:schemeClr val="bg2"/>
                </a:solidFill>
              </a:rPr>
              <a:t>Performance payments made to member co-ops that develop recycled energy projects</a:t>
            </a:r>
          </a:p>
          <a:p>
            <a:pPr marL="1066153" lvl="5" indent="-342892">
              <a:spcBef>
                <a:spcPts val="450"/>
              </a:spcBef>
              <a:spcAft>
                <a:spcPts val="0"/>
              </a:spcAft>
              <a:buFont typeface="Courier New" panose="02070309020205020404" pitchFamily="49" charset="0"/>
              <a:buChar char="o"/>
            </a:pPr>
            <a:r>
              <a:rPr lang="en-US" sz="2400" dirty="0">
                <a:solidFill>
                  <a:schemeClr val="bg2"/>
                </a:solidFill>
              </a:rPr>
              <a:t>RECs transferred to Tri-State </a:t>
            </a:r>
          </a:p>
        </p:txBody>
      </p:sp>
      <p:sp>
        <p:nvSpPr>
          <p:cNvPr id="4" name="Slide Number Placeholder 3">
            <a:extLst>
              <a:ext uri="{FF2B5EF4-FFF2-40B4-BE49-F238E27FC236}">
                <a16:creationId xmlns:a16="http://schemas.microsoft.com/office/drawing/2014/main" id="{BEBC48C8-A8BF-4C1C-AAD4-D9BDE08748ED}"/>
              </a:ext>
            </a:extLst>
          </p:cNvPr>
          <p:cNvSpPr>
            <a:spLocks noGrp="1"/>
          </p:cNvSpPr>
          <p:nvPr>
            <p:ph type="sldNum" sz="quarter" idx="4294967295"/>
          </p:nvPr>
        </p:nvSpPr>
        <p:spPr>
          <a:xfrm>
            <a:off x="7086600" y="5624514"/>
            <a:ext cx="2057400" cy="273844"/>
          </a:xfrm>
          <a:prstGeom prst="rect">
            <a:avLst/>
          </a:prstGeom>
        </p:spPr>
        <p:txBody>
          <a:bodyPr/>
          <a:lstStyle/>
          <a:p>
            <a:pPr algn="r"/>
            <a:fld id="{7BD61CAC-308B-41D7-BD73-3D30B274331E}" type="slidenum">
              <a:rPr lang="en-US" smtClean="0"/>
              <a:pPr algn="r"/>
              <a:t>21</a:t>
            </a:fld>
            <a:endParaRPr lang="en-US" dirty="0"/>
          </a:p>
        </p:txBody>
      </p:sp>
      <p:sp>
        <p:nvSpPr>
          <p:cNvPr id="5" name="Slide Number Placeholder 4">
            <a:extLst>
              <a:ext uri="{FF2B5EF4-FFF2-40B4-BE49-F238E27FC236}">
                <a16:creationId xmlns:a16="http://schemas.microsoft.com/office/drawing/2014/main" id="{6A018159-C9BC-4CF4-9D54-3A83AB47E3BA}"/>
              </a:ext>
            </a:extLst>
          </p:cNvPr>
          <p:cNvSpPr>
            <a:spLocks noGrp="1"/>
          </p:cNvSpPr>
          <p:nvPr>
            <p:ph type="sldNum" sz="quarter" idx="4294967295"/>
          </p:nvPr>
        </p:nvSpPr>
        <p:spPr>
          <a:xfrm>
            <a:off x="6928945" y="5893686"/>
            <a:ext cx="2057400" cy="274637"/>
          </a:xfrm>
          <a:prstGeom prst="rect">
            <a:avLst/>
          </a:prstGeom>
        </p:spPr>
        <p:txBody>
          <a:bodyPr/>
          <a:lstStyle>
            <a:lvl1pPr algn="r">
              <a:defRPr sz="1200">
                <a:solidFill>
                  <a:schemeClr val="bg2"/>
                </a:solidFill>
              </a:defRPr>
            </a:lvl1pPr>
          </a:lstStyle>
          <a:p>
            <a:fld id="{7BD61CAC-308B-41D7-BD73-3D30B274331E}" type="slidenum">
              <a:rPr lang="en-US" smtClean="0"/>
              <a:pPr/>
              <a:t>21</a:t>
            </a:fld>
            <a:endParaRPr lang="en-US" dirty="0"/>
          </a:p>
        </p:txBody>
      </p:sp>
    </p:spTree>
    <p:extLst>
      <p:ext uri="{BB962C8B-B14F-4D97-AF65-F5344CB8AC3E}">
        <p14:creationId xmlns:p14="http://schemas.microsoft.com/office/powerpoint/2010/main" val="2689963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B833-D1B9-4C3D-B888-4C9281F0293E}"/>
              </a:ext>
            </a:extLst>
          </p:cNvPr>
          <p:cNvSpPr>
            <a:spLocks noGrp="1"/>
          </p:cNvSpPr>
          <p:nvPr>
            <p:ph type="title"/>
          </p:nvPr>
        </p:nvSpPr>
        <p:spPr/>
        <p:txBody>
          <a:bodyPr/>
          <a:lstStyle/>
          <a:p>
            <a:r>
              <a:rPr lang="en-US" dirty="0"/>
              <a:t>State Tax Incentives</a:t>
            </a:r>
          </a:p>
        </p:txBody>
      </p:sp>
      <p:sp>
        <p:nvSpPr>
          <p:cNvPr id="3" name="Content Placeholder 2">
            <a:extLst>
              <a:ext uri="{FF2B5EF4-FFF2-40B4-BE49-F238E27FC236}">
                <a16:creationId xmlns:a16="http://schemas.microsoft.com/office/drawing/2014/main" id="{0AB2AA07-4143-413F-AEC1-D2579117EE18}"/>
              </a:ext>
            </a:extLst>
          </p:cNvPr>
          <p:cNvSpPr>
            <a:spLocks noGrp="1"/>
          </p:cNvSpPr>
          <p:nvPr>
            <p:ph idx="1"/>
          </p:nvPr>
        </p:nvSpPr>
        <p:spPr>
          <a:xfrm>
            <a:off x="731520" y="1339456"/>
            <a:ext cx="7555230" cy="4607719"/>
          </a:xfrm>
        </p:spPr>
        <p:txBody>
          <a:bodyPr/>
          <a:lstStyle/>
          <a:p>
            <a:pPr>
              <a:spcBef>
                <a:spcPts val="600"/>
              </a:spcBef>
            </a:pPr>
            <a:r>
              <a:rPr lang="en-US" sz="1800" dirty="0"/>
              <a:t>Utah</a:t>
            </a:r>
          </a:p>
          <a:p>
            <a:pPr marL="285750" indent="-285750">
              <a:spcBef>
                <a:spcPts val="600"/>
              </a:spcBef>
              <a:buFont typeface="Arial" panose="020B0604020202020204" pitchFamily="34" charset="0"/>
              <a:buChar char="•"/>
            </a:pPr>
            <a:r>
              <a:rPr lang="en-US" sz="1800" dirty="0"/>
              <a:t>Alternative Energy Development Incentive </a:t>
            </a:r>
          </a:p>
          <a:p>
            <a:pPr marL="285750" indent="-285750">
              <a:spcBef>
                <a:spcPts val="600"/>
              </a:spcBef>
              <a:buFont typeface="Arial" panose="020B0604020202020204" pitchFamily="34" charset="0"/>
              <a:buChar char="•"/>
            </a:pPr>
            <a:r>
              <a:rPr lang="en-US" sz="1800" dirty="0"/>
              <a:t>Alternative Energy Manufacturing Tax Credit</a:t>
            </a:r>
          </a:p>
          <a:p>
            <a:pPr marL="285750" indent="-285750">
              <a:spcBef>
                <a:spcPts val="600"/>
              </a:spcBef>
              <a:buFont typeface="Arial" panose="020B0604020202020204" pitchFamily="34" charset="0"/>
              <a:buChar char="•"/>
            </a:pPr>
            <a:r>
              <a:rPr lang="en-US" sz="1800" dirty="0"/>
              <a:t>SB 12 - offsite, remotely-located renewables including WHP </a:t>
            </a:r>
          </a:p>
          <a:p>
            <a:pPr>
              <a:spcBef>
                <a:spcPts val="600"/>
              </a:spcBef>
            </a:pPr>
            <a:endParaRPr lang="en-US" sz="1800" dirty="0"/>
          </a:p>
          <a:p>
            <a:pPr marL="0" indent="0">
              <a:spcBef>
                <a:spcPts val="600"/>
              </a:spcBef>
            </a:pPr>
            <a:r>
              <a:rPr lang="en-US" sz="1800" dirty="0"/>
              <a:t>Montana Property Tax Abatement for Production and Manufacturing Facilities </a:t>
            </a:r>
          </a:p>
          <a:p>
            <a:pPr marL="0" indent="0"/>
            <a:r>
              <a:rPr lang="en-US" sz="1800" dirty="0"/>
              <a:t>North Dakota Sales and Use Tax Exemption for Electrical Generating Facilities </a:t>
            </a:r>
          </a:p>
          <a:p>
            <a:pPr marL="0" indent="0">
              <a:spcBef>
                <a:spcPts val="600"/>
              </a:spcBef>
            </a:pPr>
            <a:endParaRPr lang="en-US" sz="1800" dirty="0"/>
          </a:p>
          <a:p>
            <a:pPr marL="0" indent="0">
              <a:spcBef>
                <a:spcPts val="600"/>
              </a:spcBef>
            </a:pPr>
            <a:r>
              <a:rPr lang="en-US" sz="1800" dirty="0"/>
              <a:t>South Dakota </a:t>
            </a:r>
          </a:p>
          <a:p>
            <a:pPr marL="285750" indent="-285750">
              <a:spcBef>
                <a:spcPts val="600"/>
              </a:spcBef>
              <a:buFont typeface="Arial" panose="020B0604020202020204" pitchFamily="34" charset="0"/>
              <a:buChar char="•"/>
            </a:pPr>
            <a:r>
              <a:rPr lang="en-US" sz="1800" dirty="0"/>
              <a:t>Renewable Energy System Exemption </a:t>
            </a:r>
          </a:p>
          <a:p>
            <a:pPr marL="285750" indent="-285750">
              <a:spcBef>
                <a:spcPts val="600"/>
              </a:spcBef>
              <a:buFont typeface="Arial" panose="020B0604020202020204" pitchFamily="34" charset="0"/>
              <a:buChar char="•"/>
            </a:pPr>
            <a:r>
              <a:rPr lang="en-US" sz="1800" dirty="0"/>
              <a:t>Renewable Energy Facility Sales and Use Tax Reimbursement </a:t>
            </a:r>
          </a:p>
          <a:p>
            <a:pPr marL="285750" indent="-285750">
              <a:spcBef>
                <a:spcPts val="600"/>
              </a:spcBef>
              <a:buFont typeface="Arial" panose="020B0604020202020204" pitchFamily="34" charset="0"/>
              <a:buChar char="•"/>
            </a:pPr>
            <a:endParaRPr lang="en-US" sz="1800" dirty="0"/>
          </a:p>
          <a:p>
            <a:pPr>
              <a:spcBef>
                <a:spcPts val="600"/>
              </a:spcBef>
            </a:pPr>
            <a:endParaRPr lang="en-US" sz="1800" dirty="0"/>
          </a:p>
        </p:txBody>
      </p:sp>
    </p:spTree>
    <p:extLst>
      <p:ext uri="{BB962C8B-B14F-4D97-AF65-F5344CB8AC3E}">
        <p14:creationId xmlns:p14="http://schemas.microsoft.com/office/powerpoint/2010/main" val="2971091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7F23-1D91-46B3-A510-95CF064F75A5}"/>
              </a:ext>
            </a:extLst>
          </p:cNvPr>
          <p:cNvSpPr>
            <a:spLocks noGrp="1"/>
          </p:cNvSpPr>
          <p:nvPr>
            <p:ph type="title"/>
          </p:nvPr>
        </p:nvSpPr>
        <p:spPr/>
        <p:txBody>
          <a:bodyPr/>
          <a:lstStyle/>
          <a:p>
            <a:r>
              <a:rPr lang="en-US" dirty="0"/>
              <a:t>Interconnection &amp; Net Metering</a:t>
            </a:r>
          </a:p>
        </p:txBody>
      </p:sp>
      <p:sp>
        <p:nvSpPr>
          <p:cNvPr id="3" name="Content Placeholder 2">
            <a:extLst>
              <a:ext uri="{FF2B5EF4-FFF2-40B4-BE49-F238E27FC236}">
                <a16:creationId xmlns:a16="http://schemas.microsoft.com/office/drawing/2014/main" id="{FAC727EB-F9FC-4FBB-9AEE-7B936A0CDDE0}"/>
              </a:ext>
            </a:extLst>
          </p:cNvPr>
          <p:cNvSpPr>
            <a:spLocks noGrp="1"/>
          </p:cNvSpPr>
          <p:nvPr>
            <p:ph idx="1"/>
          </p:nvPr>
        </p:nvSpPr>
        <p:spPr>
          <a:xfrm>
            <a:off x="537656" y="1362316"/>
            <a:ext cx="7715250" cy="4607719"/>
          </a:xfrm>
        </p:spPr>
        <p:txBody>
          <a:bodyPr/>
          <a:lstStyle/>
          <a:p>
            <a:pPr>
              <a:spcBef>
                <a:spcPts val="600"/>
              </a:spcBef>
            </a:pPr>
            <a:endParaRPr lang="en-US" sz="2400" dirty="0"/>
          </a:p>
          <a:p>
            <a:pPr marL="342900" indent="-342900">
              <a:spcBef>
                <a:spcPts val="600"/>
              </a:spcBef>
              <a:buFont typeface="Arial" panose="020B0604020202020204" pitchFamily="34" charset="0"/>
              <a:buChar char="•"/>
            </a:pPr>
            <a:r>
              <a:rPr lang="en-US" sz="2400" dirty="0"/>
              <a:t>All states in the region except South Dakota have net metering policies with varying size and fuel constraints</a:t>
            </a:r>
          </a:p>
          <a:p>
            <a:pPr marL="342900" indent="-342900">
              <a:spcBef>
                <a:spcPts val="600"/>
              </a:spcBef>
              <a:buFont typeface="Arial" panose="020B0604020202020204" pitchFamily="34" charset="0"/>
              <a:buChar char="•"/>
            </a:pPr>
            <a:endParaRPr lang="en-US" sz="2400" dirty="0"/>
          </a:p>
          <a:p>
            <a:pPr marL="342900" indent="-342900">
              <a:spcBef>
                <a:spcPts val="600"/>
              </a:spcBef>
              <a:buFont typeface="Arial" panose="020B0604020202020204" pitchFamily="34" charset="0"/>
              <a:buChar char="•"/>
            </a:pPr>
            <a:r>
              <a:rPr lang="en-US" sz="2400" dirty="0"/>
              <a:t>Standardized interconnection processes are in place in all states in some form except for ND. Wyoming interconnection is limited to biomass and other defined renewables.  </a:t>
            </a:r>
          </a:p>
          <a:p>
            <a:pPr>
              <a:spcBef>
                <a:spcPts val="600"/>
              </a:spcBef>
            </a:pPr>
            <a:endParaRPr lang="en-US" sz="2400" dirty="0"/>
          </a:p>
          <a:p>
            <a:pPr>
              <a:spcBef>
                <a:spcPts val="600"/>
              </a:spcBef>
            </a:pPr>
            <a:endParaRPr lang="en-US" sz="1600" dirty="0"/>
          </a:p>
        </p:txBody>
      </p:sp>
    </p:spTree>
    <p:extLst>
      <p:ext uri="{BB962C8B-B14F-4D97-AF65-F5344CB8AC3E}">
        <p14:creationId xmlns:p14="http://schemas.microsoft.com/office/powerpoint/2010/main" val="3261234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A2E9C-63AF-4919-8E8C-0A7C5B566EC3}"/>
              </a:ext>
            </a:extLst>
          </p:cNvPr>
          <p:cNvSpPr>
            <a:spLocks noGrp="1"/>
          </p:cNvSpPr>
          <p:nvPr>
            <p:ph type="title"/>
          </p:nvPr>
        </p:nvSpPr>
        <p:spPr/>
        <p:txBody>
          <a:bodyPr/>
          <a:lstStyle/>
          <a:p>
            <a:r>
              <a:rPr lang="en-US" dirty="0"/>
              <a:t>Financing Mechanisms - Colorado </a:t>
            </a:r>
          </a:p>
        </p:txBody>
      </p:sp>
      <p:sp>
        <p:nvSpPr>
          <p:cNvPr id="3" name="Content Placeholder 2">
            <a:extLst>
              <a:ext uri="{FF2B5EF4-FFF2-40B4-BE49-F238E27FC236}">
                <a16:creationId xmlns:a16="http://schemas.microsoft.com/office/drawing/2014/main" id="{10B583F7-A1DA-447C-B043-FDEDCA5FE910}"/>
              </a:ext>
            </a:extLst>
          </p:cNvPr>
          <p:cNvSpPr>
            <a:spLocks noGrp="1"/>
          </p:cNvSpPr>
          <p:nvPr>
            <p:ph idx="1"/>
          </p:nvPr>
        </p:nvSpPr>
        <p:spPr>
          <a:xfrm>
            <a:off x="744279" y="1670637"/>
            <a:ext cx="7852152" cy="3995038"/>
          </a:xfrm>
        </p:spPr>
        <p:txBody>
          <a:bodyPr>
            <a:noAutofit/>
          </a:bodyPr>
          <a:lstStyle/>
          <a:p>
            <a:pPr marL="257168" indent="-257168">
              <a:spcBef>
                <a:spcPts val="600"/>
              </a:spcBef>
              <a:buFont typeface="Arial" panose="020B0604020202020204" pitchFamily="34" charset="0"/>
              <a:buChar char="•"/>
            </a:pPr>
            <a:r>
              <a:rPr lang="en-US" sz="2800" dirty="0"/>
              <a:t>C-PACE: Commercial Property Assessed Clean Energy</a:t>
            </a:r>
          </a:p>
          <a:p>
            <a:pPr marL="1040701" lvl="6" indent="-257168">
              <a:spcBef>
                <a:spcPts val="600"/>
              </a:spcBef>
              <a:buFont typeface="Arial" panose="020B0604020202020204" pitchFamily="34" charset="0"/>
              <a:buChar char="•"/>
            </a:pPr>
            <a:r>
              <a:rPr lang="en-US" sz="2800" dirty="0"/>
              <a:t>WY and UT have enabling legislation but no active program</a:t>
            </a:r>
          </a:p>
          <a:p>
            <a:pPr marL="257168" indent="-257168">
              <a:spcBef>
                <a:spcPts val="600"/>
              </a:spcBef>
              <a:buFont typeface="Arial" panose="020B0604020202020204" pitchFamily="34" charset="0"/>
              <a:buChar char="•"/>
            </a:pPr>
            <a:r>
              <a:rPr lang="en-US" sz="2800" dirty="0"/>
              <a:t>The Green Colorado Credit Reserve (GCCR)</a:t>
            </a:r>
          </a:p>
          <a:p>
            <a:pPr marL="257168" indent="-257168">
              <a:spcBef>
                <a:spcPts val="600"/>
              </a:spcBef>
              <a:buFont typeface="Arial" panose="020B0604020202020204" pitchFamily="34" charset="0"/>
              <a:buChar char="•"/>
            </a:pPr>
            <a:r>
              <a:rPr lang="en-US" sz="2800" dirty="0"/>
              <a:t>Enterprise Zone Tax credits</a:t>
            </a:r>
          </a:p>
          <a:p>
            <a:pPr marL="257168" indent="-257168">
              <a:spcBef>
                <a:spcPts val="600"/>
              </a:spcBef>
              <a:buFont typeface="Arial" panose="020B0604020202020204" pitchFamily="34" charset="0"/>
              <a:buChar char="•"/>
            </a:pPr>
            <a:r>
              <a:rPr lang="en-US" sz="2800" dirty="0"/>
              <a:t>TRUE Pioneer Grant and CORE Community Grants</a:t>
            </a:r>
          </a:p>
          <a:p>
            <a:pPr marL="0" indent="0">
              <a:spcBef>
                <a:spcPts val="600"/>
              </a:spcBef>
            </a:pPr>
            <a:endParaRPr lang="en-US" sz="2800" dirty="0"/>
          </a:p>
          <a:p>
            <a:pPr marL="257168" indent="-257168">
              <a:spcBef>
                <a:spcPts val="600"/>
              </a:spcBef>
              <a:buFont typeface="Arial" panose="020B0604020202020204" pitchFamily="34" charset="0"/>
              <a:buChar char="•"/>
            </a:pPr>
            <a:endParaRPr lang="en-US" sz="2800" dirty="0"/>
          </a:p>
          <a:p>
            <a:pPr marL="257168" indent="-257168">
              <a:spcBef>
                <a:spcPts val="600"/>
              </a:spcBef>
              <a:buFont typeface="Arial" panose="020B0604020202020204" pitchFamily="34" charset="0"/>
              <a:buChar char="•"/>
            </a:pPr>
            <a:endParaRPr lang="en-US" sz="2800" dirty="0"/>
          </a:p>
        </p:txBody>
      </p:sp>
      <p:sp>
        <p:nvSpPr>
          <p:cNvPr id="4" name="Slide Number Placeholder 3">
            <a:extLst>
              <a:ext uri="{FF2B5EF4-FFF2-40B4-BE49-F238E27FC236}">
                <a16:creationId xmlns:a16="http://schemas.microsoft.com/office/drawing/2014/main" id="{3E2B0899-D7CC-46EE-8AD6-755F1B3F0D94}"/>
              </a:ext>
            </a:extLst>
          </p:cNvPr>
          <p:cNvSpPr>
            <a:spLocks noGrp="1"/>
          </p:cNvSpPr>
          <p:nvPr>
            <p:ph type="sldNum" sz="quarter" idx="4294967295"/>
          </p:nvPr>
        </p:nvSpPr>
        <p:spPr>
          <a:xfrm>
            <a:off x="7086600" y="5624514"/>
            <a:ext cx="2057400" cy="273844"/>
          </a:xfrm>
          <a:prstGeom prst="rect">
            <a:avLst/>
          </a:prstGeom>
        </p:spPr>
        <p:txBody>
          <a:bodyPr/>
          <a:lstStyle/>
          <a:p>
            <a:pPr algn="r"/>
            <a:fld id="{7BD61CAC-308B-41D7-BD73-3D30B274331E}" type="slidenum">
              <a:rPr lang="en-US" smtClean="0"/>
              <a:pPr algn="r"/>
              <a:t>24</a:t>
            </a:fld>
            <a:endParaRPr lang="en-US" dirty="0"/>
          </a:p>
        </p:txBody>
      </p:sp>
      <p:sp>
        <p:nvSpPr>
          <p:cNvPr id="5" name="Slide Number Placeholder 4">
            <a:extLst>
              <a:ext uri="{FF2B5EF4-FFF2-40B4-BE49-F238E27FC236}">
                <a16:creationId xmlns:a16="http://schemas.microsoft.com/office/drawing/2014/main" id="{688ED02B-09C9-43B9-911C-C426C91E7670}"/>
              </a:ext>
            </a:extLst>
          </p:cNvPr>
          <p:cNvSpPr>
            <a:spLocks noGrp="1"/>
          </p:cNvSpPr>
          <p:nvPr>
            <p:ph type="sldNum" sz="quarter" idx="4294967295"/>
          </p:nvPr>
        </p:nvSpPr>
        <p:spPr>
          <a:xfrm>
            <a:off x="6928945" y="5893686"/>
            <a:ext cx="2057400" cy="274637"/>
          </a:xfrm>
          <a:prstGeom prst="rect">
            <a:avLst/>
          </a:prstGeom>
        </p:spPr>
        <p:txBody>
          <a:bodyPr/>
          <a:lstStyle>
            <a:lvl1pPr algn="r">
              <a:defRPr sz="1200">
                <a:solidFill>
                  <a:schemeClr val="bg2"/>
                </a:solidFill>
              </a:defRPr>
            </a:lvl1pPr>
          </a:lstStyle>
          <a:p>
            <a:fld id="{7BD61CAC-308B-41D7-BD73-3D30B274331E}" type="slidenum">
              <a:rPr lang="en-US" smtClean="0"/>
              <a:pPr/>
              <a:t>24</a:t>
            </a:fld>
            <a:endParaRPr lang="en-US" dirty="0"/>
          </a:p>
        </p:txBody>
      </p:sp>
    </p:spTree>
    <p:extLst>
      <p:ext uri="{BB962C8B-B14F-4D97-AF65-F5344CB8AC3E}">
        <p14:creationId xmlns:p14="http://schemas.microsoft.com/office/powerpoint/2010/main" val="3926294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7760C-02E8-44A0-9FAA-AF58D9F11D9C}"/>
              </a:ext>
            </a:extLst>
          </p:cNvPr>
          <p:cNvSpPr>
            <a:spLocks noGrp="1"/>
          </p:cNvSpPr>
          <p:nvPr>
            <p:ph type="title"/>
          </p:nvPr>
        </p:nvSpPr>
        <p:spPr/>
        <p:txBody>
          <a:bodyPr/>
          <a:lstStyle/>
          <a:p>
            <a:r>
              <a:rPr lang="en-US" dirty="0"/>
              <a:t>Financing for Direct Ownership</a:t>
            </a:r>
          </a:p>
        </p:txBody>
      </p:sp>
      <p:graphicFrame>
        <p:nvGraphicFramePr>
          <p:cNvPr id="4" name="Content Placeholder 3">
            <a:extLst>
              <a:ext uri="{FF2B5EF4-FFF2-40B4-BE49-F238E27FC236}">
                <a16:creationId xmlns:a16="http://schemas.microsoft.com/office/drawing/2014/main" id="{C2EEFE4D-B73D-4313-B838-9ABC6DF8002B}"/>
              </a:ext>
            </a:extLst>
          </p:cNvPr>
          <p:cNvGraphicFramePr>
            <a:graphicFrameLocks noGrp="1"/>
          </p:cNvGraphicFramePr>
          <p:nvPr>
            <p:ph idx="1"/>
          </p:nvPr>
        </p:nvGraphicFramePr>
        <p:xfrm>
          <a:off x="457200" y="1339850"/>
          <a:ext cx="7715250" cy="4606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5432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4B7D3-3D83-4AC3-8DBA-AFA9835B48DD}"/>
              </a:ext>
            </a:extLst>
          </p:cNvPr>
          <p:cNvSpPr>
            <a:spLocks noGrp="1"/>
          </p:cNvSpPr>
          <p:nvPr>
            <p:ph type="title"/>
          </p:nvPr>
        </p:nvSpPr>
        <p:spPr>
          <a:xfrm>
            <a:off x="446485" y="375056"/>
            <a:ext cx="7715250" cy="878681"/>
          </a:xfrm>
        </p:spPr>
        <p:txBody>
          <a:bodyPr/>
          <a:lstStyle/>
          <a:p>
            <a:r>
              <a:rPr lang="en-US" dirty="0"/>
              <a:t>Financing for Third Party Ownership</a:t>
            </a:r>
          </a:p>
        </p:txBody>
      </p:sp>
      <p:graphicFrame>
        <p:nvGraphicFramePr>
          <p:cNvPr id="4" name="Content Placeholder 3">
            <a:extLst>
              <a:ext uri="{FF2B5EF4-FFF2-40B4-BE49-F238E27FC236}">
                <a16:creationId xmlns:a16="http://schemas.microsoft.com/office/drawing/2014/main" id="{7B1E6C72-BF64-43AD-9790-D6E2AB5C8927}"/>
              </a:ext>
            </a:extLst>
          </p:cNvPr>
          <p:cNvGraphicFramePr>
            <a:graphicFrameLocks noGrp="1"/>
          </p:cNvGraphicFramePr>
          <p:nvPr>
            <p:ph idx="1"/>
            <p:extLst/>
          </p:nvPr>
        </p:nvGraphicFramePr>
        <p:xfrm>
          <a:off x="457200" y="1339850"/>
          <a:ext cx="7715250" cy="4606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4909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66FAC-9BEC-4B79-A18E-C34C37FD348B}"/>
              </a:ext>
            </a:extLst>
          </p:cNvPr>
          <p:cNvSpPr>
            <a:spLocks noGrp="1"/>
          </p:cNvSpPr>
          <p:nvPr>
            <p:ph type="title"/>
          </p:nvPr>
        </p:nvSpPr>
        <p:spPr/>
        <p:txBody>
          <a:bodyPr/>
          <a:lstStyle/>
          <a:p>
            <a:r>
              <a:rPr lang="en-US"/>
              <a:t>Is WHP / Recycled </a:t>
            </a:r>
            <a:r>
              <a:rPr lang="en-US" dirty="0"/>
              <a:t>Energy a </a:t>
            </a:r>
            <a:br>
              <a:rPr lang="en-US" dirty="0"/>
            </a:br>
            <a:r>
              <a:rPr lang="en-US" dirty="0"/>
              <a:t>Good Fit for Your Facility?</a:t>
            </a:r>
          </a:p>
        </p:txBody>
      </p:sp>
      <p:sp>
        <p:nvSpPr>
          <p:cNvPr id="3" name="Subtitle 2">
            <a:extLst>
              <a:ext uri="{FF2B5EF4-FFF2-40B4-BE49-F238E27FC236}">
                <a16:creationId xmlns:a16="http://schemas.microsoft.com/office/drawing/2014/main" id="{70BEF9FD-5558-4035-9180-3850A541773F}"/>
              </a:ext>
            </a:extLst>
          </p:cNvPr>
          <p:cNvSpPr>
            <a:spLocks noGrp="1"/>
          </p:cNvSpPr>
          <p:nvPr>
            <p:ph type="subTitle" idx="4294967295"/>
          </p:nvPr>
        </p:nvSpPr>
        <p:spPr>
          <a:xfrm>
            <a:off x="7" y="3650458"/>
            <a:ext cx="2943225" cy="1241822"/>
          </a:xfrm>
        </p:spPr>
        <p:txBody>
          <a:bodyPr>
            <a:normAutofit fontScale="55000" lnSpcReduction="20000"/>
          </a:bodyPr>
          <a:lstStyle/>
          <a:p>
            <a:endParaRPr lang="en-US" dirty="0"/>
          </a:p>
          <a:p>
            <a:endParaRPr lang="en-US" dirty="0"/>
          </a:p>
          <a:p>
            <a:r>
              <a:rPr lang="en-US" dirty="0"/>
              <a:t>Recycled Energy in the Oil and Gas Industry: Colorado Opportunities, Incentives, Assistance</a:t>
            </a:r>
          </a:p>
          <a:p>
            <a:endParaRPr lang="en-US" dirty="0"/>
          </a:p>
        </p:txBody>
      </p:sp>
    </p:spTree>
    <p:extLst>
      <p:ext uri="{BB962C8B-B14F-4D97-AF65-F5344CB8AC3E}">
        <p14:creationId xmlns:p14="http://schemas.microsoft.com/office/powerpoint/2010/main" val="3230568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95D899ED-49B2-459E-918C-46EE3F6CEEAE}"/>
              </a:ext>
            </a:extLst>
          </p:cNvPr>
          <p:cNvPicPr>
            <a:picLocks noChangeAspect="1"/>
          </p:cNvPicPr>
          <p:nvPr/>
        </p:nvPicPr>
        <p:blipFill rotWithShape="1">
          <a:blip r:embed="rId3"/>
          <a:srcRect l="17235" t="13622" r="49369" b="9511"/>
          <a:stretch/>
        </p:blipFill>
        <p:spPr>
          <a:xfrm>
            <a:off x="685227" y="1440363"/>
            <a:ext cx="2858381" cy="3700816"/>
          </a:xfrm>
          <a:prstGeom prst="rect">
            <a:avLst/>
          </a:prstGeom>
        </p:spPr>
      </p:pic>
      <p:sp>
        <p:nvSpPr>
          <p:cNvPr id="2" name="Title 1">
            <a:extLst>
              <a:ext uri="{FF2B5EF4-FFF2-40B4-BE49-F238E27FC236}">
                <a16:creationId xmlns:a16="http://schemas.microsoft.com/office/drawing/2014/main" id="{6D5A10B9-7383-4BEB-AEB4-DD481AEFCE35}"/>
              </a:ext>
            </a:extLst>
          </p:cNvPr>
          <p:cNvSpPr>
            <a:spLocks noGrp="1"/>
          </p:cNvSpPr>
          <p:nvPr>
            <p:ph type="title"/>
          </p:nvPr>
        </p:nvSpPr>
        <p:spPr/>
        <p:txBody>
          <a:bodyPr/>
          <a:lstStyle/>
          <a:p>
            <a:r>
              <a:rPr lang="en-US" dirty="0"/>
              <a:t>Worksheet to Identify Heat Resources</a:t>
            </a:r>
          </a:p>
        </p:txBody>
      </p:sp>
      <p:pic>
        <p:nvPicPr>
          <p:cNvPr id="4" name="Content Placeholder 3">
            <a:extLst>
              <a:ext uri="{FF2B5EF4-FFF2-40B4-BE49-F238E27FC236}">
                <a16:creationId xmlns:a16="http://schemas.microsoft.com/office/drawing/2014/main" id="{93CE2D98-8BC2-4BB8-847E-FED625384BC0}"/>
              </a:ext>
            </a:extLst>
          </p:cNvPr>
          <p:cNvPicPr>
            <a:picLocks noGrp="1" noChangeAspect="1"/>
          </p:cNvPicPr>
          <p:nvPr>
            <p:ph idx="1"/>
          </p:nvPr>
        </p:nvPicPr>
        <p:blipFill rotWithShape="1">
          <a:blip r:embed="rId3"/>
          <a:srcRect l="50096" t="13622" r="16508" b="9511"/>
          <a:stretch/>
        </p:blipFill>
        <p:spPr>
          <a:xfrm>
            <a:off x="1713619" y="2329278"/>
            <a:ext cx="2858381" cy="3700816"/>
          </a:xfrm>
          <a:prstGeom prst="rect">
            <a:avLst/>
          </a:prstGeom>
        </p:spPr>
      </p:pic>
      <p:sp>
        <p:nvSpPr>
          <p:cNvPr id="6" name="Slide Number Placeholder 5">
            <a:extLst>
              <a:ext uri="{FF2B5EF4-FFF2-40B4-BE49-F238E27FC236}">
                <a16:creationId xmlns:a16="http://schemas.microsoft.com/office/drawing/2014/main" id="{001FB46A-5BD3-4FBF-AA7E-6D6C99465442}"/>
              </a:ext>
            </a:extLst>
          </p:cNvPr>
          <p:cNvSpPr>
            <a:spLocks noGrp="1"/>
          </p:cNvSpPr>
          <p:nvPr>
            <p:ph type="sldNum" sz="quarter" idx="4294967295"/>
          </p:nvPr>
        </p:nvSpPr>
        <p:spPr>
          <a:xfrm>
            <a:off x="7086600" y="5624514"/>
            <a:ext cx="2057400" cy="273844"/>
          </a:xfrm>
          <a:prstGeom prst="rect">
            <a:avLst/>
          </a:prstGeom>
        </p:spPr>
        <p:txBody>
          <a:bodyPr/>
          <a:lstStyle/>
          <a:p>
            <a:pPr algn="r"/>
            <a:fld id="{7BD61CAC-308B-41D7-BD73-3D30B274331E}" type="slidenum">
              <a:rPr lang="en-US" smtClean="0"/>
              <a:pPr algn="r"/>
              <a:t>28</a:t>
            </a:fld>
            <a:endParaRPr lang="en-US" dirty="0"/>
          </a:p>
        </p:txBody>
      </p:sp>
      <p:sp>
        <p:nvSpPr>
          <p:cNvPr id="7" name="Slide Number Placeholder 4">
            <a:extLst>
              <a:ext uri="{FF2B5EF4-FFF2-40B4-BE49-F238E27FC236}">
                <a16:creationId xmlns:a16="http://schemas.microsoft.com/office/drawing/2014/main" id="{14D75A94-3D0B-4EAE-A45B-2B4118CE1A7B}"/>
              </a:ext>
            </a:extLst>
          </p:cNvPr>
          <p:cNvSpPr>
            <a:spLocks noGrp="1"/>
          </p:cNvSpPr>
          <p:nvPr>
            <p:ph type="sldNum" sz="quarter" idx="4294967295"/>
          </p:nvPr>
        </p:nvSpPr>
        <p:spPr>
          <a:xfrm>
            <a:off x="6928945" y="5893686"/>
            <a:ext cx="2057400" cy="274637"/>
          </a:xfrm>
          <a:prstGeom prst="rect">
            <a:avLst/>
          </a:prstGeom>
        </p:spPr>
        <p:txBody>
          <a:bodyPr/>
          <a:lstStyle>
            <a:lvl1pPr algn="r">
              <a:defRPr sz="1200">
                <a:solidFill>
                  <a:schemeClr val="bg2"/>
                </a:solidFill>
              </a:defRPr>
            </a:lvl1pPr>
          </a:lstStyle>
          <a:p>
            <a:fld id="{7BD61CAC-308B-41D7-BD73-3D30B274331E}" type="slidenum">
              <a:rPr lang="en-US" smtClean="0"/>
              <a:pPr/>
              <a:t>28</a:t>
            </a:fld>
            <a:endParaRPr lang="en-US" dirty="0"/>
          </a:p>
        </p:txBody>
      </p:sp>
      <p:sp>
        <p:nvSpPr>
          <p:cNvPr id="3" name="TextBox 2">
            <a:extLst>
              <a:ext uri="{FF2B5EF4-FFF2-40B4-BE49-F238E27FC236}">
                <a16:creationId xmlns:a16="http://schemas.microsoft.com/office/drawing/2014/main" id="{87D49AD5-BEE2-4FE0-A9D7-84D356646591}"/>
              </a:ext>
            </a:extLst>
          </p:cNvPr>
          <p:cNvSpPr txBox="1"/>
          <p:nvPr/>
        </p:nvSpPr>
        <p:spPr>
          <a:xfrm>
            <a:off x="4729655" y="1800258"/>
            <a:ext cx="3870252" cy="4093428"/>
          </a:xfrm>
          <a:prstGeom prst="rect">
            <a:avLst/>
          </a:prstGeom>
          <a:noFill/>
        </p:spPr>
        <p:txBody>
          <a:bodyPr wrap="square" rtlCol="0">
            <a:spAutoFit/>
          </a:bodyPr>
          <a:lstStyle/>
          <a:p>
            <a:r>
              <a:rPr lang="en-US" sz="2000" dirty="0">
                <a:solidFill>
                  <a:schemeClr val="bg2"/>
                </a:solidFill>
              </a:rPr>
              <a:t>Key info needed to evaluate site-specific potential </a:t>
            </a:r>
          </a:p>
          <a:p>
            <a:pPr marL="233363" lvl="1"/>
            <a:r>
              <a:rPr lang="en-US" sz="2000" dirty="0">
                <a:solidFill>
                  <a:schemeClr val="bg2"/>
                </a:solidFill>
              </a:rPr>
              <a:t>Plant data</a:t>
            </a:r>
          </a:p>
          <a:p>
            <a:pPr marL="742950" lvl="1" indent="-285750">
              <a:buFont typeface="Arial" panose="020B0604020202020204" pitchFamily="34" charset="0"/>
              <a:buChar char="•"/>
            </a:pPr>
            <a:r>
              <a:rPr lang="en-US" sz="2000" dirty="0">
                <a:solidFill>
                  <a:schemeClr val="bg2"/>
                </a:solidFill>
              </a:rPr>
              <a:t>waste heat source(s) </a:t>
            </a:r>
          </a:p>
          <a:p>
            <a:pPr marL="742950" lvl="1" indent="-285750">
              <a:buFont typeface="Arial" panose="020B0604020202020204" pitchFamily="34" charset="0"/>
              <a:buChar char="•"/>
            </a:pPr>
            <a:r>
              <a:rPr lang="en-US" sz="2000" dirty="0">
                <a:solidFill>
                  <a:schemeClr val="bg2"/>
                </a:solidFill>
              </a:rPr>
              <a:t>electricity consumption </a:t>
            </a:r>
          </a:p>
          <a:p>
            <a:pPr marL="742950" lvl="1" indent="-285750">
              <a:buFont typeface="Arial" panose="020B0604020202020204" pitchFamily="34" charset="0"/>
              <a:buChar char="•"/>
            </a:pPr>
            <a:r>
              <a:rPr lang="en-US" sz="2000" dirty="0">
                <a:solidFill>
                  <a:schemeClr val="bg2"/>
                </a:solidFill>
              </a:rPr>
              <a:t>energy costs</a:t>
            </a:r>
          </a:p>
          <a:p>
            <a:pPr marL="742950" lvl="1" indent="-285750">
              <a:buFont typeface="Arial" panose="020B0604020202020204" pitchFamily="34" charset="0"/>
              <a:buChar char="•"/>
            </a:pPr>
            <a:r>
              <a:rPr lang="en-US" sz="2000" dirty="0">
                <a:solidFill>
                  <a:schemeClr val="bg2"/>
                </a:solidFill>
              </a:rPr>
              <a:t>typical operating hours</a:t>
            </a:r>
          </a:p>
          <a:p>
            <a:pPr marL="742950" lvl="1" indent="-285750">
              <a:buFont typeface="Arial" panose="020B0604020202020204" pitchFamily="34" charset="0"/>
              <a:buChar char="•"/>
            </a:pPr>
            <a:r>
              <a:rPr lang="en-US" sz="2000" dirty="0">
                <a:solidFill>
                  <a:schemeClr val="bg2"/>
                </a:solidFill>
              </a:rPr>
              <a:t>frequency and duration of outages</a:t>
            </a:r>
          </a:p>
          <a:p>
            <a:pPr marL="233363" lvl="1"/>
            <a:r>
              <a:rPr lang="en-US" sz="2000" dirty="0">
                <a:solidFill>
                  <a:schemeClr val="bg2"/>
                </a:solidFill>
              </a:rPr>
              <a:t>Waste heat data</a:t>
            </a:r>
          </a:p>
          <a:p>
            <a:pPr marL="742950" lvl="1" indent="-285750">
              <a:buFont typeface="Arial" panose="020B0604020202020204" pitchFamily="34" charset="0"/>
              <a:buChar char="•"/>
            </a:pPr>
            <a:r>
              <a:rPr lang="en-US" sz="2000" dirty="0">
                <a:solidFill>
                  <a:schemeClr val="bg2"/>
                </a:solidFill>
              </a:rPr>
              <a:t>flow rate</a:t>
            </a:r>
          </a:p>
          <a:p>
            <a:pPr marL="742950" lvl="1" indent="-285750">
              <a:buFont typeface="Arial" panose="020B0604020202020204" pitchFamily="34" charset="0"/>
              <a:buChar char="•"/>
            </a:pPr>
            <a:r>
              <a:rPr lang="en-US" sz="2000">
                <a:solidFill>
                  <a:schemeClr val="bg2"/>
                </a:solidFill>
              </a:rPr>
              <a:t>temperature</a:t>
            </a:r>
            <a:endParaRPr lang="en-US" sz="2000" dirty="0">
              <a:solidFill>
                <a:schemeClr val="bg2"/>
              </a:solidFill>
            </a:endParaRPr>
          </a:p>
          <a:p>
            <a:pPr marL="742950" lvl="1" indent="-285750">
              <a:buFont typeface="Arial" panose="020B0604020202020204" pitchFamily="34" charset="0"/>
              <a:buChar char="•"/>
            </a:pPr>
            <a:r>
              <a:rPr lang="en-US" sz="2000" dirty="0">
                <a:solidFill>
                  <a:schemeClr val="bg2"/>
                </a:solidFill>
              </a:rPr>
              <a:t>composition</a:t>
            </a:r>
          </a:p>
        </p:txBody>
      </p:sp>
    </p:spTree>
    <p:extLst>
      <p:ext uri="{BB962C8B-B14F-4D97-AF65-F5344CB8AC3E}">
        <p14:creationId xmlns:p14="http://schemas.microsoft.com/office/powerpoint/2010/main" val="405360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AC9A4-3AAA-4789-B535-D52E6E0EC017}"/>
              </a:ext>
            </a:extLst>
          </p:cNvPr>
          <p:cNvSpPr>
            <a:spLocks noGrp="1"/>
          </p:cNvSpPr>
          <p:nvPr>
            <p:ph type="title"/>
          </p:nvPr>
        </p:nvSpPr>
        <p:spPr>
          <a:xfrm>
            <a:off x="446485" y="289992"/>
            <a:ext cx="7715250" cy="878681"/>
          </a:xfrm>
        </p:spPr>
        <p:txBody>
          <a:bodyPr/>
          <a:lstStyle/>
          <a:p>
            <a:r>
              <a:rPr lang="en-US" dirty="0"/>
              <a:t>Upper-West CHP Technical Assistance Partnership (TAP)  </a:t>
            </a:r>
          </a:p>
        </p:txBody>
      </p:sp>
      <p:pic>
        <p:nvPicPr>
          <p:cNvPr id="6" name="Content Placeholder 5">
            <a:extLst>
              <a:ext uri="{FF2B5EF4-FFF2-40B4-BE49-F238E27FC236}">
                <a16:creationId xmlns:a16="http://schemas.microsoft.com/office/drawing/2014/main" id="{AA3A64A0-8005-429C-8969-0D0C782C1355}"/>
              </a:ext>
            </a:extLst>
          </p:cNvPr>
          <p:cNvPicPr>
            <a:picLocks noGrp="1" noChangeAspect="1"/>
          </p:cNvPicPr>
          <p:nvPr>
            <p:ph idx="1"/>
          </p:nvPr>
        </p:nvPicPr>
        <p:blipFill rotWithShape="1">
          <a:blip r:embed="rId3"/>
          <a:srcRect l="19267" t="24557" r="19792" b="8040"/>
          <a:stretch/>
        </p:blipFill>
        <p:spPr>
          <a:xfrm>
            <a:off x="706508" y="1360967"/>
            <a:ext cx="7639059" cy="4194435"/>
          </a:xfrm>
          <a:prstGeom prst="rect">
            <a:avLst/>
          </a:prstGeom>
        </p:spPr>
      </p:pic>
      <p:sp>
        <p:nvSpPr>
          <p:cNvPr id="5" name="Slide Number Placeholder 4">
            <a:extLst>
              <a:ext uri="{FF2B5EF4-FFF2-40B4-BE49-F238E27FC236}">
                <a16:creationId xmlns:a16="http://schemas.microsoft.com/office/drawing/2014/main" id="{77997FD7-4FC2-4294-99B2-058136DE07D6}"/>
              </a:ext>
            </a:extLst>
          </p:cNvPr>
          <p:cNvSpPr>
            <a:spLocks noGrp="1"/>
          </p:cNvSpPr>
          <p:nvPr>
            <p:ph type="sldNum" sz="quarter" idx="4294967295"/>
          </p:nvPr>
        </p:nvSpPr>
        <p:spPr>
          <a:xfrm>
            <a:off x="7086600" y="5624514"/>
            <a:ext cx="2057400" cy="273844"/>
          </a:xfrm>
          <a:prstGeom prst="rect">
            <a:avLst/>
          </a:prstGeom>
        </p:spPr>
        <p:txBody>
          <a:bodyPr/>
          <a:lstStyle/>
          <a:p>
            <a:pPr algn="r"/>
            <a:fld id="{7BD61CAC-308B-41D7-BD73-3D30B274331E}" type="slidenum">
              <a:rPr lang="en-US" smtClean="0"/>
              <a:pPr algn="r"/>
              <a:t>29</a:t>
            </a:fld>
            <a:endParaRPr lang="en-US" dirty="0"/>
          </a:p>
        </p:txBody>
      </p:sp>
      <p:sp>
        <p:nvSpPr>
          <p:cNvPr id="7" name="Slide Number Placeholder 4">
            <a:extLst>
              <a:ext uri="{FF2B5EF4-FFF2-40B4-BE49-F238E27FC236}">
                <a16:creationId xmlns:a16="http://schemas.microsoft.com/office/drawing/2014/main" id="{97EA2F07-3EF2-44A3-B007-1512631F9ADF}"/>
              </a:ext>
            </a:extLst>
          </p:cNvPr>
          <p:cNvSpPr>
            <a:spLocks noGrp="1"/>
          </p:cNvSpPr>
          <p:nvPr>
            <p:ph type="sldNum" sz="quarter" idx="4294967295"/>
          </p:nvPr>
        </p:nvSpPr>
        <p:spPr>
          <a:xfrm>
            <a:off x="6928945" y="5893686"/>
            <a:ext cx="2057400" cy="274637"/>
          </a:xfrm>
          <a:prstGeom prst="rect">
            <a:avLst/>
          </a:prstGeom>
        </p:spPr>
        <p:txBody>
          <a:bodyPr/>
          <a:lstStyle>
            <a:lvl1pPr algn="r">
              <a:defRPr sz="1200">
                <a:solidFill>
                  <a:schemeClr val="bg2"/>
                </a:solidFill>
              </a:defRPr>
            </a:lvl1pPr>
          </a:lstStyle>
          <a:p>
            <a:fld id="{7BD61CAC-308B-41D7-BD73-3D30B274331E}" type="slidenum">
              <a:rPr lang="en-US" smtClean="0"/>
              <a:pPr/>
              <a:t>29</a:t>
            </a:fld>
            <a:endParaRPr lang="en-US" dirty="0"/>
          </a:p>
        </p:txBody>
      </p:sp>
    </p:spTree>
    <p:extLst>
      <p:ext uri="{BB962C8B-B14F-4D97-AF65-F5344CB8AC3E}">
        <p14:creationId xmlns:p14="http://schemas.microsoft.com/office/powerpoint/2010/main" val="4235766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302" y="1546425"/>
            <a:ext cx="7810758" cy="1189618"/>
          </a:xfrm>
          <a:gradFill flip="none" rotWithShape="1">
            <a:gsLst>
              <a:gs pos="0">
                <a:srgbClr val="6EC4E8">
                  <a:tint val="66000"/>
                  <a:satMod val="160000"/>
                </a:srgbClr>
              </a:gs>
              <a:gs pos="50000">
                <a:srgbClr val="6EC4E8">
                  <a:tint val="44500"/>
                  <a:satMod val="160000"/>
                </a:srgbClr>
              </a:gs>
              <a:gs pos="100000">
                <a:srgbClr val="6EC4E8">
                  <a:tint val="23500"/>
                  <a:satMod val="160000"/>
                </a:srgbClr>
              </a:gs>
            </a:gsLst>
            <a:path path="circle">
              <a:fillToRect r="100000" b="100000"/>
            </a:path>
            <a:tileRect l="-100000" t="-100000"/>
          </a:gradFill>
        </p:spPr>
        <p:txBody>
          <a:bodyPr>
            <a:noAutofit/>
          </a:bodyPr>
          <a:lstStyle/>
          <a:p>
            <a:pPr marL="0" indent="0">
              <a:spcBef>
                <a:spcPts val="0"/>
              </a:spcBef>
              <a:spcAft>
                <a:spcPts val="20"/>
              </a:spcAft>
            </a:pPr>
            <a:r>
              <a:rPr lang="en-US" dirty="0"/>
              <a:t>The </a:t>
            </a:r>
            <a:r>
              <a:rPr lang="en-US" sz="1600" dirty="0">
                <a:hlinkClick r:id="rId3"/>
              </a:rPr>
              <a:t>Heat is Power Association</a:t>
            </a:r>
            <a:r>
              <a:rPr lang="en-US" dirty="0"/>
              <a:t> is working in partnership with the </a:t>
            </a:r>
            <a:r>
              <a:rPr lang="en-US" sz="1600" dirty="0">
                <a:hlinkClick r:id="rId4"/>
              </a:rPr>
              <a:t>Colorado Energy Office</a:t>
            </a:r>
            <a:r>
              <a:rPr lang="en-US" dirty="0"/>
              <a:t> to provide education and information on CHP and recycled energy in Colorado to companies that have waste heat producing facilities and thermal energy needs, with the goal of expanding the use of these technologies in the state.</a:t>
            </a:r>
          </a:p>
          <a:p>
            <a:pPr marL="0" indent="0">
              <a:spcBef>
                <a:spcPts val="0"/>
              </a:spcBef>
              <a:spcAft>
                <a:spcPts val="20"/>
              </a:spcAft>
            </a:pPr>
            <a:endParaRPr lang="en-US" sz="1800" dirty="0">
              <a:hlinkClick r:id="rId3"/>
            </a:endParaRPr>
          </a:p>
          <a:p>
            <a:pPr marL="0" indent="0">
              <a:spcBef>
                <a:spcPts val="0"/>
              </a:spcBef>
              <a:spcAft>
                <a:spcPts val="20"/>
              </a:spcAft>
            </a:pPr>
            <a:r>
              <a:rPr lang="en-US" sz="1800" dirty="0">
                <a:hlinkClick r:id="rId3"/>
              </a:rPr>
              <a:t>Heat is Power Association</a:t>
            </a:r>
            <a:r>
              <a:rPr lang="en-US" sz="1800" dirty="0"/>
              <a:t> (</a:t>
            </a:r>
            <a:r>
              <a:rPr lang="en-US" sz="1800" dirty="0" err="1"/>
              <a:t>HiP</a:t>
            </a:r>
            <a:r>
              <a:rPr lang="en-US" sz="1800" dirty="0"/>
              <a:t>)</a:t>
            </a:r>
          </a:p>
          <a:p>
            <a:pPr marL="377713" lvl="1" indent="-257168">
              <a:spcBef>
                <a:spcPts val="0"/>
              </a:spcBef>
              <a:spcAft>
                <a:spcPts val="20"/>
              </a:spcAft>
              <a:buFont typeface="Arial" panose="020B0604020202020204" pitchFamily="34" charset="0"/>
              <a:buChar char="•"/>
            </a:pPr>
            <a:r>
              <a:rPr lang="en-US" sz="1800" dirty="0"/>
              <a:t>National association for waste heat to power (WHP) industry</a:t>
            </a:r>
          </a:p>
          <a:p>
            <a:pPr marL="377713" lvl="1" indent="-257168">
              <a:spcBef>
                <a:spcPts val="0"/>
              </a:spcBef>
              <a:spcAft>
                <a:spcPts val="20"/>
              </a:spcAft>
              <a:buFont typeface="Arial" panose="020B0604020202020204" pitchFamily="34" charset="0"/>
              <a:buChar char="•"/>
            </a:pPr>
            <a:r>
              <a:rPr lang="en-US" sz="1800" dirty="0"/>
              <a:t>Outreach and educate regarding WHP opportunities, policies, technologies</a:t>
            </a:r>
          </a:p>
          <a:p>
            <a:pPr marL="377713" lvl="1" indent="-257168">
              <a:spcBef>
                <a:spcPts val="0"/>
              </a:spcBef>
              <a:spcAft>
                <a:spcPts val="20"/>
              </a:spcAft>
              <a:buFont typeface="Arial" panose="020B0604020202020204" pitchFamily="34" charset="0"/>
              <a:buChar char="•"/>
            </a:pPr>
            <a:r>
              <a:rPr lang="en-US" sz="1800" dirty="0"/>
              <a:t>Advocate for parity for WHP with other clean energy sources</a:t>
            </a:r>
          </a:p>
          <a:p>
            <a:pPr marL="406295" lvl="1" indent="-285750">
              <a:spcBef>
                <a:spcPts val="0"/>
              </a:spcBef>
              <a:spcAft>
                <a:spcPts val="20"/>
              </a:spcAft>
              <a:buFont typeface="Arial" panose="020B0604020202020204" pitchFamily="34" charset="0"/>
              <a:buChar char="•"/>
            </a:pPr>
            <a:r>
              <a:rPr lang="en-US" sz="1800" dirty="0"/>
              <a:t>Susan Brodie | 630.292.1304 | </a:t>
            </a:r>
            <a:r>
              <a:rPr lang="en-US" sz="1800" dirty="0">
                <a:hlinkClick r:id="rId5"/>
              </a:rPr>
              <a:t>susandbrodie@gmail.com</a:t>
            </a:r>
            <a:r>
              <a:rPr lang="en-US" sz="1800" dirty="0"/>
              <a:t> </a:t>
            </a:r>
          </a:p>
          <a:p>
            <a:pPr marL="120545" lvl="1" indent="0">
              <a:spcBef>
                <a:spcPts val="0"/>
              </a:spcBef>
              <a:spcAft>
                <a:spcPts val="20"/>
              </a:spcAft>
            </a:pPr>
            <a:r>
              <a:rPr lang="en-US" sz="1800" dirty="0"/>
              <a:t> </a:t>
            </a:r>
          </a:p>
          <a:p>
            <a:pPr marL="0" indent="0">
              <a:spcBef>
                <a:spcPts val="0"/>
              </a:spcBef>
              <a:spcAft>
                <a:spcPts val="20"/>
              </a:spcAft>
            </a:pPr>
            <a:r>
              <a:rPr lang="en-US" sz="1800" dirty="0">
                <a:hlinkClick r:id="rId4"/>
              </a:rPr>
              <a:t>Colorado Energy Office</a:t>
            </a:r>
            <a:r>
              <a:rPr lang="en-US" sz="1800" dirty="0"/>
              <a:t> (CEO) </a:t>
            </a:r>
          </a:p>
          <a:p>
            <a:pPr marL="377713" lvl="1" indent="-257168">
              <a:spcBef>
                <a:spcPts val="0"/>
              </a:spcBef>
              <a:spcAft>
                <a:spcPts val="20"/>
              </a:spcAft>
              <a:buFont typeface="Arial" panose="020B0604020202020204" pitchFamily="34" charset="0"/>
              <a:buChar char="•"/>
            </a:pPr>
            <a:r>
              <a:rPr lang="en-US" sz="1800" dirty="0"/>
              <a:t>Mission: To deliver cost-effective energy services and advance innovative energy solutions for the benefit of all Coloradans </a:t>
            </a:r>
          </a:p>
          <a:p>
            <a:pPr marL="377713" lvl="1" indent="-257168">
              <a:spcBef>
                <a:spcPts val="0"/>
              </a:spcBef>
              <a:spcAft>
                <a:spcPts val="20"/>
              </a:spcAft>
              <a:buFont typeface="Arial" panose="020B0604020202020204" pitchFamily="34" charset="0"/>
              <a:buChar char="•"/>
            </a:pPr>
            <a:r>
              <a:rPr lang="en-US" sz="1800" dirty="0"/>
              <a:t>Expanding deployment of recycled energy and CHP in Colorado </a:t>
            </a:r>
          </a:p>
          <a:p>
            <a:pPr marL="377713" lvl="1" indent="-257168">
              <a:spcBef>
                <a:spcPts val="0"/>
              </a:spcBef>
              <a:spcAft>
                <a:spcPts val="20"/>
              </a:spcAft>
              <a:buFont typeface="Arial" panose="020B0604020202020204" pitchFamily="34" charset="0"/>
              <a:buChar char="•"/>
            </a:pPr>
            <a:r>
              <a:rPr lang="en-US" sz="1800" dirty="0"/>
              <a:t>Lindsey Stegall | 303.866.2594 | </a:t>
            </a:r>
            <a:r>
              <a:rPr lang="en-US" sz="1800" dirty="0">
                <a:hlinkClick r:id="rId6"/>
              </a:rPr>
              <a:t>lindsey.stegall@state.co.us</a:t>
            </a:r>
            <a:r>
              <a:rPr lang="en-US" sz="1800" dirty="0"/>
              <a:t>        </a:t>
            </a:r>
          </a:p>
        </p:txBody>
      </p:sp>
      <p:sp>
        <p:nvSpPr>
          <p:cNvPr id="2" name="Title 1"/>
          <p:cNvSpPr>
            <a:spLocks noGrp="1"/>
          </p:cNvSpPr>
          <p:nvPr>
            <p:ph type="title"/>
          </p:nvPr>
        </p:nvSpPr>
        <p:spPr>
          <a:xfrm>
            <a:off x="446484" y="375056"/>
            <a:ext cx="8434625" cy="878681"/>
          </a:xfrm>
        </p:spPr>
        <p:txBody>
          <a:bodyPr/>
          <a:lstStyle/>
          <a:p>
            <a:r>
              <a:rPr lang="en-US" dirty="0"/>
              <a:t>About </a:t>
            </a:r>
            <a:r>
              <a:rPr lang="en-US" dirty="0" err="1"/>
              <a:t>HiP</a:t>
            </a:r>
            <a:r>
              <a:rPr lang="en-US" dirty="0"/>
              <a:t> and CEO</a:t>
            </a:r>
          </a:p>
        </p:txBody>
      </p:sp>
      <p:sp>
        <p:nvSpPr>
          <p:cNvPr id="4" name="Slide Number Placeholder 3"/>
          <p:cNvSpPr>
            <a:spLocks noGrp="1"/>
          </p:cNvSpPr>
          <p:nvPr>
            <p:ph type="sldNum" sz="quarter" idx="4294967295"/>
          </p:nvPr>
        </p:nvSpPr>
        <p:spPr>
          <a:xfrm>
            <a:off x="7086600" y="5624513"/>
            <a:ext cx="2057400" cy="274637"/>
          </a:xfrm>
          <a:prstGeom prst="rect">
            <a:avLst/>
          </a:prstGeom>
        </p:spPr>
        <p:txBody>
          <a:bodyPr/>
          <a:lstStyle/>
          <a:p>
            <a:pPr algn="r">
              <a:defRPr/>
            </a:pPr>
            <a:fld id="{06B7FD8F-F49A-4448-A674-997F45552826}" type="slidenum">
              <a:rPr lang="en-US" smtClean="0"/>
              <a:pPr algn="r">
                <a:defRPr/>
              </a:pPr>
              <a:t>3</a:t>
            </a:fld>
            <a:endParaRPr lang="en-US" dirty="0"/>
          </a:p>
        </p:txBody>
      </p:sp>
      <p:sp>
        <p:nvSpPr>
          <p:cNvPr id="6" name="Slide Number Placeholder 4">
            <a:extLst>
              <a:ext uri="{FF2B5EF4-FFF2-40B4-BE49-F238E27FC236}">
                <a16:creationId xmlns:a16="http://schemas.microsoft.com/office/drawing/2014/main" id="{12BDE6C4-905B-46CA-A0B5-D355EE197B36}"/>
              </a:ext>
            </a:extLst>
          </p:cNvPr>
          <p:cNvSpPr>
            <a:spLocks noGrp="1"/>
          </p:cNvSpPr>
          <p:nvPr>
            <p:ph type="sldNum" sz="quarter" idx="4294967295"/>
          </p:nvPr>
        </p:nvSpPr>
        <p:spPr>
          <a:xfrm>
            <a:off x="6928945" y="5893686"/>
            <a:ext cx="2057400" cy="274637"/>
          </a:xfrm>
          <a:prstGeom prst="rect">
            <a:avLst/>
          </a:prstGeom>
        </p:spPr>
        <p:txBody>
          <a:bodyPr/>
          <a:lstStyle>
            <a:lvl1pPr algn="r">
              <a:defRPr sz="1200">
                <a:solidFill>
                  <a:schemeClr val="bg2"/>
                </a:solidFill>
              </a:defRPr>
            </a:lvl1pPr>
          </a:lstStyle>
          <a:p>
            <a:fld id="{7BD61CAC-308B-41D7-BD73-3D30B274331E}" type="slidenum">
              <a:rPr lang="en-US" smtClean="0"/>
              <a:pPr/>
              <a:t>3</a:t>
            </a:fld>
            <a:endParaRPr lang="en-US" dirty="0"/>
          </a:p>
        </p:txBody>
      </p:sp>
      <p:pic>
        <p:nvPicPr>
          <p:cNvPr id="8" name="Picture 7">
            <a:extLst>
              <a:ext uri="{FF2B5EF4-FFF2-40B4-BE49-F238E27FC236}">
                <a16:creationId xmlns:a16="http://schemas.microsoft.com/office/drawing/2014/main" id="{F1F3F83D-DCE8-40A6-BCE2-E01DCF870E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7366" y="2822771"/>
            <a:ext cx="1466534" cy="280577"/>
          </a:xfrm>
          <a:prstGeom prst="rect">
            <a:avLst/>
          </a:prstGeom>
        </p:spPr>
      </p:pic>
      <p:pic>
        <p:nvPicPr>
          <p:cNvPr id="10" name="Picture 2" descr="https://lh3.googleusercontent.com/dfqn2WElmCK43smHWyFKCfeUS6WkE9AbjSu9S4sL0SIgtAi3oK6wKc-kIhUo6AAec8BCZevtDcL07Qja9UZsOq3duQYhSaGyvaswEU3A1mxXbhzGvdHRs4cMo5da-z_jHmaF3CFi0g">
            <a:extLst>
              <a:ext uri="{FF2B5EF4-FFF2-40B4-BE49-F238E27FC236}">
                <a16:creationId xmlns:a16="http://schemas.microsoft.com/office/drawing/2014/main" id="{EE68467A-BF14-471E-8ABF-0DE3112BAEB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77366" y="4619511"/>
            <a:ext cx="1466534" cy="426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940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60240-33F9-4662-90B3-4A8F544B4D9E}"/>
              </a:ext>
            </a:extLst>
          </p:cNvPr>
          <p:cNvSpPr>
            <a:spLocks noGrp="1"/>
          </p:cNvSpPr>
          <p:nvPr>
            <p:ph type="title"/>
          </p:nvPr>
        </p:nvSpPr>
        <p:spPr/>
        <p:txBody>
          <a:bodyPr/>
          <a:lstStyle/>
          <a:p>
            <a:r>
              <a:rPr lang="en-US" dirty="0" err="1"/>
              <a:t>HiP</a:t>
            </a:r>
            <a:r>
              <a:rPr lang="en-US" dirty="0"/>
              <a:t> &amp; CEO Resources</a:t>
            </a:r>
          </a:p>
        </p:txBody>
      </p:sp>
      <p:sp>
        <p:nvSpPr>
          <p:cNvPr id="4" name="Rectangle 3">
            <a:extLst>
              <a:ext uri="{FF2B5EF4-FFF2-40B4-BE49-F238E27FC236}">
                <a16:creationId xmlns:a16="http://schemas.microsoft.com/office/drawing/2014/main" id="{E9B6790E-D59B-4D18-B15F-93DCAE9A8C65}"/>
              </a:ext>
            </a:extLst>
          </p:cNvPr>
          <p:cNvSpPr/>
          <p:nvPr/>
        </p:nvSpPr>
        <p:spPr>
          <a:xfrm>
            <a:off x="971104" y="1562777"/>
            <a:ext cx="7029896" cy="4262642"/>
          </a:xfrm>
          <a:prstGeom prst="rect">
            <a:avLst/>
          </a:prstGeom>
          <a:gradFill flip="none" rotWithShape="1">
            <a:gsLst>
              <a:gs pos="0">
                <a:srgbClr val="6EC4E8">
                  <a:tint val="66000"/>
                  <a:satMod val="160000"/>
                </a:srgbClr>
              </a:gs>
              <a:gs pos="50000">
                <a:srgbClr val="6EC4E8">
                  <a:tint val="44500"/>
                  <a:satMod val="160000"/>
                </a:srgbClr>
              </a:gs>
              <a:gs pos="100000">
                <a:srgbClr val="6EC4E8">
                  <a:tint val="23500"/>
                  <a:satMod val="160000"/>
                </a:srgbClr>
              </a:gs>
            </a:gsLst>
            <a:path path="circle">
              <a:fillToRect r="100000" b="100000"/>
            </a:path>
            <a:tileRect l="-100000" t="-100000"/>
          </a:gradFill>
        </p:spPr>
        <p:txBody>
          <a:bodyPr wrap="square">
            <a:spAutoFit/>
          </a:bodyPr>
          <a:lstStyle/>
          <a:p>
            <a:pPr>
              <a:lnSpc>
                <a:spcPct val="115000"/>
              </a:lnSpc>
              <a:spcAft>
                <a:spcPts val="1000"/>
              </a:spcAft>
            </a:pPr>
            <a:r>
              <a:rPr lang="en-US" sz="1600" dirty="0">
                <a:solidFill>
                  <a:schemeClr val="bg2"/>
                </a:solidFill>
                <a:hlinkClick r:id="rId2"/>
              </a:rPr>
              <a:t>CEO Recycled Energy Fact Sheet</a:t>
            </a:r>
            <a:endParaRPr lang="en-US" sz="1600" dirty="0">
              <a:solidFill>
                <a:schemeClr val="bg2"/>
              </a:solidFill>
            </a:endParaRPr>
          </a:p>
          <a:p>
            <a:pPr>
              <a:lnSpc>
                <a:spcPct val="115000"/>
              </a:lnSpc>
            </a:pPr>
            <a:r>
              <a:rPr lang="en-US" sz="1600" dirty="0">
                <a:solidFill>
                  <a:schemeClr val="bg2"/>
                </a:solidFill>
              </a:rPr>
              <a:t>Oil &amp; Gas Case Studies:</a:t>
            </a:r>
          </a:p>
          <a:p>
            <a:pPr marL="342900" marR="0" lvl="0" indent="-342900">
              <a:lnSpc>
                <a:spcPct val="115000"/>
              </a:lnSpc>
              <a:spcBef>
                <a:spcPts val="0"/>
              </a:spcBef>
              <a:spcAft>
                <a:spcPts val="0"/>
              </a:spcAft>
              <a:buFont typeface="Symbol" panose="05050102010706020507" pitchFamily="18" charset="2"/>
              <a:buChar char=""/>
            </a:pPr>
            <a:r>
              <a:rPr lang="en-US" sz="1600" dirty="0">
                <a:solidFill>
                  <a:schemeClr val="bg2"/>
                </a:solidFill>
                <a:hlinkClick r:id="rId3"/>
              </a:rPr>
              <a:t>Flare Elimination</a:t>
            </a:r>
            <a:endParaRPr lang="en-US" sz="1600" dirty="0">
              <a:solidFill>
                <a:schemeClr val="bg2"/>
              </a:solidFill>
            </a:endParaRPr>
          </a:p>
          <a:p>
            <a:pPr marL="342900" marR="0" lvl="0" indent="-342900">
              <a:lnSpc>
                <a:spcPct val="115000"/>
              </a:lnSpc>
              <a:spcBef>
                <a:spcPts val="0"/>
              </a:spcBef>
              <a:spcAft>
                <a:spcPts val="0"/>
              </a:spcAft>
              <a:buFont typeface="Symbol" panose="05050102010706020507" pitchFamily="18" charset="2"/>
              <a:buChar char=""/>
            </a:pPr>
            <a:r>
              <a:rPr lang="en-US" sz="1600" dirty="0">
                <a:solidFill>
                  <a:schemeClr val="bg2"/>
                </a:solidFill>
                <a:hlinkClick r:id="rId4"/>
              </a:rPr>
              <a:t>Gas Processing</a:t>
            </a:r>
            <a:endParaRPr lang="en-US" sz="1600" dirty="0">
              <a:solidFill>
                <a:schemeClr val="bg2"/>
              </a:solidFill>
            </a:endParaRPr>
          </a:p>
          <a:p>
            <a:pPr marL="342900" marR="0" lvl="0" indent="-342900">
              <a:lnSpc>
                <a:spcPct val="115000"/>
              </a:lnSpc>
              <a:spcBef>
                <a:spcPts val="0"/>
              </a:spcBef>
              <a:spcAft>
                <a:spcPts val="0"/>
              </a:spcAft>
              <a:buFont typeface="Symbol" panose="05050102010706020507" pitchFamily="18" charset="2"/>
              <a:buChar char=""/>
            </a:pPr>
            <a:r>
              <a:rPr lang="en-US" sz="1600" dirty="0">
                <a:solidFill>
                  <a:schemeClr val="bg2"/>
                </a:solidFill>
                <a:hlinkClick r:id="rId5"/>
              </a:rPr>
              <a:t>Pipeline Compressor Station</a:t>
            </a:r>
            <a:endParaRPr lang="en-US" sz="1600" dirty="0">
              <a:solidFill>
                <a:schemeClr val="bg2"/>
              </a:solidFill>
            </a:endParaRPr>
          </a:p>
          <a:p>
            <a:pPr marL="342900" marR="0" lvl="0" indent="-342900">
              <a:lnSpc>
                <a:spcPct val="115000"/>
              </a:lnSpc>
              <a:spcBef>
                <a:spcPts val="0"/>
              </a:spcBef>
              <a:spcAft>
                <a:spcPts val="0"/>
              </a:spcAft>
              <a:buFont typeface="Symbol" panose="05050102010706020507" pitchFamily="18" charset="2"/>
              <a:buChar char=""/>
            </a:pPr>
            <a:r>
              <a:rPr lang="en-US" sz="1600" dirty="0">
                <a:solidFill>
                  <a:schemeClr val="bg2"/>
                </a:solidFill>
                <a:hlinkClick r:id="rId6"/>
              </a:rPr>
              <a:t>Coke Calcining</a:t>
            </a:r>
            <a:endParaRPr lang="en-US" sz="1600" dirty="0">
              <a:solidFill>
                <a:schemeClr val="bg2"/>
              </a:solidFill>
            </a:endParaRPr>
          </a:p>
          <a:p>
            <a:pPr marL="114300" marR="0">
              <a:lnSpc>
                <a:spcPct val="115000"/>
              </a:lnSpc>
              <a:spcBef>
                <a:spcPts val="0"/>
              </a:spcBef>
              <a:spcAft>
                <a:spcPts val="0"/>
              </a:spcAft>
            </a:pPr>
            <a:r>
              <a:rPr lang="en-US" sz="1600" dirty="0">
                <a:solidFill>
                  <a:schemeClr val="bg2"/>
                </a:solidFill>
              </a:rPr>
              <a:t> </a:t>
            </a:r>
          </a:p>
          <a:p>
            <a:pPr>
              <a:lnSpc>
                <a:spcPct val="115000"/>
              </a:lnSpc>
            </a:pPr>
            <a:r>
              <a:rPr lang="en-US" sz="1600" dirty="0">
                <a:solidFill>
                  <a:schemeClr val="bg2"/>
                </a:solidFill>
              </a:rPr>
              <a:t>All Colorado materials available here:</a:t>
            </a:r>
          </a:p>
          <a:p>
            <a:pPr>
              <a:lnSpc>
                <a:spcPct val="115000"/>
              </a:lnSpc>
              <a:spcAft>
                <a:spcPts val="1000"/>
              </a:spcAft>
            </a:pPr>
            <a:r>
              <a:rPr lang="en-US" sz="1600" dirty="0">
                <a:solidFill>
                  <a:schemeClr val="bg2"/>
                </a:solidFill>
                <a:hlinkClick r:id="rId7"/>
              </a:rPr>
              <a:t>https://www.colorado.gov/energyoffice/recycled-energy</a:t>
            </a:r>
            <a:r>
              <a:rPr lang="en-US" sz="1600" dirty="0">
                <a:solidFill>
                  <a:schemeClr val="bg2"/>
                </a:solidFill>
              </a:rPr>
              <a:t> - scroll down to “Recycled Energy for Oil and Gas Facilities”</a:t>
            </a:r>
          </a:p>
          <a:p>
            <a:pPr>
              <a:lnSpc>
                <a:spcPct val="115000"/>
              </a:lnSpc>
              <a:spcAft>
                <a:spcPts val="1000"/>
              </a:spcAft>
            </a:pPr>
            <a:endParaRPr lang="en-US" sz="1600" dirty="0">
              <a:solidFill>
                <a:schemeClr val="bg2"/>
              </a:solidFill>
              <a:hlinkClick r:id="rId8"/>
            </a:endParaRPr>
          </a:p>
          <a:p>
            <a:pPr>
              <a:lnSpc>
                <a:spcPct val="115000"/>
              </a:lnSpc>
              <a:spcAft>
                <a:spcPts val="1000"/>
              </a:spcAft>
            </a:pPr>
            <a:r>
              <a:rPr lang="en-US" sz="1600" dirty="0">
                <a:solidFill>
                  <a:schemeClr val="bg2"/>
                </a:solidFill>
                <a:hlinkClick r:id="rId9"/>
              </a:rPr>
              <a:t>Heat is Power one-pager about WHP</a:t>
            </a:r>
            <a:endParaRPr lang="en-US" sz="1600" dirty="0">
              <a:solidFill>
                <a:schemeClr val="bg2"/>
              </a:solidFill>
            </a:endParaRPr>
          </a:p>
          <a:p>
            <a:pPr>
              <a:lnSpc>
                <a:spcPct val="115000"/>
              </a:lnSpc>
              <a:spcAft>
                <a:spcPts val="1000"/>
              </a:spcAft>
            </a:pPr>
            <a:endParaRPr lang="en-US" sz="1600" dirty="0">
              <a:solidFill>
                <a:schemeClr val="bg2"/>
              </a:solidFill>
            </a:endParaRPr>
          </a:p>
        </p:txBody>
      </p:sp>
    </p:spTree>
    <p:extLst>
      <p:ext uri="{BB962C8B-B14F-4D97-AF65-F5344CB8AC3E}">
        <p14:creationId xmlns:p14="http://schemas.microsoft.com/office/powerpoint/2010/main" val="79004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WHP / Recycled Energy </a:t>
            </a:r>
          </a:p>
        </p:txBody>
      </p:sp>
      <p:sp>
        <p:nvSpPr>
          <p:cNvPr id="3" name="Content Placeholder 2"/>
          <p:cNvSpPr>
            <a:spLocks noGrp="1"/>
          </p:cNvSpPr>
          <p:nvPr>
            <p:ph idx="1"/>
          </p:nvPr>
        </p:nvSpPr>
        <p:spPr>
          <a:xfrm>
            <a:off x="446485" y="2435192"/>
            <a:ext cx="7715250" cy="3463958"/>
          </a:xfrm>
        </p:spPr>
        <p:txBody>
          <a:bodyPr>
            <a:noAutofit/>
          </a:bodyPr>
          <a:lstStyle/>
          <a:p>
            <a:pPr marL="120545" lvl="1" indent="0" algn="ctr">
              <a:spcBef>
                <a:spcPts val="0"/>
              </a:spcBef>
              <a:spcAft>
                <a:spcPts val="900"/>
              </a:spcAft>
            </a:pPr>
            <a:r>
              <a:rPr lang="en-US" sz="2800" dirty="0"/>
              <a:t>Questions?</a:t>
            </a:r>
          </a:p>
          <a:p>
            <a:pPr marL="120545" lvl="1" indent="0" algn="ctr">
              <a:spcBef>
                <a:spcPts val="0"/>
              </a:spcBef>
              <a:spcAft>
                <a:spcPts val="900"/>
              </a:spcAft>
            </a:pPr>
            <a:endParaRPr lang="en-US" sz="2800" dirty="0"/>
          </a:p>
          <a:p>
            <a:pPr marL="120545" lvl="1" indent="0" algn="ctr">
              <a:spcBef>
                <a:spcPts val="0"/>
              </a:spcBef>
              <a:spcAft>
                <a:spcPts val="900"/>
              </a:spcAft>
            </a:pPr>
            <a:r>
              <a:rPr lang="en-US" sz="2800" dirty="0"/>
              <a:t>Susan Brodie</a:t>
            </a:r>
          </a:p>
          <a:p>
            <a:pPr marL="120545" lvl="1" indent="0" algn="ctr">
              <a:spcBef>
                <a:spcPts val="0"/>
              </a:spcBef>
              <a:spcAft>
                <a:spcPts val="900"/>
              </a:spcAft>
            </a:pPr>
            <a:r>
              <a:rPr lang="en-US" sz="2800" dirty="0"/>
              <a:t>Heat is Power</a:t>
            </a:r>
          </a:p>
          <a:p>
            <a:pPr marL="120545" lvl="1" indent="0" algn="ctr">
              <a:spcBef>
                <a:spcPts val="0"/>
              </a:spcBef>
              <a:spcAft>
                <a:spcPts val="900"/>
              </a:spcAft>
            </a:pPr>
            <a:r>
              <a:rPr lang="en-US" sz="2800" dirty="0"/>
              <a:t>susandbrodie@gmail.com </a:t>
            </a:r>
          </a:p>
          <a:p>
            <a:pPr marL="120545" lvl="1" indent="0" algn="ctr">
              <a:spcBef>
                <a:spcPts val="0"/>
              </a:spcBef>
              <a:spcAft>
                <a:spcPts val="900"/>
              </a:spcAft>
            </a:pPr>
            <a:r>
              <a:rPr lang="en-US" sz="2800" dirty="0"/>
              <a:t>630.292.1304</a:t>
            </a:r>
          </a:p>
        </p:txBody>
      </p:sp>
      <p:sp>
        <p:nvSpPr>
          <p:cNvPr id="4" name="Slide Number Placeholder 3"/>
          <p:cNvSpPr>
            <a:spLocks noGrp="1"/>
          </p:cNvSpPr>
          <p:nvPr>
            <p:ph type="sldNum" sz="quarter" idx="4294967295"/>
          </p:nvPr>
        </p:nvSpPr>
        <p:spPr>
          <a:xfrm>
            <a:off x="7086600" y="5624513"/>
            <a:ext cx="2057400" cy="274637"/>
          </a:xfrm>
          <a:prstGeom prst="rect">
            <a:avLst/>
          </a:prstGeom>
        </p:spPr>
        <p:txBody>
          <a:bodyPr/>
          <a:lstStyle/>
          <a:p>
            <a:pPr algn="r">
              <a:defRPr/>
            </a:pPr>
            <a:fld id="{06B7FD8F-F49A-4448-A674-997F45552826}" type="slidenum">
              <a:rPr lang="en-US" smtClean="0"/>
              <a:pPr algn="r">
                <a:defRPr/>
              </a:pPr>
              <a:t>31</a:t>
            </a:fld>
            <a:endParaRPr lang="en-US" dirty="0"/>
          </a:p>
        </p:txBody>
      </p:sp>
    </p:spTree>
    <p:extLst>
      <p:ext uri="{BB962C8B-B14F-4D97-AF65-F5344CB8AC3E}">
        <p14:creationId xmlns:p14="http://schemas.microsoft.com/office/powerpoint/2010/main" val="1734569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7A295-8668-40A8-AC6D-3C2CA4C50D99}"/>
              </a:ext>
            </a:extLst>
          </p:cNvPr>
          <p:cNvSpPr>
            <a:spLocks noGrp="1"/>
          </p:cNvSpPr>
          <p:nvPr>
            <p:ph type="title"/>
          </p:nvPr>
        </p:nvSpPr>
        <p:spPr/>
        <p:txBody>
          <a:bodyPr/>
          <a:lstStyle/>
          <a:p>
            <a:r>
              <a:rPr lang="en-US" dirty="0"/>
              <a:t>EXTRA SLIDES BELOW</a:t>
            </a:r>
          </a:p>
        </p:txBody>
      </p:sp>
      <p:sp>
        <p:nvSpPr>
          <p:cNvPr id="3" name="Content Placeholder 2">
            <a:extLst>
              <a:ext uri="{FF2B5EF4-FFF2-40B4-BE49-F238E27FC236}">
                <a16:creationId xmlns:a16="http://schemas.microsoft.com/office/drawing/2014/main" id="{C87E58DC-ECDB-4A75-8ADE-2AC2A68CE7C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89749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C3C8A-8A2A-42B9-9F91-82AA545A066B}"/>
              </a:ext>
            </a:extLst>
          </p:cNvPr>
          <p:cNvSpPr>
            <a:spLocks noGrp="1"/>
          </p:cNvSpPr>
          <p:nvPr>
            <p:ph type="title"/>
          </p:nvPr>
        </p:nvSpPr>
        <p:spPr/>
        <p:txBody>
          <a:bodyPr/>
          <a:lstStyle/>
          <a:p>
            <a:r>
              <a:rPr lang="en-US" dirty="0"/>
              <a:t>Colorado Definition of Recycled Energy</a:t>
            </a:r>
          </a:p>
        </p:txBody>
      </p:sp>
      <p:sp>
        <p:nvSpPr>
          <p:cNvPr id="3" name="Content Placeholder 2">
            <a:extLst>
              <a:ext uri="{FF2B5EF4-FFF2-40B4-BE49-F238E27FC236}">
                <a16:creationId xmlns:a16="http://schemas.microsoft.com/office/drawing/2014/main" id="{A3D4D389-D5AA-41E7-AB48-398239780622}"/>
              </a:ext>
            </a:extLst>
          </p:cNvPr>
          <p:cNvSpPr>
            <a:spLocks noGrp="1"/>
          </p:cNvSpPr>
          <p:nvPr>
            <p:ph idx="1"/>
          </p:nvPr>
        </p:nvSpPr>
        <p:spPr>
          <a:xfrm>
            <a:off x="628650" y="1826560"/>
            <a:ext cx="7886700" cy="3414320"/>
          </a:xfrm>
        </p:spPr>
        <p:txBody>
          <a:bodyPr>
            <a:noAutofit/>
          </a:bodyPr>
          <a:lstStyle/>
          <a:p>
            <a:pPr marL="0" indent="0">
              <a:spcBef>
                <a:spcPts val="0"/>
              </a:spcBef>
              <a:spcAft>
                <a:spcPts val="1350"/>
              </a:spcAft>
            </a:pPr>
            <a:r>
              <a:rPr lang="en-US" sz="2000" b="1" dirty="0"/>
              <a:t>Recycled energy is defined in Colorado’s renewable energy standard (RES):</a:t>
            </a:r>
          </a:p>
          <a:p>
            <a:pPr marL="257168" lvl="1" indent="-257168">
              <a:spcBef>
                <a:spcPts val="0"/>
              </a:spcBef>
              <a:spcAft>
                <a:spcPts val="900"/>
              </a:spcAft>
              <a:buFont typeface="Arial" panose="020B0604020202020204" pitchFamily="34" charset="0"/>
              <a:buChar char="•"/>
            </a:pPr>
            <a:r>
              <a:rPr lang="en-US" sz="2000" dirty="0"/>
              <a:t>Energy produced by a generation unit with a nameplate capacity of not more than fifteen (15) MW that converts the otherwise lost energy from the heat from exhaust stacks or pipes to electricity and that does not combust additional fossil fuel. </a:t>
            </a:r>
          </a:p>
          <a:p>
            <a:pPr marL="257168" lvl="1" indent="-257168">
              <a:spcBef>
                <a:spcPts val="0"/>
              </a:spcBef>
              <a:buFont typeface="Arial" panose="020B0604020202020204" pitchFamily="34" charset="0"/>
              <a:buChar char="•"/>
            </a:pPr>
            <a:r>
              <a:rPr lang="en-US" sz="2000" dirty="0"/>
              <a:t>Recycled energy does not include energy produced by any system that uses energy, lost or otherwise, from a process whose primary purpose is the generation of electricity, including, without limitation, any process involving engine-driven generation or pumped hydroelectricity generation.</a:t>
            </a:r>
          </a:p>
          <a:p>
            <a:pPr algn="r"/>
            <a:r>
              <a:rPr lang="en-US" sz="1600" dirty="0"/>
              <a:t>Colorado Revised Statutes Title 40 Utilities § 40-2-124</a:t>
            </a:r>
          </a:p>
        </p:txBody>
      </p:sp>
      <p:sp>
        <p:nvSpPr>
          <p:cNvPr id="4" name="Slide Number Placeholder 3">
            <a:extLst>
              <a:ext uri="{FF2B5EF4-FFF2-40B4-BE49-F238E27FC236}">
                <a16:creationId xmlns:a16="http://schemas.microsoft.com/office/drawing/2014/main" id="{28B8523E-2A72-487D-B259-734A63747EFB}"/>
              </a:ext>
            </a:extLst>
          </p:cNvPr>
          <p:cNvSpPr>
            <a:spLocks noGrp="1"/>
          </p:cNvSpPr>
          <p:nvPr>
            <p:ph type="sldNum" sz="quarter" idx="4294967295"/>
          </p:nvPr>
        </p:nvSpPr>
        <p:spPr>
          <a:xfrm>
            <a:off x="7086600" y="5624514"/>
            <a:ext cx="2057400" cy="273844"/>
          </a:xfrm>
          <a:prstGeom prst="rect">
            <a:avLst/>
          </a:prstGeom>
        </p:spPr>
        <p:txBody>
          <a:bodyPr/>
          <a:lstStyle/>
          <a:p>
            <a:pPr algn="r"/>
            <a:fld id="{7BD61CAC-308B-41D7-BD73-3D30B274331E}" type="slidenum">
              <a:rPr lang="en-US" smtClean="0"/>
              <a:pPr algn="r"/>
              <a:t>33</a:t>
            </a:fld>
            <a:endParaRPr lang="en-US" dirty="0"/>
          </a:p>
        </p:txBody>
      </p:sp>
      <p:sp>
        <p:nvSpPr>
          <p:cNvPr id="5" name="Slide Number Placeholder 4">
            <a:extLst>
              <a:ext uri="{FF2B5EF4-FFF2-40B4-BE49-F238E27FC236}">
                <a16:creationId xmlns:a16="http://schemas.microsoft.com/office/drawing/2014/main" id="{39F26BF1-9AF1-4E44-89F8-B97934E01F3C}"/>
              </a:ext>
            </a:extLst>
          </p:cNvPr>
          <p:cNvSpPr>
            <a:spLocks noGrp="1"/>
          </p:cNvSpPr>
          <p:nvPr>
            <p:ph type="sldNum" sz="quarter" idx="4294967295"/>
          </p:nvPr>
        </p:nvSpPr>
        <p:spPr>
          <a:xfrm>
            <a:off x="6928945" y="5893686"/>
            <a:ext cx="2057400" cy="274637"/>
          </a:xfrm>
          <a:prstGeom prst="rect">
            <a:avLst/>
          </a:prstGeom>
        </p:spPr>
        <p:txBody>
          <a:bodyPr/>
          <a:lstStyle>
            <a:lvl1pPr algn="r">
              <a:defRPr sz="1200">
                <a:solidFill>
                  <a:schemeClr val="bg2"/>
                </a:solidFill>
              </a:defRPr>
            </a:lvl1pPr>
          </a:lstStyle>
          <a:p>
            <a:fld id="{7BD61CAC-308B-41D7-BD73-3D30B274331E}" type="slidenum">
              <a:rPr lang="en-US" smtClean="0"/>
              <a:pPr/>
              <a:t>33</a:t>
            </a:fld>
            <a:endParaRPr lang="en-US" dirty="0"/>
          </a:p>
        </p:txBody>
      </p:sp>
    </p:spTree>
    <p:extLst>
      <p:ext uri="{BB962C8B-B14F-4D97-AF65-F5344CB8AC3E}">
        <p14:creationId xmlns:p14="http://schemas.microsoft.com/office/powerpoint/2010/main" val="4028237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F4C5F-7944-40E1-AF5E-F73DB4747A68}"/>
              </a:ext>
            </a:extLst>
          </p:cNvPr>
          <p:cNvSpPr>
            <a:spLocks noGrp="1"/>
          </p:cNvSpPr>
          <p:nvPr>
            <p:ph type="title"/>
          </p:nvPr>
        </p:nvSpPr>
        <p:spPr/>
        <p:txBody>
          <a:bodyPr>
            <a:normAutofit/>
          </a:bodyPr>
          <a:lstStyle/>
          <a:p>
            <a:r>
              <a:rPr lang="en-US" dirty="0"/>
              <a:t>Colorado’s Renewable Energy Standard </a:t>
            </a:r>
          </a:p>
        </p:txBody>
      </p:sp>
      <p:sp>
        <p:nvSpPr>
          <p:cNvPr id="3" name="Content Placeholder 2">
            <a:extLst>
              <a:ext uri="{FF2B5EF4-FFF2-40B4-BE49-F238E27FC236}">
                <a16:creationId xmlns:a16="http://schemas.microsoft.com/office/drawing/2014/main" id="{EE189FF7-0E87-40DE-B6AB-E7CE46BB4F85}"/>
              </a:ext>
            </a:extLst>
          </p:cNvPr>
          <p:cNvSpPr>
            <a:spLocks noGrp="1"/>
          </p:cNvSpPr>
          <p:nvPr>
            <p:ph idx="1"/>
          </p:nvPr>
        </p:nvSpPr>
        <p:spPr>
          <a:xfrm>
            <a:off x="517004" y="1756974"/>
            <a:ext cx="7886700" cy="4141384"/>
          </a:xfrm>
        </p:spPr>
        <p:txBody>
          <a:bodyPr>
            <a:noAutofit/>
          </a:bodyPr>
          <a:lstStyle/>
          <a:p>
            <a:pPr marL="257168" indent="-257168">
              <a:spcBef>
                <a:spcPts val="0"/>
              </a:spcBef>
              <a:spcAft>
                <a:spcPts val="900"/>
              </a:spcAft>
              <a:buFont typeface="Arial" panose="020B0604020202020204" pitchFamily="34" charset="0"/>
              <a:buChar char="•"/>
            </a:pPr>
            <a:r>
              <a:rPr lang="en-US" sz="2000" dirty="0"/>
              <a:t>RES is the key policy driver for renewable and recycled energy projects in Colorado</a:t>
            </a:r>
          </a:p>
          <a:p>
            <a:pPr marL="257168" indent="-257168">
              <a:spcBef>
                <a:spcPts val="0"/>
              </a:spcBef>
              <a:spcAft>
                <a:spcPts val="900"/>
              </a:spcAft>
              <a:buFont typeface="Arial" panose="020B0604020202020204" pitchFamily="34" charset="0"/>
              <a:buChar char="•"/>
            </a:pPr>
            <a:r>
              <a:rPr lang="en-US" sz="2000" dirty="0"/>
              <a:t>Requires electricity providers to obtain a minimum percentage of their power from “eligible energy sources,” including recycled energy and renewable energy, by 2020:</a:t>
            </a:r>
          </a:p>
          <a:p>
            <a:pPr marL="942952" lvl="3" indent="-257168">
              <a:spcBef>
                <a:spcPts val="0"/>
              </a:spcBef>
              <a:spcAft>
                <a:spcPts val="900"/>
              </a:spcAft>
              <a:buFont typeface="Courier New" panose="02070309020205020404" pitchFamily="49" charset="0"/>
              <a:buChar char="o"/>
            </a:pPr>
            <a:r>
              <a:rPr lang="en-US" sz="2000" dirty="0"/>
              <a:t>30% for investor-owned utilities (IOUs)</a:t>
            </a:r>
          </a:p>
          <a:p>
            <a:pPr marL="942952" lvl="3" indent="-257168">
              <a:spcBef>
                <a:spcPts val="0"/>
              </a:spcBef>
              <a:spcAft>
                <a:spcPts val="900"/>
              </a:spcAft>
              <a:buFont typeface="Courier New" panose="02070309020205020404" pitchFamily="49" charset="0"/>
              <a:buChar char="o"/>
            </a:pPr>
            <a:r>
              <a:rPr lang="en-US" sz="2000" dirty="0"/>
              <a:t>20% for co-ops serving &gt; 100,000 meters</a:t>
            </a:r>
          </a:p>
          <a:p>
            <a:pPr marL="942952" lvl="3" indent="-257168">
              <a:spcBef>
                <a:spcPts val="0"/>
              </a:spcBef>
              <a:spcAft>
                <a:spcPts val="900"/>
              </a:spcAft>
              <a:buFont typeface="Courier New" panose="02070309020205020404" pitchFamily="49" charset="0"/>
              <a:buChar char="o"/>
            </a:pPr>
            <a:r>
              <a:rPr lang="en-US" sz="2000" dirty="0"/>
              <a:t>10% for co-ops serving &lt; 100,000 meters and municipal electric utilities serving &gt; 40,000 meters</a:t>
            </a:r>
          </a:p>
          <a:p>
            <a:pPr marL="257168" indent="-257168">
              <a:spcBef>
                <a:spcPts val="0"/>
              </a:spcBef>
              <a:spcAft>
                <a:spcPts val="900"/>
              </a:spcAft>
              <a:buFont typeface="Arial" panose="020B0604020202020204" pitchFamily="34" charset="0"/>
              <a:buChar char="•"/>
            </a:pPr>
            <a:r>
              <a:rPr lang="en-US" sz="2000" dirty="0"/>
              <a:t>3% of electricity must come from distributed renewable energy</a:t>
            </a:r>
          </a:p>
        </p:txBody>
      </p:sp>
      <p:sp>
        <p:nvSpPr>
          <p:cNvPr id="4" name="Slide Number Placeholder 3">
            <a:extLst>
              <a:ext uri="{FF2B5EF4-FFF2-40B4-BE49-F238E27FC236}">
                <a16:creationId xmlns:a16="http://schemas.microsoft.com/office/drawing/2014/main" id="{664BF427-5E1B-4A27-9420-08E5964FCB54}"/>
              </a:ext>
            </a:extLst>
          </p:cNvPr>
          <p:cNvSpPr>
            <a:spLocks noGrp="1"/>
          </p:cNvSpPr>
          <p:nvPr>
            <p:ph type="sldNum" sz="quarter" idx="4294967295"/>
          </p:nvPr>
        </p:nvSpPr>
        <p:spPr>
          <a:xfrm>
            <a:off x="7086600" y="5624514"/>
            <a:ext cx="2057400" cy="273844"/>
          </a:xfrm>
          <a:prstGeom prst="rect">
            <a:avLst/>
          </a:prstGeom>
        </p:spPr>
        <p:txBody>
          <a:bodyPr/>
          <a:lstStyle/>
          <a:p>
            <a:pPr algn="r"/>
            <a:fld id="{7BD61CAC-308B-41D7-BD73-3D30B274331E}" type="slidenum">
              <a:rPr lang="en-US" smtClean="0"/>
              <a:pPr algn="r"/>
              <a:t>34</a:t>
            </a:fld>
            <a:endParaRPr lang="en-US" dirty="0"/>
          </a:p>
        </p:txBody>
      </p:sp>
      <p:sp>
        <p:nvSpPr>
          <p:cNvPr id="5" name="Slide Number Placeholder 4">
            <a:extLst>
              <a:ext uri="{FF2B5EF4-FFF2-40B4-BE49-F238E27FC236}">
                <a16:creationId xmlns:a16="http://schemas.microsoft.com/office/drawing/2014/main" id="{AB86CA97-955F-4415-80A2-97B5B5A2F169}"/>
              </a:ext>
            </a:extLst>
          </p:cNvPr>
          <p:cNvSpPr>
            <a:spLocks noGrp="1"/>
          </p:cNvSpPr>
          <p:nvPr>
            <p:ph type="sldNum" sz="quarter" idx="4294967295"/>
          </p:nvPr>
        </p:nvSpPr>
        <p:spPr>
          <a:xfrm>
            <a:off x="6928945" y="5893686"/>
            <a:ext cx="2057400" cy="274637"/>
          </a:xfrm>
          <a:prstGeom prst="rect">
            <a:avLst/>
          </a:prstGeom>
        </p:spPr>
        <p:txBody>
          <a:bodyPr/>
          <a:lstStyle>
            <a:lvl1pPr algn="r">
              <a:defRPr sz="1200">
                <a:solidFill>
                  <a:schemeClr val="bg2"/>
                </a:solidFill>
              </a:defRPr>
            </a:lvl1pPr>
          </a:lstStyle>
          <a:p>
            <a:fld id="{7BD61CAC-308B-41D7-BD73-3D30B274331E}" type="slidenum">
              <a:rPr lang="en-US" smtClean="0"/>
              <a:pPr/>
              <a:t>34</a:t>
            </a:fld>
            <a:endParaRPr lang="en-US" dirty="0"/>
          </a:p>
        </p:txBody>
      </p:sp>
    </p:spTree>
    <p:extLst>
      <p:ext uri="{BB962C8B-B14F-4D97-AF65-F5344CB8AC3E}">
        <p14:creationId xmlns:p14="http://schemas.microsoft.com/office/powerpoint/2010/main" val="912791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66FAC-9BEC-4B79-A18E-C34C37FD348B}"/>
              </a:ext>
            </a:extLst>
          </p:cNvPr>
          <p:cNvSpPr>
            <a:spLocks noGrp="1"/>
          </p:cNvSpPr>
          <p:nvPr>
            <p:ph type="title"/>
          </p:nvPr>
        </p:nvSpPr>
        <p:spPr/>
        <p:txBody>
          <a:bodyPr/>
          <a:lstStyle/>
          <a:p>
            <a:br>
              <a:rPr lang="en-US" sz="3600" dirty="0"/>
            </a:br>
            <a:r>
              <a:rPr lang="en-US" sz="3600" dirty="0"/>
              <a:t>About WHP / Recycled Energy</a:t>
            </a:r>
            <a:endParaRPr lang="en-US" dirty="0"/>
          </a:p>
        </p:txBody>
      </p:sp>
    </p:spTree>
    <p:extLst>
      <p:ext uri="{BB962C8B-B14F-4D97-AF65-F5344CB8AC3E}">
        <p14:creationId xmlns:p14="http://schemas.microsoft.com/office/powerpoint/2010/main" val="1761834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C06E968-3FAE-48B1-8D68-58521732EA9F}"/>
              </a:ext>
            </a:extLst>
          </p:cNvPr>
          <p:cNvGrpSpPr/>
          <p:nvPr/>
        </p:nvGrpSpPr>
        <p:grpSpPr>
          <a:xfrm>
            <a:off x="904004" y="3461591"/>
            <a:ext cx="6014109" cy="2759866"/>
            <a:chOff x="1351679" y="2869136"/>
            <a:chExt cx="6014109" cy="2759866"/>
          </a:xfrm>
        </p:grpSpPr>
        <p:pic>
          <p:nvPicPr>
            <p:cNvPr id="6" name="Picture 5">
              <a:extLst>
                <a:ext uri="{FF2B5EF4-FFF2-40B4-BE49-F238E27FC236}">
                  <a16:creationId xmlns:a16="http://schemas.microsoft.com/office/drawing/2014/main" id="{C519B8B6-719E-4BED-BA06-A118A76B2711}"/>
                </a:ext>
              </a:extLst>
            </p:cNvPr>
            <p:cNvPicPr>
              <a:picLocks noChangeAspect="1"/>
            </p:cNvPicPr>
            <p:nvPr/>
          </p:nvPicPr>
          <p:blipFill>
            <a:blip r:embed="rId3"/>
            <a:stretch>
              <a:fillRect/>
            </a:stretch>
          </p:blipFill>
          <p:spPr>
            <a:xfrm>
              <a:off x="1351679" y="2869136"/>
              <a:ext cx="6014109" cy="2532609"/>
            </a:xfrm>
            <a:prstGeom prst="rect">
              <a:avLst/>
            </a:prstGeom>
          </p:spPr>
        </p:pic>
        <p:sp>
          <p:nvSpPr>
            <p:cNvPr id="7" name="TextBox 6">
              <a:extLst>
                <a:ext uri="{FF2B5EF4-FFF2-40B4-BE49-F238E27FC236}">
                  <a16:creationId xmlns:a16="http://schemas.microsoft.com/office/drawing/2014/main" id="{585DEB36-0393-4241-9B3F-288C49D14F9F}"/>
                </a:ext>
              </a:extLst>
            </p:cNvPr>
            <p:cNvSpPr txBox="1"/>
            <p:nvPr/>
          </p:nvSpPr>
          <p:spPr>
            <a:xfrm>
              <a:off x="5382209" y="5415417"/>
              <a:ext cx="1598515" cy="213585"/>
            </a:xfrm>
            <a:prstGeom prst="rect">
              <a:avLst/>
            </a:prstGeom>
            <a:noFill/>
          </p:spPr>
          <p:txBody>
            <a:bodyPr wrap="none" rtlCol="0">
              <a:spAutoFit/>
            </a:bodyPr>
            <a:lstStyle/>
            <a:p>
              <a:r>
                <a:rPr lang="en-US" sz="788" dirty="0">
                  <a:solidFill>
                    <a:schemeClr val="bg2"/>
                  </a:solidFill>
                </a:rPr>
                <a:t>Graphic: Pew Charitable Trusts</a:t>
              </a:r>
            </a:p>
          </p:txBody>
        </p:sp>
      </p:grpSp>
      <p:sp>
        <p:nvSpPr>
          <p:cNvPr id="3" name="Content Placeholder 2">
            <a:extLst>
              <a:ext uri="{FF2B5EF4-FFF2-40B4-BE49-F238E27FC236}">
                <a16:creationId xmlns:a16="http://schemas.microsoft.com/office/drawing/2014/main" id="{E8099C1F-8DC3-45CE-B3A3-65916CAB5BC1}"/>
              </a:ext>
            </a:extLst>
          </p:cNvPr>
          <p:cNvSpPr>
            <a:spLocks noGrp="1"/>
          </p:cNvSpPr>
          <p:nvPr>
            <p:ph idx="1"/>
          </p:nvPr>
        </p:nvSpPr>
        <p:spPr>
          <a:xfrm>
            <a:off x="628650" y="1317688"/>
            <a:ext cx="7886700" cy="3491272"/>
          </a:xfrm>
        </p:spPr>
        <p:txBody>
          <a:bodyPr>
            <a:normAutofit/>
          </a:bodyPr>
          <a:lstStyle/>
          <a:p>
            <a:pPr marL="0" indent="0"/>
            <a:r>
              <a:rPr lang="en-US" sz="2000" dirty="0"/>
              <a:t>The process of capturing heat discarded by an existing process and using that heat to generate electricity.  Goes by several names: </a:t>
            </a:r>
          </a:p>
          <a:p>
            <a:pPr marL="285750" indent="-285750">
              <a:spcBef>
                <a:spcPts val="600"/>
              </a:spcBef>
              <a:buFont typeface="Arial" panose="020B0604020202020204" pitchFamily="34" charset="0"/>
              <a:buChar char="•"/>
            </a:pPr>
            <a:r>
              <a:rPr lang="en-US" sz="2000" dirty="0"/>
              <a:t>“Waste heat to power” (WHP) in federal programs</a:t>
            </a:r>
          </a:p>
          <a:p>
            <a:pPr marL="285750" indent="-285750">
              <a:spcBef>
                <a:spcPts val="600"/>
              </a:spcBef>
              <a:buFont typeface="Arial" panose="020B0604020202020204" pitchFamily="34" charset="0"/>
              <a:buChar char="•"/>
            </a:pPr>
            <a:r>
              <a:rPr lang="en-US" sz="2000" dirty="0"/>
              <a:t>“Recycled energy” in CO, SD, ND</a:t>
            </a:r>
          </a:p>
          <a:p>
            <a:pPr marL="285750" indent="-285750">
              <a:spcBef>
                <a:spcPts val="600"/>
              </a:spcBef>
              <a:buFont typeface="Arial" panose="020B0604020202020204" pitchFamily="34" charset="0"/>
              <a:buChar char="•"/>
            </a:pPr>
            <a:r>
              <a:rPr lang="en-US" sz="2000" dirty="0"/>
              <a:t>“Waste gas or waste heat capture or recovery system” in UT</a:t>
            </a:r>
          </a:p>
          <a:p>
            <a:pPr marL="0" indent="0">
              <a:spcBef>
                <a:spcPts val="600"/>
              </a:spcBef>
            </a:pPr>
            <a:endParaRPr lang="en-US" sz="2000" dirty="0"/>
          </a:p>
          <a:p>
            <a:pPr marL="285750" indent="-285750">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A955945E-8CB1-482C-BFE9-364BDE4EF739}"/>
              </a:ext>
            </a:extLst>
          </p:cNvPr>
          <p:cNvSpPr>
            <a:spLocks noGrp="1"/>
          </p:cNvSpPr>
          <p:nvPr>
            <p:ph type="sldNum" sz="quarter" idx="4294967295"/>
          </p:nvPr>
        </p:nvSpPr>
        <p:spPr>
          <a:xfrm>
            <a:off x="7086600" y="5624514"/>
            <a:ext cx="2057400" cy="273844"/>
          </a:xfrm>
          <a:prstGeom prst="rect">
            <a:avLst/>
          </a:prstGeom>
        </p:spPr>
        <p:txBody>
          <a:bodyPr/>
          <a:lstStyle/>
          <a:p>
            <a:pPr algn="r"/>
            <a:fld id="{7BD61CAC-308B-41D7-BD73-3D30B274331E}" type="slidenum">
              <a:rPr lang="en-US" smtClean="0"/>
              <a:pPr algn="r"/>
              <a:t>5</a:t>
            </a:fld>
            <a:endParaRPr lang="en-US" dirty="0"/>
          </a:p>
        </p:txBody>
      </p:sp>
      <p:sp>
        <p:nvSpPr>
          <p:cNvPr id="10" name="Title 1">
            <a:extLst>
              <a:ext uri="{FF2B5EF4-FFF2-40B4-BE49-F238E27FC236}">
                <a16:creationId xmlns:a16="http://schemas.microsoft.com/office/drawing/2014/main" id="{644A975A-2A74-4D22-BA21-24D0EBF7E75E}"/>
              </a:ext>
            </a:extLst>
          </p:cNvPr>
          <p:cNvSpPr txBox="1">
            <a:spLocks/>
          </p:cNvSpPr>
          <p:nvPr/>
        </p:nvSpPr>
        <p:spPr>
          <a:xfrm>
            <a:off x="285750" y="587713"/>
            <a:ext cx="8769175" cy="878681"/>
          </a:xfrm>
          <a:prstGeom prst="rect">
            <a:avLst/>
          </a:prstGeom>
        </p:spPr>
        <p:txBody>
          <a:bodyPr anchor="t"/>
          <a:lstStyle>
            <a:lvl1pPr algn="l" defTabSz="308055" rtl="0" eaLnBrk="0" fontAlgn="base" hangingPunct="0">
              <a:spcBef>
                <a:spcPct val="0"/>
              </a:spcBef>
              <a:spcAft>
                <a:spcPct val="0"/>
              </a:spcAft>
              <a:defRPr sz="3164" b="0" i="1">
                <a:solidFill>
                  <a:srgbClr val="53585F"/>
                </a:solidFill>
                <a:latin typeface="+mj-lt"/>
                <a:ea typeface="+mj-ea"/>
                <a:cs typeface="+mj-cs"/>
                <a:sym typeface="Trebuchet MS" pitchFamily="-100" charset="0"/>
              </a:defRPr>
            </a:lvl1pPr>
            <a:lvl2pPr algn="ctr" defTabSz="308055" rtl="0" eaLnBrk="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308055" rtl="0" eaLnBrk="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308055" rtl="0" eaLnBrk="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308055" rtl="0" eaLnBrk="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5pPr>
            <a:lvl6pPr marL="241087" algn="ctr" defTabSz="308055" rtl="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6pPr>
            <a:lvl7pPr marL="482174" algn="ctr" defTabSz="308055" rtl="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7pPr>
            <a:lvl8pPr marL="723261" algn="ctr" defTabSz="308055" rtl="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8pPr>
            <a:lvl9pPr marL="964348" algn="ctr" defTabSz="308055" rtl="0" fontAlgn="base" hangingPunct="0">
              <a:spcBef>
                <a:spcPct val="0"/>
              </a:spcBef>
              <a:spcAft>
                <a:spcPct val="0"/>
              </a:spcAft>
              <a:defRPr sz="348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r>
              <a:rPr lang="en-US" kern="0" dirty="0"/>
              <a:t>Recycled Energy &amp; Waste Heat to Power (WHP)</a:t>
            </a:r>
          </a:p>
        </p:txBody>
      </p:sp>
      <p:sp>
        <p:nvSpPr>
          <p:cNvPr id="11" name="Slide Number Placeholder 4">
            <a:extLst>
              <a:ext uri="{FF2B5EF4-FFF2-40B4-BE49-F238E27FC236}">
                <a16:creationId xmlns:a16="http://schemas.microsoft.com/office/drawing/2014/main" id="{8C3ACE47-030A-4D17-85F5-1203A979DF51}"/>
              </a:ext>
            </a:extLst>
          </p:cNvPr>
          <p:cNvSpPr>
            <a:spLocks noGrp="1"/>
          </p:cNvSpPr>
          <p:nvPr>
            <p:ph type="sldNum" sz="quarter" idx="4294967295"/>
          </p:nvPr>
        </p:nvSpPr>
        <p:spPr>
          <a:xfrm>
            <a:off x="6928945" y="5893686"/>
            <a:ext cx="2057400" cy="274637"/>
          </a:xfrm>
          <a:prstGeom prst="rect">
            <a:avLst/>
          </a:prstGeom>
        </p:spPr>
        <p:txBody>
          <a:bodyPr/>
          <a:lstStyle>
            <a:lvl1pPr algn="r">
              <a:defRPr sz="1200">
                <a:solidFill>
                  <a:schemeClr val="bg2"/>
                </a:solidFill>
              </a:defRPr>
            </a:lvl1pPr>
          </a:lstStyle>
          <a:p>
            <a:fld id="{7BD61CAC-308B-41D7-BD73-3D30B274331E}" type="slidenum">
              <a:rPr lang="en-US" smtClean="0"/>
              <a:pPr/>
              <a:t>5</a:t>
            </a:fld>
            <a:endParaRPr lang="en-US" dirty="0"/>
          </a:p>
        </p:txBody>
      </p:sp>
    </p:spTree>
    <p:extLst>
      <p:ext uri="{BB962C8B-B14F-4D97-AF65-F5344CB8AC3E}">
        <p14:creationId xmlns:p14="http://schemas.microsoft.com/office/powerpoint/2010/main" val="4198835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dirty="0"/>
              <a:t>Sources of Waste Heat Streams</a:t>
            </a:r>
            <a:endParaRPr lang="en-US" altLang="en-US" dirty="0"/>
          </a:p>
        </p:txBody>
      </p:sp>
      <p:sp>
        <p:nvSpPr>
          <p:cNvPr id="5123" name="Content Placeholder 2"/>
          <p:cNvSpPr>
            <a:spLocks noGrp="1"/>
          </p:cNvSpPr>
          <p:nvPr>
            <p:ph idx="1"/>
          </p:nvPr>
        </p:nvSpPr>
        <p:spPr>
          <a:xfrm>
            <a:off x="628650" y="1863330"/>
            <a:ext cx="7496778" cy="3394472"/>
          </a:xfrm>
        </p:spPr>
        <p:txBody>
          <a:bodyPr/>
          <a:lstStyle/>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p:txBody>
      </p:sp>
      <p:sp>
        <p:nvSpPr>
          <p:cNvPr id="11" name="Slide Number Placeholder 10">
            <a:extLst>
              <a:ext uri="{FF2B5EF4-FFF2-40B4-BE49-F238E27FC236}">
                <a16:creationId xmlns:a16="http://schemas.microsoft.com/office/drawing/2014/main" id="{DA8A2B61-5DA2-4918-B9FE-8BAA02AF5494}"/>
              </a:ext>
            </a:extLst>
          </p:cNvPr>
          <p:cNvSpPr>
            <a:spLocks noGrp="1"/>
          </p:cNvSpPr>
          <p:nvPr>
            <p:ph type="sldNum" sz="quarter" idx="4294967295"/>
          </p:nvPr>
        </p:nvSpPr>
        <p:spPr>
          <a:xfrm>
            <a:off x="7086600" y="5624514"/>
            <a:ext cx="2057400" cy="273844"/>
          </a:xfrm>
          <a:prstGeom prst="rect">
            <a:avLst/>
          </a:prstGeom>
        </p:spPr>
        <p:txBody>
          <a:bodyPr/>
          <a:lstStyle/>
          <a:p>
            <a:pPr algn="r"/>
            <a:fld id="{7BD61CAC-308B-41D7-BD73-3D30B274331E}" type="slidenum">
              <a:rPr lang="en-US" smtClean="0"/>
              <a:pPr algn="r"/>
              <a:t>6</a:t>
            </a:fld>
            <a:endParaRPr lang="en-US" dirty="0"/>
          </a:p>
        </p:txBody>
      </p:sp>
      <p:sp>
        <p:nvSpPr>
          <p:cNvPr id="7" name="Rectangle 6">
            <a:extLst>
              <a:ext uri="{FF2B5EF4-FFF2-40B4-BE49-F238E27FC236}">
                <a16:creationId xmlns:a16="http://schemas.microsoft.com/office/drawing/2014/main" id="{C4F81E60-A12C-49C7-A10B-4AC9DBC3DE74}"/>
              </a:ext>
            </a:extLst>
          </p:cNvPr>
          <p:cNvSpPr/>
          <p:nvPr/>
        </p:nvSpPr>
        <p:spPr>
          <a:xfrm>
            <a:off x="1154322" y="5929288"/>
            <a:ext cx="2779928" cy="230832"/>
          </a:xfrm>
          <a:prstGeom prst="rect">
            <a:avLst/>
          </a:prstGeom>
        </p:spPr>
        <p:txBody>
          <a:bodyPr wrap="none">
            <a:spAutoFit/>
          </a:bodyPr>
          <a:lstStyle/>
          <a:p>
            <a:pPr fontAlgn="b"/>
            <a:r>
              <a:rPr lang="en-US" sz="900" i="1" dirty="0">
                <a:solidFill>
                  <a:schemeClr val="bg2"/>
                </a:solidFill>
              </a:rPr>
              <a:t>Illustrations only, not intended to be all inclusive</a:t>
            </a:r>
            <a:endParaRPr lang="en-US" sz="900" i="1" dirty="0">
              <a:solidFill>
                <a:schemeClr val="bg2"/>
              </a:solidFill>
              <a:latin typeface="Calibri" panose="020F0502020204030204" pitchFamily="34" charset="0"/>
            </a:endParaRPr>
          </a:p>
        </p:txBody>
      </p:sp>
      <p:graphicFrame>
        <p:nvGraphicFramePr>
          <p:cNvPr id="13" name="Chart 12">
            <a:extLst>
              <a:ext uri="{FF2B5EF4-FFF2-40B4-BE49-F238E27FC236}">
                <a16:creationId xmlns:a16="http://schemas.microsoft.com/office/drawing/2014/main" id="{179F63AE-6C40-4992-90C1-80AD7DBA29D1}"/>
              </a:ext>
            </a:extLst>
          </p:cNvPr>
          <p:cNvGraphicFramePr>
            <a:graphicFrameLocks/>
          </p:cNvGraphicFramePr>
          <p:nvPr>
            <p:extLst>
              <p:ext uri="{D42A27DB-BD31-4B8C-83A1-F6EECF244321}">
                <p14:modId xmlns:p14="http://schemas.microsoft.com/office/powerpoint/2010/main" val="721410346"/>
              </p:ext>
            </p:extLst>
          </p:nvPr>
        </p:nvGraphicFramePr>
        <p:xfrm>
          <a:off x="3317928" y="1648593"/>
          <a:ext cx="5810692" cy="45780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e 9">
            <a:extLst>
              <a:ext uri="{FF2B5EF4-FFF2-40B4-BE49-F238E27FC236}">
                <a16:creationId xmlns:a16="http://schemas.microsoft.com/office/drawing/2014/main" id="{7F91740E-359C-4AD5-8B3E-3CEBF39159D2}"/>
              </a:ext>
            </a:extLst>
          </p:cNvPr>
          <p:cNvGraphicFramePr>
            <a:graphicFrameLocks noGrp="1"/>
          </p:cNvGraphicFramePr>
          <p:nvPr>
            <p:extLst>
              <p:ext uri="{D42A27DB-BD31-4B8C-83A1-F6EECF244321}">
                <p14:modId xmlns:p14="http://schemas.microsoft.com/office/powerpoint/2010/main" val="1041841296"/>
              </p:ext>
            </p:extLst>
          </p:nvPr>
        </p:nvGraphicFramePr>
        <p:xfrm>
          <a:off x="446485" y="1600198"/>
          <a:ext cx="3381435" cy="4220512"/>
        </p:xfrm>
        <a:graphic>
          <a:graphicData uri="http://schemas.openxmlformats.org/drawingml/2006/table">
            <a:tbl>
              <a:tblPr firstRow="1" bandRow="1">
                <a:tableStyleId>{5C22544A-7EE6-4342-B048-85BDC9FD1C3A}</a:tableStyleId>
              </a:tblPr>
              <a:tblGrid>
                <a:gridCol w="899952">
                  <a:extLst>
                    <a:ext uri="{9D8B030D-6E8A-4147-A177-3AD203B41FA5}">
                      <a16:colId xmlns:a16="http://schemas.microsoft.com/office/drawing/2014/main" val="2581636251"/>
                    </a:ext>
                  </a:extLst>
                </a:gridCol>
                <a:gridCol w="1522931">
                  <a:extLst>
                    <a:ext uri="{9D8B030D-6E8A-4147-A177-3AD203B41FA5}">
                      <a16:colId xmlns:a16="http://schemas.microsoft.com/office/drawing/2014/main" val="2467880605"/>
                    </a:ext>
                  </a:extLst>
                </a:gridCol>
                <a:gridCol w="958552">
                  <a:extLst>
                    <a:ext uri="{9D8B030D-6E8A-4147-A177-3AD203B41FA5}">
                      <a16:colId xmlns:a16="http://schemas.microsoft.com/office/drawing/2014/main" val="1777977358"/>
                    </a:ext>
                  </a:extLst>
                </a:gridCol>
              </a:tblGrid>
              <a:tr h="661660">
                <a:tc>
                  <a:txBody>
                    <a:bodyPr/>
                    <a:lstStyle/>
                    <a:p>
                      <a:r>
                        <a:rPr lang="en-US" sz="1200" dirty="0">
                          <a:solidFill>
                            <a:schemeClr val="tx1"/>
                          </a:solidFill>
                        </a:rPr>
                        <a:t>Category</a:t>
                      </a:r>
                    </a:p>
                  </a:txBody>
                  <a:tcPr marL="66426" marR="66426" marT="33213" marB="33213"/>
                </a:tc>
                <a:tc>
                  <a:txBody>
                    <a:bodyPr/>
                    <a:lstStyle/>
                    <a:p>
                      <a:r>
                        <a:rPr lang="en-US" sz="1200" dirty="0">
                          <a:solidFill>
                            <a:schemeClr val="tx1"/>
                          </a:solidFill>
                        </a:rPr>
                        <a:t>Processes</a:t>
                      </a:r>
                    </a:p>
                  </a:txBody>
                  <a:tcPr marL="66426" marR="66426" marT="33213" marB="33213"/>
                </a:tc>
                <a:tc>
                  <a:txBody>
                    <a:bodyPr/>
                    <a:lstStyle/>
                    <a:p>
                      <a:r>
                        <a:rPr lang="en-US" sz="1200" dirty="0">
                          <a:solidFill>
                            <a:schemeClr val="tx1"/>
                          </a:solidFill>
                        </a:rPr>
                        <a:t>Oil and Gas Examples</a:t>
                      </a:r>
                    </a:p>
                  </a:txBody>
                  <a:tcPr marL="66426" marR="66426" marT="33213" marB="33213"/>
                </a:tc>
                <a:extLst>
                  <a:ext uri="{0D108BD9-81ED-4DB2-BD59-A6C34878D82A}">
                    <a16:rowId xmlns:a16="http://schemas.microsoft.com/office/drawing/2014/main" val="3530798943"/>
                  </a:ext>
                </a:extLst>
              </a:tr>
              <a:tr h="10551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rPr>
                        <a:t>Thermal Process </a:t>
                      </a:r>
                    </a:p>
                  </a:txBody>
                  <a:tcPr marL="66426" marR="66426" marT="33213" marB="33213"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rPr>
                        <a:t>Heat recovered from energy intensive processes</a:t>
                      </a:r>
                    </a:p>
                  </a:txBody>
                  <a:tcPr marL="66426" marR="66426" marT="33213" marB="33213" anchor="b"/>
                </a:tc>
                <a:tc>
                  <a:txBody>
                    <a:bodyPr/>
                    <a:lstStyle/>
                    <a:p>
                      <a:pPr marL="0" marR="0" lvl="0" indent="0" algn="l" defTabSz="241087" rtl="0" eaLnBrk="1" fontAlgn="b" latinLnBrk="0" hangingPunct="1">
                        <a:lnSpc>
                          <a:spcPct val="100000"/>
                        </a:lnSpc>
                        <a:spcBef>
                          <a:spcPts val="0"/>
                        </a:spcBef>
                        <a:spcAft>
                          <a:spcPts val="0"/>
                        </a:spcAft>
                        <a:buClrTx/>
                        <a:buSzTx/>
                        <a:buFontTx/>
                        <a:buNone/>
                        <a:tabLst/>
                        <a:defRPr/>
                      </a:pPr>
                      <a:r>
                        <a:rPr lang="en-US" sz="1200" dirty="0">
                          <a:solidFill>
                            <a:schemeClr val="bg2"/>
                          </a:solidFill>
                        </a:rPr>
                        <a:t>Furnace Oven</a:t>
                      </a:r>
                    </a:p>
                    <a:p>
                      <a:pPr marL="0" marR="0" lvl="0" indent="0" algn="l" defTabSz="241087" rtl="0" eaLnBrk="1" fontAlgn="b" latinLnBrk="0" hangingPunct="1">
                        <a:lnSpc>
                          <a:spcPct val="100000"/>
                        </a:lnSpc>
                        <a:spcBef>
                          <a:spcPts val="0"/>
                        </a:spcBef>
                        <a:spcAft>
                          <a:spcPts val="0"/>
                        </a:spcAft>
                        <a:buClrTx/>
                        <a:buSzTx/>
                        <a:buFontTx/>
                        <a:buNone/>
                        <a:tabLst/>
                        <a:defRPr/>
                      </a:pPr>
                      <a:r>
                        <a:rPr lang="en-US" sz="1200" dirty="0">
                          <a:solidFill>
                            <a:schemeClr val="bg2"/>
                          </a:solidFill>
                        </a:rPr>
                        <a:t>Kiln</a:t>
                      </a:r>
                    </a:p>
                    <a:p>
                      <a:pPr algn="l" fontAlgn="b"/>
                      <a:r>
                        <a:rPr lang="en-US" sz="1200" dirty="0">
                          <a:solidFill>
                            <a:schemeClr val="bg2"/>
                          </a:solidFill>
                        </a:rPr>
                        <a:t>Coker</a:t>
                      </a:r>
                    </a:p>
                    <a:p>
                      <a:pPr algn="l" fontAlgn="b"/>
                      <a:r>
                        <a:rPr lang="en-US" sz="1200" dirty="0">
                          <a:solidFill>
                            <a:schemeClr val="bg2"/>
                          </a:solidFill>
                        </a:rPr>
                        <a:t>Calciner</a:t>
                      </a:r>
                    </a:p>
                  </a:txBody>
                  <a:tcPr marL="66426" marR="66426" marT="33213" marB="33213" anchor="b"/>
                </a:tc>
                <a:extLst>
                  <a:ext uri="{0D108BD9-81ED-4DB2-BD59-A6C34878D82A}">
                    <a16:rowId xmlns:a16="http://schemas.microsoft.com/office/drawing/2014/main" val="2067085861"/>
                  </a:ext>
                </a:extLst>
              </a:tr>
              <a:tr h="8583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rPr>
                        <a:t>Mechanical Drive </a:t>
                      </a:r>
                    </a:p>
                  </a:txBody>
                  <a:tcPr marL="66426" marR="66426" marT="33213" marB="33213"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rPr>
                        <a:t>Energy recovered from compressors</a:t>
                      </a:r>
                    </a:p>
                  </a:txBody>
                  <a:tcPr marL="66426" marR="66426" marT="33213" marB="33213" anchor="b"/>
                </a:tc>
                <a:tc>
                  <a:txBody>
                    <a:bodyPr/>
                    <a:lstStyle/>
                    <a:p>
                      <a:pPr algn="l" fontAlgn="b"/>
                      <a:r>
                        <a:rPr lang="en-US" sz="1200" dirty="0">
                          <a:solidFill>
                            <a:schemeClr val="bg2"/>
                          </a:solidFill>
                        </a:rPr>
                        <a:t>Compressor stations </a:t>
                      </a:r>
                    </a:p>
                    <a:p>
                      <a:pPr algn="l" fontAlgn="b"/>
                      <a:r>
                        <a:rPr lang="en-US" sz="1200" dirty="0">
                          <a:solidFill>
                            <a:schemeClr val="bg2"/>
                          </a:solidFill>
                        </a:rPr>
                        <a:t>Gas processing </a:t>
                      </a:r>
                    </a:p>
                  </a:txBody>
                  <a:tcPr marL="66426" marR="66426" marT="33213" marB="33213" anchor="b"/>
                </a:tc>
                <a:extLst>
                  <a:ext uri="{0D108BD9-81ED-4DB2-BD59-A6C34878D82A}">
                    <a16:rowId xmlns:a16="http://schemas.microsoft.com/office/drawing/2014/main" val="807895217"/>
                  </a:ext>
                </a:extLst>
              </a:tr>
              <a:tr h="1645330">
                <a:tc>
                  <a:txBody>
                    <a:bodyPr/>
                    <a:lstStyle/>
                    <a:p>
                      <a:r>
                        <a:rPr lang="en-US" sz="1200" dirty="0">
                          <a:solidFill>
                            <a:schemeClr val="bg2"/>
                          </a:solidFill>
                        </a:rPr>
                        <a:t>Other</a:t>
                      </a:r>
                    </a:p>
                  </a:txBody>
                  <a:tcPr marL="66426" marR="66426" marT="33213" marB="33213"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rPr>
                        <a:t>Byproduct waste heat recovered from industrial or other processes such as exothermic reactions, incineration, pressure reduction</a:t>
                      </a:r>
                    </a:p>
                  </a:txBody>
                  <a:tcPr marL="66426" marR="66426" marT="33213" marB="33213" anchor="b"/>
                </a:tc>
                <a:tc>
                  <a:txBody>
                    <a:bodyPr/>
                    <a:lstStyle/>
                    <a:p>
                      <a:pPr algn="l" fontAlgn="b"/>
                      <a:r>
                        <a:rPr lang="en-US" sz="1200" dirty="0">
                          <a:solidFill>
                            <a:schemeClr val="bg2"/>
                          </a:solidFill>
                        </a:rPr>
                        <a:t>Flares</a:t>
                      </a:r>
                    </a:p>
                    <a:p>
                      <a:pPr algn="l" fontAlgn="b"/>
                      <a:r>
                        <a:rPr lang="en-US" sz="1200" dirty="0">
                          <a:solidFill>
                            <a:schemeClr val="bg2"/>
                          </a:solidFill>
                        </a:rPr>
                        <a:t>Co-produced water</a:t>
                      </a:r>
                    </a:p>
                  </a:txBody>
                  <a:tcPr marL="66426" marR="66426" marT="33213" marB="33213" anchor="b"/>
                </a:tc>
                <a:extLst>
                  <a:ext uri="{0D108BD9-81ED-4DB2-BD59-A6C34878D82A}">
                    <a16:rowId xmlns:a16="http://schemas.microsoft.com/office/drawing/2014/main" val="1801909860"/>
                  </a:ext>
                </a:extLst>
              </a:tr>
            </a:tbl>
          </a:graphicData>
        </a:graphic>
      </p:graphicFrame>
      <p:sp>
        <p:nvSpPr>
          <p:cNvPr id="14" name="Rectangle 13">
            <a:extLst>
              <a:ext uri="{FF2B5EF4-FFF2-40B4-BE49-F238E27FC236}">
                <a16:creationId xmlns:a16="http://schemas.microsoft.com/office/drawing/2014/main" id="{02EA3148-F631-49C3-A48E-BC8D7DDF3B9B}"/>
              </a:ext>
            </a:extLst>
          </p:cNvPr>
          <p:cNvSpPr/>
          <p:nvPr/>
        </p:nvSpPr>
        <p:spPr>
          <a:xfrm>
            <a:off x="6242939" y="6079054"/>
            <a:ext cx="949299" cy="219291"/>
          </a:xfrm>
          <a:prstGeom prst="rect">
            <a:avLst/>
          </a:prstGeom>
        </p:spPr>
        <p:txBody>
          <a:bodyPr wrap="none">
            <a:spAutoFit/>
          </a:bodyPr>
          <a:lstStyle/>
          <a:p>
            <a:pPr fontAlgn="b"/>
            <a:r>
              <a:rPr lang="en-US" sz="825" dirty="0">
                <a:solidFill>
                  <a:schemeClr val="bg2"/>
                </a:solidFill>
              </a:rPr>
              <a:t>Temperature </a:t>
            </a:r>
            <a:r>
              <a:rPr lang="en-US" sz="825" dirty="0">
                <a:solidFill>
                  <a:schemeClr val="bg2"/>
                </a:solidFill>
                <a:latin typeface="Times New Roman" panose="02020603050405020304" pitchFamily="18" charset="0"/>
                <a:cs typeface="Times New Roman" panose="02020603050405020304" pitchFamily="18" charset="0"/>
              </a:rPr>
              <a:t>°</a:t>
            </a:r>
            <a:r>
              <a:rPr lang="en-US" sz="825" dirty="0">
                <a:solidFill>
                  <a:schemeClr val="bg2"/>
                </a:solidFill>
              </a:rPr>
              <a:t>F</a:t>
            </a:r>
            <a:endParaRPr lang="en-US" sz="825" dirty="0">
              <a:solidFill>
                <a:schemeClr val="bg2"/>
              </a:solidFill>
              <a:latin typeface="Calibri" panose="020F0502020204030204" pitchFamily="34" charset="0"/>
            </a:endParaRPr>
          </a:p>
        </p:txBody>
      </p:sp>
    </p:spTree>
    <p:extLst>
      <p:ext uri="{BB962C8B-B14F-4D97-AF65-F5344CB8AC3E}">
        <p14:creationId xmlns:p14="http://schemas.microsoft.com/office/powerpoint/2010/main" val="3688057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43558-3007-4212-BD3A-EAADDD8FCC07}"/>
              </a:ext>
            </a:extLst>
          </p:cNvPr>
          <p:cNvSpPr>
            <a:spLocks noGrp="1"/>
          </p:cNvSpPr>
          <p:nvPr>
            <p:ph type="title"/>
          </p:nvPr>
        </p:nvSpPr>
        <p:spPr/>
        <p:txBody>
          <a:bodyPr/>
          <a:lstStyle/>
          <a:p>
            <a:r>
              <a:rPr lang="en-US" dirty="0"/>
              <a:t>WHP &amp; CHP Basics</a:t>
            </a:r>
          </a:p>
        </p:txBody>
      </p:sp>
      <p:grpSp>
        <p:nvGrpSpPr>
          <p:cNvPr id="4" name="Group 3">
            <a:extLst>
              <a:ext uri="{FF2B5EF4-FFF2-40B4-BE49-F238E27FC236}">
                <a16:creationId xmlns:a16="http://schemas.microsoft.com/office/drawing/2014/main" id="{6ECC6C98-232A-42FF-9D28-BF4BF242A5BE}"/>
              </a:ext>
            </a:extLst>
          </p:cNvPr>
          <p:cNvGrpSpPr/>
          <p:nvPr/>
        </p:nvGrpSpPr>
        <p:grpSpPr>
          <a:xfrm>
            <a:off x="582930" y="1291590"/>
            <a:ext cx="8171912" cy="4943590"/>
            <a:chOff x="568179" y="1289376"/>
            <a:chExt cx="8278103" cy="5046152"/>
          </a:xfrm>
        </p:grpSpPr>
        <p:sp>
          <p:nvSpPr>
            <p:cNvPr id="5" name="Rectangle 4">
              <a:extLst>
                <a:ext uri="{FF2B5EF4-FFF2-40B4-BE49-F238E27FC236}">
                  <a16:creationId xmlns:a16="http://schemas.microsoft.com/office/drawing/2014/main" id="{28A2A878-6598-4C24-AA40-B710D706D575}"/>
                </a:ext>
              </a:extLst>
            </p:cNvPr>
            <p:cNvSpPr/>
            <p:nvPr/>
          </p:nvSpPr>
          <p:spPr>
            <a:xfrm>
              <a:off x="809217" y="4881219"/>
              <a:ext cx="5270772" cy="646331"/>
            </a:xfrm>
            <a:prstGeom prst="rect">
              <a:avLst/>
            </a:prstGeom>
            <a:solidFill>
              <a:schemeClr val="accent1">
                <a:lumMod val="75000"/>
                <a:alpha val="42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CHP</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generation of electric power and thermal energy from one fuel source</a:t>
              </a:r>
            </a:p>
          </p:txBody>
        </p:sp>
        <p:grpSp>
          <p:nvGrpSpPr>
            <p:cNvPr id="6" name="Group 5">
              <a:extLst>
                <a:ext uri="{FF2B5EF4-FFF2-40B4-BE49-F238E27FC236}">
                  <a16:creationId xmlns:a16="http://schemas.microsoft.com/office/drawing/2014/main" id="{2DFB3A90-0075-461D-8554-6617B88AEAC7}"/>
                </a:ext>
              </a:extLst>
            </p:cNvPr>
            <p:cNvGrpSpPr/>
            <p:nvPr/>
          </p:nvGrpSpPr>
          <p:grpSpPr>
            <a:xfrm>
              <a:off x="728999" y="3189755"/>
              <a:ext cx="7804289" cy="1562382"/>
              <a:chOff x="425302" y="2415721"/>
              <a:chExt cx="7804289" cy="2276625"/>
            </a:xfrm>
          </p:grpSpPr>
          <p:grpSp>
            <p:nvGrpSpPr>
              <p:cNvPr id="14" name="Group 13">
                <a:extLst>
                  <a:ext uri="{FF2B5EF4-FFF2-40B4-BE49-F238E27FC236}">
                    <a16:creationId xmlns:a16="http://schemas.microsoft.com/office/drawing/2014/main" id="{F01C4E4A-34A8-4EE4-890A-7CA46C1C5972}"/>
                  </a:ext>
                </a:extLst>
              </p:cNvPr>
              <p:cNvGrpSpPr/>
              <p:nvPr/>
            </p:nvGrpSpPr>
            <p:grpSpPr>
              <a:xfrm>
                <a:off x="425302" y="2415721"/>
                <a:ext cx="7804289" cy="2276625"/>
                <a:chOff x="457199" y="2940956"/>
                <a:chExt cx="7804289" cy="2276625"/>
              </a:xfrm>
            </p:grpSpPr>
            <p:sp>
              <p:nvSpPr>
                <p:cNvPr id="16" name="Oval 15">
                  <a:extLst>
                    <a:ext uri="{FF2B5EF4-FFF2-40B4-BE49-F238E27FC236}">
                      <a16:creationId xmlns:a16="http://schemas.microsoft.com/office/drawing/2014/main" id="{CE0619EC-B62D-4FC2-B51D-CD02B81EAAE1}"/>
                    </a:ext>
                  </a:extLst>
                </p:cNvPr>
                <p:cNvSpPr/>
                <p:nvPr/>
              </p:nvSpPr>
              <p:spPr bwMode="auto">
                <a:xfrm>
                  <a:off x="457199" y="2940956"/>
                  <a:ext cx="5409942" cy="2276625"/>
                </a:xfrm>
                <a:prstGeom prst="ellipse">
                  <a:avLst/>
                </a:prstGeom>
                <a:solidFill>
                  <a:schemeClr val="accent1">
                    <a:lumMod val="75000"/>
                    <a:alpha val="42000"/>
                  </a:schemeClr>
                </a:solidFill>
                <a:ln w="12700" cap="flat" cmpd="sng" algn="ctr">
                  <a:solidFill>
                    <a:schemeClr val="tx1">
                      <a:lumMod val="75000"/>
                      <a:lumOff val="25000"/>
                    </a:schemeClr>
                  </a:solidFill>
                  <a:prstDash val="solid"/>
                </a:ln>
                <a:effec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632BC1E7-FD8C-4EE7-9AC7-1113DDCF529B}"/>
                    </a:ext>
                  </a:extLst>
                </p:cNvPr>
                <p:cNvSpPr/>
                <p:nvPr/>
              </p:nvSpPr>
              <p:spPr bwMode="auto">
                <a:xfrm>
                  <a:off x="2851548" y="2940956"/>
                  <a:ext cx="5409940" cy="2276625"/>
                </a:xfrm>
                <a:prstGeom prst="ellipse">
                  <a:avLst/>
                </a:prstGeom>
                <a:solidFill>
                  <a:srgbClr val="FFFF00">
                    <a:alpha val="41000"/>
                  </a:srgb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 Box 2">
                  <a:extLst>
                    <a:ext uri="{FF2B5EF4-FFF2-40B4-BE49-F238E27FC236}">
                      <a16:creationId xmlns:a16="http://schemas.microsoft.com/office/drawing/2014/main" id="{2DA18D00-28B0-40EF-80C0-07AF057BDDF0}"/>
                    </a:ext>
                  </a:extLst>
                </p:cNvPr>
                <p:cNvSpPr txBox="1">
                  <a:spLocks noChangeArrowheads="1"/>
                </p:cNvSpPr>
                <p:nvPr/>
              </p:nvSpPr>
              <p:spPr bwMode="auto">
                <a:xfrm>
                  <a:off x="786815" y="3488839"/>
                  <a:ext cx="2413037" cy="1200329"/>
                </a:xfrm>
                <a:prstGeom prst="rect">
                  <a:avLst/>
                </a:prstGeom>
                <a:noFill/>
                <a:ln w="9525">
                  <a:noFill/>
                  <a:miter lim="800000"/>
                  <a:headEnd/>
                  <a:tailEnd/>
                </a:ln>
              </p:spPr>
              <p:txBody>
                <a:bodyPr wrap="square" anchor="ctr">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Conventional CHP</a:t>
                  </a:r>
                </a:p>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aka Topping Cycle Cogeneration</a:t>
                  </a:r>
                </a:p>
              </p:txBody>
            </p:sp>
            <p:sp>
              <p:nvSpPr>
                <p:cNvPr id="19" name="Text Box 2">
                  <a:extLst>
                    <a:ext uri="{FF2B5EF4-FFF2-40B4-BE49-F238E27FC236}">
                      <a16:creationId xmlns:a16="http://schemas.microsoft.com/office/drawing/2014/main" id="{EC5A769C-6907-4C67-B8FB-601891A4E1BE}"/>
                    </a:ext>
                  </a:extLst>
                </p:cNvPr>
                <p:cNvSpPr txBox="1">
                  <a:spLocks noChangeArrowheads="1"/>
                </p:cNvSpPr>
                <p:nvPr/>
              </p:nvSpPr>
              <p:spPr bwMode="auto">
                <a:xfrm>
                  <a:off x="3094074" y="3488838"/>
                  <a:ext cx="257154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WHP </a:t>
                  </a:r>
                </a:p>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aka Bottoming Cycle Cogeneration</a:t>
                  </a:r>
                </a:p>
              </p:txBody>
            </p:sp>
          </p:grpSp>
          <p:sp>
            <p:nvSpPr>
              <p:cNvPr id="15" name="Text Box 2">
                <a:extLst>
                  <a:ext uri="{FF2B5EF4-FFF2-40B4-BE49-F238E27FC236}">
                    <a16:creationId xmlns:a16="http://schemas.microsoft.com/office/drawing/2014/main" id="{449AE311-77A0-4E52-8716-CFF129BD7F7A}"/>
                  </a:ext>
                </a:extLst>
              </p:cNvPr>
              <p:cNvSpPr txBox="1">
                <a:spLocks noChangeArrowheads="1"/>
              </p:cNvSpPr>
              <p:nvPr/>
            </p:nvSpPr>
            <p:spPr bwMode="auto">
              <a:xfrm>
                <a:off x="5833633" y="3379101"/>
                <a:ext cx="208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Other WHP</a:t>
                </a:r>
              </a:p>
            </p:txBody>
          </p:sp>
        </p:grpSp>
        <p:grpSp>
          <p:nvGrpSpPr>
            <p:cNvPr id="7" name="Group 6">
              <a:extLst>
                <a:ext uri="{FF2B5EF4-FFF2-40B4-BE49-F238E27FC236}">
                  <a16:creationId xmlns:a16="http://schemas.microsoft.com/office/drawing/2014/main" id="{ECD45713-43DE-42CE-952F-21E3F8DBCE7F}"/>
                </a:ext>
              </a:extLst>
            </p:cNvPr>
            <p:cNvGrpSpPr/>
            <p:nvPr/>
          </p:nvGrpSpPr>
          <p:grpSpPr>
            <a:xfrm>
              <a:off x="752710" y="5575969"/>
              <a:ext cx="7804290" cy="350976"/>
              <a:chOff x="808075" y="6383235"/>
              <a:chExt cx="7804290" cy="350976"/>
            </a:xfrm>
          </p:grpSpPr>
          <p:sp>
            <p:nvSpPr>
              <p:cNvPr id="12" name="Arrow: Left-Right 11">
                <a:extLst>
                  <a:ext uri="{FF2B5EF4-FFF2-40B4-BE49-F238E27FC236}">
                    <a16:creationId xmlns:a16="http://schemas.microsoft.com/office/drawing/2014/main" id="{C0713828-3804-47A1-98DC-7D375ED02A18}"/>
                  </a:ext>
                </a:extLst>
              </p:cNvPr>
              <p:cNvSpPr/>
              <p:nvPr/>
            </p:nvSpPr>
            <p:spPr>
              <a:xfrm>
                <a:off x="808075" y="6383235"/>
                <a:ext cx="5408331" cy="108016"/>
              </a:xfrm>
              <a:prstGeom prst="lef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Left-Right 12">
                <a:extLst>
                  <a:ext uri="{FF2B5EF4-FFF2-40B4-BE49-F238E27FC236}">
                    <a16:creationId xmlns:a16="http://schemas.microsoft.com/office/drawing/2014/main" id="{315FAD06-B734-4CB4-9242-1BC127A83939}"/>
                  </a:ext>
                </a:extLst>
              </p:cNvPr>
              <p:cNvSpPr/>
              <p:nvPr/>
            </p:nvSpPr>
            <p:spPr>
              <a:xfrm flipV="1">
                <a:off x="3221112" y="6610276"/>
                <a:ext cx="5391253" cy="123935"/>
              </a:xfrm>
              <a:prstGeom prst="leftRightArrow">
                <a:avLst/>
              </a:prstGeom>
              <a:solidFill>
                <a:srgbClr val="FFFF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 Box 2">
              <a:extLst>
                <a:ext uri="{FF2B5EF4-FFF2-40B4-BE49-F238E27FC236}">
                  <a16:creationId xmlns:a16="http://schemas.microsoft.com/office/drawing/2014/main" id="{E2FB846D-6F77-493B-A31E-80245E116657}"/>
                </a:ext>
              </a:extLst>
            </p:cNvPr>
            <p:cNvSpPr txBox="1">
              <a:spLocks noChangeArrowheads="1"/>
            </p:cNvSpPr>
            <p:nvPr/>
          </p:nvSpPr>
          <p:spPr bwMode="auto">
            <a:xfrm>
              <a:off x="3197755" y="1300532"/>
              <a:ext cx="2545501" cy="1754326"/>
            </a:xfrm>
            <a:prstGeom prst="rect">
              <a:avLst/>
            </a:prstGeom>
            <a:solidFill>
              <a:schemeClr val="accent6">
                <a:lumMod val="75000"/>
                <a:alpha val="42000"/>
              </a:schemeClr>
            </a:solidFill>
            <a:ln w="19050" cmpd="sng">
              <a:solidFill>
                <a:schemeClr val="accent6">
                  <a:lumMod val="75000"/>
                  <a:alpha val="42000"/>
                </a:schemeClr>
              </a:solidFill>
              <a:miter lim="800000"/>
              <a:headEnd/>
              <a:tailEnd/>
            </a:ln>
            <a:extLst/>
          </p:spPr>
          <p:txBody>
            <a:bodyPr wrap="square" anchor="ctr">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Fuel is 1st used to make energy for a thermal purpose. </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Leftover heat is used to generate electricity. </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furnace, oven, kiln</a:t>
              </a:r>
            </a:p>
          </p:txBody>
        </p:sp>
        <p:sp>
          <p:nvSpPr>
            <p:cNvPr id="9" name="Text Box 2">
              <a:extLst>
                <a:ext uri="{FF2B5EF4-FFF2-40B4-BE49-F238E27FC236}">
                  <a16:creationId xmlns:a16="http://schemas.microsoft.com/office/drawing/2014/main" id="{FFB058D6-98A0-40F4-9FD0-752609959C3E}"/>
                </a:ext>
              </a:extLst>
            </p:cNvPr>
            <p:cNvSpPr txBox="1">
              <a:spLocks noChangeArrowheads="1"/>
            </p:cNvSpPr>
            <p:nvPr/>
          </p:nvSpPr>
          <p:spPr bwMode="auto">
            <a:xfrm>
              <a:off x="5826225" y="1303367"/>
              <a:ext cx="3020057" cy="1754326"/>
            </a:xfrm>
            <a:prstGeom prst="rect">
              <a:avLst/>
            </a:prstGeom>
            <a:solidFill>
              <a:srgbClr val="FFFF00">
                <a:alpha val="38000"/>
              </a:srgbClr>
            </a:solidFill>
            <a:ln w="19050">
              <a:solidFill>
                <a:schemeClr val="tx1">
                  <a:alpha val="32000"/>
                </a:schemeClr>
              </a:solidFill>
              <a:miter lim="800000"/>
              <a:headEnd/>
              <a:tailEnd/>
            </a:ln>
            <a:extLst/>
          </p:spPr>
          <p:txBody>
            <a:bodyPr wrap="square" anchor="ctr">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Waste heat is the energy used to generate electric power. Useful thermal energy not required.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compression, exothermic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rxn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incineration, pressure reduction </a:t>
              </a:r>
            </a:p>
          </p:txBody>
        </p:sp>
        <p:sp>
          <p:nvSpPr>
            <p:cNvPr id="10" name="Text Box 2">
              <a:extLst>
                <a:ext uri="{FF2B5EF4-FFF2-40B4-BE49-F238E27FC236}">
                  <a16:creationId xmlns:a16="http://schemas.microsoft.com/office/drawing/2014/main" id="{FC4C5970-1C6F-4F86-B7AB-31B147C01EFA}"/>
                </a:ext>
              </a:extLst>
            </p:cNvPr>
            <p:cNvSpPr txBox="1">
              <a:spLocks noChangeArrowheads="1"/>
            </p:cNvSpPr>
            <p:nvPr/>
          </p:nvSpPr>
          <p:spPr bwMode="auto">
            <a:xfrm>
              <a:off x="568179" y="1289376"/>
              <a:ext cx="2545501" cy="1754326"/>
            </a:xfrm>
            <a:prstGeom prst="rect">
              <a:avLst/>
            </a:prstGeom>
            <a:solidFill>
              <a:schemeClr val="accent1">
                <a:lumMod val="75000"/>
                <a:alpha val="42000"/>
              </a:schemeClr>
            </a:solidFill>
            <a:ln w="19050" cmpd="dbl">
              <a:solidFill>
                <a:schemeClr val="accent1">
                  <a:lumMod val="75000"/>
                  <a:alpha val="42000"/>
                </a:schemeClr>
              </a:solidFill>
              <a:miter lim="800000"/>
              <a:headEnd/>
              <a:tailEnd/>
            </a:ln>
          </p:spPr>
          <p:txBody>
            <a:bodyPr wrap="square" anchor="ctr">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Fuel is 1</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used to generate electricity. </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Left-over heat is used for heating, cooling or other thermal process. </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engine or turbine</a:t>
              </a:r>
            </a:p>
          </p:txBody>
        </p:sp>
        <p:sp>
          <p:nvSpPr>
            <p:cNvPr id="11" name="Rectangle 10">
              <a:extLst>
                <a:ext uri="{FF2B5EF4-FFF2-40B4-BE49-F238E27FC236}">
                  <a16:creationId xmlns:a16="http://schemas.microsoft.com/office/drawing/2014/main" id="{35F7296C-4240-4B9C-BE45-6E912CD0D383}"/>
                </a:ext>
              </a:extLst>
            </p:cNvPr>
            <p:cNvSpPr/>
            <p:nvPr/>
          </p:nvSpPr>
          <p:spPr>
            <a:xfrm>
              <a:off x="3256522" y="5966196"/>
              <a:ext cx="5270772" cy="369332"/>
            </a:xfrm>
            <a:prstGeom prst="rect">
              <a:avLst/>
            </a:prstGeom>
            <a:solidFill>
              <a:srgbClr val="FFFF00">
                <a:alpha val="36000"/>
              </a:srgbClr>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WHP: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electric power generation from waste heat</a:t>
              </a:r>
            </a:p>
          </p:txBody>
        </p:sp>
      </p:grpSp>
    </p:spTree>
    <p:extLst>
      <p:ext uri="{BB962C8B-B14F-4D97-AF65-F5344CB8AC3E}">
        <p14:creationId xmlns:p14="http://schemas.microsoft.com/office/powerpoint/2010/main" val="2930802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DDD08-769F-492E-901E-874E85FE678B}"/>
              </a:ext>
            </a:extLst>
          </p:cNvPr>
          <p:cNvSpPr>
            <a:spLocks noGrp="1"/>
          </p:cNvSpPr>
          <p:nvPr>
            <p:ph type="title"/>
          </p:nvPr>
        </p:nvSpPr>
        <p:spPr/>
        <p:txBody>
          <a:bodyPr/>
          <a:lstStyle/>
          <a:p>
            <a:r>
              <a:rPr lang="en-US" dirty="0"/>
              <a:t>WHP &amp; CHP Basics (cont’d)</a:t>
            </a:r>
          </a:p>
        </p:txBody>
      </p:sp>
      <p:grpSp>
        <p:nvGrpSpPr>
          <p:cNvPr id="4" name="Group 3">
            <a:extLst>
              <a:ext uri="{FF2B5EF4-FFF2-40B4-BE49-F238E27FC236}">
                <a16:creationId xmlns:a16="http://schemas.microsoft.com/office/drawing/2014/main" id="{DB0982AC-20A5-4B93-861C-7123470913D8}"/>
              </a:ext>
            </a:extLst>
          </p:cNvPr>
          <p:cNvGrpSpPr/>
          <p:nvPr/>
        </p:nvGrpSpPr>
        <p:grpSpPr>
          <a:xfrm>
            <a:off x="598776" y="964243"/>
            <a:ext cx="7954768" cy="5498060"/>
            <a:chOff x="598776" y="964243"/>
            <a:chExt cx="7954768" cy="5498060"/>
          </a:xfrm>
        </p:grpSpPr>
        <p:grpSp>
          <p:nvGrpSpPr>
            <p:cNvPr id="5" name="Group 4">
              <a:extLst>
                <a:ext uri="{FF2B5EF4-FFF2-40B4-BE49-F238E27FC236}">
                  <a16:creationId xmlns:a16="http://schemas.microsoft.com/office/drawing/2014/main" id="{F707498D-9B78-47D8-9730-D7D2D830A341}"/>
                </a:ext>
              </a:extLst>
            </p:cNvPr>
            <p:cNvGrpSpPr/>
            <p:nvPr/>
          </p:nvGrpSpPr>
          <p:grpSpPr>
            <a:xfrm>
              <a:off x="598776" y="983457"/>
              <a:ext cx="7607664" cy="4042261"/>
              <a:chOff x="598776" y="1047252"/>
              <a:chExt cx="7607664" cy="4042261"/>
            </a:xfrm>
          </p:grpSpPr>
          <p:grpSp>
            <p:nvGrpSpPr>
              <p:cNvPr id="22" name="Group 21">
                <a:extLst>
                  <a:ext uri="{FF2B5EF4-FFF2-40B4-BE49-F238E27FC236}">
                    <a16:creationId xmlns:a16="http://schemas.microsoft.com/office/drawing/2014/main" id="{4DBA8669-B983-4DB2-9E6F-124106B457E9}"/>
                  </a:ext>
                </a:extLst>
              </p:cNvPr>
              <p:cNvGrpSpPr/>
              <p:nvPr/>
            </p:nvGrpSpPr>
            <p:grpSpPr>
              <a:xfrm>
                <a:off x="598776" y="1047252"/>
                <a:ext cx="7607664" cy="4042261"/>
                <a:chOff x="737003" y="1323710"/>
                <a:chExt cx="7607664" cy="4042261"/>
              </a:xfrm>
            </p:grpSpPr>
            <p:grpSp>
              <p:nvGrpSpPr>
                <p:cNvPr id="25" name="Group 24">
                  <a:extLst>
                    <a:ext uri="{FF2B5EF4-FFF2-40B4-BE49-F238E27FC236}">
                      <a16:creationId xmlns:a16="http://schemas.microsoft.com/office/drawing/2014/main" id="{81894497-2E22-48B3-8B53-3E0211C50495}"/>
                    </a:ext>
                  </a:extLst>
                </p:cNvPr>
                <p:cNvGrpSpPr/>
                <p:nvPr/>
              </p:nvGrpSpPr>
              <p:grpSpPr>
                <a:xfrm>
                  <a:off x="737003" y="1323710"/>
                  <a:ext cx="3154946" cy="4034203"/>
                  <a:chOff x="538851" y="1690800"/>
                  <a:chExt cx="3154946" cy="4034203"/>
                </a:xfrm>
              </p:grpSpPr>
              <p:sp>
                <p:nvSpPr>
                  <p:cNvPr id="48" name="Rectangle 47">
                    <a:extLst>
                      <a:ext uri="{FF2B5EF4-FFF2-40B4-BE49-F238E27FC236}">
                        <a16:creationId xmlns:a16="http://schemas.microsoft.com/office/drawing/2014/main" id="{9343F23A-1929-480F-BDE4-C9A489BAA07D}"/>
                      </a:ext>
                    </a:extLst>
                  </p:cNvPr>
                  <p:cNvSpPr/>
                  <p:nvPr/>
                </p:nvSpPr>
                <p:spPr>
                  <a:xfrm>
                    <a:off x="617880" y="2075520"/>
                    <a:ext cx="3075917" cy="3649483"/>
                  </a:xfrm>
                  <a:prstGeom prst="rect">
                    <a:avLst/>
                  </a:prstGeom>
                  <a:solidFill>
                    <a:schemeClr val="accent1">
                      <a:lumMod val="75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07D89B3E-6DAD-497E-A36B-65F9AACECBF8}"/>
                      </a:ext>
                    </a:extLst>
                  </p:cNvPr>
                  <p:cNvGrpSpPr/>
                  <p:nvPr/>
                </p:nvGrpSpPr>
                <p:grpSpPr>
                  <a:xfrm>
                    <a:off x="538851" y="1690800"/>
                    <a:ext cx="3043113" cy="3372603"/>
                    <a:chOff x="570750" y="1637635"/>
                    <a:chExt cx="3043113" cy="3372603"/>
                  </a:xfrm>
                </p:grpSpPr>
                <p:sp>
                  <p:nvSpPr>
                    <p:cNvPr id="50" name="Rounded Rectangle 24">
                      <a:extLst>
                        <a:ext uri="{FF2B5EF4-FFF2-40B4-BE49-F238E27FC236}">
                          <a16:creationId xmlns:a16="http://schemas.microsoft.com/office/drawing/2014/main" id="{9CDA4A15-F929-4C6C-AE09-DEAD49690361}"/>
                        </a:ext>
                      </a:extLst>
                    </p:cNvPr>
                    <p:cNvSpPr/>
                    <p:nvPr/>
                  </p:nvSpPr>
                  <p:spPr>
                    <a:xfrm>
                      <a:off x="1117114" y="4154892"/>
                      <a:ext cx="1045387" cy="428249"/>
                    </a:xfrm>
                    <a:prstGeom prst="roundRect">
                      <a:avLst/>
                    </a:prstGeom>
                    <a:solidFill>
                      <a:sysClr val="window" lastClr="FFFFFF">
                        <a:lumMod val="75000"/>
                      </a:sysClr>
                    </a:solidFill>
                    <a:ln>
                      <a:solidFill>
                        <a:srgbClr val="006600">
                          <a:shade val="50000"/>
                        </a:srgb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lumMod val="85000"/>
                              <a:lumOff val="15000"/>
                            </a:prstClr>
                          </a:solidFill>
                          <a:effectLst/>
                          <a:uLnTx/>
                          <a:uFillTx/>
                          <a:latin typeface="Arial"/>
                          <a:ea typeface="+mn-ea"/>
                          <a:cs typeface="+mn-cs"/>
                        </a:rPr>
                        <a:t>Heat Recovery Unit</a:t>
                      </a:r>
                    </a:p>
                  </p:txBody>
                </p:sp>
                <p:sp>
                  <p:nvSpPr>
                    <p:cNvPr id="51" name="Right Arrow 20">
                      <a:extLst>
                        <a:ext uri="{FF2B5EF4-FFF2-40B4-BE49-F238E27FC236}">
                          <a16:creationId xmlns:a16="http://schemas.microsoft.com/office/drawing/2014/main" id="{BC771BB7-211C-4327-80EB-E9A604EC5FD8}"/>
                        </a:ext>
                      </a:extLst>
                    </p:cNvPr>
                    <p:cNvSpPr/>
                    <p:nvPr/>
                  </p:nvSpPr>
                  <p:spPr>
                    <a:xfrm>
                      <a:off x="2223104" y="4245531"/>
                      <a:ext cx="342272" cy="369832"/>
                    </a:xfrm>
                    <a:prstGeom prst="rightArrow">
                      <a:avLst/>
                    </a:prstGeom>
                    <a:gradFill rotWithShape="1">
                      <a:gsLst>
                        <a:gs pos="0">
                          <a:srgbClr val="C00000"/>
                        </a:gs>
                        <a:gs pos="80000">
                          <a:srgbClr val="E36C09">
                            <a:shade val="93000"/>
                            <a:satMod val="130000"/>
                          </a:srgbClr>
                        </a:gs>
                        <a:gs pos="100000">
                          <a:srgbClr val="E36C0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1" i="0" u="none" strike="noStrike" kern="0" cap="none" spc="0" normalizeH="0" baseline="0" noProof="0" dirty="0">
                        <a:ln>
                          <a:noFill/>
                        </a:ln>
                        <a:solidFill>
                          <a:srgbClr val="D1392D"/>
                        </a:solidFill>
                        <a:effectLst/>
                        <a:uLnTx/>
                        <a:uFillTx/>
                        <a:latin typeface="Arial"/>
                        <a:ea typeface="+mn-ea"/>
                        <a:cs typeface="+mn-cs"/>
                      </a:endParaRPr>
                    </a:p>
                  </p:txBody>
                </p:sp>
                <p:sp>
                  <p:nvSpPr>
                    <p:cNvPr id="52" name="TextBox 51">
                      <a:extLst>
                        <a:ext uri="{FF2B5EF4-FFF2-40B4-BE49-F238E27FC236}">
                          <a16:creationId xmlns:a16="http://schemas.microsoft.com/office/drawing/2014/main" id="{A60B8D2D-6C45-45A8-B403-C9B6F28D90DE}"/>
                        </a:ext>
                      </a:extLst>
                    </p:cNvPr>
                    <p:cNvSpPr txBox="1"/>
                    <p:nvPr/>
                  </p:nvSpPr>
                  <p:spPr>
                    <a:xfrm>
                      <a:off x="2136698" y="4609551"/>
                      <a:ext cx="587468" cy="400687"/>
                    </a:xfrm>
                    <a:prstGeom prst="rect">
                      <a:avLst/>
                    </a:prstGeom>
                    <a:noFill/>
                  </p:spPr>
                  <p:txBody>
                    <a:bodyPr wrap="square" rtlCol="0">
                      <a:spAutoFit/>
                    </a:bodyPr>
                    <a:lstStyle/>
                    <a:p>
                      <a:pPr marL="0" marR="0" lvl="0" indent="0" algn="l" defTabSz="685800" rtl="0" eaLnBrk="1" fontAlgn="base" latinLnBrk="0" hangingPunct="1">
                        <a:lnSpc>
                          <a:spcPts val="750"/>
                        </a:lnSpc>
                        <a:spcBef>
                          <a:spcPct val="0"/>
                        </a:spcBef>
                        <a:spcAft>
                          <a:spcPct val="0"/>
                        </a:spcAft>
                        <a:buClrTx/>
                        <a:buSzTx/>
                        <a:buFontTx/>
                        <a:buNone/>
                        <a:tabLst/>
                        <a:defRPr/>
                      </a:pPr>
                      <a:r>
                        <a:rPr kumimoji="0" lang="en-US" sz="900" b="1" i="0" u="none" strike="noStrike" kern="0" cap="none" spc="0" normalizeH="0" baseline="0" noProof="0" dirty="0">
                          <a:ln>
                            <a:noFill/>
                          </a:ln>
                          <a:solidFill>
                            <a:srgbClr val="CC6600"/>
                          </a:solidFill>
                          <a:effectLst/>
                          <a:uLnTx/>
                          <a:uFillTx/>
                          <a:latin typeface="Arial" charset="0"/>
                          <a:ea typeface="+mn-ea"/>
                          <a:cs typeface="+mn-cs"/>
                        </a:rPr>
                        <a:t>Steam or hot water</a:t>
                      </a:r>
                    </a:p>
                  </p:txBody>
                </p:sp>
                <p:sp>
                  <p:nvSpPr>
                    <p:cNvPr id="53" name="Right Arrow 12">
                      <a:extLst>
                        <a:ext uri="{FF2B5EF4-FFF2-40B4-BE49-F238E27FC236}">
                          <a16:creationId xmlns:a16="http://schemas.microsoft.com/office/drawing/2014/main" id="{2EAEE5FA-C8DF-452A-8A05-FCC3CB08118C}"/>
                        </a:ext>
                      </a:extLst>
                    </p:cNvPr>
                    <p:cNvSpPr/>
                    <p:nvPr/>
                  </p:nvSpPr>
                  <p:spPr>
                    <a:xfrm rot="16200000">
                      <a:off x="2393954" y="1893446"/>
                      <a:ext cx="856883" cy="345262"/>
                    </a:xfrm>
                    <a:prstGeom prst="rightArrow">
                      <a:avLst/>
                    </a:prstGeom>
                    <a:gradFill rotWithShape="1">
                      <a:gsLst>
                        <a:gs pos="0">
                          <a:srgbClr val="FFC000">
                            <a:shade val="51000"/>
                            <a:satMod val="130000"/>
                          </a:srgbClr>
                        </a:gs>
                        <a:gs pos="80000">
                          <a:srgbClr val="FFC000">
                            <a:shade val="93000"/>
                            <a:satMod val="130000"/>
                          </a:srgbClr>
                        </a:gs>
                        <a:gs pos="100000">
                          <a:srgbClr val="FFC00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a:ea typeface="+mn-ea"/>
                          <a:cs typeface="+mn-cs"/>
                        </a:rPr>
                        <a:t>Electricity</a:t>
                      </a:r>
                    </a:p>
                  </p:txBody>
                </p:sp>
                <p:grpSp>
                  <p:nvGrpSpPr>
                    <p:cNvPr id="54" name="Group 53">
                      <a:extLst>
                        <a:ext uri="{FF2B5EF4-FFF2-40B4-BE49-F238E27FC236}">
                          <a16:creationId xmlns:a16="http://schemas.microsoft.com/office/drawing/2014/main" id="{165A7F5E-2C88-47A4-B526-FDD727B1310C}"/>
                        </a:ext>
                      </a:extLst>
                    </p:cNvPr>
                    <p:cNvGrpSpPr/>
                    <p:nvPr/>
                  </p:nvGrpSpPr>
                  <p:grpSpPr>
                    <a:xfrm>
                      <a:off x="2451351" y="2477336"/>
                      <a:ext cx="760332" cy="635585"/>
                      <a:chOff x="1533859" y="3250964"/>
                      <a:chExt cx="991891" cy="847446"/>
                    </a:xfrm>
                  </p:grpSpPr>
                  <p:sp>
                    <p:nvSpPr>
                      <p:cNvPr id="63" name="Flowchart: Manual Operation 62">
                        <a:extLst>
                          <a:ext uri="{FF2B5EF4-FFF2-40B4-BE49-F238E27FC236}">
                            <a16:creationId xmlns:a16="http://schemas.microsoft.com/office/drawing/2014/main" id="{637C86EB-1F1D-4E37-BB87-367B1C716F45}"/>
                          </a:ext>
                        </a:extLst>
                      </p:cNvPr>
                      <p:cNvSpPr/>
                      <p:nvPr/>
                    </p:nvSpPr>
                    <p:spPr>
                      <a:xfrm rot="5400000">
                        <a:off x="1606082" y="3184158"/>
                        <a:ext cx="847446" cy="981057"/>
                      </a:xfrm>
                      <a:prstGeom prst="flowChartManualOperation">
                        <a:avLst/>
                      </a:prstGeom>
                      <a:solidFill>
                        <a:sysClr val="window" lastClr="FFFFFF">
                          <a:lumMod val="85000"/>
                        </a:sysClr>
                      </a:solidFill>
                      <a:ln w="9525" cap="flat" cmpd="sng" algn="ctr">
                        <a:solidFill>
                          <a:sysClr val="window" lastClr="FFFFFF">
                            <a:lumMod val="50000"/>
                          </a:sysClr>
                        </a:solidFill>
                        <a:prstDash val="solid"/>
                      </a:ln>
                      <a:effectLst>
                        <a:outerShdw blurRad="40005" dist="22860" dir="5400000" algn="ctr" rotWithShape="0">
                          <a:srgbClr val="000000">
                            <a:alpha val="35000"/>
                          </a:srgbClr>
                        </a:outerShdw>
                      </a:effectLst>
                      <a:scene3d>
                        <a:camera prst="orthographicFront"/>
                        <a:lightRig rig="threePt" dir="t"/>
                      </a:scene3d>
                      <a:sp3d>
                        <a:bevelT w="63500" h="25400"/>
                      </a:sp3d>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a:ea typeface="+mn-ea"/>
                          <a:cs typeface="+mn-cs"/>
                        </a:endParaRPr>
                      </a:p>
                    </p:txBody>
                  </p:sp>
                  <p:sp>
                    <p:nvSpPr>
                      <p:cNvPr id="64" name="TextBox 63">
                        <a:extLst>
                          <a:ext uri="{FF2B5EF4-FFF2-40B4-BE49-F238E27FC236}">
                            <a16:creationId xmlns:a16="http://schemas.microsoft.com/office/drawing/2014/main" id="{D24D0B50-2016-449E-8D2F-5C4FD486602C}"/>
                          </a:ext>
                        </a:extLst>
                      </p:cNvPr>
                      <p:cNvSpPr txBox="1"/>
                      <p:nvPr/>
                    </p:nvSpPr>
                    <p:spPr>
                      <a:xfrm>
                        <a:off x="1533859" y="3523430"/>
                        <a:ext cx="991891" cy="307776"/>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charset="0"/>
                            <a:ea typeface="+mn-ea"/>
                            <a:cs typeface="+mn-cs"/>
                          </a:rPr>
                          <a:t>Generator</a:t>
                        </a:r>
                      </a:p>
                    </p:txBody>
                  </p:sp>
                </p:grpSp>
                <p:grpSp>
                  <p:nvGrpSpPr>
                    <p:cNvPr id="55" name="Group 54">
                      <a:extLst>
                        <a:ext uri="{FF2B5EF4-FFF2-40B4-BE49-F238E27FC236}">
                          <a16:creationId xmlns:a16="http://schemas.microsoft.com/office/drawing/2014/main" id="{FF817225-17C3-42FC-B240-C33D5D7F180F}"/>
                        </a:ext>
                      </a:extLst>
                    </p:cNvPr>
                    <p:cNvGrpSpPr/>
                    <p:nvPr/>
                  </p:nvGrpSpPr>
                  <p:grpSpPr>
                    <a:xfrm>
                      <a:off x="1281213" y="2383648"/>
                      <a:ext cx="958691" cy="822960"/>
                      <a:chOff x="1663346" y="3189632"/>
                      <a:chExt cx="1274571" cy="847446"/>
                    </a:xfrm>
                  </p:grpSpPr>
                  <p:sp>
                    <p:nvSpPr>
                      <p:cNvPr id="61" name="Flowchart: Manual Operation 60">
                        <a:extLst>
                          <a:ext uri="{FF2B5EF4-FFF2-40B4-BE49-F238E27FC236}">
                            <a16:creationId xmlns:a16="http://schemas.microsoft.com/office/drawing/2014/main" id="{7E7C26B1-8BB0-4F32-B644-96EF9064D4FD}"/>
                          </a:ext>
                        </a:extLst>
                      </p:cNvPr>
                      <p:cNvSpPr/>
                      <p:nvPr/>
                    </p:nvSpPr>
                    <p:spPr>
                      <a:xfrm rot="5400000">
                        <a:off x="1856603" y="3122826"/>
                        <a:ext cx="847446" cy="981057"/>
                      </a:xfrm>
                      <a:prstGeom prst="flowChartManualOperation">
                        <a:avLst/>
                      </a:prstGeom>
                      <a:solidFill>
                        <a:sysClr val="window" lastClr="FFFFFF">
                          <a:lumMod val="85000"/>
                        </a:sysClr>
                      </a:solidFill>
                      <a:ln w="9525" cap="flat" cmpd="sng" algn="ctr">
                        <a:solidFill>
                          <a:sysClr val="window" lastClr="FFFFFF">
                            <a:lumMod val="50000"/>
                          </a:sysClr>
                        </a:solidFill>
                        <a:prstDash val="solid"/>
                      </a:ln>
                      <a:effectLst>
                        <a:outerShdw blurRad="40005" dist="22860" dir="5400000" algn="ctr" rotWithShape="0">
                          <a:srgbClr val="000000">
                            <a:alpha val="35000"/>
                          </a:srgbClr>
                        </a:outerShdw>
                      </a:effectLst>
                      <a:scene3d>
                        <a:camera prst="orthographicFront"/>
                        <a:lightRig rig="threePt" dir="t"/>
                      </a:scene3d>
                      <a:sp3d>
                        <a:bevelT w="63500" h="25400"/>
                      </a:sp3d>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a:ea typeface="+mn-ea"/>
                          <a:cs typeface="+mn-cs"/>
                        </a:endParaRPr>
                      </a:p>
                    </p:txBody>
                  </p:sp>
                  <p:sp>
                    <p:nvSpPr>
                      <p:cNvPr id="62" name="TextBox 61">
                        <a:extLst>
                          <a:ext uri="{FF2B5EF4-FFF2-40B4-BE49-F238E27FC236}">
                            <a16:creationId xmlns:a16="http://schemas.microsoft.com/office/drawing/2014/main" id="{57831C3B-B9F3-4D78-AB45-E908D10B0F6F}"/>
                          </a:ext>
                        </a:extLst>
                      </p:cNvPr>
                      <p:cNvSpPr txBox="1"/>
                      <p:nvPr/>
                    </p:nvSpPr>
                    <p:spPr>
                      <a:xfrm>
                        <a:off x="1663346" y="3363768"/>
                        <a:ext cx="1274571" cy="380321"/>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charset="0"/>
                            <a:ea typeface="+mn-ea"/>
                            <a:cs typeface="+mn-cs"/>
                          </a:rPr>
                          <a:t>Engine or Turbine</a:t>
                        </a:r>
                      </a:p>
                    </p:txBody>
                  </p:sp>
                </p:grpSp>
                <p:sp>
                  <p:nvSpPr>
                    <p:cNvPr id="56" name="Right Arrow 11">
                      <a:extLst>
                        <a:ext uri="{FF2B5EF4-FFF2-40B4-BE49-F238E27FC236}">
                          <a16:creationId xmlns:a16="http://schemas.microsoft.com/office/drawing/2014/main" id="{34A39B37-02AC-41B4-9672-7347DD0FB948}"/>
                        </a:ext>
                      </a:extLst>
                    </p:cNvPr>
                    <p:cNvSpPr/>
                    <p:nvPr/>
                  </p:nvSpPr>
                  <p:spPr>
                    <a:xfrm>
                      <a:off x="570750" y="2552734"/>
                      <a:ext cx="708232" cy="440657"/>
                    </a:xfrm>
                    <a:prstGeom prst="rightArrow">
                      <a:avLst/>
                    </a:prstGeom>
                    <a:gradFill rotWithShape="1">
                      <a:gsLst>
                        <a:gs pos="0">
                          <a:srgbClr val="92D050">
                            <a:shade val="51000"/>
                            <a:satMod val="130000"/>
                          </a:srgbClr>
                        </a:gs>
                        <a:gs pos="80000">
                          <a:srgbClr val="92D050">
                            <a:shade val="93000"/>
                            <a:satMod val="130000"/>
                          </a:srgbClr>
                        </a:gs>
                        <a:gs pos="100000">
                          <a:srgbClr val="92D05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lumMod val="75000"/>
                              <a:lumOff val="25000"/>
                            </a:prstClr>
                          </a:solidFill>
                          <a:effectLst/>
                          <a:uLnTx/>
                          <a:uFillTx/>
                          <a:latin typeface="Arial"/>
                          <a:ea typeface="+mn-ea"/>
                          <a:cs typeface="+mn-cs"/>
                        </a:rPr>
                        <a:t>Fuel</a:t>
                      </a:r>
                    </a:p>
                  </p:txBody>
                </p:sp>
                <p:sp>
                  <p:nvSpPr>
                    <p:cNvPr id="57" name="TextBox 56">
                      <a:extLst>
                        <a:ext uri="{FF2B5EF4-FFF2-40B4-BE49-F238E27FC236}">
                          <a16:creationId xmlns:a16="http://schemas.microsoft.com/office/drawing/2014/main" id="{D2728DFF-2120-401D-A234-1B7EFE9B1F82}"/>
                        </a:ext>
                      </a:extLst>
                    </p:cNvPr>
                    <p:cNvSpPr txBox="1"/>
                    <p:nvPr/>
                  </p:nvSpPr>
                  <p:spPr>
                    <a:xfrm>
                      <a:off x="1768673" y="3484904"/>
                      <a:ext cx="1259677" cy="369332"/>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CC6600"/>
                          </a:solidFill>
                          <a:effectLst/>
                          <a:uLnTx/>
                          <a:uFillTx/>
                          <a:latin typeface="Arial" charset="0"/>
                          <a:ea typeface="+mn-ea"/>
                          <a:cs typeface="+mn-cs"/>
                        </a:rPr>
                        <a:t>Waste heat / exhaust gases</a:t>
                      </a:r>
                    </a:p>
                  </p:txBody>
                </p:sp>
                <p:sp>
                  <p:nvSpPr>
                    <p:cNvPr id="58" name="Rounded Rectangle 24">
                      <a:extLst>
                        <a:ext uri="{FF2B5EF4-FFF2-40B4-BE49-F238E27FC236}">
                          <a16:creationId xmlns:a16="http://schemas.microsoft.com/office/drawing/2014/main" id="{FEE669EC-D070-4509-88EC-73F1BD8E006B}"/>
                        </a:ext>
                      </a:extLst>
                    </p:cNvPr>
                    <p:cNvSpPr/>
                    <p:nvPr/>
                  </p:nvSpPr>
                  <p:spPr>
                    <a:xfrm>
                      <a:off x="2657592" y="4065595"/>
                      <a:ext cx="956271" cy="698097"/>
                    </a:xfrm>
                    <a:prstGeom prst="roundRect">
                      <a:avLst/>
                    </a:prstGeom>
                    <a:solidFill>
                      <a:sysClr val="window" lastClr="FFFFFF">
                        <a:lumMod val="75000"/>
                      </a:sysClr>
                    </a:solidFill>
                    <a:ln>
                      <a:solidFill>
                        <a:srgbClr val="006600">
                          <a:shade val="50000"/>
                        </a:srgb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lumMod val="85000"/>
                              <a:lumOff val="15000"/>
                            </a:prstClr>
                          </a:solidFill>
                          <a:effectLst/>
                          <a:uLnTx/>
                          <a:uFillTx/>
                          <a:latin typeface="Arial"/>
                          <a:ea typeface="+mn-ea"/>
                          <a:cs typeface="+mn-cs"/>
                        </a:rPr>
                        <a:t>Heating or Cooling System</a:t>
                      </a:r>
                    </a:p>
                  </p:txBody>
                </p:sp>
                <p:sp>
                  <p:nvSpPr>
                    <p:cNvPr id="59" name="Right Arrow 20">
                      <a:extLst>
                        <a:ext uri="{FF2B5EF4-FFF2-40B4-BE49-F238E27FC236}">
                          <a16:creationId xmlns:a16="http://schemas.microsoft.com/office/drawing/2014/main" id="{CF1E2FC4-9ED4-40D2-B1D4-7D794DF310C8}"/>
                        </a:ext>
                      </a:extLst>
                    </p:cNvPr>
                    <p:cNvSpPr/>
                    <p:nvPr/>
                  </p:nvSpPr>
                  <p:spPr>
                    <a:xfrm rot="5400000">
                      <a:off x="1374264" y="3501148"/>
                      <a:ext cx="688992" cy="337874"/>
                    </a:xfrm>
                    <a:prstGeom prst="rightArrow">
                      <a:avLst/>
                    </a:prstGeom>
                    <a:gradFill rotWithShape="1">
                      <a:gsLst>
                        <a:gs pos="0">
                          <a:srgbClr val="C00000"/>
                        </a:gs>
                        <a:gs pos="80000">
                          <a:srgbClr val="E36C09">
                            <a:shade val="93000"/>
                            <a:satMod val="130000"/>
                          </a:srgbClr>
                        </a:gs>
                        <a:gs pos="100000">
                          <a:srgbClr val="E36C0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1" i="0" u="none" strike="noStrike" kern="0" cap="none" spc="0" normalizeH="0" baseline="0" noProof="0" dirty="0">
                        <a:ln>
                          <a:noFill/>
                        </a:ln>
                        <a:solidFill>
                          <a:srgbClr val="D1392D"/>
                        </a:solidFill>
                        <a:effectLst/>
                        <a:uLnTx/>
                        <a:uFillTx/>
                        <a:latin typeface="Arial"/>
                        <a:ea typeface="+mn-ea"/>
                        <a:cs typeface="+mn-cs"/>
                      </a:endParaRPr>
                    </a:p>
                  </p:txBody>
                </p:sp>
                <p:sp>
                  <p:nvSpPr>
                    <p:cNvPr id="60" name="Right Arrow 20">
                      <a:extLst>
                        <a:ext uri="{FF2B5EF4-FFF2-40B4-BE49-F238E27FC236}">
                          <a16:creationId xmlns:a16="http://schemas.microsoft.com/office/drawing/2014/main" id="{3316518E-4CC3-45DF-9419-2AE0D719B89E}"/>
                        </a:ext>
                      </a:extLst>
                    </p:cNvPr>
                    <p:cNvSpPr/>
                    <p:nvPr/>
                  </p:nvSpPr>
                  <p:spPr>
                    <a:xfrm rot="16200000">
                      <a:off x="2318789" y="2630177"/>
                      <a:ext cx="2257056" cy="321433"/>
                    </a:xfrm>
                    <a:prstGeom prst="rightArrow">
                      <a:avLst>
                        <a:gd name="adj1" fmla="val 50000"/>
                        <a:gd name="adj2" fmla="val 50000"/>
                      </a:avLst>
                    </a:prstGeom>
                    <a:gradFill rotWithShape="1">
                      <a:gsLst>
                        <a:gs pos="0">
                          <a:srgbClr val="C00000"/>
                        </a:gs>
                        <a:gs pos="80000">
                          <a:srgbClr val="E36C09">
                            <a:shade val="93000"/>
                            <a:satMod val="130000"/>
                          </a:srgbClr>
                        </a:gs>
                        <a:gs pos="100000">
                          <a:srgbClr val="E36C0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1" i="0" u="none" strike="noStrike" kern="0" cap="none" spc="0" normalizeH="0" baseline="0" noProof="0" dirty="0">
                        <a:ln>
                          <a:noFill/>
                        </a:ln>
                        <a:solidFill>
                          <a:srgbClr val="D1392D"/>
                        </a:solidFill>
                        <a:effectLst/>
                        <a:uLnTx/>
                        <a:uFillTx/>
                        <a:latin typeface="Arial"/>
                        <a:ea typeface="+mn-ea"/>
                        <a:cs typeface="+mn-cs"/>
                      </a:endParaRPr>
                    </a:p>
                  </p:txBody>
                </p:sp>
              </p:grpSp>
            </p:grpSp>
            <p:grpSp>
              <p:nvGrpSpPr>
                <p:cNvPr id="26" name="Group 25">
                  <a:extLst>
                    <a:ext uri="{FF2B5EF4-FFF2-40B4-BE49-F238E27FC236}">
                      <a16:creationId xmlns:a16="http://schemas.microsoft.com/office/drawing/2014/main" id="{7BE86CC8-CB03-4F18-8687-3D4CC95C5755}"/>
                    </a:ext>
                  </a:extLst>
                </p:cNvPr>
                <p:cNvGrpSpPr/>
                <p:nvPr/>
              </p:nvGrpSpPr>
              <p:grpSpPr>
                <a:xfrm>
                  <a:off x="4035933" y="1708430"/>
                  <a:ext cx="2016226" cy="3657541"/>
                  <a:chOff x="4984413" y="2056276"/>
                  <a:chExt cx="2016226" cy="3657541"/>
                </a:xfrm>
              </p:grpSpPr>
              <p:grpSp>
                <p:nvGrpSpPr>
                  <p:cNvPr id="36" name="Group 35">
                    <a:extLst>
                      <a:ext uri="{FF2B5EF4-FFF2-40B4-BE49-F238E27FC236}">
                        <a16:creationId xmlns:a16="http://schemas.microsoft.com/office/drawing/2014/main" id="{253D0271-4CB1-4587-84FF-FD9CD2909C32}"/>
                      </a:ext>
                    </a:extLst>
                  </p:cNvPr>
                  <p:cNvGrpSpPr/>
                  <p:nvPr/>
                </p:nvGrpSpPr>
                <p:grpSpPr>
                  <a:xfrm>
                    <a:off x="4984413" y="2056276"/>
                    <a:ext cx="2016226" cy="3657541"/>
                    <a:chOff x="6337251" y="1423870"/>
                    <a:chExt cx="2655564" cy="4876722"/>
                  </a:xfrm>
                </p:grpSpPr>
                <p:sp>
                  <p:nvSpPr>
                    <p:cNvPr id="38" name="Rectangle 37">
                      <a:extLst>
                        <a:ext uri="{FF2B5EF4-FFF2-40B4-BE49-F238E27FC236}">
                          <a16:creationId xmlns:a16="http://schemas.microsoft.com/office/drawing/2014/main" id="{E4076721-AF34-4F7D-8898-B361B337C563}"/>
                        </a:ext>
                      </a:extLst>
                    </p:cNvPr>
                    <p:cNvSpPr/>
                    <p:nvPr/>
                  </p:nvSpPr>
                  <p:spPr>
                    <a:xfrm>
                      <a:off x="6769645" y="1423870"/>
                      <a:ext cx="2223170" cy="4876722"/>
                    </a:xfrm>
                    <a:prstGeom prst="rect">
                      <a:avLst/>
                    </a:prstGeom>
                    <a:solidFill>
                      <a:schemeClr val="accent6">
                        <a:lumMod val="75000"/>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6E76050D-DAFA-4C15-9BF9-593ADEFF5FC6}"/>
                        </a:ext>
                      </a:extLst>
                    </p:cNvPr>
                    <p:cNvGrpSpPr/>
                    <p:nvPr/>
                  </p:nvGrpSpPr>
                  <p:grpSpPr>
                    <a:xfrm>
                      <a:off x="7083259" y="1738822"/>
                      <a:ext cx="1461707" cy="2967519"/>
                      <a:chOff x="9874684" y="1738822"/>
                      <a:chExt cx="1461707" cy="2967519"/>
                    </a:xfrm>
                  </p:grpSpPr>
                  <p:sp>
                    <p:nvSpPr>
                      <p:cNvPr id="44" name="Flowchart: Manual Operation 43">
                        <a:extLst>
                          <a:ext uri="{FF2B5EF4-FFF2-40B4-BE49-F238E27FC236}">
                            <a16:creationId xmlns:a16="http://schemas.microsoft.com/office/drawing/2014/main" id="{77C4B507-DC38-47CC-B89F-AF11BD4A6863}"/>
                          </a:ext>
                        </a:extLst>
                      </p:cNvPr>
                      <p:cNvSpPr/>
                      <p:nvPr/>
                    </p:nvSpPr>
                    <p:spPr>
                      <a:xfrm rot="5400000">
                        <a:off x="10238368" y="1672017"/>
                        <a:ext cx="847445" cy="981056"/>
                      </a:xfrm>
                      <a:prstGeom prst="flowChartManualOperation">
                        <a:avLst/>
                      </a:prstGeom>
                      <a:solidFill>
                        <a:sysClr val="window" lastClr="FFFFFF">
                          <a:lumMod val="85000"/>
                        </a:sysClr>
                      </a:solidFill>
                      <a:ln w="9525" cap="flat" cmpd="sng" algn="ctr">
                        <a:solidFill>
                          <a:sysClr val="window" lastClr="FFFFFF">
                            <a:lumMod val="50000"/>
                          </a:sysClr>
                        </a:solidFill>
                        <a:prstDash val="solid"/>
                      </a:ln>
                      <a:effectLst>
                        <a:outerShdw blurRad="40005" dist="22860" dir="5400000" algn="ctr" rotWithShape="0">
                          <a:srgbClr val="000000">
                            <a:alpha val="35000"/>
                          </a:srgbClr>
                        </a:outerShdw>
                      </a:effectLst>
                      <a:scene3d>
                        <a:camera prst="orthographicFront"/>
                        <a:lightRig rig="threePt" dir="t"/>
                      </a:scene3d>
                      <a:sp3d>
                        <a:bevelT w="63500" h="25400"/>
                      </a:sp3d>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a:ea typeface="+mn-ea"/>
                          <a:cs typeface="+mn-cs"/>
                        </a:endParaRPr>
                      </a:p>
                    </p:txBody>
                  </p:sp>
                  <p:sp>
                    <p:nvSpPr>
                      <p:cNvPr id="45" name="Rounded Rectangle 24">
                        <a:extLst>
                          <a:ext uri="{FF2B5EF4-FFF2-40B4-BE49-F238E27FC236}">
                            <a16:creationId xmlns:a16="http://schemas.microsoft.com/office/drawing/2014/main" id="{B5E2D21F-2955-4E12-A843-4E7FB0501165}"/>
                          </a:ext>
                        </a:extLst>
                      </p:cNvPr>
                      <p:cNvSpPr/>
                      <p:nvPr/>
                    </p:nvSpPr>
                    <p:spPr>
                      <a:xfrm>
                        <a:off x="9931701" y="3382295"/>
                        <a:ext cx="1404690" cy="570999"/>
                      </a:xfrm>
                      <a:prstGeom prst="roundRect">
                        <a:avLst/>
                      </a:prstGeom>
                      <a:solidFill>
                        <a:sysClr val="window" lastClr="FFFFFF">
                          <a:lumMod val="75000"/>
                        </a:sysClr>
                      </a:solidFill>
                      <a:ln>
                        <a:solidFill>
                          <a:srgbClr val="006600">
                            <a:shade val="50000"/>
                          </a:srgb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lumMod val="85000"/>
                                <a:lumOff val="15000"/>
                              </a:prstClr>
                            </a:solidFill>
                            <a:effectLst/>
                            <a:uLnTx/>
                            <a:uFillTx/>
                            <a:latin typeface="Arial"/>
                            <a:ea typeface="+mn-ea"/>
                            <a:cs typeface="+mn-cs"/>
                          </a:rPr>
                          <a:t>Heat Exchanger</a:t>
                        </a:r>
                      </a:p>
                    </p:txBody>
                  </p:sp>
                  <p:sp>
                    <p:nvSpPr>
                      <p:cNvPr id="46" name="TextBox 45">
                        <a:extLst>
                          <a:ext uri="{FF2B5EF4-FFF2-40B4-BE49-F238E27FC236}">
                            <a16:creationId xmlns:a16="http://schemas.microsoft.com/office/drawing/2014/main" id="{43906DC2-6E66-4BA8-8B7A-C5A8D25A08D5}"/>
                          </a:ext>
                        </a:extLst>
                      </p:cNvPr>
                      <p:cNvSpPr txBox="1"/>
                      <p:nvPr/>
                    </p:nvSpPr>
                    <p:spPr>
                      <a:xfrm>
                        <a:off x="10186421" y="2053246"/>
                        <a:ext cx="981056" cy="307776"/>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charset="0"/>
                            <a:ea typeface="+mn-ea"/>
                            <a:cs typeface="+mn-cs"/>
                          </a:rPr>
                          <a:t>Generator</a:t>
                        </a:r>
                      </a:p>
                    </p:txBody>
                  </p:sp>
                  <p:sp>
                    <p:nvSpPr>
                      <p:cNvPr id="47" name="TextBox 46">
                        <a:extLst>
                          <a:ext uri="{FF2B5EF4-FFF2-40B4-BE49-F238E27FC236}">
                            <a16:creationId xmlns:a16="http://schemas.microsoft.com/office/drawing/2014/main" id="{08206E8D-10E6-428E-AB69-83D3CEE186DB}"/>
                          </a:ext>
                        </a:extLst>
                      </p:cNvPr>
                      <p:cNvSpPr txBox="1"/>
                      <p:nvPr/>
                    </p:nvSpPr>
                    <p:spPr>
                      <a:xfrm>
                        <a:off x="9874684" y="4213898"/>
                        <a:ext cx="807539" cy="492443"/>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CC6600"/>
                            </a:solidFill>
                            <a:effectLst/>
                            <a:uLnTx/>
                            <a:uFillTx/>
                            <a:latin typeface="Arial" charset="0"/>
                            <a:ea typeface="+mn-ea"/>
                            <a:cs typeface="+mn-cs"/>
                          </a:rPr>
                          <a:t>Waste heat</a:t>
                        </a:r>
                      </a:p>
                    </p:txBody>
                  </p:sp>
                </p:grpSp>
                <p:grpSp>
                  <p:nvGrpSpPr>
                    <p:cNvPr id="40" name="Group 39">
                      <a:extLst>
                        <a:ext uri="{FF2B5EF4-FFF2-40B4-BE49-F238E27FC236}">
                          <a16:creationId xmlns:a16="http://schemas.microsoft.com/office/drawing/2014/main" id="{AD3911F2-CBB4-4427-886E-6DB22C2E1B2A}"/>
                        </a:ext>
                      </a:extLst>
                    </p:cNvPr>
                    <p:cNvGrpSpPr/>
                    <p:nvPr/>
                  </p:nvGrpSpPr>
                  <p:grpSpPr>
                    <a:xfrm>
                      <a:off x="7068264" y="2618505"/>
                      <a:ext cx="1598425" cy="3348828"/>
                      <a:chOff x="9859689" y="2618505"/>
                      <a:chExt cx="1598425" cy="3348828"/>
                    </a:xfrm>
                  </p:grpSpPr>
                  <p:sp>
                    <p:nvSpPr>
                      <p:cNvPr id="42" name="Right Arrow 20">
                        <a:extLst>
                          <a:ext uri="{FF2B5EF4-FFF2-40B4-BE49-F238E27FC236}">
                            <a16:creationId xmlns:a16="http://schemas.microsoft.com/office/drawing/2014/main" id="{678607A4-E46A-48DC-BC1B-19C2FA575E42}"/>
                          </a:ext>
                        </a:extLst>
                      </p:cNvPr>
                      <p:cNvSpPr/>
                      <p:nvPr/>
                    </p:nvSpPr>
                    <p:spPr>
                      <a:xfrm rot="16200000">
                        <a:off x="10308218" y="2700010"/>
                        <a:ext cx="596971" cy="433962"/>
                      </a:xfrm>
                      <a:prstGeom prst="rightArrow">
                        <a:avLst/>
                      </a:prstGeom>
                      <a:gradFill rotWithShape="1">
                        <a:gsLst>
                          <a:gs pos="0">
                            <a:srgbClr val="C00000"/>
                          </a:gs>
                          <a:gs pos="80000">
                            <a:srgbClr val="E36C09">
                              <a:shade val="93000"/>
                              <a:satMod val="130000"/>
                            </a:srgbClr>
                          </a:gs>
                          <a:gs pos="100000">
                            <a:srgbClr val="E36C0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1" i="0" u="none" strike="noStrike" kern="0" cap="none" spc="0" normalizeH="0" baseline="0" noProof="0" dirty="0">
                          <a:ln>
                            <a:noFill/>
                          </a:ln>
                          <a:solidFill>
                            <a:srgbClr val="D1392D"/>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55CB02CC-B979-458C-9ECB-5CD979D27DB7}"/>
                          </a:ext>
                        </a:extLst>
                      </p:cNvPr>
                      <p:cNvSpPr/>
                      <p:nvPr/>
                    </p:nvSpPr>
                    <p:spPr>
                      <a:xfrm>
                        <a:off x="9859689" y="4822652"/>
                        <a:ext cx="1598425" cy="1144681"/>
                      </a:xfrm>
                      <a:prstGeom prst="rect">
                        <a:avLst/>
                      </a:prstGeom>
                      <a:gradFill flip="none" rotWithShape="1">
                        <a:gsLst>
                          <a:gs pos="0">
                            <a:srgbClr val="C00000"/>
                          </a:gs>
                          <a:gs pos="48000">
                            <a:schemeClr val="accent2">
                              <a:lumMod val="97000"/>
                              <a:lumOff val="3000"/>
                            </a:schemeClr>
                          </a:gs>
                          <a:gs pos="100000">
                            <a:schemeClr val="accent2">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rPr>
                          <a:t>Industrial process that uses thermal input</a:t>
                        </a:r>
                      </a:p>
                    </p:txBody>
                  </p:sp>
                </p:grpSp>
                <p:sp>
                  <p:nvSpPr>
                    <p:cNvPr id="41" name="Right Arrow 11">
                      <a:extLst>
                        <a:ext uri="{FF2B5EF4-FFF2-40B4-BE49-F238E27FC236}">
                          <a16:creationId xmlns:a16="http://schemas.microsoft.com/office/drawing/2014/main" id="{56E791BC-D2C9-4B2D-B096-220B7FF973DB}"/>
                        </a:ext>
                      </a:extLst>
                    </p:cNvPr>
                    <p:cNvSpPr/>
                    <p:nvPr/>
                  </p:nvSpPr>
                  <p:spPr>
                    <a:xfrm>
                      <a:off x="6337251" y="5098141"/>
                      <a:ext cx="932807" cy="587543"/>
                    </a:xfrm>
                    <a:prstGeom prst="rightArrow">
                      <a:avLst/>
                    </a:prstGeom>
                    <a:gradFill rotWithShape="1">
                      <a:gsLst>
                        <a:gs pos="0">
                          <a:srgbClr val="92D050">
                            <a:shade val="51000"/>
                            <a:satMod val="130000"/>
                          </a:srgbClr>
                        </a:gs>
                        <a:gs pos="80000">
                          <a:srgbClr val="92D050">
                            <a:shade val="93000"/>
                            <a:satMod val="130000"/>
                          </a:srgbClr>
                        </a:gs>
                        <a:gs pos="100000">
                          <a:srgbClr val="92D05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lumMod val="75000"/>
                              <a:lumOff val="25000"/>
                            </a:prstClr>
                          </a:solidFill>
                          <a:effectLst/>
                          <a:uLnTx/>
                          <a:uFillTx/>
                          <a:latin typeface="Arial"/>
                          <a:ea typeface="+mn-ea"/>
                          <a:cs typeface="+mn-cs"/>
                        </a:rPr>
                        <a:t>Fuel</a:t>
                      </a:r>
                    </a:p>
                  </p:txBody>
                </p:sp>
              </p:grpSp>
              <p:sp>
                <p:nvSpPr>
                  <p:cNvPr id="37" name="Right Arrow 20">
                    <a:extLst>
                      <a:ext uri="{FF2B5EF4-FFF2-40B4-BE49-F238E27FC236}">
                        <a16:creationId xmlns:a16="http://schemas.microsoft.com/office/drawing/2014/main" id="{4913BC4E-AE4A-4736-ABD0-E28441CD9E7D}"/>
                      </a:ext>
                    </a:extLst>
                  </p:cNvPr>
                  <p:cNvSpPr/>
                  <p:nvPr/>
                </p:nvSpPr>
                <p:spPr>
                  <a:xfrm rot="16200000">
                    <a:off x="5881382" y="4083903"/>
                    <a:ext cx="447728" cy="329484"/>
                  </a:xfrm>
                  <a:prstGeom prst="rightArrow">
                    <a:avLst/>
                  </a:prstGeom>
                  <a:gradFill rotWithShape="1">
                    <a:gsLst>
                      <a:gs pos="0">
                        <a:srgbClr val="C00000"/>
                      </a:gs>
                      <a:gs pos="80000">
                        <a:srgbClr val="E36C09">
                          <a:shade val="93000"/>
                          <a:satMod val="130000"/>
                        </a:srgbClr>
                      </a:gs>
                      <a:gs pos="100000">
                        <a:srgbClr val="E36C0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1" i="0" u="none" strike="noStrike" kern="0" cap="none" spc="0" normalizeH="0" baseline="0" noProof="0" dirty="0">
                      <a:ln>
                        <a:noFill/>
                      </a:ln>
                      <a:solidFill>
                        <a:srgbClr val="D1392D"/>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98B135DF-C835-4260-A3B7-9E43F5B62C06}"/>
                    </a:ext>
                  </a:extLst>
                </p:cNvPr>
                <p:cNvGrpSpPr/>
                <p:nvPr/>
              </p:nvGrpSpPr>
              <p:grpSpPr>
                <a:xfrm>
                  <a:off x="6481263" y="1708430"/>
                  <a:ext cx="1863404" cy="3657541"/>
                  <a:chOff x="7247325" y="2056276"/>
                  <a:chExt cx="1863404" cy="3657541"/>
                </a:xfrm>
              </p:grpSpPr>
              <p:sp>
                <p:nvSpPr>
                  <p:cNvPr id="28" name="Rectangle 27">
                    <a:extLst>
                      <a:ext uri="{FF2B5EF4-FFF2-40B4-BE49-F238E27FC236}">
                        <a16:creationId xmlns:a16="http://schemas.microsoft.com/office/drawing/2014/main" id="{5DA511F4-565F-4E24-9B3E-CD841292B220}"/>
                      </a:ext>
                    </a:extLst>
                  </p:cNvPr>
                  <p:cNvSpPr/>
                  <p:nvPr/>
                </p:nvSpPr>
                <p:spPr>
                  <a:xfrm>
                    <a:off x="7247325" y="2056276"/>
                    <a:ext cx="1863404" cy="3657541"/>
                  </a:xfrm>
                  <a:prstGeom prst="rect">
                    <a:avLst/>
                  </a:prstGeom>
                  <a:solidFill>
                    <a:srgbClr val="FFFF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Flowchart: Manual Operation 28">
                    <a:extLst>
                      <a:ext uri="{FF2B5EF4-FFF2-40B4-BE49-F238E27FC236}">
                        <a16:creationId xmlns:a16="http://schemas.microsoft.com/office/drawing/2014/main" id="{80904751-7D25-4530-9D30-10A5A81295D2}"/>
                      </a:ext>
                    </a:extLst>
                  </p:cNvPr>
                  <p:cNvSpPr/>
                  <p:nvPr/>
                </p:nvSpPr>
                <p:spPr>
                  <a:xfrm rot="5400000">
                    <a:off x="7881932" y="2237853"/>
                    <a:ext cx="635585" cy="744863"/>
                  </a:xfrm>
                  <a:prstGeom prst="flowChartManualOperation">
                    <a:avLst/>
                  </a:prstGeom>
                  <a:solidFill>
                    <a:sysClr val="window" lastClr="FFFFFF">
                      <a:lumMod val="85000"/>
                    </a:sysClr>
                  </a:solidFill>
                  <a:ln w="9525" cap="flat" cmpd="sng" algn="ctr">
                    <a:solidFill>
                      <a:sysClr val="window" lastClr="FFFFFF">
                        <a:lumMod val="50000"/>
                      </a:sysClr>
                    </a:solidFill>
                    <a:prstDash val="solid"/>
                  </a:ln>
                  <a:effectLst>
                    <a:outerShdw blurRad="40005" dist="22860" dir="5400000" algn="ctr" rotWithShape="0">
                      <a:srgbClr val="000000">
                        <a:alpha val="35000"/>
                      </a:srgbClr>
                    </a:outerShdw>
                  </a:effectLst>
                  <a:scene3d>
                    <a:camera prst="orthographicFront"/>
                    <a:lightRig rig="threePt" dir="t"/>
                  </a:scene3d>
                  <a:sp3d>
                    <a:bevelT w="63500" h="25400"/>
                  </a:sp3d>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a:ea typeface="+mn-ea"/>
                      <a:cs typeface="+mn-cs"/>
                    </a:endParaRPr>
                  </a:p>
                </p:txBody>
              </p:sp>
              <p:sp>
                <p:nvSpPr>
                  <p:cNvPr id="30" name="Rounded Rectangle 24">
                    <a:extLst>
                      <a:ext uri="{FF2B5EF4-FFF2-40B4-BE49-F238E27FC236}">
                        <a16:creationId xmlns:a16="http://schemas.microsoft.com/office/drawing/2014/main" id="{1EA20443-FDF7-458B-96FB-B8B7A9C4F709}"/>
                      </a:ext>
                    </a:extLst>
                  </p:cNvPr>
                  <p:cNvSpPr/>
                  <p:nvPr/>
                </p:nvSpPr>
                <p:spPr>
                  <a:xfrm>
                    <a:off x="7620707" y="3525095"/>
                    <a:ext cx="1066502" cy="428249"/>
                  </a:xfrm>
                  <a:prstGeom prst="roundRect">
                    <a:avLst/>
                  </a:prstGeom>
                  <a:solidFill>
                    <a:sysClr val="window" lastClr="FFFFFF">
                      <a:lumMod val="75000"/>
                    </a:sysClr>
                  </a:solidFill>
                  <a:ln>
                    <a:solidFill>
                      <a:srgbClr val="006600">
                        <a:shade val="50000"/>
                      </a:srgb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lumMod val="85000"/>
                            <a:lumOff val="15000"/>
                          </a:prstClr>
                        </a:solidFill>
                        <a:effectLst/>
                        <a:uLnTx/>
                        <a:uFillTx/>
                        <a:latin typeface="Arial"/>
                        <a:ea typeface="+mn-ea"/>
                        <a:cs typeface="+mn-cs"/>
                      </a:rPr>
                      <a:t>Heat Exchanger</a:t>
                    </a:r>
                  </a:p>
                </p:txBody>
              </p:sp>
              <p:sp>
                <p:nvSpPr>
                  <p:cNvPr id="31" name="TextBox 30">
                    <a:extLst>
                      <a:ext uri="{FF2B5EF4-FFF2-40B4-BE49-F238E27FC236}">
                        <a16:creationId xmlns:a16="http://schemas.microsoft.com/office/drawing/2014/main" id="{9DA5F3A9-98B9-4E01-ACBC-73CCAFF9B2FD}"/>
                      </a:ext>
                    </a:extLst>
                  </p:cNvPr>
                  <p:cNvSpPr txBox="1"/>
                  <p:nvPr/>
                </p:nvSpPr>
                <p:spPr>
                  <a:xfrm>
                    <a:off x="7855529" y="2526614"/>
                    <a:ext cx="770370" cy="230832"/>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charset="0"/>
                        <a:ea typeface="+mn-ea"/>
                        <a:cs typeface="+mn-cs"/>
                      </a:rPr>
                      <a:t>Generator</a:t>
                    </a:r>
                  </a:p>
                </p:txBody>
              </p:sp>
              <p:sp>
                <p:nvSpPr>
                  <p:cNvPr id="32" name="TextBox 31">
                    <a:extLst>
                      <a:ext uri="{FF2B5EF4-FFF2-40B4-BE49-F238E27FC236}">
                        <a16:creationId xmlns:a16="http://schemas.microsoft.com/office/drawing/2014/main" id="{704BAF52-0948-4C2D-9836-D2822B4756AD}"/>
                      </a:ext>
                    </a:extLst>
                  </p:cNvPr>
                  <p:cNvSpPr txBox="1"/>
                  <p:nvPr/>
                </p:nvSpPr>
                <p:spPr>
                  <a:xfrm>
                    <a:off x="7577421" y="4176981"/>
                    <a:ext cx="613121" cy="369332"/>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CC6600"/>
                        </a:solidFill>
                        <a:effectLst/>
                        <a:uLnTx/>
                        <a:uFillTx/>
                        <a:latin typeface="Arial" charset="0"/>
                        <a:ea typeface="+mn-ea"/>
                        <a:cs typeface="+mn-cs"/>
                      </a:rPr>
                      <a:t>Waste heat</a:t>
                    </a:r>
                  </a:p>
                </p:txBody>
              </p:sp>
              <p:sp>
                <p:nvSpPr>
                  <p:cNvPr id="33" name="Rectangle 32">
                    <a:extLst>
                      <a:ext uri="{FF2B5EF4-FFF2-40B4-BE49-F238E27FC236}">
                        <a16:creationId xmlns:a16="http://schemas.microsoft.com/office/drawing/2014/main" id="{30CBC8F1-21FB-4720-8B68-12D9C2E990A5}"/>
                      </a:ext>
                    </a:extLst>
                  </p:cNvPr>
                  <p:cNvSpPr/>
                  <p:nvPr/>
                </p:nvSpPr>
                <p:spPr>
                  <a:xfrm>
                    <a:off x="7574263" y="4624151"/>
                    <a:ext cx="1213596" cy="85851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ts val="135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rPr>
                      <a:t>Waste or byproduct heat from process</a:t>
                    </a:r>
                  </a:p>
                </p:txBody>
              </p:sp>
              <p:sp>
                <p:nvSpPr>
                  <p:cNvPr id="34" name="Right Arrow 20">
                    <a:extLst>
                      <a:ext uri="{FF2B5EF4-FFF2-40B4-BE49-F238E27FC236}">
                        <a16:creationId xmlns:a16="http://schemas.microsoft.com/office/drawing/2014/main" id="{3119579A-FAAA-475D-91A2-F2A7933DE614}"/>
                      </a:ext>
                    </a:extLst>
                  </p:cNvPr>
                  <p:cNvSpPr/>
                  <p:nvPr/>
                </p:nvSpPr>
                <p:spPr>
                  <a:xfrm rot="16200000">
                    <a:off x="7941276" y="4121657"/>
                    <a:ext cx="447728" cy="329484"/>
                  </a:xfrm>
                  <a:prstGeom prst="rightArrow">
                    <a:avLst/>
                  </a:prstGeom>
                  <a:gradFill rotWithShape="1">
                    <a:gsLst>
                      <a:gs pos="0">
                        <a:srgbClr val="C00000"/>
                      </a:gs>
                      <a:gs pos="80000">
                        <a:srgbClr val="E36C09">
                          <a:shade val="93000"/>
                          <a:satMod val="130000"/>
                        </a:srgbClr>
                      </a:gs>
                      <a:gs pos="100000">
                        <a:srgbClr val="E36C0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1" i="0" u="none" strike="noStrike" kern="0" cap="none" spc="0" normalizeH="0" baseline="0" noProof="0" dirty="0">
                      <a:ln>
                        <a:noFill/>
                      </a:ln>
                      <a:solidFill>
                        <a:srgbClr val="D1392D"/>
                      </a:solidFill>
                      <a:effectLst/>
                      <a:uLnTx/>
                      <a:uFillTx/>
                      <a:latin typeface="Arial"/>
                      <a:ea typeface="+mn-ea"/>
                      <a:cs typeface="+mn-cs"/>
                    </a:endParaRPr>
                  </a:p>
                </p:txBody>
              </p:sp>
              <p:sp>
                <p:nvSpPr>
                  <p:cNvPr id="35" name="Right Arrow 20">
                    <a:extLst>
                      <a:ext uri="{FF2B5EF4-FFF2-40B4-BE49-F238E27FC236}">
                        <a16:creationId xmlns:a16="http://schemas.microsoft.com/office/drawing/2014/main" id="{32D3835C-96A0-4BFD-AF22-F4D9178E352D}"/>
                      </a:ext>
                    </a:extLst>
                  </p:cNvPr>
                  <p:cNvSpPr/>
                  <p:nvPr/>
                </p:nvSpPr>
                <p:spPr>
                  <a:xfrm rot="16200000">
                    <a:off x="7954525" y="3007364"/>
                    <a:ext cx="447728" cy="329484"/>
                  </a:xfrm>
                  <a:prstGeom prst="rightArrow">
                    <a:avLst/>
                  </a:prstGeom>
                  <a:gradFill rotWithShape="1">
                    <a:gsLst>
                      <a:gs pos="0">
                        <a:srgbClr val="C00000"/>
                      </a:gs>
                      <a:gs pos="80000">
                        <a:srgbClr val="E36C09">
                          <a:shade val="93000"/>
                          <a:satMod val="130000"/>
                        </a:srgbClr>
                      </a:gs>
                      <a:gs pos="100000">
                        <a:srgbClr val="E36C0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1" i="0" u="none" strike="noStrike" kern="0" cap="none" spc="0" normalizeH="0" baseline="0" noProof="0" dirty="0">
                      <a:ln>
                        <a:noFill/>
                      </a:ln>
                      <a:solidFill>
                        <a:srgbClr val="D1392D"/>
                      </a:solidFill>
                      <a:effectLst/>
                      <a:uLnTx/>
                      <a:uFillTx/>
                      <a:latin typeface="Arial"/>
                      <a:ea typeface="+mn-ea"/>
                      <a:cs typeface="+mn-cs"/>
                    </a:endParaRPr>
                  </a:p>
                </p:txBody>
              </p:sp>
            </p:grpSp>
          </p:grpSp>
          <p:sp>
            <p:nvSpPr>
              <p:cNvPr id="23" name="Rectangle 22">
                <a:extLst>
                  <a:ext uri="{FF2B5EF4-FFF2-40B4-BE49-F238E27FC236}">
                    <a16:creationId xmlns:a16="http://schemas.microsoft.com/office/drawing/2014/main" id="{CDA80599-AFB9-4ADC-AFA9-5A7C37F65208}"/>
                  </a:ext>
                </a:extLst>
              </p:cNvPr>
              <p:cNvSpPr/>
              <p:nvPr/>
            </p:nvSpPr>
            <p:spPr>
              <a:xfrm>
                <a:off x="2137763" y="2133142"/>
                <a:ext cx="351600" cy="13816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8751AB07-D114-4E34-82A6-E22ECE3BB284}"/>
                  </a:ext>
                </a:extLst>
              </p:cNvPr>
              <p:cNvSpPr txBox="1"/>
              <p:nvPr/>
            </p:nvSpPr>
            <p:spPr>
              <a:xfrm rot="16200000">
                <a:off x="2718772" y="1878829"/>
                <a:ext cx="1510581" cy="195503"/>
              </a:xfrm>
              <a:prstGeom prst="rect">
                <a:avLst/>
              </a:prstGeom>
              <a:noFill/>
            </p:spPr>
            <p:txBody>
              <a:bodyPr wrap="square" rtlCol="0">
                <a:spAutoFit/>
              </a:bodyPr>
              <a:lstStyle/>
              <a:p>
                <a:pPr marL="0" marR="0" lvl="0" indent="0" algn="l" defTabSz="685800" rtl="0" eaLnBrk="1" fontAlgn="base" latinLnBrk="0" hangingPunct="1">
                  <a:lnSpc>
                    <a:spcPts val="750"/>
                  </a:lnSpc>
                  <a:spcBef>
                    <a:spcPct val="0"/>
                  </a:spcBef>
                  <a:spcAft>
                    <a:spcPct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Arial" charset="0"/>
                    <a:ea typeface="+mn-ea"/>
                    <a:cs typeface="+mn-cs"/>
                  </a:rPr>
                  <a:t>Useful Thermal Energy</a:t>
                </a:r>
              </a:p>
            </p:txBody>
          </p:sp>
        </p:grpSp>
        <p:sp>
          <p:nvSpPr>
            <p:cNvPr id="6" name="Right Arrow 12">
              <a:extLst>
                <a:ext uri="{FF2B5EF4-FFF2-40B4-BE49-F238E27FC236}">
                  <a16:creationId xmlns:a16="http://schemas.microsoft.com/office/drawing/2014/main" id="{D0E87889-5716-4DD5-A037-53244370DEC8}"/>
                </a:ext>
              </a:extLst>
            </p:cNvPr>
            <p:cNvSpPr/>
            <p:nvPr/>
          </p:nvSpPr>
          <p:spPr>
            <a:xfrm rot="16200000">
              <a:off x="6827584" y="1220054"/>
              <a:ext cx="856883" cy="345262"/>
            </a:xfrm>
            <a:prstGeom prst="rightArrow">
              <a:avLst/>
            </a:prstGeom>
            <a:gradFill rotWithShape="1">
              <a:gsLst>
                <a:gs pos="0">
                  <a:srgbClr val="FFC000">
                    <a:shade val="51000"/>
                    <a:satMod val="130000"/>
                  </a:srgbClr>
                </a:gs>
                <a:gs pos="80000">
                  <a:srgbClr val="FFC000">
                    <a:shade val="93000"/>
                    <a:satMod val="130000"/>
                  </a:srgbClr>
                </a:gs>
                <a:gs pos="100000">
                  <a:srgbClr val="FFC00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a:ea typeface="+mn-ea"/>
                  <a:cs typeface="+mn-cs"/>
                </a:rPr>
                <a:t>Electricity</a:t>
              </a:r>
            </a:p>
          </p:txBody>
        </p:sp>
        <p:sp>
          <p:nvSpPr>
            <p:cNvPr id="7" name="Right Arrow 12">
              <a:extLst>
                <a:ext uri="{FF2B5EF4-FFF2-40B4-BE49-F238E27FC236}">
                  <a16:creationId xmlns:a16="http://schemas.microsoft.com/office/drawing/2014/main" id="{105CA506-64F3-4762-BCFB-1B4D31D25621}"/>
                </a:ext>
              </a:extLst>
            </p:cNvPr>
            <p:cNvSpPr/>
            <p:nvPr/>
          </p:nvSpPr>
          <p:spPr>
            <a:xfrm rot="16200000">
              <a:off x="4616505" y="1220054"/>
              <a:ext cx="856883" cy="345262"/>
            </a:xfrm>
            <a:prstGeom prst="rightArrow">
              <a:avLst/>
            </a:prstGeom>
            <a:gradFill rotWithShape="1">
              <a:gsLst>
                <a:gs pos="0">
                  <a:srgbClr val="FFC000">
                    <a:shade val="51000"/>
                    <a:satMod val="130000"/>
                  </a:srgbClr>
                </a:gs>
                <a:gs pos="80000">
                  <a:srgbClr val="FFC000">
                    <a:shade val="93000"/>
                    <a:satMod val="130000"/>
                  </a:srgbClr>
                </a:gs>
                <a:gs pos="100000">
                  <a:srgbClr val="FFC00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a:ea typeface="+mn-ea"/>
                  <a:cs typeface="+mn-cs"/>
                </a:rPr>
                <a:t>Electricity</a:t>
              </a:r>
            </a:p>
          </p:txBody>
        </p:sp>
        <p:sp>
          <p:nvSpPr>
            <p:cNvPr id="8" name="Right Arrow 11">
              <a:extLst>
                <a:ext uri="{FF2B5EF4-FFF2-40B4-BE49-F238E27FC236}">
                  <a16:creationId xmlns:a16="http://schemas.microsoft.com/office/drawing/2014/main" id="{B0DC5A5C-EE9A-41A9-8CB1-6FDFD81FF819}"/>
                </a:ext>
              </a:extLst>
            </p:cNvPr>
            <p:cNvSpPr/>
            <p:nvPr/>
          </p:nvSpPr>
          <p:spPr>
            <a:xfrm>
              <a:off x="5534744" y="4120507"/>
              <a:ext cx="714652" cy="440657"/>
            </a:xfrm>
            <a:prstGeom prst="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prstClr val="black">
                      <a:lumMod val="75000"/>
                      <a:lumOff val="25000"/>
                    </a:prstClr>
                  </a:solidFill>
                  <a:effectLst/>
                  <a:uLnTx/>
                  <a:uFillTx/>
                  <a:latin typeface="Arial"/>
                  <a:ea typeface="+mn-ea"/>
                  <a:cs typeface="+mn-cs"/>
                </a:rPr>
                <a:t>Product</a:t>
              </a:r>
            </a:p>
          </p:txBody>
        </p:sp>
        <p:grpSp>
          <p:nvGrpSpPr>
            <p:cNvPr id="9" name="Group 8">
              <a:extLst>
                <a:ext uri="{FF2B5EF4-FFF2-40B4-BE49-F238E27FC236}">
                  <a16:creationId xmlns:a16="http://schemas.microsoft.com/office/drawing/2014/main" id="{0D275005-77E0-4AAA-9954-6C92717DB51D}"/>
                </a:ext>
              </a:extLst>
            </p:cNvPr>
            <p:cNvGrpSpPr/>
            <p:nvPr/>
          </p:nvGrpSpPr>
          <p:grpSpPr>
            <a:xfrm>
              <a:off x="749255" y="5134064"/>
              <a:ext cx="7804289" cy="758713"/>
              <a:chOff x="425302" y="2415721"/>
              <a:chExt cx="7804289" cy="2385958"/>
            </a:xfrm>
          </p:grpSpPr>
          <p:grpSp>
            <p:nvGrpSpPr>
              <p:cNvPr id="16" name="Group 15">
                <a:extLst>
                  <a:ext uri="{FF2B5EF4-FFF2-40B4-BE49-F238E27FC236}">
                    <a16:creationId xmlns:a16="http://schemas.microsoft.com/office/drawing/2014/main" id="{0EEB9017-C036-45E6-827E-46C3196D78B1}"/>
                  </a:ext>
                </a:extLst>
              </p:cNvPr>
              <p:cNvGrpSpPr/>
              <p:nvPr/>
            </p:nvGrpSpPr>
            <p:grpSpPr>
              <a:xfrm>
                <a:off x="425302" y="2415721"/>
                <a:ext cx="7804289" cy="2385958"/>
                <a:chOff x="457199" y="2940956"/>
                <a:chExt cx="7804289" cy="2385958"/>
              </a:xfrm>
            </p:grpSpPr>
            <p:sp>
              <p:nvSpPr>
                <p:cNvPr id="18" name="Oval 17">
                  <a:extLst>
                    <a:ext uri="{FF2B5EF4-FFF2-40B4-BE49-F238E27FC236}">
                      <a16:creationId xmlns:a16="http://schemas.microsoft.com/office/drawing/2014/main" id="{0AC4F716-6BF0-4ACD-8267-B7438E8DE6E4}"/>
                    </a:ext>
                  </a:extLst>
                </p:cNvPr>
                <p:cNvSpPr/>
                <p:nvPr/>
              </p:nvSpPr>
              <p:spPr bwMode="auto">
                <a:xfrm>
                  <a:off x="457199" y="2940956"/>
                  <a:ext cx="5409942" cy="2385958"/>
                </a:xfrm>
                <a:prstGeom prst="ellipse">
                  <a:avLst/>
                </a:prstGeom>
                <a:solidFill>
                  <a:schemeClr val="accent1">
                    <a:lumMod val="75000"/>
                    <a:alpha val="42000"/>
                  </a:schemeClr>
                </a:solidFill>
                <a:ln w="12700" cap="flat" cmpd="sng" algn="ctr">
                  <a:solidFill>
                    <a:schemeClr val="tx1">
                      <a:lumMod val="75000"/>
                      <a:lumOff val="25000"/>
                    </a:schemeClr>
                  </a:solidFill>
                  <a:prstDash val="solid"/>
                </a:ln>
                <a:effec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9AA31E7C-CB68-4586-B497-6796242DE424}"/>
                    </a:ext>
                  </a:extLst>
                </p:cNvPr>
                <p:cNvSpPr/>
                <p:nvPr/>
              </p:nvSpPr>
              <p:spPr bwMode="auto">
                <a:xfrm>
                  <a:off x="2851548" y="2940956"/>
                  <a:ext cx="5409940" cy="2385958"/>
                </a:xfrm>
                <a:prstGeom prst="ellipse">
                  <a:avLst/>
                </a:prstGeom>
                <a:solidFill>
                  <a:srgbClr val="FFFF00">
                    <a:alpha val="41000"/>
                  </a:srgb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 Box 2">
                  <a:extLst>
                    <a:ext uri="{FF2B5EF4-FFF2-40B4-BE49-F238E27FC236}">
                      <a16:creationId xmlns:a16="http://schemas.microsoft.com/office/drawing/2014/main" id="{BA9A3DF6-652B-43A6-9F7E-2256F2D17A4D}"/>
                    </a:ext>
                  </a:extLst>
                </p:cNvPr>
                <p:cNvSpPr txBox="1">
                  <a:spLocks noChangeArrowheads="1"/>
                </p:cNvSpPr>
                <p:nvPr/>
              </p:nvSpPr>
              <p:spPr bwMode="auto">
                <a:xfrm>
                  <a:off x="765553" y="2989478"/>
                  <a:ext cx="2413037" cy="2199044"/>
                </a:xfrm>
                <a:prstGeom prst="rect">
                  <a:avLst/>
                </a:prstGeom>
                <a:noFill/>
                <a:ln w="9525">
                  <a:noFill/>
                  <a:miter lim="800000"/>
                  <a:headEnd/>
                  <a:tailEnd/>
                </a:ln>
              </p:spPr>
              <p:txBody>
                <a:bodyPr wrap="square" anchor="ctr">
                  <a:spAutoFit/>
                </a:bodyPr>
                <a:lstStyle/>
                <a:p>
                  <a:pPr marL="0" marR="0" lvl="0" indent="0" algn="r"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Conventional CHP</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aka Topping Cycle Cogeneration</a:t>
                  </a:r>
                </a:p>
              </p:txBody>
            </p:sp>
            <p:sp>
              <p:nvSpPr>
                <p:cNvPr id="21" name="Text Box 2">
                  <a:extLst>
                    <a:ext uri="{FF2B5EF4-FFF2-40B4-BE49-F238E27FC236}">
                      <a16:creationId xmlns:a16="http://schemas.microsoft.com/office/drawing/2014/main" id="{D2A0E7D3-55B5-485F-BC60-139F5CF62B58}"/>
                    </a:ext>
                  </a:extLst>
                </p:cNvPr>
                <p:cNvSpPr txBox="1">
                  <a:spLocks noChangeArrowheads="1"/>
                </p:cNvSpPr>
                <p:nvPr/>
              </p:nvSpPr>
              <p:spPr bwMode="auto">
                <a:xfrm>
                  <a:off x="3094074" y="2989478"/>
                  <a:ext cx="2571543" cy="219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WHP </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aka Bottoming Cycle Cogeneration</a:t>
                  </a:r>
                </a:p>
              </p:txBody>
            </p:sp>
          </p:grpSp>
          <p:sp>
            <p:nvSpPr>
              <p:cNvPr id="17" name="Text Box 2">
                <a:extLst>
                  <a:ext uri="{FF2B5EF4-FFF2-40B4-BE49-F238E27FC236}">
                    <a16:creationId xmlns:a16="http://schemas.microsoft.com/office/drawing/2014/main" id="{5F47E450-EF7A-4577-898F-672FAFBF898B}"/>
                  </a:ext>
                </a:extLst>
              </p:cNvPr>
              <p:cNvSpPr txBox="1">
                <a:spLocks noChangeArrowheads="1"/>
              </p:cNvSpPr>
              <p:nvPr/>
            </p:nvSpPr>
            <p:spPr bwMode="auto">
              <a:xfrm>
                <a:off x="5684775" y="3115816"/>
                <a:ext cx="2084536" cy="89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Other WHP</a:t>
                </a:r>
              </a:p>
            </p:txBody>
          </p:sp>
        </p:grpSp>
        <p:grpSp>
          <p:nvGrpSpPr>
            <p:cNvPr id="10" name="Group 9">
              <a:extLst>
                <a:ext uri="{FF2B5EF4-FFF2-40B4-BE49-F238E27FC236}">
                  <a16:creationId xmlns:a16="http://schemas.microsoft.com/office/drawing/2014/main" id="{43C48766-759C-4076-9B52-854D24FBC6CC}"/>
                </a:ext>
              </a:extLst>
            </p:cNvPr>
            <p:cNvGrpSpPr/>
            <p:nvPr/>
          </p:nvGrpSpPr>
          <p:grpSpPr>
            <a:xfrm>
              <a:off x="723097" y="5894074"/>
              <a:ext cx="7830447" cy="568229"/>
              <a:chOff x="399144" y="4851768"/>
              <a:chExt cx="7830447" cy="675265"/>
            </a:xfrm>
          </p:grpSpPr>
          <p:grpSp>
            <p:nvGrpSpPr>
              <p:cNvPr id="11" name="Group 10">
                <a:extLst>
                  <a:ext uri="{FF2B5EF4-FFF2-40B4-BE49-F238E27FC236}">
                    <a16:creationId xmlns:a16="http://schemas.microsoft.com/office/drawing/2014/main" id="{D75ACB56-41B8-4ACA-9910-5B160DBC1F6E}"/>
                  </a:ext>
                </a:extLst>
              </p:cNvPr>
              <p:cNvGrpSpPr/>
              <p:nvPr/>
            </p:nvGrpSpPr>
            <p:grpSpPr>
              <a:xfrm>
                <a:off x="425301" y="5188612"/>
                <a:ext cx="7804290" cy="338421"/>
                <a:chOff x="808075" y="6507060"/>
                <a:chExt cx="7804290" cy="338421"/>
              </a:xfrm>
            </p:grpSpPr>
            <p:sp>
              <p:nvSpPr>
                <p:cNvPr id="14" name="Arrow: Left-Right 13">
                  <a:extLst>
                    <a:ext uri="{FF2B5EF4-FFF2-40B4-BE49-F238E27FC236}">
                      <a16:creationId xmlns:a16="http://schemas.microsoft.com/office/drawing/2014/main" id="{6E0B997E-F765-4A4D-9945-BB6F7DBA7EBF}"/>
                    </a:ext>
                  </a:extLst>
                </p:cNvPr>
                <p:cNvSpPr/>
                <p:nvPr/>
              </p:nvSpPr>
              <p:spPr>
                <a:xfrm>
                  <a:off x="808075" y="6507060"/>
                  <a:ext cx="5408331" cy="108016"/>
                </a:xfrm>
                <a:prstGeom prst="lef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Left-Right 14">
                  <a:extLst>
                    <a:ext uri="{FF2B5EF4-FFF2-40B4-BE49-F238E27FC236}">
                      <a16:creationId xmlns:a16="http://schemas.microsoft.com/office/drawing/2014/main" id="{B882AD2F-08AF-4517-8286-2957187E557D}"/>
                    </a:ext>
                  </a:extLst>
                </p:cNvPr>
                <p:cNvSpPr/>
                <p:nvPr/>
              </p:nvSpPr>
              <p:spPr>
                <a:xfrm flipV="1">
                  <a:off x="3221112" y="6714435"/>
                  <a:ext cx="5391253" cy="131046"/>
                </a:xfrm>
                <a:prstGeom prst="leftRightArrow">
                  <a:avLst/>
                </a:prstGeom>
                <a:solidFill>
                  <a:srgbClr val="FFFF00">
                    <a:alpha val="36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4836175D-43C3-4614-B069-8A03B944CE88}"/>
                  </a:ext>
                </a:extLst>
              </p:cNvPr>
              <p:cNvSpPr txBox="1"/>
              <p:nvPr/>
            </p:nvSpPr>
            <p:spPr>
              <a:xfrm>
                <a:off x="3380723" y="4851808"/>
                <a:ext cx="4501764" cy="4023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WHP</a:t>
                </a:r>
              </a:p>
            </p:txBody>
          </p:sp>
          <p:sp>
            <p:nvSpPr>
              <p:cNvPr id="13" name="TextBox 12">
                <a:extLst>
                  <a:ext uri="{FF2B5EF4-FFF2-40B4-BE49-F238E27FC236}">
                    <a16:creationId xmlns:a16="http://schemas.microsoft.com/office/drawing/2014/main" id="{FA4F0037-9A66-4860-89EC-755B58F9C1CF}"/>
                  </a:ext>
                </a:extLst>
              </p:cNvPr>
              <p:cNvSpPr txBox="1"/>
              <p:nvPr/>
            </p:nvSpPr>
            <p:spPr>
              <a:xfrm>
                <a:off x="399144" y="4851768"/>
                <a:ext cx="5326066" cy="4023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CHP</a:t>
                </a:r>
              </a:p>
            </p:txBody>
          </p:sp>
        </p:grpSp>
      </p:grpSp>
    </p:spTree>
    <p:extLst>
      <p:ext uri="{BB962C8B-B14F-4D97-AF65-F5344CB8AC3E}">
        <p14:creationId xmlns:p14="http://schemas.microsoft.com/office/powerpoint/2010/main" val="976510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19"/>
          <p:cNvSpPr>
            <a:spLocks noGrp="1"/>
          </p:cNvSpPr>
          <p:nvPr>
            <p:ph type="title"/>
          </p:nvPr>
        </p:nvSpPr>
        <p:spPr>
          <a:xfrm>
            <a:off x="712508" y="550539"/>
            <a:ext cx="7040301" cy="857250"/>
          </a:xfrm>
        </p:spPr>
        <p:txBody>
          <a:bodyPr>
            <a:normAutofit/>
          </a:bodyPr>
          <a:lstStyle/>
          <a:p>
            <a:r>
              <a:rPr lang="en-US" altLang="en-US" dirty="0"/>
              <a:t>Project Examples</a:t>
            </a:r>
          </a:p>
        </p:txBody>
      </p:sp>
      <p:sp>
        <p:nvSpPr>
          <p:cNvPr id="2" name="Rectangle 1"/>
          <p:cNvSpPr/>
          <p:nvPr/>
        </p:nvSpPr>
        <p:spPr>
          <a:xfrm>
            <a:off x="3068833" y="7206476"/>
            <a:ext cx="2434578" cy="240066"/>
          </a:xfrm>
          <a:prstGeom prst="rect">
            <a:avLst/>
          </a:prstGeom>
        </p:spPr>
        <p:txBody>
          <a:bodyPr>
            <a:spAutoFit/>
          </a:bodyPr>
          <a:lstStyle/>
          <a:p>
            <a:pPr>
              <a:lnSpc>
                <a:spcPct val="80000"/>
              </a:lnSpc>
              <a:defRPr/>
            </a:pPr>
            <a:endParaRPr lang="en-US" altLang="en-US" sz="1200" dirty="0">
              <a:solidFill>
                <a:schemeClr val="bg2"/>
              </a:solidFill>
            </a:endParaRPr>
          </a:p>
        </p:txBody>
      </p:sp>
      <p:sp>
        <p:nvSpPr>
          <p:cNvPr id="5" name="Rectangle 4"/>
          <p:cNvSpPr/>
          <p:nvPr/>
        </p:nvSpPr>
        <p:spPr>
          <a:xfrm>
            <a:off x="3068833" y="7148411"/>
            <a:ext cx="2434578" cy="240066"/>
          </a:xfrm>
          <a:prstGeom prst="rect">
            <a:avLst/>
          </a:prstGeom>
        </p:spPr>
        <p:txBody>
          <a:bodyPr wrap="square">
            <a:spAutoFit/>
          </a:bodyPr>
          <a:lstStyle/>
          <a:p>
            <a:pPr>
              <a:lnSpc>
                <a:spcPct val="80000"/>
              </a:lnSpc>
              <a:spcBef>
                <a:spcPct val="20000"/>
              </a:spcBef>
              <a:defRPr/>
            </a:pPr>
            <a:endParaRPr lang="en-US" altLang="en-US" sz="1200" dirty="0">
              <a:solidFill>
                <a:schemeClr val="bg2"/>
              </a:solidFill>
            </a:endParaRPr>
          </a:p>
        </p:txBody>
      </p:sp>
      <p:grpSp>
        <p:nvGrpSpPr>
          <p:cNvPr id="14" name="Group 13"/>
          <p:cNvGrpSpPr/>
          <p:nvPr/>
        </p:nvGrpSpPr>
        <p:grpSpPr>
          <a:xfrm>
            <a:off x="508512" y="3734346"/>
            <a:ext cx="2560321" cy="2508455"/>
            <a:chOff x="696973" y="3880040"/>
            <a:chExt cx="2560321" cy="2508455"/>
          </a:xfrm>
        </p:grpSpPr>
        <p:pic>
          <p:nvPicPr>
            <p:cNvPr id="15369" name="Picture 3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73" y="3880040"/>
              <a:ext cx="2560320" cy="1405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bwMode="auto">
            <a:xfrm>
              <a:off x="696974" y="5343615"/>
              <a:ext cx="2560320" cy="1044880"/>
            </a:xfrm>
            <a:prstGeom prst="rect">
              <a:avLst/>
            </a:prstGeom>
            <a:solidFill>
              <a:schemeClr val="tx2"/>
            </a:solidFill>
            <a:ln w="12700" cap="flat" cmpd="sng" algn="ctr">
              <a:noFill/>
              <a:prstDash val="solid"/>
              <a:miter lim="0"/>
              <a:headEnd type="none" w="med" len="med"/>
              <a:tailEnd type="none" w="med" len="med"/>
            </a:ln>
            <a:effectLst/>
          </p:spPr>
          <p:txBody>
            <a:bodyPr vert="horz" wrap="square" lIns="38100" tIns="38100" rIns="38100" bIns="38100" numCol="1" rtlCol="0" anchor="ctr" anchorCtr="0" compatLnSpc="1">
              <a:prstTxWarp prst="textNoShape">
                <a:avLst/>
              </a:prstTxWarp>
            </a:bodyPr>
            <a:lstStyle/>
            <a:p>
              <a:pPr>
                <a:spcBef>
                  <a:spcPct val="20000"/>
                </a:spcBef>
                <a:defRPr/>
              </a:pPr>
              <a:r>
                <a:rPr lang="en-US" altLang="en-US" sz="1300" dirty="0">
                  <a:solidFill>
                    <a:schemeClr val="bg2"/>
                  </a:solidFill>
                </a:rPr>
                <a:t>JR Simplot uses excess heat from exothermic chemical reactions to drive a steam turbine that generates 16 MW (ID)</a:t>
              </a:r>
            </a:p>
          </p:txBody>
        </p:sp>
      </p:grpSp>
      <p:grpSp>
        <p:nvGrpSpPr>
          <p:cNvPr id="6" name="Group 5"/>
          <p:cNvGrpSpPr/>
          <p:nvPr/>
        </p:nvGrpSpPr>
        <p:grpSpPr>
          <a:xfrm>
            <a:off x="508513" y="1319246"/>
            <a:ext cx="2560320" cy="2414186"/>
            <a:chOff x="696974" y="1407790"/>
            <a:chExt cx="2560320" cy="2414186"/>
          </a:xfrm>
        </p:grpSpPr>
        <p:pic>
          <p:nvPicPr>
            <p:cNvPr id="15366" name="Picture 29"/>
            <p:cNvPicPr>
              <a:picLocks noChangeArrowheads="1"/>
            </p:cNvPicPr>
            <p:nvPr/>
          </p:nvPicPr>
          <p:blipFill>
            <a:blip r:embed="rId4">
              <a:extLst>
                <a:ext uri="{28A0092B-C50C-407E-A947-70E740481C1C}">
                  <a14:useLocalDpi xmlns:a14="http://schemas.microsoft.com/office/drawing/2010/main" val="0"/>
                </a:ext>
              </a:extLst>
            </a:blip>
            <a:srcRect l="12093" r="23721"/>
            <a:stretch>
              <a:fillRect/>
            </a:stretch>
          </p:blipFill>
          <p:spPr bwMode="auto">
            <a:xfrm>
              <a:off x="696974" y="1407790"/>
              <a:ext cx="2560320" cy="1311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p:cNvSpPr/>
            <p:nvPr/>
          </p:nvSpPr>
          <p:spPr bwMode="auto">
            <a:xfrm>
              <a:off x="696974" y="2719032"/>
              <a:ext cx="2560320" cy="1102944"/>
            </a:xfrm>
            <a:prstGeom prst="rect">
              <a:avLst/>
            </a:prstGeom>
            <a:solidFill>
              <a:schemeClr val="tx2"/>
            </a:solidFill>
            <a:ln w="12700" cap="flat" cmpd="sng" algn="ctr">
              <a:noFill/>
              <a:prstDash val="solid"/>
              <a:miter lim="0"/>
              <a:headEnd type="none" w="med" len="med"/>
              <a:tailEnd type="none" w="med" len="med"/>
            </a:ln>
            <a:effectLst/>
          </p:spPr>
          <p:txBody>
            <a:bodyPr vert="horz" wrap="square" lIns="38100" tIns="38100" rIns="38100" bIns="38100" numCol="1" rtlCol="0" anchor="ctr" anchorCtr="0" compatLnSpc="1">
              <a:prstTxWarp prst="textNoShape">
                <a:avLst/>
              </a:prstTxWarp>
            </a:bodyPr>
            <a:lstStyle/>
            <a:p>
              <a:pPr>
                <a:defRPr/>
              </a:pPr>
              <a:r>
                <a:rPr lang="en-US" altLang="en-US" sz="1300" dirty="0">
                  <a:solidFill>
                    <a:schemeClr val="bg2"/>
                  </a:solidFill>
                </a:rPr>
                <a:t>Waste heat from Trailblazer pipeline compressor station powers 4 MW WHP system. Saves $10M over 20 </a:t>
              </a:r>
              <a:r>
                <a:rPr lang="en-US" altLang="en-US" sz="1300" dirty="0" err="1">
                  <a:solidFill>
                    <a:schemeClr val="bg2"/>
                  </a:solidFill>
                </a:rPr>
                <a:t>yrs</a:t>
              </a:r>
              <a:r>
                <a:rPr lang="en-US" altLang="en-US" sz="1300" dirty="0">
                  <a:solidFill>
                    <a:schemeClr val="bg2"/>
                  </a:solidFill>
                </a:rPr>
                <a:t>  (CO)</a:t>
              </a:r>
            </a:p>
          </p:txBody>
        </p:sp>
      </p:grpSp>
      <p:sp>
        <p:nvSpPr>
          <p:cNvPr id="22" name="Slide Number Placeholder 4">
            <a:extLst>
              <a:ext uri="{FF2B5EF4-FFF2-40B4-BE49-F238E27FC236}">
                <a16:creationId xmlns:a16="http://schemas.microsoft.com/office/drawing/2014/main" id="{29C4F60D-2710-423C-809F-2F8E5A0C9EB5}"/>
              </a:ext>
            </a:extLst>
          </p:cNvPr>
          <p:cNvSpPr>
            <a:spLocks noGrp="1"/>
          </p:cNvSpPr>
          <p:nvPr>
            <p:ph type="sldNum" sz="quarter" idx="4294967295"/>
          </p:nvPr>
        </p:nvSpPr>
        <p:spPr>
          <a:xfrm>
            <a:off x="6928945" y="5893686"/>
            <a:ext cx="2057400" cy="274637"/>
          </a:xfrm>
          <a:prstGeom prst="rect">
            <a:avLst/>
          </a:prstGeom>
        </p:spPr>
        <p:txBody>
          <a:bodyPr/>
          <a:lstStyle>
            <a:lvl1pPr algn="r">
              <a:defRPr sz="1200">
                <a:solidFill>
                  <a:schemeClr val="bg2"/>
                </a:solidFill>
              </a:defRPr>
            </a:lvl1pPr>
          </a:lstStyle>
          <a:p>
            <a:fld id="{7BD61CAC-308B-41D7-BD73-3D30B274331E}" type="slidenum">
              <a:rPr lang="en-US" smtClean="0"/>
              <a:pPr/>
              <a:t>9</a:t>
            </a:fld>
            <a:endParaRPr lang="en-US" dirty="0"/>
          </a:p>
        </p:txBody>
      </p:sp>
      <p:grpSp>
        <p:nvGrpSpPr>
          <p:cNvPr id="11" name="Group 10"/>
          <p:cNvGrpSpPr/>
          <p:nvPr/>
        </p:nvGrpSpPr>
        <p:grpSpPr>
          <a:xfrm>
            <a:off x="3168818" y="3734345"/>
            <a:ext cx="2562909" cy="2507920"/>
            <a:chOff x="3357279" y="3880039"/>
            <a:chExt cx="2562909" cy="2507920"/>
          </a:xfrm>
        </p:grpSpPr>
        <p:pic>
          <p:nvPicPr>
            <p:cNvPr id="9" name="Picture 8">
              <a:extLst>
                <a:ext uri="{FF2B5EF4-FFF2-40B4-BE49-F238E27FC236}">
                  <a16:creationId xmlns:a16="http://schemas.microsoft.com/office/drawing/2014/main" id="{47E01F4B-B13B-4AA4-A4D5-EE2468EDCFF4}"/>
                </a:ext>
              </a:extLst>
            </p:cNvPr>
            <p:cNvPicPr>
              <a:picLocks noChangeAspect="1"/>
            </p:cNvPicPr>
            <p:nvPr/>
          </p:nvPicPr>
          <p:blipFill rotWithShape="1">
            <a:blip r:embed="rId5"/>
            <a:srcRect l="37704" t="31111" r="37191" b="46889"/>
            <a:stretch/>
          </p:blipFill>
          <p:spPr>
            <a:xfrm>
              <a:off x="3357279" y="3880039"/>
              <a:ext cx="2560320" cy="1404975"/>
            </a:xfrm>
            <a:prstGeom prst="rect">
              <a:avLst/>
            </a:prstGeom>
          </p:spPr>
        </p:pic>
        <p:sp>
          <p:nvSpPr>
            <p:cNvPr id="30" name="Rectangle 29">
              <a:extLst>
                <a:ext uri="{FF2B5EF4-FFF2-40B4-BE49-F238E27FC236}">
                  <a16:creationId xmlns:a16="http://schemas.microsoft.com/office/drawing/2014/main" id="{C4B0787F-385E-4628-AFF9-B3E7A4E74BAA}"/>
                </a:ext>
              </a:extLst>
            </p:cNvPr>
            <p:cNvSpPr/>
            <p:nvPr/>
          </p:nvSpPr>
          <p:spPr bwMode="auto">
            <a:xfrm>
              <a:off x="3357279" y="5343079"/>
              <a:ext cx="2562909" cy="1044880"/>
            </a:xfrm>
            <a:prstGeom prst="rect">
              <a:avLst/>
            </a:prstGeom>
            <a:solidFill>
              <a:schemeClr val="tx2"/>
            </a:solidFill>
            <a:ln w="12700" cap="flat" cmpd="sng" algn="ctr">
              <a:noFill/>
              <a:prstDash val="solid"/>
              <a:miter lim="0"/>
              <a:headEnd type="none" w="med" len="med"/>
              <a:tailEnd type="none" w="med" len="med"/>
            </a:ln>
            <a:effectLst/>
          </p:spPr>
          <p:txBody>
            <a:bodyPr vert="horz" wrap="square" lIns="38100" tIns="38100" rIns="38100" bIns="38100" numCol="1" rtlCol="0" anchor="ctr" anchorCtr="0" compatLnSpc="1">
              <a:prstTxWarp prst="textNoShape">
                <a:avLst/>
              </a:prstTxWarp>
            </a:bodyPr>
            <a:lstStyle/>
            <a:p>
              <a:pPr>
                <a:spcBef>
                  <a:spcPct val="20000"/>
                </a:spcBef>
                <a:defRPr/>
              </a:pPr>
              <a:r>
                <a:rPr lang="en-US" altLang="en-US" sz="1300" dirty="0">
                  <a:solidFill>
                    <a:schemeClr val="bg2"/>
                  </a:solidFill>
                </a:rPr>
                <a:t>Williams gas processing uses compressor waste heat in 6 MW WHP, can island to reduce risks associated with power outage, and sells RECs (CO)</a:t>
              </a:r>
            </a:p>
          </p:txBody>
        </p:sp>
      </p:grpSp>
      <p:grpSp>
        <p:nvGrpSpPr>
          <p:cNvPr id="8" name="Group 7"/>
          <p:cNvGrpSpPr/>
          <p:nvPr/>
        </p:nvGrpSpPr>
        <p:grpSpPr>
          <a:xfrm>
            <a:off x="5817693" y="1319246"/>
            <a:ext cx="2560320" cy="2414184"/>
            <a:chOff x="6006154" y="1397275"/>
            <a:chExt cx="2560320" cy="2424699"/>
          </a:xfrm>
        </p:grpSpPr>
        <p:pic>
          <p:nvPicPr>
            <p:cNvPr id="24" name="Picture 24">
              <a:extLst>
                <a:ext uri="{FF2B5EF4-FFF2-40B4-BE49-F238E27FC236}">
                  <a16:creationId xmlns:a16="http://schemas.microsoft.com/office/drawing/2014/main" id="{BB255C9D-917B-4E22-89A1-278F9BA5B429}"/>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6154" y="1397275"/>
              <a:ext cx="2560320" cy="1321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a:extLst>
                <a:ext uri="{FF2B5EF4-FFF2-40B4-BE49-F238E27FC236}">
                  <a16:creationId xmlns:a16="http://schemas.microsoft.com/office/drawing/2014/main" id="{45ABA755-EEE5-4CFE-9C5C-BAB143CD348D}"/>
                </a:ext>
              </a:extLst>
            </p:cNvPr>
            <p:cNvSpPr/>
            <p:nvPr/>
          </p:nvSpPr>
          <p:spPr bwMode="auto">
            <a:xfrm>
              <a:off x="6006154" y="2719032"/>
              <a:ext cx="2560320" cy="1102942"/>
            </a:xfrm>
            <a:prstGeom prst="rect">
              <a:avLst/>
            </a:prstGeom>
            <a:solidFill>
              <a:schemeClr val="tx2"/>
            </a:solidFill>
            <a:ln w="12700" cap="flat" cmpd="sng" algn="ctr">
              <a:noFill/>
              <a:prstDash val="solid"/>
              <a:miter lim="0"/>
              <a:headEnd type="none" w="med" len="med"/>
              <a:tailEnd type="none" w="med" len="med"/>
            </a:ln>
            <a:effectLst/>
          </p:spPr>
          <p:txBody>
            <a:bodyPr vert="horz" wrap="square" lIns="38100" tIns="38100" rIns="38100" bIns="38100" numCol="1" rtlCol="0" anchor="ctr" anchorCtr="0" compatLnSpc="1">
              <a:prstTxWarp prst="textNoShape">
                <a:avLst/>
              </a:prstTxWarp>
            </a:bodyPr>
            <a:lstStyle/>
            <a:p>
              <a:pPr>
                <a:defRPr/>
              </a:pPr>
              <a:r>
                <a:rPr lang="en-US" altLang="en-US" sz="1300" dirty="0">
                  <a:solidFill>
                    <a:schemeClr val="bg2"/>
                  </a:solidFill>
                </a:rPr>
                <a:t>Primary Energy generates 50 MW, 90 MW and 95 MW at its WHP plants in steel mills (IN)</a:t>
              </a:r>
            </a:p>
          </p:txBody>
        </p:sp>
      </p:grpSp>
      <p:grpSp>
        <p:nvGrpSpPr>
          <p:cNvPr id="10" name="Group 9"/>
          <p:cNvGrpSpPr/>
          <p:nvPr/>
        </p:nvGrpSpPr>
        <p:grpSpPr>
          <a:xfrm>
            <a:off x="5817693" y="3734345"/>
            <a:ext cx="2562910" cy="2507920"/>
            <a:chOff x="6006154" y="3880039"/>
            <a:chExt cx="2562910" cy="2507920"/>
          </a:xfrm>
        </p:grpSpPr>
        <p:pic>
          <p:nvPicPr>
            <p:cNvPr id="32" name="Picture 30">
              <a:extLst>
                <a:ext uri="{FF2B5EF4-FFF2-40B4-BE49-F238E27FC236}">
                  <a16:creationId xmlns:a16="http://schemas.microsoft.com/office/drawing/2014/main" id="{903EBAB2-53FE-4820-9BF1-97DCE0E03D7E}"/>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08744" y="3880039"/>
              <a:ext cx="2560320" cy="14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32">
              <a:extLst>
                <a:ext uri="{FF2B5EF4-FFF2-40B4-BE49-F238E27FC236}">
                  <a16:creationId xmlns:a16="http://schemas.microsoft.com/office/drawing/2014/main" id="{BA8137AE-CDAF-4AF9-BC77-C0C22114C771}"/>
                </a:ext>
              </a:extLst>
            </p:cNvPr>
            <p:cNvSpPr/>
            <p:nvPr/>
          </p:nvSpPr>
          <p:spPr bwMode="auto">
            <a:xfrm>
              <a:off x="6006154" y="5343079"/>
              <a:ext cx="2562909" cy="1044880"/>
            </a:xfrm>
            <a:prstGeom prst="rect">
              <a:avLst/>
            </a:prstGeom>
            <a:solidFill>
              <a:schemeClr val="tx2"/>
            </a:solidFill>
            <a:ln w="12700" cap="flat" cmpd="sng" algn="ctr">
              <a:noFill/>
              <a:prstDash val="solid"/>
              <a:miter lim="0"/>
              <a:headEnd type="none" w="med" len="med"/>
              <a:tailEnd type="none" w="med" len="med"/>
            </a:ln>
            <a:effectLst/>
          </p:spPr>
          <p:txBody>
            <a:bodyPr vert="horz" wrap="square" lIns="38100" tIns="38100" rIns="38100" bIns="38100" numCol="1" rtlCol="0" anchor="ctr" anchorCtr="0" compatLnSpc="1">
              <a:prstTxWarp prst="textNoShape">
                <a:avLst/>
              </a:prstTxWarp>
            </a:bodyPr>
            <a:lstStyle/>
            <a:p>
              <a:pPr>
                <a:spcBef>
                  <a:spcPct val="20000"/>
                </a:spcBef>
                <a:defRPr/>
              </a:pPr>
              <a:r>
                <a:rPr lang="en-US" altLang="en-US" sz="1300" dirty="0">
                  <a:solidFill>
                    <a:schemeClr val="bg2"/>
                  </a:solidFill>
                </a:rPr>
                <a:t>Albany County Sewer District utilizes exhaust gas from sludge incinerators to generate 925 kW (NY)</a:t>
              </a:r>
            </a:p>
          </p:txBody>
        </p:sp>
      </p:grpSp>
      <p:grpSp>
        <p:nvGrpSpPr>
          <p:cNvPr id="7" name="Group 6"/>
          <p:cNvGrpSpPr/>
          <p:nvPr/>
        </p:nvGrpSpPr>
        <p:grpSpPr>
          <a:xfrm>
            <a:off x="3168818" y="1319246"/>
            <a:ext cx="2560320" cy="2414184"/>
            <a:chOff x="3357279" y="1397882"/>
            <a:chExt cx="2560320" cy="2424092"/>
          </a:xfrm>
        </p:grpSpPr>
        <p:sp>
          <p:nvSpPr>
            <p:cNvPr id="23" name="Rectangle 22"/>
            <p:cNvSpPr/>
            <p:nvPr/>
          </p:nvSpPr>
          <p:spPr bwMode="auto">
            <a:xfrm>
              <a:off x="3357279" y="2719031"/>
              <a:ext cx="2560320" cy="1102943"/>
            </a:xfrm>
            <a:prstGeom prst="rect">
              <a:avLst/>
            </a:prstGeom>
            <a:solidFill>
              <a:schemeClr val="tx2"/>
            </a:solidFill>
            <a:ln w="12700" cap="flat" cmpd="sng" algn="ctr">
              <a:noFill/>
              <a:prstDash val="solid"/>
              <a:miter lim="0"/>
              <a:headEnd type="none" w="med" len="med"/>
              <a:tailEnd type="none" w="med" len="med"/>
            </a:ln>
            <a:effectLst/>
          </p:spPr>
          <p:txBody>
            <a:bodyPr vert="horz" wrap="square" lIns="38100" tIns="38100" rIns="38100" bIns="38100" numCol="1" rtlCol="0" anchor="ctr" anchorCtr="0" compatLnSpc="1">
              <a:prstTxWarp prst="textNoShape">
                <a:avLst/>
              </a:prstTxWarp>
            </a:bodyPr>
            <a:lstStyle/>
            <a:p>
              <a:pPr>
                <a:defRPr/>
              </a:pPr>
              <a:r>
                <a:rPr lang="en-US" altLang="en-US" sz="1300" dirty="0">
                  <a:solidFill>
                    <a:schemeClr val="bg2"/>
                  </a:solidFill>
                </a:rPr>
                <a:t>The 40 MW (equiv.) Port Arthur Steam Energy system produces process steam and 5 MW power from kiln exhaust. Saves &lt; $5M million annually (TX)</a:t>
              </a:r>
            </a:p>
          </p:txBody>
        </p:sp>
        <p:pic>
          <p:nvPicPr>
            <p:cNvPr id="15372" name="Picture 32"/>
            <p:cNvPicPr>
              <a:picLocks noChangeArrowheads="1"/>
            </p:cNvPicPr>
            <p:nvPr/>
          </p:nvPicPr>
          <p:blipFill>
            <a:blip r:embed="rId8">
              <a:extLst>
                <a:ext uri="{28A0092B-C50C-407E-A947-70E740481C1C}">
                  <a14:useLocalDpi xmlns:a14="http://schemas.microsoft.com/office/drawing/2010/main" val="0"/>
                </a:ext>
              </a:extLst>
            </a:blip>
            <a:srcRect b="8495"/>
            <a:stretch>
              <a:fillRect/>
            </a:stretch>
          </p:blipFill>
          <p:spPr bwMode="auto">
            <a:xfrm>
              <a:off x="3357279" y="1397882"/>
              <a:ext cx="2560320" cy="1321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11369717"/>
      </p:ext>
    </p:extLst>
  </p:cSld>
  <p:clrMapOvr>
    <a:masterClrMapping/>
  </p:clrMapOvr>
</p:sld>
</file>

<file path=ppt/theme/theme1.xml><?xml version="1.0" encoding="utf-8"?>
<a:theme xmlns:a="http://schemas.openxmlformats.org/drawingml/2006/main" name="3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2.xml><?xml version="1.0" encoding="utf-8"?>
<a:theme xmlns:a="http://schemas.openxmlformats.org/drawingml/2006/main" name="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62688</TotalTime>
  <Words>2717</Words>
  <Application>Microsoft Office PowerPoint</Application>
  <PresentationFormat>On-screen Show (4:3)</PresentationFormat>
  <Paragraphs>452</Paragraphs>
  <Slides>34</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Arial</vt:lpstr>
      <vt:lpstr>Calibri</vt:lpstr>
      <vt:lpstr>Courier New</vt:lpstr>
      <vt:lpstr>Symbol</vt:lpstr>
      <vt:lpstr>Times New Roman</vt:lpstr>
      <vt:lpstr>Trebuchet MS</vt:lpstr>
      <vt:lpstr>Wingdings</vt:lpstr>
      <vt:lpstr>3_Office Theme</vt:lpstr>
      <vt:lpstr>Office Theme</vt:lpstr>
      <vt:lpstr>Generating Clean Power from  Waste Heat at Oil &amp; Gas Sites: Policies, Incentives, Case Studies</vt:lpstr>
      <vt:lpstr>Agenda</vt:lpstr>
      <vt:lpstr>About HiP and CEO</vt:lpstr>
      <vt:lpstr> About WHP / Recycled Energy</vt:lpstr>
      <vt:lpstr>PowerPoint Presentation</vt:lpstr>
      <vt:lpstr>Sources of Waste Heat Streams</vt:lpstr>
      <vt:lpstr>WHP &amp; CHP Basics</vt:lpstr>
      <vt:lpstr>WHP &amp; CHP Basics (cont’d)</vt:lpstr>
      <vt:lpstr>Project Examples</vt:lpstr>
      <vt:lpstr>WHP Technical Potential by State</vt:lpstr>
      <vt:lpstr>Colorado Waste Heat Produced and Recycled Energy Potential</vt:lpstr>
      <vt:lpstr>Benefits of Recycled Energy</vt:lpstr>
      <vt:lpstr>Case Studies</vt:lpstr>
      <vt:lpstr>Trailblazer Pipeline Compressor Station</vt:lpstr>
      <vt:lpstr>Recycled Energy at Gas Processing Plant</vt:lpstr>
      <vt:lpstr>Waste Heat from Pet Coke Calciners</vt:lpstr>
      <vt:lpstr>Flare Elimination at Oil Well in Bakken</vt:lpstr>
      <vt:lpstr> WHP Policies, Incentives, Financing</vt:lpstr>
      <vt:lpstr>Renewable Portfolio Standards &amp; Goals</vt:lpstr>
      <vt:lpstr>Renewable Portfolio Standards &amp; Goals                                                      (cont’d)</vt:lpstr>
      <vt:lpstr>Recycled Energy Incentives - Colorado</vt:lpstr>
      <vt:lpstr>State Tax Incentives</vt:lpstr>
      <vt:lpstr>Interconnection &amp; Net Metering</vt:lpstr>
      <vt:lpstr>Financing Mechanisms - Colorado </vt:lpstr>
      <vt:lpstr>Financing for Direct Ownership</vt:lpstr>
      <vt:lpstr>Financing for Third Party Ownership</vt:lpstr>
      <vt:lpstr>Is WHP / Recycled Energy a  Good Fit for Your Facility?</vt:lpstr>
      <vt:lpstr>Worksheet to Identify Heat Resources</vt:lpstr>
      <vt:lpstr>Upper-West CHP Technical Assistance Partnership (TAP)  </vt:lpstr>
      <vt:lpstr>HiP &amp; CEO Resources</vt:lpstr>
      <vt:lpstr>WHP / Recycled Energy </vt:lpstr>
      <vt:lpstr>EXTRA SLIDES BELOW</vt:lpstr>
      <vt:lpstr>Colorado Definition of Recycled Energy</vt:lpstr>
      <vt:lpstr>Colorado’s Renewable Energy Standard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brodie</dc:creator>
  <cp:lastModifiedBy>Andra Wilcox</cp:lastModifiedBy>
  <cp:revision>718</cp:revision>
  <cp:lastPrinted>2018-10-21T21:48:36Z</cp:lastPrinted>
  <dcterms:created xsi:type="dcterms:W3CDTF">2018-02-19T15:34:57Z</dcterms:created>
  <dcterms:modified xsi:type="dcterms:W3CDTF">2018-10-30T23:19:49Z</dcterms:modified>
</cp:coreProperties>
</file>