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714" r:id="rId7"/>
  </p:sldMasterIdLst>
  <p:notesMasterIdLst>
    <p:notesMasterId r:id="rId39"/>
  </p:notesMasterIdLst>
  <p:handoutMasterIdLst>
    <p:handoutMasterId r:id="rId40"/>
  </p:handoutMasterIdLst>
  <p:sldIdLst>
    <p:sldId id="296" r:id="rId8"/>
    <p:sldId id="749" r:id="rId9"/>
    <p:sldId id="496" r:id="rId10"/>
    <p:sldId id="747" r:id="rId11"/>
    <p:sldId id="748" r:id="rId12"/>
    <p:sldId id="385" r:id="rId13"/>
    <p:sldId id="387" r:id="rId14"/>
    <p:sldId id="389" r:id="rId15"/>
    <p:sldId id="390" r:id="rId16"/>
    <p:sldId id="394" r:id="rId17"/>
    <p:sldId id="392" r:id="rId18"/>
    <p:sldId id="512" r:id="rId19"/>
    <p:sldId id="516" r:id="rId20"/>
    <p:sldId id="514" r:id="rId21"/>
    <p:sldId id="518" r:id="rId22"/>
    <p:sldId id="513" r:id="rId23"/>
    <p:sldId id="396" r:id="rId24"/>
    <p:sldId id="397" r:id="rId25"/>
    <p:sldId id="398" r:id="rId26"/>
    <p:sldId id="399" r:id="rId27"/>
    <p:sldId id="400" r:id="rId28"/>
    <p:sldId id="526" r:id="rId29"/>
    <p:sldId id="449" r:id="rId30"/>
    <p:sldId id="521" r:id="rId31"/>
    <p:sldId id="460" r:id="rId32"/>
    <p:sldId id="464" r:id="rId33"/>
    <p:sldId id="525" r:id="rId34"/>
    <p:sldId id="448" r:id="rId35"/>
    <p:sldId id="495" r:id="rId36"/>
    <p:sldId id="404" r:id="rId37"/>
    <p:sldId id="316"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AFFFFF"/>
    <a:srgbClr val="A3FFFF"/>
    <a:srgbClr val="66FFFF"/>
    <a:srgbClr val="336797"/>
    <a:srgbClr val="F2A900"/>
    <a:srgbClr val="2E9512"/>
    <a:srgbClr val="990000"/>
    <a:srgbClr val="005C97"/>
    <a:srgbClr val="005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68" d="100"/>
          <a:sy n="68" d="100"/>
        </p:scale>
        <p:origin x="500"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632" y="15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64463D-56D0-460E-9C75-C20BF016D9A0}" type="datetimeFigureOut">
              <a:rPr lang="en-US" smtClean="0"/>
              <a:t>10/31/2018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6F4ED-DD2E-4EFD-9C97-24244E5B3909}" type="slidenum">
              <a:rPr lang="en-US" smtClean="0"/>
              <a:t>‹#›</a:t>
            </a:fld>
            <a:endParaRPr lang="en-US"/>
          </a:p>
        </p:txBody>
      </p:sp>
    </p:spTree>
    <p:extLst>
      <p:ext uri="{BB962C8B-B14F-4D97-AF65-F5344CB8AC3E}">
        <p14:creationId xmlns:p14="http://schemas.microsoft.com/office/powerpoint/2010/main" val="591152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6595"/>
          </a:xfrm>
          <a:prstGeom prst="rect">
            <a:avLst/>
          </a:prstGeom>
        </p:spPr>
        <p:txBody>
          <a:bodyPr vert="horz" lIns="91432" tIns="45716" rIns="91432" bIns="4571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414" y="1"/>
            <a:ext cx="2972098" cy="456595"/>
          </a:xfrm>
          <a:prstGeom prst="rect">
            <a:avLst/>
          </a:prstGeom>
        </p:spPr>
        <p:txBody>
          <a:bodyPr vert="horz" lIns="91432" tIns="45716" rIns="91432" bIns="45716" rtlCol="0"/>
          <a:lstStyle>
            <a:lvl1pPr algn="r" fontAlgn="auto">
              <a:spcBef>
                <a:spcPts val="0"/>
              </a:spcBef>
              <a:spcAft>
                <a:spcPts val="0"/>
              </a:spcAft>
              <a:defRPr sz="1200" smtClean="0">
                <a:latin typeface="+mn-lt"/>
                <a:cs typeface="+mn-cs"/>
              </a:defRPr>
            </a:lvl1pPr>
          </a:lstStyle>
          <a:p>
            <a:pPr>
              <a:defRPr/>
            </a:pPr>
            <a:fld id="{798996AC-1201-4A13-B98E-0B76721488DF}" type="datetimeFigureOut">
              <a:rPr lang="en-US"/>
              <a:pPr>
                <a:defRPr/>
              </a:pPr>
              <a:t>10/31/2018</a:t>
            </a:fld>
            <a:endParaRPr lang="en-US"/>
          </a:p>
        </p:txBody>
      </p:sp>
      <p:sp>
        <p:nvSpPr>
          <p:cNvPr id="4" name="Slide Image Placeholder 3"/>
          <p:cNvSpPr>
            <a:spLocks noGrp="1" noRot="1" noChangeAspect="1"/>
          </p:cNvSpPr>
          <p:nvPr>
            <p:ph type="sldImg" idx="2"/>
          </p:nvPr>
        </p:nvSpPr>
        <p:spPr>
          <a:xfrm>
            <a:off x="382588" y="685800"/>
            <a:ext cx="6094412" cy="3429000"/>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p:cNvSpPr>
            <a:spLocks noGrp="1"/>
          </p:cNvSpPr>
          <p:nvPr>
            <p:ph type="body" sz="quarter" idx="3"/>
          </p:nvPr>
        </p:nvSpPr>
        <p:spPr>
          <a:xfrm>
            <a:off x="686098" y="4343704"/>
            <a:ext cx="5485805" cy="4113892"/>
          </a:xfrm>
          <a:prstGeom prst="rect">
            <a:avLst/>
          </a:prstGeom>
        </p:spPr>
        <p:txBody>
          <a:bodyPr vert="horz" lIns="91432" tIns="45716" rIns="91432" bIns="4571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894"/>
            <a:ext cx="2972098" cy="456595"/>
          </a:xfrm>
          <a:prstGeom prst="rect">
            <a:avLst/>
          </a:prstGeom>
        </p:spPr>
        <p:txBody>
          <a:bodyPr vert="horz" lIns="91432" tIns="45716" rIns="91432" bIns="4571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414" y="8685894"/>
            <a:ext cx="2972098" cy="456595"/>
          </a:xfrm>
          <a:prstGeom prst="rect">
            <a:avLst/>
          </a:prstGeom>
        </p:spPr>
        <p:txBody>
          <a:bodyPr vert="horz" lIns="91432" tIns="45716" rIns="91432" bIns="45716" rtlCol="0" anchor="b"/>
          <a:lstStyle>
            <a:lvl1pPr algn="r" fontAlgn="auto">
              <a:spcBef>
                <a:spcPts val="0"/>
              </a:spcBef>
              <a:spcAft>
                <a:spcPts val="0"/>
              </a:spcAft>
              <a:defRPr sz="1200" smtClean="0">
                <a:latin typeface="+mn-lt"/>
                <a:cs typeface="+mn-cs"/>
              </a:defRPr>
            </a:lvl1pPr>
          </a:lstStyle>
          <a:p>
            <a:pPr>
              <a:defRPr/>
            </a:pPr>
            <a:fld id="{8AA26590-87BA-4DEC-8CB7-7231F3C8ED5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a:t>
            </a:fld>
            <a:endParaRPr lang="en-US"/>
          </a:p>
        </p:txBody>
      </p:sp>
    </p:spTree>
    <p:extLst>
      <p:ext uri="{BB962C8B-B14F-4D97-AF65-F5344CB8AC3E}">
        <p14:creationId xmlns:p14="http://schemas.microsoft.com/office/powerpoint/2010/main" val="67244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t>PFAS compounds are soluble in water, are not strongly adsorbed to soils, and have very low standards, and the Per </a:t>
            </a:r>
            <a:r>
              <a:rPr lang="en-US" dirty="0" err="1"/>
              <a:t>fluourinated</a:t>
            </a:r>
            <a:r>
              <a:rPr lang="en-US" dirty="0"/>
              <a:t> compounds are stable, not biodegradable.  So, they are mobile in surface water and groundwater.  But how mobile?</a:t>
            </a:r>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22</a:t>
            </a:fld>
            <a:endParaRPr lang="en-US" dirty="0"/>
          </a:p>
        </p:txBody>
      </p:sp>
    </p:spTree>
    <p:extLst>
      <p:ext uri="{BB962C8B-B14F-4D97-AF65-F5344CB8AC3E}">
        <p14:creationId xmlns:p14="http://schemas.microsoft.com/office/powerpoint/2010/main" val="91703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BTEX plumes are typically pretty small because of their biodegradation.  Chlorinated VOC plumes can be much larger, extending out up to 10,000 ft.  But for comparison, PFAS plumes can be much longer because they don’t degrade AND because the standard is so much lower.  For CVOCs you’re looking at detection limits of say 1 ug/L, but for PFAS your detection limits are &lt;0.07 ug/L.</a:t>
            </a:r>
          </a:p>
        </p:txBody>
      </p:sp>
      <p:sp>
        <p:nvSpPr>
          <p:cNvPr id="4" name="Slide Number Placeholder 3"/>
          <p:cNvSpPr>
            <a:spLocks noGrp="1"/>
          </p:cNvSpPr>
          <p:nvPr>
            <p:ph type="sldNum" sz="quarter" idx="10"/>
          </p:nvPr>
        </p:nvSpPr>
        <p:spPr/>
        <p:txBody>
          <a:bodyPr/>
          <a:lstStyle/>
          <a:p>
            <a:pPr>
              <a:defRPr/>
            </a:pPr>
            <a:fld id="{8AA26590-87BA-4DEC-8CB7-7231F3C8ED5C}" type="slidenum">
              <a:rPr lang="en-US">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10274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t>Let’s jump over to the regulatory programs.  What is going on around the country, and what can you expect?</a:t>
            </a:r>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24</a:t>
            </a:fld>
            <a:endParaRPr lang="en-US" dirty="0"/>
          </a:p>
        </p:txBody>
      </p:sp>
    </p:spTree>
    <p:extLst>
      <p:ext uri="{BB962C8B-B14F-4D97-AF65-F5344CB8AC3E}">
        <p14:creationId xmlns:p14="http://schemas.microsoft.com/office/powerpoint/2010/main" val="249430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short summary of state’s with PFAS standards.  Note the dates of these standards – 2015, 2016, through 2018.  They’re all very recent.  For example, look at </a:t>
            </a:r>
            <a:r>
              <a:rPr lang="en-US" dirty="0" err="1"/>
              <a:t>Mich</a:t>
            </a:r>
            <a:r>
              <a:rPr lang="en-US" dirty="0"/>
              <a:t> – their drinking water and </a:t>
            </a:r>
            <a:r>
              <a:rPr lang="en-US" dirty="0" err="1"/>
              <a:t>gw</a:t>
            </a:r>
            <a:r>
              <a:rPr lang="en-US" dirty="0"/>
              <a:t> remediation standards are 0.07 ug/L.  Here in Texas, the standards are quite a bit higher, at 0.25 ug/L.  These are both really low compared to the typical CVOC standards of 5 ug/L.  </a:t>
            </a:r>
          </a:p>
          <a:p>
            <a:endParaRPr lang="en-US" dirty="0"/>
          </a:p>
          <a:p>
            <a:r>
              <a:rPr lang="en-US" dirty="0"/>
              <a:t>An easy way of keeping track of changes in state standards is through the ITRC guidance documents for PFAS.</a:t>
            </a:r>
          </a:p>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25</a:t>
            </a:fld>
            <a:endParaRPr lang="en-US" dirty="0"/>
          </a:p>
        </p:txBody>
      </p:sp>
    </p:spTree>
    <p:extLst>
      <p:ext uri="{BB962C8B-B14F-4D97-AF65-F5344CB8AC3E}">
        <p14:creationId xmlns:p14="http://schemas.microsoft.com/office/powerpoint/2010/main" val="67711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solidFill>
                  <a:srgbClr val="1F497D"/>
                </a:solidFill>
              </a:rPr>
              <a:t>The regulatory landscape is rapidly changing.  For example: just this month, congress passed a bill to allow discontinuation of PFAS in airport AFFF.</a:t>
            </a:r>
          </a:p>
          <a:p>
            <a:pPr>
              <a:spcAft>
                <a:spcPts val="0"/>
              </a:spcAft>
            </a:pPr>
            <a:endParaRPr lang="en-US" dirty="0">
              <a:solidFill>
                <a:srgbClr val="1F497D"/>
              </a:solidFill>
            </a:endParaRPr>
          </a:p>
          <a:p>
            <a:pPr>
              <a:spcAft>
                <a:spcPts val="0"/>
              </a:spcAft>
            </a:pPr>
            <a:r>
              <a:rPr lang="en-US" dirty="0">
                <a:solidFill>
                  <a:srgbClr val="1F497D"/>
                </a:solidFill>
              </a:rPr>
              <a:t>Mr. Pruitt hosted an EPA PFAS summit meeting in May 2018, in which he committed EPA to:</a:t>
            </a:r>
          </a:p>
          <a:p>
            <a:pPr marL="177845" indent="-177845">
              <a:spcAft>
                <a:spcPts val="0"/>
              </a:spcAft>
              <a:buFont typeface="Arial" panose="020B0604020202020204" pitchFamily="34" charset="0"/>
              <a:buChar char="•"/>
            </a:pPr>
            <a:r>
              <a:rPr lang="en-US" dirty="0">
                <a:solidFill>
                  <a:srgbClr val="1F497D"/>
                </a:solidFill>
              </a:rPr>
              <a:t>Start evaluating whether </a:t>
            </a:r>
          </a:p>
          <a:p>
            <a:pPr>
              <a:spcAft>
                <a:spcPts val="0"/>
              </a:spcAft>
            </a:pPr>
            <a:endParaRPr lang="en-US" dirty="0">
              <a:solidFill>
                <a:srgbClr val="1F497D"/>
              </a:solidFill>
            </a:endParaRPr>
          </a:p>
          <a:p>
            <a:pPr>
              <a:spcAft>
                <a:spcPts val="0"/>
              </a:spcAft>
            </a:pPr>
            <a:r>
              <a:rPr lang="en-US" dirty="0">
                <a:solidFill>
                  <a:srgbClr val="1F497D"/>
                </a:solidFill>
              </a:rPr>
              <a:t>NYSDEC environmental sites sampling for PFAS, PFOA and PFOS are now on the hazardous substance list, and fire fighting foams that contain PFOA or PFOS are prohibited</a:t>
            </a:r>
          </a:p>
          <a:p>
            <a:pPr defTabSz="995838">
              <a:defRPr/>
            </a:pPr>
            <a:endParaRPr lang="en-US" dirty="0">
              <a:solidFill>
                <a:srgbClr val="1F497D"/>
              </a:solidFill>
            </a:endParaRPr>
          </a:p>
          <a:p>
            <a:pPr defTabSz="995838">
              <a:defRPr/>
            </a:pPr>
            <a:r>
              <a:rPr lang="en-US" dirty="0" err="1">
                <a:solidFill>
                  <a:srgbClr val="1F497D"/>
                </a:solidFill>
              </a:rPr>
              <a:t>Colonie</a:t>
            </a:r>
            <a:r>
              <a:rPr lang="en-US" dirty="0">
                <a:solidFill>
                  <a:srgbClr val="1F497D"/>
                </a:solidFill>
              </a:rPr>
              <a:t> LF opposition group collected nearby surface water samples, detecting PFOA in </a:t>
            </a:r>
            <a:r>
              <a:rPr lang="en-US" dirty="0" err="1">
                <a:solidFill>
                  <a:srgbClr val="1F497D"/>
                </a:solidFill>
              </a:rPr>
              <a:t>stormwater</a:t>
            </a:r>
            <a:r>
              <a:rPr lang="en-US" dirty="0">
                <a:solidFill>
                  <a:srgbClr val="1F497D"/>
                </a:solidFill>
              </a:rPr>
              <a:t> (68 ppt), in seeps near the Mohawk River (519 ppt), and in samples from the River (1-3 ppt) </a:t>
            </a:r>
          </a:p>
          <a:p>
            <a:pPr defTabSz="995838">
              <a:defRPr/>
            </a:pPr>
            <a:endParaRPr lang="en-US" dirty="0"/>
          </a:p>
          <a:p>
            <a:pPr defTabSz="995838">
              <a:defRPr/>
            </a:pPr>
            <a:r>
              <a:rPr lang="en-US" dirty="0"/>
              <a:t>California potentially identifying carpets with PFAS as “priority products” with special requirements. </a:t>
            </a:r>
          </a:p>
          <a:p>
            <a:pPr defTabSz="995838">
              <a:defRPr/>
            </a:pPr>
            <a:endParaRPr lang="en-US" dirty="0"/>
          </a:p>
          <a:p>
            <a:pPr defTabSz="995838">
              <a:defRPr/>
            </a:pPr>
            <a:r>
              <a:rPr lang="en-US" dirty="0"/>
              <a:t>Wisconsin has soil standards for PFOA and PFOS, but no groundwater standards yet.</a:t>
            </a:r>
          </a:p>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26</a:t>
            </a:fld>
            <a:endParaRPr lang="en-US" dirty="0"/>
          </a:p>
        </p:txBody>
      </p:sp>
    </p:spTree>
    <p:extLst>
      <p:ext uri="{BB962C8B-B14F-4D97-AF65-F5344CB8AC3E}">
        <p14:creationId xmlns:p14="http://schemas.microsoft.com/office/powerpoint/2010/main" val="239372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27</a:t>
            </a:fld>
            <a:endParaRPr lang="en-US" dirty="0"/>
          </a:p>
        </p:txBody>
      </p:sp>
    </p:spTree>
    <p:extLst>
      <p:ext uri="{BB962C8B-B14F-4D97-AF65-F5344CB8AC3E}">
        <p14:creationId xmlns:p14="http://schemas.microsoft.com/office/powerpoint/2010/main" val="222921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where your PFAS use sites are located.  You’re bound for surprises if you don’t know where are how you’ve used these compounds.  Does this a records search?  Done under Attorney privilege?  You can prioritize actions on sites until you know what you have.</a:t>
            </a:r>
          </a:p>
          <a:p>
            <a:endParaRPr lang="en-US" dirty="0"/>
          </a:p>
          <a:p>
            <a:r>
              <a:rPr lang="en-US" dirty="0"/>
              <a:t>PFAS Analytical</a:t>
            </a:r>
            <a:r>
              <a:rPr lang="en-US" baseline="0" dirty="0"/>
              <a:t> methods:</a:t>
            </a:r>
          </a:p>
          <a:p>
            <a:r>
              <a:rPr lang="en-US" baseline="0" dirty="0"/>
              <a:t>Analysis of PFCs can be limited to just the two with standards or include a wider range of </a:t>
            </a:r>
            <a:r>
              <a:rPr lang="en-US" baseline="0" dirty="0" err="1"/>
              <a:t>PFCs.</a:t>
            </a:r>
            <a:r>
              <a:rPr lang="en-US" baseline="0" dirty="0"/>
              <a:t>  The value of including a wider range is to fingerprint the source of </a:t>
            </a:r>
            <a:r>
              <a:rPr lang="en-US" baseline="0" dirty="0" err="1"/>
              <a:t>PFCs.</a:t>
            </a:r>
            <a:endParaRPr lang="en-US" baseline="0" dirty="0"/>
          </a:p>
          <a:p>
            <a:pPr marL="1358539" lvl="2" indent="-172905">
              <a:buFont typeface="Arial" panose="020B0604020202020204" pitchFamily="34" charset="0"/>
              <a:buChar char="•"/>
            </a:pPr>
            <a:r>
              <a:rPr lang="en-US" dirty="0">
                <a:solidFill>
                  <a:schemeClr val="tx1">
                    <a:lumMod val="75000"/>
                    <a:lumOff val="25000"/>
                  </a:schemeClr>
                </a:solidFill>
              </a:rPr>
              <a:t>Potential for precursors?</a:t>
            </a:r>
          </a:p>
          <a:p>
            <a:pPr marL="1358539" lvl="2" indent="-172905">
              <a:buFont typeface="Arial" panose="020B0604020202020204" pitchFamily="34" charset="0"/>
              <a:buChar char="•"/>
            </a:pPr>
            <a:r>
              <a:rPr lang="en-US" dirty="0">
                <a:solidFill>
                  <a:schemeClr val="tx1">
                    <a:lumMod val="75000"/>
                    <a:lumOff val="25000"/>
                  </a:schemeClr>
                </a:solidFill>
              </a:rPr>
              <a:t>State requirements? </a:t>
            </a:r>
          </a:p>
          <a:p>
            <a:pPr marL="1358539" lvl="2" indent="-172905">
              <a:buFont typeface="Arial" panose="020B0604020202020204" pitchFamily="34" charset="0"/>
              <a:buChar char="•"/>
            </a:pPr>
            <a:r>
              <a:rPr lang="en-US" dirty="0">
                <a:solidFill>
                  <a:schemeClr val="tx1">
                    <a:lumMod val="75000"/>
                    <a:lumOff val="25000"/>
                  </a:schemeClr>
                </a:solidFill>
              </a:rPr>
              <a:t>Other PFAS for forensics?</a:t>
            </a:r>
          </a:p>
          <a:p>
            <a:r>
              <a:rPr lang="en-US" baseline="0" dirty="0"/>
              <a:t>Data validation can be critical – examples: a private well with a positive VC </a:t>
            </a:r>
            <a:r>
              <a:rPr lang="en-US" baseline="0" dirty="0" err="1"/>
              <a:t>dete</a:t>
            </a:r>
            <a:endParaRPr lang="en-US" baseline="0" dirty="0"/>
          </a:p>
          <a:p>
            <a:r>
              <a:rPr lang="en-US" baseline="0" dirty="0"/>
              <a:t>Sampling protocols, especially for PFCS need to consider things as sub</a:t>
            </a:r>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28</a:t>
            </a:fld>
            <a:endParaRPr lang="en-US" dirty="0"/>
          </a:p>
        </p:txBody>
      </p:sp>
    </p:spTree>
    <p:extLst>
      <p:ext uri="{BB962C8B-B14F-4D97-AF65-F5344CB8AC3E}">
        <p14:creationId xmlns:p14="http://schemas.microsoft.com/office/powerpoint/2010/main" val="2184408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unfortunately, we don’t have a lot to say about remediation of PFAS in soil, groundwater or surface water.  Currently the predominant response is removal and treatment – soil excavation and disposal, or groundwater extraction and treatment.  There’s a lot to be discussed on what the best carbon treatment method should be used for groundwater treatment, but its still a pump and treat.  There are some emerging technologies, for instance discussed at the Battelle conference in April.  There’s a carbon injection method that can potentially sequester the PFAS, and there’s a electro-chemical oxidation technology that has positive bench scale studies that can destroy PFAS.  </a:t>
            </a:r>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29</a:t>
            </a:fld>
            <a:endParaRPr lang="en-US" dirty="0"/>
          </a:p>
        </p:txBody>
      </p:sp>
    </p:spTree>
    <p:extLst>
      <p:ext uri="{BB962C8B-B14F-4D97-AF65-F5344CB8AC3E}">
        <p14:creationId xmlns:p14="http://schemas.microsoft.com/office/powerpoint/2010/main" val="165790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31</a:t>
            </a:fld>
            <a:endParaRPr lang="en-US"/>
          </a:p>
        </p:txBody>
      </p:sp>
    </p:spTree>
    <p:extLst>
      <p:ext uri="{BB962C8B-B14F-4D97-AF65-F5344CB8AC3E}">
        <p14:creationId xmlns:p14="http://schemas.microsoft.com/office/powerpoint/2010/main" val="383291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2</a:t>
            </a:fld>
            <a:endParaRPr lang="en-US" dirty="0"/>
          </a:p>
        </p:txBody>
      </p:sp>
    </p:spTree>
    <p:extLst>
      <p:ext uri="{BB962C8B-B14F-4D97-AF65-F5344CB8AC3E}">
        <p14:creationId xmlns:p14="http://schemas.microsoft.com/office/powerpoint/2010/main" val="164827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26590-87BA-4DEC-8CB7-7231F3C8ED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52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4</a:t>
            </a:fld>
            <a:endParaRPr lang="en-US" dirty="0"/>
          </a:p>
        </p:txBody>
      </p:sp>
    </p:spTree>
    <p:extLst>
      <p:ext uri="{BB962C8B-B14F-4D97-AF65-F5344CB8AC3E}">
        <p14:creationId xmlns:p14="http://schemas.microsoft.com/office/powerpoint/2010/main" val="303872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5</a:t>
            </a:fld>
            <a:endParaRPr lang="en-US" dirty="0"/>
          </a:p>
        </p:txBody>
      </p:sp>
    </p:spTree>
    <p:extLst>
      <p:ext uri="{BB962C8B-B14F-4D97-AF65-F5344CB8AC3E}">
        <p14:creationId xmlns:p14="http://schemas.microsoft.com/office/powerpoint/2010/main" val="247193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t>So, let’s get into the fire fighting foams that is of most interest to the fuel and petrochemical manufacturers.  </a:t>
            </a:r>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12</a:t>
            </a:fld>
            <a:endParaRPr lang="en-US" dirty="0"/>
          </a:p>
        </p:txBody>
      </p:sp>
    </p:spTree>
    <p:extLst>
      <p:ext uri="{BB962C8B-B14F-4D97-AF65-F5344CB8AC3E}">
        <p14:creationId xmlns:p14="http://schemas.microsoft.com/office/powerpoint/2010/main" val="294505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13</a:t>
            </a:fld>
            <a:endParaRPr lang="en-US" dirty="0"/>
          </a:p>
        </p:txBody>
      </p:sp>
    </p:spTree>
    <p:extLst>
      <p:ext uri="{BB962C8B-B14F-4D97-AF65-F5344CB8AC3E}">
        <p14:creationId xmlns:p14="http://schemas.microsoft.com/office/powerpoint/2010/main" val="260506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14</a:t>
            </a:fld>
            <a:endParaRPr lang="en-US" dirty="0"/>
          </a:p>
        </p:txBody>
      </p:sp>
    </p:spTree>
    <p:extLst>
      <p:ext uri="{BB962C8B-B14F-4D97-AF65-F5344CB8AC3E}">
        <p14:creationId xmlns:p14="http://schemas.microsoft.com/office/powerpoint/2010/main" val="401427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t>The original fluorinated AFFF was made with PFOS, by 3M.  Of course others got into the business with other compounds.  The fluorotelemers are these </a:t>
            </a:r>
            <a:r>
              <a:rPr lang="en-US" b="1" dirty="0" err="1"/>
              <a:t>poly</a:t>
            </a:r>
            <a:r>
              <a:rPr lang="en-US" dirty="0" err="1"/>
              <a:t>fluoro</a:t>
            </a:r>
            <a:r>
              <a:rPr lang="en-US" dirty="0"/>
              <a:t> substances that can degrade to other </a:t>
            </a:r>
            <a:r>
              <a:rPr lang="en-US" b="1" dirty="0"/>
              <a:t>per</a:t>
            </a:r>
            <a:r>
              <a:rPr lang="en-US" dirty="0"/>
              <a:t>fluoro substances.  Currently the fluorotelomer AFFF are using shorter chain </a:t>
            </a:r>
            <a:r>
              <a:rPr lang="en-US" dirty="0" err="1"/>
              <a:t>polyfluoro</a:t>
            </a:r>
            <a:r>
              <a:rPr lang="en-US" dirty="0"/>
              <a:t> substances.  These changes in the types of AFFF can be used to fingerprint different sources of AFFF and to fingerprint multiple sources (e.g., separating a landfill PFAS from an AFFF PFAS source).</a:t>
            </a:r>
          </a:p>
        </p:txBody>
      </p:sp>
      <p:sp>
        <p:nvSpPr>
          <p:cNvPr id="4" name="Slide Number Placeholder 3"/>
          <p:cNvSpPr>
            <a:spLocks noGrp="1"/>
          </p:cNvSpPr>
          <p:nvPr>
            <p:ph type="sldNum" sz="quarter" idx="10"/>
          </p:nvPr>
        </p:nvSpPr>
        <p:spPr/>
        <p:txBody>
          <a:bodyPr/>
          <a:lstStyle/>
          <a:p>
            <a:pPr>
              <a:defRPr/>
            </a:pPr>
            <a:fld id="{8AA26590-87BA-4DEC-8CB7-7231F3C8ED5C}" type="slidenum">
              <a:rPr lang="en-US" smtClean="0"/>
              <a:pPr>
                <a:defRPr/>
              </a:pPr>
              <a:t>15</a:t>
            </a:fld>
            <a:endParaRPr lang="en-US" dirty="0"/>
          </a:p>
        </p:txBody>
      </p:sp>
    </p:spTree>
    <p:extLst>
      <p:ext uri="{BB962C8B-B14F-4D97-AF65-F5344CB8AC3E}">
        <p14:creationId xmlns:p14="http://schemas.microsoft.com/office/powerpoint/2010/main" val="3845564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youtube.com/user/trccompanies" TargetMode="External"/><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hyperlink" Target="http://twitter.com/" TargetMode="External"/><Relationship Id="rId1" Type="http://schemas.openxmlformats.org/officeDocument/2006/relationships/slideMaster" Target="../slideMasters/slideMaster2.xml"/><Relationship Id="rId6" Type="http://schemas.openxmlformats.org/officeDocument/2006/relationships/hyperlink" Target="http://blog.trcsolutions.com/" TargetMode="Externa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www.linkedin.com/company/trc-companies-inc" TargetMode="External"/><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8" t="8602"/>
          <a:stretch/>
        </p:blipFill>
        <p:spPr>
          <a:xfrm>
            <a:off x="0" y="0"/>
            <a:ext cx="1219200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00" y="277785"/>
            <a:ext cx="1587870" cy="569237"/>
          </a:xfrm>
          <a:prstGeom prst="rect">
            <a:avLst/>
          </a:prstGeom>
        </p:spPr>
      </p:pic>
      <p:grpSp>
        <p:nvGrpSpPr>
          <p:cNvPr id="2" name="Group 1"/>
          <p:cNvGrpSpPr/>
          <p:nvPr userDrawn="1"/>
        </p:nvGrpSpPr>
        <p:grpSpPr>
          <a:xfrm>
            <a:off x="513630" y="6288399"/>
            <a:ext cx="2649674" cy="320254"/>
            <a:chOff x="513630" y="6288399"/>
            <a:chExt cx="2649674" cy="320254"/>
          </a:xfrm>
        </p:grpSpPr>
        <p:sp>
          <p:nvSpPr>
            <p:cNvPr id="19" name="TextBox 5"/>
            <p:cNvSpPr txBox="1">
              <a:spLocks noChangeArrowheads="1"/>
            </p:cNvSpPr>
            <p:nvPr userDrawn="1"/>
          </p:nvSpPr>
          <p:spPr bwMode="auto">
            <a:xfrm>
              <a:off x="513630" y="6300876"/>
              <a:ext cx="2018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400" b="0" dirty="0">
                  <a:solidFill>
                    <a:schemeClr val="bg1"/>
                  </a:solidFill>
                  <a:latin typeface="+mn-lt"/>
                </a:rPr>
                <a:t>trcsolutions.com  |</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8779" y="6288399"/>
              <a:ext cx="1114525" cy="309590"/>
            </a:xfrm>
            <a:prstGeom prst="rect">
              <a:avLst/>
            </a:prstGeom>
          </p:spPr>
        </p:pic>
      </p:grpSp>
      <p:sp>
        <p:nvSpPr>
          <p:cNvPr id="10" name="Snip Single Corner Rectangle 9"/>
          <p:cNvSpPr/>
          <p:nvPr userDrawn="1"/>
        </p:nvSpPr>
        <p:spPr>
          <a:xfrm>
            <a:off x="0" y="3191495"/>
            <a:ext cx="12192000" cy="2009898"/>
          </a:xfrm>
          <a:custGeom>
            <a:avLst/>
            <a:gdLst>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201625"/>
              <a:gd name="connsiteY0" fmla="*/ 0 h 2182528"/>
              <a:gd name="connsiteX1" fmla="*/ 11828238 w 12201625"/>
              <a:gd name="connsiteY1" fmla="*/ 0 h 2182528"/>
              <a:gd name="connsiteX2" fmla="*/ 12201625 w 12201625"/>
              <a:gd name="connsiteY2" fmla="*/ 537016 h 2182528"/>
              <a:gd name="connsiteX3" fmla="*/ 12192000 w 12201625"/>
              <a:gd name="connsiteY3" fmla="*/ 2182528 h 2182528"/>
              <a:gd name="connsiteX4" fmla="*/ 0 w 12201625"/>
              <a:gd name="connsiteY4" fmla="*/ 2182528 h 2182528"/>
              <a:gd name="connsiteX5" fmla="*/ 0 w 12201625"/>
              <a:gd name="connsiteY5" fmla="*/ 0 h 2182528"/>
              <a:gd name="connsiteX0" fmla="*/ 0 w 12201625"/>
              <a:gd name="connsiteY0" fmla="*/ 9625 h 2192153"/>
              <a:gd name="connsiteX1" fmla="*/ 11645358 w 12201625"/>
              <a:gd name="connsiteY1" fmla="*/ 0 h 2192153"/>
              <a:gd name="connsiteX2" fmla="*/ 12201625 w 12201625"/>
              <a:gd name="connsiteY2" fmla="*/ 546641 h 2192153"/>
              <a:gd name="connsiteX3" fmla="*/ 12192000 w 12201625"/>
              <a:gd name="connsiteY3" fmla="*/ 2192153 h 2192153"/>
              <a:gd name="connsiteX4" fmla="*/ 0 w 12201625"/>
              <a:gd name="connsiteY4" fmla="*/ 2192153 h 2192153"/>
              <a:gd name="connsiteX5" fmla="*/ 0 w 12201625"/>
              <a:gd name="connsiteY5" fmla="*/ 9625 h 21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625" h="2192153">
                <a:moveTo>
                  <a:pt x="0" y="9625"/>
                </a:moveTo>
                <a:lnTo>
                  <a:pt x="11645358" y="0"/>
                </a:lnTo>
                <a:lnTo>
                  <a:pt x="12201625" y="546641"/>
                </a:lnTo>
                <a:cubicBezTo>
                  <a:pt x="12198417" y="1095145"/>
                  <a:pt x="12195208" y="1643649"/>
                  <a:pt x="12192000" y="2192153"/>
                </a:cubicBezTo>
                <a:lnTo>
                  <a:pt x="0" y="2192153"/>
                </a:lnTo>
                <a:lnTo>
                  <a:pt x="0" y="9625"/>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8FD8852-0EB5-45BF-8295-76F0EDFC0EC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8147" t="21654" r="1704" b="25989"/>
          <a:stretch/>
        </p:blipFill>
        <p:spPr>
          <a:xfrm>
            <a:off x="7231604" y="744930"/>
            <a:ext cx="3748592" cy="298893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9" name="Picture 8">
            <a:extLst>
              <a:ext uri="{FF2B5EF4-FFF2-40B4-BE49-F238E27FC236}">
                <a16:creationId xmlns:a16="http://schemas.microsoft.com/office/drawing/2014/main" id="{0AFA7F85-3D2F-4879-BC1D-E68189F77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7141" b="36353"/>
          <a:stretch/>
        </p:blipFill>
        <p:spPr>
          <a:xfrm>
            <a:off x="132718" y="202561"/>
            <a:ext cx="3734109" cy="339049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5" name="Picture 14">
            <a:extLst>
              <a:ext uri="{FF2B5EF4-FFF2-40B4-BE49-F238E27FC236}">
                <a16:creationId xmlns:a16="http://schemas.microsoft.com/office/drawing/2014/main" id="{1777CD30-CA1E-478E-B089-1D4F7D14B54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5186" t="66268" r="53200" b="-740"/>
          <a:stretch/>
        </p:blipFill>
        <p:spPr>
          <a:xfrm>
            <a:off x="9944887" y="3968717"/>
            <a:ext cx="2018096" cy="196792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998275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orient="horz" pos="1008" userDrawn="1">
          <p15:clr>
            <a:srgbClr val="FBAE40"/>
          </p15:clr>
        </p15:guide>
        <p15:guide id="3" pos="3792" userDrawn="1">
          <p15:clr>
            <a:srgbClr val="FBAE40"/>
          </p15:clr>
        </p15:guide>
        <p15:guide id="4" orient="horz" pos="4104" userDrawn="1">
          <p15:clr>
            <a:srgbClr val="FBAE40"/>
          </p15:clr>
        </p15:guide>
        <p15:guide id="5" pos="1944" userDrawn="1">
          <p15:clr>
            <a:srgbClr val="FBAE40"/>
          </p15:clr>
        </p15:guide>
        <p15:guide id="7" pos="5736" userDrawn="1">
          <p15:clr>
            <a:srgbClr val="FBAE40"/>
          </p15:clr>
        </p15:guide>
        <p15:guide id="8" pos="2064" userDrawn="1">
          <p15:clr>
            <a:srgbClr val="FBAE40"/>
          </p15:clr>
        </p15:guide>
        <p15:guide id="9" pos="3888" userDrawn="1">
          <p15:clr>
            <a:srgbClr val="FBAE40"/>
          </p15:clr>
        </p15:guide>
        <p15:guide id="10" pos="5616" userDrawn="1">
          <p15:clr>
            <a:srgbClr val="FBAE40"/>
          </p15:clr>
        </p15:guide>
        <p15:guide id="11" pos="284" userDrawn="1">
          <p15:clr>
            <a:srgbClr val="FBAE40"/>
          </p15:clr>
        </p15:guide>
        <p15:guide id="12" pos="74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7" name="Content Placeholder 2"/>
          <p:cNvSpPr>
            <a:spLocks noGrp="1"/>
          </p:cNvSpPr>
          <p:nvPr>
            <p:ph idx="1"/>
          </p:nvPr>
        </p:nvSpPr>
        <p:spPr>
          <a:xfrm>
            <a:off x="609600" y="1612900"/>
            <a:ext cx="10972800" cy="4525963"/>
          </a:xfrm>
          <a:prstGeom prst="rect">
            <a:avLst/>
          </a:prstGeom>
        </p:spPr>
        <p:txBody>
          <a:bodyPr/>
          <a:lstStyle>
            <a:lvl1pPr marL="0" indent="-137160">
              <a:buClr>
                <a:srgbClr val="003B5C"/>
              </a:buClr>
              <a:buSzPct val="80000"/>
              <a:buFont typeface="Wingdings" panose="05000000000000000000" pitchFamily="2" charset="2"/>
              <a:buChar char="§"/>
              <a:defRPr sz="1500">
                <a:solidFill>
                  <a:srgbClr val="4F4F4F"/>
                </a:solidFill>
                <a:latin typeface="+mn-lt"/>
                <a:cs typeface="Arial" pitchFamily="34" charset="0"/>
              </a:defRPr>
            </a:lvl1pPr>
            <a:lvl2pPr>
              <a:buClr>
                <a:srgbClr val="003B5C"/>
              </a:buClr>
              <a:buSzPct val="80000"/>
              <a:defRPr sz="1500">
                <a:solidFill>
                  <a:srgbClr val="4F4F4F"/>
                </a:solidFill>
                <a:latin typeface="+mn-lt"/>
                <a:cs typeface="Arial" pitchFamily="34" charset="0"/>
              </a:defRPr>
            </a:lvl2pPr>
            <a:lvl3pPr marL="857250" indent="-171450">
              <a:buClr>
                <a:srgbClr val="003B5C"/>
              </a:buClr>
              <a:buSzPct val="80000"/>
              <a:buFont typeface="Wingdings" panose="05000000000000000000" pitchFamily="2" charset="2"/>
              <a:buChar char="§"/>
              <a:defRPr sz="1500" baseline="0">
                <a:solidFill>
                  <a:srgbClr val="4F4F4F"/>
                </a:solidFill>
                <a:latin typeface="+mn-lt"/>
                <a:cs typeface="Arial" pitchFamily="34" charset="0"/>
              </a:defRPr>
            </a:lvl3pPr>
            <a:lvl4pPr>
              <a:buClr>
                <a:srgbClr val="003B5C"/>
              </a:buClr>
              <a:buSzPct val="80000"/>
              <a:defRPr sz="1500" baseline="0">
                <a:solidFill>
                  <a:srgbClr val="4F4F4F"/>
                </a:solidFill>
                <a:latin typeface="+mn-lt"/>
                <a:cs typeface="Arial" pitchFamily="34" charset="0"/>
              </a:defRPr>
            </a:lvl4pPr>
            <a:lvl5pPr>
              <a:buClr>
                <a:srgbClr val="003B5C"/>
              </a:buClr>
              <a:buSzPct val="80000"/>
              <a:defRPr sz="1500" baseline="0">
                <a:solidFill>
                  <a:srgbClr val="4F4F4F"/>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2" y="317501"/>
            <a:ext cx="9495367" cy="673100"/>
          </a:xfrm>
          <a:prstGeom prst="rect">
            <a:avLst/>
          </a:prstGeom>
        </p:spPr>
        <p:txBody>
          <a:bodyPr/>
          <a:lstStyle>
            <a:lvl1pPr algn="l">
              <a:defRPr sz="2100" b="1" baseline="0">
                <a:solidFill>
                  <a:srgbClr val="003B5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74713334"/>
      </p:ext>
    </p:extLst>
  </p:cSld>
  <p:clrMapOvr>
    <a:masterClrMapping/>
  </p:clrMapOvr>
  <p:extLst mod="1">
    <p:ext uri="{DCECCB84-F9BA-43D5-87BE-67443E8EF086}">
      <p15:sldGuideLst xmlns:p15="http://schemas.microsoft.com/office/powerpoint/2012/main">
        <p15:guide id="1" orient="horz" pos="60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0258B917-C21E-42A7-A480-82AE4EF55A72}" type="slidenum">
              <a:rPr lang="en-US"/>
              <a:pPr>
                <a:defRPr/>
              </a:pPr>
              <a:t>‹#›</a:t>
            </a:fld>
            <a:endParaRPr lang="en-US" dirty="0"/>
          </a:p>
        </p:txBody>
      </p:sp>
      <p:sp>
        <p:nvSpPr>
          <p:cNvPr id="5" name="Content Placeholder 2"/>
          <p:cNvSpPr>
            <a:spLocks noGrp="1"/>
          </p:cNvSpPr>
          <p:nvPr>
            <p:ph idx="1"/>
          </p:nvPr>
        </p:nvSpPr>
        <p:spPr>
          <a:xfrm>
            <a:off x="609600" y="1612900"/>
            <a:ext cx="10972800" cy="4525963"/>
          </a:xfrm>
          <a:prstGeom prst="rect">
            <a:avLst/>
          </a:prstGeom>
        </p:spPr>
        <p:txBody>
          <a:bodyPr/>
          <a:lstStyle>
            <a:lvl1pPr marL="0" indent="-137160">
              <a:buClr>
                <a:srgbClr val="003B5C"/>
              </a:buClr>
              <a:buSzPct val="80000"/>
              <a:buFont typeface="Wingdings" panose="05000000000000000000" pitchFamily="2" charset="2"/>
              <a:buChar char="§"/>
              <a:defRPr sz="1500">
                <a:solidFill>
                  <a:srgbClr val="4F4F4F"/>
                </a:solidFill>
                <a:latin typeface="+mn-lt"/>
                <a:cs typeface="Arial" pitchFamily="34" charset="0"/>
              </a:defRPr>
            </a:lvl1pPr>
            <a:lvl2pPr>
              <a:buClr>
                <a:srgbClr val="003B5C"/>
              </a:buClr>
              <a:buSzPct val="80000"/>
              <a:defRPr sz="1500">
                <a:solidFill>
                  <a:srgbClr val="4F4F4F"/>
                </a:solidFill>
                <a:latin typeface="+mn-lt"/>
                <a:cs typeface="Arial" pitchFamily="34" charset="0"/>
              </a:defRPr>
            </a:lvl2pPr>
            <a:lvl3pPr marL="857250" indent="-171450">
              <a:buClr>
                <a:srgbClr val="003B5C"/>
              </a:buClr>
              <a:buSzPct val="80000"/>
              <a:buFont typeface="Wingdings" panose="05000000000000000000" pitchFamily="2" charset="2"/>
              <a:buChar char="§"/>
              <a:defRPr sz="1500" baseline="0">
                <a:solidFill>
                  <a:srgbClr val="4F4F4F"/>
                </a:solidFill>
                <a:latin typeface="+mn-lt"/>
                <a:cs typeface="Arial" pitchFamily="34" charset="0"/>
              </a:defRPr>
            </a:lvl3pPr>
            <a:lvl4pPr>
              <a:buClr>
                <a:srgbClr val="003B5C"/>
              </a:buClr>
              <a:buSzPct val="80000"/>
              <a:defRPr sz="1500" baseline="0">
                <a:solidFill>
                  <a:srgbClr val="4F4F4F"/>
                </a:solidFill>
                <a:latin typeface="+mn-lt"/>
                <a:cs typeface="Arial" pitchFamily="34" charset="0"/>
              </a:defRPr>
            </a:lvl4pPr>
            <a:lvl5pPr>
              <a:buClr>
                <a:srgbClr val="003B5C"/>
              </a:buClr>
              <a:buSzPct val="80000"/>
              <a:defRPr sz="1500" baseline="0">
                <a:solidFill>
                  <a:srgbClr val="4F4F4F"/>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09602" y="317501"/>
            <a:ext cx="9495367" cy="673100"/>
          </a:xfrm>
          <a:prstGeom prst="rect">
            <a:avLst/>
          </a:prstGeom>
        </p:spPr>
        <p:txBody>
          <a:bodyPr/>
          <a:lstStyle>
            <a:lvl1pPr algn="l">
              <a:defRPr sz="2100" b="1" baseline="0">
                <a:solidFill>
                  <a:srgbClr val="003B5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0859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out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6" name="Content Placeholder 2"/>
          <p:cNvSpPr>
            <a:spLocks noGrp="1"/>
          </p:cNvSpPr>
          <p:nvPr>
            <p:ph idx="1"/>
          </p:nvPr>
        </p:nvSpPr>
        <p:spPr>
          <a:xfrm>
            <a:off x="609600" y="1612900"/>
            <a:ext cx="10972800" cy="4525963"/>
          </a:xfrm>
          <a:prstGeom prst="rect">
            <a:avLst/>
          </a:prstGeom>
        </p:spPr>
        <p:txBody>
          <a:bodyPr/>
          <a:lstStyle>
            <a:lvl1pPr marL="0" indent="-137160">
              <a:buClr>
                <a:srgbClr val="003B5C"/>
              </a:buClr>
              <a:buSzPct val="80000"/>
              <a:buFont typeface="Wingdings" panose="05000000000000000000" pitchFamily="2" charset="2"/>
              <a:buChar char="§"/>
              <a:defRPr sz="1500">
                <a:solidFill>
                  <a:srgbClr val="4F4F4F"/>
                </a:solidFill>
                <a:latin typeface="+mn-lt"/>
                <a:cs typeface="Arial" pitchFamily="34" charset="0"/>
              </a:defRPr>
            </a:lvl1pPr>
            <a:lvl2pPr>
              <a:buClr>
                <a:srgbClr val="003B5C"/>
              </a:buClr>
              <a:buSzPct val="80000"/>
              <a:defRPr sz="1500">
                <a:solidFill>
                  <a:srgbClr val="4F4F4F"/>
                </a:solidFill>
                <a:latin typeface="+mn-lt"/>
                <a:cs typeface="Arial" pitchFamily="34" charset="0"/>
              </a:defRPr>
            </a:lvl2pPr>
            <a:lvl3pPr marL="857250" indent="-171450">
              <a:buClr>
                <a:srgbClr val="003B5C"/>
              </a:buClr>
              <a:buSzPct val="80000"/>
              <a:buFont typeface="Wingdings" panose="05000000000000000000" pitchFamily="2" charset="2"/>
              <a:buChar char="§"/>
              <a:defRPr sz="1500" baseline="0">
                <a:solidFill>
                  <a:srgbClr val="4F4F4F"/>
                </a:solidFill>
                <a:latin typeface="+mn-lt"/>
                <a:cs typeface="Arial" pitchFamily="34" charset="0"/>
              </a:defRPr>
            </a:lvl3pPr>
            <a:lvl4pPr>
              <a:buClr>
                <a:srgbClr val="003B5C"/>
              </a:buClr>
              <a:buSzPct val="80000"/>
              <a:defRPr sz="1500" baseline="0">
                <a:solidFill>
                  <a:srgbClr val="4F4F4F"/>
                </a:solidFill>
                <a:latin typeface="+mn-lt"/>
                <a:cs typeface="Arial" pitchFamily="34" charset="0"/>
              </a:defRPr>
            </a:lvl4pPr>
            <a:lvl5pPr>
              <a:buClr>
                <a:srgbClr val="003B5C"/>
              </a:buClr>
              <a:buSzPct val="80000"/>
              <a:defRPr sz="1500" baseline="0">
                <a:solidFill>
                  <a:srgbClr val="4F4F4F"/>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2" y="317501"/>
            <a:ext cx="9495367" cy="673100"/>
          </a:xfrm>
          <a:prstGeom prst="rect">
            <a:avLst/>
          </a:prstGeom>
        </p:spPr>
        <p:txBody>
          <a:bodyPr/>
          <a:lstStyle>
            <a:lvl1pPr algn="l">
              <a:defRPr sz="2100" b="1" baseline="0">
                <a:solidFill>
                  <a:srgbClr val="003B5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29588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idx="13"/>
          </p:nvPr>
        </p:nvSpPr>
        <p:spPr>
          <a:xfrm>
            <a:off x="609600" y="1612900"/>
            <a:ext cx="5384800" cy="4525963"/>
          </a:xfrm>
          <a:prstGeom prst="rect">
            <a:avLst/>
          </a:prstGeom>
        </p:spPr>
        <p:txBody>
          <a:bodyPr/>
          <a:lstStyle>
            <a:lvl1pPr marL="0" indent="-137160">
              <a:buClr>
                <a:srgbClr val="003B5C"/>
              </a:buClr>
              <a:buSzPct val="80000"/>
              <a:buFont typeface="Wingdings" panose="05000000000000000000" pitchFamily="2" charset="2"/>
              <a:buChar char="§"/>
              <a:defRPr sz="1500">
                <a:solidFill>
                  <a:srgbClr val="4F4F4F"/>
                </a:solidFill>
                <a:latin typeface="+mn-lt"/>
                <a:cs typeface="Arial" pitchFamily="34" charset="0"/>
              </a:defRPr>
            </a:lvl1pPr>
            <a:lvl2pPr>
              <a:buClr>
                <a:srgbClr val="003B5C"/>
              </a:buClr>
              <a:buSzPct val="80000"/>
              <a:defRPr sz="1500">
                <a:solidFill>
                  <a:srgbClr val="4F4F4F"/>
                </a:solidFill>
                <a:latin typeface="+mn-lt"/>
                <a:cs typeface="Arial" pitchFamily="34" charset="0"/>
              </a:defRPr>
            </a:lvl2pPr>
            <a:lvl3pPr marL="857250" indent="-171450">
              <a:buClr>
                <a:srgbClr val="003B5C"/>
              </a:buClr>
              <a:buSzPct val="80000"/>
              <a:buFont typeface="Wingdings" panose="05000000000000000000" pitchFamily="2" charset="2"/>
              <a:buChar char="§"/>
              <a:defRPr sz="1500" baseline="0">
                <a:solidFill>
                  <a:srgbClr val="4F4F4F"/>
                </a:solidFill>
                <a:latin typeface="+mn-lt"/>
                <a:cs typeface="Arial" pitchFamily="34" charset="0"/>
              </a:defRPr>
            </a:lvl3pPr>
            <a:lvl4pPr>
              <a:buClr>
                <a:srgbClr val="003B5C"/>
              </a:buClr>
              <a:buSzPct val="80000"/>
              <a:defRPr sz="1500" baseline="0">
                <a:solidFill>
                  <a:srgbClr val="4F4F4F"/>
                </a:solidFill>
                <a:latin typeface="+mn-lt"/>
                <a:cs typeface="Arial" pitchFamily="34" charset="0"/>
              </a:defRPr>
            </a:lvl4pPr>
            <a:lvl5pPr>
              <a:buClr>
                <a:srgbClr val="003B5C"/>
              </a:buClr>
              <a:buSzPct val="80000"/>
              <a:defRPr sz="1500" baseline="0">
                <a:solidFill>
                  <a:srgbClr val="4F4F4F"/>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DB8F62EA-9DE8-49C8-BF5D-0DDDDEB2F48A}" type="slidenum">
              <a:rPr lang="en-US"/>
              <a:pPr>
                <a:defRPr/>
              </a:pPr>
              <a:t>‹#›</a:t>
            </a:fld>
            <a:endParaRPr lang="en-US" dirty="0"/>
          </a:p>
        </p:txBody>
      </p:sp>
      <p:cxnSp>
        <p:nvCxnSpPr>
          <p:cNvPr id="9" name="Straight Connector 8"/>
          <p:cNvCxnSpPr/>
          <p:nvPr userDrawn="1"/>
        </p:nvCxnSpPr>
        <p:spPr>
          <a:xfrm>
            <a:off x="-1" y="1295400"/>
            <a:ext cx="12192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609602" y="317501"/>
            <a:ext cx="9495367" cy="673100"/>
          </a:xfrm>
          <a:prstGeom prst="rect">
            <a:avLst/>
          </a:prstGeom>
        </p:spPr>
        <p:txBody>
          <a:bodyPr/>
          <a:lstStyle>
            <a:lvl1pPr algn="l">
              <a:defRPr sz="2100" b="1" baseline="0">
                <a:solidFill>
                  <a:srgbClr val="003B5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idx="14"/>
          </p:nvPr>
        </p:nvSpPr>
        <p:spPr>
          <a:xfrm>
            <a:off x="6197600" y="1612900"/>
            <a:ext cx="5384800" cy="4525963"/>
          </a:xfrm>
          <a:prstGeom prst="rect">
            <a:avLst/>
          </a:prstGeom>
        </p:spPr>
        <p:txBody>
          <a:bodyPr/>
          <a:lstStyle>
            <a:lvl1pPr marL="0" indent="-137160">
              <a:buClr>
                <a:srgbClr val="003B5C"/>
              </a:buClr>
              <a:buSzPct val="80000"/>
              <a:buFont typeface="Wingdings" panose="05000000000000000000" pitchFamily="2" charset="2"/>
              <a:buChar char="§"/>
              <a:defRPr sz="1500">
                <a:solidFill>
                  <a:srgbClr val="4F4F4F"/>
                </a:solidFill>
                <a:latin typeface="+mn-lt"/>
                <a:cs typeface="Arial" pitchFamily="34" charset="0"/>
              </a:defRPr>
            </a:lvl1pPr>
            <a:lvl2pPr>
              <a:buClr>
                <a:srgbClr val="003B5C"/>
              </a:buClr>
              <a:buSzPct val="80000"/>
              <a:defRPr sz="1500">
                <a:solidFill>
                  <a:srgbClr val="4F4F4F"/>
                </a:solidFill>
                <a:latin typeface="+mn-lt"/>
                <a:cs typeface="Arial" pitchFamily="34" charset="0"/>
              </a:defRPr>
            </a:lvl2pPr>
            <a:lvl3pPr marL="857250" indent="-171450">
              <a:buClr>
                <a:srgbClr val="003B5C"/>
              </a:buClr>
              <a:buSzPct val="80000"/>
              <a:buFont typeface="Wingdings" panose="05000000000000000000" pitchFamily="2" charset="2"/>
              <a:buChar char="§"/>
              <a:defRPr sz="1500" baseline="0">
                <a:solidFill>
                  <a:srgbClr val="4F4F4F"/>
                </a:solidFill>
                <a:latin typeface="+mn-lt"/>
                <a:cs typeface="Arial" pitchFamily="34" charset="0"/>
              </a:defRPr>
            </a:lvl3pPr>
            <a:lvl4pPr>
              <a:buClr>
                <a:srgbClr val="003B5C"/>
              </a:buClr>
              <a:buSzPct val="80000"/>
              <a:defRPr sz="1500" baseline="0">
                <a:solidFill>
                  <a:srgbClr val="4F4F4F"/>
                </a:solidFill>
                <a:latin typeface="+mn-lt"/>
                <a:cs typeface="Arial" pitchFamily="34" charset="0"/>
              </a:defRPr>
            </a:lvl4pPr>
            <a:lvl5pPr>
              <a:buClr>
                <a:srgbClr val="003B5C"/>
              </a:buClr>
              <a:buSzPct val="80000"/>
              <a:defRPr sz="1500" baseline="0">
                <a:solidFill>
                  <a:srgbClr val="4F4F4F"/>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285374"/>
      </p:ext>
    </p:extLst>
  </p:cSld>
  <p:clrMapOvr>
    <a:masterClrMapping/>
  </p:clrMapOvr>
  <p:extLst mod="1">
    <p:ext uri="{DCECCB84-F9BA-43D5-87BE-67443E8EF086}">
      <p15:sldGuideLst xmlns:p15="http://schemas.microsoft.com/office/powerpoint/2012/main">
        <p15:guide id="1" orient="horz" pos="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with Imag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140055" y="6391864"/>
            <a:ext cx="2844800" cy="365125"/>
          </a:xfrm>
        </p:spPr>
        <p:txBody>
          <a:bodyPr/>
          <a:lstStyle>
            <a:lvl1pPr defTabSz="685800" fontAlgn="auto">
              <a:spcBef>
                <a:spcPts val="0"/>
              </a:spcBef>
              <a:spcAft>
                <a:spcPts val="0"/>
              </a:spcAft>
              <a:defRPr sz="1200">
                <a:ea typeface="+mn-ea"/>
              </a:defRPr>
            </a:lvl1pPr>
          </a:lstStyle>
          <a:p>
            <a:pPr>
              <a:defRPr/>
            </a:pPr>
            <a:fld id="{296D35B4-D7AE-4D85-A57B-B2B020E7A9A7}" type="slidenum">
              <a:rPr lang="en-US" smtClean="0"/>
              <a:pPr>
                <a:defRPr/>
              </a:pPr>
              <a:t>‹#›</a:t>
            </a:fld>
            <a:endParaRPr lang="en-US" dirty="0"/>
          </a:p>
        </p:txBody>
      </p:sp>
      <p:sp>
        <p:nvSpPr>
          <p:cNvPr id="9" name="Text Placeholder 8"/>
          <p:cNvSpPr>
            <a:spLocks noGrp="1"/>
          </p:cNvSpPr>
          <p:nvPr>
            <p:ph type="body" sz="quarter" idx="11" hasCustomPrompt="1"/>
          </p:nvPr>
        </p:nvSpPr>
        <p:spPr>
          <a:xfrm>
            <a:off x="4519459" y="1708522"/>
            <a:ext cx="6548967" cy="685800"/>
          </a:xfrm>
          <a:prstGeom prst="rect">
            <a:avLst/>
          </a:prstGeom>
        </p:spPr>
        <p:txBody>
          <a:bodyPr/>
          <a:lstStyle>
            <a:lvl1pPr marL="137160" indent="-137160">
              <a:buClr>
                <a:srgbClr val="003B5C"/>
              </a:buClr>
              <a:buSzPct val="80000"/>
              <a:buFont typeface="Wingdings" panose="05000000000000000000" pitchFamily="2" charset="2"/>
              <a:buChar char="§"/>
              <a:defRPr sz="1350" baseline="0">
                <a:solidFill>
                  <a:srgbClr val="4F4F4F"/>
                </a:solidFill>
                <a:latin typeface="+mn-lt"/>
              </a:defRPr>
            </a:lvl1pPr>
            <a:lvl2pPr marL="342900" indent="0">
              <a:buNone/>
              <a:defRPr sz="1800"/>
            </a:lvl2pPr>
            <a:lvl3pPr marL="685800" indent="0">
              <a:buNone/>
              <a:defRPr sz="1500"/>
            </a:lvl3pPr>
            <a:lvl4pPr marL="1028700" indent="0">
              <a:buNone/>
              <a:defRPr sz="1350"/>
            </a:lvl4pPr>
            <a:lvl5pPr marL="1371600" indent="0">
              <a:buNone/>
              <a:defRPr sz="1050" baseline="0"/>
            </a:lvl5pPr>
          </a:lstStyle>
          <a:p>
            <a:pPr lvl="0"/>
            <a:r>
              <a:rPr lang="en-US" dirty="0"/>
              <a:t>text</a:t>
            </a:r>
          </a:p>
        </p:txBody>
      </p:sp>
      <p:sp>
        <p:nvSpPr>
          <p:cNvPr id="5" name="Title 1"/>
          <p:cNvSpPr>
            <a:spLocks noGrp="1"/>
          </p:cNvSpPr>
          <p:nvPr>
            <p:ph type="title"/>
          </p:nvPr>
        </p:nvSpPr>
        <p:spPr>
          <a:xfrm>
            <a:off x="609602" y="317501"/>
            <a:ext cx="9495367" cy="673100"/>
          </a:xfrm>
          <a:prstGeom prst="rect">
            <a:avLst/>
          </a:prstGeom>
        </p:spPr>
        <p:txBody>
          <a:bodyPr/>
          <a:lstStyle>
            <a:lvl1pPr algn="l">
              <a:defRPr sz="2100" b="1" baseline="0">
                <a:solidFill>
                  <a:srgbClr val="003B5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5643404"/>
      </p:ext>
    </p:extLst>
  </p:cSld>
  <p:clrMapOvr>
    <a:masterClrMapping/>
  </p:clrMapOvr>
  <p:extLst mod="1">
    <p:ext uri="{DCECCB84-F9BA-43D5-87BE-67443E8EF086}">
      <p15:sldGuideLst xmlns:p15="http://schemas.microsoft.com/office/powerpoint/2012/main">
        <p15:guide id="1" orient="horz"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vironmental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sp>
        <p:nvSpPr>
          <p:cNvPr id="8" name="Rectangle 7"/>
          <p:cNvSpPr/>
          <p:nvPr userDrawn="1"/>
        </p:nvSpPr>
        <p:spPr>
          <a:xfrm>
            <a:off x="0" y="0"/>
            <a:ext cx="921192" cy="6858000"/>
          </a:xfrm>
          <a:prstGeom prst="rect">
            <a:avLst/>
          </a:prstGeom>
          <a:gradFill>
            <a:gsLst>
              <a:gs pos="32000">
                <a:srgbClr val="2E953E"/>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rot="16200000">
            <a:off x="-1159158" y="2817400"/>
            <a:ext cx="3180100" cy="415498"/>
          </a:xfrm>
          <a:prstGeom prst="rect">
            <a:avLst/>
          </a:prstGeom>
          <a:noFill/>
        </p:spPr>
        <p:txBody>
          <a:bodyPr wrap="square" rtlCol="0">
            <a:spAutoFit/>
          </a:bodyPr>
          <a:lstStyle/>
          <a:p>
            <a:pPr algn="r"/>
            <a:r>
              <a:rPr lang="en-US" sz="2100" b="0" i="0" dirty="0">
                <a:solidFill>
                  <a:schemeClr val="bg1"/>
                </a:solidFill>
              </a:rPr>
              <a:t>Environmental</a:t>
            </a:r>
            <a:endParaRPr lang="en-US" sz="2400" b="0" i="0" dirty="0">
              <a:solidFill>
                <a:schemeClr val="bg1"/>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6548"/>
          <a:stretch/>
        </p:blipFill>
        <p:spPr>
          <a:xfrm>
            <a:off x="4876801" y="1435100"/>
            <a:ext cx="3230033" cy="1509268"/>
          </a:xfrm>
          <a:prstGeom prst="rect">
            <a:avLst/>
          </a:prstGeom>
          <a:ln w="1905">
            <a:solidFill>
              <a:schemeClr val="bg1">
                <a:lumMod val="85000"/>
              </a:schemeClr>
            </a:solidFill>
          </a:ln>
        </p:spPr>
      </p:pic>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l="2827" t="23905" r="8840" b="10359"/>
          <a:stretch/>
        </p:blipFill>
        <p:spPr>
          <a:xfrm>
            <a:off x="8376920" y="1435608"/>
            <a:ext cx="3230880" cy="1508760"/>
          </a:xfrm>
          <a:prstGeom prst="rect">
            <a:avLst/>
          </a:prstGeom>
        </p:spPr>
      </p:pic>
      <p:pic>
        <p:nvPicPr>
          <p:cNvPr id="4" name="Picture 3"/>
          <p:cNvPicPr>
            <a:picLocks noChangeAspect="1"/>
          </p:cNvPicPr>
          <p:nvPr userDrawn="1"/>
        </p:nvPicPr>
        <p:blipFill rotWithShape="1">
          <a:blip r:embed="rId4" cstate="email">
            <a:extLst>
              <a:ext uri="{28A0092B-C50C-407E-A947-70E740481C1C}">
                <a14:useLocalDpi xmlns:a14="http://schemas.microsoft.com/office/drawing/2010/main"/>
              </a:ext>
            </a:extLst>
          </a:blip>
          <a:srcRect l="42233" t="14397" b="40893"/>
          <a:stretch/>
        </p:blipFill>
        <p:spPr>
          <a:xfrm>
            <a:off x="1329267" y="1435608"/>
            <a:ext cx="3231896" cy="1499616"/>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l="5015" r="10259" b="18477"/>
          <a:stretch/>
        </p:blipFill>
        <p:spPr>
          <a:xfrm>
            <a:off x="1327844" y="1435100"/>
            <a:ext cx="3235105" cy="1507276"/>
          </a:xfrm>
          <a:prstGeom prst="rect">
            <a:avLst/>
          </a:prstGeom>
        </p:spPr>
      </p:pic>
      <p:sp>
        <p:nvSpPr>
          <p:cNvPr id="11" name="Content Placeholder 2"/>
          <p:cNvSpPr>
            <a:spLocks noGrp="1"/>
          </p:cNvSpPr>
          <p:nvPr>
            <p:ph sz="half" idx="1"/>
          </p:nvPr>
        </p:nvSpPr>
        <p:spPr>
          <a:xfrm>
            <a:off x="1329268" y="3424240"/>
            <a:ext cx="4862357"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2" name="Content Placeholder 2"/>
          <p:cNvSpPr>
            <a:spLocks noGrp="1"/>
          </p:cNvSpPr>
          <p:nvPr>
            <p:ph sz="half" idx="13"/>
          </p:nvPr>
        </p:nvSpPr>
        <p:spPr>
          <a:xfrm>
            <a:off x="6621931" y="3424241"/>
            <a:ext cx="4972423"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spTree>
    <p:extLst>
      <p:ext uri="{BB962C8B-B14F-4D97-AF65-F5344CB8AC3E}">
        <p14:creationId xmlns:p14="http://schemas.microsoft.com/office/powerpoint/2010/main" val="491710589"/>
      </p:ext>
    </p:extLst>
  </p:cSld>
  <p:clrMapOvr>
    <a:masterClrMapping/>
  </p:clrMapOvr>
  <p:extLst mod="1">
    <p:ext uri="{DCECCB84-F9BA-43D5-87BE-67443E8EF086}">
      <p15:sldGuideLst xmlns:p15="http://schemas.microsoft.com/office/powerpoint/2012/main">
        <p15:guide id="1" orient="horz" pos="2160">
          <p15:clr>
            <a:srgbClr val="FBAE40"/>
          </p15:clr>
        </p15:guide>
        <p15:guide id="2" pos="2928">
          <p15:clr>
            <a:srgbClr val="FBAE40"/>
          </p15:clr>
        </p15:guide>
        <p15:guide id="3" pos="3830">
          <p15:clr>
            <a:srgbClr val="FBAE40"/>
          </p15:clr>
        </p15:guide>
        <p15:guide id="4" pos="2304">
          <p15:clr>
            <a:srgbClr val="FBAE40"/>
          </p15:clr>
        </p15:guide>
        <p15:guide id="5" pos="2154">
          <p15:clr>
            <a:srgbClr val="FBAE40"/>
          </p15:clr>
        </p15:guide>
        <p15:guide id="6" pos="628">
          <p15:clr>
            <a:srgbClr val="FBAE40"/>
          </p15:clr>
        </p15:guide>
        <p15:guide id="7" pos="3957">
          <p15:clr>
            <a:srgbClr val="FBAE40"/>
          </p15:clr>
        </p15:guide>
        <p15:guide id="8" pos="5484">
          <p15:clr>
            <a:srgbClr val="FBAE40"/>
          </p15:clr>
        </p15:guide>
        <p15:guide id="9" orient="horz" pos="904">
          <p15:clr>
            <a:srgbClr val="FBAE40"/>
          </p15:clr>
        </p15:guide>
        <p15:guide id="10" orient="horz" pos="1855">
          <p15:clr>
            <a:srgbClr val="FBAE40"/>
          </p15:clr>
        </p15:guide>
        <p15:guide id="11" pos="31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ergyl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sp>
        <p:nvSpPr>
          <p:cNvPr id="2" name="Rectangle 1"/>
          <p:cNvSpPr/>
          <p:nvPr userDrawn="1"/>
        </p:nvSpPr>
        <p:spPr>
          <a:xfrm>
            <a:off x="0" y="0"/>
            <a:ext cx="921192" cy="6858000"/>
          </a:xfrm>
          <a:prstGeom prst="rect">
            <a:avLst/>
          </a:prstGeom>
          <a:gradFill>
            <a:gsLst>
              <a:gs pos="32000">
                <a:srgbClr val="F2A900"/>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userDrawn="1"/>
        </p:nvSpPr>
        <p:spPr>
          <a:xfrm rot="16200000">
            <a:off x="-548669" y="2175094"/>
            <a:ext cx="1959116" cy="415498"/>
          </a:xfrm>
          <a:prstGeom prst="rect">
            <a:avLst/>
          </a:prstGeom>
          <a:noFill/>
        </p:spPr>
        <p:txBody>
          <a:bodyPr wrap="square" rtlCol="0">
            <a:spAutoFit/>
          </a:bodyPr>
          <a:lstStyle/>
          <a:p>
            <a:pPr algn="r"/>
            <a:r>
              <a:rPr lang="en-US" sz="2100" b="0" i="0" dirty="0">
                <a:solidFill>
                  <a:schemeClr val="bg1"/>
                </a:solidFill>
              </a:rPr>
              <a:t>Energy</a:t>
            </a:r>
            <a:endParaRPr lang="en-US" sz="2400" b="0" i="0" dirty="0">
              <a:solidFill>
                <a:schemeClr val="bg1"/>
              </a:solidFill>
            </a:endParaRP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12046" t="8695" r="1400" b="16029"/>
          <a:stretch/>
        </p:blipFill>
        <p:spPr>
          <a:xfrm>
            <a:off x="1363156" y="1403287"/>
            <a:ext cx="3210963" cy="1548144"/>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l="7499" t="1552" b="9719"/>
          <a:stretch/>
        </p:blipFill>
        <p:spPr>
          <a:xfrm>
            <a:off x="8413688" y="1403290"/>
            <a:ext cx="3367261" cy="1539089"/>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00085" y="1420182"/>
            <a:ext cx="3234889" cy="1522287"/>
          </a:xfrm>
          <a:prstGeom prst="rect">
            <a:avLst/>
          </a:prstGeom>
        </p:spPr>
      </p:pic>
      <p:sp>
        <p:nvSpPr>
          <p:cNvPr id="12" name="Content Placeholder 2"/>
          <p:cNvSpPr>
            <a:spLocks noGrp="1"/>
          </p:cNvSpPr>
          <p:nvPr>
            <p:ph sz="half" idx="1"/>
          </p:nvPr>
        </p:nvSpPr>
        <p:spPr>
          <a:xfrm>
            <a:off x="1329268" y="3424240"/>
            <a:ext cx="4862357"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3" name="Content Placeholder 2"/>
          <p:cNvSpPr>
            <a:spLocks noGrp="1"/>
          </p:cNvSpPr>
          <p:nvPr>
            <p:ph sz="half" idx="13"/>
          </p:nvPr>
        </p:nvSpPr>
        <p:spPr>
          <a:xfrm>
            <a:off x="6621931" y="3424241"/>
            <a:ext cx="4972423"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spTree>
    <p:extLst>
      <p:ext uri="{BB962C8B-B14F-4D97-AF65-F5344CB8AC3E}">
        <p14:creationId xmlns:p14="http://schemas.microsoft.com/office/powerpoint/2010/main" val="4042319671"/>
      </p:ext>
    </p:extLst>
  </p:cSld>
  <p:clrMapOvr>
    <a:masterClrMapping/>
  </p:clrMapOvr>
  <p:extLst mod="1">
    <p:ext uri="{DCECCB84-F9BA-43D5-87BE-67443E8EF086}">
      <p15:sldGuideLst xmlns:p15="http://schemas.microsoft.com/office/powerpoint/2012/main">
        <p15:guide id="1" pos="2928">
          <p15:clr>
            <a:srgbClr val="FBAE40"/>
          </p15:clr>
        </p15:guide>
        <p15:guide id="2" orient="horz" pos="2160">
          <p15:clr>
            <a:srgbClr val="FBAE40"/>
          </p15:clr>
        </p15:guide>
        <p15:guide id="3" orient="horz" pos="884">
          <p15:clr>
            <a:srgbClr val="FBAE40"/>
          </p15:clr>
        </p15:guide>
        <p15:guide id="4" orient="horz" pos="1853">
          <p15:clr>
            <a:srgbClr val="FBAE40"/>
          </p15:clr>
        </p15:guide>
        <p15:guide id="5" pos="2315">
          <p15:clr>
            <a:srgbClr val="FBAE40"/>
          </p15:clr>
        </p15:guide>
        <p15:guide id="6" pos="2161">
          <p15:clr>
            <a:srgbClr val="FBAE40"/>
          </p15:clr>
        </p15:guide>
        <p15:guide id="7" pos="3832">
          <p15:clr>
            <a:srgbClr val="FBAE40"/>
          </p15:clr>
        </p15:guide>
        <p15:guide id="8" pos="3975">
          <p15:clr>
            <a:srgbClr val="FBAE40"/>
          </p15:clr>
        </p15:guide>
        <p15:guide id="9" pos="624">
          <p15:clr>
            <a:srgbClr val="FBAE40"/>
          </p15:clr>
        </p15:guide>
        <p15:guide id="10" pos="3117">
          <p15:clr>
            <a:srgbClr val="FBAE40"/>
          </p15:clr>
        </p15:guide>
        <p15:guide id="11" pos="55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rastructure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pic>
        <p:nvPicPr>
          <p:cNvPr id="6" name="Picture 1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244601" y="1382716"/>
            <a:ext cx="10509251"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l="3853" r="3576"/>
          <a:stretch/>
        </p:blipFill>
        <p:spPr>
          <a:xfrm>
            <a:off x="4811396" y="1417641"/>
            <a:ext cx="3354704" cy="1558081"/>
          </a:xfrm>
          <a:prstGeom prst="rect">
            <a:avLst/>
          </a:prstGeom>
        </p:spPr>
      </p:pic>
      <p:sp>
        <p:nvSpPr>
          <p:cNvPr id="9" name="Rectangle 8"/>
          <p:cNvSpPr/>
          <p:nvPr userDrawn="1"/>
        </p:nvSpPr>
        <p:spPr>
          <a:xfrm>
            <a:off x="0" y="-1"/>
            <a:ext cx="921192" cy="6858001"/>
          </a:xfrm>
          <a:prstGeom prst="rect">
            <a:avLst/>
          </a:prstGeom>
          <a:gradFill>
            <a:gsLst>
              <a:gs pos="32000">
                <a:srgbClr val="653165"/>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rot="16200000">
            <a:off x="-756990" y="2397770"/>
            <a:ext cx="2375763" cy="415498"/>
          </a:xfrm>
          <a:prstGeom prst="rect">
            <a:avLst/>
          </a:prstGeom>
          <a:noFill/>
        </p:spPr>
        <p:txBody>
          <a:bodyPr wrap="square" rtlCol="0">
            <a:spAutoFit/>
          </a:bodyPr>
          <a:lstStyle/>
          <a:p>
            <a:pPr algn="r"/>
            <a:r>
              <a:rPr lang="en-US" sz="2100" b="0" i="0" dirty="0">
                <a:solidFill>
                  <a:schemeClr val="bg1"/>
                </a:solidFill>
              </a:rPr>
              <a:t>Infrastructure</a:t>
            </a:r>
          </a:p>
        </p:txBody>
      </p:sp>
      <p:sp>
        <p:nvSpPr>
          <p:cNvPr id="13" name="Content Placeholder 2"/>
          <p:cNvSpPr>
            <a:spLocks noGrp="1"/>
          </p:cNvSpPr>
          <p:nvPr>
            <p:ph sz="half" idx="1"/>
          </p:nvPr>
        </p:nvSpPr>
        <p:spPr>
          <a:xfrm>
            <a:off x="1329268" y="3424240"/>
            <a:ext cx="4862357"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4" name="Content Placeholder 2"/>
          <p:cNvSpPr>
            <a:spLocks noGrp="1"/>
          </p:cNvSpPr>
          <p:nvPr>
            <p:ph sz="half" idx="13"/>
          </p:nvPr>
        </p:nvSpPr>
        <p:spPr>
          <a:xfrm>
            <a:off x="6621931" y="3424241"/>
            <a:ext cx="4972423"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spTree>
    <p:extLst>
      <p:ext uri="{BB962C8B-B14F-4D97-AF65-F5344CB8AC3E}">
        <p14:creationId xmlns:p14="http://schemas.microsoft.com/office/powerpoint/2010/main" val="2797412022"/>
      </p:ext>
    </p:extLst>
  </p:cSld>
  <p:clrMapOvr>
    <a:masterClrMapping/>
  </p:clrMapOvr>
  <p:extLst mod="1">
    <p:ext uri="{DCECCB84-F9BA-43D5-87BE-67443E8EF086}">
      <p15:sldGuideLst xmlns:p15="http://schemas.microsoft.com/office/powerpoint/2012/main">
        <p15:guide id="1" pos="624">
          <p15:clr>
            <a:srgbClr val="FBAE40"/>
          </p15:clr>
        </p15:guide>
        <p15:guide id="2" orient="horz" pos="2160">
          <p15:clr>
            <a:srgbClr val="FBAE40"/>
          </p15:clr>
        </p15:guide>
        <p15:guide id="3" pos="2936">
          <p15:clr>
            <a:srgbClr val="FBAE40"/>
          </p15:clr>
        </p15:guide>
        <p15:guide id="4" pos="3123">
          <p15:clr>
            <a:srgbClr val="FBAE40"/>
          </p15:clr>
        </p15:guide>
        <p15:guide id="5" pos="54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frastructure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sp>
        <p:nvSpPr>
          <p:cNvPr id="9" name="Rectangle 8"/>
          <p:cNvSpPr/>
          <p:nvPr userDrawn="1"/>
        </p:nvSpPr>
        <p:spPr>
          <a:xfrm>
            <a:off x="0" y="-1"/>
            <a:ext cx="921192" cy="6858001"/>
          </a:xfrm>
          <a:prstGeom prst="rect">
            <a:avLst/>
          </a:prstGeom>
          <a:gradFill>
            <a:gsLst>
              <a:gs pos="32000">
                <a:srgbClr val="003B5C"/>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rot="16200000">
            <a:off x="-749050" y="2405709"/>
            <a:ext cx="2359884" cy="415498"/>
          </a:xfrm>
          <a:prstGeom prst="rect">
            <a:avLst/>
          </a:prstGeom>
          <a:noFill/>
        </p:spPr>
        <p:txBody>
          <a:bodyPr wrap="square" rtlCol="0">
            <a:spAutoFit/>
          </a:bodyPr>
          <a:lstStyle/>
          <a:p>
            <a:pPr algn="r"/>
            <a:r>
              <a:rPr lang="en-US" sz="2100" b="0" i="0" dirty="0">
                <a:solidFill>
                  <a:schemeClr val="bg1"/>
                </a:solidFill>
              </a:rPr>
              <a:t>Pipelines</a:t>
            </a:r>
          </a:p>
        </p:txBody>
      </p:sp>
      <p:sp>
        <p:nvSpPr>
          <p:cNvPr id="13" name="Content Placeholder 2"/>
          <p:cNvSpPr>
            <a:spLocks noGrp="1"/>
          </p:cNvSpPr>
          <p:nvPr>
            <p:ph sz="half" idx="1"/>
          </p:nvPr>
        </p:nvSpPr>
        <p:spPr>
          <a:xfrm>
            <a:off x="1329268" y="3424244"/>
            <a:ext cx="4862357"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4" name="Content Placeholder 2"/>
          <p:cNvSpPr>
            <a:spLocks noGrp="1"/>
          </p:cNvSpPr>
          <p:nvPr>
            <p:ph sz="half" idx="13"/>
          </p:nvPr>
        </p:nvSpPr>
        <p:spPr>
          <a:xfrm>
            <a:off x="6621934" y="3424245"/>
            <a:ext cx="4972423" cy="2707621"/>
          </a:xfrm>
          <a:prstGeom prst="rect">
            <a:avLst/>
          </a:prstGeom>
        </p:spPr>
        <p:txBody>
          <a:bodyPr/>
          <a:lstStyle>
            <a:lvl1pPr marL="137160" indent="-137160">
              <a:buClr>
                <a:srgbClr val="003B5C"/>
              </a:buClr>
              <a:buSzPct val="80000"/>
              <a:buFont typeface="Wingdings" panose="05000000000000000000" pitchFamily="2" charset="2"/>
              <a:buChar char="§"/>
              <a:defRPr sz="1350">
                <a:solidFill>
                  <a:srgbClr val="4F4F4F"/>
                </a:solidFill>
              </a:defRPr>
            </a:lvl1pPr>
            <a:lvl2pPr marL="137160" indent="-137160">
              <a:buFont typeface="Wingdings" panose="05000000000000000000" pitchFamily="2" charset="2"/>
              <a:buChar char="§"/>
              <a:defRPr sz="1350"/>
            </a:lvl2pPr>
            <a:lvl3pPr marL="137160" indent="-137160">
              <a:buFont typeface="Wingdings" panose="05000000000000000000" pitchFamily="2" charset="2"/>
              <a:buChar char="§"/>
              <a:defRPr sz="1350"/>
            </a:lvl3pPr>
            <a:lvl4pPr marL="137160" indent="-137160">
              <a:buFont typeface="Wingdings" panose="05000000000000000000" pitchFamily="2" charset="2"/>
              <a:buChar char="§"/>
              <a:defRPr sz="1350"/>
            </a:lvl4pPr>
            <a:lvl5pPr marL="137160" indent="-137160">
              <a:buFont typeface="Wingdings" panose="05000000000000000000" pitchFamily="2" charset="2"/>
              <a:buChar char="§"/>
              <a:defRPr sz="1350"/>
            </a:lvl5pPr>
            <a:lvl6pPr>
              <a:defRPr sz="1350"/>
            </a:lvl6pPr>
            <a:lvl7pPr>
              <a:defRPr sz="1350"/>
            </a:lvl7pPr>
            <a:lvl8pPr>
              <a:defRPr sz="1350"/>
            </a:lvl8pPr>
            <a:lvl9pPr>
              <a:defRPr sz="1350"/>
            </a:lvl9pPr>
          </a:lstStyle>
          <a:p>
            <a:pPr lvl="0"/>
            <a:r>
              <a:rPr lang="en-US" dirty="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1501" y="1417642"/>
            <a:ext cx="3260257" cy="1650008"/>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14736" y="1414570"/>
            <a:ext cx="3260257" cy="163077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6318" y="1433521"/>
            <a:ext cx="3260257" cy="1592879"/>
          </a:xfrm>
          <a:prstGeom prst="rect">
            <a:avLst/>
          </a:prstGeom>
        </p:spPr>
      </p:pic>
    </p:spTree>
    <p:extLst>
      <p:ext uri="{BB962C8B-B14F-4D97-AF65-F5344CB8AC3E}">
        <p14:creationId xmlns:p14="http://schemas.microsoft.com/office/powerpoint/2010/main" val="469009061"/>
      </p:ext>
    </p:extLst>
  </p:cSld>
  <p:clrMapOvr>
    <a:masterClrMapping/>
  </p:clrMapOvr>
  <p:extLst mod="1">
    <p:ext uri="{DCECCB84-F9BA-43D5-87BE-67443E8EF086}">
      <p15:sldGuideLst xmlns:p15="http://schemas.microsoft.com/office/powerpoint/2012/main">
        <p15:guide id="1" pos="624">
          <p15:clr>
            <a:srgbClr val="FBAE40"/>
          </p15:clr>
        </p15:guide>
        <p15:guide id="2" orient="horz" pos="2160">
          <p15:clr>
            <a:srgbClr val="FBAE40"/>
          </p15:clr>
        </p15:guide>
        <p15:guide id="3" pos="2925">
          <p15:clr>
            <a:srgbClr val="FBAE40"/>
          </p15:clr>
        </p15:guide>
        <p15:guide id="4" pos="3112">
          <p15:clr>
            <a:srgbClr val="FBAE40"/>
          </p15:clr>
        </p15:guide>
        <p15:guide id="5" pos="54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611035" y="1600200"/>
            <a:ext cx="8166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defTabSz="685800" fontAlgn="auto">
              <a:spcBef>
                <a:spcPts val="0"/>
              </a:spcBef>
              <a:spcAft>
                <a:spcPts val="0"/>
              </a:spcAft>
              <a:defRPr>
                <a:ea typeface="+mn-ea"/>
              </a:defRPr>
            </a:lvl1pPr>
          </a:lstStyle>
          <a:p>
            <a:pPr>
              <a:defRPr/>
            </a:pPr>
            <a:fld id="{262A20E6-ACDA-49E7-8AFA-04AFEAA99C09}" type="slidenum">
              <a:rPr lang="en-US"/>
              <a:pPr>
                <a:defRPr/>
              </a:pPr>
              <a:t>‹#›</a:t>
            </a:fld>
            <a:endParaRPr lang="en-US" dirty="0"/>
          </a:p>
        </p:txBody>
      </p:sp>
      <p:sp>
        <p:nvSpPr>
          <p:cNvPr id="9" name="Text Placeholder 8"/>
          <p:cNvSpPr>
            <a:spLocks noGrp="1"/>
          </p:cNvSpPr>
          <p:nvPr>
            <p:ph type="body" sz="quarter" idx="11" hasCustomPrompt="1"/>
          </p:nvPr>
        </p:nvSpPr>
        <p:spPr>
          <a:xfrm>
            <a:off x="3611035" y="2133600"/>
            <a:ext cx="6548967" cy="685800"/>
          </a:xfrm>
          <a:prstGeom prst="rect">
            <a:avLst/>
          </a:prstGeom>
        </p:spPr>
        <p:txBody>
          <a:bodyPr/>
          <a:lstStyle>
            <a:lvl1pPr marL="0" indent="0">
              <a:buFontTx/>
              <a:buNone/>
              <a:defRPr sz="1500" baseline="0">
                <a:latin typeface="+mn-lt"/>
              </a:defRPr>
            </a:lvl1pPr>
            <a:lvl2pPr marL="342900" indent="0">
              <a:buNone/>
              <a:defRPr sz="1800"/>
            </a:lvl2pPr>
            <a:lvl3pPr marL="685800" indent="0">
              <a:buNone/>
              <a:defRPr sz="1500"/>
            </a:lvl3pPr>
            <a:lvl4pPr marL="1028700" indent="0">
              <a:buNone/>
              <a:defRPr sz="1350"/>
            </a:lvl4pPr>
            <a:lvl5pPr marL="1371600" indent="0">
              <a:buNone/>
              <a:defRPr sz="1050" baseline="0"/>
            </a:lvl5pPr>
          </a:lstStyle>
          <a:p>
            <a:pPr lvl="0"/>
            <a:r>
              <a:rPr lang="en-US" dirty="0"/>
              <a:t>Second level</a:t>
            </a:r>
          </a:p>
        </p:txBody>
      </p:sp>
      <p:cxnSp>
        <p:nvCxnSpPr>
          <p:cNvPr id="5" name="Straight Connector 4"/>
          <p:cNvCxnSpPr/>
          <p:nvPr userDrawn="1"/>
        </p:nvCxnSpPr>
        <p:spPr>
          <a:xfrm>
            <a:off x="-1" y="1295400"/>
            <a:ext cx="12192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8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a:p>
        </p:txBody>
      </p:sp>
      <p:sp>
        <p:nvSpPr>
          <p:cNvPr id="10" name="Title 1"/>
          <p:cNvSpPr>
            <a:spLocks noGrp="1"/>
          </p:cNvSpPr>
          <p:nvPr>
            <p:ph type="title"/>
          </p:nvPr>
        </p:nvSpPr>
        <p:spPr>
          <a:xfrm>
            <a:off x="495141" y="229974"/>
            <a:ext cx="9495367" cy="673100"/>
          </a:xfrm>
          <a:prstGeom prst="rect">
            <a:avLst/>
          </a:prstGeom>
        </p:spPr>
        <p:txBody>
          <a:bodyPr/>
          <a:lstStyle>
            <a:lvl1pPr algn="l">
              <a:defRPr sz="3600" b="0" baseline="0">
                <a:solidFill>
                  <a:srgbClr val="003B5C"/>
                </a:solidFill>
                <a:latin typeface="+mn-lt"/>
              </a:defRPr>
            </a:lvl1pPr>
          </a:lstStyle>
          <a:p>
            <a:r>
              <a:rPr lang="en-US"/>
              <a:t>Click to edit Master title style</a:t>
            </a:r>
            <a:endParaRPr lang="en-US" dirty="0"/>
          </a:p>
        </p:txBody>
      </p:sp>
      <p:sp>
        <p:nvSpPr>
          <p:cNvPr id="5" name="TextBox 5"/>
          <p:cNvSpPr txBox="1">
            <a:spLocks noChangeArrowheads="1"/>
          </p:cNvSpPr>
          <p:nvPr userDrawn="1"/>
        </p:nvSpPr>
        <p:spPr bwMode="auto">
          <a:xfrm>
            <a:off x="495141" y="6301532"/>
            <a:ext cx="2018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400" b="0" dirty="0">
                <a:solidFill>
                  <a:srgbClr val="003B5C"/>
                </a:solidFill>
                <a:latin typeface="+mn-lt"/>
              </a:rPr>
              <a:t>trcsolutions.com</a:t>
            </a:r>
          </a:p>
        </p:txBody>
      </p:sp>
    </p:spTree>
    <p:extLst>
      <p:ext uri="{BB962C8B-B14F-4D97-AF65-F5344CB8AC3E}">
        <p14:creationId xmlns:p14="http://schemas.microsoft.com/office/powerpoint/2010/main" val="363346052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Box 2"/>
          <p:cNvSpPr txBox="1">
            <a:spLocks noChangeArrowheads="1"/>
          </p:cNvSpPr>
          <p:nvPr userDrawn="1"/>
        </p:nvSpPr>
        <p:spPr bwMode="auto">
          <a:xfrm>
            <a:off x="4921251" y="2222501"/>
            <a:ext cx="406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000" dirty="0">
                <a:latin typeface="Helvetica Condensed" pitchFamily="34" charset="0"/>
              </a:rPr>
              <a:t>Questions?</a:t>
            </a:r>
          </a:p>
        </p:txBody>
      </p:sp>
      <p:cxnSp>
        <p:nvCxnSpPr>
          <p:cNvPr id="8" name="Straight Connector 7"/>
          <p:cNvCxnSpPr/>
          <p:nvPr userDrawn="1"/>
        </p:nvCxnSpPr>
        <p:spPr>
          <a:xfrm>
            <a:off x="5080000" y="2930525"/>
            <a:ext cx="6502400"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4584" y="2568576"/>
            <a:ext cx="4713816"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89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with logo">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250784" y="6356359"/>
            <a:ext cx="2844800" cy="365125"/>
          </a:xfrm>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10" name="Title 1"/>
          <p:cNvSpPr>
            <a:spLocks noGrp="1"/>
          </p:cNvSpPr>
          <p:nvPr>
            <p:ph type="title"/>
          </p:nvPr>
        </p:nvSpPr>
        <p:spPr>
          <a:xfrm>
            <a:off x="495141" y="229974"/>
            <a:ext cx="9495367" cy="673100"/>
          </a:xfrm>
          <a:prstGeom prst="rect">
            <a:avLst/>
          </a:prstGeom>
        </p:spPr>
        <p:txBody>
          <a:bodyPr/>
          <a:lstStyle>
            <a:lvl1pPr algn="l">
              <a:defRPr sz="3600" b="0" baseline="0">
                <a:solidFill>
                  <a:srgbClr val="003B5C"/>
                </a:solidFill>
                <a:latin typeface="+mn-lt"/>
              </a:defRPr>
            </a:lvl1pPr>
          </a:lstStyle>
          <a:p>
            <a:r>
              <a:rPr lang="en-US"/>
              <a:t>Click to edit Master title style</a:t>
            </a:r>
            <a:endParaRPr lang="en-US" dirty="0"/>
          </a:p>
        </p:txBody>
      </p:sp>
      <p:sp>
        <p:nvSpPr>
          <p:cNvPr id="6" name="TextBox 5"/>
          <p:cNvSpPr txBox="1">
            <a:spLocks noChangeArrowheads="1"/>
          </p:cNvSpPr>
          <p:nvPr userDrawn="1"/>
        </p:nvSpPr>
        <p:spPr bwMode="auto">
          <a:xfrm>
            <a:off x="159239" y="6356359"/>
            <a:ext cx="2018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400" b="0" dirty="0">
                <a:solidFill>
                  <a:srgbClr val="003B5C"/>
                </a:solidFill>
                <a:latin typeface="+mn-lt"/>
              </a:rPr>
              <a:t>trcsolutions.com</a:t>
            </a:r>
          </a:p>
        </p:txBody>
      </p:sp>
    </p:spTree>
    <p:extLst>
      <p:ext uri="{BB962C8B-B14F-4D97-AF65-F5344CB8AC3E}">
        <p14:creationId xmlns:p14="http://schemas.microsoft.com/office/powerpoint/2010/main" val="271064529"/>
      </p:ext>
    </p:extLst>
  </p:cSld>
  <p:clrMapOvr>
    <a:masterClrMapping/>
  </p:clrMapOvr>
  <p:extLst mod="1">
    <p:ext uri="{DCECCB84-F9BA-43D5-87BE-67443E8EF086}">
      <p15:sldGuideLst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Headline">
    <p:spTree>
      <p:nvGrpSpPr>
        <p:cNvPr id="1" name=""/>
        <p:cNvGrpSpPr/>
        <p:nvPr/>
      </p:nvGrpSpPr>
      <p:grpSpPr>
        <a:xfrm>
          <a:off x="0" y="0"/>
          <a:ext cx="0" cy="0"/>
          <a:chOff x="0" y="0"/>
          <a:chExt cx="0" cy="0"/>
        </a:xfrm>
      </p:grpSpPr>
      <p:sp>
        <p:nvSpPr>
          <p:cNvPr id="10" name="Content Placeholder 2"/>
          <p:cNvSpPr>
            <a:spLocks noGrp="1"/>
          </p:cNvSpPr>
          <p:nvPr>
            <p:ph idx="1"/>
          </p:nvPr>
        </p:nvSpPr>
        <p:spPr>
          <a:xfrm>
            <a:off x="564349" y="1519030"/>
            <a:ext cx="5130800" cy="3606199"/>
          </a:xfrm>
          <a:prstGeom prst="rect">
            <a:avLst/>
          </a:prstGeom>
        </p:spPr>
        <p:txBody>
          <a:bodyPr lIns="0" tIns="0" rIns="0" bIns="0"/>
          <a:lstStyle>
            <a:lvl1pPr marL="0" indent="0">
              <a:lnSpc>
                <a:spcPts val="2600"/>
              </a:lnSpc>
              <a:buClr>
                <a:srgbClr val="003B5C"/>
              </a:buClr>
              <a:buSzPct val="80000"/>
              <a:buFontTx/>
              <a:buNone/>
              <a:defRPr sz="2200">
                <a:solidFill>
                  <a:schemeClr val="tx1">
                    <a:lumMod val="65000"/>
                    <a:lumOff val="35000"/>
                  </a:schemeClr>
                </a:solidFill>
                <a:latin typeface="+mn-lt"/>
                <a:cs typeface="Segoe UI Semilight" panose="020B0402040204020203" pitchFamily="34" charset="0"/>
              </a:defRPr>
            </a:lvl1pPr>
            <a:lvl2pPr indent="-182880">
              <a:buClr>
                <a:srgbClr val="003B5C"/>
              </a:buClr>
              <a:buSzPct val="80000"/>
              <a:defRPr sz="2200">
                <a:solidFill>
                  <a:schemeClr val="tx1">
                    <a:lumMod val="65000"/>
                    <a:lumOff val="35000"/>
                  </a:schemeClr>
                </a:solidFill>
                <a:latin typeface="+mn-lt"/>
                <a:cs typeface="Segoe UI Semilight" panose="020B0402040204020203" pitchFamily="34" charset="0"/>
              </a:defRPr>
            </a:lvl2pPr>
            <a:lvl3pPr marL="1143000" indent="-182880">
              <a:buClr>
                <a:srgbClr val="003B5C"/>
              </a:buClr>
              <a:buSzPct val="80000"/>
              <a:buFont typeface="Wingdings" panose="05000000000000000000" pitchFamily="2" charset="2"/>
              <a:buChar char="§"/>
              <a:defRPr sz="2200" baseline="0">
                <a:solidFill>
                  <a:schemeClr val="tx1">
                    <a:lumMod val="65000"/>
                    <a:lumOff val="35000"/>
                  </a:schemeClr>
                </a:solidFill>
                <a:latin typeface="+mn-lt"/>
                <a:cs typeface="Segoe UI Semilight" panose="020B0402040204020203" pitchFamily="34" charset="0"/>
              </a:defRPr>
            </a:lvl3pPr>
            <a:lvl4pPr indent="-182880">
              <a:buClr>
                <a:srgbClr val="003B5C"/>
              </a:buClr>
              <a:buSzPct val="80000"/>
              <a:defRPr sz="2200" baseline="0">
                <a:solidFill>
                  <a:schemeClr val="tx1">
                    <a:lumMod val="65000"/>
                    <a:lumOff val="35000"/>
                  </a:schemeClr>
                </a:solidFill>
                <a:latin typeface="+mn-lt"/>
                <a:cs typeface="Segoe UI Semilight" panose="020B0402040204020203" pitchFamily="34" charset="0"/>
              </a:defRPr>
            </a:lvl4pPr>
            <a:lvl5pPr indent="-182880">
              <a:buClr>
                <a:srgbClr val="003B5C"/>
              </a:buClr>
              <a:buSzPct val="80000"/>
              <a:defRPr sz="2200" baseline="0">
                <a:solidFill>
                  <a:schemeClr val="tx1">
                    <a:lumMod val="65000"/>
                    <a:lumOff val="35000"/>
                  </a:schemeClr>
                </a:solidFill>
                <a:latin typeface="+mn-lt"/>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6330148" y="1519030"/>
            <a:ext cx="5156201" cy="3606199"/>
          </a:xfrm>
          <a:prstGeom prst="rect">
            <a:avLst/>
          </a:prstGeom>
        </p:spPr>
        <p:txBody>
          <a:bodyPr lIns="0" tIns="0" rIns="0" bIns="0"/>
          <a:lstStyle>
            <a:lvl1pPr marL="0" indent="0">
              <a:lnSpc>
                <a:spcPts val="2600"/>
              </a:lnSpc>
              <a:buClr>
                <a:srgbClr val="003B5C"/>
              </a:buClr>
              <a:buSzPct val="80000"/>
              <a:buFontTx/>
              <a:buNone/>
              <a:defRPr sz="2200">
                <a:solidFill>
                  <a:schemeClr val="tx1">
                    <a:lumMod val="65000"/>
                    <a:lumOff val="35000"/>
                  </a:schemeClr>
                </a:solidFill>
                <a:latin typeface="+mn-lt"/>
                <a:cs typeface="Segoe UI Semilight" panose="020B0402040204020203" pitchFamily="34" charset="0"/>
              </a:defRPr>
            </a:lvl1pPr>
            <a:lvl2pPr indent="-182880">
              <a:buClr>
                <a:srgbClr val="003B5C"/>
              </a:buClr>
              <a:buSzPct val="80000"/>
              <a:defRPr sz="2200">
                <a:solidFill>
                  <a:schemeClr val="tx1">
                    <a:lumMod val="65000"/>
                    <a:lumOff val="35000"/>
                  </a:schemeClr>
                </a:solidFill>
                <a:latin typeface="+mn-lt"/>
                <a:cs typeface="Segoe UI Semilight" panose="020B0402040204020203" pitchFamily="34" charset="0"/>
              </a:defRPr>
            </a:lvl2pPr>
            <a:lvl3pPr marL="1143000" indent="-182880">
              <a:buClr>
                <a:srgbClr val="003B5C"/>
              </a:buClr>
              <a:buSzPct val="80000"/>
              <a:buFont typeface="Wingdings" panose="05000000000000000000" pitchFamily="2" charset="2"/>
              <a:buChar char="§"/>
              <a:defRPr sz="2200" baseline="0">
                <a:solidFill>
                  <a:schemeClr val="tx1">
                    <a:lumMod val="65000"/>
                    <a:lumOff val="35000"/>
                  </a:schemeClr>
                </a:solidFill>
                <a:latin typeface="+mn-lt"/>
                <a:cs typeface="Segoe UI Semilight" panose="020B0402040204020203" pitchFamily="34" charset="0"/>
              </a:defRPr>
            </a:lvl3pPr>
            <a:lvl4pPr indent="-182880">
              <a:buClr>
                <a:srgbClr val="003B5C"/>
              </a:buClr>
              <a:buSzPct val="80000"/>
              <a:defRPr sz="2200" baseline="0">
                <a:solidFill>
                  <a:schemeClr val="tx1">
                    <a:lumMod val="65000"/>
                    <a:lumOff val="35000"/>
                  </a:schemeClr>
                </a:solidFill>
                <a:latin typeface="+mn-lt"/>
                <a:cs typeface="Segoe UI Semilight" panose="020B0402040204020203" pitchFamily="34" charset="0"/>
              </a:defRPr>
            </a:lvl4pPr>
            <a:lvl5pPr indent="-182880">
              <a:buClr>
                <a:srgbClr val="003B5C"/>
              </a:buClr>
              <a:buSzPct val="80000"/>
              <a:defRPr sz="2200" baseline="0">
                <a:solidFill>
                  <a:schemeClr val="tx1">
                    <a:lumMod val="65000"/>
                    <a:lumOff val="35000"/>
                  </a:schemeClr>
                </a:solidFill>
                <a:latin typeface="+mn-lt"/>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a:spLocks noChangeArrowheads="1"/>
          </p:cNvSpPr>
          <p:nvPr userDrawn="1"/>
        </p:nvSpPr>
        <p:spPr bwMode="auto">
          <a:xfrm>
            <a:off x="495141" y="6301532"/>
            <a:ext cx="2018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400" b="0" dirty="0">
                <a:solidFill>
                  <a:srgbClr val="003B5C"/>
                </a:solidFill>
                <a:latin typeface="+mn-lt"/>
              </a:rPr>
              <a:t>trcsolutions.com</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8" y="268723"/>
            <a:ext cx="1587870" cy="569237"/>
          </a:xfrm>
          <a:prstGeom prst="rect">
            <a:avLst/>
          </a:prstGeom>
        </p:spPr>
      </p:pic>
      <p:sp>
        <p:nvSpPr>
          <p:cNvPr id="12" name="Title 1"/>
          <p:cNvSpPr>
            <a:spLocks noGrp="1"/>
          </p:cNvSpPr>
          <p:nvPr>
            <p:ph type="title"/>
          </p:nvPr>
        </p:nvSpPr>
        <p:spPr>
          <a:xfrm>
            <a:off x="495141" y="229974"/>
            <a:ext cx="9495367" cy="673100"/>
          </a:xfrm>
          <a:prstGeom prst="rect">
            <a:avLst/>
          </a:prstGeom>
        </p:spPr>
        <p:txBody>
          <a:bodyPr/>
          <a:lstStyle>
            <a:lvl1pPr algn="l">
              <a:defRPr sz="3600" b="0" baseline="0">
                <a:solidFill>
                  <a:srgbClr val="003B5C"/>
                </a:solidFill>
                <a:latin typeface="+mn-lt"/>
              </a:defRPr>
            </a:lvl1pPr>
          </a:lstStyle>
          <a:p>
            <a:r>
              <a:rPr lang="en-US"/>
              <a:t>Click to edit Master title style</a:t>
            </a:r>
            <a:endParaRPr lang="en-US" dirty="0"/>
          </a:p>
        </p:txBody>
      </p:sp>
      <p:sp>
        <p:nvSpPr>
          <p:cNvPr id="13" name="Slide Number Placeholder 5"/>
          <p:cNvSpPr>
            <a:spLocks noGrp="1"/>
          </p:cNvSpPr>
          <p:nvPr>
            <p:ph type="sldNum" sz="quarter" idx="12"/>
          </p:nvPr>
        </p:nvSpPr>
        <p:spPr>
          <a:xfrm>
            <a:off x="8737600" y="6356359"/>
            <a:ext cx="2844800" cy="365125"/>
          </a:xfrm>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Tree>
    <p:extLst>
      <p:ext uri="{BB962C8B-B14F-4D97-AF65-F5344CB8AC3E}">
        <p14:creationId xmlns:p14="http://schemas.microsoft.com/office/powerpoint/2010/main" val="4087667610"/>
      </p:ext>
    </p:extLst>
  </p:cSld>
  <p:clrMapOvr>
    <a:masterClrMapping/>
  </p:clrMapOvr>
  <p:extLst mod="1">
    <p:ext uri="{DCECCB84-F9BA-43D5-87BE-67443E8EF086}">
      <p15:sldGuideLst xmlns:p15="http://schemas.microsoft.com/office/powerpoint/2012/main">
        <p15:guide id="1" pos="3840">
          <p15:clr>
            <a:srgbClr val="FBAE40"/>
          </p15:clr>
        </p15:guide>
        <p15:guide id="2" orient="horz" pos="1008">
          <p15:clr>
            <a:srgbClr val="FBAE40"/>
          </p15:clr>
        </p15:guide>
        <p15:guide id="3" pos="376">
          <p15:clr>
            <a:srgbClr val="FBAE40"/>
          </p15:clr>
        </p15:guide>
        <p15:guide id="4" orient="horz" pos="4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with Imag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a:p>
        </p:txBody>
      </p:sp>
      <p:sp>
        <p:nvSpPr>
          <p:cNvPr id="6" name="Content Placeholder 2"/>
          <p:cNvSpPr>
            <a:spLocks noGrp="1"/>
          </p:cNvSpPr>
          <p:nvPr>
            <p:ph idx="1"/>
          </p:nvPr>
        </p:nvSpPr>
        <p:spPr>
          <a:xfrm>
            <a:off x="495142" y="1488831"/>
            <a:ext cx="6511140" cy="4677191"/>
          </a:xfrm>
          <a:prstGeom prst="rect">
            <a:avLst/>
          </a:prstGeom>
        </p:spPr>
        <p:txBody>
          <a:bodyPr/>
          <a:lstStyle>
            <a:lvl1pPr marL="182880" indent="-182880">
              <a:buClr>
                <a:srgbClr val="003B5C"/>
              </a:buClr>
              <a:buSzPct val="80000"/>
              <a:buFont typeface="Wingdings" panose="05000000000000000000" pitchFamily="2" charset="2"/>
              <a:buChar char="§"/>
              <a:defRPr sz="2200">
                <a:solidFill>
                  <a:schemeClr val="tx1">
                    <a:lumMod val="65000"/>
                    <a:lumOff val="35000"/>
                  </a:schemeClr>
                </a:solidFill>
                <a:latin typeface="+mn-lt"/>
                <a:cs typeface="Arial" pitchFamily="34" charset="0"/>
              </a:defRPr>
            </a:lvl1pPr>
            <a:lvl2pPr>
              <a:defRPr sz="2800">
                <a:solidFill>
                  <a:srgbClr val="4F4F4F"/>
                </a:solidFill>
                <a:latin typeface="+mn-lt"/>
                <a:cs typeface="Arial" pitchFamily="34" charset="0"/>
              </a:defRPr>
            </a:lvl2pPr>
            <a:lvl3pPr marL="1143000" indent="-228600">
              <a:buFont typeface="Wingdings" panose="05000000000000000000" pitchFamily="2" charset="2"/>
              <a:buChar char="§"/>
              <a:defRPr sz="2800" baseline="0">
                <a:solidFill>
                  <a:srgbClr val="4F4F4F"/>
                </a:solidFill>
                <a:latin typeface="+mn-lt"/>
                <a:cs typeface="Arial" pitchFamily="34" charset="0"/>
              </a:defRPr>
            </a:lvl3pPr>
            <a:lvl4pPr>
              <a:defRPr sz="2800" baseline="0">
                <a:solidFill>
                  <a:srgbClr val="4F4F4F"/>
                </a:solidFill>
                <a:latin typeface="+mn-lt"/>
                <a:cs typeface="Arial" pitchFamily="34" charset="0"/>
              </a:defRPr>
            </a:lvl4pPr>
            <a:lvl5pPr>
              <a:defRPr sz="2800" baseline="0">
                <a:solidFill>
                  <a:srgbClr val="4F4F4F"/>
                </a:solidFill>
                <a:latin typeface="+mn-lt"/>
                <a:cs typeface="Arial" pitchFamily="34" charset="0"/>
              </a:defRPr>
            </a:lvl5pPr>
          </a:lstStyle>
          <a:p>
            <a:pPr lvl="0"/>
            <a:r>
              <a:rPr lang="en-US"/>
              <a:t>Edit Master text styles</a:t>
            </a:r>
          </a:p>
        </p:txBody>
      </p:sp>
      <p:sp>
        <p:nvSpPr>
          <p:cNvPr id="5" name="Title 1"/>
          <p:cNvSpPr>
            <a:spLocks noGrp="1"/>
          </p:cNvSpPr>
          <p:nvPr>
            <p:ph type="title"/>
          </p:nvPr>
        </p:nvSpPr>
        <p:spPr>
          <a:xfrm>
            <a:off x="495141" y="229974"/>
            <a:ext cx="9495367" cy="673100"/>
          </a:xfrm>
          <a:prstGeom prst="rect">
            <a:avLst/>
          </a:prstGeom>
        </p:spPr>
        <p:txBody>
          <a:bodyPr/>
          <a:lstStyle>
            <a:lvl1pPr algn="l">
              <a:defRPr sz="3600" b="0" baseline="0">
                <a:solidFill>
                  <a:srgbClr val="003B5C"/>
                </a:solidFill>
                <a:latin typeface="+mn-lt"/>
              </a:defRPr>
            </a:lvl1pPr>
          </a:lstStyle>
          <a:p>
            <a:r>
              <a:rPr lang="en-US"/>
              <a:t>Click to edit Master title style</a:t>
            </a:r>
            <a:endParaRPr lang="en-US" dirty="0"/>
          </a:p>
        </p:txBody>
      </p:sp>
      <p:sp>
        <p:nvSpPr>
          <p:cNvPr id="7" name="TextBox 6"/>
          <p:cNvSpPr txBox="1">
            <a:spLocks noChangeArrowheads="1"/>
          </p:cNvSpPr>
          <p:nvPr userDrawn="1"/>
        </p:nvSpPr>
        <p:spPr bwMode="auto">
          <a:xfrm>
            <a:off x="495141" y="6301532"/>
            <a:ext cx="2018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400" b="0" dirty="0">
                <a:solidFill>
                  <a:srgbClr val="003B5C"/>
                </a:solidFill>
                <a:latin typeface="+mn-lt"/>
              </a:rPr>
              <a:t>trcsolutions.com</a:t>
            </a:r>
          </a:p>
        </p:txBody>
      </p:sp>
    </p:spTree>
    <p:extLst>
      <p:ext uri="{BB962C8B-B14F-4D97-AF65-F5344CB8AC3E}">
        <p14:creationId xmlns:p14="http://schemas.microsoft.com/office/powerpoint/2010/main" val="326008935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3690938" y="2222504"/>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a:latin typeface="Helvetica Condensed" pitchFamily="34" charset="0"/>
              </a:rPr>
              <a:t>Questions?</a:t>
            </a:r>
          </a:p>
        </p:txBody>
      </p:sp>
      <p:cxnSp>
        <p:nvCxnSpPr>
          <p:cNvPr id="7" name="Straight Connector 6"/>
          <p:cNvCxnSpPr/>
          <p:nvPr userDrawn="1"/>
        </p:nvCxnSpPr>
        <p:spPr>
          <a:xfrm>
            <a:off x="3810000" y="2930525"/>
            <a:ext cx="8176953"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2568576"/>
            <a:ext cx="353536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0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with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7" name="Content Placeholder 2"/>
          <p:cNvSpPr>
            <a:spLocks noGrp="1"/>
          </p:cNvSpPr>
          <p:nvPr>
            <p:ph idx="1"/>
          </p:nvPr>
        </p:nvSpPr>
        <p:spPr>
          <a:xfrm>
            <a:off x="609600" y="1612900"/>
            <a:ext cx="10972800" cy="4525963"/>
          </a:xfrm>
          <a:prstGeom prst="rect">
            <a:avLst/>
          </a:prstGeom>
        </p:spPr>
        <p:txBody>
          <a:bodyPr/>
          <a:lstStyle>
            <a:lvl1pPr marL="0" indent="-182880">
              <a:buClr>
                <a:srgbClr val="003B5C"/>
              </a:buClr>
              <a:buSzPct val="80000"/>
              <a:buFont typeface="Wingdings" panose="05000000000000000000" pitchFamily="2" charset="2"/>
              <a:buChar char="§"/>
              <a:defRPr sz="2000">
                <a:solidFill>
                  <a:srgbClr val="4F4F4F"/>
                </a:solidFill>
                <a:latin typeface="+mn-lt"/>
                <a:cs typeface="Arial" pitchFamily="34" charset="0"/>
              </a:defRPr>
            </a:lvl1pPr>
            <a:lvl2pPr>
              <a:buClr>
                <a:srgbClr val="003B5C"/>
              </a:buClr>
              <a:buSzPct val="80000"/>
              <a:defRPr sz="2000">
                <a:solidFill>
                  <a:srgbClr val="4F4F4F"/>
                </a:solidFill>
                <a:latin typeface="+mn-lt"/>
                <a:cs typeface="Arial" pitchFamily="34" charset="0"/>
              </a:defRPr>
            </a:lvl2pPr>
            <a:lvl3pPr marL="1143000" indent="-228600">
              <a:buClr>
                <a:srgbClr val="003B5C"/>
              </a:buClr>
              <a:buSzPct val="80000"/>
              <a:buFont typeface="Wingdings" panose="05000000000000000000" pitchFamily="2" charset="2"/>
              <a:buChar char="§"/>
              <a:defRPr sz="2000" baseline="0">
                <a:solidFill>
                  <a:srgbClr val="4F4F4F"/>
                </a:solidFill>
                <a:latin typeface="+mn-lt"/>
                <a:cs typeface="Arial" pitchFamily="34" charset="0"/>
              </a:defRPr>
            </a:lvl3pPr>
            <a:lvl4pPr>
              <a:buClr>
                <a:srgbClr val="003B5C"/>
              </a:buClr>
              <a:buSzPct val="80000"/>
              <a:defRPr sz="2000" baseline="0">
                <a:solidFill>
                  <a:srgbClr val="4F4F4F"/>
                </a:solidFill>
                <a:latin typeface="+mn-lt"/>
                <a:cs typeface="Arial" pitchFamily="34" charset="0"/>
              </a:defRPr>
            </a:lvl4pPr>
            <a:lvl5pPr>
              <a:buClr>
                <a:srgbClr val="003B5C"/>
              </a:buClr>
              <a:buSzPct val="80000"/>
              <a:defRPr sz="2000" baseline="0">
                <a:solidFill>
                  <a:srgbClr val="4F4F4F"/>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1" y="317501"/>
            <a:ext cx="9495367" cy="673100"/>
          </a:xfrm>
          <a:prstGeom prst="rect">
            <a:avLst/>
          </a:prstGeom>
        </p:spPr>
        <p:txBody>
          <a:bodyPr/>
          <a:lstStyle>
            <a:lvl1pPr algn="l">
              <a:defRPr sz="2800" b="1" baseline="0">
                <a:solidFill>
                  <a:srgbClr val="003B5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43952298"/>
      </p:ext>
    </p:extLst>
  </p:cSld>
  <p:clrMapOvr>
    <a:masterClrMapping/>
  </p:clrMapOvr>
  <p:extLst mod="1">
    <p:ext uri="{DCECCB84-F9BA-43D5-87BE-67443E8EF086}">
      <p15:sldGuideLst xmlns:p15="http://schemas.microsoft.com/office/powerpoint/2012/main">
        <p15:guide id="1" orient="horz" pos="60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without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6858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6" name="Content Placeholder 2"/>
          <p:cNvSpPr>
            <a:spLocks noGrp="1"/>
          </p:cNvSpPr>
          <p:nvPr>
            <p:ph idx="1"/>
          </p:nvPr>
        </p:nvSpPr>
        <p:spPr>
          <a:xfrm>
            <a:off x="609600" y="1612900"/>
            <a:ext cx="10972800" cy="4525963"/>
          </a:xfrm>
          <a:prstGeom prst="rect">
            <a:avLst/>
          </a:prstGeom>
        </p:spPr>
        <p:txBody>
          <a:bodyPr/>
          <a:lstStyle>
            <a:lvl1pPr marL="0" indent="-137160">
              <a:buClr>
                <a:srgbClr val="003B5C"/>
              </a:buClr>
              <a:buSzPct val="80000"/>
              <a:buFont typeface="Wingdings" panose="05000000000000000000" pitchFamily="2" charset="2"/>
              <a:buChar char="§"/>
              <a:defRPr sz="1500">
                <a:solidFill>
                  <a:srgbClr val="4F4F4F"/>
                </a:solidFill>
                <a:latin typeface="+mn-lt"/>
                <a:cs typeface="Arial" pitchFamily="34" charset="0"/>
              </a:defRPr>
            </a:lvl1pPr>
            <a:lvl2pPr>
              <a:buClr>
                <a:srgbClr val="003B5C"/>
              </a:buClr>
              <a:buSzPct val="80000"/>
              <a:defRPr sz="1500">
                <a:solidFill>
                  <a:srgbClr val="4F4F4F"/>
                </a:solidFill>
                <a:latin typeface="+mn-lt"/>
                <a:cs typeface="Arial" pitchFamily="34" charset="0"/>
              </a:defRPr>
            </a:lvl2pPr>
            <a:lvl3pPr marL="857250" indent="-171450">
              <a:buClr>
                <a:srgbClr val="003B5C"/>
              </a:buClr>
              <a:buSzPct val="80000"/>
              <a:buFont typeface="Wingdings" panose="05000000000000000000" pitchFamily="2" charset="2"/>
              <a:buChar char="§"/>
              <a:defRPr sz="1500" baseline="0">
                <a:solidFill>
                  <a:srgbClr val="4F4F4F"/>
                </a:solidFill>
                <a:latin typeface="+mn-lt"/>
                <a:cs typeface="Arial" pitchFamily="34" charset="0"/>
              </a:defRPr>
            </a:lvl3pPr>
            <a:lvl4pPr>
              <a:buClr>
                <a:srgbClr val="003B5C"/>
              </a:buClr>
              <a:buSzPct val="80000"/>
              <a:defRPr sz="1500" baseline="0">
                <a:solidFill>
                  <a:srgbClr val="4F4F4F"/>
                </a:solidFill>
                <a:latin typeface="+mn-lt"/>
                <a:cs typeface="Arial" pitchFamily="34" charset="0"/>
              </a:defRPr>
            </a:lvl4pPr>
            <a:lvl5pPr>
              <a:buClr>
                <a:srgbClr val="003B5C"/>
              </a:buClr>
              <a:buSzPct val="80000"/>
              <a:defRPr sz="1500" baseline="0">
                <a:solidFill>
                  <a:srgbClr val="4F4F4F"/>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2" y="317501"/>
            <a:ext cx="9495367" cy="673100"/>
          </a:xfrm>
          <a:prstGeom prst="rect">
            <a:avLst/>
          </a:prstGeom>
        </p:spPr>
        <p:txBody>
          <a:bodyPr/>
          <a:lstStyle>
            <a:lvl1pPr algn="l">
              <a:defRPr sz="2100" b="1" baseline="0">
                <a:solidFill>
                  <a:srgbClr val="003B5C"/>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42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TextBox 5"/>
          <p:cNvSpPr txBox="1">
            <a:spLocks noChangeArrowheads="1"/>
          </p:cNvSpPr>
          <p:nvPr userDrawn="1"/>
        </p:nvSpPr>
        <p:spPr bwMode="auto">
          <a:xfrm>
            <a:off x="192308" y="6404536"/>
            <a:ext cx="375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900" b="1" dirty="0">
                <a:solidFill>
                  <a:schemeClr val="accent1">
                    <a:lumMod val="50000"/>
                  </a:schemeClr>
                </a:solidFill>
                <a:latin typeface="+mn-lt"/>
              </a:rPr>
              <a:t>www.trcsolutions.com</a:t>
            </a: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58527" y="6459068"/>
            <a:ext cx="203200" cy="152400"/>
          </a:xfrm>
          <a:prstGeom prst="rect">
            <a:avLst/>
          </a:prstGeom>
        </p:spPr>
      </p:pic>
      <p:pic>
        <p:nvPicPr>
          <p:cNvPr id="20" name="Picture 12" descr="C:\High Quality Images\Artworks (Vectors)\Web Buttons &amp; Graphics\Social Media Icons\16x16 Icons\linkedin.png">
            <a:hlinkClick r:id="rId4"/>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1379200" y="6459068"/>
            <a:ext cx="2032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6"/>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737595" y="6459068"/>
            <a:ext cx="203200" cy="152400"/>
          </a:xfrm>
          <a:prstGeom prst="rect">
            <a:avLst/>
          </a:prstGeom>
        </p:spPr>
      </p:pic>
      <p:pic>
        <p:nvPicPr>
          <p:cNvPr id="22" name="Picture 21">
            <a:hlinkClick r:id="rId8"/>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1684000" y="6459068"/>
            <a:ext cx="203200" cy="152400"/>
          </a:xfrm>
          <a:prstGeom prst="rect">
            <a:avLst/>
          </a:prstGeom>
        </p:spPr>
      </p:pic>
      <p:pic>
        <p:nvPicPr>
          <p:cNvPr id="2" name="Picture 1"/>
          <p:cNvPicPr>
            <a:picLocks noChangeAspect="1"/>
          </p:cNvPicPr>
          <p:nvPr userDrawn="1"/>
        </p:nvPicPr>
        <p:blipFill rotWithShape="1">
          <a:blip r:embed="rId10" cstate="email">
            <a:extLst>
              <a:ext uri="{28A0092B-C50C-407E-A947-70E740481C1C}">
                <a14:useLocalDpi xmlns:a14="http://schemas.microsoft.com/office/drawing/2010/main"/>
              </a:ext>
            </a:extLst>
          </a:blip>
          <a:srcRect t="6914" b="2672"/>
          <a:stretch/>
        </p:blipFill>
        <p:spPr>
          <a:xfrm>
            <a:off x="281437" y="1692000"/>
            <a:ext cx="11656563" cy="1504800"/>
          </a:xfrm>
          <a:prstGeom prst="rect">
            <a:avLst/>
          </a:prstGeom>
        </p:spPr>
      </p:pic>
    </p:spTree>
    <p:extLst>
      <p:ext uri="{BB962C8B-B14F-4D97-AF65-F5344CB8AC3E}">
        <p14:creationId xmlns:p14="http://schemas.microsoft.com/office/powerpoint/2010/main" val="3463961888"/>
      </p:ext>
    </p:extLst>
  </p:cSld>
  <p:clrMapOvr>
    <a:masterClrMapping/>
  </p:clrMapOvr>
  <p:extLst mod="1">
    <p:ext uri="{DCECCB84-F9BA-43D5-87BE-67443E8EF086}">
      <p15:sldGuideLst xmlns:p15="http://schemas.microsoft.com/office/powerpoint/2012/main">
        <p15:guide id="1" orient="horz" pos="2160">
          <p15:clr>
            <a:srgbClr val="FBAE40"/>
          </p15:clr>
        </p15:guide>
        <p15:guide id="2" orient="horz" pos="1056">
          <p15:clr>
            <a:srgbClr val="FBAE40"/>
          </p15:clr>
        </p15:guide>
        <p15:guide id="3" pos="2880">
          <p15:clr>
            <a:srgbClr val="FBAE40"/>
          </p15:clr>
        </p15:guide>
        <p15:guide id="4" orient="horz" pos="4157">
          <p15:clr>
            <a:srgbClr val="FBAE40"/>
          </p15:clr>
        </p15:guide>
        <p15:guide id="5" pos="108">
          <p15:clr>
            <a:srgbClr val="FBAE40"/>
          </p15:clr>
        </p15:guide>
        <p15:guide id="6" pos="5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9"/>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itchFamily="20" charset="0"/>
                <a:ea typeface="ＭＳ Ｐゴシック" pitchFamily="20" charset="-128"/>
                <a:cs typeface="+mn-cs"/>
              </a:defRPr>
            </a:lvl1pPr>
          </a:lstStyle>
          <a:p>
            <a:pPr>
              <a:defRPr/>
            </a:pPr>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pitchFamily="20" charset="0"/>
                <a:ea typeface="ＭＳ Ｐゴシック" pitchFamily="20" charset="-128"/>
                <a:cs typeface="+mn-cs"/>
              </a:defRPr>
            </a:lvl1pPr>
          </a:lstStyle>
          <a:p>
            <a:pPr>
              <a:defRPr/>
            </a:pPr>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itchFamily="20" charset="0"/>
                <a:ea typeface="ＭＳ Ｐゴシック" pitchFamily="20" charset="-128"/>
                <a:cs typeface="+mn-cs"/>
              </a:defRPr>
            </a:lvl1pPr>
          </a:lstStyle>
          <a:p>
            <a:pPr>
              <a:defRPr/>
            </a:pPr>
            <a:fld id="{A7D1F0DC-5A24-4FBA-AC78-821C728A46C4}" type="slidenum">
              <a:rPr lang="en-US"/>
              <a:pPr>
                <a:defRPr/>
              </a:pPr>
              <a:t>‹#›</a:t>
            </a:fld>
            <a:endParaRPr lang="en-US"/>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60000" y="277785"/>
            <a:ext cx="1587870" cy="5692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704" r:id="rId2"/>
    <p:sldLayoutId id="2147483702" r:id="rId3"/>
    <p:sldLayoutId id="2147483710" r:id="rId4"/>
    <p:sldLayoutId id="2147483701" r:id="rId5"/>
    <p:sldLayoutId id="2147483694" r:id="rId6"/>
    <p:sldLayoutId id="2147483711" r:id="rId7"/>
    <p:sldLayoutId id="2147483727" r:id="rId8"/>
  </p:sldLayoutIdLst>
  <p:hf hdr="0" ftr="0" dt="0"/>
  <p:txStyles>
    <p:titleStyle>
      <a:lvl1pPr algn="l" defTabSz="457200" rtl="0" eaLnBrk="1" fontAlgn="base" hangingPunct="1">
        <a:spcBef>
          <a:spcPct val="0"/>
        </a:spcBef>
        <a:spcAft>
          <a:spcPct val="0"/>
        </a:spcAft>
        <a:defRPr sz="4400" b="1" kern="1200">
          <a:solidFill>
            <a:schemeClr val="tx1"/>
          </a:solidFill>
          <a:latin typeface="+mj-lt"/>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397966" y="0"/>
            <a:ext cx="9794033" cy="6858000"/>
          </a:xfrm>
          <a:prstGeom prst="rect">
            <a:avLst/>
          </a:prstGeom>
        </p:spPr>
      </p:pic>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defTabSz="342900">
              <a:defRPr sz="900">
                <a:solidFill>
                  <a:srgbClr val="898989"/>
                </a:solidFill>
                <a:latin typeface="Calibri" pitchFamily="20" charset="0"/>
                <a:ea typeface="ＭＳ Ｐゴシック" pitchFamily="20" charset="-128"/>
                <a:cs typeface="+mn-cs"/>
              </a:defRPr>
            </a:lvl1pPr>
          </a:lstStyle>
          <a:p>
            <a:pPr>
              <a:defRPr/>
            </a:pPr>
            <a:fld id="{5576E107-F9AA-4F3E-BE90-9A2DB04264CD}" type="datetime1">
              <a:rPr lang="en-US"/>
              <a:pPr>
                <a:defRPr/>
              </a:pPr>
              <a:t>10/31/2018</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342900">
              <a:defRPr sz="900">
                <a:solidFill>
                  <a:srgbClr val="898989"/>
                </a:solidFill>
                <a:latin typeface="Calibri" pitchFamily="20" charset="0"/>
                <a:ea typeface="ＭＳ Ｐゴシック" pitchFamily="20" charset="-128"/>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defTabSz="342900">
              <a:defRPr sz="900">
                <a:solidFill>
                  <a:srgbClr val="898989"/>
                </a:solidFill>
                <a:latin typeface="Calibri" pitchFamily="20" charset="0"/>
                <a:ea typeface="ＭＳ Ｐゴシック" pitchFamily="20" charset="-128"/>
                <a:cs typeface="+mn-cs"/>
              </a:defRPr>
            </a:lvl1pPr>
          </a:lstStyle>
          <a:p>
            <a:pPr>
              <a:defRPr/>
            </a:pPr>
            <a:fld id="{A7D1F0DC-5A24-4FBA-AC78-821C728A46C4}" type="slidenum">
              <a:rPr lang="en-US"/>
              <a:pPr>
                <a:defRPr/>
              </a:pPr>
              <a:t>‹#›</a:t>
            </a:fld>
            <a:endParaRPr lang="en-US" dirty="0"/>
          </a:p>
        </p:txBody>
      </p:sp>
    </p:spTree>
    <p:extLst>
      <p:ext uri="{BB962C8B-B14F-4D97-AF65-F5344CB8AC3E}">
        <p14:creationId xmlns:p14="http://schemas.microsoft.com/office/powerpoint/2010/main" val="40188679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342900" rtl="0" eaLnBrk="1" fontAlgn="base" hangingPunct="1">
        <a:spcBef>
          <a:spcPct val="0"/>
        </a:spcBef>
        <a:spcAft>
          <a:spcPct val="0"/>
        </a:spcAft>
        <a:defRPr sz="3300" b="1" kern="1200">
          <a:solidFill>
            <a:schemeClr val="tx1"/>
          </a:solidFill>
          <a:latin typeface="+mj-lt"/>
          <a:ea typeface="ＭＳ Ｐゴシック" pitchFamily="24" charset="-128"/>
          <a:cs typeface="ＭＳ Ｐゴシック" pitchFamily="24" charset="-128"/>
        </a:defRPr>
      </a:lvl1pPr>
      <a:lvl2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2pPr>
      <a:lvl3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3pPr>
      <a:lvl4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4pPr>
      <a:lvl5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5pPr>
      <a:lvl6pPr marL="3429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6pPr>
      <a:lvl7pPr marL="6858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7pPr>
      <a:lvl8pPr marL="10287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8pPr>
      <a:lvl9pPr marL="13716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ＭＳ Ｐゴシック" pitchFamily="2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pitchFamily="24"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24"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24"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2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5.jpg"/></Relationships>
</file>

<file path=ppt/slides/_rels/slide1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67.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hyperlink" Target="https://pfas1.itrcweb.org/fact-sheet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67.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70.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094" y="3578108"/>
            <a:ext cx="9150100" cy="1200329"/>
          </a:xfrm>
          <a:prstGeom prst="rect">
            <a:avLst/>
          </a:prstGeom>
          <a:noFill/>
        </p:spPr>
        <p:txBody>
          <a:bodyPr wrap="square" rtlCol="0">
            <a:spAutoFit/>
          </a:bodyPr>
          <a:lstStyle/>
          <a:p>
            <a:r>
              <a:rPr lang="en-US" sz="3600" b="1" dirty="0">
                <a:solidFill>
                  <a:srgbClr val="003B5C"/>
                </a:solidFill>
              </a:rPr>
              <a:t>GENERAL OVERVIEW OF </a:t>
            </a:r>
            <a:r>
              <a:rPr lang="en-US" sz="3600" b="1" dirty="0" err="1">
                <a:solidFill>
                  <a:srgbClr val="003B5C"/>
                </a:solidFill>
              </a:rPr>
              <a:t>PFAS</a:t>
            </a:r>
            <a:endParaRPr lang="en-US" sz="3600" b="1" dirty="0">
              <a:solidFill>
                <a:srgbClr val="003B5C"/>
              </a:solidFill>
            </a:endParaRPr>
          </a:p>
          <a:p>
            <a:r>
              <a:rPr lang="en-US" sz="3600" b="1" dirty="0">
                <a:solidFill>
                  <a:srgbClr val="003B5C"/>
                </a:solidFill>
              </a:rPr>
              <a:t>PER- AND </a:t>
            </a:r>
            <a:r>
              <a:rPr lang="en-US" sz="3600" b="1" dirty="0" err="1">
                <a:solidFill>
                  <a:srgbClr val="003B5C"/>
                </a:solidFill>
              </a:rPr>
              <a:t>POLYFLUOROALKYL</a:t>
            </a:r>
            <a:r>
              <a:rPr lang="en-US" sz="3600" b="1" dirty="0">
                <a:solidFill>
                  <a:srgbClr val="003B5C"/>
                </a:solidFill>
              </a:rPr>
              <a:t> SUBSTANCES</a:t>
            </a:r>
          </a:p>
        </p:txBody>
      </p:sp>
      <p:pic>
        <p:nvPicPr>
          <p:cNvPr id="4" name="Picture 3">
            <a:extLst>
              <a:ext uri="{FF2B5EF4-FFF2-40B4-BE49-F238E27FC236}">
                <a16:creationId xmlns:a16="http://schemas.microsoft.com/office/drawing/2014/main" id="{4A16DC4E-A75E-4796-A1EC-DF953E240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451" y="277018"/>
            <a:ext cx="1584476" cy="567836"/>
          </a:xfrm>
          <a:prstGeom prst="rect">
            <a:avLst/>
          </a:prstGeom>
        </p:spPr>
      </p:pic>
      <p:sp>
        <p:nvSpPr>
          <p:cNvPr id="14" name="TextBox 13">
            <a:extLst>
              <a:ext uri="{FF2B5EF4-FFF2-40B4-BE49-F238E27FC236}">
                <a16:creationId xmlns:a16="http://schemas.microsoft.com/office/drawing/2014/main" id="{CE16A637-98DC-442B-A177-F203682FDC92}"/>
              </a:ext>
            </a:extLst>
          </p:cNvPr>
          <p:cNvSpPr txBox="1">
            <a:spLocks noChangeArrowheads="1"/>
          </p:cNvSpPr>
          <p:nvPr/>
        </p:nvSpPr>
        <p:spPr bwMode="auto">
          <a:xfrm>
            <a:off x="5758323" y="5288340"/>
            <a:ext cx="38758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47" charset="-128"/>
              </a:defRPr>
            </a:lvl1pPr>
            <a:lvl2pPr marL="742950" indent="-285750" eaLnBrk="0" hangingPunct="0">
              <a:defRPr>
                <a:solidFill>
                  <a:schemeClr val="tx1"/>
                </a:solidFill>
                <a:latin typeface="Arial" charset="0"/>
                <a:ea typeface="ＭＳ Ｐゴシック" pitchFamily="47" charset="-128"/>
              </a:defRPr>
            </a:lvl2pPr>
            <a:lvl3pPr marL="1143000" indent="-228600" eaLnBrk="0" hangingPunct="0">
              <a:defRPr>
                <a:solidFill>
                  <a:schemeClr val="tx1"/>
                </a:solidFill>
                <a:latin typeface="Arial" charset="0"/>
                <a:ea typeface="ＭＳ Ｐゴシック" pitchFamily="47" charset="-128"/>
              </a:defRPr>
            </a:lvl3pPr>
            <a:lvl4pPr marL="1600200" indent="-228600" eaLnBrk="0" hangingPunct="0">
              <a:defRPr>
                <a:solidFill>
                  <a:schemeClr val="tx1"/>
                </a:solidFill>
                <a:latin typeface="Arial" charset="0"/>
                <a:ea typeface="ＭＳ Ｐゴシック" pitchFamily="47" charset="-128"/>
              </a:defRPr>
            </a:lvl4pPr>
            <a:lvl5pPr marL="2057400" indent="-228600" eaLnBrk="0" hangingPunct="0">
              <a:defRPr>
                <a:solidFill>
                  <a:schemeClr val="tx1"/>
                </a:solidFill>
                <a:latin typeface="Arial" charset="0"/>
                <a:ea typeface="ＭＳ Ｐゴシック" pitchFamily="47"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47"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47"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47"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47" charset="-128"/>
              </a:defRPr>
            </a:lvl9pPr>
          </a:lstStyle>
          <a:p>
            <a:pPr algn="r" eaLnBrk="1" hangingPunct="1"/>
            <a:r>
              <a:rPr lang="en-US" sz="2400" dirty="0">
                <a:solidFill>
                  <a:schemeClr val="bg1"/>
                </a:solidFill>
                <a:latin typeface="+mn-lt"/>
              </a:rPr>
              <a:t>25</a:t>
            </a:r>
            <a:r>
              <a:rPr lang="en-US" sz="2400" baseline="30000" dirty="0">
                <a:solidFill>
                  <a:schemeClr val="bg1"/>
                </a:solidFill>
                <a:latin typeface="+mn-lt"/>
              </a:rPr>
              <a:t>th</a:t>
            </a:r>
            <a:r>
              <a:rPr lang="en-US" sz="2400" dirty="0">
                <a:solidFill>
                  <a:schemeClr val="bg1"/>
                </a:solidFill>
                <a:latin typeface="+mn-lt"/>
              </a:rPr>
              <a:t> International Petroleum Environmental Conference November 1, 2018</a:t>
            </a:r>
          </a:p>
        </p:txBody>
      </p:sp>
      <p:pic>
        <p:nvPicPr>
          <p:cNvPr id="5" name="Picture 4" descr="A close up of a sign&#10;&#10;Description generated with very high confidence">
            <a:extLst>
              <a:ext uri="{FF2B5EF4-FFF2-40B4-BE49-F238E27FC236}">
                <a16:creationId xmlns:a16="http://schemas.microsoft.com/office/drawing/2014/main" id="{261770C2-742B-47BB-89A0-E76ABF507C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628" y="5207410"/>
            <a:ext cx="1609091" cy="1650590"/>
          </a:xfrm>
          <a:prstGeom prst="rect">
            <a:avLst/>
          </a:prstGeom>
        </p:spPr>
      </p:pic>
    </p:spTree>
    <p:extLst>
      <p:ext uri="{BB962C8B-B14F-4D97-AF65-F5344CB8AC3E}">
        <p14:creationId xmlns:p14="http://schemas.microsoft.com/office/powerpoint/2010/main" val="3185810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8FC4B-7FE3-4338-88C6-0D4D4F1050C6}"/>
              </a:ext>
            </a:extLst>
          </p:cNvPr>
          <p:cNvSpPr>
            <a:spLocks noGrp="1"/>
          </p:cNvSpPr>
          <p:nvPr>
            <p:ph type="sldNum" sz="quarter" idx="12"/>
          </p:nvPr>
        </p:nvSpPr>
        <p:spPr/>
        <p:txBody>
          <a:bodyPr/>
          <a:lstStyle/>
          <a:p>
            <a:pPr>
              <a:defRPr/>
            </a:pPr>
            <a:fld id="{296D35B4-D7AE-4D85-A57B-B2B020E7A9A7}" type="slidenum">
              <a:rPr lang="en-US" smtClean="0"/>
              <a:pPr>
                <a:defRPr/>
              </a:pPr>
              <a:t>10</a:t>
            </a:fld>
            <a:endParaRPr lang="en-US" dirty="0"/>
          </a:p>
        </p:txBody>
      </p:sp>
      <p:sp>
        <p:nvSpPr>
          <p:cNvPr id="3" name="Title 2">
            <a:extLst>
              <a:ext uri="{FF2B5EF4-FFF2-40B4-BE49-F238E27FC236}">
                <a16:creationId xmlns:a16="http://schemas.microsoft.com/office/drawing/2014/main" id="{6DF49F3D-9890-493A-BFD9-85F55AC6B7DA}"/>
              </a:ext>
            </a:extLst>
          </p:cNvPr>
          <p:cNvSpPr>
            <a:spLocks noGrp="1"/>
          </p:cNvSpPr>
          <p:nvPr>
            <p:ph type="title"/>
          </p:nvPr>
        </p:nvSpPr>
        <p:spPr>
          <a:xfrm>
            <a:off x="407592" y="231073"/>
            <a:ext cx="9495367" cy="673100"/>
          </a:xfrm>
        </p:spPr>
        <p:txBody>
          <a:bodyPr/>
          <a:lstStyle/>
          <a:p>
            <a:r>
              <a:rPr lang="en-US" b="1" dirty="0"/>
              <a:t>What Types of Sites Can Be Sources of PFAS?</a:t>
            </a:r>
          </a:p>
        </p:txBody>
      </p:sp>
      <p:sp>
        <p:nvSpPr>
          <p:cNvPr id="4" name="TextBox 3">
            <a:extLst>
              <a:ext uri="{FF2B5EF4-FFF2-40B4-BE49-F238E27FC236}">
                <a16:creationId xmlns:a16="http://schemas.microsoft.com/office/drawing/2014/main" id="{B42B6249-FDA3-43BE-8815-FEC1AF32035A}"/>
              </a:ext>
            </a:extLst>
          </p:cNvPr>
          <p:cNvSpPr txBox="1"/>
          <p:nvPr/>
        </p:nvSpPr>
        <p:spPr>
          <a:xfrm>
            <a:off x="495141" y="1001473"/>
            <a:ext cx="5673697" cy="5955476"/>
          </a:xfrm>
          <a:prstGeom prst="rect">
            <a:avLst/>
          </a:prstGeom>
          <a:noFill/>
        </p:spPr>
        <p:txBody>
          <a:bodyPr wrap="square" lIns="0" tIns="0" rIns="0" bIns="0" rtlCol="0">
            <a:spAutoFit/>
          </a:bodyPr>
          <a:lstStyle/>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Fire training facilities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Fire stations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Refineries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DoD sites/Military bases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Commercial and private airports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Landfills (leaching from consumer products)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Biosolids land application </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Rail yards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Chemical facilities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Plating facilities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Textile/carpet manufacturers</a:t>
            </a:r>
          </a:p>
          <a:p>
            <a:pPr marL="174625" indent="-174625">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Residential areas with septic systems</a:t>
            </a:r>
          </a:p>
          <a:p>
            <a:pPr marL="342900" indent="-342900">
              <a:spcBef>
                <a:spcPts val="0"/>
              </a:spcBef>
              <a:buClr>
                <a:srgbClr val="003B5C"/>
              </a:buClr>
              <a:buSzPct val="80000"/>
              <a:buFont typeface="Wingdings" panose="05000000000000000000" pitchFamily="2" charset="2"/>
              <a:buChar char="§"/>
            </a:pPr>
            <a:endParaRPr lang="en-US" sz="2200" dirty="0">
              <a:solidFill>
                <a:schemeClr val="tx1">
                  <a:lumMod val="65000"/>
                  <a:lumOff val="35000"/>
                </a:schemeClr>
              </a:solidFill>
            </a:endParaRPr>
          </a:p>
          <a:p>
            <a:pPr>
              <a:spcBef>
                <a:spcPts val="0"/>
              </a:spcBef>
              <a:buClr>
                <a:srgbClr val="003B5C"/>
              </a:buClr>
              <a:buSzPct val="80000"/>
            </a:pPr>
            <a:endParaRPr lang="en-US" sz="2200" dirty="0">
              <a:solidFill>
                <a:schemeClr val="tx1">
                  <a:lumMod val="65000"/>
                  <a:lumOff val="35000"/>
                </a:schemeClr>
              </a:solidFill>
            </a:endParaRPr>
          </a:p>
        </p:txBody>
      </p:sp>
      <p:grpSp>
        <p:nvGrpSpPr>
          <p:cNvPr id="10" name="Group 9"/>
          <p:cNvGrpSpPr/>
          <p:nvPr/>
        </p:nvGrpSpPr>
        <p:grpSpPr>
          <a:xfrm>
            <a:off x="6346280" y="1128409"/>
            <a:ext cx="5424188" cy="4971610"/>
            <a:chOff x="6346280" y="1421361"/>
            <a:chExt cx="4782640" cy="4678658"/>
          </a:xfrm>
        </p:grpSpPr>
        <p:pic>
          <p:nvPicPr>
            <p:cNvPr id="5" name="Picture 4">
              <a:extLst>
                <a:ext uri="{FF2B5EF4-FFF2-40B4-BE49-F238E27FC236}">
                  <a16:creationId xmlns:a16="http://schemas.microsoft.com/office/drawing/2014/main" id="{2A73697A-A5B4-490A-AF8F-D54E424608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1572"/>
            <a:stretch/>
          </p:blipFill>
          <p:spPr>
            <a:xfrm>
              <a:off x="6346280" y="4607910"/>
              <a:ext cx="4782639" cy="1492109"/>
            </a:xfrm>
            <a:prstGeom prst="rect">
              <a:avLst/>
            </a:prstGeom>
            <a:effectLst>
              <a:innerShdw blurRad="63500" dist="50800" dir="13500000">
                <a:prstClr val="black">
                  <a:alpha val="50000"/>
                </a:prstClr>
              </a:innerShdw>
            </a:effectLst>
          </p:spPr>
        </p:pic>
        <p:pic>
          <p:nvPicPr>
            <p:cNvPr id="6" name="Picture 5">
              <a:extLst>
                <a:ext uri="{FF2B5EF4-FFF2-40B4-BE49-F238E27FC236}">
                  <a16:creationId xmlns:a16="http://schemas.microsoft.com/office/drawing/2014/main" id="{5681A985-4B91-4113-8549-F97B3C551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718" y="3044053"/>
              <a:ext cx="2391202" cy="1497613"/>
            </a:xfrm>
            <a:prstGeom prst="rect">
              <a:avLst/>
            </a:prstGeom>
            <a:effectLst>
              <a:innerShdw blurRad="63500" dist="50800" dir="13500000">
                <a:prstClr val="black">
                  <a:alpha val="50000"/>
                </a:prstClr>
              </a:innerShdw>
            </a:effectLst>
          </p:spPr>
        </p:pic>
        <p:pic>
          <p:nvPicPr>
            <p:cNvPr id="7" name="Picture 6">
              <a:extLst>
                <a:ext uri="{FF2B5EF4-FFF2-40B4-BE49-F238E27FC236}">
                  <a16:creationId xmlns:a16="http://schemas.microsoft.com/office/drawing/2014/main" id="{DDBCD5B7-39C3-4DD5-97B4-F7F7DC729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281" y="1421362"/>
              <a:ext cx="2300870" cy="1531124"/>
            </a:xfrm>
            <a:prstGeom prst="rect">
              <a:avLst/>
            </a:prstGeom>
            <a:effectLst>
              <a:innerShdw blurRad="63500" dist="50800" dir="13500000">
                <a:prstClr val="black">
                  <a:alpha val="50000"/>
                </a:prstClr>
              </a:innerShdw>
            </a:effectLst>
          </p:spPr>
        </p:pic>
        <p:pic>
          <p:nvPicPr>
            <p:cNvPr id="8" name="Picture 7">
              <a:extLst>
                <a:ext uri="{FF2B5EF4-FFF2-40B4-BE49-F238E27FC236}">
                  <a16:creationId xmlns:a16="http://schemas.microsoft.com/office/drawing/2014/main" id="{3B709208-DDDC-4584-9B8C-8CAA8B0CE119}"/>
                </a:ext>
              </a:extLst>
            </p:cNvPr>
            <p:cNvPicPr>
              <a:picLocks noChangeAspect="1"/>
            </p:cNvPicPr>
            <p:nvPr/>
          </p:nvPicPr>
          <p:blipFill rotWithShape="1">
            <a:blip r:embed="rId5">
              <a:extLst>
                <a:ext uri="{28A0092B-C50C-407E-A947-70E740481C1C}">
                  <a14:useLocalDpi xmlns:a14="http://schemas.microsoft.com/office/drawing/2010/main" val="0"/>
                </a:ext>
              </a:extLst>
            </a:blip>
            <a:srcRect t="18495"/>
            <a:stretch/>
          </p:blipFill>
          <p:spPr>
            <a:xfrm>
              <a:off x="8737718" y="1421361"/>
              <a:ext cx="2391202" cy="1506994"/>
            </a:xfrm>
            <a:prstGeom prst="rect">
              <a:avLst/>
            </a:prstGeom>
            <a:effectLst>
              <a:innerShdw blurRad="63500" dist="50800" dir="13500000">
                <a:prstClr val="black">
                  <a:alpha val="50000"/>
                </a:prstClr>
              </a:innerShdw>
            </a:effectLst>
          </p:spPr>
        </p:pic>
        <p:pic>
          <p:nvPicPr>
            <p:cNvPr id="9" name="Picture 8">
              <a:extLst>
                <a:ext uri="{FF2B5EF4-FFF2-40B4-BE49-F238E27FC236}">
                  <a16:creationId xmlns:a16="http://schemas.microsoft.com/office/drawing/2014/main" id="{6F32C6D6-5A85-43F1-9329-F49D6713B2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6280" y="3044053"/>
              <a:ext cx="2286285" cy="1497613"/>
            </a:xfrm>
            <a:prstGeom prst="rect">
              <a:avLst/>
            </a:prstGeom>
            <a:effectLst>
              <a:innerShdw blurRad="63500" dist="50800" dir="13500000">
                <a:prstClr val="black">
                  <a:alpha val="50000"/>
                </a:prstClr>
              </a:innerShdw>
            </a:effectLst>
          </p:spPr>
        </p:pic>
      </p:grpSp>
    </p:spTree>
    <p:extLst>
      <p:ext uri="{BB962C8B-B14F-4D97-AF65-F5344CB8AC3E}">
        <p14:creationId xmlns:p14="http://schemas.microsoft.com/office/powerpoint/2010/main" val="245790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018098"/>
            <a:ext cx="12198284" cy="5451386"/>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C491471-D219-4ADF-B961-C57A152B5F62}"/>
              </a:ext>
            </a:extLst>
          </p:cNvPr>
          <p:cNvSpPr>
            <a:spLocks noGrp="1"/>
          </p:cNvSpPr>
          <p:nvPr>
            <p:ph type="sldNum" sz="quarter" idx="12"/>
          </p:nvPr>
        </p:nvSpPr>
        <p:spPr>
          <a:xfrm>
            <a:off x="9250784" y="6469483"/>
            <a:ext cx="2844800" cy="365125"/>
          </a:xfrm>
        </p:spPr>
        <p:txBody>
          <a:bodyPr/>
          <a:lstStyle/>
          <a:p>
            <a:pPr>
              <a:defRPr/>
            </a:pPr>
            <a:fld id="{296D35B4-D7AE-4D85-A57B-B2B020E7A9A7}" type="slidenum">
              <a:rPr lang="en-US" smtClean="0"/>
              <a:pPr>
                <a:defRPr/>
              </a:pPr>
              <a:t>11</a:t>
            </a:fld>
            <a:endParaRPr lang="en-US" dirty="0"/>
          </a:p>
        </p:txBody>
      </p:sp>
      <p:sp>
        <p:nvSpPr>
          <p:cNvPr id="3" name="Title 2">
            <a:extLst>
              <a:ext uri="{FF2B5EF4-FFF2-40B4-BE49-F238E27FC236}">
                <a16:creationId xmlns:a16="http://schemas.microsoft.com/office/drawing/2014/main" id="{46B420DE-B6F7-44C1-8F27-D6A251858974}"/>
              </a:ext>
            </a:extLst>
          </p:cNvPr>
          <p:cNvSpPr>
            <a:spLocks noGrp="1"/>
          </p:cNvSpPr>
          <p:nvPr>
            <p:ph type="title"/>
          </p:nvPr>
        </p:nvSpPr>
        <p:spPr/>
        <p:txBody>
          <a:bodyPr/>
          <a:lstStyle/>
          <a:p>
            <a:r>
              <a:rPr lang="en-US" b="1" dirty="0"/>
              <a:t>Global Manufacture and Use of PFAS</a:t>
            </a:r>
          </a:p>
        </p:txBody>
      </p:sp>
      <p:pic>
        <p:nvPicPr>
          <p:cNvPr id="71" name="Picture 70">
            <a:extLst>
              <a:ext uri="{FF2B5EF4-FFF2-40B4-BE49-F238E27FC236}">
                <a16:creationId xmlns:a16="http://schemas.microsoft.com/office/drawing/2014/main" id="{2C3C94C3-F533-40BA-928D-0961E8600655}"/>
              </a:ext>
            </a:extLst>
          </p:cNvPr>
          <p:cNvPicPr>
            <a:picLocks noChangeAspect="1"/>
          </p:cNvPicPr>
          <p:nvPr/>
        </p:nvPicPr>
        <p:blipFill rotWithShape="1">
          <a:blip r:embed="rId2">
            <a:extLst>
              <a:ext uri="{28A0092B-C50C-407E-A947-70E740481C1C}">
                <a14:useLocalDpi xmlns:a14="http://schemas.microsoft.com/office/drawing/2010/main" val="0"/>
              </a:ext>
            </a:extLst>
          </a:blip>
          <a:srcRect b="5387"/>
          <a:stretch/>
        </p:blipFill>
        <p:spPr>
          <a:xfrm>
            <a:off x="1611301" y="1019108"/>
            <a:ext cx="9144000" cy="5450375"/>
          </a:xfrm>
          <a:prstGeom prst="rect">
            <a:avLst/>
          </a:prstGeom>
        </p:spPr>
      </p:pic>
      <p:pic>
        <p:nvPicPr>
          <p:cNvPr id="72" name="Picture 71">
            <a:extLst>
              <a:ext uri="{FF2B5EF4-FFF2-40B4-BE49-F238E27FC236}">
                <a16:creationId xmlns:a16="http://schemas.microsoft.com/office/drawing/2014/main" id="{CD0B61D2-7438-40FC-A1CD-2BD6AAA48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03" y="4244003"/>
            <a:ext cx="1585973" cy="1380596"/>
          </a:xfrm>
          <a:prstGeom prst="rect">
            <a:avLst/>
          </a:prstGeom>
        </p:spPr>
      </p:pic>
      <p:pic>
        <p:nvPicPr>
          <p:cNvPr id="73" name="Picture 72">
            <a:extLst>
              <a:ext uri="{FF2B5EF4-FFF2-40B4-BE49-F238E27FC236}">
                <a16:creationId xmlns:a16="http://schemas.microsoft.com/office/drawing/2014/main" id="{1C94588D-EA84-49AF-96C7-537B49FB1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601" y="4028891"/>
            <a:ext cx="1079425" cy="1181686"/>
          </a:xfrm>
          <a:prstGeom prst="rect">
            <a:avLst/>
          </a:prstGeom>
        </p:spPr>
      </p:pic>
      <p:pic>
        <p:nvPicPr>
          <p:cNvPr id="74" name="Picture 73">
            <a:extLst>
              <a:ext uri="{FF2B5EF4-FFF2-40B4-BE49-F238E27FC236}">
                <a16:creationId xmlns:a16="http://schemas.microsoft.com/office/drawing/2014/main" id="{2DD5A82A-0388-412A-8C4F-83A09719E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021" y="1696479"/>
            <a:ext cx="2930755" cy="1137823"/>
          </a:xfrm>
          <a:prstGeom prst="rect">
            <a:avLst/>
          </a:prstGeom>
        </p:spPr>
      </p:pic>
      <p:pic>
        <p:nvPicPr>
          <p:cNvPr id="75" name="Picture 74">
            <a:extLst>
              <a:ext uri="{FF2B5EF4-FFF2-40B4-BE49-F238E27FC236}">
                <a16:creationId xmlns:a16="http://schemas.microsoft.com/office/drawing/2014/main" id="{39483DDC-1BA6-42FF-AA3E-A55C332AA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8341" y="1832273"/>
            <a:ext cx="3379167" cy="2070736"/>
          </a:xfrm>
          <a:prstGeom prst="rect">
            <a:avLst/>
          </a:prstGeom>
        </p:spPr>
      </p:pic>
      <p:pic>
        <p:nvPicPr>
          <p:cNvPr id="76" name="Picture 75">
            <a:extLst>
              <a:ext uri="{FF2B5EF4-FFF2-40B4-BE49-F238E27FC236}">
                <a16:creationId xmlns:a16="http://schemas.microsoft.com/office/drawing/2014/main" id="{0DA7337F-63A7-40D5-9A8D-FFB040E16E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3150" y="2753301"/>
            <a:ext cx="243841" cy="432263"/>
          </a:xfrm>
          <a:prstGeom prst="rect">
            <a:avLst/>
          </a:prstGeom>
        </p:spPr>
      </p:pic>
      <p:pic>
        <p:nvPicPr>
          <p:cNvPr id="77" name="Picture 76">
            <a:extLst>
              <a:ext uri="{FF2B5EF4-FFF2-40B4-BE49-F238E27FC236}">
                <a16:creationId xmlns:a16="http://schemas.microsoft.com/office/drawing/2014/main" id="{5B2723E0-C87E-4F18-BF56-69598CBF17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5526" y="1982474"/>
            <a:ext cx="1577579" cy="1032804"/>
          </a:xfrm>
          <a:prstGeom prst="rect">
            <a:avLst/>
          </a:prstGeom>
        </p:spPr>
      </p:pic>
      <p:pic>
        <p:nvPicPr>
          <p:cNvPr id="78" name="Picture 77">
            <a:extLst>
              <a:ext uri="{FF2B5EF4-FFF2-40B4-BE49-F238E27FC236}">
                <a16:creationId xmlns:a16="http://schemas.microsoft.com/office/drawing/2014/main" id="{E6FE2DD4-AAB7-4F1B-9BD7-FD9008073E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3007" y="1978363"/>
            <a:ext cx="6883983" cy="1392779"/>
          </a:xfrm>
          <a:prstGeom prst="rect">
            <a:avLst/>
          </a:prstGeom>
        </p:spPr>
      </p:pic>
      <p:sp>
        <p:nvSpPr>
          <p:cNvPr id="79" name="Text Placeholder 15">
            <a:extLst>
              <a:ext uri="{FF2B5EF4-FFF2-40B4-BE49-F238E27FC236}">
                <a16:creationId xmlns:a16="http://schemas.microsoft.com/office/drawing/2014/main" id="{59D2036F-4510-4562-8F43-C90907AB8D1C}"/>
              </a:ext>
            </a:extLst>
          </p:cNvPr>
          <p:cNvSpPr txBox="1">
            <a:spLocks/>
          </p:cNvSpPr>
          <p:nvPr/>
        </p:nvSpPr>
        <p:spPr>
          <a:xfrm>
            <a:off x="1224794" y="5868326"/>
            <a:ext cx="9143999" cy="685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b="1" dirty="0">
                <a:solidFill>
                  <a:srgbClr val="002060"/>
                </a:solidFill>
              </a:rPr>
              <a:t>PFAS Manufactured Globally</a:t>
            </a:r>
          </a:p>
        </p:txBody>
      </p:sp>
      <p:sp>
        <p:nvSpPr>
          <p:cNvPr id="80" name="TextBox 79">
            <a:extLst>
              <a:ext uri="{FF2B5EF4-FFF2-40B4-BE49-F238E27FC236}">
                <a16:creationId xmlns:a16="http://schemas.microsoft.com/office/drawing/2014/main" id="{A7E3C93E-F072-4379-92AE-0A2A50F63EA6}"/>
              </a:ext>
            </a:extLst>
          </p:cNvPr>
          <p:cNvSpPr txBox="1"/>
          <p:nvPr/>
        </p:nvSpPr>
        <p:spPr>
          <a:xfrm>
            <a:off x="24771" y="2565520"/>
            <a:ext cx="1998628" cy="707886"/>
          </a:xfrm>
          <a:prstGeom prst="rect">
            <a:avLst/>
          </a:prstGeom>
          <a:noFill/>
        </p:spPr>
        <p:txBody>
          <a:bodyPr wrap="square" rtlCol="0">
            <a:spAutoFit/>
          </a:bodyPr>
          <a:lstStyle/>
          <a:p>
            <a:pPr algn="ctr"/>
            <a:r>
              <a:rPr lang="en-US" sz="2000" b="1" dirty="0" err="1">
                <a:solidFill>
                  <a:schemeClr val="accent1">
                    <a:lumMod val="75000"/>
                  </a:schemeClr>
                </a:solidFill>
              </a:rPr>
              <a:t>PFOA</a:t>
            </a:r>
            <a:r>
              <a:rPr lang="en-US" sz="2000" b="1" dirty="0">
                <a:solidFill>
                  <a:schemeClr val="accent1">
                    <a:lumMod val="75000"/>
                  </a:schemeClr>
                </a:solidFill>
              </a:rPr>
              <a:t> &amp; </a:t>
            </a:r>
            <a:r>
              <a:rPr lang="en-US" sz="2000" b="1" dirty="0" err="1">
                <a:solidFill>
                  <a:schemeClr val="accent1">
                    <a:lumMod val="75000"/>
                  </a:schemeClr>
                </a:solidFill>
              </a:rPr>
              <a:t>PFOS</a:t>
            </a:r>
            <a:r>
              <a:rPr lang="en-US" sz="2000" b="1" dirty="0">
                <a:solidFill>
                  <a:schemeClr val="accent1">
                    <a:lumMod val="75000"/>
                  </a:schemeClr>
                </a:solidFill>
              </a:rPr>
              <a:t> No Longer Produced</a:t>
            </a:r>
          </a:p>
        </p:txBody>
      </p:sp>
      <p:sp>
        <p:nvSpPr>
          <p:cNvPr id="81" name="TextBox 80">
            <a:extLst>
              <a:ext uri="{FF2B5EF4-FFF2-40B4-BE49-F238E27FC236}">
                <a16:creationId xmlns:a16="http://schemas.microsoft.com/office/drawing/2014/main" id="{BD97BAB9-0612-474D-A655-2B18319B8B7C}"/>
              </a:ext>
            </a:extLst>
          </p:cNvPr>
          <p:cNvSpPr txBox="1"/>
          <p:nvPr/>
        </p:nvSpPr>
        <p:spPr>
          <a:xfrm>
            <a:off x="7374910" y="1222498"/>
            <a:ext cx="3346103" cy="939937"/>
          </a:xfrm>
          <a:prstGeom prst="rect">
            <a:avLst/>
          </a:prstGeom>
          <a:noFill/>
        </p:spPr>
        <p:txBody>
          <a:bodyPr wrap="square" rtlCol="0">
            <a:spAutoFit/>
          </a:bodyPr>
          <a:lstStyle/>
          <a:p>
            <a:pPr algn="ctr">
              <a:lnSpc>
                <a:spcPct val="80000"/>
              </a:lnSpc>
            </a:pPr>
            <a:r>
              <a:rPr lang="en-US" sz="3400" b="1" dirty="0">
                <a:solidFill>
                  <a:schemeClr val="accent6">
                    <a:lumMod val="75000"/>
                  </a:schemeClr>
                </a:solidFill>
                <a:effectLst>
                  <a:outerShdw blurRad="38100" dist="38100" dir="2700000" algn="tl">
                    <a:srgbClr val="000000">
                      <a:alpha val="43137"/>
                    </a:srgbClr>
                  </a:outerShdw>
                </a:effectLst>
              </a:rPr>
              <a:t>Class B </a:t>
            </a:r>
            <a:r>
              <a:rPr lang="en-US" sz="3400" b="1" dirty="0" err="1">
                <a:solidFill>
                  <a:schemeClr val="accent6">
                    <a:lumMod val="75000"/>
                  </a:schemeClr>
                </a:solidFill>
                <a:effectLst>
                  <a:outerShdw blurRad="38100" dist="38100" dir="2700000" algn="tl">
                    <a:srgbClr val="000000">
                      <a:alpha val="43137"/>
                    </a:srgbClr>
                  </a:outerShdw>
                </a:effectLst>
              </a:rPr>
              <a:t>AFFF</a:t>
            </a:r>
            <a:r>
              <a:rPr lang="en-US" sz="3400" b="1" dirty="0">
                <a:solidFill>
                  <a:schemeClr val="accent6">
                    <a:lumMod val="75000"/>
                  </a:schemeClr>
                </a:solidFill>
                <a:effectLst>
                  <a:outerShdw blurRad="38100" dist="38100" dir="2700000" algn="tl">
                    <a:srgbClr val="000000">
                      <a:alpha val="43137"/>
                    </a:srgbClr>
                  </a:outerShdw>
                </a:effectLst>
              </a:rPr>
              <a:t> with </a:t>
            </a:r>
            <a:br>
              <a:rPr lang="en-US" sz="3400" b="1" dirty="0">
                <a:solidFill>
                  <a:schemeClr val="accent6">
                    <a:lumMod val="75000"/>
                  </a:schemeClr>
                </a:solidFill>
                <a:effectLst>
                  <a:outerShdw blurRad="38100" dist="38100" dir="2700000" algn="tl">
                    <a:srgbClr val="000000">
                      <a:alpha val="43137"/>
                    </a:srgbClr>
                  </a:outerShdw>
                </a:effectLst>
              </a:rPr>
            </a:br>
            <a:r>
              <a:rPr lang="en-US" sz="3400" b="1" dirty="0" err="1">
                <a:solidFill>
                  <a:schemeClr val="accent6">
                    <a:lumMod val="75000"/>
                  </a:schemeClr>
                </a:solidFill>
                <a:effectLst>
                  <a:outerShdw blurRad="38100" dist="38100" dir="2700000" algn="tl">
                    <a:srgbClr val="000000">
                      <a:alpha val="43137"/>
                    </a:srgbClr>
                  </a:outerShdw>
                </a:effectLst>
              </a:rPr>
              <a:t>PFAS</a:t>
            </a:r>
            <a:r>
              <a:rPr lang="en-US" sz="3400" b="1" dirty="0">
                <a:solidFill>
                  <a:schemeClr val="accent6">
                    <a:lumMod val="75000"/>
                  </a:schemeClr>
                </a:solidFill>
                <a:effectLst>
                  <a:outerShdw blurRad="38100" dist="38100" dir="2700000" algn="tl">
                    <a:srgbClr val="000000">
                      <a:alpha val="43137"/>
                    </a:srgbClr>
                  </a:outerShdw>
                </a:effectLst>
              </a:rPr>
              <a:t> Banned</a:t>
            </a:r>
          </a:p>
        </p:txBody>
      </p:sp>
      <p:sp>
        <p:nvSpPr>
          <p:cNvPr id="82" name="TextBox 81">
            <a:extLst>
              <a:ext uri="{FF2B5EF4-FFF2-40B4-BE49-F238E27FC236}">
                <a16:creationId xmlns:a16="http://schemas.microsoft.com/office/drawing/2014/main" id="{98BF7F32-29DA-4868-B2A9-45920600526F}"/>
              </a:ext>
            </a:extLst>
          </p:cNvPr>
          <p:cNvSpPr txBox="1"/>
          <p:nvPr/>
        </p:nvSpPr>
        <p:spPr>
          <a:xfrm>
            <a:off x="483225" y="1319509"/>
            <a:ext cx="2801376" cy="620426"/>
          </a:xfrm>
          <a:prstGeom prst="rect">
            <a:avLst/>
          </a:prstGeom>
          <a:noFill/>
        </p:spPr>
        <p:txBody>
          <a:bodyPr wrap="square" rtlCol="0">
            <a:spAutoFit/>
          </a:bodyPr>
          <a:lstStyle/>
          <a:p>
            <a:pPr algn="ctr">
              <a:lnSpc>
                <a:spcPct val="70000"/>
              </a:lnSpc>
            </a:pPr>
            <a:r>
              <a:rPr lang="en-US" sz="1600" b="1" dirty="0">
                <a:solidFill>
                  <a:srgbClr val="008080"/>
                </a:solidFill>
                <a:effectLst>
                  <a:outerShdw blurRad="38100" dist="38100" dir="2700000" algn="tl">
                    <a:srgbClr val="000000">
                      <a:alpha val="43137"/>
                    </a:srgbClr>
                  </a:outerShdw>
                </a:effectLst>
              </a:rPr>
              <a:t>Prohibits Import, Manufacture,</a:t>
            </a:r>
            <a:br>
              <a:rPr lang="en-US" sz="1600" b="1" dirty="0">
                <a:solidFill>
                  <a:srgbClr val="008080"/>
                </a:solidFill>
                <a:effectLst>
                  <a:outerShdw blurRad="38100" dist="38100" dir="2700000" algn="tl">
                    <a:srgbClr val="000000">
                      <a:alpha val="43137"/>
                    </a:srgbClr>
                  </a:outerShdw>
                </a:effectLst>
              </a:rPr>
            </a:br>
            <a:r>
              <a:rPr lang="en-US" sz="1600" b="1" dirty="0">
                <a:solidFill>
                  <a:srgbClr val="008080"/>
                </a:solidFill>
                <a:effectLst>
                  <a:outerShdw blurRad="38100" dist="38100" dir="2700000" algn="tl">
                    <a:srgbClr val="000000">
                      <a:alpha val="43137"/>
                    </a:srgbClr>
                  </a:outerShdw>
                </a:effectLst>
              </a:rPr>
              <a:t>Use &amp; Sale of </a:t>
            </a:r>
            <a:r>
              <a:rPr lang="en-US" sz="1600" b="1" dirty="0" err="1">
                <a:solidFill>
                  <a:srgbClr val="008080"/>
                </a:solidFill>
                <a:effectLst>
                  <a:outerShdw blurRad="38100" dist="38100" dir="2700000" algn="tl">
                    <a:srgbClr val="000000">
                      <a:alpha val="43137"/>
                    </a:srgbClr>
                  </a:outerShdw>
                </a:effectLst>
              </a:rPr>
              <a:t>PFOS</a:t>
            </a:r>
            <a:r>
              <a:rPr lang="en-US" sz="1600" b="1" dirty="0">
                <a:solidFill>
                  <a:srgbClr val="008080"/>
                </a:solidFill>
                <a:effectLst>
                  <a:outerShdw blurRad="38100" dist="38100" dir="2700000" algn="tl">
                    <a:srgbClr val="000000">
                      <a:alpha val="43137"/>
                    </a:srgbClr>
                  </a:outerShdw>
                </a:effectLst>
              </a:rPr>
              <a:t>/</a:t>
            </a:r>
            <a:r>
              <a:rPr lang="en-US" sz="1600" b="1" dirty="0" err="1">
                <a:solidFill>
                  <a:srgbClr val="008080"/>
                </a:solidFill>
                <a:effectLst>
                  <a:outerShdw blurRad="38100" dist="38100" dir="2700000" algn="tl">
                    <a:srgbClr val="000000">
                      <a:alpha val="43137"/>
                    </a:srgbClr>
                  </a:outerShdw>
                </a:effectLst>
              </a:rPr>
              <a:t>PFOA</a:t>
            </a:r>
            <a:endParaRPr lang="en-US" sz="1600" b="1" dirty="0">
              <a:solidFill>
                <a:srgbClr val="008080"/>
              </a:solidFill>
              <a:effectLst>
                <a:outerShdw blurRad="38100" dist="38100" dir="2700000" algn="tl">
                  <a:srgbClr val="000000">
                    <a:alpha val="43137"/>
                  </a:srgbClr>
                </a:outerShdw>
              </a:effectLst>
            </a:endParaRPr>
          </a:p>
        </p:txBody>
      </p:sp>
      <p:sp>
        <p:nvSpPr>
          <p:cNvPr id="83" name="TextBox 82">
            <a:extLst>
              <a:ext uri="{FF2B5EF4-FFF2-40B4-BE49-F238E27FC236}">
                <a16:creationId xmlns:a16="http://schemas.microsoft.com/office/drawing/2014/main" id="{C94F65B2-BFC8-4ED9-8862-08C332F681E4}"/>
              </a:ext>
            </a:extLst>
          </p:cNvPr>
          <p:cNvSpPr txBox="1"/>
          <p:nvPr/>
        </p:nvSpPr>
        <p:spPr>
          <a:xfrm>
            <a:off x="5516853" y="1048132"/>
            <a:ext cx="1618690" cy="830997"/>
          </a:xfrm>
          <a:prstGeom prst="rect">
            <a:avLst/>
          </a:prstGeom>
          <a:noFill/>
        </p:spPr>
        <p:txBody>
          <a:bodyPr wrap="square" rtlCol="0">
            <a:spAutoFit/>
          </a:bodyPr>
          <a:lstStyle/>
          <a:p>
            <a:pPr algn="ctr"/>
            <a:r>
              <a:rPr lang="en-US" sz="1600" b="1" dirty="0">
                <a:solidFill>
                  <a:srgbClr val="FF11DD"/>
                </a:solidFill>
                <a:effectLst>
                  <a:outerShdw blurRad="38100" dist="38100" dir="2700000" algn="tl">
                    <a:srgbClr val="000000">
                      <a:alpha val="43137"/>
                    </a:srgbClr>
                  </a:outerShdw>
                </a:effectLst>
              </a:rPr>
              <a:t>Banned Sale, Use and Import of </a:t>
            </a:r>
            <a:r>
              <a:rPr lang="en-US" sz="1600" b="1" dirty="0" err="1">
                <a:solidFill>
                  <a:srgbClr val="FF11DD"/>
                </a:solidFill>
                <a:effectLst>
                  <a:outerShdw blurRad="38100" dist="38100" dir="2700000" algn="tl">
                    <a:srgbClr val="000000">
                      <a:alpha val="43137"/>
                    </a:srgbClr>
                  </a:outerShdw>
                </a:effectLst>
              </a:rPr>
              <a:t>PFOA</a:t>
            </a:r>
            <a:endParaRPr lang="en-US" sz="1600" b="1" dirty="0">
              <a:solidFill>
                <a:srgbClr val="FF11DD"/>
              </a:solidFill>
              <a:effectLst>
                <a:outerShdw blurRad="38100" dist="38100" dir="2700000" algn="tl">
                  <a:srgbClr val="000000">
                    <a:alpha val="43137"/>
                  </a:srgbClr>
                </a:outerShdw>
              </a:effectLst>
            </a:endParaRPr>
          </a:p>
        </p:txBody>
      </p:sp>
      <p:sp>
        <p:nvSpPr>
          <p:cNvPr id="84" name="TextBox 83">
            <a:extLst>
              <a:ext uri="{FF2B5EF4-FFF2-40B4-BE49-F238E27FC236}">
                <a16:creationId xmlns:a16="http://schemas.microsoft.com/office/drawing/2014/main" id="{D268C42B-068B-47F0-B932-08A9251F10EF}"/>
              </a:ext>
            </a:extLst>
          </p:cNvPr>
          <p:cNvSpPr txBox="1"/>
          <p:nvPr/>
        </p:nvSpPr>
        <p:spPr>
          <a:xfrm>
            <a:off x="8842089" y="2430092"/>
            <a:ext cx="3235779" cy="752514"/>
          </a:xfrm>
          <a:prstGeom prst="rect">
            <a:avLst/>
          </a:prstGeom>
          <a:noFill/>
        </p:spPr>
        <p:txBody>
          <a:bodyPr wrap="square" rtlCol="0">
            <a:spAutoFit/>
          </a:bodyPr>
          <a:lstStyle/>
          <a:p>
            <a:pPr algn="ctr">
              <a:lnSpc>
                <a:spcPct val="70000"/>
              </a:lnSpc>
            </a:pPr>
            <a:r>
              <a:rPr lang="en-US" sz="2000" b="1" dirty="0">
                <a:solidFill>
                  <a:schemeClr val="accent4">
                    <a:lumMod val="75000"/>
                  </a:schemeClr>
                </a:solidFill>
              </a:rPr>
              <a:t>Restrict Manufacture, Import, Export, and Use of </a:t>
            </a:r>
            <a:r>
              <a:rPr lang="en-US" sz="2000" b="1" dirty="0" err="1">
                <a:solidFill>
                  <a:schemeClr val="accent4">
                    <a:lumMod val="75000"/>
                  </a:schemeClr>
                </a:solidFill>
              </a:rPr>
              <a:t>PFOS</a:t>
            </a:r>
            <a:endParaRPr lang="en-US" sz="2000" b="1" dirty="0">
              <a:solidFill>
                <a:schemeClr val="accent4">
                  <a:lumMod val="75000"/>
                </a:schemeClr>
              </a:solidFill>
            </a:endParaRPr>
          </a:p>
        </p:txBody>
      </p:sp>
      <p:sp>
        <p:nvSpPr>
          <p:cNvPr id="85" name="TextBox 84">
            <a:extLst>
              <a:ext uri="{FF2B5EF4-FFF2-40B4-BE49-F238E27FC236}">
                <a16:creationId xmlns:a16="http://schemas.microsoft.com/office/drawing/2014/main" id="{DC34022E-1A30-4F91-85AF-7348CBEB06E5}"/>
              </a:ext>
            </a:extLst>
          </p:cNvPr>
          <p:cNvSpPr txBox="1"/>
          <p:nvPr/>
        </p:nvSpPr>
        <p:spPr>
          <a:xfrm>
            <a:off x="8405687" y="3140893"/>
            <a:ext cx="2458464" cy="1148648"/>
          </a:xfrm>
          <a:prstGeom prst="rect">
            <a:avLst/>
          </a:prstGeom>
          <a:noFill/>
        </p:spPr>
        <p:txBody>
          <a:bodyPr wrap="square" rtlCol="0">
            <a:spAutoFit/>
          </a:bodyPr>
          <a:lstStyle/>
          <a:p>
            <a:pPr algn="ctr">
              <a:lnSpc>
                <a:spcPct val="70000"/>
              </a:lnSpc>
            </a:pPr>
            <a:r>
              <a:rPr lang="en-US" sz="3200" b="1" dirty="0">
                <a:solidFill>
                  <a:schemeClr val="bg2">
                    <a:lumMod val="50000"/>
                  </a:schemeClr>
                </a:solidFill>
                <a:effectLst>
                  <a:outerShdw blurRad="38100" dist="38100" dir="2700000" algn="tl">
                    <a:srgbClr val="000000">
                      <a:alpha val="43137"/>
                    </a:srgbClr>
                  </a:outerShdw>
                </a:effectLst>
              </a:rPr>
              <a:t>Increased Production of </a:t>
            </a:r>
            <a:r>
              <a:rPr lang="en-US" sz="3200" b="1" dirty="0" err="1">
                <a:solidFill>
                  <a:schemeClr val="bg2">
                    <a:lumMod val="50000"/>
                  </a:schemeClr>
                </a:solidFill>
                <a:effectLst>
                  <a:outerShdw blurRad="38100" dist="38100" dir="2700000" algn="tl">
                    <a:srgbClr val="000000">
                      <a:alpha val="43137"/>
                    </a:srgbClr>
                  </a:outerShdw>
                </a:effectLst>
              </a:rPr>
              <a:t>PFOA</a:t>
            </a:r>
            <a:endParaRPr lang="en-US" sz="3200" b="1" dirty="0">
              <a:solidFill>
                <a:schemeClr val="bg2">
                  <a:lumMod val="50000"/>
                </a:schemeClr>
              </a:solidFill>
              <a:effectLst>
                <a:outerShdw blurRad="38100" dist="38100" dir="2700000" algn="tl">
                  <a:srgbClr val="000000">
                    <a:alpha val="43137"/>
                  </a:srgbClr>
                </a:outerShdw>
              </a:effectLst>
            </a:endParaRPr>
          </a:p>
        </p:txBody>
      </p:sp>
      <p:sp>
        <p:nvSpPr>
          <p:cNvPr id="86" name="TextBox 85">
            <a:extLst>
              <a:ext uri="{FF2B5EF4-FFF2-40B4-BE49-F238E27FC236}">
                <a16:creationId xmlns:a16="http://schemas.microsoft.com/office/drawing/2014/main" id="{75DB4F8C-EA60-402E-B4EB-ED27EBFE6889}"/>
              </a:ext>
            </a:extLst>
          </p:cNvPr>
          <p:cNvSpPr txBox="1"/>
          <p:nvPr/>
        </p:nvSpPr>
        <p:spPr>
          <a:xfrm>
            <a:off x="790798" y="4439957"/>
            <a:ext cx="2876229" cy="492571"/>
          </a:xfrm>
          <a:prstGeom prst="rect">
            <a:avLst/>
          </a:prstGeom>
          <a:noFill/>
        </p:spPr>
        <p:txBody>
          <a:bodyPr wrap="square" rtlCol="0">
            <a:spAutoFit/>
          </a:bodyPr>
          <a:lstStyle/>
          <a:p>
            <a:pPr>
              <a:lnSpc>
                <a:spcPct val="70000"/>
              </a:lnSpc>
            </a:pPr>
            <a:r>
              <a:rPr lang="en-US" b="1" dirty="0" err="1">
                <a:solidFill>
                  <a:schemeClr val="accent3">
                    <a:lumMod val="75000"/>
                  </a:schemeClr>
                </a:solidFill>
                <a:effectLst>
                  <a:outerShdw blurRad="38100" dist="38100" dir="2700000" algn="tl">
                    <a:srgbClr val="000000">
                      <a:alpha val="43137"/>
                    </a:srgbClr>
                  </a:outerShdw>
                </a:effectLst>
              </a:rPr>
              <a:t>EtFOSA</a:t>
            </a:r>
            <a:r>
              <a:rPr lang="en-US" b="1" dirty="0">
                <a:solidFill>
                  <a:schemeClr val="accent3">
                    <a:lumMod val="75000"/>
                  </a:schemeClr>
                </a:solidFill>
                <a:effectLst>
                  <a:outerShdw blurRad="38100" dist="38100" dir="2700000" algn="tl">
                    <a:srgbClr val="000000">
                      <a:alpha val="43137"/>
                    </a:srgbClr>
                  </a:outerShdw>
                </a:effectLst>
              </a:rPr>
              <a:t> Produced on Industrial Scale</a:t>
            </a:r>
          </a:p>
        </p:txBody>
      </p:sp>
    </p:spTree>
    <p:extLst>
      <p:ext uri="{BB962C8B-B14F-4D97-AF65-F5344CB8AC3E}">
        <p14:creationId xmlns:p14="http://schemas.microsoft.com/office/powerpoint/2010/main" val="15040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4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
                                        <p:tgtEl>
                                          <p:spTgt spid="7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9">
                                            <p:txEl>
                                              <p:pRg st="0" end="0"/>
                                            </p:txEl>
                                          </p:spTgt>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78"/>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8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7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1"/>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7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2"/>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8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7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76"/>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childTnLst>
                                </p:cTn>
                              </p:par>
                              <p:par>
                                <p:cTn id="64" presetID="1" presetClass="exit" presetSubtype="0" fill="hold" grpId="1" nodeType="withEffect">
                                  <p:stCondLst>
                                    <p:cond delay="0"/>
                                  </p:stCondLst>
                                  <p:childTnLst>
                                    <p:set>
                                      <p:cBhvr>
                                        <p:cTn id="65" dur="1" fill="hold">
                                          <p:stCondLst>
                                            <p:cond delay="0"/>
                                          </p:stCondLst>
                                        </p:cTn>
                                        <p:tgtEl>
                                          <p:spTgt spid="84"/>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75"/>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73"/>
                                        </p:tgtEl>
                                        <p:attrNameLst>
                                          <p:attrName>style.visibility</p:attrName>
                                        </p:attrNameLst>
                                      </p:cBhvr>
                                      <p:to>
                                        <p:strVal val="visible"/>
                                      </p:to>
                                    </p:set>
                                  </p:childTnLst>
                                </p:cTn>
                              </p:par>
                              <p:par>
                                <p:cTn id="74" presetID="1" presetClass="exit" presetSubtype="0" fill="hold" grpId="1" nodeType="withEffect">
                                  <p:stCondLst>
                                    <p:cond delay="0"/>
                                  </p:stCondLst>
                                  <p:childTnLst>
                                    <p:set>
                                      <p:cBhvr>
                                        <p:cTn id="75" dur="1" fill="hold">
                                          <p:stCondLst>
                                            <p:cond delay="0"/>
                                          </p:stCondLst>
                                        </p:cTn>
                                        <p:tgtEl>
                                          <p:spTgt spid="85"/>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p:bldP spid="79" grpId="1" build="p"/>
      <p:bldP spid="80" grpId="0"/>
      <p:bldP spid="80" grpId="1"/>
      <p:bldP spid="81" grpId="0"/>
      <p:bldP spid="81" grpId="1"/>
      <p:bldP spid="82" grpId="0"/>
      <p:bldP spid="82" grpId="1"/>
      <p:bldP spid="83" grpId="0"/>
      <p:bldP spid="83" grpId="1"/>
      <p:bldP spid="84" grpId="0"/>
      <p:bldP spid="84" grpId="1"/>
      <p:bldP spid="85" grpId="0"/>
      <p:bldP spid="85" grpId="1"/>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192000" cy="6858000"/>
          </a:xfrm>
          <a:prstGeom prst="rect">
            <a:avLst/>
          </a:prstGeom>
        </p:spPr>
      </p:pic>
      <p:sp>
        <p:nvSpPr>
          <p:cNvPr id="5" name="Snip Single Corner Rectangle 9"/>
          <p:cNvSpPr/>
          <p:nvPr/>
        </p:nvSpPr>
        <p:spPr>
          <a:xfrm>
            <a:off x="1524000" y="3590326"/>
            <a:ext cx="9144000" cy="1560179"/>
          </a:xfrm>
          <a:custGeom>
            <a:avLst/>
            <a:gdLst>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201625"/>
              <a:gd name="connsiteY0" fmla="*/ 0 h 2182528"/>
              <a:gd name="connsiteX1" fmla="*/ 11828238 w 12201625"/>
              <a:gd name="connsiteY1" fmla="*/ 0 h 2182528"/>
              <a:gd name="connsiteX2" fmla="*/ 12201625 w 12201625"/>
              <a:gd name="connsiteY2" fmla="*/ 537016 h 2182528"/>
              <a:gd name="connsiteX3" fmla="*/ 12192000 w 12201625"/>
              <a:gd name="connsiteY3" fmla="*/ 2182528 h 2182528"/>
              <a:gd name="connsiteX4" fmla="*/ 0 w 12201625"/>
              <a:gd name="connsiteY4" fmla="*/ 2182528 h 2182528"/>
              <a:gd name="connsiteX5" fmla="*/ 0 w 12201625"/>
              <a:gd name="connsiteY5" fmla="*/ 0 h 2182528"/>
              <a:gd name="connsiteX0" fmla="*/ 0 w 12201625"/>
              <a:gd name="connsiteY0" fmla="*/ 9625 h 2192153"/>
              <a:gd name="connsiteX1" fmla="*/ 11645358 w 12201625"/>
              <a:gd name="connsiteY1" fmla="*/ 0 h 2192153"/>
              <a:gd name="connsiteX2" fmla="*/ 12201625 w 12201625"/>
              <a:gd name="connsiteY2" fmla="*/ 546641 h 2192153"/>
              <a:gd name="connsiteX3" fmla="*/ 12192000 w 12201625"/>
              <a:gd name="connsiteY3" fmla="*/ 2192153 h 2192153"/>
              <a:gd name="connsiteX4" fmla="*/ 0 w 12201625"/>
              <a:gd name="connsiteY4" fmla="*/ 2192153 h 2192153"/>
              <a:gd name="connsiteX5" fmla="*/ 0 w 12201625"/>
              <a:gd name="connsiteY5" fmla="*/ 9625 h 21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625" h="2192153">
                <a:moveTo>
                  <a:pt x="0" y="9625"/>
                </a:moveTo>
                <a:lnTo>
                  <a:pt x="11645358" y="0"/>
                </a:lnTo>
                <a:lnTo>
                  <a:pt x="12201625" y="546641"/>
                </a:lnTo>
                <a:cubicBezTo>
                  <a:pt x="12198417" y="1095145"/>
                  <a:pt x="12195208" y="1643649"/>
                  <a:pt x="12192000" y="2192153"/>
                </a:cubicBezTo>
                <a:lnTo>
                  <a:pt x="0" y="2192153"/>
                </a:lnTo>
                <a:lnTo>
                  <a:pt x="0" y="9625"/>
                </a:lnTo>
                <a:close/>
              </a:path>
            </a:pathLst>
          </a:custGeom>
          <a:solidFill>
            <a:srgbClr val="254061">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22"/>
          <p:cNvSpPr txBox="1">
            <a:spLocks/>
          </p:cNvSpPr>
          <p:nvPr/>
        </p:nvSpPr>
        <p:spPr>
          <a:xfrm>
            <a:off x="1603146" y="4012393"/>
            <a:ext cx="8782050" cy="87952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457200" indent="0" algn="r" defTabSz="457200" rtl="0" eaLnBrk="0" fontAlgn="base" hangingPunct="0">
              <a:spcBef>
                <a:spcPct val="20000"/>
              </a:spcBef>
              <a:spcAft>
                <a:spcPct val="0"/>
              </a:spcAft>
              <a:buFontTx/>
              <a:buNone/>
              <a:defRPr sz="2400" b="1" i="0" kern="1200" baseline="0">
                <a:solidFill>
                  <a:srgbClr val="08557E"/>
                </a:solidFill>
                <a:latin typeface="Arial" pitchFamily="34" charset="0"/>
                <a:ea typeface="ＭＳ Ｐゴシック" pitchFamily="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l"/>
            <a:r>
              <a:rPr lang="en-US" sz="3600" b="0" dirty="0">
                <a:solidFill>
                  <a:schemeClr val="bg1"/>
                </a:solidFill>
                <a:cs typeface="Arial" panose="020B0604020202020204" pitchFamily="34" charset="0"/>
              </a:rPr>
              <a:t>Aqueous Film Forming Foam (AFFF)</a:t>
            </a:r>
          </a:p>
        </p:txBody>
      </p:sp>
      <p:pic>
        <p:nvPicPr>
          <p:cNvPr id="7" name="Picture 6">
            <a:extLst>
              <a:ext uri="{FF2B5EF4-FFF2-40B4-BE49-F238E27FC236}">
                <a16:creationId xmlns:a16="http://schemas.microsoft.com/office/drawing/2014/main" id="{5B29B10A-45E8-4072-85FD-F806720AC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451" y="277018"/>
            <a:ext cx="1584476" cy="567836"/>
          </a:xfrm>
          <a:prstGeom prst="rect">
            <a:avLst/>
          </a:prstGeom>
        </p:spPr>
      </p:pic>
    </p:spTree>
    <p:extLst>
      <p:ext uri="{BB962C8B-B14F-4D97-AF65-F5344CB8AC3E}">
        <p14:creationId xmlns:p14="http://schemas.microsoft.com/office/powerpoint/2010/main" val="271952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E00BF-3C79-4D53-87A3-86695E72D802}"/>
              </a:ext>
            </a:extLst>
          </p:cNvPr>
          <p:cNvSpPr>
            <a:spLocks noGrp="1"/>
          </p:cNvSpPr>
          <p:nvPr>
            <p:ph type="sldNum" sz="quarter" idx="12"/>
          </p:nvPr>
        </p:nvSpPr>
        <p:spPr>
          <a:xfrm>
            <a:off x="8379041" y="6388206"/>
            <a:ext cx="2133600" cy="365125"/>
          </a:xfrm>
        </p:spPr>
        <p:txBody>
          <a:bodyPr/>
          <a:lstStyle/>
          <a:p>
            <a:pPr>
              <a:defRPr/>
            </a:pPr>
            <a:fld id="{296D35B4-D7AE-4D85-A57B-B2B020E7A9A7}" type="slidenum">
              <a:rPr lang="en-US" smtClean="0"/>
              <a:pPr>
                <a:defRPr/>
              </a:pPr>
              <a:t>13</a:t>
            </a:fld>
            <a:endParaRPr lang="en-US" dirty="0"/>
          </a:p>
        </p:txBody>
      </p:sp>
      <p:sp>
        <p:nvSpPr>
          <p:cNvPr id="3" name="Text Placeholder 2">
            <a:extLst>
              <a:ext uri="{FF2B5EF4-FFF2-40B4-BE49-F238E27FC236}">
                <a16:creationId xmlns:a16="http://schemas.microsoft.com/office/drawing/2014/main" id="{C144A680-8227-43D4-BEF6-5E2751D836B3}"/>
              </a:ext>
            </a:extLst>
          </p:cNvPr>
          <p:cNvSpPr>
            <a:spLocks noGrp="1"/>
          </p:cNvSpPr>
          <p:nvPr>
            <p:ph type="body" sz="quarter" idx="11"/>
          </p:nvPr>
        </p:nvSpPr>
        <p:spPr>
          <a:xfrm>
            <a:off x="712166" y="954540"/>
            <a:ext cx="7932922" cy="2495256"/>
          </a:xfrm>
        </p:spPr>
        <p:txBody>
          <a:bodyPr/>
          <a:lstStyle/>
          <a:p>
            <a:pPr marL="227013" indent="-227013"/>
            <a:r>
              <a:rPr lang="en-US" sz="2800" dirty="0">
                <a:solidFill>
                  <a:schemeClr val="tx1">
                    <a:lumMod val="75000"/>
                    <a:lumOff val="25000"/>
                  </a:schemeClr>
                </a:solidFill>
              </a:rPr>
              <a:t>Highly effective fire-fighting foam</a:t>
            </a:r>
          </a:p>
          <a:p>
            <a:pPr marL="227013" indent="-227013"/>
            <a:r>
              <a:rPr lang="en-US" sz="2800" dirty="0">
                <a:solidFill>
                  <a:schemeClr val="tx1">
                    <a:lumMod val="75000"/>
                    <a:lumOff val="25000"/>
                  </a:schemeClr>
                </a:solidFill>
              </a:rPr>
              <a:t>Used for hydrocarbon fuel fires</a:t>
            </a:r>
          </a:p>
          <a:p>
            <a:pPr marL="227013" indent="-227013"/>
            <a:r>
              <a:rPr lang="en-US" sz="2800" dirty="0">
                <a:solidFill>
                  <a:schemeClr val="tx1">
                    <a:lumMod val="75000"/>
                    <a:lumOff val="25000"/>
                  </a:schemeClr>
                </a:solidFill>
              </a:rPr>
              <a:t>AFFF acts as:</a:t>
            </a:r>
          </a:p>
          <a:p>
            <a:pPr marL="685800" lvl="1" indent="-342900">
              <a:buFont typeface="Calibri" panose="020F0502020204030204" pitchFamily="34" charset="0"/>
              <a:buChar char="–"/>
            </a:pPr>
            <a:r>
              <a:rPr lang="en-US" sz="2400" dirty="0">
                <a:solidFill>
                  <a:schemeClr val="tx1">
                    <a:lumMod val="75000"/>
                    <a:lumOff val="25000"/>
                  </a:schemeClr>
                </a:solidFill>
              </a:rPr>
              <a:t>An aqueous foam: primary fire extinguishing agent</a:t>
            </a:r>
          </a:p>
          <a:p>
            <a:pPr marL="685800" lvl="1" indent="-342900">
              <a:buFont typeface="Calibri" panose="020F0502020204030204" pitchFamily="34" charset="0"/>
              <a:buChar char="–"/>
            </a:pPr>
            <a:r>
              <a:rPr lang="en-US" sz="2400" dirty="0">
                <a:solidFill>
                  <a:schemeClr val="tx1">
                    <a:lumMod val="75000"/>
                    <a:lumOff val="25000"/>
                  </a:schemeClr>
                </a:solidFill>
              </a:rPr>
              <a:t>An aqueous film former: a fuel vapor suppressor</a:t>
            </a:r>
          </a:p>
          <a:p>
            <a:pPr lvl="1"/>
            <a:endParaRPr lang="en-US" sz="2850" dirty="0"/>
          </a:p>
          <a:p>
            <a:pPr lvl="1"/>
            <a:endParaRPr lang="en-US" sz="2850" dirty="0"/>
          </a:p>
        </p:txBody>
      </p:sp>
      <p:sp>
        <p:nvSpPr>
          <p:cNvPr id="4" name="Title 3">
            <a:extLst>
              <a:ext uri="{FF2B5EF4-FFF2-40B4-BE49-F238E27FC236}">
                <a16:creationId xmlns:a16="http://schemas.microsoft.com/office/drawing/2014/main" id="{25B9DFBA-FA45-49F0-A64B-C2D30E902CD4}"/>
              </a:ext>
            </a:extLst>
          </p:cNvPr>
          <p:cNvSpPr>
            <a:spLocks noGrp="1"/>
          </p:cNvSpPr>
          <p:nvPr>
            <p:ph type="title"/>
          </p:nvPr>
        </p:nvSpPr>
        <p:spPr>
          <a:xfrm>
            <a:off x="611008" y="280111"/>
            <a:ext cx="7121525" cy="673100"/>
          </a:xfrm>
        </p:spPr>
        <p:txBody>
          <a:bodyPr/>
          <a:lstStyle/>
          <a:p>
            <a:r>
              <a:rPr lang="en-US" sz="3200" b="1" dirty="0"/>
              <a:t>What is AFFF?</a:t>
            </a:r>
          </a:p>
        </p:txBody>
      </p:sp>
      <p:pic>
        <p:nvPicPr>
          <p:cNvPr id="7" name="Picture 6">
            <a:extLst>
              <a:ext uri="{FF2B5EF4-FFF2-40B4-BE49-F238E27FC236}">
                <a16:creationId xmlns:a16="http://schemas.microsoft.com/office/drawing/2014/main" id="{E7E7968C-6C4A-4038-9210-330DD0EDB4B2}"/>
              </a:ext>
            </a:extLst>
          </p:cNvPr>
          <p:cNvPicPr>
            <a:picLocks noChangeAspect="1"/>
          </p:cNvPicPr>
          <p:nvPr/>
        </p:nvPicPr>
        <p:blipFill rotWithShape="1">
          <a:blip r:embed="rId3">
            <a:extLst>
              <a:ext uri="{28A0092B-C50C-407E-A947-70E740481C1C}">
                <a14:useLocalDpi xmlns:a14="http://schemas.microsoft.com/office/drawing/2010/main" val="0"/>
              </a:ext>
            </a:extLst>
          </a:blip>
          <a:srcRect r="2076"/>
          <a:stretch/>
        </p:blipFill>
        <p:spPr>
          <a:xfrm>
            <a:off x="1875999" y="3830479"/>
            <a:ext cx="4853693" cy="2557727"/>
          </a:xfrm>
          <a:prstGeom prst="rect">
            <a:avLst/>
          </a:prstGeom>
        </p:spPr>
      </p:pic>
      <p:pic>
        <p:nvPicPr>
          <p:cNvPr id="9" name="Picture 8">
            <a:extLst>
              <a:ext uri="{FF2B5EF4-FFF2-40B4-BE49-F238E27FC236}">
                <a16:creationId xmlns:a16="http://schemas.microsoft.com/office/drawing/2014/main" id="{618A68EE-3142-4473-B11C-C4645E183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613" y="3710387"/>
            <a:ext cx="3782950" cy="2677819"/>
          </a:xfrm>
          <a:prstGeom prst="rect">
            <a:avLst/>
          </a:prstGeom>
        </p:spPr>
      </p:pic>
    </p:spTree>
    <p:extLst>
      <p:ext uri="{BB962C8B-B14F-4D97-AF65-F5344CB8AC3E}">
        <p14:creationId xmlns:p14="http://schemas.microsoft.com/office/powerpoint/2010/main" val="135885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E00BF-3C79-4D53-87A3-86695E72D802}"/>
              </a:ext>
            </a:extLst>
          </p:cNvPr>
          <p:cNvSpPr>
            <a:spLocks noGrp="1"/>
          </p:cNvSpPr>
          <p:nvPr>
            <p:ph type="sldNum" sz="quarter" idx="12"/>
          </p:nvPr>
        </p:nvSpPr>
        <p:spPr/>
        <p:txBody>
          <a:bodyPr/>
          <a:lstStyle/>
          <a:p>
            <a:pPr>
              <a:defRPr/>
            </a:pPr>
            <a:fld id="{296D35B4-D7AE-4D85-A57B-B2B020E7A9A7}" type="slidenum">
              <a:rPr lang="en-US" smtClean="0"/>
              <a:pPr>
                <a:defRPr/>
              </a:pPr>
              <a:t>14</a:t>
            </a:fld>
            <a:endParaRPr lang="en-US" dirty="0"/>
          </a:p>
        </p:txBody>
      </p:sp>
      <p:sp>
        <p:nvSpPr>
          <p:cNvPr id="3" name="Text Placeholder 2">
            <a:extLst>
              <a:ext uri="{FF2B5EF4-FFF2-40B4-BE49-F238E27FC236}">
                <a16:creationId xmlns:a16="http://schemas.microsoft.com/office/drawing/2014/main" id="{C144A680-8227-43D4-BEF6-5E2751D836B3}"/>
              </a:ext>
            </a:extLst>
          </p:cNvPr>
          <p:cNvSpPr>
            <a:spLocks noGrp="1"/>
          </p:cNvSpPr>
          <p:nvPr>
            <p:ph type="body" sz="quarter" idx="11"/>
          </p:nvPr>
        </p:nvSpPr>
        <p:spPr>
          <a:xfrm>
            <a:off x="1381754" y="881572"/>
            <a:ext cx="6858265" cy="5747518"/>
          </a:xfrm>
        </p:spPr>
        <p:txBody>
          <a:bodyPr/>
          <a:lstStyle/>
          <a:p>
            <a:pPr marL="282575" indent="-282575">
              <a:lnSpc>
                <a:spcPct val="85000"/>
              </a:lnSpc>
              <a:spcBef>
                <a:spcPts val="2400"/>
              </a:spcBef>
            </a:pPr>
            <a:r>
              <a:rPr lang="en-US" sz="2400" dirty="0"/>
              <a:t>Airports (military/domestic)</a:t>
            </a:r>
          </a:p>
          <a:p>
            <a:pPr marL="282575" indent="-282575">
              <a:lnSpc>
                <a:spcPct val="85000"/>
              </a:lnSpc>
              <a:spcBef>
                <a:spcPts val="2400"/>
              </a:spcBef>
            </a:pPr>
            <a:r>
              <a:rPr lang="en-US" sz="2400" dirty="0"/>
              <a:t>Petrochemical Facilities</a:t>
            </a:r>
          </a:p>
          <a:p>
            <a:pPr marL="282575" indent="-282575">
              <a:lnSpc>
                <a:spcPct val="85000"/>
              </a:lnSpc>
              <a:spcBef>
                <a:spcPts val="2400"/>
              </a:spcBef>
            </a:pPr>
            <a:r>
              <a:rPr lang="en-US" sz="2400" dirty="0"/>
              <a:t>Municipal Fire Dept.</a:t>
            </a:r>
          </a:p>
          <a:p>
            <a:pPr marL="282575" indent="-282575">
              <a:lnSpc>
                <a:spcPct val="85000"/>
              </a:lnSpc>
              <a:spcBef>
                <a:spcPts val="2400"/>
              </a:spcBef>
            </a:pPr>
            <a:r>
              <a:rPr lang="en-US" sz="2400" dirty="0"/>
              <a:t>Industrial Fixed Systems</a:t>
            </a:r>
          </a:p>
          <a:p>
            <a:pPr marL="282575" indent="-282575">
              <a:lnSpc>
                <a:spcPct val="85000"/>
              </a:lnSpc>
              <a:spcBef>
                <a:spcPts val="2400"/>
              </a:spcBef>
            </a:pPr>
            <a:r>
              <a:rPr lang="en-US" sz="2400" dirty="0"/>
              <a:t>Military / Government</a:t>
            </a:r>
          </a:p>
          <a:p>
            <a:pPr marL="282575" indent="-282575">
              <a:lnSpc>
                <a:spcPct val="85000"/>
              </a:lnSpc>
              <a:spcBef>
                <a:spcPts val="2400"/>
              </a:spcBef>
            </a:pPr>
            <a:r>
              <a:rPr lang="en-US" sz="2400" dirty="0"/>
              <a:t>Marine – Off Shore Fire Protection</a:t>
            </a:r>
          </a:p>
          <a:p>
            <a:pPr marL="282575" indent="-282575">
              <a:lnSpc>
                <a:spcPct val="85000"/>
              </a:lnSpc>
              <a:spcBef>
                <a:spcPts val="2400"/>
              </a:spcBef>
            </a:pPr>
            <a:r>
              <a:rPr lang="en-US" sz="2400" dirty="0"/>
              <a:t>Where:</a:t>
            </a:r>
          </a:p>
          <a:p>
            <a:pPr marL="574675" lvl="1" indent="-231775">
              <a:buFont typeface="Calibri" panose="020F0502020204030204" pitchFamily="34" charset="0"/>
              <a:buChar char="–"/>
            </a:pPr>
            <a:r>
              <a:rPr lang="en-US" sz="2000" dirty="0">
                <a:solidFill>
                  <a:schemeClr val="tx1">
                    <a:lumMod val="75000"/>
                    <a:lumOff val="25000"/>
                  </a:schemeClr>
                </a:solidFill>
              </a:rPr>
              <a:t>Historical Use </a:t>
            </a:r>
            <a:r>
              <a:rPr lang="en-US" sz="1600" dirty="0">
                <a:solidFill>
                  <a:schemeClr val="tx1">
                    <a:lumMod val="75000"/>
                    <a:lumOff val="25000"/>
                  </a:schemeClr>
                </a:solidFill>
              </a:rPr>
              <a:t>(where used to fight a fire) </a:t>
            </a:r>
          </a:p>
          <a:p>
            <a:pPr marL="574675" lvl="1" indent="-231775">
              <a:buFont typeface="Calibri" panose="020F0502020204030204" pitchFamily="34" charset="0"/>
              <a:buChar char="–"/>
            </a:pPr>
            <a:r>
              <a:rPr lang="en-US" sz="2000" dirty="0">
                <a:solidFill>
                  <a:schemeClr val="tx1">
                    <a:lumMod val="75000"/>
                    <a:lumOff val="25000"/>
                  </a:schemeClr>
                </a:solidFill>
              </a:rPr>
              <a:t>Fire Training Areas</a:t>
            </a:r>
          </a:p>
          <a:p>
            <a:pPr marL="574675" lvl="1" indent="-231775">
              <a:buFont typeface="Calibri" panose="020F0502020204030204" pitchFamily="34" charset="0"/>
              <a:buChar char="–"/>
            </a:pPr>
            <a:r>
              <a:rPr lang="en-US" sz="2000" dirty="0">
                <a:solidFill>
                  <a:schemeClr val="tx1">
                    <a:lumMod val="75000"/>
                    <a:lumOff val="25000"/>
                  </a:schemeClr>
                </a:solidFill>
              </a:rPr>
              <a:t>Nozzle Testing Areas</a:t>
            </a:r>
          </a:p>
          <a:p>
            <a:pPr marL="574675" lvl="1" indent="-231775">
              <a:buFont typeface="Calibri" panose="020F0502020204030204" pitchFamily="34" charset="0"/>
              <a:buChar char="–"/>
            </a:pPr>
            <a:r>
              <a:rPr lang="en-US" sz="2000" dirty="0">
                <a:solidFill>
                  <a:schemeClr val="tx1">
                    <a:lumMod val="75000"/>
                    <a:lumOff val="25000"/>
                  </a:schemeClr>
                </a:solidFill>
              </a:rPr>
              <a:t>Storage Areas</a:t>
            </a:r>
          </a:p>
        </p:txBody>
      </p:sp>
      <p:sp>
        <p:nvSpPr>
          <p:cNvPr id="4" name="Title 3">
            <a:extLst>
              <a:ext uri="{FF2B5EF4-FFF2-40B4-BE49-F238E27FC236}">
                <a16:creationId xmlns:a16="http://schemas.microsoft.com/office/drawing/2014/main" id="{25B9DFBA-FA45-49F0-A64B-C2D30E902CD4}"/>
              </a:ext>
            </a:extLst>
          </p:cNvPr>
          <p:cNvSpPr>
            <a:spLocks noGrp="1"/>
          </p:cNvSpPr>
          <p:nvPr>
            <p:ph type="title"/>
          </p:nvPr>
        </p:nvSpPr>
        <p:spPr>
          <a:xfrm>
            <a:off x="274849" y="135021"/>
            <a:ext cx="7121525" cy="673100"/>
          </a:xfrm>
        </p:spPr>
        <p:txBody>
          <a:bodyPr/>
          <a:lstStyle/>
          <a:p>
            <a:r>
              <a:rPr lang="en-US" b="1" dirty="0"/>
              <a:t>Where is AFFF Used?</a:t>
            </a:r>
          </a:p>
        </p:txBody>
      </p:sp>
      <p:pic>
        <p:nvPicPr>
          <p:cNvPr id="5" name="Picture 4">
            <a:extLst>
              <a:ext uri="{FF2B5EF4-FFF2-40B4-BE49-F238E27FC236}">
                <a16:creationId xmlns:a16="http://schemas.microsoft.com/office/drawing/2014/main" id="{7A480DB1-9F4E-49D6-BD63-F138AE6358C9}"/>
              </a:ext>
            </a:extLst>
          </p:cNvPr>
          <p:cNvPicPr>
            <a:picLocks noChangeAspect="1"/>
          </p:cNvPicPr>
          <p:nvPr/>
        </p:nvPicPr>
        <p:blipFill rotWithShape="1">
          <a:blip r:embed="rId3"/>
          <a:srcRect t="-26"/>
          <a:stretch/>
        </p:blipFill>
        <p:spPr>
          <a:xfrm>
            <a:off x="6687810" y="1515978"/>
            <a:ext cx="5382978" cy="4840381"/>
          </a:xfrm>
          <a:prstGeom prst="rect">
            <a:avLst/>
          </a:prstGeom>
        </p:spPr>
      </p:pic>
    </p:spTree>
    <p:extLst>
      <p:ext uri="{BB962C8B-B14F-4D97-AF65-F5344CB8AC3E}">
        <p14:creationId xmlns:p14="http://schemas.microsoft.com/office/powerpoint/2010/main" val="419945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145" y="194017"/>
            <a:ext cx="6272321" cy="504825"/>
          </a:xfrm>
        </p:spPr>
        <p:txBody>
          <a:bodyPr/>
          <a:lstStyle/>
          <a:p>
            <a:r>
              <a:rPr lang="en-US" sz="3600" dirty="0">
                <a:latin typeface="+mn-lt"/>
              </a:rPr>
              <a:t>Types of Fluorine-Based AFFF</a:t>
            </a:r>
          </a:p>
        </p:txBody>
      </p:sp>
      <p:sp>
        <p:nvSpPr>
          <p:cNvPr id="2" name="Slide Number Placeholder 1"/>
          <p:cNvSpPr>
            <a:spLocks noGrp="1"/>
          </p:cNvSpPr>
          <p:nvPr>
            <p:ph type="sldNum" sz="quarter" idx="12"/>
          </p:nvPr>
        </p:nvSpPr>
        <p:spPr>
          <a:xfrm>
            <a:off x="10041033" y="6629698"/>
            <a:ext cx="521410" cy="152522"/>
          </a:xfrm>
        </p:spPr>
        <p:txBody>
          <a:bodyPr/>
          <a:lstStyle/>
          <a:p>
            <a:pPr>
              <a:defRPr/>
            </a:pPr>
            <a:fld id="{296D35B4-D7AE-4D85-A57B-B2B020E7A9A7}" type="slidenum">
              <a:rPr lang="en-US"/>
              <a:pPr>
                <a:defRPr/>
              </a:pPr>
              <a:t>15</a:t>
            </a:fld>
            <a:endParaRPr lang="en-US" dirty="0"/>
          </a:p>
        </p:txBody>
      </p:sp>
      <p:grpSp>
        <p:nvGrpSpPr>
          <p:cNvPr id="19" name="Group 18">
            <a:extLst>
              <a:ext uri="{FF2B5EF4-FFF2-40B4-BE49-F238E27FC236}">
                <a16:creationId xmlns:a16="http://schemas.microsoft.com/office/drawing/2014/main" id="{A39BE7BD-6FE8-467E-9F85-EE67679D4043}"/>
              </a:ext>
            </a:extLst>
          </p:cNvPr>
          <p:cNvGrpSpPr/>
          <p:nvPr/>
        </p:nvGrpSpPr>
        <p:grpSpPr>
          <a:xfrm>
            <a:off x="1525670" y="1065762"/>
            <a:ext cx="3098870" cy="5015543"/>
            <a:chOff x="431751" y="1340807"/>
            <a:chExt cx="3098870" cy="5015543"/>
          </a:xfrm>
        </p:grpSpPr>
        <p:sp>
          <p:nvSpPr>
            <p:cNvPr id="20" name="Rectangle 19">
              <a:extLst>
                <a:ext uri="{FF2B5EF4-FFF2-40B4-BE49-F238E27FC236}">
                  <a16:creationId xmlns:a16="http://schemas.microsoft.com/office/drawing/2014/main" id="{3272422F-0E1D-4434-823A-8D93A016EA61}"/>
                </a:ext>
              </a:extLst>
            </p:cNvPr>
            <p:cNvSpPr/>
            <p:nvPr/>
          </p:nvSpPr>
          <p:spPr>
            <a:xfrm>
              <a:off x="431751" y="3615540"/>
              <a:ext cx="3098870" cy="274081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12">
              <a:extLst>
                <a:ext uri="{FF2B5EF4-FFF2-40B4-BE49-F238E27FC236}">
                  <a16:creationId xmlns:a16="http://schemas.microsoft.com/office/drawing/2014/main" id="{57E838E6-6042-4184-B01D-2E16F1EB26BC}"/>
                </a:ext>
              </a:extLst>
            </p:cNvPr>
            <p:cNvSpPr/>
            <p:nvPr/>
          </p:nvSpPr>
          <p:spPr>
            <a:xfrm rot="5400000">
              <a:off x="1640926" y="2835079"/>
              <a:ext cx="580983" cy="979939"/>
            </a:xfrm>
            <a:prstGeom prst="rightArrow">
              <a:avLst/>
            </a:prstGeom>
            <a:solidFill>
              <a:srgbClr val="003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C87770E2-0507-4585-BD1B-B67C8B473BF5}"/>
                </a:ext>
              </a:extLst>
            </p:cNvPr>
            <p:cNvSpPr txBox="1"/>
            <p:nvPr/>
          </p:nvSpPr>
          <p:spPr>
            <a:xfrm>
              <a:off x="431751" y="3670040"/>
              <a:ext cx="3098870" cy="2249847"/>
            </a:xfrm>
            <a:prstGeom prst="rect">
              <a:avLst/>
            </a:prstGeom>
            <a:noFill/>
            <a:ln w="12700">
              <a:noFill/>
            </a:ln>
          </p:spPr>
          <p:txBody>
            <a:bodyPr wrap="square" rtlCol="0" anchor="t">
              <a:spAutoFit/>
            </a:bodyPr>
            <a:lstStyle/>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PFOS based (80%)</a:t>
              </a:r>
            </a:p>
            <a:p>
              <a:pPr marL="182880" indent="-182880">
                <a:lnSpc>
                  <a:spcPct val="90000"/>
                </a:lnSpc>
                <a:spcBef>
                  <a:spcPts val="600"/>
                </a:spcBef>
                <a:buSzPct val="80000"/>
                <a:buFont typeface="Wingdings" panose="05000000000000000000" pitchFamily="2" charset="2"/>
                <a:buChar char="§"/>
              </a:pPr>
              <a:r>
                <a:rPr lang="en-US" sz="1600" dirty="0" err="1">
                  <a:solidFill>
                    <a:schemeClr val="bg1"/>
                  </a:solidFill>
                </a:rPr>
                <a:t>Telomer</a:t>
              </a:r>
              <a:r>
                <a:rPr lang="en-US" sz="1600" dirty="0">
                  <a:solidFill>
                    <a:schemeClr val="bg1"/>
                  </a:solidFill>
                </a:rPr>
                <a:t> based (20%)</a:t>
              </a:r>
            </a:p>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Developed in 1960s</a:t>
              </a:r>
            </a:p>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Production ended in 2002</a:t>
              </a:r>
            </a:p>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Inventory remains in many locations</a:t>
              </a:r>
            </a:p>
            <a:p>
              <a:pPr marL="182880" indent="-182880">
                <a:lnSpc>
                  <a:spcPct val="90000"/>
                </a:lnSpc>
                <a:spcBef>
                  <a:spcPts val="600"/>
                </a:spcBef>
                <a:buSzPct val="80000"/>
                <a:buFont typeface="Wingdings" panose="05000000000000000000" pitchFamily="2" charset="2"/>
                <a:buChar char="§"/>
              </a:pPr>
              <a:r>
                <a:rPr lang="en-US" sz="1600" b="1" dirty="0">
                  <a:solidFill>
                    <a:srgbClr val="FFFF00"/>
                  </a:solidFill>
                </a:rPr>
                <a:t>Contain or breakdown to PFOS &amp; </a:t>
              </a:r>
              <a:r>
                <a:rPr lang="en-US" sz="1600" b="1" dirty="0" err="1">
                  <a:solidFill>
                    <a:srgbClr val="FFFF00"/>
                  </a:solidFill>
                </a:rPr>
                <a:t>PFHxS</a:t>
              </a:r>
              <a:r>
                <a:rPr lang="en-US" sz="1600" b="1" dirty="0">
                  <a:solidFill>
                    <a:srgbClr val="FFFF00"/>
                  </a:solidFill>
                </a:rPr>
                <a:t> and possibly PFOA</a:t>
              </a:r>
            </a:p>
          </p:txBody>
        </p:sp>
        <p:sp>
          <p:nvSpPr>
            <p:cNvPr id="23" name="Freeform 21">
              <a:extLst>
                <a:ext uri="{FF2B5EF4-FFF2-40B4-BE49-F238E27FC236}">
                  <a16:creationId xmlns:a16="http://schemas.microsoft.com/office/drawing/2014/main" id="{CAAAADCA-5453-483C-99D3-131DB90190C7}"/>
                </a:ext>
              </a:extLst>
            </p:cNvPr>
            <p:cNvSpPr/>
            <p:nvPr/>
          </p:nvSpPr>
          <p:spPr>
            <a:xfrm>
              <a:off x="584997" y="1340807"/>
              <a:ext cx="2737490" cy="1753000"/>
            </a:xfrm>
            <a:custGeom>
              <a:avLst/>
              <a:gdLst>
                <a:gd name="connsiteX0" fmla="*/ 0 w 1753000"/>
                <a:gd name="connsiteY0" fmla="*/ 876500 h 1753000"/>
                <a:gd name="connsiteX1" fmla="*/ 876500 w 1753000"/>
                <a:gd name="connsiteY1" fmla="*/ 0 h 1753000"/>
                <a:gd name="connsiteX2" fmla="*/ 1753000 w 1753000"/>
                <a:gd name="connsiteY2" fmla="*/ 876500 h 1753000"/>
                <a:gd name="connsiteX3" fmla="*/ 876500 w 1753000"/>
                <a:gd name="connsiteY3" fmla="*/ 1753000 h 1753000"/>
                <a:gd name="connsiteX4" fmla="*/ 0 w 1753000"/>
                <a:gd name="connsiteY4" fmla="*/ 876500 h 175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000" h="1753000">
                  <a:moveTo>
                    <a:pt x="0" y="876500"/>
                  </a:moveTo>
                  <a:cubicBezTo>
                    <a:pt x="0" y="392422"/>
                    <a:pt x="392422" y="0"/>
                    <a:pt x="876500" y="0"/>
                  </a:cubicBezTo>
                  <a:cubicBezTo>
                    <a:pt x="1360578" y="0"/>
                    <a:pt x="1753000" y="392422"/>
                    <a:pt x="1753000" y="876500"/>
                  </a:cubicBezTo>
                  <a:cubicBezTo>
                    <a:pt x="1753000" y="1360578"/>
                    <a:pt x="1360578" y="1753000"/>
                    <a:pt x="876500" y="1753000"/>
                  </a:cubicBezTo>
                  <a:cubicBezTo>
                    <a:pt x="392422" y="1753000"/>
                    <a:pt x="0" y="1360578"/>
                    <a:pt x="0" y="876500"/>
                  </a:cubicBezTo>
                  <a:close/>
                </a:path>
              </a:pathLst>
            </a:custGeom>
            <a:solidFill>
              <a:srgbClr val="003B5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851" tIns="280851" rIns="280851" bIns="280851" numCol="1" spcCol="1270" anchor="ctr" anchorCtr="0">
              <a:noAutofit/>
            </a:bodyPr>
            <a:lstStyle/>
            <a:p>
              <a:pPr algn="ctr" defTabSz="844550">
                <a:lnSpc>
                  <a:spcPct val="90000"/>
                </a:lnSpc>
                <a:spcAft>
                  <a:spcPct val="35000"/>
                </a:spcAft>
              </a:pPr>
              <a:r>
                <a:rPr lang="en-US" sz="2000" b="1" dirty="0"/>
                <a:t>Legacy 1</a:t>
              </a:r>
              <a:r>
                <a:rPr lang="en-US" sz="2000" b="1" baseline="30000" dirty="0"/>
                <a:t>st</a:t>
              </a:r>
              <a:r>
                <a:rPr lang="en-US" sz="2000" b="1" dirty="0"/>
                <a:t> Generation AFFF</a:t>
              </a:r>
            </a:p>
          </p:txBody>
        </p:sp>
      </p:grpSp>
      <p:grpSp>
        <p:nvGrpSpPr>
          <p:cNvPr id="30" name="Group 29">
            <a:extLst>
              <a:ext uri="{FF2B5EF4-FFF2-40B4-BE49-F238E27FC236}">
                <a16:creationId xmlns:a16="http://schemas.microsoft.com/office/drawing/2014/main" id="{7EE367C8-68FC-445F-96DC-70F8A75B1F1D}"/>
              </a:ext>
            </a:extLst>
          </p:cNvPr>
          <p:cNvGrpSpPr/>
          <p:nvPr/>
        </p:nvGrpSpPr>
        <p:grpSpPr>
          <a:xfrm>
            <a:off x="4447374" y="1065762"/>
            <a:ext cx="3098951" cy="5015543"/>
            <a:chOff x="4374556" y="1340807"/>
            <a:chExt cx="3098951" cy="5015543"/>
          </a:xfrm>
        </p:grpSpPr>
        <p:sp>
          <p:nvSpPr>
            <p:cNvPr id="31" name="Oval 30">
              <a:extLst>
                <a:ext uri="{FF2B5EF4-FFF2-40B4-BE49-F238E27FC236}">
                  <a16:creationId xmlns:a16="http://schemas.microsoft.com/office/drawing/2014/main" id="{B2ECBA87-7CF2-4764-A057-D7933FD94945}"/>
                </a:ext>
              </a:extLst>
            </p:cNvPr>
            <p:cNvSpPr/>
            <p:nvPr/>
          </p:nvSpPr>
          <p:spPr>
            <a:xfrm>
              <a:off x="4541032" y="1340807"/>
              <a:ext cx="2766081" cy="1753000"/>
            </a:xfrm>
            <a:prstGeom prst="ellipse">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6BB0B33-8CDF-4F71-ABDE-D50614367C94}"/>
                </a:ext>
              </a:extLst>
            </p:cNvPr>
            <p:cNvGrpSpPr/>
            <p:nvPr/>
          </p:nvGrpSpPr>
          <p:grpSpPr>
            <a:xfrm>
              <a:off x="4374556" y="1426819"/>
              <a:ext cx="3098951" cy="4929531"/>
              <a:chOff x="4374556" y="1426819"/>
              <a:chExt cx="3098951" cy="4929531"/>
            </a:xfrm>
          </p:grpSpPr>
          <p:sp>
            <p:nvSpPr>
              <p:cNvPr id="33" name="Rectangle 32">
                <a:extLst>
                  <a:ext uri="{FF2B5EF4-FFF2-40B4-BE49-F238E27FC236}">
                    <a16:creationId xmlns:a16="http://schemas.microsoft.com/office/drawing/2014/main" id="{51ED50FE-FD18-4E5B-8F01-0D882C7EFAED}"/>
                  </a:ext>
                </a:extLst>
              </p:cNvPr>
              <p:cNvSpPr/>
              <p:nvPr/>
            </p:nvSpPr>
            <p:spPr>
              <a:xfrm>
                <a:off x="4374637" y="3615540"/>
                <a:ext cx="3098870" cy="274081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12">
                <a:extLst>
                  <a:ext uri="{FF2B5EF4-FFF2-40B4-BE49-F238E27FC236}">
                    <a16:creationId xmlns:a16="http://schemas.microsoft.com/office/drawing/2014/main" id="{818C0ED6-98A8-420F-AB44-202C6C70BACA}"/>
                  </a:ext>
                </a:extLst>
              </p:cNvPr>
              <p:cNvSpPr/>
              <p:nvPr/>
            </p:nvSpPr>
            <p:spPr>
              <a:xfrm rot="5400000">
                <a:off x="5639650" y="2835079"/>
                <a:ext cx="580984" cy="979939"/>
              </a:xfrm>
              <a:prstGeom prst="rightArrow">
                <a:avLst/>
              </a:prstGeom>
              <a:solidFill>
                <a:srgbClr val="F2A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4752FCD0-D51F-4F3D-A9EF-A0B091B1965F}"/>
                  </a:ext>
                </a:extLst>
              </p:cNvPr>
              <p:cNvSpPr txBox="1"/>
              <p:nvPr/>
            </p:nvSpPr>
            <p:spPr>
              <a:xfrm>
                <a:off x="4374556" y="3662352"/>
                <a:ext cx="3098870" cy="2172903"/>
              </a:xfrm>
              <a:prstGeom prst="rect">
                <a:avLst/>
              </a:prstGeom>
              <a:noFill/>
              <a:ln w="12700">
                <a:noFill/>
              </a:ln>
            </p:spPr>
            <p:txBody>
              <a:bodyPr wrap="square" rtlCol="0" anchor="t">
                <a:spAutoFit/>
              </a:bodyPr>
              <a:lstStyle/>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Sold from 1970s - 2016</a:t>
                </a:r>
              </a:p>
              <a:p>
                <a:pPr marL="182880" indent="-182880">
                  <a:lnSpc>
                    <a:spcPct val="90000"/>
                  </a:lnSpc>
                  <a:spcBef>
                    <a:spcPts val="600"/>
                  </a:spcBef>
                  <a:buSzPct val="80000"/>
                  <a:buFont typeface="Wingdings" panose="05000000000000000000" pitchFamily="2" charset="2"/>
                  <a:buChar char="§"/>
                </a:pPr>
                <a:r>
                  <a:rPr lang="en-US" sz="1600" dirty="0" err="1">
                    <a:solidFill>
                      <a:schemeClr val="bg1"/>
                    </a:solidFill>
                  </a:rPr>
                  <a:t>Telomers</a:t>
                </a:r>
                <a:endParaRPr lang="en-US" sz="1600" dirty="0">
                  <a:solidFill>
                    <a:schemeClr val="bg1"/>
                  </a:solidFill>
                </a:endParaRPr>
              </a:p>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PFOR compounds (R= cationic and anionic heads) “precursors”</a:t>
                </a:r>
              </a:p>
              <a:p>
                <a:pPr marL="182880" indent="-182880">
                  <a:lnSpc>
                    <a:spcPct val="90000"/>
                  </a:lnSpc>
                  <a:spcBef>
                    <a:spcPts val="600"/>
                  </a:spcBef>
                  <a:buSzPct val="80000"/>
                  <a:buFont typeface="Wingdings" panose="05000000000000000000" pitchFamily="2" charset="2"/>
                  <a:buChar char="§"/>
                </a:pPr>
                <a:r>
                  <a:rPr lang="en-US" sz="1600" b="1" dirty="0">
                    <a:solidFill>
                      <a:srgbClr val="FFFF00"/>
                    </a:solidFill>
                  </a:rPr>
                  <a:t>PFOR – transformation to sulfonates and carboxylates </a:t>
                </a:r>
              </a:p>
              <a:p>
                <a:pPr marL="182880" indent="-182880">
                  <a:lnSpc>
                    <a:spcPct val="90000"/>
                  </a:lnSpc>
                  <a:spcBef>
                    <a:spcPts val="600"/>
                  </a:spcBef>
                  <a:buSzPct val="80000"/>
                  <a:buFont typeface="Wingdings" panose="05000000000000000000" pitchFamily="2" charset="2"/>
                  <a:buChar char="§"/>
                </a:pPr>
                <a:r>
                  <a:rPr lang="en-US" sz="1600" b="1" dirty="0">
                    <a:solidFill>
                      <a:srgbClr val="FFFF00"/>
                    </a:solidFill>
                  </a:rPr>
                  <a:t>Long-chain </a:t>
                </a:r>
                <a:r>
                  <a:rPr lang="en-US" sz="1600" b="1" dirty="0" err="1">
                    <a:solidFill>
                      <a:srgbClr val="FFFF00"/>
                    </a:solidFill>
                  </a:rPr>
                  <a:t>fluorotelomers</a:t>
                </a:r>
                <a:r>
                  <a:rPr lang="en-US" sz="1600" b="1" dirty="0">
                    <a:solidFill>
                      <a:srgbClr val="FFFF00"/>
                    </a:solidFill>
                  </a:rPr>
                  <a:t> (8:2 FTS) can breakdown to PFOA</a:t>
                </a:r>
              </a:p>
            </p:txBody>
          </p:sp>
          <p:sp>
            <p:nvSpPr>
              <p:cNvPr id="36" name="Freeform 19">
                <a:extLst>
                  <a:ext uri="{FF2B5EF4-FFF2-40B4-BE49-F238E27FC236}">
                    <a16:creationId xmlns:a16="http://schemas.microsoft.com/office/drawing/2014/main" id="{33D02D2C-A808-4D8A-BF8B-1543FD955CDC}"/>
                  </a:ext>
                </a:extLst>
              </p:cNvPr>
              <p:cNvSpPr/>
              <p:nvPr/>
            </p:nvSpPr>
            <p:spPr>
              <a:xfrm>
                <a:off x="4460841" y="1426819"/>
                <a:ext cx="2926465" cy="1653270"/>
              </a:xfrm>
              <a:custGeom>
                <a:avLst/>
                <a:gdLst>
                  <a:gd name="connsiteX0" fmla="*/ 0 w 2344684"/>
                  <a:gd name="connsiteY0" fmla="*/ 826635 h 1653270"/>
                  <a:gd name="connsiteX1" fmla="*/ 1172342 w 2344684"/>
                  <a:gd name="connsiteY1" fmla="*/ 0 h 1653270"/>
                  <a:gd name="connsiteX2" fmla="*/ 2344684 w 2344684"/>
                  <a:gd name="connsiteY2" fmla="*/ 826635 h 1653270"/>
                  <a:gd name="connsiteX3" fmla="*/ 1172342 w 2344684"/>
                  <a:gd name="connsiteY3" fmla="*/ 1653270 h 1653270"/>
                  <a:gd name="connsiteX4" fmla="*/ 0 w 2344684"/>
                  <a:gd name="connsiteY4" fmla="*/ 826635 h 165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684" h="1653270">
                    <a:moveTo>
                      <a:pt x="0" y="826635"/>
                    </a:moveTo>
                    <a:cubicBezTo>
                      <a:pt x="0" y="370097"/>
                      <a:pt x="524875" y="0"/>
                      <a:pt x="1172342" y="0"/>
                    </a:cubicBezTo>
                    <a:cubicBezTo>
                      <a:pt x="1819809" y="0"/>
                      <a:pt x="2344684" y="370097"/>
                      <a:pt x="2344684" y="826635"/>
                    </a:cubicBezTo>
                    <a:cubicBezTo>
                      <a:pt x="2344684" y="1283173"/>
                      <a:pt x="1819809" y="1653270"/>
                      <a:pt x="1172342" y="1653270"/>
                    </a:cubicBezTo>
                    <a:cubicBezTo>
                      <a:pt x="524875" y="1653270"/>
                      <a:pt x="0" y="1283173"/>
                      <a:pt x="0" y="826635"/>
                    </a:cubicBezTo>
                    <a:close/>
                  </a:path>
                </a:pathLst>
              </a:custGeom>
              <a:noFill/>
              <a:ln>
                <a:no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73851" tIns="272596" rIns="373851" bIns="272596" numCol="1" spcCol="1270" anchor="ctr" anchorCtr="0">
                <a:noAutofit/>
              </a:bodyPr>
              <a:lstStyle/>
              <a:p>
                <a:pPr algn="ctr" defTabSz="1066800">
                  <a:lnSpc>
                    <a:spcPct val="80000"/>
                  </a:lnSpc>
                </a:pPr>
                <a:r>
                  <a:rPr lang="en-US" sz="2000" b="1" dirty="0"/>
                  <a:t>2</a:t>
                </a:r>
                <a:r>
                  <a:rPr lang="en-US" sz="2000" b="1" baseline="30000" dirty="0"/>
                  <a:t>nd</a:t>
                </a:r>
                <a:r>
                  <a:rPr lang="en-US" sz="2000" b="1" dirty="0"/>
                  <a:t> Generation Fluorotelomer &amp;  Precursors AFFF</a:t>
                </a:r>
              </a:p>
            </p:txBody>
          </p:sp>
        </p:grpSp>
      </p:grpSp>
      <p:grpSp>
        <p:nvGrpSpPr>
          <p:cNvPr id="37" name="Group 36">
            <a:extLst>
              <a:ext uri="{FF2B5EF4-FFF2-40B4-BE49-F238E27FC236}">
                <a16:creationId xmlns:a16="http://schemas.microsoft.com/office/drawing/2014/main" id="{0A867497-992B-435F-AA83-E333FBFDA531}"/>
              </a:ext>
            </a:extLst>
          </p:cNvPr>
          <p:cNvGrpSpPr/>
          <p:nvPr/>
        </p:nvGrpSpPr>
        <p:grpSpPr>
          <a:xfrm>
            <a:off x="7540314" y="1065762"/>
            <a:ext cx="3098870" cy="5015543"/>
            <a:chOff x="8328779" y="1340807"/>
            <a:chExt cx="3098870" cy="5015543"/>
          </a:xfrm>
        </p:grpSpPr>
        <p:sp>
          <p:nvSpPr>
            <p:cNvPr id="38" name="Rectangle 37">
              <a:extLst>
                <a:ext uri="{FF2B5EF4-FFF2-40B4-BE49-F238E27FC236}">
                  <a16:creationId xmlns:a16="http://schemas.microsoft.com/office/drawing/2014/main" id="{2DFABE88-5861-429E-BFC9-BE50B6191175}"/>
                </a:ext>
              </a:extLst>
            </p:cNvPr>
            <p:cNvSpPr/>
            <p:nvPr/>
          </p:nvSpPr>
          <p:spPr>
            <a:xfrm>
              <a:off x="8328779" y="3615540"/>
              <a:ext cx="3098870" cy="2740810"/>
            </a:xfrm>
            <a:prstGeom prst="rect">
              <a:avLst/>
            </a:prstGeom>
            <a:solidFill>
              <a:srgbClr val="2E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C537A274-59CB-4116-936A-2FD1215C3102}"/>
                </a:ext>
              </a:extLst>
            </p:cNvPr>
            <p:cNvSpPr/>
            <p:nvPr/>
          </p:nvSpPr>
          <p:spPr>
            <a:xfrm rot="5400000">
              <a:off x="9525533" y="2772891"/>
              <a:ext cx="705362" cy="979939"/>
            </a:xfrm>
            <a:prstGeom prst="rightArrow">
              <a:avLst/>
            </a:prstGeom>
            <a:solidFill>
              <a:srgbClr val="2E953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925CD09-8F1F-4D0E-9837-908B6C85146F}"/>
                </a:ext>
              </a:extLst>
            </p:cNvPr>
            <p:cNvSpPr txBox="1"/>
            <p:nvPr/>
          </p:nvSpPr>
          <p:spPr>
            <a:xfrm>
              <a:off x="8328779" y="3672086"/>
              <a:ext cx="3098870" cy="2616101"/>
            </a:xfrm>
            <a:prstGeom prst="rect">
              <a:avLst/>
            </a:prstGeom>
            <a:noFill/>
            <a:ln w="12700">
              <a:noFill/>
            </a:ln>
          </p:spPr>
          <p:txBody>
            <a:bodyPr wrap="square" rtlCol="0" anchor="t">
              <a:spAutoFit/>
            </a:bodyPr>
            <a:lstStyle/>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Most foam </a:t>
              </a:r>
              <a:r>
                <a:rPr lang="en-US" sz="1600" dirty="0" err="1">
                  <a:solidFill>
                    <a:schemeClr val="bg1"/>
                  </a:solidFill>
                </a:rPr>
                <a:t>mfrs</a:t>
              </a:r>
              <a:r>
                <a:rPr lang="en-US" sz="1600" dirty="0">
                  <a:solidFill>
                    <a:schemeClr val="bg1"/>
                  </a:solidFill>
                </a:rPr>
                <a:t> transitioned to this</a:t>
              </a:r>
            </a:p>
            <a:p>
              <a:pPr marL="182880" indent="-182880">
                <a:lnSpc>
                  <a:spcPct val="90000"/>
                </a:lnSpc>
                <a:spcBef>
                  <a:spcPts val="600"/>
                </a:spcBef>
                <a:buSzPct val="80000"/>
                <a:buFont typeface="Wingdings" panose="05000000000000000000" pitchFamily="2" charset="2"/>
                <a:buChar char="§"/>
              </a:pPr>
              <a:r>
                <a:rPr lang="en-US" sz="1600" b="1" dirty="0">
                  <a:solidFill>
                    <a:srgbClr val="FFFF00"/>
                  </a:solidFill>
                </a:rPr>
                <a:t>No PFOS and no breakdown to PFOS</a:t>
              </a:r>
            </a:p>
            <a:p>
              <a:pPr marL="182880" indent="-182880">
                <a:lnSpc>
                  <a:spcPct val="90000"/>
                </a:lnSpc>
                <a:spcBef>
                  <a:spcPts val="600"/>
                </a:spcBef>
                <a:buSzPct val="80000"/>
                <a:buFont typeface="Wingdings" panose="05000000000000000000" pitchFamily="2" charset="2"/>
                <a:buChar char="§"/>
              </a:pPr>
              <a:r>
                <a:rPr lang="en-US" sz="1600" b="1" dirty="0">
                  <a:solidFill>
                    <a:srgbClr val="FFFF00"/>
                  </a:solidFill>
                </a:rPr>
                <a:t>Short-chain </a:t>
              </a:r>
              <a:r>
                <a:rPr lang="en-US" sz="1600" b="1" dirty="0" err="1">
                  <a:solidFill>
                    <a:srgbClr val="FFFF00"/>
                  </a:solidFill>
                </a:rPr>
                <a:t>fluorotelomers</a:t>
              </a:r>
              <a:r>
                <a:rPr lang="en-US" sz="1600" b="1" dirty="0">
                  <a:solidFill>
                    <a:srgbClr val="FFFF00"/>
                  </a:solidFill>
                </a:rPr>
                <a:t> </a:t>
              </a:r>
              <a:br>
                <a:rPr lang="en-US" sz="1600" b="1" dirty="0">
                  <a:solidFill>
                    <a:srgbClr val="FFFF00"/>
                  </a:solidFill>
                </a:rPr>
              </a:br>
              <a:r>
                <a:rPr lang="en-US" sz="1600" b="1" dirty="0">
                  <a:solidFill>
                    <a:srgbClr val="FFFF00"/>
                  </a:solidFill>
                </a:rPr>
                <a:t>(6:2 and 4:2 FTS)</a:t>
              </a:r>
            </a:p>
            <a:p>
              <a:pPr marL="182880" indent="-182880">
                <a:lnSpc>
                  <a:spcPct val="90000"/>
                </a:lnSpc>
                <a:spcBef>
                  <a:spcPts val="600"/>
                </a:spcBef>
                <a:buSzPct val="80000"/>
                <a:buFont typeface="Wingdings" panose="05000000000000000000" pitchFamily="2" charset="2"/>
                <a:buChar char="§"/>
              </a:pPr>
              <a:r>
                <a:rPr lang="en-US" sz="1600" b="1" dirty="0">
                  <a:solidFill>
                    <a:srgbClr val="FFFF00"/>
                  </a:solidFill>
                </a:rPr>
                <a:t>May contain trace </a:t>
              </a:r>
              <a:r>
                <a:rPr lang="en-US" sz="1600" b="1" dirty="0" err="1">
                  <a:solidFill>
                    <a:srgbClr val="FFFF00"/>
                  </a:solidFill>
                </a:rPr>
                <a:t>amts</a:t>
              </a:r>
              <a:r>
                <a:rPr lang="en-US" sz="1600" b="1" dirty="0">
                  <a:solidFill>
                    <a:srgbClr val="FFFF00"/>
                  </a:solidFill>
                </a:rPr>
                <a:t> of PFOA and PFOA precursors</a:t>
              </a:r>
            </a:p>
            <a:p>
              <a:pPr marL="182880" indent="-182880">
                <a:lnSpc>
                  <a:spcPct val="90000"/>
                </a:lnSpc>
                <a:spcBef>
                  <a:spcPts val="600"/>
                </a:spcBef>
                <a:buSzPct val="80000"/>
                <a:buFont typeface="Wingdings" panose="05000000000000000000" pitchFamily="2" charset="2"/>
                <a:buChar char="§"/>
              </a:pPr>
              <a:r>
                <a:rPr lang="en-US" sz="1600" dirty="0">
                  <a:solidFill>
                    <a:schemeClr val="bg1"/>
                  </a:solidFill>
                </a:rPr>
                <a:t>Considered lower in toxicity and reduced BAP</a:t>
              </a:r>
            </a:p>
          </p:txBody>
        </p:sp>
        <p:sp>
          <p:nvSpPr>
            <p:cNvPr id="41" name="Freeform 23">
              <a:extLst>
                <a:ext uri="{FF2B5EF4-FFF2-40B4-BE49-F238E27FC236}">
                  <a16:creationId xmlns:a16="http://schemas.microsoft.com/office/drawing/2014/main" id="{D3FC3BC5-8F45-49C0-B1AA-E1CAAFC80C86}"/>
                </a:ext>
              </a:extLst>
            </p:cNvPr>
            <p:cNvSpPr/>
            <p:nvPr/>
          </p:nvSpPr>
          <p:spPr>
            <a:xfrm>
              <a:off x="8465429" y="1340807"/>
              <a:ext cx="2775731" cy="1653270"/>
            </a:xfrm>
            <a:custGeom>
              <a:avLst/>
              <a:gdLst>
                <a:gd name="connsiteX0" fmla="*/ 0 w 2775731"/>
                <a:gd name="connsiteY0" fmla="*/ 885123 h 1770246"/>
                <a:gd name="connsiteX1" fmla="*/ 1387866 w 2775731"/>
                <a:gd name="connsiteY1" fmla="*/ 0 h 1770246"/>
                <a:gd name="connsiteX2" fmla="*/ 2775732 w 2775731"/>
                <a:gd name="connsiteY2" fmla="*/ 885123 h 1770246"/>
                <a:gd name="connsiteX3" fmla="*/ 1387866 w 2775731"/>
                <a:gd name="connsiteY3" fmla="*/ 1770246 h 1770246"/>
                <a:gd name="connsiteX4" fmla="*/ 0 w 2775731"/>
                <a:gd name="connsiteY4" fmla="*/ 885123 h 177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731" h="1770246">
                  <a:moveTo>
                    <a:pt x="0" y="885123"/>
                  </a:moveTo>
                  <a:cubicBezTo>
                    <a:pt x="0" y="396283"/>
                    <a:pt x="621369" y="0"/>
                    <a:pt x="1387866" y="0"/>
                  </a:cubicBezTo>
                  <a:cubicBezTo>
                    <a:pt x="2154363" y="0"/>
                    <a:pt x="2775732" y="396283"/>
                    <a:pt x="2775732" y="885123"/>
                  </a:cubicBezTo>
                  <a:cubicBezTo>
                    <a:pt x="2775732" y="1373963"/>
                    <a:pt x="2154363" y="1770246"/>
                    <a:pt x="1387866" y="1770246"/>
                  </a:cubicBezTo>
                  <a:cubicBezTo>
                    <a:pt x="621369" y="1770246"/>
                    <a:pt x="0" y="1373963"/>
                    <a:pt x="0" y="885123"/>
                  </a:cubicBezTo>
                  <a:close/>
                </a:path>
              </a:pathLst>
            </a:custGeom>
            <a:solidFill>
              <a:srgbClr val="2E953E"/>
            </a:solidFill>
            <a:ln>
              <a:noFill/>
            </a:ln>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436976" tIns="289727" rIns="436976" bIns="289727" numCol="1" spcCol="1270" anchor="ctr" anchorCtr="0">
              <a:noAutofit/>
            </a:bodyPr>
            <a:lstStyle/>
            <a:p>
              <a:pPr algn="ctr" defTabSz="1066800">
                <a:lnSpc>
                  <a:spcPct val="90000"/>
                </a:lnSpc>
                <a:spcAft>
                  <a:spcPct val="35000"/>
                </a:spcAft>
              </a:pPr>
              <a:r>
                <a:rPr lang="en-US" sz="2000" b="1" dirty="0"/>
                <a:t>Modern Fluorotelomer AFFF</a:t>
              </a:r>
            </a:p>
          </p:txBody>
        </p:sp>
      </p:grpSp>
    </p:spTree>
    <p:extLst>
      <p:ext uri="{BB962C8B-B14F-4D97-AF65-F5344CB8AC3E}">
        <p14:creationId xmlns:p14="http://schemas.microsoft.com/office/powerpoint/2010/main" val="421731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52600" y="1123122"/>
            <a:ext cx="8656983" cy="5327374"/>
          </a:xfrm>
        </p:spPr>
        <p:txBody>
          <a:bodyPr>
            <a:normAutofit/>
          </a:bodyPr>
          <a:lstStyle/>
          <a:p>
            <a:endParaRPr lang="en-US" dirty="0"/>
          </a:p>
          <a:p>
            <a:endParaRPr lang="en-US" dirty="0"/>
          </a:p>
          <a:p>
            <a:pPr lvl="1"/>
            <a:endParaRPr lang="en-US" dirty="0"/>
          </a:p>
          <a:p>
            <a:pPr lvl="1"/>
            <a:endParaRPr lang="en-US" dirty="0"/>
          </a:p>
        </p:txBody>
      </p:sp>
      <p:sp>
        <p:nvSpPr>
          <p:cNvPr id="3" name="Title 2"/>
          <p:cNvSpPr>
            <a:spLocks noGrp="1"/>
          </p:cNvSpPr>
          <p:nvPr>
            <p:ph type="title"/>
          </p:nvPr>
        </p:nvSpPr>
        <p:spPr/>
        <p:txBody>
          <a:bodyPr/>
          <a:lstStyle/>
          <a:p>
            <a:r>
              <a:rPr lang="en-US" b="1" dirty="0"/>
              <a:t>Fluorine-Free Foams</a:t>
            </a:r>
          </a:p>
        </p:txBody>
      </p:sp>
      <p:sp>
        <p:nvSpPr>
          <p:cNvPr id="4" name="Rectangle 3">
            <a:extLst>
              <a:ext uri="{FF2B5EF4-FFF2-40B4-BE49-F238E27FC236}">
                <a16:creationId xmlns:a16="http://schemas.microsoft.com/office/drawing/2014/main" id="{F1FB95FE-3401-42F9-82D0-44C9D3AA4529}"/>
              </a:ext>
            </a:extLst>
          </p:cNvPr>
          <p:cNvSpPr/>
          <p:nvPr/>
        </p:nvSpPr>
        <p:spPr>
          <a:xfrm>
            <a:off x="1799427" y="990602"/>
            <a:ext cx="5392746" cy="468771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12F62B7-0EB5-48D8-8F7B-4214F7D32F09}"/>
              </a:ext>
            </a:extLst>
          </p:cNvPr>
          <p:cNvSpPr txBox="1"/>
          <p:nvPr/>
        </p:nvSpPr>
        <p:spPr>
          <a:xfrm>
            <a:off x="2513357" y="1123122"/>
            <a:ext cx="4114800" cy="4501232"/>
          </a:xfrm>
          <a:prstGeom prst="rect">
            <a:avLst/>
          </a:prstGeom>
          <a:solidFill>
            <a:schemeClr val="tx2">
              <a:lumMod val="60000"/>
              <a:lumOff val="40000"/>
            </a:schemeClr>
          </a:solidFill>
          <a:ln w="12700">
            <a:solidFill>
              <a:schemeClr val="accent1"/>
            </a:solidFill>
          </a:ln>
          <a:scene3d>
            <a:camera prst="orthographicFront"/>
            <a:lightRig rig="threePt" dir="t"/>
          </a:scene3d>
          <a:sp3d>
            <a:bevelT/>
          </a:sp3d>
        </p:spPr>
        <p:txBody>
          <a:bodyPr wrap="square" rtlCol="0">
            <a:spAutoFit/>
          </a:bodyPr>
          <a:lstStyle/>
          <a:p>
            <a:pPr marL="214313" indent="-129779">
              <a:spcBef>
                <a:spcPts val="900"/>
              </a:spcBef>
              <a:buFont typeface="Arial" panose="020B0604020202020204" pitchFamily="34" charset="0"/>
              <a:buChar char="•"/>
            </a:pPr>
            <a:r>
              <a:rPr lang="en-US" sz="2400" dirty="0">
                <a:solidFill>
                  <a:schemeClr val="bg1"/>
                </a:solidFill>
              </a:rPr>
              <a:t>Alternative to AFFF in some applications</a:t>
            </a:r>
          </a:p>
          <a:p>
            <a:pPr marL="214313" indent="-129779">
              <a:spcBef>
                <a:spcPts val="900"/>
              </a:spcBef>
              <a:buFont typeface="Arial" panose="020B0604020202020204" pitchFamily="34" charset="0"/>
              <a:buChar char="•"/>
            </a:pPr>
            <a:r>
              <a:rPr lang="en-US" sz="2400" dirty="0">
                <a:solidFill>
                  <a:schemeClr val="bg1"/>
                </a:solidFill>
              </a:rPr>
              <a:t>Being used at some airports and industrial facilities in Europe, Australia, and other countries</a:t>
            </a:r>
          </a:p>
          <a:p>
            <a:pPr marL="214313" indent="-129779">
              <a:spcBef>
                <a:spcPts val="900"/>
              </a:spcBef>
              <a:buFont typeface="Arial" panose="020B0604020202020204" pitchFamily="34" charset="0"/>
              <a:buChar char="•"/>
            </a:pPr>
            <a:r>
              <a:rPr lang="en-US" sz="2400" dirty="0">
                <a:solidFill>
                  <a:schemeClr val="bg1"/>
                </a:solidFill>
              </a:rPr>
              <a:t>Do not contain PFAS or other persistent chemicals</a:t>
            </a:r>
          </a:p>
          <a:p>
            <a:pPr marL="214313" indent="-129779">
              <a:spcBef>
                <a:spcPts val="900"/>
              </a:spcBef>
              <a:buFont typeface="Arial" panose="020B0604020202020204" pitchFamily="34" charset="0"/>
              <a:buChar char="•"/>
            </a:pPr>
            <a:r>
              <a:rPr lang="en-US" sz="2400" dirty="0">
                <a:solidFill>
                  <a:schemeClr val="bg1"/>
                </a:solidFill>
              </a:rPr>
              <a:t>Contain hydrocarbon surfactants, solvents,  and stabilizers</a:t>
            </a:r>
          </a:p>
        </p:txBody>
      </p:sp>
      <p:pic>
        <p:nvPicPr>
          <p:cNvPr id="7" name="Picture 6">
            <a:extLst>
              <a:ext uri="{FF2B5EF4-FFF2-40B4-BE49-F238E27FC236}">
                <a16:creationId xmlns:a16="http://schemas.microsoft.com/office/drawing/2014/main" id="{BCD71492-A2E9-4D21-B93A-EAC462D1A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6" y="2669872"/>
            <a:ext cx="3781425" cy="1209675"/>
          </a:xfrm>
          <a:prstGeom prst="rect">
            <a:avLst/>
          </a:prstGeom>
        </p:spPr>
      </p:pic>
      <p:pic>
        <p:nvPicPr>
          <p:cNvPr id="8" name="Picture 7">
            <a:extLst>
              <a:ext uri="{FF2B5EF4-FFF2-40B4-BE49-F238E27FC236}">
                <a16:creationId xmlns:a16="http://schemas.microsoft.com/office/drawing/2014/main" id="{A3794905-3CB6-41D2-A25B-AA0204A8F034}"/>
              </a:ext>
            </a:extLst>
          </p:cNvPr>
          <p:cNvPicPr>
            <a:picLocks noChangeAspect="1"/>
          </p:cNvPicPr>
          <p:nvPr/>
        </p:nvPicPr>
        <p:blipFill>
          <a:blip r:embed="rId3"/>
          <a:stretch>
            <a:fillRect/>
          </a:stretch>
        </p:blipFill>
        <p:spPr>
          <a:xfrm>
            <a:off x="7836246" y="126711"/>
            <a:ext cx="1266480" cy="863890"/>
          </a:xfrm>
          <a:prstGeom prst="rect">
            <a:avLst/>
          </a:prstGeom>
        </p:spPr>
      </p:pic>
      <p:sp>
        <p:nvSpPr>
          <p:cNvPr id="9" name="Title 2">
            <a:extLst>
              <a:ext uri="{FF2B5EF4-FFF2-40B4-BE49-F238E27FC236}">
                <a16:creationId xmlns:a16="http://schemas.microsoft.com/office/drawing/2014/main" id="{075521C3-D720-47F8-8905-1D1BB0E74501}"/>
              </a:ext>
            </a:extLst>
          </p:cNvPr>
          <p:cNvSpPr txBox="1">
            <a:spLocks/>
          </p:cNvSpPr>
          <p:nvPr/>
        </p:nvSpPr>
        <p:spPr>
          <a:xfrm>
            <a:off x="2447098" y="5997444"/>
            <a:ext cx="8362117" cy="673100"/>
          </a:xfrm>
          <a:prstGeom prst="rect">
            <a:avLst/>
          </a:prstGeom>
        </p:spPr>
        <p:txBody>
          <a:bodyPr/>
          <a:lstStyle>
            <a:lvl1pPr algn="l" defTabSz="342900" rtl="0" eaLnBrk="1" fontAlgn="base" hangingPunct="1">
              <a:spcBef>
                <a:spcPct val="0"/>
              </a:spcBef>
              <a:spcAft>
                <a:spcPct val="0"/>
              </a:spcAft>
              <a:defRPr sz="2100" b="1" kern="1200" baseline="0">
                <a:solidFill>
                  <a:srgbClr val="003B5C"/>
                </a:solidFill>
                <a:latin typeface="Arial" panose="020B0604020202020204" pitchFamily="34" charset="0"/>
                <a:ea typeface="ＭＳ Ｐゴシック" pitchFamily="24" charset="-128"/>
                <a:cs typeface="Arial" panose="020B0604020202020204" pitchFamily="34" charset="0"/>
              </a:defRPr>
            </a:lvl1pPr>
            <a:lvl2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2pPr>
            <a:lvl3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3pPr>
            <a:lvl4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4pPr>
            <a:lvl5pPr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5pPr>
            <a:lvl6pPr marL="3429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6pPr>
            <a:lvl7pPr marL="6858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7pPr>
            <a:lvl8pPr marL="10287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8pPr>
            <a:lvl9pPr marL="1371600" algn="ctr" defTabSz="342900" rtl="0" eaLnBrk="1" fontAlgn="base" hangingPunct="1">
              <a:spcBef>
                <a:spcPct val="0"/>
              </a:spcBef>
              <a:spcAft>
                <a:spcPct val="0"/>
              </a:spcAft>
              <a:defRPr sz="3300">
                <a:solidFill>
                  <a:schemeClr val="tx1"/>
                </a:solidFill>
                <a:latin typeface="Calibri" pitchFamily="24" charset="0"/>
                <a:ea typeface="ＭＳ Ｐゴシック" pitchFamily="24" charset="-128"/>
                <a:cs typeface="ＭＳ Ｐゴシック" pitchFamily="24" charset="-128"/>
              </a:defRPr>
            </a:lvl9pPr>
          </a:lstStyle>
          <a:p>
            <a:r>
              <a:rPr lang="en-US" sz="2800" dirty="0"/>
              <a:t>Fluorine-Free Foams available since early 1900s  </a:t>
            </a:r>
          </a:p>
        </p:txBody>
      </p:sp>
    </p:spTree>
    <p:extLst>
      <p:ext uri="{BB962C8B-B14F-4D97-AF65-F5344CB8AC3E}">
        <p14:creationId xmlns:p14="http://schemas.microsoft.com/office/powerpoint/2010/main" val="3664798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087" b="5612"/>
          <a:stretch/>
        </p:blipFill>
        <p:spPr>
          <a:xfrm>
            <a:off x="-73844" y="-94268"/>
            <a:ext cx="12265844" cy="6975139"/>
          </a:xfrm>
          <a:prstGeom prst="rect">
            <a:avLst/>
          </a:prstGeom>
        </p:spPr>
      </p:pic>
      <p:pic>
        <p:nvPicPr>
          <p:cNvPr id="6" name="Picture 5">
            <a:extLst>
              <a:ext uri="{FF2B5EF4-FFF2-40B4-BE49-F238E27FC236}">
                <a16:creationId xmlns:a16="http://schemas.microsoft.com/office/drawing/2014/main" id="{4A16DC4E-A75E-4796-A1EC-DF953E240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9271" y="201602"/>
            <a:ext cx="2158867" cy="773683"/>
          </a:xfrm>
          <a:prstGeom prst="rect">
            <a:avLst/>
          </a:prstGeom>
        </p:spPr>
      </p:pic>
      <p:sp>
        <p:nvSpPr>
          <p:cNvPr id="7" name="Snip Single Corner Rectangle 9"/>
          <p:cNvSpPr/>
          <p:nvPr/>
        </p:nvSpPr>
        <p:spPr>
          <a:xfrm>
            <a:off x="-73844" y="3191495"/>
            <a:ext cx="12265844" cy="2009898"/>
          </a:xfrm>
          <a:custGeom>
            <a:avLst/>
            <a:gdLst>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201625"/>
              <a:gd name="connsiteY0" fmla="*/ 0 h 2182528"/>
              <a:gd name="connsiteX1" fmla="*/ 11828238 w 12201625"/>
              <a:gd name="connsiteY1" fmla="*/ 0 h 2182528"/>
              <a:gd name="connsiteX2" fmla="*/ 12201625 w 12201625"/>
              <a:gd name="connsiteY2" fmla="*/ 537016 h 2182528"/>
              <a:gd name="connsiteX3" fmla="*/ 12192000 w 12201625"/>
              <a:gd name="connsiteY3" fmla="*/ 2182528 h 2182528"/>
              <a:gd name="connsiteX4" fmla="*/ 0 w 12201625"/>
              <a:gd name="connsiteY4" fmla="*/ 2182528 h 2182528"/>
              <a:gd name="connsiteX5" fmla="*/ 0 w 12201625"/>
              <a:gd name="connsiteY5" fmla="*/ 0 h 2182528"/>
              <a:gd name="connsiteX0" fmla="*/ 0 w 12201625"/>
              <a:gd name="connsiteY0" fmla="*/ 9625 h 2192153"/>
              <a:gd name="connsiteX1" fmla="*/ 11645358 w 12201625"/>
              <a:gd name="connsiteY1" fmla="*/ 0 h 2192153"/>
              <a:gd name="connsiteX2" fmla="*/ 12201625 w 12201625"/>
              <a:gd name="connsiteY2" fmla="*/ 546641 h 2192153"/>
              <a:gd name="connsiteX3" fmla="*/ 12192000 w 12201625"/>
              <a:gd name="connsiteY3" fmla="*/ 2192153 h 2192153"/>
              <a:gd name="connsiteX4" fmla="*/ 0 w 12201625"/>
              <a:gd name="connsiteY4" fmla="*/ 2192153 h 2192153"/>
              <a:gd name="connsiteX5" fmla="*/ 0 w 12201625"/>
              <a:gd name="connsiteY5" fmla="*/ 9625 h 21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625" h="2192153">
                <a:moveTo>
                  <a:pt x="0" y="9625"/>
                </a:moveTo>
                <a:lnTo>
                  <a:pt x="11645358" y="0"/>
                </a:lnTo>
                <a:lnTo>
                  <a:pt x="12201625" y="546641"/>
                </a:lnTo>
                <a:cubicBezTo>
                  <a:pt x="12198417" y="1095145"/>
                  <a:pt x="12195208" y="1643649"/>
                  <a:pt x="12192000" y="2192153"/>
                </a:cubicBezTo>
                <a:lnTo>
                  <a:pt x="0" y="2192153"/>
                </a:lnTo>
                <a:lnTo>
                  <a:pt x="0" y="9625"/>
                </a:lnTo>
                <a:close/>
              </a:path>
            </a:pathLst>
          </a:custGeom>
          <a:solidFill>
            <a:srgbClr val="005C97">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C62CD7D-300F-4DE3-A47C-64080FB70A25}"/>
              </a:ext>
            </a:extLst>
          </p:cNvPr>
          <p:cNvSpPr>
            <a:spLocks noGrp="1"/>
          </p:cNvSpPr>
          <p:nvPr>
            <p:ph type="sldNum" sz="quarter" idx="12"/>
          </p:nvPr>
        </p:nvSpPr>
        <p:spPr/>
        <p:txBody>
          <a:bodyPr/>
          <a:lstStyle/>
          <a:p>
            <a:pPr>
              <a:defRPr/>
            </a:pPr>
            <a:fld id="{296D35B4-D7AE-4D85-A57B-B2B020E7A9A7}" type="slidenum">
              <a:rPr lang="en-US" smtClean="0"/>
              <a:pPr>
                <a:defRPr/>
              </a:pPr>
              <a:t>17</a:t>
            </a:fld>
            <a:endParaRPr lang="en-US" dirty="0"/>
          </a:p>
        </p:txBody>
      </p:sp>
      <p:sp>
        <p:nvSpPr>
          <p:cNvPr id="3" name="Title 2">
            <a:extLst>
              <a:ext uri="{FF2B5EF4-FFF2-40B4-BE49-F238E27FC236}">
                <a16:creationId xmlns:a16="http://schemas.microsoft.com/office/drawing/2014/main" id="{DB771852-D13B-4CD8-B89B-60A2778DAA18}"/>
              </a:ext>
            </a:extLst>
          </p:cNvPr>
          <p:cNvSpPr>
            <a:spLocks noGrp="1"/>
          </p:cNvSpPr>
          <p:nvPr>
            <p:ph type="title"/>
          </p:nvPr>
        </p:nvSpPr>
        <p:spPr>
          <a:xfrm>
            <a:off x="627117" y="3859894"/>
            <a:ext cx="9495367" cy="673100"/>
          </a:xfrm>
        </p:spPr>
        <p:txBody>
          <a:bodyPr/>
          <a:lstStyle/>
          <a:p>
            <a:r>
              <a:rPr lang="en-US" dirty="0">
                <a:solidFill>
                  <a:schemeClr val="bg1"/>
                </a:solidFill>
              </a:rPr>
              <a:t>PFAS Sampling Issues and Quality Control</a:t>
            </a:r>
          </a:p>
        </p:txBody>
      </p:sp>
    </p:spTree>
    <p:extLst>
      <p:ext uri="{BB962C8B-B14F-4D97-AF65-F5344CB8AC3E}">
        <p14:creationId xmlns:p14="http://schemas.microsoft.com/office/powerpoint/2010/main" val="425794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83085" y="1142503"/>
            <a:ext cx="6749591" cy="287942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3687F6B-452C-45C2-A679-18F411E62EAE}"/>
              </a:ext>
            </a:extLst>
          </p:cNvPr>
          <p:cNvSpPr>
            <a:spLocks noGrp="1"/>
          </p:cNvSpPr>
          <p:nvPr>
            <p:ph type="sldNum" sz="quarter" idx="12"/>
          </p:nvPr>
        </p:nvSpPr>
        <p:spPr/>
        <p:txBody>
          <a:bodyPr/>
          <a:lstStyle/>
          <a:p>
            <a:pPr>
              <a:defRPr/>
            </a:pPr>
            <a:fld id="{296D35B4-D7AE-4D85-A57B-B2B020E7A9A7}" type="slidenum">
              <a:rPr lang="en-US" smtClean="0"/>
              <a:pPr>
                <a:defRPr/>
              </a:pPr>
              <a:t>18</a:t>
            </a:fld>
            <a:endParaRPr lang="en-US" dirty="0"/>
          </a:p>
        </p:txBody>
      </p:sp>
      <p:sp>
        <p:nvSpPr>
          <p:cNvPr id="3" name="Title 2">
            <a:extLst>
              <a:ext uri="{FF2B5EF4-FFF2-40B4-BE49-F238E27FC236}">
                <a16:creationId xmlns:a16="http://schemas.microsoft.com/office/drawing/2014/main" id="{92B4044B-BA1E-4694-8DC7-C5A1C16D8898}"/>
              </a:ext>
            </a:extLst>
          </p:cNvPr>
          <p:cNvSpPr>
            <a:spLocks noGrp="1"/>
          </p:cNvSpPr>
          <p:nvPr>
            <p:ph type="title"/>
          </p:nvPr>
        </p:nvSpPr>
        <p:spPr/>
        <p:txBody>
          <a:bodyPr/>
          <a:lstStyle/>
          <a:p>
            <a:r>
              <a:rPr lang="en-US" b="1" dirty="0"/>
              <a:t>How Do We Sample PFAS?</a:t>
            </a:r>
          </a:p>
        </p:txBody>
      </p:sp>
      <p:sp>
        <p:nvSpPr>
          <p:cNvPr id="5" name="TextBox 4">
            <a:extLst>
              <a:ext uri="{FF2B5EF4-FFF2-40B4-BE49-F238E27FC236}">
                <a16:creationId xmlns:a16="http://schemas.microsoft.com/office/drawing/2014/main" id="{23BB898F-00F9-4211-AFD0-E5563FEBD510}"/>
              </a:ext>
            </a:extLst>
          </p:cNvPr>
          <p:cNvSpPr txBox="1"/>
          <p:nvPr/>
        </p:nvSpPr>
        <p:spPr>
          <a:xfrm>
            <a:off x="5242824" y="1358804"/>
            <a:ext cx="6296810" cy="2446824"/>
          </a:xfrm>
          <a:prstGeom prst="rect">
            <a:avLst/>
          </a:prstGeom>
          <a:noFill/>
        </p:spPr>
        <p:txBody>
          <a:bodyPr wrap="square" lIns="0" tIns="0" rIns="0" bIns="0" rtlCol="0">
            <a:spAutoFit/>
          </a:bodyPr>
          <a:lstStyle/>
          <a:p>
            <a:pPr marL="169863" indent="-169863">
              <a:spcBef>
                <a:spcPts val="900"/>
              </a:spcBef>
              <a:buClr>
                <a:srgbClr val="003B5C"/>
              </a:buClr>
              <a:buSzPct val="80000"/>
              <a:buFont typeface="Arial" panose="020B0604020202020204" pitchFamily="34" charset="0"/>
              <a:buChar char="•"/>
            </a:pPr>
            <a:r>
              <a:rPr lang="en-US" sz="2400" dirty="0">
                <a:solidFill>
                  <a:schemeClr val="tx1">
                    <a:lumMod val="65000"/>
                    <a:lumOff val="35000"/>
                  </a:schemeClr>
                </a:solidFill>
              </a:rPr>
              <a:t>Similar to conventional sampling </a:t>
            </a:r>
            <a:br>
              <a:rPr lang="en-US" sz="2400" dirty="0">
                <a:solidFill>
                  <a:schemeClr val="tx1">
                    <a:lumMod val="65000"/>
                    <a:lumOff val="35000"/>
                  </a:schemeClr>
                </a:solidFill>
              </a:rPr>
            </a:br>
            <a:r>
              <a:rPr lang="en-US" sz="2400" dirty="0">
                <a:solidFill>
                  <a:schemeClr val="tx1">
                    <a:lumMod val="65000"/>
                    <a:lumOff val="35000"/>
                  </a:schemeClr>
                </a:solidFill>
              </a:rPr>
              <a:t>(e.g., low-flow techniques, direct push, etc.)  </a:t>
            </a:r>
          </a:p>
          <a:p>
            <a:pPr marL="169863" indent="-169863">
              <a:spcBef>
                <a:spcPts val="900"/>
              </a:spcBef>
              <a:buClr>
                <a:srgbClr val="003B5C"/>
              </a:buClr>
              <a:buSzPct val="80000"/>
              <a:buFont typeface="Arial" panose="020B0604020202020204" pitchFamily="34" charset="0"/>
              <a:buChar char="•"/>
            </a:pPr>
            <a:r>
              <a:rPr lang="en-US" sz="2400" dirty="0">
                <a:solidFill>
                  <a:schemeClr val="tx1">
                    <a:lumMod val="65000"/>
                    <a:lumOff val="35000"/>
                  </a:schemeClr>
                </a:solidFill>
              </a:rPr>
              <a:t>Special care required to prevent cross contamination</a:t>
            </a:r>
          </a:p>
          <a:p>
            <a:pPr marL="169863" indent="-169863">
              <a:spcBef>
                <a:spcPts val="900"/>
              </a:spcBef>
              <a:buClr>
                <a:srgbClr val="003B5C"/>
              </a:buClr>
              <a:buSzPct val="80000"/>
              <a:buFont typeface="Arial" panose="020B0604020202020204" pitchFamily="34" charset="0"/>
              <a:buChar char="•"/>
            </a:pPr>
            <a:r>
              <a:rPr lang="en-US" sz="2400" dirty="0">
                <a:solidFill>
                  <a:schemeClr val="tx1">
                    <a:lumMod val="65000"/>
                    <a:lumOff val="35000"/>
                  </a:schemeClr>
                </a:solidFill>
              </a:rPr>
              <a:t>Use of and exclusion of specific sampling equipment and materials </a:t>
            </a:r>
            <a:endParaRPr lang="en-US" dirty="0"/>
          </a:p>
        </p:txBody>
      </p:sp>
      <p:pic>
        <p:nvPicPr>
          <p:cNvPr id="6" name="Content Placeholder 6" descr="A picture containing outdoor, grass, person, tree&#10;&#10;Description generated with very high confidence">
            <a:extLst>
              <a:ext uri="{FF2B5EF4-FFF2-40B4-BE49-F238E27FC236}">
                <a16:creationId xmlns:a16="http://schemas.microsoft.com/office/drawing/2014/main" id="{14E72A61-DA4C-4821-A542-CCD74B26D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142503"/>
            <a:ext cx="3772348" cy="2879426"/>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4104BA81-6F78-48B2-BF77-0F2339A46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4261359"/>
            <a:ext cx="6610350" cy="1819275"/>
          </a:xfrm>
          <a:prstGeom prst="rect">
            <a:avLst/>
          </a:prstGeom>
        </p:spPr>
      </p:pic>
    </p:spTree>
    <p:extLst>
      <p:ext uri="{BB962C8B-B14F-4D97-AF65-F5344CB8AC3E}">
        <p14:creationId xmlns:p14="http://schemas.microsoft.com/office/powerpoint/2010/main" val="29857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EE817-A3CD-4ADD-88B9-9F1518883453}"/>
              </a:ext>
            </a:extLst>
          </p:cNvPr>
          <p:cNvSpPr>
            <a:spLocks noGrp="1"/>
          </p:cNvSpPr>
          <p:nvPr>
            <p:ph type="sldNum" sz="quarter" idx="12"/>
          </p:nvPr>
        </p:nvSpPr>
        <p:spPr/>
        <p:txBody>
          <a:bodyPr/>
          <a:lstStyle/>
          <a:p>
            <a:pPr>
              <a:defRPr/>
            </a:pPr>
            <a:fld id="{296D35B4-D7AE-4D85-A57B-B2B020E7A9A7}" type="slidenum">
              <a:rPr lang="en-US" smtClean="0"/>
              <a:pPr>
                <a:defRPr/>
              </a:pPr>
              <a:t>19</a:t>
            </a:fld>
            <a:endParaRPr lang="en-US" dirty="0"/>
          </a:p>
        </p:txBody>
      </p:sp>
      <p:sp>
        <p:nvSpPr>
          <p:cNvPr id="3" name="Title 2">
            <a:extLst>
              <a:ext uri="{FF2B5EF4-FFF2-40B4-BE49-F238E27FC236}">
                <a16:creationId xmlns:a16="http://schemas.microsoft.com/office/drawing/2014/main" id="{D0EF761B-1AEA-4748-9FFA-C22FB491DBB1}"/>
              </a:ext>
            </a:extLst>
          </p:cNvPr>
          <p:cNvSpPr>
            <a:spLocks noGrp="1"/>
          </p:cNvSpPr>
          <p:nvPr>
            <p:ph type="title"/>
          </p:nvPr>
        </p:nvSpPr>
        <p:spPr/>
        <p:txBody>
          <a:bodyPr/>
          <a:lstStyle/>
          <a:p>
            <a:r>
              <a:rPr lang="en-US" b="1" dirty="0"/>
              <a:t>PFAS Sampling Dos and Don’ts</a:t>
            </a:r>
          </a:p>
        </p:txBody>
      </p:sp>
      <p:pic>
        <p:nvPicPr>
          <p:cNvPr id="4" name="Content Placeholder 5" descr="A screenshot of a social media post&#10;&#10;Description generated with very high confidence">
            <a:extLst>
              <a:ext uri="{FF2B5EF4-FFF2-40B4-BE49-F238E27FC236}">
                <a16:creationId xmlns:a16="http://schemas.microsoft.com/office/drawing/2014/main" id="{A1AB161C-D681-4C04-BD5A-3C0CD3737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08" y="1018095"/>
            <a:ext cx="11060364" cy="5353767"/>
          </a:xfrm>
          <a:prstGeom prst="rect">
            <a:avLst/>
          </a:prstGeom>
        </p:spPr>
      </p:pic>
    </p:spTree>
    <p:extLst>
      <p:ext uri="{BB962C8B-B14F-4D97-AF65-F5344CB8AC3E}">
        <p14:creationId xmlns:p14="http://schemas.microsoft.com/office/powerpoint/2010/main" val="221349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599" y="1030666"/>
            <a:ext cx="10892589" cy="5325687"/>
          </a:xfrm>
          <a:prstGeom prst="rect">
            <a:avLst/>
          </a:prstGeom>
          <a:solidFill>
            <a:srgbClr val="DCC0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a:t>
            </a:fld>
            <a:endParaRPr lang="en-US" dirty="0"/>
          </a:p>
        </p:txBody>
      </p:sp>
      <p:sp>
        <p:nvSpPr>
          <p:cNvPr id="3" name="Content Placeholder 2"/>
          <p:cNvSpPr>
            <a:spLocks noGrp="1"/>
          </p:cNvSpPr>
          <p:nvPr>
            <p:ph idx="1"/>
          </p:nvPr>
        </p:nvSpPr>
        <p:spPr>
          <a:xfrm>
            <a:off x="1089252" y="1382719"/>
            <a:ext cx="2847561" cy="4973633"/>
          </a:xfrm>
        </p:spPr>
        <p:txBody>
          <a:bodyPr/>
          <a:lstStyle/>
          <a:p>
            <a:pPr marL="214313" indent="-214313">
              <a:spcBef>
                <a:spcPts val="1350"/>
              </a:spcBef>
              <a:tabLst>
                <a:tab pos="346472" algn="l"/>
              </a:tabLst>
            </a:pPr>
            <a:r>
              <a:rPr lang="en-US" sz="2100" dirty="0">
                <a:solidFill>
                  <a:schemeClr val="tx1"/>
                </a:solidFill>
              </a:rPr>
              <a:t>PFAS Naming Conventions</a:t>
            </a:r>
          </a:p>
          <a:p>
            <a:pPr marL="214313" indent="-214313">
              <a:spcBef>
                <a:spcPts val="1350"/>
              </a:spcBef>
              <a:tabLst>
                <a:tab pos="346472" algn="l"/>
              </a:tabLst>
            </a:pPr>
            <a:r>
              <a:rPr lang="en-US" sz="2100" dirty="0">
                <a:solidFill>
                  <a:schemeClr val="tx1"/>
                </a:solidFill>
              </a:rPr>
              <a:t>Physical/Chemical Properties of PFAS</a:t>
            </a:r>
          </a:p>
          <a:p>
            <a:pPr marL="214313" indent="-214313">
              <a:spcBef>
                <a:spcPts val="1350"/>
              </a:spcBef>
              <a:tabLst>
                <a:tab pos="346472" algn="l"/>
              </a:tabLst>
            </a:pPr>
            <a:r>
              <a:rPr lang="en-US" sz="2100" dirty="0">
                <a:solidFill>
                  <a:schemeClr val="tx1"/>
                </a:solidFill>
              </a:rPr>
              <a:t>Sources of PFAS and Potentially-affected Sites</a:t>
            </a:r>
          </a:p>
          <a:p>
            <a:pPr marL="214313" indent="-214313">
              <a:spcBef>
                <a:spcPts val="1350"/>
              </a:spcBef>
              <a:tabLst>
                <a:tab pos="346472" algn="l"/>
              </a:tabLst>
            </a:pPr>
            <a:r>
              <a:rPr lang="en-US" sz="2100" dirty="0">
                <a:solidFill>
                  <a:schemeClr val="tx1"/>
                </a:solidFill>
              </a:rPr>
              <a:t>AFFF</a:t>
            </a:r>
          </a:p>
          <a:p>
            <a:pPr marL="214313" indent="-214313">
              <a:spcBef>
                <a:spcPts val="1350"/>
              </a:spcBef>
              <a:tabLst>
                <a:tab pos="346472" algn="l"/>
              </a:tabLst>
            </a:pPr>
            <a:r>
              <a:rPr lang="en-US" sz="2100" dirty="0">
                <a:solidFill>
                  <a:schemeClr val="tx1"/>
                </a:solidFill>
              </a:rPr>
              <a:t>Sampling Issues and Quality Control</a:t>
            </a:r>
          </a:p>
          <a:p>
            <a:pPr marL="214313" indent="-214313">
              <a:spcBef>
                <a:spcPts val="1350"/>
              </a:spcBef>
              <a:tabLst>
                <a:tab pos="346472" algn="l"/>
              </a:tabLst>
            </a:pPr>
            <a:r>
              <a:rPr lang="en-US" sz="2100" dirty="0">
                <a:solidFill>
                  <a:schemeClr val="tx1"/>
                </a:solidFill>
              </a:rPr>
              <a:t>Regulatory</a:t>
            </a:r>
          </a:p>
          <a:p>
            <a:pPr marL="214313" indent="-214313">
              <a:spcBef>
                <a:spcPts val="1350"/>
              </a:spcBef>
              <a:tabLst>
                <a:tab pos="346472" algn="l"/>
              </a:tabLst>
            </a:pPr>
            <a:r>
              <a:rPr lang="en-US" sz="2100" dirty="0">
                <a:solidFill>
                  <a:schemeClr val="tx1"/>
                </a:solidFill>
              </a:rPr>
              <a:t>Treatment</a:t>
            </a:r>
          </a:p>
        </p:txBody>
      </p:sp>
      <p:sp>
        <p:nvSpPr>
          <p:cNvPr id="4" name="Title 3"/>
          <p:cNvSpPr>
            <a:spLocks noGrp="1"/>
          </p:cNvSpPr>
          <p:nvPr>
            <p:ph type="title"/>
          </p:nvPr>
        </p:nvSpPr>
        <p:spPr>
          <a:xfrm>
            <a:off x="376050" y="165097"/>
            <a:ext cx="7121525" cy="673100"/>
          </a:xfrm>
        </p:spPr>
        <p:txBody>
          <a:bodyPr/>
          <a:lstStyle/>
          <a:p>
            <a:r>
              <a:rPr lang="en-US" sz="3600" dirty="0">
                <a:latin typeface="+mj-lt"/>
              </a:rPr>
              <a:t>Today’s Topics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564960" y="1382720"/>
            <a:ext cx="5761798" cy="4621579"/>
          </a:xfrm>
          <a:prstGeom prst="rect">
            <a:avLst/>
          </a:prstGeom>
        </p:spPr>
      </p:pic>
    </p:spTree>
    <p:extLst>
      <p:ext uri="{BB962C8B-B14F-4D97-AF65-F5344CB8AC3E}">
        <p14:creationId xmlns:p14="http://schemas.microsoft.com/office/powerpoint/2010/main" val="1205104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EE817-A3CD-4ADD-88B9-9F1518883453}"/>
              </a:ext>
            </a:extLst>
          </p:cNvPr>
          <p:cNvSpPr>
            <a:spLocks noGrp="1"/>
          </p:cNvSpPr>
          <p:nvPr>
            <p:ph type="sldNum" sz="quarter" idx="12"/>
          </p:nvPr>
        </p:nvSpPr>
        <p:spPr/>
        <p:txBody>
          <a:bodyPr/>
          <a:lstStyle/>
          <a:p>
            <a:pPr>
              <a:defRPr/>
            </a:pPr>
            <a:fld id="{296D35B4-D7AE-4D85-A57B-B2B020E7A9A7}" type="slidenum">
              <a:rPr lang="en-US" smtClean="0"/>
              <a:pPr>
                <a:defRPr/>
              </a:pPr>
              <a:t>20</a:t>
            </a:fld>
            <a:endParaRPr lang="en-US" dirty="0"/>
          </a:p>
        </p:txBody>
      </p:sp>
      <p:sp>
        <p:nvSpPr>
          <p:cNvPr id="3" name="Title 2">
            <a:extLst>
              <a:ext uri="{FF2B5EF4-FFF2-40B4-BE49-F238E27FC236}">
                <a16:creationId xmlns:a16="http://schemas.microsoft.com/office/drawing/2014/main" id="{D0EF761B-1AEA-4748-9FFA-C22FB491DBB1}"/>
              </a:ext>
            </a:extLst>
          </p:cNvPr>
          <p:cNvSpPr>
            <a:spLocks noGrp="1"/>
          </p:cNvSpPr>
          <p:nvPr>
            <p:ph type="title"/>
          </p:nvPr>
        </p:nvSpPr>
        <p:spPr/>
        <p:txBody>
          <a:bodyPr/>
          <a:lstStyle/>
          <a:p>
            <a:r>
              <a:rPr lang="en-US" b="1" dirty="0"/>
              <a:t>PFAS Sampling Dos and Don’ts </a:t>
            </a:r>
            <a:r>
              <a:rPr lang="en-US" sz="1400" i="1" dirty="0"/>
              <a:t>continued</a:t>
            </a:r>
            <a:endParaRPr lang="en-US" sz="1400" b="1" dirty="0"/>
          </a:p>
        </p:txBody>
      </p:sp>
      <p:pic>
        <p:nvPicPr>
          <p:cNvPr id="5" name="Content Placeholder 5">
            <a:extLst>
              <a:ext uri="{FF2B5EF4-FFF2-40B4-BE49-F238E27FC236}">
                <a16:creationId xmlns:a16="http://schemas.microsoft.com/office/drawing/2014/main" id="{C53B49AB-8CA8-4E33-9671-F3B97CCC4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40" y="1046375"/>
            <a:ext cx="10953902" cy="5203818"/>
          </a:xfrm>
          <a:prstGeom prst="rect">
            <a:avLst/>
          </a:prstGeom>
        </p:spPr>
      </p:pic>
    </p:spTree>
    <p:extLst>
      <p:ext uri="{BB962C8B-B14F-4D97-AF65-F5344CB8AC3E}">
        <p14:creationId xmlns:p14="http://schemas.microsoft.com/office/powerpoint/2010/main" val="375714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EE817-A3CD-4ADD-88B9-9F1518883453}"/>
              </a:ext>
            </a:extLst>
          </p:cNvPr>
          <p:cNvSpPr>
            <a:spLocks noGrp="1"/>
          </p:cNvSpPr>
          <p:nvPr>
            <p:ph type="sldNum" sz="quarter" idx="12"/>
          </p:nvPr>
        </p:nvSpPr>
        <p:spPr/>
        <p:txBody>
          <a:bodyPr/>
          <a:lstStyle/>
          <a:p>
            <a:pPr>
              <a:defRPr/>
            </a:pPr>
            <a:fld id="{296D35B4-D7AE-4D85-A57B-B2B020E7A9A7}" type="slidenum">
              <a:rPr lang="en-US" smtClean="0"/>
              <a:pPr>
                <a:defRPr/>
              </a:pPr>
              <a:t>21</a:t>
            </a:fld>
            <a:endParaRPr lang="en-US" dirty="0"/>
          </a:p>
        </p:txBody>
      </p:sp>
      <p:sp>
        <p:nvSpPr>
          <p:cNvPr id="3" name="Title 2">
            <a:extLst>
              <a:ext uri="{FF2B5EF4-FFF2-40B4-BE49-F238E27FC236}">
                <a16:creationId xmlns:a16="http://schemas.microsoft.com/office/drawing/2014/main" id="{D0EF761B-1AEA-4748-9FFA-C22FB491DBB1}"/>
              </a:ext>
            </a:extLst>
          </p:cNvPr>
          <p:cNvSpPr>
            <a:spLocks noGrp="1"/>
          </p:cNvSpPr>
          <p:nvPr>
            <p:ph type="title"/>
          </p:nvPr>
        </p:nvSpPr>
        <p:spPr/>
        <p:txBody>
          <a:bodyPr/>
          <a:lstStyle/>
          <a:p>
            <a:r>
              <a:rPr lang="en-US" b="1" dirty="0"/>
              <a:t>Other Special Considerations</a:t>
            </a:r>
          </a:p>
        </p:txBody>
      </p:sp>
      <p:sp>
        <p:nvSpPr>
          <p:cNvPr id="6" name="TextBox 5">
            <a:extLst>
              <a:ext uri="{FF2B5EF4-FFF2-40B4-BE49-F238E27FC236}">
                <a16:creationId xmlns:a16="http://schemas.microsoft.com/office/drawing/2014/main" id="{2DDFD5DF-C1F7-4211-83E9-AF6BDEE7B8FB}"/>
              </a:ext>
            </a:extLst>
          </p:cNvPr>
          <p:cNvSpPr txBox="1"/>
          <p:nvPr/>
        </p:nvSpPr>
        <p:spPr>
          <a:xfrm>
            <a:off x="556127" y="1135339"/>
            <a:ext cx="9511700" cy="5386090"/>
          </a:xfrm>
          <a:prstGeom prst="rect">
            <a:avLst/>
          </a:prstGeom>
          <a:noFill/>
        </p:spPr>
        <p:txBody>
          <a:bodyPr wrap="square" lIns="0" tIns="0" rIns="0" bIns="0" rtlCol="0">
            <a:spAutoFit/>
          </a:bodyPr>
          <a:lstStyle/>
          <a:p>
            <a:pPr marL="227013" indent="-227013">
              <a:spcBef>
                <a:spcPts val="1800"/>
              </a:spcBef>
              <a:buClr>
                <a:srgbClr val="003B5C"/>
              </a:buClr>
              <a:buSzPct val="80000"/>
              <a:buFont typeface="Arial" panose="020B0604020202020204" pitchFamily="34" charset="0"/>
              <a:buChar char="•"/>
            </a:pPr>
            <a:r>
              <a:rPr lang="en-US" sz="2400" dirty="0">
                <a:solidFill>
                  <a:schemeClr val="tx1">
                    <a:lumMod val="65000"/>
                    <a:lumOff val="35000"/>
                  </a:schemeClr>
                </a:solidFill>
              </a:rPr>
              <a:t>Field QC</a:t>
            </a:r>
          </a:p>
          <a:p>
            <a:pPr marL="227013" indent="-227013">
              <a:spcBef>
                <a:spcPts val="1800"/>
              </a:spcBef>
              <a:buClr>
                <a:srgbClr val="003B5C"/>
              </a:buClr>
              <a:buSzPct val="80000"/>
              <a:buFont typeface="Arial" panose="020B0604020202020204" pitchFamily="34" charset="0"/>
              <a:buChar char="•"/>
            </a:pPr>
            <a:r>
              <a:rPr lang="en-US" sz="2400" dirty="0">
                <a:solidFill>
                  <a:schemeClr val="tx1">
                    <a:lumMod val="65000"/>
                    <a:lumOff val="35000"/>
                  </a:schemeClr>
                </a:solidFill>
              </a:rPr>
              <a:t>Decontamination of sampling equipment</a:t>
            </a:r>
          </a:p>
          <a:p>
            <a:pPr marL="227013" indent="-227013">
              <a:spcBef>
                <a:spcPts val="1800"/>
              </a:spcBef>
              <a:buClr>
                <a:srgbClr val="003B5C"/>
              </a:buClr>
              <a:buSzPct val="80000"/>
              <a:buFont typeface="Arial" panose="020B0604020202020204" pitchFamily="34" charset="0"/>
              <a:buChar char="•"/>
            </a:pPr>
            <a:r>
              <a:rPr lang="en-US" sz="2400" dirty="0">
                <a:solidFill>
                  <a:schemeClr val="tx1">
                    <a:lumMod val="65000"/>
                    <a:lumOff val="35000"/>
                  </a:schemeClr>
                </a:solidFill>
              </a:rPr>
              <a:t>No pre-wrapped food or snacks</a:t>
            </a:r>
          </a:p>
          <a:p>
            <a:pPr marL="227013" indent="-227013">
              <a:spcBef>
                <a:spcPts val="1800"/>
              </a:spcBef>
              <a:buClr>
                <a:srgbClr val="003B5C"/>
              </a:buClr>
              <a:buSzPct val="80000"/>
              <a:buFont typeface="Arial" panose="020B0604020202020204" pitchFamily="34" charset="0"/>
              <a:buChar char="•"/>
            </a:pPr>
            <a:r>
              <a:rPr lang="en-US" sz="2400" dirty="0">
                <a:solidFill>
                  <a:schemeClr val="tx1">
                    <a:lumMod val="65000"/>
                    <a:lumOff val="35000"/>
                  </a:schemeClr>
                </a:solidFill>
              </a:rPr>
              <a:t>Avoid cosmetics, moisturizers, hand creams </a:t>
            </a:r>
            <a:br>
              <a:rPr lang="en-US" sz="2400" dirty="0">
                <a:solidFill>
                  <a:schemeClr val="tx1">
                    <a:lumMod val="65000"/>
                    <a:lumOff val="35000"/>
                  </a:schemeClr>
                </a:solidFill>
              </a:rPr>
            </a:br>
            <a:r>
              <a:rPr lang="en-US" sz="2400" dirty="0">
                <a:solidFill>
                  <a:schemeClr val="tx1">
                    <a:lumMod val="65000"/>
                    <a:lumOff val="35000"/>
                  </a:schemeClr>
                </a:solidFill>
              </a:rPr>
              <a:t>on day of sampling.</a:t>
            </a:r>
          </a:p>
          <a:p>
            <a:pPr marL="227013" indent="-227013">
              <a:spcBef>
                <a:spcPts val="1800"/>
              </a:spcBef>
              <a:buClr>
                <a:srgbClr val="003B5C"/>
              </a:buClr>
              <a:buSzPct val="80000"/>
              <a:buFont typeface="Arial" panose="020B0604020202020204" pitchFamily="34" charset="0"/>
              <a:buChar char="•"/>
            </a:pPr>
            <a:r>
              <a:rPr lang="en-US" sz="2400" dirty="0">
                <a:solidFill>
                  <a:schemeClr val="tx1">
                    <a:lumMod val="65000"/>
                    <a:lumOff val="35000"/>
                  </a:schemeClr>
                </a:solidFill>
              </a:rPr>
              <a:t>Do not filter aqueous samples.</a:t>
            </a:r>
          </a:p>
          <a:p>
            <a:pPr marL="227013" indent="-227013">
              <a:spcBef>
                <a:spcPts val="1800"/>
              </a:spcBef>
              <a:buClr>
                <a:srgbClr val="003B5C"/>
              </a:buClr>
              <a:buSzPct val="80000"/>
              <a:buFont typeface="Arial" panose="020B0604020202020204" pitchFamily="34" charset="0"/>
              <a:buChar char="•"/>
            </a:pPr>
            <a:r>
              <a:rPr lang="en-US" sz="2400" dirty="0">
                <a:solidFill>
                  <a:schemeClr val="tx1">
                    <a:lumMod val="65000"/>
                    <a:lumOff val="35000"/>
                  </a:schemeClr>
                </a:solidFill>
              </a:rPr>
              <a:t>Visitors to site must remain at least 30 feet from sampling area.</a:t>
            </a:r>
          </a:p>
          <a:p>
            <a:pPr marL="227013" indent="-227013">
              <a:spcBef>
                <a:spcPts val="1800"/>
              </a:spcBef>
              <a:buClr>
                <a:srgbClr val="003B5C"/>
              </a:buClr>
              <a:buSzPct val="80000"/>
              <a:buFont typeface="Arial" panose="020B0604020202020204" pitchFamily="34" charset="0"/>
              <a:buChar char="•"/>
            </a:pPr>
            <a:r>
              <a:rPr lang="en-US" sz="2400" dirty="0">
                <a:solidFill>
                  <a:schemeClr val="tx1">
                    <a:lumMod val="65000"/>
                    <a:lumOff val="35000"/>
                  </a:schemeClr>
                </a:solidFill>
              </a:rPr>
              <a:t>Wash hands with water after leaving vehicle before setting up on a well.</a:t>
            </a:r>
          </a:p>
          <a:p>
            <a:pPr marL="227013" indent="-227013">
              <a:spcBef>
                <a:spcPts val="1800"/>
              </a:spcBef>
              <a:buClr>
                <a:srgbClr val="003B5C"/>
              </a:buClr>
              <a:buSzPct val="80000"/>
              <a:buFont typeface="Arial" panose="020B0604020202020204" pitchFamily="34" charset="0"/>
              <a:buChar char="•"/>
            </a:pPr>
            <a:r>
              <a:rPr lang="en-US" sz="2400" b="1" dirty="0">
                <a:solidFill>
                  <a:schemeClr val="tx1">
                    <a:lumMod val="65000"/>
                    <a:lumOff val="35000"/>
                  </a:schemeClr>
                </a:solidFill>
              </a:rPr>
              <a:t>Partitioning of PFAS to surface in wells and reservoirs</a:t>
            </a:r>
          </a:p>
          <a:p>
            <a:pPr marL="342900" indent="-342900">
              <a:spcBef>
                <a:spcPts val="600"/>
              </a:spcBef>
              <a:buClr>
                <a:srgbClr val="003B5C"/>
              </a:buClr>
              <a:buSzPct val="80000"/>
              <a:buFont typeface="Wingdings" panose="05000000000000000000" pitchFamily="2" charset="2"/>
              <a:buChar char="§"/>
            </a:pPr>
            <a:endParaRPr lang="en-US" sz="2400" dirty="0">
              <a:solidFill>
                <a:schemeClr val="tx1">
                  <a:lumMod val="65000"/>
                  <a:lumOff val="3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236" y="1032177"/>
            <a:ext cx="4051396" cy="40586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116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9599"/>
          </a:xfrm>
          <a:prstGeom prst="rect">
            <a:avLst/>
          </a:prstGeom>
        </p:spPr>
      </p:pic>
      <p:sp>
        <p:nvSpPr>
          <p:cNvPr id="6" name="Snip Single Corner Rectangle 9"/>
          <p:cNvSpPr/>
          <p:nvPr/>
        </p:nvSpPr>
        <p:spPr>
          <a:xfrm>
            <a:off x="1535000" y="3087519"/>
            <a:ext cx="9133001" cy="2009898"/>
          </a:xfrm>
          <a:custGeom>
            <a:avLst/>
            <a:gdLst>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201625"/>
              <a:gd name="connsiteY0" fmla="*/ 0 h 2182528"/>
              <a:gd name="connsiteX1" fmla="*/ 11828238 w 12201625"/>
              <a:gd name="connsiteY1" fmla="*/ 0 h 2182528"/>
              <a:gd name="connsiteX2" fmla="*/ 12201625 w 12201625"/>
              <a:gd name="connsiteY2" fmla="*/ 537016 h 2182528"/>
              <a:gd name="connsiteX3" fmla="*/ 12192000 w 12201625"/>
              <a:gd name="connsiteY3" fmla="*/ 2182528 h 2182528"/>
              <a:gd name="connsiteX4" fmla="*/ 0 w 12201625"/>
              <a:gd name="connsiteY4" fmla="*/ 2182528 h 2182528"/>
              <a:gd name="connsiteX5" fmla="*/ 0 w 12201625"/>
              <a:gd name="connsiteY5" fmla="*/ 0 h 2182528"/>
              <a:gd name="connsiteX0" fmla="*/ 0 w 12201625"/>
              <a:gd name="connsiteY0" fmla="*/ 9625 h 2192153"/>
              <a:gd name="connsiteX1" fmla="*/ 11645358 w 12201625"/>
              <a:gd name="connsiteY1" fmla="*/ 0 h 2192153"/>
              <a:gd name="connsiteX2" fmla="*/ 12201625 w 12201625"/>
              <a:gd name="connsiteY2" fmla="*/ 546641 h 2192153"/>
              <a:gd name="connsiteX3" fmla="*/ 12192000 w 12201625"/>
              <a:gd name="connsiteY3" fmla="*/ 2192153 h 2192153"/>
              <a:gd name="connsiteX4" fmla="*/ 0 w 12201625"/>
              <a:gd name="connsiteY4" fmla="*/ 2192153 h 2192153"/>
              <a:gd name="connsiteX5" fmla="*/ 0 w 12201625"/>
              <a:gd name="connsiteY5" fmla="*/ 9625 h 21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625" h="2192153">
                <a:moveTo>
                  <a:pt x="0" y="9625"/>
                </a:moveTo>
                <a:lnTo>
                  <a:pt x="11645358" y="0"/>
                </a:lnTo>
                <a:lnTo>
                  <a:pt x="12201625" y="546641"/>
                </a:lnTo>
                <a:cubicBezTo>
                  <a:pt x="12198417" y="1095145"/>
                  <a:pt x="12195208" y="1643649"/>
                  <a:pt x="12192000" y="2192153"/>
                </a:cubicBezTo>
                <a:lnTo>
                  <a:pt x="0" y="2192153"/>
                </a:lnTo>
                <a:lnTo>
                  <a:pt x="0" y="9625"/>
                </a:lnTo>
                <a:close/>
              </a:path>
            </a:pathLst>
          </a:custGeom>
          <a:solidFill>
            <a:srgbClr val="254061">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22"/>
          <p:cNvSpPr txBox="1">
            <a:spLocks/>
          </p:cNvSpPr>
          <p:nvPr/>
        </p:nvSpPr>
        <p:spPr>
          <a:xfrm>
            <a:off x="1887950" y="3774481"/>
            <a:ext cx="7414194" cy="87952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457200" indent="0" algn="r" defTabSz="457200" rtl="0" eaLnBrk="0" fontAlgn="base" hangingPunct="0">
              <a:spcBef>
                <a:spcPct val="20000"/>
              </a:spcBef>
              <a:spcAft>
                <a:spcPct val="0"/>
              </a:spcAft>
              <a:buFontTx/>
              <a:buNone/>
              <a:defRPr sz="2400" b="1" i="0" kern="1200" baseline="0">
                <a:solidFill>
                  <a:srgbClr val="08557E"/>
                </a:solidFill>
                <a:latin typeface="Arial" pitchFamily="34" charset="0"/>
                <a:ea typeface="ＭＳ Ｐゴシック" pitchFamily="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l"/>
            <a:r>
              <a:rPr lang="en-US" sz="3600" b="0" dirty="0">
                <a:solidFill>
                  <a:schemeClr val="bg1"/>
                </a:solidFill>
                <a:cs typeface="Arial" panose="020B0604020202020204" pitchFamily="34" charset="0"/>
              </a:rPr>
              <a:t>PFAS Fate and Transport</a:t>
            </a:r>
          </a:p>
        </p:txBody>
      </p:sp>
      <p:pic>
        <p:nvPicPr>
          <p:cNvPr id="7" name="Picture 6">
            <a:extLst>
              <a:ext uri="{FF2B5EF4-FFF2-40B4-BE49-F238E27FC236}">
                <a16:creationId xmlns:a16="http://schemas.microsoft.com/office/drawing/2014/main" id="{FD5BAD50-D5ED-44E7-8278-7655D7CD3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1451" y="277018"/>
            <a:ext cx="1584476" cy="567836"/>
          </a:xfrm>
          <a:prstGeom prst="rect">
            <a:avLst/>
          </a:prstGeom>
        </p:spPr>
      </p:pic>
    </p:spTree>
    <p:extLst>
      <p:ext uri="{BB962C8B-B14F-4D97-AF65-F5344CB8AC3E}">
        <p14:creationId xmlns:p14="http://schemas.microsoft.com/office/powerpoint/2010/main" val="337509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5BA58D8-C4DB-4421-BB17-BB9A94167851}"/>
              </a:ext>
            </a:extLst>
          </p:cNvPr>
          <p:cNvGrpSpPr/>
          <p:nvPr/>
        </p:nvGrpSpPr>
        <p:grpSpPr>
          <a:xfrm>
            <a:off x="2208102" y="703421"/>
            <a:ext cx="7671817" cy="5928152"/>
            <a:chOff x="589062" y="915466"/>
            <a:chExt cx="7671817" cy="5928152"/>
          </a:xfrm>
        </p:grpSpPr>
        <p:grpSp>
          <p:nvGrpSpPr>
            <p:cNvPr id="33" name="Group 32">
              <a:extLst>
                <a:ext uri="{FF2B5EF4-FFF2-40B4-BE49-F238E27FC236}">
                  <a16:creationId xmlns:a16="http://schemas.microsoft.com/office/drawing/2014/main" id="{B6F64EC6-315E-4EAB-8E38-57CE2EFC9BE1}"/>
                </a:ext>
              </a:extLst>
            </p:cNvPr>
            <p:cNvGrpSpPr/>
            <p:nvPr/>
          </p:nvGrpSpPr>
          <p:grpSpPr>
            <a:xfrm>
              <a:off x="589062" y="915466"/>
              <a:ext cx="7671817" cy="5594815"/>
              <a:chOff x="3255466" y="1263185"/>
              <a:chExt cx="7671817" cy="5594815"/>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466" y="1263185"/>
                <a:ext cx="7671817" cy="5594815"/>
              </a:xfrm>
              <a:prstGeom prst="rect">
                <a:avLst/>
              </a:prstGeom>
            </p:spPr>
          </p:pic>
          <p:sp>
            <p:nvSpPr>
              <p:cNvPr id="30" name="TextBox 29">
                <a:extLst>
                  <a:ext uri="{FF2B5EF4-FFF2-40B4-BE49-F238E27FC236}">
                    <a16:creationId xmlns:a16="http://schemas.microsoft.com/office/drawing/2014/main" id="{CF1C6573-8E93-45FA-9367-B6C3973DC998}"/>
                  </a:ext>
                </a:extLst>
              </p:cNvPr>
              <p:cNvSpPr txBox="1"/>
              <p:nvPr/>
            </p:nvSpPr>
            <p:spPr>
              <a:xfrm>
                <a:off x="3488521" y="4102534"/>
                <a:ext cx="1941095" cy="800219"/>
              </a:xfrm>
              <a:prstGeom prst="rect">
                <a:avLst/>
              </a:prstGeom>
              <a:solidFill>
                <a:schemeClr val="accent1">
                  <a:lumMod val="20000"/>
                  <a:lumOff val="80000"/>
                </a:schemeClr>
              </a:solidFill>
            </p:spPr>
            <p:txBody>
              <a:bodyPr wrap="square" rtlCol="0">
                <a:spAutoFit/>
              </a:bodyPr>
              <a:lstStyle/>
              <a:p>
                <a:pPr algn="l"/>
                <a:r>
                  <a:rPr lang="en-US" sz="2000" dirty="0"/>
                  <a:t>Other CVOC Plumes</a:t>
                </a:r>
              </a:p>
              <a:p>
                <a:pPr algn="l"/>
                <a:endParaRPr lang="en-US" sz="600" dirty="0"/>
              </a:p>
            </p:txBody>
          </p:sp>
          <p:sp>
            <p:nvSpPr>
              <p:cNvPr id="31" name="TextBox 30">
                <a:extLst>
                  <a:ext uri="{FF2B5EF4-FFF2-40B4-BE49-F238E27FC236}">
                    <a16:creationId xmlns:a16="http://schemas.microsoft.com/office/drawing/2014/main" id="{DE5A70B6-6799-4F35-B77C-C9A516C32AC7}"/>
                  </a:ext>
                </a:extLst>
              </p:cNvPr>
              <p:cNvSpPr txBox="1"/>
              <p:nvPr/>
            </p:nvSpPr>
            <p:spPr>
              <a:xfrm>
                <a:off x="3488522" y="2517205"/>
                <a:ext cx="1941095" cy="523220"/>
              </a:xfrm>
              <a:prstGeom prst="rect">
                <a:avLst/>
              </a:prstGeom>
              <a:solidFill>
                <a:schemeClr val="accent1">
                  <a:lumMod val="20000"/>
                  <a:lumOff val="80000"/>
                </a:schemeClr>
              </a:solidFill>
            </p:spPr>
            <p:txBody>
              <a:bodyPr wrap="square" rtlCol="0">
                <a:spAutoFit/>
              </a:bodyPr>
              <a:lstStyle/>
              <a:p>
                <a:pPr algn="l"/>
                <a:r>
                  <a:rPr lang="en-US" sz="2000" dirty="0"/>
                  <a:t>BTEX Plumes</a:t>
                </a:r>
              </a:p>
              <a:p>
                <a:pPr algn="l"/>
                <a:endParaRPr lang="en-US" sz="200" dirty="0"/>
              </a:p>
              <a:p>
                <a:pPr algn="l"/>
                <a:endParaRPr lang="en-US" sz="600" dirty="0"/>
              </a:p>
            </p:txBody>
          </p:sp>
          <p:sp>
            <p:nvSpPr>
              <p:cNvPr id="32" name="TextBox 31">
                <a:extLst>
                  <a:ext uri="{FF2B5EF4-FFF2-40B4-BE49-F238E27FC236}">
                    <a16:creationId xmlns:a16="http://schemas.microsoft.com/office/drawing/2014/main" id="{C2CCF302-3BA7-4B74-AFB6-A4ADBD8773F3}"/>
                  </a:ext>
                </a:extLst>
              </p:cNvPr>
              <p:cNvSpPr txBox="1"/>
              <p:nvPr/>
            </p:nvSpPr>
            <p:spPr>
              <a:xfrm>
                <a:off x="3488523" y="3293062"/>
                <a:ext cx="1941095" cy="707886"/>
              </a:xfrm>
              <a:prstGeom prst="rect">
                <a:avLst/>
              </a:prstGeom>
              <a:solidFill>
                <a:schemeClr val="accent1">
                  <a:lumMod val="20000"/>
                  <a:lumOff val="80000"/>
                </a:schemeClr>
              </a:solidFill>
            </p:spPr>
            <p:txBody>
              <a:bodyPr wrap="square" rtlCol="0">
                <a:spAutoFit/>
              </a:bodyPr>
              <a:lstStyle/>
              <a:p>
                <a:pPr algn="l"/>
                <a:r>
                  <a:rPr lang="en-US" sz="2000" dirty="0" err="1"/>
                  <a:t>Chorinated</a:t>
                </a:r>
                <a:r>
                  <a:rPr lang="en-US" sz="2000" dirty="0"/>
                  <a:t> Ethene Plumes</a:t>
                </a:r>
                <a:endParaRPr lang="en-US" sz="500" dirty="0"/>
              </a:p>
            </p:txBody>
          </p:sp>
          <p:sp>
            <p:nvSpPr>
              <p:cNvPr id="12" name="TextBox 11">
                <a:extLst>
                  <a:ext uri="{FF2B5EF4-FFF2-40B4-BE49-F238E27FC236}">
                    <a16:creationId xmlns:a16="http://schemas.microsoft.com/office/drawing/2014/main" id="{F5ED506F-6ED6-4755-8DEF-732B74377E3C}"/>
                  </a:ext>
                </a:extLst>
              </p:cNvPr>
              <p:cNvSpPr txBox="1"/>
              <p:nvPr/>
            </p:nvSpPr>
            <p:spPr>
              <a:xfrm>
                <a:off x="3488521" y="5175337"/>
                <a:ext cx="1941095" cy="661720"/>
              </a:xfrm>
              <a:prstGeom prst="rect">
                <a:avLst/>
              </a:prstGeom>
              <a:solidFill>
                <a:schemeClr val="accent1">
                  <a:lumMod val="20000"/>
                  <a:lumOff val="80000"/>
                </a:schemeClr>
              </a:solidFill>
            </p:spPr>
            <p:txBody>
              <a:bodyPr wrap="square" rtlCol="0">
                <a:spAutoFit/>
              </a:bodyPr>
              <a:lstStyle/>
              <a:p>
                <a:pPr algn="l"/>
                <a:r>
                  <a:rPr lang="en-US" sz="2000" dirty="0"/>
                  <a:t>PFAS Plumes</a:t>
                </a:r>
              </a:p>
              <a:p>
                <a:pPr algn="l"/>
                <a:endParaRPr lang="en-US" sz="1100" dirty="0"/>
              </a:p>
              <a:p>
                <a:pPr algn="l"/>
                <a:endParaRPr lang="en-US" sz="600" dirty="0"/>
              </a:p>
            </p:txBody>
          </p:sp>
        </p:grpSp>
        <p:sp>
          <p:nvSpPr>
            <p:cNvPr id="7" name="TextBox 6"/>
            <p:cNvSpPr txBox="1"/>
            <p:nvPr/>
          </p:nvSpPr>
          <p:spPr>
            <a:xfrm>
              <a:off x="731519" y="6535841"/>
              <a:ext cx="6926451" cy="307777"/>
            </a:xfrm>
            <a:prstGeom prst="rect">
              <a:avLst/>
            </a:prstGeom>
            <a:solidFill>
              <a:schemeClr val="accent1">
                <a:lumMod val="40000"/>
                <a:lumOff val="60000"/>
              </a:schemeClr>
            </a:solidFill>
          </p:spPr>
          <p:txBody>
            <a:bodyPr wrap="square" rtlCol="0">
              <a:spAutoFit/>
            </a:bodyPr>
            <a:lstStyle/>
            <a:p>
              <a:r>
                <a:rPr lang="en-US" sz="1400" dirty="0">
                  <a:solidFill>
                    <a:prstClr val="black"/>
                  </a:solidFill>
                </a:rPr>
                <a:t>Theses PFAS sites are owned by DoD and are mostly Airforce bases</a:t>
              </a:r>
            </a:p>
          </p:txBody>
        </p:sp>
      </p:grpSp>
      <p:grpSp>
        <p:nvGrpSpPr>
          <p:cNvPr id="28" name="Group 27">
            <a:extLst>
              <a:ext uri="{FF2B5EF4-FFF2-40B4-BE49-F238E27FC236}">
                <a16:creationId xmlns:a16="http://schemas.microsoft.com/office/drawing/2014/main" id="{D0C94997-A386-4192-A05C-8603FAD2C2DC}"/>
              </a:ext>
            </a:extLst>
          </p:cNvPr>
          <p:cNvGrpSpPr/>
          <p:nvPr/>
        </p:nvGrpSpPr>
        <p:grpSpPr>
          <a:xfrm>
            <a:off x="2208102" y="698595"/>
            <a:ext cx="7671817" cy="3641827"/>
            <a:chOff x="2372391" y="906114"/>
            <a:chExt cx="7671817" cy="3641827"/>
          </a:xfrm>
        </p:grpSpPr>
        <p:pic>
          <p:nvPicPr>
            <p:cNvPr id="23" name="Picture 22">
              <a:extLst>
                <a:ext uri="{FF2B5EF4-FFF2-40B4-BE49-F238E27FC236}">
                  <a16:creationId xmlns:a16="http://schemas.microsoft.com/office/drawing/2014/main" id="{6FE53AE7-6B61-4F5A-A563-FF3F1B8E31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 b="36262"/>
            <a:stretch/>
          </p:blipFill>
          <p:spPr>
            <a:xfrm>
              <a:off x="2372391" y="906114"/>
              <a:ext cx="7671817" cy="3566160"/>
            </a:xfrm>
            <a:prstGeom prst="rect">
              <a:avLst/>
            </a:prstGeom>
          </p:spPr>
        </p:pic>
        <p:sp>
          <p:nvSpPr>
            <p:cNvPr id="11" name="TextBox 10">
              <a:extLst>
                <a:ext uri="{FF2B5EF4-FFF2-40B4-BE49-F238E27FC236}">
                  <a16:creationId xmlns:a16="http://schemas.microsoft.com/office/drawing/2014/main" id="{C15E7424-5C1D-4C86-88EA-FBB9455871B9}"/>
                </a:ext>
              </a:extLst>
            </p:cNvPr>
            <p:cNvSpPr txBox="1"/>
            <p:nvPr/>
          </p:nvSpPr>
          <p:spPr>
            <a:xfrm>
              <a:off x="2605448" y="3747722"/>
              <a:ext cx="1941095" cy="800219"/>
            </a:xfrm>
            <a:prstGeom prst="rect">
              <a:avLst/>
            </a:prstGeom>
            <a:solidFill>
              <a:schemeClr val="accent1">
                <a:lumMod val="20000"/>
                <a:lumOff val="80000"/>
              </a:schemeClr>
            </a:solidFill>
          </p:spPr>
          <p:txBody>
            <a:bodyPr wrap="square" rtlCol="0">
              <a:spAutoFit/>
            </a:bodyPr>
            <a:lstStyle/>
            <a:p>
              <a:pPr algn="l"/>
              <a:r>
                <a:rPr lang="en-US" sz="2000" dirty="0"/>
                <a:t>Other CVOC Plumes</a:t>
              </a:r>
            </a:p>
            <a:p>
              <a:pPr algn="l"/>
              <a:endParaRPr lang="en-US" sz="600" dirty="0"/>
            </a:p>
          </p:txBody>
        </p:sp>
        <p:sp>
          <p:nvSpPr>
            <p:cNvPr id="26" name="TextBox 25">
              <a:extLst>
                <a:ext uri="{FF2B5EF4-FFF2-40B4-BE49-F238E27FC236}">
                  <a16:creationId xmlns:a16="http://schemas.microsoft.com/office/drawing/2014/main" id="{F3CBDA32-ADE9-485E-82AD-5E22EA6CF225}"/>
                </a:ext>
              </a:extLst>
            </p:cNvPr>
            <p:cNvSpPr txBox="1"/>
            <p:nvPr/>
          </p:nvSpPr>
          <p:spPr>
            <a:xfrm>
              <a:off x="2605449" y="2162393"/>
              <a:ext cx="1941095" cy="523220"/>
            </a:xfrm>
            <a:prstGeom prst="rect">
              <a:avLst/>
            </a:prstGeom>
            <a:solidFill>
              <a:schemeClr val="accent1">
                <a:lumMod val="20000"/>
                <a:lumOff val="80000"/>
              </a:schemeClr>
            </a:solidFill>
          </p:spPr>
          <p:txBody>
            <a:bodyPr wrap="square" rtlCol="0">
              <a:spAutoFit/>
            </a:bodyPr>
            <a:lstStyle/>
            <a:p>
              <a:pPr algn="l"/>
              <a:r>
                <a:rPr lang="en-US" sz="2000" dirty="0"/>
                <a:t>BTEX Plumes</a:t>
              </a:r>
            </a:p>
            <a:p>
              <a:pPr algn="l"/>
              <a:endParaRPr lang="en-US" sz="200" dirty="0"/>
            </a:p>
            <a:p>
              <a:pPr algn="l"/>
              <a:endParaRPr lang="en-US" sz="600" dirty="0"/>
            </a:p>
          </p:txBody>
        </p:sp>
        <p:sp>
          <p:nvSpPr>
            <p:cNvPr id="27" name="TextBox 26">
              <a:extLst>
                <a:ext uri="{FF2B5EF4-FFF2-40B4-BE49-F238E27FC236}">
                  <a16:creationId xmlns:a16="http://schemas.microsoft.com/office/drawing/2014/main" id="{4814E52B-51EB-48B6-A9F0-F7802F283D3E}"/>
                </a:ext>
              </a:extLst>
            </p:cNvPr>
            <p:cNvSpPr txBox="1"/>
            <p:nvPr/>
          </p:nvSpPr>
          <p:spPr>
            <a:xfrm>
              <a:off x="2605450" y="2938250"/>
              <a:ext cx="1941095" cy="707886"/>
            </a:xfrm>
            <a:prstGeom prst="rect">
              <a:avLst/>
            </a:prstGeom>
            <a:solidFill>
              <a:schemeClr val="accent1">
                <a:lumMod val="20000"/>
                <a:lumOff val="80000"/>
              </a:schemeClr>
            </a:solidFill>
          </p:spPr>
          <p:txBody>
            <a:bodyPr wrap="square" rtlCol="0">
              <a:spAutoFit/>
            </a:bodyPr>
            <a:lstStyle/>
            <a:p>
              <a:pPr algn="l"/>
              <a:r>
                <a:rPr lang="en-US" sz="2000" dirty="0" err="1"/>
                <a:t>Chorinated</a:t>
              </a:r>
              <a:r>
                <a:rPr lang="en-US" sz="2000" dirty="0"/>
                <a:t> Ethene Plumes</a:t>
              </a:r>
              <a:endParaRPr lang="en-US" sz="500" dirty="0"/>
            </a:p>
          </p:txBody>
        </p:sp>
      </p:grpSp>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23</a:t>
            </a:fld>
            <a:endParaRPr lang="en-US" dirty="0"/>
          </a:p>
        </p:txBody>
      </p:sp>
      <p:sp>
        <p:nvSpPr>
          <p:cNvPr id="4" name="Title 3"/>
          <p:cNvSpPr>
            <a:spLocks noGrp="1"/>
          </p:cNvSpPr>
          <p:nvPr>
            <p:ph type="title"/>
          </p:nvPr>
        </p:nvSpPr>
        <p:spPr>
          <a:xfrm>
            <a:off x="394026" y="114722"/>
            <a:ext cx="7121525" cy="673100"/>
          </a:xfrm>
        </p:spPr>
        <p:txBody>
          <a:bodyPr/>
          <a:lstStyle/>
          <a:p>
            <a:r>
              <a:rPr lang="en-US" b="1" dirty="0"/>
              <a:t>PFAS Mobility</a:t>
            </a:r>
          </a:p>
        </p:txBody>
      </p:sp>
      <p:sp>
        <p:nvSpPr>
          <p:cNvPr id="9" name="TextBox 8"/>
          <p:cNvSpPr txBox="1"/>
          <p:nvPr/>
        </p:nvSpPr>
        <p:spPr>
          <a:xfrm>
            <a:off x="1524001" y="6392844"/>
            <a:ext cx="259975" cy="307777"/>
          </a:xfrm>
          <a:prstGeom prst="rect">
            <a:avLst/>
          </a:prstGeom>
          <a:noFill/>
        </p:spPr>
        <p:txBody>
          <a:bodyPr wrap="square" rtlCol="0">
            <a:spAutoFit/>
          </a:bodyPr>
          <a:lstStyle/>
          <a:p>
            <a:pPr algn="ctr"/>
            <a:r>
              <a:rPr lang="en-US" sz="1400" dirty="0">
                <a:solidFill>
                  <a:srgbClr val="1F497D"/>
                </a:solidFill>
              </a:rPr>
              <a:t>Q</a:t>
            </a:r>
          </a:p>
        </p:txBody>
      </p:sp>
      <p:grpSp>
        <p:nvGrpSpPr>
          <p:cNvPr id="25" name="Group 24">
            <a:extLst>
              <a:ext uri="{FF2B5EF4-FFF2-40B4-BE49-F238E27FC236}">
                <a16:creationId xmlns:a16="http://schemas.microsoft.com/office/drawing/2014/main" id="{5F2761E2-1201-481C-A4CA-4211555D3DFD}"/>
              </a:ext>
            </a:extLst>
          </p:cNvPr>
          <p:cNvGrpSpPr/>
          <p:nvPr/>
        </p:nvGrpSpPr>
        <p:grpSpPr>
          <a:xfrm>
            <a:off x="2217812" y="709562"/>
            <a:ext cx="7680960" cy="1828800"/>
            <a:chOff x="731520" y="860394"/>
            <a:chExt cx="7680960" cy="1828800"/>
          </a:xfrm>
        </p:grpSpPr>
        <p:pic>
          <p:nvPicPr>
            <p:cNvPr id="21" name="Picture 20">
              <a:extLst>
                <a:ext uri="{FF2B5EF4-FFF2-40B4-BE49-F238E27FC236}">
                  <a16:creationId xmlns:a16="http://schemas.microsoft.com/office/drawing/2014/main" id="{0DCD0E32-4F70-457B-8623-C29BD09F63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t="-3" r="-120" b="67313"/>
            <a:stretch/>
          </p:blipFill>
          <p:spPr>
            <a:xfrm>
              <a:off x="731520" y="860394"/>
              <a:ext cx="7680960" cy="1828800"/>
            </a:xfrm>
            <a:prstGeom prst="rect">
              <a:avLst/>
            </a:prstGeom>
          </p:spPr>
        </p:pic>
        <p:sp>
          <p:nvSpPr>
            <p:cNvPr id="5" name="TextBox 4">
              <a:extLst>
                <a:ext uri="{FF2B5EF4-FFF2-40B4-BE49-F238E27FC236}">
                  <a16:creationId xmlns:a16="http://schemas.microsoft.com/office/drawing/2014/main" id="{7B573286-9DC4-4E1A-9DA0-42EF6D4B5D68}"/>
                </a:ext>
              </a:extLst>
            </p:cNvPr>
            <p:cNvSpPr txBox="1"/>
            <p:nvPr/>
          </p:nvSpPr>
          <p:spPr>
            <a:xfrm>
              <a:off x="994605" y="2111500"/>
              <a:ext cx="1941095" cy="523220"/>
            </a:xfrm>
            <a:prstGeom prst="rect">
              <a:avLst/>
            </a:prstGeom>
            <a:solidFill>
              <a:schemeClr val="accent1">
                <a:lumMod val="20000"/>
                <a:lumOff val="80000"/>
              </a:schemeClr>
            </a:solidFill>
          </p:spPr>
          <p:txBody>
            <a:bodyPr wrap="square" rtlCol="0">
              <a:spAutoFit/>
            </a:bodyPr>
            <a:lstStyle/>
            <a:p>
              <a:pPr algn="l"/>
              <a:r>
                <a:rPr lang="en-US" sz="2000" dirty="0"/>
                <a:t>BTEX Plumes</a:t>
              </a:r>
            </a:p>
            <a:p>
              <a:pPr algn="l"/>
              <a:endParaRPr lang="en-US" sz="200" dirty="0"/>
            </a:p>
            <a:p>
              <a:pPr algn="l"/>
              <a:endParaRPr lang="en-US" sz="600" dirty="0"/>
            </a:p>
          </p:txBody>
        </p:sp>
      </p:grpSp>
      <p:grpSp>
        <p:nvGrpSpPr>
          <p:cNvPr id="29" name="Group 28">
            <a:extLst>
              <a:ext uri="{FF2B5EF4-FFF2-40B4-BE49-F238E27FC236}">
                <a16:creationId xmlns:a16="http://schemas.microsoft.com/office/drawing/2014/main" id="{18635275-2750-40E9-BB38-94D6300A4D7A}"/>
              </a:ext>
            </a:extLst>
          </p:cNvPr>
          <p:cNvGrpSpPr/>
          <p:nvPr/>
        </p:nvGrpSpPr>
        <p:grpSpPr>
          <a:xfrm>
            <a:off x="2208102" y="719199"/>
            <a:ext cx="7671817" cy="2834640"/>
            <a:chOff x="876492" y="904272"/>
            <a:chExt cx="7671817" cy="2834640"/>
          </a:xfrm>
        </p:grpSpPr>
        <p:pic>
          <p:nvPicPr>
            <p:cNvPr id="22" name="Picture 21">
              <a:extLst>
                <a:ext uri="{FF2B5EF4-FFF2-40B4-BE49-F238E27FC236}">
                  <a16:creationId xmlns:a16="http://schemas.microsoft.com/office/drawing/2014/main" id="{ACD2E086-C12A-444B-8227-DA3344837B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 b="49337"/>
            <a:stretch/>
          </p:blipFill>
          <p:spPr>
            <a:xfrm>
              <a:off x="876492" y="904272"/>
              <a:ext cx="7671817" cy="2834640"/>
            </a:xfrm>
            <a:prstGeom prst="rect">
              <a:avLst/>
            </a:prstGeom>
          </p:spPr>
        </p:pic>
        <p:sp>
          <p:nvSpPr>
            <p:cNvPr id="24" name="TextBox 23">
              <a:extLst>
                <a:ext uri="{FF2B5EF4-FFF2-40B4-BE49-F238E27FC236}">
                  <a16:creationId xmlns:a16="http://schemas.microsoft.com/office/drawing/2014/main" id="{66C302A0-0197-4235-9260-076E011D3BDD}"/>
                </a:ext>
              </a:extLst>
            </p:cNvPr>
            <p:cNvSpPr txBox="1"/>
            <p:nvPr/>
          </p:nvSpPr>
          <p:spPr>
            <a:xfrm>
              <a:off x="1099460" y="2135773"/>
              <a:ext cx="1941095" cy="523220"/>
            </a:xfrm>
            <a:prstGeom prst="rect">
              <a:avLst/>
            </a:prstGeom>
            <a:solidFill>
              <a:schemeClr val="accent1">
                <a:lumMod val="20000"/>
                <a:lumOff val="80000"/>
              </a:schemeClr>
            </a:solidFill>
          </p:spPr>
          <p:txBody>
            <a:bodyPr wrap="square" rtlCol="0">
              <a:spAutoFit/>
            </a:bodyPr>
            <a:lstStyle/>
            <a:p>
              <a:pPr algn="l"/>
              <a:r>
                <a:rPr lang="en-US" sz="2000" dirty="0"/>
                <a:t>BTEX Plumes</a:t>
              </a:r>
            </a:p>
            <a:p>
              <a:pPr algn="l"/>
              <a:endParaRPr lang="en-US" sz="200" dirty="0"/>
            </a:p>
            <a:p>
              <a:pPr algn="l"/>
              <a:endParaRPr lang="en-US" sz="600" dirty="0"/>
            </a:p>
          </p:txBody>
        </p:sp>
        <p:sp>
          <p:nvSpPr>
            <p:cNvPr id="10" name="TextBox 9">
              <a:extLst>
                <a:ext uri="{FF2B5EF4-FFF2-40B4-BE49-F238E27FC236}">
                  <a16:creationId xmlns:a16="http://schemas.microsoft.com/office/drawing/2014/main" id="{C485CD83-CC4D-484D-A000-4AF066F82A24}"/>
                </a:ext>
              </a:extLst>
            </p:cNvPr>
            <p:cNvSpPr txBox="1"/>
            <p:nvPr/>
          </p:nvSpPr>
          <p:spPr>
            <a:xfrm>
              <a:off x="1078038" y="2922530"/>
              <a:ext cx="1941095" cy="707886"/>
            </a:xfrm>
            <a:prstGeom prst="rect">
              <a:avLst/>
            </a:prstGeom>
            <a:solidFill>
              <a:schemeClr val="accent1">
                <a:lumMod val="20000"/>
                <a:lumOff val="80000"/>
              </a:schemeClr>
            </a:solidFill>
          </p:spPr>
          <p:txBody>
            <a:bodyPr wrap="square" rtlCol="0">
              <a:spAutoFit/>
            </a:bodyPr>
            <a:lstStyle/>
            <a:p>
              <a:pPr algn="l"/>
              <a:r>
                <a:rPr lang="en-US" sz="2000" dirty="0" err="1"/>
                <a:t>Chorinated</a:t>
              </a:r>
              <a:r>
                <a:rPr lang="en-US" sz="2000" dirty="0"/>
                <a:t> Ethene Plumes</a:t>
              </a:r>
              <a:endParaRPr lang="en-US" sz="500" dirty="0"/>
            </a:p>
          </p:txBody>
        </p:sp>
      </p:grpSp>
    </p:spTree>
    <p:extLst>
      <p:ext uri="{BB962C8B-B14F-4D97-AF65-F5344CB8AC3E}">
        <p14:creationId xmlns:p14="http://schemas.microsoft.com/office/powerpoint/2010/main" val="42362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72779540"/>
              </p:ext>
            </p:extLst>
          </p:nvPr>
        </p:nvGraphicFramePr>
        <p:xfrm>
          <a:off x="-64168" y="0"/>
          <a:ext cx="12256168" cy="6858000"/>
        </p:xfrm>
        <a:graphic>
          <a:graphicData uri="http://schemas.openxmlformats.org/presentationml/2006/ole">
            <mc:AlternateContent xmlns:mc="http://schemas.openxmlformats.org/markup-compatibility/2006">
              <mc:Choice xmlns:v="urn:schemas-microsoft-com:vml" Requires="v">
                <p:oleObj spid="_x0000_s2077" name="Image" r:id="rId4" imgW="7619040" imgH="5079240" progId="Photoshop.Image.14">
                  <p:embed/>
                </p:oleObj>
              </mc:Choice>
              <mc:Fallback>
                <p:oleObj name="Image" r:id="rId4" imgW="7619040" imgH="5079240" progId="Photoshop.Image.14">
                  <p:embed/>
                  <p:pic>
                    <p:nvPicPr>
                      <p:cNvPr id="3" name="Object 2"/>
                      <p:cNvPicPr/>
                      <p:nvPr/>
                    </p:nvPicPr>
                    <p:blipFill>
                      <a:blip r:embed="rId5"/>
                      <a:stretch>
                        <a:fillRect/>
                      </a:stretch>
                    </p:blipFill>
                    <p:spPr>
                      <a:xfrm>
                        <a:off x="-64168" y="0"/>
                        <a:ext cx="12256168" cy="6858000"/>
                      </a:xfrm>
                      <a:prstGeom prst="rect">
                        <a:avLst/>
                      </a:prstGeom>
                    </p:spPr>
                  </p:pic>
                </p:oleObj>
              </mc:Fallback>
            </mc:AlternateContent>
          </a:graphicData>
        </a:graphic>
      </p:graphicFrame>
      <p:sp>
        <p:nvSpPr>
          <p:cNvPr id="5" name="Snip Single Corner Rectangle 9"/>
          <p:cNvSpPr/>
          <p:nvPr/>
        </p:nvSpPr>
        <p:spPr>
          <a:xfrm>
            <a:off x="1535000" y="3087519"/>
            <a:ext cx="9133001" cy="2009898"/>
          </a:xfrm>
          <a:custGeom>
            <a:avLst/>
            <a:gdLst>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201625"/>
              <a:gd name="connsiteY0" fmla="*/ 0 h 2182528"/>
              <a:gd name="connsiteX1" fmla="*/ 11828238 w 12201625"/>
              <a:gd name="connsiteY1" fmla="*/ 0 h 2182528"/>
              <a:gd name="connsiteX2" fmla="*/ 12201625 w 12201625"/>
              <a:gd name="connsiteY2" fmla="*/ 537016 h 2182528"/>
              <a:gd name="connsiteX3" fmla="*/ 12192000 w 12201625"/>
              <a:gd name="connsiteY3" fmla="*/ 2182528 h 2182528"/>
              <a:gd name="connsiteX4" fmla="*/ 0 w 12201625"/>
              <a:gd name="connsiteY4" fmla="*/ 2182528 h 2182528"/>
              <a:gd name="connsiteX5" fmla="*/ 0 w 12201625"/>
              <a:gd name="connsiteY5" fmla="*/ 0 h 2182528"/>
              <a:gd name="connsiteX0" fmla="*/ 0 w 12201625"/>
              <a:gd name="connsiteY0" fmla="*/ 9625 h 2192153"/>
              <a:gd name="connsiteX1" fmla="*/ 11645358 w 12201625"/>
              <a:gd name="connsiteY1" fmla="*/ 0 h 2192153"/>
              <a:gd name="connsiteX2" fmla="*/ 12201625 w 12201625"/>
              <a:gd name="connsiteY2" fmla="*/ 546641 h 2192153"/>
              <a:gd name="connsiteX3" fmla="*/ 12192000 w 12201625"/>
              <a:gd name="connsiteY3" fmla="*/ 2192153 h 2192153"/>
              <a:gd name="connsiteX4" fmla="*/ 0 w 12201625"/>
              <a:gd name="connsiteY4" fmla="*/ 2192153 h 2192153"/>
              <a:gd name="connsiteX5" fmla="*/ 0 w 12201625"/>
              <a:gd name="connsiteY5" fmla="*/ 9625 h 21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625" h="2192153">
                <a:moveTo>
                  <a:pt x="0" y="9625"/>
                </a:moveTo>
                <a:lnTo>
                  <a:pt x="11645358" y="0"/>
                </a:lnTo>
                <a:lnTo>
                  <a:pt x="12201625" y="546641"/>
                </a:lnTo>
                <a:cubicBezTo>
                  <a:pt x="12198417" y="1095145"/>
                  <a:pt x="12195208" y="1643649"/>
                  <a:pt x="12192000" y="2192153"/>
                </a:cubicBezTo>
                <a:lnTo>
                  <a:pt x="0" y="2192153"/>
                </a:lnTo>
                <a:lnTo>
                  <a:pt x="0" y="9625"/>
                </a:lnTo>
                <a:close/>
              </a:path>
            </a:pathLst>
          </a:custGeom>
          <a:solidFill>
            <a:srgbClr val="254061">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22"/>
          <p:cNvSpPr txBox="1">
            <a:spLocks/>
          </p:cNvSpPr>
          <p:nvPr/>
        </p:nvSpPr>
        <p:spPr>
          <a:xfrm>
            <a:off x="1695451" y="3510530"/>
            <a:ext cx="7592273" cy="87952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457200" indent="0" algn="r" defTabSz="457200" rtl="0" eaLnBrk="0" fontAlgn="base" hangingPunct="0">
              <a:spcBef>
                <a:spcPct val="20000"/>
              </a:spcBef>
              <a:spcAft>
                <a:spcPct val="0"/>
              </a:spcAft>
              <a:buFontTx/>
              <a:buNone/>
              <a:defRPr sz="2400" b="1" i="0" kern="1200" baseline="0">
                <a:solidFill>
                  <a:srgbClr val="08557E"/>
                </a:solidFill>
                <a:latin typeface="Arial" pitchFamily="34" charset="0"/>
                <a:ea typeface="ＭＳ Ｐゴシック" pitchFamily="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l"/>
            <a:r>
              <a:rPr lang="en-US" sz="3200" b="0" dirty="0">
                <a:solidFill>
                  <a:schemeClr val="bg1"/>
                </a:solidFill>
                <a:cs typeface="Arial" panose="020B0604020202020204" pitchFamily="34" charset="0"/>
              </a:rPr>
              <a:t>PFAS Environmental Regulations</a:t>
            </a:r>
          </a:p>
          <a:p>
            <a:pPr lvl="1" algn="l"/>
            <a:r>
              <a:rPr lang="en-US" sz="3200" b="0" dirty="0">
                <a:solidFill>
                  <a:schemeClr val="bg1"/>
                </a:solidFill>
                <a:cs typeface="Arial" panose="020B0604020202020204" pitchFamily="34" charset="0"/>
              </a:rPr>
              <a:t>What is Occurring? – What to Expect?</a:t>
            </a:r>
          </a:p>
        </p:txBody>
      </p:sp>
      <p:pic>
        <p:nvPicPr>
          <p:cNvPr id="6" name="Picture 5">
            <a:extLst>
              <a:ext uri="{FF2B5EF4-FFF2-40B4-BE49-F238E27FC236}">
                <a16:creationId xmlns:a16="http://schemas.microsoft.com/office/drawing/2014/main" id="{36737EDB-9CAB-48B0-B2F1-5D975AF2C0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1451" y="277018"/>
            <a:ext cx="1584476" cy="567836"/>
          </a:xfrm>
          <a:prstGeom prst="rect">
            <a:avLst/>
          </a:prstGeom>
        </p:spPr>
      </p:pic>
    </p:spTree>
    <p:extLst>
      <p:ext uri="{BB962C8B-B14F-4D97-AF65-F5344CB8AC3E}">
        <p14:creationId xmlns:p14="http://schemas.microsoft.com/office/powerpoint/2010/main" val="120125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05DB7F0-AB4D-4F8C-ACDB-09901F351AF9}"/>
              </a:ext>
            </a:extLst>
          </p:cNvPr>
          <p:cNvGraphicFramePr>
            <a:graphicFrameLocks noGrp="1"/>
          </p:cNvGraphicFramePr>
          <p:nvPr>
            <p:extLst/>
          </p:nvPr>
        </p:nvGraphicFramePr>
        <p:xfrm>
          <a:off x="1711121" y="1156998"/>
          <a:ext cx="7080725" cy="5337468"/>
        </p:xfrm>
        <a:graphic>
          <a:graphicData uri="http://schemas.openxmlformats.org/drawingml/2006/table">
            <a:tbl>
              <a:tblPr>
                <a:tableStyleId>{5C22544A-7EE6-4342-B048-85BDC9FD1C3A}</a:tableStyleId>
              </a:tblPr>
              <a:tblGrid>
                <a:gridCol w="1533525">
                  <a:extLst>
                    <a:ext uri="{9D8B030D-6E8A-4147-A177-3AD203B41FA5}">
                      <a16:colId xmlns:a16="http://schemas.microsoft.com/office/drawing/2014/main" val="20000"/>
                    </a:ext>
                  </a:extLst>
                </a:gridCol>
                <a:gridCol w="603755">
                  <a:extLst>
                    <a:ext uri="{9D8B030D-6E8A-4147-A177-3AD203B41FA5}">
                      <a16:colId xmlns:a16="http://schemas.microsoft.com/office/drawing/2014/main" val="20001"/>
                    </a:ext>
                  </a:extLst>
                </a:gridCol>
                <a:gridCol w="1358395">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542925">
                  <a:extLst>
                    <a:ext uri="{9D8B030D-6E8A-4147-A177-3AD203B41FA5}">
                      <a16:colId xmlns:a16="http://schemas.microsoft.com/office/drawing/2014/main" val="20004"/>
                    </a:ext>
                  </a:extLst>
                </a:gridCol>
                <a:gridCol w="523875">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18000">
                  <a:extLst>
                    <a:ext uri="{9D8B030D-6E8A-4147-A177-3AD203B41FA5}">
                      <a16:colId xmlns:a16="http://schemas.microsoft.com/office/drawing/2014/main" val="20008"/>
                    </a:ext>
                  </a:extLst>
                </a:gridCol>
              </a:tblGrid>
              <a:tr h="186867">
                <a:tc rowSpan="2">
                  <a:txBody>
                    <a:bodyPr/>
                    <a:lstStyle/>
                    <a:p>
                      <a:pPr algn="ctr" fontAlgn="ctr"/>
                      <a:r>
                        <a:rPr lang="en-US" sz="1200" b="1" u="none" strike="noStrike" dirty="0">
                          <a:solidFill>
                            <a:schemeClr val="bg1"/>
                          </a:solidFill>
                          <a:effectLst/>
                        </a:rPr>
                        <a:t>State</a:t>
                      </a:r>
                      <a:endParaRPr lang="en-US" sz="1200" b="1" i="0" u="none" strike="noStrike" dirty="0">
                        <a:solidFill>
                          <a:schemeClr val="bg1"/>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Year</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Type</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Promulgated?</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en-US" sz="1200" b="1" u="none" strike="noStrike" dirty="0">
                          <a:solidFill>
                            <a:schemeClr val="bg1"/>
                          </a:solidFill>
                          <a:effectLst/>
                        </a:rPr>
                        <a:t>PFOA</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en-US" sz="1200" b="1" u="none" strike="noStrike" dirty="0">
                          <a:solidFill>
                            <a:schemeClr val="bg1"/>
                          </a:solidFill>
                          <a:effectLst/>
                        </a:rPr>
                        <a:t>PFOS</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en-US" sz="1200" b="1" u="none" strike="noStrike" dirty="0">
                          <a:solidFill>
                            <a:schemeClr val="bg1"/>
                          </a:solidFill>
                          <a:effectLst/>
                        </a:rPr>
                        <a:t>PFNA</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Other</a:t>
                      </a:r>
                    </a:p>
                    <a:p>
                      <a:pPr algn="ctr" fontAlgn="ctr"/>
                      <a:r>
                        <a:rPr lang="en-US" sz="1200" b="1" u="none" strike="noStrike" dirty="0">
                          <a:solidFill>
                            <a:schemeClr val="bg1"/>
                          </a:solidFill>
                          <a:effectLst/>
                        </a:rPr>
                        <a:t>PFAS</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Gen-X</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0"/>
                  </a:ext>
                </a:extLst>
              </a:tr>
              <a:tr h="1855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ctr"/>
                      <a:r>
                        <a:rPr lang="en-US" sz="1000" b="1" i="0" u="none" strike="noStrike" dirty="0">
                          <a:solidFill>
                            <a:schemeClr val="bg1"/>
                          </a:solidFill>
                          <a:effectLst/>
                          <a:latin typeface="Arial" panose="020B0604020202020204" pitchFamily="34" charset="0"/>
                        </a:rPr>
                        <a:t>(µg/L)</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dirty="0"/>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48716">
                <a:tc>
                  <a:txBody>
                    <a:bodyPr/>
                    <a:lstStyle/>
                    <a:p>
                      <a:pPr algn="ctr" fontAlgn="ctr"/>
                      <a:r>
                        <a:rPr lang="en-US" sz="1200" u="none" strike="noStrike" dirty="0">
                          <a:effectLst/>
                        </a:rPr>
                        <a:t>Alaska (AK)</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2016</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0.40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0.40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4665">
                <a:tc>
                  <a:txBody>
                    <a:bodyPr/>
                    <a:lstStyle/>
                    <a:p>
                      <a:pPr algn="ctr" fontAlgn="ctr"/>
                      <a:r>
                        <a:rPr lang="en-US" sz="1200" u="none" strike="noStrike">
                          <a:effectLst/>
                        </a:rPr>
                        <a:t>Connecticut (CT)</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2016</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4665">
                <a:tc>
                  <a:txBody>
                    <a:bodyPr/>
                    <a:lstStyle/>
                    <a:p>
                      <a:pPr algn="ctr" fontAlgn="ctr"/>
                      <a:r>
                        <a:rPr lang="en-US" sz="1200" u="none" strike="noStrike">
                          <a:effectLst/>
                        </a:rPr>
                        <a:t>Colorado (CO)</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4665">
                <a:tc rowSpan="2">
                  <a:txBody>
                    <a:bodyPr/>
                    <a:lstStyle/>
                    <a:p>
                      <a:pPr algn="ctr" fontAlgn="ctr"/>
                      <a:r>
                        <a:rPr lang="en-US" sz="1200" u="none" strike="noStrike" dirty="0">
                          <a:effectLst/>
                        </a:rPr>
                        <a:t>Delaware (DE)</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2016</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8716">
                <a:tc vMerge="1">
                  <a:txBody>
                    <a:bodyPr/>
                    <a:lstStyle/>
                    <a:p>
                      <a:endParaRPr lang="en-US"/>
                    </a:p>
                  </a:txBody>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54665">
                <a:tc rowSpan="2">
                  <a:txBody>
                    <a:bodyPr/>
                    <a:lstStyle/>
                    <a:p>
                      <a:pPr algn="ctr" fontAlgn="ctr"/>
                      <a:r>
                        <a:rPr lang="en-US" sz="1200" u="none" strike="noStrike">
                          <a:effectLst/>
                        </a:rPr>
                        <a:t>Iowa (IA)</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Protected 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26955">
                <a:tc vMerge="1">
                  <a:txBody>
                    <a:bodyPr/>
                    <a:lstStyle/>
                    <a:p>
                      <a:endParaRPr lang="en-US"/>
                    </a:p>
                  </a:txBody>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Non-protected 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4665">
                <a:tc rowSpan="3">
                  <a:txBody>
                    <a:bodyPr/>
                    <a:lstStyle/>
                    <a:p>
                      <a:pPr algn="ctr" fontAlgn="ctr"/>
                      <a:r>
                        <a:rPr lang="en-US" sz="1200" u="none" strike="noStrike" dirty="0">
                          <a:effectLst/>
                        </a:rPr>
                        <a:t>Maine (ME)</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DW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4665">
                <a:tc vMerge="1">
                  <a:txBody>
                    <a:bodyPr/>
                    <a:lstStyle/>
                    <a:p>
                      <a:endParaRPr lang="en-US"/>
                    </a:p>
                  </a:txBody>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0.13</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0.56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8716">
                <a:tc vMerge="1">
                  <a:txBody>
                    <a:bodyPr/>
                    <a:lstStyle/>
                    <a:p>
                      <a:endParaRPr lang="en-US"/>
                    </a:p>
                  </a:txBody>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RW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0.05</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8716">
                <a:tc rowSpan="2">
                  <a:txBody>
                    <a:bodyPr/>
                    <a:lstStyle/>
                    <a:p>
                      <a:pPr algn="ctr" fontAlgn="ctr"/>
                      <a:r>
                        <a:rPr lang="en-US" sz="1200" u="none" strike="noStrike" dirty="0">
                          <a:effectLst/>
                          <a:highlight>
                            <a:srgbClr val="FFFF00"/>
                          </a:highlight>
                        </a:rPr>
                        <a:t>Michigan (MI)</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2015</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SW</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Y</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highlight>
                            <a:srgbClr val="FFFF00"/>
                          </a:highlight>
                        </a:rPr>
                        <a:t>0.42</a:t>
                      </a:r>
                      <a:endParaRPr lang="en-US" sz="1200" b="0" i="0" u="none" strike="noStrike">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highlight>
                            <a:srgbClr val="FFFF00"/>
                          </a:highlight>
                        </a:rPr>
                        <a:t>0.011</a:t>
                      </a:r>
                      <a:endParaRPr lang="en-US" sz="1200" b="0" i="0" u="none" strike="noStrike">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highlight>
                            <a:srgbClr val="FFFF00"/>
                          </a:highlight>
                        </a:rPr>
                        <a:t> </a:t>
                      </a:r>
                      <a:endParaRPr lang="en-US" sz="1200" b="0" i="0" u="none" strike="noStrike">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N</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highlight>
                            <a:srgbClr val="FFFF00"/>
                          </a:highlight>
                        </a:rPr>
                        <a:t> </a:t>
                      </a:r>
                      <a:endParaRPr lang="en-US" sz="1200" b="0" i="0" u="none" strike="noStrike">
                        <a:solidFill>
                          <a:srgbClr val="000000"/>
                        </a:solidFill>
                        <a:effectLst/>
                        <a:highlight>
                          <a:srgbClr val="FFFF00"/>
                        </a:highligh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8716">
                <a:tc vMerge="1">
                  <a:txBody>
                    <a:bodyPr/>
                    <a:lstStyle/>
                    <a:p>
                      <a:endParaRPr lang="en-US"/>
                    </a:p>
                  </a:txBody>
                  <a:tcPr/>
                </a:tc>
                <a:tc>
                  <a:txBody>
                    <a:bodyPr/>
                    <a:lstStyle/>
                    <a:p>
                      <a:pPr algn="ctr" fontAlgn="ctr"/>
                      <a:r>
                        <a:rPr lang="en-US" sz="1200" u="none" strike="noStrike" dirty="0">
                          <a:effectLst/>
                          <a:highlight>
                            <a:srgbClr val="FFFF00"/>
                          </a:highlight>
                        </a:rPr>
                        <a:t>2018</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GW</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Y</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0.07</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0.07</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 </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N</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 </a:t>
                      </a:r>
                      <a:endParaRPr lang="en-US" sz="1200" b="0" i="0" u="none" strike="noStrike" dirty="0">
                        <a:solidFill>
                          <a:srgbClr val="000000"/>
                        </a:solidFill>
                        <a:effectLst/>
                        <a:highlight>
                          <a:srgbClr val="FFFF00"/>
                        </a:highligh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8716">
                <a:tc rowSpan="3">
                  <a:txBody>
                    <a:bodyPr/>
                    <a:lstStyle/>
                    <a:p>
                      <a:pPr algn="ctr" fontAlgn="ctr"/>
                      <a:r>
                        <a:rPr lang="en-US" sz="1200" u="none" strike="noStrike" dirty="0">
                          <a:effectLst/>
                        </a:rPr>
                        <a:t>Minnesota (MN)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0.035</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0.027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8716">
                <a:tc vMerge="1">
                  <a:txBody>
                    <a:bodyPr/>
                    <a:lstStyle/>
                    <a:p>
                      <a:endParaRPr lang="en-US"/>
                    </a:p>
                  </a:txBody>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0.035</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8716">
                <a:tc vMerge="1">
                  <a:txBody>
                    <a:bodyPr/>
                    <a:lstStyle/>
                    <a:p>
                      <a:endParaRPr lang="en-US"/>
                    </a:p>
                  </a:txBody>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0.035</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8716">
                <a:tc>
                  <a:txBody>
                    <a:bodyPr/>
                    <a:lstStyle/>
                    <a:p>
                      <a:pPr algn="ctr" fontAlgn="ctr"/>
                      <a:r>
                        <a:rPr lang="en-US" sz="1200" u="none" strike="noStrike">
                          <a:effectLst/>
                        </a:rPr>
                        <a:t>Nevada (NV)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2015</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DW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0.667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0.667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8716">
                <a:tc>
                  <a:txBody>
                    <a:bodyPr/>
                    <a:lstStyle/>
                    <a:p>
                      <a:pPr algn="ctr" fontAlgn="ctr"/>
                      <a:r>
                        <a:rPr lang="en-US" sz="1200" u="none" strike="noStrike">
                          <a:effectLst/>
                        </a:rPr>
                        <a:t>New Hampshire (NH)</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4665">
                <a:tc rowSpan="4">
                  <a:txBody>
                    <a:bodyPr/>
                    <a:lstStyle/>
                    <a:p>
                      <a:pPr algn="ctr" fontAlgn="ctr"/>
                      <a:r>
                        <a:rPr lang="en-US" sz="1200" u="none" strike="noStrike">
                          <a:effectLst/>
                        </a:rPr>
                        <a:t>New Jersey (NJ)</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2015</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P</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P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0.013</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0.014</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54665">
                <a:tc rowSpan="2">
                  <a:txBody>
                    <a:bodyPr/>
                    <a:lstStyle/>
                    <a:p>
                      <a:pPr algn="ctr" fontAlgn="ctr"/>
                      <a:r>
                        <a:rPr lang="en-US" sz="1200" u="none" strike="noStrike" dirty="0">
                          <a:effectLst/>
                        </a:rPr>
                        <a:t>North Carolina (NC)</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2006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0.14</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48716">
                <a:tc>
                  <a:txBody>
                    <a:bodyPr/>
                    <a:lstStyle/>
                    <a:p>
                      <a:pPr algn="ctr" fontAlgn="ctr"/>
                      <a:r>
                        <a:rPr lang="en-US" sz="1200" u="none" strike="noStrike" dirty="0">
                          <a:effectLst/>
                        </a:rPr>
                        <a:t>Oregon (OR)</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2011</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SW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24</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300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48716">
                <a:tc>
                  <a:txBody>
                    <a:bodyPr/>
                    <a:lstStyle/>
                    <a:p>
                      <a:pPr algn="ctr" fontAlgn="ctr"/>
                      <a:r>
                        <a:rPr lang="en-US" sz="1200" u="none" strike="noStrike" dirty="0">
                          <a:effectLst/>
                          <a:highlight>
                            <a:srgbClr val="FFFF00"/>
                          </a:highlight>
                        </a:rPr>
                        <a:t>Texas (TX)</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2017</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GW</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Y</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0.29</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0.56</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0.29</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Y</a:t>
                      </a:r>
                      <a:endParaRPr lang="en-US" sz="1200" b="0" i="0" u="none" strike="noStrike" dirty="0">
                        <a:solidFill>
                          <a:srgbClr val="000000"/>
                        </a:solidFill>
                        <a:effectLst/>
                        <a:highlight>
                          <a:srgbClr val="FFFF00"/>
                        </a:highligh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highlight>
                            <a:srgbClr val="FFFF00"/>
                          </a:highlight>
                        </a:rPr>
                        <a:t> </a:t>
                      </a:r>
                      <a:endParaRPr lang="en-US" sz="1200" b="0" i="0" u="none" strike="noStrike" dirty="0">
                        <a:solidFill>
                          <a:srgbClr val="000000"/>
                        </a:solidFill>
                        <a:effectLst/>
                        <a:highlight>
                          <a:srgbClr val="FFFF00"/>
                        </a:highligh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220100">
                <a:tc>
                  <a:txBody>
                    <a:bodyPr/>
                    <a:lstStyle/>
                    <a:p>
                      <a:pPr algn="ctr" fontAlgn="ctr"/>
                      <a:r>
                        <a:rPr lang="en-US" sz="1200" u="none" strike="noStrike" dirty="0">
                          <a:effectLst/>
                        </a:rPr>
                        <a:t>Vermont (VT)</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2018</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DW/GW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bl>
          </a:graphicData>
        </a:graphic>
      </p:graphicFrame>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25</a:t>
            </a:fld>
            <a:endParaRPr lang="en-US" dirty="0"/>
          </a:p>
        </p:txBody>
      </p:sp>
      <p:sp>
        <p:nvSpPr>
          <p:cNvPr id="14" name="Content Placeholder 2"/>
          <p:cNvSpPr>
            <a:spLocks noGrp="1"/>
          </p:cNvSpPr>
          <p:nvPr>
            <p:ph idx="1"/>
          </p:nvPr>
        </p:nvSpPr>
        <p:spPr>
          <a:xfrm>
            <a:off x="9280732" y="1983474"/>
            <a:ext cx="1387269" cy="3644424"/>
          </a:xfrm>
        </p:spPr>
        <p:txBody>
          <a:bodyPr>
            <a:noAutofit/>
          </a:bodyPr>
          <a:lstStyle/>
          <a:p>
            <a:pPr indent="0" algn="ctr">
              <a:spcBef>
                <a:spcPts val="0"/>
              </a:spcBef>
              <a:buNone/>
            </a:pPr>
            <a:r>
              <a:rPr lang="en-US" sz="1600" u="sng" dirty="0">
                <a:solidFill>
                  <a:schemeClr val="tx1"/>
                </a:solidFill>
              </a:rPr>
              <a:t>International</a:t>
            </a:r>
            <a:r>
              <a:rPr lang="en-US" sz="1600" dirty="0">
                <a:solidFill>
                  <a:schemeClr val="tx1"/>
                </a:solidFill>
              </a:rPr>
              <a:t>:</a:t>
            </a:r>
          </a:p>
          <a:p>
            <a:pPr indent="0" algn="ctr">
              <a:spcBef>
                <a:spcPts val="0"/>
              </a:spcBef>
              <a:buNone/>
            </a:pPr>
            <a:r>
              <a:rPr lang="en-US" sz="1600" dirty="0">
                <a:solidFill>
                  <a:schemeClr val="tx1"/>
                </a:solidFill>
              </a:rPr>
              <a:t>Australia</a:t>
            </a:r>
          </a:p>
          <a:p>
            <a:pPr indent="0" algn="ctr">
              <a:spcBef>
                <a:spcPts val="0"/>
              </a:spcBef>
              <a:buNone/>
            </a:pPr>
            <a:r>
              <a:rPr lang="en-US" sz="1600" dirty="0">
                <a:solidFill>
                  <a:schemeClr val="tx1"/>
                </a:solidFill>
              </a:rPr>
              <a:t>Canada</a:t>
            </a:r>
          </a:p>
          <a:p>
            <a:pPr indent="0" algn="ctr">
              <a:spcBef>
                <a:spcPts val="0"/>
              </a:spcBef>
              <a:buNone/>
            </a:pPr>
            <a:r>
              <a:rPr lang="en-US" sz="1600" dirty="0">
                <a:solidFill>
                  <a:schemeClr val="tx1"/>
                </a:solidFill>
              </a:rPr>
              <a:t>Denmark</a:t>
            </a:r>
          </a:p>
          <a:p>
            <a:pPr indent="0" algn="ctr">
              <a:spcBef>
                <a:spcPts val="0"/>
              </a:spcBef>
              <a:buNone/>
            </a:pPr>
            <a:r>
              <a:rPr lang="en-US" sz="1600" dirty="0">
                <a:solidFill>
                  <a:schemeClr val="tx1"/>
                </a:solidFill>
              </a:rPr>
              <a:t>Germany</a:t>
            </a:r>
          </a:p>
          <a:p>
            <a:pPr indent="0" algn="ctr">
              <a:spcBef>
                <a:spcPts val="0"/>
              </a:spcBef>
              <a:buNone/>
            </a:pPr>
            <a:r>
              <a:rPr lang="en-US" sz="1600" dirty="0">
                <a:solidFill>
                  <a:schemeClr val="tx1"/>
                </a:solidFill>
              </a:rPr>
              <a:t>Italy</a:t>
            </a:r>
          </a:p>
          <a:p>
            <a:pPr indent="0" algn="ctr">
              <a:spcBef>
                <a:spcPts val="0"/>
              </a:spcBef>
              <a:buNone/>
            </a:pPr>
            <a:r>
              <a:rPr lang="en-US" sz="1600" dirty="0">
                <a:solidFill>
                  <a:schemeClr val="tx1"/>
                </a:solidFill>
              </a:rPr>
              <a:t>Netherlands</a:t>
            </a:r>
          </a:p>
          <a:p>
            <a:pPr indent="0" algn="ctr">
              <a:spcBef>
                <a:spcPts val="0"/>
              </a:spcBef>
              <a:buNone/>
            </a:pPr>
            <a:r>
              <a:rPr lang="en-US" sz="1600" dirty="0">
                <a:solidFill>
                  <a:schemeClr val="tx1"/>
                </a:solidFill>
              </a:rPr>
              <a:t>Sweden</a:t>
            </a:r>
          </a:p>
          <a:p>
            <a:pPr indent="0" algn="ctr">
              <a:spcBef>
                <a:spcPts val="0"/>
              </a:spcBef>
              <a:buNone/>
            </a:pPr>
            <a:r>
              <a:rPr lang="en-US" sz="1600" dirty="0">
                <a:solidFill>
                  <a:schemeClr val="tx1"/>
                </a:solidFill>
              </a:rPr>
              <a:t>UK</a:t>
            </a:r>
          </a:p>
          <a:p>
            <a:pPr indent="0" algn="ctr">
              <a:spcBef>
                <a:spcPts val="0"/>
              </a:spcBef>
              <a:buNone/>
            </a:pPr>
            <a:endParaRPr lang="en-US" sz="1600" dirty="0">
              <a:solidFill>
                <a:schemeClr val="tx1"/>
              </a:solidFill>
            </a:endParaRPr>
          </a:p>
          <a:p>
            <a:pPr indent="0" algn="ctr">
              <a:spcBef>
                <a:spcPts val="0"/>
              </a:spcBef>
              <a:buNone/>
            </a:pPr>
            <a:endParaRPr lang="en-US" sz="1600" dirty="0">
              <a:solidFill>
                <a:schemeClr val="tx1"/>
              </a:solidFill>
            </a:endParaRPr>
          </a:p>
          <a:p>
            <a:pPr indent="0" algn="ctr">
              <a:spcBef>
                <a:spcPts val="0"/>
              </a:spcBef>
              <a:buNone/>
            </a:pPr>
            <a:r>
              <a:rPr lang="en-US" sz="1600" i="1" dirty="0">
                <a:solidFill>
                  <a:schemeClr val="tx1"/>
                </a:solidFill>
              </a:rPr>
              <a:t>Residential soil and soil leaching standards exist also.</a:t>
            </a:r>
          </a:p>
        </p:txBody>
      </p:sp>
      <p:sp>
        <p:nvSpPr>
          <p:cNvPr id="9" name="Title 3"/>
          <p:cNvSpPr>
            <a:spLocks noGrp="1"/>
          </p:cNvSpPr>
          <p:nvPr>
            <p:ph type="title"/>
          </p:nvPr>
        </p:nvSpPr>
        <p:spPr>
          <a:xfrm>
            <a:off x="176463" y="120716"/>
            <a:ext cx="7537323" cy="853712"/>
          </a:xfrm>
        </p:spPr>
        <p:txBody>
          <a:bodyPr/>
          <a:lstStyle/>
          <a:p>
            <a:pPr>
              <a:lnSpc>
                <a:spcPct val="80000"/>
              </a:lnSpc>
            </a:pPr>
            <a:r>
              <a:rPr lang="en-US" sz="3600" dirty="0">
                <a:latin typeface="+mn-lt"/>
              </a:rPr>
              <a:t>PFAS: The Rapidly Changing Regulatory Landscape</a:t>
            </a:r>
          </a:p>
        </p:txBody>
      </p:sp>
      <p:sp>
        <p:nvSpPr>
          <p:cNvPr id="7" name="Content Placeholder 2">
            <a:extLst>
              <a:ext uri="{FF2B5EF4-FFF2-40B4-BE49-F238E27FC236}">
                <a16:creationId xmlns:a16="http://schemas.microsoft.com/office/drawing/2014/main" id="{83E71795-4FA8-453B-A0E9-320C7F9067E2}"/>
              </a:ext>
            </a:extLst>
          </p:cNvPr>
          <p:cNvSpPr txBox="1">
            <a:spLocks/>
          </p:cNvSpPr>
          <p:nvPr/>
        </p:nvSpPr>
        <p:spPr>
          <a:xfrm>
            <a:off x="7654091" y="528455"/>
            <a:ext cx="2909944" cy="878315"/>
          </a:xfrm>
          <a:prstGeom prst="rect">
            <a:avLst/>
          </a:prstGeom>
        </p:spPr>
        <p:txBody>
          <a:bodyPr>
            <a:noAutofit/>
          </a:bodyPr>
          <a:lstStyle>
            <a:lvl1pPr marL="0" indent="-137160" algn="l" defTabSz="342900" rtl="0" eaLnBrk="1" fontAlgn="base" hangingPunct="1">
              <a:spcBef>
                <a:spcPct val="20000"/>
              </a:spcBef>
              <a:spcAft>
                <a:spcPct val="0"/>
              </a:spcAft>
              <a:buClr>
                <a:srgbClr val="003B5C"/>
              </a:buClr>
              <a:buSzPct val="80000"/>
              <a:buFont typeface="Wingdings" panose="05000000000000000000" pitchFamily="2" charset="2"/>
              <a:buChar char="§"/>
              <a:defRPr sz="1500" kern="1200">
                <a:solidFill>
                  <a:srgbClr val="4F4F4F"/>
                </a:solidFill>
                <a:latin typeface="+mn-lt"/>
                <a:ea typeface="ＭＳ Ｐゴシック" pitchFamily="24" charset="-128"/>
                <a:cs typeface="Arial" pitchFamily="34" charset="0"/>
              </a:defRPr>
            </a:lvl1pPr>
            <a:lvl2pPr marL="557213" indent="-214313" algn="l" defTabSz="342900" rtl="0" eaLnBrk="1" fontAlgn="base" hangingPunct="1">
              <a:spcBef>
                <a:spcPct val="20000"/>
              </a:spcBef>
              <a:spcAft>
                <a:spcPct val="0"/>
              </a:spcAft>
              <a:buClr>
                <a:srgbClr val="003B5C"/>
              </a:buClr>
              <a:buSzPct val="80000"/>
              <a:buFont typeface="Arial" charset="0"/>
              <a:buChar char="–"/>
              <a:defRPr sz="1500" kern="1200">
                <a:solidFill>
                  <a:srgbClr val="4F4F4F"/>
                </a:solidFill>
                <a:latin typeface="+mn-lt"/>
                <a:ea typeface="ＭＳ Ｐゴシック" pitchFamily="24" charset="-128"/>
                <a:cs typeface="Arial" pitchFamily="34" charset="0"/>
              </a:defRPr>
            </a:lvl2pPr>
            <a:lvl3pPr marL="857250" indent="-171450" algn="l" defTabSz="342900" rtl="0" eaLnBrk="1" fontAlgn="base" hangingPunct="1">
              <a:spcBef>
                <a:spcPct val="20000"/>
              </a:spcBef>
              <a:spcAft>
                <a:spcPct val="0"/>
              </a:spcAft>
              <a:buClr>
                <a:srgbClr val="003B5C"/>
              </a:buClr>
              <a:buSzPct val="80000"/>
              <a:buFont typeface="Wingdings" panose="05000000000000000000" pitchFamily="2" charset="2"/>
              <a:buChar char="§"/>
              <a:defRPr sz="1500" kern="1200" baseline="0">
                <a:solidFill>
                  <a:srgbClr val="4F4F4F"/>
                </a:solidFill>
                <a:latin typeface="+mn-lt"/>
                <a:ea typeface="ＭＳ Ｐゴシック" pitchFamily="24" charset="-128"/>
                <a:cs typeface="Arial" pitchFamily="34" charset="0"/>
              </a:defRPr>
            </a:lvl3pPr>
            <a:lvl4pPr marL="1200150" indent="-171450" algn="l" defTabSz="342900" rtl="0" eaLnBrk="1" fontAlgn="base" hangingPunct="1">
              <a:spcBef>
                <a:spcPct val="20000"/>
              </a:spcBef>
              <a:spcAft>
                <a:spcPct val="0"/>
              </a:spcAft>
              <a:buClr>
                <a:srgbClr val="003B5C"/>
              </a:buClr>
              <a:buSzPct val="80000"/>
              <a:buFont typeface="Arial" charset="0"/>
              <a:buChar char="–"/>
              <a:defRPr sz="1500" kern="1200" baseline="0">
                <a:solidFill>
                  <a:srgbClr val="4F4F4F"/>
                </a:solidFill>
                <a:latin typeface="+mn-lt"/>
                <a:ea typeface="ＭＳ Ｐゴシック" pitchFamily="24" charset="-128"/>
                <a:cs typeface="Arial" pitchFamily="34" charset="0"/>
              </a:defRPr>
            </a:lvl4pPr>
            <a:lvl5pPr marL="1543050" indent="-171450" algn="l" defTabSz="342900" rtl="0" eaLnBrk="1" fontAlgn="base" hangingPunct="1">
              <a:spcBef>
                <a:spcPct val="20000"/>
              </a:spcBef>
              <a:spcAft>
                <a:spcPct val="0"/>
              </a:spcAft>
              <a:buClr>
                <a:srgbClr val="003B5C"/>
              </a:buClr>
              <a:buSzPct val="80000"/>
              <a:buFont typeface="Arial" charset="0"/>
              <a:buChar char="»"/>
              <a:defRPr sz="1500" kern="1200" baseline="0">
                <a:solidFill>
                  <a:srgbClr val="4F4F4F"/>
                </a:solidFill>
                <a:latin typeface="+mn-lt"/>
                <a:ea typeface="ＭＳ Ｐゴシック" pitchFamily="24" charset="-128"/>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indent="0" algn="ctr">
              <a:spcBef>
                <a:spcPts val="0"/>
              </a:spcBef>
              <a:buNone/>
            </a:pPr>
            <a:r>
              <a:rPr lang="en-US" sz="1600" u="sng" dirty="0">
                <a:solidFill>
                  <a:schemeClr val="tx1"/>
                </a:solidFill>
              </a:rPr>
              <a:t>Follow ITRC for updates</a:t>
            </a:r>
          </a:p>
          <a:p>
            <a:pPr indent="0" algn="ctr">
              <a:spcBef>
                <a:spcPts val="0"/>
              </a:spcBef>
              <a:buNone/>
            </a:pPr>
            <a:r>
              <a:rPr lang="en-US" sz="1200" i="1" dirty="0">
                <a:solidFill>
                  <a:schemeClr val="accent1"/>
                </a:solidFill>
                <a:hlinkClick r:id="rId3"/>
              </a:rPr>
              <a:t>https://pfas1.itrcweb.org/</a:t>
            </a:r>
            <a:r>
              <a:rPr lang="en-US" sz="1200" i="1" dirty="0">
                <a:solidFill>
                  <a:srgbClr val="0070C0"/>
                </a:solidFill>
                <a:hlinkClick r:id="rId3"/>
              </a:rPr>
              <a:t>fact-sheets/</a:t>
            </a:r>
            <a:endParaRPr lang="en-US" sz="3200" i="1" dirty="0">
              <a:solidFill>
                <a:srgbClr val="0070C0"/>
              </a:solidFill>
            </a:endParaRPr>
          </a:p>
          <a:p>
            <a:pPr indent="0" algn="ctr">
              <a:spcBef>
                <a:spcPts val="0"/>
              </a:spcBef>
              <a:buNone/>
            </a:pPr>
            <a:endParaRPr lang="en-US" sz="3200" i="1" dirty="0">
              <a:solidFill>
                <a:srgbClr val="0070C0"/>
              </a:solidFill>
            </a:endParaRPr>
          </a:p>
        </p:txBody>
      </p:sp>
      <p:graphicFrame>
        <p:nvGraphicFramePr>
          <p:cNvPr id="10" name="Table 9">
            <a:extLst>
              <a:ext uri="{FF2B5EF4-FFF2-40B4-BE49-F238E27FC236}">
                <a16:creationId xmlns:a16="http://schemas.microsoft.com/office/drawing/2014/main" id="{837AE4D0-E1F1-4C18-A2DC-210F198D359B}"/>
              </a:ext>
            </a:extLst>
          </p:cNvPr>
          <p:cNvGraphicFramePr>
            <a:graphicFrameLocks noGrp="1"/>
          </p:cNvGraphicFramePr>
          <p:nvPr>
            <p:extLst/>
          </p:nvPr>
        </p:nvGraphicFramePr>
        <p:xfrm>
          <a:off x="1711121" y="1201446"/>
          <a:ext cx="7080725" cy="5337468"/>
        </p:xfrm>
        <a:graphic>
          <a:graphicData uri="http://schemas.openxmlformats.org/drawingml/2006/table">
            <a:tbl>
              <a:tblPr>
                <a:tableStyleId>{5C22544A-7EE6-4342-B048-85BDC9FD1C3A}</a:tableStyleId>
              </a:tblPr>
              <a:tblGrid>
                <a:gridCol w="1533525">
                  <a:extLst>
                    <a:ext uri="{9D8B030D-6E8A-4147-A177-3AD203B41FA5}">
                      <a16:colId xmlns:a16="http://schemas.microsoft.com/office/drawing/2014/main" val="20000"/>
                    </a:ext>
                  </a:extLst>
                </a:gridCol>
                <a:gridCol w="603755">
                  <a:extLst>
                    <a:ext uri="{9D8B030D-6E8A-4147-A177-3AD203B41FA5}">
                      <a16:colId xmlns:a16="http://schemas.microsoft.com/office/drawing/2014/main" val="20001"/>
                    </a:ext>
                  </a:extLst>
                </a:gridCol>
                <a:gridCol w="1358395">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542925">
                  <a:extLst>
                    <a:ext uri="{9D8B030D-6E8A-4147-A177-3AD203B41FA5}">
                      <a16:colId xmlns:a16="http://schemas.microsoft.com/office/drawing/2014/main" val="20004"/>
                    </a:ext>
                  </a:extLst>
                </a:gridCol>
                <a:gridCol w="523875">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18000">
                  <a:extLst>
                    <a:ext uri="{9D8B030D-6E8A-4147-A177-3AD203B41FA5}">
                      <a16:colId xmlns:a16="http://schemas.microsoft.com/office/drawing/2014/main" val="20008"/>
                    </a:ext>
                  </a:extLst>
                </a:gridCol>
              </a:tblGrid>
              <a:tr h="186867">
                <a:tc rowSpan="2">
                  <a:txBody>
                    <a:bodyPr/>
                    <a:lstStyle/>
                    <a:p>
                      <a:pPr algn="ctr" fontAlgn="ctr"/>
                      <a:r>
                        <a:rPr lang="en-US" sz="1200" b="1" u="none" strike="noStrike" dirty="0">
                          <a:solidFill>
                            <a:schemeClr val="bg1"/>
                          </a:solidFill>
                          <a:effectLst/>
                        </a:rPr>
                        <a:t>State</a:t>
                      </a:r>
                      <a:endParaRPr lang="en-US" sz="1200" b="1" i="0" u="none" strike="noStrike" dirty="0">
                        <a:solidFill>
                          <a:schemeClr val="bg1"/>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Year</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Type</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Promulgated?</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en-US" sz="1200" b="1" u="none" strike="noStrike" dirty="0">
                          <a:solidFill>
                            <a:schemeClr val="bg1"/>
                          </a:solidFill>
                          <a:effectLst/>
                        </a:rPr>
                        <a:t>PFOA</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en-US" sz="1200" b="1" u="none" strike="noStrike" dirty="0">
                          <a:solidFill>
                            <a:schemeClr val="bg1"/>
                          </a:solidFill>
                          <a:effectLst/>
                        </a:rPr>
                        <a:t>PFOS</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en-US" sz="1200" b="1" u="none" strike="noStrike" dirty="0">
                          <a:solidFill>
                            <a:schemeClr val="bg1"/>
                          </a:solidFill>
                          <a:effectLst/>
                        </a:rPr>
                        <a:t>PFNA</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Other</a:t>
                      </a:r>
                    </a:p>
                    <a:p>
                      <a:pPr algn="ctr" fontAlgn="ctr"/>
                      <a:r>
                        <a:rPr lang="en-US" sz="1200" b="1" u="none" strike="noStrike" dirty="0">
                          <a:solidFill>
                            <a:schemeClr val="bg1"/>
                          </a:solidFill>
                          <a:effectLst/>
                        </a:rPr>
                        <a:t>PFAS</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fontAlgn="ctr"/>
                      <a:r>
                        <a:rPr lang="en-US" sz="1200" b="1" u="none" strike="noStrike" dirty="0">
                          <a:solidFill>
                            <a:schemeClr val="bg1"/>
                          </a:solidFill>
                          <a:effectLst/>
                        </a:rPr>
                        <a:t>Gen-X</a:t>
                      </a:r>
                      <a:endParaRPr lang="en-US" sz="1200" b="1" i="0" u="none" strike="noStrike" dirty="0">
                        <a:solidFill>
                          <a:schemeClr val="bg1"/>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0"/>
                  </a:ext>
                </a:extLst>
              </a:tr>
              <a:tr h="1855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ctr"/>
                      <a:r>
                        <a:rPr lang="en-US" sz="1000" b="1" i="0" u="none" strike="noStrike" dirty="0">
                          <a:solidFill>
                            <a:schemeClr val="bg1"/>
                          </a:solidFill>
                          <a:effectLst/>
                          <a:latin typeface="Arial" panose="020B0604020202020204" pitchFamily="34" charset="0"/>
                        </a:rPr>
                        <a:t>(µg/L)</a:t>
                      </a: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dirty="0"/>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48716">
                <a:tc>
                  <a:txBody>
                    <a:bodyPr/>
                    <a:lstStyle/>
                    <a:p>
                      <a:pPr algn="ctr" fontAlgn="ctr"/>
                      <a:r>
                        <a:rPr lang="en-US" sz="1200" u="none" strike="noStrike" dirty="0">
                          <a:effectLst/>
                        </a:rPr>
                        <a:t>Alaska (AK)</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2016</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0.40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0.40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4665">
                <a:tc>
                  <a:txBody>
                    <a:bodyPr/>
                    <a:lstStyle/>
                    <a:p>
                      <a:pPr algn="ctr" fontAlgn="ctr"/>
                      <a:r>
                        <a:rPr lang="en-US" sz="1200" u="none" strike="noStrike">
                          <a:effectLst/>
                        </a:rPr>
                        <a:t>Connecticut (CT)</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2016</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4665">
                <a:tc>
                  <a:txBody>
                    <a:bodyPr/>
                    <a:lstStyle/>
                    <a:p>
                      <a:pPr algn="ctr" fontAlgn="ctr"/>
                      <a:r>
                        <a:rPr lang="en-US" sz="1200" u="none" strike="noStrike">
                          <a:effectLst/>
                        </a:rPr>
                        <a:t>Colorado (CO)</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4665">
                <a:tc rowSpan="2">
                  <a:txBody>
                    <a:bodyPr/>
                    <a:lstStyle/>
                    <a:p>
                      <a:pPr algn="ctr" fontAlgn="ctr"/>
                      <a:r>
                        <a:rPr lang="en-US" sz="1200" u="none" strike="noStrike" dirty="0">
                          <a:effectLst/>
                        </a:rPr>
                        <a:t>Delaware (DE)</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2016</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8716">
                <a:tc vMerge="1">
                  <a:txBody>
                    <a:bodyPr/>
                    <a:lstStyle/>
                    <a:p>
                      <a:endParaRPr lang="en-US"/>
                    </a:p>
                  </a:txBody>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54665">
                <a:tc rowSpan="2">
                  <a:txBody>
                    <a:bodyPr/>
                    <a:lstStyle/>
                    <a:p>
                      <a:pPr algn="ctr" fontAlgn="ctr"/>
                      <a:r>
                        <a:rPr lang="en-US" sz="1200" u="none" strike="noStrike">
                          <a:effectLst/>
                        </a:rPr>
                        <a:t>Iowa (IA)</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Protected 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26955">
                <a:tc vMerge="1">
                  <a:txBody>
                    <a:bodyPr/>
                    <a:lstStyle/>
                    <a:p>
                      <a:endParaRPr lang="en-US"/>
                    </a:p>
                  </a:txBody>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Non-protected 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4665">
                <a:tc rowSpan="3">
                  <a:txBody>
                    <a:bodyPr/>
                    <a:lstStyle/>
                    <a:p>
                      <a:pPr algn="ctr" fontAlgn="ctr"/>
                      <a:r>
                        <a:rPr lang="en-US" sz="1200" u="none" strike="noStrike" dirty="0">
                          <a:effectLst/>
                        </a:rPr>
                        <a:t>Maine (ME)</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DW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4665">
                <a:tc vMerge="1">
                  <a:txBody>
                    <a:bodyPr/>
                    <a:lstStyle/>
                    <a:p>
                      <a:endParaRPr lang="en-US"/>
                    </a:p>
                  </a:txBody>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0.13</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0.56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8716">
                <a:tc vMerge="1">
                  <a:txBody>
                    <a:bodyPr/>
                    <a:lstStyle/>
                    <a:p>
                      <a:endParaRPr lang="en-US"/>
                    </a:p>
                  </a:txBody>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RW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0.05</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1.2</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8716">
                <a:tc rowSpan="2">
                  <a:txBody>
                    <a:bodyPr/>
                    <a:lstStyle/>
                    <a:p>
                      <a:pPr algn="ctr" fontAlgn="ctr"/>
                      <a:r>
                        <a:rPr lang="en-US" sz="1200" u="none" strike="noStrike" dirty="0">
                          <a:effectLst/>
                        </a:rPr>
                        <a:t>Michigan (MI)</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2015</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SW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0.42</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0.011</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8716">
                <a:tc vMerge="1">
                  <a:txBody>
                    <a:bodyPr/>
                    <a:lstStyle/>
                    <a:p>
                      <a:endParaRPr lang="en-US"/>
                    </a:p>
                  </a:txBody>
                  <a:tcPr/>
                </a:tc>
                <a:tc>
                  <a:txBody>
                    <a:bodyPr/>
                    <a:lstStyle/>
                    <a:p>
                      <a:pPr algn="ctr" fontAlgn="ctr"/>
                      <a:r>
                        <a:rPr lang="en-US" sz="1200" u="none" strike="noStrike" dirty="0">
                          <a:effectLst/>
                        </a:rPr>
                        <a:t>2018</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8716">
                <a:tc rowSpan="3">
                  <a:txBody>
                    <a:bodyPr/>
                    <a:lstStyle/>
                    <a:p>
                      <a:pPr algn="ctr" fontAlgn="ctr"/>
                      <a:r>
                        <a:rPr lang="en-US" sz="1200" u="none" strike="noStrike" dirty="0">
                          <a:effectLst/>
                        </a:rPr>
                        <a:t>Minnesota (MN)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0.035</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0.027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8716">
                <a:tc vMerge="1">
                  <a:txBody>
                    <a:bodyPr/>
                    <a:lstStyle/>
                    <a:p>
                      <a:endParaRPr lang="en-US"/>
                    </a:p>
                  </a:txBody>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0.035</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8716">
                <a:tc vMerge="1">
                  <a:txBody>
                    <a:bodyPr/>
                    <a:lstStyle/>
                    <a:p>
                      <a:endParaRPr lang="en-US"/>
                    </a:p>
                  </a:txBody>
                  <a:tcPr/>
                </a:tc>
                <a:tc>
                  <a:txBody>
                    <a:bodyPr/>
                    <a:lstStyle/>
                    <a:p>
                      <a:pPr algn="ctr" fontAlgn="ctr"/>
                      <a:r>
                        <a:rPr lang="en-US" sz="1200" u="none" strike="noStrike" dirty="0">
                          <a:effectLst/>
                        </a:rPr>
                        <a:t>2017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0.035</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8716">
                <a:tc>
                  <a:txBody>
                    <a:bodyPr/>
                    <a:lstStyle/>
                    <a:p>
                      <a:pPr algn="ctr" fontAlgn="ctr"/>
                      <a:r>
                        <a:rPr lang="en-US" sz="1200" u="none" strike="noStrike">
                          <a:effectLst/>
                        </a:rPr>
                        <a:t>Nevada (NV)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2015</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DW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0.667</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0.667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8716">
                <a:tc>
                  <a:txBody>
                    <a:bodyPr/>
                    <a:lstStyle/>
                    <a:p>
                      <a:pPr algn="ctr" fontAlgn="ctr"/>
                      <a:r>
                        <a:rPr lang="en-US" sz="1200" u="none" strike="noStrike">
                          <a:effectLst/>
                        </a:rPr>
                        <a:t>New Hampshire (NH)</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4665">
                <a:tc rowSpan="4">
                  <a:txBody>
                    <a:bodyPr/>
                    <a:lstStyle/>
                    <a:p>
                      <a:pPr algn="ctr" fontAlgn="ctr"/>
                      <a:r>
                        <a:rPr lang="en-US" sz="1200" u="none" strike="noStrike">
                          <a:effectLst/>
                        </a:rPr>
                        <a:t>New Jersey (NJ)</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2015</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P</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P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0.013</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0.014</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54665">
                <a:tc rowSpan="2">
                  <a:txBody>
                    <a:bodyPr/>
                    <a:lstStyle/>
                    <a:p>
                      <a:pPr algn="ctr" fontAlgn="ctr"/>
                      <a:r>
                        <a:rPr lang="en-US" sz="1200" u="none" strike="noStrike" dirty="0">
                          <a:effectLst/>
                        </a:rPr>
                        <a:t>North Carolina (NC)</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2006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N</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54665">
                <a:tc vMerge="1">
                  <a:txBody>
                    <a:bodyPr/>
                    <a:lstStyle/>
                    <a:p>
                      <a:endParaRPr lang="en-US"/>
                    </a:p>
                  </a:txBody>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DW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0.14</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48716">
                <a:tc>
                  <a:txBody>
                    <a:bodyPr/>
                    <a:lstStyle/>
                    <a:p>
                      <a:pPr algn="ctr" fontAlgn="ctr"/>
                      <a:r>
                        <a:rPr lang="en-US" sz="1200" u="none" strike="noStrike">
                          <a:effectLst/>
                        </a:rPr>
                        <a:t>Oregon (OR)</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2011</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SW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24</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300</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48716">
                <a:tc>
                  <a:txBody>
                    <a:bodyPr/>
                    <a:lstStyle/>
                    <a:p>
                      <a:pPr algn="ctr" fontAlgn="ctr"/>
                      <a:r>
                        <a:rPr lang="en-US" sz="1200" u="none" strike="noStrike">
                          <a:effectLst/>
                        </a:rPr>
                        <a:t>Texas (TX)</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2017</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GW</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0.29</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0.56</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0.29</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a:effectLst/>
                        </a:rPr>
                        <a:t>Y</a:t>
                      </a:r>
                      <a:endParaRPr lang="en-US" sz="1200" b="0" i="0" u="none" strike="noStrike">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220100">
                <a:tc>
                  <a:txBody>
                    <a:bodyPr/>
                    <a:lstStyle/>
                    <a:p>
                      <a:pPr algn="ctr" fontAlgn="ctr"/>
                      <a:r>
                        <a:rPr lang="en-US" sz="1200" u="none" strike="noStrike" dirty="0">
                          <a:effectLst/>
                        </a:rPr>
                        <a:t>Vermont (VT)</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2018</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DW/GW</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Y</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0.02 </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N</a:t>
                      </a:r>
                      <a:endParaRPr lang="en-US" sz="1200" b="0" i="0" u="none" strike="noStrike" dirty="0">
                        <a:solidFill>
                          <a:srgbClr val="000000"/>
                        </a:solidFill>
                        <a:effectLst/>
                        <a:latin typeface="Arial" panose="020B060402020202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315" marR="5315" marT="53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bl>
          </a:graphicData>
        </a:graphic>
      </p:graphicFrame>
      <p:sp>
        <p:nvSpPr>
          <p:cNvPr id="3" name="Oval 2">
            <a:extLst>
              <a:ext uri="{FF2B5EF4-FFF2-40B4-BE49-F238E27FC236}">
                <a16:creationId xmlns:a16="http://schemas.microsoft.com/office/drawing/2014/main" id="{D9488A65-C39B-4469-A784-623856DA0B17}"/>
              </a:ext>
            </a:extLst>
          </p:cNvPr>
          <p:cNvSpPr/>
          <p:nvPr/>
        </p:nvSpPr>
        <p:spPr>
          <a:xfrm>
            <a:off x="7788443" y="244245"/>
            <a:ext cx="2909944" cy="11625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0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23CBA9-8FF7-4B6A-9FA7-0517CAD6819F}"/>
              </a:ext>
            </a:extLst>
          </p:cNvPr>
          <p:cNvSpPr>
            <a:spLocks noGrp="1"/>
          </p:cNvSpPr>
          <p:nvPr>
            <p:ph type="sldNum" sz="quarter" idx="12"/>
          </p:nvPr>
        </p:nvSpPr>
        <p:spPr/>
        <p:txBody>
          <a:bodyPr/>
          <a:lstStyle/>
          <a:p>
            <a:pPr>
              <a:defRPr/>
            </a:pPr>
            <a:fld id="{296D35B4-D7AE-4D85-A57B-B2B020E7A9A7}" type="slidenum">
              <a:rPr lang="en-US" smtClean="0"/>
              <a:pPr>
                <a:defRPr/>
              </a:pPr>
              <a:t>26</a:t>
            </a:fld>
            <a:endParaRPr lang="en-US" dirty="0"/>
          </a:p>
        </p:txBody>
      </p:sp>
      <p:sp>
        <p:nvSpPr>
          <p:cNvPr id="3" name="Content Placeholder 2">
            <a:extLst>
              <a:ext uri="{FF2B5EF4-FFF2-40B4-BE49-F238E27FC236}">
                <a16:creationId xmlns:a16="http://schemas.microsoft.com/office/drawing/2014/main" id="{87D398E2-8B66-4853-B734-92EC3F6C047E}"/>
              </a:ext>
            </a:extLst>
          </p:cNvPr>
          <p:cNvSpPr>
            <a:spLocks noGrp="1"/>
          </p:cNvSpPr>
          <p:nvPr>
            <p:ph idx="1"/>
          </p:nvPr>
        </p:nvSpPr>
        <p:spPr>
          <a:xfrm>
            <a:off x="126535" y="889529"/>
            <a:ext cx="5084618" cy="4578017"/>
          </a:xfrm>
        </p:spPr>
        <p:txBody>
          <a:bodyPr/>
          <a:lstStyle/>
          <a:p>
            <a:pPr indent="0">
              <a:buNone/>
            </a:pPr>
            <a:r>
              <a:rPr lang="en-US" sz="2400" b="1" dirty="0">
                <a:solidFill>
                  <a:srgbClr val="1F497D"/>
                </a:solidFill>
              </a:rPr>
              <a:t>Examples over the last several months</a:t>
            </a:r>
          </a:p>
          <a:p>
            <a:pPr marL="169863" indent="-169863">
              <a:spcAft>
                <a:spcPts val="1200"/>
              </a:spcAft>
            </a:pPr>
            <a:r>
              <a:rPr lang="en-US" dirty="0">
                <a:solidFill>
                  <a:schemeClr val="tx1">
                    <a:lumMod val="75000"/>
                    <a:lumOff val="25000"/>
                  </a:schemeClr>
                </a:solidFill>
              </a:rPr>
              <a:t>Congress (Oct. 2, 2018) passed a bill to allow discontinuation of PFAS in airport fire fighting foams</a:t>
            </a:r>
          </a:p>
          <a:p>
            <a:pPr marL="169863" indent="-169863"/>
            <a:r>
              <a:rPr lang="en-US" dirty="0">
                <a:solidFill>
                  <a:schemeClr val="tx1">
                    <a:lumMod val="75000"/>
                    <a:lumOff val="25000"/>
                  </a:schemeClr>
                </a:solidFill>
              </a:rPr>
              <a:t>EPA PFAS Summit – May 2018</a:t>
            </a:r>
          </a:p>
          <a:p>
            <a:pPr lvl="1"/>
            <a:r>
              <a:rPr lang="en-US" dirty="0">
                <a:solidFill>
                  <a:schemeClr val="tx1">
                    <a:lumMod val="75000"/>
                    <a:lumOff val="25000"/>
                  </a:schemeClr>
                </a:solidFill>
              </a:rPr>
              <a:t>Initiate steps to evaluate need for MCLs</a:t>
            </a:r>
          </a:p>
          <a:p>
            <a:pPr lvl="1"/>
            <a:r>
              <a:rPr lang="en-US" dirty="0">
                <a:solidFill>
                  <a:schemeClr val="tx1">
                    <a:lumMod val="75000"/>
                    <a:lumOff val="25000"/>
                  </a:schemeClr>
                </a:solidFill>
              </a:rPr>
              <a:t>Groundwater cleanup standards by fall of 2018</a:t>
            </a:r>
          </a:p>
          <a:p>
            <a:pPr lvl="1"/>
            <a:r>
              <a:rPr lang="en-US" dirty="0">
                <a:solidFill>
                  <a:schemeClr val="tx1">
                    <a:lumMod val="75000"/>
                    <a:lumOff val="25000"/>
                  </a:schemeClr>
                </a:solidFill>
              </a:rPr>
              <a:t>Liability under CERCLA – PFOS/PFOA as haz. substances</a:t>
            </a:r>
          </a:p>
          <a:p>
            <a:pPr lvl="1"/>
            <a:r>
              <a:rPr lang="en-US" dirty="0">
                <a:solidFill>
                  <a:schemeClr val="tx1">
                    <a:lumMod val="75000"/>
                    <a:lumOff val="25000"/>
                  </a:schemeClr>
                </a:solidFill>
              </a:rPr>
              <a:t>Held 5 PFAS listening sessions around the country (NH, PA, CO, NC, KS)</a:t>
            </a:r>
          </a:p>
          <a:p>
            <a:endParaRPr lang="en-US" dirty="0">
              <a:solidFill>
                <a:schemeClr val="tx1">
                  <a:lumMod val="75000"/>
                  <a:lumOff val="25000"/>
                </a:schemeClr>
              </a:solidFill>
            </a:endParaRPr>
          </a:p>
        </p:txBody>
      </p:sp>
      <p:sp>
        <p:nvSpPr>
          <p:cNvPr id="8" name="Title 3"/>
          <p:cNvSpPr>
            <a:spLocks noGrp="1"/>
          </p:cNvSpPr>
          <p:nvPr>
            <p:ph type="title"/>
          </p:nvPr>
        </p:nvSpPr>
        <p:spPr>
          <a:xfrm>
            <a:off x="237770" y="185856"/>
            <a:ext cx="9026547" cy="673100"/>
          </a:xfrm>
        </p:spPr>
        <p:txBody>
          <a:bodyPr/>
          <a:lstStyle/>
          <a:p>
            <a:r>
              <a:rPr lang="en-US" sz="3200" dirty="0">
                <a:latin typeface="+mn-lt"/>
              </a:rPr>
              <a:t>PFAS: The Rapidly Changing Regulatory Landscape</a:t>
            </a:r>
          </a:p>
        </p:txBody>
      </p:sp>
      <p:pic>
        <p:nvPicPr>
          <p:cNvPr id="9" name="Picture 8">
            <a:extLst>
              <a:ext uri="{FF2B5EF4-FFF2-40B4-BE49-F238E27FC236}">
                <a16:creationId xmlns:a16="http://schemas.microsoft.com/office/drawing/2014/main" id="{AC8D2DED-44F2-4890-BBA9-2C3A1F3F9EEC}"/>
              </a:ext>
            </a:extLst>
          </p:cNvPr>
          <p:cNvPicPr>
            <a:picLocks noChangeAspect="1"/>
          </p:cNvPicPr>
          <p:nvPr/>
        </p:nvPicPr>
        <p:blipFill rotWithShape="1">
          <a:blip r:embed="rId3">
            <a:extLst>
              <a:ext uri="{28A0092B-C50C-407E-A947-70E740481C1C}">
                <a14:useLocalDpi xmlns:a14="http://schemas.microsoft.com/office/drawing/2010/main" val="0"/>
              </a:ext>
            </a:extLst>
          </a:blip>
          <a:srcRect r="9587"/>
          <a:stretch/>
        </p:blipFill>
        <p:spPr>
          <a:xfrm>
            <a:off x="5211153" y="856729"/>
            <a:ext cx="3566160" cy="2572271"/>
          </a:xfrm>
          <a:prstGeom prst="rect">
            <a:avLst/>
          </a:prstGeom>
        </p:spPr>
      </p:pic>
      <p:sp>
        <p:nvSpPr>
          <p:cNvPr id="10" name="Content Placeholder 2">
            <a:extLst>
              <a:ext uri="{FF2B5EF4-FFF2-40B4-BE49-F238E27FC236}">
                <a16:creationId xmlns:a16="http://schemas.microsoft.com/office/drawing/2014/main" id="{D66E3AA5-78B7-4E77-B6C5-2F5DC49A904E}"/>
              </a:ext>
            </a:extLst>
          </p:cNvPr>
          <p:cNvSpPr txBox="1">
            <a:spLocks/>
          </p:cNvSpPr>
          <p:nvPr/>
        </p:nvSpPr>
        <p:spPr>
          <a:xfrm>
            <a:off x="5326144" y="3534987"/>
            <a:ext cx="7097539" cy="3510032"/>
          </a:xfrm>
          <a:prstGeom prst="rect">
            <a:avLst/>
          </a:prstGeom>
        </p:spPr>
        <p:txBody>
          <a:bodyPr/>
          <a:lstStyle>
            <a:lvl1pPr marL="0" indent="-137160" algn="l" defTabSz="342900" rtl="0" eaLnBrk="1" fontAlgn="base" hangingPunct="1">
              <a:spcBef>
                <a:spcPct val="20000"/>
              </a:spcBef>
              <a:spcAft>
                <a:spcPct val="0"/>
              </a:spcAft>
              <a:buClr>
                <a:srgbClr val="003B5C"/>
              </a:buClr>
              <a:buSzPct val="80000"/>
              <a:buFont typeface="Wingdings" panose="05000000000000000000" pitchFamily="2" charset="2"/>
              <a:buChar char="§"/>
              <a:defRPr sz="1500" kern="1200">
                <a:solidFill>
                  <a:srgbClr val="4F4F4F"/>
                </a:solidFill>
                <a:latin typeface="+mn-lt"/>
                <a:ea typeface="ＭＳ Ｐゴシック" pitchFamily="24" charset="-128"/>
                <a:cs typeface="Arial" pitchFamily="34" charset="0"/>
              </a:defRPr>
            </a:lvl1pPr>
            <a:lvl2pPr marL="557213" indent="-214313" algn="l" defTabSz="342900" rtl="0" eaLnBrk="1" fontAlgn="base" hangingPunct="1">
              <a:spcBef>
                <a:spcPct val="20000"/>
              </a:spcBef>
              <a:spcAft>
                <a:spcPct val="0"/>
              </a:spcAft>
              <a:buClr>
                <a:srgbClr val="003B5C"/>
              </a:buClr>
              <a:buSzPct val="80000"/>
              <a:buFont typeface="Arial" charset="0"/>
              <a:buChar char="–"/>
              <a:defRPr sz="1500" kern="1200">
                <a:solidFill>
                  <a:srgbClr val="4F4F4F"/>
                </a:solidFill>
                <a:latin typeface="+mn-lt"/>
                <a:ea typeface="ＭＳ Ｐゴシック" pitchFamily="24" charset="-128"/>
                <a:cs typeface="Arial" pitchFamily="34" charset="0"/>
              </a:defRPr>
            </a:lvl2pPr>
            <a:lvl3pPr marL="857250" indent="-171450" algn="l" defTabSz="342900" rtl="0" eaLnBrk="1" fontAlgn="base" hangingPunct="1">
              <a:spcBef>
                <a:spcPct val="20000"/>
              </a:spcBef>
              <a:spcAft>
                <a:spcPct val="0"/>
              </a:spcAft>
              <a:buClr>
                <a:srgbClr val="003B5C"/>
              </a:buClr>
              <a:buSzPct val="80000"/>
              <a:buFont typeface="Wingdings" panose="05000000000000000000" pitchFamily="2" charset="2"/>
              <a:buChar char="§"/>
              <a:defRPr sz="1500" kern="1200" baseline="0">
                <a:solidFill>
                  <a:srgbClr val="4F4F4F"/>
                </a:solidFill>
                <a:latin typeface="+mn-lt"/>
                <a:ea typeface="ＭＳ Ｐゴシック" pitchFamily="24" charset="-128"/>
                <a:cs typeface="Arial" pitchFamily="34" charset="0"/>
              </a:defRPr>
            </a:lvl3pPr>
            <a:lvl4pPr marL="1200150" indent="-171450" algn="l" defTabSz="342900" rtl="0" eaLnBrk="1" fontAlgn="base" hangingPunct="1">
              <a:spcBef>
                <a:spcPct val="20000"/>
              </a:spcBef>
              <a:spcAft>
                <a:spcPct val="0"/>
              </a:spcAft>
              <a:buClr>
                <a:srgbClr val="003B5C"/>
              </a:buClr>
              <a:buSzPct val="80000"/>
              <a:buFont typeface="Arial" charset="0"/>
              <a:buChar char="–"/>
              <a:defRPr sz="1500" kern="1200" baseline="0">
                <a:solidFill>
                  <a:srgbClr val="4F4F4F"/>
                </a:solidFill>
                <a:latin typeface="+mn-lt"/>
                <a:ea typeface="ＭＳ Ｐゴシック" pitchFamily="24" charset="-128"/>
                <a:cs typeface="Arial" pitchFamily="34" charset="0"/>
              </a:defRPr>
            </a:lvl4pPr>
            <a:lvl5pPr marL="1543050" indent="-171450" algn="l" defTabSz="342900" rtl="0" eaLnBrk="1" fontAlgn="base" hangingPunct="1">
              <a:spcBef>
                <a:spcPct val="20000"/>
              </a:spcBef>
              <a:spcAft>
                <a:spcPct val="0"/>
              </a:spcAft>
              <a:buClr>
                <a:srgbClr val="003B5C"/>
              </a:buClr>
              <a:buSzPct val="80000"/>
              <a:buFont typeface="Arial" charset="0"/>
              <a:buChar char="»"/>
              <a:defRPr sz="1500" kern="1200" baseline="0">
                <a:solidFill>
                  <a:srgbClr val="4F4F4F"/>
                </a:solidFill>
                <a:latin typeface="+mn-lt"/>
                <a:ea typeface="ＭＳ Ｐゴシック" pitchFamily="24" charset="-128"/>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69863" indent="-169863">
              <a:spcBef>
                <a:spcPts val="1200"/>
              </a:spcBef>
            </a:pPr>
            <a:r>
              <a:rPr lang="en-US" sz="1800" b="1" dirty="0">
                <a:solidFill>
                  <a:schemeClr val="tx1">
                    <a:lumMod val="75000"/>
                    <a:lumOff val="25000"/>
                  </a:schemeClr>
                </a:solidFill>
              </a:rPr>
              <a:t>Michigan:</a:t>
            </a:r>
            <a:r>
              <a:rPr lang="en-US" sz="1800" dirty="0">
                <a:solidFill>
                  <a:schemeClr val="tx1">
                    <a:lumMod val="75000"/>
                    <a:lumOff val="25000"/>
                  </a:schemeClr>
                </a:solidFill>
              </a:rPr>
              <a:t>  Since the end of 2017 MI DEQ has:</a:t>
            </a:r>
          </a:p>
          <a:p>
            <a:pPr lvl="1">
              <a:spcAft>
                <a:spcPts val="0"/>
              </a:spcAft>
              <a:buFont typeface="Calibri" panose="020F0502020204030204" pitchFamily="34" charset="0"/>
              <a:buChar char="–"/>
            </a:pPr>
            <a:r>
              <a:rPr lang="en-US" sz="1600" dirty="0">
                <a:solidFill>
                  <a:schemeClr val="tx1">
                    <a:lumMod val="75000"/>
                    <a:lumOff val="25000"/>
                  </a:schemeClr>
                </a:solidFill>
              </a:rPr>
              <a:t>Set standards for: </a:t>
            </a:r>
          </a:p>
          <a:p>
            <a:pPr lvl="2">
              <a:spcAft>
                <a:spcPts val="0"/>
              </a:spcAft>
              <a:buFont typeface="Arial" panose="020B0604020202020204" pitchFamily="34" charset="0"/>
              <a:buChar char="•"/>
            </a:pPr>
            <a:r>
              <a:rPr lang="en-US" sz="1600" dirty="0">
                <a:solidFill>
                  <a:schemeClr val="tx1">
                    <a:lumMod val="75000"/>
                    <a:lumOff val="25000"/>
                  </a:schemeClr>
                </a:solidFill>
              </a:rPr>
              <a:t>Drinking water and Groundwater Remediation</a:t>
            </a:r>
          </a:p>
          <a:p>
            <a:pPr lvl="2">
              <a:spcAft>
                <a:spcPts val="0"/>
              </a:spcAft>
              <a:buFont typeface="Arial" panose="020B0604020202020204" pitchFamily="34" charset="0"/>
              <a:buChar char="•"/>
            </a:pPr>
            <a:r>
              <a:rPr lang="en-US" sz="1600" dirty="0">
                <a:solidFill>
                  <a:schemeClr val="tx1">
                    <a:lumMod val="75000"/>
                    <a:lumOff val="25000"/>
                  </a:schemeClr>
                </a:solidFill>
              </a:rPr>
              <a:t>WWTP discharge standards</a:t>
            </a:r>
          </a:p>
          <a:p>
            <a:pPr lvl="2">
              <a:spcAft>
                <a:spcPts val="0"/>
              </a:spcAft>
              <a:buFont typeface="Arial" panose="020B0604020202020204" pitchFamily="34" charset="0"/>
              <a:buChar char="•"/>
            </a:pPr>
            <a:r>
              <a:rPr lang="en-US" sz="1600" dirty="0">
                <a:solidFill>
                  <a:schemeClr val="tx1">
                    <a:lumMod val="75000"/>
                    <a:lumOff val="25000"/>
                  </a:schemeClr>
                </a:solidFill>
              </a:rPr>
              <a:t>Air emission standards</a:t>
            </a:r>
          </a:p>
          <a:p>
            <a:pPr lvl="1">
              <a:spcAft>
                <a:spcPts val="0"/>
              </a:spcAft>
            </a:pPr>
            <a:r>
              <a:rPr lang="en-US" sz="1600" dirty="0">
                <a:solidFill>
                  <a:schemeClr val="tx1">
                    <a:lumMod val="75000"/>
                    <a:lumOff val="25000"/>
                  </a:schemeClr>
                </a:solidFill>
              </a:rPr>
              <a:t>Required all POTWs to evaluate their industrial influents as PFAS sources</a:t>
            </a:r>
          </a:p>
          <a:p>
            <a:pPr>
              <a:spcBef>
                <a:spcPts val="1200"/>
              </a:spcBef>
              <a:spcAft>
                <a:spcPts val="1200"/>
              </a:spcAft>
            </a:pPr>
            <a:r>
              <a:rPr lang="en-US" sz="1800" b="1" dirty="0">
                <a:solidFill>
                  <a:schemeClr val="tx1">
                    <a:lumMod val="75000"/>
                    <a:lumOff val="25000"/>
                  </a:schemeClr>
                </a:solidFill>
              </a:rPr>
              <a:t>New Hampshire</a:t>
            </a:r>
            <a:r>
              <a:rPr lang="en-US" sz="1800" dirty="0">
                <a:solidFill>
                  <a:schemeClr val="tx1">
                    <a:lumMod val="75000"/>
                    <a:lumOff val="25000"/>
                  </a:schemeClr>
                </a:solidFill>
              </a:rPr>
              <a:t> has required all landfill groundwater monitoring programs to analyze for PFAS</a:t>
            </a:r>
          </a:p>
          <a:p>
            <a:pPr>
              <a:spcAft>
                <a:spcPts val="0"/>
              </a:spcAft>
            </a:pPr>
            <a:r>
              <a:rPr lang="en-US" sz="1800" b="1" dirty="0">
                <a:solidFill>
                  <a:schemeClr val="tx1">
                    <a:lumMod val="75000"/>
                    <a:lumOff val="25000"/>
                  </a:schemeClr>
                </a:solidFill>
              </a:rPr>
              <a:t>Community Action Groups</a:t>
            </a:r>
            <a:r>
              <a:rPr lang="en-US" sz="1800" dirty="0">
                <a:solidFill>
                  <a:schemeClr val="tx1">
                    <a:lumMod val="75000"/>
                    <a:lumOff val="25000"/>
                  </a:schemeClr>
                </a:solidFill>
              </a:rPr>
              <a:t> analyzing for PFAS (e.g., A New York Landfill expansion permit) </a:t>
            </a:r>
          </a:p>
          <a:p>
            <a:endParaRPr lang="en-US" dirty="0"/>
          </a:p>
        </p:txBody>
      </p:sp>
    </p:spTree>
    <p:extLst>
      <p:ext uri="{BB962C8B-B14F-4D97-AF65-F5344CB8AC3E}">
        <p14:creationId xmlns:p14="http://schemas.microsoft.com/office/powerpoint/2010/main" val="9446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797921444"/>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3101" name="Image" r:id="rId4" imgW="7619040" imgH="5079240" progId="Photoshop.Image.14">
                  <p:embed/>
                </p:oleObj>
              </mc:Choice>
              <mc:Fallback>
                <p:oleObj name="Image" r:id="rId4" imgW="7619040" imgH="5079240" progId="Photoshop.Image.14">
                  <p:embed/>
                  <p:pic>
                    <p:nvPicPr>
                      <p:cNvPr id="5" name="Object 4"/>
                      <p:cNvPicPr/>
                      <p:nvPr/>
                    </p:nvPicPr>
                    <p:blipFill>
                      <a:blip r:embed="rId5"/>
                      <a:stretch>
                        <a:fillRect/>
                      </a:stretch>
                    </p:blipFill>
                    <p:spPr>
                      <a:xfrm>
                        <a:off x="0" y="0"/>
                        <a:ext cx="12192000" cy="6858000"/>
                      </a:xfrm>
                      <a:prstGeom prst="rect">
                        <a:avLst/>
                      </a:prstGeom>
                    </p:spPr>
                  </p:pic>
                </p:oleObj>
              </mc:Fallback>
            </mc:AlternateContent>
          </a:graphicData>
        </a:graphic>
      </p:graphicFrame>
      <p:sp>
        <p:nvSpPr>
          <p:cNvPr id="6" name="Snip Single Corner Rectangle 9"/>
          <p:cNvSpPr/>
          <p:nvPr/>
        </p:nvSpPr>
        <p:spPr>
          <a:xfrm>
            <a:off x="1535000" y="3087519"/>
            <a:ext cx="9133001" cy="2009898"/>
          </a:xfrm>
          <a:custGeom>
            <a:avLst/>
            <a:gdLst>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192000"/>
              <a:gd name="connsiteY0" fmla="*/ 0 h 2182528"/>
              <a:gd name="connsiteX1" fmla="*/ 11828238 w 12192000"/>
              <a:gd name="connsiteY1" fmla="*/ 0 h 2182528"/>
              <a:gd name="connsiteX2" fmla="*/ 12192000 w 12192000"/>
              <a:gd name="connsiteY2" fmla="*/ 363762 h 2182528"/>
              <a:gd name="connsiteX3" fmla="*/ 12192000 w 12192000"/>
              <a:gd name="connsiteY3" fmla="*/ 2182528 h 2182528"/>
              <a:gd name="connsiteX4" fmla="*/ 0 w 12192000"/>
              <a:gd name="connsiteY4" fmla="*/ 2182528 h 2182528"/>
              <a:gd name="connsiteX5" fmla="*/ 0 w 12192000"/>
              <a:gd name="connsiteY5" fmla="*/ 0 h 2182528"/>
              <a:gd name="connsiteX0" fmla="*/ 0 w 12201625"/>
              <a:gd name="connsiteY0" fmla="*/ 0 h 2182528"/>
              <a:gd name="connsiteX1" fmla="*/ 11828238 w 12201625"/>
              <a:gd name="connsiteY1" fmla="*/ 0 h 2182528"/>
              <a:gd name="connsiteX2" fmla="*/ 12201625 w 12201625"/>
              <a:gd name="connsiteY2" fmla="*/ 537016 h 2182528"/>
              <a:gd name="connsiteX3" fmla="*/ 12192000 w 12201625"/>
              <a:gd name="connsiteY3" fmla="*/ 2182528 h 2182528"/>
              <a:gd name="connsiteX4" fmla="*/ 0 w 12201625"/>
              <a:gd name="connsiteY4" fmla="*/ 2182528 h 2182528"/>
              <a:gd name="connsiteX5" fmla="*/ 0 w 12201625"/>
              <a:gd name="connsiteY5" fmla="*/ 0 h 2182528"/>
              <a:gd name="connsiteX0" fmla="*/ 0 w 12201625"/>
              <a:gd name="connsiteY0" fmla="*/ 9625 h 2192153"/>
              <a:gd name="connsiteX1" fmla="*/ 11645358 w 12201625"/>
              <a:gd name="connsiteY1" fmla="*/ 0 h 2192153"/>
              <a:gd name="connsiteX2" fmla="*/ 12201625 w 12201625"/>
              <a:gd name="connsiteY2" fmla="*/ 546641 h 2192153"/>
              <a:gd name="connsiteX3" fmla="*/ 12192000 w 12201625"/>
              <a:gd name="connsiteY3" fmla="*/ 2192153 h 2192153"/>
              <a:gd name="connsiteX4" fmla="*/ 0 w 12201625"/>
              <a:gd name="connsiteY4" fmla="*/ 2192153 h 2192153"/>
              <a:gd name="connsiteX5" fmla="*/ 0 w 12201625"/>
              <a:gd name="connsiteY5" fmla="*/ 9625 h 21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1625" h="2192153">
                <a:moveTo>
                  <a:pt x="0" y="9625"/>
                </a:moveTo>
                <a:lnTo>
                  <a:pt x="11645358" y="0"/>
                </a:lnTo>
                <a:lnTo>
                  <a:pt x="12201625" y="546641"/>
                </a:lnTo>
                <a:cubicBezTo>
                  <a:pt x="12198417" y="1095145"/>
                  <a:pt x="12195208" y="1643649"/>
                  <a:pt x="12192000" y="2192153"/>
                </a:cubicBezTo>
                <a:lnTo>
                  <a:pt x="0" y="2192153"/>
                </a:lnTo>
                <a:lnTo>
                  <a:pt x="0" y="9625"/>
                </a:lnTo>
                <a:close/>
              </a:path>
            </a:pathLst>
          </a:custGeom>
          <a:solidFill>
            <a:srgbClr val="254061">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22"/>
          <p:cNvSpPr txBox="1">
            <a:spLocks/>
          </p:cNvSpPr>
          <p:nvPr/>
        </p:nvSpPr>
        <p:spPr>
          <a:xfrm>
            <a:off x="1850242" y="3538810"/>
            <a:ext cx="7414194" cy="87952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457200" indent="0" algn="r" defTabSz="457200" rtl="0" eaLnBrk="0" fontAlgn="base" hangingPunct="0">
              <a:spcBef>
                <a:spcPct val="20000"/>
              </a:spcBef>
              <a:spcAft>
                <a:spcPct val="0"/>
              </a:spcAft>
              <a:buFontTx/>
              <a:buNone/>
              <a:defRPr sz="2400" b="1" i="0" kern="1200" baseline="0">
                <a:solidFill>
                  <a:srgbClr val="08557E"/>
                </a:solidFill>
                <a:latin typeface="Arial" pitchFamily="34" charset="0"/>
                <a:ea typeface="ＭＳ Ｐゴシック" pitchFamily="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l"/>
            <a:r>
              <a:rPr lang="en-US" sz="3200" b="0" dirty="0">
                <a:solidFill>
                  <a:schemeClr val="bg1"/>
                </a:solidFill>
                <a:cs typeface="Arial" panose="020B0604020202020204" pitchFamily="34" charset="0"/>
              </a:rPr>
              <a:t>PFAS Environmental Regulations</a:t>
            </a:r>
          </a:p>
          <a:p>
            <a:pPr lvl="1" algn="l"/>
            <a:r>
              <a:rPr lang="en-US" sz="3200" b="0" dirty="0">
                <a:solidFill>
                  <a:schemeClr val="bg1"/>
                </a:solidFill>
                <a:cs typeface="Arial" panose="020B0604020202020204" pitchFamily="34" charset="0"/>
              </a:rPr>
              <a:t>How to Manage?</a:t>
            </a:r>
          </a:p>
        </p:txBody>
      </p:sp>
      <p:pic>
        <p:nvPicPr>
          <p:cNvPr id="7" name="Picture 6">
            <a:extLst>
              <a:ext uri="{FF2B5EF4-FFF2-40B4-BE49-F238E27FC236}">
                <a16:creationId xmlns:a16="http://schemas.microsoft.com/office/drawing/2014/main" id="{AD9FFEEA-8D6A-486D-AC9C-7D516CA756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1451" y="277018"/>
            <a:ext cx="1584476" cy="567836"/>
          </a:xfrm>
          <a:prstGeom prst="rect">
            <a:avLst/>
          </a:prstGeom>
        </p:spPr>
      </p:pic>
    </p:spTree>
    <p:extLst>
      <p:ext uri="{BB962C8B-B14F-4D97-AF65-F5344CB8AC3E}">
        <p14:creationId xmlns:p14="http://schemas.microsoft.com/office/powerpoint/2010/main" val="44758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B8F62EA-9DE8-49C8-BF5D-0DDDDEB2F48A}" type="slidenum">
              <a:rPr lang="en-US" smtClean="0"/>
              <a:pPr>
                <a:defRPr/>
              </a:pPr>
              <a:t>28</a:t>
            </a:fld>
            <a:endParaRPr lang="en-US" dirty="0"/>
          </a:p>
        </p:txBody>
      </p:sp>
      <p:sp>
        <p:nvSpPr>
          <p:cNvPr id="6" name="Content Placeholder 5"/>
          <p:cNvSpPr>
            <a:spLocks noGrp="1"/>
          </p:cNvSpPr>
          <p:nvPr>
            <p:ph idx="1"/>
          </p:nvPr>
        </p:nvSpPr>
        <p:spPr>
          <a:xfrm>
            <a:off x="279661" y="3325685"/>
            <a:ext cx="8103996" cy="2636770"/>
          </a:xfrm>
        </p:spPr>
        <p:txBody>
          <a:bodyPr/>
          <a:lstStyle/>
          <a:p>
            <a:pPr marL="342900" indent="-342900"/>
            <a:r>
              <a:rPr lang="en-US" sz="2400" b="1" dirty="0">
                <a:solidFill>
                  <a:srgbClr val="00B050"/>
                </a:solidFill>
              </a:rPr>
              <a:t>AFFF Inventory</a:t>
            </a:r>
          </a:p>
          <a:p>
            <a:pPr marL="342900" indent="-342900"/>
            <a:r>
              <a:rPr lang="en-US" sz="2400" b="1" dirty="0">
                <a:solidFill>
                  <a:srgbClr val="00B050"/>
                </a:solidFill>
              </a:rPr>
              <a:t>Change out legacy AFFF</a:t>
            </a:r>
          </a:p>
          <a:p>
            <a:pPr marL="342900" indent="-342900"/>
            <a:r>
              <a:rPr lang="en-US" sz="2400" b="1" dirty="0">
                <a:solidFill>
                  <a:srgbClr val="00B050"/>
                </a:solidFill>
              </a:rPr>
              <a:t>Develop SOPs for cleanup after use of AFFF</a:t>
            </a:r>
          </a:p>
          <a:p>
            <a:pPr marL="342900" indent="-342900"/>
            <a:r>
              <a:rPr lang="en-US" sz="2400" b="1" dirty="0">
                <a:solidFill>
                  <a:srgbClr val="00B050"/>
                </a:solidFill>
              </a:rPr>
              <a:t>Inventory of historical use, training, storage &amp; testing sites</a:t>
            </a:r>
          </a:p>
          <a:p>
            <a:pPr marL="342900" indent="-342900"/>
            <a:r>
              <a:rPr lang="en-US" sz="2400" b="1" dirty="0">
                <a:solidFill>
                  <a:srgbClr val="00B050"/>
                </a:solidFill>
              </a:rPr>
              <a:t>Assess potential sensitive receptors</a:t>
            </a:r>
          </a:p>
          <a:p>
            <a:pPr marL="342900" indent="-342900"/>
            <a:r>
              <a:rPr lang="en-US" sz="2400" b="1" dirty="0">
                <a:solidFill>
                  <a:srgbClr val="00B050"/>
                </a:solidFill>
              </a:rPr>
              <a:t>Review state inventories</a:t>
            </a:r>
          </a:p>
        </p:txBody>
      </p:sp>
      <p:sp>
        <p:nvSpPr>
          <p:cNvPr id="4" name="Title 3"/>
          <p:cNvSpPr>
            <a:spLocks noGrp="1"/>
          </p:cNvSpPr>
          <p:nvPr>
            <p:ph type="title"/>
          </p:nvPr>
        </p:nvSpPr>
        <p:spPr>
          <a:xfrm>
            <a:off x="1006601" y="143507"/>
            <a:ext cx="8722936" cy="1005254"/>
          </a:xfrm>
        </p:spPr>
        <p:txBody>
          <a:bodyPr/>
          <a:lstStyle/>
          <a:p>
            <a:r>
              <a:rPr lang="en-US" sz="3200" dirty="0"/>
              <a:t>PFAS – Sampling and Analysis</a:t>
            </a:r>
            <a:br>
              <a:rPr lang="en-US" sz="3200" dirty="0"/>
            </a:br>
            <a:r>
              <a:rPr lang="en-US" sz="3200" dirty="0"/>
              <a:t>             When, Where, What, Why and How?</a:t>
            </a:r>
          </a:p>
        </p:txBody>
      </p:sp>
      <p:pic>
        <p:nvPicPr>
          <p:cNvPr id="8" name="Picture 7">
            <a:extLst>
              <a:ext uri="{FF2B5EF4-FFF2-40B4-BE49-F238E27FC236}">
                <a16:creationId xmlns:a16="http://schemas.microsoft.com/office/drawing/2014/main" id="{400B8413-FDC5-4487-A4C4-2C5F7F354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3984" y="2644659"/>
            <a:ext cx="3318355" cy="2535371"/>
          </a:xfrm>
          <a:prstGeom prst="rect">
            <a:avLst/>
          </a:prstGeom>
        </p:spPr>
      </p:pic>
      <p:sp>
        <p:nvSpPr>
          <p:cNvPr id="7" name="Content Placeholder 5">
            <a:extLst>
              <a:ext uri="{FF2B5EF4-FFF2-40B4-BE49-F238E27FC236}">
                <a16:creationId xmlns:a16="http://schemas.microsoft.com/office/drawing/2014/main" id="{5136AFF0-7AD4-4BF4-8CD1-257B8B28D7D9}"/>
              </a:ext>
            </a:extLst>
          </p:cNvPr>
          <p:cNvSpPr txBox="1">
            <a:spLocks/>
          </p:cNvSpPr>
          <p:nvPr/>
        </p:nvSpPr>
        <p:spPr>
          <a:xfrm>
            <a:off x="414779" y="1148761"/>
            <a:ext cx="8722936" cy="1299660"/>
          </a:xfrm>
          <a:prstGeom prst="rect">
            <a:avLst/>
          </a:prstGeom>
        </p:spPr>
        <p:txBody>
          <a:bodyPr/>
          <a:lstStyle>
            <a:lvl1pPr marL="0" indent="-137160" algn="l" defTabSz="342900" rtl="0" eaLnBrk="1" fontAlgn="base" hangingPunct="1">
              <a:spcBef>
                <a:spcPct val="20000"/>
              </a:spcBef>
              <a:spcAft>
                <a:spcPct val="0"/>
              </a:spcAft>
              <a:buClr>
                <a:srgbClr val="003B5C"/>
              </a:buClr>
              <a:buSzPct val="80000"/>
              <a:buFont typeface="Wingdings" panose="05000000000000000000" pitchFamily="2" charset="2"/>
              <a:buChar char="§"/>
              <a:defRPr sz="1500" kern="1200">
                <a:solidFill>
                  <a:srgbClr val="4F4F4F"/>
                </a:solidFill>
                <a:latin typeface="+mn-lt"/>
                <a:ea typeface="ＭＳ Ｐゴシック" pitchFamily="24" charset="-128"/>
                <a:cs typeface="Arial" pitchFamily="34" charset="0"/>
              </a:defRPr>
            </a:lvl1pPr>
            <a:lvl2pPr marL="557213" indent="-214313" algn="l" defTabSz="342900" rtl="0" eaLnBrk="1" fontAlgn="base" hangingPunct="1">
              <a:spcBef>
                <a:spcPct val="20000"/>
              </a:spcBef>
              <a:spcAft>
                <a:spcPct val="0"/>
              </a:spcAft>
              <a:buClr>
                <a:srgbClr val="003B5C"/>
              </a:buClr>
              <a:buSzPct val="80000"/>
              <a:buFont typeface="Arial" charset="0"/>
              <a:buChar char="–"/>
              <a:defRPr sz="1500" kern="1200">
                <a:solidFill>
                  <a:srgbClr val="4F4F4F"/>
                </a:solidFill>
                <a:latin typeface="+mn-lt"/>
                <a:ea typeface="ＭＳ Ｐゴシック" pitchFamily="24" charset="-128"/>
                <a:cs typeface="Arial" pitchFamily="34" charset="0"/>
              </a:defRPr>
            </a:lvl2pPr>
            <a:lvl3pPr marL="857250" indent="-171450" algn="l" defTabSz="342900" rtl="0" eaLnBrk="1" fontAlgn="base" hangingPunct="1">
              <a:spcBef>
                <a:spcPct val="20000"/>
              </a:spcBef>
              <a:spcAft>
                <a:spcPct val="0"/>
              </a:spcAft>
              <a:buClr>
                <a:srgbClr val="003B5C"/>
              </a:buClr>
              <a:buSzPct val="80000"/>
              <a:buFont typeface="Wingdings" panose="05000000000000000000" pitchFamily="2" charset="2"/>
              <a:buChar char="§"/>
              <a:defRPr sz="1500" kern="1200" baseline="0">
                <a:solidFill>
                  <a:srgbClr val="4F4F4F"/>
                </a:solidFill>
                <a:latin typeface="+mn-lt"/>
                <a:ea typeface="ＭＳ Ｐゴシック" pitchFamily="24" charset="-128"/>
                <a:cs typeface="Arial" pitchFamily="34" charset="0"/>
              </a:defRPr>
            </a:lvl3pPr>
            <a:lvl4pPr marL="1200150" indent="-171450" algn="l" defTabSz="342900" rtl="0" eaLnBrk="1" fontAlgn="base" hangingPunct="1">
              <a:spcBef>
                <a:spcPct val="20000"/>
              </a:spcBef>
              <a:spcAft>
                <a:spcPct val="0"/>
              </a:spcAft>
              <a:buClr>
                <a:srgbClr val="003B5C"/>
              </a:buClr>
              <a:buSzPct val="80000"/>
              <a:buFont typeface="Arial" charset="0"/>
              <a:buChar char="–"/>
              <a:defRPr sz="1500" kern="1200" baseline="0">
                <a:solidFill>
                  <a:srgbClr val="4F4F4F"/>
                </a:solidFill>
                <a:latin typeface="+mn-lt"/>
                <a:ea typeface="ＭＳ Ｐゴシック" pitchFamily="24" charset="-128"/>
                <a:cs typeface="Arial" pitchFamily="34" charset="0"/>
              </a:defRPr>
            </a:lvl4pPr>
            <a:lvl5pPr marL="1543050" indent="-171450" algn="l" defTabSz="342900" rtl="0" eaLnBrk="1" fontAlgn="base" hangingPunct="1">
              <a:spcBef>
                <a:spcPct val="20000"/>
              </a:spcBef>
              <a:spcAft>
                <a:spcPct val="0"/>
              </a:spcAft>
              <a:buClr>
                <a:srgbClr val="003B5C"/>
              </a:buClr>
              <a:buSzPct val="80000"/>
              <a:buFont typeface="Arial" charset="0"/>
              <a:buChar char="»"/>
              <a:defRPr sz="1500" kern="1200" baseline="0">
                <a:solidFill>
                  <a:srgbClr val="4F4F4F"/>
                </a:solidFill>
                <a:latin typeface="+mn-lt"/>
                <a:ea typeface="ＭＳ Ｐゴシック" pitchFamily="24" charset="-128"/>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indent="0">
              <a:buNone/>
            </a:pPr>
            <a:r>
              <a:rPr lang="en-US" sz="2400" b="1" dirty="0">
                <a:solidFill>
                  <a:schemeClr val="accent1">
                    <a:lumMod val="75000"/>
                  </a:schemeClr>
                </a:solidFill>
              </a:rPr>
              <a:t>Know where your PFAS-use sites are and their risk.</a:t>
            </a:r>
          </a:p>
          <a:p>
            <a:pPr marL="900113" lvl="1" indent="-342900"/>
            <a:r>
              <a:rPr lang="en-US" sz="2400" dirty="0">
                <a:solidFill>
                  <a:schemeClr val="tx1">
                    <a:lumMod val="75000"/>
                    <a:lumOff val="25000"/>
                  </a:schemeClr>
                </a:solidFill>
              </a:rPr>
              <a:t>With respect to water supplies – especially those with PFAS</a:t>
            </a:r>
          </a:p>
          <a:p>
            <a:pPr marL="900113" lvl="1" indent="-342900"/>
            <a:r>
              <a:rPr lang="en-US" sz="2400" dirty="0">
                <a:solidFill>
                  <a:schemeClr val="tx1">
                    <a:lumMod val="75000"/>
                    <a:lumOff val="25000"/>
                  </a:schemeClr>
                </a:solidFill>
              </a:rPr>
              <a:t>Adjacent surface water bodies</a:t>
            </a:r>
          </a:p>
          <a:p>
            <a:pPr inden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335418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29</a:t>
            </a:fld>
            <a:endParaRPr lang="en-US" dirty="0"/>
          </a:p>
        </p:txBody>
      </p:sp>
      <p:sp>
        <p:nvSpPr>
          <p:cNvPr id="4" name="Title 3"/>
          <p:cNvSpPr>
            <a:spLocks noGrp="1"/>
          </p:cNvSpPr>
          <p:nvPr>
            <p:ph type="title"/>
          </p:nvPr>
        </p:nvSpPr>
        <p:spPr>
          <a:xfrm>
            <a:off x="511434" y="179607"/>
            <a:ext cx="8070515" cy="673100"/>
          </a:xfrm>
        </p:spPr>
        <p:txBody>
          <a:bodyPr/>
          <a:lstStyle/>
          <a:p>
            <a:r>
              <a:rPr lang="en-US" b="1" dirty="0">
                <a:solidFill>
                  <a:schemeClr val="accent1">
                    <a:lumMod val="50000"/>
                  </a:schemeClr>
                </a:solidFill>
              </a:rPr>
              <a:t>PFAS Remediation Alternatives - Water</a:t>
            </a:r>
          </a:p>
        </p:txBody>
      </p:sp>
      <p:sp>
        <p:nvSpPr>
          <p:cNvPr id="10" name="Content Placeholder 8"/>
          <p:cNvSpPr txBox="1">
            <a:spLocks/>
          </p:cNvSpPr>
          <p:nvPr/>
        </p:nvSpPr>
        <p:spPr>
          <a:xfrm>
            <a:off x="6811372" y="4130962"/>
            <a:ext cx="3856628" cy="1676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ct val="100000"/>
              <a:buNone/>
            </a:pPr>
            <a:r>
              <a:rPr lang="en-US" sz="2000" b="1" kern="0" dirty="0">
                <a:solidFill>
                  <a:srgbClr val="1F497D"/>
                </a:solidFill>
              </a:rPr>
              <a:t>In Situ Technologies</a:t>
            </a:r>
          </a:p>
          <a:p>
            <a:pPr marL="227013" indent="-227013">
              <a:buSzPct val="100000"/>
              <a:buFont typeface="Wingdings" panose="05000000000000000000" pitchFamily="2" charset="2"/>
              <a:buChar char="§"/>
            </a:pPr>
            <a:r>
              <a:rPr lang="en-US" sz="2000" dirty="0">
                <a:solidFill>
                  <a:schemeClr val="tx1">
                    <a:lumMod val="75000"/>
                    <a:lumOff val="25000"/>
                  </a:schemeClr>
                </a:solidFill>
                <a:ea typeface="+mn-ea"/>
                <a:cs typeface="+mn-cs"/>
              </a:rPr>
              <a:t>Emerging(?) technologies:</a:t>
            </a:r>
          </a:p>
          <a:p>
            <a:pPr marL="631825" lvl="1" indent="-174625">
              <a:buSzPct val="100000"/>
              <a:buFont typeface="Calibri" panose="020F0502020204030204" pitchFamily="34" charset="0"/>
              <a:buChar char="–"/>
            </a:pPr>
            <a:r>
              <a:rPr lang="en-US" sz="2000" dirty="0">
                <a:solidFill>
                  <a:schemeClr val="tx1">
                    <a:lumMod val="75000"/>
                    <a:lumOff val="25000"/>
                  </a:schemeClr>
                </a:solidFill>
                <a:ea typeface="+mn-ea"/>
              </a:rPr>
              <a:t>Carbon injection</a:t>
            </a:r>
          </a:p>
          <a:p>
            <a:pPr lvl="2">
              <a:buSzPct val="100000"/>
              <a:buFont typeface="Wingdings" panose="05000000000000000000" pitchFamily="2" charset="2"/>
              <a:buChar char="Ø"/>
            </a:pPr>
            <a:r>
              <a:rPr lang="en-US" sz="1600" dirty="0">
                <a:solidFill>
                  <a:schemeClr val="tx1">
                    <a:lumMod val="75000"/>
                    <a:lumOff val="25000"/>
                  </a:schemeClr>
                </a:solidFill>
                <a:ea typeface="+mn-ea"/>
              </a:rPr>
              <a:t>PRB or Source Area</a:t>
            </a:r>
          </a:p>
          <a:p>
            <a:pPr marL="631825" lvl="1" indent="-174625">
              <a:buSzPct val="100000"/>
              <a:buFont typeface="Calibri" panose="020F0502020204030204" pitchFamily="34" charset="0"/>
              <a:buChar char="–"/>
            </a:pPr>
            <a:r>
              <a:rPr lang="en-US" sz="2000" dirty="0">
                <a:solidFill>
                  <a:schemeClr val="tx1">
                    <a:lumMod val="75000"/>
                    <a:lumOff val="25000"/>
                  </a:schemeClr>
                </a:solidFill>
                <a:ea typeface="+mn-ea"/>
              </a:rPr>
              <a:t>Electro-Chemical Oxidation</a:t>
            </a:r>
          </a:p>
          <a:p>
            <a:pPr marL="631825" lvl="1" indent="-174625">
              <a:buSzPct val="100000"/>
              <a:buFont typeface="Calibri" panose="020F0502020204030204" pitchFamily="34" charset="0"/>
              <a:buChar char="–"/>
            </a:pPr>
            <a:r>
              <a:rPr lang="en-US" sz="2000" dirty="0">
                <a:solidFill>
                  <a:schemeClr val="tx1">
                    <a:lumMod val="75000"/>
                    <a:lumOff val="25000"/>
                  </a:schemeClr>
                </a:solidFill>
                <a:ea typeface="+mn-ea"/>
              </a:rPr>
              <a:t>ART In-Well Circulation System</a:t>
            </a:r>
          </a:p>
          <a:p>
            <a:pPr marL="457200" lvl="1" indent="0">
              <a:buNone/>
            </a:pPr>
            <a:endParaRPr lang="en-US" dirty="0"/>
          </a:p>
          <a:p>
            <a:pPr marL="457200" lvl="1" indent="0">
              <a:buNone/>
            </a:pPr>
            <a:endParaRPr lang="en-US" sz="1200" dirty="0"/>
          </a:p>
          <a:p>
            <a:endParaRPr lang="en-US" i="1" dirty="0"/>
          </a:p>
        </p:txBody>
      </p:sp>
      <p:grpSp>
        <p:nvGrpSpPr>
          <p:cNvPr id="3" name="Group 2">
            <a:extLst>
              <a:ext uri="{FF2B5EF4-FFF2-40B4-BE49-F238E27FC236}">
                <a16:creationId xmlns:a16="http://schemas.microsoft.com/office/drawing/2014/main" id="{8421584E-C5F6-4BF4-A332-22AC7B1DB624}"/>
              </a:ext>
            </a:extLst>
          </p:cNvPr>
          <p:cNvGrpSpPr/>
          <p:nvPr/>
        </p:nvGrpSpPr>
        <p:grpSpPr>
          <a:xfrm>
            <a:off x="369217" y="852707"/>
            <a:ext cx="6801000" cy="1536959"/>
            <a:chOff x="457200" y="1093119"/>
            <a:chExt cx="6801000" cy="1258300"/>
          </a:xfrm>
        </p:grpSpPr>
        <p:sp>
          <p:nvSpPr>
            <p:cNvPr id="11" name="Content Placeholder 6"/>
            <p:cNvSpPr txBox="1">
              <a:spLocks/>
            </p:cNvSpPr>
            <p:nvPr/>
          </p:nvSpPr>
          <p:spPr bwMode="auto">
            <a:xfrm>
              <a:off x="457200" y="1406857"/>
              <a:ext cx="5172075" cy="944562"/>
            </a:xfrm>
            <a:prstGeom prst="rect">
              <a:avLst/>
            </a:prstGeom>
            <a:noFill/>
            <a:ln w="9525">
              <a:noFill/>
              <a:miter lim="800000"/>
              <a:headEnd/>
              <a:tailEnd/>
            </a:ln>
          </p:spPr>
          <p:txBody>
            <a:bodyPr vert="horz" wrap="square" lIns="91440" tIns="14400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cs typeface="+mn-cs"/>
                </a:defRPr>
              </a:lvl1pPr>
              <a:lvl2pPr marL="742950" indent="-28575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defRPr>
              </a:lvl2pPr>
              <a:lvl3pPr marL="11430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3pPr>
              <a:lvl4pPr marL="16002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4pPr>
              <a:lvl5pPr marL="20574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5pPr>
              <a:lvl6pPr marL="25146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6pPr>
              <a:lvl7pPr marL="29718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7pPr>
              <a:lvl8pPr marL="34290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8pPr>
              <a:lvl9pPr marL="38862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9pPr>
            </a:lstStyle>
            <a:p>
              <a:pPr marL="227013" indent="-227013">
                <a:buClrTx/>
                <a:buSzPct val="100000"/>
                <a:buFont typeface="Wingdings" panose="05000000000000000000" pitchFamily="2" charset="2"/>
                <a:buChar char="§"/>
              </a:pPr>
              <a:r>
                <a:rPr lang="en-US" kern="0" dirty="0">
                  <a:solidFill>
                    <a:schemeClr val="tx1">
                      <a:lumMod val="75000"/>
                      <a:lumOff val="25000"/>
                    </a:schemeClr>
                  </a:solidFill>
                </a:rPr>
                <a:t>Low Volatility (rules out stripping)</a:t>
              </a:r>
            </a:p>
            <a:p>
              <a:pPr marL="227013" indent="-227013">
                <a:buClrTx/>
                <a:buSzPct val="100000"/>
                <a:buFont typeface="Wingdings" panose="05000000000000000000" pitchFamily="2" charset="2"/>
                <a:buChar char="§"/>
              </a:pPr>
              <a:r>
                <a:rPr lang="en-US" dirty="0">
                  <a:solidFill>
                    <a:schemeClr val="tx1">
                      <a:lumMod val="75000"/>
                      <a:lumOff val="25000"/>
                    </a:schemeClr>
                  </a:solidFill>
                </a:rPr>
                <a:t>Moderate solubility</a:t>
              </a:r>
            </a:p>
            <a:p>
              <a:pPr marL="227013" indent="-227013">
                <a:buClrTx/>
                <a:buSzPct val="100000"/>
                <a:buFont typeface="Wingdings" panose="05000000000000000000" pitchFamily="2" charset="2"/>
                <a:buChar char="§"/>
              </a:pPr>
              <a:r>
                <a:rPr lang="en-US" kern="0" dirty="0">
                  <a:solidFill>
                    <a:schemeClr val="tx1">
                      <a:lumMod val="75000"/>
                      <a:lumOff val="25000"/>
                    </a:schemeClr>
                  </a:solidFill>
                </a:rPr>
                <a:t>Strength of C-F Bond</a:t>
              </a:r>
            </a:p>
            <a:p>
              <a:pPr marL="227013" indent="-227013">
                <a:buClrTx/>
                <a:buSzPct val="100000"/>
                <a:buFont typeface="Wingdings" panose="05000000000000000000" pitchFamily="2" charset="2"/>
                <a:buChar char="§"/>
              </a:pPr>
              <a:r>
                <a:rPr lang="en-US" dirty="0">
                  <a:solidFill>
                    <a:schemeClr val="tx1">
                      <a:lumMod val="75000"/>
                      <a:lumOff val="25000"/>
                    </a:schemeClr>
                  </a:solidFill>
                </a:rPr>
                <a:t>Treatment efficiency must be very high because of low (</a:t>
              </a:r>
              <a:r>
                <a:rPr lang="en-US" dirty="0" err="1">
                  <a:solidFill>
                    <a:schemeClr val="tx1">
                      <a:lumMod val="75000"/>
                      <a:lumOff val="25000"/>
                    </a:schemeClr>
                  </a:solidFill>
                </a:rPr>
                <a:t>ppt</a:t>
              </a:r>
              <a:r>
                <a:rPr lang="en-US" dirty="0">
                  <a:solidFill>
                    <a:schemeClr val="tx1">
                      <a:lumMod val="75000"/>
                      <a:lumOff val="25000"/>
                    </a:schemeClr>
                  </a:solidFill>
                </a:rPr>
                <a:t>) remediation objectives </a:t>
              </a:r>
            </a:p>
          </p:txBody>
        </p:sp>
        <p:sp>
          <p:nvSpPr>
            <p:cNvPr id="12" name="Text Placeholder 5"/>
            <p:cNvSpPr txBox="1">
              <a:spLocks/>
            </p:cNvSpPr>
            <p:nvPr/>
          </p:nvSpPr>
          <p:spPr bwMode="auto">
            <a:xfrm>
              <a:off x="457200" y="1093119"/>
              <a:ext cx="6801000" cy="639762"/>
            </a:xfrm>
            <a:prstGeom prst="rect">
              <a:avLst/>
            </a:prstGeom>
            <a:noFill/>
            <a:ln w="9525">
              <a:noFill/>
              <a:miter lim="800000"/>
              <a:headEnd/>
              <a:tailEnd/>
            </a:ln>
          </p:spPr>
          <p:txBody>
            <a:bodyPr vert="horz" wrap="square" lIns="91440" tIns="144000" rIns="91440" bIns="45720" numCol="1" anchor="t" anchorCtr="0" compatLnSpc="1">
              <a:prstTxWarp prst="textNoShape">
                <a:avLst/>
              </a:prstTxWarp>
            </a:bodyPr>
            <a:lstStyle>
              <a:lvl1pPr marL="0" indent="0" algn="l" rtl="0" eaLnBrk="1" fontAlgn="base" hangingPunct="1">
                <a:spcBef>
                  <a:spcPct val="20000"/>
                </a:spcBef>
                <a:spcAft>
                  <a:spcPct val="0"/>
                </a:spcAft>
                <a:buClr>
                  <a:srgbClr val="0C8164"/>
                </a:buClr>
                <a:buSzPct val="80000"/>
                <a:buFont typeface="Wingdings" pitchFamily="-32" charset="2"/>
                <a:buNone/>
                <a:defRPr sz="2000" b="1">
                  <a:solidFill>
                    <a:srgbClr val="4C4C4C"/>
                  </a:solidFill>
                  <a:latin typeface="+mn-lt"/>
                  <a:ea typeface="+mn-ea"/>
                  <a:cs typeface="+mn-cs"/>
                </a:defRPr>
              </a:lvl1pPr>
              <a:lvl2pPr marL="457200" indent="0" algn="l" rtl="0" eaLnBrk="1" fontAlgn="base" hangingPunct="1">
                <a:spcBef>
                  <a:spcPct val="20000"/>
                </a:spcBef>
                <a:spcAft>
                  <a:spcPct val="0"/>
                </a:spcAft>
                <a:buClr>
                  <a:srgbClr val="0C8164"/>
                </a:buClr>
                <a:buSzPct val="80000"/>
                <a:buFont typeface="Wingdings" pitchFamily="-32" charset="2"/>
                <a:buNone/>
                <a:defRPr sz="2000" b="1">
                  <a:solidFill>
                    <a:srgbClr val="4C4C4C"/>
                  </a:solidFill>
                  <a:latin typeface="+mn-lt"/>
                  <a:ea typeface="+mn-ea"/>
                </a:defRPr>
              </a:lvl2pPr>
              <a:lvl3pPr marL="914400" indent="0" algn="l" rtl="0" eaLnBrk="1" fontAlgn="base" hangingPunct="1">
                <a:spcBef>
                  <a:spcPct val="20000"/>
                </a:spcBef>
                <a:spcAft>
                  <a:spcPct val="0"/>
                </a:spcAft>
                <a:buClr>
                  <a:srgbClr val="0C8164"/>
                </a:buClr>
                <a:buSzPct val="80000"/>
                <a:buFont typeface="Wingdings" pitchFamily="-32" charset="2"/>
                <a:buNone/>
                <a:defRPr sz="1800" b="1">
                  <a:solidFill>
                    <a:srgbClr val="4C4C4C"/>
                  </a:solidFill>
                  <a:latin typeface="+mn-lt"/>
                  <a:ea typeface="+mn-ea"/>
                </a:defRPr>
              </a:lvl3pPr>
              <a:lvl4pPr marL="1371600" indent="0" algn="l" rtl="0" eaLnBrk="1" fontAlgn="base" hangingPunct="1">
                <a:spcBef>
                  <a:spcPct val="20000"/>
                </a:spcBef>
                <a:spcAft>
                  <a:spcPct val="0"/>
                </a:spcAft>
                <a:buClr>
                  <a:srgbClr val="0C8164"/>
                </a:buClr>
                <a:buSzPct val="80000"/>
                <a:buFont typeface="Wingdings" pitchFamily="-32" charset="2"/>
                <a:buNone/>
                <a:defRPr sz="1600" b="1">
                  <a:solidFill>
                    <a:srgbClr val="4C4C4C"/>
                  </a:solidFill>
                  <a:latin typeface="+mn-lt"/>
                  <a:ea typeface="+mn-ea"/>
                </a:defRPr>
              </a:lvl4pPr>
              <a:lvl5pPr marL="1828800" indent="0" algn="l" rtl="0" eaLnBrk="1" fontAlgn="base" hangingPunct="1">
                <a:spcBef>
                  <a:spcPct val="20000"/>
                </a:spcBef>
                <a:spcAft>
                  <a:spcPct val="0"/>
                </a:spcAft>
                <a:buClr>
                  <a:srgbClr val="0C8164"/>
                </a:buClr>
                <a:buSzPct val="80000"/>
                <a:buFont typeface="Wingdings" pitchFamily="-32" charset="2"/>
                <a:buNone/>
                <a:defRPr sz="1600" b="1">
                  <a:solidFill>
                    <a:srgbClr val="4C4C4C"/>
                  </a:solidFill>
                  <a:latin typeface="+mn-lt"/>
                  <a:ea typeface="+mn-ea"/>
                </a:defRPr>
              </a:lvl5pPr>
              <a:lvl6pPr marL="2286000" indent="0" algn="l" rtl="0" eaLnBrk="1" fontAlgn="base" hangingPunct="1">
                <a:spcBef>
                  <a:spcPct val="20000"/>
                </a:spcBef>
                <a:spcAft>
                  <a:spcPct val="0"/>
                </a:spcAft>
                <a:buClr>
                  <a:srgbClr val="0C8164"/>
                </a:buClr>
                <a:buSzPct val="80000"/>
                <a:buFont typeface="Wingdings" pitchFamily="-32" charset="2"/>
                <a:buNone/>
                <a:defRPr sz="1600" b="1">
                  <a:solidFill>
                    <a:srgbClr val="4C4C4C"/>
                  </a:solidFill>
                  <a:latin typeface="+mn-lt"/>
                  <a:ea typeface="+mn-ea"/>
                </a:defRPr>
              </a:lvl6pPr>
              <a:lvl7pPr marL="2743200" indent="0" algn="l" rtl="0" eaLnBrk="1" fontAlgn="base" hangingPunct="1">
                <a:spcBef>
                  <a:spcPct val="20000"/>
                </a:spcBef>
                <a:spcAft>
                  <a:spcPct val="0"/>
                </a:spcAft>
                <a:buClr>
                  <a:srgbClr val="0C8164"/>
                </a:buClr>
                <a:buSzPct val="80000"/>
                <a:buFont typeface="Wingdings" pitchFamily="-32" charset="2"/>
                <a:buNone/>
                <a:defRPr sz="1600" b="1">
                  <a:solidFill>
                    <a:srgbClr val="4C4C4C"/>
                  </a:solidFill>
                  <a:latin typeface="+mn-lt"/>
                  <a:ea typeface="+mn-ea"/>
                </a:defRPr>
              </a:lvl7pPr>
              <a:lvl8pPr marL="3200400" indent="0" algn="l" rtl="0" eaLnBrk="1" fontAlgn="base" hangingPunct="1">
                <a:spcBef>
                  <a:spcPct val="20000"/>
                </a:spcBef>
                <a:spcAft>
                  <a:spcPct val="0"/>
                </a:spcAft>
                <a:buClr>
                  <a:srgbClr val="0C8164"/>
                </a:buClr>
                <a:buSzPct val="80000"/>
                <a:buFont typeface="Wingdings" pitchFamily="-32" charset="2"/>
                <a:buNone/>
                <a:defRPr sz="1600" b="1">
                  <a:solidFill>
                    <a:srgbClr val="4C4C4C"/>
                  </a:solidFill>
                  <a:latin typeface="+mn-lt"/>
                  <a:ea typeface="+mn-ea"/>
                </a:defRPr>
              </a:lvl8pPr>
              <a:lvl9pPr marL="3657600" indent="0" algn="l" rtl="0" eaLnBrk="1" fontAlgn="base" hangingPunct="1">
                <a:spcBef>
                  <a:spcPct val="20000"/>
                </a:spcBef>
                <a:spcAft>
                  <a:spcPct val="0"/>
                </a:spcAft>
                <a:buClr>
                  <a:srgbClr val="0C8164"/>
                </a:buClr>
                <a:buSzPct val="80000"/>
                <a:buFont typeface="Wingdings" pitchFamily="-32" charset="2"/>
                <a:buNone/>
                <a:defRPr sz="1600" b="1">
                  <a:solidFill>
                    <a:srgbClr val="4C4C4C"/>
                  </a:solidFill>
                  <a:latin typeface="+mn-lt"/>
                  <a:ea typeface="+mn-ea"/>
                </a:defRPr>
              </a:lvl9pPr>
            </a:lstStyle>
            <a:p>
              <a:r>
                <a:rPr lang="en-US" kern="0" dirty="0">
                  <a:solidFill>
                    <a:srgbClr val="1F497D"/>
                  </a:solidFill>
                </a:rPr>
                <a:t>Fate and Transport/ Remediation Challenges</a:t>
              </a:r>
            </a:p>
          </p:txBody>
        </p:sp>
      </p:grpSp>
      <p:sp>
        <p:nvSpPr>
          <p:cNvPr id="13" name="Content Placeholder 6"/>
          <p:cNvSpPr txBox="1">
            <a:spLocks/>
          </p:cNvSpPr>
          <p:nvPr/>
        </p:nvSpPr>
        <p:spPr bwMode="auto">
          <a:xfrm>
            <a:off x="1865728" y="3165917"/>
            <a:ext cx="4372972" cy="3606489"/>
          </a:xfrm>
          <a:prstGeom prst="rect">
            <a:avLst/>
          </a:prstGeom>
          <a:noFill/>
          <a:ln w="9525">
            <a:noFill/>
            <a:miter lim="800000"/>
            <a:headEnd/>
            <a:tailEnd/>
          </a:ln>
        </p:spPr>
        <p:txBody>
          <a:bodyPr vert="horz" wrap="square" lIns="91440" tIns="14400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cs typeface="+mn-cs"/>
              </a:defRPr>
            </a:lvl1pPr>
            <a:lvl2pPr marL="742950" indent="-28575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defRPr>
            </a:lvl2pPr>
            <a:lvl3pPr marL="11430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3pPr>
            <a:lvl4pPr marL="16002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4pPr>
            <a:lvl5pPr marL="20574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5pPr>
            <a:lvl6pPr marL="25146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6pPr>
            <a:lvl7pPr marL="29718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7pPr>
            <a:lvl8pPr marL="34290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8pPr>
            <a:lvl9pPr marL="3886200" indent="-228600" algn="l" rtl="0" eaLnBrk="1" fontAlgn="base" hangingPunct="1">
              <a:spcBef>
                <a:spcPct val="20000"/>
              </a:spcBef>
              <a:spcAft>
                <a:spcPct val="0"/>
              </a:spcAft>
              <a:buClr>
                <a:srgbClr val="0C8164"/>
              </a:buClr>
              <a:buSzPct val="80000"/>
              <a:buFont typeface="Wingdings" pitchFamily="-32" charset="2"/>
              <a:buChar char="n"/>
              <a:defRPr sz="1600">
                <a:solidFill>
                  <a:srgbClr val="4C4C4C"/>
                </a:solidFill>
                <a:latin typeface="+mn-lt"/>
                <a:ea typeface="+mn-ea"/>
              </a:defRPr>
            </a:lvl9pPr>
          </a:lstStyle>
          <a:p>
            <a:pPr marL="0" indent="0">
              <a:buClrTx/>
              <a:buSzPct val="100000"/>
              <a:buNone/>
            </a:pPr>
            <a:r>
              <a:rPr lang="en-US" b="1" kern="0" dirty="0">
                <a:solidFill>
                  <a:srgbClr val="1F497D"/>
                </a:solidFill>
              </a:rPr>
              <a:t>Ex-Situ Technologies</a:t>
            </a:r>
          </a:p>
          <a:p>
            <a:pPr marL="227013" indent="-227013">
              <a:buClrTx/>
              <a:buSzPct val="100000"/>
              <a:buFont typeface="Wingdings" panose="05000000000000000000" pitchFamily="2" charset="2"/>
              <a:buChar char="§"/>
            </a:pPr>
            <a:r>
              <a:rPr lang="en-US" dirty="0">
                <a:solidFill>
                  <a:schemeClr val="tx1">
                    <a:lumMod val="75000"/>
                    <a:lumOff val="25000"/>
                  </a:schemeClr>
                </a:solidFill>
              </a:rPr>
              <a:t>Sorption/</a:t>
            </a:r>
            <a:r>
              <a:rPr lang="en-US" kern="0" dirty="0">
                <a:solidFill>
                  <a:schemeClr val="tx1">
                    <a:lumMod val="75000"/>
                    <a:lumOff val="25000"/>
                  </a:schemeClr>
                </a:solidFill>
              </a:rPr>
              <a:t>Ion</a:t>
            </a:r>
            <a:r>
              <a:rPr lang="en-US" dirty="0">
                <a:solidFill>
                  <a:schemeClr val="tx1">
                    <a:lumMod val="75000"/>
                    <a:lumOff val="25000"/>
                  </a:schemeClr>
                </a:solidFill>
              </a:rPr>
              <a:t> Exchange</a:t>
            </a:r>
          </a:p>
          <a:p>
            <a:pPr marL="631825" lvl="1" indent="-174625">
              <a:buClrTx/>
              <a:buSzPct val="100000"/>
              <a:buFont typeface="Calibri" panose="020F0502020204030204" pitchFamily="34" charset="0"/>
              <a:buChar char="–"/>
            </a:pPr>
            <a:r>
              <a:rPr lang="en-US" sz="1800" dirty="0">
                <a:solidFill>
                  <a:schemeClr val="tx1">
                    <a:lumMod val="75000"/>
                    <a:lumOff val="25000"/>
                  </a:schemeClr>
                </a:solidFill>
              </a:rPr>
              <a:t>Carbon (can be effective for some PFAS, but can be inefficient)</a:t>
            </a:r>
          </a:p>
          <a:p>
            <a:pPr marL="631825" lvl="1" indent="-174625">
              <a:buClrTx/>
              <a:buSzPct val="100000"/>
              <a:buFont typeface="Calibri" panose="020F0502020204030204" pitchFamily="34" charset="0"/>
              <a:buChar char="–"/>
            </a:pPr>
            <a:r>
              <a:rPr lang="en-US" sz="1800" dirty="0">
                <a:solidFill>
                  <a:schemeClr val="tx1">
                    <a:lumMod val="75000"/>
                    <a:lumOff val="25000"/>
                  </a:schemeClr>
                </a:solidFill>
              </a:rPr>
              <a:t>Ion Exchange Resins (costly)</a:t>
            </a:r>
          </a:p>
          <a:p>
            <a:pPr marL="227013" indent="-227013">
              <a:buClrTx/>
              <a:buSzPct val="100000"/>
              <a:buFont typeface="Wingdings" panose="05000000000000000000" pitchFamily="2" charset="2"/>
              <a:buChar char="§"/>
            </a:pPr>
            <a:r>
              <a:rPr lang="en-US" dirty="0">
                <a:solidFill>
                  <a:schemeClr val="tx1">
                    <a:lumMod val="75000"/>
                    <a:lumOff val="25000"/>
                  </a:schemeClr>
                </a:solidFill>
              </a:rPr>
              <a:t>Emerging technologies:</a:t>
            </a:r>
          </a:p>
          <a:p>
            <a:pPr marL="631825" lvl="1" indent="-174625">
              <a:buClrTx/>
              <a:buSzPct val="100000"/>
              <a:buFont typeface="Calibri" panose="020F0502020204030204" pitchFamily="34" charset="0"/>
              <a:buChar char="–"/>
            </a:pPr>
            <a:r>
              <a:rPr lang="en-US" sz="1800" dirty="0">
                <a:solidFill>
                  <a:schemeClr val="tx1">
                    <a:lumMod val="75000"/>
                    <a:lumOff val="25000"/>
                  </a:schemeClr>
                </a:solidFill>
              </a:rPr>
              <a:t>Reverse Osmosis</a:t>
            </a:r>
          </a:p>
          <a:p>
            <a:pPr marL="631825" lvl="1" indent="-174625">
              <a:buClrTx/>
              <a:buSzPct val="100000"/>
              <a:buFont typeface="Calibri" panose="020F0502020204030204" pitchFamily="34" charset="0"/>
              <a:buChar char="–"/>
            </a:pPr>
            <a:r>
              <a:rPr lang="en-US" sz="1800" dirty="0">
                <a:solidFill>
                  <a:schemeClr val="tx1">
                    <a:lumMod val="75000"/>
                    <a:lumOff val="25000"/>
                  </a:schemeClr>
                </a:solidFill>
              </a:rPr>
              <a:t>Membrane filtration</a:t>
            </a:r>
          </a:p>
          <a:p>
            <a:pPr marL="631825" lvl="1" indent="-174625">
              <a:buClrTx/>
              <a:buSzPct val="100000"/>
              <a:buFont typeface="Calibri" panose="020F0502020204030204" pitchFamily="34" charset="0"/>
              <a:buChar char="–"/>
            </a:pPr>
            <a:r>
              <a:rPr lang="en-US" sz="1800" dirty="0">
                <a:solidFill>
                  <a:schemeClr val="tx1">
                    <a:lumMod val="75000"/>
                    <a:lumOff val="25000"/>
                  </a:schemeClr>
                </a:solidFill>
              </a:rPr>
              <a:t>Thermal Treatment</a:t>
            </a:r>
          </a:p>
          <a:p>
            <a:pPr marL="631825" lvl="1" indent="-174625">
              <a:buClrTx/>
              <a:buSzPct val="100000"/>
              <a:buFont typeface="Calibri" panose="020F0502020204030204" pitchFamily="34" charset="0"/>
              <a:buChar char="–"/>
            </a:pPr>
            <a:r>
              <a:rPr lang="en-US" sz="1800" dirty="0">
                <a:solidFill>
                  <a:schemeClr val="tx1">
                    <a:lumMod val="75000"/>
                    <a:lumOff val="25000"/>
                  </a:schemeClr>
                </a:solidFill>
              </a:rPr>
              <a:t>SAFF – Surface Activation Foam Fractionation</a:t>
            </a:r>
          </a:p>
        </p:txBody>
      </p:sp>
      <p:graphicFrame>
        <p:nvGraphicFramePr>
          <p:cNvPr id="5" name="Object 4"/>
          <p:cNvGraphicFramePr>
            <a:graphicFrameLocks noChangeAspect="1"/>
          </p:cNvGraphicFramePr>
          <p:nvPr>
            <p:extLst/>
          </p:nvPr>
        </p:nvGraphicFramePr>
        <p:xfrm>
          <a:off x="6936108" y="1037789"/>
          <a:ext cx="3731893" cy="2798920"/>
        </p:xfrm>
        <a:graphic>
          <a:graphicData uri="http://schemas.openxmlformats.org/presentationml/2006/ole">
            <mc:AlternateContent xmlns:mc="http://schemas.openxmlformats.org/markup-compatibility/2006">
              <mc:Choice xmlns:v="urn:schemas-microsoft-com:vml" Requires="v">
                <p:oleObj spid="_x0000_s4121" name="Image" r:id="rId4" imgW="4520520" imgH="3390120" progId="Photoshop.Image.14">
                  <p:embed/>
                </p:oleObj>
              </mc:Choice>
              <mc:Fallback>
                <p:oleObj name="Image" r:id="rId4" imgW="4520520" imgH="3390120" progId="Photoshop.Image.14">
                  <p:embed/>
                  <p:pic>
                    <p:nvPicPr>
                      <p:cNvPr id="5" name="Object 4"/>
                      <p:cNvPicPr/>
                      <p:nvPr/>
                    </p:nvPicPr>
                    <p:blipFill>
                      <a:blip r:embed="rId5"/>
                      <a:stretch>
                        <a:fillRect/>
                      </a:stretch>
                    </p:blipFill>
                    <p:spPr>
                      <a:xfrm>
                        <a:off x="6936108" y="1037789"/>
                        <a:ext cx="3731893" cy="2798920"/>
                      </a:xfrm>
                      <a:prstGeom prst="rect">
                        <a:avLst/>
                      </a:prstGeom>
                    </p:spPr>
                  </p:pic>
                </p:oleObj>
              </mc:Fallback>
            </mc:AlternateContent>
          </a:graphicData>
        </a:graphic>
      </p:graphicFrame>
    </p:spTree>
    <p:extLst>
      <p:ext uri="{BB962C8B-B14F-4D97-AF65-F5344CB8AC3E}">
        <p14:creationId xmlns:p14="http://schemas.microsoft.com/office/powerpoint/2010/main" val="414620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52500"/>
            <a:ext cx="12192000" cy="5432427"/>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Slide Number Placeholder 1"/>
          <p:cNvSpPr>
            <a:spLocks noGrp="1"/>
          </p:cNvSpPr>
          <p:nvPr>
            <p:ph type="sldNum" sz="quarter" idx="12"/>
          </p:nvPr>
        </p:nvSpPr>
        <p:spPr>
          <a:xfrm>
            <a:off x="9626044" y="6384927"/>
            <a:ext cx="2133600" cy="365125"/>
          </a:xfrm>
        </p:spPr>
        <p:txBody>
          <a:bodyPr/>
          <a:lstStyle/>
          <a:p>
            <a:pPr>
              <a:defRPr/>
            </a:pPr>
            <a:fld id="{296D35B4-D7AE-4D85-A57B-B2B020E7A9A7}" type="slidenum">
              <a:rPr lang="en-US" sz="1200"/>
              <a:pPr>
                <a:defRPr/>
              </a:pPr>
              <a:t>3</a:t>
            </a:fld>
            <a:endParaRPr lang="en-US" sz="1200" dirty="0"/>
          </a:p>
        </p:txBody>
      </p:sp>
      <p:sp>
        <p:nvSpPr>
          <p:cNvPr id="4" name="Title 3"/>
          <p:cNvSpPr>
            <a:spLocks noGrp="1"/>
          </p:cNvSpPr>
          <p:nvPr>
            <p:ph type="title"/>
          </p:nvPr>
        </p:nvSpPr>
        <p:spPr>
          <a:xfrm>
            <a:off x="475860" y="257667"/>
            <a:ext cx="7121525" cy="504825"/>
          </a:xfrm>
        </p:spPr>
        <p:txBody>
          <a:bodyPr/>
          <a:lstStyle/>
          <a:p>
            <a:r>
              <a:rPr lang="en-US" sz="3600" dirty="0">
                <a:latin typeface="+mj-lt"/>
              </a:rPr>
              <a:t>PFAS Naming Conventions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9738" y="952500"/>
            <a:ext cx="8174508" cy="5432427"/>
          </a:xfrm>
          <a:prstGeom prst="rect">
            <a:avLst/>
          </a:prstGeom>
        </p:spPr>
      </p:pic>
    </p:spTree>
    <p:extLst>
      <p:ext uri="{BB962C8B-B14F-4D97-AF65-F5344CB8AC3E}">
        <p14:creationId xmlns:p14="http://schemas.microsoft.com/office/powerpoint/2010/main" val="202797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67F828-6B6A-498E-91E6-6848E6EEA551}"/>
              </a:ext>
            </a:extLst>
          </p:cNvPr>
          <p:cNvSpPr>
            <a:spLocks noGrp="1"/>
          </p:cNvSpPr>
          <p:nvPr>
            <p:ph type="sldNum" sz="quarter" idx="12"/>
          </p:nvPr>
        </p:nvSpPr>
        <p:spPr/>
        <p:txBody>
          <a:bodyPr/>
          <a:lstStyle/>
          <a:p>
            <a:pPr>
              <a:defRPr/>
            </a:pPr>
            <a:fld id="{296D35B4-D7AE-4D85-A57B-B2B020E7A9A7}" type="slidenum">
              <a:rPr lang="en-US" smtClean="0"/>
              <a:pPr>
                <a:defRPr/>
              </a:pPr>
              <a:t>30</a:t>
            </a:fld>
            <a:endParaRPr lang="en-US" dirty="0"/>
          </a:p>
        </p:txBody>
      </p:sp>
      <p:sp>
        <p:nvSpPr>
          <p:cNvPr id="3" name="Title 2">
            <a:extLst>
              <a:ext uri="{FF2B5EF4-FFF2-40B4-BE49-F238E27FC236}">
                <a16:creationId xmlns:a16="http://schemas.microsoft.com/office/drawing/2014/main" id="{82026390-3447-4010-AD74-164EB47DF639}"/>
              </a:ext>
            </a:extLst>
          </p:cNvPr>
          <p:cNvSpPr>
            <a:spLocks noGrp="1"/>
          </p:cNvSpPr>
          <p:nvPr>
            <p:ph type="title"/>
          </p:nvPr>
        </p:nvSpPr>
        <p:spPr/>
        <p:txBody>
          <a:bodyPr/>
          <a:lstStyle/>
          <a:p>
            <a:r>
              <a:rPr lang="en-US" b="1" dirty="0"/>
              <a:t>Plug for ITRC PFAS Team</a:t>
            </a:r>
          </a:p>
        </p:txBody>
      </p:sp>
      <p:sp>
        <p:nvSpPr>
          <p:cNvPr id="4" name="TextBox 3">
            <a:extLst>
              <a:ext uri="{FF2B5EF4-FFF2-40B4-BE49-F238E27FC236}">
                <a16:creationId xmlns:a16="http://schemas.microsoft.com/office/drawing/2014/main" id="{566B992D-91C2-4E54-BB87-591444BC0F3E}"/>
              </a:ext>
            </a:extLst>
          </p:cNvPr>
          <p:cNvSpPr txBox="1"/>
          <p:nvPr/>
        </p:nvSpPr>
        <p:spPr>
          <a:xfrm>
            <a:off x="495141" y="1072360"/>
            <a:ext cx="7200454" cy="5447645"/>
          </a:xfrm>
          <a:prstGeom prst="rect">
            <a:avLst/>
          </a:prstGeom>
          <a:noFill/>
        </p:spPr>
        <p:txBody>
          <a:bodyPr wrap="square" lIns="0" tIns="0" rIns="0" bIns="0" rtlCol="0">
            <a:spAutoFit/>
          </a:bodyPr>
          <a:lstStyle/>
          <a:p>
            <a:pPr marL="169863" indent="-169863">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Includes &gt;350 members: industry, academia, DOD,  regulatory, consulting, analytical labs and vendors</a:t>
            </a:r>
            <a:br>
              <a:rPr lang="en-US" sz="2400" dirty="0">
                <a:solidFill>
                  <a:schemeClr val="tx1">
                    <a:lumMod val="65000"/>
                    <a:lumOff val="35000"/>
                  </a:schemeClr>
                </a:solidFill>
              </a:rPr>
            </a:br>
            <a:endParaRPr lang="en-US" sz="800" dirty="0">
              <a:solidFill>
                <a:schemeClr val="tx1">
                  <a:lumMod val="65000"/>
                  <a:lumOff val="35000"/>
                </a:schemeClr>
              </a:solidFill>
            </a:endParaRPr>
          </a:p>
          <a:p>
            <a:pPr marL="169863" indent="-169863">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Seven PFAS Fact Sheets:</a:t>
            </a:r>
          </a:p>
          <a:p>
            <a:pPr marL="800100" lvl="1" indent="-342900">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AFFF Introduction</a:t>
            </a:r>
          </a:p>
          <a:p>
            <a:pPr marL="800100" lvl="1" indent="-342900">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History and Use</a:t>
            </a:r>
          </a:p>
          <a:p>
            <a:pPr marL="800100" lvl="1" indent="-342900">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Naming Conventions and Chemical Properties </a:t>
            </a:r>
          </a:p>
          <a:p>
            <a:pPr marL="800100" lvl="1" indent="-342900">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Regulations and Guidance</a:t>
            </a:r>
          </a:p>
          <a:p>
            <a:pPr marL="800100" lvl="1" indent="-342900">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Fate and Transport </a:t>
            </a:r>
          </a:p>
          <a:p>
            <a:pPr marL="800100" lvl="1" indent="-342900">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Site Characterization, Sampling, Lab Methods</a:t>
            </a:r>
          </a:p>
          <a:p>
            <a:pPr marL="800100" lvl="1" indent="-342900">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Remediation Technologies and Methods</a:t>
            </a:r>
            <a:br>
              <a:rPr lang="en-US" sz="2400" dirty="0">
                <a:solidFill>
                  <a:schemeClr val="tx1">
                    <a:lumMod val="65000"/>
                    <a:lumOff val="35000"/>
                  </a:schemeClr>
                </a:solidFill>
              </a:rPr>
            </a:br>
            <a:endParaRPr lang="en-US" sz="800" dirty="0">
              <a:solidFill>
                <a:schemeClr val="tx1">
                  <a:lumMod val="65000"/>
                  <a:lumOff val="35000"/>
                </a:schemeClr>
              </a:solidFill>
            </a:endParaRPr>
          </a:p>
          <a:p>
            <a:pPr marL="169863" indent="-169863">
              <a:spcBef>
                <a:spcPts val="600"/>
              </a:spcBef>
              <a:buClr>
                <a:srgbClr val="003B5C"/>
              </a:buClr>
              <a:buSzPct val="80000"/>
              <a:buFont typeface="Arial" panose="020B0604020202020204" pitchFamily="34" charset="0"/>
              <a:buChar char="•"/>
            </a:pPr>
            <a:r>
              <a:rPr lang="en-US" sz="2400" dirty="0">
                <a:solidFill>
                  <a:schemeClr val="tx1">
                    <a:lumMod val="65000"/>
                    <a:lumOff val="35000"/>
                  </a:schemeClr>
                </a:solidFill>
              </a:rPr>
              <a:t>2018 – Technical Guidance Document</a:t>
            </a:r>
          </a:p>
          <a:p>
            <a:pPr marL="342900" indent="-342900">
              <a:spcBef>
                <a:spcPts val="600"/>
              </a:spcBef>
              <a:buClr>
                <a:srgbClr val="003B5C"/>
              </a:buClr>
              <a:buSzPct val="80000"/>
              <a:buFont typeface="Wingdings" panose="05000000000000000000" pitchFamily="2" charset="2"/>
              <a:buChar char="§"/>
            </a:pPr>
            <a:endParaRPr lang="en-US" sz="2400" dirty="0">
              <a:solidFill>
                <a:schemeClr val="tx1">
                  <a:lumMod val="65000"/>
                  <a:lumOff val="35000"/>
                </a:schemeClr>
              </a:solidFill>
            </a:endParaRPr>
          </a:p>
        </p:txBody>
      </p:sp>
      <p:pic>
        <p:nvPicPr>
          <p:cNvPr id="6" name="Content Placeholder 6">
            <a:extLst>
              <a:ext uri="{FF2B5EF4-FFF2-40B4-BE49-F238E27FC236}">
                <a16:creationId xmlns:a16="http://schemas.microsoft.com/office/drawing/2014/main" id="{4BEC0E9C-A1B8-4742-901E-B02266625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899" y="1360289"/>
            <a:ext cx="4520365" cy="4538854"/>
          </a:xfrm>
          <a:prstGeom prst="rect">
            <a:avLst/>
          </a:prstGeom>
        </p:spPr>
      </p:pic>
    </p:spTree>
    <p:extLst>
      <p:ext uri="{BB962C8B-B14F-4D97-AF65-F5344CB8AC3E}">
        <p14:creationId xmlns:p14="http://schemas.microsoft.com/office/powerpoint/2010/main" val="2370601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8938" y="2981505"/>
            <a:ext cx="4953000" cy="1354217"/>
          </a:xfrm>
          <a:prstGeom prst="rect">
            <a:avLst/>
          </a:prstGeom>
          <a:noFill/>
        </p:spPr>
        <p:txBody>
          <a:bodyPr>
            <a:spAutoFit/>
          </a:bodyPr>
          <a:lstStyle/>
          <a:p>
            <a:pPr fontAlgn="auto">
              <a:spcBef>
                <a:spcPts val="0"/>
              </a:spcBef>
              <a:spcAft>
                <a:spcPts val="0"/>
              </a:spcAft>
              <a:defRPr/>
            </a:pPr>
            <a:r>
              <a:rPr lang="en-US" sz="2800" b="1" dirty="0">
                <a:solidFill>
                  <a:srgbClr val="005C97"/>
                </a:solidFill>
                <a:latin typeface="+mn-lt"/>
                <a:cs typeface="+mn-cs"/>
              </a:rPr>
              <a:t>Elizabeth Denly, ASQ CMQ/OE</a:t>
            </a:r>
          </a:p>
          <a:p>
            <a:pPr fontAlgn="auto">
              <a:spcBef>
                <a:spcPts val="0"/>
              </a:spcBef>
              <a:spcAft>
                <a:spcPts val="0"/>
              </a:spcAft>
              <a:defRPr/>
            </a:pPr>
            <a:r>
              <a:rPr lang="en-US" b="1" dirty="0">
                <a:solidFill>
                  <a:schemeClr val="tx1">
                    <a:lumMod val="75000"/>
                    <a:lumOff val="25000"/>
                  </a:schemeClr>
                </a:solidFill>
                <a:latin typeface="+mn-lt"/>
                <a:cs typeface="+mn-cs"/>
              </a:rPr>
              <a:t>P: (978) 656-3577</a:t>
            </a:r>
            <a:r>
              <a:rPr lang="en-US" dirty="0">
                <a:solidFill>
                  <a:schemeClr val="tx1">
                    <a:lumMod val="75000"/>
                    <a:lumOff val="25000"/>
                  </a:schemeClr>
                </a:solidFill>
                <a:latin typeface="+mn-lt"/>
                <a:cs typeface="+mn-cs"/>
              </a:rPr>
              <a:t>  | </a:t>
            </a:r>
            <a:r>
              <a:rPr lang="en-US" b="1" dirty="0">
                <a:solidFill>
                  <a:schemeClr val="tx1">
                    <a:lumMod val="75000"/>
                    <a:lumOff val="25000"/>
                  </a:schemeClr>
                </a:solidFill>
                <a:latin typeface="+mn-lt"/>
                <a:cs typeface="+mn-cs"/>
              </a:rPr>
              <a:t>E: </a:t>
            </a:r>
            <a:r>
              <a:rPr lang="en-US" u="sng" dirty="0">
                <a:solidFill>
                  <a:srgbClr val="0070C0"/>
                </a:solidFill>
                <a:latin typeface="+mn-lt"/>
                <a:cs typeface="+mn-cs"/>
              </a:rPr>
              <a:t>EDenly@trcsolutions.com</a:t>
            </a:r>
          </a:p>
          <a:p>
            <a:pPr fontAlgn="auto">
              <a:spcBef>
                <a:spcPts val="0"/>
              </a:spcBef>
              <a:spcAft>
                <a:spcPts val="0"/>
              </a:spcAft>
              <a:defRPr/>
            </a:pPr>
            <a:r>
              <a:rPr lang="en-US" u="sng" dirty="0">
                <a:solidFill>
                  <a:srgbClr val="0070C0"/>
                </a:solidFill>
                <a:latin typeface="+mn-lt"/>
                <a:cs typeface="+mn-cs"/>
              </a:rPr>
              <a:t>www.trcsolutions.com</a:t>
            </a:r>
          </a:p>
          <a:p>
            <a:pPr fontAlgn="auto">
              <a:spcBef>
                <a:spcPts val="0"/>
              </a:spcBef>
              <a:spcAft>
                <a:spcPts val="0"/>
              </a:spcAft>
              <a:defRPr/>
            </a:pPr>
            <a:endParaRPr lang="en-US" dirty="0">
              <a:solidFill>
                <a:schemeClr val="tx1">
                  <a:lumMod val="90000"/>
                  <a:lumOff val="10000"/>
                </a:schemeClr>
              </a:solidFill>
              <a:latin typeface="+mn-lt"/>
              <a:cs typeface="+mn-cs"/>
            </a:endParaRPr>
          </a:p>
        </p:txBody>
      </p:sp>
      <p:sp>
        <p:nvSpPr>
          <p:cNvPr id="4" name="TextBox 3">
            <a:extLst>
              <a:ext uri="{FF2B5EF4-FFF2-40B4-BE49-F238E27FC236}">
                <a16:creationId xmlns:a16="http://schemas.microsoft.com/office/drawing/2014/main" id="{DB2B72A3-0CD9-41F4-82D0-E517CC3C2650}"/>
              </a:ext>
            </a:extLst>
          </p:cNvPr>
          <p:cNvSpPr txBox="1"/>
          <p:nvPr/>
        </p:nvSpPr>
        <p:spPr>
          <a:xfrm>
            <a:off x="7769257" y="5250978"/>
            <a:ext cx="4422743" cy="923330"/>
          </a:xfrm>
          <a:prstGeom prst="rect">
            <a:avLst/>
          </a:prstGeom>
          <a:noFill/>
        </p:spPr>
        <p:txBody>
          <a:bodyPr wrap="square">
            <a:spAutoFit/>
          </a:bodyPr>
          <a:lstStyle/>
          <a:p>
            <a:pPr fontAlgn="auto">
              <a:spcBef>
                <a:spcPts val="0"/>
              </a:spcBef>
              <a:spcAft>
                <a:spcPts val="0"/>
              </a:spcAft>
              <a:defRPr/>
            </a:pPr>
            <a:r>
              <a:rPr lang="en-US" b="1" dirty="0">
                <a:solidFill>
                  <a:srgbClr val="1F497D"/>
                </a:solidFill>
                <a:latin typeface="Calibri"/>
              </a:rPr>
              <a:t>Acknowledgements:</a:t>
            </a:r>
          </a:p>
          <a:p>
            <a:pPr fontAlgn="auto">
              <a:spcBef>
                <a:spcPts val="0"/>
              </a:spcBef>
              <a:spcAft>
                <a:spcPts val="0"/>
              </a:spcAft>
              <a:defRPr/>
            </a:pPr>
            <a:r>
              <a:rPr lang="en-US" b="1" dirty="0">
                <a:solidFill>
                  <a:srgbClr val="1F497D"/>
                </a:solidFill>
                <a:latin typeface="Calibri"/>
              </a:rPr>
              <a:t>	</a:t>
            </a:r>
            <a:r>
              <a:rPr lang="en-US" dirty="0">
                <a:solidFill>
                  <a:srgbClr val="1F497D"/>
                </a:solidFill>
                <a:latin typeface="Calibri"/>
              </a:rPr>
              <a:t>Ken Quinn, TRC Technical Director</a:t>
            </a:r>
          </a:p>
          <a:p>
            <a:pPr fontAlgn="auto">
              <a:spcBef>
                <a:spcPts val="0"/>
              </a:spcBef>
              <a:spcAft>
                <a:spcPts val="0"/>
              </a:spcAft>
              <a:defRPr/>
            </a:pPr>
            <a:r>
              <a:rPr lang="en-US" dirty="0">
                <a:solidFill>
                  <a:srgbClr val="1F497D"/>
                </a:solidFill>
                <a:latin typeface="Calibri"/>
              </a:rPr>
              <a:t>	Mike Eberle, TRC Program Manager</a:t>
            </a:r>
          </a:p>
        </p:txBody>
      </p:sp>
    </p:spTree>
    <p:extLst>
      <p:ext uri="{BB962C8B-B14F-4D97-AF65-F5344CB8AC3E}">
        <p14:creationId xmlns:p14="http://schemas.microsoft.com/office/powerpoint/2010/main" val="164229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4</a:t>
            </a:fld>
            <a:endParaRPr lang="en-US" dirty="0"/>
          </a:p>
        </p:txBody>
      </p:sp>
      <p:sp>
        <p:nvSpPr>
          <p:cNvPr id="4" name="Title 3"/>
          <p:cNvSpPr>
            <a:spLocks noGrp="1"/>
          </p:cNvSpPr>
          <p:nvPr>
            <p:ph type="title"/>
          </p:nvPr>
        </p:nvSpPr>
        <p:spPr>
          <a:xfrm>
            <a:off x="526542" y="196560"/>
            <a:ext cx="9495367" cy="673100"/>
          </a:xfrm>
        </p:spPr>
        <p:txBody>
          <a:bodyPr/>
          <a:lstStyle/>
          <a:p>
            <a:r>
              <a:rPr lang="en-US" sz="3600" dirty="0">
                <a:latin typeface="+mj-lt"/>
              </a:rPr>
              <a:t>Quick Chemistry Lesson #1</a:t>
            </a:r>
          </a:p>
        </p:txBody>
      </p:sp>
      <p:sp>
        <p:nvSpPr>
          <p:cNvPr id="92" name="TextBox 91"/>
          <p:cNvSpPr txBox="1"/>
          <p:nvPr/>
        </p:nvSpPr>
        <p:spPr>
          <a:xfrm>
            <a:off x="445029" y="863875"/>
            <a:ext cx="7354261" cy="461665"/>
          </a:xfrm>
          <a:prstGeom prst="rect">
            <a:avLst/>
          </a:prstGeom>
          <a:noFill/>
        </p:spPr>
        <p:txBody>
          <a:bodyPr wrap="square" rtlCol="0">
            <a:spAutoFit/>
          </a:bodyPr>
          <a:lstStyle/>
          <a:p>
            <a:pPr marL="169863" lvl="1" indent="-169863">
              <a:buClr>
                <a:srgbClr val="003B5C"/>
              </a:buClr>
              <a:buSzPct val="80000"/>
              <a:buFont typeface="Arial" panose="020B0604020202020204" pitchFamily="34" charset="0"/>
              <a:buChar char="•"/>
            </a:pPr>
            <a:r>
              <a:rPr lang="en-US" sz="2400" u="sng" dirty="0">
                <a:solidFill>
                  <a:schemeClr val="tx1">
                    <a:lumMod val="75000"/>
                    <a:lumOff val="25000"/>
                  </a:schemeClr>
                </a:solidFill>
                <a:cs typeface="Arial" pitchFamily="34" charset="0"/>
              </a:rPr>
              <a:t>Remember: </a:t>
            </a:r>
            <a:r>
              <a:rPr lang="en-US" sz="2400" u="sng" dirty="0" err="1">
                <a:solidFill>
                  <a:schemeClr val="tx1">
                    <a:lumMod val="75000"/>
                    <a:lumOff val="25000"/>
                  </a:schemeClr>
                </a:solidFill>
                <a:cs typeface="Arial" pitchFamily="34" charset="0"/>
              </a:rPr>
              <a:t>PFAS</a:t>
            </a:r>
            <a:r>
              <a:rPr lang="en-US" sz="2400" u="sng" dirty="0">
                <a:solidFill>
                  <a:schemeClr val="tx1">
                    <a:lumMod val="75000"/>
                    <a:lumOff val="25000"/>
                  </a:schemeClr>
                </a:solidFill>
                <a:cs typeface="Arial" pitchFamily="34" charset="0"/>
              </a:rPr>
              <a:t> are </a:t>
            </a:r>
            <a:r>
              <a:rPr lang="en-US" sz="2400" b="1" u="sng" dirty="0">
                <a:solidFill>
                  <a:schemeClr val="tx1">
                    <a:lumMod val="75000"/>
                    <a:lumOff val="25000"/>
                  </a:schemeClr>
                </a:solidFill>
                <a:cs typeface="Arial" pitchFamily="34" charset="0"/>
              </a:rPr>
              <a:t>Per</a:t>
            </a:r>
            <a:r>
              <a:rPr lang="en-US" sz="2400" u="sng" dirty="0">
                <a:solidFill>
                  <a:schemeClr val="tx1">
                    <a:lumMod val="75000"/>
                    <a:lumOff val="25000"/>
                  </a:schemeClr>
                </a:solidFill>
                <a:cs typeface="Arial" pitchFamily="34" charset="0"/>
              </a:rPr>
              <a:t> and </a:t>
            </a:r>
            <a:r>
              <a:rPr lang="en-US" sz="2400" b="1" u="sng" dirty="0" err="1">
                <a:solidFill>
                  <a:schemeClr val="tx1">
                    <a:lumMod val="75000"/>
                    <a:lumOff val="25000"/>
                  </a:schemeClr>
                </a:solidFill>
                <a:cs typeface="Arial" pitchFamily="34" charset="0"/>
              </a:rPr>
              <a:t>Poly</a:t>
            </a:r>
            <a:r>
              <a:rPr lang="en-US" sz="2400" u="sng" dirty="0" err="1">
                <a:solidFill>
                  <a:schemeClr val="tx1">
                    <a:lumMod val="75000"/>
                    <a:lumOff val="25000"/>
                  </a:schemeClr>
                </a:solidFill>
                <a:cs typeface="Arial" pitchFamily="34" charset="0"/>
              </a:rPr>
              <a:t>fluoroalkyl</a:t>
            </a:r>
            <a:r>
              <a:rPr lang="en-US" sz="2400" u="sng" dirty="0">
                <a:solidFill>
                  <a:schemeClr val="tx1">
                    <a:lumMod val="75000"/>
                    <a:lumOff val="25000"/>
                  </a:schemeClr>
                </a:solidFill>
                <a:cs typeface="Arial" pitchFamily="34" charset="0"/>
              </a:rPr>
              <a:t> substances</a:t>
            </a:r>
          </a:p>
        </p:txBody>
      </p:sp>
      <p:grpSp>
        <p:nvGrpSpPr>
          <p:cNvPr id="7" name="Group 6"/>
          <p:cNvGrpSpPr/>
          <p:nvPr/>
        </p:nvGrpSpPr>
        <p:grpSpPr>
          <a:xfrm>
            <a:off x="2290131" y="5049151"/>
            <a:ext cx="6976696" cy="1595166"/>
            <a:chOff x="2290131" y="5049151"/>
            <a:chExt cx="6976696" cy="1595166"/>
          </a:xfrm>
        </p:grpSpPr>
        <p:grpSp>
          <p:nvGrpSpPr>
            <p:cNvPr id="33" name="Group 32"/>
            <p:cNvGrpSpPr/>
            <p:nvPr/>
          </p:nvGrpSpPr>
          <p:grpSpPr>
            <a:xfrm>
              <a:off x="3302441" y="5049151"/>
              <a:ext cx="4496850" cy="1595166"/>
              <a:chOff x="2225040" y="4763486"/>
              <a:chExt cx="4496850" cy="1595166"/>
            </a:xfrm>
          </p:grpSpPr>
          <p:sp>
            <p:nvSpPr>
              <p:cNvPr id="34" name="TextBox 33"/>
              <p:cNvSpPr txBox="1"/>
              <p:nvPr/>
            </p:nvSpPr>
            <p:spPr>
              <a:xfrm>
                <a:off x="2655570" y="5459730"/>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35" name="TextBox 34"/>
              <p:cNvSpPr txBox="1"/>
              <p:nvPr/>
            </p:nvSpPr>
            <p:spPr>
              <a:xfrm>
                <a:off x="2663190" y="5989320"/>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36" name="Straight Connector 35"/>
              <p:cNvCxnSpPr/>
              <p:nvPr/>
            </p:nvCxnSpPr>
            <p:spPr>
              <a:xfrm flipH="1">
                <a:off x="2453640" y="570161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960000" flipH="1">
                <a:off x="2947035" y="5451019"/>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2453640" y="550730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rot="5400000">
                <a:off x="3083497" y="4998350"/>
                <a:ext cx="285750" cy="326444"/>
                <a:chOff x="3002280" y="3129864"/>
                <a:chExt cx="285750" cy="326444"/>
              </a:xfrm>
            </p:grpSpPr>
            <p:cxnSp>
              <p:nvCxnSpPr>
                <p:cNvPr id="90" name="Straight Connector 89"/>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2225040" y="5680710"/>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41" name="TextBox 40"/>
              <p:cNvSpPr txBox="1"/>
              <p:nvPr/>
            </p:nvSpPr>
            <p:spPr>
              <a:xfrm>
                <a:off x="2225040" y="5303520"/>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42" name="TextBox 41"/>
              <p:cNvSpPr txBox="1"/>
              <p:nvPr/>
            </p:nvSpPr>
            <p:spPr>
              <a:xfrm>
                <a:off x="2887890" y="476348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43" name="TextBox 42"/>
              <p:cNvSpPr txBox="1"/>
              <p:nvPr/>
            </p:nvSpPr>
            <p:spPr>
              <a:xfrm>
                <a:off x="3306990" y="476348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44" name="TextBox 43"/>
              <p:cNvSpPr txBox="1"/>
              <p:nvPr/>
            </p:nvSpPr>
            <p:spPr>
              <a:xfrm>
                <a:off x="3030965" y="5215589"/>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45" name="Straight Connector 44"/>
              <p:cNvCxnSpPr/>
              <p:nvPr/>
            </p:nvCxnSpPr>
            <p:spPr>
              <a:xfrm rot="20640000">
                <a:off x="3316605" y="5451018"/>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2813685" y="5781616"/>
                <a:ext cx="1" cy="25699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rot="16200000" flipV="1">
                <a:off x="3486122" y="5738468"/>
                <a:ext cx="285750" cy="326444"/>
                <a:chOff x="3002280" y="3129864"/>
                <a:chExt cx="285750" cy="326444"/>
              </a:xfrm>
            </p:grpSpPr>
            <p:cxnSp>
              <p:nvCxnSpPr>
                <p:cNvPr id="88" name="Straight Connector 87"/>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3432810" y="5459730"/>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49" name="TextBox 48"/>
              <p:cNvSpPr txBox="1"/>
              <p:nvPr/>
            </p:nvSpPr>
            <p:spPr>
              <a:xfrm>
                <a:off x="3259398" y="598540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50" name="TextBox 49"/>
              <p:cNvSpPr txBox="1"/>
              <p:nvPr/>
            </p:nvSpPr>
            <p:spPr>
              <a:xfrm>
                <a:off x="3678498" y="598540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51" name="Straight Connector 50"/>
              <p:cNvCxnSpPr/>
              <p:nvPr/>
            </p:nvCxnSpPr>
            <p:spPr>
              <a:xfrm rot="960000" flipH="1">
                <a:off x="3743325" y="5451018"/>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rot="5400000">
                <a:off x="3879787" y="4998349"/>
                <a:ext cx="285750" cy="326444"/>
                <a:chOff x="3002280" y="3129864"/>
                <a:chExt cx="285750" cy="326444"/>
              </a:xfrm>
            </p:grpSpPr>
            <p:cxnSp>
              <p:nvCxnSpPr>
                <p:cNvPr id="86" name="Straight Connector 85"/>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4103280" y="4763486"/>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54" name="TextBox 53"/>
              <p:cNvSpPr txBox="1"/>
              <p:nvPr/>
            </p:nvSpPr>
            <p:spPr>
              <a:xfrm>
                <a:off x="3827255" y="5215588"/>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55" name="Straight Connector 54"/>
              <p:cNvCxnSpPr/>
              <p:nvPr/>
            </p:nvCxnSpPr>
            <p:spPr>
              <a:xfrm rot="20640000">
                <a:off x="4112895" y="5451017"/>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rot="16200000" flipV="1">
                <a:off x="4282412" y="5738467"/>
                <a:ext cx="285750" cy="326444"/>
                <a:chOff x="3002280" y="3129864"/>
                <a:chExt cx="285750" cy="326444"/>
              </a:xfrm>
            </p:grpSpPr>
            <p:cxnSp>
              <p:nvCxnSpPr>
                <p:cNvPr id="84" name="Straight Connector 83"/>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57" name="TextBox 56"/>
              <p:cNvSpPr txBox="1"/>
              <p:nvPr/>
            </p:nvSpPr>
            <p:spPr>
              <a:xfrm>
                <a:off x="4229100" y="5459729"/>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58" name="TextBox 57"/>
              <p:cNvSpPr txBox="1"/>
              <p:nvPr/>
            </p:nvSpPr>
            <p:spPr>
              <a:xfrm>
                <a:off x="3691800" y="476348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59" name="TextBox 58"/>
              <p:cNvSpPr txBox="1"/>
              <p:nvPr/>
            </p:nvSpPr>
            <p:spPr>
              <a:xfrm>
                <a:off x="4063308" y="598540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60" name="TextBox 59"/>
              <p:cNvSpPr txBox="1"/>
              <p:nvPr/>
            </p:nvSpPr>
            <p:spPr>
              <a:xfrm>
                <a:off x="4482408" y="598540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61" name="Straight Connector 60"/>
              <p:cNvCxnSpPr/>
              <p:nvPr/>
            </p:nvCxnSpPr>
            <p:spPr>
              <a:xfrm rot="960000" flipH="1">
                <a:off x="4501515" y="5451018"/>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rot="5400000">
                <a:off x="4637977" y="4998349"/>
                <a:ext cx="285750" cy="326444"/>
                <a:chOff x="3002280" y="3129864"/>
                <a:chExt cx="285750" cy="326444"/>
              </a:xfrm>
            </p:grpSpPr>
            <p:cxnSp>
              <p:nvCxnSpPr>
                <p:cNvPr id="82" name="Straight Connector 81"/>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4861470" y="4763486"/>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64" name="TextBox 63"/>
              <p:cNvSpPr txBox="1"/>
              <p:nvPr/>
            </p:nvSpPr>
            <p:spPr>
              <a:xfrm>
                <a:off x="4585445" y="5215588"/>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65" name="Straight Connector 64"/>
              <p:cNvCxnSpPr/>
              <p:nvPr/>
            </p:nvCxnSpPr>
            <p:spPr>
              <a:xfrm rot="20640000">
                <a:off x="4871085" y="5451017"/>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rot="16200000" flipV="1">
                <a:off x="5040602" y="5738467"/>
                <a:ext cx="285750" cy="326444"/>
                <a:chOff x="3002280" y="3129864"/>
                <a:chExt cx="285750" cy="326444"/>
              </a:xfrm>
            </p:grpSpPr>
            <p:cxnSp>
              <p:nvCxnSpPr>
                <p:cNvPr id="80" name="Straight Connector 79"/>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4987290" y="5459729"/>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68" name="TextBox 67"/>
              <p:cNvSpPr txBox="1"/>
              <p:nvPr/>
            </p:nvSpPr>
            <p:spPr>
              <a:xfrm>
                <a:off x="4449990" y="476348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69" name="TextBox 68"/>
              <p:cNvSpPr txBox="1"/>
              <p:nvPr/>
            </p:nvSpPr>
            <p:spPr>
              <a:xfrm>
                <a:off x="4821498" y="598540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70" name="TextBox 69"/>
              <p:cNvSpPr txBox="1"/>
              <p:nvPr/>
            </p:nvSpPr>
            <p:spPr>
              <a:xfrm>
                <a:off x="5240598" y="598540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71" name="Straight Connector 70"/>
              <p:cNvCxnSpPr/>
              <p:nvPr/>
            </p:nvCxnSpPr>
            <p:spPr>
              <a:xfrm rot="960000" flipH="1">
                <a:off x="5282565" y="5451018"/>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5366495" y="5215588"/>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73" name="TextBox 72"/>
              <p:cNvSpPr txBox="1"/>
              <p:nvPr/>
            </p:nvSpPr>
            <p:spPr>
              <a:xfrm>
                <a:off x="5768339" y="5459729"/>
                <a:ext cx="953551" cy="400110"/>
              </a:xfrm>
              <a:prstGeom prst="rect">
                <a:avLst/>
              </a:prstGeom>
              <a:noFill/>
            </p:spPr>
            <p:txBody>
              <a:bodyPr wrap="square" rtlCol="0">
                <a:spAutoFit/>
              </a:bodyPr>
              <a:lstStyle/>
              <a:p>
                <a:r>
                  <a:rPr lang="en-US" sz="2000" b="1" dirty="0" err="1">
                    <a:solidFill>
                      <a:srgbClr val="C00000"/>
                    </a:solidFill>
                    <a:latin typeface="Arial" panose="020B0604020202020204" pitchFamily="34" charset="0"/>
                    <a:cs typeface="Arial" panose="020B0604020202020204" pitchFamily="34" charset="0"/>
                  </a:rPr>
                  <a:t>SO</a:t>
                </a:r>
                <a:r>
                  <a:rPr lang="en-US" sz="2000" b="1" baseline="-25000" dirty="0" err="1">
                    <a:solidFill>
                      <a:srgbClr val="C00000"/>
                    </a:solidFill>
                    <a:latin typeface="Arial" panose="020B0604020202020204" pitchFamily="34" charset="0"/>
                    <a:cs typeface="Arial" panose="020B0604020202020204" pitchFamily="34" charset="0"/>
                  </a:rPr>
                  <a:t>3</a:t>
                </a:r>
                <a:r>
                  <a:rPr lang="en-US" sz="2000" b="1" dirty="0" err="1">
                    <a:solidFill>
                      <a:srgbClr val="C00000"/>
                    </a:solidFill>
                    <a:latin typeface="Arial" panose="020B0604020202020204" pitchFamily="34" charset="0"/>
                    <a:cs typeface="Arial" panose="020B0604020202020204" pitchFamily="34" charset="0"/>
                  </a:rPr>
                  <a:t>H</a:t>
                </a:r>
                <a:endParaRPr lang="en-US" sz="2000" b="1" dirty="0">
                  <a:solidFill>
                    <a:srgbClr val="C00000"/>
                  </a:solidFill>
                  <a:latin typeface="Arial" panose="020B0604020202020204" pitchFamily="34" charset="0"/>
                  <a:cs typeface="Arial" panose="020B0604020202020204" pitchFamily="34" charset="0"/>
                </a:endParaRPr>
              </a:p>
            </p:txBody>
          </p:sp>
          <p:cxnSp>
            <p:nvCxnSpPr>
              <p:cNvPr id="74" name="Straight Connector 73"/>
              <p:cNvCxnSpPr/>
              <p:nvPr/>
            </p:nvCxnSpPr>
            <p:spPr>
              <a:xfrm rot="20640000">
                <a:off x="5690236" y="5451017"/>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rot="5400000">
                <a:off x="5430457" y="4998349"/>
                <a:ext cx="285750" cy="326444"/>
                <a:chOff x="3002280" y="3129864"/>
                <a:chExt cx="285750" cy="326444"/>
              </a:xfrm>
            </p:grpSpPr>
            <p:cxnSp>
              <p:nvCxnSpPr>
                <p:cNvPr id="78" name="Straight Connector 77"/>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5653950" y="4763486"/>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77" name="TextBox 76"/>
              <p:cNvSpPr txBox="1"/>
              <p:nvPr/>
            </p:nvSpPr>
            <p:spPr>
              <a:xfrm>
                <a:off x="5242470" y="4763487"/>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sp>
          <p:nvSpPr>
            <p:cNvPr id="97" name="Rectangle 96"/>
            <p:cNvSpPr/>
            <p:nvPr/>
          </p:nvSpPr>
          <p:spPr>
            <a:xfrm>
              <a:off x="2290131" y="5730746"/>
              <a:ext cx="1069460" cy="461665"/>
            </a:xfrm>
            <a:prstGeom prst="rect">
              <a:avLst/>
            </a:prstGeom>
          </p:spPr>
          <p:txBody>
            <a:bodyPr wrap="none">
              <a:spAutoFit/>
            </a:bodyPr>
            <a:lstStyle/>
            <a:p>
              <a:r>
                <a:rPr lang="en-US" sz="2400" b="1" dirty="0">
                  <a:solidFill>
                    <a:prstClr val="black"/>
                  </a:solidFill>
                </a:rPr>
                <a:t>(</a:t>
              </a:r>
              <a:r>
                <a:rPr lang="en-US" sz="2400" b="1" dirty="0" err="1">
                  <a:solidFill>
                    <a:prstClr val="black"/>
                  </a:solidFill>
                </a:rPr>
                <a:t>PFOS</a:t>
              </a:r>
              <a:r>
                <a:rPr lang="en-US" sz="2400" b="1" dirty="0">
                  <a:solidFill>
                    <a:prstClr val="black"/>
                  </a:solidFill>
                </a:rPr>
                <a:t>)</a:t>
              </a:r>
              <a:endParaRPr lang="en-US" sz="2400" dirty="0"/>
            </a:p>
          </p:txBody>
        </p:sp>
        <p:sp>
          <p:nvSpPr>
            <p:cNvPr id="99" name="Rectangle 98"/>
            <p:cNvSpPr/>
            <p:nvPr/>
          </p:nvSpPr>
          <p:spPr>
            <a:xfrm>
              <a:off x="7701893" y="5758290"/>
              <a:ext cx="1502758" cy="3951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711851" y="5758268"/>
              <a:ext cx="1554976" cy="646331"/>
            </a:xfrm>
            <a:prstGeom prst="rect">
              <a:avLst/>
            </a:prstGeom>
            <a:noFill/>
          </p:spPr>
          <p:txBody>
            <a:bodyPr wrap="square" rtlCol="0">
              <a:spAutoFit/>
            </a:bodyPr>
            <a:lstStyle/>
            <a:p>
              <a:pPr algn="ctr"/>
              <a:r>
                <a:rPr lang="en-US" dirty="0" err="1">
                  <a:solidFill>
                    <a:schemeClr val="accent1">
                      <a:lumMod val="50000"/>
                    </a:schemeClr>
                  </a:solidFill>
                </a:rPr>
                <a:t>SO</a:t>
              </a:r>
              <a:r>
                <a:rPr lang="en-US" baseline="-25000" dirty="0" err="1">
                  <a:solidFill>
                    <a:schemeClr val="accent1">
                      <a:lumMod val="50000"/>
                    </a:schemeClr>
                  </a:solidFill>
                </a:rPr>
                <a:t>3</a:t>
              </a:r>
              <a:r>
                <a:rPr lang="en-US" dirty="0" err="1">
                  <a:solidFill>
                    <a:schemeClr val="accent1">
                      <a:lumMod val="50000"/>
                    </a:schemeClr>
                  </a:solidFill>
                </a:rPr>
                <a:t>H</a:t>
              </a:r>
              <a:r>
                <a:rPr lang="en-US" dirty="0">
                  <a:solidFill>
                    <a:schemeClr val="accent1">
                      <a:lumMod val="50000"/>
                    </a:schemeClr>
                  </a:solidFill>
                </a:rPr>
                <a:t> = Head</a:t>
              </a:r>
            </a:p>
            <a:p>
              <a:pPr algn="ctr"/>
              <a:endParaRPr lang="en-US" dirty="0">
                <a:solidFill>
                  <a:schemeClr val="accent1">
                    <a:lumMod val="50000"/>
                  </a:schemeClr>
                </a:solidFill>
              </a:endParaRPr>
            </a:p>
          </p:txBody>
        </p:sp>
      </p:grpSp>
      <p:grpSp>
        <p:nvGrpSpPr>
          <p:cNvPr id="8" name="Group 7"/>
          <p:cNvGrpSpPr/>
          <p:nvPr/>
        </p:nvGrpSpPr>
        <p:grpSpPr>
          <a:xfrm>
            <a:off x="2614863" y="1817234"/>
            <a:ext cx="8328696" cy="3118666"/>
            <a:chOff x="2419745" y="1817234"/>
            <a:chExt cx="8523814" cy="3136345"/>
          </a:xfrm>
        </p:grpSpPr>
        <p:sp>
          <p:nvSpPr>
            <p:cNvPr id="93" name="Rectangle 92"/>
            <p:cNvSpPr/>
            <p:nvPr/>
          </p:nvSpPr>
          <p:spPr>
            <a:xfrm>
              <a:off x="9976435" y="3305599"/>
              <a:ext cx="967124" cy="461665"/>
            </a:xfrm>
            <a:prstGeom prst="rect">
              <a:avLst/>
            </a:prstGeom>
          </p:spPr>
          <p:txBody>
            <a:bodyPr wrap="none">
              <a:spAutoFit/>
            </a:bodyPr>
            <a:lstStyle/>
            <a:p>
              <a:r>
                <a:rPr lang="en-US" sz="2400" b="1" dirty="0">
                  <a:solidFill>
                    <a:schemeClr val="accent1">
                      <a:lumMod val="75000"/>
                    </a:schemeClr>
                  </a:solidFill>
                </a:rPr>
                <a:t>PFAAs</a:t>
              </a:r>
              <a:endParaRPr lang="en-US" sz="2400" dirty="0">
                <a:solidFill>
                  <a:schemeClr val="accent1">
                    <a:lumMod val="75000"/>
                  </a:schemeClr>
                </a:solidFill>
              </a:endParaRPr>
            </a:p>
          </p:txBody>
        </p:sp>
        <p:sp>
          <p:nvSpPr>
            <p:cNvPr id="98" name="Rectangle 97"/>
            <p:cNvSpPr/>
            <p:nvPr/>
          </p:nvSpPr>
          <p:spPr>
            <a:xfrm>
              <a:off x="2440725" y="4553469"/>
              <a:ext cx="5982909" cy="400110"/>
            </a:xfrm>
            <a:prstGeom prst="rect">
              <a:avLst/>
            </a:prstGeom>
          </p:spPr>
          <p:txBody>
            <a:bodyPr wrap="square">
              <a:spAutoFit/>
            </a:bodyPr>
            <a:lstStyle/>
            <a:p>
              <a:pPr marL="57150" lvl="1" indent="-57150">
                <a:buClr>
                  <a:srgbClr val="003B5C"/>
                </a:buClr>
                <a:buSzPct val="80000"/>
                <a:buFont typeface="Arial" panose="020B0604020202020204" pitchFamily="34" charset="0"/>
                <a:buChar char="•"/>
              </a:pPr>
              <a:r>
                <a:rPr lang="en-US" sz="2000" u="sng" dirty="0">
                  <a:solidFill>
                    <a:schemeClr val="tx1">
                      <a:lumMod val="75000"/>
                      <a:lumOff val="25000"/>
                    </a:schemeClr>
                  </a:solidFill>
                  <a:cs typeface="Arial" pitchFamily="34" charset="0"/>
                </a:rPr>
                <a:t> </a:t>
              </a:r>
              <a:r>
                <a:rPr lang="en-US" sz="2000" u="sng" dirty="0" err="1">
                  <a:solidFill>
                    <a:schemeClr val="tx1">
                      <a:lumMod val="75000"/>
                      <a:lumOff val="25000"/>
                    </a:schemeClr>
                  </a:solidFill>
                  <a:cs typeface="Arial" pitchFamily="34" charset="0"/>
                </a:rPr>
                <a:t>Per</a:t>
              </a:r>
              <a:r>
                <a:rPr lang="en-US" sz="2000" dirty="0" err="1">
                  <a:solidFill>
                    <a:schemeClr val="tx1">
                      <a:lumMod val="75000"/>
                      <a:lumOff val="25000"/>
                    </a:schemeClr>
                  </a:solidFill>
                  <a:cs typeface="Arial" pitchFamily="34" charset="0"/>
                </a:rPr>
                <a:t>fluoroalkane</a:t>
              </a:r>
              <a:r>
                <a:rPr lang="en-US" sz="2000" dirty="0">
                  <a:solidFill>
                    <a:schemeClr val="tx1">
                      <a:lumMod val="75000"/>
                      <a:lumOff val="25000"/>
                    </a:schemeClr>
                  </a:solidFill>
                  <a:cs typeface="Arial" pitchFamily="34" charset="0"/>
                </a:rPr>
                <a:t> sulfonates (or sulfonic acids): </a:t>
              </a:r>
              <a:r>
                <a:rPr lang="en-US" sz="2000" b="1" dirty="0" err="1">
                  <a:solidFill>
                    <a:schemeClr val="accent1">
                      <a:lumMod val="75000"/>
                    </a:schemeClr>
                  </a:solidFill>
                  <a:cs typeface="Arial" pitchFamily="34" charset="0"/>
                </a:rPr>
                <a:t>PFSAs</a:t>
              </a:r>
              <a:endParaRPr lang="en-US" sz="2000" b="1" dirty="0">
                <a:solidFill>
                  <a:schemeClr val="accent1">
                    <a:lumMod val="75000"/>
                  </a:schemeClr>
                </a:solidFill>
                <a:cs typeface="Arial" pitchFamily="34" charset="0"/>
              </a:endParaRPr>
            </a:p>
          </p:txBody>
        </p:sp>
        <p:cxnSp>
          <p:nvCxnSpPr>
            <p:cNvPr id="101" name="Straight Arrow Connector 100"/>
            <p:cNvCxnSpPr/>
            <p:nvPr/>
          </p:nvCxnSpPr>
          <p:spPr>
            <a:xfrm flipV="1">
              <a:off x="8178819" y="3699742"/>
              <a:ext cx="2044935" cy="100436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8379115" y="2148447"/>
              <a:ext cx="1844639" cy="122467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2419745" y="1817234"/>
              <a:ext cx="6384890" cy="400110"/>
            </a:xfrm>
            <a:prstGeom prst="rect">
              <a:avLst/>
            </a:prstGeom>
            <a:noFill/>
          </p:spPr>
          <p:txBody>
            <a:bodyPr wrap="square" rtlCol="0">
              <a:spAutoFit/>
            </a:bodyPr>
            <a:lstStyle/>
            <a:p>
              <a:pPr marL="169863" lvl="1" indent="-169863">
                <a:buClr>
                  <a:srgbClr val="003B5C"/>
                </a:buClr>
                <a:buSzPct val="80000"/>
                <a:buFont typeface="Arial" panose="020B0604020202020204" pitchFamily="34" charset="0"/>
                <a:buChar char="•"/>
              </a:pPr>
              <a:r>
                <a:rPr lang="en-US" sz="2000" u="sng" dirty="0" err="1">
                  <a:solidFill>
                    <a:schemeClr val="tx1">
                      <a:lumMod val="75000"/>
                      <a:lumOff val="25000"/>
                    </a:schemeClr>
                  </a:solidFill>
                  <a:cs typeface="Arial" pitchFamily="34" charset="0"/>
                </a:rPr>
                <a:t>Per</a:t>
              </a:r>
              <a:r>
                <a:rPr lang="en-US" sz="2000" dirty="0" err="1">
                  <a:solidFill>
                    <a:schemeClr val="tx1">
                      <a:lumMod val="75000"/>
                      <a:lumOff val="25000"/>
                    </a:schemeClr>
                  </a:solidFill>
                  <a:cs typeface="Arial" pitchFamily="34" charset="0"/>
                </a:rPr>
                <a:t>fluoroalkane</a:t>
              </a:r>
              <a:r>
                <a:rPr lang="en-US" sz="2000" dirty="0">
                  <a:solidFill>
                    <a:schemeClr val="tx1">
                      <a:lumMod val="75000"/>
                      <a:lumOff val="25000"/>
                    </a:schemeClr>
                  </a:solidFill>
                  <a:cs typeface="Arial" pitchFamily="34" charset="0"/>
                </a:rPr>
                <a:t> carboxylates (or carboxylic acids): </a:t>
              </a:r>
              <a:r>
                <a:rPr lang="en-US" sz="2000" b="1" dirty="0" err="1">
                  <a:solidFill>
                    <a:schemeClr val="accent1">
                      <a:lumMod val="75000"/>
                    </a:schemeClr>
                  </a:solidFill>
                  <a:cs typeface="Arial" pitchFamily="34" charset="0"/>
                </a:rPr>
                <a:t>PFCAs</a:t>
              </a:r>
              <a:endParaRPr lang="en-US" sz="2000" b="1" dirty="0">
                <a:solidFill>
                  <a:schemeClr val="accent1">
                    <a:lumMod val="75000"/>
                  </a:schemeClr>
                </a:solidFill>
                <a:cs typeface="Arial" pitchFamily="34" charset="0"/>
              </a:endParaRPr>
            </a:p>
          </p:txBody>
        </p:sp>
      </p:grpSp>
      <p:sp>
        <p:nvSpPr>
          <p:cNvPr id="105" name="TextBox 104"/>
          <p:cNvSpPr txBox="1"/>
          <p:nvPr/>
        </p:nvSpPr>
        <p:spPr>
          <a:xfrm>
            <a:off x="462684" y="1340554"/>
            <a:ext cx="7779421" cy="461665"/>
          </a:xfrm>
          <a:prstGeom prst="rect">
            <a:avLst/>
          </a:prstGeom>
          <a:noFill/>
        </p:spPr>
        <p:txBody>
          <a:bodyPr wrap="square" rtlCol="0">
            <a:spAutoFit/>
          </a:bodyPr>
          <a:lstStyle/>
          <a:p>
            <a:pPr marL="169863" lvl="1" indent="-169863">
              <a:buClr>
                <a:srgbClr val="003B5C"/>
              </a:buClr>
              <a:buSzPct val="80000"/>
              <a:buFont typeface="Arial" panose="020B0604020202020204" pitchFamily="34" charset="0"/>
              <a:buChar char="•"/>
            </a:pPr>
            <a:r>
              <a:rPr lang="en-US" sz="2400" b="1" u="sng" dirty="0">
                <a:solidFill>
                  <a:schemeClr val="tx1">
                    <a:lumMod val="75000"/>
                    <a:lumOff val="25000"/>
                  </a:schemeClr>
                </a:solidFill>
                <a:highlight>
                  <a:srgbClr val="FFFF00"/>
                </a:highlight>
                <a:cs typeface="Arial" pitchFamily="34" charset="0"/>
              </a:rPr>
              <a:t>Per</a:t>
            </a:r>
            <a:r>
              <a:rPr lang="en-US" sz="2400" b="1" dirty="0">
                <a:solidFill>
                  <a:schemeClr val="tx1">
                    <a:lumMod val="75000"/>
                    <a:lumOff val="25000"/>
                  </a:schemeClr>
                </a:solidFill>
                <a:highlight>
                  <a:srgbClr val="FFFF00"/>
                </a:highlight>
                <a:cs typeface="Arial" pitchFamily="34" charset="0"/>
              </a:rPr>
              <a:t>-</a:t>
            </a:r>
            <a:r>
              <a:rPr lang="en-US" sz="2400" b="1" dirty="0" err="1">
                <a:solidFill>
                  <a:schemeClr val="tx1">
                    <a:lumMod val="75000"/>
                    <a:lumOff val="25000"/>
                  </a:schemeClr>
                </a:solidFill>
                <a:highlight>
                  <a:srgbClr val="FFFF00"/>
                </a:highlight>
                <a:cs typeface="Arial" pitchFamily="34" charset="0"/>
              </a:rPr>
              <a:t>fluoroalkyl</a:t>
            </a:r>
            <a:r>
              <a:rPr lang="en-US" sz="2400" b="1" dirty="0">
                <a:solidFill>
                  <a:schemeClr val="tx1">
                    <a:lumMod val="75000"/>
                    <a:lumOff val="25000"/>
                  </a:schemeClr>
                </a:solidFill>
                <a:highlight>
                  <a:srgbClr val="FFFF00"/>
                </a:highlight>
                <a:cs typeface="Arial" pitchFamily="34" charset="0"/>
              </a:rPr>
              <a:t> substances</a:t>
            </a:r>
            <a:r>
              <a:rPr lang="en-US" sz="2400" dirty="0">
                <a:solidFill>
                  <a:schemeClr val="tx1">
                    <a:lumMod val="75000"/>
                    <a:lumOff val="25000"/>
                  </a:schemeClr>
                </a:solidFill>
                <a:highlight>
                  <a:srgbClr val="FFFF00"/>
                </a:highlight>
                <a:cs typeface="Arial" pitchFamily="34" charset="0"/>
              </a:rPr>
              <a:t>: fully fluorinated alkyl tail</a:t>
            </a:r>
          </a:p>
        </p:txBody>
      </p:sp>
      <p:grpSp>
        <p:nvGrpSpPr>
          <p:cNvPr id="9" name="Group 8"/>
          <p:cNvGrpSpPr/>
          <p:nvPr/>
        </p:nvGrpSpPr>
        <p:grpSpPr>
          <a:xfrm>
            <a:off x="2309184" y="2301197"/>
            <a:ext cx="5199497" cy="1622780"/>
            <a:chOff x="2309184" y="2301197"/>
            <a:chExt cx="5199497" cy="1622780"/>
          </a:xfrm>
        </p:grpSpPr>
        <p:sp>
          <p:nvSpPr>
            <p:cNvPr id="114" name="TextBox 113"/>
            <p:cNvSpPr txBox="1"/>
            <p:nvPr/>
          </p:nvSpPr>
          <p:spPr>
            <a:xfrm>
              <a:off x="6434261" y="2301197"/>
              <a:ext cx="346710" cy="400110"/>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O</a:t>
              </a:r>
            </a:p>
          </p:txBody>
        </p:sp>
        <p:grpSp>
          <p:nvGrpSpPr>
            <p:cNvPr id="6" name="Group 5"/>
            <p:cNvGrpSpPr/>
            <p:nvPr/>
          </p:nvGrpSpPr>
          <p:grpSpPr>
            <a:xfrm>
              <a:off x="2309184" y="2328811"/>
              <a:ext cx="5199497" cy="1595166"/>
              <a:chOff x="2309184" y="2328811"/>
              <a:chExt cx="5199497" cy="1595166"/>
            </a:xfrm>
          </p:grpSpPr>
          <p:sp>
            <p:nvSpPr>
              <p:cNvPr id="111" name="TextBox 110"/>
              <p:cNvSpPr txBox="1"/>
              <p:nvPr/>
            </p:nvSpPr>
            <p:spPr>
              <a:xfrm>
                <a:off x="6845741" y="3025054"/>
                <a:ext cx="662940" cy="400110"/>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OH</a:t>
                </a:r>
              </a:p>
            </p:txBody>
          </p:sp>
          <p:cxnSp>
            <p:nvCxnSpPr>
              <p:cNvPr id="112" name="Straight Connector 111"/>
              <p:cNvCxnSpPr/>
              <p:nvPr/>
            </p:nvCxnSpPr>
            <p:spPr>
              <a:xfrm rot="20640000">
                <a:off x="6767637" y="3016342"/>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13" name="Group 112"/>
              <p:cNvGrpSpPr/>
              <p:nvPr/>
            </p:nvGrpSpPr>
            <p:grpSpPr>
              <a:xfrm>
                <a:off x="6576961" y="2636435"/>
                <a:ext cx="101288" cy="232410"/>
                <a:chOff x="5508880" y="2641256"/>
                <a:chExt cx="76200" cy="284824"/>
              </a:xfrm>
            </p:grpSpPr>
            <p:cxnSp>
              <p:nvCxnSpPr>
                <p:cNvPr id="117" name="Straight Connector 116"/>
                <p:cNvCxnSpPr/>
                <p:nvPr/>
              </p:nvCxnSpPr>
              <p:spPr>
                <a:xfrm flipV="1">
                  <a:off x="5508880" y="2641256"/>
                  <a:ext cx="0" cy="284824"/>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V="1">
                  <a:off x="5585080" y="2641256"/>
                  <a:ext cx="0" cy="284824"/>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10" name="TextBox 109"/>
              <p:cNvSpPr txBox="1"/>
              <p:nvPr/>
            </p:nvSpPr>
            <p:spPr>
              <a:xfrm>
                <a:off x="6443896" y="2780913"/>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08" name="Straight Connector 107"/>
              <p:cNvCxnSpPr/>
              <p:nvPr/>
            </p:nvCxnSpPr>
            <p:spPr>
              <a:xfrm rot="960000" flipH="1">
                <a:off x="6359966" y="3016343"/>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2" name="Group 141"/>
              <p:cNvGrpSpPr/>
              <p:nvPr/>
            </p:nvGrpSpPr>
            <p:grpSpPr>
              <a:xfrm rot="5400000">
                <a:off x="4151578" y="2563675"/>
                <a:ext cx="285750" cy="326444"/>
                <a:chOff x="3002280" y="3129864"/>
                <a:chExt cx="285750" cy="326444"/>
              </a:xfrm>
            </p:grpSpPr>
            <p:cxnSp>
              <p:nvCxnSpPr>
                <p:cNvPr id="172" name="Straight Connector 171"/>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45" name="TextBox 144"/>
              <p:cNvSpPr txBox="1"/>
              <p:nvPr/>
            </p:nvSpPr>
            <p:spPr>
              <a:xfrm>
                <a:off x="3955971" y="232881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46" name="TextBox 145"/>
              <p:cNvSpPr txBox="1"/>
              <p:nvPr/>
            </p:nvSpPr>
            <p:spPr>
              <a:xfrm>
                <a:off x="4375071" y="232881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nvGrpSpPr>
              <p:cNvPr id="147" name="Group 146"/>
              <p:cNvGrpSpPr/>
              <p:nvPr/>
            </p:nvGrpSpPr>
            <p:grpSpPr>
              <a:xfrm rot="16200000" flipV="1">
                <a:off x="4554203" y="3303793"/>
                <a:ext cx="285750" cy="326444"/>
                <a:chOff x="3002280" y="3129864"/>
                <a:chExt cx="285750" cy="326444"/>
              </a:xfrm>
            </p:grpSpPr>
            <p:cxnSp>
              <p:nvCxnSpPr>
                <p:cNvPr id="170" name="Straight Connector 169"/>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48" name="TextBox 147"/>
              <p:cNvSpPr txBox="1"/>
              <p:nvPr/>
            </p:nvSpPr>
            <p:spPr>
              <a:xfrm>
                <a:off x="4327479" y="355073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49" name="TextBox 148"/>
              <p:cNvSpPr txBox="1"/>
              <p:nvPr/>
            </p:nvSpPr>
            <p:spPr>
              <a:xfrm>
                <a:off x="4746579" y="355073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nvGrpSpPr>
              <p:cNvPr id="150" name="Group 149"/>
              <p:cNvGrpSpPr/>
              <p:nvPr/>
            </p:nvGrpSpPr>
            <p:grpSpPr>
              <a:xfrm rot="5400000">
                <a:off x="4947868" y="2563674"/>
                <a:ext cx="285750" cy="326444"/>
                <a:chOff x="3002280" y="3129864"/>
                <a:chExt cx="285750" cy="326444"/>
              </a:xfrm>
            </p:grpSpPr>
            <p:cxnSp>
              <p:nvCxnSpPr>
                <p:cNvPr id="168" name="Straight Connector 167"/>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1" name="TextBox 150"/>
              <p:cNvSpPr txBox="1"/>
              <p:nvPr/>
            </p:nvSpPr>
            <p:spPr>
              <a:xfrm>
                <a:off x="5171361" y="2328811"/>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nvGrpSpPr>
              <p:cNvPr id="152" name="Group 151"/>
              <p:cNvGrpSpPr/>
              <p:nvPr/>
            </p:nvGrpSpPr>
            <p:grpSpPr>
              <a:xfrm rot="16200000" flipV="1">
                <a:off x="5350493" y="3303792"/>
                <a:ext cx="285750" cy="326444"/>
                <a:chOff x="3002280" y="3129864"/>
                <a:chExt cx="285750" cy="326444"/>
              </a:xfrm>
            </p:grpSpPr>
            <p:cxnSp>
              <p:nvCxnSpPr>
                <p:cNvPr id="166" name="Straight Connector 165"/>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3" name="TextBox 152"/>
              <p:cNvSpPr txBox="1"/>
              <p:nvPr/>
            </p:nvSpPr>
            <p:spPr>
              <a:xfrm>
                <a:off x="4759881" y="232881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54" name="TextBox 153"/>
              <p:cNvSpPr txBox="1"/>
              <p:nvPr/>
            </p:nvSpPr>
            <p:spPr>
              <a:xfrm>
                <a:off x="5131389" y="355073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55" name="TextBox 154"/>
              <p:cNvSpPr txBox="1"/>
              <p:nvPr/>
            </p:nvSpPr>
            <p:spPr>
              <a:xfrm>
                <a:off x="5550489" y="355073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nvGrpSpPr>
              <p:cNvPr id="156" name="Group 155"/>
              <p:cNvGrpSpPr/>
              <p:nvPr/>
            </p:nvGrpSpPr>
            <p:grpSpPr>
              <a:xfrm rot="5400000">
                <a:off x="5706058" y="2563674"/>
                <a:ext cx="285750" cy="326444"/>
                <a:chOff x="3002280" y="3129864"/>
                <a:chExt cx="285750" cy="326444"/>
              </a:xfrm>
            </p:grpSpPr>
            <p:cxnSp>
              <p:nvCxnSpPr>
                <p:cNvPr id="164" name="Straight Connector 163"/>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7" name="TextBox 156"/>
              <p:cNvSpPr txBox="1"/>
              <p:nvPr/>
            </p:nvSpPr>
            <p:spPr>
              <a:xfrm>
                <a:off x="5929551" y="2328811"/>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nvGrpSpPr>
              <p:cNvPr id="158" name="Group 157"/>
              <p:cNvGrpSpPr/>
              <p:nvPr/>
            </p:nvGrpSpPr>
            <p:grpSpPr>
              <a:xfrm rot="16200000" flipV="1">
                <a:off x="6108683" y="3303792"/>
                <a:ext cx="285750" cy="326444"/>
                <a:chOff x="3002280" y="3129864"/>
                <a:chExt cx="285750" cy="326444"/>
              </a:xfrm>
            </p:grpSpPr>
            <p:cxnSp>
              <p:nvCxnSpPr>
                <p:cNvPr id="162" name="Straight Connector 161"/>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9" name="TextBox 158"/>
              <p:cNvSpPr txBox="1"/>
              <p:nvPr/>
            </p:nvSpPr>
            <p:spPr>
              <a:xfrm>
                <a:off x="5518071" y="232881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60" name="TextBox 159"/>
              <p:cNvSpPr txBox="1"/>
              <p:nvPr/>
            </p:nvSpPr>
            <p:spPr>
              <a:xfrm>
                <a:off x="5889579" y="355073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61" name="TextBox 160"/>
              <p:cNvSpPr txBox="1"/>
              <p:nvPr/>
            </p:nvSpPr>
            <p:spPr>
              <a:xfrm>
                <a:off x="6308679" y="355073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nvGrpSpPr>
              <p:cNvPr id="3" name="Group 2"/>
              <p:cNvGrpSpPr/>
              <p:nvPr/>
            </p:nvGrpSpPr>
            <p:grpSpPr>
              <a:xfrm>
                <a:off x="2309184" y="2868845"/>
                <a:ext cx="1793357" cy="1055132"/>
                <a:chOff x="2309184" y="2868845"/>
                <a:chExt cx="1793357" cy="1055132"/>
              </a:xfrm>
            </p:grpSpPr>
            <p:sp>
              <p:nvSpPr>
                <p:cNvPr id="103" name="Rectangle 102"/>
                <p:cNvSpPr/>
                <p:nvPr/>
              </p:nvSpPr>
              <p:spPr>
                <a:xfrm>
                  <a:off x="2309184" y="3025054"/>
                  <a:ext cx="1069460" cy="461665"/>
                </a:xfrm>
                <a:prstGeom prst="rect">
                  <a:avLst/>
                </a:prstGeom>
              </p:spPr>
              <p:txBody>
                <a:bodyPr wrap="none">
                  <a:spAutoFit/>
                </a:bodyPr>
                <a:lstStyle/>
                <a:p>
                  <a:r>
                    <a:rPr lang="en-US" sz="2400" b="1" dirty="0">
                      <a:solidFill>
                        <a:prstClr val="black"/>
                      </a:solidFill>
                    </a:rPr>
                    <a:t>(</a:t>
                  </a:r>
                  <a:r>
                    <a:rPr lang="en-US" sz="2400" b="1" dirty="0" err="1">
                      <a:solidFill>
                        <a:prstClr val="black"/>
                      </a:solidFill>
                    </a:rPr>
                    <a:t>PFOA</a:t>
                  </a:r>
                  <a:r>
                    <a:rPr lang="en-US" sz="2400" b="1" dirty="0">
                      <a:solidFill>
                        <a:prstClr val="black"/>
                      </a:solidFill>
                    </a:rPr>
                    <a:t>)</a:t>
                  </a:r>
                  <a:endParaRPr lang="en-US" sz="2400" dirty="0"/>
                </a:p>
              </p:txBody>
            </p:sp>
            <p:cxnSp>
              <p:nvCxnSpPr>
                <p:cNvPr id="138" name="Straight Connector 137"/>
                <p:cNvCxnSpPr/>
                <p:nvPr/>
              </p:nvCxnSpPr>
              <p:spPr>
                <a:xfrm flipH="1">
                  <a:off x="3881766" y="3346941"/>
                  <a:ext cx="1" cy="25699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3731271" y="3554645"/>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140" name="Straight Connector 139"/>
                <p:cNvCxnSpPr/>
                <p:nvPr/>
              </p:nvCxnSpPr>
              <p:spPr>
                <a:xfrm flipH="1">
                  <a:off x="3521721" y="3266939"/>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H="1" flipV="1">
                  <a:off x="3521721" y="3072629"/>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a:off x="3293121" y="3246035"/>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44" name="TextBox 143"/>
                <p:cNvSpPr txBox="1"/>
                <p:nvPr/>
              </p:nvSpPr>
              <p:spPr>
                <a:xfrm>
                  <a:off x="3293121" y="2868845"/>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25" name="TextBox 124"/>
                <p:cNvSpPr txBox="1"/>
                <p:nvPr/>
              </p:nvSpPr>
              <p:spPr>
                <a:xfrm>
                  <a:off x="3732971" y="3025055"/>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grpSp>
          <p:cxnSp>
            <p:nvCxnSpPr>
              <p:cNvPr id="126" name="Straight Connector 125"/>
              <p:cNvCxnSpPr/>
              <p:nvPr/>
            </p:nvCxnSpPr>
            <p:spPr>
              <a:xfrm rot="960000" flipH="1">
                <a:off x="4024436" y="3016344"/>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4108366" y="2780914"/>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28" name="Straight Connector 127"/>
              <p:cNvCxnSpPr/>
              <p:nvPr/>
            </p:nvCxnSpPr>
            <p:spPr>
              <a:xfrm rot="20640000">
                <a:off x="4394006" y="3016343"/>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4510211" y="3025055"/>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30" name="Straight Connector 129"/>
              <p:cNvCxnSpPr/>
              <p:nvPr/>
            </p:nvCxnSpPr>
            <p:spPr>
              <a:xfrm rot="960000" flipH="1">
                <a:off x="4820726" y="3016343"/>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4904656" y="2780913"/>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32" name="Straight Connector 131"/>
              <p:cNvCxnSpPr/>
              <p:nvPr/>
            </p:nvCxnSpPr>
            <p:spPr>
              <a:xfrm rot="20640000">
                <a:off x="5190296" y="3016342"/>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5306501" y="3025054"/>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34" name="Straight Connector 133"/>
              <p:cNvCxnSpPr/>
              <p:nvPr/>
            </p:nvCxnSpPr>
            <p:spPr>
              <a:xfrm rot="960000" flipH="1">
                <a:off x="5578916" y="3016343"/>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5662846" y="2780913"/>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36" name="Straight Connector 135"/>
              <p:cNvCxnSpPr/>
              <p:nvPr/>
            </p:nvCxnSpPr>
            <p:spPr>
              <a:xfrm rot="20640000">
                <a:off x="5948486" y="3016342"/>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6064691" y="3025054"/>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grpSp>
      </p:grpSp>
      <p:grpSp>
        <p:nvGrpSpPr>
          <p:cNvPr id="5" name="Group 4"/>
          <p:cNvGrpSpPr/>
          <p:nvPr/>
        </p:nvGrpSpPr>
        <p:grpSpPr>
          <a:xfrm>
            <a:off x="3620067" y="2483222"/>
            <a:ext cx="4787774" cy="1841779"/>
            <a:chOff x="3620067" y="2483222"/>
            <a:chExt cx="4787774" cy="1841779"/>
          </a:xfrm>
        </p:grpSpPr>
        <p:sp>
          <p:nvSpPr>
            <p:cNvPr id="115" name="Rectangle 114"/>
            <p:cNvSpPr/>
            <p:nvPr/>
          </p:nvSpPr>
          <p:spPr>
            <a:xfrm>
              <a:off x="6910421" y="2483222"/>
              <a:ext cx="1422059" cy="3951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6920379" y="2503296"/>
              <a:ext cx="1487462" cy="646331"/>
            </a:xfrm>
            <a:prstGeom prst="rect">
              <a:avLst/>
            </a:prstGeom>
            <a:noFill/>
          </p:spPr>
          <p:txBody>
            <a:bodyPr wrap="square" rtlCol="0">
              <a:spAutoFit/>
            </a:bodyPr>
            <a:lstStyle/>
            <a:p>
              <a:r>
                <a:rPr lang="en-US" dirty="0" err="1">
                  <a:solidFill>
                    <a:schemeClr val="accent1">
                      <a:lumMod val="50000"/>
                    </a:schemeClr>
                  </a:solidFill>
                </a:rPr>
                <a:t>COOH</a:t>
              </a:r>
              <a:r>
                <a:rPr lang="en-US" dirty="0">
                  <a:solidFill>
                    <a:schemeClr val="accent1">
                      <a:lumMod val="50000"/>
                    </a:schemeClr>
                  </a:solidFill>
                </a:rPr>
                <a:t> = Head</a:t>
              </a:r>
            </a:p>
            <a:p>
              <a:endParaRPr lang="en-US" dirty="0">
                <a:solidFill>
                  <a:srgbClr val="FFFF00"/>
                </a:solidFill>
              </a:endParaRPr>
            </a:p>
          </p:txBody>
        </p:sp>
        <p:grpSp>
          <p:nvGrpSpPr>
            <p:cNvPr id="122" name="Group 121"/>
            <p:cNvGrpSpPr/>
            <p:nvPr/>
          </p:nvGrpSpPr>
          <p:grpSpPr>
            <a:xfrm>
              <a:off x="3620067" y="3929853"/>
              <a:ext cx="2938748" cy="395148"/>
              <a:chOff x="6680587" y="3894556"/>
              <a:chExt cx="2938748" cy="395148"/>
            </a:xfrm>
          </p:grpSpPr>
          <p:sp>
            <p:nvSpPr>
              <p:cNvPr id="123" name="Rectangle 122"/>
              <p:cNvSpPr/>
              <p:nvPr/>
            </p:nvSpPr>
            <p:spPr>
              <a:xfrm>
                <a:off x="6680587" y="3894556"/>
                <a:ext cx="2886674" cy="3951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6860857" y="3904059"/>
                <a:ext cx="2758478" cy="369332"/>
              </a:xfrm>
              <a:prstGeom prst="rect">
                <a:avLst/>
              </a:prstGeom>
              <a:noFill/>
            </p:spPr>
            <p:txBody>
              <a:bodyPr wrap="square" rtlCol="0">
                <a:spAutoFit/>
              </a:bodyPr>
              <a:lstStyle/>
              <a:p>
                <a:r>
                  <a:rPr lang="en-US" dirty="0">
                    <a:solidFill>
                      <a:schemeClr val="accent1">
                        <a:lumMod val="50000"/>
                      </a:schemeClr>
                    </a:solidFill>
                  </a:rPr>
                  <a:t>Alkyl tail, fully fluorinated</a:t>
                </a:r>
              </a:p>
            </p:txBody>
          </p:sp>
        </p:grpSp>
      </p:grpSp>
    </p:spTree>
    <p:extLst>
      <p:ext uri="{BB962C8B-B14F-4D97-AF65-F5344CB8AC3E}">
        <p14:creationId xmlns:p14="http://schemas.microsoft.com/office/powerpoint/2010/main" val="12883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14672" y="6356359"/>
            <a:ext cx="2844800" cy="365125"/>
          </a:xfrm>
        </p:spPr>
        <p:txBody>
          <a:bodyPr/>
          <a:lstStyle/>
          <a:p>
            <a:pPr>
              <a:defRPr/>
            </a:pPr>
            <a:fld id="{296D35B4-D7AE-4D85-A57B-B2B020E7A9A7}" type="slidenum">
              <a:rPr lang="en-US" smtClean="0"/>
              <a:pPr>
                <a:defRPr/>
              </a:pPr>
              <a:t>5</a:t>
            </a:fld>
            <a:endParaRPr lang="en-US" dirty="0"/>
          </a:p>
        </p:txBody>
      </p:sp>
      <p:sp>
        <p:nvSpPr>
          <p:cNvPr id="4" name="Title 3"/>
          <p:cNvSpPr>
            <a:spLocks noGrp="1"/>
          </p:cNvSpPr>
          <p:nvPr>
            <p:ph type="title"/>
          </p:nvPr>
        </p:nvSpPr>
        <p:spPr>
          <a:xfrm>
            <a:off x="530455" y="222657"/>
            <a:ext cx="9495367" cy="673100"/>
          </a:xfrm>
        </p:spPr>
        <p:txBody>
          <a:bodyPr/>
          <a:lstStyle/>
          <a:p>
            <a:r>
              <a:rPr lang="en-US" sz="3600" dirty="0">
                <a:latin typeface="+mj-lt"/>
              </a:rPr>
              <a:t>Quick Chemistry Lesson #2</a:t>
            </a:r>
          </a:p>
        </p:txBody>
      </p:sp>
      <p:sp>
        <p:nvSpPr>
          <p:cNvPr id="98" name="Text Placeholder 2"/>
          <p:cNvSpPr txBox="1">
            <a:spLocks/>
          </p:cNvSpPr>
          <p:nvPr/>
        </p:nvSpPr>
        <p:spPr>
          <a:xfrm>
            <a:off x="1327517" y="1414770"/>
            <a:ext cx="9318395" cy="49860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9863" lvl="1" indent="-169863">
              <a:buClr>
                <a:srgbClr val="003B5C"/>
              </a:buClr>
              <a:buSzPct val="80000"/>
              <a:buFont typeface="Arial" panose="020B0604020202020204" pitchFamily="34" charset="0"/>
              <a:buChar char="•"/>
            </a:pPr>
            <a:r>
              <a:rPr lang="en-US" sz="2400" u="sng" dirty="0">
                <a:solidFill>
                  <a:schemeClr val="tx1">
                    <a:lumMod val="75000"/>
                    <a:lumOff val="25000"/>
                  </a:schemeClr>
                </a:solidFill>
                <a:cs typeface="Arial" pitchFamily="34" charset="0"/>
              </a:rPr>
              <a:t>Remember: </a:t>
            </a:r>
            <a:r>
              <a:rPr lang="en-US" sz="2400" u="sng" dirty="0" err="1">
                <a:solidFill>
                  <a:schemeClr val="tx1">
                    <a:lumMod val="75000"/>
                    <a:lumOff val="25000"/>
                  </a:schemeClr>
                </a:solidFill>
                <a:cs typeface="Arial" pitchFamily="34" charset="0"/>
              </a:rPr>
              <a:t>PFAS</a:t>
            </a:r>
            <a:r>
              <a:rPr lang="en-US" sz="2400" u="sng" dirty="0">
                <a:solidFill>
                  <a:schemeClr val="tx1">
                    <a:lumMod val="75000"/>
                    <a:lumOff val="25000"/>
                  </a:schemeClr>
                </a:solidFill>
                <a:cs typeface="Arial" pitchFamily="34" charset="0"/>
              </a:rPr>
              <a:t> are </a:t>
            </a:r>
            <a:r>
              <a:rPr lang="en-US" sz="2400" b="1" u="sng" dirty="0">
                <a:solidFill>
                  <a:schemeClr val="tx1">
                    <a:lumMod val="75000"/>
                    <a:lumOff val="25000"/>
                  </a:schemeClr>
                </a:solidFill>
                <a:cs typeface="Arial" pitchFamily="34" charset="0"/>
              </a:rPr>
              <a:t>Per</a:t>
            </a:r>
            <a:r>
              <a:rPr lang="en-US" sz="2400" u="sng" dirty="0">
                <a:solidFill>
                  <a:schemeClr val="tx1">
                    <a:lumMod val="75000"/>
                    <a:lumOff val="25000"/>
                  </a:schemeClr>
                </a:solidFill>
                <a:cs typeface="Arial" pitchFamily="34" charset="0"/>
              </a:rPr>
              <a:t> and </a:t>
            </a:r>
            <a:r>
              <a:rPr lang="en-US" sz="2400" b="1" u="sng" dirty="0" err="1">
                <a:solidFill>
                  <a:schemeClr val="tx1">
                    <a:lumMod val="75000"/>
                    <a:lumOff val="25000"/>
                  </a:schemeClr>
                </a:solidFill>
                <a:cs typeface="Arial" pitchFamily="34" charset="0"/>
              </a:rPr>
              <a:t>Poly</a:t>
            </a:r>
            <a:r>
              <a:rPr lang="en-US" sz="2400" u="sng" dirty="0" err="1">
                <a:solidFill>
                  <a:schemeClr val="tx1">
                    <a:lumMod val="75000"/>
                    <a:lumOff val="25000"/>
                  </a:schemeClr>
                </a:solidFill>
                <a:cs typeface="Arial" pitchFamily="34" charset="0"/>
              </a:rPr>
              <a:t>fluoroalkyl</a:t>
            </a:r>
            <a:r>
              <a:rPr lang="en-US" sz="2400" u="sng" dirty="0">
                <a:solidFill>
                  <a:schemeClr val="tx1">
                    <a:lumMod val="75000"/>
                    <a:lumOff val="25000"/>
                  </a:schemeClr>
                </a:solidFill>
                <a:cs typeface="Arial" pitchFamily="34" charset="0"/>
              </a:rPr>
              <a:t> substances</a:t>
            </a:r>
          </a:p>
          <a:p>
            <a:pPr marL="169863" lvl="1" indent="-169863">
              <a:buClr>
                <a:srgbClr val="003B5C"/>
              </a:buClr>
              <a:buSzPct val="80000"/>
              <a:buFont typeface="Arial" panose="020B0604020202020204" pitchFamily="34" charset="0"/>
              <a:buChar char="•"/>
            </a:pPr>
            <a:endParaRPr lang="en-US" sz="2400" u="sng" dirty="0">
              <a:solidFill>
                <a:schemeClr val="tx1">
                  <a:lumMod val="75000"/>
                  <a:lumOff val="25000"/>
                </a:schemeClr>
              </a:solidFill>
              <a:cs typeface="Arial" pitchFamily="34" charset="0"/>
            </a:endParaRPr>
          </a:p>
          <a:p>
            <a:pPr marL="169863" indent="-169863">
              <a:buFont typeface="Arial" panose="020B0604020202020204" pitchFamily="34" charset="0"/>
              <a:buChar char="•"/>
            </a:pPr>
            <a:endParaRPr lang="en-US" sz="2400" dirty="0"/>
          </a:p>
        </p:txBody>
      </p:sp>
      <p:grpSp>
        <p:nvGrpSpPr>
          <p:cNvPr id="5" name="Group 4"/>
          <p:cNvGrpSpPr/>
          <p:nvPr/>
        </p:nvGrpSpPr>
        <p:grpSpPr>
          <a:xfrm>
            <a:off x="2222547" y="3035803"/>
            <a:ext cx="6725383" cy="2402587"/>
            <a:chOff x="2222547" y="2743567"/>
            <a:chExt cx="6725383" cy="2402587"/>
          </a:xfrm>
        </p:grpSpPr>
        <p:cxnSp>
          <p:nvCxnSpPr>
            <p:cNvPr id="99" name="Straight Arrow Connector 98"/>
            <p:cNvCxnSpPr/>
            <p:nvPr/>
          </p:nvCxnSpPr>
          <p:spPr>
            <a:xfrm flipH="1" flipV="1">
              <a:off x="5986715" y="4220506"/>
              <a:ext cx="6950" cy="4199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flipV="1">
              <a:off x="6359599" y="3987491"/>
              <a:ext cx="2438" cy="6442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5259497" y="2743567"/>
              <a:ext cx="3688433" cy="369332"/>
            </a:xfrm>
            <a:prstGeom prst="rect">
              <a:avLst/>
            </a:prstGeom>
            <a:noFill/>
          </p:spPr>
          <p:txBody>
            <a:bodyPr wrap="square" rtlCol="0">
              <a:spAutoFit/>
            </a:bodyPr>
            <a:lstStyle/>
            <a:p>
              <a:r>
                <a:rPr lang="en-US" b="1" dirty="0">
                  <a:solidFill>
                    <a:prstClr val="black"/>
                  </a:solidFill>
                </a:rPr>
                <a:t>Fluorotelomer Alcohol (8:2 FTOH)</a:t>
              </a:r>
            </a:p>
          </p:txBody>
        </p:sp>
        <p:sp>
          <p:nvSpPr>
            <p:cNvPr id="103" name="TextBox 102"/>
            <p:cNvSpPr txBox="1"/>
            <p:nvPr/>
          </p:nvSpPr>
          <p:spPr>
            <a:xfrm>
              <a:off x="2653077" y="3921422"/>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04" name="Straight Connector 103"/>
            <p:cNvCxnSpPr/>
            <p:nvPr/>
          </p:nvCxnSpPr>
          <p:spPr>
            <a:xfrm flipH="1">
              <a:off x="2451147" y="4163306"/>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960000" flipH="1">
              <a:off x="2944542" y="3912711"/>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rot="5400000">
              <a:off x="3081004" y="3460042"/>
              <a:ext cx="285750" cy="326444"/>
              <a:chOff x="3002280" y="3129864"/>
              <a:chExt cx="285750" cy="326444"/>
            </a:xfrm>
          </p:grpSpPr>
          <p:cxnSp>
            <p:nvCxnSpPr>
              <p:cNvPr id="107" name="Straight Connector 106"/>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09" name="TextBox 108"/>
            <p:cNvSpPr txBox="1"/>
            <p:nvPr/>
          </p:nvSpPr>
          <p:spPr>
            <a:xfrm>
              <a:off x="2222547" y="4142402"/>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10" name="TextBox 109"/>
            <p:cNvSpPr txBox="1"/>
            <p:nvPr/>
          </p:nvSpPr>
          <p:spPr>
            <a:xfrm>
              <a:off x="2885397" y="322517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11" name="TextBox 110"/>
            <p:cNvSpPr txBox="1"/>
            <p:nvPr/>
          </p:nvSpPr>
          <p:spPr>
            <a:xfrm>
              <a:off x="3304497" y="322517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12" name="TextBox 111"/>
            <p:cNvSpPr txBox="1"/>
            <p:nvPr/>
          </p:nvSpPr>
          <p:spPr>
            <a:xfrm>
              <a:off x="3028472" y="3677281"/>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13" name="Straight Connector 112"/>
            <p:cNvCxnSpPr/>
            <p:nvPr/>
          </p:nvCxnSpPr>
          <p:spPr>
            <a:xfrm rot="20640000">
              <a:off x="3314112" y="3912710"/>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rot="16200000" flipV="1">
              <a:off x="3483629" y="4200160"/>
              <a:ext cx="285750" cy="326444"/>
              <a:chOff x="3002280" y="3129864"/>
              <a:chExt cx="285750" cy="326444"/>
            </a:xfrm>
          </p:grpSpPr>
          <p:cxnSp>
            <p:nvCxnSpPr>
              <p:cNvPr id="115" name="Straight Connector 114"/>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17" name="TextBox 116"/>
            <p:cNvSpPr txBox="1"/>
            <p:nvPr/>
          </p:nvSpPr>
          <p:spPr>
            <a:xfrm>
              <a:off x="3430317" y="3921422"/>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118" name="TextBox 117"/>
            <p:cNvSpPr txBox="1"/>
            <p:nvPr/>
          </p:nvSpPr>
          <p:spPr>
            <a:xfrm>
              <a:off x="3256905"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19" name="TextBox 118"/>
            <p:cNvSpPr txBox="1"/>
            <p:nvPr/>
          </p:nvSpPr>
          <p:spPr>
            <a:xfrm>
              <a:off x="3676005"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120" name="Straight Connector 119"/>
            <p:cNvCxnSpPr/>
            <p:nvPr/>
          </p:nvCxnSpPr>
          <p:spPr>
            <a:xfrm rot="960000" flipH="1">
              <a:off x="3740832" y="3912710"/>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21" name="Group 120"/>
            <p:cNvGrpSpPr/>
            <p:nvPr/>
          </p:nvGrpSpPr>
          <p:grpSpPr>
            <a:xfrm rot="5400000">
              <a:off x="3877294" y="3460041"/>
              <a:ext cx="285750" cy="326444"/>
              <a:chOff x="3002280" y="3129864"/>
              <a:chExt cx="285750" cy="326444"/>
            </a:xfrm>
          </p:grpSpPr>
          <p:cxnSp>
            <p:nvCxnSpPr>
              <p:cNvPr id="122" name="Straight Connector 121"/>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24" name="TextBox 123"/>
            <p:cNvSpPr txBox="1"/>
            <p:nvPr/>
          </p:nvSpPr>
          <p:spPr>
            <a:xfrm>
              <a:off x="4100787" y="3225178"/>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25" name="TextBox 124"/>
            <p:cNvSpPr txBox="1"/>
            <p:nvPr/>
          </p:nvSpPr>
          <p:spPr>
            <a:xfrm>
              <a:off x="3824762" y="3677280"/>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26" name="Straight Connector 125"/>
            <p:cNvCxnSpPr/>
            <p:nvPr/>
          </p:nvCxnSpPr>
          <p:spPr>
            <a:xfrm rot="20640000">
              <a:off x="4110402" y="3912709"/>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27" name="Group 126"/>
            <p:cNvGrpSpPr/>
            <p:nvPr/>
          </p:nvGrpSpPr>
          <p:grpSpPr>
            <a:xfrm rot="16200000" flipV="1">
              <a:off x="4279919" y="4200159"/>
              <a:ext cx="285750" cy="326444"/>
              <a:chOff x="3002280" y="3129864"/>
              <a:chExt cx="285750" cy="326444"/>
            </a:xfrm>
          </p:grpSpPr>
          <p:cxnSp>
            <p:nvCxnSpPr>
              <p:cNvPr id="128" name="Straight Connector 127"/>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30" name="TextBox 129"/>
            <p:cNvSpPr txBox="1"/>
            <p:nvPr/>
          </p:nvSpPr>
          <p:spPr>
            <a:xfrm>
              <a:off x="4226607" y="3921421"/>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131" name="TextBox 130"/>
            <p:cNvSpPr txBox="1"/>
            <p:nvPr/>
          </p:nvSpPr>
          <p:spPr>
            <a:xfrm>
              <a:off x="3689307" y="322517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32" name="TextBox 131"/>
            <p:cNvSpPr txBox="1"/>
            <p:nvPr/>
          </p:nvSpPr>
          <p:spPr>
            <a:xfrm>
              <a:off x="4060815"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33" name="TextBox 132"/>
            <p:cNvSpPr txBox="1"/>
            <p:nvPr/>
          </p:nvSpPr>
          <p:spPr>
            <a:xfrm>
              <a:off x="4479915"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134" name="Straight Connector 133"/>
            <p:cNvCxnSpPr/>
            <p:nvPr/>
          </p:nvCxnSpPr>
          <p:spPr>
            <a:xfrm rot="960000" flipH="1">
              <a:off x="4499022" y="3912710"/>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35" name="Group 134"/>
            <p:cNvGrpSpPr/>
            <p:nvPr/>
          </p:nvGrpSpPr>
          <p:grpSpPr>
            <a:xfrm rot="5400000">
              <a:off x="4635484" y="3460041"/>
              <a:ext cx="285750" cy="326444"/>
              <a:chOff x="3002280" y="3129864"/>
              <a:chExt cx="285750" cy="326444"/>
            </a:xfrm>
          </p:grpSpPr>
          <p:cxnSp>
            <p:nvCxnSpPr>
              <p:cNvPr id="136" name="Straight Connector 135"/>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38" name="TextBox 137"/>
            <p:cNvSpPr txBox="1"/>
            <p:nvPr/>
          </p:nvSpPr>
          <p:spPr>
            <a:xfrm>
              <a:off x="4858977" y="3225178"/>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39" name="TextBox 138"/>
            <p:cNvSpPr txBox="1"/>
            <p:nvPr/>
          </p:nvSpPr>
          <p:spPr>
            <a:xfrm>
              <a:off x="4582952" y="3677280"/>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40" name="Straight Connector 139"/>
            <p:cNvCxnSpPr/>
            <p:nvPr/>
          </p:nvCxnSpPr>
          <p:spPr>
            <a:xfrm rot="20640000">
              <a:off x="4868592" y="3912709"/>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rot="16200000" flipV="1">
              <a:off x="5038109" y="4200159"/>
              <a:ext cx="285750" cy="326444"/>
              <a:chOff x="3002280" y="3129864"/>
              <a:chExt cx="285750" cy="326444"/>
            </a:xfrm>
          </p:grpSpPr>
          <p:cxnSp>
            <p:nvCxnSpPr>
              <p:cNvPr id="142" name="Straight Connector 141"/>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44" name="TextBox 143"/>
            <p:cNvSpPr txBox="1"/>
            <p:nvPr/>
          </p:nvSpPr>
          <p:spPr>
            <a:xfrm>
              <a:off x="4984797" y="3921421"/>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sp>
          <p:nvSpPr>
            <p:cNvPr id="145" name="TextBox 144"/>
            <p:cNvSpPr txBox="1"/>
            <p:nvPr/>
          </p:nvSpPr>
          <p:spPr>
            <a:xfrm>
              <a:off x="4447497" y="322517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46" name="TextBox 145"/>
            <p:cNvSpPr txBox="1"/>
            <p:nvPr/>
          </p:nvSpPr>
          <p:spPr>
            <a:xfrm>
              <a:off x="4819005"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47" name="TextBox 146"/>
            <p:cNvSpPr txBox="1"/>
            <p:nvPr/>
          </p:nvSpPr>
          <p:spPr>
            <a:xfrm>
              <a:off x="5238105"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cxnSp>
          <p:nvCxnSpPr>
            <p:cNvPr id="148" name="Straight Connector 147"/>
            <p:cNvCxnSpPr/>
            <p:nvPr/>
          </p:nvCxnSpPr>
          <p:spPr>
            <a:xfrm rot="960000" flipH="1">
              <a:off x="5280072" y="3912710"/>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5383052" y="3677280"/>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50" name="Straight Connector 149"/>
            <p:cNvCxnSpPr/>
            <p:nvPr/>
          </p:nvCxnSpPr>
          <p:spPr>
            <a:xfrm rot="20640000">
              <a:off x="5687743" y="3912709"/>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51" name="Group 150"/>
            <p:cNvGrpSpPr/>
            <p:nvPr/>
          </p:nvGrpSpPr>
          <p:grpSpPr>
            <a:xfrm rot="5400000">
              <a:off x="5427964" y="3460041"/>
              <a:ext cx="285750" cy="326444"/>
              <a:chOff x="3002280" y="3129864"/>
              <a:chExt cx="285750" cy="326444"/>
            </a:xfrm>
          </p:grpSpPr>
          <p:cxnSp>
            <p:nvCxnSpPr>
              <p:cNvPr id="152" name="Straight Connector 151"/>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4" name="TextBox 153"/>
            <p:cNvSpPr txBox="1"/>
            <p:nvPr/>
          </p:nvSpPr>
          <p:spPr>
            <a:xfrm>
              <a:off x="5651457" y="3225178"/>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55" name="TextBox 154"/>
            <p:cNvSpPr txBox="1"/>
            <p:nvPr/>
          </p:nvSpPr>
          <p:spPr>
            <a:xfrm>
              <a:off x="5239977" y="322517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grpSp>
          <p:nvGrpSpPr>
            <p:cNvPr id="156" name="Group 155"/>
            <p:cNvGrpSpPr/>
            <p:nvPr/>
          </p:nvGrpSpPr>
          <p:grpSpPr>
            <a:xfrm rot="16200000" flipV="1">
              <a:off x="2674004" y="4200160"/>
              <a:ext cx="285750" cy="326444"/>
              <a:chOff x="3002280" y="3129864"/>
              <a:chExt cx="285750" cy="326444"/>
            </a:xfrm>
          </p:grpSpPr>
          <p:cxnSp>
            <p:nvCxnSpPr>
              <p:cNvPr id="157" name="Straight Connector 156"/>
              <p:cNvCxnSpPr/>
              <p:nvPr/>
            </p:nvCxnSpPr>
            <p:spPr>
              <a:xfrm flipH="1">
                <a:off x="3002280" y="332417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flipV="1">
                <a:off x="3002280" y="3129864"/>
                <a:ext cx="285750" cy="13213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9" name="TextBox 158"/>
            <p:cNvSpPr txBox="1"/>
            <p:nvPr/>
          </p:nvSpPr>
          <p:spPr>
            <a:xfrm>
              <a:off x="2447280"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60" name="TextBox 159"/>
            <p:cNvSpPr txBox="1"/>
            <p:nvPr/>
          </p:nvSpPr>
          <p:spPr>
            <a:xfrm>
              <a:off x="2866380" y="4447099"/>
              <a:ext cx="369570" cy="369332"/>
            </a:xfrm>
            <a:prstGeom prst="rect">
              <a:avLst/>
            </a:prstGeom>
            <a:noFill/>
          </p:spPr>
          <p:txBody>
            <a:bodyPr wrap="square" rtlCol="0">
              <a:spAutoFit/>
            </a:bodyPr>
            <a:lstStyle/>
            <a:p>
              <a:r>
                <a:rPr lang="en-US" b="1" dirty="0">
                  <a:solidFill>
                    <a:srgbClr val="339966"/>
                  </a:solidFill>
                  <a:latin typeface="Arial" panose="020B0604020202020204" pitchFamily="34" charset="0"/>
                  <a:cs typeface="Arial" panose="020B0604020202020204" pitchFamily="34" charset="0"/>
                </a:rPr>
                <a:t>F</a:t>
              </a:r>
            </a:p>
          </p:txBody>
        </p:sp>
        <p:sp>
          <p:nvSpPr>
            <p:cNvPr id="161" name="TextBox 160"/>
            <p:cNvSpPr txBox="1"/>
            <p:nvPr/>
          </p:nvSpPr>
          <p:spPr>
            <a:xfrm>
              <a:off x="5794421" y="3921419"/>
              <a:ext cx="1172184"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62" name="Straight Connector 161"/>
            <p:cNvCxnSpPr/>
            <p:nvPr/>
          </p:nvCxnSpPr>
          <p:spPr>
            <a:xfrm rot="960000" flipH="1">
              <a:off x="6089696" y="3912709"/>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6192676" y="3677279"/>
              <a:ext cx="369570"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a:t>
              </a:r>
            </a:p>
          </p:txBody>
        </p:sp>
        <p:cxnSp>
          <p:nvCxnSpPr>
            <p:cNvPr id="164" name="Straight Connector 163"/>
            <p:cNvCxnSpPr/>
            <p:nvPr/>
          </p:nvCxnSpPr>
          <p:spPr>
            <a:xfrm rot="20640000">
              <a:off x="6497367" y="3912708"/>
              <a:ext cx="171450" cy="17338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5647625" y="4592156"/>
              <a:ext cx="2636376" cy="553998"/>
            </a:xfrm>
            <a:prstGeom prst="rect">
              <a:avLst/>
            </a:prstGeom>
            <a:solidFill>
              <a:schemeClr val="accent1">
                <a:lumMod val="75000"/>
              </a:schemeClr>
            </a:solidFill>
            <a:ln>
              <a:solidFill>
                <a:schemeClr val="accent1"/>
              </a:solidFill>
            </a:ln>
          </p:spPr>
          <p:txBody>
            <a:bodyPr wrap="square" rtlCol="0">
              <a:spAutoFit/>
            </a:bodyPr>
            <a:lstStyle/>
            <a:p>
              <a:pPr algn="ctr"/>
              <a:r>
                <a:rPr lang="en-US" sz="1500" b="1" dirty="0">
                  <a:solidFill>
                    <a:schemeClr val="bg1"/>
                  </a:solidFill>
                </a:rPr>
                <a:t>Non-fluorine atom on one or more carbons.</a:t>
              </a:r>
            </a:p>
          </p:txBody>
        </p:sp>
        <p:sp>
          <p:nvSpPr>
            <p:cNvPr id="166" name="TextBox 165"/>
            <p:cNvSpPr txBox="1"/>
            <p:nvPr/>
          </p:nvSpPr>
          <p:spPr>
            <a:xfrm>
              <a:off x="6632621" y="3921421"/>
              <a:ext cx="713023" cy="400110"/>
            </a:xfrm>
            <a:prstGeom prst="rect">
              <a:avLst/>
            </a:prstGeom>
            <a:noFill/>
          </p:spPr>
          <p:txBody>
            <a:bodyPr wrap="square" rtlCol="0">
              <a:sp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OH</a:t>
              </a:r>
            </a:p>
          </p:txBody>
        </p:sp>
      </p:grpSp>
      <p:sp>
        <p:nvSpPr>
          <p:cNvPr id="74" name="Text Placeholder 2"/>
          <p:cNvSpPr txBox="1">
            <a:spLocks/>
          </p:cNvSpPr>
          <p:nvPr/>
        </p:nvSpPr>
        <p:spPr>
          <a:xfrm>
            <a:off x="1327517" y="2072167"/>
            <a:ext cx="9318395" cy="79034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9863" lvl="1" indent="-169863">
              <a:buClr>
                <a:srgbClr val="003B5C"/>
              </a:buClr>
              <a:buSzPct val="80000"/>
              <a:buFont typeface="Arial" panose="020B0604020202020204" pitchFamily="34" charset="0"/>
              <a:buChar char="•"/>
            </a:pPr>
            <a:r>
              <a:rPr lang="en-US" sz="2400" b="1" u="sng" dirty="0">
                <a:solidFill>
                  <a:schemeClr val="tx1">
                    <a:lumMod val="75000"/>
                    <a:lumOff val="25000"/>
                  </a:schemeClr>
                </a:solidFill>
                <a:cs typeface="Arial" pitchFamily="34" charset="0"/>
              </a:rPr>
              <a:t>Poly</a:t>
            </a:r>
            <a:r>
              <a:rPr lang="en-US" sz="2400" b="1" dirty="0">
                <a:solidFill>
                  <a:schemeClr val="tx1">
                    <a:lumMod val="75000"/>
                    <a:lumOff val="25000"/>
                  </a:schemeClr>
                </a:solidFill>
                <a:cs typeface="Arial" pitchFamily="34" charset="0"/>
              </a:rPr>
              <a:t>-</a:t>
            </a:r>
            <a:r>
              <a:rPr lang="en-US" sz="2400" b="1" dirty="0" err="1">
                <a:solidFill>
                  <a:schemeClr val="tx1">
                    <a:lumMod val="75000"/>
                    <a:lumOff val="25000"/>
                  </a:schemeClr>
                </a:solidFill>
                <a:cs typeface="Arial" pitchFamily="34" charset="0"/>
              </a:rPr>
              <a:t>fluoroalkyl</a:t>
            </a:r>
            <a:r>
              <a:rPr lang="en-US" sz="2400" b="1" dirty="0">
                <a:solidFill>
                  <a:schemeClr val="tx1">
                    <a:lumMod val="75000"/>
                    <a:lumOff val="25000"/>
                  </a:schemeClr>
                </a:solidFill>
                <a:cs typeface="Arial" pitchFamily="34" charset="0"/>
              </a:rPr>
              <a:t> substances</a:t>
            </a:r>
            <a:r>
              <a:rPr lang="en-US" sz="2400" dirty="0">
                <a:solidFill>
                  <a:schemeClr val="tx1">
                    <a:lumMod val="75000"/>
                    <a:lumOff val="25000"/>
                  </a:schemeClr>
                </a:solidFill>
                <a:cs typeface="Arial" pitchFamily="34" charset="0"/>
              </a:rPr>
              <a:t>: </a:t>
            </a:r>
            <a:r>
              <a:rPr lang="en-US" sz="2400" dirty="0">
                <a:solidFill>
                  <a:schemeClr val="tx1">
                    <a:lumMod val="75000"/>
                    <a:lumOff val="25000"/>
                  </a:schemeClr>
                </a:solidFill>
                <a:highlight>
                  <a:srgbClr val="FFFF00"/>
                </a:highlight>
                <a:cs typeface="Arial" pitchFamily="34" charset="0"/>
              </a:rPr>
              <a:t>non-fluorine atom</a:t>
            </a:r>
            <a:r>
              <a:rPr lang="en-US" sz="2400" dirty="0">
                <a:solidFill>
                  <a:schemeClr val="tx1">
                    <a:lumMod val="75000"/>
                    <a:lumOff val="25000"/>
                  </a:schemeClr>
                </a:solidFill>
                <a:cs typeface="Arial" pitchFamily="34" charset="0"/>
              </a:rPr>
              <a:t> (typically hydrogen or oxygen) attached to at least one carbon atom</a:t>
            </a:r>
          </a:p>
          <a:p>
            <a:endParaRPr lang="en-US" dirty="0"/>
          </a:p>
        </p:txBody>
      </p:sp>
      <p:sp>
        <p:nvSpPr>
          <p:cNvPr id="75" name="TextBox 74">
            <a:extLst>
              <a:ext uri="{FF2B5EF4-FFF2-40B4-BE49-F238E27FC236}">
                <a16:creationId xmlns:a16="http://schemas.microsoft.com/office/drawing/2014/main" id="{0B983B23-CD2E-42D4-BBDB-13B6B9476229}"/>
              </a:ext>
            </a:extLst>
          </p:cNvPr>
          <p:cNvSpPr txBox="1"/>
          <p:nvPr/>
        </p:nvSpPr>
        <p:spPr>
          <a:xfrm>
            <a:off x="2152744" y="5848882"/>
            <a:ext cx="6540291" cy="646331"/>
          </a:xfrm>
          <a:prstGeom prst="rect">
            <a:avLst/>
          </a:prstGeom>
          <a:solidFill>
            <a:srgbClr val="FFFF00"/>
          </a:solidFill>
          <a:ln>
            <a:solidFill>
              <a:schemeClr val="accent1"/>
            </a:solidFill>
          </a:ln>
        </p:spPr>
        <p:txBody>
          <a:bodyPr wrap="square" rtlCol="0">
            <a:spAutoFit/>
          </a:bodyPr>
          <a:lstStyle/>
          <a:p>
            <a:pPr algn="ctr"/>
            <a:r>
              <a:rPr lang="en-US" b="1" dirty="0">
                <a:solidFill>
                  <a:schemeClr val="accent1">
                    <a:lumMod val="50000"/>
                  </a:schemeClr>
                </a:solidFill>
                <a:highlight>
                  <a:srgbClr val="FFFF00"/>
                </a:highlight>
              </a:rPr>
              <a:t>Polyfluoroalkyl substances may also be degraded to perfluoroalkyl substances (e.g., PFOS or PFOA): </a:t>
            </a:r>
            <a:r>
              <a:rPr lang="en-US" b="1" u="sng" dirty="0">
                <a:solidFill>
                  <a:schemeClr val="accent1">
                    <a:lumMod val="50000"/>
                  </a:schemeClr>
                </a:solidFill>
                <a:highlight>
                  <a:srgbClr val="FFFF00"/>
                </a:highlight>
              </a:rPr>
              <a:t>PRECURSORS</a:t>
            </a:r>
          </a:p>
        </p:txBody>
      </p:sp>
    </p:spTree>
    <p:extLst>
      <p:ext uri="{BB962C8B-B14F-4D97-AF65-F5344CB8AC3E}">
        <p14:creationId xmlns:p14="http://schemas.microsoft.com/office/powerpoint/2010/main" val="310650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74" grpId="0"/>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2FF830-5326-477E-AB52-E2F4BDF8148C}"/>
              </a:ext>
            </a:extLst>
          </p:cNvPr>
          <p:cNvSpPr>
            <a:spLocks noGrp="1"/>
          </p:cNvSpPr>
          <p:nvPr>
            <p:ph type="sldNum" sz="quarter" idx="12"/>
          </p:nvPr>
        </p:nvSpPr>
        <p:spPr/>
        <p:txBody>
          <a:bodyPr/>
          <a:lstStyle/>
          <a:p>
            <a:pPr>
              <a:defRPr/>
            </a:pPr>
            <a:fld id="{296D35B4-D7AE-4D85-A57B-B2B020E7A9A7}" type="slidenum">
              <a:rPr lang="en-US" smtClean="0"/>
              <a:pPr>
                <a:defRPr/>
              </a:pPr>
              <a:t>6</a:t>
            </a:fld>
            <a:endParaRPr lang="en-US" dirty="0"/>
          </a:p>
        </p:txBody>
      </p:sp>
      <p:sp>
        <p:nvSpPr>
          <p:cNvPr id="3" name="Title 2">
            <a:extLst>
              <a:ext uri="{FF2B5EF4-FFF2-40B4-BE49-F238E27FC236}">
                <a16:creationId xmlns:a16="http://schemas.microsoft.com/office/drawing/2014/main" id="{5042D8FC-9D81-4CE0-96B4-7FFC32049B76}"/>
              </a:ext>
            </a:extLst>
          </p:cNvPr>
          <p:cNvSpPr>
            <a:spLocks noGrp="1"/>
          </p:cNvSpPr>
          <p:nvPr>
            <p:ph type="title"/>
          </p:nvPr>
        </p:nvSpPr>
        <p:spPr/>
        <p:txBody>
          <a:bodyPr/>
          <a:lstStyle/>
          <a:p>
            <a:r>
              <a:rPr lang="en-US" b="1" dirty="0"/>
              <a:t>What Are PFAS?</a:t>
            </a:r>
          </a:p>
        </p:txBody>
      </p:sp>
      <p:sp>
        <p:nvSpPr>
          <p:cNvPr id="5" name="Text Placeholder 3">
            <a:extLst>
              <a:ext uri="{FF2B5EF4-FFF2-40B4-BE49-F238E27FC236}">
                <a16:creationId xmlns:a16="http://schemas.microsoft.com/office/drawing/2014/main" id="{A14A679A-A961-435F-843B-D89DC967C33B}"/>
              </a:ext>
            </a:extLst>
          </p:cNvPr>
          <p:cNvSpPr txBox="1">
            <a:spLocks/>
          </p:cNvSpPr>
          <p:nvPr/>
        </p:nvSpPr>
        <p:spPr>
          <a:xfrm>
            <a:off x="358219" y="1042684"/>
            <a:ext cx="9795567" cy="4264607"/>
          </a:xfrm>
          <a:prstGeom prst="rect">
            <a:avLst/>
          </a:prstGeom>
        </p:spPr>
        <p:txBody>
          <a:bodyPr/>
          <a:lst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ＭＳ Ｐゴシック" pitchFamily="24" charset="-128"/>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pitchFamily="24" charset="-128"/>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pitchFamily="24" charset="-128"/>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pitchFamily="24" charset="-128"/>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pitchFamily="2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227013" lvl="1" indent="-227013">
              <a:spcBef>
                <a:spcPts val="450"/>
              </a:spcBef>
              <a:spcAft>
                <a:spcPts val="450"/>
              </a:spcAft>
              <a:buClr>
                <a:srgbClr val="003B5C"/>
              </a:buClr>
              <a:buSzPct val="80000"/>
              <a:buFont typeface="Arial" panose="020B0604020202020204" pitchFamily="34" charset="0"/>
              <a:buChar char="•"/>
            </a:pPr>
            <a:r>
              <a:rPr lang="en-US" sz="2800" dirty="0">
                <a:solidFill>
                  <a:schemeClr val="tx1">
                    <a:lumMod val="75000"/>
                    <a:lumOff val="25000"/>
                  </a:schemeClr>
                </a:solidFill>
                <a:cs typeface="Arial" pitchFamily="34" charset="0"/>
              </a:rPr>
              <a:t>Poly- and per-fluoroalkyl substances</a:t>
            </a:r>
          </a:p>
          <a:p>
            <a:pPr marL="470297" lvl="2" indent="-214313">
              <a:spcBef>
                <a:spcPts val="450"/>
              </a:spcBef>
              <a:buClr>
                <a:srgbClr val="003B5C"/>
              </a:buClr>
              <a:buSzPct val="80000"/>
              <a:buFont typeface="Arial" panose="020B0604020202020204" pitchFamily="34" charset="0"/>
              <a:buChar char="─"/>
            </a:pPr>
            <a:r>
              <a:rPr lang="en-US" sz="2000" dirty="0">
                <a:solidFill>
                  <a:schemeClr val="tx1">
                    <a:lumMod val="75000"/>
                    <a:lumOff val="25000"/>
                  </a:schemeClr>
                </a:solidFill>
                <a:cs typeface="Arial" pitchFamily="34" charset="0"/>
              </a:rPr>
              <a:t>Generic family of chemicals</a:t>
            </a:r>
          </a:p>
          <a:p>
            <a:pPr marL="470297" lvl="2" indent="-214313">
              <a:spcBef>
                <a:spcPts val="450"/>
              </a:spcBef>
              <a:buClr>
                <a:srgbClr val="003B5C"/>
              </a:buClr>
              <a:buSzPct val="80000"/>
              <a:buFont typeface="Arial" panose="020B0604020202020204" pitchFamily="34" charset="0"/>
              <a:buChar char="─"/>
            </a:pPr>
            <a:r>
              <a:rPr lang="en-US" sz="2000" dirty="0">
                <a:solidFill>
                  <a:schemeClr val="tx1">
                    <a:lumMod val="75000"/>
                    <a:lumOff val="25000"/>
                  </a:schemeClr>
                </a:solidFill>
                <a:cs typeface="Arial" pitchFamily="34" charset="0"/>
              </a:rPr>
              <a:t>Manmade and do not occur naturally</a:t>
            </a:r>
          </a:p>
          <a:p>
            <a:pPr marL="470297" lvl="2" indent="-214313">
              <a:spcBef>
                <a:spcPts val="450"/>
              </a:spcBef>
              <a:buClr>
                <a:srgbClr val="003B5C"/>
              </a:buClr>
              <a:buSzPct val="80000"/>
              <a:buFont typeface="Arial" panose="020B0604020202020204" pitchFamily="34" charset="0"/>
              <a:buChar char="─"/>
            </a:pPr>
            <a:r>
              <a:rPr lang="en-US" sz="2000" dirty="0">
                <a:solidFill>
                  <a:schemeClr val="tx1">
                    <a:lumMod val="75000"/>
                    <a:lumOff val="25000"/>
                  </a:schemeClr>
                </a:solidFill>
                <a:cs typeface="Arial" pitchFamily="34" charset="0"/>
              </a:rPr>
              <a:t>Used since 1940 (Critical for the Manhattan Project)</a:t>
            </a:r>
          </a:p>
          <a:p>
            <a:pPr marL="470297" lvl="2" indent="-214313">
              <a:spcBef>
                <a:spcPts val="450"/>
              </a:spcBef>
              <a:buClr>
                <a:srgbClr val="003B5C"/>
              </a:buClr>
              <a:buSzPct val="80000"/>
              <a:buFont typeface="Arial" panose="020B0604020202020204" pitchFamily="34" charset="0"/>
              <a:buChar char="─"/>
            </a:pPr>
            <a:r>
              <a:rPr lang="en-US" sz="2000" dirty="0">
                <a:solidFill>
                  <a:schemeClr val="tx1">
                    <a:lumMod val="75000"/>
                    <a:lumOff val="25000"/>
                  </a:schemeClr>
                </a:solidFill>
                <a:cs typeface="Arial" pitchFamily="34" charset="0"/>
              </a:rPr>
              <a:t>Can be branched or unbranched</a:t>
            </a:r>
          </a:p>
          <a:p>
            <a:pPr marL="470297" lvl="2" indent="-214313">
              <a:spcBef>
                <a:spcPts val="450"/>
              </a:spcBef>
              <a:buClr>
                <a:srgbClr val="003B5C"/>
              </a:buClr>
              <a:buSzPct val="80000"/>
              <a:buFont typeface="Arial" panose="020B0604020202020204" pitchFamily="34" charset="0"/>
              <a:buChar char="─"/>
            </a:pPr>
            <a:r>
              <a:rPr lang="en-US" sz="2000" dirty="0">
                <a:solidFill>
                  <a:schemeClr val="tx1">
                    <a:lumMod val="75000"/>
                    <a:lumOff val="25000"/>
                  </a:schemeClr>
                </a:solidFill>
                <a:cs typeface="Arial" pitchFamily="34" charset="0"/>
              </a:rPr>
              <a:t>Short chain or long chain</a:t>
            </a:r>
          </a:p>
          <a:p>
            <a:pPr marL="470297" lvl="2" indent="-214313">
              <a:spcBef>
                <a:spcPts val="450"/>
              </a:spcBef>
              <a:buClr>
                <a:srgbClr val="003B5C"/>
              </a:buClr>
              <a:buSzPct val="80000"/>
              <a:buFont typeface="Arial" panose="020B0604020202020204" pitchFamily="34" charset="0"/>
              <a:buChar char="─"/>
            </a:pPr>
            <a:r>
              <a:rPr lang="en-US" sz="2000" dirty="0">
                <a:solidFill>
                  <a:schemeClr val="tx1">
                    <a:lumMod val="75000"/>
                    <a:lumOff val="25000"/>
                  </a:schemeClr>
                </a:solidFill>
                <a:cs typeface="Arial" pitchFamily="34" charset="0"/>
              </a:rPr>
              <a:t>Used to make products that resist heat, oils, grease, stains, and water</a:t>
            </a:r>
          </a:p>
          <a:p>
            <a:pPr marL="227013" indent="-227013">
              <a:spcBef>
                <a:spcPts val="900"/>
              </a:spcBef>
            </a:pPr>
            <a:endParaRPr lang="en-US" sz="2800" dirty="0">
              <a:solidFill>
                <a:schemeClr val="tx1">
                  <a:lumMod val="75000"/>
                  <a:lumOff val="25000"/>
                </a:schemeClr>
              </a:solidFill>
            </a:endParaRPr>
          </a:p>
          <a:p>
            <a:pPr marL="227013" indent="-227013">
              <a:spcBef>
                <a:spcPts val="900"/>
              </a:spcBef>
            </a:pPr>
            <a:r>
              <a:rPr lang="en-US" sz="2800" dirty="0">
                <a:solidFill>
                  <a:schemeClr val="tx1">
                    <a:lumMod val="75000"/>
                    <a:lumOff val="25000"/>
                  </a:schemeClr>
                </a:solidFill>
              </a:rPr>
              <a:t>Most prevalent and researched: PFOA and PFOS</a:t>
            </a:r>
          </a:p>
        </p:txBody>
      </p:sp>
    </p:spTree>
    <p:extLst>
      <p:ext uri="{BB962C8B-B14F-4D97-AF65-F5344CB8AC3E}">
        <p14:creationId xmlns:p14="http://schemas.microsoft.com/office/powerpoint/2010/main" val="213670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52500"/>
            <a:ext cx="12192000" cy="5403852"/>
          </a:xfrm>
          <a:prstGeom prst="rect">
            <a:avLst/>
          </a:prstGeom>
          <a:solidFill>
            <a:srgbClr val="A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Slide Number Placeholder 1">
            <a:extLst>
              <a:ext uri="{FF2B5EF4-FFF2-40B4-BE49-F238E27FC236}">
                <a16:creationId xmlns:a16="http://schemas.microsoft.com/office/drawing/2014/main" id="{A3F2CD9B-3D62-49CD-9C20-1FB182FDE2F4}"/>
              </a:ext>
            </a:extLst>
          </p:cNvPr>
          <p:cNvSpPr>
            <a:spLocks noGrp="1"/>
          </p:cNvSpPr>
          <p:nvPr>
            <p:ph type="sldNum" sz="quarter" idx="12"/>
          </p:nvPr>
        </p:nvSpPr>
        <p:spPr/>
        <p:txBody>
          <a:bodyPr/>
          <a:lstStyle/>
          <a:p>
            <a:pPr>
              <a:defRPr/>
            </a:pPr>
            <a:fld id="{296D35B4-D7AE-4D85-A57B-B2B020E7A9A7}" type="slidenum">
              <a:rPr lang="en-US" smtClean="0"/>
              <a:pPr>
                <a:defRPr/>
              </a:pPr>
              <a:t>7</a:t>
            </a:fld>
            <a:endParaRPr lang="en-US" dirty="0"/>
          </a:p>
        </p:txBody>
      </p:sp>
      <p:sp>
        <p:nvSpPr>
          <p:cNvPr id="3" name="Title 2">
            <a:extLst>
              <a:ext uri="{FF2B5EF4-FFF2-40B4-BE49-F238E27FC236}">
                <a16:creationId xmlns:a16="http://schemas.microsoft.com/office/drawing/2014/main" id="{63898BEA-E1FA-4347-A044-37FB046F1B86}"/>
              </a:ext>
            </a:extLst>
          </p:cNvPr>
          <p:cNvSpPr>
            <a:spLocks noGrp="1"/>
          </p:cNvSpPr>
          <p:nvPr>
            <p:ph type="title"/>
          </p:nvPr>
        </p:nvSpPr>
        <p:spPr/>
        <p:txBody>
          <a:bodyPr/>
          <a:lstStyle/>
          <a:p>
            <a:r>
              <a:rPr lang="en-US" b="1" dirty="0"/>
              <a:t>Chemical Properties of Perfluoroalkyl Substances</a:t>
            </a:r>
          </a:p>
        </p:txBody>
      </p:sp>
      <p:pic>
        <p:nvPicPr>
          <p:cNvPr id="4" name="Picture 3">
            <a:extLst>
              <a:ext uri="{FF2B5EF4-FFF2-40B4-BE49-F238E27FC236}">
                <a16:creationId xmlns:a16="http://schemas.microsoft.com/office/drawing/2014/main" id="{ED983AF2-CE35-4BE1-8DE2-F76A1794E341}"/>
              </a:ext>
            </a:extLst>
          </p:cNvPr>
          <p:cNvPicPr>
            <a:picLocks noChangeAspect="1"/>
          </p:cNvPicPr>
          <p:nvPr/>
        </p:nvPicPr>
        <p:blipFill>
          <a:blip r:embed="rId2"/>
          <a:stretch>
            <a:fillRect/>
          </a:stretch>
        </p:blipFill>
        <p:spPr>
          <a:xfrm>
            <a:off x="5486400" y="1338606"/>
            <a:ext cx="6480246" cy="4583821"/>
          </a:xfrm>
          <a:prstGeom prst="rect">
            <a:avLst/>
          </a:prstGeom>
        </p:spPr>
      </p:pic>
      <p:sp>
        <p:nvSpPr>
          <p:cNvPr id="6" name="TextBox 5">
            <a:extLst>
              <a:ext uri="{FF2B5EF4-FFF2-40B4-BE49-F238E27FC236}">
                <a16:creationId xmlns:a16="http://schemas.microsoft.com/office/drawing/2014/main" id="{2C180F8C-1C5B-45BF-8032-9FC1A3ABC537}"/>
              </a:ext>
            </a:extLst>
          </p:cNvPr>
          <p:cNvSpPr txBox="1"/>
          <p:nvPr/>
        </p:nvSpPr>
        <p:spPr>
          <a:xfrm>
            <a:off x="579157" y="1345192"/>
            <a:ext cx="5076925" cy="5193729"/>
          </a:xfrm>
          <a:prstGeom prst="rect">
            <a:avLst/>
          </a:prstGeom>
          <a:noFill/>
        </p:spPr>
        <p:txBody>
          <a:bodyPr wrap="square" lIns="0" tIns="0" rIns="0" bIns="0" rtlCol="0">
            <a:spAutoFit/>
          </a:bodyPr>
          <a:lstStyle/>
          <a:p>
            <a:pPr marL="169863" indent="-169863">
              <a:spcBef>
                <a:spcPts val="3600"/>
              </a:spcBef>
              <a:buClr>
                <a:srgbClr val="003B5C"/>
              </a:buClr>
              <a:buSzPct val="80000"/>
              <a:buFont typeface="Arial" panose="020B0604020202020204" pitchFamily="34" charset="0"/>
              <a:buChar char="•"/>
            </a:pPr>
            <a:r>
              <a:rPr lang="en-US" sz="2800" dirty="0">
                <a:solidFill>
                  <a:schemeClr val="tx1">
                    <a:lumMod val="65000"/>
                    <a:lumOff val="35000"/>
                  </a:schemeClr>
                </a:solidFill>
              </a:rPr>
              <a:t>C-F: Strong bond </a:t>
            </a:r>
          </a:p>
          <a:p>
            <a:pPr marL="169863" indent="-169863">
              <a:spcBef>
                <a:spcPts val="3600"/>
              </a:spcBef>
              <a:buClr>
                <a:srgbClr val="003B5C"/>
              </a:buClr>
              <a:buSzPct val="80000"/>
              <a:buFont typeface="Arial" panose="020B0604020202020204" pitchFamily="34" charset="0"/>
              <a:buChar char="•"/>
            </a:pPr>
            <a:r>
              <a:rPr lang="en-US" sz="2800" dirty="0">
                <a:solidFill>
                  <a:schemeClr val="tx1">
                    <a:lumMod val="65000"/>
                    <a:lumOff val="35000"/>
                  </a:schemeClr>
                </a:solidFill>
              </a:rPr>
              <a:t>Chemically and thermally stable</a:t>
            </a:r>
          </a:p>
          <a:p>
            <a:pPr marL="169863" indent="-169863">
              <a:spcBef>
                <a:spcPts val="3600"/>
              </a:spcBef>
              <a:buClr>
                <a:srgbClr val="003B5C"/>
              </a:buClr>
              <a:buSzPct val="80000"/>
              <a:buFont typeface="Arial" panose="020B0604020202020204" pitchFamily="34" charset="0"/>
              <a:buChar char="•"/>
            </a:pPr>
            <a:r>
              <a:rPr lang="en-US" sz="2800" dirty="0">
                <a:solidFill>
                  <a:schemeClr val="tx1">
                    <a:lumMod val="65000"/>
                    <a:lumOff val="35000"/>
                  </a:schemeClr>
                </a:solidFill>
              </a:rPr>
              <a:t>Water soluble and mobile in groundwater</a:t>
            </a:r>
          </a:p>
          <a:p>
            <a:pPr marL="169863" indent="-169863">
              <a:spcBef>
                <a:spcPts val="3600"/>
              </a:spcBef>
              <a:buClr>
                <a:srgbClr val="003B5C"/>
              </a:buClr>
              <a:buSzPct val="80000"/>
              <a:buFont typeface="Arial" panose="020B0604020202020204" pitchFamily="34" charset="0"/>
              <a:buChar char="•"/>
            </a:pPr>
            <a:r>
              <a:rPr lang="en-US" sz="2800" dirty="0">
                <a:solidFill>
                  <a:schemeClr val="tx1">
                    <a:lumMod val="65000"/>
                    <a:lumOff val="35000"/>
                  </a:schemeClr>
                </a:solidFill>
              </a:rPr>
              <a:t>Surfactant properties</a:t>
            </a:r>
          </a:p>
          <a:p>
            <a:pPr marL="169863" indent="-169863">
              <a:spcBef>
                <a:spcPts val="3600"/>
              </a:spcBef>
              <a:buClr>
                <a:srgbClr val="003B5C"/>
              </a:buClr>
              <a:buSzPct val="80000"/>
              <a:buFont typeface="Arial" panose="020B0604020202020204" pitchFamily="34" charset="0"/>
              <a:buChar char="•"/>
            </a:pPr>
            <a:r>
              <a:rPr lang="en-US" sz="2800" dirty="0">
                <a:solidFill>
                  <a:schemeClr val="tx1">
                    <a:lumMod val="65000"/>
                    <a:lumOff val="35000"/>
                  </a:schemeClr>
                </a:solidFill>
              </a:rPr>
              <a:t>Recalcitrant in environment</a:t>
            </a:r>
          </a:p>
          <a:p>
            <a:pPr marL="342900" indent="-342900">
              <a:spcBef>
                <a:spcPts val="900"/>
              </a:spcBef>
              <a:buClr>
                <a:srgbClr val="003B5C"/>
              </a:buClr>
              <a:buSzPct val="80000"/>
              <a:buFont typeface="Wingdings" panose="05000000000000000000" pitchFamily="2" charset="2"/>
              <a:buChar char="§"/>
            </a:pPr>
            <a:endParaRPr lang="en-US" sz="2400" dirty="0">
              <a:solidFill>
                <a:schemeClr val="tx1">
                  <a:lumMod val="65000"/>
                  <a:lumOff val="35000"/>
                </a:schemeClr>
              </a:solidFill>
            </a:endParaRPr>
          </a:p>
          <a:p>
            <a:endParaRPr lang="en-US" dirty="0"/>
          </a:p>
        </p:txBody>
      </p:sp>
      <p:sp>
        <p:nvSpPr>
          <p:cNvPr id="8" name="TextBox 7">
            <a:extLst>
              <a:ext uri="{FF2B5EF4-FFF2-40B4-BE49-F238E27FC236}">
                <a16:creationId xmlns:a16="http://schemas.microsoft.com/office/drawing/2014/main" id="{BC2ABB4D-9953-45BF-B09B-8DBA01E863D0}"/>
              </a:ext>
            </a:extLst>
          </p:cNvPr>
          <p:cNvSpPr txBox="1"/>
          <p:nvPr/>
        </p:nvSpPr>
        <p:spPr>
          <a:xfrm>
            <a:off x="6029202" y="1058347"/>
            <a:ext cx="3646025" cy="461665"/>
          </a:xfrm>
          <a:prstGeom prst="rect">
            <a:avLst/>
          </a:prstGeom>
          <a:noFill/>
        </p:spPr>
        <p:txBody>
          <a:bodyPr wrap="square" rtlCol="0">
            <a:spAutoFit/>
          </a:bodyPr>
          <a:lstStyle/>
          <a:p>
            <a:pPr algn="ctr"/>
            <a:r>
              <a:rPr lang="en-US" sz="2400" dirty="0"/>
              <a:t>A PFAS Micelle</a:t>
            </a:r>
          </a:p>
        </p:txBody>
      </p:sp>
    </p:spTree>
    <p:extLst>
      <p:ext uri="{BB962C8B-B14F-4D97-AF65-F5344CB8AC3E}">
        <p14:creationId xmlns:p14="http://schemas.microsoft.com/office/powerpoint/2010/main" val="9570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11898"/>
            <a:ext cx="12191999" cy="539189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A394C3E-F473-4209-8B9B-736FADF4838B}"/>
              </a:ext>
            </a:extLst>
          </p:cNvPr>
          <p:cNvSpPr>
            <a:spLocks noGrp="1"/>
          </p:cNvSpPr>
          <p:nvPr>
            <p:ph type="sldNum" sz="quarter" idx="12"/>
          </p:nvPr>
        </p:nvSpPr>
        <p:spPr/>
        <p:txBody>
          <a:bodyPr/>
          <a:lstStyle/>
          <a:p>
            <a:pPr>
              <a:defRPr/>
            </a:pPr>
            <a:fld id="{296D35B4-D7AE-4D85-A57B-B2B020E7A9A7}" type="slidenum">
              <a:rPr lang="en-US" smtClean="0"/>
              <a:pPr>
                <a:defRPr/>
              </a:pPr>
              <a:t>8</a:t>
            </a:fld>
            <a:endParaRPr lang="en-US" dirty="0"/>
          </a:p>
        </p:txBody>
      </p:sp>
      <p:sp>
        <p:nvSpPr>
          <p:cNvPr id="3" name="Title 2">
            <a:extLst>
              <a:ext uri="{FF2B5EF4-FFF2-40B4-BE49-F238E27FC236}">
                <a16:creationId xmlns:a16="http://schemas.microsoft.com/office/drawing/2014/main" id="{8D2CC0BD-A33E-4D75-8D24-E4232A3CCDFE}"/>
              </a:ext>
            </a:extLst>
          </p:cNvPr>
          <p:cNvSpPr>
            <a:spLocks noGrp="1"/>
          </p:cNvSpPr>
          <p:nvPr>
            <p:ph type="title"/>
          </p:nvPr>
        </p:nvSpPr>
        <p:spPr/>
        <p:txBody>
          <a:bodyPr/>
          <a:lstStyle/>
          <a:p>
            <a:r>
              <a:rPr lang="en-US" b="1" dirty="0"/>
              <a:t>Sources of PFAS and Potentially Affected Sites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76" y="1006240"/>
            <a:ext cx="9622377" cy="5397553"/>
          </a:xfrm>
          <a:prstGeom prst="rect">
            <a:avLst/>
          </a:prstGeom>
        </p:spPr>
      </p:pic>
    </p:spTree>
    <p:extLst>
      <p:ext uri="{BB962C8B-B14F-4D97-AF65-F5344CB8AC3E}">
        <p14:creationId xmlns:p14="http://schemas.microsoft.com/office/powerpoint/2010/main" val="315200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157591"/>
            <a:ext cx="12191999" cy="495359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DC033CE-6574-4716-B151-48A4429A96A7}"/>
              </a:ext>
            </a:extLst>
          </p:cNvPr>
          <p:cNvSpPr>
            <a:spLocks noGrp="1"/>
          </p:cNvSpPr>
          <p:nvPr>
            <p:ph type="sldNum" sz="quarter" idx="12"/>
          </p:nvPr>
        </p:nvSpPr>
        <p:spPr/>
        <p:txBody>
          <a:bodyPr/>
          <a:lstStyle/>
          <a:p>
            <a:pPr>
              <a:defRPr/>
            </a:pPr>
            <a:fld id="{296D35B4-D7AE-4D85-A57B-B2B020E7A9A7}" type="slidenum">
              <a:rPr lang="en-US" smtClean="0"/>
              <a:pPr>
                <a:defRPr/>
              </a:pPr>
              <a:t>9</a:t>
            </a:fld>
            <a:endParaRPr lang="en-US" dirty="0"/>
          </a:p>
        </p:txBody>
      </p:sp>
      <p:sp>
        <p:nvSpPr>
          <p:cNvPr id="3" name="Title 2">
            <a:extLst>
              <a:ext uri="{FF2B5EF4-FFF2-40B4-BE49-F238E27FC236}">
                <a16:creationId xmlns:a16="http://schemas.microsoft.com/office/drawing/2014/main" id="{F0AE855D-9B6E-45C0-97C1-33964F4955EF}"/>
              </a:ext>
            </a:extLst>
          </p:cNvPr>
          <p:cNvSpPr>
            <a:spLocks noGrp="1"/>
          </p:cNvSpPr>
          <p:nvPr>
            <p:ph type="title"/>
          </p:nvPr>
        </p:nvSpPr>
        <p:spPr/>
        <p:txBody>
          <a:bodyPr/>
          <a:lstStyle/>
          <a:p>
            <a:r>
              <a:rPr lang="en-US" b="1" dirty="0"/>
              <a:t>Where Are PFAS Used?</a:t>
            </a:r>
          </a:p>
        </p:txBody>
      </p:sp>
      <p:pic>
        <p:nvPicPr>
          <p:cNvPr id="6" name="Picture 5">
            <a:extLst>
              <a:ext uri="{FF2B5EF4-FFF2-40B4-BE49-F238E27FC236}">
                <a16:creationId xmlns:a16="http://schemas.microsoft.com/office/drawing/2014/main" id="{01162573-F4F2-4A9A-9458-963969C59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47" y="1517525"/>
            <a:ext cx="2230597" cy="1921188"/>
          </a:xfrm>
          <a:prstGeom prst="rect">
            <a:avLst/>
          </a:prstGeom>
        </p:spPr>
      </p:pic>
      <p:pic>
        <p:nvPicPr>
          <p:cNvPr id="7" name="Picture 6">
            <a:extLst>
              <a:ext uri="{FF2B5EF4-FFF2-40B4-BE49-F238E27FC236}">
                <a16:creationId xmlns:a16="http://schemas.microsoft.com/office/drawing/2014/main" id="{9999C7AA-D9BF-40E5-A8B4-608D080817D2}"/>
              </a:ext>
            </a:extLst>
          </p:cNvPr>
          <p:cNvPicPr>
            <a:picLocks noChangeAspect="1"/>
          </p:cNvPicPr>
          <p:nvPr/>
        </p:nvPicPr>
        <p:blipFill rotWithShape="1">
          <a:blip r:embed="rId3">
            <a:extLst>
              <a:ext uri="{28A0092B-C50C-407E-A947-70E740481C1C}">
                <a14:useLocalDpi xmlns:a14="http://schemas.microsoft.com/office/drawing/2010/main" val="0"/>
              </a:ext>
            </a:extLst>
          </a:blip>
          <a:srcRect l="-11611" r="35135"/>
          <a:stretch/>
        </p:blipFill>
        <p:spPr>
          <a:xfrm>
            <a:off x="9813260" y="1517526"/>
            <a:ext cx="2142032" cy="1921187"/>
          </a:xfrm>
          <a:prstGeom prst="rect">
            <a:avLst/>
          </a:prstGeom>
        </p:spPr>
      </p:pic>
      <p:pic>
        <p:nvPicPr>
          <p:cNvPr id="8" name="Picture 7">
            <a:extLst>
              <a:ext uri="{FF2B5EF4-FFF2-40B4-BE49-F238E27FC236}">
                <a16:creationId xmlns:a16="http://schemas.microsoft.com/office/drawing/2014/main" id="{E3A3E1F3-3D6D-486B-97AD-BCB2E2D64940}"/>
              </a:ext>
            </a:extLst>
          </p:cNvPr>
          <p:cNvPicPr>
            <a:picLocks noChangeAspect="1"/>
          </p:cNvPicPr>
          <p:nvPr/>
        </p:nvPicPr>
        <p:blipFill rotWithShape="1">
          <a:blip r:embed="rId4">
            <a:extLst>
              <a:ext uri="{28A0092B-C50C-407E-A947-70E740481C1C}">
                <a14:useLocalDpi xmlns:a14="http://schemas.microsoft.com/office/drawing/2010/main" val="0"/>
              </a:ext>
            </a:extLst>
          </a:blip>
          <a:srcRect l="5278" t="4741" r="4221" b="4440"/>
          <a:stretch/>
        </p:blipFill>
        <p:spPr>
          <a:xfrm>
            <a:off x="2777426" y="1517527"/>
            <a:ext cx="2535404" cy="1921188"/>
          </a:xfrm>
          <a:prstGeom prst="rect">
            <a:avLst/>
          </a:prstGeom>
        </p:spPr>
      </p:pic>
      <p:pic>
        <p:nvPicPr>
          <p:cNvPr id="9" name="Picture 8">
            <a:extLst>
              <a:ext uri="{FF2B5EF4-FFF2-40B4-BE49-F238E27FC236}">
                <a16:creationId xmlns:a16="http://schemas.microsoft.com/office/drawing/2014/main" id="{E11B19F5-E631-4C7E-9DD4-35CA7006C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2678" y="1517527"/>
            <a:ext cx="2051612" cy="1921188"/>
          </a:xfrm>
          <a:prstGeom prst="rect">
            <a:avLst/>
          </a:prstGeom>
        </p:spPr>
      </p:pic>
      <p:pic>
        <p:nvPicPr>
          <p:cNvPr id="10" name="Picture 9">
            <a:extLst>
              <a:ext uri="{FF2B5EF4-FFF2-40B4-BE49-F238E27FC236}">
                <a16:creationId xmlns:a16="http://schemas.microsoft.com/office/drawing/2014/main" id="{C949B88D-2445-4855-B053-ADEA894FCE5C}"/>
              </a:ext>
            </a:extLst>
          </p:cNvPr>
          <p:cNvPicPr>
            <a:picLocks noChangeAspect="1"/>
          </p:cNvPicPr>
          <p:nvPr/>
        </p:nvPicPr>
        <p:blipFill rotWithShape="1">
          <a:blip r:embed="rId6">
            <a:extLst>
              <a:ext uri="{28A0092B-C50C-407E-A947-70E740481C1C}">
                <a14:useLocalDpi xmlns:a14="http://schemas.microsoft.com/office/drawing/2010/main" val="0"/>
              </a:ext>
            </a:extLst>
          </a:blip>
          <a:srcRect t="14705" b="5541"/>
          <a:stretch/>
        </p:blipFill>
        <p:spPr>
          <a:xfrm>
            <a:off x="262646" y="3720339"/>
            <a:ext cx="2230598" cy="2116257"/>
          </a:xfrm>
          <a:prstGeom prst="rect">
            <a:avLst/>
          </a:prstGeom>
        </p:spPr>
      </p:pic>
      <p:pic>
        <p:nvPicPr>
          <p:cNvPr id="11" name="Picture 10">
            <a:extLst>
              <a:ext uri="{FF2B5EF4-FFF2-40B4-BE49-F238E27FC236}">
                <a16:creationId xmlns:a16="http://schemas.microsoft.com/office/drawing/2014/main" id="{CED4D9A6-E60F-4477-9A21-9D6FE7C08E97}"/>
              </a:ext>
            </a:extLst>
          </p:cNvPr>
          <p:cNvPicPr>
            <a:picLocks noChangeAspect="1"/>
          </p:cNvPicPr>
          <p:nvPr/>
        </p:nvPicPr>
        <p:blipFill rotWithShape="1">
          <a:blip r:embed="rId7">
            <a:extLst>
              <a:ext uri="{28A0092B-C50C-407E-A947-70E740481C1C}">
                <a14:useLocalDpi xmlns:a14="http://schemas.microsoft.com/office/drawing/2010/main" val="0"/>
              </a:ext>
            </a:extLst>
          </a:blip>
          <a:srcRect r="30527"/>
          <a:stretch/>
        </p:blipFill>
        <p:spPr>
          <a:xfrm>
            <a:off x="7954954" y="1517525"/>
            <a:ext cx="1945895" cy="1921188"/>
          </a:xfrm>
          <a:prstGeom prst="rect">
            <a:avLst/>
          </a:prstGeom>
        </p:spPr>
      </p:pic>
      <p:pic>
        <p:nvPicPr>
          <p:cNvPr id="12" name="Picture 11">
            <a:extLst>
              <a:ext uri="{FF2B5EF4-FFF2-40B4-BE49-F238E27FC236}">
                <a16:creationId xmlns:a16="http://schemas.microsoft.com/office/drawing/2014/main" id="{6018CCEC-E4E6-4944-818A-14862219DDAB}"/>
              </a:ext>
            </a:extLst>
          </p:cNvPr>
          <p:cNvPicPr>
            <a:picLocks noChangeAspect="1"/>
          </p:cNvPicPr>
          <p:nvPr/>
        </p:nvPicPr>
        <p:blipFill rotWithShape="1">
          <a:blip r:embed="rId8">
            <a:extLst>
              <a:ext uri="{28A0092B-C50C-407E-A947-70E740481C1C}">
                <a14:useLocalDpi xmlns:a14="http://schemas.microsoft.com/office/drawing/2010/main" val="0"/>
              </a:ext>
            </a:extLst>
          </a:blip>
          <a:srcRect r="12911"/>
          <a:stretch/>
        </p:blipFill>
        <p:spPr>
          <a:xfrm>
            <a:off x="5760305" y="3677749"/>
            <a:ext cx="3305224" cy="2158847"/>
          </a:xfrm>
          <a:prstGeom prst="rect">
            <a:avLst/>
          </a:prstGeom>
        </p:spPr>
      </p:pic>
      <p:pic>
        <p:nvPicPr>
          <p:cNvPr id="13" name="Picture 12">
            <a:extLst>
              <a:ext uri="{FF2B5EF4-FFF2-40B4-BE49-F238E27FC236}">
                <a16:creationId xmlns:a16="http://schemas.microsoft.com/office/drawing/2014/main" id="{3F0F6142-D053-4698-89C9-DE143F78B3C3}"/>
              </a:ext>
            </a:extLst>
          </p:cNvPr>
          <p:cNvPicPr>
            <a:picLocks noChangeAspect="1"/>
          </p:cNvPicPr>
          <p:nvPr/>
        </p:nvPicPr>
        <p:blipFill rotWithShape="1">
          <a:blip r:embed="rId9">
            <a:extLst>
              <a:ext uri="{28A0092B-C50C-407E-A947-70E740481C1C}">
                <a14:useLocalDpi xmlns:a14="http://schemas.microsoft.com/office/drawing/2010/main" val="0"/>
              </a:ext>
            </a:extLst>
          </a:blip>
          <a:srcRect t="10180" b="13378"/>
          <a:stretch/>
        </p:blipFill>
        <p:spPr>
          <a:xfrm>
            <a:off x="2730074" y="3677749"/>
            <a:ext cx="2739953" cy="2158847"/>
          </a:xfrm>
          <a:prstGeom prst="rect">
            <a:avLst/>
          </a:prstGeom>
        </p:spPr>
      </p:pic>
      <p:pic>
        <p:nvPicPr>
          <p:cNvPr id="14" name="Picture 13">
            <a:extLst>
              <a:ext uri="{FF2B5EF4-FFF2-40B4-BE49-F238E27FC236}">
                <a16:creationId xmlns:a16="http://schemas.microsoft.com/office/drawing/2014/main" id="{13401B0D-7888-4EB2-9EB0-408473F66D95}"/>
              </a:ext>
            </a:extLst>
          </p:cNvPr>
          <p:cNvPicPr>
            <a:picLocks noChangeAspect="1"/>
          </p:cNvPicPr>
          <p:nvPr/>
        </p:nvPicPr>
        <p:blipFill rotWithShape="1">
          <a:blip r:embed="rId10">
            <a:extLst>
              <a:ext uri="{28A0092B-C50C-407E-A947-70E740481C1C}">
                <a14:useLocalDpi xmlns:a14="http://schemas.microsoft.com/office/drawing/2010/main" val="0"/>
              </a:ext>
            </a:extLst>
          </a:blip>
          <a:srcRect l="5687" r="27587"/>
          <a:stretch/>
        </p:blipFill>
        <p:spPr>
          <a:xfrm>
            <a:off x="9355807" y="3690787"/>
            <a:ext cx="2599486" cy="2116257"/>
          </a:xfrm>
          <a:prstGeom prst="rect">
            <a:avLst/>
          </a:prstGeom>
        </p:spPr>
      </p:pic>
    </p:spTree>
    <p:extLst>
      <p:ext uri="{BB962C8B-B14F-4D97-AF65-F5344CB8AC3E}">
        <p14:creationId xmlns:p14="http://schemas.microsoft.com/office/powerpoint/2010/main" val="2577653906"/>
      </p:ext>
    </p:extLst>
  </p:cSld>
  <p:clrMapOvr>
    <a:masterClrMapping/>
  </p:clrMapOvr>
</p:sld>
</file>

<file path=ppt/theme/theme1.xml><?xml version="1.0" encoding="utf-8"?>
<a:theme xmlns:a="http://schemas.openxmlformats.org/drawingml/2006/main" name="TRC CorporateTemplate (Internal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00FFFF"/>
        </a:lt1>
        <a:dk2>
          <a:srgbClr val="1F497D"/>
        </a:dk2>
        <a:lt2>
          <a:srgbClr val="EEECE1"/>
        </a:lt2>
        <a:accent1>
          <a:srgbClr val="4F81BD"/>
        </a:accent1>
        <a:accent2>
          <a:srgbClr val="C0504D"/>
        </a:accent2>
        <a:accent3>
          <a:srgbClr val="AA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C Corporate Presentation template_Widescreen_A" id="{D84A8236-5BC1-43C3-9E03-AFCE8DCB3A03}" vid="{F858E786-2919-4794-957D-BCA2A5A25B43}"/>
    </a:ext>
  </a:extLst>
</a:theme>
</file>

<file path=ppt/theme/theme2.xml><?xml version="1.0" encoding="utf-8"?>
<a:theme xmlns:a="http://schemas.openxmlformats.org/drawingml/2006/main" name="1_TRC CorporateTemplate (Internal Us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00FFFF"/>
        </a:lt1>
        <a:dk2>
          <a:srgbClr val="1F497D"/>
        </a:dk2>
        <a:lt2>
          <a:srgbClr val="EEECE1"/>
        </a:lt2>
        <a:accent1>
          <a:srgbClr val="4F81BD"/>
        </a:accent1>
        <a:accent2>
          <a:srgbClr val="C0504D"/>
        </a:accent2>
        <a:accent3>
          <a:srgbClr val="AA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50475CBA3B5E4BBF41D4652BBE72E3" ma:contentTypeVersion="45" ma:contentTypeDescription="Create a new document." ma:contentTypeScope="" ma:versionID="99a126382bbfef31e95ed3c5c384703c">
  <xsd:schema xmlns:xsd="http://www.w3.org/2001/XMLSchema" xmlns:xs="http://www.w3.org/2001/XMLSchema" xmlns:p="http://schemas.microsoft.com/office/2006/metadata/properties" xmlns:ns1="http://schemas.microsoft.com/sharepoint/v3" xmlns:ns2="ce8ea1dc-02ec-4baf-99bc-3cdfbab94d27" xmlns:ns3="http://schemas.microsoft.com/sharepoint/v4" xmlns:ns4="f35c4634-4c5d-450d-8db3-079099eb5d54" targetNamespace="http://schemas.microsoft.com/office/2006/metadata/properties" ma:root="true" ma:fieldsID="8182633edb841f40afc91536cc80e6df" ns1:_="" ns2:_="" ns3:_="" ns4:_="">
    <xsd:import namespace="http://schemas.microsoft.com/sharepoint/v3"/>
    <xsd:import namespace="ce8ea1dc-02ec-4baf-99bc-3cdfbab94d27"/>
    <xsd:import namespace="http://schemas.microsoft.com/sharepoint/v4"/>
    <xsd:import namespace="f35c4634-4c5d-450d-8db3-079099eb5d5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IconOverlay" minOccurs="0"/>
                <xsd:element ref="ns4:MediaServiceMetadata" minOccurs="0"/>
                <xsd:element ref="ns4:MediaServiceFastMetadata" minOccurs="0"/>
                <xsd:element ref="ns2:SharedWithUsers" minOccurs="0"/>
                <xsd:element ref="ns2:SharedWithDetails"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 ma:internalName="PublishingStartDate">
      <xsd:simpleType>
        <xsd:restriction base="dms:Unknown"/>
      </xsd:simpleType>
    </xsd:element>
    <xsd:element name="PublishingExpirationDate" ma:index="8"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8ea1dc-02ec-4baf-99bc-3cdfbab94d2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5c4634-4c5d-450d-8db3-079099eb5d54"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_dlc_DocId xmlns="ce8ea1dc-02ec-4baf-99bc-3cdfbab94d27">FRMQDNC3EFQM-1841909635-5361</_dlc_DocId>
    <_dlc_DocIdUrl xmlns="ce8ea1dc-02ec-4baf-99bc-3cdfbab94d27">
      <Url>https://trccompanies.sharepoint.com/sites/marketing/_layouts/15/DocIdRedir.aspx?ID=FRMQDNC3EFQM-1841909635-5361</Url>
      <Description>FRMQDNC3EFQM-1841909635-5361</Description>
    </_dlc_DocIdUrl>
    <_dlc_DocIdPersistId xmlns="ce8ea1dc-02ec-4baf-99bc-3cdfbab94d27" xsi:nil="true"/>
    <SharedWithUsers xmlns="ce8ea1dc-02ec-4baf-99bc-3cdfbab94d27">
      <UserInfo>
        <DisplayName>Waleszczyk, Jean</DisplayName>
        <AccountId>73</AccountId>
        <AccountType/>
      </UserInfo>
    </SharedWithUsers>
  </documentManagement>
</p:properties>
</file>

<file path=customXml/item3.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D0D1E2-8883-45F3-88F1-AAC8A3E75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8ea1dc-02ec-4baf-99bc-3cdfbab94d27"/>
    <ds:schemaRef ds:uri="http://schemas.microsoft.com/sharepoint/v4"/>
    <ds:schemaRef ds:uri="f35c4634-4c5d-450d-8db3-079099eb5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1009F8-ED94-468C-9BB1-C9C1487EEFF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ce8ea1dc-02ec-4baf-99bc-3cdfbab94d27"/>
    <ds:schemaRef ds:uri="http://schemas.microsoft.com/sharepoint/v3"/>
    <ds:schemaRef ds:uri="http://schemas.microsoft.com/sharepoint/v4"/>
    <ds:schemaRef ds:uri="http://purl.org/dc/terms/"/>
    <ds:schemaRef ds:uri="f35c4634-4c5d-450d-8db3-079099eb5d5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47D9D1-798E-43A8-AEA5-0FE935496E38}">
  <ds:schemaRefs>
    <ds:schemaRef ds:uri="http://schemas.microsoft.com/sharepoint/events"/>
    <ds:schemaRef ds:uri=""/>
  </ds:schemaRefs>
</ds:datastoreItem>
</file>

<file path=customXml/itemProps4.xml><?xml version="1.0" encoding="utf-8"?>
<ds:datastoreItem xmlns:ds="http://schemas.openxmlformats.org/officeDocument/2006/customXml" ds:itemID="{C00DF8DB-A4DF-47FF-9534-BA159CF0D26D}">
  <ds:schemaRefs>
    <ds:schemaRef ds:uri="http://schemas.microsoft.com/office/2006/metadata/longProperties"/>
  </ds:schemaRefs>
</ds:datastoreItem>
</file>

<file path=customXml/itemProps5.xml><?xml version="1.0" encoding="utf-8"?>
<ds:datastoreItem xmlns:ds="http://schemas.openxmlformats.org/officeDocument/2006/customXml" ds:itemID="{D83223E0-5CEE-44B4-8547-F2D356F2D1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TRC Corporate Presentation template_Widescreen_A</Template>
  <TotalTime>2785</TotalTime>
  <Words>2425</Words>
  <Application>Microsoft Office PowerPoint</Application>
  <PresentationFormat>Widescreen</PresentationFormat>
  <Paragraphs>850</Paragraphs>
  <Slides>31</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ＭＳ Ｐゴシック</vt:lpstr>
      <vt:lpstr>ＭＳ Ｐゴシック</vt:lpstr>
      <vt:lpstr>Arial</vt:lpstr>
      <vt:lpstr>Calibri</vt:lpstr>
      <vt:lpstr>Helvetica Condensed</vt:lpstr>
      <vt:lpstr>Segoe UI Semilight</vt:lpstr>
      <vt:lpstr>Wingdings</vt:lpstr>
      <vt:lpstr>TRC CorporateTemplate (Internal Use)</vt:lpstr>
      <vt:lpstr>1_TRC CorporateTemplate (Internal Use)</vt:lpstr>
      <vt:lpstr>Image</vt:lpstr>
      <vt:lpstr>PowerPoint Presentation</vt:lpstr>
      <vt:lpstr>Today’s Topics</vt:lpstr>
      <vt:lpstr>PFAS Naming Conventions</vt:lpstr>
      <vt:lpstr>Quick Chemistry Lesson #1</vt:lpstr>
      <vt:lpstr>Quick Chemistry Lesson #2</vt:lpstr>
      <vt:lpstr>What Are PFAS?</vt:lpstr>
      <vt:lpstr>Chemical Properties of Perfluoroalkyl Substances</vt:lpstr>
      <vt:lpstr>Sources of PFAS and Potentially Affected Sites</vt:lpstr>
      <vt:lpstr>Where Are PFAS Used?</vt:lpstr>
      <vt:lpstr>What Types of Sites Can Be Sources of PFAS?</vt:lpstr>
      <vt:lpstr>Global Manufacture and Use of PFAS</vt:lpstr>
      <vt:lpstr>PowerPoint Presentation</vt:lpstr>
      <vt:lpstr>What is AFFF?</vt:lpstr>
      <vt:lpstr>Where is AFFF Used?</vt:lpstr>
      <vt:lpstr>Types of Fluorine-Based AFFF</vt:lpstr>
      <vt:lpstr>Fluorine-Free Foams</vt:lpstr>
      <vt:lpstr>PFAS Sampling Issues and Quality Control</vt:lpstr>
      <vt:lpstr>How Do We Sample PFAS?</vt:lpstr>
      <vt:lpstr>PFAS Sampling Dos and Don’ts</vt:lpstr>
      <vt:lpstr>PFAS Sampling Dos and Don’ts continued</vt:lpstr>
      <vt:lpstr>Other Special Considerations</vt:lpstr>
      <vt:lpstr>PowerPoint Presentation</vt:lpstr>
      <vt:lpstr>PFAS Mobility</vt:lpstr>
      <vt:lpstr>PowerPoint Presentation</vt:lpstr>
      <vt:lpstr>PFAS: The Rapidly Changing Regulatory Landscape</vt:lpstr>
      <vt:lpstr>PFAS: The Rapidly Changing Regulatory Landscape</vt:lpstr>
      <vt:lpstr>PowerPoint Presentation</vt:lpstr>
      <vt:lpstr>PFAS – Sampling and Analysis              When, Where, What, Why and How?</vt:lpstr>
      <vt:lpstr>PFAS Remediation Alternatives - Water</vt:lpstr>
      <vt:lpstr>Plug for ITRC PFAS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Gasc, Jessica</dc:creator>
  <cp:lastModifiedBy>Denly, Elizabeth</cp:lastModifiedBy>
  <cp:revision>81</cp:revision>
  <dcterms:created xsi:type="dcterms:W3CDTF">2018-09-24T15:17:57Z</dcterms:created>
  <dcterms:modified xsi:type="dcterms:W3CDTF">2018-10-31T23:03:21Z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YNXMSS56DUWF-63-2835</vt:lpwstr>
  </property>
  <property fmtid="{D5CDD505-2E9C-101B-9397-08002B2CF9AE}" pid="3" name="_dlc_DocIdItemGuid">
    <vt:lpwstr>08fc365f-1c85-4c27-a8dd-ccfb6ffbff11</vt:lpwstr>
  </property>
  <property fmtid="{D5CDD505-2E9C-101B-9397-08002B2CF9AE}" pid="4" name="_dlc_DocIdUrl">
    <vt:lpwstr>http://trcnet.trcsolutions.com/Department/marketing/_layouts/DocIdRedir.aspx?ID=YNXMSS56DUWF-63-2835, YNXMSS56DUWF-63-2835</vt:lpwstr>
  </property>
  <property fmtid="{D5CDD505-2E9C-101B-9397-08002B2CF9AE}" pid="5" name="ContentTypeId">
    <vt:lpwstr>0x0101006250475CBA3B5E4BBF41D4652BBE72E3</vt:lpwstr>
  </property>
  <property fmtid="{D5CDD505-2E9C-101B-9397-08002B2CF9AE}" pid="6" name="URL">
    <vt:lpwstr/>
  </property>
  <property fmtid="{D5CDD505-2E9C-101B-9397-08002B2CF9AE}" pid="7" name="Marketing_Sector">
    <vt:lpwstr/>
  </property>
</Properties>
</file>