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3" r:id="rId6"/>
    <p:sldId id="260" r:id="rId7"/>
    <p:sldId id="442" r:id="rId8"/>
    <p:sldId id="438" r:id="rId9"/>
    <p:sldId id="274" r:id="rId10"/>
    <p:sldId id="443" r:id="rId11"/>
    <p:sldId id="446" r:id="rId12"/>
    <p:sldId id="445"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7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28789-EEED-44BC-A8FD-6E2E625487A9}"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D41FA874-6365-4FEC-9A68-F2BD119C53C5}">
      <dgm:prSet/>
      <dgm:spPr/>
      <dgm:t>
        <a:bodyPr/>
        <a:lstStyle/>
        <a:p>
          <a:r>
            <a:rPr lang="en-US"/>
            <a:t>Injections were performed in June of 2010 and again in October of 2010</a:t>
          </a:r>
        </a:p>
      </dgm:t>
    </dgm:pt>
    <dgm:pt modelId="{88633609-1AF4-4E3E-A67C-E202F2981C80}" type="parTrans" cxnId="{3EE39BD0-6158-47E7-BABF-F4E5608F0F4F}">
      <dgm:prSet/>
      <dgm:spPr/>
      <dgm:t>
        <a:bodyPr/>
        <a:lstStyle/>
        <a:p>
          <a:endParaRPr lang="en-US"/>
        </a:p>
      </dgm:t>
    </dgm:pt>
    <dgm:pt modelId="{87B16AF5-E9CA-4E73-A00E-FEDC7B6F4022}" type="sibTrans" cxnId="{3EE39BD0-6158-47E7-BABF-F4E5608F0F4F}">
      <dgm:prSet/>
      <dgm:spPr/>
      <dgm:t>
        <a:bodyPr/>
        <a:lstStyle/>
        <a:p>
          <a:endParaRPr lang="en-US"/>
        </a:p>
      </dgm:t>
    </dgm:pt>
    <dgm:pt modelId="{78128640-BB5E-4286-8697-B7B4AC6A7424}">
      <dgm:prSet/>
      <dgm:spPr/>
      <dgm:t>
        <a:bodyPr/>
        <a:lstStyle/>
        <a:p>
          <a:r>
            <a:rPr lang="en-US"/>
            <a:t>Groundwater was sampled in November of 2010, March of 2011, &amp; October of 2011</a:t>
          </a:r>
        </a:p>
      </dgm:t>
    </dgm:pt>
    <dgm:pt modelId="{5E03F5BE-E163-4FA7-A9C8-EFB6636DC3A1}" type="parTrans" cxnId="{70E49E66-A381-434D-845D-CD0AC2E697F2}">
      <dgm:prSet/>
      <dgm:spPr/>
      <dgm:t>
        <a:bodyPr/>
        <a:lstStyle/>
        <a:p>
          <a:endParaRPr lang="en-US"/>
        </a:p>
      </dgm:t>
    </dgm:pt>
    <dgm:pt modelId="{B17A9A04-F2EE-4518-8C09-0B247FE38EF1}" type="sibTrans" cxnId="{70E49E66-A381-434D-845D-CD0AC2E697F2}">
      <dgm:prSet/>
      <dgm:spPr/>
      <dgm:t>
        <a:bodyPr/>
        <a:lstStyle/>
        <a:p>
          <a:endParaRPr lang="en-US"/>
        </a:p>
      </dgm:t>
    </dgm:pt>
    <dgm:pt modelId="{37AAE2B6-23B2-44A1-8634-256DE65B2026}">
      <dgm:prSet/>
      <dgm:spPr/>
      <dgm:t>
        <a:bodyPr/>
        <a:lstStyle/>
        <a:p>
          <a:r>
            <a:rPr lang="en-US"/>
            <a:t>BTEX and TPH-gasoline were below MCLs in all wells</a:t>
          </a:r>
        </a:p>
      </dgm:t>
    </dgm:pt>
    <dgm:pt modelId="{D73C777E-0810-491E-B94D-466218FC2096}" type="parTrans" cxnId="{5CEDEEA6-799F-4F8C-819A-18B6751C42B5}">
      <dgm:prSet/>
      <dgm:spPr/>
      <dgm:t>
        <a:bodyPr/>
        <a:lstStyle/>
        <a:p>
          <a:endParaRPr lang="en-US"/>
        </a:p>
      </dgm:t>
    </dgm:pt>
    <dgm:pt modelId="{3BFFBA16-84EF-4781-B04A-850D744EDB11}" type="sibTrans" cxnId="{5CEDEEA6-799F-4F8C-819A-18B6751C42B5}">
      <dgm:prSet/>
      <dgm:spPr/>
      <dgm:t>
        <a:bodyPr/>
        <a:lstStyle/>
        <a:p>
          <a:endParaRPr lang="en-US"/>
        </a:p>
      </dgm:t>
    </dgm:pt>
    <dgm:pt modelId="{A9D490C4-D288-4331-B403-9BE059DF1F88}">
      <dgm:prSet/>
      <dgm:spPr/>
      <dgm:t>
        <a:bodyPr/>
        <a:lstStyle/>
        <a:p>
          <a:r>
            <a:rPr lang="en-US"/>
            <a:t>NFA issued by the Division of Water Quality of the State of Utah in January 2012</a:t>
          </a:r>
        </a:p>
      </dgm:t>
    </dgm:pt>
    <dgm:pt modelId="{390DA4D3-741A-437B-A129-6437821BA9A3}" type="parTrans" cxnId="{A9E6DD66-2B71-4E9F-AA84-F1514D38678D}">
      <dgm:prSet/>
      <dgm:spPr/>
      <dgm:t>
        <a:bodyPr/>
        <a:lstStyle/>
        <a:p>
          <a:endParaRPr lang="en-US"/>
        </a:p>
      </dgm:t>
    </dgm:pt>
    <dgm:pt modelId="{8FF9838A-126B-4797-B8B7-F6A8FEDC1E40}" type="sibTrans" cxnId="{A9E6DD66-2B71-4E9F-AA84-F1514D38678D}">
      <dgm:prSet/>
      <dgm:spPr/>
      <dgm:t>
        <a:bodyPr/>
        <a:lstStyle/>
        <a:p>
          <a:endParaRPr lang="en-US"/>
        </a:p>
      </dgm:t>
    </dgm:pt>
    <dgm:pt modelId="{B15A5B55-4B81-4808-966B-1D8BE92F8F95}" type="pres">
      <dgm:prSet presAssocID="{5E028789-EEED-44BC-A8FD-6E2E625487A9}" presName="matrix" presStyleCnt="0">
        <dgm:presLayoutVars>
          <dgm:chMax val="1"/>
          <dgm:dir/>
          <dgm:resizeHandles val="exact"/>
        </dgm:presLayoutVars>
      </dgm:prSet>
      <dgm:spPr/>
    </dgm:pt>
    <dgm:pt modelId="{5FD6073F-9824-43FC-A803-548F3CC931CD}" type="pres">
      <dgm:prSet presAssocID="{5E028789-EEED-44BC-A8FD-6E2E625487A9}" presName="diamond" presStyleLbl="bgShp" presStyleIdx="0" presStyleCnt="1"/>
      <dgm:spPr/>
    </dgm:pt>
    <dgm:pt modelId="{BFD628C5-FDFF-4CF6-99C4-99E6DE2D3A35}" type="pres">
      <dgm:prSet presAssocID="{5E028789-EEED-44BC-A8FD-6E2E625487A9}" presName="quad1" presStyleLbl="node1" presStyleIdx="0" presStyleCnt="4">
        <dgm:presLayoutVars>
          <dgm:chMax val="0"/>
          <dgm:chPref val="0"/>
          <dgm:bulletEnabled val="1"/>
        </dgm:presLayoutVars>
      </dgm:prSet>
      <dgm:spPr/>
    </dgm:pt>
    <dgm:pt modelId="{155A98E7-0949-4B39-B436-2B16EF341EA2}" type="pres">
      <dgm:prSet presAssocID="{5E028789-EEED-44BC-A8FD-6E2E625487A9}" presName="quad2" presStyleLbl="node1" presStyleIdx="1" presStyleCnt="4">
        <dgm:presLayoutVars>
          <dgm:chMax val="0"/>
          <dgm:chPref val="0"/>
          <dgm:bulletEnabled val="1"/>
        </dgm:presLayoutVars>
      </dgm:prSet>
      <dgm:spPr/>
    </dgm:pt>
    <dgm:pt modelId="{5AC1E6BD-0CCE-4AF3-ACFA-74B584AC3019}" type="pres">
      <dgm:prSet presAssocID="{5E028789-EEED-44BC-A8FD-6E2E625487A9}" presName="quad3" presStyleLbl="node1" presStyleIdx="2" presStyleCnt="4">
        <dgm:presLayoutVars>
          <dgm:chMax val="0"/>
          <dgm:chPref val="0"/>
          <dgm:bulletEnabled val="1"/>
        </dgm:presLayoutVars>
      </dgm:prSet>
      <dgm:spPr/>
    </dgm:pt>
    <dgm:pt modelId="{D8F685DF-A8B0-4A88-AAAD-7A7389987C5B}" type="pres">
      <dgm:prSet presAssocID="{5E028789-EEED-44BC-A8FD-6E2E625487A9}" presName="quad4" presStyleLbl="node1" presStyleIdx="3" presStyleCnt="4">
        <dgm:presLayoutVars>
          <dgm:chMax val="0"/>
          <dgm:chPref val="0"/>
          <dgm:bulletEnabled val="1"/>
        </dgm:presLayoutVars>
      </dgm:prSet>
      <dgm:spPr/>
    </dgm:pt>
  </dgm:ptLst>
  <dgm:cxnLst>
    <dgm:cxn modelId="{D0C17943-5B0F-4ECC-90EB-C60B19DE3EFE}" type="presOf" srcId="{5E028789-EEED-44BC-A8FD-6E2E625487A9}" destId="{B15A5B55-4B81-4808-966B-1D8BE92F8F95}" srcOrd="0" destOrd="0" presId="urn:microsoft.com/office/officeart/2005/8/layout/matrix3"/>
    <dgm:cxn modelId="{70E49E66-A381-434D-845D-CD0AC2E697F2}" srcId="{5E028789-EEED-44BC-A8FD-6E2E625487A9}" destId="{78128640-BB5E-4286-8697-B7B4AC6A7424}" srcOrd="1" destOrd="0" parTransId="{5E03F5BE-E163-4FA7-A9C8-EFB6636DC3A1}" sibTransId="{B17A9A04-F2EE-4518-8C09-0B247FE38EF1}"/>
    <dgm:cxn modelId="{A9E6DD66-2B71-4E9F-AA84-F1514D38678D}" srcId="{5E028789-EEED-44BC-A8FD-6E2E625487A9}" destId="{A9D490C4-D288-4331-B403-9BE059DF1F88}" srcOrd="3" destOrd="0" parTransId="{390DA4D3-741A-437B-A129-6437821BA9A3}" sibTransId="{8FF9838A-126B-4797-B8B7-F6A8FEDC1E40}"/>
    <dgm:cxn modelId="{66A7CC72-C685-409B-B394-A55DA3E82CDB}" type="presOf" srcId="{D41FA874-6365-4FEC-9A68-F2BD119C53C5}" destId="{BFD628C5-FDFF-4CF6-99C4-99E6DE2D3A35}" srcOrd="0" destOrd="0" presId="urn:microsoft.com/office/officeart/2005/8/layout/matrix3"/>
    <dgm:cxn modelId="{5CEDEEA6-799F-4F8C-819A-18B6751C42B5}" srcId="{5E028789-EEED-44BC-A8FD-6E2E625487A9}" destId="{37AAE2B6-23B2-44A1-8634-256DE65B2026}" srcOrd="2" destOrd="0" parTransId="{D73C777E-0810-491E-B94D-466218FC2096}" sibTransId="{3BFFBA16-84EF-4781-B04A-850D744EDB11}"/>
    <dgm:cxn modelId="{8C0959AB-2380-4580-95B6-52330DD33BC1}" type="presOf" srcId="{A9D490C4-D288-4331-B403-9BE059DF1F88}" destId="{D8F685DF-A8B0-4A88-AAAD-7A7389987C5B}" srcOrd="0" destOrd="0" presId="urn:microsoft.com/office/officeart/2005/8/layout/matrix3"/>
    <dgm:cxn modelId="{3EE39BD0-6158-47E7-BABF-F4E5608F0F4F}" srcId="{5E028789-EEED-44BC-A8FD-6E2E625487A9}" destId="{D41FA874-6365-4FEC-9A68-F2BD119C53C5}" srcOrd="0" destOrd="0" parTransId="{88633609-1AF4-4E3E-A67C-E202F2981C80}" sibTransId="{87B16AF5-E9CA-4E73-A00E-FEDC7B6F4022}"/>
    <dgm:cxn modelId="{F55E23E3-0949-433A-A94B-C40397B1517A}" type="presOf" srcId="{37AAE2B6-23B2-44A1-8634-256DE65B2026}" destId="{5AC1E6BD-0CCE-4AF3-ACFA-74B584AC3019}" srcOrd="0" destOrd="0" presId="urn:microsoft.com/office/officeart/2005/8/layout/matrix3"/>
    <dgm:cxn modelId="{EF5476F7-E204-4027-9E2F-1E6F23DCB52D}" type="presOf" srcId="{78128640-BB5E-4286-8697-B7B4AC6A7424}" destId="{155A98E7-0949-4B39-B436-2B16EF341EA2}" srcOrd="0" destOrd="0" presId="urn:microsoft.com/office/officeart/2005/8/layout/matrix3"/>
    <dgm:cxn modelId="{5B26C10C-CF68-456F-9772-BDE35D940956}" type="presParOf" srcId="{B15A5B55-4B81-4808-966B-1D8BE92F8F95}" destId="{5FD6073F-9824-43FC-A803-548F3CC931CD}" srcOrd="0" destOrd="0" presId="urn:microsoft.com/office/officeart/2005/8/layout/matrix3"/>
    <dgm:cxn modelId="{5A77AAE8-A009-492B-83C6-3A304DD76930}" type="presParOf" srcId="{B15A5B55-4B81-4808-966B-1D8BE92F8F95}" destId="{BFD628C5-FDFF-4CF6-99C4-99E6DE2D3A35}" srcOrd="1" destOrd="0" presId="urn:microsoft.com/office/officeart/2005/8/layout/matrix3"/>
    <dgm:cxn modelId="{69510D6F-EF50-4AF1-BAEB-3C8D44DC6F6F}" type="presParOf" srcId="{B15A5B55-4B81-4808-966B-1D8BE92F8F95}" destId="{155A98E7-0949-4B39-B436-2B16EF341EA2}" srcOrd="2" destOrd="0" presId="urn:microsoft.com/office/officeart/2005/8/layout/matrix3"/>
    <dgm:cxn modelId="{CC8EE5DB-DFAB-4AAB-8797-69B94214E586}" type="presParOf" srcId="{B15A5B55-4B81-4808-966B-1D8BE92F8F95}" destId="{5AC1E6BD-0CCE-4AF3-ACFA-74B584AC3019}" srcOrd="3" destOrd="0" presId="urn:microsoft.com/office/officeart/2005/8/layout/matrix3"/>
    <dgm:cxn modelId="{669C4735-7575-4D23-9B80-95C52967A2F4}" type="presParOf" srcId="{B15A5B55-4B81-4808-966B-1D8BE92F8F95}" destId="{D8F685DF-A8B0-4A88-AAAD-7A7389987C5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01B9B-E3D5-414E-ACC7-DE43343704FF}" type="doc">
      <dgm:prSet loTypeId="urn:microsoft.com/office/officeart/2017/3/layout/HorizontalLabelsTimeline" loCatId="process" qsTypeId="urn:microsoft.com/office/officeart/2005/8/quickstyle/simple2" qsCatId="simple" csTypeId="urn:microsoft.com/office/officeart/2005/8/colors/colorful5" csCatId="colorful" phldr="1"/>
      <dgm:spPr/>
      <dgm:t>
        <a:bodyPr/>
        <a:lstStyle/>
        <a:p>
          <a:endParaRPr lang="en-US"/>
        </a:p>
      </dgm:t>
    </dgm:pt>
    <dgm:pt modelId="{BA79154E-1DB7-4F7F-A98B-081491ABB516}">
      <dgm:prSet/>
      <dgm:spPr/>
      <dgm:t>
        <a:bodyPr/>
        <a:lstStyle/>
        <a:p>
          <a:pPr>
            <a:defRPr b="1"/>
          </a:pPr>
          <a:r>
            <a:rPr lang="en-US"/>
            <a:t>Apr. 2012</a:t>
          </a:r>
        </a:p>
      </dgm:t>
    </dgm:pt>
    <dgm:pt modelId="{2090CBEA-8F0F-4041-A8A6-BD31F579F879}" type="parTrans" cxnId="{E78221BB-52DB-41F4-933B-75EB6D21D0E5}">
      <dgm:prSet/>
      <dgm:spPr/>
      <dgm:t>
        <a:bodyPr/>
        <a:lstStyle/>
        <a:p>
          <a:endParaRPr lang="en-US"/>
        </a:p>
      </dgm:t>
    </dgm:pt>
    <dgm:pt modelId="{A5490562-95E2-43A7-8E38-09850E1DD051}" type="sibTrans" cxnId="{E78221BB-52DB-41F4-933B-75EB6D21D0E5}">
      <dgm:prSet/>
      <dgm:spPr/>
      <dgm:t>
        <a:bodyPr/>
        <a:lstStyle/>
        <a:p>
          <a:endParaRPr lang="en-US"/>
        </a:p>
      </dgm:t>
    </dgm:pt>
    <dgm:pt modelId="{C11FC223-6611-452F-87DC-10920AD4BEF8}">
      <dgm:prSet/>
      <dgm:spPr/>
      <dgm:t>
        <a:bodyPr/>
        <a:lstStyle/>
        <a:p>
          <a:r>
            <a:rPr lang="en-US" dirty="0"/>
            <a:t>In April of 2012, a second truck rolled over onto the railroad tracks 200 yards past the original accident.</a:t>
          </a:r>
        </a:p>
      </dgm:t>
    </dgm:pt>
    <dgm:pt modelId="{9B6CCF7E-5B01-4182-89B4-7352BBC74D1A}" type="parTrans" cxnId="{4D3D9C17-2C1E-48AF-BD93-99F7F91F43B8}">
      <dgm:prSet/>
      <dgm:spPr/>
      <dgm:t>
        <a:bodyPr/>
        <a:lstStyle/>
        <a:p>
          <a:endParaRPr lang="en-US"/>
        </a:p>
      </dgm:t>
    </dgm:pt>
    <dgm:pt modelId="{C6265503-5F61-4874-AB42-1C017A35E55D}" type="sibTrans" cxnId="{4D3D9C17-2C1E-48AF-BD93-99F7F91F43B8}">
      <dgm:prSet/>
      <dgm:spPr/>
      <dgm:t>
        <a:bodyPr/>
        <a:lstStyle/>
        <a:p>
          <a:endParaRPr lang="en-US"/>
        </a:p>
      </dgm:t>
    </dgm:pt>
    <dgm:pt modelId="{CDE6E774-B044-4901-8599-554E32823BA9}">
      <dgm:prSet/>
      <dgm:spPr/>
      <dgm:t>
        <a:bodyPr/>
        <a:lstStyle/>
        <a:p>
          <a:pPr>
            <a:defRPr b="1"/>
          </a:pPr>
          <a:r>
            <a:rPr lang="en-US"/>
            <a:t>July 2012</a:t>
          </a:r>
        </a:p>
      </dgm:t>
    </dgm:pt>
    <dgm:pt modelId="{1BF3CE96-E585-4CE4-8E6A-1A6C1D2898A5}" type="parTrans" cxnId="{DEA7AB2D-CC73-4342-BCAC-C66720200608}">
      <dgm:prSet/>
      <dgm:spPr/>
      <dgm:t>
        <a:bodyPr/>
        <a:lstStyle/>
        <a:p>
          <a:endParaRPr lang="en-US"/>
        </a:p>
      </dgm:t>
    </dgm:pt>
    <dgm:pt modelId="{A9BF47A7-415A-4387-9B55-AB8B88E31ED3}" type="sibTrans" cxnId="{DEA7AB2D-CC73-4342-BCAC-C66720200608}">
      <dgm:prSet/>
      <dgm:spPr/>
      <dgm:t>
        <a:bodyPr/>
        <a:lstStyle/>
        <a:p>
          <a:endParaRPr lang="en-US"/>
        </a:p>
      </dgm:t>
    </dgm:pt>
    <dgm:pt modelId="{16C3737E-52F5-4F4E-A112-9F897BBC01BA}">
      <dgm:prSet/>
      <dgm:spPr/>
      <dgm:t>
        <a:bodyPr/>
        <a:lstStyle/>
        <a:p>
          <a:r>
            <a:rPr lang="en-US" dirty="0"/>
            <a:t>The same procedure was used to design the clean up the contamination.  Injections occurred in July of 2012.</a:t>
          </a:r>
        </a:p>
      </dgm:t>
    </dgm:pt>
    <dgm:pt modelId="{DCA0AFA7-4FA9-4FB7-AA32-9A370C76121D}" type="parTrans" cxnId="{AEA1CE12-751F-458E-A7FA-3269F41E7DF2}">
      <dgm:prSet/>
      <dgm:spPr/>
      <dgm:t>
        <a:bodyPr/>
        <a:lstStyle/>
        <a:p>
          <a:endParaRPr lang="en-US"/>
        </a:p>
      </dgm:t>
    </dgm:pt>
    <dgm:pt modelId="{9769505F-6CA5-4A32-89B2-B252A598B9AF}" type="sibTrans" cxnId="{AEA1CE12-751F-458E-A7FA-3269F41E7DF2}">
      <dgm:prSet/>
      <dgm:spPr/>
      <dgm:t>
        <a:bodyPr/>
        <a:lstStyle/>
        <a:p>
          <a:endParaRPr lang="en-US"/>
        </a:p>
      </dgm:t>
    </dgm:pt>
    <dgm:pt modelId="{58BD0517-9D1B-489E-8CE0-BEC0551BFB01}" type="pres">
      <dgm:prSet presAssocID="{38001B9B-E3D5-414E-ACC7-DE43343704FF}" presName="root" presStyleCnt="0">
        <dgm:presLayoutVars>
          <dgm:chMax/>
          <dgm:chPref/>
          <dgm:animLvl val="lvl"/>
        </dgm:presLayoutVars>
      </dgm:prSet>
      <dgm:spPr/>
    </dgm:pt>
    <dgm:pt modelId="{2E4775CD-56B3-4196-9996-F5C7E921F679}" type="pres">
      <dgm:prSet presAssocID="{38001B9B-E3D5-414E-ACC7-DE43343704FF}" presName="divider" presStyleLbl="fgAcc1" presStyleIdx="0" presStyleCnt="1"/>
      <dgm:spPr/>
    </dgm:pt>
    <dgm:pt modelId="{CB4D91D9-C0D1-4CAD-955F-D62A996E124A}" type="pres">
      <dgm:prSet presAssocID="{38001B9B-E3D5-414E-ACC7-DE43343704FF}" presName="nodes" presStyleCnt="0">
        <dgm:presLayoutVars>
          <dgm:chMax/>
          <dgm:chPref/>
          <dgm:animLvl val="lvl"/>
        </dgm:presLayoutVars>
      </dgm:prSet>
      <dgm:spPr/>
    </dgm:pt>
    <dgm:pt modelId="{C6EEDBC0-F184-4808-831E-73BA2CEF7274}" type="pres">
      <dgm:prSet presAssocID="{BA79154E-1DB7-4F7F-A98B-081491ABB516}" presName="composite" presStyleCnt="0"/>
      <dgm:spPr/>
    </dgm:pt>
    <dgm:pt modelId="{EF0EF1E2-3FFA-4FB2-9140-97E521146250}" type="pres">
      <dgm:prSet presAssocID="{BA79154E-1DB7-4F7F-A98B-081491ABB516}" presName="L1TextContainer" presStyleLbl="alignNode1" presStyleIdx="0" presStyleCnt="2">
        <dgm:presLayoutVars>
          <dgm:chMax val="1"/>
          <dgm:chPref val="1"/>
          <dgm:bulletEnabled val="1"/>
        </dgm:presLayoutVars>
      </dgm:prSet>
      <dgm:spPr/>
    </dgm:pt>
    <dgm:pt modelId="{766E0B5A-1D99-4206-ACA0-CE49B50B85AA}" type="pres">
      <dgm:prSet presAssocID="{BA79154E-1DB7-4F7F-A98B-081491ABB516}" presName="L2TextContainerWrapper" presStyleCnt="0">
        <dgm:presLayoutVars>
          <dgm:bulletEnabled val="1"/>
        </dgm:presLayoutVars>
      </dgm:prSet>
      <dgm:spPr/>
    </dgm:pt>
    <dgm:pt modelId="{4C2E1FE6-B998-461D-8952-C0261218A49B}" type="pres">
      <dgm:prSet presAssocID="{BA79154E-1DB7-4F7F-A98B-081491ABB516}" presName="L2TextContainer" presStyleLbl="bgAccFollowNode1" presStyleIdx="0" presStyleCnt="2"/>
      <dgm:spPr/>
    </dgm:pt>
    <dgm:pt modelId="{6F1F7F15-B146-4EDB-AEB4-A1AABEBF0ADA}" type="pres">
      <dgm:prSet presAssocID="{BA79154E-1DB7-4F7F-A98B-081491ABB516}" presName="FlexibleEmptyPlaceHolder" presStyleCnt="0"/>
      <dgm:spPr/>
    </dgm:pt>
    <dgm:pt modelId="{F3C7F4FE-53AA-45B6-9D3A-948B32BB42EC}" type="pres">
      <dgm:prSet presAssocID="{BA79154E-1DB7-4F7F-A98B-081491ABB516}" presName="ConnectLine" presStyleLbl="sibTrans1D1" presStyleIdx="0" presStyleCnt="2"/>
      <dgm:spPr/>
    </dgm:pt>
    <dgm:pt modelId="{82A49B9B-1775-4E26-A2B2-5387872E79FD}" type="pres">
      <dgm:prSet presAssocID="{BA79154E-1DB7-4F7F-A98B-081491ABB516}" presName="ConnectorPoint" presStyleLbl="node1" presStyleIdx="0" presStyleCnt="2"/>
      <dgm:spPr>
        <a:solidFill>
          <a:schemeClr val="accent5">
            <a:hueOff val="0"/>
            <a:satOff val="0"/>
            <a:lumOff val="0"/>
            <a:alphaOff val="0"/>
          </a:schemeClr>
        </a:solidFill>
        <a:ln w="6350" cap="rnd" cmpd="sng" algn="ctr">
          <a:solidFill>
            <a:schemeClr val="lt1">
              <a:hueOff val="0"/>
              <a:satOff val="0"/>
              <a:lumOff val="0"/>
              <a:alphaOff val="0"/>
            </a:schemeClr>
          </a:solidFill>
          <a:prstDash val="solid"/>
        </a:ln>
        <a:effectLst/>
      </dgm:spPr>
    </dgm:pt>
    <dgm:pt modelId="{D00FE457-3F15-488B-A2E5-50E377DCB2E6}" type="pres">
      <dgm:prSet presAssocID="{BA79154E-1DB7-4F7F-A98B-081491ABB516}" presName="EmptyPlaceHolder" presStyleCnt="0"/>
      <dgm:spPr/>
    </dgm:pt>
    <dgm:pt modelId="{A0883133-921C-4279-A60C-DE3D166908F7}" type="pres">
      <dgm:prSet presAssocID="{A5490562-95E2-43A7-8E38-09850E1DD051}" presName="spaceBetweenRectangles" presStyleCnt="0"/>
      <dgm:spPr/>
    </dgm:pt>
    <dgm:pt modelId="{9023B8C5-243E-4ED4-823D-0CAFA3B54B45}" type="pres">
      <dgm:prSet presAssocID="{CDE6E774-B044-4901-8599-554E32823BA9}" presName="composite" presStyleCnt="0"/>
      <dgm:spPr/>
    </dgm:pt>
    <dgm:pt modelId="{1F61FD45-8984-4F51-A004-F863B71D97AA}" type="pres">
      <dgm:prSet presAssocID="{CDE6E774-B044-4901-8599-554E32823BA9}" presName="L1TextContainer" presStyleLbl="alignNode1" presStyleIdx="1" presStyleCnt="2">
        <dgm:presLayoutVars>
          <dgm:chMax val="1"/>
          <dgm:chPref val="1"/>
          <dgm:bulletEnabled val="1"/>
        </dgm:presLayoutVars>
      </dgm:prSet>
      <dgm:spPr/>
    </dgm:pt>
    <dgm:pt modelId="{B497CFEC-F99C-47AB-8DAE-3210220F828F}" type="pres">
      <dgm:prSet presAssocID="{CDE6E774-B044-4901-8599-554E32823BA9}" presName="L2TextContainerWrapper" presStyleCnt="0">
        <dgm:presLayoutVars>
          <dgm:bulletEnabled val="1"/>
        </dgm:presLayoutVars>
      </dgm:prSet>
      <dgm:spPr/>
    </dgm:pt>
    <dgm:pt modelId="{BBDE2F35-3126-4706-AC0E-9EA87CA05DEF}" type="pres">
      <dgm:prSet presAssocID="{CDE6E774-B044-4901-8599-554E32823BA9}" presName="L2TextContainer" presStyleLbl="bgAccFollowNode1" presStyleIdx="1" presStyleCnt="2"/>
      <dgm:spPr/>
    </dgm:pt>
    <dgm:pt modelId="{3AAF0F11-E152-4BB7-AAAC-EE4FE62F8364}" type="pres">
      <dgm:prSet presAssocID="{CDE6E774-B044-4901-8599-554E32823BA9}" presName="FlexibleEmptyPlaceHolder" presStyleCnt="0"/>
      <dgm:spPr/>
    </dgm:pt>
    <dgm:pt modelId="{B278F1E2-3945-4D52-8956-DB8F95B61221}" type="pres">
      <dgm:prSet presAssocID="{CDE6E774-B044-4901-8599-554E32823BA9}" presName="ConnectLine" presStyleLbl="sibTrans1D1" presStyleIdx="1" presStyleCnt="2"/>
      <dgm:spPr/>
    </dgm:pt>
    <dgm:pt modelId="{54CD65DF-20E2-4009-94F9-BBA17641EEEA}" type="pres">
      <dgm:prSet presAssocID="{CDE6E774-B044-4901-8599-554E32823BA9}" presName="ConnectorPoint" presStyleLbl="node1" presStyleIdx="1" presStyleCnt="2"/>
      <dgm:spPr>
        <a:solidFill>
          <a:schemeClr val="accent5">
            <a:hueOff val="2495256"/>
            <a:satOff val="-50489"/>
            <a:lumOff val="1569"/>
            <a:alphaOff val="0"/>
          </a:schemeClr>
        </a:solidFill>
        <a:ln w="6350" cap="rnd" cmpd="sng" algn="ctr">
          <a:solidFill>
            <a:schemeClr val="lt1">
              <a:hueOff val="0"/>
              <a:satOff val="0"/>
              <a:lumOff val="0"/>
              <a:alphaOff val="0"/>
            </a:schemeClr>
          </a:solidFill>
          <a:prstDash val="solid"/>
        </a:ln>
        <a:effectLst/>
      </dgm:spPr>
    </dgm:pt>
    <dgm:pt modelId="{6E8A2D64-C235-46ED-9910-B346E4ADBAAC}" type="pres">
      <dgm:prSet presAssocID="{CDE6E774-B044-4901-8599-554E32823BA9}" presName="EmptyPlaceHolder" presStyleCnt="0"/>
      <dgm:spPr/>
    </dgm:pt>
  </dgm:ptLst>
  <dgm:cxnLst>
    <dgm:cxn modelId="{AEA1CE12-751F-458E-A7FA-3269F41E7DF2}" srcId="{CDE6E774-B044-4901-8599-554E32823BA9}" destId="{16C3737E-52F5-4F4E-A112-9F897BBC01BA}" srcOrd="0" destOrd="0" parTransId="{DCA0AFA7-4FA9-4FB7-AA32-9A370C76121D}" sibTransId="{9769505F-6CA5-4A32-89B2-B252A598B9AF}"/>
    <dgm:cxn modelId="{4D3D9C17-2C1E-48AF-BD93-99F7F91F43B8}" srcId="{BA79154E-1DB7-4F7F-A98B-081491ABB516}" destId="{C11FC223-6611-452F-87DC-10920AD4BEF8}" srcOrd="0" destOrd="0" parTransId="{9B6CCF7E-5B01-4182-89B4-7352BBC74D1A}" sibTransId="{C6265503-5F61-4874-AB42-1C017A35E55D}"/>
    <dgm:cxn modelId="{5289AA22-98C4-4ADA-BCDF-810C472E888B}" type="presOf" srcId="{16C3737E-52F5-4F4E-A112-9F897BBC01BA}" destId="{BBDE2F35-3126-4706-AC0E-9EA87CA05DEF}" srcOrd="0" destOrd="0" presId="urn:microsoft.com/office/officeart/2017/3/layout/HorizontalLabelsTimeline"/>
    <dgm:cxn modelId="{8589C62B-11B2-436D-B934-895910ACA327}" type="presOf" srcId="{CDE6E774-B044-4901-8599-554E32823BA9}" destId="{1F61FD45-8984-4F51-A004-F863B71D97AA}" srcOrd="0" destOrd="0" presId="urn:microsoft.com/office/officeart/2017/3/layout/HorizontalLabelsTimeline"/>
    <dgm:cxn modelId="{DEA7AB2D-CC73-4342-BCAC-C66720200608}" srcId="{38001B9B-E3D5-414E-ACC7-DE43343704FF}" destId="{CDE6E774-B044-4901-8599-554E32823BA9}" srcOrd="1" destOrd="0" parTransId="{1BF3CE96-E585-4CE4-8E6A-1A6C1D2898A5}" sibTransId="{A9BF47A7-415A-4387-9B55-AB8B88E31ED3}"/>
    <dgm:cxn modelId="{7F01BB49-6CF2-4709-B4ED-D8D66B3F4FB5}" type="presOf" srcId="{BA79154E-1DB7-4F7F-A98B-081491ABB516}" destId="{EF0EF1E2-3FFA-4FB2-9140-97E521146250}" srcOrd="0" destOrd="0" presId="urn:microsoft.com/office/officeart/2017/3/layout/HorizontalLabelsTimeline"/>
    <dgm:cxn modelId="{2073D097-C924-4441-98BF-B9AE6E6B5A02}" type="presOf" srcId="{C11FC223-6611-452F-87DC-10920AD4BEF8}" destId="{4C2E1FE6-B998-461D-8952-C0261218A49B}" srcOrd="0" destOrd="0" presId="urn:microsoft.com/office/officeart/2017/3/layout/HorizontalLabelsTimeline"/>
    <dgm:cxn modelId="{80CA4CAC-7036-4580-962A-6C9D5561FCCB}" type="presOf" srcId="{38001B9B-E3D5-414E-ACC7-DE43343704FF}" destId="{58BD0517-9D1B-489E-8CE0-BEC0551BFB01}" srcOrd="0" destOrd="0" presId="urn:microsoft.com/office/officeart/2017/3/layout/HorizontalLabelsTimeline"/>
    <dgm:cxn modelId="{E78221BB-52DB-41F4-933B-75EB6D21D0E5}" srcId="{38001B9B-E3D5-414E-ACC7-DE43343704FF}" destId="{BA79154E-1DB7-4F7F-A98B-081491ABB516}" srcOrd="0" destOrd="0" parTransId="{2090CBEA-8F0F-4041-A8A6-BD31F579F879}" sibTransId="{A5490562-95E2-43A7-8E38-09850E1DD051}"/>
    <dgm:cxn modelId="{7083C6C3-B463-4096-A6EC-FE90D55253B7}" type="presParOf" srcId="{58BD0517-9D1B-489E-8CE0-BEC0551BFB01}" destId="{2E4775CD-56B3-4196-9996-F5C7E921F679}" srcOrd="0" destOrd="0" presId="urn:microsoft.com/office/officeart/2017/3/layout/HorizontalLabelsTimeline"/>
    <dgm:cxn modelId="{C255D497-7695-4E98-8558-1CCE3C26CED0}" type="presParOf" srcId="{58BD0517-9D1B-489E-8CE0-BEC0551BFB01}" destId="{CB4D91D9-C0D1-4CAD-955F-D62A996E124A}" srcOrd="1" destOrd="0" presId="urn:microsoft.com/office/officeart/2017/3/layout/HorizontalLabelsTimeline"/>
    <dgm:cxn modelId="{56187E2A-8026-425B-949D-6223F24CF6CB}" type="presParOf" srcId="{CB4D91D9-C0D1-4CAD-955F-D62A996E124A}" destId="{C6EEDBC0-F184-4808-831E-73BA2CEF7274}" srcOrd="0" destOrd="0" presId="urn:microsoft.com/office/officeart/2017/3/layout/HorizontalLabelsTimeline"/>
    <dgm:cxn modelId="{AEEED17F-4223-4264-9D29-EFF6C1C61DDB}" type="presParOf" srcId="{C6EEDBC0-F184-4808-831E-73BA2CEF7274}" destId="{EF0EF1E2-3FFA-4FB2-9140-97E521146250}" srcOrd="0" destOrd="0" presId="urn:microsoft.com/office/officeart/2017/3/layout/HorizontalLabelsTimeline"/>
    <dgm:cxn modelId="{573EE5D5-B561-43CD-841C-B3EA0B6CCAB3}" type="presParOf" srcId="{C6EEDBC0-F184-4808-831E-73BA2CEF7274}" destId="{766E0B5A-1D99-4206-ACA0-CE49B50B85AA}" srcOrd="1" destOrd="0" presId="urn:microsoft.com/office/officeart/2017/3/layout/HorizontalLabelsTimeline"/>
    <dgm:cxn modelId="{FDA045EA-18DF-47BE-A8EA-76A4EA77FFF3}" type="presParOf" srcId="{766E0B5A-1D99-4206-ACA0-CE49B50B85AA}" destId="{4C2E1FE6-B998-461D-8952-C0261218A49B}" srcOrd="0" destOrd="0" presId="urn:microsoft.com/office/officeart/2017/3/layout/HorizontalLabelsTimeline"/>
    <dgm:cxn modelId="{03D0C7FF-7F21-4D46-B383-EE9DE47D0320}" type="presParOf" srcId="{766E0B5A-1D99-4206-ACA0-CE49B50B85AA}" destId="{6F1F7F15-B146-4EDB-AEB4-A1AABEBF0ADA}" srcOrd="1" destOrd="0" presId="urn:microsoft.com/office/officeart/2017/3/layout/HorizontalLabelsTimeline"/>
    <dgm:cxn modelId="{8BE93EE4-2ED8-4C85-9F74-6CB7E7251D48}" type="presParOf" srcId="{C6EEDBC0-F184-4808-831E-73BA2CEF7274}" destId="{F3C7F4FE-53AA-45B6-9D3A-948B32BB42EC}" srcOrd="2" destOrd="0" presId="urn:microsoft.com/office/officeart/2017/3/layout/HorizontalLabelsTimeline"/>
    <dgm:cxn modelId="{53F9DAC1-EF89-4E16-A0EA-4144C2F5C669}" type="presParOf" srcId="{C6EEDBC0-F184-4808-831E-73BA2CEF7274}" destId="{82A49B9B-1775-4E26-A2B2-5387872E79FD}" srcOrd="3" destOrd="0" presId="urn:microsoft.com/office/officeart/2017/3/layout/HorizontalLabelsTimeline"/>
    <dgm:cxn modelId="{94DB2328-6184-452D-8AFB-8B7A5A654EB3}" type="presParOf" srcId="{C6EEDBC0-F184-4808-831E-73BA2CEF7274}" destId="{D00FE457-3F15-488B-A2E5-50E377DCB2E6}" srcOrd="4" destOrd="0" presId="urn:microsoft.com/office/officeart/2017/3/layout/HorizontalLabelsTimeline"/>
    <dgm:cxn modelId="{9B622566-8D4C-4657-87F1-B813CFFE33BF}" type="presParOf" srcId="{CB4D91D9-C0D1-4CAD-955F-D62A996E124A}" destId="{A0883133-921C-4279-A60C-DE3D166908F7}" srcOrd="1" destOrd="0" presId="urn:microsoft.com/office/officeart/2017/3/layout/HorizontalLabelsTimeline"/>
    <dgm:cxn modelId="{0732FF4E-3BD3-423B-9333-AE4C5D518596}" type="presParOf" srcId="{CB4D91D9-C0D1-4CAD-955F-D62A996E124A}" destId="{9023B8C5-243E-4ED4-823D-0CAFA3B54B45}" srcOrd="2" destOrd="0" presId="urn:microsoft.com/office/officeart/2017/3/layout/HorizontalLabelsTimeline"/>
    <dgm:cxn modelId="{4C811918-F628-4901-991B-FE2C6B71210B}" type="presParOf" srcId="{9023B8C5-243E-4ED4-823D-0CAFA3B54B45}" destId="{1F61FD45-8984-4F51-A004-F863B71D97AA}" srcOrd="0" destOrd="0" presId="urn:microsoft.com/office/officeart/2017/3/layout/HorizontalLabelsTimeline"/>
    <dgm:cxn modelId="{3A24EA48-AE91-4D15-81CD-2BE9BF5B10FB}" type="presParOf" srcId="{9023B8C5-243E-4ED4-823D-0CAFA3B54B45}" destId="{B497CFEC-F99C-47AB-8DAE-3210220F828F}" srcOrd="1" destOrd="0" presId="urn:microsoft.com/office/officeart/2017/3/layout/HorizontalLabelsTimeline"/>
    <dgm:cxn modelId="{D83FE3CF-5937-41B3-9D35-221F5AF33AFE}" type="presParOf" srcId="{B497CFEC-F99C-47AB-8DAE-3210220F828F}" destId="{BBDE2F35-3126-4706-AC0E-9EA87CA05DEF}" srcOrd="0" destOrd="0" presId="urn:microsoft.com/office/officeart/2017/3/layout/HorizontalLabelsTimeline"/>
    <dgm:cxn modelId="{829AE2AD-1BD9-4DF7-A4C6-7007BC3FA595}" type="presParOf" srcId="{B497CFEC-F99C-47AB-8DAE-3210220F828F}" destId="{3AAF0F11-E152-4BB7-AAAC-EE4FE62F8364}" srcOrd="1" destOrd="0" presId="urn:microsoft.com/office/officeart/2017/3/layout/HorizontalLabelsTimeline"/>
    <dgm:cxn modelId="{9FF22DAE-710F-4D22-A763-5A8288E7C144}" type="presParOf" srcId="{9023B8C5-243E-4ED4-823D-0CAFA3B54B45}" destId="{B278F1E2-3945-4D52-8956-DB8F95B61221}" srcOrd="2" destOrd="0" presId="urn:microsoft.com/office/officeart/2017/3/layout/HorizontalLabelsTimeline"/>
    <dgm:cxn modelId="{884EB5A3-09A5-45CC-A2EA-020D3030DFB2}" type="presParOf" srcId="{9023B8C5-243E-4ED4-823D-0CAFA3B54B45}" destId="{54CD65DF-20E2-4009-94F9-BBA17641EEEA}" srcOrd="3" destOrd="0" presId="urn:microsoft.com/office/officeart/2017/3/layout/HorizontalLabelsTimeline"/>
    <dgm:cxn modelId="{D05F25BD-F4B9-4927-9E0A-80A716B53AF6}" type="presParOf" srcId="{9023B8C5-243E-4ED4-823D-0CAFA3B54B45}" destId="{6E8A2D64-C235-46ED-9910-B346E4ADBAAC}"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6073F-9824-43FC-A803-548F3CC931CD}">
      <dsp:nvSpPr>
        <dsp:cNvPr id="0" name=""/>
        <dsp:cNvSpPr/>
      </dsp:nvSpPr>
      <dsp:spPr>
        <a:xfrm>
          <a:off x="824611" y="0"/>
          <a:ext cx="4979580" cy="49795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628C5-FDFF-4CF6-99C4-99E6DE2D3A35}">
      <dsp:nvSpPr>
        <dsp:cNvPr id="0" name=""/>
        <dsp:cNvSpPr/>
      </dsp:nvSpPr>
      <dsp:spPr>
        <a:xfrm>
          <a:off x="1297671" y="473060"/>
          <a:ext cx="1942036" cy="1942036"/>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Injections were performed in June of 2010 and again in October of 2010</a:t>
          </a:r>
        </a:p>
      </dsp:txBody>
      <dsp:txXfrm>
        <a:off x="1392473" y="567862"/>
        <a:ext cx="1752432" cy="1752432"/>
      </dsp:txXfrm>
    </dsp:sp>
    <dsp:sp modelId="{155A98E7-0949-4B39-B436-2B16EF341EA2}">
      <dsp:nvSpPr>
        <dsp:cNvPr id="0" name=""/>
        <dsp:cNvSpPr/>
      </dsp:nvSpPr>
      <dsp:spPr>
        <a:xfrm>
          <a:off x="3389095" y="473060"/>
          <a:ext cx="1942036" cy="1942036"/>
        </a:xfrm>
        <a:prstGeom prst="roundRect">
          <a:avLst/>
        </a:prstGeom>
        <a:solidFill>
          <a:schemeClr val="accent2">
            <a:hueOff val="-988095"/>
            <a:satOff val="4733"/>
            <a:lumOff val="437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Groundwater was sampled in November of 2010, March of 2011, &amp; October of 2011</a:t>
          </a:r>
        </a:p>
      </dsp:txBody>
      <dsp:txXfrm>
        <a:off x="3483897" y="567862"/>
        <a:ext cx="1752432" cy="1752432"/>
      </dsp:txXfrm>
    </dsp:sp>
    <dsp:sp modelId="{5AC1E6BD-0CCE-4AF3-ACFA-74B584AC3019}">
      <dsp:nvSpPr>
        <dsp:cNvPr id="0" name=""/>
        <dsp:cNvSpPr/>
      </dsp:nvSpPr>
      <dsp:spPr>
        <a:xfrm>
          <a:off x="1297671" y="2564484"/>
          <a:ext cx="1942036" cy="1942036"/>
        </a:xfrm>
        <a:prstGeom prst="roundRect">
          <a:avLst/>
        </a:prstGeom>
        <a:solidFill>
          <a:schemeClr val="accent2">
            <a:hueOff val="-1976191"/>
            <a:satOff val="9467"/>
            <a:lumOff val="875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BTEX and TPH-gasoline were below MCLs in all wells</a:t>
          </a:r>
        </a:p>
      </dsp:txBody>
      <dsp:txXfrm>
        <a:off x="1392473" y="2659286"/>
        <a:ext cx="1752432" cy="1752432"/>
      </dsp:txXfrm>
    </dsp:sp>
    <dsp:sp modelId="{D8F685DF-A8B0-4A88-AAAD-7A7389987C5B}">
      <dsp:nvSpPr>
        <dsp:cNvPr id="0" name=""/>
        <dsp:cNvSpPr/>
      </dsp:nvSpPr>
      <dsp:spPr>
        <a:xfrm>
          <a:off x="3389095" y="2564484"/>
          <a:ext cx="1942036" cy="1942036"/>
        </a:xfrm>
        <a:prstGeom prst="roundRect">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NFA issued by the Division of Water Quality of the State of Utah in January 2012</a:t>
          </a:r>
        </a:p>
      </dsp:txBody>
      <dsp:txXfrm>
        <a:off x="3483897" y="2659286"/>
        <a:ext cx="1752432" cy="1752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75CD-56B3-4196-9996-F5C7E921F679}">
      <dsp:nvSpPr>
        <dsp:cNvPr id="0" name=""/>
        <dsp:cNvSpPr/>
      </dsp:nvSpPr>
      <dsp:spPr>
        <a:xfrm>
          <a:off x="0" y="2046741"/>
          <a:ext cx="9618133" cy="0"/>
        </a:xfrm>
        <a:prstGeom prst="line">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EF1E2-3FFA-4FB2-9140-97E521146250}">
      <dsp:nvSpPr>
        <dsp:cNvPr id="0" name=""/>
        <dsp:cNvSpPr/>
      </dsp:nvSpPr>
      <dsp:spPr>
        <a:xfrm>
          <a:off x="288543" y="1268979"/>
          <a:ext cx="4231978" cy="491217"/>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Apr. 2012</a:t>
          </a:r>
        </a:p>
      </dsp:txBody>
      <dsp:txXfrm>
        <a:off x="288543" y="1268979"/>
        <a:ext cx="4231978" cy="491217"/>
      </dsp:txXfrm>
    </dsp:sp>
    <dsp:sp modelId="{4C2E1FE6-B998-461D-8952-C0261218A49B}">
      <dsp:nvSpPr>
        <dsp:cNvPr id="0" name=""/>
        <dsp:cNvSpPr/>
      </dsp:nvSpPr>
      <dsp:spPr>
        <a:xfrm>
          <a:off x="288543" y="248244"/>
          <a:ext cx="4231978" cy="102073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In April of 2012, a second truck rolled over onto the railroad tracks 200 yards past the original accident.</a:t>
          </a:r>
        </a:p>
      </dsp:txBody>
      <dsp:txXfrm>
        <a:off x="288543" y="248244"/>
        <a:ext cx="4231978" cy="1020735"/>
      </dsp:txXfrm>
    </dsp:sp>
    <dsp:sp modelId="{F3C7F4FE-53AA-45B6-9D3A-948B32BB42EC}">
      <dsp:nvSpPr>
        <dsp:cNvPr id="0" name=""/>
        <dsp:cNvSpPr/>
      </dsp:nvSpPr>
      <dsp:spPr>
        <a:xfrm>
          <a:off x="2404533" y="1760197"/>
          <a:ext cx="0" cy="286543"/>
        </a:xfrm>
        <a:prstGeom prst="line">
          <a:avLst/>
        </a:pr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61FD45-8984-4F51-A004-F863B71D97AA}">
      <dsp:nvSpPr>
        <dsp:cNvPr id="0" name=""/>
        <dsp:cNvSpPr/>
      </dsp:nvSpPr>
      <dsp:spPr>
        <a:xfrm>
          <a:off x="5097610" y="2333284"/>
          <a:ext cx="4231978" cy="491217"/>
        </a:xfrm>
        <a:prstGeom prst="rect">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July 2012</a:t>
          </a:r>
        </a:p>
      </dsp:txBody>
      <dsp:txXfrm>
        <a:off x="5097610" y="2333284"/>
        <a:ext cx="4231978" cy="491217"/>
      </dsp:txXfrm>
    </dsp:sp>
    <dsp:sp modelId="{BBDE2F35-3126-4706-AC0E-9EA87CA05DEF}">
      <dsp:nvSpPr>
        <dsp:cNvPr id="0" name=""/>
        <dsp:cNvSpPr/>
      </dsp:nvSpPr>
      <dsp:spPr>
        <a:xfrm>
          <a:off x="5097610" y="2824502"/>
          <a:ext cx="4231978" cy="1020735"/>
        </a:xfrm>
        <a:prstGeom prst="rect">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2651784"/>
              <a:satOff val="-27828"/>
              <a:lumOff val="-1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The same procedure was used to design the clean up the contamination.  Injections occurred in July of 2012.</a:t>
          </a:r>
        </a:p>
      </dsp:txBody>
      <dsp:txXfrm>
        <a:off x="5097610" y="2824502"/>
        <a:ext cx="4231978" cy="1020735"/>
      </dsp:txXfrm>
    </dsp:sp>
    <dsp:sp modelId="{B278F1E2-3945-4D52-8956-DB8F95B61221}">
      <dsp:nvSpPr>
        <dsp:cNvPr id="0" name=""/>
        <dsp:cNvSpPr/>
      </dsp:nvSpPr>
      <dsp:spPr>
        <a:xfrm>
          <a:off x="7213599" y="2046741"/>
          <a:ext cx="0" cy="286543"/>
        </a:xfrm>
        <a:prstGeom prst="line">
          <a:avLst/>
        </a:prstGeom>
        <a:noFill/>
        <a:ln w="12700" cap="rnd" cmpd="sng" algn="ctr">
          <a:solidFill>
            <a:schemeClr val="accent5">
              <a:hueOff val="2495256"/>
              <a:satOff val="-50489"/>
              <a:lumOff val="1569"/>
              <a:alphaOff val="0"/>
            </a:schemeClr>
          </a:solidFill>
          <a:prstDash val="solid"/>
        </a:ln>
        <a:effectLst/>
      </dsp:spPr>
      <dsp:style>
        <a:lnRef idx="1">
          <a:scrgbClr r="0" g="0" b="0"/>
        </a:lnRef>
        <a:fillRef idx="0">
          <a:scrgbClr r="0" g="0" b="0"/>
        </a:fillRef>
        <a:effectRef idx="0">
          <a:scrgbClr r="0" g="0" b="0"/>
        </a:effectRef>
        <a:fontRef idx="minor"/>
      </dsp:style>
    </dsp:sp>
    <dsp:sp modelId="{82A49B9B-1775-4E26-A2B2-5387872E79FD}">
      <dsp:nvSpPr>
        <dsp:cNvPr id="0" name=""/>
        <dsp:cNvSpPr/>
      </dsp:nvSpPr>
      <dsp:spPr>
        <a:xfrm rot="2700000">
          <a:off x="2372693" y="2014901"/>
          <a:ext cx="63679" cy="63679"/>
        </a:xfrm>
        <a:prstGeom prst="rect">
          <a:avLst/>
        </a:prstGeom>
        <a:solidFill>
          <a:schemeClr val="accent5">
            <a:hueOff val="0"/>
            <a:satOff val="0"/>
            <a:lumOff val="0"/>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4CD65DF-20E2-4009-94F9-BBA17641EEEA}">
      <dsp:nvSpPr>
        <dsp:cNvPr id="0" name=""/>
        <dsp:cNvSpPr/>
      </dsp:nvSpPr>
      <dsp:spPr>
        <a:xfrm rot="2700000">
          <a:off x="7181759" y="2014901"/>
          <a:ext cx="63679" cy="63679"/>
        </a:xfrm>
        <a:prstGeom prst="rect">
          <a:avLst/>
        </a:prstGeom>
        <a:solidFill>
          <a:schemeClr val="accent5">
            <a:hueOff val="2495256"/>
            <a:satOff val="-50489"/>
            <a:lumOff val="1569"/>
            <a:alphaOff val="0"/>
          </a:schemeClr>
        </a:solidFill>
        <a:ln w="635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95180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4702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996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35081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793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233876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0447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239165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404389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72DB-0438-4AD7-A60C-CDA059CA33CC}"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145903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272DB-0438-4AD7-A60C-CDA059CA33C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45087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272DB-0438-4AD7-A60C-CDA059CA33CC}"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399676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272DB-0438-4AD7-A60C-CDA059CA33CC}"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197083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72DB-0438-4AD7-A60C-CDA059CA33CC}"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141375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E272DB-0438-4AD7-A60C-CDA059CA33C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109448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E272DB-0438-4AD7-A60C-CDA059CA33CC}"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FC13-9343-4C86-813C-2426C0A75EBE}" type="slidenum">
              <a:rPr lang="en-US" smtClean="0"/>
              <a:t>‹#›</a:t>
            </a:fld>
            <a:endParaRPr lang="en-US"/>
          </a:p>
        </p:txBody>
      </p:sp>
    </p:spTree>
    <p:extLst>
      <p:ext uri="{BB962C8B-B14F-4D97-AF65-F5344CB8AC3E}">
        <p14:creationId xmlns:p14="http://schemas.microsoft.com/office/powerpoint/2010/main" val="12843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272DB-0438-4AD7-A60C-CDA059CA33CC}" type="datetimeFigureOut">
              <a:rPr lang="en-US" smtClean="0"/>
              <a:t>10/30/2018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85FC13-9343-4C86-813C-2426C0A75EBE}" type="slidenum">
              <a:rPr lang="en-US" smtClean="0"/>
              <a:t>‹#›</a:t>
            </a:fld>
            <a:endParaRPr lang="en-US"/>
          </a:p>
        </p:txBody>
      </p:sp>
    </p:spTree>
    <p:extLst>
      <p:ext uri="{BB962C8B-B14F-4D97-AF65-F5344CB8AC3E}">
        <p14:creationId xmlns:p14="http://schemas.microsoft.com/office/powerpoint/2010/main" val="947242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5695A-4CF9-4390-BC8B-1055AE3C1C9B}"/>
              </a:ext>
            </a:extLst>
          </p:cNvPr>
          <p:cNvPicPr>
            <a:picLocks noChangeAspect="1"/>
          </p:cNvPicPr>
          <p:nvPr/>
        </p:nvPicPr>
        <p:blipFill rotWithShape="1">
          <a:blip r:embed="rId2">
            <a:extLst>
              <a:ext uri="{28A0092B-C50C-407E-A947-70E740481C1C}">
                <a14:useLocalDpi xmlns:a14="http://schemas.microsoft.com/office/drawing/2010/main" val="0"/>
              </a:ext>
            </a:extLst>
          </a:blip>
          <a:srcRect l="9216" r="3990"/>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7CF86D9-CF90-45E4-9B4D-192AEAE2A576}"/>
              </a:ext>
            </a:extLst>
          </p:cNvPr>
          <p:cNvSpPr>
            <a:spLocks noGrp="1"/>
          </p:cNvSpPr>
          <p:nvPr>
            <p:ph type="title"/>
          </p:nvPr>
        </p:nvSpPr>
        <p:spPr>
          <a:xfrm>
            <a:off x="677333" y="609600"/>
            <a:ext cx="3851123" cy="1320800"/>
          </a:xfrm>
        </p:spPr>
        <p:txBody>
          <a:bodyPr>
            <a:normAutofit/>
          </a:bodyPr>
          <a:lstStyle/>
          <a:p>
            <a:r>
              <a:rPr lang="en-US" dirty="0"/>
              <a:t>From Tanker </a:t>
            </a:r>
            <a:br>
              <a:rPr lang="en-US" dirty="0"/>
            </a:br>
            <a:r>
              <a:rPr lang="en-US" dirty="0"/>
              <a:t>Roll-Over to NFA</a:t>
            </a:r>
          </a:p>
        </p:txBody>
      </p:sp>
      <p:sp>
        <p:nvSpPr>
          <p:cNvPr id="3" name="Subtitle 2">
            <a:extLst>
              <a:ext uri="{FF2B5EF4-FFF2-40B4-BE49-F238E27FC236}">
                <a16:creationId xmlns:a16="http://schemas.microsoft.com/office/drawing/2014/main" id="{275EA12E-2B68-4517-805F-F9750F871F0A}"/>
              </a:ext>
            </a:extLst>
          </p:cNvPr>
          <p:cNvSpPr>
            <a:spLocks noGrp="1"/>
          </p:cNvSpPr>
          <p:nvPr>
            <p:ph idx="1"/>
          </p:nvPr>
        </p:nvSpPr>
        <p:spPr>
          <a:xfrm>
            <a:off x="677334" y="2160589"/>
            <a:ext cx="3851122" cy="3880773"/>
          </a:xfrm>
        </p:spPr>
        <p:txBody>
          <a:bodyPr>
            <a:normAutofit/>
          </a:bodyPr>
          <a:lstStyle/>
          <a:p>
            <a:r>
              <a:rPr lang="en-US" dirty="0"/>
              <a:t>Theresa Sorrells</a:t>
            </a:r>
            <a:endParaRPr lang="en-US"/>
          </a:p>
          <a:p>
            <a:r>
              <a:rPr lang="en-US" dirty="0"/>
              <a:t>Alpine Remediation, Inc.</a:t>
            </a:r>
            <a:endParaRPr lang="en-US"/>
          </a:p>
          <a:p>
            <a:r>
              <a:rPr lang="en-US" dirty="0"/>
              <a:t>Golden, CO</a:t>
            </a:r>
            <a:endParaRPr lang="en-US"/>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5" name="Picture 5" descr="alp_rgb">
            <a:extLst>
              <a:ext uri="{FF2B5EF4-FFF2-40B4-BE49-F238E27FC236}">
                <a16:creationId xmlns:a16="http://schemas.microsoft.com/office/drawing/2014/main" id="{99670D46-F156-4279-9731-AA5921602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81" y="4745962"/>
            <a:ext cx="3276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3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700B5-B95F-4CCB-8FEA-BA9552925BD3}"/>
              </a:ext>
            </a:extLst>
          </p:cNvPr>
          <p:cNvSpPr>
            <a:spLocks noGrp="1"/>
          </p:cNvSpPr>
          <p:nvPr>
            <p:ph type="title"/>
          </p:nvPr>
        </p:nvSpPr>
        <p:spPr>
          <a:xfrm>
            <a:off x="1286933" y="609600"/>
            <a:ext cx="10197494" cy="1099457"/>
          </a:xfrm>
        </p:spPr>
        <p:txBody>
          <a:bodyPr>
            <a:normAutofit/>
          </a:bodyPr>
          <a:lstStyle/>
          <a:p>
            <a:r>
              <a:rPr lang="en-US"/>
              <a:t>And Again</a:t>
            </a:r>
          </a:p>
        </p:txBody>
      </p:sp>
      <p:sp>
        <p:nvSpPr>
          <p:cNvPr id="30" name="Isosceles Triangle 2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D7B02A6-0FB2-4389-B59A-44FF626C01CC}"/>
              </a:ext>
            </a:extLst>
          </p:cNvPr>
          <p:cNvGraphicFramePr>
            <a:graphicFrameLocks noGrp="1"/>
          </p:cNvGraphicFramePr>
          <p:nvPr>
            <p:ph idx="1"/>
            <p:extLst>
              <p:ext uri="{D42A27DB-BD31-4B8C-83A1-F6EECF244321}">
                <p14:modId xmlns:p14="http://schemas.microsoft.com/office/powerpoint/2010/main" val="106353234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2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2B0135-0BFC-4772-BCF4-811AF8AD2021}"/>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Colorado Mountain Pass</a:t>
            </a:r>
          </a:p>
        </p:txBody>
      </p:sp>
      <p:sp>
        <p:nvSpPr>
          <p:cNvPr id="3" name="Content Placeholder 2">
            <a:extLst>
              <a:ext uri="{FF2B5EF4-FFF2-40B4-BE49-F238E27FC236}">
                <a16:creationId xmlns:a16="http://schemas.microsoft.com/office/drawing/2014/main" id="{ED2B4381-F46D-47EA-8AC8-D809D96FD800}"/>
              </a:ext>
            </a:extLst>
          </p:cNvPr>
          <p:cNvSpPr>
            <a:spLocks noGrp="1"/>
          </p:cNvSpPr>
          <p:nvPr>
            <p:ph sz="half" idx="1"/>
          </p:nvPr>
        </p:nvSpPr>
        <p:spPr>
          <a:xfrm>
            <a:off x="673754" y="2160590"/>
            <a:ext cx="3973943" cy="3440110"/>
          </a:xfrm>
        </p:spPr>
        <p:txBody>
          <a:bodyPr vert="horz" lIns="91440" tIns="45720" rIns="91440" bIns="45720" rtlCol="0">
            <a:normAutofit/>
          </a:bodyPr>
          <a:lstStyle/>
          <a:p>
            <a:pPr>
              <a:lnSpc>
                <a:spcPct val="90000"/>
              </a:lnSpc>
            </a:pPr>
            <a:r>
              <a:rPr lang="en-US" altLang="en-US" sz="1300">
                <a:solidFill>
                  <a:schemeClr val="bg1"/>
                </a:solidFill>
              </a:rPr>
              <a:t>A similar technique was also used for a tanker truck rollover accident on a mountain pass in Colorado.  Snow and extreme cold exist at the site from October through May, limiting access to the site.  </a:t>
            </a:r>
          </a:p>
          <a:p>
            <a:pPr>
              <a:lnSpc>
                <a:spcPct val="90000"/>
              </a:lnSpc>
            </a:pPr>
            <a:r>
              <a:rPr lang="en-US" altLang="en-US" sz="1300">
                <a:solidFill>
                  <a:schemeClr val="bg1"/>
                </a:solidFill>
              </a:rPr>
              <a:t>The bulk of the spill was removed by excavation.  During the excavation, an old french drain was discovered that had ultimately transported the contamination approximately 200 feet from the original spill site.</a:t>
            </a:r>
          </a:p>
          <a:p>
            <a:pPr>
              <a:lnSpc>
                <a:spcPct val="90000"/>
              </a:lnSpc>
            </a:pPr>
            <a:r>
              <a:rPr lang="en-US" altLang="en-US" sz="1300">
                <a:solidFill>
                  <a:schemeClr val="bg1"/>
                </a:solidFill>
              </a:rPr>
              <a:t>Groundwater benzene concentrations before the injections were as high as 4 mg/L and were ND after the installation.</a:t>
            </a:r>
          </a:p>
          <a:p>
            <a:pPr>
              <a:lnSpc>
                <a:spcPct val="90000"/>
              </a:lnSpc>
            </a:pPr>
            <a:r>
              <a:rPr lang="en-US" altLang="en-US" sz="1300">
                <a:solidFill>
                  <a:schemeClr val="bg1"/>
                </a:solidFill>
              </a:rPr>
              <a:t>The spill was closed shortly after installation.</a:t>
            </a:r>
          </a:p>
          <a:p>
            <a:pPr>
              <a:lnSpc>
                <a:spcPct val="90000"/>
              </a:lnSpc>
            </a:pPr>
            <a:endParaRPr lang="en-US" altLang="en-US" sz="1300">
              <a:solidFill>
                <a:schemeClr val="bg1"/>
              </a:solidFill>
            </a:endParaRPr>
          </a:p>
          <a:p>
            <a:pPr>
              <a:lnSpc>
                <a:spcPct val="90000"/>
              </a:lnSpc>
            </a:pPr>
            <a:endParaRPr lang="en-US" altLang="en-US" sz="1300">
              <a:solidFill>
                <a:schemeClr val="bg1"/>
              </a:solidFill>
            </a:endParaRPr>
          </a:p>
          <a:p>
            <a:pPr>
              <a:lnSpc>
                <a:spcPct val="90000"/>
              </a:lnSpc>
            </a:pPr>
            <a:endParaRPr lang="en-US" sz="1300">
              <a:solidFill>
                <a:schemeClr val="bg1"/>
              </a:solidFill>
            </a:endParaRPr>
          </a:p>
        </p:txBody>
      </p:sp>
      <p:pic>
        <p:nvPicPr>
          <p:cNvPr id="5" name="Content Placeholder 4">
            <a:extLst>
              <a:ext uri="{FF2B5EF4-FFF2-40B4-BE49-F238E27FC236}">
                <a16:creationId xmlns:a16="http://schemas.microsoft.com/office/drawing/2014/main" id="{FC50069E-B334-423C-990D-022AA8A84E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2127"/>
          <a:stretch>
            <a:fillRect/>
          </a:stretch>
        </p:blipFill>
        <p:spPr>
          <a:xfrm>
            <a:off x="6096001" y="1208956"/>
            <a:ext cx="5143500" cy="4427573"/>
          </a:xfrm>
          <a:prstGeom prst="rect">
            <a:avLst/>
          </a:prstGeom>
          <a:noFill/>
        </p:spPr>
      </p:pic>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91237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9B0A-C80E-4F1E-9579-5C142E0E7765}"/>
              </a:ext>
            </a:extLst>
          </p:cNvPr>
          <p:cNvSpPr>
            <a:spLocks noGrp="1"/>
          </p:cNvSpPr>
          <p:nvPr>
            <p:ph type="title"/>
          </p:nvPr>
        </p:nvSpPr>
        <p:spPr>
          <a:xfrm>
            <a:off x="676746" y="609600"/>
            <a:ext cx="3729076" cy="1320800"/>
          </a:xfrm>
        </p:spPr>
        <p:txBody>
          <a:bodyPr anchor="ctr">
            <a:normAutofit/>
          </a:bodyPr>
          <a:lstStyle/>
          <a:p>
            <a:r>
              <a:rPr lang="en-US"/>
              <a:t>Reservoir in Idaho</a:t>
            </a:r>
            <a:endParaRPr lang="en-US" dirty="0"/>
          </a:p>
        </p:txBody>
      </p:sp>
      <p:sp>
        <p:nvSpPr>
          <p:cNvPr id="3" name="Content Placeholder 2">
            <a:extLst>
              <a:ext uri="{FF2B5EF4-FFF2-40B4-BE49-F238E27FC236}">
                <a16:creationId xmlns:a16="http://schemas.microsoft.com/office/drawing/2014/main" id="{FC14AB0E-B99F-494D-B4C5-202F2468190A}"/>
              </a:ext>
            </a:extLst>
          </p:cNvPr>
          <p:cNvSpPr>
            <a:spLocks noGrp="1"/>
          </p:cNvSpPr>
          <p:nvPr>
            <p:ph idx="1"/>
          </p:nvPr>
        </p:nvSpPr>
        <p:spPr>
          <a:xfrm>
            <a:off x="685167" y="2160589"/>
            <a:ext cx="3720916" cy="3560733"/>
          </a:xfrm>
        </p:spPr>
        <p:txBody>
          <a:bodyPr>
            <a:normAutofit/>
          </a:bodyPr>
          <a:lstStyle/>
          <a:p>
            <a:pPr>
              <a:lnSpc>
                <a:spcPct val="90000"/>
              </a:lnSpc>
            </a:pPr>
            <a:r>
              <a:rPr lang="en-US" sz="1500"/>
              <a:t>Raised highway through a reservoir</a:t>
            </a:r>
          </a:p>
          <a:p>
            <a:pPr>
              <a:lnSpc>
                <a:spcPct val="90000"/>
              </a:lnSpc>
            </a:pPr>
            <a:r>
              <a:rPr lang="en-US" sz="1500"/>
              <a:t>Another overturned truck</a:t>
            </a:r>
          </a:p>
          <a:p>
            <a:pPr>
              <a:lnSpc>
                <a:spcPct val="90000"/>
              </a:lnSpc>
            </a:pPr>
            <a:r>
              <a:rPr lang="en-US" sz="1500"/>
              <a:t>6,500 gallon spill that impacted the reservoir &amp; the surrounding area</a:t>
            </a:r>
          </a:p>
          <a:p>
            <a:pPr>
              <a:lnSpc>
                <a:spcPct val="90000"/>
              </a:lnSpc>
            </a:pPr>
            <a:r>
              <a:rPr lang="en-US" sz="1500"/>
              <a:t>Immediately excavated</a:t>
            </a:r>
          </a:p>
          <a:p>
            <a:pPr>
              <a:lnSpc>
                <a:spcPct val="90000"/>
              </a:lnSpc>
            </a:pPr>
            <a:r>
              <a:rPr lang="en-US" sz="1500"/>
              <a:t>Remaining contamination migrated down from highway level when the surface water levels dropped in the winter, danger of more impacts to reservoir</a:t>
            </a:r>
          </a:p>
          <a:p>
            <a:pPr>
              <a:lnSpc>
                <a:spcPct val="90000"/>
              </a:lnSpc>
            </a:pPr>
            <a:r>
              <a:rPr lang="en-US" sz="1500"/>
              <a:t>Groundwater benzene as high as 12 mg/L</a:t>
            </a:r>
          </a:p>
        </p:txBody>
      </p:sp>
      <p:pic>
        <p:nvPicPr>
          <p:cNvPr id="5" name="Picture 4">
            <a:extLst>
              <a:ext uri="{FF2B5EF4-FFF2-40B4-BE49-F238E27FC236}">
                <a16:creationId xmlns:a16="http://schemas.microsoft.com/office/drawing/2014/main" id="{56283270-9B1A-4BD7-A336-D7263D575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035" y="728464"/>
            <a:ext cx="4602747" cy="4896540"/>
          </a:xfrm>
          <a:prstGeom prst="rect">
            <a:avLst/>
          </a:prstGeom>
        </p:spPr>
      </p:pic>
    </p:spTree>
    <p:extLst>
      <p:ext uri="{BB962C8B-B14F-4D97-AF65-F5344CB8AC3E}">
        <p14:creationId xmlns:p14="http://schemas.microsoft.com/office/powerpoint/2010/main" val="265577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885D-E9D0-457C-873B-DBA9E7A6D0F9}"/>
              </a:ext>
            </a:extLst>
          </p:cNvPr>
          <p:cNvSpPr>
            <a:spLocks noGrp="1"/>
          </p:cNvSpPr>
          <p:nvPr>
            <p:ph type="title"/>
          </p:nvPr>
        </p:nvSpPr>
        <p:spPr>
          <a:xfrm>
            <a:off x="677334" y="221674"/>
            <a:ext cx="8596668" cy="594964"/>
          </a:xfrm>
        </p:spPr>
        <p:txBody>
          <a:bodyPr anchor="t">
            <a:normAutofit/>
          </a:bodyPr>
          <a:lstStyle/>
          <a:p>
            <a:r>
              <a:rPr lang="en-US" sz="2000" dirty="0"/>
              <a:t>Remote Location in Utah State with Many Obstacles</a:t>
            </a:r>
          </a:p>
        </p:txBody>
      </p:sp>
      <p:sp>
        <p:nvSpPr>
          <p:cNvPr id="41" name="Content Placeholder 40">
            <a:extLst>
              <a:ext uri="{FF2B5EF4-FFF2-40B4-BE49-F238E27FC236}">
                <a16:creationId xmlns:a16="http://schemas.microsoft.com/office/drawing/2014/main" id="{D253A5E0-C6CA-4558-AE7B-C5649FAB3108}"/>
              </a:ext>
            </a:extLst>
          </p:cNvPr>
          <p:cNvSpPr>
            <a:spLocks noGrp="1"/>
          </p:cNvSpPr>
          <p:nvPr>
            <p:ph idx="1"/>
          </p:nvPr>
        </p:nvSpPr>
        <p:spPr>
          <a:xfrm>
            <a:off x="1068495" y="4947923"/>
            <a:ext cx="8202506" cy="1093439"/>
          </a:xfrm>
        </p:spPr>
        <p:txBody>
          <a:bodyPr>
            <a:normAutofit/>
          </a:bodyPr>
          <a:lstStyle/>
          <a:p>
            <a:r>
              <a:rPr lang="en-US" sz="1400" dirty="0"/>
              <a:t>Railroad Tracks</a:t>
            </a:r>
          </a:p>
          <a:p>
            <a:r>
              <a:rPr lang="en-US" sz="1400" dirty="0"/>
              <a:t>Creek</a:t>
            </a:r>
          </a:p>
          <a:p>
            <a:r>
              <a:rPr lang="en-US" sz="1400" dirty="0"/>
              <a:t>Sloping Shoulder</a:t>
            </a:r>
          </a:p>
        </p:txBody>
      </p:sp>
      <p:pic>
        <p:nvPicPr>
          <p:cNvPr id="39" name="Content Placeholder 4">
            <a:extLst>
              <a:ext uri="{FF2B5EF4-FFF2-40B4-BE49-F238E27FC236}">
                <a16:creationId xmlns:a16="http://schemas.microsoft.com/office/drawing/2014/main" id="{EEE771C0-AA91-4707-BEAB-BBFDC609B2EB}"/>
              </a:ext>
            </a:extLst>
          </p:cNvPr>
          <p:cNvPicPr>
            <a:picLocks noChangeAspect="1"/>
          </p:cNvPicPr>
          <p:nvPr/>
        </p:nvPicPr>
        <p:blipFill rotWithShape="1">
          <a:blip r:embed="rId2">
            <a:extLst>
              <a:ext uri="{28A0092B-C50C-407E-A947-70E740481C1C}">
                <a14:useLocalDpi xmlns:a14="http://schemas.microsoft.com/office/drawing/2010/main" val="0"/>
              </a:ext>
            </a:extLst>
          </a:blip>
          <a:srcRect t="4553" r="3" b="3"/>
          <a:stretch/>
        </p:blipFill>
        <p:spPr>
          <a:xfrm>
            <a:off x="1068495" y="862355"/>
            <a:ext cx="8202506" cy="3877287"/>
          </a:xfrm>
          <a:prstGeom prst="rect">
            <a:avLst/>
          </a:prstGeom>
        </p:spPr>
      </p:pic>
    </p:spTree>
    <p:extLst>
      <p:ext uri="{BB962C8B-B14F-4D97-AF65-F5344CB8AC3E}">
        <p14:creationId xmlns:p14="http://schemas.microsoft.com/office/powerpoint/2010/main" val="75115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49CCD-513F-4E88-9D35-1EAFAB4BE0CB}"/>
              </a:ext>
            </a:extLst>
          </p:cNvPr>
          <p:cNvSpPr>
            <a:spLocks noGrp="1"/>
          </p:cNvSpPr>
          <p:nvPr>
            <p:ph type="title"/>
          </p:nvPr>
        </p:nvSpPr>
        <p:spPr>
          <a:xfrm>
            <a:off x="677334" y="609600"/>
            <a:ext cx="8596668" cy="1320800"/>
          </a:xfrm>
        </p:spPr>
        <p:txBody>
          <a:bodyPr>
            <a:normAutofit/>
          </a:bodyPr>
          <a:lstStyle/>
          <a:p>
            <a:r>
              <a:rPr lang="en-US" dirty="0"/>
              <a:t>Remediation Considerations</a:t>
            </a:r>
            <a:endParaRPr lang="en-US" i="1" dirty="0"/>
          </a:p>
        </p:txBody>
      </p:sp>
      <p:sp>
        <p:nvSpPr>
          <p:cNvPr id="3" name="Content Placeholder 2">
            <a:extLst>
              <a:ext uri="{FF2B5EF4-FFF2-40B4-BE49-F238E27FC236}">
                <a16:creationId xmlns:a16="http://schemas.microsoft.com/office/drawing/2014/main" id="{2BC8E5B4-D3CA-4856-BCC7-0D6E4C2610D0}"/>
              </a:ext>
            </a:extLst>
          </p:cNvPr>
          <p:cNvSpPr>
            <a:spLocks noGrp="1"/>
          </p:cNvSpPr>
          <p:nvPr>
            <p:ph idx="1"/>
          </p:nvPr>
        </p:nvSpPr>
        <p:spPr>
          <a:xfrm>
            <a:off x="677334" y="1517715"/>
            <a:ext cx="8596668" cy="4523647"/>
          </a:xfrm>
        </p:spPr>
        <p:txBody>
          <a:bodyPr>
            <a:normAutofit/>
          </a:bodyPr>
          <a:lstStyle/>
          <a:p>
            <a:pPr>
              <a:lnSpc>
                <a:spcPct val="90000"/>
              </a:lnSpc>
            </a:pPr>
            <a:r>
              <a:rPr lang="en-US" dirty="0"/>
              <a:t>Remoteness of Site</a:t>
            </a:r>
          </a:p>
          <a:p>
            <a:pPr marL="0" indent="0">
              <a:lnSpc>
                <a:spcPct val="90000"/>
              </a:lnSpc>
              <a:buNone/>
            </a:pPr>
            <a:r>
              <a:rPr lang="en-US" dirty="0"/>
              <a:t>No Access to Power</a:t>
            </a:r>
          </a:p>
          <a:p>
            <a:pPr marL="0" indent="0">
              <a:lnSpc>
                <a:spcPct val="90000"/>
              </a:lnSpc>
              <a:buNone/>
            </a:pPr>
            <a:r>
              <a:rPr lang="en-US" dirty="0"/>
              <a:t>Ruled Out Mechanical Systems</a:t>
            </a:r>
          </a:p>
          <a:p>
            <a:pPr>
              <a:lnSpc>
                <a:spcPct val="90000"/>
              </a:lnSpc>
            </a:pPr>
            <a:r>
              <a:rPr lang="en-US" dirty="0"/>
              <a:t>Spill Occurred 60 feet from Creek</a:t>
            </a:r>
          </a:p>
          <a:p>
            <a:pPr marL="0" indent="0">
              <a:lnSpc>
                <a:spcPct val="90000"/>
              </a:lnSpc>
              <a:buNone/>
            </a:pPr>
            <a:r>
              <a:rPr lang="en-US" dirty="0"/>
              <a:t>Needed Immediate Results</a:t>
            </a:r>
          </a:p>
          <a:p>
            <a:pPr marL="0" indent="0">
              <a:lnSpc>
                <a:spcPct val="90000"/>
              </a:lnSpc>
              <a:buNone/>
            </a:pPr>
            <a:r>
              <a:rPr lang="en-US" dirty="0"/>
              <a:t>Remedy Could Not Negatively Impact Water Quality</a:t>
            </a:r>
          </a:p>
          <a:p>
            <a:pPr marL="0" indent="0">
              <a:lnSpc>
                <a:spcPct val="90000"/>
              </a:lnSpc>
              <a:buNone/>
            </a:pPr>
            <a:r>
              <a:rPr lang="en-US" dirty="0"/>
              <a:t>Ruled Out Surfactants &amp; Nutrients</a:t>
            </a:r>
          </a:p>
          <a:p>
            <a:pPr>
              <a:lnSpc>
                <a:spcPct val="90000"/>
              </a:lnSpc>
            </a:pPr>
            <a:r>
              <a:rPr lang="en-US" dirty="0"/>
              <a:t>Sloping Roadway Shoulder</a:t>
            </a:r>
          </a:p>
          <a:p>
            <a:pPr marL="0" indent="0">
              <a:lnSpc>
                <a:spcPct val="90000"/>
              </a:lnSpc>
              <a:buNone/>
            </a:pPr>
            <a:r>
              <a:rPr lang="en-US" dirty="0"/>
              <a:t>Large Trucks Could Not Access </a:t>
            </a:r>
          </a:p>
          <a:p>
            <a:pPr marL="0" indent="0">
              <a:lnSpc>
                <a:spcPct val="90000"/>
              </a:lnSpc>
              <a:buNone/>
            </a:pPr>
            <a:r>
              <a:rPr lang="en-US" dirty="0"/>
              <a:t>Ruled Out Excavation</a:t>
            </a:r>
          </a:p>
          <a:p>
            <a:pPr>
              <a:lnSpc>
                <a:spcPct val="90000"/>
              </a:lnSpc>
            </a:pPr>
            <a:r>
              <a:rPr lang="en-US" dirty="0"/>
              <a:t>Active Railroad Tracks with Two Way Traffic</a:t>
            </a:r>
          </a:p>
          <a:p>
            <a:pPr marL="0" indent="0">
              <a:lnSpc>
                <a:spcPct val="90000"/>
              </a:lnSpc>
              <a:buNone/>
            </a:pPr>
            <a:r>
              <a:rPr lang="en-US" dirty="0"/>
              <a:t>Also Ruled Out Excavation</a:t>
            </a:r>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0199162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BBF9B7-C394-4FE4-8F5C-9DE94EF04685}"/>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Solution Chosen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2142EF3-7EA2-434B-95E7-0EE057D19EF8}"/>
              </a:ext>
            </a:extLst>
          </p:cNvPr>
          <p:cNvSpPr>
            <a:spLocks noGrp="1"/>
          </p:cNvSpPr>
          <p:nvPr>
            <p:ph idx="1"/>
          </p:nvPr>
        </p:nvSpPr>
        <p:spPr>
          <a:xfrm>
            <a:off x="6116085" y="609601"/>
            <a:ext cx="5161516" cy="2032000"/>
          </a:xfrm>
        </p:spPr>
        <p:txBody>
          <a:bodyPr anchor="ctr">
            <a:normAutofit/>
          </a:bodyPr>
          <a:lstStyle/>
          <a:p>
            <a:r>
              <a:rPr lang="en-US" sz="2400" i="1" dirty="0">
                <a:solidFill>
                  <a:srgbClr val="FFFFFF"/>
                </a:solidFill>
              </a:rPr>
              <a:t>In Situ </a:t>
            </a:r>
            <a:r>
              <a:rPr lang="en-US" sz="2400" dirty="0">
                <a:solidFill>
                  <a:srgbClr val="FFFFFF"/>
                </a:solidFill>
              </a:rPr>
              <a:t>Injections of BOS-200®</a:t>
            </a:r>
          </a:p>
          <a:p>
            <a:endParaRPr lang="en-US" dirty="0">
              <a:solidFill>
                <a:srgbClr val="FFFFFF"/>
              </a:solidFill>
            </a:endParaRPr>
          </a:p>
        </p:txBody>
      </p:sp>
      <p:pic>
        <p:nvPicPr>
          <p:cNvPr id="5" name="Picture 4">
            <a:extLst>
              <a:ext uri="{FF2B5EF4-FFF2-40B4-BE49-F238E27FC236}">
                <a16:creationId xmlns:a16="http://schemas.microsoft.com/office/drawing/2014/main" id="{F72EE8C7-9ACF-418B-985F-145B91BEE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662" y="1773382"/>
            <a:ext cx="6280919" cy="4710689"/>
          </a:xfrm>
          <a:prstGeom prst="rect">
            <a:avLst/>
          </a:prstGeom>
        </p:spPr>
      </p:pic>
    </p:spTree>
    <p:extLst>
      <p:ext uri="{BB962C8B-B14F-4D97-AF65-F5344CB8AC3E}">
        <p14:creationId xmlns:p14="http://schemas.microsoft.com/office/powerpoint/2010/main" val="4502644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dirty="0"/>
              <a:t>BOS 200®</a:t>
            </a:r>
          </a:p>
        </p:txBody>
      </p:sp>
      <p:sp>
        <p:nvSpPr>
          <p:cNvPr id="23"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78918" y="1109145"/>
            <a:ext cx="6341016" cy="4603900"/>
          </a:xfrm>
        </p:spPr>
        <p:txBody>
          <a:bodyPr anchor="ctr">
            <a:normAutofit/>
          </a:bodyPr>
          <a:lstStyle/>
          <a:p>
            <a:pPr>
              <a:lnSpc>
                <a:spcPct val="90000"/>
              </a:lnSpc>
            </a:pPr>
            <a:r>
              <a:rPr lang="en-US"/>
              <a:t>A Carbon/Biological based product consisting of:</a:t>
            </a:r>
          </a:p>
          <a:p>
            <a:pPr lvl="1">
              <a:lnSpc>
                <a:spcPct val="90000"/>
              </a:lnSpc>
            </a:pPr>
            <a:r>
              <a:rPr lang="en-US"/>
              <a:t>Activated Carbon</a:t>
            </a:r>
          </a:p>
          <a:p>
            <a:pPr lvl="1">
              <a:lnSpc>
                <a:spcPct val="90000"/>
              </a:lnSpc>
            </a:pPr>
            <a:r>
              <a:rPr lang="en-US"/>
              <a:t>Calcium sulfate</a:t>
            </a:r>
          </a:p>
          <a:p>
            <a:pPr lvl="1">
              <a:lnSpc>
                <a:spcPct val="90000"/>
              </a:lnSpc>
            </a:pPr>
            <a:r>
              <a:rPr lang="en-US"/>
              <a:t>Nitrate			</a:t>
            </a:r>
          </a:p>
          <a:p>
            <a:pPr lvl="1">
              <a:lnSpc>
                <a:spcPct val="90000"/>
              </a:lnSpc>
            </a:pPr>
            <a:r>
              <a:rPr lang="en-US"/>
              <a:t>Micro and macro nutrients</a:t>
            </a:r>
          </a:p>
          <a:p>
            <a:pPr lvl="1">
              <a:lnSpc>
                <a:spcPct val="90000"/>
              </a:lnSpc>
            </a:pPr>
            <a:r>
              <a:rPr lang="en-US"/>
              <a:t>Consortium of facultative bacteria </a:t>
            </a:r>
          </a:p>
          <a:p>
            <a:pPr>
              <a:lnSpc>
                <a:spcPct val="90000"/>
              </a:lnSpc>
            </a:pPr>
            <a:r>
              <a:rPr lang="en-US"/>
              <a:t>Two primary treatment mechanisms take place with BOS 200®:</a:t>
            </a:r>
          </a:p>
          <a:p>
            <a:pPr lvl="1">
              <a:lnSpc>
                <a:spcPct val="90000"/>
              </a:lnSpc>
            </a:pPr>
            <a:r>
              <a:rPr lang="en-US"/>
              <a:t>The first mechanism is the </a:t>
            </a:r>
            <a:r>
              <a:rPr lang="ja-JP" altLang="en-US"/>
              <a:t>“</a:t>
            </a:r>
            <a:r>
              <a:rPr lang="en-US"/>
              <a:t>Trap</a:t>
            </a:r>
            <a:r>
              <a:rPr lang="ja-JP" altLang="en-US"/>
              <a:t>”</a:t>
            </a:r>
            <a:r>
              <a:rPr lang="en-US"/>
              <a:t>:  BOS 200® uses activated carbon to adsorb petroleum hydrocarbons.</a:t>
            </a:r>
          </a:p>
          <a:p>
            <a:pPr lvl="1">
              <a:lnSpc>
                <a:spcPct val="90000"/>
              </a:lnSpc>
            </a:pPr>
            <a:r>
              <a:rPr lang="en-US"/>
              <a:t>Biodegradation, the </a:t>
            </a:r>
            <a:r>
              <a:rPr lang="ja-JP" altLang="en-US"/>
              <a:t>“</a:t>
            </a:r>
            <a:r>
              <a:rPr lang="en-US"/>
              <a:t>Treatment</a:t>
            </a:r>
            <a:r>
              <a:rPr lang="ja-JP" altLang="en-US"/>
              <a:t>”</a:t>
            </a:r>
            <a:r>
              <a:rPr lang="en-US"/>
              <a:t>, is the second mechanism of BOS 200® remediation</a:t>
            </a:r>
          </a:p>
          <a:p>
            <a:pPr>
              <a:lnSpc>
                <a:spcPct val="90000"/>
              </a:lnSpc>
            </a:pPr>
            <a:r>
              <a:rPr lang="en-US"/>
              <a:t>An ideal environment for the biological process, where hydrocarbons are adsorbed on to BOS 200® particles</a:t>
            </a:r>
          </a:p>
        </p:txBody>
      </p:sp>
      <p:sp>
        <p:nvSpPr>
          <p:cNvPr id="25"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a:xfrm>
            <a:off x="7205133" y="6041362"/>
            <a:ext cx="911939" cy="365125"/>
          </a:xfrm>
        </p:spPr>
        <p:txBody>
          <a:bodyPr>
            <a:normAutofit/>
          </a:bodyPr>
          <a:lstStyle/>
          <a:p>
            <a:pPr>
              <a:lnSpc>
                <a:spcPct val="90000"/>
              </a:lnSpc>
              <a:spcAft>
                <a:spcPts val="600"/>
              </a:spcAft>
            </a:pPr>
            <a:endParaRPr lang="en-US"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endParaRPr lang="en-US" dirty="0"/>
          </a:p>
        </p:txBody>
      </p:sp>
    </p:spTree>
    <p:extLst>
      <p:ext uri="{BB962C8B-B14F-4D97-AF65-F5344CB8AC3E}">
        <p14:creationId xmlns:p14="http://schemas.microsoft.com/office/powerpoint/2010/main" val="322517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14C0C-AF6D-4191-BACD-7EC17423C35F}"/>
              </a:ext>
            </a:extLst>
          </p:cNvPr>
          <p:cNvSpPr>
            <a:spLocks noGrp="1"/>
          </p:cNvSpPr>
          <p:nvPr>
            <p:ph type="title"/>
          </p:nvPr>
        </p:nvSpPr>
        <p:spPr>
          <a:xfrm>
            <a:off x="1333502" y="609600"/>
            <a:ext cx="8596668" cy="1320800"/>
          </a:xfrm>
        </p:spPr>
        <p:txBody>
          <a:bodyPr>
            <a:normAutofit/>
          </a:bodyPr>
          <a:lstStyle/>
          <a:p>
            <a:r>
              <a:rPr lang="en-US" dirty="0"/>
              <a:t>Work/Design Considerations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F68C365-5B42-4CD2-90D9-501E2EA963CE}"/>
              </a:ext>
            </a:extLst>
          </p:cNvPr>
          <p:cNvSpPr>
            <a:spLocks noGrp="1"/>
          </p:cNvSpPr>
          <p:nvPr>
            <p:ph idx="1"/>
          </p:nvPr>
        </p:nvSpPr>
        <p:spPr>
          <a:xfrm>
            <a:off x="1333502" y="2160590"/>
            <a:ext cx="8470898" cy="3429260"/>
          </a:xfrm>
        </p:spPr>
        <p:txBody>
          <a:bodyPr>
            <a:normAutofit/>
          </a:bodyPr>
          <a:lstStyle/>
          <a:p>
            <a:pPr>
              <a:lnSpc>
                <a:spcPct val="90000"/>
              </a:lnSpc>
            </a:pPr>
            <a:r>
              <a:rPr lang="en-US" sz="1400" dirty="0"/>
              <a:t>Spill consisted of several thousand gallons of fuel</a:t>
            </a:r>
          </a:p>
          <a:p>
            <a:pPr>
              <a:lnSpc>
                <a:spcPct val="90000"/>
              </a:lnSpc>
            </a:pPr>
            <a:r>
              <a:rPr lang="en-US" sz="1400" dirty="0"/>
              <a:t>Site lithology was sand &amp; gravel with bedrock starting between 12 &amp; 18 feet</a:t>
            </a:r>
          </a:p>
          <a:p>
            <a:pPr>
              <a:lnSpc>
                <a:spcPct val="90000"/>
              </a:lnSpc>
            </a:pPr>
            <a:r>
              <a:rPr lang="en-US" sz="1400" dirty="0"/>
              <a:t>Groundwater benzene concentrations were as high as 14 mg/L</a:t>
            </a:r>
          </a:p>
          <a:p>
            <a:pPr>
              <a:lnSpc>
                <a:spcPct val="90000"/>
              </a:lnSpc>
            </a:pPr>
            <a:r>
              <a:rPr lang="en-US" sz="1400" dirty="0"/>
              <a:t>Spill impacted approximately 7,000 square feet</a:t>
            </a:r>
          </a:p>
          <a:p>
            <a:pPr>
              <a:lnSpc>
                <a:spcPct val="90000"/>
              </a:lnSpc>
            </a:pPr>
            <a:r>
              <a:rPr lang="en-US" sz="1400" dirty="0"/>
              <a:t>Spill impacted both sides of railroad tracks</a:t>
            </a:r>
          </a:p>
          <a:p>
            <a:pPr>
              <a:lnSpc>
                <a:spcPct val="90000"/>
              </a:lnSpc>
            </a:pPr>
            <a:r>
              <a:rPr lang="en-US" sz="1400" dirty="0"/>
              <a:t>Trains had Right of Way</a:t>
            </a:r>
          </a:p>
          <a:p>
            <a:pPr>
              <a:lnSpc>
                <a:spcPct val="90000"/>
              </a:lnSpc>
            </a:pPr>
            <a:r>
              <a:rPr lang="en-US" sz="1400" dirty="0"/>
              <a:t>Work had to be halted &amp; equipment moved for oncoming trains</a:t>
            </a:r>
          </a:p>
          <a:p>
            <a:pPr>
              <a:lnSpc>
                <a:spcPct val="90000"/>
              </a:lnSpc>
            </a:pPr>
            <a:r>
              <a:rPr lang="en-US" sz="1400" dirty="0"/>
              <a:t>All non-essential equipment had to be parked on shoulder of road</a:t>
            </a:r>
          </a:p>
          <a:p>
            <a:pPr>
              <a:lnSpc>
                <a:spcPct val="90000"/>
              </a:lnSpc>
            </a:pPr>
            <a:r>
              <a:rPr lang="en-US" sz="1400" dirty="0"/>
              <a:t>Essential equipment had to be hauled across the railroad tracks, which involved disassembling &amp; reassembling the injection system </a:t>
            </a:r>
          </a:p>
          <a:p>
            <a:pPr>
              <a:lnSpc>
                <a:spcPct val="90000"/>
              </a:lnSpc>
            </a:pPr>
            <a:r>
              <a:rPr lang="en-US" sz="1400" dirty="0"/>
              <a:t>Not able to take any soil samples to aid in design because of access restrictions by the railroad</a:t>
            </a:r>
          </a:p>
          <a:p>
            <a:pPr>
              <a:lnSpc>
                <a:spcPct val="90000"/>
              </a:lnSpc>
            </a:pPr>
            <a:endParaRPr lang="en-US" sz="1400" dirty="0"/>
          </a:p>
          <a:p>
            <a:pPr marL="0" indent="0">
              <a:lnSpc>
                <a:spcPct val="90000"/>
              </a:lnSpc>
              <a:buNone/>
            </a:pPr>
            <a:endParaRPr lang="en-US" sz="1400" dirty="0"/>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14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Based Design</a:t>
            </a:r>
          </a:p>
        </p:txBody>
      </p:sp>
      <p:sp>
        <p:nvSpPr>
          <p:cNvPr id="3" name="Content Placeholder 2"/>
          <p:cNvSpPr>
            <a:spLocks noGrp="1"/>
          </p:cNvSpPr>
          <p:nvPr>
            <p:ph idx="1"/>
          </p:nvPr>
        </p:nvSpPr>
        <p:spPr>
          <a:xfrm>
            <a:off x="838200" y="1825625"/>
            <a:ext cx="5369767" cy="4351338"/>
          </a:xfrm>
        </p:spPr>
        <p:txBody>
          <a:bodyPr/>
          <a:lstStyle/>
          <a:p>
            <a:r>
              <a:rPr lang="en-US" dirty="0"/>
              <a:t>Injection boreholes located throughout 7,000 square foot treatment area </a:t>
            </a:r>
          </a:p>
          <a:p>
            <a:r>
              <a:rPr lang="en-US" dirty="0"/>
              <a:t>Used 10 foot triangular grid pattern to locate 70 boreholes </a:t>
            </a:r>
          </a:p>
          <a:p>
            <a:r>
              <a:rPr lang="en-US" dirty="0"/>
              <a:t>Injection boreholes on both sides of railroad tracks- 62 on south side and 8 on north side</a:t>
            </a:r>
          </a:p>
          <a:p>
            <a:endParaRPr lang="en-US" dirty="0"/>
          </a:p>
        </p:txBody>
      </p:sp>
      <p:grpSp>
        <p:nvGrpSpPr>
          <p:cNvPr id="7" name="Group 6"/>
          <p:cNvGrpSpPr/>
          <p:nvPr/>
        </p:nvGrpSpPr>
        <p:grpSpPr>
          <a:xfrm>
            <a:off x="6394580" y="1505338"/>
            <a:ext cx="5137507" cy="4507999"/>
            <a:chOff x="6774611" y="1291299"/>
            <a:chExt cx="4852458" cy="5069616"/>
          </a:xfrm>
          <a:solidFill>
            <a:schemeClr val="bg1"/>
          </a:solidFill>
        </p:grpSpPr>
        <p:grpSp>
          <p:nvGrpSpPr>
            <p:cNvPr id="8" name="Group 1495"/>
            <p:cNvGrpSpPr>
              <a:grpSpLocks noChangeAspect="1"/>
            </p:cNvGrpSpPr>
            <p:nvPr/>
          </p:nvGrpSpPr>
          <p:grpSpPr bwMode="auto">
            <a:xfrm>
              <a:off x="6774611" y="1291299"/>
              <a:ext cx="4852458" cy="4572000"/>
              <a:chOff x="1248" y="816"/>
              <a:chExt cx="3600" cy="3391"/>
            </a:xfrm>
            <a:grpFill/>
          </p:grpSpPr>
          <p:sp>
            <p:nvSpPr>
              <p:cNvPr id="11" name="AutoShape 1494"/>
              <p:cNvSpPr>
                <a:spLocks noChangeAspect="1" noChangeArrowheads="1" noTextEdit="1"/>
              </p:cNvSpPr>
              <p:nvPr/>
            </p:nvSpPr>
            <p:spPr bwMode="auto">
              <a:xfrm>
                <a:off x="1248" y="816"/>
                <a:ext cx="3600" cy="3391"/>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12" name="Group 1696"/>
              <p:cNvGrpSpPr>
                <a:grpSpLocks/>
              </p:cNvGrpSpPr>
              <p:nvPr/>
            </p:nvGrpSpPr>
            <p:grpSpPr bwMode="auto">
              <a:xfrm>
                <a:off x="1308" y="1156"/>
                <a:ext cx="3018" cy="2355"/>
                <a:chOff x="1308" y="1156"/>
                <a:chExt cx="3018" cy="2355"/>
              </a:xfrm>
              <a:grpFill/>
            </p:grpSpPr>
            <p:sp>
              <p:nvSpPr>
                <p:cNvPr id="1299" name="Rectangle 1496"/>
                <p:cNvSpPr>
                  <a:spLocks noChangeArrowheads="1"/>
                </p:cNvSpPr>
                <p:nvPr/>
              </p:nvSpPr>
              <p:spPr bwMode="auto">
                <a:xfrm>
                  <a:off x="2655" y="1385"/>
                  <a:ext cx="266" cy="120"/>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dirty="0">
                      <a:solidFill>
                        <a:srgbClr val="000000"/>
                      </a:solidFill>
                    </a:rPr>
                    <a:t>IMP-1</a:t>
                  </a:r>
                  <a:endParaRPr lang="en-US" dirty="0">
                    <a:solidFill>
                      <a:srgbClr val="000000"/>
                    </a:solidFill>
                  </a:endParaRPr>
                </a:p>
              </p:txBody>
            </p:sp>
            <p:sp>
              <p:nvSpPr>
                <p:cNvPr id="1300" name="Rectangle 1497"/>
                <p:cNvSpPr>
                  <a:spLocks noChangeArrowheads="1"/>
                </p:cNvSpPr>
                <p:nvPr/>
              </p:nvSpPr>
              <p:spPr bwMode="auto">
                <a:xfrm>
                  <a:off x="4032" y="1951"/>
                  <a:ext cx="294" cy="120"/>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rPr>
                    <a:t>IIMP-3</a:t>
                  </a:r>
                  <a:endParaRPr lang="en-US">
                    <a:solidFill>
                      <a:srgbClr val="000000"/>
                    </a:solidFill>
                  </a:endParaRPr>
                </a:p>
              </p:txBody>
            </p:sp>
            <p:sp>
              <p:nvSpPr>
                <p:cNvPr id="1301" name="Rectangle 1498"/>
                <p:cNvSpPr>
                  <a:spLocks noChangeArrowheads="1"/>
                </p:cNvSpPr>
                <p:nvPr/>
              </p:nvSpPr>
              <p:spPr bwMode="auto">
                <a:xfrm>
                  <a:off x="1568" y="2718"/>
                  <a:ext cx="266" cy="120"/>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rPr>
                    <a:t>IMP-2</a:t>
                  </a:r>
                  <a:endParaRPr lang="en-US">
                    <a:solidFill>
                      <a:srgbClr val="000000"/>
                    </a:solidFill>
                  </a:endParaRPr>
                </a:p>
              </p:txBody>
            </p:sp>
            <p:sp>
              <p:nvSpPr>
                <p:cNvPr id="1302" name="Rectangle 1499"/>
                <p:cNvSpPr>
                  <a:spLocks noChangeArrowheads="1"/>
                </p:cNvSpPr>
                <p:nvPr/>
              </p:nvSpPr>
              <p:spPr bwMode="auto">
                <a:xfrm>
                  <a:off x="3300" y="3391"/>
                  <a:ext cx="266" cy="120"/>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000000"/>
                      </a:solidFill>
                    </a:rPr>
                    <a:t>IMP-</a:t>
                  </a:r>
                  <a:r>
                    <a:rPr lang="en-US" sz="1200">
                      <a:solidFill>
                        <a:srgbClr val="000000"/>
                      </a:solidFill>
                    </a:rPr>
                    <a:t>4</a:t>
                  </a:r>
                  <a:endParaRPr lang="en-US">
                    <a:solidFill>
                      <a:srgbClr val="000000"/>
                    </a:solidFill>
                  </a:endParaRPr>
                </a:p>
              </p:txBody>
            </p:sp>
            <p:sp>
              <p:nvSpPr>
                <p:cNvPr id="1303" name="Freeform 1500"/>
                <p:cNvSpPr>
                  <a:spLocks/>
                </p:cNvSpPr>
                <p:nvPr/>
              </p:nvSpPr>
              <p:spPr bwMode="auto">
                <a:xfrm>
                  <a:off x="1343" y="1181"/>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3"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4" name="Freeform 1501"/>
                <p:cNvSpPr>
                  <a:spLocks/>
                </p:cNvSpPr>
                <p:nvPr/>
              </p:nvSpPr>
              <p:spPr bwMode="auto">
                <a:xfrm>
                  <a:off x="1343" y="1181"/>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3"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5" name="Freeform 1502"/>
                <p:cNvSpPr>
                  <a:spLocks/>
                </p:cNvSpPr>
                <p:nvPr/>
              </p:nvSpPr>
              <p:spPr bwMode="auto">
                <a:xfrm>
                  <a:off x="1343" y="1173"/>
                  <a:ext cx="32"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63" y="41"/>
                      </a:moveTo>
                      <a:lnTo>
                        <a:pt x="146" y="0"/>
                      </a:lnTo>
                      <a:lnTo>
                        <a:pt x="0" y="84"/>
                      </a:lnTo>
                      <a:lnTo>
                        <a:pt x="163"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6" name="Freeform 1503"/>
                <p:cNvSpPr>
                  <a:spLocks/>
                </p:cNvSpPr>
                <p:nvPr/>
              </p:nvSpPr>
              <p:spPr bwMode="auto">
                <a:xfrm>
                  <a:off x="1343" y="1173"/>
                  <a:ext cx="32"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63" y="41"/>
                      </a:moveTo>
                      <a:lnTo>
                        <a:pt x="146" y="0"/>
                      </a:lnTo>
                      <a:lnTo>
                        <a:pt x="0" y="84"/>
                      </a:lnTo>
                      <a:lnTo>
                        <a:pt x="163"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7" name="Freeform 1504"/>
                <p:cNvSpPr>
                  <a:spLocks/>
                </p:cNvSpPr>
                <p:nvPr/>
              </p:nvSpPr>
              <p:spPr bwMode="auto">
                <a:xfrm>
                  <a:off x="1343" y="1166"/>
                  <a:ext cx="29"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146" y="35"/>
                      </a:moveTo>
                      <a:lnTo>
                        <a:pt x="119" y="0"/>
                      </a:lnTo>
                      <a:lnTo>
                        <a:pt x="0" y="119"/>
                      </a:lnTo>
                      <a:lnTo>
                        <a:pt x="146"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8" name="Freeform 1505"/>
                <p:cNvSpPr>
                  <a:spLocks/>
                </p:cNvSpPr>
                <p:nvPr/>
              </p:nvSpPr>
              <p:spPr bwMode="auto">
                <a:xfrm>
                  <a:off x="1343" y="1166"/>
                  <a:ext cx="29"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146" y="35"/>
                      </a:moveTo>
                      <a:lnTo>
                        <a:pt x="119" y="0"/>
                      </a:lnTo>
                      <a:lnTo>
                        <a:pt x="0" y="119"/>
                      </a:lnTo>
                      <a:lnTo>
                        <a:pt x="146"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9" name="Freeform 1506"/>
                <p:cNvSpPr>
                  <a:spLocks/>
                </p:cNvSpPr>
                <p:nvPr/>
              </p:nvSpPr>
              <p:spPr bwMode="auto">
                <a:xfrm>
                  <a:off x="1343" y="1160"/>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4" y="0"/>
                      </a:lnTo>
                      <a:lnTo>
                        <a:pt x="0" y="147"/>
                      </a:lnTo>
                      <a:lnTo>
                        <a:pt x="119"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0" name="Freeform 1507"/>
                <p:cNvSpPr>
                  <a:spLocks/>
                </p:cNvSpPr>
                <p:nvPr/>
              </p:nvSpPr>
              <p:spPr bwMode="auto">
                <a:xfrm>
                  <a:off x="1343" y="1160"/>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4" y="0"/>
                      </a:lnTo>
                      <a:lnTo>
                        <a:pt x="0" y="147"/>
                      </a:lnTo>
                      <a:lnTo>
                        <a:pt x="119"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1" name="Freeform 1508"/>
                <p:cNvSpPr>
                  <a:spLocks/>
                </p:cNvSpPr>
                <p:nvPr/>
              </p:nvSpPr>
              <p:spPr bwMode="auto">
                <a:xfrm>
                  <a:off x="1343" y="1157"/>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2" name="Freeform 1509"/>
                <p:cNvSpPr>
                  <a:spLocks/>
                </p:cNvSpPr>
                <p:nvPr/>
              </p:nvSpPr>
              <p:spPr bwMode="auto">
                <a:xfrm>
                  <a:off x="1343" y="1157"/>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3" name="Freeform 1510"/>
                <p:cNvSpPr>
                  <a:spLocks/>
                </p:cNvSpPr>
                <p:nvPr/>
              </p:nvSpPr>
              <p:spPr bwMode="auto">
                <a:xfrm>
                  <a:off x="1343" y="1156"/>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4" name="Freeform 1511"/>
                <p:cNvSpPr>
                  <a:spLocks/>
                </p:cNvSpPr>
                <p:nvPr/>
              </p:nvSpPr>
              <p:spPr bwMode="auto">
                <a:xfrm>
                  <a:off x="1343" y="1156"/>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5" name="Freeform 1512"/>
                <p:cNvSpPr>
                  <a:spLocks/>
                </p:cNvSpPr>
                <p:nvPr/>
              </p:nvSpPr>
              <p:spPr bwMode="auto">
                <a:xfrm>
                  <a:off x="1334"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6" name="Freeform 1513"/>
                <p:cNvSpPr>
                  <a:spLocks/>
                </p:cNvSpPr>
                <p:nvPr/>
              </p:nvSpPr>
              <p:spPr bwMode="auto">
                <a:xfrm>
                  <a:off x="1334"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7" name="Freeform 1514"/>
                <p:cNvSpPr>
                  <a:spLocks/>
                </p:cNvSpPr>
                <p:nvPr/>
              </p:nvSpPr>
              <p:spPr bwMode="auto">
                <a:xfrm>
                  <a:off x="1326"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8" name="Freeform 1515"/>
                <p:cNvSpPr>
                  <a:spLocks/>
                </p:cNvSpPr>
                <p:nvPr/>
              </p:nvSpPr>
              <p:spPr bwMode="auto">
                <a:xfrm>
                  <a:off x="1326"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9" name="Freeform 1516"/>
                <p:cNvSpPr>
                  <a:spLocks/>
                </p:cNvSpPr>
                <p:nvPr/>
              </p:nvSpPr>
              <p:spPr bwMode="auto">
                <a:xfrm>
                  <a:off x="1318" y="1160"/>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8"/>
                      </a:lnTo>
                      <a:lnTo>
                        <a:pt x="121" y="147"/>
                      </a:lnTo>
                      <a:lnTo>
                        <a:pt x="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0" name="Freeform 1517"/>
                <p:cNvSpPr>
                  <a:spLocks/>
                </p:cNvSpPr>
                <p:nvPr/>
              </p:nvSpPr>
              <p:spPr bwMode="auto">
                <a:xfrm>
                  <a:off x="1318" y="1160"/>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8"/>
                      </a:lnTo>
                      <a:lnTo>
                        <a:pt x="121" y="147"/>
                      </a:lnTo>
                      <a:lnTo>
                        <a:pt x="3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 name="Freeform 1518"/>
                <p:cNvSpPr>
                  <a:spLocks/>
                </p:cNvSpPr>
                <p:nvPr/>
              </p:nvSpPr>
              <p:spPr bwMode="auto">
                <a:xfrm>
                  <a:off x="1313"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6" y="0"/>
                      </a:moveTo>
                      <a:lnTo>
                        <a:pt x="0" y="35"/>
                      </a:lnTo>
                      <a:lnTo>
                        <a:pt x="147" y="119"/>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2" name="Freeform 1519"/>
                <p:cNvSpPr>
                  <a:spLocks/>
                </p:cNvSpPr>
                <p:nvPr/>
              </p:nvSpPr>
              <p:spPr bwMode="auto">
                <a:xfrm>
                  <a:off x="1313"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6" y="0"/>
                      </a:moveTo>
                      <a:lnTo>
                        <a:pt x="0" y="35"/>
                      </a:lnTo>
                      <a:lnTo>
                        <a:pt x="147" y="119"/>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3" name="Freeform 1520"/>
                <p:cNvSpPr>
                  <a:spLocks/>
                </p:cNvSpPr>
                <p:nvPr/>
              </p:nvSpPr>
              <p:spPr bwMode="auto">
                <a:xfrm>
                  <a:off x="1310"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4" name="Freeform 1521"/>
                <p:cNvSpPr>
                  <a:spLocks/>
                </p:cNvSpPr>
                <p:nvPr/>
              </p:nvSpPr>
              <p:spPr bwMode="auto">
                <a:xfrm>
                  <a:off x="1310"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5" name="Freeform 1522"/>
                <p:cNvSpPr>
                  <a:spLocks/>
                </p:cNvSpPr>
                <p:nvPr/>
              </p:nvSpPr>
              <p:spPr bwMode="auto">
                <a:xfrm>
                  <a:off x="1308" y="1181"/>
                  <a:ext cx="35" cy="9"/>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7" y="0"/>
                      </a:moveTo>
                      <a:lnTo>
                        <a:pt x="0" y="43"/>
                      </a:lnTo>
                      <a:lnTo>
                        <a:pt x="171" y="43"/>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6" name="Freeform 1523"/>
                <p:cNvSpPr>
                  <a:spLocks/>
                </p:cNvSpPr>
                <p:nvPr/>
              </p:nvSpPr>
              <p:spPr bwMode="auto">
                <a:xfrm>
                  <a:off x="1308" y="1181"/>
                  <a:ext cx="35" cy="9"/>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7" y="0"/>
                      </a:moveTo>
                      <a:lnTo>
                        <a:pt x="0" y="43"/>
                      </a:lnTo>
                      <a:lnTo>
                        <a:pt x="171" y="43"/>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7" name="Freeform 1524"/>
                <p:cNvSpPr>
                  <a:spLocks/>
                </p:cNvSpPr>
                <p:nvPr/>
              </p:nvSpPr>
              <p:spPr bwMode="auto">
                <a:xfrm>
                  <a:off x="1308" y="1190"/>
                  <a:ext cx="35" cy="9"/>
                </a:xfrm>
                <a:custGeom>
                  <a:avLst/>
                  <a:gdLst>
                    <a:gd name="T0" fmla="*/ 0 w 171"/>
                    <a:gd name="T1" fmla="*/ 0 h 45"/>
                    <a:gd name="T2" fmla="*/ 0 w 171"/>
                    <a:gd name="T3" fmla="*/ 0 h 45"/>
                    <a:gd name="T4" fmla="*/ 0 w 171"/>
                    <a:gd name="T5" fmla="*/ 0 h 45"/>
                    <a:gd name="T6" fmla="*/ 0 w 171"/>
                    <a:gd name="T7" fmla="*/ 0 h 45"/>
                    <a:gd name="T8" fmla="*/ 0 60000 65536"/>
                    <a:gd name="T9" fmla="*/ 0 60000 65536"/>
                    <a:gd name="T10" fmla="*/ 0 60000 65536"/>
                    <a:gd name="T11" fmla="*/ 0 60000 65536"/>
                    <a:gd name="T12" fmla="*/ 0 w 171"/>
                    <a:gd name="T13" fmla="*/ 0 h 45"/>
                    <a:gd name="T14" fmla="*/ 171 w 171"/>
                    <a:gd name="T15" fmla="*/ 45 h 45"/>
                  </a:gdLst>
                  <a:ahLst/>
                  <a:cxnLst>
                    <a:cxn ang="T8">
                      <a:pos x="T0" y="T1"/>
                    </a:cxn>
                    <a:cxn ang="T9">
                      <a:pos x="T2" y="T3"/>
                    </a:cxn>
                    <a:cxn ang="T10">
                      <a:pos x="T4" y="T5"/>
                    </a:cxn>
                    <a:cxn ang="T11">
                      <a:pos x="T6" y="T7"/>
                    </a:cxn>
                  </a:cxnLst>
                  <a:rect l="T12" t="T13" r="T14" b="T15"/>
                  <a:pathLst>
                    <a:path w="171" h="45">
                      <a:moveTo>
                        <a:pt x="0" y="0"/>
                      </a:moveTo>
                      <a:lnTo>
                        <a:pt x="7" y="45"/>
                      </a:lnTo>
                      <a:lnTo>
                        <a:pt x="171"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8" name="Freeform 1525"/>
                <p:cNvSpPr>
                  <a:spLocks/>
                </p:cNvSpPr>
                <p:nvPr/>
              </p:nvSpPr>
              <p:spPr bwMode="auto">
                <a:xfrm>
                  <a:off x="1308" y="1190"/>
                  <a:ext cx="35" cy="9"/>
                </a:xfrm>
                <a:custGeom>
                  <a:avLst/>
                  <a:gdLst>
                    <a:gd name="T0" fmla="*/ 0 w 171"/>
                    <a:gd name="T1" fmla="*/ 0 h 45"/>
                    <a:gd name="T2" fmla="*/ 0 w 171"/>
                    <a:gd name="T3" fmla="*/ 0 h 45"/>
                    <a:gd name="T4" fmla="*/ 0 w 171"/>
                    <a:gd name="T5" fmla="*/ 0 h 45"/>
                    <a:gd name="T6" fmla="*/ 0 w 171"/>
                    <a:gd name="T7" fmla="*/ 0 h 45"/>
                    <a:gd name="T8" fmla="*/ 0 60000 65536"/>
                    <a:gd name="T9" fmla="*/ 0 60000 65536"/>
                    <a:gd name="T10" fmla="*/ 0 60000 65536"/>
                    <a:gd name="T11" fmla="*/ 0 60000 65536"/>
                    <a:gd name="T12" fmla="*/ 0 w 171"/>
                    <a:gd name="T13" fmla="*/ 0 h 45"/>
                    <a:gd name="T14" fmla="*/ 171 w 171"/>
                    <a:gd name="T15" fmla="*/ 45 h 45"/>
                  </a:gdLst>
                  <a:ahLst/>
                  <a:cxnLst>
                    <a:cxn ang="T8">
                      <a:pos x="T0" y="T1"/>
                    </a:cxn>
                    <a:cxn ang="T9">
                      <a:pos x="T2" y="T3"/>
                    </a:cxn>
                    <a:cxn ang="T10">
                      <a:pos x="T4" y="T5"/>
                    </a:cxn>
                    <a:cxn ang="T11">
                      <a:pos x="T6" y="T7"/>
                    </a:cxn>
                  </a:cxnLst>
                  <a:rect l="T12" t="T13" r="T14" b="T15"/>
                  <a:pathLst>
                    <a:path w="171" h="45">
                      <a:moveTo>
                        <a:pt x="0" y="0"/>
                      </a:moveTo>
                      <a:lnTo>
                        <a:pt x="7" y="45"/>
                      </a:lnTo>
                      <a:lnTo>
                        <a:pt x="171"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9" name="Freeform 1526"/>
                <p:cNvSpPr>
                  <a:spLocks/>
                </p:cNvSpPr>
                <p:nvPr/>
              </p:nvSpPr>
              <p:spPr bwMode="auto">
                <a:xfrm>
                  <a:off x="1310"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0" name="Freeform 1527"/>
                <p:cNvSpPr>
                  <a:spLocks/>
                </p:cNvSpPr>
                <p:nvPr/>
              </p:nvSpPr>
              <p:spPr bwMode="auto">
                <a:xfrm>
                  <a:off x="1310"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1" name="Freeform 1528"/>
                <p:cNvSpPr>
                  <a:spLocks/>
                </p:cNvSpPr>
                <p:nvPr/>
              </p:nvSpPr>
              <p:spPr bwMode="auto">
                <a:xfrm>
                  <a:off x="1313"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6"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 name="Freeform 1529"/>
                <p:cNvSpPr>
                  <a:spLocks/>
                </p:cNvSpPr>
                <p:nvPr/>
              </p:nvSpPr>
              <p:spPr bwMode="auto">
                <a:xfrm>
                  <a:off x="1313"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6"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3" name="Freeform 1530"/>
                <p:cNvSpPr>
                  <a:spLocks/>
                </p:cNvSpPr>
                <p:nvPr/>
              </p:nvSpPr>
              <p:spPr bwMode="auto">
                <a:xfrm>
                  <a:off x="1318" y="1190"/>
                  <a:ext cx="25"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0" y="121"/>
                      </a:moveTo>
                      <a:lnTo>
                        <a:pt x="36" y="148"/>
                      </a:lnTo>
                      <a:lnTo>
                        <a:pt x="121"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4" name="Freeform 1531"/>
                <p:cNvSpPr>
                  <a:spLocks/>
                </p:cNvSpPr>
                <p:nvPr/>
              </p:nvSpPr>
              <p:spPr bwMode="auto">
                <a:xfrm>
                  <a:off x="1318" y="1190"/>
                  <a:ext cx="25"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0" y="121"/>
                      </a:moveTo>
                      <a:lnTo>
                        <a:pt x="36" y="148"/>
                      </a:lnTo>
                      <a:lnTo>
                        <a:pt x="121"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5" name="Freeform 1532"/>
                <p:cNvSpPr>
                  <a:spLocks/>
                </p:cNvSpPr>
                <p:nvPr/>
              </p:nvSpPr>
              <p:spPr bwMode="auto">
                <a:xfrm>
                  <a:off x="1326"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0" y="165"/>
                      </a:lnTo>
                      <a:lnTo>
                        <a:pt x="85"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6" name="Freeform 1533"/>
                <p:cNvSpPr>
                  <a:spLocks/>
                </p:cNvSpPr>
                <p:nvPr/>
              </p:nvSpPr>
              <p:spPr bwMode="auto">
                <a:xfrm>
                  <a:off x="1326"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0" y="165"/>
                      </a:lnTo>
                      <a:lnTo>
                        <a:pt x="85"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7" name="Freeform 1534"/>
                <p:cNvSpPr>
                  <a:spLocks/>
                </p:cNvSpPr>
                <p:nvPr/>
              </p:nvSpPr>
              <p:spPr bwMode="auto">
                <a:xfrm>
                  <a:off x="1334"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5"/>
                      </a:moveTo>
                      <a:lnTo>
                        <a:pt x="45" y="170"/>
                      </a:lnTo>
                      <a:lnTo>
                        <a:pt x="45"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8" name="Freeform 1535"/>
                <p:cNvSpPr>
                  <a:spLocks/>
                </p:cNvSpPr>
                <p:nvPr/>
              </p:nvSpPr>
              <p:spPr bwMode="auto">
                <a:xfrm>
                  <a:off x="1334"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5"/>
                      </a:moveTo>
                      <a:lnTo>
                        <a:pt x="45" y="170"/>
                      </a:lnTo>
                      <a:lnTo>
                        <a:pt x="45"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9" name="Freeform 1536"/>
                <p:cNvSpPr>
                  <a:spLocks/>
                </p:cNvSpPr>
                <p:nvPr/>
              </p:nvSpPr>
              <p:spPr bwMode="auto">
                <a:xfrm>
                  <a:off x="1343" y="1190"/>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0" name="Freeform 1537"/>
                <p:cNvSpPr>
                  <a:spLocks/>
                </p:cNvSpPr>
                <p:nvPr/>
              </p:nvSpPr>
              <p:spPr bwMode="auto">
                <a:xfrm>
                  <a:off x="1343" y="1190"/>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1" name="Freeform 1538"/>
                <p:cNvSpPr>
                  <a:spLocks/>
                </p:cNvSpPr>
                <p:nvPr/>
              </p:nvSpPr>
              <p:spPr bwMode="auto">
                <a:xfrm>
                  <a:off x="1343" y="1190"/>
                  <a:ext cx="16"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3" y="165"/>
                      </a:moveTo>
                      <a:lnTo>
                        <a:pt x="84" y="148"/>
                      </a:lnTo>
                      <a:lnTo>
                        <a:pt x="0" y="0"/>
                      </a:lnTo>
                      <a:lnTo>
                        <a:pt x="43"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2" name="Freeform 1539"/>
                <p:cNvSpPr>
                  <a:spLocks/>
                </p:cNvSpPr>
                <p:nvPr/>
              </p:nvSpPr>
              <p:spPr bwMode="auto">
                <a:xfrm>
                  <a:off x="1343" y="1190"/>
                  <a:ext cx="16"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3" y="165"/>
                      </a:moveTo>
                      <a:lnTo>
                        <a:pt x="84" y="148"/>
                      </a:lnTo>
                      <a:lnTo>
                        <a:pt x="0" y="0"/>
                      </a:lnTo>
                      <a:lnTo>
                        <a:pt x="43"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3" name="Freeform 1540"/>
                <p:cNvSpPr>
                  <a:spLocks/>
                </p:cNvSpPr>
                <p:nvPr/>
              </p:nvSpPr>
              <p:spPr bwMode="auto">
                <a:xfrm>
                  <a:off x="1343" y="1190"/>
                  <a:ext cx="23"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4" y="148"/>
                      </a:moveTo>
                      <a:lnTo>
                        <a:pt x="119" y="121"/>
                      </a:lnTo>
                      <a:lnTo>
                        <a:pt x="0" y="0"/>
                      </a:lnTo>
                      <a:lnTo>
                        <a:pt x="84"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4" name="Freeform 1541"/>
                <p:cNvSpPr>
                  <a:spLocks/>
                </p:cNvSpPr>
                <p:nvPr/>
              </p:nvSpPr>
              <p:spPr bwMode="auto">
                <a:xfrm>
                  <a:off x="1343" y="1190"/>
                  <a:ext cx="23"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4" y="148"/>
                      </a:moveTo>
                      <a:lnTo>
                        <a:pt x="119" y="121"/>
                      </a:lnTo>
                      <a:lnTo>
                        <a:pt x="0" y="0"/>
                      </a:lnTo>
                      <a:lnTo>
                        <a:pt x="84"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5" name="Freeform 1542"/>
                <p:cNvSpPr>
                  <a:spLocks/>
                </p:cNvSpPr>
                <p:nvPr/>
              </p:nvSpPr>
              <p:spPr bwMode="auto">
                <a:xfrm>
                  <a:off x="1343" y="1190"/>
                  <a:ext cx="29"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119" y="121"/>
                      </a:moveTo>
                      <a:lnTo>
                        <a:pt x="146" y="86"/>
                      </a:lnTo>
                      <a:lnTo>
                        <a:pt x="0" y="0"/>
                      </a:lnTo>
                      <a:lnTo>
                        <a:pt x="119"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6" name="Freeform 1543"/>
                <p:cNvSpPr>
                  <a:spLocks/>
                </p:cNvSpPr>
                <p:nvPr/>
              </p:nvSpPr>
              <p:spPr bwMode="auto">
                <a:xfrm>
                  <a:off x="1343" y="1190"/>
                  <a:ext cx="29"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119" y="121"/>
                      </a:moveTo>
                      <a:lnTo>
                        <a:pt x="146" y="86"/>
                      </a:lnTo>
                      <a:lnTo>
                        <a:pt x="0" y="0"/>
                      </a:lnTo>
                      <a:lnTo>
                        <a:pt x="119"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7" name="Freeform 1544"/>
                <p:cNvSpPr>
                  <a:spLocks/>
                </p:cNvSpPr>
                <p:nvPr/>
              </p:nvSpPr>
              <p:spPr bwMode="auto">
                <a:xfrm>
                  <a:off x="1343" y="1190"/>
                  <a:ext cx="32"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46" y="86"/>
                      </a:moveTo>
                      <a:lnTo>
                        <a:pt x="163" y="45"/>
                      </a:lnTo>
                      <a:lnTo>
                        <a:pt x="0" y="0"/>
                      </a:lnTo>
                      <a:lnTo>
                        <a:pt x="146"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8" name="Freeform 1545"/>
                <p:cNvSpPr>
                  <a:spLocks/>
                </p:cNvSpPr>
                <p:nvPr/>
              </p:nvSpPr>
              <p:spPr bwMode="auto">
                <a:xfrm>
                  <a:off x="1343" y="1190"/>
                  <a:ext cx="32"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46" y="86"/>
                      </a:moveTo>
                      <a:lnTo>
                        <a:pt x="163" y="45"/>
                      </a:lnTo>
                      <a:lnTo>
                        <a:pt x="0" y="0"/>
                      </a:lnTo>
                      <a:lnTo>
                        <a:pt x="146"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9" name="Freeform 1546"/>
                <p:cNvSpPr>
                  <a:spLocks/>
                </p:cNvSpPr>
                <p:nvPr/>
              </p:nvSpPr>
              <p:spPr bwMode="auto">
                <a:xfrm>
                  <a:off x="1343" y="1190"/>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3" y="45"/>
                      </a:moveTo>
                      <a:lnTo>
                        <a:pt x="169" y="0"/>
                      </a:lnTo>
                      <a:lnTo>
                        <a:pt x="0" y="0"/>
                      </a:lnTo>
                      <a:lnTo>
                        <a:pt x="163"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0" name="Freeform 1547"/>
                <p:cNvSpPr>
                  <a:spLocks/>
                </p:cNvSpPr>
                <p:nvPr/>
              </p:nvSpPr>
              <p:spPr bwMode="auto">
                <a:xfrm>
                  <a:off x="1343" y="1190"/>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3" y="45"/>
                      </a:moveTo>
                      <a:lnTo>
                        <a:pt x="169" y="0"/>
                      </a:lnTo>
                      <a:lnTo>
                        <a:pt x="0" y="0"/>
                      </a:lnTo>
                      <a:lnTo>
                        <a:pt x="163"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1" name="Freeform 1548"/>
                <p:cNvSpPr>
                  <a:spLocks/>
                </p:cNvSpPr>
                <p:nvPr/>
              </p:nvSpPr>
              <p:spPr bwMode="auto">
                <a:xfrm>
                  <a:off x="2021"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5"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2" name="Freeform 1549"/>
                <p:cNvSpPr>
                  <a:spLocks/>
                </p:cNvSpPr>
                <p:nvPr/>
              </p:nvSpPr>
              <p:spPr bwMode="auto">
                <a:xfrm>
                  <a:off x="2021"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5"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3" name="Freeform 1550"/>
                <p:cNvSpPr>
                  <a:spLocks/>
                </p:cNvSpPr>
                <p:nvPr/>
              </p:nvSpPr>
              <p:spPr bwMode="auto">
                <a:xfrm>
                  <a:off x="2021" y="1173"/>
                  <a:ext cx="33" cy="17"/>
                </a:xfrm>
                <a:custGeom>
                  <a:avLst/>
                  <a:gdLst>
                    <a:gd name="T0" fmla="*/ 0 w 165"/>
                    <a:gd name="T1" fmla="*/ 0 h 84"/>
                    <a:gd name="T2" fmla="*/ 0 w 165"/>
                    <a:gd name="T3" fmla="*/ 0 h 84"/>
                    <a:gd name="T4" fmla="*/ 0 w 165"/>
                    <a:gd name="T5" fmla="*/ 0 h 84"/>
                    <a:gd name="T6" fmla="*/ 0 w 165"/>
                    <a:gd name="T7" fmla="*/ 0 h 84"/>
                    <a:gd name="T8" fmla="*/ 0 60000 65536"/>
                    <a:gd name="T9" fmla="*/ 0 60000 65536"/>
                    <a:gd name="T10" fmla="*/ 0 60000 65536"/>
                    <a:gd name="T11" fmla="*/ 0 60000 65536"/>
                    <a:gd name="T12" fmla="*/ 0 w 165"/>
                    <a:gd name="T13" fmla="*/ 0 h 84"/>
                    <a:gd name="T14" fmla="*/ 165 w 165"/>
                    <a:gd name="T15" fmla="*/ 84 h 84"/>
                  </a:gdLst>
                  <a:ahLst/>
                  <a:cxnLst>
                    <a:cxn ang="T8">
                      <a:pos x="T0" y="T1"/>
                    </a:cxn>
                    <a:cxn ang="T9">
                      <a:pos x="T2" y="T3"/>
                    </a:cxn>
                    <a:cxn ang="T10">
                      <a:pos x="T4" y="T5"/>
                    </a:cxn>
                    <a:cxn ang="T11">
                      <a:pos x="T6" y="T7"/>
                    </a:cxn>
                  </a:cxnLst>
                  <a:rect l="T12" t="T13" r="T14" b="T15"/>
                  <a:pathLst>
                    <a:path w="165" h="84">
                      <a:moveTo>
                        <a:pt x="165" y="41"/>
                      </a:moveTo>
                      <a:lnTo>
                        <a:pt x="148" y="0"/>
                      </a:lnTo>
                      <a:lnTo>
                        <a:pt x="0" y="84"/>
                      </a:lnTo>
                      <a:lnTo>
                        <a:pt x="165"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4" name="Freeform 1551"/>
                <p:cNvSpPr>
                  <a:spLocks/>
                </p:cNvSpPr>
                <p:nvPr/>
              </p:nvSpPr>
              <p:spPr bwMode="auto">
                <a:xfrm>
                  <a:off x="2021" y="1173"/>
                  <a:ext cx="33" cy="17"/>
                </a:xfrm>
                <a:custGeom>
                  <a:avLst/>
                  <a:gdLst>
                    <a:gd name="T0" fmla="*/ 0 w 165"/>
                    <a:gd name="T1" fmla="*/ 0 h 84"/>
                    <a:gd name="T2" fmla="*/ 0 w 165"/>
                    <a:gd name="T3" fmla="*/ 0 h 84"/>
                    <a:gd name="T4" fmla="*/ 0 w 165"/>
                    <a:gd name="T5" fmla="*/ 0 h 84"/>
                    <a:gd name="T6" fmla="*/ 0 w 165"/>
                    <a:gd name="T7" fmla="*/ 0 h 84"/>
                    <a:gd name="T8" fmla="*/ 0 60000 65536"/>
                    <a:gd name="T9" fmla="*/ 0 60000 65536"/>
                    <a:gd name="T10" fmla="*/ 0 60000 65536"/>
                    <a:gd name="T11" fmla="*/ 0 60000 65536"/>
                    <a:gd name="T12" fmla="*/ 0 w 165"/>
                    <a:gd name="T13" fmla="*/ 0 h 84"/>
                    <a:gd name="T14" fmla="*/ 165 w 165"/>
                    <a:gd name="T15" fmla="*/ 84 h 84"/>
                  </a:gdLst>
                  <a:ahLst/>
                  <a:cxnLst>
                    <a:cxn ang="T8">
                      <a:pos x="T0" y="T1"/>
                    </a:cxn>
                    <a:cxn ang="T9">
                      <a:pos x="T2" y="T3"/>
                    </a:cxn>
                    <a:cxn ang="T10">
                      <a:pos x="T4" y="T5"/>
                    </a:cxn>
                    <a:cxn ang="T11">
                      <a:pos x="T6" y="T7"/>
                    </a:cxn>
                  </a:cxnLst>
                  <a:rect l="T12" t="T13" r="T14" b="T15"/>
                  <a:pathLst>
                    <a:path w="165" h="84">
                      <a:moveTo>
                        <a:pt x="165" y="41"/>
                      </a:moveTo>
                      <a:lnTo>
                        <a:pt x="148" y="0"/>
                      </a:lnTo>
                      <a:lnTo>
                        <a:pt x="0" y="84"/>
                      </a:lnTo>
                      <a:lnTo>
                        <a:pt x="165"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5" name="Freeform 1552"/>
                <p:cNvSpPr>
                  <a:spLocks/>
                </p:cNvSpPr>
                <p:nvPr/>
              </p:nvSpPr>
              <p:spPr bwMode="auto">
                <a:xfrm>
                  <a:off x="2021" y="1166"/>
                  <a:ext cx="30" cy="24"/>
                </a:xfrm>
                <a:custGeom>
                  <a:avLst/>
                  <a:gdLst>
                    <a:gd name="T0" fmla="*/ 0 w 148"/>
                    <a:gd name="T1" fmla="*/ 0 h 119"/>
                    <a:gd name="T2" fmla="*/ 0 w 148"/>
                    <a:gd name="T3" fmla="*/ 0 h 119"/>
                    <a:gd name="T4" fmla="*/ 0 w 148"/>
                    <a:gd name="T5" fmla="*/ 0 h 119"/>
                    <a:gd name="T6" fmla="*/ 0 w 148"/>
                    <a:gd name="T7" fmla="*/ 0 h 119"/>
                    <a:gd name="T8" fmla="*/ 0 60000 65536"/>
                    <a:gd name="T9" fmla="*/ 0 60000 65536"/>
                    <a:gd name="T10" fmla="*/ 0 60000 65536"/>
                    <a:gd name="T11" fmla="*/ 0 60000 65536"/>
                    <a:gd name="T12" fmla="*/ 0 w 148"/>
                    <a:gd name="T13" fmla="*/ 0 h 119"/>
                    <a:gd name="T14" fmla="*/ 148 w 148"/>
                    <a:gd name="T15" fmla="*/ 119 h 119"/>
                  </a:gdLst>
                  <a:ahLst/>
                  <a:cxnLst>
                    <a:cxn ang="T8">
                      <a:pos x="T0" y="T1"/>
                    </a:cxn>
                    <a:cxn ang="T9">
                      <a:pos x="T2" y="T3"/>
                    </a:cxn>
                    <a:cxn ang="T10">
                      <a:pos x="T4" y="T5"/>
                    </a:cxn>
                    <a:cxn ang="T11">
                      <a:pos x="T6" y="T7"/>
                    </a:cxn>
                  </a:cxnLst>
                  <a:rect l="T12" t="T13" r="T14" b="T15"/>
                  <a:pathLst>
                    <a:path w="148" h="119">
                      <a:moveTo>
                        <a:pt x="148" y="35"/>
                      </a:moveTo>
                      <a:lnTo>
                        <a:pt x="120" y="0"/>
                      </a:lnTo>
                      <a:lnTo>
                        <a:pt x="0" y="119"/>
                      </a:lnTo>
                      <a:lnTo>
                        <a:pt x="14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6" name="Freeform 1553"/>
                <p:cNvSpPr>
                  <a:spLocks/>
                </p:cNvSpPr>
                <p:nvPr/>
              </p:nvSpPr>
              <p:spPr bwMode="auto">
                <a:xfrm>
                  <a:off x="2021" y="1166"/>
                  <a:ext cx="30" cy="24"/>
                </a:xfrm>
                <a:custGeom>
                  <a:avLst/>
                  <a:gdLst>
                    <a:gd name="T0" fmla="*/ 0 w 148"/>
                    <a:gd name="T1" fmla="*/ 0 h 119"/>
                    <a:gd name="T2" fmla="*/ 0 w 148"/>
                    <a:gd name="T3" fmla="*/ 0 h 119"/>
                    <a:gd name="T4" fmla="*/ 0 w 148"/>
                    <a:gd name="T5" fmla="*/ 0 h 119"/>
                    <a:gd name="T6" fmla="*/ 0 w 148"/>
                    <a:gd name="T7" fmla="*/ 0 h 119"/>
                    <a:gd name="T8" fmla="*/ 0 60000 65536"/>
                    <a:gd name="T9" fmla="*/ 0 60000 65536"/>
                    <a:gd name="T10" fmla="*/ 0 60000 65536"/>
                    <a:gd name="T11" fmla="*/ 0 60000 65536"/>
                    <a:gd name="T12" fmla="*/ 0 w 148"/>
                    <a:gd name="T13" fmla="*/ 0 h 119"/>
                    <a:gd name="T14" fmla="*/ 148 w 148"/>
                    <a:gd name="T15" fmla="*/ 119 h 119"/>
                  </a:gdLst>
                  <a:ahLst/>
                  <a:cxnLst>
                    <a:cxn ang="T8">
                      <a:pos x="T0" y="T1"/>
                    </a:cxn>
                    <a:cxn ang="T9">
                      <a:pos x="T2" y="T3"/>
                    </a:cxn>
                    <a:cxn ang="T10">
                      <a:pos x="T4" y="T5"/>
                    </a:cxn>
                    <a:cxn ang="T11">
                      <a:pos x="T6" y="T7"/>
                    </a:cxn>
                  </a:cxnLst>
                  <a:rect l="T12" t="T13" r="T14" b="T15"/>
                  <a:pathLst>
                    <a:path w="148" h="119">
                      <a:moveTo>
                        <a:pt x="148" y="35"/>
                      </a:moveTo>
                      <a:lnTo>
                        <a:pt x="120" y="0"/>
                      </a:lnTo>
                      <a:lnTo>
                        <a:pt x="0" y="119"/>
                      </a:lnTo>
                      <a:lnTo>
                        <a:pt x="148"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7" name="Freeform 1554"/>
                <p:cNvSpPr>
                  <a:spLocks/>
                </p:cNvSpPr>
                <p:nvPr/>
              </p:nvSpPr>
              <p:spPr bwMode="auto">
                <a:xfrm>
                  <a:off x="2021" y="1160"/>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8" name="Freeform 1555"/>
                <p:cNvSpPr>
                  <a:spLocks/>
                </p:cNvSpPr>
                <p:nvPr/>
              </p:nvSpPr>
              <p:spPr bwMode="auto">
                <a:xfrm>
                  <a:off x="2021" y="1160"/>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9" name="Freeform 1556"/>
                <p:cNvSpPr>
                  <a:spLocks/>
                </p:cNvSpPr>
                <p:nvPr/>
              </p:nvSpPr>
              <p:spPr bwMode="auto">
                <a:xfrm>
                  <a:off x="2021"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0" name="Freeform 1557"/>
                <p:cNvSpPr>
                  <a:spLocks/>
                </p:cNvSpPr>
                <p:nvPr/>
              </p:nvSpPr>
              <p:spPr bwMode="auto">
                <a:xfrm>
                  <a:off x="2021"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1" name="Freeform 1558"/>
                <p:cNvSpPr>
                  <a:spLocks/>
                </p:cNvSpPr>
                <p:nvPr/>
              </p:nvSpPr>
              <p:spPr bwMode="auto">
                <a:xfrm>
                  <a:off x="2021" y="1156"/>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2" name="Freeform 1559"/>
                <p:cNvSpPr>
                  <a:spLocks/>
                </p:cNvSpPr>
                <p:nvPr/>
              </p:nvSpPr>
              <p:spPr bwMode="auto">
                <a:xfrm>
                  <a:off x="2021" y="1156"/>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3" name="Freeform 1560"/>
                <p:cNvSpPr>
                  <a:spLocks/>
                </p:cNvSpPr>
                <p:nvPr/>
              </p:nvSpPr>
              <p:spPr bwMode="auto">
                <a:xfrm>
                  <a:off x="2012"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4" name="Freeform 1561"/>
                <p:cNvSpPr>
                  <a:spLocks/>
                </p:cNvSpPr>
                <p:nvPr/>
              </p:nvSpPr>
              <p:spPr bwMode="auto">
                <a:xfrm>
                  <a:off x="2012"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5" name="Freeform 1562"/>
                <p:cNvSpPr>
                  <a:spLocks/>
                </p:cNvSpPr>
                <p:nvPr/>
              </p:nvSpPr>
              <p:spPr bwMode="auto">
                <a:xfrm>
                  <a:off x="2004"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6" name="Freeform 1563"/>
                <p:cNvSpPr>
                  <a:spLocks/>
                </p:cNvSpPr>
                <p:nvPr/>
              </p:nvSpPr>
              <p:spPr bwMode="auto">
                <a:xfrm>
                  <a:off x="2004"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7" name="Freeform 1564"/>
                <p:cNvSpPr>
                  <a:spLocks/>
                </p:cNvSpPr>
                <p:nvPr/>
              </p:nvSpPr>
              <p:spPr bwMode="auto">
                <a:xfrm>
                  <a:off x="1997"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8"/>
                      </a:lnTo>
                      <a:lnTo>
                        <a:pt x="119" y="147"/>
                      </a:lnTo>
                      <a:lnTo>
                        <a:pt x="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8" name="Freeform 1565"/>
                <p:cNvSpPr>
                  <a:spLocks/>
                </p:cNvSpPr>
                <p:nvPr/>
              </p:nvSpPr>
              <p:spPr bwMode="auto">
                <a:xfrm>
                  <a:off x="1997"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8"/>
                      </a:lnTo>
                      <a:lnTo>
                        <a:pt x="119" y="147"/>
                      </a:lnTo>
                      <a:lnTo>
                        <a:pt x="3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9" name="Freeform 1566"/>
                <p:cNvSpPr>
                  <a:spLocks/>
                </p:cNvSpPr>
                <p:nvPr/>
              </p:nvSpPr>
              <p:spPr bwMode="auto">
                <a:xfrm>
                  <a:off x="1992"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8" y="0"/>
                      </a:moveTo>
                      <a:lnTo>
                        <a:pt x="0" y="35"/>
                      </a:lnTo>
                      <a:lnTo>
                        <a:pt x="147" y="119"/>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0" name="Freeform 1567"/>
                <p:cNvSpPr>
                  <a:spLocks/>
                </p:cNvSpPr>
                <p:nvPr/>
              </p:nvSpPr>
              <p:spPr bwMode="auto">
                <a:xfrm>
                  <a:off x="1992"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8" y="0"/>
                      </a:moveTo>
                      <a:lnTo>
                        <a:pt x="0" y="35"/>
                      </a:lnTo>
                      <a:lnTo>
                        <a:pt x="147" y="119"/>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1" name="Freeform 1568"/>
                <p:cNvSpPr>
                  <a:spLocks/>
                </p:cNvSpPr>
                <p:nvPr/>
              </p:nvSpPr>
              <p:spPr bwMode="auto">
                <a:xfrm>
                  <a:off x="1988"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2" name="Freeform 1569"/>
                <p:cNvSpPr>
                  <a:spLocks/>
                </p:cNvSpPr>
                <p:nvPr/>
              </p:nvSpPr>
              <p:spPr bwMode="auto">
                <a:xfrm>
                  <a:off x="1988"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3" name="Freeform 1570"/>
                <p:cNvSpPr>
                  <a:spLocks/>
                </p:cNvSpPr>
                <p:nvPr/>
              </p:nvSpPr>
              <p:spPr bwMode="auto">
                <a:xfrm>
                  <a:off x="1987"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4" name="Freeform 1571"/>
                <p:cNvSpPr>
                  <a:spLocks/>
                </p:cNvSpPr>
                <p:nvPr/>
              </p:nvSpPr>
              <p:spPr bwMode="auto">
                <a:xfrm>
                  <a:off x="1987"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5" name="Freeform 1572"/>
                <p:cNvSpPr>
                  <a:spLocks/>
                </p:cNvSpPr>
                <p:nvPr/>
              </p:nvSpPr>
              <p:spPr bwMode="auto">
                <a:xfrm>
                  <a:off x="1987"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6" name="Freeform 1573"/>
                <p:cNvSpPr>
                  <a:spLocks/>
                </p:cNvSpPr>
                <p:nvPr/>
              </p:nvSpPr>
              <p:spPr bwMode="auto">
                <a:xfrm>
                  <a:off x="1987"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7" name="Freeform 1574"/>
                <p:cNvSpPr>
                  <a:spLocks/>
                </p:cNvSpPr>
                <p:nvPr/>
              </p:nvSpPr>
              <p:spPr bwMode="auto">
                <a:xfrm>
                  <a:off x="1988"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8" name="Freeform 1575"/>
                <p:cNvSpPr>
                  <a:spLocks/>
                </p:cNvSpPr>
                <p:nvPr/>
              </p:nvSpPr>
              <p:spPr bwMode="auto">
                <a:xfrm>
                  <a:off x="1988"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9" name="Freeform 1576"/>
                <p:cNvSpPr>
                  <a:spLocks/>
                </p:cNvSpPr>
                <p:nvPr/>
              </p:nvSpPr>
              <p:spPr bwMode="auto">
                <a:xfrm>
                  <a:off x="1992"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8"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80" name="Freeform 1577"/>
                <p:cNvSpPr>
                  <a:spLocks/>
                </p:cNvSpPr>
                <p:nvPr/>
              </p:nvSpPr>
              <p:spPr bwMode="auto">
                <a:xfrm>
                  <a:off x="1992"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8"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1" name="Freeform 1578"/>
                <p:cNvSpPr>
                  <a:spLocks/>
                </p:cNvSpPr>
                <p:nvPr/>
              </p:nvSpPr>
              <p:spPr bwMode="auto">
                <a:xfrm>
                  <a:off x="1997"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4" y="148"/>
                      </a:lnTo>
                      <a:lnTo>
                        <a:pt x="119"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82" name="Freeform 1579"/>
                <p:cNvSpPr>
                  <a:spLocks/>
                </p:cNvSpPr>
                <p:nvPr/>
              </p:nvSpPr>
              <p:spPr bwMode="auto">
                <a:xfrm>
                  <a:off x="1997"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4" y="148"/>
                      </a:lnTo>
                      <a:lnTo>
                        <a:pt x="119"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3" name="Freeform 1580"/>
                <p:cNvSpPr>
                  <a:spLocks/>
                </p:cNvSpPr>
                <p:nvPr/>
              </p:nvSpPr>
              <p:spPr bwMode="auto">
                <a:xfrm>
                  <a:off x="2004"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2" y="165"/>
                      </a:lnTo>
                      <a:lnTo>
                        <a:pt x="85"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84" name="Freeform 1581"/>
                <p:cNvSpPr>
                  <a:spLocks/>
                </p:cNvSpPr>
                <p:nvPr/>
              </p:nvSpPr>
              <p:spPr bwMode="auto">
                <a:xfrm>
                  <a:off x="2004"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2" y="165"/>
                      </a:lnTo>
                      <a:lnTo>
                        <a:pt x="85"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5" name="Freeform 1582"/>
                <p:cNvSpPr>
                  <a:spLocks/>
                </p:cNvSpPr>
                <p:nvPr/>
              </p:nvSpPr>
              <p:spPr bwMode="auto">
                <a:xfrm>
                  <a:off x="2012"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86" name="Freeform 1583"/>
                <p:cNvSpPr>
                  <a:spLocks/>
                </p:cNvSpPr>
                <p:nvPr/>
              </p:nvSpPr>
              <p:spPr bwMode="auto">
                <a:xfrm>
                  <a:off x="2012"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7" name="Freeform 1584"/>
                <p:cNvSpPr>
                  <a:spLocks/>
                </p:cNvSpPr>
                <p:nvPr/>
              </p:nvSpPr>
              <p:spPr bwMode="auto">
                <a:xfrm>
                  <a:off x="2021" y="1190"/>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88" name="Freeform 1585"/>
                <p:cNvSpPr>
                  <a:spLocks/>
                </p:cNvSpPr>
                <p:nvPr/>
              </p:nvSpPr>
              <p:spPr bwMode="auto">
                <a:xfrm>
                  <a:off x="2021" y="1190"/>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9" name="Freeform 1586"/>
                <p:cNvSpPr>
                  <a:spLocks/>
                </p:cNvSpPr>
                <p:nvPr/>
              </p:nvSpPr>
              <p:spPr bwMode="auto">
                <a:xfrm>
                  <a:off x="2021"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0" name="Freeform 1587"/>
                <p:cNvSpPr>
                  <a:spLocks/>
                </p:cNvSpPr>
                <p:nvPr/>
              </p:nvSpPr>
              <p:spPr bwMode="auto">
                <a:xfrm>
                  <a:off x="2021"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1" name="Freeform 1588"/>
                <p:cNvSpPr>
                  <a:spLocks/>
                </p:cNvSpPr>
                <p:nvPr/>
              </p:nvSpPr>
              <p:spPr bwMode="auto">
                <a:xfrm>
                  <a:off x="2021" y="1190"/>
                  <a:ext cx="24" cy="29"/>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1"/>
                      </a:lnTo>
                      <a:lnTo>
                        <a:pt x="0" y="0"/>
                      </a:lnTo>
                      <a:lnTo>
                        <a:pt x="85"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2" name="Freeform 1589"/>
                <p:cNvSpPr>
                  <a:spLocks/>
                </p:cNvSpPr>
                <p:nvPr/>
              </p:nvSpPr>
              <p:spPr bwMode="auto">
                <a:xfrm>
                  <a:off x="2021" y="1190"/>
                  <a:ext cx="24" cy="29"/>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1"/>
                      </a:lnTo>
                      <a:lnTo>
                        <a:pt x="0" y="0"/>
                      </a:lnTo>
                      <a:lnTo>
                        <a:pt x="85"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3" name="Freeform 1590"/>
                <p:cNvSpPr>
                  <a:spLocks/>
                </p:cNvSpPr>
                <p:nvPr/>
              </p:nvSpPr>
              <p:spPr bwMode="auto">
                <a:xfrm>
                  <a:off x="2021" y="1190"/>
                  <a:ext cx="30" cy="24"/>
                </a:xfrm>
                <a:custGeom>
                  <a:avLst/>
                  <a:gdLst>
                    <a:gd name="T0" fmla="*/ 0 w 148"/>
                    <a:gd name="T1" fmla="*/ 0 h 121"/>
                    <a:gd name="T2" fmla="*/ 0 w 148"/>
                    <a:gd name="T3" fmla="*/ 0 h 121"/>
                    <a:gd name="T4" fmla="*/ 0 w 148"/>
                    <a:gd name="T5" fmla="*/ 0 h 121"/>
                    <a:gd name="T6" fmla="*/ 0 w 148"/>
                    <a:gd name="T7" fmla="*/ 0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120" y="121"/>
                      </a:moveTo>
                      <a:lnTo>
                        <a:pt x="148" y="86"/>
                      </a:lnTo>
                      <a:lnTo>
                        <a:pt x="0" y="0"/>
                      </a:lnTo>
                      <a:lnTo>
                        <a:pt x="12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4" name="Freeform 1591"/>
                <p:cNvSpPr>
                  <a:spLocks/>
                </p:cNvSpPr>
                <p:nvPr/>
              </p:nvSpPr>
              <p:spPr bwMode="auto">
                <a:xfrm>
                  <a:off x="2021" y="1190"/>
                  <a:ext cx="30" cy="24"/>
                </a:xfrm>
                <a:custGeom>
                  <a:avLst/>
                  <a:gdLst>
                    <a:gd name="T0" fmla="*/ 0 w 148"/>
                    <a:gd name="T1" fmla="*/ 0 h 121"/>
                    <a:gd name="T2" fmla="*/ 0 w 148"/>
                    <a:gd name="T3" fmla="*/ 0 h 121"/>
                    <a:gd name="T4" fmla="*/ 0 w 148"/>
                    <a:gd name="T5" fmla="*/ 0 h 121"/>
                    <a:gd name="T6" fmla="*/ 0 w 148"/>
                    <a:gd name="T7" fmla="*/ 0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120" y="121"/>
                      </a:moveTo>
                      <a:lnTo>
                        <a:pt x="148" y="86"/>
                      </a:lnTo>
                      <a:lnTo>
                        <a:pt x="0" y="0"/>
                      </a:lnTo>
                      <a:lnTo>
                        <a:pt x="12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5" name="Freeform 1592"/>
                <p:cNvSpPr>
                  <a:spLocks/>
                </p:cNvSpPr>
                <p:nvPr/>
              </p:nvSpPr>
              <p:spPr bwMode="auto">
                <a:xfrm>
                  <a:off x="2021" y="1190"/>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8" y="86"/>
                      </a:moveTo>
                      <a:lnTo>
                        <a:pt x="165" y="45"/>
                      </a:lnTo>
                      <a:lnTo>
                        <a:pt x="0" y="0"/>
                      </a:lnTo>
                      <a:lnTo>
                        <a:pt x="148"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6" name="Freeform 1593"/>
                <p:cNvSpPr>
                  <a:spLocks/>
                </p:cNvSpPr>
                <p:nvPr/>
              </p:nvSpPr>
              <p:spPr bwMode="auto">
                <a:xfrm>
                  <a:off x="2021" y="1190"/>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8" y="86"/>
                      </a:moveTo>
                      <a:lnTo>
                        <a:pt x="165" y="45"/>
                      </a:lnTo>
                      <a:lnTo>
                        <a:pt x="0" y="0"/>
                      </a:lnTo>
                      <a:lnTo>
                        <a:pt x="148"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7" name="Freeform 1594"/>
                <p:cNvSpPr>
                  <a:spLocks/>
                </p:cNvSpPr>
                <p:nvPr/>
              </p:nvSpPr>
              <p:spPr bwMode="auto">
                <a:xfrm>
                  <a:off x="2021"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5" y="45"/>
                      </a:moveTo>
                      <a:lnTo>
                        <a:pt x="170" y="0"/>
                      </a:lnTo>
                      <a:lnTo>
                        <a:pt x="0" y="0"/>
                      </a:lnTo>
                      <a:lnTo>
                        <a:pt x="165"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8" name="Freeform 1595"/>
                <p:cNvSpPr>
                  <a:spLocks/>
                </p:cNvSpPr>
                <p:nvPr/>
              </p:nvSpPr>
              <p:spPr bwMode="auto">
                <a:xfrm>
                  <a:off x="2021"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5" y="45"/>
                      </a:moveTo>
                      <a:lnTo>
                        <a:pt x="170" y="0"/>
                      </a:lnTo>
                      <a:lnTo>
                        <a:pt x="0" y="0"/>
                      </a:lnTo>
                      <a:lnTo>
                        <a:pt x="165"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9" name="Freeform 1596"/>
                <p:cNvSpPr>
                  <a:spLocks/>
                </p:cNvSpPr>
                <p:nvPr/>
              </p:nvSpPr>
              <p:spPr bwMode="auto">
                <a:xfrm>
                  <a:off x="2700"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0" name="Freeform 1597"/>
                <p:cNvSpPr>
                  <a:spLocks/>
                </p:cNvSpPr>
                <p:nvPr/>
              </p:nvSpPr>
              <p:spPr bwMode="auto">
                <a:xfrm>
                  <a:off x="2700"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1" name="Freeform 1598"/>
                <p:cNvSpPr>
                  <a:spLocks/>
                </p:cNvSpPr>
                <p:nvPr/>
              </p:nvSpPr>
              <p:spPr bwMode="auto">
                <a:xfrm>
                  <a:off x="2700" y="1173"/>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2" name="Freeform 1599"/>
                <p:cNvSpPr>
                  <a:spLocks/>
                </p:cNvSpPr>
                <p:nvPr/>
              </p:nvSpPr>
              <p:spPr bwMode="auto">
                <a:xfrm>
                  <a:off x="2700" y="1173"/>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3" name="Freeform 1600"/>
                <p:cNvSpPr>
                  <a:spLocks/>
                </p:cNvSpPr>
                <p:nvPr/>
              </p:nvSpPr>
              <p:spPr bwMode="auto">
                <a:xfrm>
                  <a:off x="2700"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1"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4" name="Freeform 1601"/>
                <p:cNvSpPr>
                  <a:spLocks/>
                </p:cNvSpPr>
                <p:nvPr/>
              </p:nvSpPr>
              <p:spPr bwMode="auto">
                <a:xfrm>
                  <a:off x="2700"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1"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5" name="Freeform 1602"/>
                <p:cNvSpPr>
                  <a:spLocks/>
                </p:cNvSpPr>
                <p:nvPr/>
              </p:nvSpPr>
              <p:spPr bwMode="auto">
                <a:xfrm>
                  <a:off x="2700"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5" y="0"/>
                      </a:lnTo>
                      <a:lnTo>
                        <a:pt x="0" y="147"/>
                      </a:lnTo>
                      <a:lnTo>
                        <a:pt x="1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6" name="Freeform 1603"/>
                <p:cNvSpPr>
                  <a:spLocks/>
                </p:cNvSpPr>
                <p:nvPr/>
              </p:nvSpPr>
              <p:spPr bwMode="auto">
                <a:xfrm>
                  <a:off x="2700"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5" y="0"/>
                      </a:lnTo>
                      <a:lnTo>
                        <a:pt x="0" y="147"/>
                      </a:lnTo>
                      <a:lnTo>
                        <a:pt x="121"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7" name="Freeform 1604"/>
                <p:cNvSpPr>
                  <a:spLocks/>
                </p:cNvSpPr>
                <p:nvPr/>
              </p:nvSpPr>
              <p:spPr bwMode="auto">
                <a:xfrm>
                  <a:off x="2700"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8" name="Freeform 1605"/>
                <p:cNvSpPr>
                  <a:spLocks/>
                </p:cNvSpPr>
                <p:nvPr/>
              </p:nvSpPr>
              <p:spPr bwMode="auto">
                <a:xfrm>
                  <a:off x="2700" y="115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9" name="Freeform 1606"/>
                <p:cNvSpPr>
                  <a:spLocks/>
                </p:cNvSpPr>
                <p:nvPr/>
              </p:nvSpPr>
              <p:spPr bwMode="auto">
                <a:xfrm>
                  <a:off x="2700"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0" name="Freeform 1607"/>
                <p:cNvSpPr>
                  <a:spLocks/>
                </p:cNvSpPr>
                <p:nvPr/>
              </p:nvSpPr>
              <p:spPr bwMode="auto">
                <a:xfrm>
                  <a:off x="2700"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1" name="Freeform 1608"/>
                <p:cNvSpPr>
                  <a:spLocks/>
                </p:cNvSpPr>
                <p:nvPr/>
              </p:nvSpPr>
              <p:spPr bwMode="auto">
                <a:xfrm>
                  <a:off x="2691"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2" name="Freeform 1609"/>
                <p:cNvSpPr>
                  <a:spLocks/>
                </p:cNvSpPr>
                <p:nvPr/>
              </p:nvSpPr>
              <p:spPr bwMode="auto">
                <a:xfrm>
                  <a:off x="2691"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3" name="Freeform 1610"/>
                <p:cNvSpPr>
                  <a:spLocks/>
                </p:cNvSpPr>
                <p:nvPr/>
              </p:nvSpPr>
              <p:spPr bwMode="auto">
                <a:xfrm>
                  <a:off x="2683"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4" name="Freeform 1611"/>
                <p:cNvSpPr>
                  <a:spLocks/>
                </p:cNvSpPr>
                <p:nvPr/>
              </p:nvSpPr>
              <p:spPr bwMode="auto">
                <a:xfrm>
                  <a:off x="2683"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5" name="Freeform 1612"/>
                <p:cNvSpPr>
                  <a:spLocks/>
                </p:cNvSpPr>
                <p:nvPr/>
              </p:nvSpPr>
              <p:spPr bwMode="auto">
                <a:xfrm>
                  <a:off x="2676"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6" name="Freeform 1613"/>
                <p:cNvSpPr>
                  <a:spLocks/>
                </p:cNvSpPr>
                <p:nvPr/>
              </p:nvSpPr>
              <p:spPr bwMode="auto">
                <a:xfrm>
                  <a:off x="2676"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7" name="Freeform 1614"/>
                <p:cNvSpPr>
                  <a:spLocks/>
                </p:cNvSpPr>
                <p:nvPr/>
              </p:nvSpPr>
              <p:spPr bwMode="auto">
                <a:xfrm>
                  <a:off x="2670" y="1166"/>
                  <a:ext cx="30"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27" y="0"/>
                      </a:moveTo>
                      <a:lnTo>
                        <a:pt x="0" y="35"/>
                      </a:lnTo>
                      <a:lnTo>
                        <a:pt x="146"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8" name="Freeform 1615"/>
                <p:cNvSpPr>
                  <a:spLocks/>
                </p:cNvSpPr>
                <p:nvPr/>
              </p:nvSpPr>
              <p:spPr bwMode="auto">
                <a:xfrm>
                  <a:off x="2670" y="1166"/>
                  <a:ext cx="30"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27" y="0"/>
                      </a:moveTo>
                      <a:lnTo>
                        <a:pt x="0" y="35"/>
                      </a:lnTo>
                      <a:lnTo>
                        <a:pt x="146"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9" name="Freeform 1616"/>
                <p:cNvSpPr>
                  <a:spLocks/>
                </p:cNvSpPr>
                <p:nvPr/>
              </p:nvSpPr>
              <p:spPr bwMode="auto">
                <a:xfrm>
                  <a:off x="2667" y="1173"/>
                  <a:ext cx="33"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7" y="0"/>
                      </a:moveTo>
                      <a:lnTo>
                        <a:pt x="0" y="41"/>
                      </a:lnTo>
                      <a:lnTo>
                        <a:pt x="163"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20" name="Freeform 1617"/>
                <p:cNvSpPr>
                  <a:spLocks/>
                </p:cNvSpPr>
                <p:nvPr/>
              </p:nvSpPr>
              <p:spPr bwMode="auto">
                <a:xfrm>
                  <a:off x="2667" y="1173"/>
                  <a:ext cx="33"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7" y="0"/>
                      </a:moveTo>
                      <a:lnTo>
                        <a:pt x="0" y="41"/>
                      </a:lnTo>
                      <a:lnTo>
                        <a:pt x="163"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1" name="Freeform 1618"/>
                <p:cNvSpPr>
                  <a:spLocks/>
                </p:cNvSpPr>
                <p:nvPr/>
              </p:nvSpPr>
              <p:spPr bwMode="auto">
                <a:xfrm>
                  <a:off x="2666"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7" y="0"/>
                      </a:moveTo>
                      <a:lnTo>
                        <a:pt x="0" y="43"/>
                      </a:lnTo>
                      <a:lnTo>
                        <a:pt x="170" y="43"/>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22" name="Freeform 1619"/>
                <p:cNvSpPr>
                  <a:spLocks/>
                </p:cNvSpPr>
                <p:nvPr/>
              </p:nvSpPr>
              <p:spPr bwMode="auto">
                <a:xfrm>
                  <a:off x="2666"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7" y="0"/>
                      </a:moveTo>
                      <a:lnTo>
                        <a:pt x="0" y="43"/>
                      </a:lnTo>
                      <a:lnTo>
                        <a:pt x="170" y="43"/>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3" name="Freeform 1620"/>
                <p:cNvSpPr>
                  <a:spLocks/>
                </p:cNvSpPr>
                <p:nvPr/>
              </p:nvSpPr>
              <p:spPr bwMode="auto">
                <a:xfrm>
                  <a:off x="2666"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7" y="45"/>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24" name="Freeform 1621"/>
                <p:cNvSpPr>
                  <a:spLocks/>
                </p:cNvSpPr>
                <p:nvPr/>
              </p:nvSpPr>
              <p:spPr bwMode="auto">
                <a:xfrm>
                  <a:off x="2666"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7" y="45"/>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5" name="Freeform 1622"/>
                <p:cNvSpPr>
                  <a:spLocks/>
                </p:cNvSpPr>
                <p:nvPr/>
              </p:nvSpPr>
              <p:spPr bwMode="auto">
                <a:xfrm>
                  <a:off x="2667" y="1190"/>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5"/>
                      </a:moveTo>
                      <a:lnTo>
                        <a:pt x="17" y="86"/>
                      </a:lnTo>
                      <a:lnTo>
                        <a:pt x="163"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26" name="Freeform 1623"/>
                <p:cNvSpPr>
                  <a:spLocks/>
                </p:cNvSpPr>
                <p:nvPr/>
              </p:nvSpPr>
              <p:spPr bwMode="auto">
                <a:xfrm>
                  <a:off x="2667" y="1190"/>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5"/>
                      </a:moveTo>
                      <a:lnTo>
                        <a:pt x="17" y="86"/>
                      </a:lnTo>
                      <a:lnTo>
                        <a:pt x="163"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7" name="Freeform 1624"/>
                <p:cNvSpPr>
                  <a:spLocks/>
                </p:cNvSpPr>
                <p:nvPr/>
              </p:nvSpPr>
              <p:spPr bwMode="auto">
                <a:xfrm>
                  <a:off x="2670" y="1190"/>
                  <a:ext cx="30"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0" y="86"/>
                      </a:moveTo>
                      <a:lnTo>
                        <a:pt x="27" y="121"/>
                      </a:lnTo>
                      <a:lnTo>
                        <a:pt x="146"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28" name="Freeform 1625"/>
                <p:cNvSpPr>
                  <a:spLocks/>
                </p:cNvSpPr>
                <p:nvPr/>
              </p:nvSpPr>
              <p:spPr bwMode="auto">
                <a:xfrm>
                  <a:off x="2670" y="1190"/>
                  <a:ext cx="30"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0" y="86"/>
                      </a:moveTo>
                      <a:lnTo>
                        <a:pt x="27" y="121"/>
                      </a:lnTo>
                      <a:lnTo>
                        <a:pt x="146"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9" name="Freeform 1626"/>
                <p:cNvSpPr>
                  <a:spLocks/>
                </p:cNvSpPr>
                <p:nvPr/>
              </p:nvSpPr>
              <p:spPr bwMode="auto">
                <a:xfrm>
                  <a:off x="2676"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5" y="148"/>
                      </a:lnTo>
                      <a:lnTo>
                        <a:pt x="119"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0" name="Freeform 1627"/>
                <p:cNvSpPr>
                  <a:spLocks/>
                </p:cNvSpPr>
                <p:nvPr/>
              </p:nvSpPr>
              <p:spPr bwMode="auto">
                <a:xfrm>
                  <a:off x="2676"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5" y="148"/>
                      </a:lnTo>
                      <a:lnTo>
                        <a:pt x="119"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1" name="Freeform 1628"/>
                <p:cNvSpPr>
                  <a:spLocks/>
                </p:cNvSpPr>
                <p:nvPr/>
              </p:nvSpPr>
              <p:spPr bwMode="auto">
                <a:xfrm>
                  <a:off x="2683"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2" name="Freeform 1629"/>
                <p:cNvSpPr>
                  <a:spLocks/>
                </p:cNvSpPr>
                <p:nvPr/>
              </p:nvSpPr>
              <p:spPr bwMode="auto">
                <a:xfrm>
                  <a:off x="2683"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3" name="Freeform 1630"/>
                <p:cNvSpPr>
                  <a:spLocks/>
                </p:cNvSpPr>
                <p:nvPr/>
              </p:nvSpPr>
              <p:spPr bwMode="auto">
                <a:xfrm>
                  <a:off x="2691"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4" name="Freeform 1631"/>
                <p:cNvSpPr>
                  <a:spLocks/>
                </p:cNvSpPr>
                <p:nvPr/>
              </p:nvSpPr>
              <p:spPr bwMode="auto">
                <a:xfrm>
                  <a:off x="2691"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5" name="Freeform 1632"/>
                <p:cNvSpPr>
                  <a:spLocks/>
                </p:cNvSpPr>
                <p:nvPr/>
              </p:nvSpPr>
              <p:spPr bwMode="auto">
                <a:xfrm>
                  <a:off x="2700"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6" name="Freeform 1633"/>
                <p:cNvSpPr>
                  <a:spLocks/>
                </p:cNvSpPr>
                <p:nvPr/>
              </p:nvSpPr>
              <p:spPr bwMode="auto">
                <a:xfrm>
                  <a:off x="2700"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7" name="Freeform 1634"/>
                <p:cNvSpPr>
                  <a:spLocks/>
                </p:cNvSpPr>
                <p:nvPr/>
              </p:nvSpPr>
              <p:spPr bwMode="auto">
                <a:xfrm>
                  <a:off x="2700"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5" y="165"/>
                      </a:moveTo>
                      <a:lnTo>
                        <a:pt x="85" y="148"/>
                      </a:lnTo>
                      <a:lnTo>
                        <a:pt x="0" y="0"/>
                      </a:lnTo>
                      <a:lnTo>
                        <a:pt x="45"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8" name="Freeform 1635"/>
                <p:cNvSpPr>
                  <a:spLocks/>
                </p:cNvSpPr>
                <p:nvPr/>
              </p:nvSpPr>
              <p:spPr bwMode="auto">
                <a:xfrm>
                  <a:off x="2700" y="1190"/>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5" y="165"/>
                      </a:moveTo>
                      <a:lnTo>
                        <a:pt x="85" y="148"/>
                      </a:lnTo>
                      <a:lnTo>
                        <a:pt x="0" y="0"/>
                      </a:lnTo>
                      <a:lnTo>
                        <a:pt x="45"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9" name="Freeform 1636"/>
                <p:cNvSpPr>
                  <a:spLocks/>
                </p:cNvSpPr>
                <p:nvPr/>
              </p:nvSpPr>
              <p:spPr bwMode="auto">
                <a:xfrm>
                  <a:off x="2700"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5" y="148"/>
                      </a:moveTo>
                      <a:lnTo>
                        <a:pt x="121" y="121"/>
                      </a:lnTo>
                      <a:lnTo>
                        <a:pt x="0" y="0"/>
                      </a:lnTo>
                      <a:lnTo>
                        <a:pt x="85"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0" name="Freeform 1637"/>
                <p:cNvSpPr>
                  <a:spLocks/>
                </p:cNvSpPr>
                <p:nvPr/>
              </p:nvSpPr>
              <p:spPr bwMode="auto">
                <a:xfrm>
                  <a:off x="2700"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5" y="148"/>
                      </a:moveTo>
                      <a:lnTo>
                        <a:pt x="121" y="121"/>
                      </a:lnTo>
                      <a:lnTo>
                        <a:pt x="0" y="0"/>
                      </a:lnTo>
                      <a:lnTo>
                        <a:pt x="85"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1" name="Freeform 1638"/>
                <p:cNvSpPr>
                  <a:spLocks/>
                </p:cNvSpPr>
                <p:nvPr/>
              </p:nvSpPr>
              <p:spPr bwMode="auto">
                <a:xfrm>
                  <a:off x="2700"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1" y="121"/>
                      </a:moveTo>
                      <a:lnTo>
                        <a:pt x="147" y="86"/>
                      </a:lnTo>
                      <a:lnTo>
                        <a:pt x="0" y="0"/>
                      </a:lnTo>
                      <a:lnTo>
                        <a:pt x="121"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2" name="Freeform 1639"/>
                <p:cNvSpPr>
                  <a:spLocks/>
                </p:cNvSpPr>
                <p:nvPr/>
              </p:nvSpPr>
              <p:spPr bwMode="auto">
                <a:xfrm>
                  <a:off x="2700"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1" y="121"/>
                      </a:moveTo>
                      <a:lnTo>
                        <a:pt x="147" y="86"/>
                      </a:lnTo>
                      <a:lnTo>
                        <a:pt x="0" y="0"/>
                      </a:lnTo>
                      <a:lnTo>
                        <a:pt x="121"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3" name="Freeform 1640"/>
                <p:cNvSpPr>
                  <a:spLocks/>
                </p:cNvSpPr>
                <p:nvPr/>
              </p:nvSpPr>
              <p:spPr bwMode="auto">
                <a:xfrm>
                  <a:off x="2700" y="1190"/>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4" name="Freeform 1641"/>
                <p:cNvSpPr>
                  <a:spLocks/>
                </p:cNvSpPr>
                <p:nvPr/>
              </p:nvSpPr>
              <p:spPr bwMode="auto">
                <a:xfrm>
                  <a:off x="2700" y="1190"/>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5" name="Freeform 1642"/>
                <p:cNvSpPr>
                  <a:spLocks/>
                </p:cNvSpPr>
                <p:nvPr/>
              </p:nvSpPr>
              <p:spPr bwMode="auto">
                <a:xfrm>
                  <a:off x="2700"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6" name="Freeform 1643"/>
                <p:cNvSpPr>
                  <a:spLocks/>
                </p:cNvSpPr>
                <p:nvPr/>
              </p:nvSpPr>
              <p:spPr bwMode="auto">
                <a:xfrm>
                  <a:off x="2700"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7" name="Freeform 1644"/>
                <p:cNvSpPr>
                  <a:spLocks/>
                </p:cNvSpPr>
                <p:nvPr/>
              </p:nvSpPr>
              <p:spPr bwMode="auto">
                <a:xfrm>
                  <a:off x="3378"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48" name="Freeform 1645"/>
                <p:cNvSpPr>
                  <a:spLocks/>
                </p:cNvSpPr>
                <p:nvPr/>
              </p:nvSpPr>
              <p:spPr bwMode="auto">
                <a:xfrm>
                  <a:off x="3378"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9" name="Freeform 1646"/>
                <p:cNvSpPr>
                  <a:spLocks/>
                </p:cNvSpPr>
                <p:nvPr/>
              </p:nvSpPr>
              <p:spPr bwMode="auto">
                <a:xfrm>
                  <a:off x="3378"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0" name="Freeform 1647"/>
                <p:cNvSpPr>
                  <a:spLocks/>
                </p:cNvSpPr>
                <p:nvPr/>
              </p:nvSpPr>
              <p:spPr bwMode="auto">
                <a:xfrm>
                  <a:off x="3378"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1" name="Freeform 1648"/>
                <p:cNvSpPr>
                  <a:spLocks/>
                </p:cNvSpPr>
                <p:nvPr/>
              </p:nvSpPr>
              <p:spPr bwMode="auto">
                <a:xfrm>
                  <a:off x="3378"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19"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2" name="Freeform 1649"/>
                <p:cNvSpPr>
                  <a:spLocks/>
                </p:cNvSpPr>
                <p:nvPr/>
              </p:nvSpPr>
              <p:spPr bwMode="auto">
                <a:xfrm>
                  <a:off x="3378"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19"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3" name="Freeform 1650"/>
                <p:cNvSpPr>
                  <a:spLocks/>
                </p:cNvSpPr>
                <p:nvPr/>
              </p:nvSpPr>
              <p:spPr bwMode="auto">
                <a:xfrm>
                  <a:off x="3378"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4" y="0"/>
                      </a:lnTo>
                      <a:lnTo>
                        <a:pt x="0" y="147"/>
                      </a:lnTo>
                      <a:lnTo>
                        <a:pt x="119"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4" name="Freeform 1651"/>
                <p:cNvSpPr>
                  <a:spLocks/>
                </p:cNvSpPr>
                <p:nvPr/>
              </p:nvSpPr>
              <p:spPr bwMode="auto">
                <a:xfrm>
                  <a:off x="3378"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4" y="0"/>
                      </a:lnTo>
                      <a:lnTo>
                        <a:pt x="0" y="147"/>
                      </a:lnTo>
                      <a:lnTo>
                        <a:pt x="119"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5" name="Freeform 1652"/>
                <p:cNvSpPr>
                  <a:spLocks/>
                </p:cNvSpPr>
                <p:nvPr/>
              </p:nvSpPr>
              <p:spPr bwMode="auto">
                <a:xfrm>
                  <a:off x="3378"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6" name="Freeform 1653"/>
                <p:cNvSpPr>
                  <a:spLocks/>
                </p:cNvSpPr>
                <p:nvPr/>
              </p:nvSpPr>
              <p:spPr bwMode="auto">
                <a:xfrm>
                  <a:off x="3378"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7" name="Freeform 1654"/>
                <p:cNvSpPr>
                  <a:spLocks/>
                </p:cNvSpPr>
                <p:nvPr/>
              </p:nvSpPr>
              <p:spPr bwMode="auto">
                <a:xfrm>
                  <a:off x="3378"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8" name="Freeform 1655"/>
                <p:cNvSpPr>
                  <a:spLocks/>
                </p:cNvSpPr>
                <p:nvPr/>
              </p:nvSpPr>
              <p:spPr bwMode="auto">
                <a:xfrm>
                  <a:off x="3378"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9" name="Freeform 1656"/>
                <p:cNvSpPr>
                  <a:spLocks/>
                </p:cNvSpPr>
                <p:nvPr/>
              </p:nvSpPr>
              <p:spPr bwMode="auto">
                <a:xfrm>
                  <a:off x="3369"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60" name="Freeform 1657"/>
                <p:cNvSpPr>
                  <a:spLocks/>
                </p:cNvSpPr>
                <p:nvPr/>
              </p:nvSpPr>
              <p:spPr bwMode="auto">
                <a:xfrm>
                  <a:off x="3369"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1" name="Freeform 1658"/>
                <p:cNvSpPr>
                  <a:spLocks/>
                </p:cNvSpPr>
                <p:nvPr/>
              </p:nvSpPr>
              <p:spPr bwMode="auto">
                <a:xfrm>
                  <a:off x="3361" y="115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62" name="Freeform 1659"/>
                <p:cNvSpPr>
                  <a:spLocks/>
                </p:cNvSpPr>
                <p:nvPr/>
              </p:nvSpPr>
              <p:spPr bwMode="auto">
                <a:xfrm>
                  <a:off x="3361" y="115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3" name="Freeform 1660"/>
                <p:cNvSpPr>
                  <a:spLocks/>
                </p:cNvSpPr>
                <p:nvPr/>
              </p:nvSpPr>
              <p:spPr bwMode="auto">
                <a:xfrm>
                  <a:off x="3354"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8"/>
                      </a:lnTo>
                      <a:lnTo>
                        <a:pt x="121"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64" name="Freeform 1661"/>
                <p:cNvSpPr>
                  <a:spLocks/>
                </p:cNvSpPr>
                <p:nvPr/>
              </p:nvSpPr>
              <p:spPr bwMode="auto">
                <a:xfrm>
                  <a:off x="3354"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8"/>
                      </a:lnTo>
                      <a:lnTo>
                        <a:pt x="121"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5" name="Freeform 1662"/>
                <p:cNvSpPr>
                  <a:spLocks/>
                </p:cNvSpPr>
                <p:nvPr/>
              </p:nvSpPr>
              <p:spPr bwMode="auto">
                <a:xfrm>
                  <a:off x="3349"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6" y="0"/>
                      </a:moveTo>
                      <a:lnTo>
                        <a:pt x="0" y="35"/>
                      </a:lnTo>
                      <a:lnTo>
                        <a:pt x="147" y="119"/>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66" name="Freeform 1663"/>
                <p:cNvSpPr>
                  <a:spLocks/>
                </p:cNvSpPr>
                <p:nvPr/>
              </p:nvSpPr>
              <p:spPr bwMode="auto">
                <a:xfrm>
                  <a:off x="3349"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6" y="0"/>
                      </a:moveTo>
                      <a:lnTo>
                        <a:pt x="0" y="35"/>
                      </a:lnTo>
                      <a:lnTo>
                        <a:pt x="147" y="119"/>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7" name="Freeform 1664"/>
                <p:cNvSpPr>
                  <a:spLocks/>
                </p:cNvSpPr>
                <p:nvPr/>
              </p:nvSpPr>
              <p:spPr bwMode="auto">
                <a:xfrm>
                  <a:off x="3346" y="1173"/>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68" name="Freeform 1665"/>
                <p:cNvSpPr>
                  <a:spLocks/>
                </p:cNvSpPr>
                <p:nvPr/>
              </p:nvSpPr>
              <p:spPr bwMode="auto">
                <a:xfrm>
                  <a:off x="3346" y="1173"/>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9" name="Freeform 1666"/>
                <p:cNvSpPr>
                  <a:spLocks/>
                </p:cNvSpPr>
                <p:nvPr/>
              </p:nvSpPr>
              <p:spPr bwMode="auto">
                <a:xfrm>
                  <a:off x="3344"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0" name="Freeform 1667"/>
                <p:cNvSpPr>
                  <a:spLocks/>
                </p:cNvSpPr>
                <p:nvPr/>
              </p:nvSpPr>
              <p:spPr bwMode="auto">
                <a:xfrm>
                  <a:off x="3344"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1" name="Freeform 1668"/>
                <p:cNvSpPr>
                  <a:spLocks/>
                </p:cNvSpPr>
                <p:nvPr/>
              </p:nvSpPr>
              <p:spPr bwMode="auto">
                <a:xfrm>
                  <a:off x="3344"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2" name="Freeform 1669"/>
                <p:cNvSpPr>
                  <a:spLocks/>
                </p:cNvSpPr>
                <p:nvPr/>
              </p:nvSpPr>
              <p:spPr bwMode="auto">
                <a:xfrm>
                  <a:off x="3344"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3" name="Freeform 1670"/>
                <p:cNvSpPr>
                  <a:spLocks/>
                </p:cNvSpPr>
                <p:nvPr/>
              </p:nvSpPr>
              <p:spPr bwMode="auto">
                <a:xfrm>
                  <a:off x="3346" y="1190"/>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4" name="Freeform 1671"/>
                <p:cNvSpPr>
                  <a:spLocks/>
                </p:cNvSpPr>
                <p:nvPr/>
              </p:nvSpPr>
              <p:spPr bwMode="auto">
                <a:xfrm>
                  <a:off x="3346" y="1190"/>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5" name="Freeform 1672"/>
                <p:cNvSpPr>
                  <a:spLocks/>
                </p:cNvSpPr>
                <p:nvPr/>
              </p:nvSpPr>
              <p:spPr bwMode="auto">
                <a:xfrm>
                  <a:off x="3349"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6"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6" name="Freeform 1673"/>
                <p:cNvSpPr>
                  <a:spLocks/>
                </p:cNvSpPr>
                <p:nvPr/>
              </p:nvSpPr>
              <p:spPr bwMode="auto">
                <a:xfrm>
                  <a:off x="3349"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6"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7" name="Freeform 1674"/>
                <p:cNvSpPr>
                  <a:spLocks/>
                </p:cNvSpPr>
                <p:nvPr/>
              </p:nvSpPr>
              <p:spPr bwMode="auto">
                <a:xfrm>
                  <a:off x="3354"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0" y="121"/>
                      </a:moveTo>
                      <a:lnTo>
                        <a:pt x="35" y="148"/>
                      </a:lnTo>
                      <a:lnTo>
                        <a:pt x="121"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8" name="Freeform 1675"/>
                <p:cNvSpPr>
                  <a:spLocks/>
                </p:cNvSpPr>
                <p:nvPr/>
              </p:nvSpPr>
              <p:spPr bwMode="auto">
                <a:xfrm>
                  <a:off x="3354"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0" y="121"/>
                      </a:moveTo>
                      <a:lnTo>
                        <a:pt x="35" y="148"/>
                      </a:lnTo>
                      <a:lnTo>
                        <a:pt x="121"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9" name="Freeform 1676"/>
                <p:cNvSpPr>
                  <a:spLocks/>
                </p:cNvSpPr>
                <p:nvPr/>
              </p:nvSpPr>
              <p:spPr bwMode="auto">
                <a:xfrm>
                  <a:off x="3361" y="1190"/>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0" y="148"/>
                      </a:moveTo>
                      <a:lnTo>
                        <a:pt x="41" y="165"/>
                      </a:lnTo>
                      <a:lnTo>
                        <a:pt x="86"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80" name="Freeform 1677"/>
                <p:cNvSpPr>
                  <a:spLocks/>
                </p:cNvSpPr>
                <p:nvPr/>
              </p:nvSpPr>
              <p:spPr bwMode="auto">
                <a:xfrm>
                  <a:off x="3361" y="1190"/>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0" y="148"/>
                      </a:moveTo>
                      <a:lnTo>
                        <a:pt x="41" y="165"/>
                      </a:lnTo>
                      <a:lnTo>
                        <a:pt x="86"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1" name="Freeform 1678"/>
                <p:cNvSpPr>
                  <a:spLocks/>
                </p:cNvSpPr>
                <p:nvPr/>
              </p:nvSpPr>
              <p:spPr bwMode="auto">
                <a:xfrm>
                  <a:off x="3369"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5"/>
                      </a:moveTo>
                      <a:lnTo>
                        <a:pt x="45" y="170"/>
                      </a:lnTo>
                      <a:lnTo>
                        <a:pt x="45"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82" name="Freeform 1679"/>
                <p:cNvSpPr>
                  <a:spLocks/>
                </p:cNvSpPr>
                <p:nvPr/>
              </p:nvSpPr>
              <p:spPr bwMode="auto">
                <a:xfrm>
                  <a:off x="3369"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5"/>
                      </a:moveTo>
                      <a:lnTo>
                        <a:pt x="45" y="170"/>
                      </a:lnTo>
                      <a:lnTo>
                        <a:pt x="45"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3" name="Freeform 1680"/>
                <p:cNvSpPr>
                  <a:spLocks/>
                </p:cNvSpPr>
                <p:nvPr/>
              </p:nvSpPr>
              <p:spPr bwMode="auto">
                <a:xfrm>
                  <a:off x="3378"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84" name="Freeform 1681"/>
                <p:cNvSpPr>
                  <a:spLocks/>
                </p:cNvSpPr>
                <p:nvPr/>
              </p:nvSpPr>
              <p:spPr bwMode="auto">
                <a:xfrm>
                  <a:off x="3378"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5" name="Freeform 1682"/>
                <p:cNvSpPr>
                  <a:spLocks/>
                </p:cNvSpPr>
                <p:nvPr/>
              </p:nvSpPr>
              <p:spPr bwMode="auto">
                <a:xfrm>
                  <a:off x="3378"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3" y="165"/>
                      </a:moveTo>
                      <a:lnTo>
                        <a:pt x="84" y="148"/>
                      </a:lnTo>
                      <a:lnTo>
                        <a:pt x="0" y="0"/>
                      </a:lnTo>
                      <a:lnTo>
                        <a:pt x="43"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86" name="Freeform 1683"/>
                <p:cNvSpPr>
                  <a:spLocks/>
                </p:cNvSpPr>
                <p:nvPr/>
              </p:nvSpPr>
              <p:spPr bwMode="auto">
                <a:xfrm>
                  <a:off x="3378"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3" y="165"/>
                      </a:moveTo>
                      <a:lnTo>
                        <a:pt x="84" y="148"/>
                      </a:lnTo>
                      <a:lnTo>
                        <a:pt x="0" y="0"/>
                      </a:lnTo>
                      <a:lnTo>
                        <a:pt x="43"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7" name="Freeform 1684"/>
                <p:cNvSpPr>
                  <a:spLocks/>
                </p:cNvSpPr>
                <p:nvPr/>
              </p:nvSpPr>
              <p:spPr bwMode="auto">
                <a:xfrm>
                  <a:off x="3378"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4" y="148"/>
                      </a:moveTo>
                      <a:lnTo>
                        <a:pt x="119" y="121"/>
                      </a:lnTo>
                      <a:lnTo>
                        <a:pt x="0" y="0"/>
                      </a:lnTo>
                      <a:lnTo>
                        <a:pt x="84"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88" name="Freeform 1685"/>
                <p:cNvSpPr>
                  <a:spLocks/>
                </p:cNvSpPr>
                <p:nvPr/>
              </p:nvSpPr>
              <p:spPr bwMode="auto">
                <a:xfrm>
                  <a:off x="3378"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4" y="148"/>
                      </a:moveTo>
                      <a:lnTo>
                        <a:pt x="119" y="121"/>
                      </a:lnTo>
                      <a:lnTo>
                        <a:pt x="0" y="0"/>
                      </a:lnTo>
                      <a:lnTo>
                        <a:pt x="84"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9" name="Freeform 1686"/>
                <p:cNvSpPr>
                  <a:spLocks/>
                </p:cNvSpPr>
                <p:nvPr/>
              </p:nvSpPr>
              <p:spPr bwMode="auto">
                <a:xfrm>
                  <a:off x="3378"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19" y="121"/>
                      </a:moveTo>
                      <a:lnTo>
                        <a:pt x="147" y="86"/>
                      </a:lnTo>
                      <a:lnTo>
                        <a:pt x="0" y="0"/>
                      </a:lnTo>
                      <a:lnTo>
                        <a:pt x="119"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0" name="Freeform 1687"/>
                <p:cNvSpPr>
                  <a:spLocks/>
                </p:cNvSpPr>
                <p:nvPr/>
              </p:nvSpPr>
              <p:spPr bwMode="auto">
                <a:xfrm>
                  <a:off x="3378"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19" y="121"/>
                      </a:moveTo>
                      <a:lnTo>
                        <a:pt x="147" y="86"/>
                      </a:lnTo>
                      <a:lnTo>
                        <a:pt x="0" y="0"/>
                      </a:lnTo>
                      <a:lnTo>
                        <a:pt x="119"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91" name="Freeform 1688"/>
                <p:cNvSpPr>
                  <a:spLocks/>
                </p:cNvSpPr>
                <p:nvPr/>
              </p:nvSpPr>
              <p:spPr bwMode="auto">
                <a:xfrm>
                  <a:off x="3378"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2" name="Freeform 1689"/>
                <p:cNvSpPr>
                  <a:spLocks/>
                </p:cNvSpPr>
                <p:nvPr/>
              </p:nvSpPr>
              <p:spPr bwMode="auto">
                <a:xfrm>
                  <a:off x="3378"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93" name="Freeform 1690"/>
                <p:cNvSpPr>
                  <a:spLocks/>
                </p:cNvSpPr>
                <p:nvPr/>
              </p:nvSpPr>
              <p:spPr bwMode="auto">
                <a:xfrm>
                  <a:off x="3378"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4" name="Freeform 1691"/>
                <p:cNvSpPr>
                  <a:spLocks/>
                </p:cNvSpPr>
                <p:nvPr/>
              </p:nvSpPr>
              <p:spPr bwMode="auto">
                <a:xfrm>
                  <a:off x="3378"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95" name="Freeform 1692"/>
                <p:cNvSpPr>
                  <a:spLocks/>
                </p:cNvSpPr>
                <p:nvPr/>
              </p:nvSpPr>
              <p:spPr bwMode="auto">
                <a:xfrm>
                  <a:off x="4057"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6" name="Freeform 1693"/>
                <p:cNvSpPr>
                  <a:spLocks/>
                </p:cNvSpPr>
                <p:nvPr/>
              </p:nvSpPr>
              <p:spPr bwMode="auto">
                <a:xfrm>
                  <a:off x="4057" y="1181"/>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97" name="Freeform 1694"/>
                <p:cNvSpPr>
                  <a:spLocks/>
                </p:cNvSpPr>
                <p:nvPr/>
              </p:nvSpPr>
              <p:spPr bwMode="auto">
                <a:xfrm>
                  <a:off x="4057"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98" name="Freeform 1695"/>
                <p:cNvSpPr>
                  <a:spLocks/>
                </p:cNvSpPr>
                <p:nvPr/>
              </p:nvSpPr>
              <p:spPr bwMode="auto">
                <a:xfrm>
                  <a:off x="4057"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3" name="Group 1897"/>
              <p:cNvGrpSpPr>
                <a:grpSpLocks/>
              </p:cNvGrpSpPr>
              <p:nvPr/>
            </p:nvGrpSpPr>
            <p:grpSpPr bwMode="auto">
              <a:xfrm>
                <a:off x="1648" y="871"/>
                <a:ext cx="2648" cy="1032"/>
                <a:chOff x="1648" y="871"/>
                <a:chExt cx="2648" cy="1032"/>
              </a:xfrm>
              <a:grpFill/>
            </p:grpSpPr>
            <p:sp>
              <p:nvSpPr>
                <p:cNvPr id="1099" name="Freeform 1697"/>
                <p:cNvSpPr>
                  <a:spLocks/>
                </p:cNvSpPr>
                <p:nvPr/>
              </p:nvSpPr>
              <p:spPr bwMode="auto">
                <a:xfrm>
                  <a:off x="4057"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1"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0" name="Freeform 1698"/>
                <p:cNvSpPr>
                  <a:spLocks/>
                </p:cNvSpPr>
                <p:nvPr/>
              </p:nvSpPr>
              <p:spPr bwMode="auto">
                <a:xfrm>
                  <a:off x="4057" y="1166"/>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1"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1" name="Freeform 1699"/>
                <p:cNvSpPr>
                  <a:spLocks/>
                </p:cNvSpPr>
                <p:nvPr/>
              </p:nvSpPr>
              <p:spPr bwMode="auto">
                <a:xfrm>
                  <a:off x="4057"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6" y="0"/>
                      </a:lnTo>
                      <a:lnTo>
                        <a:pt x="0" y="147"/>
                      </a:lnTo>
                      <a:lnTo>
                        <a:pt x="1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2" name="Freeform 1700"/>
                <p:cNvSpPr>
                  <a:spLocks/>
                </p:cNvSpPr>
                <p:nvPr/>
              </p:nvSpPr>
              <p:spPr bwMode="auto">
                <a:xfrm>
                  <a:off x="4057" y="1160"/>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6" y="0"/>
                      </a:lnTo>
                      <a:lnTo>
                        <a:pt x="0" y="147"/>
                      </a:lnTo>
                      <a:lnTo>
                        <a:pt x="121"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3" name="Freeform 1701"/>
                <p:cNvSpPr>
                  <a:spLocks/>
                </p:cNvSpPr>
                <p:nvPr/>
              </p:nvSpPr>
              <p:spPr bwMode="auto">
                <a:xfrm>
                  <a:off x="4057" y="115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4" name="Freeform 1702"/>
                <p:cNvSpPr>
                  <a:spLocks/>
                </p:cNvSpPr>
                <p:nvPr/>
              </p:nvSpPr>
              <p:spPr bwMode="auto">
                <a:xfrm>
                  <a:off x="4057" y="115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5" name="Freeform 1703"/>
                <p:cNvSpPr>
                  <a:spLocks/>
                </p:cNvSpPr>
                <p:nvPr/>
              </p:nvSpPr>
              <p:spPr bwMode="auto">
                <a:xfrm>
                  <a:off x="4057"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 name="Freeform 1704"/>
                <p:cNvSpPr>
                  <a:spLocks/>
                </p:cNvSpPr>
                <p:nvPr/>
              </p:nvSpPr>
              <p:spPr bwMode="auto">
                <a:xfrm>
                  <a:off x="4057" y="1156"/>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7" name="Freeform 1705"/>
                <p:cNvSpPr>
                  <a:spLocks/>
                </p:cNvSpPr>
                <p:nvPr/>
              </p:nvSpPr>
              <p:spPr bwMode="auto">
                <a:xfrm>
                  <a:off x="4048"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8" name="Freeform 1706"/>
                <p:cNvSpPr>
                  <a:spLocks/>
                </p:cNvSpPr>
                <p:nvPr/>
              </p:nvSpPr>
              <p:spPr bwMode="auto">
                <a:xfrm>
                  <a:off x="4048" y="1156"/>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9" name="Freeform 1707"/>
                <p:cNvSpPr>
                  <a:spLocks/>
                </p:cNvSpPr>
                <p:nvPr/>
              </p:nvSpPr>
              <p:spPr bwMode="auto">
                <a:xfrm>
                  <a:off x="4040"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0" name="Freeform 1708"/>
                <p:cNvSpPr>
                  <a:spLocks/>
                </p:cNvSpPr>
                <p:nvPr/>
              </p:nvSpPr>
              <p:spPr bwMode="auto">
                <a:xfrm>
                  <a:off x="4040" y="115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1" name="Freeform 1709"/>
                <p:cNvSpPr>
                  <a:spLocks/>
                </p:cNvSpPr>
                <p:nvPr/>
              </p:nvSpPr>
              <p:spPr bwMode="auto">
                <a:xfrm>
                  <a:off x="4033"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2" name="Freeform 1710"/>
                <p:cNvSpPr>
                  <a:spLocks/>
                </p:cNvSpPr>
                <p:nvPr/>
              </p:nvSpPr>
              <p:spPr bwMode="auto">
                <a:xfrm>
                  <a:off x="4033" y="1160"/>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3" name="Freeform 1711"/>
                <p:cNvSpPr>
                  <a:spLocks/>
                </p:cNvSpPr>
                <p:nvPr/>
              </p:nvSpPr>
              <p:spPr bwMode="auto">
                <a:xfrm>
                  <a:off x="4027"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8" y="0"/>
                      </a:moveTo>
                      <a:lnTo>
                        <a:pt x="0" y="35"/>
                      </a:lnTo>
                      <a:lnTo>
                        <a:pt x="147" y="119"/>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4" name="Freeform 1712"/>
                <p:cNvSpPr>
                  <a:spLocks/>
                </p:cNvSpPr>
                <p:nvPr/>
              </p:nvSpPr>
              <p:spPr bwMode="auto">
                <a:xfrm>
                  <a:off x="4027" y="1166"/>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8" y="0"/>
                      </a:moveTo>
                      <a:lnTo>
                        <a:pt x="0" y="35"/>
                      </a:lnTo>
                      <a:lnTo>
                        <a:pt x="147" y="119"/>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5" name="Freeform 1713"/>
                <p:cNvSpPr>
                  <a:spLocks/>
                </p:cNvSpPr>
                <p:nvPr/>
              </p:nvSpPr>
              <p:spPr bwMode="auto">
                <a:xfrm>
                  <a:off x="4024"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6" name="Freeform 1714"/>
                <p:cNvSpPr>
                  <a:spLocks/>
                </p:cNvSpPr>
                <p:nvPr/>
              </p:nvSpPr>
              <p:spPr bwMode="auto">
                <a:xfrm>
                  <a:off x="4024" y="1173"/>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7" name="Freeform 1715"/>
                <p:cNvSpPr>
                  <a:spLocks/>
                </p:cNvSpPr>
                <p:nvPr/>
              </p:nvSpPr>
              <p:spPr bwMode="auto">
                <a:xfrm>
                  <a:off x="4023"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8" name="Freeform 1716"/>
                <p:cNvSpPr>
                  <a:spLocks/>
                </p:cNvSpPr>
                <p:nvPr/>
              </p:nvSpPr>
              <p:spPr bwMode="auto">
                <a:xfrm>
                  <a:off x="4023" y="1181"/>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9" name="Freeform 1717"/>
                <p:cNvSpPr>
                  <a:spLocks/>
                </p:cNvSpPr>
                <p:nvPr/>
              </p:nvSpPr>
              <p:spPr bwMode="auto">
                <a:xfrm>
                  <a:off x="4023"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0" name="Freeform 1718"/>
                <p:cNvSpPr>
                  <a:spLocks/>
                </p:cNvSpPr>
                <p:nvPr/>
              </p:nvSpPr>
              <p:spPr bwMode="auto">
                <a:xfrm>
                  <a:off x="4023" y="1190"/>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1" name="Freeform 1719"/>
                <p:cNvSpPr>
                  <a:spLocks/>
                </p:cNvSpPr>
                <p:nvPr/>
              </p:nvSpPr>
              <p:spPr bwMode="auto">
                <a:xfrm>
                  <a:off x="4024"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2" name="Freeform 1720"/>
                <p:cNvSpPr>
                  <a:spLocks/>
                </p:cNvSpPr>
                <p:nvPr/>
              </p:nvSpPr>
              <p:spPr bwMode="auto">
                <a:xfrm>
                  <a:off x="4024"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3" name="Freeform 1721"/>
                <p:cNvSpPr>
                  <a:spLocks/>
                </p:cNvSpPr>
                <p:nvPr/>
              </p:nvSpPr>
              <p:spPr bwMode="auto">
                <a:xfrm>
                  <a:off x="4027"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8"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4" name="Freeform 1722"/>
                <p:cNvSpPr>
                  <a:spLocks/>
                </p:cNvSpPr>
                <p:nvPr/>
              </p:nvSpPr>
              <p:spPr bwMode="auto">
                <a:xfrm>
                  <a:off x="4027" y="1190"/>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8"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5" name="Freeform 1723"/>
                <p:cNvSpPr>
                  <a:spLocks/>
                </p:cNvSpPr>
                <p:nvPr/>
              </p:nvSpPr>
              <p:spPr bwMode="auto">
                <a:xfrm>
                  <a:off x="4033"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5" y="148"/>
                      </a:lnTo>
                      <a:lnTo>
                        <a:pt x="119"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6" name="Freeform 1724"/>
                <p:cNvSpPr>
                  <a:spLocks/>
                </p:cNvSpPr>
                <p:nvPr/>
              </p:nvSpPr>
              <p:spPr bwMode="auto">
                <a:xfrm>
                  <a:off x="4033" y="1190"/>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1"/>
                      </a:moveTo>
                      <a:lnTo>
                        <a:pt x="35" y="148"/>
                      </a:lnTo>
                      <a:lnTo>
                        <a:pt x="119"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7" name="Freeform 1725"/>
                <p:cNvSpPr>
                  <a:spLocks/>
                </p:cNvSpPr>
                <p:nvPr/>
              </p:nvSpPr>
              <p:spPr bwMode="auto">
                <a:xfrm>
                  <a:off x="4040"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 name="Freeform 1726"/>
                <p:cNvSpPr>
                  <a:spLocks/>
                </p:cNvSpPr>
                <p:nvPr/>
              </p:nvSpPr>
              <p:spPr bwMode="auto">
                <a:xfrm>
                  <a:off x="4040" y="1190"/>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9" name="Freeform 1727"/>
                <p:cNvSpPr>
                  <a:spLocks/>
                </p:cNvSpPr>
                <p:nvPr/>
              </p:nvSpPr>
              <p:spPr bwMode="auto">
                <a:xfrm>
                  <a:off x="4048"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0" name="Freeform 1728"/>
                <p:cNvSpPr>
                  <a:spLocks/>
                </p:cNvSpPr>
                <p:nvPr/>
              </p:nvSpPr>
              <p:spPr bwMode="auto">
                <a:xfrm>
                  <a:off x="4048" y="1190"/>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1" name="Freeform 1729"/>
                <p:cNvSpPr>
                  <a:spLocks/>
                </p:cNvSpPr>
                <p:nvPr/>
              </p:nvSpPr>
              <p:spPr bwMode="auto">
                <a:xfrm>
                  <a:off x="4057"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2" name="Freeform 1730"/>
                <p:cNvSpPr>
                  <a:spLocks/>
                </p:cNvSpPr>
                <p:nvPr/>
              </p:nvSpPr>
              <p:spPr bwMode="auto">
                <a:xfrm>
                  <a:off x="4057" y="1190"/>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3" name="Freeform 1731"/>
                <p:cNvSpPr>
                  <a:spLocks/>
                </p:cNvSpPr>
                <p:nvPr/>
              </p:nvSpPr>
              <p:spPr bwMode="auto">
                <a:xfrm>
                  <a:off x="4057" y="1190"/>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4" name="Freeform 1732"/>
                <p:cNvSpPr>
                  <a:spLocks/>
                </p:cNvSpPr>
                <p:nvPr/>
              </p:nvSpPr>
              <p:spPr bwMode="auto">
                <a:xfrm>
                  <a:off x="4057" y="1190"/>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5" name="Freeform 1733"/>
                <p:cNvSpPr>
                  <a:spLocks/>
                </p:cNvSpPr>
                <p:nvPr/>
              </p:nvSpPr>
              <p:spPr bwMode="auto">
                <a:xfrm>
                  <a:off x="4057"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1"/>
                      </a:lnTo>
                      <a:lnTo>
                        <a:pt x="0" y="0"/>
                      </a:lnTo>
                      <a:lnTo>
                        <a:pt x="86"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6" name="Freeform 1734"/>
                <p:cNvSpPr>
                  <a:spLocks/>
                </p:cNvSpPr>
                <p:nvPr/>
              </p:nvSpPr>
              <p:spPr bwMode="auto">
                <a:xfrm>
                  <a:off x="4057" y="1190"/>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1"/>
                      </a:lnTo>
                      <a:lnTo>
                        <a:pt x="0" y="0"/>
                      </a:lnTo>
                      <a:lnTo>
                        <a:pt x="86"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7" name="Freeform 1735"/>
                <p:cNvSpPr>
                  <a:spLocks/>
                </p:cNvSpPr>
                <p:nvPr/>
              </p:nvSpPr>
              <p:spPr bwMode="auto">
                <a:xfrm>
                  <a:off x="4057"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1" y="121"/>
                      </a:moveTo>
                      <a:lnTo>
                        <a:pt x="147" y="86"/>
                      </a:lnTo>
                      <a:lnTo>
                        <a:pt x="0" y="0"/>
                      </a:lnTo>
                      <a:lnTo>
                        <a:pt x="121"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8" name="Freeform 1736"/>
                <p:cNvSpPr>
                  <a:spLocks/>
                </p:cNvSpPr>
                <p:nvPr/>
              </p:nvSpPr>
              <p:spPr bwMode="auto">
                <a:xfrm>
                  <a:off x="4057" y="1190"/>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1" y="121"/>
                      </a:moveTo>
                      <a:lnTo>
                        <a:pt x="147" y="86"/>
                      </a:lnTo>
                      <a:lnTo>
                        <a:pt x="0" y="0"/>
                      </a:lnTo>
                      <a:lnTo>
                        <a:pt x="121"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9" name="Freeform 1737"/>
                <p:cNvSpPr>
                  <a:spLocks/>
                </p:cNvSpPr>
                <p:nvPr/>
              </p:nvSpPr>
              <p:spPr bwMode="auto">
                <a:xfrm>
                  <a:off x="4057"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0" name="Freeform 1738"/>
                <p:cNvSpPr>
                  <a:spLocks/>
                </p:cNvSpPr>
                <p:nvPr/>
              </p:nvSpPr>
              <p:spPr bwMode="auto">
                <a:xfrm>
                  <a:off x="4057" y="1190"/>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1" name="Freeform 1739"/>
                <p:cNvSpPr>
                  <a:spLocks/>
                </p:cNvSpPr>
                <p:nvPr/>
              </p:nvSpPr>
              <p:spPr bwMode="auto">
                <a:xfrm>
                  <a:off x="4057"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2" name="Freeform 1740"/>
                <p:cNvSpPr>
                  <a:spLocks/>
                </p:cNvSpPr>
                <p:nvPr/>
              </p:nvSpPr>
              <p:spPr bwMode="auto">
                <a:xfrm>
                  <a:off x="4057" y="1190"/>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3" name="Freeform 1741"/>
                <p:cNvSpPr>
                  <a:spLocks/>
                </p:cNvSpPr>
                <p:nvPr/>
              </p:nvSpPr>
              <p:spPr bwMode="auto">
                <a:xfrm>
                  <a:off x="1682" y="1861"/>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4" name="Freeform 1742"/>
                <p:cNvSpPr>
                  <a:spLocks/>
                </p:cNvSpPr>
                <p:nvPr/>
              </p:nvSpPr>
              <p:spPr bwMode="auto">
                <a:xfrm>
                  <a:off x="1682" y="1861"/>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5" name="Freeform 1743"/>
                <p:cNvSpPr>
                  <a:spLocks/>
                </p:cNvSpPr>
                <p:nvPr/>
              </p:nvSpPr>
              <p:spPr bwMode="auto">
                <a:xfrm>
                  <a:off x="1682"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6" name="Freeform 1744"/>
                <p:cNvSpPr>
                  <a:spLocks/>
                </p:cNvSpPr>
                <p:nvPr/>
              </p:nvSpPr>
              <p:spPr bwMode="auto">
                <a:xfrm>
                  <a:off x="1682"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7" name="Freeform 1745"/>
                <p:cNvSpPr>
                  <a:spLocks/>
                </p:cNvSpPr>
                <p:nvPr/>
              </p:nvSpPr>
              <p:spPr bwMode="auto">
                <a:xfrm>
                  <a:off x="1682"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8" name="Freeform 1746"/>
                <p:cNvSpPr>
                  <a:spLocks/>
                </p:cNvSpPr>
                <p:nvPr/>
              </p:nvSpPr>
              <p:spPr bwMode="auto">
                <a:xfrm>
                  <a:off x="1682"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9" name="Freeform 1747"/>
                <p:cNvSpPr>
                  <a:spLocks/>
                </p:cNvSpPr>
                <p:nvPr/>
              </p:nvSpPr>
              <p:spPr bwMode="auto">
                <a:xfrm>
                  <a:off x="1682"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0" name="Freeform 1748"/>
                <p:cNvSpPr>
                  <a:spLocks/>
                </p:cNvSpPr>
                <p:nvPr/>
              </p:nvSpPr>
              <p:spPr bwMode="auto">
                <a:xfrm>
                  <a:off x="1682"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1" name="Freeform 1749"/>
                <p:cNvSpPr>
                  <a:spLocks/>
                </p:cNvSpPr>
                <p:nvPr/>
              </p:nvSpPr>
              <p:spPr bwMode="auto">
                <a:xfrm>
                  <a:off x="1682"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2" name="Freeform 1750"/>
                <p:cNvSpPr>
                  <a:spLocks/>
                </p:cNvSpPr>
                <p:nvPr/>
              </p:nvSpPr>
              <p:spPr bwMode="auto">
                <a:xfrm>
                  <a:off x="1682"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3" name="Freeform 1751"/>
                <p:cNvSpPr>
                  <a:spLocks/>
                </p:cNvSpPr>
                <p:nvPr/>
              </p:nvSpPr>
              <p:spPr bwMode="auto">
                <a:xfrm>
                  <a:off x="1682"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4" name="Freeform 1752"/>
                <p:cNvSpPr>
                  <a:spLocks/>
                </p:cNvSpPr>
                <p:nvPr/>
              </p:nvSpPr>
              <p:spPr bwMode="auto">
                <a:xfrm>
                  <a:off x="1682"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5" name="Freeform 1753"/>
                <p:cNvSpPr>
                  <a:spLocks/>
                </p:cNvSpPr>
                <p:nvPr/>
              </p:nvSpPr>
              <p:spPr bwMode="auto">
                <a:xfrm>
                  <a:off x="1673"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6" name="Freeform 1754"/>
                <p:cNvSpPr>
                  <a:spLocks/>
                </p:cNvSpPr>
                <p:nvPr/>
              </p:nvSpPr>
              <p:spPr bwMode="auto">
                <a:xfrm>
                  <a:off x="1673"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7" name="Freeform 1755"/>
                <p:cNvSpPr>
                  <a:spLocks/>
                </p:cNvSpPr>
                <p:nvPr/>
              </p:nvSpPr>
              <p:spPr bwMode="auto">
                <a:xfrm>
                  <a:off x="1665"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8" name="Freeform 1756"/>
                <p:cNvSpPr>
                  <a:spLocks/>
                </p:cNvSpPr>
                <p:nvPr/>
              </p:nvSpPr>
              <p:spPr bwMode="auto">
                <a:xfrm>
                  <a:off x="1665"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9" name="Freeform 1757"/>
                <p:cNvSpPr>
                  <a:spLocks/>
                </p:cNvSpPr>
                <p:nvPr/>
              </p:nvSpPr>
              <p:spPr bwMode="auto">
                <a:xfrm>
                  <a:off x="1658"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0" name="Freeform 1758"/>
                <p:cNvSpPr>
                  <a:spLocks/>
                </p:cNvSpPr>
                <p:nvPr/>
              </p:nvSpPr>
              <p:spPr bwMode="auto">
                <a:xfrm>
                  <a:off x="1658"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1" name="Freeform 1759"/>
                <p:cNvSpPr>
                  <a:spLocks/>
                </p:cNvSpPr>
                <p:nvPr/>
              </p:nvSpPr>
              <p:spPr bwMode="auto">
                <a:xfrm>
                  <a:off x="1652"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2" name="Freeform 1760"/>
                <p:cNvSpPr>
                  <a:spLocks/>
                </p:cNvSpPr>
                <p:nvPr/>
              </p:nvSpPr>
              <p:spPr bwMode="auto">
                <a:xfrm>
                  <a:off x="1652"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3" name="Freeform 1761"/>
                <p:cNvSpPr>
                  <a:spLocks/>
                </p:cNvSpPr>
                <p:nvPr/>
              </p:nvSpPr>
              <p:spPr bwMode="auto">
                <a:xfrm>
                  <a:off x="1649"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4" name="Freeform 1762"/>
                <p:cNvSpPr>
                  <a:spLocks/>
                </p:cNvSpPr>
                <p:nvPr/>
              </p:nvSpPr>
              <p:spPr bwMode="auto">
                <a:xfrm>
                  <a:off x="1649"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5" name="Freeform 1763"/>
                <p:cNvSpPr>
                  <a:spLocks/>
                </p:cNvSpPr>
                <p:nvPr/>
              </p:nvSpPr>
              <p:spPr bwMode="auto">
                <a:xfrm>
                  <a:off x="1648"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6" name="Freeform 1764"/>
                <p:cNvSpPr>
                  <a:spLocks/>
                </p:cNvSpPr>
                <p:nvPr/>
              </p:nvSpPr>
              <p:spPr bwMode="auto">
                <a:xfrm>
                  <a:off x="1648"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7" name="Freeform 1765"/>
                <p:cNvSpPr>
                  <a:spLocks/>
                </p:cNvSpPr>
                <p:nvPr/>
              </p:nvSpPr>
              <p:spPr bwMode="auto">
                <a:xfrm>
                  <a:off x="1648"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8" name="Freeform 1766"/>
                <p:cNvSpPr>
                  <a:spLocks/>
                </p:cNvSpPr>
                <p:nvPr/>
              </p:nvSpPr>
              <p:spPr bwMode="auto">
                <a:xfrm>
                  <a:off x="1648"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9" name="Freeform 1767"/>
                <p:cNvSpPr>
                  <a:spLocks/>
                </p:cNvSpPr>
                <p:nvPr/>
              </p:nvSpPr>
              <p:spPr bwMode="auto">
                <a:xfrm>
                  <a:off x="1649"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0" name="Freeform 1768"/>
                <p:cNvSpPr>
                  <a:spLocks/>
                </p:cNvSpPr>
                <p:nvPr/>
              </p:nvSpPr>
              <p:spPr bwMode="auto">
                <a:xfrm>
                  <a:off x="1649"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1" name="Freeform 1769"/>
                <p:cNvSpPr>
                  <a:spLocks/>
                </p:cNvSpPr>
                <p:nvPr/>
              </p:nvSpPr>
              <p:spPr bwMode="auto">
                <a:xfrm>
                  <a:off x="1652"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2" name="Freeform 1770"/>
                <p:cNvSpPr>
                  <a:spLocks/>
                </p:cNvSpPr>
                <p:nvPr/>
              </p:nvSpPr>
              <p:spPr bwMode="auto">
                <a:xfrm>
                  <a:off x="1652"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3" name="Freeform 1771"/>
                <p:cNvSpPr>
                  <a:spLocks/>
                </p:cNvSpPr>
                <p:nvPr/>
              </p:nvSpPr>
              <p:spPr bwMode="auto">
                <a:xfrm>
                  <a:off x="1658"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4" name="Freeform 1772"/>
                <p:cNvSpPr>
                  <a:spLocks/>
                </p:cNvSpPr>
                <p:nvPr/>
              </p:nvSpPr>
              <p:spPr bwMode="auto">
                <a:xfrm>
                  <a:off x="1658"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5" name="Freeform 1773"/>
                <p:cNvSpPr>
                  <a:spLocks/>
                </p:cNvSpPr>
                <p:nvPr/>
              </p:nvSpPr>
              <p:spPr bwMode="auto">
                <a:xfrm>
                  <a:off x="1665"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6" name="Freeform 1774"/>
                <p:cNvSpPr>
                  <a:spLocks/>
                </p:cNvSpPr>
                <p:nvPr/>
              </p:nvSpPr>
              <p:spPr bwMode="auto">
                <a:xfrm>
                  <a:off x="1665"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7" name="Freeform 1775"/>
                <p:cNvSpPr>
                  <a:spLocks/>
                </p:cNvSpPr>
                <p:nvPr/>
              </p:nvSpPr>
              <p:spPr bwMode="auto">
                <a:xfrm>
                  <a:off x="1673"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8" name="Freeform 1776"/>
                <p:cNvSpPr>
                  <a:spLocks/>
                </p:cNvSpPr>
                <p:nvPr/>
              </p:nvSpPr>
              <p:spPr bwMode="auto">
                <a:xfrm>
                  <a:off x="1673"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9" name="Freeform 1777"/>
                <p:cNvSpPr>
                  <a:spLocks/>
                </p:cNvSpPr>
                <p:nvPr/>
              </p:nvSpPr>
              <p:spPr bwMode="auto">
                <a:xfrm>
                  <a:off x="1682"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0" name="Freeform 1778"/>
                <p:cNvSpPr>
                  <a:spLocks/>
                </p:cNvSpPr>
                <p:nvPr/>
              </p:nvSpPr>
              <p:spPr bwMode="auto">
                <a:xfrm>
                  <a:off x="1682"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1" name="Freeform 1779"/>
                <p:cNvSpPr>
                  <a:spLocks/>
                </p:cNvSpPr>
                <p:nvPr/>
              </p:nvSpPr>
              <p:spPr bwMode="auto">
                <a:xfrm>
                  <a:off x="1682"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2" name="Freeform 1780"/>
                <p:cNvSpPr>
                  <a:spLocks/>
                </p:cNvSpPr>
                <p:nvPr/>
              </p:nvSpPr>
              <p:spPr bwMode="auto">
                <a:xfrm>
                  <a:off x="1682"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3" name="Freeform 1781"/>
                <p:cNvSpPr>
                  <a:spLocks/>
                </p:cNvSpPr>
                <p:nvPr/>
              </p:nvSpPr>
              <p:spPr bwMode="auto">
                <a:xfrm>
                  <a:off x="1682"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0"/>
                      </a:lnTo>
                      <a:lnTo>
                        <a:pt x="0" y="0"/>
                      </a:lnTo>
                      <a:lnTo>
                        <a:pt x="85"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4" name="Freeform 1782"/>
                <p:cNvSpPr>
                  <a:spLocks/>
                </p:cNvSpPr>
                <p:nvPr/>
              </p:nvSpPr>
              <p:spPr bwMode="auto">
                <a:xfrm>
                  <a:off x="1682"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0"/>
                      </a:lnTo>
                      <a:lnTo>
                        <a:pt x="0" y="0"/>
                      </a:lnTo>
                      <a:lnTo>
                        <a:pt x="85"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5" name="Freeform 1783"/>
                <p:cNvSpPr>
                  <a:spLocks/>
                </p:cNvSpPr>
                <p:nvPr/>
              </p:nvSpPr>
              <p:spPr bwMode="auto">
                <a:xfrm>
                  <a:off x="1682"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6" name="Freeform 1784"/>
                <p:cNvSpPr>
                  <a:spLocks/>
                </p:cNvSpPr>
                <p:nvPr/>
              </p:nvSpPr>
              <p:spPr bwMode="auto">
                <a:xfrm>
                  <a:off x="1682"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7" name="Freeform 1785"/>
                <p:cNvSpPr>
                  <a:spLocks/>
                </p:cNvSpPr>
                <p:nvPr/>
              </p:nvSpPr>
              <p:spPr bwMode="auto">
                <a:xfrm>
                  <a:off x="1682"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88" name="Freeform 1786"/>
                <p:cNvSpPr>
                  <a:spLocks/>
                </p:cNvSpPr>
                <p:nvPr/>
              </p:nvSpPr>
              <p:spPr bwMode="auto">
                <a:xfrm>
                  <a:off x="1682"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9" name="Freeform 1787"/>
                <p:cNvSpPr>
                  <a:spLocks/>
                </p:cNvSpPr>
                <p:nvPr/>
              </p:nvSpPr>
              <p:spPr bwMode="auto">
                <a:xfrm>
                  <a:off x="1682" y="186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0" name="Freeform 1788"/>
                <p:cNvSpPr>
                  <a:spLocks/>
                </p:cNvSpPr>
                <p:nvPr/>
              </p:nvSpPr>
              <p:spPr bwMode="auto">
                <a:xfrm>
                  <a:off x="1682" y="186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1" name="Freeform 1789"/>
                <p:cNvSpPr>
                  <a:spLocks/>
                </p:cNvSpPr>
                <p:nvPr/>
              </p:nvSpPr>
              <p:spPr bwMode="auto">
                <a:xfrm>
                  <a:off x="2360"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3"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2" name="Freeform 1790"/>
                <p:cNvSpPr>
                  <a:spLocks/>
                </p:cNvSpPr>
                <p:nvPr/>
              </p:nvSpPr>
              <p:spPr bwMode="auto">
                <a:xfrm>
                  <a:off x="2360"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3"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3" name="Freeform 1791"/>
                <p:cNvSpPr>
                  <a:spLocks/>
                </p:cNvSpPr>
                <p:nvPr/>
              </p:nvSpPr>
              <p:spPr bwMode="auto">
                <a:xfrm>
                  <a:off x="2360" y="1852"/>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2"/>
                      </a:moveTo>
                      <a:lnTo>
                        <a:pt x="147" y="0"/>
                      </a:lnTo>
                      <a:lnTo>
                        <a:pt x="0" y="85"/>
                      </a:lnTo>
                      <a:lnTo>
                        <a:pt x="163"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4" name="Freeform 1792"/>
                <p:cNvSpPr>
                  <a:spLocks/>
                </p:cNvSpPr>
                <p:nvPr/>
              </p:nvSpPr>
              <p:spPr bwMode="auto">
                <a:xfrm>
                  <a:off x="2360" y="1852"/>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2"/>
                      </a:moveTo>
                      <a:lnTo>
                        <a:pt x="147" y="0"/>
                      </a:lnTo>
                      <a:lnTo>
                        <a:pt x="0" y="85"/>
                      </a:lnTo>
                      <a:lnTo>
                        <a:pt x="163" y="42"/>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5" name="Freeform 1793"/>
                <p:cNvSpPr>
                  <a:spLocks/>
                </p:cNvSpPr>
                <p:nvPr/>
              </p:nvSpPr>
              <p:spPr bwMode="auto">
                <a:xfrm>
                  <a:off x="2360"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6" name="Freeform 1794"/>
                <p:cNvSpPr>
                  <a:spLocks/>
                </p:cNvSpPr>
                <p:nvPr/>
              </p:nvSpPr>
              <p:spPr bwMode="auto">
                <a:xfrm>
                  <a:off x="2360"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7" name="Freeform 1795"/>
                <p:cNvSpPr>
                  <a:spLocks/>
                </p:cNvSpPr>
                <p:nvPr/>
              </p:nvSpPr>
              <p:spPr bwMode="auto">
                <a:xfrm>
                  <a:off x="2360"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8" name="Freeform 1796"/>
                <p:cNvSpPr>
                  <a:spLocks/>
                </p:cNvSpPr>
                <p:nvPr/>
              </p:nvSpPr>
              <p:spPr bwMode="auto">
                <a:xfrm>
                  <a:off x="2360"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9" name="Freeform 1797"/>
                <p:cNvSpPr>
                  <a:spLocks/>
                </p:cNvSpPr>
                <p:nvPr/>
              </p:nvSpPr>
              <p:spPr bwMode="auto">
                <a:xfrm>
                  <a:off x="2360"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0" name="Freeform 1798"/>
                <p:cNvSpPr>
                  <a:spLocks/>
                </p:cNvSpPr>
                <p:nvPr/>
              </p:nvSpPr>
              <p:spPr bwMode="auto">
                <a:xfrm>
                  <a:off x="2360"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1" name="Freeform 1799"/>
                <p:cNvSpPr>
                  <a:spLocks/>
                </p:cNvSpPr>
                <p:nvPr/>
              </p:nvSpPr>
              <p:spPr bwMode="auto">
                <a:xfrm>
                  <a:off x="2360"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2" name="Freeform 1800"/>
                <p:cNvSpPr>
                  <a:spLocks/>
                </p:cNvSpPr>
                <p:nvPr/>
              </p:nvSpPr>
              <p:spPr bwMode="auto">
                <a:xfrm>
                  <a:off x="2360"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3" name="Freeform 1801"/>
                <p:cNvSpPr>
                  <a:spLocks/>
                </p:cNvSpPr>
                <p:nvPr/>
              </p:nvSpPr>
              <p:spPr bwMode="auto">
                <a:xfrm>
                  <a:off x="2352" y="1835"/>
                  <a:ext cx="8"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4" name="Freeform 1802"/>
                <p:cNvSpPr>
                  <a:spLocks/>
                </p:cNvSpPr>
                <p:nvPr/>
              </p:nvSpPr>
              <p:spPr bwMode="auto">
                <a:xfrm>
                  <a:off x="2352" y="1835"/>
                  <a:ext cx="8"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5" name="Freeform 1803"/>
                <p:cNvSpPr>
                  <a:spLocks/>
                </p:cNvSpPr>
                <p:nvPr/>
              </p:nvSpPr>
              <p:spPr bwMode="auto">
                <a:xfrm>
                  <a:off x="2343"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6" name="Freeform 1804"/>
                <p:cNvSpPr>
                  <a:spLocks/>
                </p:cNvSpPr>
                <p:nvPr/>
              </p:nvSpPr>
              <p:spPr bwMode="auto">
                <a:xfrm>
                  <a:off x="2343"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7" name="Freeform 1805"/>
                <p:cNvSpPr>
                  <a:spLocks/>
                </p:cNvSpPr>
                <p:nvPr/>
              </p:nvSpPr>
              <p:spPr bwMode="auto">
                <a:xfrm>
                  <a:off x="2336"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8" name="Freeform 1806"/>
                <p:cNvSpPr>
                  <a:spLocks/>
                </p:cNvSpPr>
                <p:nvPr/>
              </p:nvSpPr>
              <p:spPr bwMode="auto">
                <a:xfrm>
                  <a:off x="2336"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9" name="Freeform 1807"/>
                <p:cNvSpPr>
                  <a:spLocks/>
                </p:cNvSpPr>
                <p:nvPr/>
              </p:nvSpPr>
              <p:spPr bwMode="auto">
                <a:xfrm>
                  <a:off x="2331"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0" name="Freeform 1808"/>
                <p:cNvSpPr>
                  <a:spLocks/>
                </p:cNvSpPr>
                <p:nvPr/>
              </p:nvSpPr>
              <p:spPr bwMode="auto">
                <a:xfrm>
                  <a:off x="2331"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1" name="Freeform 1809"/>
                <p:cNvSpPr>
                  <a:spLocks/>
                </p:cNvSpPr>
                <p:nvPr/>
              </p:nvSpPr>
              <p:spPr bwMode="auto">
                <a:xfrm>
                  <a:off x="2328" y="185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2" name="Freeform 1810"/>
                <p:cNvSpPr>
                  <a:spLocks/>
                </p:cNvSpPr>
                <p:nvPr/>
              </p:nvSpPr>
              <p:spPr bwMode="auto">
                <a:xfrm>
                  <a:off x="2328" y="185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3" name="Freeform 1811"/>
                <p:cNvSpPr>
                  <a:spLocks/>
                </p:cNvSpPr>
                <p:nvPr/>
              </p:nvSpPr>
              <p:spPr bwMode="auto">
                <a:xfrm>
                  <a:off x="2327" y="1861"/>
                  <a:ext cx="33"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4" name="Freeform 1812"/>
                <p:cNvSpPr>
                  <a:spLocks/>
                </p:cNvSpPr>
                <p:nvPr/>
              </p:nvSpPr>
              <p:spPr bwMode="auto">
                <a:xfrm>
                  <a:off x="2327" y="1861"/>
                  <a:ext cx="33"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5" name="Freeform 1813"/>
                <p:cNvSpPr>
                  <a:spLocks/>
                </p:cNvSpPr>
                <p:nvPr/>
              </p:nvSpPr>
              <p:spPr bwMode="auto">
                <a:xfrm>
                  <a:off x="2327" y="1869"/>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6" name="Freeform 1814"/>
                <p:cNvSpPr>
                  <a:spLocks/>
                </p:cNvSpPr>
                <p:nvPr/>
              </p:nvSpPr>
              <p:spPr bwMode="auto">
                <a:xfrm>
                  <a:off x="2327" y="1869"/>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7" name="Freeform 1815"/>
                <p:cNvSpPr>
                  <a:spLocks/>
                </p:cNvSpPr>
                <p:nvPr/>
              </p:nvSpPr>
              <p:spPr bwMode="auto">
                <a:xfrm>
                  <a:off x="2328" y="186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8" name="Freeform 1816"/>
                <p:cNvSpPr>
                  <a:spLocks/>
                </p:cNvSpPr>
                <p:nvPr/>
              </p:nvSpPr>
              <p:spPr bwMode="auto">
                <a:xfrm>
                  <a:off x="2328" y="186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19" name="Freeform 1817"/>
                <p:cNvSpPr>
                  <a:spLocks/>
                </p:cNvSpPr>
                <p:nvPr/>
              </p:nvSpPr>
              <p:spPr bwMode="auto">
                <a:xfrm>
                  <a:off x="2331"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0" name="Freeform 1818"/>
                <p:cNvSpPr>
                  <a:spLocks/>
                </p:cNvSpPr>
                <p:nvPr/>
              </p:nvSpPr>
              <p:spPr bwMode="auto">
                <a:xfrm>
                  <a:off x="2331"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1" name="Freeform 1819"/>
                <p:cNvSpPr>
                  <a:spLocks/>
                </p:cNvSpPr>
                <p:nvPr/>
              </p:nvSpPr>
              <p:spPr bwMode="auto">
                <a:xfrm>
                  <a:off x="2336"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2" name="Freeform 1820"/>
                <p:cNvSpPr>
                  <a:spLocks/>
                </p:cNvSpPr>
                <p:nvPr/>
              </p:nvSpPr>
              <p:spPr bwMode="auto">
                <a:xfrm>
                  <a:off x="2336"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3" name="Freeform 1821"/>
                <p:cNvSpPr>
                  <a:spLocks/>
                </p:cNvSpPr>
                <p:nvPr/>
              </p:nvSpPr>
              <p:spPr bwMode="auto">
                <a:xfrm>
                  <a:off x="2343"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4" name="Freeform 1822"/>
                <p:cNvSpPr>
                  <a:spLocks/>
                </p:cNvSpPr>
                <p:nvPr/>
              </p:nvSpPr>
              <p:spPr bwMode="auto">
                <a:xfrm>
                  <a:off x="2343"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5" name="Freeform 1823"/>
                <p:cNvSpPr>
                  <a:spLocks/>
                </p:cNvSpPr>
                <p:nvPr/>
              </p:nvSpPr>
              <p:spPr bwMode="auto">
                <a:xfrm>
                  <a:off x="2352" y="1869"/>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6" name="Freeform 1824"/>
                <p:cNvSpPr>
                  <a:spLocks/>
                </p:cNvSpPr>
                <p:nvPr/>
              </p:nvSpPr>
              <p:spPr bwMode="auto">
                <a:xfrm>
                  <a:off x="2352" y="1869"/>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7" name="Freeform 1825"/>
                <p:cNvSpPr>
                  <a:spLocks/>
                </p:cNvSpPr>
                <p:nvPr/>
              </p:nvSpPr>
              <p:spPr bwMode="auto">
                <a:xfrm>
                  <a:off x="2360"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8" name="Freeform 1826"/>
                <p:cNvSpPr>
                  <a:spLocks/>
                </p:cNvSpPr>
                <p:nvPr/>
              </p:nvSpPr>
              <p:spPr bwMode="auto">
                <a:xfrm>
                  <a:off x="2360"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9" name="Freeform 1827"/>
                <p:cNvSpPr>
                  <a:spLocks/>
                </p:cNvSpPr>
                <p:nvPr/>
              </p:nvSpPr>
              <p:spPr bwMode="auto">
                <a:xfrm>
                  <a:off x="2360"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 name="Freeform 1828"/>
                <p:cNvSpPr>
                  <a:spLocks/>
                </p:cNvSpPr>
                <p:nvPr/>
              </p:nvSpPr>
              <p:spPr bwMode="auto">
                <a:xfrm>
                  <a:off x="2360"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4" y="165"/>
                      </a:moveTo>
                      <a:lnTo>
                        <a:pt x="85" y="148"/>
                      </a:lnTo>
                      <a:lnTo>
                        <a:pt x="0" y="0"/>
                      </a:lnTo>
                      <a:lnTo>
                        <a:pt x="44"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1" name="Freeform 1829"/>
                <p:cNvSpPr>
                  <a:spLocks/>
                </p:cNvSpPr>
                <p:nvPr/>
              </p:nvSpPr>
              <p:spPr bwMode="auto">
                <a:xfrm>
                  <a:off x="2360"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0"/>
                      </a:lnTo>
                      <a:lnTo>
                        <a:pt x="0" y="0"/>
                      </a:lnTo>
                      <a:lnTo>
                        <a:pt x="85"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2" name="Freeform 1830"/>
                <p:cNvSpPr>
                  <a:spLocks/>
                </p:cNvSpPr>
                <p:nvPr/>
              </p:nvSpPr>
              <p:spPr bwMode="auto">
                <a:xfrm>
                  <a:off x="2360"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5" y="148"/>
                      </a:moveTo>
                      <a:lnTo>
                        <a:pt x="120" y="120"/>
                      </a:lnTo>
                      <a:lnTo>
                        <a:pt x="0" y="0"/>
                      </a:lnTo>
                      <a:lnTo>
                        <a:pt x="85"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3" name="Freeform 1831"/>
                <p:cNvSpPr>
                  <a:spLocks/>
                </p:cNvSpPr>
                <p:nvPr/>
              </p:nvSpPr>
              <p:spPr bwMode="auto">
                <a:xfrm>
                  <a:off x="2360"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4" name="Freeform 1832"/>
                <p:cNvSpPr>
                  <a:spLocks/>
                </p:cNvSpPr>
                <p:nvPr/>
              </p:nvSpPr>
              <p:spPr bwMode="auto">
                <a:xfrm>
                  <a:off x="2360"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5" name="Freeform 1833"/>
                <p:cNvSpPr>
                  <a:spLocks/>
                </p:cNvSpPr>
                <p:nvPr/>
              </p:nvSpPr>
              <p:spPr bwMode="auto">
                <a:xfrm>
                  <a:off x="2360" y="1869"/>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7" y="85"/>
                      </a:moveTo>
                      <a:lnTo>
                        <a:pt x="163"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6" name="Freeform 1834"/>
                <p:cNvSpPr>
                  <a:spLocks/>
                </p:cNvSpPr>
                <p:nvPr/>
              </p:nvSpPr>
              <p:spPr bwMode="auto">
                <a:xfrm>
                  <a:off x="2360" y="1869"/>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7" y="85"/>
                      </a:moveTo>
                      <a:lnTo>
                        <a:pt x="163"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7" name="Freeform 1835"/>
                <p:cNvSpPr>
                  <a:spLocks/>
                </p:cNvSpPr>
                <p:nvPr/>
              </p:nvSpPr>
              <p:spPr bwMode="auto">
                <a:xfrm>
                  <a:off x="2360"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3" y="44"/>
                      </a:moveTo>
                      <a:lnTo>
                        <a:pt x="170" y="0"/>
                      </a:lnTo>
                      <a:lnTo>
                        <a:pt x="0" y="0"/>
                      </a:lnTo>
                      <a:lnTo>
                        <a:pt x="163"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8" name="Freeform 1836"/>
                <p:cNvSpPr>
                  <a:spLocks/>
                </p:cNvSpPr>
                <p:nvPr/>
              </p:nvSpPr>
              <p:spPr bwMode="auto">
                <a:xfrm>
                  <a:off x="2360"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3" y="44"/>
                      </a:moveTo>
                      <a:lnTo>
                        <a:pt x="170" y="0"/>
                      </a:lnTo>
                      <a:lnTo>
                        <a:pt x="0" y="0"/>
                      </a:lnTo>
                      <a:lnTo>
                        <a:pt x="163"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39" name="Freeform 1837"/>
                <p:cNvSpPr>
                  <a:spLocks/>
                </p:cNvSpPr>
                <p:nvPr/>
              </p:nvSpPr>
              <p:spPr bwMode="auto">
                <a:xfrm>
                  <a:off x="4262" y="871"/>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0" name="Freeform 1838"/>
                <p:cNvSpPr>
                  <a:spLocks/>
                </p:cNvSpPr>
                <p:nvPr/>
              </p:nvSpPr>
              <p:spPr bwMode="auto">
                <a:xfrm>
                  <a:off x="3039" y="1861"/>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1" name="Freeform 1839"/>
                <p:cNvSpPr>
                  <a:spLocks/>
                </p:cNvSpPr>
                <p:nvPr/>
              </p:nvSpPr>
              <p:spPr bwMode="auto">
                <a:xfrm>
                  <a:off x="3039"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2" name="Freeform 1840"/>
                <p:cNvSpPr>
                  <a:spLocks/>
                </p:cNvSpPr>
                <p:nvPr/>
              </p:nvSpPr>
              <p:spPr bwMode="auto">
                <a:xfrm>
                  <a:off x="3039"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3" name="Freeform 1841"/>
                <p:cNvSpPr>
                  <a:spLocks/>
                </p:cNvSpPr>
                <p:nvPr/>
              </p:nvSpPr>
              <p:spPr bwMode="auto">
                <a:xfrm>
                  <a:off x="3039"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4" name="Freeform 1842"/>
                <p:cNvSpPr>
                  <a:spLocks/>
                </p:cNvSpPr>
                <p:nvPr/>
              </p:nvSpPr>
              <p:spPr bwMode="auto">
                <a:xfrm>
                  <a:off x="3039"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5" name="Freeform 1843"/>
                <p:cNvSpPr>
                  <a:spLocks/>
                </p:cNvSpPr>
                <p:nvPr/>
              </p:nvSpPr>
              <p:spPr bwMode="auto">
                <a:xfrm>
                  <a:off x="3039" y="1840"/>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5" y="0"/>
                      </a:lnTo>
                      <a:lnTo>
                        <a:pt x="0" y="147"/>
                      </a:lnTo>
                      <a:lnTo>
                        <a:pt x="119"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6" name="Freeform 1844"/>
                <p:cNvSpPr>
                  <a:spLocks/>
                </p:cNvSpPr>
                <p:nvPr/>
              </p:nvSpPr>
              <p:spPr bwMode="auto">
                <a:xfrm>
                  <a:off x="3039" y="1840"/>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5" y="0"/>
                      </a:lnTo>
                      <a:lnTo>
                        <a:pt x="0" y="147"/>
                      </a:lnTo>
                      <a:lnTo>
                        <a:pt x="119"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7" name="Freeform 1845"/>
                <p:cNvSpPr>
                  <a:spLocks/>
                </p:cNvSpPr>
                <p:nvPr/>
              </p:nvSpPr>
              <p:spPr bwMode="auto">
                <a:xfrm>
                  <a:off x="3039"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3"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48" name="Freeform 1846"/>
                <p:cNvSpPr>
                  <a:spLocks/>
                </p:cNvSpPr>
                <p:nvPr/>
              </p:nvSpPr>
              <p:spPr bwMode="auto">
                <a:xfrm>
                  <a:off x="3039"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3"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9" name="Freeform 1847"/>
                <p:cNvSpPr>
                  <a:spLocks/>
                </p:cNvSpPr>
                <p:nvPr/>
              </p:nvSpPr>
              <p:spPr bwMode="auto">
                <a:xfrm>
                  <a:off x="3039" y="1835"/>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0" name="Freeform 1848"/>
                <p:cNvSpPr>
                  <a:spLocks/>
                </p:cNvSpPr>
                <p:nvPr/>
              </p:nvSpPr>
              <p:spPr bwMode="auto">
                <a:xfrm>
                  <a:off x="3039" y="1835"/>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1" name="Freeform 1849"/>
                <p:cNvSpPr>
                  <a:spLocks/>
                </p:cNvSpPr>
                <p:nvPr/>
              </p:nvSpPr>
              <p:spPr bwMode="auto">
                <a:xfrm>
                  <a:off x="3030"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2" name="Freeform 1850"/>
                <p:cNvSpPr>
                  <a:spLocks/>
                </p:cNvSpPr>
                <p:nvPr/>
              </p:nvSpPr>
              <p:spPr bwMode="auto">
                <a:xfrm>
                  <a:off x="3030"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3" name="Freeform 1851"/>
                <p:cNvSpPr>
                  <a:spLocks/>
                </p:cNvSpPr>
                <p:nvPr/>
              </p:nvSpPr>
              <p:spPr bwMode="auto">
                <a:xfrm>
                  <a:off x="3022" y="183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0" y="0"/>
                      </a:moveTo>
                      <a:lnTo>
                        <a:pt x="0" y="17"/>
                      </a:lnTo>
                      <a:lnTo>
                        <a:pt x="84" y="164"/>
                      </a:ln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4" name="Freeform 1852"/>
                <p:cNvSpPr>
                  <a:spLocks/>
                </p:cNvSpPr>
                <p:nvPr/>
              </p:nvSpPr>
              <p:spPr bwMode="auto">
                <a:xfrm>
                  <a:off x="3022" y="183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0" y="0"/>
                      </a:moveTo>
                      <a:lnTo>
                        <a:pt x="0" y="17"/>
                      </a:lnTo>
                      <a:lnTo>
                        <a:pt x="84" y="164"/>
                      </a:lnTo>
                      <a:lnTo>
                        <a:pt x="4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5" name="Freeform 1853"/>
                <p:cNvSpPr>
                  <a:spLocks/>
                </p:cNvSpPr>
                <p:nvPr/>
              </p:nvSpPr>
              <p:spPr bwMode="auto">
                <a:xfrm>
                  <a:off x="3015"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6" y="0"/>
                      </a:moveTo>
                      <a:lnTo>
                        <a:pt x="0" y="27"/>
                      </a:lnTo>
                      <a:lnTo>
                        <a:pt x="120" y="147"/>
                      </a:lnTo>
                      <a:lnTo>
                        <a:pt x="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6" name="Freeform 1854"/>
                <p:cNvSpPr>
                  <a:spLocks/>
                </p:cNvSpPr>
                <p:nvPr/>
              </p:nvSpPr>
              <p:spPr bwMode="auto">
                <a:xfrm>
                  <a:off x="3015"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6" y="0"/>
                      </a:moveTo>
                      <a:lnTo>
                        <a:pt x="0" y="27"/>
                      </a:lnTo>
                      <a:lnTo>
                        <a:pt x="120" y="147"/>
                      </a:lnTo>
                      <a:lnTo>
                        <a:pt x="3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7" name="Freeform 1855"/>
                <p:cNvSpPr>
                  <a:spLocks/>
                </p:cNvSpPr>
                <p:nvPr/>
              </p:nvSpPr>
              <p:spPr bwMode="auto">
                <a:xfrm>
                  <a:off x="3010"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8" name="Freeform 1856"/>
                <p:cNvSpPr>
                  <a:spLocks/>
                </p:cNvSpPr>
                <p:nvPr/>
              </p:nvSpPr>
              <p:spPr bwMode="auto">
                <a:xfrm>
                  <a:off x="3010"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9" name="Freeform 1857"/>
                <p:cNvSpPr>
                  <a:spLocks/>
                </p:cNvSpPr>
                <p:nvPr/>
              </p:nvSpPr>
              <p:spPr bwMode="auto">
                <a:xfrm>
                  <a:off x="3006"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0" name="Freeform 1858"/>
                <p:cNvSpPr>
                  <a:spLocks/>
                </p:cNvSpPr>
                <p:nvPr/>
              </p:nvSpPr>
              <p:spPr bwMode="auto">
                <a:xfrm>
                  <a:off x="3006"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1" name="Freeform 1859"/>
                <p:cNvSpPr>
                  <a:spLocks/>
                </p:cNvSpPr>
                <p:nvPr/>
              </p:nvSpPr>
              <p:spPr bwMode="auto">
                <a:xfrm>
                  <a:off x="3005"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2" name="Freeform 1860"/>
                <p:cNvSpPr>
                  <a:spLocks/>
                </p:cNvSpPr>
                <p:nvPr/>
              </p:nvSpPr>
              <p:spPr bwMode="auto">
                <a:xfrm>
                  <a:off x="3005"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3" name="Freeform 1861"/>
                <p:cNvSpPr>
                  <a:spLocks/>
                </p:cNvSpPr>
                <p:nvPr/>
              </p:nvSpPr>
              <p:spPr bwMode="auto">
                <a:xfrm>
                  <a:off x="3005"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4" name="Freeform 1862"/>
                <p:cNvSpPr>
                  <a:spLocks/>
                </p:cNvSpPr>
                <p:nvPr/>
              </p:nvSpPr>
              <p:spPr bwMode="auto">
                <a:xfrm>
                  <a:off x="3005"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5" name="Freeform 1863"/>
                <p:cNvSpPr>
                  <a:spLocks/>
                </p:cNvSpPr>
                <p:nvPr/>
              </p:nvSpPr>
              <p:spPr bwMode="auto">
                <a:xfrm>
                  <a:off x="3006"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6" name="Freeform 1864"/>
                <p:cNvSpPr>
                  <a:spLocks/>
                </p:cNvSpPr>
                <p:nvPr/>
              </p:nvSpPr>
              <p:spPr bwMode="auto">
                <a:xfrm>
                  <a:off x="3006"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7" name="Freeform 1865"/>
                <p:cNvSpPr>
                  <a:spLocks/>
                </p:cNvSpPr>
                <p:nvPr/>
              </p:nvSpPr>
              <p:spPr bwMode="auto">
                <a:xfrm>
                  <a:off x="3010"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68" name="Freeform 1866"/>
                <p:cNvSpPr>
                  <a:spLocks/>
                </p:cNvSpPr>
                <p:nvPr/>
              </p:nvSpPr>
              <p:spPr bwMode="auto">
                <a:xfrm>
                  <a:off x="3010"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9" name="Freeform 1867"/>
                <p:cNvSpPr>
                  <a:spLocks/>
                </p:cNvSpPr>
                <p:nvPr/>
              </p:nvSpPr>
              <p:spPr bwMode="auto">
                <a:xfrm>
                  <a:off x="3015"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6" y="148"/>
                      </a:lnTo>
                      <a:lnTo>
                        <a:pt x="120"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0" name="Freeform 1868"/>
                <p:cNvSpPr>
                  <a:spLocks/>
                </p:cNvSpPr>
                <p:nvPr/>
              </p:nvSpPr>
              <p:spPr bwMode="auto">
                <a:xfrm>
                  <a:off x="3015"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6" y="148"/>
                      </a:lnTo>
                      <a:lnTo>
                        <a:pt x="120"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1" name="Freeform 1869"/>
                <p:cNvSpPr>
                  <a:spLocks/>
                </p:cNvSpPr>
                <p:nvPr/>
              </p:nvSpPr>
              <p:spPr bwMode="auto">
                <a:xfrm>
                  <a:off x="3022" y="1869"/>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0" y="165"/>
                      </a:lnTo>
                      <a:lnTo>
                        <a:pt x="84"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2" name="Freeform 1870"/>
                <p:cNvSpPr>
                  <a:spLocks/>
                </p:cNvSpPr>
                <p:nvPr/>
              </p:nvSpPr>
              <p:spPr bwMode="auto">
                <a:xfrm>
                  <a:off x="3022" y="1869"/>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0" y="165"/>
                      </a:lnTo>
                      <a:lnTo>
                        <a:pt x="84"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3" name="Freeform 1871"/>
                <p:cNvSpPr>
                  <a:spLocks/>
                </p:cNvSpPr>
                <p:nvPr/>
              </p:nvSpPr>
              <p:spPr bwMode="auto">
                <a:xfrm>
                  <a:off x="3030"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4" name="Freeform 1872"/>
                <p:cNvSpPr>
                  <a:spLocks/>
                </p:cNvSpPr>
                <p:nvPr/>
              </p:nvSpPr>
              <p:spPr bwMode="auto">
                <a:xfrm>
                  <a:off x="3030"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5" name="Freeform 1873"/>
                <p:cNvSpPr>
                  <a:spLocks/>
                </p:cNvSpPr>
                <p:nvPr/>
              </p:nvSpPr>
              <p:spPr bwMode="auto">
                <a:xfrm>
                  <a:off x="3039" y="186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6" name="Freeform 1874"/>
                <p:cNvSpPr>
                  <a:spLocks/>
                </p:cNvSpPr>
                <p:nvPr/>
              </p:nvSpPr>
              <p:spPr bwMode="auto">
                <a:xfrm>
                  <a:off x="3039" y="186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7" name="Freeform 1875"/>
                <p:cNvSpPr>
                  <a:spLocks/>
                </p:cNvSpPr>
                <p:nvPr/>
              </p:nvSpPr>
              <p:spPr bwMode="auto">
                <a:xfrm>
                  <a:off x="3039"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3" y="165"/>
                      </a:moveTo>
                      <a:lnTo>
                        <a:pt x="85" y="148"/>
                      </a:lnTo>
                      <a:lnTo>
                        <a:pt x="0" y="0"/>
                      </a:lnTo>
                      <a:lnTo>
                        <a:pt x="43"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8" name="Freeform 1876"/>
                <p:cNvSpPr>
                  <a:spLocks/>
                </p:cNvSpPr>
                <p:nvPr/>
              </p:nvSpPr>
              <p:spPr bwMode="auto">
                <a:xfrm>
                  <a:off x="3039"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43" y="165"/>
                      </a:moveTo>
                      <a:lnTo>
                        <a:pt x="85" y="148"/>
                      </a:lnTo>
                      <a:lnTo>
                        <a:pt x="0" y="0"/>
                      </a:lnTo>
                      <a:lnTo>
                        <a:pt x="43"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9" name="Freeform 1877"/>
                <p:cNvSpPr>
                  <a:spLocks/>
                </p:cNvSpPr>
                <p:nvPr/>
              </p:nvSpPr>
              <p:spPr bwMode="auto">
                <a:xfrm>
                  <a:off x="3039" y="1869"/>
                  <a:ext cx="24" cy="30"/>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5" y="148"/>
                      </a:moveTo>
                      <a:lnTo>
                        <a:pt x="119" y="120"/>
                      </a:lnTo>
                      <a:lnTo>
                        <a:pt x="0" y="0"/>
                      </a:lnTo>
                      <a:lnTo>
                        <a:pt x="85"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0" name="Freeform 1878"/>
                <p:cNvSpPr>
                  <a:spLocks/>
                </p:cNvSpPr>
                <p:nvPr/>
              </p:nvSpPr>
              <p:spPr bwMode="auto">
                <a:xfrm>
                  <a:off x="3039" y="1869"/>
                  <a:ext cx="24" cy="30"/>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85" y="148"/>
                      </a:moveTo>
                      <a:lnTo>
                        <a:pt x="119" y="120"/>
                      </a:lnTo>
                      <a:lnTo>
                        <a:pt x="0" y="0"/>
                      </a:lnTo>
                      <a:lnTo>
                        <a:pt x="85"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1" name="Freeform 1879"/>
                <p:cNvSpPr>
                  <a:spLocks/>
                </p:cNvSpPr>
                <p:nvPr/>
              </p:nvSpPr>
              <p:spPr bwMode="auto">
                <a:xfrm>
                  <a:off x="3039"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2" name="Freeform 1880"/>
                <p:cNvSpPr>
                  <a:spLocks/>
                </p:cNvSpPr>
                <p:nvPr/>
              </p:nvSpPr>
              <p:spPr bwMode="auto">
                <a:xfrm>
                  <a:off x="3039"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3" name="Freeform 1881"/>
                <p:cNvSpPr>
                  <a:spLocks/>
                </p:cNvSpPr>
                <p:nvPr/>
              </p:nvSpPr>
              <p:spPr bwMode="auto">
                <a:xfrm>
                  <a:off x="3039"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4" name="Freeform 1882"/>
                <p:cNvSpPr>
                  <a:spLocks/>
                </p:cNvSpPr>
                <p:nvPr/>
              </p:nvSpPr>
              <p:spPr bwMode="auto">
                <a:xfrm>
                  <a:off x="3039"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5" name="Freeform 1883"/>
                <p:cNvSpPr>
                  <a:spLocks/>
                </p:cNvSpPr>
                <p:nvPr/>
              </p:nvSpPr>
              <p:spPr bwMode="auto">
                <a:xfrm>
                  <a:off x="3039" y="186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6" name="Freeform 1884"/>
                <p:cNvSpPr>
                  <a:spLocks/>
                </p:cNvSpPr>
                <p:nvPr/>
              </p:nvSpPr>
              <p:spPr bwMode="auto">
                <a:xfrm>
                  <a:off x="3039" y="186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7" name="Freeform 1885"/>
                <p:cNvSpPr>
                  <a:spLocks/>
                </p:cNvSpPr>
                <p:nvPr/>
              </p:nvSpPr>
              <p:spPr bwMode="auto">
                <a:xfrm>
                  <a:off x="3717" y="1861"/>
                  <a:ext cx="35" cy="8"/>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171" y="43"/>
                      </a:moveTo>
                      <a:lnTo>
                        <a:pt x="165" y="0"/>
                      </a:lnTo>
                      <a:lnTo>
                        <a:pt x="0" y="43"/>
                      </a:lnTo>
                      <a:lnTo>
                        <a:pt x="171"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8" name="Freeform 1886"/>
                <p:cNvSpPr>
                  <a:spLocks/>
                </p:cNvSpPr>
                <p:nvPr/>
              </p:nvSpPr>
              <p:spPr bwMode="auto">
                <a:xfrm>
                  <a:off x="3717" y="1861"/>
                  <a:ext cx="35" cy="8"/>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171" y="43"/>
                      </a:moveTo>
                      <a:lnTo>
                        <a:pt x="165" y="0"/>
                      </a:lnTo>
                      <a:lnTo>
                        <a:pt x="0" y="43"/>
                      </a:lnTo>
                      <a:lnTo>
                        <a:pt x="171"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9" name="Freeform 1887"/>
                <p:cNvSpPr>
                  <a:spLocks/>
                </p:cNvSpPr>
                <p:nvPr/>
              </p:nvSpPr>
              <p:spPr bwMode="auto">
                <a:xfrm>
                  <a:off x="3717" y="1852"/>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2"/>
                      </a:moveTo>
                      <a:lnTo>
                        <a:pt x="148" y="0"/>
                      </a:lnTo>
                      <a:lnTo>
                        <a:pt x="0" y="85"/>
                      </a:lnTo>
                      <a:lnTo>
                        <a:pt x="165"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0" name="Freeform 1888"/>
                <p:cNvSpPr>
                  <a:spLocks/>
                </p:cNvSpPr>
                <p:nvPr/>
              </p:nvSpPr>
              <p:spPr bwMode="auto">
                <a:xfrm>
                  <a:off x="3717" y="1852"/>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2"/>
                      </a:moveTo>
                      <a:lnTo>
                        <a:pt x="148" y="0"/>
                      </a:lnTo>
                      <a:lnTo>
                        <a:pt x="0" y="85"/>
                      </a:lnTo>
                      <a:lnTo>
                        <a:pt x="165" y="42"/>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1" name="Freeform 1889"/>
                <p:cNvSpPr>
                  <a:spLocks/>
                </p:cNvSpPr>
                <p:nvPr/>
              </p:nvSpPr>
              <p:spPr bwMode="auto">
                <a:xfrm>
                  <a:off x="3717" y="1845"/>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1" y="0"/>
                      </a:lnTo>
                      <a:lnTo>
                        <a:pt x="0" y="120"/>
                      </a:lnTo>
                      <a:lnTo>
                        <a:pt x="14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2" name="Freeform 1890"/>
                <p:cNvSpPr>
                  <a:spLocks/>
                </p:cNvSpPr>
                <p:nvPr/>
              </p:nvSpPr>
              <p:spPr bwMode="auto">
                <a:xfrm>
                  <a:off x="3717" y="1845"/>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1" y="0"/>
                      </a:lnTo>
                      <a:lnTo>
                        <a:pt x="0" y="120"/>
                      </a:lnTo>
                      <a:lnTo>
                        <a:pt x="148"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3" name="Freeform 1891"/>
                <p:cNvSpPr>
                  <a:spLocks/>
                </p:cNvSpPr>
                <p:nvPr/>
              </p:nvSpPr>
              <p:spPr bwMode="auto">
                <a:xfrm>
                  <a:off x="3717" y="1840"/>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4" name="Freeform 1892"/>
                <p:cNvSpPr>
                  <a:spLocks/>
                </p:cNvSpPr>
                <p:nvPr/>
              </p:nvSpPr>
              <p:spPr bwMode="auto">
                <a:xfrm>
                  <a:off x="3717" y="1840"/>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5" name="Freeform 1893"/>
                <p:cNvSpPr>
                  <a:spLocks/>
                </p:cNvSpPr>
                <p:nvPr/>
              </p:nvSpPr>
              <p:spPr bwMode="auto">
                <a:xfrm>
                  <a:off x="3717" y="1836"/>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6" name="Freeform 1894"/>
                <p:cNvSpPr>
                  <a:spLocks/>
                </p:cNvSpPr>
                <p:nvPr/>
              </p:nvSpPr>
              <p:spPr bwMode="auto">
                <a:xfrm>
                  <a:off x="3717" y="1836"/>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7" name="Freeform 1895"/>
                <p:cNvSpPr>
                  <a:spLocks/>
                </p:cNvSpPr>
                <p:nvPr/>
              </p:nvSpPr>
              <p:spPr bwMode="auto">
                <a:xfrm>
                  <a:off x="3717" y="1835"/>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8" name="Freeform 1896"/>
                <p:cNvSpPr>
                  <a:spLocks/>
                </p:cNvSpPr>
                <p:nvPr/>
              </p:nvSpPr>
              <p:spPr bwMode="auto">
                <a:xfrm>
                  <a:off x="3717" y="1835"/>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4" name="Group 2098"/>
              <p:cNvGrpSpPr>
                <a:grpSpLocks/>
              </p:cNvGrpSpPr>
              <p:nvPr/>
            </p:nvGrpSpPr>
            <p:grpSpPr bwMode="auto">
              <a:xfrm>
                <a:off x="1308" y="1835"/>
                <a:ext cx="3122" cy="748"/>
                <a:chOff x="1308" y="1835"/>
                <a:chExt cx="3122" cy="748"/>
              </a:xfrm>
              <a:grpFill/>
            </p:grpSpPr>
            <p:sp>
              <p:nvSpPr>
                <p:cNvPr id="899" name="Freeform 1898"/>
                <p:cNvSpPr>
                  <a:spLocks/>
                </p:cNvSpPr>
                <p:nvPr/>
              </p:nvSpPr>
              <p:spPr bwMode="auto">
                <a:xfrm>
                  <a:off x="3709" y="1835"/>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0" name="Freeform 1899"/>
                <p:cNvSpPr>
                  <a:spLocks/>
                </p:cNvSpPr>
                <p:nvPr/>
              </p:nvSpPr>
              <p:spPr bwMode="auto">
                <a:xfrm>
                  <a:off x="3709" y="1835"/>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1" name="Freeform 1900"/>
                <p:cNvSpPr>
                  <a:spLocks/>
                </p:cNvSpPr>
                <p:nvPr/>
              </p:nvSpPr>
              <p:spPr bwMode="auto">
                <a:xfrm>
                  <a:off x="3701" y="1836"/>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2" name="Freeform 1901"/>
                <p:cNvSpPr>
                  <a:spLocks/>
                </p:cNvSpPr>
                <p:nvPr/>
              </p:nvSpPr>
              <p:spPr bwMode="auto">
                <a:xfrm>
                  <a:off x="3701" y="1836"/>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3" name="Freeform 1902"/>
                <p:cNvSpPr>
                  <a:spLocks/>
                </p:cNvSpPr>
                <p:nvPr/>
              </p:nvSpPr>
              <p:spPr bwMode="auto">
                <a:xfrm>
                  <a:off x="3694" y="1840"/>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4" name="Freeform 1903"/>
                <p:cNvSpPr>
                  <a:spLocks/>
                </p:cNvSpPr>
                <p:nvPr/>
              </p:nvSpPr>
              <p:spPr bwMode="auto">
                <a:xfrm>
                  <a:off x="3694" y="1840"/>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5" name="Freeform 1904"/>
                <p:cNvSpPr>
                  <a:spLocks/>
                </p:cNvSpPr>
                <p:nvPr/>
              </p:nvSpPr>
              <p:spPr bwMode="auto">
                <a:xfrm>
                  <a:off x="3688" y="1845"/>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6" name="Freeform 1905"/>
                <p:cNvSpPr>
                  <a:spLocks/>
                </p:cNvSpPr>
                <p:nvPr/>
              </p:nvSpPr>
              <p:spPr bwMode="auto">
                <a:xfrm>
                  <a:off x="3688" y="1845"/>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7" name="Freeform 1906"/>
                <p:cNvSpPr>
                  <a:spLocks/>
                </p:cNvSpPr>
                <p:nvPr/>
              </p:nvSpPr>
              <p:spPr bwMode="auto">
                <a:xfrm>
                  <a:off x="3685" y="1852"/>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2"/>
                      </a:lnTo>
                      <a:lnTo>
                        <a:pt x="163"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8" name="Freeform 1907"/>
                <p:cNvSpPr>
                  <a:spLocks/>
                </p:cNvSpPr>
                <p:nvPr/>
              </p:nvSpPr>
              <p:spPr bwMode="auto">
                <a:xfrm>
                  <a:off x="3685" y="1852"/>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2"/>
                      </a:lnTo>
                      <a:lnTo>
                        <a:pt x="163"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9" name="Freeform 1908"/>
                <p:cNvSpPr>
                  <a:spLocks/>
                </p:cNvSpPr>
                <p:nvPr/>
              </p:nvSpPr>
              <p:spPr bwMode="auto">
                <a:xfrm>
                  <a:off x="3684" y="1861"/>
                  <a:ext cx="33"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0" name="Freeform 1909"/>
                <p:cNvSpPr>
                  <a:spLocks/>
                </p:cNvSpPr>
                <p:nvPr/>
              </p:nvSpPr>
              <p:spPr bwMode="auto">
                <a:xfrm>
                  <a:off x="3684" y="1861"/>
                  <a:ext cx="33"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1" name="Freeform 1910"/>
                <p:cNvSpPr>
                  <a:spLocks/>
                </p:cNvSpPr>
                <p:nvPr/>
              </p:nvSpPr>
              <p:spPr bwMode="auto">
                <a:xfrm>
                  <a:off x="3684" y="1869"/>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6"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2" name="Freeform 1911"/>
                <p:cNvSpPr>
                  <a:spLocks/>
                </p:cNvSpPr>
                <p:nvPr/>
              </p:nvSpPr>
              <p:spPr bwMode="auto">
                <a:xfrm>
                  <a:off x="3684" y="1869"/>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6"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3" name="Freeform 1912"/>
                <p:cNvSpPr>
                  <a:spLocks/>
                </p:cNvSpPr>
                <p:nvPr/>
              </p:nvSpPr>
              <p:spPr bwMode="auto">
                <a:xfrm>
                  <a:off x="3685" y="1869"/>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4" name="Freeform 1913"/>
                <p:cNvSpPr>
                  <a:spLocks/>
                </p:cNvSpPr>
                <p:nvPr/>
              </p:nvSpPr>
              <p:spPr bwMode="auto">
                <a:xfrm>
                  <a:off x="3685" y="1869"/>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5" name="Freeform 1914"/>
                <p:cNvSpPr>
                  <a:spLocks/>
                </p:cNvSpPr>
                <p:nvPr/>
              </p:nvSpPr>
              <p:spPr bwMode="auto">
                <a:xfrm>
                  <a:off x="3688" y="1869"/>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6" name="Freeform 1915"/>
                <p:cNvSpPr>
                  <a:spLocks/>
                </p:cNvSpPr>
                <p:nvPr/>
              </p:nvSpPr>
              <p:spPr bwMode="auto">
                <a:xfrm>
                  <a:off x="3688" y="1869"/>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7" name="Freeform 1916"/>
                <p:cNvSpPr>
                  <a:spLocks/>
                </p:cNvSpPr>
                <p:nvPr/>
              </p:nvSpPr>
              <p:spPr bwMode="auto">
                <a:xfrm>
                  <a:off x="3694" y="1869"/>
                  <a:ext cx="23" cy="30"/>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0"/>
                      </a:moveTo>
                      <a:lnTo>
                        <a:pt x="35" y="148"/>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8" name="Freeform 1917"/>
                <p:cNvSpPr>
                  <a:spLocks/>
                </p:cNvSpPr>
                <p:nvPr/>
              </p:nvSpPr>
              <p:spPr bwMode="auto">
                <a:xfrm>
                  <a:off x="3694" y="1869"/>
                  <a:ext cx="23" cy="30"/>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0"/>
                      </a:moveTo>
                      <a:lnTo>
                        <a:pt x="35" y="148"/>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9" name="Freeform 1918"/>
                <p:cNvSpPr>
                  <a:spLocks/>
                </p:cNvSpPr>
                <p:nvPr/>
              </p:nvSpPr>
              <p:spPr bwMode="auto">
                <a:xfrm>
                  <a:off x="3701" y="1869"/>
                  <a:ext cx="16"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0" name="Freeform 1919"/>
                <p:cNvSpPr>
                  <a:spLocks/>
                </p:cNvSpPr>
                <p:nvPr/>
              </p:nvSpPr>
              <p:spPr bwMode="auto">
                <a:xfrm>
                  <a:off x="3701" y="1869"/>
                  <a:ext cx="16"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 name="Freeform 1920"/>
                <p:cNvSpPr>
                  <a:spLocks/>
                </p:cNvSpPr>
                <p:nvPr/>
              </p:nvSpPr>
              <p:spPr bwMode="auto">
                <a:xfrm>
                  <a:off x="3709" y="1869"/>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2" name="Freeform 1921"/>
                <p:cNvSpPr>
                  <a:spLocks/>
                </p:cNvSpPr>
                <p:nvPr/>
              </p:nvSpPr>
              <p:spPr bwMode="auto">
                <a:xfrm>
                  <a:off x="3709" y="1869"/>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 name="Freeform 1922"/>
                <p:cNvSpPr>
                  <a:spLocks/>
                </p:cNvSpPr>
                <p:nvPr/>
              </p:nvSpPr>
              <p:spPr bwMode="auto">
                <a:xfrm>
                  <a:off x="3717" y="186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 name="Freeform 1923"/>
                <p:cNvSpPr>
                  <a:spLocks/>
                </p:cNvSpPr>
                <p:nvPr/>
              </p:nvSpPr>
              <p:spPr bwMode="auto">
                <a:xfrm>
                  <a:off x="3717" y="186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5" name="Freeform 1924"/>
                <p:cNvSpPr>
                  <a:spLocks/>
                </p:cNvSpPr>
                <p:nvPr/>
              </p:nvSpPr>
              <p:spPr bwMode="auto">
                <a:xfrm>
                  <a:off x="3717" y="1869"/>
                  <a:ext cx="18"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6" name="Freeform 1925"/>
                <p:cNvSpPr>
                  <a:spLocks/>
                </p:cNvSpPr>
                <p:nvPr/>
              </p:nvSpPr>
              <p:spPr bwMode="auto">
                <a:xfrm>
                  <a:off x="3717" y="1869"/>
                  <a:ext cx="18"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7" name="Freeform 1926"/>
                <p:cNvSpPr>
                  <a:spLocks/>
                </p:cNvSpPr>
                <p:nvPr/>
              </p:nvSpPr>
              <p:spPr bwMode="auto">
                <a:xfrm>
                  <a:off x="3717" y="1869"/>
                  <a:ext cx="25" cy="30"/>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0"/>
                      </a:lnTo>
                      <a:lnTo>
                        <a:pt x="0" y="0"/>
                      </a:lnTo>
                      <a:lnTo>
                        <a:pt x="86"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8" name="Freeform 1927"/>
                <p:cNvSpPr>
                  <a:spLocks/>
                </p:cNvSpPr>
                <p:nvPr/>
              </p:nvSpPr>
              <p:spPr bwMode="auto">
                <a:xfrm>
                  <a:off x="3717" y="1869"/>
                  <a:ext cx="25" cy="30"/>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0"/>
                      </a:lnTo>
                      <a:lnTo>
                        <a:pt x="0" y="0"/>
                      </a:lnTo>
                      <a:lnTo>
                        <a:pt x="86"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9" name="Freeform 1928"/>
                <p:cNvSpPr>
                  <a:spLocks/>
                </p:cNvSpPr>
                <p:nvPr/>
              </p:nvSpPr>
              <p:spPr bwMode="auto">
                <a:xfrm>
                  <a:off x="3717" y="1869"/>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1" y="120"/>
                      </a:moveTo>
                      <a:lnTo>
                        <a:pt x="148"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0" name="Freeform 1929"/>
                <p:cNvSpPr>
                  <a:spLocks/>
                </p:cNvSpPr>
                <p:nvPr/>
              </p:nvSpPr>
              <p:spPr bwMode="auto">
                <a:xfrm>
                  <a:off x="3717" y="1869"/>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1" y="120"/>
                      </a:moveTo>
                      <a:lnTo>
                        <a:pt x="148" y="85"/>
                      </a:lnTo>
                      <a:lnTo>
                        <a:pt x="0" y="0"/>
                      </a:lnTo>
                      <a:lnTo>
                        <a:pt x="121"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1" name="Freeform 1930"/>
                <p:cNvSpPr>
                  <a:spLocks/>
                </p:cNvSpPr>
                <p:nvPr/>
              </p:nvSpPr>
              <p:spPr bwMode="auto">
                <a:xfrm>
                  <a:off x="3717" y="1869"/>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2" name="Freeform 1931"/>
                <p:cNvSpPr>
                  <a:spLocks/>
                </p:cNvSpPr>
                <p:nvPr/>
              </p:nvSpPr>
              <p:spPr bwMode="auto">
                <a:xfrm>
                  <a:off x="3717" y="1869"/>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3" name="Freeform 1932"/>
                <p:cNvSpPr>
                  <a:spLocks/>
                </p:cNvSpPr>
                <p:nvPr/>
              </p:nvSpPr>
              <p:spPr bwMode="auto">
                <a:xfrm>
                  <a:off x="3717" y="1869"/>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165" y="44"/>
                      </a:moveTo>
                      <a:lnTo>
                        <a:pt x="171" y="0"/>
                      </a:lnTo>
                      <a:lnTo>
                        <a:pt x="0" y="0"/>
                      </a:lnTo>
                      <a:lnTo>
                        <a:pt x="165"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4" name="Freeform 1933"/>
                <p:cNvSpPr>
                  <a:spLocks/>
                </p:cNvSpPr>
                <p:nvPr/>
              </p:nvSpPr>
              <p:spPr bwMode="auto">
                <a:xfrm>
                  <a:off x="3717" y="1869"/>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165" y="44"/>
                      </a:moveTo>
                      <a:lnTo>
                        <a:pt x="171" y="0"/>
                      </a:lnTo>
                      <a:lnTo>
                        <a:pt x="0" y="0"/>
                      </a:lnTo>
                      <a:lnTo>
                        <a:pt x="165"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5" name="Freeform 1934"/>
                <p:cNvSpPr>
                  <a:spLocks/>
                </p:cNvSpPr>
                <p:nvPr/>
              </p:nvSpPr>
              <p:spPr bwMode="auto">
                <a:xfrm>
                  <a:off x="4396"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6" name="Freeform 1935"/>
                <p:cNvSpPr>
                  <a:spLocks/>
                </p:cNvSpPr>
                <p:nvPr/>
              </p:nvSpPr>
              <p:spPr bwMode="auto">
                <a:xfrm>
                  <a:off x="4396"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7" name="Freeform 1936"/>
                <p:cNvSpPr>
                  <a:spLocks/>
                </p:cNvSpPr>
                <p:nvPr/>
              </p:nvSpPr>
              <p:spPr bwMode="auto">
                <a:xfrm>
                  <a:off x="4396"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8" name="Freeform 1937"/>
                <p:cNvSpPr>
                  <a:spLocks/>
                </p:cNvSpPr>
                <p:nvPr/>
              </p:nvSpPr>
              <p:spPr bwMode="auto">
                <a:xfrm>
                  <a:off x="4396"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2"/>
                      </a:moveTo>
                      <a:lnTo>
                        <a:pt x="147" y="0"/>
                      </a:lnTo>
                      <a:lnTo>
                        <a:pt x="0" y="85"/>
                      </a:lnTo>
                      <a:lnTo>
                        <a:pt x="164" y="42"/>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9" name="Freeform 1938"/>
                <p:cNvSpPr>
                  <a:spLocks/>
                </p:cNvSpPr>
                <p:nvPr/>
              </p:nvSpPr>
              <p:spPr bwMode="auto">
                <a:xfrm>
                  <a:off x="4396"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0" name="Freeform 1939"/>
                <p:cNvSpPr>
                  <a:spLocks/>
                </p:cNvSpPr>
                <p:nvPr/>
              </p:nvSpPr>
              <p:spPr bwMode="auto">
                <a:xfrm>
                  <a:off x="4396" y="184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0"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1" name="Freeform 1940"/>
                <p:cNvSpPr>
                  <a:spLocks/>
                </p:cNvSpPr>
                <p:nvPr/>
              </p:nvSpPr>
              <p:spPr bwMode="auto">
                <a:xfrm>
                  <a:off x="4396"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4" y="0"/>
                      </a:lnTo>
                      <a:lnTo>
                        <a:pt x="0" y="147"/>
                      </a:lnTo>
                      <a:lnTo>
                        <a:pt x="12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 name="Freeform 1941"/>
                <p:cNvSpPr>
                  <a:spLocks/>
                </p:cNvSpPr>
                <p:nvPr/>
              </p:nvSpPr>
              <p:spPr bwMode="auto">
                <a:xfrm>
                  <a:off x="4396"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4" y="0"/>
                      </a:lnTo>
                      <a:lnTo>
                        <a:pt x="0" y="147"/>
                      </a:lnTo>
                      <a:lnTo>
                        <a:pt x="120"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3" name="Freeform 1942"/>
                <p:cNvSpPr>
                  <a:spLocks/>
                </p:cNvSpPr>
                <p:nvPr/>
              </p:nvSpPr>
              <p:spPr bwMode="auto">
                <a:xfrm>
                  <a:off x="4396" y="183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4"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 name="Freeform 1943"/>
                <p:cNvSpPr>
                  <a:spLocks/>
                </p:cNvSpPr>
                <p:nvPr/>
              </p:nvSpPr>
              <p:spPr bwMode="auto">
                <a:xfrm>
                  <a:off x="4396" y="183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4"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5" name="Freeform 1944"/>
                <p:cNvSpPr>
                  <a:spLocks/>
                </p:cNvSpPr>
                <p:nvPr/>
              </p:nvSpPr>
              <p:spPr bwMode="auto">
                <a:xfrm>
                  <a:off x="4396"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6" name="Freeform 1945"/>
                <p:cNvSpPr>
                  <a:spLocks/>
                </p:cNvSpPr>
                <p:nvPr/>
              </p:nvSpPr>
              <p:spPr bwMode="auto">
                <a:xfrm>
                  <a:off x="4396"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7" name="Freeform 1946"/>
                <p:cNvSpPr>
                  <a:spLocks/>
                </p:cNvSpPr>
                <p:nvPr/>
              </p:nvSpPr>
              <p:spPr bwMode="auto">
                <a:xfrm>
                  <a:off x="4387"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8" name="Freeform 1947"/>
                <p:cNvSpPr>
                  <a:spLocks/>
                </p:cNvSpPr>
                <p:nvPr/>
              </p:nvSpPr>
              <p:spPr bwMode="auto">
                <a:xfrm>
                  <a:off x="4387" y="1835"/>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9" name="Freeform 1948"/>
                <p:cNvSpPr>
                  <a:spLocks/>
                </p:cNvSpPr>
                <p:nvPr/>
              </p:nvSpPr>
              <p:spPr bwMode="auto">
                <a:xfrm>
                  <a:off x="4379"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0" name="Freeform 1949"/>
                <p:cNvSpPr>
                  <a:spLocks/>
                </p:cNvSpPr>
                <p:nvPr/>
              </p:nvSpPr>
              <p:spPr bwMode="auto">
                <a:xfrm>
                  <a:off x="4379" y="183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1" name="Freeform 1950"/>
                <p:cNvSpPr>
                  <a:spLocks/>
                </p:cNvSpPr>
                <p:nvPr/>
              </p:nvSpPr>
              <p:spPr bwMode="auto">
                <a:xfrm>
                  <a:off x="4372"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2" name="Freeform 1951"/>
                <p:cNvSpPr>
                  <a:spLocks/>
                </p:cNvSpPr>
                <p:nvPr/>
              </p:nvSpPr>
              <p:spPr bwMode="auto">
                <a:xfrm>
                  <a:off x="4372" y="184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7"/>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3" name="Freeform 1952"/>
                <p:cNvSpPr>
                  <a:spLocks/>
                </p:cNvSpPr>
                <p:nvPr/>
              </p:nvSpPr>
              <p:spPr bwMode="auto">
                <a:xfrm>
                  <a:off x="4367"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4" name="Freeform 1953"/>
                <p:cNvSpPr>
                  <a:spLocks/>
                </p:cNvSpPr>
                <p:nvPr/>
              </p:nvSpPr>
              <p:spPr bwMode="auto">
                <a:xfrm>
                  <a:off x="4367" y="184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7" y="0"/>
                      </a:moveTo>
                      <a:lnTo>
                        <a:pt x="0" y="35"/>
                      </a:lnTo>
                      <a:lnTo>
                        <a:pt x="147"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5" name="Freeform 1954"/>
                <p:cNvSpPr>
                  <a:spLocks/>
                </p:cNvSpPr>
                <p:nvPr/>
              </p:nvSpPr>
              <p:spPr bwMode="auto">
                <a:xfrm>
                  <a:off x="4363"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6" name="Freeform 1955"/>
                <p:cNvSpPr>
                  <a:spLocks/>
                </p:cNvSpPr>
                <p:nvPr/>
              </p:nvSpPr>
              <p:spPr bwMode="auto">
                <a:xfrm>
                  <a:off x="4363" y="185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2"/>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7" name="Freeform 1956"/>
                <p:cNvSpPr>
                  <a:spLocks/>
                </p:cNvSpPr>
                <p:nvPr/>
              </p:nvSpPr>
              <p:spPr bwMode="auto">
                <a:xfrm>
                  <a:off x="4362"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8" name="Freeform 1957"/>
                <p:cNvSpPr>
                  <a:spLocks/>
                </p:cNvSpPr>
                <p:nvPr/>
              </p:nvSpPr>
              <p:spPr bwMode="auto">
                <a:xfrm>
                  <a:off x="4362" y="1861"/>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9" name="Freeform 1958"/>
                <p:cNvSpPr>
                  <a:spLocks/>
                </p:cNvSpPr>
                <p:nvPr/>
              </p:nvSpPr>
              <p:spPr bwMode="auto">
                <a:xfrm>
                  <a:off x="4362"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0" name="Freeform 1959"/>
                <p:cNvSpPr>
                  <a:spLocks/>
                </p:cNvSpPr>
                <p:nvPr/>
              </p:nvSpPr>
              <p:spPr bwMode="auto">
                <a:xfrm>
                  <a:off x="4362"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1" name="Freeform 1960"/>
                <p:cNvSpPr>
                  <a:spLocks/>
                </p:cNvSpPr>
                <p:nvPr/>
              </p:nvSpPr>
              <p:spPr bwMode="auto">
                <a:xfrm>
                  <a:off x="4363"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2" name="Freeform 1961"/>
                <p:cNvSpPr>
                  <a:spLocks/>
                </p:cNvSpPr>
                <p:nvPr/>
              </p:nvSpPr>
              <p:spPr bwMode="auto">
                <a:xfrm>
                  <a:off x="4363"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3" name="Freeform 1962"/>
                <p:cNvSpPr>
                  <a:spLocks/>
                </p:cNvSpPr>
                <p:nvPr/>
              </p:nvSpPr>
              <p:spPr bwMode="auto">
                <a:xfrm>
                  <a:off x="4367"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4" name="Freeform 1963"/>
                <p:cNvSpPr>
                  <a:spLocks/>
                </p:cNvSpPr>
                <p:nvPr/>
              </p:nvSpPr>
              <p:spPr bwMode="auto">
                <a:xfrm>
                  <a:off x="4367" y="186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5" name="Freeform 1964"/>
                <p:cNvSpPr>
                  <a:spLocks/>
                </p:cNvSpPr>
                <p:nvPr/>
              </p:nvSpPr>
              <p:spPr bwMode="auto">
                <a:xfrm>
                  <a:off x="4372"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6" name="Freeform 1965"/>
                <p:cNvSpPr>
                  <a:spLocks/>
                </p:cNvSpPr>
                <p:nvPr/>
              </p:nvSpPr>
              <p:spPr bwMode="auto">
                <a:xfrm>
                  <a:off x="4372"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0" y="120"/>
                      </a:moveTo>
                      <a:lnTo>
                        <a:pt x="35" y="148"/>
                      </a:lnTo>
                      <a:lnTo>
                        <a:pt x="120"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7" name="Freeform 1966"/>
                <p:cNvSpPr>
                  <a:spLocks/>
                </p:cNvSpPr>
                <p:nvPr/>
              </p:nvSpPr>
              <p:spPr bwMode="auto">
                <a:xfrm>
                  <a:off x="4379"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8" name="Freeform 1967"/>
                <p:cNvSpPr>
                  <a:spLocks/>
                </p:cNvSpPr>
                <p:nvPr/>
              </p:nvSpPr>
              <p:spPr bwMode="auto">
                <a:xfrm>
                  <a:off x="4379" y="1869"/>
                  <a:ext cx="17" cy="33"/>
                </a:xfrm>
                <a:custGeom>
                  <a:avLst/>
                  <a:gdLst>
                    <a:gd name="T0" fmla="*/ 0 w 85"/>
                    <a:gd name="T1" fmla="*/ 0 h 165"/>
                    <a:gd name="T2" fmla="*/ 0 w 85"/>
                    <a:gd name="T3" fmla="*/ 0 h 165"/>
                    <a:gd name="T4" fmla="*/ 0 w 85"/>
                    <a:gd name="T5" fmla="*/ 0 h 165"/>
                    <a:gd name="T6" fmla="*/ 0 w 85"/>
                    <a:gd name="T7" fmla="*/ 0 h 165"/>
                    <a:gd name="T8" fmla="*/ 0 60000 65536"/>
                    <a:gd name="T9" fmla="*/ 0 60000 65536"/>
                    <a:gd name="T10" fmla="*/ 0 60000 65536"/>
                    <a:gd name="T11" fmla="*/ 0 60000 65536"/>
                    <a:gd name="T12" fmla="*/ 0 w 85"/>
                    <a:gd name="T13" fmla="*/ 0 h 165"/>
                    <a:gd name="T14" fmla="*/ 85 w 85"/>
                    <a:gd name="T15" fmla="*/ 165 h 165"/>
                  </a:gdLst>
                  <a:ahLst/>
                  <a:cxnLst>
                    <a:cxn ang="T8">
                      <a:pos x="T0" y="T1"/>
                    </a:cxn>
                    <a:cxn ang="T9">
                      <a:pos x="T2" y="T3"/>
                    </a:cxn>
                    <a:cxn ang="T10">
                      <a:pos x="T4" y="T5"/>
                    </a:cxn>
                    <a:cxn ang="T11">
                      <a:pos x="T6" y="T7"/>
                    </a:cxn>
                  </a:cxnLst>
                  <a:rect l="T12" t="T13" r="T14" b="T15"/>
                  <a:pathLst>
                    <a:path w="85" h="165">
                      <a:moveTo>
                        <a:pt x="0" y="148"/>
                      </a:moveTo>
                      <a:lnTo>
                        <a:pt x="41" y="165"/>
                      </a:lnTo>
                      <a:lnTo>
                        <a:pt x="85" y="0"/>
                      </a:lnTo>
                      <a:lnTo>
                        <a:pt x="0"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9" name="Freeform 1968"/>
                <p:cNvSpPr>
                  <a:spLocks/>
                </p:cNvSpPr>
                <p:nvPr/>
              </p:nvSpPr>
              <p:spPr bwMode="auto">
                <a:xfrm>
                  <a:off x="4387"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0" name="Freeform 1969"/>
                <p:cNvSpPr>
                  <a:spLocks/>
                </p:cNvSpPr>
                <p:nvPr/>
              </p:nvSpPr>
              <p:spPr bwMode="auto">
                <a:xfrm>
                  <a:off x="4387"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5"/>
                      </a:moveTo>
                      <a:lnTo>
                        <a:pt x="44" y="170"/>
                      </a:lnTo>
                      <a:lnTo>
                        <a:pt x="44" y="0"/>
                      </a:lnTo>
                      <a:lnTo>
                        <a:pt x="0"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1" name="Freeform 1970"/>
                <p:cNvSpPr>
                  <a:spLocks/>
                </p:cNvSpPr>
                <p:nvPr/>
              </p:nvSpPr>
              <p:spPr bwMode="auto">
                <a:xfrm>
                  <a:off x="4396"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2" name="Freeform 1971"/>
                <p:cNvSpPr>
                  <a:spLocks/>
                </p:cNvSpPr>
                <p:nvPr/>
              </p:nvSpPr>
              <p:spPr bwMode="auto">
                <a:xfrm>
                  <a:off x="4396" y="186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5"/>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3" name="Freeform 1972"/>
                <p:cNvSpPr>
                  <a:spLocks/>
                </p:cNvSpPr>
                <p:nvPr/>
              </p:nvSpPr>
              <p:spPr bwMode="auto">
                <a:xfrm>
                  <a:off x="4396" y="1869"/>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4" y="165"/>
                      </a:moveTo>
                      <a:lnTo>
                        <a:pt x="84" y="148"/>
                      </a:lnTo>
                      <a:lnTo>
                        <a:pt x="0" y="0"/>
                      </a:lnTo>
                      <a:lnTo>
                        <a:pt x="44"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4" name="Freeform 1973"/>
                <p:cNvSpPr>
                  <a:spLocks/>
                </p:cNvSpPr>
                <p:nvPr/>
              </p:nvSpPr>
              <p:spPr bwMode="auto">
                <a:xfrm>
                  <a:off x="4396" y="1869"/>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44" y="165"/>
                      </a:moveTo>
                      <a:lnTo>
                        <a:pt x="84" y="148"/>
                      </a:lnTo>
                      <a:lnTo>
                        <a:pt x="0" y="0"/>
                      </a:lnTo>
                      <a:lnTo>
                        <a:pt x="44" y="16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5" name="Freeform 1974"/>
                <p:cNvSpPr>
                  <a:spLocks/>
                </p:cNvSpPr>
                <p:nvPr/>
              </p:nvSpPr>
              <p:spPr bwMode="auto">
                <a:xfrm>
                  <a:off x="4396"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4" y="148"/>
                      </a:moveTo>
                      <a:lnTo>
                        <a:pt x="120" y="120"/>
                      </a:lnTo>
                      <a:lnTo>
                        <a:pt x="0" y="0"/>
                      </a:lnTo>
                      <a:lnTo>
                        <a:pt x="84"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6" name="Freeform 1975"/>
                <p:cNvSpPr>
                  <a:spLocks/>
                </p:cNvSpPr>
                <p:nvPr/>
              </p:nvSpPr>
              <p:spPr bwMode="auto">
                <a:xfrm>
                  <a:off x="4396" y="1869"/>
                  <a:ext cx="24" cy="30"/>
                </a:xfrm>
                <a:custGeom>
                  <a:avLst/>
                  <a:gdLst>
                    <a:gd name="T0" fmla="*/ 0 w 120"/>
                    <a:gd name="T1" fmla="*/ 0 h 148"/>
                    <a:gd name="T2" fmla="*/ 0 w 120"/>
                    <a:gd name="T3" fmla="*/ 0 h 148"/>
                    <a:gd name="T4" fmla="*/ 0 w 120"/>
                    <a:gd name="T5" fmla="*/ 0 h 148"/>
                    <a:gd name="T6" fmla="*/ 0 w 120"/>
                    <a:gd name="T7" fmla="*/ 0 h 148"/>
                    <a:gd name="T8" fmla="*/ 0 60000 65536"/>
                    <a:gd name="T9" fmla="*/ 0 60000 65536"/>
                    <a:gd name="T10" fmla="*/ 0 60000 65536"/>
                    <a:gd name="T11" fmla="*/ 0 60000 65536"/>
                    <a:gd name="T12" fmla="*/ 0 w 120"/>
                    <a:gd name="T13" fmla="*/ 0 h 148"/>
                    <a:gd name="T14" fmla="*/ 120 w 120"/>
                    <a:gd name="T15" fmla="*/ 148 h 148"/>
                  </a:gdLst>
                  <a:ahLst/>
                  <a:cxnLst>
                    <a:cxn ang="T8">
                      <a:pos x="T0" y="T1"/>
                    </a:cxn>
                    <a:cxn ang="T9">
                      <a:pos x="T2" y="T3"/>
                    </a:cxn>
                    <a:cxn ang="T10">
                      <a:pos x="T4" y="T5"/>
                    </a:cxn>
                    <a:cxn ang="T11">
                      <a:pos x="T6" y="T7"/>
                    </a:cxn>
                  </a:cxnLst>
                  <a:rect l="T12" t="T13" r="T14" b="T15"/>
                  <a:pathLst>
                    <a:path w="120" h="148">
                      <a:moveTo>
                        <a:pt x="84" y="148"/>
                      </a:moveTo>
                      <a:lnTo>
                        <a:pt x="120" y="120"/>
                      </a:lnTo>
                      <a:lnTo>
                        <a:pt x="0" y="0"/>
                      </a:lnTo>
                      <a:lnTo>
                        <a:pt x="84" y="14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7" name="Freeform 1976"/>
                <p:cNvSpPr>
                  <a:spLocks/>
                </p:cNvSpPr>
                <p:nvPr/>
              </p:nvSpPr>
              <p:spPr bwMode="auto">
                <a:xfrm>
                  <a:off x="4396"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8" name="Freeform 1977"/>
                <p:cNvSpPr>
                  <a:spLocks/>
                </p:cNvSpPr>
                <p:nvPr/>
              </p:nvSpPr>
              <p:spPr bwMode="auto">
                <a:xfrm>
                  <a:off x="4396" y="186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9" name="Freeform 1978"/>
                <p:cNvSpPr>
                  <a:spLocks/>
                </p:cNvSpPr>
                <p:nvPr/>
              </p:nvSpPr>
              <p:spPr bwMode="auto">
                <a:xfrm>
                  <a:off x="4396"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0" name="Freeform 1979"/>
                <p:cNvSpPr>
                  <a:spLocks/>
                </p:cNvSpPr>
                <p:nvPr/>
              </p:nvSpPr>
              <p:spPr bwMode="auto">
                <a:xfrm>
                  <a:off x="4396" y="186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1" name="Freeform 1980"/>
                <p:cNvSpPr>
                  <a:spLocks/>
                </p:cNvSpPr>
                <p:nvPr/>
              </p:nvSpPr>
              <p:spPr bwMode="auto">
                <a:xfrm>
                  <a:off x="4396"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2" name="Freeform 1981"/>
                <p:cNvSpPr>
                  <a:spLocks/>
                </p:cNvSpPr>
                <p:nvPr/>
              </p:nvSpPr>
              <p:spPr bwMode="auto">
                <a:xfrm>
                  <a:off x="4396" y="186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3" name="Freeform 1982"/>
                <p:cNvSpPr>
                  <a:spLocks/>
                </p:cNvSpPr>
                <p:nvPr/>
              </p:nvSpPr>
              <p:spPr bwMode="auto">
                <a:xfrm>
                  <a:off x="1343" y="2540"/>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3" y="0"/>
                      </a:lnTo>
                      <a:lnTo>
                        <a:pt x="0" y="44"/>
                      </a:lnTo>
                      <a:lnTo>
                        <a:pt x="169"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4" name="Freeform 1983"/>
                <p:cNvSpPr>
                  <a:spLocks/>
                </p:cNvSpPr>
                <p:nvPr/>
              </p:nvSpPr>
              <p:spPr bwMode="auto">
                <a:xfrm>
                  <a:off x="1343" y="2540"/>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3" y="0"/>
                      </a:lnTo>
                      <a:lnTo>
                        <a:pt x="0" y="44"/>
                      </a:lnTo>
                      <a:lnTo>
                        <a:pt x="169"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5" name="Freeform 1984"/>
                <p:cNvSpPr>
                  <a:spLocks/>
                </p:cNvSpPr>
                <p:nvPr/>
              </p:nvSpPr>
              <p:spPr bwMode="auto">
                <a:xfrm>
                  <a:off x="1343" y="2532"/>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1"/>
                      </a:moveTo>
                      <a:lnTo>
                        <a:pt x="146" y="0"/>
                      </a:lnTo>
                      <a:lnTo>
                        <a:pt x="0" y="85"/>
                      </a:lnTo>
                      <a:lnTo>
                        <a:pt x="163"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6" name="Freeform 1985"/>
                <p:cNvSpPr>
                  <a:spLocks/>
                </p:cNvSpPr>
                <p:nvPr/>
              </p:nvSpPr>
              <p:spPr bwMode="auto">
                <a:xfrm>
                  <a:off x="1343" y="2532"/>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1"/>
                      </a:moveTo>
                      <a:lnTo>
                        <a:pt x="146" y="0"/>
                      </a:lnTo>
                      <a:lnTo>
                        <a:pt x="0" y="85"/>
                      </a:lnTo>
                      <a:lnTo>
                        <a:pt x="163"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7" name="Freeform 1986"/>
                <p:cNvSpPr>
                  <a:spLocks/>
                </p:cNvSpPr>
                <p:nvPr/>
              </p:nvSpPr>
              <p:spPr bwMode="auto">
                <a:xfrm>
                  <a:off x="1343" y="2525"/>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46" y="35"/>
                      </a:moveTo>
                      <a:lnTo>
                        <a:pt x="119" y="0"/>
                      </a:lnTo>
                      <a:lnTo>
                        <a:pt x="0" y="120"/>
                      </a:lnTo>
                      <a:lnTo>
                        <a:pt x="146"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8" name="Freeform 1987"/>
                <p:cNvSpPr>
                  <a:spLocks/>
                </p:cNvSpPr>
                <p:nvPr/>
              </p:nvSpPr>
              <p:spPr bwMode="auto">
                <a:xfrm>
                  <a:off x="1343" y="2525"/>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46" y="35"/>
                      </a:moveTo>
                      <a:lnTo>
                        <a:pt x="119" y="0"/>
                      </a:lnTo>
                      <a:lnTo>
                        <a:pt x="0" y="120"/>
                      </a:lnTo>
                      <a:lnTo>
                        <a:pt x="146"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9" name="Freeform 1988"/>
                <p:cNvSpPr>
                  <a:spLocks/>
                </p:cNvSpPr>
                <p:nvPr/>
              </p:nvSpPr>
              <p:spPr bwMode="auto">
                <a:xfrm>
                  <a:off x="1343" y="2519"/>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0" name="Freeform 1989"/>
                <p:cNvSpPr>
                  <a:spLocks/>
                </p:cNvSpPr>
                <p:nvPr/>
              </p:nvSpPr>
              <p:spPr bwMode="auto">
                <a:xfrm>
                  <a:off x="1343" y="2519"/>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1" name="Freeform 1990"/>
                <p:cNvSpPr>
                  <a:spLocks/>
                </p:cNvSpPr>
                <p:nvPr/>
              </p:nvSpPr>
              <p:spPr bwMode="auto">
                <a:xfrm>
                  <a:off x="1343" y="2516"/>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2" name="Freeform 1991"/>
                <p:cNvSpPr>
                  <a:spLocks/>
                </p:cNvSpPr>
                <p:nvPr/>
              </p:nvSpPr>
              <p:spPr bwMode="auto">
                <a:xfrm>
                  <a:off x="1343" y="2516"/>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3" name="Freeform 1992"/>
                <p:cNvSpPr>
                  <a:spLocks/>
                </p:cNvSpPr>
                <p:nvPr/>
              </p:nvSpPr>
              <p:spPr bwMode="auto">
                <a:xfrm>
                  <a:off x="1343" y="2515"/>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6"/>
                      </a:moveTo>
                      <a:lnTo>
                        <a:pt x="0" y="0"/>
                      </a:lnTo>
                      <a:lnTo>
                        <a:pt x="0" y="170"/>
                      </a:lnTo>
                      <a:lnTo>
                        <a:pt x="43"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4" name="Freeform 1993"/>
                <p:cNvSpPr>
                  <a:spLocks/>
                </p:cNvSpPr>
                <p:nvPr/>
              </p:nvSpPr>
              <p:spPr bwMode="auto">
                <a:xfrm>
                  <a:off x="1343" y="2515"/>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6"/>
                      </a:moveTo>
                      <a:lnTo>
                        <a:pt x="0" y="0"/>
                      </a:lnTo>
                      <a:lnTo>
                        <a:pt x="0" y="170"/>
                      </a:lnTo>
                      <a:lnTo>
                        <a:pt x="43" y="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5" name="Freeform 1994"/>
                <p:cNvSpPr>
                  <a:spLocks/>
                </p:cNvSpPr>
                <p:nvPr/>
              </p:nvSpPr>
              <p:spPr bwMode="auto">
                <a:xfrm>
                  <a:off x="1334"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0"/>
                      </a:moveTo>
                      <a:lnTo>
                        <a:pt x="0" y="6"/>
                      </a:lnTo>
                      <a:lnTo>
                        <a:pt x="45" y="170"/>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6" name="Freeform 1995"/>
                <p:cNvSpPr>
                  <a:spLocks/>
                </p:cNvSpPr>
                <p:nvPr/>
              </p:nvSpPr>
              <p:spPr bwMode="auto">
                <a:xfrm>
                  <a:off x="1334"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0"/>
                      </a:moveTo>
                      <a:lnTo>
                        <a:pt x="0" y="6"/>
                      </a:lnTo>
                      <a:lnTo>
                        <a:pt x="45" y="170"/>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7" name="Freeform 1996"/>
                <p:cNvSpPr>
                  <a:spLocks/>
                </p:cNvSpPr>
                <p:nvPr/>
              </p:nvSpPr>
              <p:spPr bwMode="auto">
                <a:xfrm>
                  <a:off x="1326"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8" name="Freeform 1997"/>
                <p:cNvSpPr>
                  <a:spLocks/>
                </p:cNvSpPr>
                <p:nvPr/>
              </p:nvSpPr>
              <p:spPr bwMode="auto">
                <a:xfrm>
                  <a:off x="1326"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9" name="Freeform 1998"/>
                <p:cNvSpPr>
                  <a:spLocks/>
                </p:cNvSpPr>
                <p:nvPr/>
              </p:nvSpPr>
              <p:spPr bwMode="auto">
                <a:xfrm>
                  <a:off x="1318" y="2519"/>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7"/>
                      </a:lnTo>
                      <a:lnTo>
                        <a:pt x="121" y="147"/>
                      </a:lnTo>
                      <a:lnTo>
                        <a:pt x="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0" name="Freeform 1999"/>
                <p:cNvSpPr>
                  <a:spLocks/>
                </p:cNvSpPr>
                <p:nvPr/>
              </p:nvSpPr>
              <p:spPr bwMode="auto">
                <a:xfrm>
                  <a:off x="1318" y="2519"/>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7"/>
                      </a:lnTo>
                      <a:lnTo>
                        <a:pt x="121" y="147"/>
                      </a:lnTo>
                      <a:lnTo>
                        <a:pt x="3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1" name="Freeform 2000"/>
                <p:cNvSpPr>
                  <a:spLocks/>
                </p:cNvSpPr>
                <p:nvPr/>
              </p:nvSpPr>
              <p:spPr bwMode="auto">
                <a:xfrm>
                  <a:off x="1313"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2" name="Freeform 2001"/>
                <p:cNvSpPr>
                  <a:spLocks/>
                </p:cNvSpPr>
                <p:nvPr/>
              </p:nvSpPr>
              <p:spPr bwMode="auto">
                <a:xfrm>
                  <a:off x="1313"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3" name="Freeform 2002"/>
                <p:cNvSpPr>
                  <a:spLocks/>
                </p:cNvSpPr>
                <p:nvPr/>
              </p:nvSpPr>
              <p:spPr bwMode="auto">
                <a:xfrm>
                  <a:off x="1310"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4" name="Freeform 2003"/>
                <p:cNvSpPr>
                  <a:spLocks/>
                </p:cNvSpPr>
                <p:nvPr/>
              </p:nvSpPr>
              <p:spPr bwMode="auto">
                <a:xfrm>
                  <a:off x="1310"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5" name="Freeform 2004"/>
                <p:cNvSpPr>
                  <a:spLocks/>
                </p:cNvSpPr>
                <p:nvPr/>
              </p:nvSpPr>
              <p:spPr bwMode="auto">
                <a:xfrm>
                  <a:off x="1308" y="2540"/>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7" y="0"/>
                      </a:moveTo>
                      <a:lnTo>
                        <a:pt x="0" y="44"/>
                      </a:lnTo>
                      <a:lnTo>
                        <a:pt x="171" y="44"/>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6" name="Freeform 2005"/>
                <p:cNvSpPr>
                  <a:spLocks/>
                </p:cNvSpPr>
                <p:nvPr/>
              </p:nvSpPr>
              <p:spPr bwMode="auto">
                <a:xfrm>
                  <a:off x="1308" y="2540"/>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7" y="0"/>
                      </a:moveTo>
                      <a:lnTo>
                        <a:pt x="0" y="44"/>
                      </a:lnTo>
                      <a:lnTo>
                        <a:pt x="171" y="44"/>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7" name="Freeform 2006"/>
                <p:cNvSpPr>
                  <a:spLocks/>
                </p:cNvSpPr>
                <p:nvPr/>
              </p:nvSpPr>
              <p:spPr bwMode="auto">
                <a:xfrm>
                  <a:off x="1308" y="2549"/>
                  <a:ext cx="35" cy="8"/>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0" y="0"/>
                      </a:moveTo>
                      <a:lnTo>
                        <a:pt x="7" y="44"/>
                      </a:lnTo>
                      <a:lnTo>
                        <a:pt x="171"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8" name="Freeform 2007"/>
                <p:cNvSpPr>
                  <a:spLocks/>
                </p:cNvSpPr>
                <p:nvPr/>
              </p:nvSpPr>
              <p:spPr bwMode="auto">
                <a:xfrm>
                  <a:off x="1308" y="2549"/>
                  <a:ext cx="35" cy="8"/>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0" y="0"/>
                      </a:moveTo>
                      <a:lnTo>
                        <a:pt x="7" y="44"/>
                      </a:lnTo>
                      <a:lnTo>
                        <a:pt x="171"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9" name="Freeform 2008"/>
                <p:cNvSpPr>
                  <a:spLocks/>
                </p:cNvSpPr>
                <p:nvPr/>
              </p:nvSpPr>
              <p:spPr bwMode="auto">
                <a:xfrm>
                  <a:off x="1310"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0" name="Freeform 2009"/>
                <p:cNvSpPr>
                  <a:spLocks/>
                </p:cNvSpPr>
                <p:nvPr/>
              </p:nvSpPr>
              <p:spPr bwMode="auto">
                <a:xfrm>
                  <a:off x="1310"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1" name="Freeform 2010"/>
                <p:cNvSpPr>
                  <a:spLocks/>
                </p:cNvSpPr>
                <p:nvPr/>
              </p:nvSpPr>
              <p:spPr bwMode="auto">
                <a:xfrm>
                  <a:off x="1313"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2" name="Freeform 2011"/>
                <p:cNvSpPr>
                  <a:spLocks/>
                </p:cNvSpPr>
                <p:nvPr/>
              </p:nvSpPr>
              <p:spPr bwMode="auto">
                <a:xfrm>
                  <a:off x="1313"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3" name="Freeform 2012"/>
                <p:cNvSpPr>
                  <a:spLocks/>
                </p:cNvSpPr>
                <p:nvPr/>
              </p:nvSpPr>
              <p:spPr bwMode="auto">
                <a:xfrm>
                  <a:off x="1318" y="2549"/>
                  <a:ext cx="25"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0" y="120"/>
                      </a:moveTo>
                      <a:lnTo>
                        <a:pt x="36" y="146"/>
                      </a:lnTo>
                      <a:lnTo>
                        <a:pt x="121"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4" name="Freeform 2013"/>
                <p:cNvSpPr>
                  <a:spLocks/>
                </p:cNvSpPr>
                <p:nvPr/>
              </p:nvSpPr>
              <p:spPr bwMode="auto">
                <a:xfrm>
                  <a:off x="1318" y="2549"/>
                  <a:ext cx="25"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0" y="120"/>
                      </a:moveTo>
                      <a:lnTo>
                        <a:pt x="36" y="146"/>
                      </a:lnTo>
                      <a:lnTo>
                        <a:pt x="121"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5" name="Freeform 2014"/>
                <p:cNvSpPr>
                  <a:spLocks/>
                </p:cNvSpPr>
                <p:nvPr/>
              </p:nvSpPr>
              <p:spPr bwMode="auto">
                <a:xfrm>
                  <a:off x="1326"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6"/>
                      </a:moveTo>
                      <a:lnTo>
                        <a:pt x="40" y="164"/>
                      </a:lnTo>
                      <a:lnTo>
                        <a:pt x="85" y="0"/>
                      </a:lnTo>
                      <a:lnTo>
                        <a:pt x="0"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6" name="Freeform 2015"/>
                <p:cNvSpPr>
                  <a:spLocks/>
                </p:cNvSpPr>
                <p:nvPr/>
              </p:nvSpPr>
              <p:spPr bwMode="auto">
                <a:xfrm>
                  <a:off x="1326"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6"/>
                      </a:moveTo>
                      <a:lnTo>
                        <a:pt x="40" y="164"/>
                      </a:lnTo>
                      <a:lnTo>
                        <a:pt x="85" y="0"/>
                      </a:lnTo>
                      <a:lnTo>
                        <a:pt x="0"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7" name="Freeform 2016"/>
                <p:cNvSpPr>
                  <a:spLocks/>
                </p:cNvSpPr>
                <p:nvPr/>
              </p:nvSpPr>
              <p:spPr bwMode="auto">
                <a:xfrm>
                  <a:off x="1334"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8" name="Freeform 2017"/>
                <p:cNvSpPr>
                  <a:spLocks/>
                </p:cNvSpPr>
                <p:nvPr/>
              </p:nvSpPr>
              <p:spPr bwMode="auto">
                <a:xfrm>
                  <a:off x="1334"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9" name="Freeform 2018"/>
                <p:cNvSpPr>
                  <a:spLocks/>
                </p:cNvSpPr>
                <p:nvPr/>
              </p:nvSpPr>
              <p:spPr bwMode="auto">
                <a:xfrm>
                  <a:off x="1343" y="2549"/>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0" name="Freeform 2019"/>
                <p:cNvSpPr>
                  <a:spLocks/>
                </p:cNvSpPr>
                <p:nvPr/>
              </p:nvSpPr>
              <p:spPr bwMode="auto">
                <a:xfrm>
                  <a:off x="1343" y="2549"/>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1" name="Freeform 2020"/>
                <p:cNvSpPr>
                  <a:spLocks/>
                </p:cNvSpPr>
                <p:nvPr/>
              </p:nvSpPr>
              <p:spPr bwMode="auto">
                <a:xfrm>
                  <a:off x="1343" y="2549"/>
                  <a:ext cx="16"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6"/>
                      </a:lnTo>
                      <a:lnTo>
                        <a:pt x="0" y="0"/>
                      </a:lnTo>
                      <a:lnTo>
                        <a:pt x="43"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2" name="Freeform 2021"/>
                <p:cNvSpPr>
                  <a:spLocks/>
                </p:cNvSpPr>
                <p:nvPr/>
              </p:nvSpPr>
              <p:spPr bwMode="auto">
                <a:xfrm>
                  <a:off x="1343" y="2549"/>
                  <a:ext cx="16"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6"/>
                      </a:lnTo>
                      <a:lnTo>
                        <a:pt x="0" y="0"/>
                      </a:lnTo>
                      <a:lnTo>
                        <a:pt x="43"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3" name="Freeform 2022"/>
                <p:cNvSpPr>
                  <a:spLocks/>
                </p:cNvSpPr>
                <p:nvPr/>
              </p:nvSpPr>
              <p:spPr bwMode="auto">
                <a:xfrm>
                  <a:off x="1343" y="2549"/>
                  <a:ext cx="23"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84" y="146"/>
                      </a:moveTo>
                      <a:lnTo>
                        <a:pt x="119" y="120"/>
                      </a:lnTo>
                      <a:lnTo>
                        <a:pt x="0" y="0"/>
                      </a:lnTo>
                      <a:lnTo>
                        <a:pt x="8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4" name="Freeform 2023"/>
                <p:cNvSpPr>
                  <a:spLocks/>
                </p:cNvSpPr>
                <p:nvPr/>
              </p:nvSpPr>
              <p:spPr bwMode="auto">
                <a:xfrm>
                  <a:off x="1343" y="2549"/>
                  <a:ext cx="23"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84" y="146"/>
                      </a:moveTo>
                      <a:lnTo>
                        <a:pt x="119" y="120"/>
                      </a:lnTo>
                      <a:lnTo>
                        <a:pt x="0" y="0"/>
                      </a:lnTo>
                      <a:lnTo>
                        <a:pt x="84"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 name="Freeform 2024"/>
                <p:cNvSpPr>
                  <a:spLocks/>
                </p:cNvSpPr>
                <p:nvPr/>
              </p:nvSpPr>
              <p:spPr bwMode="auto">
                <a:xfrm>
                  <a:off x="1343" y="2549"/>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19" y="120"/>
                      </a:moveTo>
                      <a:lnTo>
                        <a:pt x="146" y="85"/>
                      </a:lnTo>
                      <a:lnTo>
                        <a:pt x="0" y="0"/>
                      </a:lnTo>
                      <a:lnTo>
                        <a:pt x="119"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6" name="Freeform 2025"/>
                <p:cNvSpPr>
                  <a:spLocks/>
                </p:cNvSpPr>
                <p:nvPr/>
              </p:nvSpPr>
              <p:spPr bwMode="auto">
                <a:xfrm>
                  <a:off x="1343" y="2549"/>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19" y="120"/>
                      </a:moveTo>
                      <a:lnTo>
                        <a:pt x="146" y="85"/>
                      </a:lnTo>
                      <a:lnTo>
                        <a:pt x="0" y="0"/>
                      </a:lnTo>
                      <a:lnTo>
                        <a:pt x="119"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7" name="Freeform 2026"/>
                <p:cNvSpPr>
                  <a:spLocks/>
                </p:cNvSpPr>
                <p:nvPr/>
              </p:nvSpPr>
              <p:spPr bwMode="auto">
                <a:xfrm>
                  <a:off x="1343" y="2549"/>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6" y="85"/>
                      </a:moveTo>
                      <a:lnTo>
                        <a:pt x="163" y="44"/>
                      </a:lnTo>
                      <a:lnTo>
                        <a:pt x="0" y="0"/>
                      </a:lnTo>
                      <a:lnTo>
                        <a:pt x="146"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8" name="Freeform 2027"/>
                <p:cNvSpPr>
                  <a:spLocks/>
                </p:cNvSpPr>
                <p:nvPr/>
              </p:nvSpPr>
              <p:spPr bwMode="auto">
                <a:xfrm>
                  <a:off x="1343" y="2549"/>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6" y="85"/>
                      </a:moveTo>
                      <a:lnTo>
                        <a:pt x="163" y="44"/>
                      </a:lnTo>
                      <a:lnTo>
                        <a:pt x="0" y="0"/>
                      </a:lnTo>
                      <a:lnTo>
                        <a:pt x="146"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9" name="Freeform 2028"/>
                <p:cNvSpPr>
                  <a:spLocks/>
                </p:cNvSpPr>
                <p:nvPr/>
              </p:nvSpPr>
              <p:spPr bwMode="auto">
                <a:xfrm>
                  <a:off x="1343" y="2549"/>
                  <a:ext cx="33"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3" y="44"/>
                      </a:moveTo>
                      <a:lnTo>
                        <a:pt x="169" y="0"/>
                      </a:lnTo>
                      <a:lnTo>
                        <a:pt x="0" y="0"/>
                      </a:lnTo>
                      <a:lnTo>
                        <a:pt x="163"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0" name="Freeform 2029"/>
                <p:cNvSpPr>
                  <a:spLocks/>
                </p:cNvSpPr>
                <p:nvPr/>
              </p:nvSpPr>
              <p:spPr bwMode="auto">
                <a:xfrm>
                  <a:off x="1343" y="2549"/>
                  <a:ext cx="33"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3" y="44"/>
                      </a:moveTo>
                      <a:lnTo>
                        <a:pt x="169" y="0"/>
                      </a:lnTo>
                      <a:lnTo>
                        <a:pt x="0" y="0"/>
                      </a:lnTo>
                      <a:lnTo>
                        <a:pt x="163"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1" name="Freeform 2030"/>
                <p:cNvSpPr>
                  <a:spLocks/>
                </p:cNvSpPr>
                <p:nvPr/>
              </p:nvSpPr>
              <p:spPr bwMode="auto">
                <a:xfrm>
                  <a:off x="2021"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5"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2" name="Freeform 2031"/>
                <p:cNvSpPr>
                  <a:spLocks/>
                </p:cNvSpPr>
                <p:nvPr/>
              </p:nvSpPr>
              <p:spPr bwMode="auto">
                <a:xfrm>
                  <a:off x="2021"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5"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3" name="Freeform 2032"/>
                <p:cNvSpPr>
                  <a:spLocks/>
                </p:cNvSpPr>
                <p:nvPr/>
              </p:nvSpPr>
              <p:spPr bwMode="auto">
                <a:xfrm>
                  <a:off x="2021" y="2532"/>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1"/>
                      </a:moveTo>
                      <a:lnTo>
                        <a:pt x="148" y="0"/>
                      </a:lnTo>
                      <a:lnTo>
                        <a:pt x="0" y="85"/>
                      </a:lnTo>
                      <a:lnTo>
                        <a:pt x="165"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4" name="Freeform 2033"/>
                <p:cNvSpPr>
                  <a:spLocks/>
                </p:cNvSpPr>
                <p:nvPr/>
              </p:nvSpPr>
              <p:spPr bwMode="auto">
                <a:xfrm>
                  <a:off x="2021" y="2532"/>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1"/>
                      </a:moveTo>
                      <a:lnTo>
                        <a:pt x="148" y="0"/>
                      </a:lnTo>
                      <a:lnTo>
                        <a:pt x="0" y="85"/>
                      </a:lnTo>
                      <a:lnTo>
                        <a:pt x="165"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5" name="Freeform 2034"/>
                <p:cNvSpPr>
                  <a:spLocks/>
                </p:cNvSpPr>
                <p:nvPr/>
              </p:nvSpPr>
              <p:spPr bwMode="auto">
                <a:xfrm>
                  <a:off x="2021" y="2525"/>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0" y="0"/>
                      </a:lnTo>
                      <a:lnTo>
                        <a:pt x="0" y="120"/>
                      </a:lnTo>
                      <a:lnTo>
                        <a:pt x="14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6" name="Freeform 2035"/>
                <p:cNvSpPr>
                  <a:spLocks/>
                </p:cNvSpPr>
                <p:nvPr/>
              </p:nvSpPr>
              <p:spPr bwMode="auto">
                <a:xfrm>
                  <a:off x="2021" y="2525"/>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0" y="0"/>
                      </a:lnTo>
                      <a:lnTo>
                        <a:pt x="0" y="120"/>
                      </a:lnTo>
                      <a:lnTo>
                        <a:pt x="148"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7" name="Freeform 2036"/>
                <p:cNvSpPr>
                  <a:spLocks/>
                </p:cNvSpPr>
                <p:nvPr/>
              </p:nvSpPr>
              <p:spPr bwMode="auto">
                <a:xfrm>
                  <a:off x="2021" y="251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8" name="Freeform 2037"/>
                <p:cNvSpPr>
                  <a:spLocks/>
                </p:cNvSpPr>
                <p:nvPr/>
              </p:nvSpPr>
              <p:spPr bwMode="auto">
                <a:xfrm>
                  <a:off x="2021" y="251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9" name="Freeform 2038"/>
                <p:cNvSpPr>
                  <a:spLocks/>
                </p:cNvSpPr>
                <p:nvPr/>
              </p:nvSpPr>
              <p:spPr bwMode="auto">
                <a:xfrm>
                  <a:off x="2021"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2039"/>
                <p:cNvSpPr>
                  <a:spLocks/>
                </p:cNvSpPr>
                <p:nvPr/>
              </p:nvSpPr>
              <p:spPr bwMode="auto">
                <a:xfrm>
                  <a:off x="2021"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1" name="Freeform 2040"/>
                <p:cNvSpPr>
                  <a:spLocks/>
                </p:cNvSpPr>
                <p:nvPr/>
              </p:nvSpPr>
              <p:spPr bwMode="auto">
                <a:xfrm>
                  <a:off x="2021" y="2515"/>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2041"/>
                <p:cNvSpPr>
                  <a:spLocks/>
                </p:cNvSpPr>
                <p:nvPr/>
              </p:nvSpPr>
              <p:spPr bwMode="auto">
                <a:xfrm>
                  <a:off x="2021" y="2515"/>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3" name="Freeform 2042"/>
                <p:cNvSpPr>
                  <a:spLocks/>
                </p:cNvSpPr>
                <p:nvPr/>
              </p:nvSpPr>
              <p:spPr bwMode="auto">
                <a:xfrm>
                  <a:off x="2012"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Freeform 2043"/>
                <p:cNvSpPr>
                  <a:spLocks/>
                </p:cNvSpPr>
                <p:nvPr/>
              </p:nvSpPr>
              <p:spPr bwMode="auto">
                <a:xfrm>
                  <a:off x="2012"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5" name="Freeform 2044"/>
                <p:cNvSpPr>
                  <a:spLocks/>
                </p:cNvSpPr>
                <p:nvPr/>
              </p:nvSpPr>
              <p:spPr bwMode="auto">
                <a:xfrm>
                  <a:off x="2004"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6" name="Freeform 2045"/>
                <p:cNvSpPr>
                  <a:spLocks/>
                </p:cNvSpPr>
                <p:nvPr/>
              </p:nvSpPr>
              <p:spPr bwMode="auto">
                <a:xfrm>
                  <a:off x="2004"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7" name="Freeform 2046"/>
                <p:cNvSpPr>
                  <a:spLocks/>
                </p:cNvSpPr>
                <p:nvPr/>
              </p:nvSpPr>
              <p:spPr bwMode="auto">
                <a:xfrm>
                  <a:off x="1997"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7"/>
                      </a:lnTo>
                      <a:lnTo>
                        <a:pt x="119" y="147"/>
                      </a:lnTo>
                      <a:lnTo>
                        <a:pt x="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8" name="Freeform 2047"/>
                <p:cNvSpPr>
                  <a:spLocks/>
                </p:cNvSpPr>
                <p:nvPr/>
              </p:nvSpPr>
              <p:spPr bwMode="auto">
                <a:xfrm>
                  <a:off x="1997"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7"/>
                      </a:lnTo>
                      <a:lnTo>
                        <a:pt x="119" y="147"/>
                      </a:lnTo>
                      <a:lnTo>
                        <a:pt x="3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9" name="Freeform 2048"/>
                <p:cNvSpPr>
                  <a:spLocks/>
                </p:cNvSpPr>
                <p:nvPr/>
              </p:nvSpPr>
              <p:spPr bwMode="auto">
                <a:xfrm>
                  <a:off x="1992"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0" name="Freeform 2049"/>
                <p:cNvSpPr>
                  <a:spLocks/>
                </p:cNvSpPr>
                <p:nvPr/>
              </p:nvSpPr>
              <p:spPr bwMode="auto">
                <a:xfrm>
                  <a:off x="1992"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1" name="Freeform 2050"/>
                <p:cNvSpPr>
                  <a:spLocks/>
                </p:cNvSpPr>
                <p:nvPr/>
              </p:nvSpPr>
              <p:spPr bwMode="auto">
                <a:xfrm>
                  <a:off x="1988"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2" name="Freeform 2051"/>
                <p:cNvSpPr>
                  <a:spLocks/>
                </p:cNvSpPr>
                <p:nvPr/>
              </p:nvSpPr>
              <p:spPr bwMode="auto">
                <a:xfrm>
                  <a:off x="1988"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3" name="Freeform 2052"/>
                <p:cNvSpPr>
                  <a:spLocks/>
                </p:cNvSpPr>
                <p:nvPr/>
              </p:nvSpPr>
              <p:spPr bwMode="auto">
                <a:xfrm>
                  <a:off x="1987"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 name="Freeform 2053"/>
                <p:cNvSpPr>
                  <a:spLocks/>
                </p:cNvSpPr>
                <p:nvPr/>
              </p:nvSpPr>
              <p:spPr bwMode="auto">
                <a:xfrm>
                  <a:off x="1987"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5" name="Freeform 2054"/>
                <p:cNvSpPr>
                  <a:spLocks/>
                </p:cNvSpPr>
                <p:nvPr/>
              </p:nvSpPr>
              <p:spPr bwMode="auto">
                <a:xfrm>
                  <a:off x="1987"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6" name="Freeform 2055"/>
                <p:cNvSpPr>
                  <a:spLocks/>
                </p:cNvSpPr>
                <p:nvPr/>
              </p:nvSpPr>
              <p:spPr bwMode="auto">
                <a:xfrm>
                  <a:off x="1987"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7" name="Freeform 2056"/>
                <p:cNvSpPr>
                  <a:spLocks/>
                </p:cNvSpPr>
                <p:nvPr/>
              </p:nvSpPr>
              <p:spPr bwMode="auto">
                <a:xfrm>
                  <a:off x="1988"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8" name="Freeform 2057"/>
                <p:cNvSpPr>
                  <a:spLocks/>
                </p:cNvSpPr>
                <p:nvPr/>
              </p:nvSpPr>
              <p:spPr bwMode="auto">
                <a:xfrm>
                  <a:off x="1988"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9" name="Freeform 2058"/>
                <p:cNvSpPr>
                  <a:spLocks/>
                </p:cNvSpPr>
                <p:nvPr/>
              </p:nvSpPr>
              <p:spPr bwMode="auto">
                <a:xfrm>
                  <a:off x="1992"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0" name="Freeform 2059"/>
                <p:cNvSpPr>
                  <a:spLocks/>
                </p:cNvSpPr>
                <p:nvPr/>
              </p:nvSpPr>
              <p:spPr bwMode="auto">
                <a:xfrm>
                  <a:off x="1992"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1" name="Freeform 2060"/>
                <p:cNvSpPr>
                  <a:spLocks/>
                </p:cNvSpPr>
                <p:nvPr/>
              </p:nvSpPr>
              <p:spPr bwMode="auto">
                <a:xfrm>
                  <a:off x="1997"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4" y="146"/>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2" name="Freeform 2061"/>
                <p:cNvSpPr>
                  <a:spLocks/>
                </p:cNvSpPr>
                <p:nvPr/>
              </p:nvSpPr>
              <p:spPr bwMode="auto">
                <a:xfrm>
                  <a:off x="1997"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4" y="146"/>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3" name="Freeform 2062"/>
                <p:cNvSpPr>
                  <a:spLocks/>
                </p:cNvSpPr>
                <p:nvPr/>
              </p:nvSpPr>
              <p:spPr bwMode="auto">
                <a:xfrm>
                  <a:off x="2004"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6"/>
                      </a:moveTo>
                      <a:lnTo>
                        <a:pt x="42" y="164"/>
                      </a:lnTo>
                      <a:lnTo>
                        <a:pt x="85" y="0"/>
                      </a:lnTo>
                      <a:lnTo>
                        <a:pt x="0"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4" name="Freeform 2063"/>
                <p:cNvSpPr>
                  <a:spLocks/>
                </p:cNvSpPr>
                <p:nvPr/>
              </p:nvSpPr>
              <p:spPr bwMode="auto">
                <a:xfrm>
                  <a:off x="2004"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6"/>
                      </a:moveTo>
                      <a:lnTo>
                        <a:pt x="42" y="164"/>
                      </a:lnTo>
                      <a:lnTo>
                        <a:pt x="85" y="0"/>
                      </a:lnTo>
                      <a:lnTo>
                        <a:pt x="0"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 name="Freeform 2064"/>
                <p:cNvSpPr>
                  <a:spLocks/>
                </p:cNvSpPr>
                <p:nvPr/>
              </p:nvSpPr>
              <p:spPr bwMode="auto">
                <a:xfrm>
                  <a:off x="2012"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6" name="Freeform 2065"/>
                <p:cNvSpPr>
                  <a:spLocks/>
                </p:cNvSpPr>
                <p:nvPr/>
              </p:nvSpPr>
              <p:spPr bwMode="auto">
                <a:xfrm>
                  <a:off x="2012"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7" name="Freeform 2066"/>
                <p:cNvSpPr>
                  <a:spLocks/>
                </p:cNvSpPr>
                <p:nvPr/>
              </p:nvSpPr>
              <p:spPr bwMode="auto">
                <a:xfrm>
                  <a:off x="2021" y="254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8" name="Freeform 2067"/>
                <p:cNvSpPr>
                  <a:spLocks/>
                </p:cNvSpPr>
                <p:nvPr/>
              </p:nvSpPr>
              <p:spPr bwMode="auto">
                <a:xfrm>
                  <a:off x="2021" y="2549"/>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9" name="Freeform 2068"/>
                <p:cNvSpPr>
                  <a:spLocks/>
                </p:cNvSpPr>
                <p:nvPr/>
              </p:nvSpPr>
              <p:spPr bwMode="auto">
                <a:xfrm>
                  <a:off x="2021"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6"/>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0" name="Freeform 2069"/>
                <p:cNvSpPr>
                  <a:spLocks/>
                </p:cNvSpPr>
                <p:nvPr/>
              </p:nvSpPr>
              <p:spPr bwMode="auto">
                <a:xfrm>
                  <a:off x="2021"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6"/>
                      </a:lnTo>
                      <a:lnTo>
                        <a:pt x="0" y="0"/>
                      </a:lnTo>
                      <a:lnTo>
                        <a:pt x="44"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1" name="Freeform 2070"/>
                <p:cNvSpPr>
                  <a:spLocks/>
                </p:cNvSpPr>
                <p:nvPr/>
              </p:nvSpPr>
              <p:spPr bwMode="auto">
                <a:xfrm>
                  <a:off x="2021" y="2549"/>
                  <a:ext cx="24" cy="29"/>
                </a:xfrm>
                <a:custGeom>
                  <a:avLst/>
                  <a:gdLst>
                    <a:gd name="T0" fmla="*/ 0 w 120"/>
                    <a:gd name="T1" fmla="*/ 0 h 146"/>
                    <a:gd name="T2" fmla="*/ 0 w 120"/>
                    <a:gd name="T3" fmla="*/ 0 h 146"/>
                    <a:gd name="T4" fmla="*/ 0 w 120"/>
                    <a:gd name="T5" fmla="*/ 0 h 146"/>
                    <a:gd name="T6" fmla="*/ 0 w 120"/>
                    <a:gd name="T7" fmla="*/ 0 h 146"/>
                    <a:gd name="T8" fmla="*/ 0 60000 65536"/>
                    <a:gd name="T9" fmla="*/ 0 60000 65536"/>
                    <a:gd name="T10" fmla="*/ 0 60000 65536"/>
                    <a:gd name="T11" fmla="*/ 0 60000 65536"/>
                    <a:gd name="T12" fmla="*/ 0 w 120"/>
                    <a:gd name="T13" fmla="*/ 0 h 146"/>
                    <a:gd name="T14" fmla="*/ 120 w 120"/>
                    <a:gd name="T15" fmla="*/ 146 h 146"/>
                  </a:gdLst>
                  <a:ahLst/>
                  <a:cxnLst>
                    <a:cxn ang="T8">
                      <a:pos x="T0" y="T1"/>
                    </a:cxn>
                    <a:cxn ang="T9">
                      <a:pos x="T2" y="T3"/>
                    </a:cxn>
                    <a:cxn ang="T10">
                      <a:pos x="T4" y="T5"/>
                    </a:cxn>
                    <a:cxn ang="T11">
                      <a:pos x="T6" y="T7"/>
                    </a:cxn>
                  </a:cxnLst>
                  <a:rect l="T12" t="T13" r="T14" b="T15"/>
                  <a:pathLst>
                    <a:path w="120" h="146">
                      <a:moveTo>
                        <a:pt x="85" y="146"/>
                      </a:moveTo>
                      <a:lnTo>
                        <a:pt x="120" y="120"/>
                      </a:lnTo>
                      <a:lnTo>
                        <a:pt x="0" y="0"/>
                      </a:lnTo>
                      <a:lnTo>
                        <a:pt x="85"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2" name="Freeform 2071"/>
                <p:cNvSpPr>
                  <a:spLocks/>
                </p:cNvSpPr>
                <p:nvPr/>
              </p:nvSpPr>
              <p:spPr bwMode="auto">
                <a:xfrm>
                  <a:off x="2021" y="2549"/>
                  <a:ext cx="24" cy="29"/>
                </a:xfrm>
                <a:custGeom>
                  <a:avLst/>
                  <a:gdLst>
                    <a:gd name="T0" fmla="*/ 0 w 120"/>
                    <a:gd name="T1" fmla="*/ 0 h 146"/>
                    <a:gd name="T2" fmla="*/ 0 w 120"/>
                    <a:gd name="T3" fmla="*/ 0 h 146"/>
                    <a:gd name="T4" fmla="*/ 0 w 120"/>
                    <a:gd name="T5" fmla="*/ 0 h 146"/>
                    <a:gd name="T6" fmla="*/ 0 w 120"/>
                    <a:gd name="T7" fmla="*/ 0 h 146"/>
                    <a:gd name="T8" fmla="*/ 0 60000 65536"/>
                    <a:gd name="T9" fmla="*/ 0 60000 65536"/>
                    <a:gd name="T10" fmla="*/ 0 60000 65536"/>
                    <a:gd name="T11" fmla="*/ 0 60000 65536"/>
                    <a:gd name="T12" fmla="*/ 0 w 120"/>
                    <a:gd name="T13" fmla="*/ 0 h 146"/>
                    <a:gd name="T14" fmla="*/ 120 w 120"/>
                    <a:gd name="T15" fmla="*/ 146 h 146"/>
                  </a:gdLst>
                  <a:ahLst/>
                  <a:cxnLst>
                    <a:cxn ang="T8">
                      <a:pos x="T0" y="T1"/>
                    </a:cxn>
                    <a:cxn ang="T9">
                      <a:pos x="T2" y="T3"/>
                    </a:cxn>
                    <a:cxn ang="T10">
                      <a:pos x="T4" y="T5"/>
                    </a:cxn>
                    <a:cxn ang="T11">
                      <a:pos x="T6" y="T7"/>
                    </a:cxn>
                  </a:cxnLst>
                  <a:rect l="T12" t="T13" r="T14" b="T15"/>
                  <a:pathLst>
                    <a:path w="120" h="146">
                      <a:moveTo>
                        <a:pt x="85" y="146"/>
                      </a:moveTo>
                      <a:lnTo>
                        <a:pt x="120" y="120"/>
                      </a:lnTo>
                      <a:lnTo>
                        <a:pt x="0" y="0"/>
                      </a:lnTo>
                      <a:lnTo>
                        <a:pt x="85"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3" name="Freeform 2072"/>
                <p:cNvSpPr>
                  <a:spLocks/>
                </p:cNvSpPr>
                <p:nvPr/>
              </p:nvSpPr>
              <p:spPr bwMode="auto">
                <a:xfrm>
                  <a:off x="2021" y="2549"/>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0" y="120"/>
                      </a:moveTo>
                      <a:lnTo>
                        <a:pt x="148"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4" name="Freeform 2073"/>
                <p:cNvSpPr>
                  <a:spLocks/>
                </p:cNvSpPr>
                <p:nvPr/>
              </p:nvSpPr>
              <p:spPr bwMode="auto">
                <a:xfrm>
                  <a:off x="2021" y="2549"/>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0" y="120"/>
                      </a:moveTo>
                      <a:lnTo>
                        <a:pt x="148" y="85"/>
                      </a:lnTo>
                      <a:lnTo>
                        <a:pt x="0" y="0"/>
                      </a:lnTo>
                      <a:lnTo>
                        <a:pt x="12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5" name="Freeform 2074"/>
                <p:cNvSpPr>
                  <a:spLocks/>
                </p:cNvSpPr>
                <p:nvPr/>
              </p:nvSpPr>
              <p:spPr bwMode="auto">
                <a:xfrm>
                  <a:off x="2021" y="2549"/>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6" name="Freeform 2075"/>
                <p:cNvSpPr>
                  <a:spLocks/>
                </p:cNvSpPr>
                <p:nvPr/>
              </p:nvSpPr>
              <p:spPr bwMode="auto">
                <a:xfrm>
                  <a:off x="2021" y="2549"/>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7" name="Freeform 2076"/>
                <p:cNvSpPr>
                  <a:spLocks/>
                </p:cNvSpPr>
                <p:nvPr/>
              </p:nvSpPr>
              <p:spPr bwMode="auto">
                <a:xfrm>
                  <a:off x="2021"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8" name="Freeform 2077"/>
                <p:cNvSpPr>
                  <a:spLocks/>
                </p:cNvSpPr>
                <p:nvPr/>
              </p:nvSpPr>
              <p:spPr bwMode="auto">
                <a:xfrm>
                  <a:off x="2021"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9" name="Freeform 2078"/>
                <p:cNvSpPr>
                  <a:spLocks/>
                </p:cNvSpPr>
                <p:nvPr/>
              </p:nvSpPr>
              <p:spPr bwMode="auto">
                <a:xfrm>
                  <a:off x="2700"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0" name="Freeform 2079"/>
                <p:cNvSpPr>
                  <a:spLocks/>
                </p:cNvSpPr>
                <p:nvPr/>
              </p:nvSpPr>
              <p:spPr bwMode="auto">
                <a:xfrm>
                  <a:off x="2700"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1" name="Freeform 2080"/>
                <p:cNvSpPr>
                  <a:spLocks/>
                </p:cNvSpPr>
                <p:nvPr/>
              </p:nvSpPr>
              <p:spPr bwMode="auto">
                <a:xfrm>
                  <a:off x="2700" y="253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2" name="Freeform 2081"/>
                <p:cNvSpPr>
                  <a:spLocks/>
                </p:cNvSpPr>
                <p:nvPr/>
              </p:nvSpPr>
              <p:spPr bwMode="auto">
                <a:xfrm>
                  <a:off x="2700" y="253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3" name="Freeform 2082"/>
                <p:cNvSpPr>
                  <a:spLocks/>
                </p:cNvSpPr>
                <p:nvPr/>
              </p:nvSpPr>
              <p:spPr bwMode="auto">
                <a:xfrm>
                  <a:off x="2700"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4" name="Freeform 2083"/>
                <p:cNvSpPr>
                  <a:spLocks/>
                </p:cNvSpPr>
                <p:nvPr/>
              </p:nvSpPr>
              <p:spPr bwMode="auto">
                <a:xfrm>
                  <a:off x="2700"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5" name="Freeform 2084"/>
                <p:cNvSpPr>
                  <a:spLocks/>
                </p:cNvSpPr>
                <p:nvPr/>
              </p:nvSpPr>
              <p:spPr bwMode="auto">
                <a:xfrm>
                  <a:off x="2700"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5"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6" name="Freeform 2085"/>
                <p:cNvSpPr>
                  <a:spLocks/>
                </p:cNvSpPr>
                <p:nvPr/>
              </p:nvSpPr>
              <p:spPr bwMode="auto">
                <a:xfrm>
                  <a:off x="2700"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5" y="0"/>
                      </a:lnTo>
                      <a:lnTo>
                        <a:pt x="0" y="147"/>
                      </a:lnTo>
                      <a:lnTo>
                        <a:pt x="121"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7" name="Freeform 2086"/>
                <p:cNvSpPr>
                  <a:spLocks/>
                </p:cNvSpPr>
                <p:nvPr/>
              </p:nvSpPr>
              <p:spPr bwMode="auto">
                <a:xfrm>
                  <a:off x="2700"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8" name="Freeform 2087"/>
                <p:cNvSpPr>
                  <a:spLocks/>
                </p:cNvSpPr>
                <p:nvPr/>
              </p:nvSpPr>
              <p:spPr bwMode="auto">
                <a:xfrm>
                  <a:off x="2700" y="251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9" name="Freeform 2088"/>
                <p:cNvSpPr>
                  <a:spLocks/>
                </p:cNvSpPr>
                <p:nvPr/>
              </p:nvSpPr>
              <p:spPr bwMode="auto">
                <a:xfrm>
                  <a:off x="2700"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0" name="Freeform 2089"/>
                <p:cNvSpPr>
                  <a:spLocks/>
                </p:cNvSpPr>
                <p:nvPr/>
              </p:nvSpPr>
              <p:spPr bwMode="auto">
                <a:xfrm>
                  <a:off x="2700"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1" name="Freeform 2090"/>
                <p:cNvSpPr>
                  <a:spLocks/>
                </p:cNvSpPr>
                <p:nvPr/>
              </p:nvSpPr>
              <p:spPr bwMode="auto">
                <a:xfrm>
                  <a:off x="2691"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2" name="Freeform 2091"/>
                <p:cNvSpPr>
                  <a:spLocks/>
                </p:cNvSpPr>
                <p:nvPr/>
              </p:nvSpPr>
              <p:spPr bwMode="auto">
                <a:xfrm>
                  <a:off x="2691"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3" name="Freeform 2092"/>
                <p:cNvSpPr>
                  <a:spLocks/>
                </p:cNvSpPr>
                <p:nvPr/>
              </p:nvSpPr>
              <p:spPr bwMode="auto">
                <a:xfrm>
                  <a:off x="2683"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4" name="Freeform 2093"/>
                <p:cNvSpPr>
                  <a:spLocks/>
                </p:cNvSpPr>
                <p:nvPr/>
              </p:nvSpPr>
              <p:spPr bwMode="auto">
                <a:xfrm>
                  <a:off x="2683"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5" name="Freeform 2094"/>
                <p:cNvSpPr>
                  <a:spLocks/>
                </p:cNvSpPr>
                <p:nvPr/>
              </p:nvSpPr>
              <p:spPr bwMode="auto">
                <a:xfrm>
                  <a:off x="2676"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6" name="Freeform 2095"/>
                <p:cNvSpPr>
                  <a:spLocks/>
                </p:cNvSpPr>
                <p:nvPr/>
              </p:nvSpPr>
              <p:spPr bwMode="auto">
                <a:xfrm>
                  <a:off x="2676"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7" name="Freeform 2096"/>
                <p:cNvSpPr>
                  <a:spLocks/>
                </p:cNvSpPr>
                <p:nvPr/>
              </p:nvSpPr>
              <p:spPr bwMode="auto">
                <a:xfrm>
                  <a:off x="2670" y="2525"/>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8" name="Freeform 2097"/>
                <p:cNvSpPr>
                  <a:spLocks/>
                </p:cNvSpPr>
                <p:nvPr/>
              </p:nvSpPr>
              <p:spPr bwMode="auto">
                <a:xfrm>
                  <a:off x="2670" y="2525"/>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 name="Group 2299"/>
              <p:cNvGrpSpPr>
                <a:grpSpLocks/>
              </p:cNvGrpSpPr>
              <p:nvPr/>
            </p:nvGrpSpPr>
            <p:grpSpPr bwMode="auto">
              <a:xfrm>
                <a:off x="2666" y="2515"/>
                <a:ext cx="1764" cy="747"/>
                <a:chOff x="2666" y="2515"/>
                <a:chExt cx="1764" cy="747"/>
              </a:xfrm>
              <a:grpFill/>
            </p:grpSpPr>
            <p:sp>
              <p:nvSpPr>
                <p:cNvPr id="699" name="Freeform 2099"/>
                <p:cNvSpPr>
                  <a:spLocks/>
                </p:cNvSpPr>
                <p:nvPr/>
              </p:nvSpPr>
              <p:spPr bwMode="auto">
                <a:xfrm>
                  <a:off x="2667" y="2532"/>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1"/>
                      </a:lnTo>
                      <a:lnTo>
                        <a:pt x="163"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0" name="Freeform 2100"/>
                <p:cNvSpPr>
                  <a:spLocks/>
                </p:cNvSpPr>
                <p:nvPr/>
              </p:nvSpPr>
              <p:spPr bwMode="auto">
                <a:xfrm>
                  <a:off x="2667" y="2532"/>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1"/>
                      </a:lnTo>
                      <a:lnTo>
                        <a:pt x="163"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 name="Freeform 2101"/>
                <p:cNvSpPr>
                  <a:spLocks/>
                </p:cNvSpPr>
                <p:nvPr/>
              </p:nvSpPr>
              <p:spPr bwMode="auto">
                <a:xfrm>
                  <a:off x="2666"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7" y="0"/>
                      </a:moveTo>
                      <a:lnTo>
                        <a:pt x="0" y="44"/>
                      </a:lnTo>
                      <a:lnTo>
                        <a:pt x="170" y="44"/>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2" name="Freeform 2102"/>
                <p:cNvSpPr>
                  <a:spLocks/>
                </p:cNvSpPr>
                <p:nvPr/>
              </p:nvSpPr>
              <p:spPr bwMode="auto">
                <a:xfrm>
                  <a:off x="2666"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7" y="0"/>
                      </a:moveTo>
                      <a:lnTo>
                        <a:pt x="0" y="44"/>
                      </a:lnTo>
                      <a:lnTo>
                        <a:pt x="170" y="44"/>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3" name="Freeform 2103"/>
                <p:cNvSpPr>
                  <a:spLocks/>
                </p:cNvSpPr>
                <p:nvPr/>
              </p:nvSpPr>
              <p:spPr bwMode="auto">
                <a:xfrm>
                  <a:off x="2666"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7"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4" name="Freeform 2104"/>
                <p:cNvSpPr>
                  <a:spLocks/>
                </p:cNvSpPr>
                <p:nvPr/>
              </p:nvSpPr>
              <p:spPr bwMode="auto">
                <a:xfrm>
                  <a:off x="2666"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7"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5" name="Freeform 2105"/>
                <p:cNvSpPr>
                  <a:spLocks/>
                </p:cNvSpPr>
                <p:nvPr/>
              </p:nvSpPr>
              <p:spPr bwMode="auto">
                <a:xfrm>
                  <a:off x="2667" y="2549"/>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6" name="Freeform 2106"/>
                <p:cNvSpPr>
                  <a:spLocks/>
                </p:cNvSpPr>
                <p:nvPr/>
              </p:nvSpPr>
              <p:spPr bwMode="auto">
                <a:xfrm>
                  <a:off x="2667" y="2549"/>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 name="Freeform 2107"/>
                <p:cNvSpPr>
                  <a:spLocks/>
                </p:cNvSpPr>
                <p:nvPr/>
              </p:nvSpPr>
              <p:spPr bwMode="auto">
                <a:xfrm>
                  <a:off x="2670" y="2549"/>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 name="Freeform 2108"/>
                <p:cNvSpPr>
                  <a:spLocks/>
                </p:cNvSpPr>
                <p:nvPr/>
              </p:nvSpPr>
              <p:spPr bwMode="auto">
                <a:xfrm>
                  <a:off x="2670" y="2549"/>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9" name="Freeform 2109"/>
                <p:cNvSpPr>
                  <a:spLocks/>
                </p:cNvSpPr>
                <p:nvPr/>
              </p:nvSpPr>
              <p:spPr bwMode="auto">
                <a:xfrm>
                  <a:off x="2676"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5" y="146"/>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0" name="Freeform 2110"/>
                <p:cNvSpPr>
                  <a:spLocks/>
                </p:cNvSpPr>
                <p:nvPr/>
              </p:nvSpPr>
              <p:spPr bwMode="auto">
                <a:xfrm>
                  <a:off x="2676"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5" y="146"/>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 name="Freeform 2111"/>
                <p:cNvSpPr>
                  <a:spLocks/>
                </p:cNvSpPr>
                <p:nvPr/>
              </p:nvSpPr>
              <p:spPr bwMode="auto">
                <a:xfrm>
                  <a:off x="2683"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6"/>
                      </a:moveTo>
                      <a:lnTo>
                        <a:pt x="41" y="164"/>
                      </a:lnTo>
                      <a:lnTo>
                        <a:pt x="84" y="0"/>
                      </a:lnTo>
                      <a:lnTo>
                        <a:pt x="0"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 name="Freeform 2112"/>
                <p:cNvSpPr>
                  <a:spLocks/>
                </p:cNvSpPr>
                <p:nvPr/>
              </p:nvSpPr>
              <p:spPr bwMode="auto">
                <a:xfrm>
                  <a:off x="2683"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6"/>
                      </a:moveTo>
                      <a:lnTo>
                        <a:pt x="41" y="164"/>
                      </a:lnTo>
                      <a:lnTo>
                        <a:pt x="84" y="0"/>
                      </a:lnTo>
                      <a:lnTo>
                        <a:pt x="0"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3" name="Freeform 2113"/>
                <p:cNvSpPr>
                  <a:spLocks/>
                </p:cNvSpPr>
                <p:nvPr/>
              </p:nvSpPr>
              <p:spPr bwMode="auto">
                <a:xfrm>
                  <a:off x="2691"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4" name="Freeform 2114"/>
                <p:cNvSpPr>
                  <a:spLocks/>
                </p:cNvSpPr>
                <p:nvPr/>
              </p:nvSpPr>
              <p:spPr bwMode="auto">
                <a:xfrm>
                  <a:off x="2691"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5" name="Freeform 2115"/>
                <p:cNvSpPr>
                  <a:spLocks/>
                </p:cNvSpPr>
                <p:nvPr/>
              </p:nvSpPr>
              <p:spPr bwMode="auto">
                <a:xfrm>
                  <a:off x="2700"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6" name="Freeform 2116"/>
                <p:cNvSpPr>
                  <a:spLocks/>
                </p:cNvSpPr>
                <p:nvPr/>
              </p:nvSpPr>
              <p:spPr bwMode="auto">
                <a:xfrm>
                  <a:off x="2700"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 name="Freeform 2117"/>
                <p:cNvSpPr>
                  <a:spLocks/>
                </p:cNvSpPr>
                <p:nvPr/>
              </p:nvSpPr>
              <p:spPr bwMode="auto">
                <a:xfrm>
                  <a:off x="2700"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5" y="164"/>
                      </a:moveTo>
                      <a:lnTo>
                        <a:pt x="85" y="146"/>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8" name="Freeform 2118"/>
                <p:cNvSpPr>
                  <a:spLocks/>
                </p:cNvSpPr>
                <p:nvPr/>
              </p:nvSpPr>
              <p:spPr bwMode="auto">
                <a:xfrm>
                  <a:off x="2700" y="2549"/>
                  <a:ext cx="17" cy="32"/>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5" y="164"/>
                      </a:moveTo>
                      <a:lnTo>
                        <a:pt x="85" y="146"/>
                      </a:lnTo>
                      <a:lnTo>
                        <a:pt x="0" y="0"/>
                      </a:lnTo>
                      <a:lnTo>
                        <a:pt x="45"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9" name="Freeform 2119"/>
                <p:cNvSpPr>
                  <a:spLocks/>
                </p:cNvSpPr>
                <p:nvPr/>
              </p:nvSpPr>
              <p:spPr bwMode="auto">
                <a:xfrm>
                  <a:off x="2700"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85" y="146"/>
                      </a:moveTo>
                      <a:lnTo>
                        <a:pt x="121" y="120"/>
                      </a:lnTo>
                      <a:lnTo>
                        <a:pt x="0" y="0"/>
                      </a:lnTo>
                      <a:lnTo>
                        <a:pt x="85"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0" name="Freeform 2120"/>
                <p:cNvSpPr>
                  <a:spLocks/>
                </p:cNvSpPr>
                <p:nvPr/>
              </p:nvSpPr>
              <p:spPr bwMode="auto">
                <a:xfrm>
                  <a:off x="2700"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85" y="146"/>
                      </a:moveTo>
                      <a:lnTo>
                        <a:pt x="121" y="120"/>
                      </a:lnTo>
                      <a:lnTo>
                        <a:pt x="0" y="0"/>
                      </a:lnTo>
                      <a:lnTo>
                        <a:pt x="85"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1" name="Freeform 2121"/>
                <p:cNvSpPr>
                  <a:spLocks/>
                </p:cNvSpPr>
                <p:nvPr/>
              </p:nvSpPr>
              <p:spPr bwMode="auto">
                <a:xfrm>
                  <a:off x="2700"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2" name="Freeform 2122"/>
                <p:cNvSpPr>
                  <a:spLocks/>
                </p:cNvSpPr>
                <p:nvPr/>
              </p:nvSpPr>
              <p:spPr bwMode="auto">
                <a:xfrm>
                  <a:off x="2700"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3" name="Freeform 2123"/>
                <p:cNvSpPr>
                  <a:spLocks/>
                </p:cNvSpPr>
                <p:nvPr/>
              </p:nvSpPr>
              <p:spPr bwMode="auto">
                <a:xfrm>
                  <a:off x="2700" y="254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4" name="Freeform 2124"/>
                <p:cNvSpPr>
                  <a:spLocks/>
                </p:cNvSpPr>
                <p:nvPr/>
              </p:nvSpPr>
              <p:spPr bwMode="auto">
                <a:xfrm>
                  <a:off x="2700" y="254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5" name="Freeform 2125"/>
                <p:cNvSpPr>
                  <a:spLocks/>
                </p:cNvSpPr>
                <p:nvPr/>
              </p:nvSpPr>
              <p:spPr bwMode="auto">
                <a:xfrm>
                  <a:off x="2700"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6" name="Freeform 2126"/>
                <p:cNvSpPr>
                  <a:spLocks/>
                </p:cNvSpPr>
                <p:nvPr/>
              </p:nvSpPr>
              <p:spPr bwMode="auto">
                <a:xfrm>
                  <a:off x="2700"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 name="Freeform 2127"/>
                <p:cNvSpPr>
                  <a:spLocks/>
                </p:cNvSpPr>
                <p:nvPr/>
              </p:nvSpPr>
              <p:spPr bwMode="auto">
                <a:xfrm>
                  <a:off x="3378"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4" y="0"/>
                      </a:lnTo>
                      <a:lnTo>
                        <a:pt x="0" y="44"/>
                      </a:lnTo>
                      <a:lnTo>
                        <a:pt x="169"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8" name="Freeform 2128"/>
                <p:cNvSpPr>
                  <a:spLocks/>
                </p:cNvSpPr>
                <p:nvPr/>
              </p:nvSpPr>
              <p:spPr bwMode="auto">
                <a:xfrm>
                  <a:off x="3378"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4" y="0"/>
                      </a:lnTo>
                      <a:lnTo>
                        <a:pt x="0" y="44"/>
                      </a:lnTo>
                      <a:lnTo>
                        <a:pt x="169"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9" name="Freeform 2129"/>
                <p:cNvSpPr>
                  <a:spLocks/>
                </p:cNvSpPr>
                <p:nvPr/>
              </p:nvSpPr>
              <p:spPr bwMode="auto">
                <a:xfrm>
                  <a:off x="3378"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0" name="Freeform 2130"/>
                <p:cNvSpPr>
                  <a:spLocks/>
                </p:cNvSpPr>
                <p:nvPr/>
              </p:nvSpPr>
              <p:spPr bwMode="auto">
                <a:xfrm>
                  <a:off x="3378"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1" name="Freeform 2131"/>
                <p:cNvSpPr>
                  <a:spLocks/>
                </p:cNvSpPr>
                <p:nvPr/>
              </p:nvSpPr>
              <p:spPr bwMode="auto">
                <a:xfrm>
                  <a:off x="3378"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2" name="Freeform 2132"/>
                <p:cNvSpPr>
                  <a:spLocks/>
                </p:cNvSpPr>
                <p:nvPr/>
              </p:nvSpPr>
              <p:spPr bwMode="auto">
                <a:xfrm>
                  <a:off x="3378"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3" name="Freeform 2133"/>
                <p:cNvSpPr>
                  <a:spLocks/>
                </p:cNvSpPr>
                <p:nvPr/>
              </p:nvSpPr>
              <p:spPr bwMode="auto">
                <a:xfrm>
                  <a:off x="3378"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4" name="Freeform 2134"/>
                <p:cNvSpPr>
                  <a:spLocks/>
                </p:cNvSpPr>
                <p:nvPr/>
              </p:nvSpPr>
              <p:spPr bwMode="auto">
                <a:xfrm>
                  <a:off x="3378"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5" name="Freeform 2135"/>
                <p:cNvSpPr>
                  <a:spLocks/>
                </p:cNvSpPr>
                <p:nvPr/>
              </p:nvSpPr>
              <p:spPr bwMode="auto">
                <a:xfrm>
                  <a:off x="3378"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6" name="Freeform 2136"/>
                <p:cNvSpPr>
                  <a:spLocks/>
                </p:cNvSpPr>
                <p:nvPr/>
              </p:nvSpPr>
              <p:spPr bwMode="auto">
                <a:xfrm>
                  <a:off x="3378"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 name="Freeform 2137"/>
                <p:cNvSpPr>
                  <a:spLocks/>
                </p:cNvSpPr>
                <p:nvPr/>
              </p:nvSpPr>
              <p:spPr bwMode="auto">
                <a:xfrm>
                  <a:off x="3378"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6"/>
                      </a:moveTo>
                      <a:lnTo>
                        <a:pt x="0" y="0"/>
                      </a:lnTo>
                      <a:lnTo>
                        <a:pt x="0" y="170"/>
                      </a:lnTo>
                      <a:lnTo>
                        <a:pt x="43"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 name="Freeform 2138"/>
                <p:cNvSpPr>
                  <a:spLocks/>
                </p:cNvSpPr>
                <p:nvPr/>
              </p:nvSpPr>
              <p:spPr bwMode="auto">
                <a:xfrm>
                  <a:off x="3378"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6"/>
                      </a:moveTo>
                      <a:lnTo>
                        <a:pt x="0" y="0"/>
                      </a:lnTo>
                      <a:lnTo>
                        <a:pt x="0" y="170"/>
                      </a:lnTo>
                      <a:lnTo>
                        <a:pt x="43" y="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9" name="Freeform 2139"/>
                <p:cNvSpPr>
                  <a:spLocks/>
                </p:cNvSpPr>
                <p:nvPr/>
              </p:nvSpPr>
              <p:spPr bwMode="auto">
                <a:xfrm>
                  <a:off x="3369"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0"/>
                      </a:moveTo>
                      <a:lnTo>
                        <a:pt x="0" y="6"/>
                      </a:lnTo>
                      <a:lnTo>
                        <a:pt x="45" y="170"/>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0" name="Freeform 2140"/>
                <p:cNvSpPr>
                  <a:spLocks/>
                </p:cNvSpPr>
                <p:nvPr/>
              </p:nvSpPr>
              <p:spPr bwMode="auto">
                <a:xfrm>
                  <a:off x="3369"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0"/>
                      </a:moveTo>
                      <a:lnTo>
                        <a:pt x="0" y="6"/>
                      </a:lnTo>
                      <a:lnTo>
                        <a:pt x="45" y="170"/>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1" name="Freeform 2141"/>
                <p:cNvSpPr>
                  <a:spLocks/>
                </p:cNvSpPr>
                <p:nvPr/>
              </p:nvSpPr>
              <p:spPr bwMode="auto">
                <a:xfrm>
                  <a:off x="3361" y="2516"/>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2" name="Freeform 2142"/>
                <p:cNvSpPr>
                  <a:spLocks/>
                </p:cNvSpPr>
                <p:nvPr/>
              </p:nvSpPr>
              <p:spPr bwMode="auto">
                <a:xfrm>
                  <a:off x="3361" y="2516"/>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3" name="Freeform 2143"/>
                <p:cNvSpPr>
                  <a:spLocks/>
                </p:cNvSpPr>
                <p:nvPr/>
              </p:nvSpPr>
              <p:spPr bwMode="auto">
                <a:xfrm>
                  <a:off x="3354"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7"/>
                      </a:lnTo>
                      <a:lnTo>
                        <a:pt x="121"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4" name="Freeform 2144"/>
                <p:cNvSpPr>
                  <a:spLocks/>
                </p:cNvSpPr>
                <p:nvPr/>
              </p:nvSpPr>
              <p:spPr bwMode="auto">
                <a:xfrm>
                  <a:off x="3354"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7"/>
                      </a:lnTo>
                      <a:lnTo>
                        <a:pt x="121"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5" name="Freeform 2145"/>
                <p:cNvSpPr>
                  <a:spLocks/>
                </p:cNvSpPr>
                <p:nvPr/>
              </p:nvSpPr>
              <p:spPr bwMode="auto">
                <a:xfrm>
                  <a:off x="3349"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6" name="Freeform 2146"/>
                <p:cNvSpPr>
                  <a:spLocks/>
                </p:cNvSpPr>
                <p:nvPr/>
              </p:nvSpPr>
              <p:spPr bwMode="auto">
                <a:xfrm>
                  <a:off x="3349"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7" name="Freeform 2147"/>
                <p:cNvSpPr>
                  <a:spLocks/>
                </p:cNvSpPr>
                <p:nvPr/>
              </p:nvSpPr>
              <p:spPr bwMode="auto">
                <a:xfrm>
                  <a:off x="3346" y="253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8" name="Freeform 2148"/>
                <p:cNvSpPr>
                  <a:spLocks/>
                </p:cNvSpPr>
                <p:nvPr/>
              </p:nvSpPr>
              <p:spPr bwMode="auto">
                <a:xfrm>
                  <a:off x="3346" y="253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9" name="Freeform 2149"/>
                <p:cNvSpPr>
                  <a:spLocks/>
                </p:cNvSpPr>
                <p:nvPr/>
              </p:nvSpPr>
              <p:spPr bwMode="auto">
                <a:xfrm>
                  <a:off x="3344"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6" y="0"/>
                      </a:moveTo>
                      <a:lnTo>
                        <a:pt x="0" y="44"/>
                      </a:lnTo>
                      <a:lnTo>
                        <a:pt x="170" y="44"/>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0" name="Freeform 2150"/>
                <p:cNvSpPr>
                  <a:spLocks/>
                </p:cNvSpPr>
                <p:nvPr/>
              </p:nvSpPr>
              <p:spPr bwMode="auto">
                <a:xfrm>
                  <a:off x="3344"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6" y="0"/>
                      </a:moveTo>
                      <a:lnTo>
                        <a:pt x="0" y="44"/>
                      </a:lnTo>
                      <a:lnTo>
                        <a:pt x="170" y="44"/>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1" name="Freeform 2151"/>
                <p:cNvSpPr>
                  <a:spLocks/>
                </p:cNvSpPr>
                <p:nvPr/>
              </p:nvSpPr>
              <p:spPr bwMode="auto">
                <a:xfrm>
                  <a:off x="3344"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2" name="Freeform 2152"/>
                <p:cNvSpPr>
                  <a:spLocks/>
                </p:cNvSpPr>
                <p:nvPr/>
              </p:nvSpPr>
              <p:spPr bwMode="auto">
                <a:xfrm>
                  <a:off x="3344"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3" name="Freeform 2153"/>
                <p:cNvSpPr>
                  <a:spLocks/>
                </p:cNvSpPr>
                <p:nvPr/>
              </p:nvSpPr>
              <p:spPr bwMode="auto">
                <a:xfrm>
                  <a:off x="3346" y="254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4" name="Freeform 2154"/>
                <p:cNvSpPr>
                  <a:spLocks/>
                </p:cNvSpPr>
                <p:nvPr/>
              </p:nvSpPr>
              <p:spPr bwMode="auto">
                <a:xfrm>
                  <a:off x="3346" y="254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5" name="Freeform 2155"/>
                <p:cNvSpPr>
                  <a:spLocks/>
                </p:cNvSpPr>
                <p:nvPr/>
              </p:nvSpPr>
              <p:spPr bwMode="auto">
                <a:xfrm>
                  <a:off x="3349"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6" name="Freeform 2156"/>
                <p:cNvSpPr>
                  <a:spLocks/>
                </p:cNvSpPr>
                <p:nvPr/>
              </p:nvSpPr>
              <p:spPr bwMode="auto">
                <a:xfrm>
                  <a:off x="3349"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 name="Freeform 2157"/>
                <p:cNvSpPr>
                  <a:spLocks/>
                </p:cNvSpPr>
                <p:nvPr/>
              </p:nvSpPr>
              <p:spPr bwMode="auto">
                <a:xfrm>
                  <a:off x="3354"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0" y="120"/>
                      </a:moveTo>
                      <a:lnTo>
                        <a:pt x="35" y="146"/>
                      </a:lnTo>
                      <a:lnTo>
                        <a:pt x="121"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8" name="Freeform 2158"/>
                <p:cNvSpPr>
                  <a:spLocks/>
                </p:cNvSpPr>
                <p:nvPr/>
              </p:nvSpPr>
              <p:spPr bwMode="auto">
                <a:xfrm>
                  <a:off x="3354"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0" y="120"/>
                      </a:moveTo>
                      <a:lnTo>
                        <a:pt x="35" y="146"/>
                      </a:lnTo>
                      <a:lnTo>
                        <a:pt x="121"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9" name="Freeform 2159"/>
                <p:cNvSpPr>
                  <a:spLocks/>
                </p:cNvSpPr>
                <p:nvPr/>
              </p:nvSpPr>
              <p:spPr bwMode="auto">
                <a:xfrm>
                  <a:off x="3361" y="2549"/>
                  <a:ext cx="17" cy="32"/>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0" y="146"/>
                      </a:moveTo>
                      <a:lnTo>
                        <a:pt x="41" y="164"/>
                      </a:lnTo>
                      <a:lnTo>
                        <a:pt x="86" y="0"/>
                      </a:lnTo>
                      <a:lnTo>
                        <a:pt x="0"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0" name="Freeform 2160"/>
                <p:cNvSpPr>
                  <a:spLocks/>
                </p:cNvSpPr>
                <p:nvPr/>
              </p:nvSpPr>
              <p:spPr bwMode="auto">
                <a:xfrm>
                  <a:off x="3361" y="2549"/>
                  <a:ext cx="17" cy="32"/>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0" y="146"/>
                      </a:moveTo>
                      <a:lnTo>
                        <a:pt x="41" y="164"/>
                      </a:lnTo>
                      <a:lnTo>
                        <a:pt x="86" y="0"/>
                      </a:lnTo>
                      <a:lnTo>
                        <a:pt x="0"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61" name="Freeform 2161"/>
                <p:cNvSpPr>
                  <a:spLocks/>
                </p:cNvSpPr>
                <p:nvPr/>
              </p:nvSpPr>
              <p:spPr bwMode="auto">
                <a:xfrm>
                  <a:off x="3369"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2" name="Freeform 2162"/>
                <p:cNvSpPr>
                  <a:spLocks/>
                </p:cNvSpPr>
                <p:nvPr/>
              </p:nvSpPr>
              <p:spPr bwMode="auto">
                <a:xfrm>
                  <a:off x="3369"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63" name="Freeform 2163"/>
                <p:cNvSpPr>
                  <a:spLocks/>
                </p:cNvSpPr>
                <p:nvPr/>
              </p:nvSpPr>
              <p:spPr bwMode="auto">
                <a:xfrm>
                  <a:off x="3378"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4" name="Freeform 2164"/>
                <p:cNvSpPr>
                  <a:spLocks/>
                </p:cNvSpPr>
                <p:nvPr/>
              </p:nvSpPr>
              <p:spPr bwMode="auto">
                <a:xfrm>
                  <a:off x="3378"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65" name="Freeform 2165"/>
                <p:cNvSpPr>
                  <a:spLocks/>
                </p:cNvSpPr>
                <p:nvPr/>
              </p:nvSpPr>
              <p:spPr bwMode="auto">
                <a:xfrm>
                  <a:off x="3378"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6"/>
                      </a:lnTo>
                      <a:lnTo>
                        <a:pt x="0" y="0"/>
                      </a:lnTo>
                      <a:lnTo>
                        <a:pt x="43"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6" name="Freeform 2166"/>
                <p:cNvSpPr>
                  <a:spLocks/>
                </p:cNvSpPr>
                <p:nvPr/>
              </p:nvSpPr>
              <p:spPr bwMode="auto">
                <a:xfrm>
                  <a:off x="3378"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6"/>
                      </a:lnTo>
                      <a:lnTo>
                        <a:pt x="0" y="0"/>
                      </a:lnTo>
                      <a:lnTo>
                        <a:pt x="43"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67" name="Freeform 2167"/>
                <p:cNvSpPr>
                  <a:spLocks/>
                </p:cNvSpPr>
                <p:nvPr/>
              </p:nvSpPr>
              <p:spPr bwMode="auto">
                <a:xfrm>
                  <a:off x="3378"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84" y="146"/>
                      </a:moveTo>
                      <a:lnTo>
                        <a:pt x="119" y="120"/>
                      </a:lnTo>
                      <a:lnTo>
                        <a:pt x="0" y="0"/>
                      </a:lnTo>
                      <a:lnTo>
                        <a:pt x="8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8" name="Freeform 2168"/>
                <p:cNvSpPr>
                  <a:spLocks/>
                </p:cNvSpPr>
                <p:nvPr/>
              </p:nvSpPr>
              <p:spPr bwMode="auto">
                <a:xfrm>
                  <a:off x="3378"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84" y="146"/>
                      </a:moveTo>
                      <a:lnTo>
                        <a:pt x="119" y="120"/>
                      </a:lnTo>
                      <a:lnTo>
                        <a:pt x="0" y="0"/>
                      </a:lnTo>
                      <a:lnTo>
                        <a:pt x="84"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69" name="Freeform 2169"/>
                <p:cNvSpPr>
                  <a:spLocks/>
                </p:cNvSpPr>
                <p:nvPr/>
              </p:nvSpPr>
              <p:spPr bwMode="auto">
                <a:xfrm>
                  <a:off x="3378"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0" name="Freeform 2170"/>
                <p:cNvSpPr>
                  <a:spLocks/>
                </p:cNvSpPr>
                <p:nvPr/>
              </p:nvSpPr>
              <p:spPr bwMode="auto">
                <a:xfrm>
                  <a:off x="3378"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1" name="Freeform 2171"/>
                <p:cNvSpPr>
                  <a:spLocks/>
                </p:cNvSpPr>
                <p:nvPr/>
              </p:nvSpPr>
              <p:spPr bwMode="auto">
                <a:xfrm>
                  <a:off x="3378"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2" name="Freeform 2172"/>
                <p:cNvSpPr>
                  <a:spLocks/>
                </p:cNvSpPr>
                <p:nvPr/>
              </p:nvSpPr>
              <p:spPr bwMode="auto">
                <a:xfrm>
                  <a:off x="3378"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3" name="Freeform 2173"/>
                <p:cNvSpPr>
                  <a:spLocks/>
                </p:cNvSpPr>
                <p:nvPr/>
              </p:nvSpPr>
              <p:spPr bwMode="auto">
                <a:xfrm>
                  <a:off x="3378"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4" name="Freeform 2174"/>
                <p:cNvSpPr>
                  <a:spLocks/>
                </p:cNvSpPr>
                <p:nvPr/>
              </p:nvSpPr>
              <p:spPr bwMode="auto">
                <a:xfrm>
                  <a:off x="3378"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5" name="Freeform 2175"/>
                <p:cNvSpPr>
                  <a:spLocks/>
                </p:cNvSpPr>
                <p:nvPr/>
              </p:nvSpPr>
              <p:spPr bwMode="auto">
                <a:xfrm>
                  <a:off x="4057"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6" name="Freeform 2176"/>
                <p:cNvSpPr>
                  <a:spLocks/>
                </p:cNvSpPr>
                <p:nvPr/>
              </p:nvSpPr>
              <p:spPr bwMode="auto">
                <a:xfrm>
                  <a:off x="4057" y="254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7" name="Freeform 2177"/>
                <p:cNvSpPr>
                  <a:spLocks/>
                </p:cNvSpPr>
                <p:nvPr/>
              </p:nvSpPr>
              <p:spPr bwMode="auto">
                <a:xfrm>
                  <a:off x="4057"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 name="Freeform 2178"/>
                <p:cNvSpPr>
                  <a:spLocks/>
                </p:cNvSpPr>
                <p:nvPr/>
              </p:nvSpPr>
              <p:spPr bwMode="auto">
                <a:xfrm>
                  <a:off x="4057"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9" name="Freeform 2179"/>
                <p:cNvSpPr>
                  <a:spLocks/>
                </p:cNvSpPr>
                <p:nvPr/>
              </p:nvSpPr>
              <p:spPr bwMode="auto">
                <a:xfrm>
                  <a:off x="4057"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0" name="Freeform 2180"/>
                <p:cNvSpPr>
                  <a:spLocks/>
                </p:cNvSpPr>
                <p:nvPr/>
              </p:nvSpPr>
              <p:spPr bwMode="auto">
                <a:xfrm>
                  <a:off x="4057" y="2525"/>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1" name="Freeform 2181"/>
                <p:cNvSpPr>
                  <a:spLocks/>
                </p:cNvSpPr>
                <p:nvPr/>
              </p:nvSpPr>
              <p:spPr bwMode="auto">
                <a:xfrm>
                  <a:off x="4057"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2" name="Freeform 2182"/>
                <p:cNvSpPr>
                  <a:spLocks/>
                </p:cNvSpPr>
                <p:nvPr/>
              </p:nvSpPr>
              <p:spPr bwMode="auto">
                <a:xfrm>
                  <a:off x="4057" y="2519"/>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3" name="Freeform 2183"/>
                <p:cNvSpPr>
                  <a:spLocks/>
                </p:cNvSpPr>
                <p:nvPr/>
              </p:nvSpPr>
              <p:spPr bwMode="auto">
                <a:xfrm>
                  <a:off x="4057" y="2516"/>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4" name="Freeform 2184"/>
                <p:cNvSpPr>
                  <a:spLocks/>
                </p:cNvSpPr>
                <p:nvPr/>
              </p:nvSpPr>
              <p:spPr bwMode="auto">
                <a:xfrm>
                  <a:off x="4057" y="2516"/>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5" name="Freeform 2185"/>
                <p:cNvSpPr>
                  <a:spLocks/>
                </p:cNvSpPr>
                <p:nvPr/>
              </p:nvSpPr>
              <p:spPr bwMode="auto">
                <a:xfrm>
                  <a:off x="4057"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6" name="Freeform 2186"/>
                <p:cNvSpPr>
                  <a:spLocks/>
                </p:cNvSpPr>
                <p:nvPr/>
              </p:nvSpPr>
              <p:spPr bwMode="auto">
                <a:xfrm>
                  <a:off x="4057" y="2515"/>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7" name="Freeform 2187"/>
                <p:cNvSpPr>
                  <a:spLocks/>
                </p:cNvSpPr>
                <p:nvPr/>
              </p:nvSpPr>
              <p:spPr bwMode="auto">
                <a:xfrm>
                  <a:off x="4048"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 name="Freeform 2188"/>
                <p:cNvSpPr>
                  <a:spLocks/>
                </p:cNvSpPr>
                <p:nvPr/>
              </p:nvSpPr>
              <p:spPr bwMode="auto">
                <a:xfrm>
                  <a:off x="4048" y="251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9" name="Freeform 2189"/>
                <p:cNvSpPr>
                  <a:spLocks/>
                </p:cNvSpPr>
                <p:nvPr/>
              </p:nvSpPr>
              <p:spPr bwMode="auto">
                <a:xfrm>
                  <a:off x="4040"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0" name="Freeform 2190"/>
                <p:cNvSpPr>
                  <a:spLocks/>
                </p:cNvSpPr>
                <p:nvPr/>
              </p:nvSpPr>
              <p:spPr bwMode="auto">
                <a:xfrm>
                  <a:off x="4040" y="2516"/>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1" name="Freeform 2191"/>
                <p:cNvSpPr>
                  <a:spLocks/>
                </p:cNvSpPr>
                <p:nvPr/>
              </p:nvSpPr>
              <p:spPr bwMode="auto">
                <a:xfrm>
                  <a:off x="4033"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2" name="Freeform 2192"/>
                <p:cNvSpPr>
                  <a:spLocks/>
                </p:cNvSpPr>
                <p:nvPr/>
              </p:nvSpPr>
              <p:spPr bwMode="auto">
                <a:xfrm>
                  <a:off x="4033" y="2519"/>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3" name="Freeform 2193"/>
                <p:cNvSpPr>
                  <a:spLocks/>
                </p:cNvSpPr>
                <p:nvPr/>
              </p:nvSpPr>
              <p:spPr bwMode="auto">
                <a:xfrm>
                  <a:off x="4027"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4" name="Freeform 2194"/>
                <p:cNvSpPr>
                  <a:spLocks/>
                </p:cNvSpPr>
                <p:nvPr/>
              </p:nvSpPr>
              <p:spPr bwMode="auto">
                <a:xfrm>
                  <a:off x="4027" y="2525"/>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5" name="Freeform 2195"/>
                <p:cNvSpPr>
                  <a:spLocks/>
                </p:cNvSpPr>
                <p:nvPr/>
              </p:nvSpPr>
              <p:spPr bwMode="auto">
                <a:xfrm>
                  <a:off x="4024"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6" name="Freeform 2196"/>
                <p:cNvSpPr>
                  <a:spLocks/>
                </p:cNvSpPr>
                <p:nvPr/>
              </p:nvSpPr>
              <p:spPr bwMode="auto">
                <a:xfrm>
                  <a:off x="4024" y="253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7" name="Freeform 2197"/>
                <p:cNvSpPr>
                  <a:spLocks/>
                </p:cNvSpPr>
                <p:nvPr/>
              </p:nvSpPr>
              <p:spPr bwMode="auto">
                <a:xfrm>
                  <a:off x="4023"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8" name="Freeform 2198"/>
                <p:cNvSpPr>
                  <a:spLocks/>
                </p:cNvSpPr>
                <p:nvPr/>
              </p:nvSpPr>
              <p:spPr bwMode="auto">
                <a:xfrm>
                  <a:off x="4023" y="254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9" name="Freeform 2199"/>
                <p:cNvSpPr>
                  <a:spLocks/>
                </p:cNvSpPr>
                <p:nvPr/>
              </p:nvSpPr>
              <p:spPr bwMode="auto">
                <a:xfrm>
                  <a:off x="4023"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0" name="Freeform 2200"/>
                <p:cNvSpPr>
                  <a:spLocks/>
                </p:cNvSpPr>
                <p:nvPr/>
              </p:nvSpPr>
              <p:spPr bwMode="auto">
                <a:xfrm>
                  <a:off x="4023" y="2549"/>
                  <a:ext cx="34" cy="8"/>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01" name="Freeform 2201"/>
                <p:cNvSpPr>
                  <a:spLocks/>
                </p:cNvSpPr>
                <p:nvPr/>
              </p:nvSpPr>
              <p:spPr bwMode="auto">
                <a:xfrm>
                  <a:off x="4024"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2" name="Freeform 2202"/>
                <p:cNvSpPr>
                  <a:spLocks/>
                </p:cNvSpPr>
                <p:nvPr/>
              </p:nvSpPr>
              <p:spPr bwMode="auto">
                <a:xfrm>
                  <a:off x="4024"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03" name="Freeform 2203"/>
                <p:cNvSpPr>
                  <a:spLocks/>
                </p:cNvSpPr>
                <p:nvPr/>
              </p:nvSpPr>
              <p:spPr bwMode="auto">
                <a:xfrm>
                  <a:off x="4027"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4" name="Freeform 2204"/>
                <p:cNvSpPr>
                  <a:spLocks/>
                </p:cNvSpPr>
                <p:nvPr/>
              </p:nvSpPr>
              <p:spPr bwMode="auto">
                <a:xfrm>
                  <a:off x="4027" y="254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05" name="Freeform 2205"/>
                <p:cNvSpPr>
                  <a:spLocks/>
                </p:cNvSpPr>
                <p:nvPr/>
              </p:nvSpPr>
              <p:spPr bwMode="auto">
                <a:xfrm>
                  <a:off x="4033"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5" y="146"/>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6" name="Freeform 2206"/>
                <p:cNvSpPr>
                  <a:spLocks/>
                </p:cNvSpPr>
                <p:nvPr/>
              </p:nvSpPr>
              <p:spPr bwMode="auto">
                <a:xfrm>
                  <a:off x="4033" y="2549"/>
                  <a:ext cx="24" cy="29"/>
                </a:xfrm>
                <a:custGeom>
                  <a:avLst/>
                  <a:gdLst>
                    <a:gd name="T0" fmla="*/ 0 w 119"/>
                    <a:gd name="T1" fmla="*/ 0 h 146"/>
                    <a:gd name="T2" fmla="*/ 0 w 119"/>
                    <a:gd name="T3" fmla="*/ 0 h 146"/>
                    <a:gd name="T4" fmla="*/ 0 w 119"/>
                    <a:gd name="T5" fmla="*/ 0 h 146"/>
                    <a:gd name="T6" fmla="*/ 0 w 119"/>
                    <a:gd name="T7" fmla="*/ 0 h 146"/>
                    <a:gd name="T8" fmla="*/ 0 60000 65536"/>
                    <a:gd name="T9" fmla="*/ 0 60000 65536"/>
                    <a:gd name="T10" fmla="*/ 0 60000 65536"/>
                    <a:gd name="T11" fmla="*/ 0 60000 65536"/>
                    <a:gd name="T12" fmla="*/ 0 w 119"/>
                    <a:gd name="T13" fmla="*/ 0 h 146"/>
                    <a:gd name="T14" fmla="*/ 119 w 119"/>
                    <a:gd name="T15" fmla="*/ 146 h 146"/>
                  </a:gdLst>
                  <a:ahLst/>
                  <a:cxnLst>
                    <a:cxn ang="T8">
                      <a:pos x="T0" y="T1"/>
                    </a:cxn>
                    <a:cxn ang="T9">
                      <a:pos x="T2" y="T3"/>
                    </a:cxn>
                    <a:cxn ang="T10">
                      <a:pos x="T4" y="T5"/>
                    </a:cxn>
                    <a:cxn ang="T11">
                      <a:pos x="T6" y="T7"/>
                    </a:cxn>
                  </a:cxnLst>
                  <a:rect l="T12" t="T13" r="T14" b="T15"/>
                  <a:pathLst>
                    <a:path w="119" h="146">
                      <a:moveTo>
                        <a:pt x="0" y="120"/>
                      </a:moveTo>
                      <a:lnTo>
                        <a:pt x="35" y="146"/>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07" name="Freeform 2207"/>
                <p:cNvSpPr>
                  <a:spLocks/>
                </p:cNvSpPr>
                <p:nvPr/>
              </p:nvSpPr>
              <p:spPr bwMode="auto">
                <a:xfrm>
                  <a:off x="4040"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6"/>
                      </a:moveTo>
                      <a:lnTo>
                        <a:pt x="41" y="164"/>
                      </a:lnTo>
                      <a:lnTo>
                        <a:pt x="84" y="0"/>
                      </a:lnTo>
                      <a:lnTo>
                        <a:pt x="0"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8" name="Freeform 2208"/>
                <p:cNvSpPr>
                  <a:spLocks/>
                </p:cNvSpPr>
                <p:nvPr/>
              </p:nvSpPr>
              <p:spPr bwMode="auto">
                <a:xfrm>
                  <a:off x="4040" y="2549"/>
                  <a:ext cx="17" cy="32"/>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6"/>
                      </a:moveTo>
                      <a:lnTo>
                        <a:pt x="41" y="164"/>
                      </a:lnTo>
                      <a:lnTo>
                        <a:pt x="84" y="0"/>
                      </a:lnTo>
                      <a:lnTo>
                        <a:pt x="0"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09" name="Freeform 2209"/>
                <p:cNvSpPr>
                  <a:spLocks/>
                </p:cNvSpPr>
                <p:nvPr/>
              </p:nvSpPr>
              <p:spPr bwMode="auto">
                <a:xfrm>
                  <a:off x="4048"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0" name="Freeform 2210"/>
                <p:cNvSpPr>
                  <a:spLocks/>
                </p:cNvSpPr>
                <p:nvPr/>
              </p:nvSpPr>
              <p:spPr bwMode="auto">
                <a:xfrm>
                  <a:off x="4048" y="254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1" name="Freeform 2211"/>
                <p:cNvSpPr>
                  <a:spLocks/>
                </p:cNvSpPr>
                <p:nvPr/>
              </p:nvSpPr>
              <p:spPr bwMode="auto">
                <a:xfrm>
                  <a:off x="4057"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2" name="Freeform 2212"/>
                <p:cNvSpPr>
                  <a:spLocks/>
                </p:cNvSpPr>
                <p:nvPr/>
              </p:nvSpPr>
              <p:spPr bwMode="auto">
                <a:xfrm>
                  <a:off x="4057" y="2549"/>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3" name="Freeform 2213"/>
                <p:cNvSpPr>
                  <a:spLocks/>
                </p:cNvSpPr>
                <p:nvPr/>
              </p:nvSpPr>
              <p:spPr bwMode="auto">
                <a:xfrm>
                  <a:off x="4057" y="2549"/>
                  <a:ext cx="17" cy="32"/>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6"/>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4" name="Freeform 2214"/>
                <p:cNvSpPr>
                  <a:spLocks/>
                </p:cNvSpPr>
                <p:nvPr/>
              </p:nvSpPr>
              <p:spPr bwMode="auto">
                <a:xfrm>
                  <a:off x="4057" y="2549"/>
                  <a:ext cx="17" cy="32"/>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6"/>
                      </a:lnTo>
                      <a:lnTo>
                        <a:pt x="0" y="0"/>
                      </a:lnTo>
                      <a:lnTo>
                        <a:pt x="45"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5" name="Freeform 2215"/>
                <p:cNvSpPr>
                  <a:spLocks/>
                </p:cNvSpPr>
                <p:nvPr/>
              </p:nvSpPr>
              <p:spPr bwMode="auto">
                <a:xfrm>
                  <a:off x="4057"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86" y="146"/>
                      </a:moveTo>
                      <a:lnTo>
                        <a:pt x="121" y="120"/>
                      </a:lnTo>
                      <a:lnTo>
                        <a:pt x="0" y="0"/>
                      </a:lnTo>
                      <a:lnTo>
                        <a:pt x="86"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6" name="Freeform 2216"/>
                <p:cNvSpPr>
                  <a:spLocks/>
                </p:cNvSpPr>
                <p:nvPr/>
              </p:nvSpPr>
              <p:spPr bwMode="auto">
                <a:xfrm>
                  <a:off x="4057" y="2549"/>
                  <a:ext cx="24" cy="29"/>
                </a:xfrm>
                <a:custGeom>
                  <a:avLst/>
                  <a:gdLst>
                    <a:gd name="T0" fmla="*/ 0 w 121"/>
                    <a:gd name="T1" fmla="*/ 0 h 146"/>
                    <a:gd name="T2" fmla="*/ 0 w 121"/>
                    <a:gd name="T3" fmla="*/ 0 h 146"/>
                    <a:gd name="T4" fmla="*/ 0 w 121"/>
                    <a:gd name="T5" fmla="*/ 0 h 146"/>
                    <a:gd name="T6" fmla="*/ 0 w 121"/>
                    <a:gd name="T7" fmla="*/ 0 h 146"/>
                    <a:gd name="T8" fmla="*/ 0 60000 65536"/>
                    <a:gd name="T9" fmla="*/ 0 60000 65536"/>
                    <a:gd name="T10" fmla="*/ 0 60000 65536"/>
                    <a:gd name="T11" fmla="*/ 0 60000 65536"/>
                    <a:gd name="T12" fmla="*/ 0 w 121"/>
                    <a:gd name="T13" fmla="*/ 0 h 146"/>
                    <a:gd name="T14" fmla="*/ 121 w 121"/>
                    <a:gd name="T15" fmla="*/ 146 h 146"/>
                  </a:gdLst>
                  <a:ahLst/>
                  <a:cxnLst>
                    <a:cxn ang="T8">
                      <a:pos x="T0" y="T1"/>
                    </a:cxn>
                    <a:cxn ang="T9">
                      <a:pos x="T2" y="T3"/>
                    </a:cxn>
                    <a:cxn ang="T10">
                      <a:pos x="T4" y="T5"/>
                    </a:cxn>
                    <a:cxn ang="T11">
                      <a:pos x="T6" y="T7"/>
                    </a:cxn>
                  </a:cxnLst>
                  <a:rect l="T12" t="T13" r="T14" b="T15"/>
                  <a:pathLst>
                    <a:path w="121" h="146">
                      <a:moveTo>
                        <a:pt x="86" y="146"/>
                      </a:moveTo>
                      <a:lnTo>
                        <a:pt x="121" y="120"/>
                      </a:lnTo>
                      <a:lnTo>
                        <a:pt x="0" y="0"/>
                      </a:lnTo>
                      <a:lnTo>
                        <a:pt x="86" y="14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7" name="Freeform 2217"/>
                <p:cNvSpPr>
                  <a:spLocks/>
                </p:cNvSpPr>
                <p:nvPr/>
              </p:nvSpPr>
              <p:spPr bwMode="auto">
                <a:xfrm>
                  <a:off x="4057"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8" name="Freeform 2218"/>
                <p:cNvSpPr>
                  <a:spLocks/>
                </p:cNvSpPr>
                <p:nvPr/>
              </p:nvSpPr>
              <p:spPr bwMode="auto">
                <a:xfrm>
                  <a:off x="4057" y="254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 name="Freeform 2219"/>
                <p:cNvSpPr>
                  <a:spLocks/>
                </p:cNvSpPr>
                <p:nvPr/>
              </p:nvSpPr>
              <p:spPr bwMode="auto">
                <a:xfrm>
                  <a:off x="4057"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0" name="Freeform 2220"/>
                <p:cNvSpPr>
                  <a:spLocks/>
                </p:cNvSpPr>
                <p:nvPr/>
              </p:nvSpPr>
              <p:spPr bwMode="auto">
                <a:xfrm>
                  <a:off x="4057" y="254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1" name="Freeform 2221"/>
                <p:cNvSpPr>
                  <a:spLocks/>
                </p:cNvSpPr>
                <p:nvPr/>
              </p:nvSpPr>
              <p:spPr bwMode="auto">
                <a:xfrm>
                  <a:off x="4057"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2" name="Freeform 2222"/>
                <p:cNvSpPr>
                  <a:spLocks/>
                </p:cNvSpPr>
                <p:nvPr/>
              </p:nvSpPr>
              <p:spPr bwMode="auto">
                <a:xfrm>
                  <a:off x="4057" y="2549"/>
                  <a:ext cx="34" cy="8"/>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3" name="Freeform 2223"/>
                <p:cNvSpPr>
                  <a:spLocks/>
                </p:cNvSpPr>
                <p:nvPr/>
              </p:nvSpPr>
              <p:spPr bwMode="auto">
                <a:xfrm>
                  <a:off x="4396"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4" name="Freeform 2224"/>
                <p:cNvSpPr>
                  <a:spLocks/>
                </p:cNvSpPr>
                <p:nvPr/>
              </p:nvSpPr>
              <p:spPr bwMode="auto">
                <a:xfrm>
                  <a:off x="4396"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4"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5" name="Freeform 2225"/>
                <p:cNvSpPr>
                  <a:spLocks/>
                </p:cNvSpPr>
                <p:nvPr/>
              </p:nvSpPr>
              <p:spPr bwMode="auto">
                <a:xfrm>
                  <a:off x="4396"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6" name="Freeform 2226"/>
                <p:cNvSpPr>
                  <a:spLocks/>
                </p:cNvSpPr>
                <p:nvPr/>
              </p:nvSpPr>
              <p:spPr bwMode="auto">
                <a:xfrm>
                  <a:off x="4396"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7" name="Freeform 2227"/>
                <p:cNvSpPr>
                  <a:spLocks/>
                </p:cNvSpPr>
                <p:nvPr/>
              </p:nvSpPr>
              <p:spPr bwMode="auto">
                <a:xfrm>
                  <a:off x="4396"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8" name="Freeform 2228"/>
                <p:cNvSpPr>
                  <a:spLocks/>
                </p:cNvSpPr>
                <p:nvPr/>
              </p:nvSpPr>
              <p:spPr bwMode="auto">
                <a:xfrm>
                  <a:off x="4396"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9" name="Freeform 2229"/>
                <p:cNvSpPr>
                  <a:spLocks/>
                </p:cNvSpPr>
                <p:nvPr/>
              </p:nvSpPr>
              <p:spPr bwMode="auto">
                <a:xfrm>
                  <a:off x="4396"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4" y="0"/>
                      </a:lnTo>
                      <a:lnTo>
                        <a:pt x="0" y="147"/>
                      </a:lnTo>
                      <a:lnTo>
                        <a:pt x="12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0" name="Freeform 2230"/>
                <p:cNvSpPr>
                  <a:spLocks/>
                </p:cNvSpPr>
                <p:nvPr/>
              </p:nvSpPr>
              <p:spPr bwMode="auto">
                <a:xfrm>
                  <a:off x="4396"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4" y="0"/>
                      </a:lnTo>
                      <a:lnTo>
                        <a:pt x="0" y="147"/>
                      </a:lnTo>
                      <a:lnTo>
                        <a:pt x="120"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1" name="Freeform 2231"/>
                <p:cNvSpPr>
                  <a:spLocks/>
                </p:cNvSpPr>
                <p:nvPr/>
              </p:nvSpPr>
              <p:spPr bwMode="auto">
                <a:xfrm>
                  <a:off x="4396" y="319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4"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2" name="Freeform 2232"/>
                <p:cNvSpPr>
                  <a:spLocks/>
                </p:cNvSpPr>
                <p:nvPr/>
              </p:nvSpPr>
              <p:spPr bwMode="auto">
                <a:xfrm>
                  <a:off x="4396" y="319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4"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3" name="Freeform 2233"/>
                <p:cNvSpPr>
                  <a:spLocks/>
                </p:cNvSpPr>
                <p:nvPr/>
              </p:nvSpPr>
              <p:spPr bwMode="auto">
                <a:xfrm>
                  <a:off x="4396"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4" name="Freeform 2234"/>
                <p:cNvSpPr>
                  <a:spLocks/>
                </p:cNvSpPr>
                <p:nvPr/>
              </p:nvSpPr>
              <p:spPr bwMode="auto">
                <a:xfrm>
                  <a:off x="4396"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5" name="Freeform 2235"/>
                <p:cNvSpPr>
                  <a:spLocks/>
                </p:cNvSpPr>
                <p:nvPr/>
              </p:nvSpPr>
              <p:spPr bwMode="auto">
                <a:xfrm>
                  <a:off x="4387"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6" name="Freeform 2236"/>
                <p:cNvSpPr>
                  <a:spLocks/>
                </p:cNvSpPr>
                <p:nvPr/>
              </p:nvSpPr>
              <p:spPr bwMode="auto">
                <a:xfrm>
                  <a:off x="4387"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7" name="Freeform 2237"/>
                <p:cNvSpPr>
                  <a:spLocks/>
                </p:cNvSpPr>
                <p:nvPr/>
              </p:nvSpPr>
              <p:spPr bwMode="auto">
                <a:xfrm>
                  <a:off x="4379"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8" name="Freeform 2238"/>
                <p:cNvSpPr>
                  <a:spLocks/>
                </p:cNvSpPr>
                <p:nvPr/>
              </p:nvSpPr>
              <p:spPr bwMode="auto">
                <a:xfrm>
                  <a:off x="4379"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9" name="Freeform 2239"/>
                <p:cNvSpPr>
                  <a:spLocks/>
                </p:cNvSpPr>
                <p:nvPr/>
              </p:nvSpPr>
              <p:spPr bwMode="auto">
                <a:xfrm>
                  <a:off x="4372"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0" name="Freeform 2240"/>
                <p:cNvSpPr>
                  <a:spLocks/>
                </p:cNvSpPr>
                <p:nvPr/>
              </p:nvSpPr>
              <p:spPr bwMode="auto">
                <a:xfrm>
                  <a:off x="4372"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1" name="Freeform 2241"/>
                <p:cNvSpPr>
                  <a:spLocks/>
                </p:cNvSpPr>
                <p:nvPr/>
              </p:nvSpPr>
              <p:spPr bwMode="auto">
                <a:xfrm>
                  <a:off x="4367"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2" name="Freeform 2242"/>
                <p:cNvSpPr>
                  <a:spLocks/>
                </p:cNvSpPr>
                <p:nvPr/>
              </p:nvSpPr>
              <p:spPr bwMode="auto">
                <a:xfrm>
                  <a:off x="4367"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3" name="Freeform 2243"/>
                <p:cNvSpPr>
                  <a:spLocks/>
                </p:cNvSpPr>
                <p:nvPr/>
              </p:nvSpPr>
              <p:spPr bwMode="auto">
                <a:xfrm>
                  <a:off x="4363"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4" name="Freeform 2244"/>
                <p:cNvSpPr>
                  <a:spLocks/>
                </p:cNvSpPr>
                <p:nvPr/>
              </p:nvSpPr>
              <p:spPr bwMode="auto">
                <a:xfrm>
                  <a:off x="4363"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5" name="Freeform 2245"/>
                <p:cNvSpPr>
                  <a:spLocks/>
                </p:cNvSpPr>
                <p:nvPr/>
              </p:nvSpPr>
              <p:spPr bwMode="auto">
                <a:xfrm>
                  <a:off x="4362"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6" name="Freeform 2246"/>
                <p:cNvSpPr>
                  <a:spLocks/>
                </p:cNvSpPr>
                <p:nvPr/>
              </p:nvSpPr>
              <p:spPr bwMode="auto">
                <a:xfrm>
                  <a:off x="4362"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7" name="Freeform 2247"/>
                <p:cNvSpPr>
                  <a:spLocks/>
                </p:cNvSpPr>
                <p:nvPr/>
              </p:nvSpPr>
              <p:spPr bwMode="auto">
                <a:xfrm>
                  <a:off x="4362"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8" name="Freeform 2248"/>
                <p:cNvSpPr>
                  <a:spLocks/>
                </p:cNvSpPr>
                <p:nvPr/>
              </p:nvSpPr>
              <p:spPr bwMode="auto">
                <a:xfrm>
                  <a:off x="4362"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49" name="Freeform 2249"/>
                <p:cNvSpPr>
                  <a:spLocks/>
                </p:cNvSpPr>
                <p:nvPr/>
              </p:nvSpPr>
              <p:spPr bwMode="auto">
                <a:xfrm>
                  <a:off x="4363"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0" name="Freeform 2250"/>
                <p:cNvSpPr>
                  <a:spLocks/>
                </p:cNvSpPr>
                <p:nvPr/>
              </p:nvSpPr>
              <p:spPr bwMode="auto">
                <a:xfrm>
                  <a:off x="4363"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1" name="Freeform 2251"/>
                <p:cNvSpPr>
                  <a:spLocks/>
                </p:cNvSpPr>
                <p:nvPr/>
              </p:nvSpPr>
              <p:spPr bwMode="auto">
                <a:xfrm>
                  <a:off x="4367"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2" name="Freeform 2252"/>
                <p:cNvSpPr>
                  <a:spLocks/>
                </p:cNvSpPr>
                <p:nvPr/>
              </p:nvSpPr>
              <p:spPr bwMode="auto">
                <a:xfrm>
                  <a:off x="4367"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3" name="Freeform 2253"/>
                <p:cNvSpPr>
                  <a:spLocks/>
                </p:cNvSpPr>
                <p:nvPr/>
              </p:nvSpPr>
              <p:spPr bwMode="auto">
                <a:xfrm>
                  <a:off x="4372"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4" name="Freeform 2254"/>
                <p:cNvSpPr>
                  <a:spLocks/>
                </p:cNvSpPr>
                <p:nvPr/>
              </p:nvSpPr>
              <p:spPr bwMode="auto">
                <a:xfrm>
                  <a:off x="4372"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5" name="Freeform 2255"/>
                <p:cNvSpPr>
                  <a:spLocks/>
                </p:cNvSpPr>
                <p:nvPr/>
              </p:nvSpPr>
              <p:spPr bwMode="auto">
                <a:xfrm>
                  <a:off x="4379"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6" name="Freeform 2256"/>
                <p:cNvSpPr>
                  <a:spLocks/>
                </p:cNvSpPr>
                <p:nvPr/>
              </p:nvSpPr>
              <p:spPr bwMode="auto">
                <a:xfrm>
                  <a:off x="4379"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7" name="Freeform 2257"/>
                <p:cNvSpPr>
                  <a:spLocks/>
                </p:cNvSpPr>
                <p:nvPr/>
              </p:nvSpPr>
              <p:spPr bwMode="auto">
                <a:xfrm>
                  <a:off x="4387"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8" name="Freeform 2258"/>
                <p:cNvSpPr>
                  <a:spLocks/>
                </p:cNvSpPr>
                <p:nvPr/>
              </p:nvSpPr>
              <p:spPr bwMode="auto">
                <a:xfrm>
                  <a:off x="4387"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9" name="Freeform 2259"/>
                <p:cNvSpPr>
                  <a:spLocks/>
                </p:cNvSpPr>
                <p:nvPr/>
              </p:nvSpPr>
              <p:spPr bwMode="auto">
                <a:xfrm>
                  <a:off x="4396"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0" name="Freeform 2260"/>
                <p:cNvSpPr>
                  <a:spLocks/>
                </p:cNvSpPr>
                <p:nvPr/>
              </p:nvSpPr>
              <p:spPr bwMode="auto">
                <a:xfrm>
                  <a:off x="4396"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61" name="Freeform 2261"/>
                <p:cNvSpPr>
                  <a:spLocks/>
                </p:cNvSpPr>
                <p:nvPr/>
              </p:nvSpPr>
              <p:spPr bwMode="auto">
                <a:xfrm>
                  <a:off x="4396" y="322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4" y="164"/>
                      </a:moveTo>
                      <a:lnTo>
                        <a:pt x="84"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2" name="Freeform 2262"/>
                <p:cNvSpPr>
                  <a:spLocks/>
                </p:cNvSpPr>
                <p:nvPr/>
              </p:nvSpPr>
              <p:spPr bwMode="auto">
                <a:xfrm>
                  <a:off x="4396" y="322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4" y="164"/>
                      </a:moveTo>
                      <a:lnTo>
                        <a:pt x="84" y="147"/>
                      </a:lnTo>
                      <a:lnTo>
                        <a:pt x="0" y="0"/>
                      </a:lnTo>
                      <a:lnTo>
                        <a:pt x="44"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63" name="Freeform 2263"/>
                <p:cNvSpPr>
                  <a:spLocks/>
                </p:cNvSpPr>
                <p:nvPr/>
              </p:nvSpPr>
              <p:spPr bwMode="auto">
                <a:xfrm>
                  <a:off x="4396"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4" y="147"/>
                      </a:moveTo>
                      <a:lnTo>
                        <a:pt x="120" y="121"/>
                      </a:lnTo>
                      <a:lnTo>
                        <a:pt x="0" y="0"/>
                      </a:lnTo>
                      <a:lnTo>
                        <a:pt x="84"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4" name="Freeform 2264"/>
                <p:cNvSpPr>
                  <a:spLocks/>
                </p:cNvSpPr>
                <p:nvPr/>
              </p:nvSpPr>
              <p:spPr bwMode="auto">
                <a:xfrm>
                  <a:off x="4396"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4" y="147"/>
                      </a:moveTo>
                      <a:lnTo>
                        <a:pt x="120" y="121"/>
                      </a:lnTo>
                      <a:lnTo>
                        <a:pt x="0" y="0"/>
                      </a:lnTo>
                      <a:lnTo>
                        <a:pt x="84"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65" name="Freeform 2265"/>
                <p:cNvSpPr>
                  <a:spLocks/>
                </p:cNvSpPr>
                <p:nvPr/>
              </p:nvSpPr>
              <p:spPr bwMode="auto">
                <a:xfrm>
                  <a:off x="4396"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6" name="Freeform 2266"/>
                <p:cNvSpPr>
                  <a:spLocks/>
                </p:cNvSpPr>
                <p:nvPr/>
              </p:nvSpPr>
              <p:spPr bwMode="auto">
                <a:xfrm>
                  <a:off x="4396"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67" name="Freeform 2267"/>
                <p:cNvSpPr>
                  <a:spLocks/>
                </p:cNvSpPr>
                <p:nvPr/>
              </p:nvSpPr>
              <p:spPr bwMode="auto">
                <a:xfrm>
                  <a:off x="4396"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8" name="Freeform 2268"/>
                <p:cNvSpPr>
                  <a:spLocks/>
                </p:cNvSpPr>
                <p:nvPr/>
              </p:nvSpPr>
              <p:spPr bwMode="auto">
                <a:xfrm>
                  <a:off x="4396"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69" name="Freeform 2269"/>
                <p:cNvSpPr>
                  <a:spLocks/>
                </p:cNvSpPr>
                <p:nvPr/>
              </p:nvSpPr>
              <p:spPr bwMode="auto">
                <a:xfrm>
                  <a:off x="4396"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0" name="Freeform 2270"/>
                <p:cNvSpPr>
                  <a:spLocks/>
                </p:cNvSpPr>
                <p:nvPr/>
              </p:nvSpPr>
              <p:spPr bwMode="auto">
                <a:xfrm>
                  <a:off x="4396"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4" y="45"/>
                      </a:moveTo>
                      <a:lnTo>
                        <a:pt x="170"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1" name="Freeform 2271"/>
                <p:cNvSpPr>
                  <a:spLocks/>
                </p:cNvSpPr>
                <p:nvPr/>
              </p:nvSpPr>
              <p:spPr bwMode="auto">
                <a:xfrm>
                  <a:off x="3717" y="3219"/>
                  <a:ext cx="35" cy="9"/>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171" y="43"/>
                      </a:moveTo>
                      <a:lnTo>
                        <a:pt x="165" y="0"/>
                      </a:lnTo>
                      <a:lnTo>
                        <a:pt x="0" y="43"/>
                      </a:lnTo>
                      <a:lnTo>
                        <a:pt x="171"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2" name="Freeform 2272"/>
                <p:cNvSpPr>
                  <a:spLocks/>
                </p:cNvSpPr>
                <p:nvPr/>
              </p:nvSpPr>
              <p:spPr bwMode="auto">
                <a:xfrm>
                  <a:off x="3717" y="3219"/>
                  <a:ext cx="35" cy="9"/>
                </a:xfrm>
                <a:custGeom>
                  <a:avLst/>
                  <a:gdLst>
                    <a:gd name="T0" fmla="*/ 0 w 171"/>
                    <a:gd name="T1" fmla="*/ 0 h 43"/>
                    <a:gd name="T2" fmla="*/ 0 w 171"/>
                    <a:gd name="T3" fmla="*/ 0 h 43"/>
                    <a:gd name="T4" fmla="*/ 0 w 171"/>
                    <a:gd name="T5" fmla="*/ 0 h 43"/>
                    <a:gd name="T6" fmla="*/ 0 w 171"/>
                    <a:gd name="T7" fmla="*/ 0 h 43"/>
                    <a:gd name="T8" fmla="*/ 0 60000 65536"/>
                    <a:gd name="T9" fmla="*/ 0 60000 65536"/>
                    <a:gd name="T10" fmla="*/ 0 60000 65536"/>
                    <a:gd name="T11" fmla="*/ 0 60000 65536"/>
                    <a:gd name="T12" fmla="*/ 0 w 171"/>
                    <a:gd name="T13" fmla="*/ 0 h 43"/>
                    <a:gd name="T14" fmla="*/ 171 w 171"/>
                    <a:gd name="T15" fmla="*/ 43 h 43"/>
                  </a:gdLst>
                  <a:ahLst/>
                  <a:cxnLst>
                    <a:cxn ang="T8">
                      <a:pos x="T0" y="T1"/>
                    </a:cxn>
                    <a:cxn ang="T9">
                      <a:pos x="T2" y="T3"/>
                    </a:cxn>
                    <a:cxn ang="T10">
                      <a:pos x="T4" y="T5"/>
                    </a:cxn>
                    <a:cxn ang="T11">
                      <a:pos x="T6" y="T7"/>
                    </a:cxn>
                  </a:cxnLst>
                  <a:rect l="T12" t="T13" r="T14" b="T15"/>
                  <a:pathLst>
                    <a:path w="171" h="43">
                      <a:moveTo>
                        <a:pt x="171" y="43"/>
                      </a:moveTo>
                      <a:lnTo>
                        <a:pt x="165" y="0"/>
                      </a:lnTo>
                      <a:lnTo>
                        <a:pt x="0" y="43"/>
                      </a:lnTo>
                      <a:lnTo>
                        <a:pt x="171"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3" name="Freeform 2273"/>
                <p:cNvSpPr>
                  <a:spLocks/>
                </p:cNvSpPr>
                <p:nvPr/>
              </p:nvSpPr>
              <p:spPr bwMode="auto">
                <a:xfrm>
                  <a:off x="3717" y="3211"/>
                  <a:ext cx="33" cy="17"/>
                </a:xfrm>
                <a:custGeom>
                  <a:avLst/>
                  <a:gdLst>
                    <a:gd name="T0" fmla="*/ 0 w 165"/>
                    <a:gd name="T1" fmla="*/ 0 h 84"/>
                    <a:gd name="T2" fmla="*/ 0 w 165"/>
                    <a:gd name="T3" fmla="*/ 0 h 84"/>
                    <a:gd name="T4" fmla="*/ 0 w 165"/>
                    <a:gd name="T5" fmla="*/ 0 h 84"/>
                    <a:gd name="T6" fmla="*/ 0 w 165"/>
                    <a:gd name="T7" fmla="*/ 0 h 84"/>
                    <a:gd name="T8" fmla="*/ 0 60000 65536"/>
                    <a:gd name="T9" fmla="*/ 0 60000 65536"/>
                    <a:gd name="T10" fmla="*/ 0 60000 65536"/>
                    <a:gd name="T11" fmla="*/ 0 60000 65536"/>
                    <a:gd name="T12" fmla="*/ 0 w 165"/>
                    <a:gd name="T13" fmla="*/ 0 h 84"/>
                    <a:gd name="T14" fmla="*/ 165 w 165"/>
                    <a:gd name="T15" fmla="*/ 84 h 84"/>
                  </a:gdLst>
                  <a:ahLst/>
                  <a:cxnLst>
                    <a:cxn ang="T8">
                      <a:pos x="T0" y="T1"/>
                    </a:cxn>
                    <a:cxn ang="T9">
                      <a:pos x="T2" y="T3"/>
                    </a:cxn>
                    <a:cxn ang="T10">
                      <a:pos x="T4" y="T5"/>
                    </a:cxn>
                    <a:cxn ang="T11">
                      <a:pos x="T6" y="T7"/>
                    </a:cxn>
                  </a:cxnLst>
                  <a:rect l="T12" t="T13" r="T14" b="T15"/>
                  <a:pathLst>
                    <a:path w="165" h="84">
                      <a:moveTo>
                        <a:pt x="165" y="41"/>
                      </a:moveTo>
                      <a:lnTo>
                        <a:pt x="148" y="0"/>
                      </a:lnTo>
                      <a:lnTo>
                        <a:pt x="0" y="84"/>
                      </a:lnTo>
                      <a:lnTo>
                        <a:pt x="165"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4" name="Freeform 2274"/>
                <p:cNvSpPr>
                  <a:spLocks/>
                </p:cNvSpPr>
                <p:nvPr/>
              </p:nvSpPr>
              <p:spPr bwMode="auto">
                <a:xfrm>
                  <a:off x="3717" y="3211"/>
                  <a:ext cx="33" cy="17"/>
                </a:xfrm>
                <a:custGeom>
                  <a:avLst/>
                  <a:gdLst>
                    <a:gd name="T0" fmla="*/ 0 w 165"/>
                    <a:gd name="T1" fmla="*/ 0 h 84"/>
                    <a:gd name="T2" fmla="*/ 0 w 165"/>
                    <a:gd name="T3" fmla="*/ 0 h 84"/>
                    <a:gd name="T4" fmla="*/ 0 w 165"/>
                    <a:gd name="T5" fmla="*/ 0 h 84"/>
                    <a:gd name="T6" fmla="*/ 0 w 165"/>
                    <a:gd name="T7" fmla="*/ 0 h 84"/>
                    <a:gd name="T8" fmla="*/ 0 60000 65536"/>
                    <a:gd name="T9" fmla="*/ 0 60000 65536"/>
                    <a:gd name="T10" fmla="*/ 0 60000 65536"/>
                    <a:gd name="T11" fmla="*/ 0 60000 65536"/>
                    <a:gd name="T12" fmla="*/ 0 w 165"/>
                    <a:gd name="T13" fmla="*/ 0 h 84"/>
                    <a:gd name="T14" fmla="*/ 165 w 165"/>
                    <a:gd name="T15" fmla="*/ 84 h 84"/>
                  </a:gdLst>
                  <a:ahLst/>
                  <a:cxnLst>
                    <a:cxn ang="T8">
                      <a:pos x="T0" y="T1"/>
                    </a:cxn>
                    <a:cxn ang="T9">
                      <a:pos x="T2" y="T3"/>
                    </a:cxn>
                    <a:cxn ang="T10">
                      <a:pos x="T4" y="T5"/>
                    </a:cxn>
                    <a:cxn ang="T11">
                      <a:pos x="T6" y="T7"/>
                    </a:cxn>
                  </a:cxnLst>
                  <a:rect l="T12" t="T13" r="T14" b="T15"/>
                  <a:pathLst>
                    <a:path w="165" h="84">
                      <a:moveTo>
                        <a:pt x="165" y="41"/>
                      </a:moveTo>
                      <a:lnTo>
                        <a:pt x="148" y="0"/>
                      </a:lnTo>
                      <a:lnTo>
                        <a:pt x="0" y="84"/>
                      </a:lnTo>
                      <a:lnTo>
                        <a:pt x="165"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5" name="Freeform 2275"/>
                <p:cNvSpPr>
                  <a:spLocks/>
                </p:cNvSpPr>
                <p:nvPr/>
              </p:nvSpPr>
              <p:spPr bwMode="auto">
                <a:xfrm>
                  <a:off x="3717" y="3204"/>
                  <a:ext cx="30" cy="24"/>
                </a:xfrm>
                <a:custGeom>
                  <a:avLst/>
                  <a:gdLst>
                    <a:gd name="T0" fmla="*/ 0 w 148"/>
                    <a:gd name="T1" fmla="*/ 0 h 119"/>
                    <a:gd name="T2" fmla="*/ 0 w 148"/>
                    <a:gd name="T3" fmla="*/ 0 h 119"/>
                    <a:gd name="T4" fmla="*/ 0 w 148"/>
                    <a:gd name="T5" fmla="*/ 0 h 119"/>
                    <a:gd name="T6" fmla="*/ 0 w 148"/>
                    <a:gd name="T7" fmla="*/ 0 h 119"/>
                    <a:gd name="T8" fmla="*/ 0 60000 65536"/>
                    <a:gd name="T9" fmla="*/ 0 60000 65536"/>
                    <a:gd name="T10" fmla="*/ 0 60000 65536"/>
                    <a:gd name="T11" fmla="*/ 0 60000 65536"/>
                    <a:gd name="T12" fmla="*/ 0 w 148"/>
                    <a:gd name="T13" fmla="*/ 0 h 119"/>
                    <a:gd name="T14" fmla="*/ 148 w 148"/>
                    <a:gd name="T15" fmla="*/ 119 h 119"/>
                  </a:gdLst>
                  <a:ahLst/>
                  <a:cxnLst>
                    <a:cxn ang="T8">
                      <a:pos x="T0" y="T1"/>
                    </a:cxn>
                    <a:cxn ang="T9">
                      <a:pos x="T2" y="T3"/>
                    </a:cxn>
                    <a:cxn ang="T10">
                      <a:pos x="T4" y="T5"/>
                    </a:cxn>
                    <a:cxn ang="T11">
                      <a:pos x="T6" y="T7"/>
                    </a:cxn>
                  </a:cxnLst>
                  <a:rect l="T12" t="T13" r="T14" b="T15"/>
                  <a:pathLst>
                    <a:path w="148" h="119">
                      <a:moveTo>
                        <a:pt x="148" y="35"/>
                      </a:moveTo>
                      <a:lnTo>
                        <a:pt x="121" y="0"/>
                      </a:lnTo>
                      <a:lnTo>
                        <a:pt x="0" y="119"/>
                      </a:lnTo>
                      <a:lnTo>
                        <a:pt x="14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6" name="Freeform 2276"/>
                <p:cNvSpPr>
                  <a:spLocks/>
                </p:cNvSpPr>
                <p:nvPr/>
              </p:nvSpPr>
              <p:spPr bwMode="auto">
                <a:xfrm>
                  <a:off x="3717" y="3204"/>
                  <a:ext cx="30" cy="24"/>
                </a:xfrm>
                <a:custGeom>
                  <a:avLst/>
                  <a:gdLst>
                    <a:gd name="T0" fmla="*/ 0 w 148"/>
                    <a:gd name="T1" fmla="*/ 0 h 119"/>
                    <a:gd name="T2" fmla="*/ 0 w 148"/>
                    <a:gd name="T3" fmla="*/ 0 h 119"/>
                    <a:gd name="T4" fmla="*/ 0 w 148"/>
                    <a:gd name="T5" fmla="*/ 0 h 119"/>
                    <a:gd name="T6" fmla="*/ 0 w 148"/>
                    <a:gd name="T7" fmla="*/ 0 h 119"/>
                    <a:gd name="T8" fmla="*/ 0 60000 65536"/>
                    <a:gd name="T9" fmla="*/ 0 60000 65536"/>
                    <a:gd name="T10" fmla="*/ 0 60000 65536"/>
                    <a:gd name="T11" fmla="*/ 0 60000 65536"/>
                    <a:gd name="T12" fmla="*/ 0 w 148"/>
                    <a:gd name="T13" fmla="*/ 0 h 119"/>
                    <a:gd name="T14" fmla="*/ 148 w 148"/>
                    <a:gd name="T15" fmla="*/ 119 h 119"/>
                  </a:gdLst>
                  <a:ahLst/>
                  <a:cxnLst>
                    <a:cxn ang="T8">
                      <a:pos x="T0" y="T1"/>
                    </a:cxn>
                    <a:cxn ang="T9">
                      <a:pos x="T2" y="T3"/>
                    </a:cxn>
                    <a:cxn ang="T10">
                      <a:pos x="T4" y="T5"/>
                    </a:cxn>
                    <a:cxn ang="T11">
                      <a:pos x="T6" y="T7"/>
                    </a:cxn>
                  </a:cxnLst>
                  <a:rect l="T12" t="T13" r="T14" b="T15"/>
                  <a:pathLst>
                    <a:path w="148" h="119">
                      <a:moveTo>
                        <a:pt x="148" y="35"/>
                      </a:moveTo>
                      <a:lnTo>
                        <a:pt x="121" y="0"/>
                      </a:lnTo>
                      <a:lnTo>
                        <a:pt x="0" y="119"/>
                      </a:lnTo>
                      <a:lnTo>
                        <a:pt x="148"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7" name="Freeform 2277"/>
                <p:cNvSpPr>
                  <a:spLocks/>
                </p:cNvSpPr>
                <p:nvPr/>
              </p:nvSpPr>
              <p:spPr bwMode="auto">
                <a:xfrm>
                  <a:off x="3717" y="3198"/>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6" y="0"/>
                      </a:lnTo>
                      <a:lnTo>
                        <a:pt x="0" y="147"/>
                      </a:lnTo>
                      <a:lnTo>
                        <a:pt x="1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8" name="Freeform 2278"/>
                <p:cNvSpPr>
                  <a:spLocks/>
                </p:cNvSpPr>
                <p:nvPr/>
              </p:nvSpPr>
              <p:spPr bwMode="auto">
                <a:xfrm>
                  <a:off x="3717" y="3198"/>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8"/>
                      </a:moveTo>
                      <a:lnTo>
                        <a:pt x="86" y="0"/>
                      </a:lnTo>
                      <a:lnTo>
                        <a:pt x="0" y="147"/>
                      </a:lnTo>
                      <a:lnTo>
                        <a:pt x="121"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9" name="Freeform 2279"/>
                <p:cNvSpPr>
                  <a:spLocks/>
                </p:cNvSpPr>
                <p:nvPr/>
              </p:nvSpPr>
              <p:spPr bwMode="auto">
                <a:xfrm>
                  <a:off x="3717" y="3195"/>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0" name="Freeform 2280"/>
                <p:cNvSpPr>
                  <a:spLocks/>
                </p:cNvSpPr>
                <p:nvPr/>
              </p:nvSpPr>
              <p:spPr bwMode="auto">
                <a:xfrm>
                  <a:off x="3717" y="3195"/>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1" name="Freeform 2281"/>
                <p:cNvSpPr>
                  <a:spLocks/>
                </p:cNvSpPr>
                <p:nvPr/>
              </p:nvSpPr>
              <p:spPr bwMode="auto">
                <a:xfrm>
                  <a:off x="3717" y="3194"/>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2" name="Freeform 2282"/>
                <p:cNvSpPr>
                  <a:spLocks/>
                </p:cNvSpPr>
                <p:nvPr/>
              </p:nvSpPr>
              <p:spPr bwMode="auto">
                <a:xfrm>
                  <a:off x="3717" y="3194"/>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3" name="Freeform 2283"/>
                <p:cNvSpPr>
                  <a:spLocks/>
                </p:cNvSpPr>
                <p:nvPr/>
              </p:nvSpPr>
              <p:spPr bwMode="auto">
                <a:xfrm>
                  <a:off x="3709" y="3194"/>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4" name="Freeform 2284"/>
                <p:cNvSpPr>
                  <a:spLocks/>
                </p:cNvSpPr>
                <p:nvPr/>
              </p:nvSpPr>
              <p:spPr bwMode="auto">
                <a:xfrm>
                  <a:off x="3709" y="3194"/>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5" name="Freeform 2285"/>
                <p:cNvSpPr>
                  <a:spLocks/>
                </p:cNvSpPr>
                <p:nvPr/>
              </p:nvSpPr>
              <p:spPr bwMode="auto">
                <a:xfrm>
                  <a:off x="3701" y="3195"/>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6" name="Freeform 2286"/>
                <p:cNvSpPr>
                  <a:spLocks/>
                </p:cNvSpPr>
                <p:nvPr/>
              </p:nvSpPr>
              <p:spPr bwMode="auto">
                <a:xfrm>
                  <a:off x="3701" y="3195"/>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7" name="Freeform 2287"/>
                <p:cNvSpPr>
                  <a:spLocks/>
                </p:cNvSpPr>
                <p:nvPr/>
              </p:nvSpPr>
              <p:spPr bwMode="auto">
                <a:xfrm>
                  <a:off x="3694" y="3198"/>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8" name="Freeform 2288"/>
                <p:cNvSpPr>
                  <a:spLocks/>
                </p:cNvSpPr>
                <p:nvPr/>
              </p:nvSpPr>
              <p:spPr bwMode="auto">
                <a:xfrm>
                  <a:off x="3694" y="3198"/>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8"/>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9" name="Freeform 2289"/>
                <p:cNvSpPr>
                  <a:spLocks/>
                </p:cNvSpPr>
                <p:nvPr/>
              </p:nvSpPr>
              <p:spPr bwMode="auto">
                <a:xfrm>
                  <a:off x="3688" y="3204"/>
                  <a:ext cx="29"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27" y="0"/>
                      </a:moveTo>
                      <a:lnTo>
                        <a:pt x="0" y="35"/>
                      </a:lnTo>
                      <a:lnTo>
                        <a:pt x="146"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0" name="Freeform 2290"/>
                <p:cNvSpPr>
                  <a:spLocks/>
                </p:cNvSpPr>
                <p:nvPr/>
              </p:nvSpPr>
              <p:spPr bwMode="auto">
                <a:xfrm>
                  <a:off x="3688" y="3204"/>
                  <a:ext cx="29" cy="24"/>
                </a:xfrm>
                <a:custGeom>
                  <a:avLst/>
                  <a:gdLst>
                    <a:gd name="T0" fmla="*/ 0 w 146"/>
                    <a:gd name="T1" fmla="*/ 0 h 119"/>
                    <a:gd name="T2" fmla="*/ 0 w 146"/>
                    <a:gd name="T3" fmla="*/ 0 h 119"/>
                    <a:gd name="T4" fmla="*/ 0 w 146"/>
                    <a:gd name="T5" fmla="*/ 0 h 119"/>
                    <a:gd name="T6" fmla="*/ 0 w 146"/>
                    <a:gd name="T7" fmla="*/ 0 h 119"/>
                    <a:gd name="T8" fmla="*/ 0 60000 65536"/>
                    <a:gd name="T9" fmla="*/ 0 60000 65536"/>
                    <a:gd name="T10" fmla="*/ 0 60000 65536"/>
                    <a:gd name="T11" fmla="*/ 0 60000 65536"/>
                    <a:gd name="T12" fmla="*/ 0 w 146"/>
                    <a:gd name="T13" fmla="*/ 0 h 119"/>
                    <a:gd name="T14" fmla="*/ 146 w 146"/>
                    <a:gd name="T15" fmla="*/ 119 h 119"/>
                  </a:gdLst>
                  <a:ahLst/>
                  <a:cxnLst>
                    <a:cxn ang="T8">
                      <a:pos x="T0" y="T1"/>
                    </a:cxn>
                    <a:cxn ang="T9">
                      <a:pos x="T2" y="T3"/>
                    </a:cxn>
                    <a:cxn ang="T10">
                      <a:pos x="T4" y="T5"/>
                    </a:cxn>
                    <a:cxn ang="T11">
                      <a:pos x="T6" y="T7"/>
                    </a:cxn>
                  </a:cxnLst>
                  <a:rect l="T12" t="T13" r="T14" b="T15"/>
                  <a:pathLst>
                    <a:path w="146" h="119">
                      <a:moveTo>
                        <a:pt x="27" y="0"/>
                      </a:moveTo>
                      <a:lnTo>
                        <a:pt x="0" y="35"/>
                      </a:lnTo>
                      <a:lnTo>
                        <a:pt x="146"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1" name="Freeform 2291"/>
                <p:cNvSpPr>
                  <a:spLocks/>
                </p:cNvSpPr>
                <p:nvPr/>
              </p:nvSpPr>
              <p:spPr bwMode="auto">
                <a:xfrm>
                  <a:off x="3685" y="3211"/>
                  <a:ext cx="32"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7" y="0"/>
                      </a:moveTo>
                      <a:lnTo>
                        <a:pt x="0" y="41"/>
                      </a:lnTo>
                      <a:lnTo>
                        <a:pt x="163"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2" name="Freeform 2292"/>
                <p:cNvSpPr>
                  <a:spLocks/>
                </p:cNvSpPr>
                <p:nvPr/>
              </p:nvSpPr>
              <p:spPr bwMode="auto">
                <a:xfrm>
                  <a:off x="3685" y="3211"/>
                  <a:ext cx="32"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7" y="0"/>
                      </a:moveTo>
                      <a:lnTo>
                        <a:pt x="0" y="41"/>
                      </a:lnTo>
                      <a:lnTo>
                        <a:pt x="163"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3" name="Freeform 2293"/>
                <p:cNvSpPr>
                  <a:spLocks/>
                </p:cNvSpPr>
                <p:nvPr/>
              </p:nvSpPr>
              <p:spPr bwMode="auto">
                <a:xfrm>
                  <a:off x="3684" y="3219"/>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4" name="Freeform 2294"/>
                <p:cNvSpPr>
                  <a:spLocks/>
                </p:cNvSpPr>
                <p:nvPr/>
              </p:nvSpPr>
              <p:spPr bwMode="auto">
                <a:xfrm>
                  <a:off x="3684" y="3219"/>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5" name="Freeform 2295"/>
                <p:cNvSpPr>
                  <a:spLocks/>
                </p:cNvSpPr>
                <p:nvPr/>
              </p:nvSpPr>
              <p:spPr bwMode="auto">
                <a:xfrm>
                  <a:off x="3684" y="3228"/>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6" y="45"/>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6" name="Freeform 2296"/>
                <p:cNvSpPr>
                  <a:spLocks/>
                </p:cNvSpPr>
                <p:nvPr/>
              </p:nvSpPr>
              <p:spPr bwMode="auto">
                <a:xfrm>
                  <a:off x="3684" y="3228"/>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6" y="45"/>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7" name="Freeform 2297"/>
                <p:cNvSpPr>
                  <a:spLocks/>
                </p:cNvSpPr>
                <p:nvPr/>
              </p:nvSpPr>
              <p:spPr bwMode="auto">
                <a:xfrm>
                  <a:off x="3685" y="3228"/>
                  <a:ext cx="32"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5"/>
                      </a:moveTo>
                      <a:lnTo>
                        <a:pt x="17" y="86"/>
                      </a:lnTo>
                      <a:lnTo>
                        <a:pt x="163"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8" name="Freeform 2298"/>
                <p:cNvSpPr>
                  <a:spLocks/>
                </p:cNvSpPr>
                <p:nvPr/>
              </p:nvSpPr>
              <p:spPr bwMode="auto">
                <a:xfrm>
                  <a:off x="3685" y="3228"/>
                  <a:ext cx="32"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5"/>
                      </a:moveTo>
                      <a:lnTo>
                        <a:pt x="17" y="86"/>
                      </a:lnTo>
                      <a:lnTo>
                        <a:pt x="163"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6" name="Group 2500"/>
              <p:cNvGrpSpPr>
                <a:grpSpLocks/>
              </p:cNvGrpSpPr>
              <p:nvPr/>
            </p:nvGrpSpPr>
            <p:grpSpPr bwMode="auto">
              <a:xfrm>
                <a:off x="1648" y="3194"/>
                <a:ext cx="2443" cy="747"/>
                <a:chOff x="1648" y="3194"/>
                <a:chExt cx="2443" cy="747"/>
              </a:xfrm>
              <a:grpFill/>
            </p:grpSpPr>
            <p:sp>
              <p:nvSpPr>
                <p:cNvPr id="499" name="Freeform 2300"/>
                <p:cNvSpPr>
                  <a:spLocks/>
                </p:cNvSpPr>
                <p:nvPr/>
              </p:nvSpPr>
              <p:spPr bwMode="auto">
                <a:xfrm>
                  <a:off x="3688" y="3228"/>
                  <a:ext cx="29"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0" y="86"/>
                      </a:moveTo>
                      <a:lnTo>
                        <a:pt x="27" y="121"/>
                      </a:lnTo>
                      <a:lnTo>
                        <a:pt x="146"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0" name="Freeform 2301"/>
                <p:cNvSpPr>
                  <a:spLocks/>
                </p:cNvSpPr>
                <p:nvPr/>
              </p:nvSpPr>
              <p:spPr bwMode="auto">
                <a:xfrm>
                  <a:off x="3688" y="3228"/>
                  <a:ext cx="29" cy="24"/>
                </a:xfrm>
                <a:custGeom>
                  <a:avLst/>
                  <a:gdLst>
                    <a:gd name="T0" fmla="*/ 0 w 146"/>
                    <a:gd name="T1" fmla="*/ 0 h 121"/>
                    <a:gd name="T2" fmla="*/ 0 w 146"/>
                    <a:gd name="T3" fmla="*/ 0 h 121"/>
                    <a:gd name="T4" fmla="*/ 0 w 146"/>
                    <a:gd name="T5" fmla="*/ 0 h 121"/>
                    <a:gd name="T6" fmla="*/ 0 w 146"/>
                    <a:gd name="T7" fmla="*/ 0 h 121"/>
                    <a:gd name="T8" fmla="*/ 0 60000 65536"/>
                    <a:gd name="T9" fmla="*/ 0 60000 65536"/>
                    <a:gd name="T10" fmla="*/ 0 60000 65536"/>
                    <a:gd name="T11" fmla="*/ 0 60000 65536"/>
                    <a:gd name="T12" fmla="*/ 0 w 146"/>
                    <a:gd name="T13" fmla="*/ 0 h 121"/>
                    <a:gd name="T14" fmla="*/ 146 w 146"/>
                    <a:gd name="T15" fmla="*/ 121 h 121"/>
                  </a:gdLst>
                  <a:ahLst/>
                  <a:cxnLst>
                    <a:cxn ang="T8">
                      <a:pos x="T0" y="T1"/>
                    </a:cxn>
                    <a:cxn ang="T9">
                      <a:pos x="T2" y="T3"/>
                    </a:cxn>
                    <a:cxn ang="T10">
                      <a:pos x="T4" y="T5"/>
                    </a:cxn>
                    <a:cxn ang="T11">
                      <a:pos x="T6" y="T7"/>
                    </a:cxn>
                  </a:cxnLst>
                  <a:rect l="T12" t="T13" r="T14" b="T15"/>
                  <a:pathLst>
                    <a:path w="146" h="121">
                      <a:moveTo>
                        <a:pt x="0" y="86"/>
                      </a:moveTo>
                      <a:lnTo>
                        <a:pt x="27" y="121"/>
                      </a:lnTo>
                      <a:lnTo>
                        <a:pt x="146"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1" name="Freeform 2302"/>
                <p:cNvSpPr>
                  <a:spLocks/>
                </p:cNvSpPr>
                <p:nvPr/>
              </p:nvSpPr>
              <p:spPr bwMode="auto">
                <a:xfrm>
                  <a:off x="3694" y="3228"/>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1"/>
                      </a:moveTo>
                      <a:lnTo>
                        <a:pt x="35" y="147"/>
                      </a:lnTo>
                      <a:lnTo>
                        <a:pt x="119"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2" name="Freeform 2303"/>
                <p:cNvSpPr>
                  <a:spLocks/>
                </p:cNvSpPr>
                <p:nvPr/>
              </p:nvSpPr>
              <p:spPr bwMode="auto">
                <a:xfrm>
                  <a:off x="3694" y="3228"/>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1"/>
                      </a:moveTo>
                      <a:lnTo>
                        <a:pt x="35" y="147"/>
                      </a:lnTo>
                      <a:lnTo>
                        <a:pt x="119"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3" name="Freeform 2304"/>
                <p:cNvSpPr>
                  <a:spLocks/>
                </p:cNvSpPr>
                <p:nvPr/>
              </p:nvSpPr>
              <p:spPr bwMode="auto">
                <a:xfrm>
                  <a:off x="3701" y="3228"/>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4" name="Freeform 2305"/>
                <p:cNvSpPr>
                  <a:spLocks/>
                </p:cNvSpPr>
                <p:nvPr/>
              </p:nvSpPr>
              <p:spPr bwMode="auto">
                <a:xfrm>
                  <a:off x="3701" y="3228"/>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5" name="Freeform 2306"/>
                <p:cNvSpPr>
                  <a:spLocks/>
                </p:cNvSpPr>
                <p:nvPr/>
              </p:nvSpPr>
              <p:spPr bwMode="auto">
                <a:xfrm>
                  <a:off x="3709" y="3228"/>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6" name="Freeform 2307"/>
                <p:cNvSpPr>
                  <a:spLocks/>
                </p:cNvSpPr>
                <p:nvPr/>
              </p:nvSpPr>
              <p:spPr bwMode="auto">
                <a:xfrm>
                  <a:off x="3709" y="3228"/>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7" name="Freeform 2308"/>
                <p:cNvSpPr>
                  <a:spLocks/>
                </p:cNvSpPr>
                <p:nvPr/>
              </p:nvSpPr>
              <p:spPr bwMode="auto">
                <a:xfrm>
                  <a:off x="3717" y="3228"/>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8" name="Freeform 2309"/>
                <p:cNvSpPr>
                  <a:spLocks/>
                </p:cNvSpPr>
                <p:nvPr/>
              </p:nvSpPr>
              <p:spPr bwMode="auto">
                <a:xfrm>
                  <a:off x="3717" y="3228"/>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9" name="Freeform 2310"/>
                <p:cNvSpPr>
                  <a:spLocks/>
                </p:cNvSpPr>
                <p:nvPr/>
              </p:nvSpPr>
              <p:spPr bwMode="auto">
                <a:xfrm>
                  <a:off x="3717" y="3228"/>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0" name="Freeform 2311"/>
                <p:cNvSpPr>
                  <a:spLocks/>
                </p:cNvSpPr>
                <p:nvPr/>
              </p:nvSpPr>
              <p:spPr bwMode="auto">
                <a:xfrm>
                  <a:off x="3717" y="3228"/>
                  <a:ext cx="18"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1" name="Freeform 2312"/>
                <p:cNvSpPr>
                  <a:spLocks/>
                </p:cNvSpPr>
                <p:nvPr/>
              </p:nvSpPr>
              <p:spPr bwMode="auto">
                <a:xfrm>
                  <a:off x="3717" y="3228"/>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1"/>
                      </a:lnTo>
                      <a:lnTo>
                        <a:pt x="0" y="0"/>
                      </a:lnTo>
                      <a:lnTo>
                        <a:pt x="86"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2" name="Freeform 2313"/>
                <p:cNvSpPr>
                  <a:spLocks/>
                </p:cNvSpPr>
                <p:nvPr/>
              </p:nvSpPr>
              <p:spPr bwMode="auto">
                <a:xfrm>
                  <a:off x="3717" y="3228"/>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1"/>
                      </a:lnTo>
                      <a:lnTo>
                        <a:pt x="0" y="0"/>
                      </a:lnTo>
                      <a:lnTo>
                        <a:pt x="86"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 name="Freeform 2314"/>
                <p:cNvSpPr>
                  <a:spLocks/>
                </p:cNvSpPr>
                <p:nvPr/>
              </p:nvSpPr>
              <p:spPr bwMode="auto">
                <a:xfrm>
                  <a:off x="3717" y="3228"/>
                  <a:ext cx="30" cy="24"/>
                </a:xfrm>
                <a:custGeom>
                  <a:avLst/>
                  <a:gdLst>
                    <a:gd name="T0" fmla="*/ 0 w 148"/>
                    <a:gd name="T1" fmla="*/ 0 h 121"/>
                    <a:gd name="T2" fmla="*/ 0 w 148"/>
                    <a:gd name="T3" fmla="*/ 0 h 121"/>
                    <a:gd name="T4" fmla="*/ 0 w 148"/>
                    <a:gd name="T5" fmla="*/ 0 h 121"/>
                    <a:gd name="T6" fmla="*/ 0 w 148"/>
                    <a:gd name="T7" fmla="*/ 0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121" y="121"/>
                      </a:moveTo>
                      <a:lnTo>
                        <a:pt x="148" y="86"/>
                      </a:lnTo>
                      <a:lnTo>
                        <a:pt x="0" y="0"/>
                      </a:lnTo>
                      <a:lnTo>
                        <a:pt x="121"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 name="Freeform 2315"/>
                <p:cNvSpPr>
                  <a:spLocks/>
                </p:cNvSpPr>
                <p:nvPr/>
              </p:nvSpPr>
              <p:spPr bwMode="auto">
                <a:xfrm>
                  <a:off x="3717" y="3228"/>
                  <a:ext cx="30" cy="24"/>
                </a:xfrm>
                <a:custGeom>
                  <a:avLst/>
                  <a:gdLst>
                    <a:gd name="T0" fmla="*/ 0 w 148"/>
                    <a:gd name="T1" fmla="*/ 0 h 121"/>
                    <a:gd name="T2" fmla="*/ 0 w 148"/>
                    <a:gd name="T3" fmla="*/ 0 h 121"/>
                    <a:gd name="T4" fmla="*/ 0 w 148"/>
                    <a:gd name="T5" fmla="*/ 0 h 121"/>
                    <a:gd name="T6" fmla="*/ 0 w 148"/>
                    <a:gd name="T7" fmla="*/ 0 h 121"/>
                    <a:gd name="T8" fmla="*/ 0 60000 65536"/>
                    <a:gd name="T9" fmla="*/ 0 60000 65536"/>
                    <a:gd name="T10" fmla="*/ 0 60000 65536"/>
                    <a:gd name="T11" fmla="*/ 0 60000 65536"/>
                    <a:gd name="T12" fmla="*/ 0 w 148"/>
                    <a:gd name="T13" fmla="*/ 0 h 121"/>
                    <a:gd name="T14" fmla="*/ 148 w 148"/>
                    <a:gd name="T15" fmla="*/ 121 h 121"/>
                  </a:gdLst>
                  <a:ahLst/>
                  <a:cxnLst>
                    <a:cxn ang="T8">
                      <a:pos x="T0" y="T1"/>
                    </a:cxn>
                    <a:cxn ang="T9">
                      <a:pos x="T2" y="T3"/>
                    </a:cxn>
                    <a:cxn ang="T10">
                      <a:pos x="T4" y="T5"/>
                    </a:cxn>
                    <a:cxn ang="T11">
                      <a:pos x="T6" y="T7"/>
                    </a:cxn>
                  </a:cxnLst>
                  <a:rect l="T12" t="T13" r="T14" b="T15"/>
                  <a:pathLst>
                    <a:path w="148" h="121">
                      <a:moveTo>
                        <a:pt x="121" y="121"/>
                      </a:moveTo>
                      <a:lnTo>
                        <a:pt x="148" y="86"/>
                      </a:lnTo>
                      <a:lnTo>
                        <a:pt x="0" y="0"/>
                      </a:lnTo>
                      <a:lnTo>
                        <a:pt x="121"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5" name="Freeform 2316"/>
                <p:cNvSpPr>
                  <a:spLocks/>
                </p:cNvSpPr>
                <p:nvPr/>
              </p:nvSpPr>
              <p:spPr bwMode="auto">
                <a:xfrm>
                  <a:off x="3717" y="3228"/>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8" y="86"/>
                      </a:moveTo>
                      <a:lnTo>
                        <a:pt x="165" y="45"/>
                      </a:lnTo>
                      <a:lnTo>
                        <a:pt x="0" y="0"/>
                      </a:lnTo>
                      <a:lnTo>
                        <a:pt x="148"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6" name="Freeform 2317"/>
                <p:cNvSpPr>
                  <a:spLocks/>
                </p:cNvSpPr>
                <p:nvPr/>
              </p:nvSpPr>
              <p:spPr bwMode="auto">
                <a:xfrm>
                  <a:off x="3717" y="3228"/>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8" y="86"/>
                      </a:moveTo>
                      <a:lnTo>
                        <a:pt x="165" y="45"/>
                      </a:lnTo>
                      <a:lnTo>
                        <a:pt x="0" y="0"/>
                      </a:lnTo>
                      <a:lnTo>
                        <a:pt x="148"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7" name="Freeform 2318"/>
                <p:cNvSpPr>
                  <a:spLocks/>
                </p:cNvSpPr>
                <p:nvPr/>
              </p:nvSpPr>
              <p:spPr bwMode="auto">
                <a:xfrm>
                  <a:off x="3717" y="3228"/>
                  <a:ext cx="35" cy="9"/>
                </a:xfrm>
                <a:custGeom>
                  <a:avLst/>
                  <a:gdLst>
                    <a:gd name="T0" fmla="*/ 0 w 171"/>
                    <a:gd name="T1" fmla="*/ 0 h 45"/>
                    <a:gd name="T2" fmla="*/ 0 w 171"/>
                    <a:gd name="T3" fmla="*/ 0 h 45"/>
                    <a:gd name="T4" fmla="*/ 0 w 171"/>
                    <a:gd name="T5" fmla="*/ 0 h 45"/>
                    <a:gd name="T6" fmla="*/ 0 w 171"/>
                    <a:gd name="T7" fmla="*/ 0 h 45"/>
                    <a:gd name="T8" fmla="*/ 0 60000 65536"/>
                    <a:gd name="T9" fmla="*/ 0 60000 65536"/>
                    <a:gd name="T10" fmla="*/ 0 60000 65536"/>
                    <a:gd name="T11" fmla="*/ 0 60000 65536"/>
                    <a:gd name="T12" fmla="*/ 0 w 171"/>
                    <a:gd name="T13" fmla="*/ 0 h 45"/>
                    <a:gd name="T14" fmla="*/ 171 w 171"/>
                    <a:gd name="T15" fmla="*/ 45 h 45"/>
                  </a:gdLst>
                  <a:ahLst/>
                  <a:cxnLst>
                    <a:cxn ang="T8">
                      <a:pos x="T0" y="T1"/>
                    </a:cxn>
                    <a:cxn ang="T9">
                      <a:pos x="T2" y="T3"/>
                    </a:cxn>
                    <a:cxn ang="T10">
                      <a:pos x="T4" y="T5"/>
                    </a:cxn>
                    <a:cxn ang="T11">
                      <a:pos x="T6" y="T7"/>
                    </a:cxn>
                  </a:cxnLst>
                  <a:rect l="T12" t="T13" r="T14" b="T15"/>
                  <a:pathLst>
                    <a:path w="171" h="45">
                      <a:moveTo>
                        <a:pt x="165" y="45"/>
                      </a:moveTo>
                      <a:lnTo>
                        <a:pt x="171" y="0"/>
                      </a:lnTo>
                      <a:lnTo>
                        <a:pt x="0" y="0"/>
                      </a:lnTo>
                      <a:lnTo>
                        <a:pt x="165"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8" name="Freeform 2319"/>
                <p:cNvSpPr>
                  <a:spLocks/>
                </p:cNvSpPr>
                <p:nvPr/>
              </p:nvSpPr>
              <p:spPr bwMode="auto">
                <a:xfrm>
                  <a:off x="3717" y="3228"/>
                  <a:ext cx="35" cy="9"/>
                </a:xfrm>
                <a:custGeom>
                  <a:avLst/>
                  <a:gdLst>
                    <a:gd name="T0" fmla="*/ 0 w 171"/>
                    <a:gd name="T1" fmla="*/ 0 h 45"/>
                    <a:gd name="T2" fmla="*/ 0 w 171"/>
                    <a:gd name="T3" fmla="*/ 0 h 45"/>
                    <a:gd name="T4" fmla="*/ 0 w 171"/>
                    <a:gd name="T5" fmla="*/ 0 h 45"/>
                    <a:gd name="T6" fmla="*/ 0 w 171"/>
                    <a:gd name="T7" fmla="*/ 0 h 45"/>
                    <a:gd name="T8" fmla="*/ 0 60000 65536"/>
                    <a:gd name="T9" fmla="*/ 0 60000 65536"/>
                    <a:gd name="T10" fmla="*/ 0 60000 65536"/>
                    <a:gd name="T11" fmla="*/ 0 60000 65536"/>
                    <a:gd name="T12" fmla="*/ 0 w 171"/>
                    <a:gd name="T13" fmla="*/ 0 h 45"/>
                    <a:gd name="T14" fmla="*/ 171 w 171"/>
                    <a:gd name="T15" fmla="*/ 45 h 45"/>
                  </a:gdLst>
                  <a:ahLst/>
                  <a:cxnLst>
                    <a:cxn ang="T8">
                      <a:pos x="T0" y="T1"/>
                    </a:cxn>
                    <a:cxn ang="T9">
                      <a:pos x="T2" y="T3"/>
                    </a:cxn>
                    <a:cxn ang="T10">
                      <a:pos x="T4" y="T5"/>
                    </a:cxn>
                    <a:cxn ang="T11">
                      <a:pos x="T6" y="T7"/>
                    </a:cxn>
                  </a:cxnLst>
                  <a:rect l="T12" t="T13" r="T14" b="T15"/>
                  <a:pathLst>
                    <a:path w="171" h="45">
                      <a:moveTo>
                        <a:pt x="165" y="45"/>
                      </a:moveTo>
                      <a:lnTo>
                        <a:pt x="171" y="0"/>
                      </a:lnTo>
                      <a:lnTo>
                        <a:pt x="0" y="0"/>
                      </a:lnTo>
                      <a:lnTo>
                        <a:pt x="165"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9" name="Freeform 2320"/>
                <p:cNvSpPr>
                  <a:spLocks/>
                </p:cNvSpPr>
                <p:nvPr/>
              </p:nvSpPr>
              <p:spPr bwMode="auto">
                <a:xfrm>
                  <a:off x="3039" y="3219"/>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0" name="Freeform 2321"/>
                <p:cNvSpPr>
                  <a:spLocks/>
                </p:cNvSpPr>
                <p:nvPr/>
              </p:nvSpPr>
              <p:spPr bwMode="auto">
                <a:xfrm>
                  <a:off x="3039" y="3219"/>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1" name="Freeform 2322"/>
                <p:cNvSpPr>
                  <a:spLocks/>
                </p:cNvSpPr>
                <p:nvPr/>
              </p:nvSpPr>
              <p:spPr bwMode="auto">
                <a:xfrm>
                  <a:off x="3039"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2" name="Freeform 2323"/>
                <p:cNvSpPr>
                  <a:spLocks/>
                </p:cNvSpPr>
                <p:nvPr/>
              </p:nvSpPr>
              <p:spPr bwMode="auto">
                <a:xfrm>
                  <a:off x="3039"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3" name="Freeform 2324"/>
                <p:cNvSpPr>
                  <a:spLocks/>
                </p:cNvSpPr>
                <p:nvPr/>
              </p:nvSpPr>
              <p:spPr bwMode="auto">
                <a:xfrm>
                  <a:off x="3039"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19"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4" name="Freeform 2325"/>
                <p:cNvSpPr>
                  <a:spLocks/>
                </p:cNvSpPr>
                <p:nvPr/>
              </p:nvSpPr>
              <p:spPr bwMode="auto">
                <a:xfrm>
                  <a:off x="3039"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19"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5" name="Freeform 2326"/>
                <p:cNvSpPr>
                  <a:spLocks/>
                </p:cNvSpPr>
                <p:nvPr/>
              </p:nvSpPr>
              <p:spPr bwMode="auto">
                <a:xfrm>
                  <a:off x="3039" y="3198"/>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5" y="0"/>
                      </a:lnTo>
                      <a:lnTo>
                        <a:pt x="0" y="147"/>
                      </a:lnTo>
                      <a:lnTo>
                        <a:pt x="119"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6" name="Freeform 2327"/>
                <p:cNvSpPr>
                  <a:spLocks/>
                </p:cNvSpPr>
                <p:nvPr/>
              </p:nvSpPr>
              <p:spPr bwMode="auto">
                <a:xfrm>
                  <a:off x="3039" y="3198"/>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8"/>
                      </a:moveTo>
                      <a:lnTo>
                        <a:pt x="85" y="0"/>
                      </a:lnTo>
                      <a:lnTo>
                        <a:pt x="0" y="147"/>
                      </a:lnTo>
                      <a:lnTo>
                        <a:pt x="119"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7" name="Freeform 2328"/>
                <p:cNvSpPr>
                  <a:spLocks/>
                </p:cNvSpPr>
                <p:nvPr/>
              </p:nvSpPr>
              <p:spPr bwMode="auto">
                <a:xfrm>
                  <a:off x="3039"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3"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8" name="Freeform 2329"/>
                <p:cNvSpPr>
                  <a:spLocks/>
                </p:cNvSpPr>
                <p:nvPr/>
              </p:nvSpPr>
              <p:spPr bwMode="auto">
                <a:xfrm>
                  <a:off x="3039"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3"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9" name="Freeform 2330"/>
                <p:cNvSpPr>
                  <a:spLocks/>
                </p:cNvSpPr>
                <p:nvPr/>
              </p:nvSpPr>
              <p:spPr bwMode="auto">
                <a:xfrm>
                  <a:off x="3039" y="3194"/>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0" name="Freeform 2331"/>
                <p:cNvSpPr>
                  <a:spLocks/>
                </p:cNvSpPr>
                <p:nvPr/>
              </p:nvSpPr>
              <p:spPr bwMode="auto">
                <a:xfrm>
                  <a:off x="3039" y="3194"/>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1" name="Freeform 2332"/>
                <p:cNvSpPr>
                  <a:spLocks/>
                </p:cNvSpPr>
                <p:nvPr/>
              </p:nvSpPr>
              <p:spPr bwMode="auto">
                <a:xfrm>
                  <a:off x="3030"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2" name="Freeform 2333"/>
                <p:cNvSpPr>
                  <a:spLocks/>
                </p:cNvSpPr>
                <p:nvPr/>
              </p:nvSpPr>
              <p:spPr bwMode="auto">
                <a:xfrm>
                  <a:off x="3030"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3" name="Freeform 2334"/>
                <p:cNvSpPr>
                  <a:spLocks/>
                </p:cNvSpPr>
                <p:nvPr/>
              </p:nvSpPr>
              <p:spPr bwMode="auto">
                <a:xfrm>
                  <a:off x="3022" y="319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0" y="0"/>
                      </a:moveTo>
                      <a:lnTo>
                        <a:pt x="0" y="17"/>
                      </a:lnTo>
                      <a:lnTo>
                        <a:pt x="84" y="164"/>
                      </a:ln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4" name="Freeform 2335"/>
                <p:cNvSpPr>
                  <a:spLocks/>
                </p:cNvSpPr>
                <p:nvPr/>
              </p:nvSpPr>
              <p:spPr bwMode="auto">
                <a:xfrm>
                  <a:off x="3022" y="319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0" y="0"/>
                      </a:moveTo>
                      <a:lnTo>
                        <a:pt x="0" y="17"/>
                      </a:lnTo>
                      <a:lnTo>
                        <a:pt x="84" y="164"/>
                      </a:lnTo>
                      <a:lnTo>
                        <a:pt x="4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5" name="Freeform 2336"/>
                <p:cNvSpPr>
                  <a:spLocks/>
                </p:cNvSpPr>
                <p:nvPr/>
              </p:nvSpPr>
              <p:spPr bwMode="auto">
                <a:xfrm>
                  <a:off x="3015"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6" y="0"/>
                      </a:moveTo>
                      <a:lnTo>
                        <a:pt x="0" y="28"/>
                      </a:lnTo>
                      <a:lnTo>
                        <a:pt x="120" y="147"/>
                      </a:lnTo>
                      <a:lnTo>
                        <a:pt x="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6" name="Freeform 2337"/>
                <p:cNvSpPr>
                  <a:spLocks/>
                </p:cNvSpPr>
                <p:nvPr/>
              </p:nvSpPr>
              <p:spPr bwMode="auto">
                <a:xfrm>
                  <a:off x="3015"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6" y="0"/>
                      </a:moveTo>
                      <a:lnTo>
                        <a:pt x="0" y="28"/>
                      </a:lnTo>
                      <a:lnTo>
                        <a:pt x="120" y="147"/>
                      </a:lnTo>
                      <a:lnTo>
                        <a:pt x="3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7" name="Freeform 2338"/>
                <p:cNvSpPr>
                  <a:spLocks/>
                </p:cNvSpPr>
                <p:nvPr/>
              </p:nvSpPr>
              <p:spPr bwMode="auto">
                <a:xfrm>
                  <a:off x="3010"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8" name="Freeform 2339"/>
                <p:cNvSpPr>
                  <a:spLocks/>
                </p:cNvSpPr>
                <p:nvPr/>
              </p:nvSpPr>
              <p:spPr bwMode="auto">
                <a:xfrm>
                  <a:off x="3010"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9" name="Freeform 2340"/>
                <p:cNvSpPr>
                  <a:spLocks/>
                </p:cNvSpPr>
                <p:nvPr/>
              </p:nvSpPr>
              <p:spPr bwMode="auto">
                <a:xfrm>
                  <a:off x="3006"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0" name="Freeform 2341"/>
                <p:cNvSpPr>
                  <a:spLocks/>
                </p:cNvSpPr>
                <p:nvPr/>
              </p:nvSpPr>
              <p:spPr bwMode="auto">
                <a:xfrm>
                  <a:off x="3006"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1" name="Freeform 2342"/>
                <p:cNvSpPr>
                  <a:spLocks/>
                </p:cNvSpPr>
                <p:nvPr/>
              </p:nvSpPr>
              <p:spPr bwMode="auto">
                <a:xfrm>
                  <a:off x="3005"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2" name="Freeform 2343"/>
                <p:cNvSpPr>
                  <a:spLocks/>
                </p:cNvSpPr>
                <p:nvPr/>
              </p:nvSpPr>
              <p:spPr bwMode="auto">
                <a:xfrm>
                  <a:off x="3005"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3" name="Freeform 2344"/>
                <p:cNvSpPr>
                  <a:spLocks/>
                </p:cNvSpPr>
                <p:nvPr/>
              </p:nvSpPr>
              <p:spPr bwMode="auto">
                <a:xfrm>
                  <a:off x="3005"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4" name="Freeform 2345"/>
                <p:cNvSpPr>
                  <a:spLocks/>
                </p:cNvSpPr>
                <p:nvPr/>
              </p:nvSpPr>
              <p:spPr bwMode="auto">
                <a:xfrm>
                  <a:off x="3005"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5" name="Freeform 2346"/>
                <p:cNvSpPr>
                  <a:spLocks/>
                </p:cNvSpPr>
                <p:nvPr/>
              </p:nvSpPr>
              <p:spPr bwMode="auto">
                <a:xfrm>
                  <a:off x="3006"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6" name="Freeform 2347"/>
                <p:cNvSpPr>
                  <a:spLocks/>
                </p:cNvSpPr>
                <p:nvPr/>
              </p:nvSpPr>
              <p:spPr bwMode="auto">
                <a:xfrm>
                  <a:off x="3006"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7" name="Freeform 2348"/>
                <p:cNvSpPr>
                  <a:spLocks/>
                </p:cNvSpPr>
                <p:nvPr/>
              </p:nvSpPr>
              <p:spPr bwMode="auto">
                <a:xfrm>
                  <a:off x="3010"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8" name="Freeform 2349"/>
                <p:cNvSpPr>
                  <a:spLocks/>
                </p:cNvSpPr>
                <p:nvPr/>
              </p:nvSpPr>
              <p:spPr bwMode="auto">
                <a:xfrm>
                  <a:off x="3010"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9" name="Freeform 2350"/>
                <p:cNvSpPr>
                  <a:spLocks/>
                </p:cNvSpPr>
                <p:nvPr/>
              </p:nvSpPr>
              <p:spPr bwMode="auto">
                <a:xfrm>
                  <a:off x="3015"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6" y="147"/>
                      </a:lnTo>
                      <a:lnTo>
                        <a:pt x="120"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0" name="Freeform 2351"/>
                <p:cNvSpPr>
                  <a:spLocks/>
                </p:cNvSpPr>
                <p:nvPr/>
              </p:nvSpPr>
              <p:spPr bwMode="auto">
                <a:xfrm>
                  <a:off x="3015"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6" y="147"/>
                      </a:lnTo>
                      <a:lnTo>
                        <a:pt x="120"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1" name="Freeform 2352"/>
                <p:cNvSpPr>
                  <a:spLocks/>
                </p:cNvSpPr>
                <p:nvPr/>
              </p:nvSpPr>
              <p:spPr bwMode="auto">
                <a:xfrm>
                  <a:off x="3022" y="322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0" y="164"/>
                      </a:lnTo>
                      <a:lnTo>
                        <a:pt x="84"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2" name="Freeform 2353"/>
                <p:cNvSpPr>
                  <a:spLocks/>
                </p:cNvSpPr>
                <p:nvPr/>
              </p:nvSpPr>
              <p:spPr bwMode="auto">
                <a:xfrm>
                  <a:off x="3022" y="322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0" y="164"/>
                      </a:lnTo>
                      <a:lnTo>
                        <a:pt x="84"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3" name="Freeform 2354"/>
                <p:cNvSpPr>
                  <a:spLocks/>
                </p:cNvSpPr>
                <p:nvPr/>
              </p:nvSpPr>
              <p:spPr bwMode="auto">
                <a:xfrm>
                  <a:off x="3030"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4" name="Freeform 2355"/>
                <p:cNvSpPr>
                  <a:spLocks/>
                </p:cNvSpPr>
                <p:nvPr/>
              </p:nvSpPr>
              <p:spPr bwMode="auto">
                <a:xfrm>
                  <a:off x="3030"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5" name="Freeform 2356"/>
                <p:cNvSpPr>
                  <a:spLocks/>
                </p:cNvSpPr>
                <p:nvPr/>
              </p:nvSpPr>
              <p:spPr bwMode="auto">
                <a:xfrm>
                  <a:off x="3039" y="3228"/>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6" name="Freeform 2357"/>
                <p:cNvSpPr>
                  <a:spLocks/>
                </p:cNvSpPr>
                <p:nvPr/>
              </p:nvSpPr>
              <p:spPr bwMode="auto">
                <a:xfrm>
                  <a:off x="3039" y="3228"/>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7" name="Freeform 2358"/>
                <p:cNvSpPr>
                  <a:spLocks/>
                </p:cNvSpPr>
                <p:nvPr/>
              </p:nvSpPr>
              <p:spPr bwMode="auto">
                <a:xfrm>
                  <a:off x="3039"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3" y="164"/>
                      </a:moveTo>
                      <a:lnTo>
                        <a:pt x="85" y="147"/>
                      </a:lnTo>
                      <a:lnTo>
                        <a:pt x="0" y="0"/>
                      </a:lnTo>
                      <a:lnTo>
                        <a:pt x="43"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8" name="Freeform 2359"/>
                <p:cNvSpPr>
                  <a:spLocks/>
                </p:cNvSpPr>
                <p:nvPr/>
              </p:nvSpPr>
              <p:spPr bwMode="auto">
                <a:xfrm>
                  <a:off x="3039"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3" y="164"/>
                      </a:moveTo>
                      <a:lnTo>
                        <a:pt x="85" y="147"/>
                      </a:lnTo>
                      <a:lnTo>
                        <a:pt x="0" y="0"/>
                      </a:lnTo>
                      <a:lnTo>
                        <a:pt x="43"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9" name="Freeform 2360"/>
                <p:cNvSpPr>
                  <a:spLocks/>
                </p:cNvSpPr>
                <p:nvPr/>
              </p:nvSpPr>
              <p:spPr bwMode="auto">
                <a:xfrm>
                  <a:off x="3039" y="322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5" y="147"/>
                      </a:moveTo>
                      <a:lnTo>
                        <a:pt x="119" y="121"/>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0" name="Freeform 2361"/>
                <p:cNvSpPr>
                  <a:spLocks/>
                </p:cNvSpPr>
                <p:nvPr/>
              </p:nvSpPr>
              <p:spPr bwMode="auto">
                <a:xfrm>
                  <a:off x="3039" y="322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5" y="147"/>
                      </a:moveTo>
                      <a:lnTo>
                        <a:pt x="119" y="121"/>
                      </a:lnTo>
                      <a:lnTo>
                        <a:pt x="0" y="0"/>
                      </a:lnTo>
                      <a:lnTo>
                        <a:pt x="85"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1" name="Freeform 2362"/>
                <p:cNvSpPr>
                  <a:spLocks/>
                </p:cNvSpPr>
                <p:nvPr/>
              </p:nvSpPr>
              <p:spPr bwMode="auto">
                <a:xfrm>
                  <a:off x="3039"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19" y="121"/>
                      </a:moveTo>
                      <a:lnTo>
                        <a:pt x="147" y="86"/>
                      </a:lnTo>
                      <a:lnTo>
                        <a:pt x="0" y="0"/>
                      </a:lnTo>
                      <a:lnTo>
                        <a:pt x="119"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2" name="Freeform 2363"/>
                <p:cNvSpPr>
                  <a:spLocks/>
                </p:cNvSpPr>
                <p:nvPr/>
              </p:nvSpPr>
              <p:spPr bwMode="auto">
                <a:xfrm>
                  <a:off x="3039"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19" y="121"/>
                      </a:moveTo>
                      <a:lnTo>
                        <a:pt x="147" y="86"/>
                      </a:lnTo>
                      <a:lnTo>
                        <a:pt x="0" y="0"/>
                      </a:lnTo>
                      <a:lnTo>
                        <a:pt x="119"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 name="Freeform 2364"/>
                <p:cNvSpPr>
                  <a:spLocks/>
                </p:cNvSpPr>
                <p:nvPr/>
              </p:nvSpPr>
              <p:spPr bwMode="auto">
                <a:xfrm>
                  <a:off x="3039"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4" name="Freeform 2365"/>
                <p:cNvSpPr>
                  <a:spLocks/>
                </p:cNvSpPr>
                <p:nvPr/>
              </p:nvSpPr>
              <p:spPr bwMode="auto">
                <a:xfrm>
                  <a:off x="3039"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5" name="Freeform 2366"/>
                <p:cNvSpPr>
                  <a:spLocks/>
                </p:cNvSpPr>
                <p:nvPr/>
              </p:nvSpPr>
              <p:spPr bwMode="auto">
                <a:xfrm>
                  <a:off x="3039" y="3228"/>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6" name="Freeform 2367"/>
                <p:cNvSpPr>
                  <a:spLocks/>
                </p:cNvSpPr>
                <p:nvPr/>
              </p:nvSpPr>
              <p:spPr bwMode="auto">
                <a:xfrm>
                  <a:off x="3039" y="3228"/>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7" name="Freeform 2368"/>
                <p:cNvSpPr>
                  <a:spLocks/>
                </p:cNvSpPr>
                <p:nvPr/>
              </p:nvSpPr>
              <p:spPr bwMode="auto">
                <a:xfrm>
                  <a:off x="2360"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3"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8" name="Freeform 2369"/>
                <p:cNvSpPr>
                  <a:spLocks/>
                </p:cNvSpPr>
                <p:nvPr/>
              </p:nvSpPr>
              <p:spPr bwMode="auto">
                <a:xfrm>
                  <a:off x="2360"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3" y="0"/>
                      </a:lnTo>
                      <a:lnTo>
                        <a:pt x="0" y="43"/>
                      </a:lnTo>
                      <a:lnTo>
                        <a:pt x="170"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9" name="Freeform 2370"/>
                <p:cNvSpPr>
                  <a:spLocks/>
                </p:cNvSpPr>
                <p:nvPr/>
              </p:nvSpPr>
              <p:spPr bwMode="auto">
                <a:xfrm>
                  <a:off x="2360" y="3211"/>
                  <a:ext cx="33"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63" y="41"/>
                      </a:moveTo>
                      <a:lnTo>
                        <a:pt x="147" y="0"/>
                      </a:lnTo>
                      <a:lnTo>
                        <a:pt x="0" y="84"/>
                      </a:lnTo>
                      <a:lnTo>
                        <a:pt x="163"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0" name="Freeform 2371"/>
                <p:cNvSpPr>
                  <a:spLocks/>
                </p:cNvSpPr>
                <p:nvPr/>
              </p:nvSpPr>
              <p:spPr bwMode="auto">
                <a:xfrm>
                  <a:off x="2360" y="3211"/>
                  <a:ext cx="33" cy="17"/>
                </a:xfrm>
                <a:custGeom>
                  <a:avLst/>
                  <a:gdLst>
                    <a:gd name="T0" fmla="*/ 0 w 163"/>
                    <a:gd name="T1" fmla="*/ 0 h 84"/>
                    <a:gd name="T2" fmla="*/ 0 w 163"/>
                    <a:gd name="T3" fmla="*/ 0 h 84"/>
                    <a:gd name="T4" fmla="*/ 0 w 163"/>
                    <a:gd name="T5" fmla="*/ 0 h 84"/>
                    <a:gd name="T6" fmla="*/ 0 w 163"/>
                    <a:gd name="T7" fmla="*/ 0 h 84"/>
                    <a:gd name="T8" fmla="*/ 0 60000 65536"/>
                    <a:gd name="T9" fmla="*/ 0 60000 65536"/>
                    <a:gd name="T10" fmla="*/ 0 60000 65536"/>
                    <a:gd name="T11" fmla="*/ 0 60000 65536"/>
                    <a:gd name="T12" fmla="*/ 0 w 163"/>
                    <a:gd name="T13" fmla="*/ 0 h 84"/>
                    <a:gd name="T14" fmla="*/ 163 w 163"/>
                    <a:gd name="T15" fmla="*/ 84 h 84"/>
                  </a:gdLst>
                  <a:ahLst/>
                  <a:cxnLst>
                    <a:cxn ang="T8">
                      <a:pos x="T0" y="T1"/>
                    </a:cxn>
                    <a:cxn ang="T9">
                      <a:pos x="T2" y="T3"/>
                    </a:cxn>
                    <a:cxn ang="T10">
                      <a:pos x="T4" y="T5"/>
                    </a:cxn>
                    <a:cxn ang="T11">
                      <a:pos x="T6" y="T7"/>
                    </a:cxn>
                  </a:cxnLst>
                  <a:rect l="T12" t="T13" r="T14" b="T15"/>
                  <a:pathLst>
                    <a:path w="163" h="84">
                      <a:moveTo>
                        <a:pt x="163" y="41"/>
                      </a:moveTo>
                      <a:lnTo>
                        <a:pt x="147" y="0"/>
                      </a:lnTo>
                      <a:lnTo>
                        <a:pt x="0" y="84"/>
                      </a:lnTo>
                      <a:lnTo>
                        <a:pt x="163"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1" name="Freeform 2372"/>
                <p:cNvSpPr>
                  <a:spLocks/>
                </p:cNvSpPr>
                <p:nvPr/>
              </p:nvSpPr>
              <p:spPr bwMode="auto">
                <a:xfrm>
                  <a:off x="2360"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2" name="Freeform 2373"/>
                <p:cNvSpPr>
                  <a:spLocks/>
                </p:cNvSpPr>
                <p:nvPr/>
              </p:nvSpPr>
              <p:spPr bwMode="auto">
                <a:xfrm>
                  <a:off x="2360"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 name="Freeform 2374"/>
                <p:cNvSpPr>
                  <a:spLocks/>
                </p:cNvSpPr>
                <p:nvPr/>
              </p:nvSpPr>
              <p:spPr bwMode="auto">
                <a:xfrm>
                  <a:off x="2360"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4" name="Freeform 2375"/>
                <p:cNvSpPr>
                  <a:spLocks/>
                </p:cNvSpPr>
                <p:nvPr/>
              </p:nvSpPr>
              <p:spPr bwMode="auto">
                <a:xfrm>
                  <a:off x="2360"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 name="Freeform 2376"/>
                <p:cNvSpPr>
                  <a:spLocks/>
                </p:cNvSpPr>
                <p:nvPr/>
              </p:nvSpPr>
              <p:spPr bwMode="auto">
                <a:xfrm>
                  <a:off x="2360"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6" name="Freeform 2377"/>
                <p:cNvSpPr>
                  <a:spLocks/>
                </p:cNvSpPr>
                <p:nvPr/>
              </p:nvSpPr>
              <p:spPr bwMode="auto">
                <a:xfrm>
                  <a:off x="2360"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7" name="Freeform 2378"/>
                <p:cNvSpPr>
                  <a:spLocks/>
                </p:cNvSpPr>
                <p:nvPr/>
              </p:nvSpPr>
              <p:spPr bwMode="auto">
                <a:xfrm>
                  <a:off x="2360"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8" name="Freeform 2379"/>
                <p:cNvSpPr>
                  <a:spLocks/>
                </p:cNvSpPr>
                <p:nvPr/>
              </p:nvSpPr>
              <p:spPr bwMode="auto">
                <a:xfrm>
                  <a:off x="2360"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9" name="Freeform 2380"/>
                <p:cNvSpPr>
                  <a:spLocks/>
                </p:cNvSpPr>
                <p:nvPr/>
              </p:nvSpPr>
              <p:spPr bwMode="auto">
                <a:xfrm>
                  <a:off x="2352" y="3194"/>
                  <a:ext cx="8"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0" name="Freeform 2381"/>
                <p:cNvSpPr>
                  <a:spLocks/>
                </p:cNvSpPr>
                <p:nvPr/>
              </p:nvSpPr>
              <p:spPr bwMode="auto">
                <a:xfrm>
                  <a:off x="2352" y="3194"/>
                  <a:ext cx="8"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1" name="Freeform 2382"/>
                <p:cNvSpPr>
                  <a:spLocks/>
                </p:cNvSpPr>
                <p:nvPr/>
              </p:nvSpPr>
              <p:spPr bwMode="auto">
                <a:xfrm>
                  <a:off x="2343"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2" name="Freeform 2383"/>
                <p:cNvSpPr>
                  <a:spLocks/>
                </p:cNvSpPr>
                <p:nvPr/>
              </p:nvSpPr>
              <p:spPr bwMode="auto">
                <a:xfrm>
                  <a:off x="2343"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 name="Freeform 2384"/>
                <p:cNvSpPr>
                  <a:spLocks/>
                </p:cNvSpPr>
                <p:nvPr/>
              </p:nvSpPr>
              <p:spPr bwMode="auto">
                <a:xfrm>
                  <a:off x="2336"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4" name="Freeform 2385"/>
                <p:cNvSpPr>
                  <a:spLocks/>
                </p:cNvSpPr>
                <p:nvPr/>
              </p:nvSpPr>
              <p:spPr bwMode="auto">
                <a:xfrm>
                  <a:off x="2336"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 name="Freeform 2386"/>
                <p:cNvSpPr>
                  <a:spLocks/>
                </p:cNvSpPr>
                <p:nvPr/>
              </p:nvSpPr>
              <p:spPr bwMode="auto">
                <a:xfrm>
                  <a:off x="2331"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6" name="Freeform 2387"/>
                <p:cNvSpPr>
                  <a:spLocks/>
                </p:cNvSpPr>
                <p:nvPr/>
              </p:nvSpPr>
              <p:spPr bwMode="auto">
                <a:xfrm>
                  <a:off x="2331"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7" name="Freeform 2388"/>
                <p:cNvSpPr>
                  <a:spLocks/>
                </p:cNvSpPr>
                <p:nvPr/>
              </p:nvSpPr>
              <p:spPr bwMode="auto">
                <a:xfrm>
                  <a:off x="2328" y="3211"/>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8" name="Freeform 2389"/>
                <p:cNvSpPr>
                  <a:spLocks/>
                </p:cNvSpPr>
                <p:nvPr/>
              </p:nvSpPr>
              <p:spPr bwMode="auto">
                <a:xfrm>
                  <a:off x="2328" y="3211"/>
                  <a:ext cx="32"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9" name="Freeform 2390"/>
                <p:cNvSpPr>
                  <a:spLocks/>
                </p:cNvSpPr>
                <p:nvPr/>
              </p:nvSpPr>
              <p:spPr bwMode="auto">
                <a:xfrm>
                  <a:off x="2327" y="3219"/>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0" name="Freeform 2391"/>
                <p:cNvSpPr>
                  <a:spLocks/>
                </p:cNvSpPr>
                <p:nvPr/>
              </p:nvSpPr>
              <p:spPr bwMode="auto">
                <a:xfrm>
                  <a:off x="2327" y="3219"/>
                  <a:ext cx="33"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5" y="0"/>
                      </a:moveTo>
                      <a:lnTo>
                        <a:pt x="0" y="43"/>
                      </a:lnTo>
                      <a:lnTo>
                        <a:pt x="169" y="43"/>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1" name="Freeform 2392"/>
                <p:cNvSpPr>
                  <a:spLocks/>
                </p:cNvSpPr>
                <p:nvPr/>
              </p:nvSpPr>
              <p:spPr bwMode="auto">
                <a:xfrm>
                  <a:off x="2327" y="3228"/>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2" name="Freeform 2393"/>
                <p:cNvSpPr>
                  <a:spLocks/>
                </p:cNvSpPr>
                <p:nvPr/>
              </p:nvSpPr>
              <p:spPr bwMode="auto">
                <a:xfrm>
                  <a:off x="2327" y="3228"/>
                  <a:ext cx="33"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0" y="0"/>
                      </a:moveTo>
                      <a:lnTo>
                        <a:pt x="5" y="45"/>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3" name="Freeform 2394"/>
                <p:cNvSpPr>
                  <a:spLocks/>
                </p:cNvSpPr>
                <p:nvPr/>
              </p:nvSpPr>
              <p:spPr bwMode="auto">
                <a:xfrm>
                  <a:off x="2328" y="3228"/>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4" name="Freeform 2395"/>
                <p:cNvSpPr>
                  <a:spLocks/>
                </p:cNvSpPr>
                <p:nvPr/>
              </p:nvSpPr>
              <p:spPr bwMode="auto">
                <a:xfrm>
                  <a:off x="2328" y="3228"/>
                  <a:ext cx="32"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5" name="Freeform 2396"/>
                <p:cNvSpPr>
                  <a:spLocks/>
                </p:cNvSpPr>
                <p:nvPr/>
              </p:nvSpPr>
              <p:spPr bwMode="auto">
                <a:xfrm>
                  <a:off x="2331"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6" name="Freeform 2397"/>
                <p:cNvSpPr>
                  <a:spLocks/>
                </p:cNvSpPr>
                <p:nvPr/>
              </p:nvSpPr>
              <p:spPr bwMode="auto">
                <a:xfrm>
                  <a:off x="2331"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7" name="Freeform 2398"/>
                <p:cNvSpPr>
                  <a:spLocks/>
                </p:cNvSpPr>
                <p:nvPr/>
              </p:nvSpPr>
              <p:spPr bwMode="auto">
                <a:xfrm>
                  <a:off x="2336"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8" name="Freeform 2399"/>
                <p:cNvSpPr>
                  <a:spLocks/>
                </p:cNvSpPr>
                <p:nvPr/>
              </p:nvSpPr>
              <p:spPr bwMode="auto">
                <a:xfrm>
                  <a:off x="2336"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9" name="Freeform 2400"/>
                <p:cNvSpPr>
                  <a:spLocks/>
                </p:cNvSpPr>
                <p:nvPr/>
              </p:nvSpPr>
              <p:spPr bwMode="auto">
                <a:xfrm>
                  <a:off x="2343"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0" name="Freeform 2401"/>
                <p:cNvSpPr>
                  <a:spLocks/>
                </p:cNvSpPr>
                <p:nvPr/>
              </p:nvSpPr>
              <p:spPr bwMode="auto">
                <a:xfrm>
                  <a:off x="2343"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1" name="Freeform 2402"/>
                <p:cNvSpPr>
                  <a:spLocks/>
                </p:cNvSpPr>
                <p:nvPr/>
              </p:nvSpPr>
              <p:spPr bwMode="auto">
                <a:xfrm>
                  <a:off x="2352" y="3228"/>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2" name="Freeform 2403"/>
                <p:cNvSpPr>
                  <a:spLocks/>
                </p:cNvSpPr>
                <p:nvPr/>
              </p:nvSpPr>
              <p:spPr bwMode="auto">
                <a:xfrm>
                  <a:off x="2352" y="3228"/>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3" name="Freeform 2404"/>
                <p:cNvSpPr>
                  <a:spLocks/>
                </p:cNvSpPr>
                <p:nvPr/>
              </p:nvSpPr>
              <p:spPr bwMode="auto">
                <a:xfrm>
                  <a:off x="2360"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 name="Freeform 2405"/>
                <p:cNvSpPr>
                  <a:spLocks/>
                </p:cNvSpPr>
                <p:nvPr/>
              </p:nvSpPr>
              <p:spPr bwMode="auto">
                <a:xfrm>
                  <a:off x="2360"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5" name="Freeform 2406"/>
                <p:cNvSpPr>
                  <a:spLocks/>
                </p:cNvSpPr>
                <p:nvPr/>
              </p:nvSpPr>
              <p:spPr bwMode="auto">
                <a:xfrm>
                  <a:off x="2360"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6" name="Freeform 2407"/>
                <p:cNvSpPr>
                  <a:spLocks/>
                </p:cNvSpPr>
                <p:nvPr/>
              </p:nvSpPr>
              <p:spPr bwMode="auto">
                <a:xfrm>
                  <a:off x="2360"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7" name="Freeform 2408"/>
                <p:cNvSpPr>
                  <a:spLocks/>
                </p:cNvSpPr>
                <p:nvPr/>
              </p:nvSpPr>
              <p:spPr bwMode="auto">
                <a:xfrm>
                  <a:off x="2360"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1"/>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8" name="Freeform 2409"/>
                <p:cNvSpPr>
                  <a:spLocks/>
                </p:cNvSpPr>
                <p:nvPr/>
              </p:nvSpPr>
              <p:spPr bwMode="auto">
                <a:xfrm>
                  <a:off x="2360"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1"/>
                      </a:lnTo>
                      <a:lnTo>
                        <a:pt x="0" y="0"/>
                      </a:lnTo>
                      <a:lnTo>
                        <a:pt x="85"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9" name="Freeform 2410"/>
                <p:cNvSpPr>
                  <a:spLocks/>
                </p:cNvSpPr>
                <p:nvPr/>
              </p:nvSpPr>
              <p:spPr bwMode="auto">
                <a:xfrm>
                  <a:off x="2360"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0" name="Freeform 2411"/>
                <p:cNvSpPr>
                  <a:spLocks/>
                </p:cNvSpPr>
                <p:nvPr/>
              </p:nvSpPr>
              <p:spPr bwMode="auto">
                <a:xfrm>
                  <a:off x="2360"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1" name="Freeform 2412"/>
                <p:cNvSpPr>
                  <a:spLocks/>
                </p:cNvSpPr>
                <p:nvPr/>
              </p:nvSpPr>
              <p:spPr bwMode="auto">
                <a:xfrm>
                  <a:off x="2360" y="3228"/>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47" y="86"/>
                      </a:moveTo>
                      <a:lnTo>
                        <a:pt x="163"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2" name="Freeform 2413"/>
                <p:cNvSpPr>
                  <a:spLocks/>
                </p:cNvSpPr>
                <p:nvPr/>
              </p:nvSpPr>
              <p:spPr bwMode="auto">
                <a:xfrm>
                  <a:off x="2360" y="3228"/>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47" y="86"/>
                      </a:moveTo>
                      <a:lnTo>
                        <a:pt x="163"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3" name="Freeform 2414"/>
                <p:cNvSpPr>
                  <a:spLocks/>
                </p:cNvSpPr>
                <p:nvPr/>
              </p:nvSpPr>
              <p:spPr bwMode="auto">
                <a:xfrm>
                  <a:off x="2360"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3" y="45"/>
                      </a:moveTo>
                      <a:lnTo>
                        <a:pt x="170" y="0"/>
                      </a:lnTo>
                      <a:lnTo>
                        <a:pt x="0" y="0"/>
                      </a:lnTo>
                      <a:lnTo>
                        <a:pt x="163"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4" name="Freeform 2415"/>
                <p:cNvSpPr>
                  <a:spLocks/>
                </p:cNvSpPr>
                <p:nvPr/>
              </p:nvSpPr>
              <p:spPr bwMode="auto">
                <a:xfrm>
                  <a:off x="2360"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163" y="45"/>
                      </a:moveTo>
                      <a:lnTo>
                        <a:pt x="170" y="0"/>
                      </a:lnTo>
                      <a:lnTo>
                        <a:pt x="0" y="0"/>
                      </a:lnTo>
                      <a:lnTo>
                        <a:pt x="163"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5" name="Freeform 2416"/>
                <p:cNvSpPr>
                  <a:spLocks/>
                </p:cNvSpPr>
                <p:nvPr/>
              </p:nvSpPr>
              <p:spPr bwMode="auto">
                <a:xfrm>
                  <a:off x="1682" y="3219"/>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6" name="Freeform 2417"/>
                <p:cNvSpPr>
                  <a:spLocks/>
                </p:cNvSpPr>
                <p:nvPr/>
              </p:nvSpPr>
              <p:spPr bwMode="auto">
                <a:xfrm>
                  <a:off x="1682" y="3219"/>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9" y="43"/>
                      </a:moveTo>
                      <a:lnTo>
                        <a:pt x="164" y="0"/>
                      </a:lnTo>
                      <a:lnTo>
                        <a:pt x="0" y="43"/>
                      </a:lnTo>
                      <a:lnTo>
                        <a:pt x="169" y="43"/>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7" name="Freeform 2418"/>
                <p:cNvSpPr>
                  <a:spLocks/>
                </p:cNvSpPr>
                <p:nvPr/>
              </p:nvSpPr>
              <p:spPr bwMode="auto">
                <a:xfrm>
                  <a:off x="1682"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8" name="Freeform 2419"/>
                <p:cNvSpPr>
                  <a:spLocks/>
                </p:cNvSpPr>
                <p:nvPr/>
              </p:nvSpPr>
              <p:spPr bwMode="auto">
                <a:xfrm>
                  <a:off x="1682"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64" y="41"/>
                      </a:moveTo>
                      <a:lnTo>
                        <a:pt x="147" y="0"/>
                      </a:lnTo>
                      <a:lnTo>
                        <a:pt x="0" y="84"/>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9" name="Freeform 2420"/>
                <p:cNvSpPr>
                  <a:spLocks/>
                </p:cNvSpPr>
                <p:nvPr/>
              </p:nvSpPr>
              <p:spPr bwMode="auto">
                <a:xfrm>
                  <a:off x="1682"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0" name="Freeform 2421"/>
                <p:cNvSpPr>
                  <a:spLocks/>
                </p:cNvSpPr>
                <p:nvPr/>
              </p:nvSpPr>
              <p:spPr bwMode="auto">
                <a:xfrm>
                  <a:off x="1682" y="3204"/>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47" y="35"/>
                      </a:moveTo>
                      <a:lnTo>
                        <a:pt x="120" y="0"/>
                      </a:lnTo>
                      <a:lnTo>
                        <a:pt x="0" y="119"/>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1" name="Freeform 2422"/>
                <p:cNvSpPr>
                  <a:spLocks/>
                </p:cNvSpPr>
                <p:nvPr/>
              </p:nvSpPr>
              <p:spPr bwMode="auto">
                <a:xfrm>
                  <a:off x="1682"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2" name="Freeform 2423"/>
                <p:cNvSpPr>
                  <a:spLocks/>
                </p:cNvSpPr>
                <p:nvPr/>
              </p:nvSpPr>
              <p:spPr bwMode="auto">
                <a:xfrm>
                  <a:off x="1682"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8"/>
                      </a:moveTo>
                      <a:lnTo>
                        <a:pt x="85" y="0"/>
                      </a:lnTo>
                      <a:lnTo>
                        <a:pt x="0" y="147"/>
                      </a:lnTo>
                      <a:lnTo>
                        <a:pt x="120" y="28"/>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3" name="Freeform 2424"/>
                <p:cNvSpPr>
                  <a:spLocks/>
                </p:cNvSpPr>
                <p:nvPr/>
              </p:nvSpPr>
              <p:spPr bwMode="auto">
                <a:xfrm>
                  <a:off x="1682"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4" name="Freeform 2425"/>
                <p:cNvSpPr>
                  <a:spLocks/>
                </p:cNvSpPr>
                <p:nvPr/>
              </p:nvSpPr>
              <p:spPr bwMode="auto">
                <a:xfrm>
                  <a:off x="1682"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5" name="Freeform 2426"/>
                <p:cNvSpPr>
                  <a:spLocks/>
                </p:cNvSpPr>
                <p:nvPr/>
              </p:nvSpPr>
              <p:spPr bwMode="auto">
                <a:xfrm>
                  <a:off x="1682"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6" name="Freeform 2427"/>
                <p:cNvSpPr>
                  <a:spLocks/>
                </p:cNvSpPr>
                <p:nvPr/>
              </p:nvSpPr>
              <p:spPr bwMode="auto">
                <a:xfrm>
                  <a:off x="1682"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7" name="Freeform 2428"/>
                <p:cNvSpPr>
                  <a:spLocks/>
                </p:cNvSpPr>
                <p:nvPr/>
              </p:nvSpPr>
              <p:spPr bwMode="auto">
                <a:xfrm>
                  <a:off x="1673"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8" name="Freeform 2429"/>
                <p:cNvSpPr>
                  <a:spLocks/>
                </p:cNvSpPr>
                <p:nvPr/>
              </p:nvSpPr>
              <p:spPr bwMode="auto">
                <a:xfrm>
                  <a:off x="1673" y="3194"/>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0"/>
                      </a:moveTo>
                      <a:lnTo>
                        <a:pt x="0" y="5"/>
                      </a:lnTo>
                      <a:lnTo>
                        <a:pt x="44" y="169"/>
                      </a:lnTo>
                      <a:lnTo>
                        <a:pt x="4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29" name="Freeform 2430"/>
                <p:cNvSpPr>
                  <a:spLocks/>
                </p:cNvSpPr>
                <p:nvPr/>
              </p:nvSpPr>
              <p:spPr bwMode="auto">
                <a:xfrm>
                  <a:off x="1665"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0" name="Freeform 2431"/>
                <p:cNvSpPr>
                  <a:spLocks/>
                </p:cNvSpPr>
                <p:nvPr/>
              </p:nvSpPr>
              <p:spPr bwMode="auto">
                <a:xfrm>
                  <a:off x="1665" y="3195"/>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1" name="Freeform 2432"/>
                <p:cNvSpPr>
                  <a:spLocks/>
                </p:cNvSpPr>
                <p:nvPr/>
              </p:nvSpPr>
              <p:spPr bwMode="auto">
                <a:xfrm>
                  <a:off x="1658"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2" name="Freeform 2433"/>
                <p:cNvSpPr>
                  <a:spLocks/>
                </p:cNvSpPr>
                <p:nvPr/>
              </p:nvSpPr>
              <p:spPr bwMode="auto">
                <a:xfrm>
                  <a:off x="1658" y="3198"/>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8"/>
                      </a:lnTo>
                      <a:lnTo>
                        <a:pt x="120"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3" name="Freeform 2434"/>
                <p:cNvSpPr>
                  <a:spLocks/>
                </p:cNvSpPr>
                <p:nvPr/>
              </p:nvSpPr>
              <p:spPr bwMode="auto">
                <a:xfrm>
                  <a:off x="1652"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4" name="Freeform 2435"/>
                <p:cNvSpPr>
                  <a:spLocks/>
                </p:cNvSpPr>
                <p:nvPr/>
              </p:nvSpPr>
              <p:spPr bwMode="auto">
                <a:xfrm>
                  <a:off x="1652" y="3204"/>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27" y="0"/>
                      </a:moveTo>
                      <a:lnTo>
                        <a:pt x="0" y="35"/>
                      </a:lnTo>
                      <a:lnTo>
                        <a:pt x="147" y="119"/>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 name="Freeform 2436"/>
                <p:cNvSpPr>
                  <a:spLocks/>
                </p:cNvSpPr>
                <p:nvPr/>
              </p:nvSpPr>
              <p:spPr bwMode="auto">
                <a:xfrm>
                  <a:off x="1649"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6" name="Freeform 2437"/>
                <p:cNvSpPr>
                  <a:spLocks/>
                </p:cNvSpPr>
                <p:nvPr/>
              </p:nvSpPr>
              <p:spPr bwMode="auto">
                <a:xfrm>
                  <a:off x="1649" y="3211"/>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7" y="0"/>
                      </a:moveTo>
                      <a:lnTo>
                        <a:pt x="0" y="41"/>
                      </a:lnTo>
                      <a:lnTo>
                        <a:pt x="164" y="84"/>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7" name="Freeform 2438"/>
                <p:cNvSpPr>
                  <a:spLocks/>
                </p:cNvSpPr>
                <p:nvPr/>
              </p:nvSpPr>
              <p:spPr bwMode="auto">
                <a:xfrm>
                  <a:off x="1648"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8" name="Freeform 2439"/>
                <p:cNvSpPr>
                  <a:spLocks/>
                </p:cNvSpPr>
                <p:nvPr/>
              </p:nvSpPr>
              <p:spPr bwMode="auto">
                <a:xfrm>
                  <a:off x="1648" y="3219"/>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6" y="0"/>
                      </a:moveTo>
                      <a:lnTo>
                        <a:pt x="0" y="43"/>
                      </a:lnTo>
                      <a:lnTo>
                        <a:pt x="170" y="43"/>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9" name="Freeform 2440"/>
                <p:cNvSpPr>
                  <a:spLocks/>
                </p:cNvSpPr>
                <p:nvPr/>
              </p:nvSpPr>
              <p:spPr bwMode="auto">
                <a:xfrm>
                  <a:off x="1648"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0" name="Freeform 2441"/>
                <p:cNvSpPr>
                  <a:spLocks/>
                </p:cNvSpPr>
                <p:nvPr/>
              </p:nvSpPr>
              <p:spPr bwMode="auto">
                <a:xfrm>
                  <a:off x="1648" y="3228"/>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0" y="0"/>
                      </a:moveTo>
                      <a:lnTo>
                        <a:pt x="6" y="45"/>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1" name="Freeform 2442"/>
                <p:cNvSpPr>
                  <a:spLocks/>
                </p:cNvSpPr>
                <p:nvPr/>
              </p:nvSpPr>
              <p:spPr bwMode="auto">
                <a:xfrm>
                  <a:off x="1649"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2" name="Freeform 2443"/>
                <p:cNvSpPr>
                  <a:spLocks/>
                </p:cNvSpPr>
                <p:nvPr/>
              </p:nvSpPr>
              <p:spPr bwMode="auto">
                <a:xfrm>
                  <a:off x="1649"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0" y="45"/>
                      </a:moveTo>
                      <a:lnTo>
                        <a:pt x="17" y="86"/>
                      </a:lnTo>
                      <a:lnTo>
                        <a:pt x="164" y="0"/>
                      </a:lnTo>
                      <a:lnTo>
                        <a:pt x="0"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3" name="Freeform 2444"/>
                <p:cNvSpPr>
                  <a:spLocks/>
                </p:cNvSpPr>
                <p:nvPr/>
              </p:nvSpPr>
              <p:spPr bwMode="auto">
                <a:xfrm>
                  <a:off x="1652"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4" name="Freeform 2445"/>
                <p:cNvSpPr>
                  <a:spLocks/>
                </p:cNvSpPr>
                <p:nvPr/>
              </p:nvSpPr>
              <p:spPr bwMode="auto">
                <a:xfrm>
                  <a:off x="1652" y="322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0" y="86"/>
                      </a:moveTo>
                      <a:lnTo>
                        <a:pt x="27" y="121"/>
                      </a:lnTo>
                      <a:lnTo>
                        <a:pt x="147" y="0"/>
                      </a:lnTo>
                      <a:lnTo>
                        <a:pt x="0"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5" name="Freeform 2446"/>
                <p:cNvSpPr>
                  <a:spLocks/>
                </p:cNvSpPr>
                <p:nvPr/>
              </p:nvSpPr>
              <p:spPr bwMode="auto">
                <a:xfrm>
                  <a:off x="1658"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6" name="Freeform 2447"/>
                <p:cNvSpPr>
                  <a:spLocks/>
                </p:cNvSpPr>
                <p:nvPr/>
              </p:nvSpPr>
              <p:spPr bwMode="auto">
                <a:xfrm>
                  <a:off x="1658"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1"/>
                      </a:moveTo>
                      <a:lnTo>
                        <a:pt x="35" y="147"/>
                      </a:lnTo>
                      <a:lnTo>
                        <a:pt x="120" y="0"/>
                      </a:lnTo>
                      <a:lnTo>
                        <a:pt x="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7" name="Freeform 2448"/>
                <p:cNvSpPr>
                  <a:spLocks/>
                </p:cNvSpPr>
                <p:nvPr/>
              </p:nvSpPr>
              <p:spPr bwMode="auto">
                <a:xfrm>
                  <a:off x="1665"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8" name="Freeform 2449"/>
                <p:cNvSpPr>
                  <a:spLocks/>
                </p:cNvSpPr>
                <p:nvPr/>
              </p:nvSpPr>
              <p:spPr bwMode="auto">
                <a:xfrm>
                  <a:off x="1665"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9" name="Freeform 2450"/>
                <p:cNvSpPr>
                  <a:spLocks/>
                </p:cNvSpPr>
                <p:nvPr/>
              </p:nvSpPr>
              <p:spPr bwMode="auto">
                <a:xfrm>
                  <a:off x="1673"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0" name="Freeform 2451"/>
                <p:cNvSpPr>
                  <a:spLocks/>
                </p:cNvSpPr>
                <p:nvPr/>
              </p:nvSpPr>
              <p:spPr bwMode="auto">
                <a:xfrm>
                  <a:off x="1673"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64"/>
                      </a:moveTo>
                      <a:lnTo>
                        <a:pt x="44" y="170"/>
                      </a:lnTo>
                      <a:lnTo>
                        <a:pt x="44"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1" name="Freeform 2452"/>
                <p:cNvSpPr>
                  <a:spLocks/>
                </p:cNvSpPr>
                <p:nvPr/>
              </p:nvSpPr>
              <p:spPr bwMode="auto">
                <a:xfrm>
                  <a:off x="1682"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2" name="Freeform 2453"/>
                <p:cNvSpPr>
                  <a:spLocks/>
                </p:cNvSpPr>
                <p:nvPr/>
              </p:nvSpPr>
              <p:spPr bwMode="auto">
                <a:xfrm>
                  <a:off x="1682" y="322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3" name="Freeform 2454"/>
                <p:cNvSpPr>
                  <a:spLocks/>
                </p:cNvSpPr>
                <p:nvPr/>
              </p:nvSpPr>
              <p:spPr bwMode="auto">
                <a:xfrm>
                  <a:off x="1682"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4" name="Freeform 2455"/>
                <p:cNvSpPr>
                  <a:spLocks/>
                </p:cNvSpPr>
                <p:nvPr/>
              </p:nvSpPr>
              <p:spPr bwMode="auto">
                <a:xfrm>
                  <a:off x="1682" y="3228"/>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 name="Freeform 2456"/>
                <p:cNvSpPr>
                  <a:spLocks/>
                </p:cNvSpPr>
                <p:nvPr/>
              </p:nvSpPr>
              <p:spPr bwMode="auto">
                <a:xfrm>
                  <a:off x="1682"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1"/>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 name="Freeform 2457"/>
                <p:cNvSpPr>
                  <a:spLocks/>
                </p:cNvSpPr>
                <p:nvPr/>
              </p:nvSpPr>
              <p:spPr bwMode="auto">
                <a:xfrm>
                  <a:off x="1682" y="322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1"/>
                      </a:lnTo>
                      <a:lnTo>
                        <a:pt x="0" y="0"/>
                      </a:lnTo>
                      <a:lnTo>
                        <a:pt x="85"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7" name="Freeform 2458"/>
                <p:cNvSpPr>
                  <a:spLocks/>
                </p:cNvSpPr>
                <p:nvPr/>
              </p:nvSpPr>
              <p:spPr bwMode="auto">
                <a:xfrm>
                  <a:off x="1682"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8" name="Freeform 2459"/>
                <p:cNvSpPr>
                  <a:spLocks/>
                </p:cNvSpPr>
                <p:nvPr/>
              </p:nvSpPr>
              <p:spPr bwMode="auto">
                <a:xfrm>
                  <a:off x="1682" y="322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20" y="121"/>
                      </a:moveTo>
                      <a:lnTo>
                        <a:pt x="147" y="86"/>
                      </a:lnTo>
                      <a:lnTo>
                        <a:pt x="0" y="0"/>
                      </a:lnTo>
                      <a:lnTo>
                        <a:pt x="120" y="12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 name="Freeform 2460"/>
                <p:cNvSpPr>
                  <a:spLocks/>
                </p:cNvSpPr>
                <p:nvPr/>
              </p:nvSpPr>
              <p:spPr bwMode="auto">
                <a:xfrm>
                  <a:off x="1682"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0" name="Freeform 2461"/>
                <p:cNvSpPr>
                  <a:spLocks/>
                </p:cNvSpPr>
                <p:nvPr/>
              </p:nvSpPr>
              <p:spPr bwMode="auto">
                <a:xfrm>
                  <a:off x="1682" y="3228"/>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47" y="86"/>
                      </a:moveTo>
                      <a:lnTo>
                        <a:pt x="164" y="45"/>
                      </a:lnTo>
                      <a:lnTo>
                        <a:pt x="0" y="0"/>
                      </a:lnTo>
                      <a:lnTo>
                        <a:pt x="147" y="86"/>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1" name="Freeform 2462"/>
                <p:cNvSpPr>
                  <a:spLocks/>
                </p:cNvSpPr>
                <p:nvPr/>
              </p:nvSpPr>
              <p:spPr bwMode="auto">
                <a:xfrm>
                  <a:off x="1682" y="3228"/>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2" name="Freeform 2463"/>
                <p:cNvSpPr>
                  <a:spLocks/>
                </p:cNvSpPr>
                <p:nvPr/>
              </p:nvSpPr>
              <p:spPr bwMode="auto">
                <a:xfrm>
                  <a:off x="1682" y="3228"/>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4" y="45"/>
                      </a:moveTo>
                      <a:lnTo>
                        <a:pt x="169" y="0"/>
                      </a:lnTo>
                      <a:lnTo>
                        <a:pt x="0" y="0"/>
                      </a:lnTo>
                      <a:lnTo>
                        <a:pt x="164" y="4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3" name="Freeform 2464"/>
                <p:cNvSpPr>
                  <a:spLocks/>
                </p:cNvSpPr>
                <p:nvPr/>
              </p:nvSpPr>
              <p:spPr bwMode="auto">
                <a:xfrm>
                  <a:off x="4057"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4" name="Freeform 2465"/>
                <p:cNvSpPr>
                  <a:spLocks/>
                </p:cNvSpPr>
                <p:nvPr/>
              </p:nvSpPr>
              <p:spPr bwMode="auto">
                <a:xfrm>
                  <a:off x="4057"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5" name="Freeform 2466"/>
                <p:cNvSpPr>
                  <a:spLocks/>
                </p:cNvSpPr>
                <p:nvPr/>
              </p:nvSpPr>
              <p:spPr bwMode="auto">
                <a:xfrm>
                  <a:off x="4057"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 name="Freeform 2467"/>
                <p:cNvSpPr>
                  <a:spLocks/>
                </p:cNvSpPr>
                <p:nvPr/>
              </p:nvSpPr>
              <p:spPr bwMode="auto">
                <a:xfrm>
                  <a:off x="4057"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 name="Freeform 2468"/>
                <p:cNvSpPr>
                  <a:spLocks/>
                </p:cNvSpPr>
                <p:nvPr/>
              </p:nvSpPr>
              <p:spPr bwMode="auto">
                <a:xfrm>
                  <a:off x="4057"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 name="Freeform 2469"/>
                <p:cNvSpPr>
                  <a:spLocks/>
                </p:cNvSpPr>
                <p:nvPr/>
              </p:nvSpPr>
              <p:spPr bwMode="auto">
                <a:xfrm>
                  <a:off x="4057"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 name="Freeform 2470"/>
                <p:cNvSpPr>
                  <a:spLocks/>
                </p:cNvSpPr>
                <p:nvPr/>
              </p:nvSpPr>
              <p:spPr bwMode="auto">
                <a:xfrm>
                  <a:off x="4057"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 name="Freeform 2471"/>
                <p:cNvSpPr>
                  <a:spLocks/>
                </p:cNvSpPr>
                <p:nvPr/>
              </p:nvSpPr>
              <p:spPr bwMode="auto">
                <a:xfrm>
                  <a:off x="4057"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 name="Freeform 2472"/>
                <p:cNvSpPr>
                  <a:spLocks/>
                </p:cNvSpPr>
                <p:nvPr/>
              </p:nvSpPr>
              <p:spPr bwMode="auto">
                <a:xfrm>
                  <a:off x="4057" y="387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 name="Freeform 2473"/>
                <p:cNvSpPr>
                  <a:spLocks/>
                </p:cNvSpPr>
                <p:nvPr/>
              </p:nvSpPr>
              <p:spPr bwMode="auto">
                <a:xfrm>
                  <a:off x="4057" y="387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 name="Freeform 2474"/>
                <p:cNvSpPr>
                  <a:spLocks/>
                </p:cNvSpPr>
                <p:nvPr/>
              </p:nvSpPr>
              <p:spPr bwMode="auto">
                <a:xfrm>
                  <a:off x="4057"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 name="Freeform 2475"/>
                <p:cNvSpPr>
                  <a:spLocks/>
                </p:cNvSpPr>
                <p:nvPr/>
              </p:nvSpPr>
              <p:spPr bwMode="auto">
                <a:xfrm>
                  <a:off x="4057"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 name="Freeform 2476"/>
                <p:cNvSpPr>
                  <a:spLocks/>
                </p:cNvSpPr>
                <p:nvPr/>
              </p:nvSpPr>
              <p:spPr bwMode="auto">
                <a:xfrm>
                  <a:off x="4048"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6" name="Freeform 2477"/>
                <p:cNvSpPr>
                  <a:spLocks/>
                </p:cNvSpPr>
                <p:nvPr/>
              </p:nvSpPr>
              <p:spPr bwMode="auto">
                <a:xfrm>
                  <a:off x="4048"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7" name="Freeform 2478"/>
                <p:cNvSpPr>
                  <a:spLocks/>
                </p:cNvSpPr>
                <p:nvPr/>
              </p:nvSpPr>
              <p:spPr bwMode="auto">
                <a:xfrm>
                  <a:off x="4040"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8" name="Freeform 2479"/>
                <p:cNvSpPr>
                  <a:spLocks/>
                </p:cNvSpPr>
                <p:nvPr/>
              </p:nvSpPr>
              <p:spPr bwMode="auto">
                <a:xfrm>
                  <a:off x="4040"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9" name="Freeform 2480"/>
                <p:cNvSpPr>
                  <a:spLocks/>
                </p:cNvSpPr>
                <p:nvPr/>
              </p:nvSpPr>
              <p:spPr bwMode="auto">
                <a:xfrm>
                  <a:off x="4033"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0" name="Freeform 2481"/>
                <p:cNvSpPr>
                  <a:spLocks/>
                </p:cNvSpPr>
                <p:nvPr/>
              </p:nvSpPr>
              <p:spPr bwMode="auto">
                <a:xfrm>
                  <a:off x="4033"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1" name="Freeform 2482"/>
                <p:cNvSpPr>
                  <a:spLocks/>
                </p:cNvSpPr>
                <p:nvPr/>
              </p:nvSpPr>
              <p:spPr bwMode="auto">
                <a:xfrm>
                  <a:off x="4027"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2" name="Freeform 2483"/>
                <p:cNvSpPr>
                  <a:spLocks/>
                </p:cNvSpPr>
                <p:nvPr/>
              </p:nvSpPr>
              <p:spPr bwMode="auto">
                <a:xfrm>
                  <a:off x="4027"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 name="Freeform 2484"/>
                <p:cNvSpPr>
                  <a:spLocks/>
                </p:cNvSpPr>
                <p:nvPr/>
              </p:nvSpPr>
              <p:spPr bwMode="auto">
                <a:xfrm>
                  <a:off x="4024"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4" name="Freeform 2485"/>
                <p:cNvSpPr>
                  <a:spLocks/>
                </p:cNvSpPr>
                <p:nvPr/>
              </p:nvSpPr>
              <p:spPr bwMode="auto">
                <a:xfrm>
                  <a:off x="4024"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 name="Freeform 2486"/>
                <p:cNvSpPr>
                  <a:spLocks/>
                </p:cNvSpPr>
                <p:nvPr/>
              </p:nvSpPr>
              <p:spPr bwMode="auto">
                <a:xfrm>
                  <a:off x="4023"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 name="Freeform 2487"/>
                <p:cNvSpPr>
                  <a:spLocks/>
                </p:cNvSpPr>
                <p:nvPr/>
              </p:nvSpPr>
              <p:spPr bwMode="auto">
                <a:xfrm>
                  <a:off x="4023"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7" name="Freeform 2488"/>
                <p:cNvSpPr>
                  <a:spLocks/>
                </p:cNvSpPr>
                <p:nvPr/>
              </p:nvSpPr>
              <p:spPr bwMode="auto">
                <a:xfrm>
                  <a:off x="4023"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8" name="Freeform 2489"/>
                <p:cNvSpPr>
                  <a:spLocks/>
                </p:cNvSpPr>
                <p:nvPr/>
              </p:nvSpPr>
              <p:spPr bwMode="auto">
                <a:xfrm>
                  <a:off x="4023"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9" name="Freeform 2490"/>
                <p:cNvSpPr>
                  <a:spLocks/>
                </p:cNvSpPr>
                <p:nvPr/>
              </p:nvSpPr>
              <p:spPr bwMode="auto">
                <a:xfrm>
                  <a:off x="4024"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0" name="Freeform 2491"/>
                <p:cNvSpPr>
                  <a:spLocks/>
                </p:cNvSpPr>
                <p:nvPr/>
              </p:nvSpPr>
              <p:spPr bwMode="auto">
                <a:xfrm>
                  <a:off x="4024"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1" name="Freeform 2492"/>
                <p:cNvSpPr>
                  <a:spLocks/>
                </p:cNvSpPr>
                <p:nvPr/>
              </p:nvSpPr>
              <p:spPr bwMode="auto">
                <a:xfrm>
                  <a:off x="4027"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2" name="Freeform 2493"/>
                <p:cNvSpPr>
                  <a:spLocks/>
                </p:cNvSpPr>
                <p:nvPr/>
              </p:nvSpPr>
              <p:spPr bwMode="auto">
                <a:xfrm>
                  <a:off x="4027"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 name="Freeform 2494"/>
                <p:cNvSpPr>
                  <a:spLocks/>
                </p:cNvSpPr>
                <p:nvPr/>
              </p:nvSpPr>
              <p:spPr bwMode="auto">
                <a:xfrm>
                  <a:off x="4033"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4" name="Freeform 2495"/>
                <p:cNvSpPr>
                  <a:spLocks/>
                </p:cNvSpPr>
                <p:nvPr/>
              </p:nvSpPr>
              <p:spPr bwMode="auto">
                <a:xfrm>
                  <a:off x="4033"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 name="Freeform 2496"/>
                <p:cNvSpPr>
                  <a:spLocks/>
                </p:cNvSpPr>
                <p:nvPr/>
              </p:nvSpPr>
              <p:spPr bwMode="auto">
                <a:xfrm>
                  <a:off x="4040"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6" name="Freeform 2497"/>
                <p:cNvSpPr>
                  <a:spLocks/>
                </p:cNvSpPr>
                <p:nvPr/>
              </p:nvSpPr>
              <p:spPr bwMode="auto">
                <a:xfrm>
                  <a:off x="4040"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7" name="Freeform 2498"/>
                <p:cNvSpPr>
                  <a:spLocks/>
                </p:cNvSpPr>
                <p:nvPr/>
              </p:nvSpPr>
              <p:spPr bwMode="auto">
                <a:xfrm>
                  <a:off x="4048"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8" name="Freeform 2499"/>
                <p:cNvSpPr>
                  <a:spLocks/>
                </p:cNvSpPr>
                <p:nvPr/>
              </p:nvSpPr>
              <p:spPr bwMode="auto">
                <a:xfrm>
                  <a:off x="4048"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7" name="Group 2701"/>
              <p:cNvGrpSpPr>
                <a:grpSpLocks/>
              </p:cNvGrpSpPr>
              <p:nvPr/>
            </p:nvGrpSpPr>
            <p:grpSpPr bwMode="auto">
              <a:xfrm>
                <a:off x="1308" y="3873"/>
                <a:ext cx="2783" cy="68"/>
                <a:chOff x="1308" y="3873"/>
                <a:chExt cx="2783" cy="68"/>
              </a:xfrm>
              <a:grpFill/>
            </p:grpSpPr>
            <p:sp>
              <p:nvSpPr>
                <p:cNvPr id="299" name="Freeform 2501"/>
                <p:cNvSpPr>
                  <a:spLocks/>
                </p:cNvSpPr>
                <p:nvPr/>
              </p:nvSpPr>
              <p:spPr bwMode="auto">
                <a:xfrm>
                  <a:off x="4057"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0" name="Freeform 2502"/>
                <p:cNvSpPr>
                  <a:spLocks/>
                </p:cNvSpPr>
                <p:nvPr/>
              </p:nvSpPr>
              <p:spPr bwMode="auto">
                <a:xfrm>
                  <a:off x="4057"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1" name="Freeform 2503"/>
                <p:cNvSpPr>
                  <a:spLocks/>
                </p:cNvSpPr>
                <p:nvPr/>
              </p:nvSpPr>
              <p:spPr bwMode="auto">
                <a:xfrm>
                  <a:off x="4057" y="390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2" name="Freeform 2504"/>
                <p:cNvSpPr>
                  <a:spLocks/>
                </p:cNvSpPr>
                <p:nvPr/>
              </p:nvSpPr>
              <p:spPr bwMode="auto">
                <a:xfrm>
                  <a:off x="4057" y="390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3" name="Freeform 2505"/>
                <p:cNvSpPr>
                  <a:spLocks/>
                </p:cNvSpPr>
                <p:nvPr/>
              </p:nvSpPr>
              <p:spPr bwMode="auto">
                <a:xfrm>
                  <a:off x="4057"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0"/>
                      </a:lnTo>
                      <a:lnTo>
                        <a:pt x="0" y="0"/>
                      </a:lnTo>
                      <a:lnTo>
                        <a:pt x="86"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4" name="Freeform 2506"/>
                <p:cNvSpPr>
                  <a:spLocks/>
                </p:cNvSpPr>
                <p:nvPr/>
              </p:nvSpPr>
              <p:spPr bwMode="auto">
                <a:xfrm>
                  <a:off x="4057"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0"/>
                      </a:lnTo>
                      <a:lnTo>
                        <a:pt x="0" y="0"/>
                      </a:lnTo>
                      <a:lnTo>
                        <a:pt x="86"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5" name="Freeform 2507"/>
                <p:cNvSpPr>
                  <a:spLocks/>
                </p:cNvSpPr>
                <p:nvPr/>
              </p:nvSpPr>
              <p:spPr bwMode="auto">
                <a:xfrm>
                  <a:off x="4057"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6" name="Freeform 2508"/>
                <p:cNvSpPr>
                  <a:spLocks/>
                </p:cNvSpPr>
                <p:nvPr/>
              </p:nvSpPr>
              <p:spPr bwMode="auto">
                <a:xfrm>
                  <a:off x="4057"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 name="Freeform 2509"/>
                <p:cNvSpPr>
                  <a:spLocks/>
                </p:cNvSpPr>
                <p:nvPr/>
              </p:nvSpPr>
              <p:spPr bwMode="auto">
                <a:xfrm>
                  <a:off x="4057"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8" name="Freeform 2510"/>
                <p:cNvSpPr>
                  <a:spLocks/>
                </p:cNvSpPr>
                <p:nvPr/>
              </p:nvSpPr>
              <p:spPr bwMode="auto">
                <a:xfrm>
                  <a:off x="4057"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 name="Freeform 2511"/>
                <p:cNvSpPr>
                  <a:spLocks/>
                </p:cNvSpPr>
                <p:nvPr/>
              </p:nvSpPr>
              <p:spPr bwMode="auto">
                <a:xfrm>
                  <a:off x="4057"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0" name="Freeform 2512"/>
                <p:cNvSpPr>
                  <a:spLocks/>
                </p:cNvSpPr>
                <p:nvPr/>
              </p:nvSpPr>
              <p:spPr bwMode="auto">
                <a:xfrm>
                  <a:off x="4057"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1" name="Freeform 2513"/>
                <p:cNvSpPr>
                  <a:spLocks/>
                </p:cNvSpPr>
                <p:nvPr/>
              </p:nvSpPr>
              <p:spPr bwMode="auto">
                <a:xfrm>
                  <a:off x="3378"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4" y="0"/>
                      </a:lnTo>
                      <a:lnTo>
                        <a:pt x="0" y="44"/>
                      </a:lnTo>
                      <a:lnTo>
                        <a:pt x="169"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2" name="Freeform 2514"/>
                <p:cNvSpPr>
                  <a:spLocks/>
                </p:cNvSpPr>
                <p:nvPr/>
              </p:nvSpPr>
              <p:spPr bwMode="auto">
                <a:xfrm>
                  <a:off x="3378"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4" y="0"/>
                      </a:lnTo>
                      <a:lnTo>
                        <a:pt x="0" y="44"/>
                      </a:lnTo>
                      <a:lnTo>
                        <a:pt x="169"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3" name="Freeform 2515"/>
                <p:cNvSpPr>
                  <a:spLocks/>
                </p:cNvSpPr>
                <p:nvPr/>
              </p:nvSpPr>
              <p:spPr bwMode="auto">
                <a:xfrm>
                  <a:off x="3378"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4" name="Freeform 2516"/>
                <p:cNvSpPr>
                  <a:spLocks/>
                </p:cNvSpPr>
                <p:nvPr/>
              </p:nvSpPr>
              <p:spPr bwMode="auto">
                <a:xfrm>
                  <a:off x="3378"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5" name="Freeform 2517"/>
                <p:cNvSpPr>
                  <a:spLocks/>
                </p:cNvSpPr>
                <p:nvPr/>
              </p:nvSpPr>
              <p:spPr bwMode="auto">
                <a:xfrm>
                  <a:off x="3378"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6" name="Freeform 2518"/>
                <p:cNvSpPr>
                  <a:spLocks/>
                </p:cNvSpPr>
                <p:nvPr/>
              </p:nvSpPr>
              <p:spPr bwMode="auto">
                <a:xfrm>
                  <a:off x="3378"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19"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7" name="Freeform 2519"/>
                <p:cNvSpPr>
                  <a:spLocks/>
                </p:cNvSpPr>
                <p:nvPr/>
              </p:nvSpPr>
              <p:spPr bwMode="auto">
                <a:xfrm>
                  <a:off x="3378"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 name="Freeform 2520"/>
                <p:cNvSpPr>
                  <a:spLocks/>
                </p:cNvSpPr>
                <p:nvPr/>
              </p:nvSpPr>
              <p:spPr bwMode="auto">
                <a:xfrm>
                  <a:off x="3378"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9" name="Freeform 2521"/>
                <p:cNvSpPr>
                  <a:spLocks/>
                </p:cNvSpPr>
                <p:nvPr/>
              </p:nvSpPr>
              <p:spPr bwMode="auto">
                <a:xfrm>
                  <a:off x="3378"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 name="Freeform 2522"/>
                <p:cNvSpPr>
                  <a:spLocks/>
                </p:cNvSpPr>
                <p:nvPr/>
              </p:nvSpPr>
              <p:spPr bwMode="auto">
                <a:xfrm>
                  <a:off x="3378"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1" name="Freeform 2523"/>
                <p:cNvSpPr>
                  <a:spLocks/>
                </p:cNvSpPr>
                <p:nvPr/>
              </p:nvSpPr>
              <p:spPr bwMode="auto">
                <a:xfrm>
                  <a:off x="3378"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 name="Freeform 2524"/>
                <p:cNvSpPr>
                  <a:spLocks/>
                </p:cNvSpPr>
                <p:nvPr/>
              </p:nvSpPr>
              <p:spPr bwMode="auto">
                <a:xfrm>
                  <a:off x="3378"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3" name="Freeform 2525"/>
                <p:cNvSpPr>
                  <a:spLocks/>
                </p:cNvSpPr>
                <p:nvPr/>
              </p:nvSpPr>
              <p:spPr bwMode="auto">
                <a:xfrm>
                  <a:off x="3369"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 name="Freeform 2526"/>
                <p:cNvSpPr>
                  <a:spLocks/>
                </p:cNvSpPr>
                <p:nvPr/>
              </p:nvSpPr>
              <p:spPr bwMode="auto">
                <a:xfrm>
                  <a:off x="3369"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5" name="Freeform 2527"/>
                <p:cNvSpPr>
                  <a:spLocks/>
                </p:cNvSpPr>
                <p:nvPr/>
              </p:nvSpPr>
              <p:spPr bwMode="auto">
                <a:xfrm>
                  <a:off x="3361" y="387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 name="Freeform 2528"/>
                <p:cNvSpPr>
                  <a:spLocks/>
                </p:cNvSpPr>
                <p:nvPr/>
              </p:nvSpPr>
              <p:spPr bwMode="auto">
                <a:xfrm>
                  <a:off x="3361" y="387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1" y="0"/>
                      </a:moveTo>
                      <a:lnTo>
                        <a:pt x="0" y="17"/>
                      </a:lnTo>
                      <a:lnTo>
                        <a:pt x="86"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7" name="Freeform 2529"/>
                <p:cNvSpPr>
                  <a:spLocks/>
                </p:cNvSpPr>
                <p:nvPr/>
              </p:nvSpPr>
              <p:spPr bwMode="auto">
                <a:xfrm>
                  <a:off x="3354"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7"/>
                      </a:lnTo>
                      <a:lnTo>
                        <a:pt x="121"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8" name="Freeform 2530"/>
                <p:cNvSpPr>
                  <a:spLocks/>
                </p:cNvSpPr>
                <p:nvPr/>
              </p:nvSpPr>
              <p:spPr bwMode="auto">
                <a:xfrm>
                  <a:off x="3354"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5" y="0"/>
                      </a:moveTo>
                      <a:lnTo>
                        <a:pt x="0" y="27"/>
                      </a:lnTo>
                      <a:lnTo>
                        <a:pt x="121"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9" name="Freeform 2531"/>
                <p:cNvSpPr>
                  <a:spLocks/>
                </p:cNvSpPr>
                <p:nvPr/>
              </p:nvSpPr>
              <p:spPr bwMode="auto">
                <a:xfrm>
                  <a:off x="3349"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0" name="Freeform 2532"/>
                <p:cNvSpPr>
                  <a:spLocks/>
                </p:cNvSpPr>
                <p:nvPr/>
              </p:nvSpPr>
              <p:spPr bwMode="auto">
                <a:xfrm>
                  <a:off x="3349"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1" name="Freeform 2533"/>
                <p:cNvSpPr>
                  <a:spLocks/>
                </p:cNvSpPr>
                <p:nvPr/>
              </p:nvSpPr>
              <p:spPr bwMode="auto">
                <a:xfrm>
                  <a:off x="3346" y="3890"/>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2" name="Freeform 2534"/>
                <p:cNvSpPr>
                  <a:spLocks/>
                </p:cNvSpPr>
                <p:nvPr/>
              </p:nvSpPr>
              <p:spPr bwMode="auto">
                <a:xfrm>
                  <a:off x="3346" y="3890"/>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3" name="Freeform 2535"/>
                <p:cNvSpPr>
                  <a:spLocks/>
                </p:cNvSpPr>
                <p:nvPr/>
              </p:nvSpPr>
              <p:spPr bwMode="auto">
                <a:xfrm>
                  <a:off x="3344"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6" y="0"/>
                      </a:moveTo>
                      <a:lnTo>
                        <a:pt x="0" y="44"/>
                      </a:lnTo>
                      <a:lnTo>
                        <a:pt x="170" y="44"/>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4" name="Freeform 2536"/>
                <p:cNvSpPr>
                  <a:spLocks/>
                </p:cNvSpPr>
                <p:nvPr/>
              </p:nvSpPr>
              <p:spPr bwMode="auto">
                <a:xfrm>
                  <a:off x="3344"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6" y="0"/>
                      </a:moveTo>
                      <a:lnTo>
                        <a:pt x="0" y="44"/>
                      </a:lnTo>
                      <a:lnTo>
                        <a:pt x="170" y="44"/>
                      </a:lnTo>
                      <a:lnTo>
                        <a:pt x="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5" name="Freeform 2537"/>
                <p:cNvSpPr>
                  <a:spLocks/>
                </p:cNvSpPr>
                <p:nvPr/>
              </p:nvSpPr>
              <p:spPr bwMode="auto">
                <a:xfrm>
                  <a:off x="3344"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6" name="Freeform 2538"/>
                <p:cNvSpPr>
                  <a:spLocks/>
                </p:cNvSpPr>
                <p:nvPr/>
              </p:nvSpPr>
              <p:spPr bwMode="auto">
                <a:xfrm>
                  <a:off x="3344"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6"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7" name="Freeform 2539"/>
                <p:cNvSpPr>
                  <a:spLocks/>
                </p:cNvSpPr>
                <p:nvPr/>
              </p:nvSpPr>
              <p:spPr bwMode="auto">
                <a:xfrm>
                  <a:off x="3346" y="3907"/>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8" name="Freeform 2540"/>
                <p:cNvSpPr>
                  <a:spLocks/>
                </p:cNvSpPr>
                <p:nvPr/>
              </p:nvSpPr>
              <p:spPr bwMode="auto">
                <a:xfrm>
                  <a:off x="3346" y="3907"/>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9" name="Freeform 2541"/>
                <p:cNvSpPr>
                  <a:spLocks/>
                </p:cNvSpPr>
                <p:nvPr/>
              </p:nvSpPr>
              <p:spPr bwMode="auto">
                <a:xfrm>
                  <a:off x="3349"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0" name="Freeform 2542"/>
                <p:cNvSpPr>
                  <a:spLocks/>
                </p:cNvSpPr>
                <p:nvPr/>
              </p:nvSpPr>
              <p:spPr bwMode="auto">
                <a:xfrm>
                  <a:off x="3349"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1" name="Freeform 2543"/>
                <p:cNvSpPr>
                  <a:spLocks/>
                </p:cNvSpPr>
                <p:nvPr/>
              </p:nvSpPr>
              <p:spPr bwMode="auto">
                <a:xfrm>
                  <a:off x="3354"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0" y="120"/>
                      </a:moveTo>
                      <a:lnTo>
                        <a:pt x="35" y="147"/>
                      </a:lnTo>
                      <a:lnTo>
                        <a:pt x="121"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2" name="Freeform 2544"/>
                <p:cNvSpPr>
                  <a:spLocks/>
                </p:cNvSpPr>
                <p:nvPr/>
              </p:nvSpPr>
              <p:spPr bwMode="auto">
                <a:xfrm>
                  <a:off x="3354"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0" y="120"/>
                      </a:moveTo>
                      <a:lnTo>
                        <a:pt x="35" y="147"/>
                      </a:lnTo>
                      <a:lnTo>
                        <a:pt x="121"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3" name="Freeform 2545"/>
                <p:cNvSpPr>
                  <a:spLocks/>
                </p:cNvSpPr>
                <p:nvPr/>
              </p:nvSpPr>
              <p:spPr bwMode="auto">
                <a:xfrm>
                  <a:off x="3361" y="390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0" y="147"/>
                      </a:moveTo>
                      <a:lnTo>
                        <a:pt x="41" y="164"/>
                      </a:lnTo>
                      <a:lnTo>
                        <a:pt x="86"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4" name="Freeform 2546"/>
                <p:cNvSpPr>
                  <a:spLocks/>
                </p:cNvSpPr>
                <p:nvPr/>
              </p:nvSpPr>
              <p:spPr bwMode="auto">
                <a:xfrm>
                  <a:off x="3361" y="3907"/>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0" y="147"/>
                      </a:moveTo>
                      <a:lnTo>
                        <a:pt x="41" y="164"/>
                      </a:lnTo>
                      <a:lnTo>
                        <a:pt x="86"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5" name="Freeform 2547"/>
                <p:cNvSpPr>
                  <a:spLocks/>
                </p:cNvSpPr>
                <p:nvPr/>
              </p:nvSpPr>
              <p:spPr bwMode="auto">
                <a:xfrm>
                  <a:off x="3369"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6" name="Freeform 2548"/>
                <p:cNvSpPr>
                  <a:spLocks/>
                </p:cNvSpPr>
                <p:nvPr/>
              </p:nvSpPr>
              <p:spPr bwMode="auto">
                <a:xfrm>
                  <a:off x="3369"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7" name="Freeform 2549"/>
                <p:cNvSpPr>
                  <a:spLocks/>
                </p:cNvSpPr>
                <p:nvPr/>
              </p:nvSpPr>
              <p:spPr bwMode="auto">
                <a:xfrm>
                  <a:off x="3378"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8" name="Freeform 2550"/>
                <p:cNvSpPr>
                  <a:spLocks/>
                </p:cNvSpPr>
                <p:nvPr/>
              </p:nvSpPr>
              <p:spPr bwMode="auto">
                <a:xfrm>
                  <a:off x="3378"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9" name="Freeform 2551"/>
                <p:cNvSpPr>
                  <a:spLocks/>
                </p:cNvSpPr>
                <p:nvPr/>
              </p:nvSpPr>
              <p:spPr bwMode="auto">
                <a:xfrm>
                  <a:off x="3378"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7"/>
                      </a:lnTo>
                      <a:lnTo>
                        <a:pt x="0" y="0"/>
                      </a:lnTo>
                      <a:lnTo>
                        <a:pt x="43"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0" name="Freeform 2552"/>
                <p:cNvSpPr>
                  <a:spLocks/>
                </p:cNvSpPr>
                <p:nvPr/>
              </p:nvSpPr>
              <p:spPr bwMode="auto">
                <a:xfrm>
                  <a:off x="3378"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7"/>
                      </a:lnTo>
                      <a:lnTo>
                        <a:pt x="0" y="0"/>
                      </a:lnTo>
                      <a:lnTo>
                        <a:pt x="43"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1" name="Freeform 2553"/>
                <p:cNvSpPr>
                  <a:spLocks/>
                </p:cNvSpPr>
                <p:nvPr/>
              </p:nvSpPr>
              <p:spPr bwMode="auto">
                <a:xfrm>
                  <a:off x="3378"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4" y="147"/>
                      </a:moveTo>
                      <a:lnTo>
                        <a:pt x="119" y="120"/>
                      </a:lnTo>
                      <a:lnTo>
                        <a:pt x="0" y="0"/>
                      </a:lnTo>
                      <a:lnTo>
                        <a:pt x="84"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2" name="Freeform 2554"/>
                <p:cNvSpPr>
                  <a:spLocks/>
                </p:cNvSpPr>
                <p:nvPr/>
              </p:nvSpPr>
              <p:spPr bwMode="auto">
                <a:xfrm>
                  <a:off x="3378"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4" y="147"/>
                      </a:moveTo>
                      <a:lnTo>
                        <a:pt x="119" y="120"/>
                      </a:lnTo>
                      <a:lnTo>
                        <a:pt x="0" y="0"/>
                      </a:lnTo>
                      <a:lnTo>
                        <a:pt x="84"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3" name="Freeform 2555"/>
                <p:cNvSpPr>
                  <a:spLocks/>
                </p:cNvSpPr>
                <p:nvPr/>
              </p:nvSpPr>
              <p:spPr bwMode="auto">
                <a:xfrm>
                  <a:off x="3378"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4" name="Freeform 2556"/>
                <p:cNvSpPr>
                  <a:spLocks/>
                </p:cNvSpPr>
                <p:nvPr/>
              </p:nvSpPr>
              <p:spPr bwMode="auto">
                <a:xfrm>
                  <a:off x="3378"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19" y="120"/>
                      </a:moveTo>
                      <a:lnTo>
                        <a:pt x="147" y="85"/>
                      </a:lnTo>
                      <a:lnTo>
                        <a:pt x="0" y="0"/>
                      </a:lnTo>
                      <a:lnTo>
                        <a:pt x="119"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5" name="Freeform 2557"/>
                <p:cNvSpPr>
                  <a:spLocks/>
                </p:cNvSpPr>
                <p:nvPr/>
              </p:nvSpPr>
              <p:spPr bwMode="auto">
                <a:xfrm>
                  <a:off x="3378"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6" name="Freeform 2558"/>
                <p:cNvSpPr>
                  <a:spLocks/>
                </p:cNvSpPr>
                <p:nvPr/>
              </p:nvSpPr>
              <p:spPr bwMode="auto">
                <a:xfrm>
                  <a:off x="3378"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7" name="Freeform 2559"/>
                <p:cNvSpPr>
                  <a:spLocks/>
                </p:cNvSpPr>
                <p:nvPr/>
              </p:nvSpPr>
              <p:spPr bwMode="auto">
                <a:xfrm>
                  <a:off x="3378"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8" name="Freeform 2560"/>
                <p:cNvSpPr>
                  <a:spLocks/>
                </p:cNvSpPr>
                <p:nvPr/>
              </p:nvSpPr>
              <p:spPr bwMode="auto">
                <a:xfrm>
                  <a:off x="3378"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4" y="44"/>
                      </a:moveTo>
                      <a:lnTo>
                        <a:pt x="169"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9" name="Freeform 2561"/>
                <p:cNvSpPr>
                  <a:spLocks/>
                </p:cNvSpPr>
                <p:nvPr/>
              </p:nvSpPr>
              <p:spPr bwMode="auto">
                <a:xfrm>
                  <a:off x="2700"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0" name="Freeform 2562"/>
                <p:cNvSpPr>
                  <a:spLocks/>
                </p:cNvSpPr>
                <p:nvPr/>
              </p:nvSpPr>
              <p:spPr bwMode="auto">
                <a:xfrm>
                  <a:off x="2700"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1" name="Freeform 2563"/>
                <p:cNvSpPr>
                  <a:spLocks/>
                </p:cNvSpPr>
                <p:nvPr/>
              </p:nvSpPr>
              <p:spPr bwMode="auto">
                <a:xfrm>
                  <a:off x="2700" y="3890"/>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2" name="Freeform 2564"/>
                <p:cNvSpPr>
                  <a:spLocks/>
                </p:cNvSpPr>
                <p:nvPr/>
              </p:nvSpPr>
              <p:spPr bwMode="auto">
                <a:xfrm>
                  <a:off x="2700" y="3890"/>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3" name="Freeform 2565"/>
                <p:cNvSpPr>
                  <a:spLocks/>
                </p:cNvSpPr>
                <p:nvPr/>
              </p:nvSpPr>
              <p:spPr bwMode="auto">
                <a:xfrm>
                  <a:off x="2700"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4" name="Freeform 2566"/>
                <p:cNvSpPr>
                  <a:spLocks/>
                </p:cNvSpPr>
                <p:nvPr/>
              </p:nvSpPr>
              <p:spPr bwMode="auto">
                <a:xfrm>
                  <a:off x="2700"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5" name="Freeform 2567"/>
                <p:cNvSpPr>
                  <a:spLocks/>
                </p:cNvSpPr>
                <p:nvPr/>
              </p:nvSpPr>
              <p:spPr bwMode="auto">
                <a:xfrm>
                  <a:off x="2700"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5"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6" name="Freeform 2568"/>
                <p:cNvSpPr>
                  <a:spLocks/>
                </p:cNvSpPr>
                <p:nvPr/>
              </p:nvSpPr>
              <p:spPr bwMode="auto">
                <a:xfrm>
                  <a:off x="2700" y="387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5" y="0"/>
                      </a:lnTo>
                      <a:lnTo>
                        <a:pt x="0" y="147"/>
                      </a:lnTo>
                      <a:lnTo>
                        <a:pt x="121"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7" name="Freeform 2569"/>
                <p:cNvSpPr>
                  <a:spLocks/>
                </p:cNvSpPr>
                <p:nvPr/>
              </p:nvSpPr>
              <p:spPr bwMode="auto">
                <a:xfrm>
                  <a:off x="2700"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 name="Freeform 2570"/>
                <p:cNvSpPr>
                  <a:spLocks/>
                </p:cNvSpPr>
                <p:nvPr/>
              </p:nvSpPr>
              <p:spPr bwMode="auto">
                <a:xfrm>
                  <a:off x="2700"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5"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9" name="Freeform 2571"/>
                <p:cNvSpPr>
                  <a:spLocks/>
                </p:cNvSpPr>
                <p:nvPr/>
              </p:nvSpPr>
              <p:spPr bwMode="auto">
                <a:xfrm>
                  <a:off x="2700"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 name="Freeform 2572"/>
                <p:cNvSpPr>
                  <a:spLocks/>
                </p:cNvSpPr>
                <p:nvPr/>
              </p:nvSpPr>
              <p:spPr bwMode="auto">
                <a:xfrm>
                  <a:off x="2700"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1" name="Freeform 2573"/>
                <p:cNvSpPr>
                  <a:spLocks/>
                </p:cNvSpPr>
                <p:nvPr/>
              </p:nvSpPr>
              <p:spPr bwMode="auto">
                <a:xfrm>
                  <a:off x="2691"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 name="Freeform 2574"/>
                <p:cNvSpPr>
                  <a:spLocks/>
                </p:cNvSpPr>
                <p:nvPr/>
              </p:nvSpPr>
              <p:spPr bwMode="auto">
                <a:xfrm>
                  <a:off x="2691"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3" name="Freeform 2575"/>
                <p:cNvSpPr>
                  <a:spLocks/>
                </p:cNvSpPr>
                <p:nvPr/>
              </p:nvSpPr>
              <p:spPr bwMode="auto">
                <a:xfrm>
                  <a:off x="2683"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4" name="Freeform 2576"/>
                <p:cNvSpPr>
                  <a:spLocks/>
                </p:cNvSpPr>
                <p:nvPr/>
              </p:nvSpPr>
              <p:spPr bwMode="auto">
                <a:xfrm>
                  <a:off x="2683" y="387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5" name="Freeform 2577"/>
                <p:cNvSpPr>
                  <a:spLocks/>
                </p:cNvSpPr>
                <p:nvPr/>
              </p:nvSpPr>
              <p:spPr bwMode="auto">
                <a:xfrm>
                  <a:off x="2676"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6" name="Freeform 2578"/>
                <p:cNvSpPr>
                  <a:spLocks/>
                </p:cNvSpPr>
                <p:nvPr/>
              </p:nvSpPr>
              <p:spPr bwMode="auto">
                <a:xfrm>
                  <a:off x="2676"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7" name="Freeform 2579"/>
                <p:cNvSpPr>
                  <a:spLocks/>
                </p:cNvSpPr>
                <p:nvPr/>
              </p:nvSpPr>
              <p:spPr bwMode="auto">
                <a:xfrm>
                  <a:off x="2670" y="3883"/>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8" name="Freeform 2580"/>
                <p:cNvSpPr>
                  <a:spLocks/>
                </p:cNvSpPr>
                <p:nvPr/>
              </p:nvSpPr>
              <p:spPr bwMode="auto">
                <a:xfrm>
                  <a:off x="2670" y="3883"/>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27" y="0"/>
                      </a:moveTo>
                      <a:lnTo>
                        <a:pt x="0" y="35"/>
                      </a:lnTo>
                      <a:lnTo>
                        <a:pt x="146" y="120"/>
                      </a:lnTo>
                      <a:lnTo>
                        <a:pt x="2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9" name="Freeform 2581"/>
                <p:cNvSpPr>
                  <a:spLocks/>
                </p:cNvSpPr>
                <p:nvPr/>
              </p:nvSpPr>
              <p:spPr bwMode="auto">
                <a:xfrm>
                  <a:off x="2667" y="3890"/>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1"/>
                      </a:lnTo>
                      <a:lnTo>
                        <a:pt x="163"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0" name="Freeform 2582"/>
                <p:cNvSpPr>
                  <a:spLocks/>
                </p:cNvSpPr>
                <p:nvPr/>
              </p:nvSpPr>
              <p:spPr bwMode="auto">
                <a:xfrm>
                  <a:off x="2667" y="3890"/>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7" y="0"/>
                      </a:moveTo>
                      <a:lnTo>
                        <a:pt x="0" y="41"/>
                      </a:lnTo>
                      <a:lnTo>
                        <a:pt x="163"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1" name="Freeform 2583"/>
                <p:cNvSpPr>
                  <a:spLocks/>
                </p:cNvSpPr>
                <p:nvPr/>
              </p:nvSpPr>
              <p:spPr bwMode="auto">
                <a:xfrm>
                  <a:off x="2666"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7" y="0"/>
                      </a:moveTo>
                      <a:lnTo>
                        <a:pt x="0" y="44"/>
                      </a:lnTo>
                      <a:lnTo>
                        <a:pt x="170" y="44"/>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2" name="Freeform 2584"/>
                <p:cNvSpPr>
                  <a:spLocks/>
                </p:cNvSpPr>
                <p:nvPr/>
              </p:nvSpPr>
              <p:spPr bwMode="auto">
                <a:xfrm>
                  <a:off x="2666"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7" y="0"/>
                      </a:moveTo>
                      <a:lnTo>
                        <a:pt x="0" y="44"/>
                      </a:lnTo>
                      <a:lnTo>
                        <a:pt x="170" y="44"/>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3" name="Freeform 2585"/>
                <p:cNvSpPr>
                  <a:spLocks/>
                </p:cNvSpPr>
                <p:nvPr/>
              </p:nvSpPr>
              <p:spPr bwMode="auto">
                <a:xfrm>
                  <a:off x="2666"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7" y="44"/>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4" name="Freeform 2586"/>
                <p:cNvSpPr>
                  <a:spLocks/>
                </p:cNvSpPr>
                <p:nvPr/>
              </p:nvSpPr>
              <p:spPr bwMode="auto">
                <a:xfrm>
                  <a:off x="2666"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0" y="0"/>
                      </a:moveTo>
                      <a:lnTo>
                        <a:pt x="7" y="44"/>
                      </a:lnTo>
                      <a:lnTo>
                        <a:pt x="170"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5" name="Freeform 2587"/>
                <p:cNvSpPr>
                  <a:spLocks/>
                </p:cNvSpPr>
                <p:nvPr/>
              </p:nvSpPr>
              <p:spPr bwMode="auto">
                <a:xfrm>
                  <a:off x="2667" y="3907"/>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6" name="Freeform 2588"/>
                <p:cNvSpPr>
                  <a:spLocks/>
                </p:cNvSpPr>
                <p:nvPr/>
              </p:nvSpPr>
              <p:spPr bwMode="auto">
                <a:xfrm>
                  <a:off x="2667" y="3907"/>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4"/>
                      </a:moveTo>
                      <a:lnTo>
                        <a:pt x="17" y="85"/>
                      </a:lnTo>
                      <a:lnTo>
                        <a:pt x="163"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7" name="Freeform 2589"/>
                <p:cNvSpPr>
                  <a:spLocks/>
                </p:cNvSpPr>
                <p:nvPr/>
              </p:nvSpPr>
              <p:spPr bwMode="auto">
                <a:xfrm>
                  <a:off x="2670" y="3907"/>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8" name="Freeform 2590"/>
                <p:cNvSpPr>
                  <a:spLocks/>
                </p:cNvSpPr>
                <p:nvPr/>
              </p:nvSpPr>
              <p:spPr bwMode="auto">
                <a:xfrm>
                  <a:off x="2670" y="3907"/>
                  <a:ext cx="30"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0" y="85"/>
                      </a:moveTo>
                      <a:lnTo>
                        <a:pt x="27" y="120"/>
                      </a:lnTo>
                      <a:lnTo>
                        <a:pt x="146"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 name="Freeform 2591"/>
                <p:cNvSpPr>
                  <a:spLocks/>
                </p:cNvSpPr>
                <p:nvPr/>
              </p:nvSpPr>
              <p:spPr bwMode="auto">
                <a:xfrm>
                  <a:off x="2676"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0" name="Freeform 2592"/>
                <p:cNvSpPr>
                  <a:spLocks/>
                </p:cNvSpPr>
                <p:nvPr/>
              </p:nvSpPr>
              <p:spPr bwMode="auto">
                <a:xfrm>
                  <a:off x="2676"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1" name="Freeform 2593"/>
                <p:cNvSpPr>
                  <a:spLocks/>
                </p:cNvSpPr>
                <p:nvPr/>
              </p:nvSpPr>
              <p:spPr bwMode="auto">
                <a:xfrm>
                  <a:off x="2683"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2" name="Freeform 2594"/>
                <p:cNvSpPr>
                  <a:spLocks/>
                </p:cNvSpPr>
                <p:nvPr/>
              </p:nvSpPr>
              <p:spPr bwMode="auto">
                <a:xfrm>
                  <a:off x="2683" y="3907"/>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3" name="Freeform 2595"/>
                <p:cNvSpPr>
                  <a:spLocks/>
                </p:cNvSpPr>
                <p:nvPr/>
              </p:nvSpPr>
              <p:spPr bwMode="auto">
                <a:xfrm>
                  <a:off x="2691"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4" name="Freeform 2596"/>
                <p:cNvSpPr>
                  <a:spLocks/>
                </p:cNvSpPr>
                <p:nvPr/>
              </p:nvSpPr>
              <p:spPr bwMode="auto">
                <a:xfrm>
                  <a:off x="2691"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5" name="Freeform 2597"/>
                <p:cNvSpPr>
                  <a:spLocks/>
                </p:cNvSpPr>
                <p:nvPr/>
              </p:nvSpPr>
              <p:spPr bwMode="auto">
                <a:xfrm>
                  <a:off x="2700"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6" name="Freeform 2598"/>
                <p:cNvSpPr>
                  <a:spLocks/>
                </p:cNvSpPr>
                <p:nvPr/>
              </p:nvSpPr>
              <p:spPr bwMode="auto">
                <a:xfrm>
                  <a:off x="2700"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7" name="Freeform 2599"/>
                <p:cNvSpPr>
                  <a:spLocks/>
                </p:cNvSpPr>
                <p:nvPr/>
              </p:nvSpPr>
              <p:spPr bwMode="auto">
                <a:xfrm>
                  <a:off x="2700"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5" y="164"/>
                      </a:moveTo>
                      <a:lnTo>
                        <a:pt x="85" y="147"/>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8" name="Freeform 2600"/>
                <p:cNvSpPr>
                  <a:spLocks/>
                </p:cNvSpPr>
                <p:nvPr/>
              </p:nvSpPr>
              <p:spPr bwMode="auto">
                <a:xfrm>
                  <a:off x="2700"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5" y="164"/>
                      </a:moveTo>
                      <a:lnTo>
                        <a:pt x="85" y="147"/>
                      </a:lnTo>
                      <a:lnTo>
                        <a:pt x="0" y="0"/>
                      </a:lnTo>
                      <a:lnTo>
                        <a:pt x="45"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 name="Freeform 2601"/>
                <p:cNvSpPr>
                  <a:spLocks/>
                </p:cNvSpPr>
                <p:nvPr/>
              </p:nvSpPr>
              <p:spPr bwMode="auto">
                <a:xfrm>
                  <a:off x="2700"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5" y="147"/>
                      </a:moveTo>
                      <a:lnTo>
                        <a:pt x="121" y="120"/>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 name="Freeform 2602"/>
                <p:cNvSpPr>
                  <a:spLocks/>
                </p:cNvSpPr>
                <p:nvPr/>
              </p:nvSpPr>
              <p:spPr bwMode="auto">
                <a:xfrm>
                  <a:off x="2700" y="390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5" y="147"/>
                      </a:moveTo>
                      <a:lnTo>
                        <a:pt x="121" y="120"/>
                      </a:lnTo>
                      <a:lnTo>
                        <a:pt x="0" y="0"/>
                      </a:lnTo>
                      <a:lnTo>
                        <a:pt x="85"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1" name="Freeform 2603"/>
                <p:cNvSpPr>
                  <a:spLocks/>
                </p:cNvSpPr>
                <p:nvPr/>
              </p:nvSpPr>
              <p:spPr bwMode="auto">
                <a:xfrm>
                  <a:off x="2700"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2" name="Freeform 2604"/>
                <p:cNvSpPr>
                  <a:spLocks/>
                </p:cNvSpPr>
                <p:nvPr/>
              </p:nvSpPr>
              <p:spPr bwMode="auto">
                <a:xfrm>
                  <a:off x="2700"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3" name="Freeform 2605"/>
                <p:cNvSpPr>
                  <a:spLocks/>
                </p:cNvSpPr>
                <p:nvPr/>
              </p:nvSpPr>
              <p:spPr bwMode="auto">
                <a:xfrm>
                  <a:off x="2700" y="3907"/>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4" name="Freeform 2606"/>
                <p:cNvSpPr>
                  <a:spLocks/>
                </p:cNvSpPr>
                <p:nvPr/>
              </p:nvSpPr>
              <p:spPr bwMode="auto">
                <a:xfrm>
                  <a:off x="2700" y="3907"/>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5" name="Freeform 2607"/>
                <p:cNvSpPr>
                  <a:spLocks/>
                </p:cNvSpPr>
                <p:nvPr/>
              </p:nvSpPr>
              <p:spPr bwMode="auto">
                <a:xfrm>
                  <a:off x="2700"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6" name="Freeform 2608"/>
                <p:cNvSpPr>
                  <a:spLocks/>
                </p:cNvSpPr>
                <p:nvPr/>
              </p:nvSpPr>
              <p:spPr bwMode="auto">
                <a:xfrm>
                  <a:off x="2700"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7" name="Freeform 2609"/>
                <p:cNvSpPr>
                  <a:spLocks/>
                </p:cNvSpPr>
                <p:nvPr/>
              </p:nvSpPr>
              <p:spPr bwMode="auto">
                <a:xfrm>
                  <a:off x="2021"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5"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8" name="Freeform 2610"/>
                <p:cNvSpPr>
                  <a:spLocks/>
                </p:cNvSpPr>
                <p:nvPr/>
              </p:nvSpPr>
              <p:spPr bwMode="auto">
                <a:xfrm>
                  <a:off x="2021" y="3898"/>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5" y="0"/>
                      </a:lnTo>
                      <a:lnTo>
                        <a:pt x="0" y="44"/>
                      </a:lnTo>
                      <a:lnTo>
                        <a:pt x="17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9" name="Freeform 2611"/>
                <p:cNvSpPr>
                  <a:spLocks/>
                </p:cNvSpPr>
                <p:nvPr/>
              </p:nvSpPr>
              <p:spPr bwMode="auto">
                <a:xfrm>
                  <a:off x="2021" y="3890"/>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1"/>
                      </a:moveTo>
                      <a:lnTo>
                        <a:pt x="148" y="0"/>
                      </a:lnTo>
                      <a:lnTo>
                        <a:pt x="0" y="85"/>
                      </a:lnTo>
                      <a:lnTo>
                        <a:pt x="165"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0" name="Freeform 2612"/>
                <p:cNvSpPr>
                  <a:spLocks/>
                </p:cNvSpPr>
                <p:nvPr/>
              </p:nvSpPr>
              <p:spPr bwMode="auto">
                <a:xfrm>
                  <a:off x="2021" y="3890"/>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1"/>
                      </a:moveTo>
                      <a:lnTo>
                        <a:pt x="148" y="0"/>
                      </a:lnTo>
                      <a:lnTo>
                        <a:pt x="0" y="85"/>
                      </a:lnTo>
                      <a:lnTo>
                        <a:pt x="165"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1" name="Freeform 2613"/>
                <p:cNvSpPr>
                  <a:spLocks/>
                </p:cNvSpPr>
                <p:nvPr/>
              </p:nvSpPr>
              <p:spPr bwMode="auto">
                <a:xfrm>
                  <a:off x="2021" y="3883"/>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0" y="0"/>
                      </a:lnTo>
                      <a:lnTo>
                        <a:pt x="0" y="120"/>
                      </a:lnTo>
                      <a:lnTo>
                        <a:pt x="14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 name="Freeform 2614"/>
                <p:cNvSpPr>
                  <a:spLocks/>
                </p:cNvSpPr>
                <p:nvPr/>
              </p:nvSpPr>
              <p:spPr bwMode="auto">
                <a:xfrm>
                  <a:off x="2021" y="3883"/>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48" y="35"/>
                      </a:moveTo>
                      <a:lnTo>
                        <a:pt x="120" y="0"/>
                      </a:lnTo>
                      <a:lnTo>
                        <a:pt x="0" y="120"/>
                      </a:lnTo>
                      <a:lnTo>
                        <a:pt x="148"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3" name="Freeform 2615"/>
                <p:cNvSpPr>
                  <a:spLocks/>
                </p:cNvSpPr>
                <p:nvPr/>
              </p:nvSpPr>
              <p:spPr bwMode="auto">
                <a:xfrm>
                  <a:off x="2021" y="387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4" name="Freeform 2616"/>
                <p:cNvSpPr>
                  <a:spLocks/>
                </p:cNvSpPr>
                <p:nvPr/>
              </p:nvSpPr>
              <p:spPr bwMode="auto">
                <a:xfrm>
                  <a:off x="2021" y="3878"/>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7"/>
                      </a:moveTo>
                      <a:lnTo>
                        <a:pt x="85" y="0"/>
                      </a:lnTo>
                      <a:lnTo>
                        <a:pt x="0" y="147"/>
                      </a:lnTo>
                      <a:lnTo>
                        <a:pt x="120"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5" name="Freeform 2617"/>
                <p:cNvSpPr>
                  <a:spLocks/>
                </p:cNvSpPr>
                <p:nvPr/>
              </p:nvSpPr>
              <p:spPr bwMode="auto">
                <a:xfrm>
                  <a:off x="2021"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6" name="Freeform 2618"/>
                <p:cNvSpPr>
                  <a:spLocks/>
                </p:cNvSpPr>
                <p:nvPr/>
              </p:nvSpPr>
              <p:spPr bwMode="auto">
                <a:xfrm>
                  <a:off x="2021"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7" name="Freeform 2619"/>
                <p:cNvSpPr>
                  <a:spLocks/>
                </p:cNvSpPr>
                <p:nvPr/>
              </p:nvSpPr>
              <p:spPr bwMode="auto">
                <a:xfrm>
                  <a:off x="2021" y="3873"/>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8" name="Freeform 2620"/>
                <p:cNvSpPr>
                  <a:spLocks/>
                </p:cNvSpPr>
                <p:nvPr/>
              </p:nvSpPr>
              <p:spPr bwMode="auto">
                <a:xfrm>
                  <a:off x="2021" y="3873"/>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44" y="5"/>
                      </a:moveTo>
                      <a:lnTo>
                        <a:pt x="0" y="0"/>
                      </a:lnTo>
                      <a:lnTo>
                        <a:pt x="0" y="169"/>
                      </a:lnTo>
                      <a:lnTo>
                        <a:pt x="44"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9" name="Freeform 2621"/>
                <p:cNvSpPr>
                  <a:spLocks/>
                </p:cNvSpPr>
                <p:nvPr/>
              </p:nvSpPr>
              <p:spPr bwMode="auto">
                <a:xfrm>
                  <a:off x="2012"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 name="Freeform 2622"/>
                <p:cNvSpPr>
                  <a:spLocks/>
                </p:cNvSpPr>
                <p:nvPr/>
              </p:nvSpPr>
              <p:spPr bwMode="auto">
                <a:xfrm>
                  <a:off x="2012" y="387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1" name="Freeform 2623"/>
                <p:cNvSpPr>
                  <a:spLocks/>
                </p:cNvSpPr>
                <p:nvPr/>
              </p:nvSpPr>
              <p:spPr bwMode="auto">
                <a:xfrm>
                  <a:off x="2004"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2" name="Freeform 2624"/>
                <p:cNvSpPr>
                  <a:spLocks/>
                </p:cNvSpPr>
                <p:nvPr/>
              </p:nvSpPr>
              <p:spPr bwMode="auto">
                <a:xfrm>
                  <a:off x="2004"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3" name="Freeform 2625"/>
                <p:cNvSpPr>
                  <a:spLocks/>
                </p:cNvSpPr>
                <p:nvPr/>
              </p:nvSpPr>
              <p:spPr bwMode="auto">
                <a:xfrm>
                  <a:off x="1997"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7"/>
                      </a:lnTo>
                      <a:lnTo>
                        <a:pt x="119" y="147"/>
                      </a:lnTo>
                      <a:lnTo>
                        <a:pt x="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4" name="Freeform 2626"/>
                <p:cNvSpPr>
                  <a:spLocks/>
                </p:cNvSpPr>
                <p:nvPr/>
              </p:nvSpPr>
              <p:spPr bwMode="auto">
                <a:xfrm>
                  <a:off x="1997" y="387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4" y="0"/>
                      </a:moveTo>
                      <a:lnTo>
                        <a:pt x="0" y="27"/>
                      </a:lnTo>
                      <a:lnTo>
                        <a:pt x="119" y="147"/>
                      </a:lnTo>
                      <a:lnTo>
                        <a:pt x="34"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5" name="Freeform 2627"/>
                <p:cNvSpPr>
                  <a:spLocks/>
                </p:cNvSpPr>
                <p:nvPr/>
              </p:nvSpPr>
              <p:spPr bwMode="auto">
                <a:xfrm>
                  <a:off x="1992"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6" name="Freeform 2628"/>
                <p:cNvSpPr>
                  <a:spLocks/>
                </p:cNvSpPr>
                <p:nvPr/>
              </p:nvSpPr>
              <p:spPr bwMode="auto">
                <a:xfrm>
                  <a:off x="1992" y="388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7" name="Freeform 2629"/>
                <p:cNvSpPr>
                  <a:spLocks/>
                </p:cNvSpPr>
                <p:nvPr/>
              </p:nvSpPr>
              <p:spPr bwMode="auto">
                <a:xfrm>
                  <a:off x="1988"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8" name="Freeform 2630"/>
                <p:cNvSpPr>
                  <a:spLocks/>
                </p:cNvSpPr>
                <p:nvPr/>
              </p:nvSpPr>
              <p:spPr bwMode="auto">
                <a:xfrm>
                  <a:off x="1988"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9" name="Freeform 2631"/>
                <p:cNvSpPr>
                  <a:spLocks/>
                </p:cNvSpPr>
                <p:nvPr/>
              </p:nvSpPr>
              <p:spPr bwMode="auto">
                <a:xfrm>
                  <a:off x="1987"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 name="Freeform 2632"/>
                <p:cNvSpPr>
                  <a:spLocks/>
                </p:cNvSpPr>
                <p:nvPr/>
              </p:nvSpPr>
              <p:spPr bwMode="auto">
                <a:xfrm>
                  <a:off x="1987" y="3898"/>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1" name="Freeform 2633"/>
                <p:cNvSpPr>
                  <a:spLocks/>
                </p:cNvSpPr>
                <p:nvPr/>
              </p:nvSpPr>
              <p:spPr bwMode="auto">
                <a:xfrm>
                  <a:off x="1987"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2" name="Freeform 2634"/>
                <p:cNvSpPr>
                  <a:spLocks/>
                </p:cNvSpPr>
                <p:nvPr/>
              </p:nvSpPr>
              <p:spPr bwMode="auto">
                <a:xfrm>
                  <a:off x="1987" y="390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3" name="Freeform 2635"/>
                <p:cNvSpPr>
                  <a:spLocks/>
                </p:cNvSpPr>
                <p:nvPr/>
              </p:nvSpPr>
              <p:spPr bwMode="auto">
                <a:xfrm>
                  <a:off x="1988"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4" name="Freeform 2636"/>
                <p:cNvSpPr>
                  <a:spLocks/>
                </p:cNvSpPr>
                <p:nvPr/>
              </p:nvSpPr>
              <p:spPr bwMode="auto">
                <a:xfrm>
                  <a:off x="1988"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5" name="Freeform 2637"/>
                <p:cNvSpPr>
                  <a:spLocks/>
                </p:cNvSpPr>
                <p:nvPr/>
              </p:nvSpPr>
              <p:spPr bwMode="auto">
                <a:xfrm>
                  <a:off x="1992"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6" name="Freeform 2638"/>
                <p:cNvSpPr>
                  <a:spLocks/>
                </p:cNvSpPr>
                <p:nvPr/>
              </p:nvSpPr>
              <p:spPr bwMode="auto">
                <a:xfrm>
                  <a:off x="1992" y="390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7" name="Freeform 2639"/>
                <p:cNvSpPr>
                  <a:spLocks/>
                </p:cNvSpPr>
                <p:nvPr/>
              </p:nvSpPr>
              <p:spPr bwMode="auto">
                <a:xfrm>
                  <a:off x="1997"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4" y="147"/>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8" name="Freeform 2640"/>
                <p:cNvSpPr>
                  <a:spLocks/>
                </p:cNvSpPr>
                <p:nvPr/>
              </p:nvSpPr>
              <p:spPr bwMode="auto">
                <a:xfrm>
                  <a:off x="1997" y="390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4" y="147"/>
                      </a:lnTo>
                      <a:lnTo>
                        <a:pt x="119"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9" name="Freeform 2641"/>
                <p:cNvSpPr>
                  <a:spLocks/>
                </p:cNvSpPr>
                <p:nvPr/>
              </p:nvSpPr>
              <p:spPr bwMode="auto">
                <a:xfrm>
                  <a:off x="2004"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2"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 name="Freeform 2642"/>
                <p:cNvSpPr>
                  <a:spLocks/>
                </p:cNvSpPr>
                <p:nvPr/>
              </p:nvSpPr>
              <p:spPr bwMode="auto">
                <a:xfrm>
                  <a:off x="2004"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2" y="164"/>
                      </a:lnTo>
                      <a:lnTo>
                        <a:pt x="85"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1" name="Freeform 2643"/>
                <p:cNvSpPr>
                  <a:spLocks/>
                </p:cNvSpPr>
                <p:nvPr/>
              </p:nvSpPr>
              <p:spPr bwMode="auto">
                <a:xfrm>
                  <a:off x="2012"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2" name="Freeform 2644"/>
                <p:cNvSpPr>
                  <a:spLocks/>
                </p:cNvSpPr>
                <p:nvPr/>
              </p:nvSpPr>
              <p:spPr bwMode="auto">
                <a:xfrm>
                  <a:off x="2012" y="390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3" name="Freeform 2645"/>
                <p:cNvSpPr>
                  <a:spLocks/>
                </p:cNvSpPr>
                <p:nvPr/>
              </p:nvSpPr>
              <p:spPr bwMode="auto">
                <a:xfrm>
                  <a:off x="2021" y="3907"/>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4" name="Freeform 2646"/>
                <p:cNvSpPr>
                  <a:spLocks/>
                </p:cNvSpPr>
                <p:nvPr/>
              </p:nvSpPr>
              <p:spPr bwMode="auto">
                <a:xfrm>
                  <a:off x="2021" y="3907"/>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5" name="Freeform 2647"/>
                <p:cNvSpPr>
                  <a:spLocks/>
                </p:cNvSpPr>
                <p:nvPr/>
              </p:nvSpPr>
              <p:spPr bwMode="auto">
                <a:xfrm>
                  <a:off x="2021"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6" name="Freeform 2648"/>
                <p:cNvSpPr>
                  <a:spLocks/>
                </p:cNvSpPr>
                <p:nvPr/>
              </p:nvSpPr>
              <p:spPr bwMode="auto">
                <a:xfrm>
                  <a:off x="2021"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7" name="Freeform 2649"/>
                <p:cNvSpPr>
                  <a:spLocks/>
                </p:cNvSpPr>
                <p:nvPr/>
              </p:nvSpPr>
              <p:spPr bwMode="auto">
                <a:xfrm>
                  <a:off x="2021" y="3907"/>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0"/>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8" name="Freeform 2650"/>
                <p:cNvSpPr>
                  <a:spLocks/>
                </p:cNvSpPr>
                <p:nvPr/>
              </p:nvSpPr>
              <p:spPr bwMode="auto">
                <a:xfrm>
                  <a:off x="2021" y="3907"/>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0"/>
                      </a:lnTo>
                      <a:lnTo>
                        <a:pt x="0" y="0"/>
                      </a:lnTo>
                      <a:lnTo>
                        <a:pt x="85"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9" name="Freeform 2651"/>
                <p:cNvSpPr>
                  <a:spLocks/>
                </p:cNvSpPr>
                <p:nvPr/>
              </p:nvSpPr>
              <p:spPr bwMode="auto">
                <a:xfrm>
                  <a:off x="2021" y="3907"/>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0" y="120"/>
                      </a:moveTo>
                      <a:lnTo>
                        <a:pt x="148"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0" name="Freeform 2652"/>
                <p:cNvSpPr>
                  <a:spLocks/>
                </p:cNvSpPr>
                <p:nvPr/>
              </p:nvSpPr>
              <p:spPr bwMode="auto">
                <a:xfrm>
                  <a:off x="2021" y="3907"/>
                  <a:ext cx="30" cy="24"/>
                </a:xfrm>
                <a:custGeom>
                  <a:avLst/>
                  <a:gdLst>
                    <a:gd name="T0" fmla="*/ 0 w 148"/>
                    <a:gd name="T1" fmla="*/ 0 h 120"/>
                    <a:gd name="T2" fmla="*/ 0 w 148"/>
                    <a:gd name="T3" fmla="*/ 0 h 120"/>
                    <a:gd name="T4" fmla="*/ 0 w 148"/>
                    <a:gd name="T5" fmla="*/ 0 h 120"/>
                    <a:gd name="T6" fmla="*/ 0 w 148"/>
                    <a:gd name="T7" fmla="*/ 0 h 120"/>
                    <a:gd name="T8" fmla="*/ 0 60000 65536"/>
                    <a:gd name="T9" fmla="*/ 0 60000 65536"/>
                    <a:gd name="T10" fmla="*/ 0 60000 65536"/>
                    <a:gd name="T11" fmla="*/ 0 60000 65536"/>
                    <a:gd name="T12" fmla="*/ 0 w 148"/>
                    <a:gd name="T13" fmla="*/ 0 h 120"/>
                    <a:gd name="T14" fmla="*/ 148 w 148"/>
                    <a:gd name="T15" fmla="*/ 120 h 120"/>
                  </a:gdLst>
                  <a:ahLst/>
                  <a:cxnLst>
                    <a:cxn ang="T8">
                      <a:pos x="T0" y="T1"/>
                    </a:cxn>
                    <a:cxn ang="T9">
                      <a:pos x="T2" y="T3"/>
                    </a:cxn>
                    <a:cxn ang="T10">
                      <a:pos x="T4" y="T5"/>
                    </a:cxn>
                    <a:cxn ang="T11">
                      <a:pos x="T6" y="T7"/>
                    </a:cxn>
                  </a:cxnLst>
                  <a:rect l="T12" t="T13" r="T14" b="T15"/>
                  <a:pathLst>
                    <a:path w="148" h="120">
                      <a:moveTo>
                        <a:pt x="120" y="120"/>
                      </a:moveTo>
                      <a:lnTo>
                        <a:pt x="148" y="85"/>
                      </a:lnTo>
                      <a:lnTo>
                        <a:pt x="0" y="0"/>
                      </a:lnTo>
                      <a:lnTo>
                        <a:pt x="12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1" name="Freeform 2653"/>
                <p:cNvSpPr>
                  <a:spLocks/>
                </p:cNvSpPr>
                <p:nvPr/>
              </p:nvSpPr>
              <p:spPr bwMode="auto">
                <a:xfrm>
                  <a:off x="2021" y="3907"/>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2" name="Freeform 2654"/>
                <p:cNvSpPr>
                  <a:spLocks/>
                </p:cNvSpPr>
                <p:nvPr/>
              </p:nvSpPr>
              <p:spPr bwMode="auto">
                <a:xfrm>
                  <a:off x="2021" y="3907"/>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48" y="85"/>
                      </a:moveTo>
                      <a:lnTo>
                        <a:pt x="165" y="44"/>
                      </a:lnTo>
                      <a:lnTo>
                        <a:pt x="0" y="0"/>
                      </a:lnTo>
                      <a:lnTo>
                        <a:pt x="148"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3" name="Freeform 2655"/>
                <p:cNvSpPr>
                  <a:spLocks/>
                </p:cNvSpPr>
                <p:nvPr/>
              </p:nvSpPr>
              <p:spPr bwMode="auto">
                <a:xfrm>
                  <a:off x="2021"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4" name="Freeform 2656"/>
                <p:cNvSpPr>
                  <a:spLocks/>
                </p:cNvSpPr>
                <p:nvPr/>
              </p:nvSpPr>
              <p:spPr bwMode="auto">
                <a:xfrm>
                  <a:off x="2021" y="390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5" name="Freeform 2657"/>
                <p:cNvSpPr>
                  <a:spLocks/>
                </p:cNvSpPr>
                <p:nvPr/>
              </p:nvSpPr>
              <p:spPr bwMode="auto">
                <a:xfrm>
                  <a:off x="1343" y="3898"/>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3" y="0"/>
                      </a:lnTo>
                      <a:lnTo>
                        <a:pt x="0" y="44"/>
                      </a:lnTo>
                      <a:lnTo>
                        <a:pt x="169"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6" name="Freeform 2658"/>
                <p:cNvSpPr>
                  <a:spLocks/>
                </p:cNvSpPr>
                <p:nvPr/>
              </p:nvSpPr>
              <p:spPr bwMode="auto">
                <a:xfrm>
                  <a:off x="1343" y="3898"/>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9" y="44"/>
                      </a:moveTo>
                      <a:lnTo>
                        <a:pt x="163" y="0"/>
                      </a:lnTo>
                      <a:lnTo>
                        <a:pt x="0" y="44"/>
                      </a:lnTo>
                      <a:lnTo>
                        <a:pt x="169"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7" name="Freeform 2659"/>
                <p:cNvSpPr>
                  <a:spLocks/>
                </p:cNvSpPr>
                <p:nvPr/>
              </p:nvSpPr>
              <p:spPr bwMode="auto">
                <a:xfrm>
                  <a:off x="1343" y="3890"/>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1"/>
                      </a:moveTo>
                      <a:lnTo>
                        <a:pt x="146" y="0"/>
                      </a:lnTo>
                      <a:lnTo>
                        <a:pt x="0" y="85"/>
                      </a:lnTo>
                      <a:lnTo>
                        <a:pt x="163"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8" name="Freeform 2660"/>
                <p:cNvSpPr>
                  <a:spLocks/>
                </p:cNvSpPr>
                <p:nvPr/>
              </p:nvSpPr>
              <p:spPr bwMode="auto">
                <a:xfrm>
                  <a:off x="1343" y="3890"/>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3" y="41"/>
                      </a:moveTo>
                      <a:lnTo>
                        <a:pt x="146" y="0"/>
                      </a:lnTo>
                      <a:lnTo>
                        <a:pt x="0" y="85"/>
                      </a:lnTo>
                      <a:lnTo>
                        <a:pt x="163" y="41"/>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9" name="Freeform 2661"/>
                <p:cNvSpPr>
                  <a:spLocks/>
                </p:cNvSpPr>
                <p:nvPr/>
              </p:nvSpPr>
              <p:spPr bwMode="auto">
                <a:xfrm>
                  <a:off x="1343" y="3883"/>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46" y="35"/>
                      </a:moveTo>
                      <a:lnTo>
                        <a:pt x="119" y="0"/>
                      </a:lnTo>
                      <a:lnTo>
                        <a:pt x="0" y="120"/>
                      </a:lnTo>
                      <a:lnTo>
                        <a:pt x="146"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 name="Freeform 2662"/>
                <p:cNvSpPr>
                  <a:spLocks/>
                </p:cNvSpPr>
                <p:nvPr/>
              </p:nvSpPr>
              <p:spPr bwMode="auto">
                <a:xfrm>
                  <a:off x="1343" y="3883"/>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46" y="35"/>
                      </a:moveTo>
                      <a:lnTo>
                        <a:pt x="119" y="0"/>
                      </a:lnTo>
                      <a:lnTo>
                        <a:pt x="0" y="120"/>
                      </a:lnTo>
                      <a:lnTo>
                        <a:pt x="146" y="3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 name="Freeform 2663"/>
                <p:cNvSpPr>
                  <a:spLocks/>
                </p:cNvSpPr>
                <p:nvPr/>
              </p:nvSpPr>
              <p:spPr bwMode="auto">
                <a:xfrm>
                  <a:off x="1343" y="3878"/>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2" name="Freeform 2664"/>
                <p:cNvSpPr>
                  <a:spLocks/>
                </p:cNvSpPr>
                <p:nvPr/>
              </p:nvSpPr>
              <p:spPr bwMode="auto">
                <a:xfrm>
                  <a:off x="1343" y="3878"/>
                  <a:ext cx="23"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119" y="27"/>
                      </a:moveTo>
                      <a:lnTo>
                        <a:pt x="84" y="0"/>
                      </a:lnTo>
                      <a:lnTo>
                        <a:pt x="0" y="147"/>
                      </a:lnTo>
                      <a:lnTo>
                        <a:pt x="119" y="2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3" name="Freeform 2665"/>
                <p:cNvSpPr>
                  <a:spLocks/>
                </p:cNvSpPr>
                <p:nvPr/>
              </p:nvSpPr>
              <p:spPr bwMode="auto">
                <a:xfrm>
                  <a:off x="1343" y="3874"/>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4" name="Freeform 2666"/>
                <p:cNvSpPr>
                  <a:spLocks/>
                </p:cNvSpPr>
                <p:nvPr/>
              </p:nvSpPr>
              <p:spPr bwMode="auto">
                <a:xfrm>
                  <a:off x="1343" y="3874"/>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84" y="17"/>
                      </a:moveTo>
                      <a:lnTo>
                        <a:pt x="43" y="0"/>
                      </a:lnTo>
                      <a:lnTo>
                        <a:pt x="0" y="164"/>
                      </a:lnTo>
                      <a:lnTo>
                        <a:pt x="84" y="1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5" name="Freeform 2667"/>
                <p:cNvSpPr>
                  <a:spLocks/>
                </p:cNvSpPr>
                <p:nvPr/>
              </p:nvSpPr>
              <p:spPr bwMode="auto">
                <a:xfrm>
                  <a:off x="1343" y="3873"/>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6" name="Freeform 2668"/>
                <p:cNvSpPr>
                  <a:spLocks/>
                </p:cNvSpPr>
                <p:nvPr/>
              </p:nvSpPr>
              <p:spPr bwMode="auto">
                <a:xfrm>
                  <a:off x="1343" y="3873"/>
                  <a:ext cx="8"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5"/>
                      </a:moveTo>
                      <a:lnTo>
                        <a:pt x="0" y="0"/>
                      </a:lnTo>
                      <a:lnTo>
                        <a:pt x="0" y="169"/>
                      </a:lnTo>
                      <a:lnTo>
                        <a:pt x="43" y="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7" name="Freeform 2669"/>
                <p:cNvSpPr>
                  <a:spLocks/>
                </p:cNvSpPr>
                <p:nvPr/>
              </p:nvSpPr>
              <p:spPr bwMode="auto">
                <a:xfrm>
                  <a:off x="1334"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8" name="Freeform 2670"/>
                <p:cNvSpPr>
                  <a:spLocks/>
                </p:cNvSpPr>
                <p:nvPr/>
              </p:nvSpPr>
              <p:spPr bwMode="auto">
                <a:xfrm>
                  <a:off x="1334" y="387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0"/>
                      </a:moveTo>
                      <a:lnTo>
                        <a:pt x="0" y="5"/>
                      </a:lnTo>
                      <a:lnTo>
                        <a:pt x="45" y="169"/>
                      </a:lnTo>
                      <a:lnTo>
                        <a:pt x="45"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9" name="Freeform 2671"/>
                <p:cNvSpPr>
                  <a:spLocks/>
                </p:cNvSpPr>
                <p:nvPr/>
              </p:nvSpPr>
              <p:spPr bwMode="auto">
                <a:xfrm>
                  <a:off x="1326"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0" name="Freeform 2672"/>
                <p:cNvSpPr>
                  <a:spLocks/>
                </p:cNvSpPr>
                <p:nvPr/>
              </p:nvSpPr>
              <p:spPr bwMode="auto">
                <a:xfrm>
                  <a:off x="1326" y="3874"/>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0" y="0"/>
                      </a:moveTo>
                      <a:lnTo>
                        <a:pt x="0" y="17"/>
                      </a:lnTo>
                      <a:lnTo>
                        <a:pt x="85" y="164"/>
                      </a:lnTo>
                      <a:lnTo>
                        <a:pt x="4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1" name="Freeform 2673"/>
                <p:cNvSpPr>
                  <a:spLocks/>
                </p:cNvSpPr>
                <p:nvPr/>
              </p:nvSpPr>
              <p:spPr bwMode="auto">
                <a:xfrm>
                  <a:off x="1318" y="3878"/>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7"/>
                      </a:lnTo>
                      <a:lnTo>
                        <a:pt x="121" y="147"/>
                      </a:lnTo>
                      <a:lnTo>
                        <a:pt x="3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2" name="Freeform 2674"/>
                <p:cNvSpPr>
                  <a:spLocks/>
                </p:cNvSpPr>
                <p:nvPr/>
              </p:nvSpPr>
              <p:spPr bwMode="auto">
                <a:xfrm>
                  <a:off x="1318" y="3878"/>
                  <a:ext cx="25"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36" y="0"/>
                      </a:moveTo>
                      <a:lnTo>
                        <a:pt x="0" y="27"/>
                      </a:lnTo>
                      <a:lnTo>
                        <a:pt x="121" y="147"/>
                      </a:lnTo>
                      <a:lnTo>
                        <a:pt x="3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3" name="Freeform 2675"/>
                <p:cNvSpPr>
                  <a:spLocks/>
                </p:cNvSpPr>
                <p:nvPr/>
              </p:nvSpPr>
              <p:spPr bwMode="auto">
                <a:xfrm>
                  <a:off x="1313"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4" name="Freeform 2676"/>
                <p:cNvSpPr>
                  <a:spLocks/>
                </p:cNvSpPr>
                <p:nvPr/>
              </p:nvSpPr>
              <p:spPr bwMode="auto">
                <a:xfrm>
                  <a:off x="1313" y="388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6" y="0"/>
                      </a:moveTo>
                      <a:lnTo>
                        <a:pt x="0" y="35"/>
                      </a:lnTo>
                      <a:lnTo>
                        <a:pt x="147" y="120"/>
                      </a:lnTo>
                      <a:lnTo>
                        <a:pt x="26"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5" name="Freeform 2677"/>
                <p:cNvSpPr>
                  <a:spLocks/>
                </p:cNvSpPr>
                <p:nvPr/>
              </p:nvSpPr>
              <p:spPr bwMode="auto">
                <a:xfrm>
                  <a:off x="1310"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6" name="Freeform 2678"/>
                <p:cNvSpPr>
                  <a:spLocks/>
                </p:cNvSpPr>
                <p:nvPr/>
              </p:nvSpPr>
              <p:spPr bwMode="auto">
                <a:xfrm>
                  <a:off x="1310" y="3890"/>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7" name="Freeform 2679"/>
                <p:cNvSpPr>
                  <a:spLocks/>
                </p:cNvSpPr>
                <p:nvPr/>
              </p:nvSpPr>
              <p:spPr bwMode="auto">
                <a:xfrm>
                  <a:off x="1308" y="3898"/>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7" y="0"/>
                      </a:moveTo>
                      <a:lnTo>
                        <a:pt x="0" y="44"/>
                      </a:lnTo>
                      <a:lnTo>
                        <a:pt x="171" y="44"/>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8" name="Freeform 2680"/>
                <p:cNvSpPr>
                  <a:spLocks/>
                </p:cNvSpPr>
                <p:nvPr/>
              </p:nvSpPr>
              <p:spPr bwMode="auto">
                <a:xfrm>
                  <a:off x="1308" y="3898"/>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7" y="0"/>
                      </a:moveTo>
                      <a:lnTo>
                        <a:pt x="0" y="44"/>
                      </a:lnTo>
                      <a:lnTo>
                        <a:pt x="171" y="44"/>
                      </a:lnTo>
                      <a:lnTo>
                        <a:pt x="7"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9" name="Freeform 2681"/>
                <p:cNvSpPr>
                  <a:spLocks/>
                </p:cNvSpPr>
                <p:nvPr/>
              </p:nvSpPr>
              <p:spPr bwMode="auto">
                <a:xfrm>
                  <a:off x="1308" y="3907"/>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0" y="0"/>
                      </a:moveTo>
                      <a:lnTo>
                        <a:pt x="7" y="44"/>
                      </a:lnTo>
                      <a:lnTo>
                        <a:pt x="171"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0" name="Freeform 2682"/>
                <p:cNvSpPr>
                  <a:spLocks/>
                </p:cNvSpPr>
                <p:nvPr/>
              </p:nvSpPr>
              <p:spPr bwMode="auto">
                <a:xfrm>
                  <a:off x="1308" y="3907"/>
                  <a:ext cx="35" cy="9"/>
                </a:xfrm>
                <a:custGeom>
                  <a:avLst/>
                  <a:gdLst>
                    <a:gd name="T0" fmla="*/ 0 w 171"/>
                    <a:gd name="T1" fmla="*/ 0 h 44"/>
                    <a:gd name="T2" fmla="*/ 0 w 171"/>
                    <a:gd name="T3" fmla="*/ 0 h 44"/>
                    <a:gd name="T4" fmla="*/ 0 w 171"/>
                    <a:gd name="T5" fmla="*/ 0 h 44"/>
                    <a:gd name="T6" fmla="*/ 0 w 171"/>
                    <a:gd name="T7" fmla="*/ 0 h 44"/>
                    <a:gd name="T8" fmla="*/ 0 60000 65536"/>
                    <a:gd name="T9" fmla="*/ 0 60000 65536"/>
                    <a:gd name="T10" fmla="*/ 0 60000 65536"/>
                    <a:gd name="T11" fmla="*/ 0 60000 65536"/>
                    <a:gd name="T12" fmla="*/ 0 w 171"/>
                    <a:gd name="T13" fmla="*/ 0 h 44"/>
                    <a:gd name="T14" fmla="*/ 171 w 171"/>
                    <a:gd name="T15" fmla="*/ 44 h 44"/>
                  </a:gdLst>
                  <a:ahLst/>
                  <a:cxnLst>
                    <a:cxn ang="T8">
                      <a:pos x="T0" y="T1"/>
                    </a:cxn>
                    <a:cxn ang="T9">
                      <a:pos x="T2" y="T3"/>
                    </a:cxn>
                    <a:cxn ang="T10">
                      <a:pos x="T4" y="T5"/>
                    </a:cxn>
                    <a:cxn ang="T11">
                      <a:pos x="T6" y="T7"/>
                    </a:cxn>
                  </a:cxnLst>
                  <a:rect l="T12" t="T13" r="T14" b="T15"/>
                  <a:pathLst>
                    <a:path w="171" h="44">
                      <a:moveTo>
                        <a:pt x="0" y="0"/>
                      </a:moveTo>
                      <a:lnTo>
                        <a:pt x="7" y="44"/>
                      </a:lnTo>
                      <a:lnTo>
                        <a:pt x="171" y="0"/>
                      </a:lnTo>
                      <a:lnTo>
                        <a:pt x="0" y="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1" name="Freeform 2683"/>
                <p:cNvSpPr>
                  <a:spLocks/>
                </p:cNvSpPr>
                <p:nvPr/>
              </p:nvSpPr>
              <p:spPr bwMode="auto">
                <a:xfrm>
                  <a:off x="1310"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2" name="Freeform 2684"/>
                <p:cNvSpPr>
                  <a:spLocks/>
                </p:cNvSpPr>
                <p:nvPr/>
              </p:nvSpPr>
              <p:spPr bwMode="auto">
                <a:xfrm>
                  <a:off x="1310" y="3907"/>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3" name="Freeform 2685"/>
                <p:cNvSpPr>
                  <a:spLocks/>
                </p:cNvSpPr>
                <p:nvPr/>
              </p:nvSpPr>
              <p:spPr bwMode="auto">
                <a:xfrm>
                  <a:off x="1313"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4" name="Freeform 2686"/>
                <p:cNvSpPr>
                  <a:spLocks/>
                </p:cNvSpPr>
                <p:nvPr/>
              </p:nvSpPr>
              <p:spPr bwMode="auto">
                <a:xfrm>
                  <a:off x="1313" y="390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6" y="120"/>
                      </a:lnTo>
                      <a:lnTo>
                        <a:pt x="147" y="0"/>
                      </a:lnTo>
                      <a:lnTo>
                        <a:pt x="0"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5" name="Freeform 2687"/>
                <p:cNvSpPr>
                  <a:spLocks/>
                </p:cNvSpPr>
                <p:nvPr/>
              </p:nvSpPr>
              <p:spPr bwMode="auto">
                <a:xfrm>
                  <a:off x="1318" y="3907"/>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0" y="120"/>
                      </a:moveTo>
                      <a:lnTo>
                        <a:pt x="36" y="147"/>
                      </a:lnTo>
                      <a:lnTo>
                        <a:pt x="121"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6" name="Freeform 2688"/>
                <p:cNvSpPr>
                  <a:spLocks/>
                </p:cNvSpPr>
                <p:nvPr/>
              </p:nvSpPr>
              <p:spPr bwMode="auto">
                <a:xfrm>
                  <a:off x="1318" y="3907"/>
                  <a:ext cx="25"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0" y="120"/>
                      </a:moveTo>
                      <a:lnTo>
                        <a:pt x="36" y="147"/>
                      </a:lnTo>
                      <a:lnTo>
                        <a:pt x="121" y="0"/>
                      </a:lnTo>
                      <a:lnTo>
                        <a:pt x="0"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7" name="Freeform 2689"/>
                <p:cNvSpPr>
                  <a:spLocks/>
                </p:cNvSpPr>
                <p:nvPr/>
              </p:nvSpPr>
              <p:spPr bwMode="auto">
                <a:xfrm>
                  <a:off x="1326"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0"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8" name="Freeform 2690"/>
                <p:cNvSpPr>
                  <a:spLocks/>
                </p:cNvSpPr>
                <p:nvPr/>
              </p:nvSpPr>
              <p:spPr bwMode="auto">
                <a:xfrm>
                  <a:off x="1326" y="3907"/>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0" y="164"/>
                      </a:lnTo>
                      <a:lnTo>
                        <a:pt x="85" y="0"/>
                      </a:lnTo>
                      <a:lnTo>
                        <a:pt x="0"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9" name="Freeform 2691"/>
                <p:cNvSpPr>
                  <a:spLocks/>
                </p:cNvSpPr>
                <p:nvPr/>
              </p:nvSpPr>
              <p:spPr bwMode="auto">
                <a:xfrm>
                  <a:off x="1334"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0" name="Freeform 2692"/>
                <p:cNvSpPr>
                  <a:spLocks/>
                </p:cNvSpPr>
                <p:nvPr/>
              </p:nvSpPr>
              <p:spPr bwMode="auto">
                <a:xfrm>
                  <a:off x="1334" y="390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64"/>
                      </a:moveTo>
                      <a:lnTo>
                        <a:pt x="45" y="170"/>
                      </a:lnTo>
                      <a:lnTo>
                        <a:pt x="45" y="0"/>
                      </a:lnTo>
                      <a:lnTo>
                        <a:pt x="0"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1" name="Freeform 2693"/>
                <p:cNvSpPr>
                  <a:spLocks/>
                </p:cNvSpPr>
                <p:nvPr/>
              </p:nvSpPr>
              <p:spPr bwMode="auto">
                <a:xfrm>
                  <a:off x="1343" y="3907"/>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2" name="Freeform 2694"/>
                <p:cNvSpPr>
                  <a:spLocks/>
                </p:cNvSpPr>
                <p:nvPr/>
              </p:nvSpPr>
              <p:spPr bwMode="auto">
                <a:xfrm>
                  <a:off x="1343" y="3907"/>
                  <a:ext cx="8"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70"/>
                      </a:moveTo>
                      <a:lnTo>
                        <a:pt x="43" y="164"/>
                      </a:lnTo>
                      <a:lnTo>
                        <a:pt x="0" y="0"/>
                      </a:lnTo>
                      <a:lnTo>
                        <a:pt x="0" y="17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3" name="Freeform 2695"/>
                <p:cNvSpPr>
                  <a:spLocks/>
                </p:cNvSpPr>
                <p:nvPr/>
              </p:nvSpPr>
              <p:spPr bwMode="auto">
                <a:xfrm>
                  <a:off x="1343" y="3907"/>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7"/>
                      </a:lnTo>
                      <a:lnTo>
                        <a:pt x="0" y="0"/>
                      </a:lnTo>
                      <a:lnTo>
                        <a:pt x="43"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4" name="Freeform 2696"/>
                <p:cNvSpPr>
                  <a:spLocks/>
                </p:cNvSpPr>
                <p:nvPr/>
              </p:nvSpPr>
              <p:spPr bwMode="auto">
                <a:xfrm>
                  <a:off x="1343" y="3907"/>
                  <a:ext cx="16"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3" y="164"/>
                      </a:moveTo>
                      <a:lnTo>
                        <a:pt x="84" y="147"/>
                      </a:lnTo>
                      <a:lnTo>
                        <a:pt x="0" y="0"/>
                      </a:lnTo>
                      <a:lnTo>
                        <a:pt x="43" y="16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5" name="Freeform 2697"/>
                <p:cNvSpPr>
                  <a:spLocks/>
                </p:cNvSpPr>
                <p:nvPr/>
              </p:nvSpPr>
              <p:spPr bwMode="auto">
                <a:xfrm>
                  <a:off x="1343" y="3907"/>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4" y="147"/>
                      </a:moveTo>
                      <a:lnTo>
                        <a:pt x="119" y="120"/>
                      </a:lnTo>
                      <a:lnTo>
                        <a:pt x="0" y="0"/>
                      </a:lnTo>
                      <a:lnTo>
                        <a:pt x="84"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6" name="Freeform 2698"/>
                <p:cNvSpPr>
                  <a:spLocks/>
                </p:cNvSpPr>
                <p:nvPr/>
              </p:nvSpPr>
              <p:spPr bwMode="auto">
                <a:xfrm>
                  <a:off x="1343" y="3907"/>
                  <a:ext cx="23"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84" y="147"/>
                      </a:moveTo>
                      <a:lnTo>
                        <a:pt x="119" y="120"/>
                      </a:lnTo>
                      <a:lnTo>
                        <a:pt x="0" y="0"/>
                      </a:lnTo>
                      <a:lnTo>
                        <a:pt x="84" y="147"/>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7" name="Freeform 2699"/>
                <p:cNvSpPr>
                  <a:spLocks/>
                </p:cNvSpPr>
                <p:nvPr/>
              </p:nvSpPr>
              <p:spPr bwMode="auto">
                <a:xfrm>
                  <a:off x="1343" y="3907"/>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19" y="120"/>
                      </a:moveTo>
                      <a:lnTo>
                        <a:pt x="146" y="85"/>
                      </a:lnTo>
                      <a:lnTo>
                        <a:pt x="0" y="0"/>
                      </a:lnTo>
                      <a:lnTo>
                        <a:pt x="119"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8" name="Freeform 2700"/>
                <p:cNvSpPr>
                  <a:spLocks/>
                </p:cNvSpPr>
                <p:nvPr/>
              </p:nvSpPr>
              <p:spPr bwMode="auto">
                <a:xfrm>
                  <a:off x="1343" y="3907"/>
                  <a:ext cx="29" cy="24"/>
                </a:xfrm>
                <a:custGeom>
                  <a:avLst/>
                  <a:gdLst>
                    <a:gd name="T0" fmla="*/ 0 w 146"/>
                    <a:gd name="T1" fmla="*/ 0 h 120"/>
                    <a:gd name="T2" fmla="*/ 0 w 146"/>
                    <a:gd name="T3" fmla="*/ 0 h 120"/>
                    <a:gd name="T4" fmla="*/ 0 w 146"/>
                    <a:gd name="T5" fmla="*/ 0 h 120"/>
                    <a:gd name="T6" fmla="*/ 0 w 146"/>
                    <a:gd name="T7" fmla="*/ 0 h 120"/>
                    <a:gd name="T8" fmla="*/ 0 60000 65536"/>
                    <a:gd name="T9" fmla="*/ 0 60000 65536"/>
                    <a:gd name="T10" fmla="*/ 0 60000 65536"/>
                    <a:gd name="T11" fmla="*/ 0 60000 65536"/>
                    <a:gd name="T12" fmla="*/ 0 w 146"/>
                    <a:gd name="T13" fmla="*/ 0 h 120"/>
                    <a:gd name="T14" fmla="*/ 146 w 146"/>
                    <a:gd name="T15" fmla="*/ 120 h 120"/>
                  </a:gdLst>
                  <a:ahLst/>
                  <a:cxnLst>
                    <a:cxn ang="T8">
                      <a:pos x="T0" y="T1"/>
                    </a:cxn>
                    <a:cxn ang="T9">
                      <a:pos x="T2" y="T3"/>
                    </a:cxn>
                    <a:cxn ang="T10">
                      <a:pos x="T4" y="T5"/>
                    </a:cxn>
                    <a:cxn ang="T11">
                      <a:pos x="T6" y="T7"/>
                    </a:cxn>
                  </a:cxnLst>
                  <a:rect l="T12" t="T13" r="T14" b="T15"/>
                  <a:pathLst>
                    <a:path w="146" h="120">
                      <a:moveTo>
                        <a:pt x="119" y="120"/>
                      </a:moveTo>
                      <a:lnTo>
                        <a:pt x="146" y="85"/>
                      </a:lnTo>
                      <a:lnTo>
                        <a:pt x="0" y="0"/>
                      </a:lnTo>
                      <a:lnTo>
                        <a:pt x="119" y="120"/>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8" name="Group 2902"/>
              <p:cNvGrpSpPr>
                <a:grpSpLocks/>
              </p:cNvGrpSpPr>
              <p:nvPr/>
            </p:nvGrpSpPr>
            <p:grpSpPr bwMode="auto">
              <a:xfrm>
                <a:off x="1343" y="1495"/>
                <a:ext cx="2756" cy="2429"/>
                <a:chOff x="1343" y="1495"/>
                <a:chExt cx="2756" cy="2429"/>
              </a:xfrm>
              <a:grpFill/>
            </p:grpSpPr>
            <p:sp>
              <p:nvSpPr>
                <p:cNvPr id="99" name="Freeform 2702"/>
                <p:cNvSpPr>
                  <a:spLocks/>
                </p:cNvSpPr>
                <p:nvPr/>
              </p:nvSpPr>
              <p:spPr bwMode="auto">
                <a:xfrm>
                  <a:off x="1343" y="3907"/>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6" y="85"/>
                      </a:moveTo>
                      <a:lnTo>
                        <a:pt x="163" y="44"/>
                      </a:lnTo>
                      <a:lnTo>
                        <a:pt x="0" y="0"/>
                      </a:lnTo>
                      <a:lnTo>
                        <a:pt x="146"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 name="Freeform 2703"/>
                <p:cNvSpPr>
                  <a:spLocks/>
                </p:cNvSpPr>
                <p:nvPr/>
              </p:nvSpPr>
              <p:spPr bwMode="auto">
                <a:xfrm>
                  <a:off x="1343" y="3907"/>
                  <a:ext cx="32"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46" y="85"/>
                      </a:moveTo>
                      <a:lnTo>
                        <a:pt x="163" y="44"/>
                      </a:lnTo>
                      <a:lnTo>
                        <a:pt x="0" y="0"/>
                      </a:lnTo>
                      <a:lnTo>
                        <a:pt x="146" y="85"/>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 name="Freeform 2704"/>
                <p:cNvSpPr>
                  <a:spLocks/>
                </p:cNvSpPr>
                <p:nvPr/>
              </p:nvSpPr>
              <p:spPr bwMode="auto">
                <a:xfrm>
                  <a:off x="1343" y="3907"/>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3" y="44"/>
                      </a:moveTo>
                      <a:lnTo>
                        <a:pt x="169" y="0"/>
                      </a:lnTo>
                      <a:lnTo>
                        <a:pt x="0" y="0"/>
                      </a:lnTo>
                      <a:lnTo>
                        <a:pt x="163"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 name="Freeform 2705"/>
                <p:cNvSpPr>
                  <a:spLocks/>
                </p:cNvSpPr>
                <p:nvPr/>
              </p:nvSpPr>
              <p:spPr bwMode="auto">
                <a:xfrm>
                  <a:off x="1343" y="3907"/>
                  <a:ext cx="33"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163" y="44"/>
                      </a:moveTo>
                      <a:lnTo>
                        <a:pt x="169" y="0"/>
                      </a:lnTo>
                      <a:lnTo>
                        <a:pt x="0" y="0"/>
                      </a:lnTo>
                      <a:lnTo>
                        <a:pt x="163" y="44"/>
                      </a:lnTo>
                      <a:close/>
                    </a:path>
                  </a:pathLst>
                </a:custGeom>
                <a:grpFill/>
                <a:ln w="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 name="Freeform 2706"/>
                <p:cNvSpPr>
                  <a:spLocks/>
                </p:cNvSpPr>
                <p:nvPr/>
              </p:nvSpPr>
              <p:spPr bwMode="auto">
                <a:xfrm>
                  <a:off x="2976" y="2461"/>
                  <a:ext cx="135" cy="136"/>
                </a:xfrm>
                <a:custGeom>
                  <a:avLst/>
                  <a:gdLst>
                    <a:gd name="T0" fmla="*/ 0 w 678"/>
                    <a:gd name="T1" fmla="*/ 0 h 679"/>
                    <a:gd name="T2" fmla="*/ 0 w 678"/>
                    <a:gd name="T3" fmla="*/ 0 h 679"/>
                    <a:gd name="T4" fmla="*/ 0 w 678"/>
                    <a:gd name="T5" fmla="*/ 0 h 679"/>
                    <a:gd name="T6" fmla="*/ 0 w 678"/>
                    <a:gd name="T7" fmla="*/ 0 h 679"/>
                    <a:gd name="T8" fmla="*/ 0 w 678"/>
                    <a:gd name="T9" fmla="*/ 0 h 679"/>
                    <a:gd name="T10" fmla="*/ 0 w 678"/>
                    <a:gd name="T11" fmla="*/ 0 h 679"/>
                    <a:gd name="T12" fmla="*/ 0 w 678"/>
                    <a:gd name="T13" fmla="*/ 0 h 679"/>
                    <a:gd name="T14" fmla="*/ 0 w 678"/>
                    <a:gd name="T15" fmla="*/ 0 h 679"/>
                    <a:gd name="T16" fmla="*/ 0 w 678"/>
                    <a:gd name="T17" fmla="*/ 0 h 679"/>
                    <a:gd name="T18" fmla="*/ 0 w 678"/>
                    <a:gd name="T19" fmla="*/ 0 h 679"/>
                    <a:gd name="T20" fmla="*/ 0 w 678"/>
                    <a:gd name="T21" fmla="*/ 0 h 679"/>
                    <a:gd name="T22" fmla="*/ 0 w 678"/>
                    <a:gd name="T23" fmla="*/ 0 h 679"/>
                    <a:gd name="T24" fmla="*/ 0 w 678"/>
                    <a:gd name="T25" fmla="*/ 0 h 679"/>
                    <a:gd name="T26" fmla="*/ 0 w 678"/>
                    <a:gd name="T27" fmla="*/ 0 h 679"/>
                    <a:gd name="T28" fmla="*/ 0 w 678"/>
                    <a:gd name="T29" fmla="*/ 0 h 679"/>
                    <a:gd name="T30" fmla="*/ 0 w 678"/>
                    <a:gd name="T31" fmla="*/ 0 h 679"/>
                    <a:gd name="T32" fmla="*/ 0 w 678"/>
                    <a:gd name="T33" fmla="*/ 0 h 679"/>
                    <a:gd name="T34" fmla="*/ 0 w 678"/>
                    <a:gd name="T35" fmla="*/ 0 h 679"/>
                    <a:gd name="T36" fmla="*/ 0 w 678"/>
                    <a:gd name="T37" fmla="*/ 0 h 679"/>
                    <a:gd name="T38" fmla="*/ 0 w 678"/>
                    <a:gd name="T39" fmla="*/ 0 h 679"/>
                    <a:gd name="T40" fmla="*/ 0 w 678"/>
                    <a:gd name="T41" fmla="*/ 0 h 679"/>
                    <a:gd name="T42" fmla="*/ 0 w 678"/>
                    <a:gd name="T43" fmla="*/ 0 h 679"/>
                    <a:gd name="T44" fmla="*/ 0 w 678"/>
                    <a:gd name="T45" fmla="*/ 0 h 679"/>
                    <a:gd name="T46" fmla="*/ 0 w 678"/>
                    <a:gd name="T47" fmla="*/ 0 h 679"/>
                    <a:gd name="T48" fmla="*/ 0 w 678"/>
                    <a:gd name="T49" fmla="*/ 0 h 679"/>
                    <a:gd name="T50" fmla="*/ 0 w 678"/>
                    <a:gd name="T51" fmla="*/ 0 h 679"/>
                    <a:gd name="T52" fmla="*/ 0 w 678"/>
                    <a:gd name="T53" fmla="*/ 0 h 679"/>
                    <a:gd name="T54" fmla="*/ 0 w 678"/>
                    <a:gd name="T55" fmla="*/ 0 h 679"/>
                    <a:gd name="T56" fmla="*/ 0 w 678"/>
                    <a:gd name="T57" fmla="*/ 0 h 679"/>
                    <a:gd name="T58" fmla="*/ 0 w 678"/>
                    <a:gd name="T59" fmla="*/ 0 h 679"/>
                    <a:gd name="T60" fmla="*/ 0 w 678"/>
                    <a:gd name="T61" fmla="*/ 0 h 679"/>
                    <a:gd name="T62" fmla="*/ 0 w 678"/>
                    <a:gd name="T63" fmla="*/ 0 h 679"/>
                    <a:gd name="T64" fmla="*/ 0 w 678"/>
                    <a:gd name="T65" fmla="*/ 0 h 679"/>
                    <a:gd name="T66" fmla="*/ 0 w 678"/>
                    <a:gd name="T67" fmla="*/ 0 h 679"/>
                    <a:gd name="T68" fmla="*/ 0 w 678"/>
                    <a:gd name="T69" fmla="*/ 0 h 679"/>
                    <a:gd name="T70" fmla="*/ 0 w 678"/>
                    <a:gd name="T71" fmla="*/ 0 h 679"/>
                    <a:gd name="T72" fmla="*/ 0 w 678"/>
                    <a:gd name="T73" fmla="*/ 0 h 6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8"/>
                    <a:gd name="T112" fmla="*/ 0 h 679"/>
                    <a:gd name="T113" fmla="*/ 678 w 678"/>
                    <a:gd name="T114" fmla="*/ 679 h 6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8" h="679">
                      <a:moveTo>
                        <a:pt x="678" y="339"/>
                      </a:moveTo>
                      <a:lnTo>
                        <a:pt x="674" y="280"/>
                      </a:lnTo>
                      <a:lnTo>
                        <a:pt x="658" y="223"/>
                      </a:lnTo>
                      <a:lnTo>
                        <a:pt x="633" y="169"/>
                      </a:lnTo>
                      <a:lnTo>
                        <a:pt x="599" y="120"/>
                      </a:lnTo>
                      <a:lnTo>
                        <a:pt x="558" y="79"/>
                      </a:lnTo>
                      <a:lnTo>
                        <a:pt x="509" y="45"/>
                      </a:lnTo>
                      <a:lnTo>
                        <a:pt x="456" y="20"/>
                      </a:lnTo>
                      <a:lnTo>
                        <a:pt x="399" y="5"/>
                      </a:lnTo>
                      <a:lnTo>
                        <a:pt x="339" y="0"/>
                      </a:lnTo>
                      <a:lnTo>
                        <a:pt x="280" y="5"/>
                      </a:lnTo>
                      <a:lnTo>
                        <a:pt x="223" y="20"/>
                      </a:lnTo>
                      <a:lnTo>
                        <a:pt x="170" y="45"/>
                      </a:lnTo>
                      <a:lnTo>
                        <a:pt x="122" y="79"/>
                      </a:lnTo>
                      <a:lnTo>
                        <a:pt x="79" y="120"/>
                      </a:lnTo>
                      <a:lnTo>
                        <a:pt x="46" y="169"/>
                      </a:lnTo>
                      <a:lnTo>
                        <a:pt x="20" y="223"/>
                      </a:lnTo>
                      <a:lnTo>
                        <a:pt x="5" y="280"/>
                      </a:lnTo>
                      <a:lnTo>
                        <a:pt x="0" y="339"/>
                      </a:lnTo>
                      <a:lnTo>
                        <a:pt x="5" y="398"/>
                      </a:lnTo>
                      <a:lnTo>
                        <a:pt x="20" y="456"/>
                      </a:lnTo>
                      <a:lnTo>
                        <a:pt x="46" y="509"/>
                      </a:lnTo>
                      <a:lnTo>
                        <a:pt x="79" y="557"/>
                      </a:lnTo>
                      <a:lnTo>
                        <a:pt x="122" y="599"/>
                      </a:lnTo>
                      <a:lnTo>
                        <a:pt x="170" y="633"/>
                      </a:lnTo>
                      <a:lnTo>
                        <a:pt x="223" y="659"/>
                      </a:lnTo>
                      <a:lnTo>
                        <a:pt x="280" y="673"/>
                      </a:lnTo>
                      <a:lnTo>
                        <a:pt x="339" y="679"/>
                      </a:lnTo>
                      <a:lnTo>
                        <a:pt x="399" y="673"/>
                      </a:lnTo>
                      <a:lnTo>
                        <a:pt x="456" y="659"/>
                      </a:lnTo>
                      <a:lnTo>
                        <a:pt x="509" y="633"/>
                      </a:lnTo>
                      <a:lnTo>
                        <a:pt x="558" y="599"/>
                      </a:lnTo>
                      <a:lnTo>
                        <a:pt x="599" y="557"/>
                      </a:lnTo>
                      <a:lnTo>
                        <a:pt x="633" y="509"/>
                      </a:lnTo>
                      <a:lnTo>
                        <a:pt x="658" y="456"/>
                      </a:lnTo>
                      <a:lnTo>
                        <a:pt x="674" y="398"/>
                      </a:lnTo>
                      <a:lnTo>
                        <a:pt x="678" y="339"/>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 name="Line 2707"/>
                <p:cNvSpPr>
                  <a:spLocks noChangeShapeType="1"/>
                </p:cNvSpPr>
                <p:nvPr/>
              </p:nvSpPr>
              <p:spPr bwMode="auto">
                <a:xfrm>
                  <a:off x="2964" y="2532"/>
                  <a:ext cx="160" cy="0"/>
                </a:xfrm>
                <a:prstGeom prst="line">
                  <a:avLst/>
                </a:prstGeom>
                <a:grp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Line 2708"/>
                <p:cNvSpPr>
                  <a:spLocks noChangeShapeType="1"/>
                </p:cNvSpPr>
                <p:nvPr/>
              </p:nvSpPr>
              <p:spPr bwMode="auto">
                <a:xfrm>
                  <a:off x="3042" y="2448"/>
                  <a:ext cx="0" cy="163"/>
                </a:xfrm>
                <a:prstGeom prst="line">
                  <a:avLst/>
                </a:prstGeom>
                <a:grp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Freeform 2709"/>
                <p:cNvSpPr>
                  <a:spLocks/>
                </p:cNvSpPr>
                <p:nvPr/>
              </p:nvSpPr>
              <p:spPr bwMode="auto">
                <a:xfrm>
                  <a:off x="3042" y="2461"/>
                  <a:ext cx="12" cy="1"/>
                </a:xfrm>
                <a:custGeom>
                  <a:avLst/>
                  <a:gdLst>
                    <a:gd name="T0" fmla="*/ 0 w 60"/>
                    <a:gd name="T1" fmla="*/ 0 h 3"/>
                    <a:gd name="T2" fmla="*/ 0 w 60"/>
                    <a:gd name="T3" fmla="*/ 0 h 3"/>
                    <a:gd name="T4" fmla="*/ 0 w 60"/>
                    <a:gd name="T5" fmla="*/ 0 h 3"/>
                    <a:gd name="T6" fmla="*/ 0 w 60"/>
                    <a:gd name="T7" fmla="*/ 0 h 3"/>
                    <a:gd name="T8" fmla="*/ 0 60000 65536"/>
                    <a:gd name="T9" fmla="*/ 0 60000 65536"/>
                    <a:gd name="T10" fmla="*/ 0 60000 65536"/>
                    <a:gd name="T11" fmla="*/ 0 60000 65536"/>
                    <a:gd name="T12" fmla="*/ 0 w 60"/>
                    <a:gd name="T13" fmla="*/ 0 h 3"/>
                    <a:gd name="T14" fmla="*/ 60 w 60"/>
                    <a:gd name="T15" fmla="*/ 3 h 3"/>
                  </a:gdLst>
                  <a:ahLst/>
                  <a:cxnLst>
                    <a:cxn ang="T8">
                      <a:pos x="T0" y="T1"/>
                    </a:cxn>
                    <a:cxn ang="T9">
                      <a:pos x="T2" y="T3"/>
                    </a:cxn>
                    <a:cxn ang="T10">
                      <a:pos x="T4" y="T5"/>
                    </a:cxn>
                    <a:cxn ang="T11">
                      <a:pos x="T6" y="T7"/>
                    </a:cxn>
                  </a:cxnLst>
                  <a:rect l="T12" t="T13" r="T14" b="T15"/>
                  <a:pathLst>
                    <a:path w="60" h="3">
                      <a:moveTo>
                        <a:pt x="0" y="0"/>
                      </a:moveTo>
                      <a:lnTo>
                        <a:pt x="0" y="3"/>
                      </a:lnTo>
                      <a:lnTo>
                        <a:pt x="60" y="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 name="Freeform 2710"/>
                <p:cNvSpPr>
                  <a:spLocks/>
                </p:cNvSpPr>
                <p:nvPr/>
              </p:nvSpPr>
              <p:spPr bwMode="auto">
                <a:xfrm>
                  <a:off x="3042" y="2461"/>
                  <a:ext cx="12" cy="1"/>
                </a:xfrm>
                <a:custGeom>
                  <a:avLst/>
                  <a:gdLst>
                    <a:gd name="T0" fmla="*/ 0 w 60"/>
                    <a:gd name="T1" fmla="*/ 0 h 3"/>
                    <a:gd name="T2" fmla="*/ 0 w 60"/>
                    <a:gd name="T3" fmla="*/ 0 h 3"/>
                    <a:gd name="T4" fmla="*/ 0 w 60"/>
                    <a:gd name="T5" fmla="*/ 0 h 3"/>
                    <a:gd name="T6" fmla="*/ 0 w 60"/>
                    <a:gd name="T7" fmla="*/ 0 h 3"/>
                    <a:gd name="T8" fmla="*/ 0 60000 65536"/>
                    <a:gd name="T9" fmla="*/ 0 60000 65536"/>
                    <a:gd name="T10" fmla="*/ 0 60000 65536"/>
                    <a:gd name="T11" fmla="*/ 0 60000 65536"/>
                    <a:gd name="T12" fmla="*/ 0 w 60"/>
                    <a:gd name="T13" fmla="*/ 0 h 3"/>
                    <a:gd name="T14" fmla="*/ 60 w 60"/>
                    <a:gd name="T15" fmla="*/ 3 h 3"/>
                  </a:gdLst>
                  <a:ahLst/>
                  <a:cxnLst>
                    <a:cxn ang="T8">
                      <a:pos x="T0" y="T1"/>
                    </a:cxn>
                    <a:cxn ang="T9">
                      <a:pos x="T2" y="T3"/>
                    </a:cxn>
                    <a:cxn ang="T10">
                      <a:pos x="T4" y="T5"/>
                    </a:cxn>
                    <a:cxn ang="T11">
                      <a:pos x="T6" y="T7"/>
                    </a:cxn>
                  </a:cxnLst>
                  <a:rect l="T12" t="T13" r="T14" b="T15"/>
                  <a:pathLst>
                    <a:path w="60" h="3">
                      <a:moveTo>
                        <a:pt x="0" y="0"/>
                      </a:moveTo>
                      <a:lnTo>
                        <a:pt x="0" y="3"/>
                      </a:lnTo>
                      <a:lnTo>
                        <a:pt x="60" y="3"/>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 name="Freeform 2711"/>
                <p:cNvSpPr>
                  <a:spLocks/>
                </p:cNvSpPr>
                <p:nvPr/>
              </p:nvSpPr>
              <p:spPr bwMode="auto">
                <a:xfrm>
                  <a:off x="3042" y="2462"/>
                  <a:ext cx="24" cy="3"/>
                </a:xfrm>
                <a:custGeom>
                  <a:avLst/>
                  <a:gdLst>
                    <a:gd name="T0" fmla="*/ 0 w 118"/>
                    <a:gd name="T1" fmla="*/ 0 h 15"/>
                    <a:gd name="T2" fmla="*/ 0 w 118"/>
                    <a:gd name="T3" fmla="*/ 0 h 15"/>
                    <a:gd name="T4" fmla="*/ 0 w 118"/>
                    <a:gd name="T5" fmla="*/ 0 h 15"/>
                    <a:gd name="T6" fmla="*/ 0 w 118"/>
                    <a:gd name="T7" fmla="*/ 0 h 15"/>
                    <a:gd name="T8" fmla="*/ 0 60000 65536"/>
                    <a:gd name="T9" fmla="*/ 0 60000 65536"/>
                    <a:gd name="T10" fmla="*/ 0 60000 65536"/>
                    <a:gd name="T11" fmla="*/ 0 60000 65536"/>
                    <a:gd name="T12" fmla="*/ 0 w 118"/>
                    <a:gd name="T13" fmla="*/ 0 h 15"/>
                    <a:gd name="T14" fmla="*/ 118 w 118"/>
                    <a:gd name="T15" fmla="*/ 15 h 15"/>
                  </a:gdLst>
                  <a:ahLst/>
                  <a:cxnLst>
                    <a:cxn ang="T8">
                      <a:pos x="T0" y="T1"/>
                    </a:cxn>
                    <a:cxn ang="T9">
                      <a:pos x="T2" y="T3"/>
                    </a:cxn>
                    <a:cxn ang="T10">
                      <a:pos x="T4" y="T5"/>
                    </a:cxn>
                    <a:cxn ang="T11">
                      <a:pos x="T6" y="T7"/>
                    </a:cxn>
                  </a:cxnLst>
                  <a:rect l="T12" t="T13" r="T14" b="T15"/>
                  <a:pathLst>
                    <a:path w="118" h="15">
                      <a:moveTo>
                        <a:pt x="0" y="0"/>
                      </a:moveTo>
                      <a:lnTo>
                        <a:pt x="0" y="15"/>
                      </a:lnTo>
                      <a:lnTo>
                        <a:pt x="118" y="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 name="Freeform 2712"/>
                <p:cNvSpPr>
                  <a:spLocks/>
                </p:cNvSpPr>
                <p:nvPr/>
              </p:nvSpPr>
              <p:spPr bwMode="auto">
                <a:xfrm>
                  <a:off x="3042" y="2462"/>
                  <a:ext cx="24" cy="3"/>
                </a:xfrm>
                <a:custGeom>
                  <a:avLst/>
                  <a:gdLst>
                    <a:gd name="T0" fmla="*/ 0 w 118"/>
                    <a:gd name="T1" fmla="*/ 0 h 15"/>
                    <a:gd name="T2" fmla="*/ 0 w 118"/>
                    <a:gd name="T3" fmla="*/ 0 h 15"/>
                    <a:gd name="T4" fmla="*/ 0 w 118"/>
                    <a:gd name="T5" fmla="*/ 0 h 15"/>
                    <a:gd name="T6" fmla="*/ 0 w 118"/>
                    <a:gd name="T7" fmla="*/ 0 h 15"/>
                    <a:gd name="T8" fmla="*/ 0 60000 65536"/>
                    <a:gd name="T9" fmla="*/ 0 60000 65536"/>
                    <a:gd name="T10" fmla="*/ 0 60000 65536"/>
                    <a:gd name="T11" fmla="*/ 0 60000 65536"/>
                    <a:gd name="T12" fmla="*/ 0 w 118"/>
                    <a:gd name="T13" fmla="*/ 0 h 15"/>
                    <a:gd name="T14" fmla="*/ 118 w 118"/>
                    <a:gd name="T15" fmla="*/ 15 h 15"/>
                  </a:gdLst>
                  <a:ahLst/>
                  <a:cxnLst>
                    <a:cxn ang="T8">
                      <a:pos x="T0" y="T1"/>
                    </a:cxn>
                    <a:cxn ang="T9">
                      <a:pos x="T2" y="T3"/>
                    </a:cxn>
                    <a:cxn ang="T10">
                      <a:pos x="T4" y="T5"/>
                    </a:cxn>
                    <a:cxn ang="T11">
                      <a:pos x="T6" y="T7"/>
                    </a:cxn>
                  </a:cxnLst>
                  <a:rect l="T12" t="T13" r="T14" b="T15"/>
                  <a:pathLst>
                    <a:path w="118" h="15">
                      <a:moveTo>
                        <a:pt x="0" y="0"/>
                      </a:moveTo>
                      <a:lnTo>
                        <a:pt x="0" y="15"/>
                      </a:lnTo>
                      <a:lnTo>
                        <a:pt x="118" y="1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 name="Freeform 2713"/>
                <p:cNvSpPr>
                  <a:spLocks/>
                </p:cNvSpPr>
                <p:nvPr/>
              </p:nvSpPr>
              <p:spPr bwMode="auto">
                <a:xfrm>
                  <a:off x="3042" y="2462"/>
                  <a:ext cx="24" cy="3"/>
                </a:xfrm>
                <a:custGeom>
                  <a:avLst/>
                  <a:gdLst>
                    <a:gd name="T0" fmla="*/ 0 w 118"/>
                    <a:gd name="T1" fmla="*/ 0 h 15"/>
                    <a:gd name="T2" fmla="*/ 0 w 118"/>
                    <a:gd name="T3" fmla="*/ 0 h 15"/>
                    <a:gd name="T4" fmla="*/ 0 w 118"/>
                    <a:gd name="T5" fmla="*/ 0 h 15"/>
                    <a:gd name="T6" fmla="*/ 0 w 118"/>
                    <a:gd name="T7" fmla="*/ 0 h 15"/>
                    <a:gd name="T8" fmla="*/ 0 60000 65536"/>
                    <a:gd name="T9" fmla="*/ 0 60000 65536"/>
                    <a:gd name="T10" fmla="*/ 0 60000 65536"/>
                    <a:gd name="T11" fmla="*/ 0 60000 65536"/>
                    <a:gd name="T12" fmla="*/ 0 w 118"/>
                    <a:gd name="T13" fmla="*/ 0 h 15"/>
                    <a:gd name="T14" fmla="*/ 118 w 118"/>
                    <a:gd name="T15" fmla="*/ 15 h 15"/>
                  </a:gdLst>
                  <a:ahLst/>
                  <a:cxnLst>
                    <a:cxn ang="T8">
                      <a:pos x="T0" y="T1"/>
                    </a:cxn>
                    <a:cxn ang="T9">
                      <a:pos x="T2" y="T3"/>
                    </a:cxn>
                    <a:cxn ang="T10">
                      <a:pos x="T4" y="T5"/>
                    </a:cxn>
                    <a:cxn ang="T11">
                      <a:pos x="T6" y="T7"/>
                    </a:cxn>
                  </a:cxnLst>
                  <a:rect l="T12" t="T13" r="T14" b="T15"/>
                  <a:pathLst>
                    <a:path w="118" h="15">
                      <a:moveTo>
                        <a:pt x="0" y="0"/>
                      </a:moveTo>
                      <a:lnTo>
                        <a:pt x="60" y="0"/>
                      </a:lnTo>
                      <a:lnTo>
                        <a:pt x="118" y="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 name="Freeform 2714"/>
                <p:cNvSpPr>
                  <a:spLocks/>
                </p:cNvSpPr>
                <p:nvPr/>
              </p:nvSpPr>
              <p:spPr bwMode="auto">
                <a:xfrm>
                  <a:off x="3042" y="2462"/>
                  <a:ext cx="24" cy="3"/>
                </a:xfrm>
                <a:custGeom>
                  <a:avLst/>
                  <a:gdLst>
                    <a:gd name="T0" fmla="*/ 0 w 118"/>
                    <a:gd name="T1" fmla="*/ 0 h 15"/>
                    <a:gd name="T2" fmla="*/ 0 w 118"/>
                    <a:gd name="T3" fmla="*/ 0 h 15"/>
                    <a:gd name="T4" fmla="*/ 0 w 118"/>
                    <a:gd name="T5" fmla="*/ 0 h 15"/>
                    <a:gd name="T6" fmla="*/ 0 w 118"/>
                    <a:gd name="T7" fmla="*/ 0 h 15"/>
                    <a:gd name="T8" fmla="*/ 0 60000 65536"/>
                    <a:gd name="T9" fmla="*/ 0 60000 65536"/>
                    <a:gd name="T10" fmla="*/ 0 60000 65536"/>
                    <a:gd name="T11" fmla="*/ 0 60000 65536"/>
                    <a:gd name="T12" fmla="*/ 0 w 118"/>
                    <a:gd name="T13" fmla="*/ 0 h 15"/>
                    <a:gd name="T14" fmla="*/ 118 w 118"/>
                    <a:gd name="T15" fmla="*/ 15 h 15"/>
                  </a:gdLst>
                  <a:ahLst/>
                  <a:cxnLst>
                    <a:cxn ang="T8">
                      <a:pos x="T0" y="T1"/>
                    </a:cxn>
                    <a:cxn ang="T9">
                      <a:pos x="T2" y="T3"/>
                    </a:cxn>
                    <a:cxn ang="T10">
                      <a:pos x="T4" y="T5"/>
                    </a:cxn>
                    <a:cxn ang="T11">
                      <a:pos x="T6" y="T7"/>
                    </a:cxn>
                  </a:cxnLst>
                  <a:rect l="T12" t="T13" r="T14" b="T15"/>
                  <a:pathLst>
                    <a:path w="118" h="15">
                      <a:moveTo>
                        <a:pt x="0" y="0"/>
                      </a:moveTo>
                      <a:lnTo>
                        <a:pt x="60" y="0"/>
                      </a:lnTo>
                      <a:lnTo>
                        <a:pt x="118" y="1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Freeform 2715"/>
                <p:cNvSpPr>
                  <a:spLocks/>
                </p:cNvSpPr>
                <p:nvPr/>
              </p:nvSpPr>
              <p:spPr bwMode="auto">
                <a:xfrm>
                  <a:off x="3042" y="2465"/>
                  <a:ext cx="35" cy="5"/>
                </a:xfrm>
                <a:custGeom>
                  <a:avLst/>
                  <a:gdLst>
                    <a:gd name="T0" fmla="*/ 0 w 173"/>
                    <a:gd name="T1" fmla="*/ 0 h 24"/>
                    <a:gd name="T2" fmla="*/ 0 w 173"/>
                    <a:gd name="T3" fmla="*/ 0 h 24"/>
                    <a:gd name="T4" fmla="*/ 0 w 173"/>
                    <a:gd name="T5" fmla="*/ 0 h 24"/>
                    <a:gd name="T6" fmla="*/ 0 w 173"/>
                    <a:gd name="T7" fmla="*/ 0 h 24"/>
                    <a:gd name="T8" fmla="*/ 0 60000 65536"/>
                    <a:gd name="T9" fmla="*/ 0 60000 65536"/>
                    <a:gd name="T10" fmla="*/ 0 60000 65536"/>
                    <a:gd name="T11" fmla="*/ 0 60000 65536"/>
                    <a:gd name="T12" fmla="*/ 0 w 173"/>
                    <a:gd name="T13" fmla="*/ 0 h 24"/>
                    <a:gd name="T14" fmla="*/ 173 w 173"/>
                    <a:gd name="T15" fmla="*/ 24 h 24"/>
                  </a:gdLst>
                  <a:ahLst/>
                  <a:cxnLst>
                    <a:cxn ang="T8">
                      <a:pos x="T0" y="T1"/>
                    </a:cxn>
                    <a:cxn ang="T9">
                      <a:pos x="T2" y="T3"/>
                    </a:cxn>
                    <a:cxn ang="T10">
                      <a:pos x="T4" y="T5"/>
                    </a:cxn>
                    <a:cxn ang="T11">
                      <a:pos x="T6" y="T7"/>
                    </a:cxn>
                  </a:cxnLst>
                  <a:rect l="T12" t="T13" r="T14" b="T15"/>
                  <a:pathLst>
                    <a:path w="173" h="24">
                      <a:moveTo>
                        <a:pt x="0" y="0"/>
                      </a:moveTo>
                      <a:lnTo>
                        <a:pt x="0" y="24"/>
                      </a:lnTo>
                      <a:lnTo>
                        <a:pt x="173" y="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 name="Freeform 2716"/>
                <p:cNvSpPr>
                  <a:spLocks/>
                </p:cNvSpPr>
                <p:nvPr/>
              </p:nvSpPr>
              <p:spPr bwMode="auto">
                <a:xfrm>
                  <a:off x="3042" y="2465"/>
                  <a:ext cx="35" cy="5"/>
                </a:xfrm>
                <a:custGeom>
                  <a:avLst/>
                  <a:gdLst>
                    <a:gd name="T0" fmla="*/ 0 w 173"/>
                    <a:gd name="T1" fmla="*/ 0 h 24"/>
                    <a:gd name="T2" fmla="*/ 0 w 173"/>
                    <a:gd name="T3" fmla="*/ 0 h 24"/>
                    <a:gd name="T4" fmla="*/ 0 w 173"/>
                    <a:gd name="T5" fmla="*/ 0 h 24"/>
                    <a:gd name="T6" fmla="*/ 0 w 173"/>
                    <a:gd name="T7" fmla="*/ 0 h 24"/>
                    <a:gd name="T8" fmla="*/ 0 60000 65536"/>
                    <a:gd name="T9" fmla="*/ 0 60000 65536"/>
                    <a:gd name="T10" fmla="*/ 0 60000 65536"/>
                    <a:gd name="T11" fmla="*/ 0 60000 65536"/>
                    <a:gd name="T12" fmla="*/ 0 w 173"/>
                    <a:gd name="T13" fmla="*/ 0 h 24"/>
                    <a:gd name="T14" fmla="*/ 173 w 173"/>
                    <a:gd name="T15" fmla="*/ 24 h 24"/>
                  </a:gdLst>
                  <a:ahLst/>
                  <a:cxnLst>
                    <a:cxn ang="T8">
                      <a:pos x="T0" y="T1"/>
                    </a:cxn>
                    <a:cxn ang="T9">
                      <a:pos x="T2" y="T3"/>
                    </a:cxn>
                    <a:cxn ang="T10">
                      <a:pos x="T4" y="T5"/>
                    </a:cxn>
                    <a:cxn ang="T11">
                      <a:pos x="T6" y="T7"/>
                    </a:cxn>
                  </a:cxnLst>
                  <a:rect l="T12" t="T13" r="T14" b="T15"/>
                  <a:pathLst>
                    <a:path w="173" h="24">
                      <a:moveTo>
                        <a:pt x="0" y="0"/>
                      </a:moveTo>
                      <a:lnTo>
                        <a:pt x="0" y="24"/>
                      </a:lnTo>
                      <a:lnTo>
                        <a:pt x="173" y="2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Freeform 2717"/>
                <p:cNvSpPr>
                  <a:spLocks/>
                </p:cNvSpPr>
                <p:nvPr/>
              </p:nvSpPr>
              <p:spPr bwMode="auto">
                <a:xfrm>
                  <a:off x="3042" y="2465"/>
                  <a:ext cx="35" cy="5"/>
                </a:xfrm>
                <a:custGeom>
                  <a:avLst/>
                  <a:gdLst>
                    <a:gd name="T0" fmla="*/ 0 w 173"/>
                    <a:gd name="T1" fmla="*/ 0 h 24"/>
                    <a:gd name="T2" fmla="*/ 0 w 173"/>
                    <a:gd name="T3" fmla="*/ 0 h 24"/>
                    <a:gd name="T4" fmla="*/ 0 w 173"/>
                    <a:gd name="T5" fmla="*/ 0 h 24"/>
                    <a:gd name="T6" fmla="*/ 0 w 173"/>
                    <a:gd name="T7" fmla="*/ 0 h 24"/>
                    <a:gd name="T8" fmla="*/ 0 60000 65536"/>
                    <a:gd name="T9" fmla="*/ 0 60000 65536"/>
                    <a:gd name="T10" fmla="*/ 0 60000 65536"/>
                    <a:gd name="T11" fmla="*/ 0 60000 65536"/>
                    <a:gd name="T12" fmla="*/ 0 w 173"/>
                    <a:gd name="T13" fmla="*/ 0 h 24"/>
                    <a:gd name="T14" fmla="*/ 173 w 173"/>
                    <a:gd name="T15" fmla="*/ 24 h 24"/>
                  </a:gdLst>
                  <a:ahLst/>
                  <a:cxnLst>
                    <a:cxn ang="T8">
                      <a:pos x="T0" y="T1"/>
                    </a:cxn>
                    <a:cxn ang="T9">
                      <a:pos x="T2" y="T3"/>
                    </a:cxn>
                    <a:cxn ang="T10">
                      <a:pos x="T4" y="T5"/>
                    </a:cxn>
                    <a:cxn ang="T11">
                      <a:pos x="T6" y="T7"/>
                    </a:cxn>
                  </a:cxnLst>
                  <a:rect l="T12" t="T13" r="T14" b="T15"/>
                  <a:pathLst>
                    <a:path w="173" h="24">
                      <a:moveTo>
                        <a:pt x="0" y="0"/>
                      </a:moveTo>
                      <a:lnTo>
                        <a:pt x="118" y="0"/>
                      </a:lnTo>
                      <a:lnTo>
                        <a:pt x="173" y="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 name="Freeform 2718"/>
                <p:cNvSpPr>
                  <a:spLocks/>
                </p:cNvSpPr>
                <p:nvPr/>
              </p:nvSpPr>
              <p:spPr bwMode="auto">
                <a:xfrm>
                  <a:off x="3042" y="2465"/>
                  <a:ext cx="35" cy="5"/>
                </a:xfrm>
                <a:custGeom>
                  <a:avLst/>
                  <a:gdLst>
                    <a:gd name="T0" fmla="*/ 0 w 173"/>
                    <a:gd name="T1" fmla="*/ 0 h 24"/>
                    <a:gd name="T2" fmla="*/ 0 w 173"/>
                    <a:gd name="T3" fmla="*/ 0 h 24"/>
                    <a:gd name="T4" fmla="*/ 0 w 173"/>
                    <a:gd name="T5" fmla="*/ 0 h 24"/>
                    <a:gd name="T6" fmla="*/ 0 w 173"/>
                    <a:gd name="T7" fmla="*/ 0 h 24"/>
                    <a:gd name="T8" fmla="*/ 0 60000 65536"/>
                    <a:gd name="T9" fmla="*/ 0 60000 65536"/>
                    <a:gd name="T10" fmla="*/ 0 60000 65536"/>
                    <a:gd name="T11" fmla="*/ 0 60000 65536"/>
                    <a:gd name="T12" fmla="*/ 0 w 173"/>
                    <a:gd name="T13" fmla="*/ 0 h 24"/>
                    <a:gd name="T14" fmla="*/ 173 w 173"/>
                    <a:gd name="T15" fmla="*/ 24 h 24"/>
                  </a:gdLst>
                  <a:ahLst/>
                  <a:cxnLst>
                    <a:cxn ang="T8">
                      <a:pos x="T0" y="T1"/>
                    </a:cxn>
                    <a:cxn ang="T9">
                      <a:pos x="T2" y="T3"/>
                    </a:cxn>
                    <a:cxn ang="T10">
                      <a:pos x="T4" y="T5"/>
                    </a:cxn>
                    <a:cxn ang="T11">
                      <a:pos x="T6" y="T7"/>
                    </a:cxn>
                  </a:cxnLst>
                  <a:rect l="T12" t="T13" r="T14" b="T15"/>
                  <a:pathLst>
                    <a:path w="173" h="24">
                      <a:moveTo>
                        <a:pt x="0" y="0"/>
                      </a:moveTo>
                      <a:lnTo>
                        <a:pt x="118" y="0"/>
                      </a:lnTo>
                      <a:lnTo>
                        <a:pt x="173" y="2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Freeform 2719"/>
                <p:cNvSpPr>
                  <a:spLocks/>
                </p:cNvSpPr>
                <p:nvPr/>
              </p:nvSpPr>
              <p:spPr bwMode="auto">
                <a:xfrm>
                  <a:off x="3042" y="2470"/>
                  <a:ext cx="45" cy="6"/>
                </a:xfrm>
                <a:custGeom>
                  <a:avLst/>
                  <a:gdLst>
                    <a:gd name="T0" fmla="*/ 0 w 222"/>
                    <a:gd name="T1" fmla="*/ 0 h 34"/>
                    <a:gd name="T2" fmla="*/ 0 w 222"/>
                    <a:gd name="T3" fmla="*/ 0 h 34"/>
                    <a:gd name="T4" fmla="*/ 0 w 222"/>
                    <a:gd name="T5" fmla="*/ 0 h 34"/>
                    <a:gd name="T6" fmla="*/ 0 w 222"/>
                    <a:gd name="T7" fmla="*/ 0 h 34"/>
                    <a:gd name="T8" fmla="*/ 0 60000 65536"/>
                    <a:gd name="T9" fmla="*/ 0 60000 65536"/>
                    <a:gd name="T10" fmla="*/ 0 60000 65536"/>
                    <a:gd name="T11" fmla="*/ 0 60000 65536"/>
                    <a:gd name="T12" fmla="*/ 0 w 222"/>
                    <a:gd name="T13" fmla="*/ 0 h 34"/>
                    <a:gd name="T14" fmla="*/ 222 w 222"/>
                    <a:gd name="T15" fmla="*/ 34 h 34"/>
                  </a:gdLst>
                  <a:ahLst/>
                  <a:cxnLst>
                    <a:cxn ang="T8">
                      <a:pos x="T0" y="T1"/>
                    </a:cxn>
                    <a:cxn ang="T9">
                      <a:pos x="T2" y="T3"/>
                    </a:cxn>
                    <a:cxn ang="T10">
                      <a:pos x="T4" y="T5"/>
                    </a:cxn>
                    <a:cxn ang="T11">
                      <a:pos x="T6" y="T7"/>
                    </a:cxn>
                  </a:cxnLst>
                  <a:rect l="T12" t="T13" r="T14" b="T15"/>
                  <a:pathLst>
                    <a:path w="222" h="34">
                      <a:moveTo>
                        <a:pt x="0" y="0"/>
                      </a:moveTo>
                      <a:lnTo>
                        <a:pt x="0" y="34"/>
                      </a:lnTo>
                      <a:lnTo>
                        <a:pt x="222" y="3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7" name="Freeform 2720"/>
                <p:cNvSpPr>
                  <a:spLocks/>
                </p:cNvSpPr>
                <p:nvPr/>
              </p:nvSpPr>
              <p:spPr bwMode="auto">
                <a:xfrm>
                  <a:off x="3042" y="2470"/>
                  <a:ext cx="45" cy="6"/>
                </a:xfrm>
                <a:custGeom>
                  <a:avLst/>
                  <a:gdLst>
                    <a:gd name="T0" fmla="*/ 0 w 222"/>
                    <a:gd name="T1" fmla="*/ 0 h 34"/>
                    <a:gd name="T2" fmla="*/ 0 w 222"/>
                    <a:gd name="T3" fmla="*/ 0 h 34"/>
                    <a:gd name="T4" fmla="*/ 0 w 222"/>
                    <a:gd name="T5" fmla="*/ 0 h 34"/>
                    <a:gd name="T6" fmla="*/ 0 w 222"/>
                    <a:gd name="T7" fmla="*/ 0 h 34"/>
                    <a:gd name="T8" fmla="*/ 0 60000 65536"/>
                    <a:gd name="T9" fmla="*/ 0 60000 65536"/>
                    <a:gd name="T10" fmla="*/ 0 60000 65536"/>
                    <a:gd name="T11" fmla="*/ 0 60000 65536"/>
                    <a:gd name="T12" fmla="*/ 0 w 222"/>
                    <a:gd name="T13" fmla="*/ 0 h 34"/>
                    <a:gd name="T14" fmla="*/ 222 w 222"/>
                    <a:gd name="T15" fmla="*/ 34 h 34"/>
                  </a:gdLst>
                  <a:ahLst/>
                  <a:cxnLst>
                    <a:cxn ang="T8">
                      <a:pos x="T0" y="T1"/>
                    </a:cxn>
                    <a:cxn ang="T9">
                      <a:pos x="T2" y="T3"/>
                    </a:cxn>
                    <a:cxn ang="T10">
                      <a:pos x="T4" y="T5"/>
                    </a:cxn>
                    <a:cxn ang="T11">
                      <a:pos x="T6" y="T7"/>
                    </a:cxn>
                  </a:cxnLst>
                  <a:rect l="T12" t="T13" r="T14" b="T15"/>
                  <a:pathLst>
                    <a:path w="222" h="34">
                      <a:moveTo>
                        <a:pt x="0" y="0"/>
                      </a:moveTo>
                      <a:lnTo>
                        <a:pt x="0" y="34"/>
                      </a:lnTo>
                      <a:lnTo>
                        <a:pt x="222" y="3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Freeform 2721"/>
                <p:cNvSpPr>
                  <a:spLocks/>
                </p:cNvSpPr>
                <p:nvPr/>
              </p:nvSpPr>
              <p:spPr bwMode="auto">
                <a:xfrm>
                  <a:off x="3042" y="2470"/>
                  <a:ext cx="45" cy="6"/>
                </a:xfrm>
                <a:custGeom>
                  <a:avLst/>
                  <a:gdLst>
                    <a:gd name="T0" fmla="*/ 0 w 222"/>
                    <a:gd name="T1" fmla="*/ 0 h 34"/>
                    <a:gd name="T2" fmla="*/ 0 w 222"/>
                    <a:gd name="T3" fmla="*/ 0 h 34"/>
                    <a:gd name="T4" fmla="*/ 0 w 222"/>
                    <a:gd name="T5" fmla="*/ 0 h 34"/>
                    <a:gd name="T6" fmla="*/ 0 w 222"/>
                    <a:gd name="T7" fmla="*/ 0 h 34"/>
                    <a:gd name="T8" fmla="*/ 0 60000 65536"/>
                    <a:gd name="T9" fmla="*/ 0 60000 65536"/>
                    <a:gd name="T10" fmla="*/ 0 60000 65536"/>
                    <a:gd name="T11" fmla="*/ 0 60000 65536"/>
                    <a:gd name="T12" fmla="*/ 0 w 222"/>
                    <a:gd name="T13" fmla="*/ 0 h 34"/>
                    <a:gd name="T14" fmla="*/ 222 w 222"/>
                    <a:gd name="T15" fmla="*/ 34 h 34"/>
                  </a:gdLst>
                  <a:ahLst/>
                  <a:cxnLst>
                    <a:cxn ang="T8">
                      <a:pos x="T0" y="T1"/>
                    </a:cxn>
                    <a:cxn ang="T9">
                      <a:pos x="T2" y="T3"/>
                    </a:cxn>
                    <a:cxn ang="T10">
                      <a:pos x="T4" y="T5"/>
                    </a:cxn>
                    <a:cxn ang="T11">
                      <a:pos x="T6" y="T7"/>
                    </a:cxn>
                  </a:cxnLst>
                  <a:rect l="T12" t="T13" r="T14" b="T15"/>
                  <a:pathLst>
                    <a:path w="222" h="34">
                      <a:moveTo>
                        <a:pt x="0" y="0"/>
                      </a:moveTo>
                      <a:lnTo>
                        <a:pt x="173" y="0"/>
                      </a:lnTo>
                      <a:lnTo>
                        <a:pt x="222" y="3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 name="Freeform 2722"/>
                <p:cNvSpPr>
                  <a:spLocks/>
                </p:cNvSpPr>
                <p:nvPr/>
              </p:nvSpPr>
              <p:spPr bwMode="auto">
                <a:xfrm>
                  <a:off x="3042" y="2470"/>
                  <a:ext cx="45" cy="6"/>
                </a:xfrm>
                <a:custGeom>
                  <a:avLst/>
                  <a:gdLst>
                    <a:gd name="T0" fmla="*/ 0 w 222"/>
                    <a:gd name="T1" fmla="*/ 0 h 34"/>
                    <a:gd name="T2" fmla="*/ 0 w 222"/>
                    <a:gd name="T3" fmla="*/ 0 h 34"/>
                    <a:gd name="T4" fmla="*/ 0 w 222"/>
                    <a:gd name="T5" fmla="*/ 0 h 34"/>
                    <a:gd name="T6" fmla="*/ 0 w 222"/>
                    <a:gd name="T7" fmla="*/ 0 h 34"/>
                    <a:gd name="T8" fmla="*/ 0 60000 65536"/>
                    <a:gd name="T9" fmla="*/ 0 60000 65536"/>
                    <a:gd name="T10" fmla="*/ 0 60000 65536"/>
                    <a:gd name="T11" fmla="*/ 0 60000 65536"/>
                    <a:gd name="T12" fmla="*/ 0 w 222"/>
                    <a:gd name="T13" fmla="*/ 0 h 34"/>
                    <a:gd name="T14" fmla="*/ 222 w 222"/>
                    <a:gd name="T15" fmla="*/ 34 h 34"/>
                  </a:gdLst>
                  <a:ahLst/>
                  <a:cxnLst>
                    <a:cxn ang="T8">
                      <a:pos x="T0" y="T1"/>
                    </a:cxn>
                    <a:cxn ang="T9">
                      <a:pos x="T2" y="T3"/>
                    </a:cxn>
                    <a:cxn ang="T10">
                      <a:pos x="T4" y="T5"/>
                    </a:cxn>
                    <a:cxn ang="T11">
                      <a:pos x="T6" y="T7"/>
                    </a:cxn>
                  </a:cxnLst>
                  <a:rect l="T12" t="T13" r="T14" b="T15"/>
                  <a:pathLst>
                    <a:path w="222" h="34">
                      <a:moveTo>
                        <a:pt x="0" y="0"/>
                      </a:moveTo>
                      <a:lnTo>
                        <a:pt x="173" y="0"/>
                      </a:lnTo>
                      <a:lnTo>
                        <a:pt x="222" y="3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0" name="Freeform 2723"/>
                <p:cNvSpPr>
                  <a:spLocks/>
                </p:cNvSpPr>
                <p:nvPr/>
              </p:nvSpPr>
              <p:spPr bwMode="auto">
                <a:xfrm>
                  <a:off x="3042" y="2476"/>
                  <a:ext cx="53" cy="9"/>
                </a:xfrm>
                <a:custGeom>
                  <a:avLst/>
                  <a:gdLst>
                    <a:gd name="T0" fmla="*/ 0 w 265"/>
                    <a:gd name="T1" fmla="*/ 0 h 42"/>
                    <a:gd name="T2" fmla="*/ 0 w 265"/>
                    <a:gd name="T3" fmla="*/ 0 h 42"/>
                    <a:gd name="T4" fmla="*/ 0 w 265"/>
                    <a:gd name="T5" fmla="*/ 0 h 42"/>
                    <a:gd name="T6" fmla="*/ 0 w 265"/>
                    <a:gd name="T7" fmla="*/ 0 h 42"/>
                    <a:gd name="T8" fmla="*/ 0 60000 65536"/>
                    <a:gd name="T9" fmla="*/ 0 60000 65536"/>
                    <a:gd name="T10" fmla="*/ 0 60000 65536"/>
                    <a:gd name="T11" fmla="*/ 0 60000 65536"/>
                    <a:gd name="T12" fmla="*/ 0 w 265"/>
                    <a:gd name="T13" fmla="*/ 0 h 42"/>
                    <a:gd name="T14" fmla="*/ 265 w 265"/>
                    <a:gd name="T15" fmla="*/ 42 h 42"/>
                  </a:gdLst>
                  <a:ahLst/>
                  <a:cxnLst>
                    <a:cxn ang="T8">
                      <a:pos x="T0" y="T1"/>
                    </a:cxn>
                    <a:cxn ang="T9">
                      <a:pos x="T2" y="T3"/>
                    </a:cxn>
                    <a:cxn ang="T10">
                      <a:pos x="T4" y="T5"/>
                    </a:cxn>
                    <a:cxn ang="T11">
                      <a:pos x="T6" y="T7"/>
                    </a:cxn>
                  </a:cxnLst>
                  <a:rect l="T12" t="T13" r="T14" b="T15"/>
                  <a:pathLst>
                    <a:path w="265" h="42">
                      <a:moveTo>
                        <a:pt x="0" y="0"/>
                      </a:moveTo>
                      <a:lnTo>
                        <a:pt x="0" y="42"/>
                      </a:lnTo>
                      <a:lnTo>
                        <a:pt x="265" y="42"/>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 name="Freeform 2724"/>
                <p:cNvSpPr>
                  <a:spLocks/>
                </p:cNvSpPr>
                <p:nvPr/>
              </p:nvSpPr>
              <p:spPr bwMode="auto">
                <a:xfrm>
                  <a:off x="3042" y="2476"/>
                  <a:ext cx="53" cy="9"/>
                </a:xfrm>
                <a:custGeom>
                  <a:avLst/>
                  <a:gdLst>
                    <a:gd name="T0" fmla="*/ 0 w 265"/>
                    <a:gd name="T1" fmla="*/ 0 h 42"/>
                    <a:gd name="T2" fmla="*/ 0 w 265"/>
                    <a:gd name="T3" fmla="*/ 0 h 42"/>
                    <a:gd name="T4" fmla="*/ 0 w 265"/>
                    <a:gd name="T5" fmla="*/ 0 h 42"/>
                    <a:gd name="T6" fmla="*/ 0 w 265"/>
                    <a:gd name="T7" fmla="*/ 0 h 42"/>
                    <a:gd name="T8" fmla="*/ 0 60000 65536"/>
                    <a:gd name="T9" fmla="*/ 0 60000 65536"/>
                    <a:gd name="T10" fmla="*/ 0 60000 65536"/>
                    <a:gd name="T11" fmla="*/ 0 60000 65536"/>
                    <a:gd name="T12" fmla="*/ 0 w 265"/>
                    <a:gd name="T13" fmla="*/ 0 h 42"/>
                    <a:gd name="T14" fmla="*/ 265 w 265"/>
                    <a:gd name="T15" fmla="*/ 42 h 42"/>
                  </a:gdLst>
                  <a:ahLst/>
                  <a:cxnLst>
                    <a:cxn ang="T8">
                      <a:pos x="T0" y="T1"/>
                    </a:cxn>
                    <a:cxn ang="T9">
                      <a:pos x="T2" y="T3"/>
                    </a:cxn>
                    <a:cxn ang="T10">
                      <a:pos x="T4" y="T5"/>
                    </a:cxn>
                    <a:cxn ang="T11">
                      <a:pos x="T6" y="T7"/>
                    </a:cxn>
                  </a:cxnLst>
                  <a:rect l="T12" t="T13" r="T14" b="T15"/>
                  <a:pathLst>
                    <a:path w="265" h="42">
                      <a:moveTo>
                        <a:pt x="0" y="0"/>
                      </a:moveTo>
                      <a:lnTo>
                        <a:pt x="0" y="42"/>
                      </a:lnTo>
                      <a:lnTo>
                        <a:pt x="265" y="42"/>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 name="Freeform 2725"/>
                <p:cNvSpPr>
                  <a:spLocks/>
                </p:cNvSpPr>
                <p:nvPr/>
              </p:nvSpPr>
              <p:spPr bwMode="auto">
                <a:xfrm>
                  <a:off x="3042" y="2476"/>
                  <a:ext cx="53" cy="9"/>
                </a:xfrm>
                <a:custGeom>
                  <a:avLst/>
                  <a:gdLst>
                    <a:gd name="T0" fmla="*/ 0 w 265"/>
                    <a:gd name="T1" fmla="*/ 0 h 42"/>
                    <a:gd name="T2" fmla="*/ 0 w 265"/>
                    <a:gd name="T3" fmla="*/ 0 h 42"/>
                    <a:gd name="T4" fmla="*/ 0 w 265"/>
                    <a:gd name="T5" fmla="*/ 0 h 42"/>
                    <a:gd name="T6" fmla="*/ 0 w 265"/>
                    <a:gd name="T7" fmla="*/ 0 h 42"/>
                    <a:gd name="T8" fmla="*/ 0 60000 65536"/>
                    <a:gd name="T9" fmla="*/ 0 60000 65536"/>
                    <a:gd name="T10" fmla="*/ 0 60000 65536"/>
                    <a:gd name="T11" fmla="*/ 0 60000 65536"/>
                    <a:gd name="T12" fmla="*/ 0 w 265"/>
                    <a:gd name="T13" fmla="*/ 0 h 42"/>
                    <a:gd name="T14" fmla="*/ 265 w 265"/>
                    <a:gd name="T15" fmla="*/ 42 h 42"/>
                  </a:gdLst>
                  <a:ahLst/>
                  <a:cxnLst>
                    <a:cxn ang="T8">
                      <a:pos x="T0" y="T1"/>
                    </a:cxn>
                    <a:cxn ang="T9">
                      <a:pos x="T2" y="T3"/>
                    </a:cxn>
                    <a:cxn ang="T10">
                      <a:pos x="T4" y="T5"/>
                    </a:cxn>
                    <a:cxn ang="T11">
                      <a:pos x="T6" y="T7"/>
                    </a:cxn>
                  </a:cxnLst>
                  <a:rect l="T12" t="T13" r="T14" b="T15"/>
                  <a:pathLst>
                    <a:path w="265" h="42">
                      <a:moveTo>
                        <a:pt x="0" y="0"/>
                      </a:moveTo>
                      <a:lnTo>
                        <a:pt x="222" y="0"/>
                      </a:lnTo>
                      <a:lnTo>
                        <a:pt x="265" y="42"/>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 name="Freeform 2726"/>
                <p:cNvSpPr>
                  <a:spLocks/>
                </p:cNvSpPr>
                <p:nvPr/>
              </p:nvSpPr>
              <p:spPr bwMode="auto">
                <a:xfrm>
                  <a:off x="3042" y="2476"/>
                  <a:ext cx="53" cy="9"/>
                </a:xfrm>
                <a:custGeom>
                  <a:avLst/>
                  <a:gdLst>
                    <a:gd name="T0" fmla="*/ 0 w 265"/>
                    <a:gd name="T1" fmla="*/ 0 h 42"/>
                    <a:gd name="T2" fmla="*/ 0 w 265"/>
                    <a:gd name="T3" fmla="*/ 0 h 42"/>
                    <a:gd name="T4" fmla="*/ 0 w 265"/>
                    <a:gd name="T5" fmla="*/ 0 h 42"/>
                    <a:gd name="T6" fmla="*/ 0 w 265"/>
                    <a:gd name="T7" fmla="*/ 0 h 42"/>
                    <a:gd name="T8" fmla="*/ 0 60000 65536"/>
                    <a:gd name="T9" fmla="*/ 0 60000 65536"/>
                    <a:gd name="T10" fmla="*/ 0 60000 65536"/>
                    <a:gd name="T11" fmla="*/ 0 60000 65536"/>
                    <a:gd name="T12" fmla="*/ 0 w 265"/>
                    <a:gd name="T13" fmla="*/ 0 h 42"/>
                    <a:gd name="T14" fmla="*/ 265 w 265"/>
                    <a:gd name="T15" fmla="*/ 42 h 42"/>
                  </a:gdLst>
                  <a:ahLst/>
                  <a:cxnLst>
                    <a:cxn ang="T8">
                      <a:pos x="T0" y="T1"/>
                    </a:cxn>
                    <a:cxn ang="T9">
                      <a:pos x="T2" y="T3"/>
                    </a:cxn>
                    <a:cxn ang="T10">
                      <a:pos x="T4" y="T5"/>
                    </a:cxn>
                    <a:cxn ang="T11">
                      <a:pos x="T6" y="T7"/>
                    </a:cxn>
                  </a:cxnLst>
                  <a:rect l="T12" t="T13" r="T14" b="T15"/>
                  <a:pathLst>
                    <a:path w="265" h="42">
                      <a:moveTo>
                        <a:pt x="0" y="0"/>
                      </a:moveTo>
                      <a:lnTo>
                        <a:pt x="222" y="0"/>
                      </a:lnTo>
                      <a:lnTo>
                        <a:pt x="265" y="42"/>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 name="Freeform 2727"/>
                <p:cNvSpPr>
                  <a:spLocks/>
                </p:cNvSpPr>
                <p:nvPr/>
              </p:nvSpPr>
              <p:spPr bwMode="auto">
                <a:xfrm>
                  <a:off x="3042" y="2485"/>
                  <a:ext cx="60" cy="10"/>
                </a:xfrm>
                <a:custGeom>
                  <a:avLst/>
                  <a:gdLst>
                    <a:gd name="T0" fmla="*/ 0 w 300"/>
                    <a:gd name="T1" fmla="*/ 0 h 49"/>
                    <a:gd name="T2" fmla="*/ 0 w 300"/>
                    <a:gd name="T3" fmla="*/ 0 h 49"/>
                    <a:gd name="T4" fmla="*/ 0 w 300"/>
                    <a:gd name="T5" fmla="*/ 0 h 49"/>
                    <a:gd name="T6" fmla="*/ 0 w 300"/>
                    <a:gd name="T7" fmla="*/ 0 h 49"/>
                    <a:gd name="T8" fmla="*/ 0 60000 65536"/>
                    <a:gd name="T9" fmla="*/ 0 60000 65536"/>
                    <a:gd name="T10" fmla="*/ 0 60000 65536"/>
                    <a:gd name="T11" fmla="*/ 0 60000 65536"/>
                    <a:gd name="T12" fmla="*/ 0 w 300"/>
                    <a:gd name="T13" fmla="*/ 0 h 49"/>
                    <a:gd name="T14" fmla="*/ 300 w 300"/>
                    <a:gd name="T15" fmla="*/ 49 h 49"/>
                  </a:gdLst>
                  <a:ahLst/>
                  <a:cxnLst>
                    <a:cxn ang="T8">
                      <a:pos x="T0" y="T1"/>
                    </a:cxn>
                    <a:cxn ang="T9">
                      <a:pos x="T2" y="T3"/>
                    </a:cxn>
                    <a:cxn ang="T10">
                      <a:pos x="T4" y="T5"/>
                    </a:cxn>
                    <a:cxn ang="T11">
                      <a:pos x="T6" y="T7"/>
                    </a:cxn>
                  </a:cxnLst>
                  <a:rect l="T12" t="T13" r="T14" b="T15"/>
                  <a:pathLst>
                    <a:path w="300" h="49">
                      <a:moveTo>
                        <a:pt x="0" y="0"/>
                      </a:moveTo>
                      <a:lnTo>
                        <a:pt x="0" y="49"/>
                      </a:lnTo>
                      <a:lnTo>
                        <a:pt x="300" y="49"/>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5" name="Freeform 2728"/>
                <p:cNvSpPr>
                  <a:spLocks/>
                </p:cNvSpPr>
                <p:nvPr/>
              </p:nvSpPr>
              <p:spPr bwMode="auto">
                <a:xfrm>
                  <a:off x="3042" y="2485"/>
                  <a:ext cx="60" cy="10"/>
                </a:xfrm>
                <a:custGeom>
                  <a:avLst/>
                  <a:gdLst>
                    <a:gd name="T0" fmla="*/ 0 w 300"/>
                    <a:gd name="T1" fmla="*/ 0 h 49"/>
                    <a:gd name="T2" fmla="*/ 0 w 300"/>
                    <a:gd name="T3" fmla="*/ 0 h 49"/>
                    <a:gd name="T4" fmla="*/ 0 w 300"/>
                    <a:gd name="T5" fmla="*/ 0 h 49"/>
                    <a:gd name="T6" fmla="*/ 0 w 300"/>
                    <a:gd name="T7" fmla="*/ 0 h 49"/>
                    <a:gd name="T8" fmla="*/ 0 60000 65536"/>
                    <a:gd name="T9" fmla="*/ 0 60000 65536"/>
                    <a:gd name="T10" fmla="*/ 0 60000 65536"/>
                    <a:gd name="T11" fmla="*/ 0 60000 65536"/>
                    <a:gd name="T12" fmla="*/ 0 w 300"/>
                    <a:gd name="T13" fmla="*/ 0 h 49"/>
                    <a:gd name="T14" fmla="*/ 300 w 300"/>
                    <a:gd name="T15" fmla="*/ 49 h 49"/>
                  </a:gdLst>
                  <a:ahLst/>
                  <a:cxnLst>
                    <a:cxn ang="T8">
                      <a:pos x="T0" y="T1"/>
                    </a:cxn>
                    <a:cxn ang="T9">
                      <a:pos x="T2" y="T3"/>
                    </a:cxn>
                    <a:cxn ang="T10">
                      <a:pos x="T4" y="T5"/>
                    </a:cxn>
                    <a:cxn ang="T11">
                      <a:pos x="T6" y="T7"/>
                    </a:cxn>
                  </a:cxnLst>
                  <a:rect l="T12" t="T13" r="T14" b="T15"/>
                  <a:pathLst>
                    <a:path w="300" h="49">
                      <a:moveTo>
                        <a:pt x="0" y="0"/>
                      </a:moveTo>
                      <a:lnTo>
                        <a:pt x="0" y="49"/>
                      </a:lnTo>
                      <a:lnTo>
                        <a:pt x="300" y="49"/>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 name="Freeform 2729"/>
                <p:cNvSpPr>
                  <a:spLocks/>
                </p:cNvSpPr>
                <p:nvPr/>
              </p:nvSpPr>
              <p:spPr bwMode="auto">
                <a:xfrm>
                  <a:off x="3042" y="2485"/>
                  <a:ext cx="60" cy="10"/>
                </a:xfrm>
                <a:custGeom>
                  <a:avLst/>
                  <a:gdLst>
                    <a:gd name="T0" fmla="*/ 0 w 300"/>
                    <a:gd name="T1" fmla="*/ 0 h 49"/>
                    <a:gd name="T2" fmla="*/ 0 w 300"/>
                    <a:gd name="T3" fmla="*/ 0 h 49"/>
                    <a:gd name="T4" fmla="*/ 0 w 300"/>
                    <a:gd name="T5" fmla="*/ 0 h 49"/>
                    <a:gd name="T6" fmla="*/ 0 w 300"/>
                    <a:gd name="T7" fmla="*/ 0 h 49"/>
                    <a:gd name="T8" fmla="*/ 0 60000 65536"/>
                    <a:gd name="T9" fmla="*/ 0 60000 65536"/>
                    <a:gd name="T10" fmla="*/ 0 60000 65536"/>
                    <a:gd name="T11" fmla="*/ 0 60000 65536"/>
                    <a:gd name="T12" fmla="*/ 0 w 300"/>
                    <a:gd name="T13" fmla="*/ 0 h 49"/>
                    <a:gd name="T14" fmla="*/ 300 w 300"/>
                    <a:gd name="T15" fmla="*/ 49 h 49"/>
                  </a:gdLst>
                  <a:ahLst/>
                  <a:cxnLst>
                    <a:cxn ang="T8">
                      <a:pos x="T0" y="T1"/>
                    </a:cxn>
                    <a:cxn ang="T9">
                      <a:pos x="T2" y="T3"/>
                    </a:cxn>
                    <a:cxn ang="T10">
                      <a:pos x="T4" y="T5"/>
                    </a:cxn>
                    <a:cxn ang="T11">
                      <a:pos x="T6" y="T7"/>
                    </a:cxn>
                  </a:cxnLst>
                  <a:rect l="T12" t="T13" r="T14" b="T15"/>
                  <a:pathLst>
                    <a:path w="300" h="49">
                      <a:moveTo>
                        <a:pt x="0" y="0"/>
                      </a:moveTo>
                      <a:lnTo>
                        <a:pt x="265" y="0"/>
                      </a:lnTo>
                      <a:lnTo>
                        <a:pt x="300" y="49"/>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7" name="Freeform 2730"/>
                <p:cNvSpPr>
                  <a:spLocks/>
                </p:cNvSpPr>
                <p:nvPr/>
              </p:nvSpPr>
              <p:spPr bwMode="auto">
                <a:xfrm>
                  <a:off x="3042" y="2485"/>
                  <a:ext cx="60" cy="10"/>
                </a:xfrm>
                <a:custGeom>
                  <a:avLst/>
                  <a:gdLst>
                    <a:gd name="T0" fmla="*/ 0 w 300"/>
                    <a:gd name="T1" fmla="*/ 0 h 49"/>
                    <a:gd name="T2" fmla="*/ 0 w 300"/>
                    <a:gd name="T3" fmla="*/ 0 h 49"/>
                    <a:gd name="T4" fmla="*/ 0 w 300"/>
                    <a:gd name="T5" fmla="*/ 0 h 49"/>
                    <a:gd name="T6" fmla="*/ 0 w 300"/>
                    <a:gd name="T7" fmla="*/ 0 h 49"/>
                    <a:gd name="T8" fmla="*/ 0 60000 65536"/>
                    <a:gd name="T9" fmla="*/ 0 60000 65536"/>
                    <a:gd name="T10" fmla="*/ 0 60000 65536"/>
                    <a:gd name="T11" fmla="*/ 0 60000 65536"/>
                    <a:gd name="T12" fmla="*/ 0 w 300"/>
                    <a:gd name="T13" fmla="*/ 0 h 49"/>
                    <a:gd name="T14" fmla="*/ 300 w 300"/>
                    <a:gd name="T15" fmla="*/ 49 h 49"/>
                  </a:gdLst>
                  <a:ahLst/>
                  <a:cxnLst>
                    <a:cxn ang="T8">
                      <a:pos x="T0" y="T1"/>
                    </a:cxn>
                    <a:cxn ang="T9">
                      <a:pos x="T2" y="T3"/>
                    </a:cxn>
                    <a:cxn ang="T10">
                      <a:pos x="T4" y="T5"/>
                    </a:cxn>
                    <a:cxn ang="T11">
                      <a:pos x="T6" y="T7"/>
                    </a:cxn>
                  </a:cxnLst>
                  <a:rect l="T12" t="T13" r="T14" b="T15"/>
                  <a:pathLst>
                    <a:path w="300" h="49">
                      <a:moveTo>
                        <a:pt x="0" y="0"/>
                      </a:moveTo>
                      <a:lnTo>
                        <a:pt x="265" y="0"/>
                      </a:lnTo>
                      <a:lnTo>
                        <a:pt x="300" y="49"/>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 name="Freeform 2731"/>
                <p:cNvSpPr>
                  <a:spLocks/>
                </p:cNvSpPr>
                <p:nvPr/>
              </p:nvSpPr>
              <p:spPr bwMode="auto">
                <a:xfrm>
                  <a:off x="3042" y="2495"/>
                  <a:ext cx="65" cy="11"/>
                </a:xfrm>
                <a:custGeom>
                  <a:avLst/>
                  <a:gdLst>
                    <a:gd name="T0" fmla="*/ 0 w 325"/>
                    <a:gd name="T1" fmla="*/ 0 h 55"/>
                    <a:gd name="T2" fmla="*/ 0 w 325"/>
                    <a:gd name="T3" fmla="*/ 0 h 55"/>
                    <a:gd name="T4" fmla="*/ 0 w 325"/>
                    <a:gd name="T5" fmla="*/ 0 h 55"/>
                    <a:gd name="T6" fmla="*/ 0 w 325"/>
                    <a:gd name="T7" fmla="*/ 0 h 55"/>
                    <a:gd name="T8" fmla="*/ 0 60000 65536"/>
                    <a:gd name="T9" fmla="*/ 0 60000 65536"/>
                    <a:gd name="T10" fmla="*/ 0 60000 65536"/>
                    <a:gd name="T11" fmla="*/ 0 60000 65536"/>
                    <a:gd name="T12" fmla="*/ 0 w 325"/>
                    <a:gd name="T13" fmla="*/ 0 h 55"/>
                    <a:gd name="T14" fmla="*/ 325 w 325"/>
                    <a:gd name="T15" fmla="*/ 55 h 55"/>
                  </a:gdLst>
                  <a:ahLst/>
                  <a:cxnLst>
                    <a:cxn ang="T8">
                      <a:pos x="T0" y="T1"/>
                    </a:cxn>
                    <a:cxn ang="T9">
                      <a:pos x="T2" y="T3"/>
                    </a:cxn>
                    <a:cxn ang="T10">
                      <a:pos x="T4" y="T5"/>
                    </a:cxn>
                    <a:cxn ang="T11">
                      <a:pos x="T6" y="T7"/>
                    </a:cxn>
                  </a:cxnLst>
                  <a:rect l="T12" t="T13" r="T14" b="T15"/>
                  <a:pathLst>
                    <a:path w="325" h="55">
                      <a:moveTo>
                        <a:pt x="0" y="0"/>
                      </a:moveTo>
                      <a:lnTo>
                        <a:pt x="0" y="55"/>
                      </a:lnTo>
                      <a:lnTo>
                        <a:pt x="325" y="5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Freeform 2732"/>
                <p:cNvSpPr>
                  <a:spLocks/>
                </p:cNvSpPr>
                <p:nvPr/>
              </p:nvSpPr>
              <p:spPr bwMode="auto">
                <a:xfrm>
                  <a:off x="3042" y="2495"/>
                  <a:ext cx="65" cy="11"/>
                </a:xfrm>
                <a:custGeom>
                  <a:avLst/>
                  <a:gdLst>
                    <a:gd name="T0" fmla="*/ 0 w 325"/>
                    <a:gd name="T1" fmla="*/ 0 h 55"/>
                    <a:gd name="T2" fmla="*/ 0 w 325"/>
                    <a:gd name="T3" fmla="*/ 0 h 55"/>
                    <a:gd name="T4" fmla="*/ 0 w 325"/>
                    <a:gd name="T5" fmla="*/ 0 h 55"/>
                    <a:gd name="T6" fmla="*/ 0 w 325"/>
                    <a:gd name="T7" fmla="*/ 0 h 55"/>
                    <a:gd name="T8" fmla="*/ 0 60000 65536"/>
                    <a:gd name="T9" fmla="*/ 0 60000 65536"/>
                    <a:gd name="T10" fmla="*/ 0 60000 65536"/>
                    <a:gd name="T11" fmla="*/ 0 60000 65536"/>
                    <a:gd name="T12" fmla="*/ 0 w 325"/>
                    <a:gd name="T13" fmla="*/ 0 h 55"/>
                    <a:gd name="T14" fmla="*/ 325 w 325"/>
                    <a:gd name="T15" fmla="*/ 55 h 55"/>
                  </a:gdLst>
                  <a:ahLst/>
                  <a:cxnLst>
                    <a:cxn ang="T8">
                      <a:pos x="T0" y="T1"/>
                    </a:cxn>
                    <a:cxn ang="T9">
                      <a:pos x="T2" y="T3"/>
                    </a:cxn>
                    <a:cxn ang="T10">
                      <a:pos x="T4" y="T5"/>
                    </a:cxn>
                    <a:cxn ang="T11">
                      <a:pos x="T6" y="T7"/>
                    </a:cxn>
                  </a:cxnLst>
                  <a:rect l="T12" t="T13" r="T14" b="T15"/>
                  <a:pathLst>
                    <a:path w="325" h="55">
                      <a:moveTo>
                        <a:pt x="0" y="0"/>
                      </a:moveTo>
                      <a:lnTo>
                        <a:pt x="0" y="55"/>
                      </a:lnTo>
                      <a:lnTo>
                        <a:pt x="325" y="5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 name="Freeform 2733"/>
                <p:cNvSpPr>
                  <a:spLocks/>
                </p:cNvSpPr>
                <p:nvPr/>
              </p:nvSpPr>
              <p:spPr bwMode="auto">
                <a:xfrm>
                  <a:off x="3042" y="2495"/>
                  <a:ext cx="65" cy="11"/>
                </a:xfrm>
                <a:custGeom>
                  <a:avLst/>
                  <a:gdLst>
                    <a:gd name="T0" fmla="*/ 0 w 325"/>
                    <a:gd name="T1" fmla="*/ 0 h 55"/>
                    <a:gd name="T2" fmla="*/ 0 w 325"/>
                    <a:gd name="T3" fmla="*/ 0 h 55"/>
                    <a:gd name="T4" fmla="*/ 0 w 325"/>
                    <a:gd name="T5" fmla="*/ 0 h 55"/>
                    <a:gd name="T6" fmla="*/ 0 w 325"/>
                    <a:gd name="T7" fmla="*/ 0 h 55"/>
                    <a:gd name="T8" fmla="*/ 0 60000 65536"/>
                    <a:gd name="T9" fmla="*/ 0 60000 65536"/>
                    <a:gd name="T10" fmla="*/ 0 60000 65536"/>
                    <a:gd name="T11" fmla="*/ 0 60000 65536"/>
                    <a:gd name="T12" fmla="*/ 0 w 325"/>
                    <a:gd name="T13" fmla="*/ 0 h 55"/>
                    <a:gd name="T14" fmla="*/ 325 w 325"/>
                    <a:gd name="T15" fmla="*/ 55 h 55"/>
                  </a:gdLst>
                  <a:ahLst/>
                  <a:cxnLst>
                    <a:cxn ang="T8">
                      <a:pos x="T0" y="T1"/>
                    </a:cxn>
                    <a:cxn ang="T9">
                      <a:pos x="T2" y="T3"/>
                    </a:cxn>
                    <a:cxn ang="T10">
                      <a:pos x="T4" y="T5"/>
                    </a:cxn>
                    <a:cxn ang="T11">
                      <a:pos x="T6" y="T7"/>
                    </a:cxn>
                  </a:cxnLst>
                  <a:rect l="T12" t="T13" r="T14" b="T15"/>
                  <a:pathLst>
                    <a:path w="325" h="55">
                      <a:moveTo>
                        <a:pt x="0" y="0"/>
                      </a:moveTo>
                      <a:lnTo>
                        <a:pt x="300" y="0"/>
                      </a:lnTo>
                      <a:lnTo>
                        <a:pt x="325" y="5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 name="Freeform 2734"/>
                <p:cNvSpPr>
                  <a:spLocks/>
                </p:cNvSpPr>
                <p:nvPr/>
              </p:nvSpPr>
              <p:spPr bwMode="auto">
                <a:xfrm>
                  <a:off x="3042" y="2495"/>
                  <a:ext cx="65" cy="11"/>
                </a:xfrm>
                <a:custGeom>
                  <a:avLst/>
                  <a:gdLst>
                    <a:gd name="T0" fmla="*/ 0 w 325"/>
                    <a:gd name="T1" fmla="*/ 0 h 55"/>
                    <a:gd name="T2" fmla="*/ 0 w 325"/>
                    <a:gd name="T3" fmla="*/ 0 h 55"/>
                    <a:gd name="T4" fmla="*/ 0 w 325"/>
                    <a:gd name="T5" fmla="*/ 0 h 55"/>
                    <a:gd name="T6" fmla="*/ 0 w 325"/>
                    <a:gd name="T7" fmla="*/ 0 h 55"/>
                    <a:gd name="T8" fmla="*/ 0 60000 65536"/>
                    <a:gd name="T9" fmla="*/ 0 60000 65536"/>
                    <a:gd name="T10" fmla="*/ 0 60000 65536"/>
                    <a:gd name="T11" fmla="*/ 0 60000 65536"/>
                    <a:gd name="T12" fmla="*/ 0 w 325"/>
                    <a:gd name="T13" fmla="*/ 0 h 55"/>
                    <a:gd name="T14" fmla="*/ 325 w 325"/>
                    <a:gd name="T15" fmla="*/ 55 h 55"/>
                  </a:gdLst>
                  <a:ahLst/>
                  <a:cxnLst>
                    <a:cxn ang="T8">
                      <a:pos x="T0" y="T1"/>
                    </a:cxn>
                    <a:cxn ang="T9">
                      <a:pos x="T2" y="T3"/>
                    </a:cxn>
                    <a:cxn ang="T10">
                      <a:pos x="T4" y="T5"/>
                    </a:cxn>
                    <a:cxn ang="T11">
                      <a:pos x="T6" y="T7"/>
                    </a:cxn>
                  </a:cxnLst>
                  <a:rect l="T12" t="T13" r="T14" b="T15"/>
                  <a:pathLst>
                    <a:path w="325" h="55">
                      <a:moveTo>
                        <a:pt x="0" y="0"/>
                      </a:moveTo>
                      <a:lnTo>
                        <a:pt x="300" y="0"/>
                      </a:lnTo>
                      <a:lnTo>
                        <a:pt x="325" y="5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 name="Freeform 2735"/>
                <p:cNvSpPr>
                  <a:spLocks/>
                </p:cNvSpPr>
                <p:nvPr/>
              </p:nvSpPr>
              <p:spPr bwMode="auto">
                <a:xfrm>
                  <a:off x="3042" y="2506"/>
                  <a:ext cx="68" cy="11"/>
                </a:xfrm>
                <a:custGeom>
                  <a:avLst/>
                  <a:gdLst>
                    <a:gd name="T0" fmla="*/ 0 w 341"/>
                    <a:gd name="T1" fmla="*/ 0 h 57"/>
                    <a:gd name="T2" fmla="*/ 0 w 341"/>
                    <a:gd name="T3" fmla="*/ 0 h 57"/>
                    <a:gd name="T4" fmla="*/ 0 w 341"/>
                    <a:gd name="T5" fmla="*/ 0 h 57"/>
                    <a:gd name="T6" fmla="*/ 0 w 341"/>
                    <a:gd name="T7" fmla="*/ 0 h 57"/>
                    <a:gd name="T8" fmla="*/ 0 60000 65536"/>
                    <a:gd name="T9" fmla="*/ 0 60000 65536"/>
                    <a:gd name="T10" fmla="*/ 0 60000 65536"/>
                    <a:gd name="T11" fmla="*/ 0 60000 65536"/>
                    <a:gd name="T12" fmla="*/ 0 w 341"/>
                    <a:gd name="T13" fmla="*/ 0 h 57"/>
                    <a:gd name="T14" fmla="*/ 341 w 341"/>
                    <a:gd name="T15" fmla="*/ 57 h 57"/>
                  </a:gdLst>
                  <a:ahLst/>
                  <a:cxnLst>
                    <a:cxn ang="T8">
                      <a:pos x="T0" y="T1"/>
                    </a:cxn>
                    <a:cxn ang="T9">
                      <a:pos x="T2" y="T3"/>
                    </a:cxn>
                    <a:cxn ang="T10">
                      <a:pos x="T4" y="T5"/>
                    </a:cxn>
                    <a:cxn ang="T11">
                      <a:pos x="T6" y="T7"/>
                    </a:cxn>
                  </a:cxnLst>
                  <a:rect l="T12" t="T13" r="T14" b="T15"/>
                  <a:pathLst>
                    <a:path w="341" h="57">
                      <a:moveTo>
                        <a:pt x="0" y="0"/>
                      </a:moveTo>
                      <a:lnTo>
                        <a:pt x="0" y="57"/>
                      </a:lnTo>
                      <a:lnTo>
                        <a:pt x="341" y="5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Freeform 2736"/>
                <p:cNvSpPr>
                  <a:spLocks/>
                </p:cNvSpPr>
                <p:nvPr/>
              </p:nvSpPr>
              <p:spPr bwMode="auto">
                <a:xfrm>
                  <a:off x="3042" y="2506"/>
                  <a:ext cx="68" cy="11"/>
                </a:xfrm>
                <a:custGeom>
                  <a:avLst/>
                  <a:gdLst>
                    <a:gd name="T0" fmla="*/ 0 w 341"/>
                    <a:gd name="T1" fmla="*/ 0 h 57"/>
                    <a:gd name="T2" fmla="*/ 0 w 341"/>
                    <a:gd name="T3" fmla="*/ 0 h 57"/>
                    <a:gd name="T4" fmla="*/ 0 w 341"/>
                    <a:gd name="T5" fmla="*/ 0 h 57"/>
                    <a:gd name="T6" fmla="*/ 0 w 341"/>
                    <a:gd name="T7" fmla="*/ 0 h 57"/>
                    <a:gd name="T8" fmla="*/ 0 60000 65536"/>
                    <a:gd name="T9" fmla="*/ 0 60000 65536"/>
                    <a:gd name="T10" fmla="*/ 0 60000 65536"/>
                    <a:gd name="T11" fmla="*/ 0 60000 65536"/>
                    <a:gd name="T12" fmla="*/ 0 w 341"/>
                    <a:gd name="T13" fmla="*/ 0 h 57"/>
                    <a:gd name="T14" fmla="*/ 341 w 341"/>
                    <a:gd name="T15" fmla="*/ 57 h 57"/>
                  </a:gdLst>
                  <a:ahLst/>
                  <a:cxnLst>
                    <a:cxn ang="T8">
                      <a:pos x="T0" y="T1"/>
                    </a:cxn>
                    <a:cxn ang="T9">
                      <a:pos x="T2" y="T3"/>
                    </a:cxn>
                    <a:cxn ang="T10">
                      <a:pos x="T4" y="T5"/>
                    </a:cxn>
                    <a:cxn ang="T11">
                      <a:pos x="T6" y="T7"/>
                    </a:cxn>
                  </a:cxnLst>
                  <a:rect l="T12" t="T13" r="T14" b="T15"/>
                  <a:pathLst>
                    <a:path w="341" h="57">
                      <a:moveTo>
                        <a:pt x="0" y="0"/>
                      </a:moveTo>
                      <a:lnTo>
                        <a:pt x="0" y="57"/>
                      </a:lnTo>
                      <a:lnTo>
                        <a:pt x="341" y="57"/>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 name="Freeform 2737"/>
                <p:cNvSpPr>
                  <a:spLocks/>
                </p:cNvSpPr>
                <p:nvPr/>
              </p:nvSpPr>
              <p:spPr bwMode="auto">
                <a:xfrm>
                  <a:off x="3042" y="2506"/>
                  <a:ext cx="68" cy="11"/>
                </a:xfrm>
                <a:custGeom>
                  <a:avLst/>
                  <a:gdLst>
                    <a:gd name="T0" fmla="*/ 0 w 341"/>
                    <a:gd name="T1" fmla="*/ 0 h 57"/>
                    <a:gd name="T2" fmla="*/ 0 w 341"/>
                    <a:gd name="T3" fmla="*/ 0 h 57"/>
                    <a:gd name="T4" fmla="*/ 0 w 341"/>
                    <a:gd name="T5" fmla="*/ 0 h 57"/>
                    <a:gd name="T6" fmla="*/ 0 w 341"/>
                    <a:gd name="T7" fmla="*/ 0 h 57"/>
                    <a:gd name="T8" fmla="*/ 0 60000 65536"/>
                    <a:gd name="T9" fmla="*/ 0 60000 65536"/>
                    <a:gd name="T10" fmla="*/ 0 60000 65536"/>
                    <a:gd name="T11" fmla="*/ 0 60000 65536"/>
                    <a:gd name="T12" fmla="*/ 0 w 341"/>
                    <a:gd name="T13" fmla="*/ 0 h 57"/>
                    <a:gd name="T14" fmla="*/ 341 w 341"/>
                    <a:gd name="T15" fmla="*/ 57 h 57"/>
                  </a:gdLst>
                  <a:ahLst/>
                  <a:cxnLst>
                    <a:cxn ang="T8">
                      <a:pos x="T0" y="T1"/>
                    </a:cxn>
                    <a:cxn ang="T9">
                      <a:pos x="T2" y="T3"/>
                    </a:cxn>
                    <a:cxn ang="T10">
                      <a:pos x="T4" y="T5"/>
                    </a:cxn>
                    <a:cxn ang="T11">
                      <a:pos x="T6" y="T7"/>
                    </a:cxn>
                  </a:cxnLst>
                  <a:rect l="T12" t="T13" r="T14" b="T15"/>
                  <a:pathLst>
                    <a:path w="341" h="57">
                      <a:moveTo>
                        <a:pt x="0" y="0"/>
                      </a:moveTo>
                      <a:lnTo>
                        <a:pt x="325" y="0"/>
                      </a:lnTo>
                      <a:lnTo>
                        <a:pt x="341" y="5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 name="Freeform 2738"/>
                <p:cNvSpPr>
                  <a:spLocks/>
                </p:cNvSpPr>
                <p:nvPr/>
              </p:nvSpPr>
              <p:spPr bwMode="auto">
                <a:xfrm>
                  <a:off x="3042" y="2506"/>
                  <a:ext cx="68" cy="11"/>
                </a:xfrm>
                <a:custGeom>
                  <a:avLst/>
                  <a:gdLst>
                    <a:gd name="T0" fmla="*/ 0 w 341"/>
                    <a:gd name="T1" fmla="*/ 0 h 57"/>
                    <a:gd name="T2" fmla="*/ 0 w 341"/>
                    <a:gd name="T3" fmla="*/ 0 h 57"/>
                    <a:gd name="T4" fmla="*/ 0 w 341"/>
                    <a:gd name="T5" fmla="*/ 0 h 57"/>
                    <a:gd name="T6" fmla="*/ 0 w 341"/>
                    <a:gd name="T7" fmla="*/ 0 h 57"/>
                    <a:gd name="T8" fmla="*/ 0 60000 65536"/>
                    <a:gd name="T9" fmla="*/ 0 60000 65536"/>
                    <a:gd name="T10" fmla="*/ 0 60000 65536"/>
                    <a:gd name="T11" fmla="*/ 0 60000 65536"/>
                    <a:gd name="T12" fmla="*/ 0 w 341"/>
                    <a:gd name="T13" fmla="*/ 0 h 57"/>
                    <a:gd name="T14" fmla="*/ 341 w 341"/>
                    <a:gd name="T15" fmla="*/ 57 h 57"/>
                  </a:gdLst>
                  <a:ahLst/>
                  <a:cxnLst>
                    <a:cxn ang="T8">
                      <a:pos x="T0" y="T1"/>
                    </a:cxn>
                    <a:cxn ang="T9">
                      <a:pos x="T2" y="T3"/>
                    </a:cxn>
                    <a:cxn ang="T10">
                      <a:pos x="T4" y="T5"/>
                    </a:cxn>
                    <a:cxn ang="T11">
                      <a:pos x="T6" y="T7"/>
                    </a:cxn>
                  </a:cxnLst>
                  <a:rect l="T12" t="T13" r="T14" b="T15"/>
                  <a:pathLst>
                    <a:path w="341" h="57">
                      <a:moveTo>
                        <a:pt x="0" y="0"/>
                      </a:moveTo>
                      <a:lnTo>
                        <a:pt x="325" y="0"/>
                      </a:lnTo>
                      <a:lnTo>
                        <a:pt x="341" y="57"/>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 name="Freeform 2739"/>
                <p:cNvSpPr>
                  <a:spLocks/>
                </p:cNvSpPr>
                <p:nvPr/>
              </p:nvSpPr>
              <p:spPr bwMode="auto">
                <a:xfrm>
                  <a:off x="3042" y="2517"/>
                  <a:ext cx="69" cy="12"/>
                </a:xfrm>
                <a:custGeom>
                  <a:avLst/>
                  <a:gdLst>
                    <a:gd name="T0" fmla="*/ 0 w 346"/>
                    <a:gd name="T1" fmla="*/ 0 h 60"/>
                    <a:gd name="T2" fmla="*/ 0 w 346"/>
                    <a:gd name="T3" fmla="*/ 0 h 60"/>
                    <a:gd name="T4" fmla="*/ 0 w 346"/>
                    <a:gd name="T5" fmla="*/ 0 h 60"/>
                    <a:gd name="T6" fmla="*/ 0 w 346"/>
                    <a:gd name="T7" fmla="*/ 0 h 60"/>
                    <a:gd name="T8" fmla="*/ 0 60000 65536"/>
                    <a:gd name="T9" fmla="*/ 0 60000 65536"/>
                    <a:gd name="T10" fmla="*/ 0 60000 65536"/>
                    <a:gd name="T11" fmla="*/ 0 60000 65536"/>
                    <a:gd name="T12" fmla="*/ 0 w 346"/>
                    <a:gd name="T13" fmla="*/ 0 h 60"/>
                    <a:gd name="T14" fmla="*/ 346 w 346"/>
                    <a:gd name="T15" fmla="*/ 60 h 60"/>
                  </a:gdLst>
                  <a:ahLst/>
                  <a:cxnLst>
                    <a:cxn ang="T8">
                      <a:pos x="T0" y="T1"/>
                    </a:cxn>
                    <a:cxn ang="T9">
                      <a:pos x="T2" y="T3"/>
                    </a:cxn>
                    <a:cxn ang="T10">
                      <a:pos x="T4" y="T5"/>
                    </a:cxn>
                    <a:cxn ang="T11">
                      <a:pos x="T6" y="T7"/>
                    </a:cxn>
                  </a:cxnLst>
                  <a:rect l="T12" t="T13" r="T14" b="T15"/>
                  <a:pathLst>
                    <a:path w="346" h="60">
                      <a:moveTo>
                        <a:pt x="0" y="0"/>
                      </a:moveTo>
                      <a:lnTo>
                        <a:pt x="0" y="60"/>
                      </a:lnTo>
                      <a:lnTo>
                        <a:pt x="346" y="6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7" name="Freeform 2740"/>
                <p:cNvSpPr>
                  <a:spLocks/>
                </p:cNvSpPr>
                <p:nvPr/>
              </p:nvSpPr>
              <p:spPr bwMode="auto">
                <a:xfrm>
                  <a:off x="3042" y="2517"/>
                  <a:ext cx="69" cy="12"/>
                </a:xfrm>
                <a:custGeom>
                  <a:avLst/>
                  <a:gdLst>
                    <a:gd name="T0" fmla="*/ 0 w 346"/>
                    <a:gd name="T1" fmla="*/ 0 h 60"/>
                    <a:gd name="T2" fmla="*/ 0 w 346"/>
                    <a:gd name="T3" fmla="*/ 0 h 60"/>
                    <a:gd name="T4" fmla="*/ 0 w 346"/>
                    <a:gd name="T5" fmla="*/ 0 h 60"/>
                    <a:gd name="T6" fmla="*/ 0 w 346"/>
                    <a:gd name="T7" fmla="*/ 0 h 60"/>
                    <a:gd name="T8" fmla="*/ 0 60000 65536"/>
                    <a:gd name="T9" fmla="*/ 0 60000 65536"/>
                    <a:gd name="T10" fmla="*/ 0 60000 65536"/>
                    <a:gd name="T11" fmla="*/ 0 60000 65536"/>
                    <a:gd name="T12" fmla="*/ 0 w 346"/>
                    <a:gd name="T13" fmla="*/ 0 h 60"/>
                    <a:gd name="T14" fmla="*/ 346 w 346"/>
                    <a:gd name="T15" fmla="*/ 60 h 60"/>
                  </a:gdLst>
                  <a:ahLst/>
                  <a:cxnLst>
                    <a:cxn ang="T8">
                      <a:pos x="T0" y="T1"/>
                    </a:cxn>
                    <a:cxn ang="T9">
                      <a:pos x="T2" y="T3"/>
                    </a:cxn>
                    <a:cxn ang="T10">
                      <a:pos x="T4" y="T5"/>
                    </a:cxn>
                    <a:cxn ang="T11">
                      <a:pos x="T6" y="T7"/>
                    </a:cxn>
                  </a:cxnLst>
                  <a:rect l="T12" t="T13" r="T14" b="T15"/>
                  <a:pathLst>
                    <a:path w="346" h="60">
                      <a:moveTo>
                        <a:pt x="0" y="0"/>
                      </a:moveTo>
                      <a:lnTo>
                        <a:pt x="0" y="60"/>
                      </a:lnTo>
                      <a:lnTo>
                        <a:pt x="346" y="60"/>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 name="Freeform 2741"/>
                <p:cNvSpPr>
                  <a:spLocks/>
                </p:cNvSpPr>
                <p:nvPr/>
              </p:nvSpPr>
              <p:spPr bwMode="auto">
                <a:xfrm>
                  <a:off x="3042" y="2517"/>
                  <a:ext cx="69" cy="12"/>
                </a:xfrm>
                <a:custGeom>
                  <a:avLst/>
                  <a:gdLst>
                    <a:gd name="T0" fmla="*/ 0 w 346"/>
                    <a:gd name="T1" fmla="*/ 0 h 60"/>
                    <a:gd name="T2" fmla="*/ 0 w 346"/>
                    <a:gd name="T3" fmla="*/ 0 h 60"/>
                    <a:gd name="T4" fmla="*/ 0 w 346"/>
                    <a:gd name="T5" fmla="*/ 0 h 60"/>
                    <a:gd name="T6" fmla="*/ 0 w 346"/>
                    <a:gd name="T7" fmla="*/ 0 h 60"/>
                    <a:gd name="T8" fmla="*/ 0 60000 65536"/>
                    <a:gd name="T9" fmla="*/ 0 60000 65536"/>
                    <a:gd name="T10" fmla="*/ 0 60000 65536"/>
                    <a:gd name="T11" fmla="*/ 0 60000 65536"/>
                    <a:gd name="T12" fmla="*/ 0 w 346"/>
                    <a:gd name="T13" fmla="*/ 0 h 60"/>
                    <a:gd name="T14" fmla="*/ 346 w 346"/>
                    <a:gd name="T15" fmla="*/ 60 h 60"/>
                  </a:gdLst>
                  <a:ahLst/>
                  <a:cxnLst>
                    <a:cxn ang="T8">
                      <a:pos x="T0" y="T1"/>
                    </a:cxn>
                    <a:cxn ang="T9">
                      <a:pos x="T2" y="T3"/>
                    </a:cxn>
                    <a:cxn ang="T10">
                      <a:pos x="T4" y="T5"/>
                    </a:cxn>
                    <a:cxn ang="T11">
                      <a:pos x="T6" y="T7"/>
                    </a:cxn>
                  </a:cxnLst>
                  <a:rect l="T12" t="T13" r="T14" b="T15"/>
                  <a:pathLst>
                    <a:path w="346" h="60">
                      <a:moveTo>
                        <a:pt x="0" y="0"/>
                      </a:moveTo>
                      <a:lnTo>
                        <a:pt x="341" y="0"/>
                      </a:lnTo>
                      <a:lnTo>
                        <a:pt x="346" y="6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 name="Freeform 2742"/>
                <p:cNvSpPr>
                  <a:spLocks/>
                </p:cNvSpPr>
                <p:nvPr/>
              </p:nvSpPr>
              <p:spPr bwMode="auto">
                <a:xfrm>
                  <a:off x="3042" y="2517"/>
                  <a:ext cx="69" cy="12"/>
                </a:xfrm>
                <a:custGeom>
                  <a:avLst/>
                  <a:gdLst>
                    <a:gd name="T0" fmla="*/ 0 w 346"/>
                    <a:gd name="T1" fmla="*/ 0 h 60"/>
                    <a:gd name="T2" fmla="*/ 0 w 346"/>
                    <a:gd name="T3" fmla="*/ 0 h 60"/>
                    <a:gd name="T4" fmla="*/ 0 w 346"/>
                    <a:gd name="T5" fmla="*/ 0 h 60"/>
                    <a:gd name="T6" fmla="*/ 0 w 346"/>
                    <a:gd name="T7" fmla="*/ 0 h 60"/>
                    <a:gd name="T8" fmla="*/ 0 60000 65536"/>
                    <a:gd name="T9" fmla="*/ 0 60000 65536"/>
                    <a:gd name="T10" fmla="*/ 0 60000 65536"/>
                    <a:gd name="T11" fmla="*/ 0 60000 65536"/>
                    <a:gd name="T12" fmla="*/ 0 w 346"/>
                    <a:gd name="T13" fmla="*/ 0 h 60"/>
                    <a:gd name="T14" fmla="*/ 346 w 346"/>
                    <a:gd name="T15" fmla="*/ 60 h 60"/>
                  </a:gdLst>
                  <a:ahLst/>
                  <a:cxnLst>
                    <a:cxn ang="T8">
                      <a:pos x="T0" y="T1"/>
                    </a:cxn>
                    <a:cxn ang="T9">
                      <a:pos x="T2" y="T3"/>
                    </a:cxn>
                    <a:cxn ang="T10">
                      <a:pos x="T4" y="T5"/>
                    </a:cxn>
                    <a:cxn ang="T11">
                      <a:pos x="T6" y="T7"/>
                    </a:cxn>
                  </a:cxnLst>
                  <a:rect l="T12" t="T13" r="T14" b="T15"/>
                  <a:pathLst>
                    <a:path w="346" h="60">
                      <a:moveTo>
                        <a:pt x="0" y="0"/>
                      </a:moveTo>
                      <a:lnTo>
                        <a:pt x="341" y="0"/>
                      </a:lnTo>
                      <a:lnTo>
                        <a:pt x="346" y="60"/>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 name="Freeform 2743"/>
                <p:cNvSpPr>
                  <a:spLocks/>
                </p:cNvSpPr>
                <p:nvPr/>
              </p:nvSpPr>
              <p:spPr bwMode="auto">
                <a:xfrm>
                  <a:off x="3042" y="2529"/>
                  <a:ext cx="69" cy="2"/>
                </a:xfrm>
                <a:custGeom>
                  <a:avLst/>
                  <a:gdLst>
                    <a:gd name="T0" fmla="*/ 0 w 346"/>
                    <a:gd name="T1" fmla="*/ 0 h 8"/>
                    <a:gd name="T2" fmla="*/ 0 w 346"/>
                    <a:gd name="T3" fmla="*/ 0 h 8"/>
                    <a:gd name="T4" fmla="*/ 0 w 346"/>
                    <a:gd name="T5" fmla="*/ 0 h 8"/>
                    <a:gd name="T6" fmla="*/ 0 w 346"/>
                    <a:gd name="T7" fmla="*/ 0 h 8"/>
                    <a:gd name="T8" fmla="*/ 0 60000 65536"/>
                    <a:gd name="T9" fmla="*/ 0 60000 65536"/>
                    <a:gd name="T10" fmla="*/ 0 60000 65536"/>
                    <a:gd name="T11" fmla="*/ 0 60000 65536"/>
                    <a:gd name="T12" fmla="*/ 0 w 346"/>
                    <a:gd name="T13" fmla="*/ 0 h 8"/>
                    <a:gd name="T14" fmla="*/ 346 w 346"/>
                    <a:gd name="T15" fmla="*/ 8 h 8"/>
                  </a:gdLst>
                  <a:ahLst/>
                  <a:cxnLst>
                    <a:cxn ang="T8">
                      <a:pos x="T0" y="T1"/>
                    </a:cxn>
                    <a:cxn ang="T9">
                      <a:pos x="T2" y="T3"/>
                    </a:cxn>
                    <a:cxn ang="T10">
                      <a:pos x="T4" y="T5"/>
                    </a:cxn>
                    <a:cxn ang="T11">
                      <a:pos x="T6" y="T7"/>
                    </a:cxn>
                  </a:cxnLst>
                  <a:rect l="T12" t="T13" r="T14" b="T15"/>
                  <a:pathLst>
                    <a:path w="346" h="8">
                      <a:moveTo>
                        <a:pt x="0" y="0"/>
                      </a:moveTo>
                      <a:lnTo>
                        <a:pt x="0" y="8"/>
                      </a:lnTo>
                      <a:lnTo>
                        <a:pt x="346" y="8"/>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1" name="Freeform 2744"/>
                <p:cNvSpPr>
                  <a:spLocks/>
                </p:cNvSpPr>
                <p:nvPr/>
              </p:nvSpPr>
              <p:spPr bwMode="auto">
                <a:xfrm>
                  <a:off x="3042" y="2529"/>
                  <a:ext cx="69" cy="2"/>
                </a:xfrm>
                <a:custGeom>
                  <a:avLst/>
                  <a:gdLst>
                    <a:gd name="T0" fmla="*/ 0 w 346"/>
                    <a:gd name="T1" fmla="*/ 0 h 8"/>
                    <a:gd name="T2" fmla="*/ 0 w 346"/>
                    <a:gd name="T3" fmla="*/ 0 h 8"/>
                    <a:gd name="T4" fmla="*/ 0 w 346"/>
                    <a:gd name="T5" fmla="*/ 0 h 8"/>
                    <a:gd name="T6" fmla="*/ 0 w 346"/>
                    <a:gd name="T7" fmla="*/ 0 h 8"/>
                    <a:gd name="T8" fmla="*/ 0 60000 65536"/>
                    <a:gd name="T9" fmla="*/ 0 60000 65536"/>
                    <a:gd name="T10" fmla="*/ 0 60000 65536"/>
                    <a:gd name="T11" fmla="*/ 0 60000 65536"/>
                    <a:gd name="T12" fmla="*/ 0 w 346"/>
                    <a:gd name="T13" fmla="*/ 0 h 8"/>
                    <a:gd name="T14" fmla="*/ 346 w 346"/>
                    <a:gd name="T15" fmla="*/ 8 h 8"/>
                  </a:gdLst>
                  <a:ahLst/>
                  <a:cxnLst>
                    <a:cxn ang="T8">
                      <a:pos x="T0" y="T1"/>
                    </a:cxn>
                    <a:cxn ang="T9">
                      <a:pos x="T2" y="T3"/>
                    </a:cxn>
                    <a:cxn ang="T10">
                      <a:pos x="T4" y="T5"/>
                    </a:cxn>
                    <a:cxn ang="T11">
                      <a:pos x="T6" y="T7"/>
                    </a:cxn>
                  </a:cxnLst>
                  <a:rect l="T12" t="T13" r="T14" b="T15"/>
                  <a:pathLst>
                    <a:path w="346" h="8">
                      <a:moveTo>
                        <a:pt x="0" y="0"/>
                      </a:moveTo>
                      <a:lnTo>
                        <a:pt x="0" y="8"/>
                      </a:lnTo>
                      <a:lnTo>
                        <a:pt x="346" y="8"/>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 name="Freeform 2745"/>
                <p:cNvSpPr>
                  <a:spLocks/>
                </p:cNvSpPr>
                <p:nvPr/>
              </p:nvSpPr>
              <p:spPr bwMode="auto">
                <a:xfrm>
                  <a:off x="3042" y="2529"/>
                  <a:ext cx="69" cy="2"/>
                </a:xfrm>
                <a:custGeom>
                  <a:avLst/>
                  <a:gdLst>
                    <a:gd name="T0" fmla="*/ 0 w 346"/>
                    <a:gd name="T1" fmla="*/ 0 h 8"/>
                    <a:gd name="T2" fmla="*/ 0 w 346"/>
                    <a:gd name="T3" fmla="*/ 0 h 8"/>
                    <a:gd name="T4" fmla="*/ 0 w 346"/>
                    <a:gd name="T5" fmla="*/ 0 h 8"/>
                    <a:gd name="T6" fmla="*/ 0 w 346"/>
                    <a:gd name="T7" fmla="*/ 0 h 8"/>
                    <a:gd name="T8" fmla="*/ 0 60000 65536"/>
                    <a:gd name="T9" fmla="*/ 0 60000 65536"/>
                    <a:gd name="T10" fmla="*/ 0 60000 65536"/>
                    <a:gd name="T11" fmla="*/ 0 60000 65536"/>
                    <a:gd name="T12" fmla="*/ 0 w 346"/>
                    <a:gd name="T13" fmla="*/ 0 h 8"/>
                    <a:gd name="T14" fmla="*/ 346 w 346"/>
                    <a:gd name="T15" fmla="*/ 8 h 8"/>
                  </a:gdLst>
                  <a:ahLst/>
                  <a:cxnLst>
                    <a:cxn ang="T8">
                      <a:pos x="T0" y="T1"/>
                    </a:cxn>
                    <a:cxn ang="T9">
                      <a:pos x="T2" y="T3"/>
                    </a:cxn>
                    <a:cxn ang="T10">
                      <a:pos x="T4" y="T5"/>
                    </a:cxn>
                    <a:cxn ang="T11">
                      <a:pos x="T6" y="T7"/>
                    </a:cxn>
                  </a:cxnLst>
                  <a:rect l="T12" t="T13" r="T14" b="T15"/>
                  <a:pathLst>
                    <a:path w="346" h="8">
                      <a:moveTo>
                        <a:pt x="0" y="0"/>
                      </a:moveTo>
                      <a:lnTo>
                        <a:pt x="346" y="0"/>
                      </a:lnTo>
                      <a:lnTo>
                        <a:pt x="346" y="8"/>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3" name="Freeform 2746"/>
                <p:cNvSpPr>
                  <a:spLocks/>
                </p:cNvSpPr>
                <p:nvPr/>
              </p:nvSpPr>
              <p:spPr bwMode="auto">
                <a:xfrm>
                  <a:off x="3042" y="2529"/>
                  <a:ext cx="69" cy="2"/>
                </a:xfrm>
                <a:custGeom>
                  <a:avLst/>
                  <a:gdLst>
                    <a:gd name="T0" fmla="*/ 0 w 346"/>
                    <a:gd name="T1" fmla="*/ 0 h 8"/>
                    <a:gd name="T2" fmla="*/ 0 w 346"/>
                    <a:gd name="T3" fmla="*/ 0 h 8"/>
                    <a:gd name="T4" fmla="*/ 0 w 346"/>
                    <a:gd name="T5" fmla="*/ 0 h 8"/>
                    <a:gd name="T6" fmla="*/ 0 w 346"/>
                    <a:gd name="T7" fmla="*/ 0 h 8"/>
                    <a:gd name="T8" fmla="*/ 0 60000 65536"/>
                    <a:gd name="T9" fmla="*/ 0 60000 65536"/>
                    <a:gd name="T10" fmla="*/ 0 60000 65536"/>
                    <a:gd name="T11" fmla="*/ 0 60000 65536"/>
                    <a:gd name="T12" fmla="*/ 0 w 346"/>
                    <a:gd name="T13" fmla="*/ 0 h 8"/>
                    <a:gd name="T14" fmla="*/ 346 w 346"/>
                    <a:gd name="T15" fmla="*/ 8 h 8"/>
                  </a:gdLst>
                  <a:ahLst/>
                  <a:cxnLst>
                    <a:cxn ang="T8">
                      <a:pos x="T0" y="T1"/>
                    </a:cxn>
                    <a:cxn ang="T9">
                      <a:pos x="T2" y="T3"/>
                    </a:cxn>
                    <a:cxn ang="T10">
                      <a:pos x="T4" y="T5"/>
                    </a:cxn>
                    <a:cxn ang="T11">
                      <a:pos x="T6" y="T7"/>
                    </a:cxn>
                  </a:cxnLst>
                  <a:rect l="T12" t="T13" r="T14" b="T15"/>
                  <a:pathLst>
                    <a:path w="346" h="8">
                      <a:moveTo>
                        <a:pt x="0" y="0"/>
                      </a:moveTo>
                      <a:lnTo>
                        <a:pt x="346" y="0"/>
                      </a:lnTo>
                      <a:lnTo>
                        <a:pt x="346" y="8"/>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 name="Freeform 2747"/>
                <p:cNvSpPr>
                  <a:spLocks/>
                </p:cNvSpPr>
                <p:nvPr/>
              </p:nvSpPr>
              <p:spPr bwMode="auto">
                <a:xfrm>
                  <a:off x="3042" y="2531"/>
                  <a:ext cx="69" cy="1"/>
                </a:xfrm>
                <a:custGeom>
                  <a:avLst/>
                  <a:gdLst>
                    <a:gd name="T0" fmla="*/ 0 w 346"/>
                    <a:gd name="T1" fmla="*/ 0 h 6"/>
                    <a:gd name="T2" fmla="*/ 0 w 346"/>
                    <a:gd name="T3" fmla="*/ 0 h 6"/>
                    <a:gd name="T4" fmla="*/ 0 w 346"/>
                    <a:gd name="T5" fmla="*/ 0 h 6"/>
                    <a:gd name="T6" fmla="*/ 0 w 346"/>
                    <a:gd name="T7" fmla="*/ 0 h 6"/>
                    <a:gd name="T8" fmla="*/ 0 60000 65536"/>
                    <a:gd name="T9" fmla="*/ 0 60000 65536"/>
                    <a:gd name="T10" fmla="*/ 0 60000 65536"/>
                    <a:gd name="T11" fmla="*/ 0 60000 65536"/>
                    <a:gd name="T12" fmla="*/ 0 w 346"/>
                    <a:gd name="T13" fmla="*/ 0 h 6"/>
                    <a:gd name="T14" fmla="*/ 346 w 346"/>
                    <a:gd name="T15" fmla="*/ 6 h 6"/>
                  </a:gdLst>
                  <a:ahLst/>
                  <a:cxnLst>
                    <a:cxn ang="T8">
                      <a:pos x="T0" y="T1"/>
                    </a:cxn>
                    <a:cxn ang="T9">
                      <a:pos x="T2" y="T3"/>
                    </a:cxn>
                    <a:cxn ang="T10">
                      <a:pos x="T4" y="T5"/>
                    </a:cxn>
                    <a:cxn ang="T11">
                      <a:pos x="T6" y="T7"/>
                    </a:cxn>
                  </a:cxnLst>
                  <a:rect l="T12" t="T13" r="T14" b="T15"/>
                  <a:pathLst>
                    <a:path w="346" h="6">
                      <a:moveTo>
                        <a:pt x="0" y="0"/>
                      </a:moveTo>
                      <a:lnTo>
                        <a:pt x="0" y="6"/>
                      </a:lnTo>
                      <a:lnTo>
                        <a:pt x="346" y="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5" name="Freeform 2748"/>
                <p:cNvSpPr>
                  <a:spLocks/>
                </p:cNvSpPr>
                <p:nvPr/>
              </p:nvSpPr>
              <p:spPr bwMode="auto">
                <a:xfrm>
                  <a:off x="3042" y="2531"/>
                  <a:ext cx="69" cy="1"/>
                </a:xfrm>
                <a:custGeom>
                  <a:avLst/>
                  <a:gdLst>
                    <a:gd name="T0" fmla="*/ 0 w 346"/>
                    <a:gd name="T1" fmla="*/ 0 h 6"/>
                    <a:gd name="T2" fmla="*/ 0 w 346"/>
                    <a:gd name="T3" fmla="*/ 0 h 6"/>
                    <a:gd name="T4" fmla="*/ 0 w 346"/>
                    <a:gd name="T5" fmla="*/ 0 h 6"/>
                    <a:gd name="T6" fmla="*/ 0 w 346"/>
                    <a:gd name="T7" fmla="*/ 0 h 6"/>
                    <a:gd name="T8" fmla="*/ 0 60000 65536"/>
                    <a:gd name="T9" fmla="*/ 0 60000 65536"/>
                    <a:gd name="T10" fmla="*/ 0 60000 65536"/>
                    <a:gd name="T11" fmla="*/ 0 60000 65536"/>
                    <a:gd name="T12" fmla="*/ 0 w 346"/>
                    <a:gd name="T13" fmla="*/ 0 h 6"/>
                    <a:gd name="T14" fmla="*/ 346 w 346"/>
                    <a:gd name="T15" fmla="*/ 6 h 6"/>
                  </a:gdLst>
                  <a:ahLst/>
                  <a:cxnLst>
                    <a:cxn ang="T8">
                      <a:pos x="T0" y="T1"/>
                    </a:cxn>
                    <a:cxn ang="T9">
                      <a:pos x="T2" y="T3"/>
                    </a:cxn>
                    <a:cxn ang="T10">
                      <a:pos x="T4" y="T5"/>
                    </a:cxn>
                    <a:cxn ang="T11">
                      <a:pos x="T6" y="T7"/>
                    </a:cxn>
                  </a:cxnLst>
                  <a:rect l="T12" t="T13" r="T14" b="T15"/>
                  <a:pathLst>
                    <a:path w="346" h="6">
                      <a:moveTo>
                        <a:pt x="0" y="0"/>
                      </a:moveTo>
                      <a:lnTo>
                        <a:pt x="0" y="6"/>
                      </a:lnTo>
                      <a:lnTo>
                        <a:pt x="346" y="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 name="Freeform 2749"/>
                <p:cNvSpPr>
                  <a:spLocks/>
                </p:cNvSpPr>
                <p:nvPr/>
              </p:nvSpPr>
              <p:spPr bwMode="auto">
                <a:xfrm>
                  <a:off x="3042" y="2531"/>
                  <a:ext cx="69" cy="1"/>
                </a:xfrm>
                <a:custGeom>
                  <a:avLst/>
                  <a:gdLst>
                    <a:gd name="T0" fmla="*/ 0 w 346"/>
                    <a:gd name="T1" fmla="*/ 0 h 6"/>
                    <a:gd name="T2" fmla="*/ 0 w 346"/>
                    <a:gd name="T3" fmla="*/ 0 h 6"/>
                    <a:gd name="T4" fmla="*/ 0 w 346"/>
                    <a:gd name="T5" fmla="*/ 0 h 6"/>
                    <a:gd name="T6" fmla="*/ 0 w 346"/>
                    <a:gd name="T7" fmla="*/ 0 h 6"/>
                    <a:gd name="T8" fmla="*/ 0 60000 65536"/>
                    <a:gd name="T9" fmla="*/ 0 60000 65536"/>
                    <a:gd name="T10" fmla="*/ 0 60000 65536"/>
                    <a:gd name="T11" fmla="*/ 0 60000 65536"/>
                    <a:gd name="T12" fmla="*/ 0 w 346"/>
                    <a:gd name="T13" fmla="*/ 0 h 6"/>
                    <a:gd name="T14" fmla="*/ 346 w 346"/>
                    <a:gd name="T15" fmla="*/ 6 h 6"/>
                  </a:gdLst>
                  <a:ahLst/>
                  <a:cxnLst>
                    <a:cxn ang="T8">
                      <a:pos x="T0" y="T1"/>
                    </a:cxn>
                    <a:cxn ang="T9">
                      <a:pos x="T2" y="T3"/>
                    </a:cxn>
                    <a:cxn ang="T10">
                      <a:pos x="T4" y="T5"/>
                    </a:cxn>
                    <a:cxn ang="T11">
                      <a:pos x="T6" y="T7"/>
                    </a:cxn>
                  </a:cxnLst>
                  <a:rect l="T12" t="T13" r="T14" b="T15"/>
                  <a:pathLst>
                    <a:path w="346" h="6">
                      <a:moveTo>
                        <a:pt x="0" y="0"/>
                      </a:moveTo>
                      <a:lnTo>
                        <a:pt x="346" y="0"/>
                      </a:lnTo>
                      <a:lnTo>
                        <a:pt x="346" y="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7" name="Freeform 2750"/>
                <p:cNvSpPr>
                  <a:spLocks/>
                </p:cNvSpPr>
                <p:nvPr/>
              </p:nvSpPr>
              <p:spPr bwMode="auto">
                <a:xfrm>
                  <a:off x="3042" y="2531"/>
                  <a:ext cx="69" cy="1"/>
                </a:xfrm>
                <a:custGeom>
                  <a:avLst/>
                  <a:gdLst>
                    <a:gd name="T0" fmla="*/ 0 w 346"/>
                    <a:gd name="T1" fmla="*/ 0 h 6"/>
                    <a:gd name="T2" fmla="*/ 0 w 346"/>
                    <a:gd name="T3" fmla="*/ 0 h 6"/>
                    <a:gd name="T4" fmla="*/ 0 w 346"/>
                    <a:gd name="T5" fmla="*/ 0 h 6"/>
                    <a:gd name="T6" fmla="*/ 0 w 346"/>
                    <a:gd name="T7" fmla="*/ 0 h 6"/>
                    <a:gd name="T8" fmla="*/ 0 60000 65536"/>
                    <a:gd name="T9" fmla="*/ 0 60000 65536"/>
                    <a:gd name="T10" fmla="*/ 0 60000 65536"/>
                    <a:gd name="T11" fmla="*/ 0 60000 65536"/>
                    <a:gd name="T12" fmla="*/ 0 w 346"/>
                    <a:gd name="T13" fmla="*/ 0 h 6"/>
                    <a:gd name="T14" fmla="*/ 346 w 346"/>
                    <a:gd name="T15" fmla="*/ 6 h 6"/>
                  </a:gdLst>
                  <a:ahLst/>
                  <a:cxnLst>
                    <a:cxn ang="T8">
                      <a:pos x="T0" y="T1"/>
                    </a:cxn>
                    <a:cxn ang="T9">
                      <a:pos x="T2" y="T3"/>
                    </a:cxn>
                    <a:cxn ang="T10">
                      <a:pos x="T4" y="T5"/>
                    </a:cxn>
                    <a:cxn ang="T11">
                      <a:pos x="T6" y="T7"/>
                    </a:cxn>
                  </a:cxnLst>
                  <a:rect l="T12" t="T13" r="T14" b="T15"/>
                  <a:pathLst>
                    <a:path w="346" h="6">
                      <a:moveTo>
                        <a:pt x="0" y="0"/>
                      </a:moveTo>
                      <a:lnTo>
                        <a:pt x="346" y="0"/>
                      </a:lnTo>
                      <a:lnTo>
                        <a:pt x="346" y="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 name="Rectangle 2751"/>
                <p:cNvSpPr>
                  <a:spLocks noChangeArrowheads="1"/>
                </p:cNvSpPr>
                <p:nvPr/>
              </p:nvSpPr>
              <p:spPr bwMode="auto">
                <a:xfrm>
                  <a:off x="2976" y="2532"/>
                  <a:ext cx="66"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9" name="Rectangle 2752"/>
                <p:cNvSpPr>
                  <a:spLocks noChangeArrowheads="1"/>
                </p:cNvSpPr>
                <p:nvPr/>
              </p:nvSpPr>
              <p:spPr bwMode="auto">
                <a:xfrm>
                  <a:off x="2976" y="2532"/>
                  <a:ext cx="66" cy="1"/>
                </a:xfrm>
                <a:prstGeom prst="rect">
                  <a:avLst/>
                </a:prstGeom>
                <a:grp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0" name="Rectangle 2753"/>
                <p:cNvSpPr>
                  <a:spLocks noChangeArrowheads="1"/>
                </p:cNvSpPr>
                <p:nvPr/>
              </p:nvSpPr>
              <p:spPr bwMode="auto">
                <a:xfrm>
                  <a:off x="3042" y="2532"/>
                  <a:ext cx="69"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1" name="Rectangle 2754"/>
                <p:cNvSpPr>
                  <a:spLocks noChangeArrowheads="1"/>
                </p:cNvSpPr>
                <p:nvPr/>
              </p:nvSpPr>
              <p:spPr bwMode="auto">
                <a:xfrm>
                  <a:off x="3042" y="2532"/>
                  <a:ext cx="69" cy="1"/>
                </a:xfrm>
                <a:prstGeom prst="rect">
                  <a:avLst/>
                </a:prstGeom>
                <a:grp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 name="Freeform 2755"/>
                <p:cNvSpPr>
                  <a:spLocks/>
                </p:cNvSpPr>
                <p:nvPr/>
              </p:nvSpPr>
              <p:spPr bwMode="auto">
                <a:xfrm>
                  <a:off x="2976" y="2532"/>
                  <a:ext cx="66" cy="11"/>
                </a:xfrm>
                <a:custGeom>
                  <a:avLst/>
                  <a:gdLst>
                    <a:gd name="T0" fmla="*/ 0 w 332"/>
                    <a:gd name="T1" fmla="*/ 0 h 56"/>
                    <a:gd name="T2" fmla="*/ 0 w 332"/>
                    <a:gd name="T3" fmla="*/ 0 h 56"/>
                    <a:gd name="T4" fmla="*/ 0 w 332"/>
                    <a:gd name="T5" fmla="*/ 0 h 56"/>
                    <a:gd name="T6" fmla="*/ 0 w 332"/>
                    <a:gd name="T7" fmla="*/ 0 h 56"/>
                    <a:gd name="T8" fmla="*/ 0 60000 65536"/>
                    <a:gd name="T9" fmla="*/ 0 60000 65536"/>
                    <a:gd name="T10" fmla="*/ 0 60000 65536"/>
                    <a:gd name="T11" fmla="*/ 0 60000 65536"/>
                    <a:gd name="T12" fmla="*/ 0 w 332"/>
                    <a:gd name="T13" fmla="*/ 0 h 56"/>
                    <a:gd name="T14" fmla="*/ 332 w 332"/>
                    <a:gd name="T15" fmla="*/ 56 h 56"/>
                  </a:gdLst>
                  <a:ahLst/>
                  <a:cxnLst>
                    <a:cxn ang="T8">
                      <a:pos x="T0" y="T1"/>
                    </a:cxn>
                    <a:cxn ang="T9">
                      <a:pos x="T2" y="T3"/>
                    </a:cxn>
                    <a:cxn ang="T10">
                      <a:pos x="T4" y="T5"/>
                    </a:cxn>
                    <a:cxn ang="T11">
                      <a:pos x="T6" y="T7"/>
                    </a:cxn>
                  </a:cxnLst>
                  <a:rect l="T12" t="T13" r="T14" b="T15"/>
                  <a:pathLst>
                    <a:path w="332" h="56">
                      <a:moveTo>
                        <a:pt x="0" y="0"/>
                      </a:moveTo>
                      <a:lnTo>
                        <a:pt x="8" y="56"/>
                      </a:lnTo>
                      <a:lnTo>
                        <a:pt x="332" y="5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 name="Freeform 2756"/>
                <p:cNvSpPr>
                  <a:spLocks/>
                </p:cNvSpPr>
                <p:nvPr/>
              </p:nvSpPr>
              <p:spPr bwMode="auto">
                <a:xfrm>
                  <a:off x="2976" y="2532"/>
                  <a:ext cx="66" cy="11"/>
                </a:xfrm>
                <a:custGeom>
                  <a:avLst/>
                  <a:gdLst>
                    <a:gd name="T0" fmla="*/ 0 w 332"/>
                    <a:gd name="T1" fmla="*/ 0 h 56"/>
                    <a:gd name="T2" fmla="*/ 0 w 332"/>
                    <a:gd name="T3" fmla="*/ 0 h 56"/>
                    <a:gd name="T4" fmla="*/ 0 w 332"/>
                    <a:gd name="T5" fmla="*/ 0 h 56"/>
                    <a:gd name="T6" fmla="*/ 0 w 332"/>
                    <a:gd name="T7" fmla="*/ 0 h 56"/>
                    <a:gd name="T8" fmla="*/ 0 60000 65536"/>
                    <a:gd name="T9" fmla="*/ 0 60000 65536"/>
                    <a:gd name="T10" fmla="*/ 0 60000 65536"/>
                    <a:gd name="T11" fmla="*/ 0 60000 65536"/>
                    <a:gd name="T12" fmla="*/ 0 w 332"/>
                    <a:gd name="T13" fmla="*/ 0 h 56"/>
                    <a:gd name="T14" fmla="*/ 332 w 332"/>
                    <a:gd name="T15" fmla="*/ 56 h 56"/>
                  </a:gdLst>
                  <a:ahLst/>
                  <a:cxnLst>
                    <a:cxn ang="T8">
                      <a:pos x="T0" y="T1"/>
                    </a:cxn>
                    <a:cxn ang="T9">
                      <a:pos x="T2" y="T3"/>
                    </a:cxn>
                    <a:cxn ang="T10">
                      <a:pos x="T4" y="T5"/>
                    </a:cxn>
                    <a:cxn ang="T11">
                      <a:pos x="T6" y="T7"/>
                    </a:cxn>
                  </a:cxnLst>
                  <a:rect l="T12" t="T13" r="T14" b="T15"/>
                  <a:pathLst>
                    <a:path w="332" h="56">
                      <a:moveTo>
                        <a:pt x="0" y="0"/>
                      </a:moveTo>
                      <a:lnTo>
                        <a:pt x="8" y="56"/>
                      </a:lnTo>
                      <a:lnTo>
                        <a:pt x="332" y="5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4" name="Freeform 2757"/>
                <p:cNvSpPr>
                  <a:spLocks/>
                </p:cNvSpPr>
                <p:nvPr/>
              </p:nvSpPr>
              <p:spPr bwMode="auto">
                <a:xfrm>
                  <a:off x="2976" y="2532"/>
                  <a:ext cx="66" cy="11"/>
                </a:xfrm>
                <a:custGeom>
                  <a:avLst/>
                  <a:gdLst>
                    <a:gd name="T0" fmla="*/ 0 w 332"/>
                    <a:gd name="T1" fmla="*/ 0 h 56"/>
                    <a:gd name="T2" fmla="*/ 0 w 332"/>
                    <a:gd name="T3" fmla="*/ 0 h 56"/>
                    <a:gd name="T4" fmla="*/ 0 w 332"/>
                    <a:gd name="T5" fmla="*/ 0 h 56"/>
                    <a:gd name="T6" fmla="*/ 0 w 332"/>
                    <a:gd name="T7" fmla="*/ 0 h 56"/>
                    <a:gd name="T8" fmla="*/ 0 60000 65536"/>
                    <a:gd name="T9" fmla="*/ 0 60000 65536"/>
                    <a:gd name="T10" fmla="*/ 0 60000 65536"/>
                    <a:gd name="T11" fmla="*/ 0 60000 65536"/>
                    <a:gd name="T12" fmla="*/ 0 w 332"/>
                    <a:gd name="T13" fmla="*/ 0 h 56"/>
                    <a:gd name="T14" fmla="*/ 332 w 332"/>
                    <a:gd name="T15" fmla="*/ 56 h 56"/>
                  </a:gdLst>
                  <a:ahLst/>
                  <a:cxnLst>
                    <a:cxn ang="T8">
                      <a:pos x="T0" y="T1"/>
                    </a:cxn>
                    <a:cxn ang="T9">
                      <a:pos x="T2" y="T3"/>
                    </a:cxn>
                    <a:cxn ang="T10">
                      <a:pos x="T4" y="T5"/>
                    </a:cxn>
                    <a:cxn ang="T11">
                      <a:pos x="T6" y="T7"/>
                    </a:cxn>
                  </a:cxnLst>
                  <a:rect l="T12" t="T13" r="T14" b="T15"/>
                  <a:pathLst>
                    <a:path w="332" h="56">
                      <a:moveTo>
                        <a:pt x="0" y="0"/>
                      </a:moveTo>
                      <a:lnTo>
                        <a:pt x="332" y="0"/>
                      </a:lnTo>
                      <a:lnTo>
                        <a:pt x="332" y="5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5" name="Freeform 2758"/>
                <p:cNvSpPr>
                  <a:spLocks/>
                </p:cNvSpPr>
                <p:nvPr/>
              </p:nvSpPr>
              <p:spPr bwMode="auto">
                <a:xfrm>
                  <a:off x="2976" y="2532"/>
                  <a:ext cx="66" cy="11"/>
                </a:xfrm>
                <a:custGeom>
                  <a:avLst/>
                  <a:gdLst>
                    <a:gd name="T0" fmla="*/ 0 w 332"/>
                    <a:gd name="T1" fmla="*/ 0 h 56"/>
                    <a:gd name="T2" fmla="*/ 0 w 332"/>
                    <a:gd name="T3" fmla="*/ 0 h 56"/>
                    <a:gd name="T4" fmla="*/ 0 w 332"/>
                    <a:gd name="T5" fmla="*/ 0 h 56"/>
                    <a:gd name="T6" fmla="*/ 0 w 332"/>
                    <a:gd name="T7" fmla="*/ 0 h 56"/>
                    <a:gd name="T8" fmla="*/ 0 60000 65536"/>
                    <a:gd name="T9" fmla="*/ 0 60000 65536"/>
                    <a:gd name="T10" fmla="*/ 0 60000 65536"/>
                    <a:gd name="T11" fmla="*/ 0 60000 65536"/>
                    <a:gd name="T12" fmla="*/ 0 w 332"/>
                    <a:gd name="T13" fmla="*/ 0 h 56"/>
                    <a:gd name="T14" fmla="*/ 332 w 332"/>
                    <a:gd name="T15" fmla="*/ 56 h 56"/>
                  </a:gdLst>
                  <a:ahLst/>
                  <a:cxnLst>
                    <a:cxn ang="T8">
                      <a:pos x="T0" y="T1"/>
                    </a:cxn>
                    <a:cxn ang="T9">
                      <a:pos x="T2" y="T3"/>
                    </a:cxn>
                    <a:cxn ang="T10">
                      <a:pos x="T4" y="T5"/>
                    </a:cxn>
                    <a:cxn ang="T11">
                      <a:pos x="T6" y="T7"/>
                    </a:cxn>
                  </a:cxnLst>
                  <a:rect l="T12" t="T13" r="T14" b="T15"/>
                  <a:pathLst>
                    <a:path w="332" h="56">
                      <a:moveTo>
                        <a:pt x="0" y="0"/>
                      </a:moveTo>
                      <a:lnTo>
                        <a:pt x="332" y="0"/>
                      </a:lnTo>
                      <a:lnTo>
                        <a:pt x="332" y="5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6" name="Freeform 2759"/>
                <p:cNvSpPr>
                  <a:spLocks/>
                </p:cNvSpPr>
                <p:nvPr/>
              </p:nvSpPr>
              <p:spPr bwMode="auto">
                <a:xfrm>
                  <a:off x="2977" y="2543"/>
                  <a:ext cx="65" cy="11"/>
                </a:xfrm>
                <a:custGeom>
                  <a:avLst/>
                  <a:gdLst>
                    <a:gd name="T0" fmla="*/ 0 w 324"/>
                    <a:gd name="T1" fmla="*/ 0 h 55"/>
                    <a:gd name="T2" fmla="*/ 0 w 324"/>
                    <a:gd name="T3" fmla="*/ 0 h 55"/>
                    <a:gd name="T4" fmla="*/ 0 w 324"/>
                    <a:gd name="T5" fmla="*/ 0 h 55"/>
                    <a:gd name="T6" fmla="*/ 0 w 324"/>
                    <a:gd name="T7" fmla="*/ 0 h 55"/>
                    <a:gd name="T8" fmla="*/ 0 60000 65536"/>
                    <a:gd name="T9" fmla="*/ 0 60000 65536"/>
                    <a:gd name="T10" fmla="*/ 0 60000 65536"/>
                    <a:gd name="T11" fmla="*/ 0 60000 65536"/>
                    <a:gd name="T12" fmla="*/ 0 w 324"/>
                    <a:gd name="T13" fmla="*/ 0 h 55"/>
                    <a:gd name="T14" fmla="*/ 324 w 324"/>
                    <a:gd name="T15" fmla="*/ 55 h 55"/>
                  </a:gdLst>
                  <a:ahLst/>
                  <a:cxnLst>
                    <a:cxn ang="T8">
                      <a:pos x="T0" y="T1"/>
                    </a:cxn>
                    <a:cxn ang="T9">
                      <a:pos x="T2" y="T3"/>
                    </a:cxn>
                    <a:cxn ang="T10">
                      <a:pos x="T4" y="T5"/>
                    </a:cxn>
                    <a:cxn ang="T11">
                      <a:pos x="T6" y="T7"/>
                    </a:cxn>
                  </a:cxnLst>
                  <a:rect l="T12" t="T13" r="T14" b="T15"/>
                  <a:pathLst>
                    <a:path w="324" h="55">
                      <a:moveTo>
                        <a:pt x="0" y="0"/>
                      </a:moveTo>
                      <a:lnTo>
                        <a:pt x="15" y="55"/>
                      </a:lnTo>
                      <a:lnTo>
                        <a:pt x="324" y="5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 name="Freeform 2760"/>
                <p:cNvSpPr>
                  <a:spLocks/>
                </p:cNvSpPr>
                <p:nvPr/>
              </p:nvSpPr>
              <p:spPr bwMode="auto">
                <a:xfrm>
                  <a:off x="2977" y="2543"/>
                  <a:ext cx="65" cy="11"/>
                </a:xfrm>
                <a:custGeom>
                  <a:avLst/>
                  <a:gdLst>
                    <a:gd name="T0" fmla="*/ 0 w 324"/>
                    <a:gd name="T1" fmla="*/ 0 h 55"/>
                    <a:gd name="T2" fmla="*/ 0 w 324"/>
                    <a:gd name="T3" fmla="*/ 0 h 55"/>
                    <a:gd name="T4" fmla="*/ 0 w 324"/>
                    <a:gd name="T5" fmla="*/ 0 h 55"/>
                    <a:gd name="T6" fmla="*/ 0 w 324"/>
                    <a:gd name="T7" fmla="*/ 0 h 55"/>
                    <a:gd name="T8" fmla="*/ 0 60000 65536"/>
                    <a:gd name="T9" fmla="*/ 0 60000 65536"/>
                    <a:gd name="T10" fmla="*/ 0 60000 65536"/>
                    <a:gd name="T11" fmla="*/ 0 60000 65536"/>
                    <a:gd name="T12" fmla="*/ 0 w 324"/>
                    <a:gd name="T13" fmla="*/ 0 h 55"/>
                    <a:gd name="T14" fmla="*/ 324 w 324"/>
                    <a:gd name="T15" fmla="*/ 55 h 55"/>
                  </a:gdLst>
                  <a:ahLst/>
                  <a:cxnLst>
                    <a:cxn ang="T8">
                      <a:pos x="T0" y="T1"/>
                    </a:cxn>
                    <a:cxn ang="T9">
                      <a:pos x="T2" y="T3"/>
                    </a:cxn>
                    <a:cxn ang="T10">
                      <a:pos x="T4" y="T5"/>
                    </a:cxn>
                    <a:cxn ang="T11">
                      <a:pos x="T6" y="T7"/>
                    </a:cxn>
                  </a:cxnLst>
                  <a:rect l="T12" t="T13" r="T14" b="T15"/>
                  <a:pathLst>
                    <a:path w="324" h="55">
                      <a:moveTo>
                        <a:pt x="0" y="0"/>
                      </a:moveTo>
                      <a:lnTo>
                        <a:pt x="15" y="55"/>
                      </a:lnTo>
                      <a:lnTo>
                        <a:pt x="324" y="5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8" name="Freeform 2761"/>
                <p:cNvSpPr>
                  <a:spLocks/>
                </p:cNvSpPr>
                <p:nvPr/>
              </p:nvSpPr>
              <p:spPr bwMode="auto">
                <a:xfrm>
                  <a:off x="2977" y="2543"/>
                  <a:ext cx="65" cy="11"/>
                </a:xfrm>
                <a:custGeom>
                  <a:avLst/>
                  <a:gdLst>
                    <a:gd name="T0" fmla="*/ 0 w 324"/>
                    <a:gd name="T1" fmla="*/ 0 h 55"/>
                    <a:gd name="T2" fmla="*/ 0 w 324"/>
                    <a:gd name="T3" fmla="*/ 0 h 55"/>
                    <a:gd name="T4" fmla="*/ 0 w 324"/>
                    <a:gd name="T5" fmla="*/ 0 h 55"/>
                    <a:gd name="T6" fmla="*/ 0 w 324"/>
                    <a:gd name="T7" fmla="*/ 0 h 55"/>
                    <a:gd name="T8" fmla="*/ 0 60000 65536"/>
                    <a:gd name="T9" fmla="*/ 0 60000 65536"/>
                    <a:gd name="T10" fmla="*/ 0 60000 65536"/>
                    <a:gd name="T11" fmla="*/ 0 60000 65536"/>
                    <a:gd name="T12" fmla="*/ 0 w 324"/>
                    <a:gd name="T13" fmla="*/ 0 h 55"/>
                    <a:gd name="T14" fmla="*/ 324 w 324"/>
                    <a:gd name="T15" fmla="*/ 55 h 55"/>
                  </a:gdLst>
                  <a:ahLst/>
                  <a:cxnLst>
                    <a:cxn ang="T8">
                      <a:pos x="T0" y="T1"/>
                    </a:cxn>
                    <a:cxn ang="T9">
                      <a:pos x="T2" y="T3"/>
                    </a:cxn>
                    <a:cxn ang="T10">
                      <a:pos x="T4" y="T5"/>
                    </a:cxn>
                    <a:cxn ang="T11">
                      <a:pos x="T6" y="T7"/>
                    </a:cxn>
                  </a:cxnLst>
                  <a:rect l="T12" t="T13" r="T14" b="T15"/>
                  <a:pathLst>
                    <a:path w="324" h="55">
                      <a:moveTo>
                        <a:pt x="0" y="0"/>
                      </a:moveTo>
                      <a:lnTo>
                        <a:pt x="324" y="0"/>
                      </a:lnTo>
                      <a:lnTo>
                        <a:pt x="324" y="5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9" name="Freeform 2762"/>
                <p:cNvSpPr>
                  <a:spLocks/>
                </p:cNvSpPr>
                <p:nvPr/>
              </p:nvSpPr>
              <p:spPr bwMode="auto">
                <a:xfrm>
                  <a:off x="2977" y="2543"/>
                  <a:ext cx="65" cy="11"/>
                </a:xfrm>
                <a:custGeom>
                  <a:avLst/>
                  <a:gdLst>
                    <a:gd name="T0" fmla="*/ 0 w 324"/>
                    <a:gd name="T1" fmla="*/ 0 h 55"/>
                    <a:gd name="T2" fmla="*/ 0 w 324"/>
                    <a:gd name="T3" fmla="*/ 0 h 55"/>
                    <a:gd name="T4" fmla="*/ 0 w 324"/>
                    <a:gd name="T5" fmla="*/ 0 h 55"/>
                    <a:gd name="T6" fmla="*/ 0 w 324"/>
                    <a:gd name="T7" fmla="*/ 0 h 55"/>
                    <a:gd name="T8" fmla="*/ 0 60000 65536"/>
                    <a:gd name="T9" fmla="*/ 0 60000 65536"/>
                    <a:gd name="T10" fmla="*/ 0 60000 65536"/>
                    <a:gd name="T11" fmla="*/ 0 60000 65536"/>
                    <a:gd name="T12" fmla="*/ 0 w 324"/>
                    <a:gd name="T13" fmla="*/ 0 h 55"/>
                    <a:gd name="T14" fmla="*/ 324 w 324"/>
                    <a:gd name="T15" fmla="*/ 55 h 55"/>
                  </a:gdLst>
                  <a:ahLst/>
                  <a:cxnLst>
                    <a:cxn ang="T8">
                      <a:pos x="T0" y="T1"/>
                    </a:cxn>
                    <a:cxn ang="T9">
                      <a:pos x="T2" y="T3"/>
                    </a:cxn>
                    <a:cxn ang="T10">
                      <a:pos x="T4" y="T5"/>
                    </a:cxn>
                    <a:cxn ang="T11">
                      <a:pos x="T6" y="T7"/>
                    </a:cxn>
                  </a:cxnLst>
                  <a:rect l="T12" t="T13" r="T14" b="T15"/>
                  <a:pathLst>
                    <a:path w="324" h="55">
                      <a:moveTo>
                        <a:pt x="0" y="0"/>
                      </a:moveTo>
                      <a:lnTo>
                        <a:pt x="324" y="0"/>
                      </a:lnTo>
                      <a:lnTo>
                        <a:pt x="324" y="5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0" name="Freeform 2763"/>
                <p:cNvSpPr>
                  <a:spLocks/>
                </p:cNvSpPr>
                <p:nvPr/>
              </p:nvSpPr>
              <p:spPr bwMode="auto">
                <a:xfrm>
                  <a:off x="2980" y="2554"/>
                  <a:ext cx="62" cy="10"/>
                </a:xfrm>
                <a:custGeom>
                  <a:avLst/>
                  <a:gdLst>
                    <a:gd name="T0" fmla="*/ 0 w 309"/>
                    <a:gd name="T1" fmla="*/ 0 h 51"/>
                    <a:gd name="T2" fmla="*/ 0 w 309"/>
                    <a:gd name="T3" fmla="*/ 0 h 51"/>
                    <a:gd name="T4" fmla="*/ 0 w 309"/>
                    <a:gd name="T5" fmla="*/ 0 h 51"/>
                    <a:gd name="T6" fmla="*/ 0 w 309"/>
                    <a:gd name="T7" fmla="*/ 0 h 51"/>
                    <a:gd name="T8" fmla="*/ 0 60000 65536"/>
                    <a:gd name="T9" fmla="*/ 0 60000 65536"/>
                    <a:gd name="T10" fmla="*/ 0 60000 65536"/>
                    <a:gd name="T11" fmla="*/ 0 60000 65536"/>
                    <a:gd name="T12" fmla="*/ 0 w 309"/>
                    <a:gd name="T13" fmla="*/ 0 h 51"/>
                    <a:gd name="T14" fmla="*/ 309 w 309"/>
                    <a:gd name="T15" fmla="*/ 51 h 51"/>
                  </a:gdLst>
                  <a:ahLst/>
                  <a:cxnLst>
                    <a:cxn ang="T8">
                      <a:pos x="T0" y="T1"/>
                    </a:cxn>
                    <a:cxn ang="T9">
                      <a:pos x="T2" y="T3"/>
                    </a:cxn>
                    <a:cxn ang="T10">
                      <a:pos x="T4" y="T5"/>
                    </a:cxn>
                    <a:cxn ang="T11">
                      <a:pos x="T6" y="T7"/>
                    </a:cxn>
                  </a:cxnLst>
                  <a:rect l="T12" t="T13" r="T14" b="T15"/>
                  <a:pathLst>
                    <a:path w="309" h="51">
                      <a:moveTo>
                        <a:pt x="0" y="0"/>
                      </a:moveTo>
                      <a:lnTo>
                        <a:pt x="26" y="51"/>
                      </a:lnTo>
                      <a:lnTo>
                        <a:pt x="309" y="5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1" name="Freeform 2764"/>
                <p:cNvSpPr>
                  <a:spLocks/>
                </p:cNvSpPr>
                <p:nvPr/>
              </p:nvSpPr>
              <p:spPr bwMode="auto">
                <a:xfrm>
                  <a:off x="2980" y="2554"/>
                  <a:ext cx="62" cy="10"/>
                </a:xfrm>
                <a:custGeom>
                  <a:avLst/>
                  <a:gdLst>
                    <a:gd name="T0" fmla="*/ 0 w 309"/>
                    <a:gd name="T1" fmla="*/ 0 h 51"/>
                    <a:gd name="T2" fmla="*/ 0 w 309"/>
                    <a:gd name="T3" fmla="*/ 0 h 51"/>
                    <a:gd name="T4" fmla="*/ 0 w 309"/>
                    <a:gd name="T5" fmla="*/ 0 h 51"/>
                    <a:gd name="T6" fmla="*/ 0 w 309"/>
                    <a:gd name="T7" fmla="*/ 0 h 51"/>
                    <a:gd name="T8" fmla="*/ 0 60000 65536"/>
                    <a:gd name="T9" fmla="*/ 0 60000 65536"/>
                    <a:gd name="T10" fmla="*/ 0 60000 65536"/>
                    <a:gd name="T11" fmla="*/ 0 60000 65536"/>
                    <a:gd name="T12" fmla="*/ 0 w 309"/>
                    <a:gd name="T13" fmla="*/ 0 h 51"/>
                    <a:gd name="T14" fmla="*/ 309 w 309"/>
                    <a:gd name="T15" fmla="*/ 51 h 51"/>
                  </a:gdLst>
                  <a:ahLst/>
                  <a:cxnLst>
                    <a:cxn ang="T8">
                      <a:pos x="T0" y="T1"/>
                    </a:cxn>
                    <a:cxn ang="T9">
                      <a:pos x="T2" y="T3"/>
                    </a:cxn>
                    <a:cxn ang="T10">
                      <a:pos x="T4" y="T5"/>
                    </a:cxn>
                    <a:cxn ang="T11">
                      <a:pos x="T6" y="T7"/>
                    </a:cxn>
                  </a:cxnLst>
                  <a:rect l="T12" t="T13" r="T14" b="T15"/>
                  <a:pathLst>
                    <a:path w="309" h="51">
                      <a:moveTo>
                        <a:pt x="0" y="0"/>
                      </a:moveTo>
                      <a:lnTo>
                        <a:pt x="26" y="51"/>
                      </a:lnTo>
                      <a:lnTo>
                        <a:pt x="309" y="51"/>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 name="Freeform 2765"/>
                <p:cNvSpPr>
                  <a:spLocks/>
                </p:cNvSpPr>
                <p:nvPr/>
              </p:nvSpPr>
              <p:spPr bwMode="auto">
                <a:xfrm>
                  <a:off x="2980" y="2554"/>
                  <a:ext cx="62" cy="10"/>
                </a:xfrm>
                <a:custGeom>
                  <a:avLst/>
                  <a:gdLst>
                    <a:gd name="T0" fmla="*/ 0 w 309"/>
                    <a:gd name="T1" fmla="*/ 0 h 51"/>
                    <a:gd name="T2" fmla="*/ 0 w 309"/>
                    <a:gd name="T3" fmla="*/ 0 h 51"/>
                    <a:gd name="T4" fmla="*/ 0 w 309"/>
                    <a:gd name="T5" fmla="*/ 0 h 51"/>
                    <a:gd name="T6" fmla="*/ 0 w 309"/>
                    <a:gd name="T7" fmla="*/ 0 h 51"/>
                    <a:gd name="T8" fmla="*/ 0 60000 65536"/>
                    <a:gd name="T9" fmla="*/ 0 60000 65536"/>
                    <a:gd name="T10" fmla="*/ 0 60000 65536"/>
                    <a:gd name="T11" fmla="*/ 0 60000 65536"/>
                    <a:gd name="T12" fmla="*/ 0 w 309"/>
                    <a:gd name="T13" fmla="*/ 0 h 51"/>
                    <a:gd name="T14" fmla="*/ 309 w 309"/>
                    <a:gd name="T15" fmla="*/ 51 h 51"/>
                  </a:gdLst>
                  <a:ahLst/>
                  <a:cxnLst>
                    <a:cxn ang="T8">
                      <a:pos x="T0" y="T1"/>
                    </a:cxn>
                    <a:cxn ang="T9">
                      <a:pos x="T2" y="T3"/>
                    </a:cxn>
                    <a:cxn ang="T10">
                      <a:pos x="T4" y="T5"/>
                    </a:cxn>
                    <a:cxn ang="T11">
                      <a:pos x="T6" y="T7"/>
                    </a:cxn>
                  </a:cxnLst>
                  <a:rect l="T12" t="T13" r="T14" b="T15"/>
                  <a:pathLst>
                    <a:path w="309" h="51">
                      <a:moveTo>
                        <a:pt x="0" y="0"/>
                      </a:moveTo>
                      <a:lnTo>
                        <a:pt x="309" y="0"/>
                      </a:lnTo>
                      <a:lnTo>
                        <a:pt x="309" y="5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 name="Freeform 2766"/>
                <p:cNvSpPr>
                  <a:spLocks/>
                </p:cNvSpPr>
                <p:nvPr/>
              </p:nvSpPr>
              <p:spPr bwMode="auto">
                <a:xfrm>
                  <a:off x="2980" y="2554"/>
                  <a:ext cx="62" cy="10"/>
                </a:xfrm>
                <a:custGeom>
                  <a:avLst/>
                  <a:gdLst>
                    <a:gd name="T0" fmla="*/ 0 w 309"/>
                    <a:gd name="T1" fmla="*/ 0 h 51"/>
                    <a:gd name="T2" fmla="*/ 0 w 309"/>
                    <a:gd name="T3" fmla="*/ 0 h 51"/>
                    <a:gd name="T4" fmla="*/ 0 w 309"/>
                    <a:gd name="T5" fmla="*/ 0 h 51"/>
                    <a:gd name="T6" fmla="*/ 0 w 309"/>
                    <a:gd name="T7" fmla="*/ 0 h 51"/>
                    <a:gd name="T8" fmla="*/ 0 60000 65536"/>
                    <a:gd name="T9" fmla="*/ 0 60000 65536"/>
                    <a:gd name="T10" fmla="*/ 0 60000 65536"/>
                    <a:gd name="T11" fmla="*/ 0 60000 65536"/>
                    <a:gd name="T12" fmla="*/ 0 w 309"/>
                    <a:gd name="T13" fmla="*/ 0 h 51"/>
                    <a:gd name="T14" fmla="*/ 309 w 309"/>
                    <a:gd name="T15" fmla="*/ 51 h 51"/>
                  </a:gdLst>
                  <a:ahLst/>
                  <a:cxnLst>
                    <a:cxn ang="T8">
                      <a:pos x="T0" y="T1"/>
                    </a:cxn>
                    <a:cxn ang="T9">
                      <a:pos x="T2" y="T3"/>
                    </a:cxn>
                    <a:cxn ang="T10">
                      <a:pos x="T4" y="T5"/>
                    </a:cxn>
                    <a:cxn ang="T11">
                      <a:pos x="T6" y="T7"/>
                    </a:cxn>
                  </a:cxnLst>
                  <a:rect l="T12" t="T13" r="T14" b="T15"/>
                  <a:pathLst>
                    <a:path w="309" h="51">
                      <a:moveTo>
                        <a:pt x="0" y="0"/>
                      </a:moveTo>
                      <a:lnTo>
                        <a:pt x="309" y="0"/>
                      </a:lnTo>
                      <a:lnTo>
                        <a:pt x="309" y="51"/>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 name="Freeform 2767"/>
                <p:cNvSpPr>
                  <a:spLocks/>
                </p:cNvSpPr>
                <p:nvPr/>
              </p:nvSpPr>
              <p:spPr bwMode="auto">
                <a:xfrm>
                  <a:off x="2986" y="2564"/>
                  <a:ext cx="56" cy="9"/>
                </a:xfrm>
                <a:custGeom>
                  <a:avLst/>
                  <a:gdLst>
                    <a:gd name="T0" fmla="*/ 0 w 283"/>
                    <a:gd name="T1" fmla="*/ 0 h 46"/>
                    <a:gd name="T2" fmla="*/ 0 w 283"/>
                    <a:gd name="T3" fmla="*/ 0 h 46"/>
                    <a:gd name="T4" fmla="*/ 0 w 283"/>
                    <a:gd name="T5" fmla="*/ 0 h 46"/>
                    <a:gd name="T6" fmla="*/ 0 w 283"/>
                    <a:gd name="T7" fmla="*/ 0 h 46"/>
                    <a:gd name="T8" fmla="*/ 0 60000 65536"/>
                    <a:gd name="T9" fmla="*/ 0 60000 65536"/>
                    <a:gd name="T10" fmla="*/ 0 60000 65536"/>
                    <a:gd name="T11" fmla="*/ 0 60000 65536"/>
                    <a:gd name="T12" fmla="*/ 0 w 283"/>
                    <a:gd name="T13" fmla="*/ 0 h 46"/>
                    <a:gd name="T14" fmla="*/ 283 w 283"/>
                    <a:gd name="T15" fmla="*/ 46 h 46"/>
                  </a:gdLst>
                  <a:ahLst/>
                  <a:cxnLst>
                    <a:cxn ang="T8">
                      <a:pos x="T0" y="T1"/>
                    </a:cxn>
                    <a:cxn ang="T9">
                      <a:pos x="T2" y="T3"/>
                    </a:cxn>
                    <a:cxn ang="T10">
                      <a:pos x="T4" y="T5"/>
                    </a:cxn>
                    <a:cxn ang="T11">
                      <a:pos x="T6" y="T7"/>
                    </a:cxn>
                  </a:cxnLst>
                  <a:rect l="T12" t="T13" r="T14" b="T15"/>
                  <a:pathLst>
                    <a:path w="283" h="46">
                      <a:moveTo>
                        <a:pt x="0" y="0"/>
                      </a:moveTo>
                      <a:lnTo>
                        <a:pt x="34" y="46"/>
                      </a:lnTo>
                      <a:lnTo>
                        <a:pt x="283" y="4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 name="Freeform 2768"/>
                <p:cNvSpPr>
                  <a:spLocks/>
                </p:cNvSpPr>
                <p:nvPr/>
              </p:nvSpPr>
              <p:spPr bwMode="auto">
                <a:xfrm>
                  <a:off x="2986" y="2564"/>
                  <a:ext cx="56" cy="9"/>
                </a:xfrm>
                <a:custGeom>
                  <a:avLst/>
                  <a:gdLst>
                    <a:gd name="T0" fmla="*/ 0 w 283"/>
                    <a:gd name="T1" fmla="*/ 0 h 46"/>
                    <a:gd name="T2" fmla="*/ 0 w 283"/>
                    <a:gd name="T3" fmla="*/ 0 h 46"/>
                    <a:gd name="T4" fmla="*/ 0 w 283"/>
                    <a:gd name="T5" fmla="*/ 0 h 46"/>
                    <a:gd name="T6" fmla="*/ 0 w 283"/>
                    <a:gd name="T7" fmla="*/ 0 h 46"/>
                    <a:gd name="T8" fmla="*/ 0 60000 65536"/>
                    <a:gd name="T9" fmla="*/ 0 60000 65536"/>
                    <a:gd name="T10" fmla="*/ 0 60000 65536"/>
                    <a:gd name="T11" fmla="*/ 0 60000 65536"/>
                    <a:gd name="T12" fmla="*/ 0 w 283"/>
                    <a:gd name="T13" fmla="*/ 0 h 46"/>
                    <a:gd name="T14" fmla="*/ 283 w 283"/>
                    <a:gd name="T15" fmla="*/ 46 h 46"/>
                  </a:gdLst>
                  <a:ahLst/>
                  <a:cxnLst>
                    <a:cxn ang="T8">
                      <a:pos x="T0" y="T1"/>
                    </a:cxn>
                    <a:cxn ang="T9">
                      <a:pos x="T2" y="T3"/>
                    </a:cxn>
                    <a:cxn ang="T10">
                      <a:pos x="T4" y="T5"/>
                    </a:cxn>
                    <a:cxn ang="T11">
                      <a:pos x="T6" y="T7"/>
                    </a:cxn>
                  </a:cxnLst>
                  <a:rect l="T12" t="T13" r="T14" b="T15"/>
                  <a:pathLst>
                    <a:path w="283" h="46">
                      <a:moveTo>
                        <a:pt x="0" y="0"/>
                      </a:moveTo>
                      <a:lnTo>
                        <a:pt x="34" y="46"/>
                      </a:lnTo>
                      <a:lnTo>
                        <a:pt x="283" y="4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6" name="Freeform 2769"/>
                <p:cNvSpPr>
                  <a:spLocks/>
                </p:cNvSpPr>
                <p:nvPr/>
              </p:nvSpPr>
              <p:spPr bwMode="auto">
                <a:xfrm>
                  <a:off x="2986" y="2564"/>
                  <a:ext cx="56" cy="9"/>
                </a:xfrm>
                <a:custGeom>
                  <a:avLst/>
                  <a:gdLst>
                    <a:gd name="T0" fmla="*/ 0 w 283"/>
                    <a:gd name="T1" fmla="*/ 0 h 46"/>
                    <a:gd name="T2" fmla="*/ 0 w 283"/>
                    <a:gd name="T3" fmla="*/ 0 h 46"/>
                    <a:gd name="T4" fmla="*/ 0 w 283"/>
                    <a:gd name="T5" fmla="*/ 0 h 46"/>
                    <a:gd name="T6" fmla="*/ 0 w 283"/>
                    <a:gd name="T7" fmla="*/ 0 h 46"/>
                    <a:gd name="T8" fmla="*/ 0 60000 65536"/>
                    <a:gd name="T9" fmla="*/ 0 60000 65536"/>
                    <a:gd name="T10" fmla="*/ 0 60000 65536"/>
                    <a:gd name="T11" fmla="*/ 0 60000 65536"/>
                    <a:gd name="T12" fmla="*/ 0 w 283"/>
                    <a:gd name="T13" fmla="*/ 0 h 46"/>
                    <a:gd name="T14" fmla="*/ 283 w 283"/>
                    <a:gd name="T15" fmla="*/ 46 h 46"/>
                  </a:gdLst>
                  <a:ahLst/>
                  <a:cxnLst>
                    <a:cxn ang="T8">
                      <a:pos x="T0" y="T1"/>
                    </a:cxn>
                    <a:cxn ang="T9">
                      <a:pos x="T2" y="T3"/>
                    </a:cxn>
                    <a:cxn ang="T10">
                      <a:pos x="T4" y="T5"/>
                    </a:cxn>
                    <a:cxn ang="T11">
                      <a:pos x="T6" y="T7"/>
                    </a:cxn>
                  </a:cxnLst>
                  <a:rect l="T12" t="T13" r="T14" b="T15"/>
                  <a:pathLst>
                    <a:path w="283" h="46">
                      <a:moveTo>
                        <a:pt x="0" y="0"/>
                      </a:moveTo>
                      <a:lnTo>
                        <a:pt x="283" y="0"/>
                      </a:lnTo>
                      <a:lnTo>
                        <a:pt x="283" y="4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7" name="Freeform 2770"/>
                <p:cNvSpPr>
                  <a:spLocks/>
                </p:cNvSpPr>
                <p:nvPr/>
              </p:nvSpPr>
              <p:spPr bwMode="auto">
                <a:xfrm>
                  <a:off x="2986" y="2564"/>
                  <a:ext cx="56" cy="9"/>
                </a:xfrm>
                <a:custGeom>
                  <a:avLst/>
                  <a:gdLst>
                    <a:gd name="T0" fmla="*/ 0 w 283"/>
                    <a:gd name="T1" fmla="*/ 0 h 46"/>
                    <a:gd name="T2" fmla="*/ 0 w 283"/>
                    <a:gd name="T3" fmla="*/ 0 h 46"/>
                    <a:gd name="T4" fmla="*/ 0 w 283"/>
                    <a:gd name="T5" fmla="*/ 0 h 46"/>
                    <a:gd name="T6" fmla="*/ 0 w 283"/>
                    <a:gd name="T7" fmla="*/ 0 h 46"/>
                    <a:gd name="T8" fmla="*/ 0 60000 65536"/>
                    <a:gd name="T9" fmla="*/ 0 60000 65536"/>
                    <a:gd name="T10" fmla="*/ 0 60000 65536"/>
                    <a:gd name="T11" fmla="*/ 0 60000 65536"/>
                    <a:gd name="T12" fmla="*/ 0 w 283"/>
                    <a:gd name="T13" fmla="*/ 0 h 46"/>
                    <a:gd name="T14" fmla="*/ 283 w 283"/>
                    <a:gd name="T15" fmla="*/ 46 h 46"/>
                  </a:gdLst>
                  <a:ahLst/>
                  <a:cxnLst>
                    <a:cxn ang="T8">
                      <a:pos x="T0" y="T1"/>
                    </a:cxn>
                    <a:cxn ang="T9">
                      <a:pos x="T2" y="T3"/>
                    </a:cxn>
                    <a:cxn ang="T10">
                      <a:pos x="T4" y="T5"/>
                    </a:cxn>
                    <a:cxn ang="T11">
                      <a:pos x="T6" y="T7"/>
                    </a:cxn>
                  </a:cxnLst>
                  <a:rect l="T12" t="T13" r="T14" b="T15"/>
                  <a:pathLst>
                    <a:path w="283" h="46">
                      <a:moveTo>
                        <a:pt x="0" y="0"/>
                      </a:moveTo>
                      <a:lnTo>
                        <a:pt x="283" y="0"/>
                      </a:lnTo>
                      <a:lnTo>
                        <a:pt x="283" y="46"/>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8" name="Freeform 2771"/>
                <p:cNvSpPr>
                  <a:spLocks/>
                </p:cNvSpPr>
                <p:nvPr/>
              </p:nvSpPr>
              <p:spPr bwMode="auto">
                <a:xfrm>
                  <a:off x="2992" y="2573"/>
                  <a:ext cx="50" cy="8"/>
                </a:xfrm>
                <a:custGeom>
                  <a:avLst/>
                  <a:gdLst>
                    <a:gd name="T0" fmla="*/ 0 w 249"/>
                    <a:gd name="T1" fmla="*/ 0 h 39"/>
                    <a:gd name="T2" fmla="*/ 0 w 249"/>
                    <a:gd name="T3" fmla="*/ 0 h 39"/>
                    <a:gd name="T4" fmla="*/ 0 w 249"/>
                    <a:gd name="T5" fmla="*/ 0 h 39"/>
                    <a:gd name="T6" fmla="*/ 0 w 249"/>
                    <a:gd name="T7" fmla="*/ 0 h 39"/>
                    <a:gd name="T8" fmla="*/ 0 60000 65536"/>
                    <a:gd name="T9" fmla="*/ 0 60000 65536"/>
                    <a:gd name="T10" fmla="*/ 0 60000 65536"/>
                    <a:gd name="T11" fmla="*/ 0 60000 65536"/>
                    <a:gd name="T12" fmla="*/ 0 w 249"/>
                    <a:gd name="T13" fmla="*/ 0 h 39"/>
                    <a:gd name="T14" fmla="*/ 249 w 249"/>
                    <a:gd name="T15" fmla="*/ 39 h 39"/>
                  </a:gdLst>
                  <a:ahLst/>
                  <a:cxnLst>
                    <a:cxn ang="T8">
                      <a:pos x="T0" y="T1"/>
                    </a:cxn>
                    <a:cxn ang="T9">
                      <a:pos x="T2" y="T3"/>
                    </a:cxn>
                    <a:cxn ang="T10">
                      <a:pos x="T4" y="T5"/>
                    </a:cxn>
                    <a:cxn ang="T11">
                      <a:pos x="T6" y="T7"/>
                    </a:cxn>
                  </a:cxnLst>
                  <a:rect l="T12" t="T13" r="T14" b="T15"/>
                  <a:pathLst>
                    <a:path w="249" h="39">
                      <a:moveTo>
                        <a:pt x="0" y="0"/>
                      </a:moveTo>
                      <a:lnTo>
                        <a:pt x="40" y="39"/>
                      </a:lnTo>
                      <a:lnTo>
                        <a:pt x="249" y="39"/>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9" name="Freeform 2772"/>
                <p:cNvSpPr>
                  <a:spLocks/>
                </p:cNvSpPr>
                <p:nvPr/>
              </p:nvSpPr>
              <p:spPr bwMode="auto">
                <a:xfrm>
                  <a:off x="2992" y="2573"/>
                  <a:ext cx="50" cy="8"/>
                </a:xfrm>
                <a:custGeom>
                  <a:avLst/>
                  <a:gdLst>
                    <a:gd name="T0" fmla="*/ 0 w 249"/>
                    <a:gd name="T1" fmla="*/ 0 h 39"/>
                    <a:gd name="T2" fmla="*/ 0 w 249"/>
                    <a:gd name="T3" fmla="*/ 0 h 39"/>
                    <a:gd name="T4" fmla="*/ 0 w 249"/>
                    <a:gd name="T5" fmla="*/ 0 h 39"/>
                    <a:gd name="T6" fmla="*/ 0 w 249"/>
                    <a:gd name="T7" fmla="*/ 0 h 39"/>
                    <a:gd name="T8" fmla="*/ 0 60000 65536"/>
                    <a:gd name="T9" fmla="*/ 0 60000 65536"/>
                    <a:gd name="T10" fmla="*/ 0 60000 65536"/>
                    <a:gd name="T11" fmla="*/ 0 60000 65536"/>
                    <a:gd name="T12" fmla="*/ 0 w 249"/>
                    <a:gd name="T13" fmla="*/ 0 h 39"/>
                    <a:gd name="T14" fmla="*/ 249 w 249"/>
                    <a:gd name="T15" fmla="*/ 39 h 39"/>
                  </a:gdLst>
                  <a:ahLst/>
                  <a:cxnLst>
                    <a:cxn ang="T8">
                      <a:pos x="T0" y="T1"/>
                    </a:cxn>
                    <a:cxn ang="T9">
                      <a:pos x="T2" y="T3"/>
                    </a:cxn>
                    <a:cxn ang="T10">
                      <a:pos x="T4" y="T5"/>
                    </a:cxn>
                    <a:cxn ang="T11">
                      <a:pos x="T6" y="T7"/>
                    </a:cxn>
                  </a:cxnLst>
                  <a:rect l="T12" t="T13" r="T14" b="T15"/>
                  <a:pathLst>
                    <a:path w="249" h="39">
                      <a:moveTo>
                        <a:pt x="0" y="0"/>
                      </a:moveTo>
                      <a:lnTo>
                        <a:pt x="40" y="39"/>
                      </a:lnTo>
                      <a:lnTo>
                        <a:pt x="249" y="39"/>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0" name="Freeform 2773"/>
                <p:cNvSpPr>
                  <a:spLocks/>
                </p:cNvSpPr>
                <p:nvPr/>
              </p:nvSpPr>
              <p:spPr bwMode="auto">
                <a:xfrm>
                  <a:off x="2992" y="2573"/>
                  <a:ext cx="50" cy="8"/>
                </a:xfrm>
                <a:custGeom>
                  <a:avLst/>
                  <a:gdLst>
                    <a:gd name="T0" fmla="*/ 0 w 249"/>
                    <a:gd name="T1" fmla="*/ 0 h 39"/>
                    <a:gd name="T2" fmla="*/ 0 w 249"/>
                    <a:gd name="T3" fmla="*/ 0 h 39"/>
                    <a:gd name="T4" fmla="*/ 0 w 249"/>
                    <a:gd name="T5" fmla="*/ 0 h 39"/>
                    <a:gd name="T6" fmla="*/ 0 w 249"/>
                    <a:gd name="T7" fmla="*/ 0 h 39"/>
                    <a:gd name="T8" fmla="*/ 0 60000 65536"/>
                    <a:gd name="T9" fmla="*/ 0 60000 65536"/>
                    <a:gd name="T10" fmla="*/ 0 60000 65536"/>
                    <a:gd name="T11" fmla="*/ 0 60000 65536"/>
                    <a:gd name="T12" fmla="*/ 0 w 249"/>
                    <a:gd name="T13" fmla="*/ 0 h 39"/>
                    <a:gd name="T14" fmla="*/ 249 w 249"/>
                    <a:gd name="T15" fmla="*/ 39 h 39"/>
                  </a:gdLst>
                  <a:ahLst/>
                  <a:cxnLst>
                    <a:cxn ang="T8">
                      <a:pos x="T0" y="T1"/>
                    </a:cxn>
                    <a:cxn ang="T9">
                      <a:pos x="T2" y="T3"/>
                    </a:cxn>
                    <a:cxn ang="T10">
                      <a:pos x="T4" y="T5"/>
                    </a:cxn>
                    <a:cxn ang="T11">
                      <a:pos x="T6" y="T7"/>
                    </a:cxn>
                  </a:cxnLst>
                  <a:rect l="T12" t="T13" r="T14" b="T15"/>
                  <a:pathLst>
                    <a:path w="249" h="39">
                      <a:moveTo>
                        <a:pt x="0" y="0"/>
                      </a:moveTo>
                      <a:lnTo>
                        <a:pt x="249" y="0"/>
                      </a:lnTo>
                      <a:lnTo>
                        <a:pt x="249" y="39"/>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1" name="Freeform 2774"/>
                <p:cNvSpPr>
                  <a:spLocks/>
                </p:cNvSpPr>
                <p:nvPr/>
              </p:nvSpPr>
              <p:spPr bwMode="auto">
                <a:xfrm>
                  <a:off x="2992" y="2573"/>
                  <a:ext cx="50" cy="8"/>
                </a:xfrm>
                <a:custGeom>
                  <a:avLst/>
                  <a:gdLst>
                    <a:gd name="T0" fmla="*/ 0 w 249"/>
                    <a:gd name="T1" fmla="*/ 0 h 39"/>
                    <a:gd name="T2" fmla="*/ 0 w 249"/>
                    <a:gd name="T3" fmla="*/ 0 h 39"/>
                    <a:gd name="T4" fmla="*/ 0 w 249"/>
                    <a:gd name="T5" fmla="*/ 0 h 39"/>
                    <a:gd name="T6" fmla="*/ 0 w 249"/>
                    <a:gd name="T7" fmla="*/ 0 h 39"/>
                    <a:gd name="T8" fmla="*/ 0 60000 65536"/>
                    <a:gd name="T9" fmla="*/ 0 60000 65536"/>
                    <a:gd name="T10" fmla="*/ 0 60000 65536"/>
                    <a:gd name="T11" fmla="*/ 0 60000 65536"/>
                    <a:gd name="T12" fmla="*/ 0 w 249"/>
                    <a:gd name="T13" fmla="*/ 0 h 39"/>
                    <a:gd name="T14" fmla="*/ 249 w 249"/>
                    <a:gd name="T15" fmla="*/ 39 h 39"/>
                  </a:gdLst>
                  <a:ahLst/>
                  <a:cxnLst>
                    <a:cxn ang="T8">
                      <a:pos x="T0" y="T1"/>
                    </a:cxn>
                    <a:cxn ang="T9">
                      <a:pos x="T2" y="T3"/>
                    </a:cxn>
                    <a:cxn ang="T10">
                      <a:pos x="T4" y="T5"/>
                    </a:cxn>
                    <a:cxn ang="T11">
                      <a:pos x="T6" y="T7"/>
                    </a:cxn>
                  </a:cxnLst>
                  <a:rect l="T12" t="T13" r="T14" b="T15"/>
                  <a:pathLst>
                    <a:path w="249" h="39">
                      <a:moveTo>
                        <a:pt x="0" y="0"/>
                      </a:moveTo>
                      <a:lnTo>
                        <a:pt x="249" y="0"/>
                      </a:lnTo>
                      <a:lnTo>
                        <a:pt x="249" y="39"/>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2" name="Freeform 2775"/>
                <p:cNvSpPr>
                  <a:spLocks/>
                </p:cNvSpPr>
                <p:nvPr/>
              </p:nvSpPr>
              <p:spPr bwMode="auto">
                <a:xfrm>
                  <a:off x="3000" y="2581"/>
                  <a:ext cx="42" cy="7"/>
                </a:xfrm>
                <a:custGeom>
                  <a:avLst/>
                  <a:gdLst>
                    <a:gd name="T0" fmla="*/ 0 w 209"/>
                    <a:gd name="T1" fmla="*/ 0 h 33"/>
                    <a:gd name="T2" fmla="*/ 0 w 209"/>
                    <a:gd name="T3" fmla="*/ 0 h 33"/>
                    <a:gd name="T4" fmla="*/ 0 w 209"/>
                    <a:gd name="T5" fmla="*/ 0 h 33"/>
                    <a:gd name="T6" fmla="*/ 0 w 209"/>
                    <a:gd name="T7" fmla="*/ 0 h 33"/>
                    <a:gd name="T8" fmla="*/ 0 60000 65536"/>
                    <a:gd name="T9" fmla="*/ 0 60000 65536"/>
                    <a:gd name="T10" fmla="*/ 0 60000 65536"/>
                    <a:gd name="T11" fmla="*/ 0 60000 65536"/>
                    <a:gd name="T12" fmla="*/ 0 w 209"/>
                    <a:gd name="T13" fmla="*/ 0 h 33"/>
                    <a:gd name="T14" fmla="*/ 209 w 209"/>
                    <a:gd name="T15" fmla="*/ 33 h 33"/>
                  </a:gdLst>
                  <a:ahLst/>
                  <a:cxnLst>
                    <a:cxn ang="T8">
                      <a:pos x="T0" y="T1"/>
                    </a:cxn>
                    <a:cxn ang="T9">
                      <a:pos x="T2" y="T3"/>
                    </a:cxn>
                    <a:cxn ang="T10">
                      <a:pos x="T4" y="T5"/>
                    </a:cxn>
                    <a:cxn ang="T11">
                      <a:pos x="T6" y="T7"/>
                    </a:cxn>
                  </a:cxnLst>
                  <a:rect l="T12" t="T13" r="T14" b="T15"/>
                  <a:pathLst>
                    <a:path w="209" h="33">
                      <a:moveTo>
                        <a:pt x="0" y="0"/>
                      </a:moveTo>
                      <a:lnTo>
                        <a:pt x="46" y="33"/>
                      </a:lnTo>
                      <a:lnTo>
                        <a:pt x="209" y="3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 name="Freeform 2776"/>
                <p:cNvSpPr>
                  <a:spLocks/>
                </p:cNvSpPr>
                <p:nvPr/>
              </p:nvSpPr>
              <p:spPr bwMode="auto">
                <a:xfrm>
                  <a:off x="3000" y="2581"/>
                  <a:ext cx="42" cy="7"/>
                </a:xfrm>
                <a:custGeom>
                  <a:avLst/>
                  <a:gdLst>
                    <a:gd name="T0" fmla="*/ 0 w 209"/>
                    <a:gd name="T1" fmla="*/ 0 h 33"/>
                    <a:gd name="T2" fmla="*/ 0 w 209"/>
                    <a:gd name="T3" fmla="*/ 0 h 33"/>
                    <a:gd name="T4" fmla="*/ 0 w 209"/>
                    <a:gd name="T5" fmla="*/ 0 h 33"/>
                    <a:gd name="T6" fmla="*/ 0 w 209"/>
                    <a:gd name="T7" fmla="*/ 0 h 33"/>
                    <a:gd name="T8" fmla="*/ 0 60000 65536"/>
                    <a:gd name="T9" fmla="*/ 0 60000 65536"/>
                    <a:gd name="T10" fmla="*/ 0 60000 65536"/>
                    <a:gd name="T11" fmla="*/ 0 60000 65536"/>
                    <a:gd name="T12" fmla="*/ 0 w 209"/>
                    <a:gd name="T13" fmla="*/ 0 h 33"/>
                    <a:gd name="T14" fmla="*/ 209 w 209"/>
                    <a:gd name="T15" fmla="*/ 33 h 33"/>
                  </a:gdLst>
                  <a:ahLst/>
                  <a:cxnLst>
                    <a:cxn ang="T8">
                      <a:pos x="T0" y="T1"/>
                    </a:cxn>
                    <a:cxn ang="T9">
                      <a:pos x="T2" y="T3"/>
                    </a:cxn>
                    <a:cxn ang="T10">
                      <a:pos x="T4" y="T5"/>
                    </a:cxn>
                    <a:cxn ang="T11">
                      <a:pos x="T6" y="T7"/>
                    </a:cxn>
                  </a:cxnLst>
                  <a:rect l="T12" t="T13" r="T14" b="T15"/>
                  <a:pathLst>
                    <a:path w="209" h="33">
                      <a:moveTo>
                        <a:pt x="0" y="0"/>
                      </a:moveTo>
                      <a:lnTo>
                        <a:pt x="46" y="33"/>
                      </a:lnTo>
                      <a:lnTo>
                        <a:pt x="209" y="33"/>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4" name="Freeform 2777"/>
                <p:cNvSpPr>
                  <a:spLocks/>
                </p:cNvSpPr>
                <p:nvPr/>
              </p:nvSpPr>
              <p:spPr bwMode="auto">
                <a:xfrm>
                  <a:off x="3000" y="2581"/>
                  <a:ext cx="42" cy="7"/>
                </a:xfrm>
                <a:custGeom>
                  <a:avLst/>
                  <a:gdLst>
                    <a:gd name="T0" fmla="*/ 0 w 209"/>
                    <a:gd name="T1" fmla="*/ 0 h 33"/>
                    <a:gd name="T2" fmla="*/ 0 w 209"/>
                    <a:gd name="T3" fmla="*/ 0 h 33"/>
                    <a:gd name="T4" fmla="*/ 0 w 209"/>
                    <a:gd name="T5" fmla="*/ 0 h 33"/>
                    <a:gd name="T6" fmla="*/ 0 w 209"/>
                    <a:gd name="T7" fmla="*/ 0 h 33"/>
                    <a:gd name="T8" fmla="*/ 0 60000 65536"/>
                    <a:gd name="T9" fmla="*/ 0 60000 65536"/>
                    <a:gd name="T10" fmla="*/ 0 60000 65536"/>
                    <a:gd name="T11" fmla="*/ 0 60000 65536"/>
                    <a:gd name="T12" fmla="*/ 0 w 209"/>
                    <a:gd name="T13" fmla="*/ 0 h 33"/>
                    <a:gd name="T14" fmla="*/ 209 w 209"/>
                    <a:gd name="T15" fmla="*/ 33 h 33"/>
                  </a:gdLst>
                  <a:ahLst/>
                  <a:cxnLst>
                    <a:cxn ang="T8">
                      <a:pos x="T0" y="T1"/>
                    </a:cxn>
                    <a:cxn ang="T9">
                      <a:pos x="T2" y="T3"/>
                    </a:cxn>
                    <a:cxn ang="T10">
                      <a:pos x="T4" y="T5"/>
                    </a:cxn>
                    <a:cxn ang="T11">
                      <a:pos x="T6" y="T7"/>
                    </a:cxn>
                  </a:cxnLst>
                  <a:rect l="T12" t="T13" r="T14" b="T15"/>
                  <a:pathLst>
                    <a:path w="209" h="33">
                      <a:moveTo>
                        <a:pt x="0" y="0"/>
                      </a:moveTo>
                      <a:lnTo>
                        <a:pt x="209" y="0"/>
                      </a:lnTo>
                      <a:lnTo>
                        <a:pt x="209" y="3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5" name="Freeform 2778"/>
                <p:cNvSpPr>
                  <a:spLocks/>
                </p:cNvSpPr>
                <p:nvPr/>
              </p:nvSpPr>
              <p:spPr bwMode="auto">
                <a:xfrm>
                  <a:off x="3000" y="2581"/>
                  <a:ext cx="42" cy="7"/>
                </a:xfrm>
                <a:custGeom>
                  <a:avLst/>
                  <a:gdLst>
                    <a:gd name="T0" fmla="*/ 0 w 209"/>
                    <a:gd name="T1" fmla="*/ 0 h 33"/>
                    <a:gd name="T2" fmla="*/ 0 w 209"/>
                    <a:gd name="T3" fmla="*/ 0 h 33"/>
                    <a:gd name="T4" fmla="*/ 0 w 209"/>
                    <a:gd name="T5" fmla="*/ 0 h 33"/>
                    <a:gd name="T6" fmla="*/ 0 w 209"/>
                    <a:gd name="T7" fmla="*/ 0 h 33"/>
                    <a:gd name="T8" fmla="*/ 0 60000 65536"/>
                    <a:gd name="T9" fmla="*/ 0 60000 65536"/>
                    <a:gd name="T10" fmla="*/ 0 60000 65536"/>
                    <a:gd name="T11" fmla="*/ 0 60000 65536"/>
                    <a:gd name="T12" fmla="*/ 0 w 209"/>
                    <a:gd name="T13" fmla="*/ 0 h 33"/>
                    <a:gd name="T14" fmla="*/ 209 w 209"/>
                    <a:gd name="T15" fmla="*/ 33 h 33"/>
                  </a:gdLst>
                  <a:ahLst/>
                  <a:cxnLst>
                    <a:cxn ang="T8">
                      <a:pos x="T0" y="T1"/>
                    </a:cxn>
                    <a:cxn ang="T9">
                      <a:pos x="T2" y="T3"/>
                    </a:cxn>
                    <a:cxn ang="T10">
                      <a:pos x="T4" y="T5"/>
                    </a:cxn>
                    <a:cxn ang="T11">
                      <a:pos x="T6" y="T7"/>
                    </a:cxn>
                  </a:cxnLst>
                  <a:rect l="T12" t="T13" r="T14" b="T15"/>
                  <a:pathLst>
                    <a:path w="209" h="33">
                      <a:moveTo>
                        <a:pt x="0" y="0"/>
                      </a:moveTo>
                      <a:lnTo>
                        <a:pt x="209" y="0"/>
                      </a:lnTo>
                      <a:lnTo>
                        <a:pt x="209" y="33"/>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6" name="Freeform 2779"/>
                <p:cNvSpPr>
                  <a:spLocks/>
                </p:cNvSpPr>
                <p:nvPr/>
              </p:nvSpPr>
              <p:spPr bwMode="auto">
                <a:xfrm>
                  <a:off x="3010" y="2588"/>
                  <a:ext cx="32" cy="5"/>
                </a:xfrm>
                <a:custGeom>
                  <a:avLst/>
                  <a:gdLst>
                    <a:gd name="T0" fmla="*/ 0 w 163"/>
                    <a:gd name="T1" fmla="*/ 0 h 24"/>
                    <a:gd name="T2" fmla="*/ 0 w 163"/>
                    <a:gd name="T3" fmla="*/ 0 h 24"/>
                    <a:gd name="T4" fmla="*/ 0 w 163"/>
                    <a:gd name="T5" fmla="*/ 0 h 24"/>
                    <a:gd name="T6" fmla="*/ 0 w 163"/>
                    <a:gd name="T7" fmla="*/ 0 h 24"/>
                    <a:gd name="T8" fmla="*/ 0 60000 65536"/>
                    <a:gd name="T9" fmla="*/ 0 60000 65536"/>
                    <a:gd name="T10" fmla="*/ 0 60000 65536"/>
                    <a:gd name="T11" fmla="*/ 0 60000 65536"/>
                    <a:gd name="T12" fmla="*/ 0 w 163"/>
                    <a:gd name="T13" fmla="*/ 0 h 24"/>
                    <a:gd name="T14" fmla="*/ 163 w 163"/>
                    <a:gd name="T15" fmla="*/ 24 h 24"/>
                  </a:gdLst>
                  <a:ahLst/>
                  <a:cxnLst>
                    <a:cxn ang="T8">
                      <a:pos x="T0" y="T1"/>
                    </a:cxn>
                    <a:cxn ang="T9">
                      <a:pos x="T2" y="T3"/>
                    </a:cxn>
                    <a:cxn ang="T10">
                      <a:pos x="T4" y="T5"/>
                    </a:cxn>
                    <a:cxn ang="T11">
                      <a:pos x="T6" y="T7"/>
                    </a:cxn>
                  </a:cxnLst>
                  <a:rect l="T12" t="T13" r="T14" b="T15"/>
                  <a:pathLst>
                    <a:path w="163" h="24">
                      <a:moveTo>
                        <a:pt x="0" y="0"/>
                      </a:moveTo>
                      <a:lnTo>
                        <a:pt x="52" y="24"/>
                      </a:lnTo>
                      <a:lnTo>
                        <a:pt x="163" y="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7" name="Freeform 2780"/>
                <p:cNvSpPr>
                  <a:spLocks/>
                </p:cNvSpPr>
                <p:nvPr/>
              </p:nvSpPr>
              <p:spPr bwMode="auto">
                <a:xfrm>
                  <a:off x="3010" y="2588"/>
                  <a:ext cx="32" cy="5"/>
                </a:xfrm>
                <a:custGeom>
                  <a:avLst/>
                  <a:gdLst>
                    <a:gd name="T0" fmla="*/ 0 w 163"/>
                    <a:gd name="T1" fmla="*/ 0 h 24"/>
                    <a:gd name="T2" fmla="*/ 0 w 163"/>
                    <a:gd name="T3" fmla="*/ 0 h 24"/>
                    <a:gd name="T4" fmla="*/ 0 w 163"/>
                    <a:gd name="T5" fmla="*/ 0 h 24"/>
                    <a:gd name="T6" fmla="*/ 0 w 163"/>
                    <a:gd name="T7" fmla="*/ 0 h 24"/>
                    <a:gd name="T8" fmla="*/ 0 60000 65536"/>
                    <a:gd name="T9" fmla="*/ 0 60000 65536"/>
                    <a:gd name="T10" fmla="*/ 0 60000 65536"/>
                    <a:gd name="T11" fmla="*/ 0 60000 65536"/>
                    <a:gd name="T12" fmla="*/ 0 w 163"/>
                    <a:gd name="T13" fmla="*/ 0 h 24"/>
                    <a:gd name="T14" fmla="*/ 163 w 163"/>
                    <a:gd name="T15" fmla="*/ 24 h 24"/>
                  </a:gdLst>
                  <a:ahLst/>
                  <a:cxnLst>
                    <a:cxn ang="T8">
                      <a:pos x="T0" y="T1"/>
                    </a:cxn>
                    <a:cxn ang="T9">
                      <a:pos x="T2" y="T3"/>
                    </a:cxn>
                    <a:cxn ang="T10">
                      <a:pos x="T4" y="T5"/>
                    </a:cxn>
                    <a:cxn ang="T11">
                      <a:pos x="T6" y="T7"/>
                    </a:cxn>
                  </a:cxnLst>
                  <a:rect l="T12" t="T13" r="T14" b="T15"/>
                  <a:pathLst>
                    <a:path w="163" h="24">
                      <a:moveTo>
                        <a:pt x="0" y="0"/>
                      </a:moveTo>
                      <a:lnTo>
                        <a:pt x="52" y="24"/>
                      </a:lnTo>
                      <a:lnTo>
                        <a:pt x="163" y="2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8" name="Freeform 2781"/>
                <p:cNvSpPr>
                  <a:spLocks/>
                </p:cNvSpPr>
                <p:nvPr/>
              </p:nvSpPr>
              <p:spPr bwMode="auto">
                <a:xfrm>
                  <a:off x="3010" y="2588"/>
                  <a:ext cx="32" cy="5"/>
                </a:xfrm>
                <a:custGeom>
                  <a:avLst/>
                  <a:gdLst>
                    <a:gd name="T0" fmla="*/ 0 w 163"/>
                    <a:gd name="T1" fmla="*/ 0 h 24"/>
                    <a:gd name="T2" fmla="*/ 0 w 163"/>
                    <a:gd name="T3" fmla="*/ 0 h 24"/>
                    <a:gd name="T4" fmla="*/ 0 w 163"/>
                    <a:gd name="T5" fmla="*/ 0 h 24"/>
                    <a:gd name="T6" fmla="*/ 0 w 163"/>
                    <a:gd name="T7" fmla="*/ 0 h 24"/>
                    <a:gd name="T8" fmla="*/ 0 60000 65536"/>
                    <a:gd name="T9" fmla="*/ 0 60000 65536"/>
                    <a:gd name="T10" fmla="*/ 0 60000 65536"/>
                    <a:gd name="T11" fmla="*/ 0 60000 65536"/>
                    <a:gd name="T12" fmla="*/ 0 w 163"/>
                    <a:gd name="T13" fmla="*/ 0 h 24"/>
                    <a:gd name="T14" fmla="*/ 163 w 163"/>
                    <a:gd name="T15" fmla="*/ 24 h 24"/>
                  </a:gdLst>
                  <a:ahLst/>
                  <a:cxnLst>
                    <a:cxn ang="T8">
                      <a:pos x="T0" y="T1"/>
                    </a:cxn>
                    <a:cxn ang="T9">
                      <a:pos x="T2" y="T3"/>
                    </a:cxn>
                    <a:cxn ang="T10">
                      <a:pos x="T4" y="T5"/>
                    </a:cxn>
                    <a:cxn ang="T11">
                      <a:pos x="T6" y="T7"/>
                    </a:cxn>
                  </a:cxnLst>
                  <a:rect l="T12" t="T13" r="T14" b="T15"/>
                  <a:pathLst>
                    <a:path w="163" h="24">
                      <a:moveTo>
                        <a:pt x="0" y="0"/>
                      </a:moveTo>
                      <a:lnTo>
                        <a:pt x="163" y="0"/>
                      </a:lnTo>
                      <a:lnTo>
                        <a:pt x="163" y="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9" name="Freeform 2782"/>
                <p:cNvSpPr>
                  <a:spLocks/>
                </p:cNvSpPr>
                <p:nvPr/>
              </p:nvSpPr>
              <p:spPr bwMode="auto">
                <a:xfrm>
                  <a:off x="3010" y="2588"/>
                  <a:ext cx="32" cy="5"/>
                </a:xfrm>
                <a:custGeom>
                  <a:avLst/>
                  <a:gdLst>
                    <a:gd name="T0" fmla="*/ 0 w 163"/>
                    <a:gd name="T1" fmla="*/ 0 h 24"/>
                    <a:gd name="T2" fmla="*/ 0 w 163"/>
                    <a:gd name="T3" fmla="*/ 0 h 24"/>
                    <a:gd name="T4" fmla="*/ 0 w 163"/>
                    <a:gd name="T5" fmla="*/ 0 h 24"/>
                    <a:gd name="T6" fmla="*/ 0 w 163"/>
                    <a:gd name="T7" fmla="*/ 0 h 24"/>
                    <a:gd name="T8" fmla="*/ 0 60000 65536"/>
                    <a:gd name="T9" fmla="*/ 0 60000 65536"/>
                    <a:gd name="T10" fmla="*/ 0 60000 65536"/>
                    <a:gd name="T11" fmla="*/ 0 60000 65536"/>
                    <a:gd name="T12" fmla="*/ 0 w 163"/>
                    <a:gd name="T13" fmla="*/ 0 h 24"/>
                    <a:gd name="T14" fmla="*/ 163 w 163"/>
                    <a:gd name="T15" fmla="*/ 24 h 24"/>
                  </a:gdLst>
                  <a:ahLst/>
                  <a:cxnLst>
                    <a:cxn ang="T8">
                      <a:pos x="T0" y="T1"/>
                    </a:cxn>
                    <a:cxn ang="T9">
                      <a:pos x="T2" y="T3"/>
                    </a:cxn>
                    <a:cxn ang="T10">
                      <a:pos x="T4" y="T5"/>
                    </a:cxn>
                    <a:cxn ang="T11">
                      <a:pos x="T6" y="T7"/>
                    </a:cxn>
                  </a:cxnLst>
                  <a:rect l="T12" t="T13" r="T14" b="T15"/>
                  <a:pathLst>
                    <a:path w="163" h="24">
                      <a:moveTo>
                        <a:pt x="0" y="0"/>
                      </a:moveTo>
                      <a:lnTo>
                        <a:pt x="163" y="0"/>
                      </a:lnTo>
                      <a:lnTo>
                        <a:pt x="163" y="24"/>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0" name="Freeform 2783"/>
                <p:cNvSpPr>
                  <a:spLocks/>
                </p:cNvSpPr>
                <p:nvPr/>
              </p:nvSpPr>
              <p:spPr bwMode="auto">
                <a:xfrm>
                  <a:off x="3020" y="2593"/>
                  <a:ext cx="22" cy="3"/>
                </a:xfrm>
                <a:custGeom>
                  <a:avLst/>
                  <a:gdLst>
                    <a:gd name="T0" fmla="*/ 0 w 111"/>
                    <a:gd name="T1" fmla="*/ 0 h 15"/>
                    <a:gd name="T2" fmla="*/ 0 w 111"/>
                    <a:gd name="T3" fmla="*/ 0 h 15"/>
                    <a:gd name="T4" fmla="*/ 0 w 111"/>
                    <a:gd name="T5" fmla="*/ 0 h 15"/>
                    <a:gd name="T6" fmla="*/ 0 w 111"/>
                    <a:gd name="T7" fmla="*/ 0 h 15"/>
                    <a:gd name="T8" fmla="*/ 0 60000 65536"/>
                    <a:gd name="T9" fmla="*/ 0 60000 65536"/>
                    <a:gd name="T10" fmla="*/ 0 60000 65536"/>
                    <a:gd name="T11" fmla="*/ 0 60000 65536"/>
                    <a:gd name="T12" fmla="*/ 0 w 111"/>
                    <a:gd name="T13" fmla="*/ 0 h 15"/>
                    <a:gd name="T14" fmla="*/ 111 w 111"/>
                    <a:gd name="T15" fmla="*/ 15 h 15"/>
                  </a:gdLst>
                  <a:ahLst/>
                  <a:cxnLst>
                    <a:cxn ang="T8">
                      <a:pos x="T0" y="T1"/>
                    </a:cxn>
                    <a:cxn ang="T9">
                      <a:pos x="T2" y="T3"/>
                    </a:cxn>
                    <a:cxn ang="T10">
                      <a:pos x="T4" y="T5"/>
                    </a:cxn>
                    <a:cxn ang="T11">
                      <a:pos x="T6" y="T7"/>
                    </a:cxn>
                  </a:cxnLst>
                  <a:rect l="T12" t="T13" r="T14" b="T15"/>
                  <a:pathLst>
                    <a:path w="111" h="15">
                      <a:moveTo>
                        <a:pt x="0" y="0"/>
                      </a:moveTo>
                      <a:lnTo>
                        <a:pt x="54" y="15"/>
                      </a:lnTo>
                      <a:lnTo>
                        <a:pt x="111" y="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1" name="Freeform 2784"/>
                <p:cNvSpPr>
                  <a:spLocks/>
                </p:cNvSpPr>
                <p:nvPr/>
              </p:nvSpPr>
              <p:spPr bwMode="auto">
                <a:xfrm>
                  <a:off x="3020" y="2593"/>
                  <a:ext cx="22" cy="3"/>
                </a:xfrm>
                <a:custGeom>
                  <a:avLst/>
                  <a:gdLst>
                    <a:gd name="T0" fmla="*/ 0 w 111"/>
                    <a:gd name="T1" fmla="*/ 0 h 15"/>
                    <a:gd name="T2" fmla="*/ 0 w 111"/>
                    <a:gd name="T3" fmla="*/ 0 h 15"/>
                    <a:gd name="T4" fmla="*/ 0 w 111"/>
                    <a:gd name="T5" fmla="*/ 0 h 15"/>
                    <a:gd name="T6" fmla="*/ 0 w 111"/>
                    <a:gd name="T7" fmla="*/ 0 h 15"/>
                    <a:gd name="T8" fmla="*/ 0 60000 65536"/>
                    <a:gd name="T9" fmla="*/ 0 60000 65536"/>
                    <a:gd name="T10" fmla="*/ 0 60000 65536"/>
                    <a:gd name="T11" fmla="*/ 0 60000 65536"/>
                    <a:gd name="T12" fmla="*/ 0 w 111"/>
                    <a:gd name="T13" fmla="*/ 0 h 15"/>
                    <a:gd name="T14" fmla="*/ 111 w 111"/>
                    <a:gd name="T15" fmla="*/ 15 h 15"/>
                  </a:gdLst>
                  <a:ahLst/>
                  <a:cxnLst>
                    <a:cxn ang="T8">
                      <a:pos x="T0" y="T1"/>
                    </a:cxn>
                    <a:cxn ang="T9">
                      <a:pos x="T2" y="T3"/>
                    </a:cxn>
                    <a:cxn ang="T10">
                      <a:pos x="T4" y="T5"/>
                    </a:cxn>
                    <a:cxn ang="T11">
                      <a:pos x="T6" y="T7"/>
                    </a:cxn>
                  </a:cxnLst>
                  <a:rect l="T12" t="T13" r="T14" b="T15"/>
                  <a:pathLst>
                    <a:path w="111" h="15">
                      <a:moveTo>
                        <a:pt x="0" y="0"/>
                      </a:moveTo>
                      <a:lnTo>
                        <a:pt x="54" y="15"/>
                      </a:lnTo>
                      <a:lnTo>
                        <a:pt x="111" y="1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2" name="Freeform 2785"/>
                <p:cNvSpPr>
                  <a:spLocks/>
                </p:cNvSpPr>
                <p:nvPr/>
              </p:nvSpPr>
              <p:spPr bwMode="auto">
                <a:xfrm>
                  <a:off x="3020" y="2593"/>
                  <a:ext cx="22" cy="3"/>
                </a:xfrm>
                <a:custGeom>
                  <a:avLst/>
                  <a:gdLst>
                    <a:gd name="T0" fmla="*/ 0 w 111"/>
                    <a:gd name="T1" fmla="*/ 0 h 15"/>
                    <a:gd name="T2" fmla="*/ 0 w 111"/>
                    <a:gd name="T3" fmla="*/ 0 h 15"/>
                    <a:gd name="T4" fmla="*/ 0 w 111"/>
                    <a:gd name="T5" fmla="*/ 0 h 15"/>
                    <a:gd name="T6" fmla="*/ 0 w 111"/>
                    <a:gd name="T7" fmla="*/ 0 h 15"/>
                    <a:gd name="T8" fmla="*/ 0 60000 65536"/>
                    <a:gd name="T9" fmla="*/ 0 60000 65536"/>
                    <a:gd name="T10" fmla="*/ 0 60000 65536"/>
                    <a:gd name="T11" fmla="*/ 0 60000 65536"/>
                    <a:gd name="T12" fmla="*/ 0 w 111"/>
                    <a:gd name="T13" fmla="*/ 0 h 15"/>
                    <a:gd name="T14" fmla="*/ 111 w 111"/>
                    <a:gd name="T15" fmla="*/ 15 h 15"/>
                  </a:gdLst>
                  <a:ahLst/>
                  <a:cxnLst>
                    <a:cxn ang="T8">
                      <a:pos x="T0" y="T1"/>
                    </a:cxn>
                    <a:cxn ang="T9">
                      <a:pos x="T2" y="T3"/>
                    </a:cxn>
                    <a:cxn ang="T10">
                      <a:pos x="T4" y="T5"/>
                    </a:cxn>
                    <a:cxn ang="T11">
                      <a:pos x="T6" y="T7"/>
                    </a:cxn>
                  </a:cxnLst>
                  <a:rect l="T12" t="T13" r="T14" b="T15"/>
                  <a:pathLst>
                    <a:path w="111" h="15">
                      <a:moveTo>
                        <a:pt x="0" y="0"/>
                      </a:moveTo>
                      <a:lnTo>
                        <a:pt x="111" y="0"/>
                      </a:lnTo>
                      <a:lnTo>
                        <a:pt x="111" y="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3" name="Freeform 2786"/>
                <p:cNvSpPr>
                  <a:spLocks/>
                </p:cNvSpPr>
                <p:nvPr/>
              </p:nvSpPr>
              <p:spPr bwMode="auto">
                <a:xfrm>
                  <a:off x="3020" y="2593"/>
                  <a:ext cx="22" cy="3"/>
                </a:xfrm>
                <a:custGeom>
                  <a:avLst/>
                  <a:gdLst>
                    <a:gd name="T0" fmla="*/ 0 w 111"/>
                    <a:gd name="T1" fmla="*/ 0 h 15"/>
                    <a:gd name="T2" fmla="*/ 0 w 111"/>
                    <a:gd name="T3" fmla="*/ 0 h 15"/>
                    <a:gd name="T4" fmla="*/ 0 w 111"/>
                    <a:gd name="T5" fmla="*/ 0 h 15"/>
                    <a:gd name="T6" fmla="*/ 0 w 111"/>
                    <a:gd name="T7" fmla="*/ 0 h 15"/>
                    <a:gd name="T8" fmla="*/ 0 60000 65536"/>
                    <a:gd name="T9" fmla="*/ 0 60000 65536"/>
                    <a:gd name="T10" fmla="*/ 0 60000 65536"/>
                    <a:gd name="T11" fmla="*/ 0 60000 65536"/>
                    <a:gd name="T12" fmla="*/ 0 w 111"/>
                    <a:gd name="T13" fmla="*/ 0 h 15"/>
                    <a:gd name="T14" fmla="*/ 111 w 111"/>
                    <a:gd name="T15" fmla="*/ 15 h 15"/>
                  </a:gdLst>
                  <a:ahLst/>
                  <a:cxnLst>
                    <a:cxn ang="T8">
                      <a:pos x="T0" y="T1"/>
                    </a:cxn>
                    <a:cxn ang="T9">
                      <a:pos x="T2" y="T3"/>
                    </a:cxn>
                    <a:cxn ang="T10">
                      <a:pos x="T4" y="T5"/>
                    </a:cxn>
                    <a:cxn ang="T11">
                      <a:pos x="T6" y="T7"/>
                    </a:cxn>
                  </a:cxnLst>
                  <a:rect l="T12" t="T13" r="T14" b="T15"/>
                  <a:pathLst>
                    <a:path w="111" h="15">
                      <a:moveTo>
                        <a:pt x="0" y="0"/>
                      </a:moveTo>
                      <a:lnTo>
                        <a:pt x="111" y="0"/>
                      </a:lnTo>
                      <a:lnTo>
                        <a:pt x="111" y="15"/>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 name="Freeform 2787"/>
                <p:cNvSpPr>
                  <a:spLocks/>
                </p:cNvSpPr>
                <p:nvPr/>
              </p:nvSpPr>
              <p:spPr bwMode="auto">
                <a:xfrm>
                  <a:off x="3031" y="2596"/>
                  <a:ext cx="11" cy="1"/>
                </a:xfrm>
                <a:custGeom>
                  <a:avLst/>
                  <a:gdLst>
                    <a:gd name="T0" fmla="*/ 0 w 57"/>
                    <a:gd name="T1" fmla="*/ 0 h 7"/>
                    <a:gd name="T2" fmla="*/ 0 w 57"/>
                    <a:gd name="T3" fmla="*/ 0 h 7"/>
                    <a:gd name="T4" fmla="*/ 0 w 57"/>
                    <a:gd name="T5" fmla="*/ 0 h 7"/>
                    <a:gd name="T6" fmla="*/ 0 w 57"/>
                    <a:gd name="T7" fmla="*/ 0 h 7"/>
                    <a:gd name="T8" fmla="*/ 0 60000 65536"/>
                    <a:gd name="T9" fmla="*/ 0 60000 65536"/>
                    <a:gd name="T10" fmla="*/ 0 60000 65536"/>
                    <a:gd name="T11" fmla="*/ 0 60000 65536"/>
                    <a:gd name="T12" fmla="*/ 0 w 57"/>
                    <a:gd name="T13" fmla="*/ 0 h 7"/>
                    <a:gd name="T14" fmla="*/ 57 w 57"/>
                    <a:gd name="T15" fmla="*/ 7 h 7"/>
                  </a:gdLst>
                  <a:ahLst/>
                  <a:cxnLst>
                    <a:cxn ang="T8">
                      <a:pos x="T0" y="T1"/>
                    </a:cxn>
                    <a:cxn ang="T9">
                      <a:pos x="T2" y="T3"/>
                    </a:cxn>
                    <a:cxn ang="T10">
                      <a:pos x="T4" y="T5"/>
                    </a:cxn>
                    <a:cxn ang="T11">
                      <a:pos x="T6" y="T7"/>
                    </a:cxn>
                  </a:cxnLst>
                  <a:rect l="T12" t="T13" r="T14" b="T15"/>
                  <a:pathLst>
                    <a:path w="57" h="7">
                      <a:moveTo>
                        <a:pt x="0" y="0"/>
                      </a:moveTo>
                      <a:lnTo>
                        <a:pt x="57" y="0"/>
                      </a:lnTo>
                      <a:lnTo>
                        <a:pt x="57" y="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Rectangle 2788"/>
                <p:cNvSpPr>
                  <a:spLocks noChangeArrowheads="1"/>
                </p:cNvSpPr>
                <p:nvPr/>
              </p:nvSpPr>
              <p:spPr bwMode="auto">
                <a:xfrm>
                  <a:off x="2986" y="2333"/>
                  <a:ext cx="308" cy="140"/>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MW-1</a:t>
                  </a:r>
                  <a:endParaRPr lang="en-US">
                    <a:solidFill>
                      <a:srgbClr val="000000"/>
                    </a:solidFill>
                  </a:endParaRPr>
                </a:p>
              </p:txBody>
            </p:sp>
            <p:sp>
              <p:nvSpPr>
                <p:cNvPr id="186" name="Freeform 2789"/>
                <p:cNvSpPr>
                  <a:spLocks/>
                </p:cNvSpPr>
                <p:nvPr/>
              </p:nvSpPr>
              <p:spPr bwMode="auto">
                <a:xfrm>
                  <a:off x="3031" y="2596"/>
                  <a:ext cx="11" cy="1"/>
                </a:xfrm>
                <a:custGeom>
                  <a:avLst/>
                  <a:gdLst>
                    <a:gd name="T0" fmla="*/ 0 w 57"/>
                    <a:gd name="T1" fmla="*/ 0 h 7"/>
                    <a:gd name="T2" fmla="*/ 0 w 57"/>
                    <a:gd name="T3" fmla="*/ 0 h 7"/>
                    <a:gd name="T4" fmla="*/ 0 w 57"/>
                    <a:gd name="T5" fmla="*/ 0 h 7"/>
                    <a:gd name="T6" fmla="*/ 0 w 57"/>
                    <a:gd name="T7" fmla="*/ 0 h 7"/>
                    <a:gd name="T8" fmla="*/ 0 60000 65536"/>
                    <a:gd name="T9" fmla="*/ 0 60000 65536"/>
                    <a:gd name="T10" fmla="*/ 0 60000 65536"/>
                    <a:gd name="T11" fmla="*/ 0 60000 65536"/>
                    <a:gd name="T12" fmla="*/ 0 w 57"/>
                    <a:gd name="T13" fmla="*/ 0 h 7"/>
                    <a:gd name="T14" fmla="*/ 57 w 57"/>
                    <a:gd name="T15" fmla="*/ 7 h 7"/>
                  </a:gdLst>
                  <a:ahLst/>
                  <a:cxnLst>
                    <a:cxn ang="T8">
                      <a:pos x="T0" y="T1"/>
                    </a:cxn>
                    <a:cxn ang="T9">
                      <a:pos x="T2" y="T3"/>
                    </a:cxn>
                    <a:cxn ang="T10">
                      <a:pos x="T4" y="T5"/>
                    </a:cxn>
                    <a:cxn ang="T11">
                      <a:pos x="T6" y="T7"/>
                    </a:cxn>
                  </a:cxnLst>
                  <a:rect l="T12" t="T13" r="T14" b="T15"/>
                  <a:pathLst>
                    <a:path w="57" h="7">
                      <a:moveTo>
                        <a:pt x="0" y="0"/>
                      </a:moveTo>
                      <a:lnTo>
                        <a:pt x="57" y="0"/>
                      </a:lnTo>
                      <a:lnTo>
                        <a:pt x="57" y="7"/>
                      </a:lnTo>
                      <a:lnTo>
                        <a:pt x="0" y="0"/>
                      </a:lnTo>
                      <a:close/>
                    </a:path>
                  </a:pathLst>
                </a:custGeom>
                <a:grp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7" name="Freeform 2790"/>
                <p:cNvSpPr>
                  <a:spLocks/>
                </p:cNvSpPr>
                <p:nvPr/>
              </p:nvSpPr>
              <p:spPr bwMode="auto">
                <a:xfrm>
                  <a:off x="2702" y="152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8" name="Freeform 2791"/>
                <p:cNvSpPr>
                  <a:spLocks/>
                </p:cNvSpPr>
                <p:nvPr/>
              </p:nvSpPr>
              <p:spPr bwMode="auto">
                <a:xfrm>
                  <a:off x="2702" y="1520"/>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9" name="Freeform 2792"/>
                <p:cNvSpPr>
                  <a:spLocks/>
                </p:cNvSpPr>
                <p:nvPr/>
              </p:nvSpPr>
              <p:spPr bwMode="auto">
                <a:xfrm>
                  <a:off x="2702" y="151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0" name="Freeform 2793"/>
                <p:cNvSpPr>
                  <a:spLocks/>
                </p:cNvSpPr>
                <p:nvPr/>
              </p:nvSpPr>
              <p:spPr bwMode="auto">
                <a:xfrm>
                  <a:off x="2702" y="1512"/>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64" y="41"/>
                      </a:moveTo>
                      <a:lnTo>
                        <a:pt x="147" y="0"/>
                      </a:lnTo>
                      <a:lnTo>
                        <a:pt x="0" y="85"/>
                      </a:lnTo>
                      <a:lnTo>
                        <a:pt x="164" y="41"/>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1" name="Freeform 2794"/>
                <p:cNvSpPr>
                  <a:spLocks/>
                </p:cNvSpPr>
                <p:nvPr/>
              </p:nvSpPr>
              <p:spPr bwMode="auto">
                <a:xfrm>
                  <a:off x="2702" y="1505"/>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47" y="36"/>
                      </a:moveTo>
                      <a:lnTo>
                        <a:pt x="120" y="0"/>
                      </a:lnTo>
                      <a:lnTo>
                        <a:pt x="0" y="121"/>
                      </a:lnTo>
                      <a:lnTo>
                        <a:pt x="147"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2" name="Freeform 2795"/>
                <p:cNvSpPr>
                  <a:spLocks/>
                </p:cNvSpPr>
                <p:nvPr/>
              </p:nvSpPr>
              <p:spPr bwMode="auto">
                <a:xfrm>
                  <a:off x="2702" y="1505"/>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47" y="36"/>
                      </a:moveTo>
                      <a:lnTo>
                        <a:pt x="120" y="0"/>
                      </a:lnTo>
                      <a:lnTo>
                        <a:pt x="0" y="121"/>
                      </a:lnTo>
                      <a:lnTo>
                        <a:pt x="147" y="3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3" name="Freeform 2796"/>
                <p:cNvSpPr>
                  <a:spLocks/>
                </p:cNvSpPr>
                <p:nvPr/>
              </p:nvSpPr>
              <p:spPr bwMode="auto">
                <a:xfrm>
                  <a:off x="2702" y="150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6"/>
                      </a:moveTo>
                      <a:lnTo>
                        <a:pt x="85" y="0"/>
                      </a:lnTo>
                      <a:lnTo>
                        <a:pt x="0" y="147"/>
                      </a:lnTo>
                      <a:lnTo>
                        <a:pt x="12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4" name="Freeform 2797"/>
                <p:cNvSpPr>
                  <a:spLocks/>
                </p:cNvSpPr>
                <p:nvPr/>
              </p:nvSpPr>
              <p:spPr bwMode="auto">
                <a:xfrm>
                  <a:off x="2702" y="150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6"/>
                      </a:moveTo>
                      <a:lnTo>
                        <a:pt x="85" y="0"/>
                      </a:lnTo>
                      <a:lnTo>
                        <a:pt x="0" y="147"/>
                      </a:lnTo>
                      <a:lnTo>
                        <a:pt x="120" y="2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5" name="Freeform 2798"/>
                <p:cNvSpPr>
                  <a:spLocks/>
                </p:cNvSpPr>
                <p:nvPr/>
              </p:nvSpPr>
              <p:spPr bwMode="auto">
                <a:xfrm>
                  <a:off x="2702" y="149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6" name="Freeform 2799"/>
                <p:cNvSpPr>
                  <a:spLocks/>
                </p:cNvSpPr>
                <p:nvPr/>
              </p:nvSpPr>
              <p:spPr bwMode="auto">
                <a:xfrm>
                  <a:off x="2702" y="149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7" name="Freeform 2800"/>
                <p:cNvSpPr>
                  <a:spLocks/>
                </p:cNvSpPr>
                <p:nvPr/>
              </p:nvSpPr>
              <p:spPr bwMode="auto">
                <a:xfrm>
                  <a:off x="2702" y="1495"/>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8" name="Freeform 2801"/>
                <p:cNvSpPr>
                  <a:spLocks/>
                </p:cNvSpPr>
                <p:nvPr/>
              </p:nvSpPr>
              <p:spPr bwMode="auto">
                <a:xfrm>
                  <a:off x="2702" y="1495"/>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9" name="Freeform 2802"/>
                <p:cNvSpPr>
                  <a:spLocks/>
                </p:cNvSpPr>
                <p:nvPr/>
              </p:nvSpPr>
              <p:spPr bwMode="auto">
                <a:xfrm>
                  <a:off x="2693" y="149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0" name="Freeform 2803"/>
                <p:cNvSpPr>
                  <a:spLocks/>
                </p:cNvSpPr>
                <p:nvPr/>
              </p:nvSpPr>
              <p:spPr bwMode="auto">
                <a:xfrm>
                  <a:off x="2693" y="1495"/>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1" name="Freeform 2804"/>
                <p:cNvSpPr>
                  <a:spLocks/>
                </p:cNvSpPr>
                <p:nvPr/>
              </p:nvSpPr>
              <p:spPr bwMode="auto">
                <a:xfrm>
                  <a:off x="2685" y="149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2" name="Freeform 2805"/>
                <p:cNvSpPr>
                  <a:spLocks/>
                </p:cNvSpPr>
                <p:nvPr/>
              </p:nvSpPr>
              <p:spPr bwMode="auto">
                <a:xfrm>
                  <a:off x="2685" y="1496"/>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2" y="0"/>
                      </a:moveTo>
                      <a:lnTo>
                        <a:pt x="0" y="17"/>
                      </a:lnTo>
                      <a:lnTo>
                        <a:pt x="85" y="164"/>
                      </a:lnTo>
                      <a:lnTo>
                        <a:pt x="42"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3" name="Freeform 2806"/>
                <p:cNvSpPr>
                  <a:spLocks/>
                </p:cNvSpPr>
                <p:nvPr/>
              </p:nvSpPr>
              <p:spPr bwMode="auto">
                <a:xfrm>
                  <a:off x="2678" y="150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6"/>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4" name="Freeform 2807"/>
                <p:cNvSpPr>
                  <a:spLocks/>
                </p:cNvSpPr>
                <p:nvPr/>
              </p:nvSpPr>
              <p:spPr bwMode="auto">
                <a:xfrm>
                  <a:off x="2678" y="1500"/>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6"/>
                      </a:lnTo>
                      <a:lnTo>
                        <a:pt x="120" y="147"/>
                      </a:lnTo>
                      <a:lnTo>
                        <a:pt x="35"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5" name="Freeform 2808"/>
                <p:cNvSpPr>
                  <a:spLocks/>
                </p:cNvSpPr>
                <p:nvPr/>
              </p:nvSpPr>
              <p:spPr bwMode="auto">
                <a:xfrm>
                  <a:off x="2672" y="1505"/>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27" y="0"/>
                      </a:moveTo>
                      <a:lnTo>
                        <a:pt x="0" y="36"/>
                      </a:lnTo>
                      <a:lnTo>
                        <a:pt x="147" y="121"/>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6" name="Freeform 2809"/>
                <p:cNvSpPr>
                  <a:spLocks/>
                </p:cNvSpPr>
                <p:nvPr/>
              </p:nvSpPr>
              <p:spPr bwMode="auto">
                <a:xfrm>
                  <a:off x="2672" y="1505"/>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27" y="0"/>
                      </a:moveTo>
                      <a:lnTo>
                        <a:pt x="0" y="36"/>
                      </a:lnTo>
                      <a:lnTo>
                        <a:pt x="147" y="121"/>
                      </a:lnTo>
                      <a:lnTo>
                        <a:pt x="27"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7" name="Freeform 2810"/>
                <p:cNvSpPr>
                  <a:spLocks/>
                </p:cNvSpPr>
                <p:nvPr/>
              </p:nvSpPr>
              <p:spPr bwMode="auto">
                <a:xfrm>
                  <a:off x="2669" y="151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8" name="Freeform 2811"/>
                <p:cNvSpPr>
                  <a:spLocks/>
                </p:cNvSpPr>
                <p:nvPr/>
              </p:nvSpPr>
              <p:spPr bwMode="auto">
                <a:xfrm>
                  <a:off x="2669" y="1512"/>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7" y="0"/>
                      </a:moveTo>
                      <a:lnTo>
                        <a:pt x="0" y="41"/>
                      </a:lnTo>
                      <a:lnTo>
                        <a:pt x="164" y="85"/>
                      </a:lnTo>
                      <a:lnTo>
                        <a:pt x="17"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9" name="Freeform 2812"/>
                <p:cNvSpPr>
                  <a:spLocks/>
                </p:cNvSpPr>
                <p:nvPr/>
              </p:nvSpPr>
              <p:spPr bwMode="auto">
                <a:xfrm>
                  <a:off x="2668" y="152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0" name="Freeform 2813"/>
                <p:cNvSpPr>
                  <a:spLocks/>
                </p:cNvSpPr>
                <p:nvPr/>
              </p:nvSpPr>
              <p:spPr bwMode="auto">
                <a:xfrm>
                  <a:off x="2668" y="1520"/>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5" y="0"/>
                      </a:moveTo>
                      <a:lnTo>
                        <a:pt x="0" y="44"/>
                      </a:lnTo>
                      <a:lnTo>
                        <a:pt x="169" y="44"/>
                      </a:lnTo>
                      <a:lnTo>
                        <a:pt x="5"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1" name="Freeform 2814"/>
                <p:cNvSpPr>
                  <a:spLocks/>
                </p:cNvSpPr>
                <p:nvPr/>
              </p:nvSpPr>
              <p:spPr bwMode="auto">
                <a:xfrm>
                  <a:off x="2668" y="152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2" name="Freeform 2815"/>
                <p:cNvSpPr>
                  <a:spLocks/>
                </p:cNvSpPr>
                <p:nvPr/>
              </p:nvSpPr>
              <p:spPr bwMode="auto">
                <a:xfrm>
                  <a:off x="2668" y="152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5" y="44"/>
                      </a:lnTo>
                      <a:lnTo>
                        <a:pt x="169" y="0"/>
                      </a:lnTo>
                      <a:lnTo>
                        <a:pt x="0"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3" name="Freeform 2816"/>
                <p:cNvSpPr>
                  <a:spLocks/>
                </p:cNvSpPr>
                <p:nvPr/>
              </p:nvSpPr>
              <p:spPr bwMode="auto">
                <a:xfrm>
                  <a:off x="2669" y="152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4" name="Freeform 2817"/>
                <p:cNvSpPr>
                  <a:spLocks/>
                </p:cNvSpPr>
                <p:nvPr/>
              </p:nvSpPr>
              <p:spPr bwMode="auto">
                <a:xfrm>
                  <a:off x="2669" y="1529"/>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0" y="44"/>
                      </a:moveTo>
                      <a:lnTo>
                        <a:pt x="17" y="85"/>
                      </a:lnTo>
                      <a:lnTo>
                        <a:pt x="164" y="0"/>
                      </a:lnTo>
                      <a:lnTo>
                        <a:pt x="0"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5" name="Freeform 2818"/>
                <p:cNvSpPr>
                  <a:spLocks/>
                </p:cNvSpPr>
                <p:nvPr/>
              </p:nvSpPr>
              <p:spPr bwMode="auto">
                <a:xfrm>
                  <a:off x="2672" y="152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6" name="Freeform 2819"/>
                <p:cNvSpPr>
                  <a:spLocks/>
                </p:cNvSpPr>
                <p:nvPr/>
              </p:nvSpPr>
              <p:spPr bwMode="auto">
                <a:xfrm>
                  <a:off x="2672" y="1529"/>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7" y="120"/>
                      </a:lnTo>
                      <a:lnTo>
                        <a:pt x="147" y="0"/>
                      </a:lnTo>
                      <a:lnTo>
                        <a:pt x="0" y="8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7" name="Freeform 2820"/>
                <p:cNvSpPr>
                  <a:spLocks/>
                </p:cNvSpPr>
                <p:nvPr/>
              </p:nvSpPr>
              <p:spPr bwMode="auto">
                <a:xfrm>
                  <a:off x="2678" y="152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0"/>
                      </a:moveTo>
                      <a:lnTo>
                        <a:pt x="35" y="147"/>
                      </a:lnTo>
                      <a:lnTo>
                        <a:pt x="120"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8" name="Freeform 2821"/>
                <p:cNvSpPr>
                  <a:spLocks/>
                </p:cNvSpPr>
                <p:nvPr/>
              </p:nvSpPr>
              <p:spPr bwMode="auto">
                <a:xfrm>
                  <a:off x="2678" y="152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20"/>
                      </a:moveTo>
                      <a:lnTo>
                        <a:pt x="35" y="147"/>
                      </a:lnTo>
                      <a:lnTo>
                        <a:pt x="120" y="0"/>
                      </a:lnTo>
                      <a:lnTo>
                        <a:pt x="0"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9" name="Freeform 2822"/>
                <p:cNvSpPr>
                  <a:spLocks/>
                </p:cNvSpPr>
                <p:nvPr/>
              </p:nvSpPr>
              <p:spPr bwMode="auto">
                <a:xfrm>
                  <a:off x="2685" y="152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2"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0" name="Freeform 2823"/>
                <p:cNvSpPr>
                  <a:spLocks/>
                </p:cNvSpPr>
                <p:nvPr/>
              </p:nvSpPr>
              <p:spPr bwMode="auto">
                <a:xfrm>
                  <a:off x="2685" y="152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2" y="164"/>
                      </a:lnTo>
                      <a:lnTo>
                        <a:pt x="85" y="0"/>
                      </a:lnTo>
                      <a:lnTo>
                        <a:pt x="0"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1" name="Freeform 2824"/>
                <p:cNvSpPr>
                  <a:spLocks/>
                </p:cNvSpPr>
                <p:nvPr/>
              </p:nvSpPr>
              <p:spPr bwMode="auto">
                <a:xfrm>
                  <a:off x="2693" y="152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2" name="Freeform 2825"/>
                <p:cNvSpPr>
                  <a:spLocks/>
                </p:cNvSpPr>
                <p:nvPr/>
              </p:nvSpPr>
              <p:spPr bwMode="auto">
                <a:xfrm>
                  <a:off x="2693" y="1529"/>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4"/>
                      </a:moveTo>
                      <a:lnTo>
                        <a:pt x="43" y="170"/>
                      </a:lnTo>
                      <a:lnTo>
                        <a:pt x="43" y="0"/>
                      </a:lnTo>
                      <a:lnTo>
                        <a:pt x="0"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3" name="Freeform 2826"/>
                <p:cNvSpPr>
                  <a:spLocks/>
                </p:cNvSpPr>
                <p:nvPr/>
              </p:nvSpPr>
              <p:spPr bwMode="auto">
                <a:xfrm>
                  <a:off x="2702" y="1529"/>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4" name="Freeform 2827"/>
                <p:cNvSpPr>
                  <a:spLocks/>
                </p:cNvSpPr>
                <p:nvPr/>
              </p:nvSpPr>
              <p:spPr bwMode="auto">
                <a:xfrm>
                  <a:off x="2702" y="1529"/>
                  <a:ext cx="8"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0" y="170"/>
                      </a:moveTo>
                      <a:lnTo>
                        <a:pt x="44" y="164"/>
                      </a:lnTo>
                      <a:lnTo>
                        <a:pt x="0" y="0"/>
                      </a:lnTo>
                      <a:lnTo>
                        <a:pt x="0" y="17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 name="Freeform 2828"/>
                <p:cNvSpPr>
                  <a:spLocks/>
                </p:cNvSpPr>
                <p:nvPr/>
              </p:nvSpPr>
              <p:spPr bwMode="auto">
                <a:xfrm>
                  <a:off x="2702" y="152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6" name="Freeform 2829"/>
                <p:cNvSpPr>
                  <a:spLocks/>
                </p:cNvSpPr>
                <p:nvPr/>
              </p:nvSpPr>
              <p:spPr bwMode="auto">
                <a:xfrm>
                  <a:off x="2702" y="152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7" name="Freeform 2830"/>
                <p:cNvSpPr>
                  <a:spLocks/>
                </p:cNvSpPr>
                <p:nvPr/>
              </p:nvSpPr>
              <p:spPr bwMode="auto">
                <a:xfrm>
                  <a:off x="2702" y="152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0"/>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8" name="Freeform 2831"/>
                <p:cNvSpPr>
                  <a:spLocks/>
                </p:cNvSpPr>
                <p:nvPr/>
              </p:nvSpPr>
              <p:spPr bwMode="auto">
                <a:xfrm>
                  <a:off x="2702" y="1529"/>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20"/>
                      </a:lnTo>
                      <a:lnTo>
                        <a:pt x="0" y="0"/>
                      </a:lnTo>
                      <a:lnTo>
                        <a:pt x="85"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9" name="Freeform 2832"/>
                <p:cNvSpPr>
                  <a:spLocks/>
                </p:cNvSpPr>
                <p:nvPr/>
              </p:nvSpPr>
              <p:spPr bwMode="auto">
                <a:xfrm>
                  <a:off x="2702" y="152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0" name="Freeform 2833"/>
                <p:cNvSpPr>
                  <a:spLocks/>
                </p:cNvSpPr>
                <p:nvPr/>
              </p:nvSpPr>
              <p:spPr bwMode="auto">
                <a:xfrm>
                  <a:off x="2702" y="1529"/>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0" y="120"/>
                      </a:moveTo>
                      <a:lnTo>
                        <a:pt x="147" y="85"/>
                      </a:lnTo>
                      <a:lnTo>
                        <a:pt x="0" y="0"/>
                      </a:lnTo>
                      <a:lnTo>
                        <a:pt x="120"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1" name="Freeform 2834"/>
                <p:cNvSpPr>
                  <a:spLocks/>
                </p:cNvSpPr>
                <p:nvPr/>
              </p:nvSpPr>
              <p:spPr bwMode="auto">
                <a:xfrm>
                  <a:off x="2702" y="152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2" name="Freeform 2835"/>
                <p:cNvSpPr>
                  <a:spLocks/>
                </p:cNvSpPr>
                <p:nvPr/>
              </p:nvSpPr>
              <p:spPr bwMode="auto">
                <a:xfrm>
                  <a:off x="2702" y="1529"/>
                  <a:ext cx="32"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4"/>
                      </a:lnTo>
                      <a:lnTo>
                        <a:pt x="0" y="0"/>
                      </a:lnTo>
                      <a:lnTo>
                        <a:pt x="147" y="8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3" name="Freeform 2836"/>
                <p:cNvSpPr>
                  <a:spLocks/>
                </p:cNvSpPr>
                <p:nvPr/>
              </p:nvSpPr>
              <p:spPr bwMode="auto">
                <a:xfrm>
                  <a:off x="2702" y="152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4" name="Freeform 2837"/>
                <p:cNvSpPr>
                  <a:spLocks/>
                </p:cNvSpPr>
                <p:nvPr/>
              </p:nvSpPr>
              <p:spPr bwMode="auto">
                <a:xfrm>
                  <a:off x="2702" y="152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4" y="44"/>
                      </a:moveTo>
                      <a:lnTo>
                        <a:pt x="170" y="0"/>
                      </a:lnTo>
                      <a:lnTo>
                        <a:pt x="0" y="0"/>
                      </a:lnTo>
                      <a:lnTo>
                        <a:pt x="164"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 name="Freeform 2838"/>
                <p:cNvSpPr>
                  <a:spLocks/>
                </p:cNvSpPr>
                <p:nvPr/>
              </p:nvSpPr>
              <p:spPr bwMode="auto">
                <a:xfrm>
                  <a:off x="4065" y="2138"/>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5" y="0"/>
                      </a:lnTo>
                      <a:lnTo>
                        <a:pt x="0" y="43"/>
                      </a:lnTo>
                      <a:lnTo>
                        <a:pt x="17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6" name="Freeform 2839"/>
                <p:cNvSpPr>
                  <a:spLocks/>
                </p:cNvSpPr>
                <p:nvPr/>
              </p:nvSpPr>
              <p:spPr bwMode="auto">
                <a:xfrm>
                  <a:off x="4065" y="2138"/>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70" y="43"/>
                      </a:moveTo>
                      <a:lnTo>
                        <a:pt x="165" y="0"/>
                      </a:lnTo>
                      <a:lnTo>
                        <a:pt x="0" y="43"/>
                      </a:lnTo>
                      <a:lnTo>
                        <a:pt x="170" y="43"/>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7" name="Freeform 2840"/>
                <p:cNvSpPr>
                  <a:spLocks/>
                </p:cNvSpPr>
                <p:nvPr/>
              </p:nvSpPr>
              <p:spPr bwMode="auto">
                <a:xfrm>
                  <a:off x="4065" y="2130"/>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2"/>
                      </a:moveTo>
                      <a:lnTo>
                        <a:pt x="147" y="0"/>
                      </a:lnTo>
                      <a:lnTo>
                        <a:pt x="0" y="85"/>
                      </a:lnTo>
                      <a:lnTo>
                        <a:pt x="165"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8" name="Freeform 2841"/>
                <p:cNvSpPr>
                  <a:spLocks/>
                </p:cNvSpPr>
                <p:nvPr/>
              </p:nvSpPr>
              <p:spPr bwMode="auto">
                <a:xfrm>
                  <a:off x="4065" y="2130"/>
                  <a:ext cx="33" cy="17"/>
                </a:xfrm>
                <a:custGeom>
                  <a:avLst/>
                  <a:gdLst>
                    <a:gd name="T0" fmla="*/ 0 w 165"/>
                    <a:gd name="T1" fmla="*/ 0 h 85"/>
                    <a:gd name="T2" fmla="*/ 0 w 165"/>
                    <a:gd name="T3" fmla="*/ 0 h 85"/>
                    <a:gd name="T4" fmla="*/ 0 w 165"/>
                    <a:gd name="T5" fmla="*/ 0 h 85"/>
                    <a:gd name="T6" fmla="*/ 0 w 165"/>
                    <a:gd name="T7" fmla="*/ 0 h 85"/>
                    <a:gd name="T8" fmla="*/ 0 60000 65536"/>
                    <a:gd name="T9" fmla="*/ 0 60000 65536"/>
                    <a:gd name="T10" fmla="*/ 0 60000 65536"/>
                    <a:gd name="T11" fmla="*/ 0 60000 65536"/>
                    <a:gd name="T12" fmla="*/ 0 w 165"/>
                    <a:gd name="T13" fmla="*/ 0 h 85"/>
                    <a:gd name="T14" fmla="*/ 165 w 165"/>
                    <a:gd name="T15" fmla="*/ 85 h 85"/>
                  </a:gdLst>
                  <a:ahLst/>
                  <a:cxnLst>
                    <a:cxn ang="T8">
                      <a:pos x="T0" y="T1"/>
                    </a:cxn>
                    <a:cxn ang="T9">
                      <a:pos x="T2" y="T3"/>
                    </a:cxn>
                    <a:cxn ang="T10">
                      <a:pos x="T4" y="T5"/>
                    </a:cxn>
                    <a:cxn ang="T11">
                      <a:pos x="T6" y="T7"/>
                    </a:cxn>
                  </a:cxnLst>
                  <a:rect l="T12" t="T13" r="T14" b="T15"/>
                  <a:pathLst>
                    <a:path w="165" h="85">
                      <a:moveTo>
                        <a:pt x="165" y="42"/>
                      </a:moveTo>
                      <a:lnTo>
                        <a:pt x="147" y="0"/>
                      </a:lnTo>
                      <a:lnTo>
                        <a:pt x="0" y="85"/>
                      </a:lnTo>
                      <a:lnTo>
                        <a:pt x="165" y="42"/>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9" name="Freeform 2842"/>
                <p:cNvSpPr>
                  <a:spLocks/>
                </p:cNvSpPr>
                <p:nvPr/>
              </p:nvSpPr>
              <p:spPr bwMode="auto">
                <a:xfrm>
                  <a:off x="4065" y="212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0" name="Freeform 2843"/>
                <p:cNvSpPr>
                  <a:spLocks/>
                </p:cNvSpPr>
                <p:nvPr/>
              </p:nvSpPr>
              <p:spPr bwMode="auto">
                <a:xfrm>
                  <a:off x="4065" y="2123"/>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5"/>
                      </a:moveTo>
                      <a:lnTo>
                        <a:pt x="121" y="0"/>
                      </a:lnTo>
                      <a:lnTo>
                        <a:pt x="0" y="120"/>
                      </a:lnTo>
                      <a:lnTo>
                        <a:pt x="147" y="3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1" name="Freeform 2844"/>
                <p:cNvSpPr>
                  <a:spLocks/>
                </p:cNvSpPr>
                <p:nvPr/>
              </p:nvSpPr>
              <p:spPr bwMode="auto">
                <a:xfrm>
                  <a:off x="4065" y="211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2" name="Freeform 2845"/>
                <p:cNvSpPr>
                  <a:spLocks/>
                </p:cNvSpPr>
                <p:nvPr/>
              </p:nvSpPr>
              <p:spPr bwMode="auto">
                <a:xfrm>
                  <a:off x="4065" y="2117"/>
                  <a:ext cx="24" cy="30"/>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3" name="Freeform 2846"/>
                <p:cNvSpPr>
                  <a:spLocks/>
                </p:cNvSpPr>
                <p:nvPr/>
              </p:nvSpPr>
              <p:spPr bwMode="auto">
                <a:xfrm>
                  <a:off x="4065" y="211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4" name="Freeform 2847"/>
                <p:cNvSpPr>
                  <a:spLocks/>
                </p:cNvSpPr>
                <p:nvPr/>
              </p:nvSpPr>
              <p:spPr bwMode="auto">
                <a:xfrm>
                  <a:off x="4065" y="2114"/>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 name="Freeform 2848"/>
                <p:cNvSpPr>
                  <a:spLocks/>
                </p:cNvSpPr>
                <p:nvPr/>
              </p:nvSpPr>
              <p:spPr bwMode="auto">
                <a:xfrm>
                  <a:off x="4065" y="211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 name="Freeform 2849"/>
                <p:cNvSpPr>
                  <a:spLocks/>
                </p:cNvSpPr>
                <p:nvPr/>
              </p:nvSpPr>
              <p:spPr bwMode="auto">
                <a:xfrm>
                  <a:off x="4065" y="2113"/>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45" y="5"/>
                      </a:moveTo>
                      <a:lnTo>
                        <a:pt x="0" y="0"/>
                      </a:lnTo>
                      <a:lnTo>
                        <a:pt x="0" y="169"/>
                      </a:lnTo>
                      <a:lnTo>
                        <a:pt x="45" y="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7" name="Freeform 2850"/>
                <p:cNvSpPr>
                  <a:spLocks/>
                </p:cNvSpPr>
                <p:nvPr/>
              </p:nvSpPr>
              <p:spPr bwMode="auto">
                <a:xfrm>
                  <a:off x="4056" y="211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8" name="Freeform 2851"/>
                <p:cNvSpPr>
                  <a:spLocks/>
                </p:cNvSpPr>
                <p:nvPr/>
              </p:nvSpPr>
              <p:spPr bwMode="auto">
                <a:xfrm>
                  <a:off x="4056" y="2113"/>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43" y="0"/>
                      </a:moveTo>
                      <a:lnTo>
                        <a:pt x="0" y="5"/>
                      </a:lnTo>
                      <a:lnTo>
                        <a:pt x="43" y="169"/>
                      </a:lnTo>
                      <a:lnTo>
                        <a:pt x="43"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9" name="Freeform 2852"/>
                <p:cNvSpPr>
                  <a:spLocks/>
                </p:cNvSpPr>
                <p:nvPr/>
              </p:nvSpPr>
              <p:spPr bwMode="auto">
                <a:xfrm>
                  <a:off x="4048" y="211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0" name="Freeform 2853"/>
                <p:cNvSpPr>
                  <a:spLocks/>
                </p:cNvSpPr>
                <p:nvPr/>
              </p:nvSpPr>
              <p:spPr bwMode="auto">
                <a:xfrm>
                  <a:off x="4048" y="2114"/>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1" name="Freeform 2854"/>
                <p:cNvSpPr>
                  <a:spLocks/>
                </p:cNvSpPr>
                <p:nvPr/>
              </p:nvSpPr>
              <p:spPr bwMode="auto">
                <a:xfrm>
                  <a:off x="4041" y="211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2" name="Freeform 2855"/>
                <p:cNvSpPr>
                  <a:spLocks/>
                </p:cNvSpPr>
                <p:nvPr/>
              </p:nvSpPr>
              <p:spPr bwMode="auto">
                <a:xfrm>
                  <a:off x="4041" y="2117"/>
                  <a:ext cx="24" cy="30"/>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3" name="Freeform 2856"/>
                <p:cNvSpPr>
                  <a:spLocks/>
                </p:cNvSpPr>
                <p:nvPr/>
              </p:nvSpPr>
              <p:spPr bwMode="auto">
                <a:xfrm>
                  <a:off x="4035" y="212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4" name="Freeform 2857"/>
                <p:cNvSpPr>
                  <a:spLocks/>
                </p:cNvSpPr>
                <p:nvPr/>
              </p:nvSpPr>
              <p:spPr bwMode="auto">
                <a:xfrm>
                  <a:off x="4035" y="2123"/>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5"/>
                      </a:lnTo>
                      <a:lnTo>
                        <a:pt x="147" y="120"/>
                      </a:lnTo>
                      <a:lnTo>
                        <a:pt x="28"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5" name="Freeform 2858"/>
                <p:cNvSpPr>
                  <a:spLocks/>
                </p:cNvSpPr>
                <p:nvPr/>
              </p:nvSpPr>
              <p:spPr bwMode="auto">
                <a:xfrm>
                  <a:off x="4032" y="2130"/>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 y="0"/>
                      </a:moveTo>
                      <a:lnTo>
                        <a:pt x="0" y="42"/>
                      </a:lnTo>
                      <a:lnTo>
                        <a:pt x="163" y="85"/>
                      </a:lnTo>
                      <a:lnTo>
                        <a:pt x="1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 name="Freeform 2859"/>
                <p:cNvSpPr>
                  <a:spLocks/>
                </p:cNvSpPr>
                <p:nvPr/>
              </p:nvSpPr>
              <p:spPr bwMode="auto">
                <a:xfrm>
                  <a:off x="4032" y="2130"/>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16" y="0"/>
                      </a:moveTo>
                      <a:lnTo>
                        <a:pt x="0" y="42"/>
                      </a:lnTo>
                      <a:lnTo>
                        <a:pt x="163" y="85"/>
                      </a:lnTo>
                      <a:lnTo>
                        <a:pt x="16"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7" name="Freeform 2860"/>
                <p:cNvSpPr>
                  <a:spLocks/>
                </p:cNvSpPr>
                <p:nvPr/>
              </p:nvSpPr>
              <p:spPr bwMode="auto">
                <a:xfrm>
                  <a:off x="4031" y="2138"/>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8" name="Freeform 2861"/>
                <p:cNvSpPr>
                  <a:spLocks/>
                </p:cNvSpPr>
                <p:nvPr/>
              </p:nvSpPr>
              <p:spPr bwMode="auto">
                <a:xfrm>
                  <a:off x="4031" y="2138"/>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6" y="0"/>
                      </a:moveTo>
                      <a:lnTo>
                        <a:pt x="0" y="43"/>
                      </a:lnTo>
                      <a:lnTo>
                        <a:pt x="169" y="43"/>
                      </a:lnTo>
                      <a:lnTo>
                        <a:pt x="6"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 name="Freeform 2862"/>
                <p:cNvSpPr>
                  <a:spLocks/>
                </p:cNvSpPr>
                <p:nvPr/>
              </p:nvSpPr>
              <p:spPr bwMode="auto">
                <a:xfrm>
                  <a:off x="4031" y="214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6" y="44"/>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0" name="Freeform 2863"/>
                <p:cNvSpPr>
                  <a:spLocks/>
                </p:cNvSpPr>
                <p:nvPr/>
              </p:nvSpPr>
              <p:spPr bwMode="auto">
                <a:xfrm>
                  <a:off x="4031" y="2147"/>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0" y="0"/>
                      </a:moveTo>
                      <a:lnTo>
                        <a:pt x="6" y="44"/>
                      </a:lnTo>
                      <a:lnTo>
                        <a:pt x="169" y="0"/>
                      </a:lnTo>
                      <a:lnTo>
                        <a:pt x="0"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1" name="Freeform 2864"/>
                <p:cNvSpPr>
                  <a:spLocks/>
                </p:cNvSpPr>
                <p:nvPr/>
              </p:nvSpPr>
              <p:spPr bwMode="auto">
                <a:xfrm>
                  <a:off x="4032" y="2147"/>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4"/>
                      </a:moveTo>
                      <a:lnTo>
                        <a:pt x="16" y="86"/>
                      </a:lnTo>
                      <a:lnTo>
                        <a:pt x="163" y="0"/>
                      </a:ln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2" name="Freeform 2865"/>
                <p:cNvSpPr>
                  <a:spLocks/>
                </p:cNvSpPr>
                <p:nvPr/>
              </p:nvSpPr>
              <p:spPr bwMode="auto">
                <a:xfrm>
                  <a:off x="4032" y="2147"/>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0" y="44"/>
                      </a:moveTo>
                      <a:lnTo>
                        <a:pt x="16" y="86"/>
                      </a:lnTo>
                      <a:lnTo>
                        <a:pt x="163" y="0"/>
                      </a:lnTo>
                      <a:lnTo>
                        <a:pt x="0"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3" name="Freeform 2866"/>
                <p:cNvSpPr>
                  <a:spLocks/>
                </p:cNvSpPr>
                <p:nvPr/>
              </p:nvSpPr>
              <p:spPr bwMode="auto">
                <a:xfrm>
                  <a:off x="4035" y="214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6"/>
                      </a:moveTo>
                      <a:lnTo>
                        <a:pt x="28" y="120"/>
                      </a:lnTo>
                      <a:lnTo>
                        <a:pt x="147"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4" name="Freeform 2867"/>
                <p:cNvSpPr>
                  <a:spLocks/>
                </p:cNvSpPr>
                <p:nvPr/>
              </p:nvSpPr>
              <p:spPr bwMode="auto">
                <a:xfrm>
                  <a:off x="4035" y="2147"/>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6"/>
                      </a:moveTo>
                      <a:lnTo>
                        <a:pt x="28" y="120"/>
                      </a:lnTo>
                      <a:lnTo>
                        <a:pt x="147" y="0"/>
                      </a:lnTo>
                      <a:lnTo>
                        <a:pt x="0" y="8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5" name="Freeform 2868"/>
                <p:cNvSpPr>
                  <a:spLocks/>
                </p:cNvSpPr>
                <p:nvPr/>
              </p:nvSpPr>
              <p:spPr bwMode="auto">
                <a:xfrm>
                  <a:off x="4041" y="2147"/>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0"/>
                      </a:moveTo>
                      <a:lnTo>
                        <a:pt x="35" y="148"/>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 name="Freeform 2869"/>
                <p:cNvSpPr>
                  <a:spLocks/>
                </p:cNvSpPr>
                <p:nvPr/>
              </p:nvSpPr>
              <p:spPr bwMode="auto">
                <a:xfrm>
                  <a:off x="4041" y="2147"/>
                  <a:ext cx="24" cy="29"/>
                </a:xfrm>
                <a:custGeom>
                  <a:avLst/>
                  <a:gdLst>
                    <a:gd name="T0" fmla="*/ 0 w 119"/>
                    <a:gd name="T1" fmla="*/ 0 h 148"/>
                    <a:gd name="T2" fmla="*/ 0 w 119"/>
                    <a:gd name="T3" fmla="*/ 0 h 148"/>
                    <a:gd name="T4" fmla="*/ 0 w 119"/>
                    <a:gd name="T5" fmla="*/ 0 h 148"/>
                    <a:gd name="T6" fmla="*/ 0 w 119"/>
                    <a:gd name="T7" fmla="*/ 0 h 148"/>
                    <a:gd name="T8" fmla="*/ 0 60000 65536"/>
                    <a:gd name="T9" fmla="*/ 0 60000 65536"/>
                    <a:gd name="T10" fmla="*/ 0 60000 65536"/>
                    <a:gd name="T11" fmla="*/ 0 60000 65536"/>
                    <a:gd name="T12" fmla="*/ 0 w 119"/>
                    <a:gd name="T13" fmla="*/ 0 h 148"/>
                    <a:gd name="T14" fmla="*/ 119 w 119"/>
                    <a:gd name="T15" fmla="*/ 148 h 148"/>
                  </a:gdLst>
                  <a:ahLst/>
                  <a:cxnLst>
                    <a:cxn ang="T8">
                      <a:pos x="T0" y="T1"/>
                    </a:cxn>
                    <a:cxn ang="T9">
                      <a:pos x="T2" y="T3"/>
                    </a:cxn>
                    <a:cxn ang="T10">
                      <a:pos x="T4" y="T5"/>
                    </a:cxn>
                    <a:cxn ang="T11">
                      <a:pos x="T6" y="T7"/>
                    </a:cxn>
                  </a:cxnLst>
                  <a:rect l="T12" t="T13" r="T14" b="T15"/>
                  <a:pathLst>
                    <a:path w="119" h="148">
                      <a:moveTo>
                        <a:pt x="0" y="120"/>
                      </a:moveTo>
                      <a:lnTo>
                        <a:pt x="35" y="148"/>
                      </a:lnTo>
                      <a:lnTo>
                        <a:pt x="119" y="0"/>
                      </a:lnTo>
                      <a:lnTo>
                        <a:pt x="0"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 name="Freeform 2870"/>
                <p:cNvSpPr>
                  <a:spLocks/>
                </p:cNvSpPr>
                <p:nvPr/>
              </p:nvSpPr>
              <p:spPr bwMode="auto">
                <a:xfrm>
                  <a:off x="4048" y="2147"/>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 name="Freeform 2871"/>
                <p:cNvSpPr>
                  <a:spLocks/>
                </p:cNvSpPr>
                <p:nvPr/>
              </p:nvSpPr>
              <p:spPr bwMode="auto">
                <a:xfrm>
                  <a:off x="4048" y="2147"/>
                  <a:ext cx="17" cy="33"/>
                </a:xfrm>
                <a:custGeom>
                  <a:avLst/>
                  <a:gdLst>
                    <a:gd name="T0" fmla="*/ 0 w 84"/>
                    <a:gd name="T1" fmla="*/ 0 h 165"/>
                    <a:gd name="T2" fmla="*/ 0 w 84"/>
                    <a:gd name="T3" fmla="*/ 0 h 165"/>
                    <a:gd name="T4" fmla="*/ 0 w 84"/>
                    <a:gd name="T5" fmla="*/ 0 h 165"/>
                    <a:gd name="T6" fmla="*/ 0 w 84"/>
                    <a:gd name="T7" fmla="*/ 0 h 165"/>
                    <a:gd name="T8" fmla="*/ 0 60000 65536"/>
                    <a:gd name="T9" fmla="*/ 0 60000 65536"/>
                    <a:gd name="T10" fmla="*/ 0 60000 65536"/>
                    <a:gd name="T11" fmla="*/ 0 60000 65536"/>
                    <a:gd name="T12" fmla="*/ 0 w 84"/>
                    <a:gd name="T13" fmla="*/ 0 h 165"/>
                    <a:gd name="T14" fmla="*/ 84 w 84"/>
                    <a:gd name="T15" fmla="*/ 165 h 165"/>
                  </a:gdLst>
                  <a:ahLst/>
                  <a:cxnLst>
                    <a:cxn ang="T8">
                      <a:pos x="T0" y="T1"/>
                    </a:cxn>
                    <a:cxn ang="T9">
                      <a:pos x="T2" y="T3"/>
                    </a:cxn>
                    <a:cxn ang="T10">
                      <a:pos x="T4" y="T5"/>
                    </a:cxn>
                    <a:cxn ang="T11">
                      <a:pos x="T6" y="T7"/>
                    </a:cxn>
                  </a:cxnLst>
                  <a:rect l="T12" t="T13" r="T14" b="T15"/>
                  <a:pathLst>
                    <a:path w="84" h="165">
                      <a:moveTo>
                        <a:pt x="0" y="148"/>
                      </a:moveTo>
                      <a:lnTo>
                        <a:pt x="41" y="165"/>
                      </a:lnTo>
                      <a:lnTo>
                        <a:pt x="84" y="0"/>
                      </a:lnTo>
                      <a:lnTo>
                        <a:pt x="0" y="148"/>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 name="Freeform 2872"/>
                <p:cNvSpPr>
                  <a:spLocks/>
                </p:cNvSpPr>
                <p:nvPr/>
              </p:nvSpPr>
              <p:spPr bwMode="auto">
                <a:xfrm>
                  <a:off x="4056" y="214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 name="Freeform 2873"/>
                <p:cNvSpPr>
                  <a:spLocks/>
                </p:cNvSpPr>
                <p:nvPr/>
              </p:nvSpPr>
              <p:spPr bwMode="auto">
                <a:xfrm>
                  <a:off x="4056" y="2147"/>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0" y="165"/>
                      </a:moveTo>
                      <a:lnTo>
                        <a:pt x="43" y="170"/>
                      </a:lnTo>
                      <a:lnTo>
                        <a:pt x="43" y="0"/>
                      </a:lnTo>
                      <a:lnTo>
                        <a:pt x="0" y="16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 name="Freeform 2874"/>
                <p:cNvSpPr>
                  <a:spLocks/>
                </p:cNvSpPr>
                <p:nvPr/>
              </p:nvSpPr>
              <p:spPr bwMode="auto">
                <a:xfrm>
                  <a:off x="4065" y="214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 name="Freeform 2875"/>
                <p:cNvSpPr>
                  <a:spLocks/>
                </p:cNvSpPr>
                <p:nvPr/>
              </p:nvSpPr>
              <p:spPr bwMode="auto">
                <a:xfrm>
                  <a:off x="4065" y="2147"/>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0" y="170"/>
                      </a:moveTo>
                      <a:lnTo>
                        <a:pt x="45" y="165"/>
                      </a:lnTo>
                      <a:lnTo>
                        <a:pt x="0" y="0"/>
                      </a:lnTo>
                      <a:lnTo>
                        <a:pt x="0" y="17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3" name="Freeform 2876"/>
                <p:cNvSpPr>
                  <a:spLocks/>
                </p:cNvSpPr>
                <p:nvPr/>
              </p:nvSpPr>
              <p:spPr bwMode="auto">
                <a:xfrm>
                  <a:off x="4065" y="2147"/>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 name="Freeform 2877"/>
                <p:cNvSpPr>
                  <a:spLocks/>
                </p:cNvSpPr>
                <p:nvPr/>
              </p:nvSpPr>
              <p:spPr bwMode="auto">
                <a:xfrm>
                  <a:off x="4065" y="2147"/>
                  <a:ext cx="17" cy="33"/>
                </a:xfrm>
                <a:custGeom>
                  <a:avLst/>
                  <a:gdLst>
                    <a:gd name="T0" fmla="*/ 0 w 86"/>
                    <a:gd name="T1" fmla="*/ 0 h 165"/>
                    <a:gd name="T2" fmla="*/ 0 w 86"/>
                    <a:gd name="T3" fmla="*/ 0 h 165"/>
                    <a:gd name="T4" fmla="*/ 0 w 86"/>
                    <a:gd name="T5" fmla="*/ 0 h 165"/>
                    <a:gd name="T6" fmla="*/ 0 w 86"/>
                    <a:gd name="T7" fmla="*/ 0 h 165"/>
                    <a:gd name="T8" fmla="*/ 0 60000 65536"/>
                    <a:gd name="T9" fmla="*/ 0 60000 65536"/>
                    <a:gd name="T10" fmla="*/ 0 60000 65536"/>
                    <a:gd name="T11" fmla="*/ 0 60000 65536"/>
                    <a:gd name="T12" fmla="*/ 0 w 86"/>
                    <a:gd name="T13" fmla="*/ 0 h 165"/>
                    <a:gd name="T14" fmla="*/ 86 w 86"/>
                    <a:gd name="T15" fmla="*/ 165 h 165"/>
                  </a:gdLst>
                  <a:ahLst/>
                  <a:cxnLst>
                    <a:cxn ang="T8">
                      <a:pos x="T0" y="T1"/>
                    </a:cxn>
                    <a:cxn ang="T9">
                      <a:pos x="T2" y="T3"/>
                    </a:cxn>
                    <a:cxn ang="T10">
                      <a:pos x="T4" y="T5"/>
                    </a:cxn>
                    <a:cxn ang="T11">
                      <a:pos x="T6" y="T7"/>
                    </a:cxn>
                  </a:cxnLst>
                  <a:rect l="T12" t="T13" r="T14" b="T15"/>
                  <a:pathLst>
                    <a:path w="86" h="165">
                      <a:moveTo>
                        <a:pt x="45" y="165"/>
                      </a:moveTo>
                      <a:lnTo>
                        <a:pt x="86" y="148"/>
                      </a:lnTo>
                      <a:lnTo>
                        <a:pt x="0" y="0"/>
                      </a:lnTo>
                      <a:lnTo>
                        <a:pt x="45" y="16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5" name="Freeform 2878"/>
                <p:cNvSpPr>
                  <a:spLocks/>
                </p:cNvSpPr>
                <p:nvPr/>
              </p:nvSpPr>
              <p:spPr bwMode="auto">
                <a:xfrm>
                  <a:off x="4065" y="2147"/>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0"/>
                      </a:lnTo>
                      <a:lnTo>
                        <a:pt x="0" y="0"/>
                      </a:lnTo>
                      <a:lnTo>
                        <a:pt x="86" y="1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6" name="Freeform 2879"/>
                <p:cNvSpPr>
                  <a:spLocks/>
                </p:cNvSpPr>
                <p:nvPr/>
              </p:nvSpPr>
              <p:spPr bwMode="auto">
                <a:xfrm>
                  <a:off x="4065" y="2147"/>
                  <a:ext cx="24" cy="29"/>
                </a:xfrm>
                <a:custGeom>
                  <a:avLst/>
                  <a:gdLst>
                    <a:gd name="T0" fmla="*/ 0 w 121"/>
                    <a:gd name="T1" fmla="*/ 0 h 148"/>
                    <a:gd name="T2" fmla="*/ 0 w 121"/>
                    <a:gd name="T3" fmla="*/ 0 h 148"/>
                    <a:gd name="T4" fmla="*/ 0 w 121"/>
                    <a:gd name="T5" fmla="*/ 0 h 148"/>
                    <a:gd name="T6" fmla="*/ 0 w 121"/>
                    <a:gd name="T7" fmla="*/ 0 h 148"/>
                    <a:gd name="T8" fmla="*/ 0 60000 65536"/>
                    <a:gd name="T9" fmla="*/ 0 60000 65536"/>
                    <a:gd name="T10" fmla="*/ 0 60000 65536"/>
                    <a:gd name="T11" fmla="*/ 0 60000 65536"/>
                    <a:gd name="T12" fmla="*/ 0 w 121"/>
                    <a:gd name="T13" fmla="*/ 0 h 148"/>
                    <a:gd name="T14" fmla="*/ 121 w 121"/>
                    <a:gd name="T15" fmla="*/ 148 h 148"/>
                  </a:gdLst>
                  <a:ahLst/>
                  <a:cxnLst>
                    <a:cxn ang="T8">
                      <a:pos x="T0" y="T1"/>
                    </a:cxn>
                    <a:cxn ang="T9">
                      <a:pos x="T2" y="T3"/>
                    </a:cxn>
                    <a:cxn ang="T10">
                      <a:pos x="T4" y="T5"/>
                    </a:cxn>
                    <a:cxn ang="T11">
                      <a:pos x="T6" y="T7"/>
                    </a:cxn>
                  </a:cxnLst>
                  <a:rect l="T12" t="T13" r="T14" b="T15"/>
                  <a:pathLst>
                    <a:path w="121" h="148">
                      <a:moveTo>
                        <a:pt x="86" y="148"/>
                      </a:moveTo>
                      <a:lnTo>
                        <a:pt x="121" y="120"/>
                      </a:lnTo>
                      <a:lnTo>
                        <a:pt x="0" y="0"/>
                      </a:lnTo>
                      <a:lnTo>
                        <a:pt x="86" y="148"/>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 name="Freeform 2880"/>
                <p:cNvSpPr>
                  <a:spLocks/>
                </p:cNvSpPr>
                <p:nvPr/>
              </p:nvSpPr>
              <p:spPr bwMode="auto">
                <a:xfrm>
                  <a:off x="4065" y="214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6"/>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8" name="Freeform 2881"/>
                <p:cNvSpPr>
                  <a:spLocks/>
                </p:cNvSpPr>
                <p:nvPr/>
              </p:nvSpPr>
              <p:spPr bwMode="auto">
                <a:xfrm>
                  <a:off x="4065" y="2147"/>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6"/>
                      </a:lnTo>
                      <a:lnTo>
                        <a:pt x="0" y="0"/>
                      </a:lnTo>
                      <a:lnTo>
                        <a:pt x="121"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9" name="Freeform 2882"/>
                <p:cNvSpPr>
                  <a:spLocks/>
                </p:cNvSpPr>
                <p:nvPr/>
              </p:nvSpPr>
              <p:spPr bwMode="auto">
                <a:xfrm>
                  <a:off x="4065" y="2147"/>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7" y="86"/>
                      </a:moveTo>
                      <a:lnTo>
                        <a:pt x="165" y="44"/>
                      </a:lnTo>
                      <a:lnTo>
                        <a:pt x="0" y="0"/>
                      </a:lnTo>
                      <a:lnTo>
                        <a:pt x="14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0" name="Freeform 2883"/>
                <p:cNvSpPr>
                  <a:spLocks/>
                </p:cNvSpPr>
                <p:nvPr/>
              </p:nvSpPr>
              <p:spPr bwMode="auto">
                <a:xfrm>
                  <a:off x="4065" y="2147"/>
                  <a:ext cx="33" cy="17"/>
                </a:xfrm>
                <a:custGeom>
                  <a:avLst/>
                  <a:gdLst>
                    <a:gd name="T0" fmla="*/ 0 w 165"/>
                    <a:gd name="T1" fmla="*/ 0 h 86"/>
                    <a:gd name="T2" fmla="*/ 0 w 165"/>
                    <a:gd name="T3" fmla="*/ 0 h 86"/>
                    <a:gd name="T4" fmla="*/ 0 w 165"/>
                    <a:gd name="T5" fmla="*/ 0 h 86"/>
                    <a:gd name="T6" fmla="*/ 0 w 165"/>
                    <a:gd name="T7" fmla="*/ 0 h 86"/>
                    <a:gd name="T8" fmla="*/ 0 60000 65536"/>
                    <a:gd name="T9" fmla="*/ 0 60000 65536"/>
                    <a:gd name="T10" fmla="*/ 0 60000 65536"/>
                    <a:gd name="T11" fmla="*/ 0 60000 65536"/>
                    <a:gd name="T12" fmla="*/ 0 w 165"/>
                    <a:gd name="T13" fmla="*/ 0 h 86"/>
                    <a:gd name="T14" fmla="*/ 165 w 165"/>
                    <a:gd name="T15" fmla="*/ 86 h 86"/>
                  </a:gdLst>
                  <a:ahLst/>
                  <a:cxnLst>
                    <a:cxn ang="T8">
                      <a:pos x="T0" y="T1"/>
                    </a:cxn>
                    <a:cxn ang="T9">
                      <a:pos x="T2" y="T3"/>
                    </a:cxn>
                    <a:cxn ang="T10">
                      <a:pos x="T4" y="T5"/>
                    </a:cxn>
                    <a:cxn ang="T11">
                      <a:pos x="T6" y="T7"/>
                    </a:cxn>
                  </a:cxnLst>
                  <a:rect l="T12" t="T13" r="T14" b="T15"/>
                  <a:pathLst>
                    <a:path w="165" h="86">
                      <a:moveTo>
                        <a:pt x="147" y="86"/>
                      </a:moveTo>
                      <a:lnTo>
                        <a:pt x="165" y="44"/>
                      </a:lnTo>
                      <a:lnTo>
                        <a:pt x="0" y="0"/>
                      </a:lnTo>
                      <a:lnTo>
                        <a:pt x="147" y="8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1" name="Freeform 2884"/>
                <p:cNvSpPr>
                  <a:spLocks/>
                </p:cNvSpPr>
                <p:nvPr/>
              </p:nvSpPr>
              <p:spPr bwMode="auto">
                <a:xfrm>
                  <a:off x="4065" y="214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2" name="Freeform 2885"/>
                <p:cNvSpPr>
                  <a:spLocks/>
                </p:cNvSpPr>
                <p:nvPr/>
              </p:nvSpPr>
              <p:spPr bwMode="auto">
                <a:xfrm>
                  <a:off x="4065" y="2147"/>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65" y="44"/>
                      </a:moveTo>
                      <a:lnTo>
                        <a:pt x="170" y="0"/>
                      </a:lnTo>
                      <a:lnTo>
                        <a:pt x="0" y="0"/>
                      </a:lnTo>
                      <a:lnTo>
                        <a:pt x="165"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3" name="Freeform 2886"/>
                <p:cNvSpPr>
                  <a:spLocks/>
                </p:cNvSpPr>
                <p:nvPr/>
              </p:nvSpPr>
              <p:spPr bwMode="auto">
                <a:xfrm>
                  <a:off x="3369" y="355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4" name="Freeform 2887"/>
                <p:cNvSpPr>
                  <a:spLocks/>
                </p:cNvSpPr>
                <p:nvPr/>
              </p:nvSpPr>
              <p:spPr bwMode="auto">
                <a:xfrm>
                  <a:off x="3369" y="3559"/>
                  <a:ext cx="34" cy="9"/>
                </a:xfrm>
                <a:custGeom>
                  <a:avLst/>
                  <a:gdLst>
                    <a:gd name="T0" fmla="*/ 0 w 170"/>
                    <a:gd name="T1" fmla="*/ 0 h 44"/>
                    <a:gd name="T2" fmla="*/ 0 w 170"/>
                    <a:gd name="T3" fmla="*/ 0 h 44"/>
                    <a:gd name="T4" fmla="*/ 0 w 170"/>
                    <a:gd name="T5" fmla="*/ 0 h 44"/>
                    <a:gd name="T6" fmla="*/ 0 w 170"/>
                    <a:gd name="T7" fmla="*/ 0 h 44"/>
                    <a:gd name="T8" fmla="*/ 0 60000 65536"/>
                    <a:gd name="T9" fmla="*/ 0 60000 65536"/>
                    <a:gd name="T10" fmla="*/ 0 60000 65536"/>
                    <a:gd name="T11" fmla="*/ 0 60000 65536"/>
                    <a:gd name="T12" fmla="*/ 0 w 170"/>
                    <a:gd name="T13" fmla="*/ 0 h 44"/>
                    <a:gd name="T14" fmla="*/ 170 w 170"/>
                    <a:gd name="T15" fmla="*/ 44 h 44"/>
                  </a:gdLst>
                  <a:ahLst/>
                  <a:cxnLst>
                    <a:cxn ang="T8">
                      <a:pos x="T0" y="T1"/>
                    </a:cxn>
                    <a:cxn ang="T9">
                      <a:pos x="T2" y="T3"/>
                    </a:cxn>
                    <a:cxn ang="T10">
                      <a:pos x="T4" y="T5"/>
                    </a:cxn>
                    <a:cxn ang="T11">
                      <a:pos x="T6" y="T7"/>
                    </a:cxn>
                  </a:cxnLst>
                  <a:rect l="T12" t="T13" r="T14" b="T15"/>
                  <a:pathLst>
                    <a:path w="170" h="44">
                      <a:moveTo>
                        <a:pt x="170" y="44"/>
                      </a:moveTo>
                      <a:lnTo>
                        <a:pt x="164" y="0"/>
                      </a:lnTo>
                      <a:lnTo>
                        <a:pt x="0" y="44"/>
                      </a:lnTo>
                      <a:lnTo>
                        <a:pt x="170" y="4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5" name="Freeform 2888"/>
                <p:cNvSpPr>
                  <a:spLocks/>
                </p:cNvSpPr>
                <p:nvPr/>
              </p:nvSpPr>
              <p:spPr bwMode="auto">
                <a:xfrm>
                  <a:off x="3369" y="3551"/>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64" y="42"/>
                      </a:moveTo>
                      <a:lnTo>
                        <a:pt x="147" y="0"/>
                      </a:lnTo>
                      <a:lnTo>
                        <a:pt x="0" y="86"/>
                      </a:lnTo>
                      <a:lnTo>
                        <a:pt x="164"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6" name="Freeform 2889"/>
                <p:cNvSpPr>
                  <a:spLocks/>
                </p:cNvSpPr>
                <p:nvPr/>
              </p:nvSpPr>
              <p:spPr bwMode="auto">
                <a:xfrm>
                  <a:off x="3369" y="3551"/>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64" y="42"/>
                      </a:moveTo>
                      <a:lnTo>
                        <a:pt x="147" y="0"/>
                      </a:lnTo>
                      <a:lnTo>
                        <a:pt x="0" y="86"/>
                      </a:lnTo>
                      <a:lnTo>
                        <a:pt x="164" y="42"/>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7" name="Freeform 2890"/>
                <p:cNvSpPr>
                  <a:spLocks/>
                </p:cNvSpPr>
                <p:nvPr/>
              </p:nvSpPr>
              <p:spPr bwMode="auto">
                <a:xfrm>
                  <a:off x="3369" y="3544"/>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4"/>
                      </a:moveTo>
                      <a:lnTo>
                        <a:pt x="121" y="0"/>
                      </a:lnTo>
                      <a:lnTo>
                        <a:pt x="0" y="120"/>
                      </a:lnTo>
                      <a:lnTo>
                        <a:pt x="147"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8" name="Freeform 2891"/>
                <p:cNvSpPr>
                  <a:spLocks/>
                </p:cNvSpPr>
                <p:nvPr/>
              </p:nvSpPr>
              <p:spPr bwMode="auto">
                <a:xfrm>
                  <a:off x="3369" y="3544"/>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47" y="34"/>
                      </a:moveTo>
                      <a:lnTo>
                        <a:pt x="121" y="0"/>
                      </a:lnTo>
                      <a:lnTo>
                        <a:pt x="0" y="120"/>
                      </a:lnTo>
                      <a:lnTo>
                        <a:pt x="147" y="3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9" name="Freeform 2892"/>
                <p:cNvSpPr>
                  <a:spLocks/>
                </p:cNvSpPr>
                <p:nvPr/>
              </p:nvSpPr>
              <p:spPr bwMode="auto">
                <a:xfrm>
                  <a:off x="3369" y="3539"/>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0" name="Freeform 2893"/>
                <p:cNvSpPr>
                  <a:spLocks/>
                </p:cNvSpPr>
                <p:nvPr/>
              </p:nvSpPr>
              <p:spPr bwMode="auto">
                <a:xfrm>
                  <a:off x="3369" y="3539"/>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121" y="27"/>
                      </a:moveTo>
                      <a:lnTo>
                        <a:pt x="86" y="0"/>
                      </a:lnTo>
                      <a:lnTo>
                        <a:pt x="0" y="147"/>
                      </a:lnTo>
                      <a:lnTo>
                        <a:pt x="121" y="2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1" name="Freeform 2894"/>
                <p:cNvSpPr>
                  <a:spLocks/>
                </p:cNvSpPr>
                <p:nvPr/>
              </p:nvSpPr>
              <p:spPr bwMode="auto">
                <a:xfrm>
                  <a:off x="3369" y="3535"/>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2" name="Freeform 2895"/>
                <p:cNvSpPr>
                  <a:spLocks/>
                </p:cNvSpPr>
                <p:nvPr/>
              </p:nvSpPr>
              <p:spPr bwMode="auto">
                <a:xfrm>
                  <a:off x="3369" y="3535"/>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86" y="17"/>
                      </a:moveTo>
                      <a:lnTo>
                        <a:pt x="45" y="0"/>
                      </a:lnTo>
                      <a:lnTo>
                        <a:pt x="0" y="164"/>
                      </a:lnTo>
                      <a:lnTo>
                        <a:pt x="86" y="1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3" name="Freeform 2896"/>
                <p:cNvSpPr>
                  <a:spLocks/>
                </p:cNvSpPr>
                <p:nvPr/>
              </p:nvSpPr>
              <p:spPr bwMode="auto">
                <a:xfrm>
                  <a:off x="3369" y="3534"/>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4" name="Freeform 2897"/>
                <p:cNvSpPr>
                  <a:spLocks/>
                </p:cNvSpPr>
                <p:nvPr/>
              </p:nvSpPr>
              <p:spPr bwMode="auto">
                <a:xfrm>
                  <a:off x="3369" y="3534"/>
                  <a:ext cx="9" cy="34"/>
                </a:xfrm>
                <a:custGeom>
                  <a:avLst/>
                  <a:gdLst>
                    <a:gd name="T0" fmla="*/ 0 w 45"/>
                    <a:gd name="T1" fmla="*/ 0 h 170"/>
                    <a:gd name="T2" fmla="*/ 0 w 45"/>
                    <a:gd name="T3" fmla="*/ 0 h 170"/>
                    <a:gd name="T4" fmla="*/ 0 w 45"/>
                    <a:gd name="T5" fmla="*/ 0 h 170"/>
                    <a:gd name="T6" fmla="*/ 0 w 45"/>
                    <a:gd name="T7" fmla="*/ 0 h 170"/>
                    <a:gd name="T8" fmla="*/ 0 60000 65536"/>
                    <a:gd name="T9" fmla="*/ 0 60000 65536"/>
                    <a:gd name="T10" fmla="*/ 0 60000 65536"/>
                    <a:gd name="T11" fmla="*/ 0 60000 65536"/>
                    <a:gd name="T12" fmla="*/ 0 w 45"/>
                    <a:gd name="T13" fmla="*/ 0 h 170"/>
                    <a:gd name="T14" fmla="*/ 45 w 45"/>
                    <a:gd name="T15" fmla="*/ 170 h 170"/>
                  </a:gdLst>
                  <a:ahLst/>
                  <a:cxnLst>
                    <a:cxn ang="T8">
                      <a:pos x="T0" y="T1"/>
                    </a:cxn>
                    <a:cxn ang="T9">
                      <a:pos x="T2" y="T3"/>
                    </a:cxn>
                    <a:cxn ang="T10">
                      <a:pos x="T4" y="T5"/>
                    </a:cxn>
                    <a:cxn ang="T11">
                      <a:pos x="T6" y="T7"/>
                    </a:cxn>
                  </a:cxnLst>
                  <a:rect l="T12" t="T13" r="T14" b="T15"/>
                  <a:pathLst>
                    <a:path w="45" h="170">
                      <a:moveTo>
                        <a:pt x="45" y="6"/>
                      </a:moveTo>
                      <a:lnTo>
                        <a:pt x="0" y="0"/>
                      </a:lnTo>
                      <a:lnTo>
                        <a:pt x="0" y="170"/>
                      </a:lnTo>
                      <a:lnTo>
                        <a:pt x="45" y="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5" name="Freeform 2898"/>
                <p:cNvSpPr>
                  <a:spLocks/>
                </p:cNvSpPr>
                <p:nvPr/>
              </p:nvSpPr>
              <p:spPr bwMode="auto">
                <a:xfrm>
                  <a:off x="3360" y="3534"/>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6" name="Freeform 2899"/>
                <p:cNvSpPr>
                  <a:spLocks/>
                </p:cNvSpPr>
                <p:nvPr/>
              </p:nvSpPr>
              <p:spPr bwMode="auto">
                <a:xfrm>
                  <a:off x="3360" y="3534"/>
                  <a:ext cx="9" cy="34"/>
                </a:xfrm>
                <a:custGeom>
                  <a:avLst/>
                  <a:gdLst>
                    <a:gd name="T0" fmla="*/ 0 w 43"/>
                    <a:gd name="T1" fmla="*/ 0 h 170"/>
                    <a:gd name="T2" fmla="*/ 0 w 43"/>
                    <a:gd name="T3" fmla="*/ 0 h 170"/>
                    <a:gd name="T4" fmla="*/ 0 w 43"/>
                    <a:gd name="T5" fmla="*/ 0 h 170"/>
                    <a:gd name="T6" fmla="*/ 0 w 43"/>
                    <a:gd name="T7" fmla="*/ 0 h 170"/>
                    <a:gd name="T8" fmla="*/ 0 60000 65536"/>
                    <a:gd name="T9" fmla="*/ 0 60000 65536"/>
                    <a:gd name="T10" fmla="*/ 0 60000 65536"/>
                    <a:gd name="T11" fmla="*/ 0 60000 65536"/>
                    <a:gd name="T12" fmla="*/ 0 w 43"/>
                    <a:gd name="T13" fmla="*/ 0 h 170"/>
                    <a:gd name="T14" fmla="*/ 43 w 43"/>
                    <a:gd name="T15" fmla="*/ 170 h 170"/>
                  </a:gdLst>
                  <a:ahLst/>
                  <a:cxnLst>
                    <a:cxn ang="T8">
                      <a:pos x="T0" y="T1"/>
                    </a:cxn>
                    <a:cxn ang="T9">
                      <a:pos x="T2" y="T3"/>
                    </a:cxn>
                    <a:cxn ang="T10">
                      <a:pos x="T4" y="T5"/>
                    </a:cxn>
                    <a:cxn ang="T11">
                      <a:pos x="T6" y="T7"/>
                    </a:cxn>
                  </a:cxnLst>
                  <a:rect l="T12" t="T13" r="T14" b="T15"/>
                  <a:pathLst>
                    <a:path w="43" h="170">
                      <a:moveTo>
                        <a:pt x="43" y="0"/>
                      </a:moveTo>
                      <a:lnTo>
                        <a:pt x="0" y="6"/>
                      </a:lnTo>
                      <a:lnTo>
                        <a:pt x="43" y="170"/>
                      </a:lnTo>
                      <a:lnTo>
                        <a:pt x="43"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7" name="Freeform 2900"/>
                <p:cNvSpPr>
                  <a:spLocks/>
                </p:cNvSpPr>
                <p:nvPr/>
              </p:nvSpPr>
              <p:spPr bwMode="auto">
                <a:xfrm>
                  <a:off x="3352" y="353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8" name="Freeform 2901"/>
                <p:cNvSpPr>
                  <a:spLocks/>
                </p:cNvSpPr>
                <p:nvPr/>
              </p:nvSpPr>
              <p:spPr bwMode="auto">
                <a:xfrm>
                  <a:off x="3352" y="3535"/>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41" y="0"/>
                      </a:moveTo>
                      <a:lnTo>
                        <a:pt x="0" y="17"/>
                      </a:lnTo>
                      <a:lnTo>
                        <a:pt x="84" y="164"/>
                      </a:lnTo>
                      <a:lnTo>
                        <a:pt x="41"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9" name="Freeform 2903"/>
              <p:cNvSpPr>
                <a:spLocks/>
              </p:cNvSpPr>
              <p:nvPr/>
            </p:nvSpPr>
            <p:spPr bwMode="auto">
              <a:xfrm>
                <a:off x="3345" y="3539"/>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2904"/>
              <p:cNvSpPr>
                <a:spLocks/>
              </p:cNvSpPr>
              <p:nvPr/>
            </p:nvSpPr>
            <p:spPr bwMode="auto">
              <a:xfrm>
                <a:off x="3345" y="3539"/>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35" y="0"/>
                    </a:moveTo>
                    <a:lnTo>
                      <a:pt x="0" y="27"/>
                    </a:lnTo>
                    <a:lnTo>
                      <a:pt x="119" y="147"/>
                    </a:lnTo>
                    <a:lnTo>
                      <a:pt x="35"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2905"/>
              <p:cNvSpPr>
                <a:spLocks/>
              </p:cNvSpPr>
              <p:nvPr/>
            </p:nvSpPr>
            <p:spPr bwMode="auto">
              <a:xfrm>
                <a:off x="3339" y="3544"/>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4"/>
                    </a:lnTo>
                    <a:lnTo>
                      <a:pt x="147" y="120"/>
                    </a:ln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2906"/>
              <p:cNvSpPr>
                <a:spLocks/>
              </p:cNvSpPr>
              <p:nvPr/>
            </p:nvSpPr>
            <p:spPr bwMode="auto">
              <a:xfrm>
                <a:off x="3339" y="3544"/>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28" y="0"/>
                    </a:moveTo>
                    <a:lnTo>
                      <a:pt x="0" y="34"/>
                    </a:lnTo>
                    <a:lnTo>
                      <a:pt x="147" y="120"/>
                    </a:lnTo>
                    <a:lnTo>
                      <a:pt x="28"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Freeform 2907"/>
              <p:cNvSpPr>
                <a:spLocks/>
              </p:cNvSpPr>
              <p:nvPr/>
            </p:nvSpPr>
            <p:spPr bwMode="auto">
              <a:xfrm>
                <a:off x="3336" y="3551"/>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6" y="0"/>
                    </a:moveTo>
                    <a:lnTo>
                      <a:pt x="0" y="42"/>
                    </a:lnTo>
                    <a:lnTo>
                      <a:pt x="163" y="86"/>
                    </a:lnTo>
                    <a:lnTo>
                      <a:pt x="1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2908"/>
              <p:cNvSpPr>
                <a:spLocks/>
              </p:cNvSpPr>
              <p:nvPr/>
            </p:nvSpPr>
            <p:spPr bwMode="auto">
              <a:xfrm>
                <a:off x="3336" y="3551"/>
                <a:ext cx="33" cy="17"/>
              </a:xfrm>
              <a:custGeom>
                <a:avLst/>
                <a:gdLst>
                  <a:gd name="T0" fmla="*/ 0 w 163"/>
                  <a:gd name="T1" fmla="*/ 0 h 86"/>
                  <a:gd name="T2" fmla="*/ 0 w 163"/>
                  <a:gd name="T3" fmla="*/ 0 h 86"/>
                  <a:gd name="T4" fmla="*/ 0 w 163"/>
                  <a:gd name="T5" fmla="*/ 0 h 86"/>
                  <a:gd name="T6" fmla="*/ 0 w 163"/>
                  <a:gd name="T7" fmla="*/ 0 h 86"/>
                  <a:gd name="T8" fmla="*/ 0 60000 65536"/>
                  <a:gd name="T9" fmla="*/ 0 60000 65536"/>
                  <a:gd name="T10" fmla="*/ 0 60000 65536"/>
                  <a:gd name="T11" fmla="*/ 0 60000 65536"/>
                  <a:gd name="T12" fmla="*/ 0 w 163"/>
                  <a:gd name="T13" fmla="*/ 0 h 86"/>
                  <a:gd name="T14" fmla="*/ 163 w 163"/>
                  <a:gd name="T15" fmla="*/ 86 h 86"/>
                </a:gdLst>
                <a:ahLst/>
                <a:cxnLst>
                  <a:cxn ang="T8">
                    <a:pos x="T0" y="T1"/>
                  </a:cxn>
                  <a:cxn ang="T9">
                    <a:pos x="T2" y="T3"/>
                  </a:cxn>
                  <a:cxn ang="T10">
                    <a:pos x="T4" y="T5"/>
                  </a:cxn>
                  <a:cxn ang="T11">
                    <a:pos x="T6" y="T7"/>
                  </a:cxn>
                </a:cxnLst>
                <a:rect l="T12" t="T13" r="T14" b="T15"/>
                <a:pathLst>
                  <a:path w="163" h="86">
                    <a:moveTo>
                      <a:pt x="16" y="0"/>
                    </a:moveTo>
                    <a:lnTo>
                      <a:pt x="0" y="42"/>
                    </a:lnTo>
                    <a:lnTo>
                      <a:pt x="163" y="86"/>
                    </a:lnTo>
                    <a:lnTo>
                      <a:pt x="16"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 name="Freeform 2909"/>
              <p:cNvSpPr>
                <a:spLocks/>
              </p:cNvSpPr>
              <p:nvPr/>
            </p:nvSpPr>
            <p:spPr bwMode="auto">
              <a:xfrm>
                <a:off x="3335" y="355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6" y="0"/>
                    </a:moveTo>
                    <a:lnTo>
                      <a:pt x="0" y="44"/>
                    </a:lnTo>
                    <a:lnTo>
                      <a:pt x="169" y="44"/>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2910"/>
              <p:cNvSpPr>
                <a:spLocks/>
              </p:cNvSpPr>
              <p:nvPr/>
            </p:nvSpPr>
            <p:spPr bwMode="auto">
              <a:xfrm>
                <a:off x="3335" y="3559"/>
                <a:ext cx="34" cy="9"/>
              </a:xfrm>
              <a:custGeom>
                <a:avLst/>
                <a:gdLst>
                  <a:gd name="T0" fmla="*/ 0 w 169"/>
                  <a:gd name="T1" fmla="*/ 0 h 44"/>
                  <a:gd name="T2" fmla="*/ 0 w 169"/>
                  <a:gd name="T3" fmla="*/ 0 h 44"/>
                  <a:gd name="T4" fmla="*/ 0 w 169"/>
                  <a:gd name="T5" fmla="*/ 0 h 44"/>
                  <a:gd name="T6" fmla="*/ 0 w 169"/>
                  <a:gd name="T7" fmla="*/ 0 h 44"/>
                  <a:gd name="T8" fmla="*/ 0 60000 65536"/>
                  <a:gd name="T9" fmla="*/ 0 60000 65536"/>
                  <a:gd name="T10" fmla="*/ 0 60000 65536"/>
                  <a:gd name="T11" fmla="*/ 0 60000 65536"/>
                  <a:gd name="T12" fmla="*/ 0 w 169"/>
                  <a:gd name="T13" fmla="*/ 0 h 44"/>
                  <a:gd name="T14" fmla="*/ 169 w 169"/>
                  <a:gd name="T15" fmla="*/ 44 h 44"/>
                </a:gdLst>
                <a:ahLst/>
                <a:cxnLst>
                  <a:cxn ang="T8">
                    <a:pos x="T0" y="T1"/>
                  </a:cxn>
                  <a:cxn ang="T9">
                    <a:pos x="T2" y="T3"/>
                  </a:cxn>
                  <a:cxn ang="T10">
                    <a:pos x="T4" y="T5"/>
                  </a:cxn>
                  <a:cxn ang="T11">
                    <a:pos x="T6" y="T7"/>
                  </a:cxn>
                </a:cxnLst>
                <a:rect l="T12" t="T13" r="T14" b="T15"/>
                <a:pathLst>
                  <a:path w="169" h="44">
                    <a:moveTo>
                      <a:pt x="6" y="0"/>
                    </a:moveTo>
                    <a:lnTo>
                      <a:pt x="0" y="44"/>
                    </a:lnTo>
                    <a:lnTo>
                      <a:pt x="169" y="44"/>
                    </a:lnTo>
                    <a:lnTo>
                      <a:pt x="6"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 name="Freeform 2911"/>
              <p:cNvSpPr>
                <a:spLocks/>
              </p:cNvSpPr>
              <p:nvPr/>
            </p:nvSpPr>
            <p:spPr bwMode="auto">
              <a:xfrm>
                <a:off x="3335" y="3568"/>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0" y="0"/>
                    </a:moveTo>
                    <a:lnTo>
                      <a:pt x="6" y="43"/>
                    </a:lnTo>
                    <a:lnTo>
                      <a:pt x="169"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912"/>
              <p:cNvSpPr>
                <a:spLocks/>
              </p:cNvSpPr>
              <p:nvPr/>
            </p:nvSpPr>
            <p:spPr bwMode="auto">
              <a:xfrm>
                <a:off x="3335" y="3568"/>
                <a:ext cx="34" cy="9"/>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0" y="0"/>
                    </a:moveTo>
                    <a:lnTo>
                      <a:pt x="6" y="43"/>
                    </a:lnTo>
                    <a:lnTo>
                      <a:pt x="169" y="0"/>
                    </a:lnTo>
                    <a:lnTo>
                      <a:pt x="0"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 name="Freeform 2913"/>
              <p:cNvSpPr>
                <a:spLocks/>
              </p:cNvSpPr>
              <p:nvPr/>
            </p:nvSpPr>
            <p:spPr bwMode="auto">
              <a:xfrm>
                <a:off x="3336" y="3568"/>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3"/>
                    </a:moveTo>
                    <a:lnTo>
                      <a:pt x="16" y="85"/>
                    </a:lnTo>
                    <a:lnTo>
                      <a:pt x="163" y="0"/>
                    </a:lnTo>
                    <a:lnTo>
                      <a:pt x="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914"/>
              <p:cNvSpPr>
                <a:spLocks/>
              </p:cNvSpPr>
              <p:nvPr/>
            </p:nvSpPr>
            <p:spPr bwMode="auto">
              <a:xfrm>
                <a:off x="3336" y="3568"/>
                <a:ext cx="33" cy="17"/>
              </a:xfrm>
              <a:custGeom>
                <a:avLst/>
                <a:gdLst>
                  <a:gd name="T0" fmla="*/ 0 w 163"/>
                  <a:gd name="T1" fmla="*/ 0 h 85"/>
                  <a:gd name="T2" fmla="*/ 0 w 163"/>
                  <a:gd name="T3" fmla="*/ 0 h 85"/>
                  <a:gd name="T4" fmla="*/ 0 w 163"/>
                  <a:gd name="T5" fmla="*/ 0 h 85"/>
                  <a:gd name="T6" fmla="*/ 0 w 163"/>
                  <a:gd name="T7" fmla="*/ 0 h 85"/>
                  <a:gd name="T8" fmla="*/ 0 60000 65536"/>
                  <a:gd name="T9" fmla="*/ 0 60000 65536"/>
                  <a:gd name="T10" fmla="*/ 0 60000 65536"/>
                  <a:gd name="T11" fmla="*/ 0 60000 65536"/>
                  <a:gd name="T12" fmla="*/ 0 w 163"/>
                  <a:gd name="T13" fmla="*/ 0 h 85"/>
                  <a:gd name="T14" fmla="*/ 163 w 163"/>
                  <a:gd name="T15" fmla="*/ 85 h 85"/>
                </a:gdLst>
                <a:ahLst/>
                <a:cxnLst>
                  <a:cxn ang="T8">
                    <a:pos x="T0" y="T1"/>
                  </a:cxn>
                  <a:cxn ang="T9">
                    <a:pos x="T2" y="T3"/>
                  </a:cxn>
                  <a:cxn ang="T10">
                    <a:pos x="T4" y="T5"/>
                  </a:cxn>
                  <a:cxn ang="T11">
                    <a:pos x="T6" y="T7"/>
                  </a:cxn>
                </a:cxnLst>
                <a:rect l="T12" t="T13" r="T14" b="T15"/>
                <a:pathLst>
                  <a:path w="163" h="85">
                    <a:moveTo>
                      <a:pt x="0" y="43"/>
                    </a:moveTo>
                    <a:lnTo>
                      <a:pt x="16" y="85"/>
                    </a:lnTo>
                    <a:lnTo>
                      <a:pt x="163" y="0"/>
                    </a:lnTo>
                    <a:lnTo>
                      <a:pt x="0" y="43"/>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 name="Freeform 2915"/>
              <p:cNvSpPr>
                <a:spLocks/>
              </p:cNvSpPr>
              <p:nvPr/>
            </p:nvSpPr>
            <p:spPr bwMode="auto">
              <a:xfrm>
                <a:off x="3339" y="3568"/>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2916"/>
              <p:cNvSpPr>
                <a:spLocks/>
              </p:cNvSpPr>
              <p:nvPr/>
            </p:nvSpPr>
            <p:spPr bwMode="auto">
              <a:xfrm>
                <a:off x="3339" y="3568"/>
                <a:ext cx="30"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0" y="85"/>
                    </a:moveTo>
                    <a:lnTo>
                      <a:pt x="28" y="120"/>
                    </a:lnTo>
                    <a:lnTo>
                      <a:pt x="147" y="0"/>
                    </a:lnTo>
                    <a:lnTo>
                      <a:pt x="0" y="8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 name="Freeform 2917"/>
              <p:cNvSpPr>
                <a:spLocks/>
              </p:cNvSpPr>
              <p:nvPr/>
            </p:nvSpPr>
            <p:spPr bwMode="auto">
              <a:xfrm>
                <a:off x="3345" y="356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2918"/>
              <p:cNvSpPr>
                <a:spLocks/>
              </p:cNvSpPr>
              <p:nvPr/>
            </p:nvSpPr>
            <p:spPr bwMode="auto">
              <a:xfrm>
                <a:off x="3345" y="3568"/>
                <a:ext cx="24" cy="29"/>
              </a:xfrm>
              <a:custGeom>
                <a:avLst/>
                <a:gdLst>
                  <a:gd name="T0" fmla="*/ 0 w 119"/>
                  <a:gd name="T1" fmla="*/ 0 h 147"/>
                  <a:gd name="T2" fmla="*/ 0 w 119"/>
                  <a:gd name="T3" fmla="*/ 0 h 147"/>
                  <a:gd name="T4" fmla="*/ 0 w 119"/>
                  <a:gd name="T5" fmla="*/ 0 h 147"/>
                  <a:gd name="T6" fmla="*/ 0 w 119"/>
                  <a:gd name="T7" fmla="*/ 0 h 147"/>
                  <a:gd name="T8" fmla="*/ 0 60000 65536"/>
                  <a:gd name="T9" fmla="*/ 0 60000 65536"/>
                  <a:gd name="T10" fmla="*/ 0 60000 65536"/>
                  <a:gd name="T11" fmla="*/ 0 60000 65536"/>
                  <a:gd name="T12" fmla="*/ 0 w 119"/>
                  <a:gd name="T13" fmla="*/ 0 h 147"/>
                  <a:gd name="T14" fmla="*/ 119 w 119"/>
                  <a:gd name="T15" fmla="*/ 147 h 147"/>
                </a:gdLst>
                <a:ahLst/>
                <a:cxnLst>
                  <a:cxn ang="T8">
                    <a:pos x="T0" y="T1"/>
                  </a:cxn>
                  <a:cxn ang="T9">
                    <a:pos x="T2" y="T3"/>
                  </a:cxn>
                  <a:cxn ang="T10">
                    <a:pos x="T4" y="T5"/>
                  </a:cxn>
                  <a:cxn ang="T11">
                    <a:pos x="T6" y="T7"/>
                  </a:cxn>
                </a:cxnLst>
                <a:rect l="T12" t="T13" r="T14" b="T15"/>
                <a:pathLst>
                  <a:path w="119" h="147">
                    <a:moveTo>
                      <a:pt x="0" y="120"/>
                    </a:moveTo>
                    <a:lnTo>
                      <a:pt x="35" y="147"/>
                    </a:lnTo>
                    <a:lnTo>
                      <a:pt x="119" y="0"/>
                    </a:lnTo>
                    <a:lnTo>
                      <a:pt x="0"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 name="Freeform 2919"/>
              <p:cNvSpPr>
                <a:spLocks/>
              </p:cNvSpPr>
              <p:nvPr/>
            </p:nvSpPr>
            <p:spPr bwMode="auto">
              <a:xfrm>
                <a:off x="3352" y="356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920"/>
              <p:cNvSpPr>
                <a:spLocks/>
              </p:cNvSpPr>
              <p:nvPr/>
            </p:nvSpPr>
            <p:spPr bwMode="auto">
              <a:xfrm>
                <a:off x="3352" y="3568"/>
                <a:ext cx="17" cy="33"/>
              </a:xfrm>
              <a:custGeom>
                <a:avLst/>
                <a:gdLst>
                  <a:gd name="T0" fmla="*/ 0 w 84"/>
                  <a:gd name="T1" fmla="*/ 0 h 164"/>
                  <a:gd name="T2" fmla="*/ 0 w 84"/>
                  <a:gd name="T3" fmla="*/ 0 h 164"/>
                  <a:gd name="T4" fmla="*/ 0 w 84"/>
                  <a:gd name="T5" fmla="*/ 0 h 164"/>
                  <a:gd name="T6" fmla="*/ 0 w 84"/>
                  <a:gd name="T7" fmla="*/ 0 h 164"/>
                  <a:gd name="T8" fmla="*/ 0 60000 65536"/>
                  <a:gd name="T9" fmla="*/ 0 60000 65536"/>
                  <a:gd name="T10" fmla="*/ 0 60000 65536"/>
                  <a:gd name="T11" fmla="*/ 0 60000 65536"/>
                  <a:gd name="T12" fmla="*/ 0 w 84"/>
                  <a:gd name="T13" fmla="*/ 0 h 164"/>
                  <a:gd name="T14" fmla="*/ 84 w 84"/>
                  <a:gd name="T15" fmla="*/ 164 h 164"/>
                </a:gdLst>
                <a:ahLst/>
                <a:cxnLst>
                  <a:cxn ang="T8">
                    <a:pos x="T0" y="T1"/>
                  </a:cxn>
                  <a:cxn ang="T9">
                    <a:pos x="T2" y="T3"/>
                  </a:cxn>
                  <a:cxn ang="T10">
                    <a:pos x="T4" y="T5"/>
                  </a:cxn>
                  <a:cxn ang="T11">
                    <a:pos x="T6" y="T7"/>
                  </a:cxn>
                </a:cxnLst>
                <a:rect l="T12" t="T13" r="T14" b="T15"/>
                <a:pathLst>
                  <a:path w="84" h="164">
                    <a:moveTo>
                      <a:pt x="0" y="147"/>
                    </a:moveTo>
                    <a:lnTo>
                      <a:pt x="41" y="164"/>
                    </a:lnTo>
                    <a:lnTo>
                      <a:pt x="84" y="0"/>
                    </a:lnTo>
                    <a:lnTo>
                      <a:pt x="0"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 name="Freeform 2921"/>
              <p:cNvSpPr>
                <a:spLocks/>
              </p:cNvSpPr>
              <p:nvPr/>
            </p:nvSpPr>
            <p:spPr bwMode="auto">
              <a:xfrm>
                <a:off x="3360" y="3568"/>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0" y="164"/>
                    </a:moveTo>
                    <a:lnTo>
                      <a:pt x="43" y="169"/>
                    </a:lnTo>
                    <a:lnTo>
                      <a:pt x="43"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2922"/>
              <p:cNvSpPr>
                <a:spLocks/>
              </p:cNvSpPr>
              <p:nvPr/>
            </p:nvSpPr>
            <p:spPr bwMode="auto">
              <a:xfrm>
                <a:off x="3360" y="3568"/>
                <a:ext cx="9" cy="34"/>
              </a:xfrm>
              <a:custGeom>
                <a:avLst/>
                <a:gdLst>
                  <a:gd name="T0" fmla="*/ 0 w 43"/>
                  <a:gd name="T1" fmla="*/ 0 h 169"/>
                  <a:gd name="T2" fmla="*/ 0 w 43"/>
                  <a:gd name="T3" fmla="*/ 0 h 169"/>
                  <a:gd name="T4" fmla="*/ 0 w 43"/>
                  <a:gd name="T5" fmla="*/ 0 h 169"/>
                  <a:gd name="T6" fmla="*/ 0 w 43"/>
                  <a:gd name="T7" fmla="*/ 0 h 169"/>
                  <a:gd name="T8" fmla="*/ 0 60000 65536"/>
                  <a:gd name="T9" fmla="*/ 0 60000 65536"/>
                  <a:gd name="T10" fmla="*/ 0 60000 65536"/>
                  <a:gd name="T11" fmla="*/ 0 60000 65536"/>
                  <a:gd name="T12" fmla="*/ 0 w 43"/>
                  <a:gd name="T13" fmla="*/ 0 h 169"/>
                  <a:gd name="T14" fmla="*/ 43 w 43"/>
                  <a:gd name="T15" fmla="*/ 169 h 169"/>
                </a:gdLst>
                <a:ahLst/>
                <a:cxnLst>
                  <a:cxn ang="T8">
                    <a:pos x="T0" y="T1"/>
                  </a:cxn>
                  <a:cxn ang="T9">
                    <a:pos x="T2" y="T3"/>
                  </a:cxn>
                  <a:cxn ang="T10">
                    <a:pos x="T4" y="T5"/>
                  </a:cxn>
                  <a:cxn ang="T11">
                    <a:pos x="T6" y="T7"/>
                  </a:cxn>
                </a:cxnLst>
                <a:rect l="T12" t="T13" r="T14" b="T15"/>
                <a:pathLst>
                  <a:path w="43" h="169">
                    <a:moveTo>
                      <a:pt x="0" y="164"/>
                    </a:moveTo>
                    <a:lnTo>
                      <a:pt x="43" y="169"/>
                    </a:lnTo>
                    <a:lnTo>
                      <a:pt x="43" y="0"/>
                    </a:lnTo>
                    <a:lnTo>
                      <a:pt x="0"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 name="Freeform 2923"/>
              <p:cNvSpPr>
                <a:spLocks/>
              </p:cNvSpPr>
              <p:nvPr/>
            </p:nvSpPr>
            <p:spPr bwMode="auto">
              <a:xfrm>
                <a:off x="3369" y="3568"/>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0" y="169"/>
                    </a:moveTo>
                    <a:lnTo>
                      <a:pt x="45" y="164"/>
                    </a:lnTo>
                    <a:lnTo>
                      <a:pt x="0" y="0"/>
                    </a:lnTo>
                    <a:lnTo>
                      <a:pt x="0" y="1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924"/>
              <p:cNvSpPr>
                <a:spLocks/>
              </p:cNvSpPr>
              <p:nvPr/>
            </p:nvSpPr>
            <p:spPr bwMode="auto">
              <a:xfrm>
                <a:off x="3369" y="3568"/>
                <a:ext cx="9" cy="34"/>
              </a:xfrm>
              <a:custGeom>
                <a:avLst/>
                <a:gdLst>
                  <a:gd name="T0" fmla="*/ 0 w 45"/>
                  <a:gd name="T1" fmla="*/ 0 h 169"/>
                  <a:gd name="T2" fmla="*/ 0 w 45"/>
                  <a:gd name="T3" fmla="*/ 0 h 169"/>
                  <a:gd name="T4" fmla="*/ 0 w 45"/>
                  <a:gd name="T5" fmla="*/ 0 h 169"/>
                  <a:gd name="T6" fmla="*/ 0 w 45"/>
                  <a:gd name="T7" fmla="*/ 0 h 169"/>
                  <a:gd name="T8" fmla="*/ 0 60000 65536"/>
                  <a:gd name="T9" fmla="*/ 0 60000 65536"/>
                  <a:gd name="T10" fmla="*/ 0 60000 65536"/>
                  <a:gd name="T11" fmla="*/ 0 60000 65536"/>
                  <a:gd name="T12" fmla="*/ 0 w 45"/>
                  <a:gd name="T13" fmla="*/ 0 h 169"/>
                  <a:gd name="T14" fmla="*/ 45 w 45"/>
                  <a:gd name="T15" fmla="*/ 169 h 169"/>
                </a:gdLst>
                <a:ahLst/>
                <a:cxnLst>
                  <a:cxn ang="T8">
                    <a:pos x="T0" y="T1"/>
                  </a:cxn>
                  <a:cxn ang="T9">
                    <a:pos x="T2" y="T3"/>
                  </a:cxn>
                  <a:cxn ang="T10">
                    <a:pos x="T4" y="T5"/>
                  </a:cxn>
                  <a:cxn ang="T11">
                    <a:pos x="T6" y="T7"/>
                  </a:cxn>
                </a:cxnLst>
                <a:rect l="T12" t="T13" r="T14" b="T15"/>
                <a:pathLst>
                  <a:path w="45" h="169">
                    <a:moveTo>
                      <a:pt x="0" y="169"/>
                    </a:moveTo>
                    <a:lnTo>
                      <a:pt x="45" y="164"/>
                    </a:lnTo>
                    <a:lnTo>
                      <a:pt x="0" y="0"/>
                    </a:lnTo>
                    <a:lnTo>
                      <a:pt x="0" y="169"/>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 name="Freeform 2925"/>
              <p:cNvSpPr>
                <a:spLocks/>
              </p:cNvSpPr>
              <p:nvPr/>
            </p:nvSpPr>
            <p:spPr bwMode="auto">
              <a:xfrm>
                <a:off x="3369" y="3568"/>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926"/>
              <p:cNvSpPr>
                <a:spLocks/>
              </p:cNvSpPr>
              <p:nvPr/>
            </p:nvSpPr>
            <p:spPr bwMode="auto">
              <a:xfrm>
                <a:off x="3369" y="3568"/>
                <a:ext cx="17" cy="33"/>
              </a:xfrm>
              <a:custGeom>
                <a:avLst/>
                <a:gdLst>
                  <a:gd name="T0" fmla="*/ 0 w 86"/>
                  <a:gd name="T1" fmla="*/ 0 h 164"/>
                  <a:gd name="T2" fmla="*/ 0 w 86"/>
                  <a:gd name="T3" fmla="*/ 0 h 164"/>
                  <a:gd name="T4" fmla="*/ 0 w 86"/>
                  <a:gd name="T5" fmla="*/ 0 h 164"/>
                  <a:gd name="T6" fmla="*/ 0 w 86"/>
                  <a:gd name="T7" fmla="*/ 0 h 164"/>
                  <a:gd name="T8" fmla="*/ 0 60000 65536"/>
                  <a:gd name="T9" fmla="*/ 0 60000 65536"/>
                  <a:gd name="T10" fmla="*/ 0 60000 65536"/>
                  <a:gd name="T11" fmla="*/ 0 60000 65536"/>
                  <a:gd name="T12" fmla="*/ 0 w 86"/>
                  <a:gd name="T13" fmla="*/ 0 h 164"/>
                  <a:gd name="T14" fmla="*/ 86 w 86"/>
                  <a:gd name="T15" fmla="*/ 164 h 164"/>
                </a:gdLst>
                <a:ahLst/>
                <a:cxnLst>
                  <a:cxn ang="T8">
                    <a:pos x="T0" y="T1"/>
                  </a:cxn>
                  <a:cxn ang="T9">
                    <a:pos x="T2" y="T3"/>
                  </a:cxn>
                  <a:cxn ang="T10">
                    <a:pos x="T4" y="T5"/>
                  </a:cxn>
                  <a:cxn ang="T11">
                    <a:pos x="T6" y="T7"/>
                  </a:cxn>
                </a:cxnLst>
                <a:rect l="T12" t="T13" r="T14" b="T15"/>
                <a:pathLst>
                  <a:path w="86" h="164">
                    <a:moveTo>
                      <a:pt x="45" y="164"/>
                    </a:moveTo>
                    <a:lnTo>
                      <a:pt x="86" y="147"/>
                    </a:lnTo>
                    <a:lnTo>
                      <a:pt x="0" y="0"/>
                    </a:lnTo>
                    <a:lnTo>
                      <a:pt x="45"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Freeform 2927"/>
              <p:cNvSpPr>
                <a:spLocks/>
              </p:cNvSpPr>
              <p:nvPr/>
            </p:nvSpPr>
            <p:spPr bwMode="auto">
              <a:xfrm>
                <a:off x="3369" y="356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0"/>
                    </a:lnTo>
                    <a:lnTo>
                      <a:pt x="0" y="0"/>
                    </a:lnTo>
                    <a:lnTo>
                      <a:pt x="86"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928"/>
              <p:cNvSpPr>
                <a:spLocks/>
              </p:cNvSpPr>
              <p:nvPr/>
            </p:nvSpPr>
            <p:spPr bwMode="auto">
              <a:xfrm>
                <a:off x="3369" y="3568"/>
                <a:ext cx="24" cy="29"/>
              </a:xfrm>
              <a:custGeom>
                <a:avLst/>
                <a:gdLst>
                  <a:gd name="T0" fmla="*/ 0 w 121"/>
                  <a:gd name="T1" fmla="*/ 0 h 147"/>
                  <a:gd name="T2" fmla="*/ 0 w 121"/>
                  <a:gd name="T3" fmla="*/ 0 h 147"/>
                  <a:gd name="T4" fmla="*/ 0 w 121"/>
                  <a:gd name="T5" fmla="*/ 0 h 147"/>
                  <a:gd name="T6" fmla="*/ 0 w 121"/>
                  <a:gd name="T7" fmla="*/ 0 h 147"/>
                  <a:gd name="T8" fmla="*/ 0 60000 65536"/>
                  <a:gd name="T9" fmla="*/ 0 60000 65536"/>
                  <a:gd name="T10" fmla="*/ 0 60000 65536"/>
                  <a:gd name="T11" fmla="*/ 0 60000 65536"/>
                  <a:gd name="T12" fmla="*/ 0 w 121"/>
                  <a:gd name="T13" fmla="*/ 0 h 147"/>
                  <a:gd name="T14" fmla="*/ 121 w 121"/>
                  <a:gd name="T15" fmla="*/ 147 h 147"/>
                </a:gdLst>
                <a:ahLst/>
                <a:cxnLst>
                  <a:cxn ang="T8">
                    <a:pos x="T0" y="T1"/>
                  </a:cxn>
                  <a:cxn ang="T9">
                    <a:pos x="T2" y="T3"/>
                  </a:cxn>
                  <a:cxn ang="T10">
                    <a:pos x="T4" y="T5"/>
                  </a:cxn>
                  <a:cxn ang="T11">
                    <a:pos x="T6" y="T7"/>
                  </a:cxn>
                </a:cxnLst>
                <a:rect l="T12" t="T13" r="T14" b="T15"/>
                <a:pathLst>
                  <a:path w="121" h="147">
                    <a:moveTo>
                      <a:pt x="86" y="147"/>
                    </a:moveTo>
                    <a:lnTo>
                      <a:pt x="121" y="120"/>
                    </a:lnTo>
                    <a:lnTo>
                      <a:pt x="0" y="0"/>
                    </a:lnTo>
                    <a:lnTo>
                      <a:pt x="86"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 name="Freeform 2929"/>
              <p:cNvSpPr>
                <a:spLocks/>
              </p:cNvSpPr>
              <p:nvPr/>
            </p:nvSpPr>
            <p:spPr bwMode="auto">
              <a:xfrm>
                <a:off x="3369" y="3568"/>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2930"/>
              <p:cNvSpPr>
                <a:spLocks/>
              </p:cNvSpPr>
              <p:nvPr/>
            </p:nvSpPr>
            <p:spPr bwMode="auto">
              <a:xfrm>
                <a:off x="3369" y="3568"/>
                <a:ext cx="29" cy="24"/>
              </a:xfrm>
              <a:custGeom>
                <a:avLst/>
                <a:gdLst>
                  <a:gd name="T0" fmla="*/ 0 w 147"/>
                  <a:gd name="T1" fmla="*/ 0 h 120"/>
                  <a:gd name="T2" fmla="*/ 0 w 147"/>
                  <a:gd name="T3" fmla="*/ 0 h 120"/>
                  <a:gd name="T4" fmla="*/ 0 w 147"/>
                  <a:gd name="T5" fmla="*/ 0 h 120"/>
                  <a:gd name="T6" fmla="*/ 0 w 147"/>
                  <a:gd name="T7" fmla="*/ 0 h 120"/>
                  <a:gd name="T8" fmla="*/ 0 60000 65536"/>
                  <a:gd name="T9" fmla="*/ 0 60000 65536"/>
                  <a:gd name="T10" fmla="*/ 0 60000 65536"/>
                  <a:gd name="T11" fmla="*/ 0 60000 65536"/>
                  <a:gd name="T12" fmla="*/ 0 w 147"/>
                  <a:gd name="T13" fmla="*/ 0 h 120"/>
                  <a:gd name="T14" fmla="*/ 147 w 147"/>
                  <a:gd name="T15" fmla="*/ 120 h 120"/>
                </a:gdLst>
                <a:ahLst/>
                <a:cxnLst>
                  <a:cxn ang="T8">
                    <a:pos x="T0" y="T1"/>
                  </a:cxn>
                  <a:cxn ang="T9">
                    <a:pos x="T2" y="T3"/>
                  </a:cxn>
                  <a:cxn ang="T10">
                    <a:pos x="T4" y="T5"/>
                  </a:cxn>
                  <a:cxn ang="T11">
                    <a:pos x="T6" y="T7"/>
                  </a:cxn>
                </a:cxnLst>
                <a:rect l="T12" t="T13" r="T14" b="T15"/>
                <a:pathLst>
                  <a:path w="147" h="120">
                    <a:moveTo>
                      <a:pt x="121" y="120"/>
                    </a:moveTo>
                    <a:lnTo>
                      <a:pt x="147" y="85"/>
                    </a:lnTo>
                    <a:lnTo>
                      <a:pt x="0" y="0"/>
                    </a:lnTo>
                    <a:lnTo>
                      <a:pt x="121" y="12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 name="Freeform 2931"/>
              <p:cNvSpPr>
                <a:spLocks/>
              </p:cNvSpPr>
              <p:nvPr/>
            </p:nvSpPr>
            <p:spPr bwMode="auto">
              <a:xfrm>
                <a:off x="3369" y="3568"/>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3"/>
                    </a:lnTo>
                    <a:lnTo>
                      <a:pt x="0" y="0"/>
                    </a:lnTo>
                    <a:lnTo>
                      <a:pt x="147"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2932"/>
              <p:cNvSpPr>
                <a:spLocks/>
              </p:cNvSpPr>
              <p:nvPr/>
            </p:nvSpPr>
            <p:spPr bwMode="auto">
              <a:xfrm>
                <a:off x="3369" y="3568"/>
                <a:ext cx="33" cy="17"/>
              </a:xfrm>
              <a:custGeom>
                <a:avLst/>
                <a:gdLst>
                  <a:gd name="T0" fmla="*/ 0 w 164"/>
                  <a:gd name="T1" fmla="*/ 0 h 85"/>
                  <a:gd name="T2" fmla="*/ 0 w 164"/>
                  <a:gd name="T3" fmla="*/ 0 h 85"/>
                  <a:gd name="T4" fmla="*/ 0 w 164"/>
                  <a:gd name="T5" fmla="*/ 0 h 85"/>
                  <a:gd name="T6" fmla="*/ 0 w 164"/>
                  <a:gd name="T7" fmla="*/ 0 h 85"/>
                  <a:gd name="T8" fmla="*/ 0 60000 65536"/>
                  <a:gd name="T9" fmla="*/ 0 60000 65536"/>
                  <a:gd name="T10" fmla="*/ 0 60000 65536"/>
                  <a:gd name="T11" fmla="*/ 0 60000 65536"/>
                  <a:gd name="T12" fmla="*/ 0 w 164"/>
                  <a:gd name="T13" fmla="*/ 0 h 85"/>
                  <a:gd name="T14" fmla="*/ 164 w 164"/>
                  <a:gd name="T15" fmla="*/ 85 h 85"/>
                </a:gdLst>
                <a:ahLst/>
                <a:cxnLst>
                  <a:cxn ang="T8">
                    <a:pos x="T0" y="T1"/>
                  </a:cxn>
                  <a:cxn ang="T9">
                    <a:pos x="T2" y="T3"/>
                  </a:cxn>
                  <a:cxn ang="T10">
                    <a:pos x="T4" y="T5"/>
                  </a:cxn>
                  <a:cxn ang="T11">
                    <a:pos x="T6" y="T7"/>
                  </a:cxn>
                </a:cxnLst>
                <a:rect l="T12" t="T13" r="T14" b="T15"/>
                <a:pathLst>
                  <a:path w="164" h="85">
                    <a:moveTo>
                      <a:pt x="147" y="85"/>
                    </a:moveTo>
                    <a:lnTo>
                      <a:pt x="164" y="43"/>
                    </a:lnTo>
                    <a:lnTo>
                      <a:pt x="0" y="0"/>
                    </a:lnTo>
                    <a:lnTo>
                      <a:pt x="147" y="8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 name="Freeform 2933"/>
              <p:cNvSpPr>
                <a:spLocks/>
              </p:cNvSpPr>
              <p:nvPr/>
            </p:nvSpPr>
            <p:spPr bwMode="auto">
              <a:xfrm>
                <a:off x="3369" y="3568"/>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64" y="43"/>
                    </a:moveTo>
                    <a:lnTo>
                      <a:pt x="170" y="0"/>
                    </a:lnTo>
                    <a:lnTo>
                      <a:pt x="0" y="0"/>
                    </a:lnTo>
                    <a:lnTo>
                      <a:pt x="164"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2934"/>
              <p:cNvSpPr>
                <a:spLocks/>
              </p:cNvSpPr>
              <p:nvPr/>
            </p:nvSpPr>
            <p:spPr bwMode="auto">
              <a:xfrm>
                <a:off x="3369" y="3568"/>
                <a:ext cx="34" cy="9"/>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164" y="43"/>
                    </a:moveTo>
                    <a:lnTo>
                      <a:pt x="170" y="0"/>
                    </a:lnTo>
                    <a:lnTo>
                      <a:pt x="0" y="0"/>
                    </a:lnTo>
                    <a:lnTo>
                      <a:pt x="164" y="43"/>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 name="Freeform 2935"/>
              <p:cNvSpPr>
                <a:spLocks/>
              </p:cNvSpPr>
              <p:nvPr/>
            </p:nvSpPr>
            <p:spPr bwMode="auto">
              <a:xfrm>
                <a:off x="1667" y="2863"/>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9" y="45"/>
                    </a:moveTo>
                    <a:lnTo>
                      <a:pt x="164" y="0"/>
                    </a:lnTo>
                    <a:lnTo>
                      <a:pt x="0" y="45"/>
                    </a:lnTo>
                    <a:lnTo>
                      <a:pt x="169"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2936"/>
              <p:cNvSpPr>
                <a:spLocks/>
              </p:cNvSpPr>
              <p:nvPr/>
            </p:nvSpPr>
            <p:spPr bwMode="auto">
              <a:xfrm>
                <a:off x="1667" y="2863"/>
                <a:ext cx="34" cy="9"/>
              </a:xfrm>
              <a:custGeom>
                <a:avLst/>
                <a:gdLst>
                  <a:gd name="T0" fmla="*/ 0 w 169"/>
                  <a:gd name="T1" fmla="*/ 0 h 45"/>
                  <a:gd name="T2" fmla="*/ 0 w 169"/>
                  <a:gd name="T3" fmla="*/ 0 h 45"/>
                  <a:gd name="T4" fmla="*/ 0 w 169"/>
                  <a:gd name="T5" fmla="*/ 0 h 45"/>
                  <a:gd name="T6" fmla="*/ 0 w 169"/>
                  <a:gd name="T7" fmla="*/ 0 h 45"/>
                  <a:gd name="T8" fmla="*/ 0 60000 65536"/>
                  <a:gd name="T9" fmla="*/ 0 60000 65536"/>
                  <a:gd name="T10" fmla="*/ 0 60000 65536"/>
                  <a:gd name="T11" fmla="*/ 0 60000 65536"/>
                  <a:gd name="T12" fmla="*/ 0 w 169"/>
                  <a:gd name="T13" fmla="*/ 0 h 45"/>
                  <a:gd name="T14" fmla="*/ 169 w 169"/>
                  <a:gd name="T15" fmla="*/ 45 h 45"/>
                </a:gdLst>
                <a:ahLst/>
                <a:cxnLst>
                  <a:cxn ang="T8">
                    <a:pos x="T0" y="T1"/>
                  </a:cxn>
                  <a:cxn ang="T9">
                    <a:pos x="T2" y="T3"/>
                  </a:cxn>
                  <a:cxn ang="T10">
                    <a:pos x="T4" y="T5"/>
                  </a:cxn>
                  <a:cxn ang="T11">
                    <a:pos x="T6" y="T7"/>
                  </a:cxn>
                </a:cxnLst>
                <a:rect l="T12" t="T13" r="T14" b="T15"/>
                <a:pathLst>
                  <a:path w="169" h="45">
                    <a:moveTo>
                      <a:pt x="169" y="45"/>
                    </a:moveTo>
                    <a:lnTo>
                      <a:pt x="164" y="0"/>
                    </a:lnTo>
                    <a:lnTo>
                      <a:pt x="0" y="45"/>
                    </a:lnTo>
                    <a:lnTo>
                      <a:pt x="169" y="4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 name="Freeform 2937"/>
              <p:cNvSpPr>
                <a:spLocks/>
              </p:cNvSpPr>
              <p:nvPr/>
            </p:nvSpPr>
            <p:spPr bwMode="auto">
              <a:xfrm>
                <a:off x="1667" y="2855"/>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64" y="41"/>
                    </a:moveTo>
                    <a:lnTo>
                      <a:pt x="147" y="0"/>
                    </a:lnTo>
                    <a:lnTo>
                      <a:pt x="0" y="86"/>
                    </a:lnTo>
                    <a:lnTo>
                      <a:pt x="16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2938"/>
              <p:cNvSpPr>
                <a:spLocks/>
              </p:cNvSpPr>
              <p:nvPr/>
            </p:nvSpPr>
            <p:spPr bwMode="auto">
              <a:xfrm>
                <a:off x="1667" y="2855"/>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64" y="41"/>
                    </a:moveTo>
                    <a:lnTo>
                      <a:pt x="147" y="0"/>
                    </a:lnTo>
                    <a:lnTo>
                      <a:pt x="0" y="86"/>
                    </a:lnTo>
                    <a:lnTo>
                      <a:pt x="164" y="41"/>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Freeform 2939"/>
              <p:cNvSpPr>
                <a:spLocks/>
              </p:cNvSpPr>
              <p:nvPr/>
            </p:nvSpPr>
            <p:spPr bwMode="auto">
              <a:xfrm>
                <a:off x="1667" y="284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47" y="35"/>
                    </a:moveTo>
                    <a:lnTo>
                      <a:pt x="120" y="0"/>
                    </a:lnTo>
                    <a:lnTo>
                      <a:pt x="0" y="121"/>
                    </a:lnTo>
                    <a:lnTo>
                      <a:pt x="147"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2940"/>
              <p:cNvSpPr>
                <a:spLocks/>
              </p:cNvSpPr>
              <p:nvPr/>
            </p:nvSpPr>
            <p:spPr bwMode="auto">
              <a:xfrm>
                <a:off x="1667" y="2848"/>
                <a:ext cx="29"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147" y="35"/>
                    </a:moveTo>
                    <a:lnTo>
                      <a:pt x="120" y="0"/>
                    </a:lnTo>
                    <a:lnTo>
                      <a:pt x="0" y="121"/>
                    </a:lnTo>
                    <a:lnTo>
                      <a:pt x="147" y="35"/>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 name="Freeform 2941"/>
              <p:cNvSpPr>
                <a:spLocks/>
              </p:cNvSpPr>
              <p:nvPr/>
            </p:nvSpPr>
            <p:spPr bwMode="auto">
              <a:xfrm>
                <a:off x="1667" y="2842"/>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6"/>
                    </a:moveTo>
                    <a:lnTo>
                      <a:pt x="85" y="0"/>
                    </a:lnTo>
                    <a:lnTo>
                      <a:pt x="0" y="147"/>
                    </a:lnTo>
                    <a:lnTo>
                      <a:pt x="120"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2942"/>
              <p:cNvSpPr>
                <a:spLocks/>
              </p:cNvSpPr>
              <p:nvPr/>
            </p:nvSpPr>
            <p:spPr bwMode="auto">
              <a:xfrm>
                <a:off x="1667" y="2842"/>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120" y="26"/>
                    </a:moveTo>
                    <a:lnTo>
                      <a:pt x="85" y="0"/>
                    </a:lnTo>
                    <a:lnTo>
                      <a:pt x="0" y="147"/>
                    </a:lnTo>
                    <a:lnTo>
                      <a:pt x="120" y="2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 name="Freeform 2943"/>
              <p:cNvSpPr>
                <a:spLocks/>
              </p:cNvSpPr>
              <p:nvPr/>
            </p:nvSpPr>
            <p:spPr bwMode="auto">
              <a:xfrm>
                <a:off x="1667" y="283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2944"/>
              <p:cNvSpPr>
                <a:spLocks/>
              </p:cNvSpPr>
              <p:nvPr/>
            </p:nvSpPr>
            <p:spPr bwMode="auto">
              <a:xfrm>
                <a:off x="1667" y="283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85" y="17"/>
                    </a:moveTo>
                    <a:lnTo>
                      <a:pt x="44" y="0"/>
                    </a:lnTo>
                    <a:lnTo>
                      <a:pt x="0" y="164"/>
                    </a:lnTo>
                    <a:lnTo>
                      <a:pt x="85" y="1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 name="Freeform 2945"/>
              <p:cNvSpPr>
                <a:spLocks/>
              </p:cNvSpPr>
              <p:nvPr/>
            </p:nvSpPr>
            <p:spPr bwMode="auto">
              <a:xfrm>
                <a:off x="1667" y="283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 name="Freeform 2946"/>
              <p:cNvSpPr>
                <a:spLocks/>
              </p:cNvSpPr>
              <p:nvPr/>
            </p:nvSpPr>
            <p:spPr bwMode="auto">
              <a:xfrm>
                <a:off x="1667" y="283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6"/>
                    </a:moveTo>
                    <a:lnTo>
                      <a:pt x="0" y="0"/>
                    </a:lnTo>
                    <a:lnTo>
                      <a:pt x="0" y="170"/>
                    </a:lnTo>
                    <a:lnTo>
                      <a:pt x="44" y="6"/>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 name="Freeform 2947"/>
              <p:cNvSpPr>
                <a:spLocks/>
              </p:cNvSpPr>
              <p:nvPr/>
            </p:nvSpPr>
            <p:spPr bwMode="auto">
              <a:xfrm>
                <a:off x="1658" y="283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0"/>
                    </a:moveTo>
                    <a:lnTo>
                      <a:pt x="0" y="6"/>
                    </a:lnTo>
                    <a:lnTo>
                      <a:pt x="44" y="170"/>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Freeform 2948"/>
              <p:cNvSpPr>
                <a:spLocks/>
              </p:cNvSpPr>
              <p:nvPr/>
            </p:nvSpPr>
            <p:spPr bwMode="auto">
              <a:xfrm>
                <a:off x="1658" y="2838"/>
                <a:ext cx="9" cy="34"/>
              </a:xfrm>
              <a:custGeom>
                <a:avLst/>
                <a:gdLst>
                  <a:gd name="T0" fmla="*/ 0 w 44"/>
                  <a:gd name="T1" fmla="*/ 0 h 170"/>
                  <a:gd name="T2" fmla="*/ 0 w 44"/>
                  <a:gd name="T3" fmla="*/ 0 h 170"/>
                  <a:gd name="T4" fmla="*/ 0 w 44"/>
                  <a:gd name="T5" fmla="*/ 0 h 170"/>
                  <a:gd name="T6" fmla="*/ 0 w 44"/>
                  <a:gd name="T7" fmla="*/ 0 h 170"/>
                  <a:gd name="T8" fmla="*/ 0 60000 65536"/>
                  <a:gd name="T9" fmla="*/ 0 60000 65536"/>
                  <a:gd name="T10" fmla="*/ 0 60000 65536"/>
                  <a:gd name="T11" fmla="*/ 0 60000 65536"/>
                  <a:gd name="T12" fmla="*/ 0 w 44"/>
                  <a:gd name="T13" fmla="*/ 0 h 170"/>
                  <a:gd name="T14" fmla="*/ 44 w 44"/>
                  <a:gd name="T15" fmla="*/ 170 h 170"/>
                </a:gdLst>
                <a:ahLst/>
                <a:cxnLst>
                  <a:cxn ang="T8">
                    <a:pos x="T0" y="T1"/>
                  </a:cxn>
                  <a:cxn ang="T9">
                    <a:pos x="T2" y="T3"/>
                  </a:cxn>
                  <a:cxn ang="T10">
                    <a:pos x="T4" y="T5"/>
                  </a:cxn>
                  <a:cxn ang="T11">
                    <a:pos x="T6" y="T7"/>
                  </a:cxn>
                </a:cxnLst>
                <a:rect l="T12" t="T13" r="T14" b="T15"/>
                <a:pathLst>
                  <a:path w="44" h="170">
                    <a:moveTo>
                      <a:pt x="44" y="0"/>
                    </a:moveTo>
                    <a:lnTo>
                      <a:pt x="0" y="6"/>
                    </a:lnTo>
                    <a:lnTo>
                      <a:pt x="44" y="170"/>
                    </a:lnTo>
                    <a:lnTo>
                      <a:pt x="44"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 name="Freeform 2949"/>
              <p:cNvSpPr>
                <a:spLocks/>
              </p:cNvSpPr>
              <p:nvPr/>
            </p:nvSpPr>
            <p:spPr bwMode="auto">
              <a:xfrm>
                <a:off x="1650" y="283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 name="Freeform 2950"/>
              <p:cNvSpPr>
                <a:spLocks/>
              </p:cNvSpPr>
              <p:nvPr/>
            </p:nvSpPr>
            <p:spPr bwMode="auto">
              <a:xfrm>
                <a:off x="1650" y="2839"/>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1" y="0"/>
                    </a:moveTo>
                    <a:lnTo>
                      <a:pt x="0" y="17"/>
                    </a:lnTo>
                    <a:lnTo>
                      <a:pt x="85" y="164"/>
                    </a:lnTo>
                    <a:lnTo>
                      <a:pt x="41"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 name="Freeform 2951"/>
              <p:cNvSpPr>
                <a:spLocks/>
              </p:cNvSpPr>
              <p:nvPr/>
            </p:nvSpPr>
            <p:spPr bwMode="auto">
              <a:xfrm>
                <a:off x="1643" y="2842"/>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6"/>
                    </a:lnTo>
                    <a:lnTo>
                      <a:pt x="120" y="147"/>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 name="Freeform 2952"/>
              <p:cNvSpPr>
                <a:spLocks/>
              </p:cNvSpPr>
              <p:nvPr/>
            </p:nvSpPr>
            <p:spPr bwMode="auto">
              <a:xfrm>
                <a:off x="1643" y="2842"/>
                <a:ext cx="24" cy="30"/>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35" y="0"/>
                    </a:moveTo>
                    <a:lnTo>
                      <a:pt x="0" y="26"/>
                    </a:lnTo>
                    <a:lnTo>
                      <a:pt x="120" y="147"/>
                    </a:lnTo>
                    <a:lnTo>
                      <a:pt x="35"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 name="Freeform 2953"/>
              <p:cNvSpPr>
                <a:spLocks/>
              </p:cNvSpPr>
              <p:nvPr/>
            </p:nvSpPr>
            <p:spPr bwMode="auto">
              <a:xfrm>
                <a:off x="1637" y="284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27" y="0"/>
                    </a:moveTo>
                    <a:lnTo>
                      <a:pt x="0" y="35"/>
                    </a:lnTo>
                    <a:lnTo>
                      <a:pt x="147" y="121"/>
                    </a:lnTo>
                    <a:lnTo>
                      <a:pt x="2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 name="Freeform 2954"/>
              <p:cNvSpPr>
                <a:spLocks/>
              </p:cNvSpPr>
              <p:nvPr/>
            </p:nvSpPr>
            <p:spPr bwMode="auto">
              <a:xfrm>
                <a:off x="1637" y="2848"/>
                <a:ext cx="30" cy="24"/>
              </a:xfrm>
              <a:custGeom>
                <a:avLst/>
                <a:gdLst>
                  <a:gd name="T0" fmla="*/ 0 w 147"/>
                  <a:gd name="T1" fmla="*/ 0 h 121"/>
                  <a:gd name="T2" fmla="*/ 0 w 147"/>
                  <a:gd name="T3" fmla="*/ 0 h 121"/>
                  <a:gd name="T4" fmla="*/ 0 w 147"/>
                  <a:gd name="T5" fmla="*/ 0 h 121"/>
                  <a:gd name="T6" fmla="*/ 0 w 147"/>
                  <a:gd name="T7" fmla="*/ 0 h 121"/>
                  <a:gd name="T8" fmla="*/ 0 60000 65536"/>
                  <a:gd name="T9" fmla="*/ 0 60000 65536"/>
                  <a:gd name="T10" fmla="*/ 0 60000 65536"/>
                  <a:gd name="T11" fmla="*/ 0 60000 65536"/>
                  <a:gd name="T12" fmla="*/ 0 w 147"/>
                  <a:gd name="T13" fmla="*/ 0 h 121"/>
                  <a:gd name="T14" fmla="*/ 147 w 147"/>
                  <a:gd name="T15" fmla="*/ 121 h 121"/>
                </a:gdLst>
                <a:ahLst/>
                <a:cxnLst>
                  <a:cxn ang="T8">
                    <a:pos x="T0" y="T1"/>
                  </a:cxn>
                  <a:cxn ang="T9">
                    <a:pos x="T2" y="T3"/>
                  </a:cxn>
                  <a:cxn ang="T10">
                    <a:pos x="T4" y="T5"/>
                  </a:cxn>
                  <a:cxn ang="T11">
                    <a:pos x="T6" y="T7"/>
                  </a:cxn>
                </a:cxnLst>
                <a:rect l="T12" t="T13" r="T14" b="T15"/>
                <a:pathLst>
                  <a:path w="147" h="121">
                    <a:moveTo>
                      <a:pt x="27" y="0"/>
                    </a:moveTo>
                    <a:lnTo>
                      <a:pt x="0" y="35"/>
                    </a:lnTo>
                    <a:lnTo>
                      <a:pt x="147" y="121"/>
                    </a:lnTo>
                    <a:lnTo>
                      <a:pt x="27"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 name="Freeform 2955"/>
              <p:cNvSpPr>
                <a:spLocks/>
              </p:cNvSpPr>
              <p:nvPr/>
            </p:nvSpPr>
            <p:spPr bwMode="auto">
              <a:xfrm>
                <a:off x="1634" y="2855"/>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7" y="0"/>
                    </a:moveTo>
                    <a:lnTo>
                      <a:pt x="0" y="41"/>
                    </a:lnTo>
                    <a:lnTo>
                      <a:pt x="164" y="86"/>
                    </a:lnTo>
                    <a:lnTo>
                      <a:pt x="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2" name="Freeform 2956"/>
              <p:cNvSpPr>
                <a:spLocks/>
              </p:cNvSpPr>
              <p:nvPr/>
            </p:nvSpPr>
            <p:spPr bwMode="auto">
              <a:xfrm>
                <a:off x="1634" y="2855"/>
                <a:ext cx="33" cy="17"/>
              </a:xfrm>
              <a:custGeom>
                <a:avLst/>
                <a:gdLst>
                  <a:gd name="T0" fmla="*/ 0 w 164"/>
                  <a:gd name="T1" fmla="*/ 0 h 86"/>
                  <a:gd name="T2" fmla="*/ 0 w 164"/>
                  <a:gd name="T3" fmla="*/ 0 h 86"/>
                  <a:gd name="T4" fmla="*/ 0 w 164"/>
                  <a:gd name="T5" fmla="*/ 0 h 86"/>
                  <a:gd name="T6" fmla="*/ 0 w 164"/>
                  <a:gd name="T7" fmla="*/ 0 h 86"/>
                  <a:gd name="T8" fmla="*/ 0 60000 65536"/>
                  <a:gd name="T9" fmla="*/ 0 60000 65536"/>
                  <a:gd name="T10" fmla="*/ 0 60000 65536"/>
                  <a:gd name="T11" fmla="*/ 0 60000 65536"/>
                  <a:gd name="T12" fmla="*/ 0 w 164"/>
                  <a:gd name="T13" fmla="*/ 0 h 86"/>
                  <a:gd name="T14" fmla="*/ 164 w 164"/>
                  <a:gd name="T15" fmla="*/ 86 h 86"/>
                </a:gdLst>
                <a:ahLst/>
                <a:cxnLst>
                  <a:cxn ang="T8">
                    <a:pos x="T0" y="T1"/>
                  </a:cxn>
                  <a:cxn ang="T9">
                    <a:pos x="T2" y="T3"/>
                  </a:cxn>
                  <a:cxn ang="T10">
                    <a:pos x="T4" y="T5"/>
                  </a:cxn>
                  <a:cxn ang="T11">
                    <a:pos x="T6" y="T7"/>
                  </a:cxn>
                </a:cxnLst>
                <a:rect l="T12" t="T13" r="T14" b="T15"/>
                <a:pathLst>
                  <a:path w="164" h="86">
                    <a:moveTo>
                      <a:pt x="17" y="0"/>
                    </a:moveTo>
                    <a:lnTo>
                      <a:pt x="0" y="41"/>
                    </a:lnTo>
                    <a:lnTo>
                      <a:pt x="164" y="86"/>
                    </a:lnTo>
                    <a:lnTo>
                      <a:pt x="17"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 name="Freeform 2957"/>
              <p:cNvSpPr>
                <a:spLocks/>
              </p:cNvSpPr>
              <p:nvPr/>
            </p:nvSpPr>
            <p:spPr bwMode="auto">
              <a:xfrm>
                <a:off x="1633" y="2863"/>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6" y="0"/>
                    </a:moveTo>
                    <a:lnTo>
                      <a:pt x="0" y="45"/>
                    </a:lnTo>
                    <a:lnTo>
                      <a:pt x="170" y="45"/>
                    </a:ln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 name="Freeform 2958"/>
              <p:cNvSpPr>
                <a:spLocks/>
              </p:cNvSpPr>
              <p:nvPr/>
            </p:nvSpPr>
            <p:spPr bwMode="auto">
              <a:xfrm>
                <a:off x="1633" y="2863"/>
                <a:ext cx="34" cy="9"/>
              </a:xfrm>
              <a:custGeom>
                <a:avLst/>
                <a:gdLst>
                  <a:gd name="T0" fmla="*/ 0 w 170"/>
                  <a:gd name="T1" fmla="*/ 0 h 45"/>
                  <a:gd name="T2" fmla="*/ 0 w 170"/>
                  <a:gd name="T3" fmla="*/ 0 h 45"/>
                  <a:gd name="T4" fmla="*/ 0 w 170"/>
                  <a:gd name="T5" fmla="*/ 0 h 45"/>
                  <a:gd name="T6" fmla="*/ 0 w 170"/>
                  <a:gd name="T7" fmla="*/ 0 h 45"/>
                  <a:gd name="T8" fmla="*/ 0 60000 65536"/>
                  <a:gd name="T9" fmla="*/ 0 60000 65536"/>
                  <a:gd name="T10" fmla="*/ 0 60000 65536"/>
                  <a:gd name="T11" fmla="*/ 0 60000 65536"/>
                  <a:gd name="T12" fmla="*/ 0 w 170"/>
                  <a:gd name="T13" fmla="*/ 0 h 45"/>
                  <a:gd name="T14" fmla="*/ 170 w 170"/>
                  <a:gd name="T15" fmla="*/ 45 h 45"/>
                </a:gdLst>
                <a:ahLst/>
                <a:cxnLst>
                  <a:cxn ang="T8">
                    <a:pos x="T0" y="T1"/>
                  </a:cxn>
                  <a:cxn ang="T9">
                    <a:pos x="T2" y="T3"/>
                  </a:cxn>
                  <a:cxn ang="T10">
                    <a:pos x="T4" y="T5"/>
                  </a:cxn>
                  <a:cxn ang="T11">
                    <a:pos x="T6" y="T7"/>
                  </a:cxn>
                </a:cxnLst>
                <a:rect l="T12" t="T13" r="T14" b="T15"/>
                <a:pathLst>
                  <a:path w="170" h="45">
                    <a:moveTo>
                      <a:pt x="6" y="0"/>
                    </a:moveTo>
                    <a:lnTo>
                      <a:pt x="0" y="45"/>
                    </a:lnTo>
                    <a:lnTo>
                      <a:pt x="170" y="45"/>
                    </a:lnTo>
                    <a:lnTo>
                      <a:pt x="6"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 name="Freeform 2959"/>
              <p:cNvSpPr>
                <a:spLocks/>
              </p:cNvSpPr>
              <p:nvPr/>
            </p:nvSpPr>
            <p:spPr bwMode="auto">
              <a:xfrm>
                <a:off x="1633" y="2872"/>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0" y="0"/>
                    </a:moveTo>
                    <a:lnTo>
                      <a:pt x="6" y="43"/>
                    </a:lnTo>
                    <a:lnTo>
                      <a:pt x="17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 name="Freeform 2960"/>
              <p:cNvSpPr>
                <a:spLocks/>
              </p:cNvSpPr>
              <p:nvPr/>
            </p:nvSpPr>
            <p:spPr bwMode="auto">
              <a:xfrm>
                <a:off x="1633" y="2872"/>
                <a:ext cx="34" cy="8"/>
              </a:xfrm>
              <a:custGeom>
                <a:avLst/>
                <a:gdLst>
                  <a:gd name="T0" fmla="*/ 0 w 170"/>
                  <a:gd name="T1" fmla="*/ 0 h 43"/>
                  <a:gd name="T2" fmla="*/ 0 w 170"/>
                  <a:gd name="T3" fmla="*/ 0 h 43"/>
                  <a:gd name="T4" fmla="*/ 0 w 170"/>
                  <a:gd name="T5" fmla="*/ 0 h 43"/>
                  <a:gd name="T6" fmla="*/ 0 w 170"/>
                  <a:gd name="T7" fmla="*/ 0 h 43"/>
                  <a:gd name="T8" fmla="*/ 0 60000 65536"/>
                  <a:gd name="T9" fmla="*/ 0 60000 65536"/>
                  <a:gd name="T10" fmla="*/ 0 60000 65536"/>
                  <a:gd name="T11" fmla="*/ 0 60000 65536"/>
                  <a:gd name="T12" fmla="*/ 0 w 170"/>
                  <a:gd name="T13" fmla="*/ 0 h 43"/>
                  <a:gd name="T14" fmla="*/ 170 w 170"/>
                  <a:gd name="T15" fmla="*/ 43 h 43"/>
                </a:gdLst>
                <a:ahLst/>
                <a:cxnLst>
                  <a:cxn ang="T8">
                    <a:pos x="T0" y="T1"/>
                  </a:cxn>
                  <a:cxn ang="T9">
                    <a:pos x="T2" y="T3"/>
                  </a:cxn>
                  <a:cxn ang="T10">
                    <a:pos x="T4" y="T5"/>
                  </a:cxn>
                  <a:cxn ang="T11">
                    <a:pos x="T6" y="T7"/>
                  </a:cxn>
                </a:cxnLst>
                <a:rect l="T12" t="T13" r="T14" b="T15"/>
                <a:pathLst>
                  <a:path w="170" h="43">
                    <a:moveTo>
                      <a:pt x="0" y="0"/>
                    </a:moveTo>
                    <a:lnTo>
                      <a:pt x="6" y="43"/>
                    </a:lnTo>
                    <a:lnTo>
                      <a:pt x="170" y="0"/>
                    </a:lnTo>
                    <a:lnTo>
                      <a:pt x="0" y="0"/>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7" name="Freeform 2961"/>
              <p:cNvSpPr>
                <a:spLocks/>
              </p:cNvSpPr>
              <p:nvPr/>
            </p:nvSpPr>
            <p:spPr bwMode="auto">
              <a:xfrm>
                <a:off x="1634" y="2872"/>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0" y="43"/>
                    </a:moveTo>
                    <a:lnTo>
                      <a:pt x="17" y="84"/>
                    </a:lnTo>
                    <a:lnTo>
                      <a:pt x="164" y="0"/>
                    </a:lnTo>
                    <a:lnTo>
                      <a:pt x="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 name="Freeform 2962"/>
              <p:cNvSpPr>
                <a:spLocks/>
              </p:cNvSpPr>
              <p:nvPr/>
            </p:nvSpPr>
            <p:spPr bwMode="auto">
              <a:xfrm>
                <a:off x="1634" y="2872"/>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0" y="43"/>
                    </a:moveTo>
                    <a:lnTo>
                      <a:pt x="17" y="84"/>
                    </a:lnTo>
                    <a:lnTo>
                      <a:pt x="164" y="0"/>
                    </a:lnTo>
                    <a:lnTo>
                      <a:pt x="0" y="43"/>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 name="Freeform 2963"/>
              <p:cNvSpPr>
                <a:spLocks/>
              </p:cNvSpPr>
              <p:nvPr/>
            </p:nvSpPr>
            <p:spPr bwMode="auto">
              <a:xfrm>
                <a:off x="1637" y="2872"/>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0" y="84"/>
                    </a:moveTo>
                    <a:lnTo>
                      <a:pt x="27" y="119"/>
                    </a:lnTo>
                    <a:lnTo>
                      <a:pt x="147" y="0"/>
                    </a:lnTo>
                    <a:lnTo>
                      <a:pt x="0" y="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 name="Freeform 2964"/>
              <p:cNvSpPr>
                <a:spLocks/>
              </p:cNvSpPr>
              <p:nvPr/>
            </p:nvSpPr>
            <p:spPr bwMode="auto">
              <a:xfrm>
                <a:off x="1637" y="2872"/>
                <a:ext cx="30"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0" y="84"/>
                    </a:moveTo>
                    <a:lnTo>
                      <a:pt x="27" y="119"/>
                    </a:lnTo>
                    <a:lnTo>
                      <a:pt x="147" y="0"/>
                    </a:lnTo>
                    <a:lnTo>
                      <a:pt x="0" y="8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 name="Freeform 2965"/>
              <p:cNvSpPr>
                <a:spLocks/>
              </p:cNvSpPr>
              <p:nvPr/>
            </p:nvSpPr>
            <p:spPr bwMode="auto">
              <a:xfrm>
                <a:off x="1643" y="2872"/>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19"/>
                    </a:moveTo>
                    <a:lnTo>
                      <a:pt x="35" y="147"/>
                    </a:lnTo>
                    <a:lnTo>
                      <a:pt x="120" y="0"/>
                    </a:lnTo>
                    <a:lnTo>
                      <a:pt x="0" y="1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 name="Freeform 2966"/>
              <p:cNvSpPr>
                <a:spLocks/>
              </p:cNvSpPr>
              <p:nvPr/>
            </p:nvSpPr>
            <p:spPr bwMode="auto">
              <a:xfrm>
                <a:off x="1643" y="2872"/>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0" y="119"/>
                    </a:moveTo>
                    <a:lnTo>
                      <a:pt x="35" y="147"/>
                    </a:lnTo>
                    <a:lnTo>
                      <a:pt x="120" y="0"/>
                    </a:lnTo>
                    <a:lnTo>
                      <a:pt x="0" y="119"/>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 name="Freeform 2967"/>
              <p:cNvSpPr>
                <a:spLocks/>
              </p:cNvSpPr>
              <p:nvPr/>
            </p:nvSpPr>
            <p:spPr bwMode="auto">
              <a:xfrm>
                <a:off x="1650" y="2872"/>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 name="Freeform 2968"/>
              <p:cNvSpPr>
                <a:spLocks/>
              </p:cNvSpPr>
              <p:nvPr/>
            </p:nvSpPr>
            <p:spPr bwMode="auto">
              <a:xfrm>
                <a:off x="1650" y="2872"/>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0" y="147"/>
                    </a:moveTo>
                    <a:lnTo>
                      <a:pt x="41" y="164"/>
                    </a:lnTo>
                    <a:lnTo>
                      <a:pt x="85" y="0"/>
                    </a:lnTo>
                    <a:lnTo>
                      <a:pt x="0"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 name="Freeform 2969"/>
              <p:cNvSpPr>
                <a:spLocks/>
              </p:cNvSpPr>
              <p:nvPr/>
            </p:nvSpPr>
            <p:spPr bwMode="auto">
              <a:xfrm>
                <a:off x="1658" y="2872"/>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0" y="164"/>
                    </a:moveTo>
                    <a:lnTo>
                      <a:pt x="44" y="169"/>
                    </a:lnTo>
                    <a:lnTo>
                      <a:pt x="44" y="0"/>
                    </a:lnTo>
                    <a:lnTo>
                      <a:pt x="0"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 name="Freeform 2970"/>
              <p:cNvSpPr>
                <a:spLocks/>
              </p:cNvSpPr>
              <p:nvPr/>
            </p:nvSpPr>
            <p:spPr bwMode="auto">
              <a:xfrm>
                <a:off x="1658" y="2872"/>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0" y="164"/>
                    </a:moveTo>
                    <a:lnTo>
                      <a:pt x="44" y="169"/>
                    </a:lnTo>
                    <a:lnTo>
                      <a:pt x="44" y="0"/>
                    </a:lnTo>
                    <a:lnTo>
                      <a:pt x="0"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 name="Freeform 2971"/>
              <p:cNvSpPr>
                <a:spLocks/>
              </p:cNvSpPr>
              <p:nvPr/>
            </p:nvSpPr>
            <p:spPr bwMode="auto">
              <a:xfrm>
                <a:off x="1667" y="2872"/>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0" y="169"/>
                    </a:moveTo>
                    <a:lnTo>
                      <a:pt x="44" y="164"/>
                    </a:lnTo>
                    <a:lnTo>
                      <a:pt x="0" y="0"/>
                    </a:lnTo>
                    <a:lnTo>
                      <a:pt x="0" y="1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 name="Freeform 2972"/>
              <p:cNvSpPr>
                <a:spLocks/>
              </p:cNvSpPr>
              <p:nvPr/>
            </p:nvSpPr>
            <p:spPr bwMode="auto">
              <a:xfrm>
                <a:off x="1667" y="2872"/>
                <a:ext cx="9" cy="34"/>
              </a:xfrm>
              <a:custGeom>
                <a:avLst/>
                <a:gdLst>
                  <a:gd name="T0" fmla="*/ 0 w 44"/>
                  <a:gd name="T1" fmla="*/ 0 h 169"/>
                  <a:gd name="T2" fmla="*/ 0 w 44"/>
                  <a:gd name="T3" fmla="*/ 0 h 169"/>
                  <a:gd name="T4" fmla="*/ 0 w 44"/>
                  <a:gd name="T5" fmla="*/ 0 h 169"/>
                  <a:gd name="T6" fmla="*/ 0 w 44"/>
                  <a:gd name="T7" fmla="*/ 0 h 169"/>
                  <a:gd name="T8" fmla="*/ 0 60000 65536"/>
                  <a:gd name="T9" fmla="*/ 0 60000 65536"/>
                  <a:gd name="T10" fmla="*/ 0 60000 65536"/>
                  <a:gd name="T11" fmla="*/ 0 60000 65536"/>
                  <a:gd name="T12" fmla="*/ 0 w 44"/>
                  <a:gd name="T13" fmla="*/ 0 h 169"/>
                  <a:gd name="T14" fmla="*/ 44 w 44"/>
                  <a:gd name="T15" fmla="*/ 169 h 169"/>
                </a:gdLst>
                <a:ahLst/>
                <a:cxnLst>
                  <a:cxn ang="T8">
                    <a:pos x="T0" y="T1"/>
                  </a:cxn>
                  <a:cxn ang="T9">
                    <a:pos x="T2" y="T3"/>
                  </a:cxn>
                  <a:cxn ang="T10">
                    <a:pos x="T4" y="T5"/>
                  </a:cxn>
                  <a:cxn ang="T11">
                    <a:pos x="T6" y="T7"/>
                  </a:cxn>
                </a:cxnLst>
                <a:rect l="T12" t="T13" r="T14" b="T15"/>
                <a:pathLst>
                  <a:path w="44" h="169">
                    <a:moveTo>
                      <a:pt x="0" y="169"/>
                    </a:moveTo>
                    <a:lnTo>
                      <a:pt x="44" y="164"/>
                    </a:lnTo>
                    <a:lnTo>
                      <a:pt x="0" y="0"/>
                    </a:lnTo>
                    <a:lnTo>
                      <a:pt x="0" y="169"/>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 name="Freeform 2973"/>
              <p:cNvSpPr>
                <a:spLocks/>
              </p:cNvSpPr>
              <p:nvPr/>
            </p:nvSpPr>
            <p:spPr bwMode="auto">
              <a:xfrm>
                <a:off x="1667" y="2872"/>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 name="Freeform 2974"/>
              <p:cNvSpPr>
                <a:spLocks/>
              </p:cNvSpPr>
              <p:nvPr/>
            </p:nvSpPr>
            <p:spPr bwMode="auto">
              <a:xfrm>
                <a:off x="1667" y="2872"/>
                <a:ext cx="17" cy="33"/>
              </a:xfrm>
              <a:custGeom>
                <a:avLst/>
                <a:gdLst>
                  <a:gd name="T0" fmla="*/ 0 w 85"/>
                  <a:gd name="T1" fmla="*/ 0 h 164"/>
                  <a:gd name="T2" fmla="*/ 0 w 85"/>
                  <a:gd name="T3" fmla="*/ 0 h 164"/>
                  <a:gd name="T4" fmla="*/ 0 w 85"/>
                  <a:gd name="T5" fmla="*/ 0 h 164"/>
                  <a:gd name="T6" fmla="*/ 0 w 85"/>
                  <a:gd name="T7" fmla="*/ 0 h 164"/>
                  <a:gd name="T8" fmla="*/ 0 60000 65536"/>
                  <a:gd name="T9" fmla="*/ 0 60000 65536"/>
                  <a:gd name="T10" fmla="*/ 0 60000 65536"/>
                  <a:gd name="T11" fmla="*/ 0 60000 65536"/>
                  <a:gd name="T12" fmla="*/ 0 w 85"/>
                  <a:gd name="T13" fmla="*/ 0 h 164"/>
                  <a:gd name="T14" fmla="*/ 85 w 85"/>
                  <a:gd name="T15" fmla="*/ 164 h 164"/>
                </a:gdLst>
                <a:ahLst/>
                <a:cxnLst>
                  <a:cxn ang="T8">
                    <a:pos x="T0" y="T1"/>
                  </a:cxn>
                  <a:cxn ang="T9">
                    <a:pos x="T2" y="T3"/>
                  </a:cxn>
                  <a:cxn ang="T10">
                    <a:pos x="T4" y="T5"/>
                  </a:cxn>
                  <a:cxn ang="T11">
                    <a:pos x="T6" y="T7"/>
                  </a:cxn>
                </a:cxnLst>
                <a:rect l="T12" t="T13" r="T14" b="T15"/>
                <a:pathLst>
                  <a:path w="85" h="164">
                    <a:moveTo>
                      <a:pt x="44" y="164"/>
                    </a:moveTo>
                    <a:lnTo>
                      <a:pt x="85" y="147"/>
                    </a:lnTo>
                    <a:lnTo>
                      <a:pt x="0" y="0"/>
                    </a:lnTo>
                    <a:lnTo>
                      <a:pt x="44" y="16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 name="Freeform 2975"/>
              <p:cNvSpPr>
                <a:spLocks/>
              </p:cNvSpPr>
              <p:nvPr/>
            </p:nvSpPr>
            <p:spPr bwMode="auto">
              <a:xfrm>
                <a:off x="1667" y="2872"/>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19"/>
                    </a:lnTo>
                    <a:lnTo>
                      <a:pt x="0" y="0"/>
                    </a:lnTo>
                    <a:lnTo>
                      <a:pt x="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 name="Freeform 2976"/>
              <p:cNvSpPr>
                <a:spLocks/>
              </p:cNvSpPr>
              <p:nvPr/>
            </p:nvSpPr>
            <p:spPr bwMode="auto">
              <a:xfrm>
                <a:off x="1667" y="2872"/>
                <a:ext cx="24" cy="29"/>
              </a:xfrm>
              <a:custGeom>
                <a:avLst/>
                <a:gdLst>
                  <a:gd name="T0" fmla="*/ 0 w 120"/>
                  <a:gd name="T1" fmla="*/ 0 h 147"/>
                  <a:gd name="T2" fmla="*/ 0 w 120"/>
                  <a:gd name="T3" fmla="*/ 0 h 147"/>
                  <a:gd name="T4" fmla="*/ 0 w 120"/>
                  <a:gd name="T5" fmla="*/ 0 h 147"/>
                  <a:gd name="T6" fmla="*/ 0 w 120"/>
                  <a:gd name="T7" fmla="*/ 0 h 147"/>
                  <a:gd name="T8" fmla="*/ 0 60000 65536"/>
                  <a:gd name="T9" fmla="*/ 0 60000 65536"/>
                  <a:gd name="T10" fmla="*/ 0 60000 65536"/>
                  <a:gd name="T11" fmla="*/ 0 60000 65536"/>
                  <a:gd name="T12" fmla="*/ 0 w 120"/>
                  <a:gd name="T13" fmla="*/ 0 h 147"/>
                  <a:gd name="T14" fmla="*/ 120 w 120"/>
                  <a:gd name="T15" fmla="*/ 147 h 147"/>
                </a:gdLst>
                <a:ahLst/>
                <a:cxnLst>
                  <a:cxn ang="T8">
                    <a:pos x="T0" y="T1"/>
                  </a:cxn>
                  <a:cxn ang="T9">
                    <a:pos x="T2" y="T3"/>
                  </a:cxn>
                  <a:cxn ang="T10">
                    <a:pos x="T4" y="T5"/>
                  </a:cxn>
                  <a:cxn ang="T11">
                    <a:pos x="T6" y="T7"/>
                  </a:cxn>
                </a:cxnLst>
                <a:rect l="T12" t="T13" r="T14" b="T15"/>
                <a:pathLst>
                  <a:path w="120" h="147">
                    <a:moveTo>
                      <a:pt x="85" y="147"/>
                    </a:moveTo>
                    <a:lnTo>
                      <a:pt x="120" y="119"/>
                    </a:lnTo>
                    <a:lnTo>
                      <a:pt x="0" y="0"/>
                    </a:lnTo>
                    <a:lnTo>
                      <a:pt x="85" y="147"/>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 name="Freeform 2977"/>
              <p:cNvSpPr>
                <a:spLocks/>
              </p:cNvSpPr>
              <p:nvPr/>
            </p:nvSpPr>
            <p:spPr bwMode="auto">
              <a:xfrm>
                <a:off x="1667" y="2872"/>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20" y="119"/>
                    </a:moveTo>
                    <a:lnTo>
                      <a:pt x="147" y="84"/>
                    </a:lnTo>
                    <a:lnTo>
                      <a:pt x="0" y="0"/>
                    </a:lnTo>
                    <a:lnTo>
                      <a:pt x="120" y="1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 name="Freeform 2978"/>
              <p:cNvSpPr>
                <a:spLocks/>
              </p:cNvSpPr>
              <p:nvPr/>
            </p:nvSpPr>
            <p:spPr bwMode="auto">
              <a:xfrm>
                <a:off x="1667" y="2872"/>
                <a:ext cx="29" cy="24"/>
              </a:xfrm>
              <a:custGeom>
                <a:avLst/>
                <a:gdLst>
                  <a:gd name="T0" fmla="*/ 0 w 147"/>
                  <a:gd name="T1" fmla="*/ 0 h 119"/>
                  <a:gd name="T2" fmla="*/ 0 w 147"/>
                  <a:gd name="T3" fmla="*/ 0 h 119"/>
                  <a:gd name="T4" fmla="*/ 0 w 147"/>
                  <a:gd name="T5" fmla="*/ 0 h 119"/>
                  <a:gd name="T6" fmla="*/ 0 w 147"/>
                  <a:gd name="T7" fmla="*/ 0 h 119"/>
                  <a:gd name="T8" fmla="*/ 0 60000 65536"/>
                  <a:gd name="T9" fmla="*/ 0 60000 65536"/>
                  <a:gd name="T10" fmla="*/ 0 60000 65536"/>
                  <a:gd name="T11" fmla="*/ 0 60000 65536"/>
                  <a:gd name="T12" fmla="*/ 0 w 147"/>
                  <a:gd name="T13" fmla="*/ 0 h 119"/>
                  <a:gd name="T14" fmla="*/ 147 w 147"/>
                  <a:gd name="T15" fmla="*/ 119 h 119"/>
                </a:gdLst>
                <a:ahLst/>
                <a:cxnLst>
                  <a:cxn ang="T8">
                    <a:pos x="T0" y="T1"/>
                  </a:cxn>
                  <a:cxn ang="T9">
                    <a:pos x="T2" y="T3"/>
                  </a:cxn>
                  <a:cxn ang="T10">
                    <a:pos x="T4" y="T5"/>
                  </a:cxn>
                  <a:cxn ang="T11">
                    <a:pos x="T6" y="T7"/>
                  </a:cxn>
                </a:cxnLst>
                <a:rect l="T12" t="T13" r="T14" b="T15"/>
                <a:pathLst>
                  <a:path w="147" h="119">
                    <a:moveTo>
                      <a:pt x="120" y="119"/>
                    </a:moveTo>
                    <a:lnTo>
                      <a:pt x="147" y="84"/>
                    </a:lnTo>
                    <a:lnTo>
                      <a:pt x="0" y="0"/>
                    </a:lnTo>
                    <a:lnTo>
                      <a:pt x="120" y="119"/>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Freeform 2979"/>
              <p:cNvSpPr>
                <a:spLocks/>
              </p:cNvSpPr>
              <p:nvPr/>
            </p:nvSpPr>
            <p:spPr bwMode="auto">
              <a:xfrm>
                <a:off x="1667" y="2872"/>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47" y="84"/>
                    </a:moveTo>
                    <a:lnTo>
                      <a:pt x="164" y="43"/>
                    </a:lnTo>
                    <a:lnTo>
                      <a:pt x="0" y="0"/>
                    </a:lnTo>
                    <a:lnTo>
                      <a:pt x="147" y="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 name="Freeform 2980"/>
              <p:cNvSpPr>
                <a:spLocks/>
              </p:cNvSpPr>
              <p:nvPr/>
            </p:nvSpPr>
            <p:spPr bwMode="auto">
              <a:xfrm>
                <a:off x="1667" y="2872"/>
                <a:ext cx="33" cy="17"/>
              </a:xfrm>
              <a:custGeom>
                <a:avLst/>
                <a:gdLst>
                  <a:gd name="T0" fmla="*/ 0 w 164"/>
                  <a:gd name="T1" fmla="*/ 0 h 84"/>
                  <a:gd name="T2" fmla="*/ 0 w 164"/>
                  <a:gd name="T3" fmla="*/ 0 h 84"/>
                  <a:gd name="T4" fmla="*/ 0 w 164"/>
                  <a:gd name="T5" fmla="*/ 0 h 84"/>
                  <a:gd name="T6" fmla="*/ 0 w 164"/>
                  <a:gd name="T7" fmla="*/ 0 h 84"/>
                  <a:gd name="T8" fmla="*/ 0 60000 65536"/>
                  <a:gd name="T9" fmla="*/ 0 60000 65536"/>
                  <a:gd name="T10" fmla="*/ 0 60000 65536"/>
                  <a:gd name="T11" fmla="*/ 0 60000 65536"/>
                  <a:gd name="T12" fmla="*/ 0 w 164"/>
                  <a:gd name="T13" fmla="*/ 0 h 84"/>
                  <a:gd name="T14" fmla="*/ 164 w 164"/>
                  <a:gd name="T15" fmla="*/ 84 h 84"/>
                </a:gdLst>
                <a:ahLst/>
                <a:cxnLst>
                  <a:cxn ang="T8">
                    <a:pos x="T0" y="T1"/>
                  </a:cxn>
                  <a:cxn ang="T9">
                    <a:pos x="T2" y="T3"/>
                  </a:cxn>
                  <a:cxn ang="T10">
                    <a:pos x="T4" y="T5"/>
                  </a:cxn>
                  <a:cxn ang="T11">
                    <a:pos x="T6" y="T7"/>
                  </a:cxn>
                </a:cxnLst>
                <a:rect l="T12" t="T13" r="T14" b="T15"/>
                <a:pathLst>
                  <a:path w="164" h="84">
                    <a:moveTo>
                      <a:pt x="147" y="84"/>
                    </a:moveTo>
                    <a:lnTo>
                      <a:pt x="164" y="43"/>
                    </a:lnTo>
                    <a:lnTo>
                      <a:pt x="0" y="0"/>
                    </a:lnTo>
                    <a:lnTo>
                      <a:pt x="147" y="84"/>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 name="Freeform 2981"/>
              <p:cNvSpPr>
                <a:spLocks/>
              </p:cNvSpPr>
              <p:nvPr/>
            </p:nvSpPr>
            <p:spPr bwMode="auto">
              <a:xfrm>
                <a:off x="1667" y="2872"/>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4" y="43"/>
                    </a:moveTo>
                    <a:lnTo>
                      <a:pt x="169" y="0"/>
                    </a:lnTo>
                    <a:lnTo>
                      <a:pt x="0" y="0"/>
                    </a:lnTo>
                    <a:lnTo>
                      <a:pt x="164"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8" name="Freeform 2982"/>
              <p:cNvSpPr>
                <a:spLocks/>
              </p:cNvSpPr>
              <p:nvPr/>
            </p:nvSpPr>
            <p:spPr bwMode="auto">
              <a:xfrm>
                <a:off x="1667" y="2872"/>
                <a:ext cx="34" cy="8"/>
              </a:xfrm>
              <a:custGeom>
                <a:avLst/>
                <a:gdLst>
                  <a:gd name="T0" fmla="*/ 0 w 169"/>
                  <a:gd name="T1" fmla="*/ 0 h 43"/>
                  <a:gd name="T2" fmla="*/ 0 w 169"/>
                  <a:gd name="T3" fmla="*/ 0 h 43"/>
                  <a:gd name="T4" fmla="*/ 0 w 169"/>
                  <a:gd name="T5" fmla="*/ 0 h 43"/>
                  <a:gd name="T6" fmla="*/ 0 w 169"/>
                  <a:gd name="T7" fmla="*/ 0 h 43"/>
                  <a:gd name="T8" fmla="*/ 0 60000 65536"/>
                  <a:gd name="T9" fmla="*/ 0 60000 65536"/>
                  <a:gd name="T10" fmla="*/ 0 60000 65536"/>
                  <a:gd name="T11" fmla="*/ 0 60000 65536"/>
                  <a:gd name="T12" fmla="*/ 0 w 169"/>
                  <a:gd name="T13" fmla="*/ 0 h 43"/>
                  <a:gd name="T14" fmla="*/ 169 w 169"/>
                  <a:gd name="T15" fmla="*/ 43 h 43"/>
                </a:gdLst>
                <a:ahLst/>
                <a:cxnLst>
                  <a:cxn ang="T8">
                    <a:pos x="T0" y="T1"/>
                  </a:cxn>
                  <a:cxn ang="T9">
                    <a:pos x="T2" y="T3"/>
                  </a:cxn>
                  <a:cxn ang="T10">
                    <a:pos x="T4" y="T5"/>
                  </a:cxn>
                  <a:cxn ang="T11">
                    <a:pos x="T6" y="T7"/>
                  </a:cxn>
                </a:cxnLst>
                <a:rect l="T12" t="T13" r="T14" b="T15"/>
                <a:pathLst>
                  <a:path w="169" h="43">
                    <a:moveTo>
                      <a:pt x="164" y="43"/>
                    </a:moveTo>
                    <a:lnTo>
                      <a:pt x="169" y="0"/>
                    </a:lnTo>
                    <a:lnTo>
                      <a:pt x="0" y="0"/>
                    </a:lnTo>
                    <a:lnTo>
                      <a:pt x="164" y="43"/>
                    </a:lnTo>
                    <a:close/>
                  </a:path>
                </a:pathLst>
              </a:custGeom>
              <a:grpFill/>
              <a:ln w="0">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9" name="Up Arrow 8"/>
            <p:cNvSpPr/>
            <p:nvPr/>
          </p:nvSpPr>
          <p:spPr>
            <a:xfrm>
              <a:off x="9032751" y="4811149"/>
              <a:ext cx="336177" cy="154976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33086" y="5927440"/>
              <a:ext cx="1967753" cy="369332"/>
            </a:xfrm>
            <a:prstGeom prst="rect">
              <a:avLst/>
            </a:prstGeom>
            <a:noFill/>
          </p:spPr>
          <p:txBody>
            <a:bodyPr wrap="square" rtlCol="0">
              <a:spAutoFit/>
            </a:bodyPr>
            <a:lstStyle/>
            <a:p>
              <a:r>
                <a:rPr lang="en-US" dirty="0"/>
                <a:t>GW Flow Direction</a:t>
              </a:r>
            </a:p>
          </p:txBody>
        </p:sp>
      </p:grpSp>
    </p:spTree>
    <p:extLst>
      <p:ext uri="{BB962C8B-B14F-4D97-AF65-F5344CB8AC3E}">
        <p14:creationId xmlns:p14="http://schemas.microsoft.com/office/powerpoint/2010/main" val="399736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Depths</a:t>
            </a:r>
          </a:p>
        </p:txBody>
      </p:sp>
      <p:sp>
        <p:nvSpPr>
          <p:cNvPr id="3" name="Content Placeholder 2"/>
          <p:cNvSpPr>
            <a:spLocks noGrp="1"/>
          </p:cNvSpPr>
          <p:nvPr>
            <p:ph idx="1"/>
          </p:nvPr>
        </p:nvSpPr>
        <p:spPr>
          <a:xfrm>
            <a:off x="838200" y="1825625"/>
            <a:ext cx="5242192" cy="4351338"/>
          </a:xfrm>
        </p:spPr>
        <p:txBody>
          <a:bodyPr>
            <a:normAutofit/>
          </a:bodyPr>
          <a:lstStyle/>
          <a:p>
            <a:r>
              <a:rPr lang="en-US" dirty="0"/>
              <a:t>Treatment depths were based on the depth to groundwater and the depth to bedrock</a:t>
            </a:r>
          </a:p>
          <a:p>
            <a:r>
              <a:rPr lang="en-US" dirty="0"/>
              <a:t>Treatment on the south side of the tracks occurred between 8 and 15 feet </a:t>
            </a:r>
          </a:p>
          <a:p>
            <a:r>
              <a:rPr lang="en-US" dirty="0"/>
              <a:t>Treatment on the north side of the tracks occurred between 8 and 12 feet</a:t>
            </a:r>
          </a:p>
          <a:p>
            <a:r>
              <a:rPr lang="en-US" dirty="0"/>
              <a:t>Change in final injection depth was due to the depth to bedrock</a:t>
            </a:r>
          </a:p>
          <a:p>
            <a:r>
              <a:rPr lang="en-US" dirty="0"/>
              <a:t>Top-down injections critical to success</a:t>
            </a:r>
          </a:p>
          <a:p>
            <a:endParaRPr lang="en-US" dirty="0"/>
          </a:p>
          <a:p>
            <a:endParaRPr lang="en-US" dirty="0"/>
          </a:p>
        </p:txBody>
      </p:sp>
      <p:grpSp>
        <p:nvGrpSpPr>
          <p:cNvPr id="1498" name="Group 1497"/>
          <p:cNvGrpSpPr/>
          <p:nvPr/>
        </p:nvGrpSpPr>
        <p:grpSpPr>
          <a:xfrm>
            <a:off x="6522833" y="1608932"/>
            <a:ext cx="5220477" cy="4292530"/>
            <a:chOff x="2270259" y="1720850"/>
            <a:chExt cx="8041685" cy="4800600"/>
          </a:xfrm>
        </p:grpSpPr>
        <p:grpSp>
          <p:nvGrpSpPr>
            <p:cNvPr id="1499" name="Group 8"/>
            <p:cNvGrpSpPr>
              <a:grpSpLocks/>
            </p:cNvGrpSpPr>
            <p:nvPr/>
          </p:nvGrpSpPr>
          <p:grpSpPr bwMode="auto">
            <a:xfrm>
              <a:off x="2270259" y="2619375"/>
              <a:ext cx="4338638" cy="3902075"/>
              <a:chOff x="215" y="2725"/>
              <a:chExt cx="1801" cy="1998"/>
            </a:xfrm>
          </p:grpSpPr>
          <p:sp>
            <p:nvSpPr>
              <p:cNvPr id="1533" name="Line 9"/>
              <p:cNvSpPr>
                <a:spLocks noChangeShapeType="1"/>
              </p:cNvSpPr>
              <p:nvPr/>
            </p:nvSpPr>
            <p:spPr bwMode="auto">
              <a:xfrm>
                <a:off x="1119" y="2725"/>
                <a:ext cx="6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4" name="Line 10"/>
              <p:cNvSpPr>
                <a:spLocks noChangeShapeType="1"/>
              </p:cNvSpPr>
              <p:nvPr/>
            </p:nvSpPr>
            <p:spPr bwMode="auto">
              <a:xfrm flipH="1">
                <a:off x="525" y="2725"/>
                <a:ext cx="53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5" name="Line 11"/>
              <p:cNvSpPr>
                <a:spLocks noChangeShapeType="1"/>
              </p:cNvSpPr>
              <p:nvPr/>
            </p:nvSpPr>
            <p:spPr bwMode="auto">
              <a:xfrm>
                <a:off x="1057" y="2725"/>
                <a:ext cx="0" cy="188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 name="Line 12"/>
              <p:cNvSpPr>
                <a:spLocks noChangeShapeType="1"/>
              </p:cNvSpPr>
              <p:nvPr/>
            </p:nvSpPr>
            <p:spPr bwMode="auto">
              <a:xfrm>
                <a:off x="1119" y="2725"/>
                <a:ext cx="0" cy="188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 name="Freeform 13" descr="Zig zag"/>
              <p:cNvSpPr>
                <a:spLocks/>
              </p:cNvSpPr>
              <p:nvPr/>
            </p:nvSpPr>
            <p:spPr bwMode="auto">
              <a:xfrm>
                <a:off x="254" y="3701"/>
                <a:ext cx="1762" cy="189"/>
              </a:xfrm>
              <a:custGeom>
                <a:avLst/>
                <a:gdLst>
                  <a:gd name="T0" fmla="*/ 0 w 3936"/>
                  <a:gd name="T1" fmla="*/ 0 h 432"/>
                  <a:gd name="T2" fmla="*/ 0 w 3936"/>
                  <a:gd name="T3" fmla="*/ 0 h 432"/>
                  <a:gd name="T4" fmla="*/ 0 w 3936"/>
                  <a:gd name="T5" fmla="*/ 0 h 432"/>
                  <a:gd name="T6" fmla="*/ 0 w 3936"/>
                  <a:gd name="T7" fmla="*/ 0 h 432"/>
                  <a:gd name="T8" fmla="*/ 0 w 3936"/>
                  <a:gd name="T9" fmla="*/ 0 h 432"/>
                  <a:gd name="T10" fmla="*/ 0 w 3936"/>
                  <a:gd name="T11" fmla="*/ 0 h 432"/>
                  <a:gd name="T12" fmla="*/ 0 w 3936"/>
                  <a:gd name="T13" fmla="*/ 0 h 432"/>
                  <a:gd name="T14" fmla="*/ 0 w 3936"/>
                  <a:gd name="T15" fmla="*/ 0 h 432"/>
                  <a:gd name="T16" fmla="*/ 0 w 3936"/>
                  <a:gd name="T17" fmla="*/ 0 h 432"/>
                  <a:gd name="T18" fmla="*/ 0 w 3936"/>
                  <a:gd name="T19" fmla="*/ 0 h 432"/>
                  <a:gd name="T20" fmla="*/ 0 w 3936"/>
                  <a:gd name="T21" fmla="*/ 0 h 432"/>
                  <a:gd name="T22" fmla="*/ 0 w 3936"/>
                  <a:gd name="T23" fmla="*/ 0 h 432"/>
                  <a:gd name="T24" fmla="*/ 0 w 3936"/>
                  <a:gd name="T25" fmla="*/ 0 h 432"/>
                  <a:gd name="T26" fmla="*/ 0 w 3936"/>
                  <a:gd name="T27" fmla="*/ 0 h 432"/>
                  <a:gd name="T28" fmla="*/ 0 w 3936"/>
                  <a:gd name="T29" fmla="*/ 0 h 432"/>
                  <a:gd name="T30" fmla="*/ 0 w 3936"/>
                  <a:gd name="T31" fmla="*/ 0 h 432"/>
                  <a:gd name="T32" fmla="*/ 0 w 3936"/>
                  <a:gd name="T33" fmla="*/ 0 h 432"/>
                  <a:gd name="T34" fmla="*/ 0 w 3936"/>
                  <a:gd name="T35" fmla="*/ 0 h 432"/>
                  <a:gd name="T36" fmla="*/ 0 w 3936"/>
                  <a:gd name="T37" fmla="*/ 0 h 432"/>
                  <a:gd name="T38" fmla="*/ 0 w 3936"/>
                  <a:gd name="T39" fmla="*/ 0 h 432"/>
                  <a:gd name="T40" fmla="*/ 0 w 3936"/>
                  <a:gd name="T41" fmla="*/ 0 h 432"/>
                  <a:gd name="T42" fmla="*/ 0 w 3936"/>
                  <a:gd name="T43" fmla="*/ 0 h 432"/>
                  <a:gd name="T44" fmla="*/ 0 w 3936"/>
                  <a:gd name="T45" fmla="*/ 0 h 432"/>
                  <a:gd name="T46" fmla="*/ 0 w 3936"/>
                  <a:gd name="T47" fmla="*/ 0 h 432"/>
                  <a:gd name="T48" fmla="*/ 0 w 3936"/>
                  <a:gd name="T49" fmla="*/ 0 h 432"/>
                  <a:gd name="T50" fmla="*/ 0 w 3936"/>
                  <a:gd name="T51" fmla="*/ 0 h 432"/>
                  <a:gd name="T52" fmla="*/ 0 w 3936"/>
                  <a:gd name="T53" fmla="*/ 0 h 432"/>
                  <a:gd name="T54" fmla="*/ 0 w 3936"/>
                  <a:gd name="T55" fmla="*/ 0 h 432"/>
                  <a:gd name="T56" fmla="*/ 0 w 3936"/>
                  <a:gd name="T57" fmla="*/ 0 h 432"/>
                  <a:gd name="T58" fmla="*/ 0 w 3936"/>
                  <a:gd name="T59" fmla="*/ 0 h 432"/>
                  <a:gd name="T60" fmla="*/ 0 w 3936"/>
                  <a:gd name="T61" fmla="*/ 0 h 432"/>
                  <a:gd name="T62" fmla="*/ 0 w 3936"/>
                  <a:gd name="T63" fmla="*/ 0 h 432"/>
                  <a:gd name="T64" fmla="*/ 0 w 3936"/>
                  <a:gd name="T65" fmla="*/ 0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6"/>
                  <a:gd name="T100" fmla="*/ 0 h 432"/>
                  <a:gd name="T101" fmla="*/ 3936 w 3936"/>
                  <a:gd name="T102" fmla="*/ 432 h 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6" h="432">
                    <a:moveTo>
                      <a:pt x="1968" y="144"/>
                    </a:moveTo>
                    <a:lnTo>
                      <a:pt x="1584" y="96"/>
                    </a:lnTo>
                    <a:lnTo>
                      <a:pt x="1296" y="96"/>
                    </a:lnTo>
                    <a:lnTo>
                      <a:pt x="864" y="48"/>
                    </a:lnTo>
                    <a:lnTo>
                      <a:pt x="576" y="96"/>
                    </a:lnTo>
                    <a:lnTo>
                      <a:pt x="240" y="144"/>
                    </a:lnTo>
                    <a:lnTo>
                      <a:pt x="48" y="240"/>
                    </a:lnTo>
                    <a:lnTo>
                      <a:pt x="0" y="288"/>
                    </a:lnTo>
                    <a:lnTo>
                      <a:pt x="96" y="336"/>
                    </a:lnTo>
                    <a:lnTo>
                      <a:pt x="384" y="384"/>
                    </a:lnTo>
                    <a:lnTo>
                      <a:pt x="576" y="432"/>
                    </a:lnTo>
                    <a:lnTo>
                      <a:pt x="1008" y="336"/>
                    </a:lnTo>
                    <a:lnTo>
                      <a:pt x="1296" y="384"/>
                    </a:lnTo>
                    <a:lnTo>
                      <a:pt x="1920" y="288"/>
                    </a:lnTo>
                    <a:lnTo>
                      <a:pt x="1968" y="288"/>
                    </a:lnTo>
                    <a:lnTo>
                      <a:pt x="2208" y="288"/>
                    </a:lnTo>
                    <a:lnTo>
                      <a:pt x="2880" y="384"/>
                    </a:lnTo>
                    <a:lnTo>
                      <a:pt x="3120" y="432"/>
                    </a:lnTo>
                    <a:lnTo>
                      <a:pt x="3504" y="384"/>
                    </a:lnTo>
                    <a:lnTo>
                      <a:pt x="3792" y="288"/>
                    </a:lnTo>
                    <a:lnTo>
                      <a:pt x="3936" y="144"/>
                    </a:lnTo>
                    <a:lnTo>
                      <a:pt x="3840" y="96"/>
                    </a:lnTo>
                    <a:lnTo>
                      <a:pt x="3696" y="96"/>
                    </a:lnTo>
                    <a:lnTo>
                      <a:pt x="3744" y="48"/>
                    </a:lnTo>
                    <a:lnTo>
                      <a:pt x="3504" y="48"/>
                    </a:lnTo>
                    <a:lnTo>
                      <a:pt x="3360" y="0"/>
                    </a:lnTo>
                    <a:lnTo>
                      <a:pt x="3216" y="0"/>
                    </a:lnTo>
                    <a:lnTo>
                      <a:pt x="2928" y="48"/>
                    </a:lnTo>
                    <a:lnTo>
                      <a:pt x="2736" y="96"/>
                    </a:lnTo>
                    <a:lnTo>
                      <a:pt x="2496" y="48"/>
                    </a:lnTo>
                    <a:lnTo>
                      <a:pt x="2160" y="96"/>
                    </a:lnTo>
                    <a:lnTo>
                      <a:pt x="2016" y="144"/>
                    </a:lnTo>
                    <a:lnTo>
                      <a:pt x="1968" y="144"/>
                    </a:lnTo>
                    <a:close/>
                  </a:path>
                </a:pathLst>
              </a:custGeom>
              <a:pattFill prst="zigZag">
                <a:fgClr>
                  <a:schemeClr val="tx1"/>
                </a:fgClr>
                <a:bgClr>
                  <a:schemeClr val="bg1"/>
                </a:bgClr>
              </a:pattFill>
              <a:ln w="9525">
                <a:solidFill>
                  <a:schemeClr val="tx1"/>
                </a:solidFill>
                <a:round/>
                <a:headEnd/>
                <a:tailEnd/>
              </a:ln>
            </p:spPr>
            <p:txBody>
              <a:bodyPr/>
              <a:lstStyle/>
              <a:p>
                <a:endParaRPr lang="en-US"/>
              </a:p>
            </p:txBody>
          </p:sp>
          <p:sp>
            <p:nvSpPr>
              <p:cNvPr id="1538" name="Freeform 14" descr="Zig zag"/>
              <p:cNvSpPr>
                <a:spLocks/>
              </p:cNvSpPr>
              <p:nvPr/>
            </p:nvSpPr>
            <p:spPr bwMode="auto">
              <a:xfrm>
                <a:off x="215" y="4534"/>
                <a:ext cx="1762" cy="189"/>
              </a:xfrm>
              <a:custGeom>
                <a:avLst/>
                <a:gdLst>
                  <a:gd name="T0" fmla="*/ 0 w 3936"/>
                  <a:gd name="T1" fmla="*/ 0 h 432"/>
                  <a:gd name="T2" fmla="*/ 0 w 3936"/>
                  <a:gd name="T3" fmla="*/ 0 h 432"/>
                  <a:gd name="T4" fmla="*/ 0 w 3936"/>
                  <a:gd name="T5" fmla="*/ 0 h 432"/>
                  <a:gd name="T6" fmla="*/ 0 w 3936"/>
                  <a:gd name="T7" fmla="*/ 0 h 432"/>
                  <a:gd name="T8" fmla="*/ 0 w 3936"/>
                  <a:gd name="T9" fmla="*/ 0 h 432"/>
                  <a:gd name="T10" fmla="*/ 0 w 3936"/>
                  <a:gd name="T11" fmla="*/ 0 h 432"/>
                  <a:gd name="T12" fmla="*/ 0 w 3936"/>
                  <a:gd name="T13" fmla="*/ 0 h 432"/>
                  <a:gd name="T14" fmla="*/ 0 w 3936"/>
                  <a:gd name="T15" fmla="*/ 0 h 432"/>
                  <a:gd name="T16" fmla="*/ 0 w 3936"/>
                  <a:gd name="T17" fmla="*/ 0 h 432"/>
                  <a:gd name="T18" fmla="*/ 0 w 3936"/>
                  <a:gd name="T19" fmla="*/ 0 h 432"/>
                  <a:gd name="T20" fmla="*/ 0 w 3936"/>
                  <a:gd name="T21" fmla="*/ 0 h 432"/>
                  <a:gd name="T22" fmla="*/ 0 w 3936"/>
                  <a:gd name="T23" fmla="*/ 0 h 432"/>
                  <a:gd name="T24" fmla="*/ 0 w 3936"/>
                  <a:gd name="T25" fmla="*/ 0 h 432"/>
                  <a:gd name="T26" fmla="*/ 0 w 3936"/>
                  <a:gd name="T27" fmla="*/ 0 h 432"/>
                  <a:gd name="T28" fmla="*/ 0 w 3936"/>
                  <a:gd name="T29" fmla="*/ 0 h 432"/>
                  <a:gd name="T30" fmla="*/ 0 w 3936"/>
                  <a:gd name="T31" fmla="*/ 0 h 432"/>
                  <a:gd name="T32" fmla="*/ 0 w 3936"/>
                  <a:gd name="T33" fmla="*/ 0 h 432"/>
                  <a:gd name="T34" fmla="*/ 0 w 3936"/>
                  <a:gd name="T35" fmla="*/ 0 h 432"/>
                  <a:gd name="T36" fmla="*/ 0 w 3936"/>
                  <a:gd name="T37" fmla="*/ 0 h 432"/>
                  <a:gd name="T38" fmla="*/ 0 w 3936"/>
                  <a:gd name="T39" fmla="*/ 0 h 432"/>
                  <a:gd name="T40" fmla="*/ 0 w 3936"/>
                  <a:gd name="T41" fmla="*/ 0 h 432"/>
                  <a:gd name="T42" fmla="*/ 0 w 3936"/>
                  <a:gd name="T43" fmla="*/ 0 h 432"/>
                  <a:gd name="T44" fmla="*/ 0 w 3936"/>
                  <a:gd name="T45" fmla="*/ 0 h 432"/>
                  <a:gd name="T46" fmla="*/ 0 w 3936"/>
                  <a:gd name="T47" fmla="*/ 0 h 432"/>
                  <a:gd name="T48" fmla="*/ 0 w 3936"/>
                  <a:gd name="T49" fmla="*/ 0 h 432"/>
                  <a:gd name="T50" fmla="*/ 0 w 3936"/>
                  <a:gd name="T51" fmla="*/ 0 h 432"/>
                  <a:gd name="T52" fmla="*/ 0 w 3936"/>
                  <a:gd name="T53" fmla="*/ 0 h 432"/>
                  <a:gd name="T54" fmla="*/ 0 w 3936"/>
                  <a:gd name="T55" fmla="*/ 0 h 432"/>
                  <a:gd name="T56" fmla="*/ 0 w 3936"/>
                  <a:gd name="T57" fmla="*/ 0 h 432"/>
                  <a:gd name="T58" fmla="*/ 0 w 3936"/>
                  <a:gd name="T59" fmla="*/ 0 h 432"/>
                  <a:gd name="T60" fmla="*/ 0 w 3936"/>
                  <a:gd name="T61" fmla="*/ 0 h 432"/>
                  <a:gd name="T62" fmla="*/ 0 w 3936"/>
                  <a:gd name="T63" fmla="*/ 0 h 432"/>
                  <a:gd name="T64" fmla="*/ 0 w 3936"/>
                  <a:gd name="T65" fmla="*/ 0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6"/>
                  <a:gd name="T100" fmla="*/ 0 h 432"/>
                  <a:gd name="T101" fmla="*/ 3936 w 3936"/>
                  <a:gd name="T102" fmla="*/ 432 h 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6" h="432">
                    <a:moveTo>
                      <a:pt x="1968" y="144"/>
                    </a:moveTo>
                    <a:lnTo>
                      <a:pt x="1584" y="96"/>
                    </a:lnTo>
                    <a:lnTo>
                      <a:pt x="1296" y="96"/>
                    </a:lnTo>
                    <a:lnTo>
                      <a:pt x="864" y="48"/>
                    </a:lnTo>
                    <a:lnTo>
                      <a:pt x="576" y="96"/>
                    </a:lnTo>
                    <a:lnTo>
                      <a:pt x="240" y="144"/>
                    </a:lnTo>
                    <a:lnTo>
                      <a:pt x="48" y="240"/>
                    </a:lnTo>
                    <a:lnTo>
                      <a:pt x="0" y="288"/>
                    </a:lnTo>
                    <a:lnTo>
                      <a:pt x="96" y="336"/>
                    </a:lnTo>
                    <a:lnTo>
                      <a:pt x="384" y="384"/>
                    </a:lnTo>
                    <a:lnTo>
                      <a:pt x="576" y="432"/>
                    </a:lnTo>
                    <a:lnTo>
                      <a:pt x="1008" y="336"/>
                    </a:lnTo>
                    <a:lnTo>
                      <a:pt x="1296" y="384"/>
                    </a:lnTo>
                    <a:lnTo>
                      <a:pt x="1920" y="288"/>
                    </a:lnTo>
                    <a:lnTo>
                      <a:pt x="1968" y="288"/>
                    </a:lnTo>
                    <a:lnTo>
                      <a:pt x="2208" y="288"/>
                    </a:lnTo>
                    <a:lnTo>
                      <a:pt x="2880" y="384"/>
                    </a:lnTo>
                    <a:lnTo>
                      <a:pt x="3120" y="432"/>
                    </a:lnTo>
                    <a:lnTo>
                      <a:pt x="3504" y="384"/>
                    </a:lnTo>
                    <a:lnTo>
                      <a:pt x="3792" y="288"/>
                    </a:lnTo>
                    <a:lnTo>
                      <a:pt x="3936" y="144"/>
                    </a:lnTo>
                    <a:lnTo>
                      <a:pt x="3840" y="96"/>
                    </a:lnTo>
                    <a:lnTo>
                      <a:pt x="3696" y="96"/>
                    </a:lnTo>
                    <a:lnTo>
                      <a:pt x="3744" y="48"/>
                    </a:lnTo>
                    <a:lnTo>
                      <a:pt x="3504" y="48"/>
                    </a:lnTo>
                    <a:lnTo>
                      <a:pt x="3360" y="0"/>
                    </a:lnTo>
                    <a:lnTo>
                      <a:pt x="3216" y="0"/>
                    </a:lnTo>
                    <a:lnTo>
                      <a:pt x="2928" y="48"/>
                    </a:lnTo>
                    <a:lnTo>
                      <a:pt x="2736" y="96"/>
                    </a:lnTo>
                    <a:lnTo>
                      <a:pt x="2496" y="48"/>
                    </a:lnTo>
                    <a:lnTo>
                      <a:pt x="2160" y="96"/>
                    </a:lnTo>
                    <a:lnTo>
                      <a:pt x="2016" y="144"/>
                    </a:lnTo>
                    <a:lnTo>
                      <a:pt x="1968" y="144"/>
                    </a:lnTo>
                    <a:close/>
                  </a:path>
                </a:pathLst>
              </a:custGeom>
              <a:pattFill prst="zigZag">
                <a:fgClr>
                  <a:schemeClr val="tx1"/>
                </a:fgClr>
                <a:bgClr>
                  <a:schemeClr val="bg1"/>
                </a:bgClr>
              </a:pattFill>
              <a:ln w="9525">
                <a:solidFill>
                  <a:schemeClr val="tx1"/>
                </a:solidFill>
                <a:round/>
                <a:headEnd/>
                <a:tailEnd/>
              </a:ln>
            </p:spPr>
            <p:txBody>
              <a:bodyPr/>
              <a:lstStyle/>
              <a:p>
                <a:endParaRPr lang="en-US"/>
              </a:p>
            </p:txBody>
          </p:sp>
        </p:grpSp>
        <p:grpSp>
          <p:nvGrpSpPr>
            <p:cNvPr id="1500" name="Group 1499"/>
            <p:cNvGrpSpPr/>
            <p:nvPr/>
          </p:nvGrpSpPr>
          <p:grpSpPr>
            <a:xfrm>
              <a:off x="4299084" y="1720850"/>
              <a:ext cx="6012860" cy="4103688"/>
              <a:chOff x="4299084" y="1720850"/>
              <a:chExt cx="6012860" cy="4103688"/>
            </a:xfrm>
          </p:grpSpPr>
          <p:sp>
            <p:nvSpPr>
              <p:cNvPr id="1501" name="Line 3"/>
              <p:cNvSpPr>
                <a:spLocks noChangeShapeType="1"/>
              </p:cNvSpPr>
              <p:nvPr/>
            </p:nvSpPr>
            <p:spPr bwMode="auto">
              <a:xfrm>
                <a:off x="7186747" y="1720850"/>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2" name="Line 4"/>
              <p:cNvSpPr>
                <a:spLocks noChangeShapeType="1"/>
              </p:cNvSpPr>
              <p:nvPr/>
            </p:nvSpPr>
            <p:spPr bwMode="auto">
              <a:xfrm>
                <a:off x="6996247" y="1911350"/>
                <a:ext cx="1857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3" name="Line 5"/>
              <p:cNvSpPr>
                <a:spLocks noChangeShapeType="1"/>
              </p:cNvSpPr>
              <p:nvPr/>
            </p:nvSpPr>
            <p:spPr bwMode="auto">
              <a:xfrm flipV="1">
                <a:off x="7186747" y="1720850"/>
                <a:ext cx="0" cy="187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4" name="Line 6"/>
              <p:cNvSpPr>
                <a:spLocks noChangeShapeType="1"/>
              </p:cNvSpPr>
              <p:nvPr/>
            </p:nvSpPr>
            <p:spPr bwMode="auto">
              <a:xfrm>
                <a:off x="7262947" y="1720850"/>
                <a:ext cx="0" cy="187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5" name="Line 7"/>
              <p:cNvSpPr>
                <a:spLocks noChangeShapeType="1"/>
              </p:cNvSpPr>
              <p:nvPr/>
            </p:nvSpPr>
            <p:spPr bwMode="auto">
              <a:xfrm>
                <a:off x="7264534" y="1911350"/>
                <a:ext cx="263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6" name="Line 15"/>
              <p:cNvSpPr>
                <a:spLocks noChangeShapeType="1"/>
              </p:cNvSpPr>
              <p:nvPr/>
            </p:nvSpPr>
            <p:spPr bwMode="auto">
              <a:xfrm>
                <a:off x="7262947" y="2076450"/>
                <a:ext cx="0" cy="33988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7" name="Line 16"/>
              <p:cNvSpPr>
                <a:spLocks noChangeShapeType="1"/>
              </p:cNvSpPr>
              <p:nvPr/>
            </p:nvSpPr>
            <p:spPr bwMode="auto">
              <a:xfrm>
                <a:off x="7197859" y="2076450"/>
                <a:ext cx="0" cy="33988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8" name="Line 17"/>
              <p:cNvSpPr>
                <a:spLocks noChangeShapeType="1"/>
              </p:cNvSpPr>
              <p:nvPr/>
            </p:nvSpPr>
            <p:spPr bwMode="auto">
              <a:xfrm>
                <a:off x="7408997" y="1911350"/>
                <a:ext cx="0" cy="160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9" name="Line 18"/>
              <p:cNvSpPr>
                <a:spLocks noChangeShapeType="1"/>
              </p:cNvSpPr>
              <p:nvPr/>
            </p:nvSpPr>
            <p:spPr bwMode="auto">
              <a:xfrm flipH="1">
                <a:off x="7264534" y="2074863"/>
                <a:ext cx="2698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0" name="Line 19"/>
              <p:cNvSpPr>
                <a:spLocks noChangeShapeType="1"/>
              </p:cNvSpPr>
              <p:nvPr/>
            </p:nvSpPr>
            <p:spPr bwMode="auto">
              <a:xfrm>
                <a:off x="6991484" y="1911350"/>
                <a:ext cx="0" cy="1635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1" name="Line 20"/>
              <p:cNvSpPr>
                <a:spLocks noChangeShapeType="1"/>
              </p:cNvSpPr>
              <p:nvPr/>
            </p:nvSpPr>
            <p:spPr bwMode="auto">
              <a:xfrm>
                <a:off x="6991484" y="2074863"/>
                <a:ext cx="1952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2" name="Line 21"/>
              <p:cNvSpPr>
                <a:spLocks noChangeShapeType="1"/>
              </p:cNvSpPr>
              <p:nvPr/>
            </p:nvSpPr>
            <p:spPr bwMode="auto">
              <a:xfrm>
                <a:off x="7534409" y="1911350"/>
                <a:ext cx="0" cy="1603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3" name="Line 22"/>
              <p:cNvSpPr>
                <a:spLocks noChangeShapeType="1"/>
              </p:cNvSpPr>
              <p:nvPr/>
            </p:nvSpPr>
            <p:spPr bwMode="auto">
              <a:xfrm>
                <a:off x="7262947" y="2619375"/>
                <a:ext cx="15128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4" name="Line 23"/>
              <p:cNvSpPr>
                <a:spLocks noChangeShapeType="1"/>
              </p:cNvSpPr>
              <p:nvPr/>
            </p:nvSpPr>
            <p:spPr bwMode="auto">
              <a:xfrm flipH="1">
                <a:off x="5907222" y="2619375"/>
                <a:ext cx="128111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5" name="Line 24"/>
              <p:cNvSpPr>
                <a:spLocks noChangeShapeType="1"/>
              </p:cNvSpPr>
              <p:nvPr/>
            </p:nvSpPr>
            <p:spPr bwMode="auto">
              <a:xfrm>
                <a:off x="7534409" y="1965325"/>
                <a:ext cx="1047750" cy="0"/>
              </a:xfrm>
              <a:prstGeom prst="line">
                <a:avLst/>
              </a:prstGeom>
              <a:noFill/>
              <a:ln w="57150" cmpd="thinThick">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6" name="Line 25"/>
              <p:cNvSpPr>
                <a:spLocks noChangeShapeType="1"/>
              </p:cNvSpPr>
              <p:nvPr/>
            </p:nvSpPr>
            <p:spPr bwMode="auto">
              <a:xfrm>
                <a:off x="7534409" y="2020888"/>
                <a:ext cx="1047750" cy="0"/>
              </a:xfrm>
              <a:prstGeom prst="line">
                <a:avLst/>
              </a:prstGeom>
              <a:noFill/>
              <a:ln w="57150" cmpd="thinThick">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7" name="Line 30"/>
              <p:cNvSpPr>
                <a:spLocks noChangeShapeType="1"/>
              </p:cNvSpPr>
              <p:nvPr/>
            </p:nvSpPr>
            <p:spPr bwMode="auto">
              <a:xfrm>
                <a:off x="7207384" y="2947988"/>
                <a:ext cx="57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8" name="Line 35"/>
              <p:cNvSpPr>
                <a:spLocks noChangeShapeType="1"/>
              </p:cNvSpPr>
              <p:nvPr/>
            </p:nvSpPr>
            <p:spPr bwMode="auto">
              <a:xfrm>
                <a:off x="7148647" y="2619375"/>
                <a:ext cx="0" cy="3203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9" name="Line 36"/>
              <p:cNvSpPr>
                <a:spLocks noChangeShapeType="1"/>
              </p:cNvSpPr>
              <p:nvPr/>
            </p:nvSpPr>
            <p:spPr bwMode="auto">
              <a:xfrm>
                <a:off x="7302634" y="2619375"/>
                <a:ext cx="0" cy="3203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0" name="Freeform 38" descr="Zig zag"/>
              <p:cNvSpPr>
                <a:spLocks/>
              </p:cNvSpPr>
              <p:nvPr/>
            </p:nvSpPr>
            <p:spPr bwMode="auto">
              <a:xfrm>
                <a:off x="5086484" y="3641725"/>
                <a:ext cx="4243388" cy="368300"/>
              </a:xfrm>
              <a:custGeom>
                <a:avLst/>
                <a:gdLst>
                  <a:gd name="T0" fmla="*/ 2147483647 w 3936"/>
                  <a:gd name="T1" fmla="*/ 2147483647 h 432"/>
                  <a:gd name="T2" fmla="*/ 2147483647 w 3936"/>
                  <a:gd name="T3" fmla="*/ 2147483647 h 432"/>
                  <a:gd name="T4" fmla="*/ 2147483647 w 3936"/>
                  <a:gd name="T5" fmla="*/ 2147483647 h 432"/>
                  <a:gd name="T6" fmla="*/ 2147483647 w 3936"/>
                  <a:gd name="T7" fmla="*/ 2147483647 h 432"/>
                  <a:gd name="T8" fmla="*/ 2147483647 w 3936"/>
                  <a:gd name="T9" fmla="*/ 2147483647 h 432"/>
                  <a:gd name="T10" fmla="*/ 2147483647 w 3936"/>
                  <a:gd name="T11" fmla="*/ 2147483647 h 432"/>
                  <a:gd name="T12" fmla="*/ 2147483647 w 3936"/>
                  <a:gd name="T13" fmla="*/ 2147483647 h 432"/>
                  <a:gd name="T14" fmla="*/ 0 w 3936"/>
                  <a:gd name="T15" fmla="*/ 2147483647 h 432"/>
                  <a:gd name="T16" fmla="*/ 2147483647 w 3936"/>
                  <a:gd name="T17" fmla="*/ 2147483647 h 432"/>
                  <a:gd name="T18" fmla="*/ 2147483647 w 3936"/>
                  <a:gd name="T19" fmla="*/ 2147483647 h 432"/>
                  <a:gd name="T20" fmla="*/ 2147483647 w 3936"/>
                  <a:gd name="T21" fmla="*/ 2147483647 h 432"/>
                  <a:gd name="T22" fmla="*/ 2147483647 w 3936"/>
                  <a:gd name="T23" fmla="*/ 2147483647 h 432"/>
                  <a:gd name="T24" fmla="*/ 2147483647 w 3936"/>
                  <a:gd name="T25" fmla="*/ 2147483647 h 432"/>
                  <a:gd name="T26" fmla="*/ 2147483647 w 3936"/>
                  <a:gd name="T27" fmla="*/ 2147483647 h 432"/>
                  <a:gd name="T28" fmla="*/ 2147483647 w 3936"/>
                  <a:gd name="T29" fmla="*/ 2147483647 h 432"/>
                  <a:gd name="T30" fmla="*/ 2147483647 w 3936"/>
                  <a:gd name="T31" fmla="*/ 2147483647 h 432"/>
                  <a:gd name="T32" fmla="*/ 2147483647 w 3936"/>
                  <a:gd name="T33" fmla="*/ 2147483647 h 432"/>
                  <a:gd name="T34" fmla="*/ 2147483647 w 3936"/>
                  <a:gd name="T35" fmla="*/ 2147483647 h 432"/>
                  <a:gd name="T36" fmla="*/ 2147483647 w 3936"/>
                  <a:gd name="T37" fmla="*/ 2147483647 h 432"/>
                  <a:gd name="T38" fmla="*/ 2147483647 w 3936"/>
                  <a:gd name="T39" fmla="*/ 2147483647 h 432"/>
                  <a:gd name="T40" fmla="*/ 2147483647 w 3936"/>
                  <a:gd name="T41" fmla="*/ 2147483647 h 432"/>
                  <a:gd name="T42" fmla="*/ 2147483647 w 3936"/>
                  <a:gd name="T43" fmla="*/ 2147483647 h 432"/>
                  <a:gd name="T44" fmla="*/ 2147483647 w 3936"/>
                  <a:gd name="T45" fmla="*/ 2147483647 h 432"/>
                  <a:gd name="T46" fmla="*/ 2147483647 w 3936"/>
                  <a:gd name="T47" fmla="*/ 2147483647 h 432"/>
                  <a:gd name="T48" fmla="*/ 2147483647 w 3936"/>
                  <a:gd name="T49" fmla="*/ 2147483647 h 432"/>
                  <a:gd name="T50" fmla="*/ 2147483647 w 3936"/>
                  <a:gd name="T51" fmla="*/ 0 h 432"/>
                  <a:gd name="T52" fmla="*/ 2147483647 w 3936"/>
                  <a:gd name="T53" fmla="*/ 0 h 432"/>
                  <a:gd name="T54" fmla="*/ 2147483647 w 3936"/>
                  <a:gd name="T55" fmla="*/ 2147483647 h 432"/>
                  <a:gd name="T56" fmla="*/ 2147483647 w 3936"/>
                  <a:gd name="T57" fmla="*/ 2147483647 h 432"/>
                  <a:gd name="T58" fmla="*/ 2147483647 w 3936"/>
                  <a:gd name="T59" fmla="*/ 2147483647 h 432"/>
                  <a:gd name="T60" fmla="*/ 2147483647 w 3936"/>
                  <a:gd name="T61" fmla="*/ 2147483647 h 432"/>
                  <a:gd name="T62" fmla="*/ 2147483647 w 3936"/>
                  <a:gd name="T63" fmla="*/ 2147483647 h 432"/>
                  <a:gd name="T64" fmla="*/ 2147483647 w 3936"/>
                  <a:gd name="T65" fmla="*/ 2147483647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6"/>
                  <a:gd name="T100" fmla="*/ 0 h 432"/>
                  <a:gd name="T101" fmla="*/ 3936 w 3936"/>
                  <a:gd name="T102" fmla="*/ 432 h 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6" h="432">
                    <a:moveTo>
                      <a:pt x="1968" y="144"/>
                    </a:moveTo>
                    <a:lnTo>
                      <a:pt x="1584" y="96"/>
                    </a:lnTo>
                    <a:lnTo>
                      <a:pt x="1296" y="96"/>
                    </a:lnTo>
                    <a:lnTo>
                      <a:pt x="864" y="48"/>
                    </a:lnTo>
                    <a:lnTo>
                      <a:pt x="576" y="96"/>
                    </a:lnTo>
                    <a:lnTo>
                      <a:pt x="240" y="144"/>
                    </a:lnTo>
                    <a:lnTo>
                      <a:pt x="48" y="240"/>
                    </a:lnTo>
                    <a:lnTo>
                      <a:pt x="0" y="288"/>
                    </a:lnTo>
                    <a:lnTo>
                      <a:pt x="96" y="336"/>
                    </a:lnTo>
                    <a:lnTo>
                      <a:pt x="384" y="384"/>
                    </a:lnTo>
                    <a:lnTo>
                      <a:pt x="576" y="432"/>
                    </a:lnTo>
                    <a:lnTo>
                      <a:pt x="1008" y="336"/>
                    </a:lnTo>
                    <a:lnTo>
                      <a:pt x="1296" y="384"/>
                    </a:lnTo>
                    <a:lnTo>
                      <a:pt x="1920" y="288"/>
                    </a:lnTo>
                    <a:lnTo>
                      <a:pt x="1968" y="288"/>
                    </a:lnTo>
                    <a:lnTo>
                      <a:pt x="2208" y="288"/>
                    </a:lnTo>
                    <a:lnTo>
                      <a:pt x="2880" y="384"/>
                    </a:lnTo>
                    <a:lnTo>
                      <a:pt x="3120" y="432"/>
                    </a:lnTo>
                    <a:lnTo>
                      <a:pt x="3504" y="384"/>
                    </a:lnTo>
                    <a:lnTo>
                      <a:pt x="3792" y="288"/>
                    </a:lnTo>
                    <a:lnTo>
                      <a:pt x="3936" y="144"/>
                    </a:lnTo>
                    <a:lnTo>
                      <a:pt x="3840" y="96"/>
                    </a:lnTo>
                    <a:lnTo>
                      <a:pt x="3696" y="96"/>
                    </a:lnTo>
                    <a:lnTo>
                      <a:pt x="3744" y="48"/>
                    </a:lnTo>
                    <a:lnTo>
                      <a:pt x="3504" y="48"/>
                    </a:lnTo>
                    <a:lnTo>
                      <a:pt x="3360" y="0"/>
                    </a:lnTo>
                    <a:lnTo>
                      <a:pt x="3216" y="0"/>
                    </a:lnTo>
                    <a:lnTo>
                      <a:pt x="2928" y="48"/>
                    </a:lnTo>
                    <a:lnTo>
                      <a:pt x="2736" y="96"/>
                    </a:lnTo>
                    <a:lnTo>
                      <a:pt x="2496" y="48"/>
                    </a:lnTo>
                    <a:lnTo>
                      <a:pt x="2160" y="96"/>
                    </a:lnTo>
                    <a:lnTo>
                      <a:pt x="2016" y="144"/>
                    </a:lnTo>
                    <a:lnTo>
                      <a:pt x="1968" y="144"/>
                    </a:lnTo>
                    <a:close/>
                  </a:path>
                </a:pathLst>
              </a:custGeom>
              <a:pattFill prst="zigZag">
                <a:fgClr>
                  <a:schemeClr val="tx1"/>
                </a:fgClr>
                <a:bgClr>
                  <a:schemeClr val="bg1"/>
                </a:bgClr>
              </a:pattFill>
              <a:ln w="9525">
                <a:solidFill>
                  <a:schemeClr val="tx1"/>
                </a:solidFill>
                <a:round/>
                <a:headEnd/>
                <a:tailEnd/>
              </a:ln>
            </p:spPr>
            <p:txBody>
              <a:bodyPr/>
              <a:lstStyle/>
              <a:p>
                <a:endParaRPr lang="en-US"/>
              </a:p>
            </p:txBody>
          </p:sp>
          <p:sp>
            <p:nvSpPr>
              <p:cNvPr id="1521" name="Line 39"/>
              <p:cNvSpPr>
                <a:spLocks noChangeShapeType="1"/>
              </p:cNvSpPr>
              <p:nvPr/>
            </p:nvSpPr>
            <p:spPr bwMode="auto">
              <a:xfrm flipH="1">
                <a:off x="8183697" y="5141913"/>
                <a:ext cx="466725" cy="2667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2" name="Text Box 40"/>
              <p:cNvSpPr txBox="1">
                <a:spLocks noChangeArrowheads="1"/>
              </p:cNvSpPr>
              <p:nvPr/>
            </p:nvSpPr>
            <p:spPr bwMode="auto">
              <a:xfrm>
                <a:off x="8628195" y="4902199"/>
                <a:ext cx="1683749" cy="326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a:spcBef>
                    <a:spcPct val="50000"/>
                  </a:spcBef>
                </a:pPr>
                <a:r>
                  <a:rPr lang="en-US" sz="1300" b="1" dirty="0">
                    <a:latin typeface="Verdana" charset="0"/>
                  </a:rPr>
                  <a:t>Injectate</a:t>
                </a:r>
              </a:p>
            </p:txBody>
          </p:sp>
          <p:sp>
            <p:nvSpPr>
              <p:cNvPr id="1523" name="Line 41"/>
              <p:cNvSpPr>
                <a:spLocks noChangeShapeType="1"/>
              </p:cNvSpPr>
              <p:nvPr/>
            </p:nvSpPr>
            <p:spPr bwMode="auto">
              <a:xfrm>
                <a:off x="7197859" y="5475288"/>
                <a:ext cx="587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4" name="Line 42"/>
              <p:cNvSpPr>
                <a:spLocks noChangeShapeType="1"/>
              </p:cNvSpPr>
              <p:nvPr/>
            </p:nvSpPr>
            <p:spPr bwMode="auto">
              <a:xfrm>
                <a:off x="7197859" y="5359400"/>
                <a:ext cx="587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5" name="Line 43"/>
              <p:cNvSpPr>
                <a:spLocks noChangeShapeType="1"/>
              </p:cNvSpPr>
              <p:nvPr/>
            </p:nvSpPr>
            <p:spPr bwMode="auto">
              <a:xfrm>
                <a:off x="7224847" y="5476875"/>
                <a:ext cx="0" cy="130175"/>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 name="AutoShape 44"/>
              <p:cNvSpPr>
                <a:spLocks noChangeArrowheads="1"/>
              </p:cNvSpPr>
              <p:nvPr/>
            </p:nvSpPr>
            <p:spPr bwMode="auto">
              <a:xfrm>
                <a:off x="7148647" y="5697538"/>
                <a:ext cx="153987" cy="127000"/>
              </a:xfrm>
              <a:prstGeom prst="flowChartMerge">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800"/>
              </a:p>
            </p:txBody>
          </p:sp>
          <p:sp>
            <p:nvSpPr>
              <p:cNvPr id="1527" name="Line 45"/>
              <p:cNvSpPr>
                <a:spLocks noChangeShapeType="1"/>
              </p:cNvSpPr>
              <p:nvPr/>
            </p:nvSpPr>
            <p:spPr bwMode="auto">
              <a:xfrm flipV="1">
                <a:off x="7188334" y="5607050"/>
                <a:ext cx="0" cy="904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8" name="Line 46"/>
              <p:cNvSpPr>
                <a:spLocks noChangeShapeType="1"/>
              </p:cNvSpPr>
              <p:nvPr/>
            </p:nvSpPr>
            <p:spPr bwMode="auto">
              <a:xfrm flipV="1">
                <a:off x="7253422" y="5607050"/>
                <a:ext cx="0" cy="904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9" name="Line 47"/>
              <p:cNvSpPr>
                <a:spLocks noChangeShapeType="1"/>
              </p:cNvSpPr>
              <p:nvPr/>
            </p:nvSpPr>
            <p:spPr bwMode="auto">
              <a:xfrm>
                <a:off x="7194684" y="5607050"/>
                <a:ext cx="587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0" name="Freeform 48" descr="Zig zag"/>
              <p:cNvSpPr>
                <a:spLocks/>
              </p:cNvSpPr>
              <p:nvPr/>
            </p:nvSpPr>
            <p:spPr bwMode="auto">
              <a:xfrm>
                <a:off x="5086484" y="5381625"/>
                <a:ext cx="4243388" cy="368300"/>
              </a:xfrm>
              <a:custGeom>
                <a:avLst/>
                <a:gdLst>
                  <a:gd name="T0" fmla="*/ 2147483647 w 3936"/>
                  <a:gd name="T1" fmla="*/ 2147483647 h 432"/>
                  <a:gd name="T2" fmla="*/ 2147483647 w 3936"/>
                  <a:gd name="T3" fmla="*/ 2147483647 h 432"/>
                  <a:gd name="T4" fmla="*/ 2147483647 w 3936"/>
                  <a:gd name="T5" fmla="*/ 2147483647 h 432"/>
                  <a:gd name="T6" fmla="*/ 2147483647 w 3936"/>
                  <a:gd name="T7" fmla="*/ 2147483647 h 432"/>
                  <a:gd name="T8" fmla="*/ 2147483647 w 3936"/>
                  <a:gd name="T9" fmla="*/ 2147483647 h 432"/>
                  <a:gd name="T10" fmla="*/ 2147483647 w 3936"/>
                  <a:gd name="T11" fmla="*/ 2147483647 h 432"/>
                  <a:gd name="T12" fmla="*/ 2147483647 w 3936"/>
                  <a:gd name="T13" fmla="*/ 2147483647 h 432"/>
                  <a:gd name="T14" fmla="*/ 0 w 3936"/>
                  <a:gd name="T15" fmla="*/ 2147483647 h 432"/>
                  <a:gd name="T16" fmla="*/ 2147483647 w 3936"/>
                  <a:gd name="T17" fmla="*/ 2147483647 h 432"/>
                  <a:gd name="T18" fmla="*/ 2147483647 w 3936"/>
                  <a:gd name="T19" fmla="*/ 2147483647 h 432"/>
                  <a:gd name="T20" fmla="*/ 2147483647 w 3936"/>
                  <a:gd name="T21" fmla="*/ 2147483647 h 432"/>
                  <a:gd name="T22" fmla="*/ 2147483647 w 3936"/>
                  <a:gd name="T23" fmla="*/ 2147483647 h 432"/>
                  <a:gd name="T24" fmla="*/ 2147483647 w 3936"/>
                  <a:gd name="T25" fmla="*/ 2147483647 h 432"/>
                  <a:gd name="T26" fmla="*/ 2147483647 w 3936"/>
                  <a:gd name="T27" fmla="*/ 2147483647 h 432"/>
                  <a:gd name="T28" fmla="*/ 2147483647 w 3936"/>
                  <a:gd name="T29" fmla="*/ 2147483647 h 432"/>
                  <a:gd name="T30" fmla="*/ 2147483647 w 3936"/>
                  <a:gd name="T31" fmla="*/ 2147483647 h 432"/>
                  <a:gd name="T32" fmla="*/ 2147483647 w 3936"/>
                  <a:gd name="T33" fmla="*/ 2147483647 h 432"/>
                  <a:gd name="T34" fmla="*/ 2147483647 w 3936"/>
                  <a:gd name="T35" fmla="*/ 2147483647 h 432"/>
                  <a:gd name="T36" fmla="*/ 2147483647 w 3936"/>
                  <a:gd name="T37" fmla="*/ 2147483647 h 432"/>
                  <a:gd name="T38" fmla="*/ 2147483647 w 3936"/>
                  <a:gd name="T39" fmla="*/ 2147483647 h 432"/>
                  <a:gd name="T40" fmla="*/ 2147483647 w 3936"/>
                  <a:gd name="T41" fmla="*/ 2147483647 h 432"/>
                  <a:gd name="T42" fmla="*/ 2147483647 w 3936"/>
                  <a:gd name="T43" fmla="*/ 2147483647 h 432"/>
                  <a:gd name="T44" fmla="*/ 2147483647 w 3936"/>
                  <a:gd name="T45" fmla="*/ 2147483647 h 432"/>
                  <a:gd name="T46" fmla="*/ 2147483647 w 3936"/>
                  <a:gd name="T47" fmla="*/ 2147483647 h 432"/>
                  <a:gd name="T48" fmla="*/ 2147483647 w 3936"/>
                  <a:gd name="T49" fmla="*/ 2147483647 h 432"/>
                  <a:gd name="T50" fmla="*/ 2147483647 w 3936"/>
                  <a:gd name="T51" fmla="*/ 0 h 432"/>
                  <a:gd name="T52" fmla="*/ 2147483647 w 3936"/>
                  <a:gd name="T53" fmla="*/ 0 h 432"/>
                  <a:gd name="T54" fmla="*/ 2147483647 w 3936"/>
                  <a:gd name="T55" fmla="*/ 2147483647 h 432"/>
                  <a:gd name="T56" fmla="*/ 2147483647 w 3936"/>
                  <a:gd name="T57" fmla="*/ 2147483647 h 432"/>
                  <a:gd name="T58" fmla="*/ 2147483647 w 3936"/>
                  <a:gd name="T59" fmla="*/ 2147483647 h 432"/>
                  <a:gd name="T60" fmla="*/ 2147483647 w 3936"/>
                  <a:gd name="T61" fmla="*/ 2147483647 h 432"/>
                  <a:gd name="T62" fmla="*/ 2147483647 w 3936"/>
                  <a:gd name="T63" fmla="*/ 2147483647 h 432"/>
                  <a:gd name="T64" fmla="*/ 2147483647 w 3936"/>
                  <a:gd name="T65" fmla="*/ 2147483647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6"/>
                  <a:gd name="T100" fmla="*/ 0 h 432"/>
                  <a:gd name="T101" fmla="*/ 3936 w 3936"/>
                  <a:gd name="T102" fmla="*/ 432 h 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6" h="432">
                    <a:moveTo>
                      <a:pt x="1968" y="144"/>
                    </a:moveTo>
                    <a:lnTo>
                      <a:pt x="1584" y="96"/>
                    </a:lnTo>
                    <a:lnTo>
                      <a:pt x="1296" y="96"/>
                    </a:lnTo>
                    <a:lnTo>
                      <a:pt x="864" y="48"/>
                    </a:lnTo>
                    <a:lnTo>
                      <a:pt x="576" y="96"/>
                    </a:lnTo>
                    <a:lnTo>
                      <a:pt x="240" y="144"/>
                    </a:lnTo>
                    <a:lnTo>
                      <a:pt x="48" y="240"/>
                    </a:lnTo>
                    <a:lnTo>
                      <a:pt x="0" y="288"/>
                    </a:lnTo>
                    <a:lnTo>
                      <a:pt x="96" y="336"/>
                    </a:lnTo>
                    <a:lnTo>
                      <a:pt x="384" y="384"/>
                    </a:lnTo>
                    <a:lnTo>
                      <a:pt x="576" y="432"/>
                    </a:lnTo>
                    <a:lnTo>
                      <a:pt x="1008" y="336"/>
                    </a:lnTo>
                    <a:lnTo>
                      <a:pt x="1296" y="384"/>
                    </a:lnTo>
                    <a:lnTo>
                      <a:pt x="1920" y="288"/>
                    </a:lnTo>
                    <a:lnTo>
                      <a:pt x="1968" y="288"/>
                    </a:lnTo>
                    <a:lnTo>
                      <a:pt x="2208" y="288"/>
                    </a:lnTo>
                    <a:lnTo>
                      <a:pt x="2880" y="384"/>
                    </a:lnTo>
                    <a:lnTo>
                      <a:pt x="3120" y="432"/>
                    </a:lnTo>
                    <a:lnTo>
                      <a:pt x="3504" y="384"/>
                    </a:lnTo>
                    <a:lnTo>
                      <a:pt x="3792" y="288"/>
                    </a:lnTo>
                    <a:lnTo>
                      <a:pt x="3936" y="144"/>
                    </a:lnTo>
                    <a:lnTo>
                      <a:pt x="3840" y="96"/>
                    </a:lnTo>
                    <a:lnTo>
                      <a:pt x="3696" y="96"/>
                    </a:lnTo>
                    <a:lnTo>
                      <a:pt x="3744" y="48"/>
                    </a:lnTo>
                    <a:lnTo>
                      <a:pt x="3504" y="48"/>
                    </a:lnTo>
                    <a:lnTo>
                      <a:pt x="3360" y="0"/>
                    </a:lnTo>
                    <a:lnTo>
                      <a:pt x="3216" y="0"/>
                    </a:lnTo>
                    <a:lnTo>
                      <a:pt x="2928" y="48"/>
                    </a:lnTo>
                    <a:lnTo>
                      <a:pt x="2736" y="96"/>
                    </a:lnTo>
                    <a:lnTo>
                      <a:pt x="2496" y="48"/>
                    </a:lnTo>
                    <a:lnTo>
                      <a:pt x="2160" y="96"/>
                    </a:lnTo>
                    <a:lnTo>
                      <a:pt x="2016" y="144"/>
                    </a:lnTo>
                    <a:lnTo>
                      <a:pt x="1968" y="144"/>
                    </a:lnTo>
                    <a:close/>
                  </a:path>
                </a:pathLst>
              </a:custGeom>
              <a:pattFill prst="zigZag">
                <a:fgClr>
                  <a:schemeClr val="tx1"/>
                </a:fgClr>
                <a:bgClr>
                  <a:schemeClr val="bg1"/>
                </a:bgClr>
              </a:pattFill>
              <a:ln w="9525">
                <a:solidFill>
                  <a:schemeClr val="tx1"/>
                </a:solidFill>
                <a:round/>
                <a:headEnd/>
                <a:tailEnd/>
              </a:ln>
            </p:spPr>
            <p:txBody>
              <a:bodyPr/>
              <a:lstStyle/>
              <a:p>
                <a:endParaRPr lang="en-US"/>
              </a:p>
            </p:txBody>
          </p:sp>
          <p:sp>
            <p:nvSpPr>
              <p:cNvPr id="1531" name="Line 50"/>
              <p:cNvSpPr>
                <a:spLocks noChangeShapeType="1"/>
              </p:cNvSpPr>
              <p:nvPr/>
            </p:nvSpPr>
            <p:spPr bwMode="auto">
              <a:xfrm flipH="1" flipV="1">
                <a:off x="8605972" y="4060825"/>
                <a:ext cx="169862"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32" name="Rectangle 51" descr="Diagonal brick"/>
              <p:cNvSpPr>
                <a:spLocks noChangeArrowheads="1"/>
              </p:cNvSpPr>
              <p:nvPr/>
            </p:nvSpPr>
            <p:spPr bwMode="auto">
              <a:xfrm>
                <a:off x="4299084" y="2619375"/>
                <a:ext cx="149225" cy="328613"/>
              </a:xfrm>
              <a:prstGeom prst="rect">
                <a:avLst/>
              </a:prstGeom>
              <a:pattFill prst="diagBrick">
                <a:fgClr>
                  <a:schemeClr val="tx1"/>
                </a:fgClr>
                <a:bgClr>
                  <a:schemeClr val="bg1"/>
                </a:bgClr>
              </a:pattFill>
              <a:ln w="9525">
                <a:solidFill>
                  <a:schemeClr val="tx1"/>
                </a:solidFill>
                <a:miter lim="800000"/>
                <a:headEnd/>
                <a:tailEnd/>
              </a:ln>
            </p:spPr>
            <p:txBody>
              <a:bodyPr wrap="none" anchor="ctr"/>
              <a:lstStyle/>
              <a:p>
                <a:endParaRPr lang="en-US" sz="1800"/>
              </a:p>
            </p:txBody>
          </p:sp>
        </p:grpSp>
      </p:grpSp>
      <p:sp>
        <p:nvSpPr>
          <p:cNvPr id="1544" name="Line 50"/>
          <p:cNvSpPr>
            <a:spLocks noChangeShapeType="1"/>
          </p:cNvSpPr>
          <p:nvPr/>
        </p:nvSpPr>
        <p:spPr bwMode="auto">
          <a:xfrm flipH="1" flipV="1">
            <a:off x="6521476" y="4303974"/>
            <a:ext cx="11852" cy="1458470"/>
          </a:xfrm>
          <a:prstGeom prst="line">
            <a:avLst/>
          </a:prstGeom>
          <a:noFill/>
          <a:ln w="28575">
            <a:solidFill>
              <a:schemeClr val="tx1"/>
            </a:solidFill>
            <a:round/>
            <a:headEnd type="triangle"/>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45" name="Text Box 40"/>
          <p:cNvSpPr txBox="1">
            <a:spLocks noChangeArrowheads="1"/>
          </p:cNvSpPr>
          <p:nvPr/>
        </p:nvSpPr>
        <p:spPr bwMode="auto">
          <a:xfrm>
            <a:off x="6553764" y="4831904"/>
            <a:ext cx="109305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a:spcBef>
                <a:spcPct val="50000"/>
              </a:spcBef>
            </a:pPr>
            <a:r>
              <a:rPr lang="en-US" sz="1300" b="1" dirty="0">
                <a:latin typeface="Verdana" charset="0"/>
              </a:rPr>
              <a:t>24” </a:t>
            </a:r>
          </a:p>
        </p:txBody>
      </p:sp>
    </p:spTree>
    <p:extLst>
      <p:ext uri="{BB962C8B-B14F-4D97-AF65-F5344CB8AC3E}">
        <p14:creationId xmlns:p14="http://schemas.microsoft.com/office/powerpoint/2010/main" val="81584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DB21E-9FFE-48DA-9A2E-3AA02906DCE8}"/>
              </a:ext>
            </a:extLst>
          </p:cNvPr>
          <p:cNvSpPr>
            <a:spLocks noGrp="1"/>
          </p:cNvSpPr>
          <p:nvPr>
            <p:ph type="title"/>
          </p:nvPr>
        </p:nvSpPr>
        <p:spPr>
          <a:xfrm>
            <a:off x="652481" y="1382486"/>
            <a:ext cx="3547581" cy="4093028"/>
          </a:xfrm>
        </p:spPr>
        <p:txBody>
          <a:bodyPr anchor="ctr">
            <a:normAutofit/>
          </a:bodyPr>
          <a:lstStyle/>
          <a:p>
            <a:r>
              <a:rPr lang="en-US" sz="4400"/>
              <a:t>Timeline</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779C0F5-A784-47E7-A5EF-BB0B437573EE}"/>
              </a:ext>
            </a:extLst>
          </p:cNvPr>
          <p:cNvGraphicFramePr>
            <a:graphicFrameLocks noGrp="1"/>
          </p:cNvGraphicFramePr>
          <p:nvPr>
            <p:ph idx="1"/>
            <p:extLst>
              <p:ext uri="{D42A27DB-BD31-4B8C-83A1-F6EECF244321}">
                <p14:modId xmlns:p14="http://schemas.microsoft.com/office/powerpoint/2010/main" val="120828080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4522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233</TotalTime>
  <Words>595</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メイリオ</vt:lpstr>
      <vt:lpstr>ＭＳ Ｐゴシック</vt:lpstr>
      <vt:lpstr>Arial</vt:lpstr>
      <vt:lpstr>Trebuchet MS</vt:lpstr>
      <vt:lpstr>Verdana</vt:lpstr>
      <vt:lpstr>Wingdings 3</vt:lpstr>
      <vt:lpstr>Facet</vt:lpstr>
      <vt:lpstr>From Tanker  Roll-Over to NFA</vt:lpstr>
      <vt:lpstr>Remote Location in Utah State with Many Obstacles</vt:lpstr>
      <vt:lpstr>Remediation Considerations</vt:lpstr>
      <vt:lpstr>Solution Chosen</vt:lpstr>
      <vt:lpstr>BOS 200®</vt:lpstr>
      <vt:lpstr>Work/Design Considerations</vt:lpstr>
      <vt:lpstr>Grid Based Design</vt:lpstr>
      <vt:lpstr>Treatment Depths</vt:lpstr>
      <vt:lpstr>Timeline</vt:lpstr>
      <vt:lpstr>And Again</vt:lpstr>
      <vt:lpstr>Colorado Mountain Pass</vt:lpstr>
      <vt:lpstr>Reservoir in Idaho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Tanker  Roll-Over to NFA</dc:title>
  <dc:creator>Tree Sorrells</dc:creator>
  <cp:lastModifiedBy>Tree Sorrells</cp:lastModifiedBy>
  <cp:revision>4</cp:revision>
  <cp:lastPrinted>2018-10-30T12:07:01Z</cp:lastPrinted>
  <dcterms:created xsi:type="dcterms:W3CDTF">2018-10-30T02:46:11Z</dcterms:created>
  <dcterms:modified xsi:type="dcterms:W3CDTF">2018-10-30T15:38:05Z</dcterms:modified>
</cp:coreProperties>
</file>