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7" r:id="rId2"/>
    <p:sldId id="324" r:id="rId3"/>
    <p:sldId id="358" r:id="rId4"/>
    <p:sldId id="359" r:id="rId5"/>
    <p:sldId id="360" r:id="rId6"/>
    <p:sldId id="365" r:id="rId7"/>
    <p:sldId id="363" r:id="rId8"/>
    <p:sldId id="330" r:id="rId9"/>
    <p:sldId id="368" r:id="rId10"/>
    <p:sldId id="361" r:id="rId11"/>
    <p:sldId id="372" r:id="rId12"/>
    <p:sldId id="370" r:id="rId13"/>
    <p:sldId id="290" r:id="rId14"/>
    <p:sldId id="291" r:id="rId15"/>
    <p:sldId id="258" r:id="rId16"/>
    <p:sldId id="319" r:id="rId17"/>
    <p:sldId id="369" r:id="rId18"/>
    <p:sldId id="367" r:id="rId19"/>
    <p:sldId id="371" r:id="rId20"/>
    <p:sldId id="320" r:id="rId21"/>
    <p:sldId id="322" r:id="rId22"/>
    <p:sldId id="334" r:id="rId23"/>
    <p:sldId id="350" r:id="rId24"/>
    <p:sldId id="351" r:id="rId25"/>
    <p:sldId id="318" r:id="rId26"/>
    <p:sldId id="354" r:id="rId27"/>
    <p:sldId id="270" r:id="rId28"/>
    <p:sldId id="35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474C7-33C9-4CF9-9360-BFD6CFBC6255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F0C2-B29D-4472-9C55-83DD7CE1F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F0C2-B29D-4472-9C55-83DD7CE1F9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FF2-9430-426F-B4F1-5BF937EBEE60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E334-8D29-4EC9-9455-0726D3E9D350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AC5D-F4AE-40E2-9F0C-05FC48864EC1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98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8281-62E0-4A7C-90B0-7FC2E6F088E8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1B65-975F-4F8E-B434-2B7D31CBACB3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98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BBC6-4637-42ED-B2C7-BE0CB97540B0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0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08-9504-4F0A-9A61-6156B2576373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3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C5C6-889D-4C8C-860F-1A140A5699D5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E895-615E-4732-AFB1-5E5FE66785F8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1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B466-7170-43D0-9CB7-E12EE46A7E0B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022-6D92-41BC-8763-5426EA732170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9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0F43-8485-495F-B818-D656174E9673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728-6D22-4F32-A2B1-11EE31594E28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D26A-B29D-4206-8A99-00851B0748E1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0AF-4F9C-4C8F-8579-18F94538B838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02CD-4A52-4C2B-BD32-641603D2ABAF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Richard Bost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46EC-DFFC-4494-9BBB-49D141B9C408}" type="datetime1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Richard Bost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540D1-8FFB-4BE5-9A4A-84A43F939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8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sgs.gov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e.org/industry/technical-sections.php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485" y="2999849"/>
            <a:ext cx="7766936" cy="1646302"/>
          </a:xfrm>
        </p:spPr>
        <p:txBody>
          <a:bodyPr/>
          <a:lstStyle/>
          <a:p>
            <a:r>
              <a:rPr lang="en-US" sz="4400" b="1" dirty="0"/>
              <a:t>Factors Promoting and Affecting Produced Water Recycling in the Permian Basin</a:t>
            </a:r>
            <a:br>
              <a:rPr lang="en-US" sz="4400" dirty="0"/>
            </a:br>
            <a:r>
              <a:rPr lang="en-US" sz="4400" b="1" dirty="0"/>
              <a:t>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0944" y="5127025"/>
            <a:ext cx="9434946" cy="1096899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>
                <a:latin typeface="+mj-lt"/>
              </a:rPr>
              <a:t>Presented by: Richard Bost, P.E., P.G. (Texas) </a:t>
            </a:r>
          </a:p>
          <a:p>
            <a:r>
              <a:rPr lang="en-US" sz="2800" b="1" dirty="0">
                <a:latin typeface="+mj-lt"/>
              </a:rPr>
              <a:t>and Don Whitley, P.G., multiple states  </a:t>
            </a:r>
          </a:p>
          <a:p>
            <a:r>
              <a:rPr lang="en-US" sz="2800" b="1" dirty="0">
                <a:latin typeface="Papyrus" panose="03070502060502030205" pitchFamily="66" charset="0"/>
              </a:rPr>
              <a:t>I2M Associates</a:t>
            </a:r>
            <a:endParaRPr lang="en-US" sz="2800" dirty="0">
              <a:latin typeface="Papyrus" panose="03070502060502030205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4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8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A33F-15EF-4487-8A87-B3401A9E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BEG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2744C-279D-4A9C-9EF8-06211B7D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9E4BA-F6A7-41BD-ACC6-1CACD52C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3" name="Picture 1" descr="Permian Basin Map">
            <a:extLst>
              <a:ext uri="{FF2B5EF4-FFF2-40B4-BE49-F238E27FC236}">
                <a16:creationId xmlns:a16="http://schemas.microsoft.com/office/drawing/2014/main" id="{4D64EE70-4E6A-496E-9C88-227EB0A1B5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49" y="1217773"/>
            <a:ext cx="5406686" cy="54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0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9F5561-B273-4E83-8D03-261340B4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I2M Associates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3B4A3-ECF7-4719-82C8-89198079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https://www.spe.org/media/filer_public/21/6d/216d7cbe-9cf4-4f5e-b6cc-26451d25beb1/jpt_2018_06_permianwater_fig2.jpg">
            <a:extLst>
              <a:ext uri="{FF2B5EF4-FFF2-40B4-BE49-F238E27FC236}">
                <a16:creationId xmlns:a16="http://schemas.microsoft.com/office/drawing/2014/main" id="{2374FB94-B3BB-41C3-BAB3-DB2DBBAC18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3" y="1191491"/>
            <a:ext cx="5001491" cy="461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56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1346" y="1899948"/>
            <a:ext cx="7198254" cy="4141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1346" y="547715"/>
            <a:ext cx="7832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Factor: Trends Toward Longer and Clustered Horizontal Wells and Larger Hydro-fracturing Water Volumes</a:t>
            </a:r>
          </a:p>
        </p:txBody>
      </p:sp>
    </p:spTree>
    <p:extLst>
      <p:ext uri="{BB962C8B-B14F-4D97-AF65-F5344CB8AC3E}">
        <p14:creationId xmlns:p14="http://schemas.microsoft.com/office/powerpoint/2010/main" val="301856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40268"/>
            <a:ext cx="6096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2016 One-Year Seismic Hazard Forecast for the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Central and Eastern United States from Induced and Natural Earthquakes</a:t>
            </a:r>
          </a:p>
          <a:p>
            <a:endParaRPr lang="en-US" dirty="0"/>
          </a:p>
          <a:p>
            <a:r>
              <a:rPr lang="en-US" dirty="0"/>
              <a:t>By Mark D. Petersen, Charles S. Mueller, Morgan P. </a:t>
            </a:r>
            <a:r>
              <a:rPr lang="en-US" dirty="0" err="1"/>
              <a:t>Moschetti</a:t>
            </a:r>
            <a:r>
              <a:rPr lang="en-US" dirty="0"/>
              <a:t>, Susan M. Hoover, Andrea L. </a:t>
            </a:r>
            <a:r>
              <a:rPr lang="en-US" dirty="0" err="1"/>
              <a:t>Llenos</a:t>
            </a:r>
            <a:r>
              <a:rPr lang="en-US" dirty="0"/>
              <a:t>, William L. Ellsworth, Andrew J. Michael, Justin L. Rubinstein, Arthur F. </a:t>
            </a:r>
            <a:r>
              <a:rPr lang="en-US" dirty="0" err="1"/>
              <a:t>McGarr</a:t>
            </a:r>
            <a:r>
              <a:rPr lang="en-US" dirty="0"/>
              <a:t>, and Kenneth S. </a:t>
            </a:r>
            <a:r>
              <a:rPr lang="en-US" dirty="0" err="1"/>
              <a:t>Rukstales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Open-File Report 2016–1035</a:t>
            </a:r>
          </a:p>
        </p:txBody>
      </p:sp>
      <p:pic>
        <p:nvPicPr>
          <p:cNvPr id="1026" name="Picture 2" descr="USGS - science for a changing wor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33" y="502708"/>
            <a:ext cx="2260600" cy="685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178556"/>
            <a:ext cx="9360363" cy="679444"/>
          </a:xfrm>
          <a:prstGeom prst="rect">
            <a:avLst/>
          </a:prstGeom>
          <a:solidFill>
            <a:srgbClr val="003366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br>
              <a:rPr lang="en-US">
                <a:latin typeface="Calibri" pitchFamily="34" charset="0"/>
              </a:rPr>
            </a:br>
            <a:endParaRPr lang="en-US" sz="27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" y="404813"/>
            <a:ext cx="102616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C1AB3-CB3C-4841-8FEE-E02CFE61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9" y="199293"/>
            <a:ext cx="9018959" cy="66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1548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Produced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6193"/>
            <a:ext cx="9354562" cy="545989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Produced Water is water that is returned to the surface through a well borehole</a:t>
            </a:r>
          </a:p>
          <a:p>
            <a:r>
              <a:rPr lang="en-US" sz="2000" dirty="0">
                <a:latin typeface="+mj-lt"/>
              </a:rPr>
              <a:t>Made up of water injected during fracture stimulation process and primarily of  natural formation water (consequently quantity and quality will vary)</a:t>
            </a:r>
          </a:p>
          <a:p>
            <a:r>
              <a:rPr lang="en-US" sz="2000" dirty="0">
                <a:latin typeface="+mj-lt"/>
              </a:rPr>
              <a:t>Typically is produced for the lifespan of a well (quantities vary significantly) </a:t>
            </a:r>
          </a:p>
          <a:p>
            <a:r>
              <a:rPr lang="en-US" sz="2000" dirty="0">
                <a:latin typeface="+mj-lt"/>
              </a:rPr>
              <a:t>Produced water requires chemical analysis prior to reuse / recycling or disposal to assess treatment requirements, compatibility with reuse</a:t>
            </a:r>
          </a:p>
          <a:p>
            <a:pPr lvl="1"/>
            <a:r>
              <a:rPr lang="en-US" sz="2000" dirty="0">
                <a:latin typeface="+mj-lt"/>
              </a:rPr>
              <a:t>Analyzed for hydrocarbons, metals, and naturally occurring elements</a:t>
            </a:r>
          </a:p>
          <a:p>
            <a:r>
              <a:rPr lang="en-US" sz="2000" dirty="0">
                <a:latin typeface="+mj-lt"/>
              </a:rPr>
              <a:t>Water quality varies:</a:t>
            </a:r>
          </a:p>
          <a:p>
            <a:pPr lvl="2"/>
            <a:r>
              <a:rPr lang="en-US" sz="2000" dirty="0">
                <a:latin typeface="+mj-lt"/>
              </a:rPr>
              <a:t>“Brackish” (5,000 to 35,000 ppm TDS) </a:t>
            </a:r>
          </a:p>
          <a:p>
            <a:pPr lvl="2"/>
            <a:r>
              <a:rPr lang="en-US" sz="2000" dirty="0">
                <a:latin typeface="+mj-lt"/>
              </a:rPr>
              <a:t>“Saline” (35,000 to 50,000 ppm TDS) </a:t>
            </a:r>
          </a:p>
          <a:p>
            <a:pPr lvl="2"/>
            <a:r>
              <a:rPr lang="en-US" sz="2000" dirty="0">
                <a:latin typeface="+mj-lt"/>
              </a:rPr>
              <a:t>“Brine” (50,000 to 150,000+ ppm TDS)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Papyrus" panose="03070502060502030205" pitchFamily="66" charset="0"/>
              </a:rPr>
              <a:t>I2M Associates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0661" y="514387"/>
            <a:ext cx="9342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Produced Water Recycling: 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Factor Technological Developments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270" y="1147715"/>
            <a:ext cx="744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Historical Preference for Freshwater amenable to chemical treatment to inhibit formation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Produced Water Chemistry Issues have limited reuse for horizontal well fracturing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Scaling and Fouling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Friction (fracture effectiveness) and Damage to Formation (softening rock/reduced conductivity)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Produced Water Management Options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Deep Well Disposal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Direct Filtration and Reuse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Advanced Treatment for Reuse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Treatment and Discharge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21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8B91-991E-47DF-A5F2-7F8AF48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 – </a:t>
            </a:r>
            <a:r>
              <a:rPr lang="en-US" sz="3100" dirty="0"/>
              <a:t>Freshwater vs Produced Water </a:t>
            </a:r>
            <a:br>
              <a:rPr lang="en-US" sz="3100" dirty="0"/>
            </a:br>
            <a:r>
              <a:rPr lang="en-US" sz="2700" dirty="0"/>
              <a:t>Treatment Advances allow Fracturing with Produced Water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BE87-5064-4DC6-98BE-635792CAB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86516"/>
            <a:ext cx="4184035" cy="38807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EXAMPLE FROM HALLIBURTON</a:t>
            </a:r>
          </a:p>
          <a:p>
            <a:r>
              <a:rPr lang="en-US" dirty="0">
                <a:latin typeface="+mj-lt"/>
              </a:rPr>
              <a:t>Produced water: high TDS up to 285,000 ppm. </a:t>
            </a:r>
          </a:p>
          <a:p>
            <a:r>
              <a:rPr lang="en-US" dirty="0">
                <a:latin typeface="+mj-lt"/>
              </a:rPr>
              <a:t>At such levels, developing stable crosslinked fluid systems becomes difficult, so operators use fresh water for fracturing.</a:t>
            </a:r>
          </a:p>
          <a:p>
            <a:r>
              <a:rPr lang="en-US" dirty="0">
                <a:latin typeface="+mj-lt"/>
              </a:rPr>
              <a:t>Halliburton developed a customized frac fluid for high-TDS produced water. The fluid is designed to crosslink using the operator’s produced water. </a:t>
            </a:r>
          </a:p>
          <a:p>
            <a:r>
              <a:rPr lang="en-US" dirty="0">
                <a:latin typeface="+mj-lt"/>
              </a:rPr>
              <a:t>Halliburton treated eight wells with the formulation. It worked as effectively as fluids mixed with fresh water. </a:t>
            </a:r>
          </a:p>
          <a:p>
            <a:r>
              <a:rPr lang="en-US" dirty="0">
                <a:latin typeface="+mj-lt"/>
              </a:rPr>
              <a:t>Halliburton </a:t>
            </a:r>
            <a:r>
              <a:rPr lang="en-US" dirty="0" err="1">
                <a:latin typeface="+mj-lt"/>
              </a:rPr>
              <a:t>CleanWave</a:t>
            </a:r>
            <a:r>
              <a:rPr lang="en-US" dirty="0">
                <a:latin typeface="+mj-lt"/>
              </a:rPr>
              <a:t> treatment service, an electrocoagulation process that removes hydrocarbons, heavy metals and suspended solids.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8540C-9935-480C-9FE0-E68C13BCCC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</a:rPr>
              <a:t>Even though dissolved solids remained, the water was clean enough to work effectively with the new customized fluid additive system</a:t>
            </a:r>
          </a:p>
          <a:p>
            <a:r>
              <a:rPr lang="en-US" dirty="0">
                <a:latin typeface="+mj-lt"/>
              </a:rPr>
              <a:t>On site treatment reduces the cost of water transportation via  trucking by 1,400 loads, saving money and infrastructure.</a:t>
            </a:r>
          </a:p>
          <a:p>
            <a:r>
              <a:rPr lang="en-US" dirty="0">
                <a:latin typeface="+mj-lt"/>
              </a:rPr>
              <a:t>Historically, using produced water for fracturing has been cost-prohibitive. </a:t>
            </a:r>
          </a:p>
          <a:p>
            <a:r>
              <a:rPr lang="en-US" dirty="0">
                <a:latin typeface="+mj-lt"/>
              </a:rPr>
              <a:t>The cleanup costs necessary to create an effective crosslinked frac fluid were just too high compared to the cost of fresh water. </a:t>
            </a:r>
          </a:p>
          <a:p>
            <a:r>
              <a:rPr lang="en-US" dirty="0">
                <a:latin typeface="+mj-lt"/>
              </a:rPr>
              <a:t>Estimated savings of  eight million gallons of fresh water and $500,000 to $700,000 in total cost of operations.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5AD1-A854-4DBE-94B4-8DF7E33E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I2M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1013-B89C-4C5E-A73B-A2C2A7D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3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8B91-991E-47DF-A5F2-7F8AF48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 – </a:t>
            </a:r>
            <a:r>
              <a:rPr lang="en-US" sz="3100" dirty="0"/>
              <a:t>Technologic Water Treatment Advances allow Fracturing with Produced Water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BE87-5064-4DC6-98BE-635792CAB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38807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latin typeface="+mj-lt"/>
              </a:rPr>
              <a:t>EXAMPLE FROM CONOCO. </a:t>
            </a:r>
          </a:p>
          <a:p>
            <a:r>
              <a:rPr lang="en-US" sz="5600" dirty="0">
                <a:latin typeface="+mj-lt"/>
              </a:rPr>
              <a:t>Developed new test methods for evaluation potential for formation damage</a:t>
            </a:r>
          </a:p>
          <a:p>
            <a:r>
              <a:rPr lang="en-US" sz="5600" dirty="0">
                <a:latin typeface="+mj-lt"/>
              </a:rPr>
              <a:t>Screens alternative fluid treatment and additive systems for potential damage to the proppant conductivity of fractured shale formations. </a:t>
            </a:r>
          </a:p>
          <a:p>
            <a:r>
              <a:rPr lang="en-US" sz="5600" dirty="0">
                <a:latin typeface="+mj-lt"/>
              </a:rPr>
              <a:t>A fluid damage test helped distinguish between the effectiveness of different fluid and breaker systems, and a rock softening test was developed to evaluate the impact of fluid interaction on the surface using a </a:t>
            </a:r>
            <a:r>
              <a:rPr lang="en-US" sz="5600" dirty="0" err="1">
                <a:latin typeface="+mj-lt"/>
              </a:rPr>
              <a:t>Nanovea</a:t>
            </a:r>
            <a:r>
              <a:rPr lang="en-US" sz="5600" dirty="0">
                <a:latin typeface="+mj-lt"/>
              </a:rPr>
              <a:t> Micro Hardness tester.</a:t>
            </a:r>
          </a:p>
          <a:p>
            <a:r>
              <a:rPr lang="en-US" sz="5600" dirty="0">
                <a:latin typeface="+mj-lt"/>
              </a:rPr>
              <a:t>Sharma and </a:t>
            </a:r>
            <a:r>
              <a:rPr lang="en-US" sz="5600" dirty="0" err="1">
                <a:latin typeface="+mj-lt"/>
              </a:rPr>
              <a:t>Bjornen</a:t>
            </a:r>
            <a:r>
              <a:rPr lang="en-US" sz="5600" dirty="0">
                <a:latin typeface="+mj-lt"/>
              </a:rPr>
              <a:t> (2018) wrote that the amount of potential residue filtered by a thin proppant pack of small proppant was potentially damaging. </a:t>
            </a:r>
          </a:p>
          <a:p>
            <a:r>
              <a:rPr lang="en-US" sz="5600" dirty="0">
                <a:latin typeface="+mj-lt"/>
              </a:rPr>
              <a:t>With another, the iron-stained residue was eliminated but the hardness remained.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8540C-9935-480C-9FE0-E68C13BCCC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>
              <a:latin typeface="+mj-lt"/>
            </a:endParaRPr>
          </a:p>
          <a:p>
            <a:r>
              <a:rPr lang="en-US" sz="5600" dirty="0">
                <a:latin typeface="+mj-lt"/>
              </a:rPr>
              <a:t>The best fluid reduced risk of damage significantly when a high pH produced water fluid was considered.</a:t>
            </a:r>
          </a:p>
          <a:p>
            <a:r>
              <a:rPr lang="en-US" sz="5600" dirty="0">
                <a:latin typeface="+mj-lt"/>
              </a:rPr>
              <a:t>The treated produced water was also shown to have a less negative impact on rock hardness. </a:t>
            </a:r>
          </a:p>
          <a:p>
            <a:r>
              <a:rPr lang="en-US" sz="5600" dirty="0">
                <a:latin typeface="+mj-lt"/>
              </a:rPr>
              <a:t>Sharma and </a:t>
            </a:r>
            <a:r>
              <a:rPr lang="en-US" sz="5600" dirty="0" err="1">
                <a:latin typeface="+mj-lt"/>
              </a:rPr>
              <a:t>Bjornen</a:t>
            </a:r>
            <a:r>
              <a:rPr lang="en-US" sz="5600" dirty="0">
                <a:latin typeface="+mj-lt"/>
              </a:rPr>
              <a:t> (2018) wrote that this finding “makes sense” – inject water similar to water already in the formation to reduce formation damage </a:t>
            </a:r>
          </a:p>
          <a:p>
            <a:r>
              <a:rPr lang="en-US" sz="5600" dirty="0">
                <a:latin typeface="+mj-lt"/>
              </a:rPr>
              <a:t>Conoco treatments should make properly designed produced water less prone to proppant embedment. It should also result in more conductive fractures than with freshwater alternatives.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5AD1-A854-4DBE-94B4-8DF7E33E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I2M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1013-B89C-4C5E-A73B-A2C2A7D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Co-Authors and 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8691"/>
            <a:ext cx="8596668" cy="439267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None/>
            </a:pPr>
            <a:r>
              <a:rPr lang="en-US" sz="4000" dirty="0">
                <a:latin typeface="+mj-lt"/>
              </a:rPr>
              <a:t>Many thanks to 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</a:rPr>
              <a:t>Don </a:t>
            </a:r>
            <a:r>
              <a:rPr lang="en-US" sz="3200" dirty="0" err="1">
                <a:latin typeface="+mj-lt"/>
              </a:rPr>
              <a:t>Gorber</a:t>
            </a:r>
            <a:r>
              <a:rPr lang="en-US" sz="3200" dirty="0">
                <a:latin typeface="+mj-lt"/>
              </a:rPr>
              <a:t> and Lloyd Torrens, Independent Environmental Consultants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</a:rPr>
              <a:t>Jennifer Warfield, ERM &amp; Lori Magyar, </a:t>
            </a:r>
            <a:r>
              <a:rPr lang="en-US" sz="3200" dirty="0" err="1">
                <a:latin typeface="+mj-lt"/>
              </a:rPr>
              <a:t>Auradon</a:t>
            </a:r>
            <a:r>
              <a:rPr lang="en-US" sz="3200" dirty="0">
                <a:latin typeface="+mj-lt"/>
              </a:rPr>
              <a:t> Consulting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+mj-lt"/>
              </a:rPr>
              <a:t>Resourses</a:t>
            </a:r>
            <a:r>
              <a:rPr lang="en-US" sz="3200" dirty="0">
                <a:latin typeface="+mj-lt"/>
              </a:rPr>
              <a:t> at Texas Railroad Commission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</a:rPr>
              <a:t>Produced Water Society – Permian Basin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</a:rPr>
              <a:t>Our clients, TCEQ, CDC, and RCT and Andrew </a:t>
            </a:r>
            <a:r>
              <a:rPr lang="en-US" sz="3200" dirty="0" err="1">
                <a:latin typeface="+mj-lt"/>
              </a:rPr>
              <a:t>Fono</a:t>
            </a:r>
            <a:r>
              <a:rPr lang="en-US" sz="3200" dirty="0">
                <a:latin typeface="+mj-lt"/>
              </a:rPr>
              <a:t>, formerly of </a:t>
            </a:r>
            <a:r>
              <a:rPr lang="en-US" sz="3200" dirty="0" err="1">
                <a:latin typeface="+mj-lt"/>
              </a:rPr>
              <a:t>Winstead</a:t>
            </a:r>
            <a:r>
              <a:rPr lang="en-US" sz="3200" dirty="0">
                <a:latin typeface="+mj-lt"/>
              </a:rPr>
              <a:t> and Haynes &amp; Boone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Papyrus" panose="03070502060502030205" pitchFamily="66" charset="0"/>
              </a:rPr>
              <a:t>I2M Associates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05609" y="6042142"/>
            <a:ext cx="816573" cy="365125"/>
          </a:xfrm>
        </p:spPr>
        <p:txBody>
          <a:bodyPr/>
          <a:lstStyle/>
          <a:p>
            <a:fld id="{898540D1-8FFB-4BE5-9A4A-84A43F9396B2}" type="slidenum">
              <a:rPr lang="en-US" sz="1200" smtClean="0">
                <a:solidFill>
                  <a:schemeClr val="bg1"/>
                </a:solidFill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Produced Water vs. “Slick” Water 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68" y="1418467"/>
            <a:ext cx="8689433" cy="4622895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Feasibility of Produced Water Reuse is dependent on 3 factors: </a:t>
            </a:r>
          </a:p>
          <a:p>
            <a:pPr lvl="1"/>
            <a:r>
              <a:rPr lang="en-US" sz="1800" dirty="0">
                <a:latin typeface="+mj-lt"/>
              </a:rPr>
              <a:t>Not only dependent on quality, but also Quantity and Duration</a:t>
            </a:r>
          </a:p>
          <a:p>
            <a:r>
              <a:rPr lang="en-US" dirty="0">
                <a:latin typeface="+mj-lt"/>
              </a:rPr>
              <a:t>Produced Water Generation by Shale Play Varies Widely: </a:t>
            </a:r>
          </a:p>
          <a:p>
            <a:pPr lvl="1"/>
            <a:r>
              <a:rPr lang="en-US" dirty="0">
                <a:latin typeface="+mj-lt"/>
              </a:rPr>
              <a:t>Initial Produced Water vs. Quantities and Rates of Water Production and Demand </a:t>
            </a:r>
          </a:p>
          <a:p>
            <a:r>
              <a:rPr lang="en-US" dirty="0">
                <a:latin typeface="+mj-lt"/>
              </a:rPr>
              <a:t>Important for Reuse: require large volumes over short time period for “</a:t>
            </a:r>
            <a:r>
              <a:rPr lang="en-US" dirty="0" err="1">
                <a:latin typeface="+mj-lt"/>
              </a:rPr>
              <a:t>frac”ing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“Initial” defined here as first 10 days of  Flowback and Production Process</a:t>
            </a:r>
          </a:p>
          <a:p>
            <a:r>
              <a:rPr lang="en-US" dirty="0">
                <a:latin typeface="+mj-lt"/>
              </a:rPr>
              <a:t>Barnett, Fayetteville, and Marcellus Shales</a:t>
            </a:r>
          </a:p>
          <a:p>
            <a:pPr lvl="1"/>
            <a:r>
              <a:rPr lang="en-US" dirty="0">
                <a:latin typeface="+mj-lt"/>
              </a:rPr>
              <a:t>500,000 to 600,000 gallons per well in first 10 days </a:t>
            </a:r>
          </a:p>
          <a:p>
            <a:pPr lvl="1"/>
            <a:r>
              <a:rPr lang="en-US" dirty="0">
                <a:latin typeface="+mj-lt"/>
              </a:rPr>
              <a:t>~ 10% to 15% of total water needed to “frac” a new well</a:t>
            </a:r>
          </a:p>
          <a:p>
            <a:r>
              <a:rPr lang="en-US" dirty="0">
                <a:latin typeface="+mj-lt"/>
              </a:rPr>
              <a:t>Haynesville Shale</a:t>
            </a:r>
          </a:p>
          <a:p>
            <a:pPr lvl="1"/>
            <a:r>
              <a:rPr lang="en-US" dirty="0">
                <a:latin typeface="+mj-lt"/>
              </a:rPr>
              <a:t>250,000 gallons per well in first 10 days </a:t>
            </a:r>
          </a:p>
          <a:p>
            <a:pPr lvl="1"/>
            <a:r>
              <a:rPr lang="en-US" dirty="0">
                <a:latin typeface="+mj-lt"/>
              </a:rPr>
              <a:t>~ 5% of total water needed to </a:t>
            </a:r>
            <a:r>
              <a:rPr lang="en-US" dirty="0" err="1">
                <a:latin typeface="+mj-lt"/>
              </a:rPr>
              <a:t>frac</a:t>
            </a:r>
            <a:r>
              <a:rPr lang="en-US" dirty="0">
                <a:latin typeface="+mj-lt"/>
              </a:rPr>
              <a:t> a new well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2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2278"/>
            <a:ext cx="8596668" cy="1320800"/>
          </a:xfrm>
        </p:spPr>
        <p:txBody>
          <a:bodyPr/>
          <a:lstStyle/>
          <a:p>
            <a:r>
              <a:rPr lang="en-US" dirty="0"/>
              <a:t>Geo-Chemistry of Produced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720" y="1167737"/>
            <a:ext cx="8596668" cy="519896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Blending for Reuse - TDS</a:t>
            </a:r>
          </a:p>
          <a:p>
            <a:pPr lvl="1"/>
            <a:r>
              <a:rPr lang="en-US" dirty="0">
                <a:latin typeface="+mj-lt"/>
              </a:rPr>
              <a:t>Chlorides and Total Dissolved Solids (TDS)</a:t>
            </a:r>
          </a:p>
          <a:p>
            <a:pPr lvl="1"/>
            <a:r>
              <a:rPr lang="en-US" dirty="0">
                <a:latin typeface="+mj-lt"/>
              </a:rPr>
              <a:t>Generally not looking at removal, TDS determines freshwater blending ratios </a:t>
            </a:r>
          </a:p>
          <a:p>
            <a:pPr lvl="1"/>
            <a:r>
              <a:rPr lang="en-US" dirty="0">
                <a:latin typeface="+mj-lt"/>
              </a:rPr>
              <a:t>Very high TDS increases friction in hydraulic fracturing process (bad)</a:t>
            </a:r>
          </a:p>
          <a:p>
            <a:pPr lvl="1"/>
            <a:r>
              <a:rPr lang="en-US" dirty="0">
                <a:latin typeface="+mj-lt"/>
              </a:rPr>
              <a:t>Counter:  Freshwater can damage a formation</a:t>
            </a:r>
          </a:p>
          <a:p>
            <a:r>
              <a:rPr lang="en-US" dirty="0">
                <a:latin typeface="+mj-lt"/>
              </a:rPr>
              <a:t>Filtering Prior to Reuse - TSS</a:t>
            </a:r>
          </a:p>
          <a:p>
            <a:pPr lvl="1"/>
            <a:r>
              <a:rPr lang="en-US" dirty="0">
                <a:latin typeface="+mj-lt"/>
              </a:rPr>
              <a:t>Turbidity and Total Suspended Solids (TSS)</a:t>
            </a:r>
          </a:p>
          <a:p>
            <a:pPr lvl="1"/>
            <a:r>
              <a:rPr lang="en-US" dirty="0">
                <a:latin typeface="+mj-lt"/>
              </a:rPr>
              <a:t>Can determine filtration rates, size of filter, performance</a:t>
            </a:r>
          </a:p>
          <a:p>
            <a:pPr lvl="1"/>
            <a:r>
              <a:rPr lang="en-US" dirty="0">
                <a:latin typeface="+mj-lt"/>
              </a:rPr>
              <a:t>High solids can plug well and decrease biocide effectiveness</a:t>
            </a:r>
          </a:p>
          <a:p>
            <a:r>
              <a:rPr lang="en-US" dirty="0">
                <a:latin typeface="+mj-lt"/>
              </a:rPr>
              <a:t>Other Parameters of Concern</a:t>
            </a:r>
          </a:p>
          <a:p>
            <a:pPr lvl="1"/>
            <a:r>
              <a:rPr lang="en-US" dirty="0">
                <a:latin typeface="+mj-lt"/>
              </a:rPr>
              <a:t>Water “hardness” compounds (e.g. Calcium and Magnesium) create mineral precipitation</a:t>
            </a:r>
          </a:p>
          <a:p>
            <a:pPr lvl="1"/>
            <a:r>
              <a:rPr lang="en-US" dirty="0">
                <a:latin typeface="+mj-lt"/>
              </a:rPr>
              <a:t>Sulfates can be used by bacteria to create hydrogen sulfide &amp; corrosion issues</a:t>
            </a:r>
          </a:p>
          <a:p>
            <a:pPr lvl="1"/>
            <a:r>
              <a:rPr lang="en-US" dirty="0">
                <a:latin typeface="+mj-lt"/>
              </a:rPr>
              <a:t>Barium can combine with sulfates to create scale</a:t>
            </a:r>
          </a:p>
          <a:p>
            <a:pPr lvl="1"/>
            <a:r>
              <a:rPr lang="en-US" dirty="0">
                <a:latin typeface="+mj-lt"/>
              </a:rPr>
              <a:t>High iron can drop out creating emulsions and plugging, induces fouling</a:t>
            </a:r>
          </a:p>
          <a:p>
            <a:pPr lvl="1"/>
            <a:r>
              <a:rPr lang="en-US" dirty="0">
                <a:latin typeface="+mj-lt"/>
              </a:rPr>
              <a:t>Bacteria is always a concern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0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Filtration Process with new Additive Systems for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38484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Filtration Process:</a:t>
            </a:r>
          </a:p>
          <a:p>
            <a:pPr lvl="1"/>
            <a:r>
              <a:rPr lang="en-US" dirty="0">
                <a:latin typeface="+mj-lt"/>
              </a:rPr>
              <a:t>Produced water during “ flowback” process collected and stored in holding tanks onsite.</a:t>
            </a:r>
          </a:p>
          <a:p>
            <a:pPr lvl="1"/>
            <a:r>
              <a:rPr lang="en-US" dirty="0">
                <a:latin typeface="+mj-lt"/>
              </a:rPr>
              <a:t>Produced water pumped from tanks through a 100-micron filter followed by a  20-micron filter</a:t>
            </a:r>
          </a:p>
          <a:p>
            <a:pPr lvl="1"/>
            <a:r>
              <a:rPr lang="en-US" dirty="0">
                <a:latin typeface="+mj-lt"/>
              </a:rPr>
              <a:t>Filter is designed to remove suspended solids in fluid (not salts) .</a:t>
            </a:r>
          </a:p>
          <a:p>
            <a:pPr lvl="1"/>
            <a:r>
              <a:rPr lang="en-US" dirty="0">
                <a:latin typeface="+mj-lt"/>
              </a:rPr>
              <a:t>Filtered fluid is pumped into a clean storage tank and transported to next well to be  hydraulically fractured</a:t>
            </a:r>
          </a:p>
          <a:p>
            <a:pPr lvl="1"/>
            <a:r>
              <a:rPr lang="en-US" dirty="0">
                <a:latin typeface="+mj-lt"/>
              </a:rPr>
              <a:t>Filters and solids collected are disposed of by a licensed contractor and sent to an approved landfill</a:t>
            </a:r>
          </a:p>
          <a:p>
            <a:r>
              <a:rPr lang="en-US" dirty="0">
                <a:latin typeface="+mj-lt"/>
              </a:rPr>
              <a:t>Reuse Process:</a:t>
            </a:r>
          </a:p>
          <a:p>
            <a:pPr lvl="1"/>
            <a:r>
              <a:rPr lang="en-US" dirty="0">
                <a:latin typeface="+mj-lt"/>
              </a:rPr>
              <a:t>Prior to use in </a:t>
            </a:r>
            <a:r>
              <a:rPr lang="en-US" dirty="0" err="1">
                <a:latin typeface="+mj-lt"/>
              </a:rPr>
              <a:t>frac</a:t>
            </a:r>
            <a:r>
              <a:rPr lang="en-US" dirty="0">
                <a:latin typeface="+mj-lt"/>
              </a:rPr>
              <a:t>, the water is tested for remaining constituents </a:t>
            </a:r>
          </a:p>
          <a:p>
            <a:pPr lvl="2"/>
            <a:r>
              <a:rPr lang="en-US" dirty="0">
                <a:latin typeface="+mj-lt"/>
              </a:rPr>
              <a:t>(TDS/Salts, Scaling Compounds) that were not removed in filtration process</a:t>
            </a:r>
          </a:p>
          <a:p>
            <a:pPr lvl="2"/>
            <a:r>
              <a:rPr lang="en-US" dirty="0">
                <a:latin typeface="+mj-lt"/>
              </a:rPr>
              <a:t>Test results determine blending ratios</a:t>
            </a:r>
          </a:p>
          <a:p>
            <a:pPr lvl="1"/>
            <a:r>
              <a:rPr lang="en-US" dirty="0">
                <a:latin typeface="+mj-lt"/>
              </a:rPr>
              <a:t>Robust scale inhibition and bacteria elimination programs implemented which require substantial management and testing prior to </a:t>
            </a:r>
            <a:r>
              <a:rPr lang="en-US" dirty="0" err="1">
                <a:latin typeface="+mj-lt"/>
              </a:rPr>
              <a:t>frac</a:t>
            </a:r>
            <a:r>
              <a:rPr lang="en-US" dirty="0">
                <a:latin typeface="+mj-lt"/>
              </a:rPr>
              <a:t> </a:t>
            </a:r>
          </a:p>
          <a:p>
            <a:pPr lvl="1"/>
            <a:r>
              <a:rPr lang="en-US" dirty="0">
                <a:latin typeface="+mj-lt"/>
              </a:rPr>
              <a:t>Fresh or brackish “make-up” water is blended in to meet quality and quantity requirements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760D-2F99-40C2-A89E-5EDFD3B5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63826"/>
            <a:ext cx="9937658" cy="1466574"/>
          </a:xfrm>
        </p:spPr>
        <p:txBody>
          <a:bodyPr>
            <a:normAutofit/>
          </a:bodyPr>
          <a:lstStyle/>
          <a:p>
            <a:r>
              <a:rPr lang="en-US" sz="2400" dirty="0"/>
              <a:t>Advanced Technologies: Thermal Distillation &amp; Reversed Osmosis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1883-7CD7-4D15-9990-99F91065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8471"/>
            <a:ext cx="8705205" cy="470289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+mj-lt"/>
              </a:rPr>
              <a:t>Thermal Distillation and/or Advanced Reverse Osmosis </a:t>
            </a:r>
          </a:p>
          <a:p>
            <a:pPr lvl="1"/>
            <a:r>
              <a:rPr lang="en-US" sz="2400" dirty="0">
                <a:latin typeface="+mj-lt"/>
              </a:rPr>
              <a:t>Ability to treat produced water and recapture the water</a:t>
            </a:r>
          </a:p>
          <a:p>
            <a:pPr lvl="1"/>
            <a:r>
              <a:rPr lang="en-US" sz="2400" dirty="0">
                <a:latin typeface="+mj-lt"/>
              </a:rPr>
              <a:t>Beneficial if an end user for water: e.g., electric power plants and discharge to rivers for ag and municipal use </a:t>
            </a:r>
          </a:p>
          <a:p>
            <a:pPr lvl="1"/>
            <a:r>
              <a:rPr lang="en-US" sz="2400" dirty="0">
                <a:latin typeface="+mj-lt"/>
              </a:rPr>
              <a:t>Previously energy intensive (and costly)—requires regulatory changes !!!!!!!! Both OK and TX are seeking approval to permit</a:t>
            </a:r>
          </a:p>
          <a:p>
            <a:pPr lvl="1"/>
            <a:r>
              <a:rPr lang="en-US" sz="2400" dirty="0">
                <a:latin typeface="+mj-lt"/>
              </a:rPr>
              <a:t>Most distillation/advanced RO systems are designed for treatment of  large volumes of water</a:t>
            </a:r>
          </a:p>
          <a:p>
            <a:pPr lvl="1"/>
            <a:r>
              <a:rPr lang="en-US" sz="2400" dirty="0">
                <a:latin typeface="+mj-lt"/>
              </a:rPr>
              <a:t>Centralized treatment facilities &amp; long transportation distances</a:t>
            </a:r>
          </a:p>
          <a:p>
            <a:pPr lvl="2"/>
            <a:r>
              <a:rPr lang="en-US" sz="2200" dirty="0">
                <a:latin typeface="+mj-lt"/>
              </a:rPr>
              <a:t>Five of 8 larger water management companies plan new plants</a:t>
            </a:r>
          </a:p>
          <a:p>
            <a:pPr lvl="1"/>
            <a:r>
              <a:rPr lang="en-US" sz="2400" dirty="0">
                <a:latin typeface="+mj-lt"/>
              </a:rPr>
              <a:t>In Use in West Texas: E.g., El Paso treats brackish water and “recharges” its drinking water aquifer with ~27 </a:t>
            </a:r>
            <a:r>
              <a:rPr lang="en-US" sz="2400" dirty="0" err="1">
                <a:latin typeface="+mj-lt"/>
              </a:rPr>
              <a:t>mgd</a:t>
            </a:r>
            <a:r>
              <a:rPr lang="en-US" sz="2400" dirty="0">
                <a:latin typeface="+mj-lt"/>
              </a:rPr>
              <a:t> of freshwater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FB0E9-5D90-4A28-A4F0-E78E2668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116" y="6039733"/>
            <a:ext cx="6297612" cy="365125"/>
          </a:xfrm>
        </p:spPr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428C3-D20B-4920-9E10-37B439D3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9BF4-1949-4FC7-AA72-AF92CCA0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2458"/>
            <a:ext cx="8596668" cy="1320800"/>
          </a:xfrm>
        </p:spPr>
        <p:txBody>
          <a:bodyPr/>
          <a:lstStyle/>
          <a:p>
            <a:r>
              <a:rPr lang="en-US" dirty="0"/>
              <a:t>Advanced Technology; Reverse Osmosis and Chemical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BFEE9-A82D-43E8-9515-95180FF4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655" y="1417983"/>
            <a:ext cx="8705205" cy="462337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latin typeface="+mj-lt"/>
              </a:rPr>
              <a:t>Membrane Systems (Reverse Osmosis)</a:t>
            </a:r>
          </a:p>
          <a:p>
            <a:pPr lvl="1"/>
            <a:r>
              <a:rPr lang="en-US" dirty="0">
                <a:latin typeface="+mj-lt"/>
              </a:rPr>
              <a:t>Historically prone to scaling without comprehensive pretreatment</a:t>
            </a:r>
          </a:p>
          <a:p>
            <a:pPr lvl="1"/>
            <a:r>
              <a:rPr lang="en-US" dirty="0">
                <a:latin typeface="+mj-lt"/>
              </a:rPr>
              <a:t>Need very experienced operators</a:t>
            </a:r>
          </a:p>
          <a:p>
            <a:pPr lvl="1"/>
            <a:r>
              <a:rPr lang="en-US" dirty="0">
                <a:latin typeface="+mj-lt"/>
              </a:rPr>
              <a:t>Technology much improved with advanced multi-membrane systems and membrane washing </a:t>
            </a:r>
          </a:p>
          <a:p>
            <a:pPr lvl="1"/>
            <a:r>
              <a:rPr lang="en-US" dirty="0">
                <a:latin typeface="+mj-lt"/>
              </a:rPr>
              <a:t>Advanced coatings</a:t>
            </a:r>
          </a:p>
          <a:p>
            <a:pPr lvl="1"/>
            <a:r>
              <a:rPr lang="en-US" dirty="0">
                <a:latin typeface="+mj-lt"/>
              </a:rPr>
              <a:t>Energy requirements have decreased with membrane advances</a:t>
            </a:r>
          </a:p>
          <a:p>
            <a:pPr lvl="1"/>
            <a:r>
              <a:rPr lang="en-US" dirty="0">
                <a:latin typeface="+mj-lt"/>
              </a:rPr>
              <a:t>Increased use in Texas</a:t>
            </a:r>
          </a:p>
          <a:p>
            <a:r>
              <a:rPr lang="en-US" dirty="0">
                <a:latin typeface="+mj-lt"/>
              </a:rPr>
              <a:t>Chemical Precipitation and Electro-Coagulation</a:t>
            </a:r>
          </a:p>
          <a:p>
            <a:pPr lvl="1"/>
            <a:r>
              <a:rPr lang="en-US" dirty="0">
                <a:latin typeface="+mj-lt"/>
              </a:rPr>
              <a:t>Less expensive </a:t>
            </a:r>
          </a:p>
          <a:p>
            <a:pPr lvl="1"/>
            <a:r>
              <a:rPr lang="en-US" dirty="0">
                <a:latin typeface="+mj-lt"/>
              </a:rPr>
              <a:t>Still requires relatively experienced operators</a:t>
            </a:r>
          </a:p>
          <a:p>
            <a:pPr lvl="1"/>
            <a:r>
              <a:rPr lang="en-US" dirty="0">
                <a:latin typeface="+mj-lt"/>
              </a:rPr>
              <a:t>Used more with alternative sources of water such as municipal waste water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9F480-33C8-4B55-8AC5-49F8A5B4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C89C3-C72A-4B46-B00D-3888A5D6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8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4520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dirty="0"/>
              <a:t>In Summary: Economic and Social Contract Drivers Are Encouraging Recycling in Permian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098" y="1436656"/>
            <a:ext cx="8744962" cy="5433391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Reduction in the volume of wastewater </a:t>
            </a:r>
          </a:p>
          <a:p>
            <a:pPr lvl="1"/>
            <a:r>
              <a:rPr lang="en-US" dirty="0">
                <a:latin typeface="+mj-lt"/>
              </a:rPr>
              <a:t>Less sent offsite for disposal</a:t>
            </a:r>
          </a:p>
          <a:p>
            <a:pPr lvl="1"/>
            <a:r>
              <a:rPr lang="en-US" dirty="0">
                <a:latin typeface="+mj-lt"/>
              </a:rPr>
              <a:t>Less risk of seismic activity</a:t>
            </a:r>
          </a:p>
          <a:p>
            <a:pPr lvl="1"/>
            <a:r>
              <a:rPr lang="en-US" dirty="0">
                <a:latin typeface="+mj-lt"/>
              </a:rPr>
              <a:t>Less fresh water needed for hydraulic fracturing operations </a:t>
            </a:r>
          </a:p>
          <a:p>
            <a:pPr lvl="1"/>
            <a:r>
              <a:rPr lang="en-US" dirty="0">
                <a:latin typeface="+mj-lt"/>
              </a:rPr>
              <a:t>Reduced impact on local supplies </a:t>
            </a:r>
          </a:p>
          <a:p>
            <a:pPr lvl="1"/>
            <a:r>
              <a:rPr lang="en-US" dirty="0">
                <a:latin typeface="+mj-lt"/>
              </a:rPr>
              <a:t>Reduced truck traffic on public roads (less fresh water hauled) </a:t>
            </a:r>
          </a:p>
          <a:p>
            <a:pPr lvl="1"/>
            <a:r>
              <a:rPr lang="en-US" dirty="0">
                <a:latin typeface="+mj-lt"/>
              </a:rPr>
              <a:t>Less impact on public roads, noise, air quality</a:t>
            </a:r>
          </a:p>
          <a:p>
            <a:r>
              <a:rPr lang="en-US" dirty="0">
                <a:latin typeface="+mj-lt"/>
              </a:rPr>
              <a:t>Filtration process used is inexpensive and does not require substantial amounts of energy </a:t>
            </a:r>
          </a:p>
          <a:p>
            <a:r>
              <a:rPr lang="en-US" dirty="0">
                <a:latin typeface="+mj-lt"/>
              </a:rPr>
              <a:t>Processes that remove salts (i.e. reverse osmosis membranes, distillation)</a:t>
            </a:r>
          </a:p>
          <a:p>
            <a:r>
              <a:rPr lang="en-US" dirty="0">
                <a:latin typeface="+mj-lt"/>
              </a:rPr>
              <a:t>Are helping to reduce the cost of operations </a:t>
            </a:r>
          </a:p>
          <a:p>
            <a:pPr lvl="1"/>
            <a:r>
              <a:rPr lang="en-US" dirty="0">
                <a:latin typeface="+mj-lt"/>
              </a:rPr>
              <a:t>Reduces wastewater disposal costs, water supply costs, and transportation costs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3311-0929-4045-B887-2726C154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31304"/>
            <a:ext cx="10056927" cy="1599096"/>
          </a:xfrm>
        </p:spPr>
        <p:txBody>
          <a:bodyPr/>
          <a:lstStyle/>
          <a:p>
            <a:r>
              <a:rPr lang="en-US" dirty="0"/>
              <a:t>Discharge Plans Being Opposed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392C7-F608-4F84-884B-9A75CCB8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61" y="1166191"/>
            <a:ext cx="8890736" cy="487517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Concerns of the so called permanent removal of water from the effective hydrologic cycle vs impact on surface water quality</a:t>
            </a:r>
          </a:p>
          <a:p>
            <a:r>
              <a:rPr lang="en-US" dirty="0">
                <a:latin typeface="+mj-lt"/>
              </a:rPr>
              <a:t>Concerns will reduce water available for human consumption</a:t>
            </a:r>
          </a:p>
          <a:p>
            <a:pPr lvl="1"/>
            <a:r>
              <a:rPr lang="en-US" dirty="0">
                <a:latin typeface="+mj-lt"/>
              </a:rPr>
              <a:t>Most water used in shale gas development either remains in the formation or returns as produced water</a:t>
            </a:r>
          </a:p>
          <a:p>
            <a:pPr lvl="1"/>
            <a:r>
              <a:rPr lang="en-US" dirty="0">
                <a:latin typeface="+mj-lt"/>
              </a:rPr>
              <a:t>Environmentalists oppose both water used in fracturing as well as water reuse</a:t>
            </a:r>
          </a:p>
          <a:p>
            <a:pPr lvl="1"/>
            <a:r>
              <a:rPr lang="en-US" dirty="0">
                <a:latin typeface="+mj-lt"/>
              </a:rPr>
              <a:t>Concerns with “</a:t>
            </a:r>
            <a:r>
              <a:rPr lang="en-US" dirty="0" err="1">
                <a:latin typeface="+mj-lt"/>
              </a:rPr>
              <a:t>re”use</a:t>
            </a:r>
            <a:r>
              <a:rPr lang="en-US" dirty="0">
                <a:latin typeface="+mj-lt"/>
              </a:rPr>
              <a:t> of  treated municipal waste water</a:t>
            </a:r>
          </a:p>
          <a:p>
            <a:pPr lvl="1"/>
            <a:r>
              <a:rPr lang="en-US" dirty="0">
                <a:latin typeface="+mj-lt"/>
              </a:rPr>
              <a:t>All water use is reuse; many river flows are nearly all treated waste water  !!!!!!!!</a:t>
            </a:r>
          </a:p>
          <a:p>
            <a:r>
              <a:rPr lang="en-US" dirty="0">
                <a:latin typeface="+mj-lt"/>
              </a:rPr>
              <a:t>The conventional method for disposal of produced water is through permitted Class II Salt Water Disposal Wells which have been associated with increased seismicity</a:t>
            </a:r>
          </a:p>
          <a:p>
            <a:r>
              <a:rPr lang="en-US" dirty="0">
                <a:latin typeface="+mj-lt"/>
              </a:rPr>
              <a:t>Argument that this is a different type of “consumption” than the evaporation of water from a power plant and other types of “consumption”</a:t>
            </a:r>
          </a:p>
          <a:p>
            <a:pPr lvl="1"/>
            <a:r>
              <a:rPr lang="en-US" dirty="0">
                <a:latin typeface="+mj-lt"/>
              </a:rPr>
              <a:t>Agricultural production is by far largest consumer of water</a:t>
            </a:r>
          </a:p>
          <a:p>
            <a:pPr lvl="1"/>
            <a:r>
              <a:rPr lang="en-US" dirty="0">
                <a:latin typeface="+mj-lt"/>
              </a:rPr>
              <a:t>Oil and gas very small in comparison</a:t>
            </a:r>
          </a:p>
          <a:p>
            <a:endParaRPr lang="en-US" dirty="0"/>
          </a:p>
          <a:p>
            <a:endParaRPr lang="en-US" dirty="0">
              <a:latin typeface="Papyrus" panose="03070502060502030205" pitchFamily="66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CE7E9-6D7E-47C1-A939-369D35A2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7701C-B374-4499-963B-01413927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72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0751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Conclusions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latin typeface="Papyrus" panose="03070502060502030205" pitchFamily="66" charset="0"/>
              </a:rPr>
              <a:t>I2M Associates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62263" y="6041361"/>
            <a:ext cx="683339" cy="365125"/>
          </a:xfrm>
        </p:spPr>
        <p:txBody>
          <a:bodyPr/>
          <a:lstStyle/>
          <a:p>
            <a:fld id="{898540D1-8FFB-4BE5-9A4A-84A43F9396B2}" type="slidenum">
              <a:rPr lang="en-US" sz="1200" smtClean="0">
                <a:solidFill>
                  <a:schemeClr val="bg1"/>
                </a:solidFill>
              </a:rPr>
              <a:pPr/>
              <a:t>27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199" y="1581551"/>
            <a:ext cx="861965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Technological advances are benefiting and addressing environmental concerns and facilitating increased production and effectiveness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Injection for disposal has been associated with releases &amp; seismicity.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Economic and Social Contract Incentives are Increasing Produced Water Recycling in the Permian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7FB2-0A0E-41BD-9388-177D232D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E0FE1-30DB-49FB-B8BF-C01E877C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8ACC7-9E7A-473A-8962-9DAC04DE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8E2F-B9D9-4A2F-87F7-E0FAE368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Produced Water is a New Source of Water Depending on Locale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1E5A2-3DB0-4525-A008-45FE7725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I2M Associates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7D8EF-ED68-4B34-92D7-74E93D9B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articles.waterdesalinationplants.com/wp-content/uploads/2012/10/estimates-of-produced-water-us-epa-water-reuse-2012-report.jpg">
            <a:extLst>
              <a:ext uri="{FF2B5EF4-FFF2-40B4-BE49-F238E27FC236}">
                <a16:creationId xmlns:a16="http://schemas.microsoft.com/office/drawing/2014/main" id="{A0B395DD-CDF7-49B0-8FE9-4BC4DFA85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96" y="2160588"/>
            <a:ext cx="613604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5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5523-E1C2-4FD3-AA60-AC8F7A5A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Several States and Regions Have Produced Water Reuse Initiatives That Have Borne Fruit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0C8D5-2C74-4CF5-9AC7-E3D33AB7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CC716-5498-4EF5-8165-810F93DF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://www.niobraranews.net/wp-content/uploads/2014/08/TOW14_200x2001.jpg">
            <a:extLst>
              <a:ext uri="{FF2B5EF4-FFF2-40B4-BE49-F238E27FC236}">
                <a16:creationId xmlns:a16="http://schemas.microsoft.com/office/drawing/2014/main" id="{A755F8D9-5669-4A4C-A7E9-41A8988B9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2" y="1947999"/>
            <a:ext cx="4320209" cy="432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2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2BD5-591E-4B95-834D-755350D2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E919-83AA-41AD-9403-6C507B584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55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Pennsylvania continues to set the pace for recycling produced water for frac-</a:t>
            </a:r>
            <a:r>
              <a:rPr lang="en-US" sz="2400" dirty="0" err="1">
                <a:latin typeface="+mj-lt"/>
              </a:rPr>
              <a:t>ing</a:t>
            </a:r>
            <a:r>
              <a:rPr lang="en-US" sz="2400" dirty="0">
                <a:latin typeface="+mj-lt"/>
              </a:rPr>
              <a:t> in the Marcellus shale versus other states in the play, with </a:t>
            </a:r>
          </a:p>
          <a:p>
            <a:r>
              <a:rPr lang="en-US" sz="2400" dirty="0">
                <a:latin typeface="+mj-lt"/>
              </a:rPr>
              <a:t>More than 60% of the 25 million barrels produced are being stored and treated for multiple applications. </a:t>
            </a:r>
          </a:p>
          <a:p>
            <a:r>
              <a:rPr lang="en-US" sz="2400" dirty="0">
                <a:latin typeface="+mj-lt"/>
              </a:rPr>
              <a:t>At the close of 2016, reported wastewater production from Pennsylvania’s 6,538 permitted wells declined 54% to 11.8 million barrels from a historical high of 25 million barrels in the second half of 2014.</a:t>
            </a:r>
          </a:p>
          <a:p>
            <a:r>
              <a:rPr lang="en-US" sz="2400" dirty="0">
                <a:latin typeface="+mj-lt"/>
              </a:rPr>
              <a:t>Data based on information for over 6,500 horizontal wells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A0D9D-4FDD-4EEF-9922-B78ED74F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736F4-3744-434E-A09E-47955C34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3F21-2C41-4C46-B4B8-C61E5562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Produced Water Society – Technical Committee for Permian Basin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E96A-0569-4EC7-9424-A015B2AE3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latin typeface="+mj-lt"/>
              </a:rPr>
              <a:t>Munib Ahmad</a:t>
            </a:r>
            <a:r>
              <a:rPr lang="en-US" dirty="0">
                <a:latin typeface="+mj-lt"/>
              </a:rPr>
              <a:t>, AAA Resources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Tyler Hussey</a:t>
            </a:r>
            <a:r>
              <a:rPr lang="en-US" dirty="0">
                <a:latin typeface="+mj-lt"/>
              </a:rPr>
              <a:t>, Apache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Devesh Mittal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Aquatech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John Walsh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Cetco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Drayton Bryant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Cetco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Michael Dunkel</a:t>
            </a:r>
            <a:r>
              <a:rPr lang="en-US" dirty="0">
                <a:latin typeface="+mj-lt"/>
              </a:rPr>
              <a:t>, CH2M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Cheng Chen</a:t>
            </a:r>
            <a:r>
              <a:rPr lang="en-US" dirty="0">
                <a:latin typeface="+mj-lt"/>
              </a:rPr>
              <a:t>, Chevron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Sheri Simpson</a:t>
            </a:r>
            <a:r>
              <a:rPr lang="en-US" dirty="0">
                <a:latin typeface="+mj-lt"/>
              </a:rPr>
              <a:t>, Chevron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Kushal Seth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Gradiant</a:t>
            </a:r>
            <a:r>
              <a:rPr lang="en-US" dirty="0">
                <a:latin typeface="+mj-lt"/>
              </a:rPr>
              <a:t> Energy Services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Wally Georgie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Maxoil</a:t>
            </a:r>
            <a:r>
              <a:rPr lang="en-US" dirty="0">
                <a:latin typeface="+mj-lt"/>
              </a:rPr>
              <a:t> Solutions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Steve Roeder</a:t>
            </a:r>
            <a:r>
              <a:rPr lang="en-US" dirty="0">
                <a:latin typeface="+mj-lt"/>
              </a:rPr>
              <a:t>, Mustang Energy Services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Matthew </a:t>
            </a:r>
            <a:r>
              <a:rPr lang="en-US" b="1" dirty="0" err="1">
                <a:latin typeface="+mj-lt"/>
              </a:rPr>
              <a:t>Goysich</a:t>
            </a:r>
            <a:r>
              <a:rPr lang="en-US" dirty="0">
                <a:latin typeface="+mj-lt"/>
              </a:rPr>
              <a:t>, MYCELX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James Robinson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Oxidane</a:t>
            </a:r>
            <a:r>
              <a:rPr lang="en-US" dirty="0">
                <a:latin typeface="+mj-lt"/>
              </a:rPr>
              <a:t> Engineering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Rajendra Ghimire</a:t>
            </a:r>
            <a:r>
              <a:rPr lang="en-US" dirty="0">
                <a:latin typeface="+mj-lt"/>
              </a:rPr>
              <a:t>, PFP Industries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Brad Nelson</a:t>
            </a:r>
            <a:r>
              <a:rPr lang="en-US" dirty="0">
                <a:latin typeface="+mj-lt"/>
              </a:rPr>
              <a:t>, Produced Water Solutions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Gregory Hallahan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ProSep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Robert </a:t>
            </a:r>
            <a:r>
              <a:rPr lang="en-US" b="1" dirty="0" err="1">
                <a:latin typeface="+mj-lt"/>
              </a:rPr>
              <a:t>Bruant</a:t>
            </a:r>
            <a:r>
              <a:rPr lang="en-US" dirty="0">
                <a:latin typeface="+mj-lt"/>
              </a:rPr>
              <a:t>, Red Tree Energy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E877F-9B84-49EA-8C67-C3C40A8DD3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latin typeface="+mj-lt"/>
              </a:rPr>
              <a:t>Cindy Pena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Rockwater</a:t>
            </a:r>
            <a:r>
              <a:rPr lang="en-US" dirty="0">
                <a:latin typeface="+mj-lt"/>
              </a:rPr>
              <a:t> Energy Solutions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Jim Patterson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RyKor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Hani Al Khalifa</a:t>
            </a:r>
            <a:r>
              <a:rPr lang="en-US" dirty="0">
                <a:latin typeface="+mj-lt"/>
              </a:rPr>
              <a:t>, Saudi Aramco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Daniel Shannon</a:t>
            </a:r>
            <a:r>
              <a:rPr lang="en-US" dirty="0">
                <a:latin typeface="+mj-lt"/>
              </a:rPr>
              <a:t>, Schlumberger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Michael Grossman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Scinor</a:t>
            </a:r>
            <a:r>
              <a:rPr lang="en-US" dirty="0">
                <a:latin typeface="+mj-lt"/>
              </a:rPr>
              <a:t> Water America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Chris </a:t>
            </a:r>
            <a:r>
              <a:rPr lang="en-US" b="1" dirty="0" err="1">
                <a:latin typeface="+mj-lt"/>
              </a:rPr>
              <a:t>Catalanotto</a:t>
            </a:r>
            <a:r>
              <a:rPr lang="en-US" dirty="0">
                <a:latin typeface="+mj-lt"/>
              </a:rPr>
              <a:t>, Siemens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Dustin Brownlow</a:t>
            </a:r>
            <a:r>
              <a:rPr lang="en-US" dirty="0">
                <a:latin typeface="+mj-lt"/>
              </a:rPr>
              <a:t>, Texas Water Solutions Management Group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Ming Yang</a:t>
            </a:r>
            <a:r>
              <a:rPr lang="en-US" dirty="0">
                <a:latin typeface="+mj-lt"/>
              </a:rPr>
              <a:t>, TUV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Emily Sappington</a:t>
            </a:r>
            <a:r>
              <a:rPr lang="en-US" dirty="0">
                <a:latin typeface="+mj-lt"/>
              </a:rPr>
              <a:t>, University of Houston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Duane </a:t>
            </a:r>
            <a:r>
              <a:rPr lang="en-US" b="1" dirty="0" err="1">
                <a:latin typeface="+mj-lt"/>
              </a:rPr>
              <a:t>Germenis</a:t>
            </a:r>
            <a:r>
              <a:rPr lang="en-US" dirty="0">
                <a:latin typeface="+mj-lt"/>
              </a:rPr>
              <a:t>, Veolia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Lisa </a:t>
            </a:r>
            <a:r>
              <a:rPr lang="en-US" b="1" dirty="0" err="1">
                <a:latin typeface="+mj-lt"/>
              </a:rPr>
              <a:t>Henthorne</a:t>
            </a:r>
            <a:r>
              <a:rPr lang="en-US" dirty="0">
                <a:latin typeface="+mj-lt"/>
              </a:rPr>
              <a:t>, Water Standard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Valentina Llano</a:t>
            </a:r>
            <a:r>
              <a:rPr lang="en-US" dirty="0">
                <a:latin typeface="+mj-lt"/>
              </a:rPr>
              <a:t>, Water Standard</a:t>
            </a:r>
            <a:br>
              <a:rPr lang="en-US" dirty="0">
                <a:latin typeface="+mj-lt"/>
              </a:rPr>
            </a:br>
            <a:r>
              <a:rPr lang="en-US" b="1" dirty="0" err="1">
                <a:latin typeface="+mj-lt"/>
              </a:rPr>
              <a:t>Xandra</a:t>
            </a:r>
            <a:r>
              <a:rPr lang="en-US" b="1" dirty="0">
                <a:latin typeface="+mj-lt"/>
              </a:rPr>
              <a:t> Turner</a:t>
            </a:r>
            <a:r>
              <a:rPr lang="en-US" dirty="0">
                <a:latin typeface="+mj-lt"/>
              </a:rPr>
              <a:t>, Water Vision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John Durand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WaterBridge</a:t>
            </a:r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Jay Keener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Xedia</a:t>
            </a:r>
            <a:r>
              <a:rPr lang="en-US" dirty="0">
                <a:latin typeface="+mj-lt"/>
              </a:rPr>
              <a:t>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FCE8-82FD-46F8-A971-FF835282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I2M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AE952-4690-4C55-B044-4F4932F6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4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E522-976E-464B-8ACA-A54E4F13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 Water Handling &amp; Management Technical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EEEC-D4EF-43F4-867A-1650A05AC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633" y="1930401"/>
            <a:ext cx="4184035" cy="3880772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latin typeface="+mj-lt"/>
              </a:rPr>
              <a:t>The SPE is currently restructuring the Water Handling &amp; Management Technical Section and redefining its scope.</a:t>
            </a:r>
          </a:p>
          <a:p>
            <a:r>
              <a:rPr lang="en-US" sz="3200" dirty="0">
                <a:latin typeface="+mj-lt"/>
              </a:rPr>
              <a:t>There are over 1,300 SPE members registered in the Water Handling and Management Technical Section. Any SPE member may </a:t>
            </a:r>
            <a:r>
              <a:rPr lang="en-US" sz="3200" u="sng" dirty="0">
                <a:latin typeface="+mj-lt"/>
                <a:hlinkClick r:id="rId2"/>
              </a:rPr>
              <a:t>join a technical section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SPE has envisaged that the scope of the technical section would include water management issues in both conventional and unconventional fields, such as: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0643D-A1BC-40F8-BBA6-769C6B230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4317" y="1652589"/>
            <a:ext cx="4184034" cy="3880773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latin typeface="+mj-lt"/>
              </a:rPr>
              <a:t>Water sourcing</a:t>
            </a:r>
          </a:p>
          <a:p>
            <a:pPr lvl="0"/>
            <a:r>
              <a:rPr lang="en-US" dirty="0">
                <a:latin typeface="+mj-lt"/>
              </a:rPr>
              <a:t>Chemicals</a:t>
            </a:r>
          </a:p>
          <a:p>
            <a:pPr lvl="0"/>
            <a:r>
              <a:rPr lang="en-US" dirty="0">
                <a:latin typeface="+mj-lt"/>
              </a:rPr>
              <a:t>Produced water and flowback water treatment</a:t>
            </a:r>
          </a:p>
          <a:p>
            <a:pPr lvl="0"/>
            <a:r>
              <a:rPr lang="en-US" dirty="0">
                <a:latin typeface="+mj-lt"/>
              </a:rPr>
              <a:t>Water disposal</a:t>
            </a:r>
          </a:p>
          <a:p>
            <a:pPr lvl="0"/>
            <a:r>
              <a:rPr lang="en-US" dirty="0">
                <a:latin typeface="+mj-lt"/>
              </a:rPr>
              <a:t>Operations best practice</a:t>
            </a:r>
          </a:p>
          <a:p>
            <a:pPr lvl="0"/>
            <a:r>
              <a:rPr lang="en-US" dirty="0">
                <a:latin typeface="+mj-lt"/>
              </a:rPr>
              <a:t>Environmental and sustainability issues</a:t>
            </a:r>
          </a:p>
          <a:p>
            <a:pPr lvl="0"/>
            <a:r>
              <a:rPr lang="en-US" dirty="0">
                <a:latin typeface="+mj-lt"/>
              </a:rPr>
              <a:t>Cooperation with other professional societies</a:t>
            </a:r>
          </a:p>
          <a:p>
            <a:pPr lvl="0"/>
            <a:r>
              <a:rPr lang="en-US" dirty="0">
                <a:latin typeface="+mj-lt"/>
              </a:rPr>
              <a:t>Industry standards</a:t>
            </a:r>
          </a:p>
          <a:p>
            <a:pPr lvl="0"/>
            <a:r>
              <a:rPr lang="en-US" dirty="0">
                <a:latin typeface="+mj-lt"/>
              </a:rPr>
              <a:t>US and international regulations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2EF7-1012-4398-BB5C-E9C0D03B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I2M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4D889-4C8A-4E3F-92AB-28C0061B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3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0661" y="514387"/>
            <a:ext cx="9342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Produced Water Re-Use:  Technological Developments Help Sustain Shale Oil &amp; Gas Well Drilling &amp; Production Increases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9415" y="1036879"/>
            <a:ext cx="74477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  </a:t>
            </a:r>
          </a:p>
          <a:p>
            <a:r>
              <a:rPr lang="en-US" sz="2400" dirty="0">
                <a:latin typeface="+mj-lt"/>
              </a:rPr>
              <a:t>Overview of Economic, Logistical, Geo-Chemical &amp; Other Factors Affecting Water Reuse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Projections of Produced Water by 2025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Seismicity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Availability of Freshwater </a:t>
            </a:r>
            <a:r>
              <a:rPr lang="en-US" sz="2000" u="sng" dirty="0">
                <a:latin typeface="+mj-lt"/>
              </a:rPr>
              <a:t>and Demands </a:t>
            </a:r>
            <a:r>
              <a:rPr lang="en-US" sz="2000" dirty="0">
                <a:latin typeface="+mj-lt"/>
              </a:rPr>
              <a:t>for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Ground water aquifer depletion with population growth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Increasing agricultural and commercial/industrial demand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Horizontal well fracturing most with freshwater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Or with blending in freshwater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Produced Water Chemistry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Had limited utility for reuse in fracturing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Produced Water Management Options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Deep Well Disposal-historical method of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Direct Filtration and Reuse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Advanced Treatment for Reuse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Treatment and Discharge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Experience with Water Reuse/Recycling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92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Papyrus" panose="03070502060502030205" pitchFamily="66" charset="0"/>
              </a:rPr>
              <a:t>I2M Associates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0D1-8FFB-4BE5-9A4A-84A43F9396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0661" y="514387"/>
            <a:ext cx="9342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Overview of Economic, Logistical, </a:t>
            </a:r>
            <a:r>
              <a:rPr lang="en-US" sz="24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GeoChemical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&amp; Other Factors Affecting Water Recycling in Permian Basin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270" y="1147715"/>
            <a:ext cx="74477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Economic: Huge increase in drilling &amp; production with water-to-oil ratios of up to 5:1 is driving up demand and Injection Well disposal costs for Produced Water making recycling more affordable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Economic: Water flooding EOR is less economical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Economic &amp; Produced Water Projections: Water costs are expected to double to $22 Billion by 2025 ($1/</a:t>
            </a:r>
            <a:r>
              <a:rPr lang="en-US" sz="2000" dirty="0" err="1">
                <a:latin typeface="+mj-lt"/>
              </a:rPr>
              <a:t>bbl</a:t>
            </a:r>
            <a:r>
              <a:rPr lang="en-US" sz="2000" dirty="0">
                <a:latin typeface="+mj-lt"/>
              </a:rPr>
              <a:t> to $6/</a:t>
            </a:r>
            <a:r>
              <a:rPr lang="en-US" sz="2000" dirty="0" err="1">
                <a:latin typeface="+mj-lt"/>
              </a:rPr>
              <a:t>bbl</a:t>
            </a:r>
            <a:r>
              <a:rPr lang="en-US" sz="20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Logistical: Increased length, density and number of horizontal wells means greater volumes of injection in a single location: increasing injection pressures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Seismicity Issues: recent monitoring reveals increased frequency of low-energy events and potential for significant seismic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Availability of freshwater: fewer source opportunities vs demand, increasing economic costs and political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2234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17697</TotalTime>
  <Words>2256</Words>
  <Application>Microsoft Office PowerPoint</Application>
  <PresentationFormat>Widescreen</PresentationFormat>
  <Paragraphs>258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Papyrus</vt:lpstr>
      <vt:lpstr>Times New Roman</vt:lpstr>
      <vt:lpstr>Wingdings</vt:lpstr>
      <vt:lpstr>Wingdings 3</vt:lpstr>
      <vt:lpstr>Facet</vt:lpstr>
      <vt:lpstr>Factors Promoting and Affecting Produced Water Recycling in the Permian Basin  </vt:lpstr>
      <vt:lpstr>Co-Authors and Acknowledgements</vt:lpstr>
      <vt:lpstr>Produced Water is a New Source of Water Depending on Locale</vt:lpstr>
      <vt:lpstr>Several States and Regions Have Produced Water Reuse Initiatives That Have Borne Fruit</vt:lpstr>
      <vt:lpstr>Pennsylvania Case Study</vt:lpstr>
      <vt:lpstr>Produced Water Society – Technical Committee for Permian Basin</vt:lpstr>
      <vt:lpstr>SPE Water Handling &amp; Management Technical Section</vt:lpstr>
      <vt:lpstr>PowerPoint Presentation</vt:lpstr>
      <vt:lpstr>PowerPoint Presentation</vt:lpstr>
      <vt:lpstr>Texas BEG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Produced Water</vt:lpstr>
      <vt:lpstr>PowerPoint Presentation</vt:lpstr>
      <vt:lpstr>Factor – Freshwater vs Produced Water  Treatment Advances allow Fracturing with Produced Water </vt:lpstr>
      <vt:lpstr>Factor – Technologic Water Treatment Advances allow Fracturing with Produced Water </vt:lpstr>
      <vt:lpstr>Produced Water vs. “Slick” Water Volumes</vt:lpstr>
      <vt:lpstr>Geo-Chemistry of Produced Water</vt:lpstr>
      <vt:lpstr>Filtration Process with new Additive Systems for Reuse</vt:lpstr>
      <vt:lpstr>Advanced Technologies: Thermal Distillation &amp; Reversed Osmosis</vt:lpstr>
      <vt:lpstr>Advanced Technology; Reverse Osmosis and Chemical Treatments</vt:lpstr>
      <vt:lpstr>In Summary: Economic and Social Contract Drivers Are Encouraging Recycling in Permian</vt:lpstr>
      <vt:lpstr>Discharge Plans Being Opposed </vt:lpstr>
      <vt:lpstr>Conclusions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Environmental, Health, and Property Damage Issues Raised by Litigants Opposing Hydraulic Fracturing and Oil and Gas Production in Texas</dc:title>
  <dc:creator>Lori</dc:creator>
  <cp:lastModifiedBy>Richard Bost</cp:lastModifiedBy>
  <cp:revision>137</cp:revision>
  <dcterms:created xsi:type="dcterms:W3CDTF">2015-07-31T14:37:55Z</dcterms:created>
  <dcterms:modified xsi:type="dcterms:W3CDTF">2018-10-31T04:11:58Z</dcterms:modified>
</cp:coreProperties>
</file>