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drawings/drawing4.xml" ContentType="application/vnd.openxmlformats-officedocument.drawingml.chartshapes+xml"/>
  <Override PartName="/ppt/charts/chart6.xml" ContentType="application/vnd.openxmlformats-officedocument.drawingml.chart+xml"/>
  <Override PartName="/ppt/drawings/drawing5.xml" ContentType="application/vnd.openxmlformats-officedocument.drawingml.chartshapes+xml"/>
  <Override PartName="/ppt/charts/chart7.xml" ContentType="application/vnd.openxmlformats-officedocument.drawingml.chart+xml"/>
  <Override PartName="/ppt/drawings/drawing6.xml" ContentType="application/vnd.openxmlformats-officedocument.drawingml.chartshapes+xml"/>
  <Override PartName="/ppt/charts/chart8.xml" ContentType="application/vnd.openxmlformats-officedocument.drawingml.chart+xml"/>
  <Override PartName="/ppt/drawings/drawing7.xml" ContentType="application/vnd.openxmlformats-officedocument.drawingml.chartshapes+xml"/>
  <Override PartName="/ppt/charts/chart9.xml" ContentType="application/vnd.openxmlformats-officedocument.drawingml.chart+xml"/>
  <Override PartName="/ppt/drawings/drawing8.xml" ContentType="application/vnd.openxmlformats-officedocument.drawingml.chartshapes+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6" r:id="rId2"/>
    <p:sldId id="261" r:id="rId3"/>
    <p:sldId id="274" r:id="rId4"/>
    <p:sldId id="296" r:id="rId5"/>
    <p:sldId id="295" r:id="rId6"/>
    <p:sldId id="271" r:id="rId7"/>
    <p:sldId id="280" r:id="rId8"/>
    <p:sldId id="272" r:id="rId9"/>
    <p:sldId id="273" r:id="rId10"/>
    <p:sldId id="294" r:id="rId11"/>
    <p:sldId id="281" r:id="rId12"/>
    <p:sldId id="277" r:id="rId13"/>
    <p:sldId id="282" r:id="rId14"/>
    <p:sldId id="285" r:id="rId15"/>
    <p:sldId id="287" r:id="rId16"/>
    <p:sldId id="292" r:id="rId17"/>
    <p:sldId id="283" r:id="rId18"/>
    <p:sldId id="276" r:id="rId19"/>
    <p:sldId id="289" r:id="rId20"/>
    <p:sldId id="278" r:id="rId21"/>
    <p:sldId id="290" r:id="rId22"/>
    <p:sldId id="291" r:id="rId23"/>
    <p:sldId id="293" r:id="rId24"/>
    <p:sldId id="288"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B4B"/>
    <a:srgbClr val="0066FF"/>
    <a:srgbClr val="E6AF00"/>
    <a:srgbClr val="4F96FF"/>
    <a:srgbClr val="E7DD17"/>
    <a:srgbClr val="F1EB73"/>
    <a:srgbClr val="E4D680"/>
    <a:srgbClr val="DAEA10"/>
    <a:srgbClr val="EBF56F"/>
    <a:srgbClr val="00DA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43" autoAdjust="0"/>
  </p:normalViewPr>
  <p:slideViewPr>
    <p:cSldViewPr snapToGrid="0">
      <p:cViewPr varScale="1">
        <p:scale>
          <a:sx n="61" d="100"/>
          <a:sy n="61"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mford\Desktop\County%20production%20summary_water.xlsb"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mmford\Desktop\County%20production%20summary_water.xlsb"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mford\Desktop\County%20production%20summary_water.xlsb" TargetMode="External"/><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mmford\Desktop\County%20production%20summary_water.xlsb"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mmford\Desktop\County%20production%20summary_water.xlsb"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ilmwoms3ds1.blm.doi.net\ms\users\mmford\Desktop\Colorado%20well%20data\Disposition\Well_Details_Colorado_2.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mmford\Desktop\County%20production%20summary_water.xlsb"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mmford\Desktop\County%20production%20summary_water.xlsb"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mmford\Desktop\County%20production%20summary_water.xlsb"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mmford\Desktop\County%20production%20summary_water.xlsb"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C:\Users\mmford\Desktop\County%20production%20summary_water.xlsb"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396774806837"/>
          <c:y val="0.24002844710165017"/>
          <c:w val="0.83143035971007873"/>
          <c:h val="0.55526693265510296"/>
        </c:manualLayout>
      </c:layout>
      <c:barChart>
        <c:barDir val="col"/>
        <c:grouping val="clustered"/>
        <c:varyColors val="1"/>
        <c:ser>
          <c:idx val="0"/>
          <c:order val="0"/>
          <c:tx>
            <c:strRef>
              <c:f>CountySummary!$J$3</c:f>
              <c:strCache>
                <c:ptCount val="1"/>
                <c:pt idx="0">
                  <c:v>Produced water</c:v>
                </c:pt>
              </c:strCache>
            </c:strRef>
          </c:tx>
          <c:spPr>
            <a:solidFill>
              <a:srgbClr val="0B70DF"/>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CountySummary!$J$4:$J$9</c:f>
              <c:numCache>
                <c:formatCode>0.00</c:formatCode>
                <c:ptCount val="6"/>
                <c:pt idx="0">
                  <c:v>0.11728001912568306</c:v>
                </c:pt>
                <c:pt idx="1">
                  <c:v>0.11494871780821918</c:v>
                </c:pt>
                <c:pt idx="2">
                  <c:v>0.10712112876712329</c:v>
                </c:pt>
                <c:pt idx="3">
                  <c:v>9.4849868493150691E-2</c:v>
                </c:pt>
                <c:pt idx="4">
                  <c:v>7.0078049180327867E-2</c:v>
                </c:pt>
                <c:pt idx="5">
                  <c:v>7.0054852054794517E-2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045E-4022-963A-9722A631675D}"/>
            </c:ext>
          </c:extLst>
        </c:ser>
        <c:ser>
          <c:idx val="1"/>
          <c:order val="1"/>
          <c:tx>
            <c:strRef>
              <c:f>CountySummary!$K$3</c:f>
              <c:strCache>
                <c:ptCount val="1"/>
                <c:pt idx="0">
                  <c:v>Frac Fluids</c:v>
                </c:pt>
              </c:strCache>
            </c:strRef>
          </c:tx>
          <c:spPr>
            <a:solidFill>
              <a:srgbClr val="7FB9F9"/>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CountySummary!$K$4:$K$9</c:f>
              <c:numCache>
                <c:formatCode>0.00</c:formatCode>
                <c:ptCount val="6"/>
                <c:pt idx="0">
                  <c:v>0.10114954098360655</c:v>
                </c:pt>
                <c:pt idx="1">
                  <c:v>0.11357572328767124</c:v>
                </c:pt>
                <c:pt idx="2">
                  <c:v>6.6679386301369867E-2</c:v>
                </c:pt>
                <c:pt idx="3">
                  <c:v>4.5588813698630139E-2</c:v>
                </c:pt>
                <c:pt idx="4">
                  <c:v>3.6001095628415303E-2</c:v>
                </c:pt>
                <c:pt idx="5">
                  <c:v>2.8513939726027396E-2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045E-4022-963A-9722A631675D}"/>
            </c:ext>
          </c:extLst>
        </c:ser>
        <c:dLbls>
          <c:showLegendKey val="0"/>
          <c:showVal val="0"/>
          <c:showCatName val="0"/>
          <c:showSerName val="0"/>
          <c:showPercent val="0"/>
          <c:showBubbleSize val="0"/>
        </c:dLbls>
        <c:gapWidth val="150"/>
        <c:axId val="1460099787"/>
        <c:axId val="1753167180"/>
      </c:barChart>
      <c:catAx>
        <c:axId val="1460099787"/>
        <c:scaling>
          <c:orientation val="minMax"/>
        </c:scaling>
        <c:delete val="0"/>
        <c:axPos val="b"/>
        <c:numFmt formatCode="General" sourceLinked="1"/>
        <c:majorTickMark val="none"/>
        <c:minorTickMark val="none"/>
        <c:tickLblPos val="nextTo"/>
        <c:txPr>
          <a:bodyPr/>
          <a:lstStyle/>
          <a:p>
            <a:pPr>
              <a:defRPr sz="800" b="1">
                <a:solidFill>
                  <a:srgbClr val="0066FF"/>
                </a:solidFill>
              </a:defRPr>
            </a:pPr>
            <a:endParaRPr lang="en-US"/>
          </a:p>
        </c:txPr>
        <c:crossAx val="1753167180"/>
        <c:crosses val="autoZero"/>
        <c:auto val="1"/>
        <c:lblAlgn val="ctr"/>
        <c:lblOffset val="100"/>
        <c:noMultiLvlLbl val="1"/>
      </c:catAx>
      <c:valAx>
        <c:axId val="1753167180"/>
        <c:scaling>
          <c:orientation val="minMax"/>
          <c:max val="0.5"/>
        </c:scaling>
        <c:delete val="0"/>
        <c:axPos val="l"/>
        <c:majorGridlines>
          <c:spPr>
            <a:ln>
              <a:solidFill>
                <a:srgbClr val="0B70DF"/>
              </a:solidFill>
            </a:ln>
          </c:spPr>
        </c:majorGridlines>
        <c:numFmt formatCode="0.0" sourceLinked="0"/>
        <c:majorTickMark val="cross"/>
        <c:minorTickMark val="cross"/>
        <c:tickLblPos val="nextTo"/>
        <c:spPr>
          <a:ln w="47625">
            <a:noFill/>
          </a:ln>
        </c:spPr>
        <c:txPr>
          <a:bodyPr/>
          <a:lstStyle/>
          <a:p>
            <a:pPr>
              <a:defRPr sz="800" b="1">
                <a:solidFill>
                  <a:srgbClr val="0066FF"/>
                </a:solidFill>
              </a:defRPr>
            </a:pPr>
            <a:endParaRPr lang="en-US"/>
          </a:p>
        </c:txPr>
        <c:crossAx val="1460099787"/>
        <c:crosses val="autoZero"/>
        <c:crossBetween val="between"/>
        <c:majorUnit val="0.1"/>
      </c:valAx>
      <c:spPr>
        <a:solidFill>
          <a:srgbClr val="FFFFFF"/>
        </a:solidFill>
      </c:spPr>
    </c:plotArea>
    <c:legend>
      <c:legendPos val="b"/>
      <c:legendEntry>
        <c:idx val="0"/>
        <c:txPr>
          <a:bodyPr/>
          <a:lstStyle/>
          <a:p>
            <a:pPr>
              <a:defRPr sz="800" b="1">
                <a:solidFill>
                  <a:srgbClr val="0B70DF"/>
                </a:solidFill>
              </a:defRPr>
            </a:pPr>
            <a:endParaRPr lang="en-US"/>
          </a:p>
        </c:txPr>
      </c:legendEntry>
      <c:legendEntry>
        <c:idx val="1"/>
        <c:txPr>
          <a:bodyPr/>
          <a:lstStyle/>
          <a:p>
            <a:pPr>
              <a:defRPr sz="800" b="1">
                <a:solidFill>
                  <a:srgbClr val="7FB9F9"/>
                </a:solidFill>
              </a:defRPr>
            </a:pPr>
            <a:endParaRPr lang="en-US"/>
          </a:p>
        </c:txPr>
      </c:legendEntry>
      <c:layout>
        <c:manualLayout>
          <c:xMode val="edge"/>
          <c:yMode val="edge"/>
          <c:x val="0.10941987964804421"/>
          <c:y val="0.21425504152553609"/>
          <c:w val="0.8208495420007591"/>
          <c:h val="0.17760375895724356"/>
        </c:manualLayout>
      </c:layout>
      <c:overlay val="0"/>
      <c:txPr>
        <a:bodyPr/>
        <a:lstStyle/>
        <a:p>
          <a:pPr>
            <a:defRPr sz="800"/>
          </a:pPr>
          <a:endParaRPr lang="en-US"/>
        </a:p>
      </c:txPr>
    </c:legend>
    <c:plotVisOnly val="1"/>
    <c:dispBlanksAs val="zero"/>
    <c:showDLblsOverMax val="1"/>
  </c:chart>
  <c:spPr>
    <a:solidFill>
      <a:srgbClr val="FFFFFF"/>
    </a:solidFill>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30577427821522E-2"/>
          <c:y val="5.0925925925925923E-2"/>
          <c:w val="0.74515603428989252"/>
          <c:h val="0.82886482939632533"/>
        </c:manualLayout>
      </c:layout>
      <c:areaChart>
        <c:grouping val="stacked"/>
        <c:varyColors val="0"/>
        <c:ser>
          <c:idx val="0"/>
          <c:order val="0"/>
          <c:tx>
            <c:strRef>
              <c:f>MonthlyWaterTotals!$E$2</c:f>
              <c:strCache>
                <c:ptCount val="1"/>
                <c:pt idx="0">
                  <c:v>Garfield</c:v>
                </c:pt>
              </c:strCache>
            </c:strRef>
          </c:tx>
          <c:spPr>
            <a:solidFill>
              <a:srgbClr val="0066FF"/>
            </a:solidFill>
            <a:ln>
              <a:noFill/>
            </a:ln>
            <a:effectLst/>
          </c:spPr>
          <c:dLbls>
            <c:dLbl>
              <c:idx val="68"/>
              <c:layout>
                <c:manualLayout>
                  <c:x val="5.5440055440055439E-2"/>
                  <c:y val="4.9729302651307693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4C53-4246-8107-776343618A4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66F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MonthlyWaterTotals!$D$3:$D$71</c:f>
              <c:numCache>
                <c:formatCode>m/d/yyyy</c:formatCode>
                <c:ptCount val="69"/>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numCache>
            </c:numRef>
          </c:cat>
          <c:val>
            <c:numRef>
              <c:f>MonthlyWaterTotals!$E$3:$E$71</c:f>
              <c:numCache>
                <c:formatCode>_(* #,##0_);_(* \(#,##0\);_(* "-"??_);_(@_)</c:formatCode>
                <c:ptCount val="69"/>
                <c:pt idx="0">
                  <c:v>131394.64516129033</c:v>
                </c:pt>
                <c:pt idx="1">
                  <c:v>119600.13793103448</c:v>
                </c:pt>
                <c:pt idx="2">
                  <c:v>129008.25806451614</c:v>
                </c:pt>
                <c:pt idx="3">
                  <c:v>119001.33333333333</c:v>
                </c:pt>
                <c:pt idx="4">
                  <c:v>112860.29032258065</c:v>
                </c:pt>
                <c:pt idx="5">
                  <c:v>118415.5</c:v>
                </c:pt>
                <c:pt idx="6">
                  <c:v>117671.29032258065</c:v>
                </c:pt>
                <c:pt idx="7">
                  <c:v>117313.93548387097</c:v>
                </c:pt>
                <c:pt idx="8">
                  <c:v>116955.86666666667</c:v>
                </c:pt>
                <c:pt idx="9">
                  <c:v>113833.67741935483</c:v>
                </c:pt>
                <c:pt idx="10">
                  <c:v>104810.26666666666</c:v>
                </c:pt>
                <c:pt idx="11">
                  <c:v>106324.16129032258</c:v>
                </c:pt>
                <c:pt idx="12">
                  <c:v>104571.74193548386</c:v>
                </c:pt>
                <c:pt idx="13">
                  <c:v>111719.10714285714</c:v>
                </c:pt>
                <c:pt idx="14">
                  <c:v>110441</c:v>
                </c:pt>
                <c:pt idx="15">
                  <c:v>118023.46666666666</c:v>
                </c:pt>
                <c:pt idx="16">
                  <c:v>101027.83870967742</c:v>
                </c:pt>
                <c:pt idx="17">
                  <c:v>110099.53333333334</c:v>
                </c:pt>
                <c:pt idx="18">
                  <c:v>107856.32258064517</c:v>
                </c:pt>
                <c:pt idx="19">
                  <c:v>119152.45161290323</c:v>
                </c:pt>
                <c:pt idx="20">
                  <c:v>125317.13333333333</c:v>
                </c:pt>
                <c:pt idx="21">
                  <c:v>127116.77419354839</c:v>
                </c:pt>
                <c:pt idx="22">
                  <c:v>127850.33333333333</c:v>
                </c:pt>
                <c:pt idx="23">
                  <c:v>116589.77419354839</c:v>
                </c:pt>
                <c:pt idx="24">
                  <c:v>111606.25806451614</c:v>
                </c:pt>
                <c:pt idx="25">
                  <c:v>106870.42857142857</c:v>
                </c:pt>
                <c:pt idx="26">
                  <c:v>105361.93548387097</c:v>
                </c:pt>
                <c:pt idx="27">
                  <c:v>109070.86666666667</c:v>
                </c:pt>
                <c:pt idx="28">
                  <c:v>106233.35483870968</c:v>
                </c:pt>
                <c:pt idx="29">
                  <c:v>109472.06666666667</c:v>
                </c:pt>
                <c:pt idx="30">
                  <c:v>111471.90322580645</c:v>
                </c:pt>
                <c:pt idx="31">
                  <c:v>117443.45161290323</c:v>
                </c:pt>
                <c:pt idx="32">
                  <c:v>109034</c:v>
                </c:pt>
                <c:pt idx="33">
                  <c:v>100140.12903225806</c:v>
                </c:pt>
                <c:pt idx="34">
                  <c:v>99811.633333333331</c:v>
                </c:pt>
                <c:pt idx="35">
                  <c:v>98877.903225806454</c:v>
                </c:pt>
                <c:pt idx="36">
                  <c:v>100260.12903225806</c:v>
                </c:pt>
                <c:pt idx="37">
                  <c:v>98906.03571428571</c:v>
                </c:pt>
                <c:pt idx="38">
                  <c:v>98613.483870967742</c:v>
                </c:pt>
                <c:pt idx="39">
                  <c:v>97901.166666666672</c:v>
                </c:pt>
                <c:pt idx="40">
                  <c:v>97191.451612903227</c:v>
                </c:pt>
                <c:pt idx="41">
                  <c:v>94432.733333333337</c:v>
                </c:pt>
                <c:pt idx="42">
                  <c:v>94353.258064516136</c:v>
                </c:pt>
                <c:pt idx="43">
                  <c:v>101391.6129032258</c:v>
                </c:pt>
                <c:pt idx="44">
                  <c:v>98070.366666666669</c:v>
                </c:pt>
                <c:pt idx="45">
                  <c:v>85870.129032258061</c:v>
                </c:pt>
                <c:pt idx="46">
                  <c:v>86574.633333333331</c:v>
                </c:pt>
                <c:pt idx="47">
                  <c:v>84947.870967741939</c:v>
                </c:pt>
                <c:pt idx="48">
                  <c:v>84644.354838709682</c:v>
                </c:pt>
                <c:pt idx="49">
                  <c:v>74515.275862068971</c:v>
                </c:pt>
                <c:pt idx="50">
                  <c:v>77192</c:v>
                </c:pt>
                <c:pt idx="51">
                  <c:v>73691.600000000006</c:v>
                </c:pt>
                <c:pt idx="52">
                  <c:v>73556.258064516136</c:v>
                </c:pt>
                <c:pt idx="53">
                  <c:v>71562.366666666669</c:v>
                </c:pt>
                <c:pt idx="54">
                  <c:v>62441.096774193546</c:v>
                </c:pt>
                <c:pt idx="55">
                  <c:v>56706.451612903227</c:v>
                </c:pt>
                <c:pt idx="56">
                  <c:v>57034.866666666669</c:v>
                </c:pt>
                <c:pt idx="57">
                  <c:v>66061.677419354834</c:v>
                </c:pt>
                <c:pt idx="58">
                  <c:v>72293.5</c:v>
                </c:pt>
                <c:pt idx="59">
                  <c:v>71338.580645161288</c:v>
                </c:pt>
                <c:pt idx="60">
                  <c:v>68624.516129032258</c:v>
                </c:pt>
                <c:pt idx="61">
                  <c:v>69727.46428571429</c:v>
                </c:pt>
                <c:pt idx="62">
                  <c:v>70781.258064516136</c:v>
                </c:pt>
                <c:pt idx="63">
                  <c:v>68221.5</c:v>
                </c:pt>
                <c:pt idx="64">
                  <c:v>67473.032258064515</c:v>
                </c:pt>
                <c:pt idx="65">
                  <c:v>71257.5</c:v>
                </c:pt>
                <c:pt idx="66">
                  <c:v>79386.677419354834</c:v>
                </c:pt>
                <c:pt idx="67">
                  <c:v>80188.516129032258</c:v>
                </c:pt>
                <c:pt idx="68">
                  <c:v>65074.26666666667</c:v>
                </c:pt>
              </c:numCache>
            </c:numRef>
          </c:val>
          <c:extLst>
            <c:ext xmlns:c16="http://schemas.microsoft.com/office/drawing/2014/chart" uri="{C3380CC4-5D6E-409C-BE32-E72D297353CC}">
              <c16:uniqueId val="{00000001-4C53-4246-8107-776343618A47}"/>
            </c:ext>
          </c:extLst>
        </c:ser>
        <c:ser>
          <c:idx val="1"/>
          <c:order val="1"/>
          <c:tx>
            <c:strRef>
              <c:f>MonthlyWaterTotals!$F$2</c:f>
              <c:strCache>
                <c:ptCount val="1"/>
                <c:pt idx="0">
                  <c:v>La Plata</c:v>
                </c:pt>
              </c:strCache>
            </c:strRef>
          </c:tx>
          <c:spPr>
            <a:solidFill>
              <a:schemeClr val="accent1">
                <a:lumMod val="40000"/>
                <a:lumOff val="60000"/>
              </a:schemeClr>
            </a:solidFill>
            <a:ln>
              <a:noFill/>
            </a:ln>
            <a:effectLst/>
          </c:spPr>
          <c:dLbls>
            <c:dLbl>
              <c:idx val="68"/>
              <c:layout>
                <c:manualLayout>
                  <c:x val="6.3482903109597075E-2"/>
                  <c:y val="-2.677730696798504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4C53-4246-8107-776343618A4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lumMod val="40000"/>
                        <a:lumOff val="60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MonthlyWaterTotals!$D$3:$D$71</c:f>
              <c:numCache>
                <c:formatCode>m/d/yyyy</c:formatCode>
                <c:ptCount val="69"/>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numCache>
            </c:numRef>
          </c:cat>
          <c:val>
            <c:numRef>
              <c:f>MonthlyWaterTotals!$F$3:$F$71</c:f>
              <c:numCache>
                <c:formatCode>_(* #,##0_);_(* \(#,##0\);_(* "-"??_);_(@_)</c:formatCode>
                <c:ptCount val="69"/>
                <c:pt idx="0">
                  <c:v>68165.354838709682</c:v>
                </c:pt>
                <c:pt idx="1">
                  <c:v>67952.68965517242</c:v>
                </c:pt>
                <c:pt idx="2">
                  <c:v>65805.06451612903</c:v>
                </c:pt>
                <c:pt idx="3">
                  <c:v>63200.833333333336</c:v>
                </c:pt>
                <c:pt idx="4">
                  <c:v>59980.93548387097</c:v>
                </c:pt>
                <c:pt idx="5">
                  <c:v>60010.133333333331</c:v>
                </c:pt>
                <c:pt idx="6">
                  <c:v>56443.451612903227</c:v>
                </c:pt>
                <c:pt idx="7">
                  <c:v>57022.93548387097</c:v>
                </c:pt>
                <c:pt idx="8">
                  <c:v>64547.6</c:v>
                </c:pt>
                <c:pt idx="9">
                  <c:v>66984.129032258061</c:v>
                </c:pt>
                <c:pt idx="10">
                  <c:v>64487.7</c:v>
                </c:pt>
                <c:pt idx="11">
                  <c:v>66100.709677419349</c:v>
                </c:pt>
                <c:pt idx="12">
                  <c:v>62922.967741935485</c:v>
                </c:pt>
                <c:pt idx="13">
                  <c:v>65419.785714285717</c:v>
                </c:pt>
                <c:pt idx="14">
                  <c:v>64785.903225806454</c:v>
                </c:pt>
                <c:pt idx="15">
                  <c:v>65565.399999999994</c:v>
                </c:pt>
                <c:pt idx="16">
                  <c:v>63350.967741935485</c:v>
                </c:pt>
                <c:pt idx="17">
                  <c:v>57470.9</c:v>
                </c:pt>
                <c:pt idx="18">
                  <c:v>62550.612903225803</c:v>
                </c:pt>
                <c:pt idx="19">
                  <c:v>68254.193548387091</c:v>
                </c:pt>
                <c:pt idx="20">
                  <c:v>64822.6</c:v>
                </c:pt>
                <c:pt idx="21">
                  <c:v>63293.032258064515</c:v>
                </c:pt>
                <c:pt idx="22">
                  <c:v>63161.133333333331</c:v>
                </c:pt>
                <c:pt idx="23">
                  <c:v>59245.225806451614</c:v>
                </c:pt>
                <c:pt idx="24">
                  <c:v>60751.032258064515</c:v>
                </c:pt>
                <c:pt idx="25">
                  <c:v>62238.428571428572</c:v>
                </c:pt>
                <c:pt idx="26">
                  <c:v>61864.096774193546</c:v>
                </c:pt>
                <c:pt idx="27">
                  <c:v>61082.6</c:v>
                </c:pt>
                <c:pt idx="28">
                  <c:v>61574.741935483871</c:v>
                </c:pt>
                <c:pt idx="29">
                  <c:v>56136.466666666667</c:v>
                </c:pt>
                <c:pt idx="30">
                  <c:v>60910.548387096773</c:v>
                </c:pt>
                <c:pt idx="31">
                  <c:v>59139.387096774197</c:v>
                </c:pt>
                <c:pt idx="32">
                  <c:v>62911.833333333336</c:v>
                </c:pt>
                <c:pt idx="33">
                  <c:v>64726.580645161288</c:v>
                </c:pt>
                <c:pt idx="34">
                  <c:v>64094.23333333333</c:v>
                </c:pt>
                <c:pt idx="35">
                  <c:v>64111.387096774197</c:v>
                </c:pt>
                <c:pt idx="36">
                  <c:v>62909.870967741932</c:v>
                </c:pt>
                <c:pt idx="37">
                  <c:v>62288.357142857145</c:v>
                </c:pt>
                <c:pt idx="38">
                  <c:v>63355.838709677417</c:v>
                </c:pt>
                <c:pt idx="39">
                  <c:v>63494.8</c:v>
                </c:pt>
                <c:pt idx="40">
                  <c:v>71522.93548387097</c:v>
                </c:pt>
                <c:pt idx="41">
                  <c:v>59189.2</c:v>
                </c:pt>
                <c:pt idx="42">
                  <c:v>63238.870967741932</c:v>
                </c:pt>
                <c:pt idx="43">
                  <c:v>62983.161290322583</c:v>
                </c:pt>
                <c:pt idx="44">
                  <c:v>64294.666666666664</c:v>
                </c:pt>
                <c:pt idx="45">
                  <c:v>65314.322580645159</c:v>
                </c:pt>
                <c:pt idx="46">
                  <c:v>65039.7</c:v>
                </c:pt>
                <c:pt idx="47">
                  <c:v>64043.387096774197</c:v>
                </c:pt>
                <c:pt idx="48">
                  <c:v>63645.548387096773</c:v>
                </c:pt>
                <c:pt idx="49">
                  <c:v>63744.724137931036</c:v>
                </c:pt>
                <c:pt idx="50">
                  <c:v>63534.290322580644</c:v>
                </c:pt>
                <c:pt idx="51">
                  <c:v>64312.033333333333</c:v>
                </c:pt>
                <c:pt idx="52">
                  <c:v>63955.451612903227</c:v>
                </c:pt>
                <c:pt idx="53">
                  <c:v>60333.666666666664</c:v>
                </c:pt>
                <c:pt idx="54">
                  <c:v>58415.870967741932</c:v>
                </c:pt>
                <c:pt idx="55">
                  <c:v>56718.06451612903</c:v>
                </c:pt>
                <c:pt idx="56">
                  <c:v>58073.5</c:v>
                </c:pt>
                <c:pt idx="57">
                  <c:v>64936.967741935485</c:v>
                </c:pt>
                <c:pt idx="58">
                  <c:v>64496.466666666667</c:v>
                </c:pt>
                <c:pt idx="59">
                  <c:v>62761.387096774197</c:v>
                </c:pt>
                <c:pt idx="60">
                  <c:v>80897.806451612909</c:v>
                </c:pt>
                <c:pt idx="61">
                  <c:v>62473.071428571428</c:v>
                </c:pt>
                <c:pt idx="62">
                  <c:v>62531.612903225803</c:v>
                </c:pt>
                <c:pt idx="63">
                  <c:v>64441.666666666664</c:v>
                </c:pt>
                <c:pt idx="64">
                  <c:v>56096.06451612903</c:v>
                </c:pt>
                <c:pt idx="65">
                  <c:v>59263.666666666664</c:v>
                </c:pt>
                <c:pt idx="66">
                  <c:v>59493.354838709674</c:v>
                </c:pt>
                <c:pt idx="67">
                  <c:v>59911.129032258068</c:v>
                </c:pt>
                <c:pt idx="68">
                  <c:v>58223.966666666667</c:v>
                </c:pt>
              </c:numCache>
            </c:numRef>
          </c:val>
          <c:extLst>
            <c:ext xmlns:c16="http://schemas.microsoft.com/office/drawing/2014/chart" uri="{C3380CC4-5D6E-409C-BE32-E72D297353CC}">
              <c16:uniqueId val="{00000003-4C53-4246-8107-776343618A47}"/>
            </c:ext>
          </c:extLst>
        </c:ser>
        <c:ser>
          <c:idx val="2"/>
          <c:order val="2"/>
          <c:tx>
            <c:strRef>
              <c:f>MonthlyWaterTotals!$G$2</c:f>
              <c:strCache>
                <c:ptCount val="1"/>
                <c:pt idx="0">
                  <c:v>Las Animas</c:v>
                </c:pt>
              </c:strCache>
            </c:strRef>
          </c:tx>
          <c:spPr>
            <a:solidFill>
              <a:schemeClr val="accent2"/>
            </a:solidFill>
            <a:ln>
              <a:noFill/>
            </a:ln>
            <a:effectLst/>
          </c:spPr>
          <c:dLbls>
            <c:dLbl>
              <c:idx val="68"/>
              <c:layout>
                <c:manualLayout>
                  <c:x val="7.8980263640229323E-2"/>
                  <c:y val="-3.72236309444371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4C53-4246-8107-776343618A4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MonthlyWaterTotals!$D$3:$D$71</c:f>
              <c:numCache>
                <c:formatCode>m/d/yyyy</c:formatCode>
                <c:ptCount val="69"/>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numCache>
            </c:numRef>
          </c:cat>
          <c:val>
            <c:numRef>
              <c:f>MonthlyWaterTotals!$G$3:$G$71</c:f>
              <c:numCache>
                <c:formatCode>_(* #,##0_);_(* \(#,##0\);_(* "-"??_);_(@_)</c:formatCode>
                <c:ptCount val="69"/>
                <c:pt idx="0">
                  <c:v>202026.19354838709</c:v>
                </c:pt>
                <c:pt idx="1">
                  <c:v>195113.79310344829</c:v>
                </c:pt>
                <c:pt idx="2">
                  <c:v>186309.77419354839</c:v>
                </c:pt>
                <c:pt idx="3">
                  <c:v>190780.5</c:v>
                </c:pt>
                <c:pt idx="4">
                  <c:v>183454.64516129033</c:v>
                </c:pt>
                <c:pt idx="5">
                  <c:v>182606.6</c:v>
                </c:pt>
                <c:pt idx="6">
                  <c:v>174422.64516129033</c:v>
                </c:pt>
                <c:pt idx="7">
                  <c:v>169351.61290322582</c:v>
                </c:pt>
                <c:pt idx="8">
                  <c:v>168604.63333333333</c:v>
                </c:pt>
                <c:pt idx="9">
                  <c:v>165766.09677419355</c:v>
                </c:pt>
                <c:pt idx="10">
                  <c:v>167081.86666666667</c:v>
                </c:pt>
                <c:pt idx="11">
                  <c:v>162933.83870967742</c:v>
                </c:pt>
                <c:pt idx="12">
                  <c:v>151477.93548387097</c:v>
                </c:pt>
                <c:pt idx="13">
                  <c:v>169236.60714285713</c:v>
                </c:pt>
                <c:pt idx="14">
                  <c:v>163942.70967741936</c:v>
                </c:pt>
                <c:pt idx="15">
                  <c:v>164578.26666666666</c:v>
                </c:pt>
                <c:pt idx="16">
                  <c:v>165686.48387096773</c:v>
                </c:pt>
                <c:pt idx="17">
                  <c:v>164346.13333333333</c:v>
                </c:pt>
                <c:pt idx="18">
                  <c:v>162708.93548387097</c:v>
                </c:pt>
                <c:pt idx="19">
                  <c:v>166833.38709677418</c:v>
                </c:pt>
                <c:pt idx="20">
                  <c:v>160842.23333333334</c:v>
                </c:pt>
                <c:pt idx="21">
                  <c:v>164261.5806451613</c:v>
                </c:pt>
                <c:pt idx="22">
                  <c:v>161857.56666666668</c:v>
                </c:pt>
                <c:pt idx="23">
                  <c:v>156350.77419354839</c:v>
                </c:pt>
                <c:pt idx="24">
                  <c:v>153032</c:v>
                </c:pt>
                <c:pt idx="25">
                  <c:v>150214.82142857142</c:v>
                </c:pt>
                <c:pt idx="26">
                  <c:v>159097.70967741936</c:v>
                </c:pt>
                <c:pt idx="27">
                  <c:v>159287.56666666668</c:v>
                </c:pt>
                <c:pt idx="28">
                  <c:v>156438.90322580645</c:v>
                </c:pt>
                <c:pt idx="29">
                  <c:v>156644.33333333334</c:v>
                </c:pt>
                <c:pt idx="30">
                  <c:v>158917.32258064515</c:v>
                </c:pt>
                <c:pt idx="31">
                  <c:v>152535.22580645161</c:v>
                </c:pt>
                <c:pt idx="32">
                  <c:v>151456.16666666666</c:v>
                </c:pt>
                <c:pt idx="33">
                  <c:v>154239.19354838709</c:v>
                </c:pt>
                <c:pt idx="34">
                  <c:v>140595.5</c:v>
                </c:pt>
                <c:pt idx="35">
                  <c:v>138008.12903225806</c:v>
                </c:pt>
                <c:pt idx="36">
                  <c:v>132891.38709677418</c:v>
                </c:pt>
                <c:pt idx="37">
                  <c:v>135627.89285714287</c:v>
                </c:pt>
                <c:pt idx="38">
                  <c:v>135411.83870967742</c:v>
                </c:pt>
                <c:pt idx="39">
                  <c:v>142817.5</c:v>
                </c:pt>
                <c:pt idx="40">
                  <c:v>128241.48387096774</c:v>
                </c:pt>
                <c:pt idx="41">
                  <c:v>119488.56666666667</c:v>
                </c:pt>
                <c:pt idx="42">
                  <c:v>119464.6129032258</c:v>
                </c:pt>
                <c:pt idx="43">
                  <c:v>120891.93548387097</c:v>
                </c:pt>
                <c:pt idx="44">
                  <c:v>120282.5</c:v>
                </c:pt>
                <c:pt idx="45">
                  <c:v>123378.22580645161</c:v>
                </c:pt>
                <c:pt idx="46">
                  <c:v>118611.8</c:v>
                </c:pt>
                <c:pt idx="47">
                  <c:v>111827.45161290323</c:v>
                </c:pt>
                <c:pt idx="48">
                  <c:v>111872</c:v>
                </c:pt>
                <c:pt idx="49">
                  <c:v>109788.68965517242</c:v>
                </c:pt>
                <c:pt idx="50">
                  <c:v>111352.90322580645</c:v>
                </c:pt>
                <c:pt idx="51">
                  <c:v>106792.36666666667</c:v>
                </c:pt>
                <c:pt idx="52">
                  <c:v>102539.96774193548</c:v>
                </c:pt>
                <c:pt idx="53">
                  <c:v>103602.96666666666</c:v>
                </c:pt>
                <c:pt idx="54">
                  <c:v>102827.74193548386</c:v>
                </c:pt>
                <c:pt idx="55">
                  <c:v>105047.03225806452</c:v>
                </c:pt>
                <c:pt idx="56">
                  <c:v>104798.96666666666</c:v>
                </c:pt>
                <c:pt idx="57">
                  <c:v>109305.48387096774</c:v>
                </c:pt>
                <c:pt idx="58">
                  <c:v>110318.2</c:v>
                </c:pt>
                <c:pt idx="59">
                  <c:v>98520.774193548394</c:v>
                </c:pt>
                <c:pt idx="60">
                  <c:v>94700.580645161288</c:v>
                </c:pt>
                <c:pt idx="61">
                  <c:v>113570.39285714286</c:v>
                </c:pt>
                <c:pt idx="62">
                  <c:v>107662.93548387097</c:v>
                </c:pt>
                <c:pt idx="63">
                  <c:v>109677.66666666667</c:v>
                </c:pt>
                <c:pt idx="64">
                  <c:v>107696.64516129032</c:v>
                </c:pt>
                <c:pt idx="65">
                  <c:v>103987.9</c:v>
                </c:pt>
                <c:pt idx="66">
                  <c:v>104042.74193548386</c:v>
                </c:pt>
                <c:pt idx="67">
                  <c:v>104530.48387096774</c:v>
                </c:pt>
                <c:pt idx="68">
                  <c:v>100897.5</c:v>
                </c:pt>
              </c:numCache>
            </c:numRef>
          </c:val>
          <c:extLst>
            <c:ext xmlns:c16="http://schemas.microsoft.com/office/drawing/2014/chart" uri="{C3380CC4-5D6E-409C-BE32-E72D297353CC}">
              <c16:uniqueId val="{00000005-4C53-4246-8107-776343618A47}"/>
            </c:ext>
          </c:extLst>
        </c:ser>
        <c:ser>
          <c:idx val="3"/>
          <c:order val="3"/>
          <c:tx>
            <c:strRef>
              <c:f>MonthlyWaterTotals!$H$2</c:f>
              <c:strCache>
                <c:ptCount val="1"/>
                <c:pt idx="0">
                  <c:v>Rio Blanco</c:v>
                </c:pt>
              </c:strCache>
            </c:strRef>
          </c:tx>
          <c:spPr>
            <a:solidFill>
              <a:srgbClr val="00DA63"/>
            </a:solidFill>
            <a:ln>
              <a:noFill/>
            </a:ln>
            <a:effectLst/>
          </c:spPr>
          <c:dLbls>
            <c:dLbl>
              <c:idx val="68"/>
              <c:layout>
                <c:manualLayout>
                  <c:x val="7.7615996324481878E-2"/>
                  <c:y val="-2.1627593161024364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6-4C53-4246-8107-776343618A4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DA63"/>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MonthlyWaterTotals!$D$3:$D$71</c:f>
              <c:numCache>
                <c:formatCode>m/d/yyyy</c:formatCode>
                <c:ptCount val="69"/>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numCache>
            </c:numRef>
          </c:cat>
          <c:val>
            <c:numRef>
              <c:f>MonthlyWaterTotals!$H$3:$H$71</c:f>
              <c:numCache>
                <c:formatCode>_(* #,##0_);_(* \(#,##0\);_(* "-"??_);_(@_)</c:formatCode>
                <c:ptCount val="69"/>
                <c:pt idx="0">
                  <c:v>300896.74193548388</c:v>
                </c:pt>
                <c:pt idx="1">
                  <c:v>285195.41379310342</c:v>
                </c:pt>
                <c:pt idx="2">
                  <c:v>266537.32258064515</c:v>
                </c:pt>
                <c:pt idx="3">
                  <c:v>292180.5</c:v>
                </c:pt>
                <c:pt idx="4">
                  <c:v>295378.32258064515</c:v>
                </c:pt>
                <c:pt idx="5">
                  <c:v>296058.93333333335</c:v>
                </c:pt>
                <c:pt idx="6">
                  <c:v>312043.58064516127</c:v>
                </c:pt>
                <c:pt idx="7">
                  <c:v>288517.87096774194</c:v>
                </c:pt>
                <c:pt idx="8">
                  <c:v>289791.93333333335</c:v>
                </c:pt>
                <c:pt idx="9">
                  <c:v>311009.41935483873</c:v>
                </c:pt>
                <c:pt idx="10">
                  <c:v>323937.43333333335</c:v>
                </c:pt>
                <c:pt idx="11">
                  <c:v>304206.6451612903</c:v>
                </c:pt>
                <c:pt idx="12">
                  <c:v>288490.06451612903</c:v>
                </c:pt>
                <c:pt idx="13">
                  <c:v>291082.96428571426</c:v>
                </c:pt>
                <c:pt idx="14">
                  <c:v>286943.03225806454</c:v>
                </c:pt>
                <c:pt idx="15">
                  <c:v>297431.06666666665</c:v>
                </c:pt>
                <c:pt idx="16">
                  <c:v>301487.12903225806</c:v>
                </c:pt>
                <c:pt idx="17">
                  <c:v>288076.33333333331</c:v>
                </c:pt>
                <c:pt idx="18">
                  <c:v>281397.80645161291</c:v>
                </c:pt>
                <c:pt idx="19">
                  <c:v>284191.25806451612</c:v>
                </c:pt>
                <c:pt idx="20">
                  <c:v>307303.8</c:v>
                </c:pt>
                <c:pt idx="21">
                  <c:v>291364.29032258067</c:v>
                </c:pt>
                <c:pt idx="22">
                  <c:v>329578</c:v>
                </c:pt>
                <c:pt idx="23">
                  <c:v>319214.38709677418</c:v>
                </c:pt>
                <c:pt idx="24">
                  <c:v>313061</c:v>
                </c:pt>
                <c:pt idx="25">
                  <c:v>309068.67857142858</c:v>
                </c:pt>
                <c:pt idx="26">
                  <c:v>311522.12903225806</c:v>
                </c:pt>
                <c:pt idx="27">
                  <c:v>316966</c:v>
                </c:pt>
                <c:pt idx="28">
                  <c:v>319696.22580645164</c:v>
                </c:pt>
                <c:pt idx="29">
                  <c:v>322094.90000000002</c:v>
                </c:pt>
                <c:pt idx="30">
                  <c:v>315849.29032258067</c:v>
                </c:pt>
                <c:pt idx="31">
                  <c:v>321395</c:v>
                </c:pt>
                <c:pt idx="32">
                  <c:v>300972.63333333336</c:v>
                </c:pt>
                <c:pt idx="33">
                  <c:v>296784.09677419357</c:v>
                </c:pt>
                <c:pt idx="34">
                  <c:v>296467.03333333333</c:v>
                </c:pt>
                <c:pt idx="35">
                  <c:v>311553.48387096776</c:v>
                </c:pt>
                <c:pt idx="36">
                  <c:v>309325.29032258067</c:v>
                </c:pt>
                <c:pt idx="37">
                  <c:v>301257.28571428574</c:v>
                </c:pt>
                <c:pt idx="38">
                  <c:v>303446.06451612903</c:v>
                </c:pt>
                <c:pt idx="39">
                  <c:v>307481.26666666666</c:v>
                </c:pt>
                <c:pt idx="40">
                  <c:v>307686.96774193546</c:v>
                </c:pt>
                <c:pt idx="41">
                  <c:v>306972.09999999998</c:v>
                </c:pt>
                <c:pt idx="42">
                  <c:v>307886.96774193546</c:v>
                </c:pt>
                <c:pt idx="43">
                  <c:v>307056.74193548388</c:v>
                </c:pt>
                <c:pt idx="44">
                  <c:v>292415.13333333336</c:v>
                </c:pt>
                <c:pt idx="45">
                  <c:v>326693.12903225806</c:v>
                </c:pt>
                <c:pt idx="46">
                  <c:v>325448.40000000002</c:v>
                </c:pt>
                <c:pt idx="47">
                  <c:v>322117.09677419357</c:v>
                </c:pt>
                <c:pt idx="48">
                  <c:v>327070.6451612903</c:v>
                </c:pt>
                <c:pt idx="49">
                  <c:v>332787.58620689658</c:v>
                </c:pt>
                <c:pt idx="50">
                  <c:v>321767.90322580643</c:v>
                </c:pt>
                <c:pt idx="51">
                  <c:v>330977.96666666667</c:v>
                </c:pt>
                <c:pt idx="52">
                  <c:v>343533.90322580643</c:v>
                </c:pt>
                <c:pt idx="53">
                  <c:v>320265.53333333333</c:v>
                </c:pt>
                <c:pt idx="54">
                  <c:v>333608.6451612903</c:v>
                </c:pt>
                <c:pt idx="55">
                  <c:v>293939.06451612903</c:v>
                </c:pt>
                <c:pt idx="56">
                  <c:v>297192</c:v>
                </c:pt>
                <c:pt idx="57">
                  <c:v>297378.03225806454</c:v>
                </c:pt>
                <c:pt idx="58">
                  <c:v>313805.7</c:v>
                </c:pt>
                <c:pt idx="59">
                  <c:v>312814.06451612903</c:v>
                </c:pt>
                <c:pt idx="60">
                  <c:v>302816.41935483873</c:v>
                </c:pt>
                <c:pt idx="61">
                  <c:v>315165.60714285716</c:v>
                </c:pt>
                <c:pt idx="62">
                  <c:v>304011.87096774194</c:v>
                </c:pt>
                <c:pt idx="63">
                  <c:v>300500.7</c:v>
                </c:pt>
                <c:pt idx="64">
                  <c:v>291113.22580645164</c:v>
                </c:pt>
                <c:pt idx="65">
                  <c:v>158424.23333333334</c:v>
                </c:pt>
                <c:pt idx="66">
                  <c:v>268591.48387096776</c:v>
                </c:pt>
                <c:pt idx="67">
                  <c:v>254312.38709677418</c:v>
                </c:pt>
                <c:pt idx="68">
                  <c:v>278990.16666666669</c:v>
                </c:pt>
              </c:numCache>
            </c:numRef>
          </c:val>
          <c:extLst>
            <c:ext xmlns:c16="http://schemas.microsoft.com/office/drawing/2014/chart" uri="{C3380CC4-5D6E-409C-BE32-E72D297353CC}">
              <c16:uniqueId val="{00000007-4C53-4246-8107-776343618A47}"/>
            </c:ext>
          </c:extLst>
        </c:ser>
        <c:ser>
          <c:idx val="4"/>
          <c:order val="4"/>
          <c:tx>
            <c:strRef>
              <c:f>MonthlyWaterTotals!$I$2</c:f>
              <c:strCache>
                <c:ptCount val="1"/>
                <c:pt idx="0">
                  <c:v>Weld</c:v>
                </c:pt>
              </c:strCache>
            </c:strRef>
          </c:tx>
          <c:spPr>
            <a:solidFill>
              <a:schemeClr val="tx1"/>
            </a:solidFill>
            <a:ln>
              <a:noFill/>
            </a:ln>
            <a:effectLst/>
          </c:spPr>
          <c:dLbls>
            <c:dLbl>
              <c:idx val="68"/>
              <c:layout>
                <c:manualLayout>
                  <c:x val="3.8975450314032788E-2"/>
                  <c:y val="4.492408802377384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4C53-4246-8107-776343618A4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MonthlyWaterTotals!$D$3:$D$71</c:f>
              <c:numCache>
                <c:formatCode>m/d/yyyy</c:formatCode>
                <c:ptCount val="69"/>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numCache>
            </c:numRef>
          </c:cat>
          <c:val>
            <c:numRef>
              <c:f>MonthlyWaterTotals!$I$3:$I$71</c:f>
              <c:numCache>
                <c:formatCode>_(* #,##0_);_(* \(#,##0\);_(* "-"??_);_(@_)</c:formatCode>
                <c:ptCount val="69"/>
                <c:pt idx="0">
                  <c:v>32370.258064516129</c:v>
                </c:pt>
                <c:pt idx="1">
                  <c:v>35603.793103448275</c:v>
                </c:pt>
                <c:pt idx="2">
                  <c:v>34917.032258064515</c:v>
                </c:pt>
                <c:pt idx="3">
                  <c:v>35748.466666666667</c:v>
                </c:pt>
                <c:pt idx="4">
                  <c:v>37795.290322580644</c:v>
                </c:pt>
                <c:pt idx="5">
                  <c:v>36471.166666666664</c:v>
                </c:pt>
                <c:pt idx="6">
                  <c:v>38248.548387096773</c:v>
                </c:pt>
                <c:pt idx="7">
                  <c:v>37323.741935483871</c:v>
                </c:pt>
                <c:pt idx="8">
                  <c:v>34139.800000000003</c:v>
                </c:pt>
                <c:pt idx="9">
                  <c:v>39889.322580645159</c:v>
                </c:pt>
                <c:pt idx="10">
                  <c:v>44968.533333333333</c:v>
                </c:pt>
                <c:pt idx="11">
                  <c:v>46856.258064516129</c:v>
                </c:pt>
                <c:pt idx="12">
                  <c:v>40659.419354838712</c:v>
                </c:pt>
                <c:pt idx="13">
                  <c:v>41608.071428571428</c:v>
                </c:pt>
                <c:pt idx="14">
                  <c:v>43629.419354838712</c:v>
                </c:pt>
                <c:pt idx="15">
                  <c:v>39923.699999999997</c:v>
                </c:pt>
                <c:pt idx="16">
                  <c:v>47641.225806451614</c:v>
                </c:pt>
                <c:pt idx="17">
                  <c:v>47988.3</c:v>
                </c:pt>
                <c:pt idx="18">
                  <c:v>53505.903225806454</c:v>
                </c:pt>
                <c:pt idx="19">
                  <c:v>49492.322580645159</c:v>
                </c:pt>
                <c:pt idx="20">
                  <c:v>49171.066666666666</c:v>
                </c:pt>
                <c:pt idx="21">
                  <c:v>50115.93548387097</c:v>
                </c:pt>
                <c:pt idx="22">
                  <c:v>56586.6</c:v>
                </c:pt>
                <c:pt idx="23">
                  <c:v>56600.774193548386</c:v>
                </c:pt>
                <c:pt idx="24">
                  <c:v>57349.193548387098</c:v>
                </c:pt>
                <c:pt idx="25">
                  <c:v>55248.964285714283</c:v>
                </c:pt>
                <c:pt idx="26">
                  <c:v>71084.096774193546</c:v>
                </c:pt>
                <c:pt idx="27">
                  <c:v>71384.2</c:v>
                </c:pt>
                <c:pt idx="28">
                  <c:v>63705.93548387097</c:v>
                </c:pt>
                <c:pt idx="29">
                  <c:v>73389.53333333334</c:v>
                </c:pt>
                <c:pt idx="30">
                  <c:v>84654.225806451606</c:v>
                </c:pt>
                <c:pt idx="31">
                  <c:v>75953.322580645166</c:v>
                </c:pt>
                <c:pt idx="32">
                  <c:v>93510.8</c:v>
                </c:pt>
                <c:pt idx="33">
                  <c:v>91119.580645161288</c:v>
                </c:pt>
                <c:pt idx="34">
                  <c:v>91344.166666666672</c:v>
                </c:pt>
                <c:pt idx="35">
                  <c:v>102552.06451612903</c:v>
                </c:pt>
                <c:pt idx="36">
                  <c:v>90667.06451612903</c:v>
                </c:pt>
                <c:pt idx="37">
                  <c:v>95836.357142857145</c:v>
                </c:pt>
                <c:pt idx="38">
                  <c:v>105680.80645161291</c:v>
                </c:pt>
                <c:pt idx="39">
                  <c:v>108855.46666666666</c:v>
                </c:pt>
                <c:pt idx="40">
                  <c:v>103132.3870967742</c:v>
                </c:pt>
                <c:pt idx="41">
                  <c:v>108089.06666666667</c:v>
                </c:pt>
                <c:pt idx="42">
                  <c:v>110064.64516129032</c:v>
                </c:pt>
                <c:pt idx="43">
                  <c:v>102384.12903225806</c:v>
                </c:pt>
                <c:pt idx="44">
                  <c:v>107296.66666666667</c:v>
                </c:pt>
                <c:pt idx="45">
                  <c:v>100955.51612903226</c:v>
                </c:pt>
                <c:pt idx="46">
                  <c:v>108515.36666666667</c:v>
                </c:pt>
                <c:pt idx="47">
                  <c:v>88509.06451612903</c:v>
                </c:pt>
                <c:pt idx="48">
                  <c:v>93140.774193548394</c:v>
                </c:pt>
                <c:pt idx="49">
                  <c:v>101695.06896551725</c:v>
                </c:pt>
                <c:pt idx="50">
                  <c:v>91141.354838709682</c:v>
                </c:pt>
                <c:pt idx="51">
                  <c:v>82696.433333333334</c:v>
                </c:pt>
                <c:pt idx="52">
                  <c:v>92374.645161290318</c:v>
                </c:pt>
                <c:pt idx="53">
                  <c:v>99467.199999999997</c:v>
                </c:pt>
                <c:pt idx="54">
                  <c:v>95033.870967741939</c:v>
                </c:pt>
                <c:pt idx="55">
                  <c:v>101264.64516129032</c:v>
                </c:pt>
                <c:pt idx="56">
                  <c:v>106369.83333333333</c:v>
                </c:pt>
                <c:pt idx="57">
                  <c:v>95306.774193548394</c:v>
                </c:pt>
                <c:pt idx="58">
                  <c:v>96560.333333333328</c:v>
                </c:pt>
                <c:pt idx="59">
                  <c:v>97567.322580645166</c:v>
                </c:pt>
                <c:pt idx="60">
                  <c:v>100066.19354838709</c:v>
                </c:pt>
                <c:pt idx="61">
                  <c:v>107018.5</c:v>
                </c:pt>
                <c:pt idx="62">
                  <c:v>119354</c:v>
                </c:pt>
                <c:pt idx="63">
                  <c:v>133424.86666666667</c:v>
                </c:pt>
                <c:pt idx="64">
                  <c:v>145907.38709677418</c:v>
                </c:pt>
                <c:pt idx="65">
                  <c:v>147552.33333333334</c:v>
                </c:pt>
                <c:pt idx="66">
                  <c:v>159841.51612903227</c:v>
                </c:pt>
                <c:pt idx="67">
                  <c:v>175375.32258064515</c:v>
                </c:pt>
                <c:pt idx="68">
                  <c:v>192165.56666666668</c:v>
                </c:pt>
              </c:numCache>
            </c:numRef>
          </c:val>
          <c:extLst>
            <c:ext xmlns:c16="http://schemas.microsoft.com/office/drawing/2014/chart" uri="{C3380CC4-5D6E-409C-BE32-E72D297353CC}">
              <c16:uniqueId val="{00000009-4C53-4246-8107-776343618A47}"/>
            </c:ext>
          </c:extLst>
        </c:ser>
        <c:ser>
          <c:idx val="5"/>
          <c:order val="5"/>
          <c:tx>
            <c:strRef>
              <c:f>MonthlyWaterTotals!$J$2</c:f>
              <c:strCache>
                <c:ptCount val="1"/>
                <c:pt idx="0">
                  <c:v>other counties</c:v>
                </c:pt>
              </c:strCache>
            </c:strRef>
          </c:tx>
          <c:spPr>
            <a:solidFill>
              <a:srgbClr val="F1EB73"/>
            </a:solidFill>
            <a:ln>
              <a:noFill/>
            </a:ln>
            <a:effectLst/>
          </c:spPr>
          <c:dLbls>
            <c:dLbl>
              <c:idx val="68"/>
              <c:layout>
                <c:manualLayout>
                  <c:x val="7.4956398024734708E-2"/>
                  <c:y val="-4.6200527900114724E-3"/>
                </c:manualLayout>
              </c:layout>
              <c:spPr>
                <a:noFill/>
                <a:ln>
                  <a:noFill/>
                </a:ln>
                <a:effectLst/>
              </c:spPr>
              <c:txPr>
                <a:bodyPr rot="0" spcFirstLastPara="1" vertOverflow="ellipsis" vert="horz" wrap="square" lIns="38100" tIns="19050" rIns="38100" bIns="19050" anchor="ctr" anchorCtr="0">
                  <a:noAutofit/>
                </a:bodyPr>
                <a:lstStyle/>
                <a:p>
                  <a:pPr algn="l">
                    <a:defRPr sz="1000" b="1" i="0" u="none" strike="noStrike" kern="1200" baseline="0">
                      <a:solidFill>
                        <a:srgbClr val="E7DD17"/>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15014984742363441"/>
                      <c:h val="0.15714110947995907"/>
                    </c:manualLayout>
                  </c15:layout>
                </c:ext>
                <c:ext xmlns:c16="http://schemas.microsoft.com/office/drawing/2014/chart" uri="{C3380CC4-5D6E-409C-BE32-E72D297353CC}">
                  <c16:uniqueId val="{0000000A-4C53-4246-8107-776343618A4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E7DD17"/>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MonthlyWaterTotals!$D$3:$D$71</c:f>
              <c:numCache>
                <c:formatCode>m/d/yyyy</c:formatCode>
                <c:ptCount val="69"/>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numCache>
            </c:numRef>
          </c:cat>
          <c:val>
            <c:numRef>
              <c:f>MonthlyWaterTotals!$J$3:$J$71</c:f>
              <c:numCache>
                <c:formatCode>_(* #,##0_);_(* \(#,##0\);_(* "-"??_);_(@_)</c:formatCode>
                <c:ptCount val="69"/>
                <c:pt idx="0">
                  <c:v>234131.58064516122</c:v>
                </c:pt>
                <c:pt idx="1">
                  <c:v>215404.34482758632</c:v>
                </c:pt>
                <c:pt idx="2">
                  <c:v>215895.45161290321</c:v>
                </c:pt>
                <c:pt idx="3">
                  <c:v>218869.46666666667</c:v>
                </c:pt>
                <c:pt idx="4">
                  <c:v>220809.64516129036</c:v>
                </c:pt>
                <c:pt idx="5">
                  <c:v>225569.23333333328</c:v>
                </c:pt>
                <c:pt idx="6">
                  <c:v>213349.29032258067</c:v>
                </c:pt>
                <c:pt idx="7">
                  <c:v>208453.51612903224</c:v>
                </c:pt>
                <c:pt idx="8">
                  <c:v>213639.36666666658</c:v>
                </c:pt>
                <c:pt idx="9">
                  <c:v>223973.83870967739</c:v>
                </c:pt>
                <c:pt idx="10">
                  <c:v>211738.03333333333</c:v>
                </c:pt>
                <c:pt idx="11">
                  <c:v>214487.67741935479</c:v>
                </c:pt>
                <c:pt idx="12">
                  <c:v>220012.35483870975</c:v>
                </c:pt>
                <c:pt idx="13">
                  <c:v>211858.39285714267</c:v>
                </c:pt>
                <c:pt idx="14">
                  <c:v>208380.5161290323</c:v>
                </c:pt>
                <c:pt idx="15">
                  <c:v>207305.40000000014</c:v>
                </c:pt>
                <c:pt idx="16">
                  <c:v>221087.22580645164</c:v>
                </c:pt>
                <c:pt idx="17">
                  <c:v>223894.20000000013</c:v>
                </c:pt>
                <c:pt idx="18">
                  <c:v>218081.12903225812</c:v>
                </c:pt>
                <c:pt idx="19">
                  <c:v>216469.48387096776</c:v>
                </c:pt>
                <c:pt idx="20">
                  <c:v>218529.2</c:v>
                </c:pt>
                <c:pt idx="21">
                  <c:v>221758.03225806443</c:v>
                </c:pt>
                <c:pt idx="22">
                  <c:v>223556.83333333337</c:v>
                </c:pt>
                <c:pt idx="23">
                  <c:v>209036.41935483878</c:v>
                </c:pt>
                <c:pt idx="24">
                  <c:v>230427.03225806449</c:v>
                </c:pt>
                <c:pt idx="25">
                  <c:v>207823.8928571429</c:v>
                </c:pt>
                <c:pt idx="26">
                  <c:v>193332.41935483867</c:v>
                </c:pt>
                <c:pt idx="27">
                  <c:v>207993.33333333337</c:v>
                </c:pt>
                <c:pt idx="28">
                  <c:v>199748.09677419346</c:v>
                </c:pt>
                <c:pt idx="29">
                  <c:v>208439.33333333326</c:v>
                </c:pt>
                <c:pt idx="30">
                  <c:v>206512.93548387109</c:v>
                </c:pt>
                <c:pt idx="31">
                  <c:v>205528.19354838715</c:v>
                </c:pt>
                <c:pt idx="32">
                  <c:v>210197.03333333338</c:v>
                </c:pt>
                <c:pt idx="33">
                  <c:v>213174.25806451612</c:v>
                </c:pt>
                <c:pt idx="34">
                  <c:v>211939.43333333335</c:v>
                </c:pt>
                <c:pt idx="35">
                  <c:v>215933.54838709673</c:v>
                </c:pt>
                <c:pt idx="36">
                  <c:v>210390.16129032261</c:v>
                </c:pt>
                <c:pt idx="37">
                  <c:v>225869.21428571438</c:v>
                </c:pt>
                <c:pt idx="38">
                  <c:v>216971.93548387109</c:v>
                </c:pt>
                <c:pt idx="39">
                  <c:v>212980.63333333336</c:v>
                </c:pt>
                <c:pt idx="40">
                  <c:v>205972.96774193557</c:v>
                </c:pt>
                <c:pt idx="41">
                  <c:v>196681.60000000009</c:v>
                </c:pt>
                <c:pt idx="42">
                  <c:v>206412.93548387085</c:v>
                </c:pt>
                <c:pt idx="43">
                  <c:v>201723.22580645152</c:v>
                </c:pt>
                <c:pt idx="44">
                  <c:v>183798.60000000003</c:v>
                </c:pt>
                <c:pt idx="45">
                  <c:v>192098.48387096776</c:v>
                </c:pt>
                <c:pt idx="46">
                  <c:v>201360.90000000002</c:v>
                </c:pt>
                <c:pt idx="47">
                  <c:v>199562.38709677418</c:v>
                </c:pt>
                <c:pt idx="48">
                  <c:v>189905.32258064521</c:v>
                </c:pt>
                <c:pt idx="49">
                  <c:v>182619.37931034481</c:v>
                </c:pt>
                <c:pt idx="50">
                  <c:v>172861.61290322593</c:v>
                </c:pt>
                <c:pt idx="51">
                  <c:v>169063.93333333335</c:v>
                </c:pt>
                <c:pt idx="52">
                  <c:v>176151.12903225818</c:v>
                </c:pt>
                <c:pt idx="53">
                  <c:v>182483.66666666674</c:v>
                </c:pt>
                <c:pt idx="54">
                  <c:v>183552.54838709685</c:v>
                </c:pt>
                <c:pt idx="55">
                  <c:v>191383.58064516127</c:v>
                </c:pt>
                <c:pt idx="56">
                  <c:v>180906.46666666667</c:v>
                </c:pt>
                <c:pt idx="57">
                  <c:v>181149.19354838709</c:v>
                </c:pt>
                <c:pt idx="58">
                  <c:v>188457.60000000003</c:v>
                </c:pt>
                <c:pt idx="59">
                  <c:v>183252.80645161291</c:v>
                </c:pt>
                <c:pt idx="60">
                  <c:v>179529.41935483861</c:v>
                </c:pt>
                <c:pt idx="61">
                  <c:v>179701.21428571432</c:v>
                </c:pt>
                <c:pt idx="62">
                  <c:v>161413.22580645152</c:v>
                </c:pt>
                <c:pt idx="63">
                  <c:v>152425.76666666655</c:v>
                </c:pt>
                <c:pt idx="64">
                  <c:v>164877.12903225806</c:v>
                </c:pt>
                <c:pt idx="65">
                  <c:v>162971.03333333327</c:v>
                </c:pt>
                <c:pt idx="66">
                  <c:v>154426.6451612903</c:v>
                </c:pt>
                <c:pt idx="67">
                  <c:v>161036.90322580643</c:v>
                </c:pt>
                <c:pt idx="68">
                  <c:v>178773.93333333341</c:v>
                </c:pt>
              </c:numCache>
            </c:numRef>
          </c:val>
          <c:extLst>
            <c:ext xmlns:c16="http://schemas.microsoft.com/office/drawing/2014/chart" uri="{C3380CC4-5D6E-409C-BE32-E72D297353CC}">
              <c16:uniqueId val="{0000000B-4C53-4246-8107-776343618A47}"/>
            </c:ext>
          </c:extLst>
        </c:ser>
        <c:dLbls>
          <c:showLegendKey val="0"/>
          <c:showVal val="0"/>
          <c:showCatName val="0"/>
          <c:showSerName val="0"/>
          <c:showPercent val="0"/>
          <c:showBubbleSize val="0"/>
        </c:dLbls>
        <c:axId val="352727368"/>
        <c:axId val="352733272"/>
      </c:areaChart>
      <c:dateAx>
        <c:axId val="352727368"/>
        <c:scaling>
          <c:orientation val="minMax"/>
        </c:scaling>
        <c:delete val="0"/>
        <c:axPos val="b"/>
        <c:numFmt formatCode="[$-409]mmm\-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2733272"/>
        <c:crosses val="autoZero"/>
        <c:auto val="1"/>
        <c:lblOffset val="100"/>
        <c:baseTimeUnit val="months"/>
        <c:majorUnit val="20"/>
        <c:majorTimeUnit val="months"/>
      </c:dateAx>
      <c:valAx>
        <c:axId val="352733272"/>
        <c:scaling>
          <c:orientation val="minMax"/>
          <c:max val="150000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52727368"/>
        <c:crosses val="autoZero"/>
        <c:crossBetween val="midCat"/>
        <c:majorUnit val="300000"/>
        <c:dispUnits>
          <c:builtInUnit val="millions"/>
        </c:dispUnits>
      </c:valAx>
      <c:spPr>
        <a:noFill/>
        <a:ln>
          <a:noFill/>
        </a:ln>
        <a:effectLst/>
      </c:spPr>
    </c:plotArea>
    <c:plotVisOnly val="1"/>
    <c:dispBlanksAs val="zero"/>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590312902771612E-2"/>
          <c:y val="5.0925925925925923E-2"/>
          <c:w val="0.76960088379599034"/>
          <c:h val="0.84731481481481485"/>
        </c:manualLayout>
      </c:layout>
      <c:areaChart>
        <c:grouping val="stacked"/>
        <c:varyColors val="0"/>
        <c:ser>
          <c:idx val="0"/>
          <c:order val="0"/>
          <c:tx>
            <c:strRef>
              <c:f>FracUse!$A$16</c:f>
              <c:strCache>
                <c:ptCount val="1"/>
                <c:pt idx="0">
                  <c:v>Weld</c:v>
                </c:pt>
              </c:strCache>
            </c:strRef>
          </c:tx>
          <c:spPr>
            <a:solidFill>
              <a:schemeClr val="tx1"/>
            </a:solidFill>
            <a:ln>
              <a:noFill/>
            </a:ln>
            <a:effectLst/>
          </c:spPr>
          <c:dLbls>
            <c:dLbl>
              <c:idx val="68"/>
              <c:layout>
                <c:manualLayout>
                  <c:x val="4.4363346896628339E-2"/>
                  <c:y val="3.782187449026498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5EF9-45CD-8E6C-62E86D5DB81D}"/>
                </c:ext>
              </c:extLst>
            </c:dLbl>
            <c:spPr>
              <a:noFill/>
              <a:ln>
                <a:noFill/>
              </a:ln>
              <a:effectLst/>
            </c:spPr>
            <c:txPr>
              <a:bodyPr rot="0" spcFirstLastPara="1" vertOverflow="ellipsis" vert="horz" wrap="square" anchor="ctr" anchorCtr="0"/>
              <a:lstStyle/>
              <a:p>
                <a:pPr algn="l">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FracUse!$C$11:$BS$11</c:f>
              <c:numCache>
                <c:formatCode>m/d/yyyy</c:formatCode>
                <c:ptCount val="69"/>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numCache>
            </c:numRef>
          </c:cat>
          <c:val>
            <c:numRef>
              <c:f>FracUse!$C$16:$BS$16</c:f>
              <c:numCache>
                <c:formatCode>0.00</c:formatCode>
                <c:ptCount val="69"/>
                <c:pt idx="0">
                  <c:v>1.3870064516129032E-2</c:v>
                </c:pt>
                <c:pt idx="1">
                  <c:v>3.2221310344827586E-2</c:v>
                </c:pt>
                <c:pt idx="2">
                  <c:v>0.12359841935483872</c:v>
                </c:pt>
                <c:pt idx="3">
                  <c:v>0.6759892666666667</c:v>
                </c:pt>
                <c:pt idx="4">
                  <c:v>0.71162341935483875</c:v>
                </c:pt>
                <c:pt idx="5">
                  <c:v>1.1438841666666666</c:v>
                </c:pt>
                <c:pt idx="6">
                  <c:v>0.18257532258064516</c:v>
                </c:pt>
                <c:pt idx="7">
                  <c:v>0.10266596774193548</c:v>
                </c:pt>
                <c:pt idx="8">
                  <c:v>9.0002866666666667E-2</c:v>
                </c:pt>
                <c:pt idx="9">
                  <c:v>0.12608154838709679</c:v>
                </c:pt>
                <c:pt idx="10">
                  <c:v>0.10769189999999999</c:v>
                </c:pt>
                <c:pt idx="11">
                  <c:v>7.3033032258064512E-2</c:v>
                </c:pt>
                <c:pt idx="12">
                  <c:v>7.1709612903225806E-2</c:v>
                </c:pt>
                <c:pt idx="13">
                  <c:v>7.7859535714285708E-2</c:v>
                </c:pt>
                <c:pt idx="14">
                  <c:v>0.10112338709677419</c:v>
                </c:pt>
                <c:pt idx="15">
                  <c:v>8.4587700000000002E-2</c:v>
                </c:pt>
                <c:pt idx="16">
                  <c:v>0.10363074193548387</c:v>
                </c:pt>
                <c:pt idx="17">
                  <c:v>0.1294738</c:v>
                </c:pt>
                <c:pt idx="18">
                  <c:v>7.2037741935483873E-2</c:v>
                </c:pt>
                <c:pt idx="19">
                  <c:v>0.18229251612903224</c:v>
                </c:pt>
                <c:pt idx="20">
                  <c:v>0.15977089999999999</c:v>
                </c:pt>
                <c:pt idx="21">
                  <c:v>0.2348915806451613</c:v>
                </c:pt>
                <c:pt idx="22">
                  <c:v>0.1938445</c:v>
                </c:pt>
                <c:pt idx="23">
                  <c:v>0.22990532258064517</c:v>
                </c:pt>
                <c:pt idx="24">
                  <c:v>0.28448429032258066</c:v>
                </c:pt>
                <c:pt idx="25">
                  <c:v>0.25812660714285712</c:v>
                </c:pt>
                <c:pt idx="26">
                  <c:v>0.30586996774193548</c:v>
                </c:pt>
                <c:pt idx="27">
                  <c:v>0.29611219999999999</c:v>
                </c:pt>
                <c:pt idx="28">
                  <c:v>0.40164880645161288</c:v>
                </c:pt>
                <c:pt idx="29">
                  <c:v>0.29134373333333335</c:v>
                </c:pt>
                <c:pt idx="30">
                  <c:v>0.39496258064516127</c:v>
                </c:pt>
                <c:pt idx="31">
                  <c:v>0.30298867741935481</c:v>
                </c:pt>
                <c:pt idx="32">
                  <c:v>0.43958876666666669</c:v>
                </c:pt>
                <c:pt idx="33">
                  <c:v>0.37731112903225805</c:v>
                </c:pt>
                <c:pt idx="34">
                  <c:v>0.46466606666666666</c:v>
                </c:pt>
                <c:pt idx="35">
                  <c:v>0.25885341935483869</c:v>
                </c:pt>
                <c:pt idx="36">
                  <c:v>0.37516987096774196</c:v>
                </c:pt>
                <c:pt idx="37">
                  <c:v>0.28974274999999999</c:v>
                </c:pt>
                <c:pt idx="38">
                  <c:v>0.32635112903225805</c:v>
                </c:pt>
                <c:pt idx="39">
                  <c:v>0.23027326666666667</c:v>
                </c:pt>
                <c:pt idx="40">
                  <c:v>0.24899409677419354</c:v>
                </c:pt>
                <c:pt idx="41">
                  <c:v>0.29254970000000002</c:v>
                </c:pt>
                <c:pt idx="42">
                  <c:v>0.12729283870967742</c:v>
                </c:pt>
                <c:pt idx="43">
                  <c:v>0.20545867741935483</c:v>
                </c:pt>
                <c:pt idx="44">
                  <c:v>0.2272962</c:v>
                </c:pt>
                <c:pt idx="45">
                  <c:v>0.3092177741935484</c:v>
                </c:pt>
                <c:pt idx="46">
                  <c:v>0.256187</c:v>
                </c:pt>
                <c:pt idx="47">
                  <c:v>0.23877803225806452</c:v>
                </c:pt>
                <c:pt idx="48">
                  <c:v>0.22032387096774195</c:v>
                </c:pt>
                <c:pt idx="49">
                  <c:v>0.25703024137931035</c:v>
                </c:pt>
                <c:pt idx="50">
                  <c:v>0.26247199999999998</c:v>
                </c:pt>
                <c:pt idx="51">
                  <c:v>0.2208455</c:v>
                </c:pt>
                <c:pt idx="52">
                  <c:v>0.33739864516129031</c:v>
                </c:pt>
                <c:pt idx="53">
                  <c:v>0.17281873333333334</c:v>
                </c:pt>
                <c:pt idx="54">
                  <c:v>0.22740977419354838</c:v>
                </c:pt>
                <c:pt idx="55">
                  <c:v>0.40126109677419353</c:v>
                </c:pt>
                <c:pt idx="56">
                  <c:v>0.28282116666666668</c:v>
                </c:pt>
                <c:pt idx="57">
                  <c:v>0.16559554838709678</c:v>
                </c:pt>
                <c:pt idx="58">
                  <c:v>0.25515906666666666</c:v>
                </c:pt>
                <c:pt idx="59">
                  <c:v>0.15400864516129031</c:v>
                </c:pt>
                <c:pt idx="60">
                  <c:v>0.3785414193548387</c:v>
                </c:pt>
                <c:pt idx="61">
                  <c:v>0.35838042857142854</c:v>
                </c:pt>
                <c:pt idx="62">
                  <c:v>0.29655929032258066</c:v>
                </c:pt>
                <c:pt idx="63">
                  <c:v>0.28534856666666669</c:v>
                </c:pt>
                <c:pt idx="64">
                  <c:v>0.25838990322580646</c:v>
                </c:pt>
                <c:pt idx="65">
                  <c:v>0.18073943333333334</c:v>
                </c:pt>
                <c:pt idx="66">
                  <c:v>0.21915806451612904</c:v>
                </c:pt>
                <c:pt idx="67">
                  <c:v>0.29150080645161291</c:v>
                </c:pt>
                <c:pt idx="68">
                  <c:v>0.2458891</c:v>
                </c:pt>
              </c:numCache>
            </c:numRef>
          </c:val>
          <c:extLst>
            <c:ext xmlns:c16="http://schemas.microsoft.com/office/drawing/2014/chart" uri="{C3380CC4-5D6E-409C-BE32-E72D297353CC}">
              <c16:uniqueId val="{00000001-5EF9-45CD-8E6C-62E86D5DB81D}"/>
            </c:ext>
          </c:extLst>
        </c:ser>
        <c:ser>
          <c:idx val="2"/>
          <c:order val="1"/>
          <c:tx>
            <c:strRef>
              <c:f>FracUse!$A$12</c:f>
              <c:strCache>
                <c:ptCount val="1"/>
                <c:pt idx="0">
                  <c:v>Garfield</c:v>
                </c:pt>
              </c:strCache>
            </c:strRef>
          </c:tx>
          <c:spPr>
            <a:solidFill>
              <a:srgbClr val="4F96FF"/>
            </a:solidFill>
            <a:ln>
              <a:noFill/>
            </a:ln>
            <a:effectLst/>
          </c:spPr>
          <c:dLbls>
            <c:dLbl>
              <c:idx val="68"/>
              <c:layout>
                <c:manualLayout>
                  <c:x val="5.9783709436699917E-2"/>
                  <c:y val="2.3540489642184557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5EF9-45CD-8E6C-62E86D5DB81D}"/>
                </c:ext>
              </c:extLst>
            </c:dLbl>
            <c:spPr>
              <a:noFill/>
              <a:ln>
                <a:noFill/>
              </a:ln>
              <a:effectLst/>
            </c:spPr>
            <c:txPr>
              <a:bodyPr rot="0" spcFirstLastPara="1" vertOverflow="ellipsis" vert="horz" wrap="square" anchor="ctr" anchorCtr="0"/>
              <a:lstStyle/>
              <a:p>
                <a:pPr algn="l">
                  <a:defRPr sz="1000" b="1" i="0" u="none" strike="noStrike" kern="1200" baseline="0">
                    <a:solidFill>
                      <a:srgbClr val="4F96FF"/>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FracUse!$C$12:$BS$12</c:f>
              <c:numCache>
                <c:formatCode>0.00</c:formatCode>
                <c:ptCount val="69"/>
                <c:pt idx="0">
                  <c:v>2.6484677419354837E-2</c:v>
                </c:pt>
                <c:pt idx="1">
                  <c:v>3.3852034482758621E-2</c:v>
                </c:pt>
                <c:pt idx="2">
                  <c:v>8.0915258064516132E-2</c:v>
                </c:pt>
                <c:pt idx="3">
                  <c:v>0.13321769999999999</c:v>
                </c:pt>
                <c:pt idx="4">
                  <c:v>0.11466032258064517</c:v>
                </c:pt>
                <c:pt idx="5">
                  <c:v>0.15220076666666665</c:v>
                </c:pt>
                <c:pt idx="6">
                  <c:v>0.12744229032258064</c:v>
                </c:pt>
                <c:pt idx="7">
                  <c:v>0.12997948387096775</c:v>
                </c:pt>
                <c:pt idx="8">
                  <c:v>0.13764399999999999</c:v>
                </c:pt>
                <c:pt idx="9">
                  <c:v>8.5847967741935483E-2</c:v>
                </c:pt>
                <c:pt idx="10">
                  <c:v>0.11834523333333333</c:v>
                </c:pt>
                <c:pt idx="11">
                  <c:v>7.3276193548387103E-2</c:v>
                </c:pt>
                <c:pt idx="12">
                  <c:v>8.5354354838709678E-2</c:v>
                </c:pt>
                <c:pt idx="13">
                  <c:v>0.14357896428571429</c:v>
                </c:pt>
                <c:pt idx="14">
                  <c:v>9.0772774193548386E-2</c:v>
                </c:pt>
                <c:pt idx="15">
                  <c:v>9.8373199999999994E-2</c:v>
                </c:pt>
                <c:pt idx="16">
                  <c:v>0.1678426129032258</c:v>
                </c:pt>
                <c:pt idx="17">
                  <c:v>0.12703076666666666</c:v>
                </c:pt>
                <c:pt idx="18">
                  <c:v>0.14530596774193549</c:v>
                </c:pt>
                <c:pt idx="19">
                  <c:v>0.10892151612903225</c:v>
                </c:pt>
                <c:pt idx="20">
                  <c:v>0.10625563333333334</c:v>
                </c:pt>
                <c:pt idx="21">
                  <c:v>0.10936141935483872</c:v>
                </c:pt>
                <c:pt idx="22">
                  <c:v>9.925373333333333E-2</c:v>
                </c:pt>
                <c:pt idx="23">
                  <c:v>8.3006774193548391E-2</c:v>
                </c:pt>
                <c:pt idx="24">
                  <c:v>6.6633838709677415E-2</c:v>
                </c:pt>
                <c:pt idx="25">
                  <c:v>0.11065807142857143</c:v>
                </c:pt>
                <c:pt idx="26">
                  <c:v>6.7859483870967741E-2</c:v>
                </c:pt>
                <c:pt idx="27">
                  <c:v>6.4163333333333336E-2</c:v>
                </c:pt>
                <c:pt idx="28">
                  <c:v>7.7306903225806453E-2</c:v>
                </c:pt>
                <c:pt idx="29">
                  <c:v>7.6778533333333329E-2</c:v>
                </c:pt>
                <c:pt idx="30">
                  <c:v>4.4815774193548388E-2</c:v>
                </c:pt>
                <c:pt idx="31">
                  <c:v>6.9378354838709674E-2</c:v>
                </c:pt>
                <c:pt idx="32">
                  <c:v>6.9757333333333338E-2</c:v>
                </c:pt>
                <c:pt idx="33">
                  <c:v>3.3624677419354841E-2</c:v>
                </c:pt>
                <c:pt idx="34">
                  <c:v>6.6622766666666666E-2</c:v>
                </c:pt>
                <c:pt idx="35">
                  <c:v>5.7151645161290322E-2</c:v>
                </c:pt>
                <c:pt idx="36">
                  <c:v>4.8004354838709677E-2</c:v>
                </c:pt>
                <c:pt idx="37">
                  <c:v>1.782182142857143E-2</c:v>
                </c:pt>
                <c:pt idx="38">
                  <c:v>3.5494870967741933E-2</c:v>
                </c:pt>
                <c:pt idx="39">
                  <c:v>5.8761233333333336E-2</c:v>
                </c:pt>
                <c:pt idx="40">
                  <c:v>4.4565935483870965E-2</c:v>
                </c:pt>
                <c:pt idx="41">
                  <c:v>4.2421133333333333E-2</c:v>
                </c:pt>
                <c:pt idx="42">
                  <c:v>9.6005258064516125E-2</c:v>
                </c:pt>
                <c:pt idx="43">
                  <c:v>5.1301096774193547E-2</c:v>
                </c:pt>
                <c:pt idx="44">
                  <c:v>5.1318733333333331E-2</c:v>
                </c:pt>
                <c:pt idx="45">
                  <c:v>4.9259064516129034E-2</c:v>
                </c:pt>
                <c:pt idx="46">
                  <c:v>4.6430666666666669E-2</c:v>
                </c:pt>
                <c:pt idx="47">
                  <c:v>3.5291935483870969E-3</c:v>
                </c:pt>
                <c:pt idx="48">
                  <c:v>0</c:v>
                </c:pt>
                <c:pt idx="49">
                  <c:v>1.0358275862068965E-2</c:v>
                </c:pt>
                <c:pt idx="50">
                  <c:v>1.8977258064516129E-2</c:v>
                </c:pt>
                <c:pt idx="51">
                  <c:v>1.2278466666666666E-2</c:v>
                </c:pt>
                <c:pt idx="52">
                  <c:v>4.8644741935483869E-2</c:v>
                </c:pt>
                <c:pt idx="53">
                  <c:v>5.7508166666666666E-2</c:v>
                </c:pt>
                <c:pt idx="54">
                  <c:v>5.4840741935483869E-2</c:v>
                </c:pt>
                <c:pt idx="55">
                  <c:v>3.0775580645161289E-2</c:v>
                </c:pt>
                <c:pt idx="56">
                  <c:v>4.9747033333333336E-2</c:v>
                </c:pt>
                <c:pt idx="57">
                  <c:v>4.3636225806451615E-2</c:v>
                </c:pt>
                <c:pt idx="58">
                  <c:v>6.4751633333333336E-2</c:v>
                </c:pt>
                <c:pt idx="59">
                  <c:v>4.0140032258064513E-2</c:v>
                </c:pt>
                <c:pt idx="60">
                  <c:v>2.4396000000000001E-2</c:v>
                </c:pt>
                <c:pt idx="61">
                  <c:v>2.0494214285714286E-2</c:v>
                </c:pt>
                <c:pt idx="62">
                  <c:v>1.5601870967741936E-2</c:v>
                </c:pt>
                <c:pt idx="63">
                  <c:v>1.7133533333333333E-2</c:v>
                </c:pt>
                <c:pt idx="64">
                  <c:v>0.11147270967741936</c:v>
                </c:pt>
                <c:pt idx="65">
                  <c:v>1.9471599999999999E-2</c:v>
                </c:pt>
                <c:pt idx="66">
                  <c:v>1.8927032258064518E-2</c:v>
                </c:pt>
                <c:pt idx="67">
                  <c:v>2.1316064516129031E-2</c:v>
                </c:pt>
                <c:pt idx="68">
                  <c:v>1.8866866666666666E-2</c:v>
                </c:pt>
              </c:numCache>
            </c:numRef>
          </c:val>
          <c:extLst>
            <c:ext xmlns:c16="http://schemas.microsoft.com/office/drawing/2014/chart" uri="{C3380CC4-5D6E-409C-BE32-E72D297353CC}">
              <c16:uniqueId val="{00000003-5EF9-45CD-8E6C-62E86D5DB81D}"/>
            </c:ext>
          </c:extLst>
        </c:ser>
        <c:ser>
          <c:idx val="1"/>
          <c:order val="2"/>
          <c:tx>
            <c:strRef>
              <c:f>FracUse!$A$17</c:f>
              <c:strCache>
                <c:ptCount val="1"/>
                <c:pt idx="0">
                  <c:v>other counties</c:v>
                </c:pt>
              </c:strCache>
            </c:strRef>
          </c:tx>
          <c:spPr>
            <a:solidFill>
              <a:srgbClr val="F1EB73"/>
            </a:solidFill>
            <a:ln>
              <a:noFill/>
            </a:ln>
            <a:effectLst/>
          </c:spPr>
          <c:dLbls>
            <c:dLbl>
              <c:idx val="68"/>
              <c:layout>
                <c:manualLayout>
                  <c:x val="7.9787287025554349E-2"/>
                  <c:y val="-6.9444444444444559E-2"/>
                </c:manualLayout>
              </c:layout>
              <c:spPr>
                <a:noFill/>
                <a:ln>
                  <a:noFill/>
                </a:ln>
                <a:effectLst/>
              </c:spPr>
              <c:txPr>
                <a:bodyPr rot="0" spcFirstLastPara="1" vertOverflow="ellipsis" vert="horz" wrap="square" anchor="ctr" anchorCtr="0"/>
                <a:lstStyle/>
                <a:p>
                  <a:pPr algn="l">
                    <a:defRPr sz="1000" b="1" i="0" u="none" strike="noStrike" kern="1200" baseline="0">
                      <a:solidFill>
                        <a:srgbClr val="E7DD17"/>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14732236980813831"/>
                      <c:h val="0.19126647834274954"/>
                    </c:manualLayout>
                  </c15:layout>
                </c:ext>
                <c:ext xmlns:c16="http://schemas.microsoft.com/office/drawing/2014/chart" uri="{C3380CC4-5D6E-409C-BE32-E72D297353CC}">
                  <c16:uniqueId val="{00000004-5EF9-45CD-8E6C-62E86D5DB81D}"/>
                </c:ext>
              </c:extLst>
            </c:dLbl>
            <c:spPr>
              <a:noFill/>
              <a:ln>
                <a:noFill/>
              </a:ln>
              <a:effectLst/>
            </c:spPr>
            <c:txPr>
              <a:bodyPr rot="0" spcFirstLastPara="1" vertOverflow="ellipsis" vert="horz" wrap="square" anchor="ctr" anchorCtr="1"/>
              <a:lstStyle/>
              <a:p>
                <a:pPr>
                  <a:defRPr sz="1000" b="1" i="0" u="none" strike="noStrike" kern="1200" baseline="0">
                    <a:solidFill>
                      <a:srgbClr val="E7DD17"/>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FracUse!$C$11:$BS$11</c:f>
              <c:numCache>
                <c:formatCode>m/d/yyyy</c:formatCode>
                <c:ptCount val="69"/>
                <c:pt idx="0">
                  <c:v>40909</c:v>
                </c:pt>
                <c:pt idx="1">
                  <c:v>40940</c:v>
                </c:pt>
                <c:pt idx="2">
                  <c:v>40969</c:v>
                </c:pt>
                <c:pt idx="3">
                  <c:v>41000</c:v>
                </c:pt>
                <c:pt idx="4">
                  <c:v>41030</c:v>
                </c:pt>
                <c:pt idx="5">
                  <c:v>41061</c:v>
                </c:pt>
                <c:pt idx="6">
                  <c:v>41091</c:v>
                </c:pt>
                <c:pt idx="7">
                  <c:v>41122</c:v>
                </c:pt>
                <c:pt idx="8">
                  <c:v>41153</c:v>
                </c:pt>
                <c:pt idx="9">
                  <c:v>41183</c:v>
                </c:pt>
                <c:pt idx="10">
                  <c:v>41214</c:v>
                </c:pt>
                <c:pt idx="11">
                  <c:v>41244</c:v>
                </c:pt>
                <c:pt idx="12">
                  <c:v>41275</c:v>
                </c:pt>
                <c:pt idx="13">
                  <c:v>41306</c:v>
                </c:pt>
                <c:pt idx="14">
                  <c:v>41334</c:v>
                </c:pt>
                <c:pt idx="15">
                  <c:v>41365</c:v>
                </c:pt>
                <c:pt idx="16">
                  <c:v>41395</c:v>
                </c:pt>
                <c:pt idx="17">
                  <c:v>41426</c:v>
                </c:pt>
                <c:pt idx="18">
                  <c:v>41456</c:v>
                </c:pt>
                <c:pt idx="19">
                  <c:v>41487</c:v>
                </c:pt>
                <c:pt idx="20">
                  <c:v>41518</c:v>
                </c:pt>
                <c:pt idx="21">
                  <c:v>41548</c:v>
                </c:pt>
                <c:pt idx="22">
                  <c:v>41579</c:v>
                </c:pt>
                <c:pt idx="23">
                  <c:v>41609</c:v>
                </c:pt>
                <c:pt idx="24">
                  <c:v>41640</c:v>
                </c:pt>
                <c:pt idx="25">
                  <c:v>41671</c:v>
                </c:pt>
                <c:pt idx="26">
                  <c:v>41699</c:v>
                </c:pt>
                <c:pt idx="27">
                  <c:v>41730</c:v>
                </c:pt>
                <c:pt idx="28">
                  <c:v>41760</c:v>
                </c:pt>
                <c:pt idx="29">
                  <c:v>41791</c:v>
                </c:pt>
                <c:pt idx="30">
                  <c:v>41821</c:v>
                </c:pt>
                <c:pt idx="31">
                  <c:v>41852</c:v>
                </c:pt>
                <c:pt idx="32">
                  <c:v>41883</c:v>
                </c:pt>
                <c:pt idx="33">
                  <c:v>41913</c:v>
                </c:pt>
                <c:pt idx="34">
                  <c:v>41944</c:v>
                </c:pt>
                <c:pt idx="35">
                  <c:v>41974</c:v>
                </c:pt>
                <c:pt idx="36">
                  <c:v>42005</c:v>
                </c:pt>
                <c:pt idx="37">
                  <c:v>42036</c:v>
                </c:pt>
                <c:pt idx="38">
                  <c:v>42064</c:v>
                </c:pt>
                <c:pt idx="39">
                  <c:v>42095</c:v>
                </c:pt>
                <c:pt idx="40">
                  <c:v>42125</c:v>
                </c:pt>
                <c:pt idx="41">
                  <c:v>42156</c:v>
                </c:pt>
                <c:pt idx="42">
                  <c:v>42186</c:v>
                </c:pt>
                <c:pt idx="43">
                  <c:v>42217</c:v>
                </c:pt>
                <c:pt idx="44">
                  <c:v>42248</c:v>
                </c:pt>
                <c:pt idx="45">
                  <c:v>42278</c:v>
                </c:pt>
                <c:pt idx="46">
                  <c:v>42309</c:v>
                </c:pt>
                <c:pt idx="47">
                  <c:v>42339</c:v>
                </c:pt>
                <c:pt idx="48">
                  <c:v>42370</c:v>
                </c:pt>
                <c:pt idx="49">
                  <c:v>42401</c:v>
                </c:pt>
                <c:pt idx="50">
                  <c:v>42430</c:v>
                </c:pt>
                <c:pt idx="51">
                  <c:v>42461</c:v>
                </c:pt>
                <c:pt idx="52">
                  <c:v>42491</c:v>
                </c:pt>
                <c:pt idx="53">
                  <c:v>42522</c:v>
                </c:pt>
                <c:pt idx="54">
                  <c:v>42552</c:v>
                </c:pt>
                <c:pt idx="55">
                  <c:v>42583</c:v>
                </c:pt>
                <c:pt idx="56">
                  <c:v>42614</c:v>
                </c:pt>
                <c:pt idx="57">
                  <c:v>42644</c:v>
                </c:pt>
                <c:pt idx="58">
                  <c:v>42675</c:v>
                </c:pt>
                <c:pt idx="59">
                  <c:v>42705</c:v>
                </c:pt>
                <c:pt idx="60">
                  <c:v>42736</c:v>
                </c:pt>
                <c:pt idx="61">
                  <c:v>42767</c:v>
                </c:pt>
                <c:pt idx="62">
                  <c:v>42795</c:v>
                </c:pt>
                <c:pt idx="63">
                  <c:v>42826</c:v>
                </c:pt>
                <c:pt idx="64">
                  <c:v>42856</c:v>
                </c:pt>
                <c:pt idx="65">
                  <c:v>42887</c:v>
                </c:pt>
                <c:pt idx="66">
                  <c:v>42917</c:v>
                </c:pt>
                <c:pt idx="67">
                  <c:v>42948</c:v>
                </c:pt>
                <c:pt idx="68">
                  <c:v>42979</c:v>
                </c:pt>
              </c:numCache>
            </c:numRef>
          </c:cat>
          <c:val>
            <c:numRef>
              <c:f>FracUse!$C$17:$BS$17</c:f>
              <c:numCache>
                <c:formatCode>0.00</c:formatCode>
                <c:ptCount val="69"/>
                <c:pt idx="0">
                  <c:v>3.7962064516129032E-2</c:v>
                </c:pt>
                <c:pt idx="1">
                  <c:v>1.3641344827586201E-2</c:v>
                </c:pt>
                <c:pt idx="2">
                  <c:v>2.6695774193548391E-2</c:v>
                </c:pt>
                <c:pt idx="3">
                  <c:v>1.2252766666666637E-2</c:v>
                </c:pt>
                <c:pt idx="4">
                  <c:v>1.5887129032257988E-2</c:v>
                </c:pt>
                <c:pt idx="5">
                  <c:v>4.455033333333358E-3</c:v>
                </c:pt>
                <c:pt idx="6">
                  <c:v>3.2297451612903233E-2</c:v>
                </c:pt>
                <c:pt idx="7">
                  <c:v>3.6103870967741925E-2</c:v>
                </c:pt>
                <c:pt idx="8">
                  <c:v>6.1134666666666782E-3</c:v>
                </c:pt>
                <c:pt idx="9">
                  <c:v>2.528067741935483E-2</c:v>
                </c:pt>
                <c:pt idx="10">
                  <c:v>1.976886666666669E-2</c:v>
                </c:pt>
                <c:pt idx="11">
                  <c:v>5.5085161290322482E-3</c:v>
                </c:pt>
                <c:pt idx="12">
                  <c:v>0.12932674193548388</c:v>
                </c:pt>
                <c:pt idx="13">
                  <c:v>8.1990357142857351E-3</c:v>
                </c:pt>
                <c:pt idx="14">
                  <c:v>8.8584193548387202E-3</c:v>
                </c:pt>
                <c:pt idx="15">
                  <c:v>1.9378466666666663E-2</c:v>
                </c:pt>
                <c:pt idx="16">
                  <c:v>3.3658709677419074E-3</c:v>
                </c:pt>
                <c:pt idx="17">
                  <c:v>1.4339933333333332E-2</c:v>
                </c:pt>
                <c:pt idx="18">
                  <c:v>2.696390322580644E-2</c:v>
                </c:pt>
                <c:pt idx="19">
                  <c:v>2.0240645161290344E-2</c:v>
                </c:pt>
                <c:pt idx="20">
                  <c:v>1.9584299999999985E-2</c:v>
                </c:pt>
                <c:pt idx="21">
                  <c:v>1.6733032258064509E-2</c:v>
                </c:pt>
                <c:pt idx="22">
                  <c:v>3.3683566666666678E-2</c:v>
                </c:pt>
                <c:pt idx="23">
                  <c:v>2.4661322580645142E-2</c:v>
                </c:pt>
                <c:pt idx="24">
                  <c:v>9.213483870967723E-3</c:v>
                </c:pt>
                <c:pt idx="25">
                  <c:v>1.9123535714285711E-2</c:v>
                </c:pt>
                <c:pt idx="26">
                  <c:v>1.8330677419354846E-2</c:v>
                </c:pt>
                <c:pt idx="27">
                  <c:v>7.760259999999998E-2</c:v>
                </c:pt>
                <c:pt idx="28">
                  <c:v>1.3012354838709675E-2</c:v>
                </c:pt>
                <c:pt idx="29">
                  <c:v>3.477539999999997E-2</c:v>
                </c:pt>
                <c:pt idx="30">
                  <c:v>2.1691516129032293E-2</c:v>
                </c:pt>
                <c:pt idx="31">
                  <c:v>3.3400000000000055E-2</c:v>
                </c:pt>
                <c:pt idx="32">
                  <c:v>7.4668699999999921E-2</c:v>
                </c:pt>
                <c:pt idx="33">
                  <c:v>3.0145580645161298E-2</c:v>
                </c:pt>
                <c:pt idx="34">
                  <c:v>5.0587666666667142E-3</c:v>
                </c:pt>
                <c:pt idx="35">
                  <c:v>4.0134677419354857E-2</c:v>
                </c:pt>
                <c:pt idx="36">
                  <c:v>6.0103548387096757E-2</c:v>
                </c:pt>
                <c:pt idx="37">
                  <c:v>5.8499285714285615E-3</c:v>
                </c:pt>
                <c:pt idx="38">
                  <c:v>7.2942580645161334E-3</c:v>
                </c:pt>
                <c:pt idx="39">
                  <c:v>1.258083333333334E-2</c:v>
                </c:pt>
                <c:pt idx="40">
                  <c:v>9.2108387096774061E-3</c:v>
                </c:pt>
                <c:pt idx="41">
                  <c:v>1.0902200000000001E-2</c:v>
                </c:pt>
                <c:pt idx="42">
                  <c:v>5.6869354838709751E-3</c:v>
                </c:pt>
                <c:pt idx="43">
                  <c:v>1.1106612903225802E-2</c:v>
                </c:pt>
                <c:pt idx="44">
                  <c:v>3.03859E-2</c:v>
                </c:pt>
                <c:pt idx="45">
                  <c:v>4.1781548387096759E-2</c:v>
                </c:pt>
                <c:pt idx="46">
                  <c:v>6.5276133333333319E-2</c:v>
                </c:pt>
                <c:pt idx="47">
                  <c:v>4.1726806451612891E-2</c:v>
                </c:pt>
                <c:pt idx="48">
                  <c:v>1.9574483870967718E-2</c:v>
                </c:pt>
                <c:pt idx="49">
                  <c:v>2.700689655172131E-4</c:v>
                </c:pt>
                <c:pt idx="50">
                  <c:v>2.4209677419355022E-4</c:v>
                </c:pt>
                <c:pt idx="51">
                  <c:v>0</c:v>
                </c:pt>
                <c:pt idx="52">
                  <c:v>9.7596129032258352E-3</c:v>
                </c:pt>
                <c:pt idx="53">
                  <c:v>1.4830866666666664E-2</c:v>
                </c:pt>
                <c:pt idx="54">
                  <c:v>1.7819870967741944E-2</c:v>
                </c:pt>
                <c:pt idx="55">
                  <c:v>4.7059838709677441E-2</c:v>
                </c:pt>
                <c:pt idx="56">
                  <c:v>4.8173199999999992E-2</c:v>
                </c:pt>
                <c:pt idx="57">
                  <c:v>3.2275999999999985E-2</c:v>
                </c:pt>
                <c:pt idx="58">
                  <c:v>3.4275900000000026E-2</c:v>
                </c:pt>
                <c:pt idx="59">
                  <c:v>1.9661225806451625E-2</c:v>
                </c:pt>
                <c:pt idx="60">
                  <c:v>2.0645193548387092E-2</c:v>
                </c:pt>
                <c:pt idx="61">
                  <c:v>0</c:v>
                </c:pt>
                <c:pt idx="62">
                  <c:v>-3.1225022567582528E-17</c:v>
                </c:pt>
                <c:pt idx="63">
                  <c:v>-4.8572257327350599E-17</c:v>
                </c:pt>
                <c:pt idx="64">
                  <c:v>2.8580709677419366E-2</c:v>
                </c:pt>
                <c:pt idx="65">
                  <c:v>3.2713033333333343E-2</c:v>
                </c:pt>
                <c:pt idx="66">
                  <c:v>1.7403967741935457E-2</c:v>
                </c:pt>
                <c:pt idx="67">
                  <c:v>1.4753709677419367E-2</c:v>
                </c:pt>
                <c:pt idx="68">
                  <c:v>3.3997633333333346E-2</c:v>
                </c:pt>
              </c:numCache>
            </c:numRef>
          </c:val>
          <c:extLst>
            <c:ext xmlns:c16="http://schemas.microsoft.com/office/drawing/2014/chart" uri="{C3380CC4-5D6E-409C-BE32-E72D297353CC}">
              <c16:uniqueId val="{00000005-5EF9-45CD-8E6C-62E86D5DB81D}"/>
            </c:ext>
          </c:extLst>
        </c:ser>
        <c:dLbls>
          <c:showLegendKey val="0"/>
          <c:showVal val="0"/>
          <c:showCatName val="0"/>
          <c:showSerName val="0"/>
          <c:showPercent val="0"/>
          <c:showBubbleSize val="0"/>
        </c:dLbls>
        <c:axId val="768096112"/>
        <c:axId val="768095784"/>
      </c:areaChart>
      <c:dateAx>
        <c:axId val="768096112"/>
        <c:scaling>
          <c:orientation val="minMax"/>
        </c:scaling>
        <c:delete val="0"/>
        <c:axPos val="b"/>
        <c:numFmt formatCode="[$-409]mmm\-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8095784"/>
        <c:crosses val="autoZero"/>
        <c:auto val="1"/>
        <c:lblOffset val="100"/>
        <c:baseTimeUnit val="months"/>
        <c:majorUnit val="20"/>
        <c:majorTimeUnit val="months"/>
      </c:dateAx>
      <c:valAx>
        <c:axId val="7680957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8096112"/>
        <c:crosses val="autoZero"/>
        <c:crossBetween val="midCat"/>
        <c:majorUnit val="0.30000000000000004"/>
      </c:valAx>
      <c:spPr>
        <a:noFill/>
        <a:ln>
          <a:noFill/>
        </a:ln>
        <a:effectLst/>
      </c:spPr>
    </c:plotArea>
    <c:plotVisOnly val="1"/>
    <c:dispBlanksAs val="zero"/>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396774806837"/>
          <c:y val="0.24002844710165017"/>
          <c:w val="0.83143035971007873"/>
          <c:h val="0.55526693265510296"/>
        </c:manualLayout>
      </c:layout>
      <c:barChart>
        <c:barDir val="col"/>
        <c:grouping val="clustered"/>
        <c:varyColors val="1"/>
        <c:ser>
          <c:idx val="0"/>
          <c:order val="0"/>
          <c:tx>
            <c:strRef>
              <c:f>CountySummary!$P$3</c:f>
              <c:strCache>
                <c:ptCount val="1"/>
                <c:pt idx="0">
                  <c:v>Produced water</c:v>
                </c:pt>
              </c:strCache>
            </c:strRef>
          </c:tx>
          <c:spPr>
            <a:solidFill>
              <a:srgbClr val="00B050"/>
            </a:solidFill>
            <a:ln>
              <a:noFill/>
            </a:ln>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CountySummary!$P$4:$P$9</c:f>
              <c:numCache>
                <c:formatCode>0.00</c:formatCode>
                <c:ptCount val="6"/>
                <c:pt idx="0">
                  <c:v>0.29717491256830603</c:v>
                </c:pt>
                <c:pt idx="1">
                  <c:v>0.29717185205479452</c:v>
                </c:pt>
                <c:pt idx="2">
                  <c:v>0.31132777534246575</c:v>
                </c:pt>
                <c:pt idx="3">
                  <c:v>0.30990490684931504</c:v>
                </c:pt>
                <c:pt idx="4">
                  <c:v>0.31872009836065573</c:v>
                </c:pt>
                <c:pt idx="5">
                  <c:v>0.28019968767123288</c:v>
                </c:pt>
              </c:numCache>
            </c:numRef>
          </c:val>
          <c:extLst>
            <c:ext xmlns:c14="http://schemas.microsoft.com/office/drawing/2007/8/2/chart" uri="{6F2FDCE9-48DA-4B69-8628-5D25D57E5C99}">
              <c14:invertSolidFillFmt>
                <c14:spPr xmlns:c14="http://schemas.microsoft.com/office/drawing/2007/8/2/chart">
                  <a:solidFill>
                    <a:srgbClr val="FFFFFF"/>
                  </a:solidFill>
                  <a:ln>
                    <a:noFill/>
                  </a:ln>
                </c14:spPr>
              </c14:invertSolidFillFmt>
            </c:ext>
            <c:ext xmlns:c16="http://schemas.microsoft.com/office/drawing/2014/chart" uri="{C3380CC4-5D6E-409C-BE32-E72D297353CC}">
              <c16:uniqueId val="{00000000-13C9-48D6-87C3-19ABE8B53697}"/>
            </c:ext>
          </c:extLst>
        </c:ser>
        <c:ser>
          <c:idx val="1"/>
          <c:order val="1"/>
          <c:tx>
            <c:strRef>
              <c:f>CountySummary!$Q$3</c:f>
              <c:strCache>
                <c:ptCount val="1"/>
                <c:pt idx="0">
                  <c:v>Frac Fluids</c:v>
                </c:pt>
              </c:strCache>
            </c:strRef>
          </c:tx>
          <c:spPr>
            <a:solidFill>
              <a:srgbClr val="1DFF83"/>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CountySummary!$Q$4:$Q$9</c:f>
              <c:numCache>
                <c:formatCode>0.00</c:formatCode>
                <c:ptCount val="6"/>
                <c:pt idx="0">
                  <c:v>9.686699453551913E-3</c:v>
                </c:pt>
                <c:pt idx="1">
                  <c:v>6.8898630136986303E-3</c:v>
                </c:pt>
                <c:pt idx="2">
                  <c:v>1.7760331506849317E-2</c:v>
                </c:pt>
                <c:pt idx="3">
                  <c:v>1.1978564383561643E-2</c:v>
                </c:pt>
                <c:pt idx="4">
                  <c:v>2.0674863387978143E-3</c:v>
                </c:pt>
                <c:pt idx="5">
                  <c:v>9.2909589041095889E-5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13C9-48D6-87C3-19ABE8B53697}"/>
            </c:ext>
          </c:extLst>
        </c:ser>
        <c:dLbls>
          <c:showLegendKey val="0"/>
          <c:showVal val="0"/>
          <c:showCatName val="0"/>
          <c:showSerName val="0"/>
          <c:showPercent val="0"/>
          <c:showBubbleSize val="0"/>
        </c:dLbls>
        <c:gapWidth val="150"/>
        <c:axId val="1460099787"/>
        <c:axId val="1753167180"/>
      </c:barChart>
      <c:catAx>
        <c:axId val="1460099787"/>
        <c:scaling>
          <c:orientation val="minMax"/>
        </c:scaling>
        <c:delete val="0"/>
        <c:axPos val="b"/>
        <c:numFmt formatCode="General" sourceLinked="1"/>
        <c:majorTickMark val="none"/>
        <c:minorTickMark val="none"/>
        <c:tickLblPos val="nextTo"/>
        <c:txPr>
          <a:bodyPr/>
          <a:lstStyle/>
          <a:p>
            <a:pPr>
              <a:defRPr sz="800" b="1">
                <a:solidFill>
                  <a:srgbClr val="00B050"/>
                </a:solidFill>
              </a:defRPr>
            </a:pPr>
            <a:endParaRPr lang="en-US"/>
          </a:p>
        </c:txPr>
        <c:crossAx val="1753167180"/>
        <c:crosses val="autoZero"/>
        <c:auto val="1"/>
        <c:lblAlgn val="ctr"/>
        <c:lblOffset val="100"/>
        <c:noMultiLvlLbl val="1"/>
      </c:catAx>
      <c:valAx>
        <c:axId val="1753167180"/>
        <c:scaling>
          <c:orientation val="minMax"/>
          <c:max val="0.5"/>
        </c:scaling>
        <c:delete val="0"/>
        <c:axPos val="l"/>
        <c:majorGridlines>
          <c:spPr>
            <a:ln>
              <a:solidFill>
                <a:srgbClr val="00B050"/>
              </a:solidFill>
            </a:ln>
          </c:spPr>
        </c:majorGridlines>
        <c:numFmt formatCode="0.0" sourceLinked="0"/>
        <c:majorTickMark val="cross"/>
        <c:minorTickMark val="cross"/>
        <c:tickLblPos val="nextTo"/>
        <c:spPr>
          <a:ln w="47625">
            <a:noFill/>
          </a:ln>
        </c:spPr>
        <c:txPr>
          <a:bodyPr/>
          <a:lstStyle/>
          <a:p>
            <a:pPr>
              <a:defRPr sz="800" b="1">
                <a:solidFill>
                  <a:srgbClr val="00B050"/>
                </a:solidFill>
              </a:defRPr>
            </a:pPr>
            <a:endParaRPr lang="en-US"/>
          </a:p>
        </c:txPr>
        <c:crossAx val="1460099787"/>
        <c:crosses val="autoZero"/>
        <c:crossBetween val="between"/>
        <c:majorUnit val="0.1"/>
      </c:valAx>
      <c:spPr>
        <a:solidFill>
          <a:srgbClr val="FFFFFF"/>
        </a:solidFill>
      </c:spPr>
    </c:plotArea>
    <c:legend>
      <c:legendPos val="b"/>
      <c:legendEntry>
        <c:idx val="0"/>
        <c:txPr>
          <a:bodyPr/>
          <a:lstStyle/>
          <a:p>
            <a:pPr>
              <a:defRPr sz="800" b="1">
                <a:solidFill>
                  <a:srgbClr val="00B050"/>
                </a:solidFill>
              </a:defRPr>
            </a:pPr>
            <a:endParaRPr lang="en-US"/>
          </a:p>
        </c:txPr>
      </c:legendEntry>
      <c:legendEntry>
        <c:idx val="1"/>
        <c:txPr>
          <a:bodyPr/>
          <a:lstStyle/>
          <a:p>
            <a:pPr>
              <a:defRPr sz="800" b="1">
                <a:solidFill>
                  <a:srgbClr val="1DFF83"/>
                </a:solidFill>
              </a:defRPr>
            </a:pPr>
            <a:endParaRPr lang="en-US"/>
          </a:p>
        </c:txPr>
      </c:legendEntry>
      <c:layout>
        <c:manualLayout>
          <c:xMode val="edge"/>
          <c:yMode val="edge"/>
          <c:x val="0.10941987964804421"/>
          <c:y val="0.21425504152553609"/>
          <c:w val="0.8208495420007591"/>
          <c:h val="0.17760375895724356"/>
        </c:manualLayout>
      </c:layout>
      <c:overlay val="0"/>
      <c:txPr>
        <a:bodyPr/>
        <a:lstStyle/>
        <a:p>
          <a:pPr>
            <a:defRPr sz="800"/>
          </a:pPr>
          <a:endParaRPr lang="en-US"/>
        </a:p>
      </c:txPr>
    </c:legend>
    <c:plotVisOnly val="1"/>
    <c:dispBlanksAs val="zero"/>
    <c:showDLblsOverMax val="1"/>
  </c:chart>
  <c:spPr>
    <a:solidFill>
      <a:srgbClr val="FFFFFF"/>
    </a:solidFill>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396774806837"/>
          <c:y val="0.24002844710165017"/>
          <c:w val="0.83143035971007873"/>
          <c:h val="0.55526693265510296"/>
        </c:manualLayout>
      </c:layout>
      <c:barChart>
        <c:barDir val="col"/>
        <c:grouping val="clustered"/>
        <c:varyColors val="1"/>
        <c:ser>
          <c:idx val="0"/>
          <c:order val="0"/>
          <c:tx>
            <c:strRef>
              <c:f>CountySummary!$R$3</c:f>
              <c:strCache>
                <c:ptCount val="1"/>
                <c:pt idx="0">
                  <c:v>Produced water</c:v>
                </c:pt>
              </c:strCache>
            </c:strRef>
          </c:tx>
          <c:spPr>
            <a:solidFill>
              <a:srgbClr val="000000"/>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CountySummary!$R$4:$R$9</c:f>
              <c:numCache>
                <c:formatCode>0.00</c:formatCode>
                <c:ptCount val="6"/>
                <c:pt idx="0">
                  <c:v>3.7873669398907107E-2</c:v>
                </c:pt>
                <c:pt idx="1">
                  <c:v>4.8126331506849321E-2</c:v>
                </c:pt>
                <c:pt idx="2">
                  <c:v>7.7739186301369861E-2</c:v>
                </c:pt>
                <c:pt idx="3">
                  <c:v>0.10249127945205479</c:v>
                </c:pt>
                <c:pt idx="4">
                  <c:v>9.6018256830601098E-2</c:v>
                </c:pt>
                <c:pt idx="5">
                  <c:v>0.15442813150684931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9A7F-4C88-B033-4709329D2EED}"/>
            </c:ext>
          </c:extLst>
        </c:ser>
        <c:ser>
          <c:idx val="1"/>
          <c:order val="1"/>
          <c:tx>
            <c:strRef>
              <c:f>CountySummary!$S$3</c:f>
              <c:strCache>
                <c:ptCount val="1"/>
                <c:pt idx="0">
                  <c:v>Frac Fluids</c:v>
                </c:pt>
              </c:strCache>
            </c:strRef>
          </c:tx>
          <c:spPr>
            <a:solidFill>
              <a:srgbClr val="D0CECE"/>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CountySummary!$S$4:$S$9</c:f>
              <c:numCache>
                <c:formatCode>0.00</c:formatCode>
                <c:ptCount val="6"/>
                <c:pt idx="0">
                  <c:v>0.28086979508196719</c:v>
                </c:pt>
                <c:pt idx="1">
                  <c:v>0.13718819726027398</c:v>
                </c:pt>
                <c:pt idx="2">
                  <c:v>0.33996863835616437</c:v>
                </c:pt>
                <c:pt idx="3">
                  <c:v>0.26046881369863012</c:v>
                </c:pt>
                <c:pt idx="4">
                  <c:v>0.2465184918032787</c:v>
                </c:pt>
                <c:pt idx="5">
                  <c:v>0.21566431780821918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9A7F-4C88-B033-4709329D2EED}"/>
            </c:ext>
          </c:extLst>
        </c:ser>
        <c:dLbls>
          <c:showLegendKey val="0"/>
          <c:showVal val="0"/>
          <c:showCatName val="0"/>
          <c:showSerName val="0"/>
          <c:showPercent val="0"/>
          <c:showBubbleSize val="0"/>
        </c:dLbls>
        <c:gapWidth val="150"/>
        <c:axId val="1460099787"/>
        <c:axId val="1753167180"/>
      </c:barChart>
      <c:catAx>
        <c:axId val="1460099787"/>
        <c:scaling>
          <c:orientation val="minMax"/>
        </c:scaling>
        <c:delete val="0"/>
        <c:axPos val="b"/>
        <c:numFmt formatCode="General" sourceLinked="1"/>
        <c:majorTickMark val="none"/>
        <c:minorTickMark val="none"/>
        <c:tickLblPos val="nextTo"/>
        <c:txPr>
          <a:bodyPr/>
          <a:lstStyle/>
          <a:p>
            <a:pPr>
              <a:defRPr sz="800" b="1">
                <a:solidFill>
                  <a:sysClr val="windowText" lastClr="000000"/>
                </a:solidFill>
              </a:defRPr>
            </a:pPr>
            <a:endParaRPr lang="en-US"/>
          </a:p>
        </c:txPr>
        <c:crossAx val="1753167180"/>
        <c:crosses val="autoZero"/>
        <c:auto val="1"/>
        <c:lblAlgn val="ctr"/>
        <c:lblOffset val="100"/>
        <c:noMultiLvlLbl val="1"/>
      </c:catAx>
      <c:valAx>
        <c:axId val="1753167180"/>
        <c:scaling>
          <c:orientation val="minMax"/>
          <c:max val="0.5"/>
        </c:scaling>
        <c:delete val="0"/>
        <c:axPos val="l"/>
        <c:majorGridlines>
          <c:spPr>
            <a:ln>
              <a:solidFill>
                <a:schemeClr val="tx1"/>
              </a:solidFill>
            </a:ln>
          </c:spPr>
        </c:majorGridlines>
        <c:numFmt formatCode="0.0" sourceLinked="0"/>
        <c:majorTickMark val="cross"/>
        <c:minorTickMark val="cross"/>
        <c:tickLblPos val="nextTo"/>
        <c:spPr>
          <a:ln w="47625">
            <a:noFill/>
          </a:ln>
        </c:spPr>
        <c:txPr>
          <a:bodyPr/>
          <a:lstStyle/>
          <a:p>
            <a:pPr>
              <a:defRPr sz="800" b="1">
                <a:solidFill>
                  <a:schemeClr val="tx1"/>
                </a:solidFill>
              </a:defRPr>
            </a:pPr>
            <a:endParaRPr lang="en-US"/>
          </a:p>
        </c:txPr>
        <c:crossAx val="1460099787"/>
        <c:crosses val="autoZero"/>
        <c:crossBetween val="between"/>
        <c:majorUnit val="0.1"/>
      </c:valAx>
      <c:spPr>
        <a:solidFill>
          <a:srgbClr val="FFFFFF"/>
        </a:solidFill>
      </c:spPr>
    </c:plotArea>
    <c:legend>
      <c:legendPos val="b"/>
      <c:legendEntry>
        <c:idx val="0"/>
        <c:txPr>
          <a:bodyPr/>
          <a:lstStyle/>
          <a:p>
            <a:pPr>
              <a:defRPr sz="800" b="1">
                <a:solidFill>
                  <a:sysClr val="windowText" lastClr="000000"/>
                </a:solidFill>
              </a:defRPr>
            </a:pPr>
            <a:endParaRPr lang="en-US"/>
          </a:p>
        </c:txPr>
      </c:legendEntry>
      <c:legendEntry>
        <c:idx val="1"/>
        <c:txPr>
          <a:bodyPr/>
          <a:lstStyle/>
          <a:p>
            <a:pPr>
              <a:defRPr sz="800" b="1">
                <a:solidFill>
                  <a:schemeClr val="bg2">
                    <a:lumMod val="75000"/>
                  </a:schemeClr>
                </a:solidFill>
              </a:defRPr>
            </a:pPr>
            <a:endParaRPr lang="en-US"/>
          </a:p>
        </c:txPr>
      </c:legendEntry>
      <c:layout>
        <c:manualLayout>
          <c:xMode val="edge"/>
          <c:yMode val="edge"/>
          <c:x val="0.10941987964804421"/>
          <c:y val="0.21425504152553609"/>
          <c:w val="0.8208495420007591"/>
          <c:h val="0.17760375895724356"/>
        </c:manualLayout>
      </c:layout>
      <c:overlay val="0"/>
      <c:txPr>
        <a:bodyPr/>
        <a:lstStyle/>
        <a:p>
          <a:pPr>
            <a:defRPr sz="800"/>
          </a:pPr>
          <a:endParaRPr lang="en-US"/>
        </a:p>
      </c:txPr>
    </c:legend>
    <c:plotVisOnly val="1"/>
    <c:dispBlanksAs val="zero"/>
    <c:showDLblsOverMax val="1"/>
  </c:chart>
  <c:spPr>
    <a:solidFill>
      <a:srgbClr val="FFFFFF"/>
    </a:solidFill>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05194372817781"/>
          <c:y val="5.4189997083697872E-2"/>
          <c:w val="0.7254554460506315"/>
          <c:h val="0.82009988334791484"/>
        </c:manualLayout>
      </c:layout>
      <c:areaChart>
        <c:grouping val="stacked"/>
        <c:varyColors val="0"/>
        <c:ser>
          <c:idx val="0"/>
          <c:order val="0"/>
          <c:tx>
            <c:strRef>
              <c:f>Graphs_State!$A$20</c:f>
              <c:strCache>
                <c:ptCount val="1"/>
                <c:pt idx="0">
                  <c:v>Weld</c:v>
                </c:pt>
              </c:strCache>
            </c:strRef>
          </c:tx>
          <c:spPr>
            <a:solidFill>
              <a:schemeClr val="tx1"/>
            </a:solidFill>
            <a:ln>
              <a:noFill/>
            </a:ln>
            <a:effectLst/>
          </c:spPr>
          <c:dLbls>
            <c:dLbl>
              <c:idx val="18"/>
              <c:layout>
                <c:manualLayout>
                  <c:x val="6.8399120319701634E-2"/>
                  <c:y val="9.2595016038362985E-3"/>
                </c:manualLayout>
              </c:layout>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0-1F7D-414E-A0CA-6C69AACF7246}"/>
                </c:ext>
              </c:extLst>
            </c:dLbl>
            <c:spPr>
              <a:noFill/>
              <a:ln>
                <a:noFill/>
              </a:ln>
              <a:effectLst/>
            </c:spPr>
            <c:txPr>
              <a:bodyPr rot="0" spcFirstLastPara="1" vertOverflow="ellipsis" vert="horz" wrap="square" lIns="38100" tIns="19050" rIns="38100" bIns="19050" anchor="ctr" anchorCtr="0">
                <a:spAutoFit/>
              </a:bodyPr>
              <a:lstStyle/>
              <a:p>
                <a:pPr algn="l">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Graphs_State!$B$19:$T$19</c:f>
              <c:strCach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strCache>
            </c:strRef>
          </c:cat>
          <c:val>
            <c:numRef>
              <c:f>Graphs_State!$B$20:$T$20</c:f>
              <c:numCache>
                <c:formatCode>General</c:formatCode>
                <c:ptCount val="19"/>
                <c:pt idx="0">
                  <c:v>112</c:v>
                </c:pt>
                <c:pt idx="1">
                  <c:v>147</c:v>
                </c:pt>
                <c:pt idx="2">
                  <c:v>156</c:v>
                </c:pt>
                <c:pt idx="3">
                  <c:v>180</c:v>
                </c:pt>
                <c:pt idx="4">
                  <c:v>141</c:v>
                </c:pt>
                <c:pt idx="5">
                  <c:v>135</c:v>
                </c:pt>
                <c:pt idx="6">
                  <c:v>307</c:v>
                </c:pt>
                <c:pt idx="7">
                  <c:v>1067</c:v>
                </c:pt>
                <c:pt idx="8">
                  <c:v>1443</c:v>
                </c:pt>
                <c:pt idx="9">
                  <c:v>1567</c:v>
                </c:pt>
                <c:pt idx="10">
                  <c:v>1205</c:v>
                </c:pt>
                <c:pt idx="11">
                  <c:v>1270</c:v>
                </c:pt>
                <c:pt idx="12">
                  <c:v>1612</c:v>
                </c:pt>
                <c:pt idx="13">
                  <c:v>1460</c:v>
                </c:pt>
                <c:pt idx="14">
                  <c:v>994</c:v>
                </c:pt>
                <c:pt idx="15">
                  <c:v>1203</c:v>
                </c:pt>
                <c:pt idx="16">
                  <c:v>705</c:v>
                </c:pt>
                <c:pt idx="17">
                  <c:v>478</c:v>
                </c:pt>
                <c:pt idx="18">
                  <c:v>287</c:v>
                </c:pt>
              </c:numCache>
            </c:numRef>
          </c:val>
          <c:extLst>
            <c:ext xmlns:c16="http://schemas.microsoft.com/office/drawing/2014/chart" uri="{C3380CC4-5D6E-409C-BE32-E72D297353CC}">
              <c16:uniqueId val="{00000001-1F7D-414E-A0CA-6C69AACF7246}"/>
            </c:ext>
          </c:extLst>
        </c:ser>
        <c:ser>
          <c:idx val="1"/>
          <c:order val="1"/>
          <c:tx>
            <c:strRef>
              <c:f>Graphs_State!$A$21</c:f>
              <c:strCache>
                <c:ptCount val="1"/>
                <c:pt idx="0">
                  <c:v>Garfield</c:v>
                </c:pt>
              </c:strCache>
            </c:strRef>
          </c:tx>
          <c:spPr>
            <a:solidFill>
              <a:schemeClr val="accent1">
                <a:lumMod val="75000"/>
              </a:schemeClr>
            </a:solidFill>
            <a:ln>
              <a:noFill/>
            </a:ln>
            <a:effectLst/>
          </c:spPr>
          <c:dLbls>
            <c:dLbl>
              <c:idx val="16"/>
              <c:layout>
                <c:manualLayout>
                  <c:x val="0.1444110398993641"/>
                  <c:y val="5.5659279034576757E-2"/>
                </c:manualLayout>
              </c:layout>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2-1F7D-414E-A0CA-6C69AACF724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Graphs_State!$B$19:$T$19</c:f>
              <c:strCach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strCache>
            </c:strRef>
          </c:cat>
          <c:val>
            <c:numRef>
              <c:f>Graphs_State!$B$21:$T$21</c:f>
              <c:numCache>
                <c:formatCode>General</c:formatCode>
                <c:ptCount val="19"/>
                <c:pt idx="0">
                  <c:v>41</c:v>
                </c:pt>
                <c:pt idx="1">
                  <c:v>34</c:v>
                </c:pt>
                <c:pt idx="2">
                  <c:v>35</c:v>
                </c:pt>
                <c:pt idx="3">
                  <c:v>60</c:v>
                </c:pt>
                <c:pt idx="4">
                  <c:v>39</c:v>
                </c:pt>
                <c:pt idx="5">
                  <c:v>49</c:v>
                </c:pt>
                <c:pt idx="6">
                  <c:v>169</c:v>
                </c:pt>
                <c:pt idx="7">
                  <c:v>838</c:v>
                </c:pt>
                <c:pt idx="8">
                  <c:v>1091</c:v>
                </c:pt>
                <c:pt idx="9">
                  <c:v>1383</c:v>
                </c:pt>
                <c:pt idx="10">
                  <c:v>882</c:v>
                </c:pt>
                <c:pt idx="11">
                  <c:v>866</c:v>
                </c:pt>
                <c:pt idx="12">
                  <c:v>862</c:v>
                </c:pt>
                <c:pt idx="13">
                  <c:v>664</c:v>
                </c:pt>
                <c:pt idx="14">
                  <c:v>447</c:v>
                </c:pt>
                <c:pt idx="15">
                  <c:v>337</c:v>
                </c:pt>
                <c:pt idx="16">
                  <c:v>130</c:v>
                </c:pt>
                <c:pt idx="17">
                  <c:v>116</c:v>
                </c:pt>
                <c:pt idx="18">
                  <c:v>113</c:v>
                </c:pt>
              </c:numCache>
            </c:numRef>
          </c:val>
          <c:extLst>
            <c:ext xmlns:c16="http://schemas.microsoft.com/office/drawing/2014/chart" uri="{C3380CC4-5D6E-409C-BE32-E72D297353CC}">
              <c16:uniqueId val="{00000003-1F7D-414E-A0CA-6C69AACF7246}"/>
            </c:ext>
          </c:extLst>
        </c:ser>
        <c:ser>
          <c:idx val="2"/>
          <c:order val="2"/>
          <c:tx>
            <c:strRef>
              <c:f>Graphs_State!$A$22</c:f>
              <c:strCache>
                <c:ptCount val="1"/>
                <c:pt idx="0">
                  <c:v>Other counties</c:v>
                </c:pt>
              </c:strCache>
            </c:strRef>
          </c:tx>
          <c:spPr>
            <a:solidFill>
              <a:schemeClr val="accent4">
                <a:lumMod val="60000"/>
                <a:lumOff val="40000"/>
              </a:schemeClr>
            </a:solidFill>
            <a:ln>
              <a:noFill/>
            </a:ln>
            <a:effectLst/>
          </c:spPr>
          <c:dLbls>
            <c:dLbl>
              <c:idx val="18"/>
              <c:layout>
                <c:manualLayout>
                  <c:x val="4.4122183056579709E-2"/>
                  <c:y val="-0.1516524507337709"/>
                </c:manualLayout>
              </c:layout>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rgbClr val="D6A3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1970651791251217"/>
                      <c:h val="0.16970082077261389"/>
                    </c:manualLayout>
                  </c15:layout>
                </c:ext>
                <c:ext xmlns:c16="http://schemas.microsoft.com/office/drawing/2014/chart" uri="{C3380CC4-5D6E-409C-BE32-E72D297353CC}">
                  <c16:uniqueId val="{00000004-1F7D-414E-A0CA-6C69AACF724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D6A3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Graphs_State!$B$19:$T$19</c:f>
              <c:strCach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strCache>
            </c:strRef>
          </c:cat>
          <c:val>
            <c:numRef>
              <c:f>Graphs_State!$B$22:$T$22</c:f>
              <c:numCache>
                <c:formatCode>General</c:formatCode>
                <c:ptCount val="19"/>
                <c:pt idx="0">
                  <c:v>228</c:v>
                </c:pt>
                <c:pt idx="1">
                  <c:v>297</c:v>
                </c:pt>
                <c:pt idx="2">
                  <c:v>458</c:v>
                </c:pt>
                <c:pt idx="3">
                  <c:v>288</c:v>
                </c:pt>
                <c:pt idx="4">
                  <c:v>109</c:v>
                </c:pt>
                <c:pt idx="5">
                  <c:v>119</c:v>
                </c:pt>
                <c:pt idx="6">
                  <c:v>243</c:v>
                </c:pt>
                <c:pt idx="7">
                  <c:v>1092</c:v>
                </c:pt>
                <c:pt idx="8">
                  <c:v>1278</c:v>
                </c:pt>
                <c:pt idx="9">
                  <c:v>1019</c:v>
                </c:pt>
                <c:pt idx="10">
                  <c:v>357</c:v>
                </c:pt>
                <c:pt idx="11">
                  <c:v>590</c:v>
                </c:pt>
                <c:pt idx="12">
                  <c:v>542</c:v>
                </c:pt>
                <c:pt idx="13">
                  <c:v>367</c:v>
                </c:pt>
                <c:pt idx="14">
                  <c:v>168</c:v>
                </c:pt>
                <c:pt idx="15">
                  <c:v>214</c:v>
                </c:pt>
                <c:pt idx="16">
                  <c:v>143</c:v>
                </c:pt>
                <c:pt idx="17">
                  <c:v>34</c:v>
                </c:pt>
                <c:pt idx="18">
                  <c:v>68</c:v>
                </c:pt>
              </c:numCache>
            </c:numRef>
          </c:val>
          <c:extLst>
            <c:ext xmlns:c16="http://schemas.microsoft.com/office/drawing/2014/chart" uri="{C3380CC4-5D6E-409C-BE32-E72D297353CC}">
              <c16:uniqueId val="{00000005-1F7D-414E-A0CA-6C69AACF7246}"/>
            </c:ext>
          </c:extLst>
        </c:ser>
        <c:dLbls>
          <c:showLegendKey val="0"/>
          <c:showVal val="0"/>
          <c:showCatName val="0"/>
          <c:showSerName val="0"/>
          <c:showPercent val="0"/>
          <c:showBubbleSize val="0"/>
        </c:dLbls>
        <c:axId val="493817216"/>
        <c:axId val="493795896"/>
      </c:areaChart>
      <c:catAx>
        <c:axId val="49381721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93795896"/>
        <c:crosses val="autoZero"/>
        <c:auto val="1"/>
        <c:lblAlgn val="ctr"/>
        <c:lblOffset val="100"/>
        <c:tickLblSkip val="3"/>
        <c:tickMarkSkip val="3"/>
        <c:noMultiLvlLbl val="0"/>
      </c:catAx>
      <c:valAx>
        <c:axId val="493795896"/>
        <c:scaling>
          <c:orientation val="minMax"/>
          <c:max val="4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93817216"/>
        <c:crosses val="autoZero"/>
        <c:crossBetween val="midCat"/>
        <c:majorUnit val="1000"/>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396774806837"/>
          <c:y val="0.24002844710165017"/>
          <c:w val="0.83143035971007873"/>
          <c:h val="0.55526693265510296"/>
        </c:manualLayout>
      </c:layout>
      <c:barChart>
        <c:barDir val="col"/>
        <c:grouping val="clustered"/>
        <c:varyColors val="1"/>
        <c:ser>
          <c:idx val="0"/>
          <c:order val="0"/>
          <c:tx>
            <c:strRef>
              <c:f>CountySummary!$J$3</c:f>
              <c:strCache>
                <c:ptCount val="1"/>
                <c:pt idx="0">
                  <c:v>Produced water</c:v>
                </c:pt>
              </c:strCache>
            </c:strRef>
          </c:tx>
          <c:spPr>
            <a:solidFill>
              <a:srgbClr val="0B70DF"/>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CountySummary!$J$4:$J$9</c:f>
              <c:numCache>
                <c:formatCode>0.00</c:formatCode>
                <c:ptCount val="6"/>
                <c:pt idx="0">
                  <c:v>0.11728001912568306</c:v>
                </c:pt>
                <c:pt idx="1">
                  <c:v>0.11494871780821918</c:v>
                </c:pt>
                <c:pt idx="2">
                  <c:v>0.10712112876712329</c:v>
                </c:pt>
                <c:pt idx="3">
                  <c:v>9.4849868493150691E-2</c:v>
                </c:pt>
                <c:pt idx="4">
                  <c:v>7.0078049180327867E-2</c:v>
                </c:pt>
                <c:pt idx="5">
                  <c:v>7.0054852054794517E-2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045E-4022-963A-9722A631675D}"/>
            </c:ext>
          </c:extLst>
        </c:ser>
        <c:ser>
          <c:idx val="1"/>
          <c:order val="1"/>
          <c:tx>
            <c:strRef>
              <c:f>CountySummary!$K$3</c:f>
              <c:strCache>
                <c:ptCount val="1"/>
                <c:pt idx="0">
                  <c:v>Frac Fluids</c:v>
                </c:pt>
              </c:strCache>
            </c:strRef>
          </c:tx>
          <c:spPr>
            <a:solidFill>
              <a:srgbClr val="7FB9F9"/>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CountySummary!$K$4:$K$9</c:f>
              <c:numCache>
                <c:formatCode>0.00</c:formatCode>
                <c:ptCount val="6"/>
                <c:pt idx="0">
                  <c:v>0.10114954098360655</c:v>
                </c:pt>
                <c:pt idx="1">
                  <c:v>0.11357572328767124</c:v>
                </c:pt>
                <c:pt idx="2">
                  <c:v>6.6679386301369867E-2</c:v>
                </c:pt>
                <c:pt idx="3">
                  <c:v>4.5588813698630139E-2</c:v>
                </c:pt>
                <c:pt idx="4">
                  <c:v>3.6001095628415303E-2</c:v>
                </c:pt>
                <c:pt idx="5">
                  <c:v>2.8513939726027396E-2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045E-4022-963A-9722A631675D}"/>
            </c:ext>
          </c:extLst>
        </c:ser>
        <c:dLbls>
          <c:showLegendKey val="0"/>
          <c:showVal val="0"/>
          <c:showCatName val="0"/>
          <c:showSerName val="0"/>
          <c:showPercent val="0"/>
          <c:showBubbleSize val="0"/>
        </c:dLbls>
        <c:gapWidth val="150"/>
        <c:axId val="1460099787"/>
        <c:axId val="1753167180"/>
      </c:barChart>
      <c:catAx>
        <c:axId val="1460099787"/>
        <c:scaling>
          <c:orientation val="minMax"/>
        </c:scaling>
        <c:delete val="0"/>
        <c:axPos val="b"/>
        <c:numFmt formatCode="General" sourceLinked="1"/>
        <c:majorTickMark val="none"/>
        <c:minorTickMark val="none"/>
        <c:tickLblPos val="nextTo"/>
        <c:txPr>
          <a:bodyPr/>
          <a:lstStyle/>
          <a:p>
            <a:pPr>
              <a:defRPr sz="800" b="1">
                <a:solidFill>
                  <a:srgbClr val="0066FF"/>
                </a:solidFill>
              </a:defRPr>
            </a:pPr>
            <a:endParaRPr lang="en-US"/>
          </a:p>
        </c:txPr>
        <c:crossAx val="1753167180"/>
        <c:crosses val="autoZero"/>
        <c:auto val="1"/>
        <c:lblAlgn val="ctr"/>
        <c:lblOffset val="100"/>
        <c:noMultiLvlLbl val="1"/>
      </c:catAx>
      <c:valAx>
        <c:axId val="1753167180"/>
        <c:scaling>
          <c:orientation val="minMax"/>
          <c:max val="0.5"/>
        </c:scaling>
        <c:delete val="0"/>
        <c:axPos val="l"/>
        <c:majorGridlines>
          <c:spPr>
            <a:ln>
              <a:solidFill>
                <a:srgbClr val="0B70DF"/>
              </a:solidFill>
            </a:ln>
          </c:spPr>
        </c:majorGridlines>
        <c:numFmt formatCode="0.0" sourceLinked="0"/>
        <c:majorTickMark val="cross"/>
        <c:minorTickMark val="cross"/>
        <c:tickLblPos val="nextTo"/>
        <c:spPr>
          <a:ln w="47625">
            <a:noFill/>
          </a:ln>
        </c:spPr>
        <c:txPr>
          <a:bodyPr/>
          <a:lstStyle/>
          <a:p>
            <a:pPr>
              <a:defRPr sz="800" b="1">
                <a:solidFill>
                  <a:srgbClr val="0066FF"/>
                </a:solidFill>
              </a:defRPr>
            </a:pPr>
            <a:endParaRPr lang="en-US"/>
          </a:p>
        </c:txPr>
        <c:crossAx val="1460099787"/>
        <c:crosses val="autoZero"/>
        <c:crossBetween val="between"/>
        <c:majorUnit val="0.1"/>
      </c:valAx>
      <c:spPr>
        <a:solidFill>
          <a:srgbClr val="FFFFFF"/>
        </a:solidFill>
      </c:spPr>
    </c:plotArea>
    <c:legend>
      <c:legendPos val="b"/>
      <c:legendEntry>
        <c:idx val="0"/>
        <c:txPr>
          <a:bodyPr/>
          <a:lstStyle/>
          <a:p>
            <a:pPr>
              <a:defRPr sz="800" b="1">
                <a:solidFill>
                  <a:srgbClr val="0B70DF"/>
                </a:solidFill>
              </a:defRPr>
            </a:pPr>
            <a:endParaRPr lang="en-US"/>
          </a:p>
        </c:txPr>
      </c:legendEntry>
      <c:legendEntry>
        <c:idx val="1"/>
        <c:txPr>
          <a:bodyPr/>
          <a:lstStyle/>
          <a:p>
            <a:pPr>
              <a:defRPr sz="800" b="1">
                <a:solidFill>
                  <a:srgbClr val="7FB9F9"/>
                </a:solidFill>
              </a:defRPr>
            </a:pPr>
            <a:endParaRPr lang="en-US"/>
          </a:p>
        </c:txPr>
      </c:legendEntry>
      <c:layout>
        <c:manualLayout>
          <c:xMode val="edge"/>
          <c:yMode val="edge"/>
          <c:x val="0.10941987964804421"/>
          <c:y val="0.21425504152553609"/>
          <c:w val="0.8208495420007591"/>
          <c:h val="0.17760375895724356"/>
        </c:manualLayout>
      </c:layout>
      <c:overlay val="0"/>
      <c:txPr>
        <a:bodyPr/>
        <a:lstStyle/>
        <a:p>
          <a:pPr>
            <a:defRPr sz="800"/>
          </a:pPr>
          <a:endParaRPr lang="en-US"/>
        </a:p>
      </c:txPr>
    </c:legend>
    <c:plotVisOnly val="1"/>
    <c:dispBlanksAs val="zero"/>
    <c:showDLblsOverMax val="1"/>
  </c:chart>
  <c:spPr>
    <a:solidFill>
      <a:srgbClr val="FFFFFF"/>
    </a:solidFill>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396774806837"/>
          <c:y val="0.24002844710165017"/>
          <c:w val="0.83143035971007873"/>
          <c:h val="0.55526693265510296"/>
        </c:manualLayout>
      </c:layout>
      <c:barChart>
        <c:barDir val="col"/>
        <c:grouping val="clustered"/>
        <c:varyColors val="1"/>
        <c:ser>
          <c:idx val="0"/>
          <c:order val="0"/>
          <c:tx>
            <c:strRef>
              <c:f>CountySummary!$L$3</c:f>
              <c:strCache>
                <c:ptCount val="1"/>
                <c:pt idx="0">
                  <c:v>Produced water</c:v>
                </c:pt>
              </c:strCache>
            </c:strRef>
          </c:tx>
          <c:spPr>
            <a:solidFill>
              <a:srgbClr val="3FCDFF"/>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CountySummary!$L$4:$L$9</c:f>
              <c:numCache>
                <c:formatCode>0.000</c:formatCode>
                <c:ptCount val="6"/>
                <c:pt idx="0">
                  <c:v>6.3370480874316945E-2</c:v>
                </c:pt>
                <c:pt idx="1">
                  <c:v>6.3394095890410951E-2</c:v>
                </c:pt>
                <c:pt idx="2">
                  <c:v>6.162970136986301E-2</c:v>
                </c:pt>
                <c:pt idx="3">
                  <c:v>6.3997383561643834E-2</c:v>
                </c:pt>
                <c:pt idx="4">
                  <c:v>6.207120765027322E-2</c:v>
                </c:pt>
                <c:pt idx="5">
                  <c:v>6.2302854794520551E-2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41CA-49ED-B7A7-596C12634962}"/>
            </c:ext>
          </c:extLst>
        </c:ser>
        <c:ser>
          <c:idx val="1"/>
          <c:order val="1"/>
          <c:tx>
            <c:strRef>
              <c:f>CountySummary!$M$3</c:f>
              <c:strCache>
                <c:ptCount val="1"/>
                <c:pt idx="0">
                  <c:v>Frac Fluids</c:v>
                </c:pt>
              </c:strCache>
            </c:strRef>
          </c:tx>
          <c:spPr>
            <a:solidFill>
              <a:srgbClr val="C5F0FF"/>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CountySummary!$M$4:$M$9</c:f>
              <c:numCache>
                <c:formatCode>0.00</c:formatCode>
                <c:ptCount val="6"/>
                <c:pt idx="0">
                  <c:v>1.1438524590163934E-4</c:v>
                </c:pt>
                <c:pt idx="1">
                  <c:v>3.512794520547945E-4</c:v>
                </c:pt>
                <c:pt idx="2">
                  <c:v>2.2466849315068492E-4</c:v>
                </c:pt>
                <c:pt idx="3">
                  <c:v>3.3782739726027396E-4</c:v>
                </c:pt>
                <c:pt idx="4">
                  <c:v>1.2356830601092895E-4</c:v>
                </c:pt>
                <c:pt idx="5">
                  <c:v>5.9616438356164382E-5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41CA-49ED-B7A7-596C12634962}"/>
            </c:ext>
          </c:extLst>
        </c:ser>
        <c:dLbls>
          <c:showLegendKey val="0"/>
          <c:showVal val="0"/>
          <c:showCatName val="0"/>
          <c:showSerName val="0"/>
          <c:showPercent val="0"/>
          <c:showBubbleSize val="0"/>
        </c:dLbls>
        <c:gapWidth val="150"/>
        <c:axId val="1460099787"/>
        <c:axId val="1753167180"/>
      </c:barChart>
      <c:catAx>
        <c:axId val="1460099787"/>
        <c:scaling>
          <c:orientation val="minMax"/>
        </c:scaling>
        <c:delete val="0"/>
        <c:axPos val="b"/>
        <c:numFmt formatCode="General" sourceLinked="1"/>
        <c:majorTickMark val="none"/>
        <c:minorTickMark val="none"/>
        <c:tickLblPos val="nextTo"/>
        <c:txPr>
          <a:bodyPr/>
          <a:lstStyle/>
          <a:p>
            <a:pPr>
              <a:defRPr sz="800" b="1">
                <a:solidFill>
                  <a:srgbClr val="3FCDFF"/>
                </a:solidFill>
              </a:defRPr>
            </a:pPr>
            <a:endParaRPr lang="en-US"/>
          </a:p>
        </c:txPr>
        <c:crossAx val="1753167180"/>
        <c:crosses val="autoZero"/>
        <c:auto val="1"/>
        <c:lblAlgn val="ctr"/>
        <c:lblOffset val="100"/>
        <c:noMultiLvlLbl val="1"/>
      </c:catAx>
      <c:valAx>
        <c:axId val="1753167180"/>
        <c:scaling>
          <c:orientation val="minMax"/>
          <c:max val="0.5"/>
        </c:scaling>
        <c:delete val="0"/>
        <c:axPos val="l"/>
        <c:majorGridlines>
          <c:spPr>
            <a:ln>
              <a:solidFill>
                <a:srgbClr val="3FCDFF"/>
              </a:solidFill>
            </a:ln>
          </c:spPr>
        </c:majorGridlines>
        <c:numFmt formatCode="0.0" sourceLinked="0"/>
        <c:majorTickMark val="cross"/>
        <c:minorTickMark val="cross"/>
        <c:tickLblPos val="nextTo"/>
        <c:spPr>
          <a:ln w="47625">
            <a:noFill/>
          </a:ln>
        </c:spPr>
        <c:txPr>
          <a:bodyPr/>
          <a:lstStyle/>
          <a:p>
            <a:pPr>
              <a:defRPr sz="800" b="1">
                <a:solidFill>
                  <a:srgbClr val="3FCDFF"/>
                </a:solidFill>
              </a:defRPr>
            </a:pPr>
            <a:endParaRPr lang="en-US"/>
          </a:p>
        </c:txPr>
        <c:crossAx val="1460099787"/>
        <c:crosses val="autoZero"/>
        <c:crossBetween val="between"/>
        <c:majorUnit val="0.1"/>
      </c:valAx>
      <c:spPr>
        <a:solidFill>
          <a:srgbClr val="FFFFFF"/>
        </a:solidFill>
      </c:spPr>
    </c:plotArea>
    <c:legend>
      <c:legendPos val="b"/>
      <c:legendEntry>
        <c:idx val="0"/>
        <c:txPr>
          <a:bodyPr/>
          <a:lstStyle/>
          <a:p>
            <a:pPr>
              <a:defRPr sz="800" b="1">
                <a:solidFill>
                  <a:srgbClr val="3FCDFF"/>
                </a:solidFill>
              </a:defRPr>
            </a:pPr>
            <a:endParaRPr lang="en-US"/>
          </a:p>
        </c:txPr>
      </c:legendEntry>
      <c:legendEntry>
        <c:idx val="1"/>
        <c:txPr>
          <a:bodyPr/>
          <a:lstStyle/>
          <a:p>
            <a:pPr>
              <a:defRPr sz="800" b="1">
                <a:solidFill>
                  <a:srgbClr val="9FE6FF"/>
                </a:solidFill>
              </a:defRPr>
            </a:pPr>
            <a:endParaRPr lang="en-US"/>
          </a:p>
        </c:txPr>
      </c:legendEntry>
      <c:layout>
        <c:manualLayout>
          <c:xMode val="edge"/>
          <c:yMode val="edge"/>
          <c:x val="0.10941987964804421"/>
          <c:y val="0.21425504152553609"/>
          <c:w val="0.8208495420007591"/>
          <c:h val="0.17760375895724356"/>
        </c:manualLayout>
      </c:layout>
      <c:overlay val="0"/>
      <c:txPr>
        <a:bodyPr/>
        <a:lstStyle/>
        <a:p>
          <a:pPr>
            <a:defRPr sz="800"/>
          </a:pPr>
          <a:endParaRPr lang="en-US"/>
        </a:p>
      </c:txPr>
    </c:legend>
    <c:plotVisOnly val="1"/>
    <c:dispBlanksAs val="zero"/>
    <c:showDLblsOverMax val="1"/>
  </c:chart>
  <c:spPr>
    <a:solidFill>
      <a:srgbClr val="FFFFFF"/>
    </a:solidFill>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396774806837"/>
          <c:y val="0.24002844710165017"/>
          <c:w val="0.83143035971007873"/>
          <c:h val="0.55526693265510296"/>
        </c:manualLayout>
      </c:layout>
      <c:barChart>
        <c:barDir val="col"/>
        <c:grouping val="clustered"/>
        <c:varyColors val="1"/>
        <c:ser>
          <c:idx val="0"/>
          <c:order val="0"/>
          <c:tx>
            <c:strRef>
              <c:f>CountySummary!$P$3</c:f>
              <c:strCache>
                <c:ptCount val="1"/>
                <c:pt idx="0">
                  <c:v>Produced water</c:v>
                </c:pt>
              </c:strCache>
            </c:strRef>
          </c:tx>
          <c:spPr>
            <a:solidFill>
              <a:srgbClr val="00B050"/>
            </a:solidFill>
            <a:ln>
              <a:noFill/>
            </a:ln>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CountySummary!$P$4:$P$9</c:f>
              <c:numCache>
                <c:formatCode>0.00</c:formatCode>
                <c:ptCount val="6"/>
                <c:pt idx="0">
                  <c:v>0.29717491256830603</c:v>
                </c:pt>
                <c:pt idx="1">
                  <c:v>0.29717185205479452</c:v>
                </c:pt>
                <c:pt idx="2">
                  <c:v>0.31132777534246575</c:v>
                </c:pt>
                <c:pt idx="3">
                  <c:v>0.30990490684931504</c:v>
                </c:pt>
                <c:pt idx="4">
                  <c:v>0.31872009836065573</c:v>
                </c:pt>
                <c:pt idx="5">
                  <c:v>0.28019968767123288</c:v>
                </c:pt>
              </c:numCache>
            </c:numRef>
          </c:val>
          <c:extLst>
            <c:ext xmlns:c14="http://schemas.microsoft.com/office/drawing/2007/8/2/chart" uri="{6F2FDCE9-48DA-4B69-8628-5D25D57E5C99}">
              <c14:invertSolidFillFmt>
                <c14:spPr xmlns:c14="http://schemas.microsoft.com/office/drawing/2007/8/2/chart">
                  <a:solidFill>
                    <a:srgbClr val="FFFFFF"/>
                  </a:solidFill>
                  <a:ln>
                    <a:noFill/>
                  </a:ln>
                </c14:spPr>
              </c14:invertSolidFillFmt>
            </c:ext>
            <c:ext xmlns:c16="http://schemas.microsoft.com/office/drawing/2014/chart" uri="{C3380CC4-5D6E-409C-BE32-E72D297353CC}">
              <c16:uniqueId val="{00000000-13C9-48D6-87C3-19ABE8B53697}"/>
            </c:ext>
          </c:extLst>
        </c:ser>
        <c:ser>
          <c:idx val="1"/>
          <c:order val="1"/>
          <c:tx>
            <c:strRef>
              <c:f>CountySummary!$Q$3</c:f>
              <c:strCache>
                <c:ptCount val="1"/>
                <c:pt idx="0">
                  <c:v>Frac Fluids</c:v>
                </c:pt>
              </c:strCache>
            </c:strRef>
          </c:tx>
          <c:spPr>
            <a:solidFill>
              <a:srgbClr val="1DFF83"/>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CountySummary!$Q$4:$Q$9</c:f>
              <c:numCache>
                <c:formatCode>0.00</c:formatCode>
                <c:ptCount val="6"/>
                <c:pt idx="0">
                  <c:v>9.686699453551913E-3</c:v>
                </c:pt>
                <c:pt idx="1">
                  <c:v>6.8898630136986303E-3</c:v>
                </c:pt>
                <c:pt idx="2">
                  <c:v>1.7760331506849317E-2</c:v>
                </c:pt>
                <c:pt idx="3">
                  <c:v>1.1978564383561643E-2</c:v>
                </c:pt>
                <c:pt idx="4">
                  <c:v>2.0674863387978143E-3</c:v>
                </c:pt>
                <c:pt idx="5">
                  <c:v>9.2909589041095889E-5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13C9-48D6-87C3-19ABE8B53697}"/>
            </c:ext>
          </c:extLst>
        </c:ser>
        <c:dLbls>
          <c:showLegendKey val="0"/>
          <c:showVal val="0"/>
          <c:showCatName val="0"/>
          <c:showSerName val="0"/>
          <c:showPercent val="0"/>
          <c:showBubbleSize val="0"/>
        </c:dLbls>
        <c:gapWidth val="150"/>
        <c:axId val="1460099787"/>
        <c:axId val="1753167180"/>
      </c:barChart>
      <c:catAx>
        <c:axId val="1460099787"/>
        <c:scaling>
          <c:orientation val="minMax"/>
        </c:scaling>
        <c:delete val="0"/>
        <c:axPos val="b"/>
        <c:numFmt formatCode="General" sourceLinked="1"/>
        <c:majorTickMark val="none"/>
        <c:minorTickMark val="none"/>
        <c:tickLblPos val="nextTo"/>
        <c:txPr>
          <a:bodyPr/>
          <a:lstStyle/>
          <a:p>
            <a:pPr>
              <a:defRPr sz="800" b="1">
                <a:solidFill>
                  <a:srgbClr val="00B050"/>
                </a:solidFill>
              </a:defRPr>
            </a:pPr>
            <a:endParaRPr lang="en-US"/>
          </a:p>
        </c:txPr>
        <c:crossAx val="1753167180"/>
        <c:crosses val="autoZero"/>
        <c:auto val="1"/>
        <c:lblAlgn val="ctr"/>
        <c:lblOffset val="100"/>
        <c:noMultiLvlLbl val="1"/>
      </c:catAx>
      <c:valAx>
        <c:axId val="1753167180"/>
        <c:scaling>
          <c:orientation val="minMax"/>
          <c:max val="0.5"/>
        </c:scaling>
        <c:delete val="0"/>
        <c:axPos val="l"/>
        <c:majorGridlines>
          <c:spPr>
            <a:ln>
              <a:solidFill>
                <a:srgbClr val="00B050"/>
              </a:solidFill>
            </a:ln>
          </c:spPr>
        </c:majorGridlines>
        <c:numFmt formatCode="0.0" sourceLinked="0"/>
        <c:majorTickMark val="cross"/>
        <c:minorTickMark val="cross"/>
        <c:tickLblPos val="nextTo"/>
        <c:spPr>
          <a:ln w="47625">
            <a:noFill/>
          </a:ln>
        </c:spPr>
        <c:txPr>
          <a:bodyPr/>
          <a:lstStyle/>
          <a:p>
            <a:pPr>
              <a:defRPr sz="800" b="1">
                <a:solidFill>
                  <a:srgbClr val="00B050"/>
                </a:solidFill>
              </a:defRPr>
            </a:pPr>
            <a:endParaRPr lang="en-US"/>
          </a:p>
        </c:txPr>
        <c:crossAx val="1460099787"/>
        <c:crosses val="autoZero"/>
        <c:crossBetween val="between"/>
        <c:majorUnit val="0.1"/>
      </c:valAx>
      <c:spPr>
        <a:solidFill>
          <a:srgbClr val="FFFFFF"/>
        </a:solidFill>
      </c:spPr>
    </c:plotArea>
    <c:legend>
      <c:legendPos val="b"/>
      <c:legendEntry>
        <c:idx val="0"/>
        <c:txPr>
          <a:bodyPr/>
          <a:lstStyle/>
          <a:p>
            <a:pPr>
              <a:defRPr sz="800" b="1">
                <a:solidFill>
                  <a:srgbClr val="00B050"/>
                </a:solidFill>
              </a:defRPr>
            </a:pPr>
            <a:endParaRPr lang="en-US"/>
          </a:p>
        </c:txPr>
      </c:legendEntry>
      <c:legendEntry>
        <c:idx val="1"/>
        <c:txPr>
          <a:bodyPr/>
          <a:lstStyle/>
          <a:p>
            <a:pPr>
              <a:defRPr sz="800" b="1">
                <a:solidFill>
                  <a:srgbClr val="1DFF83"/>
                </a:solidFill>
              </a:defRPr>
            </a:pPr>
            <a:endParaRPr lang="en-US"/>
          </a:p>
        </c:txPr>
      </c:legendEntry>
      <c:layout>
        <c:manualLayout>
          <c:xMode val="edge"/>
          <c:yMode val="edge"/>
          <c:x val="0.10941987964804421"/>
          <c:y val="0.21425504152553609"/>
          <c:w val="0.8208495420007591"/>
          <c:h val="0.17760375895724356"/>
        </c:manualLayout>
      </c:layout>
      <c:overlay val="0"/>
      <c:txPr>
        <a:bodyPr/>
        <a:lstStyle/>
        <a:p>
          <a:pPr>
            <a:defRPr sz="800"/>
          </a:pPr>
          <a:endParaRPr lang="en-US"/>
        </a:p>
      </c:txPr>
    </c:legend>
    <c:plotVisOnly val="1"/>
    <c:dispBlanksAs val="zero"/>
    <c:showDLblsOverMax val="1"/>
  </c:chart>
  <c:spPr>
    <a:solidFill>
      <a:srgbClr val="FFFFFF"/>
    </a:solidFill>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396774806837"/>
          <c:y val="0.24002844710165017"/>
          <c:w val="0.83143035971007873"/>
          <c:h val="0.55526693265510296"/>
        </c:manualLayout>
      </c:layout>
      <c:barChart>
        <c:barDir val="col"/>
        <c:grouping val="clustered"/>
        <c:varyColors val="1"/>
        <c:ser>
          <c:idx val="0"/>
          <c:order val="0"/>
          <c:tx>
            <c:strRef>
              <c:f>CountySummary!$L$3</c:f>
              <c:strCache>
                <c:ptCount val="1"/>
                <c:pt idx="0">
                  <c:v>Produced water</c:v>
                </c:pt>
              </c:strCache>
            </c:strRef>
          </c:tx>
          <c:spPr>
            <a:solidFill>
              <a:srgbClr val="C55A11"/>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CountySummary!$L$4:$L$9</c:f>
              <c:numCache>
                <c:formatCode>0.000</c:formatCode>
                <c:ptCount val="6"/>
                <c:pt idx="0">
                  <c:v>6.3370480874316945E-2</c:v>
                </c:pt>
                <c:pt idx="1">
                  <c:v>6.3394095890410951E-2</c:v>
                </c:pt>
                <c:pt idx="2">
                  <c:v>6.162970136986301E-2</c:v>
                </c:pt>
                <c:pt idx="3">
                  <c:v>6.3997383561643834E-2</c:v>
                </c:pt>
                <c:pt idx="4">
                  <c:v>6.207120765027322E-2</c:v>
                </c:pt>
                <c:pt idx="5">
                  <c:v>6.2302854794520551E-2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D3C3-4224-9688-CFF565331426}"/>
            </c:ext>
          </c:extLst>
        </c:ser>
        <c:ser>
          <c:idx val="1"/>
          <c:order val="1"/>
          <c:tx>
            <c:strRef>
              <c:f>CountySummary!$M$3</c:f>
              <c:strCache>
                <c:ptCount val="1"/>
                <c:pt idx="0">
                  <c:v>Frac Fluids</c:v>
                </c:pt>
              </c:strCache>
            </c:strRef>
          </c:tx>
          <c:spPr>
            <a:solidFill>
              <a:srgbClr val="F4B183"/>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CountySummary!$M$4:$M$9</c:f>
              <c:numCache>
                <c:formatCode>0.00</c:formatCode>
                <c:ptCount val="6"/>
                <c:pt idx="0">
                  <c:v>1.1438524590163934E-4</c:v>
                </c:pt>
                <c:pt idx="1">
                  <c:v>3.512794520547945E-4</c:v>
                </c:pt>
                <c:pt idx="2">
                  <c:v>2.2466849315068492E-4</c:v>
                </c:pt>
                <c:pt idx="3">
                  <c:v>3.3782739726027396E-4</c:v>
                </c:pt>
                <c:pt idx="4">
                  <c:v>1.2356830601092895E-4</c:v>
                </c:pt>
                <c:pt idx="5">
                  <c:v>5.9616438356164382E-5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D3C3-4224-9688-CFF565331426}"/>
            </c:ext>
          </c:extLst>
        </c:ser>
        <c:dLbls>
          <c:showLegendKey val="0"/>
          <c:showVal val="0"/>
          <c:showCatName val="0"/>
          <c:showSerName val="0"/>
          <c:showPercent val="0"/>
          <c:showBubbleSize val="0"/>
        </c:dLbls>
        <c:gapWidth val="150"/>
        <c:axId val="1460099787"/>
        <c:axId val="1753167180"/>
      </c:barChart>
      <c:catAx>
        <c:axId val="1460099787"/>
        <c:scaling>
          <c:orientation val="minMax"/>
        </c:scaling>
        <c:delete val="0"/>
        <c:axPos val="b"/>
        <c:numFmt formatCode="General" sourceLinked="1"/>
        <c:majorTickMark val="none"/>
        <c:minorTickMark val="none"/>
        <c:tickLblPos val="nextTo"/>
        <c:txPr>
          <a:bodyPr/>
          <a:lstStyle/>
          <a:p>
            <a:pPr>
              <a:defRPr sz="800" b="1">
                <a:solidFill>
                  <a:schemeClr val="accent2">
                    <a:lumMod val="75000"/>
                  </a:schemeClr>
                </a:solidFill>
              </a:defRPr>
            </a:pPr>
            <a:endParaRPr lang="en-US"/>
          </a:p>
        </c:txPr>
        <c:crossAx val="1753167180"/>
        <c:crosses val="autoZero"/>
        <c:auto val="1"/>
        <c:lblAlgn val="ctr"/>
        <c:lblOffset val="100"/>
        <c:noMultiLvlLbl val="1"/>
      </c:catAx>
      <c:valAx>
        <c:axId val="1753167180"/>
        <c:scaling>
          <c:orientation val="minMax"/>
          <c:max val="0.5"/>
        </c:scaling>
        <c:delete val="0"/>
        <c:axPos val="l"/>
        <c:majorGridlines>
          <c:spPr>
            <a:ln>
              <a:solidFill>
                <a:schemeClr val="accent2">
                  <a:lumMod val="75000"/>
                </a:schemeClr>
              </a:solidFill>
            </a:ln>
          </c:spPr>
        </c:majorGridlines>
        <c:numFmt formatCode="0.0" sourceLinked="0"/>
        <c:majorTickMark val="cross"/>
        <c:minorTickMark val="cross"/>
        <c:tickLblPos val="nextTo"/>
        <c:spPr>
          <a:ln w="47625">
            <a:noFill/>
          </a:ln>
        </c:spPr>
        <c:txPr>
          <a:bodyPr/>
          <a:lstStyle/>
          <a:p>
            <a:pPr>
              <a:defRPr sz="800" b="1">
                <a:solidFill>
                  <a:schemeClr val="accent2">
                    <a:lumMod val="75000"/>
                  </a:schemeClr>
                </a:solidFill>
              </a:defRPr>
            </a:pPr>
            <a:endParaRPr lang="en-US"/>
          </a:p>
        </c:txPr>
        <c:crossAx val="1460099787"/>
        <c:crosses val="autoZero"/>
        <c:crossBetween val="between"/>
        <c:majorUnit val="0.1"/>
      </c:valAx>
      <c:spPr>
        <a:solidFill>
          <a:srgbClr val="FFFFFF"/>
        </a:solidFill>
      </c:spPr>
    </c:plotArea>
    <c:legend>
      <c:legendPos val="b"/>
      <c:legendEntry>
        <c:idx val="0"/>
        <c:txPr>
          <a:bodyPr/>
          <a:lstStyle/>
          <a:p>
            <a:pPr>
              <a:defRPr sz="800" b="1">
                <a:solidFill>
                  <a:schemeClr val="accent2">
                    <a:lumMod val="75000"/>
                  </a:schemeClr>
                </a:solidFill>
              </a:defRPr>
            </a:pPr>
            <a:endParaRPr lang="en-US"/>
          </a:p>
        </c:txPr>
      </c:legendEntry>
      <c:legendEntry>
        <c:idx val="1"/>
        <c:txPr>
          <a:bodyPr/>
          <a:lstStyle/>
          <a:p>
            <a:pPr>
              <a:defRPr sz="800" b="1">
                <a:solidFill>
                  <a:schemeClr val="accent2">
                    <a:lumMod val="60000"/>
                    <a:lumOff val="40000"/>
                  </a:schemeClr>
                </a:solidFill>
              </a:defRPr>
            </a:pPr>
            <a:endParaRPr lang="en-US"/>
          </a:p>
        </c:txPr>
      </c:legendEntry>
      <c:layout>
        <c:manualLayout>
          <c:xMode val="edge"/>
          <c:yMode val="edge"/>
          <c:x val="0.10941987964804421"/>
          <c:y val="0.21425504152553609"/>
          <c:w val="0.8208495420007591"/>
          <c:h val="0.17760375895724356"/>
        </c:manualLayout>
      </c:layout>
      <c:overlay val="0"/>
      <c:txPr>
        <a:bodyPr/>
        <a:lstStyle/>
        <a:p>
          <a:pPr>
            <a:defRPr sz="800"/>
          </a:pPr>
          <a:endParaRPr lang="en-US"/>
        </a:p>
      </c:txPr>
    </c:legend>
    <c:plotVisOnly val="1"/>
    <c:dispBlanksAs val="zero"/>
    <c:showDLblsOverMax val="1"/>
  </c:chart>
  <c:spPr>
    <a:solidFill>
      <a:srgbClr val="FFFFFF"/>
    </a:solidFill>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7396774806837"/>
          <c:y val="0.24002844710165017"/>
          <c:w val="0.83143035971007873"/>
          <c:h val="0.55526693265510296"/>
        </c:manualLayout>
      </c:layout>
      <c:barChart>
        <c:barDir val="col"/>
        <c:grouping val="clustered"/>
        <c:varyColors val="1"/>
        <c:ser>
          <c:idx val="0"/>
          <c:order val="0"/>
          <c:tx>
            <c:strRef>
              <c:f>CountySummary!$R$3</c:f>
              <c:strCache>
                <c:ptCount val="1"/>
                <c:pt idx="0">
                  <c:v>Produced water</c:v>
                </c:pt>
              </c:strCache>
            </c:strRef>
          </c:tx>
          <c:spPr>
            <a:solidFill>
              <a:srgbClr val="000000"/>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CountySummary!$R$4:$R$9</c:f>
              <c:numCache>
                <c:formatCode>0.00</c:formatCode>
                <c:ptCount val="6"/>
                <c:pt idx="0">
                  <c:v>3.7873669398907107E-2</c:v>
                </c:pt>
                <c:pt idx="1">
                  <c:v>4.8126331506849321E-2</c:v>
                </c:pt>
                <c:pt idx="2">
                  <c:v>7.7739186301369861E-2</c:v>
                </c:pt>
                <c:pt idx="3">
                  <c:v>0.10249127945205479</c:v>
                </c:pt>
                <c:pt idx="4">
                  <c:v>9.6018256830601098E-2</c:v>
                </c:pt>
                <c:pt idx="5">
                  <c:v>0.15442813150684931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9A7F-4C88-B033-4709329D2EED}"/>
            </c:ext>
          </c:extLst>
        </c:ser>
        <c:ser>
          <c:idx val="1"/>
          <c:order val="1"/>
          <c:tx>
            <c:strRef>
              <c:f>CountySummary!$S$3</c:f>
              <c:strCache>
                <c:ptCount val="1"/>
                <c:pt idx="0">
                  <c:v>Frac Fluids</c:v>
                </c:pt>
              </c:strCache>
            </c:strRef>
          </c:tx>
          <c:spPr>
            <a:solidFill>
              <a:srgbClr val="D0CECE"/>
            </a:solidFill>
          </c:spPr>
          <c:invertIfNegative val="1"/>
          <c:cat>
            <c:numRef>
              <c:f>CountySummary!$I$4:$I$9</c:f>
              <c:numCache>
                <c:formatCode>General</c:formatCode>
                <c:ptCount val="6"/>
                <c:pt idx="0">
                  <c:v>2012</c:v>
                </c:pt>
                <c:pt idx="1">
                  <c:v>2013</c:v>
                </c:pt>
                <c:pt idx="2">
                  <c:v>2014</c:v>
                </c:pt>
                <c:pt idx="3">
                  <c:v>2015</c:v>
                </c:pt>
                <c:pt idx="4">
                  <c:v>2016</c:v>
                </c:pt>
                <c:pt idx="5">
                  <c:v>2017</c:v>
                </c:pt>
              </c:numCache>
            </c:numRef>
          </c:cat>
          <c:val>
            <c:numRef>
              <c:f>CountySummary!$S$4:$S$9</c:f>
              <c:numCache>
                <c:formatCode>0.00</c:formatCode>
                <c:ptCount val="6"/>
                <c:pt idx="0">
                  <c:v>0.28086979508196719</c:v>
                </c:pt>
                <c:pt idx="1">
                  <c:v>0.13718819726027398</c:v>
                </c:pt>
                <c:pt idx="2">
                  <c:v>0.33996863835616437</c:v>
                </c:pt>
                <c:pt idx="3">
                  <c:v>0.26046881369863012</c:v>
                </c:pt>
                <c:pt idx="4">
                  <c:v>0.2465184918032787</c:v>
                </c:pt>
                <c:pt idx="5">
                  <c:v>0.21566431780821918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9A7F-4C88-B033-4709329D2EED}"/>
            </c:ext>
          </c:extLst>
        </c:ser>
        <c:dLbls>
          <c:showLegendKey val="0"/>
          <c:showVal val="0"/>
          <c:showCatName val="0"/>
          <c:showSerName val="0"/>
          <c:showPercent val="0"/>
          <c:showBubbleSize val="0"/>
        </c:dLbls>
        <c:gapWidth val="150"/>
        <c:axId val="1460099787"/>
        <c:axId val="1753167180"/>
      </c:barChart>
      <c:catAx>
        <c:axId val="1460099787"/>
        <c:scaling>
          <c:orientation val="minMax"/>
        </c:scaling>
        <c:delete val="0"/>
        <c:axPos val="b"/>
        <c:numFmt formatCode="General" sourceLinked="1"/>
        <c:majorTickMark val="none"/>
        <c:minorTickMark val="none"/>
        <c:tickLblPos val="nextTo"/>
        <c:txPr>
          <a:bodyPr/>
          <a:lstStyle/>
          <a:p>
            <a:pPr>
              <a:defRPr sz="800" b="1">
                <a:solidFill>
                  <a:sysClr val="windowText" lastClr="000000"/>
                </a:solidFill>
              </a:defRPr>
            </a:pPr>
            <a:endParaRPr lang="en-US"/>
          </a:p>
        </c:txPr>
        <c:crossAx val="1753167180"/>
        <c:crosses val="autoZero"/>
        <c:auto val="1"/>
        <c:lblAlgn val="ctr"/>
        <c:lblOffset val="100"/>
        <c:noMultiLvlLbl val="1"/>
      </c:catAx>
      <c:valAx>
        <c:axId val="1753167180"/>
        <c:scaling>
          <c:orientation val="minMax"/>
          <c:max val="0.5"/>
        </c:scaling>
        <c:delete val="0"/>
        <c:axPos val="l"/>
        <c:majorGridlines>
          <c:spPr>
            <a:ln>
              <a:solidFill>
                <a:schemeClr val="tx1"/>
              </a:solidFill>
            </a:ln>
          </c:spPr>
        </c:majorGridlines>
        <c:numFmt formatCode="0.0" sourceLinked="0"/>
        <c:majorTickMark val="cross"/>
        <c:minorTickMark val="cross"/>
        <c:tickLblPos val="nextTo"/>
        <c:spPr>
          <a:ln w="47625">
            <a:noFill/>
          </a:ln>
        </c:spPr>
        <c:txPr>
          <a:bodyPr/>
          <a:lstStyle/>
          <a:p>
            <a:pPr>
              <a:defRPr sz="800" b="1">
                <a:solidFill>
                  <a:schemeClr val="tx1"/>
                </a:solidFill>
              </a:defRPr>
            </a:pPr>
            <a:endParaRPr lang="en-US"/>
          </a:p>
        </c:txPr>
        <c:crossAx val="1460099787"/>
        <c:crosses val="autoZero"/>
        <c:crossBetween val="between"/>
        <c:majorUnit val="0.1"/>
      </c:valAx>
      <c:spPr>
        <a:solidFill>
          <a:srgbClr val="FFFFFF"/>
        </a:solidFill>
      </c:spPr>
    </c:plotArea>
    <c:legend>
      <c:legendPos val="b"/>
      <c:legendEntry>
        <c:idx val="0"/>
        <c:txPr>
          <a:bodyPr/>
          <a:lstStyle/>
          <a:p>
            <a:pPr>
              <a:defRPr sz="800" b="1">
                <a:solidFill>
                  <a:sysClr val="windowText" lastClr="000000"/>
                </a:solidFill>
              </a:defRPr>
            </a:pPr>
            <a:endParaRPr lang="en-US"/>
          </a:p>
        </c:txPr>
      </c:legendEntry>
      <c:legendEntry>
        <c:idx val="1"/>
        <c:txPr>
          <a:bodyPr/>
          <a:lstStyle/>
          <a:p>
            <a:pPr>
              <a:defRPr sz="800" b="1">
                <a:solidFill>
                  <a:schemeClr val="bg2">
                    <a:lumMod val="75000"/>
                  </a:schemeClr>
                </a:solidFill>
              </a:defRPr>
            </a:pPr>
            <a:endParaRPr lang="en-US"/>
          </a:p>
        </c:txPr>
      </c:legendEntry>
      <c:layout>
        <c:manualLayout>
          <c:xMode val="edge"/>
          <c:yMode val="edge"/>
          <c:x val="0.10941987964804421"/>
          <c:y val="0.21425504152553609"/>
          <c:w val="0.8208495420007591"/>
          <c:h val="0.17760375895724356"/>
        </c:manualLayout>
      </c:layout>
      <c:overlay val="0"/>
      <c:txPr>
        <a:bodyPr/>
        <a:lstStyle/>
        <a:p>
          <a:pPr>
            <a:defRPr sz="800"/>
          </a:pPr>
          <a:endParaRPr lang="en-US"/>
        </a:p>
      </c:txPr>
    </c:legend>
    <c:plotVisOnly val="1"/>
    <c:dispBlanksAs val="zero"/>
    <c:showDLblsOverMax val="1"/>
  </c:chart>
  <c:spPr>
    <a:solidFill>
      <a:srgbClr val="FFFFFF"/>
    </a:solidFill>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0.03448</cdr:y>
    </cdr:from>
    <cdr:to>
      <cdr:x>0.71182</cdr:x>
      <cdr:y>0.19679</cdr:y>
    </cdr:to>
    <cdr:sp macro="" textlink="">
      <cdr:nvSpPr>
        <cdr:cNvPr id="2" name="TextBox 8"/>
        <cdr:cNvSpPr txBox="1"/>
      </cdr:nvSpPr>
      <cdr:spPr>
        <a:xfrm xmlns:a="http://schemas.openxmlformats.org/drawingml/2006/main">
          <a:off x="0" y="45765"/>
          <a:ext cx="1666119"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b="1" dirty="0" smtClean="0">
              <a:solidFill>
                <a:srgbClr val="0066FF"/>
              </a:solidFill>
              <a:latin typeface="Arial" panose="020B0604020202020204" pitchFamily="34" charset="0"/>
              <a:cs typeface="Arial" panose="020B0604020202020204" pitchFamily="34" charset="0"/>
            </a:rPr>
            <a:t>million barrels per day</a:t>
          </a:r>
          <a:endParaRPr lang="en-US" sz="800" b="1" dirty="0">
            <a:solidFill>
              <a:srgbClr val="0066FF"/>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0.03448</cdr:y>
    </cdr:from>
    <cdr:to>
      <cdr:x>0.71182</cdr:x>
      <cdr:y>0.23254</cdr:y>
    </cdr:to>
    <cdr:sp macro="" textlink="">
      <cdr:nvSpPr>
        <cdr:cNvPr id="2" name="TextBox 8"/>
        <cdr:cNvSpPr txBox="1"/>
      </cdr:nvSpPr>
      <cdr:spPr>
        <a:xfrm xmlns:a="http://schemas.openxmlformats.org/drawingml/2006/main">
          <a:off x="0" y="36603"/>
          <a:ext cx="1569814" cy="21025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b="1" dirty="0" smtClean="0">
              <a:solidFill>
                <a:srgbClr val="00B050"/>
              </a:solidFill>
              <a:latin typeface="Arial" panose="020B0604020202020204" pitchFamily="34" charset="0"/>
              <a:cs typeface="Arial" panose="020B0604020202020204" pitchFamily="34" charset="0"/>
            </a:rPr>
            <a:t>million barrels per day</a:t>
          </a:r>
          <a:endParaRPr lang="en-US" sz="800" b="1" dirty="0">
            <a:solidFill>
              <a:srgbClr val="00B050"/>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0.03448</cdr:y>
    </cdr:from>
    <cdr:to>
      <cdr:x>0.71182</cdr:x>
      <cdr:y>0.23254</cdr:y>
    </cdr:to>
    <cdr:sp macro="" textlink="">
      <cdr:nvSpPr>
        <cdr:cNvPr id="2" name="TextBox 8"/>
        <cdr:cNvSpPr txBox="1"/>
      </cdr:nvSpPr>
      <cdr:spPr>
        <a:xfrm xmlns:a="http://schemas.openxmlformats.org/drawingml/2006/main">
          <a:off x="0" y="36603"/>
          <a:ext cx="1569814" cy="21025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b="1" dirty="0" smtClean="0">
              <a:solidFill>
                <a:schemeClr val="tx1"/>
              </a:solidFill>
              <a:latin typeface="Arial" panose="020B0604020202020204" pitchFamily="34" charset="0"/>
              <a:cs typeface="Arial" panose="020B0604020202020204" pitchFamily="34" charset="0"/>
            </a:rPr>
            <a:t>million barrels per day</a:t>
          </a:r>
          <a:endParaRPr lang="en-US" sz="800" b="1" dirty="0">
            <a:solidFill>
              <a:schemeClr val="tx1"/>
            </a:solidFill>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0.03448</cdr:y>
    </cdr:from>
    <cdr:to>
      <cdr:x>0.71182</cdr:x>
      <cdr:y>0.19679</cdr:y>
    </cdr:to>
    <cdr:sp macro="" textlink="">
      <cdr:nvSpPr>
        <cdr:cNvPr id="2" name="TextBox 8"/>
        <cdr:cNvSpPr txBox="1"/>
      </cdr:nvSpPr>
      <cdr:spPr>
        <a:xfrm xmlns:a="http://schemas.openxmlformats.org/drawingml/2006/main">
          <a:off x="0" y="45765"/>
          <a:ext cx="1666119"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b="1" dirty="0" smtClean="0">
              <a:solidFill>
                <a:srgbClr val="0066FF"/>
              </a:solidFill>
              <a:latin typeface="Arial" panose="020B0604020202020204" pitchFamily="34" charset="0"/>
              <a:cs typeface="Arial" panose="020B0604020202020204" pitchFamily="34" charset="0"/>
            </a:rPr>
            <a:t>million barrels per day</a:t>
          </a:r>
          <a:endParaRPr lang="en-US" sz="800" b="1" dirty="0">
            <a:solidFill>
              <a:srgbClr val="0066FF"/>
            </a:solidFill>
            <a:latin typeface="Arial" panose="020B0604020202020204" pitchFamily="34" charset="0"/>
            <a:cs typeface="Arial" panose="020B06040202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0.03448</cdr:y>
    </cdr:from>
    <cdr:to>
      <cdr:x>0.71182</cdr:x>
      <cdr:y>0.23254</cdr:y>
    </cdr:to>
    <cdr:sp macro="" textlink="">
      <cdr:nvSpPr>
        <cdr:cNvPr id="2" name="TextBox 8"/>
        <cdr:cNvSpPr txBox="1"/>
      </cdr:nvSpPr>
      <cdr:spPr>
        <a:xfrm xmlns:a="http://schemas.openxmlformats.org/drawingml/2006/main">
          <a:off x="0" y="36603"/>
          <a:ext cx="1569814" cy="21025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b="1" dirty="0" smtClean="0">
              <a:solidFill>
                <a:srgbClr val="3FCDFF"/>
              </a:solidFill>
              <a:latin typeface="Arial" panose="020B0604020202020204" pitchFamily="34" charset="0"/>
              <a:cs typeface="Arial" panose="020B0604020202020204" pitchFamily="34" charset="0"/>
            </a:rPr>
            <a:t>million barrels per day</a:t>
          </a:r>
          <a:endParaRPr lang="en-US" sz="800" b="1" dirty="0">
            <a:solidFill>
              <a:srgbClr val="3FCDFF"/>
            </a:solidFill>
            <a:latin typeface="Arial" panose="020B0604020202020204" pitchFamily="34" charset="0"/>
            <a:cs typeface="Arial" panose="020B060402020202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0.03448</cdr:y>
    </cdr:from>
    <cdr:to>
      <cdr:x>0.71182</cdr:x>
      <cdr:y>0.23254</cdr:y>
    </cdr:to>
    <cdr:sp macro="" textlink="">
      <cdr:nvSpPr>
        <cdr:cNvPr id="2" name="TextBox 8"/>
        <cdr:cNvSpPr txBox="1"/>
      </cdr:nvSpPr>
      <cdr:spPr>
        <a:xfrm xmlns:a="http://schemas.openxmlformats.org/drawingml/2006/main">
          <a:off x="0" y="36603"/>
          <a:ext cx="1569814" cy="21025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b="1" dirty="0" smtClean="0">
              <a:solidFill>
                <a:srgbClr val="00B050"/>
              </a:solidFill>
              <a:latin typeface="Arial" panose="020B0604020202020204" pitchFamily="34" charset="0"/>
              <a:cs typeface="Arial" panose="020B0604020202020204" pitchFamily="34" charset="0"/>
            </a:rPr>
            <a:t>million barrels per day</a:t>
          </a:r>
          <a:endParaRPr lang="en-US" sz="800" b="1" dirty="0">
            <a:solidFill>
              <a:srgbClr val="00B050"/>
            </a:solidFill>
            <a:latin typeface="Arial" panose="020B0604020202020204" pitchFamily="34" charset="0"/>
            <a:cs typeface="Arial" panose="020B0604020202020204"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0.03448</cdr:y>
    </cdr:from>
    <cdr:to>
      <cdr:x>0.71182</cdr:x>
      <cdr:y>0.23254</cdr:y>
    </cdr:to>
    <cdr:sp macro="" textlink="">
      <cdr:nvSpPr>
        <cdr:cNvPr id="2" name="TextBox 8"/>
        <cdr:cNvSpPr txBox="1"/>
      </cdr:nvSpPr>
      <cdr:spPr>
        <a:xfrm xmlns:a="http://schemas.openxmlformats.org/drawingml/2006/main">
          <a:off x="0" y="36603"/>
          <a:ext cx="1569814" cy="21025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b="1" dirty="0" smtClean="0">
              <a:solidFill>
                <a:schemeClr val="accent2">
                  <a:lumMod val="75000"/>
                </a:schemeClr>
              </a:solidFill>
              <a:latin typeface="Arial" panose="020B0604020202020204" pitchFamily="34" charset="0"/>
              <a:cs typeface="Arial" panose="020B0604020202020204" pitchFamily="34" charset="0"/>
            </a:rPr>
            <a:t>million barrels per day</a:t>
          </a:r>
          <a:endParaRPr lang="en-US" sz="800" b="1" dirty="0">
            <a:solidFill>
              <a:schemeClr val="accent2">
                <a:lumMod val="75000"/>
              </a:schemeClr>
            </a:solidFill>
            <a:latin typeface="Arial" panose="020B0604020202020204" pitchFamily="34" charset="0"/>
            <a:cs typeface="Arial"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0.03448</cdr:y>
    </cdr:from>
    <cdr:to>
      <cdr:x>0.71182</cdr:x>
      <cdr:y>0.23254</cdr:y>
    </cdr:to>
    <cdr:sp macro="" textlink="">
      <cdr:nvSpPr>
        <cdr:cNvPr id="2" name="TextBox 8"/>
        <cdr:cNvSpPr txBox="1"/>
      </cdr:nvSpPr>
      <cdr:spPr>
        <a:xfrm xmlns:a="http://schemas.openxmlformats.org/drawingml/2006/main">
          <a:off x="0" y="36603"/>
          <a:ext cx="1569814" cy="21025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800" b="1" dirty="0" smtClean="0">
              <a:solidFill>
                <a:schemeClr val="tx1"/>
              </a:solidFill>
              <a:latin typeface="Arial" panose="020B0604020202020204" pitchFamily="34" charset="0"/>
              <a:cs typeface="Arial" panose="020B0604020202020204" pitchFamily="34" charset="0"/>
            </a:rPr>
            <a:t>million barrels per day</a:t>
          </a:r>
          <a:endParaRPr lang="en-US" sz="800" b="1" dirty="0">
            <a:solidFill>
              <a:schemeClr val="tx1"/>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BFD0B-D35B-4265-BDF3-08F7D54BEEA3}" type="datetimeFigureOut">
              <a:rPr lang="en-US" smtClean="0"/>
              <a:t>10/31/2018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24AF9C-CE81-4987-9541-7B342782EC4D}" type="slidenum">
              <a:rPr lang="en-US" smtClean="0"/>
              <a:t>‹#›</a:t>
            </a:fld>
            <a:endParaRPr lang="en-US"/>
          </a:p>
        </p:txBody>
      </p:sp>
    </p:spTree>
    <p:extLst>
      <p:ext uri="{BB962C8B-B14F-4D97-AF65-F5344CB8AC3E}">
        <p14:creationId xmlns:p14="http://schemas.microsoft.com/office/powerpoint/2010/main" val="3366380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8361CA-85A9-45DE-9292-D22B5525488C}"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49C7D-0D5D-4791-8C57-073858A547FD}" type="slidenum">
              <a:rPr lang="en-US" smtClean="0"/>
              <a:t>‹#›</a:t>
            </a:fld>
            <a:endParaRPr lang="en-US"/>
          </a:p>
        </p:txBody>
      </p:sp>
    </p:spTree>
    <p:extLst>
      <p:ext uri="{BB962C8B-B14F-4D97-AF65-F5344CB8AC3E}">
        <p14:creationId xmlns:p14="http://schemas.microsoft.com/office/powerpoint/2010/main" val="2175621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361CA-85A9-45DE-9292-D22B5525488C}"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49C7D-0D5D-4791-8C57-073858A547FD}" type="slidenum">
              <a:rPr lang="en-US" smtClean="0"/>
              <a:t>‹#›</a:t>
            </a:fld>
            <a:endParaRPr lang="en-US"/>
          </a:p>
        </p:txBody>
      </p:sp>
    </p:spTree>
    <p:extLst>
      <p:ext uri="{BB962C8B-B14F-4D97-AF65-F5344CB8AC3E}">
        <p14:creationId xmlns:p14="http://schemas.microsoft.com/office/powerpoint/2010/main" val="2979177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361CA-85A9-45DE-9292-D22B5525488C}"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49C7D-0D5D-4791-8C57-073858A547FD}" type="slidenum">
              <a:rPr lang="en-US" smtClean="0"/>
              <a:t>‹#›</a:t>
            </a:fld>
            <a:endParaRPr lang="en-US"/>
          </a:p>
        </p:txBody>
      </p:sp>
    </p:spTree>
    <p:extLst>
      <p:ext uri="{BB962C8B-B14F-4D97-AF65-F5344CB8AC3E}">
        <p14:creationId xmlns:p14="http://schemas.microsoft.com/office/powerpoint/2010/main" val="377514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361CA-85A9-45DE-9292-D22B5525488C}"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49C7D-0D5D-4791-8C57-073858A547FD}" type="slidenum">
              <a:rPr lang="en-US" smtClean="0"/>
              <a:t>‹#›</a:t>
            </a:fld>
            <a:endParaRPr lang="en-US"/>
          </a:p>
        </p:txBody>
      </p:sp>
    </p:spTree>
    <p:extLst>
      <p:ext uri="{BB962C8B-B14F-4D97-AF65-F5344CB8AC3E}">
        <p14:creationId xmlns:p14="http://schemas.microsoft.com/office/powerpoint/2010/main" val="1594700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8361CA-85A9-45DE-9292-D22B5525488C}"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49C7D-0D5D-4791-8C57-073858A547FD}" type="slidenum">
              <a:rPr lang="en-US" smtClean="0"/>
              <a:t>‹#›</a:t>
            </a:fld>
            <a:endParaRPr lang="en-US"/>
          </a:p>
        </p:txBody>
      </p:sp>
    </p:spTree>
    <p:extLst>
      <p:ext uri="{BB962C8B-B14F-4D97-AF65-F5344CB8AC3E}">
        <p14:creationId xmlns:p14="http://schemas.microsoft.com/office/powerpoint/2010/main" val="1411333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8361CA-85A9-45DE-9292-D22B5525488C}"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49C7D-0D5D-4791-8C57-073858A547FD}" type="slidenum">
              <a:rPr lang="en-US" smtClean="0"/>
              <a:t>‹#›</a:t>
            </a:fld>
            <a:endParaRPr lang="en-US"/>
          </a:p>
        </p:txBody>
      </p:sp>
    </p:spTree>
    <p:extLst>
      <p:ext uri="{BB962C8B-B14F-4D97-AF65-F5344CB8AC3E}">
        <p14:creationId xmlns:p14="http://schemas.microsoft.com/office/powerpoint/2010/main" val="334973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8361CA-85A9-45DE-9292-D22B5525488C}" type="datetimeFigureOut">
              <a:rPr lang="en-US" smtClean="0"/>
              <a:t>10/31/2018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B49C7D-0D5D-4791-8C57-073858A547FD}" type="slidenum">
              <a:rPr lang="en-US" smtClean="0"/>
              <a:t>‹#›</a:t>
            </a:fld>
            <a:endParaRPr lang="en-US"/>
          </a:p>
        </p:txBody>
      </p:sp>
    </p:spTree>
    <p:extLst>
      <p:ext uri="{BB962C8B-B14F-4D97-AF65-F5344CB8AC3E}">
        <p14:creationId xmlns:p14="http://schemas.microsoft.com/office/powerpoint/2010/main" val="3851520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8361CA-85A9-45DE-9292-D22B5525488C}" type="datetimeFigureOut">
              <a:rPr lang="en-US" smtClean="0"/>
              <a:t>10/31/2018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B49C7D-0D5D-4791-8C57-073858A547FD}" type="slidenum">
              <a:rPr lang="en-US" smtClean="0"/>
              <a:t>‹#›</a:t>
            </a:fld>
            <a:endParaRPr lang="en-US"/>
          </a:p>
        </p:txBody>
      </p:sp>
    </p:spTree>
    <p:extLst>
      <p:ext uri="{BB962C8B-B14F-4D97-AF65-F5344CB8AC3E}">
        <p14:creationId xmlns:p14="http://schemas.microsoft.com/office/powerpoint/2010/main" val="3961284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361CA-85A9-45DE-9292-D22B5525488C}" type="datetimeFigureOut">
              <a:rPr lang="en-US" smtClean="0"/>
              <a:t>10/31/2018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B49C7D-0D5D-4791-8C57-073858A547FD}" type="slidenum">
              <a:rPr lang="en-US" smtClean="0"/>
              <a:t>‹#›</a:t>
            </a:fld>
            <a:endParaRPr lang="en-US"/>
          </a:p>
        </p:txBody>
      </p:sp>
    </p:spTree>
    <p:extLst>
      <p:ext uri="{BB962C8B-B14F-4D97-AF65-F5344CB8AC3E}">
        <p14:creationId xmlns:p14="http://schemas.microsoft.com/office/powerpoint/2010/main" val="1231289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8361CA-85A9-45DE-9292-D22B5525488C}"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49C7D-0D5D-4791-8C57-073858A547FD}" type="slidenum">
              <a:rPr lang="en-US" smtClean="0"/>
              <a:t>‹#›</a:t>
            </a:fld>
            <a:endParaRPr lang="en-US"/>
          </a:p>
        </p:txBody>
      </p:sp>
    </p:spTree>
    <p:extLst>
      <p:ext uri="{BB962C8B-B14F-4D97-AF65-F5344CB8AC3E}">
        <p14:creationId xmlns:p14="http://schemas.microsoft.com/office/powerpoint/2010/main" val="3162532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8361CA-85A9-45DE-9292-D22B5525488C}"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49C7D-0D5D-4791-8C57-073858A547FD}" type="slidenum">
              <a:rPr lang="en-US" smtClean="0"/>
              <a:t>‹#›</a:t>
            </a:fld>
            <a:endParaRPr lang="en-US"/>
          </a:p>
        </p:txBody>
      </p:sp>
    </p:spTree>
    <p:extLst>
      <p:ext uri="{BB962C8B-B14F-4D97-AF65-F5344CB8AC3E}">
        <p14:creationId xmlns:p14="http://schemas.microsoft.com/office/powerpoint/2010/main" val="3738477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361CA-85A9-45DE-9292-D22B5525488C}" type="datetimeFigureOut">
              <a:rPr lang="en-US" smtClean="0"/>
              <a:t>10/31/2018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49C7D-0D5D-4791-8C57-073858A547FD}" type="slidenum">
              <a:rPr lang="en-US" smtClean="0"/>
              <a:t>‹#›</a:t>
            </a:fld>
            <a:endParaRPr lang="en-US"/>
          </a:p>
        </p:txBody>
      </p:sp>
    </p:spTree>
    <p:extLst>
      <p:ext uri="{BB962C8B-B14F-4D97-AF65-F5344CB8AC3E}">
        <p14:creationId xmlns:p14="http://schemas.microsoft.com/office/powerpoint/2010/main" val="230770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gif"/><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rotWithShape="1">
          <a:blip r:embed="rId2">
            <a:extLst>
              <a:ext uri="{BEBA8EAE-BF5A-486C-A8C5-ECC9F3942E4B}">
                <a14:imgProps xmlns:a14="http://schemas.microsoft.com/office/drawing/2010/main">
                  <a14:imgLayer r:embed="rId3">
                    <a14:imgEffect>
                      <a14:brightnessContrast bright="11000"/>
                    </a14:imgEffect>
                  </a14:imgLayer>
                </a14:imgProps>
              </a:ext>
            </a:extLst>
          </a:blip>
          <a:srcRect l="19680" t="15662" r="22687" b="8488"/>
          <a:stretch/>
        </p:blipFill>
        <p:spPr>
          <a:xfrm>
            <a:off x="0" y="0"/>
            <a:ext cx="12192000" cy="6858000"/>
          </a:xfrm>
          <a:prstGeom prst="rect">
            <a:avLst/>
          </a:prstGeom>
        </p:spPr>
      </p:pic>
      <p:sp>
        <p:nvSpPr>
          <p:cNvPr id="4" name="Title 3"/>
          <p:cNvSpPr>
            <a:spLocks noGrp="1"/>
          </p:cNvSpPr>
          <p:nvPr>
            <p:ph type="ctrTitle"/>
          </p:nvPr>
        </p:nvSpPr>
        <p:spPr>
          <a:xfrm>
            <a:off x="1" y="567494"/>
            <a:ext cx="12192000" cy="2387600"/>
          </a:xfrm>
          <a:noFill/>
          <a:effectLst>
            <a:glow rad="127000">
              <a:schemeClr val="tx1"/>
            </a:glow>
          </a:effectLst>
        </p:spPr>
        <p:txBody>
          <a:bodyPr>
            <a:noAutofit/>
          </a:bodyPr>
          <a:lstStyle/>
          <a:p>
            <a:r>
              <a:rPr lang="en-US" sz="4400" dirty="0">
                <a:ln w="28575">
                  <a:solidFill>
                    <a:schemeClr val="tx1"/>
                  </a:solidFill>
                </a:ln>
                <a:solidFill>
                  <a:schemeClr val="accent1">
                    <a:lumMod val="60000"/>
                    <a:lumOff val="40000"/>
                  </a:schemeClr>
                </a:solidFill>
                <a:effectLst>
                  <a:glow rad="139700">
                    <a:schemeClr val="bg2">
                      <a:lumMod val="25000"/>
                      <a:alpha val="40000"/>
                    </a:schemeClr>
                  </a:glow>
                </a:effectLst>
                <a:latin typeface="Tw Cen MT Condensed Extra Bold" panose="020B0803020202020204" pitchFamily="34" charset="0"/>
                <a:cs typeface="Arial" panose="020B0604020202020204" pitchFamily="34" charset="0"/>
              </a:rPr>
              <a:t>FROM BANE TO BOON: HOW ALTERNATIVE </a:t>
            </a:r>
            <a:r>
              <a:rPr lang="en-US" sz="4400" dirty="0" smtClean="0">
                <a:ln w="28575">
                  <a:solidFill>
                    <a:schemeClr val="tx1"/>
                  </a:solidFill>
                </a:ln>
                <a:solidFill>
                  <a:schemeClr val="accent1">
                    <a:lumMod val="60000"/>
                    <a:lumOff val="40000"/>
                  </a:schemeClr>
                </a:solidFill>
                <a:effectLst>
                  <a:glow rad="139700">
                    <a:schemeClr val="bg2">
                      <a:lumMod val="25000"/>
                      <a:alpha val="40000"/>
                    </a:schemeClr>
                  </a:glow>
                </a:effectLst>
                <a:latin typeface="Tw Cen MT Condensed Extra Bold" panose="020B0803020202020204" pitchFamily="34" charset="0"/>
                <a:cs typeface="Arial" panose="020B0604020202020204" pitchFamily="34" charset="0"/>
              </a:rPr>
              <a:t>PRODUCED WATER REUSE </a:t>
            </a:r>
            <a:r>
              <a:rPr lang="en-US" sz="4400" dirty="0">
                <a:ln w="28575">
                  <a:solidFill>
                    <a:schemeClr val="tx1"/>
                  </a:solidFill>
                </a:ln>
                <a:solidFill>
                  <a:schemeClr val="accent1">
                    <a:lumMod val="60000"/>
                    <a:lumOff val="40000"/>
                  </a:schemeClr>
                </a:solidFill>
                <a:effectLst>
                  <a:glow rad="139700">
                    <a:schemeClr val="bg2">
                      <a:lumMod val="25000"/>
                      <a:alpha val="40000"/>
                    </a:schemeClr>
                  </a:glow>
                </a:effectLst>
                <a:latin typeface="Tw Cen MT Condensed Extra Bold" panose="020B0803020202020204" pitchFamily="34" charset="0"/>
                <a:cs typeface="Arial" panose="020B0604020202020204" pitchFamily="34" charset="0"/>
              </a:rPr>
              <a:t>CAN SUPPLEMENT</a:t>
            </a:r>
            <a:br>
              <a:rPr lang="en-US" sz="4400" dirty="0">
                <a:ln w="28575">
                  <a:solidFill>
                    <a:schemeClr val="tx1"/>
                  </a:solidFill>
                </a:ln>
                <a:solidFill>
                  <a:schemeClr val="accent1">
                    <a:lumMod val="60000"/>
                    <a:lumOff val="40000"/>
                  </a:schemeClr>
                </a:solidFill>
                <a:effectLst>
                  <a:glow rad="139700">
                    <a:schemeClr val="bg2">
                      <a:lumMod val="25000"/>
                      <a:alpha val="40000"/>
                    </a:schemeClr>
                  </a:glow>
                </a:effectLst>
                <a:latin typeface="Tw Cen MT Condensed Extra Bold" panose="020B0803020202020204" pitchFamily="34" charset="0"/>
                <a:cs typeface="Arial" panose="020B0604020202020204" pitchFamily="34" charset="0"/>
              </a:rPr>
            </a:br>
            <a:r>
              <a:rPr lang="en-US" sz="4400" dirty="0">
                <a:ln w="28575">
                  <a:solidFill>
                    <a:schemeClr val="tx1"/>
                  </a:solidFill>
                </a:ln>
                <a:solidFill>
                  <a:schemeClr val="accent1">
                    <a:lumMod val="60000"/>
                    <a:lumOff val="40000"/>
                  </a:schemeClr>
                </a:solidFill>
                <a:effectLst>
                  <a:glow rad="139700">
                    <a:schemeClr val="bg2">
                      <a:lumMod val="25000"/>
                      <a:alpha val="40000"/>
                    </a:schemeClr>
                  </a:glow>
                </a:effectLst>
                <a:latin typeface="Tw Cen MT Condensed Extra Bold" panose="020B0803020202020204" pitchFamily="34" charset="0"/>
                <a:cs typeface="Arial" panose="020B0604020202020204" pitchFamily="34" charset="0"/>
              </a:rPr>
              <a:t>FRESHWATER IN THE SOUTHWEST</a:t>
            </a:r>
          </a:p>
        </p:txBody>
      </p:sp>
      <p:sp>
        <p:nvSpPr>
          <p:cNvPr id="8" name="Title 3"/>
          <p:cNvSpPr txBox="1">
            <a:spLocks/>
          </p:cNvSpPr>
          <p:nvPr/>
        </p:nvSpPr>
        <p:spPr>
          <a:xfrm>
            <a:off x="1524000" y="3712747"/>
            <a:ext cx="9144000" cy="2387600"/>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ln w="19050">
                  <a:solidFill>
                    <a:schemeClr val="tx1"/>
                  </a:solidFill>
                </a:ln>
                <a:solidFill>
                  <a:schemeClr val="accent1">
                    <a:lumMod val="60000"/>
                    <a:lumOff val="40000"/>
                  </a:schemeClr>
                </a:solidFill>
                <a:effectLst>
                  <a:glow rad="127000">
                    <a:schemeClr val="bg1">
                      <a:lumMod val="65000"/>
                    </a:schemeClr>
                  </a:glow>
                </a:effectLst>
                <a:latin typeface="Tw Cen MT Condensed Extra Bold" panose="020B0803020202020204" pitchFamily="34" charset="0"/>
                <a:cs typeface="Arial" panose="020B0604020202020204" pitchFamily="34" charset="0"/>
              </a:rPr>
              <a:t>Michael Ford*</a:t>
            </a:r>
          </a:p>
          <a:p>
            <a:r>
              <a:rPr lang="en-US" sz="2800" dirty="0" smtClean="0">
                <a:ln w="19050">
                  <a:solidFill>
                    <a:schemeClr val="tx1"/>
                  </a:solidFill>
                </a:ln>
                <a:solidFill>
                  <a:schemeClr val="accent1">
                    <a:lumMod val="60000"/>
                    <a:lumOff val="40000"/>
                  </a:schemeClr>
                </a:solidFill>
                <a:effectLst>
                  <a:glow rad="127000">
                    <a:schemeClr val="bg1">
                      <a:lumMod val="65000"/>
                    </a:schemeClr>
                  </a:glow>
                </a:effectLst>
                <a:latin typeface="Tw Cen MT Condensed Extra Bold" panose="020B0803020202020204" pitchFamily="34" charset="0"/>
                <a:cs typeface="Arial" panose="020B0604020202020204" pitchFamily="34" charset="0"/>
              </a:rPr>
              <a:t>International Petroleum Environmental Conference</a:t>
            </a:r>
          </a:p>
          <a:p>
            <a:r>
              <a:rPr lang="en-US" sz="2800" dirty="0" smtClean="0">
                <a:ln w="19050">
                  <a:solidFill>
                    <a:schemeClr val="tx1"/>
                  </a:solidFill>
                </a:ln>
                <a:solidFill>
                  <a:schemeClr val="accent1">
                    <a:lumMod val="60000"/>
                    <a:lumOff val="40000"/>
                  </a:schemeClr>
                </a:solidFill>
                <a:effectLst>
                  <a:glow rad="127000">
                    <a:schemeClr val="bg1">
                      <a:lumMod val="65000"/>
                    </a:schemeClr>
                  </a:glow>
                </a:effectLst>
                <a:latin typeface="Tw Cen MT Condensed Extra Bold" panose="020B0803020202020204" pitchFamily="34" charset="0"/>
                <a:cs typeface="Arial" panose="020B0604020202020204" pitchFamily="34" charset="0"/>
              </a:rPr>
              <a:t>October 31, 2018</a:t>
            </a:r>
            <a:endParaRPr lang="en-US" sz="2800" dirty="0">
              <a:ln w="19050">
                <a:solidFill>
                  <a:schemeClr val="tx1"/>
                </a:solidFill>
              </a:ln>
              <a:solidFill>
                <a:schemeClr val="accent1">
                  <a:lumMod val="60000"/>
                  <a:lumOff val="40000"/>
                </a:schemeClr>
              </a:solidFill>
              <a:effectLst>
                <a:glow rad="127000">
                  <a:schemeClr val="bg1">
                    <a:lumMod val="65000"/>
                  </a:schemeClr>
                </a:glow>
              </a:effectLst>
              <a:latin typeface="Tw Cen MT Condensed Extra Bold" panose="020B0803020202020204" pitchFamily="34" charset="0"/>
              <a:cs typeface="Arial" panose="020B0604020202020204" pitchFamily="34" charset="0"/>
            </a:endParaRPr>
          </a:p>
        </p:txBody>
      </p:sp>
      <p:sp>
        <p:nvSpPr>
          <p:cNvPr id="5" name="Content Placeholder 22"/>
          <p:cNvSpPr txBox="1">
            <a:spLocks/>
          </p:cNvSpPr>
          <p:nvPr/>
        </p:nvSpPr>
        <p:spPr>
          <a:xfrm>
            <a:off x="725658" y="6513342"/>
            <a:ext cx="10809850" cy="2391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smtClean="0">
                <a:ln w="3175">
                  <a:solidFill>
                    <a:schemeClr val="tx1"/>
                  </a:solidFill>
                </a:ln>
                <a:effectLst/>
                <a:latin typeface="Arial" panose="020B0604020202020204" pitchFamily="34" charset="0"/>
                <a:cs typeface="Arial" panose="020B0604020202020204" pitchFamily="34" charset="0"/>
              </a:rPr>
              <a:t>*This presentation is done in my capacity as a private individual and does not reflect the views of my employer, the Bureau of Land Management.</a:t>
            </a:r>
            <a:endParaRPr lang="en-US" sz="1200" b="1" dirty="0">
              <a:ln w="3175">
                <a:solidFill>
                  <a:schemeClr val="tx1"/>
                </a:solid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690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38200" y="365125"/>
            <a:ext cx="11037400" cy="1325563"/>
          </a:xfrm>
        </p:spPr>
        <p:txBody>
          <a:bodyPr/>
          <a:lstStyle/>
          <a:p>
            <a:r>
              <a:rPr lang="en-US" dirty="0" smtClean="0">
                <a:latin typeface="Arial" panose="020B0604020202020204" pitchFamily="34" charset="0"/>
                <a:cs typeface="Arial" panose="020B0604020202020204" pitchFamily="34" charset="0"/>
              </a:rPr>
              <a:t>Realistic reuse possibilities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a:xfrm>
            <a:off x="970671" y="1825625"/>
            <a:ext cx="10383129" cy="4351338"/>
          </a:xfrm>
        </p:spPr>
        <p:txBody>
          <a:bodyPr>
            <a:normAutofit lnSpcReduction="10000"/>
          </a:bodyPr>
          <a:lstStyle/>
          <a:p>
            <a:r>
              <a:rPr lang="en-US" sz="3200" dirty="0" smtClean="0">
                <a:latin typeface="Arial" panose="020B0604020202020204" pitchFamily="34" charset="0"/>
                <a:cs typeface="Arial" panose="020B0604020202020204" pitchFamily="34" charset="0"/>
              </a:rPr>
              <a:t>Agriculture irrigation</a:t>
            </a:r>
          </a:p>
          <a:p>
            <a:pPr lvl="1"/>
            <a:r>
              <a:rPr lang="en-US" i="1" dirty="0" smtClean="0">
                <a:latin typeface="Arial" panose="020B0604020202020204" pitchFamily="34" charset="0"/>
                <a:cs typeface="Arial" panose="020B0604020202020204" pitchFamily="34" charset="0"/>
              </a:rPr>
              <a:t>Alternative Transfer Mechanism?</a:t>
            </a:r>
          </a:p>
          <a:p>
            <a:pPr lvl="1"/>
            <a:endParaRPr lang="en-US" sz="10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Livestock watering</a:t>
            </a:r>
          </a:p>
          <a:p>
            <a:pPr lvl="1"/>
            <a:r>
              <a:rPr lang="en-US" i="1" dirty="0" smtClean="0">
                <a:latin typeface="Arial" panose="020B0604020202020204" pitchFamily="34" charset="0"/>
                <a:cs typeface="Arial" panose="020B0604020202020204" pitchFamily="34" charset="0"/>
              </a:rPr>
              <a:t>Lessons from Powder River </a:t>
            </a:r>
            <a:r>
              <a:rPr lang="en-US" i="1" dirty="0" smtClean="0">
                <a:latin typeface="Arial" panose="020B0604020202020204" pitchFamily="34" charset="0"/>
                <a:cs typeface="Arial" panose="020B0604020202020204" pitchFamily="34" charset="0"/>
              </a:rPr>
              <a:t>Basin in Wyoming?</a:t>
            </a:r>
            <a:endParaRPr lang="en-US" i="1" dirty="0" smtClean="0">
              <a:latin typeface="Arial" panose="020B0604020202020204" pitchFamily="34" charset="0"/>
              <a:cs typeface="Arial" panose="020B0604020202020204" pitchFamily="34" charset="0"/>
            </a:endParaRPr>
          </a:p>
          <a:p>
            <a:pPr lvl="1"/>
            <a:endParaRPr lang="en-US" sz="10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Power plant cooling towers</a:t>
            </a:r>
          </a:p>
          <a:p>
            <a:pPr lvl="1"/>
            <a:r>
              <a:rPr lang="en-US" i="1" dirty="0" smtClean="0">
                <a:latin typeface="Arial" panose="020B0604020202020204" pitchFamily="34" charset="0"/>
                <a:cs typeface="Arial" panose="020B0604020202020204" pitchFamily="34" charset="0"/>
              </a:rPr>
              <a:t>Time to revisit in San Juan Basin?</a:t>
            </a:r>
          </a:p>
          <a:p>
            <a:pPr lvl="1"/>
            <a:endParaRPr lang="en-US" sz="1000" dirty="0" smtClean="0">
              <a:latin typeface="Arial" panose="020B0604020202020204" pitchFamily="34" charset="0"/>
              <a:cs typeface="Arial" panose="020B0604020202020204" pitchFamily="34" charset="0"/>
            </a:endParaRPr>
          </a:p>
          <a:p>
            <a:r>
              <a:rPr lang="en-US" sz="3200" dirty="0" err="1" smtClean="0">
                <a:latin typeface="Arial" panose="020B0604020202020204" pitchFamily="34" charset="0"/>
                <a:cs typeface="Arial" panose="020B0604020202020204" pitchFamily="34" charset="0"/>
              </a:rPr>
              <a:t>Chlor-alkalai</a:t>
            </a:r>
            <a:r>
              <a:rPr lang="en-US" sz="3200" dirty="0" smtClean="0">
                <a:latin typeface="Arial" panose="020B0604020202020204" pitchFamily="34" charset="0"/>
                <a:cs typeface="Arial" panose="020B0604020202020204" pitchFamily="34" charset="0"/>
              </a:rPr>
              <a:t> processes for </a:t>
            </a:r>
            <a:r>
              <a:rPr lang="en-US" sz="3200" dirty="0" err="1" smtClean="0">
                <a:latin typeface="Arial" panose="020B0604020202020204" pitchFamily="34" charset="0"/>
                <a:cs typeface="Arial" panose="020B0604020202020204" pitchFamily="34" charset="0"/>
              </a:rPr>
              <a:t>sodicity</a:t>
            </a:r>
            <a:r>
              <a:rPr lang="en-US" sz="3200" dirty="0">
                <a:latin typeface="Arial" panose="020B0604020202020204" pitchFamily="34" charset="0"/>
                <a:cs typeface="Arial" panose="020B0604020202020204" pitchFamily="34" charset="0"/>
              </a:rPr>
              <a:t>?</a:t>
            </a:r>
            <a:endParaRPr lang="en-US" sz="3200" dirty="0" smtClean="0">
              <a:latin typeface="Arial" panose="020B0604020202020204" pitchFamily="34" charset="0"/>
              <a:cs typeface="Arial" panose="020B0604020202020204" pitchFamily="34" charset="0"/>
            </a:endParaRPr>
          </a:p>
          <a:p>
            <a:pPr lvl="1"/>
            <a:r>
              <a:rPr lang="en-US" i="1" dirty="0" smtClean="0">
                <a:latin typeface="Arial" panose="020B0604020202020204" pitchFamily="34" charset="0"/>
                <a:cs typeface="Arial" panose="020B0604020202020204" pitchFamily="34" charset="0"/>
              </a:rPr>
              <a:t>See bonus slide</a:t>
            </a:r>
          </a:p>
        </p:txBody>
      </p:sp>
    </p:spTree>
    <p:extLst>
      <p:ext uri="{BB962C8B-B14F-4D97-AF65-F5344CB8AC3E}">
        <p14:creationId xmlns:p14="http://schemas.microsoft.com/office/powerpoint/2010/main" val="488697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Agricultural irrigation provides an opportunity</a:t>
            </a:r>
            <a:endParaRPr lang="en-US" sz="4000"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a:xfrm>
            <a:off x="839788" y="1700276"/>
            <a:ext cx="10515600" cy="684589"/>
          </a:xfrm>
        </p:spPr>
        <p:txBody>
          <a:bodyPr>
            <a:normAutofit/>
          </a:bodyPr>
          <a:lstStyle/>
          <a:p>
            <a:r>
              <a:rPr lang="en-US" sz="1800" dirty="0" smtClean="0">
                <a:latin typeface="Arial" panose="020B0604020202020204" pitchFamily="34" charset="0"/>
                <a:cs typeface="Arial" panose="020B0604020202020204" pitchFamily="34" charset="0"/>
              </a:rPr>
              <a:t>Alternative transfer methods (ATMs</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Ways to free </a:t>
            </a:r>
            <a:r>
              <a:rPr lang="en-US" sz="1800" dirty="0">
                <a:latin typeface="Arial" panose="020B0604020202020204" pitchFamily="34" charset="0"/>
                <a:cs typeface="Arial" panose="020B0604020202020204" pitchFamily="34" charset="0"/>
              </a:rPr>
              <a:t>up volumes </a:t>
            </a:r>
            <a:r>
              <a:rPr lang="en-US" sz="1800" dirty="0" smtClean="0">
                <a:latin typeface="Arial" panose="020B0604020202020204" pitchFamily="34" charset="0"/>
                <a:cs typeface="Arial" panose="020B0604020202020204" pitchFamily="34" charset="0"/>
              </a:rPr>
              <a:t>for growing municipal, industrial users without buy-and-dry transfers. CBM produced water reuse could help.</a:t>
            </a:r>
            <a:endParaRPr lang="en-US" sz="1800" dirty="0">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5685543" y="2831832"/>
            <a:ext cx="6506457" cy="3233104"/>
          </a:xfrm>
        </p:spPr>
        <p:txBody>
          <a:bodyPr>
            <a:noAutofit/>
          </a:bodyPr>
          <a:lstStyle/>
          <a:p>
            <a:r>
              <a:rPr lang="en-US" sz="2000" dirty="0" smtClean="0">
                <a:latin typeface="Arial" panose="020B0604020202020204" pitchFamily="34" charset="0"/>
                <a:cs typeface="Arial" panose="020B0604020202020204" pitchFamily="34" charset="0"/>
              </a:rPr>
              <a:t>3.9-billion-barrel projected agricultural water supply gap by 2050 (CWCB, 2015).</a:t>
            </a:r>
          </a:p>
          <a:p>
            <a:pPr marL="0" indent="0">
              <a:buNone/>
            </a:pPr>
            <a:endParaRPr lang="en-US" sz="1800" dirty="0" smtClean="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Surface-drip </a:t>
            </a:r>
            <a:r>
              <a:rPr lang="en-US" sz="2000" dirty="0" smtClean="0">
                <a:latin typeface="Arial" panose="020B0604020202020204" pitchFamily="34" charset="0"/>
                <a:cs typeface="Arial" panose="020B0604020202020204" pitchFamily="34" charset="0"/>
              </a:rPr>
              <a:t>irrigation with CBM water works in PRB (National </a:t>
            </a:r>
            <a:r>
              <a:rPr lang="en-US" sz="2000" dirty="0">
                <a:latin typeface="Arial" panose="020B0604020202020204" pitchFamily="34" charset="0"/>
                <a:cs typeface="Arial" panose="020B0604020202020204" pitchFamily="34" charset="0"/>
              </a:rPr>
              <a:t>Academy of Sciences, 2010</a:t>
            </a:r>
            <a:r>
              <a:rPr lang="en-US" sz="2000" dirty="0" smtClean="0">
                <a:latin typeface="Arial" panose="020B0604020202020204" pitchFamily="34" charset="0"/>
                <a:cs typeface="Arial" panose="020B0604020202020204" pitchFamily="34" charset="0"/>
              </a:rPr>
              <a:t>).</a:t>
            </a:r>
          </a:p>
          <a:p>
            <a:endParaRPr lang="en-US" sz="18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Dolan, Cath, Hague (2018): Full CBM water treatment train for Raton, San Juan:* $0.37/barrel.</a:t>
            </a:r>
          </a:p>
          <a:p>
            <a:pPr marL="0" indent="0">
              <a:buNone/>
            </a:pPr>
            <a:endParaRPr lang="en-US" sz="1200" dirty="0" smtClean="0">
              <a:latin typeface="Arial" panose="020B0604020202020204" pitchFamily="34" charset="0"/>
              <a:cs typeface="Arial" panose="020B0604020202020204" pitchFamily="34" charset="0"/>
            </a:endParaRPr>
          </a:p>
          <a:p>
            <a:pPr marL="0" indent="0">
              <a:buNone/>
            </a:pPr>
            <a:r>
              <a:rPr lang="en-US" sz="1200" dirty="0" smtClean="0">
                <a:latin typeface="Arial" panose="020B0604020202020204" pitchFamily="34" charset="0"/>
                <a:cs typeface="Arial" panose="020B0604020202020204" pitchFamily="34" charset="0"/>
              </a:rPr>
              <a:t>*Includes </a:t>
            </a:r>
            <a:r>
              <a:rPr lang="en-US" sz="1200" dirty="0" err="1" smtClean="0">
                <a:latin typeface="Arial" panose="020B0604020202020204" pitchFamily="34" charset="0"/>
                <a:cs typeface="Arial" panose="020B0604020202020204" pitchFamily="34" charset="0"/>
              </a:rPr>
              <a:t>deoiling</a:t>
            </a:r>
            <a:r>
              <a:rPr lang="en-US" sz="1200" dirty="0">
                <a:latin typeface="Arial" panose="020B0604020202020204" pitchFamily="34" charset="0"/>
                <a:cs typeface="Arial" panose="020B0604020202020204" pitchFamily="34" charset="0"/>
              </a:rPr>
              <a:t>, air stripping, </a:t>
            </a:r>
            <a:r>
              <a:rPr lang="en-US" sz="1200" dirty="0" err="1">
                <a:latin typeface="Arial" panose="020B0604020202020204" pitchFamily="34" charset="0"/>
                <a:cs typeface="Arial" panose="020B0604020202020204" pitchFamily="34" charset="0"/>
              </a:rPr>
              <a:t>nanofiltration</a:t>
            </a:r>
            <a:r>
              <a:rPr lang="en-US" sz="1200" dirty="0">
                <a:latin typeface="Arial" panose="020B0604020202020204" pitchFamily="34" charset="0"/>
                <a:cs typeface="Arial" panose="020B0604020202020204" pitchFamily="34" charset="0"/>
              </a:rPr>
              <a:t>, sodium adjustment, </a:t>
            </a:r>
            <a:r>
              <a:rPr lang="en-US" sz="1200" dirty="0" err="1">
                <a:latin typeface="Arial" panose="020B0604020202020204" pitchFamily="34" charset="0"/>
                <a:cs typeface="Arial" panose="020B0604020202020204" pitchFamily="34" charset="0"/>
              </a:rPr>
              <a:t>evap</a:t>
            </a:r>
            <a:r>
              <a:rPr lang="en-US" sz="1200" dirty="0">
                <a:latin typeface="Arial" panose="020B0604020202020204" pitchFamily="34" charset="0"/>
                <a:cs typeface="Arial" panose="020B0604020202020204" pitchFamily="34" charset="0"/>
              </a:rPr>
              <a:t> ponds, brine </a:t>
            </a:r>
            <a:r>
              <a:rPr lang="en-US" sz="1200" dirty="0" smtClean="0">
                <a:latin typeface="Arial" panose="020B0604020202020204" pitchFamily="34" charset="0"/>
                <a:cs typeface="Arial" panose="020B0604020202020204" pitchFamily="34" charset="0"/>
              </a:rPr>
              <a:t>disposal</a:t>
            </a:r>
            <a:r>
              <a:rPr lang="en-US" sz="1200" dirty="0">
                <a:latin typeface="Arial" panose="020B0604020202020204" pitchFamily="34" charset="0"/>
                <a:cs typeface="Arial" panose="020B0604020202020204" pitchFamily="34" charset="0"/>
              </a:rPr>
              <a:t>.</a:t>
            </a:r>
          </a:p>
        </p:txBody>
      </p:sp>
      <p:pic>
        <p:nvPicPr>
          <p:cNvPr id="10" name="Picture 9"/>
          <p:cNvPicPr>
            <a:picLocks noChangeAspect="1"/>
          </p:cNvPicPr>
          <p:nvPr/>
        </p:nvPicPr>
        <p:blipFill rotWithShape="1">
          <a:blip r:embed="rId2"/>
          <a:srcRect l="14407" t="16874" r="32534" b="6250"/>
          <a:stretch/>
        </p:blipFill>
        <p:spPr>
          <a:xfrm>
            <a:off x="839788" y="2661864"/>
            <a:ext cx="4496772" cy="3662933"/>
          </a:xfrm>
          <a:prstGeom prst="rect">
            <a:avLst/>
          </a:prstGeom>
        </p:spPr>
      </p:pic>
      <p:sp>
        <p:nvSpPr>
          <p:cNvPr id="11" name="TextBox 10"/>
          <p:cNvSpPr txBox="1"/>
          <p:nvPr/>
        </p:nvSpPr>
        <p:spPr>
          <a:xfrm>
            <a:off x="117912" y="6324797"/>
            <a:ext cx="5940523"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 “Colorado’s State Water Plan”. </a:t>
            </a:r>
            <a:r>
              <a:rPr lang="en-US" sz="1200" u="sng" dirty="0" smtClean="0">
                <a:latin typeface="Arial" panose="020B0604020202020204" pitchFamily="34" charset="0"/>
                <a:cs typeface="Arial" panose="020B0604020202020204" pitchFamily="34" charset="0"/>
              </a:rPr>
              <a:t>Colorado Water Conservation Board</a:t>
            </a:r>
            <a:r>
              <a:rPr lang="en-US" sz="1200" dirty="0" smtClean="0">
                <a:latin typeface="Arial" panose="020B0604020202020204" pitchFamily="34" charset="0"/>
                <a:cs typeface="Arial" panose="020B0604020202020204" pitchFamily="34" charset="0"/>
              </a:rPr>
              <a:t>, 2015.</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6164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Beyond TDS: Chemical makeup matters</a:t>
            </a:r>
            <a:endParaRPr lang="en-US" sz="4000" dirty="0">
              <a:latin typeface="Arial" panose="020B0604020202020204" pitchFamily="34" charset="0"/>
              <a:cs typeface="Arial" panose="020B0604020202020204" pitchFamily="34" charset="0"/>
            </a:endParaRPr>
          </a:p>
        </p:txBody>
      </p:sp>
      <p:grpSp>
        <p:nvGrpSpPr>
          <p:cNvPr id="6" name="Group 5"/>
          <p:cNvGrpSpPr/>
          <p:nvPr/>
        </p:nvGrpSpPr>
        <p:grpSpPr>
          <a:xfrm>
            <a:off x="2553437" y="4182912"/>
            <a:ext cx="9144000" cy="2377440"/>
            <a:chOff x="1389728" y="365125"/>
            <a:chExt cx="9144000" cy="2377440"/>
          </a:xfrm>
        </p:grpSpPr>
        <p:pic>
          <p:nvPicPr>
            <p:cNvPr id="3" name="Picture 2"/>
            <p:cNvPicPr>
              <a:picLocks noChangeAspect="1"/>
            </p:cNvPicPr>
            <p:nvPr/>
          </p:nvPicPr>
          <p:blipFill rotWithShape="1">
            <a:blip r:embed="rId2"/>
            <a:srcRect l="25300" t="23747" r="4422" b="43750"/>
            <a:stretch/>
          </p:blipFill>
          <p:spPr>
            <a:xfrm>
              <a:off x="1389728" y="365125"/>
              <a:ext cx="9144000" cy="2377440"/>
            </a:xfrm>
            <a:prstGeom prst="rect">
              <a:avLst/>
            </a:prstGeom>
          </p:spPr>
        </p:pic>
        <p:pic>
          <p:nvPicPr>
            <p:cNvPr id="5" name="Picture 4"/>
            <p:cNvPicPr>
              <a:picLocks noChangeAspect="1"/>
            </p:cNvPicPr>
            <p:nvPr/>
          </p:nvPicPr>
          <p:blipFill rotWithShape="1">
            <a:blip r:embed="rId2"/>
            <a:srcRect l="25402" t="60000" r="67570" b="12500"/>
            <a:stretch/>
          </p:blipFill>
          <p:spPr>
            <a:xfrm>
              <a:off x="5399876" y="548005"/>
              <a:ext cx="914400" cy="2011680"/>
            </a:xfrm>
            <a:prstGeom prst="rect">
              <a:avLst/>
            </a:prstGeom>
            <a:ln w="12700">
              <a:solidFill>
                <a:schemeClr val="tx1"/>
              </a:solidFill>
            </a:ln>
          </p:spPr>
        </p:pic>
      </p:grpSp>
      <p:grpSp>
        <p:nvGrpSpPr>
          <p:cNvPr id="9" name="Group 8"/>
          <p:cNvGrpSpPr/>
          <p:nvPr/>
        </p:nvGrpSpPr>
        <p:grpSpPr>
          <a:xfrm>
            <a:off x="2553437" y="1700042"/>
            <a:ext cx="9144000" cy="2377440"/>
            <a:chOff x="1080012" y="9372"/>
            <a:chExt cx="9144000" cy="2377440"/>
          </a:xfrm>
        </p:grpSpPr>
        <p:pic>
          <p:nvPicPr>
            <p:cNvPr id="7" name="Picture 6"/>
            <p:cNvPicPr>
              <a:picLocks noChangeAspect="1"/>
            </p:cNvPicPr>
            <p:nvPr/>
          </p:nvPicPr>
          <p:blipFill rotWithShape="1">
            <a:blip r:embed="rId3"/>
            <a:srcRect l="25300" t="23747" r="4426" b="43751"/>
            <a:stretch/>
          </p:blipFill>
          <p:spPr>
            <a:xfrm>
              <a:off x="1080012" y="9372"/>
              <a:ext cx="9144000" cy="2377440"/>
            </a:xfrm>
            <a:prstGeom prst="rect">
              <a:avLst/>
            </a:prstGeom>
          </p:spPr>
        </p:pic>
        <p:pic>
          <p:nvPicPr>
            <p:cNvPr id="8" name="Picture 7"/>
            <p:cNvPicPr>
              <a:picLocks noChangeAspect="1"/>
            </p:cNvPicPr>
            <p:nvPr/>
          </p:nvPicPr>
          <p:blipFill rotWithShape="1">
            <a:blip r:embed="rId3"/>
            <a:srcRect l="25755" t="60000" r="65812" b="10000"/>
            <a:stretch/>
          </p:blipFill>
          <p:spPr>
            <a:xfrm>
              <a:off x="4998720" y="100812"/>
              <a:ext cx="1097280" cy="2194560"/>
            </a:xfrm>
            <a:prstGeom prst="rect">
              <a:avLst/>
            </a:prstGeom>
            <a:ln>
              <a:solidFill>
                <a:schemeClr val="tx1"/>
              </a:solidFill>
            </a:ln>
          </p:spPr>
        </p:pic>
      </p:grpSp>
      <p:sp>
        <p:nvSpPr>
          <p:cNvPr id="10" name="TextBox 9"/>
          <p:cNvSpPr txBox="1"/>
          <p:nvPr/>
        </p:nvSpPr>
        <p:spPr>
          <a:xfrm>
            <a:off x="235114" y="2534819"/>
            <a:ext cx="2109019"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TDS (mg/L)</a:t>
            </a:r>
          </a:p>
          <a:p>
            <a:pPr algn="ctr"/>
            <a:r>
              <a:rPr lang="en-US" sz="2000" dirty="0" smtClean="0">
                <a:solidFill>
                  <a:schemeClr val="accent6"/>
                </a:solidFill>
                <a:latin typeface="Arial" panose="020B0604020202020204" pitchFamily="34" charset="0"/>
                <a:cs typeface="Arial" panose="020B0604020202020204" pitchFamily="34" charset="0"/>
              </a:rPr>
              <a:t>Green</a:t>
            </a:r>
            <a:r>
              <a:rPr lang="en-US" sz="2000" dirty="0" smtClean="0">
                <a:latin typeface="Arial" panose="020B0604020202020204" pitchFamily="34" charset="0"/>
                <a:cs typeface="Arial" panose="020B0604020202020204" pitchFamily="34" charset="0"/>
              </a:rPr>
              <a:t> = issue</a:t>
            </a:r>
            <a:endParaRPr lang="en-US" sz="2000" dirty="0">
              <a:latin typeface="Arial" panose="020B0604020202020204" pitchFamily="34" charset="0"/>
              <a:cs typeface="Arial" panose="020B0604020202020204" pitchFamily="34" charset="0"/>
            </a:endParaRPr>
          </a:p>
        </p:txBody>
      </p:sp>
      <p:sp>
        <p:nvSpPr>
          <p:cNvPr id="11" name="Rectangle 10"/>
          <p:cNvSpPr/>
          <p:nvPr/>
        </p:nvSpPr>
        <p:spPr>
          <a:xfrm>
            <a:off x="-99184" y="5048467"/>
            <a:ext cx="2777613" cy="1846659"/>
          </a:xfrm>
          <a:prstGeom prst="rect">
            <a:avLst/>
          </a:prstGeom>
        </p:spPr>
        <p:txBody>
          <a:bodyPr wrap="square">
            <a:spAutoFit/>
          </a:bodyPr>
          <a:lstStyle/>
          <a:p>
            <a:pPr algn="ctr"/>
            <a:r>
              <a:rPr lang="en-US" sz="2000" dirty="0" smtClean="0">
                <a:latin typeface="Arial" panose="020B0604020202020204" pitchFamily="34" charset="0"/>
                <a:cs typeface="Arial" panose="020B0604020202020204" pitchFamily="34" charset="0"/>
              </a:rPr>
              <a:t>SAR*</a:t>
            </a:r>
            <a:endParaRPr lang="en-US" sz="2000" dirty="0">
              <a:latin typeface="Arial" panose="020B0604020202020204" pitchFamily="34" charset="0"/>
              <a:cs typeface="Arial" panose="020B0604020202020204" pitchFamily="34" charset="0"/>
            </a:endParaRPr>
          </a:p>
          <a:p>
            <a:pPr algn="ctr"/>
            <a:r>
              <a:rPr lang="en-US" sz="2000" dirty="0" smtClean="0">
                <a:solidFill>
                  <a:srgbClr val="7030A0"/>
                </a:solidFill>
                <a:latin typeface="Arial" panose="020B0604020202020204" pitchFamily="34" charset="0"/>
                <a:cs typeface="Arial" panose="020B0604020202020204" pitchFamily="34" charset="0"/>
              </a:rPr>
              <a:t>Purple</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issue</a:t>
            </a:r>
          </a:p>
          <a:p>
            <a:pPr algn="ctr"/>
            <a:endParaRPr lang="en-US" sz="2000" dirty="0">
              <a:latin typeface="Arial" panose="020B0604020202020204" pitchFamily="34" charset="0"/>
              <a:cs typeface="Arial" panose="020B0604020202020204" pitchFamily="34" charset="0"/>
            </a:endParaRPr>
          </a:p>
          <a:p>
            <a:pPr algn="ctr"/>
            <a:endParaRPr lang="en-US" sz="2000"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*Sodium Adsorption Ratio</a:t>
            </a:r>
          </a:p>
          <a:p>
            <a:pPr algn="ctr"/>
            <a:r>
              <a:rPr lang="en-US" sz="1600" dirty="0"/>
              <a:t>[Na] / {[(</a:t>
            </a:r>
            <a:r>
              <a:rPr lang="en-US" sz="1600" dirty="0" err="1"/>
              <a:t>Ca+Mg</a:t>
            </a:r>
            <a:r>
              <a:rPr lang="en-US" sz="1600" dirty="0"/>
              <a:t>)/2</a:t>
            </a:r>
            <a:r>
              <a:rPr lang="en-US" sz="1600" dirty="0" smtClean="0"/>
              <a:t>]^(½)}</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2553437" y="6577630"/>
            <a:ext cx="9488508"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 U.S. Geological Survey Produced Water Database. SAR calculations done with USGS produced water data.</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736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Reuse options: Livestock watering</a:t>
            </a:r>
            <a:endParaRPr lang="en-US" sz="4000" dirty="0">
              <a:latin typeface="Arial" panose="020B0604020202020204" pitchFamily="34" charset="0"/>
              <a:cs typeface="Arial" panose="020B0604020202020204" pitchFamily="34" charset="0"/>
            </a:endParaRPr>
          </a:p>
        </p:txBody>
      </p:sp>
      <p:sp>
        <p:nvSpPr>
          <p:cNvPr id="7" name="Content Placeholder 6"/>
          <p:cNvSpPr>
            <a:spLocks noGrp="1"/>
          </p:cNvSpPr>
          <p:nvPr>
            <p:ph sz="half" idx="1"/>
          </p:nvPr>
        </p:nvSpPr>
        <p:spPr>
          <a:xfrm>
            <a:off x="838200" y="2000306"/>
            <a:ext cx="5181600" cy="4351338"/>
          </a:xfrm>
        </p:spPr>
        <p:txBody>
          <a:bodyPr>
            <a:noAutofit/>
          </a:bodyPr>
          <a:lstStyle/>
          <a:p>
            <a:r>
              <a:rPr lang="en-US" sz="2000" dirty="0" err="1" smtClean="0">
                <a:latin typeface="Arial" panose="020B0604020202020204" pitchFamily="34" charset="0"/>
                <a:cs typeface="Arial" panose="020B0604020202020204" pitchFamily="34" charset="0"/>
              </a:rPr>
              <a:t>Sodicity</a:t>
            </a:r>
            <a:r>
              <a:rPr lang="en-US" sz="2000" dirty="0" smtClean="0">
                <a:latin typeface="Arial" panose="020B0604020202020204" pitchFamily="34" charset="0"/>
                <a:cs typeface="Arial" panose="020B0604020202020204" pitchFamily="34" charset="0"/>
              </a:rPr>
              <a:t> (SAR) not an issue.</a:t>
            </a:r>
          </a:p>
          <a:p>
            <a:endParaRPr lang="en-US" sz="1000" dirty="0" smtClean="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TDS </a:t>
            </a:r>
            <a:r>
              <a:rPr lang="en-US" sz="2000" dirty="0" smtClean="0">
                <a:latin typeface="Arial" panose="020B0604020202020204" pitchFamily="34" charset="0"/>
                <a:cs typeface="Arial" panose="020B0604020202020204" pitchFamily="34" charset="0"/>
              </a:rPr>
              <a:t>&lt;1,000 </a:t>
            </a:r>
            <a:r>
              <a:rPr lang="en-US" sz="2000" dirty="0">
                <a:latin typeface="Arial" panose="020B0604020202020204" pitchFamily="34" charset="0"/>
                <a:cs typeface="Arial" panose="020B0604020202020204" pitchFamily="34" charset="0"/>
              </a:rPr>
              <a:t>mg/L </a:t>
            </a:r>
            <a:r>
              <a:rPr lang="en-US" sz="2000" dirty="0" smtClean="0">
                <a:latin typeface="Arial" panose="020B0604020202020204" pitchFamily="34" charset="0"/>
                <a:cs typeface="Arial" panose="020B0604020202020204" pitchFamily="34" charset="0"/>
              </a:rPr>
              <a:t>best</a:t>
            </a:r>
            <a:r>
              <a:rPr lang="en-US" sz="2000" dirty="0">
                <a:latin typeface="Arial" panose="020B0604020202020204" pitchFamily="34" charset="0"/>
                <a:cs typeface="Arial" panose="020B0604020202020204" pitchFamily="34" charset="0"/>
              </a:rPr>
              <a:t>, but </a:t>
            </a:r>
            <a:r>
              <a:rPr lang="en-US" sz="2000" dirty="0" smtClean="0">
                <a:latin typeface="Arial" panose="020B0604020202020204" pitchFamily="34" charset="0"/>
                <a:cs typeface="Arial" panose="020B0604020202020204" pitchFamily="34" charset="0"/>
              </a:rPr>
              <a:t>can be up </a:t>
            </a:r>
            <a:r>
              <a:rPr lang="en-US" sz="2000" dirty="0">
                <a:latin typeface="Arial" panose="020B0604020202020204" pitchFamily="34" charset="0"/>
                <a:cs typeface="Arial" panose="020B0604020202020204" pitchFamily="34" charset="0"/>
              </a:rPr>
              <a:t>to 7,000 mg/L (National Academy of Sciences, 2010).</a:t>
            </a:r>
          </a:p>
          <a:p>
            <a:endParaRPr lang="en-US" sz="1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La </a:t>
            </a:r>
            <a:r>
              <a:rPr lang="en-US" sz="2000" dirty="0">
                <a:latin typeface="Arial" panose="020B0604020202020204" pitchFamily="34" charset="0"/>
                <a:cs typeface="Arial" panose="020B0604020202020204" pitchFamily="34" charset="0"/>
              </a:rPr>
              <a:t>Plata County: 2</a:t>
            </a:r>
            <a:r>
              <a:rPr lang="en-US" sz="2000" baseline="30000" dirty="0">
                <a:latin typeface="Arial" panose="020B0604020202020204" pitchFamily="34" charset="0"/>
                <a:cs typeface="Arial" panose="020B0604020202020204" pitchFamily="34" charset="0"/>
              </a:rPr>
              <a:t>nd</a:t>
            </a:r>
            <a:r>
              <a:rPr lang="en-US" sz="2000" dirty="0">
                <a:latin typeface="Arial" panose="020B0604020202020204" pitchFamily="34" charset="0"/>
                <a:cs typeface="Arial" panose="020B0604020202020204" pitchFamily="34" charset="0"/>
              </a:rPr>
              <a:t> statewide in horse, pony, mule, burro </a:t>
            </a:r>
            <a:r>
              <a:rPr lang="en-US" sz="2000" dirty="0" smtClean="0">
                <a:latin typeface="Arial" panose="020B0604020202020204" pitchFamily="34" charset="0"/>
                <a:cs typeface="Arial" panose="020B0604020202020204" pitchFamily="34" charset="0"/>
              </a:rPr>
              <a:t>sales. </a:t>
            </a:r>
            <a:r>
              <a:rPr lang="en-US" sz="2000" dirty="0">
                <a:latin typeface="Arial" panose="020B0604020202020204" pitchFamily="34" charset="0"/>
                <a:cs typeface="Arial" panose="020B0604020202020204" pitchFamily="34" charset="0"/>
              </a:rPr>
              <a:t>Las Animas </a:t>
            </a:r>
            <a:r>
              <a:rPr lang="en-US" sz="2000" dirty="0" smtClean="0">
                <a:latin typeface="Arial" panose="020B0604020202020204" pitchFamily="34" charset="0"/>
                <a:cs typeface="Arial" panose="020B0604020202020204" pitchFamily="34" charset="0"/>
              </a:rPr>
              <a:t>13</a:t>
            </a:r>
            <a:r>
              <a:rPr lang="en-US" sz="2000" baseline="30000" dirty="0" smtClean="0">
                <a:latin typeface="Arial" panose="020B0604020202020204" pitchFamily="34" charset="0"/>
                <a:cs typeface="Arial" panose="020B0604020202020204" pitchFamily="34" charset="0"/>
              </a:rPr>
              <a:t>th</a:t>
            </a:r>
            <a:r>
              <a:rPr lang="en-US" sz="2000" dirty="0" smtClean="0">
                <a:latin typeface="Arial" panose="020B0604020202020204" pitchFamily="34" charset="0"/>
                <a:cs typeface="Arial" panose="020B0604020202020204" pitchFamily="34" charset="0"/>
              </a:rPr>
              <a:t> in </a:t>
            </a:r>
            <a:r>
              <a:rPr lang="en-US" sz="2000" dirty="0">
                <a:latin typeface="Arial" panose="020B0604020202020204" pitchFamily="34" charset="0"/>
                <a:cs typeface="Arial" panose="020B0604020202020204" pitchFamily="34" charset="0"/>
              </a:rPr>
              <a:t>livestock sales (USDA-NASS, 2012</a:t>
            </a:r>
            <a:r>
              <a:rPr lang="en-US" sz="2000" dirty="0" smtClean="0">
                <a:latin typeface="Arial" panose="020B0604020202020204" pitchFamily="34" charset="0"/>
                <a:cs typeface="Arial" panose="020B0604020202020204" pitchFamily="34" charset="0"/>
              </a:rPr>
              <a:t>).</a:t>
            </a:r>
          </a:p>
          <a:p>
            <a:endParaRPr lang="en-US" sz="1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Done for years in Powder River Basin; benefits for land and cattle (ALL Consulting, 2003).</a:t>
            </a:r>
          </a:p>
          <a:p>
            <a:pPr marL="0" indent="0">
              <a:buNone/>
            </a:pPr>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p>
        </p:txBody>
      </p:sp>
      <p:pic>
        <p:nvPicPr>
          <p:cNvPr id="4" name="Picture 3"/>
          <p:cNvPicPr>
            <a:picLocks noChangeAspect="1"/>
          </p:cNvPicPr>
          <p:nvPr/>
        </p:nvPicPr>
        <p:blipFill>
          <a:blip r:embed="rId2"/>
          <a:stretch>
            <a:fillRect/>
          </a:stretch>
        </p:blipFill>
        <p:spPr>
          <a:xfrm>
            <a:off x="6629919" y="1724272"/>
            <a:ext cx="4847378" cy="3654566"/>
          </a:xfrm>
          <a:prstGeom prst="rect">
            <a:avLst/>
          </a:prstGeom>
        </p:spPr>
      </p:pic>
      <p:sp>
        <p:nvSpPr>
          <p:cNvPr id="8" name="TextBox 7"/>
          <p:cNvSpPr txBox="1"/>
          <p:nvPr/>
        </p:nvSpPr>
        <p:spPr>
          <a:xfrm>
            <a:off x="6629919" y="5533697"/>
            <a:ext cx="5005033" cy="1077218"/>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Tire tank used for stock watering. Overflow of treated CBM produced water can supply livestock over greater area.</a:t>
            </a:r>
          </a:p>
          <a:p>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Source: ALL Consulting</a:t>
            </a:r>
            <a:r>
              <a:rPr lang="en-US" sz="1000" dirty="0" smtClean="0">
                <a:latin typeface="Arial" panose="020B0604020202020204" pitchFamily="34" charset="0"/>
                <a:cs typeface="Arial" panose="020B0604020202020204" pitchFamily="34" charset="0"/>
              </a:rPr>
              <a:t>, </a:t>
            </a:r>
            <a:r>
              <a:rPr lang="en-US" sz="1200" u="sng" dirty="0">
                <a:latin typeface="Arial" panose="020B0604020202020204" pitchFamily="34" charset="0"/>
                <a:cs typeface="Arial" panose="020B0604020202020204" pitchFamily="34" charset="0"/>
              </a:rPr>
              <a:t>Handbook on </a:t>
            </a:r>
            <a:r>
              <a:rPr lang="en-US" sz="1200" u="sng" dirty="0" smtClean="0">
                <a:latin typeface="Arial" panose="020B0604020202020204" pitchFamily="34" charset="0"/>
                <a:cs typeface="Arial" panose="020B0604020202020204" pitchFamily="34" charset="0"/>
              </a:rPr>
              <a:t>Coal </a:t>
            </a:r>
            <a:r>
              <a:rPr lang="en-US" sz="1200" u="sng" dirty="0">
                <a:latin typeface="Arial" panose="020B0604020202020204" pitchFamily="34" charset="0"/>
                <a:cs typeface="Arial" panose="020B0604020202020204" pitchFamily="34" charset="0"/>
              </a:rPr>
              <a:t>Bed Methane Produced Water: </a:t>
            </a:r>
            <a:r>
              <a:rPr lang="en-US" sz="1200" u="sng" dirty="0" smtClean="0">
                <a:latin typeface="Arial" panose="020B0604020202020204" pitchFamily="34" charset="0"/>
                <a:cs typeface="Arial" panose="020B0604020202020204" pitchFamily="34" charset="0"/>
              </a:rPr>
              <a:t>Management </a:t>
            </a:r>
            <a:r>
              <a:rPr lang="en-US" sz="1200" u="sng" dirty="0">
                <a:latin typeface="Arial" panose="020B0604020202020204" pitchFamily="34" charset="0"/>
                <a:cs typeface="Arial" panose="020B0604020202020204" pitchFamily="34" charset="0"/>
              </a:rPr>
              <a:t>and Beneficial Use </a:t>
            </a:r>
            <a:r>
              <a:rPr lang="en-US" sz="1200" u="sng" dirty="0" smtClean="0">
                <a:latin typeface="Arial" panose="020B0604020202020204" pitchFamily="34" charset="0"/>
                <a:cs typeface="Arial" panose="020B0604020202020204" pitchFamily="34" charset="0"/>
              </a:rPr>
              <a:t>Alternatives</a:t>
            </a:r>
            <a:r>
              <a:rPr lang="en-US" sz="1200" dirty="0" smtClean="0">
                <a:latin typeface="Arial" panose="020B0604020202020204" pitchFamily="34" charset="0"/>
                <a:cs typeface="Arial" panose="020B0604020202020204" pitchFamily="34" charset="0"/>
              </a:rPr>
              <a:t>. July 2003.</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691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BEC2-9FD4-3142-BE1F-8FD6FE81BA08}"/>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Power plant reuse</a:t>
            </a:r>
          </a:p>
        </p:txBody>
      </p:sp>
      <p:sp>
        <p:nvSpPr>
          <p:cNvPr id="4" name="Content Placeholder 3">
            <a:extLst>
              <a:ext uri="{FF2B5EF4-FFF2-40B4-BE49-F238E27FC236}">
                <a16:creationId xmlns:a16="http://schemas.microsoft.com/office/drawing/2014/main" id="{1465C2BC-2B1D-EB42-ACC6-638B2122B72F}"/>
              </a:ext>
            </a:extLst>
          </p:cNvPr>
          <p:cNvSpPr>
            <a:spLocks noGrp="1"/>
          </p:cNvSpPr>
          <p:nvPr>
            <p:ph sz="half" idx="2"/>
          </p:nvPr>
        </p:nvSpPr>
        <p:spPr>
          <a:xfrm>
            <a:off x="883640" y="1683634"/>
            <a:ext cx="5157787" cy="4262389"/>
          </a:xfrm>
        </p:spPr>
        <p:txBody>
          <a:bodyPr>
            <a:noAutofit/>
          </a:bodyPr>
          <a:lstStyle/>
          <a:p>
            <a:pPr>
              <a:spcAft>
                <a:spcPts val="1200"/>
              </a:spcAft>
            </a:pPr>
            <a:r>
              <a:rPr lang="en-US" sz="2000" dirty="0" smtClean="0">
                <a:latin typeface="Arial" panose="020B0604020202020204" pitchFamily="34" charset="0"/>
                <a:cs typeface="Arial" panose="020B0604020202020204" pitchFamily="34" charset="0"/>
              </a:rPr>
              <a:t>Ignacio combined heat and power (CHP) plant at Harves</a:t>
            </a:r>
            <a:r>
              <a:rPr lang="en-US" sz="2000" dirty="0" smtClean="0">
                <a:latin typeface="Arial" panose="020B0604020202020204" pitchFamily="34" charset="0"/>
                <a:cs typeface="Arial" panose="020B0604020202020204" pitchFamily="34" charset="0"/>
              </a:rPr>
              <a:t>t Midstream processing plant – presents great possibility.</a:t>
            </a:r>
            <a:endParaRPr lang="en-US" sz="2000" dirty="0" smtClean="0">
              <a:latin typeface="Arial" panose="020B0604020202020204" pitchFamily="34" charset="0"/>
              <a:cs typeface="Arial" panose="020B0604020202020204" pitchFamily="34" charset="0"/>
            </a:endParaRPr>
          </a:p>
          <a:p>
            <a:pPr>
              <a:spcAft>
                <a:spcPts val="1200"/>
              </a:spcAft>
            </a:pPr>
            <a:r>
              <a:rPr lang="en-US" sz="2000" dirty="0" smtClean="0">
                <a:latin typeface="Arial" panose="020B0604020202020204" pitchFamily="34" charset="0"/>
                <a:cs typeface="Arial" panose="020B0604020202020204" pitchFamily="34" charset="0"/>
              </a:rPr>
              <a:t>San </a:t>
            </a:r>
            <a:r>
              <a:rPr lang="en-US" sz="2000" dirty="0" smtClean="0">
                <a:latin typeface="Arial" panose="020B0604020202020204" pitchFamily="34" charset="0"/>
                <a:cs typeface="Arial" panose="020B0604020202020204" pitchFamily="34" charset="0"/>
              </a:rPr>
              <a:t>Juan Generating Station (National Energy Technology Laboratory, 2006): Worked for Burlington Resources, PNM with tax credit.</a:t>
            </a:r>
          </a:p>
          <a:p>
            <a:pPr>
              <a:spcAft>
                <a:spcPts val="1200"/>
              </a:spcAft>
            </a:pPr>
            <a:r>
              <a:rPr lang="en-US" sz="2000" dirty="0" smtClean="0">
                <a:latin typeface="Arial" panose="020B0604020202020204" pitchFamily="34" charset="0"/>
                <a:cs typeface="Arial" panose="020B0604020202020204" pitchFamily="34" charset="0"/>
              </a:rPr>
              <a:t>La Plata County: Treatment, augmentation of Florida River’s instream flow to Ignacio CHP.</a:t>
            </a:r>
          </a:p>
          <a:p>
            <a:pPr>
              <a:spcAft>
                <a:spcPts val="1200"/>
              </a:spcAft>
            </a:pPr>
            <a:r>
              <a:rPr lang="en-US" sz="2000" dirty="0" smtClean="0">
                <a:latin typeface="Arial" panose="020B0604020202020204" pitchFamily="34" charset="0"/>
                <a:cs typeface="Arial" panose="020B0604020202020204" pitchFamily="34" charset="0"/>
              </a:rPr>
              <a:t>Ditch recharge an option in Las Animas (Morgan Ditch/Xcel energy model).</a:t>
            </a:r>
          </a:p>
        </p:txBody>
      </p:sp>
      <p:grpSp>
        <p:nvGrpSpPr>
          <p:cNvPr id="10" name="Group 9"/>
          <p:cNvGrpSpPr/>
          <p:nvPr/>
        </p:nvGrpSpPr>
        <p:grpSpPr>
          <a:xfrm>
            <a:off x="6898964" y="3448668"/>
            <a:ext cx="4999703" cy="3112064"/>
            <a:chOff x="1094760" y="0"/>
            <a:chExt cx="6858000" cy="5029200"/>
          </a:xfrm>
        </p:grpSpPr>
        <p:pic>
          <p:nvPicPr>
            <p:cNvPr id="7" name="Picture 6"/>
            <p:cNvPicPr>
              <a:picLocks noChangeAspect="1"/>
            </p:cNvPicPr>
            <p:nvPr/>
          </p:nvPicPr>
          <p:blipFill rotWithShape="1">
            <a:blip r:embed="rId2"/>
            <a:srcRect l="21785" t="21247" r="25506" b="10002"/>
            <a:stretch/>
          </p:blipFill>
          <p:spPr>
            <a:xfrm>
              <a:off x="1094760" y="0"/>
              <a:ext cx="6858000" cy="5029200"/>
            </a:xfrm>
            <a:prstGeom prst="rect">
              <a:avLst/>
            </a:prstGeom>
          </p:spPr>
        </p:pic>
        <p:sp>
          <p:nvSpPr>
            <p:cNvPr id="8" name="Oval 7"/>
            <p:cNvSpPr/>
            <p:nvPr/>
          </p:nvSpPr>
          <p:spPr>
            <a:xfrm>
              <a:off x="6430296" y="2495550"/>
              <a:ext cx="457200" cy="457200"/>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63862" y="2105664"/>
              <a:ext cx="1990066" cy="416090"/>
            </a:xfrm>
            <a:prstGeom prst="rect">
              <a:avLst/>
            </a:prstGeom>
            <a:noFill/>
          </p:spPr>
          <p:txBody>
            <a:bodyPr wrap="square" rtlCol="0">
              <a:spAutoFit/>
            </a:bodyPr>
            <a:lstStyle/>
            <a:p>
              <a:r>
                <a:rPr lang="en-US" sz="1200" b="1" dirty="0" smtClean="0">
                  <a:solidFill>
                    <a:srgbClr val="C00000"/>
                  </a:solidFill>
                  <a:latin typeface="Arial" panose="020B0604020202020204" pitchFamily="34" charset="0"/>
                  <a:cs typeface="Arial" panose="020B0604020202020204" pitchFamily="34" charset="0"/>
                </a:rPr>
                <a:t>Trinidad (CO)</a:t>
              </a:r>
              <a:endParaRPr lang="en-US" sz="1200" b="1" dirty="0">
                <a:solidFill>
                  <a:srgbClr val="C00000"/>
                </a:solidFill>
                <a:latin typeface="Arial" panose="020B0604020202020204" pitchFamily="34" charset="0"/>
                <a:cs typeface="Arial" panose="020B0604020202020204" pitchFamily="34" charset="0"/>
              </a:endParaRPr>
            </a:p>
          </p:txBody>
        </p:sp>
      </p:grpSp>
      <p:pic>
        <p:nvPicPr>
          <p:cNvPr id="11" name="Picture 10"/>
          <p:cNvPicPr>
            <a:picLocks/>
          </p:cNvPicPr>
          <p:nvPr/>
        </p:nvPicPr>
        <p:blipFill rotWithShape="1">
          <a:blip r:embed="rId3"/>
          <a:srcRect l="21786" t="21872" r="26207" b="9377"/>
          <a:stretch/>
        </p:blipFill>
        <p:spPr>
          <a:xfrm>
            <a:off x="6898964" y="429263"/>
            <a:ext cx="4999703" cy="2874836"/>
          </a:xfrm>
          <a:prstGeom prst="rect">
            <a:avLst/>
          </a:prstGeom>
        </p:spPr>
      </p:pic>
      <p:sp>
        <p:nvSpPr>
          <p:cNvPr id="12" name="Oval 11"/>
          <p:cNvSpPr/>
          <p:nvPr/>
        </p:nvSpPr>
        <p:spPr>
          <a:xfrm>
            <a:off x="9337920" y="1964653"/>
            <a:ext cx="333314" cy="282915"/>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945823" y="2148674"/>
            <a:ext cx="1450822" cy="276999"/>
          </a:xfrm>
          <a:prstGeom prst="rect">
            <a:avLst/>
          </a:prstGeom>
          <a:noFill/>
        </p:spPr>
        <p:txBody>
          <a:bodyPr wrap="square" rtlCol="0">
            <a:spAutoFit/>
          </a:bodyPr>
          <a:lstStyle/>
          <a:p>
            <a:r>
              <a:rPr lang="en-US" sz="1200" b="1" dirty="0" smtClean="0">
                <a:solidFill>
                  <a:srgbClr val="C00000"/>
                </a:solidFill>
                <a:latin typeface="Arial" panose="020B0604020202020204" pitchFamily="34" charset="0"/>
                <a:cs typeface="Arial" panose="020B0604020202020204" pitchFamily="34" charset="0"/>
              </a:rPr>
              <a:t>Ignacio CHP</a:t>
            </a:r>
            <a:endParaRPr lang="en-US" sz="1200" b="1" dirty="0">
              <a:solidFill>
                <a:srgbClr val="C00000"/>
              </a:solidFill>
              <a:latin typeface="Arial" panose="020B0604020202020204" pitchFamily="34" charset="0"/>
              <a:cs typeface="Arial" panose="020B0604020202020204" pitchFamily="34" charset="0"/>
            </a:endParaRPr>
          </a:p>
        </p:txBody>
      </p:sp>
      <p:sp>
        <p:nvSpPr>
          <p:cNvPr id="14" name="TextBox 13"/>
          <p:cNvSpPr txBox="1"/>
          <p:nvPr/>
        </p:nvSpPr>
        <p:spPr>
          <a:xfrm>
            <a:off x="6936799" y="6581001"/>
            <a:ext cx="5259388"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 U.S. Energy Information Administration</a:t>
            </a:r>
            <a:r>
              <a:rPr lang="en-US" sz="1200" dirty="0" smtClean="0">
                <a:latin typeface="Arial" panose="020B0604020202020204" pitchFamily="34" charset="0"/>
                <a:cs typeface="Arial" panose="020B0604020202020204" pitchFamily="34" charset="0"/>
              </a:rPr>
              <a:t>, </a:t>
            </a:r>
            <a:r>
              <a:rPr lang="en-US" sz="1200" u="sng" dirty="0" smtClean="0">
                <a:latin typeface="Arial" panose="020B0604020202020204" pitchFamily="34" charset="0"/>
                <a:cs typeface="Arial" panose="020B0604020202020204" pitchFamily="34" charset="0"/>
              </a:rPr>
              <a:t>Energy Mapping System</a:t>
            </a:r>
            <a:r>
              <a:rPr lang="en-US" sz="1200" dirty="0" smtClean="0">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143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rotWithShape="1">
          <a:blip r:embed="rId2">
            <a:extLst>
              <a:ext uri="{BEBA8EAE-BF5A-486C-A8C5-ECC9F3942E4B}">
                <a14:imgProps xmlns:a14="http://schemas.microsoft.com/office/drawing/2010/main">
                  <a14:imgLayer r:embed="rId3">
                    <a14:imgEffect>
                      <a14:brightnessContrast bright="11000"/>
                    </a14:imgEffect>
                  </a14:imgLayer>
                </a14:imgProps>
              </a:ext>
            </a:extLst>
          </a:blip>
          <a:srcRect l="19680" t="15662" r="22687" b="8488"/>
          <a:stretch/>
        </p:blipFill>
        <p:spPr>
          <a:xfrm>
            <a:off x="0" y="-250723"/>
            <a:ext cx="12192000" cy="6858000"/>
          </a:xfrm>
          <a:prstGeom prst="rect">
            <a:avLst/>
          </a:prstGeom>
        </p:spPr>
      </p:pic>
      <p:sp>
        <p:nvSpPr>
          <p:cNvPr id="4" name="Title 3"/>
          <p:cNvSpPr>
            <a:spLocks noGrp="1"/>
          </p:cNvSpPr>
          <p:nvPr>
            <p:ph type="ctrTitle"/>
          </p:nvPr>
        </p:nvSpPr>
        <p:spPr>
          <a:xfrm>
            <a:off x="0" y="2470355"/>
            <a:ext cx="12192000" cy="2387600"/>
          </a:xfrm>
          <a:noFill/>
          <a:effectLst>
            <a:glow rad="127000">
              <a:schemeClr val="tx1"/>
            </a:glow>
          </a:effectLst>
        </p:spPr>
        <p:txBody>
          <a:bodyPr>
            <a:noAutofit/>
          </a:bodyPr>
          <a:lstStyle/>
          <a:p>
            <a:r>
              <a:rPr lang="en-US" sz="4400" dirty="0" smtClean="0">
                <a:ln w="28575">
                  <a:solidFill>
                    <a:schemeClr val="tx1"/>
                  </a:solidFill>
                </a:ln>
                <a:solidFill>
                  <a:schemeClr val="accent1">
                    <a:lumMod val="60000"/>
                    <a:lumOff val="40000"/>
                  </a:schemeClr>
                </a:solidFill>
                <a:effectLst>
                  <a:glow rad="139700">
                    <a:schemeClr val="bg2">
                      <a:lumMod val="25000"/>
                      <a:alpha val="40000"/>
                    </a:schemeClr>
                  </a:glow>
                </a:effectLst>
                <a:latin typeface="Tw Cen MT Condensed Extra Bold" panose="020B0803020202020204" pitchFamily="34" charset="0"/>
                <a:cs typeface="Arial" panose="020B0604020202020204" pitchFamily="34" charset="0"/>
              </a:rPr>
              <a:t>Questions?</a:t>
            </a:r>
            <a:endParaRPr lang="en-US" sz="4400" dirty="0">
              <a:ln w="28575">
                <a:solidFill>
                  <a:schemeClr val="tx1"/>
                </a:solidFill>
              </a:ln>
              <a:solidFill>
                <a:schemeClr val="accent1">
                  <a:lumMod val="60000"/>
                  <a:lumOff val="40000"/>
                </a:schemeClr>
              </a:solidFill>
              <a:effectLst>
                <a:glow rad="139700">
                  <a:schemeClr val="bg2">
                    <a:lumMod val="25000"/>
                    <a:alpha val="40000"/>
                  </a:schemeClr>
                </a:glow>
              </a:effectLst>
              <a:latin typeface="Tw Cen MT Condensed Extra Bold" panose="020B0803020202020204" pitchFamily="34" charset="0"/>
              <a:cs typeface="Arial" panose="020B0604020202020204" pitchFamily="34" charset="0"/>
            </a:endParaRPr>
          </a:p>
        </p:txBody>
      </p:sp>
    </p:spTree>
    <p:extLst>
      <p:ext uri="{BB962C8B-B14F-4D97-AF65-F5344CB8AC3E}">
        <p14:creationId xmlns:p14="http://schemas.microsoft.com/office/powerpoint/2010/main" val="3662361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rotWithShape="1">
          <a:blip r:embed="rId2">
            <a:extLst>
              <a:ext uri="{BEBA8EAE-BF5A-486C-A8C5-ECC9F3942E4B}">
                <a14:imgProps xmlns:a14="http://schemas.microsoft.com/office/drawing/2010/main">
                  <a14:imgLayer r:embed="rId3">
                    <a14:imgEffect>
                      <a14:brightnessContrast bright="11000"/>
                    </a14:imgEffect>
                  </a14:imgLayer>
                </a14:imgProps>
              </a:ext>
            </a:extLst>
          </a:blip>
          <a:srcRect l="19680" t="15662" r="22687" b="8488"/>
          <a:stretch/>
        </p:blipFill>
        <p:spPr>
          <a:xfrm>
            <a:off x="0" y="-250723"/>
            <a:ext cx="12192000" cy="6858000"/>
          </a:xfrm>
          <a:prstGeom prst="rect">
            <a:avLst/>
          </a:prstGeom>
        </p:spPr>
      </p:pic>
      <p:sp>
        <p:nvSpPr>
          <p:cNvPr id="4" name="Title 3"/>
          <p:cNvSpPr>
            <a:spLocks noGrp="1"/>
          </p:cNvSpPr>
          <p:nvPr>
            <p:ph type="ctrTitle"/>
          </p:nvPr>
        </p:nvSpPr>
        <p:spPr>
          <a:xfrm>
            <a:off x="0" y="2470355"/>
            <a:ext cx="12192000" cy="2387600"/>
          </a:xfrm>
          <a:noFill/>
          <a:effectLst>
            <a:glow rad="127000">
              <a:schemeClr val="tx1"/>
            </a:glow>
          </a:effectLst>
        </p:spPr>
        <p:txBody>
          <a:bodyPr>
            <a:noAutofit/>
          </a:bodyPr>
          <a:lstStyle/>
          <a:p>
            <a:r>
              <a:rPr lang="en-US" sz="4400" dirty="0" smtClean="0">
                <a:ln w="28575">
                  <a:solidFill>
                    <a:schemeClr val="tx1"/>
                  </a:solidFill>
                </a:ln>
                <a:solidFill>
                  <a:schemeClr val="accent1">
                    <a:lumMod val="60000"/>
                    <a:lumOff val="40000"/>
                  </a:schemeClr>
                </a:solidFill>
                <a:effectLst>
                  <a:glow rad="139700">
                    <a:schemeClr val="bg2">
                      <a:lumMod val="25000"/>
                      <a:alpha val="40000"/>
                    </a:schemeClr>
                  </a:glow>
                </a:effectLst>
                <a:latin typeface="Tw Cen MT Condensed Extra Bold" panose="020B0803020202020204" pitchFamily="34" charset="0"/>
                <a:cs typeface="Arial" panose="020B0604020202020204" pitchFamily="34" charset="0"/>
              </a:rPr>
              <a:t>Bonus Slides</a:t>
            </a:r>
            <a:endParaRPr lang="en-US" sz="4400" dirty="0">
              <a:ln w="28575">
                <a:solidFill>
                  <a:schemeClr val="tx1"/>
                </a:solidFill>
              </a:ln>
              <a:solidFill>
                <a:schemeClr val="accent1">
                  <a:lumMod val="60000"/>
                  <a:lumOff val="40000"/>
                </a:schemeClr>
              </a:solidFill>
              <a:effectLst>
                <a:glow rad="139700">
                  <a:schemeClr val="bg2">
                    <a:lumMod val="25000"/>
                    <a:alpha val="40000"/>
                  </a:schemeClr>
                </a:glow>
              </a:effectLst>
              <a:latin typeface="Tw Cen MT Condensed Extra Bold" panose="020B0803020202020204" pitchFamily="34" charset="0"/>
              <a:cs typeface="Arial" panose="020B0604020202020204" pitchFamily="34" charset="0"/>
            </a:endParaRPr>
          </a:p>
        </p:txBody>
      </p:sp>
    </p:spTree>
    <p:extLst>
      <p:ext uri="{BB962C8B-B14F-4D97-AF65-F5344CB8AC3E}">
        <p14:creationId xmlns:p14="http://schemas.microsoft.com/office/powerpoint/2010/main" val="1751529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Handling sodium through </a:t>
            </a:r>
            <a:r>
              <a:rPr lang="en-US" sz="4000" dirty="0" err="1" smtClean="0">
                <a:latin typeface="Arial" panose="020B0604020202020204" pitchFamily="34" charset="0"/>
                <a:cs typeface="Arial" panose="020B0604020202020204" pitchFamily="34" charset="0"/>
              </a:rPr>
              <a:t>chlor-alkalai</a:t>
            </a:r>
            <a:endParaRPr lang="en-US" sz="4000" dirty="0">
              <a:latin typeface="Arial" panose="020B0604020202020204" pitchFamily="34" charset="0"/>
              <a:cs typeface="Arial" panose="020B0604020202020204" pitchFamily="34" charset="0"/>
            </a:endParaRPr>
          </a:p>
        </p:txBody>
      </p:sp>
      <p:sp>
        <p:nvSpPr>
          <p:cNvPr id="7" name="Content Placeholder 6"/>
          <p:cNvSpPr>
            <a:spLocks noGrp="1"/>
          </p:cNvSpPr>
          <p:nvPr>
            <p:ph sz="half" idx="1"/>
          </p:nvPr>
        </p:nvSpPr>
        <p:spPr>
          <a:xfrm>
            <a:off x="838200" y="1825624"/>
            <a:ext cx="5181600" cy="4870143"/>
          </a:xfrm>
        </p:spPr>
        <p:txBody>
          <a:bodyPr>
            <a:noAutofit/>
          </a:bodyPr>
          <a:lstStyle/>
          <a:p>
            <a:pPr>
              <a:spcAft>
                <a:spcPts val="1200"/>
              </a:spcAft>
            </a:pPr>
            <a:r>
              <a:rPr lang="en-US" sz="1800" dirty="0" smtClean="0">
                <a:latin typeface="Arial" panose="020B0604020202020204" pitchFamily="34" charset="0"/>
                <a:cs typeface="Arial" panose="020B0604020202020204" pitchFamily="34" charset="0"/>
              </a:rPr>
              <a:t>Electrolysis reaction transforms </a:t>
            </a:r>
            <a:r>
              <a:rPr lang="en-US" sz="1800" dirty="0" err="1" smtClean="0">
                <a:latin typeface="Arial" panose="020B0604020202020204" pitchFamily="34" charset="0"/>
                <a:cs typeface="Arial" panose="020B0604020202020204" pitchFamily="34" charset="0"/>
              </a:rPr>
              <a:t>NaCl</a:t>
            </a:r>
            <a:r>
              <a:rPr lang="en-US" sz="1800" dirty="0" smtClean="0">
                <a:latin typeface="Arial" panose="020B0604020202020204" pitchFamily="34" charset="0"/>
                <a:cs typeface="Arial" panose="020B0604020202020204" pitchFamily="34" charset="0"/>
              </a:rPr>
              <a:t>, H</a:t>
            </a:r>
            <a:r>
              <a:rPr lang="en-US" sz="1800" baseline="-25000" dirty="0" smtClean="0">
                <a:latin typeface="Arial" panose="020B0604020202020204" pitchFamily="34" charset="0"/>
                <a:cs typeface="Arial" panose="020B0604020202020204" pitchFamily="34" charset="0"/>
              </a:rPr>
              <a:t>2</a:t>
            </a:r>
            <a:r>
              <a:rPr lang="en-US" sz="1800" dirty="0" smtClean="0">
                <a:latin typeface="Arial" panose="020B0604020202020204" pitchFamily="34" charset="0"/>
                <a:cs typeface="Arial" panose="020B0604020202020204" pitchFamily="34" charset="0"/>
              </a:rPr>
              <a:t>0 into chlorine and caustic soda.</a:t>
            </a:r>
          </a:p>
          <a:p>
            <a:pPr>
              <a:spcAft>
                <a:spcPts val="1200"/>
              </a:spcAft>
            </a:pPr>
            <a:r>
              <a:rPr lang="en-US" sz="1800" dirty="0" smtClean="0">
                <a:latin typeface="Arial" panose="020B0604020202020204" pitchFamily="34" charset="0"/>
                <a:cs typeface="Arial" panose="020B0604020202020204" pitchFamily="34" charset="0"/>
              </a:rPr>
              <a:t>Many uses for caustics: Paper/aluminum making, flue gas desulfurization, cleaning, water treatment.</a:t>
            </a:r>
          </a:p>
          <a:p>
            <a:pPr>
              <a:spcAft>
                <a:spcPts val="1200"/>
              </a:spcAft>
            </a:pPr>
            <a:r>
              <a:rPr lang="en-US" sz="1800" dirty="0" smtClean="0">
                <a:latin typeface="Arial" panose="020B0604020202020204" pitchFamily="34" charset="0"/>
                <a:cs typeface="Arial" panose="020B0604020202020204" pitchFamily="34" charset="0"/>
              </a:rPr>
              <a:t>Can add a hydrochloric acid resin that will absorb excess sodium, make use of all TDS and leave behind fresh water for agricultural, other uses.</a:t>
            </a:r>
          </a:p>
          <a:p>
            <a:pPr>
              <a:spcAft>
                <a:spcPts val="1200"/>
              </a:spcAft>
            </a:pPr>
            <a:r>
              <a:rPr lang="en-US" sz="1800" dirty="0" smtClean="0">
                <a:latin typeface="Arial" panose="020B0604020202020204" pitchFamily="34" charset="0"/>
                <a:cs typeface="Arial" panose="020B0604020202020204" pitchFamily="34" charset="0"/>
              </a:rPr>
              <a:t>Question of whether TDS is high </a:t>
            </a:r>
            <a:r>
              <a:rPr lang="en-US" sz="1800" b="1" i="1" u="sng" dirty="0" smtClean="0">
                <a:latin typeface="Arial" panose="020B0604020202020204" pitchFamily="34" charset="0"/>
                <a:cs typeface="Arial" panose="020B0604020202020204" pitchFamily="34" charset="0"/>
              </a:rPr>
              <a:t>enough</a:t>
            </a:r>
            <a:r>
              <a:rPr lang="en-US" sz="1800" dirty="0" smtClean="0">
                <a:latin typeface="Arial" panose="020B0604020202020204" pitchFamily="34" charset="0"/>
                <a:cs typeface="Arial" panose="020B0604020202020204" pitchFamily="34" charset="0"/>
              </a:rPr>
              <a:t>: may be in parts of the Fruitland. </a:t>
            </a:r>
            <a:endParaRPr lang="en-US" sz="1800" dirty="0">
              <a:latin typeface="Arial" panose="020B0604020202020204" pitchFamily="34" charset="0"/>
              <a:cs typeface="Arial" panose="020B0604020202020204" pitchFamily="34" charset="0"/>
            </a:endParaRPr>
          </a:p>
          <a:p>
            <a:pPr>
              <a:spcAft>
                <a:spcPts val="1200"/>
              </a:spcAft>
            </a:pPr>
            <a:r>
              <a:rPr lang="en-US" sz="1800" dirty="0" err="1" smtClean="0">
                <a:latin typeface="Arial" panose="020B0604020202020204" pitchFamily="34" charset="0"/>
                <a:cs typeface="Arial" panose="020B0604020202020204" pitchFamily="34" charset="0"/>
              </a:rPr>
              <a:t>Amec</a:t>
            </a:r>
            <a:r>
              <a:rPr lang="en-US" sz="1800" dirty="0" smtClean="0">
                <a:latin typeface="Arial" panose="020B0604020202020204" pitchFamily="34" charset="0"/>
                <a:cs typeface="Arial" panose="020B0604020202020204" pitchFamily="34" charset="0"/>
              </a:rPr>
              <a:t> Foster Wheeler (2017) recommends against </a:t>
            </a:r>
            <a:r>
              <a:rPr lang="en-US" sz="1800" dirty="0" err="1" smtClean="0">
                <a:latin typeface="Arial" panose="020B0604020202020204" pitchFamily="34" charset="0"/>
                <a:cs typeface="Arial" panose="020B0604020202020204" pitchFamily="34" charset="0"/>
              </a:rPr>
              <a:t>chlor-alkalai</a:t>
            </a:r>
            <a:r>
              <a:rPr lang="en-US" sz="1800" dirty="0" smtClean="0">
                <a:latin typeface="Arial" panose="020B0604020202020204" pitchFamily="34" charset="0"/>
                <a:cs typeface="Arial" panose="020B0604020202020204" pitchFamily="34" charset="0"/>
              </a:rPr>
              <a:t> with Paradox Valley brine – prefers </a:t>
            </a:r>
            <a:r>
              <a:rPr lang="en-US" sz="1800" dirty="0" err="1" smtClean="0">
                <a:latin typeface="Arial" panose="020B0604020202020204" pitchFamily="34" charset="0"/>
                <a:cs typeface="Arial" panose="020B0604020202020204" pitchFamily="34" charset="0"/>
              </a:rPr>
              <a:t>roadspreading</a:t>
            </a:r>
            <a:r>
              <a:rPr lang="en-US" sz="1800" dirty="0" smtClean="0">
                <a:latin typeface="Arial" panose="020B0604020202020204" pitchFamily="34" charset="0"/>
                <a:cs typeface="Arial" panose="020B0604020202020204" pitchFamily="34" charset="0"/>
              </a:rPr>
              <a:t>. Worth revisiting.</a:t>
            </a: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03389" y="1825625"/>
            <a:ext cx="5119221" cy="4351338"/>
          </a:xfrm>
        </p:spPr>
      </p:pic>
    </p:spTree>
    <p:extLst>
      <p:ext uri="{BB962C8B-B14F-4D97-AF65-F5344CB8AC3E}">
        <p14:creationId xmlns:p14="http://schemas.microsoft.com/office/powerpoint/2010/main" val="861669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Legal / Regulatory issues</a:t>
            </a:r>
            <a:endParaRPr lang="en-US" sz="4000"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838200" y="1825625"/>
            <a:ext cx="10901516" cy="4929136"/>
          </a:xfrm>
        </p:spPr>
        <p:txBody>
          <a:bodyPr>
            <a:normAutofit fontScale="92500" lnSpcReduction="20000"/>
          </a:bodyPr>
          <a:lstStyle/>
          <a:p>
            <a:r>
              <a:rPr lang="en-US" dirty="0" smtClean="0">
                <a:latin typeface="Arial" panose="020B0604020202020204" pitchFamily="34" charset="0"/>
                <a:cs typeface="Arial" panose="020B0604020202020204" pitchFamily="34" charset="0"/>
              </a:rPr>
              <a:t>2 CRR 404-1 907: Management of E&amp;P Waste (Rule 907)</a:t>
            </a:r>
          </a:p>
          <a:p>
            <a:endParaRPr lang="en-US" sz="400" dirty="0" smtClean="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Beneficial uses require “waste minimization” </a:t>
            </a:r>
            <a:r>
              <a:rPr lang="en-US" sz="2200" dirty="0" smtClean="0">
                <a:latin typeface="Arial" panose="020B0604020202020204" pitchFamily="34" charset="0"/>
                <a:cs typeface="Arial" panose="020B0604020202020204" pitchFamily="34" charset="0"/>
              </a:rPr>
              <a:t>plan </a:t>
            </a:r>
            <a:r>
              <a:rPr lang="en-US" sz="2200" dirty="0">
                <a:latin typeface="Arial" panose="020B0604020202020204" pitchFamily="34" charset="0"/>
                <a:cs typeface="Arial" panose="020B0604020202020204" pitchFamily="34" charset="0"/>
              </a:rPr>
              <a:t>approval from the Colorado Oil and Gas Conservation Commission (COGCC). </a:t>
            </a:r>
          </a:p>
          <a:p>
            <a:pPr lvl="1"/>
            <a:endParaRPr lang="en-US" sz="400" dirty="0">
              <a:latin typeface="Arial" panose="020B0604020202020204" pitchFamily="34" charset="0"/>
              <a:cs typeface="Arial" panose="020B0604020202020204" pitchFamily="34" charset="0"/>
            </a:endParaRPr>
          </a:p>
          <a:p>
            <a:pPr lvl="1"/>
            <a:endParaRPr lang="en-US" sz="500" dirty="0">
              <a:latin typeface="Arial" panose="020B0604020202020204" pitchFamily="34" charset="0"/>
              <a:cs typeface="Arial" panose="020B0604020202020204" pitchFamily="34" charset="0"/>
            </a:endParaRPr>
          </a:p>
          <a:p>
            <a:pPr lvl="1"/>
            <a:r>
              <a:rPr lang="en-US" sz="2200" dirty="0" smtClean="0">
                <a:latin typeface="Arial" panose="020B0604020202020204" pitchFamily="34" charset="0"/>
                <a:cs typeface="Arial" panose="020B0604020202020204" pitchFamily="34" charset="0"/>
              </a:rPr>
              <a:t>Does not affect methods of disposal:</a:t>
            </a:r>
          </a:p>
          <a:p>
            <a:pPr lvl="2"/>
            <a:r>
              <a:rPr lang="en-US" dirty="0" smtClean="0">
                <a:latin typeface="Arial" panose="020B0604020202020204" pitchFamily="34" charset="0"/>
                <a:cs typeface="Arial" panose="020B0604020202020204" pitchFamily="34" charset="0"/>
              </a:rPr>
              <a:t>Discharge into state waters with Water Quality Control Act, COGCC approval;</a:t>
            </a:r>
          </a:p>
          <a:p>
            <a:pPr lvl="2"/>
            <a:r>
              <a:rPr lang="en-US" dirty="0" smtClean="0">
                <a:latin typeface="Arial" panose="020B0604020202020204" pitchFamily="34" charset="0"/>
                <a:cs typeface="Arial" panose="020B0604020202020204" pitchFamily="34" charset="0"/>
              </a:rPr>
              <a:t>Evaporation ponds, production pits / impoundments, Class 2d and commercial wells;</a:t>
            </a:r>
          </a:p>
          <a:p>
            <a:pPr lvl="2"/>
            <a:r>
              <a:rPr lang="en-US" dirty="0" err="1" smtClean="0">
                <a:latin typeface="Arial" panose="020B0604020202020204" pitchFamily="34" charset="0"/>
                <a:cs typeface="Arial" panose="020B0604020202020204" pitchFamily="34" charset="0"/>
              </a:rPr>
              <a:t>Roadspreading</a:t>
            </a:r>
            <a:r>
              <a:rPr lang="en-US" dirty="0" smtClean="0">
                <a:latin typeface="Arial" panose="020B0604020202020204" pitchFamily="34" charset="0"/>
                <a:cs typeface="Arial" panose="020B0604020202020204" pitchFamily="34" charset="0"/>
              </a:rPr>
              <a:t> (on-lease, </a:t>
            </a:r>
            <a:r>
              <a:rPr lang="en-US" dirty="0">
                <a:latin typeface="Arial" panose="020B0604020202020204" pitchFamily="34" charset="0"/>
                <a:cs typeface="Arial" panose="020B0604020202020204" pitchFamily="34" charset="0"/>
              </a:rPr>
              <a:t>outside of sensitive </a:t>
            </a:r>
            <a:r>
              <a:rPr lang="en-US" dirty="0" smtClean="0">
                <a:latin typeface="Arial" panose="020B0604020202020204" pitchFamily="34" charset="0"/>
                <a:cs typeface="Arial" panose="020B0604020202020204" pitchFamily="34" charset="0"/>
              </a:rPr>
              <a:t>areas, &lt;3,500 TDS, w/SO permission).</a:t>
            </a:r>
          </a:p>
          <a:p>
            <a:pPr lvl="2"/>
            <a:endParaRPr lang="en-US" sz="400" dirty="0" smtClean="0">
              <a:latin typeface="Arial" panose="020B0604020202020204" pitchFamily="34" charset="0"/>
              <a:cs typeface="Arial" panose="020B0604020202020204" pitchFamily="34" charset="0"/>
            </a:endParaRPr>
          </a:p>
          <a:p>
            <a:pPr lvl="1"/>
            <a:endParaRPr lang="en-US" sz="32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Vance v. Wolfe, 2009 (Colorado Supreme Court</a:t>
            </a:r>
            <a:r>
              <a:rPr lang="en-US" dirty="0" smtClean="0">
                <a:latin typeface="Arial" panose="020B0604020202020204" pitchFamily="34" charset="0"/>
                <a:cs typeface="Arial" panose="020B0604020202020204" pitchFamily="34" charset="0"/>
              </a:rPr>
              <a:t>) </a:t>
            </a:r>
          </a:p>
          <a:p>
            <a:endParaRPr lang="en-US" sz="400" dirty="0" smtClean="0">
              <a:latin typeface="Arial" panose="020B0604020202020204" pitchFamily="34" charset="0"/>
              <a:cs typeface="Arial" panose="020B0604020202020204" pitchFamily="34" charset="0"/>
            </a:endParaRPr>
          </a:p>
          <a:p>
            <a:pPr lvl="1"/>
            <a:r>
              <a:rPr lang="en-US" dirty="0" smtClean="0">
                <a:latin typeface="Arial" panose="020B0604020202020204" pitchFamily="34" charset="0"/>
                <a:cs typeface="Arial" panose="020B0604020202020204" pitchFamily="34" charset="0"/>
              </a:rPr>
              <a:t>Dewatering </a:t>
            </a:r>
            <a:r>
              <a:rPr lang="en-US" dirty="0">
                <a:latin typeface="Arial" panose="020B0604020202020204" pitchFamily="34" charset="0"/>
                <a:cs typeface="Arial" panose="020B0604020202020204" pitchFamily="34" charset="0"/>
              </a:rPr>
              <a:t>of a coal bed is a beneficial </a:t>
            </a:r>
            <a:r>
              <a:rPr lang="en-US" dirty="0" smtClean="0">
                <a:latin typeface="Arial" panose="020B0604020202020204" pitchFamily="34" charset="0"/>
                <a:cs typeface="Arial" panose="020B0604020202020204" pitchFamily="34" charset="0"/>
              </a:rPr>
              <a:t>use:</a:t>
            </a:r>
          </a:p>
          <a:p>
            <a:pPr lvl="2"/>
            <a:r>
              <a:rPr lang="en-US" dirty="0" smtClean="0">
                <a:latin typeface="Arial" panose="020B0604020202020204" pitchFamily="34" charset="0"/>
                <a:cs typeface="Arial" panose="020B0604020202020204" pitchFamily="34" charset="0"/>
              </a:rPr>
              <a:t>If tributary, requires </a:t>
            </a:r>
            <a:r>
              <a:rPr lang="en-US" dirty="0">
                <a:latin typeface="Arial" panose="020B0604020202020204" pitchFamily="34" charset="0"/>
                <a:cs typeface="Arial" panose="020B0604020202020204" pitchFamily="34" charset="0"/>
              </a:rPr>
              <a:t>water well </a:t>
            </a:r>
            <a:r>
              <a:rPr lang="en-US" dirty="0" smtClean="0">
                <a:latin typeface="Arial" panose="020B0604020202020204" pitchFamily="34" charset="0"/>
                <a:cs typeface="Arial" panose="020B0604020202020204" pitchFamily="34" charset="0"/>
              </a:rPr>
              <a:t>permit, </a:t>
            </a:r>
            <a:r>
              <a:rPr lang="en-US" dirty="0">
                <a:latin typeface="Arial" panose="020B0604020202020204" pitchFamily="34" charset="0"/>
                <a:cs typeface="Arial" panose="020B0604020202020204" pitchFamily="34" charset="0"/>
              </a:rPr>
              <a:t>augmentation </a:t>
            </a:r>
            <a:r>
              <a:rPr lang="en-US" dirty="0" smtClean="0">
                <a:latin typeface="Arial" panose="020B0604020202020204" pitchFamily="34" charset="0"/>
                <a:cs typeface="Arial" panose="020B0604020202020204" pitchFamily="34" charset="0"/>
              </a:rPr>
              <a:t>plan (CDPHE);</a:t>
            </a:r>
          </a:p>
          <a:p>
            <a:pPr lvl="2"/>
            <a:r>
              <a:rPr lang="en-US" dirty="0" smtClean="0">
                <a:latin typeface="Arial" panose="020B0604020202020204" pitchFamily="34" charset="0"/>
                <a:cs typeface="Arial" panose="020B0604020202020204" pitchFamily="34" charset="0"/>
              </a:rPr>
              <a:t>State engineer can determine as non-tributary, can dewater to extinction;</a:t>
            </a:r>
          </a:p>
          <a:p>
            <a:pPr lvl="2"/>
            <a:r>
              <a:rPr lang="en-US" dirty="0" smtClean="0">
                <a:latin typeface="Arial" panose="020B0604020202020204" pitchFamily="34" charset="0"/>
                <a:cs typeface="Arial" panose="020B0604020202020204" pitchFamily="34" charset="0"/>
              </a:rPr>
              <a:t>For tributary wells, can drive reuse; ?s on SO/operator revenue split (Dalton, 2017).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258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4800" t="10667" r="53801" b="20763"/>
          <a:stretch/>
        </p:blipFill>
        <p:spPr>
          <a:xfrm>
            <a:off x="534873" y="1645369"/>
            <a:ext cx="6666029" cy="4347410"/>
          </a:xfrm>
          <a:prstGeom prst="rect">
            <a:avLst/>
          </a:prstGeom>
        </p:spPr>
      </p:pic>
      <p:sp>
        <p:nvSpPr>
          <p:cNvPr id="8" name="Title 7"/>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Rio Blanco County – secondary recovery</a:t>
            </a:r>
            <a:endParaRPr lang="en-US" dirty="0">
              <a:latin typeface="Arial" panose="020B0604020202020204" pitchFamily="34" charset="0"/>
              <a:cs typeface="Arial" panose="020B0604020202020204" pitchFamily="34" charset="0"/>
            </a:endParaRPr>
          </a:p>
        </p:txBody>
      </p:sp>
      <p:sp>
        <p:nvSpPr>
          <p:cNvPr id="7" name="Content Placeholder 6"/>
          <p:cNvSpPr>
            <a:spLocks noGrp="1"/>
          </p:cNvSpPr>
          <p:nvPr>
            <p:ph sz="half" idx="2"/>
          </p:nvPr>
        </p:nvSpPr>
        <p:spPr>
          <a:xfrm>
            <a:off x="7569111" y="1854534"/>
            <a:ext cx="4442416" cy="4351338"/>
          </a:xfrm>
        </p:spPr>
        <p:txBody>
          <a:bodyPr>
            <a:normAutofit lnSpcReduction="10000"/>
          </a:bodyPr>
          <a:lstStyle/>
          <a:p>
            <a:r>
              <a:rPr lang="en-US" sz="2000" dirty="0" smtClean="0">
                <a:latin typeface="Arial" panose="020B0604020202020204" pitchFamily="34" charset="0"/>
                <a:cs typeface="Arial" panose="020B0604020202020204" pitchFamily="34" charset="0"/>
              </a:rPr>
              <a:t>Largely conventional gas in Uinta/</a:t>
            </a:r>
            <a:r>
              <a:rPr lang="en-US" sz="2000" dirty="0" err="1" smtClean="0">
                <a:latin typeface="Arial" panose="020B0604020202020204" pitchFamily="34" charset="0"/>
                <a:cs typeface="Arial" panose="020B0604020202020204" pitchFamily="34" charset="0"/>
              </a:rPr>
              <a:t>Piceance</a:t>
            </a:r>
            <a:r>
              <a:rPr lang="en-US" sz="2000" dirty="0" smtClean="0">
                <a:latin typeface="Arial" panose="020B0604020202020204" pitchFamily="34" charset="0"/>
                <a:cs typeface="Arial" panose="020B0604020202020204" pitchFamily="34" charset="0"/>
              </a:rPr>
              <a:t>.</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~92% of produced water recovered used for secondary recovery (Chevron-</a:t>
            </a:r>
            <a:r>
              <a:rPr lang="en-US" sz="2000" dirty="0" err="1" smtClean="0">
                <a:latin typeface="Arial" panose="020B0604020202020204" pitchFamily="34" charset="0"/>
                <a:cs typeface="Arial" panose="020B0604020202020204" pitchFamily="34" charset="0"/>
              </a:rPr>
              <a:t>Rangely</a:t>
            </a:r>
            <a:r>
              <a:rPr lang="en-US" sz="2000" dirty="0" smtClean="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WAG (water-alternating gas): counted as produced water each time it reaches the wellbore.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Much less actually available outside of lease operations.</a:t>
            </a:r>
          </a:p>
        </p:txBody>
      </p:sp>
      <p:sp>
        <p:nvSpPr>
          <p:cNvPr id="27" name="TextBox 26"/>
          <p:cNvSpPr txBox="1"/>
          <p:nvPr/>
        </p:nvSpPr>
        <p:spPr>
          <a:xfrm>
            <a:off x="377215" y="5992779"/>
            <a:ext cx="7034238" cy="461665"/>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Lindley, Joe R. National Institute for Petroleum Research.</a:t>
            </a:r>
          </a:p>
          <a:p>
            <a:r>
              <a:rPr lang="en-US" sz="1200" dirty="0" smtClean="0">
                <a:latin typeface="Arial" panose="020B0604020202020204" pitchFamily="34" charset="0"/>
                <a:cs typeface="Arial" panose="020B0604020202020204" pitchFamily="34" charset="0"/>
              </a:rPr>
              <a:t>Republished in public domain by U.S. Department of Energy, National Energy Technology Laboratory.</a:t>
            </a:r>
          </a:p>
        </p:txBody>
      </p:sp>
      <p:sp>
        <p:nvSpPr>
          <p:cNvPr id="11" name="Oval 10"/>
          <p:cNvSpPr/>
          <p:nvPr/>
        </p:nvSpPr>
        <p:spPr>
          <a:xfrm>
            <a:off x="1957136" y="2114842"/>
            <a:ext cx="2839453" cy="1915361"/>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359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34" y="1899138"/>
            <a:ext cx="6610383" cy="4020795"/>
          </a:xfrm>
          <a:prstGeom prst="rect">
            <a:avLst/>
          </a:prstGeom>
        </p:spPr>
      </p:pic>
      <p:sp>
        <p:nvSpPr>
          <p:cNvPr id="8" name="Title 7"/>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Top-five produced water counties in Colorado</a:t>
            </a:r>
            <a:endParaRPr lang="en-US" sz="4000" dirty="0">
              <a:latin typeface="Arial" panose="020B0604020202020204" pitchFamily="34" charset="0"/>
              <a:cs typeface="Arial" panose="020B0604020202020204" pitchFamily="34" charset="0"/>
            </a:endParaRPr>
          </a:p>
        </p:txBody>
      </p:sp>
      <p:sp>
        <p:nvSpPr>
          <p:cNvPr id="6" name="TextBox 5"/>
          <p:cNvSpPr txBox="1"/>
          <p:nvPr/>
        </p:nvSpPr>
        <p:spPr>
          <a:xfrm>
            <a:off x="7371471" y="2377440"/>
            <a:ext cx="4178104" cy="3077766"/>
          </a:xfrm>
          <a:prstGeom prst="rect">
            <a:avLst/>
          </a:prstGeom>
          <a:noFill/>
        </p:spPr>
        <p:txBody>
          <a:bodyPr wrap="square" rtlCol="0">
            <a:spAutoFit/>
          </a:bodyPr>
          <a:lstStyle/>
          <a:p>
            <a:r>
              <a:rPr lang="en-US" u="sng" dirty="0" smtClean="0">
                <a:latin typeface="Arial" panose="020B0604020202020204" pitchFamily="34" charset="0"/>
                <a:cs typeface="Arial" panose="020B0604020202020204" pitchFamily="34" charset="0"/>
              </a:rPr>
              <a:t>Tight oil</a:t>
            </a:r>
          </a:p>
          <a:p>
            <a:r>
              <a:rPr lang="en-US" b="1" dirty="0" smtClean="0">
                <a:latin typeface="Arial" panose="020B0604020202020204" pitchFamily="34" charset="0"/>
                <a:cs typeface="Arial" panose="020B0604020202020204" pitchFamily="34" charset="0"/>
              </a:rPr>
              <a:t>Weld County</a:t>
            </a:r>
            <a:r>
              <a:rPr lang="en-US" dirty="0" smtClean="0">
                <a:latin typeface="Arial" panose="020B0604020202020204" pitchFamily="34" charset="0"/>
                <a:cs typeface="Arial" panose="020B0604020202020204" pitchFamily="34" charset="0"/>
              </a:rPr>
              <a:t> – Denver-Julesburg</a:t>
            </a:r>
          </a:p>
          <a:p>
            <a:endParaRPr lang="en-US" sz="1600" b="1" dirty="0" smtClean="0">
              <a:latin typeface="Arial" panose="020B0604020202020204" pitchFamily="34" charset="0"/>
              <a:cs typeface="Arial" panose="020B0604020202020204" pitchFamily="34" charset="0"/>
            </a:endParaRPr>
          </a:p>
          <a:p>
            <a:r>
              <a:rPr lang="en-US" u="sng" dirty="0" smtClean="0">
                <a:latin typeface="Arial" panose="020B0604020202020204" pitchFamily="34" charset="0"/>
                <a:cs typeface="Arial" panose="020B0604020202020204" pitchFamily="34" charset="0"/>
              </a:rPr>
              <a:t>Conventional Gas</a:t>
            </a:r>
            <a:endParaRPr lang="en-US" u="sng" dirty="0">
              <a:latin typeface="Arial" panose="020B0604020202020204" pitchFamily="34" charset="0"/>
              <a:cs typeface="Arial" panose="020B0604020202020204" pitchFamily="34" charset="0"/>
            </a:endParaRPr>
          </a:p>
          <a:p>
            <a:r>
              <a:rPr lang="en-US" b="1" dirty="0" smtClean="0">
                <a:solidFill>
                  <a:srgbClr val="00B050"/>
                </a:solidFill>
                <a:latin typeface="Arial" panose="020B0604020202020204" pitchFamily="34" charset="0"/>
                <a:cs typeface="Arial" panose="020B0604020202020204" pitchFamily="34" charset="0"/>
              </a:rPr>
              <a:t>Rio Blanco County</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Uinta/</a:t>
            </a:r>
            <a:r>
              <a:rPr lang="en-US" dirty="0" err="1" smtClean="0">
                <a:latin typeface="Arial" panose="020B0604020202020204" pitchFamily="34" charset="0"/>
                <a:cs typeface="Arial" panose="020B0604020202020204" pitchFamily="34" charset="0"/>
              </a:rPr>
              <a:t>Piceance</a:t>
            </a:r>
            <a:endParaRPr lang="en-US" dirty="0" smtClean="0">
              <a:latin typeface="Arial" panose="020B0604020202020204" pitchFamily="34" charset="0"/>
              <a:cs typeface="Arial" panose="020B0604020202020204" pitchFamily="34" charset="0"/>
            </a:endParaRPr>
          </a:p>
          <a:p>
            <a:r>
              <a:rPr lang="en-US" b="1" dirty="0" smtClean="0">
                <a:solidFill>
                  <a:schemeClr val="accent1">
                    <a:lumMod val="75000"/>
                  </a:schemeClr>
                </a:solidFill>
                <a:latin typeface="Arial" panose="020B0604020202020204" pitchFamily="34" charset="0"/>
                <a:cs typeface="Arial" panose="020B0604020202020204" pitchFamily="34" charset="0"/>
              </a:rPr>
              <a:t>Garfield County</a:t>
            </a:r>
            <a:r>
              <a:rPr lang="en-US" dirty="0" smtClean="0">
                <a:latin typeface="Arial" panose="020B0604020202020204" pitchFamily="34" charset="0"/>
                <a:cs typeface="Arial" panose="020B0604020202020204" pitchFamily="34" charset="0"/>
              </a:rPr>
              <a:t> – Uinta/</a:t>
            </a:r>
            <a:r>
              <a:rPr lang="en-US" dirty="0" err="1" smtClean="0">
                <a:latin typeface="Arial" panose="020B0604020202020204" pitchFamily="34" charset="0"/>
                <a:cs typeface="Arial" panose="020B0604020202020204" pitchFamily="34" charset="0"/>
              </a:rPr>
              <a:t>Piceance</a:t>
            </a:r>
            <a:endParaRPr lang="en-US" dirty="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r>
              <a:rPr lang="en-US" u="sng" dirty="0" smtClean="0">
                <a:latin typeface="Arial" panose="020B0604020202020204" pitchFamily="34" charset="0"/>
                <a:cs typeface="Arial" panose="020B0604020202020204" pitchFamily="34" charset="0"/>
              </a:rPr>
              <a:t>Coal Bed Methane / Conventional gas</a:t>
            </a:r>
          </a:p>
          <a:p>
            <a:r>
              <a:rPr lang="en-US" b="1" dirty="0" smtClean="0">
                <a:solidFill>
                  <a:srgbClr val="00B0F0"/>
                </a:solidFill>
                <a:latin typeface="Arial" panose="020B0604020202020204" pitchFamily="34" charset="0"/>
                <a:cs typeface="Arial" panose="020B0604020202020204" pitchFamily="34" charset="0"/>
              </a:rPr>
              <a:t>La Plata County</a:t>
            </a:r>
            <a:r>
              <a:rPr lang="en-US" dirty="0" smtClean="0">
                <a:latin typeface="Arial" panose="020B0604020202020204" pitchFamily="34" charset="0"/>
                <a:cs typeface="Arial" panose="020B0604020202020204" pitchFamily="34" charset="0"/>
              </a:rPr>
              <a:t> – San Juan/Fruitland</a:t>
            </a:r>
            <a:endParaRPr lang="en-US" dirty="0">
              <a:latin typeface="Arial" panose="020B0604020202020204" pitchFamily="34" charset="0"/>
              <a:cs typeface="Arial" panose="020B0604020202020204" pitchFamily="34" charset="0"/>
            </a:endParaRPr>
          </a:p>
          <a:p>
            <a:r>
              <a:rPr lang="en-US" b="1" dirty="0" smtClean="0">
                <a:solidFill>
                  <a:schemeClr val="accent2"/>
                </a:solidFill>
                <a:latin typeface="Arial" panose="020B0604020202020204" pitchFamily="34" charset="0"/>
                <a:cs typeface="Arial" panose="020B0604020202020204" pitchFamily="34" charset="0"/>
              </a:rPr>
              <a:t>Las Animas </a:t>
            </a:r>
            <a:r>
              <a:rPr lang="en-US" b="1" dirty="0">
                <a:solidFill>
                  <a:schemeClr val="accent2"/>
                </a:solidFill>
                <a:latin typeface="Arial" panose="020B0604020202020204" pitchFamily="34" charset="0"/>
                <a:cs typeface="Arial" panose="020B0604020202020204" pitchFamily="34" charset="0"/>
              </a:rPr>
              <a:t>County</a:t>
            </a:r>
            <a:r>
              <a:rPr lang="en-US" dirty="0">
                <a:latin typeface="Arial" panose="020B0604020202020204" pitchFamily="34" charset="0"/>
                <a:cs typeface="Arial" panose="020B0604020202020204" pitchFamily="34" charset="0"/>
              </a:rPr>
              <a:t> – </a:t>
            </a:r>
            <a:r>
              <a:rPr lang="en-US" dirty="0" smtClean="0">
                <a:latin typeface="Arial" panose="020B0604020202020204" pitchFamily="34" charset="0"/>
                <a:cs typeface="Arial" panose="020B0604020202020204" pitchFamily="34" charset="0"/>
              </a:rPr>
              <a:t>Raton/</a:t>
            </a:r>
            <a:r>
              <a:rPr lang="en-US" dirty="0" err="1" smtClean="0">
                <a:latin typeface="Arial" panose="020B0604020202020204" pitchFamily="34" charset="0"/>
                <a:cs typeface="Arial" panose="020B0604020202020204" pitchFamily="34" charset="0"/>
              </a:rPr>
              <a:t>Vermejo</a:t>
            </a:r>
            <a:endParaRPr lang="en-US" dirty="0">
              <a:latin typeface="Arial" panose="020B0604020202020204" pitchFamily="34" charset="0"/>
              <a:cs typeface="Arial" panose="020B0604020202020204" pitchFamily="34" charset="0"/>
            </a:endParaRPr>
          </a:p>
          <a:p>
            <a:endParaRPr lang="en-US" u="sng" dirty="0">
              <a:latin typeface="Arial" panose="020B0604020202020204" pitchFamily="34" charset="0"/>
              <a:cs typeface="Arial" panose="020B0604020202020204" pitchFamily="34" charset="0"/>
            </a:endParaRPr>
          </a:p>
        </p:txBody>
      </p:sp>
      <p:sp>
        <p:nvSpPr>
          <p:cNvPr id="2" name="Oval 1"/>
          <p:cNvSpPr/>
          <p:nvPr/>
        </p:nvSpPr>
        <p:spPr>
          <a:xfrm>
            <a:off x="3868615" y="31511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14335" y="3058382"/>
            <a:ext cx="949570" cy="276999"/>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Denver</a:t>
            </a:r>
            <a:endParaRPr lang="en-US" sz="1200" b="1" dirty="0">
              <a:latin typeface="Arial" panose="020B0604020202020204" pitchFamily="34" charset="0"/>
              <a:cs typeface="Arial" panose="020B0604020202020204" pitchFamily="34" charset="0"/>
            </a:endParaRPr>
          </a:p>
        </p:txBody>
      </p:sp>
      <p:sp>
        <p:nvSpPr>
          <p:cNvPr id="9" name="TextBox 8"/>
          <p:cNvSpPr txBox="1"/>
          <p:nvPr/>
        </p:nvSpPr>
        <p:spPr>
          <a:xfrm>
            <a:off x="254234" y="5958244"/>
            <a:ext cx="6610383"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Basins layer from U.S. Energy Information Administration (EIA), U.S. Shale Plays Map.</a:t>
            </a:r>
          </a:p>
        </p:txBody>
      </p:sp>
    </p:spTree>
    <p:extLst>
      <p:ext uri="{BB962C8B-B14F-4D97-AF65-F5344CB8AC3E}">
        <p14:creationId xmlns:p14="http://schemas.microsoft.com/office/powerpoint/2010/main" val="5814302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Properties of prime farmland soils</a:t>
            </a:r>
            <a:endParaRPr lang="en-US" sz="4000" dirty="0">
              <a:latin typeface="Arial" panose="020B0604020202020204" pitchFamily="34" charset="0"/>
              <a:cs typeface="Arial" panose="020B0604020202020204" pitchFamily="34" charset="0"/>
            </a:endParaRPr>
          </a:p>
        </p:txBody>
      </p:sp>
      <p:sp>
        <p:nvSpPr>
          <p:cNvPr id="14" name="Text Placeholder 13"/>
          <p:cNvSpPr>
            <a:spLocks noGrp="1"/>
          </p:cNvSpPr>
          <p:nvPr>
            <p:ph type="body" idx="1"/>
          </p:nvPr>
        </p:nvSpPr>
        <p:spPr>
          <a:xfrm>
            <a:off x="91440" y="1293196"/>
            <a:ext cx="5919786" cy="397492"/>
          </a:xfrm>
        </p:spPr>
        <p:txBody>
          <a:bodyPr>
            <a:normAutofit/>
          </a:bodyPr>
          <a:lstStyle/>
          <a:p>
            <a:pPr algn="ctr"/>
            <a:r>
              <a:rPr lang="en-US" sz="1600" dirty="0" smtClean="0">
                <a:latin typeface="Arial" panose="020B0604020202020204" pitchFamily="34" charset="0"/>
                <a:cs typeface="Arial" panose="020B0604020202020204" pitchFamily="34" charset="0"/>
              </a:rPr>
              <a:t>La Plata</a:t>
            </a:r>
            <a:endParaRPr lang="en-US" sz="1600" dirty="0">
              <a:latin typeface="Arial" panose="020B0604020202020204" pitchFamily="34" charset="0"/>
              <a:cs typeface="Arial" panose="020B0604020202020204" pitchFamily="34" charset="0"/>
            </a:endParaRPr>
          </a:p>
        </p:txBody>
      </p:sp>
      <p:sp>
        <p:nvSpPr>
          <p:cNvPr id="16" name="Text Placeholder 15"/>
          <p:cNvSpPr>
            <a:spLocks noGrp="1"/>
          </p:cNvSpPr>
          <p:nvPr>
            <p:ph type="body" sz="quarter" idx="3"/>
          </p:nvPr>
        </p:nvSpPr>
        <p:spPr>
          <a:xfrm>
            <a:off x="6217920" y="1293196"/>
            <a:ext cx="5919786" cy="435945"/>
          </a:xfrm>
        </p:spPr>
        <p:txBody>
          <a:bodyPr>
            <a:normAutofit/>
          </a:bodyPr>
          <a:lstStyle/>
          <a:p>
            <a:pPr algn="ctr"/>
            <a:r>
              <a:rPr lang="en-US" sz="1600" dirty="0" smtClean="0">
                <a:latin typeface="Arial" panose="020B0604020202020204" pitchFamily="34" charset="0"/>
                <a:cs typeface="Arial" panose="020B0604020202020204" pitchFamily="34" charset="0"/>
              </a:rPr>
              <a:t>Las Animas</a:t>
            </a:r>
            <a:endParaRPr lang="en-US" sz="1600" dirty="0">
              <a:latin typeface="Arial" panose="020B0604020202020204" pitchFamily="34" charset="0"/>
              <a:cs typeface="Arial" panose="020B0604020202020204"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2882254256"/>
              </p:ext>
            </p:extLst>
          </p:nvPr>
        </p:nvGraphicFramePr>
        <p:xfrm>
          <a:off x="6217920" y="1783772"/>
          <a:ext cx="5919786" cy="4564222"/>
        </p:xfrm>
        <a:graphic>
          <a:graphicData uri="http://schemas.openxmlformats.org/drawingml/2006/table">
            <a:tbl>
              <a:tblPr>
                <a:tableStyleId>{21E4AEA4-8DFA-4A89-87EB-49C32662AFE0}</a:tableStyleId>
              </a:tblPr>
              <a:tblGrid>
                <a:gridCol w="671052">
                  <a:extLst>
                    <a:ext uri="{9D8B030D-6E8A-4147-A177-3AD203B41FA5}">
                      <a16:colId xmlns:a16="http://schemas.microsoft.com/office/drawing/2014/main" val="1976740829"/>
                    </a:ext>
                  </a:extLst>
                </a:gridCol>
                <a:gridCol w="870154">
                  <a:extLst>
                    <a:ext uri="{9D8B030D-6E8A-4147-A177-3AD203B41FA5}">
                      <a16:colId xmlns:a16="http://schemas.microsoft.com/office/drawing/2014/main" val="2841293787"/>
                    </a:ext>
                  </a:extLst>
                </a:gridCol>
                <a:gridCol w="575188">
                  <a:extLst>
                    <a:ext uri="{9D8B030D-6E8A-4147-A177-3AD203B41FA5}">
                      <a16:colId xmlns:a16="http://schemas.microsoft.com/office/drawing/2014/main" val="2423592270"/>
                    </a:ext>
                  </a:extLst>
                </a:gridCol>
                <a:gridCol w="988141">
                  <a:extLst>
                    <a:ext uri="{9D8B030D-6E8A-4147-A177-3AD203B41FA5}">
                      <a16:colId xmlns:a16="http://schemas.microsoft.com/office/drawing/2014/main" val="1619934831"/>
                    </a:ext>
                  </a:extLst>
                </a:gridCol>
                <a:gridCol w="2815251">
                  <a:extLst>
                    <a:ext uri="{9D8B030D-6E8A-4147-A177-3AD203B41FA5}">
                      <a16:colId xmlns:a16="http://schemas.microsoft.com/office/drawing/2014/main" val="2061334920"/>
                    </a:ext>
                  </a:extLst>
                </a:gridCol>
              </a:tblGrid>
              <a:tr h="175812">
                <a:tc>
                  <a:txBody>
                    <a:bodyPr/>
                    <a:lstStyle/>
                    <a:p>
                      <a:pPr algn="ctr" fontAlgn="b"/>
                      <a:r>
                        <a:rPr lang="en-US" sz="1200" b="1" u="none" strike="noStrike" dirty="0" smtClean="0">
                          <a:effectLst/>
                          <a:latin typeface="Arial" panose="020B0604020202020204" pitchFamily="34" charset="0"/>
                          <a:cs typeface="Arial" panose="020B0604020202020204" pitchFamily="34" charset="0"/>
                        </a:rPr>
                        <a:t>Symbol</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b"/>
                      <a:r>
                        <a:rPr lang="en-US" sz="1200" b="1" u="none" strike="noStrike" dirty="0" smtClean="0">
                          <a:effectLst/>
                          <a:latin typeface="Arial" panose="020B0604020202020204" pitchFamily="34" charset="0"/>
                          <a:cs typeface="Arial" panose="020B0604020202020204" pitchFamily="34" charset="0"/>
                        </a:rPr>
                        <a:t>Name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b"/>
                      <a:r>
                        <a:rPr lang="en-US" sz="1200" b="1" u="none" strike="noStrike" dirty="0">
                          <a:effectLst/>
                          <a:latin typeface="Arial" panose="020B0604020202020204" pitchFamily="34" charset="0"/>
                          <a:cs typeface="Arial" panose="020B0604020202020204" pitchFamily="34" charset="0"/>
                        </a:rPr>
                        <a:t>Acres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b"/>
                      <a:r>
                        <a:rPr lang="en-US" sz="1200" b="1" u="none" strike="noStrike" dirty="0">
                          <a:effectLst/>
                          <a:latin typeface="Arial" panose="020B0604020202020204" pitchFamily="34" charset="0"/>
                          <a:cs typeface="Arial" panose="020B0604020202020204" pitchFamily="34" charset="0"/>
                        </a:rPr>
                        <a:t>Parent material</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b"/>
                      <a:r>
                        <a:rPr lang="en-US" sz="1200" b="1" u="none" strike="noStrike" dirty="0">
                          <a:effectLst/>
                          <a:latin typeface="Arial" panose="020B0604020202020204" pitchFamily="34" charset="0"/>
                          <a:cs typeface="Arial" panose="020B0604020202020204" pitchFamily="34" charset="0"/>
                        </a:rPr>
                        <a:t>Specifications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extLst>
                  <a:ext uri="{0D108BD9-81ED-4DB2-BD59-A6C34878D82A}">
                    <a16:rowId xmlns:a16="http://schemas.microsoft.com/office/drawing/2014/main" val="1373658708"/>
                  </a:ext>
                </a:extLst>
              </a:tr>
              <a:tr h="1002126">
                <a:tc>
                  <a:txBody>
                    <a:bodyPr/>
                    <a:lstStyle/>
                    <a:p>
                      <a:pPr algn="ctr" fontAlgn="ctr"/>
                      <a:r>
                        <a:rPr lang="en-US" sz="1000" u="none" strike="noStrike" dirty="0" err="1">
                          <a:effectLst/>
                          <a:latin typeface="Arial" panose="020B0604020202020204" pitchFamily="34" charset="0"/>
                          <a:cs typeface="Arial" panose="020B0604020202020204" pitchFamily="34" charset="0"/>
                        </a:rPr>
                        <a:t>Hn</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dirty="0" err="1">
                          <a:effectLst/>
                          <a:latin typeface="Arial" panose="020B0604020202020204" pitchFamily="34" charset="0"/>
                          <a:cs typeface="Arial" panose="020B0604020202020204" pitchFamily="34" charset="0"/>
                        </a:rPr>
                        <a:t>Hoehne</a:t>
                      </a:r>
                      <a:r>
                        <a:rPr lang="en-US" sz="1000" u="none" strike="noStrike" dirty="0">
                          <a:effectLst/>
                          <a:latin typeface="Arial" panose="020B0604020202020204" pitchFamily="34" charset="0"/>
                          <a:cs typeface="Arial" panose="020B0604020202020204" pitchFamily="34" charset="0"/>
                        </a:rPr>
                        <a:t> fine sandy loam, 0 to 2 percent slopes, occasionally flooded</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      2,636 </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Sandy alluvium</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Sodium adsorption ratio, maximum in profile: 1.0</a:t>
                      </a:r>
                      <a:endParaRPr lang="en-US" sz="1000" b="0" i="1"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extLst>
                  <a:ext uri="{0D108BD9-81ED-4DB2-BD59-A6C34878D82A}">
                    <a16:rowId xmlns:a16="http://schemas.microsoft.com/office/drawing/2014/main" val="4124641825"/>
                  </a:ext>
                </a:extLst>
              </a:tr>
              <a:tr h="849251">
                <a:tc>
                  <a:txBody>
                    <a:bodyPr/>
                    <a:lstStyle/>
                    <a:p>
                      <a:pPr algn="ctr" fontAlgn="ctr"/>
                      <a:r>
                        <a:rPr lang="en-US" sz="1000" u="none" strike="noStrike" dirty="0" err="1">
                          <a:effectLst/>
                          <a:latin typeface="Arial" panose="020B0604020202020204" pitchFamily="34" charset="0"/>
                          <a:cs typeface="Arial" panose="020B0604020202020204" pitchFamily="34" charset="0"/>
                        </a:rPr>
                        <a:t>MoA</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dirty="0" err="1">
                          <a:effectLst/>
                          <a:latin typeface="Arial" panose="020B0604020202020204" pitchFamily="34" charset="0"/>
                          <a:cs typeface="Arial" panose="020B0604020202020204" pitchFamily="34" charset="0"/>
                        </a:rPr>
                        <a:t>Mauricanyon</a:t>
                      </a:r>
                      <a:r>
                        <a:rPr lang="en-US" sz="1000" u="none" strike="noStrike" dirty="0">
                          <a:effectLst/>
                          <a:latin typeface="Arial" panose="020B0604020202020204" pitchFamily="34" charset="0"/>
                          <a:cs typeface="Arial" panose="020B0604020202020204" pitchFamily="34" charset="0"/>
                        </a:rPr>
                        <a:t> loam, 0 to 2 percent slopes</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      3,970 </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a:effectLst/>
                          <a:latin typeface="Arial" panose="020B0604020202020204" pitchFamily="34" charset="0"/>
                          <a:cs typeface="Arial" panose="020B0604020202020204" pitchFamily="34" charset="0"/>
                        </a:rPr>
                        <a:t>Loamy alluvium derived from sandstone and shale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Salinity, maximum in profile: </a:t>
                      </a:r>
                      <a:r>
                        <a:rPr lang="en-US" sz="1000" u="none" strike="noStrike" dirty="0" err="1">
                          <a:effectLst/>
                          <a:latin typeface="Arial" panose="020B0604020202020204" pitchFamily="34" charset="0"/>
                          <a:cs typeface="Arial" panose="020B0604020202020204" pitchFamily="34" charset="0"/>
                        </a:rPr>
                        <a:t>Nonsaline</a:t>
                      </a:r>
                      <a:r>
                        <a:rPr lang="en-US" sz="1000" u="none" strike="noStrike" dirty="0">
                          <a:effectLst/>
                          <a:latin typeface="Arial" panose="020B0604020202020204" pitchFamily="34" charset="0"/>
                          <a:cs typeface="Arial" panose="020B0604020202020204" pitchFamily="34" charset="0"/>
                        </a:rPr>
                        <a:t> to very slightly saline (0.0 to 2.0 </a:t>
                      </a:r>
                      <a:r>
                        <a:rPr lang="en-US" sz="1000" u="none" strike="noStrike" dirty="0" err="1">
                          <a:effectLst/>
                          <a:latin typeface="Arial" panose="020B0604020202020204" pitchFamily="34" charset="0"/>
                          <a:cs typeface="Arial" panose="020B0604020202020204" pitchFamily="34" charset="0"/>
                        </a:rPr>
                        <a:t>mmhos</a:t>
                      </a:r>
                      <a:r>
                        <a:rPr lang="en-US" sz="1000" u="none" strike="noStrike" dirty="0">
                          <a:effectLst/>
                          <a:latin typeface="Arial" panose="020B0604020202020204" pitchFamily="34" charset="0"/>
                          <a:cs typeface="Arial" panose="020B0604020202020204" pitchFamily="34" charset="0"/>
                        </a:rPr>
                        <a:t>/cm)</a:t>
                      </a:r>
                      <a:br>
                        <a:rPr lang="en-US" sz="1000" u="none" strike="noStrike" dirty="0">
                          <a:effectLst/>
                          <a:latin typeface="Arial" panose="020B0604020202020204" pitchFamily="34" charset="0"/>
                          <a:cs typeface="Arial" panose="020B0604020202020204" pitchFamily="34" charset="0"/>
                        </a:rPr>
                      </a:br>
                      <a:r>
                        <a:rPr lang="en-US" sz="1000" u="none" strike="noStrike" dirty="0">
                          <a:effectLst/>
                          <a:latin typeface="Arial" panose="020B0604020202020204" pitchFamily="34" charset="0"/>
                          <a:cs typeface="Arial" panose="020B0604020202020204" pitchFamily="34" charset="0"/>
                        </a:rPr>
                        <a:t>Sodium adsorption ratio, maximum in profile: 2.0</a:t>
                      </a:r>
                      <a:endParaRPr lang="en-US" sz="1000" b="0" i="1"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extLst>
                  <a:ext uri="{0D108BD9-81ED-4DB2-BD59-A6C34878D82A}">
                    <a16:rowId xmlns:a16="http://schemas.microsoft.com/office/drawing/2014/main" val="3135829731"/>
                  </a:ext>
                </a:extLst>
              </a:tr>
              <a:tr h="835105">
                <a:tc>
                  <a:txBody>
                    <a:bodyPr/>
                    <a:lstStyle/>
                    <a:p>
                      <a:pPr algn="ctr" fontAlgn="ctr"/>
                      <a:r>
                        <a:rPr lang="en-US" sz="1000" u="none" strike="noStrike">
                          <a:effectLst/>
                          <a:latin typeface="Arial" panose="020B0604020202020204" pitchFamily="34" charset="0"/>
                          <a:cs typeface="Arial" panose="020B0604020202020204" pitchFamily="34" charset="0"/>
                        </a:rPr>
                        <a:t>WC</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dirty="0" err="1">
                          <a:effectLst/>
                          <a:latin typeface="Arial" panose="020B0604020202020204" pitchFamily="34" charset="0"/>
                          <a:cs typeface="Arial" panose="020B0604020202020204" pitchFamily="34" charset="0"/>
                        </a:rPr>
                        <a:t>Plughat-Villegreen</a:t>
                      </a:r>
                      <a:r>
                        <a:rPr lang="en-US" sz="1000" u="none" strike="noStrike" dirty="0">
                          <a:effectLst/>
                          <a:latin typeface="Arial" panose="020B0604020202020204" pitchFamily="34" charset="0"/>
                          <a:cs typeface="Arial" panose="020B0604020202020204" pitchFamily="34" charset="0"/>
                        </a:rPr>
                        <a:t> complex, 1 to 4 percent slopes</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  124,087 </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Loess over residuum weathered from sandstone</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ctr"/>
                      <a:r>
                        <a:rPr lang="en-US" sz="1000" u="none" strike="noStrike" dirty="0">
                          <a:effectLst/>
                          <a:latin typeface="Arial" panose="020B0604020202020204" pitchFamily="34" charset="0"/>
                          <a:cs typeface="Arial" panose="020B0604020202020204" pitchFamily="34" charset="0"/>
                        </a:rPr>
                        <a:t>Gypsum, maximum in profile: 2 percent</a:t>
                      </a:r>
                      <a:br>
                        <a:rPr lang="en-US" sz="1000" u="none" strike="noStrike" dirty="0">
                          <a:effectLst/>
                          <a:latin typeface="Arial" panose="020B0604020202020204" pitchFamily="34" charset="0"/>
                          <a:cs typeface="Arial" panose="020B0604020202020204" pitchFamily="34" charset="0"/>
                        </a:rPr>
                      </a:br>
                      <a:r>
                        <a:rPr lang="en-US" sz="1000" u="none" strike="noStrike" dirty="0">
                          <a:effectLst/>
                          <a:latin typeface="Arial" panose="020B0604020202020204" pitchFamily="34" charset="0"/>
                          <a:cs typeface="Arial" panose="020B0604020202020204" pitchFamily="34" charset="0"/>
                        </a:rPr>
                        <a:t>Salinity, maximum in profile: </a:t>
                      </a:r>
                      <a:r>
                        <a:rPr lang="en-US" sz="1000" u="none" strike="noStrike" dirty="0" err="1">
                          <a:effectLst/>
                          <a:latin typeface="Arial" panose="020B0604020202020204" pitchFamily="34" charset="0"/>
                          <a:cs typeface="Arial" panose="020B0604020202020204" pitchFamily="34" charset="0"/>
                        </a:rPr>
                        <a:t>Nonsaline</a:t>
                      </a:r>
                      <a:r>
                        <a:rPr lang="en-US" sz="1000" u="none" strike="noStrike" dirty="0">
                          <a:effectLst/>
                          <a:latin typeface="Arial" panose="020B0604020202020204" pitchFamily="34" charset="0"/>
                          <a:cs typeface="Arial" panose="020B0604020202020204" pitchFamily="34" charset="0"/>
                        </a:rPr>
                        <a:t> to very slightly saline (0.5 to 3.0 </a:t>
                      </a:r>
                      <a:r>
                        <a:rPr lang="en-US" sz="1000" u="none" strike="noStrike" dirty="0" err="1">
                          <a:effectLst/>
                          <a:latin typeface="Arial" panose="020B0604020202020204" pitchFamily="34" charset="0"/>
                          <a:cs typeface="Arial" panose="020B0604020202020204" pitchFamily="34" charset="0"/>
                        </a:rPr>
                        <a:t>mmhos</a:t>
                      </a:r>
                      <a:r>
                        <a:rPr lang="en-US" sz="1000" u="none" strike="noStrike" dirty="0">
                          <a:effectLst/>
                          <a:latin typeface="Arial" panose="020B0604020202020204" pitchFamily="34" charset="0"/>
                          <a:cs typeface="Arial" panose="020B0604020202020204" pitchFamily="34" charset="0"/>
                        </a:rPr>
                        <a:t>/cm)</a:t>
                      </a:r>
                      <a:endParaRPr lang="en-US" sz="1000" b="0" i="1"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extLst>
                  <a:ext uri="{0D108BD9-81ED-4DB2-BD59-A6C34878D82A}">
                    <a16:rowId xmlns:a16="http://schemas.microsoft.com/office/drawing/2014/main" val="25597302"/>
                  </a:ext>
                </a:extLst>
              </a:tr>
              <a:tr h="835105">
                <a:tc>
                  <a:txBody>
                    <a:bodyPr/>
                    <a:lstStyle/>
                    <a:p>
                      <a:pPr algn="ctr" fontAlgn="ctr"/>
                      <a:r>
                        <a:rPr lang="en-US" sz="1000" u="none" strike="noStrike" dirty="0">
                          <a:solidFill>
                            <a:schemeClr val="bg1"/>
                          </a:solidFill>
                          <a:effectLst/>
                          <a:latin typeface="Arial" panose="020B0604020202020204" pitchFamily="34" charset="0"/>
                          <a:cs typeface="Arial" panose="020B0604020202020204" pitchFamily="34" charset="0"/>
                        </a:rPr>
                        <a:t>WV</a:t>
                      </a:r>
                      <a:endParaRPr lang="en-US" sz="1000" b="0" i="0" u="none" strike="noStrike" dirty="0">
                        <a:solidFill>
                          <a:schemeClr val="bg1"/>
                        </a:solidFill>
                        <a:effectLst/>
                        <a:latin typeface="Arial" panose="020B0604020202020204" pitchFamily="34" charset="0"/>
                        <a:cs typeface="Arial" panose="020B0604020202020204" pitchFamily="34" charset="0"/>
                      </a:endParaRPr>
                    </a:p>
                  </a:txBody>
                  <a:tcPr marL="8791" marR="8791" marT="8791" marB="0" anchor="ctr">
                    <a:solidFill>
                      <a:srgbClr val="C00000"/>
                    </a:solidFill>
                  </a:tcPr>
                </a:tc>
                <a:tc>
                  <a:txBody>
                    <a:bodyPr/>
                    <a:lstStyle/>
                    <a:p>
                      <a:pPr algn="ctr" fontAlgn="ctr"/>
                      <a:r>
                        <a:rPr lang="en-US" sz="1000" u="none" strike="noStrike" dirty="0" err="1">
                          <a:solidFill>
                            <a:schemeClr val="bg1"/>
                          </a:solidFill>
                          <a:effectLst/>
                          <a:latin typeface="Arial" panose="020B0604020202020204" pitchFamily="34" charset="0"/>
                          <a:cs typeface="Arial" panose="020B0604020202020204" pitchFamily="34" charset="0"/>
                        </a:rPr>
                        <a:t>Almagre-Villedry</a:t>
                      </a:r>
                      <a:r>
                        <a:rPr lang="en-US" sz="1000" u="none" strike="noStrike" dirty="0">
                          <a:solidFill>
                            <a:schemeClr val="bg1"/>
                          </a:solidFill>
                          <a:effectLst/>
                          <a:latin typeface="Arial" panose="020B0604020202020204" pitchFamily="34" charset="0"/>
                          <a:cs typeface="Arial" panose="020B0604020202020204" pitchFamily="34" charset="0"/>
                        </a:rPr>
                        <a:t> complex, 1 to 4 percent slopes</a:t>
                      </a:r>
                      <a:endParaRPr lang="en-US" sz="1000" b="0" i="0" u="none" strike="noStrike" dirty="0">
                        <a:solidFill>
                          <a:schemeClr val="bg1"/>
                        </a:solidFill>
                        <a:effectLst/>
                        <a:latin typeface="Arial" panose="020B0604020202020204" pitchFamily="34" charset="0"/>
                        <a:cs typeface="Arial" panose="020B0604020202020204" pitchFamily="34" charset="0"/>
                      </a:endParaRPr>
                    </a:p>
                  </a:txBody>
                  <a:tcPr marL="8791" marR="8791" marT="8791" marB="0" anchor="ctr">
                    <a:solidFill>
                      <a:srgbClr val="C00000"/>
                    </a:solidFill>
                  </a:tcPr>
                </a:tc>
                <a:tc>
                  <a:txBody>
                    <a:bodyPr/>
                    <a:lstStyle/>
                    <a:p>
                      <a:pPr algn="ctr" fontAlgn="ctr"/>
                      <a:r>
                        <a:rPr lang="en-US" sz="1000" u="none" strike="noStrike" dirty="0">
                          <a:solidFill>
                            <a:schemeClr val="bg1"/>
                          </a:solidFill>
                          <a:effectLst/>
                          <a:latin typeface="Arial" panose="020B0604020202020204" pitchFamily="34" charset="0"/>
                          <a:cs typeface="Arial" panose="020B0604020202020204" pitchFamily="34" charset="0"/>
                        </a:rPr>
                        <a:t>  119,341 </a:t>
                      </a:r>
                      <a:endParaRPr lang="en-US" sz="1000" b="0" i="0" u="none" strike="noStrike" dirty="0">
                        <a:solidFill>
                          <a:schemeClr val="bg1"/>
                        </a:solidFill>
                        <a:effectLst/>
                        <a:latin typeface="Arial" panose="020B0604020202020204" pitchFamily="34" charset="0"/>
                        <a:cs typeface="Arial" panose="020B0604020202020204" pitchFamily="34" charset="0"/>
                      </a:endParaRPr>
                    </a:p>
                  </a:txBody>
                  <a:tcPr marL="8791" marR="8791" marT="8791" marB="0" anchor="ctr">
                    <a:solidFill>
                      <a:srgbClr val="C00000"/>
                    </a:solidFill>
                  </a:tcPr>
                </a:tc>
                <a:tc>
                  <a:txBody>
                    <a:bodyPr/>
                    <a:lstStyle/>
                    <a:p>
                      <a:pPr algn="ctr" fontAlgn="ctr"/>
                      <a:r>
                        <a:rPr lang="en-US" sz="1000" u="none" strike="noStrike" dirty="0">
                          <a:solidFill>
                            <a:schemeClr val="bg1"/>
                          </a:solidFill>
                          <a:effectLst/>
                          <a:latin typeface="Arial" panose="020B0604020202020204" pitchFamily="34" charset="0"/>
                          <a:cs typeface="Arial" panose="020B0604020202020204" pitchFamily="34" charset="0"/>
                        </a:rPr>
                        <a:t>Loess over residuum weathered from sandstone</a:t>
                      </a:r>
                      <a:endParaRPr lang="en-US" sz="1000" b="0" i="0" u="none" strike="noStrike" dirty="0">
                        <a:solidFill>
                          <a:schemeClr val="bg1"/>
                        </a:solidFill>
                        <a:effectLst/>
                        <a:latin typeface="Arial" panose="020B0604020202020204" pitchFamily="34" charset="0"/>
                        <a:cs typeface="Arial" panose="020B0604020202020204" pitchFamily="34" charset="0"/>
                      </a:endParaRPr>
                    </a:p>
                  </a:txBody>
                  <a:tcPr marL="8791" marR="8791" marT="8791" marB="0" anchor="ctr">
                    <a:solidFill>
                      <a:srgbClr val="C00000"/>
                    </a:solidFill>
                  </a:tcPr>
                </a:tc>
                <a:tc>
                  <a:txBody>
                    <a:bodyPr/>
                    <a:lstStyle/>
                    <a:p>
                      <a:pPr algn="ctr" fontAlgn="ctr"/>
                      <a:r>
                        <a:rPr lang="en-US" sz="1000" u="none" strike="noStrike" dirty="0">
                          <a:solidFill>
                            <a:schemeClr val="bg1"/>
                          </a:solidFill>
                          <a:effectLst/>
                          <a:latin typeface="Arial" panose="020B0604020202020204" pitchFamily="34" charset="0"/>
                          <a:cs typeface="Arial" panose="020B0604020202020204" pitchFamily="34" charset="0"/>
                        </a:rPr>
                        <a:t>Gypsum, maximum in profile: 4 percent</a:t>
                      </a:r>
                      <a:br>
                        <a:rPr lang="en-US" sz="1000" u="none" strike="noStrike" dirty="0">
                          <a:solidFill>
                            <a:schemeClr val="bg1"/>
                          </a:solidFill>
                          <a:effectLst/>
                          <a:latin typeface="Arial" panose="020B0604020202020204" pitchFamily="34" charset="0"/>
                          <a:cs typeface="Arial" panose="020B0604020202020204" pitchFamily="34" charset="0"/>
                        </a:rPr>
                      </a:br>
                      <a:r>
                        <a:rPr lang="en-US" sz="1000" u="none" strike="noStrike" dirty="0">
                          <a:solidFill>
                            <a:schemeClr val="bg1"/>
                          </a:solidFill>
                          <a:effectLst/>
                          <a:latin typeface="Arial" panose="020B0604020202020204" pitchFamily="34" charset="0"/>
                          <a:cs typeface="Arial" panose="020B0604020202020204" pitchFamily="34" charset="0"/>
                        </a:rPr>
                        <a:t>Salinity, maximum in profile: </a:t>
                      </a:r>
                      <a:r>
                        <a:rPr lang="en-US" sz="1000" u="none" strike="noStrike" dirty="0" err="1">
                          <a:solidFill>
                            <a:schemeClr val="bg1"/>
                          </a:solidFill>
                          <a:effectLst/>
                          <a:latin typeface="Arial" panose="020B0604020202020204" pitchFamily="34" charset="0"/>
                          <a:cs typeface="Arial" panose="020B0604020202020204" pitchFamily="34" charset="0"/>
                        </a:rPr>
                        <a:t>Nonsaline</a:t>
                      </a:r>
                      <a:r>
                        <a:rPr lang="en-US" sz="1000" u="none" strike="noStrike" dirty="0">
                          <a:solidFill>
                            <a:schemeClr val="bg1"/>
                          </a:solidFill>
                          <a:effectLst/>
                          <a:latin typeface="Arial" panose="020B0604020202020204" pitchFamily="34" charset="0"/>
                          <a:cs typeface="Arial" panose="020B0604020202020204" pitchFamily="34" charset="0"/>
                        </a:rPr>
                        <a:t> to slightly saline (1.0 to 4.0 </a:t>
                      </a:r>
                      <a:r>
                        <a:rPr lang="en-US" sz="1000" u="none" strike="noStrike" dirty="0" err="1">
                          <a:solidFill>
                            <a:schemeClr val="bg1"/>
                          </a:solidFill>
                          <a:effectLst/>
                          <a:latin typeface="Arial" panose="020B0604020202020204" pitchFamily="34" charset="0"/>
                          <a:cs typeface="Arial" panose="020B0604020202020204" pitchFamily="34" charset="0"/>
                        </a:rPr>
                        <a:t>mmhos</a:t>
                      </a:r>
                      <a:r>
                        <a:rPr lang="en-US" sz="1000" u="none" strike="noStrike" dirty="0">
                          <a:solidFill>
                            <a:schemeClr val="bg1"/>
                          </a:solidFill>
                          <a:effectLst/>
                          <a:latin typeface="Arial" panose="020B0604020202020204" pitchFamily="34" charset="0"/>
                          <a:cs typeface="Arial" panose="020B0604020202020204" pitchFamily="34" charset="0"/>
                        </a:rPr>
                        <a:t>/cm)</a:t>
                      </a:r>
                      <a:br>
                        <a:rPr lang="en-US" sz="1000" u="none" strike="noStrike" dirty="0">
                          <a:solidFill>
                            <a:schemeClr val="bg1"/>
                          </a:solidFill>
                          <a:effectLst/>
                          <a:latin typeface="Arial" panose="020B0604020202020204" pitchFamily="34" charset="0"/>
                          <a:cs typeface="Arial" panose="020B0604020202020204" pitchFamily="34" charset="0"/>
                        </a:rPr>
                      </a:br>
                      <a:r>
                        <a:rPr lang="en-US" sz="1000" u="none" strike="noStrike" dirty="0">
                          <a:solidFill>
                            <a:schemeClr val="bg1"/>
                          </a:solidFill>
                          <a:effectLst/>
                          <a:latin typeface="Arial" panose="020B0604020202020204" pitchFamily="34" charset="0"/>
                          <a:cs typeface="Arial" panose="020B0604020202020204" pitchFamily="34" charset="0"/>
                        </a:rPr>
                        <a:t>Sodium adsorption ratio, maximum in profile: 6.0</a:t>
                      </a:r>
                      <a:endParaRPr lang="en-US" sz="1000" b="0" i="1" u="none" strike="noStrike" dirty="0">
                        <a:solidFill>
                          <a:schemeClr val="bg1"/>
                        </a:solidFill>
                        <a:effectLst/>
                        <a:latin typeface="Arial" panose="020B0604020202020204" pitchFamily="34" charset="0"/>
                        <a:cs typeface="Arial" panose="020B0604020202020204" pitchFamily="34" charset="0"/>
                      </a:endParaRPr>
                    </a:p>
                  </a:txBody>
                  <a:tcPr marL="8791" marR="8791" marT="8791" marB="0" anchor="ctr">
                    <a:solidFill>
                      <a:srgbClr val="C00000"/>
                    </a:solidFill>
                  </a:tcPr>
                </a:tc>
                <a:extLst>
                  <a:ext uri="{0D108BD9-81ED-4DB2-BD59-A6C34878D82A}">
                    <a16:rowId xmlns:a16="http://schemas.microsoft.com/office/drawing/2014/main" val="1528974789"/>
                  </a:ext>
                </a:extLst>
              </a:tr>
              <a:tr h="668084">
                <a:tc>
                  <a:txBody>
                    <a:bodyPr/>
                    <a:lstStyle/>
                    <a:p>
                      <a:pPr algn="ctr" fontAlgn="ctr"/>
                      <a:r>
                        <a:rPr lang="en-US" sz="1000" u="none" strike="noStrike" dirty="0" err="1">
                          <a:solidFill>
                            <a:schemeClr val="bg1"/>
                          </a:solidFill>
                          <a:effectLst/>
                          <a:latin typeface="Arial" panose="020B0604020202020204" pitchFamily="34" charset="0"/>
                          <a:cs typeface="Arial" panose="020B0604020202020204" pitchFamily="34" charset="0"/>
                        </a:rPr>
                        <a:t>WyB</a:t>
                      </a:r>
                      <a:endParaRPr lang="en-US" sz="1000" b="0" i="0" u="none" strike="noStrike" dirty="0">
                        <a:solidFill>
                          <a:schemeClr val="bg1"/>
                        </a:solidFill>
                        <a:effectLst/>
                        <a:latin typeface="Arial" panose="020B0604020202020204" pitchFamily="34" charset="0"/>
                        <a:cs typeface="Arial" panose="020B0604020202020204" pitchFamily="34" charset="0"/>
                      </a:endParaRPr>
                    </a:p>
                  </a:txBody>
                  <a:tcPr marL="8791" marR="8791" marT="8791" marB="0" anchor="ctr">
                    <a:solidFill>
                      <a:schemeClr val="accent2">
                        <a:lumMod val="75000"/>
                      </a:schemeClr>
                    </a:solidFill>
                  </a:tcPr>
                </a:tc>
                <a:tc>
                  <a:txBody>
                    <a:bodyPr/>
                    <a:lstStyle/>
                    <a:p>
                      <a:pPr algn="ctr" fontAlgn="ctr"/>
                      <a:r>
                        <a:rPr lang="en-US" sz="1000" u="none" strike="noStrike" dirty="0" err="1">
                          <a:solidFill>
                            <a:schemeClr val="bg1"/>
                          </a:solidFill>
                          <a:effectLst/>
                          <a:latin typeface="Arial" panose="020B0604020202020204" pitchFamily="34" charset="0"/>
                          <a:cs typeface="Arial" panose="020B0604020202020204" pitchFamily="34" charset="0"/>
                        </a:rPr>
                        <a:t>Wilid</a:t>
                      </a:r>
                      <a:r>
                        <a:rPr lang="en-US" sz="1000" u="none" strike="noStrike" dirty="0">
                          <a:solidFill>
                            <a:schemeClr val="bg1"/>
                          </a:solidFill>
                          <a:effectLst/>
                          <a:latin typeface="Arial" panose="020B0604020202020204" pitchFamily="34" charset="0"/>
                          <a:cs typeface="Arial" panose="020B0604020202020204" pitchFamily="34" charset="0"/>
                        </a:rPr>
                        <a:t> silt loam, 0 to 3 percent slopes</a:t>
                      </a:r>
                      <a:endParaRPr lang="en-US" sz="1000" b="0" i="0" u="none" strike="noStrike" dirty="0">
                        <a:solidFill>
                          <a:schemeClr val="bg1"/>
                        </a:solidFill>
                        <a:effectLst/>
                        <a:latin typeface="Arial" panose="020B0604020202020204" pitchFamily="34" charset="0"/>
                        <a:cs typeface="Arial" panose="020B0604020202020204" pitchFamily="34" charset="0"/>
                      </a:endParaRPr>
                    </a:p>
                  </a:txBody>
                  <a:tcPr marL="8791" marR="8791" marT="8791" marB="0" anchor="ctr">
                    <a:solidFill>
                      <a:schemeClr val="accent2">
                        <a:lumMod val="75000"/>
                      </a:schemeClr>
                    </a:solidFill>
                  </a:tcPr>
                </a:tc>
                <a:tc>
                  <a:txBody>
                    <a:bodyPr/>
                    <a:lstStyle/>
                    <a:p>
                      <a:pPr algn="ctr" fontAlgn="ctr"/>
                      <a:r>
                        <a:rPr lang="en-US" sz="1000" u="none" strike="noStrike" dirty="0">
                          <a:solidFill>
                            <a:schemeClr val="bg1"/>
                          </a:solidFill>
                          <a:effectLst/>
                          <a:latin typeface="Arial" panose="020B0604020202020204" pitchFamily="34" charset="0"/>
                          <a:cs typeface="Arial" panose="020B0604020202020204" pitchFamily="34" charset="0"/>
                        </a:rPr>
                        <a:t>  135,462 </a:t>
                      </a:r>
                      <a:endParaRPr lang="en-US" sz="1000" b="0" i="0" u="none" strike="noStrike" dirty="0">
                        <a:solidFill>
                          <a:schemeClr val="bg1"/>
                        </a:solidFill>
                        <a:effectLst/>
                        <a:latin typeface="Arial" panose="020B0604020202020204" pitchFamily="34" charset="0"/>
                        <a:cs typeface="Arial" panose="020B0604020202020204" pitchFamily="34" charset="0"/>
                      </a:endParaRPr>
                    </a:p>
                  </a:txBody>
                  <a:tcPr marL="8791" marR="8791" marT="8791" marB="0" anchor="ctr">
                    <a:solidFill>
                      <a:schemeClr val="accent2">
                        <a:lumMod val="75000"/>
                      </a:schemeClr>
                    </a:solidFill>
                  </a:tcPr>
                </a:tc>
                <a:tc>
                  <a:txBody>
                    <a:bodyPr/>
                    <a:lstStyle/>
                    <a:p>
                      <a:pPr algn="ctr" fontAlgn="ctr"/>
                      <a:r>
                        <a:rPr lang="en-US" sz="1000" u="none" strike="noStrike" dirty="0">
                          <a:solidFill>
                            <a:schemeClr val="bg1"/>
                          </a:solidFill>
                          <a:effectLst/>
                          <a:latin typeface="Arial" panose="020B0604020202020204" pitchFamily="34" charset="0"/>
                          <a:cs typeface="Arial" panose="020B0604020202020204" pitchFamily="34" charset="0"/>
                        </a:rPr>
                        <a:t>Loess and/or </a:t>
                      </a:r>
                      <a:r>
                        <a:rPr lang="en-US" sz="1000" u="none" strike="noStrike" dirty="0" err="1">
                          <a:solidFill>
                            <a:schemeClr val="bg1"/>
                          </a:solidFill>
                          <a:effectLst/>
                          <a:latin typeface="Arial" panose="020B0604020202020204" pitchFamily="34" charset="0"/>
                          <a:cs typeface="Arial" panose="020B0604020202020204" pitchFamily="34" charset="0"/>
                        </a:rPr>
                        <a:t>eolian</a:t>
                      </a:r>
                      <a:r>
                        <a:rPr lang="en-US" sz="1000" u="none" strike="noStrike" dirty="0">
                          <a:solidFill>
                            <a:schemeClr val="bg1"/>
                          </a:solidFill>
                          <a:effectLst/>
                          <a:latin typeface="Arial" panose="020B0604020202020204" pitchFamily="34" charset="0"/>
                          <a:cs typeface="Arial" panose="020B0604020202020204" pitchFamily="34" charset="0"/>
                        </a:rPr>
                        <a:t> deposits</a:t>
                      </a:r>
                      <a:endParaRPr lang="en-US" sz="1000" b="0" i="0" u="none" strike="noStrike" dirty="0">
                        <a:solidFill>
                          <a:schemeClr val="bg1"/>
                        </a:solidFill>
                        <a:effectLst/>
                        <a:latin typeface="Arial" panose="020B0604020202020204" pitchFamily="34" charset="0"/>
                        <a:cs typeface="Arial" panose="020B0604020202020204" pitchFamily="34" charset="0"/>
                      </a:endParaRPr>
                    </a:p>
                  </a:txBody>
                  <a:tcPr marL="8791" marR="8791" marT="8791" marB="0" anchor="ctr">
                    <a:solidFill>
                      <a:schemeClr val="accent2">
                        <a:lumMod val="75000"/>
                      </a:schemeClr>
                    </a:solidFill>
                  </a:tcPr>
                </a:tc>
                <a:tc>
                  <a:txBody>
                    <a:bodyPr/>
                    <a:lstStyle/>
                    <a:p>
                      <a:pPr algn="ctr" fontAlgn="ctr"/>
                      <a:r>
                        <a:rPr lang="en-US" sz="1000" u="none" strike="noStrike" dirty="0">
                          <a:solidFill>
                            <a:schemeClr val="bg1"/>
                          </a:solidFill>
                          <a:effectLst/>
                          <a:latin typeface="Arial" panose="020B0604020202020204" pitchFamily="34" charset="0"/>
                          <a:cs typeface="Arial" panose="020B0604020202020204" pitchFamily="34" charset="0"/>
                        </a:rPr>
                        <a:t>Gypsum, maximum in profile: 2 percent</a:t>
                      </a:r>
                      <a:br>
                        <a:rPr lang="en-US" sz="1000" u="none" strike="noStrike" dirty="0">
                          <a:solidFill>
                            <a:schemeClr val="bg1"/>
                          </a:solidFill>
                          <a:effectLst/>
                          <a:latin typeface="Arial" panose="020B0604020202020204" pitchFamily="34" charset="0"/>
                          <a:cs typeface="Arial" panose="020B0604020202020204" pitchFamily="34" charset="0"/>
                        </a:rPr>
                      </a:br>
                      <a:r>
                        <a:rPr lang="en-US" sz="1000" u="none" strike="noStrike" dirty="0">
                          <a:solidFill>
                            <a:schemeClr val="bg1"/>
                          </a:solidFill>
                          <a:effectLst/>
                          <a:latin typeface="Arial" panose="020B0604020202020204" pitchFamily="34" charset="0"/>
                          <a:cs typeface="Arial" panose="020B0604020202020204" pitchFamily="34" charset="0"/>
                        </a:rPr>
                        <a:t>Salinity, maximum in profile: </a:t>
                      </a:r>
                      <a:r>
                        <a:rPr lang="en-US" sz="1000" u="none" strike="noStrike" dirty="0" err="1">
                          <a:solidFill>
                            <a:schemeClr val="bg1"/>
                          </a:solidFill>
                          <a:effectLst/>
                          <a:latin typeface="Arial" panose="020B0604020202020204" pitchFamily="34" charset="0"/>
                          <a:cs typeface="Arial" panose="020B0604020202020204" pitchFamily="34" charset="0"/>
                        </a:rPr>
                        <a:t>Nonsaline</a:t>
                      </a:r>
                      <a:r>
                        <a:rPr lang="en-US" sz="1000" u="none" strike="noStrike" dirty="0">
                          <a:solidFill>
                            <a:schemeClr val="bg1"/>
                          </a:solidFill>
                          <a:effectLst/>
                          <a:latin typeface="Arial" panose="020B0604020202020204" pitchFamily="34" charset="0"/>
                          <a:cs typeface="Arial" panose="020B0604020202020204" pitchFamily="34" charset="0"/>
                        </a:rPr>
                        <a:t> to slightly saline (0.5 to 4.0 </a:t>
                      </a:r>
                      <a:r>
                        <a:rPr lang="en-US" sz="1000" u="none" strike="noStrike" dirty="0" err="1">
                          <a:solidFill>
                            <a:schemeClr val="bg1"/>
                          </a:solidFill>
                          <a:effectLst/>
                          <a:latin typeface="Arial" panose="020B0604020202020204" pitchFamily="34" charset="0"/>
                          <a:cs typeface="Arial" panose="020B0604020202020204" pitchFamily="34" charset="0"/>
                        </a:rPr>
                        <a:t>mmhos</a:t>
                      </a:r>
                      <a:r>
                        <a:rPr lang="en-US" sz="1000" u="none" strike="noStrike" dirty="0">
                          <a:solidFill>
                            <a:schemeClr val="bg1"/>
                          </a:solidFill>
                          <a:effectLst/>
                          <a:latin typeface="Arial" panose="020B0604020202020204" pitchFamily="34" charset="0"/>
                          <a:cs typeface="Arial" panose="020B0604020202020204" pitchFamily="34" charset="0"/>
                        </a:rPr>
                        <a:t>/cm)</a:t>
                      </a:r>
                      <a:br>
                        <a:rPr lang="en-US" sz="1000" u="none" strike="noStrike" dirty="0">
                          <a:solidFill>
                            <a:schemeClr val="bg1"/>
                          </a:solidFill>
                          <a:effectLst/>
                          <a:latin typeface="Arial" panose="020B0604020202020204" pitchFamily="34" charset="0"/>
                          <a:cs typeface="Arial" panose="020B0604020202020204" pitchFamily="34" charset="0"/>
                        </a:rPr>
                      </a:br>
                      <a:r>
                        <a:rPr lang="en-US" sz="1000" u="none" strike="noStrike" dirty="0">
                          <a:solidFill>
                            <a:schemeClr val="bg1"/>
                          </a:solidFill>
                          <a:effectLst/>
                          <a:latin typeface="Arial" panose="020B0604020202020204" pitchFamily="34" charset="0"/>
                          <a:cs typeface="Arial" panose="020B0604020202020204" pitchFamily="34" charset="0"/>
                        </a:rPr>
                        <a:t>Sodium adsorption ratio, maximum in profile: 4.0</a:t>
                      </a:r>
                      <a:endParaRPr lang="en-US" sz="1000" b="0" i="1" u="none" strike="noStrike" dirty="0">
                        <a:solidFill>
                          <a:schemeClr val="bg1"/>
                        </a:solidFill>
                        <a:effectLst/>
                        <a:latin typeface="Arial" panose="020B0604020202020204" pitchFamily="34" charset="0"/>
                        <a:cs typeface="Arial" panose="020B0604020202020204" pitchFamily="34" charset="0"/>
                      </a:endParaRPr>
                    </a:p>
                  </a:txBody>
                  <a:tcPr marL="8791" marR="8791" marT="8791" marB="0" anchor="ctr">
                    <a:solidFill>
                      <a:schemeClr val="accent2">
                        <a:lumMod val="75000"/>
                      </a:schemeClr>
                    </a:solidFill>
                  </a:tcPr>
                </a:tc>
                <a:extLst>
                  <a:ext uri="{0D108BD9-81ED-4DB2-BD59-A6C34878D82A}">
                    <a16:rowId xmlns:a16="http://schemas.microsoft.com/office/drawing/2014/main" val="1211465242"/>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890526687"/>
              </p:ext>
            </p:extLst>
          </p:nvPr>
        </p:nvGraphicFramePr>
        <p:xfrm>
          <a:off x="91440" y="1783772"/>
          <a:ext cx="5919786" cy="2225928"/>
        </p:xfrm>
        <a:graphic>
          <a:graphicData uri="http://schemas.openxmlformats.org/drawingml/2006/table">
            <a:tbl>
              <a:tblPr>
                <a:tableStyleId>{93296810-A885-4BE3-A3E7-6D5BEEA58F35}</a:tableStyleId>
              </a:tblPr>
              <a:tblGrid>
                <a:gridCol w="671052">
                  <a:extLst>
                    <a:ext uri="{9D8B030D-6E8A-4147-A177-3AD203B41FA5}">
                      <a16:colId xmlns:a16="http://schemas.microsoft.com/office/drawing/2014/main" val="1976740829"/>
                    </a:ext>
                  </a:extLst>
                </a:gridCol>
                <a:gridCol w="870154">
                  <a:extLst>
                    <a:ext uri="{9D8B030D-6E8A-4147-A177-3AD203B41FA5}">
                      <a16:colId xmlns:a16="http://schemas.microsoft.com/office/drawing/2014/main" val="2841293787"/>
                    </a:ext>
                  </a:extLst>
                </a:gridCol>
                <a:gridCol w="575188">
                  <a:extLst>
                    <a:ext uri="{9D8B030D-6E8A-4147-A177-3AD203B41FA5}">
                      <a16:colId xmlns:a16="http://schemas.microsoft.com/office/drawing/2014/main" val="2423592270"/>
                    </a:ext>
                  </a:extLst>
                </a:gridCol>
                <a:gridCol w="988141">
                  <a:extLst>
                    <a:ext uri="{9D8B030D-6E8A-4147-A177-3AD203B41FA5}">
                      <a16:colId xmlns:a16="http://schemas.microsoft.com/office/drawing/2014/main" val="1619934831"/>
                    </a:ext>
                  </a:extLst>
                </a:gridCol>
                <a:gridCol w="2815251">
                  <a:extLst>
                    <a:ext uri="{9D8B030D-6E8A-4147-A177-3AD203B41FA5}">
                      <a16:colId xmlns:a16="http://schemas.microsoft.com/office/drawing/2014/main" val="2061334920"/>
                    </a:ext>
                  </a:extLst>
                </a:gridCol>
              </a:tblGrid>
              <a:tr h="175812">
                <a:tc>
                  <a:txBody>
                    <a:bodyPr/>
                    <a:lstStyle/>
                    <a:p>
                      <a:pPr algn="ctr" fontAlgn="b"/>
                      <a:r>
                        <a:rPr lang="en-US" sz="1200" b="1" u="none" strike="noStrike" dirty="0" smtClean="0">
                          <a:effectLst/>
                          <a:latin typeface="Arial" panose="020B0604020202020204" pitchFamily="34" charset="0"/>
                          <a:cs typeface="Arial" panose="020B0604020202020204" pitchFamily="34" charset="0"/>
                        </a:rPr>
                        <a:t>Symbol</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b"/>
                      <a:r>
                        <a:rPr lang="en-US" sz="1200" b="1" u="none" strike="noStrike" dirty="0" smtClean="0">
                          <a:effectLst/>
                          <a:latin typeface="Arial" panose="020B0604020202020204" pitchFamily="34" charset="0"/>
                          <a:cs typeface="Arial" panose="020B0604020202020204" pitchFamily="34" charset="0"/>
                        </a:rPr>
                        <a:t>Name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b"/>
                      <a:r>
                        <a:rPr lang="en-US" sz="1200" b="1" u="none" strike="noStrike" dirty="0">
                          <a:effectLst/>
                          <a:latin typeface="Arial" panose="020B0604020202020204" pitchFamily="34" charset="0"/>
                          <a:cs typeface="Arial" panose="020B0604020202020204" pitchFamily="34" charset="0"/>
                        </a:rPr>
                        <a:t>Acres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b"/>
                      <a:r>
                        <a:rPr lang="en-US" sz="1200" b="1" u="none" strike="noStrike" dirty="0">
                          <a:effectLst/>
                          <a:latin typeface="Arial" panose="020B0604020202020204" pitchFamily="34" charset="0"/>
                          <a:cs typeface="Arial" panose="020B0604020202020204" pitchFamily="34" charset="0"/>
                        </a:rPr>
                        <a:t>Parent material</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tc>
                  <a:txBody>
                    <a:bodyPr/>
                    <a:lstStyle/>
                    <a:p>
                      <a:pPr algn="ctr" fontAlgn="b"/>
                      <a:r>
                        <a:rPr lang="en-US" sz="1200" b="1" u="none" strike="noStrike" dirty="0">
                          <a:effectLst/>
                          <a:latin typeface="Arial" panose="020B0604020202020204" pitchFamily="34" charset="0"/>
                          <a:cs typeface="Arial" panose="020B0604020202020204" pitchFamily="34" charset="0"/>
                        </a:rPr>
                        <a:t>Specifications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791" marR="8791" marT="8791" marB="0" anchor="ctr"/>
                </a:tc>
                <a:extLst>
                  <a:ext uri="{0D108BD9-81ED-4DB2-BD59-A6C34878D82A}">
                    <a16:rowId xmlns:a16="http://schemas.microsoft.com/office/drawing/2014/main" val="1373658708"/>
                  </a:ext>
                </a:extLst>
              </a:tr>
              <a:tr h="1002126">
                <a:tc>
                  <a:txBody>
                    <a:bodyPr/>
                    <a:lstStyle/>
                    <a:p>
                      <a:pPr algn="ctr" fontAlgn="ctr"/>
                      <a:r>
                        <a:rPr lang="en-US" sz="1000" b="0" i="0" u="none" strike="noStrike" dirty="0">
                          <a:solidFill>
                            <a:srgbClr val="000000"/>
                          </a:solidFill>
                          <a:effectLst/>
                          <a:latin typeface="Arial" panose="020B0604020202020204" pitchFamily="34" charset="0"/>
                        </a:rPr>
                        <a:t>76</a:t>
                      </a:r>
                    </a:p>
                  </a:txBody>
                  <a:tcPr marL="9525" marR="9525" marT="9525" marB="0" anchor="ctr"/>
                </a:tc>
                <a:tc>
                  <a:txBody>
                    <a:bodyPr/>
                    <a:lstStyle/>
                    <a:p>
                      <a:pPr algn="ctr" fontAlgn="ctr"/>
                      <a:r>
                        <a:rPr lang="en-US" sz="1000" b="0" i="0" u="none" strike="noStrike" dirty="0">
                          <a:solidFill>
                            <a:srgbClr val="000000"/>
                          </a:solidFill>
                          <a:effectLst/>
                          <a:latin typeface="Arial" panose="020B0604020202020204" pitchFamily="34" charset="0"/>
                        </a:rPr>
                        <a:t>Witt loam, 3 to 8 percent slopes</a:t>
                      </a:r>
                    </a:p>
                  </a:txBody>
                  <a:tcPr marL="9525" marR="9525" marT="9525" marB="0" anchor="ctr"/>
                </a:tc>
                <a:tc>
                  <a:txBody>
                    <a:bodyPr/>
                    <a:lstStyle/>
                    <a:p>
                      <a:pPr algn="l" fontAlgn="ctr"/>
                      <a:r>
                        <a:rPr lang="en-US" sz="1000" b="0" i="0" u="none" strike="noStrike" dirty="0">
                          <a:solidFill>
                            <a:srgbClr val="000000"/>
                          </a:solidFill>
                          <a:effectLst/>
                          <a:latin typeface="Arial" panose="020B0604020202020204" pitchFamily="34" charset="0"/>
                        </a:rPr>
                        <a:t>    52,421 </a:t>
                      </a:r>
                    </a:p>
                  </a:txBody>
                  <a:tcPr marL="9525" marR="9525" marT="9525" marB="0" anchor="ctr"/>
                </a:tc>
                <a:tc>
                  <a:txBody>
                    <a:bodyPr/>
                    <a:lstStyle/>
                    <a:p>
                      <a:pPr algn="ctr" fontAlgn="ctr"/>
                      <a:r>
                        <a:rPr lang="en-US" sz="1000" b="0" i="0" u="none" strike="noStrike" dirty="0">
                          <a:solidFill>
                            <a:srgbClr val="000000"/>
                          </a:solidFill>
                          <a:effectLst/>
                          <a:latin typeface="Arial" panose="020B0604020202020204" pitchFamily="34" charset="0"/>
                        </a:rPr>
                        <a:t>Calcareous silty loess</a:t>
                      </a:r>
                    </a:p>
                  </a:txBody>
                  <a:tcPr marL="9525" marR="9525" marT="9525" marB="0" anchor="ctr"/>
                </a:tc>
                <a:tc>
                  <a:txBody>
                    <a:bodyPr/>
                    <a:lstStyle/>
                    <a:p>
                      <a:pPr algn="ctr" fontAlgn="ctr"/>
                      <a:r>
                        <a:rPr lang="en-US" sz="1000" b="0" i="1" u="none" strike="noStrike" dirty="0">
                          <a:solidFill>
                            <a:srgbClr val="000000"/>
                          </a:solidFill>
                          <a:effectLst/>
                          <a:latin typeface="Arial" panose="020B0604020202020204" pitchFamily="34" charset="0"/>
                        </a:rPr>
                        <a:t>Salinity, maximum in profile: </a:t>
                      </a:r>
                      <a:r>
                        <a:rPr lang="en-US" sz="1000" b="0" i="1" u="none" strike="noStrike" dirty="0" err="1">
                          <a:solidFill>
                            <a:srgbClr val="000000"/>
                          </a:solidFill>
                          <a:effectLst/>
                          <a:latin typeface="Arial" panose="020B0604020202020204" pitchFamily="34" charset="0"/>
                        </a:rPr>
                        <a:t>Nonsaline</a:t>
                      </a:r>
                      <a:r>
                        <a:rPr lang="en-US" sz="1000" b="0" i="1" u="none" strike="noStrike" dirty="0">
                          <a:solidFill>
                            <a:srgbClr val="000000"/>
                          </a:solidFill>
                          <a:effectLst/>
                          <a:latin typeface="Arial" panose="020B0604020202020204" pitchFamily="34" charset="0"/>
                        </a:rPr>
                        <a:t> to very slightly saline (0.0 to 2.0 </a:t>
                      </a:r>
                      <a:r>
                        <a:rPr lang="en-US" sz="1000" b="0" i="1" u="none" strike="noStrike" dirty="0" err="1">
                          <a:solidFill>
                            <a:srgbClr val="000000"/>
                          </a:solidFill>
                          <a:effectLst/>
                          <a:latin typeface="Arial" panose="020B0604020202020204" pitchFamily="34" charset="0"/>
                        </a:rPr>
                        <a:t>mmhos</a:t>
                      </a:r>
                      <a:r>
                        <a:rPr lang="en-US" sz="1000" b="0" i="1" u="none" strike="noStrike" dirty="0">
                          <a:solidFill>
                            <a:srgbClr val="000000"/>
                          </a:solidFill>
                          <a:effectLst/>
                          <a:latin typeface="Arial" panose="020B0604020202020204" pitchFamily="34" charset="0"/>
                        </a:rPr>
                        <a:t>/cm)</a:t>
                      </a:r>
                    </a:p>
                  </a:txBody>
                  <a:tcPr marL="9525" marR="9525" marT="9525" marB="0" anchor="ctr"/>
                </a:tc>
                <a:extLst>
                  <a:ext uri="{0D108BD9-81ED-4DB2-BD59-A6C34878D82A}">
                    <a16:rowId xmlns:a16="http://schemas.microsoft.com/office/drawing/2014/main" val="4124641825"/>
                  </a:ext>
                </a:extLst>
              </a:tr>
              <a:tr h="849251">
                <a:tc>
                  <a:txBody>
                    <a:bodyPr/>
                    <a:lstStyle/>
                    <a:p>
                      <a:pPr algn="ctr" fontAlgn="ctr"/>
                      <a:r>
                        <a:rPr lang="en-US" sz="1000" b="0" i="0" u="none" strike="noStrike">
                          <a:solidFill>
                            <a:srgbClr val="000000"/>
                          </a:solidFill>
                          <a:effectLst/>
                          <a:latin typeface="Arial" panose="020B0604020202020204" pitchFamily="34" charset="0"/>
                        </a:rPr>
                        <a:t>66</a:t>
                      </a:r>
                    </a:p>
                  </a:txBody>
                  <a:tcPr marL="9525" marR="9525" marT="9525" marB="0" anchor="ctr"/>
                </a:tc>
                <a:tc>
                  <a:txBody>
                    <a:bodyPr/>
                    <a:lstStyle/>
                    <a:p>
                      <a:pPr algn="ctr" fontAlgn="ctr"/>
                      <a:r>
                        <a:rPr lang="en-US" sz="1000" b="0" i="0" u="none" strike="noStrike">
                          <a:solidFill>
                            <a:srgbClr val="000000"/>
                          </a:solidFill>
                          <a:effectLst/>
                          <a:latin typeface="Arial" panose="020B0604020202020204" pitchFamily="34" charset="0"/>
                        </a:rPr>
                        <a:t>Tefton loam</a:t>
                      </a:r>
                    </a:p>
                  </a:txBody>
                  <a:tcPr marL="9525" marR="9525" marT="9525" marB="0" anchor="ctr"/>
                </a:tc>
                <a:tc>
                  <a:txBody>
                    <a:bodyPr/>
                    <a:lstStyle/>
                    <a:p>
                      <a:pPr algn="l" fontAlgn="ctr"/>
                      <a:r>
                        <a:rPr lang="en-US" sz="1000" b="0" i="0" u="none" strike="noStrike" dirty="0">
                          <a:solidFill>
                            <a:srgbClr val="000000"/>
                          </a:solidFill>
                          <a:effectLst/>
                          <a:latin typeface="Arial" panose="020B0604020202020204" pitchFamily="34" charset="0"/>
                        </a:rPr>
                        <a:t>      6,151 </a:t>
                      </a:r>
                    </a:p>
                  </a:txBody>
                  <a:tcPr marL="9525" marR="9525" marT="9525" marB="0" anchor="ctr"/>
                </a:tc>
                <a:tc>
                  <a:txBody>
                    <a:bodyPr/>
                    <a:lstStyle/>
                    <a:p>
                      <a:pPr algn="ctr" fontAlgn="ctr"/>
                      <a:r>
                        <a:rPr lang="en-US" sz="1000" b="0" i="0" u="none" strike="noStrike">
                          <a:solidFill>
                            <a:srgbClr val="000000"/>
                          </a:solidFill>
                          <a:effectLst/>
                          <a:latin typeface="Arial" panose="020B0604020202020204" pitchFamily="34" charset="0"/>
                        </a:rPr>
                        <a:t>Mixed alluvium</a:t>
                      </a:r>
                    </a:p>
                  </a:txBody>
                  <a:tcPr marL="9525" marR="9525" marT="9525" marB="0" anchor="ctr"/>
                </a:tc>
                <a:tc>
                  <a:txBody>
                    <a:bodyPr/>
                    <a:lstStyle/>
                    <a:p>
                      <a:pPr algn="ctr" fontAlgn="ctr"/>
                      <a:endParaRPr lang="en-US" sz="1000" b="0" i="1"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135829731"/>
                  </a:ext>
                </a:extLst>
              </a:tr>
            </a:tbl>
          </a:graphicData>
        </a:graphic>
      </p:graphicFrame>
      <p:sp>
        <p:nvSpPr>
          <p:cNvPr id="23" name="TextBox 22"/>
          <p:cNvSpPr txBox="1"/>
          <p:nvPr/>
        </p:nvSpPr>
        <p:spPr>
          <a:xfrm>
            <a:off x="91440" y="6402626"/>
            <a:ext cx="12046266"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 U.S. Department of Agriculture, Soil Surveys for La Plata County Area (CO669) and Las Animas County Area, Parts of Las Animas and Huerfano Counties (CO628).</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489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p:cNvPicPr>
          <p:nvPr/>
        </p:nvPicPr>
        <p:blipFill rotWithShape="1">
          <a:blip r:embed="rId2"/>
          <a:srcRect l="22501" t="26667" r="56139" b="48952"/>
          <a:stretch/>
        </p:blipFill>
        <p:spPr>
          <a:xfrm>
            <a:off x="315297" y="1393626"/>
            <a:ext cx="7370064" cy="3721608"/>
          </a:xfrm>
          <a:prstGeom prst="rect">
            <a:avLst/>
          </a:prstGeom>
          <a:ln w="25400">
            <a:solidFill>
              <a:schemeClr val="tx1"/>
            </a:solidFill>
          </a:ln>
        </p:spPr>
      </p:pic>
      <p:sp>
        <p:nvSpPr>
          <p:cNvPr id="8" name="Title 7"/>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La Plata County – Disposal Options</a:t>
            </a:r>
            <a:endParaRPr lang="en-US" dirty="0">
              <a:latin typeface="Arial" panose="020B0604020202020204" pitchFamily="34" charset="0"/>
              <a:cs typeface="Arial" panose="020B0604020202020204" pitchFamily="34" charset="0"/>
            </a:endParaRPr>
          </a:p>
        </p:txBody>
      </p:sp>
      <p:sp>
        <p:nvSpPr>
          <p:cNvPr id="7" name="Content Placeholder 6"/>
          <p:cNvSpPr>
            <a:spLocks noGrp="1"/>
          </p:cNvSpPr>
          <p:nvPr>
            <p:ph sz="half" idx="2"/>
          </p:nvPr>
        </p:nvSpPr>
        <p:spPr>
          <a:xfrm>
            <a:off x="316400" y="5543349"/>
            <a:ext cx="11559200" cy="1126482"/>
          </a:xfrm>
        </p:spPr>
        <p:txBody>
          <a:bodyPr>
            <a:normAutofit/>
          </a:bodyPr>
          <a:lstStyle/>
          <a:p>
            <a:r>
              <a:rPr lang="en-US" sz="1800" dirty="0" smtClean="0">
                <a:latin typeface="Arial" panose="020B0604020202020204" pitchFamily="34" charset="0"/>
                <a:cs typeface="Arial" panose="020B0604020202020204" pitchFamily="34" charset="0"/>
              </a:rPr>
              <a:t>34 active, injecting C2d wells, none being permitted. No known capacity constraints.</a:t>
            </a:r>
          </a:p>
          <a:p>
            <a:r>
              <a:rPr lang="en-US" sz="1800" dirty="0">
                <a:latin typeface="Arial" panose="020B0604020202020204" pitchFamily="34" charset="0"/>
                <a:cs typeface="Arial" panose="020B0604020202020204" pitchFamily="34" charset="0"/>
              </a:rPr>
              <a:t>Most </a:t>
            </a:r>
            <a:r>
              <a:rPr lang="en-US" sz="1800" dirty="0" smtClean="0">
                <a:latin typeface="Arial" panose="020B0604020202020204" pitchFamily="34" charset="0"/>
                <a:cs typeface="Arial" panose="020B0604020202020204" pitchFamily="34" charset="0"/>
              </a:rPr>
              <a:t>pipe </a:t>
            </a:r>
            <a:r>
              <a:rPr lang="en-US" sz="1800" dirty="0">
                <a:latin typeface="Arial" panose="020B0604020202020204" pitchFamily="34" charset="0"/>
                <a:cs typeface="Arial" panose="020B0604020202020204" pitchFamily="34" charset="0"/>
              </a:rPr>
              <a:t>PW to their own UIC </a:t>
            </a:r>
            <a:r>
              <a:rPr lang="en-US" sz="1800" dirty="0" smtClean="0">
                <a:latin typeface="Arial" panose="020B0604020202020204" pitchFamily="34" charset="0"/>
                <a:cs typeface="Arial" panose="020B0604020202020204" pitchFamily="34" charset="0"/>
              </a:rPr>
              <a:t>wells.</a:t>
            </a: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Some smaller operators truck PW to SWD wells; can be expensive: $.03/</a:t>
            </a:r>
            <a:r>
              <a:rPr lang="en-US" sz="1800" dirty="0" err="1" smtClean="0">
                <a:latin typeface="Arial" panose="020B0604020202020204" pitchFamily="34" charset="0"/>
                <a:cs typeface="Arial" panose="020B0604020202020204" pitchFamily="34" charset="0"/>
              </a:rPr>
              <a:t>bbl</a:t>
            </a:r>
            <a:r>
              <a:rPr lang="en-US" sz="1800" dirty="0" smtClean="0">
                <a:latin typeface="Arial" panose="020B0604020202020204" pitchFamily="34" charset="0"/>
                <a:cs typeface="Arial" panose="020B0604020202020204" pitchFamily="34" charset="0"/>
              </a:rPr>
              <a:t>/mile (</a:t>
            </a:r>
            <a:r>
              <a:rPr lang="en-US" sz="1800" dirty="0" err="1" smtClean="0">
                <a:latin typeface="Arial" panose="020B0604020202020204" pitchFamily="34" charset="0"/>
                <a:cs typeface="Arial" panose="020B0604020202020204" pitchFamily="34" charset="0"/>
              </a:rPr>
              <a:t>Coday</a:t>
            </a:r>
            <a:r>
              <a:rPr lang="en-US" sz="1800" dirty="0" smtClean="0">
                <a:latin typeface="Arial" panose="020B0604020202020204" pitchFamily="34" charset="0"/>
                <a:cs typeface="Arial" panose="020B0604020202020204" pitchFamily="34" charset="0"/>
              </a:rPr>
              <a:t>, 2015).</a:t>
            </a:r>
            <a:endParaRPr lang="en-US" sz="1800" dirty="0">
              <a:latin typeface="Arial" panose="020B0604020202020204" pitchFamily="34" charset="0"/>
              <a:cs typeface="Arial" panose="020B0604020202020204" pitchFamily="34" charset="0"/>
            </a:endParaRPr>
          </a:p>
        </p:txBody>
      </p:sp>
      <p:sp>
        <p:nvSpPr>
          <p:cNvPr id="27" name="TextBox 26"/>
          <p:cNvSpPr txBox="1"/>
          <p:nvPr/>
        </p:nvSpPr>
        <p:spPr>
          <a:xfrm>
            <a:off x="316400" y="5194468"/>
            <a:ext cx="9910817"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 Well data imported from imported </a:t>
            </a:r>
            <a:r>
              <a:rPr lang="en-US" sz="1200" dirty="0">
                <a:latin typeface="Arial" panose="020B0604020202020204" pitchFamily="34" charset="0"/>
                <a:cs typeface="Arial" panose="020B0604020202020204" pitchFamily="34" charset="0"/>
              </a:rPr>
              <a:t>from the EIA and Ground Water Protection Council’s National Oil and Gas Gateway Initiative</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cxnSp>
        <p:nvCxnSpPr>
          <p:cNvPr id="9" name="Straight Connector 8"/>
          <p:cNvCxnSpPr/>
          <p:nvPr/>
        </p:nvCxnSpPr>
        <p:spPr>
          <a:xfrm flipH="1" flipV="1">
            <a:off x="7685362" y="1393626"/>
            <a:ext cx="1507242" cy="32362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685362" y="4881152"/>
            <a:ext cx="1507242" cy="2463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149856" y="4289746"/>
            <a:ext cx="992818" cy="246221"/>
          </a:xfrm>
          <a:prstGeom prst="rect">
            <a:avLst/>
          </a:prstGeom>
          <a:noFill/>
        </p:spPr>
        <p:txBody>
          <a:bodyPr wrap="square" rtlCol="0">
            <a:spAutoFit/>
          </a:bodyPr>
          <a:lstStyle/>
          <a:p>
            <a:r>
              <a:rPr lang="en-US" sz="1000" b="1" dirty="0" smtClean="0">
                <a:solidFill>
                  <a:srgbClr val="FF0000"/>
                </a:solidFill>
                <a:latin typeface="Arial" panose="020B0604020202020204" pitchFamily="34" charset="0"/>
                <a:cs typeface="Arial" panose="020B0604020202020204" pitchFamily="34" charset="0"/>
              </a:rPr>
              <a:t>Southern Ute</a:t>
            </a:r>
          </a:p>
        </p:txBody>
      </p:sp>
      <p:sp>
        <p:nvSpPr>
          <p:cNvPr id="16" name="TextBox 15"/>
          <p:cNvSpPr txBox="1"/>
          <p:nvPr/>
        </p:nvSpPr>
        <p:spPr>
          <a:xfrm>
            <a:off x="1009574" y="4497053"/>
            <a:ext cx="992818" cy="400110"/>
          </a:xfrm>
          <a:prstGeom prst="rect">
            <a:avLst/>
          </a:prstGeom>
          <a:noFill/>
        </p:spPr>
        <p:txBody>
          <a:bodyPr wrap="square" rtlCol="0">
            <a:spAutoFit/>
          </a:bodyPr>
          <a:lstStyle/>
          <a:p>
            <a:r>
              <a:rPr lang="en-US" sz="1000" b="1" dirty="0" smtClean="0">
                <a:solidFill>
                  <a:srgbClr val="FF0000"/>
                </a:solidFill>
                <a:latin typeface="Arial" panose="020B0604020202020204" pitchFamily="34" charset="0"/>
                <a:cs typeface="Arial" panose="020B0604020202020204" pitchFamily="34" charset="0"/>
              </a:rPr>
              <a:t>Ute</a:t>
            </a:r>
          </a:p>
          <a:p>
            <a:r>
              <a:rPr lang="en-US" sz="1000" b="1" dirty="0" smtClean="0">
                <a:solidFill>
                  <a:srgbClr val="FF0000"/>
                </a:solidFill>
                <a:latin typeface="Arial" panose="020B0604020202020204" pitchFamily="34" charset="0"/>
                <a:cs typeface="Arial" panose="020B0604020202020204" pitchFamily="34" charset="0"/>
              </a:rPr>
              <a:t>Mountain</a:t>
            </a:r>
          </a:p>
        </p:txBody>
      </p:sp>
      <p:sp>
        <p:nvSpPr>
          <p:cNvPr id="17" name="TextBox 16"/>
          <p:cNvSpPr txBox="1"/>
          <p:nvPr/>
        </p:nvSpPr>
        <p:spPr>
          <a:xfrm>
            <a:off x="1321519" y="2863172"/>
            <a:ext cx="798220" cy="400110"/>
          </a:xfrm>
          <a:prstGeom prst="rect">
            <a:avLst/>
          </a:prstGeom>
          <a:noFill/>
        </p:spPr>
        <p:txBody>
          <a:bodyPr wrap="square" rtlCol="0">
            <a:spAutoFit/>
          </a:bodyPr>
          <a:lstStyle/>
          <a:p>
            <a:r>
              <a:rPr lang="en-US" sz="1000" b="1" dirty="0" smtClean="0">
                <a:solidFill>
                  <a:schemeClr val="tx1">
                    <a:lumMod val="50000"/>
                    <a:lumOff val="50000"/>
                  </a:schemeClr>
                </a:solidFill>
                <a:latin typeface="Arial" panose="020B0604020202020204" pitchFamily="34" charset="0"/>
                <a:cs typeface="Arial" panose="020B0604020202020204" pitchFamily="34" charset="0"/>
              </a:rPr>
              <a:t>La Plata</a:t>
            </a:r>
          </a:p>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County</a:t>
            </a:r>
          </a:p>
        </p:txBody>
      </p:sp>
      <p:sp>
        <p:nvSpPr>
          <p:cNvPr id="18" name="TextBox 17"/>
          <p:cNvSpPr txBox="1"/>
          <p:nvPr/>
        </p:nvSpPr>
        <p:spPr>
          <a:xfrm>
            <a:off x="476538" y="2794349"/>
            <a:ext cx="940453" cy="400110"/>
          </a:xfrm>
          <a:prstGeom prst="rect">
            <a:avLst/>
          </a:prstGeom>
          <a:noFill/>
        </p:spPr>
        <p:txBody>
          <a:bodyPr wrap="square" rtlCol="0">
            <a:spAutoFit/>
          </a:bodyPr>
          <a:lstStyle/>
          <a:p>
            <a:r>
              <a:rPr lang="en-US" sz="1000" b="1" dirty="0" smtClean="0">
                <a:solidFill>
                  <a:schemeClr val="tx1">
                    <a:lumMod val="50000"/>
                    <a:lumOff val="50000"/>
                  </a:schemeClr>
                </a:solidFill>
                <a:latin typeface="Arial" panose="020B0604020202020204" pitchFamily="34" charset="0"/>
                <a:cs typeface="Arial" panose="020B0604020202020204" pitchFamily="34" charset="0"/>
              </a:rPr>
              <a:t>Montezuma</a:t>
            </a:r>
          </a:p>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County</a:t>
            </a:r>
          </a:p>
        </p:txBody>
      </p:sp>
      <p:grpSp>
        <p:nvGrpSpPr>
          <p:cNvPr id="10" name="Group 9"/>
          <p:cNvGrpSpPr/>
          <p:nvPr/>
        </p:nvGrpSpPr>
        <p:grpSpPr>
          <a:xfrm>
            <a:off x="8895889" y="2591636"/>
            <a:ext cx="3193366" cy="2291474"/>
            <a:chOff x="8998634" y="2157871"/>
            <a:chExt cx="3193366" cy="2291474"/>
          </a:xfrm>
        </p:grpSpPr>
        <p:pic>
          <p:nvPicPr>
            <p:cNvPr id="1028" name="Picture 4" descr="Image result for colorado county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8634" y="2157871"/>
              <a:ext cx="3193366" cy="22914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9295348" y="4196141"/>
              <a:ext cx="420794" cy="251246"/>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2181796" y="2883342"/>
            <a:ext cx="1114917" cy="461665"/>
          </a:xfrm>
          <a:prstGeom prst="rect">
            <a:avLst/>
          </a:prstGeom>
          <a:solidFill>
            <a:schemeClr val="bg1"/>
          </a:solidFill>
        </p:spPr>
        <p:txBody>
          <a:bodyPr wrap="square" rtlCol="0">
            <a:spAutoFit/>
          </a:bodyPr>
          <a:lstStyle/>
          <a:p>
            <a:endParaRPr lang="en-US" sz="1200" dirty="0" smtClean="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1032" name="TextBox 1031"/>
          <p:cNvSpPr txBox="1"/>
          <p:nvPr/>
        </p:nvSpPr>
        <p:spPr>
          <a:xfrm>
            <a:off x="2199441" y="1396056"/>
            <a:ext cx="2125251" cy="1569660"/>
          </a:xfrm>
          <a:prstGeom prst="rect">
            <a:avLst/>
          </a:prstGeom>
          <a:solidFill>
            <a:schemeClr val="bg1"/>
          </a:solidFill>
        </p:spPr>
        <p:txBody>
          <a:bodyPr wrap="square" rtlCol="0">
            <a:spAutoFit/>
          </a:bodyPr>
          <a:lstStyle/>
          <a:p>
            <a:r>
              <a:rPr lang="en-US" sz="1100" dirty="0" smtClean="0">
                <a:latin typeface="Arial" panose="020B0604020202020204" pitchFamily="34" charset="0"/>
                <a:cs typeface="Arial" panose="020B0604020202020204" pitchFamily="34" charset="0"/>
              </a:rPr>
              <a:t>Oil and gas production wells</a:t>
            </a:r>
          </a:p>
          <a:p>
            <a:endParaRPr lang="en-US" sz="1200" dirty="0">
              <a:latin typeface="Arial" panose="020B0604020202020204" pitchFamily="34" charset="0"/>
              <a:cs typeface="Arial" panose="020B0604020202020204" pitchFamily="34" charset="0"/>
            </a:endParaRPr>
          </a:p>
          <a:p>
            <a:endParaRPr lang="en-US" sz="1200" dirty="0" smtClean="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smtClean="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smtClean="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grpSp>
        <p:nvGrpSpPr>
          <p:cNvPr id="1033" name="Group 1032"/>
          <p:cNvGrpSpPr/>
          <p:nvPr/>
        </p:nvGrpSpPr>
        <p:grpSpPr>
          <a:xfrm>
            <a:off x="2199440" y="1641588"/>
            <a:ext cx="2057143" cy="1307634"/>
            <a:chOff x="2230636" y="1544315"/>
            <a:chExt cx="2057143" cy="1307634"/>
          </a:xfrm>
        </p:grpSpPr>
        <p:pic>
          <p:nvPicPr>
            <p:cNvPr id="30" name="Picture 29"/>
            <p:cNvPicPr>
              <a:picLocks noChangeAspect="1"/>
            </p:cNvPicPr>
            <p:nvPr/>
          </p:nvPicPr>
          <p:blipFill>
            <a:blip r:embed="rId4"/>
            <a:stretch>
              <a:fillRect/>
            </a:stretch>
          </p:blipFill>
          <p:spPr>
            <a:xfrm>
              <a:off x="2289619" y="2617233"/>
              <a:ext cx="1450091" cy="234716"/>
            </a:xfrm>
            <a:prstGeom prst="rect">
              <a:avLst/>
            </a:prstGeom>
          </p:spPr>
        </p:pic>
        <p:pic>
          <p:nvPicPr>
            <p:cNvPr id="31" name="Picture 30"/>
            <p:cNvPicPr>
              <a:picLocks noChangeAspect="1"/>
            </p:cNvPicPr>
            <p:nvPr/>
          </p:nvPicPr>
          <p:blipFill>
            <a:blip r:embed="rId5"/>
            <a:stretch>
              <a:fillRect/>
            </a:stretch>
          </p:blipFill>
          <p:spPr>
            <a:xfrm>
              <a:off x="2230636" y="2410941"/>
              <a:ext cx="1938917" cy="229538"/>
            </a:xfrm>
            <a:prstGeom prst="rect">
              <a:avLst/>
            </a:prstGeom>
          </p:spPr>
        </p:pic>
        <p:pic>
          <p:nvPicPr>
            <p:cNvPr id="1024" name="Picture 1023"/>
            <p:cNvPicPr>
              <a:picLocks noChangeAspect="1"/>
            </p:cNvPicPr>
            <p:nvPr/>
          </p:nvPicPr>
          <p:blipFill>
            <a:blip r:embed="rId6"/>
            <a:stretch>
              <a:fillRect/>
            </a:stretch>
          </p:blipFill>
          <p:spPr>
            <a:xfrm>
              <a:off x="2230636" y="1544315"/>
              <a:ext cx="2057143" cy="262151"/>
            </a:xfrm>
            <a:prstGeom prst="rect">
              <a:avLst/>
            </a:prstGeom>
          </p:spPr>
        </p:pic>
        <p:pic>
          <p:nvPicPr>
            <p:cNvPr id="1027" name="Picture 1026"/>
            <p:cNvPicPr>
              <a:picLocks noChangeAspect="1"/>
            </p:cNvPicPr>
            <p:nvPr/>
          </p:nvPicPr>
          <p:blipFill>
            <a:blip r:embed="rId7"/>
            <a:stretch>
              <a:fillRect/>
            </a:stretch>
          </p:blipFill>
          <p:spPr>
            <a:xfrm>
              <a:off x="2230636" y="2010331"/>
              <a:ext cx="1542857" cy="219048"/>
            </a:xfrm>
            <a:prstGeom prst="rect">
              <a:avLst/>
            </a:prstGeom>
          </p:spPr>
        </p:pic>
        <p:pic>
          <p:nvPicPr>
            <p:cNvPr id="1029" name="Picture 1028"/>
            <p:cNvPicPr>
              <a:picLocks noChangeAspect="1"/>
            </p:cNvPicPr>
            <p:nvPr/>
          </p:nvPicPr>
          <p:blipFill>
            <a:blip r:embed="rId8"/>
            <a:stretch>
              <a:fillRect/>
            </a:stretch>
          </p:blipFill>
          <p:spPr>
            <a:xfrm>
              <a:off x="2234267" y="1803211"/>
              <a:ext cx="1933333" cy="200000"/>
            </a:xfrm>
            <a:prstGeom prst="rect">
              <a:avLst/>
            </a:prstGeom>
          </p:spPr>
        </p:pic>
        <p:pic>
          <p:nvPicPr>
            <p:cNvPr id="1030" name="Picture 1029"/>
            <p:cNvPicPr>
              <a:picLocks noChangeAspect="1"/>
            </p:cNvPicPr>
            <p:nvPr/>
          </p:nvPicPr>
          <p:blipFill>
            <a:blip r:embed="rId9"/>
            <a:stretch>
              <a:fillRect/>
            </a:stretch>
          </p:blipFill>
          <p:spPr>
            <a:xfrm>
              <a:off x="2262332" y="2183700"/>
              <a:ext cx="1685401" cy="259293"/>
            </a:xfrm>
            <a:prstGeom prst="rect">
              <a:avLst/>
            </a:prstGeom>
          </p:spPr>
        </p:pic>
      </p:grpSp>
      <p:grpSp>
        <p:nvGrpSpPr>
          <p:cNvPr id="2" name="Group 1"/>
          <p:cNvGrpSpPr/>
          <p:nvPr/>
        </p:nvGrpSpPr>
        <p:grpSpPr>
          <a:xfrm>
            <a:off x="321324" y="1389888"/>
            <a:ext cx="1903921" cy="923330"/>
            <a:chOff x="321324" y="1420417"/>
            <a:chExt cx="1903921" cy="923330"/>
          </a:xfrm>
        </p:grpSpPr>
        <p:sp>
          <p:nvSpPr>
            <p:cNvPr id="42" name="TextBox 41"/>
            <p:cNvSpPr txBox="1"/>
            <p:nvPr/>
          </p:nvSpPr>
          <p:spPr>
            <a:xfrm>
              <a:off x="321324" y="1420417"/>
              <a:ext cx="1875074" cy="923330"/>
            </a:xfrm>
            <a:prstGeom prst="rect">
              <a:avLst/>
            </a:prstGeom>
            <a:solidFill>
              <a:schemeClr val="bg1"/>
            </a:solidFill>
          </p:spPr>
          <p:txBody>
            <a:bodyPr wrap="square" rtlCol="0">
              <a:spAutoFit/>
            </a:bodyPr>
            <a:lstStyle/>
            <a:p>
              <a:r>
                <a:rPr lang="en-US" sz="1100" dirty="0" smtClean="0">
                  <a:latin typeface="Arial" panose="020B0604020202020204" pitchFamily="34" charset="0"/>
                  <a:cs typeface="Arial" panose="020B0604020202020204" pitchFamily="34" charset="0"/>
                </a:rPr>
                <a:t>UIC Class 2 disposal wells</a:t>
              </a:r>
            </a:p>
            <a:p>
              <a:endParaRPr lang="en-US" sz="1600" dirty="0">
                <a:latin typeface="Arial" panose="020B0604020202020204" pitchFamily="34" charset="0"/>
                <a:cs typeface="Arial" panose="020B0604020202020204" pitchFamily="34" charset="0"/>
              </a:endParaRPr>
            </a:p>
            <a:p>
              <a:endParaRPr lang="en-US" sz="1200" dirty="0" smtClean="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rotWithShape="1">
            <a:blip r:embed="rId10"/>
            <a:srcRect r="14699"/>
            <a:stretch/>
          </p:blipFill>
          <p:spPr>
            <a:xfrm>
              <a:off x="350725" y="1687341"/>
              <a:ext cx="1874520" cy="527923"/>
            </a:xfrm>
            <a:prstGeom prst="rect">
              <a:avLst/>
            </a:prstGeom>
          </p:spPr>
        </p:pic>
      </p:grpSp>
      <p:pic>
        <p:nvPicPr>
          <p:cNvPr id="29" name="Picture 28"/>
          <p:cNvPicPr>
            <a:picLocks noChangeAspect="1"/>
          </p:cNvPicPr>
          <p:nvPr/>
        </p:nvPicPr>
        <p:blipFill>
          <a:blip r:embed="rId11"/>
          <a:stretch>
            <a:fillRect/>
          </a:stretch>
        </p:blipFill>
        <p:spPr>
          <a:xfrm>
            <a:off x="2217728" y="2919314"/>
            <a:ext cx="1064521" cy="205460"/>
          </a:xfrm>
          <a:prstGeom prst="rect">
            <a:avLst/>
          </a:prstGeom>
        </p:spPr>
      </p:pic>
      <p:pic>
        <p:nvPicPr>
          <p:cNvPr id="28" name="Picture 27"/>
          <p:cNvPicPr>
            <a:picLocks noChangeAspect="1"/>
          </p:cNvPicPr>
          <p:nvPr/>
        </p:nvPicPr>
        <p:blipFill>
          <a:blip r:embed="rId12"/>
          <a:stretch>
            <a:fillRect/>
          </a:stretch>
        </p:blipFill>
        <p:spPr>
          <a:xfrm>
            <a:off x="2190296" y="3095368"/>
            <a:ext cx="1071468" cy="201184"/>
          </a:xfrm>
          <a:prstGeom prst="rect">
            <a:avLst/>
          </a:prstGeom>
        </p:spPr>
      </p:pic>
      <p:sp>
        <p:nvSpPr>
          <p:cNvPr id="33" name="TextBox 32"/>
          <p:cNvSpPr txBox="1"/>
          <p:nvPr/>
        </p:nvSpPr>
        <p:spPr>
          <a:xfrm>
            <a:off x="7053118" y="1389888"/>
            <a:ext cx="632243" cy="553998"/>
          </a:xfrm>
          <a:prstGeom prst="rect">
            <a:avLst/>
          </a:prstGeom>
          <a:noFill/>
        </p:spPr>
        <p:txBody>
          <a:bodyPr wrap="square" rtlCol="0">
            <a:spAutoFit/>
          </a:bodyPr>
          <a:lstStyle/>
          <a:p>
            <a:pPr algn="ctr"/>
            <a:r>
              <a:rPr lang="en-US" sz="1000" b="1" dirty="0" smtClean="0">
                <a:solidFill>
                  <a:schemeClr val="accent6">
                    <a:lumMod val="75000"/>
                  </a:schemeClr>
                </a:solidFill>
                <a:latin typeface="Arial" panose="020B0604020202020204" pitchFamily="34" charset="0"/>
                <a:cs typeface="Arial" panose="020B0604020202020204" pitchFamily="34" charset="0"/>
              </a:rPr>
              <a:t>USDA</a:t>
            </a:r>
          </a:p>
          <a:p>
            <a:pPr algn="ctr"/>
            <a:r>
              <a:rPr lang="en-US" sz="1000" b="1" dirty="0" smtClean="0">
                <a:solidFill>
                  <a:schemeClr val="accent6">
                    <a:lumMod val="75000"/>
                  </a:schemeClr>
                </a:solidFill>
                <a:latin typeface="Arial" panose="020B0604020202020204" pitchFamily="34" charset="0"/>
                <a:cs typeface="Arial" panose="020B0604020202020204" pitchFamily="34" charset="0"/>
              </a:rPr>
              <a:t>Forest Service</a:t>
            </a:r>
          </a:p>
        </p:txBody>
      </p:sp>
      <p:sp>
        <p:nvSpPr>
          <p:cNvPr id="34" name="TextBox 33"/>
          <p:cNvSpPr txBox="1"/>
          <p:nvPr/>
        </p:nvSpPr>
        <p:spPr>
          <a:xfrm>
            <a:off x="5299041" y="1412641"/>
            <a:ext cx="859870" cy="400110"/>
          </a:xfrm>
          <a:prstGeom prst="rect">
            <a:avLst/>
          </a:prstGeom>
          <a:noFill/>
        </p:spPr>
        <p:txBody>
          <a:bodyPr wrap="square" rtlCol="0">
            <a:spAutoFit/>
          </a:bodyPr>
          <a:lstStyle/>
          <a:p>
            <a:r>
              <a:rPr lang="en-US" sz="1000" b="1" dirty="0" smtClean="0">
                <a:solidFill>
                  <a:srgbClr val="E6AF00"/>
                </a:solidFill>
                <a:latin typeface="Arial" panose="020B0604020202020204" pitchFamily="34" charset="0"/>
                <a:cs typeface="Arial" panose="020B0604020202020204" pitchFamily="34" charset="0"/>
              </a:rPr>
              <a:t>Interior</a:t>
            </a:r>
          </a:p>
          <a:p>
            <a:r>
              <a:rPr lang="en-US" sz="1000" b="1" dirty="0" smtClean="0">
                <a:solidFill>
                  <a:srgbClr val="E6AF00"/>
                </a:solidFill>
                <a:latin typeface="Arial" panose="020B0604020202020204" pitchFamily="34" charset="0"/>
                <a:cs typeface="Arial" panose="020B0604020202020204" pitchFamily="34" charset="0"/>
              </a:rPr>
              <a:t>BLM</a:t>
            </a:r>
          </a:p>
        </p:txBody>
      </p:sp>
      <p:sp>
        <p:nvSpPr>
          <p:cNvPr id="35" name="TextBox 34"/>
          <p:cNvSpPr txBox="1"/>
          <p:nvPr/>
        </p:nvSpPr>
        <p:spPr>
          <a:xfrm>
            <a:off x="234820" y="2417301"/>
            <a:ext cx="632243" cy="400110"/>
          </a:xfrm>
          <a:prstGeom prst="rect">
            <a:avLst/>
          </a:prstGeom>
          <a:noFill/>
        </p:spPr>
        <p:txBody>
          <a:bodyPr wrap="square" rtlCol="0">
            <a:spAutoFit/>
          </a:bodyPr>
          <a:lstStyle/>
          <a:p>
            <a:r>
              <a:rPr lang="en-US" sz="1000" b="1" dirty="0" smtClean="0">
                <a:solidFill>
                  <a:srgbClr val="7030A0"/>
                </a:solidFill>
                <a:latin typeface="Arial" panose="020B0604020202020204" pitchFamily="34" charset="0"/>
                <a:cs typeface="Arial" panose="020B0604020202020204" pitchFamily="34" charset="0"/>
              </a:rPr>
              <a:t>Interior</a:t>
            </a:r>
          </a:p>
          <a:p>
            <a:r>
              <a:rPr lang="en-US" sz="1000" b="1" dirty="0" smtClean="0">
                <a:solidFill>
                  <a:srgbClr val="7030A0"/>
                </a:solidFill>
                <a:latin typeface="Arial" panose="020B0604020202020204" pitchFamily="34" charset="0"/>
                <a:cs typeface="Arial" panose="020B0604020202020204" pitchFamily="34" charset="0"/>
              </a:rPr>
              <a:t>NPS</a:t>
            </a:r>
          </a:p>
        </p:txBody>
      </p:sp>
      <p:sp>
        <p:nvSpPr>
          <p:cNvPr id="36" name="TextBox 35"/>
          <p:cNvSpPr txBox="1"/>
          <p:nvPr/>
        </p:nvSpPr>
        <p:spPr>
          <a:xfrm>
            <a:off x="843843" y="2296368"/>
            <a:ext cx="632243" cy="400110"/>
          </a:xfrm>
          <a:prstGeom prst="rect">
            <a:avLst/>
          </a:prstGeom>
          <a:noFill/>
        </p:spPr>
        <p:txBody>
          <a:bodyPr wrap="square" rtlCol="0">
            <a:spAutoFit/>
          </a:bodyPr>
          <a:lstStyle/>
          <a:p>
            <a:r>
              <a:rPr lang="en-US" sz="1000" b="1" dirty="0" smtClean="0">
                <a:solidFill>
                  <a:srgbClr val="E6AF00"/>
                </a:solidFill>
                <a:latin typeface="Arial" panose="020B0604020202020204" pitchFamily="34" charset="0"/>
                <a:cs typeface="Arial" panose="020B0604020202020204" pitchFamily="34" charset="0"/>
              </a:rPr>
              <a:t>Interior</a:t>
            </a:r>
          </a:p>
          <a:p>
            <a:r>
              <a:rPr lang="en-US" sz="1000" b="1" dirty="0" smtClean="0">
                <a:solidFill>
                  <a:srgbClr val="E6AF00"/>
                </a:solidFill>
                <a:latin typeface="Arial" panose="020B0604020202020204" pitchFamily="34" charset="0"/>
                <a:cs typeface="Arial" panose="020B0604020202020204" pitchFamily="34" charset="0"/>
              </a:rPr>
              <a:t>BLM</a:t>
            </a:r>
          </a:p>
        </p:txBody>
      </p:sp>
      <p:sp>
        <p:nvSpPr>
          <p:cNvPr id="37" name="TextBox 36"/>
          <p:cNvSpPr txBox="1"/>
          <p:nvPr/>
        </p:nvSpPr>
        <p:spPr>
          <a:xfrm>
            <a:off x="350530" y="3405774"/>
            <a:ext cx="632243" cy="400110"/>
          </a:xfrm>
          <a:prstGeom prst="rect">
            <a:avLst/>
          </a:prstGeom>
          <a:noFill/>
        </p:spPr>
        <p:txBody>
          <a:bodyPr wrap="square" rtlCol="0">
            <a:spAutoFit/>
          </a:bodyPr>
          <a:lstStyle/>
          <a:p>
            <a:r>
              <a:rPr lang="en-US" sz="1000" b="1" dirty="0" smtClean="0">
                <a:solidFill>
                  <a:srgbClr val="C00000"/>
                </a:solidFill>
                <a:latin typeface="Arial" panose="020B0604020202020204" pitchFamily="34" charset="0"/>
                <a:cs typeface="Arial" panose="020B0604020202020204" pitchFamily="34" charset="0"/>
              </a:rPr>
              <a:t>Interior</a:t>
            </a:r>
          </a:p>
          <a:p>
            <a:r>
              <a:rPr lang="en-US" sz="1000" b="1" dirty="0" smtClean="0">
                <a:solidFill>
                  <a:srgbClr val="C00000"/>
                </a:solidFill>
                <a:latin typeface="Arial" panose="020B0604020202020204" pitchFamily="34" charset="0"/>
                <a:cs typeface="Arial" panose="020B0604020202020204" pitchFamily="34" charset="0"/>
              </a:rPr>
              <a:t>BIA</a:t>
            </a:r>
          </a:p>
        </p:txBody>
      </p:sp>
      <p:sp>
        <p:nvSpPr>
          <p:cNvPr id="3" name="Oval 2"/>
          <p:cNvSpPr>
            <a:spLocks noChangeAspect="1"/>
          </p:cNvSpPr>
          <p:nvPr/>
        </p:nvSpPr>
        <p:spPr>
          <a:xfrm>
            <a:off x="2267712" y="3119808"/>
            <a:ext cx="84874" cy="91440"/>
          </a:xfrm>
          <a:prstGeom prst="ellips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739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800" t="22856" r="53200" b="29144"/>
          <a:stretch/>
        </p:blipFill>
        <p:spPr>
          <a:xfrm>
            <a:off x="350725" y="1370132"/>
            <a:ext cx="6206593" cy="3910154"/>
          </a:xfrm>
          <a:prstGeom prst="rect">
            <a:avLst/>
          </a:prstGeom>
          <a:ln w="25400">
            <a:solidFill>
              <a:schemeClr val="tx1"/>
            </a:solidFill>
          </a:ln>
        </p:spPr>
      </p:pic>
      <p:sp>
        <p:nvSpPr>
          <p:cNvPr id="8" name="Title 7"/>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Las Animas County – Disposal Options</a:t>
            </a:r>
            <a:endParaRPr lang="en-US" dirty="0">
              <a:latin typeface="Arial" panose="020B0604020202020204" pitchFamily="34" charset="0"/>
              <a:cs typeface="Arial" panose="020B0604020202020204" pitchFamily="34" charset="0"/>
            </a:endParaRPr>
          </a:p>
        </p:txBody>
      </p:sp>
      <p:sp>
        <p:nvSpPr>
          <p:cNvPr id="7" name="Content Placeholder 6"/>
          <p:cNvSpPr>
            <a:spLocks noGrp="1"/>
          </p:cNvSpPr>
          <p:nvPr>
            <p:ph sz="half" idx="2"/>
          </p:nvPr>
        </p:nvSpPr>
        <p:spPr>
          <a:xfrm>
            <a:off x="316400" y="5543349"/>
            <a:ext cx="11559200" cy="1126482"/>
          </a:xfrm>
        </p:spPr>
        <p:txBody>
          <a:bodyPr>
            <a:normAutofit/>
          </a:bodyPr>
          <a:lstStyle/>
          <a:p>
            <a:r>
              <a:rPr lang="en-US" sz="1800" dirty="0" smtClean="0">
                <a:latin typeface="Arial" panose="020B0604020202020204" pitchFamily="34" charset="0"/>
                <a:cs typeface="Arial" panose="020B0604020202020204" pitchFamily="34" charset="0"/>
              </a:rPr>
              <a:t>18 active, injecting C2d wells, none being permitted</a:t>
            </a:r>
            <a:r>
              <a:rPr lang="en-US" sz="1800" dirty="0">
                <a:latin typeface="Arial" panose="020B0604020202020204" pitchFamily="34" charset="0"/>
                <a:cs typeface="Arial" panose="020B0604020202020204" pitchFamily="34" charset="0"/>
              </a:rPr>
              <a:t>. No known capacity constraints.</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Water often clean enough to treat and discharge with NPDES permit; some also trucked to disposal ponds.</a:t>
            </a: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Potential issue: Induced seismicity.</a:t>
            </a:r>
            <a:endParaRPr lang="en-US" sz="1800" dirty="0">
              <a:latin typeface="Arial" panose="020B0604020202020204" pitchFamily="34" charset="0"/>
              <a:cs typeface="Arial" panose="020B0604020202020204" pitchFamily="34" charset="0"/>
            </a:endParaRPr>
          </a:p>
        </p:txBody>
      </p:sp>
      <p:sp>
        <p:nvSpPr>
          <p:cNvPr id="27" name="TextBox 26"/>
          <p:cNvSpPr txBox="1"/>
          <p:nvPr/>
        </p:nvSpPr>
        <p:spPr>
          <a:xfrm>
            <a:off x="316400" y="5280286"/>
            <a:ext cx="9910817"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 Well data imported from imported </a:t>
            </a:r>
            <a:r>
              <a:rPr lang="en-US" sz="1200" dirty="0">
                <a:latin typeface="Arial" panose="020B0604020202020204" pitchFamily="34" charset="0"/>
                <a:cs typeface="Arial" panose="020B0604020202020204" pitchFamily="34" charset="0"/>
              </a:rPr>
              <a:t>from the EIA and Ground Water Protection Council’s National Oil and Gas Gateway Initiative</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cxnSp>
        <p:nvCxnSpPr>
          <p:cNvPr id="9" name="Straight Connector 8"/>
          <p:cNvCxnSpPr/>
          <p:nvPr/>
        </p:nvCxnSpPr>
        <p:spPr>
          <a:xfrm flipH="1" flipV="1">
            <a:off x="6581966" y="1370132"/>
            <a:ext cx="4085474" cy="31452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591643" y="4881152"/>
            <a:ext cx="4075797" cy="3971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28407" y="2832941"/>
            <a:ext cx="1016237" cy="400110"/>
          </a:xfrm>
          <a:prstGeom prst="rect">
            <a:avLst/>
          </a:prstGeom>
          <a:noFill/>
        </p:spPr>
        <p:txBody>
          <a:bodyPr wrap="square" rtlCol="0">
            <a:spAutoFit/>
          </a:bodyPr>
          <a:lstStyle/>
          <a:p>
            <a:r>
              <a:rPr lang="en-US" sz="1000" b="1" dirty="0" smtClean="0">
                <a:solidFill>
                  <a:schemeClr val="tx1">
                    <a:lumMod val="50000"/>
                    <a:lumOff val="50000"/>
                  </a:schemeClr>
                </a:solidFill>
                <a:latin typeface="Arial" panose="020B0604020202020204" pitchFamily="34" charset="0"/>
                <a:cs typeface="Arial" panose="020B0604020202020204" pitchFamily="34" charset="0"/>
              </a:rPr>
              <a:t>Las Animas</a:t>
            </a:r>
          </a:p>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County</a:t>
            </a:r>
          </a:p>
        </p:txBody>
      </p:sp>
      <p:sp>
        <p:nvSpPr>
          <p:cNvPr id="18" name="TextBox 17"/>
          <p:cNvSpPr txBox="1"/>
          <p:nvPr/>
        </p:nvSpPr>
        <p:spPr>
          <a:xfrm>
            <a:off x="1727684" y="2424139"/>
            <a:ext cx="783282" cy="400110"/>
          </a:xfrm>
          <a:prstGeom prst="rect">
            <a:avLst/>
          </a:prstGeom>
          <a:noFill/>
        </p:spPr>
        <p:txBody>
          <a:bodyPr wrap="square" rtlCol="0">
            <a:spAutoFit/>
          </a:bodyPr>
          <a:lstStyle/>
          <a:p>
            <a:r>
              <a:rPr lang="en-US" sz="1000" b="1" dirty="0" smtClean="0">
                <a:solidFill>
                  <a:schemeClr val="tx1">
                    <a:lumMod val="50000"/>
                    <a:lumOff val="50000"/>
                  </a:schemeClr>
                </a:solidFill>
                <a:latin typeface="Arial" panose="020B0604020202020204" pitchFamily="34" charset="0"/>
                <a:cs typeface="Arial" panose="020B0604020202020204" pitchFamily="34" charset="0"/>
              </a:rPr>
              <a:t>Huerfano</a:t>
            </a:r>
          </a:p>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County</a:t>
            </a:r>
          </a:p>
        </p:txBody>
      </p:sp>
      <p:grpSp>
        <p:nvGrpSpPr>
          <p:cNvPr id="10" name="Group 9"/>
          <p:cNvGrpSpPr/>
          <p:nvPr/>
        </p:nvGrpSpPr>
        <p:grpSpPr>
          <a:xfrm>
            <a:off x="8895889" y="2591636"/>
            <a:ext cx="3193366" cy="2291474"/>
            <a:chOff x="8998634" y="2157871"/>
            <a:chExt cx="3193366" cy="2291474"/>
          </a:xfrm>
        </p:grpSpPr>
        <p:pic>
          <p:nvPicPr>
            <p:cNvPr id="1028" name="Picture 4" descr="Image result for colorado county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8634" y="2157871"/>
              <a:ext cx="3193366" cy="22914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a:spLocks/>
            </p:cNvSpPr>
            <p:nvPr/>
          </p:nvSpPr>
          <p:spPr>
            <a:xfrm>
              <a:off x="10770185" y="4081627"/>
              <a:ext cx="448063" cy="36576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638817" y="1377976"/>
            <a:ext cx="1903921" cy="923330"/>
            <a:chOff x="321324" y="1420417"/>
            <a:chExt cx="1903921" cy="923330"/>
          </a:xfrm>
        </p:grpSpPr>
        <p:sp>
          <p:nvSpPr>
            <p:cNvPr id="42" name="TextBox 41"/>
            <p:cNvSpPr txBox="1"/>
            <p:nvPr/>
          </p:nvSpPr>
          <p:spPr>
            <a:xfrm>
              <a:off x="321324" y="1420417"/>
              <a:ext cx="1875074" cy="923330"/>
            </a:xfrm>
            <a:prstGeom prst="rect">
              <a:avLst/>
            </a:prstGeom>
            <a:solidFill>
              <a:schemeClr val="bg1"/>
            </a:solidFill>
          </p:spPr>
          <p:txBody>
            <a:bodyPr wrap="square" rtlCol="0">
              <a:spAutoFit/>
            </a:bodyPr>
            <a:lstStyle/>
            <a:p>
              <a:r>
                <a:rPr lang="en-US" sz="1100" dirty="0" smtClean="0">
                  <a:latin typeface="Arial" panose="020B0604020202020204" pitchFamily="34" charset="0"/>
                  <a:cs typeface="Arial" panose="020B0604020202020204" pitchFamily="34" charset="0"/>
                </a:rPr>
                <a:t>UIC Class 2 disposal wells</a:t>
              </a:r>
            </a:p>
            <a:p>
              <a:endParaRPr lang="en-US" sz="1600" dirty="0">
                <a:latin typeface="Arial" panose="020B0604020202020204" pitchFamily="34" charset="0"/>
                <a:cs typeface="Arial" panose="020B0604020202020204" pitchFamily="34" charset="0"/>
              </a:endParaRPr>
            </a:p>
            <a:p>
              <a:endParaRPr lang="en-US" sz="1200" dirty="0" smtClean="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rotWithShape="1">
            <a:blip r:embed="rId4"/>
            <a:srcRect r="14699"/>
            <a:stretch/>
          </p:blipFill>
          <p:spPr>
            <a:xfrm>
              <a:off x="350725" y="1687341"/>
              <a:ext cx="1874520" cy="527923"/>
            </a:xfrm>
            <a:prstGeom prst="rect">
              <a:avLst/>
            </a:prstGeom>
          </p:spPr>
        </p:pic>
      </p:grpSp>
      <p:sp>
        <p:nvSpPr>
          <p:cNvPr id="33" name="TextBox 32"/>
          <p:cNvSpPr txBox="1"/>
          <p:nvPr/>
        </p:nvSpPr>
        <p:spPr>
          <a:xfrm>
            <a:off x="5186043" y="1377039"/>
            <a:ext cx="1638698" cy="246221"/>
          </a:xfrm>
          <a:prstGeom prst="rect">
            <a:avLst/>
          </a:prstGeom>
          <a:noFill/>
        </p:spPr>
        <p:txBody>
          <a:bodyPr wrap="square" rtlCol="0">
            <a:spAutoFit/>
          </a:bodyPr>
          <a:lstStyle/>
          <a:p>
            <a:r>
              <a:rPr lang="en-US" sz="1000" b="1" dirty="0" smtClean="0">
                <a:solidFill>
                  <a:schemeClr val="accent6">
                    <a:lumMod val="75000"/>
                  </a:schemeClr>
                </a:solidFill>
                <a:latin typeface="Arial" panose="020B0604020202020204" pitchFamily="34" charset="0"/>
                <a:cs typeface="Arial" panose="020B0604020202020204" pitchFamily="34" charset="0"/>
              </a:rPr>
              <a:t>USDA Forest Service</a:t>
            </a:r>
          </a:p>
        </p:txBody>
      </p:sp>
      <p:sp>
        <p:nvSpPr>
          <p:cNvPr id="36" name="TextBox 35"/>
          <p:cNvSpPr txBox="1"/>
          <p:nvPr/>
        </p:nvSpPr>
        <p:spPr>
          <a:xfrm>
            <a:off x="2736525" y="3737373"/>
            <a:ext cx="632243" cy="400110"/>
          </a:xfrm>
          <a:prstGeom prst="rect">
            <a:avLst/>
          </a:prstGeom>
          <a:noFill/>
        </p:spPr>
        <p:txBody>
          <a:bodyPr wrap="square" rtlCol="0">
            <a:spAutoFit/>
          </a:bodyPr>
          <a:lstStyle/>
          <a:p>
            <a:r>
              <a:rPr lang="en-US" sz="1000" b="1" dirty="0" smtClean="0">
                <a:solidFill>
                  <a:srgbClr val="E6AF00"/>
                </a:solidFill>
                <a:latin typeface="Arial" panose="020B0604020202020204" pitchFamily="34" charset="0"/>
                <a:cs typeface="Arial" panose="020B0604020202020204" pitchFamily="34" charset="0"/>
              </a:rPr>
              <a:t>Interior</a:t>
            </a:r>
          </a:p>
          <a:p>
            <a:r>
              <a:rPr lang="en-US" sz="1000" b="1" dirty="0" smtClean="0">
                <a:solidFill>
                  <a:srgbClr val="E6AF00"/>
                </a:solidFill>
                <a:latin typeface="Arial" panose="020B0604020202020204" pitchFamily="34" charset="0"/>
                <a:cs typeface="Arial" panose="020B0604020202020204" pitchFamily="34" charset="0"/>
              </a:rPr>
              <a:t>BLM</a:t>
            </a:r>
          </a:p>
        </p:txBody>
      </p:sp>
      <p:sp>
        <p:nvSpPr>
          <p:cNvPr id="37" name="TextBox 36"/>
          <p:cNvSpPr txBox="1"/>
          <p:nvPr/>
        </p:nvSpPr>
        <p:spPr>
          <a:xfrm>
            <a:off x="5472430" y="2313218"/>
            <a:ext cx="849083" cy="400110"/>
          </a:xfrm>
          <a:prstGeom prst="rect">
            <a:avLst/>
          </a:prstGeom>
          <a:noFill/>
        </p:spPr>
        <p:txBody>
          <a:bodyPr wrap="square" rtlCol="0">
            <a:spAutoFit/>
          </a:bodyPr>
          <a:lstStyle/>
          <a:p>
            <a:r>
              <a:rPr lang="en-US" sz="1000" b="1" dirty="0" smtClean="0">
                <a:solidFill>
                  <a:srgbClr val="FF0000"/>
                </a:solidFill>
                <a:latin typeface="Arial" panose="020B0604020202020204" pitchFamily="34" charset="0"/>
                <a:cs typeface="Arial" panose="020B0604020202020204" pitchFamily="34" charset="0"/>
              </a:rPr>
              <a:t>DOD</a:t>
            </a:r>
          </a:p>
          <a:p>
            <a:r>
              <a:rPr lang="en-US" sz="1000" b="1" dirty="0" smtClean="0">
                <a:solidFill>
                  <a:srgbClr val="FF0000"/>
                </a:solidFill>
                <a:latin typeface="Arial" panose="020B0604020202020204" pitchFamily="34" charset="0"/>
                <a:cs typeface="Arial" panose="020B0604020202020204" pitchFamily="34" charset="0"/>
              </a:rPr>
              <a:t>U.S. Army</a:t>
            </a:r>
          </a:p>
        </p:txBody>
      </p:sp>
      <p:sp>
        <p:nvSpPr>
          <p:cNvPr id="38" name="TextBox 37"/>
          <p:cNvSpPr txBox="1"/>
          <p:nvPr/>
        </p:nvSpPr>
        <p:spPr>
          <a:xfrm>
            <a:off x="357171" y="2820036"/>
            <a:ext cx="1103090" cy="400110"/>
          </a:xfrm>
          <a:prstGeom prst="rect">
            <a:avLst/>
          </a:prstGeom>
          <a:noFill/>
        </p:spPr>
        <p:txBody>
          <a:bodyPr wrap="square" rtlCol="0">
            <a:spAutoFit/>
          </a:bodyPr>
          <a:lstStyle/>
          <a:p>
            <a:r>
              <a:rPr lang="en-US" sz="1000" b="1" dirty="0" smtClean="0">
                <a:solidFill>
                  <a:schemeClr val="accent6">
                    <a:lumMod val="75000"/>
                  </a:schemeClr>
                </a:solidFill>
                <a:latin typeface="Arial" panose="020B0604020202020204" pitchFamily="34" charset="0"/>
                <a:cs typeface="Arial" panose="020B0604020202020204" pitchFamily="34" charset="0"/>
              </a:rPr>
              <a:t>USDA </a:t>
            </a:r>
          </a:p>
          <a:p>
            <a:r>
              <a:rPr lang="en-US" sz="1000" b="1" dirty="0" smtClean="0">
                <a:solidFill>
                  <a:schemeClr val="accent6">
                    <a:lumMod val="75000"/>
                  </a:schemeClr>
                </a:solidFill>
                <a:latin typeface="Arial" panose="020B0604020202020204" pitchFamily="34" charset="0"/>
                <a:cs typeface="Arial" panose="020B0604020202020204" pitchFamily="34" charset="0"/>
              </a:rPr>
              <a:t>Forest Service</a:t>
            </a:r>
          </a:p>
        </p:txBody>
      </p:sp>
      <p:grpSp>
        <p:nvGrpSpPr>
          <p:cNvPr id="6" name="Group 5"/>
          <p:cNvGrpSpPr/>
          <p:nvPr/>
        </p:nvGrpSpPr>
        <p:grpSpPr>
          <a:xfrm>
            <a:off x="2493233" y="1384879"/>
            <a:ext cx="2125251" cy="1328449"/>
            <a:chOff x="2286000" y="1386797"/>
            <a:chExt cx="2125251" cy="1195901"/>
          </a:xfrm>
        </p:grpSpPr>
        <p:sp>
          <p:nvSpPr>
            <p:cNvPr id="1032" name="TextBox 1031"/>
            <p:cNvSpPr txBox="1"/>
            <p:nvPr/>
          </p:nvSpPr>
          <p:spPr>
            <a:xfrm>
              <a:off x="2286000" y="1386797"/>
              <a:ext cx="2125251" cy="1000274"/>
            </a:xfrm>
            <a:prstGeom prst="rect">
              <a:avLst/>
            </a:prstGeom>
            <a:solidFill>
              <a:schemeClr val="bg1"/>
            </a:solidFill>
          </p:spPr>
          <p:txBody>
            <a:bodyPr wrap="square" rtlCol="0">
              <a:spAutoFit/>
            </a:bodyPr>
            <a:lstStyle/>
            <a:p>
              <a:r>
                <a:rPr lang="en-US" sz="1100" dirty="0" smtClean="0">
                  <a:latin typeface="Arial" panose="020B0604020202020204" pitchFamily="34" charset="0"/>
                  <a:cs typeface="Arial" panose="020B0604020202020204" pitchFamily="34" charset="0"/>
                </a:rPr>
                <a:t>Oil and gas production wells</a:t>
              </a:r>
            </a:p>
            <a:p>
              <a:endParaRPr lang="en-US" sz="1200" dirty="0">
                <a:latin typeface="Arial" panose="020B0604020202020204" pitchFamily="34" charset="0"/>
                <a:cs typeface="Arial" panose="020B0604020202020204" pitchFamily="34" charset="0"/>
              </a:endParaRPr>
            </a:p>
            <a:p>
              <a:endParaRPr lang="en-US" sz="1200" dirty="0" smtClean="0">
                <a:latin typeface="Arial" panose="020B0604020202020204" pitchFamily="34" charset="0"/>
                <a:cs typeface="Arial" panose="020B0604020202020204" pitchFamily="34" charset="0"/>
              </a:endParaRPr>
            </a:p>
            <a:p>
              <a:endParaRPr lang="en-US" sz="1200" dirty="0" smtClean="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a:srcRect l="1406" t="53125" r="82430" b="43125"/>
            <a:stretch/>
          </p:blipFill>
          <p:spPr>
            <a:xfrm>
              <a:off x="2286000" y="2308378"/>
              <a:ext cx="2103120" cy="274320"/>
            </a:xfrm>
            <a:prstGeom prst="rect">
              <a:avLst/>
            </a:prstGeom>
          </p:spPr>
        </p:pic>
        <p:pic>
          <p:nvPicPr>
            <p:cNvPr id="22" name="Picture 21"/>
            <p:cNvPicPr>
              <a:picLocks noChangeAspect="1"/>
            </p:cNvPicPr>
            <p:nvPr/>
          </p:nvPicPr>
          <p:blipFill rotWithShape="1">
            <a:blip r:embed="rId5"/>
            <a:srcRect l="1406" t="45625" r="82430" b="50625"/>
            <a:stretch/>
          </p:blipFill>
          <p:spPr>
            <a:xfrm>
              <a:off x="2286000" y="2047253"/>
              <a:ext cx="2103120" cy="274320"/>
            </a:xfrm>
            <a:prstGeom prst="rect">
              <a:avLst/>
            </a:prstGeom>
          </p:spPr>
        </p:pic>
        <p:pic>
          <p:nvPicPr>
            <p:cNvPr id="23" name="Picture 22"/>
            <p:cNvPicPr>
              <a:picLocks noChangeAspect="1"/>
            </p:cNvPicPr>
            <p:nvPr/>
          </p:nvPicPr>
          <p:blipFill rotWithShape="1">
            <a:blip r:embed="rId5"/>
            <a:srcRect l="1406" t="39999" r="82430" b="56251"/>
            <a:stretch/>
          </p:blipFill>
          <p:spPr>
            <a:xfrm>
              <a:off x="2286000" y="1640614"/>
              <a:ext cx="2103120" cy="274320"/>
            </a:xfrm>
            <a:prstGeom prst="rect">
              <a:avLst/>
            </a:prstGeom>
          </p:spPr>
        </p:pic>
        <p:pic>
          <p:nvPicPr>
            <p:cNvPr id="24" name="Picture 23"/>
            <p:cNvPicPr>
              <a:picLocks noChangeAspect="1"/>
            </p:cNvPicPr>
            <p:nvPr/>
          </p:nvPicPr>
          <p:blipFill rotWithShape="1">
            <a:blip r:embed="rId5"/>
            <a:srcRect l="1406" t="32500" r="82430" b="63750"/>
            <a:stretch/>
          </p:blipFill>
          <p:spPr>
            <a:xfrm>
              <a:off x="2286000" y="1823701"/>
              <a:ext cx="2103120" cy="274320"/>
            </a:xfrm>
            <a:prstGeom prst="rect">
              <a:avLst/>
            </a:prstGeom>
          </p:spPr>
        </p:pic>
      </p:grpSp>
    </p:spTree>
    <p:extLst>
      <p:ext uri="{BB962C8B-B14F-4D97-AF65-F5344CB8AC3E}">
        <p14:creationId xmlns:p14="http://schemas.microsoft.com/office/powerpoint/2010/main" val="3045560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Supply-side strong driver in Las Animas</a:t>
            </a:r>
            <a:endParaRPr lang="en-US" dirty="0">
              <a:latin typeface="Arial" panose="020B0604020202020204" pitchFamily="34" charset="0"/>
              <a:cs typeface="Arial" panose="020B0604020202020204" pitchFamily="34" charset="0"/>
            </a:endParaRPr>
          </a:p>
        </p:txBody>
      </p:sp>
      <p:sp>
        <p:nvSpPr>
          <p:cNvPr id="7" name="Content Placeholder 6"/>
          <p:cNvSpPr>
            <a:spLocks noGrp="1"/>
          </p:cNvSpPr>
          <p:nvPr>
            <p:ph sz="half" idx="2"/>
          </p:nvPr>
        </p:nvSpPr>
        <p:spPr>
          <a:xfrm>
            <a:off x="9378536" y="1448660"/>
            <a:ext cx="2813464" cy="3368842"/>
          </a:xfrm>
        </p:spPr>
        <p:txBody>
          <a:bodyPr>
            <a:normAutofit/>
          </a:bodyPr>
          <a:lstStyle/>
          <a:p>
            <a:r>
              <a:rPr lang="en-US" sz="1600" dirty="0" smtClean="0">
                <a:latin typeface="Arial" panose="020B0604020202020204" pitchFamily="34" charset="0"/>
                <a:cs typeface="Arial" panose="020B0604020202020204" pitchFamily="34" charset="0"/>
              </a:rPr>
              <a:t>Raton Basin: 1 M≥4 quake from 1972-July 2001, 12 from August 2001-2013; Linked to </a:t>
            </a:r>
            <a:r>
              <a:rPr lang="en-US" sz="1600" dirty="0" err="1" smtClean="0">
                <a:latin typeface="Arial" panose="020B0604020202020204" pitchFamily="34" charset="0"/>
                <a:cs typeface="Arial" panose="020B0604020202020204" pitchFamily="34" charset="0"/>
              </a:rPr>
              <a:t>deepwell</a:t>
            </a:r>
            <a:r>
              <a:rPr lang="en-US" sz="1600" dirty="0" smtClean="0">
                <a:latin typeface="Arial" panose="020B0604020202020204" pitchFamily="34" charset="0"/>
                <a:cs typeface="Arial" panose="020B0604020202020204" pitchFamily="34" charset="0"/>
              </a:rPr>
              <a:t> injection – no damages 	(Rubinstein, </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Ellsworth, </a:t>
            </a:r>
            <a:r>
              <a:rPr lang="en-US" sz="1600" dirty="0" err="1" smtClean="0">
                <a:latin typeface="Arial" panose="020B0604020202020204" pitchFamily="34" charset="0"/>
                <a:cs typeface="Arial" panose="020B0604020202020204" pitchFamily="34" charset="0"/>
              </a:rPr>
              <a:t>McGarr</a:t>
            </a:r>
            <a:r>
              <a:rPr lang="en-US" sz="1600" dirty="0" smtClean="0">
                <a:latin typeface="Arial" panose="020B0604020202020204" pitchFamily="34" charset="0"/>
                <a:cs typeface="Arial" panose="020B0604020202020204" pitchFamily="34" charset="0"/>
              </a:rPr>
              <a:t>, 	and Benz, 2014)</a:t>
            </a:r>
          </a:p>
        </p:txBody>
      </p:sp>
      <p:sp>
        <p:nvSpPr>
          <p:cNvPr id="27" name="TextBox 26"/>
          <p:cNvSpPr txBox="1"/>
          <p:nvPr/>
        </p:nvSpPr>
        <p:spPr>
          <a:xfrm>
            <a:off x="0" y="4928382"/>
            <a:ext cx="12077896" cy="646331"/>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Sources: </a:t>
            </a:r>
            <a:r>
              <a:rPr lang="en-US" sz="1200" dirty="0">
                <a:latin typeface="Arial" panose="020B0604020202020204" pitchFamily="34" charset="0"/>
                <a:cs typeface="Arial" panose="020B0604020202020204" pitchFamily="34" charset="0"/>
              </a:rPr>
              <a:t>Well data imported from imported from the EIA and Ground Water Protection Council’s National Oil and Gas Gateway </a:t>
            </a:r>
            <a:r>
              <a:rPr lang="en-US" sz="1200" dirty="0" smtClean="0">
                <a:latin typeface="Arial" panose="020B0604020202020204" pitchFamily="34" charset="0"/>
                <a:cs typeface="Arial" panose="020B0604020202020204" pitchFamily="34" charset="0"/>
              </a:rPr>
              <a:t>Initiative. Layer showing one-year chance of potentially minor-damage ground shaking forecast from the U.S. Environmental Protection Agency’s Earthquake Interactive Maps, with data provided by Petersen, Mark D., et. al. “2018 One-Year Seismic Hazard Forecast for the Central and Eastern United States from Induced and Natural Earthquakes”. </a:t>
            </a:r>
            <a:r>
              <a:rPr lang="en-US" sz="1200" u="sng" dirty="0" smtClean="0">
                <a:latin typeface="Arial" panose="020B0604020202020204" pitchFamily="34" charset="0"/>
                <a:cs typeface="Arial" panose="020B0604020202020204" pitchFamily="34" charset="0"/>
              </a:rPr>
              <a:t>U.S. Geological Survey</a:t>
            </a:r>
            <a:r>
              <a:rPr lang="en-US" sz="1200" dirty="0" smtClean="0">
                <a:latin typeface="Arial" panose="020B0604020202020204" pitchFamily="34" charset="0"/>
                <a:cs typeface="Arial" panose="020B0604020202020204" pitchFamily="34" charset="0"/>
              </a:rPr>
              <a:t>, March 2018.</a:t>
            </a:r>
            <a:endParaRPr lang="en-US" sz="1200" dirty="0">
              <a:latin typeface="Arial" panose="020B0604020202020204" pitchFamily="34" charset="0"/>
              <a:cs typeface="Arial" panose="020B0604020202020204" pitchFamily="34" charset="0"/>
            </a:endParaRPr>
          </a:p>
        </p:txBody>
      </p:sp>
      <p:grpSp>
        <p:nvGrpSpPr>
          <p:cNvPr id="4" name="Group 3"/>
          <p:cNvGrpSpPr/>
          <p:nvPr/>
        </p:nvGrpSpPr>
        <p:grpSpPr>
          <a:xfrm>
            <a:off x="111924" y="1509997"/>
            <a:ext cx="10709558" cy="3439754"/>
            <a:chOff x="94430" y="1652751"/>
            <a:chExt cx="12044032" cy="4468585"/>
          </a:xfrm>
        </p:grpSpPr>
        <p:pic>
          <p:nvPicPr>
            <p:cNvPr id="1026" name="Picture 2" descr="BLANK UNITED STATES MAP GLOSSY POSTER PICTURE PHOTO america usa co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0514" y="3943280"/>
              <a:ext cx="2087948" cy="13929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spect="1"/>
            </p:cNvSpPr>
            <p:nvPr/>
          </p:nvSpPr>
          <p:spPr>
            <a:xfrm>
              <a:off x="10633587" y="4563780"/>
              <a:ext cx="394314" cy="228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9230540" y="1652751"/>
              <a:ext cx="1399813" cy="2892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230541" y="4810609"/>
              <a:ext cx="1399812" cy="12693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preferRelativeResize="0">
              <a:picLocks noChangeAspect="1"/>
            </p:cNvPicPr>
            <p:nvPr/>
          </p:nvPicPr>
          <p:blipFill rotWithShape="1">
            <a:blip r:embed="rId3"/>
            <a:srcRect l="21786" t="27500" r="7936" b="15000"/>
            <a:stretch/>
          </p:blipFill>
          <p:spPr>
            <a:xfrm>
              <a:off x="94430" y="1652751"/>
              <a:ext cx="9116436" cy="4468585"/>
            </a:xfrm>
            <a:prstGeom prst="rect">
              <a:avLst/>
            </a:prstGeom>
            <a:ln w="25400">
              <a:solidFill>
                <a:schemeClr val="tx1"/>
              </a:solidFill>
            </a:ln>
          </p:spPr>
        </p:pic>
        <p:sp>
          <p:nvSpPr>
            <p:cNvPr id="6" name="TextBox 5"/>
            <p:cNvSpPr txBox="1"/>
            <p:nvPr/>
          </p:nvSpPr>
          <p:spPr>
            <a:xfrm>
              <a:off x="114104" y="3833764"/>
              <a:ext cx="2389606" cy="2059137"/>
            </a:xfrm>
            <a:prstGeom prst="rect">
              <a:avLst/>
            </a:prstGeom>
            <a:solidFill>
              <a:schemeClr val="bg1"/>
            </a:solidFill>
          </p:spPr>
          <p:txBody>
            <a:bodyPr wrap="square" rtlCol="0">
              <a:spAutoFit/>
            </a:bodyPr>
            <a:lstStyle/>
            <a:p>
              <a:r>
                <a:rPr lang="en-US" sz="800" b="1" dirty="0" smtClean="0">
                  <a:latin typeface="Arial" panose="020B0604020202020204" pitchFamily="34" charset="0"/>
                  <a:cs typeface="Arial" panose="020B0604020202020204" pitchFamily="34" charset="0"/>
                </a:rPr>
                <a:t>One-year chance of potentially minor-damage ground shaking forecast (%)</a:t>
              </a:r>
            </a:p>
            <a:p>
              <a:endParaRPr lang="en-US" sz="800" b="1" dirty="0">
                <a:latin typeface="Arial" panose="020B0604020202020204" pitchFamily="34" charset="0"/>
                <a:cs typeface="Arial" panose="020B0604020202020204" pitchFamily="34" charset="0"/>
              </a:endParaRPr>
            </a:p>
            <a:p>
              <a:endParaRPr lang="en-US" sz="800" b="1" dirty="0" smtClean="0">
                <a:latin typeface="Arial" panose="020B0604020202020204" pitchFamily="34" charset="0"/>
                <a:cs typeface="Arial" panose="020B0604020202020204" pitchFamily="34" charset="0"/>
              </a:endParaRPr>
            </a:p>
            <a:p>
              <a:endParaRPr lang="en-US" sz="800" b="1" dirty="0">
                <a:latin typeface="Arial" panose="020B0604020202020204" pitchFamily="34" charset="0"/>
                <a:cs typeface="Arial" panose="020B0604020202020204" pitchFamily="34" charset="0"/>
              </a:endParaRPr>
            </a:p>
            <a:p>
              <a:endParaRPr lang="en-US" sz="900" b="1" dirty="0" smtClean="0">
                <a:latin typeface="Arial" panose="020B0604020202020204" pitchFamily="34" charset="0"/>
                <a:cs typeface="Arial" panose="020B0604020202020204" pitchFamily="34" charset="0"/>
              </a:endParaRPr>
            </a:p>
            <a:p>
              <a:r>
                <a:rPr lang="en-US" sz="600" dirty="0" smtClean="0">
                  <a:latin typeface="Arial" panose="020B0604020202020204" pitchFamily="34" charset="0"/>
                  <a:cs typeface="Arial" panose="020B0604020202020204" pitchFamily="34" charset="0"/>
                </a:rPr>
                <a:t>a</a:t>
              </a:r>
              <a:endParaRPr lang="en-US" sz="1050" dirty="0" smtClean="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smtClean="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2108" t="59375" r="90864" b="24375"/>
            <a:stretch/>
          </p:blipFill>
          <p:spPr>
            <a:xfrm>
              <a:off x="234807" y="4186072"/>
              <a:ext cx="1048303" cy="1262861"/>
            </a:xfrm>
            <a:prstGeom prst="rect">
              <a:avLst/>
            </a:prstGeom>
          </p:spPr>
        </p:pic>
      </p:grpSp>
      <p:sp>
        <p:nvSpPr>
          <p:cNvPr id="11" name="Rectangle 10"/>
          <p:cNvSpPr/>
          <p:nvPr/>
        </p:nvSpPr>
        <p:spPr>
          <a:xfrm>
            <a:off x="111924" y="5574713"/>
            <a:ext cx="11653879" cy="1231106"/>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smtClean="0">
                <a:latin typeface="Arial" panose="020B0604020202020204" pitchFamily="34" charset="0"/>
                <a:cs typeface="Arial" panose="020B0604020202020204" pitchFamily="34" charset="0"/>
              </a:rPr>
              <a:t>Well capacity less an issue than cost: Operators still must pay </a:t>
            </a:r>
            <a:r>
              <a:rPr lang="en-US" sz="1600" dirty="0">
                <a:latin typeface="Arial" panose="020B0604020202020204" pitchFamily="34" charset="0"/>
                <a:cs typeface="Arial" panose="020B0604020202020204" pitchFamily="34" charset="0"/>
              </a:rPr>
              <a:t>for de-oiling, </a:t>
            </a:r>
            <a:r>
              <a:rPr lang="en-US" sz="1600" dirty="0" smtClean="0">
                <a:latin typeface="Arial" panose="020B0604020202020204" pitchFamily="34" charset="0"/>
                <a:cs typeface="Arial" panose="020B0604020202020204" pitchFamily="34" charset="0"/>
              </a:rPr>
              <a:t>filtration &amp; chlorination, injecting. </a:t>
            </a:r>
          </a:p>
          <a:p>
            <a:pPr marL="285750" indent="-285750">
              <a:spcAft>
                <a:spcPts val="600"/>
              </a:spcAft>
              <a:buFont typeface="Arial" panose="020B0604020202020204" pitchFamily="34" charset="0"/>
              <a:buChar char="•"/>
            </a:pPr>
            <a:r>
              <a:rPr lang="en-US" sz="1600" dirty="0" err="1" smtClean="0">
                <a:latin typeface="Arial" panose="020B0604020202020204" pitchFamily="34" charset="0"/>
                <a:cs typeface="Arial" panose="020B0604020202020204" pitchFamily="34" charset="0"/>
              </a:rPr>
              <a:t>Plumlee</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Debroux</a:t>
            </a:r>
            <a:r>
              <a:rPr lang="en-US" sz="1600" dirty="0" smtClean="0">
                <a:latin typeface="Arial" panose="020B0604020202020204" pitchFamily="34" charset="0"/>
                <a:cs typeface="Arial" panose="020B0604020202020204" pitchFamily="34" charset="0"/>
              </a:rPr>
              <a:t>, and </a:t>
            </a:r>
            <a:r>
              <a:rPr lang="en-US" sz="1600" dirty="0" err="1" smtClean="0">
                <a:latin typeface="Arial" panose="020B0604020202020204" pitchFamily="34" charset="0"/>
                <a:cs typeface="Arial" panose="020B0604020202020204" pitchFamily="34" charset="0"/>
              </a:rPr>
              <a:t>Taffler</a:t>
            </a:r>
            <a:r>
              <a:rPr lang="en-US" sz="1600" dirty="0" smtClean="0">
                <a:latin typeface="Arial" panose="020B0604020202020204" pitchFamily="34" charset="0"/>
                <a:cs typeface="Arial" panose="020B0604020202020204" pitchFamily="34" charset="0"/>
              </a:rPr>
              <a:t> (2014): CBM injection, disposal costs $1-$4/</a:t>
            </a:r>
            <a:r>
              <a:rPr lang="en-US" sz="1600" dirty="0" err="1" smtClean="0">
                <a:latin typeface="Arial" panose="020B0604020202020204" pitchFamily="34" charset="0"/>
                <a:cs typeface="Arial" panose="020B0604020202020204" pitchFamily="34" charset="0"/>
              </a:rPr>
              <a:t>bbl</a:t>
            </a:r>
            <a:r>
              <a:rPr lang="en-US" sz="1600" dirty="0" smtClean="0">
                <a:latin typeface="Arial" panose="020B0604020202020204" pitchFamily="34" charset="0"/>
                <a:cs typeface="Arial" panose="020B0604020202020204" pitchFamily="34" charset="0"/>
              </a:rPr>
              <a:t> ($0.75/</a:t>
            </a:r>
            <a:r>
              <a:rPr lang="en-US" sz="1600" dirty="0" err="1" smtClean="0">
                <a:latin typeface="Arial" panose="020B0604020202020204" pitchFamily="34" charset="0"/>
                <a:cs typeface="Arial" panose="020B0604020202020204" pitchFamily="34" charset="0"/>
              </a:rPr>
              <a:t>bbl</a:t>
            </a:r>
            <a:r>
              <a:rPr lang="en-US" sz="1600" dirty="0" smtClean="0">
                <a:latin typeface="Arial" panose="020B0604020202020204" pitchFamily="34" charset="0"/>
                <a:cs typeface="Arial" panose="020B0604020202020204" pitchFamily="34" charset="0"/>
              </a:rPr>
              <a:t> surface discharge).</a:t>
            </a:r>
          </a:p>
          <a:p>
            <a:pPr marL="285750" indent="-285750">
              <a:spcAft>
                <a:spcPts val="600"/>
              </a:spcAft>
              <a:buFont typeface="Arial" panose="020B0604020202020204" pitchFamily="34" charset="0"/>
              <a:buChar char="•"/>
            </a:pPr>
            <a:r>
              <a:rPr lang="en-US" sz="1600" dirty="0" err="1" smtClean="0">
                <a:latin typeface="Arial" panose="020B0604020202020204" pitchFamily="34" charset="0"/>
                <a:cs typeface="Arial" panose="020B0604020202020204" pitchFamily="34" charset="0"/>
              </a:rPr>
              <a:t>Zemlick</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Kahlor</a:t>
            </a:r>
            <a:r>
              <a:rPr lang="en-US" sz="1600" dirty="0" smtClean="0">
                <a:latin typeface="Arial" panose="020B0604020202020204" pitchFamily="34" charset="0"/>
                <a:cs typeface="Arial" panose="020B0604020202020204" pitchFamily="34" charset="0"/>
              </a:rPr>
              <a:t>, Thompson, et. al. (2018): Transportation and injection of produced water </a:t>
            </a:r>
            <a:r>
              <a:rPr lang="en-US" sz="1600" dirty="0">
                <a:latin typeface="Arial" panose="020B0604020202020204" pitchFamily="34" charset="0"/>
                <a:cs typeface="Arial" panose="020B0604020202020204" pitchFamily="34" charset="0"/>
              </a:rPr>
              <a:t>require .63 kWh/</a:t>
            </a:r>
            <a:r>
              <a:rPr lang="en-US" sz="1600" dirty="0" err="1">
                <a:latin typeface="Arial" panose="020B0604020202020204" pitchFamily="34" charset="0"/>
                <a:cs typeface="Arial" panose="020B0604020202020204" pitchFamily="34" charset="0"/>
              </a:rPr>
              <a:t>bbl</a:t>
            </a:r>
            <a:r>
              <a:rPr lang="en-US" sz="1600" dirty="0">
                <a:latin typeface="Arial" panose="020B0604020202020204" pitchFamily="34" charset="0"/>
                <a:cs typeface="Arial" panose="020B0604020202020204" pitchFamily="34" charset="0"/>
              </a:rPr>
              <a:t> in </a:t>
            </a:r>
            <a:r>
              <a:rPr lang="en-US" sz="1600" dirty="0" smtClean="0">
                <a:latin typeface="Arial" panose="020B0604020202020204" pitchFamily="34" charset="0"/>
                <a:cs typeface="Arial" panose="020B0604020202020204" pitchFamily="34" charset="0"/>
              </a:rPr>
              <a:t>San Juan, .34 kWh/</a:t>
            </a:r>
            <a:r>
              <a:rPr lang="en-US" sz="1600" dirty="0" err="1" smtClean="0">
                <a:latin typeface="Arial" panose="020B0604020202020204" pitchFamily="34" charset="0"/>
                <a:cs typeface="Arial" panose="020B0604020202020204" pitchFamily="34" charset="0"/>
              </a:rPr>
              <a:t>bbl</a:t>
            </a:r>
            <a:r>
              <a:rPr lang="en-US" sz="1600" dirty="0" smtClean="0">
                <a:latin typeface="Arial" panose="020B0604020202020204" pitchFamily="34" charset="0"/>
                <a:cs typeface="Arial" panose="020B0604020202020204" pitchFamily="34" charset="0"/>
              </a:rPr>
              <a:t> in Raton Basins (New Mexico side, excludes freshwater pumped &amp; transported for new </a:t>
            </a:r>
            <a:r>
              <a:rPr lang="en-US" sz="1600" dirty="0" err="1" smtClean="0">
                <a:latin typeface="Arial" panose="020B0604020202020204" pitchFamily="34" charset="0"/>
                <a:cs typeface="Arial" panose="020B0604020202020204" pitchFamily="34" charset="0"/>
              </a:rPr>
              <a:t>fracs</a:t>
            </a:r>
            <a:r>
              <a:rPr lang="en-US" sz="1600" dirty="0" smtClean="0">
                <a:latin typeface="Arial" panose="020B0604020202020204" pitchFamily="34" charset="0"/>
                <a:cs typeface="Arial" panose="020B0604020202020204" pitchFamily="34" charset="0"/>
              </a:rPr>
              <a:t>).</a:t>
            </a:r>
            <a:endParaRPr lang="en-US" sz="1600" dirty="0"/>
          </a:p>
        </p:txBody>
      </p:sp>
    </p:spTree>
    <p:extLst>
      <p:ext uri="{BB962C8B-B14F-4D97-AF65-F5344CB8AC3E}">
        <p14:creationId xmlns:p14="http://schemas.microsoft.com/office/powerpoint/2010/main" val="38349077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34" y="1899138"/>
            <a:ext cx="6610383" cy="4020795"/>
          </a:xfrm>
          <a:prstGeom prst="rect">
            <a:avLst/>
          </a:prstGeom>
        </p:spPr>
      </p:pic>
      <p:sp>
        <p:nvSpPr>
          <p:cNvPr id="8" name="Title 7"/>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Weld County needs more than it’s producing</a:t>
            </a:r>
            <a:endParaRPr lang="en-US" sz="4000" dirty="0">
              <a:latin typeface="Arial" panose="020B0604020202020204" pitchFamily="34" charset="0"/>
              <a:cs typeface="Arial" panose="020B0604020202020204" pitchFamily="34" charset="0"/>
            </a:endParaRPr>
          </a:p>
        </p:txBody>
      </p:sp>
      <p:sp>
        <p:nvSpPr>
          <p:cNvPr id="3" name="TextBox 2"/>
          <p:cNvSpPr txBox="1"/>
          <p:nvPr/>
        </p:nvSpPr>
        <p:spPr>
          <a:xfrm>
            <a:off x="7063571" y="1622139"/>
            <a:ext cx="4572000" cy="276999"/>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Produced water (million barrels per day)</a:t>
            </a:r>
            <a:endParaRPr lang="en-US" sz="1200" b="1" dirty="0">
              <a:latin typeface="Arial" panose="020B0604020202020204" pitchFamily="34" charset="0"/>
              <a:cs typeface="Arial" panose="020B0604020202020204" pitchFamily="34" charset="0"/>
            </a:endParaRPr>
          </a:p>
        </p:txBody>
      </p:sp>
      <p:sp>
        <p:nvSpPr>
          <p:cNvPr id="9" name="TextBox 8"/>
          <p:cNvSpPr txBox="1"/>
          <p:nvPr/>
        </p:nvSpPr>
        <p:spPr>
          <a:xfrm>
            <a:off x="7063570" y="4233932"/>
            <a:ext cx="4950623" cy="276999"/>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Water volumes for hydraulic fracturing* (million barrels per day)</a:t>
            </a:r>
            <a:endParaRPr lang="en-US" sz="1200" b="1" dirty="0">
              <a:latin typeface="Arial" panose="020B0604020202020204" pitchFamily="34" charset="0"/>
              <a:cs typeface="Arial" panose="020B0604020202020204" pitchFamily="34" charset="0"/>
            </a:endParaRPr>
          </a:p>
        </p:txBody>
      </p:sp>
      <p:sp>
        <p:nvSpPr>
          <p:cNvPr id="10" name="Oval 9"/>
          <p:cNvSpPr/>
          <p:nvPr/>
        </p:nvSpPr>
        <p:spPr>
          <a:xfrm>
            <a:off x="3868615" y="31511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14335" y="3058382"/>
            <a:ext cx="949570" cy="276999"/>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Denver</a:t>
            </a:r>
            <a:endParaRPr lang="en-US" sz="1200" b="1" dirty="0">
              <a:latin typeface="Arial" panose="020B0604020202020204" pitchFamily="34" charset="0"/>
              <a:cs typeface="Arial" panose="020B0604020202020204" pitchFamily="34" charset="0"/>
            </a:endParaRPr>
          </a:p>
        </p:txBody>
      </p:sp>
      <p:graphicFrame>
        <p:nvGraphicFramePr>
          <p:cNvPr id="12" name="Chart 11"/>
          <p:cNvGraphicFramePr>
            <a:graphicFrameLocks/>
          </p:cNvGraphicFramePr>
          <p:nvPr>
            <p:extLst/>
          </p:nvPr>
        </p:nvGraphicFramePr>
        <p:xfrm>
          <a:off x="7170847" y="1937449"/>
          <a:ext cx="4818888" cy="21579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nvPr>
        </p:nvGraphicFramePr>
        <p:xfrm>
          <a:off x="7170847" y="4520200"/>
          <a:ext cx="4818888" cy="2157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254234" y="5958244"/>
            <a:ext cx="6610383" cy="861774"/>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Basins layer from U.S. Energy Information Administration (EIA), U.S. Shale Plays Map.</a:t>
            </a:r>
          </a:p>
          <a:p>
            <a:r>
              <a:rPr lang="en-US" sz="1000" dirty="0" smtClean="0">
                <a:latin typeface="Arial" panose="020B0604020202020204" pitchFamily="34" charset="0"/>
                <a:cs typeface="Arial" panose="020B0604020202020204" pitchFamily="34" charset="0"/>
              </a:rPr>
              <a:t>Graph info from Colorado Oil and Gas Conservation Commission, county data and </a:t>
            </a:r>
            <a:r>
              <a:rPr lang="en-US" sz="1000" dirty="0" err="1" smtClean="0">
                <a:latin typeface="Arial" panose="020B0604020202020204" pitchFamily="34" charset="0"/>
                <a:cs typeface="Arial" panose="020B0604020202020204" pitchFamily="34" charset="0"/>
              </a:rPr>
              <a:t>FracFocus</a:t>
            </a:r>
            <a:r>
              <a:rPr lang="en-US" sz="1000" dirty="0" smtClean="0">
                <a:latin typeface="Arial" panose="020B0604020202020204" pitchFamily="34" charset="0"/>
                <a:cs typeface="Arial" panose="020B0604020202020204" pitchFamily="34" charset="0"/>
              </a:rPr>
              <a:t> data </a:t>
            </a:r>
          </a:p>
          <a:p>
            <a:r>
              <a:rPr lang="en-US" sz="1000" dirty="0" smtClean="0">
                <a:latin typeface="Arial" panose="020B0604020202020204" pitchFamily="34" charset="0"/>
                <a:cs typeface="Arial" panose="020B0604020202020204" pitchFamily="34" charset="0"/>
              </a:rPr>
              <a:t>Imported from the EIA and Ground Water Protection Council’s National Oil and Gas Gateway Initiative.</a:t>
            </a:r>
          </a:p>
          <a:p>
            <a:r>
              <a:rPr lang="en-US" sz="1000" dirty="0" smtClean="0">
                <a:latin typeface="Arial" panose="020B0604020202020204" pitchFamily="34" charset="0"/>
                <a:cs typeface="Arial" panose="020B0604020202020204" pitchFamily="34" charset="0"/>
              </a:rPr>
              <a:t>*Water volumes for hydraulic fracturing include only freshwater and recycled water used for well completions. They do not include acids, foam, carbon dioxide, or other materials used for enhanced recovery.</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578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Guide for livestock watering TDS</a:t>
            </a:r>
            <a:endParaRPr lang="en-US" sz="4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l="15460" t="16250" r="34640" b="8750"/>
          <a:stretch/>
        </p:blipFill>
        <p:spPr>
          <a:xfrm>
            <a:off x="838200" y="1508865"/>
            <a:ext cx="6400619" cy="4827204"/>
          </a:xfrm>
          <a:prstGeom prst="rect">
            <a:avLst/>
          </a:prstGeom>
        </p:spPr>
      </p:pic>
      <p:sp>
        <p:nvSpPr>
          <p:cNvPr id="9" name="TextBox 8"/>
          <p:cNvSpPr txBox="1"/>
          <p:nvPr/>
        </p:nvSpPr>
        <p:spPr>
          <a:xfrm>
            <a:off x="838200" y="6396623"/>
            <a:ext cx="10268607"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 ALL Consulting</a:t>
            </a:r>
            <a:r>
              <a:rPr lang="en-US" sz="1000" dirty="0" smtClean="0">
                <a:latin typeface="Arial" panose="020B0604020202020204" pitchFamily="34" charset="0"/>
                <a:cs typeface="Arial" panose="020B0604020202020204" pitchFamily="34" charset="0"/>
              </a:rPr>
              <a:t>, </a:t>
            </a:r>
            <a:r>
              <a:rPr lang="en-US" sz="1200" u="sng" dirty="0">
                <a:latin typeface="Arial" panose="020B0604020202020204" pitchFamily="34" charset="0"/>
                <a:cs typeface="Arial" panose="020B0604020202020204" pitchFamily="34" charset="0"/>
              </a:rPr>
              <a:t>Handbook on </a:t>
            </a:r>
            <a:r>
              <a:rPr lang="en-US" sz="1200" u="sng" dirty="0" smtClean="0">
                <a:latin typeface="Arial" panose="020B0604020202020204" pitchFamily="34" charset="0"/>
                <a:cs typeface="Arial" panose="020B0604020202020204" pitchFamily="34" charset="0"/>
              </a:rPr>
              <a:t>Coal </a:t>
            </a:r>
            <a:r>
              <a:rPr lang="en-US" sz="1200" u="sng" dirty="0">
                <a:latin typeface="Arial" panose="020B0604020202020204" pitchFamily="34" charset="0"/>
                <a:cs typeface="Arial" panose="020B0604020202020204" pitchFamily="34" charset="0"/>
              </a:rPr>
              <a:t>Bed Methane Produced Water: </a:t>
            </a:r>
            <a:r>
              <a:rPr lang="en-US" sz="1200" u="sng" dirty="0" smtClean="0">
                <a:latin typeface="Arial" panose="020B0604020202020204" pitchFamily="34" charset="0"/>
                <a:cs typeface="Arial" panose="020B0604020202020204" pitchFamily="34" charset="0"/>
              </a:rPr>
              <a:t>Management </a:t>
            </a:r>
            <a:r>
              <a:rPr lang="en-US" sz="1200" u="sng" dirty="0">
                <a:latin typeface="Arial" panose="020B0604020202020204" pitchFamily="34" charset="0"/>
                <a:cs typeface="Arial" panose="020B0604020202020204" pitchFamily="34" charset="0"/>
              </a:rPr>
              <a:t>and Beneficial Use </a:t>
            </a:r>
            <a:r>
              <a:rPr lang="en-US" sz="1200" u="sng" dirty="0" smtClean="0">
                <a:latin typeface="Arial" panose="020B0604020202020204" pitchFamily="34" charset="0"/>
                <a:cs typeface="Arial" panose="020B0604020202020204" pitchFamily="34" charset="0"/>
              </a:rPr>
              <a:t>Alternatives</a:t>
            </a:r>
            <a:r>
              <a:rPr lang="en-US" sz="1200" dirty="0" smtClean="0">
                <a:latin typeface="Arial" panose="020B0604020202020204" pitchFamily="34" charset="0"/>
                <a:cs typeface="Arial" panose="020B0604020202020204" pitchFamily="34" charset="0"/>
              </a:rPr>
              <a:t>. July 2003.</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7780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38200" y="365125"/>
            <a:ext cx="11032958" cy="1325563"/>
          </a:xfrm>
        </p:spPr>
        <p:txBody>
          <a:bodyPr>
            <a:normAutofit/>
          </a:bodyPr>
          <a:lstStyle/>
          <a:p>
            <a:r>
              <a:rPr lang="en-US" sz="4000" dirty="0" smtClean="0">
                <a:latin typeface="Arial" panose="020B0604020202020204" pitchFamily="34" charset="0"/>
                <a:cs typeface="Arial" panose="020B0604020202020204" pitchFamily="34" charset="0"/>
              </a:rPr>
              <a:t>Produced water / well completion water ratios</a:t>
            </a:r>
            <a:endParaRPr lang="en-US" sz="4000" dirty="0">
              <a:latin typeface="Arial" panose="020B0604020202020204" pitchFamily="34" charset="0"/>
              <a:cs typeface="Arial" panose="020B0604020202020204" pitchFamily="34" charset="0"/>
            </a:endParaRPr>
          </a:p>
        </p:txBody>
      </p:sp>
      <p:sp>
        <p:nvSpPr>
          <p:cNvPr id="14" name="TextBox 13"/>
          <p:cNvSpPr txBox="1"/>
          <p:nvPr/>
        </p:nvSpPr>
        <p:spPr>
          <a:xfrm>
            <a:off x="703413" y="6142110"/>
            <a:ext cx="10108966" cy="70788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Basins layer from U.S. Energy Information Administration (EIA), U.S. Shale Plays Map.</a:t>
            </a:r>
          </a:p>
          <a:p>
            <a:r>
              <a:rPr lang="en-US" sz="1000" dirty="0">
                <a:latin typeface="Arial" panose="020B0604020202020204" pitchFamily="34" charset="0"/>
                <a:cs typeface="Arial" panose="020B0604020202020204" pitchFamily="34" charset="0"/>
              </a:rPr>
              <a:t>Graph info from Colorado Oil and Gas Conservation Commission, county data and </a:t>
            </a:r>
            <a:r>
              <a:rPr lang="en-US" sz="1000" dirty="0" err="1">
                <a:latin typeface="Arial" panose="020B0604020202020204" pitchFamily="34" charset="0"/>
                <a:cs typeface="Arial" panose="020B0604020202020204" pitchFamily="34" charset="0"/>
              </a:rPr>
              <a:t>FracFocus</a:t>
            </a:r>
            <a:r>
              <a:rPr lang="en-US" sz="1000" dirty="0">
                <a:latin typeface="Arial" panose="020B0604020202020204" pitchFamily="34" charset="0"/>
                <a:cs typeface="Arial" panose="020B0604020202020204" pitchFamily="34" charset="0"/>
              </a:rPr>
              <a:t> data </a:t>
            </a:r>
            <a:endParaRPr lang="en-US" sz="1000" dirty="0" smtClean="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I</a:t>
            </a:r>
            <a:r>
              <a:rPr lang="en-US" sz="1000" dirty="0" smtClean="0">
                <a:latin typeface="Arial" panose="020B0604020202020204" pitchFamily="34" charset="0"/>
                <a:cs typeface="Arial" panose="020B0604020202020204" pitchFamily="34" charset="0"/>
              </a:rPr>
              <a:t>mported </a:t>
            </a:r>
            <a:r>
              <a:rPr lang="en-US" sz="1000" dirty="0">
                <a:latin typeface="Arial" panose="020B0604020202020204" pitchFamily="34" charset="0"/>
                <a:cs typeface="Arial" panose="020B0604020202020204" pitchFamily="34" charset="0"/>
              </a:rPr>
              <a:t>from the EIA and Ground Water Protection Council’s National Oil and Gas Gateway Initiative.</a:t>
            </a:r>
          </a:p>
          <a:p>
            <a:r>
              <a:rPr lang="en-US" sz="1000" dirty="0">
                <a:latin typeface="Arial" panose="020B0604020202020204" pitchFamily="34" charset="0"/>
                <a:cs typeface="Arial" panose="020B0604020202020204" pitchFamily="34" charset="0"/>
              </a:rPr>
              <a:t>*Water volumes for hydraulic fracturing include only freshwater and recycled water used for well completions. </a:t>
            </a:r>
            <a:r>
              <a:rPr lang="en-US" sz="1000" dirty="0" smtClean="0">
                <a:latin typeface="Arial" panose="020B0604020202020204" pitchFamily="34" charset="0"/>
                <a:cs typeface="Arial" panose="020B0604020202020204" pitchFamily="34" charset="0"/>
              </a:rPr>
              <a:t>They do </a:t>
            </a:r>
            <a:r>
              <a:rPr lang="en-US" sz="1000" dirty="0">
                <a:latin typeface="Arial" panose="020B0604020202020204" pitchFamily="34" charset="0"/>
                <a:cs typeface="Arial" panose="020B0604020202020204" pitchFamily="34" charset="0"/>
              </a:rPr>
              <a:t>not include acids, foam, carbon dioxide, or other </a:t>
            </a:r>
            <a:r>
              <a:rPr lang="en-US" sz="1000" dirty="0" smtClean="0">
                <a:latin typeface="Arial" panose="020B0604020202020204" pitchFamily="34" charset="0"/>
                <a:cs typeface="Arial" panose="020B0604020202020204" pitchFamily="34" charset="0"/>
              </a:rPr>
              <a:t>materials.</a:t>
            </a:r>
            <a:endParaRPr lang="en-US" sz="1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758" t="7690" r="17904" b="11545"/>
          <a:stretch/>
        </p:blipFill>
        <p:spPr>
          <a:xfrm>
            <a:off x="838200" y="1368989"/>
            <a:ext cx="9111384" cy="4725303"/>
          </a:xfrm>
          <a:prstGeom prst="rect">
            <a:avLst/>
          </a:prstGeom>
        </p:spPr>
      </p:pic>
      <p:graphicFrame>
        <p:nvGraphicFramePr>
          <p:cNvPr id="19" name="Chart 18"/>
          <p:cNvGraphicFramePr>
            <a:graphicFrameLocks/>
          </p:cNvGraphicFramePr>
          <p:nvPr>
            <p:extLst>
              <p:ext uri="{D42A27DB-BD31-4B8C-83A1-F6EECF244321}">
                <p14:modId xmlns:p14="http://schemas.microsoft.com/office/powerpoint/2010/main" val="3174426476"/>
              </p:ext>
            </p:extLst>
          </p:nvPr>
        </p:nvGraphicFramePr>
        <p:xfrm>
          <a:off x="1002317" y="3214106"/>
          <a:ext cx="2205353" cy="10615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a:graphicFrameLocks/>
          </p:cNvGraphicFramePr>
          <p:nvPr>
            <p:extLst>
              <p:ext uri="{D42A27DB-BD31-4B8C-83A1-F6EECF244321}">
                <p14:modId xmlns:p14="http://schemas.microsoft.com/office/powerpoint/2010/main" val="4063606563"/>
              </p:ext>
            </p:extLst>
          </p:nvPr>
        </p:nvGraphicFramePr>
        <p:xfrm>
          <a:off x="1331496" y="1377186"/>
          <a:ext cx="2267326" cy="10615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p:cNvGraphicFramePr>
            <a:graphicFrameLocks/>
          </p:cNvGraphicFramePr>
          <p:nvPr>
            <p:extLst>
              <p:ext uri="{D42A27DB-BD31-4B8C-83A1-F6EECF244321}">
                <p14:modId xmlns:p14="http://schemas.microsoft.com/office/powerpoint/2010/main" val="2600336400"/>
              </p:ext>
            </p:extLst>
          </p:nvPr>
        </p:nvGraphicFramePr>
        <p:xfrm>
          <a:off x="5521146" y="2034740"/>
          <a:ext cx="2205353" cy="1061571"/>
        </p:xfrm>
        <a:graphic>
          <a:graphicData uri="http://schemas.openxmlformats.org/drawingml/2006/chart">
            <c:chart xmlns:c="http://schemas.openxmlformats.org/drawingml/2006/chart" xmlns:r="http://schemas.openxmlformats.org/officeDocument/2006/relationships" r:id="rId5"/>
          </a:graphicData>
        </a:graphic>
      </p:graphicFrame>
      <p:grpSp>
        <p:nvGrpSpPr>
          <p:cNvPr id="2" name="Group 1"/>
          <p:cNvGrpSpPr/>
          <p:nvPr/>
        </p:nvGrpSpPr>
        <p:grpSpPr>
          <a:xfrm>
            <a:off x="3486703" y="3553519"/>
            <a:ext cx="6514879" cy="2548970"/>
            <a:chOff x="8797583" y="2250595"/>
            <a:chExt cx="3394416" cy="2251341"/>
          </a:xfrm>
        </p:grpSpPr>
        <p:graphicFrame>
          <p:nvGraphicFramePr>
            <p:cNvPr id="27" name="Chart 26"/>
            <p:cNvGraphicFramePr>
              <a:graphicFrameLocks/>
            </p:cNvGraphicFramePr>
            <p:nvPr>
              <p:extLst>
                <p:ext uri="{D42A27DB-BD31-4B8C-83A1-F6EECF244321}">
                  <p14:modId xmlns:p14="http://schemas.microsoft.com/office/powerpoint/2010/main" val="3020473605"/>
                </p:ext>
              </p:extLst>
            </p:nvPr>
          </p:nvGraphicFramePr>
          <p:xfrm>
            <a:off x="8797584" y="2438758"/>
            <a:ext cx="3394415" cy="2063178"/>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Box 8"/>
            <p:cNvSpPr txBox="1"/>
            <p:nvPr/>
          </p:nvSpPr>
          <p:spPr>
            <a:xfrm>
              <a:off x="8797583" y="2250595"/>
              <a:ext cx="3394416" cy="244655"/>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solidFill>
                    <a:schemeClr val="tx1"/>
                  </a:solidFill>
                  <a:latin typeface="Arial" panose="020B0604020202020204" pitchFamily="34" charset="0"/>
                  <a:cs typeface="Arial" panose="020B0604020202020204" pitchFamily="34" charset="0"/>
                </a:rPr>
                <a:t>Number of Colorado wells entering into first production by county, 1999-2017</a:t>
              </a:r>
              <a:endParaRPr lang="en-US" sz="1200" b="1"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33084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38200" y="365125"/>
            <a:ext cx="11032958" cy="1325563"/>
          </a:xfrm>
        </p:spPr>
        <p:txBody>
          <a:bodyPr>
            <a:normAutofit/>
          </a:bodyPr>
          <a:lstStyle/>
          <a:p>
            <a:r>
              <a:rPr lang="en-US" sz="4000" dirty="0" smtClean="0">
                <a:latin typeface="Arial" panose="020B0604020202020204" pitchFamily="34" charset="0"/>
                <a:cs typeface="Arial" panose="020B0604020202020204" pitchFamily="34" charset="0"/>
              </a:rPr>
              <a:t>Produced water / well completion water ratios</a:t>
            </a:r>
            <a:endParaRPr lang="en-US" sz="4000" dirty="0">
              <a:latin typeface="Arial" panose="020B0604020202020204" pitchFamily="34" charset="0"/>
              <a:cs typeface="Arial" panose="020B0604020202020204" pitchFamily="34" charset="0"/>
            </a:endParaRPr>
          </a:p>
        </p:txBody>
      </p:sp>
      <p:sp>
        <p:nvSpPr>
          <p:cNvPr id="14" name="TextBox 13"/>
          <p:cNvSpPr txBox="1"/>
          <p:nvPr/>
        </p:nvSpPr>
        <p:spPr>
          <a:xfrm>
            <a:off x="703413" y="6142110"/>
            <a:ext cx="10108966" cy="70788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Basins layer from U.S. Energy Information Administration (EIA), U.S. Shale Plays Map.</a:t>
            </a:r>
          </a:p>
          <a:p>
            <a:r>
              <a:rPr lang="en-US" sz="1000" dirty="0">
                <a:latin typeface="Arial" panose="020B0604020202020204" pitchFamily="34" charset="0"/>
                <a:cs typeface="Arial" panose="020B0604020202020204" pitchFamily="34" charset="0"/>
              </a:rPr>
              <a:t>Graph info from Colorado Oil and Gas Conservation Commission, county data and </a:t>
            </a:r>
            <a:r>
              <a:rPr lang="en-US" sz="1000" dirty="0" err="1">
                <a:latin typeface="Arial" panose="020B0604020202020204" pitchFamily="34" charset="0"/>
                <a:cs typeface="Arial" panose="020B0604020202020204" pitchFamily="34" charset="0"/>
              </a:rPr>
              <a:t>FracFocus</a:t>
            </a:r>
            <a:r>
              <a:rPr lang="en-US" sz="1000" dirty="0">
                <a:latin typeface="Arial" panose="020B0604020202020204" pitchFamily="34" charset="0"/>
                <a:cs typeface="Arial" panose="020B0604020202020204" pitchFamily="34" charset="0"/>
              </a:rPr>
              <a:t> data </a:t>
            </a:r>
            <a:endParaRPr lang="en-US" sz="1000" dirty="0" smtClean="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I</a:t>
            </a:r>
            <a:r>
              <a:rPr lang="en-US" sz="1000" dirty="0" smtClean="0">
                <a:latin typeface="Arial" panose="020B0604020202020204" pitchFamily="34" charset="0"/>
                <a:cs typeface="Arial" panose="020B0604020202020204" pitchFamily="34" charset="0"/>
              </a:rPr>
              <a:t>mported </a:t>
            </a:r>
            <a:r>
              <a:rPr lang="en-US" sz="1000" dirty="0">
                <a:latin typeface="Arial" panose="020B0604020202020204" pitchFamily="34" charset="0"/>
                <a:cs typeface="Arial" panose="020B0604020202020204" pitchFamily="34" charset="0"/>
              </a:rPr>
              <a:t>from the EIA and Ground Water Protection Council’s National Oil and Gas Gateway Initiative.</a:t>
            </a:r>
          </a:p>
          <a:p>
            <a:r>
              <a:rPr lang="en-US" sz="1000" dirty="0">
                <a:latin typeface="Arial" panose="020B0604020202020204" pitchFamily="34" charset="0"/>
                <a:cs typeface="Arial" panose="020B0604020202020204" pitchFamily="34" charset="0"/>
              </a:rPr>
              <a:t>*Water volumes for hydraulic fracturing include only freshwater and recycled water used for well completions. </a:t>
            </a:r>
            <a:r>
              <a:rPr lang="en-US" sz="1000" dirty="0" smtClean="0">
                <a:latin typeface="Arial" panose="020B0604020202020204" pitchFamily="34" charset="0"/>
                <a:cs typeface="Arial" panose="020B0604020202020204" pitchFamily="34" charset="0"/>
              </a:rPr>
              <a:t>They do </a:t>
            </a:r>
            <a:r>
              <a:rPr lang="en-US" sz="1000" dirty="0">
                <a:latin typeface="Arial" panose="020B0604020202020204" pitchFamily="34" charset="0"/>
                <a:cs typeface="Arial" panose="020B0604020202020204" pitchFamily="34" charset="0"/>
              </a:rPr>
              <a:t>not include acids, foam, carbon dioxide, or other </a:t>
            </a:r>
            <a:r>
              <a:rPr lang="en-US" sz="1000" dirty="0" smtClean="0">
                <a:latin typeface="Arial" panose="020B0604020202020204" pitchFamily="34" charset="0"/>
                <a:cs typeface="Arial" panose="020B0604020202020204" pitchFamily="34" charset="0"/>
              </a:rPr>
              <a:t>materials.</a:t>
            </a:r>
            <a:endParaRPr lang="en-US" sz="1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758" t="7690" r="17904" b="11545"/>
          <a:stretch/>
        </p:blipFill>
        <p:spPr>
          <a:xfrm>
            <a:off x="838200" y="1368989"/>
            <a:ext cx="9111384" cy="4725303"/>
          </a:xfrm>
          <a:prstGeom prst="rect">
            <a:avLst/>
          </a:prstGeom>
        </p:spPr>
      </p:pic>
      <p:graphicFrame>
        <p:nvGraphicFramePr>
          <p:cNvPr id="19" name="Chart 18"/>
          <p:cNvGraphicFramePr>
            <a:graphicFrameLocks/>
          </p:cNvGraphicFramePr>
          <p:nvPr>
            <p:extLst>
              <p:ext uri="{D42A27DB-BD31-4B8C-83A1-F6EECF244321}">
                <p14:modId xmlns:p14="http://schemas.microsoft.com/office/powerpoint/2010/main" val="3174426476"/>
              </p:ext>
            </p:extLst>
          </p:nvPr>
        </p:nvGraphicFramePr>
        <p:xfrm>
          <a:off x="1002317" y="3214106"/>
          <a:ext cx="2205353" cy="10615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p:cNvGraphicFramePr>
            <a:graphicFrameLocks/>
          </p:cNvGraphicFramePr>
          <p:nvPr>
            <p:extLst>
              <p:ext uri="{D42A27DB-BD31-4B8C-83A1-F6EECF244321}">
                <p14:modId xmlns:p14="http://schemas.microsoft.com/office/powerpoint/2010/main" val="97378088"/>
              </p:ext>
            </p:extLst>
          </p:nvPr>
        </p:nvGraphicFramePr>
        <p:xfrm>
          <a:off x="2819570" y="5032721"/>
          <a:ext cx="2205353" cy="10615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p:cNvGraphicFramePr>
            <a:graphicFrameLocks/>
          </p:cNvGraphicFramePr>
          <p:nvPr>
            <p:extLst>
              <p:ext uri="{D42A27DB-BD31-4B8C-83A1-F6EECF244321}">
                <p14:modId xmlns:p14="http://schemas.microsoft.com/office/powerpoint/2010/main" val="4063606563"/>
              </p:ext>
            </p:extLst>
          </p:nvPr>
        </p:nvGraphicFramePr>
        <p:xfrm>
          <a:off x="1331496" y="1377186"/>
          <a:ext cx="2267326" cy="10615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p:cNvGraphicFramePr>
            <a:graphicFrameLocks/>
          </p:cNvGraphicFramePr>
          <p:nvPr>
            <p:extLst>
              <p:ext uri="{D42A27DB-BD31-4B8C-83A1-F6EECF244321}">
                <p14:modId xmlns:p14="http://schemas.microsoft.com/office/powerpoint/2010/main" val="1571880102"/>
              </p:ext>
            </p:extLst>
          </p:nvPr>
        </p:nvGraphicFramePr>
        <p:xfrm>
          <a:off x="6623823" y="4501935"/>
          <a:ext cx="2205353" cy="10615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p:cNvGraphicFramePr>
            <a:graphicFrameLocks/>
          </p:cNvGraphicFramePr>
          <p:nvPr>
            <p:extLst>
              <p:ext uri="{D42A27DB-BD31-4B8C-83A1-F6EECF244321}">
                <p14:modId xmlns:p14="http://schemas.microsoft.com/office/powerpoint/2010/main" val="2600336400"/>
              </p:ext>
            </p:extLst>
          </p:nvPr>
        </p:nvGraphicFramePr>
        <p:xfrm>
          <a:off x="5521146" y="2034740"/>
          <a:ext cx="2205353" cy="1061571"/>
        </p:xfrm>
        <a:graphic>
          <a:graphicData uri="http://schemas.openxmlformats.org/drawingml/2006/chart">
            <c:chart xmlns:c="http://schemas.openxmlformats.org/drawingml/2006/chart" xmlns:r="http://schemas.openxmlformats.org/officeDocument/2006/relationships" r:id="rId7"/>
          </a:graphicData>
        </a:graphic>
      </p:graphicFrame>
      <p:grpSp>
        <p:nvGrpSpPr>
          <p:cNvPr id="18" name="Group 17"/>
          <p:cNvGrpSpPr/>
          <p:nvPr/>
        </p:nvGrpSpPr>
        <p:grpSpPr>
          <a:xfrm>
            <a:off x="1776163" y="4589727"/>
            <a:ext cx="4157379" cy="1620252"/>
            <a:chOff x="703413" y="1171075"/>
            <a:chExt cx="4157379" cy="1620252"/>
          </a:xfrm>
        </p:grpSpPr>
        <p:sp>
          <p:nvSpPr>
            <p:cNvPr id="25" name="Oval 24"/>
            <p:cNvSpPr/>
            <p:nvPr/>
          </p:nvSpPr>
          <p:spPr>
            <a:xfrm>
              <a:off x="703413" y="1171075"/>
              <a:ext cx="4157379" cy="162025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896117" y="1216707"/>
              <a:ext cx="126197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311x</a:t>
              </a:r>
              <a:endParaRPr lang="en-US" sz="2400" b="1" dirty="0">
                <a:solidFill>
                  <a:srgbClr val="FF0000"/>
                </a:solidFill>
                <a:latin typeface="Arial" panose="020B0604020202020204" pitchFamily="34" charset="0"/>
                <a:cs typeface="Arial" panose="020B0604020202020204" pitchFamily="34" charset="0"/>
              </a:endParaRPr>
            </a:p>
          </p:txBody>
        </p:sp>
      </p:grpSp>
      <p:sp>
        <p:nvSpPr>
          <p:cNvPr id="24" name="TextBox 23"/>
          <p:cNvSpPr txBox="1"/>
          <p:nvPr/>
        </p:nvSpPr>
        <p:spPr>
          <a:xfrm>
            <a:off x="3598822" y="3553458"/>
            <a:ext cx="3542393" cy="830997"/>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Much more PW than needed for fracking</a:t>
            </a:r>
            <a:endParaRPr lang="en-US" sz="24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9949584" y="4589727"/>
            <a:ext cx="2078293" cy="1600438"/>
          </a:xfrm>
          <a:prstGeom prst="rect">
            <a:avLst/>
          </a:prstGeom>
          <a:noFill/>
        </p:spPr>
        <p:txBody>
          <a:bodyPr wrap="square" rtlCol="0">
            <a:spAutoFit/>
          </a:bodyPr>
          <a:lstStyle/>
          <a:p>
            <a:r>
              <a:rPr lang="en-US" sz="1400" b="1" dirty="0" smtClean="0">
                <a:solidFill>
                  <a:srgbClr val="FF0000"/>
                </a:solidFill>
                <a:latin typeface="Arial" panose="020B0604020202020204" pitchFamily="34" charset="0"/>
                <a:cs typeface="Arial" panose="020B0604020202020204" pitchFamily="34" charset="0"/>
              </a:rPr>
              <a:t>Steady PW volumes in Fruitland, Raton CBM fields despite almost no new wells since 2014; goes against the narrative from  Powder River Basin</a:t>
            </a:r>
            <a:endParaRPr lang="en-US" sz="1400" b="1" dirty="0">
              <a:solidFill>
                <a:srgbClr val="FF0000"/>
              </a:solidFill>
              <a:latin typeface="Arial" panose="020B0604020202020204" pitchFamily="34" charset="0"/>
              <a:cs typeface="Arial" panose="020B0604020202020204" pitchFamily="34" charset="0"/>
            </a:endParaRPr>
          </a:p>
        </p:txBody>
      </p:sp>
      <p:grpSp>
        <p:nvGrpSpPr>
          <p:cNvPr id="15" name="Group 14"/>
          <p:cNvGrpSpPr/>
          <p:nvPr/>
        </p:nvGrpSpPr>
        <p:grpSpPr>
          <a:xfrm>
            <a:off x="5792205" y="4286898"/>
            <a:ext cx="4157379" cy="1620252"/>
            <a:chOff x="703413" y="1171075"/>
            <a:chExt cx="4157379" cy="1620252"/>
          </a:xfrm>
        </p:grpSpPr>
        <p:sp>
          <p:nvSpPr>
            <p:cNvPr id="17" name="TextBox 16"/>
            <p:cNvSpPr txBox="1"/>
            <p:nvPr/>
          </p:nvSpPr>
          <p:spPr>
            <a:xfrm>
              <a:off x="3598822" y="1957649"/>
              <a:ext cx="126197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1,762x</a:t>
              </a:r>
              <a:endParaRPr lang="en-US" sz="2400" b="1" dirty="0">
                <a:solidFill>
                  <a:srgbClr val="FF0000"/>
                </a:solidFill>
                <a:latin typeface="Arial" panose="020B0604020202020204" pitchFamily="34" charset="0"/>
                <a:cs typeface="Arial" panose="020B0604020202020204" pitchFamily="34" charset="0"/>
              </a:endParaRPr>
            </a:p>
          </p:txBody>
        </p:sp>
        <p:sp>
          <p:nvSpPr>
            <p:cNvPr id="16" name="Oval 15"/>
            <p:cNvSpPr/>
            <p:nvPr/>
          </p:nvSpPr>
          <p:spPr>
            <a:xfrm>
              <a:off x="703413" y="1171075"/>
              <a:ext cx="4157379" cy="162025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4656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Cost of inaction</a:t>
            </a:r>
            <a:endParaRPr lang="en-US" sz="4000" dirty="0">
              <a:latin typeface="Arial" panose="020B0604020202020204" pitchFamily="34" charset="0"/>
              <a:cs typeface="Arial" panose="020B0604020202020204" pitchFamily="34" charset="0"/>
            </a:endParaRPr>
          </a:p>
        </p:txBody>
      </p:sp>
      <p:sp>
        <p:nvSpPr>
          <p:cNvPr id="23" name="Content Placeholder 22"/>
          <p:cNvSpPr>
            <a:spLocks noGrp="1"/>
          </p:cNvSpPr>
          <p:nvPr>
            <p:ph idx="1"/>
          </p:nvPr>
        </p:nvSpPr>
        <p:spPr>
          <a:xfrm>
            <a:off x="838200" y="1811977"/>
            <a:ext cx="10515600" cy="4351338"/>
          </a:xfrm>
        </p:spPr>
        <p:txBody>
          <a:bodyPr>
            <a:normAutofit/>
          </a:bodyPr>
          <a:lstStyle/>
          <a:p>
            <a:r>
              <a:rPr lang="en-US" dirty="0" smtClean="0"/>
              <a:t>“At </a:t>
            </a:r>
            <a:r>
              <a:rPr lang="en-US" dirty="0"/>
              <a:t>present, however, water coproduced with CBM has been largely neglected for beneficial use, even where concentrations of dissolved solids and other contaminants are within regulatory guidelines for potable agricultural or livestock </a:t>
            </a:r>
            <a:r>
              <a:rPr lang="en-US" dirty="0" smtClean="0"/>
              <a:t>use.”</a:t>
            </a:r>
            <a:endParaRPr lang="en-US" sz="1200" dirty="0" smtClean="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dirty="0"/>
              <a:t>“The societal and economic costs that may be incurred by not considering CBM water for beneficial use in an arid part of the United States are not usually discussed with regard to CBM produced water management</a:t>
            </a:r>
            <a:r>
              <a:rPr lang="en-US" dirty="0" smtClean="0"/>
              <a:t>.” </a:t>
            </a:r>
            <a:r>
              <a:rPr lang="en-US" dirty="0"/>
              <a:t>(National Academy of Sciences, 2010</a:t>
            </a:r>
            <a:r>
              <a:rPr lang="en-US" dirty="0" smtClean="0"/>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797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38199" y="365125"/>
            <a:ext cx="11105271" cy="1325563"/>
          </a:xfrm>
        </p:spPr>
        <p:txBody>
          <a:bodyPr>
            <a:normAutofit/>
          </a:bodyPr>
          <a:lstStyle/>
          <a:p>
            <a:r>
              <a:rPr lang="en-US" sz="4000" dirty="0" smtClean="0">
                <a:latin typeface="Arial" panose="020B0604020202020204" pitchFamily="34" charset="0"/>
                <a:cs typeface="Arial" panose="020B0604020202020204" pitchFamily="34" charset="0"/>
              </a:rPr>
              <a:t>Seismicity, economics could drive supply</a:t>
            </a:r>
            <a:endParaRPr lang="en-US" sz="4000" dirty="0">
              <a:latin typeface="Arial" panose="020B0604020202020204" pitchFamily="34" charset="0"/>
              <a:cs typeface="Arial" panose="020B0604020202020204" pitchFamily="34" charset="0"/>
            </a:endParaRPr>
          </a:p>
        </p:txBody>
      </p:sp>
      <p:sp>
        <p:nvSpPr>
          <p:cNvPr id="7" name="Content Placeholder 6"/>
          <p:cNvSpPr>
            <a:spLocks noGrp="1"/>
          </p:cNvSpPr>
          <p:nvPr>
            <p:ph sz="half" idx="2"/>
          </p:nvPr>
        </p:nvSpPr>
        <p:spPr>
          <a:xfrm>
            <a:off x="9378536" y="1448660"/>
            <a:ext cx="2813464" cy="3368842"/>
          </a:xfrm>
        </p:spPr>
        <p:txBody>
          <a:bodyPr>
            <a:normAutofit/>
          </a:bodyPr>
          <a:lstStyle/>
          <a:p>
            <a:r>
              <a:rPr lang="en-US" sz="1600" dirty="0" smtClean="0">
                <a:latin typeface="Arial" panose="020B0604020202020204" pitchFamily="34" charset="0"/>
                <a:cs typeface="Arial" panose="020B0604020202020204" pitchFamily="34" charset="0"/>
              </a:rPr>
              <a:t>Raton Basin: 1 M≥4 quake from 1972-July 2001, 12 from August 2001-2013; Linked to </a:t>
            </a:r>
            <a:r>
              <a:rPr lang="en-US" sz="1600" dirty="0" err="1" smtClean="0">
                <a:latin typeface="Arial" panose="020B0604020202020204" pitchFamily="34" charset="0"/>
                <a:cs typeface="Arial" panose="020B0604020202020204" pitchFamily="34" charset="0"/>
              </a:rPr>
              <a:t>deepwell</a:t>
            </a:r>
            <a:r>
              <a:rPr lang="en-US" sz="1600" dirty="0" smtClean="0">
                <a:latin typeface="Arial" panose="020B0604020202020204" pitchFamily="34" charset="0"/>
                <a:cs typeface="Arial" panose="020B0604020202020204" pitchFamily="34" charset="0"/>
              </a:rPr>
              <a:t> injection – no damages 	(Rubinstein, </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Ellsworth, </a:t>
            </a:r>
            <a:r>
              <a:rPr lang="en-US" sz="1600" dirty="0" err="1" smtClean="0">
                <a:latin typeface="Arial" panose="020B0604020202020204" pitchFamily="34" charset="0"/>
                <a:cs typeface="Arial" panose="020B0604020202020204" pitchFamily="34" charset="0"/>
              </a:rPr>
              <a:t>McGarr</a:t>
            </a:r>
            <a:r>
              <a:rPr lang="en-US" sz="1600" dirty="0" smtClean="0">
                <a:latin typeface="Arial" panose="020B0604020202020204" pitchFamily="34" charset="0"/>
                <a:cs typeface="Arial" panose="020B0604020202020204" pitchFamily="34" charset="0"/>
              </a:rPr>
              <a:t>, 	and Benz, 2014)</a:t>
            </a:r>
          </a:p>
        </p:txBody>
      </p:sp>
      <p:sp>
        <p:nvSpPr>
          <p:cNvPr id="27" name="TextBox 26"/>
          <p:cNvSpPr txBox="1"/>
          <p:nvPr/>
        </p:nvSpPr>
        <p:spPr>
          <a:xfrm>
            <a:off x="0" y="4928382"/>
            <a:ext cx="12077896" cy="646331"/>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Sources: </a:t>
            </a:r>
            <a:r>
              <a:rPr lang="en-US" sz="1200" dirty="0">
                <a:latin typeface="Arial" panose="020B0604020202020204" pitchFamily="34" charset="0"/>
                <a:cs typeface="Arial" panose="020B0604020202020204" pitchFamily="34" charset="0"/>
              </a:rPr>
              <a:t>Well data imported from imported from the EIA and Ground Water Protection Council’s National Oil and Gas Gateway </a:t>
            </a:r>
            <a:r>
              <a:rPr lang="en-US" sz="1200" dirty="0" smtClean="0">
                <a:latin typeface="Arial" panose="020B0604020202020204" pitchFamily="34" charset="0"/>
                <a:cs typeface="Arial" panose="020B0604020202020204" pitchFamily="34" charset="0"/>
              </a:rPr>
              <a:t>Initiative. Layer showing one-year chance of potentially minor-damage ground shaking forecast from the U.S. Environmental Protection Agency’s Earthquake Interactive Maps, with data provided by Petersen, Mark D., et. al. “2018 One-Year Seismic Hazard Forecast for the Central and Eastern United States from Induced and Natural Earthquakes”. </a:t>
            </a:r>
            <a:r>
              <a:rPr lang="en-US" sz="1200" u="sng" dirty="0" smtClean="0">
                <a:latin typeface="Arial" panose="020B0604020202020204" pitchFamily="34" charset="0"/>
                <a:cs typeface="Arial" panose="020B0604020202020204" pitchFamily="34" charset="0"/>
              </a:rPr>
              <a:t>U.S. Geological Survey</a:t>
            </a:r>
            <a:r>
              <a:rPr lang="en-US" sz="1200" dirty="0" smtClean="0">
                <a:latin typeface="Arial" panose="020B0604020202020204" pitchFamily="34" charset="0"/>
                <a:cs typeface="Arial" panose="020B0604020202020204" pitchFamily="34" charset="0"/>
              </a:rPr>
              <a:t>, March 2018.</a:t>
            </a:r>
            <a:endParaRPr lang="en-US" sz="1200" dirty="0">
              <a:latin typeface="Arial" panose="020B0604020202020204" pitchFamily="34" charset="0"/>
              <a:cs typeface="Arial" panose="020B0604020202020204" pitchFamily="34" charset="0"/>
            </a:endParaRPr>
          </a:p>
        </p:txBody>
      </p:sp>
      <p:grpSp>
        <p:nvGrpSpPr>
          <p:cNvPr id="4" name="Group 3"/>
          <p:cNvGrpSpPr/>
          <p:nvPr/>
        </p:nvGrpSpPr>
        <p:grpSpPr>
          <a:xfrm>
            <a:off x="111924" y="1509997"/>
            <a:ext cx="10709558" cy="3439754"/>
            <a:chOff x="94430" y="1652751"/>
            <a:chExt cx="12044032" cy="4468585"/>
          </a:xfrm>
        </p:grpSpPr>
        <p:pic>
          <p:nvPicPr>
            <p:cNvPr id="1026" name="Picture 2" descr="BLANK UNITED STATES MAP GLOSSY POSTER PICTURE PHOTO america usa coo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0514" y="3943280"/>
              <a:ext cx="2087948" cy="13929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spect="1"/>
            </p:cNvSpPr>
            <p:nvPr/>
          </p:nvSpPr>
          <p:spPr>
            <a:xfrm>
              <a:off x="10633587" y="4563780"/>
              <a:ext cx="394314" cy="228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9230540" y="1652751"/>
              <a:ext cx="1399813" cy="2892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230541" y="4810609"/>
              <a:ext cx="1399812" cy="12693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preferRelativeResize="0">
              <a:picLocks noChangeAspect="1"/>
            </p:cNvPicPr>
            <p:nvPr/>
          </p:nvPicPr>
          <p:blipFill rotWithShape="1">
            <a:blip r:embed="rId3"/>
            <a:srcRect l="21786" t="27500" r="7936" b="15000"/>
            <a:stretch/>
          </p:blipFill>
          <p:spPr>
            <a:xfrm>
              <a:off x="94430" y="1652751"/>
              <a:ext cx="9116436" cy="4468585"/>
            </a:xfrm>
            <a:prstGeom prst="rect">
              <a:avLst/>
            </a:prstGeom>
            <a:ln w="25400">
              <a:solidFill>
                <a:schemeClr val="tx1"/>
              </a:solidFill>
            </a:ln>
          </p:spPr>
        </p:pic>
        <p:sp>
          <p:nvSpPr>
            <p:cNvPr id="6" name="TextBox 5"/>
            <p:cNvSpPr txBox="1"/>
            <p:nvPr/>
          </p:nvSpPr>
          <p:spPr>
            <a:xfrm>
              <a:off x="114104" y="3833764"/>
              <a:ext cx="2389606" cy="2059137"/>
            </a:xfrm>
            <a:prstGeom prst="rect">
              <a:avLst/>
            </a:prstGeom>
            <a:solidFill>
              <a:schemeClr val="bg1"/>
            </a:solidFill>
          </p:spPr>
          <p:txBody>
            <a:bodyPr wrap="square" rtlCol="0">
              <a:spAutoFit/>
            </a:bodyPr>
            <a:lstStyle/>
            <a:p>
              <a:r>
                <a:rPr lang="en-US" sz="800" b="1" dirty="0" smtClean="0">
                  <a:latin typeface="Arial" panose="020B0604020202020204" pitchFamily="34" charset="0"/>
                  <a:cs typeface="Arial" panose="020B0604020202020204" pitchFamily="34" charset="0"/>
                </a:rPr>
                <a:t>One-year chance of potentially minor-damage ground shaking forecast (%)</a:t>
              </a:r>
            </a:p>
            <a:p>
              <a:endParaRPr lang="en-US" sz="800" b="1" dirty="0">
                <a:latin typeface="Arial" panose="020B0604020202020204" pitchFamily="34" charset="0"/>
                <a:cs typeface="Arial" panose="020B0604020202020204" pitchFamily="34" charset="0"/>
              </a:endParaRPr>
            </a:p>
            <a:p>
              <a:endParaRPr lang="en-US" sz="800" b="1" dirty="0" smtClean="0">
                <a:latin typeface="Arial" panose="020B0604020202020204" pitchFamily="34" charset="0"/>
                <a:cs typeface="Arial" panose="020B0604020202020204" pitchFamily="34" charset="0"/>
              </a:endParaRPr>
            </a:p>
            <a:p>
              <a:endParaRPr lang="en-US" sz="800" b="1" dirty="0">
                <a:latin typeface="Arial" panose="020B0604020202020204" pitchFamily="34" charset="0"/>
                <a:cs typeface="Arial" panose="020B0604020202020204" pitchFamily="34" charset="0"/>
              </a:endParaRPr>
            </a:p>
            <a:p>
              <a:endParaRPr lang="en-US" sz="900" b="1" dirty="0" smtClean="0">
                <a:latin typeface="Arial" panose="020B0604020202020204" pitchFamily="34" charset="0"/>
                <a:cs typeface="Arial" panose="020B0604020202020204" pitchFamily="34" charset="0"/>
              </a:endParaRPr>
            </a:p>
            <a:p>
              <a:r>
                <a:rPr lang="en-US" sz="600" dirty="0" smtClean="0">
                  <a:latin typeface="Arial" panose="020B0604020202020204" pitchFamily="34" charset="0"/>
                  <a:cs typeface="Arial" panose="020B0604020202020204" pitchFamily="34" charset="0"/>
                </a:rPr>
                <a:t>a</a:t>
              </a:r>
              <a:endParaRPr lang="en-US" sz="1050" dirty="0" smtClean="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smtClean="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2108" t="59375" r="90864" b="24375"/>
            <a:stretch/>
          </p:blipFill>
          <p:spPr>
            <a:xfrm>
              <a:off x="234807" y="4186072"/>
              <a:ext cx="1048303" cy="1262861"/>
            </a:xfrm>
            <a:prstGeom prst="rect">
              <a:avLst/>
            </a:prstGeom>
          </p:spPr>
        </p:pic>
      </p:grpSp>
      <p:sp>
        <p:nvSpPr>
          <p:cNvPr id="11" name="Rectangle 10"/>
          <p:cNvSpPr/>
          <p:nvPr/>
        </p:nvSpPr>
        <p:spPr>
          <a:xfrm>
            <a:off x="111924" y="5603133"/>
            <a:ext cx="11653879" cy="1169551"/>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Economic drivers: CBM injection, disposal costs $1-$4/</a:t>
            </a:r>
            <a:r>
              <a:rPr lang="en-US" sz="2000" dirty="0" err="1" smtClean="0">
                <a:latin typeface="Arial" panose="020B0604020202020204" pitchFamily="34" charset="0"/>
                <a:cs typeface="Arial" panose="020B0604020202020204" pitchFamily="34" charset="0"/>
              </a:rPr>
              <a:t>bbl</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Plumlee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Debroux</a:t>
            </a:r>
            <a:r>
              <a:rPr lang="en-US" sz="2000" dirty="0">
                <a:latin typeface="Arial" panose="020B0604020202020204" pitchFamily="34" charset="0"/>
                <a:cs typeface="Arial" panose="020B0604020202020204" pitchFamily="34" charset="0"/>
              </a:rPr>
              <a:t>, and </a:t>
            </a:r>
            <a:r>
              <a:rPr lang="en-US" sz="2000" dirty="0" err="1" smtClean="0">
                <a:latin typeface="Arial" panose="020B0604020202020204" pitchFamily="34" charset="0"/>
                <a:cs typeface="Arial" panose="020B0604020202020204" pitchFamily="34" charset="0"/>
              </a:rPr>
              <a:t>Taffler</a:t>
            </a:r>
            <a:r>
              <a:rPr lang="en-US" sz="2000" dirty="0" smtClean="0">
                <a:latin typeface="Arial" panose="020B0604020202020204" pitchFamily="34" charset="0"/>
                <a:cs typeface="Arial" panose="020B0604020202020204" pitchFamily="34" charset="0"/>
              </a:rPr>
              <a:t>, 2014).</a:t>
            </a:r>
          </a:p>
          <a:p>
            <a:pPr marL="285750" indent="-285750">
              <a:spcAft>
                <a:spcPts val="6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Energy for transportation, injection: </a:t>
            </a:r>
            <a:r>
              <a:rPr lang="en-US" sz="2000" dirty="0" err="1">
                <a:latin typeface="Arial" panose="020B0604020202020204" pitchFamily="34" charset="0"/>
                <a:cs typeface="Arial" panose="020B0604020202020204" pitchFamily="34" charset="0"/>
              </a:rPr>
              <a:t>Zemlick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Kahlor</a:t>
            </a:r>
            <a:r>
              <a:rPr lang="en-US" sz="2000" dirty="0">
                <a:latin typeface="Arial" panose="020B0604020202020204" pitchFamily="34" charset="0"/>
                <a:cs typeface="Arial" panose="020B0604020202020204" pitchFamily="34" charset="0"/>
              </a:rPr>
              <a:t>, Thompson, et. al. (2018</a:t>
            </a:r>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 see bonus slide.</a:t>
            </a:r>
            <a:endParaRPr lang="en-US" sz="2000" dirty="0" smtClean="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000" dirty="0" smtClean="0">
                <a:latin typeface="Arial" panose="020B0604020202020204" pitchFamily="34" charset="0"/>
                <a:cs typeface="Arial" panose="020B0604020202020204" pitchFamily="34" charset="0"/>
              </a:rPr>
              <a:t>Legal drivers: Rule 904, Vance v. Wolfe (2009) – see bonus slide.</a:t>
            </a:r>
          </a:p>
        </p:txBody>
      </p:sp>
    </p:spTree>
    <p:extLst>
      <p:ext uri="{BB962C8B-B14F-4D97-AF65-F5344CB8AC3E}">
        <p14:creationId xmlns:p14="http://schemas.microsoft.com/office/powerpoint/2010/main" val="41000927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Drought risk drives demand</a:t>
            </a:r>
            <a:endParaRPr lang="en-US" sz="4000" dirty="0">
              <a:latin typeface="Arial" panose="020B0604020202020204" pitchFamily="34" charset="0"/>
              <a:cs typeface="Arial" panose="020B0604020202020204" pitchFamily="34" charset="0"/>
            </a:endParaRPr>
          </a:p>
        </p:txBody>
      </p:sp>
      <p:grpSp>
        <p:nvGrpSpPr>
          <p:cNvPr id="8" name="Group 7"/>
          <p:cNvGrpSpPr/>
          <p:nvPr/>
        </p:nvGrpSpPr>
        <p:grpSpPr>
          <a:xfrm>
            <a:off x="4389120" y="1690688"/>
            <a:ext cx="3947652" cy="4761225"/>
            <a:chOff x="8244348" y="1690688"/>
            <a:chExt cx="3947652" cy="4761225"/>
          </a:xfrm>
        </p:grpSpPr>
        <p:pic>
          <p:nvPicPr>
            <p:cNvPr id="5" name="Picture 4"/>
            <p:cNvPicPr>
              <a:picLocks noChangeAspect="1"/>
            </p:cNvPicPr>
            <p:nvPr/>
          </p:nvPicPr>
          <p:blipFill rotWithShape="1">
            <a:blip r:embed="rId2"/>
            <a:srcRect l="21083" t="17500" r="41668" b="7500"/>
            <a:stretch/>
          </p:blipFill>
          <p:spPr>
            <a:xfrm>
              <a:off x="8244348" y="1690688"/>
              <a:ext cx="3743571" cy="4238005"/>
            </a:xfrm>
            <a:prstGeom prst="rect">
              <a:avLst/>
            </a:prstGeom>
          </p:spPr>
        </p:pic>
        <p:sp>
          <p:nvSpPr>
            <p:cNvPr id="6" name="TextBox 5"/>
            <p:cNvSpPr txBox="1"/>
            <p:nvPr/>
          </p:nvSpPr>
          <p:spPr>
            <a:xfrm>
              <a:off x="8244348" y="5928693"/>
              <a:ext cx="3947652" cy="5232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$5 million pipeline to deliver water to 150 homes west of Durango next year ($30k/home).</a:t>
              </a:r>
              <a:endParaRPr lang="en-US" sz="1400" dirty="0">
                <a:latin typeface="Arial" panose="020B0604020202020204" pitchFamily="34" charset="0"/>
                <a:cs typeface="Arial" panose="020B0604020202020204" pitchFamily="34" charset="0"/>
              </a:endParaRPr>
            </a:p>
          </p:txBody>
        </p:sp>
      </p:grpSp>
      <p:sp>
        <p:nvSpPr>
          <p:cNvPr id="7" name="TextBox 6"/>
          <p:cNvSpPr txBox="1"/>
          <p:nvPr/>
        </p:nvSpPr>
        <p:spPr>
          <a:xfrm>
            <a:off x="8336772" y="5903893"/>
            <a:ext cx="3947652" cy="95410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Authorized in 1968, delayed decades and scaled back to just serve Ute reservations. FSEIS in 2000, construction in 2001, $500MM (Rogers, 2013). Completed in 2013.</a:t>
            </a:r>
            <a:endParaRPr lang="en-US" sz="1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19626" t="17247" r="41722" b="9058"/>
          <a:stretch/>
        </p:blipFill>
        <p:spPr>
          <a:xfrm>
            <a:off x="8336772" y="1690688"/>
            <a:ext cx="3838742" cy="4114800"/>
          </a:xfrm>
          <a:prstGeom prst="rect">
            <a:avLst/>
          </a:prstGeom>
        </p:spPr>
      </p:pic>
      <p:sp>
        <p:nvSpPr>
          <p:cNvPr id="10" name="TextBox 9"/>
          <p:cNvSpPr txBox="1"/>
          <p:nvPr/>
        </p:nvSpPr>
        <p:spPr>
          <a:xfrm>
            <a:off x="4940710" y="1382911"/>
            <a:ext cx="7064478" cy="307777"/>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Western La Plata County – Potable and recreational (Animas – La Plata) pipelines</a:t>
            </a:r>
            <a:endParaRPr lang="en-US" sz="1400" b="1" dirty="0">
              <a:latin typeface="Arial" panose="020B0604020202020204" pitchFamily="34" charset="0"/>
              <a:cs typeface="Arial" panose="020B0604020202020204" pitchFamily="34" charset="0"/>
            </a:endParaRPr>
          </a:p>
        </p:txBody>
      </p:sp>
      <p:sp>
        <p:nvSpPr>
          <p:cNvPr id="11" name="TextBox 10"/>
          <p:cNvSpPr txBox="1"/>
          <p:nvPr/>
        </p:nvSpPr>
        <p:spPr>
          <a:xfrm>
            <a:off x="132735" y="5903893"/>
            <a:ext cx="4256385"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La Plata River District (San Juan/Dolores Basing: Rapid growth, localized </a:t>
            </a:r>
            <a:r>
              <a:rPr lang="en-US" sz="1400" dirty="0">
                <a:latin typeface="Arial" panose="020B0604020202020204" pitchFamily="34" charset="0"/>
                <a:cs typeface="Arial" panose="020B0604020202020204" pitchFamily="34" charset="0"/>
              </a:rPr>
              <a:t>water </a:t>
            </a:r>
            <a:r>
              <a:rPr lang="en-US" sz="1400" dirty="0" smtClean="0">
                <a:latin typeface="Arial" panose="020B0604020202020204" pitchFamily="34" charset="0"/>
                <a:cs typeface="Arial" panose="020B0604020202020204" pitchFamily="34" charset="0"/>
              </a:rPr>
              <a:t>shortage programs, like the Drought Response Information Program (CWCB, 2015).</a:t>
            </a:r>
            <a:endParaRPr lang="en-US" sz="14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32734" y="3650527"/>
            <a:ext cx="4137467" cy="2253366"/>
          </a:xfrm>
          <a:prstGeom prst="rect">
            <a:avLst/>
          </a:prstGeom>
        </p:spPr>
      </p:pic>
      <p:pic>
        <p:nvPicPr>
          <p:cNvPr id="14" name="Picture 13"/>
          <p:cNvPicPr>
            <a:picLocks noChangeAspect="1"/>
          </p:cNvPicPr>
          <p:nvPr/>
        </p:nvPicPr>
        <p:blipFill>
          <a:blip r:embed="rId5"/>
          <a:stretch>
            <a:fillRect/>
          </a:stretch>
        </p:blipFill>
        <p:spPr>
          <a:xfrm>
            <a:off x="167692" y="1655559"/>
            <a:ext cx="4102510" cy="1994968"/>
          </a:xfrm>
          <a:prstGeom prst="rect">
            <a:avLst/>
          </a:prstGeom>
        </p:spPr>
      </p:pic>
    </p:spTree>
    <p:extLst>
      <p:ext uri="{BB962C8B-B14F-4D97-AF65-F5344CB8AC3E}">
        <p14:creationId xmlns:p14="http://schemas.microsoft.com/office/powerpoint/2010/main" val="3985201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La Plata water has promise for reuse</a:t>
            </a:r>
            <a:endParaRPr lang="en-US" dirty="0">
              <a:latin typeface="Arial" panose="020B0604020202020204" pitchFamily="34" charset="0"/>
              <a:cs typeface="Arial" panose="020B0604020202020204" pitchFamily="34" charset="0"/>
            </a:endParaRPr>
          </a:p>
        </p:txBody>
      </p:sp>
      <p:sp>
        <p:nvSpPr>
          <p:cNvPr id="7" name="Content Placeholder 6"/>
          <p:cNvSpPr>
            <a:spLocks noGrp="1"/>
          </p:cNvSpPr>
          <p:nvPr>
            <p:ph sz="half" idx="2"/>
          </p:nvPr>
        </p:nvSpPr>
        <p:spPr>
          <a:xfrm>
            <a:off x="39198" y="5550175"/>
            <a:ext cx="11559200" cy="1126482"/>
          </a:xfrm>
        </p:spPr>
        <p:txBody>
          <a:bodyPr>
            <a:normAutofit/>
          </a:bodyPr>
          <a:lstStyle/>
          <a:p>
            <a:r>
              <a:rPr lang="en-US" sz="1800" dirty="0">
                <a:latin typeface="Arial" panose="020B0604020202020204" pitchFamily="34" charset="0"/>
                <a:cs typeface="Arial" panose="020B0604020202020204" pitchFamily="34" charset="0"/>
              </a:rPr>
              <a:t>Approximately two-thirds of 3,300 wells in Fruitland Coal </a:t>
            </a:r>
            <a:r>
              <a:rPr lang="en-US" sz="1800" dirty="0" smtClean="0">
                <a:latin typeface="Arial" panose="020B0604020202020204" pitchFamily="34" charset="0"/>
                <a:cs typeface="Arial" panose="020B0604020202020204" pitchFamily="34" charset="0"/>
              </a:rPr>
              <a:t>formation.</a:t>
            </a: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Additional </a:t>
            </a:r>
            <a:r>
              <a:rPr lang="en-US" sz="1800" dirty="0">
                <a:latin typeface="Arial" panose="020B0604020202020204" pitchFamily="34" charset="0"/>
                <a:cs typeface="Arial" panose="020B0604020202020204" pitchFamily="34" charset="0"/>
              </a:rPr>
              <a:t>conventional gas wells in Fruitland, Dakota, Hermosa, and </a:t>
            </a:r>
            <a:r>
              <a:rPr lang="en-US" sz="1800" dirty="0" smtClean="0">
                <a:latin typeface="Arial" panose="020B0604020202020204" pitchFamily="34" charset="0"/>
                <a:cs typeface="Arial" panose="020B0604020202020204" pitchFamily="34" charset="0"/>
              </a:rPr>
              <a:t>Cutler.</a:t>
            </a:r>
          </a:p>
          <a:p>
            <a:r>
              <a:rPr lang="en-US" sz="1800" dirty="0" smtClean="0">
                <a:latin typeface="Arial" panose="020B0604020202020204" pitchFamily="34" charset="0"/>
                <a:cs typeface="Arial" panose="020B0604020202020204" pitchFamily="34" charset="0"/>
              </a:rPr>
              <a:t>TDS&lt;10,000 mg/l in 85% of well samples, &lt;5,000 mg/l in 56% of samples.</a:t>
            </a:r>
            <a:endParaRPr lang="en-US" sz="1800" dirty="0">
              <a:latin typeface="Arial" panose="020B0604020202020204" pitchFamily="34" charset="0"/>
              <a:cs typeface="Arial" panose="020B0604020202020204" pitchFamily="34" charset="0"/>
            </a:endParaRPr>
          </a:p>
        </p:txBody>
      </p:sp>
      <p:sp>
        <p:nvSpPr>
          <p:cNvPr id="27" name="TextBox 26"/>
          <p:cNvSpPr txBox="1"/>
          <p:nvPr/>
        </p:nvSpPr>
        <p:spPr>
          <a:xfrm>
            <a:off x="234819" y="5143929"/>
            <a:ext cx="4255600"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 U.S. Geological Survey Produced Water Database.</a:t>
            </a:r>
            <a:endParaRPr lang="en-US" sz="1200" dirty="0">
              <a:latin typeface="Arial" panose="020B0604020202020204" pitchFamily="34" charset="0"/>
              <a:cs typeface="Arial" panose="020B0604020202020204" pitchFamily="34" charset="0"/>
            </a:endParaRPr>
          </a:p>
        </p:txBody>
      </p:sp>
      <p:sp>
        <p:nvSpPr>
          <p:cNvPr id="6" name="TextBox 5"/>
          <p:cNvSpPr txBox="1"/>
          <p:nvPr/>
        </p:nvSpPr>
        <p:spPr>
          <a:xfrm>
            <a:off x="1685692" y="3831916"/>
            <a:ext cx="992818" cy="246221"/>
          </a:xfrm>
          <a:prstGeom prst="rect">
            <a:avLst/>
          </a:prstGeom>
          <a:noFill/>
        </p:spPr>
        <p:txBody>
          <a:bodyPr wrap="square" rtlCol="0">
            <a:spAutoFit/>
          </a:bodyPr>
          <a:lstStyle/>
          <a:p>
            <a:r>
              <a:rPr lang="en-US" sz="1000" b="1" dirty="0" smtClean="0">
                <a:solidFill>
                  <a:srgbClr val="FF0000"/>
                </a:solidFill>
                <a:latin typeface="Arial" panose="020B0604020202020204" pitchFamily="34" charset="0"/>
                <a:cs typeface="Arial" panose="020B0604020202020204" pitchFamily="34" charset="0"/>
              </a:rPr>
              <a:t>Southern Ute</a:t>
            </a:r>
          </a:p>
        </p:txBody>
      </p:sp>
      <p:sp>
        <p:nvSpPr>
          <p:cNvPr id="16" name="TextBox 15"/>
          <p:cNvSpPr txBox="1"/>
          <p:nvPr/>
        </p:nvSpPr>
        <p:spPr>
          <a:xfrm>
            <a:off x="1379772" y="4010664"/>
            <a:ext cx="992818" cy="400110"/>
          </a:xfrm>
          <a:prstGeom prst="rect">
            <a:avLst/>
          </a:prstGeom>
          <a:noFill/>
        </p:spPr>
        <p:txBody>
          <a:bodyPr wrap="square" rtlCol="0">
            <a:spAutoFit/>
          </a:bodyPr>
          <a:lstStyle/>
          <a:p>
            <a:r>
              <a:rPr lang="en-US" sz="1000" b="1" dirty="0" smtClean="0">
                <a:solidFill>
                  <a:srgbClr val="FF0000"/>
                </a:solidFill>
                <a:latin typeface="Arial" panose="020B0604020202020204" pitchFamily="34" charset="0"/>
                <a:cs typeface="Arial" panose="020B0604020202020204" pitchFamily="34" charset="0"/>
              </a:rPr>
              <a:t>Ute</a:t>
            </a:r>
          </a:p>
          <a:p>
            <a:r>
              <a:rPr lang="en-US" sz="1000" b="1" dirty="0" smtClean="0">
                <a:solidFill>
                  <a:srgbClr val="FF0000"/>
                </a:solidFill>
                <a:latin typeface="Arial" panose="020B0604020202020204" pitchFamily="34" charset="0"/>
                <a:cs typeface="Arial" panose="020B0604020202020204" pitchFamily="34" charset="0"/>
              </a:rPr>
              <a:t>Mountain</a:t>
            </a:r>
          </a:p>
        </p:txBody>
      </p:sp>
      <p:sp>
        <p:nvSpPr>
          <p:cNvPr id="17" name="TextBox 16"/>
          <p:cNvSpPr txBox="1"/>
          <p:nvPr/>
        </p:nvSpPr>
        <p:spPr>
          <a:xfrm>
            <a:off x="1782991" y="2804080"/>
            <a:ext cx="798220" cy="400110"/>
          </a:xfrm>
          <a:prstGeom prst="rect">
            <a:avLst/>
          </a:prstGeom>
          <a:noFill/>
        </p:spPr>
        <p:txBody>
          <a:bodyPr wrap="square" rtlCol="0">
            <a:spAutoFit/>
          </a:bodyPr>
          <a:lstStyle/>
          <a:p>
            <a:r>
              <a:rPr lang="en-US" sz="1000" b="1" dirty="0" smtClean="0">
                <a:solidFill>
                  <a:schemeClr val="tx1">
                    <a:lumMod val="50000"/>
                    <a:lumOff val="50000"/>
                  </a:schemeClr>
                </a:solidFill>
                <a:latin typeface="Arial" panose="020B0604020202020204" pitchFamily="34" charset="0"/>
                <a:cs typeface="Arial" panose="020B0604020202020204" pitchFamily="34" charset="0"/>
              </a:rPr>
              <a:t>La Plata</a:t>
            </a:r>
          </a:p>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County</a:t>
            </a:r>
          </a:p>
        </p:txBody>
      </p:sp>
      <p:sp>
        <p:nvSpPr>
          <p:cNvPr id="18" name="TextBox 17"/>
          <p:cNvSpPr txBox="1"/>
          <p:nvPr/>
        </p:nvSpPr>
        <p:spPr>
          <a:xfrm>
            <a:off x="938010" y="2735257"/>
            <a:ext cx="940453" cy="400110"/>
          </a:xfrm>
          <a:prstGeom prst="rect">
            <a:avLst/>
          </a:prstGeom>
          <a:noFill/>
        </p:spPr>
        <p:txBody>
          <a:bodyPr wrap="square" rtlCol="0">
            <a:spAutoFit/>
          </a:bodyPr>
          <a:lstStyle/>
          <a:p>
            <a:r>
              <a:rPr lang="en-US" sz="1000" b="1" dirty="0" smtClean="0">
                <a:solidFill>
                  <a:schemeClr val="tx1">
                    <a:lumMod val="50000"/>
                    <a:lumOff val="50000"/>
                  </a:schemeClr>
                </a:solidFill>
                <a:latin typeface="Arial" panose="020B0604020202020204" pitchFamily="34" charset="0"/>
                <a:cs typeface="Arial" panose="020B0604020202020204" pitchFamily="34" charset="0"/>
              </a:rPr>
              <a:t>Montezuma</a:t>
            </a:r>
          </a:p>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County</a:t>
            </a:r>
          </a:p>
        </p:txBody>
      </p:sp>
      <p:sp>
        <p:nvSpPr>
          <p:cNvPr id="35" name="TextBox 34"/>
          <p:cNvSpPr txBox="1"/>
          <p:nvPr/>
        </p:nvSpPr>
        <p:spPr>
          <a:xfrm>
            <a:off x="1016767" y="1726629"/>
            <a:ext cx="632243" cy="400110"/>
          </a:xfrm>
          <a:prstGeom prst="rect">
            <a:avLst/>
          </a:prstGeom>
          <a:noFill/>
        </p:spPr>
        <p:txBody>
          <a:bodyPr wrap="square" rtlCol="0">
            <a:spAutoFit/>
          </a:bodyPr>
          <a:lstStyle/>
          <a:p>
            <a:r>
              <a:rPr lang="en-US" sz="1000" b="1" dirty="0" smtClean="0">
                <a:solidFill>
                  <a:srgbClr val="7030A0"/>
                </a:solidFill>
                <a:latin typeface="Arial" panose="020B0604020202020204" pitchFamily="34" charset="0"/>
                <a:cs typeface="Arial" panose="020B0604020202020204" pitchFamily="34" charset="0"/>
              </a:rPr>
              <a:t>Interior</a:t>
            </a:r>
          </a:p>
          <a:p>
            <a:r>
              <a:rPr lang="en-US" sz="1000" b="1" dirty="0" smtClean="0">
                <a:solidFill>
                  <a:srgbClr val="7030A0"/>
                </a:solidFill>
                <a:latin typeface="Arial" panose="020B0604020202020204" pitchFamily="34" charset="0"/>
                <a:cs typeface="Arial" panose="020B0604020202020204" pitchFamily="34" charset="0"/>
              </a:rPr>
              <a:t>NPS</a:t>
            </a:r>
          </a:p>
        </p:txBody>
      </p:sp>
      <p:sp>
        <p:nvSpPr>
          <p:cNvPr id="37" name="TextBox 36"/>
          <p:cNvSpPr txBox="1"/>
          <p:nvPr/>
        </p:nvSpPr>
        <p:spPr>
          <a:xfrm>
            <a:off x="3029565" y="2760052"/>
            <a:ext cx="632243" cy="400110"/>
          </a:xfrm>
          <a:prstGeom prst="rect">
            <a:avLst/>
          </a:prstGeom>
          <a:noFill/>
        </p:spPr>
        <p:txBody>
          <a:bodyPr wrap="square" rtlCol="0">
            <a:spAutoFit/>
          </a:bodyPr>
          <a:lstStyle/>
          <a:p>
            <a:r>
              <a:rPr lang="en-US" sz="1000" b="1" dirty="0" smtClean="0">
                <a:solidFill>
                  <a:srgbClr val="C00000"/>
                </a:solidFill>
                <a:latin typeface="Arial" panose="020B0604020202020204" pitchFamily="34" charset="0"/>
                <a:cs typeface="Arial" panose="020B0604020202020204" pitchFamily="34" charset="0"/>
              </a:rPr>
              <a:t>Interior</a:t>
            </a:r>
          </a:p>
          <a:p>
            <a:r>
              <a:rPr lang="en-US" sz="1000" b="1" dirty="0" smtClean="0">
                <a:solidFill>
                  <a:srgbClr val="C00000"/>
                </a:solidFill>
                <a:latin typeface="Arial" panose="020B0604020202020204" pitchFamily="34" charset="0"/>
                <a:cs typeface="Arial" panose="020B0604020202020204" pitchFamily="34" charset="0"/>
              </a:rPr>
              <a:t>BIA</a:t>
            </a:r>
          </a:p>
        </p:txBody>
      </p:sp>
      <p:pic>
        <p:nvPicPr>
          <p:cNvPr id="41" name="Picture 40"/>
          <p:cNvPicPr>
            <a:picLocks noChangeAspect="1"/>
          </p:cNvPicPr>
          <p:nvPr/>
        </p:nvPicPr>
        <p:blipFill rotWithShape="1">
          <a:blip r:embed="rId2"/>
          <a:srcRect l="15000" t="12190" r="61600" b="19239"/>
          <a:stretch/>
        </p:blipFill>
        <p:spPr>
          <a:xfrm>
            <a:off x="8904912" y="1459024"/>
            <a:ext cx="3130367" cy="3611962"/>
          </a:xfrm>
          <a:prstGeom prst="rect">
            <a:avLst/>
          </a:prstGeom>
          <a:ln w="38100">
            <a:solidFill>
              <a:schemeClr val="tx1"/>
            </a:solidFill>
          </a:ln>
        </p:spPr>
      </p:pic>
      <p:sp>
        <p:nvSpPr>
          <p:cNvPr id="44" name="TextBox 43"/>
          <p:cNvSpPr txBox="1"/>
          <p:nvPr/>
        </p:nvSpPr>
        <p:spPr>
          <a:xfrm>
            <a:off x="8330881" y="5158356"/>
            <a:ext cx="3861119" cy="1015663"/>
          </a:xfrm>
          <a:prstGeom prst="rect">
            <a:avLst/>
          </a:prstGeom>
          <a:noFill/>
        </p:spPr>
        <p:txBody>
          <a:bodyPr wrap="square" rtlCol="0">
            <a:spAutoFit/>
          </a:bodyPr>
          <a:lstStyle/>
          <a:p>
            <a:pPr algn="r"/>
            <a:r>
              <a:rPr lang="en-US" sz="1200" dirty="0" smtClean="0">
                <a:latin typeface="Arial" panose="020B0604020202020204" pitchFamily="34" charset="0"/>
                <a:cs typeface="Arial" panose="020B0604020202020204" pitchFamily="34" charset="0"/>
              </a:rPr>
              <a:t>Ridgely, J.L., S.M. Condon, and J.R. Hatch. </a:t>
            </a:r>
            <a:r>
              <a:rPr lang="en-US" sz="1200" u="sng" dirty="0" smtClean="0">
                <a:latin typeface="Arial" panose="020B0604020202020204" pitchFamily="34" charset="0"/>
                <a:cs typeface="Arial" panose="020B0604020202020204" pitchFamily="34" charset="0"/>
              </a:rPr>
              <a:t>Geology </a:t>
            </a:r>
            <a:r>
              <a:rPr lang="en-US" sz="1200" u="sng" dirty="0">
                <a:latin typeface="Arial" panose="020B0604020202020204" pitchFamily="34" charset="0"/>
                <a:cs typeface="Arial" panose="020B0604020202020204" pitchFamily="34" charset="0"/>
              </a:rPr>
              <a:t>and Oil and Gas Assessment of the Fruitland Total Petroleum System, San Juan Basin, New Mexico and Colorado</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 Geological Survey</a:t>
            </a:r>
            <a:r>
              <a:rPr lang="en-US" sz="1200" dirty="0" smtClean="0">
                <a:latin typeface="Arial" panose="020B0604020202020204" pitchFamily="34" charset="0"/>
                <a:cs typeface="Arial" panose="020B0604020202020204" pitchFamily="34" charset="0"/>
              </a:rPr>
              <a:t>, 2013. </a:t>
            </a:r>
            <a:r>
              <a:rPr lang="en-US" sz="1200" b="1" dirty="0">
                <a:latin typeface="Arial" panose="020B0604020202020204" pitchFamily="34" charset="0"/>
                <a:cs typeface="Arial" panose="020B0604020202020204" pitchFamily="34" charset="0"/>
              </a:rPr>
              <a:t>Figure 34. </a:t>
            </a:r>
            <a:r>
              <a:rPr lang="en-US" sz="1200" dirty="0" smtClean="0">
                <a:latin typeface="Arial" panose="020B0604020202020204" pitchFamily="34" charset="0"/>
                <a:cs typeface="Arial" panose="020B0604020202020204" pitchFamily="34" charset="0"/>
              </a:rPr>
              <a:t>Production </a:t>
            </a:r>
            <a:r>
              <a:rPr lang="en-US" sz="1200" dirty="0">
                <a:latin typeface="Arial" panose="020B0604020202020204" pitchFamily="34" charset="0"/>
                <a:cs typeface="Arial" panose="020B0604020202020204" pitchFamily="34" charset="0"/>
              </a:rPr>
              <a:t>data from IHS Energy Group (2002).</a:t>
            </a:r>
            <a:endParaRPr lang="en-US" sz="1200" dirty="0" smtClean="0">
              <a:latin typeface="Arial" panose="020B0604020202020204" pitchFamily="34" charset="0"/>
              <a:cs typeface="Arial" panose="020B0604020202020204" pitchFamily="34" charset="0"/>
            </a:endParaRPr>
          </a:p>
        </p:txBody>
      </p:sp>
      <p:cxnSp>
        <p:nvCxnSpPr>
          <p:cNvPr id="9" name="Straight Connector 8"/>
          <p:cNvCxnSpPr/>
          <p:nvPr/>
        </p:nvCxnSpPr>
        <p:spPr>
          <a:xfrm flipH="1" flipV="1">
            <a:off x="8330880" y="1369084"/>
            <a:ext cx="829268" cy="899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330880" y="2090998"/>
            <a:ext cx="829266" cy="29799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160146" y="1459025"/>
            <a:ext cx="1701179" cy="6225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23192" t="25003" r="3718" b="16249"/>
          <a:stretch/>
        </p:blipFill>
        <p:spPr>
          <a:xfrm>
            <a:off x="234819" y="1371654"/>
            <a:ext cx="8069533" cy="3699332"/>
          </a:xfrm>
          <a:prstGeom prst="rect">
            <a:avLst/>
          </a:prstGeom>
          <a:ln w="38100">
            <a:solidFill>
              <a:schemeClr val="tx1"/>
            </a:solidFill>
          </a:ln>
        </p:spPr>
      </p:pic>
      <p:sp>
        <p:nvSpPr>
          <p:cNvPr id="33" name="TextBox 32"/>
          <p:cNvSpPr txBox="1"/>
          <p:nvPr/>
        </p:nvSpPr>
        <p:spPr>
          <a:xfrm>
            <a:off x="7605121" y="1462453"/>
            <a:ext cx="725759" cy="645100"/>
          </a:xfrm>
          <a:prstGeom prst="rect">
            <a:avLst/>
          </a:prstGeom>
          <a:noFill/>
        </p:spPr>
        <p:txBody>
          <a:bodyPr wrap="square" rtlCol="0">
            <a:spAutoFit/>
          </a:bodyPr>
          <a:lstStyle/>
          <a:p>
            <a:pPr algn="ctr"/>
            <a:r>
              <a:rPr lang="en-US" sz="1000" b="1" dirty="0" smtClean="0">
                <a:solidFill>
                  <a:schemeClr val="accent6">
                    <a:lumMod val="75000"/>
                  </a:schemeClr>
                </a:solidFill>
                <a:latin typeface="Arial" panose="020B0604020202020204" pitchFamily="34" charset="0"/>
                <a:cs typeface="Arial" panose="020B0604020202020204" pitchFamily="34" charset="0"/>
              </a:rPr>
              <a:t>USDA</a:t>
            </a:r>
          </a:p>
          <a:p>
            <a:pPr algn="ctr"/>
            <a:r>
              <a:rPr lang="en-US" sz="1000" b="1" dirty="0" smtClean="0">
                <a:solidFill>
                  <a:schemeClr val="accent6">
                    <a:lumMod val="75000"/>
                  </a:schemeClr>
                </a:solidFill>
                <a:latin typeface="Arial" panose="020B0604020202020204" pitchFamily="34" charset="0"/>
                <a:cs typeface="Arial" panose="020B0604020202020204" pitchFamily="34" charset="0"/>
              </a:rPr>
              <a:t>Forest Service</a:t>
            </a:r>
          </a:p>
        </p:txBody>
      </p:sp>
      <p:sp>
        <p:nvSpPr>
          <p:cNvPr id="34" name="TextBox 33"/>
          <p:cNvSpPr txBox="1"/>
          <p:nvPr/>
        </p:nvSpPr>
        <p:spPr>
          <a:xfrm>
            <a:off x="5056205" y="1657616"/>
            <a:ext cx="987055" cy="465906"/>
          </a:xfrm>
          <a:prstGeom prst="rect">
            <a:avLst/>
          </a:prstGeom>
          <a:noFill/>
        </p:spPr>
        <p:txBody>
          <a:bodyPr wrap="square" rtlCol="0">
            <a:spAutoFit/>
          </a:bodyPr>
          <a:lstStyle/>
          <a:p>
            <a:r>
              <a:rPr lang="en-US" sz="1000" b="1" dirty="0" smtClean="0">
                <a:solidFill>
                  <a:srgbClr val="E6AF00"/>
                </a:solidFill>
                <a:latin typeface="Arial" panose="020B0604020202020204" pitchFamily="34" charset="0"/>
                <a:cs typeface="Arial" panose="020B0604020202020204" pitchFamily="34" charset="0"/>
              </a:rPr>
              <a:t>Interior</a:t>
            </a:r>
          </a:p>
          <a:p>
            <a:r>
              <a:rPr lang="en-US" sz="1000" b="1" dirty="0" smtClean="0">
                <a:solidFill>
                  <a:srgbClr val="E6AF00"/>
                </a:solidFill>
                <a:latin typeface="Arial" panose="020B0604020202020204" pitchFamily="34" charset="0"/>
                <a:cs typeface="Arial" panose="020B0604020202020204" pitchFamily="34" charset="0"/>
              </a:rPr>
              <a:t>BLM</a:t>
            </a:r>
          </a:p>
        </p:txBody>
      </p:sp>
      <p:sp>
        <p:nvSpPr>
          <p:cNvPr id="36" name="TextBox 35"/>
          <p:cNvSpPr txBox="1"/>
          <p:nvPr/>
        </p:nvSpPr>
        <p:spPr>
          <a:xfrm>
            <a:off x="1723556" y="2070671"/>
            <a:ext cx="725759" cy="465906"/>
          </a:xfrm>
          <a:prstGeom prst="rect">
            <a:avLst/>
          </a:prstGeom>
          <a:noFill/>
        </p:spPr>
        <p:txBody>
          <a:bodyPr wrap="square" rtlCol="0">
            <a:spAutoFit/>
          </a:bodyPr>
          <a:lstStyle/>
          <a:p>
            <a:r>
              <a:rPr lang="en-US" sz="1000" b="1" dirty="0" smtClean="0">
                <a:solidFill>
                  <a:srgbClr val="E6AF00"/>
                </a:solidFill>
                <a:latin typeface="Arial" panose="020B0604020202020204" pitchFamily="34" charset="0"/>
                <a:cs typeface="Arial" panose="020B0604020202020204" pitchFamily="34" charset="0"/>
              </a:rPr>
              <a:t>Interior</a:t>
            </a:r>
          </a:p>
          <a:p>
            <a:r>
              <a:rPr lang="en-US" sz="1000" b="1" dirty="0" smtClean="0">
                <a:solidFill>
                  <a:srgbClr val="E6AF00"/>
                </a:solidFill>
                <a:latin typeface="Arial" panose="020B0604020202020204" pitchFamily="34" charset="0"/>
                <a:cs typeface="Arial" panose="020B0604020202020204" pitchFamily="34" charset="0"/>
              </a:rPr>
              <a:t>BLM</a:t>
            </a:r>
          </a:p>
        </p:txBody>
      </p:sp>
      <p:sp>
        <p:nvSpPr>
          <p:cNvPr id="47" name="TextBox 46"/>
          <p:cNvSpPr txBox="1"/>
          <p:nvPr/>
        </p:nvSpPr>
        <p:spPr>
          <a:xfrm>
            <a:off x="1797913" y="4289208"/>
            <a:ext cx="1139667" cy="286711"/>
          </a:xfrm>
          <a:prstGeom prst="rect">
            <a:avLst/>
          </a:prstGeom>
          <a:noFill/>
        </p:spPr>
        <p:txBody>
          <a:bodyPr wrap="square" rtlCol="0">
            <a:spAutoFit/>
          </a:bodyPr>
          <a:lstStyle/>
          <a:p>
            <a:r>
              <a:rPr lang="en-US" sz="1000" b="1" dirty="0" smtClean="0">
                <a:solidFill>
                  <a:srgbClr val="FF0000"/>
                </a:solidFill>
                <a:latin typeface="Arial" panose="020B0604020202020204" pitchFamily="34" charset="0"/>
                <a:cs typeface="Arial" panose="020B0604020202020204" pitchFamily="34" charset="0"/>
              </a:rPr>
              <a:t>Southern Ute</a:t>
            </a:r>
          </a:p>
        </p:txBody>
      </p:sp>
      <p:sp>
        <p:nvSpPr>
          <p:cNvPr id="48" name="TextBox 47"/>
          <p:cNvSpPr txBox="1"/>
          <p:nvPr/>
        </p:nvSpPr>
        <p:spPr>
          <a:xfrm>
            <a:off x="1538843" y="4497349"/>
            <a:ext cx="1139667" cy="465906"/>
          </a:xfrm>
          <a:prstGeom prst="rect">
            <a:avLst/>
          </a:prstGeom>
          <a:noFill/>
        </p:spPr>
        <p:txBody>
          <a:bodyPr wrap="square" rtlCol="0">
            <a:spAutoFit/>
          </a:bodyPr>
          <a:lstStyle/>
          <a:p>
            <a:r>
              <a:rPr lang="en-US" sz="1000" b="1" dirty="0" smtClean="0">
                <a:solidFill>
                  <a:srgbClr val="FF0000"/>
                </a:solidFill>
                <a:latin typeface="Arial" panose="020B0604020202020204" pitchFamily="34" charset="0"/>
                <a:cs typeface="Arial" panose="020B0604020202020204" pitchFamily="34" charset="0"/>
              </a:rPr>
              <a:t>Ute</a:t>
            </a:r>
          </a:p>
          <a:p>
            <a:r>
              <a:rPr lang="en-US" sz="1000" b="1" dirty="0" smtClean="0">
                <a:solidFill>
                  <a:srgbClr val="FF0000"/>
                </a:solidFill>
                <a:latin typeface="Arial" panose="020B0604020202020204" pitchFamily="34" charset="0"/>
                <a:cs typeface="Arial" panose="020B0604020202020204" pitchFamily="34" charset="0"/>
              </a:rPr>
              <a:t>Mountain</a:t>
            </a:r>
          </a:p>
        </p:txBody>
      </p:sp>
      <p:sp>
        <p:nvSpPr>
          <p:cNvPr id="49" name="TextBox 48"/>
          <p:cNvSpPr txBox="1"/>
          <p:nvPr/>
        </p:nvSpPr>
        <p:spPr>
          <a:xfrm>
            <a:off x="1909604" y="3092350"/>
            <a:ext cx="916286" cy="465906"/>
          </a:xfrm>
          <a:prstGeom prst="rect">
            <a:avLst/>
          </a:prstGeom>
          <a:noFill/>
        </p:spPr>
        <p:txBody>
          <a:bodyPr wrap="square" rtlCol="0">
            <a:spAutoFit/>
          </a:bodyPr>
          <a:lstStyle/>
          <a:p>
            <a:r>
              <a:rPr lang="en-US" sz="1000" b="1" dirty="0" smtClean="0">
                <a:solidFill>
                  <a:schemeClr val="tx1">
                    <a:lumMod val="50000"/>
                    <a:lumOff val="50000"/>
                  </a:schemeClr>
                </a:solidFill>
                <a:latin typeface="Arial" panose="020B0604020202020204" pitchFamily="34" charset="0"/>
                <a:cs typeface="Arial" panose="020B0604020202020204" pitchFamily="34" charset="0"/>
              </a:rPr>
              <a:t>La Plata</a:t>
            </a:r>
          </a:p>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County</a:t>
            </a:r>
          </a:p>
        </p:txBody>
      </p:sp>
      <p:sp>
        <p:nvSpPr>
          <p:cNvPr id="50" name="TextBox 49"/>
          <p:cNvSpPr txBox="1"/>
          <p:nvPr/>
        </p:nvSpPr>
        <p:spPr>
          <a:xfrm>
            <a:off x="1115435" y="3101094"/>
            <a:ext cx="1079557" cy="465906"/>
          </a:xfrm>
          <a:prstGeom prst="rect">
            <a:avLst/>
          </a:prstGeom>
          <a:noFill/>
        </p:spPr>
        <p:txBody>
          <a:bodyPr wrap="square" rtlCol="0">
            <a:spAutoFit/>
          </a:bodyPr>
          <a:lstStyle/>
          <a:p>
            <a:r>
              <a:rPr lang="en-US" sz="1000" b="1" dirty="0" smtClean="0">
                <a:solidFill>
                  <a:schemeClr val="tx1">
                    <a:lumMod val="50000"/>
                    <a:lumOff val="50000"/>
                  </a:schemeClr>
                </a:solidFill>
                <a:latin typeface="Arial" panose="020B0604020202020204" pitchFamily="34" charset="0"/>
                <a:cs typeface="Arial" panose="020B0604020202020204" pitchFamily="34" charset="0"/>
              </a:rPr>
              <a:t>Montezuma</a:t>
            </a:r>
          </a:p>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County</a:t>
            </a:r>
          </a:p>
        </p:txBody>
      </p:sp>
      <p:sp>
        <p:nvSpPr>
          <p:cNvPr id="51" name="TextBox 50"/>
          <p:cNvSpPr txBox="1"/>
          <p:nvPr/>
        </p:nvSpPr>
        <p:spPr>
          <a:xfrm>
            <a:off x="1147348" y="1866461"/>
            <a:ext cx="725759" cy="465906"/>
          </a:xfrm>
          <a:prstGeom prst="rect">
            <a:avLst/>
          </a:prstGeom>
          <a:noFill/>
        </p:spPr>
        <p:txBody>
          <a:bodyPr wrap="square" rtlCol="0">
            <a:spAutoFit/>
          </a:bodyPr>
          <a:lstStyle/>
          <a:p>
            <a:r>
              <a:rPr lang="en-US" sz="1000" b="1" dirty="0" smtClean="0">
                <a:solidFill>
                  <a:srgbClr val="7030A0"/>
                </a:solidFill>
                <a:latin typeface="Arial" panose="020B0604020202020204" pitchFamily="34" charset="0"/>
                <a:cs typeface="Arial" panose="020B0604020202020204" pitchFamily="34" charset="0"/>
              </a:rPr>
              <a:t>Interior</a:t>
            </a:r>
          </a:p>
          <a:p>
            <a:r>
              <a:rPr lang="en-US" sz="1000" b="1" dirty="0" smtClean="0">
                <a:solidFill>
                  <a:srgbClr val="7030A0"/>
                </a:solidFill>
                <a:latin typeface="Arial" panose="020B0604020202020204" pitchFamily="34" charset="0"/>
                <a:cs typeface="Arial" panose="020B0604020202020204" pitchFamily="34" charset="0"/>
              </a:rPr>
              <a:t>NPS</a:t>
            </a:r>
          </a:p>
        </p:txBody>
      </p:sp>
      <p:sp>
        <p:nvSpPr>
          <p:cNvPr id="52" name="TextBox 51"/>
          <p:cNvSpPr txBox="1"/>
          <p:nvPr/>
        </p:nvSpPr>
        <p:spPr>
          <a:xfrm>
            <a:off x="3340561" y="3041082"/>
            <a:ext cx="725759" cy="465906"/>
          </a:xfrm>
          <a:prstGeom prst="rect">
            <a:avLst/>
          </a:prstGeom>
          <a:noFill/>
        </p:spPr>
        <p:txBody>
          <a:bodyPr wrap="square" rtlCol="0">
            <a:spAutoFit/>
          </a:bodyPr>
          <a:lstStyle/>
          <a:p>
            <a:r>
              <a:rPr lang="en-US" sz="1000" b="1" dirty="0" smtClean="0">
                <a:solidFill>
                  <a:srgbClr val="C00000"/>
                </a:solidFill>
                <a:latin typeface="Arial" panose="020B0604020202020204" pitchFamily="34" charset="0"/>
                <a:cs typeface="Arial" panose="020B0604020202020204" pitchFamily="34" charset="0"/>
              </a:rPr>
              <a:t>Interior</a:t>
            </a:r>
          </a:p>
          <a:p>
            <a:r>
              <a:rPr lang="en-US" sz="1000" b="1" dirty="0" smtClean="0">
                <a:solidFill>
                  <a:srgbClr val="C00000"/>
                </a:solidFill>
                <a:latin typeface="Arial" panose="020B0604020202020204" pitchFamily="34" charset="0"/>
                <a:cs typeface="Arial" panose="020B0604020202020204" pitchFamily="34" charset="0"/>
              </a:rPr>
              <a:t>BIA</a:t>
            </a:r>
          </a:p>
        </p:txBody>
      </p:sp>
    </p:spTree>
    <p:extLst>
      <p:ext uri="{BB962C8B-B14F-4D97-AF65-F5344CB8AC3E}">
        <p14:creationId xmlns:p14="http://schemas.microsoft.com/office/powerpoint/2010/main" val="1376531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070"/>
          <a:stretch/>
        </p:blipFill>
        <p:spPr>
          <a:xfrm>
            <a:off x="7537382" y="2117812"/>
            <a:ext cx="4623737" cy="2601671"/>
          </a:xfrm>
          <a:prstGeom prst="rect">
            <a:avLst/>
          </a:prstGeom>
        </p:spPr>
      </p:pic>
      <p:pic>
        <p:nvPicPr>
          <p:cNvPr id="11" name="Picture 10"/>
          <p:cNvPicPr>
            <a:picLocks noChangeAspect="1"/>
          </p:cNvPicPr>
          <p:nvPr/>
        </p:nvPicPr>
        <p:blipFill rotWithShape="1">
          <a:blip r:embed="rId3"/>
          <a:srcRect l="21888" t="25000" r="7833" b="11250"/>
          <a:stretch/>
        </p:blipFill>
        <p:spPr>
          <a:xfrm>
            <a:off x="353409" y="1509774"/>
            <a:ext cx="6984102" cy="3561892"/>
          </a:xfrm>
          <a:prstGeom prst="rect">
            <a:avLst/>
          </a:prstGeom>
          <a:ln w="25400">
            <a:solidFill>
              <a:schemeClr val="tx1"/>
            </a:solidFill>
          </a:ln>
        </p:spPr>
      </p:pic>
      <p:sp>
        <p:nvSpPr>
          <p:cNvPr id="8" name="Title 7"/>
          <p:cNvSpPr>
            <a:spLocks noGrp="1"/>
          </p:cNvSpPr>
          <p:nvPr>
            <p:ph type="title"/>
          </p:nvPr>
        </p:nvSpPr>
        <p:spPr>
          <a:xfrm>
            <a:off x="838200" y="365125"/>
            <a:ext cx="11037400" cy="1325563"/>
          </a:xfrm>
        </p:spPr>
        <p:txBody>
          <a:bodyPr/>
          <a:lstStyle/>
          <a:p>
            <a:r>
              <a:rPr lang="en-US" dirty="0" smtClean="0">
                <a:latin typeface="Arial" panose="020B0604020202020204" pitchFamily="34" charset="0"/>
                <a:cs typeface="Arial" panose="020B0604020202020204" pitchFamily="34" charset="0"/>
              </a:rPr>
              <a:t>Las Animas water even more promising</a:t>
            </a:r>
            <a:endParaRPr lang="en-US" dirty="0">
              <a:latin typeface="Arial" panose="020B0604020202020204" pitchFamily="34" charset="0"/>
              <a:cs typeface="Arial" panose="020B0604020202020204" pitchFamily="34" charset="0"/>
            </a:endParaRPr>
          </a:p>
        </p:txBody>
      </p:sp>
      <p:sp>
        <p:nvSpPr>
          <p:cNvPr id="7" name="Content Placeholder 6"/>
          <p:cNvSpPr>
            <a:spLocks noGrp="1"/>
          </p:cNvSpPr>
          <p:nvPr>
            <p:ph sz="half" idx="2"/>
          </p:nvPr>
        </p:nvSpPr>
        <p:spPr>
          <a:xfrm>
            <a:off x="316400" y="5543349"/>
            <a:ext cx="11559200" cy="1126482"/>
          </a:xfrm>
        </p:spPr>
        <p:txBody>
          <a:bodyPr>
            <a:normAutofit/>
          </a:bodyPr>
          <a:lstStyle/>
          <a:p>
            <a:r>
              <a:rPr lang="en-US" sz="1800" dirty="0">
                <a:latin typeface="Arial" panose="020B0604020202020204" pitchFamily="34" charset="0"/>
                <a:cs typeface="Arial" panose="020B0604020202020204" pitchFamily="34" charset="0"/>
              </a:rPr>
              <a:t>TDS&lt;10,000 mg/l in </a:t>
            </a:r>
            <a:r>
              <a:rPr lang="en-US" sz="1800" dirty="0" smtClean="0">
                <a:latin typeface="Arial" panose="020B0604020202020204" pitchFamily="34" charset="0"/>
                <a:cs typeface="Arial" panose="020B0604020202020204" pitchFamily="34" charset="0"/>
              </a:rPr>
              <a:t>99% </a:t>
            </a:r>
            <a:r>
              <a:rPr lang="en-US" sz="1800" dirty="0">
                <a:latin typeface="Arial" panose="020B0604020202020204" pitchFamily="34" charset="0"/>
                <a:cs typeface="Arial" panose="020B0604020202020204" pitchFamily="34" charset="0"/>
              </a:rPr>
              <a:t>of well samples, &lt;5,000 mg/l in </a:t>
            </a:r>
            <a:r>
              <a:rPr lang="en-US" sz="1800" dirty="0" smtClean="0">
                <a:latin typeface="Arial" panose="020B0604020202020204" pitchFamily="34" charset="0"/>
                <a:cs typeface="Arial" panose="020B0604020202020204" pitchFamily="34" charset="0"/>
              </a:rPr>
              <a:t>92% </a:t>
            </a:r>
            <a:r>
              <a:rPr lang="en-US" sz="1800" dirty="0">
                <a:latin typeface="Arial" panose="020B0604020202020204" pitchFamily="34" charset="0"/>
                <a:cs typeface="Arial" panose="020B0604020202020204" pitchFamily="34" charset="0"/>
              </a:rPr>
              <a:t>of samples</a:t>
            </a:r>
            <a:r>
              <a:rPr lang="en-US" sz="1800" dirty="0" smtClean="0">
                <a:latin typeface="Arial" panose="020B0604020202020204" pitchFamily="34" charset="0"/>
                <a:cs typeface="Arial" panose="020B0604020202020204" pitchFamily="34" charset="0"/>
              </a:rPr>
              <a:t>.</a:t>
            </a:r>
          </a:p>
          <a:p>
            <a:r>
              <a:rPr lang="en-US" sz="1800" dirty="0" smtClean="0">
                <a:latin typeface="Arial" panose="020B0604020202020204" pitchFamily="34" charset="0"/>
                <a:cs typeface="Arial" panose="020B0604020202020204" pitchFamily="34" charset="0"/>
              </a:rPr>
              <a:t>Fresher towards center of Raton </a:t>
            </a:r>
            <a:r>
              <a:rPr lang="en-US" sz="1800" dirty="0">
                <a:latin typeface="Arial" panose="020B0604020202020204" pitchFamily="34" charset="0"/>
                <a:cs typeface="Arial" panose="020B0604020202020204" pitchFamily="34" charset="0"/>
              </a:rPr>
              <a:t>Basin – (Upper </a:t>
            </a:r>
            <a:r>
              <a:rPr lang="en-US" sz="1800" dirty="0" err="1">
                <a:latin typeface="Arial" panose="020B0604020202020204" pitchFamily="34" charset="0"/>
                <a:cs typeface="Arial" panose="020B0604020202020204" pitchFamily="34" charset="0"/>
              </a:rPr>
              <a:t>Cretaceos</a:t>
            </a:r>
            <a:r>
              <a:rPr lang="en-US" sz="1800" dirty="0">
                <a:latin typeface="Arial" panose="020B0604020202020204" pitchFamily="34" charset="0"/>
                <a:cs typeface="Arial" panose="020B0604020202020204" pitchFamily="34" charset="0"/>
              </a:rPr>
              <a:t> – Lower Tertiary</a:t>
            </a:r>
            <a:r>
              <a:rPr lang="en-US" sz="1800" dirty="0" smtClean="0">
                <a:latin typeface="Arial" panose="020B0604020202020204" pitchFamily="34" charset="0"/>
                <a:cs typeface="Arial" panose="020B0604020202020204" pitchFamily="34" charset="0"/>
              </a:rPr>
              <a:t>).</a:t>
            </a:r>
          </a:p>
          <a:p>
            <a:r>
              <a:rPr lang="en-US" sz="1800" dirty="0" smtClean="0">
                <a:latin typeface="Arial" panose="020B0604020202020204" pitchFamily="34" charset="0"/>
                <a:cs typeface="Arial" panose="020B0604020202020204" pitchFamily="34" charset="0"/>
              </a:rPr>
              <a:t>Often directly discharged into Purgatoire River.</a:t>
            </a:r>
            <a:endParaRPr lang="en-US" sz="1800" dirty="0">
              <a:latin typeface="Arial" panose="020B0604020202020204" pitchFamily="34" charset="0"/>
              <a:cs typeface="Arial" panose="020B0604020202020204" pitchFamily="34" charset="0"/>
            </a:endParaRPr>
          </a:p>
        </p:txBody>
      </p:sp>
      <p:cxnSp>
        <p:nvCxnSpPr>
          <p:cNvPr id="9" name="Straight Connector 8"/>
          <p:cNvCxnSpPr/>
          <p:nvPr/>
        </p:nvCxnSpPr>
        <p:spPr>
          <a:xfrm flipH="1" flipV="1">
            <a:off x="7337512" y="1509775"/>
            <a:ext cx="1319791" cy="15283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337512" y="3524865"/>
            <a:ext cx="1319791" cy="15709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75594" y="1690688"/>
            <a:ext cx="1016237" cy="400110"/>
          </a:xfrm>
          <a:prstGeom prst="rect">
            <a:avLst/>
          </a:prstGeom>
          <a:noFill/>
        </p:spPr>
        <p:txBody>
          <a:bodyPr wrap="square" rtlCol="0">
            <a:spAutoFit/>
          </a:bodyPr>
          <a:lstStyle/>
          <a:p>
            <a:r>
              <a:rPr lang="en-US" sz="1000" b="1" dirty="0" smtClean="0">
                <a:solidFill>
                  <a:schemeClr val="tx1">
                    <a:lumMod val="50000"/>
                    <a:lumOff val="50000"/>
                  </a:schemeClr>
                </a:solidFill>
                <a:latin typeface="Arial" panose="020B0604020202020204" pitchFamily="34" charset="0"/>
                <a:cs typeface="Arial" panose="020B0604020202020204" pitchFamily="34" charset="0"/>
              </a:rPr>
              <a:t>Las Animas</a:t>
            </a:r>
          </a:p>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County</a:t>
            </a:r>
          </a:p>
        </p:txBody>
      </p:sp>
      <p:sp>
        <p:nvSpPr>
          <p:cNvPr id="18" name="TextBox 17"/>
          <p:cNvSpPr txBox="1"/>
          <p:nvPr/>
        </p:nvSpPr>
        <p:spPr>
          <a:xfrm>
            <a:off x="951703" y="1584968"/>
            <a:ext cx="783282" cy="400110"/>
          </a:xfrm>
          <a:prstGeom prst="rect">
            <a:avLst/>
          </a:prstGeom>
          <a:noFill/>
        </p:spPr>
        <p:txBody>
          <a:bodyPr wrap="square" rtlCol="0">
            <a:spAutoFit/>
          </a:bodyPr>
          <a:lstStyle/>
          <a:p>
            <a:r>
              <a:rPr lang="en-US" sz="1000" b="1" dirty="0" smtClean="0">
                <a:solidFill>
                  <a:schemeClr val="tx1">
                    <a:lumMod val="50000"/>
                    <a:lumOff val="50000"/>
                  </a:schemeClr>
                </a:solidFill>
                <a:latin typeface="Arial" panose="020B0604020202020204" pitchFamily="34" charset="0"/>
                <a:cs typeface="Arial" panose="020B0604020202020204" pitchFamily="34" charset="0"/>
              </a:rPr>
              <a:t>Huerfano</a:t>
            </a:r>
          </a:p>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County</a:t>
            </a:r>
          </a:p>
        </p:txBody>
      </p:sp>
      <p:sp>
        <p:nvSpPr>
          <p:cNvPr id="36" name="TextBox 35"/>
          <p:cNvSpPr txBox="1"/>
          <p:nvPr/>
        </p:nvSpPr>
        <p:spPr>
          <a:xfrm>
            <a:off x="5389045" y="2494158"/>
            <a:ext cx="632243" cy="400110"/>
          </a:xfrm>
          <a:prstGeom prst="rect">
            <a:avLst/>
          </a:prstGeom>
          <a:noFill/>
        </p:spPr>
        <p:txBody>
          <a:bodyPr wrap="square" rtlCol="0">
            <a:spAutoFit/>
          </a:bodyPr>
          <a:lstStyle/>
          <a:p>
            <a:r>
              <a:rPr lang="en-US" sz="1000" b="1" dirty="0" smtClean="0">
                <a:solidFill>
                  <a:srgbClr val="E6AF00"/>
                </a:solidFill>
                <a:latin typeface="Arial" panose="020B0604020202020204" pitchFamily="34" charset="0"/>
                <a:cs typeface="Arial" panose="020B0604020202020204" pitchFamily="34" charset="0"/>
              </a:rPr>
              <a:t>Interior</a:t>
            </a:r>
          </a:p>
          <a:p>
            <a:r>
              <a:rPr lang="en-US" sz="1000" b="1" dirty="0" smtClean="0">
                <a:solidFill>
                  <a:srgbClr val="E6AF00"/>
                </a:solidFill>
                <a:latin typeface="Arial" panose="020B0604020202020204" pitchFamily="34" charset="0"/>
                <a:cs typeface="Arial" panose="020B0604020202020204" pitchFamily="34" charset="0"/>
              </a:rPr>
              <a:t>BLM</a:t>
            </a:r>
          </a:p>
        </p:txBody>
      </p:sp>
      <p:sp>
        <p:nvSpPr>
          <p:cNvPr id="38" name="TextBox 37"/>
          <p:cNvSpPr txBox="1"/>
          <p:nvPr/>
        </p:nvSpPr>
        <p:spPr>
          <a:xfrm>
            <a:off x="1183440" y="2117813"/>
            <a:ext cx="1103090" cy="553998"/>
          </a:xfrm>
          <a:prstGeom prst="rect">
            <a:avLst/>
          </a:prstGeom>
          <a:noFill/>
        </p:spPr>
        <p:txBody>
          <a:bodyPr wrap="square" rtlCol="0">
            <a:spAutoFit/>
          </a:bodyPr>
          <a:lstStyle/>
          <a:p>
            <a:r>
              <a:rPr lang="en-US" sz="1000" b="1" dirty="0" smtClean="0">
                <a:solidFill>
                  <a:schemeClr val="accent6">
                    <a:lumMod val="75000"/>
                  </a:schemeClr>
                </a:solidFill>
                <a:latin typeface="Arial" panose="020B0604020202020204" pitchFamily="34" charset="0"/>
                <a:cs typeface="Arial" panose="020B0604020202020204" pitchFamily="34" charset="0"/>
              </a:rPr>
              <a:t>USDA </a:t>
            </a:r>
          </a:p>
          <a:p>
            <a:r>
              <a:rPr lang="en-US" sz="1000" b="1" dirty="0" smtClean="0">
                <a:solidFill>
                  <a:schemeClr val="accent6">
                    <a:lumMod val="75000"/>
                  </a:schemeClr>
                </a:solidFill>
                <a:latin typeface="Arial" panose="020B0604020202020204" pitchFamily="34" charset="0"/>
                <a:cs typeface="Arial" panose="020B0604020202020204" pitchFamily="34" charset="0"/>
              </a:rPr>
              <a:t>Forest </a:t>
            </a:r>
          </a:p>
          <a:p>
            <a:r>
              <a:rPr lang="en-US" sz="1000" b="1" dirty="0" smtClean="0">
                <a:solidFill>
                  <a:schemeClr val="accent6">
                    <a:lumMod val="75000"/>
                  </a:schemeClr>
                </a:solidFill>
                <a:latin typeface="Arial" panose="020B0604020202020204" pitchFamily="34" charset="0"/>
                <a:cs typeface="Arial" panose="020B0604020202020204" pitchFamily="34" charset="0"/>
              </a:rPr>
              <a:t>Service</a:t>
            </a:r>
          </a:p>
        </p:txBody>
      </p:sp>
      <p:sp>
        <p:nvSpPr>
          <p:cNvPr id="28" name="TextBox 27"/>
          <p:cNvSpPr txBox="1"/>
          <p:nvPr/>
        </p:nvSpPr>
        <p:spPr>
          <a:xfrm>
            <a:off x="446559" y="2350927"/>
            <a:ext cx="783282" cy="400110"/>
          </a:xfrm>
          <a:prstGeom prst="rect">
            <a:avLst/>
          </a:prstGeom>
          <a:noFill/>
        </p:spPr>
        <p:txBody>
          <a:bodyPr wrap="square" rtlCol="0">
            <a:spAutoFit/>
          </a:bodyPr>
          <a:lstStyle/>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Costilla</a:t>
            </a:r>
          </a:p>
          <a:p>
            <a:r>
              <a:rPr lang="en-US" sz="1000" b="1" dirty="0" smtClean="0">
                <a:solidFill>
                  <a:schemeClr val="tx1">
                    <a:lumMod val="50000"/>
                    <a:lumOff val="50000"/>
                  </a:schemeClr>
                </a:solidFill>
                <a:latin typeface="Arial" panose="020B0604020202020204" pitchFamily="34" charset="0"/>
                <a:cs typeface="Arial" panose="020B0604020202020204" pitchFamily="34" charset="0"/>
              </a:rPr>
              <a:t>County</a:t>
            </a:r>
          </a:p>
        </p:txBody>
      </p:sp>
      <p:sp>
        <p:nvSpPr>
          <p:cNvPr id="29" name="TextBox 28"/>
          <p:cNvSpPr txBox="1"/>
          <p:nvPr/>
        </p:nvSpPr>
        <p:spPr>
          <a:xfrm>
            <a:off x="234819" y="5143929"/>
            <a:ext cx="4255600"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 U.S. Geological Survey Produced Water Database.</a:t>
            </a:r>
            <a:endParaRPr lang="en-US" sz="1200" dirty="0">
              <a:latin typeface="Arial" panose="020B0604020202020204" pitchFamily="34" charset="0"/>
              <a:cs typeface="Arial" panose="020B0604020202020204" pitchFamily="34" charset="0"/>
            </a:endParaRPr>
          </a:p>
        </p:txBody>
      </p:sp>
      <p:sp>
        <p:nvSpPr>
          <p:cNvPr id="6" name="Rectangle 5"/>
          <p:cNvSpPr/>
          <p:nvPr/>
        </p:nvSpPr>
        <p:spPr>
          <a:xfrm>
            <a:off x="8657303" y="3038168"/>
            <a:ext cx="1005840" cy="48669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354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3771</TotalTime>
  <Words>2469</Words>
  <Application>Microsoft Office PowerPoint</Application>
  <PresentationFormat>Widescreen</PresentationFormat>
  <Paragraphs>329</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Tw Cen MT Condensed Extra Bold</vt:lpstr>
      <vt:lpstr>Office Theme</vt:lpstr>
      <vt:lpstr>FROM BANE TO BOON: HOW ALTERNATIVE PRODUCED WATER REUSE CAN SUPPLEMENT FRESHWATER IN THE SOUTHWEST</vt:lpstr>
      <vt:lpstr>Top-five produced water counties in Colorado</vt:lpstr>
      <vt:lpstr>Produced water / well completion water ratios</vt:lpstr>
      <vt:lpstr>Produced water / well completion water ratios</vt:lpstr>
      <vt:lpstr>Cost of inaction</vt:lpstr>
      <vt:lpstr>Seismicity, economics could drive supply</vt:lpstr>
      <vt:lpstr>Drought risk drives demand</vt:lpstr>
      <vt:lpstr>La Plata water has promise for reuse</vt:lpstr>
      <vt:lpstr>Las Animas water even more promising</vt:lpstr>
      <vt:lpstr>Realistic reuse possibilities</vt:lpstr>
      <vt:lpstr>Agricultural irrigation provides an opportunity</vt:lpstr>
      <vt:lpstr>Beyond TDS: Chemical makeup matters</vt:lpstr>
      <vt:lpstr>Reuse options: Livestock watering</vt:lpstr>
      <vt:lpstr>Power plant reuse</vt:lpstr>
      <vt:lpstr>Questions?</vt:lpstr>
      <vt:lpstr>Bonus Slides</vt:lpstr>
      <vt:lpstr>Handling sodium through chlor-alkalai</vt:lpstr>
      <vt:lpstr>Legal / Regulatory issues</vt:lpstr>
      <vt:lpstr>Rio Blanco County – secondary recovery</vt:lpstr>
      <vt:lpstr>Properties of prime farmland soils</vt:lpstr>
      <vt:lpstr>La Plata County – Disposal Options</vt:lpstr>
      <vt:lpstr>Las Animas County – Disposal Options</vt:lpstr>
      <vt:lpstr>Supply-side strong driver in Las Animas</vt:lpstr>
      <vt:lpstr>Weld County needs more than it’s producing</vt:lpstr>
      <vt:lpstr>Guide for livestock watering TDS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is production taking place?</dc:title>
  <dc:creator>Ford, Michael</dc:creator>
  <cp:lastModifiedBy>Ford, Michael</cp:lastModifiedBy>
  <cp:revision>158</cp:revision>
  <dcterms:created xsi:type="dcterms:W3CDTF">2018-10-19T13:33:02Z</dcterms:created>
  <dcterms:modified xsi:type="dcterms:W3CDTF">2018-10-31T16:29:58Z</dcterms:modified>
</cp:coreProperties>
</file>