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1" r:id="rId2"/>
    <p:sldId id="344" r:id="rId3"/>
    <p:sldId id="345" r:id="rId4"/>
    <p:sldId id="333" r:id="rId5"/>
    <p:sldId id="346" r:id="rId6"/>
    <p:sldId id="347" r:id="rId7"/>
    <p:sldId id="348" r:id="rId8"/>
    <p:sldId id="349" r:id="rId9"/>
    <p:sldId id="350" r:id="rId10"/>
    <p:sldId id="351" r:id="rId11"/>
    <p:sldId id="357" r:id="rId12"/>
    <p:sldId id="358" r:id="rId13"/>
    <p:sldId id="353" r:id="rId14"/>
    <p:sldId id="354" r:id="rId15"/>
    <p:sldId id="355" r:id="rId16"/>
    <p:sldId id="356" r:id="rId17"/>
    <p:sldId id="277" r:id="rId18"/>
  </p:sldIdLst>
  <p:sldSz cx="6858000" cy="51435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9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1" autoAdjust="0"/>
    <p:restoredTop sz="85294" autoAdjust="0"/>
  </p:normalViewPr>
  <p:slideViewPr>
    <p:cSldViewPr>
      <p:cViewPr>
        <p:scale>
          <a:sx n="75" d="100"/>
          <a:sy n="75" d="100"/>
        </p:scale>
        <p:origin x="-3384" y="-1026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698" cy="481876"/>
          </a:xfrm>
          <a:prstGeom prst="rect">
            <a:avLst/>
          </a:prstGeom>
        </p:spPr>
        <p:txBody>
          <a:bodyPr vert="horz" lIns="95553" tIns="47776" rIns="95553" bIns="477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32" y="0"/>
            <a:ext cx="3169698" cy="481876"/>
          </a:xfrm>
          <a:prstGeom prst="rect">
            <a:avLst/>
          </a:prstGeom>
        </p:spPr>
        <p:txBody>
          <a:bodyPr vert="horz" lIns="95553" tIns="47776" rIns="95553" bIns="47776" rtlCol="0"/>
          <a:lstStyle>
            <a:lvl1pPr algn="r">
              <a:defRPr sz="1200"/>
            </a:lvl1pPr>
          </a:lstStyle>
          <a:p>
            <a:fld id="{D959B854-34F0-441A-8889-92E51A00D920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3" tIns="47776" rIns="95553" bIns="477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6" y="4620722"/>
            <a:ext cx="5851491" cy="3780742"/>
          </a:xfrm>
          <a:prstGeom prst="rect">
            <a:avLst/>
          </a:prstGeom>
        </p:spPr>
        <p:txBody>
          <a:bodyPr vert="horz" lIns="95553" tIns="47776" rIns="95553" bIns="477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324"/>
            <a:ext cx="3169698" cy="481876"/>
          </a:xfrm>
          <a:prstGeom prst="rect">
            <a:avLst/>
          </a:prstGeom>
        </p:spPr>
        <p:txBody>
          <a:bodyPr vert="horz" lIns="95553" tIns="47776" rIns="95553" bIns="477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32" y="9119324"/>
            <a:ext cx="3169698" cy="481876"/>
          </a:xfrm>
          <a:prstGeom prst="rect">
            <a:avLst/>
          </a:prstGeom>
        </p:spPr>
        <p:txBody>
          <a:bodyPr vert="horz" lIns="95553" tIns="47776" rIns="95553" bIns="47776" rtlCol="0" anchor="b"/>
          <a:lstStyle>
            <a:lvl1pPr algn="r">
              <a:defRPr sz="1200"/>
            </a:lvl1pPr>
          </a:lstStyle>
          <a:p>
            <a:fld id="{569ED8A7-B13A-45AD-8513-1D1B633180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99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1393-D955-4DA7-B3DB-95799A01E99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1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819A-347C-49BE-97E3-C458CB61E802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85EB-05C8-4C44-AA0E-E83AD8D1830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1"/>
            <a:ext cx="6858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457700"/>
            <a:ext cx="45720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1828800"/>
            <a:ext cx="4914900" cy="857250"/>
          </a:xfrm>
        </p:spPr>
        <p:txBody>
          <a:bodyPr/>
          <a:lstStyle>
            <a:lvl1pPr algn="l"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" y="2628900"/>
            <a:ext cx="5372100" cy="1371600"/>
          </a:xfrm>
        </p:spPr>
        <p:txBody>
          <a:bodyPr/>
          <a:lstStyle>
            <a:lvl1pPr>
              <a:defRPr>
                <a:solidFill>
                  <a:srgbClr val="4196B4"/>
                </a:solidFill>
              </a:defRPr>
            </a:lvl1pPr>
            <a:lvl2pPr>
              <a:defRPr>
                <a:solidFill>
                  <a:srgbClr val="4196B4"/>
                </a:solidFill>
              </a:defRPr>
            </a:lvl2pPr>
            <a:lvl3pPr>
              <a:defRPr>
                <a:solidFill>
                  <a:srgbClr val="4196B4"/>
                </a:solidFill>
              </a:defRPr>
            </a:lvl3pPr>
            <a:lvl4pPr>
              <a:defRPr>
                <a:solidFill>
                  <a:srgbClr val="4196B4"/>
                </a:solidFill>
              </a:defRPr>
            </a:lvl4pPr>
            <a:lvl5pPr>
              <a:defRPr>
                <a:solidFill>
                  <a:srgbClr val="4196B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166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819A-347C-49BE-97E3-C458CB61E802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85EB-05C8-4C44-AA0E-E83AD8D183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3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819A-347C-49BE-97E3-C458CB61E802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85EB-05C8-4C44-AA0E-E83AD8D183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14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819A-347C-49BE-97E3-C458CB61E802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85EB-05C8-4C44-AA0E-E83AD8D183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14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262337753"/>
              </p:ext>
            </p:extLst>
          </p:nvPr>
        </p:nvGraphicFramePr>
        <p:xfrm>
          <a:off x="2753917" y="1896666"/>
          <a:ext cx="1350169" cy="1350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" name="Bitmap Image" r:id="rId3" imgW="1800360" imgH="1800360" progId="Paint.Picture">
                  <p:embed/>
                </p:oleObj>
              </mc:Choice>
              <mc:Fallback>
                <p:oleObj name="Bitmap Image" r:id="rId3" imgW="1800360" imgH="180036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53917" y="1896666"/>
                        <a:ext cx="1350169" cy="1350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3" name="Picture 9" descr="J:\Projects\WBC\Marketing\Logos\WCG Logo\logo -bar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1247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</p:spPr>
        <p:txBody>
          <a:bodyPr/>
          <a:lstStyle>
            <a:lvl1pPr marL="257175" indent="-257175">
              <a:buFontTx/>
              <a:buBlip>
                <a:blip r:embed="rId6"/>
              </a:buBlip>
              <a:defRPr>
                <a:solidFill>
                  <a:srgbClr val="4196B4"/>
                </a:solidFill>
              </a:defRPr>
            </a:lvl1pPr>
            <a:lvl2pPr>
              <a:defRPr>
                <a:solidFill>
                  <a:srgbClr val="4196B4"/>
                </a:solidFill>
              </a:defRPr>
            </a:lvl2pPr>
            <a:lvl3pPr>
              <a:defRPr>
                <a:solidFill>
                  <a:srgbClr val="4196B4"/>
                </a:solidFill>
              </a:defRPr>
            </a:lvl3pPr>
            <a:lvl4pPr>
              <a:defRPr>
                <a:solidFill>
                  <a:srgbClr val="4196B4"/>
                </a:solidFill>
              </a:defRPr>
            </a:lvl4pPr>
            <a:lvl5pPr>
              <a:defRPr>
                <a:solidFill>
                  <a:srgbClr val="4196B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85EB-05C8-4C44-AA0E-E83AD8D183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4800600"/>
            <a:ext cx="2114550" cy="228600"/>
          </a:xfrm>
        </p:spPr>
        <p:txBody>
          <a:bodyPr>
            <a:noAutofit/>
          </a:bodyPr>
          <a:lstStyle>
            <a:lvl1pPr marL="0" indent="0">
              <a:buNone/>
              <a:defRPr sz="1050" b="1" baseline="0"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Weaver Consultants Group</a:t>
            </a:r>
          </a:p>
        </p:txBody>
      </p:sp>
    </p:spTree>
    <p:extLst>
      <p:ext uri="{BB962C8B-B14F-4D97-AF65-F5344CB8AC3E}">
        <p14:creationId xmlns:p14="http://schemas.microsoft.com/office/powerpoint/2010/main" val="186860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819A-347C-49BE-97E3-C458CB61E802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85EB-05C8-4C44-AA0E-E83AD8D183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15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819A-347C-49BE-97E3-C458CB61E802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85EB-05C8-4C44-AA0E-E83AD8D183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67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819A-347C-49BE-97E3-C458CB61E802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85EB-05C8-4C44-AA0E-E83AD8D183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96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819A-347C-49BE-97E3-C458CB61E802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85EB-05C8-4C44-AA0E-E83AD8D183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09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819A-347C-49BE-97E3-C458CB61E802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85EB-05C8-4C44-AA0E-E83AD8D183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9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819A-347C-49BE-97E3-C458CB61E802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85EB-05C8-4C44-AA0E-E83AD8D183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8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819A-347C-49BE-97E3-C458CB61E802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85EB-05C8-4C44-AA0E-E83AD8D183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4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9819A-347C-49BE-97E3-C458CB61E802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685EB-05C8-4C44-AA0E-E83AD8D183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4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pmckone@wcgrp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cos.fws.gov/ipac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00150"/>
            <a:ext cx="4914900" cy="85725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Environmental Considerations in Various Plays Within the U.S. Oil and Gas Industry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0" y="2647950"/>
            <a:ext cx="53721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by Peter D. McKone, CWB</a:t>
            </a:r>
          </a:p>
          <a:p>
            <a:pPr marL="0" indent="0">
              <a:buNone/>
            </a:pPr>
            <a:r>
              <a:rPr lang="en-US" sz="2000" dirty="0"/>
              <a:t>Weaver Consultants Group</a:t>
            </a:r>
          </a:p>
        </p:txBody>
      </p:sp>
    </p:spTree>
    <p:extLst>
      <p:ext uri="{BB962C8B-B14F-4D97-AF65-F5344CB8AC3E}">
        <p14:creationId xmlns:p14="http://schemas.microsoft.com/office/powerpoint/2010/main" val="3498528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General Wildlife Impacts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sz="2700" dirty="0">
                <a:solidFill>
                  <a:srgbClr val="002060"/>
                </a:solidFill>
              </a:rPr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rgbClr val="002060"/>
                </a:solidFill>
              </a:rPr>
              <a:t>Impacts to watersheds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Mussels, fish</a:t>
            </a:r>
          </a:p>
          <a:p>
            <a:r>
              <a:rPr lang="en-US" sz="1800" dirty="0">
                <a:solidFill>
                  <a:srgbClr val="002060"/>
                </a:solidFill>
              </a:rPr>
              <a:t>Loss of wintering ranges for ungulates in colder climates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Deer, elk</a:t>
            </a:r>
          </a:p>
          <a:p>
            <a:r>
              <a:rPr lang="en-US" sz="1800" dirty="0">
                <a:solidFill>
                  <a:srgbClr val="002060"/>
                </a:solidFill>
              </a:rPr>
              <a:t>Loss of specialized habitat for specialists</a:t>
            </a:r>
          </a:p>
          <a:p>
            <a:pPr marL="0" indent="0">
              <a:buNone/>
            </a:pP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0DF2-EA61-4866-80A7-296C21CF3423}" type="slidenum">
              <a:rPr lang="en-US" smtClean="0"/>
              <a:t>10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61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Minimize habitat fragmentation by using existing roads and corridors whenever possible.</a:t>
            </a:r>
          </a:p>
          <a:p>
            <a:r>
              <a:rPr lang="en-US" dirty="0">
                <a:solidFill>
                  <a:srgbClr val="002060"/>
                </a:solidFill>
              </a:rPr>
              <a:t>Avoid or protect sensitive areas, seek qualified help identifying these areas, and limit development and disturbance to agreed-upon development corridors.</a:t>
            </a:r>
          </a:p>
          <a:p>
            <a:r>
              <a:rPr lang="en-US" dirty="0">
                <a:solidFill>
                  <a:srgbClr val="002060"/>
                </a:solidFill>
              </a:rPr>
              <a:t>Monitor surface and subsurface water quality.</a:t>
            </a:r>
          </a:p>
          <a:p>
            <a:r>
              <a:rPr lang="en-US" dirty="0">
                <a:solidFill>
                  <a:srgbClr val="002060"/>
                </a:solidFill>
              </a:rPr>
              <a:t>Prevent erosion and contamination of topsoil.</a:t>
            </a:r>
          </a:p>
          <a:p>
            <a:r>
              <a:rPr lang="en-US" dirty="0">
                <a:solidFill>
                  <a:srgbClr val="002060"/>
                </a:solidFill>
              </a:rPr>
              <a:t>Prevent the introduction or spread of invasive and exotic plants.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Use only locally adapted native seed when possible to reclaim and re-vegetate sites.</a:t>
            </a:r>
          </a:p>
          <a:p>
            <a:r>
              <a:rPr lang="en-US" dirty="0">
                <a:solidFill>
                  <a:srgbClr val="002060"/>
                </a:solidFill>
              </a:rPr>
              <a:t>Plan operations to minimize impacts to traditional land uses during development.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0DF2-EA61-4866-80A7-296C21CF3423}" type="slidenum">
              <a:rPr lang="en-US" smtClean="0"/>
              <a:t>11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20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Best Practices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sz="2700" dirty="0">
                <a:solidFill>
                  <a:srgbClr val="002060"/>
                </a:solidFill>
              </a:rPr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rgbClr val="002060"/>
                </a:solidFill>
              </a:rPr>
              <a:t>Open pits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Birds and wildlife attracted to pits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Close containment systems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Deterrents (netting, eliminate pits, keep oil off open pits or ponds)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Ineffective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Flagging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Reflectors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Strobe lights</a:t>
            </a:r>
          </a:p>
          <a:p>
            <a:pPr lvl="2"/>
            <a:r>
              <a:rPr lang="en-US" dirty="0" err="1">
                <a:solidFill>
                  <a:srgbClr val="002060"/>
                </a:solidFill>
              </a:rPr>
              <a:t>Zon</a:t>
            </a:r>
            <a:r>
              <a:rPr lang="en-US" dirty="0">
                <a:solidFill>
                  <a:srgbClr val="002060"/>
                </a:solidFill>
              </a:rPr>
              <a:t> guns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65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National Historic Preservation Act  of 1966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National Register of Historic Places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State Historic Preservation Officers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Advisory Council on Historic Preservation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70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NHPA (cont.)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Federal Undertaking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Any project that involves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Federal funds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Federal permits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Federal licenses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Federal approval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07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NHPA Consultation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Identify Area of Potential Effect (APE)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Identify historic properties (survey and testing)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Assess the project’s effects on historic properties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Consult to resolve adverse effects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Allow Advisory Council on Historic Preservation an opportunity to comment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74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Area of Potential Effect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geographic area or areas within which an undertaking may cause changes in the character or use of historic properties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76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Peter D. McKone, CWB</a:t>
            </a:r>
          </a:p>
          <a:p>
            <a:pPr lvl="1"/>
            <a:r>
              <a:rPr lang="en-US" dirty="0"/>
              <a:t>Weaver Consultants Group</a:t>
            </a:r>
          </a:p>
          <a:p>
            <a:pPr lvl="1"/>
            <a:r>
              <a:rPr lang="en-US" dirty="0">
                <a:hlinkClick r:id="rId2"/>
              </a:rPr>
              <a:t>pmckone@wcgrp.com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7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/>
              <a:t>Nationwide Issues </a:t>
            </a:r>
          </a:p>
          <a:p>
            <a:pPr>
              <a:buBlip>
                <a:blip r:embed="rId2"/>
              </a:buBlip>
            </a:pPr>
            <a:r>
              <a:rPr lang="en-US" dirty="0"/>
              <a:t>Regional Issues</a:t>
            </a:r>
          </a:p>
          <a:p>
            <a:pPr>
              <a:buBlip>
                <a:blip r:embed="rId2"/>
              </a:buBlip>
            </a:pPr>
            <a:r>
              <a:rPr lang="en-US" dirty="0"/>
              <a:t>Industry Examples</a:t>
            </a:r>
          </a:p>
          <a:p>
            <a:pPr>
              <a:buBlip>
                <a:blip r:embed="rId2"/>
              </a:buBlip>
            </a:pPr>
            <a:r>
              <a:rPr lang="en-US" dirty="0"/>
              <a:t>General Wildlife Impacts</a:t>
            </a:r>
          </a:p>
          <a:p>
            <a:pPr>
              <a:buBlip>
                <a:blip r:embed="rId2"/>
              </a:buBlip>
            </a:pPr>
            <a:r>
              <a:rPr lang="en-US" dirty="0"/>
              <a:t>Best </a:t>
            </a:r>
            <a:r>
              <a:rPr lang="en-US" dirty="0" smtClean="0"/>
              <a:t>Practices</a:t>
            </a:r>
          </a:p>
          <a:p>
            <a:pPr>
              <a:buBlip>
                <a:blip r:embed="rId2"/>
              </a:buBlip>
            </a:pPr>
            <a:r>
              <a:rPr lang="en-US" smtClean="0"/>
              <a:t>Cultural Resources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0DF2-EA61-4866-80A7-296C21CF3423}" type="slidenum">
              <a:rPr lang="en-US" smtClean="0"/>
              <a:t>2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6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Nationwide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47750"/>
            <a:ext cx="6172200" cy="3394472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002060"/>
                </a:solidFill>
              </a:rPr>
              <a:t>Federal Regulation – 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The Endangered Species Act (ESA) 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Threatened, endangered and candidate species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Section 7 consultation</a:t>
            </a:r>
          </a:p>
          <a:p>
            <a:pPr lvl="3"/>
            <a:r>
              <a:rPr lang="en-US" sz="1800" dirty="0">
                <a:solidFill>
                  <a:srgbClr val="002060"/>
                </a:solidFill>
              </a:rPr>
              <a:t>Interagency consultation</a:t>
            </a:r>
          </a:p>
          <a:p>
            <a:pPr lvl="3"/>
            <a:r>
              <a:rPr lang="en-US" sz="1800" dirty="0">
                <a:solidFill>
                  <a:srgbClr val="002060"/>
                </a:solidFill>
              </a:rPr>
              <a:t>May affect (informal consultation) or likely to adversely affect (formal consultation)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Section 10 consultation</a:t>
            </a:r>
          </a:p>
          <a:p>
            <a:pPr lvl="3"/>
            <a:r>
              <a:rPr lang="en-US" sz="1800" dirty="0">
                <a:solidFill>
                  <a:srgbClr val="002060"/>
                </a:solidFill>
              </a:rPr>
              <a:t>non-federal applicants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Biological assessments and biological opinions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Incidental take permits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0DF2-EA61-4866-80A7-296C21CF3423}" type="slidenum">
              <a:rPr lang="en-US" smtClean="0"/>
              <a:t>3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248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IPaC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rgbClr val="002060"/>
                </a:solidFill>
              </a:rPr>
              <a:t>Information, Planning and Conservation System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https://ecos.fws.gov/ipac/</a:t>
            </a:r>
            <a:endParaRPr lang="en-US" sz="1800" dirty="0">
              <a:solidFill>
                <a:srgbClr val="002060"/>
              </a:solidFill>
            </a:endParaRPr>
          </a:p>
          <a:p>
            <a:r>
              <a:rPr lang="en-US" sz="1800" dirty="0">
                <a:solidFill>
                  <a:srgbClr val="002060"/>
                </a:solidFill>
              </a:rPr>
              <a:t>Assist in determining whether threatened and endangered species, designated critical habitat, proposed critical habitat, migratory birds and other natural resources may be affected by project</a:t>
            </a:r>
          </a:p>
          <a:p>
            <a:r>
              <a:rPr lang="en-US" sz="1800" dirty="0">
                <a:solidFill>
                  <a:srgbClr val="002060"/>
                </a:solidFill>
              </a:rPr>
              <a:t>Summarizes distribution of important biological resources such as wetlands, refuges, critical habitat, etc.</a:t>
            </a:r>
          </a:p>
          <a:p>
            <a:r>
              <a:rPr lang="en-US" sz="1800" dirty="0">
                <a:solidFill>
                  <a:srgbClr val="002060"/>
                </a:solidFill>
              </a:rPr>
              <a:t>Get a preliminary or official USFWS species list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1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Nationwide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>
                <a:solidFill>
                  <a:srgbClr val="002060"/>
                </a:solidFill>
              </a:rPr>
              <a:t>The Migratory Bird Treaty Act (MBTA) 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Protects all migratory birds</a:t>
            </a:r>
          </a:p>
          <a:p>
            <a:pPr lvl="3"/>
            <a:r>
              <a:rPr lang="en-US" dirty="0">
                <a:solidFill>
                  <a:srgbClr val="002060"/>
                </a:solidFill>
              </a:rPr>
              <a:t>Exceptions include non-native birds such as house sparrows and European starlings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Illegal for anyone to take, possess, import, export, transport, sell, purchase, barter, or offer for sale, purchase, or barter, any migratory bird, or the parts, nests, or eggs of such a bird except under the terms of a valid permit issued pursuant to federal regulations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Incidental take permits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Recent interpretation by President – only intentional take covered</a:t>
            </a:r>
          </a:p>
          <a:p>
            <a:pPr marL="685800" lvl="2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The Bald and Golden Eagle Protection Act (BGEPA) 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Provides long-term species management and protection in addition to the ESA and MBTA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0DF2-EA61-4866-80A7-296C21CF3423}" type="slidenum">
              <a:rPr lang="en-US" smtClean="0"/>
              <a:t>5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50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Regional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rgbClr val="002060"/>
                </a:solidFill>
              </a:rPr>
              <a:t>State and Local Regulation</a:t>
            </a:r>
          </a:p>
          <a:p>
            <a:r>
              <a:rPr lang="en-US" sz="1800" dirty="0">
                <a:solidFill>
                  <a:srgbClr val="002060"/>
                </a:solidFill>
              </a:rPr>
              <a:t>State-level threatened and endangered species regulation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States often provide varying degrees of species regulation and/or have few resources for regulatory enforcement </a:t>
            </a:r>
          </a:p>
          <a:p>
            <a:r>
              <a:rPr lang="en-US" sz="1800" dirty="0">
                <a:solidFill>
                  <a:srgbClr val="002060"/>
                </a:solidFill>
              </a:rPr>
              <a:t>Many state-listed species may also be federally listed or federal candidate species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0DF2-EA61-4866-80A7-296C21CF3423}" type="slidenum">
              <a:rPr lang="en-US" smtClean="0"/>
              <a:t>6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78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Regional Issues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sz="2700" dirty="0">
                <a:solidFill>
                  <a:srgbClr val="002060"/>
                </a:solidFill>
              </a:rPr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The Barnett Shale – </a:t>
            </a:r>
            <a:r>
              <a:rPr lang="en-US" dirty="0" smtClean="0">
                <a:solidFill>
                  <a:srgbClr val="002060"/>
                </a:solidFill>
              </a:rPr>
              <a:t>Golden-cheeked warbler, </a:t>
            </a:r>
            <a:r>
              <a:rPr lang="en-US" dirty="0">
                <a:solidFill>
                  <a:srgbClr val="002060"/>
                </a:solidFill>
              </a:rPr>
              <a:t>migratory birds</a:t>
            </a:r>
          </a:p>
          <a:p>
            <a:r>
              <a:rPr lang="en-US" dirty="0">
                <a:solidFill>
                  <a:srgbClr val="002060"/>
                </a:solidFill>
              </a:rPr>
              <a:t>The Eagle Ford Shale – Texas tortoise, Texas horned lizard, spot-tailed earless lizard</a:t>
            </a:r>
          </a:p>
          <a:p>
            <a:r>
              <a:rPr lang="en-US" dirty="0">
                <a:solidFill>
                  <a:srgbClr val="002060"/>
                </a:solidFill>
              </a:rPr>
              <a:t>The Permian Basin – Dunes sagebrush lizard, migratory birds, playa floodplains, public property in the western Permian, lesser prairie-chicken</a:t>
            </a:r>
          </a:p>
          <a:p>
            <a:r>
              <a:rPr lang="en-US" dirty="0">
                <a:solidFill>
                  <a:srgbClr val="002060"/>
                </a:solidFill>
              </a:rPr>
              <a:t>The Bakken Shale – Piping plovers, migratory birds, wintering elk, public lands, grassland birds</a:t>
            </a:r>
          </a:p>
          <a:p>
            <a:r>
              <a:rPr lang="en-US" dirty="0">
                <a:solidFill>
                  <a:srgbClr val="002060"/>
                </a:solidFill>
              </a:rPr>
              <a:t>The Haynesville Shale – Red-cockaded woodpecker, Louisiana black bear, Louisiana pine snake</a:t>
            </a:r>
          </a:p>
          <a:p>
            <a:r>
              <a:rPr lang="en-US" dirty="0">
                <a:solidFill>
                  <a:srgbClr val="002060"/>
                </a:solidFill>
              </a:rPr>
              <a:t>Oklahoma – American burying beetle, public lands, lesser prairie chicken, Arkansas River shiner</a:t>
            </a:r>
          </a:p>
          <a:p>
            <a:r>
              <a:rPr lang="en-US" dirty="0">
                <a:solidFill>
                  <a:srgbClr val="002060"/>
                </a:solidFill>
              </a:rPr>
              <a:t>The Marcellus Shale – Mussels, bats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0DF2-EA61-4866-80A7-296C21CF3423}" type="slidenum">
              <a:rPr lang="en-US" smtClean="0"/>
              <a:t>7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Dunes sagebrush lizard</a:t>
            </a:r>
          </a:p>
          <a:p>
            <a:r>
              <a:rPr lang="en-US" dirty="0">
                <a:solidFill>
                  <a:srgbClr val="002060"/>
                </a:solidFill>
              </a:rPr>
              <a:t>Permian Basin = 39.6 million acres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Dunes sagebrush lizard occupies less than 2% of the basin</a:t>
            </a:r>
          </a:p>
          <a:p>
            <a:r>
              <a:rPr lang="en-US" dirty="0">
                <a:solidFill>
                  <a:srgbClr val="002060"/>
                </a:solidFill>
              </a:rPr>
              <a:t>Effective Conservation Efforts</a:t>
            </a:r>
          </a:p>
          <a:p>
            <a:r>
              <a:rPr lang="en-US" dirty="0">
                <a:solidFill>
                  <a:srgbClr val="002060"/>
                </a:solidFill>
              </a:rPr>
              <a:t>Candidate Conservation Agreements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2012 Texas Conservation Plan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Implement construction BMPs</a:t>
            </a:r>
          </a:p>
          <a:p>
            <a:pPr lvl="3"/>
            <a:r>
              <a:rPr lang="en-US" dirty="0">
                <a:solidFill>
                  <a:srgbClr val="002060"/>
                </a:solidFill>
              </a:rPr>
              <a:t>Trench length/duration</a:t>
            </a:r>
          </a:p>
          <a:p>
            <a:pPr lvl="3"/>
            <a:r>
              <a:rPr lang="en-US" dirty="0">
                <a:solidFill>
                  <a:srgbClr val="002060"/>
                </a:solidFill>
              </a:rPr>
              <a:t>Limit vegetation removal</a:t>
            </a:r>
          </a:p>
          <a:p>
            <a:pPr lvl="3"/>
            <a:r>
              <a:rPr lang="en-US" dirty="0">
                <a:solidFill>
                  <a:srgbClr val="002060"/>
                </a:solidFill>
              </a:rPr>
              <a:t>Temporal construction limits</a:t>
            </a:r>
          </a:p>
          <a:p>
            <a:pPr lvl="3"/>
            <a:r>
              <a:rPr lang="en-US" dirty="0">
                <a:solidFill>
                  <a:srgbClr val="002060"/>
                </a:solidFill>
              </a:rPr>
              <a:t>HDD</a:t>
            </a:r>
          </a:p>
          <a:p>
            <a:r>
              <a:rPr lang="en-US" dirty="0">
                <a:solidFill>
                  <a:srgbClr val="002060"/>
                </a:solidFill>
              </a:rPr>
              <a:t>Proposal for listing was withdrawn by USFWS in 2012</a:t>
            </a:r>
          </a:p>
          <a:p>
            <a:r>
              <a:rPr lang="en-US" dirty="0" err="1">
                <a:solidFill>
                  <a:srgbClr val="002060"/>
                </a:solidFill>
              </a:rPr>
              <a:t>Frac</a:t>
            </a:r>
            <a:r>
              <a:rPr lang="en-US" dirty="0">
                <a:solidFill>
                  <a:srgbClr val="002060"/>
                </a:solidFill>
              </a:rPr>
              <a:t> sand operations have heated up the issue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0DF2-EA61-4866-80A7-296C21CF3423}" type="slidenum">
              <a:rPr lang="en-US" smtClean="0"/>
              <a:t>8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68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General Wildlife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Habitat loss, degradation, fragmentation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Occurs with any development (energy, residential, commercial, industrial, etc.)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Cumulative effects of development can lead to reduction in populations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Monarch butterflies, mussels</a:t>
            </a:r>
          </a:p>
          <a:p>
            <a:r>
              <a:rPr lang="en-US" dirty="0">
                <a:solidFill>
                  <a:srgbClr val="002060"/>
                </a:solidFill>
              </a:rPr>
              <a:t>Behavioral modifications to populations as a result of more wells, lease roads, etc.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Can diminish breeding success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Potential significant threats to population viability include avoidance due to increased vehicle traffic, construction of new roads or modification of existing ones, well pads and pipelines 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Stressors during critical life cycle periods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Pronghorn antelope, lesser prairie chickens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0DF2-EA61-4866-80A7-296C21CF3423}" type="slidenum">
              <a:rPr lang="en-US" smtClean="0"/>
              <a:t>9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0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CG - custom">
      <a:dk1>
        <a:sysClr val="windowText" lastClr="000000"/>
      </a:dk1>
      <a:lt1>
        <a:sysClr val="window" lastClr="FFFFFF"/>
      </a:lt1>
      <a:dk2>
        <a:srgbClr val="572930"/>
      </a:dk2>
      <a:lt2>
        <a:srgbClr val="E9E5E2"/>
      </a:lt2>
      <a:accent1>
        <a:srgbClr val="4196B4"/>
      </a:accent1>
      <a:accent2>
        <a:srgbClr val="A89F87"/>
      </a:accent2>
      <a:accent3>
        <a:srgbClr val="572930"/>
      </a:accent3>
      <a:accent4>
        <a:srgbClr val="DE8A00"/>
      </a:accent4>
      <a:accent5>
        <a:srgbClr val="10181F"/>
      </a:accent5>
      <a:accent6>
        <a:srgbClr val="72A8C0"/>
      </a:accent6>
      <a:hlink>
        <a:srgbClr val="B6AF9D"/>
      </a:hlink>
      <a:folHlink>
        <a:srgbClr val="7E6A6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5343</TotalTime>
  <Words>846</Words>
  <Application>Microsoft Office PowerPoint</Application>
  <PresentationFormat>Custom</PresentationFormat>
  <Paragraphs>132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Bitmap Image</vt:lpstr>
      <vt:lpstr>Environmental Considerations in Various Plays Within the U.S. Oil and Gas Industry</vt:lpstr>
      <vt:lpstr>Outline</vt:lpstr>
      <vt:lpstr>Nationwide Issues</vt:lpstr>
      <vt:lpstr>IPaC</vt:lpstr>
      <vt:lpstr>Nationwide Issues</vt:lpstr>
      <vt:lpstr>Regional Issues</vt:lpstr>
      <vt:lpstr>Regional Issues (cont.)</vt:lpstr>
      <vt:lpstr>Example</vt:lpstr>
      <vt:lpstr>General Wildlife Impacts</vt:lpstr>
      <vt:lpstr>General Wildlife Impacts (cont.)</vt:lpstr>
      <vt:lpstr>Best Practices</vt:lpstr>
      <vt:lpstr>Best Practices (cont.)</vt:lpstr>
      <vt:lpstr>National Historic Preservation Act  of 1966</vt:lpstr>
      <vt:lpstr>NHPA (cont.)</vt:lpstr>
      <vt:lpstr>NHPA Consultation</vt:lpstr>
      <vt:lpstr>Area of Potential Effect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260</cp:revision>
  <cp:lastPrinted>2018-07-12T21:41:29Z</cp:lastPrinted>
  <dcterms:created xsi:type="dcterms:W3CDTF">2018-01-17T16:48:21Z</dcterms:created>
  <dcterms:modified xsi:type="dcterms:W3CDTF">2018-11-01T04:40:48Z</dcterms:modified>
</cp:coreProperties>
</file>