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4" r:id="rId2"/>
  </p:sldMasterIdLst>
  <p:notesMasterIdLst>
    <p:notesMasterId r:id="rId21"/>
  </p:notesMasterIdLst>
  <p:sldIdLst>
    <p:sldId id="258" r:id="rId3"/>
    <p:sldId id="300" r:id="rId4"/>
    <p:sldId id="305" r:id="rId5"/>
    <p:sldId id="306" r:id="rId6"/>
    <p:sldId id="307" r:id="rId7"/>
    <p:sldId id="308" r:id="rId8"/>
    <p:sldId id="309" r:id="rId9"/>
    <p:sldId id="310" r:id="rId10"/>
    <p:sldId id="301" r:id="rId11"/>
    <p:sldId id="293" r:id="rId12"/>
    <p:sldId id="312" r:id="rId13"/>
    <p:sldId id="294" r:id="rId14"/>
    <p:sldId id="313" r:id="rId15"/>
    <p:sldId id="296" r:id="rId16"/>
    <p:sldId id="295" r:id="rId17"/>
    <p:sldId id="314" r:id="rId18"/>
    <p:sldId id="316" r:id="rId19"/>
    <p:sldId id="275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7262" autoAdjust="0"/>
  </p:normalViewPr>
  <p:slideViewPr>
    <p:cSldViewPr snapToGrid="0" snapToObjects="1">
      <p:cViewPr>
        <p:scale>
          <a:sx n="94" d="100"/>
          <a:sy n="94" d="100"/>
        </p:scale>
        <p:origin x="-129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920D5F-4915-AF40-8688-65E7CB85E878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D926FF-6C23-0F45-9E6C-16C0BB3FC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214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9D8016-8CB8-EA44-B169-43F3ADBC45E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300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A95BC-F6AD-8548-95F3-1AAC5C3A83FE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96AC9-BBE1-A64F-9510-8D578BAD9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453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A95BC-F6AD-8548-95F3-1AAC5C3A83FE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96AC9-BBE1-A64F-9510-8D578BAD9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295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A95BC-F6AD-8548-95F3-1AAC5C3A83FE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96AC9-BBE1-A64F-9510-8D578BAD9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8287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A95BC-F6AD-8548-95F3-1AAC5C3A83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96AC9-BBE1-A64F-9510-8D578BAD90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1329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A95BC-F6AD-8548-95F3-1AAC5C3A83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96AC9-BBE1-A64F-9510-8D578BAD90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534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A95BC-F6AD-8548-95F3-1AAC5C3A83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96AC9-BBE1-A64F-9510-8D578BAD90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6073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A95BC-F6AD-8548-95F3-1AAC5C3A83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96AC9-BBE1-A64F-9510-8D578BAD90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4852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A95BC-F6AD-8548-95F3-1AAC5C3A83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96AC9-BBE1-A64F-9510-8D578BAD90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4593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A95BC-F6AD-8548-95F3-1AAC5C3A83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96AC9-BBE1-A64F-9510-8D578BAD90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023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A95BC-F6AD-8548-95F3-1AAC5C3A83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96AC9-BBE1-A64F-9510-8D578BAD90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1148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A95BC-F6AD-8548-95F3-1AAC5C3A83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96AC9-BBE1-A64F-9510-8D578BAD90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328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A95BC-F6AD-8548-95F3-1AAC5C3A83FE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96AC9-BBE1-A64F-9510-8D578BAD9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4936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A95BC-F6AD-8548-95F3-1AAC5C3A83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96AC9-BBE1-A64F-9510-8D578BAD90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946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A95BC-F6AD-8548-95F3-1AAC5C3A83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96AC9-BBE1-A64F-9510-8D578BAD90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2356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A95BC-F6AD-8548-95F3-1AAC5C3A83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96AC9-BBE1-A64F-9510-8D578BAD90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283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A95BC-F6AD-8548-95F3-1AAC5C3A83FE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96AC9-BBE1-A64F-9510-8D578BAD9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41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A95BC-F6AD-8548-95F3-1AAC5C3A83FE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96AC9-BBE1-A64F-9510-8D578BAD9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650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A95BC-F6AD-8548-95F3-1AAC5C3A83FE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96AC9-BBE1-A64F-9510-8D578BAD9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479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A95BC-F6AD-8548-95F3-1AAC5C3A83FE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96AC9-BBE1-A64F-9510-8D578BAD9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695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A95BC-F6AD-8548-95F3-1AAC5C3A83FE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96AC9-BBE1-A64F-9510-8D578BAD9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256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A95BC-F6AD-8548-95F3-1AAC5C3A83FE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96AC9-BBE1-A64F-9510-8D578BAD9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253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A95BC-F6AD-8548-95F3-1AAC5C3A83FE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596AC9-BBE1-A64F-9510-8D578BAD9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7773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A95BC-F6AD-8548-95F3-1AAC5C3A83FE}" type="datetimeFigureOut">
              <a:rPr lang="en-US" smtClean="0"/>
              <a:t>10/30/2018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596AC9-BBE1-A64F-9510-8D578BAD9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810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A95BC-F6AD-8548-95F3-1AAC5C3A83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596AC9-BBE1-A64F-9510-8D578BAD90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494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kenneth.carlson@colostate.edu" TargetMode="External"/><Relationship Id="rId2" Type="http://schemas.openxmlformats.org/officeDocument/2006/relationships/hyperlink" Target="mailto:tiezheng.tong@colostate.edu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hyperlink" Target="mailto:cristian.robbins@colostate.ed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hyperlink" Target="http://sites.nicholas.duke.edu/avnervengosh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34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78280" y="2019845"/>
            <a:ext cx="9241050" cy="1470025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CN" sz="2800" b="1" dirty="0">
                <a:solidFill>
                  <a:srgbClr val="000090"/>
                </a:solidFill>
                <a:latin typeface="Arial"/>
                <a:cs typeface="Arial"/>
              </a:rPr>
              <a:t>Effective Treatment of Shale Oil and Gas Produced Water by </a:t>
            </a:r>
            <a:r>
              <a:rPr lang="en-US" altLang="zh-CN" sz="2800" b="1" i="1" dirty="0">
                <a:solidFill>
                  <a:srgbClr val="000090"/>
                </a:solidFill>
                <a:latin typeface="Arial"/>
                <a:cs typeface="Arial"/>
              </a:rPr>
              <a:t>Membrane Distillation </a:t>
            </a:r>
            <a:r>
              <a:rPr lang="en-US" altLang="zh-CN" sz="2800" b="1" dirty="0">
                <a:solidFill>
                  <a:srgbClr val="000090"/>
                </a:solidFill>
                <a:latin typeface="Arial"/>
                <a:cs typeface="Arial"/>
              </a:rPr>
              <a:t>Coupled with </a:t>
            </a:r>
            <a:r>
              <a:rPr lang="en-US" altLang="zh-CN" sz="2800" b="1" i="1" dirty="0">
                <a:solidFill>
                  <a:srgbClr val="000090"/>
                </a:solidFill>
                <a:latin typeface="Arial"/>
                <a:cs typeface="Arial"/>
              </a:rPr>
              <a:t>Precipitative Softening </a:t>
            </a:r>
            <a:r>
              <a:rPr lang="en-US" altLang="zh-CN" sz="2800" b="1" dirty="0">
                <a:solidFill>
                  <a:srgbClr val="000090"/>
                </a:solidFill>
                <a:latin typeface="Arial"/>
                <a:cs typeface="Arial"/>
              </a:rPr>
              <a:t>and </a:t>
            </a:r>
            <a:r>
              <a:rPr lang="en-US" altLang="zh-CN" sz="2800" b="1" i="1" dirty="0">
                <a:solidFill>
                  <a:srgbClr val="000090"/>
                </a:solidFill>
                <a:latin typeface="Arial"/>
                <a:cs typeface="Arial"/>
              </a:rPr>
              <a:t>Walnut Shell Filtration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-56262" y="3793079"/>
            <a:ext cx="9251578" cy="1801693"/>
          </a:xfrm>
        </p:spPr>
        <p:txBody>
          <a:bodyPr>
            <a:noAutofit/>
          </a:bodyPr>
          <a:lstStyle/>
          <a:p>
            <a:r>
              <a:rPr lang="en-US" sz="2300" dirty="0" err="1">
                <a:solidFill>
                  <a:srgbClr val="0000FF"/>
                </a:solidFill>
                <a:latin typeface="Arial"/>
                <a:cs typeface="Arial"/>
              </a:rPr>
              <a:t>Cristian</a:t>
            </a:r>
            <a:r>
              <a:rPr lang="en-US" sz="2300" dirty="0">
                <a:solidFill>
                  <a:srgbClr val="0000FF"/>
                </a:solidFill>
                <a:latin typeface="Arial"/>
                <a:cs typeface="Arial"/>
              </a:rPr>
              <a:t> Robbins, P.E. </a:t>
            </a:r>
          </a:p>
          <a:p>
            <a:r>
              <a:rPr lang="en-US" altLang="zh-CN" sz="2300" dirty="0">
                <a:solidFill>
                  <a:srgbClr val="0000FF"/>
                </a:solidFill>
                <a:latin typeface="Arial"/>
                <a:cs typeface="Arial"/>
              </a:rPr>
              <a:t>Department</a:t>
            </a:r>
            <a:r>
              <a:rPr lang="zh-CN" altLang="en-US" sz="230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altLang="zh-CN" sz="2300" dirty="0">
                <a:solidFill>
                  <a:srgbClr val="0000FF"/>
                </a:solidFill>
                <a:latin typeface="Arial"/>
                <a:cs typeface="Arial"/>
              </a:rPr>
              <a:t>of</a:t>
            </a:r>
            <a:r>
              <a:rPr lang="zh-CN" altLang="en-US" sz="230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altLang="zh-CN" sz="2300" dirty="0">
                <a:solidFill>
                  <a:srgbClr val="0000FF"/>
                </a:solidFill>
                <a:latin typeface="Arial"/>
                <a:cs typeface="Arial"/>
              </a:rPr>
              <a:t>Civil &amp;</a:t>
            </a:r>
            <a:r>
              <a:rPr lang="zh-CN" altLang="en-US" sz="230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altLang="zh-CN" sz="2300" dirty="0">
                <a:solidFill>
                  <a:srgbClr val="0000FF"/>
                </a:solidFill>
                <a:latin typeface="Arial"/>
                <a:cs typeface="Arial"/>
              </a:rPr>
              <a:t>Environmental</a:t>
            </a:r>
            <a:r>
              <a:rPr lang="zh-CN" altLang="en-US" sz="230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altLang="zh-CN" sz="2300" dirty="0">
                <a:solidFill>
                  <a:srgbClr val="0000FF"/>
                </a:solidFill>
                <a:latin typeface="Arial"/>
                <a:cs typeface="Arial"/>
              </a:rPr>
              <a:t>Engineering,</a:t>
            </a:r>
            <a:r>
              <a:rPr lang="zh-CN" altLang="en-US" sz="2300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endParaRPr lang="en-US" altLang="zh-CN" sz="2300" dirty="0">
              <a:solidFill>
                <a:srgbClr val="0000FF"/>
              </a:solidFill>
              <a:latin typeface="Arial"/>
              <a:cs typeface="Arial"/>
            </a:endParaRPr>
          </a:p>
          <a:p>
            <a:r>
              <a:rPr lang="en-US" sz="2300" dirty="0">
                <a:solidFill>
                  <a:srgbClr val="0000FF"/>
                </a:solidFill>
                <a:latin typeface="Arial"/>
                <a:cs typeface="Arial"/>
              </a:rPr>
              <a:t>Colorado State University</a:t>
            </a:r>
          </a:p>
          <a:p>
            <a:endParaRPr lang="en-US" sz="2300" dirty="0">
              <a:solidFill>
                <a:srgbClr val="000090"/>
              </a:solidFill>
              <a:latin typeface="Arial"/>
              <a:cs typeface="Arial"/>
            </a:endParaRPr>
          </a:p>
          <a:p>
            <a:endParaRPr lang="en-US" sz="23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pic>
        <p:nvPicPr>
          <p:cNvPr id="8" name="Picture 7" descr="CSU-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63" y="209947"/>
            <a:ext cx="2733083" cy="11478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50086" y="6003005"/>
            <a:ext cx="173797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00" dirty="0">
                <a:solidFill>
                  <a:srgbClr val="000090"/>
                </a:solidFill>
                <a:latin typeface="Arial"/>
                <a:cs typeface="Arial"/>
              </a:rPr>
              <a:t>10/31/2018 </a:t>
            </a:r>
          </a:p>
        </p:txBody>
      </p:sp>
    </p:spTree>
    <p:extLst>
      <p:ext uri="{BB962C8B-B14F-4D97-AF65-F5344CB8AC3E}">
        <p14:creationId xmlns:p14="http://schemas.microsoft.com/office/powerpoint/2010/main" val="37442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09" y="1542732"/>
            <a:ext cx="7304173" cy="496601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457189" y="250849"/>
            <a:ext cx="829592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00" dirty="0">
                <a:solidFill>
                  <a:srgbClr val="000090"/>
                </a:solidFill>
                <a:latin typeface="Arial"/>
                <a:cs typeface="Arial"/>
              </a:rPr>
              <a:t>Pretreatment by Precipitative Softening and Walnut Shell Filtration is Effective. </a:t>
            </a:r>
            <a:endParaRPr lang="en-US" sz="2600" dirty="0">
              <a:solidFill>
                <a:srgbClr val="00009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015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57189" y="250849"/>
            <a:ext cx="829592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00" dirty="0">
                <a:solidFill>
                  <a:srgbClr val="000090"/>
                </a:solidFill>
                <a:latin typeface="Arial"/>
                <a:cs typeface="Arial"/>
              </a:rPr>
              <a:t>Pretreatment by Precipitative Softening and Walnut Shell Filtration is Effective. </a:t>
            </a:r>
            <a:endParaRPr lang="en-US" sz="26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7433409"/>
              </p:ext>
            </p:extLst>
          </p:nvPr>
        </p:nvGraphicFramePr>
        <p:xfrm>
          <a:off x="552777" y="1414888"/>
          <a:ext cx="7940888" cy="3720741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149553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2142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9368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13024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/>
                          <a:cs typeface="Arial"/>
                        </a:rPr>
                        <a:t>Before</a:t>
                      </a:r>
                      <a:r>
                        <a:rPr lang="en-US" sz="1600" baseline="0" dirty="0">
                          <a:latin typeface="Arial"/>
                          <a:cs typeface="Arial"/>
                        </a:rPr>
                        <a:t> Pretreatment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"/>
                          <a:cs typeface="Arial"/>
                        </a:rPr>
                        <a:t>After </a:t>
                      </a:r>
                      <a:r>
                        <a:rPr lang="en-US" sz="1600" baseline="0" dirty="0">
                          <a:latin typeface="Arial"/>
                          <a:cs typeface="Arial"/>
                        </a:rPr>
                        <a:t>Pretreatment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/>
                          <a:cs typeface="Arial"/>
                        </a:rPr>
                        <a:t>Removal efficiency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/>
                          <a:cs typeface="Arial"/>
                        </a:rPr>
                        <a:t>Ca</a:t>
                      </a:r>
                      <a:r>
                        <a:rPr lang="en-US" sz="1600" baseline="30000" dirty="0">
                          <a:latin typeface="Arial"/>
                          <a:cs typeface="Arial"/>
                        </a:rPr>
                        <a:t>2+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/>
                          <a:cs typeface="Arial"/>
                        </a:rPr>
                        <a:t>878 mg/L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/>
                          <a:cs typeface="Arial"/>
                        </a:rPr>
                        <a:t>601 mg/L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32%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8318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/>
                          <a:cs typeface="Arial"/>
                        </a:rPr>
                        <a:t>Alkalinity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/>
                          <a:cs typeface="Arial"/>
                        </a:rPr>
                        <a:t>555 mg/L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/>
                          <a:cs typeface="Arial"/>
                        </a:rPr>
                        <a:t>183</a:t>
                      </a:r>
                      <a:r>
                        <a:rPr lang="en-US" sz="1600" baseline="0" dirty="0">
                          <a:latin typeface="Arial"/>
                          <a:cs typeface="Arial"/>
                        </a:rPr>
                        <a:t> mg/L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67%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/>
                          <a:cs typeface="Arial"/>
                        </a:rPr>
                        <a:t>Sr</a:t>
                      </a:r>
                      <a:r>
                        <a:rPr lang="en-US" sz="1600" baseline="30000" dirty="0">
                          <a:latin typeface="Arial"/>
                          <a:cs typeface="Arial"/>
                        </a:rPr>
                        <a:t>2+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/>
                          <a:cs typeface="Arial"/>
                        </a:rPr>
                        <a:t>99.7 mg/L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/>
                          <a:cs typeface="Arial"/>
                        </a:rPr>
                        <a:t>55.7 mg/L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44%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/>
                          <a:cs typeface="Arial"/>
                        </a:rPr>
                        <a:t>Silica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/>
                          <a:cs typeface="Arial"/>
                        </a:rPr>
                        <a:t>26.1 mg/L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/>
                          <a:cs typeface="Arial"/>
                        </a:rPr>
                        <a:t>11.9 mg/L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54%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TVPH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55.8 mg/L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4.1 mg/L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93%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Benzene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9 mg/L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0.412 mg/L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95%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Toluene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4.29 mg/L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0.103 mg/L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98%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Ethylbenzene</a:t>
                      </a:r>
                      <a:endParaRPr lang="en-US" sz="1600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0.479 mg/L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0.009 mg/L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98%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Xylene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1.67 mg/L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0.034 mg/L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98%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28433" y="5609101"/>
            <a:ext cx="861143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Wingdings" charset="2"/>
              <a:buChar char="ü"/>
            </a:pPr>
            <a:r>
              <a:rPr lang="en-US" sz="2100" dirty="0">
                <a:latin typeface="Arial"/>
                <a:cs typeface="Arial"/>
              </a:rPr>
              <a:t>Saturation index of calcite, silica, and </a:t>
            </a:r>
            <a:r>
              <a:rPr lang="en-US" sz="2100" dirty="0" err="1">
                <a:latin typeface="Arial"/>
                <a:cs typeface="Arial"/>
              </a:rPr>
              <a:t>strontianite</a:t>
            </a:r>
            <a:r>
              <a:rPr lang="en-US" sz="2100" dirty="0">
                <a:latin typeface="Arial"/>
                <a:cs typeface="Arial"/>
              </a:rPr>
              <a:t> decreased from </a:t>
            </a:r>
            <a:r>
              <a:rPr lang="en-US" sz="2100" dirty="0">
                <a:solidFill>
                  <a:srgbClr val="FF0000"/>
                </a:solidFill>
                <a:latin typeface="Arial"/>
                <a:cs typeface="Arial"/>
              </a:rPr>
              <a:t>1.25</a:t>
            </a:r>
            <a:r>
              <a:rPr lang="en-US" sz="2100" dirty="0">
                <a:latin typeface="Arial"/>
                <a:cs typeface="Arial"/>
              </a:rPr>
              <a:t>, </a:t>
            </a:r>
            <a:r>
              <a:rPr lang="en-US" sz="2100" dirty="0">
                <a:solidFill>
                  <a:srgbClr val="FF0000"/>
                </a:solidFill>
                <a:latin typeface="Arial"/>
                <a:cs typeface="Arial"/>
              </a:rPr>
              <a:t>0.37</a:t>
            </a:r>
            <a:r>
              <a:rPr lang="en-US" sz="2100" dirty="0">
                <a:latin typeface="Arial"/>
                <a:cs typeface="Arial"/>
              </a:rPr>
              <a:t>, and </a:t>
            </a:r>
            <a:r>
              <a:rPr lang="en-US" sz="2100" dirty="0">
                <a:solidFill>
                  <a:srgbClr val="FF0000"/>
                </a:solidFill>
                <a:latin typeface="Arial"/>
                <a:cs typeface="Arial"/>
              </a:rPr>
              <a:t>0.62</a:t>
            </a:r>
            <a:r>
              <a:rPr lang="en-US" sz="2100" dirty="0">
                <a:latin typeface="Arial"/>
                <a:cs typeface="Arial"/>
              </a:rPr>
              <a:t> to </a:t>
            </a:r>
            <a:r>
              <a:rPr lang="en-US" sz="2100" dirty="0">
                <a:solidFill>
                  <a:srgbClr val="FF0000"/>
                </a:solidFill>
                <a:latin typeface="Arial"/>
                <a:cs typeface="Arial"/>
              </a:rPr>
              <a:t>0.03</a:t>
            </a:r>
            <a:r>
              <a:rPr lang="en-US" sz="2100" dirty="0">
                <a:latin typeface="Arial"/>
                <a:cs typeface="Arial"/>
              </a:rPr>
              <a:t>, </a:t>
            </a:r>
            <a:r>
              <a:rPr lang="en-US" sz="2100" dirty="0">
                <a:solidFill>
                  <a:srgbClr val="FF0000"/>
                </a:solidFill>
                <a:latin typeface="Arial"/>
                <a:cs typeface="Arial"/>
              </a:rPr>
              <a:t>-0.14</a:t>
            </a:r>
            <a:r>
              <a:rPr lang="en-US" sz="2100" dirty="0">
                <a:latin typeface="Arial"/>
                <a:cs typeface="Arial"/>
              </a:rPr>
              <a:t>, and </a:t>
            </a:r>
            <a:r>
              <a:rPr lang="en-US" sz="2100" dirty="0">
                <a:solidFill>
                  <a:srgbClr val="FF0000"/>
                </a:solidFill>
                <a:latin typeface="Arial"/>
                <a:cs typeface="Arial"/>
              </a:rPr>
              <a:t>-0.70 </a:t>
            </a:r>
            <a:r>
              <a:rPr lang="en-US" sz="2100" dirty="0">
                <a:latin typeface="Arial"/>
                <a:cs typeface="Arial"/>
              </a:rPr>
              <a:t>after pretreatment (after 80% water recovery of MD)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4702" y="5190249"/>
            <a:ext cx="38137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/>
                <a:cs typeface="Arial"/>
              </a:rPr>
              <a:t>* TVPH: total volatile petroleum hydrocarbons </a:t>
            </a:r>
          </a:p>
        </p:txBody>
      </p:sp>
    </p:spTree>
    <p:extLst>
      <p:ext uri="{BB962C8B-B14F-4D97-AF65-F5344CB8AC3E}">
        <p14:creationId xmlns:p14="http://schemas.microsoft.com/office/powerpoint/2010/main" val="37591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439" y="1425600"/>
            <a:ext cx="5565519" cy="4708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Straight Arrow Connector 2"/>
          <p:cNvCxnSpPr/>
          <p:nvPr/>
        </p:nvCxnSpPr>
        <p:spPr>
          <a:xfrm flipH="1" flipV="1">
            <a:off x="5709565" y="4302511"/>
            <a:ext cx="642470" cy="749674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324725" y="4915635"/>
            <a:ext cx="275186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solidFill>
                  <a:srgbClr val="FF0000"/>
                </a:solidFill>
                <a:latin typeface="Arial"/>
                <a:cs typeface="Arial"/>
              </a:rPr>
              <a:t>Salt removal &gt; 99.9%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189" y="250849"/>
            <a:ext cx="829592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00" dirty="0">
                <a:solidFill>
                  <a:srgbClr val="000090"/>
                </a:solidFill>
                <a:latin typeface="Arial"/>
                <a:cs typeface="Arial"/>
              </a:rPr>
              <a:t>Pretreatment Improved Desalination Performance of Membrane </a:t>
            </a:r>
            <a:r>
              <a:rPr lang="en-US" altLang="zh-CN" sz="2600" dirty="0" smtClean="0">
                <a:solidFill>
                  <a:srgbClr val="000090"/>
                </a:solidFill>
                <a:latin typeface="Arial"/>
                <a:cs typeface="Arial"/>
              </a:rPr>
              <a:t>Distillation</a:t>
            </a:r>
            <a:endParaRPr lang="en-US" sz="2600" dirty="0">
              <a:solidFill>
                <a:srgbClr val="00009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612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189" y="250849"/>
            <a:ext cx="829592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000090"/>
                </a:solidFill>
                <a:latin typeface="Arial"/>
                <a:cs typeface="Arial"/>
              </a:rPr>
              <a:t>Pretreatment + Membrane Distillation Produced High-Quality Distillated Water Product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65" y="1411223"/>
            <a:ext cx="6429177" cy="493933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539119" y="6350562"/>
            <a:ext cx="823205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>
                <a:latin typeface="Arial"/>
                <a:cs typeface="Arial"/>
              </a:rPr>
              <a:t>TRPH: total recoverable petroleum hydrocarbons; TVPH: total volatile petroleum hydrocarbons 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6494473" y="3169593"/>
            <a:ext cx="259449" cy="204819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557403" y="2731986"/>
            <a:ext cx="2467342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>
                <a:solidFill>
                  <a:srgbClr val="FF0000"/>
                </a:solidFill>
                <a:latin typeface="Arial"/>
                <a:cs typeface="Arial"/>
              </a:rPr>
              <a:t>Met </a:t>
            </a:r>
            <a:r>
              <a:rPr lang="en-US" sz="1700" dirty="0">
                <a:solidFill>
                  <a:srgbClr val="FF0000"/>
                </a:solidFill>
                <a:latin typeface="Arial"/>
                <a:cs typeface="Arial"/>
              </a:rPr>
              <a:t>irrigation regulation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929120" y="4287520"/>
            <a:ext cx="2052320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1 – Raw Produced Water</a:t>
            </a:r>
          </a:p>
          <a:p>
            <a:r>
              <a:rPr lang="en-US" sz="1400" b="1" dirty="0" smtClean="0"/>
              <a:t>2 – PS Only</a:t>
            </a:r>
          </a:p>
          <a:p>
            <a:r>
              <a:rPr lang="en-US" sz="1400" b="1" dirty="0" smtClean="0"/>
              <a:t>3 – PS + WSF </a:t>
            </a:r>
          </a:p>
          <a:p>
            <a:r>
              <a:rPr lang="en-US" sz="1400" b="1" dirty="0" smtClean="0"/>
              <a:t>4 – MD Only</a:t>
            </a:r>
          </a:p>
          <a:p>
            <a:r>
              <a:rPr lang="en-US" sz="1400" b="1" dirty="0" smtClean="0"/>
              <a:t>5 – PS + MD</a:t>
            </a:r>
          </a:p>
          <a:p>
            <a:r>
              <a:rPr lang="en-US" sz="1400" b="1" dirty="0" smtClean="0"/>
              <a:t>6 – PS + WSF + MD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93357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377" y="1296254"/>
            <a:ext cx="6349899" cy="4766032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403962" y="6101988"/>
            <a:ext cx="8533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Arial"/>
                <a:cs typeface="Arial"/>
              </a:rPr>
              <a:t>BTEX concentration after chemical coagulation + walnut shell filtration + MD </a:t>
            </a:r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meets </a:t>
            </a:r>
            <a:r>
              <a:rPr lang="en-US" altLang="zh-CN" dirty="0">
                <a:solidFill>
                  <a:srgbClr val="FF0000"/>
                </a:solidFill>
                <a:latin typeface="Arial"/>
                <a:cs typeface="Arial"/>
              </a:rPr>
              <a:t>the</a:t>
            </a:r>
            <a:r>
              <a:rPr lang="zh-CN" altLang="en-US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Arial"/>
                <a:cs typeface="Arial"/>
              </a:rPr>
              <a:t>discharge</a:t>
            </a:r>
            <a:r>
              <a:rPr lang="en-US" dirty="0">
                <a:solidFill>
                  <a:srgbClr val="FF0000"/>
                </a:solidFill>
                <a:latin typeface="Arial"/>
                <a:cs typeface="Arial"/>
              </a:rPr>
              <a:t> requirement </a:t>
            </a:r>
            <a:r>
              <a:rPr lang="en-US" altLang="zh-CN" dirty="0">
                <a:solidFill>
                  <a:srgbClr val="FF0000"/>
                </a:solidFill>
                <a:latin typeface="Arial"/>
                <a:cs typeface="Arial"/>
              </a:rPr>
              <a:t>regulated</a:t>
            </a:r>
            <a:r>
              <a:rPr lang="zh-CN" altLang="en-US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Arial"/>
                <a:cs typeface="Arial"/>
              </a:rPr>
              <a:t>by</a:t>
            </a:r>
            <a:r>
              <a:rPr lang="zh-CN" altLang="en-US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Arial"/>
                <a:cs typeface="Arial"/>
              </a:rPr>
              <a:t>U.S.</a:t>
            </a:r>
            <a:r>
              <a:rPr lang="zh-CN" altLang="en-US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altLang="zh-CN" dirty="0">
                <a:solidFill>
                  <a:srgbClr val="FF0000"/>
                </a:solidFill>
                <a:latin typeface="Arial"/>
                <a:cs typeface="Arial"/>
              </a:rPr>
              <a:t>EPA</a:t>
            </a:r>
            <a:endParaRPr lang="en-US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Oval 2"/>
          <p:cNvSpPr/>
          <p:nvPr/>
        </p:nvSpPr>
        <p:spPr>
          <a:xfrm>
            <a:off x="4332217" y="3149976"/>
            <a:ext cx="396875" cy="603250"/>
          </a:xfrm>
          <a:prstGeom prst="ellipse">
            <a:avLst/>
          </a:prstGeom>
          <a:noFill/>
          <a:ln w="317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7456360" y="3134101"/>
            <a:ext cx="396875" cy="603250"/>
          </a:xfrm>
          <a:prstGeom prst="ellipse">
            <a:avLst/>
          </a:prstGeom>
          <a:noFill/>
          <a:ln w="317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4302054" y="5476846"/>
            <a:ext cx="396875" cy="603250"/>
          </a:xfrm>
          <a:prstGeom prst="ellipse">
            <a:avLst/>
          </a:prstGeom>
          <a:noFill/>
          <a:ln w="317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7447601" y="5485605"/>
            <a:ext cx="396875" cy="603250"/>
          </a:xfrm>
          <a:prstGeom prst="ellipse">
            <a:avLst/>
          </a:prstGeom>
          <a:noFill/>
          <a:ln w="3175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814093" y="1490199"/>
            <a:ext cx="1575848" cy="1586182"/>
          </a:xfrm>
          <a:prstGeom prst="straightConnector1">
            <a:avLst/>
          </a:prstGeom>
          <a:ln w="34925">
            <a:solidFill>
              <a:srgbClr val="FF0000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57189" y="250849"/>
            <a:ext cx="829592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000090"/>
                </a:solidFill>
                <a:latin typeface="Arial"/>
                <a:cs typeface="Arial"/>
              </a:rPr>
              <a:t>Pretreatment + Membrane Distillation Produced High-Quality Distillated Water Product</a:t>
            </a:r>
          </a:p>
        </p:txBody>
      </p:sp>
      <p:sp>
        <p:nvSpPr>
          <p:cNvPr id="14" name="Oval 13"/>
          <p:cNvSpPr/>
          <p:nvPr/>
        </p:nvSpPr>
        <p:spPr>
          <a:xfrm>
            <a:off x="3433151" y="2517196"/>
            <a:ext cx="396875" cy="1206500"/>
          </a:xfrm>
          <a:prstGeom prst="ellipse">
            <a:avLst/>
          </a:prstGeom>
          <a:noFill/>
          <a:ln w="3175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6603395" y="2589575"/>
            <a:ext cx="396875" cy="1120466"/>
          </a:xfrm>
          <a:prstGeom prst="ellipse">
            <a:avLst/>
          </a:prstGeom>
          <a:noFill/>
          <a:ln w="3175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3428078" y="5236657"/>
            <a:ext cx="396875" cy="892641"/>
          </a:xfrm>
          <a:prstGeom prst="ellipse">
            <a:avLst/>
          </a:prstGeom>
          <a:noFill/>
          <a:ln w="3175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6568941" y="5044180"/>
            <a:ext cx="396875" cy="1031761"/>
          </a:xfrm>
          <a:prstGeom prst="ellipse">
            <a:avLst/>
          </a:prstGeom>
          <a:noFill/>
          <a:ln w="31750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527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76" y="1065560"/>
            <a:ext cx="7380964" cy="45925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19371" y="5780222"/>
            <a:ext cx="8824629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dirty="0">
                <a:solidFill>
                  <a:prstClr val="black"/>
                </a:solidFill>
                <a:latin typeface="Arial"/>
                <a:cs typeface="Arial"/>
              </a:rPr>
              <a:t>MD showed </a:t>
            </a:r>
            <a:r>
              <a:rPr lang="en-US" sz="1900" dirty="0">
                <a:solidFill>
                  <a:srgbClr val="FF0000"/>
                </a:solidFill>
                <a:latin typeface="Arial"/>
                <a:cs typeface="Arial"/>
              </a:rPr>
              <a:t>exceptional membrane reusability for 3 treatment cycles</a:t>
            </a:r>
            <a:r>
              <a:rPr lang="en-US" altLang="zh-CN" sz="1900" dirty="0">
                <a:solidFill>
                  <a:srgbClr val="FF0000"/>
                </a:solidFill>
                <a:latin typeface="Arial"/>
                <a:cs typeface="Arial"/>
              </a:rPr>
              <a:t>:</a:t>
            </a:r>
            <a:r>
              <a:rPr lang="zh-CN" altLang="en-US" sz="19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endParaRPr lang="en-US" altLang="zh-CN" sz="1900" dirty="0">
              <a:solidFill>
                <a:srgbClr val="FF0000"/>
              </a:solidFill>
              <a:latin typeface="Arial"/>
              <a:cs typeface="Arial"/>
            </a:endParaRPr>
          </a:p>
          <a:p>
            <a:pPr algn="ctr"/>
            <a:r>
              <a:rPr lang="en-US" altLang="zh-CN" sz="1900" dirty="0">
                <a:solidFill>
                  <a:prstClr val="black"/>
                </a:solidFill>
                <a:latin typeface="Arial"/>
                <a:cs typeface="Arial"/>
              </a:rPr>
              <a:t>Water</a:t>
            </a:r>
            <a:r>
              <a:rPr lang="zh-CN" altLang="en-US" sz="19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altLang="zh-CN" sz="1900" dirty="0">
                <a:solidFill>
                  <a:prstClr val="black"/>
                </a:solidFill>
                <a:latin typeface="Arial"/>
                <a:cs typeface="Arial"/>
              </a:rPr>
              <a:t>Recovery</a:t>
            </a:r>
            <a:r>
              <a:rPr lang="zh-CN" altLang="en-US" sz="19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altLang="zh-CN" sz="1900" dirty="0">
                <a:solidFill>
                  <a:srgbClr val="FF0000"/>
                </a:solidFill>
                <a:latin typeface="Arial"/>
                <a:cs typeface="Arial"/>
              </a:rPr>
              <a:t>&gt;</a:t>
            </a:r>
            <a:r>
              <a:rPr lang="zh-CN" altLang="en-US" sz="19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altLang="zh-CN" sz="1900" dirty="0">
                <a:solidFill>
                  <a:srgbClr val="FF0000"/>
                </a:solidFill>
                <a:latin typeface="Arial"/>
                <a:cs typeface="Arial"/>
              </a:rPr>
              <a:t>80%</a:t>
            </a:r>
            <a:r>
              <a:rPr lang="en-US" altLang="zh-CN" sz="1900" dirty="0">
                <a:solidFill>
                  <a:prstClr val="black"/>
                </a:solidFill>
                <a:latin typeface="Arial"/>
                <a:cs typeface="Arial"/>
              </a:rPr>
              <a:t>,</a:t>
            </a:r>
            <a:r>
              <a:rPr lang="zh-CN" altLang="en-US" sz="19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altLang="zh-CN" sz="1900" dirty="0">
                <a:solidFill>
                  <a:prstClr val="black"/>
                </a:solidFill>
                <a:latin typeface="Arial"/>
                <a:cs typeface="Arial"/>
              </a:rPr>
              <a:t>water</a:t>
            </a:r>
            <a:r>
              <a:rPr lang="zh-CN" altLang="en-US" sz="19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altLang="zh-CN" sz="1900" dirty="0">
                <a:solidFill>
                  <a:prstClr val="black"/>
                </a:solidFill>
                <a:latin typeface="Arial"/>
                <a:cs typeface="Arial"/>
              </a:rPr>
              <a:t>flux</a:t>
            </a:r>
            <a:r>
              <a:rPr lang="zh-CN" altLang="en-US" sz="19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altLang="zh-CN" sz="1900" dirty="0">
                <a:solidFill>
                  <a:prstClr val="black"/>
                </a:solidFill>
                <a:latin typeface="Arial"/>
                <a:cs typeface="Arial"/>
              </a:rPr>
              <a:t>decrease</a:t>
            </a:r>
            <a:r>
              <a:rPr lang="zh-CN" altLang="en-US" sz="19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altLang="zh-CN" sz="1900" dirty="0">
                <a:solidFill>
                  <a:srgbClr val="FF0000"/>
                </a:solidFill>
                <a:latin typeface="Arial"/>
                <a:cs typeface="Arial"/>
              </a:rPr>
              <a:t>&lt;</a:t>
            </a:r>
            <a:r>
              <a:rPr lang="zh-CN" altLang="en-US" sz="19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altLang="zh-CN" sz="1900" dirty="0">
                <a:solidFill>
                  <a:srgbClr val="FF0000"/>
                </a:solidFill>
                <a:latin typeface="Arial"/>
                <a:cs typeface="Arial"/>
              </a:rPr>
              <a:t>20%</a:t>
            </a:r>
            <a:r>
              <a:rPr lang="en-US" altLang="zh-CN" sz="1900" dirty="0">
                <a:solidFill>
                  <a:prstClr val="black"/>
                </a:solidFill>
                <a:latin typeface="Arial"/>
                <a:cs typeface="Arial"/>
              </a:rPr>
              <a:t>,</a:t>
            </a:r>
            <a:r>
              <a:rPr lang="zh-CN" altLang="en-US" sz="19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endParaRPr lang="en-US" altLang="zh-CN" sz="1900" dirty="0">
              <a:solidFill>
                <a:prstClr val="black"/>
              </a:solidFill>
              <a:latin typeface="Arial"/>
              <a:cs typeface="Arial"/>
            </a:endParaRPr>
          </a:p>
          <a:p>
            <a:pPr algn="ctr"/>
            <a:r>
              <a:rPr lang="en-US" altLang="zh-CN" sz="1900" dirty="0">
                <a:solidFill>
                  <a:prstClr val="black"/>
                </a:solidFill>
                <a:latin typeface="Arial"/>
                <a:cs typeface="Arial"/>
              </a:rPr>
              <a:t>salt</a:t>
            </a:r>
            <a:r>
              <a:rPr lang="zh-CN" altLang="en-US" sz="19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altLang="zh-CN" sz="1900" dirty="0">
                <a:solidFill>
                  <a:prstClr val="black"/>
                </a:solidFill>
                <a:latin typeface="Arial"/>
                <a:cs typeface="Arial"/>
              </a:rPr>
              <a:t>removal</a:t>
            </a:r>
            <a:r>
              <a:rPr lang="zh-CN" altLang="en-US" sz="19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altLang="zh-CN" sz="1900" dirty="0">
                <a:solidFill>
                  <a:prstClr val="black"/>
                </a:solidFill>
                <a:latin typeface="Arial"/>
                <a:cs typeface="Arial"/>
              </a:rPr>
              <a:t>efficiency</a:t>
            </a:r>
            <a:r>
              <a:rPr lang="zh-CN" altLang="en-US" sz="19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altLang="zh-CN" sz="1900" dirty="0">
                <a:solidFill>
                  <a:srgbClr val="FF0000"/>
                </a:solidFill>
                <a:latin typeface="Arial"/>
                <a:cs typeface="Arial"/>
              </a:rPr>
              <a:t>&gt;</a:t>
            </a:r>
            <a:r>
              <a:rPr lang="zh-CN" altLang="en-US" sz="190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altLang="zh-CN" sz="1900" dirty="0">
                <a:solidFill>
                  <a:srgbClr val="FF0000"/>
                </a:solidFill>
                <a:latin typeface="Arial"/>
                <a:cs typeface="Arial"/>
              </a:rPr>
              <a:t>99.9%</a:t>
            </a:r>
            <a:endParaRPr lang="en-US" sz="19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6224" y="141609"/>
            <a:ext cx="829592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000090"/>
                </a:solidFill>
                <a:latin typeface="Arial"/>
                <a:cs typeface="Arial"/>
              </a:rPr>
              <a:t>Pretreatment + Membrane Distillation Resulted in Robust Membrane Performance</a:t>
            </a:r>
          </a:p>
        </p:txBody>
      </p:sp>
    </p:spTree>
    <p:extLst>
      <p:ext uri="{BB962C8B-B14F-4D97-AF65-F5344CB8AC3E}">
        <p14:creationId xmlns:p14="http://schemas.microsoft.com/office/powerpoint/2010/main" val="2989288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0844" y="250849"/>
            <a:ext cx="82959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000090"/>
                </a:solidFill>
                <a:latin typeface="Arial"/>
                <a:cs typeface="Arial"/>
              </a:rPr>
              <a:t>Conclusions</a:t>
            </a:r>
            <a:endParaRPr lang="en-US" sz="30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1394" y="942159"/>
            <a:ext cx="8452692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Wingdings" charset="2"/>
              <a:buChar char="ü"/>
            </a:pPr>
            <a:r>
              <a:rPr lang="en-US" sz="2300" dirty="0">
                <a:latin typeface="Arial"/>
                <a:cs typeface="Arial"/>
              </a:rPr>
              <a:t>Membrane distillation is a promising technology for shale oil and gas produced water treatment, but it is constrained by membrane fouling/scaling and low removal of volatile toxic compounds. 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ü"/>
            </a:pPr>
            <a:r>
              <a:rPr lang="en-US" sz="2300" dirty="0">
                <a:latin typeface="Arial"/>
                <a:cs typeface="Arial"/>
              </a:rPr>
              <a:t>Pretreatment using precipitative softening and walnut shell filtration effectively reduced scaling potential and removed volatile organics in the produced water. 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ü"/>
            </a:pPr>
            <a:r>
              <a:rPr lang="en-US" sz="2300" dirty="0">
                <a:latin typeface="Arial"/>
                <a:cs typeface="Arial"/>
              </a:rPr>
              <a:t>Our treatment train demonstrated exceptional salt and pollutant removal, as well as robust membrane performance. 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ü"/>
            </a:pPr>
            <a:r>
              <a:rPr lang="en-US" sz="2300" dirty="0">
                <a:latin typeface="Arial"/>
                <a:cs typeface="Arial"/>
              </a:rPr>
              <a:t>Our treatment train has the potential to achieve cost-effective and on-site wastewater treatment systems. </a:t>
            </a:r>
          </a:p>
        </p:txBody>
      </p:sp>
    </p:spTree>
    <p:extLst>
      <p:ext uri="{BB962C8B-B14F-4D97-AF65-F5344CB8AC3E}">
        <p14:creationId xmlns:p14="http://schemas.microsoft.com/office/powerpoint/2010/main" val="408057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70844" y="250849"/>
            <a:ext cx="82959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000090"/>
                </a:solidFill>
                <a:latin typeface="Arial"/>
                <a:cs typeface="Arial"/>
              </a:rPr>
              <a:t>Acknowledgements</a:t>
            </a:r>
            <a:endParaRPr lang="en-US" sz="30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pic>
        <p:nvPicPr>
          <p:cNvPr id="5" name="Picture 4" descr="Tiezheng To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02" y="1186089"/>
            <a:ext cx="1736735" cy="21710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6048" y="1186089"/>
            <a:ext cx="1564282" cy="2170441"/>
          </a:xfrm>
          <a:prstGeom prst="rect">
            <a:avLst/>
          </a:prstGeom>
        </p:spPr>
      </p:pic>
      <p:pic>
        <p:nvPicPr>
          <p:cNvPr id="7" name="Picture 6" descr="Xuewei Du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719" y="1227054"/>
            <a:ext cx="1439817" cy="2044268"/>
          </a:xfrm>
          <a:prstGeom prst="rect">
            <a:avLst/>
          </a:prstGeom>
        </p:spPr>
      </p:pic>
      <p:pic>
        <p:nvPicPr>
          <p:cNvPr id="8" name="Picture 7" descr="Zuoyou 2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03" r="6044"/>
          <a:stretch/>
        </p:blipFill>
        <p:spPr>
          <a:xfrm>
            <a:off x="4663266" y="1227054"/>
            <a:ext cx="1533621" cy="204426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1049" y="3425384"/>
            <a:ext cx="20411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90"/>
                </a:solidFill>
                <a:latin typeface="Arial"/>
                <a:cs typeface="Arial"/>
              </a:rPr>
              <a:t>Dr. Tiezheng Tong</a:t>
            </a:r>
          </a:p>
          <a:p>
            <a:pPr algn="ctr"/>
            <a:r>
              <a:rPr lang="en-US" dirty="0">
                <a:solidFill>
                  <a:srgbClr val="000090"/>
                </a:solidFill>
                <a:latin typeface="Arial"/>
                <a:cs typeface="Arial"/>
              </a:rPr>
              <a:t>CSU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00917" y="3425384"/>
            <a:ext cx="18781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90"/>
                </a:solidFill>
                <a:latin typeface="Arial"/>
                <a:cs typeface="Arial"/>
              </a:rPr>
              <a:t>Dr. Ken Carlson,</a:t>
            </a:r>
          </a:p>
          <a:p>
            <a:pPr algn="ctr"/>
            <a:r>
              <a:rPr lang="en-US" dirty="0">
                <a:solidFill>
                  <a:srgbClr val="000090"/>
                </a:solidFill>
                <a:latin typeface="Arial"/>
                <a:cs typeface="Arial"/>
              </a:rPr>
              <a:t>CSU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08340" y="3425675"/>
            <a:ext cx="17373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solidFill>
                  <a:srgbClr val="000090"/>
                </a:solidFill>
                <a:latin typeface="Arial"/>
                <a:cs typeface="Arial"/>
              </a:rPr>
              <a:t>Zuoyou</a:t>
            </a:r>
            <a:r>
              <a:rPr lang="en-US" dirty="0">
                <a:solidFill>
                  <a:srgbClr val="000090"/>
                </a:solidFill>
                <a:latin typeface="Arial"/>
                <a:cs typeface="Arial"/>
              </a:rPr>
              <a:t> Zhang,</a:t>
            </a:r>
          </a:p>
          <a:p>
            <a:pPr algn="ctr"/>
            <a:r>
              <a:rPr lang="en-US" dirty="0">
                <a:solidFill>
                  <a:srgbClr val="000090"/>
                </a:solidFill>
                <a:latin typeface="Arial"/>
                <a:cs typeface="Arial"/>
              </a:rPr>
              <a:t>CSU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88438" y="3411729"/>
            <a:ext cx="13650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>
                <a:solidFill>
                  <a:srgbClr val="000090"/>
                </a:solidFill>
                <a:latin typeface="Arial"/>
                <a:cs typeface="Arial"/>
              </a:rPr>
              <a:t>Xuewei</a:t>
            </a:r>
            <a:r>
              <a:rPr lang="en-US" dirty="0">
                <a:solidFill>
                  <a:srgbClr val="000090"/>
                </a:solidFill>
                <a:latin typeface="Arial"/>
                <a:cs typeface="Arial"/>
              </a:rPr>
              <a:t> Du,</a:t>
            </a:r>
          </a:p>
          <a:p>
            <a:pPr algn="ctr"/>
            <a:r>
              <a:rPr lang="en-US" dirty="0">
                <a:solidFill>
                  <a:srgbClr val="000090"/>
                </a:solidFill>
                <a:latin typeface="Arial"/>
                <a:cs typeface="Arial"/>
              </a:rPr>
              <a:t>CSU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/>
          <a:srcRect t="17426" b="22462"/>
          <a:stretch/>
        </p:blipFill>
        <p:spPr>
          <a:xfrm>
            <a:off x="5657846" y="4553907"/>
            <a:ext cx="2567178" cy="154317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1902" y="4601193"/>
            <a:ext cx="4861324" cy="138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36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592080" y="1349791"/>
            <a:ext cx="4000261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8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questions?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85917" y="5112515"/>
            <a:ext cx="455445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Arial"/>
                <a:cs typeface="Arial"/>
              </a:rPr>
              <a:t>Email: </a:t>
            </a:r>
            <a:r>
              <a:rPr lang="en-US" sz="2000" dirty="0">
                <a:solidFill>
                  <a:srgbClr val="0000FF"/>
                </a:solidFill>
                <a:latin typeface="Arial"/>
                <a:cs typeface="Arial"/>
                <a:hlinkClick r:id="rId2"/>
              </a:rPr>
              <a:t>tiezheng.tong@colostate.edu</a:t>
            </a:r>
            <a:endParaRPr lang="en-US" sz="2000" dirty="0">
              <a:solidFill>
                <a:srgbClr val="0000FF"/>
              </a:solidFill>
              <a:latin typeface="Arial"/>
              <a:cs typeface="Arial"/>
            </a:endParaRPr>
          </a:p>
          <a:p>
            <a:r>
              <a:rPr lang="en-US" sz="2000" dirty="0">
                <a:solidFill>
                  <a:srgbClr val="0000FF"/>
                </a:solidFill>
                <a:latin typeface="Arial"/>
                <a:cs typeface="Arial"/>
              </a:rPr>
              <a:t>           </a:t>
            </a:r>
            <a:r>
              <a:rPr lang="en-US" sz="2000" dirty="0">
                <a:solidFill>
                  <a:srgbClr val="0000FF"/>
                </a:solidFill>
                <a:latin typeface="Arial"/>
                <a:cs typeface="Arial"/>
                <a:hlinkClick r:id="rId3"/>
              </a:rPr>
              <a:t>kenneth.carlson@colostate.edu</a:t>
            </a:r>
            <a:endParaRPr lang="en-US" sz="2000" dirty="0">
              <a:solidFill>
                <a:srgbClr val="0000FF"/>
              </a:solidFill>
              <a:latin typeface="Arial"/>
              <a:cs typeface="Arial"/>
            </a:endParaRPr>
          </a:p>
          <a:p>
            <a:r>
              <a:rPr lang="en-US" sz="2000" dirty="0">
                <a:solidFill>
                  <a:srgbClr val="0000FF"/>
                </a:solidFill>
                <a:latin typeface="Arial"/>
                <a:cs typeface="Arial"/>
              </a:rPr>
              <a:t>	    </a:t>
            </a:r>
            <a:r>
              <a:rPr lang="en-US" sz="2000" dirty="0">
                <a:solidFill>
                  <a:srgbClr val="0000FF"/>
                </a:solidFill>
                <a:latin typeface="Arial"/>
                <a:cs typeface="Arial"/>
                <a:hlinkClick r:id="rId4"/>
              </a:rPr>
              <a:t>cristian.robbins@colostate.edu</a:t>
            </a:r>
            <a:endParaRPr lang="en-US" sz="2000" dirty="0">
              <a:solidFill>
                <a:srgbClr val="0000FF"/>
              </a:solidFill>
              <a:latin typeface="Arial"/>
              <a:cs typeface="Arial"/>
            </a:endParaRPr>
          </a:p>
          <a:p>
            <a:endParaRPr lang="en-US" sz="2000" dirty="0">
              <a:solidFill>
                <a:srgbClr val="0000FF"/>
              </a:solidFill>
              <a:latin typeface="Arial"/>
              <a:cs typeface="Arial"/>
            </a:endParaRPr>
          </a:p>
          <a:p>
            <a:endParaRPr lang="en-US" sz="2000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6" name="Picture 5" descr="CSU_beautifu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846" y="3380839"/>
            <a:ext cx="7289800" cy="171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37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7313" y="186484"/>
            <a:ext cx="82935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90"/>
                </a:solidFill>
                <a:latin typeface="Arial"/>
                <a:cs typeface="Arial"/>
              </a:rPr>
              <a:t>Treatment and Reuse of Shale Oil and Gas Produced Water by Membrane Distillation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36" y="1556458"/>
            <a:ext cx="3856980" cy="3030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18577" y="4706919"/>
            <a:ext cx="304466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  <a:latin typeface="Arial"/>
                <a:cs typeface="Arial"/>
              </a:rPr>
              <a:t>Water consumption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67825" y="4721860"/>
            <a:ext cx="358224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FF0000"/>
                </a:solidFill>
                <a:latin typeface="Arial"/>
                <a:cs typeface="Arial"/>
              </a:rPr>
              <a:t>Wastewater production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412" y="1673411"/>
            <a:ext cx="3798288" cy="239058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28599" y="6388834"/>
            <a:ext cx="845222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latin typeface="Arial"/>
                <a:cs typeface="Arial"/>
                <a:hlinkClick r:id="rId4"/>
              </a:rPr>
              <a:t>http://sites.nicholas.duke.edu/avnervengosh/</a:t>
            </a:r>
            <a:r>
              <a:rPr lang="en-US" sz="1500" dirty="0">
                <a:latin typeface="Arial"/>
                <a:cs typeface="Arial"/>
              </a:rPr>
              <a:t>; </a:t>
            </a:r>
            <a:r>
              <a:rPr lang="en-US" sz="1500" dirty="0" err="1">
                <a:latin typeface="Arial"/>
                <a:cs typeface="Arial"/>
              </a:rPr>
              <a:t>Vidic</a:t>
            </a:r>
            <a:r>
              <a:rPr lang="en-US" sz="1500" dirty="0">
                <a:latin typeface="Arial"/>
                <a:cs typeface="Arial"/>
              </a:rPr>
              <a:t> et al., 2013, Science, </a:t>
            </a:r>
            <a:r>
              <a:rPr lang="en-US" sz="1500" b="1" dirty="0">
                <a:latin typeface="Arial"/>
                <a:cs typeface="Arial"/>
              </a:rPr>
              <a:t>340</a:t>
            </a:r>
            <a:r>
              <a:rPr lang="en-US" sz="1500" dirty="0">
                <a:latin typeface="Arial"/>
                <a:cs typeface="Arial"/>
              </a:rPr>
              <a:t>, 1235009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3059" y="5393765"/>
            <a:ext cx="78776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0090"/>
                </a:solidFill>
                <a:latin typeface="Arial"/>
                <a:cs typeface="Arial"/>
              </a:rPr>
              <a:t>Shale oil and gas wastewater: </a:t>
            </a:r>
            <a:r>
              <a:rPr lang="en-US" sz="2000" dirty="0">
                <a:solidFill>
                  <a:srgbClr val="FF0000"/>
                </a:solidFill>
                <a:latin typeface="Arial"/>
                <a:cs typeface="Arial"/>
              </a:rPr>
              <a:t>High salinity </a:t>
            </a:r>
            <a:r>
              <a:rPr lang="en-US" sz="2000" dirty="0">
                <a:solidFill>
                  <a:srgbClr val="000090"/>
                </a:solidFill>
                <a:latin typeface="Arial"/>
                <a:cs typeface="Arial"/>
              </a:rPr>
              <a:t>(not applicable for RO treatment), complex and hazardous (dangerous to dispose). </a:t>
            </a:r>
          </a:p>
        </p:txBody>
      </p:sp>
      <p:pic>
        <p:nvPicPr>
          <p:cNvPr id="9" name="Picture 8" descr="CSU 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738" y="5628853"/>
            <a:ext cx="867406" cy="120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569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994" y="996772"/>
            <a:ext cx="6840412" cy="523197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04781" y="6067162"/>
            <a:ext cx="570619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>
                <a:solidFill>
                  <a:prstClr val="black"/>
                </a:solidFill>
                <a:latin typeface="Arial"/>
                <a:cs typeface="Arial"/>
              </a:rPr>
              <a:t>Tong and Elimelech, 2016, </a:t>
            </a:r>
            <a:r>
              <a:rPr lang="en-US" sz="1500" i="1" dirty="0">
                <a:solidFill>
                  <a:prstClr val="black"/>
                </a:solidFill>
                <a:latin typeface="Arial"/>
                <a:cs typeface="Arial"/>
              </a:rPr>
              <a:t>Environ. Sci. Technol.</a:t>
            </a:r>
            <a:r>
              <a:rPr lang="en-US" sz="1500" dirty="0">
                <a:solidFill>
                  <a:prstClr val="black"/>
                </a:solidFill>
                <a:latin typeface="Arial"/>
                <a:cs typeface="Arial"/>
              </a:rPr>
              <a:t>,</a:t>
            </a:r>
            <a:r>
              <a:rPr lang="en-US" sz="1500" i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1500" b="1" dirty="0">
                <a:solidFill>
                  <a:prstClr val="black"/>
                </a:solidFill>
                <a:latin typeface="Arial"/>
                <a:cs typeface="Arial"/>
              </a:rPr>
              <a:t>50</a:t>
            </a:r>
            <a:r>
              <a:rPr lang="en-US" sz="1500" dirty="0">
                <a:solidFill>
                  <a:prstClr val="black"/>
                </a:solidFill>
                <a:latin typeface="Arial"/>
                <a:cs typeface="Arial"/>
              </a:rPr>
              <a:t>, 6846-6855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6337" y="232954"/>
            <a:ext cx="82935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90"/>
                </a:solidFill>
                <a:latin typeface="Arial"/>
                <a:cs typeface="Arial"/>
              </a:rPr>
              <a:t>Wastewater Treatment Options</a:t>
            </a:r>
          </a:p>
        </p:txBody>
      </p:sp>
    </p:spTree>
    <p:extLst>
      <p:ext uri="{BB962C8B-B14F-4D97-AF65-F5344CB8AC3E}">
        <p14:creationId xmlns:p14="http://schemas.microsoft.com/office/powerpoint/2010/main" val="46638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994" y="996772"/>
            <a:ext cx="6840412" cy="523197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82175" y="1320019"/>
            <a:ext cx="4242787" cy="3969261"/>
          </a:xfrm>
          <a:prstGeom prst="rect">
            <a:avLst/>
          </a:prstGeom>
          <a:solidFill>
            <a:srgbClr val="FF0000">
              <a:alpha val="1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19130" y="1422555"/>
            <a:ext cx="368772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solidFill>
                  <a:prstClr val="black"/>
                </a:solidFill>
                <a:latin typeface="Arial"/>
                <a:cs typeface="Arial"/>
              </a:rPr>
              <a:t>Shale oil and gas wastewater</a:t>
            </a:r>
          </a:p>
        </p:txBody>
      </p:sp>
      <p:cxnSp>
        <p:nvCxnSpPr>
          <p:cNvPr id="7" name="Straight Connector 6"/>
          <p:cNvCxnSpPr/>
          <p:nvPr/>
        </p:nvCxnSpPr>
        <p:spPr>
          <a:xfrm flipH="1" flipV="1">
            <a:off x="3002191" y="1302376"/>
            <a:ext cx="12053" cy="3955150"/>
          </a:xfrm>
          <a:prstGeom prst="line">
            <a:avLst/>
          </a:prstGeom>
          <a:ln w="34925">
            <a:solidFill>
              <a:srgbClr val="008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911227" y="2579339"/>
            <a:ext cx="11342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8000"/>
                </a:solidFill>
                <a:latin typeface="Arial"/>
                <a:cs typeface="Arial"/>
              </a:rPr>
              <a:t>RO </a:t>
            </a:r>
          </a:p>
          <a:p>
            <a:pPr algn="ctr"/>
            <a:r>
              <a:rPr lang="en-US" dirty="0">
                <a:solidFill>
                  <a:srgbClr val="008000"/>
                </a:solidFill>
                <a:latin typeface="Arial"/>
                <a:cs typeface="Arial"/>
              </a:rPr>
              <a:t>favorable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930113" y="3282767"/>
            <a:ext cx="1084131" cy="0"/>
          </a:xfrm>
          <a:prstGeom prst="straightConnector1">
            <a:avLst/>
          </a:prstGeom>
          <a:ln w="44450">
            <a:solidFill>
              <a:srgbClr val="008000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3045484" y="3719525"/>
            <a:ext cx="2901060" cy="907727"/>
            <a:chOff x="3395388" y="3972044"/>
            <a:chExt cx="3868071" cy="907727"/>
          </a:xfrm>
        </p:grpSpPr>
        <p:sp>
          <p:nvSpPr>
            <p:cNvPr id="11" name="TextBox 10"/>
            <p:cNvSpPr txBox="1"/>
            <p:nvPr/>
          </p:nvSpPr>
          <p:spPr>
            <a:xfrm>
              <a:off x="3848802" y="3972044"/>
              <a:ext cx="341465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solidFill>
                    <a:srgbClr val="000090"/>
                  </a:solidFill>
                  <a:latin typeface="Arial"/>
                  <a:cs typeface="Arial"/>
                </a:rPr>
                <a:t>Limited by </a:t>
              </a:r>
              <a:r>
                <a:rPr lang="en-US" altLang="zh-CN" sz="2000" dirty="0">
                  <a:solidFill>
                    <a:srgbClr val="000090"/>
                  </a:solidFill>
                  <a:latin typeface="Arial"/>
                  <a:cs typeface="Arial"/>
                </a:rPr>
                <a:t>affordable</a:t>
              </a:r>
              <a:r>
                <a:rPr lang="en-US" sz="2000" dirty="0">
                  <a:solidFill>
                    <a:srgbClr val="000090"/>
                  </a:solidFill>
                  <a:latin typeface="Arial"/>
                  <a:cs typeface="Arial"/>
                </a:rPr>
                <a:t> </a:t>
              </a:r>
            </a:p>
            <a:p>
              <a:pPr algn="ctr"/>
              <a:r>
                <a:rPr lang="en-US" sz="2000" dirty="0">
                  <a:solidFill>
                    <a:srgbClr val="000090"/>
                  </a:solidFill>
                  <a:latin typeface="Arial"/>
                  <a:cs typeface="Arial"/>
                </a:rPr>
                <a:t>hydraulic pressure </a:t>
              </a: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>
              <a:off x="3395388" y="4445271"/>
              <a:ext cx="648190" cy="434500"/>
            </a:xfrm>
            <a:prstGeom prst="straightConnector1">
              <a:avLst/>
            </a:prstGeom>
            <a:ln w="34925">
              <a:solidFill>
                <a:srgbClr val="000090"/>
              </a:solidFill>
              <a:tailEnd type="triangle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12"/>
          <p:cNvSpPr/>
          <p:nvPr/>
        </p:nvSpPr>
        <p:spPr>
          <a:xfrm>
            <a:off x="1404781" y="6067162"/>
            <a:ext cx="570619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>
                <a:solidFill>
                  <a:prstClr val="black"/>
                </a:solidFill>
                <a:latin typeface="Arial"/>
                <a:cs typeface="Arial"/>
              </a:rPr>
              <a:t>Tong and Elimelech, 2016, </a:t>
            </a:r>
            <a:r>
              <a:rPr lang="en-US" sz="1500" i="1" dirty="0">
                <a:solidFill>
                  <a:prstClr val="black"/>
                </a:solidFill>
                <a:latin typeface="Arial"/>
                <a:cs typeface="Arial"/>
              </a:rPr>
              <a:t>Environ. Sci. Technol.</a:t>
            </a:r>
            <a:r>
              <a:rPr lang="en-US" sz="1500" dirty="0">
                <a:solidFill>
                  <a:prstClr val="black"/>
                </a:solidFill>
                <a:latin typeface="Arial"/>
                <a:cs typeface="Arial"/>
              </a:rPr>
              <a:t>,</a:t>
            </a:r>
            <a:r>
              <a:rPr lang="en-US" sz="1500" i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1500" b="1" dirty="0">
                <a:solidFill>
                  <a:prstClr val="black"/>
                </a:solidFill>
                <a:latin typeface="Arial"/>
                <a:cs typeface="Arial"/>
              </a:rPr>
              <a:t>50</a:t>
            </a:r>
            <a:r>
              <a:rPr lang="en-US" sz="1500" dirty="0">
                <a:solidFill>
                  <a:prstClr val="black"/>
                </a:solidFill>
                <a:latin typeface="Arial"/>
                <a:cs typeface="Arial"/>
              </a:rPr>
              <a:t>, 6846-6855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6337" y="232954"/>
            <a:ext cx="82935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90"/>
                </a:solidFill>
                <a:latin typeface="Arial"/>
                <a:cs typeface="Arial"/>
              </a:rPr>
              <a:t>Wastewater Treatment Options</a:t>
            </a:r>
          </a:p>
        </p:txBody>
      </p:sp>
    </p:spTree>
    <p:extLst>
      <p:ext uri="{BB962C8B-B14F-4D97-AF65-F5344CB8AC3E}">
        <p14:creationId xmlns:p14="http://schemas.microsoft.com/office/powerpoint/2010/main" val="769444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994" y="996772"/>
            <a:ext cx="6840412" cy="523197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82175" y="1320019"/>
            <a:ext cx="4242787" cy="3969261"/>
          </a:xfrm>
          <a:prstGeom prst="rect">
            <a:avLst/>
          </a:prstGeom>
          <a:solidFill>
            <a:srgbClr val="FF0000">
              <a:alpha val="1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 flipV="1">
            <a:off x="3002191" y="1302376"/>
            <a:ext cx="12053" cy="3955150"/>
          </a:xfrm>
          <a:prstGeom prst="line">
            <a:avLst/>
          </a:prstGeom>
          <a:ln w="34925">
            <a:solidFill>
              <a:srgbClr val="008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911227" y="2579339"/>
            <a:ext cx="11342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8000"/>
                </a:solidFill>
                <a:latin typeface="Arial"/>
                <a:cs typeface="Arial"/>
              </a:rPr>
              <a:t>RO </a:t>
            </a:r>
          </a:p>
          <a:p>
            <a:pPr algn="ctr"/>
            <a:r>
              <a:rPr lang="en-US" dirty="0">
                <a:solidFill>
                  <a:srgbClr val="008000"/>
                </a:solidFill>
                <a:latin typeface="Arial"/>
                <a:cs typeface="Arial"/>
              </a:rPr>
              <a:t>favorable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930113" y="3282767"/>
            <a:ext cx="1084131" cy="0"/>
          </a:xfrm>
          <a:prstGeom prst="straightConnector1">
            <a:avLst/>
          </a:prstGeom>
          <a:ln w="44450">
            <a:solidFill>
              <a:srgbClr val="008000"/>
            </a:solidFill>
            <a:headEnd type="triangle"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404781" y="6067162"/>
            <a:ext cx="570619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500" dirty="0">
                <a:solidFill>
                  <a:prstClr val="black"/>
                </a:solidFill>
                <a:latin typeface="Arial"/>
                <a:cs typeface="Arial"/>
              </a:rPr>
              <a:t>Tong and Elimelech, 2016, </a:t>
            </a:r>
            <a:r>
              <a:rPr lang="en-US" sz="1500" i="1" dirty="0">
                <a:solidFill>
                  <a:prstClr val="black"/>
                </a:solidFill>
                <a:latin typeface="Arial"/>
                <a:cs typeface="Arial"/>
              </a:rPr>
              <a:t>Environ. Sci. Technol.</a:t>
            </a:r>
            <a:r>
              <a:rPr lang="en-US" sz="1500" dirty="0">
                <a:solidFill>
                  <a:prstClr val="black"/>
                </a:solidFill>
                <a:latin typeface="Arial"/>
                <a:cs typeface="Arial"/>
              </a:rPr>
              <a:t>,</a:t>
            </a:r>
            <a:r>
              <a:rPr lang="en-US" sz="1500" i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1500" b="1" dirty="0">
                <a:solidFill>
                  <a:prstClr val="black"/>
                </a:solidFill>
                <a:latin typeface="Arial"/>
                <a:cs typeface="Arial"/>
              </a:rPr>
              <a:t>50</a:t>
            </a:r>
            <a:r>
              <a:rPr lang="en-US" sz="1500" dirty="0">
                <a:solidFill>
                  <a:prstClr val="black"/>
                </a:solidFill>
                <a:latin typeface="Arial"/>
                <a:cs typeface="Arial"/>
              </a:rPr>
              <a:t>, 6846-6855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137392" y="3649092"/>
            <a:ext cx="3212360" cy="1478149"/>
            <a:chOff x="3476968" y="3854221"/>
            <a:chExt cx="3614442" cy="1478149"/>
          </a:xfrm>
        </p:grpSpPr>
        <p:sp>
          <p:nvSpPr>
            <p:cNvPr id="12" name="Rounded Rectangle 11"/>
            <p:cNvSpPr/>
            <p:nvPr/>
          </p:nvSpPr>
          <p:spPr>
            <a:xfrm>
              <a:off x="3476968" y="3854221"/>
              <a:ext cx="3614442" cy="1478149"/>
            </a:xfrm>
            <a:prstGeom prst="roundRect">
              <a:avLst/>
            </a:prstGeom>
            <a:blipFill rotWithShape="1">
              <a:blip r:embed="rId3"/>
              <a:tile tx="0" ty="0" sx="100000" sy="100000" flip="none" algn="tl"/>
            </a:blip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732136" y="4309756"/>
              <a:ext cx="3178091" cy="4462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300" dirty="0">
                  <a:solidFill>
                    <a:srgbClr val="000090"/>
                  </a:solidFill>
                  <a:latin typeface="Arial"/>
                  <a:cs typeface="Arial"/>
                </a:rPr>
                <a:t>Other technologies?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56337" y="232954"/>
            <a:ext cx="82935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90"/>
                </a:solidFill>
                <a:latin typeface="Arial"/>
                <a:cs typeface="Arial"/>
              </a:rPr>
              <a:t>Wastewater Treatment Options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19130" y="1422555"/>
            <a:ext cx="368772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solidFill>
                  <a:prstClr val="black"/>
                </a:solidFill>
                <a:latin typeface="Arial"/>
                <a:cs typeface="Arial"/>
              </a:rPr>
              <a:t>Shale oil and gas wastewater</a:t>
            </a:r>
          </a:p>
        </p:txBody>
      </p:sp>
    </p:spTree>
    <p:extLst>
      <p:ext uri="{BB962C8B-B14F-4D97-AF65-F5344CB8AC3E}">
        <p14:creationId xmlns:p14="http://schemas.microsoft.com/office/powerpoint/2010/main" val="254509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408" y="758707"/>
            <a:ext cx="4393760" cy="44703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59600" y="5379020"/>
            <a:ext cx="28929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660066"/>
                </a:solidFill>
                <a:latin typeface="Arial"/>
                <a:cs typeface="Arial"/>
              </a:rPr>
              <a:t>Hydrophobic, </a:t>
            </a:r>
          </a:p>
          <a:p>
            <a:pPr algn="ctr"/>
            <a:r>
              <a:rPr lang="en-US" sz="2000" dirty="0">
                <a:solidFill>
                  <a:srgbClr val="660066"/>
                </a:solidFill>
                <a:latin typeface="Arial"/>
                <a:cs typeface="Arial"/>
              </a:rPr>
              <a:t>microporous membrane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2677901" y="4887220"/>
            <a:ext cx="1" cy="487208"/>
          </a:xfrm>
          <a:prstGeom prst="straightConnector1">
            <a:avLst/>
          </a:prstGeom>
          <a:ln w="38100">
            <a:solidFill>
              <a:srgbClr val="660066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1359600" y="4887220"/>
            <a:ext cx="325964" cy="425840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3822151" y="4887220"/>
            <a:ext cx="349379" cy="421248"/>
          </a:xfrm>
          <a:prstGeom prst="straightConnector1">
            <a:avLst/>
          </a:prstGeom>
          <a:ln w="38100">
            <a:solidFill>
              <a:srgbClr val="0000FF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57130" y="5374428"/>
            <a:ext cx="11284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/>
                <a:cs typeface="Arial"/>
              </a:rPr>
              <a:t>60-80°C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33251" y="5302866"/>
            <a:ext cx="757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0000FF"/>
                </a:solidFill>
                <a:latin typeface="Arial"/>
                <a:cs typeface="Arial"/>
              </a:rPr>
              <a:t>20°C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09866" y="1046939"/>
            <a:ext cx="46341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SzPct val="160000"/>
              <a:buFont typeface="Arial"/>
              <a:buChar char="•"/>
            </a:pPr>
            <a:r>
              <a:rPr lang="en-US" sz="2400" dirty="0">
                <a:solidFill>
                  <a:srgbClr val="008000"/>
                </a:solidFill>
                <a:latin typeface="Arial"/>
                <a:cs typeface="Arial"/>
              </a:rPr>
              <a:t>Tolerance of high salinity</a:t>
            </a:r>
          </a:p>
          <a:p>
            <a:pPr marL="457200" indent="-457200">
              <a:buSzPct val="160000"/>
              <a:buFont typeface="Arial"/>
              <a:buChar char="•"/>
            </a:pPr>
            <a:r>
              <a:rPr lang="en-US" sz="2400" dirty="0">
                <a:solidFill>
                  <a:srgbClr val="008000"/>
                </a:solidFill>
                <a:latin typeface="Arial"/>
                <a:cs typeface="Arial"/>
              </a:rPr>
              <a:t>Less costs than mechanical vapor compressor </a:t>
            </a:r>
          </a:p>
          <a:p>
            <a:pPr marL="457200" indent="-457200">
              <a:buSzPct val="160000"/>
              <a:buFont typeface="Arial"/>
              <a:buChar char="•"/>
            </a:pPr>
            <a:r>
              <a:rPr lang="en-US" sz="2400" dirty="0">
                <a:solidFill>
                  <a:srgbClr val="008000"/>
                </a:solidFill>
                <a:latin typeface="Arial"/>
                <a:cs typeface="Arial"/>
              </a:rPr>
              <a:t>Use of low-grade thermal energy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3177" y="3214727"/>
            <a:ext cx="3696326" cy="312766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063B3D2-CFDD-4D42-890D-CAD9816673AF}"/>
              </a:ext>
            </a:extLst>
          </p:cNvPr>
          <p:cNvSpPr txBox="1"/>
          <p:nvPr/>
        </p:nvSpPr>
        <p:spPr>
          <a:xfrm>
            <a:off x="324587" y="266324"/>
            <a:ext cx="82935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90"/>
                </a:solidFill>
                <a:latin typeface="Arial"/>
                <a:cs typeface="Arial"/>
              </a:rPr>
              <a:t>Our Core Technology – Membrane Distillation </a:t>
            </a:r>
          </a:p>
        </p:txBody>
      </p:sp>
    </p:spTree>
    <p:extLst>
      <p:ext uri="{BB962C8B-B14F-4D97-AF65-F5344CB8AC3E}">
        <p14:creationId xmlns:p14="http://schemas.microsoft.com/office/powerpoint/2010/main" val="2298692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905" y="1996908"/>
            <a:ext cx="7925458" cy="42612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6337" y="232954"/>
            <a:ext cx="82935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90"/>
                </a:solidFill>
                <a:latin typeface="Arial"/>
                <a:cs typeface="Arial"/>
              </a:rPr>
              <a:t>Research </a:t>
            </a:r>
            <a:r>
              <a:rPr lang="en-US" sz="3000" dirty="0" err="1">
                <a:solidFill>
                  <a:srgbClr val="000090"/>
                </a:solidFill>
                <a:latin typeface="Arial"/>
                <a:cs typeface="Arial"/>
              </a:rPr>
              <a:t>Endstate</a:t>
            </a:r>
            <a:endParaRPr lang="en-US" sz="30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9873" y="900809"/>
            <a:ext cx="851855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²"/>
            </a:pPr>
            <a:r>
              <a:rPr lang="en-US" sz="2300" dirty="0">
                <a:solidFill>
                  <a:prstClr val="black"/>
                </a:solidFill>
                <a:latin typeface="Arial"/>
                <a:cs typeface="Arial"/>
              </a:rPr>
              <a:t>An </a:t>
            </a:r>
            <a:r>
              <a:rPr lang="en-US" sz="2300" dirty="0">
                <a:solidFill>
                  <a:srgbClr val="FF0000"/>
                </a:solidFill>
                <a:latin typeface="Arial"/>
                <a:cs typeface="Arial"/>
              </a:rPr>
              <a:t>on-site </a:t>
            </a:r>
            <a:r>
              <a:rPr lang="en-US" sz="2300" dirty="0">
                <a:solidFill>
                  <a:prstClr val="black"/>
                </a:solidFill>
                <a:latin typeface="Arial"/>
                <a:cs typeface="Arial"/>
              </a:rPr>
              <a:t>and </a:t>
            </a:r>
            <a:r>
              <a:rPr lang="en-US" sz="2300" dirty="0">
                <a:solidFill>
                  <a:srgbClr val="FF0000"/>
                </a:solidFill>
                <a:latin typeface="Arial"/>
                <a:cs typeface="Arial"/>
              </a:rPr>
              <a:t>cost-effective </a:t>
            </a:r>
            <a:r>
              <a:rPr lang="en-US" sz="2300" dirty="0">
                <a:solidFill>
                  <a:prstClr val="black"/>
                </a:solidFill>
                <a:latin typeface="Arial"/>
                <a:cs typeface="Arial"/>
              </a:rPr>
              <a:t>wastewater treatment package tailored to the shale oil and gas industry </a:t>
            </a:r>
          </a:p>
        </p:txBody>
      </p:sp>
      <p:sp>
        <p:nvSpPr>
          <p:cNvPr id="7" name="Rectangle 6"/>
          <p:cNvSpPr/>
          <p:nvPr/>
        </p:nvSpPr>
        <p:spPr>
          <a:xfrm>
            <a:off x="2596561" y="4367193"/>
            <a:ext cx="5748133" cy="2276965"/>
          </a:xfrm>
          <a:prstGeom prst="rect">
            <a:avLst/>
          </a:prstGeom>
          <a:noFill/>
          <a:ln w="3492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58707" y="6256530"/>
            <a:ext cx="3365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Integrated treatment process</a:t>
            </a:r>
          </a:p>
        </p:txBody>
      </p:sp>
    </p:spTree>
    <p:extLst>
      <p:ext uri="{BB962C8B-B14F-4D97-AF65-F5344CB8AC3E}">
        <p14:creationId xmlns:p14="http://schemas.microsoft.com/office/powerpoint/2010/main" val="186132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6337" y="232954"/>
            <a:ext cx="82935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0090"/>
                </a:solidFill>
                <a:latin typeface="Arial"/>
                <a:cs typeface="Arial"/>
              </a:rPr>
              <a:t>Research </a:t>
            </a:r>
            <a:r>
              <a:rPr lang="en-US" sz="3000" dirty="0" err="1">
                <a:solidFill>
                  <a:srgbClr val="000090"/>
                </a:solidFill>
                <a:latin typeface="Arial"/>
                <a:cs typeface="Arial"/>
              </a:rPr>
              <a:t>Endstate</a:t>
            </a:r>
            <a:endParaRPr lang="en-US" sz="30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93" y="1986554"/>
            <a:ext cx="7632836" cy="425188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309873" y="900809"/>
            <a:ext cx="851855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²"/>
            </a:pPr>
            <a:r>
              <a:rPr lang="en-US" sz="2300" dirty="0">
                <a:latin typeface="Arial"/>
                <a:cs typeface="Arial"/>
              </a:rPr>
              <a:t>An on-site and cost-effective wastewater treatment package tailored to the shale oil and gas industry </a:t>
            </a:r>
          </a:p>
        </p:txBody>
      </p:sp>
      <p:sp>
        <p:nvSpPr>
          <p:cNvPr id="7" name="Rectangle 6"/>
          <p:cNvSpPr/>
          <p:nvPr/>
        </p:nvSpPr>
        <p:spPr>
          <a:xfrm>
            <a:off x="2704352" y="4557061"/>
            <a:ext cx="5573059" cy="18825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絮凝30min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2" t="13677" r="11737" b="37086"/>
          <a:stretch/>
        </p:blipFill>
        <p:spPr>
          <a:xfrm>
            <a:off x="2374838" y="4826002"/>
            <a:ext cx="2062691" cy="1075764"/>
          </a:xfrm>
          <a:prstGeom prst="rect">
            <a:avLst/>
          </a:prstGeom>
        </p:spPr>
      </p:pic>
      <p:pic>
        <p:nvPicPr>
          <p:cNvPr id="9" name="Picture 8" descr="核桃壳过滤器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50"/>
          <a:stretch/>
        </p:blipFill>
        <p:spPr>
          <a:xfrm rot="5400000">
            <a:off x="4369719" y="5135713"/>
            <a:ext cx="1882589" cy="87469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63755" y="5893594"/>
            <a:ext cx="209868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Arial"/>
                <a:cs typeface="Arial"/>
              </a:rPr>
              <a:t>Precipitative Softening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75356" y="6484473"/>
            <a:ext cx="195225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Arial"/>
                <a:cs typeface="Arial"/>
              </a:rPr>
              <a:t>Walnut shell filtration</a:t>
            </a:r>
          </a:p>
        </p:txBody>
      </p:sp>
      <p:pic>
        <p:nvPicPr>
          <p:cNvPr id="12" name="Picture 11" descr="MD system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80263" y="4889055"/>
            <a:ext cx="1583763" cy="118782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194355" y="6292560"/>
            <a:ext cx="200222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Arial"/>
                <a:cs typeface="Arial"/>
              </a:rPr>
              <a:t>Membrane distillation</a:t>
            </a:r>
          </a:p>
        </p:txBody>
      </p:sp>
    </p:spTree>
    <p:extLst>
      <p:ext uri="{BB962C8B-B14F-4D97-AF65-F5344CB8AC3E}">
        <p14:creationId xmlns:p14="http://schemas.microsoft.com/office/powerpoint/2010/main" val="118417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7313" y="186484"/>
            <a:ext cx="82935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90"/>
                </a:solidFill>
                <a:latin typeface="Arial"/>
                <a:cs typeface="Arial"/>
              </a:rPr>
              <a:t>Treatment and Reuse of Shale Oil and Gas Produced Water by Membrane Distillation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900" y="2734235"/>
            <a:ext cx="4591756" cy="35858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3505" y="1374590"/>
            <a:ext cx="3640667" cy="2779059"/>
          </a:xfrm>
          <a:prstGeom prst="rect">
            <a:avLst/>
          </a:prstGeom>
        </p:spPr>
      </p:pic>
      <p:sp>
        <p:nvSpPr>
          <p:cNvPr id="2" name="Oval 1"/>
          <p:cNvSpPr>
            <a:spLocks noChangeAspect="1"/>
          </p:cNvSpPr>
          <p:nvPr/>
        </p:nvSpPr>
        <p:spPr>
          <a:xfrm>
            <a:off x="2032000" y="4108823"/>
            <a:ext cx="137160" cy="13716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5" name="Straight Connector 4"/>
          <p:cNvCxnSpPr>
            <a:stCxn id="2" idx="7"/>
          </p:cNvCxnSpPr>
          <p:nvPr/>
        </p:nvCxnSpPr>
        <p:spPr>
          <a:xfrm flipV="1">
            <a:off x="2149073" y="1374590"/>
            <a:ext cx="3124432" cy="2754320"/>
          </a:xfrm>
          <a:prstGeom prst="line">
            <a:avLst/>
          </a:prstGeom>
          <a:ln w="34290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2" idx="5"/>
          </p:cNvCxnSpPr>
          <p:nvPr/>
        </p:nvCxnSpPr>
        <p:spPr>
          <a:xfrm flipV="1">
            <a:off x="2149073" y="4108823"/>
            <a:ext cx="3167305" cy="117073"/>
          </a:xfrm>
          <a:prstGeom prst="line">
            <a:avLst/>
          </a:prstGeom>
          <a:ln w="34290"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26615" y="6397293"/>
            <a:ext cx="49254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 err="1">
                <a:latin typeface="Arial"/>
                <a:cs typeface="Arial"/>
              </a:rPr>
              <a:t>Kondash</a:t>
            </a:r>
            <a:r>
              <a:rPr lang="fr-FR" sz="1200" dirty="0">
                <a:latin typeface="Arial"/>
                <a:cs typeface="Arial"/>
              </a:rPr>
              <a:t> and </a:t>
            </a:r>
            <a:r>
              <a:rPr lang="fr-FR" sz="1200" dirty="0" err="1">
                <a:latin typeface="Arial"/>
                <a:cs typeface="Arial"/>
              </a:rPr>
              <a:t>Vengosh</a:t>
            </a:r>
            <a:r>
              <a:rPr lang="fr-FR" sz="1200" dirty="0">
                <a:latin typeface="Arial"/>
                <a:cs typeface="Arial"/>
              </a:rPr>
              <a:t>, </a:t>
            </a:r>
            <a:r>
              <a:rPr lang="fr-FR" sz="1200" i="1" dirty="0">
                <a:latin typeface="Arial"/>
                <a:cs typeface="Arial"/>
              </a:rPr>
              <a:t>Environ. Sci. </a:t>
            </a:r>
            <a:r>
              <a:rPr lang="fr-FR" sz="1200" i="1" dirty="0" err="1">
                <a:latin typeface="Arial"/>
                <a:cs typeface="Arial"/>
              </a:rPr>
              <a:t>Technol</a:t>
            </a:r>
            <a:r>
              <a:rPr lang="fr-FR" sz="1200" dirty="0">
                <a:latin typeface="Arial"/>
                <a:cs typeface="Arial"/>
              </a:rPr>
              <a:t>. </a:t>
            </a:r>
            <a:r>
              <a:rPr lang="fr-FR" sz="1200" i="1" dirty="0" err="1">
                <a:latin typeface="Arial"/>
                <a:cs typeface="Arial"/>
              </a:rPr>
              <a:t>Lett</a:t>
            </a:r>
            <a:r>
              <a:rPr lang="fr-FR" sz="1200" i="1" dirty="0">
                <a:latin typeface="Arial"/>
                <a:cs typeface="Arial"/>
              </a:rPr>
              <a:t>.</a:t>
            </a:r>
            <a:r>
              <a:rPr lang="fr-FR" sz="1200" dirty="0">
                <a:latin typeface="Arial"/>
                <a:cs typeface="Arial"/>
              </a:rPr>
              <a:t> 2015, </a:t>
            </a:r>
            <a:r>
              <a:rPr lang="fr-FR" sz="1200" b="1" dirty="0">
                <a:latin typeface="Arial"/>
                <a:cs typeface="Arial"/>
              </a:rPr>
              <a:t>2</a:t>
            </a:r>
            <a:r>
              <a:rPr lang="fr-FR" sz="1200" dirty="0">
                <a:latin typeface="Arial"/>
                <a:cs typeface="Arial"/>
              </a:rPr>
              <a:t>, 276-280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16378" y="4168590"/>
            <a:ext cx="399197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200" dirty="0">
                <a:latin typeface="Arial"/>
                <a:cs typeface="Arial"/>
              </a:rPr>
              <a:t>Bai and Carlson, </a:t>
            </a:r>
            <a:r>
              <a:rPr lang="fr-FR" sz="1200" i="1" dirty="0" err="1">
                <a:latin typeface="Arial"/>
                <a:cs typeface="Arial"/>
              </a:rPr>
              <a:t>Oil</a:t>
            </a:r>
            <a:r>
              <a:rPr lang="fr-FR" sz="1200" i="1" dirty="0">
                <a:latin typeface="Arial"/>
                <a:cs typeface="Arial"/>
              </a:rPr>
              <a:t> and </a:t>
            </a:r>
            <a:r>
              <a:rPr lang="fr-FR" sz="1200" i="1" dirty="0" err="1">
                <a:latin typeface="Arial"/>
                <a:cs typeface="Arial"/>
              </a:rPr>
              <a:t>Gas</a:t>
            </a:r>
            <a:r>
              <a:rPr lang="fr-FR" sz="1200" i="1" dirty="0">
                <a:latin typeface="Arial"/>
                <a:cs typeface="Arial"/>
              </a:rPr>
              <a:t> </a:t>
            </a:r>
            <a:r>
              <a:rPr lang="fr-FR" sz="1200" i="1" dirty="0" err="1">
                <a:latin typeface="Arial"/>
                <a:cs typeface="Arial"/>
              </a:rPr>
              <a:t>Facilities</a:t>
            </a:r>
            <a:r>
              <a:rPr lang="fr-FR" sz="1200" dirty="0">
                <a:latin typeface="Arial"/>
                <a:cs typeface="Arial"/>
              </a:rPr>
              <a:t>, 2016, 5 (06).</a:t>
            </a:r>
            <a:endParaRPr lang="en-US" sz="1200" dirty="0">
              <a:latin typeface="Arial"/>
              <a:cs typeface="Arial"/>
            </a:endParaRPr>
          </a:p>
        </p:txBody>
      </p:sp>
      <p:pic>
        <p:nvPicPr>
          <p:cNvPr id="12" name="Picture 11" descr="2018-01-22 16.18.26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3" r="27267"/>
          <a:stretch/>
        </p:blipFill>
        <p:spPr>
          <a:xfrm rot="5400000">
            <a:off x="6108166" y="4101637"/>
            <a:ext cx="1952881" cy="2983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10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16530</TotalTime>
  <Words>664</Words>
  <Application>Microsoft Office PowerPoint</Application>
  <PresentationFormat>On-screen Show (4:3)</PresentationFormat>
  <Paragraphs>123</Paragraphs>
  <Slides>18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Office Theme</vt:lpstr>
      <vt:lpstr>2_Office Theme</vt:lpstr>
      <vt:lpstr>Effective Treatment of Shale Oil and Gas Produced Water by Membrane Distillation Coupled with Precipitative Softening and Walnut Shell Filtration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Yale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Tiezheng Tong</dc:creator>
  <cp:lastModifiedBy>T &amp; C</cp:lastModifiedBy>
  <cp:revision>112</cp:revision>
  <dcterms:created xsi:type="dcterms:W3CDTF">2018-08-11T04:21:57Z</dcterms:created>
  <dcterms:modified xsi:type="dcterms:W3CDTF">2018-10-31T02:59:29Z</dcterms:modified>
</cp:coreProperties>
</file>