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9" r:id="rId2"/>
    <p:sldId id="264" r:id="rId3"/>
    <p:sldId id="294" r:id="rId4"/>
    <p:sldId id="293" r:id="rId5"/>
    <p:sldId id="295" r:id="rId6"/>
    <p:sldId id="296" r:id="rId7"/>
    <p:sldId id="300" r:id="rId8"/>
    <p:sldId id="302" r:id="rId9"/>
    <p:sldId id="311" r:id="rId10"/>
    <p:sldId id="297" r:id="rId11"/>
    <p:sldId id="298" r:id="rId12"/>
    <p:sldId id="301" r:id="rId13"/>
    <p:sldId id="309" r:id="rId14"/>
    <p:sldId id="303" r:id="rId15"/>
    <p:sldId id="304" r:id="rId16"/>
    <p:sldId id="313" r:id="rId17"/>
    <p:sldId id="312" r:id="rId18"/>
    <p:sldId id="305" r:id="rId19"/>
    <p:sldId id="307" r:id="rId20"/>
    <p:sldId id="306" r:id="rId21"/>
    <p:sldId id="308" r:id="rId22"/>
    <p:sldId id="31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54A0B-05FA-4883-89BE-BCFC2841AD2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FE10F-0A12-4BA9-8AE0-6D1416CA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5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0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93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4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1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4A5841-2FD9-4410-B0F7-63FA710AD846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077510-683A-401A-8726-2053A41133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7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3E7FC9-1FBB-4ACA-8B9C-851AC2F0AA2C}"/>
              </a:ext>
            </a:extLst>
          </p:cNvPr>
          <p:cNvSpPr txBox="1"/>
          <p:nvPr/>
        </p:nvSpPr>
        <p:spPr>
          <a:xfrm>
            <a:off x="374018" y="3400210"/>
            <a:ext cx="68770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Effective Measurement and Monitoring of Total Petroleum Hydrocarbons with Field Equipment</a:t>
            </a:r>
            <a:endParaRPr lang="en-US" sz="2800" dirty="0"/>
          </a:p>
          <a:p>
            <a:r>
              <a:rPr lang="en-US" sz="2400" dirty="0"/>
              <a:t>Patrick Tyczynski</a:t>
            </a:r>
          </a:p>
          <a:p>
            <a:r>
              <a:rPr lang="en-US" sz="2400" dirty="0"/>
              <a:t>M-I SWACO, a Schlumberger company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1968C3-7FBC-4CE4-B6C0-D7FFFA0D1F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02"/>
          <a:stretch/>
        </p:blipFill>
        <p:spPr>
          <a:xfrm>
            <a:off x="6648450" y="161925"/>
            <a:ext cx="5106937" cy="38576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29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86902D-C2AB-413C-891C-268B784B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29" y="1569892"/>
            <a:ext cx="4750254" cy="39165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E411F09-200A-4933-9746-E94A4407D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566" y="1569892"/>
            <a:ext cx="5550568" cy="39123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783DCC-C62B-46D9-B251-1396D635A49B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6078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045E56-C38C-44E4-A391-D35967DD1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19" y="1372184"/>
            <a:ext cx="2873507" cy="25987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2266B9-2A9B-47A3-B683-1B4FF8A58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09" y="3491464"/>
            <a:ext cx="2760909" cy="26483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2D62B88-6AFB-48AC-BE55-4C4DFBEBD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218" y="1357702"/>
            <a:ext cx="2841979" cy="24501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E5AE53-A02A-481B-9679-24F2FE96B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310" y="3451946"/>
            <a:ext cx="2805948" cy="26438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2DB59D-FDE5-4968-9BA7-60EAE1390480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34771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Equipment and Techniques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C6A95D-9AD7-4BF6-8DB6-CF001DBD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38570" y="2194844"/>
            <a:ext cx="4535956" cy="30638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09DA485-9508-4F7C-9AA1-D9D60F7F4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88" y="1458801"/>
            <a:ext cx="4487575" cy="45361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998E8C-B7E0-43AB-8A41-CA336B2DB05E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57174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Substrate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998E8C-B7E0-43AB-8A41-CA336B2DB05E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EA6B84-DE29-4137-BA85-DE01DC91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87" y="1438275"/>
            <a:ext cx="7743825" cy="39814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827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Calibration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F13E42-A2D9-4319-B88B-8A9A7CBA1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490" y="2407387"/>
            <a:ext cx="3077474" cy="28744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875534-3906-40EA-AD7E-056CC349F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341" y="2014780"/>
            <a:ext cx="5032908" cy="37394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B20078-B1FE-44DE-BB12-A4F18B8E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46" y="2407386"/>
            <a:ext cx="3143250" cy="28744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BD1554-571F-4542-B068-44CE6BBDB15B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42034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Correlation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B97A05-04B9-4E84-B2A2-E75CF6AB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64" y="1921391"/>
            <a:ext cx="9785848" cy="3476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513A24-6C40-4F1F-96CA-3CEF5407BBF5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91415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513A24-6C40-4F1F-96CA-3CEF5407BBF5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6231E7B-5421-41A0-9E60-5DE8497F2AE4}"/>
              </a:ext>
            </a:extLst>
          </p:cNvPr>
          <p:cNvSpPr/>
          <p:nvPr/>
        </p:nvSpPr>
        <p:spPr>
          <a:xfrm>
            <a:off x="3798288" y="2801258"/>
            <a:ext cx="270164" cy="249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B04A09C-FBBC-48A0-B71A-A3F3A1B38B32}"/>
              </a:ext>
            </a:extLst>
          </p:cNvPr>
          <p:cNvSpPr/>
          <p:nvPr/>
        </p:nvSpPr>
        <p:spPr>
          <a:xfrm>
            <a:off x="3569689" y="2582075"/>
            <a:ext cx="734291" cy="713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CB4EFCC-4517-43D8-B52D-2B3C8C257454}"/>
              </a:ext>
            </a:extLst>
          </p:cNvPr>
          <p:cNvSpPr/>
          <p:nvPr/>
        </p:nvSpPr>
        <p:spPr>
          <a:xfrm>
            <a:off x="3302989" y="2340958"/>
            <a:ext cx="1260763" cy="1188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9DD7C48-8414-4951-830E-DC3A940D9F71}"/>
              </a:ext>
            </a:extLst>
          </p:cNvPr>
          <p:cNvSpPr/>
          <p:nvPr/>
        </p:nvSpPr>
        <p:spPr>
          <a:xfrm>
            <a:off x="3857602" y="2943191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2121B15-3768-48E6-B70E-AB15648FBB24}"/>
              </a:ext>
            </a:extLst>
          </p:cNvPr>
          <p:cNvSpPr/>
          <p:nvPr/>
        </p:nvSpPr>
        <p:spPr>
          <a:xfrm>
            <a:off x="3935533" y="2951633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DBB91CC-162F-49D1-8B59-54719BC146E2}"/>
              </a:ext>
            </a:extLst>
          </p:cNvPr>
          <p:cNvSpPr/>
          <p:nvPr/>
        </p:nvSpPr>
        <p:spPr>
          <a:xfrm>
            <a:off x="3841583" y="2833189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6C538DD-AA83-4570-BC68-9C507505B68D}"/>
              </a:ext>
            </a:extLst>
          </p:cNvPr>
          <p:cNvSpPr/>
          <p:nvPr/>
        </p:nvSpPr>
        <p:spPr>
          <a:xfrm>
            <a:off x="3811279" y="2883440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8EADF14-8E2A-41E5-BCAA-ED8BE41076C8}"/>
              </a:ext>
            </a:extLst>
          </p:cNvPr>
          <p:cNvSpPr/>
          <p:nvPr/>
        </p:nvSpPr>
        <p:spPr>
          <a:xfrm>
            <a:off x="3918651" y="2869558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9DA5135-3C4D-4445-9C31-C7CDF48DAD32}"/>
              </a:ext>
            </a:extLst>
          </p:cNvPr>
          <p:cNvSpPr/>
          <p:nvPr/>
        </p:nvSpPr>
        <p:spPr>
          <a:xfrm>
            <a:off x="7473206" y="2594878"/>
            <a:ext cx="734291" cy="713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FAABCC8-7409-4460-BE68-1C1B2B5B2827}"/>
              </a:ext>
            </a:extLst>
          </p:cNvPr>
          <p:cNvSpPr/>
          <p:nvPr/>
        </p:nvSpPr>
        <p:spPr>
          <a:xfrm>
            <a:off x="7209971" y="2339314"/>
            <a:ext cx="1260763" cy="1188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D5A0B5A-37E2-4D83-A10F-20AEDF921C18}"/>
              </a:ext>
            </a:extLst>
          </p:cNvPr>
          <p:cNvSpPr/>
          <p:nvPr/>
        </p:nvSpPr>
        <p:spPr>
          <a:xfrm>
            <a:off x="8228280" y="2966080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A0752D2-53FB-4821-8A32-7A11EA2CB324}"/>
              </a:ext>
            </a:extLst>
          </p:cNvPr>
          <p:cNvSpPr/>
          <p:nvPr/>
        </p:nvSpPr>
        <p:spPr>
          <a:xfrm>
            <a:off x="7926942" y="2662617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30B8C21-06E7-447C-A05D-D70DFEFE2739}"/>
              </a:ext>
            </a:extLst>
          </p:cNvPr>
          <p:cNvSpPr/>
          <p:nvPr/>
        </p:nvSpPr>
        <p:spPr>
          <a:xfrm>
            <a:off x="7828229" y="3290723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AD3BEB5-39E3-4B38-9E60-271F69C97CC1}"/>
              </a:ext>
            </a:extLst>
          </p:cNvPr>
          <p:cNvSpPr/>
          <p:nvPr/>
        </p:nvSpPr>
        <p:spPr>
          <a:xfrm>
            <a:off x="3633765" y="4582266"/>
            <a:ext cx="734291" cy="713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F9DE22E-5F4B-47C6-B6EE-EFBD872F3ABB}"/>
              </a:ext>
            </a:extLst>
          </p:cNvPr>
          <p:cNvSpPr/>
          <p:nvPr/>
        </p:nvSpPr>
        <p:spPr>
          <a:xfrm>
            <a:off x="3367065" y="4341149"/>
            <a:ext cx="1260763" cy="1188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22811E8-B5B6-48EB-ACA8-B8218EA63CB0}"/>
              </a:ext>
            </a:extLst>
          </p:cNvPr>
          <p:cNvSpPr/>
          <p:nvPr/>
        </p:nvSpPr>
        <p:spPr>
          <a:xfrm>
            <a:off x="3516218" y="4642880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7FA5303E-652C-46CD-A494-A64E5CCE5A11}"/>
              </a:ext>
            </a:extLst>
          </p:cNvPr>
          <p:cNvSpPr/>
          <p:nvPr/>
        </p:nvSpPr>
        <p:spPr>
          <a:xfrm>
            <a:off x="3619479" y="4582266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449DB9F-721B-48AE-AF16-8C2E6B3262FE}"/>
              </a:ext>
            </a:extLst>
          </p:cNvPr>
          <p:cNvSpPr/>
          <p:nvPr/>
        </p:nvSpPr>
        <p:spPr>
          <a:xfrm>
            <a:off x="3642425" y="4514324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64442EB-5A06-49EF-8F98-EA0D3E56B1EB}"/>
              </a:ext>
            </a:extLst>
          </p:cNvPr>
          <p:cNvSpPr/>
          <p:nvPr/>
        </p:nvSpPr>
        <p:spPr>
          <a:xfrm>
            <a:off x="7481636" y="4582263"/>
            <a:ext cx="734291" cy="713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9011E8D-A672-46B4-B91A-F25B94B029B0}"/>
              </a:ext>
            </a:extLst>
          </p:cNvPr>
          <p:cNvSpPr/>
          <p:nvPr/>
        </p:nvSpPr>
        <p:spPr>
          <a:xfrm>
            <a:off x="7214936" y="4341146"/>
            <a:ext cx="1260763" cy="1188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69E483F-FAE5-4DAF-8123-2157FEF7938D}"/>
              </a:ext>
            </a:extLst>
          </p:cNvPr>
          <p:cNvSpPr/>
          <p:nvPr/>
        </p:nvSpPr>
        <p:spPr>
          <a:xfrm>
            <a:off x="7810680" y="4935553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FBF38A1-B1B8-426D-8BE0-D729DA80DA19}"/>
              </a:ext>
            </a:extLst>
          </p:cNvPr>
          <p:cNvSpPr/>
          <p:nvPr/>
        </p:nvSpPr>
        <p:spPr>
          <a:xfrm>
            <a:off x="7966546" y="4745053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A72AC64-5A6F-45CA-862D-96ADBB7EF35E}"/>
              </a:ext>
            </a:extLst>
          </p:cNvPr>
          <p:cNvSpPr/>
          <p:nvPr/>
        </p:nvSpPr>
        <p:spPr>
          <a:xfrm>
            <a:off x="7642693" y="4745053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4450893-F15D-4253-9CF0-AB79BF4029AC}"/>
              </a:ext>
            </a:extLst>
          </p:cNvPr>
          <p:cNvSpPr/>
          <p:nvPr/>
        </p:nvSpPr>
        <p:spPr>
          <a:xfrm>
            <a:off x="7701575" y="4810862"/>
            <a:ext cx="270164" cy="249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E416CE10-E2D2-4FA2-86C3-827C5C822466}"/>
              </a:ext>
            </a:extLst>
          </p:cNvPr>
          <p:cNvSpPr/>
          <p:nvPr/>
        </p:nvSpPr>
        <p:spPr>
          <a:xfrm>
            <a:off x="7700074" y="2835255"/>
            <a:ext cx="270164" cy="249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020B610-AA5C-462B-878E-02EDEF4C756B}"/>
              </a:ext>
            </a:extLst>
          </p:cNvPr>
          <p:cNvSpPr/>
          <p:nvPr/>
        </p:nvSpPr>
        <p:spPr>
          <a:xfrm>
            <a:off x="3865828" y="4795029"/>
            <a:ext cx="270164" cy="249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8284B3E3-7BAC-42C1-828C-5E0B73CDCD07}"/>
              </a:ext>
            </a:extLst>
          </p:cNvPr>
          <p:cNvSpPr/>
          <p:nvPr/>
        </p:nvSpPr>
        <p:spPr>
          <a:xfrm>
            <a:off x="7950958" y="5073033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619431A-6778-4C60-AEC4-3ACAD5810A7F}"/>
              </a:ext>
            </a:extLst>
          </p:cNvPr>
          <p:cNvSpPr/>
          <p:nvPr/>
        </p:nvSpPr>
        <p:spPr>
          <a:xfrm>
            <a:off x="7720627" y="5060244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7C2543D-9BFD-46B8-A74C-CDA4849A1489}"/>
              </a:ext>
            </a:extLst>
          </p:cNvPr>
          <p:cNvSpPr/>
          <p:nvPr/>
        </p:nvSpPr>
        <p:spPr>
          <a:xfrm>
            <a:off x="3522713" y="4549361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A00A0ED2-6483-43D4-BC68-563E2875E399}"/>
              </a:ext>
            </a:extLst>
          </p:cNvPr>
          <p:cNvSpPr/>
          <p:nvPr/>
        </p:nvSpPr>
        <p:spPr>
          <a:xfrm>
            <a:off x="3564492" y="4490080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4DC199C-117C-47E0-B545-3EFD92282F70}"/>
              </a:ext>
            </a:extLst>
          </p:cNvPr>
          <p:cNvSpPr/>
          <p:nvPr/>
        </p:nvSpPr>
        <p:spPr>
          <a:xfrm>
            <a:off x="8605815" y="2886016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F1E628C-E01C-44F6-9C3A-28B0B8548361}"/>
              </a:ext>
            </a:extLst>
          </p:cNvPr>
          <p:cNvSpPr/>
          <p:nvPr/>
        </p:nvSpPr>
        <p:spPr>
          <a:xfrm>
            <a:off x="8391070" y="2625851"/>
            <a:ext cx="69273" cy="65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957193-AEF1-4933-A732-BA8215E6CCC9}"/>
              </a:ext>
            </a:extLst>
          </p:cNvPr>
          <p:cNvSpPr txBox="1"/>
          <p:nvPr/>
        </p:nvSpPr>
        <p:spPr>
          <a:xfrm>
            <a:off x="3209878" y="3510940"/>
            <a:ext cx="14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Good Precision </a:t>
            </a:r>
          </a:p>
          <a:p>
            <a:r>
              <a:rPr lang="en-US" sz="1600" dirty="0"/>
              <a:t>Good Accuracy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8EE9074-CDFC-41C6-B4B3-FEEDA1F9E61D}"/>
              </a:ext>
            </a:extLst>
          </p:cNvPr>
          <p:cNvSpPr txBox="1"/>
          <p:nvPr/>
        </p:nvSpPr>
        <p:spPr>
          <a:xfrm>
            <a:off x="7141104" y="3531372"/>
            <a:ext cx="142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Poor Precision </a:t>
            </a:r>
          </a:p>
          <a:p>
            <a:r>
              <a:rPr lang="en-US" sz="1600" dirty="0"/>
              <a:t>Poor Accuracy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154B578-4F23-4784-B9DF-CEB32BB8C682}"/>
              </a:ext>
            </a:extLst>
          </p:cNvPr>
          <p:cNvSpPr txBox="1"/>
          <p:nvPr/>
        </p:nvSpPr>
        <p:spPr>
          <a:xfrm>
            <a:off x="3250749" y="5556345"/>
            <a:ext cx="1511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Good Precision </a:t>
            </a:r>
          </a:p>
          <a:p>
            <a:r>
              <a:rPr lang="en-US" sz="1600" dirty="0"/>
              <a:t>Poor Accuracy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093DECC-76D2-44AB-A761-4BF29E4BDBB1}"/>
              </a:ext>
            </a:extLst>
          </p:cNvPr>
          <p:cNvSpPr txBox="1"/>
          <p:nvPr/>
        </p:nvSpPr>
        <p:spPr>
          <a:xfrm>
            <a:off x="7143187" y="5593110"/>
            <a:ext cx="142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Poor Precision </a:t>
            </a:r>
          </a:p>
          <a:p>
            <a:r>
              <a:rPr lang="en-US" sz="1600" dirty="0"/>
              <a:t>Good Accuracy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F9064F9-D545-43B2-B2F6-E8A4E7944717}"/>
              </a:ext>
            </a:extLst>
          </p:cNvPr>
          <p:cNvSpPr txBox="1"/>
          <p:nvPr/>
        </p:nvSpPr>
        <p:spPr>
          <a:xfrm>
            <a:off x="94246" y="381598"/>
            <a:ext cx="121739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Correlation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Understanding the difference between precision and accuracy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863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Correlation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513A24-6C40-4F1F-96CA-3CEF5407BBF5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614D1C-4658-400D-AC1D-9F5BB6C1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30" y="1334662"/>
            <a:ext cx="5838987" cy="47884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648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Optimization</a:t>
            </a:r>
          </a:p>
          <a:p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EA17D9-92CE-474F-B4B5-CF9451895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774064"/>
            <a:ext cx="10505289" cy="3693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55EEB2-BC38-4647-8AA5-93A7D3EE34A5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759834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Optimization</a:t>
            </a:r>
          </a:p>
          <a:p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BAA6D7-FE61-4151-8F73-1004EDB2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752600"/>
            <a:ext cx="10515600" cy="3696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F27451A0-F9B3-42F9-AC9B-614A7CEC78AF}"/>
              </a:ext>
            </a:extLst>
          </p:cNvPr>
          <p:cNvSpPr/>
          <p:nvPr/>
        </p:nvSpPr>
        <p:spPr>
          <a:xfrm>
            <a:off x="1382276" y="2361825"/>
            <a:ext cx="8961874" cy="2426917"/>
          </a:xfrm>
          <a:prstGeom prst="triangle">
            <a:avLst>
              <a:gd name="adj" fmla="val 0"/>
            </a:avLst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FFF729-3028-46A4-A1FB-D1E93185D022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17577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3E7FC9-1FBB-4ACA-8B9C-851AC2F0AA2C}"/>
              </a:ext>
            </a:extLst>
          </p:cNvPr>
          <p:cNvSpPr txBox="1"/>
          <p:nvPr/>
        </p:nvSpPr>
        <p:spPr>
          <a:xfrm>
            <a:off x="94246" y="381598"/>
            <a:ext cx="121739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Reduction of Hydrocarbon Concentrations in Drill Cuttings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Thermal desorption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Solvent extraction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Bioremediation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4DED0A-D69A-46BA-AA21-07984CE5FD28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Overview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| Instruments | Results | Troubleshooting</a:t>
            </a:r>
          </a:p>
        </p:txBody>
      </p:sp>
      <p:pic>
        <p:nvPicPr>
          <p:cNvPr id="11" name="Picture 10" descr="landfarm 3">
            <a:extLst>
              <a:ext uri="{FF2B5EF4-FFF2-40B4-BE49-F238E27FC236}">
                <a16:creationId xmlns:a16="http://schemas.microsoft.com/office/drawing/2014/main" xmlns="" id="{A89C24FC-55BC-4D83-8AFE-C8BBDAE2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071" y="3601577"/>
            <a:ext cx="4276482" cy="26402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0C0F8D-5A6F-44CF-95E7-69997E58D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78" y="1492031"/>
            <a:ext cx="4750254" cy="32128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029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Optimization</a:t>
            </a:r>
          </a:p>
          <a:p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A991EF-8118-41AD-A45E-320A3C702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752600"/>
            <a:ext cx="10515600" cy="3714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27E15CEB-B78C-49C9-BB49-BA117458943C}"/>
              </a:ext>
            </a:extLst>
          </p:cNvPr>
          <p:cNvSpPr/>
          <p:nvPr/>
        </p:nvSpPr>
        <p:spPr>
          <a:xfrm>
            <a:off x="1396608" y="2391346"/>
            <a:ext cx="4432691" cy="2427785"/>
          </a:xfrm>
          <a:prstGeom prst="triangle">
            <a:avLst>
              <a:gd name="adj" fmla="val 0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5120E3-1AF3-4246-A2FF-3C465026687A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031887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Optimization</a:t>
            </a:r>
          </a:p>
          <a:p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1BC605-2B6E-4745-A978-83730ACD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1752600"/>
            <a:ext cx="1051560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355F7360-9947-4E40-99EA-4DBB6EA15FEB}"/>
              </a:ext>
            </a:extLst>
          </p:cNvPr>
          <p:cNvSpPr/>
          <p:nvPr/>
        </p:nvSpPr>
        <p:spPr>
          <a:xfrm>
            <a:off x="1434708" y="2361825"/>
            <a:ext cx="984641" cy="2480357"/>
          </a:xfrm>
          <a:prstGeom prst="triangle">
            <a:avLst>
              <a:gd name="adj" fmla="val 0"/>
            </a:avLst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16DC2D-5EF8-4BC5-8FD4-5212FE31CB8F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4467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3D5FB4-95BD-461B-B04D-79E26B38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666" y="2873399"/>
            <a:ext cx="3247703" cy="32590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Optimization</a:t>
            </a:r>
          </a:p>
          <a:p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16DC2D-5EF8-4BC5-8FD4-5212FE31CB8F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Results | </a:t>
            </a:r>
            <a:r>
              <a:rPr lang="en-US" sz="3200" b="1" dirty="0">
                <a:solidFill>
                  <a:schemeClr val="bg1"/>
                </a:solidFill>
              </a:rPr>
              <a:t>Troubleshooting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CC329E-D54F-4AEE-93A6-A6761E4E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100" y="2172174"/>
            <a:ext cx="5863975" cy="31445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50C0F8D-5A6F-44CF-95E7-69997E58D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13" y="1258258"/>
            <a:ext cx="3263265" cy="22071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067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Hydrocarbons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2A974D-CA47-497A-94B9-0F4BEB2C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3" y="1799549"/>
            <a:ext cx="5514975" cy="3648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9712FD-2089-464A-B71F-80D6B0A9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73" y="2977378"/>
            <a:ext cx="5534025" cy="3267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C2BDA7-E6DA-489B-829D-B50680A44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09" y="406562"/>
            <a:ext cx="5381625" cy="24955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ADA5A88-315A-4D52-86CE-571F6DD95708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Overview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| Instruments | Results |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47114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DB12A2D-D3F8-439C-804D-3B4411672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93" y="2976555"/>
            <a:ext cx="10151390" cy="3208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Relationship Between the Lab and the Field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Optimal treatment to reach target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Variables with potential to extend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E3E3FA8-96A0-40D0-B1F6-8E4F2AF6B161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Overview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| Instruments | Results |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419623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Retort - ROC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2E16CAA-1CB9-4BDD-8896-0138E19A4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0774" y="2310289"/>
            <a:ext cx="4537879" cy="25858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EA21D0-B562-45C8-ADA9-6C7CFAA8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44058" y="1934694"/>
            <a:ext cx="4531080" cy="333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C06664-AD68-4EBA-9759-348C9DB0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230938" y="2060996"/>
            <a:ext cx="4535956" cy="30638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53E585-31BB-4ECC-A0A4-66C0C2A7283D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</a:t>
            </a:r>
            <a:r>
              <a:rPr lang="en-US" sz="3200" b="1" dirty="0">
                <a:solidFill>
                  <a:schemeClr val="bg1"/>
                </a:solidFill>
              </a:rPr>
              <a:t>Instruments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| Results |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415094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INFRACAL - TPH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0563C8-6B7F-4E28-AB29-FC1421150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047" y="1526583"/>
            <a:ext cx="3720364" cy="4168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0E40D1-8AE7-45C9-9B5A-CA3A911D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391" y="1526583"/>
            <a:ext cx="2923981" cy="4168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15CE1B-3EC2-44B5-884C-05965C59B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1" y="1526583"/>
            <a:ext cx="4109225" cy="41537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F51332-E2DD-48A4-A741-DE77E053AD43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</a:t>
            </a:r>
            <a:r>
              <a:rPr lang="en-US" sz="3200" b="1" dirty="0">
                <a:solidFill>
                  <a:schemeClr val="bg1"/>
                </a:solidFill>
              </a:rPr>
              <a:t>Instruments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| Results |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52015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Result Comparison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B97A05-04B9-4E84-B2A2-E75CF6AB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64" y="1658342"/>
            <a:ext cx="9785848" cy="34769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D5D29E-6F81-4C5B-8846-3C797E7C2760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</a:t>
            </a:r>
            <a:r>
              <a:rPr lang="en-US" sz="3200" b="1" dirty="0">
                <a:solidFill>
                  <a:schemeClr val="bg1"/>
                </a:solidFill>
              </a:rPr>
              <a:t>Results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|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1770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C05056-1CC0-4962-A875-18F42F963862}"/>
              </a:ext>
            </a:extLst>
          </p:cNvPr>
          <p:cNvSpPr txBox="1"/>
          <p:nvPr/>
        </p:nvSpPr>
        <p:spPr>
          <a:xfrm>
            <a:off x="208546" y="381598"/>
            <a:ext cx="1220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Result Comparison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C7E7E5-3025-4A06-AFB1-EB584E200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892" y="1490568"/>
            <a:ext cx="9977352" cy="42047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114ED8-13F5-4D7B-A24D-24580A890372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</a:t>
            </a:r>
            <a:r>
              <a:rPr lang="en-US" sz="3200" b="1" dirty="0">
                <a:solidFill>
                  <a:schemeClr val="bg1"/>
                </a:solidFill>
              </a:rPr>
              <a:t>Results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| 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322077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661655-B522-4CE5-9DB4-6F57F7767990}"/>
              </a:ext>
            </a:extLst>
          </p:cNvPr>
          <p:cNvSpPr/>
          <p:nvPr/>
        </p:nvSpPr>
        <p:spPr>
          <a:xfrm>
            <a:off x="542441" y="1038386"/>
            <a:ext cx="11019295" cy="976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114ED8-13F5-4D7B-A24D-24580A890372}"/>
              </a:ext>
            </a:extLst>
          </p:cNvPr>
          <p:cNvSpPr txBox="1"/>
          <p:nvPr/>
        </p:nvSpPr>
        <p:spPr>
          <a:xfrm>
            <a:off x="1" y="63197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Overview | Instruments | </a:t>
            </a:r>
            <a:r>
              <a:rPr lang="en-US" sz="3200" b="1" dirty="0">
                <a:solidFill>
                  <a:schemeClr val="bg1"/>
                </a:solidFill>
              </a:rPr>
              <a:t>Results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| Troubleshooting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651396-5D16-4C9C-AB51-DCE331DCD021}"/>
              </a:ext>
            </a:extLst>
          </p:cNvPr>
          <p:cNvSpPr txBox="1"/>
          <p:nvPr/>
        </p:nvSpPr>
        <p:spPr>
          <a:xfrm>
            <a:off x="94246" y="381598"/>
            <a:ext cx="121739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Result Comparison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Detection Limits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Extraction Efficiency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Correlation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31B74A-415D-414D-A52F-153911B1578C}"/>
              </a:ext>
            </a:extLst>
          </p:cNvPr>
          <p:cNvSpPr/>
          <p:nvPr/>
        </p:nvSpPr>
        <p:spPr>
          <a:xfrm>
            <a:off x="5674318" y="3174741"/>
            <a:ext cx="77853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Equipment and Techniques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Substrate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Calibration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B56CE90-1B73-475E-B112-7E455089FD40}"/>
              </a:ext>
            </a:extLst>
          </p:cNvPr>
          <p:cNvCxnSpPr>
            <a:cxnSpLocks/>
          </p:cNvCxnSpPr>
          <p:nvPr/>
        </p:nvCxnSpPr>
        <p:spPr>
          <a:xfrm flipH="1">
            <a:off x="3797085" y="1526583"/>
            <a:ext cx="2944678" cy="32813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5520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945</TotalTime>
  <Words>258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Tyczynski</dc:creator>
  <cp:lastModifiedBy>user1</cp:lastModifiedBy>
  <cp:revision>40</cp:revision>
  <dcterms:created xsi:type="dcterms:W3CDTF">2018-10-29T15:56:34Z</dcterms:created>
  <dcterms:modified xsi:type="dcterms:W3CDTF">2018-10-31T18:44:38Z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3e2fe1-4846-4393-8cf2-1bc71a04fd88_Enabled">
    <vt:lpwstr>True</vt:lpwstr>
  </property>
  <property fmtid="{D5CDD505-2E9C-101B-9397-08002B2CF9AE}" pid="3" name="MSIP_Label_703e2fe1-4846-4393-8cf2-1bc71a04fd88_SiteId">
    <vt:lpwstr>41ff26dc-250f-4b13-8981-739be8610c21</vt:lpwstr>
  </property>
  <property fmtid="{D5CDD505-2E9C-101B-9397-08002B2CF9AE}" pid="4" name="MSIP_Label_703e2fe1-4846-4393-8cf2-1bc71a04fd88_Owner">
    <vt:lpwstr>PTyczynski@slb.com</vt:lpwstr>
  </property>
  <property fmtid="{D5CDD505-2E9C-101B-9397-08002B2CF9AE}" pid="5" name="MSIP_Label_703e2fe1-4846-4393-8cf2-1bc71a04fd88_SetDate">
    <vt:lpwstr>2018-10-30T00:22:55.8941683Z</vt:lpwstr>
  </property>
  <property fmtid="{D5CDD505-2E9C-101B-9397-08002B2CF9AE}" pid="6" name="MSIP_Label_703e2fe1-4846-4393-8cf2-1bc71a04fd88_Name">
    <vt:lpwstr>Public</vt:lpwstr>
  </property>
  <property fmtid="{D5CDD505-2E9C-101B-9397-08002B2CF9AE}" pid="7" name="MSIP_Label_703e2fe1-4846-4393-8cf2-1bc71a04fd88_Application">
    <vt:lpwstr>Microsoft Azure Information Protection</vt:lpwstr>
  </property>
  <property fmtid="{D5CDD505-2E9C-101B-9397-08002B2CF9AE}" pid="8" name="MSIP_Label_703e2fe1-4846-4393-8cf2-1bc71a04fd88_Extended_MSFT_Method">
    <vt:lpwstr>Manual</vt:lpwstr>
  </property>
  <property fmtid="{D5CDD505-2E9C-101B-9397-08002B2CF9AE}" pid="9" name="Sensitivity">
    <vt:lpwstr>Public</vt:lpwstr>
  </property>
</Properties>
</file>