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handoutMasterIdLst>
    <p:handoutMasterId r:id="rId41"/>
  </p:handoutMasterIdLst>
  <p:sldIdLst>
    <p:sldId id="334" r:id="rId2"/>
    <p:sldId id="314" r:id="rId3"/>
    <p:sldId id="293" r:id="rId4"/>
    <p:sldId id="346" r:id="rId5"/>
    <p:sldId id="318" r:id="rId6"/>
    <p:sldId id="345" r:id="rId7"/>
    <p:sldId id="347" r:id="rId8"/>
    <p:sldId id="349" r:id="rId9"/>
    <p:sldId id="350" r:id="rId10"/>
    <p:sldId id="344" r:id="rId11"/>
    <p:sldId id="335" r:id="rId12"/>
    <p:sldId id="351" r:id="rId13"/>
    <p:sldId id="355" r:id="rId14"/>
    <p:sldId id="328" r:id="rId15"/>
    <p:sldId id="327" r:id="rId16"/>
    <p:sldId id="336" r:id="rId17"/>
    <p:sldId id="296" r:id="rId18"/>
    <p:sldId id="297" r:id="rId19"/>
    <p:sldId id="337" r:id="rId20"/>
    <p:sldId id="307" r:id="rId21"/>
    <p:sldId id="306" r:id="rId22"/>
    <p:sldId id="308" r:id="rId23"/>
    <p:sldId id="319" r:id="rId24"/>
    <p:sldId id="309" r:id="rId25"/>
    <p:sldId id="320" r:id="rId26"/>
    <p:sldId id="310" r:id="rId27"/>
    <p:sldId id="311" r:id="rId28"/>
    <p:sldId id="313" r:id="rId29"/>
    <p:sldId id="343" r:id="rId30"/>
    <p:sldId id="338" r:id="rId31"/>
    <p:sldId id="339" r:id="rId32"/>
    <p:sldId id="340" r:id="rId33"/>
    <p:sldId id="341" r:id="rId34"/>
    <p:sldId id="342" r:id="rId35"/>
    <p:sldId id="353" r:id="rId36"/>
    <p:sldId id="354" r:id="rId37"/>
    <p:sldId id="352" r:id="rId38"/>
    <p:sldId id="285"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3" d="100"/>
          <a:sy n="123" d="100"/>
        </p:scale>
        <p:origin x="-1284"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6434"/>
          </a:xfrm>
          <a:prstGeom prst="rect">
            <a:avLst/>
          </a:prstGeom>
        </p:spPr>
        <p:txBody>
          <a:bodyPr vert="horz" lIns="93176" tIns="46588" rIns="93176" bIns="46588" rtlCol="0"/>
          <a:lstStyle>
            <a:lvl1pPr algn="r">
              <a:defRPr sz="1200"/>
            </a:lvl1pPr>
          </a:lstStyle>
          <a:p>
            <a:fld id="{4F00FD3E-C64F-4BAB-A777-ED0AF8F62CA2}" type="datetimeFigureOut">
              <a:rPr lang="en-US" smtClean="0"/>
              <a:t>10/29/2018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6433"/>
          </a:xfrm>
          <a:prstGeom prst="rect">
            <a:avLst/>
          </a:prstGeom>
        </p:spPr>
        <p:txBody>
          <a:bodyPr vert="horz" lIns="93176" tIns="46588" rIns="93176" bIns="46588" rtlCol="0" anchor="b"/>
          <a:lstStyle>
            <a:lvl1pPr algn="r">
              <a:defRPr sz="1200"/>
            </a:lvl1pPr>
          </a:lstStyle>
          <a:p>
            <a:fld id="{AD055177-D3C8-40BB-BD54-D87D9042B2E7}" type="slidenum">
              <a:rPr lang="en-US" smtClean="0"/>
              <a:t>‹#›</a:t>
            </a:fld>
            <a:endParaRPr lang="en-US"/>
          </a:p>
        </p:txBody>
      </p:sp>
    </p:spTree>
    <p:extLst>
      <p:ext uri="{BB962C8B-B14F-4D97-AF65-F5344CB8AC3E}">
        <p14:creationId xmlns:p14="http://schemas.microsoft.com/office/powerpoint/2010/main" val="161697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7" y="1"/>
            <a:ext cx="3037840" cy="464820"/>
          </a:xfrm>
          <a:prstGeom prst="rect">
            <a:avLst/>
          </a:prstGeom>
        </p:spPr>
        <p:txBody>
          <a:bodyPr vert="horz" lIns="93176" tIns="46588" rIns="93176" bIns="46588" rtlCol="0"/>
          <a:lstStyle>
            <a:lvl1pPr algn="r">
              <a:defRPr sz="1200"/>
            </a:lvl1pPr>
          </a:lstStyle>
          <a:p>
            <a:fld id="{6B552485-DF2E-4AEA-BA8F-55F9275E9977}" type="datetimeFigureOut">
              <a:rPr lang="en-US" smtClean="0"/>
              <a:t>10/29/2018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6" tIns="46588" rIns="93176"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6" tIns="46588" rIns="93176" bIns="46588" rtlCol="0" anchor="b"/>
          <a:lstStyle>
            <a:lvl1pPr algn="r">
              <a:defRPr sz="1200"/>
            </a:lvl1pPr>
          </a:lstStyle>
          <a:p>
            <a:fld id="{43386535-2776-4957-8743-B182001FF66C}" type="slidenum">
              <a:rPr lang="en-US" smtClean="0"/>
              <a:t>‹#›</a:t>
            </a:fld>
            <a:endParaRPr lang="en-US"/>
          </a:p>
        </p:txBody>
      </p:sp>
    </p:spTree>
    <p:extLst>
      <p:ext uri="{BB962C8B-B14F-4D97-AF65-F5344CB8AC3E}">
        <p14:creationId xmlns:p14="http://schemas.microsoft.com/office/powerpoint/2010/main" val="278737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E7C0D75-2807-4913-A5C3-0CAAC0484363}" type="datetimeFigureOut">
              <a:rPr lang="en-US" smtClean="0"/>
              <a:t>10/29/2018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CB59ACB-2C4F-4B49-9835-FD536758417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7C0D75-2807-4913-A5C3-0CAAC048436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59ACB-2C4F-4B49-9835-FD53675841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E7C0D75-2807-4913-A5C3-0CAAC0484363}" type="datetimeFigureOut">
              <a:rPr lang="en-US" smtClean="0"/>
              <a:t>10/29/2018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CB59ACB-2C4F-4B49-9835-FD536758417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E7C0D75-2807-4913-A5C3-0CAAC0484363}"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CB59ACB-2C4F-4B49-9835-FD5367584173}"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E7C0D75-2807-4913-A5C3-0CAAC0484363}" type="datetimeFigureOut">
              <a:rPr lang="en-US" smtClean="0"/>
              <a:t>10/29/2018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CB59ACB-2C4F-4B49-9835-FD5367584173}"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E7C0D75-2807-4913-A5C3-0CAAC0484363}" type="datetimeFigureOut">
              <a:rPr lang="en-US" smtClean="0"/>
              <a:t>10/29/2018</a:t>
            </a:fld>
            <a:endParaRPr lang="en-US"/>
          </a:p>
        </p:txBody>
      </p:sp>
      <p:sp>
        <p:nvSpPr>
          <p:cNvPr id="10" name="Slide Number Placeholder 9"/>
          <p:cNvSpPr>
            <a:spLocks noGrp="1"/>
          </p:cNvSpPr>
          <p:nvPr>
            <p:ph type="sldNum" sz="quarter" idx="16"/>
          </p:nvPr>
        </p:nvSpPr>
        <p:spPr/>
        <p:txBody>
          <a:bodyPr rtlCol="0"/>
          <a:lstStyle/>
          <a:p>
            <a:fld id="{ACB59ACB-2C4F-4B49-9835-FD5367584173}"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E7C0D75-2807-4913-A5C3-0CAAC0484363}" type="datetimeFigureOut">
              <a:rPr lang="en-US" smtClean="0"/>
              <a:t>10/29/2018</a:t>
            </a:fld>
            <a:endParaRPr lang="en-US"/>
          </a:p>
        </p:txBody>
      </p:sp>
      <p:sp>
        <p:nvSpPr>
          <p:cNvPr id="12" name="Slide Number Placeholder 11"/>
          <p:cNvSpPr>
            <a:spLocks noGrp="1"/>
          </p:cNvSpPr>
          <p:nvPr>
            <p:ph type="sldNum" sz="quarter" idx="16"/>
          </p:nvPr>
        </p:nvSpPr>
        <p:spPr/>
        <p:txBody>
          <a:bodyPr rtlCol="0"/>
          <a:lstStyle/>
          <a:p>
            <a:fld id="{ACB59ACB-2C4F-4B49-9835-FD5367584173}"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E7C0D75-2807-4913-A5C3-0CAAC0484363}"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CB59ACB-2C4F-4B49-9835-FD53675841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C0D75-2807-4913-A5C3-0CAAC0484363}"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CB59ACB-2C4F-4B49-9835-FD53675841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E7C0D75-2807-4913-A5C3-0CAAC0484363}"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CB59ACB-2C4F-4B49-9835-FD5367584173}"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E7C0D75-2807-4913-A5C3-0CAAC0484363}" type="datetimeFigureOut">
              <a:rPr lang="en-US" smtClean="0"/>
              <a:t>10/29/2018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CB59ACB-2C4F-4B49-9835-FD5367584173}"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E7C0D75-2807-4913-A5C3-0CAAC0484363}" type="datetimeFigureOut">
              <a:rPr lang="en-US" smtClean="0"/>
              <a:t>10/29/2018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CB59ACB-2C4F-4B49-9835-FD53675841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08675" y="20664"/>
            <a:ext cx="8686800" cy="2062103"/>
          </a:xfrm>
          <a:prstGeom prst="rect">
            <a:avLst/>
          </a:prstGeom>
          <a:noFill/>
        </p:spPr>
        <p:txBody>
          <a:bodyPr wrap="square" rtlCol="0">
            <a:spAutoFit/>
          </a:bodyPr>
          <a:lstStyle/>
          <a:p>
            <a:pPr algn="ctr"/>
            <a:r>
              <a:rPr lang="en-US" sz="2800" b="1" u="sng" dirty="0" smtClean="0">
                <a:solidFill>
                  <a:schemeClr val="bg1">
                    <a:lumMod val="75000"/>
                    <a:lumOff val="25000"/>
                  </a:schemeClr>
                </a:solidFill>
              </a:rPr>
              <a:t>Ecosystem Service Response to Interim Reclamation on Oil and Gas Well Pads in Wyoming</a:t>
            </a:r>
            <a:endParaRPr lang="en-US" sz="2800" b="1" u="sng" dirty="0" smtClean="0">
              <a:solidFill>
                <a:schemeClr val="bg1">
                  <a:lumMod val="75000"/>
                  <a:lumOff val="25000"/>
                </a:schemeClr>
              </a:solidFill>
            </a:endParaRPr>
          </a:p>
          <a:p>
            <a:pPr algn="ctr"/>
            <a:r>
              <a:rPr lang="en-US" b="1" dirty="0" smtClean="0">
                <a:solidFill>
                  <a:schemeClr val="bg1">
                    <a:lumMod val="75000"/>
                    <a:lumOff val="25000"/>
                  </a:schemeClr>
                </a:solidFill>
              </a:rPr>
              <a:t>Michael </a:t>
            </a:r>
            <a:r>
              <a:rPr lang="en-US" b="1" dirty="0">
                <a:solidFill>
                  <a:schemeClr val="bg1">
                    <a:lumMod val="75000"/>
                    <a:lumOff val="25000"/>
                  </a:schemeClr>
                </a:solidFill>
              </a:rPr>
              <a:t>Curran </a:t>
            </a:r>
            <a:r>
              <a:rPr lang="en-US" b="1" baseline="30000" dirty="0" err="1" smtClean="0">
                <a:solidFill>
                  <a:schemeClr val="bg1">
                    <a:lumMod val="75000"/>
                    <a:lumOff val="25000"/>
                  </a:schemeClr>
                </a:solidFill>
              </a:rPr>
              <a:t>abc</a:t>
            </a:r>
            <a:r>
              <a:rPr lang="en-US" b="1" dirty="0">
                <a:solidFill>
                  <a:schemeClr val="bg1">
                    <a:lumMod val="75000"/>
                    <a:lumOff val="25000"/>
                  </a:schemeClr>
                </a:solidFill>
              </a:rPr>
              <a:t> </a:t>
            </a:r>
            <a:r>
              <a:rPr lang="en-US" b="1" dirty="0" smtClean="0">
                <a:solidFill>
                  <a:schemeClr val="bg1">
                    <a:lumMod val="75000"/>
                    <a:lumOff val="25000"/>
                  </a:schemeClr>
                </a:solidFill>
              </a:rPr>
              <a:t>and Dr. Peter </a:t>
            </a:r>
            <a:r>
              <a:rPr lang="en-US" b="1" dirty="0">
                <a:solidFill>
                  <a:schemeClr val="bg1">
                    <a:lumMod val="75000"/>
                    <a:lumOff val="25000"/>
                  </a:schemeClr>
                </a:solidFill>
              </a:rPr>
              <a:t>Stahl </a:t>
            </a:r>
            <a:r>
              <a:rPr lang="en-US" b="1" baseline="30000" dirty="0" err="1" smtClean="0">
                <a:solidFill>
                  <a:schemeClr val="bg1">
                    <a:lumMod val="75000"/>
                    <a:lumOff val="25000"/>
                  </a:schemeClr>
                </a:solidFill>
              </a:rPr>
              <a:t>abc</a:t>
            </a:r>
            <a:endParaRPr lang="en-US" dirty="0">
              <a:solidFill>
                <a:schemeClr val="bg1">
                  <a:lumMod val="75000"/>
                  <a:lumOff val="25000"/>
                </a:schemeClr>
              </a:solidFill>
            </a:endParaRPr>
          </a:p>
          <a:p>
            <a:pPr lvl="0" algn="just"/>
            <a:r>
              <a:rPr lang="en-US" dirty="0" smtClean="0">
                <a:solidFill>
                  <a:schemeClr val="bg1">
                    <a:lumMod val="75000"/>
                    <a:lumOff val="25000"/>
                  </a:schemeClr>
                </a:solidFill>
              </a:rPr>
              <a:t>      	 a- Department </a:t>
            </a:r>
            <a:r>
              <a:rPr lang="en-US" dirty="0">
                <a:solidFill>
                  <a:schemeClr val="bg1">
                    <a:lumMod val="75000"/>
                    <a:lumOff val="25000"/>
                  </a:schemeClr>
                </a:solidFill>
              </a:rPr>
              <a:t>of Ecosystem Science and Management, University of Wyoming</a:t>
            </a:r>
          </a:p>
          <a:p>
            <a:pPr lvl="0" algn="just"/>
            <a:r>
              <a:rPr lang="en-US" dirty="0" smtClean="0">
                <a:solidFill>
                  <a:schemeClr val="bg1">
                    <a:lumMod val="75000"/>
                    <a:lumOff val="25000"/>
                  </a:schemeClr>
                </a:solidFill>
              </a:rPr>
              <a:t>      	 b- Program </a:t>
            </a:r>
            <a:r>
              <a:rPr lang="en-US" dirty="0">
                <a:solidFill>
                  <a:schemeClr val="bg1">
                    <a:lumMod val="75000"/>
                    <a:lumOff val="25000"/>
                  </a:schemeClr>
                </a:solidFill>
              </a:rPr>
              <a:t>in Ecology, University of Wyoming</a:t>
            </a:r>
          </a:p>
          <a:p>
            <a:pPr lvl="0" algn="just"/>
            <a:r>
              <a:rPr lang="en-US" dirty="0" smtClean="0">
                <a:solidFill>
                  <a:schemeClr val="bg1">
                    <a:lumMod val="75000"/>
                    <a:lumOff val="25000"/>
                  </a:schemeClr>
                </a:solidFill>
              </a:rPr>
              <a:t>       	</a:t>
            </a:r>
            <a:r>
              <a:rPr lang="en-US" dirty="0" smtClean="0">
                <a:solidFill>
                  <a:schemeClr val="bg1">
                    <a:lumMod val="75000"/>
                    <a:lumOff val="25000"/>
                  </a:schemeClr>
                </a:solidFill>
              </a:rPr>
              <a:t> c- Wyoming </a:t>
            </a:r>
            <a:r>
              <a:rPr lang="en-US" dirty="0">
                <a:solidFill>
                  <a:schemeClr val="bg1">
                    <a:lumMod val="75000"/>
                    <a:lumOff val="25000"/>
                  </a:schemeClr>
                </a:solidFill>
              </a:rPr>
              <a:t>Reclamation and Restoration Center</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6019800"/>
            <a:ext cx="2590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65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p:nvPr>
        </p:nvSpPr>
        <p:spPr/>
        <p:txBody>
          <a:bodyPr/>
          <a:lstStyle/>
          <a:p>
            <a:pPr algn="ctr"/>
            <a:r>
              <a:rPr lang="en-US" dirty="0" smtClean="0"/>
              <a:t>Study </a:t>
            </a:r>
            <a:r>
              <a:rPr lang="en-US" dirty="0" smtClean="0"/>
              <a:t>Area (Vegetation and Insects)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92500" lnSpcReduction="20000"/>
          </a:bodyPr>
          <a:lstStyle/>
          <a:p>
            <a:r>
              <a:rPr lang="en-US" dirty="0" smtClean="0"/>
              <a:t>Pinedale </a:t>
            </a:r>
            <a:r>
              <a:rPr lang="en-US" dirty="0" smtClean="0"/>
              <a:t>Anticline natural gas field </a:t>
            </a:r>
            <a:r>
              <a:rPr lang="en-US" dirty="0" smtClean="0"/>
              <a:t>(Pinedale</a:t>
            </a:r>
            <a:r>
              <a:rPr lang="en-US" dirty="0" smtClean="0"/>
              <a:t>, WY, USA)</a:t>
            </a:r>
          </a:p>
          <a:p>
            <a:pPr lvl="1"/>
            <a:r>
              <a:rPr lang="en-US" dirty="0" smtClean="0"/>
              <a:t>High daily and annual temperature fluctuations</a:t>
            </a:r>
          </a:p>
          <a:p>
            <a:pPr lvl="1"/>
            <a:r>
              <a:rPr lang="en-US" dirty="0" smtClean="0"/>
              <a:t>~2,100 m elevation</a:t>
            </a:r>
          </a:p>
          <a:p>
            <a:pPr lvl="1"/>
            <a:r>
              <a:rPr lang="en-US" dirty="0" smtClean="0"/>
              <a:t>42 day frost-free period</a:t>
            </a:r>
          </a:p>
          <a:p>
            <a:pPr lvl="1"/>
            <a:r>
              <a:rPr lang="en-US" dirty="0" smtClean="0"/>
              <a:t>Low (254-356 mm) and unpredictable precipitation</a:t>
            </a:r>
          </a:p>
          <a:p>
            <a:r>
              <a:rPr lang="en-US" dirty="0" smtClean="0"/>
              <a:t>Highly fragmented</a:t>
            </a:r>
          </a:p>
          <a:p>
            <a:pPr lvl="1"/>
            <a:r>
              <a:rPr lang="en-US" dirty="0" smtClean="0"/>
              <a:t>5,289 acres of initial disturbance with 3,668 acres undergoing active reclamation (69.3%)</a:t>
            </a:r>
          </a:p>
          <a:p>
            <a:r>
              <a:rPr lang="en-US" dirty="0" smtClean="0"/>
              <a:t>Subject to domestic livestock grazing </a:t>
            </a:r>
            <a:r>
              <a:rPr lang="en-US" dirty="0" smtClean="0"/>
              <a:t>dating </a:t>
            </a:r>
            <a:r>
              <a:rPr lang="en-US" dirty="0" smtClean="0"/>
              <a:t>back to 1871</a:t>
            </a:r>
          </a:p>
          <a:p>
            <a:r>
              <a:rPr lang="en-US" dirty="0" smtClean="0"/>
              <a:t>All sites selected in study fall in ESD R034AY222WY</a:t>
            </a:r>
          </a:p>
          <a:p>
            <a:pPr lvl="1"/>
            <a:r>
              <a:rPr lang="en-US" dirty="0" smtClean="0"/>
              <a:t>Historic climax plant community of mixed grass, big sage</a:t>
            </a:r>
          </a:p>
          <a:p>
            <a:endParaRPr lang="en-US" dirty="0"/>
          </a:p>
        </p:txBody>
      </p:sp>
    </p:spTree>
    <p:extLst>
      <p:ext uri="{BB962C8B-B14F-4D97-AF65-F5344CB8AC3E}">
        <p14:creationId xmlns:p14="http://schemas.microsoft.com/office/powerpoint/2010/main" val="7158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0" y="0"/>
            <a:ext cx="7848599" cy="6858000"/>
          </a:xfrm>
        </p:spPr>
      </p:pic>
    </p:spTree>
    <p:extLst>
      <p:ext uri="{BB962C8B-B14F-4D97-AF65-F5344CB8AC3E}">
        <p14:creationId xmlns:p14="http://schemas.microsoft.com/office/powerpoint/2010/main" val="3153432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Vegetation Sampling </a:t>
            </a:r>
            <a:r>
              <a:rPr lang="en-US" dirty="0" smtClean="0"/>
              <a:t>Results</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err="1" smtClean="0"/>
              <a:t>Beeplant</a:t>
            </a:r>
            <a:r>
              <a:rPr lang="en-US" dirty="0" smtClean="0"/>
              <a:t> reclaimed well pads</a:t>
            </a:r>
          </a:p>
          <a:p>
            <a:pPr lvl="1"/>
            <a:r>
              <a:rPr lang="en-US" b="1" dirty="0" smtClean="0"/>
              <a:t>19-33</a:t>
            </a:r>
            <a:r>
              <a:rPr lang="en-US" b="1" dirty="0"/>
              <a:t>% </a:t>
            </a:r>
            <a:r>
              <a:rPr lang="en-US" b="1" dirty="0" err="1" smtClean="0"/>
              <a:t>bareground</a:t>
            </a:r>
            <a:r>
              <a:rPr lang="en-US" dirty="0" smtClean="0"/>
              <a:t>, </a:t>
            </a:r>
            <a:r>
              <a:rPr lang="en-US" u="sng" dirty="0" smtClean="0">
                <a:solidFill>
                  <a:srgbClr val="FF0000"/>
                </a:solidFill>
              </a:rPr>
              <a:t>23-35% </a:t>
            </a:r>
            <a:r>
              <a:rPr lang="en-US" u="sng" dirty="0" err="1" smtClean="0">
                <a:solidFill>
                  <a:srgbClr val="FF0000"/>
                </a:solidFill>
              </a:rPr>
              <a:t>beeplant</a:t>
            </a:r>
            <a:r>
              <a:rPr lang="en-US" dirty="0" smtClean="0"/>
              <a:t>, 15-31% Russian thistle, &lt;1% sagebrush, </a:t>
            </a:r>
            <a:r>
              <a:rPr lang="en-US" b="1" dirty="0" smtClean="0"/>
              <a:t>17-23% herbaceous litter</a:t>
            </a:r>
            <a:r>
              <a:rPr lang="en-US" dirty="0" smtClean="0"/>
              <a:t>, &lt;1% bunch grass, &lt;1% rhizomatous grass) </a:t>
            </a:r>
          </a:p>
          <a:p>
            <a:r>
              <a:rPr lang="en-US" dirty="0" smtClean="0"/>
              <a:t>Reference sites adjacent to </a:t>
            </a:r>
            <a:r>
              <a:rPr lang="en-US" dirty="0" err="1" smtClean="0"/>
              <a:t>beeplant</a:t>
            </a:r>
            <a:r>
              <a:rPr lang="en-US" dirty="0" smtClean="0"/>
              <a:t> pads</a:t>
            </a:r>
          </a:p>
          <a:p>
            <a:pPr lvl="1"/>
            <a:r>
              <a:rPr lang="en-US" b="1" dirty="0" smtClean="0"/>
              <a:t>43-59% </a:t>
            </a:r>
            <a:r>
              <a:rPr lang="en-US" b="1" dirty="0" err="1" smtClean="0"/>
              <a:t>bareground</a:t>
            </a:r>
            <a:r>
              <a:rPr lang="en-US" dirty="0" smtClean="0"/>
              <a:t>, 20-31% sagebrush, </a:t>
            </a:r>
            <a:r>
              <a:rPr lang="en-US" b="1" dirty="0" smtClean="0"/>
              <a:t>3-9% herbaceous litter</a:t>
            </a:r>
            <a:r>
              <a:rPr lang="en-US" dirty="0" smtClean="0"/>
              <a:t>, 8-14% woody litter, 1-5% bunch grass, 0-2% rhizomatous grass, 0% forbs</a:t>
            </a:r>
          </a:p>
          <a:p>
            <a:r>
              <a:rPr lang="en-US" dirty="0" smtClean="0"/>
              <a:t>Native grass reclaimed well pads</a:t>
            </a:r>
          </a:p>
          <a:p>
            <a:pPr lvl="1"/>
            <a:r>
              <a:rPr lang="en-US" b="1" dirty="0" smtClean="0"/>
              <a:t>55-72% </a:t>
            </a:r>
            <a:r>
              <a:rPr lang="en-US" b="1" dirty="0" err="1" smtClean="0"/>
              <a:t>bareground</a:t>
            </a:r>
            <a:r>
              <a:rPr lang="en-US" dirty="0" smtClean="0"/>
              <a:t>, 0-6% sagebrush, </a:t>
            </a:r>
            <a:r>
              <a:rPr lang="en-US" u="sng" dirty="0" smtClean="0">
                <a:solidFill>
                  <a:srgbClr val="FF0000"/>
                </a:solidFill>
              </a:rPr>
              <a:t>18-29% bunchgrass</a:t>
            </a:r>
            <a:r>
              <a:rPr lang="en-US" dirty="0" smtClean="0"/>
              <a:t>, 1-3% rhizomatous grass, &lt;1% forbs, </a:t>
            </a:r>
            <a:r>
              <a:rPr lang="en-US" b="1" dirty="0" smtClean="0"/>
              <a:t>2-10% herbaceous litter</a:t>
            </a:r>
          </a:p>
          <a:p>
            <a:r>
              <a:rPr lang="en-US" dirty="0" smtClean="0"/>
              <a:t>Reference sites adjacent to native grass pads</a:t>
            </a:r>
          </a:p>
          <a:p>
            <a:pPr lvl="1"/>
            <a:r>
              <a:rPr lang="en-US" b="1" dirty="0" smtClean="0"/>
              <a:t>53-59% </a:t>
            </a:r>
            <a:r>
              <a:rPr lang="en-US" b="1" dirty="0" err="1" smtClean="0"/>
              <a:t>bareground</a:t>
            </a:r>
            <a:r>
              <a:rPr lang="en-US" dirty="0" smtClean="0"/>
              <a:t>, 17-27% sagebrush, </a:t>
            </a:r>
            <a:r>
              <a:rPr lang="en-US" dirty="0" smtClean="0">
                <a:solidFill>
                  <a:srgbClr val="FF0000"/>
                </a:solidFill>
              </a:rPr>
              <a:t>3-10% bunchgrass</a:t>
            </a:r>
            <a:r>
              <a:rPr lang="en-US" dirty="0" smtClean="0"/>
              <a:t>, 0-3% rhizomatous grass, 0% forbs, </a:t>
            </a:r>
            <a:r>
              <a:rPr lang="en-US" b="1" dirty="0" smtClean="0"/>
              <a:t>0-6% herbaceous litter, </a:t>
            </a:r>
            <a:r>
              <a:rPr lang="en-US" dirty="0" smtClean="0"/>
              <a:t>6-11% woody litter</a:t>
            </a:r>
            <a:endParaRPr lang="en-US" dirty="0"/>
          </a:p>
        </p:txBody>
      </p:sp>
    </p:spTree>
    <p:extLst>
      <p:ext uri="{BB962C8B-B14F-4D97-AF65-F5344CB8AC3E}">
        <p14:creationId xmlns:p14="http://schemas.microsoft.com/office/powerpoint/2010/main" val="3277650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NPP/NDVI</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p:spPr>
      </p:pic>
    </p:spTree>
    <p:extLst>
      <p:ext uri="{BB962C8B-B14F-4D97-AF65-F5344CB8AC3E}">
        <p14:creationId xmlns:p14="http://schemas.microsoft.com/office/powerpoint/2010/main" val="83169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Tree>
    <p:extLst>
      <p:ext uri="{BB962C8B-B14F-4D97-AF65-F5344CB8AC3E}">
        <p14:creationId xmlns:p14="http://schemas.microsoft.com/office/powerpoint/2010/main" val="1250073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Ain b</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46181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Insects and Ecosystem Services</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Provisioning Services</a:t>
            </a:r>
          </a:p>
          <a:p>
            <a:pPr lvl="1"/>
            <a:r>
              <a:rPr lang="en-US" b="1" dirty="0" smtClean="0">
                <a:solidFill>
                  <a:srgbClr val="00B050"/>
                </a:solidFill>
              </a:rPr>
              <a:t>Food</a:t>
            </a:r>
            <a:r>
              <a:rPr lang="en-US" dirty="0" smtClean="0"/>
              <a:t>, raw materials, fresh water, medicinal resources</a:t>
            </a:r>
          </a:p>
          <a:p>
            <a:r>
              <a:rPr lang="en-US" dirty="0" smtClean="0"/>
              <a:t>Regulating Services</a:t>
            </a:r>
          </a:p>
          <a:p>
            <a:pPr lvl="1"/>
            <a:r>
              <a:rPr lang="en-US" dirty="0" smtClean="0"/>
              <a:t>Local climate and air quality, carbon sequestration and storage, moderation of extreme events, waste-water treatment, erosion control/soil fertility, </a:t>
            </a:r>
            <a:r>
              <a:rPr lang="en-US" b="1" dirty="0" smtClean="0">
                <a:solidFill>
                  <a:srgbClr val="00B050"/>
                </a:solidFill>
              </a:rPr>
              <a:t>pollination, biological control</a:t>
            </a:r>
          </a:p>
          <a:p>
            <a:r>
              <a:rPr lang="en-US" dirty="0" smtClean="0"/>
              <a:t>Habitat or Supporting Services</a:t>
            </a:r>
          </a:p>
          <a:p>
            <a:pPr lvl="1"/>
            <a:r>
              <a:rPr lang="en-US" dirty="0" smtClean="0"/>
              <a:t>Habitat for species (</a:t>
            </a:r>
            <a:r>
              <a:rPr lang="en-US" b="1" dirty="0" smtClean="0">
                <a:solidFill>
                  <a:srgbClr val="00B050"/>
                </a:solidFill>
              </a:rPr>
              <a:t>food</a:t>
            </a:r>
            <a:r>
              <a:rPr lang="en-US" dirty="0" smtClean="0"/>
              <a:t>, shelter, water), maintenance of genetic diversity (</a:t>
            </a:r>
            <a:r>
              <a:rPr lang="en-US" b="1" dirty="0" smtClean="0">
                <a:solidFill>
                  <a:srgbClr val="00B050"/>
                </a:solidFill>
              </a:rPr>
              <a:t>high species diversity often means high genetic diversity</a:t>
            </a:r>
            <a:r>
              <a:rPr lang="en-US" b="1" dirty="0" smtClean="0"/>
              <a:t>), </a:t>
            </a:r>
            <a:r>
              <a:rPr lang="en-US" b="1" dirty="0" smtClean="0">
                <a:solidFill>
                  <a:srgbClr val="00B050"/>
                </a:solidFill>
              </a:rPr>
              <a:t>nutrient cycling</a:t>
            </a:r>
          </a:p>
          <a:p>
            <a:r>
              <a:rPr lang="en-US" dirty="0" smtClean="0"/>
              <a:t>Cultural Services</a:t>
            </a:r>
          </a:p>
          <a:p>
            <a:pPr lvl="1"/>
            <a:r>
              <a:rPr lang="en-US" dirty="0" smtClean="0"/>
              <a:t>Recreation (mental &amp; physical health), tourism, aesthetic appreciation and </a:t>
            </a:r>
            <a:r>
              <a:rPr lang="en-US" b="1" dirty="0" smtClean="0">
                <a:solidFill>
                  <a:srgbClr val="00B050"/>
                </a:solidFill>
              </a:rPr>
              <a:t>inspiration for culture, art, and design</a:t>
            </a:r>
            <a:r>
              <a:rPr lang="en-US" dirty="0" smtClean="0"/>
              <a:t>, spiritual experience</a:t>
            </a:r>
          </a:p>
          <a:p>
            <a:pPr marL="457200" lvl="1" indent="0">
              <a:buNone/>
            </a:pPr>
            <a:endParaRPr lang="en-US" dirty="0" smtClean="0"/>
          </a:p>
        </p:txBody>
      </p:sp>
      <p:sp>
        <p:nvSpPr>
          <p:cNvPr id="4" name="TextBox 3"/>
          <p:cNvSpPr txBox="1"/>
          <p:nvPr/>
        </p:nvSpPr>
        <p:spPr>
          <a:xfrm>
            <a:off x="5562600" y="6096000"/>
            <a:ext cx="1911614" cy="369332"/>
          </a:xfrm>
          <a:prstGeom prst="rect">
            <a:avLst/>
          </a:prstGeom>
          <a:noFill/>
        </p:spPr>
        <p:txBody>
          <a:bodyPr wrap="none" rtlCol="0">
            <a:spAutoFit/>
          </a:bodyPr>
          <a:lstStyle/>
          <a:p>
            <a:r>
              <a:rPr lang="en-US" dirty="0" smtClean="0"/>
              <a:t>www.teebweb.org</a:t>
            </a:r>
            <a:endParaRPr lang="en-US" dirty="0"/>
          </a:p>
        </p:txBody>
      </p:sp>
    </p:spTree>
    <p:extLst>
      <p:ext uri="{BB962C8B-B14F-4D97-AF65-F5344CB8AC3E}">
        <p14:creationId xmlns:p14="http://schemas.microsoft.com/office/powerpoint/2010/main" val="2323441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a:extLst>
              <a:ext uri="{BEBA8EAE-BF5A-486C-A8C5-ECC9F3942E4B}">
                <a14:imgProps xmlns:a14="http://schemas.microsoft.com/office/drawing/2010/main">
                  <a14:imgLayer r:embed="rId3">
                    <a14:imgEffect>
                      <a14:brightnessContrast bright="7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Information about Insects from previous literature</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Plant-vigor hypothesis (Price 1991) </a:t>
            </a:r>
          </a:p>
          <a:p>
            <a:r>
              <a:rPr lang="en-US" dirty="0" smtClean="0"/>
              <a:t>Mass-flowering hypothesis (</a:t>
            </a:r>
            <a:r>
              <a:rPr lang="en-US" dirty="0" err="1" smtClean="0"/>
              <a:t>Westphal</a:t>
            </a:r>
            <a:r>
              <a:rPr lang="en-US" dirty="0" smtClean="0"/>
              <a:t> et al. 2003) </a:t>
            </a:r>
          </a:p>
          <a:p>
            <a:r>
              <a:rPr lang="en-US" dirty="0" smtClean="0"/>
              <a:t>Many insects avoid </a:t>
            </a:r>
            <a:r>
              <a:rPr lang="en-US" dirty="0" err="1" smtClean="0"/>
              <a:t>terpenoids</a:t>
            </a:r>
            <a:r>
              <a:rPr lang="en-US" dirty="0" smtClean="0"/>
              <a:t> (produced by old sagebrush) and very few insect families eat wood</a:t>
            </a:r>
          </a:p>
          <a:p>
            <a:r>
              <a:rPr lang="en-US" dirty="0" smtClean="0"/>
              <a:t>Not many studies have been conducted to see how grazing impacts insects, but most show negative impact (Fleischer 1994)</a:t>
            </a:r>
          </a:p>
          <a:p>
            <a:r>
              <a:rPr lang="en-US" dirty="0" smtClean="0"/>
              <a:t>Not much is known about wild pollinators in rangelands (Harmon 2011)</a:t>
            </a:r>
          </a:p>
          <a:p>
            <a:endParaRPr lang="en-US" dirty="0"/>
          </a:p>
        </p:txBody>
      </p:sp>
    </p:spTree>
    <p:extLst>
      <p:ext uri="{BB962C8B-B14F-4D97-AF65-F5344CB8AC3E}">
        <p14:creationId xmlns:p14="http://schemas.microsoft.com/office/powerpoint/2010/main" val="8029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Hypotheses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85000" lnSpcReduction="20000"/>
          </a:bodyPr>
          <a:lstStyle/>
          <a:p>
            <a:r>
              <a:rPr lang="en-US" dirty="0" smtClean="0"/>
              <a:t>Insect abundance and family richness (2015 and 2016) would be higher on reclaimed well pads with mass-flowering Rocky Mountain </a:t>
            </a:r>
            <a:r>
              <a:rPr lang="en-US" dirty="0" err="1" smtClean="0"/>
              <a:t>beeplant</a:t>
            </a:r>
            <a:r>
              <a:rPr lang="en-US" dirty="0" smtClean="0"/>
              <a:t> than on reference sites adjacent to them (mass-flowering hypothesis)</a:t>
            </a:r>
          </a:p>
          <a:p>
            <a:r>
              <a:rPr lang="en-US" dirty="0" smtClean="0"/>
              <a:t>Insect abundance and family richness (2015 and 2016) would be higher on reclaimed well pads with native grasses than on reference sites adjacent to them (plant-vigor hypothesis, insect avoidance to </a:t>
            </a:r>
            <a:r>
              <a:rPr lang="en-US" dirty="0" err="1" smtClean="0"/>
              <a:t>terpenoids</a:t>
            </a:r>
            <a:r>
              <a:rPr lang="en-US" dirty="0" smtClean="0"/>
              <a:t>)</a:t>
            </a:r>
          </a:p>
          <a:p>
            <a:r>
              <a:rPr lang="en-US" dirty="0" smtClean="0"/>
              <a:t>Insect abundance and family richness (2015 and 2016) would be different on RMBP reclaimed sites and native grass reclaimed sites</a:t>
            </a:r>
          </a:p>
          <a:p>
            <a:r>
              <a:rPr lang="en-US" dirty="0" smtClean="0"/>
              <a:t>Insect abundance and family richness (2015 and 2016) would be different on reference sites adjacent to RMBP reclaimed sites and reference sites adjacent to native grass reclaimed sites</a:t>
            </a:r>
          </a:p>
        </p:txBody>
      </p:sp>
    </p:spTree>
    <p:extLst>
      <p:ext uri="{BB962C8B-B14F-4D97-AF65-F5344CB8AC3E}">
        <p14:creationId xmlns:p14="http://schemas.microsoft.com/office/powerpoint/2010/main" val="1745681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Vegetation Sampling Methods</a:t>
            </a:r>
            <a:endParaRPr lang="en-US" dirty="0"/>
          </a:p>
        </p:txBody>
      </p:sp>
      <p:sp>
        <p:nvSpPr>
          <p:cNvPr id="3" name="Content Placeholder 2"/>
          <p:cNvSpPr>
            <a:spLocks noGrp="1"/>
          </p:cNvSpPr>
          <p:nvPr>
            <p:ph sz="quarter" idx="1"/>
          </p:nvPr>
        </p:nvSpPr>
        <p:spPr>
          <a:solidFill>
            <a:schemeClr val="bg1">
              <a:alpha val="20000"/>
            </a:schemeClr>
          </a:solidFill>
        </p:spPr>
        <p:txBody>
          <a:bodyPr>
            <a:normAutofit fontScale="92500" lnSpcReduction="10000"/>
          </a:bodyPr>
          <a:lstStyle/>
          <a:p>
            <a:r>
              <a:rPr lang="en-US" dirty="0" smtClean="0"/>
              <a:t>In 2015 and 2016, 40m transects were placed parallel to edge of well pads at distances of 5m and 10m away from the edge on both reclaimed and reference sites.</a:t>
            </a:r>
          </a:p>
          <a:p>
            <a:endParaRPr lang="en-US" dirty="0" smtClean="0"/>
          </a:p>
          <a:p>
            <a:endParaRPr lang="en-US" dirty="0" smtClean="0"/>
          </a:p>
          <a:p>
            <a:r>
              <a:rPr lang="en-US" dirty="0" smtClean="0"/>
              <a:t>0.5m</a:t>
            </a:r>
            <a:r>
              <a:rPr lang="en-US" baseline="30000" dirty="0" smtClean="0"/>
              <a:t>2 </a:t>
            </a:r>
            <a:r>
              <a:rPr lang="en-US" dirty="0" smtClean="0"/>
              <a:t>NADIR images were taken every 5 meters along the transect (9 images per transect) using methods consistent with Cagney et al. 2011</a:t>
            </a:r>
          </a:p>
          <a:p>
            <a:pPr lvl="1"/>
            <a:r>
              <a:rPr lang="en-US" dirty="0" smtClean="0"/>
              <a:t>40 points within each image were processed using </a:t>
            </a:r>
            <a:r>
              <a:rPr lang="en-US" dirty="0" err="1" smtClean="0"/>
              <a:t>SamplePoint</a:t>
            </a:r>
            <a:r>
              <a:rPr lang="en-US" dirty="0" smtClean="0"/>
              <a:t> (Booth 2006) software</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67100" y="3124200"/>
            <a:ext cx="1104900" cy="895350"/>
          </a:xfrm>
          <a:prstGeom prst="rect">
            <a:avLst/>
          </a:prstGeom>
        </p:spPr>
      </p:pic>
    </p:spTree>
    <p:extLst>
      <p:ext uri="{BB962C8B-B14F-4D97-AF65-F5344CB8AC3E}">
        <p14:creationId xmlns:p14="http://schemas.microsoft.com/office/powerpoint/2010/main" val="3255878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Reclamation as a process</a:t>
            </a:r>
            <a:endParaRPr lang="en-US" sz="36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495800" y="1612896"/>
            <a:ext cx="4648200" cy="261717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12896"/>
            <a:ext cx="4371928" cy="261717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 y="4384963"/>
            <a:ext cx="4406564" cy="247303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4384961"/>
            <a:ext cx="4648200" cy="2473039"/>
          </a:xfrm>
          <a:prstGeom prst="rect">
            <a:avLst/>
          </a:prstGeom>
        </p:spPr>
      </p:pic>
    </p:spTree>
    <p:extLst>
      <p:ext uri="{BB962C8B-B14F-4D97-AF65-F5344CB8AC3E}">
        <p14:creationId xmlns:p14="http://schemas.microsoft.com/office/powerpoint/2010/main" val="2288551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Abundance</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3999"/>
            <a:ext cx="4572000" cy="2285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524000"/>
            <a:ext cx="4571999" cy="22859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572000"/>
            <a:ext cx="4572000" cy="2285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059" y="4571999"/>
            <a:ext cx="4569941" cy="2285999"/>
          </a:xfrm>
          <a:prstGeom prst="rect">
            <a:avLst/>
          </a:prstGeom>
        </p:spPr>
      </p:pic>
    </p:spTree>
    <p:extLst>
      <p:ext uri="{BB962C8B-B14F-4D97-AF65-F5344CB8AC3E}">
        <p14:creationId xmlns:p14="http://schemas.microsoft.com/office/powerpoint/2010/main" val="1511851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Family Richness</a:t>
            </a: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00200"/>
            <a:ext cx="4572000" cy="22097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600200"/>
            <a:ext cx="4571999" cy="22097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58651"/>
            <a:ext cx="4572000" cy="21993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059" y="4658651"/>
            <a:ext cx="4569941" cy="2199347"/>
          </a:xfrm>
          <a:prstGeom prst="rect">
            <a:avLst/>
          </a:prstGeom>
        </p:spPr>
      </p:pic>
    </p:spTree>
    <p:extLst>
      <p:ext uri="{BB962C8B-B14F-4D97-AF65-F5344CB8AC3E}">
        <p14:creationId xmlns:p14="http://schemas.microsoft.com/office/powerpoint/2010/main" val="2807937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Whittaker Plot</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24000"/>
            <a:ext cx="9144000" cy="53340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058" y="1569508"/>
            <a:ext cx="1236572" cy="9450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558033"/>
            <a:ext cx="1377024" cy="9565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9596" y="1558032"/>
            <a:ext cx="1212943" cy="95656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6630" y="1558032"/>
            <a:ext cx="1344088" cy="9565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2514599"/>
            <a:ext cx="1297396" cy="854837"/>
          </a:xfrm>
          <a:prstGeom prst="rect">
            <a:avLst/>
          </a:prstGeom>
        </p:spPr>
      </p:pic>
      <p:cxnSp>
        <p:nvCxnSpPr>
          <p:cNvPr id="10" name="Straight Connector 9"/>
          <p:cNvCxnSpPr/>
          <p:nvPr/>
        </p:nvCxnSpPr>
        <p:spPr>
          <a:xfrm flipV="1">
            <a:off x="533400" y="4419600"/>
            <a:ext cx="73152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81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Ecological Role</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2400" y="1600200"/>
            <a:ext cx="8991599" cy="4953000"/>
          </a:xfrm>
        </p:spPr>
      </p:pic>
    </p:spTree>
    <p:extLst>
      <p:ext uri="{BB962C8B-B14F-4D97-AF65-F5344CB8AC3E}">
        <p14:creationId xmlns:p14="http://schemas.microsoft.com/office/powerpoint/2010/main" val="2700665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Whittaker Plot</a:t>
            </a:r>
            <a:endParaRPr lang="en-US" dirty="0"/>
          </a:p>
        </p:txBody>
      </p:sp>
      <p:pic>
        <p:nvPicPr>
          <p:cNvPr id="6" name="Content Placeholder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 y="1600200"/>
            <a:ext cx="9144000" cy="5257800"/>
          </a:xfrm>
        </p:spPr>
      </p:pic>
      <p:cxnSp>
        <p:nvCxnSpPr>
          <p:cNvPr id="4" name="Straight Connector 3"/>
          <p:cNvCxnSpPr/>
          <p:nvPr/>
        </p:nvCxnSpPr>
        <p:spPr>
          <a:xfrm flipV="1">
            <a:off x="533400" y="4791808"/>
            <a:ext cx="74676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120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Ecological Role</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600200"/>
            <a:ext cx="9067800" cy="5105400"/>
          </a:xfrm>
        </p:spPr>
      </p:pic>
    </p:spTree>
    <p:extLst>
      <p:ext uri="{BB962C8B-B14F-4D97-AF65-F5344CB8AC3E}">
        <p14:creationId xmlns:p14="http://schemas.microsoft.com/office/powerpoint/2010/main" val="2034056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sz="quarter" idx="1"/>
          </p:nvPr>
        </p:nvSpPr>
        <p:spPr/>
        <p:txBody>
          <a:bodyPr>
            <a:normAutofit/>
          </a:bodyPr>
          <a:lstStyle/>
          <a:p>
            <a:r>
              <a:rPr lang="en-US" dirty="0" smtClean="0"/>
              <a:t>In all cases, more insects found on reclaimed sites than reference areas</a:t>
            </a:r>
          </a:p>
          <a:p>
            <a:r>
              <a:rPr lang="en-US" dirty="0" smtClean="0"/>
              <a:t>More insect abundance and richness on reclaimed sites with RMBP than native grasses</a:t>
            </a:r>
          </a:p>
          <a:p>
            <a:r>
              <a:rPr lang="en-US" dirty="0" smtClean="0"/>
              <a:t>More insect abundance and richness on reference areas adjacent to RMBP sites than reference sites adjacent to native grass sites</a:t>
            </a:r>
          </a:p>
        </p:txBody>
      </p:sp>
    </p:spTree>
    <p:extLst>
      <p:ext uri="{BB962C8B-B14F-4D97-AF65-F5344CB8AC3E}">
        <p14:creationId xmlns:p14="http://schemas.microsoft.com/office/powerpoint/2010/main" val="3665664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sz="quarter" idx="1"/>
          </p:nvPr>
        </p:nvSpPr>
        <p:spPr>
          <a:xfrm>
            <a:off x="612648" y="1600200"/>
            <a:ext cx="8153400" cy="4191000"/>
          </a:xfrm>
        </p:spPr>
        <p:txBody>
          <a:bodyPr>
            <a:noAutofit/>
          </a:bodyPr>
          <a:lstStyle/>
          <a:p>
            <a:r>
              <a:rPr lang="en-US" sz="2000" dirty="0" smtClean="0"/>
              <a:t>Rocky Mountain </a:t>
            </a:r>
            <a:r>
              <a:rPr lang="en-US" sz="2000" dirty="0" err="1" smtClean="0"/>
              <a:t>beeplant</a:t>
            </a:r>
            <a:r>
              <a:rPr lang="en-US" sz="2000" dirty="0" smtClean="0"/>
              <a:t> is known to perform well in disturbed environments (Cane 2008) and may be a useful tool in combating invasive weeds (</a:t>
            </a:r>
            <a:r>
              <a:rPr lang="en-US" sz="2000" dirty="0" err="1" smtClean="0"/>
              <a:t>Prasser</a:t>
            </a:r>
            <a:r>
              <a:rPr lang="en-US" sz="2000" dirty="0" smtClean="0"/>
              <a:t> 2015)</a:t>
            </a:r>
          </a:p>
          <a:p>
            <a:pPr lvl="1"/>
            <a:r>
              <a:rPr lang="en-US" sz="2000" dirty="0" smtClean="0"/>
              <a:t>Our study shows RMBP also may be a useful tool late in the season to attract pollinators and other insects</a:t>
            </a:r>
          </a:p>
          <a:p>
            <a:r>
              <a:rPr lang="en-US" sz="2000" dirty="0" smtClean="0"/>
              <a:t>Few studies focusing on ecosystem services at early seral stages of reclaimed (drastically disturbed) lands in arid, high altitude environments</a:t>
            </a:r>
          </a:p>
          <a:p>
            <a:pPr lvl="1"/>
            <a:r>
              <a:rPr lang="en-US" sz="2000" dirty="0" smtClean="0"/>
              <a:t>Our study shows, at least in terms of insect diversity and abundance, some earlier stages of reclaimed sites are performing better than the ‘historic climax plant community’ or cultural reference sites</a:t>
            </a:r>
          </a:p>
          <a:p>
            <a:r>
              <a:rPr lang="en-US" sz="2000" dirty="0" smtClean="0"/>
              <a:t>Reference site selection in a semi-natural system may be flawed</a:t>
            </a:r>
          </a:p>
          <a:p>
            <a:pPr lvl="1"/>
            <a:r>
              <a:rPr lang="en-US" sz="2000" dirty="0" smtClean="0"/>
              <a:t>Do we want to go to a decadent sagebrush sea with little understory in all cases?  Patchiness and vegetation diversity on well pads may have some benefits</a:t>
            </a:r>
            <a:endParaRPr lang="en-US" sz="2000" dirty="0"/>
          </a:p>
        </p:txBody>
      </p:sp>
    </p:spTree>
    <p:extLst>
      <p:ext uri="{BB962C8B-B14F-4D97-AF65-F5344CB8AC3E}">
        <p14:creationId xmlns:p14="http://schemas.microsoft.com/office/powerpoint/2010/main" val="37101669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0" y="2082628"/>
            <a:ext cx="4381500" cy="26613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500" y="4343400"/>
            <a:ext cx="4381500" cy="2514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2024"/>
            <a:ext cx="2324468" cy="20302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499" y="62024"/>
            <a:ext cx="2019301" cy="2020604"/>
          </a:xfrm>
          <a:prstGeom prst="rect">
            <a:avLst/>
          </a:prstGeom>
        </p:spPr>
      </p:pic>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sz="quarter" idx="1"/>
          </p:nvPr>
        </p:nvSpPr>
        <p:spPr>
          <a:xfrm>
            <a:off x="26633" y="1562100"/>
            <a:ext cx="4392967" cy="4914900"/>
          </a:xfrm>
          <a:solidFill>
            <a:schemeClr val="bg1">
              <a:alpha val="44000"/>
            </a:schemeClr>
          </a:solidFill>
        </p:spPr>
        <p:txBody>
          <a:bodyPr>
            <a:normAutofit fontScale="70000" lnSpcReduction="20000"/>
          </a:bodyPr>
          <a:lstStyle/>
          <a:p>
            <a:r>
              <a:rPr lang="en-US" dirty="0" smtClean="0"/>
              <a:t>First study to examine insects on reclaimed natural gas well pads</a:t>
            </a:r>
          </a:p>
          <a:p>
            <a:r>
              <a:rPr lang="en-US" dirty="0" smtClean="0"/>
              <a:t>Informs future research regarding wild pollinators (and insects in general) in (high altitude/arid) rangelands</a:t>
            </a:r>
          </a:p>
          <a:p>
            <a:r>
              <a:rPr lang="en-US" dirty="0" smtClean="0"/>
              <a:t>Informs wildlife conservation with more studies</a:t>
            </a:r>
          </a:p>
          <a:p>
            <a:pPr lvl="1"/>
            <a:r>
              <a:rPr lang="en-US" dirty="0" smtClean="0"/>
              <a:t>Forbs which attract insects are likely to be beneficial to birds which eat forbs and insects (Curran et al. </a:t>
            </a:r>
            <a:r>
              <a:rPr lang="en-US" dirty="0" smtClean="0"/>
              <a:t>2015)</a:t>
            </a:r>
            <a:endParaRPr lang="en-US" dirty="0" smtClean="0"/>
          </a:p>
          <a:p>
            <a:r>
              <a:rPr lang="en-US" dirty="0" smtClean="0"/>
              <a:t>Our study seemingly confirms well-tested hypotheses conducted in other </a:t>
            </a:r>
            <a:r>
              <a:rPr lang="en-US" dirty="0" smtClean="0"/>
              <a:t>ecosystems</a:t>
            </a:r>
          </a:p>
          <a:p>
            <a:r>
              <a:rPr lang="en-US" dirty="0" smtClean="0"/>
              <a:t>Should we be aiming to restore to a degraded system? </a:t>
            </a:r>
          </a:p>
          <a:p>
            <a:pPr lvl="1"/>
            <a:r>
              <a:rPr lang="en-US" dirty="0" smtClean="0"/>
              <a:t>Soil C/N seem to be accruing fast</a:t>
            </a:r>
          </a:p>
          <a:p>
            <a:pPr lvl="1"/>
            <a:r>
              <a:rPr lang="en-US" dirty="0" smtClean="0"/>
              <a:t>Insect and plant diversity increase</a:t>
            </a:r>
            <a:endParaRPr lang="en-US" dirty="0"/>
          </a:p>
        </p:txBody>
      </p:sp>
    </p:spTree>
    <p:extLst>
      <p:ext uri="{BB962C8B-B14F-4D97-AF65-F5344CB8AC3E}">
        <p14:creationId xmlns:p14="http://schemas.microsoft.com/office/powerpoint/2010/main" val="2910373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990600"/>
          </a:xfrm>
        </p:spPr>
        <p:txBody>
          <a:bodyPr>
            <a:noAutofit/>
          </a:bodyPr>
          <a:lstStyle/>
          <a:p>
            <a:r>
              <a:rPr lang="en-US" sz="2400" dirty="0" smtClean="0"/>
              <a:t>Future Research: Other areas (Jonah), seasons (May, July, August) traps (sweeps and sticky) and monitoring (sticky and </a:t>
            </a:r>
            <a:r>
              <a:rPr lang="en-US" sz="2400" dirty="0" smtClean="0"/>
              <a:t>mark-capture) </a:t>
            </a:r>
            <a:endParaRPr lang="en-US" sz="24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24000"/>
            <a:ext cx="4267200" cy="2971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524000"/>
            <a:ext cx="4800600" cy="2971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5800"/>
            <a:ext cx="4267200" cy="2362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4495800"/>
            <a:ext cx="4876800" cy="2362200"/>
          </a:xfrm>
          <a:prstGeom prst="rect">
            <a:avLst/>
          </a:prstGeom>
        </p:spPr>
      </p:pic>
    </p:spTree>
    <p:extLst>
      <p:ext uri="{BB962C8B-B14F-4D97-AF65-F5344CB8AC3E}">
        <p14:creationId xmlns:p14="http://schemas.microsoft.com/office/powerpoint/2010/main" val="134565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Title 1"/>
          <p:cNvSpPr>
            <a:spLocks noGrp="1"/>
          </p:cNvSpPr>
          <p:nvPr>
            <p:ph type="title"/>
          </p:nvPr>
        </p:nvSpPr>
        <p:spPr/>
        <p:txBody>
          <a:bodyPr>
            <a:normAutofit fontScale="90000"/>
          </a:bodyPr>
          <a:lstStyle/>
          <a:p>
            <a:pPr algn="ctr"/>
            <a:r>
              <a:rPr lang="en-US" dirty="0" smtClean="0"/>
              <a:t>Land Reclamation and Ecosystem Restoration in Oil and Gas Fields</a:t>
            </a:r>
            <a:endParaRPr lang="en-US" dirty="0"/>
          </a:p>
        </p:txBody>
      </p:sp>
      <p:sp>
        <p:nvSpPr>
          <p:cNvPr id="3" name="Content Placeholder 2"/>
          <p:cNvSpPr>
            <a:spLocks noGrp="1"/>
          </p:cNvSpPr>
          <p:nvPr>
            <p:ph sz="quarter" idx="1"/>
          </p:nvPr>
        </p:nvSpPr>
        <p:spPr>
          <a:xfrm>
            <a:off x="612648" y="1600200"/>
            <a:ext cx="8153400" cy="5334000"/>
          </a:xfrm>
        </p:spPr>
        <p:txBody>
          <a:bodyPr>
            <a:normAutofit/>
          </a:bodyPr>
          <a:lstStyle/>
          <a:p>
            <a:r>
              <a:rPr lang="en-US" dirty="0" smtClean="0"/>
              <a:t>May be viewed as ‘assisted succession’ (McCann 2007, Walker et al. 2007)</a:t>
            </a:r>
          </a:p>
          <a:p>
            <a:r>
              <a:rPr lang="en-US" dirty="0" smtClean="0"/>
              <a:t>Typically focused on structural, not functional, end points</a:t>
            </a:r>
          </a:p>
          <a:p>
            <a:pPr lvl="1"/>
            <a:r>
              <a:rPr lang="en-US" dirty="0" smtClean="0"/>
              <a:t>Regulatory Criteria – Roll Over/Bond Release</a:t>
            </a:r>
          </a:p>
          <a:p>
            <a:pPr lvl="2"/>
            <a:r>
              <a:rPr lang="en-US" dirty="0" smtClean="0"/>
              <a:t>Lack of attention on native annual forbs (</a:t>
            </a:r>
            <a:r>
              <a:rPr lang="en-US" dirty="0" err="1" smtClean="0"/>
              <a:t>Prasser</a:t>
            </a:r>
            <a:r>
              <a:rPr lang="en-US" dirty="0" smtClean="0"/>
              <a:t> 2015)</a:t>
            </a:r>
          </a:p>
          <a:p>
            <a:pPr lvl="2"/>
            <a:r>
              <a:rPr lang="en-US" dirty="0" smtClean="0"/>
              <a:t>Difficult (species dependent) to obtain commercial seed </a:t>
            </a:r>
            <a:r>
              <a:rPr lang="en-US" dirty="0" smtClean="0"/>
              <a:t>mixes (Curran et al. 2015)</a:t>
            </a:r>
          </a:p>
          <a:p>
            <a:pPr lvl="2"/>
            <a:r>
              <a:rPr lang="en-US" dirty="0" smtClean="0"/>
              <a:t>Vary among agencies and on private land</a:t>
            </a:r>
            <a:endParaRPr lang="en-US" dirty="0" smtClean="0"/>
          </a:p>
          <a:p>
            <a:pPr lvl="1"/>
            <a:r>
              <a:rPr lang="en-US" dirty="0" smtClean="0"/>
              <a:t>Reclaimed sites compared to adjacent, undisturbed cultural reference sites (BLM Gold Book 2007)</a:t>
            </a:r>
            <a:endParaRPr lang="en-US" dirty="0"/>
          </a:p>
        </p:txBody>
      </p:sp>
    </p:spTree>
    <p:extLst>
      <p:ext uri="{BB962C8B-B14F-4D97-AF65-F5344CB8AC3E}">
        <p14:creationId xmlns:p14="http://schemas.microsoft.com/office/powerpoint/2010/main" val="25790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4927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16379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98352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722931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934200"/>
          </a:xfrm>
        </p:spPr>
      </p:pic>
    </p:spTree>
    <p:extLst>
      <p:ext uri="{BB962C8B-B14F-4D97-AF65-F5344CB8AC3E}">
        <p14:creationId xmlns:p14="http://schemas.microsoft.com/office/powerpoint/2010/main" val="2402048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908003"/>
          </a:xfrm>
        </p:spPr>
      </p:pic>
    </p:spTree>
    <p:extLst>
      <p:ext uri="{BB962C8B-B14F-4D97-AF65-F5344CB8AC3E}">
        <p14:creationId xmlns:p14="http://schemas.microsoft.com/office/powerpoint/2010/main" val="899088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58213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p:spPr>
      </p:pic>
    </p:spTree>
    <p:extLst>
      <p:ext uri="{BB962C8B-B14F-4D97-AF65-F5344CB8AC3E}">
        <p14:creationId xmlns:p14="http://schemas.microsoft.com/office/powerpoint/2010/main" val="285249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5133975" y="3579340"/>
            <a:ext cx="4010025" cy="32786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outlook.office.com/owa/service.svc/s/GetAttachmentThumbnail?id=AAMkADczZWNmNDM4LWNkOWEtNGU1My1hZDhkLTliODE5ODJlNzAwMQBGAAAAAAATkvkbbZU%2FTYSx5CsSzJZJBwCKL6z6b%2F7MRanzMhvAWhMAAAs10rVGAADgVnpUkV1zT4iecjTfIb8OAAKIMumVAAABEgAQAHEU1Jxm3DVAlp0P7UOkODM%3D&amp;thumbnailType=2&amp;X-OWA-CANARY=q6CGK06YO0-DG_arV6_I3uDOdgfYPtMYNNYPegZHELmSifhEoT7vPsKV9FHHzheqMjCORoiJ7Y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678153" y="1168189"/>
            <a:ext cx="6400085" cy="2585323"/>
          </a:xfrm>
          <a:prstGeom prst="rect">
            <a:avLst/>
          </a:prstGeom>
          <a:noFill/>
        </p:spPr>
        <p:txBody>
          <a:bodyPr wrap="none" rtlCol="0">
            <a:spAutoFit/>
          </a:bodyPr>
          <a:lstStyle/>
          <a:p>
            <a:endParaRPr lang="en-US" dirty="0" smtClean="0"/>
          </a:p>
          <a:p>
            <a:r>
              <a:rPr lang="en-US" dirty="0" smtClean="0"/>
              <a:t>Calvin Strom (Assistant Director, WRRC</a:t>
            </a:r>
            <a:r>
              <a:rPr lang="en-US" dirty="0" smtClean="0"/>
              <a:t>)</a:t>
            </a:r>
          </a:p>
          <a:p>
            <a:r>
              <a:rPr lang="en-US" dirty="0" smtClean="0"/>
              <a:t>Dr. Jay Norton (soil data)</a:t>
            </a:r>
          </a:p>
          <a:p>
            <a:r>
              <a:rPr lang="en-US" dirty="0" smtClean="0"/>
              <a:t>Dr. Doug Smith (insect ID)</a:t>
            </a:r>
            <a:endParaRPr lang="en-US" dirty="0"/>
          </a:p>
          <a:p>
            <a:r>
              <a:rPr lang="en-US" dirty="0" smtClean="0"/>
              <a:t>Dr. Taylor </a:t>
            </a:r>
            <a:r>
              <a:rPr lang="en-US" dirty="0" smtClean="0"/>
              <a:t>Crow (help in R)</a:t>
            </a:r>
          </a:p>
          <a:p>
            <a:r>
              <a:rPr lang="en-US" dirty="0" smtClean="0"/>
              <a:t>Dr. David Legg &amp; Dr. Tim Robinson </a:t>
            </a:r>
            <a:r>
              <a:rPr lang="en-US" dirty="0" smtClean="0"/>
              <a:t>(study design, statistical analysis)</a:t>
            </a:r>
          </a:p>
          <a:p>
            <a:r>
              <a:rPr lang="en-US" dirty="0" smtClean="0"/>
              <a:t>QEP Resources </a:t>
            </a:r>
            <a:r>
              <a:rPr lang="en-US" dirty="0" smtClean="0"/>
              <a:t>&amp; Anadarko Petroleum Company(field </a:t>
            </a:r>
            <a:r>
              <a:rPr lang="en-US" dirty="0" smtClean="0"/>
              <a:t>site access)</a:t>
            </a:r>
          </a:p>
          <a:p>
            <a:r>
              <a:rPr lang="en-US" dirty="0" smtClean="0"/>
              <a:t>Jonah Energy, LLC (funding, field site access)</a:t>
            </a:r>
          </a:p>
          <a:p>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 y="3581399"/>
            <a:ext cx="2917997" cy="32765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4175" y="3579340"/>
            <a:ext cx="2209800" cy="3278659"/>
          </a:xfrm>
          <a:prstGeom prst="rect">
            <a:avLst/>
          </a:prstGeom>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452" y="-1"/>
            <a:ext cx="3610766" cy="116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459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Ecosystem services as ‘functional end points’</a:t>
            </a:r>
            <a:endParaRPr lang="en-US" dirty="0"/>
          </a:p>
        </p:txBody>
      </p:sp>
      <p:sp>
        <p:nvSpPr>
          <p:cNvPr id="3" name="Content Placeholder 2"/>
          <p:cNvSpPr>
            <a:spLocks noGrp="1"/>
          </p:cNvSpPr>
          <p:nvPr>
            <p:ph sz="quarter" idx="1"/>
          </p:nvPr>
        </p:nvSpPr>
        <p:spPr/>
        <p:txBody>
          <a:bodyPr/>
          <a:lstStyle/>
          <a:p>
            <a:r>
              <a:rPr lang="en-US" dirty="0"/>
              <a:t>Soil </a:t>
            </a:r>
            <a:r>
              <a:rPr lang="en-US" dirty="0" smtClean="0"/>
              <a:t>Recovery</a:t>
            </a:r>
          </a:p>
          <a:p>
            <a:pPr lvl="1"/>
            <a:r>
              <a:rPr lang="en-US" dirty="0" smtClean="0"/>
              <a:t>Accumulate, </a:t>
            </a:r>
            <a:r>
              <a:rPr lang="en-US" dirty="0" err="1" smtClean="0"/>
              <a:t>stablize</a:t>
            </a:r>
            <a:r>
              <a:rPr lang="en-US" dirty="0" smtClean="0"/>
              <a:t> and store carbon</a:t>
            </a:r>
          </a:p>
          <a:p>
            <a:pPr lvl="1"/>
            <a:r>
              <a:rPr lang="en-US" dirty="0" smtClean="0"/>
              <a:t>Prevent erosion</a:t>
            </a:r>
            <a:endParaRPr lang="en-US" dirty="0"/>
          </a:p>
          <a:p>
            <a:r>
              <a:rPr lang="en-US" dirty="0" smtClean="0"/>
              <a:t>Vegetation</a:t>
            </a:r>
          </a:p>
          <a:p>
            <a:pPr lvl="1"/>
            <a:r>
              <a:rPr lang="en-US" dirty="0" smtClean="0"/>
              <a:t>NPP</a:t>
            </a:r>
          </a:p>
          <a:p>
            <a:pPr lvl="1"/>
            <a:r>
              <a:rPr lang="en-US" dirty="0" smtClean="0"/>
              <a:t>Cover/diversity</a:t>
            </a:r>
            <a:endParaRPr lang="en-US" dirty="0"/>
          </a:p>
          <a:p>
            <a:r>
              <a:rPr lang="en-US" dirty="0" smtClean="0"/>
              <a:t>Insect abundance/diversity</a:t>
            </a:r>
          </a:p>
          <a:p>
            <a:pPr lvl="1"/>
            <a:r>
              <a:rPr lang="en-US" dirty="0" smtClean="0"/>
              <a:t>Used as indicators of reclamation success in the past </a:t>
            </a:r>
          </a:p>
          <a:p>
            <a:pPr lvl="1"/>
            <a:r>
              <a:rPr lang="en-US" dirty="0" smtClean="0"/>
              <a:t>Most work done with pollinators in crop systems</a:t>
            </a:r>
          </a:p>
          <a:p>
            <a:pPr lvl="1"/>
            <a:endParaRPr lang="en-US" dirty="0" smtClean="0"/>
          </a:p>
        </p:txBody>
      </p:sp>
    </p:spTree>
    <p:extLst>
      <p:ext uri="{BB962C8B-B14F-4D97-AF65-F5344CB8AC3E}">
        <p14:creationId xmlns:p14="http://schemas.microsoft.com/office/powerpoint/2010/main" val="1043510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fontScale="90000"/>
          </a:bodyPr>
          <a:lstStyle/>
          <a:p>
            <a:r>
              <a:rPr lang="en-US" dirty="0" smtClean="0"/>
              <a:t>Challenges of restoring a ‘cold desert’</a:t>
            </a:r>
            <a:endParaRPr lang="en-US" dirty="0"/>
          </a:p>
        </p:txBody>
      </p:sp>
      <p:sp>
        <p:nvSpPr>
          <p:cNvPr id="3" name="Content Placeholder 2"/>
          <p:cNvSpPr>
            <a:spLocks noGrp="1"/>
          </p:cNvSpPr>
          <p:nvPr>
            <p:ph sz="quarter" idx="1"/>
          </p:nvPr>
        </p:nvSpPr>
        <p:spPr/>
        <p:txBody>
          <a:bodyPr>
            <a:normAutofit/>
          </a:bodyPr>
          <a:lstStyle/>
          <a:p>
            <a:r>
              <a:rPr lang="en-US" dirty="0" smtClean="0"/>
              <a:t>Arid/semi-arid environment</a:t>
            </a:r>
          </a:p>
          <a:p>
            <a:pPr lvl="1"/>
            <a:r>
              <a:rPr lang="en-US" dirty="0" smtClean="0"/>
              <a:t>Low, unpredictable precipitation</a:t>
            </a:r>
          </a:p>
          <a:p>
            <a:r>
              <a:rPr lang="en-US" dirty="0" smtClean="0"/>
              <a:t>Cold climate</a:t>
            </a:r>
          </a:p>
          <a:p>
            <a:pPr lvl="1"/>
            <a:r>
              <a:rPr lang="en-US" dirty="0" smtClean="0"/>
              <a:t>Average &lt;50 </a:t>
            </a:r>
            <a:r>
              <a:rPr lang="en-US" dirty="0" smtClean="0"/>
              <a:t>frost free days</a:t>
            </a:r>
          </a:p>
          <a:p>
            <a:r>
              <a:rPr lang="en-US" dirty="0" smtClean="0"/>
              <a:t>Sagebrush steppe ecosystem</a:t>
            </a:r>
          </a:p>
          <a:p>
            <a:pPr lvl="1"/>
            <a:r>
              <a:rPr lang="en-US" dirty="0" smtClean="0"/>
              <a:t>Sagebrush often takes many years to reestablish</a:t>
            </a:r>
          </a:p>
          <a:p>
            <a:r>
              <a:rPr lang="en-US" dirty="0" smtClean="0"/>
              <a:t>Soil conditions, environmental quality, erosion</a:t>
            </a:r>
          </a:p>
          <a:p>
            <a:pPr lvl="1"/>
            <a:r>
              <a:rPr lang="en-US" dirty="0" smtClean="0"/>
              <a:t>Stripping and stockpiling soil may introduce unsuitable growing medium to surface</a:t>
            </a:r>
            <a:endParaRPr lang="en-US" dirty="0"/>
          </a:p>
        </p:txBody>
      </p:sp>
    </p:spTree>
    <p:extLst>
      <p:ext uri="{BB962C8B-B14F-4D97-AF65-F5344CB8AC3E}">
        <p14:creationId xmlns:p14="http://schemas.microsoft.com/office/powerpoint/2010/main" val="2205973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0"/>
            <a:ext cx="9143999" cy="6553200"/>
          </a:xfrm>
        </p:spPr>
      </p:pic>
      <p:sp>
        <p:nvSpPr>
          <p:cNvPr id="11" name="Oval 10"/>
          <p:cNvSpPr/>
          <p:nvPr/>
        </p:nvSpPr>
        <p:spPr>
          <a:xfrm>
            <a:off x="2895600" y="2971800"/>
            <a:ext cx="1524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95600" y="3124199"/>
            <a:ext cx="1066800" cy="338554"/>
          </a:xfrm>
          <a:prstGeom prst="rect">
            <a:avLst/>
          </a:prstGeom>
          <a:noFill/>
        </p:spPr>
        <p:txBody>
          <a:bodyPr wrap="square" rtlCol="0">
            <a:spAutoFit/>
          </a:bodyPr>
          <a:lstStyle/>
          <a:p>
            <a:r>
              <a:rPr lang="en-US" sz="1600" dirty="0" err="1" smtClean="0"/>
              <a:t>Wamsutter</a:t>
            </a:r>
            <a:endParaRPr lang="en-US" sz="1600" dirty="0"/>
          </a:p>
        </p:txBody>
      </p:sp>
      <p:cxnSp>
        <p:nvCxnSpPr>
          <p:cNvPr id="14" name="Straight Connector 13"/>
          <p:cNvCxnSpPr>
            <a:endCxn id="11" idx="7"/>
          </p:cNvCxnSpPr>
          <p:nvPr/>
        </p:nvCxnSpPr>
        <p:spPr>
          <a:xfrm flipH="1" flipV="1">
            <a:off x="3025682" y="2982959"/>
            <a:ext cx="22318" cy="21744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54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5876" y="0"/>
            <a:ext cx="912812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76200"/>
            <a:ext cx="8153400" cy="990600"/>
          </a:xfrm>
        </p:spPr>
        <p:txBody>
          <a:bodyPr>
            <a:normAutofit/>
          </a:bodyPr>
          <a:lstStyle/>
          <a:p>
            <a:pPr algn="r"/>
            <a:r>
              <a:rPr lang="en-US" sz="1800" dirty="0" smtClean="0"/>
              <a:t>* Dr. Jay Norton (UWYO)</a:t>
            </a:r>
            <a:endParaRPr lang="en-US" sz="1800" dirty="0"/>
          </a:p>
        </p:txBody>
      </p:sp>
    </p:spTree>
    <p:extLst>
      <p:ext uri="{BB962C8B-B14F-4D97-AF65-F5344CB8AC3E}">
        <p14:creationId xmlns:p14="http://schemas.microsoft.com/office/powerpoint/2010/main" val="105684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67799"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4876800"/>
            <a:ext cx="8153400" cy="990600"/>
          </a:xfrm>
        </p:spPr>
        <p:txBody>
          <a:bodyPr>
            <a:normAutofit/>
          </a:bodyPr>
          <a:lstStyle/>
          <a:p>
            <a:pPr algn="r"/>
            <a:r>
              <a:rPr lang="en-US" sz="1400" dirty="0" smtClean="0"/>
              <a:t>*Dr. Jay Norton (UWYO)</a:t>
            </a:r>
            <a:endParaRPr lang="en-US" sz="1400" dirty="0"/>
          </a:p>
        </p:txBody>
      </p:sp>
      <p:sp>
        <p:nvSpPr>
          <p:cNvPr id="3" name="Content Placeholder 2"/>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3170725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8"/>
            <a:ext cx="7886700" cy="1325563"/>
          </a:xfrm>
        </p:spPr>
        <p:txBody>
          <a:bodyPr/>
          <a:lstStyle/>
          <a:p>
            <a:pPr algn="ctr"/>
            <a:r>
              <a:rPr lang="en-US" dirty="0"/>
              <a:t>Conclusions</a:t>
            </a:r>
            <a:r>
              <a:rPr lang="en-US" dirty="0" smtClean="0"/>
              <a:t>? </a:t>
            </a:r>
            <a:br>
              <a:rPr lang="en-US" dirty="0" smtClean="0"/>
            </a:br>
            <a:r>
              <a:rPr lang="en-US" sz="1800" dirty="0" smtClean="0"/>
              <a:t>(* Dr. Jay Norton (UWYO))</a:t>
            </a:r>
            <a:endParaRPr lang="en-US" dirty="0"/>
          </a:p>
        </p:txBody>
      </p:sp>
      <p:sp>
        <p:nvSpPr>
          <p:cNvPr id="3" name="Content Placeholder 2"/>
          <p:cNvSpPr>
            <a:spLocks noGrp="1"/>
          </p:cNvSpPr>
          <p:nvPr>
            <p:ph idx="1"/>
          </p:nvPr>
        </p:nvSpPr>
        <p:spPr>
          <a:xfrm>
            <a:off x="628650" y="1328084"/>
            <a:ext cx="7886700" cy="5220634"/>
          </a:xfrm>
        </p:spPr>
        <p:txBody>
          <a:bodyPr>
            <a:normAutofit fontScale="92500" lnSpcReduction="20000"/>
          </a:bodyPr>
          <a:lstStyle/>
          <a:p>
            <a:pPr marL="365760" lvl="1" indent="0">
              <a:buNone/>
            </a:pPr>
            <a:endParaRPr lang="en-US" dirty="0"/>
          </a:p>
          <a:p>
            <a:r>
              <a:rPr lang="en-US" dirty="0"/>
              <a:t>Compared with degraded reference sites, reclaimed sites seem to recover or exceed original SOM levels within seven years;</a:t>
            </a:r>
          </a:p>
          <a:p>
            <a:pPr lvl="1"/>
            <a:r>
              <a:rPr lang="en-US" dirty="0"/>
              <a:t>Possibly due to increased herbaceous vegetation</a:t>
            </a:r>
          </a:p>
          <a:p>
            <a:endParaRPr lang="en-US" dirty="0"/>
          </a:p>
          <a:p>
            <a:r>
              <a:rPr lang="en-US" dirty="0"/>
              <a:t>Potentially </a:t>
            </a:r>
            <a:r>
              <a:rPr lang="en-US" dirty="0" err="1"/>
              <a:t>mineralizable</a:t>
            </a:r>
            <a:r>
              <a:rPr lang="en-US" dirty="0"/>
              <a:t> carbon recovers more slowly;</a:t>
            </a:r>
          </a:p>
          <a:p>
            <a:pPr lvl="1"/>
            <a:r>
              <a:rPr lang="en-US" dirty="0"/>
              <a:t>Possibly due to loss of soil structure, which protects labile SOM from mineralization, and continued accelerated mineralization, lack of woody species…</a:t>
            </a:r>
          </a:p>
          <a:p>
            <a:pPr lvl="1"/>
            <a:endParaRPr lang="en-US" dirty="0"/>
          </a:p>
          <a:p>
            <a:r>
              <a:rPr lang="en-US" dirty="0"/>
              <a:t>Interest in reclamation research is as variable as annual rainfall.</a:t>
            </a:r>
          </a:p>
          <a:p>
            <a:endParaRPr lang="en-US" dirty="0"/>
          </a:p>
        </p:txBody>
      </p:sp>
    </p:spTree>
    <p:extLst>
      <p:ext uri="{BB962C8B-B14F-4D97-AF65-F5344CB8AC3E}">
        <p14:creationId xmlns:p14="http://schemas.microsoft.com/office/powerpoint/2010/main" val="81903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1748</TotalTime>
  <Words>1309</Words>
  <Application>Microsoft Office PowerPoint</Application>
  <PresentationFormat>On-screen Show (4:3)</PresentationFormat>
  <Paragraphs>131</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Median</vt:lpstr>
      <vt:lpstr>j</vt:lpstr>
      <vt:lpstr>Reclamation as a process</vt:lpstr>
      <vt:lpstr>Land Reclamation and Ecosystem Restoration in Oil and Gas Fields</vt:lpstr>
      <vt:lpstr>Ecosystem services as ‘functional end points’</vt:lpstr>
      <vt:lpstr>Challenges of restoring a ‘cold desert’</vt:lpstr>
      <vt:lpstr>PowerPoint Presentation</vt:lpstr>
      <vt:lpstr>* Dr. Jay Norton (UWYO)</vt:lpstr>
      <vt:lpstr>*Dr. Jay Norton (UWYO)</vt:lpstr>
      <vt:lpstr>Conclusions?  (* Dr. Jay Norton (UWYO))</vt:lpstr>
      <vt:lpstr>Study Area (Vegetation and Insects)</vt:lpstr>
      <vt:lpstr>PowerPoint Presentation</vt:lpstr>
      <vt:lpstr>Vegetation Sampling Results</vt:lpstr>
      <vt:lpstr>NPP/NDVI</vt:lpstr>
      <vt:lpstr>PowerPoint Presentation</vt:lpstr>
      <vt:lpstr>Ain b</vt:lpstr>
      <vt:lpstr>Insects and Ecosystem Services</vt:lpstr>
      <vt:lpstr>Information about Insects from previous literature</vt:lpstr>
      <vt:lpstr>Hypotheses</vt:lpstr>
      <vt:lpstr>Vegetation Sampling Methods</vt:lpstr>
      <vt:lpstr>Insect Abundance</vt:lpstr>
      <vt:lpstr>Insect Family Richness</vt:lpstr>
      <vt:lpstr>2015 Whittaker Plot</vt:lpstr>
      <vt:lpstr>2015 Ecological Role</vt:lpstr>
      <vt:lpstr>2016 Whittaker Plot</vt:lpstr>
      <vt:lpstr>2016 Ecological Role</vt:lpstr>
      <vt:lpstr>Discussion</vt:lpstr>
      <vt:lpstr>Discussion</vt:lpstr>
      <vt:lpstr>Conclusions</vt:lpstr>
      <vt:lpstr>Future Research: Other areas (Jonah), seasons (May, July, August) traps (sweeps and sticky) and monitoring (sticky and mark-capture)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108</cp:revision>
  <cp:lastPrinted>2018-10-30T05:09:10Z</cp:lastPrinted>
  <dcterms:created xsi:type="dcterms:W3CDTF">2016-02-26T15:29:00Z</dcterms:created>
  <dcterms:modified xsi:type="dcterms:W3CDTF">2018-10-30T05:15:35Z</dcterms:modified>
</cp:coreProperties>
</file>