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4" r:id="rId1"/>
  </p:sldMasterIdLst>
  <p:notesMasterIdLst>
    <p:notesMasterId r:id="rId29"/>
  </p:notesMasterIdLst>
  <p:handoutMasterIdLst>
    <p:handoutMasterId r:id="rId30"/>
  </p:handoutMasterIdLst>
  <p:sldIdLst>
    <p:sldId id="611" r:id="rId2"/>
    <p:sldId id="597" r:id="rId3"/>
    <p:sldId id="486" r:id="rId4"/>
    <p:sldId id="616" r:id="rId5"/>
    <p:sldId id="614" r:id="rId6"/>
    <p:sldId id="575" r:id="rId7"/>
    <p:sldId id="258" r:id="rId8"/>
    <p:sldId id="257" r:id="rId9"/>
    <p:sldId id="675" r:id="rId10"/>
    <p:sldId id="638" r:id="rId11"/>
    <p:sldId id="676" r:id="rId12"/>
    <p:sldId id="661" r:id="rId13"/>
    <p:sldId id="649" r:id="rId14"/>
    <p:sldId id="646" r:id="rId15"/>
    <p:sldId id="647" r:id="rId16"/>
    <p:sldId id="677" r:id="rId17"/>
    <p:sldId id="678" r:id="rId18"/>
    <p:sldId id="658" r:id="rId19"/>
    <p:sldId id="657" r:id="rId20"/>
    <p:sldId id="656" r:id="rId21"/>
    <p:sldId id="637" r:id="rId22"/>
    <p:sldId id="672" r:id="rId23"/>
    <p:sldId id="660" r:id="rId24"/>
    <p:sldId id="662" r:id="rId25"/>
    <p:sldId id="674" r:id="rId26"/>
    <p:sldId id="679" r:id="rId27"/>
    <p:sldId id="62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6852DB2-CBDF-466A-840C-5FFD4C8F17E5}">
          <p14:sldIdLst>
            <p14:sldId id="611"/>
            <p14:sldId id="597"/>
            <p14:sldId id="486"/>
            <p14:sldId id="616"/>
            <p14:sldId id="614"/>
            <p14:sldId id="575"/>
            <p14:sldId id="258"/>
            <p14:sldId id="257"/>
            <p14:sldId id="675"/>
            <p14:sldId id="638"/>
            <p14:sldId id="676"/>
            <p14:sldId id="661"/>
            <p14:sldId id="649"/>
            <p14:sldId id="646"/>
            <p14:sldId id="647"/>
            <p14:sldId id="677"/>
            <p14:sldId id="678"/>
            <p14:sldId id="658"/>
            <p14:sldId id="657"/>
            <p14:sldId id="656"/>
            <p14:sldId id="637"/>
            <p14:sldId id="672"/>
            <p14:sldId id="660"/>
            <p14:sldId id="662"/>
            <p14:sldId id="674"/>
            <p14:sldId id="679"/>
            <p14:sldId id="62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90033"/>
    <a:srgbClr val="0AAE02"/>
    <a:srgbClr val="003300"/>
    <a:srgbClr val="0000FF"/>
    <a:srgbClr val="3B08CA"/>
    <a:srgbClr val="92EAFC"/>
    <a:srgbClr val="FE2C02"/>
    <a:srgbClr val="B6DA04"/>
    <a:srgbClr val="F343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515" autoAdjust="0"/>
    <p:restoredTop sz="90470" autoAdjust="0"/>
  </p:normalViewPr>
  <p:slideViewPr>
    <p:cSldViewPr>
      <p:cViewPr varScale="1">
        <p:scale>
          <a:sx n="84" d="100"/>
          <a:sy n="84" d="100"/>
        </p:scale>
        <p:origin x="96" y="75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510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44C5806-34C5-4877-AEA9-C7F16F8EA1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FC3427A-AFD5-4D3D-B3D6-9D3372EA380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8B89418-7B3C-41C4-993D-962D49B59506}" type="datetimeFigureOut">
              <a:rPr lang="en-US" smtClean="0"/>
              <a:t>10/30/2018</a:t>
            </a:fld>
            <a:endParaRPr lang="en-US"/>
          </a:p>
        </p:txBody>
      </p:sp>
      <p:sp>
        <p:nvSpPr>
          <p:cNvPr id="4" name="Footer Placeholder 3">
            <a:extLst>
              <a:ext uri="{FF2B5EF4-FFF2-40B4-BE49-F238E27FC236}">
                <a16:creationId xmlns:a16="http://schemas.microsoft.com/office/drawing/2014/main" id="{5189E265-FD2F-4C5A-B8FE-A1379EDB5EE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741ABDB-4D61-49C7-8D66-5490F28825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11435-9E75-4B88-ADA4-C602D042B9F4}" type="slidenum">
              <a:rPr lang="en-US" smtClean="0"/>
              <a:t>‹#›</a:t>
            </a:fld>
            <a:endParaRPr lang="en-US"/>
          </a:p>
        </p:txBody>
      </p:sp>
    </p:spTree>
    <p:extLst>
      <p:ext uri="{BB962C8B-B14F-4D97-AF65-F5344CB8AC3E}">
        <p14:creationId xmlns:p14="http://schemas.microsoft.com/office/powerpoint/2010/main" val="39349390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0C6EFF-E07A-4CE1-97AA-D78B1AA01D61}" type="datetimeFigureOut">
              <a:rPr lang="en-US" smtClean="0"/>
              <a:t>10/30/2018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E9AC11-BECB-451B-A549-EA427DCCC3DA}" type="slidenum">
              <a:rPr lang="en-US" smtClean="0"/>
              <a:t>‹#›</a:t>
            </a:fld>
            <a:endParaRPr lang="en-US"/>
          </a:p>
        </p:txBody>
      </p:sp>
    </p:spTree>
    <p:extLst>
      <p:ext uri="{BB962C8B-B14F-4D97-AF65-F5344CB8AC3E}">
        <p14:creationId xmlns:p14="http://schemas.microsoft.com/office/powerpoint/2010/main" val="210853266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E9AC11-BECB-451B-A549-EA427DCCC3DA}" type="slidenum">
              <a:rPr lang="en-US" smtClean="0"/>
              <a:t>5</a:t>
            </a:fld>
            <a:endParaRPr lang="en-US"/>
          </a:p>
        </p:txBody>
      </p:sp>
    </p:spTree>
    <p:extLst>
      <p:ext uri="{BB962C8B-B14F-4D97-AF65-F5344CB8AC3E}">
        <p14:creationId xmlns:p14="http://schemas.microsoft.com/office/powerpoint/2010/main" val="1589327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E9AC11-BECB-451B-A549-EA427DCCC3DA}" type="slidenum">
              <a:rPr lang="en-US" smtClean="0"/>
              <a:t>17</a:t>
            </a:fld>
            <a:endParaRPr lang="en-US"/>
          </a:p>
        </p:txBody>
      </p:sp>
    </p:spTree>
    <p:extLst>
      <p:ext uri="{BB962C8B-B14F-4D97-AF65-F5344CB8AC3E}">
        <p14:creationId xmlns:p14="http://schemas.microsoft.com/office/powerpoint/2010/main" val="157762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E9AC11-BECB-451B-A549-EA427DCCC3DA}" type="slidenum">
              <a:rPr lang="en-US" smtClean="0"/>
              <a:t>18</a:t>
            </a:fld>
            <a:endParaRPr lang="en-US"/>
          </a:p>
        </p:txBody>
      </p:sp>
    </p:spTree>
    <p:extLst>
      <p:ext uri="{BB962C8B-B14F-4D97-AF65-F5344CB8AC3E}">
        <p14:creationId xmlns:p14="http://schemas.microsoft.com/office/powerpoint/2010/main" val="415287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E9AC11-BECB-451B-A549-EA427DCCC3DA}" type="slidenum">
              <a:rPr lang="en-US" smtClean="0"/>
              <a:t>19</a:t>
            </a:fld>
            <a:endParaRPr lang="en-US"/>
          </a:p>
        </p:txBody>
      </p:sp>
    </p:spTree>
    <p:extLst>
      <p:ext uri="{BB962C8B-B14F-4D97-AF65-F5344CB8AC3E}">
        <p14:creationId xmlns:p14="http://schemas.microsoft.com/office/powerpoint/2010/main" val="3736907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E9AC11-BECB-451B-A549-EA427DCCC3DA}" type="slidenum">
              <a:rPr lang="en-US" smtClean="0"/>
              <a:t>20</a:t>
            </a:fld>
            <a:endParaRPr lang="en-US"/>
          </a:p>
        </p:txBody>
      </p:sp>
    </p:spTree>
    <p:extLst>
      <p:ext uri="{BB962C8B-B14F-4D97-AF65-F5344CB8AC3E}">
        <p14:creationId xmlns:p14="http://schemas.microsoft.com/office/powerpoint/2010/main" val="1266247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E9AC11-BECB-451B-A549-EA427DCCC3DA}" type="slidenum">
              <a:rPr lang="en-US" smtClean="0"/>
              <a:t>21</a:t>
            </a:fld>
            <a:endParaRPr lang="en-US"/>
          </a:p>
        </p:txBody>
      </p:sp>
    </p:spTree>
    <p:extLst>
      <p:ext uri="{BB962C8B-B14F-4D97-AF65-F5344CB8AC3E}">
        <p14:creationId xmlns:p14="http://schemas.microsoft.com/office/powerpoint/2010/main" val="3732798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E9AC11-BECB-451B-A549-EA427DCCC3DA}" type="slidenum">
              <a:rPr lang="en-US" smtClean="0"/>
              <a:t>22</a:t>
            </a:fld>
            <a:endParaRPr lang="en-US"/>
          </a:p>
        </p:txBody>
      </p:sp>
    </p:spTree>
    <p:extLst>
      <p:ext uri="{BB962C8B-B14F-4D97-AF65-F5344CB8AC3E}">
        <p14:creationId xmlns:p14="http://schemas.microsoft.com/office/powerpoint/2010/main" val="2367760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E9AC11-BECB-451B-A549-EA427DCCC3DA}" type="slidenum">
              <a:rPr lang="en-US" smtClean="0"/>
              <a:t>23</a:t>
            </a:fld>
            <a:endParaRPr lang="en-US"/>
          </a:p>
        </p:txBody>
      </p:sp>
    </p:spTree>
    <p:extLst>
      <p:ext uri="{BB962C8B-B14F-4D97-AF65-F5344CB8AC3E}">
        <p14:creationId xmlns:p14="http://schemas.microsoft.com/office/powerpoint/2010/main" val="315182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E9AC11-BECB-451B-A549-EA427DCCC3DA}" type="slidenum">
              <a:rPr lang="en-US" smtClean="0"/>
              <a:t>24</a:t>
            </a:fld>
            <a:endParaRPr lang="en-US"/>
          </a:p>
        </p:txBody>
      </p:sp>
    </p:spTree>
    <p:extLst>
      <p:ext uri="{BB962C8B-B14F-4D97-AF65-F5344CB8AC3E}">
        <p14:creationId xmlns:p14="http://schemas.microsoft.com/office/powerpoint/2010/main" val="998264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E9AC11-BECB-451B-A549-EA427DCCC3DA}" type="slidenum">
              <a:rPr lang="en-US" smtClean="0"/>
              <a:t>25</a:t>
            </a:fld>
            <a:endParaRPr lang="en-US"/>
          </a:p>
        </p:txBody>
      </p:sp>
    </p:spTree>
    <p:extLst>
      <p:ext uri="{BB962C8B-B14F-4D97-AF65-F5344CB8AC3E}">
        <p14:creationId xmlns:p14="http://schemas.microsoft.com/office/powerpoint/2010/main" val="2064304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E9AC11-BECB-451B-A549-EA427DCCC3DA}" type="slidenum">
              <a:rPr lang="en-US" smtClean="0"/>
              <a:t>9</a:t>
            </a:fld>
            <a:endParaRPr lang="en-US"/>
          </a:p>
        </p:txBody>
      </p:sp>
    </p:spTree>
    <p:extLst>
      <p:ext uri="{BB962C8B-B14F-4D97-AF65-F5344CB8AC3E}">
        <p14:creationId xmlns:p14="http://schemas.microsoft.com/office/powerpoint/2010/main" val="22388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E9AC11-BECB-451B-A549-EA427DCCC3DA}" type="slidenum">
              <a:rPr lang="en-US" smtClean="0"/>
              <a:t>10</a:t>
            </a:fld>
            <a:endParaRPr lang="en-US"/>
          </a:p>
        </p:txBody>
      </p:sp>
    </p:spTree>
    <p:extLst>
      <p:ext uri="{BB962C8B-B14F-4D97-AF65-F5344CB8AC3E}">
        <p14:creationId xmlns:p14="http://schemas.microsoft.com/office/powerpoint/2010/main" val="1609143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E9AC11-BECB-451B-A549-EA427DCCC3DA}" type="slidenum">
              <a:rPr lang="en-US" smtClean="0"/>
              <a:t>11</a:t>
            </a:fld>
            <a:endParaRPr lang="en-US"/>
          </a:p>
        </p:txBody>
      </p:sp>
    </p:spTree>
    <p:extLst>
      <p:ext uri="{BB962C8B-B14F-4D97-AF65-F5344CB8AC3E}">
        <p14:creationId xmlns:p14="http://schemas.microsoft.com/office/powerpoint/2010/main" val="3499654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E9AC11-BECB-451B-A549-EA427DCCC3DA}" type="slidenum">
              <a:rPr lang="en-US" smtClean="0"/>
              <a:t>12</a:t>
            </a:fld>
            <a:endParaRPr lang="en-US"/>
          </a:p>
        </p:txBody>
      </p:sp>
    </p:spTree>
    <p:extLst>
      <p:ext uri="{BB962C8B-B14F-4D97-AF65-F5344CB8AC3E}">
        <p14:creationId xmlns:p14="http://schemas.microsoft.com/office/powerpoint/2010/main" val="3630343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E9AC11-BECB-451B-A549-EA427DCCC3DA}" type="slidenum">
              <a:rPr lang="en-US" smtClean="0"/>
              <a:t>13</a:t>
            </a:fld>
            <a:endParaRPr lang="en-US"/>
          </a:p>
        </p:txBody>
      </p:sp>
    </p:spTree>
    <p:extLst>
      <p:ext uri="{BB962C8B-B14F-4D97-AF65-F5344CB8AC3E}">
        <p14:creationId xmlns:p14="http://schemas.microsoft.com/office/powerpoint/2010/main" val="893332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E9AC11-BECB-451B-A549-EA427DCCC3DA}" type="slidenum">
              <a:rPr lang="en-US" smtClean="0"/>
              <a:t>14</a:t>
            </a:fld>
            <a:endParaRPr lang="en-US"/>
          </a:p>
        </p:txBody>
      </p:sp>
    </p:spTree>
    <p:extLst>
      <p:ext uri="{BB962C8B-B14F-4D97-AF65-F5344CB8AC3E}">
        <p14:creationId xmlns:p14="http://schemas.microsoft.com/office/powerpoint/2010/main" val="2700160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E9AC11-BECB-451B-A549-EA427DCCC3DA}" type="slidenum">
              <a:rPr lang="en-US" smtClean="0"/>
              <a:t>15</a:t>
            </a:fld>
            <a:endParaRPr lang="en-US"/>
          </a:p>
        </p:txBody>
      </p:sp>
    </p:spTree>
    <p:extLst>
      <p:ext uri="{BB962C8B-B14F-4D97-AF65-F5344CB8AC3E}">
        <p14:creationId xmlns:p14="http://schemas.microsoft.com/office/powerpoint/2010/main" val="3135567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E9AC11-BECB-451B-A549-EA427DCCC3DA}" type="slidenum">
              <a:rPr lang="en-US" smtClean="0"/>
              <a:t>16</a:t>
            </a:fld>
            <a:endParaRPr lang="en-US"/>
          </a:p>
        </p:txBody>
      </p:sp>
    </p:spTree>
    <p:extLst>
      <p:ext uri="{BB962C8B-B14F-4D97-AF65-F5344CB8AC3E}">
        <p14:creationId xmlns:p14="http://schemas.microsoft.com/office/powerpoint/2010/main" val="763940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687DB-95FF-4262-8643-CB00948064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2731D2-7DC5-468D-85E5-E9665ABA65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9CDA09-A242-4759-83D8-B9E44D39BC33}"/>
              </a:ext>
            </a:extLst>
          </p:cNvPr>
          <p:cNvSpPr>
            <a:spLocks noGrp="1"/>
          </p:cNvSpPr>
          <p:nvPr>
            <p:ph type="dt" sz="half" idx="10"/>
          </p:nvPr>
        </p:nvSpPr>
        <p:spPr/>
        <p:txBody>
          <a:bodyPr/>
          <a:lstStyle/>
          <a:p>
            <a:pPr eaLnBrk="1" latinLnBrk="0" hangingPunct="1"/>
            <a:fld id="{D0A8BBEE-75A4-4D11-9B4B-0483F3D23052}" type="datetime1">
              <a:rPr lang="en-US" smtClean="0"/>
              <a:t>10/30/2018</a:t>
            </a:fld>
            <a:endParaRPr lang="en-US"/>
          </a:p>
        </p:txBody>
      </p:sp>
      <p:sp>
        <p:nvSpPr>
          <p:cNvPr id="5" name="Footer Placeholder 4">
            <a:extLst>
              <a:ext uri="{FF2B5EF4-FFF2-40B4-BE49-F238E27FC236}">
                <a16:creationId xmlns:a16="http://schemas.microsoft.com/office/drawing/2014/main" id="{5AF41965-AC18-467D-8326-C83F8B057FD7}"/>
              </a:ext>
            </a:extLst>
          </p:cNvPr>
          <p:cNvSpPr>
            <a:spLocks noGrp="1"/>
          </p:cNvSpPr>
          <p:nvPr>
            <p:ph type="ftr" sz="quarter" idx="11"/>
          </p:nvPr>
        </p:nvSpPr>
        <p:spPr/>
        <p:txBody>
          <a:bodyPr/>
          <a:lstStyle/>
          <a:p>
            <a:r>
              <a:rPr kumimoji="0" lang="en-US"/>
              <a:t>Aerobotic Geophysical Systems - Denver, CO </a:t>
            </a:r>
          </a:p>
        </p:txBody>
      </p:sp>
      <p:sp>
        <p:nvSpPr>
          <p:cNvPr id="6" name="Slide Number Placeholder 5">
            <a:extLst>
              <a:ext uri="{FF2B5EF4-FFF2-40B4-BE49-F238E27FC236}">
                <a16:creationId xmlns:a16="http://schemas.microsoft.com/office/drawing/2014/main" id="{1ACA941E-AA09-4401-961B-4CED235F148A}"/>
              </a:ext>
            </a:extLst>
          </p:cNvPr>
          <p:cNvSpPr>
            <a:spLocks noGrp="1"/>
          </p:cNvSpPr>
          <p:nvPr>
            <p:ph type="sldNum" sz="quarter" idx="12"/>
          </p:nvPr>
        </p:nvSpPr>
        <p:spPr/>
        <p:txBody>
          <a:bodyPr/>
          <a:lstStyle/>
          <a:p>
            <a:pPr eaLnBrk="1" latinLnBrk="0" hangingPunct="1"/>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485065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35246-B99F-4AF0-8775-33DC2E9972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551157-36CA-4D7D-85BF-1F1D6569DB3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018374-6A63-4671-8E81-71079384323F}"/>
              </a:ext>
            </a:extLst>
          </p:cNvPr>
          <p:cNvSpPr>
            <a:spLocks noGrp="1"/>
          </p:cNvSpPr>
          <p:nvPr>
            <p:ph type="dt" sz="half" idx="10"/>
          </p:nvPr>
        </p:nvSpPr>
        <p:spPr/>
        <p:txBody>
          <a:bodyPr/>
          <a:lstStyle/>
          <a:p>
            <a:pPr eaLnBrk="1" latinLnBrk="0" hangingPunct="1"/>
            <a:fld id="{59AA8734-07D2-436E-920A-B9A318470241}" type="datetime1">
              <a:rPr lang="en-US" smtClean="0"/>
              <a:t>10/30/2018</a:t>
            </a:fld>
            <a:endParaRPr lang="en-US"/>
          </a:p>
        </p:txBody>
      </p:sp>
      <p:sp>
        <p:nvSpPr>
          <p:cNvPr id="5" name="Footer Placeholder 4">
            <a:extLst>
              <a:ext uri="{FF2B5EF4-FFF2-40B4-BE49-F238E27FC236}">
                <a16:creationId xmlns:a16="http://schemas.microsoft.com/office/drawing/2014/main" id="{F90C3701-D4E5-4DF2-8093-4DAEDD6D2418}"/>
              </a:ext>
            </a:extLst>
          </p:cNvPr>
          <p:cNvSpPr>
            <a:spLocks noGrp="1"/>
          </p:cNvSpPr>
          <p:nvPr>
            <p:ph type="ftr" sz="quarter" idx="11"/>
          </p:nvPr>
        </p:nvSpPr>
        <p:spPr/>
        <p:txBody>
          <a:bodyPr/>
          <a:lstStyle/>
          <a:p>
            <a:r>
              <a:rPr kumimoji="0" lang="en-US"/>
              <a:t>Aerobotic Geophysical Systems - Denver, CO </a:t>
            </a:r>
          </a:p>
        </p:txBody>
      </p:sp>
      <p:sp>
        <p:nvSpPr>
          <p:cNvPr id="6" name="Slide Number Placeholder 5">
            <a:extLst>
              <a:ext uri="{FF2B5EF4-FFF2-40B4-BE49-F238E27FC236}">
                <a16:creationId xmlns:a16="http://schemas.microsoft.com/office/drawing/2014/main" id="{98500CAF-F539-4E06-801E-36856D2C6C45}"/>
              </a:ext>
            </a:extLst>
          </p:cNvPr>
          <p:cNvSpPr>
            <a:spLocks noGrp="1"/>
          </p:cNvSpPr>
          <p:nvPr>
            <p:ph type="sldNum" sz="quarter" idx="12"/>
          </p:nvPr>
        </p:nvSpPr>
        <p:spPr/>
        <p:txBody>
          <a:bodyPr/>
          <a:lstStyle/>
          <a:p>
            <a:pPr eaLnBrk="1" latinLnBrk="0" hangingPunct="1"/>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2029566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443C41-4DEF-4A38-8C63-B140D02154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C65EBC-A7FE-4987-B27C-16A4E2A620E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12B2F3-9C3C-42A6-B6F6-BD425F41E033}"/>
              </a:ext>
            </a:extLst>
          </p:cNvPr>
          <p:cNvSpPr>
            <a:spLocks noGrp="1"/>
          </p:cNvSpPr>
          <p:nvPr>
            <p:ph type="dt" sz="half" idx="10"/>
          </p:nvPr>
        </p:nvSpPr>
        <p:spPr/>
        <p:txBody>
          <a:bodyPr/>
          <a:lstStyle/>
          <a:p>
            <a:pPr eaLnBrk="1" latinLnBrk="0" hangingPunct="1"/>
            <a:fld id="{AC1E1791-428B-4592-B2C7-7E5E38AFF5D0}" type="datetime1">
              <a:rPr lang="en-US" smtClean="0"/>
              <a:t>10/30/2018</a:t>
            </a:fld>
            <a:endParaRPr lang="en-US"/>
          </a:p>
        </p:txBody>
      </p:sp>
      <p:sp>
        <p:nvSpPr>
          <p:cNvPr id="5" name="Footer Placeholder 4">
            <a:extLst>
              <a:ext uri="{FF2B5EF4-FFF2-40B4-BE49-F238E27FC236}">
                <a16:creationId xmlns:a16="http://schemas.microsoft.com/office/drawing/2014/main" id="{0329882C-9907-4D58-876F-29E8EA680015}"/>
              </a:ext>
            </a:extLst>
          </p:cNvPr>
          <p:cNvSpPr>
            <a:spLocks noGrp="1"/>
          </p:cNvSpPr>
          <p:nvPr>
            <p:ph type="ftr" sz="quarter" idx="11"/>
          </p:nvPr>
        </p:nvSpPr>
        <p:spPr/>
        <p:txBody>
          <a:bodyPr/>
          <a:lstStyle/>
          <a:p>
            <a:r>
              <a:rPr kumimoji="0" lang="en-US"/>
              <a:t>Aerobotic Geophysical Systems - Denver, CO </a:t>
            </a:r>
          </a:p>
        </p:txBody>
      </p:sp>
      <p:sp>
        <p:nvSpPr>
          <p:cNvPr id="6" name="Slide Number Placeholder 5">
            <a:extLst>
              <a:ext uri="{FF2B5EF4-FFF2-40B4-BE49-F238E27FC236}">
                <a16:creationId xmlns:a16="http://schemas.microsoft.com/office/drawing/2014/main" id="{E20AD846-5B6D-46C7-8E79-F3921E50E222}"/>
              </a:ext>
            </a:extLst>
          </p:cNvPr>
          <p:cNvSpPr>
            <a:spLocks noGrp="1"/>
          </p:cNvSpPr>
          <p:nvPr>
            <p:ph type="sldNum" sz="quarter" idx="12"/>
          </p:nvPr>
        </p:nvSpPr>
        <p:spPr/>
        <p:txBody>
          <a:bodyPr/>
          <a:lstStyle/>
          <a:p>
            <a:pPr eaLnBrk="1" latinLnBrk="0" hangingPunct="1"/>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307976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76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fld id="{4031FBE9-AE3F-4BE0-A031-64911059C54C}" type="datetime1">
              <a:rPr lang="en-US" altLang="en-US" smtClean="0"/>
              <a:t>10/30/2018</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r>
              <a:rPr lang="en-US" altLang="en-US"/>
              <a:t>Aerobotic Geophysical Systems - Denver, CO </a:t>
            </a: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76BEA27-D38F-40C7-ABA8-EC78B4AECDD0}" type="slidenum">
              <a:rPr lang="en-US" altLang="en-US"/>
              <a:pPr/>
              <a:t>‹#›</a:t>
            </a:fld>
            <a:endParaRPr lang="en-US" altLang="en-US"/>
          </a:p>
        </p:txBody>
      </p:sp>
    </p:spTree>
    <p:extLst>
      <p:ext uri="{BB962C8B-B14F-4D97-AF65-F5344CB8AC3E}">
        <p14:creationId xmlns:p14="http://schemas.microsoft.com/office/powerpoint/2010/main" val="560997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228600"/>
            <a:ext cx="10769600" cy="609600"/>
          </a:xfrm>
        </p:spPr>
        <p:txBody>
          <a:bodyPr/>
          <a:lstStyle/>
          <a:p>
            <a:r>
              <a:rPr lang="en-US"/>
              <a:t>Click to edit Master title style</a:t>
            </a:r>
          </a:p>
        </p:txBody>
      </p:sp>
      <p:sp>
        <p:nvSpPr>
          <p:cNvPr id="3" name="Text Placeholder 2"/>
          <p:cNvSpPr>
            <a:spLocks noGrp="1"/>
          </p:cNvSpPr>
          <p:nvPr>
            <p:ph type="body" sz="half" idx="1"/>
          </p:nvPr>
        </p:nvSpPr>
        <p:spPr>
          <a:xfrm>
            <a:off x="914400" y="1219200"/>
            <a:ext cx="50800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219200"/>
            <a:ext cx="50800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429000"/>
            <a:ext cx="50800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5891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0132A-272A-4949-A550-9B729691CD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0121B3-9DD3-41AB-8815-C33C320C7A1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EC051F-3AE1-4606-879C-0DD0C9BB354B}"/>
              </a:ext>
            </a:extLst>
          </p:cNvPr>
          <p:cNvSpPr>
            <a:spLocks noGrp="1"/>
          </p:cNvSpPr>
          <p:nvPr>
            <p:ph type="dt" sz="half" idx="10"/>
          </p:nvPr>
        </p:nvSpPr>
        <p:spPr/>
        <p:txBody>
          <a:bodyPr/>
          <a:lstStyle/>
          <a:p>
            <a:pPr eaLnBrk="1" latinLnBrk="0" hangingPunct="1"/>
            <a:fld id="{F6704385-3F53-4265-8D41-63CB57282FC8}" type="datetime1">
              <a:rPr lang="en-US" smtClean="0"/>
              <a:t>10/30/2018</a:t>
            </a:fld>
            <a:endParaRPr lang="en-US"/>
          </a:p>
        </p:txBody>
      </p:sp>
      <p:sp>
        <p:nvSpPr>
          <p:cNvPr id="5" name="Footer Placeholder 4">
            <a:extLst>
              <a:ext uri="{FF2B5EF4-FFF2-40B4-BE49-F238E27FC236}">
                <a16:creationId xmlns:a16="http://schemas.microsoft.com/office/drawing/2014/main" id="{D38E3058-E32B-448C-8CCD-0A72B941AF01}"/>
              </a:ext>
            </a:extLst>
          </p:cNvPr>
          <p:cNvSpPr>
            <a:spLocks noGrp="1"/>
          </p:cNvSpPr>
          <p:nvPr>
            <p:ph type="ftr" sz="quarter" idx="11"/>
          </p:nvPr>
        </p:nvSpPr>
        <p:spPr/>
        <p:txBody>
          <a:bodyPr/>
          <a:lstStyle/>
          <a:p>
            <a:r>
              <a:rPr kumimoji="0" lang="en-US"/>
              <a:t>Aerobotic Geophysical Systems - Denver, CO </a:t>
            </a:r>
          </a:p>
        </p:txBody>
      </p:sp>
      <p:sp>
        <p:nvSpPr>
          <p:cNvPr id="6" name="Slide Number Placeholder 5">
            <a:extLst>
              <a:ext uri="{FF2B5EF4-FFF2-40B4-BE49-F238E27FC236}">
                <a16:creationId xmlns:a16="http://schemas.microsoft.com/office/drawing/2014/main" id="{8F738785-F600-4B24-98B5-08B452D306B6}"/>
              </a:ext>
            </a:extLst>
          </p:cNvPr>
          <p:cNvSpPr>
            <a:spLocks noGrp="1"/>
          </p:cNvSpPr>
          <p:nvPr>
            <p:ph type="sldNum" sz="quarter" idx="12"/>
          </p:nvPr>
        </p:nvSpPr>
        <p:spPr/>
        <p:txBody>
          <a:bodyPr/>
          <a:lstStyle/>
          <a:p>
            <a:pPr eaLnBrk="1" latinLnBrk="0" hangingPunct="1"/>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215907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A126E-4F7C-4246-B90C-AE8CC648BB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558DC4-76ED-4631-B0C3-9EA328C57D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D0E3BEA-6B8A-45A8-83AB-E596F6EED277}"/>
              </a:ext>
            </a:extLst>
          </p:cNvPr>
          <p:cNvSpPr>
            <a:spLocks noGrp="1"/>
          </p:cNvSpPr>
          <p:nvPr>
            <p:ph type="dt" sz="half" idx="10"/>
          </p:nvPr>
        </p:nvSpPr>
        <p:spPr/>
        <p:txBody>
          <a:bodyPr/>
          <a:lstStyle/>
          <a:p>
            <a:pPr eaLnBrk="1" latinLnBrk="0" hangingPunct="1"/>
            <a:fld id="{1F0277C6-0F92-49B9-A16A-8ED2F03DF21C}" type="datetime1">
              <a:rPr lang="en-US" smtClean="0"/>
              <a:t>10/30/2018</a:t>
            </a:fld>
            <a:endParaRPr lang="en-US"/>
          </a:p>
        </p:txBody>
      </p:sp>
      <p:sp>
        <p:nvSpPr>
          <p:cNvPr id="5" name="Footer Placeholder 4">
            <a:extLst>
              <a:ext uri="{FF2B5EF4-FFF2-40B4-BE49-F238E27FC236}">
                <a16:creationId xmlns:a16="http://schemas.microsoft.com/office/drawing/2014/main" id="{EAD2E9E8-18F9-4242-AE6C-64F4C987DB26}"/>
              </a:ext>
            </a:extLst>
          </p:cNvPr>
          <p:cNvSpPr>
            <a:spLocks noGrp="1"/>
          </p:cNvSpPr>
          <p:nvPr>
            <p:ph type="ftr" sz="quarter" idx="11"/>
          </p:nvPr>
        </p:nvSpPr>
        <p:spPr/>
        <p:txBody>
          <a:bodyPr/>
          <a:lstStyle/>
          <a:p>
            <a:r>
              <a:rPr kumimoji="0" lang="en-US"/>
              <a:t>Aerobotic Geophysical Systems - Denver, CO </a:t>
            </a:r>
          </a:p>
        </p:txBody>
      </p:sp>
      <p:sp>
        <p:nvSpPr>
          <p:cNvPr id="6" name="Slide Number Placeholder 5">
            <a:extLst>
              <a:ext uri="{FF2B5EF4-FFF2-40B4-BE49-F238E27FC236}">
                <a16:creationId xmlns:a16="http://schemas.microsoft.com/office/drawing/2014/main" id="{CC4D1AE1-E6E5-4DA9-A82D-30E4AC1A47EA}"/>
              </a:ext>
            </a:extLst>
          </p:cNvPr>
          <p:cNvSpPr>
            <a:spLocks noGrp="1"/>
          </p:cNvSpPr>
          <p:nvPr>
            <p:ph type="sldNum" sz="quarter" idx="12"/>
          </p:nvPr>
        </p:nvSpPr>
        <p:spPr/>
        <p:txBody>
          <a:bodyPr/>
          <a:lstStyle/>
          <a:p>
            <a:pPr eaLnBrk="1" latinLnBrk="0" hangingPunct="1"/>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530510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D878C-EE6A-440C-9713-C382149A3E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B2044A-3D4F-4242-B8C7-E9BEDFD1039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518F53-71C9-4BB1-93F4-3900A472860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D74A1B-FD74-474C-BCD9-829255A2EEA5}"/>
              </a:ext>
            </a:extLst>
          </p:cNvPr>
          <p:cNvSpPr>
            <a:spLocks noGrp="1"/>
          </p:cNvSpPr>
          <p:nvPr>
            <p:ph type="dt" sz="half" idx="10"/>
          </p:nvPr>
        </p:nvSpPr>
        <p:spPr/>
        <p:txBody>
          <a:bodyPr/>
          <a:lstStyle/>
          <a:p>
            <a:pPr eaLnBrk="1" latinLnBrk="0" hangingPunct="1"/>
            <a:fld id="{1555CFD7-7064-422A-9113-8465987851CF}" type="datetime1">
              <a:rPr lang="en-US" smtClean="0"/>
              <a:t>10/30/2018</a:t>
            </a:fld>
            <a:endParaRPr lang="en-US"/>
          </a:p>
        </p:txBody>
      </p:sp>
      <p:sp>
        <p:nvSpPr>
          <p:cNvPr id="6" name="Footer Placeholder 5">
            <a:extLst>
              <a:ext uri="{FF2B5EF4-FFF2-40B4-BE49-F238E27FC236}">
                <a16:creationId xmlns:a16="http://schemas.microsoft.com/office/drawing/2014/main" id="{FAF19D96-0255-4E31-980F-98CDCC695C11}"/>
              </a:ext>
            </a:extLst>
          </p:cNvPr>
          <p:cNvSpPr>
            <a:spLocks noGrp="1"/>
          </p:cNvSpPr>
          <p:nvPr>
            <p:ph type="ftr" sz="quarter" idx="11"/>
          </p:nvPr>
        </p:nvSpPr>
        <p:spPr/>
        <p:txBody>
          <a:bodyPr/>
          <a:lstStyle/>
          <a:p>
            <a:r>
              <a:rPr kumimoji="0" lang="en-US"/>
              <a:t>Aerobotic Geophysical Systems - Denver, CO </a:t>
            </a:r>
          </a:p>
        </p:txBody>
      </p:sp>
      <p:sp>
        <p:nvSpPr>
          <p:cNvPr id="7" name="Slide Number Placeholder 6">
            <a:extLst>
              <a:ext uri="{FF2B5EF4-FFF2-40B4-BE49-F238E27FC236}">
                <a16:creationId xmlns:a16="http://schemas.microsoft.com/office/drawing/2014/main" id="{40A959D9-3A7C-4584-90BE-AE5A0C5146D7}"/>
              </a:ext>
            </a:extLst>
          </p:cNvPr>
          <p:cNvSpPr>
            <a:spLocks noGrp="1"/>
          </p:cNvSpPr>
          <p:nvPr>
            <p:ph type="sldNum" sz="quarter" idx="12"/>
          </p:nvPr>
        </p:nvSpPr>
        <p:spPr/>
        <p:txBody>
          <a:bodyPr/>
          <a:lstStyle/>
          <a:p>
            <a:pPr eaLnBrk="1" latinLnBrk="0" hangingPunct="1"/>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4226109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94CD5-5AD6-4254-BA02-3C2F55206A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5B57E6-369B-47F5-A98A-90CDD996FF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784C0AF-1E27-4E62-98DC-F73FE74EA87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6345DD-1B89-4B3A-B3C1-AE59F2A44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EDA1845-D2FE-48B2-A77C-FB5AD92AC54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7847F8-54AA-42ED-A0F4-80E14A50B5F9}"/>
              </a:ext>
            </a:extLst>
          </p:cNvPr>
          <p:cNvSpPr>
            <a:spLocks noGrp="1"/>
          </p:cNvSpPr>
          <p:nvPr>
            <p:ph type="dt" sz="half" idx="10"/>
          </p:nvPr>
        </p:nvSpPr>
        <p:spPr/>
        <p:txBody>
          <a:bodyPr/>
          <a:lstStyle/>
          <a:p>
            <a:pPr eaLnBrk="1" latinLnBrk="0" hangingPunct="1"/>
            <a:fld id="{77C20D15-18C2-4BFD-9586-BF437A828BB2}" type="datetime1">
              <a:rPr lang="en-US" smtClean="0"/>
              <a:t>10/30/2018</a:t>
            </a:fld>
            <a:endParaRPr lang="en-US"/>
          </a:p>
        </p:txBody>
      </p:sp>
      <p:sp>
        <p:nvSpPr>
          <p:cNvPr id="8" name="Footer Placeholder 7">
            <a:extLst>
              <a:ext uri="{FF2B5EF4-FFF2-40B4-BE49-F238E27FC236}">
                <a16:creationId xmlns:a16="http://schemas.microsoft.com/office/drawing/2014/main" id="{4B762006-6984-4F89-8513-B4B19DE8106E}"/>
              </a:ext>
            </a:extLst>
          </p:cNvPr>
          <p:cNvSpPr>
            <a:spLocks noGrp="1"/>
          </p:cNvSpPr>
          <p:nvPr>
            <p:ph type="ftr" sz="quarter" idx="11"/>
          </p:nvPr>
        </p:nvSpPr>
        <p:spPr/>
        <p:txBody>
          <a:bodyPr/>
          <a:lstStyle/>
          <a:p>
            <a:r>
              <a:rPr kumimoji="0" lang="en-US"/>
              <a:t>Aerobotic Geophysical Systems - Denver, CO </a:t>
            </a:r>
          </a:p>
        </p:txBody>
      </p:sp>
      <p:sp>
        <p:nvSpPr>
          <p:cNvPr id="9" name="Slide Number Placeholder 8">
            <a:extLst>
              <a:ext uri="{FF2B5EF4-FFF2-40B4-BE49-F238E27FC236}">
                <a16:creationId xmlns:a16="http://schemas.microsoft.com/office/drawing/2014/main" id="{903F3A89-F79B-4E04-BE36-9A6CC1832DD2}"/>
              </a:ext>
            </a:extLst>
          </p:cNvPr>
          <p:cNvSpPr>
            <a:spLocks noGrp="1"/>
          </p:cNvSpPr>
          <p:nvPr>
            <p:ph type="sldNum" sz="quarter" idx="12"/>
          </p:nvPr>
        </p:nvSpPr>
        <p:spPr/>
        <p:txBody>
          <a:bodyPr/>
          <a:lstStyle/>
          <a:p>
            <a:pPr eaLnBrk="1" latinLnBrk="0" hangingPunct="1"/>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2079165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9B317-EAE1-461F-8D66-CE46FF0824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93C21C-A744-4391-86B3-10BE4B7009F3}"/>
              </a:ext>
            </a:extLst>
          </p:cNvPr>
          <p:cNvSpPr>
            <a:spLocks noGrp="1"/>
          </p:cNvSpPr>
          <p:nvPr>
            <p:ph type="dt" sz="half" idx="10"/>
          </p:nvPr>
        </p:nvSpPr>
        <p:spPr/>
        <p:txBody>
          <a:bodyPr/>
          <a:lstStyle/>
          <a:p>
            <a:pPr eaLnBrk="1" latinLnBrk="0" hangingPunct="1"/>
            <a:fld id="{53AFB3B5-C5F3-49A6-BB49-4B434ADD1948}" type="datetime1">
              <a:rPr lang="en-US" smtClean="0"/>
              <a:t>10/30/2018</a:t>
            </a:fld>
            <a:endParaRPr lang="en-US"/>
          </a:p>
        </p:txBody>
      </p:sp>
      <p:sp>
        <p:nvSpPr>
          <p:cNvPr id="4" name="Footer Placeholder 3">
            <a:extLst>
              <a:ext uri="{FF2B5EF4-FFF2-40B4-BE49-F238E27FC236}">
                <a16:creationId xmlns:a16="http://schemas.microsoft.com/office/drawing/2014/main" id="{AEA4701D-71A5-435D-847B-E1D80B67A83C}"/>
              </a:ext>
            </a:extLst>
          </p:cNvPr>
          <p:cNvSpPr>
            <a:spLocks noGrp="1"/>
          </p:cNvSpPr>
          <p:nvPr>
            <p:ph type="ftr" sz="quarter" idx="11"/>
          </p:nvPr>
        </p:nvSpPr>
        <p:spPr/>
        <p:txBody>
          <a:bodyPr/>
          <a:lstStyle/>
          <a:p>
            <a:r>
              <a:rPr kumimoji="0" lang="en-US"/>
              <a:t>Aerobotic Geophysical Systems - Denver, CO </a:t>
            </a:r>
          </a:p>
        </p:txBody>
      </p:sp>
      <p:sp>
        <p:nvSpPr>
          <p:cNvPr id="5" name="Slide Number Placeholder 4">
            <a:extLst>
              <a:ext uri="{FF2B5EF4-FFF2-40B4-BE49-F238E27FC236}">
                <a16:creationId xmlns:a16="http://schemas.microsoft.com/office/drawing/2014/main" id="{FEBD88F6-545B-4449-843A-571425C5DDDC}"/>
              </a:ext>
            </a:extLst>
          </p:cNvPr>
          <p:cNvSpPr>
            <a:spLocks noGrp="1"/>
          </p:cNvSpPr>
          <p:nvPr>
            <p:ph type="sldNum" sz="quarter" idx="12"/>
          </p:nvPr>
        </p:nvSpPr>
        <p:spPr/>
        <p:txBody>
          <a:bodyPr/>
          <a:lstStyle/>
          <a:p>
            <a:pPr eaLnBrk="1" latinLnBrk="0" hangingPunct="1"/>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2965113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C5D3F2-8005-4CB5-B528-F483C8E1F4A4}"/>
              </a:ext>
            </a:extLst>
          </p:cNvPr>
          <p:cNvSpPr>
            <a:spLocks noGrp="1"/>
          </p:cNvSpPr>
          <p:nvPr>
            <p:ph type="dt" sz="half" idx="10"/>
          </p:nvPr>
        </p:nvSpPr>
        <p:spPr/>
        <p:txBody>
          <a:bodyPr/>
          <a:lstStyle/>
          <a:p>
            <a:pPr eaLnBrk="1" latinLnBrk="0" hangingPunct="1"/>
            <a:fld id="{DCCCDBA9-481B-4D37-91AE-E8F6A2A5042E}" type="datetime1">
              <a:rPr lang="en-US" smtClean="0"/>
              <a:t>10/30/2018</a:t>
            </a:fld>
            <a:endParaRPr lang="en-US"/>
          </a:p>
        </p:txBody>
      </p:sp>
      <p:sp>
        <p:nvSpPr>
          <p:cNvPr id="3" name="Footer Placeholder 2">
            <a:extLst>
              <a:ext uri="{FF2B5EF4-FFF2-40B4-BE49-F238E27FC236}">
                <a16:creationId xmlns:a16="http://schemas.microsoft.com/office/drawing/2014/main" id="{12E550FF-AD79-4E26-A95D-839DD36E18DD}"/>
              </a:ext>
            </a:extLst>
          </p:cNvPr>
          <p:cNvSpPr>
            <a:spLocks noGrp="1"/>
          </p:cNvSpPr>
          <p:nvPr>
            <p:ph type="ftr" sz="quarter" idx="11"/>
          </p:nvPr>
        </p:nvSpPr>
        <p:spPr/>
        <p:txBody>
          <a:bodyPr/>
          <a:lstStyle/>
          <a:p>
            <a:r>
              <a:rPr kumimoji="0" lang="en-US"/>
              <a:t>Aerobotic Geophysical Systems - Denver, CO </a:t>
            </a:r>
          </a:p>
        </p:txBody>
      </p:sp>
      <p:sp>
        <p:nvSpPr>
          <p:cNvPr id="4" name="Slide Number Placeholder 3">
            <a:extLst>
              <a:ext uri="{FF2B5EF4-FFF2-40B4-BE49-F238E27FC236}">
                <a16:creationId xmlns:a16="http://schemas.microsoft.com/office/drawing/2014/main" id="{AF37B079-9B72-4155-ABA9-3EAFD9D35C22}"/>
              </a:ext>
            </a:extLst>
          </p:cNvPr>
          <p:cNvSpPr>
            <a:spLocks noGrp="1"/>
          </p:cNvSpPr>
          <p:nvPr>
            <p:ph type="sldNum" sz="quarter" idx="12"/>
          </p:nvPr>
        </p:nvSpPr>
        <p:spPr/>
        <p:txBody>
          <a:bodyPr/>
          <a:lstStyle/>
          <a:p>
            <a:pPr eaLnBrk="1" latinLnBrk="0" hangingPunct="1"/>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021922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9BFA3-E205-4AB5-898C-8CFBD87C7E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944376-32D1-4BD5-AAD3-DC8BA33576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F98D1-EF5B-47BD-BCC4-9181BB3427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E43BDF2-22FF-4032-8420-CCA0C5F114BE}"/>
              </a:ext>
            </a:extLst>
          </p:cNvPr>
          <p:cNvSpPr>
            <a:spLocks noGrp="1"/>
          </p:cNvSpPr>
          <p:nvPr>
            <p:ph type="dt" sz="half" idx="10"/>
          </p:nvPr>
        </p:nvSpPr>
        <p:spPr/>
        <p:txBody>
          <a:bodyPr/>
          <a:lstStyle/>
          <a:p>
            <a:pPr eaLnBrk="1" latinLnBrk="0" hangingPunct="1"/>
            <a:fld id="{409E0D36-FC8D-4D11-8192-6FDD6082EE67}" type="datetime1">
              <a:rPr lang="en-US" smtClean="0"/>
              <a:t>10/30/2018</a:t>
            </a:fld>
            <a:endParaRPr lang="en-US"/>
          </a:p>
        </p:txBody>
      </p:sp>
      <p:sp>
        <p:nvSpPr>
          <p:cNvPr id="6" name="Footer Placeholder 5">
            <a:extLst>
              <a:ext uri="{FF2B5EF4-FFF2-40B4-BE49-F238E27FC236}">
                <a16:creationId xmlns:a16="http://schemas.microsoft.com/office/drawing/2014/main" id="{0F9A31A9-BE7D-4B85-8C63-A7FABB29356F}"/>
              </a:ext>
            </a:extLst>
          </p:cNvPr>
          <p:cNvSpPr>
            <a:spLocks noGrp="1"/>
          </p:cNvSpPr>
          <p:nvPr>
            <p:ph type="ftr" sz="quarter" idx="11"/>
          </p:nvPr>
        </p:nvSpPr>
        <p:spPr/>
        <p:txBody>
          <a:bodyPr/>
          <a:lstStyle/>
          <a:p>
            <a:r>
              <a:rPr kumimoji="0" lang="en-US"/>
              <a:t>Aerobotic Geophysical Systems - Denver, CO </a:t>
            </a:r>
          </a:p>
        </p:txBody>
      </p:sp>
      <p:sp>
        <p:nvSpPr>
          <p:cNvPr id="7" name="Slide Number Placeholder 6">
            <a:extLst>
              <a:ext uri="{FF2B5EF4-FFF2-40B4-BE49-F238E27FC236}">
                <a16:creationId xmlns:a16="http://schemas.microsoft.com/office/drawing/2014/main" id="{4F15549A-675B-44A5-AB77-21582CD81E6D}"/>
              </a:ext>
            </a:extLst>
          </p:cNvPr>
          <p:cNvSpPr>
            <a:spLocks noGrp="1"/>
          </p:cNvSpPr>
          <p:nvPr>
            <p:ph type="sldNum" sz="quarter" idx="12"/>
          </p:nvPr>
        </p:nvSpPr>
        <p:spPr/>
        <p:txBody>
          <a:bodyPr/>
          <a:lstStyle/>
          <a:p>
            <a:pPr eaLnBrk="1" latinLnBrk="0" hangingPunct="1"/>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3427853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3361E-01F2-4F87-913E-26235D3C89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82A183-C1F6-4B93-A63C-9CA2945933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DF3357-97F8-4F7C-B1F1-F95464EDE5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C66FCB-B1F3-47CF-8299-C451B1F1075B}"/>
              </a:ext>
            </a:extLst>
          </p:cNvPr>
          <p:cNvSpPr>
            <a:spLocks noGrp="1"/>
          </p:cNvSpPr>
          <p:nvPr>
            <p:ph type="dt" sz="half" idx="10"/>
          </p:nvPr>
        </p:nvSpPr>
        <p:spPr/>
        <p:txBody>
          <a:bodyPr/>
          <a:lstStyle/>
          <a:p>
            <a:pPr eaLnBrk="1" latinLnBrk="0" hangingPunct="1"/>
            <a:fld id="{AC1AB55B-A8A9-46BE-B962-9946CB3DCC0F}" type="datetime1">
              <a:rPr lang="en-US" smtClean="0"/>
              <a:t>10/30/2018</a:t>
            </a:fld>
            <a:endParaRPr lang="en-US"/>
          </a:p>
        </p:txBody>
      </p:sp>
      <p:sp>
        <p:nvSpPr>
          <p:cNvPr id="6" name="Footer Placeholder 5">
            <a:extLst>
              <a:ext uri="{FF2B5EF4-FFF2-40B4-BE49-F238E27FC236}">
                <a16:creationId xmlns:a16="http://schemas.microsoft.com/office/drawing/2014/main" id="{09DC1ACB-C0A9-4ACD-A7FA-C19CDC621A7C}"/>
              </a:ext>
            </a:extLst>
          </p:cNvPr>
          <p:cNvSpPr>
            <a:spLocks noGrp="1"/>
          </p:cNvSpPr>
          <p:nvPr>
            <p:ph type="ftr" sz="quarter" idx="11"/>
          </p:nvPr>
        </p:nvSpPr>
        <p:spPr/>
        <p:txBody>
          <a:bodyPr/>
          <a:lstStyle/>
          <a:p>
            <a:r>
              <a:rPr kumimoji="0" lang="en-US"/>
              <a:t>Aerobotic Geophysical Systems - Denver, CO </a:t>
            </a:r>
          </a:p>
        </p:txBody>
      </p:sp>
      <p:sp>
        <p:nvSpPr>
          <p:cNvPr id="7" name="Slide Number Placeholder 6">
            <a:extLst>
              <a:ext uri="{FF2B5EF4-FFF2-40B4-BE49-F238E27FC236}">
                <a16:creationId xmlns:a16="http://schemas.microsoft.com/office/drawing/2014/main" id="{399E732F-0F7A-419C-A7C8-2A6BE5094C2C}"/>
              </a:ext>
            </a:extLst>
          </p:cNvPr>
          <p:cNvSpPr>
            <a:spLocks noGrp="1"/>
          </p:cNvSpPr>
          <p:nvPr>
            <p:ph type="sldNum" sz="quarter" idx="12"/>
          </p:nvPr>
        </p:nvSpPr>
        <p:spPr/>
        <p:txBody>
          <a:bodyPr/>
          <a:lstStyle/>
          <a:p>
            <a:pPr eaLnBrk="1" latinLnBrk="0" hangingPunct="1"/>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3032353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F4B546-4614-4E3E-90B7-0A7428F7D5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C658D3-A077-4C25-99FB-49F6235D37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1C0822-E6C5-4F37-9E07-DA161F70EE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latinLnBrk="0" hangingPunct="1"/>
            <a:fld id="{0590502D-AE7C-4AAE-87A3-502310C24336}" type="datetime1">
              <a:rPr lang="en-US" smtClean="0"/>
              <a:t>10/30/2018</a:t>
            </a:fld>
            <a:endParaRPr lang="en-US">
              <a:solidFill>
                <a:schemeClr val="tx1">
                  <a:shade val="50000"/>
                </a:schemeClr>
              </a:solidFill>
            </a:endParaRPr>
          </a:p>
        </p:txBody>
      </p:sp>
      <p:sp>
        <p:nvSpPr>
          <p:cNvPr id="5" name="Footer Placeholder 4">
            <a:extLst>
              <a:ext uri="{FF2B5EF4-FFF2-40B4-BE49-F238E27FC236}">
                <a16:creationId xmlns:a16="http://schemas.microsoft.com/office/drawing/2014/main" id="{B597F88B-04F9-4A5F-B555-A7A5CC9663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0" lang="en-US">
                <a:solidFill>
                  <a:schemeClr val="tx1">
                    <a:shade val="50000"/>
                  </a:schemeClr>
                </a:solidFill>
              </a:rPr>
              <a:t>Aerobotic Geophysical Systems - Denver, CO </a:t>
            </a:r>
          </a:p>
        </p:txBody>
      </p:sp>
      <p:sp>
        <p:nvSpPr>
          <p:cNvPr id="6" name="Slide Number Placeholder 5">
            <a:extLst>
              <a:ext uri="{FF2B5EF4-FFF2-40B4-BE49-F238E27FC236}">
                <a16:creationId xmlns:a16="http://schemas.microsoft.com/office/drawing/2014/main" id="{83E3341C-57D1-4657-9EC0-6E8FFFAA4D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latinLnBrk="0" hangingPunct="1"/>
            <a:fld id="{69E29E33-B620-47F9-BB04-8846C2A5AFCC}" type="slidenum">
              <a:rPr kumimoji="0" lang="en-US" smtClean="0"/>
              <a:pPr eaLnBrk="1" latinLnBrk="0" hangingPunct="1"/>
              <a:t>‹#›</a:t>
            </a:fld>
            <a:endParaRPr kumimoji="0" lang="en-US" dirty="0">
              <a:solidFill>
                <a:schemeClr val="tx1">
                  <a:shade val="50000"/>
                </a:schemeClr>
              </a:solidFill>
            </a:endParaRPr>
          </a:p>
        </p:txBody>
      </p:sp>
    </p:spTree>
    <p:extLst>
      <p:ext uri="{BB962C8B-B14F-4D97-AF65-F5344CB8AC3E}">
        <p14:creationId xmlns:p14="http://schemas.microsoft.com/office/powerpoint/2010/main" val="2145123669"/>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0.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0.jpeg"/><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0.jpeg"/></Relationships>
</file>

<file path=ppt/slides/_rels/slide27.xml.rels><?xml version="1.0" encoding="UTF-8" standalone="yes"?>
<Relationships xmlns="http://schemas.openxmlformats.org/package/2006/relationships"><Relationship Id="rId3" Type="http://schemas.openxmlformats.org/officeDocument/2006/relationships/hyperlink" Target="mailto:rbell@igsdenver.com" TargetMode="External"/><Relationship Id="rId2" Type="http://schemas.openxmlformats.org/officeDocument/2006/relationships/image" Target="../media/image34.jpeg"/><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eg"/><Relationship Id="rId1" Type="http://schemas.openxmlformats.org/officeDocument/2006/relationships/slideLayout" Target="../slideLayouts/slideLayout13.xm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78734" y="412468"/>
            <a:ext cx="11781192" cy="1446550"/>
          </a:xfrm>
          <a:prstGeom prst="rect">
            <a:avLst/>
          </a:prstGeom>
          <a:noFill/>
        </p:spPr>
        <p:txBody>
          <a:bodyPr wrap="square" rtlCol="0">
            <a:spAutoFit/>
          </a:bodyPr>
          <a:lstStyle/>
          <a:p>
            <a:pPr algn="ctr">
              <a:spcAft>
                <a:spcPts val="1800"/>
              </a:spcAft>
            </a:pPr>
            <a:r>
              <a:rPr lang="en-US" sz="4400" b="1" i="1" dirty="0">
                <a:latin typeface="Arial" panose="020B0604020202020204" pitchFamily="34" charset="0"/>
                <a:cs typeface="Arial" panose="020B0604020202020204" pitchFamily="34" charset="0"/>
              </a:rPr>
              <a:t>Drone Magnetometry Applied to Detecting and Mapping Legacy Wells and Pipelines</a:t>
            </a:r>
            <a:endParaRPr lang="en-US" sz="4400" i="1"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BD8D79C8-011F-4601-B0B8-AAEB61A17B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024" y="5607095"/>
            <a:ext cx="945216" cy="1075935"/>
          </a:xfrm>
          <a:prstGeom prst="rect">
            <a:avLst/>
          </a:prstGeom>
          <a:ln w="12700">
            <a:solidFill>
              <a:schemeClr val="bg1"/>
            </a:solidFill>
          </a:ln>
        </p:spPr>
      </p:pic>
      <p:sp>
        <p:nvSpPr>
          <p:cNvPr id="4" name="TextBox 3">
            <a:extLst>
              <a:ext uri="{FF2B5EF4-FFF2-40B4-BE49-F238E27FC236}">
                <a16:creationId xmlns:a16="http://schemas.microsoft.com/office/drawing/2014/main" id="{380AAE8E-86F8-49EC-A6EA-1DEDC92C13E5}"/>
              </a:ext>
            </a:extLst>
          </p:cNvPr>
          <p:cNvSpPr txBox="1"/>
          <p:nvPr/>
        </p:nvSpPr>
        <p:spPr>
          <a:xfrm>
            <a:off x="610092" y="1961939"/>
            <a:ext cx="10918475" cy="954107"/>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Ronald S. Bell</a:t>
            </a:r>
          </a:p>
          <a:p>
            <a:pPr algn="ctr"/>
            <a:r>
              <a:rPr lang="en-US" sz="2800" dirty="0">
                <a:latin typeface="Arial" panose="020B0604020202020204" pitchFamily="34" charset="0"/>
                <a:cs typeface="Arial" panose="020B0604020202020204" pitchFamily="34" charset="0"/>
              </a:rPr>
              <a:t>Geophysicist &amp; geoDRONEologist</a:t>
            </a:r>
          </a:p>
        </p:txBody>
      </p:sp>
      <p:sp>
        <p:nvSpPr>
          <p:cNvPr id="2" name="TextBox 1">
            <a:extLst>
              <a:ext uri="{FF2B5EF4-FFF2-40B4-BE49-F238E27FC236}">
                <a16:creationId xmlns:a16="http://schemas.microsoft.com/office/drawing/2014/main" id="{7E7734C9-FB06-4C44-95B1-435AC57E891B}"/>
              </a:ext>
            </a:extLst>
          </p:cNvPr>
          <p:cNvSpPr txBox="1"/>
          <p:nvPr/>
        </p:nvSpPr>
        <p:spPr>
          <a:xfrm>
            <a:off x="937910" y="3983320"/>
            <a:ext cx="11254090" cy="1015663"/>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25</a:t>
            </a:r>
            <a:r>
              <a:rPr lang="en-US" sz="3200" b="1" baseline="30000" dirty="0">
                <a:latin typeface="Arial" panose="020B0604020202020204" pitchFamily="34" charset="0"/>
                <a:cs typeface="Arial" panose="020B0604020202020204" pitchFamily="34" charset="0"/>
              </a:rPr>
              <a:t>th</a:t>
            </a:r>
            <a:r>
              <a:rPr lang="en-US" sz="3200" b="1" dirty="0">
                <a:latin typeface="Arial" panose="020B0604020202020204" pitchFamily="34" charset="0"/>
                <a:cs typeface="Arial" panose="020B0604020202020204" pitchFamily="34" charset="0"/>
              </a:rPr>
              <a:t> International Petroleum Environmental Conference </a:t>
            </a:r>
          </a:p>
          <a:p>
            <a:r>
              <a:rPr lang="en-US" sz="2800" dirty="0">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94206970-F56D-466F-8CA8-42276D3FA706}"/>
              </a:ext>
            </a:extLst>
          </p:cNvPr>
          <p:cNvSpPr txBox="1"/>
          <p:nvPr/>
        </p:nvSpPr>
        <p:spPr>
          <a:xfrm>
            <a:off x="304800" y="3573236"/>
            <a:ext cx="3086100" cy="369332"/>
          </a:xfrm>
          <a:prstGeom prst="rect">
            <a:avLst/>
          </a:prstGeom>
          <a:noFill/>
        </p:spPr>
        <p:txBody>
          <a:bodyPr wrap="square" rtlCol="0">
            <a:spAutoFit/>
          </a:bodyPr>
          <a:lstStyle/>
          <a:p>
            <a:r>
              <a:rPr lang="en-US" dirty="0"/>
              <a:t>Presented at the:</a:t>
            </a:r>
          </a:p>
        </p:txBody>
      </p:sp>
      <p:sp>
        <p:nvSpPr>
          <p:cNvPr id="5" name="TextBox 4">
            <a:extLst>
              <a:ext uri="{FF2B5EF4-FFF2-40B4-BE49-F238E27FC236}">
                <a16:creationId xmlns:a16="http://schemas.microsoft.com/office/drawing/2014/main" id="{B3596FC9-6C8D-43DB-BE8F-AEB38E15DE57}"/>
              </a:ext>
            </a:extLst>
          </p:cNvPr>
          <p:cNvSpPr txBox="1"/>
          <p:nvPr/>
        </p:nvSpPr>
        <p:spPr>
          <a:xfrm>
            <a:off x="1700364" y="4504563"/>
            <a:ext cx="9828203" cy="461665"/>
          </a:xfrm>
          <a:prstGeom prst="rect">
            <a:avLst/>
          </a:prstGeom>
          <a:noFill/>
        </p:spPr>
        <p:txBody>
          <a:bodyPr wrap="none" rtlCol="0">
            <a:spAutoFit/>
          </a:bodyPr>
          <a:lstStyle/>
          <a:p>
            <a:r>
              <a:rPr lang="en-US" sz="2400" dirty="0"/>
              <a:t>Presented on:  October 30, 2018   -  Grand Hyatt Denver Hotel    Denver, CO </a:t>
            </a:r>
          </a:p>
        </p:txBody>
      </p:sp>
      <p:pic>
        <p:nvPicPr>
          <p:cNvPr id="12" name="Picture 11">
            <a:extLst>
              <a:ext uri="{FF2B5EF4-FFF2-40B4-BE49-F238E27FC236}">
                <a16:creationId xmlns:a16="http://schemas.microsoft.com/office/drawing/2014/main" id="{C8862F42-5AE8-4C7A-93F2-08D34CCE61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8345" y="5523081"/>
            <a:ext cx="1245871" cy="1159949"/>
          </a:xfrm>
          <a:prstGeom prst="rect">
            <a:avLst/>
          </a:prstGeom>
        </p:spPr>
      </p:pic>
    </p:spTree>
    <p:extLst>
      <p:ext uri="{BB962C8B-B14F-4D97-AF65-F5344CB8AC3E}">
        <p14:creationId xmlns:p14="http://schemas.microsoft.com/office/powerpoint/2010/main" val="51837966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1032B752-CA1F-4716-8F0C-F5FB1AF08A34}"/>
              </a:ext>
            </a:extLst>
          </p:cNvPr>
          <p:cNvCxnSpPr>
            <a:cxnSpLocks/>
          </p:cNvCxnSpPr>
          <p:nvPr/>
        </p:nvCxnSpPr>
        <p:spPr>
          <a:xfrm>
            <a:off x="8686799" y="1981200"/>
            <a:ext cx="0" cy="762000"/>
          </a:xfrm>
          <a:prstGeom prst="line">
            <a:avLst/>
          </a:prstGeom>
          <a:ln w="88900">
            <a:solidFill>
              <a:srgbClr val="990033"/>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262" y="5768416"/>
            <a:ext cx="805790" cy="907547"/>
          </a:xfrm>
          <a:prstGeom prst="rect">
            <a:avLst/>
          </a:prstGeom>
        </p:spPr>
      </p:pic>
      <p:sp>
        <p:nvSpPr>
          <p:cNvPr id="3" name="TextBox 2"/>
          <p:cNvSpPr txBox="1"/>
          <p:nvPr/>
        </p:nvSpPr>
        <p:spPr>
          <a:xfrm>
            <a:off x="609600" y="244229"/>
            <a:ext cx="9144000" cy="584775"/>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a plugged and abandoned O&amp;G well?</a:t>
            </a:r>
          </a:p>
        </p:txBody>
      </p:sp>
      <p:sp>
        <p:nvSpPr>
          <p:cNvPr id="2" name="Freeform: Shape 1">
            <a:extLst>
              <a:ext uri="{FF2B5EF4-FFF2-40B4-BE49-F238E27FC236}">
                <a16:creationId xmlns:a16="http://schemas.microsoft.com/office/drawing/2014/main" id="{FF3F641B-00AC-4194-89CE-AB129CFD4ED3}"/>
              </a:ext>
            </a:extLst>
          </p:cNvPr>
          <p:cNvSpPr/>
          <p:nvPr/>
        </p:nvSpPr>
        <p:spPr>
          <a:xfrm>
            <a:off x="6901819" y="1409603"/>
            <a:ext cx="4708934" cy="297437"/>
          </a:xfrm>
          <a:custGeom>
            <a:avLst/>
            <a:gdLst>
              <a:gd name="connsiteX0" fmla="*/ 0 w 4475018"/>
              <a:gd name="connsiteY0" fmla="*/ 158067 h 258245"/>
              <a:gd name="connsiteX1" fmla="*/ 290945 w 4475018"/>
              <a:gd name="connsiteY1" fmla="*/ 213485 h 258245"/>
              <a:gd name="connsiteX2" fmla="*/ 969818 w 4475018"/>
              <a:gd name="connsiteY2" fmla="*/ 213485 h 258245"/>
              <a:gd name="connsiteX3" fmla="*/ 1814945 w 4475018"/>
              <a:gd name="connsiteY3" fmla="*/ 199631 h 258245"/>
              <a:gd name="connsiteX4" fmla="*/ 2175163 w 4475018"/>
              <a:gd name="connsiteY4" fmla="*/ 241194 h 258245"/>
              <a:gd name="connsiteX5" fmla="*/ 2673927 w 4475018"/>
              <a:gd name="connsiteY5" fmla="*/ 241194 h 258245"/>
              <a:gd name="connsiteX6" fmla="*/ 3228109 w 4475018"/>
              <a:gd name="connsiteY6" fmla="*/ 33376 h 258245"/>
              <a:gd name="connsiteX7" fmla="*/ 3602182 w 4475018"/>
              <a:gd name="connsiteY7" fmla="*/ 5667 h 258245"/>
              <a:gd name="connsiteX8" fmla="*/ 4031673 w 4475018"/>
              <a:gd name="connsiteY8" fmla="*/ 88794 h 258245"/>
              <a:gd name="connsiteX9" fmla="*/ 4364182 w 4475018"/>
              <a:gd name="connsiteY9" fmla="*/ 213485 h 258245"/>
              <a:gd name="connsiteX10" fmla="*/ 4364182 w 4475018"/>
              <a:gd name="connsiteY10" fmla="*/ 213485 h 258245"/>
              <a:gd name="connsiteX11" fmla="*/ 4475018 w 4475018"/>
              <a:gd name="connsiteY11" fmla="*/ 227340 h 258245"/>
              <a:gd name="connsiteX0" fmla="*/ 0 w 4475018"/>
              <a:gd name="connsiteY0" fmla="*/ 154448 h 241706"/>
              <a:gd name="connsiteX1" fmla="*/ 290945 w 4475018"/>
              <a:gd name="connsiteY1" fmla="*/ 209866 h 241706"/>
              <a:gd name="connsiteX2" fmla="*/ 969818 w 4475018"/>
              <a:gd name="connsiteY2" fmla="*/ 209866 h 241706"/>
              <a:gd name="connsiteX3" fmla="*/ 1814945 w 4475018"/>
              <a:gd name="connsiteY3" fmla="*/ 196012 h 241706"/>
              <a:gd name="connsiteX4" fmla="*/ 2175163 w 4475018"/>
              <a:gd name="connsiteY4" fmla="*/ 237575 h 241706"/>
              <a:gd name="connsiteX5" fmla="*/ 2780252 w 4475018"/>
              <a:gd name="connsiteY5" fmla="*/ 78086 h 241706"/>
              <a:gd name="connsiteX6" fmla="*/ 3228109 w 4475018"/>
              <a:gd name="connsiteY6" fmla="*/ 29757 h 241706"/>
              <a:gd name="connsiteX7" fmla="*/ 3602182 w 4475018"/>
              <a:gd name="connsiteY7" fmla="*/ 2048 h 241706"/>
              <a:gd name="connsiteX8" fmla="*/ 4031673 w 4475018"/>
              <a:gd name="connsiteY8" fmla="*/ 85175 h 241706"/>
              <a:gd name="connsiteX9" fmla="*/ 4364182 w 4475018"/>
              <a:gd name="connsiteY9" fmla="*/ 209866 h 241706"/>
              <a:gd name="connsiteX10" fmla="*/ 4364182 w 4475018"/>
              <a:gd name="connsiteY10" fmla="*/ 209866 h 241706"/>
              <a:gd name="connsiteX11" fmla="*/ 4475018 w 4475018"/>
              <a:gd name="connsiteY11" fmla="*/ 223721 h 241706"/>
              <a:gd name="connsiteX0" fmla="*/ 0 w 4475018"/>
              <a:gd name="connsiteY0" fmla="*/ 174976 h 262234"/>
              <a:gd name="connsiteX1" fmla="*/ 290945 w 4475018"/>
              <a:gd name="connsiteY1" fmla="*/ 230394 h 262234"/>
              <a:gd name="connsiteX2" fmla="*/ 969818 w 4475018"/>
              <a:gd name="connsiteY2" fmla="*/ 230394 h 262234"/>
              <a:gd name="connsiteX3" fmla="*/ 1814945 w 4475018"/>
              <a:gd name="connsiteY3" fmla="*/ 216540 h 262234"/>
              <a:gd name="connsiteX4" fmla="*/ 2175163 w 4475018"/>
              <a:gd name="connsiteY4" fmla="*/ 258103 h 262234"/>
              <a:gd name="connsiteX5" fmla="*/ 2780252 w 4475018"/>
              <a:gd name="connsiteY5" fmla="*/ 98614 h 262234"/>
              <a:gd name="connsiteX6" fmla="*/ 3228109 w 4475018"/>
              <a:gd name="connsiteY6" fmla="*/ 50285 h 262234"/>
              <a:gd name="connsiteX7" fmla="*/ 3729773 w 4475018"/>
              <a:gd name="connsiteY7" fmla="*/ 1311 h 262234"/>
              <a:gd name="connsiteX8" fmla="*/ 4031673 w 4475018"/>
              <a:gd name="connsiteY8" fmla="*/ 105703 h 262234"/>
              <a:gd name="connsiteX9" fmla="*/ 4364182 w 4475018"/>
              <a:gd name="connsiteY9" fmla="*/ 230394 h 262234"/>
              <a:gd name="connsiteX10" fmla="*/ 4364182 w 4475018"/>
              <a:gd name="connsiteY10" fmla="*/ 230394 h 262234"/>
              <a:gd name="connsiteX11" fmla="*/ 4475018 w 4475018"/>
              <a:gd name="connsiteY11" fmla="*/ 244249 h 262234"/>
              <a:gd name="connsiteX0" fmla="*/ 0 w 4475018"/>
              <a:gd name="connsiteY0" fmla="*/ 196266 h 283524"/>
              <a:gd name="connsiteX1" fmla="*/ 290945 w 4475018"/>
              <a:gd name="connsiteY1" fmla="*/ 251684 h 283524"/>
              <a:gd name="connsiteX2" fmla="*/ 969818 w 4475018"/>
              <a:gd name="connsiteY2" fmla="*/ 251684 h 283524"/>
              <a:gd name="connsiteX3" fmla="*/ 1814945 w 4475018"/>
              <a:gd name="connsiteY3" fmla="*/ 237830 h 283524"/>
              <a:gd name="connsiteX4" fmla="*/ 2175163 w 4475018"/>
              <a:gd name="connsiteY4" fmla="*/ 279393 h 283524"/>
              <a:gd name="connsiteX5" fmla="*/ 2780252 w 4475018"/>
              <a:gd name="connsiteY5" fmla="*/ 119904 h 283524"/>
              <a:gd name="connsiteX6" fmla="*/ 3206844 w 4475018"/>
              <a:gd name="connsiteY6" fmla="*/ 7780 h 283524"/>
              <a:gd name="connsiteX7" fmla="*/ 3729773 w 4475018"/>
              <a:gd name="connsiteY7" fmla="*/ 22601 h 283524"/>
              <a:gd name="connsiteX8" fmla="*/ 4031673 w 4475018"/>
              <a:gd name="connsiteY8" fmla="*/ 126993 h 283524"/>
              <a:gd name="connsiteX9" fmla="*/ 4364182 w 4475018"/>
              <a:gd name="connsiteY9" fmla="*/ 251684 h 283524"/>
              <a:gd name="connsiteX10" fmla="*/ 4364182 w 4475018"/>
              <a:gd name="connsiteY10" fmla="*/ 251684 h 283524"/>
              <a:gd name="connsiteX11" fmla="*/ 4475018 w 4475018"/>
              <a:gd name="connsiteY11" fmla="*/ 265539 h 283524"/>
              <a:gd name="connsiteX0" fmla="*/ 0 w 4475018"/>
              <a:gd name="connsiteY0" fmla="*/ 196266 h 283524"/>
              <a:gd name="connsiteX1" fmla="*/ 290945 w 4475018"/>
              <a:gd name="connsiteY1" fmla="*/ 251684 h 283524"/>
              <a:gd name="connsiteX2" fmla="*/ 969818 w 4475018"/>
              <a:gd name="connsiteY2" fmla="*/ 251684 h 283524"/>
              <a:gd name="connsiteX3" fmla="*/ 1814945 w 4475018"/>
              <a:gd name="connsiteY3" fmla="*/ 237830 h 283524"/>
              <a:gd name="connsiteX4" fmla="*/ 2175163 w 4475018"/>
              <a:gd name="connsiteY4" fmla="*/ 279393 h 283524"/>
              <a:gd name="connsiteX5" fmla="*/ 2780252 w 4475018"/>
              <a:gd name="connsiteY5" fmla="*/ 119904 h 283524"/>
              <a:gd name="connsiteX6" fmla="*/ 3206844 w 4475018"/>
              <a:gd name="connsiteY6" fmla="*/ 7780 h 283524"/>
              <a:gd name="connsiteX7" fmla="*/ 3729773 w 4475018"/>
              <a:gd name="connsiteY7" fmla="*/ 22601 h 283524"/>
              <a:gd name="connsiteX8" fmla="*/ 4031673 w 4475018"/>
              <a:gd name="connsiteY8" fmla="*/ 126993 h 283524"/>
              <a:gd name="connsiteX9" fmla="*/ 4364182 w 4475018"/>
              <a:gd name="connsiteY9" fmla="*/ 251684 h 283524"/>
              <a:gd name="connsiteX10" fmla="*/ 4342917 w 4475018"/>
              <a:gd name="connsiteY10" fmla="*/ 155991 h 283524"/>
              <a:gd name="connsiteX11" fmla="*/ 4475018 w 4475018"/>
              <a:gd name="connsiteY11" fmla="*/ 265539 h 283524"/>
              <a:gd name="connsiteX0" fmla="*/ 0 w 4708934"/>
              <a:gd name="connsiteY0" fmla="*/ 196266 h 297437"/>
              <a:gd name="connsiteX1" fmla="*/ 290945 w 4708934"/>
              <a:gd name="connsiteY1" fmla="*/ 251684 h 297437"/>
              <a:gd name="connsiteX2" fmla="*/ 969818 w 4708934"/>
              <a:gd name="connsiteY2" fmla="*/ 251684 h 297437"/>
              <a:gd name="connsiteX3" fmla="*/ 1814945 w 4708934"/>
              <a:gd name="connsiteY3" fmla="*/ 237830 h 297437"/>
              <a:gd name="connsiteX4" fmla="*/ 2175163 w 4708934"/>
              <a:gd name="connsiteY4" fmla="*/ 279393 h 297437"/>
              <a:gd name="connsiteX5" fmla="*/ 2780252 w 4708934"/>
              <a:gd name="connsiteY5" fmla="*/ 119904 h 297437"/>
              <a:gd name="connsiteX6" fmla="*/ 3206844 w 4708934"/>
              <a:gd name="connsiteY6" fmla="*/ 7780 h 297437"/>
              <a:gd name="connsiteX7" fmla="*/ 3729773 w 4708934"/>
              <a:gd name="connsiteY7" fmla="*/ 22601 h 297437"/>
              <a:gd name="connsiteX8" fmla="*/ 4031673 w 4708934"/>
              <a:gd name="connsiteY8" fmla="*/ 126993 h 297437"/>
              <a:gd name="connsiteX9" fmla="*/ 4364182 w 4708934"/>
              <a:gd name="connsiteY9" fmla="*/ 251684 h 297437"/>
              <a:gd name="connsiteX10" fmla="*/ 4342917 w 4708934"/>
              <a:gd name="connsiteY10" fmla="*/ 155991 h 297437"/>
              <a:gd name="connsiteX11" fmla="*/ 4708934 w 4708934"/>
              <a:gd name="connsiteY11" fmla="*/ 297437 h 297437"/>
              <a:gd name="connsiteX0" fmla="*/ 0 w 4708934"/>
              <a:gd name="connsiteY0" fmla="*/ 196266 h 297437"/>
              <a:gd name="connsiteX1" fmla="*/ 290945 w 4708934"/>
              <a:gd name="connsiteY1" fmla="*/ 251684 h 297437"/>
              <a:gd name="connsiteX2" fmla="*/ 969818 w 4708934"/>
              <a:gd name="connsiteY2" fmla="*/ 251684 h 297437"/>
              <a:gd name="connsiteX3" fmla="*/ 1814945 w 4708934"/>
              <a:gd name="connsiteY3" fmla="*/ 237830 h 297437"/>
              <a:gd name="connsiteX4" fmla="*/ 2175163 w 4708934"/>
              <a:gd name="connsiteY4" fmla="*/ 279393 h 297437"/>
              <a:gd name="connsiteX5" fmla="*/ 2780252 w 4708934"/>
              <a:gd name="connsiteY5" fmla="*/ 119904 h 297437"/>
              <a:gd name="connsiteX6" fmla="*/ 3206844 w 4708934"/>
              <a:gd name="connsiteY6" fmla="*/ 7780 h 297437"/>
              <a:gd name="connsiteX7" fmla="*/ 3729773 w 4708934"/>
              <a:gd name="connsiteY7" fmla="*/ 22601 h 297437"/>
              <a:gd name="connsiteX8" fmla="*/ 4031673 w 4708934"/>
              <a:gd name="connsiteY8" fmla="*/ 126993 h 297437"/>
              <a:gd name="connsiteX9" fmla="*/ 4119633 w 4708934"/>
              <a:gd name="connsiteY9" fmla="*/ 230419 h 297437"/>
              <a:gd name="connsiteX10" fmla="*/ 4342917 w 4708934"/>
              <a:gd name="connsiteY10" fmla="*/ 155991 h 297437"/>
              <a:gd name="connsiteX11" fmla="*/ 4708934 w 4708934"/>
              <a:gd name="connsiteY11" fmla="*/ 297437 h 297437"/>
              <a:gd name="connsiteX0" fmla="*/ 0 w 4708934"/>
              <a:gd name="connsiteY0" fmla="*/ 196266 h 297437"/>
              <a:gd name="connsiteX1" fmla="*/ 290945 w 4708934"/>
              <a:gd name="connsiteY1" fmla="*/ 251684 h 297437"/>
              <a:gd name="connsiteX2" fmla="*/ 969818 w 4708934"/>
              <a:gd name="connsiteY2" fmla="*/ 251684 h 297437"/>
              <a:gd name="connsiteX3" fmla="*/ 1814945 w 4708934"/>
              <a:gd name="connsiteY3" fmla="*/ 237830 h 297437"/>
              <a:gd name="connsiteX4" fmla="*/ 2175163 w 4708934"/>
              <a:gd name="connsiteY4" fmla="*/ 279393 h 297437"/>
              <a:gd name="connsiteX5" fmla="*/ 2780252 w 4708934"/>
              <a:gd name="connsiteY5" fmla="*/ 119904 h 297437"/>
              <a:gd name="connsiteX6" fmla="*/ 3206844 w 4708934"/>
              <a:gd name="connsiteY6" fmla="*/ 7780 h 297437"/>
              <a:gd name="connsiteX7" fmla="*/ 3729773 w 4708934"/>
              <a:gd name="connsiteY7" fmla="*/ 22601 h 297437"/>
              <a:gd name="connsiteX8" fmla="*/ 4031673 w 4708934"/>
              <a:gd name="connsiteY8" fmla="*/ 126993 h 297437"/>
              <a:gd name="connsiteX9" fmla="*/ 4119633 w 4708934"/>
              <a:gd name="connsiteY9" fmla="*/ 230419 h 297437"/>
              <a:gd name="connsiteX10" fmla="*/ 4406712 w 4708934"/>
              <a:gd name="connsiteY10" fmla="*/ 219787 h 297437"/>
              <a:gd name="connsiteX11" fmla="*/ 4708934 w 4708934"/>
              <a:gd name="connsiteY11" fmla="*/ 297437 h 297437"/>
              <a:gd name="connsiteX0" fmla="*/ 0 w 4708934"/>
              <a:gd name="connsiteY0" fmla="*/ 196266 h 297437"/>
              <a:gd name="connsiteX1" fmla="*/ 290945 w 4708934"/>
              <a:gd name="connsiteY1" fmla="*/ 251684 h 297437"/>
              <a:gd name="connsiteX2" fmla="*/ 969818 w 4708934"/>
              <a:gd name="connsiteY2" fmla="*/ 251684 h 297437"/>
              <a:gd name="connsiteX3" fmla="*/ 1814945 w 4708934"/>
              <a:gd name="connsiteY3" fmla="*/ 237830 h 297437"/>
              <a:gd name="connsiteX4" fmla="*/ 2175163 w 4708934"/>
              <a:gd name="connsiteY4" fmla="*/ 279393 h 297437"/>
              <a:gd name="connsiteX5" fmla="*/ 2780252 w 4708934"/>
              <a:gd name="connsiteY5" fmla="*/ 119904 h 297437"/>
              <a:gd name="connsiteX6" fmla="*/ 3206844 w 4708934"/>
              <a:gd name="connsiteY6" fmla="*/ 7780 h 297437"/>
              <a:gd name="connsiteX7" fmla="*/ 3729773 w 4708934"/>
              <a:gd name="connsiteY7" fmla="*/ 22601 h 297437"/>
              <a:gd name="connsiteX8" fmla="*/ 4031673 w 4708934"/>
              <a:gd name="connsiteY8" fmla="*/ 126993 h 297437"/>
              <a:gd name="connsiteX9" fmla="*/ 4162164 w 4708934"/>
              <a:gd name="connsiteY9" fmla="*/ 177256 h 297437"/>
              <a:gd name="connsiteX10" fmla="*/ 4406712 w 4708934"/>
              <a:gd name="connsiteY10" fmla="*/ 219787 h 297437"/>
              <a:gd name="connsiteX11" fmla="*/ 4708934 w 4708934"/>
              <a:gd name="connsiteY11" fmla="*/ 297437 h 297437"/>
              <a:gd name="connsiteX0" fmla="*/ 0 w 4708934"/>
              <a:gd name="connsiteY0" fmla="*/ 196266 h 297437"/>
              <a:gd name="connsiteX1" fmla="*/ 290945 w 4708934"/>
              <a:gd name="connsiteY1" fmla="*/ 251684 h 297437"/>
              <a:gd name="connsiteX2" fmla="*/ 969818 w 4708934"/>
              <a:gd name="connsiteY2" fmla="*/ 251684 h 297437"/>
              <a:gd name="connsiteX3" fmla="*/ 1814945 w 4708934"/>
              <a:gd name="connsiteY3" fmla="*/ 237830 h 297437"/>
              <a:gd name="connsiteX4" fmla="*/ 2228326 w 4708934"/>
              <a:gd name="connsiteY4" fmla="*/ 236863 h 297437"/>
              <a:gd name="connsiteX5" fmla="*/ 2780252 w 4708934"/>
              <a:gd name="connsiteY5" fmla="*/ 119904 h 297437"/>
              <a:gd name="connsiteX6" fmla="*/ 3206844 w 4708934"/>
              <a:gd name="connsiteY6" fmla="*/ 7780 h 297437"/>
              <a:gd name="connsiteX7" fmla="*/ 3729773 w 4708934"/>
              <a:gd name="connsiteY7" fmla="*/ 22601 h 297437"/>
              <a:gd name="connsiteX8" fmla="*/ 4031673 w 4708934"/>
              <a:gd name="connsiteY8" fmla="*/ 126993 h 297437"/>
              <a:gd name="connsiteX9" fmla="*/ 4162164 w 4708934"/>
              <a:gd name="connsiteY9" fmla="*/ 177256 h 297437"/>
              <a:gd name="connsiteX10" fmla="*/ 4406712 w 4708934"/>
              <a:gd name="connsiteY10" fmla="*/ 219787 h 297437"/>
              <a:gd name="connsiteX11" fmla="*/ 4708934 w 4708934"/>
              <a:gd name="connsiteY11" fmla="*/ 297437 h 29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08934" h="297437">
                <a:moveTo>
                  <a:pt x="0" y="196266"/>
                </a:moveTo>
                <a:cubicBezTo>
                  <a:pt x="64654" y="219357"/>
                  <a:pt x="129309" y="242448"/>
                  <a:pt x="290945" y="251684"/>
                </a:cubicBezTo>
                <a:cubicBezTo>
                  <a:pt x="452581" y="260920"/>
                  <a:pt x="969818" y="251684"/>
                  <a:pt x="969818" y="251684"/>
                </a:cubicBezTo>
                <a:lnTo>
                  <a:pt x="1814945" y="237830"/>
                </a:lnTo>
                <a:cubicBezTo>
                  <a:pt x="2024696" y="235360"/>
                  <a:pt x="2067442" y="256517"/>
                  <a:pt x="2228326" y="236863"/>
                </a:cubicBezTo>
                <a:cubicBezTo>
                  <a:pt x="2389211" y="217209"/>
                  <a:pt x="2617166" y="158084"/>
                  <a:pt x="2780252" y="119904"/>
                </a:cubicBezTo>
                <a:cubicBezTo>
                  <a:pt x="2943338" y="81724"/>
                  <a:pt x="3048591" y="23997"/>
                  <a:pt x="3206844" y="7780"/>
                </a:cubicBezTo>
                <a:cubicBezTo>
                  <a:pt x="3365097" y="-8437"/>
                  <a:pt x="3592302" y="2732"/>
                  <a:pt x="3729773" y="22601"/>
                </a:cubicBezTo>
                <a:cubicBezTo>
                  <a:pt x="3867244" y="42470"/>
                  <a:pt x="3959608" y="101217"/>
                  <a:pt x="4031673" y="126993"/>
                </a:cubicBezTo>
                <a:cubicBezTo>
                  <a:pt x="4103738" y="152769"/>
                  <a:pt x="4099657" y="161790"/>
                  <a:pt x="4162164" y="177256"/>
                </a:cubicBezTo>
                <a:cubicBezTo>
                  <a:pt x="4224671" y="192722"/>
                  <a:pt x="4315584" y="199757"/>
                  <a:pt x="4406712" y="219787"/>
                </a:cubicBezTo>
                <a:cubicBezTo>
                  <a:pt x="4497840" y="239817"/>
                  <a:pt x="4586928" y="250288"/>
                  <a:pt x="4708934" y="297437"/>
                </a:cubicBezTo>
              </a:path>
            </a:pathLst>
          </a:custGeom>
          <a:ln w="25400"/>
        </p:spPr>
        <p:style>
          <a:lnRef idx="2">
            <a:schemeClr val="dk1"/>
          </a:lnRef>
          <a:fillRef idx="0">
            <a:schemeClr val="dk1"/>
          </a:fillRef>
          <a:effectRef idx="1">
            <a:schemeClr val="dk1"/>
          </a:effectRef>
          <a:fontRef idx="minor">
            <a:schemeClr val="tx1"/>
          </a:fontRef>
        </p:style>
        <p:txBody>
          <a:bodyPr rtlCol="0" anchor="ctr"/>
          <a:lstStyle/>
          <a:p>
            <a:pPr algn="ctr"/>
            <a:endParaRPr lang="en-US" dirty="0"/>
          </a:p>
        </p:txBody>
      </p:sp>
      <p:sp>
        <p:nvSpPr>
          <p:cNvPr id="9" name="Rectangle 8">
            <a:extLst>
              <a:ext uri="{FF2B5EF4-FFF2-40B4-BE49-F238E27FC236}">
                <a16:creationId xmlns:a16="http://schemas.microsoft.com/office/drawing/2014/main" id="{58344C97-E9E9-4930-B8E7-8ECF0C465D62}"/>
              </a:ext>
            </a:extLst>
          </p:cNvPr>
          <p:cNvSpPr/>
          <p:nvPr/>
        </p:nvSpPr>
        <p:spPr>
          <a:xfrm>
            <a:off x="8663939" y="1958346"/>
            <a:ext cx="45719" cy="351996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6CDE46E-BE90-4239-B84F-C1BF655DE134}"/>
              </a:ext>
            </a:extLst>
          </p:cNvPr>
          <p:cNvSpPr txBox="1"/>
          <p:nvPr/>
        </p:nvSpPr>
        <p:spPr>
          <a:xfrm>
            <a:off x="10408919" y="643094"/>
            <a:ext cx="1889762" cy="400110"/>
          </a:xfrm>
          <a:prstGeom prst="rect">
            <a:avLst/>
          </a:prstGeom>
          <a:noFill/>
        </p:spPr>
        <p:txBody>
          <a:bodyPr wrap="square" rtlCol="0">
            <a:spAutoFit/>
          </a:bodyPr>
          <a:lstStyle/>
          <a:p>
            <a:r>
              <a:rPr lang="en-US" sz="2000" dirty="0"/>
              <a:t>ground surface</a:t>
            </a:r>
          </a:p>
        </p:txBody>
      </p:sp>
      <p:cxnSp>
        <p:nvCxnSpPr>
          <p:cNvPr id="12" name="Straight Arrow Connector 11">
            <a:extLst>
              <a:ext uri="{FF2B5EF4-FFF2-40B4-BE49-F238E27FC236}">
                <a16:creationId xmlns:a16="http://schemas.microsoft.com/office/drawing/2014/main" id="{718F26AB-9729-4723-A3A8-D094D3DC0F0B}"/>
              </a:ext>
            </a:extLst>
          </p:cNvPr>
          <p:cNvCxnSpPr>
            <a:cxnSpLocks/>
          </p:cNvCxnSpPr>
          <p:nvPr/>
        </p:nvCxnSpPr>
        <p:spPr>
          <a:xfrm flipH="1">
            <a:off x="11049000" y="995394"/>
            <a:ext cx="152400" cy="55938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Freeform: Shape 22">
            <a:extLst>
              <a:ext uri="{FF2B5EF4-FFF2-40B4-BE49-F238E27FC236}">
                <a16:creationId xmlns:a16="http://schemas.microsoft.com/office/drawing/2014/main" id="{728D43BC-57B7-4953-A78B-C70DCAF7827B}"/>
              </a:ext>
            </a:extLst>
          </p:cNvPr>
          <p:cNvSpPr/>
          <p:nvPr/>
        </p:nvSpPr>
        <p:spPr>
          <a:xfrm>
            <a:off x="8420985" y="5358809"/>
            <a:ext cx="510363" cy="244548"/>
          </a:xfrm>
          <a:custGeom>
            <a:avLst/>
            <a:gdLst>
              <a:gd name="connsiteX0" fmla="*/ 0 w 382772"/>
              <a:gd name="connsiteY0" fmla="*/ 95693 h 127591"/>
              <a:gd name="connsiteX1" fmla="*/ 138223 w 382772"/>
              <a:gd name="connsiteY1" fmla="*/ 95693 h 127591"/>
              <a:gd name="connsiteX2" fmla="*/ 276446 w 382772"/>
              <a:gd name="connsiteY2" fmla="*/ 127591 h 127591"/>
              <a:gd name="connsiteX3" fmla="*/ 276446 w 382772"/>
              <a:gd name="connsiteY3" fmla="*/ 127591 h 127591"/>
              <a:gd name="connsiteX4" fmla="*/ 382772 w 382772"/>
              <a:gd name="connsiteY4" fmla="*/ 0 h 127591"/>
              <a:gd name="connsiteX5" fmla="*/ 382772 w 382772"/>
              <a:gd name="connsiteY5" fmla="*/ 0 h 127591"/>
              <a:gd name="connsiteX6" fmla="*/ 382772 w 382772"/>
              <a:gd name="connsiteY6" fmla="*/ 0 h 127591"/>
              <a:gd name="connsiteX0" fmla="*/ 0 w 382772"/>
              <a:gd name="connsiteY0" fmla="*/ 95693 h 127670"/>
              <a:gd name="connsiteX1" fmla="*/ 138223 w 382772"/>
              <a:gd name="connsiteY1" fmla="*/ 95693 h 127670"/>
              <a:gd name="connsiteX2" fmla="*/ 276446 w 382772"/>
              <a:gd name="connsiteY2" fmla="*/ 127591 h 127670"/>
              <a:gd name="connsiteX3" fmla="*/ 276446 w 382772"/>
              <a:gd name="connsiteY3" fmla="*/ 85061 h 127670"/>
              <a:gd name="connsiteX4" fmla="*/ 382772 w 382772"/>
              <a:gd name="connsiteY4" fmla="*/ 0 h 127670"/>
              <a:gd name="connsiteX5" fmla="*/ 382772 w 382772"/>
              <a:gd name="connsiteY5" fmla="*/ 0 h 127670"/>
              <a:gd name="connsiteX6" fmla="*/ 382772 w 382772"/>
              <a:gd name="connsiteY6" fmla="*/ 0 h 127670"/>
              <a:gd name="connsiteX0" fmla="*/ 0 w 457200"/>
              <a:gd name="connsiteY0" fmla="*/ 212651 h 244628"/>
              <a:gd name="connsiteX1" fmla="*/ 138223 w 457200"/>
              <a:gd name="connsiteY1" fmla="*/ 212651 h 244628"/>
              <a:gd name="connsiteX2" fmla="*/ 276446 w 457200"/>
              <a:gd name="connsiteY2" fmla="*/ 244549 h 244628"/>
              <a:gd name="connsiteX3" fmla="*/ 276446 w 457200"/>
              <a:gd name="connsiteY3" fmla="*/ 202019 h 244628"/>
              <a:gd name="connsiteX4" fmla="*/ 382772 w 457200"/>
              <a:gd name="connsiteY4" fmla="*/ 116958 h 244628"/>
              <a:gd name="connsiteX5" fmla="*/ 382772 w 457200"/>
              <a:gd name="connsiteY5" fmla="*/ 116958 h 244628"/>
              <a:gd name="connsiteX6" fmla="*/ 457200 w 457200"/>
              <a:gd name="connsiteY6" fmla="*/ 0 h 244628"/>
              <a:gd name="connsiteX0" fmla="*/ 0 w 457200"/>
              <a:gd name="connsiteY0" fmla="*/ 212651 h 248708"/>
              <a:gd name="connsiteX1" fmla="*/ 138223 w 457200"/>
              <a:gd name="connsiteY1" fmla="*/ 212651 h 248708"/>
              <a:gd name="connsiteX2" fmla="*/ 276446 w 457200"/>
              <a:gd name="connsiteY2" fmla="*/ 244549 h 248708"/>
              <a:gd name="connsiteX3" fmla="*/ 244548 w 457200"/>
              <a:gd name="connsiteY3" fmla="*/ 106326 h 248708"/>
              <a:gd name="connsiteX4" fmla="*/ 382772 w 457200"/>
              <a:gd name="connsiteY4" fmla="*/ 116958 h 248708"/>
              <a:gd name="connsiteX5" fmla="*/ 382772 w 457200"/>
              <a:gd name="connsiteY5" fmla="*/ 116958 h 248708"/>
              <a:gd name="connsiteX6" fmla="*/ 457200 w 457200"/>
              <a:gd name="connsiteY6" fmla="*/ 0 h 248708"/>
              <a:gd name="connsiteX0" fmla="*/ 0 w 510363"/>
              <a:gd name="connsiteY0" fmla="*/ 244548 h 248373"/>
              <a:gd name="connsiteX1" fmla="*/ 191386 w 510363"/>
              <a:gd name="connsiteY1" fmla="*/ 212651 h 248373"/>
              <a:gd name="connsiteX2" fmla="*/ 329609 w 510363"/>
              <a:gd name="connsiteY2" fmla="*/ 244549 h 248373"/>
              <a:gd name="connsiteX3" fmla="*/ 297711 w 510363"/>
              <a:gd name="connsiteY3" fmla="*/ 106326 h 248373"/>
              <a:gd name="connsiteX4" fmla="*/ 435935 w 510363"/>
              <a:gd name="connsiteY4" fmla="*/ 116958 h 248373"/>
              <a:gd name="connsiteX5" fmla="*/ 435935 w 510363"/>
              <a:gd name="connsiteY5" fmla="*/ 116958 h 248373"/>
              <a:gd name="connsiteX6" fmla="*/ 510363 w 510363"/>
              <a:gd name="connsiteY6" fmla="*/ 0 h 248373"/>
              <a:gd name="connsiteX0" fmla="*/ 0 w 510363"/>
              <a:gd name="connsiteY0" fmla="*/ 244548 h 245914"/>
              <a:gd name="connsiteX1" fmla="*/ 191386 w 510363"/>
              <a:gd name="connsiteY1" fmla="*/ 180753 h 245914"/>
              <a:gd name="connsiteX2" fmla="*/ 329609 w 510363"/>
              <a:gd name="connsiteY2" fmla="*/ 244549 h 245914"/>
              <a:gd name="connsiteX3" fmla="*/ 297711 w 510363"/>
              <a:gd name="connsiteY3" fmla="*/ 106326 h 245914"/>
              <a:gd name="connsiteX4" fmla="*/ 435935 w 510363"/>
              <a:gd name="connsiteY4" fmla="*/ 116958 h 245914"/>
              <a:gd name="connsiteX5" fmla="*/ 435935 w 510363"/>
              <a:gd name="connsiteY5" fmla="*/ 116958 h 245914"/>
              <a:gd name="connsiteX6" fmla="*/ 510363 w 510363"/>
              <a:gd name="connsiteY6" fmla="*/ 0 h 245914"/>
              <a:gd name="connsiteX0" fmla="*/ 0 w 510363"/>
              <a:gd name="connsiteY0" fmla="*/ 244548 h 245914"/>
              <a:gd name="connsiteX1" fmla="*/ 191386 w 510363"/>
              <a:gd name="connsiteY1" fmla="*/ 180753 h 245914"/>
              <a:gd name="connsiteX2" fmla="*/ 265814 w 510363"/>
              <a:gd name="connsiteY2" fmla="*/ 244549 h 245914"/>
              <a:gd name="connsiteX3" fmla="*/ 297711 w 510363"/>
              <a:gd name="connsiteY3" fmla="*/ 106326 h 245914"/>
              <a:gd name="connsiteX4" fmla="*/ 435935 w 510363"/>
              <a:gd name="connsiteY4" fmla="*/ 116958 h 245914"/>
              <a:gd name="connsiteX5" fmla="*/ 435935 w 510363"/>
              <a:gd name="connsiteY5" fmla="*/ 116958 h 245914"/>
              <a:gd name="connsiteX6" fmla="*/ 510363 w 510363"/>
              <a:gd name="connsiteY6" fmla="*/ 0 h 245914"/>
              <a:gd name="connsiteX0" fmla="*/ 0 w 510363"/>
              <a:gd name="connsiteY0" fmla="*/ 244548 h 245588"/>
              <a:gd name="connsiteX1" fmla="*/ 191386 w 510363"/>
              <a:gd name="connsiteY1" fmla="*/ 180753 h 245588"/>
              <a:gd name="connsiteX2" fmla="*/ 265814 w 510363"/>
              <a:gd name="connsiteY2" fmla="*/ 244549 h 245588"/>
              <a:gd name="connsiteX3" fmla="*/ 350874 w 510363"/>
              <a:gd name="connsiteY3" fmla="*/ 116959 h 245588"/>
              <a:gd name="connsiteX4" fmla="*/ 435935 w 510363"/>
              <a:gd name="connsiteY4" fmla="*/ 116958 h 245588"/>
              <a:gd name="connsiteX5" fmla="*/ 435935 w 510363"/>
              <a:gd name="connsiteY5" fmla="*/ 116958 h 245588"/>
              <a:gd name="connsiteX6" fmla="*/ 510363 w 510363"/>
              <a:gd name="connsiteY6" fmla="*/ 0 h 245588"/>
              <a:gd name="connsiteX0" fmla="*/ 0 w 510363"/>
              <a:gd name="connsiteY0" fmla="*/ 244548 h 245588"/>
              <a:gd name="connsiteX1" fmla="*/ 191386 w 510363"/>
              <a:gd name="connsiteY1" fmla="*/ 180753 h 245588"/>
              <a:gd name="connsiteX2" fmla="*/ 265814 w 510363"/>
              <a:gd name="connsiteY2" fmla="*/ 244549 h 245588"/>
              <a:gd name="connsiteX3" fmla="*/ 350874 w 510363"/>
              <a:gd name="connsiteY3" fmla="*/ 116959 h 245588"/>
              <a:gd name="connsiteX4" fmla="*/ 435935 w 510363"/>
              <a:gd name="connsiteY4" fmla="*/ 116958 h 245588"/>
              <a:gd name="connsiteX5" fmla="*/ 478465 w 510363"/>
              <a:gd name="connsiteY5" fmla="*/ 116958 h 245588"/>
              <a:gd name="connsiteX6" fmla="*/ 510363 w 510363"/>
              <a:gd name="connsiteY6" fmla="*/ 0 h 245588"/>
              <a:gd name="connsiteX0" fmla="*/ 0 w 510363"/>
              <a:gd name="connsiteY0" fmla="*/ 244548 h 244548"/>
              <a:gd name="connsiteX1" fmla="*/ 191386 w 510363"/>
              <a:gd name="connsiteY1" fmla="*/ 180753 h 244548"/>
              <a:gd name="connsiteX2" fmla="*/ 265814 w 510363"/>
              <a:gd name="connsiteY2" fmla="*/ 170121 h 244548"/>
              <a:gd name="connsiteX3" fmla="*/ 350874 w 510363"/>
              <a:gd name="connsiteY3" fmla="*/ 116959 h 244548"/>
              <a:gd name="connsiteX4" fmla="*/ 435935 w 510363"/>
              <a:gd name="connsiteY4" fmla="*/ 116958 h 244548"/>
              <a:gd name="connsiteX5" fmla="*/ 478465 w 510363"/>
              <a:gd name="connsiteY5" fmla="*/ 116958 h 244548"/>
              <a:gd name="connsiteX6" fmla="*/ 510363 w 510363"/>
              <a:gd name="connsiteY6" fmla="*/ 0 h 244548"/>
              <a:gd name="connsiteX0" fmla="*/ 0 w 510363"/>
              <a:gd name="connsiteY0" fmla="*/ 244548 h 244548"/>
              <a:gd name="connsiteX1" fmla="*/ 191386 w 510363"/>
              <a:gd name="connsiteY1" fmla="*/ 180753 h 244548"/>
              <a:gd name="connsiteX2" fmla="*/ 350874 w 510363"/>
              <a:gd name="connsiteY2" fmla="*/ 116959 h 244548"/>
              <a:gd name="connsiteX3" fmla="*/ 435935 w 510363"/>
              <a:gd name="connsiteY3" fmla="*/ 116958 h 244548"/>
              <a:gd name="connsiteX4" fmla="*/ 478465 w 510363"/>
              <a:gd name="connsiteY4" fmla="*/ 116958 h 244548"/>
              <a:gd name="connsiteX5" fmla="*/ 510363 w 510363"/>
              <a:gd name="connsiteY5" fmla="*/ 0 h 244548"/>
              <a:gd name="connsiteX0" fmla="*/ 0 w 510363"/>
              <a:gd name="connsiteY0" fmla="*/ 244548 h 244548"/>
              <a:gd name="connsiteX1" fmla="*/ 191386 w 510363"/>
              <a:gd name="connsiteY1" fmla="*/ 180753 h 244548"/>
              <a:gd name="connsiteX2" fmla="*/ 350874 w 510363"/>
              <a:gd name="connsiteY2" fmla="*/ 116959 h 244548"/>
              <a:gd name="connsiteX3" fmla="*/ 435935 w 510363"/>
              <a:gd name="connsiteY3" fmla="*/ 116958 h 244548"/>
              <a:gd name="connsiteX4" fmla="*/ 510363 w 510363"/>
              <a:gd name="connsiteY4" fmla="*/ 0 h 244548"/>
              <a:gd name="connsiteX0" fmla="*/ 0 w 510363"/>
              <a:gd name="connsiteY0" fmla="*/ 244548 h 244548"/>
              <a:gd name="connsiteX1" fmla="*/ 191386 w 510363"/>
              <a:gd name="connsiteY1" fmla="*/ 180753 h 244548"/>
              <a:gd name="connsiteX2" fmla="*/ 350874 w 510363"/>
              <a:gd name="connsiteY2" fmla="*/ 116959 h 244548"/>
              <a:gd name="connsiteX3" fmla="*/ 510363 w 510363"/>
              <a:gd name="connsiteY3" fmla="*/ 0 h 244548"/>
            </a:gdLst>
            <a:ahLst/>
            <a:cxnLst>
              <a:cxn ang="0">
                <a:pos x="connsiteX0" y="connsiteY0"/>
              </a:cxn>
              <a:cxn ang="0">
                <a:pos x="connsiteX1" y="connsiteY1"/>
              </a:cxn>
              <a:cxn ang="0">
                <a:pos x="connsiteX2" y="connsiteY2"/>
              </a:cxn>
              <a:cxn ang="0">
                <a:pos x="connsiteX3" y="connsiteY3"/>
              </a:cxn>
            </a:cxnLst>
            <a:rect l="l" t="t" r="r" b="b"/>
            <a:pathLst>
              <a:path w="510363" h="244548">
                <a:moveTo>
                  <a:pt x="0" y="244548"/>
                </a:moveTo>
                <a:cubicBezTo>
                  <a:pt x="46074" y="241890"/>
                  <a:pt x="132907" y="202018"/>
                  <a:pt x="191386" y="180753"/>
                </a:cubicBezTo>
                <a:cubicBezTo>
                  <a:pt x="249865" y="159488"/>
                  <a:pt x="297711" y="147084"/>
                  <a:pt x="350874" y="116959"/>
                </a:cubicBezTo>
                <a:cubicBezTo>
                  <a:pt x="404037" y="86834"/>
                  <a:pt x="477136" y="24367"/>
                  <a:pt x="510363" y="0"/>
                </a:cubicBezTo>
              </a:path>
            </a:pathLst>
          </a:custGeom>
          <a:noFill/>
          <a:ln w="158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35567A0-75FE-49C7-971A-ADA945D7413E}"/>
              </a:ext>
            </a:extLst>
          </p:cNvPr>
          <p:cNvSpPr/>
          <p:nvPr/>
        </p:nvSpPr>
        <p:spPr>
          <a:xfrm>
            <a:off x="8408757" y="5434064"/>
            <a:ext cx="510363" cy="244548"/>
          </a:xfrm>
          <a:custGeom>
            <a:avLst/>
            <a:gdLst>
              <a:gd name="connsiteX0" fmla="*/ 0 w 382772"/>
              <a:gd name="connsiteY0" fmla="*/ 95693 h 127591"/>
              <a:gd name="connsiteX1" fmla="*/ 138223 w 382772"/>
              <a:gd name="connsiteY1" fmla="*/ 95693 h 127591"/>
              <a:gd name="connsiteX2" fmla="*/ 276446 w 382772"/>
              <a:gd name="connsiteY2" fmla="*/ 127591 h 127591"/>
              <a:gd name="connsiteX3" fmla="*/ 276446 w 382772"/>
              <a:gd name="connsiteY3" fmla="*/ 127591 h 127591"/>
              <a:gd name="connsiteX4" fmla="*/ 382772 w 382772"/>
              <a:gd name="connsiteY4" fmla="*/ 0 h 127591"/>
              <a:gd name="connsiteX5" fmla="*/ 382772 w 382772"/>
              <a:gd name="connsiteY5" fmla="*/ 0 h 127591"/>
              <a:gd name="connsiteX6" fmla="*/ 382772 w 382772"/>
              <a:gd name="connsiteY6" fmla="*/ 0 h 127591"/>
              <a:gd name="connsiteX0" fmla="*/ 0 w 382772"/>
              <a:gd name="connsiteY0" fmla="*/ 95693 h 127670"/>
              <a:gd name="connsiteX1" fmla="*/ 138223 w 382772"/>
              <a:gd name="connsiteY1" fmla="*/ 95693 h 127670"/>
              <a:gd name="connsiteX2" fmla="*/ 276446 w 382772"/>
              <a:gd name="connsiteY2" fmla="*/ 127591 h 127670"/>
              <a:gd name="connsiteX3" fmla="*/ 276446 w 382772"/>
              <a:gd name="connsiteY3" fmla="*/ 85061 h 127670"/>
              <a:gd name="connsiteX4" fmla="*/ 382772 w 382772"/>
              <a:gd name="connsiteY4" fmla="*/ 0 h 127670"/>
              <a:gd name="connsiteX5" fmla="*/ 382772 w 382772"/>
              <a:gd name="connsiteY5" fmla="*/ 0 h 127670"/>
              <a:gd name="connsiteX6" fmla="*/ 382772 w 382772"/>
              <a:gd name="connsiteY6" fmla="*/ 0 h 127670"/>
              <a:gd name="connsiteX0" fmla="*/ 0 w 457200"/>
              <a:gd name="connsiteY0" fmla="*/ 212651 h 244628"/>
              <a:gd name="connsiteX1" fmla="*/ 138223 w 457200"/>
              <a:gd name="connsiteY1" fmla="*/ 212651 h 244628"/>
              <a:gd name="connsiteX2" fmla="*/ 276446 w 457200"/>
              <a:gd name="connsiteY2" fmla="*/ 244549 h 244628"/>
              <a:gd name="connsiteX3" fmla="*/ 276446 w 457200"/>
              <a:gd name="connsiteY3" fmla="*/ 202019 h 244628"/>
              <a:gd name="connsiteX4" fmla="*/ 382772 w 457200"/>
              <a:gd name="connsiteY4" fmla="*/ 116958 h 244628"/>
              <a:gd name="connsiteX5" fmla="*/ 382772 w 457200"/>
              <a:gd name="connsiteY5" fmla="*/ 116958 h 244628"/>
              <a:gd name="connsiteX6" fmla="*/ 457200 w 457200"/>
              <a:gd name="connsiteY6" fmla="*/ 0 h 244628"/>
              <a:gd name="connsiteX0" fmla="*/ 0 w 457200"/>
              <a:gd name="connsiteY0" fmla="*/ 212651 h 248708"/>
              <a:gd name="connsiteX1" fmla="*/ 138223 w 457200"/>
              <a:gd name="connsiteY1" fmla="*/ 212651 h 248708"/>
              <a:gd name="connsiteX2" fmla="*/ 276446 w 457200"/>
              <a:gd name="connsiteY2" fmla="*/ 244549 h 248708"/>
              <a:gd name="connsiteX3" fmla="*/ 244548 w 457200"/>
              <a:gd name="connsiteY3" fmla="*/ 106326 h 248708"/>
              <a:gd name="connsiteX4" fmla="*/ 382772 w 457200"/>
              <a:gd name="connsiteY4" fmla="*/ 116958 h 248708"/>
              <a:gd name="connsiteX5" fmla="*/ 382772 w 457200"/>
              <a:gd name="connsiteY5" fmla="*/ 116958 h 248708"/>
              <a:gd name="connsiteX6" fmla="*/ 457200 w 457200"/>
              <a:gd name="connsiteY6" fmla="*/ 0 h 248708"/>
              <a:gd name="connsiteX0" fmla="*/ 0 w 510363"/>
              <a:gd name="connsiteY0" fmla="*/ 244548 h 248373"/>
              <a:gd name="connsiteX1" fmla="*/ 191386 w 510363"/>
              <a:gd name="connsiteY1" fmla="*/ 212651 h 248373"/>
              <a:gd name="connsiteX2" fmla="*/ 329609 w 510363"/>
              <a:gd name="connsiteY2" fmla="*/ 244549 h 248373"/>
              <a:gd name="connsiteX3" fmla="*/ 297711 w 510363"/>
              <a:gd name="connsiteY3" fmla="*/ 106326 h 248373"/>
              <a:gd name="connsiteX4" fmla="*/ 435935 w 510363"/>
              <a:gd name="connsiteY4" fmla="*/ 116958 h 248373"/>
              <a:gd name="connsiteX5" fmla="*/ 435935 w 510363"/>
              <a:gd name="connsiteY5" fmla="*/ 116958 h 248373"/>
              <a:gd name="connsiteX6" fmla="*/ 510363 w 510363"/>
              <a:gd name="connsiteY6" fmla="*/ 0 h 248373"/>
              <a:gd name="connsiteX0" fmla="*/ 0 w 510363"/>
              <a:gd name="connsiteY0" fmla="*/ 244548 h 245914"/>
              <a:gd name="connsiteX1" fmla="*/ 191386 w 510363"/>
              <a:gd name="connsiteY1" fmla="*/ 180753 h 245914"/>
              <a:gd name="connsiteX2" fmla="*/ 329609 w 510363"/>
              <a:gd name="connsiteY2" fmla="*/ 244549 h 245914"/>
              <a:gd name="connsiteX3" fmla="*/ 297711 w 510363"/>
              <a:gd name="connsiteY3" fmla="*/ 106326 h 245914"/>
              <a:gd name="connsiteX4" fmla="*/ 435935 w 510363"/>
              <a:gd name="connsiteY4" fmla="*/ 116958 h 245914"/>
              <a:gd name="connsiteX5" fmla="*/ 435935 w 510363"/>
              <a:gd name="connsiteY5" fmla="*/ 116958 h 245914"/>
              <a:gd name="connsiteX6" fmla="*/ 510363 w 510363"/>
              <a:gd name="connsiteY6" fmla="*/ 0 h 245914"/>
              <a:gd name="connsiteX0" fmla="*/ 0 w 510363"/>
              <a:gd name="connsiteY0" fmla="*/ 244548 h 245914"/>
              <a:gd name="connsiteX1" fmla="*/ 191386 w 510363"/>
              <a:gd name="connsiteY1" fmla="*/ 180753 h 245914"/>
              <a:gd name="connsiteX2" fmla="*/ 265814 w 510363"/>
              <a:gd name="connsiteY2" fmla="*/ 244549 h 245914"/>
              <a:gd name="connsiteX3" fmla="*/ 297711 w 510363"/>
              <a:gd name="connsiteY3" fmla="*/ 106326 h 245914"/>
              <a:gd name="connsiteX4" fmla="*/ 435935 w 510363"/>
              <a:gd name="connsiteY4" fmla="*/ 116958 h 245914"/>
              <a:gd name="connsiteX5" fmla="*/ 435935 w 510363"/>
              <a:gd name="connsiteY5" fmla="*/ 116958 h 245914"/>
              <a:gd name="connsiteX6" fmla="*/ 510363 w 510363"/>
              <a:gd name="connsiteY6" fmla="*/ 0 h 245914"/>
              <a:gd name="connsiteX0" fmla="*/ 0 w 510363"/>
              <a:gd name="connsiteY0" fmla="*/ 244548 h 245588"/>
              <a:gd name="connsiteX1" fmla="*/ 191386 w 510363"/>
              <a:gd name="connsiteY1" fmla="*/ 180753 h 245588"/>
              <a:gd name="connsiteX2" fmla="*/ 265814 w 510363"/>
              <a:gd name="connsiteY2" fmla="*/ 244549 h 245588"/>
              <a:gd name="connsiteX3" fmla="*/ 350874 w 510363"/>
              <a:gd name="connsiteY3" fmla="*/ 116959 h 245588"/>
              <a:gd name="connsiteX4" fmla="*/ 435935 w 510363"/>
              <a:gd name="connsiteY4" fmla="*/ 116958 h 245588"/>
              <a:gd name="connsiteX5" fmla="*/ 435935 w 510363"/>
              <a:gd name="connsiteY5" fmla="*/ 116958 h 245588"/>
              <a:gd name="connsiteX6" fmla="*/ 510363 w 510363"/>
              <a:gd name="connsiteY6" fmla="*/ 0 h 245588"/>
              <a:gd name="connsiteX0" fmla="*/ 0 w 510363"/>
              <a:gd name="connsiteY0" fmla="*/ 244548 h 245588"/>
              <a:gd name="connsiteX1" fmla="*/ 191386 w 510363"/>
              <a:gd name="connsiteY1" fmla="*/ 180753 h 245588"/>
              <a:gd name="connsiteX2" fmla="*/ 265814 w 510363"/>
              <a:gd name="connsiteY2" fmla="*/ 244549 h 245588"/>
              <a:gd name="connsiteX3" fmla="*/ 350874 w 510363"/>
              <a:gd name="connsiteY3" fmla="*/ 116959 h 245588"/>
              <a:gd name="connsiteX4" fmla="*/ 435935 w 510363"/>
              <a:gd name="connsiteY4" fmla="*/ 116958 h 245588"/>
              <a:gd name="connsiteX5" fmla="*/ 478465 w 510363"/>
              <a:gd name="connsiteY5" fmla="*/ 116958 h 245588"/>
              <a:gd name="connsiteX6" fmla="*/ 510363 w 510363"/>
              <a:gd name="connsiteY6" fmla="*/ 0 h 245588"/>
              <a:gd name="connsiteX0" fmla="*/ 0 w 510363"/>
              <a:gd name="connsiteY0" fmla="*/ 244548 h 244548"/>
              <a:gd name="connsiteX1" fmla="*/ 191386 w 510363"/>
              <a:gd name="connsiteY1" fmla="*/ 180753 h 244548"/>
              <a:gd name="connsiteX2" fmla="*/ 265814 w 510363"/>
              <a:gd name="connsiteY2" fmla="*/ 170121 h 244548"/>
              <a:gd name="connsiteX3" fmla="*/ 350874 w 510363"/>
              <a:gd name="connsiteY3" fmla="*/ 116959 h 244548"/>
              <a:gd name="connsiteX4" fmla="*/ 435935 w 510363"/>
              <a:gd name="connsiteY4" fmla="*/ 116958 h 244548"/>
              <a:gd name="connsiteX5" fmla="*/ 478465 w 510363"/>
              <a:gd name="connsiteY5" fmla="*/ 116958 h 244548"/>
              <a:gd name="connsiteX6" fmla="*/ 510363 w 510363"/>
              <a:gd name="connsiteY6" fmla="*/ 0 h 244548"/>
              <a:gd name="connsiteX0" fmla="*/ 0 w 510363"/>
              <a:gd name="connsiteY0" fmla="*/ 244548 h 244548"/>
              <a:gd name="connsiteX1" fmla="*/ 191386 w 510363"/>
              <a:gd name="connsiteY1" fmla="*/ 180753 h 244548"/>
              <a:gd name="connsiteX2" fmla="*/ 350874 w 510363"/>
              <a:gd name="connsiteY2" fmla="*/ 116959 h 244548"/>
              <a:gd name="connsiteX3" fmla="*/ 435935 w 510363"/>
              <a:gd name="connsiteY3" fmla="*/ 116958 h 244548"/>
              <a:gd name="connsiteX4" fmla="*/ 478465 w 510363"/>
              <a:gd name="connsiteY4" fmla="*/ 116958 h 244548"/>
              <a:gd name="connsiteX5" fmla="*/ 510363 w 510363"/>
              <a:gd name="connsiteY5" fmla="*/ 0 h 244548"/>
              <a:gd name="connsiteX0" fmla="*/ 0 w 510363"/>
              <a:gd name="connsiteY0" fmla="*/ 244548 h 244548"/>
              <a:gd name="connsiteX1" fmla="*/ 191386 w 510363"/>
              <a:gd name="connsiteY1" fmla="*/ 180753 h 244548"/>
              <a:gd name="connsiteX2" fmla="*/ 350874 w 510363"/>
              <a:gd name="connsiteY2" fmla="*/ 116959 h 244548"/>
              <a:gd name="connsiteX3" fmla="*/ 435935 w 510363"/>
              <a:gd name="connsiteY3" fmla="*/ 116958 h 244548"/>
              <a:gd name="connsiteX4" fmla="*/ 510363 w 510363"/>
              <a:gd name="connsiteY4" fmla="*/ 0 h 244548"/>
              <a:gd name="connsiteX0" fmla="*/ 0 w 510363"/>
              <a:gd name="connsiteY0" fmla="*/ 244548 h 244548"/>
              <a:gd name="connsiteX1" fmla="*/ 191386 w 510363"/>
              <a:gd name="connsiteY1" fmla="*/ 180753 h 244548"/>
              <a:gd name="connsiteX2" fmla="*/ 350874 w 510363"/>
              <a:gd name="connsiteY2" fmla="*/ 116959 h 244548"/>
              <a:gd name="connsiteX3" fmla="*/ 510363 w 510363"/>
              <a:gd name="connsiteY3" fmla="*/ 0 h 244548"/>
            </a:gdLst>
            <a:ahLst/>
            <a:cxnLst>
              <a:cxn ang="0">
                <a:pos x="connsiteX0" y="connsiteY0"/>
              </a:cxn>
              <a:cxn ang="0">
                <a:pos x="connsiteX1" y="connsiteY1"/>
              </a:cxn>
              <a:cxn ang="0">
                <a:pos x="connsiteX2" y="connsiteY2"/>
              </a:cxn>
              <a:cxn ang="0">
                <a:pos x="connsiteX3" y="connsiteY3"/>
              </a:cxn>
            </a:cxnLst>
            <a:rect l="l" t="t" r="r" b="b"/>
            <a:pathLst>
              <a:path w="510363" h="244548">
                <a:moveTo>
                  <a:pt x="0" y="244548"/>
                </a:moveTo>
                <a:cubicBezTo>
                  <a:pt x="46074" y="241890"/>
                  <a:pt x="132907" y="202018"/>
                  <a:pt x="191386" y="180753"/>
                </a:cubicBezTo>
                <a:cubicBezTo>
                  <a:pt x="249865" y="159488"/>
                  <a:pt x="297711" y="147084"/>
                  <a:pt x="350874" y="116959"/>
                </a:cubicBezTo>
                <a:cubicBezTo>
                  <a:pt x="404037" y="86834"/>
                  <a:pt x="477136" y="24367"/>
                  <a:pt x="510363" y="0"/>
                </a:cubicBezTo>
              </a:path>
            </a:pathLst>
          </a:custGeom>
          <a:noFill/>
          <a:ln w="1587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798A42F-DA17-48AB-97B0-C5D4E4C385F4}"/>
              </a:ext>
            </a:extLst>
          </p:cNvPr>
          <p:cNvSpPr/>
          <p:nvPr/>
        </p:nvSpPr>
        <p:spPr>
          <a:xfrm flipH="1">
            <a:off x="8656851" y="5603357"/>
            <a:ext cx="45719" cy="58341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596CBE6-4511-4555-B1D0-8B2C95C4574B}"/>
              </a:ext>
            </a:extLst>
          </p:cNvPr>
          <p:cNvSpPr txBox="1"/>
          <p:nvPr/>
        </p:nvSpPr>
        <p:spPr>
          <a:xfrm>
            <a:off x="9372600" y="1732492"/>
            <a:ext cx="1245780" cy="369332"/>
          </a:xfrm>
          <a:prstGeom prst="rect">
            <a:avLst/>
          </a:prstGeom>
          <a:noFill/>
        </p:spPr>
        <p:txBody>
          <a:bodyPr wrap="square" rtlCol="0">
            <a:spAutoFit/>
          </a:bodyPr>
          <a:lstStyle/>
          <a:p>
            <a:r>
              <a:rPr lang="en-US" dirty="0"/>
              <a:t>~10 ft </a:t>
            </a:r>
            <a:r>
              <a:rPr lang="en-US" dirty="0" err="1"/>
              <a:t>bgs</a:t>
            </a:r>
            <a:endParaRPr lang="en-US" dirty="0"/>
          </a:p>
        </p:txBody>
      </p:sp>
      <p:sp>
        <p:nvSpPr>
          <p:cNvPr id="30" name="TextBox 29">
            <a:extLst>
              <a:ext uri="{FF2B5EF4-FFF2-40B4-BE49-F238E27FC236}">
                <a16:creationId xmlns:a16="http://schemas.microsoft.com/office/drawing/2014/main" id="{CE808EB0-79CF-4B67-BD61-A52AC8F39C23}"/>
              </a:ext>
            </a:extLst>
          </p:cNvPr>
          <p:cNvSpPr txBox="1"/>
          <p:nvPr/>
        </p:nvSpPr>
        <p:spPr>
          <a:xfrm>
            <a:off x="9372600" y="2470222"/>
            <a:ext cx="1245780" cy="369332"/>
          </a:xfrm>
          <a:prstGeom prst="rect">
            <a:avLst/>
          </a:prstGeom>
          <a:noFill/>
        </p:spPr>
        <p:txBody>
          <a:bodyPr wrap="square" rtlCol="0">
            <a:spAutoFit/>
          </a:bodyPr>
          <a:lstStyle/>
          <a:p>
            <a:r>
              <a:rPr lang="en-US" dirty="0"/>
              <a:t>~30 ft </a:t>
            </a:r>
            <a:r>
              <a:rPr lang="en-US" dirty="0" err="1"/>
              <a:t>bgs</a:t>
            </a:r>
            <a:endParaRPr lang="en-US" dirty="0"/>
          </a:p>
        </p:txBody>
      </p:sp>
      <p:sp>
        <p:nvSpPr>
          <p:cNvPr id="31" name="TextBox 30">
            <a:extLst>
              <a:ext uri="{FF2B5EF4-FFF2-40B4-BE49-F238E27FC236}">
                <a16:creationId xmlns:a16="http://schemas.microsoft.com/office/drawing/2014/main" id="{4934A426-83E6-46D1-BF27-9765BE033684}"/>
              </a:ext>
            </a:extLst>
          </p:cNvPr>
          <p:cNvSpPr txBox="1"/>
          <p:nvPr/>
        </p:nvSpPr>
        <p:spPr>
          <a:xfrm>
            <a:off x="7110892" y="5861571"/>
            <a:ext cx="1630681" cy="369332"/>
          </a:xfrm>
          <a:prstGeom prst="rect">
            <a:avLst/>
          </a:prstGeom>
          <a:noFill/>
        </p:spPr>
        <p:txBody>
          <a:bodyPr wrap="square" rtlCol="0">
            <a:spAutoFit/>
          </a:bodyPr>
          <a:lstStyle/>
          <a:p>
            <a:r>
              <a:rPr lang="en-US" dirty="0"/>
              <a:t>~5000 ft </a:t>
            </a:r>
            <a:r>
              <a:rPr lang="en-US" dirty="0" err="1"/>
              <a:t>bgs</a:t>
            </a:r>
            <a:endParaRPr lang="en-US" dirty="0"/>
          </a:p>
        </p:txBody>
      </p:sp>
      <p:sp>
        <p:nvSpPr>
          <p:cNvPr id="33" name="TextBox 32">
            <a:extLst>
              <a:ext uri="{FF2B5EF4-FFF2-40B4-BE49-F238E27FC236}">
                <a16:creationId xmlns:a16="http://schemas.microsoft.com/office/drawing/2014/main" id="{4CB43B01-4A75-4049-9A5A-9844ACBCB8A6}"/>
              </a:ext>
            </a:extLst>
          </p:cNvPr>
          <p:cNvSpPr txBox="1"/>
          <p:nvPr/>
        </p:nvSpPr>
        <p:spPr>
          <a:xfrm>
            <a:off x="6591829" y="1918306"/>
            <a:ext cx="1334404" cy="369332"/>
          </a:xfrm>
          <a:prstGeom prst="rect">
            <a:avLst/>
          </a:prstGeom>
          <a:noFill/>
        </p:spPr>
        <p:txBody>
          <a:bodyPr wrap="none" rtlCol="0">
            <a:spAutoFit/>
          </a:bodyPr>
          <a:lstStyle/>
          <a:p>
            <a:r>
              <a:rPr lang="en-US" dirty="0"/>
              <a:t>steel casing </a:t>
            </a:r>
          </a:p>
        </p:txBody>
      </p:sp>
      <p:sp>
        <p:nvSpPr>
          <p:cNvPr id="34" name="TextBox 33">
            <a:extLst>
              <a:ext uri="{FF2B5EF4-FFF2-40B4-BE49-F238E27FC236}">
                <a16:creationId xmlns:a16="http://schemas.microsoft.com/office/drawing/2014/main" id="{B6D176A4-CE72-4409-AAE4-6FE8945FEF24}"/>
              </a:ext>
            </a:extLst>
          </p:cNvPr>
          <p:cNvSpPr txBox="1"/>
          <p:nvPr/>
        </p:nvSpPr>
        <p:spPr>
          <a:xfrm>
            <a:off x="7029003" y="4561025"/>
            <a:ext cx="1113510" cy="369332"/>
          </a:xfrm>
          <a:prstGeom prst="rect">
            <a:avLst/>
          </a:prstGeom>
          <a:noFill/>
        </p:spPr>
        <p:txBody>
          <a:bodyPr wrap="none" rtlCol="0">
            <a:spAutoFit/>
          </a:bodyPr>
          <a:lstStyle/>
          <a:p>
            <a:r>
              <a:rPr lang="en-US" dirty="0"/>
              <a:t>steel pipe</a:t>
            </a:r>
          </a:p>
        </p:txBody>
      </p:sp>
      <p:cxnSp>
        <p:nvCxnSpPr>
          <p:cNvPr id="36" name="Straight Arrow Connector 35">
            <a:extLst>
              <a:ext uri="{FF2B5EF4-FFF2-40B4-BE49-F238E27FC236}">
                <a16:creationId xmlns:a16="http://schemas.microsoft.com/office/drawing/2014/main" id="{AE889668-5B71-46F2-8507-E4A6D536A462}"/>
              </a:ext>
            </a:extLst>
          </p:cNvPr>
          <p:cNvCxnSpPr>
            <a:cxnSpLocks/>
          </p:cNvCxnSpPr>
          <p:nvPr/>
        </p:nvCxnSpPr>
        <p:spPr>
          <a:xfrm>
            <a:off x="7939564" y="2170597"/>
            <a:ext cx="610709" cy="13898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36776E4-00BB-48CE-AD81-CBECEDFB2B86}"/>
              </a:ext>
            </a:extLst>
          </p:cNvPr>
          <p:cNvCxnSpPr>
            <a:cxnSpLocks/>
            <a:stCxn id="34" idx="3"/>
          </p:cNvCxnSpPr>
          <p:nvPr/>
        </p:nvCxnSpPr>
        <p:spPr>
          <a:xfrm flipV="1">
            <a:off x="8142513" y="4561025"/>
            <a:ext cx="407760" cy="18466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24068F4-18A9-40DC-8E8A-39B2293C1BB0}"/>
              </a:ext>
            </a:extLst>
          </p:cNvPr>
          <p:cNvSpPr txBox="1"/>
          <p:nvPr/>
        </p:nvSpPr>
        <p:spPr>
          <a:xfrm>
            <a:off x="323491" y="1390927"/>
            <a:ext cx="6289718" cy="3539430"/>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A vertically oriented cylinder made of steel extending into the subsurface. </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Typically, the top segment has been cut off ~10 ft below the ground surface.   </a:t>
            </a:r>
          </a:p>
        </p:txBody>
      </p:sp>
      <p:pic>
        <p:nvPicPr>
          <p:cNvPr id="22" name="Picture 21">
            <a:extLst>
              <a:ext uri="{FF2B5EF4-FFF2-40B4-BE49-F238E27FC236}">
                <a16:creationId xmlns:a16="http://schemas.microsoft.com/office/drawing/2014/main" id="{1E7ADCE5-17D2-4FB5-AACE-F5B1A8DC50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3705" y="5768417"/>
            <a:ext cx="990600" cy="922283"/>
          </a:xfrm>
          <a:prstGeom prst="rect">
            <a:avLst/>
          </a:prstGeom>
        </p:spPr>
      </p:pic>
    </p:spTree>
    <p:extLst>
      <p:ext uri="{BB962C8B-B14F-4D97-AF65-F5344CB8AC3E}">
        <p14:creationId xmlns:p14="http://schemas.microsoft.com/office/powerpoint/2010/main" val="1819868161"/>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7BAEE9C3-3915-4FE0-B918-A970BFF39CC1}"/>
              </a:ext>
            </a:extLst>
          </p:cNvPr>
          <p:cNvSpPr txBox="1"/>
          <p:nvPr/>
        </p:nvSpPr>
        <p:spPr>
          <a:xfrm>
            <a:off x="228600" y="211710"/>
            <a:ext cx="9144000" cy="584775"/>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the magnetic signature of a well?</a:t>
            </a:r>
          </a:p>
        </p:txBody>
      </p:sp>
      <p:pic>
        <p:nvPicPr>
          <p:cNvPr id="20" name="Picture 19">
            <a:extLst>
              <a:ext uri="{FF2B5EF4-FFF2-40B4-BE49-F238E27FC236}">
                <a16:creationId xmlns:a16="http://schemas.microsoft.com/office/drawing/2014/main" id="{EF413806-CE88-4474-A189-014C3183CC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861673"/>
            <a:ext cx="4165155" cy="5005727"/>
          </a:xfrm>
          <a:prstGeom prst="rect">
            <a:avLst/>
          </a:prstGeom>
          <a:ln w="25400">
            <a:solidFill>
              <a:schemeClr val="tx1"/>
            </a:solidFill>
          </a:ln>
        </p:spPr>
      </p:pic>
      <p:sp>
        <p:nvSpPr>
          <p:cNvPr id="28" name="Rectangle 27">
            <a:extLst>
              <a:ext uri="{FF2B5EF4-FFF2-40B4-BE49-F238E27FC236}">
                <a16:creationId xmlns:a16="http://schemas.microsoft.com/office/drawing/2014/main" id="{14C698EE-CEE7-4578-80F6-771F6EBCDF99}"/>
              </a:ext>
            </a:extLst>
          </p:cNvPr>
          <p:cNvSpPr/>
          <p:nvPr/>
        </p:nvSpPr>
        <p:spPr>
          <a:xfrm>
            <a:off x="1219200" y="3886200"/>
            <a:ext cx="5024116" cy="1754326"/>
          </a:xfrm>
          <a:prstGeom prst="rect">
            <a:avLst/>
          </a:prstGeom>
        </p:spPr>
        <p:txBody>
          <a:bodyPr wrap="square">
            <a:spAutoFit/>
          </a:bodyPr>
          <a:lstStyle/>
          <a:p>
            <a:r>
              <a:rPr lang="en-US" dirty="0" err="1"/>
              <a:t>Martinek</a:t>
            </a:r>
            <a:r>
              <a:rPr lang="en-US" dirty="0"/>
              <a:t>, B.C., </a:t>
            </a:r>
            <a:r>
              <a:rPr lang="en-US" i="1" dirty="0"/>
              <a:t>Ground Based Magnetometer Survey of Abandoned Wells at the Rocky Mountain Arsenal, A Case History</a:t>
            </a:r>
            <a:r>
              <a:rPr lang="en-US" dirty="0"/>
              <a:t>, (1984),  M-TR43, Geometrics, Inc., San Jose , CA </a:t>
            </a:r>
          </a:p>
          <a:p>
            <a:endParaRPr lang="en-US" dirty="0"/>
          </a:p>
          <a:p>
            <a:r>
              <a:rPr lang="en-US" dirty="0"/>
              <a:t>available for download at  </a:t>
            </a:r>
            <a:r>
              <a:rPr lang="en-US" i="1" u="sng" dirty="0"/>
              <a:t>www.geometrics.com</a:t>
            </a:r>
          </a:p>
        </p:txBody>
      </p:sp>
      <p:sp>
        <p:nvSpPr>
          <p:cNvPr id="3" name="TextBox 2">
            <a:extLst>
              <a:ext uri="{FF2B5EF4-FFF2-40B4-BE49-F238E27FC236}">
                <a16:creationId xmlns:a16="http://schemas.microsoft.com/office/drawing/2014/main" id="{21932CEF-A708-4A0E-AD4E-C5535DE4E911}"/>
              </a:ext>
            </a:extLst>
          </p:cNvPr>
          <p:cNvSpPr txBox="1"/>
          <p:nvPr/>
        </p:nvSpPr>
        <p:spPr>
          <a:xfrm>
            <a:off x="546020" y="1054466"/>
            <a:ext cx="5473780" cy="2554545"/>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If the well is vertical and shallow, the magnetic signature will a monopole response in profile and a uniquely characteristic circular contour pattern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As the depth to the well increase, the signature will grade into a dipolar response but maintain a circular pattern in contour. </a:t>
            </a:r>
          </a:p>
        </p:txBody>
      </p:sp>
      <p:pic>
        <p:nvPicPr>
          <p:cNvPr id="9" name="Picture 8">
            <a:extLst>
              <a:ext uri="{FF2B5EF4-FFF2-40B4-BE49-F238E27FC236}">
                <a16:creationId xmlns:a16="http://schemas.microsoft.com/office/drawing/2014/main" id="{43075D39-4E25-403E-908B-C4DFE6DA8B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5775890"/>
            <a:ext cx="868681" cy="978380"/>
          </a:xfrm>
          <a:prstGeom prst="rect">
            <a:avLst/>
          </a:prstGeom>
        </p:spPr>
      </p:pic>
      <p:pic>
        <p:nvPicPr>
          <p:cNvPr id="10" name="Picture 9">
            <a:extLst>
              <a:ext uri="{FF2B5EF4-FFF2-40B4-BE49-F238E27FC236}">
                <a16:creationId xmlns:a16="http://schemas.microsoft.com/office/drawing/2014/main" id="{CBF24356-3476-4A39-A395-FF7F9BBECD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3705" y="5768417"/>
            <a:ext cx="990600" cy="922283"/>
          </a:xfrm>
          <a:prstGeom prst="rect">
            <a:avLst/>
          </a:prstGeom>
        </p:spPr>
      </p:pic>
    </p:spTree>
    <p:extLst>
      <p:ext uri="{BB962C8B-B14F-4D97-AF65-F5344CB8AC3E}">
        <p14:creationId xmlns:p14="http://schemas.microsoft.com/office/powerpoint/2010/main" val="3546966784"/>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0938" y="250075"/>
            <a:ext cx="9144000" cy="584775"/>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the magnetic signature of a pipeline?</a:t>
            </a:r>
          </a:p>
        </p:txBody>
      </p:sp>
      <p:grpSp>
        <p:nvGrpSpPr>
          <p:cNvPr id="43" name="Group 42">
            <a:extLst>
              <a:ext uri="{FF2B5EF4-FFF2-40B4-BE49-F238E27FC236}">
                <a16:creationId xmlns:a16="http://schemas.microsoft.com/office/drawing/2014/main" id="{AE398F60-BB06-4260-BC2C-F1BAEE4BB5E8}"/>
              </a:ext>
            </a:extLst>
          </p:cNvPr>
          <p:cNvGrpSpPr/>
          <p:nvPr/>
        </p:nvGrpSpPr>
        <p:grpSpPr>
          <a:xfrm>
            <a:off x="5638800" y="841841"/>
            <a:ext cx="6241784" cy="1703685"/>
            <a:chOff x="3657600" y="3048000"/>
            <a:chExt cx="6241784" cy="1703685"/>
          </a:xfrm>
        </p:grpSpPr>
        <p:sp>
          <p:nvSpPr>
            <p:cNvPr id="9" name="Rectangle 8">
              <a:extLst>
                <a:ext uri="{FF2B5EF4-FFF2-40B4-BE49-F238E27FC236}">
                  <a16:creationId xmlns:a16="http://schemas.microsoft.com/office/drawing/2014/main" id="{58344C97-E9E9-4930-B8E7-8ECF0C465D62}"/>
                </a:ext>
              </a:extLst>
            </p:cNvPr>
            <p:cNvSpPr/>
            <p:nvPr/>
          </p:nvSpPr>
          <p:spPr>
            <a:xfrm flipV="1">
              <a:off x="3797124" y="4066232"/>
              <a:ext cx="5867400"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2B8202FB-BFE1-450A-B5CF-172C61DD84A7}"/>
                </a:ext>
              </a:extLst>
            </p:cNvPr>
            <p:cNvGrpSpPr/>
            <p:nvPr/>
          </p:nvGrpSpPr>
          <p:grpSpPr>
            <a:xfrm>
              <a:off x="3657600" y="3048000"/>
              <a:ext cx="6241784" cy="1703685"/>
              <a:chOff x="3657600" y="3048000"/>
              <a:chExt cx="6241784" cy="1703685"/>
            </a:xfrm>
          </p:grpSpPr>
          <p:sp>
            <p:nvSpPr>
              <p:cNvPr id="32" name="Rectangle 31">
                <a:extLst>
                  <a:ext uri="{FF2B5EF4-FFF2-40B4-BE49-F238E27FC236}">
                    <a16:creationId xmlns:a16="http://schemas.microsoft.com/office/drawing/2014/main" id="{B5A6D4B8-74FE-4C31-9011-487F911EE40E}"/>
                  </a:ext>
                </a:extLst>
              </p:cNvPr>
              <p:cNvSpPr/>
              <p:nvPr/>
            </p:nvSpPr>
            <p:spPr>
              <a:xfrm flipV="1">
                <a:off x="7984284" y="4071906"/>
                <a:ext cx="1406439" cy="45719"/>
              </a:xfrm>
              <a:prstGeom prst="rect">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149EF22A-8268-4D86-AB50-699E2BAEA220}"/>
                  </a:ext>
                </a:extLst>
              </p:cNvPr>
              <p:cNvGrpSpPr/>
              <p:nvPr/>
            </p:nvGrpSpPr>
            <p:grpSpPr>
              <a:xfrm>
                <a:off x="3657600" y="3048000"/>
                <a:ext cx="6241784" cy="1703685"/>
                <a:chOff x="6108876" y="1083354"/>
                <a:chExt cx="6241784" cy="1703685"/>
              </a:xfrm>
            </p:grpSpPr>
            <p:grpSp>
              <p:nvGrpSpPr>
                <p:cNvPr id="19" name="Group 18">
                  <a:extLst>
                    <a:ext uri="{FF2B5EF4-FFF2-40B4-BE49-F238E27FC236}">
                      <a16:creationId xmlns:a16="http://schemas.microsoft.com/office/drawing/2014/main" id="{E334757D-8182-457F-A721-7415C9A6605E}"/>
                    </a:ext>
                  </a:extLst>
                </p:cNvPr>
                <p:cNvGrpSpPr/>
                <p:nvPr/>
              </p:nvGrpSpPr>
              <p:grpSpPr>
                <a:xfrm>
                  <a:off x="6108876" y="1083354"/>
                  <a:ext cx="6220114" cy="805026"/>
                  <a:chOff x="6108876" y="1083354"/>
                  <a:chExt cx="6220114" cy="805026"/>
                </a:xfrm>
              </p:grpSpPr>
              <p:sp>
                <p:nvSpPr>
                  <p:cNvPr id="2" name="Freeform: Shape 1">
                    <a:extLst>
                      <a:ext uri="{FF2B5EF4-FFF2-40B4-BE49-F238E27FC236}">
                        <a16:creationId xmlns:a16="http://schemas.microsoft.com/office/drawing/2014/main" id="{FF3F641B-00AC-4194-89CE-AB129CFD4ED3}"/>
                      </a:ext>
                    </a:extLst>
                  </p:cNvPr>
                  <p:cNvSpPr/>
                  <p:nvPr/>
                </p:nvSpPr>
                <p:spPr>
                  <a:xfrm>
                    <a:off x="6108876" y="1790356"/>
                    <a:ext cx="5867400" cy="98024"/>
                  </a:xfrm>
                  <a:custGeom>
                    <a:avLst/>
                    <a:gdLst>
                      <a:gd name="connsiteX0" fmla="*/ 0 w 4475018"/>
                      <a:gd name="connsiteY0" fmla="*/ 158067 h 258245"/>
                      <a:gd name="connsiteX1" fmla="*/ 290945 w 4475018"/>
                      <a:gd name="connsiteY1" fmla="*/ 213485 h 258245"/>
                      <a:gd name="connsiteX2" fmla="*/ 969818 w 4475018"/>
                      <a:gd name="connsiteY2" fmla="*/ 213485 h 258245"/>
                      <a:gd name="connsiteX3" fmla="*/ 1814945 w 4475018"/>
                      <a:gd name="connsiteY3" fmla="*/ 199631 h 258245"/>
                      <a:gd name="connsiteX4" fmla="*/ 2175163 w 4475018"/>
                      <a:gd name="connsiteY4" fmla="*/ 241194 h 258245"/>
                      <a:gd name="connsiteX5" fmla="*/ 2673927 w 4475018"/>
                      <a:gd name="connsiteY5" fmla="*/ 241194 h 258245"/>
                      <a:gd name="connsiteX6" fmla="*/ 3228109 w 4475018"/>
                      <a:gd name="connsiteY6" fmla="*/ 33376 h 258245"/>
                      <a:gd name="connsiteX7" fmla="*/ 3602182 w 4475018"/>
                      <a:gd name="connsiteY7" fmla="*/ 5667 h 258245"/>
                      <a:gd name="connsiteX8" fmla="*/ 4031673 w 4475018"/>
                      <a:gd name="connsiteY8" fmla="*/ 88794 h 258245"/>
                      <a:gd name="connsiteX9" fmla="*/ 4364182 w 4475018"/>
                      <a:gd name="connsiteY9" fmla="*/ 213485 h 258245"/>
                      <a:gd name="connsiteX10" fmla="*/ 4364182 w 4475018"/>
                      <a:gd name="connsiteY10" fmla="*/ 213485 h 258245"/>
                      <a:gd name="connsiteX11" fmla="*/ 4475018 w 4475018"/>
                      <a:gd name="connsiteY11" fmla="*/ 227340 h 258245"/>
                      <a:gd name="connsiteX0" fmla="*/ 0 w 4475018"/>
                      <a:gd name="connsiteY0" fmla="*/ 154448 h 241706"/>
                      <a:gd name="connsiteX1" fmla="*/ 290945 w 4475018"/>
                      <a:gd name="connsiteY1" fmla="*/ 209866 h 241706"/>
                      <a:gd name="connsiteX2" fmla="*/ 969818 w 4475018"/>
                      <a:gd name="connsiteY2" fmla="*/ 209866 h 241706"/>
                      <a:gd name="connsiteX3" fmla="*/ 1814945 w 4475018"/>
                      <a:gd name="connsiteY3" fmla="*/ 196012 h 241706"/>
                      <a:gd name="connsiteX4" fmla="*/ 2175163 w 4475018"/>
                      <a:gd name="connsiteY4" fmla="*/ 237575 h 241706"/>
                      <a:gd name="connsiteX5" fmla="*/ 2780252 w 4475018"/>
                      <a:gd name="connsiteY5" fmla="*/ 78086 h 241706"/>
                      <a:gd name="connsiteX6" fmla="*/ 3228109 w 4475018"/>
                      <a:gd name="connsiteY6" fmla="*/ 29757 h 241706"/>
                      <a:gd name="connsiteX7" fmla="*/ 3602182 w 4475018"/>
                      <a:gd name="connsiteY7" fmla="*/ 2048 h 241706"/>
                      <a:gd name="connsiteX8" fmla="*/ 4031673 w 4475018"/>
                      <a:gd name="connsiteY8" fmla="*/ 85175 h 241706"/>
                      <a:gd name="connsiteX9" fmla="*/ 4364182 w 4475018"/>
                      <a:gd name="connsiteY9" fmla="*/ 209866 h 241706"/>
                      <a:gd name="connsiteX10" fmla="*/ 4364182 w 4475018"/>
                      <a:gd name="connsiteY10" fmla="*/ 209866 h 241706"/>
                      <a:gd name="connsiteX11" fmla="*/ 4475018 w 4475018"/>
                      <a:gd name="connsiteY11" fmla="*/ 223721 h 241706"/>
                      <a:gd name="connsiteX0" fmla="*/ 0 w 4475018"/>
                      <a:gd name="connsiteY0" fmla="*/ 174976 h 262234"/>
                      <a:gd name="connsiteX1" fmla="*/ 290945 w 4475018"/>
                      <a:gd name="connsiteY1" fmla="*/ 230394 h 262234"/>
                      <a:gd name="connsiteX2" fmla="*/ 969818 w 4475018"/>
                      <a:gd name="connsiteY2" fmla="*/ 230394 h 262234"/>
                      <a:gd name="connsiteX3" fmla="*/ 1814945 w 4475018"/>
                      <a:gd name="connsiteY3" fmla="*/ 216540 h 262234"/>
                      <a:gd name="connsiteX4" fmla="*/ 2175163 w 4475018"/>
                      <a:gd name="connsiteY4" fmla="*/ 258103 h 262234"/>
                      <a:gd name="connsiteX5" fmla="*/ 2780252 w 4475018"/>
                      <a:gd name="connsiteY5" fmla="*/ 98614 h 262234"/>
                      <a:gd name="connsiteX6" fmla="*/ 3228109 w 4475018"/>
                      <a:gd name="connsiteY6" fmla="*/ 50285 h 262234"/>
                      <a:gd name="connsiteX7" fmla="*/ 3729773 w 4475018"/>
                      <a:gd name="connsiteY7" fmla="*/ 1311 h 262234"/>
                      <a:gd name="connsiteX8" fmla="*/ 4031673 w 4475018"/>
                      <a:gd name="connsiteY8" fmla="*/ 105703 h 262234"/>
                      <a:gd name="connsiteX9" fmla="*/ 4364182 w 4475018"/>
                      <a:gd name="connsiteY9" fmla="*/ 230394 h 262234"/>
                      <a:gd name="connsiteX10" fmla="*/ 4364182 w 4475018"/>
                      <a:gd name="connsiteY10" fmla="*/ 230394 h 262234"/>
                      <a:gd name="connsiteX11" fmla="*/ 4475018 w 4475018"/>
                      <a:gd name="connsiteY11" fmla="*/ 244249 h 262234"/>
                      <a:gd name="connsiteX0" fmla="*/ 0 w 4475018"/>
                      <a:gd name="connsiteY0" fmla="*/ 196266 h 283524"/>
                      <a:gd name="connsiteX1" fmla="*/ 290945 w 4475018"/>
                      <a:gd name="connsiteY1" fmla="*/ 251684 h 283524"/>
                      <a:gd name="connsiteX2" fmla="*/ 969818 w 4475018"/>
                      <a:gd name="connsiteY2" fmla="*/ 251684 h 283524"/>
                      <a:gd name="connsiteX3" fmla="*/ 1814945 w 4475018"/>
                      <a:gd name="connsiteY3" fmla="*/ 237830 h 283524"/>
                      <a:gd name="connsiteX4" fmla="*/ 2175163 w 4475018"/>
                      <a:gd name="connsiteY4" fmla="*/ 279393 h 283524"/>
                      <a:gd name="connsiteX5" fmla="*/ 2780252 w 4475018"/>
                      <a:gd name="connsiteY5" fmla="*/ 119904 h 283524"/>
                      <a:gd name="connsiteX6" fmla="*/ 3206844 w 4475018"/>
                      <a:gd name="connsiteY6" fmla="*/ 7780 h 283524"/>
                      <a:gd name="connsiteX7" fmla="*/ 3729773 w 4475018"/>
                      <a:gd name="connsiteY7" fmla="*/ 22601 h 283524"/>
                      <a:gd name="connsiteX8" fmla="*/ 4031673 w 4475018"/>
                      <a:gd name="connsiteY8" fmla="*/ 126993 h 283524"/>
                      <a:gd name="connsiteX9" fmla="*/ 4364182 w 4475018"/>
                      <a:gd name="connsiteY9" fmla="*/ 251684 h 283524"/>
                      <a:gd name="connsiteX10" fmla="*/ 4364182 w 4475018"/>
                      <a:gd name="connsiteY10" fmla="*/ 251684 h 283524"/>
                      <a:gd name="connsiteX11" fmla="*/ 4475018 w 4475018"/>
                      <a:gd name="connsiteY11" fmla="*/ 265539 h 283524"/>
                      <a:gd name="connsiteX0" fmla="*/ 0 w 4475018"/>
                      <a:gd name="connsiteY0" fmla="*/ 196266 h 283524"/>
                      <a:gd name="connsiteX1" fmla="*/ 290945 w 4475018"/>
                      <a:gd name="connsiteY1" fmla="*/ 251684 h 283524"/>
                      <a:gd name="connsiteX2" fmla="*/ 969818 w 4475018"/>
                      <a:gd name="connsiteY2" fmla="*/ 251684 h 283524"/>
                      <a:gd name="connsiteX3" fmla="*/ 1814945 w 4475018"/>
                      <a:gd name="connsiteY3" fmla="*/ 237830 h 283524"/>
                      <a:gd name="connsiteX4" fmla="*/ 2175163 w 4475018"/>
                      <a:gd name="connsiteY4" fmla="*/ 279393 h 283524"/>
                      <a:gd name="connsiteX5" fmla="*/ 2780252 w 4475018"/>
                      <a:gd name="connsiteY5" fmla="*/ 119904 h 283524"/>
                      <a:gd name="connsiteX6" fmla="*/ 3206844 w 4475018"/>
                      <a:gd name="connsiteY6" fmla="*/ 7780 h 283524"/>
                      <a:gd name="connsiteX7" fmla="*/ 3729773 w 4475018"/>
                      <a:gd name="connsiteY7" fmla="*/ 22601 h 283524"/>
                      <a:gd name="connsiteX8" fmla="*/ 4031673 w 4475018"/>
                      <a:gd name="connsiteY8" fmla="*/ 126993 h 283524"/>
                      <a:gd name="connsiteX9" fmla="*/ 4364182 w 4475018"/>
                      <a:gd name="connsiteY9" fmla="*/ 251684 h 283524"/>
                      <a:gd name="connsiteX10" fmla="*/ 4342917 w 4475018"/>
                      <a:gd name="connsiteY10" fmla="*/ 155991 h 283524"/>
                      <a:gd name="connsiteX11" fmla="*/ 4475018 w 4475018"/>
                      <a:gd name="connsiteY11" fmla="*/ 265539 h 283524"/>
                      <a:gd name="connsiteX0" fmla="*/ 0 w 4708934"/>
                      <a:gd name="connsiteY0" fmla="*/ 196266 h 297437"/>
                      <a:gd name="connsiteX1" fmla="*/ 290945 w 4708934"/>
                      <a:gd name="connsiteY1" fmla="*/ 251684 h 297437"/>
                      <a:gd name="connsiteX2" fmla="*/ 969818 w 4708934"/>
                      <a:gd name="connsiteY2" fmla="*/ 251684 h 297437"/>
                      <a:gd name="connsiteX3" fmla="*/ 1814945 w 4708934"/>
                      <a:gd name="connsiteY3" fmla="*/ 237830 h 297437"/>
                      <a:gd name="connsiteX4" fmla="*/ 2175163 w 4708934"/>
                      <a:gd name="connsiteY4" fmla="*/ 279393 h 297437"/>
                      <a:gd name="connsiteX5" fmla="*/ 2780252 w 4708934"/>
                      <a:gd name="connsiteY5" fmla="*/ 119904 h 297437"/>
                      <a:gd name="connsiteX6" fmla="*/ 3206844 w 4708934"/>
                      <a:gd name="connsiteY6" fmla="*/ 7780 h 297437"/>
                      <a:gd name="connsiteX7" fmla="*/ 3729773 w 4708934"/>
                      <a:gd name="connsiteY7" fmla="*/ 22601 h 297437"/>
                      <a:gd name="connsiteX8" fmla="*/ 4031673 w 4708934"/>
                      <a:gd name="connsiteY8" fmla="*/ 126993 h 297437"/>
                      <a:gd name="connsiteX9" fmla="*/ 4364182 w 4708934"/>
                      <a:gd name="connsiteY9" fmla="*/ 251684 h 297437"/>
                      <a:gd name="connsiteX10" fmla="*/ 4342917 w 4708934"/>
                      <a:gd name="connsiteY10" fmla="*/ 155991 h 297437"/>
                      <a:gd name="connsiteX11" fmla="*/ 4708934 w 4708934"/>
                      <a:gd name="connsiteY11" fmla="*/ 297437 h 297437"/>
                      <a:gd name="connsiteX0" fmla="*/ 0 w 4708934"/>
                      <a:gd name="connsiteY0" fmla="*/ 196266 h 297437"/>
                      <a:gd name="connsiteX1" fmla="*/ 290945 w 4708934"/>
                      <a:gd name="connsiteY1" fmla="*/ 251684 h 297437"/>
                      <a:gd name="connsiteX2" fmla="*/ 969818 w 4708934"/>
                      <a:gd name="connsiteY2" fmla="*/ 251684 h 297437"/>
                      <a:gd name="connsiteX3" fmla="*/ 1814945 w 4708934"/>
                      <a:gd name="connsiteY3" fmla="*/ 237830 h 297437"/>
                      <a:gd name="connsiteX4" fmla="*/ 2175163 w 4708934"/>
                      <a:gd name="connsiteY4" fmla="*/ 279393 h 297437"/>
                      <a:gd name="connsiteX5" fmla="*/ 2780252 w 4708934"/>
                      <a:gd name="connsiteY5" fmla="*/ 119904 h 297437"/>
                      <a:gd name="connsiteX6" fmla="*/ 3206844 w 4708934"/>
                      <a:gd name="connsiteY6" fmla="*/ 7780 h 297437"/>
                      <a:gd name="connsiteX7" fmla="*/ 3729773 w 4708934"/>
                      <a:gd name="connsiteY7" fmla="*/ 22601 h 297437"/>
                      <a:gd name="connsiteX8" fmla="*/ 4031673 w 4708934"/>
                      <a:gd name="connsiteY8" fmla="*/ 126993 h 297437"/>
                      <a:gd name="connsiteX9" fmla="*/ 4119633 w 4708934"/>
                      <a:gd name="connsiteY9" fmla="*/ 230419 h 297437"/>
                      <a:gd name="connsiteX10" fmla="*/ 4342917 w 4708934"/>
                      <a:gd name="connsiteY10" fmla="*/ 155991 h 297437"/>
                      <a:gd name="connsiteX11" fmla="*/ 4708934 w 4708934"/>
                      <a:gd name="connsiteY11" fmla="*/ 297437 h 297437"/>
                      <a:gd name="connsiteX0" fmla="*/ 0 w 4708934"/>
                      <a:gd name="connsiteY0" fmla="*/ 196266 h 297437"/>
                      <a:gd name="connsiteX1" fmla="*/ 290945 w 4708934"/>
                      <a:gd name="connsiteY1" fmla="*/ 251684 h 297437"/>
                      <a:gd name="connsiteX2" fmla="*/ 969818 w 4708934"/>
                      <a:gd name="connsiteY2" fmla="*/ 251684 h 297437"/>
                      <a:gd name="connsiteX3" fmla="*/ 1814945 w 4708934"/>
                      <a:gd name="connsiteY3" fmla="*/ 237830 h 297437"/>
                      <a:gd name="connsiteX4" fmla="*/ 2175163 w 4708934"/>
                      <a:gd name="connsiteY4" fmla="*/ 279393 h 297437"/>
                      <a:gd name="connsiteX5" fmla="*/ 2780252 w 4708934"/>
                      <a:gd name="connsiteY5" fmla="*/ 119904 h 297437"/>
                      <a:gd name="connsiteX6" fmla="*/ 3206844 w 4708934"/>
                      <a:gd name="connsiteY6" fmla="*/ 7780 h 297437"/>
                      <a:gd name="connsiteX7" fmla="*/ 3729773 w 4708934"/>
                      <a:gd name="connsiteY7" fmla="*/ 22601 h 297437"/>
                      <a:gd name="connsiteX8" fmla="*/ 4031673 w 4708934"/>
                      <a:gd name="connsiteY8" fmla="*/ 126993 h 297437"/>
                      <a:gd name="connsiteX9" fmla="*/ 4119633 w 4708934"/>
                      <a:gd name="connsiteY9" fmla="*/ 230419 h 297437"/>
                      <a:gd name="connsiteX10" fmla="*/ 4406712 w 4708934"/>
                      <a:gd name="connsiteY10" fmla="*/ 219787 h 297437"/>
                      <a:gd name="connsiteX11" fmla="*/ 4708934 w 4708934"/>
                      <a:gd name="connsiteY11" fmla="*/ 297437 h 297437"/>
                      <a:gd name="connsiteX0" fmla="*/ 0 w 4708934"/>
                      <a:gd name="connsiteY0" fmla="*/ 196266 h 297437"/>
                      <a:gd name="connsiteX1" fmla="*/ 290945 w 4708934"/>
                      <a:gd name="connsiteY1" fmla="*/ 251684 h 297437"/>
                      <a:gd name="connsiteX2" fmla="*/ 969818 w 4708934"/>
                      <a:gd name="connsiteY2" fmla="*/ 251684 h 297437"/>
                      <a:gd name="connsiteX3" fmla="*/ 1814945 w 4708934"/>
                      <a:gd name="connsiteY3" fmla="*/ 237830 h 297437"/>
                      <a:gd name="connsiteX4" fmla="*/ 2175163 w 4708934"/>
                      <a:gd name="connsiteY4" fmla="*/ 279393 h 297437"/>
                      <a:gd name="connsiteX5" fmla="*/ 2780252 w 4708934"/>
                      <a:gd name="connsiteY5" fmla="*/ 119904 h 297437"/>
                      <a:gd name="connsiteX6" fmla="*/ 3206844 w 4708934"/>
                      <a:gd name="connsiteY6" fmla="*/ 7780 h 297437"/>
                      <a:gd name="connsiteX7" fmla="*/ 3729773 w 4708934"/>
                      <a:gd name="connsiteY7" fmla="*/ 22601 h 297437"/>
                      <a:gd name="connsiteX8" fmla="*/ 4031673 w 4708934"/>
                      <a:gd name="connsiteY8" fmla="*/ 126993 h 297437"/>
                      <a:gd name="connsiteX9" fmla="*/ 4162164 w 4708934"/>
                      <a:gd name="connsiteY9" fmla="*/ 177256 h 297437"/>
                      <a:gd name="connsiteX10" fmla="*/ 4406712 w 4708934"/>
                      <a:gd name="connsiteY10" fmla="*/ 219787 h 297437"/>
                      <a:gd name="connsiteX11" fmla="*/ 4708934 w 4708934"/>
                      <a:gd name="connsiteY11" fmla="*/ 297437 h 297437"/>
                      <a:gd name="connsiteX0" fmla="*/ 0 w 4708934"/>
                      <a:gd name="connsiteY0" fmla="*/ 196266 h 297437"/>
                      <a:gd name="connsiteX1" fmla="*/ 290945 w 4708934"/>
                      <a:gd name="connsiteY1" fmla="*/ 251684 h 297437"/>
                      <a:gd name="connsiteX2" fmla="*/ 969818 w 4708934"/>
                      <a:gd name="connsiteY2" fmla="*/ 251684 h 297437"/>
                      <a:gd name="connsiteX3" fmla="*/ 1814945 w 4708934"/>
                      <a:gd name="connsiteY3" fmla="*/ 237830 h 297437"/>
                      <a:gd name="connsiteX4" fmla="*/ 2228326 w 4708934"/>
                      <a:gd name="connsiteY4" fmla="*/ 236863 h 297437"/>
                      <a:gd name="connsiteX5" fmla="*/ 2780252 w 4708934"/>
                      <a:gd name="connsiteY5" fmla="*/ 119904 h 297437"/>
                      <a:gd name="connsiteX6" fmla="*/ 3206844 w 4708934"/>
                      <a:gd name="connsiteY6" fmla="*/ 7780 h 297437"/>
                      <a:gd name="connsiteX7" fmla="*/ 3729773 w 4708934"/>
                      <a:gd name="connsiteY7" fmla="*/ 22601 h 297437"/>
                      <a:gd name="connsiteX8" fmla="*/ 4031673 w 4708934"/>
                      <a:gd name="connsiteY8" fmla="*/ 126993 h 297437"/>
                      <a:gd name="connsiteX9" fmla="*/ 4162164 w 4708934"/>
                      <a:gd name="connsiteY9" fmla="*/ 177256 h 297437"/>
                      <a:gd name="connsiteX10" fmla="*/ 4406712 w 4708934"/>
                      <a:gd name="connsiteY10" fmla="*/ 219787 h 297437"/>
                      <a:gd name="connsiteX11" fmla="*/ 4708934 w 4708934"/>
                      <a:gd name="connsiteY11" fmla="*/ 297437 h 29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08934" h="297437">
                        <a:moveTo>
                          <a:pt x="0" y="196266"/>
                        </a:moveTo>
                        <a:cubicBezTo>
                          <a:pt x="64654" y="219357"/>
                          <a:pt x="129309" y="242448"/>
                          <a:pt x="290945" y="251684"/>
                        </a:cubicBezTo>
                        <a:cubicBezTo>
                          <a:pt x="452581" y="260920"/>
                          <a:pt x="969818" y="251684"/>
                          <a:pt x="969818" y="251684"/>
                        </a:cubicBezTo>
                        <a:lnTo>
                          <a:pt x="1814945" y="237830"/>
                        </a:lnTo>
                        <a:cubicBezTo>
                          <a:pt x="2024696" y="235360"/>
                          <a:pt x="2067442" y="256517"/>
                          <a:pt x="2228326" y="236863"/>
                        </a:cubicBezTo>
                        <a:cubicBezTo>
                          <a:pt x="2389211" y="217209"/>
                          <a:pt x="2617166" y="158084"/>
                          <a:pt x="2780252" y="119904"/>
                        </a:cubicBezTo>
                        <a:cubicBezTo>
                          <a:pt x="2943338" y="81724"/>
                          <a:pt x="3048591" y="23997"/>
                          <a:pt x="3206844" y="7780"/>
                        </a:cubicBezTo>
                        <a:cubicBezTo>
                          <a:pt x="3365097" y="-8437"/>
                          <a:pt x="3592302" y="2732"/>
                          <a:pt x="3729773" y="22601"/>
                        </a:cubicBezTo>
                        <a:cubicBezTo>
                          <a:pt x="3867244" y="42470"/>
                          <a:pt x="3959608" y="101217"/>
                          <a:pt x="4031673" y="126993"/>
                        </a:cubicBezTo>
                        <a:cubicBezTo>
                          <a:pt x="4103738" y="152769"/>
                          <a:pt x="4099657" y="161790"/>
                          <a:pt x="4162164" y="177256"/>
                        </a:cubicBezTo>
                        <a:cubicBezTo>
                          <a:pt x="4224671" y="192722"/>
                          <a:pt x="4315584" y="199757"/>
                          <a:pt x="4406712" y="219787"/>
                        </a:cubicBezTo>
                        <a:cubicBezTo>
                          <a:pt x="4497840" y="239817"/>
                          <a:pt x="4586928" y="250288"/>
                          <a:pt x="4708934" y="297437"/>
                        </a:cubicBezTo>
                      </a:path>
                    </a:pathLst>
                  </a:custGeom>
                  <a:ln w="25400"/>
                </p:spPr>
                <p:style>
                  <a:lnRef idx="2">
                    <a:schemeClr val="dk1"/>
                  </a:lnRef>
                  <a:fillRef idx="0">
                    <a:schemeClr val="dk1"/>
                  </a:fillRef>
                  <a:effectRef idx="1">
                    <a:schemeClr val="dk1"/>
                  </a:effectRef>
                  <a:fontRef idx="minor">
                    <a:schemeClr val="tx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D881DDC2-7CE6-47BB-B6B8-C95B6A75FD84}"/>
                      </a:ext>
                    </a:extLst>
                  </p:cNvPr>
                  <p:cNvGrpSpPr/>
                  <p:nvPr/>
                </p:nvGrpSpPr>
                <p:grpSpPr>
                  <a:xfrm>
                    <a:off x="10439228" y="1083354"/>
                    <a:ext cx="1889762" cy="709242"/>
                    <a:chOff x="10439228" y="1083354"/>
                    <a:chExt cx="1889762" cy="709242"/>
                  </a:xfrm>
                </p:grpSpPr>
                <p:sp>
                  <p:nvSpPr>
                    <p:cNvPr id="10" name="TextBox 9">
                      <a:extLst>
                        <a:ext uri="{FF2B5EF4-FFF2-40B4-BE49-F238E27FC236}">
                          <a16:creationId xmlns:a16="http://schemas.microsoft.com/office/drawing/2014/main" id="{96CDE46E-BE90-4239-B84F-C1BF655DE134}"/>
                        </a:ext>
                      </a:extLst>
                    </p:cNvPr>
                    <p:cNvSpPr txBox="1"/>
                    <p:nvPr/>
                  </p:nvSpPr>
                  <p:spPr>
                    <a:xfrm>
                      <a:off x="10439228" y="1083354"/>
                      <a:ext cx="1889762" cy="400110"/>
                    </a:xfrm>
                    <a:prstGeom prst="rect">
                      <a:avLst/>
                    </a:prstGeom>
                    <a:noFill/>
                  </p:spPr>
                  <p:txBody>
                    <a:bodyPr wrap="square" rtlCol="0">
                      <a:spAutoFit/>
                    </a:bodyPr>
                    <a:lstStyle/>
                    <a:p>
                      <a:r>
                        <a:rPr lang="en-US" sz="2000" dirty="0"/>
                        <a:t>ground surface</a:t>
                      </a:r>
                    </a:p>
                  </p:txBody>
                </p:sp>
                <p:cxnSp>
                  <p:nvCxnSpPr>
                    <p:cNvPr id="12" name="Straight Arrow Connector 11">
                      <a:extLst>
                        <a:ext uri="{FF2B5EF4-FFF2-40B4-BE49-F238E27FC236}">
                          <a16:creationId xmlns:a16="http://schemas.microsoft.com/office/drawing/2014/main" id="{718F26AB-9729-4723-A3A8-D094D3DC0F0B}"/>
                        </a:ext>
                      </a:extLst>
                    </p:cNvPr>
                    <p:cNvCxnSpPr>
                      <a:cxnSpLocks/>
                    </p:cNvCxnSpPr>
                    <p:nvPr/>
                  </p:nvCxnSpPr>
                  <p:spPr>
                    <a:xfrm flipH="1">
                      <a:off x="11128638" y="1438063"/>
                      <a:ext cx="225162" cy="3545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0" name="TextBox 29">
                  <a:extLst>
                    <a:ext uri="{FF2B5EF4-FFF2-40B4-BE49-F238E27FC236}">
                      <a16:creationId xmlns:a16="http://schemas.microsoft.com/office/drawing/2014/main" id="{CE808EB0-79CF-4B67-BD61-A52AC8F39C23}"/>
                    </a:ext>
                  </a:extLst>
                </p:cNvPr>
                <p:cNvSpPr txBox="1"/>
                <p:nvPr/>
              </p:nvSpPr>
              <p:spPr>
                <a:xfrm>
                  <a:off x="10049850" y="2417707"/>
                  <a:ext cx="2300810" cy="369332"/>
                </a:xfrm>
                <a:prstGeom prst="rect">
                  <a:avLst/>
                </a:prstGeom>
                <a:noFill/>
              </p:spPr>
              <p:txBody>
                <a:bodyPr wrap="square" rtlCol="0">
                  <a:spAutoFit/>
                </a:bodyPr>
                <a:lstStyle/>
                <a:p>
                  <a:r>
                    <a:rPr lang="en-US" dirty="0"/>
                    <a:t>buried ~ 5 to 10 ft </a:t>
                  </a:r>
                  <a:r>
                    <a:rPr lang="en-US" dirty="0" err="1"/>
                    <a:t>bgs</a:t>
                  </a:r>
                  <a:endParaRPr lang="en-US" dirty="0"/>
                </a:p>
              </p:txBody>
            </p:sp>
            <p:grpSp>
              <p:nvGrpSpPr>
                <p:cNvPr id="20" name="Group 19">
                  <a:extLst>
                    <a:ext uri="{FF2B5EF4-FFF2-40B4-BE49-F238E27FC236}">
                      <a16:creationId xmlns:a16="http://schemas.microsoft.com/office/drawing/2014/main" id="{71AC59FC-9318-4FF6-B0CB-EB4918243B16}"/>
                    </a:ext>
                  </a:extLst>
                </p:cNvPr>
                <p:cNvGrpSpPr/>
                <p:nvPr/>
              </p:nvGrpSpPr>
              <p:grpSpPr>
                <a:xfrm>
                  <a:off x="6248400" y="2100765"/>
                  <a:ext cx="4200615" cy="53761"/>
                  <a:chOff x="6248400" y="2100765"/>
                  <a:chExt cx="4200615" cy="53761"/>
                </a:xfrm>
              </p:grpSpPr>
              <p:sp>
                <p:nvSpPr>
                  <p:cNvPr id="27" name="Rectangle 26">
                    <a:extLst>
                      <a:ext uri="{FF2B5EF4-FFF2-40B4-BE49-F238E27FC236}">
                        <a16:creationId xmlns:a16="http://schemas.microsoft.com/office/drawing/2014/main" id="{DFEA2912-4330-41F8-B7FE-F5D86E8BDFE8}"/>
                      </a:ext>
                    </a:extLst>
                  </p:cNvPr>
                  <p:cNvSpPr/>
                  <p:nvPr/>
                </p:nvSpPr>
                <p:spPr>
                  <a:xfrm flipV="1">
                    <a:off x="9042576" y="2108807"/>
                    <a:ext cx="1406439" cy="4571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0BC16AE-45DF-4E50-A14E-CF2F5F7902A5}"/>
                      </a:ext>
                    </a:extLst>
                  </p:cNvPr>
                  <p:cNvSpPr/>
                  <p:nvPr/>
                </p:nvSpPr>
                <p:spPr>
                  <a:xfrm>
                    <a:off x="6248400" y="2108807"/>
                    <a:ext cx="1406439" cy="4571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484DF6C-EDFF-4AE0-B510-58C30A1AB824}"/>
                      </a:ext>
                    </a:extLst>
                  </p:cNvPr>
                  <p:cNvSpPr/>
                  <p:nvPr/>
                </p:nvSpPr>
                <p:spPr>
                  <a:xfrm flipV="1">
                    <a:off x="7654839" y="2100765"/>
                    <a:ext cx="1374282" cy="45719"/>
                  </a:xfrm>
                  <a:prstGeom prst="rect">
                    <a:avLst/>
                  </a:prstGeom>
                  <a:solidFill>
                    <a:srgbClr val="3B08C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010D37D5-2933-4183-A8DF-2B6898B325A1}"/>
                    </a:ext>
                  </a:extLst>
                </p:cNvPr>
                <p:cNvGrpSpPr/>
                <p:nvPr/>
              </p:nvGrpSpPr>
              <p:grpSpPr>
                <a:xfrm>
                  <a:off x="7089722" y="2172059"/>
                  <a:ext cx="2732564" cy="586349"/>
                  <a:chOff x="7089722" y="2172059"/>
                  <a:chExt cx="2732564" cy="586349"/>
                </a:xfrm>
              </p:grpSpPr>
              <p:sp>
                <p:nvSpPr>
                  <p:cNvPr id="34" name="TextBox 33">
                    <a:extLst>
                      <a:ext uri="{FF2B5EF4-FFF2-40B4-BE49-F238E27FC236}">
                        <a16:creationId xmlns:a16="http://schemas.microsoft.com/office/drawing/2014/main" id="{B6D176A4-CE72-4409-AAE4-6FE8945FEF24}"/>
                      </a:ext>
                    </a:extLst>
                  </p:cNvPr>
                  <p:cNvSpPr txBox="1"/>
                  <p:nvPr/>
                </p:nvSpPr>
                <p:spPr>
                  <a:xfrm>
                    <a:off x="7774097" y="2389076"/>
                    <a:ext cx="2048189" cy="369332"/>
                  </a:xfrm>
                  <a:prstGeom prst="rect">
                    <a:avLst/>
                  </a:prstGeom>
                  <a:noFill/>
                </p:spPr>
                <p:txBody>
                  <a:bodyPr wrap="none" rtlCol="0">
                    <a:spAutoFit/>
                  </a:bodyPr>
                  <a:lstStyle/>
                  <a:p>
                    <a:r>
                      <a:rPr lang="en-US" dirty="0"/>
                      <a:t>steel pipe segments</a:t>
                    </a:r>
                  </a:p>
                </p:txBody>
              </p:sp>
              <p:cxnSp>
                <p:nvCxnSpPr>
                  <p:cNvPr id="39" name="Straight Arrow Connector 38">
                    <a:extLst>
                      <a:ext uri="{FF2B5EF4-FFF2-40B4-BE49-F238E27FC236}">
                        <a16:creationId xmlns:a16="http://schemas.microsoft.com/office/drawing/2014/main" id="{A36776E4-00BB-48CE-AD81-CBECEDFB2B86}"/>
                      </a:ext>
                    </a:extLst>
                  </p:cNvPr>
                  <p:cNvCxnSpPr>
                    <a:cxnSpLocks/>
                  </p:cNvCxnSpPr>
                  <p:nvPr/>
                </p:nvCxnSpPr>
                <p:spPr>
                  <a:xfrm flipH="1" flipV="1">
                    <a:off x="7089722" y="2207113"/>
                    <a:ext cx="695503" cy="3274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C92004B-A3A4-474C-B470-1046AE3806E7}"/>
                      </a:ext>
                    </a:extLst>
                  </p:cNvPr>
                  <p:cNvCxnSpPr>
                    <a:cxnSpLocks/>
                  </p:cNvCxnSpPr>
                  <p:nvPr/>
                </p:nvCxnSpPr>
                <p:spPr>
                  <a:xfrm flipV="1">
                    <a:off x="8827870" y="2233967"/>
                    <a:ext cx="346802" cy="25906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9186A48-7488-44DF-816F-B9E9E918CA42}"/>
                      </a:ext>
                    </a:extLst>
                  </p:cNvPr>
                  <p:cNvCxnSpPr>
                    <a:cxnSpLocks/>
                  </p:cNvCxnSpPr>
                  <p:nvPr/>
                </p:nvCxnSpPr>
                <p:spPr>
                  <a:xfrm flipV="1">
                    <a:off x="7952691" y="2172059"/>
                    <a:ext cx="0" cy="22878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grpSp>
      <p:sp>
        <p:nvSpPr>
          <p:cNvPr id="25" name="TextBox 24">
            <a:extLst>
              <a:ext uri="{FF2B5EF4-FFF2-40B4-BE49-F238E27FC236}">
                <a16:creationId xmlns:a16="http://schemas.microsoft.com/office/drawing/2014/main" id="{7BB3B63C-F358-4315-A7A0-6947F617F4B0}"/>
              </a:ext>
            </a:extLst>
          </p:cNvPr>
          <p:cNvSpPr txBox="1"/>
          <p:nvPr/>
        </p:nvSpPr>
        <p:spPr>
          <a:xfrm>
            <a:off x="271243" y="1450942"/>
            <a:ext cx="5097106" cy="132343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 typical pipeline is made up of lengths of individual pipe welded together.   The magnetic signature is a series of dipolar anomalies along a linear trend.   </a:t>
            </a:r>
          </a:p>
        </p:txBody>
      </p:sp>
      <p:sp>
        <p:nvSpPr>
          <p:cNvPr id="26" name="TextBox 25">
            <a:extLst>
              <a:ext uri="{FF2B5EF4-FFF2-40B4-BE49-F238E27FC236}">
                <a16:creationId xmlns:a16="http://schemas.microsoft.com/office/drawing/2014/main" id="{DC178F0D-15A2-41D1-8A26-DB003AB53715}"/>
              </a:ext>
            </a:extLst>
          </p:cNvPr>
          <p:cNvSpPr txBox="1"/>
          <p:nvPr/>
        </p:nvSpPr>
        <p:spPr>
          <a:xfrm>
            <a:off x="307131" y="3031279"/>
            <a:ext cx="4882860" cy="224676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The response is complicated by variations in the magnetic susceptibility of the steel used in the manufacture of the pipe, the remanent magnetization of the pipe, and the changes in the intrinsic  magnetization due to the welding of the segments of pipe together.  </a:t>
            </a:r>
          </a:p>
        </p:txBody>
      </p:sp>
      <p:pic>
        <p:nvPicPr>
          <p:cNvPr id="31" name="Picture 30">
            <a:extLst>
              <a:ext uri="{FF2B5EF4-FFF2-40B4-BE49-F238E27FC236}">
                <a16:creationId xmlns:a16="http://schemas.microsoft.com/office/drawing/2014/main" id="{19CC8643-6621-4CEC-B486-E7CDA7A3AA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500" t="45843" r="36498" b="47920"/>
          <a:stretch/>
        </p:blipFill>
        <p:spPr>
          <a:xfrm>
            <a:off x="5845544" y="3128750"/>
            <a:ext cx="6035040" cy="2218903"/>
          </a:xfrm>
          <a:prstGeom prst="rect">
            <a:avLst/>
          </a:prstGeom>
        </p:spPr>
      </p:pic>
      <p:cxnSp>
        <p:nvCxnSpPr>
          <p:cNvPr id="7" name="Straight Arrow Connector 6">
            <a:extLst>
              <a:ext uri="{FF2B5EF4-FFF2-40B4-BE49-F238E27FC236}">
                <a16:creationId xmlns:a16="http://schemas.microsoft.com/office/drawing/2014/main" id="{85C531B5-3B58-4391-89C8-A3760820705D}"/>
              </a:ext>
            </a:extLst>
          </p:cNvPr>
          <p:cNvCxnSpPr>
            <a:cxnSpLocks/>
          </p:cNvCxnSpPr>
          <p:nvPr/>
        </p:nvCxnSpPr>
        <p:spPr>
          <a:xfrm>
            <a:off x="7465479" y="2509807"/>
            <a:ext cx="167406" cy="1644857"/>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A33534A-EA41-4A42-8F85-5E4C5A38E536}"/>
              </a:ext>
            </a:extLst>
          </p:cNvPr>
          <p:cNvCxnSpPr>
            <a:cxnSpLocks/>
          </p:cNvCxnSpPr>
          <p:nvPr/>
        </p:nvCxnSpPr>
        <p:spPr>
          <a:xfrm>
            <a:off x="8610600" y="2581110"/>
            <a:ext cx="0" cy="143848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DD6524D-83EB-4D2E-B671-7161B5338092}"/>
              </a:ext>
            </a:extLst>
          </p:cNvPr>
          <p:cNvCxnSpPr>
            <a:cxnSpLocks/>
          </p:cNvCxnSpPr>
          <p:nvPr/>
        </p:nvCxnSpPr>
        <p:spPr>
          <a:xfrm flipH="1">
            <a:off x="9978939" y="2581110"/>
            <a:ext cx="1" cy="1573554"/>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495661F-F904-4B6F-B37D-AFEB05D88E5D}"/>
              </a:ext>
            </a:extLst>
          </p:cNvPr>
          <p:cNvCxnSpPr>
            <a:cxnSpLocks/>
          </p:cNvCxnSpPr>
          <p:nvPr/>
        </p:nvCxnSpPr>
        <p:spPr>
          <a:xfrm flipH="1">
            <a:off x="10966256" y="2655564"/>
            <a:ext cx="300669" cy="1764036"/>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425544C-42DC-45AC-9357-00D18AE1DE91}"/>
              </a:ext>
            </a:extLst>
          </p:cNvPr>
          <p:cNvCxnSpPr>
            <a:cxnSpLocks/>
          </p:cNvCxnSpPr>
          <p:nvPr/>
        </p:nvCxnSpPr>
        <p:spPr>
          <a:xfrm>
            <a:off x="5855202" y="2112662"/>
            <a:ext cx="626341" cy="2230738"/>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3E13E273-7A35-4D21-9E92-C0952D77D1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507" y="5743095"/>
            <a:ext cx="868681" cy="978380"/>
          </a:xfrm>
          <a:prstGeom prst="rect">
            <a:avLst/>
          </a:prstGeom>
        </p:spPr>
      </p:pic>
      <p:pic>
        <p:nvPicPr>
          <p:cNvPr id="36" name="Picture 35">
            <a:extLst>
              <a:ext uri="{FF2B5EF4-FFF2-40B4-BE49-F238E27FC236}">
                <a16:creationId xmlns:a16="http://schemas.microsoft.com/office/drawing/2014/main" id="{8163FF6D-04C6-438E-8FCB-9BA52AD43F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3705" y="5768417"/>
            <a:ext cx="990600" cy="922283"/>
          </a:xfrm>
          <a:prstGeom prst="rect">
            <a:avLst/>
          </a:prstGeom>
        </p:spPr>
      </p:pic>
    </p:spTree>
    <p:extLst>
      <p:ext uri="{BB962C8B-B14F-4D97-AF65-F5344CB8AC3E}">
        <p14:creationId xmlns:p14="http://schemas.microsoft.com/office/powerpoint/2010/main" val="131081483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319" y="5740368"/>
            <a:ext cx="838200" cy="978380"/>
          </a:xfrm>
          <a:prstGeom prst="rect">
            <a:avLst/>
          </a:prstGeom>
        </p:spPr>
      </p:pic>
      <p:sp>
        <p:nvSpPr>
          <p:cNvPr id="3" name="TextBox 2"/>
          <p:cNvSpPr txBox="1"/>
          <p:nvPr/>
        </p:nvSpPr>
        <p:spPr>
          <a:xfrm>
            <a:off x="204319" y="83503"/>
            <a:ext cx="9144000" cy="584775"/>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does a P&amp;A O&amp;G well site look like?</a:t>
            </a:r>
          </a:p>
        </p:txBody>
      </p:sp>
      <p:pic>
        <p:nvPicPr>
          <p:cNvPr id="13" name="Picture 12">
            <a:extLst>
              <a:ext uri="{FF2B5EF4-FFF2-40B4-BE49-F238E27FC236}">
                <a16:creationId xmlns:a16="http://schemas.microsoft.com/office/drawing/2014/main" id="{EBCE5E4F-4922-4300-B9C2-C5F728607A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3705" y="5768417"/>
            <a:ext cx="990600" cy="922283"/>
          </a:xfrm>
          <a:prstGeom prst="rect">
            <a:avLst/>
          </a:prstGeom>
        </p:spPr>
      </p:pic>
      <p:pic>
        <p:nvPicPr>
          <p:cNvPr id="5" name="Picture 4">
            <a:extLst>
              <a:ext uri="{FF2B5EF4-FFF2-40B4-BE49-F238E27FC236}">
                <a16:creationId xmlns:a16="http://schemas.microsoft.com/office/drawing/2014/main" id="{26DDBC94-F358-4F94-BDF1-E0514F3CEF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0952" y="851979"/>
            <a:ext cx="5231018" cy="5551705"/>
          </a:xfrm>
          <a:prstGeom prst="rect">
            <a:avLst/>
          </a:prstGeom>
          <a:ln w="25400">
            <a:solidFill>
              <a:schemeClr val="tx1"/>
            </a:solidFill>
          </a:ln>
        </p:spPr>
      </p:pic>
      <p:pic>
        <p:nvPicPr>
          <p:cNvPr id="4" name="Picture 3">
            <a:extLst>
              <a:ext uri="{FF2B5EF4-FFF2-40B4-BE49-F238E27FC236}">
                <a16:creationId xmlns:a16="http://schemas.microsoft.com/office/drawing/2014/main" id="{85071ED4-6299-49E3-80B5-E258779C91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745" y="1219381"/>
            <a:ext cx="5358273" cy="4018705"/>
          </a:xfrm>
          <a:prstGeom prst="rect">
            <a:avLst/>
          </a:prstGeom>
          <a:ln w="22225">
            <a:solidFill>
              <a:schemeClr val="tx1"/>
            </a:solidFill>
          </a:ln>
          <a:effectLst>
            <a:outerShdw blurRad="38100" dist="203200" dir="2400000" algn="tr" rotWithShape="0">
              <a:prstClr val="black">
                <a:alpha val="40000"/>
              </a:prstClr>
            </a:outerShdw>
          </a:effectLst>
        </p:spPr>
      </p:pic>
      <p:sp>
        <p:nvSpPr>
          <p:cNvPr id="6" name="Arrow: Left 5">
            <a:extLst>
              <a:ext uri="{FF2B5EF4-FFF2-40B4-BE49-F238E27FC236}">
                <a16:creationId xmlns:a16="http://schemas.microsoft.com/office/drawing/2014/main" id="{5CDEB584-A535-4E3E-AB5B-EE207B9F5697}"/>
              </a:ext>
            </a:extLst>
          </p:cNvPr>
          <p:cNvSpPr/>
          <p:nvPr/>
        </p:nvSpPr>
        <p:spPr>
          <a:xfrm>
            <a:off x="8420100" y="2867055"/>
            <a:ext cx="533400" cy="352183"/>
          </a:xfrm>
          <a:prstGeom prst="leftArrow">
            <a:avLst>
              <a:gd name="adj1" fmla="val 35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0846A84-C959-4F2D-B3A3-8AE703E7A610}"/>
              </a:ext>
            </a:extLst>
          </p:cNvPr>
          <p:cNvSpPr txBox="1"/>
          <p:nvPr/>
        </p:nvSpPr>
        <p:spPr>
          <a:xfrm>
            <a:off x="5731711" y="6000062"/>
            <a:ext cx="2364750" cy="369332"/>
          </a:xfrm>
          <a:prstGeom prst="rect">
            <a:avLst/>
          </a:prstGeom>
          <a:noFill/>
        </p:spPr>
        <p:txBody>
          <a:bodyPr wrap="none" rtlCol="0">
            <a:spAutoFit/>
          </a:bodyPr>
          <a:lstStyle/>
          <a:p>
            <a:r>
              <a:rPr lang="en-US" b="1" dirty="0">
                <a:solidFill>
                  <a:srgbClr val="FFFFFF"/>
                </a:solidFill>
                <a:latin typeface="Arial" panose="020B0604020202020204" pitchFamily="34" charset="0"/>
                <a:cs typeface="Arial" panose="020B0604020202020204" pitchFamily="34" charset="0"/>
              </a:rPr>
              <a:t>Google Earth Image</a:t>
            </a:r>
          </a:p>
        </p:txBody>
      </p:sp>
      <p:sp>
        <p:nvSpPr>
          <p:cNvPr id="8" name="TextBox 7">
            <a:extLst>
              <a:ext uri="{FF2B5EF4-FFF2-40B4-BE49-F238E27FC236}">
                <a16:creationId xmlns:a16="http://schemas.microsoft.com/office/drawing/2014/main" id="{E119EE03-2FED-4F93-AD10-1AE653C85669}"/>
              </a:ext>
            </a:extLst>
          </p:cNvPr>
          <p:cNvSpPr txBox="1"/>
          <p:nvPr/>
        </p:nvSpPr>
        <p:spPr>
          <a:xfrm>
            <a:off x="1069189" y="5359219"/>
            <a:ext cx="4049314"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Looking west from point A</a:t>
            </a:r>
          </a:p>
        </p:txBody>
      </p:sp>
      <p:sp>
        <p:nvSpPr>
          <p:cNvPr id="9" name="TextBox 8">
            <a:extLst>
              <a:ext uri="{FF2B5EF4-FFF2-40B4-BE49-F238E27FC236}">
                <a16:creationId xmlns:a16="http://schemas.microsoft.com/office/drawing/2014/main" id="{0952A221-968E-4B5F-A55A-3336476437E7}"/>
              </a:ext>
            </a:extLst>
          </p:cNvPr>
          <p:cNvSpPr txBox="1"/>
          <p:nvPr/>
        </p:nvSpPr>
        <p:spPr>
          <a:xfrm>
            <a:off x="8759877" y="2575150"/>
            <a:ext cx="1072858" cy="400110"/>
          </a:xfrm>
          <a:prstGeom prst="rect">
            <a:avLst/>
          </a:prstGeom>
          <a:noFill/>
        </p:spPr>
        <p:txBody>
          <a:bodyPr wrap="none" rtlCol="0">
            <a:spAutoFit/>
          </a:bodyPr>
          <a:lstStyle/>
          <a:p>
            <a:r>
              <a:rPr lang="en-US" sz="2000" b="1" dirty="0">
                <a:solidFill>
                  <a:schemeClr val="accent1">
                    <a:lumMod val="60000"/>
                    <a:lumOff val="40000"/>
                  </a:schemeClr>
                </a:solidFill>
                <a:latin typeface="Arial" panose="020B0604020202020204" pitchFamily="34" charset="0"/>
                <a:cs typeface="Arial" panose="020B0604020202020204" pitchFamily="34" charset="0"/>
              </a:rPr>
              <a:t>Point A</a:t>
            </a:r>
          </a:p>
        </p:txBody>
      </p:sp>
    </p:spTree>
    <p:extLst>
      <p:ext uri="{BB962C8B-B14F-4D97-AF65-F5344CB8AC3E}">
        <p14:creationId xmlns:p14="http://schemas.microsoft.com/office/powerpoint/2010/main" val="765154046"/>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5640125"/>
            <a:ext cx="838200" cy="978380"/>
          </a:xfrm>
          <a:prstGeom prst="rect">
            <a:avLst/>
          </a:prstGeom>
        </p:spPr>
      </p:pic>
      <p:sp>
        <p:nvSpPr>
          <p:cNvPr id="3" name="TextBox 2"/>
          <p:cNvSpPr txBox="1"/>
          <p:nvPr/>
        </p:nvSpPr>
        <p:spPr>
          <a:xfrm>
            <a:off x="609600" y="400749"/>
            <a:ext cx="7620000" cy="584775"/>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Traditional method for locating a well </a:t>
            </a:r>
          </a:p>
        </p:txBody>
      </p:sp>
      <p:sp>
        <p:nvSpPr>
          <p:cNvPr id="5" name="TextBox 4">
            <a:extLst>
              <a:ext uri="{FF2B5EF4-FFF2-40B4-BE49-F238E27FC236}">
                <a16:creationId xmlns:a16="http://schemas.microsoft.com/office/drawing/2014/main" id="{138844B3-A9F0-438E-A77E-3C7BF5349199}"/>
              </a:ext>
            </a:extLst>
          </p:cNvPr>
          <p:cNvSpPr txBox="1"/>
          <p:nvPr/>
        </p:nvSpPr>
        <p:spPr>
          <a:xfrm>
            <a:off x="1219200" y="1112557"/>
            <a:ext cx="10619201" cy="5016758"/>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latin typeface="Arial" panose="020B0604020202020204" pitchFamily="34" charset="0"/>
                <a:cs typeface="Arial" panose="020B0604020202020204" pitchFamily="34" charset="0"/>
              </a:rPr>
              <a:t>Query database maintained by the state to obtain information about well </a:t>
            </a:r>
          </a:p>
          <a:p>
            <a:pPr marL="457200" indent="-457200">
              <a:buFont typeface="Wingdings" panose="05000000000000000000" pitchFamily="2" charset="2"/>
              <a:buChar char="Ø"/>
            </a:pPr>
            <a:endParaRPr lang="en-US" sz="3200"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Ø"/>
            </a:pPr>
            <a:r>
              <a:rPr lang="en-US" sz="3200" dirty="0">
                <a:latin typeface="Arial" panose="020B0604020202020204" pitchFamily="34" charset="0"/>
                <a:cs typeface="Arial" panose="020B0604020202020204" pitchFamily="34" charset="0"/>
              </a:rPr>
              <a:t>Hire a professional land surveyor to survey in the location based on the description and/or longitude &amp; latitude coordinates listed in the database </a:t>
            </a:r>
          </a:p>
          <a:p>
            <a:pPr marL="457200" indent="-457200">
              <a:buFont typeface="Wingdings" panose="05000000000000000000" pitchFamily="2" charset="2"/>
              <a:buChar char="Ø"/>
            </a:pPr>
            <a:endParaRPr lang="en-US" sz="3200"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Ø"/>
            </a:pPr>
            <a:r>
              <a:rPr lang="en-US" sz="3200" dirty="0">
                <a:latin typeface="Arial" panose="020B0604020202020204" pitchFamily="34" charset="0"/>
                <a:cs typeface="Arial" panose="020B0604020202020204" pitchFamily="34" charset="0"/>
              </a:rPr>
              <a:t>Contract with local firm to dig on location marked by land surveyor to verify location. </a:t>
            </a:r>
          </a:p>
          <a:p>
            <a:endParaRPr lang="en-US" sz="32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832E66B-759A-43C3-82F2-1AB9A8C12F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3705" y="5768417"/>
            <a:ext cx="990600" cy="922283"/>
          </a:xfrm>
          <a:prstGeom prst="rect">
            <a:avLst/>
          </a:prstGeom>
        </p:spPr>
      </p:pic>
    </p:spTree>
    <p:extLst>
      <p:ext uri="{BB962C8B-B14F-4D97-AF65-F5344CB8AC3E}">
        <p14:creationId xmlns:p14="http://schemas.microsoft.com/office/powerpoint/2010/main" val="4045036888"/>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422" y="5748882"/>
            <a:ext cx="838200" cy="978380"/>
          </a:xfrm>
          <a:prstGeom prst="rect">
            <a:avLst/>
          </a:prstGeom>
        </p:spPr>
      </p:pic>
      <p:sp>
        <p:nvSpPr>
          <p:cNvPr id="3" name="TextBox 2"/>
          <p:cNvSpPr txBox="1"/>
          <p:nvPr/>
        </p:nvSpPr>
        <p:spPr>
          <a:xfrm>
            <a:off x="609600" y="400749"/>
            <a:ext cx="7620000" cy="584775"/>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Does the “Traditional Method” work? </a:t>
            </a:r>
          </a:p>
        </p:txBody>
      </p:sp>
      <p:sp>
        <p:nvSpPr>
          <p:cNvPr id="2" name="TextBox 1">
            <a:extLst>
              <a:ext uri="{FF2B5EF4-FFF2-40B4-BE49-F238E27FC236}">
                <a16:creationId xmlns:a16="http://schemas.microsoft.com/office/drawing/2014/main" id="{A1661DDB-5101-46D5-93CA-869E5E8C081A}"/>
              </a:ext>
            </a:extLst>
          </p:cNvPr>
          <p:cNvSpPr txBox="1"/>
          <p:nvPr/>
        </p:nvSpPr>
        <p:spPr>
          <a:xfrm>
            <a:off x="495300" y="1025912"/>
            <a:ext cx="11201400" cy="107721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Yes, but often the “searching by digging” can be quite expensive if the well is poorly located. </a:t>
            </a:r>
          </a:p>
        </p:txBody>
      </p:sp>
      <p:pic>
        <p:nvPicPr>
          <p:cNvPr id="6" name="Picture 5">
            <a:extLst>
              <a:ext uri="{FF2B5EF4-FFF2-40B4-BE49-F238E27FC236}">
                <a16:creationId xmlns:a16="http://schemas.microsoft.com/office/drawing/2014/main" id="{D44A25B7-EC8A-4084-A4CB-12144808D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9776" y="2211468"/>
            <a:ext cx="5991532" cy="3983732"/>
          </a:xfrm>
          <a:prstGeom prst="rect">
            <a:avLst/>
          </a:prstGeom>
          <a:ln w="22225">
            <a:solidFill>
              <a:schemeClr val="tx1"/>
            </a:solidFill>
          </a:ln>
        </p:spPr>
      </p:pic>
      <p:sp>
        <p:nvSpPr>
          <p:cNvPr id="7" name="TextBox 6">
            <a:extLst>
              <a:ext uri="{FF2B5EF4-FFF2-40B4-BE49-F238E27FC236}">
                <a16:creationId xmlns:a16="http://schemas.microsoft.com/office/drawing/2014/main" id="{755B1075-E05B-455C-9E43-1E305E2D6E2D}"/>
              </a:ext>
            </a:extLst>
          </p:cNvPr>
          <p:cNvSpPr txBox="1"/>
          <p:nvPr/>
        </p:nvSpPr>
        <p:spPr>
          <a:xfrm>
            <a:off x="583518" y="3003005"/>
            <a:ext cx="3545493"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P&amp;A oil well located using the “search by digging” method. </a:t>
            </a:r>
          </a:p>
        </p:txBody>
      </p:sp>
      <p:cxnSp>
        <p:nvCxnSpPr>
          <p:cNvPr id="13" name="Straight Arrow Connector 12">
            <a:extLst>
              <a:ext uri="{FF2B5EF4-FFF2-40B4-BE49-F238E27FC236}">
                <a16:creationId xmlns:a16="http://schemas.microsoft.com/office/drawing/2014/main" id="{130A673F-97E5-42E6-B498-E7F1B09A8537}"/>
              </a:ext>
            </a:extLst>
          </p:cNvPr>
          <p:cNvCxnSpPr>
            <a:cxnSpLocks/>
          </p:cNvCxnSpPr>
          <p:nvPr/>
        </p:nvCxnSpPr>
        <p:spPr>
          <a:xfrm>
            <a:off x="4811147" y="3825691"/>
            <a:ext cx="3418453" cy="755286"/>
          </a:xfrm>
          <a:prstGeom prst="straightConnector1">
            <a:avLst/>
          </a:prstGeom>
          <a:ln w="730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0B36EB6-D866-4ECA-B959-14855F468DE5}"/>
              </a:ext>
            </a:extLst>
          </p:cNvPr>
          <p:cNvCxnSpPr>
            <a:cxnSpLocks/>
          </p:cNvCxnSpPr>
          <p:nvPr/>
        </p:nvCxnSpPr>
        <p:spPr>
          <a:xfrm>
            <a:off x="3524553" y="3513693"/>
            <a:ext cx="3418453" cy="755286"/>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9E865CC-7DA7-450D-B53E-CD0E4891E4F5}"/>
              </a:ext>
            </a:extLst>
          </p:cNvPr>
          <p:cNvSpPr txBox="1"/>
          <p:nvPr/>
        </p:nvSpPr>
        <p:spPr>
          <a:xfrm>
            <a:off x="8812847" y="2194727"/>
            <a:ext cx="1143000" cy="369332"/>
          </a:xfrm>
          <a:prstGeom prst="rect">
            <a:avLst/>
          </a:prstGeom>
          <a:noFill/>
        </p:spPr>
        <p:txBody>
          <a:bodyPr wrap="square" rtlCol="0">
            <a:spAutoFit/>
          </a:bodyPr>
          <a:lstStyle/>
          <a:p>
            <a:r>
              <a:rPr lang="en-US" dirty="0"/>
              <a:t>flow pipe</a:t>
            </a:r>
          </a:p>
        </p:txBody>
      </p:sp>
      <p:cxnSp>
        <p:nvCxnSpPr>
          <p:cNvPr id="16" name="Straight Arrow Connector 15">
            <a:extLst>
              <a:ext uri="{FF2B5EF4-FFF2-40B4-BE49-F238E27FC236}">
                <a16:creationId xmlns:a16="http://schemas.microsoft.com/office/drawing/2014/main" id="{7DDD754B-C441-4429-80DE-33837D4246AF}"/>
              </a:ext>
            </a:extLst>
          </p:cNvPr>
          <p:cNvCxnSpPr>
            <a:cxnSpLocks/>
          </p:cNvCxnSpPr>
          <p:nvPr/>
        </p:nvCxnSpPr>
        <p:spPr>
          <a:xfrm flipH="1">
            <a:off x="8001000" y="2579895"/>
            <a:ext cx="1048211" cy="9337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0E93C322-9001-4E18-A54C-E0E74E4AA9EF}"/>
              </a:ext>
            </a:extLst>
          </p:cNvPr>
          <p:cNvSpPr/>
          <p:nvPr/>
        </p:nvSpPr>
        <p:spPr>
          <a:xfrm>
            <a:off x="6919392" y="4082620"/>
            <a:ext cx="898872" cy="755286"/>
          </a:xfrm>
          <a:prstGeom prst="ellipse">
            <a:avLst/>
          </a:prstGeom>
          <a:noFill/>
          <a:ln w="222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CF1BECA-AB40-4ED7-9007-D636D49DAAC2}"/>
              </a:ext>
            </a:extLst>
          </p:cNvPr>
          <p:cNvSpPr/>
          <p:nvPr/>
        </p:nvSpPr>
        <p:spPr>
          <a:xfrm>
            <a:off x="7456775" y="2783859"/>
            <a:ext cx="1356072" cy="1244592"/>
          </a:xfrm>
          <a:prstGeom prst="ellipse">
            <a:avLst/>
          </a:prstGeom>
          <a:noFill/>
          <a:ln w="222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A8CBFDFD-0E21-4897-91DA-43A46A2144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3705" y="5768417"/>
            <a:ext cx="990600" cy="922283"/>
          </a:xfrm>
          <a:prstGeom prst="rect">
            <a:avLst/>
          </a:prstGeom>
        </p:spPr>
      </p:pic>
    </p:spTree>
    <p:extLst>
      <p:ext uri="{BB962C8B-B14F-4D97-AF65-F5344CB8AC3E}">
        <p14:creationId xmlns:p14="http://schemas.microsoft.com/office/powerpoint/2010/main" val="816085600"/>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150367"/>
            <a:ext cx="6991346" cy="584775"/>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Drone Enabled Magnetic Survey</a:t>
            </a:r>
          </a:p>
        </p:txBody>
      </p:sp>
      <p:pic>
        <p:nvPicPr>
          <p:cNvPr id="9" name="Picture 8">
            <a:extLst>
              <a:ext uri="{FF2B5EF4-FFF2-40B4-BE49-F238E27FC236}">
                <a16:creationId xmlns:a16="http://schemas.microsoft.com/office/drawing/2014/main" id="{77D893F5-E951-4A13-B863-7A62968080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0" t="2667" r="26456" b="9384"/>
          <a:stretch/>
        </p:blipFill>
        <p:spPr>
          <a:xfrm>
            <a:off x="4953000" y="743569"/>
            <a:ext cx="6991346" cy="5362371"/>
          </a:xfrm>
          <a:prstGeom prst="rect">
            <a:avLst/>
          </a:prstGeom>
        </p:spPr>
      </p:pic>
      <p:sp>
        <p:nvSpPr>
          <p:cNvPr id="17" name="TextBox 16">
            <a:extLst>
              <a:ext uri="{FF2B5EF4-FFF2-40B4-BE49-F238E27FC236}">
                <a16:creationId xmlns:a16="http://schemas.microsoft.com/office/drawing/2014/main" id="{1EDE590B-CF97-4E02-A3A3-2334CD2DE20A}"/>
              </a:ext>
            </a:extLst>
          </p:cNvPr>
          <p:cNvSpPr txBox="1"/>
          <p:nvPr/>
        </p:nvSpPr>
        <p:spPr>
          <a:xfrm flipH="1">
            <a:off x="1947372" y="5647227"/>
            <a:ext cx="2004062" cy="461665"/>
          </a:xfrm>
          <a:prstGeom prst="rect">
            <a:avLst/>
          </a:prstGeom>
          <a:noFill/>
        </p:spPr>
        <p:txBody>
          <a:bodyPr wrap="square" rtlCol="0">
            <a:spAutoFit/>
          </a:bodyPr>
          <a:lstStyle/>
          <a:p>
            <a:r>
              <a:rPr lang="en-US" sz="2400" b="1" i="1" dirty="0" err="1">
                <a:latin typeface="Arial" panose="020B0604020202020204" pitchFamily="34" charset="0"/>
                <a:cs typeface="Arial" panose="020B0604020202020204" pitchFamily="34" charset="0"/>
              </a:rPr>
              <a:t>MagArrow</a:t>
            </a:r>
            <a:r>
              <a:rPr lang="en-US" sz="1000" dirty="0" err="1">
                <a:latin typeface="Arial" panose="020B0604020202020204" pitchFamily="34" charset="0"/>
                <a:cs typeface="Arial" panose="020B0604020202020204" pitchFamily="34" charset="0"/>
              </a:rPr>
              <a:t>TM</a:t>
            </a:r>
            <a:r>
              <a:rPr lang="en-US" sz="2400" dirty="0">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7D91A0D0-8291-494B-B3DE-7752264BA5AD}"/>
              </a:ext>
            </a:extLst>
          </p:cNvPr>
          <p:cNvSpPr txBox="1"/>
          <p:nvPr/>
        </p:nvSpPr>
        <p:spPr>
          <a:xfrm>
            <a:off x="7772400" y="4521685"/>
            <a:ext cx="2514600" cy="1200329"/>
          </a:xfrm>
          <a:prstGeom prst="rect">
            <a:avLst/>
          </a:prstGeom>
          <a:noFill/>
        </p:spPr>
        <p:txBody>
          <a:bodyPr wrap="square" rtlCol="0">
            <a:spAutoFit/>
          </a:bodyPr>
          <a:lstStyle/>
          <a:p>
            <a:r>
              <a:rPr lang="en-US" dirty="0"/>
              <a:t># flights: 1</a:t>
            </a:r>
          </a:p>
          <a:p>
            <a:r>
              <a:rPr lang="en-US" dirty="0"/>
              <a:t>time:  15 minutes</a:t>
            </a:r>
          </a:p>
          <a:p>
            <a:r>
              <a:rPr lang="en-US" dirty="0"/>
              <a:t>UAV altitude: 15 m </a:t>
            </a:r>
            <a:r>
              <a:rPr lang="en-US" dirty="0" err="1"/>
              <a:t>agl</a:t>
            </a:r>
            <a:endParaRPr lang="en-US" dirty="0"/>
          </a:p>
          <a:p>
            <a:r>
              <a:rPr lang="en-US" dirty="0"/>
              <a:t>sensor height: 11.6 m </a:t>
            </a:r>
          </a:p>
        </p:txBody>
      </p:sp>
      <p:pic>
        <p:nvPicPr>
          <p:cNvPr id="4" name="Picture 3">
            <a:extLst>
              <a:ext uri="{FF2B5EF4-FFF2-40B4-BE49-F238E27FC236}">
                <a16:creationId xmlns:a16="http://schemas.microsoft.com/office/drawing/2014/main" id="{CF9EE1A5-43CC-4CD6-A6E0-90FD509713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527" t="11659" r="2404" b="7279"/>
          <a:stretch/>
        </p:blipFill>
        <p:spPr>
          <a:xfrm>
            <a:off x="381000" y="979940"/>
            <a:ext cx="3951312" cy="4430259"/>
          </a:xfrm>
          <a:prstGeom prst="rect">
            <a:avLst/>
          </a:prstGeom>
          <a:ln w="19050">
            <a:solidFill>
              <a:schemeClr val="tx1"/>
            </a:solidFill>
          </a:ln>
        </p:spPr>
      </p:pic>
      <p:cxnSp>
        <p:nvCxnSpPr>
          <p:cNvPr id="6" name="Straight Arrow Connector 5">
            <a:extLst>
              <a:ext uri="{FF2B5EF4-FFF2-40B4-BE49-F238E27FC236}">
                <a16:creationId xmlns:a16="http://schemas.microsoft.com/office/drawing/2014/main" id="{DBD6AD4C-9A08-4A40-BE83-75509D1D0832}"/>
              </a:ext>
            </a:extLst>
          </p:cNvPr>
          <p:cNvCxnSpPr>
            <a:cxnSpLocks/>
          </p:cNvCxnSpPr>
          <p:nvPr/>
        </p:nvCxnSpPr>
        <p:spPr>
          <a:xfrm flipH="1" flipV="1">
            <a:off x="1752601" y="3962401"/>
            <a:ext cx="761999" cy="1676399"/>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F9ECFD24-15CB-4B0E-A078-8BF2C71058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751" y="5793311"/>
            <a:ext cx="838200" cy="978380"/>
          </a:xfrm>
          <a:prstGeom prst="rect">
            <a:avLst/>
          </a:prstGeom>
        </p:spPr>
      </p:pic>
      <p:pic>
        <p:nvPicPr>
          <p:cNvPr id="12" name="Picture 11">
            <a:extLst>
              <a:ext uri="{FF2B5EF4-FFF2-40B4-BE49-F238E27FC236}">
                <a16:creationId xmlns:a16="http://schemas.microsoft.com/office/drawing/2014/main" id="{28AC1CB9-24ED-4503-A7C0-62DE97F335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6722" y="5722014"/>
            <a:ext cx="990600" cy="922283"/>
          </a:xfrm>
          <a:prstGeom prst="rect">
            <a:avLst/>
          </a:prstGeom>
        </p:spPr>
      </p:pic>
    </p:spTree>
    <p:extLst>
      <p:ext uri="{BB962C8B-B14F-4D97-AF65-F5344CB8AC3E}">
        <p14:creationId xmlns:p14="http://schemas.microsoft.com/office/powerpoint/2010/main" val="3991985680"/>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137824"/>
            <a:ext cx="10744200" cy="584775"/>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Drone Enabled Magnetic Survey</a:t>
            </a:r>
          </a:p>
        </p:txBody>
      </p:sp>
      <p:pic>
        <p:nvPicPr>
          <p:cNvPr id="13" name="Picture 12">
            <a:extLst>
              <a:ext uri="{FF2B5EF4-FFF2-40B4-BE49-F238E27FC236}">
                <a16:creationId xmlns:a16="http://schemas.microsoft.com/office/drawing/2014/main" id="{54535A1B-95D5-4B7B-A18E-7BCCCBAC40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37" t="5627" r="715" b="17697"/>
          <a:stretch/>
        </p:blipFill>
        <p:spPr>
          <a:xfrm>
            <a:off x="457200" y="914400"/>
            <a:ext cx="4381005" cy="4579839"/>
          </a:xfrm>
          <a:prstGeom prst="rect">
            <a:avLst/>
          </a:prstGeom>
        </p:spPr>
      </p:pic>
      <p:pic>
        <p:nvPicPr>
          <p:cNvPr id="7" name="Picture 6">
            <a:extLst>
              <a:ext uri="{FF2B5EF4-FFF2-40B4-BE49-F238E27FC236}">
                <a16:creationId xmlns:a16="http://schemas.microsoft.com/office/drawing/2014/main" id="{BF4B3F59-A948-48B9-9C5F-AE5221BF6465}"/>
              </a:ext>
            </a:extLst>
          </p:cNvPr>
          <p:cNvPicPr>
            <a:picLocks noChangeAspect="1"/>
          </p:cNvPicPr>
          <p:nvPr/>
        </p:nvPicPr>
        <p:blipFill rotWithShape="1">
          <a:blip r:embed="rId4">
            <a:extLst>
              <a:ext uri="{28A0092B-C50C-407E-A947-70E740481C1C}">
                <a14:useLocalDpi xmlns:a14="http://schemas.microsoft.com/office/drawing/2010/main" val="0"/>
              </a:ext>
            </a:extLst>
          </a:blip>
          <a:srcRect l="15171" t="10344" r="3936" b="10346"/>
          <a:stretch/>
        </p:blipFill>
        <p:spPr>
          <a:xfrm>
            <a:off x="5318760" y="1287999"/>
            <a:ext cx="6583680" cy="4206240"/>
          </a:xfrm>
          <a:prstGeom prst="rect">
            <a:avLst/>
          </a:prstGeom>
          <a:ln w="25400">
            <a:solidFill>
              <a:schemeClr val="tx1"/>
            </a:solidFill>
          </a:ln>
        </p:spPr>
      </p:pic>
      <p:cxnSp>
        <p:nvCxnSpPr>
          <p:cNvPr id="4" name="Straight Arrow Connector 3">
            <a:extLst>
              <a:ext uri="{FF2B5EF4-FFF2-40B4-BE49-F238E27FC236}">
                <a16:creationId xmlns:a16="http://schemas.microsoft.com/office/drawing/2014/main" id="{E6AF6D54-9900-4E25-A665-13646BF2A3FC}"/>
              </a:ext>
            </a:extLst>
          </p:cNvPr>
          <p:cNvCxnSpPr/>
          <p:nvPr/>
        </p:nvCxnSpPr>
        <p:spPr>
          <a:xfrm>
            <a:off x="2819400" y="2857719"/>
            <a:ext cx="3448298" cy="106680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33A939B-265D-4F01-999E-BBD890C9BE63}"/>
              </a:ext>
            </a:extLst>
          </p:cNvPr>
          <p:cNvSpPr txBox="1"/>
          <p:nvPr/>
        </p:nvSpPr>
        <p:spPr>
          <a:xfrm>
            <a:off x="2682338" y="5745725"/>
            <a:ext cx="7222615"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location from longitude latitude coordinates extracted from COGCC database</a:t>
            </a:r>
          </a:p>
        </p:txBody>
      </p:sp>
      <p:cxnSp>
        <p:nvCxnSpPr>
          <p:cNvPr id="11" name="Straight Arrow Connector 10">
            <a:extLst>
              <a:ext uri="{FF2B5EF4-FFF2-40B4-BE49-F238E27FC236}">
                <a16:creationId xmlns:a16="http://schemas.microsoft.com/office/drawing/2014/main" id="{58DFFE5D-A3CC-4ED1-AC2C-FF4085BA278F}"/>
              </a:ext>
            </a:extLst>
          </p:cNvPr>
          <p:cNvCxnSpPr>
            <a:cxnSpLocks/>
          </p:cNvCxnSpPr>
          <p:nvPr/>
        </p:nvCxnSpPr>
        <p:spPr>
          <a:xfrm flipV="1">
            <a:off x="6229816" y="5076237"/>
            <a:ext cx="628184" cy="663017"/>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1876EFE-EF97-4E47-9D79-F8E869E882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5805976"/>
            <a:ext cx="838200" cy="978380"/>
          </a:xfrm>
          <a:prstGeom prst="rect">
            <a:avLst/>
          </a:prstGeom>
        </p:spPr>
      </p:pic>
      <p:pic>
        <p:nvPicPr>
          <p:cNvPr id="14" name="Picture 13">
            <a:extLst>
              <a:ext uri="{FF2B5EF4-FFF2-40B4-BE49-F238E27FC236}">
                <a16:creationId xmlns:a16="http://schemas.microsoft.com/office/drawing/2014/main" id="{8541436D-84C7-4F07-AB1F-68ED51E7FC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3705" y="5768417"/>
            <a:ext cx="990600" cy="922283"/>
          </a:xfrm>
          <a:prstGeom prst="rect">
            <a:avLst/>
          </a:prstGeom>
        </p:spPr>
      </p:pic>
    </p:spTree>
    <p:extLst>
      <p:ext uri="{BB962C8B-B14F-4D97-AF65-F5344CB8AC3E}">
        <p14:creationId xmlns:p14="http://schemas.microsoft.com/office/powerpoint/2010/main" val="175082545"/>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5640125"/>
            <a:ext cx="838200" cy="978380"/>
          </a:xfrm>
          <a:prstGeom prst="rect">
            <a:avLst/>
          </a:prstGeom>
        </p:spPr>
      </p:pic>
      <p:pic>
        <p:nvPicPr>
          <p:cNvPr id="3" name="Picture 2">
            <a:extLst>
              <a:ext uri="{FF2B5EF4-FFF2-40B4-BE49-F238E27FC236}">
                <a16:creationId xmlns:a16="http://schemas.microsoft.com/office/drawing/2014/main" id="{283EDE16-61B4-45E6-95D5-6BD4F58CC8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797" t="6525" r="39223" b="30930"/>
          <a:stretch/>
        </p:blipFill>
        <p:spPr>
          <a:xfrm>
            <a:off x="3429000" y="361561"/>
            <a:ext cx="7315200" cy="5887916"/>
          </a:xfrm>
          <a:prstGeom prst="rect">
            <a:avLst/>
          </a:prstGeom>
          <a:ln w="25400">
            <a:solidFill>
              <a:schemeClr val="tx1"/>
            </a:solidFill>
          </a:ln>
        </p:spPr>
      </p:pic>
      <p:sp>
        <p:nvSpPr>
          <p:cNvPr id="2" name="TextBox 1">
            <a:extLst>
              <a:ext uri="{FF2B5EF4-FFF2-40B4-BE49-F238E27FC236}">
                <a16:creationId xmlns:a16="http://schemas.microsoft.com/office/drawing/2014/main" id="{F804F2B5-7593-45C9-933B-576B596DC1DE}"/>
              </a:ext>
            </a:extLst>
          </p:cNvPr>
          <p:cNvSpPr txBox="1"/>
          <p:nvPr/>
        </p:nvSpPr>
        <p:spPr>
          <a:xfrm>
            <a:off x="190500" y="653980"/>
            <a:ext cx="3124200"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Pipeline Mapping Survey</a:t>
            </a:r>
          </a:p>
        </p:txBody>
      </p:sp>
      <p:pic>
        <p:nvPicPr>
          <p:cNvPr id="6" name="Picture 5">
            <a:extLst>
              <a:ext uri="{FF2B5EF4-FFF2-40B4-BE49-F238E27FC236}">
                <a16:creationId xmlns:a16="http://schemas.microsoft.com/office/drawing/2014/main" id="{E8901532-9265-43D1-BB49-99ED3D8016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678" t="31697" r="27433" b="13388"/>
          <a:stretch/>
        </p:blipFill>
        <p:spPr>
          <a:xfrm>
            <a:off x="10949850" y="145197"/>
            <a:ext cx="914400" cy="5486400"/>
          </a:xfrm>
          <a:prstGeom prst="rect">
            <a:avLst/>
          </a:prstGeom>
        </p:spPr>
      </p:pic>
      <p:sp>
        <p:nvSpPr>
          <p:cNvPr id="9" name="TextBox 8">
            <a:extLst>
              <a:ext uri="{FF2B5EF4-FFF2-40B4-BE49-F238E27FC236}">
                <a16:creationId xmlns:a16="http://schemas.microsoft.com/office/drawing/2014/main" id="{CB7C3877-83DA-4AB0-8EB4-4BF2F0F73F48}"/>
              </a:ext>
            </a:extLst>
          </p:cNvPr>
          <p:cNvSpPr txBox="1"/>
          <p:nvPr/>
        </p:nvSpPr>
        <p:spPr>
          <a:xfrm>
            <a:off x="419100" y="2057400"/>
            <a:ext cx="2667000"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Total Magnetic</a:t>
            </a:r>
          </a:p>
          <a:p>
            <a:pPr algn="ctr"/>
            <a:r>
              <a:rPr lang="en-US" sz="2400" b="1" dirty="0">
                <a:latin typeface="Arial" panose="020B0604020202020204" pitchFamily="34" charset="0"/>
                <a:cs typeface="Arial" panose="020B0604020202020204" pitchFamily="34" charset="0"/>
              </a:rPr>
              <a:t>Intensity</a:t>
            </a:r>
          </a:p>
        </p:txBody>
      </p:sp>
      <p:pic>
        <p:nvPicPr>
          <p:cNvPr id="10" name="Picture 9">
            <a:extLst>
              <a:ext uri="{FF2B5EF4-FFF2-40B4-BE49-F238E27FC236}">
                <a16:creationId xmlns:a16="http://schemas.microsoft.com/office/drawing/2014/main" id="{C141D245-7971-4DA5-BECD-309FCE43A0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3705" y="5768417"/>
            <a:ext cx="990600" cy="922283"/>
          </a:xfrm>
          <a:prstGeom prst="rect">
            <a:avLst/>
          </a:prstGeom>
        </p:spPr>
      </p:pic>
    </p:spTree>
    <p:extLst>
      <p:ext uri="{BB962C8B-B14F-4D97-AF65-F5344CB8AC3E}">
        <p14:creationId xmlns:p14="http://schemas.microsoft.com/office/powerpoint/2010/main" val="1002846998"/>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62" y="5792264"/>
            <a:ext cx="838200" cy="978380"/>
          </a:xfrm>
          <a:prstGeom prst="rect">
            <a:avLst/>
          </a:prstGeom>
        </p:spPr>
      </p:pic>
      <p:pic>
        <p:nvPicPr>
          <p:cNvPr id="3" name="Picture 2">
            <a:extLst>
              <a:ext uri="{FF2B5EF4-FFF2-40B4-BE49-F238E27FC236}">
                <a16:creationId xmlns:a16="http://schemas.microsoft.com/office/drawing/2014/main" id="{1573E11F-C83A-4CFC-84B6-1B830C9B44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001" t="6339" r="39091" b="30164"/>
          <a:stretch/>
        </p:blipFill>
        <p:spPr>
          <a:xfrm>
            <a:off x="3299460" y="348035"/>
            <a:ext cx="7543800" cy="6073236"/>
          </a:xfrm>
          <a:prstGeom prst="rect">
            <a:avLst/>
          </a:prstGeom>
          <a:ln w="22225">
            <a:solidFill>
              <a:schemeClr val="tx1"/>
            </a:solidFill>
          </a:ln>
        </p:spPr>
      </p:pic>
      <p:pic>
        <p:nvPicPr>
          <p:cNvPr id="6" name="Picture 5">
            <a:extLst>
              <a:ext uri="{FF2B5EF4-FFF2-40B4-BE49-F238E27FC236}">
                <a16:creationId xmlns:a16="http://schemas.microsoft.com/office/drawing/2014/main" id="{6220F576-665E-4C13-83F3-321C0DE6F1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458" t="31687" r="27268" b="14794"/>
          <a:stretch/>
        </p:blipFill>
        <p:spPr>
          <a:xfrm>
            <a:off x="11071860" y="348035"/>
            <a:ext cx="1112520" cy="5284470"/>
          </a:xfrm>
          <a:prstGeom prst="rect">
            <a:avLst/>
          </a:prstGeom>
        </p:spPr>
      </p:pic>
      <p:sp>
        <p:nvSpPr>
          <p:cNvPr id="7" name="TextBox 6">
            <a:extLst>
              <a:ext uri="{FF2B5EF4-FFF2-40B4-BE49-F238E27FC236}">
                <a16:creationId xmlns:a16="http://schemas.microsoft.com/office/drawing/2014/main" id="{C7F0E901-7FF4-4505-A0C5-A3E85527B94D}"/>
              </a:ext>
            </a:extLst>
          </p:cNvPr>
          <p:cNvSpPr txBox="1"/>
          <p:nvPr/>
        </p:nvSpPr>
        <p:spPr>
          <a:xfrm>
            <a:off x="228600" y="1676400"/>
            <a:ext cx="2667000" cy="523220"/>
          </a:xfrm>
          <a:prstGeom prst="rect">
            <a:avLst/>
          </a:prstGeom>
          <a:noFill/>
        </p:spPr>
        <p:txBody>
          <a:bodyPr wrap="square" rtlCol="0">
            <a:spAutoFit/>
          </a:bodyPr>
          <a:lstStyle/>
          <a:p>
            <a:pPr algn="ctr"/>
            <a:r>
              <a:rPr lang="en-US" sz="2800" b="1" i="1" dirty="0" err="1">
                <a:latin typeface="Arial" panose="020B0604020202020204" pitchFamily="34" charset="0"/>
                <a:cs typeface="Arial" panose="020B0604020202020204" pitchFamily="34" charset="0"/>
              </a:rPr>
              <a:t>MagHeat</a:t>
            </a:r>
            <a:r>
              <a:rPr lang="en-US" sz="1000" b="1" i="1" dirty="0" err="1">
                <a:latin typeface="Arial" panose="020B0604020202020204" pitchFamily="34" charset="0"/>
                <a:cs typeface="Arial" panose="020B0604020202020204" pitchFamily="34" charset="0"/>
              </a:rPr>
              <a:t>TM</a:t>
            </a:r>
            <a:endParaRPr lang="en-US" sz="1000" b="1" i="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9D31E3D-7AF4-409D-A12B-06A4A3AB2D13}"/>
              </a:ext>
            </a:extLst>
          </p:cNvPr>
          <p:cNvSpPr txBox="1"/>
          <p:nvPr/>
        </p:nvSpPr>
        <p:spPr>
          <a:xfrm>
            <a:off x="0" y="457200"/>
            <a:ext cx="3124200"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Pipeline Mapping Survey</a:t>
            </a:r>
          </a:p>
        </p:txBody>
      </p:sp>
      <p:pic>
        <p:nvPicPr>
          <p:cNvPr id="10" name="Picture 9">
            <a:extLst>
              <a:ext uri="{FF2B5EF4-FFF2-40B4-BE49-F238E27FC236}">
                <a16:creationId xmlns:a16="http://schemas.microsoft.com/office/drawing/2014/main" id="{80A211B1-E8BF-42D3-9A62-CC809477C8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2820" y="5806119"/>
            <a:ext cx="990600" cy="922283"/>
          </a:xfrm>
          <a:prstGeom prst="rect">
            <a:avLst/>
          </a:prstGeom>
        </p:spPr>
      </p:pic>
    </p:spTree>
    <p:extLst>
      <p:ext uri="{BB962C8B-B14F-4D97-AF65-F5344CB8AC3E}">
        <p14:creationId xmlns:p14="http://schemas.microsoft.com/office/powerpoint/2010/main" val="1215988681"/>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0E6961-0830-4868-9F57-42E94C96DC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584" t="21111" r="18233" b="11111"/>
          <a:stretch/>
        </p:blipFill>
        <p:spPr>
          <a:xfrm>
            <a:off x="6483040" y="305768"/>
            <a:ext cx="5457410" cy="3504232"/>
          </a:xfrm>
          <a:prstGeom prst="rect">
            <a:avLst/>
          </a:prstGeom>
          <a:ln w="25400">
            <a:solidFill>
              <a:schemeClr val="tx1"/>
            </a:solidFill>
          </a:ln>
        </p:spPr>
      </p:pic>
      <p:sp>
        <p:nvSpPr>
          <p:cNvPr id="3" name="TextBox 2">
            <a:extLst>
              <a:ext uri="{FF2B5EF4-FFF2-40B4-BE49-F238E27FC236}">
                <a16:creationId xmlns:a16="http://schemas.microsoft.com/office/drawing/2014/main" id="{8353654E-F9A7-4A94-BA5A-34971D6C344C}"/>
              </a:ext>
            </a:extLst>
          </p:cNvPr>
          <p:cNvSpPr txBox="1"/>
          <p:nvPr/>
        </p:nvSpPr>
        <p:spPr>
          <a:xfrm>
            <a:off x="278156" y="1267048"/>
            <a:ext cx="5943600" cy="1815882"/>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latin typeface="Arial" panose="020B0604020202020204" pitchFamily="34" charset="0"/>
                <a:cs typeface="Arial" panose="020B0604020202020204" pitchFamily="34" charset="0"/>
              </a:rPr>
              <a:t>Geoscientific mapping by drone </a:t>
            </a:r>
          </a:p>
          <a:p>
            <a:pPr marL="457200" indent="-457200">
              <a:buFont typeface="Wingdings" panose="05000000000000000000" pitchFamily="2" charset="2"/>
              <a:buChar char="Ø"/>
            </a:pPr>
            <a:r>
              <a:rPr lang="en-US" sz="2800" dirty="0">
                <a:latin typeface="Arial" panose="020B0604020202020204" pitchFamily="34" charset="0"/>
                <a:cs typeface="Arial" panose="020B0604020202020204" pitchFamily="34" charset="0"/>
              </a:rPr>
              <a:t>Benefits</a:t>
            </a:r>
          </a:p>
          <a:p>
            <a:pPr marL="457200" indent="-457200">
              <a:buFont typeface="Wingdings" panose="05000000000000000000" pitchFamily="2" charset="2"/>
              <a:buChar char="Ø"/>
            </a:pPr>
            <a:r>
              <a:rPr lang="en-US" sz="2800" dirty="0">
                <a:latin typeface="Arial" panose="020B0604020202020204" pitchFamily="34" charset="0"/>
                <a:cs typeface="Arial" panose="020B0604020202020204" pitchFamily="34" charset="0"/>
              </a:rPr>
              <a:t>Limitations &amp; Restrictions </a:t>
            </a:r>
          </a:p>
          <a:p>
            <a:pPr marL="457200" indent="-457200">
              <a:buFont typeface="Wingdings" panose="05000000000000000000" pitchFamily="2" charset="2"/>
              <a:buChar char="Ø"/>
            </a:pPr>
            <a:r>
              <a:rPr lang="en-US" sz="2800" dirty="0">
                <a:latin typeface="Arial" panose="020B0604020202020204" pitchFamily="34" charset="0"/>
                <a:cs typeface="Arial" panose="020B0604020202020204" pitchFamily="34" charset="0"/>
              </a:rPr>
              <a:t>Drone Mapping workflow</a:t>
            </a:r>
            <a:endParaRPr lang="en-US"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511E818-CCA2-4974-98BB-48F0C963A1BC}"/>
              </a:ext>
            </a:extLst>
          </p:cNvPr>
          <p:cNvSpPr txBox="1"/>
          <p:nvPr/>
        </p:nvSpPr>
        <p:spPr>
          <a:xfrm>
            <a:off x="504501" y="144843"/>
            <a:ext cx="5204460" cy="646331"/>
          </a:xfrm>
          <a:prstGeom prst="rect">
            <a:avLst/>
          </a:prstGeom>
          <a:noFill/>
        </p:spPr>
        <p:txBody>
          <a:bodyPr wrap="square" rtlCol="0">
            <a:spAutoFit/>
          </a:bodyPr>
          <a:lstStyle/>
          <a:p>
            <a:r>
              <a:rPr lang="en-US" sz="2800" b="1" dirty="0"/>
              <a:t> </a:t>
            </a:r>
            <a:r>
              <a:rPr lang="en-US" sz="3600" b="1" dirty="0"/>
              <a:t>A Three Part Presentation</a:t>
            </a:r>
          </a:p>
        </p:txBody>
      </p:sp>
      <p:sp>
        <p:nvSpPr>
          <p:cNvPr id="8" name="TextBox 7">
            <a:extLst>
              <a:ext uri="{FF2B5EF4-FFF2-40B4-BE49-F238E27FC236}">
                <a16:creationId xmlns:a16="http://schemas.microsoft.com/office/drawing/2014/main" id="{C52B2F5D-2C4F-4727-AD34-278BE931B75E}"/>
              </a:ext>
            </a:extLst>
          </p:cNvPr>
          <p:cNvSpPr txBox="1"/>
          <p:nvPr/>
        </p:nvSpPr>
        <p:spPr>
          <a:xfrm>
            <a:off x="7042012" y="5160715"/>
            <a:ext cx="4487399" cy="523220"/>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latin typeface="Arial" panose="020B0604020202020204" pitchFamily="34" charset="0"/>
                <a:cs typeface="Arial" panose="020B0604020202020204" pitchFamily="34" charset="0"/>
              </a:rPr>
              <a:t>What we can do today!</a:t>
            </a:r>
          </a:p>
        </p:txBody>
      </p:sp>
      <p:sp>
        <p:nvSpPr>
          <p:cNvPr id="10" name="TextBox 9">
            <a:extLst>
              <a:ext uri="{FF2B5EF4-FFF2-40B4-BE49-F238E27FC236}">
                <a16:creationId xmlns:a16="http://schemas.microsoft.com/office/drawing/2014/main" id="{CECD4A9F-C18C-4F49-874E-C823E72A8B2F}"/>
              </a:ext>
            </a:extLst>
          </p:cNvPr>
          <p:cNvSpPr txBox="1"/>
          <p:nvPr/>
        </p:nvSpPr>
        <p:spPr>
          <a:xfrm>
            <a:off x="1695229" y="3709648"/>
            <a:ext cx="4935744" cy="2246769"/>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latin typeface="Arial" panose="020B0604020202020204" pitchFamily="34" charset="0"/>
                <a:cs typeface="Arial" panose="020B0604020202020204" pitchFamily="34" charset="0"/>
              </a:rPr>
              <a:t>The Magnetic Method</a:t>
            </a:r>
          </a:p>
          <a:p>
            <a:pPr marL="457200" indent="-457200">
              <a:buFont typeface="Wingdings" panose="05000000000000000000" pitchFamily="2" charset="2"/>
              <a:buChar char="Ø"/>
            </a:pPr>
            <a:r>
              <a:rPr lang="en-US" sz="2800" dirty="0">
                <a:latin typeface="Arial" panose="020B0604020202020204" pitchFamily="34" charset="0"/>
                <a:cs typeface="Arial" panose="020B0604020202020204" pitchFamily="34" charset="0"/>
              </a:rPr>
              <a:t>The </a:t>
            </a:r>
            <a:r>
              <a:rPr lang="en-US" sz="2800" b="1" i="1" dirty="0" err="1">
                <a:latin typeface="Arial" panose="020B0604020202020204" pitchFamily="34" charset="0"/>
                <a:cs typeface="Arial" panose="020B0604020202020204" pitchFamily="34" charset="0"/>
              </a:rPr>
              <a:t>MagArrow</a:t>
            </a:r>
            <a:r>
              <a:rPr lang="en-US" sz="1400" dirty="0" err="1">
                <a:latin typeface="Arial" panose="020B0604020202020204" pitchFamily="34" charset="0"/>
                <a:cs typeface="Arial" panose="020B0604020202020204" pitchFamily="34" charset="0"/>
              </a:rPr>
              <a:t>TM</a:t>
            </a:r>
            <a:r>
              <a:rPr lang="en-US" sz="2800" dirty="0">
                <a:latin typeface="Arial" panose="020B0604020202020204" pitchFamily="34" charset="0"/>
                <a:cs typeface="Arial" panose="020B0604020202020204" pitchFamily="34" charset="0"/>
              </a:rPr>
              <a:t> </a:t>
            </a:r>
          </a:p>
          <a:p>
            <a:pPr marL="457200" indent="-457200">
              <a:buFont typeface="Wingdings" panose="05000000000000000000" pitchFamily="2" charset="2"/>
              <a:buChar char="Ø"/>
            </a:pPr>
            <a:r>
              <a:rPr lang="en-US" sz="2800" dirty="0">
                <a:latin typeface="Arial" panose="020B0604020202020204" pitchFamily="34" charset="0"/>
                <a:cs typeface="Arial" panose="020B0604020202020204" pitchFamily="34" charset="0"/>
              </a:rPr>
              <a:t>Locating abandoned well</a:t>
            </a:r>
          </a:p>
          <a:p>
            <a:pPr marL="457200" indent="-457200">
              <a:buFont typeface="Wingdings" panose="05000000000000000000" pitchFamily="2" charset="2"/>
              <a:buChar char="Ø"/>
            </a:pPr>
            <a:r>
              <a:rPr lang="en-US" sz="2800" dirty="0">
                <a:latin typeface="Arial" panose="020B0604020202020204" pitchFamily="34" charset="0"/>
                <a:cs typeface="Arial" panose="020B0604020202020204" pitchFamily="34" charset="0"/>
              </a:rPr>
              <a:t>Locating a pipeline</a:t>
            </a:r>
          </a:p>
          <a:p>
            <a:pPr marL="457200" indent="-457200">
              <a:buFont typeface="Wingdings" panose="05000000000000000000" pitchFamily="2" charset="2"/>
              <a:buChar char="Ø"/>
            </a:pPr>
            <a:r>
              <a:rPr lang="en-US" sz="2800" dirty="0">
                <a:latin typeface="Arial" panose="020B0604020202020204" pitchFamily="34" charset="0"/>
                <a:cs typeface="Arial" panose="020B0604020202020204" pitchFamily="34" charset="0"/>
              </a:rPr>
              <a:t>EM surveys for pipelines </a:t>
            </a:r>
            <a:endParaRPr lang="en-US"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4F7FB0B-3DA9-40D2-86F0-A943C3FB5281}"/>
              </a:ext>
            </a:extLst>
          </p:cNvPr>
          <p:cNvSpPr txBox="1"/>
          <p:nvPr/>
        </p:nvSpPr>
        <p:spPr>
          <a:xfrm>
            <a:off x="2370510" y="872354"/>
            <a:ext cx="143949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PART 1</a:t>
            </a:r>
          </a:p>
        </p:txBody>
      </p:sp>
      <p:sp>
        <p:nvSpPr>
          <p:cNvPr id="11" name="TextBox 10">
            <a:extLst>
              <a:ext uri="{FF2B5EF4-FFF2-40B4-BE49-F238E27FC236}">
                <a16:creationId xmlns:a16="http://schemas.microsoft.com/office/drawing/2014/main" id="{1081D2E2-F2DF-4619-B428-CE06DF52A103}"/>
              </a:ext>
            </a:extLst>
          </p:cNvPr>
          <p:cNvSpPr txBox="1"/>
          <p:nvPr/>
        </p:nvSpPr>
        <p:spPr>
          <a:xfrm>
            <a:off x="3090255" y="3213347"/>
            <a:ext cx="143949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PART 2</a:t>
            </a:r>
          </a:p>
        </p:txBody>
      </p:sp>
      <p:sp>
        <p:nvSpPr>
          <p:cNvPr id="12" name="TextBox 11">
            <a:extLst>
              <a:ext uri="{FF2B5EF4-FFF2-40B4-BE49-F238E27FC236}">
                <a16:creationId xmlns:a16="http://schemas.microsoft.com/office/drawing/2014/main" id="{9BE98FD1-68C0-4B14-9707-50C19154D436}"/>
              </a:ext>
            </a:extLst>
          </p:cNvPr>
          <p:cNvSpPr txBox="1"/>
          <p:nvPr/>
        </p:nvSpPr>
        <p:spPr>
          <a:xfrm>
            <a:off x="8492000" y="4833032"/>
            <a:ext cx="143949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PART 3</a:t>
            </a:r>
          </a:p>
        </p:txBody>
      </p:sp>
      <p:sp>
        <p:nvSpPr>
          <p:cNvPr id="7" name="TextBox 6">
            <a:extLst>
              <a:ext uri="{FF2B5EF4-FFF2-40B4-BE49-F238E27FC236}">
                <a16:creationId xmlns:a16="http://schemas.microsoft.com/office/drawing/2014/main" id="{E21C191A-8891-40B5-8EE2-5471B3EE278B}"/>
              </a:ext>
            </a:extLst>
          </p:cNvPr>
          <p:cNvSpPr txBox="1"/>
          <p:nvPr/>
        </p:nvSpPr>
        <p:spPr>
          <a:xfrm>
            <a:off x="6710193" y="3855680"/>
            <a:ext cx="5760215" cy="646331"/>
          </a:xfrm>
          <a:prstGeom prst="rect">
            <a:avLst/>
          </a:prstGeom>
          <a:noFill/>
        </p:spPr>
        <p:txBody>
          <a:bodyPr wrap="square" rtlCol="0">
            <a:spAutoFit/>
          </a:bodyPr>
          <a:lstStyle/>
          <a:p>
            <a:r>
              <a:rPr lang="en-US" dirty="0"/>
              <a:t>UAV Flight Services team preparing for drone enabled magnetic survey at and elevation of 12,400 ft</a:t>
            </a:r>
          </a:p>
        </p:txBody>
      </p:sp>
      <p:pic>
        <p:nvPicPr>
          <p:cNvPr id="13" name="Picture 12">
            <a:extLst>
              <a:ext uri="{FF2B5EF4-FFF2-40B4-BE49-F238E27FC236}">
                <a16:creationId xmlns:a16="http://schemas.microsoft.com/office/drawing/2014/main" id="{7BE3C041-B7A8-46F0-BA41-7603299F18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156" y="5870675"/>
            <a:ext cx="740126" cy="842482"/>
          </a:xfrm>
          <a:prstGeom prst="rect">
            <a:avLst/>
          </a:prstGeom>
          <a:ln w="12700">
            <a:solidFill>
              <a:schemeClr val="bg1"/>
            </a:solidFill>
          </a:ln>
        </p:spPr>
      </p:pic>
      <p:pic>
        <p:nvPicPr>
          <p:cNvPr id="14" name="Picture 13">
            <a:extLst>
              <a:ext uri="{FF2B5EF4-FFF2-40B4-BE49-F238E27FC236}">
                <a16:creationId xmlns:a16="http://schemas.microsoft.com/office/drawing/2014/main" id="{F1002F81-DB09-41B2-B513-3EE5A931B8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3705" y="5768417"/>
            <a:ext cx="990600" cy="922283"/>
          </a:xfrm>
          <a:prstGeom prst="rect">
            <a:avLst/>
          </a:prstGeom>
        </p:spPr>
      </p:pic>
    </p:spTree>
    <p:extLst>
      <p:ext uri="{BB962C8B-B14F-4D97-AF65-F5344CB8AC3E}">
        <p14:creationId xmlns:p14="http://schemas.microsoft.com/office/powerpoint/2010/main" val="4160493934"/>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964" y="5768417"/>
            <a:ext cx="838200" cy="978380"/>
          </a:xfrm>
          <a:prstGeom prst="rect">
            <a:avLst/>
          </a:prstGeom>
        </p:spPr>
      </p:pic>
      <p:pic>
        <p:nvPicPr>
          <p:cNvPr id="9" name="Picture 8">
            <a:extLst>
              <a:ext uri="{FF2B5EF4-FFF2-40B4-BE49-F238E27FC236}">
                <a16:creationId xmlns:a16="http://schemas.microsoft.com/office/drawing/2014/main" id="{C5E76FEF-5891-48AF-88C6-49C9CDAC4B6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707" t="6788" r="38234" b="27365"/>
          <a:stretch/>
        </p:blipFill>
        <p:spPr>
          <a:xfrm>
            <a:off x="3411554" y="453325"/>
            <a:ext cx="7315200" cy="5951349"/>
          </a:xfrm>
          <a:prstGeom prst="rect">
            <a:avLst/>
          </a:prstGeom>
          <a:ln w="19050">
            <a:solidFill>
              <a:schemeClr val="tx1"/>
            </a:solidFill>
          </a:ln>
        </p:spPr>
      </p:pic>
      <p:sp>
        <p:nvSpPr>
          <p:cNvPr id="2" name="TextBox 1">
            <a:extLst>
              <a:ext uri="{FF2B5EF4-FFF2-40B4-BE49-F238E27FC236}">
                <a16:creationId xmlns:a16="http://schemas.microsoft.com/office/drawing/2014/main" id="{3DF9E394-BFA9-4D46-A2FA-707F33201F9F}"/>
              </a:ext>
            </a:extLst>
          </p:cNvPr>
          <p:cNvSpPr txBox="1"/>
          <p:nvPr/>
        </p:nvSpPr>
        <p:spPr>
          <a:xfrm>
            <a:off x="328364" y="2953840"/>
            <a:ext cx="2819400"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located pipelines</a:t>
            </a:r>
          </a:p>
        </p:txBody>
      </p:sp>
      <p:cxnSp>
        <p:nvCxnSpPr>
          <p:cNvPr id="4" name="Straight Arrow Connector 3">
            <a:extLst>
              <a:ext uri="{FF2B5EF4-FFF2-40B4-BE49-F238E27FC236}">
                <a16:creationId xmlns:a16="http://schemas.microsoft.com/office/drawing/2014/main" id="{1D1411C4-0196-4A86-8226-7D4C6D06F933}"/>
              </a:ext>
            </a:extLst>
          </p:cNvPr>
          <p:cNvCxnSpPr>
            <a:cxnSpLocks/>
          </p:cNvCxnSpPr>
          <p:nvPr/>
        </p:nvCxnSpPr>
        <p:spPr>
          <a:xfrm flipV="1">
            <a:off x="2973305" y="2645916"/>
            <a:ext cx="573911" cy="4285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DFF860D-F22C-4281-BBFA-A3B587134BCF}"/>
              </a:ext>
            </a:extLst>
          </p:cNvPr>
          <p:cNvCxnSpPr>
            <a:cxnSpLocks/>
          </p:cNvCxnSpPr>
          <p:nvPr/>
        </p:nvCxnSpPr>
        <p:spPr>
          <a:xfrm>
            <a:off x="3073195" y="3325516"/>
            <a:ext cx="4428750" cy="6904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3F499CA-D189-43C1-A86D-76768FC3C0BD}"/>
              </a:ext>
            </a:extLst>
          </p:cNvPr>
          <p:cNvCxnSpPr>
            <a:cxnSpLocks/>
          </p:cNvCxnSpPr>
          <p:nvPr/>
        </p:nvCxnSpPr>
        <p:spPr>
          <a:xfrm flipV="1">
            <a:off x="3073195" y="2882787"/>
            <a:ext cx="2447548" cy="26444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98ADD60-9E86-4907-AFAE-5C46810FA397}"/>
              </a:ext>
            </a:extLst>
          </p:cNvPr>
          <p:cNvCxnSpPr>
            <a:cxnSpLocks/>
          </p:cNvCxnSpPr>
          <p:nvPr/>
        </p:nvCxnSpPr>
        <p:spPr>
          <a:xfrm flipV="1">
            <a:off x="2853391" y="575556"/>
            <a:ext cx="1871009" cy="23055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3559ECF-DE22-42E0-A8CD-15B0FA921997}"/>
              </a:ext>
            </a:extLst>
          </p:cNvPr>
          <p:cNvCxnSpPr>
            <a:cxnSpLocks/>
          </p:cNvCxnSpPr>
          <p:nvPr/>
        </p:nvCxnSpPr>
        <p:spPr>
          <a:xfrm>
            <a:off x="3029550" y="3486558"/>
            <a:ext cx="2258020" cy="25328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AF9FD0D-8E39-4EF1-81BE-568AD608873F}"/>
              </a:ext>
            </a:extLst>
          </p:cNvPr>
          <p:cNvSpPr txBox="1"/>
          <p:nvPr/>
        </p:nvSpPr>
        <p:spPr>
          <a:xfrm>
            <a:off x="10685745" y="3255224"/>
            <a:ext cx="1475853" cy="830997"/>
          </a:xfrm>
          <a:prstGeom prst="rect">
            <a:avLst/>
          </a:prstGeom>
          <a:noFill/>
        </p:spPr>
        <p:txBody>
          <a:bodyPr wrap="none" rtlCol="0">
            <a:spAutoFit/>
          </a:bodyPr>
          <a:lstStyle/>
          <a:p>
            <a:pPr algn="ctr"/>
            <a:r>
              <a:rPr lang="en-US" sz="2400" b="1" dirty="0"/>
              <a:t>located </a:t>
            </a:r>
          </a:p>
          <a:p>
            <a:pPr algn="ctr"/>
            <a:r>
              <a:rPr lang="en-US" sz="2400" b="1" dirty="0"/>
              <a:t>P&amp;A wells</a:t>
            </a:r>
          </a:p>
        </p:txBody>
      </p:sp>
      <p:cxnSp>
        <p:nvCxnSpPr>
          <p:cNvPr id="28" name="Straight Arrow Connector 27">
            <a:extLst>
              <a:ext uri="{FF2B5EF4-FFF2-40B4-BE49-F238E27FC236}">
                <a16:creationId xmlns:a16="http://schemas.microsoft.com/office/drawing/2014/main" id="{9EB8631B-EF34-4EFA-892E-AE199E90842D}"/>
              </a:ext>
            </a:extLst>
          </p:cNvPr>
          <p:cNvCxnSpPr>
            <a:cxnSpLocks/>
          </p:cNvCxnSpPr>
          <p:nvPr/>
        </p:nvCxnSpPr>
        <p:spPr>
          <a:xfrm flipH="1" flipV="1">
            <a:off x="8945391" y="1794136"/>
            <a:ext cx="1876017" cy="15313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C737940-E7F9-4BE3-84D4-78E526D80B11}"/>
              </a:ext>
            </a:extLst>
          </p:cNvPr>
          <p:cNvCxnSpPr>
            <a:cxnSpLocks/>
          </p:cNvCxnSpPr>
          <p:nvPr/>
        </p:nvCxnSpPr>
        <p:spPr>
          <a:xfrm flipH="1">
            <a:off x="8077200" y="3886200"/>
            <a:ext cx="2608545" cy="1219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828EDAB-1169-4EE3-8795-2580EEDA5E5C}"/>
              </a:ext>
            </a:extLst>
          </p:cNvPr>
          <p:cNvCxnSpPr>
            <a:cxnSpLocks/>
          </p:cNvCxnSpPr>
          <p:nvPr/>
        </p:nvCxnSpPr>
        <p:spPr>
          <a:xfrm flipH="1">
            <a:off x="9067800" y="4015930"/>
            <a:ext cx="1617945" cy="15739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5E55899-A4E1-4340-82BC-2A071C7EB452}"/>
              </a:ext>
            </a:extLst>
          </p:cNvPr>
          <p:cNvSpPr txBox="1"/>
          <p:nvPr/>
        </p:nvSpPr>
        <p:spPr>
          <a:xfrm>
            <a:off x="175964" y="349955"/>
            <a:ext cx="3124200"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Pipeline Mapping Survey</a:t>
            </a:r>
          </a:p>
        </p:txBody>
      </p:sp>
      <p:pic>
        <p:nvPicPr>
          <p:cNvPr id="16" name="Picture 15">
            <a:extLst>
              <a:ext uri="{FF2B5EF4-FFF2-40B4-BE49-F238E27FC236}">
                <a16:creationId xmlns:a16="http://schemas.microsoft.com/office/drawing/2014/main" id="{4BE8FFC5-05AB-442D-924A-F6A957B122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3705" y="5768417"/>
            <a:ext cx="990600" cy="922283"/>
          </a:xfrm>
          <a:prstGeom prst="rect">
            <a:avLst/>
          </a:prstGeom>
        </p:spPr>
      </p:pic>
    </p:spTree>
    <p:extLst>
      <p:ext uri="{BB962C8B-B14F-4D97-AF65-F5344CB8AC3E}">
        <p14:creationId xmlns:p14="http://schemas.microsoft.com/office/powerpoint/2010/main" val="1714175296"/>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 y="5715000"/>
            <a:ext cx="838200" cy="978380"/>
          </a:xfrm>
          <a:prstGeom prst="rect">
            <a:avLst/>
          </a:prstGeom>
        </p:spPr>
      </p:pic>
      <p:sp>
        <p:nvSpPr>
          <p:cNvPr id="3" name="TextBox 2"/>
          <p:cNvSpPr txBox="1"/>
          <p:nvPr/>
        </p:nvSpPr>
        <p:spPr>
          <a:xfrm>
            <a:off x="457200" y="409422"/>
            <a:ext cx="10439400" cy="1077218"/>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Factors impacting the success of a drone enabled magnetic survey for locating wells and pipelines.</a:t>
            </a:r>
          </a:p>
        </p:txBody>
      </p:sp>
      <p:sp>
        <p:nvSpPr>
          <p:cNvPr id="2" name="TextBox 1">
            <a:extLst>
              <a:ext uri="{FF2B5EF4-FFF2-40B4-BE49-F238E27FC236}">
                <a16:creationId xmlns:a16="http://schemas.microsoft.com/office/drawing/2014/main" id="{5D9C51BD-211B-4DA4-B309-8819CC59F51E}"/>
              </a:ext>
            </a:extLst>
          </p:cNvPr>
          <p:cNvSpPr txBox="1"/>
          <p:nvPr/>
        </p:nvSpPr>
        <p:spPr>
          <a:xfrm>
            <a:off x="601980" y="2080217"/>
            <a:ext cx="4243662" cy="3829062"/>
          </a:xfrm>
          <a:prstGeom prst="rect">
            <a:avLst/>
          </a:prstGeom>
          <a:noFill/>
        </p:spPr>
        <p:txBody>
          <a:bodyPr wrap="none" rtlCol="0">
            <a:spAutoFit/>
          </a:bodyPr>
          <a:lstStyle/>
          <a:p>
            <a:pPr marL="514350" indent="-514350">
              <a:lnSpc>
                <a:spcPct val="114000"/>
              </a:lnSpc>
              <a:buFont typeface="Wingdings" panose="05000000000000000000" pitchFamily="2" charset="2"/>
              <a:buChar char="Ø"/>
            </a:pPr>
            <a:r>
              <a:rPr lang="en-US" sz="3600" dirty="0">
                <a:latin typeface="Arial" panose="020B0604020202020204" pitchFamily="34" charset="0"/>
                <a:cs typeface="Arial" panose="020B0604020202020204" pitchFamily="34" charset="0"/>
              </a:rPr>
              <a:t>Line Spacing </a:t>
            </a:r>
          </a:p>
          <a:p>
            <a:pPr marL="514350" indent="-514350">
              <a:lnSpc>
                <a:spcPct val="114000"/>
              </a:lnSpc>
              <a:buFont typeface="Wingdings" panose="05000000000000000000" pitchFamily="2" charset="2"/>
              <a:buChar char="Ø"/>
            </a:pPr>
            <a:r>
              <a:rPr lang="en-US" sz="3600" dirty="0">
                <a:latin typeface="Arial" panose="020B0604020202020204" pitchFamily="34" charset="0"/>
                <a:cs typeface="Arial" panose="020B0604020202020204" pitchFamily="34" charset="0"/>
              </a:rPr>
              <a:t>Sensor Altitude </a:t>
            </a:r>
          </a:p>
          <a:p>
            <a:pPr marL="514350" indent="-514350">
              <a:lnSpc>
                <a:spcPct val="114000"/>
              </a:lnSpc>
              <a:buFont typeface="Wingdings" panose="05000000000000000000" pitchFamily="2" charset="2"/>
              <a:buChar char="Ø"/>
            </a:pPr>
            <a:r>
              <a:rPr lang="en-US" sz="3600" dirty="0">
                <a:latin typeface="Arial" panose="020B0604020202020204" pitchFamily="34" charset="0"/>
                <a:cs typeface="Arial" panose="020B0604020202020204" pitchFamily="34" charset="0"/>
              </a:rPr>
              <a:t>Aircraft Speed </a:t>
            </a:r>
          </a:p>
          <a:p>
            <a:pPr marL="514350" indent="-514350">
              <a:lnSpc>
                <a:spcPct val="114000"/>
              </a:lnSpc>
              <a:buFont typeface="Wingdings" panose="05000000000000000000" pitchFamily="2" charset="2"/>
              <a:buChar char="Ø"/>
            </a:pPr>
            <a:r>
              <a:rPr lang="en-US" sz="3600" dirty="0">
                <a:latin typeface="Arial" panose="020B0604020202020204" pitchFamily="34" charset="0"/>
                <a:cs typeface="Arial" panose="020B0604020202020204" pitchFamily="34" charset="0"/>
              </a:rPr>
              <a:t>Weather</a:t>
            </a:r>
          </a:p>
          <a:p>
            <a:pPr marL="514350" indent="-514350">
              <a:lnSpc>
                <a:spcPct val="114000"/>
              </a:lnSpc>
              <a:buFont typeface="Wingdings" panose="05000000000000000000" pitchFamily="2" charset="2"/>
              <a:buChar char="Ø"/>
            </a:pPr>
            <a:r>
              <a:rPr lang="en-US" sz="3600" dirty="0">
                <a:latin typeface="Arial" panose="020B0604020202020204" pitchFamily="34" charset="0"/>
                <a:cs typeface="Arial" panose="020B0604020202020204" pitchFamily="34" charset="0"/>
              </a:rPr>
              <a:t>Site Accessibility </a:t>
            </a:r>
          </a:p>
          <a:p>
            <a:pPr>
              <a:lnSpc>
                <a:spcPct val="114000"/>
              </a:lnSpc>
            </a:pPr>
            <a:r>
              <a:rPr lang="en-US" sz="3600" dirty="0">
                <a:latin typeface="Arial" panose="020B0604020202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id="{4BD9A98D-16C3-45FC-B245-CB9EB19BD531}"/>
              </a:ext>
            </a:extLst>
          </p:cNvPr>
          <p:cNvSpPr txBox="1"/>
          <p:nvPr/>
        </p:nvSpPr>
        <p:spPr>
          <a:xfrm>
            <a:off x="6705600" y="2209800"/>
            <a:ext cx="5391219" cy="2579104"/>
          </a:xfrm>
          <a:prstGeom prst="rect">
            <a:avLst/>
          </a:prstGeom>
          <a:noFill/>
        </p:spPr>
        <p:txBody>
          <a:bodyPr wrap="none" rtlCol="0">
            <a:spAutoFit/>
          </a:bodyPr>
          <a:lstStyle/>
          <a:p>
            <a:pPr marL="457200" indent="-457200">
              <a:lnSpc>
                <a:spcPct val="114000"/>
              </a:lnSpc>
              <a:buFont typeface="Wingdings" panose="05000000000000000000" pitchFamily="2" charset="2"/>
              <a:buChar char="Ø"/>
            </a:pPr>
            <a:r>
              <a:rPr lang="en-US" sz="3600" dirty="0">
                <a:latin typeface="Arial" panose="020B0604020202020204" pitchFamily="34" charset="0"/>
                <a:cs typeface="Arial" panose="020B0604020202020204" pitchFamily="34" charset="0"/>
              </a:rPr>
              <a:t>Well Construction </a:t>
            </a:r>
          </a:p>
          <a:p>
            <a:pPr marL="457200" indent="-457200">
              <a:lnSpc>
                <a:spcPct val="114000"/>
              </a:lnSpc>
              <a:buFont typeface="Wingdings" panose="05000000000000000000" pitchFamily="2" charset="2"/>
              <a:buChar char="Ø"/>
            </a:pPr>
            <a:r>
              <a:rPr lang="en-US" sz="3600" dirty="0">
                <a:latin typeface="Arial" panose="020B0604020202020204" pitchFamily="34" charset="0"/>
                <a:cs typeface="Arial" panose="020B0604020202020204" pitchFamily="34" charset="0"/>
              </a:rPr>
              <a:t>Non-vertical well</a:t>
            </a:r>
          </a:p>
          <a:p>
            <a:pPr marL="457200" indent="-457200">
              <a:lnSpc>
                <a:spcPct val="114000"/>
              </a:lnSpc>
              <a:buFont typeface="Wingdings" panose="05000000000000000000" pitchFamily="2" charset="2"/>
              <a:buChar char="Ø"/>
            </a:pPr>
            <a:r>
              <a:rPr lang="en-US" sz="3600" dirty="0">
                <a:latin typeface="Arial" panose="020B0604020202020204" pitchFamily="34" charset="0"/>
                <a:cs typeface="Arial" panose="020B0604020202020204" pitchFamily="34" charset="0"/>
              </a:rPr>
              <a:t>Casing &amp; pipe integrity </a:t>
            </a:r>
          </a:p>
          <a:p>
            <a:pPr marL="457200" indent="-457200">
              <a:lnSpc>
                <a:spcPct val="114000"/>
              </a:lnSpc>
              <a:buFont typeface="Wingdings" panose="05000000000000000000" pitchFamily="2" charset="2"/>
              <a:buChar char="Ø"/>
            </a:pPr>
            <a:r>
              <a:rPr lang="en-US" sz="3600" dirty="0">
                <a:latin typeface="Arial" panose="020B0604020202020204" pitchFamily="34" charset="0"/>
                <a:cs typeface="Arial" panose="020B0604020202020204" pitchFamily="34" charset="0"/>
              </a:rPr>
              <a:t>Buried pipe and debris</a:t>
            </a:r>
            <a:endParaRPr lang="en-US" sz="3600" dirty="0"/>
          </a:p>
        </p:txBody>
      </p:sp>
      <p:pic>
        <p:nvPicPr>
          <p:cNvPr id="7" name="Picture 6">
            <a:extLst>
              <a:ext uri="{FF2B5EF4-FFF2-40B4-BE49-F238E27FC236}">
                <a16:creationId xmlns:a16="http://schemas.microsoft.com/office/drawing/2014/main" id="{5D13962C-1D5D-4470-9FD2-E57ED11B54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0" y="5512064"/>
            <a:ext cx="1245871" cy="1159949"/>
          </a:xfrm>
          <a:prstGeom prst="rect">
            <a:avLst/>
          </a:prstGeom>
        </p:spPr>
      </p:pic>
    </p:spTree>
    <p:extLst>
      <p:ext uri="{BB962C8B-B14F-4D97-AF65-F5344CB8AC3E}">
        <p14:creationId xmlns:p14="http://schemas.microsoft.com/office/powerpoint/2010/main" val="3031113326"/>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5AA391-5F26-41F5-8E68-3E33C6D625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837" t="30666" r="173" b="24001"/>
          <a:stretch/>
        </p:blipFill>
        <p:spPr>
          <a:xfrm>
            <a:off x="762000" y="803143"/>
            <a:ext cx="10392655" cy="4206551"/>
          </a:xfrm>
          <a:prstGeom prst="rect">
            <a:avLst/>
          </a:prstGeom>
          <a:ln w="19050">
            <a:solidFill>
              <a:schemeClr val="tx1"/>
            </a:solidFill>
          </a:ln>
        </p:spPr>
      </p:pic>
      <p:sp>
        <p:nvSpPr>
          <p:cNvPr id="2" name="TextBox 1">
            <a:extLst>
              <a:ext uri="{FF2B5EF4-FFF2-40B4-BE49-F238E27FC236}">
                <a16:creationId xmlns:a16="http://schemas.microsoft.com/office/drawing/2014/main" id="{19030008-F1A5-4D69-8131-0B512E23BC14}"/>
              </a:ext>
            </a:extLst>
          </p:cNvPr>
          <p:cNvSpPr txBox="1"/>
          <p:nvPr/>
        </p:nvSpPr>
        <p:spPr>
          <a:xfrm>
            <a:off x="381000" y="164584"/>
            <a:ext cx="929640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Electromagnetic (EM) Induction Conductivity Meter</a:t>
            </a:r>
          </a:p>
        </p:txBody>
      </p:sp>
      <p:sp>
        <p:nvSpPr>
          <p:cNvPr id="3" name="TextBox 2">
            <a:extLst>
              <a:ext uri="{FF2B5EF4-FFF2-40B4-BE49-F238E27FC236}">
                <a16:creationId xmlns:a16="http://schemas.microsoft.com/office/drawing/2014/main" id="{0E8696D7-7BFA-44B3-B493-0381839BF026}"/>
              </a:ext>
            </a:extLst>
          </p:cNvPr>
          <p:cNvSpPr txBox="1"/>
          <p:nvPr/>
        </p:nvSpPr>
        <p:spPr>
          <a:xfrm>
            <a:off x="769620" y="5187693"/>
            <a:ext cx="1557478" cy="369332"/>
          </a:xfrm>
          <a:prstGeom prst="rect">
            <a:avLst/>
          </a:prstGeom>
          <a:noFill/>
        </p:spPr>
        <p:txBody>
          <a:bodyPr wrap="none" rtlCol="0">
            <a:spAutoFit/>
          </a:bodyPr>
          <a:lstStyle/>
          <a:p>
            <a:r>
              <a:rPr lang="en-US" b="1" dirty="0"/>
              <a:t>CMD Explorer </a:t>
            </a:r>
          </a:p>
        </p:txBody>
      </p:sp>
      <p:sp>
        <p:nvSpPr>
          <p:cNvPr id="5" name="TextBox 4">
            <a:extLst>
              <a:ext uri="{FF2B5EF4-FFF2-40B4-BE49-F238E27FC236}">
                <a16:creationId xmlns:a16="http://schemas.microsoft.com/office/drawing/2014/main" id="{439D6F9E-BBBF-4F67-A135-AA74F2AD9A02}"/>
              </a:ext>
            </a:extLst>
          </p:cNvPr>
          <p:cNvSpPr txBox="1"/>
          <p:nvPr/>
        </p:nvSpPr>
        <p:spPr>
          <a:xfrm>
            <a:off x="2971800" y="5187167"/>
            <a:ext cx="4557401" cy="369332"/>
          </a:xfrm>
          <a:prstGeom prst="rect">
            <a:avLst/>
          </a:prstGeom>
          <a:noFill/>
        </p:spPr>
        <p:txBody>
          <a:bodyPr wrap="none" rtlCol="0">
            <a:spAutoFit/>
          </a:bodyPr>
          <a:lstStyle/>
          <a:p>
            <a:r>
              <a:rPr lang="en-US" dirty="0"/>
              <a:t>frequency domain - coplanar loop-loop system</a:t>
            </a:r>
          </a:p>
        </p:txBody>
      </p:sp>
      <p:sp>
        <p:nvSpPr>
          <p:cNvPr id="6" name="TextBox 5">
            <a:extLst>
              <a:ext uri="{FF2B5EF4-FFF2-40B4-BE49-F238E27FC236}">
                <a16:creationId xmlns:a16="http://schemas.microsoft.com/office/drawing/2014/main" id="{B2FC12DB-A575-46E6-B62D-771A40FD67DC}"/>
              </a:ext>
            </a:extLst>
          </p:cNvPr>
          <p:cNvSpPr txBox="1"/>
          <p:nvPr/>
        </p:nvSpPr>
        <p:spPr>
          <a:xfrm>
            <a:off x="2971800" y="5491562"/>
            <a:ext cx="7157077" cy="369332"/>
          </a:xfrm>
          <a:prstGeom prst="rect">
            <a:avLst/>
          </a:prstGeom>
          <a:noFill/>
        </p:spPr>
        <p:txBody>
          <a:bodyPr wrap="square" rtlCol="0">
            <a:spAutoFit/>
          </a:bodyPr>
          <a:lstStyle/>
          <a:p>
            <a:r>
              <a:rPr lang="en-US" dirty="0"/>
              <a:t>3 coil separations + 2 coil orientations  =  6 depths of investigation </a:t>
            </a:r>
          </a:p>
        </p:txBody>
      </p:sp>
      <p:sp>
        <p:nvSpPr>
          <p:cNvPr id="7" name="TextBox 6">
            <a:extLst>
              <a:ext uri="{FF2B5EF4-FFF2-40B4-BE49-F238E27FC236}">
                <a16:creationId xmlns:a16="http://schemas.microsoft.com/office/drawing/2014/main" id="{3577BD30-3D7A-4D30-B1DF-3EDA228DFC03}"/>
              </a:ext>
            </a:extLst>
          </p:cNvPr>
          <p:cNvSpPr txBox="1"/>
          <p:nvPr/>
        </p:nvSpPr>
        <p:spPr>
          <a:xfrm>
            <a:off x="2998237" y="6299364"/>
            <a:ext cx="4930965" cy="369332"/>
          </a:xfrm>
          <a:prstGeom prst="rect">
            <a:avLst/>
          </a:prstGeom>
          <a:noFill/>
        </p:spPr>
        <p:txBody>
          <a:bodyPr wrap="none" rtlCol="0">
            <a:spAutoFit/>
          </a:bodyPr>
          <a:lstStyle/>
          <a:p>
            <a:r>
              <a:rPr lang="en-US" dirty="0"/>
              <a:t>vertical magnetic dipole (VMD):  2.2, 4.2, &amp; 6.7 m</a:t>
            </a:r>
          </a:p>
        </p:txBody>
      </p:sp>
      <p:sp>
        <p:nvSpPr>
          <p:cNvPr id="9" name="TextBox 8">
            <a:extLst>
              <a:ext uri="{FF2B5EF4-FFF2-40B4-BE49-F238E27FC236}">
                <a16:creationId xmlns:a16="http://schemas.microsoft.com/office/drawing/2014/main" id="{9CF148F2-C0F4-44DE-8949-0B0AC50F1E50}"/>
              </a:ext>
            </a:extLst>
          </p:cNvPr>
          <p:cNvSpPr txBox="1"/>
          <p:nvPr/>
        </p:nvSpPr>
        <p:spPr>
          <a:xfrm>
            <a:off x="2998237" y="6009716"/>
            <a:ext cx="5486400" cy="369332"/>
          </a:xfrm>
          <a:prstGeom prst="rect">
            <a:avLst/>
          </a:prstGeom>
          <a:noFill/>
        </p:spPr>
        <p:txBody>
          <a:bodyPr wrap="square" rtlCol="0">
            <a:spAutoFit/>
          </a:bodyPr>
          <a:lstStyle/>
          <a:p>
            <a:r>
              <a:rPr lang="en-US" dirty="0"/>
              <a:t>horizontal magnetic dipole (HMD): 1.1, 2.1, &amp; 3.3 m</a:t>
            </a:r>
          </a:p>
        </p:txBody>
      </p:sp>
      <p:sp>
        <p:nvSpPr>
          <p:cNvPr id="10" name="TextBox 9">
            <a:extLst>
              <a:ext uri="{FF2B5EF4-FFF2-40B4-BE49-F238E27FC236}">
                <a16:creationId xmlns:a16="http://schemas.microsoft.com/office/drawing/2014/main" id="{63799518-D5B2-40D7-9BC7-5B233E410B96}"/>
              </a:ext>
            </a:extLst>
          </p:cNvPr>
          <p:cNvSpPr txBox="1"/>
          <p:nvPr/>
        </p:nvSpPr>
        <p:spPr>
          <a:xfrm>
            <a:off x="7391400" y="1482900"/>
            <a:ext cx="2438400" cy="461665"/>
          </a:xfrm>
          <a:prstGeom prst="rect">
            <a:avLst/>
          </a:prstGeom>
          <a:noFill/>
        </p:spPr>
        <p:txBody>
          <a:bodyPr wrap="square" rtlCol="0">
            <a:spAutoFit/>
          </a:bodyPr>
          <a:lstStyle/>
          <a:p>
            <a:r>
              <a:rPr lang="en-US" sz="2400" b="1" dirty="0">
                <a:solidFill>
                  <a:srgbClr val="FFFF00"/>
                </a:solidFill>
                <a:latin typeface="Arial" panose="020B0604020202020204" pitchFamily="34" charset="0"/>
                <a:cs typeface="Arial" panose="020B0604020202020204" pitchFamily="34" charset="0"/>
              </a:rPr>
              <a:t>GPS Receiver</a:t>
            </a:r>
          </a:p>
        </p:txBody>
      </p:sp>
      <p:cxnSp>
        <p:nvCxnSpPr>
          <p:cNvPr id="12" name="Straight Arrow Connector 11">
            <a:extLst>
              <a:ext uri="{FF2B5EF4-FFF2-40B4-BE49-F238E27FC236}">
                <a16:creationId xmlns:a16="http://schemas.microsoft.com/office/drawing/2014/main" id="{C1F8AF5D-FB14-472C-A87D-18DED3D16BA9}"/>
              </a:ext>
            </a:extLst>
          </p:cNvPr>
          <p:cNvCxnSpPr>
            <a:cxnSpLocks/>
          </p:cNvCxnSpPr>
          <p:nvPr/>
        </p:nvCxnSpPr>
        <p:spPr>
          <a:xfrm flipH="1">
            <a:off x="6705600" y="1844729"/>
            <a:ext cx="685799" cy="44961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14A9629-32E5-45F0-BB53-47A1F65442CA}"/>
              </a:ext>
            </a:extLst>
          </p:cNvPr>
          <p:cNvSpPr txBox="1"/>
          <p:nvPr/>
        </p:nvSpPr>
        <p:spPr>
          <a:xfrm>
            <a:off x="1169670" y="3581400"/>
            <a:ext cx="4953000" cy="523220"/>
          </a:xfrm>
          <a:prstGeom prst="rect">
            <a:avLst/>
          </a:prstGeom>
          <a:noFill/>
        </p:spPr>
        <p:txBody>
          <a:bodyPr wrap="square" rtlCol="0">
            <a:spAutoFit/>
          </a:bodyPr>
          <a:lstStyle/>
          <a:p>
            <a:r>
              <a:rPr lang="en-US" sz="2800" b="1" dirty="0">
                <a:solidFill>
                  <a:srgbClr val="FFFF00"/>
                </a:solidFill>
                <a:latin typeface="Arial" panose="020B0604020202020204" pitchFamily="34" charset="0"/>
                <a:cs typeface="Arial" panose="020B0604020202020204" pitchFamily="34" charset="0"/>
              </a:rPr>
              <a:t>Data Logger \ Control Unit </a:t>
            </a:r>
          </a:p>
        </p:txBody>
      </p:sp>
      <p:cxnSp>
        <p:nvCxnSpPr>
          <p:cNvPr id="17" name="Straight Arrow Connector 16">
            <a:extLst>
              <a:ext uri="{FF2B5EF4-FFF2-40B4-BE49-F238E27FC236}">
                <a16:creationId xmlns:a16="http://schemas.microsoft.com/office/drawing/2014/main" id="{74777F56-ABF3-4656-BEA4-F6C6A38C8A92}"/>
              </a:ext>
            </a:extLst>
          </p:cNvPr>
          <p:cNvCxnSpPr>
            <a:cxnSpLocks/>
            <a:stCxn id="15" idx="0"/>
          </p:cNvCxnSpPr>
          <p:nvPr/>
        </p:nvCxnSpPr>
        <p:spPr>
          <a:xfrm flipV="1">
            <a:off x="3646170" y="2590800"/>
            <a:ext cx="2449830" cy="9906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83069CD-0E33-4A3A-858D-8353D163AD88}"/>
              </a:ext>
            </a:extLst>
          </p:cNvPr>
          <p:cNvSpPr txBox="1"/>
          <p:nvPr/>
        </p:nvSpPr>
        <p:spPr>
          <a:xfrm>
            <a:off x="5029200" y="4219959"/>
            <a:ext cx="1425390" cy="523220"/>
          </a:xfrm>
          <a:prstGeom prst="rect">
            <a:avLst/>
          </a:prstGeom>
          <a:noFill/>
        </p:spPr>
        <p:txBody>
          <a:bodyPr wrap="none" rtlCol="0">
            <a:spAutoFit/>
          </a:bodyPr>
          <a:lstStyle/>
          <a:p>
            <a:r>
              <a:rPr lang="en-US" sz="2800" b="1" dirty="0">
                <a:solidFill>
                  <a:srgbClr val="FFFF00"/>
                </a:solidFill>
                <a:latin typeface="Arial" panose="020B0604020202020204" pitchFamily="34" charset="0"/>
                <a:cs typeface="Arial" panose="020B0604020202020204" pitchFamily="34" charset="0"/>
              </a:rPr>
              <a:t>16 feet </a:t>
            </a:r>
          </a:p>
        </p:txBody>
      </p:sp>
      <p:cxnSp>
        <p:nvCxnSpPr>
          <p:cNvPr id="23" name="Straight Arrow Connector 22">
            <a:extLst>
              <a:ext uri="{FF2B5EF4-FFF2-40B4-BE49-F238E27FC236}">
                <a16:creationId xmlns:a16="http://schemas.microsoft.com/office/drawing/2014/main" id="{D6AC97B9-8F52-428B-93ED-6C2A526AB9D0}"/>
              </a:ext>
            </a:extLst>
          </p:cNvPr>
          <p:cNvCxnSpPr>
            <a:cxnSpLocks/>
            <a:stCxn id="21" idx="3"/>
          </p:cNvCxnSpPr>
          <p:nvPr/>
        </p:nvCxnSpPr>
        <p:spPr>
          <a:xfrm flipV="1">
            <a:off x="6454590" y="4477563"/>
            <a:ext cx="4137210" cy="400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79389B9-5AF9-4ED1-ABCC-4A6843585E06}"/>
              </a:ext>
            </a:extLst>
          </p:cNvPr>
          <p:cNvCxnSpPr/>
          <p:nvPr/>
        </p:nvCxnSpPr>
        <p:spPr>
          <a:xfrm flipH="1">
            <a:off x="2667000" y="4477563"/>
            <a:ext cx="23622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DBB7981-A636-4DBF-859F-57EC949A92F6}"/>
              </a:ext>
            </a:extLst>
          </p:cNvPr>
          <p:cNvCxnSpPr/>
          <p:nvPr/>
        </p:nvCxnSpPr>
        <p:spPr>
          <a:xfrm>
            <a:off x="2667000" y="4143545"/>
            <a:ext cx="0" cy="769891"/>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CA4A249-45D9-4355-970D-AF22B41AF899}"/>
              </a:ext>
            </a:extLst>
          </p:cNvPr>
          <p:cNvCxnSpPr/>
          <p:nvPr/>
        </p:nvCxnSpPr>
        <p:spPr>
          <a:xfrm>
            <a:off x="10591800" y="4087208"/>
            <a:ext cx="0" cy="769891"/>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B725783-B72C-48F6-BC03-C5D0693306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6600" y="5713492"/>
            <a:ext cx="1025960" cy="955204"/>
          </a:xfrm>
          <a:prstGeom prst="rect">
            <a:avLst/>
          </a:prstGeom>
        </p:spPr>
      </p:pic>
      <p:pic>
        <p:nvPicPr>
          <p:cNvPr id="22" name="Picture 21">
            <a:extLst>
              <a:ext uri="{FF2B5EF4-FFF2-40B4-BE49-F238E27FC236}">
                <a16:creationId xmlns:a16="http://schemas.microsoft.com/office/drawing/2014/main" id="{5FDE3A2D-D49E-4257-8640-099E048FE6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964" y="5768417"/>
            <a:ext cx="838200" cy="978380"/>
          </a:xfrm>
          <a:prstGeom prst="rect">
            <a:avLst/>
          </a:prstGeom>
        </p:spPr>
      </p:pic>
    </p:spTree>
    <p:extLst>
      <p:ext uri="{BB962C8B-B14F-4D97-AF65-F5344CB8AC3E}">
        <p14:creationId xmlns:p14="http://schemas.microsoft.com/office/powerpoint/2010/main" val="686300466"/>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B97948-E8EE-4E2F-9D3F-D18986EF1E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357" r="875"/>
          <a:stretch/>
        </p:blipFill>
        <p:spPr>
          <a:xfrm>
            <a:off x="736921" y="1218303"/>
            <a:ext cx="2894374" cy="4457863"/>
          </a:xfrm>
          <a:prstGeom prst="rect">
            <a:avLst/>
          </a:prstGeom>
        </p:spPr>
      </p:pic>
      <p:pic>
        <p:nvPicPr>
          <p:cNvPr id="5" name="Picture 4">
            <a:extLst>
              <a:ext uri="{FF2B5EF4-FFF2-40B4-BE49-F238E27FC236}">
                <a16:creationId xmlns:a16="http://schemas.microsoft.com/office/drawing/2014/main" id="{2C38DB03-E4EF-4AFB-95B9-D6BA96B248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402" r="1804"/>
          <a:stretch/>
        </p:blipFill>
        <p:spPr>
          <a:xfrm>
            <a:off x="4672034" y="1244306"/>
            <a:ext cx="2894373" cy="4512732"/>
          </a:xfrm>
          <a:prstGeom prst="rect">
            <a:avLst/>
          </a:prstGeom>
        </p:spPr>
      </p:pic>
      <p:pic>
        <p:nvPicPr>
          <p:cNvPr id="7" name="Picture 6">
            <a:extLst>
              <a:ext uri="{FF2B5EF4-FFF2-40B4-BE49-F238E27FC236}">
                <a16:creationId xmlns:a16="http://schemas.microsoft.com/office/drawing/2014/main" id="{60D00D59-BFBC-4DF3-9C74-E04856730B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774" r="814"/>
          <a:stretch/>
        </p:blipFill>
        <p:spPr>
          <a:xfrm>
            <a:off x="8474884" y="1274993"/>
            <a:ext cx="2870895" cy="4421701"/>
          </a:xfrm>
          <a:prstGeom prst="rect">
            <a:avLst/>
          </a:prstGeom>
        </p:spPr>
      </p:pic>
      <p:sp>
        <p:nvSpPr>
          <p:cNvPr id="6" name="TextBox 5">
            <a:extLst>
              <a:ext uri="{FF2B5EF4-FFF2-40B4-BE49-F238E27FC236}">
                <a16:creationId xmlns:a16="http://schemas.microsoft.com/office/drawing/2014/main" id="{DCE8A656-6C38-42BC-A414-2281A7A911F0}"/>
              </a:ext>
            </a:extLst>
          </p:cNvPr>
          <p:cNvSpPr txBox="1"/>
          <p:nvPr/>
        </p:nvSpPr>
        <p:spPr>
          <a:xfrm>
            <a:off x="1428933" y="781623"/>
            <a:ext cx="1510350"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EM Cond 1</a:t>
            </a:r>
          </a:p>
        </p:txBody>
      </p:sp>
      <p:sp>
        <p:nvSpPr>
          <p:cNvPr id="9" name="Rectangle 8">
            <a:extLst>
              <a:ext uri="{FF2B5EF4-FFF2-40B4-BE49-F238E27FC236}">
                <a16:creationId xmlns:a16="http://schemas.microsoft.com/office/drawing/2014/main" id="{AF6C5114-838E-4254-AB1D-747570054759}"/>
              </a:ext>
            </a:extLst>
          </p:cNvPr>
          <p:cNvSpPr/>
          <p:nvPr/>
        </p:nvSpPr>
        <p:spPr>
          <a:xfrm>
            <a:off x="5430570" y="848971"/>
            <a:ext cx="1377300"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EM Cond 2</a:t>
            </a:r>
          </a:p>
        </p:txBody>
      </p:sp>
      <p:sp>
        <p:nvSpPr>
          <p:cNvPr id="10" name="Rectangle 9">
            <a:extLst>
              <a:ext uri="{FF2B5EF4-FFF2-40B4-BE49-F238E27FC236}">
                <a16:creationId xmlns:a16="http://schemas.microsoft.com/office/drawing/2014/main" id="{FA169CC6-A432-46F2-B844-E6AAA3B7C345}"/>
              </a:ext>
            </a:extLst>
          </p:cNvPr>
          <p:cNvSpPr/>
          <p:nvPr/>
        </p:nvSpPr>
        <p:spPr>
          <a:xfrm>
            <a:off x="9085787" y="905661"/>
            <a:ext cx="1377300"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EM Cond 3</a:t>
            </a:r>
          </a:p>
        </p:txBody>
      </p:sp>
      <p:sp>
        <p:nvSpPr>
          <p:cNvPr id="2" name="TextBox 1">
            <a:extLst>
              <a:ext uri="{FF2B5EF4-FFF2-40B4-BE49-F238E27FC236}">
                <a16:creationId xmlns:a16="http://schemas.microsoft.com/office/drawing/2014/main" id="{5DD8AE04-6054-4E9E-810A-F3AB66128080}"/>
              </a:ext>
            </a:extLst>
          </p:cNvPr>
          <p:cNvSpPr txBox="1"/>
          <p:nvPr/>
        </p:nvSpPr>
        <p:spPr>
          <a:xfrm>
            <a:off x="304179" y="191041"/>
            <a:ext cx="9678021"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EM Conductivity – multiple depths of investigation </a:t>
            </a:r>
          </a:p>
        </p:txBody>
      </p:sp>
      <p:sp>
        <p:nvSpPr>
          <p:cNvPr id="11" name="TextBox 10">
            <a:extLst>
              <a:ext uri="{FF2B5EF4-FFF2-40B4-BE49-F238E27FC236}">
                <a16:creationId xmlns:a16="http://schemas.microsoft.com/office/drawing/2014/main" id="{6954DF47-29F1-4C0F-A3E9-A8E8EDAC6871}"/>
              </a:ext>
            </a:extLst>
          </p:cNvPr>
          <p:cNvSpPr txBox="1"/>
          <p:nvPr/>
        </p:nvSpPr>
        <p:spPr>
          <a:xfrm>
            <a:off x="1694007" y="5769066"/>
            <a:ext cx="1066800"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 1 m</a:t>
            </a:r>
          </a:p>
        </p:txBody>
      </p:sp>
      <p:sp>
        <p:nvSpPr>
          <p:cNvPr id="13" name="TextBox 12">
            <a:extLst>
              <a:ext uri="{FF2B5EF4-FFF2-40B4-BE49-F238E27FC236}">
                <a16:creationId xmlns:a16="http://schemas.microsoft.com/office/drawing/2014/main" id="{44A0155B-E4E3-4C0B-9227-B73800FA467C}"/>
              </a:ext>
            </a:extLst>
          </p:cNvPr>
          <p:cNvSpPr txBox="1"/>
          <p:nvPr/>
        </p:nvSpPr>
        <p:spPr>
          <a:xfrm>
            <a:off x="5704493" y="5797932"/>
            <a:ext cx="1066800"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 2 m</a:t>
            </a:r>
          </a:p>
        </p:txBody>
      </p:sp>
      <p:sp>
        <p:nvSpPr>
          <p:cNvPr id="15" name="TextBox 14">
            <a:extLst>
              <a:ext uri="{FF2B5EF4-FFF2-40B4-BE49-F238E27FC236}">
                <a16:creationId xmlns:a16="http://schemas.microsoft.com/office/drawing/2014/main" id="{C8E0F04F-1E32-454B-AC94-E74EA6E139AD}"/>
              </a:ext>
            </a:extLst>
          </p:cNvPr>
          <p:cNvSpPr txBox="1"/>
          <p:nvPr/>
        </p:nvSpPr>
        <p:spPr>
          <a:xfrm>
            <a:off x="9746700" y="5729406"/>
            <a:ext cx="1066800"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 3 m</a:t>
            </a:r>
          </a:p>
        </p:txBody>
      </p:sp>
      <p:sp>
        <p:nvSpPr>
          <p:cNvPr id="12" name="TextBox 11">
            <a:extLst>
              <a:ext uri="{FF2B5EF4-FFF2-40B4-BE49-F238E27FC236}">
                <a16:creationId xmlns:a16="http://schemas.microsoft.com/office/drawing/2014/main" id="{F41C65FF-3171-4F7E-8C9E-C5FAB607801D}"/>
              </a:ext>
            </a:extLst>
          </p:cNvPr>
          <p:cNvSpPr txBox="1"/>
          <p:nvPr/>
        </p:nvSpPr>
        <p:spPr>
          <a:xfrm>
            <a:off x="7113550" y="5967210"/>
            <a:ext cx="2369559"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buried pipeline</a:t>
            </a:r>
          </a:p>
        </p:txBody>
      </p:sp>
      <p:cxnSp>
        <p:nvCxnSpPr>
          <p:cNvPr id="17" name="Straight Arrow Connector 16">
            <a:extLst>
              <a:ext uri="{FF2B5EF4-FFF2-40B4-BE49-F238E27FC236}">
                <a16:creationId xmlns:a16="http://schemas.microsoft.com/office/drawing/2014/main" id="{FAC51BF6-EA34-46D0-B861-5D9F7DA34310}"/>
              </a:ext>
            </a:extLst>
          </p:cNvPr>
          <p:cNvCxnSpPr>
            <a:cxnSpLocks/>
          </p:cNvCxnSpPr>
          <p:nvPr/>
        </p:nvCxnSpPr>
        <p:spPr>
          <a:xfrm flipH="1" flipV="1">
            <a:off x="2514601" y="3447235"/>
            <a:ext cx="4891716" cy="246423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4FFB6FE-EA57-4DD6-9008-FA6B13D62451}"/>
              </a:ext>
            </a:extLst>
          </p:cNvPr>
          <p:cNvCxnSpPr>
            <a:cxnSpLocks/>
          </p:cNvCxnSpPr>
          <p:nvPr/>
        </p:nvCxnSpPr>
        <p:spPr>
          <a:xfrm flipH="1" flipV="1">
            <a:off x="6480772" y="4203169"/>
            <a:ext cx="1623378" cy="1635759"/>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C72A514-2359-48DF-9172-708863E36E3A}"/>
              </a:ext>
            </a:extLst>
          </p:cNvPr>
          <p:cNvCxnSpPr>
            <a:cxnSpLocks/>
          </p:cNvCxnSpPr>
          <p:nvPr/>
        </p:nvCxnSpPr>
        <p:spPr>
          <a:xfrm flipV="1">
            <a:off x="8474884" y="4038600"/>
            <a:ext cx="1507316" cy="1800328"/>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816F1A-4CAB-4655-95D2-4637B2B27019}"/>
              </a:ext>
            </a:extLst>
          </p:cNvPr>
          <p:cNvSpPr txBox="1"/>
          <p:nvPr/>
        </p:nvSpPr>
        <p:spPr>
          <a:xfrm>
            <a:off x="21648" y="4556709"/>
            <a:ext cx="2289736" cy="1200329"/>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possible contaminated area</a:t>
            </a:r>
          </a:p>
        </p:txBody>
      </p:sp>
      <p:cxnSp>
        <p:nvCxnSpPr>
          <p:cNvPr id="19" name="Straight Arrow Connector 18">
            <a:extLst>
              <a:ext uri="{FF2B5EF4-FFF2-40B4-BE49-F238E27FC236}">
                <a16:creationId xmlns:a16="http://schemas.microsoft.com/office/drawing/2014/main" id="{B4218C13-7011-4D59-8261-121FB93740A9}"/>
              </a:ext>
            </a:extLst>
          </p:cNvPr>
          <p:cNvCxnSpPr/>
          <p:nvPr/>
        </p:nvCxnSpPr>
        <p:spPr>
          <a:xfrm flipV="1">
            <a:off x="1524000" y="4419600"/>
            <a:ext cx="533400" cy="15240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548A63A-5247-46C4-82EC-40D2FE80E5B1}"/>
              </a:ext>
            </a:extLst>
          </p:cNvPr>
          <p:cNvCxnSpPr/>
          <p:nvPr/>
        </p:nvCxnSpPr>
        <p:spPr>
          <a:xfrm flipV="1">
            <a:off x="1462839" y="3886200"/>
            <a:ext cx="529506" cy="6339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8A517179-19FE-4D19-8335-1F3E28574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25313" y="5806958"/>
            <a:ext cx="982810" cy="915030"/>
          </a:xfrm>
          <a:prstGeom prst="rect">
            <a:avLst/>
          </a:prstGeom>
        </p:spPr>
      </p:pic>
      <p:pic>
        <p:nvPicPr>
          <p:cNvPr id="24" name="Picture 23">
            <a:extLst>
              <a:ext uri="{FF2B5EF4-FFF2-40B4-BE49-F238E27FC236}">
                <a16:creationId xmlns:a16="http://schemas.microsoft.com/office/drawing/2014/main" id="{FE00310A-02C5-430D-9A4A-644CD16985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964" y="5967209"/>
            <a:ext cx="667890" cy="779587"/>
          </a:xfrm>
          <a:prstGeom prst="rect">
            <a:avLst/>
          </a:prstGeom>
        </p:spPr>
      </p:pic>
    </p:spTree>
    <p:extLst>
      <p:ext uri="{BB962C8B-B14F-4D97-AF65-F5344CB8AC3E}">
        <p14:creationId xmlns:p14="http://schemas.microsoft.com/office/powerpoint/2010/main" val="3359096934"/>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C2DAF3E-7440-404A-943D-82B1062843ED}"/>
              </a:ext>
            </a:extLst>
          </p:cNvPr>
          <p:cNvSpPr txBox="1"/>
          <p:nvPr/>
        </p:nvSpPr>
        <p:spPr>
          <a:xfrm>
            <a:off x="402332" y="533400"/>
            <a:ext cx="3475669" cy="1384995"/>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EM COND 3 Profiles </a:t>
            </a:r>
          </a:p>
          <a:p>
            <a:pPr algn="ctr"/>
            <a:r>
              <a:rPr lang="en-US" sz="2800" dirty="0">
                <a:latin typeface="Arial" panose="020B0604020202020204" pitchFamily="34" charset="0"/>
                <a:cs typeface="Arial" panose="020B0604020202020204" pitchFamily="34" charset="0"/>
              </a:rPr>
              <a:t>on </a:t>
            </a:r>
            <a:r>
              <a:rPr lang="en-US" sz="2800" b="1" i="1" dirty="0" err="1">
                <a:latin typeface="Arial" panose="020B0604020202020204" pitchFamily="34" charset="0"/>
                <a:cs typeface="Arial" panose="020B0604020202020204" pitchFamily="34" charset="0"/>
              </a:rPr>
              <a:t>MagHeat</a:t>
            </a:r>
            <a:r>
              <a:rPr lang="en-US" sz="1000" b="1" dirty="0" err="1">
                <a:latin typeface="Arial" panose="020B0604020202020204" pitchFamily="34" charset="0"/>
                <a:cs typeface="Arial" panose="020B0604020202020204" pitchFamily="34" charset="0"/>
              </a:rPr>
              <a:t>TM</a:t>
            </a:r>
            <a:r>
              <a:rPr lang="en-US" sz="2800" b="1"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algn="ctr"/>
            <a:r>
              <a:rPr lang="en-US" sz="2800" dirty="0">
                <a:latin typeface="Arial" panose="020B0604020202020204" pitchFamily="34" charset="0"/>
                <a:cs typeface="Arial" panose="020B0604020202020204" pitchFamily="34" charset="0"/>
              </a:rPr>
              <a:t>color contours</a:t>
            </a:r>
          </a:p>
        </p:txBody>
      </p:sp>
      <p:pic>
        <p:nvPicPr>
          <p:cNvPr id="6" name="Picture 5">
            <a:extLst>
              <a:ext uri="{FF2B5EF4-FFF2-40B4-BE49-F238E27FC236}">
                <a16:creationId xmlns:a16="http://schemas.microsoft.com/office/drawing/2014/main" id="{61012C1E-1F00-4A71-A3F2-329D43F9A1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829" t="7651" r="15010" b="58232"/>
          <a:stretch/>
        </p:blipFill>
        <p:spPr>
          <a:xfrm>
            <a:off x="4296731" y="421227"/>
            <a:ext cx="3574474" cy="6097632"/>
          </a:xfrm>
          <a:prstGeom prst="rect">
            <a:avLst/>
          </a:prstGeom>
          <a:ln w="19050">
            <a:solidFill>
              <a:schemeClr val="tx1"/>
            </a:solidFill>
          </a:ln>
        </p:spPr>
      </p:pic>
      <p:sp>
        <p:nvSpPr>
          <p:cNvPr id="2" name="TextBox 1">
            <a:extLst>
              <a:ext uri="{FF2B5EF4-FFF2-40B4-BE49-F238E27FC236}">
                <a16:creationId xmlns:a16="http://schemas.microsoft.com/office/drawing/2014/main" id="{6B15B817-E3C2-4633-8772-D088D1EFD032}"/>
              </a:ext>
            </a:extLst>
          </p:cNvPr>
          <p:cNvSpPr txBox="1"/>
          <p:nvPr/>
        </p:nvSpPr>
        <p:spPr>
          <a:xfrm>
            <a:off x="8068079" y="685800"/>
            <a:ext cx="3810000" cy="4801314"/>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The disappearing EM anomaly is the result of a break in the electrical conductor ( i.e. pipeline).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t>
            </a:r>
            <a:r>
              <a:rPr lang="en-US" sz="2400" b="1" i="1" dirty="0" err="1">
                <a:latin typeface="Arial" panose="020B0604020202020204" pitchFamily="34" charset="0"/>
                <a:cs typeface="Arial" panose="020B0604020202020204" pitchFamily="34" charset="0"/>
              </a:rPr>
              <a:t>MagHeat</a:t>
            </a:r>
            <a:r>
              <a:rPr lang="en-US" sz="1000" i="1" dirty="0" err="1">
                <a:latin typeface="Arial" panose="020B0604020202020204" pitchFamily="34" charset="0"/>
                <a:cs typeface="Arial" panose="020B0604020202020204" pitchFamily="34" charset="0"/>
              </a:rPr>
              <a:t>T</a:t>
            </a:r>
            <a:r>
              <a:rPr lang="en-US" sz="1000" dirty="0" err="1">
                <a:latin typeface="Arial" panose="020B0604020202020204" pitchFamily="34" charset="0"/>
                <a:cs typeface="Arial" panose="020B0604020202020204" pitchFamily="34" charset="0"/>
              </a:rPr>
              <a:t>M</a:t>
            </a:r>
            <a:r>
              <a:rPr lang="en-US" sz="1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data indicates the presence of ferromagnetic objects in the subsurface.  </a:t>
            </a:r>
          </a:p>
          <a:p>
            <a:endParaRPr lang="en-US"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Conclusion: </a:t>
            </a:r>
          </a:p>
          <a:p>
            <a:r>
              <a:rPr lang="en-US" sz="2400" dirty="0">
                <a:latin typeface="Arial" panose="020B0604020202020204" pitchFamily="34" charset="0"/>
                <a:cs typeface="Arial" panose="020B0604020202020204" pitchFamily="34" charset="0"/>
              </a:rPr>
              <a:t>The pipeline was severed and left in place. </a:t>
            </a:r>
          </a:p>
        </p:txBody>
      </p:sp>
      <p:cxnSp>
        <p:nvCxnSpPr>
          <p:cNvPr id="11" name="Straight Arrow Connector 10">
            <a:extLst>
              <a:ext uri="{FF2B5EF4-FFF2-40B4-BE49-F238E27FC236}">
                <a16:creationId xmlns:a16="http://schemas.microsoft.com/office/drawing/2014/main" id="{17128ECE-CF43-4502-8721-ADF25CAD5485}"/>
              </a:ext>
            </a:extLst>
          </p:cNvPr>
          <p:cNvCxnSpPr>
            <a:cxnSpLocks/>
          </p:cNvCxnSpPr>
          <p:nvPr/>
        </p:nvCxnSpPr>
        <p:spPr>
          <a:xfrm flipH="1">
            <a:off x="5950167" y="1600200"/>
            <a:ext cx="2117912" cy="44930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962704B-FDE1-471D-B9EC-EE0DA4E87BBB}"/>
              </a:ext>
            </a:extLst>
          </p:cNvPr>
          <p:cNvCxnSpPr/>
          <p:nvPr/>
        </p:nvCxnSpPr>
        <p:spPr>
          <a:xfrm flipH="1" flipV="1">
            <a:off x="5950167" y="2286000"/>
            <a:ext cx="2117912" cy="99060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33A0D962-5A81-410B-9707-E6B64431A4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3179" y="5657850"/>
            <a:ext cx="1104900" cy="1028700"/>
          </a:xfrm>
          <a:prstGeom prst="rect">
            <a:avLst/>
          </a:prstGeom>
        </p:spPr>
      </p:pic>
      <p:pic>
        <p:nvPicPr>
          <p:cNvPr id="13" name="Picture 12">
            <a:extLst>
              <a:ext uri="{FF2B5EF4-FFF2-40B4-BE49-F238E27FC236}">
                <a16:creationId xmlns:a16="http://schemas.microsoft.com/office/drawing/2014/main" id="{E5DB6779-6855-422E-8C9F-54302982DC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761" y="5817275"/>
            <a:ext cx="838200" cy="978380"/>
          </a:xfrm>
          <a:prstGeom prst="rect">
            <a:avLst/>
          </a:prstGeom>
        </p:spPr>
      </p:pic>
    </p:spTree>
    <p:extLst>
      <p:ext uri="{BB962C8B-B14F-4D97-AF65-F5344CB8AC3E}">
        <p14:creationId xmlns:p14="http://schemas.microsoft.com/office/powerpoint/2010/main" val="2939943973"/>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364" y="5741638"/>
            <a:ext cx="838200" cy="978380"/>
          </a:xfrm>
          <a:prstGeom prst="rect">
            <a:avLst/>
          </a:prstGeom>
        </p:spPr>
      </p:pic>
      <p:sp>
        <p:nvSpPr>
          <p:cNvPr id="3" name="TextBox 2"/>
          <p:cNvSpPr txBox="1"/>
          <p:nvPr/>
        </p:nvSpPr>
        <p:spPr>
          <a:xfrm>
            <a:off x="381000" y="250925"/>
            <a:ext cx="10439400" cy="584775"/>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we can do today!</a:t>
            </a:r>
          </a:p>
        </p:txBody>
      </p:sp>
      <p:sp>
        <p:nvSpPr>
          <p:cNvPr id="5" name="TextBox 4">
            <a:extLst>
              <a:ext uri="{FF2B5EF4-FFF2-40B4-BE49-F238E27FC236}">
                <a16:creationId xmlns:a16="http://schemas.microsoft.com/office/drawing/2014/main" id="{6667DEF6-C578-4035-ADBB-F464591C3FFE}"/>
              </a:ext>
            </a:extLst>
          </p:cNvPr>
          <p:cNvSpPr txBox="1"/>
          <p:nvPr/>
        </p:nvSpPr>
        <p:spPr>
          <a:xfrm>
            <a:off x="874738" y="1004388"/>
            <a:ext cx="10439400" cy="2215991"/>
          </a:xfrm>
          <a:prstGeom prst="rect">
            <a:avLst/>
          </a:prstGeom>
          <a:noFill/>
        </p:spPr>
        <p:txBody>
          <a:bodyPr wrap="square" rtlCol="0">
            <a:spAutoFit/>
          </a:bodyPr>
          <a:lstStyle/>
          <a:p>
            <a:pPr>
              <a:spcAft>
                <a:spcPts val="1200"/>
              </a:spcAft>
            </a:pPr>
            <a:r>
              <a:rPr lang="en-US" sz="3200" b="1" i="1" u="sng" dirty="0">
                <a:latin typeface="Arial" panose="020B0604020202020204" pitchFamily="34" charset="0"/>
                <a:cs typeface="Arial" panose="020B0604020202020204" pitchFamily="34" charset="0"/>
              </a:rPr>
              <a:t>Drone magnetometry </a:t>
            </a:r>
            <a:r>
              <a:rPr lang="en-US" sz="3200" b="1" dirty="0">
                <a:latin typeface="Arial" panose="020B0604020202020204" pitchFamily="34" charset="0"/>
                <a:cs typeface="Arial" panose="020B0604020202020204" pitchFamily="34" charset="0"/>
              </a:rPr>
              <a:t>to precisely locate P&amp;A oil and gas wells. </a:t>
            </a:r>
          </a:p>
          <a:p>
            <a:pPr>
              <a:spcAft>
                <a:spcPts val="1200"/>
              </a:spcAft>
            </a:pPr>
            <a:r>
              <a:rPr lang="en-US" sz="3200" b="1" i="1" u="sng" dirty="0">
                <a:latin typeface="Arial" panose="020B0604020202020204" pitchFamily="34" charset="0"/>
                <a:cs typeface="Arial" panose="020B0604020202020204" pitchFamily="34" charset="0"/>
              </a:rPr>
              <a:t>Drone magnetometry </a:t>
            </a:r>
            <a:r>
              <a:rPr lang="en-US" sz="3200" b="1" dirty="0">
                <a:latin typeface="Arial" panose="020B0604020202020204" pitchFamily="34" charset="0"/>
                <a:cs typeface="Arial" panose="020B0604020202020204" pitchFamily="34" charset="0"/>
              </a:rPr>
              <a:t>to detect and delineate legacy steel pipelines.  </a:t>
            </a:r>
          </a:p>
        </p:txBody>
      </p:sp>
      <p:sp>
        <p:nvSpPr>
          <p:cNvPr id="7" name="TextBox 6">
            <a:extLst>
              <a:ext uri="{FF2B5EF4-FFF2-40B4-BE49-F238E27FC236}">
                <a16:creationId xmlns:a16="http://schemas.microsoft.com/office/drawing/2014/main" id="{BBA533A8-02A8-4CF5-B828-ED3A0936235F}"/>
              </a:ext>
            </a:extLst>
          </p:cNvPr>
          <p:cNvSpPr txBox="1"/>
          <p:nvPr/>
        </p:nvSpPr>
        <p:spPr>
          <a:xfrm>
            <a:off x="874738" y="3578558"/>
            <a:ext cx="10732771" cy="1994392"/>
          </a:xfrm>
          <a:prstGeom prst="rect">
            <a:avLst/>
          </a:prstGeom>
          <a:noFill/>
        </p:spPr>
        <p:txBody>
          <a:bodyPr wrap="square" rtlCol="0">
            <a:spAutoFit/>
          </a:bodyPr>
          <a:lstStyle/>
          <a:p>
            <a:pPr>
              <a:lnSpc>
                <a:spcPct val="110000"/>
              </a:lnSpc>
            </a:pPr>
            <a:r>
              <a:rPr lang="en-US" sz="3200" b="1" i="1" u="sng" dirty="0">
                <a:latin typeface="Arial" panose="020B0604020202020204" pitchFamily="34" charset="0"/>
                <a:cs typeface="Arial" panose="020B0604020202020204" pitchFamily="34" charset="0"/>
              </a:rPr>
              <a:t>Ground EM </a:t>
            </a:r>
            <a:r>
              <a:rPr lang="en-US" sz="3200" b="1" dirty="0">
                <a:latin typeface="Arial" panose="020B0604020202020204" pitchFamily="34" charset="0"/>
                <a:cs typeface="Arial" panose="020B0604020202020204" pitchFamily="34" charset="0"/>
              </a:rPr>
              <a:t>to locate metal (e.g. pipelines, etc.) and  characterize the subsurface to detect and delineate  pipeline leaks, salt scars, and other contamination. </a:t>
            </a:r>
          </a:p>
          <a:p>
            <a:endParaRPr lang="en-US" dirty="0"/>
          </a:p>
        </p:txBody>
      </p:sp>
      <p:pic>
        <p:nvPicPr>
          <p:cNvPr id="9" name="Picture 8">
            <a:extLst>
              <a:ext uri="{FF2B5EF4-FFF2-40B4-BE49-F238E27FC236}">
                <a16:creationId xmlns:a16="http://schemas.microsoft.com/office/drawing/2014/main" id="{287C95D2-9FB6-4BD7-8AA4-4B78316E15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8823" y="5447126"/>
            <a:ext cx="1245871" cy="1159949"/>
          </a:xfrm>
          <a:prstGeom prst="rect">
            <a:avLst/>
          </a:prstGeom>
        </p:spPr>
      </p:pic>
    </p:spTree>
    <p:extLst>
      <p:ext uri="{BB962C8B-B14F-4D97-AF65-F5344CB8AC3E}">
        <p14:creationId xmlns:p14="http://schemas.microsoft.com/office/powerpoint/2010/main" val="4078228177"/>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69FF3A6-973B-47C4-841F-EC41698EF001}"/>
              </a:ext>
            </a:extLst>
          </p:cNvPr>
          <p:cNvSpPr txBox="1"/>
          <p:nvPr/>
        </p:nvSpPr>
        <p:spPr>
          <a:xfrm>
            <a:off x="381000" y="304800"/>
            <a:ext cx="3863237" cy="646331"/>
          </a:xfrm>
          <a:prstGeom prst="rect">
            <a:avLst/>
          </a:prstGeom>
          <a:noFill/>
        </p:spPr>
        <p:txBody>
          <a:bodyPr wrap="none" rtlCol="0">
            <a:spAutoFit/>
          </a:bodyPr>
          <a:lstStyle/>
          <a:p>
            <a:r>
              <a:rPr lang="en-US" sz="3600" dirty="0"/>
              <a:t>Acknowledgements</a:t>
            </a:r>
          </a:p>
        </p:txBody>
      </p:sp>
      <p:pic>
        <p:nvPicPr>
          <p:cNvPr id="17" name="Picture 16" descr="geometricslogo">
            <a:extLst>
              <a:ext uri="{FF2B5EF4-FFF2-40B4-BE49-F238E27FC236}">
                <a16:creationId xmlns:a16="http://schemas.microsoft.com/office/drawing/2014/main" id="{33974367-78FF-484F-9305-D0F77E916AA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27807" y="4222907"/>
            <a:ext cx="4150180" cy="827628"/>
          </a:xfrm>
          <a:prstGeom prst="rect">
            <a:avLst/>
          </a:prstGeom>
          <a:noFill/>
          <a:ln>
            <a:noFill/>
          </a:ln>
        </p:spPr>
      </p:pic>
      <p:sp>
        <p:nvSpPr>
          <p:cNvPr id="9" name="TextBox 8">
            <a:extLst>
              <a:ext uri="{FF2B5EF4-FFF2-40B4-BE49-F238E27FC236}">
                <a16:creationId xmlns:a16="http://schemas.microsoft.com/office/drawing/2014/main" id="{C388219D-45DE-42AA-AB44-5C66BA68FAB2}"/>
              </a:ext>
            </a:extLst>
          </p:cNvPr>
          <p:cNvSpPr txBox="1"/>
          <p:nvPr/>
        </p:nvSpPr>
        <p:spPr>
          <a:xfrm>
            <a:off x="6096000" y="4220560"/>
            <a:ext cx="4390176" cy="584775"/>
          </a:xfrm>
          <a:prstGeom prst="rect">
            <a:avLst/>
          </a:prstGeom>
          <a:noFill/>
        </p:spPr>
        <p:txBody>
          <a:bodyPr wrap="none" rtlCol="0">
            <a:spAutoFit/>
          </a:bodyPr>
          <a:lstStyle/>
          <a:p>
            <a:r>
              <a:rPr lang="en-US" sz="3200" dirty="0"/>
              <a:t>Geophysical Instruments </a:t>
            </a:r>
          </a:p>
        </p:txBody>
      </p:sp>
      <p:sp>
        <p:nvSpPr>
          <p:cNvPr id="10" name="TextBox 9">
            <a:extLst>
              <a:ext uri="{FF2B5EF4-FFF2-40B4-BE49-F238E27FC236}">
                <a16:creationId xmlns:a16="http://schemas.microsoft.com/office/drawing/2014/main" id="{38A9E347-7B64-4222-9C43-B566B38B5F15}"/>
              </a:ext>
            </a:extLst>
          </p:cNvPr>
          <p:cNvSpPr txBox="1"/>
          <p:nvPr/>
        </p:nvSpPr>
        <p:spPr>
          <a:xfrm>
            <a:off x="6117460" y="2828568"/>
            <a:ext cx="4495800" cy="461665"/>
          </a:xfrm>
          <a:prstGeom prst="rect">
            <a:avLst/>
          </a:prstGeom>
          <a:noFill/>
        </p:spPr>
        <p:txBody>
          <a:bodyPr wrap="square" rtlCol="0">
            <a:spAutoFit/>
          </a:bodyPr>
          <a:lstStyle/>
          <a:p>
            <a:r>
              <a:rPr lang="en-US" sz="2400" dirty="0"/>
              <a:t>http://juniperunmanned.com/</a:t>
            </a:r>
          </a:p>
        </p:txBody>
      </p:sp>
      <p:pic>
        <p:nvPicPr>
          <p:cNvPr id="18" name="Picture 17">
            <a:extLst>
              <a:ext uri="{FF2B5EF4-FFF2-40B4-BE49-F238E27FC236}">
                <a16:creationId xmlns:a16="http://schemas.microsoft.com/office/drawing/2014/main" id="{C289B95F-296A-4D23-A2F0-D11DF071B2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766" y="2321435"/>
            <a:ext cx="3728570" cy="944982"/>
          </a:xfrm>
          <a:prstGeom prst="rect">
            <a:avLst/>
          </a:prstGeom>
        </p:spPr>
      </p:pic>
      <p:sp>
        <p:nvSpPr>
          <p:cNvPr id="19" name="Rectangle 18">
            <a:extLst>
              <a:ext uri="{FF2B5EF4-FFF2-40B4-BE49-F238E27FC236}">
                <a16:creationId xmlns:a16="http://schemas.microsoft.com/office/drawing/2014/main" id="{E6294EC6-668C-49E0-B79F-F8E6C9941E92}"/>
              </a:ext>
            </a:extLst>
          </p:cNvPr>
          <p:cNvSpPr/>
          <p:nvPr/>
        </p:nvSpPr>
        <p:spPr>
          <a:xfrm>
            <a:off x="6723223" y="4778722"/>
            <a:ext cx="3135730" cy="461665"/>
          </a:xfrm>
          <a:prstGeom prst="rect">
            <a:avLst/>
          </a:prstGeom>
        </p:spPr>
        <p:txBody>
          <a:bodyPr wrap="none">
            <a:spAutoFit/>
          </a:bodyPr>
          <a:lstStyle/>
          <a:p>
            <a:r>
              <a:rPr lang="en-US" sz="2400" dirty="0"/>
              <a:t>http://geometrics.com/</a:t>
            </a:r>
          </a:p>
        </p:txBody>
      </p:sp>
      <p:sp>
        <p:nvSpPr>
          <p:cNvPr id="20" name="TextBox 19">
            <a:extLst>
              <a:ext uri="{FF2B5EF4-FFF2-40B4-BE49-F238E27FC236}">
                <a16:creationId xmlns:a16="http://schemas.microsoft.com/office/drawing/2014/main" id="{7CFC052E-EA85-4ACC-9F3D-9130ACC21EA0}"/>
              </a:ext>
            </a:extLst>
          </p:cNvPr>
          <p:cNvSpPr txBox="1"/>
          <p:nvPr/>
        </p:nvSpPr>
        <p:spPr>
          <a:xfrm>
            <a:off x="5095951" y="2321435"/>
            <a:ext cx="6608091" cy="584775"/>
          </a:xfrm>
          <a:prstGeom prst="rect">
            <a:avLst/>
          </a:prstGeom>
          <a:noFill/>
        </p:spPr>
        <p:txBody>
          <a:bodyPr wrap="none" rtlCol="0">
            <a:spAutoFit/>
          </a:bodyPr>
          <a:lstStyle/>
          <a:p>
            <a:r>
              <a:rPr lang="en-US" sz="3200" dirty="0"/>
              <a:t>UAS Flight Services and Data Analytics </a:t>
            </a:r>
          </a:p>
        </p:txBody>
      </p:sp>
      <p:pic>
        <p:nvPicPr>
          <p:cNvPr id="21" name="Picture 20">
            <a:extLst>
              <a:ext uri="{FF2B5EF4-FFF2-40B4-BE49-F238E27FC236}">
                <a16:creationId xmlns:a16="http://schemas.microsoft.com/office/drawing/2014/main" id="{84F7D778-4FA2-4B07-BD53-8DCCE4CA6E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460" y="5781731"/>
            <a:ext cx="737340" cy="834932"/>
          </a:xfrm>
          <a:prstGeom prst="rect">
            <a:avLst/>
          </a:prstGeom>
        </p:spPr>
      </p:pic>
      <p:pic>
        <p:nvPicPr>
          <p:cNvPr id="22" name="Picture 21">
            <a:extLst>
              <a:ext uri="{FF2B5EF4-FFF2-40B4-BE49-F238E27FC236}">
                <a16:creationId xmlns:a16="http://schemas.microsoft.com/office/drawing/2014/main" id="{30CB9611-8B01-4474-892C-708937FF84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6600" y="5736688"/>
            <a:ext cx="945158" cy="879975"/>
          </a:xfrm>
          <a:prstGeom prst="rect">
            <a:avLst/>
          </a:prstGeom>
        </p:spPr>
      </p:pic>
      <p:sp>
        <p:nvSpPr>
          <p:cNvPr id="23" name="TextBox 22">
            <a:extLst>
              <a:ext uri="{FF2B5EF4-FFF2-40B4-BE49-F238E27FC236}">
                <a16:creationId xmlns:a16="http://schemas.microsoft.com/office/drawing/2014/main" id="{18A09C20-4988-43F3-82EF-E0E32A4A69EC}"/>
              </a:ext>
            </a:extLst>
          </p:cNvPr>
          <p:cNvSpPr txBox="1"/>
          <p:nvPr/>
        </p:nvSpPr>
        <p:spPr>
          <a:xfrm>
            <a:off x="1064619" y="951131"/>
            <a:ext cx="9997579" cy="1231106"/>
          </a:xfrm>
          <a:prstGeom prst="rect">
            <a:avLst/>
          </a:prstGeom>
          <a:noFill/>
        </p:spPr>
        <p:txBody>
          <a:bodyPr wrap="square" rtlCol="0">
            <a:spAutoFit/>
          </a:bodyPr>
          <a:lstStyle/>
          <a:p>
            <a:r>
              <a:rPr lang="en-US" sz="2800" dirty="0"/>
              <a:t>We gratefully thank the following companies for their assistance and support in the acquistion of the drone enabled magnetic data.  </a:t>
            </a:r>
          </a:p>
          <a:p>
            <a:endParaRPr lang="en-US" dirty="0"/>
          </a:p>
        </p:txBody>
      </p:sp>
    </p:spTree>
    <p:extLst>
      <p:ext uri="{BB962C8B-B14F-4D97-AF65-F5344CB8AC3E}">
        <p14:creationId xmlns:p14="http://schemas.microsoft.com/office/powerpoint/2010/main" val="3704768481"/>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8E82B4F-B5EA-4C6A-A325-05E17DC4C7CC}"/>
              </a:ext>
            </a:extLst>
          </p:cNvPr>
          <p:cNvGrpSpPr/>
          <p:nvPr/>
        </p:nvGrpSpPr>
        <p:grpSpPr>
          <a:xfrm>
            <a:off x="5715000" y="334666"/>
            <a:ext cx="6162496" cy="6178340"/>
            <a:chOff x="5895548" y="199083"/>
            <a:chExt cx="6162496" cy="6178340"/>
          </a:xfrm>
        </p:grpSpPr>
        <p:pic>
          <p:nvPicPr>
            <p:cNvPr id="4" name="Picture 3">
              <a:extLst>
                <a:ext uri="{FF2B5EF4-FFF2-40B4-BE49-F238E27FC236}">
                  <a16:creationId xmlns:a16="http://schemas.microsoft.com/office/drawing/2014/main" id="{57CE5C5C-2203-4FA9-A443-D552521094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5548" y="209411"/>
              <a:ext cx="6019800" cy="6168012"/>
            </a:xfrm>
            <a:prstGeom prst="rect">
              <a:avLst/>
            </a:prstGeom>
            <a:ln w="28575">
              <a:solidFill>
                <a:schemeClr val="tx1"/>
              </a:solidFill>
            </a:ln>
          </p:spPr>
        </p:pic>
        <p:grpSp>
          <p:nvGrpSpPr>
            <p:cNvPr id="3" name="Group 2">
              <a:extLst>
                <a:ext uri="{FF2B5EF4-FFF2-40B4-BE49-F238E27FC236}">
                  <a16:creationId xmlns:a16="http://schemas.microsoft.com/office/drawing/2014/main" id="{A8A53435-99BE-480E-85C6-E7D300D836C4}"/>
                </a:ext>
              </a:extLst>
            </p:cNvPr>
            <p:cNvGrpSpPr/>
            <p:nvPr/>
          </p:nvGrpSpPr>
          <p:grpSpPr>
            <a:xfrm>
              <a:off x="6276548" y="199083"/>
              <a:ext cx="5781496" cy="2877981"/>
              <a:chOff x="6455438" y="27493"/>
              <a:chExt cx="5781496" cy="2877981"/>
            </a:xfrm>
          </p:grpSpPr>
          <p:sp>
            <p:nvSpPr>
              <p:cNvPr id="5" name="TextBox 4"/>
              <p:cNvSpPr txBox="1"/>
              <p:nvPr/>
            </p:nvSpPr>
            <p:spPr>
              <a:xfrm>
                <a:off x="6455438" y="27493"/>
                <a:ext cx="2895600" cy="707886"/>
              </a:xfrm>
              <a:prstGeom prst="rect">
                <a:avLst/>
              </a:prstGeom>
              <a:noFill/>
            </p:spPr>
            <p:txBody>
              <a:bodyPr wrap="square" rtlCol="0">
                <a:spAutoFit/>
              </a:bodyPr>
              <a:lstStyle/>
              <a:p>
                <a:r>
                  <a:rPr lang="en-US" sz="4000" b="1" dirty="0">
                    <a:ln w="900" cmpd="sng">
                      <a:solidFill>
                        <a:schemeClr val="accent1">
                          <a:satMod val="190000"/>
                          <a:alpha val="55000"/>
                        </a:schemeClr>
                      </a:solidFill>
                      <a:prstDash val="solid"/>
                    </a:ln>
                    <a:solidFill>
                      <a:srgbClr val="FFFF00"/>
                    </a:solidFill>
                    <a:effectLst>
                      <a:outerShdw blurRad="38100" dist="38100" dir="2700000" algn="tl">
                        <a:srgbClr val="000000">
                          <a:alpha val="43137"/>
                        </a:srgbClr>
                      </a:outerShdw>
                    </a:effectLst>
                  </a:rPr>
                  <a:t>Thank you.</a:t>
                </a:r>
              </a:p>
            </p:txBody>
          </p:sp>
          <p:sp>
            <p:nvSpPr>
              <p:cNvPr id="6" name="Rectangle 5"/>
              <p:cNvSpPr/>
              <p:nvPr/>
            </p:nvSpPr>
            <p:spPr>
              <a:xfrm>
                <a:off x="8512838" y="1982144"/>
                <a:ext cx="3724096" cy="923330"/>
              </a:xfrm>
              <a:prstGeom prst="rect">
                <a:avLst/>
              </a:prstGeom>
              <a:noFill/>
              <a:ln>
                <a:noFill/>
              </a:ln>
              <a:effectLst>
                <a:glow rad="63500">
                  <a:schemeClr val="accent2">
                    <a:satMod val="175000"/>
                    <a:alpha val="40000"/>
                  </a:schemeClr>
                </a:glow>
              </a:effectLst>
            </p:spPr>
            <p:txBody>
              <a:bodyPr wrap="none" lIns="91440" tIns="45720" rIns="91440" bIns="45720">
                <a:spAutoFit/>
              </a:bodyPr>
              <a:lstStyle/>
              <a:p>
                <a:pPr algn="ctr"/>
                <a:r>
                  <a:rPr lang="en-US" sz="5400" b="1" i="1" dirty="0">
                    <a:ln w="10541" cmpd="sng">
                      <a:solidFill>
                        <a:schemeClr val="accent1">
                          <a:shade val="88000"/>
                          <a:satMod val="110000"/>
                        </a:schemeClr>
                      </a:solidFill>
                      <a:prstDash val="solid"/>
                    </a:ln>
                    <a:solidFill>
                      <a:srgbClr val="FFFF00"/>
                    </a:solidFill>
                    <a:effectLst>
                      <a:outerShdw blurRad="38100" dist="38100" dir="2700000" algn="tl">
                        <a:srgbClr val="000000">
                          <a:alpha val="43137"/>
                        </a:srgbClr>
                      </a:outerShdw>
                    </a:effectLst>
                  </a:rPr>
                  <a:t>Questions?</a:t>
                </a:r>
              </a:p>
            </p:txBody>
          </p:sp>
        </p:grpSp>
      </p:grpSp>
      <p:sp>
        <p:nvSpPr>
          <p:cNvPr id="13" name="TextBox 12">
            <a:extLst>
              <a:ext uri="{FF2B5EF4-FFF2-40B4-BE49-F238E27FC236}">
                <a16:creationId xmlns:a16="http://schemas.microsoft.com/office/drawing/2014/main" id="{528CAAD9-1C86-45A0-A91D-C0DD62692253}"/>
              </a:ext>
            </a:extLst>
          </p:cNvPr>
          <p:cNvSpPr txBox="1"/>
          <p:nvPr/>
        </p:nvSpPr>
        <p:spPr>
          <a:xfrm>
            <a:off x="1969714" y="1890544"/>
            <a:ext cx="2961213" cy="830997"/>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mobile: 720-220-3596 </a:t>
            </a:r>
          </a:p>
          <a:p>
            <a:r>
              <a:rPr lang="en-US" sz="1600" dirty="0">
                <a:latin typeface="Arial" panose="020B0604020202020204" pitchFamily="34" charset="0"/>
                <a:cs typeface="Arial" panose="020B0604020202020204" pitchFamily="34" charset="0"/>
              </a:rPr>
              <a:t>IGS office: 303-462-1466 </a:t>
            </a:r>
          </a:p>
          <a:p>
            <a:r>
              <a:rPr lang="en-US" sz="1600" dirty="0">
                <a:latin typeface="Arial" panose="020B0604020202020204" pitchFamily="34" charset="0"/>
                <a:cs typeface="Arial" panose="020B0604020202020204" pitchFamily="34" charset="0"/>
              </a:rPr>
              <a:t>e-mail: </a:t>
            </a:r>
            <a:r>
              <a:rPr lang="en-US" sz="1600" dirty="0">
                <a:latin typeface="Arial" panose="020B0604020202020204" pitchFamily="34" charset="0"/>
                <a:cs typeface="Arial" panose="020B0604020202020204" pitchFamily="34" charset="0"/>
                <a:hlinkClick r:id="rId3"/>
              </a:rPr>
              <a:t>rbell@igsdenver.com</a:t>
            </a:r>
            <a:endParaRPr lang="en-US" sz="1600"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7A5EE6B2-71C9-46C9-B7CA-85C218BB00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550" y="1946740"/>
            <a:ext cx="686005" cy="776803"/>
          </a:xfrm>
          <a:prstGeom prst="rect">
            <a:avLst/>
          </a:prstGeom>
        </p:spPr>
      </p:pic>
      <p:sp>
        <p:nvSpPr>
          <p:cNvPr id="2" name="TextBox 1">
            <a:extLst>
              <a:ext uri="{FF2B5EF4-FFF2-40B4-BE49-F238E27FC236}">
                <a16:creationId xmlns:a16="http://schemas.microsoft.com/office/drawing/2014/main" id="{775DB26E-2DF9-4BC5-8EFA-0E00BEBFE957}"/>
              </a:ext>
            </a:extLst>
          </p:cNvPr>
          <p:cNvSpPr txBox="1"/>
          <p:nvPr/>
        </p:nvSpPr>
        <p:spPr>
          <a:xfrm>
            <a:off x="1508956" y="777066"/>
            <a:ext cx="2649654" cy="584775"/>
          </a:xfrm>
          <a:prstGeom prst="rect">
            <a:avLst/>
          </a:prstGeom>
          <a:noFill/>
        </p:spPr>
        <p:txBody>
          <a:bodyPr wrap="square" rtlCol="0">
            <a:spAutoFit/>
          </a:bodyPr>
          <a:lstStyle/>
          <a:p>
            <a:r>
              <a:rPr lang="en-US" sz="3200" dirty="0"/>
              <a:t>Ronald S. Bell     </a:t>
            </a:r>
          </a:p>
        </p:txBody>
      </p:sp>
      <p:sp>
        <p:nvSpPr>
          <p:cNvPr id="7" name="TextBox 6">
            <a:extLst>
              <a:ext uri="{FF2B5EF4-FFF2-40B4-BE49-F238E27FC236}">
                <a16:creationId xmlns:a16="http://schemas.microsoft.com/office/drawing/2014/main" id="{C69FF3A6-973B-47C4-841F-EC41698EF001}"/>
              </a:ext>
            </a:extLst>
          </p:cNvPr>
          <p:cNvSpPr txBox="1"/>
          <p:nvPr/>
        </p:nvSpPr>
        <p:spPr>
          <a:xfrm>
            <a:off x="457200" y="342759"/>
            <a:ext cx="3071162" cy="369332"/>
          </a:xfrm>
          <a:prstGeom prst="rect">
            <a:avLst/>
          </a:prstGeom>
          <a:noFill/>
        </p:spPr>
        <p:txBody>
          <a:bodyPr wrap="none" rtlCol="0">
            <a:spAutoFit/>
          </a:bodyPr>
          <a:lstStyle/>
          <a:p>
            <a:r>
              <a:rPr lang="en-US" dirty="0"/>
              <a:t>For more information, contact:</a:t>
            </a:r>
          </a:p>
        </p:txBody>
      </p:sp>
      <p:pic>
        <p:nvPicPr>
          <p:cNvPr id="18" name="Picture 17">
            <a:extLst>
              <a:ext uri="{FF2B5EF4-FFF2-40B4-BE49-F238E27FC236}">
                <a16:creationId xmlns:a16="http://schemas.microsoft.com/office/drawing/2014/main" id="{450C6466-12CF-432F-9899-5EEF74683B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545" y="3663852"/>
            <a:ext cx="1302796" cy="1212948"/>
          </a:xfrm>
          <a:prstGeom prst="rect">
            <a:avLst/>
          </a:prstGeom>
        </p:spPr>
      </p:pic>
      <p:sp>
        <p:nvSpPr>
          <p:cNvPr id="19" name="TextBox 18">
            <a:extLst>
              <a:ext uri="{FF2B5EF4-FFF2-40B4-BE49-F238E27FC236}">
                <a16:creationId xmlns:a16="http://schemas.microsoft.com/office/drawing/2014/main" id="{FB4BEB04-B115-4512-B29E-C1F6493CBA40}"/>
              </a:ext>
            </a:extLst>
          </p:cNvPr>
          <p:cNvSpPr txBox="1"/>
          <p:nvPr/>
        </p:nvSpPr>
        <p:spPr>
          <a:xfrm>
            <a:off x="872669" y="1378908"/>
            <a:ext cx="3922228" cy="369332"/>
          </a:xfrm>
          <a:prstGeom prst="rect">
            <a:avLst/>
          </a:prstGeom>
          <a:noFill/>
        </p:spPr>
        <p:txBody>
          <a:bodyPr wrap="none" rtlCol="0">
            <a:spAutoFit/>
          </a:bodyPr>
          <a:lstStyle/>
          <a:p>
            <a:r>
              <a:rPr lang="en-US" dirty="0"/>
              <a:t>Senior Geophysicist &amp; geoDRONEologist</a:t>
            </a:r>
          </a:p>
        </p:txBody>
      </p:sp>
      <p:sp>
        <p:nvSpPr>
          <p:cNvPr id="8" name="TextBox 7">
            <a:extLst>
              <a:ext uri="{FF2B5EF4-FFF2-40B4-BE49-F238E27FC236}">
                <a16:creationId xmlns:a16="http://schemas.microsoft.com/office/drawing/2014/main" id="{98BF65C9-E362-4B61-BE96-052F7F9BA183}"/>
              </a:ext>
            </a:extLst>
          </p:cNvPr>
          <p:cNvSpPr txBox="1"/>
          <p:nvPr/>
        </p:nvSpPr>
        <p:spPr>
          <a:xfrm>
            <a:off x="1508956" y="3857777"/>
            <a:ext cx="3882730" cy="646331"/>
          </a:xfrm>
          <a:prstGeom prst="rect">
            <a:avLst/>
          </a:prstGeom>
          <a:noFill/>
        </p:spPr>
        <p:txBody>
          <a:bodyPr wrap="none" rtlCol="0">
            <a:spAutoFit/>
          </a:bodyPr>
          <a:lstStyle/>
          <a:p>
            <a:r>
              <a:rPr lang="en-US" dirty="0"/>
              <a:t>Collier Consulting office: 720-487-9200</a:t>
            </a:r>
          </a:p>
          <a:p>
            <a:r>
              <a:rPr lang="en-US" dirty="0"/>
              <a:t>         e-mail: ron@collierconsulting.com</a:t>
            </a:r>
          </a:p>
        </p:txBody>
      </p:sp>
      <p:sp>
        <p:nvSpPr>
          <p:cNvPr id="9" name="Rectangle 8">
            <a:extLst>
              <a:ext uri="{FF2B5EF4-FFF2-40B4-BE49-F238E27FC236}">
                <a16:creationId xmlns:a16="http://schemas.microsoft.com/office/drawing/2014/main" id="{44CF33F6-BA08-480D-AE65-ADB472899630}"/>
              </a:ext>
            </a:extLst>
          </p:cNvPr>
          <p:cNvSpPr/>
          <p:nvPr/>
        </p:nvSpPr>
        <p:spPr>
          <a:xfrm>
            <a:off x="1462303" y="5850101"/>
            <a:ext cx="3790461" cy="461665"/>
          </a:xfrm>
          <a:prstGeom prst="rect">
            <a:avLst/>
          </a:prstGeom>
        </p:spPr>
        <p:txBody>
          <a:bodyPr wrap="none">
            <a:spAutoFit/>
          </a:bodyPr>
          <a:lstStyle/>
          <a:p>
            <a:r>
              <a:rPr lang="en-US" sz="2400" dirty="0"/>
              <a:t>http://collierconsulting.com/</a:t>
            </a:r>
          </a:p>
        </p:txBody>
      </p:sp>
      <p:sp>
        <p:nvSpPr>
          <p:cNvPr id="10" name="TextBox 9">
            <a:extLst>
              <a:ext uri="{FF2B5EF4-FFF2-40B4-BE49-F238E27FC236}">
                <a16:creationId xmlns:a16="http://schemas.microsoft.com/office/drawing/2014/main" id="{37480536-551B-4367-BBB9-EB6C296D55CB}"/>
              </a:ext>
            </a:extLst>
          </p:cNvPr>
          <p:cNvSpPr txBox="1"/>
          <p:nvPr/>
        </p:nvSpPr>
        <p:spPr>
          <a:xfrm>
            <a:off x="1771555" y="4824842"/>
            <a:ext cx="3421129" cy="1077218"/>
          </a:xfrm>
          <a:prstGeom prst="rect">
            <a:avLst/>
          </a:prstGeom>
          <a:noFill/>
        </p:spPr>
        <p:txBody>
          <a:bodyPr wrap="none" rtlCol="0">
            <a:spAutoFit/>
          </a:bodyPr>
          <a:lstStyle/>
          <a:p>
            <a:r>
              <a:rPr lang="en-US" sz="2800" dirty="0"/>
              <a:t>Collier Consulting Inc. </a:t>
            </a:r>
          </a:p>
          <a:p>
            <a:pPr algn="ctr"/>
            <a:r>
              <a:rPr lang="en-US" dirty="0"/>
              <a:t>590 E. South Loop</a:t>
            </a:r>
          </a:p>
          <a:p>
            <a:pPr algn="ctr"/>
            <a:r>
              <a:rPr lang="en-US" dirty="0"/>
              <a:t>Stephenville, TX  76401</a:t>
            </a:r>
          </a:p>
        </p:txBody>
      </p:sp>
    </p:spTree>
    <p:extLst>
      <p:ext uri="{BB962C8B-B14F-4D97-AF65-F5344CB8AC3E}">
        <p14:creationId xmlns:p14="http://schemas.microsoft.com/office/powerpoint/2010/main" val="2052714340"/>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ight Arrow 25"/>
          <p:cNvSpPr/>
          <p:nvPr/>
        </p:nvSpPr>
        <p:spPr>
          <a:xfrm>
            <a:off x="4358398" y="4641017"/>
            <a:ext cx="1189202" cy="3231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a:off x="4358398" y="3823154"/>
            <a:ext cx="1189202" cy="3231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186" y="38413"/>
            <a:ext cx="10224101" cy="584775"/>
          </a:xfrm>
          <a:prstGeom prst="rect">
            <a:avLst/>
          </a:prstGeom>
          <a:noFill/>
        </p:spPr>
        <p:txBody>
          <a:bodyPr wrap="square" rtlCol="0">
            <a:spAutoFit/>
          </a:bodyPr>
          <a:lstStyle/>
          <a:p>
            <a:r>
              <a:rPr lang="en-US" sz="3200" b="1" i="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Geoscientific mapping by drone</a:t>
            </a:r>
          </a:p>
        </p:txBody>
      </p:sp>
      <p:sp>
        <p:nvSpPr>
          <p:cNvPr id="5" name="Right Arrow 4"/>
          <p:cNvSpPr/>
          <p:nvPr/>
        </p:nvSpPr>
        <p:spPr>
          <a:xfrm>
            <a:off x="4840341" y="5408003"/>
            <a:ext cx="1189202" cy="8769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4532160" y="871864"/>
            <a:ext cx="1367690" cy="8044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4543834" y="2255503"/>
            <a:ext cx="1323566" cy="12662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124993" y="885305"/>
            <a:ext cx="2665613" cy="396263"/>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Color Photographs</a:t>
            </a:r>
          </a:p>
        </p:txBody>
      </p:sp>
      <p:sp>
        <p:nvSpPr>
          <p:cNvPr id="11" name="Rectangle 10"/>
          <p:cNvSpPr/>
          <p:nvPr/>
        </p:nvSpPr>
        <p:spPr>
          <a:xfrm>
            <a:off x="2168926" y="2018977"/>
            <a:ext cx="2665612" cy="409642"/>
          </a:xfrm>
          <a:prstGeom prst="rect">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Near Infrared</a:t>
            </a:r>
          </a:p>
        </p:txBody>
      </p:sp>
      <p:sp>
        <p:nvSpPr>
          <p:cNvPr id="12" name="Rectangle 11"/>
          <p:cNvSpPr/>
          <p:nvPr/>
        </p:nvSpPr>
        <p:spPr>
          <a:xfrm>
            <a:off x="2170172" y="2428619"/>
            <a:ext cx="2665612" cy="493064"/>
          </a:xfrm>
          <a:prstGeom prst="rect">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Short Wave Infrared</a:t>
            </a:r>
            <a:r>
              <a:rPr lang="en-US" sz="20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
        <p:nvSpPr>
          <p:cNvPr id="13" name="Rectangle 12"/>
          <p:cNvSpPr/>
          <p:nvPr/>
        </p:nvSpPr>
        <p:spPr>
          <a:xfrm>
            <a:off x="2179321" y="2914910"/>
            <a:ext cx="2665611" cy="408370"/>
          </a:xfrm>
          <a:prstGeom prst="rect">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Thermal Infrared</a:t>
            </a:r>
          </a:p>
        </p:txBody>
      </p:sp>
      <p:sp>
        <p:nvSpPr>
          <p:cNvPr id="14" name="Rectangle 13"/>
          <p:cNvSpPr/>
          <p:nvPr/>
        </p:nvSpPr>
        <p:spPr>
          <a:xfrm>
            <a:off x="2205584" y="5381340"/>
            <a:ext cx="2765766" cy="525794"/>
          </a:xfrm>
          <a:prstGeom prst="rect">
            <a:avLst/>
          </a:prstGeom>
          <a:solidFill>
            <a:srgbClr val="0AAE0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Magnetic</a:t>
            </a:r>
          </a:p>
        </p:txBody>
      </p:sp>
      <p:sp>
        <p:nvSpPr>
          <p:cNvPr id="15" name="TextBox 14"/>
          <p:cNvSpPr txBox="1"/>
          <p:nvPr/>
        </p:nvSpPr>
        <p:spPr>
          <a:xfrm>
            <a:off x="6172200" y="2089975"/>
            <a:ext cx="5486400"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vegetation stress (NVDI)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soil and rock type \ alteration zones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groundwater seeps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thermal emissions \ extractive process management</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contaminant detection &amp; delineation</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gaseous emissions</a:t>
            </a:r>
            <a:endParaRPr lang="en-US" sz="1600" dirty="0"/>
          </a:p>
        </p:txBody>
      </p:sp>
      <p:sp>
        <p:nvSpPr>
          <p:cNvPr id="16" name="TextBox 15"/>
          <p:cNvSpPr txBox="1"/>
          <p:nvPr/>
        </p:nvSpPr>
        <p:spPr>
          <a:xfrm>
            <a:off x="6172200" y="5317377"/>
            <a:ext cx="4453758"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rock type / alteration zones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geologic structural</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buried objects &amp; UXO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infrastructure detection and delineation</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contaminant detection and delineation</a:t>
            </a:r>
          </a:p>
        </p:txBody>
      </p:sp>
      <p:sp>
        <p:nvSpPr>
          <p:cNvPr id="17" name="TextBox 16"/>
          <p:cNvSpPr txBox="1"/>
          <p:nvPr/>
        </p:nvSpPr>
        <p:spPr>
          <a:xfrm>
            <a:off x="2205584" y="3823154"/>
            <a:ext cx="2729063" cy="400110"/>
          </a:xfrm>
          <a:prstGeom prst="rect">
            <a:avLst/>
          </a:prstGeom>
          <a:solidFill>
            <a:schemeClr val="accent5">
              <a:lumMod val="40000"/>
              <a:lumOff val="60000"/>
            </a:schemeClr>
          </a:solidFill>
          <a:ln w="22225">
            <a:solidFill>
              <a:schemeClr val="bg1"/>
            </a:solidFill>
          </a:ln>
        </p:spPr>
        <p:txBody>
          <a:bodyPr wrap="square" rtlCol="0">
            <a:spAutoFit/>
          </a:bodyPr>
          <a:lstStyle/>
          <a:p>
            <a:r>
              <a:rPr lang="en-US" sz="2000" b="1" dirty="0">
                <a:effectLst>
                  <a:outerShdw blurRad="38100" dist="38100" dir="2700000" algn="tl">
                    <a:srgbClr val="000000">
                      <a:alpha val="43137"/>
                    </a:srgbClr>
                  </a:outerShdw>
                </a:effectLst>
              </a:rPr>
              <a:t>LiDAR </a:t>
            </a:r>
          </a:p>
        </p:txBody>
      </p:sp>
      <p:sp>
        <p:nvSpPr>
          <p:cNvPr id="18" name="TextBox 17"/>
          <p:cNvSpPr txBox="1"/>
          <p:nvPr/>
        </p:nvSpPr>
        <p:spPr>
          <a:xfrm>
            <a:off x="2184167" y="3323280"/>
            <a:ext cx="2679031" cy="338554"/>
          </a:xfrm>
          <a:prstGeom prst="rect">
            <a:avLst/>
          </a:prstGeom>
          <a:solidFill>
            <a:schemeClr val="accent2">
              <a:lumMod val="60000"/>
              <a:lumOff val="40000"/>
            </a:schemeClr>
          </a:solidFill>
          <a:ln w="22225">
            <a:solidFill>
              <a:schemeClr val="bg1"/>
            </a:solidFill>
          </a:ln>
        </p:spPr>
        <p:txBody>
          <a:bodyPr wrap="square" rtlCol="0">
            <a:spAutoFit/>
          </a:bodyPr>
          <a:lstStyle/>
          <a:p>
            <a:r>
              <a:rPr lang="en-US" sz="1600" b="1" dirty="0">
                <a:effectLst>
                  <a:outerShdw blurRad="38100" dist="38100" dir="2700000" algn="tl">
                    <a:srgbClr val="000000">
                      <a:alpha val="43137"/>
                    </a:srgbClr>
                  </a:outerShdw>
                </a:effectLst>
              </a:rPr>
              <a:t>Multi- / hyper- spectral </a:t>
            </a:r>
          </a:p>
        </p:txBody>
      </p:sp>
      <p:sp>
        <p:nvSpPr>
          <p:cNvPr id="20" name="TextBox 19"/>
          <p:cNvSpPr txBox="1"/>
          <p:nvPr/>
        </p:nvSpPr>
        <p:spPr>
          <a:xfrm>
            <a:off x="9543263" y="4804787"/>
            <a:ext cx="2486025" cy="400110"/>
          </a:xfrm>
          <a:prstGeom prst="rect">
            <a:avLst/>
          </a:prstGeom>
          <a:noFill/>
        </p:spPr>
        <p:txBody>
          <a:bodyPr wrap="square" rtlCol="0">
            <a:spAutoFit/>
            <a:scene3d>
              <a:camera prst="orthographicFront">
                <a:rot lat="0" lon="0" rev="0"/>
              </a:camera>
              <a:lightRig rig="threePt" dir="t"/>
            </a:scene3d>
          </a:bodyPr>
          <a:lstStyle/>
          <a:p>
            <a:r>
              <a:rPr lang="en-US" sz="2000" dirty="0">
                <a:latin typeface="Arial Black" panose="020B0A04020102020204" pitchFamily="34" charset="0"/>
                <a:cs typeface="Aharoni" panose="02010803020104030203" pitchFamily="2" charset="-79"/>
              </a:rPr>
              <a:t>ground surface </a:t>
            </a:r>
          </a:p>
        </p:txBody>
      </p:sp>
      <p:sp>
        <p:nvSpPr>
          <p:cNvPr id="22" name="TextBox 21"/>
          <p:cNvSpPr txBox="1"/>
          <p:nvPr/>
        </p:nvSpPr>
        <p:spPr>
          <a:xfrm>
            <a:off x="6172200" y="752803"/>
            <a:ext cx="5858337"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up-to-date, high definition color photomosaic base map</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digital elevation model / digital surface model</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biological species ID and inventory</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asset management / project work flow / security</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high definition photo-geological mapping</a:t>
            </a:r>
          </a:p>
        </p:txBody>
      </p:sp>
      <p:sp>
        <p:nvSpPr>
          <p:cNvPr id="23" name="TextBox 22"/>
          <p:cNvSpPr txBox="1"/>
          <p:nvPr/>
        </p:nvSpPr>
        <p:spPr>
          <a:xfrm>
            <a:off x="9822070" y="5274364"/>
            <a:ext cx="1820514" cy="400110"/>
          </a:xfrm>
          <a:prstGeom prst="rect">
            <a:avLst/>
          </a:prstGeom>
          <a:noFill/>
        </p:spPr>
        <p:txBody>
          <a:bodyPr wrap="square" rtlCol="0">
            <a:spAutoFit/>
            <a:scene3d>
              <a:camera prst="orthographicFront">
                <a:rot lat="0" lon="0" rev="0"/>
              </a:camera>
              <a:lightRig rig="threePt" dir="t"/>
            </a:scene3d>
          </a:bodyPr>
          <a:lstStyle/>
          <a:p>
            <a:r>
              <a:rPr lang="en-US" sz="2000" dirty="0">
                <a:latin typeface="Arial Black" panose="020B0A04020102020204" pitchFamily="34" charset="0"/>
                <a:cs typeface="Aharoni" panose="02010803020104030203" pitchFamily="2" charset="-79"/>
              </a:rPr>
              <a:t>subsurface </a:t>
            </a:r>
          </a:p>
        </p:txBody>
      </p:sp>
      <p:cxnSp>
        <p:nvCxnSpPr>
          <p:cNvPr id="24" name="Straight Connector 23"/>
          <p:cNvCxnSpPr>
            <a:cxnSpLocks/>
          </p:cNvCxnSpPr>
          <p:nvPr/>
        </p:nvCxnSpPr>
        <p:spPr>
          <a:xfrm>
            <a:off x="2179321" y="5246543"/>
            <a:ext cx="9403079" cy="1367"/>
          </a:xfrm>
          <a:prstGeom prst="line">
            <a:avLst/>
          </a:prstGeom>
          <a:ln w="57150">
            <a:solidFill>
              <a:srgbClr val="993300"/>
            </a:solidFill>
          </a:ln>
        </p:spPr>
        <p:style>
          <a:lnRef idx="2">
            <a:schemeClr val="dk1"/>
          </a:lnRef>
          <a:fillRef idx="0">
            <a:schemeClr val="dk1"/>
          </a:fillRef>
          <a:effectRef idx="1">
            <a:schemeClr val="dk1"/>
          </a:effectRef>
          <a:fontRef idx="minor">
            <a:schemeClr val="tx1"/>
          </a:fontRef>
        </p:style>
      </p:cxnSp>
      <p:sp>
        <p:nvSpPr>
          <p:cNvPr id="27" name="Rectangle 26"/>
          <p:cNvSpPr/>
          <p:nvPr/>
        </p:nvSpPr>
        <p:spPr>
          <a:xfrm>
            <a:off x="2207145" y="5906406"/>
            <a:ext cx="2779195" cy="598549"/>
          </a:xfrm>
          <a:prstGeom prst="rect">
            <a:avLst/>
          </a:prstGeom>
          <a:solidFill>
            <a:srgbClr val="00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ElectroMagnetic</a:t>
            </a:r>
            <a:r>
              <a:rPr lang="en-US" sz="20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(EM)</a:t>
            </a:r>
          </a:p>
        </p:txBody>
      </p:sp>
      <p:sp>
        <p:nvSpPr>
          <p:cNvPr id="28" name="Rectangle 27"/>
          <p:cNvSpPr/>
          <p:nvPr/>
        </p:nvSpPr>
        <p:spPr>
          <a:xfrm>
            <a:off x="2133601" y="1249924"/>
            <a:ext cx="2665613" cy="396263"/>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Color Video (4K)</a:t>
            </a:r>
          </a:p>
        </p:txBody>
      </p:sp>
      <p:sp>
        <p:nvSpPr>
          <p:cNvPr id="30" name="TextBox 29"/>
          <p:cNvSpPr txBox="1"/>
          <p:nvPr/>
        </p:nvSpPr>
        <p:spPr>
          <a:xfrm>
            <a:off x="6172200" y="3700043"/>
            <a:ext cx="4914899"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elevation point clouds / 3D surfaces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digital elevation model / digital surface model</a:t>
            </a:r>
          </a:p>
        </p:txBody>
      </p:sp>
      <p:sp>
        <p:nvSpPr>
          <p:cNvPr id="25" name="TextBox 24"/>
          <p:cNvSpPr txBox="1"/>
          <p:nvPr/>
        </p:nvSpPr>
        <p:spPr>
          <a:xfrm>
            <a:off x="2133601" y="4614988"/>
            <a:ext cx="2971800" cy="400110"/>
          </a:xfrm>
          <a:prstGeom prst="rect">
            <a:avLst/>
          </a:prstGeom>
          <a:solidFill>
            <a:srgbClr val="FE2C02"/>
          </a:solidFill>
          <a:ln w="22225">
            <a:solidFill>
              <a:schemeClr val="bg1"/>
            </a:solidFill>
          </a:ln>
        </p:spPr>
        <p:txBody>
          <a:bodyPr wrap="square" rtlCol="0">
            <a:spAutoFit/>
          </a:bodyPr>
          <a:lstStyle/>
          <a:p>
            <a:r>
              <a:rPr lang="en-US" sz="2000" b="1" dirty="0">
                <a:effectLst>
                  <a:outerShdw blurRad="38100" dist="38100" dir="2700000" algn="tl">
                    <a:srgbClr val="000000">
                      <a:alpha val="43137"/>
                    </a:srgbClr>
                  </a:outerShdw>
                </a:effectLst>
              </a:rPr>
              <a:t>Gamma Ray Spectrometry </a:t>
            </a:r>
          </a:p>
        </p:txBody>
      </p:sp>
      <p:sp>
        <p:nvSpPr>
          <p:cNvPr id="31" name="TextBox 30"/>
          <p:cNvSpPr txBox="1"/>
          <p:nvPr/>
        </p:nvSpPr>
        <p:spPr>
          <a:xfrm>
            <a:off x="6172200" y="4517246"/>
            <a:ext cx="4419600"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geological mapping</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hazard detection   </a:t>
            </a:r>
          </a:p>
        </p:txBody>
      </p:sp>
      <p:cxnSp>
        <p:nvCxnSpPr>
          <p:cNvPr id="3" name="Straight Connector 2"/>
          <p:cNvCxnSpPr>
            <a:cxnSpLocks/>
          </p:cNvCxnSpPr>
          <p:nvPr/>
        </p:nvCxnSpPr>
        <p:spPr>
          <a:xfrm>
            <a:off x="505043" y="4419600"/>
            <a:ext cx="11049000" cy="0"/>
          </a:xfrm>
          <a:prstGeom prst="line">
            <a:avLst/>
          </a:prstGeom>
          <a:ln w="28575">
            <a:solidFill>
              <a:srgbClr val="002060"/>
            </a:solidFill>
          </a:ln>
          <a:effectLst>
            <a:outerShdw blurRad="50800" dist="38100" algn="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91306" y="5264964"/>
            <a:ext cx="2286000" cy="523220"/>
          </a:xfrm>
          <a:prstGeom prst="rect">
            <a:avLst/>
          </a:prstGeom>
          <a:noFill/>
          <a:scene3d>
            <a:camera prst="orthographicFront">
              <a:rot lat="0" lon="0" rev="5400000"/>
            </a:camera>
            <a:lightRig rig="threePt" dir="t"/>
          </a:scene3d>
        </p:spPr>
        <p:txBody>
          <a:bodyPr wrap="square" rtlCol="0">
            <a:spAutoFit/>
          </a:bodyPr>
          <a:lstStyle/>
          <a:p>
            <a:r>
              <a:rPr lang="en-US" sz="28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geophysics</a:t>
            </a:r>
          </a:p>
        </p:txBody>
      </p:sp>
      <p:sp>
        <p:nvSpPr>
          <p:cNvPr id="19" name="TextBox 18"/>
          <p:cNvSpPr txBox="1"/>
          <p:nvPr/>
        </p:nvSpPr>
        <p:spPr>
          <a:xfrm>
            <a:off x="-1204767" y="1438968"/>
            <a:ext cx="4662566" cy="523220"/>
          </a:xfrm>
          <a:prstGeom prst="rect">
            <a:avLst/>
          </a:prstGeom>
          <a:noFill/>
          <a:scene3d>
            <a:camera prst="orthographicFront">
              <a:rot lat="0" lon="0" rev="5400000"/>
            </a:camera>
            <a:lightRig rig="threePt" dir="t"/>
          </a:scene3d>
        </p:spPr>
        <p:txBody>
          <a:bodyPr wrap="square" rtlCol="0">
            <a:spAutoFit/>
          </a:bodyPr>
          <a:lstStyle/>
          <a:p>
            <a:r>
              <a:rPr lang="en-US" sz="28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remote</a:t>
            </a:r>
            <a:r>
              <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sensing</a:t>
            </a:r>
            <a:r>
              <a:rPr lang="en-US" sz="28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AE640824-15B1-497D-A21F-EC4E1EE58DDC}"/>
              </a:ext>
            </a:extLst>
          </p:cNvPr>
          <p:cNvSpPr txBox="1"/>
          <p:nvPr/>
        </p:nvSpPr>
        <p:spPr>
          <a:xfrm>
            <a:off x="1278415" y="862147"/>
            <a:ext cx="927169" cy="707886"/>
          </a:xfrm>
          <a:prstGeom prst="rect">
            <a:avLst/>
          </a:prstGeom>
          <a:noFill/>
        </p:spPr>
        <p:txBody>
          <a:bodyPr wrap="square" rtlCol="0">
            <a:spAutoFit/>
          </a:bodyPr>
          <a:lstStyle/>
          <a:p>
            <a:pPr algn="ctr"/>
            <a:r>
              <a:rPr lang="en-US" sz="2000" i="1" dirty="0"/>
              <a:t>Visible Light</a:t>
            </a:r>
          </a:p>
        </p:txBody>
      </p:sp>
      <p:pic>
        <p:nvPicPr>
          <p:cNvPr id="32" name="Picture 31">
            <a:extLst>
              <a:ext uri="{FF2B5EF4-FFF2-40B4-BE49-F238E27FC236}">
                <a16:creationId xmlns:a16="http://schemas.microsoft.com/office/drawing/2014/main" id="{8F22ED19-EFCF-4D72-98EA-9F3D179B0B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767" y="5829747"/>
            <a:ext cx="740126" cy="842482"/>
          </a:xfrm>
          <a:prstGeom prst="rect">
            <a:avLst/>
          </a:prstGeom>
          <a:ln w="12700">
            <a:solidFill>
              <a:schemeClr val="bg1"/>
            </a:solidFill>
          </a:ln>
        </p:spPr>
      </p:pic>
      <p:pic>
        <p:nvPicPr>
          <p:cNvPr id="35" name="Picture 34">
            <a:extLst>
              <a:ext uri="{FF2B5EF4-FFF2-40B4-BE49-F238E27FC236}">
                <a16:creationId xmlns:a16="http://schemas.microsoft.com/office/drawing/2014/main" id="{61986A3E-E928-46CD-895B-5BD3AB13B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6253" y="5823772"/>
            <a:ext cx="990600" cy="922283"/>
          </a:xfrm>
          <a:prstGeom prst="rect">
            <a:avLst/>
          </a:prstGeom>
        </p:spPr>
      </p:pic>
    </p:spTree>
    <p:extLst>
      <p:ext uri="{BB962C8B-B14F-4D97-AF65-F5344CB8AC3E}">
        <p14:creationId xmlns:p14="http://schemas.microsoft.com/office/powerpoint/2010/main" val="3559670234"/>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53654E-F9A7-4A94-BA5A-34971D6C344C}"/>
              </a:ext>
            </a:extLst>
          </p:cNvPr>
          <p:cNvSpPr txBox="1"/>
          <p:nvPr/>
        </p:nvSpPr>
        <p:spPr>
          <a:xfrm>
            <a:off x="533400" y="304800"/>
            <a:ext cx="2407060"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Benefits</a:t>
            </a:r>
          </a:p>
        </p:txBody>
      </p:sp>
      <p:sp>
        <p:nvSpPr>
          <p:cNvPr id="2" name="TextBox 1">
            <a:extLst>
              <a:ext uri="{FF2B5EF4-FFF2-40B4-BE49-F238E27FC236}">
                <a16:creationId xmlns:a16="http://schemas.microsoft.com/office/drawing/2014/main" id="{6BD5161A-450A-45D6-B968-77A18A52439C}"/>
              </a:ext>
            </a:extLst>
          </p:cNvPr>
          <p:cNvSpPr txBox="1"/>
          <p:nvPr/>
        </p:nvSpPr>
        <p:spPr>
          <a:xfrm>
            <a:off x="6321008" y="597187"/>
            <a:ext cx="5756692" cy="5170646"/>
          </a:xfrm>
          <a:prstGeom prst="rect">
            <a:avLst/>
          </a:prstGeom>
          <a:noFill/>
        </p:spPr>
        <p:txBody>
          <a:bodyPr wrap="square" rtlCol="0">
            <a:spAutoFit/>
          </a:bodyPr>
          <a:lstStyle/>
          <a:p>
            <a:pPr marL="285750" indent="-285750">
              <a:spcAft>
                <a:spcPts val="1200"/>
              </a:spcAft>
              <a:buFont typeface="Wingdings" panose="05000000000000000000" pitchFamily="2" charset="2"/>
              <a:buChar char="Ø"/>
            </a:pPr>
            <a:r>
              <a:rPr lang="en-US" sz="2400" dirty="0">
                <a:latin typeface="Arial" panose="020B0604020202020204" pitchFamily="34" charset="0"/>
                <a:cs typeface="Arial" panose="020B0604020202020204" pitchFamily="34" charset="0"/>
              </a:rPr>
              <a:t>obtain “Bird’s Eye” view </a:t>
            </a:r>
          </a:p>
          <a:p>
            <a:pPr marL="285750" indent="-285750">
              <a:spcAft>
                <a:spcPts val="1200"/>
              </a:spcAft>
              <a:buFont typeface="Wingdings" panose="05000000000000000000" pitchFamily="2" charset="2"/>
              <a:buChar char="Ø"/>
            </a:pPr>
            <a:r>
              <a:rPr lang="en-US" sz="2400" dirty="0">
                <a:latin typeface="Arial" panose="020B0604020202020204" pitchFamily="34" charset="0"/>
                <a:cs typeface="Arial" panose="020B0604020202020204" pitchFamily="34" charset="0"/>
              </a:rPr>
              <a:t>higher definition data</a:t>
            </a:r>
          </a:p>
          <a:p>
            <a:pPr marL="285750" indent="-285750">
              <a:spcAft>
                <a:spcPts val="1200"/>
              </a:spcAft>
              <a:buFont typeface="Wingdings" panose="05000000000000000000" pitchFamily="2" charset="2"/>
              <a:buChar char="Ø"/>
            </a:pPr>
            <a:r>
              <a:rPr lang="en-US" sz="2400" dirty="0">
                <a:latin typeface="Arial" panose="020B0604020202020204" pitchFamily="34" charset="0"/>
                <a:cs typeface="Arial" panose="020B0604020202020204" pitchFamily="34" charset="0"/>
              </a:rPr>
              <a:t>lower cost per data point</a:t>
            </a:r>
          </a:p>
          <a:p>
            <a:pPr marL="285750" indent="-285750">
              <a:spcAft>
                <a:spcPts val="1200"/>
              </a:spcAft>
              <a:buFont typeface="Wingdings" panose="05000000000000000000" pitchFamily="2" charset="2"/>
              <a:buChar char="Ø"/>
            </a:pPr>
            <a:r>
              <a:rPr lang="en-US" sz="2400" dirty="0">
                <a:latin typeface="Arial" panose="020B0604020202020204" pitchFamily="34" charset="0"/>
                <a:cs typeface="Arial" panose="020B0604020202020204" pitchFamily="34" charset="0"/>
              </a:rPr>
              <a:t>less time to acquire</a:t>
            </a:r>
          </a:p>
          <a:p>
            <a:pPr marL="285750" indent="-285750">
              <a:spcAft>
                <a:spcPts val="1200"/>
              </a:spcAft>
              <a:buFont typeface="Wingdings" panose="05000000000000000000" pitchFamily="2" charset="2"/>
              <a:buChar char="Ø"/>
            </a:pPr>
            <a:r>
              <a:rPr lang="en-US" sz="2400" dirty="0">
                <a:latin typeface="Arial" panose="020B0604020202020204" pitchFamily="34" charset="0"/>
                <a:cs typeface="Arial" panose="020B0604020202020204" pitchFamily="34" charset="0"/>
              </a:rPr>
              <a:t>access difficult to reach areas</a:t>
            </a:r>
          </a:p>
          <a:p>
            <a:pPr marL="285750" indent="-285750">
              <a:spcAft>
                <a:spcPts val="1200"/>
              </a:spcAft>
              <a:buFont typeface="Wingdings" panose="05000000000000000000" pitchFamily="2" charset="2"/>
              <a:buChar char="Ø"/>
            </a:pPr>
            <a:r>
              <a:rPr lang="en-US" sz="2400" dirty="0">
                <a:latin typeface="Arial" panose="020B0604020202020204" pitchFamily="34" charset="0"/>
                <a:cs typeface="Arial" panose="020B0604020202020204" pitchFamily="34" charset="0"/>
              </a:rPr>
              <a:t>multiple data types </a:t>
            </a:r>
          </a:p>
          <a:p>
            <a:pPr marL="285750" indent="-285750">
              <a:spcAft>
                <a:spcPts val="1200"/>
              </a:spcAft>
              <a:buFont typeface="Wingdings" panose="05000000000000000000" pitchFamily="2" charset="2"/>
              <a:buChar char="Ø"/>
            </a:pPr>
            <a:r>
              <a:rPr lang="en-US" sz="2400" dirty="0">
                <a:latin typeface="Arial" panose="020B0604020202020204" pitchFamily="34" charset="0"/>
                <a:cs typeface="Arial" panose="020B0604020202020204" pitchFamily="34" charset="0"/>
              </a:rPr>
              <a:t>enhances safety of field staff </a:t>
            </a:r>
          </a:p>
          <a:p>
            <a:pPr marL="285750" indent="-285750">
              <a:spcAft>
                <a:spcPts val="1200"/>
              </a:spcAft>
              <a:buFont typeface="Wingdings" panose="05000000000000000000" pitchFamily="2" charset="2"/>
              <a:buChar char="Ø"/>
            </a:pPr>
            <a:r>
              <a:rPr lang="en-US" sz="2400" dirty="0">
                <a:latin typeface="Arial" panose="020B0604020202020204" pitchFamily="34" charset="0"/>
                <a:cs typeface="Arial" panose="020B0604020202020204" pitchFamily="34" charset="0"/>
              </a:rPr>
              <a:t>reduces risk of property damage </a:t>
            </a:r>
          </a:p>
          <a:p>
            <a:pPr marL="285750" indent="-285750">
              <a:spcAft>
                <a:spcPts val="1200"/>
              </a:spcAft>
              <a:buFont typeface="Wingdings" panose="05000000000000000000" pitchFamily="2" charset="2"/>
              <a:buChar char="Ø"/>
            </a:pPr>
            <a:r>
              <a:rPr lang="en-US" sz="2400" dirty="0">
                <a:latin typeface="Arial" panose="020B0604020202020204" pitchFamily="34" charset="0"/>
                <a:cs typeface="Arial" panose="020B0604020202020204" pitchFamily="34" charset="0"/>
              </a:rPr>
              <a:t>low altitude equals more signal  </a:t>
            </a:r>
          </a:p>
          <a:p>
            <a:pPr marL="285750" indent="-285750">
              <a:spcAft>
                <a:spcPts val="1200"/>
              </a:spcAft>
              <a:buFont typeface="Wingdings" panose="05000000000000000000" pitchFamily="2" charset="2"/>
              <a:buChar char="Ø"/>
            </a:pPr>
            <a:r>
              <a:rPr lang="en-US" sz="2400" dirty="0">
                <a:latin typeface="Arial" panose="020B0604020202020204" pitchFamily="34" charset="0"/>
                <a:cs typeface="Arial" panose="020B0604020202020204" pitchFamily="34" charset="0"/>
              </a:rPr>
              <a:t>facilitates temporal change detection </a:t>
            </a:r>
            <a:endParaRPr lang="en-US" dirty="0"/>
          </a:p>
        </p:txBody>
      </p:sp>
      <p:cxnSp>
        <p:nvCxnSpPr>
          <p:cNvPr id="14" name="Straight Connector 13">
            <a:extLst>
              <a:ext uri="{FF2B5EF4-FFF2-40B4-BE49-F238E27FC236}">
                <a16:creationId xmlns:a16="http://schemas.microsoft.com/office/drawing/2014/main" id="{1F193690-C53C-4594-BDE1-5062066F9E64}"/>
              </a:ext>
            </a:extLst>
          </p:cNvPr>
          <p:cNvCxnSpPr/>
          <p:nvPr/>
        </p:nvCxnSpPr>
        <p:spPr>
          <a:xfrm>
            <a:off x="9121263" y="3429000"/>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473257B3-6599-4CEA-A83F-F327C86841DA}"/>
              </a:ext>
            </a:extLst>
          </p:cNvPr>
          <p:cNvGrpSpPr/>
          <p:nvPr/>
        </p:nvGrpSpPr>
        <p:grpSpPr>
          <a:xfrm>
            <a:off x="567813" y="1016287"/>
            <a:ext cx="5562600" cy="4454826"/>
            <a:chOff x="838200" y="2469962"/>
            <a:chExt cx="4835108" cy="3626332"/>
          </a:xfrm>
        </p:grpSpPr>
        <p:grpSp>
          <p:nvGrpSpPr>
            <p:cNvPr id="4" name="Group 3">
              <a:extLst>
                <a:ext uri="{FF2B5EF4-FFF2-40B4-BE49-F238E27FC236}">
                  <a16:creationId xmlns:a16="http://schemas.microsoft.com/office/drawing/2014/main" id="{D3C0A9EC-8AD5-4AA6-995E-1B783BBE6270}"/>
                </a:ext>
              </a:extLst>
            </p:cNvPr>
            <p:cNvGrpSpPr/>
            <p:nvPr/>
          </p:nvGrpSpPr>
          <p:grpSpPr>
            <a:xfrm>
              <a:off x="838200" y="2469962"/>
              <a:ext cx="4835108" cy="3626332"/>
              <a:chOff x="7086600" y="790322"/>
              <a:chExt cx="4835108" cy="3626332"/>
            </a:xfrm>
          </p:grpSpPr>
          <p:pic>
            <p:nvPicPr>
              <p:cNvPr id="8" name="Picture 7">
                <a:extLst>
                  <a:ext uri="{FF2B5EF4-FFF2-40B4-BE49-F238E27FC236}">
                    <a16:creationId xmlns:a16="http://schemas.microsoft.com/office/drawing/2014/main" id="{13A34364-87DA-45EF-8EA9-0EE26BD008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790322"/>
                <a:ext cx="4835108" cy="3626332"/>
              </a:xfrm>
              <a:prstGeom prst="rect">
                <a:avLst/>
              </a:prstGeom>
              <a:ln w="19050">
                <a:solidFill>
                  <a:schemeClr val="tx1"/>
                </a:solidFill>
              </a:ln>
            </p:spPr>
          </p:pic>
          <p:cxnSp>
            <p:nvCxnSpPr>
              <p:cNvPr id="5" name="Straight Connector 4">
                <a:extLst>
                  <a:ext uri="{FF2B5EF4-FFF2-40B4-BE49-F238E27FC236}">
                    <a16:creationId xmlns:a16="http://schemas.microsoft.com/office/drawing/2014/main" id="{9815F3EC-0FBC-47A2-8938-8438096E5AF0}"/>
                  </a:ext>
                </a:extLst>
              </p:cNvPr>
              <p:cNvCxnSpPr>
                <a:cxnSpLocks/>
              </p:cNvCxnSpPr>
              <p:nvPr/>
            </p:nvCxnSpPr>
            <p:spPr>
              <a:xfrm flipH="1">
                <a:off x="9121263" y="2209800"/>
                <a:ext cx="342900" cy="114300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BD2719C-6EDB-4615-9420-4BDF742E7BD9}"/>
                  </a:ext>
                </a:extLst>
              </p:cNvPr>
              <p:cNvCxnSpPr>
                <a:cxnSpLocks/>
              </p:cNvCxnSpPr>
              <p:nvPr/>
            </p:nvCxnSpPr>
            <p:spPr>
              <a:xfrm>
                <a:off x="9121263" y="3276600"/>
                <a:ext cx="171450" cy="1083519"/>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EEB0595-505C-4316-978A-19479668501B}"/>
                  </a:ext>
                </a:extLst>
              </p:cNvPr>
              <p:cNvSpPr txBox="1"/>
              <p:nvPr/>
            </p:nvSpPr>
            <p:spPr>
              <a:xfrm>
                <a:off x="8077200" y="1231034"/>
                <a:ext cx="762000"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fault</a:t>
                </a:r>
              </a:p>
            </p:txBody>
          </p:sp>
          <p:cxnSp>
            <p:nvCxnSpPr>
              <p:cNvPr id="30" name="Straight Arrow Connector 29">
                <a:extLst>
                  <a:ext uri="{FF2B5EF4-FFF2-40B4-BE49-F238E27FC236}">
                    <a16:creationId xmlns:a16="http://schemas.microsoft.com/office/drawing/2014/main" id="{96D6DC01-A45E-4E5D-8B98-65F3477489CD}"/>
                  </a:ext>
                </a:extLst>
              </p:cNvPr>
              <p:cNvCxnSpPr/>
              <p:nvPr/>
            </p:nvCxnSpPr>
            <p:spPr>
              <a:xfrm>
                <a:off x="8458200" y="1595648"/>
                <a:ext cx="834513" cy="10078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A093981D-A3F4-48FE-880B-C7B94AFC33F5}"/>
                </a:ext>
              </a:extLst>
            </p:cNvPr>
            <p:cNvCxnSpPr>
              <a:cxnSpLocks/>
            </p:cNvCxnSpPr>
            <p:nvPr/>
          </p:nvCxnSpPr>
          <p:spPr>
            <a:xfrm flipH="1">
              <a:off x="3215763" y="3553405"/>
              <a:ext cx="137036" cy="33603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pic>
        <p:nvPicPr>
          <p:cNvPr id="15" name="Picture 14">
            <a:extLst>
              <a:ext uri="{FF2B5EF4-FFF2-40B4-BE49-F238E27FC236}">
                <a16:creationId xmlns:a16="http://schemas.microsoft.com/office/drawing/2014/main" id="{FADB594D-41F4-450D-A7BF-85143E7ECC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5841713"/>
            <a:ext cx="740126" cy="842482"/>
          </a:xfrm>
          <a:prstGeom prst="rect">
            <a:avLst/>
          </a:prstGeom>
          <a:ln w="12700">
            <a:solidFill>
              <a:schemeClr val="bg1"/>
            </a:solidFill>
          </a:ln>
        </p:spPr>
      </p:pic>
      <p:pic>
        <p:nvPicPr>
          <p:cNvPr id="16" name="Picture 15">
            <a:extLst>
              <a:ext uri="{FF2B5EF4-FFF2-40B4-BE49-F238E27FC236}">
                <a16:creationId xmlns:a16="http://schemas.microsoft.com/office/drawing/2014/main" id="{F5391B00-8A98-4A53-BBEC-63B319344B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3245" y="5799671"/>
            <a:ext cx="990600" cy="922283"/>
          </a:xfrm>
          <a:prstGeom prst="rect">
            <a:avLst/>
          </a:prstGeom>
        </p:spPr>
      </p:pic>
    </p:spTree>
    <p:extLst>
      <p:ext uri="{BB962C8B-B14F-4D97-AF65-F5344CB8AC3E}">
        <p14:creationId xmlns:p14="http://schemas.microsoft.com/office/powerpoint/2010/main" val="3703869880"/>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53654E-F9A7-4A94-BA5A-34971D6C344C}"/>
              </a:ext>
            </a:extLst>
          </p:cNvPr>
          <p:cNvSpPr txBox="1"/>
          <p:nvPr/>
        </p:nvSpPr>
        <p:spPr>
          <a:xfrm>
            <a:off x="5816082" y="97135"/>
            <a:ext cx="2601352"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Limitations</a:t>
            </a:r>
            <a:endParaRPr lang="en-US"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C7FF4644-7BCA-4E08-86D3-6653637A2EEE}"/>
              </a:ext>
            </a:extLst>
          </p:cNvPr>
          <p:cNvSpPr txBox="1"/>
          <p:nvPr/>
        </p:nvSpPr>
        <p:spPr>
          <a:xfrm>
            <a:off x="5825458" y="636593"/>
            <a:ext cx="5257800" cy="2246769"/>
          </a:xfrm>
          <a:prstGeom prst="rect">
            <a:avLst/>
          </a:prstGeom>
          <a:noFill/>
        </p:spPr>
        <p:txBody>
          <a:bodyPr wrap="square" rtlCol="0">
            <a:spAutoFit/>
          </a:bodyPr>
          <a:lstStyle/>
          <a:p>
            <a:pPr marL="342900" indent="-342900">
              <a:spcAft>
                <a:spcPts val="600"/>
              </a:spcAft>
              <a:buFont typeface="Wingdings" panose="05000000000000000000" pitchFamily="2" charset="2"/>
              <a:buChar char="Ø"/>
            </a:pPr>
            <a:r>
              <a:rPr lang="en-US" sz="2400" dirty="0">
                <a:latin typeface="Arial" panose="020B0604020202020204" pitchFamily="34" charset="0"/>
                <a:cs typeface="Arial" panose="020B0604020202020204" pitchFamily="34" charset="0"/>
              </a:rPr>
              <a:t>weather </a:t>
            </a:r>
          </a:p>
          <a:p>
            <a:pPr marL="342900" indent="-342900">
              <a:spcAft>
                <a:spcPts val="600"/>
              </a:spcAft>
              <a:buFont typeface="Wingdings" panose="05000000000000000000" pitchFamily="2" charset="2"/>
              <a:buChar char="Ø"/>
            </a:pPr>
            <a:r>
              <a:rPr lang="en-US" sz="2400" dirty="0">
                <a:latin typeface="Arial" panose="020B0604020202020204" pitchFamily="34" charset="0"/>
                <a:cs typeface="Arial" panose="020B0604020202020204" pitchFamily="34" charset="0"/>
              </a:rPr>
              <a:t>vertical structures  i.e. trees   </a:t>
            </a:r>
          </a:p>
          <a:p>
            <a:pPr marL="342900" indent="-342900">
              <a:spcAft>
                <a:spcPts val="600"/>
              </a:spcAft>
              <a:buFont typeface="Wingdings" panose="05000000000000000000" pitchFamily="2" charset="2"/>
              <a:buChar char="Ø"/>
            </a:pPr>
            <a:r>
              <a:rPr lang="en-US" sz="2400" dirty="0">
                <a:latin typeface="Arial" panose="020B0604020202020204" pitchFamily="34" charset="0"/>
                <a:cs typeface="Arial" panose="020B0604020202020204" pitchFamily="34" charset="0"/>
              </a:rPr>
              <a:t>short duration flights </a:t>
            </a:r>
          </a:p>
          <a:p>
            <a:pPr marL="342900" indent="-342900">
              <a:spcAft>
                <a:spcPts val="600"/>
              </a:spcAft>
              <a:buFont typeface="Wingdings" panose="05000000000000000000" pitchFamily="2" charset="2"/>
              <a:buChar char="Ø"/>
            </a:pPr>
            <a:r>
              <a:rPr lang="en-US" sz="2400" dirty="0">
                <a:latin typeface="Arial" panose="020B0604020202020204" pitchFamily="34" charset="0"/>
                <a:cs typeface="Arial" panose="020B0604020202020204" pitchFamily="34" charset="0"/>
              </a:rPr>
              <a:t>small payload   (typically  &lt; 3 kg)</a:t>
            </a:r>
          </a:p>
          <a:p>
            <a:pPr marL="342900" indent="-342900">
              <a:spcAft>
                <a:spcPts val="600"/>
              </a:spcAft>
              <a:buFont typeface="Wingdings" panose="05000000000000000000" pitchFamily="2" charset="2"/>
              <a:buChar char="Ø"/>
            </a:pPr>
            <a:r>
              <a:rPr lang="en-US" sz="2400" dirty="0">
                <a:latin typeface="Arial" panose="020B0604020202020204" pitchFamily="34" charset="0"/>
                <a:cs typeface="Arial" panose="020B0604020202020204" pitchFamily="34" charset="0"/>
              </a:rPr>
              <a:t>aircraft flight characteristics </a:t>
            </a:r>
            <a:endParaRPr lang="en-US" dirty="0"/>
          </a:p>
        </p:txBody>
      </p:sp>
      <p:sp>
        <p:nvSpPr>
          <p:cNvPr id="4" name="TextBox 3">
            <a:extLst>
              <a:ext uri="{FF2B5EF4-FFF2-40B4-BE49-F238E27FC236}">
                <a16:creationId xmlns:a16="http://schemas.microsoft.com/office/drawing/2014/main" id="{69AD7BDE-9925-43AA-B7E6-CB31EE28A6AB}"/>
              </a:ext>
            </a:extLst>
          </p:cNvPr>
          <p:cNvSpPr txBox="1"/>
          <p:nvPr/>
        </p:nvSpPr>
        <p:spPr>
          <a:xfrm>
            <a:off x="5825458" y="3435181"/>
            <a:ext cx="5916560" cy="2693045"/>
          </a:xfrm>
          <a:prstGeom prst="rect">
            <a:avLst/>
          </a:prstGeom>
          <a:noFill/>
        </p:spPr>
        <p:txBody>
          <a:bodyPr wrap="square" rtlCol="0">
            <a:spAutoFit/>
          </a:bodyPr>
          <a:lstStyle/>
          <a:p>
            <a:pPr marL="457200" indent="-457200">
              <a:spcAft>
                <a:spcPts val="600"/>
              </a:spcAft>
              <a:buFont typeface="Wingdings" panose="05000000000000000000" pitchFamily="2" charset="2"/>
              <a:buChar char="Ø"/>
            </a:pPr>
            <a:r>
              <a:rPr lang="en-US" sz="2400" dirty="0">
                <a:latin typeface="Arial" panose="020B0604020202020204" pitchFamily="34" charset="0"/>
                <a:cs typeface="Arial" panose="020B0604020202020204" pitchFamily="34" charset="0"/>
              </a:rPr>
              <a:t>maximum flight altitude: 400 feet AGL</a:t>
            </a:r>
          </a:p>
          <a:p>
            <a:pPr marL="457200" indent="-457200">
              <a:spcAft>
                <a:spcPts val="600"/>
              </a:spcAft>
              <a:buFont typeface="Wingdings" panose="05000000000000000000" pitchFamily="2" charset="2"/>
              <a:buChar char="Ø"/>
            </a:pPr>
            <a:r>
              <a:rPr lang="en-US" sz="2400" dirty="0">
                <a:latin typeface="Arial" panose="020B0604020202020204" pitchFamily="34" charset="0"/>
                <a:cs typeface="Arial" panose="020B0604020202020204" pitchFamily="34" charset="0"/>
              </a:rPr>
              <a:t>visual line of sight (VLOS)</a:t>
            </a:r>
          </a:p>
          <a:p>
            <a:pPr marL="457200" indent="-457200">
              <a:spcAft>
                <a:spcPts val="600"/>
              </a:spcAft>
              <a:buFont typeface="Wingdings" panose="05000000000000000000" pitchFamily="2" charset="2"/>
              <a:buChar char="Ø"/>
            </a:pPr>
            <a:r>
              <a:rPr lang="en-US" sz="2400" dirty="0">
                <a:latin typeface="Arial" panose="020B0604020202020204" pitchFamily="34" charset="0"/>
                <a:cs typeface="Arial" panose="020B0604020202020204" pitchFamily="34" charset="0"/>
              </a:rPr>
              <a:t>day time operations only</a:t>
            </a:r>
          </a:p>
          <a:p>
            <a:pPr marL="457200" indent="-457200">
              <a:spcAft>
                <a:spcPts val="600"/>
              </a:spcAft>
              <a:buFont typeface="Wingdings" panose="05000000000000000000" pitchFamily="2" charset="2"/>
              <a:buChar char="Ø"/>
            </a:pPr>
            <a:r>
              <a:rPr lang="en-US" sz="2400" dirty="0">
                <a:latin typeface="Arial" panose="020B0604020202020204" pitchFamily="34" charset="0"/>
                <a:cs typeface="Arial" panose="020B0604020202020204" pitchFamily="34" charset="0"/>
              </a:rPr>
              <a:t>no operations over people </a:t>
            </a:r>
          </a:p>
          <a:p>
            <a:pPr marL="457200" indent="-457200">
              <a:spcAft>
                <a:spcPts val="600"/>
              </a:spcAft>
              <a:buFont typeface="Wingdings" panose="05000000000000000000" pitchFamily="2" charset="2"/>
              <a:buChar char="Ø"/>
            </a:pPr>
            <a:r>
              <a:rPr lang="en-US" sz="2400" dirty="0">
                <a:latin typeface="Arial" panose="020B0604020202020204" pitchFamily="34" charset="0"/>
                <a:cs typeface="Arial" panose="020B0604020202020204" pitchFamily="34" charset="0"/>
              </a:rPr>
              <a:t>one operator = one UAS</a:t>
            </a:r>
          </a:p>
          <a:p>
            <a:pPr marL="457200" indent="-457200">
              <a:spcAft>
                <a:spcPts val="600"/>
              </a:spcAft>
              <a:buFont typeface="Wingdings" panose="05000000000000000000" pitchFamily="2" charset="2"/>
              <a:buChar char="Ø"/>
            </a:pPr>
            <a:r>
              <a:rPr lang="en-US" sz="2400" dirty="0">
                <a:latin typeface="Arial" panose="020B0604020202020204" pitchFamily="34" charset="0"/>
                <a:cs typeface="Arial" panose="020B0604020202020204" pitchFamily="34" charset="0"/>
              </a:rPr>
              <a:t>certified unmanned aircraft pilot</a:t>
            </a:r>
          </a:p>
        </p:txBody>
      </p:sp>
      <p:sp>
        <p:nvSpPr>
          <p:cNvPr id="12" name="TextBox 11">
            <a:extLst>
              <a:ext uri="{FF2B5EF4-FFF2-40B4-BE49-F238E27FC236}">
                <a16:creationId xmlns:a16="http://schemas.microsoft.com/office/drawing/2014/main" id="{ADD6CCB4-A50F-4AA7-B715-A2D4B0E9C5D4}"/>
              </a:ext>
            </a:extLst>
          </p:cNvPr>
          <p:cNvSpPr txBox="1"/>
          <p:nvPr/>
        </p:nvSpPr>
        <p:spPr>
          <a:xfrm>
            <a:off x="5746809" y="2838045"/>
            <a:ext cx="3200400"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Restrictions</a:t>
            </a:r>
            <a:endParaRPr lang="en-US" sz="20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EC12FA0-6691-4AB0-A904-4B5636753C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999" t="133" r="17333" b="133"/>
          <a:stretch/>
        </p:blipFill>
        <p:spPr>
          <a:xfrm rot="16200000">
            <a:off x="301801" y="364585"/>
            <a:ext cx="5257719" cy="4946920"/>
          </a:xfrm>
          <a:prstGeom prst="rect">
            <a:avLst/>
          </a:prstGeom>
          <a:noFill/>
          <a:ln w="28575">
            <a:solidFill>
              <a:schemeClr val="tx1"/>
            </a:solidFill>
          </a:ln>
        </p:spPr>
      </p:pic>
      <p:pic>
        <p:nvPicPr>
          <p:cNvPr id="10" name="Picture 9">
            <a:extLst>
              <a:ext uri="{FF2B5EF4-FFF2-40B4-BE49-F238E27FC236}">
                <a16:creationId xmlns:a16="http://schemas.microsoft.com/office/drawing/2014/main" id="{734507B2-3D16-40AD-B449-C9CF711F97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5820801"/>
            <a:ext cx="740126" cy="842482"/>
          </a:xfrm>
          <a:prstGeom prst="rect">
            <a:avLst/>
          </a:prstGeom>
          <a:ln w="12700">
            <a:solidFill>
              <a:schemeClr val="bg1"/>
            </a:solidFill>
          </a:ln>
        </p:spPr>
      </p:pic>
      <p:pic>
        <p:nvPicPr>
          <p:cNvPr id="11" name="Picture 10">
            <a:extLst>
              <a:ext uri="{FF2B5EF4-FFF2-40B4-BE49-F238E27FC236}">
                <a16:creationId xmlns:a16="http://schemas.microsoft.com/office/drawing/2014/main" id="{DBA9F8B4-C6BE-4A22-AA2C-1E6A1B05E0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3705" y="5768417"/>
            <a:ext cx="990600" cy="922283"/>
          </a:xfrm>
          <a:prstGeom prst="rect">
            <a:avLst/>
          </a:prstGeom>
        </p:spPr>
      </p:pic>
    </p:spTree>
    <p:extLst>
      <p:ext uri="{BB962C8B-B14F-4D97-AF65-F5344CB8AC3E}">
        <p14:creationId xmlns:p14="http://schemas.microsoft.com/office/powerpoint/2010/main" val="1512156668"/>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p:nvPr/>
        </p:nvSpPr>
        <p:spPr>
          <a:xfrm>
            <a:off x="5612136" y="2814678"/>
            <a:ext cx="2498987" cy="584775"/>
          </a:xfrm>
          <a:prstGeom prst="rightArrow">
            <a:avLst/>
          </a:prstGeom>
          <a:scene3d>
            <a:camera prst="orthographicFront">
              <a:rot lat="0" lon="0" rev="12900001"/>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Arrow 4"/>
          <p:cNvSpPr/>
          <p:nvPr/>
        </p:nvSpPr>
        <p:spPr>
          <a:xfrm>
            <a:off x="4114800" y="1605203"/>
            <a:ext cx="16764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7596" y="3308774"/>
            <a:ext cx="3295696" cy="2381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5493" y="115504"/>
            <a:ext cx="8803442" cy="584775"/>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Mapping by Drone – the workflow</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239" y="798719"/>
            <a:ext cx="3728576" cy="2209800"/>
          </a:xfrm>
          <a:prstGeom prst="rect">
            <a:avLst/>
          </a:prstGeom>
          <a:ln w="19050">
            <a:solidFill>
              <a:schemeClr val="bg1"/>
            </a:solidFill>
          </a:ln>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7518" y="759510"/>
            <a:ext cx="4010676" cy="2274510"/>
          </a:xfrm>
          <a:prstGeom prst="rect">
            <a:avLst/>
          </a:prstGeom>
          <a:ln w="19050">
            <a:solidFill>
              <a:schemeClr val="bg1"/>
            </a:solidFill>
          </a:ln>
        </p:spPr>
      </p:pic>
      <p:sp>
        <p:nvSpPr>
          <p:cNvPr id="3" name="TextBox 2"/>
          <p:cNvSpPr txBox="1"/>
          <p:nvPr/>
        </p:nvSpPr>
        <p:spPr>
          <a:xfrm>
            <a:off x="9982200" y="813927"/>
            <a:ext cx="2286000" cy="1015663"/>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2 - Plan, </a:t>
            </a:r>
            <a:r>
              <a:rPr lang="en-US" sz="2000" b="1" i="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Permit</a:t>
            </a:r>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&amp; Schedule Mission</a:t>
            </a:r>
          </a:p>
        </p:txBody>
      </p:sp>
      <p:sp>
        <p:nvSpPr>
          <p:cNvPr id="15" name="Right Arrow 14"/>
          <p:cNvSpPr/>
          <p:nvPr/>
        </p:nvSpPr>
        <p:spPr>
          <a:xfrm>
            <a:off x="5827783" y="4673325"/>
            <a:ext cx="1772485"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871029" y="5218069"/>
            <a:ext cx="1981200" cy="707886"/>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4- Deliver Data</a:t>
            </a:r>
          </a:p>
          <a:p>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&amp; Information</a:t>
            </a:r>
          </a:p>
        </p:txBody>
      </p:sp>
      <p:sp>
        <p:nvSpPr>
          <p:cNvPr id="18" name="TextBox 17"/>
          <p:cNvSpPr txBox="1"/>
          <p:nvPr/>
        </p:nvSpPr>
        <p:spPr>
          <a:xfrm>
            <a:off x="287895" y="3008519"/>
            <a:ext cx="3286267" cy="400110"/>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1 - Select Area of Interest</a:t>
            </a:r>
            <a:r>
              <a:rPr lang="en-US" sz="20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pic>
        <p:nvPicPr>
          <p:cNvPr id="19" name="Picture 18">
            <a:extLst>
              <a:ext uri="{FF2B5EF4-FFF2-40B4-BE49-F238E27FC236}">
                <a16:creationId xmlns:a16="http://schemas.microsoft.com/office/drawing/2014/main" id="{B2C5F20B-CEF8-4E40-9EA4-203DD5F4A4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2827" y="3372461"/>
            <a:ext cx="2836739" cy="3016396"/>
          </a:xfrm>
          <a:prstGeom prst="rect">
            <a:avLst/>
          </a:prstGeom>
          <a:ln w="19050">
            <a:solidFill>
              <a:schemeClr val="bg1"/>
            </a:solidFill>
          </a:ln>
        </p:spPr>
      </p:pic>
      <p:sp>
        <p:nvSpPr>
          <p:cNvPr id="4" name="TextBox 3"/>
          <p:cNvSpPr txBox="1"/>
          <p:nvPr/>
        </p:nvSpPr>
        <p:spPr>
          <a:xfrm>
            <a:off x="1507532" y="3565278"/>
            <a:ext cx="1306846" cy="707886"/>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3 – Data </a:t>
            </a:r>
          </a:p>
          <a:p>
            <a:pPr algn="ctr"/>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Collect </a:t>
            </a:r>
          </a:p>
        </p:txBody>
      </p:sp>
      <p:sp>
        <p:nvSpPr>
          <p:cNvPr id="7" name="TextBox 6">
            <a:extLst>
              <a:ext uri="{FF2B5EF4-FFF2-40B4-BE49-F238E27FC236}">
                <a16:creationId xmlns:a16="http://schemas.microsoft.com/office/drawing/2014/main" id="{0B3ED96D-94C5-4348-B279-A6250268C9BB}"/>
              </a:ext>
            </a:extLst>
          </p:cNvPr>
          <p:cNvSpPr txBox="1"/>
          <p:nvPr/>
        </p:nvSpPr>
        <p:spPr>
          <a:xfrm>
            <a:off x="2971800" y="6321365"/>
            <a:ext cx="2514600" cy="369332"/>
          </a:xfrm>
          <a:prstGeom prst="rect">
            <a:avLst/>
          </a:prstGeom>
          <a:noFill/>
        </p:spPr>
        <p:txBody>
          <a:bodyPr wrap="square" rtlCol="0">
            <a:spAutoFit/>
          </a:bodyPr>
          <a:lstStyle/>
          <a:p>
            <a:r>
              <a:rPr lang="en-US" dirty="0"/>
              <a:t>UAV flight path on DEM</a:t>
            </a:r>
          </a:p>
        </p:txBody>
      </p:sp>
      <p:sp>
        <p:nvSpPr>
          <p:cNvPr id="8" name="TextBox 7">
            <a:extLst>
              <a:ext uri="{FF2B5EF4-FFF2-40B4-BE49-F238E27FC236}">
                <a16:creationId xmlns:a16="http://schemas.microsoft.com/office/drawing/2014/main" id="{88D4B888-4F9A-4BBD-ADA5-29C8603FE405}"/>
              </a:ext>
            </a:extLst>
          </p:cNvPr>
          <p:cNvSpPr txBox="1"/>
          <p:nvPr/>
        </p:nvSpPr>
        <p:spPr>
          <a:xfrm>
            <a:off x="8306911" y="5700074"/>
            <a:ext cx="2936381" cy="369332"/>
          </a:xfrm>
          <a:prstGeom prst="rect">
            <a:avLst/>
          </a:prstGeom>
          <a:noFill/>
        </p:spPr>
        <p:txBody>
          <a:bodyPr wrap="none" rtlCol="0">
            <a:spAutoFit/>
          </a:bodyPr>
          <a:lstStyle/>
          <a:p>
            <a:r>
              <a:rPr lang="en-US" dirty="0"/>
              <a:t>Color orthophoto on 3D DEM</a:t>
            </a:r>
          </a:p>
        </p:txBody>
      </p:sp>
      <p:pic>
        <p:nvPicPr>
          <p:cNvPr id="21" name="Picture 20">
            <a:extLst>
              <a:ext uri="{FF2B5EF4-FFF2-40B4-BE49-F238E27FC236}">
                <a16:creationId xmlns:a16="http://schemas.microsoft.com/office/drawing/2014/main" id="{07B325E5-6062-4222-8F76-4170500C0D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261" y="5697584"/>
            <a:ext cx="868681" cy="978380"/>
          </a:xfrm>
          <a:prstGeom prst="rect">
            <a:avLst/>
          </a:prstGeom>
        </p:spPr>
      </p:pic>
      <p:pic>
        <p:nvPicPr>
          <p:cNvPr id="22" name="Picture 21">
            <a:extLst>
              <a:ext uri="{FF2B5EF4-FFF2-40B4-BE49-F238E27FC236}">
                <a16:creationId xmlns:a16="http://schemas.microsoft.com/office/drawing/2014/main" id="{E9F66F0F-1184-41FF-921F-F4BC8FC222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25200" y="5860223"/>
            <a:ext cx="990600" cy="922283"/>
          </a:xfrm>
          <a:prstGeom prst="rect">
            <a:avLst/>
          </a:prstGeom>
        </p:spPr>
      </p:pic>
    </p:spTree>
    <p:extLst>
      <p:ext uri="{BB962C8B-B14F-4D97-AF65-F5344CB8AC3E}">
        <p14:creationId xmlns:p14="http://schemas.microsoft.com/office/powerpoint/2010/main" val="2402484672"/>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026"/>
          <p:cNvSpPr>
            <a:spLocks noGrp="1" noChangeArrowheads="1"/>
          </p:cNvSpPr>
          <p:nvPr>
            <p:ph type="title"/>
          </p:nvPr>
        </p:nvSpPr>
        <p:spPr>
          <a:xfrm>
            <a:off x="533400" y="507539"/>
            <a:ext cx="3282892" cy="838200"/>
          </a:xfrm>
        </p:spPr>
        <p:txBody>
          <a:bodyPr>
            <a:normAutofit fontScale="90000"/>
          </a:bodyPr>
          <a:lstStyle/>
          <a:p>
            <a:pPr algn="ctr"/>
            <a:r>
              <a:rPr lang="en-US" altLang="en-US" sz="3200" b="1" dirty="0">
                <a:latin typeface="Arial" panose="020B0604020202020204" pitchFamily="34" charset="0"/>
                <a:cs typeface="Arial" panose="020B0604020202020204" pitchFamily="34" charset="0"/>
              </a:rPr>
              <a:t>The Magnetic Method </a:t>
            </a:r>
          </a:p>
        </p:txBody>
      </p:sp>
      <p:sp>
        <p:nvSpPr>
          <p:cNvPr id="50179" name="Rectangle 1027"/>
          <p:cNvSpPr>
            <a:spLocks noGrp="1" noChangeArrowheads="1"/>
          </p:cNvSpPr>
          <p:nvPr>
            <p:ph type="body" sz="half" idx="1"/>
          </p:nvPr>
        </p:nvSpPr>
        <p:spPr>
          <a:xfrm>
            <a:off x="4800600" y="348580"/>
            <a:ext cx="7391400" cy="5486400"/>
          </a:xfrm>
        </p:spPr>
        <p:txBody>
          <a:bodyPr>
            <a:noAutofit/>
          </a:bodyPr>
          <a:lstStyle/>
          <a:p>
            <a:pPr>
              <a:lnSpc>
                <a:spcPct val="90000"/>
              </a:lnSpc>
            </a:pPr>
            <a:r>
              <a:rPr lang="en-US" altLang="en-US" sz="2400" dirty="0">
                <a:latin typeface="Arial" panose="020B0604020202020204" pitchFamily="34" charset="0"/>
                <a:cs typeface="Arial" panose="020B0604020202020204" pitchFamily="34" charset="0"/>
              </a:rPr>
              <a:t>The earth's magnetic field induces magnetization in the rock and buried objects. </a:t>
            </a:r>
          </a:p>
          <a:p>
            <a:pPr>
              <a:lnSpc>
                <a:spcPct val="90000"/>
              </a:lnSpc>
            </a:pPr>
            <a:r>
              <a:rPr lang="en-US" altLang="en-US" sz="2400" dirty="0">
                <a:latin typeface="Arial" panose="020B0604020202020204" pitchFamily="34" charset="0"/>
                <a:cs typeface="Arial" panose="020B0604020202020204" pitchFamily="34" charset="0"/>
              </a:rPr>
              <a:t>Magnetic signature due to the induced magnetization, </a:t>
            </a:r>
            <a:r>
              <a:rPr lang="en-US" altLang="en-US" sz="2400" b="1" i="1" dirty="0">
                <a:latin typeface="Arial" panose="020B0604020202020204" pitchFamily="34" charset="0"/>
                <a:cs typeface="Arial" panose="020B0604020202020204" pitchFamily="34" charset="0"/>
              </a:rPr>
              <a:t>I</a:t>
            </a:r>
            <a:r>
              <a:rPr lang="en-US" altLang="en-US" sz="2400" dirty="0">
                <a:latin typeface="Arial" panose="020B0604020202020204" pitchFamily="34" charset="0"/>
                <a:cs typeface="Arial" panose="020B0604020202020204" pitchFamily="34" charset="0"/>
              </a:rPr>
              <a:t>, is a function of the direction and intensity of the geomagnetic field.</a:t>
            </a:r>
          </a:p>
          <a:p>
            <a:r>
              <a:rPr lang="en-US" altLang="en-US" sz="2400" dirty="0">
                <a:latin typeface="Arial" panose="020B0604020202020204" pitchFamily="34" charset="0"/>
                <a:cs typeface="Arial" panose="020B0604020202020204" pitchFamily="34" charset="0"/>
              </a:rPr>
              <a:t>The intrinsic magnetic susceptibility, k, of the rock or object material controls the degree to which it will be magnetized:   </a:t>
            </a:r>
            <a:r>
              <a:rPr lang="en-US" altLang="en-US" sz="2400" b="1" i="1" dirty="0">
                <a:latin typeface="Arial" panose="020B0604020202020204" pitchFamily="34" charset="0"/>
                <a:cs typeface="Arial" panose="020B0604020202020204" pitchFamily="34" charset="0"/>
              </a:rPr>
              <a:t>I = </a:t>
            </a:r>
            <a:r>
              <a:rPr lang="en-US" altLang="en-US" sz="2400" b="1" i="1" dirty="0" err="1">
                <a:latin typeface="Arial" panose="020B0604020202020204" pitchFamily="34" charset="0"/>
                <a:cs typeface="Arial" panose="020B0604020202020204" pitchFamily="34" charset="0"/>
              </a:rPr>
              <a:t>kT</a:t>
            </a:r>
            <a:r>
              <a:rPr lang="en-US" altLang="en-US" sz="2400" b="1" i="1" dirty="0">
                <a:latin typeface="Arial" panose="020B0604020202020204" pitchFamily="34" charset="0"/>
                <a:cs typeface="Arial" panose="020B0604020202020204" pitchFamily="34" charset="0"/>
              </a:rPr>
              <a:t>    </a:t>
            </a:r>
            <a:r>
              <a:rPr lang="en-US" altLang="en-US" sz="2400" i="1" dirty="0">
                <a:latin typeface="Arial" panose="020B0604020202020204" pitchFamily="34" charset="0"/>
                <a:cs typeface="Arial" panose="020B0604020202020204" pitchFamily="34" charset="0"/>
              </a:rPr>
              <a:t>T= inducing field</a:t>
            </a:r>
            <a:endParaRPr lang="en-US" altLang="en-US" sz="2400" dirty="0">
              <a:latin typeface="Arial" panose="020B0604020202020204" pitchFamily="34" charset="0"/>
              <a:cs typeface="Arial" panose="020B0604020202020204" pitchFamily="34" charset="0"/>
            </a:endParaRPr>
          </a:p>
          <a:p>
            <a:pPr>
              <a:lnSpc>
                <a:spcPct val="90000"/>
              </a:lnSpc>
            </a:pPr>
            <a:r>
              <a:rPr lang="en-US" altLang="en-US" sz="2400" dirty="0">
                <a:latin typeface="Arial" panose="020B0604020202020204" pitchFamily="34" charset="0"/>
                <a:cs typeface="Arial" panose="020B0604020202020204" pitchFamily="34" charset="0"/>
              </a:rPr>
              <a:t>The size, shape, and orientation of the buried object or rock formation within the inducing magnetic field determines the characteristic anomaly shape.  </a:t>
            </a:r>
          </a:p>
          <a:p>
            <a:pPr>
              <a:lnSpc>
                <a:spcPct val="90000"/>
              </a:lnSpc>
            </a:pPr>
            <a:r>
              <a:rPr lang="en-US" altLang="en-US" sz="2400" dirty="0">
                <a:solidFill>
                  <a:srgbClr val="000000"/>
                </a:solidFill>
                <a:latin typeface="Arial" panose="020B0604020202020204" pitchFamily="34" charset="0"/>
                <a:cs typeface="Arial" panose="020B0604020202020204" pitchFamily="34" charset="0"/>
              </a:rPr>
              <a:t>Objects made of a high magnetic susceptibility material, i.e. steel or iron, will result in significant magnetic anomalies.   </a:t>
            </a:r>
          </a:p>
          <a:p>
            <a:pPr marL="0" indent="0">
              <a:lnSpc>
                <a:spcPct val="90000"/>
              </a:lnSpc>
              <a:buNone/>
            </a:pPr>
            <a:endParaRPr lang="en-US" altLang="en-US" sz="2400" dirty="0">
              <a:solidFill>
                <a:srgbClr val="000000"/>
              </a:solidFill>
              <a:latin typeface="Arial" panose="020B0604020202020204" pitchFamily="34" charset="0"/>
              <a:cs typeface="Arial" panose="020B0604020202020204" pitchFamily="34" charset="0"/>
            </a:endParaRPr>
          </a:p>
          <a:p>
            <a:pPr>
              <a:lnSpc>
                <a:spcPct val="90000"/>
              </a:lnSpc>
              <a:buFontTx/>
              <a:buNone/>
            </a:pPr>
            <a:endParaRPr lang="en-US" altLang="en-US" sz="2400" dirty="0">
              <a:latin typeface="Arial" panose="020B0604020202020204" pitchFamily="34" charset="0"/>
              <a:cs typeface="Arial" panose="020B0604020202020204" pitchFamily="34" charset="0"/>
            </a:endParaRPr>
          </a:p>
        </p:txBody>
      </p:sp>
      <p:pic>
        <p:nvPicPr>
          <p:cNvPr id="50182" name="Picture 1030" descr="C:\My Documents\My Pictures\Geopohysics\magfield.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00663" y="1516487"/>
            <a:ext cx="4013897" cy="3825026"/>
          </a:xfrm>
        </p:spPr>
      </p:pic>
      <p:pic>
        <p:nvPicPr>
          <p:cNvPr id="6" name="Picture 5">
            <a:extLst>
              <a:ext uri="{FF2B5EF4-FFF2-40B4-BE49-F238E27FC236}">
                <a16:creationId xmlns:a16="http://schemas.microsoft.com/office/drawing/2014/main" id="{B9330F8D-BA39-48FA-A721-F37BE782D3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027" y="5683010"/>
            <a:ext cx="868681" cy="978380"/>
          </a:xfrm>
          <a:prstGeom prst="rect">
            <a:avLst/>
          </a:prstGeom>
        </p:spPr>
      </p:pic>
      <p:sp>
        <p:nvSpPr>
          <p:cNvPr id="2" name="Slide Number Placeholder 1">
            <a:extLst>
              <a:ext uri="{FF2B5EF4-FFF2-40B4-BE49-F238E27FC236}">
                <a16:creationId xmlns:a16="http://schemas.microsoft.com/office/drawing/2014/main" id="{3C092957-4546-45F2-850B-3D1F27A956F3}"/>
              </a:ext>
            </a:extLst>
          </p:cNvPr>
          <p:cNvSpPr>
            <a:spLocks noGrp="1"/>
          </p:cNvSpPr>
          <p:nvPr>
            <p:ph type="sldNum" sz="quarter" idx="12"/>
          </p:nvPr>
        </p:nvSpPr>
        <p:spPr/>
        <p:txBody>
          <a:bodyPr/>
          <a:lstStyle/>
          <a:p>
            <a:fld id="{976BEA27-D38F-40C7-ABA8-EC78B4AECDD0}" type="slidenum">
              <a:rPr lang="en-US" altLang="en-US" smtClean="0"/>
              <a:pPr/>
              <a:t>7</a:t>
            </a:fld>
            <a:endParaRPr lang="en-US" altLang="en-US"/>
          </a:p>
        </p:txBody>
      </p:sp>
      <p:pic>
        <p:nvPicPr>
          <p:cNvPr id="8" name="Picture 7">
            <a:extLst>
              <a:ext uri="{FF2B5EF4-FFF2-40B4-BE49-F238E27FC236}">
                <a16:creationId xmlns:a16="http://schemas.microsoft.com/office/drawing/2014/main" id="{465E764E-0ED4-4B9F-A190-3EFCDD80A1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0173" y="5834980"/>
            <a:ext cx="999695" cy="930751"/>
          </a:xfrm>
          <a:prstGeom prst="rect">
            <a:avLst/>
          </a:prstGeom>
        </p:spPr>
      </p:pic>
    </p:spTree>
    <p:extLst>
      <p:ext uri="{BB962C8B-B14F-4D97-AF65-F5344CB8AC3E}">
        <p14:creationId xmlns:p14="http://schemas.microsoft.com/office/powerpoint/2010/main" val="394075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04800" y="230697"/>
            <a:ext cx="10769600" cy="609600"/>
          </a:xfrm>
        </p:spPr>
        <p:txBody>
          <a:bodyPr>
            <a:normAutofit/>
          </a:bodyPr>
          <a:lstStyle/>
          <a:p>
            <a:r>
              <a:rPr lang="en-US" altLang="en-US" sz="3200" b="1" dirty="0">
                <a:solidFill>
                  <a:schemeClr val="tx1"/>
                </a:solidFill>
                <a:latin typeface="Arial" panose="020B0604020202020204" pitchFamily="34" charset="0"/>
                <a:cs typeface="Arial" panose="020B0604020202020204" pitchFamily="34" charset="0"/>
              </a:rPr>
              <a:t>Magnetic Survey </a:t>
            </a:r>
          </a:p>
        </p:txBody>
      </p:sp>
      <p:pic>
        <p:nvPicPr>
          <p:cNvPr id="46085" name="Picture 5" descr="DV DEL Mag"/>
          <p:cNvPicPr>
            <a:picLocks noGrp="1" noChangeAspect="1" noChangeArrowheads="1"/>
          </p:cNvPicPr>
          <p:nvPr>
            <p:ph sz="quarter" idx="3"/>
          </p:nvPr>
        </p:nvPicPr>
        <p:blipFill rotWithShape="1">
          <a:blip r:embed="rId2" cstate="print">
            <a:extLst>
              <a:ext uri="{28A0092B-C50C-407E-A947-70E740481C1C}">
                <a14:useLocalDpi xmlns:a14="http://schemas.microsoft.com/office/drawing/2010/main" val="0"/>
              </a:ext>
            </a:extLst>
          </a:blip>
          <a:srcRect l="30014" t="11118" r="35359" b="32396"/>
          <a:stretch/>
        </p:blipFill>
        <p:spPr>
          <a:xfrm>
            <a:off x="8582608" y="573080"/>
            <a:ext cx="3124200" cy="5091290"/>
          </a:xfr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a:extLst>
              <a:ext uri="{FF2B5EF4-FFF2-40B4-BE49-F238E27FC236}">
                <a16:creationId xmlns:a16="http://schemas.microsoft.com/office/drawing/2014/main" id="{2F4C7B15-0D95-4F21-82A3-5FAA51F41D61}"/>
              </a:ext>
            </a:extLst>
          </p:cNvPr>
          <p:cNvSpPr txBox="1"/>
          <p:nvPr/>
        </p:nvSpPr>
        <p:spPr>
          <a:xfrm>
            <a:off x="381000" y="2849016"/>
            <a:ext cx="7772400" cy="1059008"/>
          </a:xfrm>
          <a:prstGeom prst="rect">
            <a:avLst/>
          </a:prstGeom>
          <a:noFill/>
        </p:spPr>
        <p:txBody>
          <a:bodyPr wrap="square" rtlCol="0">
            <a:spAutoFit/>
          </a:bodyPr>
          <a:lstStyle/>
          <a:p>
            <a:pPr>
              <a:lnSpc>
                <a:spcPct val="120000"/>
              </a:lnSpc>
              <a:spcAft>
                <a:spcPts val="600"/>
              </a:spcAft>
            </a:pPr>
            <a:r>
              <a:rPr lang="en-US" altLang="en-US" dirty="0">
                <a:latin typeface="Arial" panose="020B0604020202020204" pitchFamily="34" charset="0"/>
                <a:cs typeface="Arial" panose="020B0604020202020204" pitchFamily="34" charset="0"/>
              </a:rPr>
              <a:t>Modern magnetometers consist a high sensitivity, high sample rate magnetic field sensor paired with a digital recording data logger and global positioning system (GPS).   </a:t>
            </a:r>
          </a:p>
        </p:txBody>
      </p:sp>
      <p:sp>
        <p:nvSpPr>
          <p:cNvPr id="9" name="TextBox 8">
            <a:extLst>
              <a:ext uri="{FF2B5EF4-FFF2-40B4-BE49-F238E27FC236}">
                <a16:creationId xmlns:a16="http://schemas.microsoft.com/office/drawing/2014/main" id="{5D2E5515-69B3-4BEC-9517-39F552C04D93}"/>
              </a:ext>
            </a:extLst>
          </p:cNvPr>
          <p:cNvSpPr txBox="1"/>
          <p:nvPr/>
        </p:nvSpPr>
        <p:spPr>
          <a:xfrm>
            <a:off x="8344185" y="1513641"/>
            <a:ext cx="1385266" cy="707886"/>
          </a:xfrm>
          <a:prstGeom prst="rect">
            <a:avLst/>
          </a:prstGeom>
          <a:noFill/>
        </p:spPr>
        <p:txBody>
          <a:bodyPr wrap="square" rtlCol="0">
            <a:spAutoFit/>
          </a:bodyPr>
          <a:lstStyle/>
          <a:p>
            <a:pPr algn="ctr"/>
            <a:r>
              <a:rPr lang="en-US" sz="2000" b="1" dirty="0"/>
              <a:t>GPS </a:t>
            </a:r>
          </a:p>
          <a:p>
            <a:pPr algn="ctr"/>
            <a:r>
              <a:rPr lang="en-US" sz="2000" b="1" dirty="0"/>
              <a:t>Antenna</a:t>
            </a:r>
          </a:p>
        </p:txBody>
      </p:sp>
      <p:sp>
        <p:nvSpPr>
          <p:cNvPr id="10" name="TextBox 9">
            <a:extLst>
              <a:ext uri="{FF2B5EF4-FFF2-40B4-BE49-F238E27FC236}">
                <a16:creationId xmlns:a16="http://schemas.microsoft.com/office/drawing/2014/main" id="{D32E3028-0AE2-4FE9-8091-F4A402E23786}"/>
              </a:ext>
            </a:extLst>
          </p:cNvPr>
          <p:cNvSpPr txBox="1"/>
          <p:nvPr/>
        </p:nvSpPr>
        <p:spPr>
          <a:xfrm>
            <a:off x="7807207" y="93836"/>
            <a:ext cx="3124200" cy="400110"/>
          </a:xfrm>
          <a:prstGeom prst="rect">
            <a:avLst/>
          </a:prstGeom>
          <a:noFill/>
        </p:spPr>
        <p:txBody>
          <a:bodyPr wrap="square" rtlCol="0">
            <a:spAutoFit/>
          </a:bodyPr>
          <a:lstStyle/>
          <a:p>
            <a:pPr algn="ctr"/>
            <a:r>
              <a:rPr lang="en-US" sz="2000" b="1" dirty="0"/>
              <a:t>Magnetic Field Sensor</a:t>
            </a:r>
          </a:p>
        </p:txBody>
      </p:sp>
      <p:sp>
        <p:nvSpPr>
          <p:cNvPr id="11" name="TextBox 10">
            <a:extLst>
              <a:ext uri="{FF2B5EF4-FFF2-40B4-BE49-F238E27FC236}">
                <a16:creationId xmlns:a16="http://schemas.microsoft.com/office/drawing/2014/main" id="{BC081F4D-AD5D-4D15-9911-8477DD9B9C58}"/>
              </a:ext>
            </a:extLst>
          </p:cNvPr>
          <p:cNvSpPr txBox="1"/>
          <p:nvPr/>
        </p:nvSpPr>
        <p:spPr>
          <a:xfrm>
            <a:off x="8014449" y="5755450"/>
            <a:ext cx="2906758" cy="400110"/>
          </a:xfrm>
          <a:prstGeom prst="rect">
            <a:avLst/>
          </a:prstGeom>
          <a:noFill/>
        </p:spPr>
        <p:txBody>
          <a:bodyPr wrap="none" rtlCol="0">
            <a:spAutoFit/>
          </a:bodyPr>
          <a:lstStyle/>
          <a:p>
            <a:r>
              <a:rPr lang="en-US" sz="2000" b="1" dirty="0"/>
              <a:t>Control Unit \ data logger</a:t>
            </a:r>
          </a:p>
        </p:txBody>
      </p:sp>
      <p:sp>
        <p:nvSpPr>
          <p:cNvPr id="16" name="TextBox 15">
            <a:extLst>
              <a:ext uri="{FF2B5EF4-FFF2-40B4-BE49-F238E27FC236}">
                <a16:creationId xmlns:a16="http://schemas.microsoft.com/office/drawing/2014/main" id="{A93BAF13-DCC2-438A-83BF-1C1CDC6D1CDE}"/>
              </a:ext>
            </a:extLst>
          </p:cNvPr>
          <p:cNvSpPr txBox="1"/>
          <p:nvPr/>
        </p:nvSpPr>
        <p:spPr>
          <a:xfrm>
            <a:off x="359282" y="1636618"/>
            <a:ext cx="7756101" cy="1059008"/>
          </a:xfrm>
          <a:prstGeom prst="rect">
            <a:avLst/>
          </a:prstGeom>
          <a:noFill/>
        </p:spPr>
        <p:txBody>
          <a:bodyPr wrap="square" rtlCol="0">
            <a:spAutoFit/>
          </a:bodyPr>
          <a:lstStyle/>
          <a:p>
            <a:pPr>
              <a:lnSpc>
                <a:spcPct val="120000"/>
              </a:lnSpc>
              <a:spcAft>
                <a:spcPts val="600"/>
              </a:spcAft>
            </a:pPr>
            <a:r>
              <a:rPr lang="en-US" altLang="en-US" dirty="0">
                <a:latin typeface="Arial" panose="020B0604020202020204" pitchFamily="34" charset="0"/>
                <a:cs typeface="Arial" panose="020B0604020202020204" pitchFamily="34" charset="0"/>
              </a:rPr>
              <a:t>The resolving power of the magnetic method is a function of the proximity of the magnetic field sensor to the source of the magnetic field anomaly and the spatial density of the magnetic field measurements.  </a:t>
            </a:r>
          </a:p>
        </p:txBody>
      </p:sp>
      <p:sp>
        <p:nvSpPr>
          <p:cNvPr id="17" name="TextBox 16">
            <a:extLst>
              <a:ext uri="{FF2B5EF4-FFF2-40B4-BE49-F238E27FC236}">
                <a16:creationId xmlns:a16="http://schemas.microsoft.com/office/drawing/2014/main" id="{D78F4E50-B76C-4A1F-9933-41ECA23317BF}"/>
              </a:ext>
            </a:extLst>
          </p:cNvPr>
          <p:cNvSpPr txBox="1"/>
          <p:nvPr/>
        </p:nvSpPr>
        <p:spPr>
          <a:xfrm>
            <a:off x="359283" y="815700"/>
            <a:ext cx="7467600" cy="726609"/>
          </a:xfrm>
          <a:prstGeom prst="rect">
            <a:avLst/>
          </a:prstGeom>
          <a:noFill/>
        </p:spPr>
        <p:txBody>
          <a:bodyPr wrap="square" rtlCol="0">
            <a:spAutoFit/>
          </a:bodyPr>
          <a:lstStyle/>
          <a:p>
            <a:pPr>
              <a:lnSpc>
                <a:spcPct val="120000"/>
              </a:lnSpc>
              <a:spcAft>
                <a:spcPts val="600"/>
              </a:spcAft>
            </a:pPr>
            <a:r>
              <a:rPr lang="en-US" altLang="en-US" dirty="0">
                <a:latin typeface="Arial" panose="020B0604020202020204" pitchFamily="34" charset="0"/>
                <a:cs typeface="Arial" panose="020B0604020202020204" pitchFamily="34" charset="0"/>
              </a:rPr>
              <a:t>The objective of a magnetic survey is to map the spatial and temporal variations in the earth’s magnetic field.   </a:t>
            </a:r>
          </a:p>
        </p:txBody>
      </p:sp>
      <p:sp>
        <p:nvSpPr>
          <p:cNvPr id="18" name="TextBox 17">
            <a:extLst>
              <a:ext uri="{FF2B5EF4-FFF2-40B4-BE49-F238E27FC236}">
                <a16:creationId xmlns:a16="http://schemas.microsoft.com/office/drawing/2014/main" id="{4580DBEE-9D21-46DF-9E10-BDEFDB3B2E9D}"/>
              </a:ext>
            </a:extLst>
          </p:cNvPr>
          <p:cNvSpPr txBox="1"/>
          <p:nvPr/>
        </p:nvSpPr>
        <p:spPr>
          <a:xfrm>
            <a:off x="1660301" y="4084649"/>
            <a:ext cx="6683884" cy="2056204"/>
          </a:xfrm>
          <a:prstGeom prst="rect">
            <a:avLst/>
          </a:prstGeom>
          <a:noFill/>
        </p:spPr>
        <p:txBody>
          <a:bodyPr wrap="square" rtlCol="0">
            <a:spAutoFit/>
          </a:bodyPr>
          <a:lstStyle/>
          <a:p>
            <a:pPr>
              <a:lnSpc>
                <a:spcPct val="120000"/>
              </a:lnSpc>
              <a:spcAft>
                <a:spcPts val="600"/>
              </a:spcAft>
            </a:pPr>
            <a:r>
              <a:rPr lang="en-US" altLang="en-US" dirty="0">
                <a:latin typeface="Arial" panose="020B0604020202020204" pitchFamily="34" charset="0"/>
                <a:cs typeface="Arial" panose="020B0604020202020204" pitchFamily="34" charset="0"/>
              </a:rPr>
              <a:t>Thus, a magnetic survey can be accomplished by a human being walking over the ground surface or by a vehicle of some type. (i.e. airplane, boat, ATV, etc. ).  Autonomous operated unmanned aerial vehicles (UAV) extend the effective range of a human being while simultaneously collecting higher resolution data in about 20% of the time.  </a:t>
            </a:r>
          </a:p>
        </p:txBody>
      </p:sp>
      <p:cxnSp>
        <p:nvCxnSpPr>
          <p:cNvPr id="13" name="Straight Arrow Connector 12">
            <a:extLst>
              <a:ext uri="{FF2B5EF4-FFF2-40B4-BE49-F238E27FC236}">
                <a16:creationId xmlns:a16="http://schemas.microsoft.com/office/drawing/2014/main" id="{F0383CD6-303A-44C5-A797-EA79D4F5AADF}"/>
              </a:ext>
            </a:extLst>
          </p:cNvPr>
          <p:cNvCxnSpPr>
            <a:cxnSpLocks/>
          </p:cNvCxnSpPr>
          <p:nvPr/>
        </p:nvCxnSpPr>
        <p:spPr>
          <a:xfrm>
            <a:off x="10144708" y="434962"/>
            <a:ext cx="294692" cy="4013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08EBFB1-C568-41FF-AC7E-2962C88FDA57}"/>
              </a:ext>
            </a:extLst>
          </p:cNvPr>
          <p:cNvCxnSpPr>
            <a:cxnSpLocks/>
          </p:cNvCxnSpPr>
          <p:nvPr/>
        </p:nvCxnSpPr>
        <p:spPr>
          <a:xfrm flipV="1">
            <a:off x="9244892" y="1139579"/>
            <a:ext cx="248831" cy="4287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F7894BC-F638-46A6-AAED-EA4C791DBE46}"/>
              </a:ext>
            </a:extLst>
          </p:cNvPr>
          <p:cNvCxnSpPr>
            <a:cxnSpLocks/>
          </p:cNvCxnSpPr>
          <p:nvPr/>
        </p:nvCxnSpPr>
        <p:spPr>
          <a:xfrm flipV="1">
            <a:off x="9493723" y="5165938"/>
            <a:ext cx="152400" cy="6024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7B78E2E8-8B10-4448-A342-4BB48CEA2C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5681349"/>
            <a:ext cx="868681" cy="978380"/>
          </a:xfrm>
          <a:prstGeom prst="rect">
            <a:avLst/>
          </a:prstGeom>
        </p:spPr>
      </p:pic>
      <p:pic>
        <p:nvPicPr>
          <p:cNvPr id="20" name="Picture 19">
            <a:extLst>
              <a:ext uri="{FF2B5EF4-FFF2-40B4-BE49-F238E27FC236}">
                <a16:creationId xmlns:a16="http://schemas.microsoft.com/office/drawing/2014/main" id="{9B8F4AFA-297B-4AFA-88E9-AC31A34BD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3705" y="5768417"/>
            <a:ext cx="990600" cy="922283"/>
          </a:xfrm>
          <a:prstGeom prst="rect">
            <a:avLst/>
          </a:prstGeom>
        </p:spPr>
      </p:pic>
    </p:spTree>
    <p:extLst>
      <p:ext uri="{BB962C8B-B14F-4D97-AF65-F5344CB8AC3E}">
        <p14:creationId xmlns:p14="http://schemas.microsoft.com/office/powerpoint/2010/main" val="973822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137639"/>
            <a:ext cx="9144000" cy="584775"/>
          </a:xfrm>
          <a:prstGeom prst="rect">
            <a:avLst/>
          </a:prstGeom>
          <a:noFill/>
        </p:spPr>
        <p:txBody>
          <a:bodyPr wrap="square" rtlCol="0">
            <a:spAutoFit/>
          </a:bodyPr>
          <a:lstStyle/>
          <a:p>
            <a:r>
              <a:rPr lang="en-US" sz="32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MagArrow</a:t>
            </a:r>
            <a:r>
              <a:rPr lang="en-US" sz="14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TM</a:t>
            </a:r>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 a drone enabled magnetometer</a:t>
            </a:r>
          </a:p>
        </p:txBody>
      </p:sp>
      <p:pic>
        <p:nvPicPr>
          <p:cNvPr id="6" name="Picture 5">
            <a:extLst>
              <a:ext uri="{FF2B5EF4-FFF2-40B4-BE49-F238E27FC236}">
                <a16:creationId xmlns:a16="http://schemas.microsoft.com/office/drawing/2014/main" id="{3B198DFD-F9C5-456F-9189-A206965155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144" t="26865" r="12135" b="26865"/>
          <a:stretch/>
        </p:blipFill>
        <p:spPr>
          <a:xfrm rot="16200000">
            <a:off x="8630521" y="1692910"/>
            <a:ext cx="4023360" cy="2834640"/>
          </a:xfrm>
          <a:prstGeom prst="rect">
            <a:avLst/>
          </a:prstGeom>
          <a:ln w="22225">
            <a:solidFill>
              <a:schemeClr val="tx1"/>
            </a:solidFill>
          </a:ln>
        </p:spPr>
      </p:pic>
      <p:pic>
        <p:nvPicPr>
          <p:cNvPr id="10" name="Picture 9">
            <a:extLst>
              <a:ext uri="{FF2B5EF4-FFF2-40B4-BE49-F238E27FC236}">
                <a16:creationId xmlns:a16="http://schemas.microsoft.com/office/drawing/2014/main" id="{3872EFE6-CA1A-4496-B073-2AC455A9BE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461" y="1028079"/>
            <a:ext cx="8985955" cy="4716743"/>
          </a:xfrm>
          <a:prstGeom prst="rect">
            <a:avLst/>
          </a:prstGeom>
          <a:ln w="19050">
            <a:solidFill>
              <a:schemeClr val="bg1"/>
            </a:solidFill>
          </a:ln>
        </p:spPr>
      </p:pic>
      <p:cxnSp>
        <p:nvCxnSpPr>
          <p:cNvPr id="11" name="Straight Arrow Connector 10">
            <a:extLst>
              <a:ext uri="{FF2B5EF4-FFF2-40B4-BE49-F238E27FC236}">
                <a16:creationId xmlns:a16="http://schemas.microsoft.com/office/drawing/2014/main" id="{153C22C1-DCA5-4116-A7F2-F1574F1890D0}"/>
              </a:ext>
            </a:extLst>
          </p:cNvPr>
          <p:cNvCxnSpPr>
            <a:cxnSpLocks/>
          </p:cNvCxnSpPr>
          <p:nvPr/>
        </p:nvCxnSpPr>
        <p:spPr>
          <a:xfrm flipV="1">
            <a:off x="9072481" y="4724400"/>
            <a:ext cx="1214519" cy="1210301"/>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76A628F-79D2-4F39-8CAF-CCD67103F625}"/>
              </a:ext>
            </a:extLst>
          </p:cNvPr>
          <p:cNvSpPr txBox="1"/>
          <p:nvPr/>
        </p:nvSpPr>
        <p:spPr>
          <a:xfrm>
            <a:off x="6934200" y="5887296"/>
            <a:ext cx="2667000" cy="584775"/>
          </a:xfrm>
          <a:prstGeom prst="rect">
            <a:avLst/>
          </a:prstGeom>
          <a:noFill/>
        </p:spPr>
        <p:txBody>
          <a:bodyPr wrap="square" rtlCol="0">
            <a:spAutoFit/>
          </a:bodyPr>
          <a:lstStyle/>
          <a:p>
            <a:r>
              <a:rPr lang="en-US" sz="3200" b="1" dirty="0" err="1">
                <a:latin typeface="Arial" panose="020B0604020202020204" pitchFamily="34" charset="0"/>
                <a:cs typeface="Arial" panose="020B0604020202020204" pitchFamily="34" charset="0"/>
              </a:rPr>
              <a:t>MagArrow</a:t>
            </a:r>
            <a:r>
              <a:rPr lang="en-US" sz="1200" dirty="0" err="1">
                <a:latin typeface="Arial" panose="020B0604020202020204" pitchFamily="34" charset="0"/>
                <a:cs typeface="Arial" panose="020B0604020202020204" pitchFamily="34" charset="0"/>
              </a:rPr>
              <a:t>TM</a:t>
            </a:r>
            <a:endParaRPr lang="en-US" sz="1200" dirty="0">
              <a:latin typeface="Arial" panose="020B0604020202020204" pitchFamily="34" charset="0"/>
              <a:cs typeface="Arial" panose="020B0604020202020204" pitchFamily="34" charset="0"/>
            </a:endParaRPr>
          </a:p>
        </p:txBody>
      </p:sp>
      <p:pic>
        <p:nvPicPr>
          <p:cNvPr id="12" name="Picture 11" descr="geometricslogo">
            <a:extLst>
              <a:ext uri="{FF2B5EF4-FFF2-40B4-BE49-F238E27FC236}">
                <a16:creationId xmlns:a16="http://schemas.microsoft.com/office/drawing/2014/main" id="{55E76CB9-F25E-4BED-8605-CE0093CC598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53716" y="5768661"/>
            <a:ext cx="4150180" cy="827628"/>
          </a:xfrm>
          <a:prstGeom prst="rect">
            <a:avLst/>
          </a:prstGeom>
          <a:noFill/>
          <a:ln>
            <a:noFill/>
          </a:ln>
        </p:spPr>
      </p:pic>
      <p:sp>
        <p:nvSpPr>
          <p:cNvPr id="9" name="Rectangle 8">
            <a:extLst>
              <a:ext uri="{FF2B5EF4-FFF2-40B4-BE49-F238E27FC236}">
                <a16:creationId xmlns:a16="http://schemas.microsoft.com/office/drawing/2014/main" id="{DC836BC5-2752-4A3F-8F64-5A11254665AE}"/>
              </a:ext>
            </a:extLst>
          </p:cNvPr>
          <p:cNvSpPr/>
          <p:nvPr/>
        </p:nvSpPr>
        <p:spPr>
          <a:xfrm>
            <a:off x="270113" y="838200"/>
            <a:ext cx="3823034" cy="861774"/>
          </a:xfrm>
          <a:prstGeom prst="rect">
            <a:avLst/>
          </a:prstGeom>
        </p:spPr>
        <p:txBody>
          <a:bodyPr wrap="square">
            <a:spAutoFit/>
          </a:bodyPr>
          <a:lstStyle/>
          <a:p>
            <a:pPr>
              <a:spcAft>
                <a:spcPts val="1200"/>
              </a:spcAft>
              <a:buSzPct val="75000"/>
            </a:pPr>
            <a:r>
              <a:rPr lang="en-US" sz="2000" b="1" dirty="0">
                <a:latin typeface="Arial" panose="020B0604020202020204" pitchFamily="34" charset="0"/>
                <a:cs typeface="Arial" panose="020B0604020202020204" pitchFamily="34" charset="0"/>
              </a:rPr>
              <a:t>Power:  2.5 W per sensor</a:t>
            </a:r>
          </a:p>
          <a:p>
            <a:pPr>
              <a:spcAft>
                <a:spcPts val="1200"/>
              </a:spcAft>
              <a:buSzPct val="75000"/>
            </a:pPr>
            <a:r>
              <a:rPr lang="en-US" sz="2000" b="1" dirty="0">
                <a:latin typeface="Arial" panose="020B0604020202020204" pitchFamily="34" charset="0"/>
                <a:cs typeface="Arial" panose="020B0604020202020204" pitchFamily="34" charset="0"/>
              </a:rPr>
              <a:t>Weight:  less that 2 lbs. </a:t>
            </a:r>
          </a:p>
        </p:txBody>
      </p:sp>
      <p:pic>
        <p:nvPicPr>
          <p:cNvPr id="14" name="Picture 13">
            <a:extLst>
              <a:ext uri="{FF2B5EF4-FFF2-40B4-BE49-F238E27FC236}">
                <a16:creationId xmlns:a16="http://schemas.microsoft.com/office/drawing/2014/main" id="{314E6E3B-F932-4E15-87E6-30EFE47797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3705" y="5768417"/>
            <a:ext cx="990600" cy="922283"/>
          </a:xfrm>
          <a:prstGeom prst="rect">
            <a:avLst/>
          </a:prstGeom>
        </p:spPr>
      </p:pic>
    </p:spTree>
    <p:extLst>
      <p:ext uri="{BB962C8B-B14F-4D97-AF65-F5344CB8AC3E}">
        <p14:creationId xmlns:p14="http://schemas.microsoft.com/office/powerpoint/2010/main" val="1638225348"/>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4971</TotalTime>
  <Words>1489</Words>
  <Application>Microsoft Office PowerPoint</Application>
  <PresentationFormat>Widescreen</PresentationFormat>
  <Paragraphs>247</Paragraphs>
  <Slides>27</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Aharoni</vt:lpstr>
      <vt:lpstr>Arial</vt:lpstr>
      <vt:lpstr>Arial Black</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The Magnetic Method </vt:lpstr>
      <vt:lpstr>Magnetic Survey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Geoscience Mapping Program</dc:title>
  <dc:creator>IGS-Accounts</dc:creator>
  <cp:lastModifiedBy>Ronald Bell</cp:lastModifiedBy>
  <cp:revision>766</cp:revision>
  <dcterms:created xsi:type="dcterms:W3CDTF">2013-03-12T20:02:24Z</dcterms:created>
  <dcterms:modified xsi:type="dcterms:W3CDTF">2018-10-30T09:08:08Z</dcterms:modified>
</cp:coreProperties>
</file>