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 id="2147483665" r:id="rId5"/>
  </p:sldMasterIdLst>
  <p:notesMasterIdLst>
    <p:notesMasterId r:id="rId37"/>
  </p:notesMasterIdLst>
  <p:handoutMasterIdLst>
    <p:handoutMasterId r:id="rId38"/>
  </p:handoutMasterIdLst>
  <p:sldIdLst>
    <p:sldId id="256" r:id="rId6"/>
    <p:sldId id="484" r:id="rId7"/>
    <p:sldId id="437" r:id="rId8"/>
    <p:sldId id="491" r:id="rId9"/>
    <p:sldId id="468" r:id="rId10"/>
    <p:sldId id="492" r:id="rId11"/>
    <p:sldId id="493" r:id="rId12"/>
    <p:sldId id="494" r:id="rId13"/>
    <p:sldId id="495" r:id="rId14"/>
    <p:sldId id="499" r:id="rId15"/>
    <p:sldId id="509" r:id="rId16"/>
    <p:sldId id="496" r:id="rId17"/>
    <p:sldId id="501" r:id="rId18"/>
    <p:sldId id="497" r:id="rId19"/>
    <p:sldId id="506" r:id="rId20"/>
    <p:sldId id="500" r:id="rId21"/>
    <p:sldId id="487" r:id="rId22"/>
    <p:sldId id="510" r:id="rId23"/>
    <p:sldId id="502" r:id="rId24"/>
    <p:sldId id="508" r:id="rId25"/>
    <p:sldId id="430" r:id="rId26"/>
    <p:sldId id="504" r:id="rId27"/>
    <p:sldId id="507" r:id="rId28"/>
    <p:sldId id="416" r:id="rId29"/>
    <p:sldId id="488" r:id="rId30"/>
    <p:sldId id="505" r:id="rId31"/>
    <p:sldId id="418" r:id="rId32"/>
    <p:sldId id="441" r:id="rId33"/>
    <p:sldId id="442" r:id="rId34"/>
    <p:sldId id="443" r:id="rId35"/>
    <p:sldId id="258"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339933"/>
    <a:srgbClr val="00FF00"/>
    <a:srgbClr val="99FF99"/>
    <a:srgbClr val="00CC00"/>
    <a:srgbClr val="33CC33"/>
    <a:srgbClr val="E2EECC"/>
    <a:srgbClr val="9F9F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030" autoAdjust="0"/>
    <p:restoredTop sz="87500" autoAdjust="0"/>
  </p:normalViewPr>
  <p:slideViewPr>
    <p:cSldViewPr>
      <p:cViewPr varScale="1">
        <p:scale>
          <a:sx n="66" d="100"/>
          <a:sy n="66" d="100"/>
        </p:scale>
        <p:origin x="576"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0" d="100"/>
          <a:sy n="90" d="100"/>
        </p:scale>
        <p:origin x="3149" y="3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07B20F0B-01CE-4DF0-8389-05FE6ADA28F2}" type="datetimeFigureOut">
              <a:rPr lang="en-US" smtClean="0"/>
              <a:t>10/31/2018</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BD58EDF9-76FD-42D6-A030-13D6F05D0719}" type="slidenum">
              <a:rPr lang="en-US" smtClean="0"/>
              <a:t>‹#›</a:t>
            </a:fld>
            <a:endParaRPr lang="en-US"/>
          </a:p>
        </p:txBody>
      </p:sp>
    </p:spTree>
    <p:extLst>
      <p:ext uri="{BB962C8B-B14F-4D97-AF65-F5344CB8AC3E}">
        <p14:creationId xmlns:p14="http://schemas.microsoft.com/office/powerpoint/2010/main" val="1950294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BB93BF0B-3638-4D60-AFB2-92B91775EEBA}" type="datetimeFigureOut">
              <a:rPr lang="en-US" smtClean="0"/>
              <a:pPr/>
              <a:t>10/31/2018</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C8B9F606-599A-42D5-AE04-579A53076C5B}" type="slidenum">
              <a:rPr lang="en-US" smtClean="0"/>
              <a:pPr/>
              <a:t>‹#›</a:t>
            </a:fld>
            <a:endParaRPr lang="en-US"/>
          </a:p>
        </p:txBody>
      </p:sp>
    </p:spTree>
    <p:extLst>
      <p:ext uri="{BB962C8B-B14F-4D97-AF65-F5344CB8AC3E}">
        <p14:creationId xmlns:p14="http://schemas.microsoft.com/office/powerpoint/2010/main" val="2777559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Intro. The Houston Advanced Research Center is home of the US Department of Energy Southcentral and Upper-West Technical Assistance Partnerships. </a:t>
            </a:r>
            <a:endParaRPr lang="en-US" dirty="0"/>
          </a:p>
        </p:txBody>
      </p:sp>
      <p:sp>
        <p:nvSpPr>
          <p:cNvPr id="4" name="Slide Number Placeholder 3"/>
          <p:cNvSpPr>
            <a:spLocks noGrp="1"/>
          </p:cNvSpPr>
          <p:nvPr>
            <p:ph type="sldNum" sz="quarter" idx="10"/>
          </p:nvPr>
        </p:nvSpPr>
        <p:spPr/>
        <p:txBody>
          <a:bodyPr/>
          <a:lstStyle/>
          <a:p>
            <a:fld id="{C8B9F606-599A-42D5-AE04-579A53076C5B}" type="slidenum">
              <a:rPr lang="en-US" smtClean="0"/>
              <a:pPr/>
              <a:t>1</a:t>
            </a:fld>
            <a:endParaRPr lang="en-US"/>
          </a:p>
        </p:txBody>
      </p:sp>
    </p:spTree>
    <p:extLst>
      <p:ext uri="{BB962C8B-B14F-4D97-AF65-F5344CB8AC3E}">
        <p14:creationId xmlns:p14="http://schemas.microsoft.com/office/powerpoint/2010/main" val="1991695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Now….oil and gas…</a:t>
            </a:r>
          </a:p>
        </p:txBody>
      </p:sp>
      <p:sp>
        <p:nvSpPr>
          <p:cNvPr id="4" name="Slide Number Placeholder 3"/>
          <p:cNvSpPr>
            <a:spLocks noGrp="1"/>
          </p:cNvSpPr>
          <p:nvPr>
            <p:ph type="sldNum" sz="quarter" idx="10"/>
          </p:nvPr>
        </p:nvSpPr>
        <p:spPr/>
        <p:txBody>
          <a:bodyPr/>
          <a:lstStyle/>
          <a:p>
            <a:fld id="{C8B9F606-599A-42D5-AE04-579A53076C5B}" type="slidenum">
              <a:rPr lang="en-US" smtClean="0"/>
              <a:pPr/>
              <a:t>11</a:t>
            </a:fld>
            <a:endParaRPr lang="en-US"/>
          </a:p>
        </p:txBody>
      </p:sp>
    </p:spTree>
    <p:extLst>
      <p:ext uri="{BB962C8B-B14F-4D97-AF65-F5344CB8AC3E}">
        <p14:creationId xmlns:p14="http://schemas.microsoft.com/office/powerpoint/2010/main" val="26561653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the benefits translate to O&amp;G</a:t>
            </a:r>
          </a:p>
        </p:txBody>
      </p:sp>
      <p:sp>
        <p:nvSpPr>
          <p:cNvPr id="4" name="Slide Number Placeholder 3"/>
          <p:cNvSpPr>
            <a:spLocks noGrp="1"/>
          </p:cNvSpPr>
          <p:nvPr>
            <p:ph type="sldNum" sz="quarter" idx="10"/>
          </p:nvPr>
        </p:nvSpPr>
        <p:spPr/>
        <p:txBody>
          <a:bodyPr/>
          <a:lstStyle/>
          <a:p>
            <a:fld id="{C8B9F606-599A-42D5-AE04-579A53076C5B}" type="slidenum">
              <a:rPr lang="en-US" smtClean="0"/>
              <a:pPr/>
              <a:t>12</a:t>
            </a:fld>
            <a:endParaRPr lang="en-US"/>
          </a:p>
        </p:txBody>
      </p:sp>
    </p:spTree>
    <p:extLst>
      <p:ext uri="{BB962C8B-B14F-4D97-AF65-F5344CB8AC3E}">
        <p14:creationId xmlns:p14="http://schemas.microsoft.com/office/powerpoint/2010/main" val="3004823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 &amp; G could benefit in many of the same ways as other sectors.  </a:t>
            </a:r>
          </a:p>
          <a:p>
            <a:endParaRPr lang="en-US" dirty="0"/>
          </a:p>
        </p:txBody>
      </p:sp>
      <p:sp>
        <p:nvSpPr>
          <p:cNvPr id="4" name="Slide Number Placeholder 3"/>
          <p:cNvSpPr>
            <a:spLocks noGrp="1"/>
          </p:cNvSpPr>
          <p:nvPr>
            <p:ph type="sldNum" sz="quarter" idx="10"/>
          </p:nvPr>
        </p:nvSpPr>
        <p:spPr/>
        <p:txBody>
          <a:bodyPr/>
          <a:lstStyle/>
          <a:p>
            <a:fld id="{C8B9F606-599A-42D5-AE04-579A53076C5B}" type="slidenum">
              <a:rPr lang="en-US" smtClean="0"/>
              <a:pPr/>
              <a:t>13</a:t>
            </a:fld>
            <a:endParaRPr lang="en-US"/>
          </a:p>
        </p:txBody>
      </p:sp>
    </p:spTree>
    <p:extLst>
      <p:ext uri="{BB962C8B-B14F-4D97-AF65-F5344CB8AC3E}">
        <p14:creationId xmlns:p14="http://schemas.microsoft.com/office/powerpoint/2010/main" val="2742107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Planning focuses on exploration &amp; production projects with high capital cost. The mission is development, which, we know is quite complex as well as costly.</a:t>
            </a:r>
          </a:p>
          <a:p>
            <a:r>
              <a:rPr lang="en-US" sz="1200" kern="1200" dirty="0">
                <a:solidFill>
                  <a:schemeClr val="tx1"/>
                </a:solidFill>
                <a:effectLst/>
                <a:latin typeface="+mn-lt"/>
                <a:ea typeface="+mn-ea"/>
                <a:cs typeface="+mn-cs"/>
              </a:rPr>
              <a:t>Companies work to meet environmental compliance and need to know systems are reliable.</a:t>
            </a:r>
          </a:p>
          <a:p>
            <a:r>
              <a:rPr lang="en-US" sz="1200" kern="1200" dirty="0">
                <a:solidFill>
                  <a:schemeClr val="tx1"/>
                </a:solidFill>
                <a:effectLst/>
                <a:latin typeface="+mn-lt"/>
                <a:ea typeface="+mn-ea"/>
                <a:cs typeface="+mn-cs"/>
              </a:rPr>
              <a:t>There is a risk factor in changing the way “</a:t>
            </a:r>
            <a:r>
              <a:rPr lang="en-US" sz="1200" i="1" kern="1200" dirty="0">
                <a:solidFill>
                  <a:schemeClr val="tx1"/>
                </a:solidFill>
                <a:effectLst/>
                <a:latin typeface="+mn-lt"/>
                <a:ea typeface="+mn-ea"/>
                <a:cs typeface="+mn-cs"/>
              </a:rPr>
              <a:t>we’ve always done</a:t>
            </a:r>
            <a:r>
              <a:rPr lang="en-US" sz="1200" kern="1200" dirty="0">
                <a:solidFill>
                  <a:schemeClr val="tx1"/>
                </a:solidFill>
                <a:effectLst/>
                <a:latin typeface="+mn-lt"/>
                <a:ea typeface="+mn-ea"/>
                <a:cs typeface="+mn-cs"/>
              </a:rPr>
              <a:t> it.”</a:t>
            </a:r>
          </a:p>
          <a:p>
            <a:r>
              <a:rPr lang="en-US" sz="1200" kern="1200" dirty="0">
                <a:solidFill>
                  <a:schemeClr val="tx1"/>
                </a:solidFill>
                <a:effectLst/>
                <a:latin typeface="+mn-lt"/>
                <a:ea typeface="+mn-ea"/>
                <a:cs typeface="+mn-cs"/>
              </a:rPr>
              <a:t>Sometimes, it appears that planning for power tends to fall after the other processes are selected.  </a:t>
            </a:r>
          </a:p>
          <a:p>
            <a:r>
              <a:rPr lang="en-US" sz="1200" kern="1200" dirty="0">
                <a:solidFill>
                  <a:schemeClr val="tx1"/>
                </a:solidFill>
                <a:effectLst/>
                <a:latin typeface="+mn-lt"/>
                <a:ea typeface="+mn-ea"/>
                <a:cs typeface="+mn-cs"/>
              </a:rPr>
              <a:t>Opportunities for energy efficiency often missed in planning &amp; operational models.</a:t>
            </a:r>
          </a:p>
        </p:txBody>
      </p:sp>
      <p:sp>
        <p:nvSpPr>
          <p:cNvPr id="4" name="Slide Number Placeholder 3"/>
          <p:cNvSpPr>
            <a:spLocks noGrp="1"/>
          </p:cNvSpPr>
          <p:nvPr>
            <p:ph type="sldNum" sz="quarter" idx="10"/>
          </p:nvPr>
        </p:nvSpPr>
        <p:spPr/>
        <p:txBody>
          <a:bodyPr/>
          <a:lstStyle/>
          <a:p>
            <a:fld id="{C8B9F606-599A-42D5-AE04-579A53076C5B}" type="slidenum">
              <a:rPr lang="en-US" smtClean="0"/>
              <a:pPr/>
              <a:t>14</a:t>
            </a:fld>
            <a:endParaRPr lang="en-US"/>
          </a:p>
        </p:txBody>
      </p:sp>
    </p:spTree>
    <p:extLst>
      <p:ext uri="{BB962C8B-B14F-4D97-AF65-F5344CB8AC3E}">
        <p14:creationId xmlns:p14="http://schemas.microsoft.com/office/powerpoint/2010/main" val="2129578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Recap of 2017 and most recent workshops.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Houston: 70+ attended; DOE CHP TAP partnered with Shell to hold CHP in O&amp;G Workshop in Houston.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8B9F606-599A-42D5-AE04-579A53076C5B}" type="slidenum">
              <a:rPr lang="en-US" smtClean="0"/>
              <a:pPr/>
              <a:t>16</a:t>
            </a:fld>
            <a:endParaRPr lang="en-US"/>
          </a:p>
        </p:txBody>
      </p:sp>
    </p:spTree>
    <p:extLst>
      <p:ext uri="{BB962C8B-B14F-4D97-AF65-F5344CB8AC3E}">
        <p14:creationId xmlns:p14="http://schemas.microsoft.com/office/powerpoint/2010/main" val="1910112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B9F606-599A-42D5-AE04-579A53076C5B}" type="slidenum">
              <a:rPr lang="en-US" smtClean="0"/>
              <a:pPr/>
              <a:t>17</a:t>
            </a:fld>
            <a:endParaRPr lang="en-US"/>
          </a:p>
        </p:txBody>
      </p:sp>
    </p:spTree>
    <p:extLst>
      <p:ext uri="{BB962C8B-B14F-4D97-AF65-F5344CB8AC3E}">
        <p14:creationId xmlns:p14="http://schemas.microsoft.com/office/powerpoint/2010/main" val="2721719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of what we learned….</a:t>
            </a:r>
            <a:r>
              <a:rPr lang="en-US" sz="1200" kern="1200" dirty="0">
                <a:solidFill>
                  <a:schemeClr val="tx1"/>
                </a:solidFill>
                <a:effectLst/>
                <a:latin typeface="+mn-lt"/>
                <a:ea typeface="+mn-ea"/>
                <a:cs typeface="+mn-cs"/>
              </a:rPr>
              <a:t> One operator shared case study results: They saw CO2 reduced by 25% (offshore) and dual fire and/or burning NG reduced CO2 emissions by 24% for same firing duty.</a:t>
            </a:r>
          </a:p>
          <a:p>
            <a:endParaRPr lang="en-US" dirty="0"/>
          </a:p>
        </p:txBody>
      </p:sp>
      <p:sp>
        <p:nvSpPr>
          <p:cNvPr id="4" name="Slide Number Placeholder 3"/>
          <p:cNvSpPr>
            <a:spLocks noGrp="1"/>
          </p:cNvSpPr>
          <p:nvPr>
            <p:ph type="sldNum" sz="quarter" idx="10"/>
          </p:nvPr>
        </p:nvSpPr>
        <p:spPr/>
        <p:txBody>
          <a:bodyPr/>
          <a:lstStyle/>
          <a:p>
            <a:fld id="{C8B9F606-599A-42D5-AE04-579A53076C5B}" type="slidenum">
              <a:rPr lang="en-US" smtClean="0"/>
              <a:pPr/>
              <a:t>18</a:t>
            </a:fld>
            <a:endParaRPr lang="en-US"/>
          </a:p>
        </p:txBody>
      </p:sp>
    </p:spTree>
    <p:extLst>
      <p:ext uri="{BB962C8B-B14F-4D97-AF65-F5344CB8AC3E}">
        <p14:creationId xmlns:p14="http://schemas.microsoft.com/office/powerpoint/2010/main" val="3416425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CPF = Central Processing Facility </a:t>
            </a:r>
          </a:p>
          <a:p>
            <a:r>
              <a:rPr lang="en-US" sz="1200" b="1" kern="1200" dirty="0">
                <a:solidFill>
                  <a:schemeClr val="tx1"/>
                </a:solidFill>
                <a:effectLst/>
                <a:latin typeface="+mn-lt"/>
                <a:ea typeface="+mn-ea"/>
                <a:cs typeface="+mn-cs"/>
              </a:rPr>
              <a:t>Considerations to address: </a:t>
            </a:r>
            <a:r>
              <a:rPr lang="en-US" sz="1200" kern="1200" dirty="0">
                <a:solidFill>
                  <a:schemeClr val="tx1"/>
                </a:solidFill>
                <a:effectLst/>
                <a:latin typeface="+mn-lt"/>
                <a:ea typeface="+mn-ea"/>
                <a:cs typeface="+mn-cs"/>
              </a:rPr>
              <a:t>Fuel Supply, Logistics and Safety, Hot Fueling or Fueling Related Down-Time, Emissions</a:t>
            </a:r>
            <a:endParaRPr lang="en-US" dirty="0"/>
          </a:p>
        </p:txBody>
      </p:sp>
      <p:sp>
        <p:nvSpPr>
          <p:cNvPr id="4" name="Slide Number Placeholder 3"/>
          <p:cNvSpPr>
            <a:spLocks noGrp="1"/>
          </p:cNvSpPr>
          <p:nvPr>
            <p:ph type="sldNum" sz="quarter" idx="10"/>
          </p:nvPr>
        </p:nvSpPr>
        <p:spPr/>
        <p:txBody>
          <a:bodyPr/>
          <a:lstStyle/>
          <a:p>
            <a:fld id="{C8B9F606-599A-42D5-AE04-579A53076C5B}" type="slidenum">
              <a:rPr lang="en-US" smtClean="0"/>
              <a:pPr/>
              <a:t>19</a:t>
            </a:fld>
            <a:endParaRPr lang="en-US"/>
          </a:p>
        </p:txBody>
      </p:sp>
    </p:spTree>
    <p:extLst>
      <p:ext uri="{BB962C8B-B14F-4D97-AF65-F5344CB8AC3E}">
        <p14:creationId xmlns:p14="http://schemas.microsoft.com/office/powerpoint/2010/main" val="2302131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2018 DOE CHP TAP partnered with Colorado Energy Office and Heat is Power Association for the WHP/CHP in O&amp;G Workshop, held workshop on Monday (10/29)</a:t>
            </a:r>
          </a:p>
        </p:txBody>
      </p:sp>
      <p:sp>
        <p:nvSpPr>
          <p:cNvPr id="4" name="Slide Number Placeholder 3"/>
          <p:cNvSpPr>
            <a:spLocks noGrp="1"/>
          </p:cNvSpPr>
          <p:nvPr>
            <p:ph type="sldNum" sz="quarter" idx="10"/>
          </p:nvPr>
        </p:nvSpPr>
        <p:spPr/>
        <p:txBody>
          <a:bodyPr/>
          <a:lstStyle/>
          <a:p>
            <a:fld id="{C8B9F606-599A-42D5-AE04-579A53076C5B}" type="slidenum">
              <a:rPr lang="en-US" smtClean="0"/>
              <a:pPr/>
              <a:t>20</a:t>
            </a:fld>
            <a:endParaRPr lang="en-US"/>
          </a:p>
        </p:txBody>
      </p:sp>
    </p:spTree>
    <p:extLst>
      <p:ext uri="{BB962C8B-B14F-4D97-AF65-F5344CB8AC3E}">
        <p14:creationId xmlns:p14="http://schemas.microsoft.com/office/powerpoint/2010/main" val="3529210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2017 workshop focused mainly on CHP. WHP is feasible in O&amp;G. Asked operators and service companies for their thoughts, questions and/or suggestions.</a:t>
            </a:r>
          </a:p>
        </p:txBody>
      </p:sp>
      <p:sp>
        <p:nvSpPr>
          <p:cNvPr id="4" name="Slide Number Placeholder 3"/>
          <p:cNvSpPr>
            <a:spLocks noGrp="1"/>
          </p:cNvSpPr>
          <p:nvPr>
            <p:ph type="sldNum" sz="quarter" idx="10"/>
          </p:nvPr>
        </p:nvSpPr>
        <p:spPr/>
        <p:txBody>
          <a:bodyPr/>
          <a:lstStyle/>
          <a:p>
            <a:fld id="{C8B9F606-599A-42D5-AE04-579A53076C5B}" type="slidenum">
              <a:rPr lang="en-US" smtClean="0"/>
              <a:pPr/>
              <a:t>21</a:t>
            </a:fld>
            <a:endParaRPr lang="en-US"/>
          </a:p>
        </p:txBody>
      </p:sp>
    </p:spTree>
    <p:extLst>
      <p:ext uri="{BB962C8B-B14F-4D97-AF65-F5344CB8AC3E}">
        <p14:creationId xmlns:p14="http://schemas.microsoft.com/office/powerpoint/2010/main" val="342428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Very briefly cover what the CHP TAPs, (Dr. Meng just covered these topics, if anyone would like more information, please contact one of us) Recap and lessons learned from 2017 Houston and Oct. 29 workshops with O&amp;G.  Look at some concepts and benefits of CHP, and potential for CHP applications in O&amp;G facilities. Share examples of oil &amp; gas facilities that have successfully implemented CHP, that others in this session discussing in more detail (Susan, John, etc.)</a:t>
            </a:r>
          </a:p>
          <a:p>
            <a:r>
              <a:rPr lang="en-US" sz="1200" kern="1200" dirty="0">
                <a:solidFill>
                  <a:schemeClr val="tx1"/>
                </a:solidFill>
                <a:effectLst/>
                <a:latin typeface="+mn-lt"/>
                <a:ea typeface="+mn-ea"/>
                <a:cs typeface="+mn-cs"/>
              </a:rPr>
              <a:t>Finally, I’ll cover a bit about our technical assistance offerings that we provide through this DOE project.</a:t>
            </a:r>
            <a:endParaRPr lang="en-US" dirty="0"/>
          </a:p>
        </p:txBody>
      </p:sp>
      <p:sp>
        <p:nvSpPr>
          <p:cNvPr id="4" name="Slide Number Placeholder 3"/>
          <p:cNvSpPr>
            <a:spLocks noGrp="1"/>
          </p:cNvSpPr>
          <p:nvPr>
            <p:ph type="sldNum" sz="quarter" idx="10"/>
          </p:nvPr>
        </p:nvSpPr>
        <p:spPr/>
        <p:txBody>
          <a:bodyPr/>
          <a:lstStyle/>
          <a:p>
            <a:fld id="{C8B9F606-599A-42D5-AE04-579A53076C5B}" type="slidenum">
              <a:rPr lang="en-US" smtClean="0"/>
              <a:pPr/>
              <a:t>2</a:t>
            </a:fld>
            <a:endParaRPr lang="en-US"/>
          </a:p>
        </p:txBody>
      </p:sp>
    </p:spTree>
    <p:extLst>
      <p:ext uri="{BB962C8B-B14F-4D97-AF65-F5344CB8AC3E}">
        <p14:creationId xmlns:p14="http://schemas.microsoft.com/office/powerpoint/2010/main" val="325824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Include comments, remove companies’ names</a:t>
            </a:r>
          </a:p>
          <a:p>
            <a:r>
              <a:rPr lang="en-US" sz="1200" kern="1200" dirty="0">
                <a:solidFill>
                  <a:schemeClr val="tx1"/>
                </a:solidFill>
                <a:effectLst/>
                <a:latin typeface="+mn-lt"/>
                <a:ea typeface="+mn-ea"/>
                <a:cs typeface="+mn-cs"/>
              </a:rPr>
              <a:t>Barriers likely to include:</a:t>
            </a:r>
          </a:p>
          <a:p>
            <a:pPr lvl="1"/>
            <a:r>
              <a:rPr lang="en-US" sz="1200" kern="1200" dirty="0">
                <a:solidFill>
                  <a:schemeClr val="tx1"/>
                </a:solidFill>
                <a:effectLst/>
                <a:latin typeface="+mn-lt"/>
                <a:ea typeface="+mn-ea"/>
                <a:cs typeface="+mn-cs"/>
              </a:rPr>
              <a:t> Capital and ROI</a:t>
            </a:r>
          </a:p>
          <a:p>
            <a:pPr lvl="1"/>
            <a:r>
              <a:rPr lang="en-US" sz="1200" kern="1200" dirty="0">
                <a:solidFill>
                  <a:schemeClr val="tx1"/>
                </a:solidFill>
                <a:effectLst/>
                <a:latin typeface="+mn-lt"/>
                <a:ea typeface="+mn-ea"/>
                <a:cs typeface="+mn-cs"/>
              </a:rPr>
              <a:t> Deviation from SOPs</a:t>
            </a:r>
          </a:p>
          <a:p>
            <a:pPr lvl="1"/>
            <a:r>
              <a:rPr lang="en-US" sz="1200" kern="1200" dirty="0">
                <a:solidFill>
                  <a:schemeClr val="tx1"/>
                </a:solidFill>
                <a:effectLst/>
                <a:latin typeface="+mn-lt"/>
                <a:ea typeface="+mn-ea"/>
                <a:cs typeface="+mn-cs"/>
              </a:rPr>
              <a:t> Equipment Footprint</a:t>
            </a:r>
          </a:p>
        </p:txBody>
      </p:sp>
      <p:sp>
        <p:nvSpPr>
          <p:cNvPr id="4" name="Slide Number Placeholder 3"/>
          <p:cNvSpPr>
            <a:spLocks noGrp="1"/>
          </p:cNvSpPr>
          <p:nvPr>
            <p:ph type="sldNum" sz="quarter" idx="10"/>
          </p:nvPr>
        </p:nvSpPr>
        <p:spPr/>
        <p:txBody>
          <a:bodyPr/>
          <a:lstStyle/>
          <a:p>
            <a:fld id="{C8B9F606-599A-42D5-AE04-579A53076C5B}" type="slidenum">
              <a:rPr lang="en-US" smtClean="0"/>
              <a:pPr/>
              <a:t>22</a:t>
            </a:fld>
            <a:endParaRPr lang="en-US"/>
          </a:p>
        </p:txBody>
      </p:sp>
    </p:spTree>
    <p:extLst>
      <p:ext uri="{BB962C8B-B14F-4D97-AF65-F5344CB8AC3E}">
        <p14:creationId xmlns:p14="http://schemas.microsoft.com/office/powerpoint/2010/main" val="3475349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8B9F606-599A-42D5-AE04-579A53076C5B}" type="slidenum">
              <a:rPr lang="en-US" smtClean="0"/>
              <a:pPr/>
              <a:t>23</a:t>
            </a:fld>
            <a:endParaRPr lang="en-US"/>
          </a:p>
        </p:txBody>
      </p:sp>
    </p:spTree>
    <p:extLst>
      <p:ext uri="{BB962C8B-B14F-4D97-AF65-F5344CB8AC3E}">
        <p14:creationId xmlns:p14="http://schemas.microsoft.com/office/powerpoint/2010/main" val="29962147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We can help through quick screenings and provide more further in-depth analyses. We can also provide 3</a:t>
            </a:r>
            <a:r>
              <a:rPr lang="en-US" sz="1200" kern="1200" baseline="30000" dirty="0">
                <a:solidFill>
                  <a:schemeClr val="tx1"/>
                </a:solidFill>
                <a:effectLst/>
                <a:latin typeface="+mn-lt"/>
                <a:ea typeface="+mn-ea"/>
                <a:cs typeface="+mn-cs"/>
              </a:rPr>
              <a:t>rd</a:t>
            </a:r>
            <a:r>
              <a:rPr lang="en-US" sz="1200" kern="1200" dirty="0">
                <a:solidFill>
                  <a:schemeClr val="tx1"/>
                </a:solidFill>
                <a:effectLst/>
                <a:latin typeface="+mn-lt"/>
                <a:ea typeface="+mn-ea"/>
                <a:cs typeface="+mn-cs"/>
              </a:rPr>
              <a:t> party reviews on equipment needs as well as assist with reviewing bids.</a:t>
            </a:r>
            <a:endParaRPr lang="en-US" dirty="0"/>
          </a:p>
        </p:txBody>
      </p:sp>
      <p:sp>
        <p:nvSpPr>
          <p:cNvPr id="4" name="Slide Number Placeholder 3"/>
          <p:cNvSpPr>
            <a:spLocks noGrp="1"/>
          </p:cNvSpPr>
          <p:nvPr>
            <p:ph type="sldNum" sz="quarter" idx="10"/>
          </p:nvPr>
        </p:nvSpPr>
        <p:spPr/>
        <p:txBody>
          <a:bodyPr/>
          <a:lstStyle/>
          <a:p>
            <a:fld id="{C8B9F606-599A-42D5-AE04-579A53076C5B}" type="slidenum">
              <a:rPr lang="en-US" smtClean="0"/>
              <a:pPr/>
              <a:t>24</a:t>
            </a:fld>
            <a:endParaRPr lang="en-US"/>
          </a:p>
        </p:txBody>
      </p:sp>
    </p:spTree>
    <p:extLst>
      <p:ext uri="{BB962C8B-B14F-4D97-AF65-F5344CB8AC3E}">
        <p14:creationId xmlns:p14="http://schemas.microsoft.com/office/powerpoint/2010/main" val="2955751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Fanxu is here to provide additional details</a:t>
            </a:r>
          </a:p>
        </p:txBody>
      </p:sp>
      <p:sp>
        <p:nvSpPr>
          <p:cNvPr id="4" name="Slide Number Placeholder 3"/>
          <p:cNvSpPr>
            <a:spLocks noGrp="1"/>
          </p:cNvSpPr>
          <p:nvPr>
            <p:ph type="sldNum" sz="quarter" idx="10"/>
          </p:nvPr>
        </p:nvSpPr>
        <p:spPr/>
        <p:txBody>
          <a:bodyPr/>
          <a:lstStyle/>
          <a:p>
            <a:pPr>
              <a:defRPr/>
            </a:pPr>
            <a:fld id="{E082732C-8E65-47F4-B9E0-E7F5C2902C05}" type="slidenum">
              <a:rPr lang="en-US" smtClean="0"/>
              <a:pPr>
                <a:defRPr/>
              </a:pPr>
              <a:t>25</a:t>
            </a:fld>
            <a:endParaRPr lang="en-US"/>
          </a:p>
        </p:txBody>
      </p:sp>
    </p:spTree>
    <p:extLst>
      <p:ext uri="{BB962C8B-B14F-4D97-AF65-F5344CB8AC3E}">
        <p14:creationId xmlns:p14="http://schemas.microsoft.com/office/powerpoint/2010/main" val="2821358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For operators, here are some early questions to consider to see if there might be a fit for CHP in operations.</a:t>
            </a:r>
            <a:endParaRPr lang="en-US" dirty="0"/>
          </a:p>
        </p:txBody>
      </p:sp>
      <p:sp>
        <p:nvSpPr>
          <p:cNvPr id="4" name="Slide Number Placeholder 3"/>
          <p:cNvSpPr>
            <a:spLocks noGrp="1"/>
          </p:cNvSpPr>
          <p:nvPr>
            <p:ph type="sldNum" sz="quarter" idx="10"/>
          </p:nvPr>
        </p:nvSpPr>
        <p:spPr/>
        <p:txBody>
          <a:bodyPr/>
          <a:lstStyle/>
          <a:p>
            <a:fld id="{C8B9F606-599A-42D5-AE04-579A53076C5B}" type="slidenum">
              <a:rPr lang="en-US" smtClean="0"/>
              <a:pPr/>
              <a:t>26</a:t>
            </a:fld>
            <a:endParaRPr lang="en-US"/>
          </a:p>
        </p:txBody>
      </p:sp>
    </p:spTree>
    <p:extLst>
      <p:ext uri="{BB962C8B-B14F-4D97-AF65-F5344CB8AC3E}">
        <p14:creationId xmlns:p14="http://schemas.microsoft.com/office/powerpoint/2010/main" val="3653371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Additional resources</a:t>
            </a:r>
            <a:endParaRPr lang="en-US" dirty="0"/>
          </a:p>
        </p:txBody>
      </p:sp>
      <p:sp>
        <p:nvSpPr>
          <p:cNvPr id="4" name="Slide Number Placeholder 3"/>
          <p:cNvSpPr>
            <a:spLocks noGrp="1"/>
          </p:cNvSpPr>
          <p:nvPr>
            <p:ph type="sldNum" sz="quarter" idx="10"/>
          </p:nvPr>
        </p:nvSpPr>
        <p:spPr/>
        <p:txBody>
          <a:bodyPr/>
          <a:lstStyle/>
          <a:p>
            <a:fld id="{C8B9F606-599A-42D5-AE04-579A53076C5B}" type="slidenum">
              <a:rPr lang="en-US" smtClean="0"/>
              <a:pPr/>
              <a:t>27</a:t>
            </a:fld>
            <a:endParaRPr lang="en-US"/>
          </a:p>
        </p:txBody>
      </p:sp>
    </p:spTree>
    <p:extLst>
      <p:ext uri="{BB962C8B-B14F-4D97-AF65-F5344CB8AC3E}">
        <p14:creationId xmlns:p14="http://schemas.microsoft.com/office/powerpoint/2010/main" val="9109136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More, I highly recommend reviewing the project profiles. Great information and input from the end-users themselves.</a:t>
            </a:r>
            <a:endParaRPr lang="en-US" dirty="0"/>
          </a:p>
        </p:txBody>
      </p:sp>
      <p:sp>
        <p:nvSpPr>
          <p:cNvPr id="4" name="Slide Number Placeholder 3"/>
          <p:cNvSpPr>
            <a:spLocks noGrp="1"/>
          </p:cNvSpPr>
          <p:nvPr>
            <p:ph type="sldNum" sz="quarter" idx="10"/>
          </p:nvPr>
        </p:nvSpPr>
        <p:spPr/>
        <p:txBody>
          <a:bodyPr/>
          <a:lstStyle/>
          <a:p>
            <a:fld id="{C8B9F606-599A-42D5-AE04-579A53076C5B}" type="slidenum">
              <a:rPr lang="en-US" smtClean="0"/>
              <a:pPr/>
              <a:t>28</a:t>
            </a:fld>
            <a:endParaRPr lang="en-US"/>
          </a:p>
        </p:txBody>
      </p:sp>
    </p:spTree>
    <p:extLst>
      <p:ext uri="{BB962C8B-B14F-4D97-AF65-F5344CB8AC3E}">
        <p14:creationId xmlns:p14="http://schemas.microsoft.com/office/powerpoint/2010/main" val="29255437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Last one…</a:t>
            </a:r>
            <a:endParaRPr lang="en-US" dirty="0"/>
          </a:p>
        </p:txBody>
      </p:sp>
      <p:sp>
        <p:nvSpPr>
          <p:cNvPr id="4" name="Slide Number Placeholder 3"/>
          <p:cNvSpPr>
            <a:spLocks noGrp="1"/>
          </p:cNvSpPr>
          <p:nvPr>
            <p:ph type="sldNum" sz="quarter" idx="10"/>
          </p:nvPr>
        </p:nvSpPr>
        <p:spPr/>
        <p:txBody>
          <a:bodyPr/>
          <a:lstStyle/>
          <a:p>
            <a:fld id="{C8B9F606-599A-42D5-AE04-579A53076C5B}" type="slidenum">
              <a:rPr lang="en-US" smtClean="0"/>
              <a:pPr/>
              <a:t>29</a:t>
            </a:fld>
            <a:endParaRPr lang="en-US"/>
          </a:p>
        </p:txBody>
      </p:sp>
    </p:spTree>
    <p:extLst>
      <p:ext uri="{BB962C8B-B14F-4D97-AF65-F5344CB8AC3E}">
        <p14:creationId xmlns:p14="http://schemas.microsoft.com/office/powerpoint/2010/main" val="286493083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8B9F606-599A-42D5-AE04-579A53076C5B}" type="slidenum">
              <a:rPr lang="en-US" smtClean="0"/>
              <a:pPr/>
              <a:t>31</a:t>
            </a:fld>
            <a:endParaRPr lang="en-US"/>
          </a:p>
        </p:txBody>
      </p:sp>
    </p:spTree>
    <p:extLst>
      <p:ext uri="{BB962C8B-B14F-4D97-AF65-F5344CB8AC3E}">
        <p14:creationId xmlns:p14="http://schemas.microsoft.com/office/powerpoint/2010/main" val="167629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Dr. Meng just discussed the CHP TAPs. If anyone here did not see his talk, the TAPs provide numerous resources for anyone interested in CHP. I’ll be discussing some workshops we held focusing on oil and gas. </a:t>
            </a:r>
          </a:p>
        </p:txBody>
      </p:sp>
      <p:sp>
        <p:nvSpPr>
          <p:cNvPr id="4" name="Slide Number Placeholder 3"/>
          <p:cNvSpPr>
            <a:spLocks noGrp="1"/>
          </p:cNvSpPr>
          <p:nvPr>
            <p:ph type="sldNum" sz="quarter" idx="10"/>
          </p:nvPr>
        </p:nvSpPr>
        <p:spPr/>
        <p:txBody>
          <a:bodyPr/>
          <a:lstStyle/>
          <a:p>
            <a:fld id="{C8B9F606-599A-42D5-AE04-579A53076C5B}" type="slidenum">
              <a:rPr lang="en-US" smtClean="0"/>
              <a:pPr/>
              <a:t>3</a:t>
            </a:fld>
            <a:endParaRPr lang="en-US"/>
          </a:p>
        </p:txBody>
      </p:sp>
    </p:spTree>
    <p:extLst>
      <p:ext uri="{BB962C8B-B14F-4D97-AF65-F5344CB8AC3E}">
        <p14:creationId xmlns:p14="http://schemas.microsoft.com/office/powerpoint/2010/main" val="946246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DOE CHP TAPs are organized with the same regional structure as EPA Regions 6 and 8.  I’m here on behalf of the Upper-West Region, serving Colorado, Utah, Wyoming, Montana, and North and South Dakota.  The Southcentral TAP covers Louisiana, Texas, Arkansas, Oklahoma and New Mexico. The other regional programs and contacts are shown here.</a:t>
            </a:r>
            <a:endParaRPr lang="en-US" dirty="0"/>
          </a:p>
        </p:txBody>
      </p:sp>
      <p:sp>
        <p:nvSpPr>
          <p:cNvPr id="4" name="Slide Number Placeholder 3"/>
          <p:cNvSpPr>
            <a:spLocks noGrp="1"/>
          </p:cNvSpPr>
          <p:nvPr>
            <p:ph type="sldNum" sz="quarter" idx="10"/>
          </p:nvPr>
        </p:nvSpPr>
        <p:spPr/>
        <p:txBody>
          <a:bodyPr/>
          <a:lstStyle/>
          <a:p>
            <a:fld id="{C8B9F606-599A-42D5-AE04-579A53076C5B}" type="slidenum">
              <a:rPr lang="en-US" smtClean="0"/>
              <a:pPr/>
              <a:t>4</a:t>
            </a:fld>
            <a:endParaRPr lang="en-US"/>
          </a:p>
        </p:txBody>
      </p:sp>
    </p:spTree>
    <p:extLst>
      <p:ext uri="{BB962C8B-B14F-4D97-AF65-F5344CB8AC3E}">
        <p14:creationId xmlns:p14="http://schemas.microsoft.com/office/powerpoint/2010/main" val="2934077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CHP is a vital part of our energy future due to the efficiencies, cost savings and energy conservation that can be realized by using heat that would otherwise be wasted. </a:t>
            </a:r>
          </a:p>
          <a:p>
            <a:r>
              <a:rPr lang="en-US" sz="1200" kern="1200" dirty="0">
                <a:solidFill>
                  <a:schemeClr val="tx1"/>
                </a:solidFill>
                <a:effectLst/>
                <a:latin typeface="+mn-lt"/>
                <a:ea typeface="+mn-ea"/>
                <a:cs typeface="+mn-cs"/>
              </a:rPr>
              <a:t>This could be through a form of Distributed Generation where a gas turbine is producing electricity &amp; the heat (thermal power) from the turbine could be recovered for other uses (space or process heating and cooling, etc.) </a:t>
            </a:r>
          </a:p>
          <a:p>
            <a:r>
              <a:rPr lang="en-US" sz="1200" kern="1200" dirty="0">
                <a:solidFill>
                  <a:schemeClr val="tx1"/>
                </a:solidFill>
                <a:effectLst/>
                <a:latin typeface="+mn-lt"/>
                <a:ea typeface="+mn-ea"/>
                <a:cs typeface="+mn-cs"/>
              </a:rPr>
              <a:t>In O&amp;G, we may see this in use on offshore platforms, FPSs and gas production and processing facilities. When no other source of power generation is available, CHP can be very beneficial. </a:t>
            </a:r>
            <a:endParaRPr lang="en-US" dirty="0"/>
          </a:p>
        </p:txBody>
      </p:sp>
      <p:sp>
        <p:nvSpPr>
          <p:cNvPr id="4" name="Slide Number Placeholder 3"/>
          <p:cNvSpPr>
            <a:spLocks noGrp="1"/>
          </p:cNvSpPr>
          <p:nvPr>
            <p:ph type="sldNum" sz="quarter" idx="10"/>
          </p:nvPr>
        </p:nvSpPr>
        <p:spPr/>
        <p:txBody>
          <a:bodyPr/>
          <a:lstStyle/>
          <a:p>
            <a:fld id="{C8B9F606-599A-42D5-AE04-579A53076C5B}" type="slidenum">
              <a:rPr lang="en-US" smtClean="0"/>
              <a:pPr/>
              <a:t>6</a:t>
            </a:fld>
            <a:endParaRPr lang="en-US"/>
          </a:p>
        </p:txBody>
      </p:sp>
    </p:spTree>
    <p:extLst>
      <p:ext uri="{BB962C8B-B14F-4D97-AF65-F5344CB8AC3E}">
        <p14:creationId xmlns:p14="http://schemas.microsoft.com/office/powerpoint/2010/main" val="3331660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CHP is the simultaneous production of electricity and heat most often in the form of hot water or steam from a primary fuel such as natural gas. </a:t>
            </a:r>
          </a:p>
          <a:p>
            <a:r>
              <a:rPr lang="en-US" sz="1200" kern="1200" dirty="0">
                <a:solidFill>
                  <a:schemeClr val="tx1"/>
                </a:solidFill>
                <a:effectLst/>
                <a:latin typeface="+mn-lt"/>
                <a:ea typeface="+mn-ea"/>
                <a:cs typeface="+mn-cs"/>
              </a:rPr>
              <a:t>In this instance a fuel is combusted to drive a turbine or reciprocating engine (the prime mover). Prime movers include: </a:t>
            </a:r>
            <a:r>
              <a:rPr lang="en-US" sz="1200" kern="1200" dirty="0" err="1">
                <a:solidFill>
                  <a:schemeClr val="tx1"/>
                </a:solidFill>
                <a:effectLst/>
                <a:latin typeface="+mn-lt"/>
                <a:ea typeface="+mn-ea"/>
                <a:cs typeface="+mn-cs"/>
              </a:rPr>
              <a:t>recip</a:t>
            </a:r>
            <a:r>
              <a:rPr lang="en-US" sz="1200" kern="1200" dirty="0">
                <a:solidFill>
                  <a:schemeClr val="tx1"/>
                </a:solidFill>
                <a:effectLst/>
                <a:latin typeface="+mn-lt"/>
                <a:ea typeface="+mn-ea"/>
                <a:cs typeface="+mn-cs"/>
              </a:rPr>
              <a:t> engines, gas turbines, microturbines, fuel cells and boiler/steam turbines. </a:t>
            </a:r>
          </a:p>
          <a:p>
            <a:r>
              <a:rPr lang="en-US" sz="1200" kern="1200" dirty="0">
                <a:solidFill>
                  <a:schemeClr val="tx1"/>
                </a:solidFill>
                <a:effectLst/>
                <a:latin typeface="+mn-lt"/>
                <a:ea typeface="+mn-ea"/>
                <a:cs typeface="+mn-cs"/>
              </a:rPr>
              <a:t>Waste Heat (or bottom cycling) was discussed today by Susan Brodie with the Heat is Power Association and I urge you all reach out to Susan for more information on waste heat and the Heat is Power Association. She’s doing great things for industry!</a:t>
            </a:r>
            <a:endParaRPr lang="en-US" dirty="0"/>
          </a:p>
        </p:txBody>
      </p:sp>
      <p:sp>
        <p:nvSpPr>
          <p:cNvPr id="4" name="Slide Number Placeholder 3"/>
          <p:cNvSpPr>
            <a:spLocks noGrp="1"/>
          </p:cNvSpPr>
          <p:nvPr>
            <p:ph type="sldNum" sz="quarter" idx="10"/>
          </p:nvPr>
        </p:nvSpPr>
        <p:spPr/>
        <p:txBody>
          <a:bodyPr/>
          <a:lstStyle/>
          <a:p>
            <a:fld id="{C8B9F606-599A-42D5-AE04-579A53076C5B}" type="slidenum">
              <a:rPr lang="en-US" smtClean="0"/>
              <a:pPr/>
              <a:t>7</a:t>
            </a:fld>
            <a:endParaRPr lang="en-US"/>
          </a:p>
        </p:txBody>
      </p:sp>
    </p:spTree>
    <p:extLst>
      <p:ext uri="{BB962C8B-B14F-4D97-AF65-F5344CB8AC3E}">
        <p14:creationId xmlns:p14="http://schemas.microsoft.com/office/powerpoint/2010/main" val="2574099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CHP is already proving successful in various industrial sectors.  The energy-intensive refining and chemical industries have embraced CHP for efficiency, comprising nearly HALF of the 81 GW of CHP currently installed in the US.</a:t>
            </a:r>
          </a:p>
          <a:p>
            <a:r>
              <a:rPr lang="en-US" sz="1200" kern="1200" dirty="0">
                <a:solidFill>
                  <a:schemeClr val="tx1"/>
                </a:solidFill>
                <a:effectLst/>
                <a:latin typeface="+mn-lt"/>
                <a:ea typeface="+mn-ea"/>
                <a:cs typeface="+mn-cs"/>
              </a:rPr>
              <a:t>Only 4% of this capacity is in Oil &amp; Gas Extraction.  There is opportunity for much more. </a:t>
            </a:r>
            <a:endParaRPr lang="en-US" dirty="0"/>
          </a:p>
        </p:txBody>
      </p:sp>
      <p:sp>
        <p:nvSpPr>
          <p:cNvPr id="4" name="Slide Number Placeholder 3"/>
          <p:cNvSpPr>
            <a:spLocks noGrp="1"/>
          </p:cNvSpPr>
          <p:nvPr>
            <p:ph type="sldNum" sz="quarter" idx="10"/>
          </p:nvPr>
        </p:nvSpPr>
        <p:spPr/>
        <p:txBody>
          <a:bodyPr/>
          <a:lstStyle/>
          <a:p>
            <a:fld id="{C8B9F606-599A-42D5-AE04-579A53076C5B}" type="slidenum">
              <a:rPr lang="en-US" smtClean="0"/>
              <a:pPr/>
              <a:t>8</a:t>
            </a:fld>
            <a:endParaRPr lang="en-US"/>
          </a:p>
        </p:txBody>
      </p:sp>
    </p:spTree>
    <p:extLst>
      <p:ext uri="{BB962C8B-B14F-4D97-AF65-F5344CB8AC3E}">
        <p14:creationId xmlns:p14="http://schemas.microsoft.com/office/powerpoint/2010/main" val="367275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Now….oil and gas…</a:t>
            </a:r>
          </a:p>
        </p:txBody>
      </p:sp>
      <p:sp>
        <p:nvSpPr>
          <p:cNvPr id="4" name="Slide Number Placeholder 3"/>
          <p:cNvSpPr>
            <a:spLocks noGrp="1"/>
          </p:cNvSpPr>
          <p:nvPr>
            <p:ph type="sldNum" sz="quarter" idx="10"/>
          </p:nvPr>
        </p:nvSpPr>
        <p:spPr/>
        <p:txBody>
          <a:bodyPr/>
          <a:lstStyle/>
          <a:p>
            <a:fld id="{C8B9F606-599A-42D5-AE04-579A53076C5B}" type="slidenum">
              <a:rPr lang="en-US" smtClean="0"/>
              <a:pPr/>
              <a:t>9</a:t>
            </a:fld>
            <a:endParaRPr lang="en-US"/>
          </a:p>
        </p:txBody>
      </p:sp>
    </p:spTree>
    <p:extLst>
      <p:ext uri="{BB962C8B-B14F-4D97-AF65-F5344CB8AC3E}">
        <p14:creationId xmlns:p14="http://schemas.microsoft.com/office/powerpoint/2010/main" val="3413127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recognized benefits of CHP.</a:t>
            </a:r>
          </a:p>
        </p:txBody>
      </p:sp>
      <p:sp>
        <p:nvSpPr>
          <p:cNvPr id="4" name="Slide Number Placeholder 3"/>
          <p:cNvSpPr>
            <a:spLocks noGrp="1"/>
          </p:cNvSpPr>
          <p:nvPr>
            <p:ph type="sldNum" sz="quarter" idx="10"/>
          </p:nvPr>
        </p:nvSpPr>
        <p:spPr/>
        <p:txBody>
          <a:bodyPr/>
          <a:lstStyle/>
          <a:p>
            <a:fld id="{C8B9F606-599A-42D5-AE04-579A53076C5B}" type="slidenum">
              <a:rPr lang="en-US" smtClean="0"/>
              <a:pPr/>
              <a:t>10</a:t>
            </a:fld>
            <a:endParaRPr lang="en-US"/>
          </a:p>
        </p:txBody>
      </p:sp>
    </p:spTree>
    <p:extLst>
      <p:ext uri="{BB962C8B-B14F-4D97-AF65-F5344CB8AC3E}">
        <p14:creationId xmlns:p14="http://schemas.microsoft.com/office/powerpoint/2010/main" val="359829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772400" cy="1676400"/>
          </a:xfrm>
        </p:spPr>
        <p:txBody>
          <a:bodyPr>
            <a:normAutofit/>
          </a:bodyPr>
          <a:lstStyle>
            <a:lvl1pPr>
              <a:defRPr sz="4800"/>
            </a:lvl1pPr>
          </a:lstStyle>
          <a:p>
            <a:r>
              <a:rPr lang="en-US" dirty="0"/>
              <a:t>Click to edit Master title style</a:t>
            </a:r>
          </a:p>
        </p:txBody>
      </p:sp>
      <p:sp>
        <p:nvSpPr>
          <p:cNvPr id="3" name="Subtitle 2"/>
          <p:cNvSpPr>
            <a:spLocks noGrp="1"/>
          </p:cNvSpPr>
          <p:nvPr>
            <p:ph type="subTitle" idx="1"/>
          </p:nvPr>
        </p:nvSpPr>
        <p:spPr>
          <a:xfrm>
            <a:off x="2057400" y="3276600"/>
            <a:ext cx="6400800" cy="1752600"/>
          </a:xfrm>
        </p:spPr>
        <p:txBody>
          <a:bodyPr>
            <a:normAutofit/>
          </a:bodyPr>
          <a:lstStyle>
            <a:lvl1pPr marL="0" indent="0" algn="r">
              <a:buNone/>
              <a:defRPr sz="24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5" name="Straight Connector 4"/>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5" name="Straight Connector 4"/>
          <p:cNvCxnSpPr/>
          <p:nvPr userDrawn="1"/>
        </p:nvCxnSpPr>
        <p:spPr>
          <a:xfrm>
            <a:off x="457200" y="6136575"/>
            <a:ext cx="8229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hank You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371600"/>
            <a:ext cx="7772400" cy="1676400"/>
          </a:xfrm>
        </p:spPr>
        <p:txBody>
          <a:bodyPr>
            <a:normAutofit/>
          </a:bodyPr>
          <a:lstStyle>
            <a:lvl1pPr>
              <a:defRPr sz="4800"/>
            </a:lvl1pPr>
          </a:lstStyle>
          <a:p>
            <a:r>
              <a:rPr lang="en-US" dirty="0"/>
              <a:t>Thank you</a:t>
            </a:r>
          </a:p>
        </p:txBody>
      </p:sp>
      <p:sp>
        <p:nvSpPr>
          <p:cNvPr id="3" name="Subtitle 2"/>
          <p:cNvSpPr>
            <a:spLocks noGrp="1"/>
          </p:cNvSpPr>
          <p:nvPr>
            <p:ph type="subTitle" idx="1" hasCustomPrompt="1"/>
          </p:nvPr>
        </p:nvSpPr>
        <p:spPr>
          <a:xfrm>
            <a:off x="2057400" y="3276600"/>
            <a:ext cx="6400800" cy="2438400"/>
          </a:xfrm>
        </p:spPr>
        <p:txBody>
          <a:bodyPr>
            <a:normAutofit/>
          </a:bodyPr>
          <a:lstStyle>
            <a:lvl1pPr marL="0" indent="0" algn="r">
              <a:buNone/>
              <a:defRPr sz="21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[Your  name and contact info]</a:t>
            </a:r>
          </a:p>
        </p:txBody>
      </p:sp>
      <p:cxnSp>
        <p:nvCxnSpPr>
          <p:cNvPr id="5" name="Straight Connector 4"/>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3E387B1-EA60-45C2-9348-664C037E018A}"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4A596-66D5-44EE-890F-57ABDBC65F15}" type="slidenum">
              <a:rPr lang="en-US" smtClean="0"/>
              <a:t>‹#›</a:t>
            </a:fld>
            <a:endParaRPr lang="en-US"/>
          </a:p>
        </p:txBody>
      </p:sp>
    </p:spTree>
    <p:extLst>
      <p:ext uri="{BB962C8B-B14F-4D97-AF65-F5344CB8AC3E}">
        <p14:creationId xmlns:p14="http://schemas.microsoft.com/office/powerpoint/2010/main" val="23009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E387B1-EA60-45C2-9348-664C037E018A}"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4A596-66D5-44EE-890F-57ABDBC65F15}" type="slidenum">
              <a:rPr lang="en-US" smtClean="0"/>
              <a:t>‹#›</a:t>
            </a:fld>
            <a:endParaRPr lang="en-US"/>
          </a:p>
        </p:txBody>
      </p:sp>
    </p:spTree>
    <p:extLst>
      <p:ext uri="{BB962C8B-B14F-4D97-AF65-F5344CB8AC3E}">
        <p14:creationId xmlns:p14="http://schemas.microsoft.com/office/powerpoint/2010/main" val="1126836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E387B1-EA60-45C2-9348-664C037E018A}"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4A596-66D5-44EE-890F-57ABDBC65F15}" type="slidenum">
              <a:rPr lang="en-US" smtClean="0"/>
              <a:t>‹#›</a:t>
            </a:fld>
            <a:endParaRPr lang="en-US"/>
          </a:p>
        </p:txBody>
      </p:sp>
    </p:spTree>
    <p:extLst>
      <p:ext uri="{BB962C8B-B14F-4D97-AF65-F5344CB8AC3E}">
        <p14:creationId xmlns:p14="http://schemas.microsoft.com/office/powerpoint/2010/main" val="3705742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E387B1-EA60-45C2-9348-664C037E018A}"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4A596-66D5-44EE-890F-57ABDBC65F15}" type="slidenum">
              <a:rPr lang="en-US" smtClean="0"/>
              <a:t>‹#›</a:t>
            </a:fld>
            <a:endParaRPr lang="en-US"/>
          </a:p>
        </p:txBody>
      </p:sp>
      <p:cxnSp>
        <p:nvCxnSpPr>
          <p:cNvPr id="8" name="Straight Connector 7"/>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pic>
        <p:nvPicPr>
          <p:cNvPr id="9" name="Picture 2" descr="C:\Users\Christine\Desktop\SW CHP TAP Tempates\Southwest CHP TAP Logo_Long.jpg"/>
          <p:cNvPicPr>
            <a:picLocks noChangeAspect="1" noChangeArrowheads="1"/>
          </p:cNvPicPr>
          <p:nvPr userDrawn="1"/>
        </p:nvPicPr>
        <p:blipFill>
          <a:blip r:embed="rId2" cstate="print"/>
          <a:srcRect/>
          <a:stretch>
            <a:fillRect/>
          </a:stretch>
        </p:blipFill>
        <p:spPr bwMode="auto">
          <a:xfrm>
            <a:off x="3074573" y="6233736"/>
            <a:ext cx="3393948" cy="569330"/>
          </a:xfrm>
          <a:prstGeom prst="rect">
            <a:avLst/>
          </a:prstGeom>
          <a:noFill/>
        </p:spPr>
      </p:pic>
    </p:spTree>
    <p:extLst>
      <p:ext uri="{BB962C8B-B14F-4D97-AF65-F5344CB8AC3E}">
        <p14:creationId xmlns:p14="http://schemas.microsoft.com/office/powerpoint/2010/main" val="39137665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3E387B1-EA60-45C2-9348-664C037E018A}" type="datetimeFigureOut">
              <a:rPr lang="en-US" smtClean="0"/>
              <a:t>10/31/2018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44A596-66D5-44EE-890F-57ABDBC65F15}" type="slidenum">
              <a:rPr lang="en-US" smtClean="0"/>
              <a:t>‹#›</a:t>
            </a:fld>
            <a:endParaRPr lang="en-US"/>
          </a:p>
        </p:txBody>
      </p:sp>
      <p:cxnSp>
        <p:nvCxnSpPr>
          <p:cNvPr id="10" name="Straight Connector 9"/>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pic>
        <p:nvPicPr>
          <p:cNvPr id="11" name="Picture 2" descr="C:\Users\Christine\Desktop\SW CHP TAP Tempates\Southwest CHP TAP Logo_Long.jpg"/>
          <p:cNvPicPr>
            <a:picLocks noChangeAspect="1" noChangeArrowheads="1"/>
          </p:cNvPicPr>
          <p:nvPr userDrawn="1"/>
        </p:nvPicPr>
        <p:blipFill>
          <a:blip r:embed="rId2" cstate="print"/>
          <a:srcRect/>
          <a:stretch>
            <a:fillRect/>
          </a:stretch>
        </p:blipFill>
        <p:spPr bwMode="auto">
          <a:xfrm>
            <a:off x="3074573" y="6233736"/>
            <a:ext cx="3393948" cy="569330"/>
          </a:xfrm>
          <a:prstGeom prst="rect">
            <a:avLst/>
          </a:prstGeom>
          <a:noFill/>
        </p:spPr>
      </p:pic>
    </p:spTree>
    <p:extLst>
      <p:ext uri="{BB962C8B-B14F-4D97-AF65-F5344CB8AC3E}">
        <p14:creationId xmlns:p14="http://schemas.microsoft.com/office/powerpoint/2010/main" val="3640148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E387B1-EA60-45C2-9348-664C037E018A}" type="datetimeFigureOut">
              <a:rPr lang="en-US" smtClean="0"/>
              <a:t>10/31/2018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44A596-66D5-44EE-890F-57ABDBC65F15}" type="slidenum">
              <a:rPr lang="en-US" smtClean="0"/>
              <a:t>‹#›</a:t>
            </a:fld>
            <a:endParaRPr lang="en-US"/>
          </a:p>
        </p:txBody>
      </p:sp>
    </p:spTree>
    <p:extLst>
      <p:ext uri="{BB962C8B-B14F-4D97-AF65-F5344CB8AC3E}">
        <p14:creationId xmlns:p14="http://schemas.microsoft.com/office/powerpoint/2010/main" val="1400154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E387B1-EA60-45C2-9348-664C037E018A}" type="datetimeFigureOut">
              <a:rPr lang="en-US" smtClean="0"/>
              <a:t>10/31/2018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44A596-66D5-44EE-890F-57ABDBC65F15}" type="slidenum">
              <a:rPr lang="en-US" smtClean="0"/>
              <a:t>‹#›</a:t>
            </a:fld>
            <a:endParaRPr lang="en-US"/>
          </a:p>
        </p:txBody>
      </p:sp>
    </p:spTree>
    <p:extLst>
      <p:ext uri="{BB962C8B-B14F-4D97-AF65-F5344CB8AC3E}">
        <p14:creationId xmlns:p14="http://schemas.microsoft.com/office/powerpoint/2010/main" val="560443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4" name="Title 1"/>
          <p:cNvSpPr>
            <a:spLocks noGrp="1"/>
          </p:cNvSpPr>
          <p:nvPr>
            <p:ph type="ctrTitle"/>
          </p:nvPr>
        </p:nvSpPr>
        <p:spPr>
          <a:xfrm>
            <a:off x="685800" y="1219200"/>
            <a:ext cx="7848600" cy="1676400"/>
          </a:xfrm>
        </p:spPr>
        <p:txBody>
          <a:bodyPr>
            <a:noAutofit/>
          </a:bodyPr>
          <a:lstStyle>
            <a:lvl1pPr>
              <a:defRPr sz="6000"/>
            </a:lvl1pPr>
          </a:lstStyle>
          <a:p>
            <a:r>
              <a:rPr lang="en-US"/>
              <a:t>Click to edit Master title style</a:t>
            </a:r>
            <a:endParaRPr lang="en-US" dirty="0"/>
          </a:p>
        </p:txBody>
      </p:sp>
      <p:sp>
        <p:nvSpPr>
          <p:cNvPr id="7" name="Subtitle 2"/>
          <p:cNvSpPr>
            <a:spLocks noGrp="1"/>
          </p:cNvSpPr>
          <p:nvPr>
            <p:ph type="subTitle" idx="1"/>
          </p:nvPr>
        </p:nvSpPr>
        <p:spPr>
          <a:xfrm>
            <a:off x="685800" y="3581400"/>
            <a:ext cx="7772400" cy="1752600"/>
          </a:xfrm>
        </p:spPr>
        <p:txBody>
          <a:bodyPr>
            <a:normAutofit/>
          </a:bodyPr>
          <a:lstStyle>
            <a:lvl1pPr marL="0" indent="0" algn="ctr">
              <a:buNone/>
              <a:defRPr sz="24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9" name="Straight Connector 8"/>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E387B1-EA60-45C2-9348-664C037E018A}"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4A596-66D5-44EE-890F-57ABDBC65F15}" type="slidenum">
              <a:rPr lang="en-US" smtClean="0"/>
              <a:t>‹#›</a:t>
            </a:fld>
            <a:endParaRPr lang="en-US"/>
          </a:p>
        </p:txBody>
      </p:sp>
    </p:spTree>
    <p:extLst>
      <p:ext uri="{BB962C8B-B14F-4D97-AF65-F5344CB8AC3E}">
        <p14:creationId xmlns:p14="http://schemas.microsoft.com/office/powerpoint/2010/main" val="3127649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E387B1-EA60-45C2-9348-664C037E018A}" type="datetimeFigureOut">
              <a:rPr lang="en-US" smtClean="0"/>
              <a:t>10/31/2018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44A596-66D5-44EE-890F-57ABDBC65F15}" type="slidenum">
              <a:rPr lang="en-US" smtClean="0"/>
              <a:t>‹#›</a:t>
            </a:fld>
            <a:endParaRPr lang="en-US"/>
          </a:p>
        </p:txBody>
      </p:sp>
    </p:spTree>
    <p:extLst>
      <p:ext uri="{BB962C8B-B14F-4D97-AF65-F5344CB8AC3E}">
        <p14:creationId xmlns:p14="http://schemas.microsoft.com/office/powerpoint/2010/main" val="3666834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E387B1-EA60-45C2-9348-664C037E018A}"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4A596-66D5-44EE-890F-57ABDBC65F15}" type="slidenum">
              <a:rPr lang="en-US" smtClean="0"/>
              <a:t>‹#›</a:t>
            </a:fld>
            <a:endParaRPr lang="en-US"/>
          </a:p>
        </p:txBody>
      </p:sp>
    </p:spTree>
    <p:extLst>
      <p:ext uri="{BB962C8B-B14F-4D97-AF65-F5344CB8AC3E}">
        <p14:creationId xmlns:p14="http://schemas.microsoft.com/office/powerpoint/2010/main" val="2080580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E387B1-EA60-45C2-9348-664C037E018A}" type="datetimeFigureOut">
              <a:rPr lang="en-US" smtClean="0"/>
              <a:t>10/31/2018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44A596-66D5-44EE-890F-57ABDBC65F15}" type="slidenum">
              <a:rPr lang="en-US" smtClean="0"/>
              <a:t>‹#›</a:t>
            </a:fld>
            <a:endParaRPr lang="en-US"/>
          </a:p>
        </p:txBody>
      </p:sp>
    </p:spTree>
    <p:extLst>
      <p:ext uri="{BB962C8B-B14F-4D97-AF65-F5344CB8AC3E}">
        <p14:creationId xmlns:p14="http://schemas.microsoft.com/office/powerpoint/2010/main" val="1006201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28600"/>
            <a:ext cx="5943600" cy="5638800"/>
          </a:xfrm>
        </p:spPr>
        <p:txBody>
          <a:bodyPr>
            <a:noAutofit/>
          </a:bodyPr>
          <a:lstStyle>
            <a:lvl1pPr algn="l">
              <a:defRPr sz="8000"/>
            </a:lvl1pPr>
          </a:lstStyle>
          <a:p>
            <a:r>
              <a:rPr lang="en-US" dirty="0"/>
              <a:t>Click to edit Master title style</a:t>
            </a:r>
          </a:p>
        </p:txBody>
      </p:sp>
      <p:sp>
        <p:nvSpPr>
          <p:cNvPr id="7" name="Subtitle 2"/>
          <p:cNvSpPr>
            <a:spLocks noGrp="1"/>
          </p:cNvSpPr>
          <p:nvPr>
            <p:ph type="subTitle" idx="1"/>
          </p:nvPr>
        </p:nvSpPr>
        <p:spPr>
          <a:xfrm>
            <a:off x="5562600" y="3657600"/>
            <a:ext cx="3200400" cy="2057400"/>
          </a:xfrm>
        </p:spPr>
        <p:txBody>
          <a:bodyPr>
            <a:normAutofit/>
          </a:bodyPr>
          <a:lstStyle>
            <a:lvl1pPr marL="0" indent="0" algn="ctr">
              <a:buNone/>
              <a:defRPr sz="24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9" name="Straight Connector 8"/>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457200" indent="-457200">
              <a:defRPr sz="2800"/>
            </a:lvl1pPr>
            <a:lvl2pPr>
              <a:spcBef>
                <a:spcPts val="900"/>
              </a:spcBef>
              <a:defRPr sz="2400"/>
            </a:lvl2pPr>
            <a:lvl3pPr>
              <a:spcBef>
                <a:spcPts val="900"/>
              </a:spcBef>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48200" y="1600200"/>
            <a:ext cx="4038600" cy="4525963"/>
          </a:xfrm>
        </p:spPr>
        <p:txBody>
          <a:bodyPr/>
          <a:lstStyle>
            <a:lvl1pPr marL="449263" indent="-449263">
              <a:defRPr sz="2800"/>
            </a:lvl1pPr>
            <a:lvl2pPr>
              <a:spcBef>
                <a:spcPts val="900"/>
              </a:spcBef>
              <a:defRPr sz="2400"/>
            </a:lvl2pPr>
            <a:lvl3pPr>
              <a:spcBef>
                <a:spcPts val="900"/>
              </a:spcBef>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cxnSp>
        <p:nvCxnSpPr>
          <p:cNvPr id="8" name="Straight Connector 7"/>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oot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6"/>
          <p:cNvSpPr>
            <a:spLocks noGrp="1"/>
          </p:cNvSpPr>
          <p:nvPr>
            <p:ph type="body" sz="quarter" idx="10" hasCustomPrompt="1"/>
          </p:nvPr>
        </p:nvSpPr>
        <p:spPr>
          <a:xfrm>
            <a:off x="1371600" y="5638800"/>
            <a:ext cx="6248400" cy="304800"/>
          </a:xfrm>
        </p:spPr>
        <p:txBody>
          <a:bodyPr>
            <a:noAutofit/>
          </a:bodyPr>
          <a:lstStyle>
            <a:lvl1pPr>
              <a:defRPr kumimoji="0" lang="en-US" sz="1400" b="1" i="0" u="none" strike="noStrike" kern="1200" cap="none" spc="0" normalizeH="0" baseline="0" noProof="0" dirty="0" smtClean="0">
                <a:ln>
                  <a:noFill/>
                </a:ln>
                <a:solidFill>
                  <a:schemeClr val="bg1">
                    <a:lumMod val="50000"/>
                  </a:schemeClr>
                </a:solidFill>
                <a:effectLst/>
                <a:uLnTx/>
                <a:uFillTx/>
                <a:latin typeface="Century Gothic" pitchFamily="34" charset="0"/>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dirty="0"/>
              <a:t>Click to edit Master caption style</a:t>
            </a:r>
          </a:p>
        </p:txBody>
      </p:sp>
      <p:cxnSp>
        <p:nvCxnSpPr>
          <p:cNvPr id="8" name="Straight Connector 7"/>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5" name="Straight Connector 4"/>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cxnSp>
        <p:nvCxnSpPr>
          <p:cNvPr id="6" name="Straight Connector 5"/>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3" name="Straight Connector 2"/>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124200" y="6062472"/>
            <a:ext cx="3816096" cy="871728"/>
          </a:xfrm>
          <a:prstGeom prst="rect">
            <a:avLst/>
          </a:prstGeom>
        </p:spPr>
      </p:pic>
      <p:sp>
        <p:nvSpPr>
          <p:cNvPr id="2" name="Title Placeholder 1"/>
          <p:cNvSpPr>
            <a:spLocks noGrp="1"/>
          </p:cNvSpPr>
          <p:nvPr>
            <p:ph type="title"/>
          </p:nvPr>
        </p:nvSpPr>
        <p:spPr>
          <a:xfrm>
            <a:off x="457200" y="274638"/>
            <a:ext cx="8229600" cy="1143000"/>
          </a:xfrm>
          <a:prstGeom prst="rect">
            <a:avLst/>
          </a:prstGeom>
          <a:effectLst>
            <a:innerShdw blurRad="63500" dist="50800" dir="2700000">
              <a:prstClr val="black">
                <a:alpha val="50000"/>
              </a:prstClr>
            </a:inn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cxnSp>
        <p:nvCxnSpPr>
          <p:cNvPr id="5" name="Straight Connector 4"/>
          <p:cNvCxnSpPr/>
          <p:nvPr userDrawn="1"/>
        </p:nvCxnSpPr>
        <p:spPr>
          <a:xfrm>
            <a:off x="838200" y="6172200"/>
            <a:ext cx="7848600" cy="0"/>
          </a:xfrm>
          <a:prstGeom prst="line">
            <a:avLst/>
          </a:prstGeom>
          <a:ln w="19050">
            <a:solidFill>
              <a:srgbClr val="0080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63" r:id="rId3"/>
    <p:sldLayoutId id="2147483652" r:id="rId4"/>
    <p:sldLayoutId id="2147483654" r:id="rId5"/>
    <p:sldLayoutId id="2147483650" r:id="rId6"/>
    <p:sldLayoutId id="2147483660" r:id="rId7"/>
    <p:sldLayoutId id="2147483661" r:id="rId8"/>
    <p:sldLayoutId id="2147483655" r:id="rId9"/>
    <p:sldLayoutId id="2147483656" r:id="rId10"/>
    <p:sldLayoutId id="2147483659" r:id="rId11"/>
    <p:sldLayoutId id="2147483662" r:id="rId12"/>
  </p:sldLayoutIdLst>
  <p:txStyles>
    <p:titleStyle>
      <a:lvl1pPr algn="ctr" defTabSz="914400" rtl="0" eaLnBrk="1" latinLnBrk="0" hangingPunct="1">
        <a:spcBef>
          <a:spcPct val="0"/>
        </a:spcBef>
        <a:buNone/>
        <a:defRPr sz="4400" b="1" kern="1200">
          <a:solidFill>
            <a:srgbClr val="008000"/>
          </a:solidFill>
          <a:effectLst/>
          <a:latin typeface="Century Gothic" pitchFamily="34" charset="0"/>
          <a:ea typeface="+mj-ea"/>
          <a:cs typeface="+mj-cs"/>
        </a:defRPr>
      </a:lvl1pPr>
    </p:titleStyle>
    <p:bodyStyle>
      <a:lvl1pPr marL="457200" indent="-457200" algn="l" defTabSz="914400" rtl="0" eaLnBrk="1" latinLnBrk="0" hangingPunct="1">
        <a:spcBef>
          <a:spcPct val="20000"/>
        </a:spcBef>
        <a:buClr>
          <a:srgbClr val="008000"/>
        </a:buClr>
        <a:buFont typeface="Wingdings" pitchFamily="2" charset="2"/>
        <a:buChar char="§"/>
        <a:defRPr sz="3200" b="1" kern="1200">
          <a:solidFill>
            <a:schemeClr val="tx1"/>
          </a:solidFill>
          <a:latin typeface="Calibri Light" pitchFamily="34" charset="0"/>
          <a:ea typeface="+mn-ea"/>
          <a:cs typeface="+mn-cs"/>
        </a:defRPr>
      </a:lvl1pPr>
      <a:lvl2pPr marL="914400" indent="-457200" algn="l" defTabSz="914400" rtl="0" eaLnBrk="1" latinLnBrk="0" hangingPunct="1">
        <a:spcBef>
          <a:spcPts val="900"/>
        </a:spcBef>
        <a:buClr>
          <a:srgbClr val="008000"/>
        </a:buClr>
        <a:buSzPct val="105000"/>
        <a:buFont typeface="MS Reference Sans Serif" pitchFamily="34" charset="0"/>
        <a:buChar char="◦"/>
        <a:defRPr sz="2400" b="1" kern="1200">
          <a:solidFill>
            <a:schemeClr val="tx1"/>
          </a:solidFill>
          <a:latin typeface="Calibri Light" pitchFamily="34" charset="0"/>
          <a:ea typeface="+mn-ea"/>
          <a:cs typeface="+mn-cs"/>
        </a:defRPr>
      </a:lvl2pPr>
      <a:lvl3pPr marL="1143000" indent="-228600" algn="l" defTabSz="914400" rtl="0" eaLnBrk="1" latinLnBrk="0" hangingPunct="1">
        <a:spcBef>
          <a:spcPts val="900"/>
        </a:spcBef>
        <a:buClr>
          <a:srgbClr val="008000"/>
        </a:buClr>
        <a:buFont typeface="Franklin Gothic Book" pitchFamily="34" charset="0"/>
        <a:buChar char="–"/>
        <a:defRPr sz="2000" b="1"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387B1-EA60-45C2-9348-664C037E018A}" type="datetimeFigureOut">
              <a:rPr lang="en-US" smtClean="0"/>
              <a:t>10/31/2018</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4A596-66D5-44EE-890F-57ABDBC65F15}" type="slidenum">
              <a:rPr lang="en-US" smtClean="0"/>
              <a:t>‹#›</a:t>
            </a:fld>
            <a:endParaRPr lang="en-US"/>
          </a:p>
        </p:txBody>
      </p:sp>
    </p:spTree>
    <p:extLst>
      <p:ext uri="{BB962C8B-B14F-4D97-AF65-F5344CB8AC3E}">
        <p14:creationId xmlns:p14="http://schemas.microsoft.com/office/powerpoint/2010/main" val="94869509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www.energy.gov/chp"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383323"/>
            <a:ext cx="8534400" cy="1676400"/>
          </a:xfrm>
        </p:spPr>
        <p:txBody>
          <a:bodyPr>
            <a:noAutofit/>
          </a:bodyPr>
          <a:lstStyle/>
          <a:p>
            <a:r>
              <a:rPr lang="en-US" dirty="0"/>
              <a:t>Determining Opportunities for Combined Heat and Power (CHP) in the Oilfield</a:t>
            </a:r>
          </a:p>
        </p:txBody>
      </p:sp>
      <p:sp>
        <p:nvSpPr>
          <p:cNvPr id="3" name="Subtitle 2"/>
          <p:cNvSpPr>
            <a:spLocks noGrp="1"/>
          </p:cNvSpPr>
          <p:nvPr>
            <p:ph type="subTitle" idx="1"/>
          </p:nvPr>
        </p:nvSpPr>
        <p:spPr>
          <a:xfrm>
            <a:off x="381000" y="3581400"/>
            <a:ext cx="8382000" cy="2209800"/>
          </a:xfrm>
        </p:spPr>
        <p:txBody>
          <a:bodyPr>
            <a:normAutofit/>
          </a:bodyPr>
          <a:lstStyle/>
          <a:p>
            <a:r>
              <a:rPr lang="en-US" sz="2000" dirty="0"/>
              <a:t>Andra Wilcox, Upper-West CHP TAP  </a:t>
            </a:r>
          </a:p>
          <a:p>
            <a:r>
              <a:rPr lang="en-US" sz="2000" dirty="0"/>
              <a:t>October 31,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7582C13-392F-4568-A25D-8794DCEB11E9}"/>
              </a:ext>
            </a:extLst>
          </p:cNvPr>
          <p:cNvSpPr txBox="1">
            <a:spLocks noChangeArrowheads="1"/>
          </p:cNvSpPr>
          <p:nvPr/>
        </p:nvSpPr>
        <p:spPr>
          <a:xfrm>
            <a:off x="457200" y="304800"/>
            <a:ext cx="8229600" cy="960438"/>
          </a:xfrm>
          <a:prstGeom prst="rect">
            <a:avLst/>
          </a:prstGeom>
        </p:spPr>
        <p:txBody>
          <a:bodyPr>
            <a:normAutofit/>
          </a:bodyPr>
          <a:lstStyle>
            <a:lvl1pPr algn="ctr" defTabSz="914400" rtl="0" eaLnBrk="1" latinLnBrk="0" hangingPunct="1">
              <a:spcBef>
                <a:spcPct val="0"/>
              </a:spcBef>
              <a:buNone/>
              <a:defRPr sz="4400" b="1" kern="1200">
                <a:solidFill>
                  <a:srgbClr val="008000"/>
                </a:solidFill>
                <a:effectLst/>
                <a:latin typeface="Century Gothic" pitchFamily="34" charset="0"/>
                <a:ea typeface="+mj-ea"/>
                <a:cs typeface="+mj-cs"/>
              </a:defRPr>
            </a:lvl1pPr>
          </a:lstStyle>
          <a:p>
            <a:r>
              <a:rPr lang="en-US" sz="3600" dirty="0"/>
              <a:t>Benefits of CHP</a:t>
            </a:r>
          </a:p>
        </p:txBody>
      </p:sp>
      <p:sp>
        <p:nvSpPr>
          <p:cNvPr id="3" name="Rectangle 3">
            <a:extLst>
              <a:ext uri="{FF2B5EF4-FFF2-40B4-BE49-F238E27FC236}">
                <a16:creationId xmlns:a16="http://schemas.microsoft.com/office/drawing/2014/main" id="{3F0319C7-329B-423A-B481-5DCF6E939ED6}"/>
              </a:ext>
            </a:extLst>
          </p:cNvPr>
          <p:cNvSpPr txBox="1">
            <a:spLocks noChangeArrowheads="1"/>
          </p:cNvSpPr>
          <p:nvPr/>
        </p:nvSpPr>
        <p:spPr>
          <a:xfrm>
            <a:off x="685800" y="1408673"/>
            <a:ext cx="8229600" cy="4525963"/>
          </a:xfrm>
          <a:prstGeom prst="rect">
            <a:avLst/>
          </a:prstGeom>
        </p:spPr>
        <p:txBody>
          <a:bodyPr>
            <a:normAutofit fontScale="92500"/>
          </a:bodyPr>
          <a:lstStyle>
            <a:lvl1pPr marL="457200" indent="-457200" algn="l" defTabSz="914400" rtl="0" eaLnBrk="1" latinLnBrk="0" hangingPunct="1">
              <a:spcBef>
                <a:spcPct val="20000"/>
              </a:spcBef>
              <a:buClr>
                <a:srgbClr val="008000"/>
              </a:buClr>
              <a:buFont typeface="Wingdings" pitchFamily="2" charset="2"/>
              <a:buChar char="§"/>
              <a:defRPr sz="3200" b="1" kern="1200">
                <a:solidFill>
                  <a:schemeClr val="tx1"/>
                </a:solidFill>
                <a:latin typeface="Calibri Light" pitchFamily="34" charset="0"/>
                <a:ea typeface="+mn-ea"/>
                <a:cs typeface="+mn-cs"/>
              </a:defRPr>
            </a:lvl1pPr>
            <a:lvl2pPr marL="914400" indent="-457200" algn="l" defTabSz="914400" rtl="0" eaLnBrk="1" latinLnBrk="0" hangingPunct="1">
              <a:spcBef>
                <a:spcPts val="900"/>
              </a:spcBef>
              <a:buClr>
                <a:srgbClr val="008000"/>
              </a:buClr>
              <a:buSzPct val="105000"/>
              <a:buFont typeface="MS Reference Sans Serif" pitchFamily="34" charset="0"/>
              <a:buChar char="◦"/>
              <a:defRPr sz="2400" b="1" kern="1200">
                <a:solidFill>
                  <a:schemeClr val="tx1"/>
                </a:solidFill>
                <a:latin typeface="Calibri Light" pitchFamily="34" charset="0"/>
                <a:ea typeface="+mn-ea"/>
                <a:cs typeface="+mn-cs"/>
              </a:defRPr>
            </a:lvl2pPr>
            <a:lvl3pPr marL="1143000" indent="-228600" algn="l" defTabSz="914400" rtl="0" eaLnBrk="1" latinLnBrk="0" hangingPunct="1">
              <a:spcBef>
                <a:spcPts val="900"/>
              </a:spcBef>
              <a:buClr>
                <a:srgbClr val="008000"/>
              </a:buClr>
              <a:buFont typeface="Franklin Gothic Book" pitchFamily="34" charset="0"/>
              <a:buChar char="–"/>
              <a:defRPr sz="2000" b="1"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spcBef>
                <a:spcPts val="1800"/>
              </a:spcBef>
            </a:pPr>
            <a:r>
              <a:rPr lang="en-US" b="0" dirty="0">
                <a:cs typeface="Calibri" pitchFamily="34" charset="0"/>
              </a:rPr>
              <a:t>CHP is </a:t>
            </a:r>
            <a:r>
              <a:rPr lang="en-US" dirty="0">
                <a:cs typeface="Calibri" pitchFamily="34" charset="0"/>
              </a:rPr>
              <a:t>more efficient </a:t>
            </a:r>
            <a:r>
              <a:rPr lang="en-US" b="0" dirty="0">
                <a:cs typeface="Calibri" pitchFamily="34" charset="0"/>
              </a:rPr>
              <a:t>than separate generation of electricity and heating/cooling</a:t>
            </a:r>
          </a:p>
          <a:p>
            <a:pPr>
              <a:lnSpc>
                <a:spcPct val="85000"/>
              </a:lnSpc>
              <a:spcBef>
                <a:spcPts val="1800"/>
              </a:spcBef>
            </a:pPr>
            <a:r>
              <a:rPr lang="en-US" b="0" dirty="0">
                <a:cs typeface="Calibri" pitchFamily="34" charset="0"/>
              </a:rPr>
              <a:t>Higher efficiency translates to </a:t>
            </a:r>
            <a:r>
              <a:rPr lang="en-US" dirty="0">
                <a:cs typeface="Calibri" pitchFamily="34" charset="0"/>
              </a:rPr>
              <a:t>lower operating costs</a:t>
            </a:r>
            <a:r>
              <a:rPr lang="en-US" b="0" dirty="0">
                <a:cs typeface="Calibri" pitchFamily="34" charset="0"/>
              </a:rPr>
              <a:t> (but requires capital investment)</a:t>
            </a:r>
          </a:p>
          <a:p>
            <a:pPr>
              <a:lnSpc>
                <a:spcPct val="85000"/>
              </a:lnSpc>
              <a:spcBef>
                <a:spcPts val="1800"/>
              </a:spcBef>
            </a:pPr>
            <a:r>
              <a:rPr lang="en-US" b="0" dirty="0">
                <a:cs typeface="Calibri" pitchFamily="34" charset="0"/>
              </a:rPr>
              <a:t>Higher efficiency </a:t>
            </a:r>
            <a:r>
              <a:rPr lang="en-US" dirty="0">
                <a:cs typeface="Calibri" pitchFamily="34" charset="0"/>
              </a:rPr>
              <a:t>reduces emissions </a:t>
            </a:r>
            <a:r>
              <a:rPr lang="en-US" b="0" dirty="0">
                <a:cs typeface="Calibri" pitchFamily="34" charset="0"/>
              </a:rPr>
              <a:t>of pollutants</a:t>
            </a:r>
          </a:p>
          <a:p>
            <a:pPr>
              <a:lnSpc>
                <a:spcPct val="85000"/>
              </a:lnSpc>
              <a:spcBef>
                <a:spcPts val="1800"/>
              </a:spcBef>
            </a:pPr>
            <a:r>
              <a:rPr lang="en-US" b="0" dirty="0">
                <a:cs typeface="Calibri" pitchFamily="34" charset="0"/>
              </a:rPr>
              <a:t>CHP can also increase </a:t>
            </a:r>
            <a:r>
              <a:rPr lang="en-US" dirty="0">
                <a:cs typeface="Calibri" pitchFamily="34" charset="0"/>
              </a:rPr>
              <a:t>energy reliability </a:t>
            </a:r>
            <a:r>
              <a:rPr lang="en-US" b="0" dirty="0">
                <a:cs typeface="Calibri" pitchFamily="34" charset="0"/>
              </a:rPr>
              <a:t>and </a:t>
            </a:r>
            <a:r>
              <a:rPr lang="en-US" dirty="0">
                <a:cs typeface="Calibri" pitchFamily="34" charset="0"/>
              </a:rPr>
              <a:t>enhance power quality</a:t>
            </a:r>
            <a:r>
              <a:rPr lang="en-US" b="0" dirty="0">
                <a:cs typeface="Calibri" pitchFamily="34" charset="0"/>
              </a:rPr>
              <a:t> </a:t>
            </a:r>
          </a:p>
          <a:p>
            <a:pPr>
              <a:lnSpc>
                <a:spcPct val="85000"/>
              </a:lnSpc>
              <a:spcBef>
                <a:spcPts val="1800"/>
              </a:spcBef>
            </a:pPr>
            <a:r>
              <a:rPr lang="en-US" b="0" dirty="0">
                <a:cs typeface="Calibri" pitchFamily="34" charset="0"/>
              </a:rPr>
              <a:t>On-site electric generation can </a:t>
            </a:r>
            <a:r>
              <a:rPr lang="en-US" dirty="0">
                <a:cs typeface="Calibri" pitchFamily="34" charset="0"/>
              </a:rPr>
              <a:t>reduce grid congestion</a:t>
            </a:r>
            <a:r>
              <a:rPr lang="en-US" b="0" dirty="0">
                <a:cs typeface="Calibri" pitchFamily="34" charset="0"/>
              </a:rPr>
              <a:t> and avoid distribution costs</a:t>
            </a:r>
          </a:p>
        </p:txBody>
      </p:sp>
    </p:spTree>
    <p:extLst>
      <p:ext uri="{BB962C8B-B14F-4D97-AF65-F5344CB8AC3E}">
        <p14:creationId xmlns:p14="http://schemas.microsoft.com/office/powerpoint/2010/main" val="3438246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34FA3C-BA51-4B21-B62F-6CD1F2A324DC}"/>
              </a:ext>
            </a:extLst>
          </p:cNvPr>
          <p:cNvSpPr/>
          <p:nvPr/>
        </p:nvSpPr>
        <p:spPr>
          <a:xfrm>
            <a:off x="742949" y="990600"/>
            <a:ext cx="7658100" cy="4585871"/>
          </a:xfrm>
          <a:prstGeom prst="rect">
            <a:avLst/>
          </a:prstGeom>
        </p:spPr>
        <p:txBody>
          <a:bodyPr wrap="square">
            <a:spAutoFit/>
          </a:bodyPr>
          <a:lstStyle/>
          <a:p>
            <a:pPr algn="ctr"/>
            <a:r>
              <a:rPr lang="en-US" sz="2500" dirty="0">
                <a:latin typeface="Calibri" panose="020F0502020204030204" pitchFamily="34" charset="0"/>
              </a:rPr>
              <a:t>Industry is increasingly taking advantage of the efficiency and optimization available with electrification, there many benefits to integrate CHP to support corporate objectives of LEANER and CLEANER Operations.  </a:t>
            </a:r>
          </a:p>
          <a:p>
            <a:endParaRPr lang="en-US" sz="2400" dirty="0">
              <a:latin typeface="Calibri" panose="020F0502020204030204" pitchFamily="34" charset="0"/>
            </a:endParaRPr>
          </a:p>
          <a:p>
            <a:r>
              <a:rPr lang="en-US" sz="2400" dirty="0">
                <a:latin typeface="Calibri" panose="020F0502020204030204" pitchFamily="34" charset="0"/>
              </a:rPr>
              <a:t>CHP technologies are advancing:</a:t>
            </a:r>
          </a:p>
          <a:p>
            <a:pPr marL="342900" indent="-342900">
              <a:buFont typeface="Arial" panose="020B0604020202020204" pitchFamily="34" charset="0"/>
              <a:buChar char="•"/>
            </a:pPr>
            <a:r>
              <a:rPr lang="en-US" sz="2400" dirty="0">
                <a:latin typeface="Calibri" panose="020F0502020204030204" pitchFamily="34" charset="0"/>
              </a:rPr>
              <a:t>Minimal maintenance – cutting maintenance time 80 -90% compared to reciprocating engines. </a:t>
            </a:r>
          </a:p>
          <a:p>
            <a:pPr marL="342900" indent="-342900">
              <a:buFont typeface="Arial" panose="020B0604020202020204" pitchFamily="34" charset="0"/>
              <a:buChar char="•"/>
            </a:pPr>
            <a:r>
              <a:rPr lang="en-US" sz="2400" dirty="0">
                <a:latin typeface="Calibri" panose="020F0502020204030204" pitchFamily="34" charset="0"/>
              </a:rPr>
              <a:t>Air bearings – cut the need for lubricants (which also reduces site footprint).</a:t>
            </a:r>
          </a:p>
          <a:p>
            <a:pPr marL="342900" indent="-342900">
              <a:buFont typeface="Arial" panose="020B0604020202020204" pitchFamily="34" charset="0"/>
              <a:buChar char="•"/>
            </a:pPr>
            <a:r>
              <a:rPr lang="en-US" sz="2400" dirty="0">
                <a:latin typeface="Calibri" panose="020F0502020204030204" pitchFamily="34" charset="0"/>
              </a:rPr>
              <a:t>Turbines and/or microturbines can run on unprocessed wellhead gas that might otherwise be flared.</a:t>
            </a:r>
          </a:p>
        </p:txBody>
      </p:sp>
      <p:sp>
        <p:nvSpPr>
          <p:cNvPr id="4" name="Title 2">
            <a:extLst>
              <a:ext uri="{FF2B5EF4-FFF2-40B4-BE49-F238E27FC236}">
                <a16:creationId xmlns:a16="http://schemas.microsoft.com/office/drawing/2014/main" id="{02D31C14-6467-4D8A-9D41-70C225A529ED}"/>
              </a:ext>
            </a:extLst>
          </p:cNvPr>
          <p:cNvSpPr txBox="1">
            <a:spLocks/>
          </p:cNvSpPr>
          <p:nvPr/>
        </p:nvSpPr>
        <p:spPr>
          <a:xfrm>
            <a:off x="457199" y="152400"/>
            <a:ext cx="8229600" cy="1143000"/>
          </a:xfrm>
          <a:prstGeom prst="rect">
            <a:avLst/>
          </a:prstGeom>
        </p:spPr>
        <p:txBody>
          <a:bodyPr>
            <a:normAutofit/>
          </a:bodyPr>
          <a:lstStyle>
            <a:lvl1pPr algn="ctr" defTabSz="914400" rtl="0" eaLnBrk="1" latinLnBrk="0" hangingPunct="1">
              <a:spcBef>
                <a:spcPct val="0"/>
              </a:spcBef>
              <a:buNone/>
              <a:defRPr sz="4400" b="1" kern="1200">
                <a:solidFill>
                  <a:srgbClr val="008000"/>
                </a:solidFill>
                <a:effectLst/>
                <a:latin typeface="Century Gothic" pitchFamily="34" charset="0"/>
                <a:ea typeface="+mj-ea"/>
                <a:cs typeface="+mj-cs"/>
              </a:defRPr>
            </a:lvl1pPr>
          </a:lstStyle>
          <a:p>
            <a:pPr>
              <a:lnSpc>
                <a:spcPct val="90000"/>
              </a:lnSpc>
            </a:pPr>
            <a:r>
              <a:rPr lang="en-US" sz="4000" dirty="0"/>
              <a:t>Why CHP in the Oilfield?</a:t>
            </a:r>
          </a:p>
        </p:txBody>
      </p:sp>
    </p:spTree>
    <p:extLst>
      <p:ext uri="{BB962C8B-B14F-4D97-AF65-F5344CB8AC3E}">
        <p14:creationId xmlns:p14="http://schemas.microsoft.com/office/powerpoint/2010/main" val="3121843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81A45C-8ADE-4EC8-8C5B-518195D659E5}"/>
              </a:ext>
            </a:extLst>
          </p:cNvPr>
          <p:cNvSpPr txBox="1">
            <a:spLocks/>
          </p:cNvSpPr>
          <p:nvPr/>
        </p:nvSpPr>
        <p:spPr>
          <a:xfrm>
            <a:off x="457199" y="152400"/>
            <a:ext cx="8229600" cy="1143000"/>
          </a:xfrm>
          <a:prstGeom prst="rect">
            <a:avLst/>
          </a:prstGeom>
        </p:spPr>
        <p:txBody>
          <a:bodyPr>
            <a:normAutofit/>
          </a:bodyPr>
          <a:lstStyle>
            <a:lvl1pPr algn="ctr" defTabSz="914400" rtl="0" eaLnBrk="1" latinLnBrk="0" hangingPunct="1">
              <a:spcBef>
                <a:spcPct val="0"/>
              </a:spcBef>
              <a:buNone/>
              <a:defRPr sz="4400" b="1" kern="1200">
                <a:solidFill>
                  <a:srgbClr val="008000"/>
                </a:solidFill>
                <a:effectLst/>
                <a:latin typeface="Century Gothic" pitchFamily="34" charset="0"/>
                <a:ea typeface="+mj-ea"/>
                <a:cs typeface="+mj-cs"/>
              </a:defRPr>
            </a:lvl1pPr>
          </a:lstStyle>
          <a:p>
            <a:pPr>
              <a:lnSpc>
                <a:spcPct val="90000"/>
              </a:lnSpc>
            </a:pPr>
            <a:r>
              <a:rPr lang="en-US" sz="4000" dirty="0"/>
              <a:t>Why CHP in the Oilfield?</a:t>
            </a:r>
          </a:p>
        </p:txBody>
      </p:sp>
      <p:sp>
        <p:nvSpPr>
          <p:cNvPr id="4" name="Content Placeholder 1">
            <a:extLst>
              <a:ext uri="{FF2B5EF4-FFF2-40B4-BE49-F238E27FC236}">
                <a16:creationId xmlns:a16="http://schemas.microsoft.com/office/drawing/2014/main" id="{3EDBF815-499B-4A49-A79D-0A3376E9266A}"/>
              </a:ext>
            </a:extLst>
          </p:cNvPr>
          <p:cNvSpPr txBox="1">
            <a:spLocks/>
          </p:cNvSpPr>
          <p:nvPr/>
        </p:nvSpPr>
        <p:spPr>
          <a:xfrm>
            <a:off x="383894" y="1485900"/>
            <a:ext cx="4416706" cy="3886200"/>
          </a:xfrm>
          <a:prstGeom prst="rect">
            <a:avLst/>
          </a:prstGeom>
        </p:spPr>
        <p:txBody>
          <a:bodyPr>
            <a:noAutofit/>
          </a:bodyPr>
          <a:lstStyle>
            <a:lvl1pPr marL="457200" indent="-457200" algn="l" defTabSz="914400" rtl="0" eaLnBrk="1" latinLnBrk="0" hangingPunct="1">
              <a:spcBef>
                <a:spcPct val="20000"/>
              </a:spcBef>
              <a:buClr>
                <a:srgbClr val="008000"/>
              </a:buClr>
              <a:buFont typeface="Wingdings" pitchFamily="2" charset="2"/>
              <a:buChar char="§"/>
              <a:defRPr sz="3200" b="1" kern="1200">
                <a:solidFill>
                  <a:schemeClr val="tx1"/>
                </a:solidFill>
                <a:latin typeface="Calibri Light" pitchFamily="34" charset="0"/>
                <a:ea typeface="+mn-ea"/>
                <a:cs typeface="+mn-cs"/>
              </a:defRPr>
            </a:lvl1pPr>
            <a:lvl2pPr marL="914400" indent="-457200" algn="l" defTabSz="914400" rtl="0" eaLnBrk="1" latinLnBrk="0" hangingPunct="1">
              <a:spcBef>
                <a:spcPts val="900"/>
              </a:spcBef>
              <a:buClr>
                <a:srgbClr val="008000"/>
              </a:buClr>
              <a:buSzPct val="105000"/>
              <a:buFont typeface="MS Reference Sans Serif" pitchFamily="34" charset="0"/>
              <a:buChar char="◦"/>
              <a:defRPr sz="2400" b="1" kern="1200">
                <a:solidFill>
                  <a:schemeClr val="tx1"/>
                </a:solidFill>
                <a:latin typeface="Calibri Light" pitchFamily="34" charset="0"/>
                <a:ea typeface="+mn-ea"/>
                <a:cs typeface="+mn-cs"/>
              </a:defRPr>
            </a:lvl2pPr>
            <a:lvl3pPr marL="1143000" indent="-228600" algn="l" defTabSz="914400" rtl="0" eaLnBrk="1" latinLnBrk="0" hangingPunct="1">
              <a:spcBef>
                <a:spcPts val="900"/>
              </a:spcBef>
              <a:buClr>
                <a:srgbClr val="008000"/>
              </a:buClr>
              <a:buFont typeface="Franklin Gothic Book" pitchFamily="34" charset="0"/>
              <a:buChar char="–"/>
              <a:defRPr sz="2000" b="1"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800"/>
              </a:spcBef>
              <a:spcAft>
                <a:spcPts val="600"/>
              </a:spcAft>
              <a:buFont typeface="Wingdings" pitchFamily="2" charset="2"/>
              <a:buNone/>
            </a:pPr>
            <a:r>
              <a:rPr lang="en-US" b="0" u="sng" dirty="0">
                <a:solidFill>
                  <a:srgbClr val="008000"/>
                </a:solidFill>
                <a:latin typeface="Aharoni" panose="02010803020104030203" pitchFamily="2" charset="-79"/>
                <a:cs typeface="Aharoni" panose="02010803020104030203" pitchFamily="2" charset="-79"/>
              </a:rPr>
              <a:t>Energy Efficiency</a:t>
            </a:r>
          </a:p>
          <a:p>
            <a:pPr>
              <a:spcBef>
                <a:spcPts val="1800"/>
              </a:spcBef>
              <a:spcAft>
                <a:spcPts val="600"/>
              </a:spcAft>
            </a:pPr>
            <a:r>
              <a:rPr lang="en-US" sz="2400" dirty="0">
                <a:solidFill>
                  <a:schemeClr val="tx1">
                    <a:lumMod val="65000"/>
                    <a:lumOff val="35000"/>
                  </a:schemeClr>
                </a:solidFill>
                <a:latin typeface="Calibri" panose="020F0502020204030204" pitchFamily="34" charset="0"/>
                <a:cs typeface="Calibri" pitchFamily="34" charset="0"/>
              </a:rPr>
              <a:t>Reduce Energy Costs</a:t>
            </a:r>
          </a:p>
          <a:p>
            <a:pPr>
              <a:spcBef>
                <a:spcPts val="1800"/>
              </a:spcBef>
              <a:spcAft>
                <a:spcPts val="600"/>
              </a:spcAft>
            </a:pPr>
            <a:r>
              <a:rPr lang="en-US" sz="2400" dirty="0">
                <a:solidFill>
                  <a:schemeClr val="tx1">
                    <a:lumMod val="65000"/>
                    <a:lumOff val="35000"/>
                  </a:schemeClr>
                </a:solidFill>
                <a:latin typeface="Calibri" panose="020F0502020204030204" pitchFamily="34" charset="0"/>
                <a:cs typeface="Calibri" pitchFamily="34" charset="0"/>
              </a:rPr>
              <a:t>Power Reliability</a:t>
            </a:r>
          </a:p>
          <a:p>
            <a:pPr>
              <a:spcBef>
                <a:spcPts val="1800"/>
              </a:spcBef>
              <a:spcAft>
                <a:spcPts val="600"/>
              </a:spcAft>
            </a:pPr>
            <a:r>
              <a:rPr lang="en-US" sz="2400" dirty="0">
                <a:solidFill>
                  <a:schemeClr val="tx1">
                    <a:lumMod val="65000"/>
                    <a:lumOff val="35000"/>
                  </a:schemeClr>
                </a:solidFill>
                <a:latin typeface="Calibri" panose="020F0502020204030204" pitchFamily="34" charset="0"/>
                <a:cs typeface="Calibri" pitchFamily="34" charset="0"/>
              </a:rPr>
              <a:t>Sustainability/Resilience  </a:t>
            </a:r>
          </a:p>
          <a:p>
            <a:pPr>
              <a:spcBef>
                <a:spcPts val="1800"/>
              </a:spcBef>
              <a:spcAft>
                <a:spcPts val="600"/>
              </a:spcAft>
            </a:pPr>
            <a:r>
              <a:rPr lang="en-US" sz="2400" dirty="0">
                <a:solidFill>
                  <a:schemeClr val="tx1">
                    <a:lumMod val="65000"/>
                    <a:lumOff val="35000"/>
                  </a:schemeClr>
                </a:solidFill>
                <a:latin typeface="Calibri" panose="020F0502020204030204" pitchFamily="34" charset="0"/>
                <a:cs typeface="Calibri" pitchFamily="34" charset="0"/>
              </a:rPr>
              <a:t>Lower Emissions</a:t>
            </a:r>
          </a:p>
          <a:p>
            <a:pPr>
              <a:spcBef>
                <a:spcPts val="1800"/>
              </a:spcBef>
              <a:spcAft>
                <a:spcPts val="600"/>
              </a:spcAft>
            </a:pPr>
            <a:r>
              <a:rPr lang="en-US" sz="2400" dirty="0">
                <a:solidFill>
                  <a:schemeClr val="tx1">
                    <a:lumMod val="65000"/>
                    <a:lumOff val="35000"/>
                  </a:schemeClr>
                </a:solidFill>
                <a:latin typeface="Calibri" panose="020F0502020204030204" pitchFamily="34" charset="0"/>
                <a:cs typeface="Calibri" pitchFamily="34" charset="0"/>
              </a:rPr>
              <a:t>Economic Incentives</a:t>
            </a:r>
          </a:p>
          <a:p>
            <a:pPr>
              <a:spcBef>
                <a:spcPts val="1800"/>
              </a:spcBef>
              <a:spcAft>
                <a:spcPts val="600"/>
              </a:spcAft>
            </a:pPr>
            <a:endParaRPr lang="en-US" sz="2400" dirty="0">
              <a:solidFill>
                <a:schemeClr val="tx1">
                  <a:lumMod val="65000"/>
                  <a:lumOff val="35000"/>
                </a:schemeClr>
              </a:solidFill>
              <a:latin typeface="Calibri" panose="020F0502020204030204" pitchFamily="34" charset="0"/>
              <a:cs typeface="Calibri" pitchFamily="34" charset="0"/>
            </a:endParaRPr>
          </a:p>
        </p:txBody>
      </p:sp>
      <p:sp>
        <p:nvSpPr>
          <p:cNvPr id="5" name="Content Placeholder 4">
            <a:extLst>
              <a:ext uri="{FF2B5EF4-FFF2-40B4-BE49-F238E27FC236}">
                <a16:creationId xmlns:a16="http://schemas.microsoft.com/office/drawing/2014/main" id="{55FF750D-1B0E-40E3-B78C-601C40CC3199}"/>
              </a:ext>
            </a:extLst>
          </p:cNvPr>
          <p:cNvSpPr txBox="1">
            <a:spLocks/>
          </p:cNvSpPr>
          <p:nvPr/>
        </p:nvSpPr>
        <p:spPr>
          <a:xfrm>
            <a:off x="4572000" y="1485900"/>
            <a:ext cx="4495109" cy="3886200"/>
          </a:xfrm>
          <a:prstGeom prst="rect">
            <a:avLst/>
          </a:prstGeom>
        </p:spPr>
        <p:txBody>
          <a:bodyPr>
            <a:noAutofit/>
          </a:bodyPr>
          <a:lstStyle>
            <a:lvl1pPr marL="457200" indent="-457200" algn="l" defTabSz="914400" rtl="0" eaLnBrk="1" latinLnBrk="0" hangingPunct="1">
              <a:spcBef>
                <a:spcPct val="20000"/>
              </a:spcBef>
              <a:buClr>
                <a:srgbClr val="008000"/>
              </a:buClr>
              <a:buFont typeface="Wingdings" pitchFamily="2" charset="2"/>
              <a:buChar char="§"/>
              <a:defRPr sz="3200" b="1" kern="1200">
                <a:solidFill>
                  <a:schemeClr val="tx1"/>
                </a:solidFill>
                <a:latin typeface="Calibri Light" pitchFamily="34" charset="0"/>
                <a:ea typeface="+mn-ea"/>
                <a:cs typeface="+mn-cs"/>
              </a:defRPr>
            </a:lvl1pPr>
            <a:lvl2pPr marL="914400" indent="-457200" algn="l" defTabSz="914400" rtl="0" eaLnBrk="1" latinLnBrk="0" hangingPunct="1">
              <a:spcBef>
                <a:spcPts val="900"/>
              </a:spcBef>
              <a:buClr>
                <a:srgbClr val="008000"/>
              </a:buClr>
              <a:buSzPct val="105000"/>
              <a:buFont typeface="MS Reference Sans Serif" pitchFamily="34" charset="0"/>
              <a:buChar char="◦"/>
              <a:defRPr sz="2400" b="1" kern="1200">
                <a:solidFill>
                  <a:schemeClr val="tx1"/>
                </a:solidFill>
                <a:latin typeface="Calibri Light" pitchFamily="34" charset="0"/>
                <a:ea typeface="+mn-ea"/>
                <a:cs typeface="+mn-cs"/>
              </a:defRPr>
            </a:lvl2pPr>
            <a:lvl3pPr marL="1143000" indent="-228600" algn="l" defTabSz="914400" rtl="0" eaLnBrk="1" latinLnBrk="0" hangingPunct="1">
              <a:spcBef>
                <a:spcPts val="900"/>
              </a:spcBef>
              <a:buClr>
                <a:srgbClr val="008000"/>
              </a:buClr>
              <a:buFont typeface="Franklin Gothic Book" pitchFamily="34" charset="0"/>
              <a:buChar char="–"/>
              <a:defRPr sz="2000" b="1"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800"/>
              </a:spcBef>
              <a:spcAft>
                <a:spcPts val="600"/>
              </a:spcAft>
              <a:buFont typeface="Wingdings" pitchFamily="2" charset="2"/>
              <a:buNone/>
            </a:pPr>
            <a:r>
              <a:rPr lang="en-US" b="0" u="sng" dirty="0">
                <a:solidFill>
                  <a:srgbClr val="008000"/>
                </a:solidFill>
                <a:latin typeface="Aharoni" panose="02010803020104030203" pitchFamily="2" charset="-79"/>
                <a:cs typeface="Aharoni" panose="02010803020104030203" pitchFamily="2" charset="-79"/>
              </a:rPr>
              <a:t>Thermal Energy</a:t>
            </a:r>
          </a:p>
          <a:p>
            <a:pPr>
              <a:spcBef>
                <a:spcPts val="1800"/>
              </a:spcBef>
              <a:spcAft>
                <a:spcPts val="600"/>
              </a:spcAft>
            </a:pPr>
            <a:r>
              <a:rPr lang="en-US" sz="2400" dirty="0">
                <a:solidFill>
                  <a:schemeClr val="tx1">
                    <a:lumMod val="65000"/>
                    <a:lumOff val="35000"/>
                  </a:schemeClr>
                </a:solidFill>
                <a:latin typeface="Calibri" panose="020F0502020204030204" pitchFamily="34" charset="0"/>
                <a:cs typeface="Calibri" pitchFamily="34" charset="0"/>
              </a:rPr>
              <a:t>Produced Water</a:t>
            </a:r>
          </a:p>
          <a:p>
            <a:pPr>
              <a:spcBef>
                <a:spcPts val="1800"/>
              </a:spcBef>
              <a:spcAft>
                <a:spcPts val="600"/>
              </a:spcAft>
            </a:pPr>
            <a:r>
              <a:rPr lang="en-US" sz="2400" dirty="0">
                <a:solidFill>
                  <a:schemeClr val="tx1">
                    <a:lumMod val="65000"/>
                    <a:lumOff val="35000"/>
                  </a:schemeClr>
                </a:solidFill>
                <a:latin typeface="Calibri" panose="020F0502020204030204" pitchFamily="34" charset="0"/>
                <a:cs typeface="Calibri" pitchFamily="34" charset="0"/>
              </a:rPr>
              <a:t>Water / Fluid Heating</a:t>
            </a:r>
          </a:p>
          <a:p>
            <a:pPr>
              <a:spcBef>
                <a:spcPts val="1800"/>
              </a:spcBef>
              <a:spcAft>
                <a:spcPts val="600"/>
              </a:spcAft>
            </a:pPr>
            <a:r>
              <a:rPr lang="en-US" sz="2400" dirty="0">
                <a:solidFill>
                  <a:schemeClr val="tx1">
                    <a:lumMod val="65000"/>
                    <a:lumOff val="35000"/>
                  </a:schemeClr>
                </a:solidFill>
                <a:latin typeface="Calibri" panose="020F0502020204030204" pitchFamily="34" charset="0"/>
                <a:cs typeface="Calibri" pitchFamily="34" charset="0"/>
              </a:rPr>
              <a:t>EOR / Steam Flooding</a:t>
            </a:r>
          </a:p>
          <a:p>
            <a:pPr>
              <a:spcBef>
                <a:spcPts val="1800"/>
              </a:spcBef>
              <a:spcAft>
                <a:spcPts val="600"/>
              </a:spcAft>
            </a:pPr>
            <a:r>
              <a:rPr lang="en-US" sz="2400" dirty="0">
                <a:solidFill>
                  <a:schemeClr val="tx1">
                    <a:lumMod val="65000"/>
                    <a:lumOff val="35000"/>
                  </a:schemeClr>
                </a:solidFill>
                <a:latin typeface="Calibri" panose="020F0502020204030204" pitchFamily="34" charset="0"/>
                <a:cs typeface="Calibri" pitchFamily="34" charset="0"/>
              </a:rPr>
              <a:t>Space Heating &amp; Cooling</a:t>
            </a:r>
          </a:p>
          <a:p>
            <a:pPr>
              <a:spcBef>
                <a:spcPts val="1800"/>
              </a:spcBef>
              <a:spcAft>
                <a:spcPts val="600"/>
              </a:spcAft>
            </a:pPr>
            <a:r>
              <a:rPr lang="en-US" sz="2400" dirty="0">
                <a:solidFill>
                  <a:schemeClr val="tx1">
                    <a:lumMod val="65000"/>
                    <a:lumOff val="35000"/>
                  </a:schemeClr>
                </a:solidFill>
                <a:latin typeface="Calibri" panose="020F0502020204030204" pitchFamily="34" charset="0"/>
                <a:cs typeface="Calibri" pitchFamily="34" charset="0"/>
              </a:rPr>
              <a:t>Oil &amp; Gas Processing</a:t>
            </a:r>
          </a:p>
          <a:p>
            <a:pPr marL="0" indent="0">
              <a:spcBef>
                <a:spcPts val="1800"/>
              </a:spcBef>
              <a:spcAft>
                <a:spcPts val="600"/>
              </a:spcAft>
              <a:buFont typeface="Wingdings" pitchFamily="2" charset="2"/>
              <a:buNone/>
            </a:pPr>
            <a:endParaRPr lang="en-US" sz="2400" dirty="0">
              <a:solidFill>
                <a:schemeClr val="tx1">
                  <a:lumMod val="65000"/>
                  <a:lumOff val="35000"/>
                </a:schemeClr>
              </a:solidFill>
              <a:latin typeface="Calibri" panose="020F0502020204030204" pitchFamily="34" charset="0"/>
              <a:cs typeface="Calibri" pitchFamily="34" charset="0"/>
            </a:endParaRPr>
          </a:p>
          <a:p>
            <a:pPr>
              <a:spcBef>
                <a:spcPts val="1800"/>
              </a:spcBef>
              <a:spcAft>
                <a:spcPts val="600"/>
              </a:spcAft>
            </a:pPr>
            <a:endParaRPr lang="en-US" dirty="0">
              <a:solidFill>
                <a:schemeClr val="tx1">
                  <a:lumMod val="65000"/>
                  <a:lumOff val="35000"/>
                </a:schemeClr>
              </a:solidFill>
            </a:endParaRPr>
          </a:p>
        </p:txBody>
      </p:sp>
    </p:spTree>
    <p:extLst>
      <p:ext uri="{BB962C8B-B14F-4D97-AF65-F5344CB8AC3E}">
        <p14:creationId xmlns:p14="http://schemas.microsoft.com/office/powerpoint/2010/main" val="289979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79EC6-A74D-4644-870C-D69B076C41E2}"/>
              </a:ext>
            </a:extLst>
          </p:cNvPr>
          <p:cNvSpPr txBox="1">
            <a:spLocks/>
          </p:cNvSpPr>
          <p:nvPr/>
        </p:nvSpPr>
        <p:spPr>
          <a:xfrm>
            <a:off x="457200" y="381000"/>
            <a:ext cx="8229600" cy="1143000"/>
          </a:xfrm>
          <a:prstGeom prst="rect">
            <a:avLst/>
          </a:prstGeom>
        </p:spPr>
        <p:txBody>
          <a:bodyPr>
            <a:normAutofit/>
          </a:bodyPr>
          <a:lstStyle>
            <a:lvl1pPr algn="ctr" defTabSz="914400" rtl="0" eaLnBrk="1" latinLnBrk="0" hangingPunct="1">
              <a:spcBef>
                <a:spcPct val="0"/>
              </a:spcBef>
              <a:buNone/>
              <a:defRPr sz="4400" b="1" kern="1200">
                <a:solidFill>
                  <a:srgbClr val="008000"/>
                </a:solidFill>
                <a:effectLst/>
                <a:latin typeface="Century Gothic" pitchFamily="34" charset="0"/>
                <a:ea typeface="+mj-ea"/>
                <a:cs typeface="+mj-cs"/>
              </a:defRPr>
            </a:lvl1pPr>
          </a:lstStyle>
          <a:p>
            <a:r>
              <a:rPr lang="en-US" sz="4000" dirty="0"/>
              <a:t>Opportunities in Oil &amp; Gas</a:t>
            </a:r>
          </a:p>
        </p:txBody>
      </p:sp>
      <p:sp>
        <p:nvSpPr>
          <p:cNvPr id="4" name="Content Placeholder 2">
            <a:extLst>
              <a:ext uri="{FF2B5EF4-FFF2-40B4-BE49-F238E27FC236}">
                <a16:creationId xmlns:a16="http://schemas.microsoft.com/office/drawing/2014/main" id="{2D2C9E46-57F9-4CB4-8582-CB3C17D7EA81}"/>
              </a:ext>
            </a:extLst>
          </p:cNvPr>
          <p:cNvSpPr txBox="1">
            <a:spLocks/>
          </p:cNvSpPr>
          <p:nvPr/>
        </p:nvSpPr>
        <p:spPr>
          <a:xfrm>
            <a:off x="457200" y="1295400"/>
            <a:ext cx="8077200" cy="3996084"/>
          </a:xfrm>
          <a:prstGeom prst="rect">
            <a:avLst/>
          </a:prstGeom>
        </p:spPr>
        <p:txBody>
          <a:bodyPr>
            <a:normAutofit/>
          </a:bodyPr>
          <a:lstStyle>
            <a:lvl1pPr marL="457200" indent="-457200" algn="l" defTabSz="914400" rtl="0" eaLnBrk="1" latinLnBrk="0" hangingPunct="1">
              <a:spcBef>
                <a:spcPct val="20000"/>
              </a:spcBef>
              <a:buClr>
                <a:srgbClr val="008000"/>
              </a:buClr>
              <a:buFont typeface="Wingdings" pitchFamily="2" charset="2"/>
              <a:buChar char="§"/>
              <a:defRPr sz="3200" b="1" kern="1200">
                <a:solidFill>
                  <a:schemeClr val="tx1"/>
                </a:solidFill>
                <a:latin typeface="Calibri Light" pitchFamily="34" charset="0"/>
                <a:ea typeface="+mn-ea"/>
                <a:cs typeface="+mn-cs"/>
              </a:defRPr>
            </a:lvl1pPr>
            <a:lvl2pPr marL="914400" indent="-457200" algn="l" defTabSz="914400" rtl="0" eaLnBrk="1" latinLnBrk="0" hangingPunct="1">
              <a:spcBef>
                <a:spcPts val="900"/>
              </a:spcBef>
              <a:buClr>
                <a:srgbClr val="008000"/>
              </a:buClr>
              <a:buSzPct val="105000"/>
              <a:buFont typeface="MS Reference Sans Serif" pitchFamily="34" charset="0"/>
              <a:buChar char="◦"/>
              <a:defRPr sz="2400" b="1" kern="1200">
                <a:solidFill>
                  <a:schemeClr val="tx1"/>
                </a:solidFill>
                <a:latin typeface="Calibri Light" pitchFamily="34" charset="0"/>
                <a:ea typeface="+mn-ea"/>
                <a:cs typeface="+mn-cs"/>
              </a:defRPr>
            </a:lvl2pPr>
            <a:lvl3pPr marL="1143000" indent="-228600" algn="l" defTabSz="914400" rtl="0" eaLnBrk="1" latinLnBrk="0" hangingPunct="1">
              <a:spcBef>
                <a:spcPts val="900"/>
              </a:spcBef>
              <a:buClr>
                <a:srgbClr val="008000"/>
              </a:buClr>
              <a:buFont typeface="Franklin Gothic Book" pitchFamily="34" charset="0"/>
              <a:buChar char="–"/>
              <a:defRPr sz="2000" b="1"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400"/>
              </a:spcBef>
            </a:pPr>
            <a:r>
              <a:rPr lang="en-US" sz="2400" b="0" dirty="0"/>
              <a:t>Power for Asset Development / Expansion</a:t>
            </a:r>
          </a:p>
          <a:p>
            <a:pPr>
              <a:spcBef>
                <a:spcPts val="400"/>
              </a:spcBef>
            </a:pPr>
            <a:r>
              <a:rPr lang="en-US" sz="2400" b="0" dirty="0"/>
              <a:t>Reliability / Resilience</a:t>
            </a:r>
          </a:p>
          <a:p>
            <a:pPr>
              <a:spcBef>
                <a:spcPts val="400"/>
              </a:spcBef>
            </a:pPr>
            <a:r>
              <a:rPr lang="en-US" sz="2400" b="0" dirty="0"/>
              <a:t>Electrification / Automation</a:t>
            </a:r>
          </a:p>
          <a:p>
            <a:pPr>
              <a:spcBef>
                <a:spcPts val="400"/>
              </a:spcBef>
            </a:pPr>
            <a:r>
              <a:rPr lang="en-US" sz="2400" b="0" dirty="0"/>
              <a:t>Legislation &amp; Regulations</a:t>
            </a:r>
          </a:p>
          <a:p>
            <a:pPr>
              <a:spcBef>
                <a:spcPts val="400"/>
              </a:spcBef>
            </a:pPr>
            <a:r>
              <a:rPr lang="en-US" sz="2400" b="0" dirty="0"/>
              <a:t>Social Responsibility / Sustainability</a:t>
            </a:r>
          </a:p>
          <a:p>
            <a:pPr>
              <a:spcBef>
                <a:spcPts val="400"/>
              </a:spcBef>
            </a:pPr>
            <a:r>
              <a:rPr lang="en-US" sz="2400" b="0" dirty="0"/>
              <a:t>Revenue from Power Generation</a:t>
            </a:r>
          </a:p>
          <a:p>
            <a:pPr>
              <a:spcBef>
                <a:spcPts val="400"/>
              </a:spcBef>
            </a:pPr>
            <a:r>
              <a:rPr lang="en-US" sz="2400" b="0" dirty="0"/>
              <a:t>Cost Savings / Energy Efficiency</a:t>
            </a:r>
          </a:p>
        </p:txBody>
      </p:sp>
      <p:pic>
        <p:nvPicPr>
          <p:cNvPr id="3" name="Picture 2">
            <a:extLst>
              <a:ext uri="{FF2B5EF4-FFF2-40B4-BE49-F238E27FC236}">
                <a16:creationId xmlns:a16="http://schemas.microsoft.com/office/drawing/2014/main" id="{6C936489-BF18-4305-8F14-7C72EFC83027}"/>
              </a:ext>
            </a:extLst>
          </p:cNvPr>
          <p:cNvPicPr>
            <a:picLocks noChangeAspect="1"/>
          </p:cNvPicPr>
          <p:nvPr/>
        </p:nvPicPr>
        <p:blipFill rotWithShape="1">
          <a:blip r:embed="rId3"/>
          <a:srcRect l="2589" t="11490"/>
          <a:stretch/>
        </p:blipFill>
        <p:spPr>
          <a:xfrm>
            <a:off x="1086211" y="4343400"/>
            <a:ext cx="3316027" cy="1662353"/>
          </a:xfrm>
          <a:prstGeom prst="rect">
            <a:avLst/>
          </a:prstGeom>
        </p:spPr>
      </p:pic>
      <p:sp>
        <p:nvSpPr>
          <p:cNvPr id="6" name="TextBox 5">
            <a:extLst>
              <a:ext uri="{FF2B5EF4-FFF2-40B4-BE49-F238E27FC236}">
                <a16:creationId xmlns:a16="http://schemas.microsoft.com/office/drawing/2014/main" id="{EC4A366E-5F4C-461E-B701-15CB2358BFAA}"/>
              </a:ext>
            </a:extLst>
          </p:cNvPr>
          <p:cNvSpPr txBox="1"/>
          <p:nvPr/>
        </p:nvSpPr>
        <p:spPr>
          <a:xfrm>
            <a:off x="4572000" y="4953000"/>
            <a:ext cx="4132162" cy="861774"/>
          </a:xfrm>
          <a:prstGeom prst="rect">
            <a:avLst/>
          </a:prstGeom>
          <a:noFill/>
        </p:spPr>
        <p:txBody>
          <a:bodyPr wrap="square" rtlCol="0">
            <a:spAutoFit/>
          </a:bodyPr>
          <a:lstStyle/>
          <a:p>
            <a:pPr algn="ctr"/>
            <a:r>
              <a:rPr lang="en-US" b="1" dirty="0">
                <a:latin typeface="Calibri" panose="020F0502020204030204" pitchFamily="34" charset="0"/>
              </a:rPr>
              <a:t>Northern Border Pipeline</a:t>
            </a:r>
          </a:p>
          <a:p>
            <a:r>
              <a:rPr lang="en-US" sz="1600" dirty="0">
                <a:latin typeface="Calibri" panose="020F0502020204030204" pitchFamily="34" charset="0"/>
              </a:rPr>
              <a:t>WHP at compressor stations utilizes unused exhaust heat to generate electricity. </a:t>
            </a:r>
          </a:p>
        </p:txBody>
      </p:sp>
      <p:pic>
        <p:nvPicPr>
          <p:cNvPr id="8" name="Picture 7">
            <a:extLst>
              <a:ext uri="{FF2B5EF4-FFF2-40B4-BE49-F238E27FC236}">
                <a16:creationId xmlns:a16="http://schemas.microsoft.com/office/drawing/2014/main" id="{8871D97B-344F-4BF0-87E0-4092EF6DBC10}"/>
              </a:ext>
            </a:extLst>
          </p:cNvPr>
          <p:cNvPicPr>
            <a:picLocks noChangeAspect="1"/>
          </p:cNvPicPr>
          <p:nvPr/>
        </p:nvPicPr>
        <p:blipFill>
          <a:blip r:embed="rId4"/>
          <a:stretch>
            <a:fillRect/>
          </a:stretch>
        </p:blipFill>
        <p:spPr>
          <a:xfrm>
            <a:off x="6324600" y="1567481"/>
            <a:ext cx="1989238" cy="3159378"/>
          </a:xfrm>
          <a:prstGeom prst="rect">
            <a:avLst/>
          </a:prstGeom>
        </p:spPr>
      </p:pic>
    </p:spTree>
    <p:extLst>
      <p:ext uri="{BB962C8B-B14F-4D97-AF65-F5344CB8AC3E}">
        <p14:creationId xmlns:p14="http://schemas.microsoft.com/office/powerpoint/2010/main" val="135359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D49FC-0AB4-4598-9A07-5763D3E74D3B}"/>
              </a:ext>
            </a:extLst>
          </p:cNvPr>
          <p:cNvSpPr txBox="1">
            <a:spLocks/>
          </p:cNvSpPr>
          <p:nvPr/>
        </p:nvSpPr>
        <p:spPr>
          <a:xfrm>
            <a:off x="114300" y="933469"/>
            <a:ext cx="4724400" cy="1143000"/>
          </a:xfrm>
          <a:prstGeom prst="rect">
            <a:avLst/>
          </a:prstGeom>
        </p:spPr>
        <p:txBody>
          <a:bodyPr>
            <a:normAutofit/>
          </a:bodyPr>
          <a:lstStyle>
            <a:lvl1pPr algn="ctr" defTabSz="914400" rtl="0" eaLnBrk="1" latinLnBrk="0" hangingPunct="1">
              <a:spcBef>
                <a:spcPct val="0"/>
              </a:spcBef>
              <a:buNone/>
              <a:defRPr sz="4400" b="1" kern="1200">
                <a:solidFill>
                  <a:srgbClr val="008000"/>
                </a:solidFill>
                <a:effectLst/>
                <a:latin typeface="Century Gothic" pitchFamily="34" charset="0"/>
                <a:ea typeface="+mj-ea"/>
                <a:cs typeface="+mj-cs"/>
              </a:defRPr>
            </a:lvl1pPr>
          </a:lstStyle>
          <a:p>
            <a:r>
              <a:rPr lang="en-US" sz="4000" dirty="0"/>
              <a:t>Challenges </a:t>
            </a:r>
          </a:p>
        </p:txBody>
      </p:sp>
      <p:sp>
        <p:nvSpPr>
          <p:cNvPr id="4" name="Content Placeholder 2">
            <a:extLst>
              <a:ext uri="{FF2B5EF4-FFF2-40B4-BE49-F238E27FC236}">
                <a16:creationId xmlns:a16="http://schemas.microsoft.com/office/drawing/2014/main" id="{8DF790FF-D4FC-4719-8510-D7299C263CB1}"/>
              </a:ext>
            </a:extLst>
          </p:cNvPr>
          <p:cNvSpPr txBox="1">
            <a:spLocks/>
          </p:cNvSpPr>
          <p:nvPr/>
        </p:nvSpPr>
        <p:spPr>
          <a:xfrm>
            <a:off x="609600" y="2244522"/>
            <a:ext cx="8305800" cy="3565445"/>
          </a:xfrm>
          <a:prstGeom prst="rect">
            <a:avLst/>
          </a:prstGeom>
        </p:spPr>
        <p:txBody>
          <a:bodyPr>
            <a:noAutofit/>
          </a:bodyPr>
          <a:lstStyle>
            <a:lvl1pPr marL="457200" indent="-457200" algn="l" defTabSz="914400" rtl="0" eaLnBrk="1" latinLnBrk="0" hangingPunct="1">
              <a:spcBef>
                <a:spcPct val="20000"/>
              </a:spcBef>
              <a:buClr>
                <a:srgbClr val="008000"/>
              </a:buClr>
              <a:buFont typeface="Wingdings" pitchFamily="2" charset="2"/>
              <a:buChar char="§"/>
              <a:defRPr sz="3200" b="1" kern="1200">
                <a:solidFill>
                  <a:schemeClr val="tx1"/>
                </a:solidFill>
                <a:latin typeface="Calibri Light" pitchFamily="34" charset="0"/>
                <a:ea typeface="+mn-ea"/>
                <a:cs typeface="+mn-cs"/>
              </a:defRPr>
            </a:lvl1pPr>
            <a:lvl2pPr marL="914400" indent="-457200" algn="l" defTabSz="914400" rtl="0" eaLnBrk="1" latinLnBrk="0" hangingPunct="1">
              <a:spcBef>
                <a:spcPts val="900"/>
              </a:spcBef>
              <a:buClr>
                <a:srgbClr val="008000"/>
              </a:buClr>
              <a:buSzPct val="105000"/>
              <a:buFont typeface="MS Reference Sans Serif" pitchFamily="34" charset="0"/>
              <a:buChar char="◦"/>
              <a:defRPr sz="2400" b="1" kern="1200">
                <a:solidFill>
                  <a:schemeClr val="tx1"/>
                </a:solidFill>
                <a:latin typeface="Calibri Light" pitchFamily="34" charset="0"/>
                <a:ea typeface="+mn-ea"/>
                <a:cs typeface="+mn-cs"/>
              </a:defRPr>
            </a:lvl2pPr>
            <a:lvl3pPr marL="1143000" indent="-228600" algn="l" defTabSz="914400" rtl="0" eaLnBrk="1" latinLnBrk="0" hangingPunct="1">
              <a:spcBef>
                <a:spcPts val="900"/>
              </a:spcBef>
              <a:buClr>
                <a:srgbClr val="008000"/>
              </a:buClr>
              <a:buFont typeface="Franklin Gothic Book" pitchFamily="34" charset="0"/>
              <a:buChar char="–"/>
              <a:defRPr sz="2000" b="1"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b="0" dirty="0"/>
              <a:t>Resistance to change</a:t>
            </a:r>
          </a:p>
          <a:p>
            <a:r>
              <a:rPr lang="en-US" sz="2800" b="0" dirty="0"/>
              <a:t>Permitting hurdles </a:t>
            </a:r>
          </a:p>
          <a:p>
            <a:r>
              <a:rPr lang="en-US" sz="2800" b="0" dirty="0"/>
              <a:t>Capital vs. Operating Expenditure</a:t>
            </a:r>
          </a:p>
          <a:p>
            <a:r>
              <a:rPr lang="en-US" sz="2800" b="0" dirty="0"/>
              <a:t>No Industry standard for efficiency benchmarking </a:t>
            </a:r>
          </a:p>
          <a:p>
            <a:r>
              <a:rPr lang="en-US" sz="2800" b="0" dirty="0"/>
              <a:t>Competition with other projects (asset expansion)</a:t>
            </a:r>
          </a:p>
          <a:p>
            <a:r>
              <a:rPr lang="en-US" sz="2800" b="0" dirty="0"/>
              <a:t>Focus on production and safety, not always efficiency</a:t>
            </a:r>
          </a:p>
          <a:p>
            <a:endParaRPr lang="en-US" sz="2800" b="0" dirty="0"/>
          </a:p>
          <a:p>
            <a:endParaRPr lang="en-US" sz="2800" b="0" dirty="0"/>
          </a:p>
          <a:p>
            <a:pPr marL="0" indent="0">
              <a:buFont typeface="Wingdings" pitchFamily="2" charset="2"/>
              <a:buNone/>
            </a:pPr>
            <a:r>
              <a:rPr lang="en-US" sz="2800" b="0" dirty="0"/>
              <a:t> </a:t>
            </a:r>
          </a:p>
        </p:txBody>
      </p:sp>
      <p:pic>
        <p:nvPicPr>
          <p:cNvPr id="5" name="Picture 2" descr="Image result for resistance to change">
            <a:extLst>
              <a:ext uri="{FF2B5EF4-FFF2-40B4-BE49-F238E27FC236}">
                <a16:creationId xmlns:a16="http://schemas.microsoft.com/office/drawing/2014/main" id="{467A94E1-AC80-4ABA-AD0A-5E9B3DDD2B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5" r="2586" b="13674"/>
          <a:stretch/>
        </p:blipFill>
        <p:spPr bwMode="auto">
          <a:xfrm>
            <a:off x="4838700" y="777955"/>
            <a:ext cx="3408472" cy="1965245"/>
          </a:xfrm>
          <a:prstGeom prst="rect">
            <a:avLst/>
          </a:prstGeom>
          <a:noFill/>
          <a:ln w="6350">
            <a:solidFill>
              <a:schemeClr val="tx1">
                <a:lumMod val="65000"/>
                <a:lumOff val="35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850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25526DC-997B-4C4A-AC03-2EE04F339EE3}"/>
              </a:ext>
            </a:extLst>
          </p:cNvPr>
          <p:cNvSpPr txBox="1">
            <a:spLocks noChangeArrowheads="1"/>
          </p:cNvSpPr>
          <p:nvPr/>
        </p:nvSpPr>
        <p:spPr>
          <a:xfrm>
            <a:off x="685800" y="70462"/>
            <a:ext cx="8229600" cy="1143000"/>
          </a:xfrm>
          <a:prstGeom prst="rect">
            <a:avLst/>
          </a:prstGeom>
        </p:spPr>
        <p:txBody>
          <a:bodyPr>
            <a:normAutofit/>
          </a:bodyPr>
          <a:lstStyle>
            <a:lvl1pPr algn="ctr" defTabSz="914400" rtl="0" eaLnBrk="1" latinLnBrk="0" hangingPunct="1">
              <a:spcBef>
                <a:spcPct val="0"/>
              </a:spcBef>
              <a:buNone/>
              <a:defRPr sz="4400" b="1" kern="1200">
                <a:solidFill>
                  <a:srgbClr val="008000"/>
                </a:solidFill>
                <a:effectLst/>
                <a:latin typeface="Century Gothic" pitchFamily="34" charset="0"/>
                <a:ea typeface="+mj-ea"/>
                <a:cs typeface="+mj-cs"/>
              </a:defRPr>
            </a:lvl1pPr>
          </a:lstStyle>
          <a:p>
            <a:r>
              <a:rPr lang="en-US"/>
              <a:t>Technology Applications</a:t>
            </a:r>
            <a:endParaRPr lang="en-US" dirty="0"/>
          </a:p>
        </p:txBody>
      </p:sp>
      <p:sp>
        <p:nvSpPr>
          <p:cNvPr id="3" name="Rectangle 2">
            <a:extLst>
              <a:ext uri="{FF2B5EF4-FFF2-40B4-BE49-F238E27FC236}">
                <a16:creationId xmlns:a16="http://schemas.microsoft.com/office/drawing/2014/main" id="{F8CD22CB-26E4-4CC2-B79D-66436DA39304}"/>
              </a:ext>
            </a:extLst>
          </p:cNvPr>
          <p:cNvSpPr/>
          <p:nvPr/>
        </p:nvSpPr>
        <p:spPr>
          <a:xfrm>
            <a:off x="838199" y="1268586"/>
            <a:ext cx="3505201" cy="2779222"/>
          </a:xfrm>
          <a:prstGeom prst="rect">
            <a:avLst/>
          </a:prstGeom>
        </p:spPr>
        <p:txBody>
          <a:bodyPr wrap="square">
            <a:spAutoFit/>
          </a:bodyPr>
          <a:lstStyle/>
          <a:p>
            <a:pPr algn="ctr">
              <a:lnSpc>
                <a:spcPct val="90000"/>
              </a:lnSpc>
              <a:spcBef>
                <a:spcPct val="15000"/>
              </a:spcBef>
              <a:spcAft>
                <a:spcPct val="15000"/>
              </a:spcAft>
            </a:pPr>
            <a:r>
              <a:rPr lang="en-US" sz="2400" b="1" u="sng" dirty="0">
                <a:solidFill>
                  <a:schemeClr val="accent6">
                    <a:lumMod val="50000"/>
                  </a:schemeClr>
                </a:solidFill>
                <a:latin typeface="Aharoni" panose="02010803020104030203" pitchFamily="2" charset="-79"/>
                <a:cs typeface="Aharoni" panose="02010803020104030203" pitchFamily="2" charset="-79"/>
              </a:rPr>
              <a:t>Recovered Heat</a:t>
            </a:r>
          </a:p>
          <a:p>
            <a:pPr marL="342900" indent="-342900">
              <a:lnSpc>
                <a:spcPct val="90000"/>
              </a:lnSpc>
              <a:spcBef>
                <a:spcPct val="15000"/>
              </a:spcBef>
              <a:spcAft>
                <a:spcPct val="15000"/>
              </a:spcAft>
              <a:buFont typeface="Arial" panose="020B0604020202020204" pitchFamily="34" charset="0"/>
              <a:buChar char="•"/>
            </a:pPr>
            <a:r>
              <a:rPr lang="en-US" sz="2100" dirty="0">
                <a:latin typeface="Calibri" panose="020F0502020204030204" pitchFamily="34" charset="0"/>
              </a:rPr>
              <a:t>Produced Water Treatment</a:t>
            </a:r>
          </a:p>
          <a:p>
            <a:pPr marL="342900" indent="-342900">
              <a:lnSpc>
                <a:spcPct val="90000"/>
              </a:lnSpc>
              <a:spcBef>
                <a:spcPct val="15000"/>
              </a:spcBef>
              <a:spcAft>
                <a:spcPct val="15000"/>
              </a:spcAft>
              <a:buFont typeface="Arial" panose="020B0604020202020204" pitchFamily="34" charset="0"/>
              <a:buChar char="•"/>
            </a:pPr>
            <a:r>
              <a:rPr lang="en-US" sz="2100" dirty="0">
                <a:latin typeface="Calibri" panose="020F0502020204030204" pitchFamily="34" charset="0"/>
              </a:rPr>
              <a:t>WHP Power Generation</a:t>
            </a:r>
          </a:p>
          <a:p>
            <a:pPr marL="342900" indent="-342900">
              <a:lnSpc>
                <a:spcPct val="90000"/>
              </a:lnSpc>
              <a:spcBef>
                <a:spcPct val="15000"/>
              </a:spcBef>
              <a:spcAft>
                <a:spcPct val="15000"/>
              </a:spcAft>
              <a:buFont typeface="Arial" panose="020B0604020202020204" pitchFamily="34" charset="0"/>
              <a:buChar char="•"/>
            </a:pPr>
            <a:r>
              <a:rPr lang="en-US" sz="2100" dirty="0">
                <a:latin typeface="Calibri" panose="020F0502020204030204" pitchFamily="34" charset="0"/>
              </a:rPr>
              <a:t>Oil &amp;Gas Processing</a:t>
            </a:r>
          </a:p>
          <a:p>
            <a:pPr marL="342900" indent="-342900">
              <a:lnSpc>
                <a:spcPct val="90000"/>
              </a:lnSpc>
              <a:spcBef>
                <a:spcPct val="15000"/>
              </a:spcBef>
              <a:spcAft>
                <a:spcPct val="15000"/>
              </a:spcAft>
              <a:buFont typeface="Arial" panose="020B0604020202020204" pitchFamily="34" charset="0"/>
              <a:buChar char="•"/>
            </a:pPr>
            <a:r>
              <a:rPr lang="en-US" sz="2100" dirty="0">
                <a:latin typeface="Calibri" panose="020F0502020204030204" pitchFamily="34" charset="0"/>
              </a:rPr>
              <a:t>Enhanced Oil Recovery </a:t>
            </a:r>
          </a:p>
          <a:p>
            <a:pPr marL="342900" indent="-342900">
              <a:lnSpc>
                <a:spcPct val="90000"/>
              </a:lnSpc>
              <a:spcBef>
                <a:spcPct val="15000"/>
              </a:spcBef>
              <a:spcAft>
                <a:spcPct val="15000"/>
              </a:spcAft>
              <a:buFont typeface="Arial" panose="020B0604020202020204" pitchFamily="34" charset="0"/>
              <a:buChar char="•"/>
            </a:pPr>
            <a:r>
              <a:rPr lang="en-US" sz="2100" dirty="0">
                <a:latin typeface="Calibri" panose="020F0502020204030204" pitchFamily="34" charset="0"/>
              </a:rPr>
              <a:t>Building Heat / Cooling</a:t>
            </a:r>
          </a:p>
          <a:p>
            <a:pPr>
              <a:lnSpc>
                <a:spcPct val="90000"/>
              </a:lnSpc>
              <a:spcBef>
                <a:spcPct val="0"/>
              </a:spcBef>
              <a:buFont typeface="Wingdings" pitchFamily="2" charset="2"/>
              <a:buNone/>
            </a:pPr>
            <a:endParaRPr lang="en-US" sz="2600" dirty="0">
              <a:solidFill>
                <a:srgbClr val="FF9900"/>
              </a:solidFill>
              <a:latin typeface="Century Gothic" panose="020B0502020202020204" pitchFamily="34" charset="0"/>
            </a:endParaRPr>
          </a:p>
        </p:txBody>
      </p:sp>
      <p:pic>
        <p:nvPicPr>
          <p:cNvPr id="4" name="Picture 3">
            <a:extLst>
              <a:ext uri="{FF2B5EF4-FFF2-40B4-BE49-F238E27FC236}">
                <a16:creationId xmlns:a16="http://schemas.microsoft.com/office/drawing/2014/main" id="{DAA77EBE-D6A4-4493-A988-B42B2A4D60F3}"/>
              </a:ext>
            </a:extLst>
          </p:cNvPr>
          <p:cNvPicPr>
            <a:picLocks noChangeAspect="1"/>
          </p:cNvPicPr>
          <p:nvPr/>
        </p:nvPicPr>
        <p:blipFill>
          <a:blip r:embed="rId2"/>
          <a:stretch>
            <a:fillRect/>
          </a:stretch>
        </p:blipFill>
        <p:spPr>
          <a:xfrm>
            <a:off x="4781309" y="1447800"/>
            <a:ext cx="3194614" cy="2214933"/>
          </a:xfrm>
          <a:prstGeom prst="rect">
            <a:avLst/>
          </a:prstGeom>
        </p:spPr>
      </p:pic>
      <p:pic>
        <p:nvPicPr>
          <p:cNvPr id="5" name="Picture 4">
            <a:extLst>
              <a:ext uri="{FF2B5EF4-FFF2-40B4-BE49-F238E27FC236}">
                <a16:creationId xmlns:a16="http://schemas.microsoft.com/office/drawing/2014/main" id="{B3C2B820-8D38-4A51-AAFC-CF0EE473F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623" y="3976919"/>
            <a:ext cx="6324600" cy="1667619"/>
          </a:xfrm>
          <a:prstGeom prst="rect">
            <a:avLst/>
          </a:prstGeom>
        </p:spPr>
      </p:pic>
      <p:sp>
        <p:nvSpPr>
          <p:cNvPr id="6" name="TextBox 5">
            <a:extLst>
              <a:ext uri="{FF2B5EF4-FFF2-40B4-BE49-F238E27FC236}">
                <a16:creationId xmlns:a16="http://schemas.microsoft.com/office/drawing/2014/main" id="{D03EE9D8-6F2A-40E0-A922-33BDBC246DAA}"/>
              </a:ext>
            </a:extLst>
          </p:cNvPr>
          <p:cNvSpPr txBox="1"/>
          <p:nvPr/>
        </p:nvSpPr>
        <p:spPr>
          <a:xfrm>
            <a:off x="1117923" y="5670725"/>
            <a:ext cx="68580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latin typeface="Calibri" panose="020F0502020204030204" pitchFamily="34" charset="0"/>
              </a:rPr>
              <a:t>Learn about this system in the Heartland Technologies presentation.</a:t>
            </a:r>
          </a:p>
        </p:txBody>
      </p:sp>
    </p:spTree>
    <p:extLst>
      <p:ext uri="{BB962C8B-B14F-4D97-AF65-F5344CB8AC3E}">
        <p14:creationId xmlns:p14="http://schemas.microsoft.com/office/powerpoint/2010/main" val="1721857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C43DC08-2959-49E1-ADCB-077A1477C7E1}"/>
              </a:ext>
            </a:extLst>
          </p:cNvPr>
          <p:cNvSpPr txBox="1">
            <a:spLocks/>
          </p:cNvSpPr>
          <p:nvPr/>
        </p:nvSpPr>
        <p:spPr>
          <a:xfrm>
            <a:off x="647700" y="1219200"/>
            <a:ext cx="7848600" cy="3200399"/>
          </a:xfrm>
          <a:prstGeom prst="rect">
            <a:avLst/>
          </a:prstGeom>
        </p:spPr>
        <p:txBody>
          <a:bodyPr/>
          <a:lstStyle>
            <a:lvl1pPr algn="ctr" defTabSz="914400" rtl="0" eaLnBrk="1" latinLnBrk="0" hangingPunct="1">
              <a:spcBef>
                <a:spcPct val="0"/>
              </a:spcBef>
              <a:buNone/>
              <a:defRPr sz="4400" b="1" kern="1200">
                <a:solidFill>
                  <a:srgbClr val="008000"/>
                </a:solidFill>
                <a:effectLst/>
                <a:latin typeface="Century Gothic" pitchFamily="34" charset="0"/>
                <a:ea typeface="+mj-ea"/>
                <a:cs typeface="+mj-cs"/>
              </a:defRPr>
            </a:lvl1pPr>
          </a:lstStyle>
          <a:p>
            <a:r>
              <a:rPr lang="en-US" dirty="0"/>
              <a:t>2017 Combined Heat &amp; Power (CHP) for</a:t>
            </a:r>
          </a:p>
          <a:p>
            <a:r>
              <a:rPr lang="en-US" dirty="0"/>
              <a:t>Oil and Gas Workshop Recap</a:t>
            </a:r>
          </a:p>
          <a:p>
            <a:br>
              <a:rPr lang="en-US" dirty="0"/>
            </a:br>
            <a:r>
              <a:rPr lang="en-US" sz="3200" dirty="0"/>
              <a:t>What Did We Learn?</a:t>
            </a:r>
            <a:endParaRPr lang="en-US" dirty="0"/>
          </a:p>
        </p:txBody>
      </p:sp>
    </p:spTree>
    <p:extLst>
      <p:ext uri="{BB962C8B-B14F-4D97-AF65-F5344CB8AC3E}">
        <p14:creationId xmlns:p14="http://schemas.microsoft.com/office/powerpoint/2010/main" val="568987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2D3038F-803D-49A7-B475-CF2EB33F95DB}"/>
              </a:ext>
            </a:extLst>
          </p:cNvPr>
          <p:cNvSpPr>
            <a:spLocks noGrp="1"/>
          </p:cNvSpPr>
          <p:nvPr>
            <p:ph type="title"/>
          </p:nvPr>
        </p:nvSpPr>
        <p:spPr>
          <a:xfrm>
            <a:off x="452436" y="-76200"/>
            <a:ext cx="8229600" cy="1143000"/>
          </a:xfrm>
        </p:spPr>
        <p:txBody>
          <a:bodyPr>
            <a:noAutofit/>
          </a:bodyPr>
          <a:lstStyle/>
          <a:p>
            <a:r>
              <a:rPr lang="en-US" sz="2800" dirty="0"/>
              <a:t>2017 Workshop</a:t>
            </a:r>
          </a:p>
        </p:txBody>
      </p:sp>
      <p:sp>
        <p:nvSpPr>
          <p:cNvPr id="10" name="TextBox 9">
            <a:extLst>
              <a:ext uri="{FF2B5EF4-FFF2-40B4-BE49-F238E27FC236}">
                <a16:creationId xmlns:a16="http://schemas.microsoft.com/office/drawing/2014/main" id="{31ADC5C5-3CBF-42FA-92A2-31B3E730962B}"/>
              </a:ext>
            </a:extLst>
          </p:cNvPr>
          <p:cNvSpPr txBox="1"/>
          <p:nvPr/>
        </p:nvSpPr>
        <p:spPr>
          <a:xfrm>
            <a:off x="452436" y="838200"/>
            <a:ext cx="8458199" cy="2308324"/>
          </a:xfrm>
          <a:prstGeom prst="rect">
            <a:avLst/>
          </a:prstGeom>
          <a:noFill/>
        </p:spPr>
        <p:txBody>
          <a:bodyPr wrap="square" rtlCol="0">
            <a:spAutoFit/>
          </a:bodyPr>
          <a:lstStyle/>
          <a:p>
            <a:pPr algn="ctr"/>
            <a:r>
              <a:rPr lang="en-US" sz="2000" dirty="0">
                <a:latin typeface="Calibri" panose="020F0502020204030204" pitchFamily="34" charset="0"/>
              </a:rPr>
              <a:t>CHP TAP partnered with Shell to co-host a workshop in Houston. </a:t>
            </a:r>
          </a:p>
          <a:p>
            <a:pPr algn="ctr"/>
            <a:r>
              <a:rPr lang="en-US" sz="2000" dirty="0">
                <a:latin typeface="Calibri" panose="020F0502020204030204" pitchFamily="34" charset="0"/>
              </a:rPr>
              <a:t>70+ participants - Several different operators represented</a:t>
            </a:r>
          </a:p>
          <a:p>
            <a:pPr algn="ctr"/>
            <a:endParaRPr lang="en-US" sz="2000" dirty="0">
              <a:latin typeface="Calibri" panose="020F0502020204030204" pitchFamily="34" charset="0"/>
            </a:endParaRPr>
          </a:p>
          <a:p>
            <a:r>
              <a:rPr lang="en-US" sz="2400" b="1" dirty="0">
                <a:latin typeface="Calibri" panose="020F0502020204030204" pitchFamily="34" charset="0"/>
              </a:rPr>
              <a:t>Purpose: </a:t>
            </a:r>
          </a:p>
          <a:p>
            <a:pPr algn="ctr"/>
            <a:r>
              <a:rPr lang="en-US" sz="2000" dirty="0">
                <a:latin typeface="Calibri" panose="020F0502020204030204" pitchFamily="34" charset="0"/>
              </a:rPr>
              <a:t>Initiate dialogue among operators and service providers regarding current and future power needs in operations, power generation, CHP options, and</a:t>
            </a:r>
          </a:p>
          <a:p>
            <a:pPr algn="ctr"/>
            <a:r>
              <a:rPr lang="en-US" sz="2000" dirty="0">
                <a:latin typeface="Calibri" panose="020F0502020204030204" pitchFamily="34" charset="0"/>
              </a:rPr>
              <a:t>‘what it might take for CHP to work in O&amp;G operations.’</a:t>
            </a:r>
            <a:endParaRPr lang="en-US" sz="2400" dirty="0">
              <a:latin typeface="Calibri" panose="020F050202020403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3AC3F8E2-2E09-4E55-AA22-8A25311C95AF}"/>
              </a:ext>
            </a:extLst>
          </p:cNvPr>
          <p:cNvPicPr>
            <a:picLocks noChangeAspect="1"/>
          </p:cNvPicPr>
          <p:nvPr/>
        </p:nvPicPr>
        <p:blipFill>
          <a:blip r:embed="rId3"/>
          <a:stretch>
            <a:fillRect/>
          </a:stretch>
        </p:blipFill>
        <p:spPr>
          <a:xfrm>
            <a:off x="1981200" y="3429965"/>
            <a:ext cx="1597069" cy="21429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 name="Picture 2">
            <a:extLst>
              <a:ext uri="{FF2B5EF4-FFF2-40B4-BE49-F238E27FC236}">
                <a16:creationId xmlns:a16="http://schemas.microsoft.com/office/drawing/2014/main" id="{041093E6-F061-41A7-8906-C9DC07EE6562}"/>
              </a:ext>
            </a:extLst>
          </p:cNvPr>
          <p:cNvPicPr>
            <a:picLocks noChangeAspect="1"/>
          </p:cNvPicPr>
          <p:nvPr/>
        </p:nvPicPr>
        <p:blipFill>
          <a:blip r:embed="rId4"/>
          <a:stretch>
            <a:fillRect/>
          </a:stretch>
        </p:blipFill>
        <p:spPr>
          <a:xfrm flipH="1">
            <a:off x="5133854" y="3287761"/>
            <a:ext cx="2425379" cy="2425379"/>
          </a:xfrm>
          <a:prstGeom prst="rect">
            <a:avLst/>
          </a:prstGeom>
        </p:spPr>
      </p:pic>
    </p:spTree>
    <p:extLst>
      <p:ext uri="{BB962C8B-B14F-4D97-AF65-F5344CB8AC3E}">
        <p14:creationId xmlns:p14="http://schemas.microsoft.com/office/powerpoint/2010/main" val="233418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2D3038F-803D-49A7-B475-CF2EB33F95DB}"/>
              </a:ext>
            </a:extLst>
          </p:cNvPr>
          <p:cNvSpPr>
            <a:spLocks noGrp="1"/>
          </p:cNvSpPr>
          <p:nvPr>
            <p:ph type="title"/>
          </p:nvPr>
        </p:nvSpPr>
        <p:spPr>
          <a:xfrm>
            <a:off x="452436" y="-76200"/>
            <a:ext cx="8229600" cy="1143000"/>
          </a:xfrm>
        </p:spPr>
        <p:txBody>
          <a:bodyPr>
            <a:noAutofit/>
          </a:bodyPr>
          <a:lstStyle/>
          <a:p>
            <a:r>
              <a:rPr lang="en-US" sz="2800" dirty="0"/>
              <a:t>What did we learn from 2017 Workshop?</a:t>
            </a:r>
          </a:p>
        </p:txBody>
      </p:sp>
      <p:sp>
        <p:nvSpPr>
          <p:cNvPr id="10" name="TextBox 9">
            <a:extLst>
              <a:ext uri="{FF2B5EF4-FFF2-40B4-BE49-F238E27FC236}">
                <a16:creationId xmlns:a16="http://schemas.microsoft.com/office/drawing/2014/main" id="{31ADC5C5-3CBF-42FA-92A2-31B3E730962B}"/>
              </a:ext>
            </a:extLst>
          </p:cNvPr>
          <p:cNvSpPr txBox="1"/>
          <p:nvPr/>
        </p:nvSpPr>
        <p:spPr>
          <a:xfrm>
            <a:off x="452436" y="866775"/>
            <a:ext cx="8458199" cy="4924425"/>
          </a:xfrm>
          <a:prstGeom prst="rect">
            <a:avLst/>
          </a:prstGeom>
          <a:noFill/>
        </p:spPr>
        <p:txBody>
          <a:bodyPr wrap="square" rtlCol="0">
            <a:spAutoFit/>
          </a:bodyPr>
          <a:lstStyle/>
          <a:p>
            <a:endParaRPr lang="en-US" sz="1400" b="1" dirty="0">
              <a:solidFill>
                <a:srgbClr val="0070C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Best Opportunities for CHP: Sites that have large Central Processing Facility (CPF) with Large Compression Demand (Gas Processing and/or NGL Plant)</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Addition of Heat Recovery to Gas Turbines in Open Cycle to CHP System to Generate Additional Power Improved Thermal Efficiency (Case Study reported from 29% to 44%)</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Self Generated Power rather than Grid Purchased May Reduce CO2 by ~20% (Case Study)</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Offshore CHP: Requires Both Economic and Environmental Drivers</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Several Operators Address Emissions through Dual Fire and/or Burning NG</a:t>
            </a:r>
          </a:p>
        </p:txBody>
      </p:sp>
    </p:spTree>
    <p:extLst>
      <p:ext uri="{BB962C8B-B14F-4D97-AF65-F5344CB8AC3E}">
        <p14:creationId xmlns:p14="http://schemas.microsoft.com/office/powerpoint/2010/main" val="470359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C5FC6-101E-4D4D-A95C-B7BAEAB0DD86}"/>
              </a:ext>
            </a:extLst>
          </p:cNvPr>
          <p:cNvSpPr txBox="1">
            <a:spLocks/>
          </p:cNvSpPr>
          <p:nvPr/>
        </p:nvSpPr>
        <p:spPr>
          <a:xfrm>
            <a:off x="457201" y="228600"/>
            <a:ext cx="8305800" cy="990600"/>
          </a:xfrm>
          <a:prstGeom prst="rect">
            <a:avLst/>
          </a:prstGeom>
        </p:spPr>
        <p:txBody>
          <a:bodyPr>
            <a:noAutofit/>
          </a:bodyPr>
          <a:lstStyle>
            <a:lvl1pPr algn="ctr" defTabSz="914400" rtl="0" eaLnBrk="1" latinLnBrk="0" hangingPunct="1">
              <a:spcBef>
                <a:spcPct val="0"/>
              </a:spcBef>
              <a:buNone/>
              <a:defRPr sz="4400" b="1" kern="1200">
                <a:solidFill>
                  <a:srgbClr val="008000"/>
                </a:solidFill>
                <a:effectLst/>
                <a:latin typeface="Century Gothic" pitchFamily="34" charset="0"/>
                <a:ea typeface="+mj-ea"/>
                <a:cs typeface="+mj-cs"/>
              </a:defRPr>
            </a:lvl1pPr>
          </a:lstStyle>
          <a:p>
            <a:r>
              <a:rPr lang="en-US" sz="2800" dirty="0">
                <a:latin typeface="Arial" panose="020B0604020202020204" pitchFamily="34" charset="0"/>
                <a:cs typeface="Arial" panose="020B0604020202020204" pitchFamily="34" charset="0"/>
              </a:rPr>
              <a:t>Technological Challenges for Consideration of CHP for Upstream</a:t>
            </a:r>
          </a:p>
        </p:txBody>
      </p:sp>
      <p:sp>
        <p:nvSpPr>
          <p:cNvPr id="3" name="TextBox 2">
            <a:extLst>
              <a:ext uri="{FF2B5EF4-FFF2-40B4-BE49-F238E27FC236}">
                <a16:creationId xmlns:a16="http://schemas.microsoft.com/office/drawing/2014/main" id="{A437A925-E657-4F4D-A4CA-A12435893705}"/>
              </a:ext>
            </a:extLst>
          </p:cNvPr>
          <p:cNvSpPr txBox="1"/>
          <p:nvPr/>
        </p:nvSpPr>
        <p:spPr>
          <a:xfrm>
            <a:off x="457201" y="1343085"/>
            <a:ext cx="8305800" cy="4524315"/>
          </a:xfrm>
          <a:prstGeom prst="rect">
            <a:avLst/>
          </a:prstGeom>
          <a:noFill/>
        </p:spPr>
        <p:txBody>
          <a:bodyPr wrap="square" rtlCol="0">
            <a:spAutoFit/>
          </a:bodyPr>
          <a:lstStyle/>
          <a:p>
            <a:r>
              <a:rPr lang="en-US" b="1" dirty="0">
                <a:solidFill>
                  <a:srgbClr val="008000"/>
                </a:solidFill>
                <a:latin typeface="Arial" panose="020B0604020202020204" pitchFamily="34" charset="0"/>
                <a:cs typeface="Arial" panose="020B0604020202020204" pitchFamily="34" charset="0"/>
              </a:rPr>
              <a:t>Onshore</a:t>
            </a:r>
            <a:endParaRPr lang="en-US" dirty="0">
              <a:solidFill>
                <a:srgbClr val="008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Small Power Load at Various Well Pads so Diesel Drives are Often Used</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Average 2 wells/pad – 75 HP for well pad with rod pump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Wells Can Be Spread Out [distance from CPF]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Variance of Production Rates over Life of Field</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Maximum demand of power occurs mid-life</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Calls for Multiple Smaller Drives that can be Taken Offline with Decrease in Demand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3</a:t>
            </a:r>
            <a:r>
              <a:rPr lang="en-US" baseline="30000" dirty="0">
                <a:latin typeface="Arial" panose="020B0604020202020204" pitchFamily="34" charset="0"/>
                <a:cs typeface="Arial" panose="020B0604020202020204" pitchFamily="34" charset="0"/>
              </a:rPr>
              <a:t>rd</a:t>
            </a:r>
            <a:r>
              <a:rPr lang="en-US" dirty="0">
                <a:latin typeface="Arial" panose="020B0604020202020204" pitchFamily="34" charset="0"/>
                <a:cs typeface="Arial" panose="020B0604020202020204" pitchFamily="34" charset="0"/>
              </a:rPr>
              <a:t> Party for Processing, NGL Recovery, HP Compression to Pipeline</a:t>
            </a:r>
          </a:p>
          <a:p>
            <a:endParaRPr lang="en-US" b="1" dirty="0">
              <a:solidFill>
                <a:srgbClr val="008000"/>
              </a:solidFill>
              <a:latin typeface="Arial" panose="020B0604020202020204" pitchFamily="34" charset="0"/>
              <a:cs typeface="Arial" panose="020B0604020202020204" pitchFamily="34" charset="0"/>
            </a:endParaRPr>
          </a:p>
          <a:p>
            <a:r>
              <a:rPr lang="en-US" b="1" dirty="0">
                <a:solidFill>
                  <a:srgbClr val="008000"/>
                </a:solidFill>
                <a:latin typeface="Arial" panose="020B0604020202020204" pitchFamily="34" charset="0"/>
                <a:cs typeface="Arial" panose="020B0604020202020204" pitchFamily="34" charset="0"/>
              </a:rPr>
              <a:t>Offshore</a:t>
            </a:r>
            <a:endParaRPr lang="en-US" dirty="0">
              <a:solidFill>
                <a:srgbClr val="008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Weight and Space Requirements of Equipment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Variance of Production Rates over Life of Field</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Need Multiple Smaller Drives that can be Taken Offline with Decrease in Demand</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3</a:t>
            </a:r>
            <a:r>
              <a:rPr lang="en-US" baseline="30000" dirty="0">
                <a:latin typeface="Arial" panose="020B0604020202020204" pitchFamily="34" charset="0"/>
                <a:cs typeface="Arial" panose="020B0604020202020204" pitchFamily="34" charset="0"/>
              </a:rPr>
              <a:t>rd</a:t>
            </a:r>
            <a:r>
              <a:rPr lang="en-US" dirty="0">
                <a:latin typeface="Arial" panose="020B0604020202020204" pitchFamily="34" charset="0"/>
                <a:cs typeface="Arial" panose="020B0604020202020204" pitchFamily="34" charset="0"/>
              </a:rPr>
              <a:t> Party to Treat Gas (Onshore)</a:t>
            </a:r>
          </a:p>
        </p:txBody>
      </p:sp>
    </p:spTree>
    <p:extLst>
      <p:ext uri="{BB962C8B-B14F-4D97-AF65-F5344CB8AC3E}">
        <p14:creationId xmlns:p14="http://schemas.microsoft.com/office/powerpoint/2010/main" val="659987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457200" y="1752600"/>
            <a:ext cx="8229600" cy="3048000"/>
          </a:xfrm>
        </p:spPr>
        <p:txBody>
          <a:bodyPr>
            <a:normAutofit lnSpcReduction="10000"/>
          </a:bodyPr>
          <a:lstStyle/>
          <a:p>
            <a:pPr>
              <a:spcBef>
                <a:spcPts val="400"/>
              </a:spcBef>
            </a:pPr>
            <a:r>
              <a:rPr lang="en-US" b="0" dirty="0">
                <a:solidFill>
                  <a:srgbClr val="000000"/>
                </a:solidFill>
                <a:cs typeface="Calibri" pitchFamily="34" charset="0"/>
              </a:rPr>
              <a:t>DOE Combined Heat and Power Technical Assistance Partnerships (CHP TAPs)</a:t>
            </a:r>
          </a:p>
          <a:p>
            <a:pPr>
              <a:spcBef>
                <a:spcPts val="400"/>
              </a:spcBef>
            </a:pPr>
            <a:r>
              <a:rPr lang="en-US" b="0" dirty="0">
                <a:solidFill>
                  <a:srgbClr val="000000"/>
                </a:solidFill>
                <a:cs typeface="Calibri" pitchFamily="34" charset="0"/>
              </a:rPr>
              <a:t>CHP Overview</a:t>
            </a:r>
          </a:p>
          <a:p>
            <a:pPr>
              <a:spcBef>
                <a:spcPts val="400"/>
              </a:spcBef>
            </a:pPr>
            <a:r>
              <a:rPr lang="en-US" b="0" dirty="0">
                <a:solidFill>
                  <a:srgbClr val="000000"/>
                </a:solidFill>
                <a:cs typeface="Calibri" pitchFamily="34" charset="0"/>
              </a:rPr>
              <a:t>Oilfield CHP Applications </a:t>
            </a:r>
          </a:p>
          <a:p>
            <a:pPr>
              <a:spcBef>
                <a:spcPts val="400"/>
              </a:spcBef>
            </a:pPr>
            <a:r>
              <a:rPr lang="en-US" b="0" dirty="0">
                <a:solidFill>
                  <a:srgbClr val="000000"/>
                </a:solidFill>
                <a:cs typeface="Calibri" pitchFamily="34" charset="0"/>
              </a:rPr>
              <a:t>Houston &amp; Denver Workshops</a:t>
            </a:r>
          </a:p>
          <a:p>
            <a:pPr>
              <a:spcBef>
                <a:spcPts val="400"/>
              </a:spcBef>
            </a:pPr>
            <a:r>
              <a:rPr lang="en-US" b="0" dirty="0">
                <a:solidFill>
                  <a:srgbClr val="000000"/>
                </a:solidFill>
                <a:cs typeface="Calibri" pitchFamily="34" charset="0"/>
              </a:rPr>
              <a:t>Assistance Options</a:t>
            </a:r>
            <a:endParaRPr lang="en-US" dirty="0"/>
          </a:p>
          <a:p>
            <a:endParaRPr lang="en-US" dirty="0"/>
          </a:p>
        </p:txBody>
      </p:sp>
    </p:spTree>
    <p:extLst>
      <p:ext uri="{BB962C8B-B14F-4D97-AF65-F5344CB8AC3E}">
        <p14:creationId xmlns:p14="http://schemas.microsoft.com/office/powerpoint/2010/main" val="1665751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A9FE0-187C-4278-AFC8-1FA9DD60BE6A}"/>
              </a:ext>
            </a:extLst>
          </p:cNvPr>
          <p:cNvSpPr>
            <a:spLocks noGrp="1"/>
          </p:cNvSpPr>
          <p:nvPr>
            <p:ph type="ctrTitle"/>
          </p:nvPr>
        </p:nvSpPr>
        <p:spPr>
          <a:xfrm>
            <a:off x="647700" y="711843"/>
            <a:ext cx="7848600" cy="2564757"/>
          </a:xfrm>
        </p:spPr>
        <p:txBody>
          <a:bodyPr/>
          <a:lstStyle/>
          <a:p>
            <a:r>
              <a:rPr lang="en-US" sz="4400" dirty="0"/>
              <a:t>Energy Needs and Solutions for Oil and Gas Operations Denver, CO Workshop</a:t>
            </a:r>
          </a:p>
        </p:txBody>
      </p:sp>
      <p:sp>
        <p:nvSpPr>
          <p:cNvPr id="3" name="Subtitle 2">
            <a:extLst>
              <a:ext uri="{FF2B5EF4-FFF2-40B4-BE49-F238E27FC236}">
                <a16:creationId xmlns:a16="http://schemas.microsoft.com/office/drawing/2014/main" id="{14F96D7D-CC84-44C8-9DAE-7F76470D45D1}"/>
              </a:ext>
            </a:extLst>
          </p:cNvPr>
          <p:cNvSpPr>
            <a:spLocks noGrp="1"/>
          </p:cNvSpPr>
          <p:nvPr>
            <p:ph type="subTitle" idx="1"/>
          </p:nvPr>
        </p:nvSpPr>
        <p:spPr/>
        <p:txBody>
          <a:bodyPr/>
          <a:lstStyle/>
          <a:p>
            <a:endParaRPr lang="en-US" dirty="0"/>
          </a:p>
          <a:p>
            <a:r>
              <a:rPr lang="en-US" dirty="0"/>
              <a:t>October 29, 2018</a:t>
            </a:r>
          </a:p>
        </p:txBody>
      </p:sp>
    </p:spTree>
    <p:extLst>
      <p:ext uri="{BB962C8B-B14F-4D97-AF65-F5344CB8AC3E}">
        <p14:creationId xmlns:p14="http://schemas.microsoft.com/office/powerpoint/2010/main" val="2548754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8769253-EB84-4A32-ABE3-59E70C48350B}"/>
              </a:ext>
            </a:extLst>
          </p:cNvPr>
          <p:cNvSpPr txBox="1">
            <a:spLocks/>
          </p:cNvSpPr>
          <p:nvPr/>
        </p:nvSpPr>
        <p:spPr>
          <a:xfrm>
            <a:off x="457200" y="76200"/>
            <a:ext cx="8229600" cy="838200"/>
          </a:xfrm>
          <a:prstGeom prst="rect">
            <a:avLst/>
          </a:prstGeom>
          <a:effectLst>
            <a:innerShdw blurRad="63500" dist="50800" dir="2700000">
              <a:prstClr val="black">
                <a:alpha val="50000"/>
              </a:prstClr>
            </a:innerShdw>
          </a:effectLst>
        </p:spPr>
        <p:txBody>
          <a:bodyPr vert="horz" lIns="91440" tIns="45720" rIns="91440" bIns="45720" rtlCol="0" anchor="ctr">
            <a:noAutofit/>
          </a:bodyPr>
          <a:lstStyle>
            <a:lvl1pPr algn="ctr" defTabSz="914400" rtl="0" eaLnBrk="1" latinLnBrk="0" hangingPunct="1">
              <a:spcBef>
                <a:spcPct val="0"/>
              </a:spcBef>
              <a:buNone/>
              <a:defRPr sz="6000" b="1" kern="1200">
                <a:solidFill>
                  <a:srgbClr val="008000"/>
                </a:solidFill>
                <a:effectLst/>
                <a:latin typeface="Century Gothic" pitchFamily="34" charset="0"/>
                <a:ea typeface="+mj-ea"/>
                <a:cs typeface="+mj-cs"/>
              </a:defRPr>
            </a:lvl1pPr>
          </a:lstStyle>
          <a:p>
            <a:r>
              <a:rPr lang="en-US" sz="4800" dirty="0"/>
              <a:t>Goal of Workshop</a:t>
            </a:r>
          </a:p>
        </p:txBody>
      </p:sp>
      <p:sp>
        <p:nvSpPr>
          <p:cNvPr id="8" name="Text Placeholder 2">
            <a:extLst>
              <a:ext uri="{FF2B5EF4-FFF2-40B4-BE49-F238E27FC236}">
                <a16:creationId xmlns:a16="http://schemas.microsoft.com/office/drawing/2014/main" id="{CCB09AC9-9FF0-4D70-89DE-6AD70E086F2D}"/>
              </a:ext>
            </a:extLst>
          </p:cNvPr>
          <p:cNvSpPr txBox="1">
            <a:spLocks/>
          </p:cNvSpPr>
          <p:nvPr/>
        </p:nvSpPr>
        <p:spPr>
          <a:xfrm>
            <a:off x="571500" y="1143000"/>
            <a:ext cx="8001000" cy="5257800"/>
          </a:xfrm>
          <a:prstGeom prst="rect">
            <a:avLst/>
          </a:prstGeom>
        </p:spPr>
        <p:txBody>
          <a:bodyPr/>
          <a:lstStyle>
            <a:lvl1pPr marL="457200" indent="-457200" algn="l" defTabSz="914400" rtl="0" eaLnBrk="1" latinLnBrk="0" hangingPunct="1">
              <a:spcBef>
                <a:spcPct val="20000"/>
              </a:spcBef>
              <a:buClr>
                <a:srgbClr val="008000"/>
              </a:buClr>
              <a:buFont typeface="Wingdings" pitchFamily="2" charset="2"/>
              <a:buChar char="§"/>
              <a:defRPr sz="3200" b="1" kern="1200">
                <a:solidFill>
                  <a:schemeClr val="tx1"/>
                </a:solidFill>
                <a:latin typeface="Calibri Light" pitchFamily="34" charset="0"/>
                <a:ea typeface="+mn-ea"/>
                <a:cs typeface="+mn-cs"/>
              </a:defRPr>
            </a:lvl1pPr>
            <a:lvl2pPr marL="914400" indent="-457200" algn="l" defTabSz="914400" rtl="0" eaLnBrk="1" latinLnBrk="0" hangingPunct="1">
              <a:spcBef>
                <a:spcPts val="900"/>
              </a:spcBef>
              <a:buClr>
                <a:srgbClr val="008000"/>
              </a:buClr>
              <a:buSzPct val="105000"/>
              <a:buFont typeface="MS Reference Sans Serif" pitchFamily="34" charset="0"/>
              <a:buChar char="◦"/>
              <a:defRPr sz="2400" b="1" kern="1200">
                <a:solidFill>
                  <a:schemeClr val="tx1"/>
                </a:solidFill>
                <a:latin typeface="Calibri Light" pitchFamily="34" charset="0"/>
                <a:ea typeface="+mn-ea"/>
                <a:cs typeface="+mn-cs"/>
              </a:defRPr>
            </a:lvl2pPr>
            <a:lvl3pPr marL="1143000" indent="-228600" algn="l" defTabSz="914400" rtl="0" eaLnBrk="1" latinLnBrk="0" hangingPunct="1">
              <a:spcBef>
                <a:spcPts val="900"/>
              </a:spcBef>
              <a:buClr>
                <a:srgbClr val="008000"/>
              </a:buClr>
              <a:buFont typeface="Franklin Gothic Book" pitchFamily="34" charset="0"/>
              <a:buChar char="–"/>
              <a:defRPr sz="2000" b="1"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600"/>
              </a:spcBef>
              <a:buFont typeface="Wingdings" pitchFamily="2" charset="2"/>
              <a:buNone/>
            </a:pPr>
            <a:r>
              <a:rPr lang="en-US" sz="2800" dirty="0"/>
              <a:t>Facilitate discussions to better understand needs in Upper-West States. </a:t>
            </a:r>
            <a:endParaRPr lang="en-US" sz="1400" dirty="0"/>
          </a:p>
          <a:p>
            <a:pPr marL="0" indent="0">
              <a:buFont typeface="Wingdings" pitchFamily="2" charset="2"/>
              <a:buNone/>
            </a:pPr>
            <a:r>
              <a:rPr lang="en-US" sz="1800" dirty="0"/>
              <a:t>Considerations:</a:t>
            </a:r>
          </a:p>
          <a:p>
            <a:pPr lvl="1">
              <a:buFont typeface="Arial" panose="020B0604020202020204" pitchFamily="34" charset="0"/>
              <a:buChar char="•"/>
            </a:pPr>
            <a:r>
              <a:rPr lang="en-US" sz="1800" b="0" dirty="0"/>
              <a:t>Company A: Barriers such as capital expense and ROI need to be addressed</a:t>
            </a:r>
          </a:p>
          <a:p>
            <a:pPr lvl="1">
              <a:buFont typeface="Arial" panose="020B0604020202020204" pitchFamily="34" charset="0"/>
              <a:buChar char="•"/>
            </a:pPr>
            <a:r>
              <a:rPr lang="en-US" sz="1800" b="0" dirty="0"/>
              <a:t>Company B: Training of personnel for maintenance needs to be factored into both costs and contracts.</a:t>
            </a:r>
          </a:p>
          <a:p>
            <a:pPr lvl="1">
              <a:buFont typeface="Arial" panose="020B0604020202020204" pitchFamily="34" charset="0"/>
              <a:buChar char="•"/>
            </a:pPr>
            <a:r>
              <a:rPr lang="en-US" sz="1800" b="0" dirty="0"/>
              <a:t>Company C: How can scalability (footprint required for equipment) be considered?</a:t>
            </a:r>
            <a:endParaRPr lang="en-US" b="0" dirty="0"/>
          </a:p>
          <a:p>
            <a:pPr marL="0" indent="0">
              <a:buFont typeface="Wingdings" pitchFamily="2" charset="2"/>
              <a:buNone/>
            </a:pPr>
            <a:r>
              <a:rPr lang="en-US" sz="1800" dirty="0"/>
              <a:t>Questions posed by service providers</a:t>
            </a:r>
          </a:p>
          <a:p>
            <a:pPr lvl="1">
              <a:buFont typeface="Arial" panose="020B0604020202020204" pitchFamily="34" charset="0"/>
              <a:buChar char="•"/>
            </a:pPr>
            <a:r>
              <a:rPr lang="en-US" sz="1800" b="0" dirty="0"/>
              <a:t>If you could do something with the NG and reduce emissions, could you produce more oil and gas?</a:t>
            </a:r>
          </a:p>
          <a:p>
            <a:pPr lvl="1">
              <a:buFont typeface="Arial" panose="020B0604020202020204" pitchFamily="34" charset="0"/>
              <a:buChar char="•"/>
            </a:pPr>
            <a:r>
              <a:rPr lang="en-US" sz="1800" b="0" dirty="0"/>
              <a:t>What are flaring limits for states like ND, CO, WY and NM?</a:t>
            </a:r>
          </a:p>
          <a:p>
            <a:pPr lvl="1">
              <a:buFont typeface="Arial" panose="020B0604020202020204" pitchFamily="34" charset="0"/>
              <a:buChar char="•"/>
            </a:pPr>
            <a:r>
              <a:rPr lang="en-US" sz="1800" b="0" dirty="0"/>
              <a:t>How close are E&amp;Ps getting to state limits?</a:t>
            </a:r>
          </a:p>
        </p:txBody>
      </p:sp>
    </p:spTree>
    <p:extLst>
      <p:ext uri="{BB962C8B-B14F-4D97-AF65-F5344CB8AC3E}">
        <p14:creationId xmlns:p14="http://schemas.microsoft.com/office/powerpoint/2010/main" val="3763899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BEF2F-3ECA-4FA4-AAB7-6AC27D97C46D}"/>
              </a:ext>
            </a:extLst>
          </p:cNvPr>
          <p:cNvSpPr txBox="1">
            <a:spLocks/>
          </p:cNvSpPr>
          <p:nvPr/>
        </p:nvSpPr>
        <p:spPr>
          <a:xfrm>
            <a:off x="457200" y="179408"/>
            <a:ext cx="8229600" cy="1143000"/>
          </a:xfrm>
          <a:prstGeom prst="rect">
            <a:avLst/>
          </a:prstGeom>
        </p:spPr>
        <p:txBody>
          <a:bodyPr/>
          <a:lstStyle>
            <a:lvl1pPr algn="ctr" defTabSz="914400" rtl="0" eaLnBrk="1" latinLnBrk="0" hangingPunct="1">
              <a:spcBef>
                <a:spcPct val="0"/>
              </a:spcBef>
              <a:buNone/>
              <a:defRPr sz="4400" b="1" kern="1200">
                <a:solidFill>
                  <a:srgbClr val="008000"/>
                </a:solidFill>
                <a:effectLst/>
                <a:latin typeface="Century Gothic" pitchFamily="34" charset="0"/>
                <a:ea typeface="+mj-ea"/>
                <a:cs typeface="+mj-cs"/>
              </a:defRPr>
            </a:lvl1pPr>
          </a:lstStyle>
          <a:p>
            <a:r>
              <a:rPr lang="en-US" dirty="0"/>
              <a:t>Results/Discussions</a:t>
            </a:r>
          </a:p>
        </p:txBody>
      </p:sp>
      <p:sp>
        <p:nvSpPr>
          <p:cNvPr id="3" name="Text Placeholder 2">
            <a:extLst>
              <a:ext uri="{FF2B5EF4-FFF2-40B4-BE49-F238E27FC236}">
                <a16:creationId xmlns:a16="http://schemas.microsoft.com/office/drawing/2014/main" id="{D7920CA0-CE28-4791-B13F-624026961B23}"/>
              </a:ext>
            </a:extLst>
          </p:cNvPr>
          <p:cNvSpPr txBox="1">
            <a:spLocks/>
          </p:cNvSpPr>
          <p:nvPr/>
        </p:nvSpPr>
        <p:spPr>
          <a:xfrm>
            <a:off x="308658" y="914400"/>
            <a:ext cx="8382000" cy="5105400"/>
          </a:xfrm>
          <a:prstGeom prst="rect">
            <a:avLst/>
          </a:prstGeom>
        </p:spPr>
        <p:txBody>
          <a:bodyPr/>
          <a:lstStyle>
            <a:lvl1pPr marL="457200" indent="-457200" algn="l" defTabSz="914400" rtl="0" eaLnBrk="1" latinLnBrk="0" hangingPunct="1">
              <a:spcBef>
                <a:spcPct val="20000"/>
              </a:spcBef>
              <a:buClr>
                <a:srgbClr val="008000"/>
              </a:buClr>
              <a:buFont typeface="Wingdings" pitchFamily="2" charset="2"/>
              <a:buChar char="§"/>
              <a:defRPr sz="3200" b="1" kern="1200">
                <a:solidFill>
                  <a:schemeClr val="tx1"/>
                </a:solidFill>
                <a:latin typeface="Calibri Light" pitchFamily="34" charset="0"/>
                <a:ea typeface="+mn-ea"/>
                <a:cs typeface="+mn-cs"/>
              </a:defRPr>
            </a:lvl1pPr>
            <a:lvl2pPr marL="914400" indent="-457200" algn="l" defTabSz="914400" rtl="0" eaLnBrk="1" latinLnBrk="0" hangingPunct="1">
              <a:spcBef>
                <a:spcPts val="900"/>
              </a:spcBef>
              <a:buClr>
                <a:srgbClr val="008000"/>
              </a:buClr>
              <a:buSzPct val="105000"/>
              <a:buFont typeface="MS Reference Sans Serif" pitchFamily="34" charset="0"/>
              <a:buChar char="◦"/>
              <a:defRPr sz="2400" b="1" kern="1200">
                <a:solidFill>
                  <a:schemeClr val="tx1"/>
                </a:solidFill>
                <a:latin typeface="Calibri Light" pitchFamily="34" charset="0"/>
                <a:ea typeface="+mn-ea"/>
                <a:cs typeface="+mn-cs"/>
              </a:defRPr>
            </a:lvl2pPr>
            <a:lvl3pPr marL="1143000" indent="-228600" algn="l" defTabSz="914400" rtl="0" eaLnBrk="1" latinLnBrk="0" hangingPunct="1">
              <a:spcBef>
                <a:spcPts val="900"/>
              </a:spcBef>
              <a:buClr>
                <a:srgbClr val="008000"/>
              </a:buClr>
              <a:buFont typeface="Franklin Gothic Book" pitchFamily="34" charset="0"/>
              <a:buChar char="–"/>
              <a:defRPr sz="2000" b="1" kern="1200">
                <a:solidFill>
                  <a:schemeClr val="tx1"/>
                </a:solidFill>
                <a:latin typeface="Calibri Ligh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a:t>WHP and CHP in Oil and Gas Operations</a:t>
            </a:r>
          </a:p>
          <a:p>
            <a:pPr marL="0" indent="0" algn="ctr">
              <a:buNone/>
            </a:pPr>
            <a:r>
              <a:rPr lang="en-US" sz="2000" b="0" dirty="0"/>
              <a:t>2 Panels – Midstream and Upstream – 45 Participants</a:t>
            </a:r>
          </a:p>
          <a:p>
            <a:pPr marL="457200" lvl="1" indent="0" algn="ctr">
              <a:buNone/>
            </a:pPr>
            <a:r>
              <a:rPr lang="en-US" sz="2000" b="0" dirty="0"/>
              <a:t>Midstream panel shared a successful WHP project from multiple stakeholders’ perspectives (Trailblazer Pipeline) . </a:t>
            </a:r>
          </a:p>
          <a:p>
            <a:pPr marL="457200" lvl="1" indent="0" algn="ctr">
              <a:spcBef>
                <a:spcPts val="0"/>
              </a:spcBef>
              <a:buNone/>
            </a:pPr>
            <a:endParaRPr lang="en-US" sz="1050" b="0" dirty="0"/>
          </a:p>
          <a:p>
            <a:pPr lvl="1">
              <a:buFont typeface="Arial" panose="020B0604020202020204" pitchFamily="34" charset="0"/>
              <a:buChar char="•"/>
            </a:pPr>
            <a:r>
              <a:rPr lang="en-US" sz="2000" b="0" dirty="0"/>
              <a:t>Drivers to implement a project may include electricity sales revenue</a:t>
            </a:r>
          </a:p>
          <a:p>
            <a:pPr lvl="1">
              <a:buFont typeface="Arial" panose="020B0604020202020204" pitchFamily="34" charset="0"/>
              <a:buChar char="•"/>
            </a:pPr>
            <a:r>
              <a:rPr lang="en-US" sz="2000" b="0" dirty="0"/>
              <a:t>Projects may qualify as Renewable Energy Technology (in Colorado)</a:t>
            </a:r>
          </a:p>
          <a:p>
            <a:pPr lvl="1">
              <a:buFont typeface="Arial" panose="020B0604020202020204" pitchFamily="34" charset="0"/>
              <a:buChar char="•"/>
            </a:pPr>
            <a:r>
              <a:rPr lang="en-US" sz="2000" b="0" dirty="0"/>
              <a:t>Each site has different needs, it’s difficult to standardize systems</a:t>
            </a:r>
          </a:p>
          <a:p>
            <a:pPr lvl="1">
              <a:buFont typeface="Arial" panose="020B0604020202020204" pitchFamily="34" charset="0"/>
              <a:buChar char="•"/>
            </a:pPr>
            <a:r>
              <a:rPr lang="en-US" sz="2000" b="0" dirty="0"/>
              <a:t>Need to know who off-takers are and how they’re going to get it</a:t>
            </a:r>
          </a:p>
          <a:p>
            <a:pPr lvl="1">
              <a:buFont typeface="Arial" panose="020B0604020202020204" pitchFamily="34" charset="0"/>
              <a:buChar char="•"/>
            </a:pPr>
            <a:r>
              <a:rPr lang="en-US" sz="2000" b="0" dirty="0"/>
              <a:t>Operational, economical and contractual barriers/issues</a:t>
            </a:r>
          </a:p>
          <a:p>
            <a:pPr lvl="1">
              <a:buFont typeface="Arial" panose="020B0604020202020204" pitchFamily="34" charset="0"/>
              <a:buChar char="•"/>
            </a:pPr>
            <a:r>
              <a:rPr lang="en-US" sz="2000" b="0" dirty="0"/>
              <a:t>Challenges may include location, cooperation, delivery of energy, etc.</a:t>
            </a:r>
          </a:p>
          <a:p>
            <a:pPr lvl="1">
              <a:buFont typeface="Arial" panose="020B0604020202020204" pitchFamily="34" charset="0"/>
              <a:buChar char="•"/>
            </a:pPr>
            <a:r>
              <a:rPr lang="en-US" sz="2000" b="0" dirty="0"/>
              <a:t>Learning more from this conference so more to come!</a:t>
            </a:r>
          </a:p>
          <a:p>
            <a:pPr marL="457200" lvl="1" indent="0" algn="ctr">
              <a:spcBef>
                <a:spcPts val="600"/>
              </a:spcBef>
              <a:buNone/>
            </a:pPr>
            <a:endParaRPr lang="en-US" sz="500" b="0" dirty="0"/>
          </a:p>
          <a:p>
            <a:pPr marL="457200" lvl="1" indent="0" algn="ctr">
              <a:spcBef>
                <a:spcPts val="600"/>
              </a:spcBef>
              <a:buNone/>
            </a:pPr>
            <a:r>
              <a:rPr lang="en-US" sz="2000" b="0" dirty="0"/>
              <a:t>“</a:t>
            </a:r>
            <a:r>
              <a:rPr lang="en-US" sz="2000" b="0" i="1" dirty="0"/>
              <a:t>What was going up in the air is now making electricity</a:t>
            </a:r>
            <a:r>
              <a:rPr lang="en-US" sz="2000" b="0" dirty="0"/>
              <a:t>.”</a:t>
            </a:r>
          </a:p>
        </p:txBody>
      </p:sp>
    </p:spTree>
    <p:extLst>
      <p:ext uri="{BB962C8B-B14F-4D97-AF65-F5344CB8AC3E}">
        <p14:creationId xmlns:p14="http://schemas.microsoft.com/office/powerpoint/2010/main" val="4248232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8B1D8-8597-4A9F-9F32-90D886C66BA7}"/>
              </a:ext>
            </a:extLst>
          </p:cNvPr>
          <p:cNvSpPr txBox="1">
            <a:spLocks/>
          </p:cNvSpPr>
          <p:nvPr/>
        </p:nvSpPr>
        <p:spPr>
          <a:xfrm>
            <a:off x="990600" y="1066800"/>
            <a:ext cx="7162800" cy="1143000"/>
          </a:xfrm>
          <a:prstGeom prst="rect">
            <a:avLst/>
          </a:prstGeom>
        </p:spPr>
        <p:txBody>
          <a:bodyPr>
            <a:noAutofit/>
          </a:bodyPr>
          <a:lstStyle>
            <a:lvl1pPr algn="ctr" defTabSz="914400" rtl="0" eaLnBrk="1" latinLnBrk="0" hangingPunct="1">
              <a:spcBef>
                <a:spcPct val="0"/>
              </a:spcBef>
              <a:buNone/>
              <a:defRPr sz="4400" b="1" kern="1200">
                <a:solidFill>
                  <a:srgbClr val="008000"/>
                </a:solidFill>
                <a:effectLst/>
                <a:latin typeface="Century Gothic" pitchFamily="34" charset="0"/>
                <a:ea typeface="+mj-ea"/>
                <a:cs typeface="+mj-cs"/>
              </a:defRPr>
            </a:lvl1pPr>
          </a:lstStyle>
          <a:p>
            <a:r>
              <a:rPr lang="en-US" sz="6000" dirty="0"/>
              <a:t>How to Implement a CHP Project with the Help of the CHP TAP</a:t>
            </a:r>
          </a:p>
        </p:txBody>
      </p:sp>
    </p:spTree>
    <p:extLst>
      <p:ext uri="{BB962C8B-B14F-4D97-AF65-F5344CB8AC3E}">
        <p14:creationId xmlns:p14="http://schemas.microsoft.com/office/powerpoint/2010/main" val="1600786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152400"/>
            <a:ext cx="7696200" cy="1143000"/>
          </a:xfrm>
        </p:spPr>
        <p:txBody>
          <a:bodyPr>
            <a:normAutofit/>
          </a:bodyPr>
          <a:lstStyle/>
          <a:p>
            <a:r>
              <a:rPr lang="en-US" sz="4000" dirty="0"/>
              <a:t>CHP TAP Technical Assistance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75" y="1173284"/>
            <a:ext cx="8516850" cy="4511431"/>
          </a:xfrm>
          <a:prstGeom prst="rect">
            <a:avLst/>
          </a:prstGeom>
        </p:spPr>
      </p:pic>
    </p:spTree>
    <p:extLst>
      <p:ext uri="{BB962C8B-B14F-4D97-AF65-F5344CB8AC3E}">
        <p14:creationId xmlns:p14="http://schemas.microsoft.com/office/powerpoint/2010/main" val="31744730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4419600" cy="4906963"/>
          </a:xfrm>
        </p:spPr>
        <p:txBody>
          <a:bodyPr>
            <a:normAutofit fontScale="92500"/>
          </a:bodyPr>
          <a:lstStyle/>
          <a:p>
            <a:pPr marL="0" indent="0" algn="ctr">
              <a:buNone/>
            </a:pPr>
            <a:r>
              <a:rPr lang="en-US" sz="2600" dirty="0">
                <a:latin typeface="Century Gothic" pitchFamily="34" charset="0"/>
              </a:rPr>
              <a:t>High level assessment to determine if a site shows potential for a CHP project</a:t>
            </a:r>
          </a:p>
          <a:p>
            <a:pPr lvl="1"/>
            <a:r>
              <a:rPr lang="en-US" sz="2600" dirty="0">
                <a:latin typeface="Century Gothic" pitchFamily="34" charset="0"/>
              </a:rPr>
              <a:t>Quantitative Analysis</a:t>
            </a:r>
          </a:p>
          <a:p>
            <a:pPr lvl="2"/>
            <a:r>
              <a:rPr lang="en-US" sz="1800" dirty="0">
                <a:latin typeface="Century Gothic" pitchFamily="34" charset="0"/>
              </a:rPr>
              <a:t>Energy Consumption &amp; Costs</a:t>
            </a:r>
          </a:p>
          <a:p>
            <a:pPr lvl="2"/>
            <a:r>
              <a:rPr lang="en-US" sz="1800" dirty="0">
                <a:latin typeface="Century Gothic" pitchFamily="34" charset="0"/>
              </a:rPr>
              <a:t>Estimated Energy Savings &amp; Payback</a:t>
            </a:r>
          </a:p>
          <a:p>
            <a:pPr lvl="2"/>
            <a:r>
              <a:rPr lang="en-US" sz="1800" dirty="0">
                <a:latin typeface="Century Gothic" pitchFamily="34" charset="0"/>
              </a:rPr>
              <a:t>CHP System Sizing</a:t>
            </a:r>
          </a:p>
          <a:p>
            <a:pPr lvl="1"/>
            <a:r>
              <a:rPr lang="en-US" sz="2600" dirty="0">
                <a:latin typeface="Century Gothic" pitchFamily="34" charset="0"/>
              </a:rPr>
              <a:t>Qualitative Analysis</a:t>
            </a:r>
          </a:p>
          <a:p>
            <a:pPr lvl="2"/>
            <a:r>
              <a:rPr lang="en-US" sz="1800" dirty="0">
                <a:latin typeface="Century Gothic" pitchFamily="34" charset="0"/>
              </a:rPr>
              <a:t>Understanding project drivers</a:t>
            </a:r>
          </a:p>
          <a:p>
            <a:pPr lvl="2"/>
            <a:r>
              <a:rPr lang="en-US" sz="1800" dirty="0">
                <a:latin typeface="Century Gothic" pitchFamily="34" charset="0"/>
              </a:rPr>
              <a:t>Understanding site peculiarities</a:t>
            </a:r>
          </a:p>
        </p:txBody>
      </p:sp>
      <p:sp>
        <p:nvSpPr>
          <p:cNvPr id="3" name="Title 2"/>
          <p:cNvSpPr>
            <a:spLocks noGrp="1"/>
          </p:cNvSpPr>
          <p:nvPr>
            <p:ph type="title"/>
          </p:nvPr>
        </p:nvSpPr>
        <p:spPr>
          <a:xfrm>
            <a:off x="0" y="0"/>
            <a:ext cx="8382000" cy="1143000"/>
          </a:xfrm>
        </p:spPr>
        <p:txBody>
          <a:bodyPr>
            <a:normAutofit/>
          </a:bodyPr>
          <a:lstStyle/>
          <a:p>
            <a:r>
              <a:rPr lang="en-US" sz="4000" dirty="0"/>
              <a:t>DOE TAP CHP Screening Analysis</a:t>
            </a:r>
          </a:p>
        </p:txBody>
      </p:sp>
      <p:sp>
        <p:nvSpPr>
          <p:cNvPr id="4" name="Slide Number Placeholder 3"/>
          <p:cNvSpPr>
            <a:spLocks noGrp="1"/>
          </p:cNvSpPr>
          <p:nvPr>
            <p:ph type="sldNum" sz="quarter" idx="4294967295"/>
          </p:nvPr>
        </p:nvSpPr>
        <p:spPr>
          <a:xfrm>
            <a:off x="457200" y="6324600"/>
            <a:ext cx="2133600" cy="365125"/>
          </a:xfrm>
          <a:prstGeom prst="rect">
            <a:avLst/>
          </a:prstGeom>
        </p:spPr>
        <p:txBody>
          <a:bodyPr/>
          <a:lstStyle/>
          <a:p>
            <a:pPr>
              <a:defRPr/>
            </a:pPr>
            <a:fld id="{D4BBE1A2-1250-4247-B425-89D8B2A332C7}" type="slidenum">
              <a:rPr lang="en-US" smtClean="0"/>
              <a:pPr>
                <a:defRPr/>
              </a:pPr>
              <a:t>25</a:t>
            </a:fld>
            <a:endParaRPr lang="en-US" dirty="0"/>
          </a:p>
        </p:txBody>
      </p:sp>
      <p:pic>
        <p:nvPicPr>
          <p:cNvPr id="2050"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723" r="4871"/>
          <a:stretch/>
        </p:blipFill>
        <p:spPr bwMode="auto">
          <a:xfrm>
            <a:off x="4934839" y="1219200"/>
            <a:ext cx="3751961" cy="4876801"/>
          </a:xfrm>
          <a:prstGeom prst="rect">
            <a:avLst/>
          </a:prstGeom>
          <a:solidFill>
            <a:schemeClr val="bg1"/>
          </a:solidFill>
          <a:ln w="34925">
            <a:solidFill>
              <a:srgbClr val="339933"/>
            </a:solidFill>
          </a:ln>
          <a:effectLst/>
        </p:spPr>
      </p:pic>
    </p:spTree>
    <p:extLst>
      <p:ext uri="{BB962C8B-B14F-4D97-AF65-F5344CB8AC3E}">
        <p14:creationId xmlns:p14="http://schemas.microsoft.com/office/powerpoint/2010/main" val="2014221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5D928889-A281-472C-93DC-486F1BD17665}"/>
              </a:ext>
            </a:extLst>
          </p:cNvPr>
          <p:cNvSpPr txBox="1">
            <a:spLocks/>
          </p:cNvSpPr>
          <p:nvPr/>
        </p:nvSpPr>
        <p:spPr bwMode="black">
          <a:xfrm>
            <a:off x="381000" y="228600"/>
            <a:ext cx="8305800" cy="762000"/>
          </a:xfrm>
          <a:prstGeom prst="rect">
            <a:avLst/>
          </a:prstGeom>
          <a:noFill/>
          <a:ln w="9525">
            <a:noFill/>
            <a:miter lim="800000"/>
            <a:headEnd/>
            <a:tailEnd/>
          </a:ln>
        </p:spPr>
        <p:txBody>
          <a:bodyPr anchor="b" anchorCtr="1">
            <a:noAutofit/>
          </a:bodyPr>
          <a:lstStyle/>
          <a:p>
            <a:pPr algn="ctr">
              <a:lnSpc>
                <a:spcPct val="90000"/>
              </a:lnSpc>
              <a:spcBef>
                <a:spcPct val="0"/>
              </a:spcBef>
            </a:pPr>
            <a:r>
              <a:rPr lang="en-US" sz="3600" b="1" dirty="0">
                <a:solidFill>
                  <a:srgbClr val="008000"/>
                </a:solidFill>
                <a:latin typeface="Century Gothic" panose="020B0502020202020204" pitchFamily="34" charset="0"/>
                <a:ea typeface="+mj-ea"/>
                <a:cs typeface="+mj-cs"/>
              </a:rPr>
              <a:t>CHP in the Oilfield – Early Questions</a:t>
            </a:r>
          </a:p>
        </p:txBody>
      </p:sp>
      <p:sp>
        <p:nvSpPr>
          <p:cNvPr id="3" name="Content Placeholder 6">
            <a:extLst>
              <a:ext uri="{FF2B5EF4-FFF2-40B4-BE49-F238E27FC236}">
                <a16:creationId xmlns:a16="http://schemas.microsoft.com/office/drawing/2014/main" id="{CB332C80-2B40-406B-ACAE-A0F25741244C}"/>
              </a:ext>
            </a:extLst>
          </p:cNvPr>
          <p:cNvSpPr txBox="1">
            <a:spLocks/>
          </p:cNvSpPr>
          <p:nvPr/>
        </p:nvSpPr>
        <p:spPr bwMode="black">
          <a:xfrm>
            <a:off x="617799" y="994458"/>
            <a:ext cx="8039100" cy="5177742"/>
          </a:xfrm>
          <a:prstGeom prst="rect">
            <a:avLst/>
          </a:prstGeom>
          <a:noFill/>
          <a:ln w="9525">
            <a:noFill/>
            <a:miter lim="800000"/>
            <a:headEnd/>
            <a:tailEnd/>
          </a:ln>
        </p:spPr>
        <p:txBody>
          <a:bodyPr anchor="t" anchorCtr="0">
            <a:noAutofit/>
          </a:bodyPr>
          <a:lstStyle/>
          <a:p>
            <a:pPr marL="342900" indent="-342900">
              <a:spcBef>
                <a:spcPts val="1200"/>
              </a:spcBef>
              <a:buSzPct val="100000"/>
              <a:buFont typeface="+mj-lt"/>
              <a:buAutoNum type="arabicPeriod"/>
            </a:pPr>
            <a:r>
              <a:rPr lang="en-US" sz="1600" dirty="0">
                <a:latin typeface="Calibri" panose="020F0502020204030204" pitchFamily="34" charset="0"/>
              </a:rPr>
              <a:t>What power needs are projected over the life of the project, for drilling, field development, water management, oil/gas processing, midstream operations? How are these power needs typically met?</a:t>
            </a:r>
          </a:p>
          <a:p>
            <a:pPr marL="251460" indent="-342900">
              <a:spcBef>
                <a:spcPts val="1200"/>
              </a:spcBef>
              <a:buSzPct val="100000"/>
              <a:buFont typeface="+mj-lt"/>
              <a:buAutoNum type="arabicPeriod"/>
            </a:pPr>
            <a:r>
              <a:rPr lang="en-US" sz="1600" dirty="0">
                <a:latin typeface="Calibri" panose="020F0502020204030204" pitchFamily="34" charset="0"/>
              </a:rPr>
              <a:t>If grid power is available, what is the average price of electricity from the utility?</a:t>
            </a:r>
          </a:p>
          <a:p>
            <a:pPr marL="342900" indent="-342900">
              <a:spcBef>
                <a:spcPts val="1200"/>
              </a:spcBef>
              <a:buSzPct val="100000"/>
              <a:buFont typeface="+mj-lt"/>
              <a:buAutoNum type="arabicPeriod"/>
            </a:pPr>
            <a:r>
              <a:rPr lang="en-US" sz="1600" dirty="0">
                <a:latin typeface="Calibri" panose="020F0502020204030204" pitchFamily="34" charset="0"/>
              </a:rPr>
              <a:t>Can you provide one year’s worth of electric and thermal  consumption data?</a:t>
            </a:r>
          </a:p>
          <a:p>
            <a:pPr marL="342900" indent="-342900">
              <a:spcBef>
                <a:spcPts val="1200"/>
              </a:spcBef>
              <a:buSzPct val="100000"/>
              <a:buFont typeface="+mj-lt"/>
              <a:buAutoNum type="arabicPeriod"/>
            </a:pPr>
            <a:r>
              <a:rPr lang="en-US" sz="1600" dirty="0">
                <a:latin typeface="Calibri" panose="020F0502020204030204" pitchFamily="34" charset="0"/>
              </a:rPr>
              <a:t>What is the critical load in power outages?</a:t>
            </a:r>
          </a:p>
          <a:p>
            <a:pPr marL="342900" indent="-342900">
              <a:spcBef>
                <a:spcPts val="1200"/>
              </a:spcBef>
              <a:buSzPct val="100000"/>
              <a:buFont typeface="+mj-lt"/>
              <a:buAutoNum type="arabicPeriod"/>
            </a:pPr>
            <a:r>
              <a:rPr lang="en-US" sz="1600" dirty="0">
                <a:latin typeface="Calibri" panose="020F0502020204030204" pitchFamily="34" charset="0"/>
              </a:rPr>
              <a:t>What sources of waste heat are available (e.g. compressors, turbine generators, reciprocating engines)?</a:t>
            </a:r>
          </a:p>
          <a:p>
            <a:pPr marL="342900" indent="-342900">
              <a:spcBef>
                <a:spcPts val="1200"/>
              </a:spcBef>
              <a:buSzPct val="100000"/>
              <a:buFont typeface="+mj-lt"/>
              <a:buAutoNum type="arabicPeriod"/>
            </a:pPr>
            <a:r>
              <a:rPr lang="en-US" sz="1600" dirty="0">
                <a:latin typeface="Calibri" panose="020F0502020204030204" pitchFamily="34" charset="0"/>
              </a:rPr>
              <a:t>For what operations is heat needed (water treatment, fluid heating, space eating/cooling)?</a:t>
            </a:r>
          </a:p>
          <a:p>
            <a:pPr marL="342900" indent="-342900">
              <a:spcBef>
                <a:spcPts val="1200"/>
              </a:spcBef>
              <a:buSzPct val="100000"/>
              <a:buFont typeface="+mj-lt"/>
              <a:buAutoNum type="arabicPeriod"/>
            </a:pPr>
            <a:r>
              <a:rPr lang="en-US" sz="1600" dirty="0">
                <a:latin typeface="Calibri" panose="020F0502020204030204" pitchFamily="34" charset="0"/>
              </a:rPr>
              <a:t>What special challenges must be addressed?  Produced water disposal, enhanced oil recover, produced fluid characteristics?</a:t>
            </a:r>
          </a:p>
          <a:p>
            <a:pPr marL="342900" indent="-342900">
              <a:spcBef>
                <a:spcPts val="1200"/>
              </a:spcBef>
              <a:buSzPct val="100000"/>
              <a:buFont typeface="+mj-lt"/>
              <a:buAutoNum type="arabicPeriod"/>
            </a:pPr>
            <a:r>
              <a:rPr lang="en-US" sz="1600" dirty="0">
                <a:latin typeface="Calibri" panose="020F0502020204030204" pitchFamily="34" charset="0"/>
              </a:rPr>
              <a:t>What drivers exist for emissions reductions, such as air quality concerns, corporate policy?</a:t>
            </a:r>
          </a:p>
          <a:p>
            <a:pPr marL="342900" indent="-342900">
              <a:spcBef>
                <a:spcPts val="1200"/>
              </a:spcBef>
              <a:buSzPct val="100000"/>
              <a:buFont typeface="+mj-lt"/>
              <a:buAutoNum type="arabicPeriod"/>
            </a:pPr>
            <a:r>
              <a:rPr lang="en-US" sz="1600" dirty="0">
                <a:latin typeface="Calibri" panose="020F0502020204030204" pitchFamily="34" charset="0"/>
              </a:rPr>
              <a:t>Are there local opportunities for power generation revenue?</a:t>
            </a:r>
          </a:p>
          <a:p>
            <a:pPr marL="342900" indent="-342900">
              <a:spcBef>
                <a:spcPts val="1200"/>
              </a:spcBef>
              <a:buSzPct val="100000"/>
              <a:buFont typeface="+mj-lt"/>
              <a:buAutoNum type="arabicPeriod"/>
            </a:pPr>
            <a:r>
              <a:rPr lang="en-US" sz="1600" dirty="0">
                <a:latin typeface="Calibri" panose="020F0502020204030204" pitchFamily="34" charset="0"/>
              </a:rPr>
              <a:t>Are there factors that may constrain development, such as power and water availability, infrastructure for disposal of produced water?</a:t>
            </a:r>
          </a:p>
          <a:p>
            <a:pPr marL="342900" indent="-342900">
              <a:spcBef>
                <a:spcPts val="1200"/>
              </a:spcBef>
              <a:buSzPct val="100000"/>
              <a:buFont typeface="+mj-lt"/>
              <a:buAutoNum type="arabicPeriod"/>
            </a:pPr>
            <a:endParaRPr lang="en-US" sz="1600" dirty="0">
              <a:latin typeface="Calibri" panose="020F0502020204030204" pitchFamily="34" charset="0"/>
            </a:endParaRPr>
          </a:p>
          <a:p>
            <a:pPr>
              <a:spcBef>
                <a:spcPts val="1200"/>
              </a:spcBef>
              <a:buSzPct val="100000"/>
            </a:pPr>
            <a:endParaRPr lang="en-US" sz="1400" b="1" dirty="0">
              <a:latin typeface="Calibri" panose="020F0502020204030204" pitchFamily="34" charset="0"/>
            </a:endParaRPr>
          </a:p>
          <a:p>
            <a:pPr marL="182880" indent="-182880">
              <a:spcBef>
                <a:spcPts val="1200"/>
              </a:spcBef>
              <a:buClr>
                <a:srgbClr val="C60C30"/>
              </a:buClr>
              <a:buSzPct val="100000"/>
              <a:buFont typeface="Arial" charset="0"/>
              <a:buChar char="•"/>
            </a:pPr>
            <a:endParaRPr lang="en-US" sz="1400" b="1" dirty="0">
              <a:latin typeface="Calibri" panose="020F0502020204030204" pitchFamily="34" charset="0"/>
            </a:endParaRPr>
          </a:p>
        </p:txBody>
      </p:sp>
    </p:spTree>
    <p:extLst>
      <p:ext uri="{BB962C8B-B14F-4D97-AF65-F5344CB8AC3E}">
        <p14:creationId xmlns:p14="http://schemas.microsoft.com/office/powerpoint/2010/main" val="38471021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rotWithShape="1">
          <a:blip r:embed="rId3"/>
          <a:srcRect l="12179" t="17628" r="62821" b="1442"/>
          <a:stretch/>
        </p:blipFill>
        <p:spPr bwMode="auto">
          <a:xfrm>
            <a:off x="870492" y="1859117"/>
            <a:ext cx="1485900" cy="192405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228600" y="0"/>
            <a:ext cx="8686800" cy="1143000"/>
          </a:xfrm>
        </p:spPr>
        <p:txBody>
          <a:bodyPr>
            <a:normAutofit/>
          </a:bodyPr>
          <a:lstStyle/>
          <a:p>
            <a:r>
              <a:rPr lang="en-US" sz="4000" dirty="0"/>
              <a:t>CHP Project Resources</a:t>
            </a:r>
          </a:p>
        </p:txBody>
      </p:sp>
      <p:sp>
        <p:nvSpPr>
          <p:cNvPr id="3" name="Content Placeholder 2"/>
          <p:cNvSpPr>
            <a:spLocks noGrp="1"/>
          </p:cNvSpPr>
          <p:nvPr>
            <p:ph idx="1"/>
          </p:nvPr>
        </p:nvSpPr>
        <p:spPr>
          <a:xfrm>
            <a:off x="4876800" y="1295400"/>
            <a:ext cx="3886200" cy="4525963"/>
          </a:xfrm>
        </p:spPr>
        <p:txBody>
          <a:bodyPr/>
          <a:lstStyle/>
          <a:p>
            <a:pPr marL="6350" indent="6350" algn="ctr">
              <a:buNone/>
            </a:pPr>
            <a:r>
              <a:rPr lang="en-US" sz="2000" dirty="0">
                <a:latin typeface="Century Gothic" pitchFamily="34" charset="0"/>
              </a:rPr>
              <a:t>Good Primer Report </a:t>
            </a:r>
          </a:p>
          <a:p>
            <a:endParaRPr lang="en-US" dirty="0"/>
          </a:p>
        </p:txBody>
      </p:sp>
      <p:sp>
        <p:nvSpPr>
          <p:cNvPr id="4" name="Content Placeholder 2"/>
          <p:cNvSpPr txBox="1">
            <a:spLocks/>
          </p:cNvSpPr>
          <p:nvPr/>
        </p:nvSpPr>
        <p:spPr>
          <a:xfrm>
            <a:off x="990600" y="1143000"/>
            <a:ext cx="3886200" cy="4678363"/>
          </a:xfrm>
          <a:prstGeom prst="rect">
            <a:avLst/>
          </a:prstGeom>
        </p:spPr>
        <p:txBody>
          <a:bodyPr vert="horz" lIns="91440" tIns="45720" rIns="91440" bIns="45720" rtlCol="0">
            <a:normAutofit/>
          </a:bodyPr>
          <a:lstStyle/>
          <a:p>
            <a:pPr marL="6350" indent="6350" algn="ctr">
              <a:spcBef>
                <a:spcPct val="20000"/>
              </a:spcBef>
              <a:buClr>
                <a:srgbClr val="008000"/>
              </a:buClr>
            </a:pPr>
            <a:r>
              <a:rPr lang="en-US" sz="2000" b="1" dirty="0">
                <a:latin typeface="Century Gothic" pitchFamily="34" charset="0"/>
              </a:rPr>
              <a:t>DOE CHP Technologies </a:t>
            </a:r>
            <a:br>
              <a:rPr lang="en-US" sz="2000" b="1" dirty="0">
                <a:latin typeface="Century Gothic" pitchFamily="34" charset="0"/>
              </a:rPr>
            </a:br>
            <a:r>
              <a:rPr lang="en-US" sz="2000" b="1" dirty="0">
                <a:latin typeface="Century Gothic" pitchFamily="34" charset="0"/>
              </a:rPr>
              <a:t>Fact Sheet Series</a:t>
            </a:r>
          </a:p>
          <a:p>
            <a:pPr marL="457200" marR="0" lvl="0" indent="-457200" algn="l" defTabSz="914400" rtl="0" eaLnBrk="1" fontAlgn="auto" latinLnBrk="0" hangingPunct="1">
              <a:lnSpc>
                <a:spcPct val="100000"/>
              </a:lnSpc>
              <a:spcBef>
                <a:spcPct val="20000"/>
              </a:spcBef>
              <a:spcAft>
                <a:spcPts val="0"/>
              </a:spcAft>
              <a:buClr>
                <a:srgbClr val="008000"/>
              </a:buClr>
              <a:buSzTx/>
              <a:buFont typeface="Wingdings" pitchFamily="2" charset="2"/>
              <a:buChar char="§"/>
              <a:tabLst/>
              <a:defRPr/>
            </a:pPr>
            <a:endParaRPr kumimoji="0" lang="en-US" sz="3200" b="1" i="0" u="none" strike="noStrike" kern="1200" cap="none" spc="0" normalizeH="0" baseline="0" noProof="0" dirty="0">
              <a:ln>
                <a:noFill/>
              </a:ln>
              <a:solidFill>
                <a:schemeClr val="tx1"/>
              </a:solidFill>
              <a:effectLst/>
              <a:uLnTx/>
              <a:uFillTx/>
              <a:latin typeface="Calibri Light" pitchFamily="34" charset="0"/>
              <a:ea typeface="+mn-ea"/>
              <a:cs typeface="+mn-cs"/>
            </a:endParaRPr>
          </a:p>
        </p:txBody>
      </p:sp>
      <p:pic>
        <p:nvPicPr>
          <p:cNvPr id="2050" name="Picture 2"/>
          <p:cNvPicPr>
            <a:picLocks noChangeAspect="1" noChangeArrowheads="1"/>
          </p:cNvPicPr>
          <p:nvPr/>
        </p:nvPicPr>
        <p:blipFill>
          <a:blip r:embed="rId4" cstate="print"/>
          <a:srcRect/>
          <a:stretch>
            <a:fillRect/>
          </a:stretch>
        </p:blipFill>
        <p:spPr bwMode="auto">
          <a:xfrm>
            <a:off x="5715000" y="2011362"/>
            <a:ext cx="2392177" cy="3094038"/>
          </a:xfrm>
          <a:prstGeom prst="rect">
            <a:avLst/>
          </a:prstGeom>
          <a:noFill/>
          <a:ln w="9525">
            <a:noFill/>
            <a:miter lim="800000"/>
            <a:headEnd/>
            <a:tailEnd/>
          </a:ln>
          <a:effectLst/>
        </p:spPr>
      </p:pic>
      <p:sp>
        <p:nvSpPr>
          <p:cNvPr id="6" name="Rectangle 5"/>
          <p:cNvSpPr/>
          <p:nvPr/>
        </p:nvSpPr>
        <p:spPr>
          <a:xfrm>
            <a:off x="5867400" y="5402838"/>
            <a:ext cx="2423412" cy="276999"/>
          </a:xfrm>
          <a:prstGeom prst="rect">
            <a:avLst/>
          </a:prstGeom>
        </p:spPr>
        <p:txBody>
          <a:bodyPr wrap="square">
            <a:spAutoFit/>
          </a:bodyPr>
          <a:lstStyle/>
          <a:p>
            <a:r>
              <a:rPr lang="en-US" sz="1200" b="1" dirty="0">
                <a:solidFill>
                  <a:srgbClr val="C00000"/>
                </a:solidFill>
                <a:latin typeface="Century Gothic" pitchFamily="34" charset="0"/>
              </a:rPr>
              <a:t>www.eere.energy.gov/chp</a:t>
            </a:r>
          </a:p>
        </p:txBody>
      </p:sp>
      <p:sp>
        <p:nvSpPr>
          <p:cNvPr id="9" name="Rectangle 8"/>
          <p:cNvSpPr/>
          <p:nvPr/>
        </p:nvSpPr>
        <p:spPr>
          <a:xfrm>
            <a:off x="1676400" y="5562600"/>
            <a:ext cx="2971800" cy="276999"/>
          </a:xfrm>
          <a:prstGeom prst="rect">
            <a:avLst/>
          </a:prstGeom>
        </p:spPr>
        <p:txBody>
          <a:bodyPr wrap="square">
            <a:spAutoFit/>
          </a:bodyPr>
          <a:lstStyle/>
          <a:p>
            <a:r>
              <a:rPr lang="en-US" sz="1200" b="1" dirty="0">
                <a:solidFill>
                  <a:srgbClr val="FF0000"/>
                </a:solidFill>
                <a:latin typeface="Century Gothic" pitchFamily="34" charset="0"/>
              </a:rPr>
              <a:t>www.energy.gov/chp-technologies</a:t>
            </a:r>
          </a:p>
        </p:txBody>
      </p:sp>
      <p:pic>
        <p:nvPicPr>
          <p:cNvPr id="12" name="Picture 11"/>
          <p:cNvPicPr/>
          <p:nvPr/>
        </p:nvPicPr>
        <p:blipFill rotWithShape="1">
          <a:blip r:embed="rId5"/>
          <a:srcRect l="12019" t="13221" r="62660" b="5848"/>
          <a:stretch/>
        </p:blipFill>
        <p:spPr bwMode="auto">
          <a:xfrm>
            <a:off x="1658992" y="2227881"/>
            <a:ext cx="1504950" cy="1924050"/>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6"/>
          <a:srcRect l="12180" t="16426" r="63141" b="2644"/>
          <a:stretch/>
        </p:blipFill>
        <p:spPr bwMode="auto">
          <a:xfrm>
            <a:off x="2295525" y="2901023"/>
            <a:ext cx="1466850" cy="1924050"/>
          </a:xfrm>
          <a:prstGeom prst="rect">
            <a:avLst/>
          </a:prstGeom>
          <a:ln>
            <a:noFill/>
          </a:ln>
          <a:extLst>
            <a:ext uri="{53640926-AAD7-44D8-BBD7-CCE9431645EC}">
              <a14:shadowObscured xmlns:a14="http://schemas.microsoft.com/office/drawing/2010/main"/>
            </a:ext>
          </a:extLst>
        </p:spPr>
      </p:pic>
      <p:pic>
        <p:nvPicPr>
          <p:cNvPr id="10" name="Picture 9"/>
          <p:cNvPicPr/>
          <p:nvPr/>
        </p:nvPicPr>
        <p:blipFill rotWithShape="1">
          <a:blip r:embed="rId7"/>
          <a:srcRect l="12019" t="14423" r="62500" b="3846"/>
          <a:stretch/>
        </p:blipFill>
        <p:spPr bwMode="auto">
          <a:xfrm>
            <a:off x="2775492" y="3459738"/>
            <a:ext cx="1514475" cy="19431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66905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rmAutofit/>
          </a:bodyPr>
          <a:lstStyle/>
          <a:p>
            <a:r>
              <a:rPr lang="en-US" sz="4000" dirty="0"/>
              <a:t>CHP Project Resources</a:t>
            </a:r>
          </a:p>
        </p:txBody>
      </p:sp>
      <p:sp>
        <p:nvSpPr>
          <p:cNvPr id="3" name="Content Placeholder 2"/>
          <p:cNvSpPr>
            <a:spLocks noGrp="1"/>
          </p:cNvSpPr>
          <p:nvPr>
            <p:ph idx="1"/>
          </p:nvPr>
        </p:nvSpPr>
        <p:spPr>
          <a:xfrm>
            <a:off x="457200" y="1371600"/>
            <a:ext cx="3886200" cy="4754563"/>
          </a:xfrm>
        </p:spPr>
        <p:txBody>
          <a:bodyPr/>
          <a:lstStyle/>
          <a:p>
            <a:pPr marL="6350" lvl="0" indent="6350" algn="ctr">
              <a:buNone/>
              <a:defRPr/>
            </a:pPr>
            <a:r>
              <a:rPr lang="en-US" sz="2000" dirty="0">
                <a:latin typeface="Century Gothic" pitchFamily="34" charset="0"/>
              </a:rPr>
              <a:t>DOE Project Profile Database </a:t>
            </a:r>
            <a:br>
              <a:rPr lang="en-US" sz="2000" dirty="0">
                <a:latin typeface="Century Gothic" pitchFamily="34" charset="0"/>
              </a:rPr>
            </a:br>
            <a:endParaRPr lang="en-US" sz="2000" dirty="0">
              <a:latin typeface="Century Gothic" pitchFamily="34" charset="0"/>
            </a:endParaRPr>
          </a:p>
        </p:txBody>
      </p:sp>
      <p:sp>
        <p:nvSpPr>
          <p:cNvPr id="4" name="Content Placeholder 2"/>
          <p:cNvSpPr txBox="1">
            <a:spLocks/>
          </p:cNvSpPr>
          <p:nvPr/>
        </p:nvSpPr>
        <p:spPr>
          <a:xfrm>
            <a:off x="4572000" y="1600200"/>
            <a:ext cx="3886200" cy="4525963"/>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
                <a:srgbClr val="008000"/>
              </a:buClr>
              <a:buSzTx/>
              <a:buFont typeface="Wingdings" pitchFamily="2" charset="2"/>
              <a:buChar char="§"/>
              <a:tabLst/>
              <a:defRPr/>
            </a:pPr>
            <a:endParaRPr kumimoji="0" lang="en-US" sz="3200" b="1" i="0" u="none" strike="noStrike" kern="1200" cap="none" spc="0" normalizeH="0" baseline="0" noProof="0" dirty="0">
              <a:ln>
                <a:noFill/>
              </a:ln>
              <a:solidFill>
                <a:schemeClr val="tx1"/>
              </a:solidFill>
              <a:effectLst/>
              <a:uLnTx/>
              <a:uFillTx/>
              <a:latin typeface="Calibri Light" pitchFamily="34" charset="0"/>
              <a:ea typeface="+mn-ea"/>
              <a:cs typeface="+mn-cs"/>
            </a:endParaRPr>
          </a:p>
        </p:txBody>
      </p:sp>
      <p:sp>
        <p:nvSpPr>
          <p:cNvPr id="6" name="Rectangle 5"/>
          <p:cNvSpPr/>
          <p:nvPr/>
        </p:nvSpPr>
        <p:spPr>
          <a:xfrm>
            <a:off x="1779296" y="4809496"/>
            <a:ext cx="2819400" cy="276999"/>
          </a:xfrm>
          <a:prstGeom prst="rect">
            <a:avLst/>
          </a:prstGeom>
        </p:spPr>
        <p:txBody>
          <a:bodyPr wrap="square">
            <a:spAutoFit/>
          </a:bodyPr>
          <a:lstStyle/>
          <a:p>
            <a:r>
              <a:rPr lang="en-US" sz="1200" b="1" dirty="0">
                <a:solidFill>
                  <a:srgbClr val="C00000"/>
                </a:solidFill>
                <a:latin typeface="Century Gothic" pitchFamily="34" charset="0"/>
              </a:rPr>
              <a:t>energy.gov/</a:t>
            </a:r>
            <a:r>
              <a:rPr lang="en-US" sz="1200" b="1" dirty="0" err="1">
                <a:solidFill>
                  <a:srgbClr val="C00000"/>
                </a:solidFill>
                <a:latin typeface="Century Gothic" pitchFamily="34" charset="0"/>
              </a:rPr>
              <a:t>chp</a:t>
            </a:r>
            <a:r>
              <a:rPr lang="en-US" sz="1200" b="1" dirty="0">
                <a:solidFill>
                  <a:srgbClr val="C00000"/>
                </a:solidFill>
                <a:latin typeface="Century Gothic" pitchFamily="34" charset="0"/>
              </a:rPr>
              <a:t>-projects</a:t>
            </a:r>
          </a:p>
        </p:txBody>
      </p:sp>
      <p:sp>
        <p:nvSpPr>
          <p:cNvPr id="11" name="Content Placeholder 2"/>
          <p:cNvSpPr txBox="1">
            <a:spLocks/>
          </p:cNvSpPr>
          <p:nvPr/>
        </p:nvSpPr>
        <p:spPr>
          <a:xfrm>
            <a:off x="4904627" y="1401762"/>
            <a:ext cx="3886200" cy="4724401"/>
          </a:xfrm>
          <a:prstGeom prst="rect">
            <a:avLst/>
          </a:prstGeom>
        </p:spPr>
        <p:txBody>
          <a:bodyPr vert="horz" lIns="91440" tIns="45720" rIns="91440" bIns="45720" rtlCol="0">
            <a:normAutofit/>
          </a:bodyPr>
          <a:lstStyle/>
          <a:p>
            <a:pPr marL="6350" marR="0" lvl="0" indent="6350" algn="ctr" defTabSz="914400" rtl="0" eaLnBrk="1" fontAlgn="auto" latinLnBrk="0" hangingPunct="1">
              <a:lnSpc>
                <a:spcPct val="100000"/>
              </a:lnSpc>
              <a:spcBef>
                <a:spcPct val="20000"/>
              </a:spcBef>
              <a:spcAft>
                <a:spcPts val="0"/>
              </a:spcAft>
              <a:buClr>
                <a:srgbClr val="008000"/>
              </a:buClr>
              <a:buSzTx/>
              <a:buFont typeface="Wingdings" pitchFamily="2" charset="2"/>
              <a:buNone/>
              <a:tabLst/>
              <a:defRPr/>
            </a:pPr>
            <a:r>
              <a:rPr kumimoji="0" lang="en-US" sz="2000" b="1" i="0" u="none" strike="noStrike" kern="1200" cap="none" spc="0" normalizeH="0" baseline="0" noProof="0" dirty="0">
                <a:ln>
                  <a:noFill/>
                </a:ln>
                <a:solidFill>
                  <a:schemeClr val="tx1"/>
                </a:solidFill>
                <a:effectLst/>
                <a:uLnTx/>
                <a:uFillTx/>
                <a:latin typeface="Century Gothic" pitchFamily="34" charset="0"/>
                <a:ea typeface="+mn-ea"/>
                <a:cs typeface="+mn-cs"/>
              </a:rPr>
              <a:t>EPA </a:t>
            </a:r>
            <a:r>
              <a:rPr kumimoji="0" lang="en-US" sz="2000" b="1" i="0" u="none" strike="noStrike" kern="1200" cap="none" spc="0" normalizeH="0" baseline="0" noProof="0" dirty="0" err="1">
                <a:ln>
                  <a:noFill/>
                </a:ln>
                <a:solidFill>
                  <a:schemeClr val="tx1"/>
                </a:solidFill>
                <a:effectLst/>
                <a:uLnTx/>
                <a:uFillTx/>
                <a:latin typeface="Century Gothic" pitchFamily="34" charset="0"/>
                <a:ea typeface="+mn-ea"/>
                <a:cs typeface="+mn-cs"/>
              </a:rPr>
              <a:t>dCHPP</a:t>
            </a:r>
            <a:r>
              <a:rPr kumimoji="0" lang="en-US" sz="2000" b="1" i="0" u="none" strike="noStrike" kern="1200" cap="none" spc="0" normalizeH="0" baseline="0" noProof="0" dirty="0">
                <a:ln>
                  <a:noFill/>
                </a:ln>
                <a:solidFill>
                  <a:schemeClr val="tx1"/>
                </a:solidFill>
                <a:effectLst/>
                <a:uLnTx/>
                <a:uFillTx/>
                <a:latin typeface="Century Gothic" pitchFamily="34" charset="0"/>
                <a:ea typeface="+mn-ea"/>
                <a:cs typeface="+mn-cs"/>
              </a:rPr>
              <a:t> (CHP Policies and Incentives Database</a:t>
            </a:r>
          </a:p>
        </p:txBody>
      </p:sp>
      <p:sp>
        <p:nvSpPr>
          <p:cNvPr id="12" name="Rectangle 11"/>
          <p:cNvSpPr/>
          <p:nvPr/>
        </p:nvSpPr>
        <p:spPr>
          <a:xfrm>
            <a:off x="5385639" y="4692456"/>
            <a:ext cx="2924175" cy="646331"/>
          </a:xfrm>
          <a:prstGeom prst="rect">
            <a:avLst/>
          </a:prstGeom>
          <a:ln>
            <a:noFill/>
          </a:ln>
        </p:spPr>
        <p:txBody>
          <a:bodyPr wrap="square">
            <a:spAutoFit/>
          </a:bodyPr>
          <a:lstStyle/>
          <a:p>
            <a:r>
              <a:rPr lang="en-US" sz="1200" b="1" dirty="0">
                <a:solidFill>
                  <a:srgbClr val="C00000"/>
                </a:solidFill>
                <a:latin typeface="Century Gothic" pitchFamily="34" charset="0"/>
              </a:rPr>
              <a:t>https://www.epa.gov/chp/dchpp-chp-policies-and-incentives-database</a:t>
            </a:r>
          </a:p>
        </p:txBody>
      </p:sp>
      <p:pic>
        <p:nvPicPr>
          <p:cNvPr id="14" name="Picture 13"/>
          <p:cNvPicPr/>
          <p:nvPr/>
        </p:nvPicPr>
        <p:blipFill rotWithShape="1">
          <a:blip r:embed="rId3"/>
          <a:srcRect l="11378" t="9615" r="61539" b="3846"/>
          <a:stretch/>
        </p:blipFill>
        <p:spPr bwMode="auto">
          <a:xfrm>
            <a:off x="2371468" y="2049172"/>
            <a:ext cx="1635057" cy="1997656"/>
          </a:xfrm>
          <a:prstGeom prst="rect">
            <a:avLst/>
          </a:prstGeom>
          <a:ln>
            <a:solidFill>
              <a:schemeClr val="tx1"/>
            </a:solidFill>
          </a:ln>
          <a:extLst>
            <a:ext uri="{53640926-AAD7-44D8-BBD7-CCE9431645EC}">
              <a14:shadowObscured xmlns:a14="http://schemas.microsoft.com/office/drawing/2010/main"/>
            </a:ext>
          </a:extLst>
        </p:spPr>
      </p:pic>
      <p:pic>
        <p:nvPicPr>
          <p:cNvPr id="13" name="Picture 12"/>
          <p:cNvPicPr/>
          <p:nvPr/>
        </p:nvPicPr>
        <p:blipFill rotWithShape="1">
          <a:blip r:embed="rId4"/>
          <a:srcRect l="10898" t="8814" r="62019" b="2644"/>
          <a:stretch/>
        </p:blipFill>
        <p:spPr bwMode="auto">
          <a:xfrm>
            <a:off x="1143000" y="2500118"/>
            <a:ext cx="1750355" cy="2080777"/>
          </a:xfrm>
          <a:prstGeom prst="rect">
            <a:avLst/>
          </a:prstGeom>
          <a:ln>
            <a:solidFill>
              <a:schemeClr val="tx1"/>
            </a:solidFill>
          </a:ln>
          <a:extLst>
            <a:ext uri="{53640926-AAD7-44D8-BBD7-CCE9431645EC}">
              <a14:shadowObscured xmlns:a14="http://schemas.microsoft.com/office/drawing/2010/main"/>
            </a:ext>
          </a:extLst>
        </p:spPr>
      </p:pic>
      <p:pic>
        <p:nvPicPr>
          <p:cNvPr id="15" name="Picture 14"/>
          <p:cNvPicPr/>
          <p:nvPr/>
        </p:nvPicPr>
        <p:blipFill rotWithShape="1">
          <a:blip r:embed="rId5"/>
          <a:srcRect t="14423" r="50801" b="4247"/>
          <a:stretch/>
        </p:blipFill>
        <p:spPr bwMode="auto">
          <a:xfrm>
            <a:off x="5385639" y="2500119"/>
            <a:ext cx="2924175" cy="1933575"/>
          </a:xfrm>
          <a:prstGeom prst="rect">
            <a:avLst/>
          </a:prstGeom>
          <a:ln w="952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07680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rmAutofit/>
          </a:bodyPr>
          <a:lstStyle/>
          <a:p>
            <a:pPr>
              <a:lnSpc>
                <a:spcPts val="3600"/>
              </a:lnSpc>
            </a:pPr>
            <a:r>
              <a:rPr lang="en-US" sz="4000" b="1" dirty="0">
                <a:solidFill>
                  <a:srgbClr val="008000"/>
                </a:solidFill>
              </a:rPr>
              <a:t>CHP Project Resources</a:t>
            </a:r>
          </a:p>
        </p:txBody>
      </p:sp>
      <p:sp>
        <p:nvSpPr>
          <p:cNvPr id="3" name="Content Placeholder 2"/>
          <p:cNvSpPr>
            <a:spLocks noGrp="1"/>
          </p:cNvSpPr>
          <p:nvPr>
            <p:ph idx="1"/>
          </p:nvPr>
        </p:nvSpPr>
        <p:spPr>
          <a:xfrm>
            <a:off x="152400" y="1371600"/>
            <a:ext cx="4343400" cy="4754563"/>
          </a:xfrm>
        </p:spPr>
        <p:txBody>
          <a:bodyPr/>
          <a:lstStyle/>
          <a:p>
            <a:pPr marL="6350" lvl="0" indent="6350" algn="ctr">
              <a:buNone/>
              <a:defRPr/>
            </a:pPr>
            <a:r>
              <a:rPr lang="en-US" sz="2000" dirty="0">
                <a:latin typeface="Century Gothic" pitchFamily="34" charset="0"/>
              </a:rPr>
              <a:t>DOE CHP Installation Database</a:t>
            </a:r>
            <a:br>
              <a:rPr lang="en-US" sz="2000" dirty="0">
                <a:latin typeface="Century Gothic" pitchFamily="34" charset="0"/>
              </a:rPr>
            </a:br>
            <a:r>
              <a:rPr lang="en-US" sz="2000" dirty="0">
                <a:latin typeface="Century Gothic" pitchFamily="34" charset="0"/>
              </a:rPr>
              <a:t>(List of all known </a:t>
            </a:r>
            <a:br>
              <a:rPr lang="en-US" sz="2000" dirty="0">
                <a:latin typeface="Century Gothic" pitchFamily="34" charset="0"/>
              </a:rPr>
            </a:br>
            <a:r>
              <a:rPr lang="en-US" sz="2000" dirty="0">
                <a:latin typeface="Century Gothic" pitchFamily="34" charset="0"/>
              </a:rPr>
              <a:t>CHP systems in U.S.)</a:t>
            </a:r>
          </a:p>
        </p:txBody>
      </p:sp>
      <p:sp>
        <p:nvSpPr>
          <p:cNvPr id="4" name="Content Placeholder 2"/>
          <p:cNvSpPr txBox="1">
            <a:spLocks/>
          </p:cNvSpPr>
          <p:nvPr/>
        </p:nvSpPr>
        <p:spPr>
          <a:xfrm>
            <a:off x="4572000" y="1600200"/>
            <a:ext cx="3886200" cy="4525963"/>
          </a:xfrm>
          <a:prstGeom prst="rect">
            <a:avLst/>
          </a:prstGeom>
        </p:spPr>
        <p:txBody>
          <a:bodyPr vert="horz" lIns="91440" tIns="45720" rIns="91440" bIns="45720" rtlCol="0">
            <a:normAutofit/>
          </a:bodyPr>
          <a:lstStyle/>
          <a:p>
            <a:pPr marL="457200" marR="0" lvl="0" indent="-457200" algn="l" defTabSz="914400" rtl="0" eaLnBrk="1" fontAlgn="auto" latinLnBrk="0" hangingPunct="1">
              <a:lnSpc>
                <a:spcPct val="100000"/>
              </a:lnSpc>
              <a:spcBef>
                <a:spcPct val="20000"/>
              </a:spcBef>
              <a:spcAft>
                <a:spcPts val="0"/>
              </a:spcAft>
              <a:buClr>
                <a:srgbClr val="008000"/>
              </a:buClr>
              <a:buSzTx/>
              <a:buFont typeface="Wingdings" pitchFamily="2" charset="2"/>
              <a:buChar char="§"/>
              <a:tabLst/>
              <a:defRPr/>
            </a:pPr>
            <a:endParaRPr kumimoji="0" lang="en-US" sz="3200" b="1" i="0" u="none" strike="noStrike" kern="1200" cap="none" spc="0" normalizeH="0" baseline="0" noProof="0" dirty="0">
              <a:ln>
                <a:noFill/>
              </a:ln>
              <a:solidFill>
                <a:schemeClr val="tx1"/>
              </a:solidFill>
              <a:effectLst/>
              <a:uLnTx/>
              <a:uFillTx/>
              <a:latin typeface="Calibri Light" pitchFamily="34" charset="0"/>
              <a:ea typeface="+mn-ea"/>
              <a:cs typeface="+mn-cs"/>
            </a:endParaRPr>
          </a:p>
        </p:txBody>
      </p:sp>
      <p:sp>
        <p:nvSpPr>
          <p:cNvPr id="15" name="Rectangle 14"/>
          <p:cNvSpPr/>
          <p:nvPr/>
        </p:nvSpPr>
        <p:spPr>
          <a:xfrm>
            <a:off x="4495800" y="1384736"/>
            <a:ext cx="4343400" cy="1015663"/>
          </a:xfrm>
          <a:prstGeom prst="rect">
            <a:avLst/>
          </a:prstGeom>
        </p:spPr>
        <p:txBody>
          <a:bodyPr wrap="square">
            <a:spAutoFit/>
          </a:bodyPr>
          <a:lstStyle/>
          <a:p>
            <a:pPr marL="6350" marR="0" lvl="0" indent="6350" algn="ctr" fontAlgn="auto">
              <a:lnSpc>
                <a:spcPct val="100000"/>
              </a:lnSpc>
              <a:spcBef>
                <a:spcPct val="20000"/>
              </a:spcBef>
              <a:spcAft>
                <a:spcPts val="0"/>
              </a:spcAft>
              <a:buClr>
                <a:srgbClr val="008000"/>
              </a:buClr>
              <a:buSzTx/>
              <a:tabLst/>
              <a:defRPr/>
            </a:pPr>
            <a:r>
              <a:rPr lang="en-US" sz="2000" b="1" dirty="0">
                <a:latin typeface="Century Gothic" pitchFamily="34" charset="0"/>
              </a:rPr>
              <a:t>Low-Cost CHP Screening and Other Technical Assistance from the CHP TAP</a:t>
            </a:r>
          </a:p>
        </p:txBody>
      </p:sp>
      <p:pic>
        <p:nvPicPr>
          <p:cNvPr id="1026" name="Picture 2"/>
          <p:cNvPicPr>
            <a:picLocks noChangeAspect="1" noChangeArrowheads="1"/>
          </p:cNvPicPr>
          <p:nvPr/>
        </p:nvPicPr>
        <p:blipFill>
          <a:blip r:embed="rId3" cstate="print"/>
          <a:srcRect/>
          <a:stretch>
            <a:fillRect/>
          </a:stretch>
        </p:blipFill>
        <p:spPr bwMode="auto">
          <a:xfrm>
            <a:off x="742950" y="2471489"/>
            <a:ext cx="3162300" cy="2611409"/>
          </a:xfrm>
          <a:prstGeom prst="rect">
            <a:avLst/>
          </a:prstGeom>
          <a:noFill/>
          <a:ln w="9525">
            <a:solidFill>
              <a:schemeClr val="accent1"/>
            </a:solidFill>
            <a:miter lim="800000"/>
            <a:headEnd/>
            <a:tailEnd/>
          </a:ln>
          <a:effectLst/>
        </p:spPr>
      </p:pic>
      <p:sp>
        <p:nvSpPr>
          <p:cNvPr id="8" name="Rectangle 7"/>
          <p:cNvSpPr/>
          <p:nvPr/>
        </p:nvSpPr>
        <p:spPr>
          <a:xfrm>
            <a:off x="1409700" y="5559192"/>
            <a:ext cx="2781300" cy="276999"/>
          </a:xfrm>
          <a:prstGeom prst="rect">
            <a:avLst/>
          </a:prstGeom>
        </p:spPr>
        <p:txBody>
          <a:bodyPr wrap="square">
            <a:spAutoFit/>
          </a:bodyPr>
          <a:lstStyle/>
          <a:p>
            <a:r>
              <a:rPr lang="en-US" sz="1200" b="1" dirty="0">
                <a:solidFill>
                  <a:srgbClr val="C00000"/>
                </a:solidFill>
                <a:latin typeface="Century Gothic" pitchFamily="34" charset="0"/>
              </a:rPr>
              <a:t>energy.gov/</a:t>
            </a:r>
            <a:r>
              <a:rPr lang="en-US" sz="1200" b="1" dirty="0" err="1">
                <a:solidFill>
                  <a:srgbClr val="C00000"/>
                </a:solidFill>
                <a:latin typeface="Century Gothic" pitchFamily="34" charset="0"/>
              </a:rPr>
              <a:t>chp</a:t>
            </a:r>
            <a:r>
              <a:rPr lang="en-US" sz="1200" b="1" dirty="0">
                <a:solidFill>
                  <a:srgbClr val="C00000"/>
                </a:solidFill>
                <a:latin typeface="Century Gothic" pitchFamily="34" charset="0"/>
              </a:rPr>
              <a:t>-installs</a:t>
            </a:r>
          </a:p>
        </p:txBody>
      </p:sp>
      <p:sp>
        <p:nvSpPr>
          <p:cNvPr id="9" name="Rectangle 8"/>
          <p:cNvSpPr/>
          <p:nvPr/>
        </p:nvSpPr>
        <p:spPr>
          <a:xfrm>
            <a:off x="5729909" y="5328481"/>
            <a:ext cx="3037056" cy="276999"/>
          </a:xfrm>
          <a:prstGeom prst="rect">
            <a:avLst/>
          </a:prstGeom>
        </p:spPr>
        <p:txBody>
          <a:bodyPr wrap="square">
            <a:spAutoFit/>
          </a:bodyPr>
          <a:lstStyle/>
          <a:p>
            <a:r>
              <a:rPr lang="en-US" sz="1200" b="1" dirty="0">
                <a:solidFill>
                  <a:srgbClr val="C00000"/>
                </a:solidFill>
                <a:latin typeface="Century Gothic" pitchFamily="34" charset="0"/>
              </a:rPr>
              <a:t>energy.gov/CHPTAP</a:t>
            </a:r>
          </a:p>
        </p:txBody>
      </p:sp>
      <p:sp>
        <p:nvSpPr>
          <p:cNvPr id="5" name="Slide Number Placeholder 4"/>
          <p:cNvSpPr>
            <a:spLocks noGrp="1"/>
          </p:cNvSpPr>
          <p:nvPr>
            <p:ph type="sldNum" sz="quarter" idx="4294967295"/>
          </p:nvPr>
        </p:nvSpPr>
        <p:spPr>
          <a:xfrm>
            <a:off x="6553200" y="6400800"/>
            <a:ext cx="2133600" cy="365125"/>
          </a:xfrm>
          <a:prstGeom prst="rect">
            <a:avLst/>
          </a:prstGeom>
        </p:spPr>
        <p:txBody>
          <a:bodyPr/>
          <a:lstStyle/>
          <a:p>
            <a:pPr algn="r">
              <a:defRPr/>
            </a:pPr>
            <a:fld id="{D4BBE1A2-1250-4247-B425-89D8B2A332C7}" type="slidenum">
              <a:rPr lang="en-US" smtClean="0"/>
              <a:pPr algn="r">
                <a:defRPr/>
              </a:pPr>
              <a:t>29</a:t>
            </a:fld>
            <a:endParaRPr lang="en-US" dirty="0"/>
          </a:p>
        </p:txBody>
      </p:sp>
      <p:pic>
        <p:nvPicPr>
          <p:cNvPr id="11" name="Picture 10">
            <a:extLst>
              <a:ext uri="{FF2B5EF4-FFF2-40B4-BE49-F238E27FC236}">
                <a16:creationId xmlns:a16="http://schemas.microsoft.com/office/drawing/2014/main" id="{0066C298-2537-4D4C-9675-773F073DE0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32161" y="2400398"/>
            <a:ext cx="3808191" cy="2682499"/>
          </a:xfrm>
          <a:prstGeom prst="rect">
            <a:avLst/>
          </a:prstGeom>
        </p:spPr>
      </p:pic>
    </p:spTree>
    <p:extLst>
      <p:ext uri="{BB962C8B-B14F-4D97-AF65-F5344CB8AC3E}">
        <p14:creationId xmlns:p14="http://schemas.microsoft.com/office/powerpoint/2010/main" val="2379846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DOE CHP Technical Assistance Partnerships (CHP TAPs)</a:t>
            </a:r>
          </a:p>
        </p:txBody>
      </p:sp>
      <p:sp>
        <p:nvSpPr>
          <p:cNvPr id="7" name="Content Placeholder 2"/>
          <p:cNvSpPr txBox="1">
            <a:spLocks/>
          </p:cNvSpPr>
          <p:nvPr/>
        </p:nvSpPr>
        <p:spPr>
          <a:xfrm>
            <a:off x="228600" y="1600200"/>
            <a:ext cx="5009444" cy="4648201"/>
          </a:xfrm>
          <a:prstGeom prst="rect">
            <a:avLst/>
          </a:prstGeom>
        </p:spPr>
        <p:txBody>
          <a:bodyPr>
            <a:normAutofit fontScale="47500" lnSpcReduction="20000"/>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7525" indent="-457200">
              <a:lnSpc>
                <a:spcPct val="110000"/>
              </a:lnSpc>
              <a:spcBef>
                <a:spcPts val="600"/>
              </a:spcBef>
              <a:buFont typeface="Arial" panose="020B0604020202020204" pitchFamily="34" charset="0"/>
              <a:buChar char="•"/>
              <a:defRPr/>
            </a:pPr>
            <a:r>
              <a:rPr lang="en-US" sz="3500" dirty="0">
                <a:solidFill>
                  <a:srgbClr val="008000"/>
                </a:solidFill>
                <a:latin typeface="Century Gothic" pitchFamily="34" charset="0"/>
                <a:ea typeface="+mj-ea"/>
                <a:cs typeface="+mj-cs"/>
              </a:rPr>
              <a:t>End User Engagement</a:t>
            </a:r>
            <a:br>
              <a:rPr lang="en-US" sz="3000" dirty="0"/>
            </a:br>
            <a:r>
              <a:rPr lang="en-US" sz="2900" dirty="0">
                <a:solidFill>
                  <a:schemeClr val="bg2">
                    <a:lumMod val="10000"/>
                  </a:schemeClr>
                </a:solidFill>
              </a:rPr>
              <a:t>Partner with strategic End Users to advance technical solutions using CHP as a cost effective and resilient way to ensure American competitiveness, utilize local fuels and enhance energy security.  CHP TAPs offer fact-based, non-biased engineering support to manufacturing, commercial, institutional and federal facilities and campuses. </a:t>
            </a:r>
            <a:endParaRPr lang="en-US" sz="2600" dirty="0">
              <a:solidFill>
                <a:schemeClr val="bg2">
                  <a:lumMod val="10000"/>
                </a:schemeClr>
              </a:solidFill>
            </a:endParaRPr>
          </a:p>
          <a:p>
            <a:pPr marL="517525" indent="-457200">
              <a:lnSpc>
                <a:spcPct val="110000"/>
              </a:lnSpc>
              <a:spcBef>
                <a:spcPts val="600"/>
              </a:spcBef>
              <a:buFont typeface="Arial" panose="020B0604020202020204" pitchFamily="34" charset="0"/>
              <a:buChar char="•"/>
              <a:defRPr/>
            </a:pPr>
            <a:r>
              <a:rPr lang="en-US" sz="3500" dirty="0">
                <a:solidFill>
                  <a:srgbClr val="008000"/>
                </a:solidFill>
                <a:latin typeface="Century Gothic" pitchFamily="34" charset="0"/>
                <a:ea typeface="+mj-ea"/>
                <a:cs typeface="+mj-cs"/>
              </a:rPr>
              <a:t>Stakeholder Engagement</a:t>
            </a:r>
            <a:br>
              <a:rPr lang="en-US" sz="3500" dirty="0">
                <a:solidFill>
                  <a:srgbClr val="008000"/>
                </a:solidFill>
                <a:latin typeface="Century Gothic" pitchFamily="34" charset="0"/>
                <a:ea typeface="+mj-ea"/>
                <a:cs typeface="+mj-cs"/>
              </a:rPr>
            </a:br>
            <a:r>
              <a:rPr lang="en-US" sz="2900" dirty="0">
                <a:solidFill>
                  <a:schemeClr val="bg2">
                    <a:lumMod val="10000"/>
                  </a:schemeClr>
                </a:solidFill>
              </a:rPr>
              <a:t>Engage with strategic Stakeholders, including regulators, utilities, and policy makers, to identify and reduce the barriers to using CHP to advance regional efficiency, promote energy independence and enhance the nation’s resilient grid. CHP TAPs provide fact-based, non-biased education to advance sound CHP programs and policies.</a:t>
            </a:r>
            <a:endParaRPr lang="en-US" dirty="0">
              <a:solidFill>
                <a:schemeClr val="bg2">
                  <a:lumMod val="10000"/>
                </a:schemeClr>
              </a:solidFill>
            </a:endParaRPr>
          </a:p>
          <a:p>
            <a:pPr marL="517525" indent="-457200">
              <a:lnSpc>
                <a:spcPct val="110000"/>
              </a:lnSpc>
              <a:spcBef>
                <a:spcPts val="600"/>
              </a:spcBef>
              <a:buFont typeface="Arial" panose="020B0604020202020204" pitchFamily="34" charset="0"/>
              <a:buChar char="•"/>
              <a:defRPr/>
            </a:pPr>
            <a:r>
              <a:rPr lang="en-US" sz="3500" dirty="0">
                <a:solidFill>
                  <a:srgbClr val="008000"/>
                </a:solidFill>
                <a:latin typeface="Century Gothic" pitchFamily="34" charset="0"/>
                <a:ea typeface="+mj-ea"/>
                <a:cs typeface="+mj-cs"/>
              </a:rPr>
              <a:t>Technical Services</a:t>
            </a:r>
            <a:br>
              <a:rPr lang="en-US" sz="3500" dirty="0">
                <a:solidFill>
                  <a:srgbClr val="008000"/>
                </a:solidFill>
                <a:latin typeface="Century Gothic" pitchFamily="34" charset="0"/>
                <a:ea typeface="+mj-ea"/>
                <a:cs typeface="+mj-cs"/>
              </a:rPr>
            </a:br>
            <a:r>
              <a:rPr lang="en-US" sz="3000" dirty="0">
                <a:solidFill>
                  <a:schemeClr val="bg2">
                    <a:lumMod val="10000"/>
                  </a:schemeClr>
                </a:solidFill>
              </a:rPr>
              <a:t>As leading experts in CHP (as well as microgrids, heat to power, and district energy) the CHP TAPs work with sites to screen for CHP opportunities as well as provide advanced services to maximize the economic impact and reduce the risk of CHP from initial CHP screening to installation.</a:t>
            </a:r>
          </a:p>
        </p:txBody>
      </p:sp>
      <p:pic>
        <p:nvPicPr>
          <p:cNvPr id="1026" name="Picture 2"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2057400"/>
            <a:ext cx="3333509"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352871" y="4191000"/>
            <a:ext cx="1600566" cy="307777"/>
          </a:xfrm>
          <a:prstGeom prst="rect">
            <a:avLst/>
          </a:prstGeom>
          <a:noFill/>
        </p:spPr>
        <p:txBody>
          <a:bodyPr wrap="none" rtlCol="0">
            <a:spAutoFit/>
          </a:bodyPr>
          <a:lstStyle/>
          <a:p>
            <a:r>
              <a:rPr lang="en-US" sz="1400" dirty="0"/>
              <a:t>www.energy.gov/chp</a:t>
            </a:r>
          </a:p>
        </p:txBody>
      </p:sp>
    </p:spTree>
    <p:extLst>
      <p:ext uri="{BB962C8B-B14F-4D97-AF65-F5344CB8AC3E}">
        <p14:creationId xmlns:p14="http://schemas.microsoft.com/office/powerpoint/2010/main" val="3174894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8751"/>
            <a:ext cx="8229600" cy="914400"/>
          </a:xfrm>
        </p:spPr>
        <p:txBody>
          <a:bodyPr numCol="1"/>
          <a:lstStyle/>
          <a:p>
            <a:r>
              <a:rPr lang="en-US" dirty="0"/>
              <a:t>Summary</a:t>
            </a:r>
          </a:p>
        </p:txBody>
      </p:sp>
      <p:sp>
        <p:nvSpPr>
          <p:cNvPr id="7" name="Content Placeholder 6"/>
          <p:cNvSpPr>
            <a:spLocks noGrp="1"/>
          </p:cNvSpPr>
          <p:nvPr>
            <p:ph idx="1"/>
          </p:nvPr>
        </p:nvSpPr>
        <p:spPr>
          <a:xfrm>
            <a:off x="457200" y="1219200"/>
            <a:ext cx="8229600" cy="4525963"/>
          </a:xfrm>
        </p:spPr>
        <p:txBody>
          <a:bodyPr numCol="1">
            <a:normAutofit fontScale="92500" lnSpcReduction="10000"/>
          </a:bodyPr>
          <a:lstStyle/>
          <a:p>
            <a:r>
              <a:rPr lang="en-US" sz="2800" b="0" dirty="0"/>
              <a:t>There are CHP opportunities in the oil and gas industry</a:t>
            </a:r>
          </a:p>
          <a:p>
            <a:r>
              <a:rPr lang="en-US" sz="2800" b="0" dirty="0"/>
              <a:t>There are also challenges to address</a:t>
            </a:r>
          </a:p>
          <a:p>
            <a:r>
              <a:rPr lang="en-US" sz="2800" b="0" dirty="0"/>
              <a:t>CHP TAPs can help – </a:t>
            </a:r>
            <a:r>
              <a:rPr lang="en-US" sz="2800" dirty="0"/>
              <a:t>no-cost screenings</a:t>
            </a:r>
          </a:p>
          <a:p>
            <a:r>
              <a:rPr lang="en-US" sz="2800" b="0" dirty="0"/>
              <a:t>CHP gets the most out of a fuel source, enabling</a:t>
            </a:r>
          </a:p>
          <a:p>
            <a:pPr lvl="1"/>
            <a:r>
              <a:rPr lang="en-US" sz="2000" b="0" dirty="0"/>
              <a:t>High overall utilization efficiencies</a:t>
            </a:r>
          </a:p>
          <a:p>
            <a:pPr lvl="1"/>
            <a:r>
              <a:rPr lang="en-US" sz="2000" b="0" dirty="0"/>
              <a:t>Reduced environmental footprint</a:t>
            </a:r>
          </a:p>
          <a:p>
            <a:pPr lvl="1"/>
            <a:r>
              <a:rPr lang="en-US" sz="2000" b="0" dirty="0"/>
              <a:t>Reduced operating costs</a:t>
            </a:r>
          </a:p>
          <a:p>
            <a:r>
              <a:rPr lang="en-US" sz="2800" b="0" dirty="0"/>
              <a:t>CHP can be used in different strategies, including critical infrastructure resiliency</a:t>
            </a:r>
            <a:r>
              <a:rPr lang="en-US" sz="2800" dirty="0"/>
              <a:t> </a:t>
            </a:r>
            <a:r>
              <a:rPr lang="en-US" sz="2800" b="0" dirty="0"/>
              <a:t>and emergency planning</a:t>
            </a:r>
          </a:p>
          <a:p>
            <a:r>
              <a:rPr lang="en-US" sz="2800" b="0" dirty="0"/>
              <a:t>Proven technologies are commercially available and cover a full range of sizes and applications</a:t>
            </a:r>
          </a:p>
        </p:txBody>
      </p:sp>
      <p:sp>
        <p:nvSpPr>
          <p:cNvPr id="5" name="Slide Number Placeholder 3"/>
          <p:cNvSpPr txBox="1">
            <a:spLocks/>
          </p:cNvSpPr>
          <p:nvPr/>
        </p:nvSpPr>
        <p:spPr>
          <a:xfrm>
            <a:off x="6629400" y="6348412"/>
            <a:ext cx="2133600" cy="365125"/>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fld id="{DBE0E6A5-8309-9742-BFDA-AA5770EEF0C1}" type="slidenum">
              <a:rPr lang="en-US" smtClean="0"/>
              <a:pPr algn="r"/>
              <a:t>30</a:t>
            </a:fld>
            <a:endParaRPr lang="en-US" dirty="0"/>
          </a:p>
        </p:txBody>
      </p:sp>
    </p:spTree>
    <p:extLst>
      <p:ext uri="{BB962C8B-B14F-4D97-AF65-F5344CB8AC3E}">
        <p14:creationId xmlns:p14="http://schemas.microsoft.com/office/powerpoint/2010/main" val="25567272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28600"/>
            <a:ext cx="7772400" cy="1676400"/>
          </a:xfrm>
        </p:spPr>
        <p:txBody>
          <a:bodyPr>
            <a:normAutofit/>
          </a:bodyPr>
          <a:lstStyle/>
          <a:p>
            <a:r>
              <a:rPr lang="en-US" sz="8800" dirty="0"/>
              <a:t>Thank You</a:t>
            </a:r>
          </a:p>
        </p:txBody>
      </p:sp>
      <p:sp>
        <p:nvSpPr>
          <p:cNvPr id="7" name="TextBox 6"/>
          <p:cNvSpPr txBox="1"/>
          <p:nvPr/>
        </p:nvSpPr>
        <p:spPr>
          <a:xfrm>
            <a:off x="3505200" y="1938169"/>
            <a:ext cx="4008058" cy="1508105"/>
          </a:xfrm>
          <a:prstGeom prst="rect">
            <a:avLst/>
          </a:prstGeom>
          <a:noFill/>
        </p:spPr>
        <p:txBody>
          <a:bodyPr wrap="square" rtlCol="0">
            <a:spAutoFit/>
          </a:bodyPr>
          <a:lstStyle/>
          <a:p>
            <a:pPr marL="231775" indent="-231775" eaLnBrk="0" hangingPunct="0">
              <a:spcBef>
                <a:spcPct val="20000"/>
              </a:spcBef>
              <a:buClr>
                <a:srgbClr val="008000"/>
              </a:buClr>
            </a:pPr>
            <a:r>
              <a:rPr lang="en-US" sz="2000" b="1" dirty="0">
                <a:solidFill>
                  <a:srgbClr val="626262"/>
                </a:solidFill>
                <a:latin typeface="Calibri" panose="020F0502020204030204" pitchFamily="34" charset="0"/>
              </a:rPr>
              <a:t>Andra Wilcox, MSc, PMP</a:t>
            </a:r>
          </a:p>
          <a:p>
            <a:pPr eaLnBrk="0" hangingPunct="0">
              <a:spcBef>
                <a:spcPct val="20000"/>
              </a:spcBef>
              <a:buClr>
                <a:srgbClr val="008000"/>
              </a:buClr>
            </a:pPr>
            <a:r>
              <a:rPr lang="en-US" sz="2000" b="1" dirty="0">
                <a:solidFill>
                  <a:srgbClr val="626262"/>
                </a:solidFill>
                <a:latin typeface="Calibri" panose="020F0502020204030204" pitchFamily="34" charset="0"/>
              </a:rPr>
              <a:t>Upper West CHP TAP</a:t>
            </a:r>
          </a:p>
          <a:p>
            <a:pPr eaLnBrk="0" hangingPunct="0">
              <a:spcBef>
                <a:spcPct val="20000"/>
              </a:spcBef>
              <a:buClr>
                <a:srgbClr val="008000"/>
              </a:buClr>
            </a:pPr>
            <a:r>
              <a:rPr lang="en-US" sz="2000" b="1" dirty="0">
                <a:solidFill>
                  <a:srgbClr val="C00000"/>
                </a:solidFill>
                <a:latin typeface="Calibri" panose="020F0502020204030204" pitchFamily="34" charset="0"/>
              </a:rPr>
              <a:t>awilcox@harcresearch.org</a:t>
            </a:r>
          </a:p>
          <a:p>
            <a:pPr eaLnBrk="0" hangingPunct="0">
              <a:spcBef>
                <a:spcPct val="20000"/>
              </a:spcBef>
              <a:buClr>
                <a:srgbClr val="008000"/>
              </a:buClr>
            </a:pPr>
            <a:r>
              <a:rPr lang="en-US" sz="2000" b="1" dirty="0">
                <a:solidFill>
                  <a:srgbClr val="626262"/>
                </a:solidFill>
                <a:latin typeface="Calibri" panose="020F0502020204030204" pitchFamily="34" charset="0"/>
              </a:rPr>
              <a:t>281-364-6036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BAA0C1-3809-4D55-88B0-7129F5BBA1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6154" y="1297623"/>
            <a:ext cx="5081154" cy="3579178"/>
          </a:xfrm>
          <a:prstGeom prst="rect">
            <a:avLst/>
          </a:prstGeom>
        </p:spPr>
      </p:pic>
      <p:graphicFrame>
        <p:nvGraphicFramePr>
          <p:cNvPr id="4" name="Table 3">
            <a:extLst>
              <a:ext uri="{FF2B5EF4-FFF2-40B4-BE49-F238E27FC236}">
                <a16:creationId xmlns:a16="http://schemas.microsoft.com/office/drawing/2014/main" id="{5A527B59-6FEB-4EA3-A490-6EF65C84F26F}"/>
              </a:ext>
            </a:extLst>
          </p:cNvPr>
          <p:cNvGraphicFramePr>
            <a:graphicFrameLocks noGrp="1"/>
          </p:cNvGraphicFramePr>
          <p:nvPr>
            <p:extLst>
              <p:ext uri="{D42A27DB-BD31-4B8C-83A1-F6EECF244321}">
                <p14:modId xmlns:p14="http://schemas.microsoft.com/office/powerpoint/2010/main" val="2204967196"/>
              </p:ext>
            </p:extLst>
          </p:nvPr>
        </p:nvGraphicFramePr>
        <p:xfrm>
          <a:off x="1143000" y="5021580"/>
          <a:ext cx="7047016" cy="1074420"/>
        </p:xfrm>
        <a:graphic>
          <a:graphicData uri="http://schemas.openxmlformats.org/drawingml/2006/table">
            <a:tbl>
              <a:tblPr firstRow="1" bandRow="1">
                <a:tableStyleId>{5C22544A-7EE6-4342-B048-85BDC9FD1C3A}</a:tableStyleId>
              </a:tblPr>
              <a:tblGrid>
                <a:gridCol w="1761754">
                  <a:extLst>
                    <a:ext uri="{9D8B030D-6E8A-4147-A177-3AD203B41FA5}">
                      <a16:colId xmlns:a16="http://schemas.microsoft.com/office/drawing/2014/main" val="840646347"/>
                    </a:ext>
                  </a:extLst>
                </a:gridCol>
                <a:gridCol w="1761754">
                  <a:extLst>
                    <a:ext uri="{9D8B030D-6E8A-4147-A177-3AD203B41FA5}">
                      <a16:colId xmlns:a16="http://schemas.microsoft.com/office/drawing/2014/main" val="1534954275"/>
                    </a:ext>
                  </a:extLst>
                </a:gridCol>
                <a:gridCol w="1761754">
                  <a:extLst>
                    <a:ext uri="{9D8B030D-6E8A-4147-A177-3AD203B41FA5}">
                      <a16:colId xmlns:a16="http://schemas.microsoft.com/office/drawing/2014/main" val="2094249741"/>
                    </a:ext>
                  </a:extLst>
                </a:gridCol>
                <a:gridCol w="1761754">
                  <a:extLst>
                    <a:ext uri="{9D8B030D-6E8A-4147-A177-3AD203B41FA5}">
                      <a16:colId xmlns:a16="http://schemas.microsoft.com/office/drawing/2014/main" val="4016950635"/>
                    </a:ext>
                  </a:extLst>
                </a:gridCol>
              </a:tblGrid>
              <a:tr h="853194">
                <a:tc>
                  <a:txBody>
                    <a:bodyPr/>
                    <a:lstStyle/>
                    <a:p>
                      <a:pPr algn="ctr"/>
                      <a:r>
                        <a:rPr lang="en-US" sz="1600" b="0" dirty="0">
                          <a:solidFill>
                            <a:srgbClr val="58626E"/>
                          </a:solidFill>
                        </a:rPr>
                        <a:t>DOE CHP Deployment </a:t>
                      </a:r>
                    </a:p>
                    <a:p>
                      <a:pPr algn="ctr"/>
                      <a:r>
                        <a:rPr lang="en-US" sz="1600" b="0" dirty="0">
                          <a:solidFill>
                            <a:srgbClr val="58626E"/>
                          </a:solidFill>
                        </a:rPr>
                        <a:t>Program Contacts</a:t>
                      </a:r>
                    </a:p>
                    <a:p>
                      <a:pPr algn="ctr"/>
                      <a:r>
                        <a:rPr lang="en-US" sz="1050" b="0" dirty="0">
                          <a:solidFill>
                            <a:srgbClr val="58626E"/>
                          </a:solidFill>
                        </a:rPr>
                        <a:t>www.energy.gov/CHPTAP</a:t>
                      </a:r>
                    </a:p>
                  </a:txBody>
                  <a:tcPr anchor="ctr">
                    <a:lnL w="12700" cmpd="sng">
                      <a:noFill/>
                    </a:lnL>
                    <a:lnR w="381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C6CACF"/>
                    </a:solidFill>
                  </a:tcPr>
                </a:tc>
                <a:tc>
                  <a:txBody>
                    <a:bodyPr/>
                    <a:lstStyle/>
                    <a:p>
                      <a:r>
                        <a:rPr lang="en-US" sz="1050" b="1" dirty="0"/>
                        <a:t>Tarla T. Toomer, Ph.D.</a:t>
                      </a:r>
                    </a:p>
                    <a:p>
                      <a:r>
                        <a:rPr lang="en-US" sz="900" b="0" dirty="0"/>
                        <a:t>CHP Deployment Manager</a:t>
                      </a:r>
                    </a:p>
                    <a:p>
                      <a:r>
                        <a:rPr lang="en-US" sz="900" b="0" dirty="0"/>
                        <a:t>Office of Energy Efficiency and </a:t>
                      </a:r>
                      <a:br>
                        <a:rPr lang="en-US" sz="900" b="0" dirty="0"/>
                      </a:br>
                      <a:r>
                        <a:rPr lang="en-US" sz="900" b="0" dirty="0"/>
                        <a:t>Renewable Energy</a:t>
                      </a:r>
                    </a:p>
                    <a:p>
                      <a:r>
                        <a:rPr lang="en-US" sz="900" b="0" dirty="0"/>
                        <a:t>U.S. Department of Energy</a:t>
                      </a:r>
                    </a:p>
                    <a:p>
                      <a:r>
                        <a:rPr lang="en-US" sz="900" b="0" dirty="0"/>
                        <a:t>Tarla.Toomer@ee.doe.gov</a:t>
                      </a:r>
                    </a:p>
                  </a:txBody>
                  <a:tcPr anchor="ctr">
                    <a:lnL w="38100" cap="flat" cmpd="sng" algn="ctr">
                      <a:solidFill>
                        <a:schemeClr val="bg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58626E"/>
                    </a:solidFill>
                  </a:tcPr>
                </a:tc>
                <a:tc>
                  <a:txBody>
                    <a:bodyPr/>
                    <a:lstStyle/>
                    <a:p>
                      <a:r>
                        <a:rPr lang="en-US" sz="1050" b="1" dirty="0"/>
                        <a:t>Patti Garland</a:t>
                      </a:r>
                    </a:p>
                    <a:p>
                      <a:r>
                        <a:rPr lang="en-US" sz="900" b="0" dirty="0"/>
                        <a:t>DOE CHP TAP Coordinator [contractor]</a:t>
                      </a:r>
                    </a:p>
                    <a:p>
                      <a:r>
                        <a:rPr lang="en-US" sz="900" b="0" dirty="0"/>
                        <a:t>Office of Energy Efficiency and </a:t>
                      </a:r>
                      <a:br>
                        <a:rPr lang="en-US" sz="900" b="0" dirty="0"/>
                      </a:br>
                      <a:r>
                        <a:rPr lang="en-US" sz="900" b="0" dirty="0"/>
                        <a:t>Renewable Energy</a:t>
                      </a:r>
                    </a:p>
                    <a:p>
                      <a:r>
                        <a:rPr lang="en-US" sz="900" b="0" dirty="0"/>
                        <a:t>U.S. Department of Energy</a:t>
                      </a:r>
                    </a:p>
                    <a:p>
                      <a:r>
                        <a:rPr lang="en-US" sz="900" b="0" dirty="0"/>
                        <a:t>Patricia.Garland@ee.doe.gov</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8626E"/>
                    </a:solidFill>
                  </a:tcPr>
                </a:tc>
                <a:tc>
                  <a:txBody>
                    <a:bodyPr/>
                    <a:lstStyle/>
                    <a:p>
                      <a:r>
                        <a:rPr lang="en-US" sz="1050" b="1" dirty="0"/>
                        <a:t>Ted Bronson</a:t>
                      </a:r>
                    </a:p>
                    <a:p>
                      <a:r>
                        <a:rPr lang="en-US" sz="900" b="0" dirty="0"/>
                        <a:t>DOE CHP TAP Coordinator [contractor]</a:t>
                      </a:r>
                    </a:p>
                    <a:p>
                      <a:r>
                        <a:rPr lang="en-US" sz="900" b="0" dirty="0"/>
                        <a:t>Office of Energy Efficiency and </a:t>
                      </a:r>
                      <a:br>
                        <a:rPr lang="en-US" sz="900" b="0" dirty="0"/>
                      </a:br>
                      <a:r>
                        <a:rPr lang="en-US" sz="900" b="0" dirty="0"/>
                        <a:t>Renewable Energy</a:t>
                      </a:r>
                    </a:p>
                    <a:p>
                      <a:r>
                        <a:rPr lang="en-US" sz="900" b="0" dirty="0"/>
                        <a:t>U.S. Department of Energy</a:t>
                      </a:r>
                    </a:p>
                    <a:p>
                      <a:r>
                        <a:rPr lang="en-US" sz="900" b="0" dirty="0"/>
                        <a:t>tbronson@peaonline.com</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58626E"/>
                    </a:solidFill>
                  </a:tcPr>
                </a:tc>
                <a:extLst>
                  <a:ext uri="{0D108BD9-81ED-4DB2-BD59-A6C34878D82A}">
                    <a16:rowId xmlns:a16="http://schemas.microsoft.com/office/drawing/2014/main" val="3184754731"/>
                  </a:ext>
                </a:extLst>
              </a:tr>
            </a:tbl>
          </a:graphicData>
        </a:graphic>
      </p:graphicFrame>
      <p:sp>
        <p:nvSpPr>
          <p:cNvPr id="5" name="Rectangle 4">
            <a:extLst>
              <a:ext uri="{FF2B5EF4-FFF2-40B4-BE49-F238E27FC236}">
                <a16:creationId xmlns:a16="http://schemas.microsoft.com/office/drawing/2014/main" id="{477CE6C3-C40A-4F5F-9BED-114C25742791}"/>
              </a:ext>
            </a:extLst>
          </p:cNvPr>
          <p:cNvSpPr/>
          <p:nvPr/>
        </p:nvSpPr>
        <p:spPr>
          <a:xfrm>
            <a:off x="419100" y="343515"/>
            <a:ext cx="8305800" cy="954107"/>
          </a:xfrm>
          <a:prstGeom prst="rect">
            <a:avLst/>
          </a:prstGeom>
        </p:spPr>
        <p:txBody>
          <a:bodyPr wrap="square">
            <a:spAutoFit/>
          </a:bodyPr>
          <a:lstStyle/>
          <a:p>
            <a:pPr algn="ctr"/>
            <a:r>
              <a:rPr lang="en-US" sz="2800" b="1" dirty="0">
                <a:solidFill>
                  <a:srgbClr val="008000"/>
                </a:solidFill>
                <a:latin typeface="Century Gothic" panose="020B0502020202020204" pitchFamily="34" charset="0"/>
              </a:rPr>
              <a:t>DOE CHP Technical Assistance Partnerships (CHP TAPs)</a:t>
            </a:r>
          </a:p>
        </p:txBody>
      </p:sp>
    </p:spTree>
    <p:extLst>
      <p:ext uri="{BB962C8B-B14F-4D97-AF65-F5344CB8AC3E}">
        <p14:creationId xmlns:p14="http://schemas.microsoft.com/office/powerpoint/2010/main" val="3542776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CHP Overview</a:t>
            </a:r>
          </a:p>
        </p:txBody>
      </p:sp>
    </p:spTree>
    <p:extLst>
      <p:ext uri="{BB962C8B-B14F-4D97-AF65-F5344CB8AC3E}">
        <p14:creationId xmlns:p14="http://schemas.microsoft.com/office/powerpoint/2010/main" val="4258416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chaefk1\AppData\Local\Microsoft\Windows\Temporary Internet Files\Content.Outlook\JADSW742\CHP_Graphic1-01.png">
            <a:extLst>
              <a:ext uri="{FF2B5EF4-FFF2-40B4-BE49-F238E27FC236}">
                <a16:creationId xmlns:a16="http://schemas.microsoft.com/office/drawing/2014/main" id="{ED8AEC4A-2AA5-4026-BB2B-41658657A3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142035"/>
            <a:ext cx="4343400" cy="25475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744B4205-987B-4B35-8B3E-B7B9C15280AD}"/>
              </a:ext>
            </a:extLst>
          </p:cNvPr>
          <p:cNvSpPr txBox="1">
            <a:spLocks noChangeArrowheads="1"/>
          </p:cNvSpPr>
          <p:nvPr/>
        </p:nvSpPr>
        <p:spPr>
          <a:xfrm>
            <a:off x="438150" y="1371601"/>
            <a:ext cx="3987800" cy="4960938"/>
          </a:xfrm>
          <a:prstGeom prst="rect">
            <a:avLst/>
          </a:prstGeom>
        </p:spPr>
        <p:txBody>
          <a:bodyPr/>
          <a:lstStyle>
            <a:lvl1pPr marL="342900" indent="-342900" algn="l" rtl="0" eaLnBrk="0" fontAlgn="base" hangingPunct="0">
              <a:spcBef>
                <a:spcPct val="20000"/>
              </a:spcBef>
              <a:spcAft>
                <a:spcPct val="0"/>
              </a:spcAft>
              <a:buClr>
                <a:srgbClr val="A2CD57"/>
              </a:buClr>
              <a:buFont typeface="Courier New" pitchFamily="49" charset="0"/>
              <a:buChar char="o"/>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A2CD57"/>
              </a:buClr>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A2CD57"/>
              </a:buClr>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A2CD57"/>
              </a:buClr>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A2CD57"/>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Aft>
                <a:spcPts val="600"/>
              </a:spcAft>
              <a:buClr>
                <a:srgbClr val="008000"/>
              </a:buClr>
              <a:buFont typeface="Wingdings" panose="05000000000000000000" pitchFamily="2" charset="2"/>
              <a:buChar char="§"/>
            </a:pPr>
            <a:r>
              <a:rPr lang="en-US" sz="2000" b="1" dirty="0">
                <a:latin typeface="Calibri Light" panose="020F0302020204030204" pitchFamily="34" charset="0"/>
              </a:rPr>
              <a:t>Form of Distributed Generation (DG)</a:t>
            </a:r>
          </a:p>
          <a:p>
            <a:pPr>
              <a:lnSpc>
                <a:spcPct val="90000"/>
              </a:lnSpc>
              <a:spcAft>
                <a:spcPts val="600"/>
              </a:spcAft>
              <a:buClr>
                <a:srgbClr val="008000"/>
              </a:buClr>
              <a:buFont typeface="Wingdings" panose="05000000000000000000" pitchFamily="2" charset="2"/>
              <a:buChar char="§"/>
            </a:pPr>
            <a:r>
              <a:rPr lang="en-US" sz="2000" b="1" dirty="0">
                <a:latin typeface="Calibri Light" panose="020F0302020204030204" pitchFamily="34" charset="0"/>
              </a:rPr>
              <a:t>An integrated system</a:t>
            </a:r>
          </a:p>
          <a:p>
            <a:pPr>
              <a:lnSpc>
                <a:spcPct val="90000"/>
              </a:lnSpc>
              <a:spcAft>
                <a:spcPts val="600"/>
              </a:spcAft>
              <a:buClr>
                <a:srgbClr val="008000"/>
              </a:buClr>
              <a:buFont typeface="Wingdings" panose="05000000000000000000" pitchFamily="2" charset="2"/>
              <a:buChar char="§"/>
            </a:pPr>
            <a:r>
              <a:rPr lang="en-US" sz="2000" b="1" dirty="0">
                <a:latin typeface="Calibri Light" panose="020F0302020204030204" pitchFamily="34" charset="0"/>
              </a:rPr>
              <a:t>Located at or near a                        building / facility</a:t>
            </a:r>
          </a:p>
          <a:p>
            <a:pPr>
              <a:lnSpc>
                <a:spcPct val="90000"/>
              </a:lnSpc>
              <a:spcAft>
                <a:spcPts val="600"/>
              </a:spcAft>
              <a:buClr>
                <a:srgbClr val="008000"/>
              </a:buClr>
              <a:buFont typeface="Wingdings" panose="05000000000000000000" pitchFamily="2" charset="2"/>
              <a:buChar char="§"/>
            </a:pPr>
            <a:r>
              <a:rPr lang="en-US" sz="2000" b="1" dirty="0">
                <a:latin typeface="Calibri Light" panose="020F0302020204030204" pitchFamily="34" charset="0"/>
              </a:rPr>
              <a:t>Provides at least a portion of the electrical load and</a:t>
            </a:r>
          </a:p>
          <a:p>
            <a:pPr>
              <a:lnSpc>
                <a:spcPct val="90000"/>
              </a:lnSpc>
              <a:spcAft>
                <a:spcPts val="600"/>
              </a:spcAft>
              <a:buClr>
                <a:srgbClr val="008000"/>
              </a:buClr>
              <a:buFont typeface="Wingdings" panose="05000000000000000000" pitchFamily="2" charset="2"/>
              <a:buChar char="§"/>
            </a:pPr>
            <a:r>
              <a:rPr lang="en-US" sz="2000" b="1" dirty="0">
                <a:latin typeface="Calibri Light" panose="020F0302020204030204" pitchFamily="34" charset="0"/>
              </a:rPr>
              <a:t>Uses thermal energy for:</a:t>
            </a:r>
          </a:p>
          <a:p>
            <a:pPr lvl="1">
              <a:lnSpc>
                <a:spcPct val="90000"/>
              </a:lnSpc>
              <a:spcAft>
                <a:spcPts val="600"/>
              </a:spcAft>
              <a:buClr>
                <a:srgbClr val="008000"/>
              </a:buClr>
              <a:buFont typeface="Courier New" panose="02070309020205020404" pitchFamily="49" charset="0"/>
              <a:buChar char="o"/>
            </a:pPr>
            <a:r>
              <a:rPr lang="en-US" sz="2000" dirty="0">
                <a:latin typeface="Calibri Light" panose="020F0302020204030204" pitchFamily="34" charset="0"/>
              </a:rPr>
              <a:t>Space Heating / Cooling</a:t>
            </a:r>
          </a:p>
          <a:p>
            <a:pPr lvl="1">
              <a:lnSpc>
                <a:spcPct val="90000"/>
              </a:lnSpc>
              <a:spcAft>
                <a:spcPts val="600"/>
              </a:spcAft>
              <a:buClr>
                <a:srgbClr val="008000"/>
              </a:buClr>
              <a:buFont typeface="Courier New" panose="02070309020205020404" pitchFamily="49" charset="0"/>
              <a:buChar char="o"/>
            </a:pPr>
            <a:r>
              <a:rPr lang="en-US" sz="2000" dirty="0">
                <a:latin typeface="Calibri Light" panose="020F0302020204030204" pitchFamily="34" charset="0"/>
              </a:rPr>
              <a:t>Process Heating / Cooling</a:t>
            </a:r>
          </a:p>
          <a:p>
            <a:pPr lvl="1">
              <a:lnSpc>
                <a:spcPct val="90000"/>
              </a:lnSpc>
              <a:spcAft>
                <a:spcPts val="600"/>
              </a:spcAft>
              <a:buClr>
                <a:srgbClr val="008000"/>
              </a:buClr>
              <a:buFont typeface="Courier New" panose="02070309020205020404" pitchFamily="49" charset="0"/>
              <a:buChar char="o"/>
            </a:pPr>
            <a:r>
              <a:rPr lang="en-US" sz="2000" dirty="0">
                <a:latin typeface="Calibri Light" panose="020F0302020204030204" pitchFamily="34" charset="0"/>
              </a:rPr>
              <a:t>Dehumidification</a:t>
            </a:r>
          </a:p>
          <a:p>
            <a:pPr lvl="1">
              <a:lnSpc>
                <a:spcPct val="90000"/>
              </a:lnSpc>
              <a:buClr>
                <a:srgbClr val="008000"/>
              </a:buClr>
              <a:buFont typeface="Wingdings" panose="05000000000000000000" pitchFamily="2" charset="2"/>
              <a:buChar char="§"/>
            </a:pPr>
            <a:endParaRPr lang="en-US" sz="2000" dirty="0">
              <a:latin typeface="Calibri Light" panose="020F0302020204030204" pitchFamily="34" charset="0"/>
            </a:endParaRPr>
          </a:p>
        </p:txBody>
      </p:sp>
      <p:sp>
        <p:nvSpPr>
          <p:cNvPr id="4" name="Text Box 5">
            <a:extLst>
              <a:ext uri="{FF2B5EF4-FFF2-40B4-BE49-F238E27FC236}">
                <a16:creationId xmlns:a16="http://schemas.microsoft.com/office/drawing/2014/main" id="{A1F9FE1D-5197-4785-B880-B7FE6F711554}"/>
              </a:ext>
            </a:extLst>
          </p:cNvPr>
          <p:cNvSpPr txBox="1">
            <a:spLocks noChangeArrowheads="1"/>
          </p:cNvSpPr>
          <p:nvPr/>
        </p:nvSpPr>
        <p:spPr bwMode="auto">
          <a:xfrm>
            <a:off x="5143500" y="3927231"/>
            <a:ext cx="2971800" cy="1675606"/>
          </a:xfrm>
          <a:prstGeom prst="rect">
            <a:avLst/>
          </a:prstGeom>
          <a:solidFill>
            <a:schemeClr val="accent3">
              <a:lumMod val="60000"/>
              <a:lumOff val="40000"/>
            </a:schemeClr>
          </a:solidFill>
          <a:ln>
            <a:solidFill>
              <a:schemeClr val="tx1"/>
            </a:solidFill>
          </a:ln>
          <a:extLst/>
        </p:spPr>
        <p:style>
          <a:lnRef idx="1">
            <a:schemeClr val="accent2"/>
          </a:lnRef>
          <a:fillRef idx="3">
            <a:schemeClr val="accent2"/>
          </a:fillRef>
          <a:effectRef idx="2">
            <a:schemeClr val="accent2"/>
          </a:effectRef>
          <a:fontRef idx="minor">
            <a:schemeClr val="lt1"/>
          </a:fontRef>
        </p:style>
        <p:txBody>
          <a:bodyPr wrap="square" tIns="91440" bIns="91440" anchor="ctr" anchorCtr="0">
            <a:noAutofit/>
          </a:bodyPr>
          <a:lstStyle/>
          <a:p>
            <a:pPr algn="ctr"/>
            <a:r>
              <a:rPr lang="en-US" b="1" dirty="0">
                <a:solidFill>
                  <a:schemeClr val="tx1"/>
                </a:solidFill>
                <a:latin typeface="Calibri Light" panose="020F0302020204030204" pitchFamily="34" charset="0"/>
              </a:rPr>
              <a:t>CHP provides  efficient, reliable, affordable energy – today and  for the future.</a:t>
            </a:r>
          </a:p>
        </p:txBody>
      </p:sp>
      <p:sp>
        <p:nvSpPr>
          <p:cNvPr id="5" name="Text Box 6">
            <a:extLst>
              <a:ext uri="{FF2B5EF4-FFF2-40B4-BE49-F238E27FC236}">
                <a16:creationId xmlns:a16="http://schemas.microsoft.com/office/drawing/2014/main" id="{C90246E8-40BD-48F9-8E83-083F81A32F7A}"/>
              </a:ext>
            </a:extLst>
          </p:cNvPr>
          <p:cNvSpPr txBox="1">
            <a:spLocks noChangeArrowheads="1"/>
          </p:cNvSpPr>
          <p:nvPr/>
        </p:nvSpPr>
        <p:spPr bwMode="auto">
          <a:xfrm>
            <a:off x="5173401" y="5715000"/>
            <a:ext cx="29418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square">
            <a:spAutoFit/>
          </a:bodyPr>
          <a:lstStyle/>
          <a:p>
            <a:pPr algn="ctr"/>
            <a:r>
              <a:rPr lang="en-US" sz="1600" dirty="0">
                <a:latin typeface="Arial Narrow" panose="020B0606020202030204" pitchFamily="34" charset="0"/>
              </a:rPr>
              <a:t>Source:  </a:t>
            </a:r>
            <a:r>
              <a:rPr lang="en-US" sz="1600" dirty="0">
                <a:latin typeface="Arial Narrow" panose="020B0606020202030204" pitchFamily="34" charset="0"/>
                <a:hlinkClick r:id="rId4"/>
              </a:rPr>
              <a:t>www.energy.gov/chp</a:t>
            </a:r>
            <a:r>
              <a:rPr lang="en-US" sz="1600" dirty="0">
                <a:latin typeface="Arial Narrow" panose="020B0606020202030204" pitchFamily="34" charset="0"/>
              </a:rPr>
              <a:t> </a:t>
            </a:r>
          </a:p>
        </p:txBody>
      </p:sp>
      <p:sp>
        <p:nvSpPr>
          <p:cNvPr id="6" name="Title 2">
            <a:extLst>
              <a:ext uri="{FF2B5EF4-FFF2-40B4-BE49-F238E27FC236}">
                <a16:creationId xmlns:a16="http://schemas.microsoft.com/office/drawing/2014/main" id="{14A1E888-8179-4871-8AE4-DFDEB23B0CE9}"/>
              </a:ext>
            </a:extLst>
          </p:cNvPr>
          <p:cNvSpPr txBox="1">
            <a:spLocks/>
          </p:cNvSpPr>
          <p:nvPr/>
        </p:nvSpPr>
        <p:spPr>
          <a:xfrm>
            <a:off x="228600" y="228600"/>
            <a:ext cx="8587973" cy="914400"/>
          </a:xfrm>
          <a:prstGeom prst="rect">
            <a:avLst/>
          </a:prstGeom>
        </p:spPr>
        <p:txBody>
          <a:bodyPr>
            <a:normAutofit fontScale="90000"/>
          </a:bodyPr>
          <a:lstStyle>
            <a:lvl1pPr algn="ctr" defTabSz="914400" rtl="0" eaLnBrk="1" latinLnBrk="0" hangingPunct="1">
              <a:spcBef>
                <a:spcPct val="0"/>
              </a:spcBef>
              <a:buNone/>
              <a:defRPr sz="4400" b="1" kern="1200">
                <a:solidFill>
                  <a:srgbClr val="008000"/>
                </a:solidFill>
                <a:effectLst/>
                <a:latin typeface="Century Gothic" pitchFamily="34" charset="0"/>
                <a:ea typeface="+mj-ea"/>
                <a:cs typeface="+mj-cs"/>
              </a:defRPr>
            </a:lvl1pPr>
          </a:lstStyle>
          <a:p>
            <a:r>
              <a:rPr lang="en-US" sz="4000" dirty="0"/>
              <a:t>CHP: A Key Part of Our Energy Future</a:t>
            </a:r>
          </a:p>
        </p:txBody>
      </p:sp>
    </p:spTree>
    <p:extLst>
      <p:ext uri="{BB962C8B-B14F-4D97-AF65-F5344CB8AC3E}">
        <p14:creationId xmlns:p14="http://schemas.microsoft.com/office/powerpoint/2010/main" val="687687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D652F7F-E173-4FA7-B166-A6B4799F4414}"/>
              </a:ext>
            </a:extLst>
          </p:cNvPr>
          <p:cNvSpPr txBox="1">
            <a:spLocks/>
          </p:cNvSpPr>
          <p:nvPr/>
        </p:nvSpPr>
        <p:spPr>
          <a:xfrm>
            <a:off x="2658" y="98286"/>
            <a:ext cx="9144000" cy="1754326"/>
          </a:xfrm>
          <a:prstGeom prst="rect">
            <a:avLst/>
          </a:prstGeom>
        </p:spPr>
        <p:txBody>
          <a:bodyPr/>
          <a:lstStyle>
            <a:lvl1pPr algn="ctr" defTabSz="914400" rtl="0" eaLnBrk="1" latinLnBrk="0" hangingPunct="1">
              <a:spcBef>
                <a:spcPct val="0"/>
              </a:spcBef>
              <a:buNone/>
              <a:defRPr sz="4400" b="1" kern="1200">
                <a:solidFill>
                  <a:srgbClr val="008000"/>
                </a:solidFill>
                <a:effectLst/>
                <a:latin typeface="Century Gothic" pitchFamily="34" charset="0"/>
                <a:ea typeface="+mj-ea"/>
                <a:cs typeface="+mj-cs"/>
              </a:defRPr>
            </a:lvl1pPr>
          </a:lstStyle>
          <a:p>
            <a:r>
              <a:rPr lang="en-US" sz="3600" dirty="0"/>
              <a:t>Combined Heat &amp; Power (CHP)</a:t>
            </a:r>
          </a:p>
          <a:p>
            <a:r>
              <a:rPr lang="en-US" sz="3600" dirty="0"/>
              <a:t>and</a:t>
            </a:r>
          </a:p>
          <a:p>
            <a:r>
              <a:rPr lang="en-US" sz="3600" dirty="0"/>
              <a:t>Waste Heat to Power (WHP)</a:t>
            </a:r>
            <a:br>
              <a:rPr lang="en-US" sz="3600" dirty="0"/>
            </a:br>
            <a:endParaRPr lang="en-US" sz="1600" i="1" dirty="0">
              <a:solidFill>
                <a:schemeClr val="accent4">
                  <a:lumMod val="75000"/>
                </a:schemeClr>
              </a:solidFill>
            </a:endParaRPr>
          </a:p>
        </p:txBody>
      </p:sp>
      <p:sp>
        <p:nvSpPr>
          <p:cNvPr id="6" name="Rectangle 5">
            <a:extLst>
              <a:ext uri="{FF2B5EF4-FFF2-40B4-BE49-F238E27FC236}">
                <a16:creationId xmlns:a16="http://schemas.microsoft.com/office/drawing/2014/main" id="{E0E2EBAD-266D-4B03-AB11-91EEB0B2C602}"/>
              </a:ext>
            </a:extLst>
          </p:cNvPr>
          <p:cNvSpPr/>
          <p:nvPr/>
        </p:nvSpPr>
        <p:spPr>
          <a:xfrm>
            <a:off x="533400" y="2158345"/>
            <a:ext cx="8077200" cy="3785652"/>
          </a:xfrm>
          <a:prstGeom prst="rect">
            <a:avLst/>
          </a:prstGeom>
        </p:spPr>
        <p:txBody>
          <a:bodyPr wrap="square">
            <a:spAutoFit/>
          </a:bodyPr>
          <a:lstStyle/>
          <a:p>
            <a:r>
              <a:rPr lang="en-US" sz="2400" dirty="0">
                <a:latin typeface="Calibri" panose="020F0502020204030204" pitchFamily="34" charset="0"/>
              </a:rPr>
              <a:t>CHP can provide both electric power and thermal energy from a single on-site source. </a:t>
            </a:r>
          </a:p>
          <a:p>
            <a:endParaRPr lang="en-US" sz="2400" dirty="0">
              <a:latin typeface="Calibri" panose="020F0502020204030204" pitchFamily="34" charset="0"/>
            </a:endParaRPr>
          </a:p>
          <a:p>
            <a:r>
              <a:rPr lang="en-US" sz="2400" dirty="0">
                <a:latin typeface="Calibri" panose="020F0502020204030204" pitchFamily="34" charset="0"/>
              </a:rPr>
              <a:t>WHP systems capture waste heat from various processes and utilizes it to generate electricity without additional fuel, combustion, or emissions. </a:t>
            </a:r>
          </a:p>
          <a:p>
            <a:endParaRPr lang="en-US" sz="2400" dirty="0">
              <a:latin typeface="Calibri" panose="020F0502020204030204" pitchFamily="34" charset="0"/>
            </a:endParaRPr>
          </a:p>
          <a:p>
            <a:r>
              <a:rPr lang="en-US" sz="2400" dirty="0">
                <a:latin typeface="Calibri" panose="020F0502020204030204" pitchFamily="34" charset="0"/>
              </a:rPr>
              <a:t>Recovered waste heat can be used to provide additional services to production facilities, including heating for thermal water treatment, EOR, and/or processing.</a:t>
            </a:r>
          </a:p>
        </p:txBody>
      </p:sp>
    </p:spTree>
    <p:extLst>
      <p:ext uri="{BB962C8B-B14F-4D97-AF65-F5344CB8AC3E}">
        <p14:creationId xmlns:p14="http://schemas.microsoft.com/office/powerpoint/2010/main" val="1250554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EA2E9A1-7116-41B1-9E64-0D8FB8287DCF}"/>
              </a:ext>
            </a:extLst>
          </p:cNvPr>
          <p:cNvSpPr txBox="1">
            <a:spLocks noChangeArrowheads="1"/>
          </p:cNvSpPr>
          <p:nvPr/>
        </p:nvSpPr>
        <p:spPr>
          <a:xfrm>
            <a:off x="31376" y="132106"/>
            <a:ext cx="9153525" cy="990600"/>
          </a:xfrm>
          <a:prstGeom prst="rect">
            <a:avLst/>
          </a:prstGeom>
          <a:effectLst>
            <a:innerShdw blurRad="63500" dist="50800" dir="2700000">
              <a:prstClr val="black">
                <a:alpha val="50000"/>
              </a:prstClr>
            </a:innerShdw>
          </a:effectLst>
        </p:spPr>
        <p:txBody>
          <a:bodyPr vert="horz" lIns="91440" tIns="45720" rIns="91440" bIns="45720" rtlCol="0" anchor="ctr">
            <a:normAutofit/>
          </a:bodyPr>
          <a:lstStyle>
            <a:lvl1pPr algn="ctr" defTabSz="914400" rtl="0" eaLnBrk="1" latinLnBrk="0" hangingPunct="1">
              <a:spcBef>
                <a:spcPct val="0"/>
              </a:spcBef>
              <a:buNone/>
              <a:defRPr sz="4400" b="1" kern="1200">
                <a:solidFill>
                  <a:srgbClr val="008000"/>
                </a:solidFill>
                <a:effectLst/>
                <a:latin typeface="Century Gothic" pitchFamily="34" charset="0"/>
                <a:ea typeface="+mj-ea"/>
                <a:cs typeface="+mj-cs"/>
              </a:defRPr>
            </a:lvl1pPr>
          </a:lstStyle>
          <a:p>
            <a:pPr>
              <a:lnSpc>
                <a:spcPts val="3600"/>
              </a:lnSpc>
            </a:pPr>
            <a:r>
              <a:rPr lang="en-US" sz="3200" dirty="0"/>
              <a:t>CHP Today in the United States </a:t>
            </a:r>
          </a:p>
        </p:txBody>
      </p:sp>
      <p:sp>
        <p:nvSpPr>
          <p:cNvPr id="3" name="Rectangle 3">
            <a:extLst>
              <a:ext uri="{FF2B5EF4-FFF2-40B4-BE49-F238E27FC236}">
                <a16:creationId xmlns:a16="http://schemas.microsoft.com/office/drawing/2014/main" id="{9ABFBBF5-FBB6-4E6E-ACC0-A4D9173BEB15}"/>
              </a:ext>
            </a:extLst>
          </p:cNvPr>
          <p:cNvSpPr txBox="1">
            <a:spLocks noChangeArrowheads="1"/>
          </p:cNvSpPr>
          <p:nvPr/>
        </p:nvSpPr>
        <p:spPr bwMode="auto">
          <a:xfrm>
            <a:off x="5105400" y="1688144"/>
            <a:ext cx="3733800" cy="3481712"/>
          </a:xfrm>
          <a:prstGeom prst="rect">
            <a:avLst/>
          </a:prstGeom>
          <a:ln>
            <a:headEnd/>
            <a:tailEnd/>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pPr marL="228600" indent="-228600" eaLnBrk="0" fontAlgn="base" hangingPunct="0">
              <a:spcBef>
                <a:spcPts val="600"/>
              </a:spcBef>
              <a:spcAft>
                <a:spcPct val="0"/>
              </a:spcAft>
              <a:buClr>
                <a:srgbClr val="C0504D"/>
              </a:buClr>
              <a:buFontTx/>
              <a:buChar char="•"/>
              <a:defRPr/>
            </a:pPr>
            <a:r>
              <a:rPr lang="en-US" b="1" kern="0" dirty="0">
                <a:solidFill>
                  <a:prstClr val="black"/>
                </a:solidFill>
                <a:highlight>
                  <a:srgbClr val="FFFF00"/>
                </a:highlight>
                <a:latin typeface="Calibri" panose="020F0502020204030204" pitchFamily="34" charset="0"/>
              </a:rPr>
              <a:t>81.3 GW </a:t>
            </a:r>
            <a:r>
              <a:rPr lang="en-US" kern="0" dirty="0">
                <a:solidFill>
                  <a:prstClr val="black"/>
                </a:solidFill>
                <a:highlight>
                  <a:srgbClr val="FFFF00"/>
                </a:highlight>
                <a:latin typeface="Calibri" panose="020F0502020204030204" pitchFamily="34" charset="0"/>
              </a:rPr>
              <a:t>of installed CHP at more than 4,400 industrial and commercial facilities </a:t>
            </a:r>
          </a:p>
          <a:p>
            <a:pPr marL="228600" indent="-228600" eaLnBrk="0" fontAlgn="base" hangingPunct="0">
              <a:spcBef>
                <a:spcPts val="600"/>
              </a:spcBef>
              <a:spcAft>
                <a:spcPct val="0"/>
              </a:spcAft>
              <a:buClr>
                <a:srgbClr val="C0504D"/>
              </a:buClr>
              <a:buFontTx/>
              <a:buChar char="•"/>
              <a:defRPr/>
            </a:pPr>
            <a:r>
              <a:rPr lang="en-US" kern="0" dirty="0">
                <a:solidFill>
                  <a:prstClr val="black"/>
                </a:solidFill>
                <a:latin typeface="Calibri" panose="020F0502020204030204" pitchFamily="34" charset="0"/>
              </a:rPr>
              <a:t>8% of U.S. Electric Generating Capacity; 14% of Manufacturing </a:t>
            </a:r>
          </a:p>
          <a:p>
            <a:pPr marL="228600" indent="-228600" eaLnBrk="0" hangingPunct="0">
              <a:spcBef>
                <a:spcPts val="600"/>
              </a:spcBef>
              <a:buClr>
                <a:srgbClr val="C0504D"/>
              </a:buClr>
              <a:buFontTx/>
              <a:buChar char="•"/>
              <a:defRPr/>
            </a:pPr>
            <a:r>
              <a:rPr lang="en-US" kern="0" dirty="0">
                <a:solidFill>
                  <a:prstClr val="black"/>
                </a:solidFill>
                <a:latin typeface="Calibri" panose="020F0502020204030204" pitchFamily="34" charset="0"/>
                <a:ea typeface="ＭＳ Ｐゴシック"/>
              </a:rPr>
              <a:t>Avoids more than </a:t>
            </a:r>
            <a:r>
              <a:rPr lang="en-US" b="1" kern="0" dirty="0">
                <a:solidFill>
                  <a:prstClr val="black"/>
                </a:solidFill>
                <a:latin typeface="Calibri" panose="020F0502020204030204" pitchFamily="34" charset="0"/>
                <a:ea typeface="ＭＳ Ｐゴシック"/>
              </a:rPr>
              <a:t>1.8 quadrillion Btus </a:t>
            </a:r>
            <a:r>
              <a:rPr lang="en-US" kern="0" dirty="0">
                <a:solidFill>
                  <a:prstClr val="black"/>
                </a:solidFill>
                <a:latin typeface="Calibri" panose="020F0502020204030204" pitchFamily="34" charset="0"/>
                <a:ea typeface="ＭＳ Ｐゴシック"/>
              </a:rPr>
              <a:t>of fuel consumption annually</a:t>
            </a:r>
          </a:p>
          <a:p>
            <a:pPr marL="228600" indent="-228600" eaLnBrk="0" hangingPunct="0">
              <a:spcBef>
                <a:spcPts val="600"/>
              </a:spcBef>
              <a:buClr>
                <a:srgbClr val="C0504D"/>
              </a:buClr>
              <a:buFontTx/>
              <a:buChar char="•"/>
              <a:defRPr/>
            </a:pPr>
            <a:r>
              <a:rPr lang="en-US" kern="0" dirty="0">
                <a:solidFill>
                  <a:prstClr val="black"/>
                </a:solidFill>
                <a:latin typeface="Calibri" panose="020F0502020204030204" pitchFamily="34" charset="0"/>
                <a:ea typeface="ＭＳ Ｐゴシック"/>
              </a:rPr>
              <a:t>Avoids </a:t>
            </a:r>
            <a:r>
              <a:rPr lang="en-US" b="1" kern="0" dirty="0">
                <a:solidFill>
                  <a:prstClr val="black"/>
                </a:solidFill>
                <a:latin typeface="Calibri" panose="020F0502020204030204" pitchFamily="34" charset="0"/>
                <a:ea typeface="ＭＳ Ｐゴシック"/>
              </a:rPr>
              <a:t>241 million metric tons of CO</a:t>
            </a:r>
            <a:r>
              <a:rPr lang="en-US" b="1" kern="0" baseline="-25000" dirty="0">
                <a:solidFill>
                  <a:prstClr val="black"/>
                </a:solidFill>
                <a:latin typeface="Calibri" panose="020F0502020204030204" pitchFamily="34" charset="0"/>
                <a:ea typeface="ＭＳ Ｐゴシック"/>
              </a:rPr>
              <a:t>2</a:t>
            </a:r>
            <a:r>
              <a:rPr lang="en-US" b="1" kern="0" dirty="0">
                <a:solidFill>
                  <a:prstClr val="black"/>
                </a:solidFill>
                <a:latin typeface="Calibri" panose="020F0502020204030204" pitchFamily="34" charset="0"/>
                <a:ea typeface="ＭＳ Ｐゴシック"/>
              </a:rPr>
              <a:t> </a:t>
            </a:r>
            <a:r>
              <a:rPr lang="en-US" kern="0" dirty="0">
                <a:solidFill>
                  <a:prstClr val="black"/>
                </a:solidFill>
                <a:latin typeface="Calibri" panose="020F0502020204030204" pitchFamily="34" charset="0"/>
                <a:ea typeface="ＭＳ Ｐゴシック"/>
              </a:rPr>
              <a:t>compared to separate production</a:t>
            </a:r>
          </a:p>
          <a:p>
            <a:pPr marL="228600" indent="-228600" eaLnBrk="0" hangingPunct="0">
              <a:spcBef>
                <a:spcPts val="600"/>
              </a:spcBef>
              <a:buClr>
                <a:srgbClr val="C0504D"/>
              </a:buClr>
              <a:buFontTx/>
              <a:buChar char="•"/>
              <a:defRPr/>
            </a:pPr>
            <a:r>
              <a:rPr lang="en-US" b="1" kern="0" dirty="0">
                <a:solidFill>
                  <a:prstClr val="black"/>
                </a:solidFill>
                <a:highlight>
                  <a:srgbClr val="FFFF00"/>
                </a:highlight>
                <a:latin typeface="Calibri" panose="020F0502020204030204" pitchFamily="34" charset="0"/>
                <a:ea typeface="ＭＳ Ｐゴシック"/>
              </a:rPr>
              <a:t>Only 4% installations in O&amp;G</a:t>
            </a:r>
          </a:p>
          <a:p>
            <a:pPr marL="228600" indent="-228600" eaLnBrk="0" hangingPunct="0">
              <a:spcBef>
                <a:spcPts val="600"/>
              </a:spcBef>
              <a:buClr>
                <a:srgbClr val="C0504D"/>
              </a:buClr>
              <a:buFontTx/>
              <a:buChar char="•"/>
              <a:defRPr/>
            </a:pPr>
            <a:endParaRPr lang="en-US" kern="0" dirty="0">
              <a:solidFill>
                <a:prstClr val="black"/>
              </a:solidFill>
              <a:latin typeface="Calibri" panose="020F0502020204030204" pitchFamily="34" charset="0"/>
              <a:ea typeface="ＭＳ Ｐゴシック"/>
            </a:endParaRPr>
          </a:p>
        </p:txBody>
      </p:sp>
      <p:pic>
        <p:nvPicPr>
          <p:cNvPr id="4" name="Picture 3">
            <a:extLst>
              <a:ext uri="{FF2B5EF4-FFF2-40B4-BE49-F238E27FC236}">
                <a16:creationId xmlns:a16="http://schemas.microsoft.com/office/drawing/2014/main" id="{E9A9D98F-DF9F-4B2D-AD8F-D7543CAA5879}"/>
              </a:ext>
            </a:extLst>
          </p:cNvPr>
          <p:cNvPicPr>
            <a:picLocks noChangeAspect="1"/>
          </p:cNvPicPr>
          <p:nvPr/>
        </p:nvPicPr>
        <p:blipFill rotWithShape="1">
          <a:blip r:embed="rId3"/>
          <a:srcRect r="4412"/>
          <a:stretch/>
        </p:blipFill>
        <p:spPr>
          <a:xfrm>
            <a:off x="190500" y="1295400"/>
            <a:ext cx="5181600" cy="4854636"/>
          </a:xfrm>
          <a:prstGeom prst="rect">
            <a:avLst/>
          </a:prstGeom>
        </p:spPr>
      </p:pic>
    </p:spTree>
    <p:extLst>
      <p:ext uri="{BB962C8B-B14F-4D97-AF65-F5344CB8AC3E}">
        <p14:creationId xmlns:p14="http://schemas.microsoft.com/office/powerpoint/2010/main" val="150644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2195A977-F66C-46D6-B1A7-29A7B1996E12}"/>
              </a:ext>
            </a:extLst>
          </p:cNvPr>
          <p:cNvSpPr txBox="1">
            <a:spLocks/>
          </p:cNvSpPr>
          <p:nvPr/>
        </p:nvSpPr>
        <p:spPr>
          <a:xfrm>
            <a:off x="647700" y="1780391"/>
            <a:ext cx="7848600" cy="1676400"/>
          </a:xfrm>
          <a:prstGeom prst="rect">
            <a:avLst/>
          </a:prstGeom>
        </p:spPr>
        <p:txBody>
          <a:bodyPr/>
          <a:lstStyle>
            <a:lvl1pPr algn="ctr" defTabSz="914400" rtl="0" eaLnBrk="1" latinLnBrk="0" hangingPunct="1">
              <a:spcBef>
                <a:spcPct val="0"/>
              </a:spcBef>
              <a:buNone/>
              <a:defRPr sz="4400" b="1" kern="1200">
                <a:solidFill>
                  <a:srgbClr val="008000"/>
                </a:solidFill>
                <a:effectLst/>
                <a:latin typeface="Century Gothic" pitchFamily="34" charset="0"/>
                <a:ea typeface="+mj-ea"/>
                <a:cs typeface="+mj-cs"/>
              </a:defRPr>
            </a:lvl1pPr>
          </a:lstStyle>
          <a:p>
            <a:r>
              <a:rPr lang="en-US" dirty="0"/>
              <a:t>CHP for Oil &amp; Gas</a:t>
            </a:r>
          </a:p>
        </p:txBody>
      </p:sp>
    </p:spTree>
    <p:extLst>
      <p:ext uri="{BB962C8B-B14F-4D97-AF65-F5344CB8AC3E}">
        <p14:creationId xmlns:p14="http://schemas.microsoft.com/office/powerpoint/2010/main" val="3975778755"/>
      </p:ext>
    </p:extLst>
  </p:cSld>
  <p:clrMapOvr>
    <a:masterClrMapping/>
  </p:clrMapOvr>
</p:sld>
</file>

<file path=ppt/theme/theme1.xml><?xml version="1.0" encoding="utf-8"?>
<a:theme xmlns:a="http://schemas.openxmlformats.org/drawingml/2006/main" name="Presentation Template_SW CHP TA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Form" ma:contentTypeID="0x01010100A3E03C8455A5EC4DA5135A74BFBA6E32" ma:contentTypeVersion="5" ma:contentTypeDescription="Fill out this form." ma:contentTypeScope="" ma:versionID="f9904e4201a64ac6662c45d50962db14">
  <xsd:schema xmlns:xsd="http://www.w3.org/2001/XMLSchema" xmlns:p="http://schemas.microsoft.com/office/2006/metadata/properties" xmlns:ns1="http://schemas.microsoft.com/sharepoint/v3" targetNamespace="http://schemas.microsoft.com/office/2006/metadata/properties" ma:root="true" ma:fieldsID="dabc865e111cc7c819a1b14aa6e4ba58" ns1:_="">
    <xsd:import namespace="http://schemas.microsoft.com/sharepoint/v3"/>
    <xsd:element name="properties">
      <xsd:complexType>
        <xsd:sequence>
          <xsd:element name="documentManagement">
            <xsd:complexType>
              <xsd:all>
                <xsd:element ref="ns1:ShowRepairView" minOccurs="0"/>
                <xsd:element ref="ns1:TemplateUrl" minOccurs="0"/>
                <xsd:element ref="ns1:xd_ProgID" minOccurs="0"/>
                <xsd:element ref="ns1:EmailSender" minOccurs="0"/>
                <xsd:element ref="ns1:EmailTo" minOccurs="0"/>
                <xsd:element ref="ns1:EmailCc" minOccurs="0"/>
                <xsd:element ref="ns1:EmailFrom" minOccurs="0"/>
                <xsd:element ref="ns1:EmailSubject"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ShowRepairView" ma:index="8" nillable="true" ma:displayName="Show Repair View" ma:hidden="true" ma:internalName="ShowRepairView">
      <xsd:simpleType>
        <xsd:restriction base="dms:Text"/>
      </xsd:simpleType>
    </xsd:element>
    <xsd:element name="TemplateUrl" ma:index="9" nillable="true" ma:displayName="Template Link" ma:hidden="true" ma:internalName="TemplateUrl">
      <xsd:simpleType>
        <xsd:restriction base="dms:Text"/>
      </xsd:simpleType>
    </xsd:element>
    <xsd:element name="xd_ProgID" ma:index="10" nillable="true" ma:displayName="Html File Link" ma:hidden="true" ma:internalName="xd_ProgID">
      <xsd:simpleType>
        <xsd:restriction base="dms:Text"/>
      </xsd:simpleType>
    </xsd:element>
    <xsd:element name="EmailSender" ma:index="11" nillable="true" ma:displayName="E-Mail Sender" ma:hidden="true" ma:internalName="EmailSender">
      <xsd:simpleType>
        <xsd:restriction base="dms:Note"/>
      </xsd:simpleType>
    </xsd:element>
    <xsd:element name="EmailTo" ma:index="12" nillable="true" ma:displayName="E-Mail To" ma:hidden="true" ma:internalName="EmailTo">
      <xsd:simpleType>
        <xsd:restriction base="dms:Note"/>
      </xsd:simpleType>
    </xsd:element>
    <xsd:element name="EmailCc" ma:index="13" nillable="true" ma:displayName="E-Mail Cc" ma:hidden="true" ma:internalName="EmailCc">
      <xsd:simpleType>
        <xsd:restriction base="dms:Note"/>
      </xsd:simpleType>
    </xsd:element>
    <xsd:element name="EmailFrom" ma:index="14" nillable="true" ma:displayName="E-Mail From" ma:hidden="true" ma:internalName="EmailFrom">
      <xsd:simpleType>
        <xsd:restriction base="dms:Text"/>
      </xsd:simpleType>
    </xsd:element>
    <xsd:element name="EmailSubject" ma:index="15" nillable="true" ma:displayName="E-Mail Subject" ma:hidden="true" ma:internalName="EmailSubjec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TemplateUrl xmlns="http://schemas.microsoft.com/sharepoint/v3" xsi:nil="true"/>
    <EmailTo xmlns="http://schemas.microsoft.com/sharepoint/v3" xsi:nil="true"/>
    <ShowRepairView xmlns="http://schemas.microsoft.com/sharepoint/v3" xsi:nil="true"/>
    <EmailSender xmlns="http://schemas.microsoft.com/sharepoint/v3" xsi:nil="true"/>
    <EmailFrom xmlns="http://schemas.microsoft.com/sharepoint/v3" xsi:nil="true"/>
    <EmailSubject xmlns="http://schemas.microsoft.com/sharepoint/v3" xsi:nil="true"/>
    <xd_ProgID xmlns="http://schemas.microsoft.com/sharepoint/v3" xsi:nil="true"/>
    <EmailCc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1EB3C3-AC91-4A0F-9AB2-C4102B2F51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2F8FFE26-1BBE-4FF1-B6DF-46B02CCE9234}">
  <ds:schemaRefs>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schemas.microsoft.com/sharepoint/v3"/>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F35D6103-193E-46BD-9E3B-196ADD9FD0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2593</Words>
  <Application>Microsoft Office PowerPoint</Application>
  <PresentationFormat>On-screen Show (4:3)</PresentationFormat>
  <Paragraphs>302</Paragraphs>
  <Slides>31</Slides>
  <Notes>28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31</vt:i4>
      </vt:variant>
    </vt:vector>
  </HeadingPairs>
  <TitlesOfParts>
    <vt:vector size="45" baseType="lpstr">
      <vt:lpstr>ＭＳ Ｐゴシック</vt:lpstr>
      <vt:lpstr>Aharoni</vt:lpstr>
      <vt:lpstr>Arial</vt:lpstr>
      <vt:lpstr>Arial Narrow</vt:lpstr>
      <vt:lpstr>Calibri</vt:lpstr>
      <vt:lpstr>Calibri Light</vt:lpstr>
      <vt:lpstr>Century Gothic</vt:lpstr>
      <vt:lpstr>Courier New</vt:lpstr>
      <vt:lpstr>Franklin Gothic Book</vt:lpstr>
      <vt:lpstr>MS Reference Sans Serif</vt:lpstr>
      <vt:lpstr>Perpetua</vt:lpstr>
      <vt:lpstr>Wingdings</vt:lpstr>
      <vt:lpstr>Presentation Template_SW CHP TAP</vt:lpstr>
      <vt:lpstr>Custom Design</vt:lpstr>
      <vt:lpstr>Determining Opportunities for Combined Heat and Power (CHP) in the Oilfield</vt:lpstr>
      <vt:lpstr>Agenda</vt:lpstr>
      <vt:lpstr>DOE CHP Technical Assistance Partnerships (CHP TAPs)</vt:lpstr>
      <vt:lpstr>PowerPoint Presentation</vt:lpstr>
      <vt:lpstr>CHP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2017 Workshop</vt:lpstr>
      <vt:lpstr>What did we learn from 2017 Workshop?</vt:lpstr>
      <vt:lpstr>PowerPoint Presentation</vt:lpstr>
      <vt:lpstr>Energy Needs and Solutions for Oil and Gas Operations Denver, CO Workshop</vt:lpstr>
      <vt:lpstr>PowerPoint Presentation</vt:lpstr>
      <vt:lpstr>PowerPoint Presentation</vt:lpstr>
      <vt:lpstr>PowerPoint Presentation</vt:lpstr>
      <vt:lpstr>CHP TAP Technical Assistance</vt:lpstr>
      <vt:lpstr>DOE TAP CHP Screening Analysis</vt:lpstr>
      <vt:lpstr>PowerPoint Presentation</vt:lpstr>
      <vt:lpstr>CHP Project Resources</vt:lpstr>
      <vt:lpstr>CHP Project Resources</vt:lpstr>
      <vt:lpstr>CHP Project Resources</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2015-01-29T20:29:56Z</dcterms:created>
  <dcterms:modified xsi:type="dcterms:W3CDTF">2018-10-31T15:01:18Z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0x01010100A3E03C8455A5EC4DA5135A74BFBA6E32</vt:lpwstr>
  </property>
</Properties>
</file>