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57" r:id="rId2"/>
    <p:sldId id="315" r:id="rId3"/>
    <p:sldId id="316" r:id="rId4"/>
    <p:sldId id="336" r:id="rId5"/>
    <p:sldId id="340" r:id="rId6"/>
    <p:sldId id="329" r:id="rId7"/>
    <p:sldId id="333" r:id="rId8"/>
    <p:sldId id="328" r:id="rId9"/>
    <p:sldId id="331" r:id="rId10"/>
    <p:sldId id="334" r:id="rId11"/>
    <p:sldId id="335" r:id="rId12"/>
    <p:sldId id="338" r:id="rId13"/>
    <p:sldId id="339" r:id="rId14"/>
    <p:sldId id="330" r:id="rId15"/>
    <p:sldId id="332" r:id="rId16"/>
    <p:sldId id="337" r:id="rId17"/>
    <p:sldId id="326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81" autoAdjust="0"/>
    <p:restoredTop sz="95012" autoAdjust="0"/>
  </p:normalViewPr>
  <p:slideViewPr>
    <p:cSldViewPr snapToGrid="0">
      <p:cViewPr varScale="1">
        <p:scale>
          <a:sx n="85" d="100"/>
          <a:sy n="85" d="100"/>
        </p:scale>
        <p:origin x="61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374BB-A605-4C81-8E24-6BA6744F3EA8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37C67-0BE8-46FF-9CA6-3A68938E6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647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41213A-2D04-48DB-8849-9618D6B210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053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1213A-2D04-48DB-8849-9618D6B210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08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1213A-2D04-48DB-8849-9618D6B210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628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1213A-2D04-48DB-8849-9618D6B2109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377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1213A-2D04-48DB-8849-9618D6B2109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29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1213A-2D04-48DB-8849-9618D6B2109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6658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1213A-2D04-48DB-8849-9618D6B2109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4183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1213A-2D04-48DB-8849-9618D6B2109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068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1213A-2D04-48DB-8849-9618D6B2109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9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2D931C-C987-4D54-B8FA-A76423F8788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532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1213A-2D04-48DB-8849-9618D6B210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876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1213A-2D04-48DB-8849-9618D6B210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51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1213A-2D04-48DB-8849-9618D6B210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35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1213A-2D04-48DB-8849-9618D6B210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002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1213A-2D04-48DB-8849-9618D6B210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327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1213A-2D04-48DB-8849-9618D6B210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6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1213A-2D04-48DB-8849-9618D6B2109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587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2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7F67D0-0840-DC43-9601-E4434A6BA9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1F9F47-FBD5-984E-850D-3633EE911E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939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7F67D0-0840-DC43-9601-E4434A6BA9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1F9F47-FBD5-984E-850D-3633EE911E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272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5430159"/>
            <a:ext cx="7772400" cy="520895"/>
          </a:xfrm>
        </p:spPr>
        <p:txBody>
          <a:bodyPr anchor="t">
            <a:normAutofit/>
          </a:bodyPr>
          <a:lstStyle>
            <a:lvl1pPr algn="ctr">
              <a:defRPr sz="27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8650" y="6036982"/>
            <a:ext cx="7772400" cy="901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997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7350" y="1018800"/>
            <a:ext cx="4418000" cy="42927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5"/>
              </a:buClr>
              <a:buSzPct val="75000"/>
              <a:buFont typeface="Arial" charset="0"/>
              <a:buNone/>
              <a:defRPr sz="1500" b="1"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Clr>
                <a:schemeClr val="accent5"/>
              </a:buClr>
              <a:buSzPct val="75000"/>
              <a:buFont typeface="Arial" charset="0"/>
              <a:buNone/>
              <a:defRPr sz="1350">
                <a:latin typeface="Arial" charset="0"/>
                <a:ea typeface="Arial" charset="0"/>
                <a:cs typeface="Arial" charset="0"/>
              </a:defRPr>
            </a:lvl2pPr>
            <a:lvl3pPr marL="685800" indent="0">
              <a:buClr>
                <a:schemeClr val="accent5"/>
              </a:buClr>
              <a:buSzPct val="75000"/>
              <a:buFont typeface="Arial" charset="0"/>
              <a:buNone/>
              <a:defRPr sz="1350">
                <a:latin typeface="Arial" charset="0"/>
                <a:ea typeface="Arial" charset="0"/>
                <a:cs typeface="Arial" charset="0"/>
              </a:defRPr>
            </a:lvl3pPr>
            <a:lvl4pPr marL="1028700" indent="0">
              <a:buClr>
                <a:schemeClr val="accent5"/>
              </a:buClr>
              <a:buSzPct val="75000"/>
              <a:buFont typeface="Arial" charset="0"/>
              <a:buNone/>
              <a:defRPr sz="1350">
                <a:latin typeface="Arial" charset="0"/>
                <a:ea typeface="Arial" charset="0"/>
                <a:cs typeface="Arial" charset="0"/>
              </a:defRPr>
            </a:lvl4pPr>
            <a:lvl5pPr marL="1371600" indent="0">
              <a:buClr>
                <a:schemeClr val="accent5"/>
              </a:buClr>
              <a:buSzPct val="75000"/>
              <a:buFont typeface="Arial" charset="0"/>
              <a:buNone/>
              <a:defRPr sz="135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90540" y="1019175"/>
            <a:ext cx="3328987" cy="429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28650" y="149229"/>
            <a:ext cx="7886700" cy="4476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3983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28650" y="149229"/>
            <a:ext cx="7886700" cy="4476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8650" y="1018800"/>
            <a:ext cx="4418000" cy="42927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5"/>
              </a:buClr>
              <a:buSzPct val="75000"/>
              <a:buFont typeface="Arial" charset="0"/>
              <a:buNone/>
              <a:defRPr sz="1500" b="1"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Clr>
                <a:schemeClr val="accent5"/>
              </a:buClr>
              <a:buSzPct val="75000"/>
              <a:buFont typeface="Arial" charset="0"/>
              <a:buNone/>
              <a:defRPr sz="1350">
                <a:latin typeface="Arial" charset="0"/>
                <a:ea typeface="Arial" charset="0"/>
                <a:cs typeface="Arial" charset="0"/>
              </a:defRPr>
            </a:lvl2pPr>
            <a:lvl3pPr marL="685800" indent="0">
              <a:buClr>
                <a:schemeClr val="accent5"/>
              </a:buClr>
              <a:buSzPct val="75000"/>
              <a:buFont typeface="Arial" charset="0"/>
              <a:buNone/>
              <a:defRPr sz="1350">
                <a:latin typeface="Arial" charset="0"/>
                <a:ea typeface="Arial" charset="0"/>
                <a:cs typeface="Arial" charset="0"/>
              </a:defRPr>
            </a:lvl3pPr>
            <a:lvl4pPr marL="1028700" indent="0">
              <a:buClr>
                <a:schemeClr val="accent5"/>
              </a:buClr>
              <a:buSzPct val="75000"/>
              <a:buFont typeface="Arial" charset="0"/>
              <a:buNone/>
              <a:defRPr sz="1350">
                <a:latin typeface="Arial" charset="0"/>
                <a:ea typeface="Arial" charset="0"/>
                <a:cs typeface="Arial" charset="0"/>
              </a:defRPr>
            </a:lvl4pPr>
            <a:lvl5pPr marL="1371600" indent="0">
              <a:buClr>
                <a:schemeClr val="accent5"/>
              </a:buClr>
              <a:buSzPct val="75000"/>
              <a:buFont typeface="Arial" charset="0"/>
              <a:buNone/>
              <a:defRPr sz="135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186365" y="1019175"/>
            <a:ext cx="3328987" cy="429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28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0367" y="369655"/>
            <a:ext cx="4040221" cy="3917003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chemeClr val="accent5"/>
              </a:buClr>
              <a:buSzPct val="75000"/>
              <a:buFont typeface="Arial" charset="0"/>
              <a:buNone/>
              <a:defRPr b="1" i="0">
                <a:latin typeface="Arial" charset="0"/>
                <a:ea typeface="Arial" charset="0"/>
                <a:cs typeface="Arial" charset="0"/>
              </a:defRPr>
            </a:lvl1pPr>
            <a:lvl2pPr marL="0" indent="0" algn="ctr">
              <a:buClr>
                <a:schemeClr val="accent5"/>
              </a:buClr>
              <a:buSzPct val="75000"/>
              <a:buFont typeface="Arial" charset="0"/>
              <a:buNone/>
              <a:defRPr>
                <a:latin typeface="Arial" charset="0"/>
                <a:ea typeface="Arial" charset="0"/>
                <a:cs typeface="Arial" charset="0"/>
              </a:defRPr>
            </a:lvl2pPr>
            <a:lvl3pPr marL="685800" indent="0">
              <a:buClr>
                <a:schemeClr val="accent5"/>
              </a:buClr>
              <a:buSzPct val="75000"/>
              <a:buFont typeface="Arial" charset="0"/>
              <a:buNone/>
              <a:defRPr>
                <a:latin typeface="Arial" charset="0"/>
                <a:ea typeface="Arial" charset="0"/>
                <a:cs typeface="Arial" charset="0"/>
              </a:defRPr>
            </a:lvl3pPr>
            <a:lvl4pPr marL="1028700" indent="0">
              <a:buClr>
                <a:schemeClr val="accent5"/>
              </a:buClr>
              <a:buSzPct val="75000"/>
              <a:buFont typeface="Arial" charset="0"/>
              <a:buNone/>
              <a:defRPr>
                <a:latin typeface="Arial" charset="0"/>
                <a:ea typeface="Arial" charset="0"/>
                <a:cs typeface="Arial" charset="0"/>
              </a:defRPr>
            </a:lvl4pPr>
            <a:lvl5pPr marL="1371600" indent="0">
              <a:buClr>
                <a:schemeClr val="accent5"/>
              </a:buClr>
              <a:buSzPct val="75000"/>
              <a:buFont typeface="Arial" charset="0"/>
              <a:buNone/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78982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18800"/>
            <a:ext cx="7886700" cy="42927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5"/>
              </a:buClr>
              <a:buSzPct val="75000"/>
              <a:buFont typeface="Arial" charset="0"/>
              <a:buNone/>
              <a:defRPr b="1" i="0">
                <a:latin typeface="Arial" charset="0"/>
                <a:ea typeface="Arial" charset="0"/>
                <a:cs typeface="Arial" charset="0"/>
              </a:defRPr>
            </a:lvl1pPr>
            <a:lvl2pPr marL="514350" indent="-171450">
              <a:buClr>
                <a:schemeClr val="accent5"/>
              </a:buClr>
              <a:buSzPct val="75000"/>
              <a:buFont typeface="Arial" charset="0"/>
              <a:buChar char="•"/>
              <a:defRPr>
                <a:latin typeface="Arial" charset="0"/>
                <a:ea typeface="Arial" charset="0"/>
                <a:cs typeface="Arial" charset="0"/>
              </a:defRPr>
            </a:lvl2pPr>
            <a:lvl3pPr marL="857250" indent="-171450">
              <a:buClr>
                <a:schemeClr val="accent5"/>
              </a:buClr>
              <a:buSzPct val="75000"/>
              <a:buFont typeface="Arial" charset="0"/>
              <a:buChar char="•"/>
              <a:defRPr>
                <a:latin typeface="Arial" charset="0"/>
                <a:ea typeface="Arial" charset="0"/>
                <a:cs typeface="Arial" charset="0"/>
              </a:defRPr>
            </a:lvl3pPr>
            <a:lvl4pPr marL="1200150" indent="-171450">
              <a:buClr>
                <a:schemeClr val="accent5"/>
              </a:buClr>
              <a:buSzPct val="75000"/>
              <a:buFont typeface="Arial" charset="0"/>
              <a:buChar char="•"/>
              <a:defRPr>
                <a:latin typeface="Arial" charset="0"/>
                <a:ea typeface="Arial" charset="0"/>
                <a:cs typeface="Arial" charset="0"/>
              </a:defRPr>
            </a:lvl4pPr>
            <a:lvl5pPr marL="1543050" indent="-171450">
              <a:buClr>
                <a:schemeClr val="accent5"/>
              </a:buClr>
              <a:buSzPct val="75000"/>
              <a:buFont typeface="Arial" charset="0"/>
              <a:buChar char="•"/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8650" y="149229"/>
            <a:ext cx="7886700" cy="4476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9382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18800"/>
            <a:ext cx="7886700" cy="429278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5"/>
              </a:buClr>
              <a:buSzPct val="75000"/>
              <a:buFont typeface="Arial" charset="0"/>
              <a:buNone/>
              <a:defRPr b="1" i="0"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chemeClr val="accent5"/>
              </a:buClr>
              <a:buSzPct val="75000"/>
              <a:buFont typeface="Arial" charset="0"/>
              <a:buChar char="•"/>
              <a:defRPr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chemeClr val="accent5"/>
              </a:buClr>
              <a:buSzPct val="75000"/>
              <a:buFont typeface="Arial" charset="0"/>
              <a:buChar char="•"/>
              <a:defRPr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chemeClr val="accent5"/>
              </a:buClr>
              <a:buSzPct val="75000"/>
              <a:buFont typeface="Arial" charset="0"/>
              <a:buChar char="•"/>
              <a:defRPr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chemeClr val="accent5"/>
              </a:buClr>
              <a:buSzPct val="75000"/>
              <a:buFont typeface="Arial" charset="0"/>
              <a:buChar char="•"/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8650" y="149225"/>
            <a:ext cx="7886700" cy="4476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86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7F67D0-0840-DC43-9601-E4434A6BA9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1F9F47-FBD5-984E-850D-3633EE911E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56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7F67D0-0840-DC43-9601-E4434A6BA9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1F9F47-FBD5-984E-850D-3633EE911E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362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7F67D0-0840-DC43-9601-E4434A6BA9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1F9F47-FBD5-984E-850D-3633EE911E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338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7F67D0-0840-DC43-9601-E4434A6BA9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1F9F47-FBD5-984E-850D-3633EE911E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06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7F67D0-0840-DC43-9601-E4434A6BA9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1F9F47-FBD5-984E-850D-3633EE911E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662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7F67D0-0840-DC43-9601-E4434A6BA9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1F9F47-FBD5-984E-850D-3633EE911E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021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7F67D0-0840-DC43-9601-E4434A6BA9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1F9F47-FBD5-984E-850D-3633EE911E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064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7F67D0-0840-DC43-9601-E4434A6BA9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1F9F47-FBD5-984E-850D-3633EE911E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824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AA4F2-E8D2-4193-A463-208E01C4D93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D1C61B-77A5-435C-AA07-CA617374DE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001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7801" y="5042118"/>
            <a:ext cx="91289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Concerns Over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Use of Geomembrane Liners as an Engineering Control for the Long-Term Storage of Oil and Gas Wastes</a:t>
            </a:r>
            <a:endParaRPr lang="en-US" sz="20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IPEC 2018. Denver,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CO. Jeff Tyson, P.E.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05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Geosynthetic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Institute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267" y="869576"/>
            <a:ext cx="4875465" cy="54595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775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Geosynthetic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Institute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857" y="831486"/>
            <a:ext cx="8856707" cy="700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Degradation Mechanisms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UV Light, Oxidation, Ozone, Hydrolysis, Chemical, Radioactivity, Biological, Stress State, Temperature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Lifetime Stages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Stage A - Antioxidant Depletion Time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Stage B - Induction Time to the Onset of Degradation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Stage C - Time to Reach 50% Degradation (i.e., the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Halflife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 err="1" smtClean="0">
                <a:solidFill>
                  <a:schemeClr val="bg1"/>
                </a:solidFill>
              </a:rPr>
              <a:t>Koerner</a:t>
            </a:r>
            <a:r>
              <a:rPr lang="en-US" dirty="0" smtClean="0">
                <a:solidFill>
                  <a:schemeClr val="bg1"/>
                </a:solidFill>
              </a:rPr>
              <a:t>, et al. 2011.)</a:t>
            </a:r>
          </a:p>
          <a:p>
            <a:pPr lvl="1">
              <a:spcAft>
                <a:spcPts val="600"/>
              </a:spcAft>
            </a:pP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spcAft>
                <a:spcPts val="600"/>
              </a:spcAft>
            </a:pPr>
            <a:endParaRPr lang="en-US" sz="2400" dirty="0" smtClean="0">
              <a:solidFill>
                <a:schemeClr val="bg1"/>
              </a:solidFill>
            </a:endParaRPr>
          </a:p>
          <a:p>
            <a:pPr lvl="1">
              <a:spcAft>
                <a:spcPts val="600"/>
              </a:spcAft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92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Geosynthetic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Institute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37" y="1119187"/>
            <a:ext cx="7781925" cy="46196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62000" y="6239435"/>
            <a:ext cx="2277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 smtClean="0">
                <a:solidFill>
                  <a:schemeClr val="bg1"/>
                </a:solidFill>
              </a:rPr>
              <a:t>Koerner</a:t>
            </a:r>
            <a:r>
              <a:rPr lang="en-US" dirty="0" smtClean="0">
                <a:solidFill>
                  <a:schemeClr val="bg1"/>
                </a:solidFill>
              </a:rPr>
              <a:t> et al. </a:t>
            </a:r>
            <a:r>
              <a:rPr lang="en-US" dirty="0">
                <a:solidFill>
                  <a:schemeClr val="bg1"/>
                </a:solidFill>
              </a:rPr>
              <a:t>2011.)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58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Geosynthetic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Institute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6239435"/>
            <a:ext cx="2277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 smtClean="0">
                <a:solidFill>
                  <a:schemeClr val="bg1"/>
                </a:solidFill>
              </a:rPr>
              <a:t>Koerner</a:t>
            </a:r>
            <a:r>
              <a:rPr lang="en-US" dirty="0" smtClean="0">
                <a:solidFill>
                  <a:schemeClr val="bg1"/>
                </a:solidFill>
              </a:rPr>
              <a:t> et al. </a:t>
            </a:r>
            <a:r>
              <a:rPr lang="en-US" dirty="0">
                <a:solidFill>
                  <a:schemeClr val="bg1"/>
                </a:solidFill>
              </a:rPr>
              <a:t>2011.)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16" y="1904440"/>
            <a:ext cx="8963025" cy="30670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Oval 6"/>
          <p:cNvSpPr/>
          <p:nvPr/>
        </p:nvSpPr>
        <p:spPr>
          <a:xfrm>
            <a:off x="7485530" y="2259106"/>
            <a:ext cx="1299882" cy="2510117"/>
          </a:xfrm>
          <a:prstGeom prst="ellipse">
            <a:avLst/>
          </a:pr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91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Typical Controls at a Landfill Site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341" y="877055"/>
            <a:ext cx="6777318" cy="46915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03778" y="5952566"/>
            <a:ext cx="51804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ITRC. 2006. Evaluating</a:t>
            </a:r>
            <a:r>
              <a:rPr lang="en-US" sz="1400" dirty="0">
                <a:solidFill>
                  <a:schemeClr val="bg1"/>
                </a:solidFill>
              </a:rPr>
              <a:t>, Optimizing, or </a:t>
            </a:r>
            <a:r>
              <a:rPr lang="en-US" sz="1400" dirty="0" smtClean="0">
                <a:solidFill>
                  <a:schemeClr val="bg1"/>
                </a:solidFill>
              </a:rPr>
              <a:t>Ending Post-Closure </a:t>
            </a:r>
            <a:r>
              <a:rPr lang="en-US" sz="1400" dirty="0">
                <a:solidFill>
                  <a:schemeClr val="bg1"/>
                </a:solidFill>
              </a:rPr>
              <a:t>Care at Municipal </a:t>
            </a:r>
            <a:r>
              <a:rPr lang="en-US" sz="1400" dirty="0" smtClean="0">
                <a:solidFill>
                  <a:schemeClr val="bg1"/>
                </a:solidFill>
              </a:rPr>
              <a:t>Solid Waste </a:t>
            </a:r>
            <a:r>
              <a:rPr lang="en-US" sz="1400" dirty="0">
                <a:solidFill>
                  <a:schemeClr val="bg1"/>
                </a:solidFill>
              </a:rPr>
              <a:t>Landfills Based on </a:t>
            </a:r>
            <a:r>
              <a:rPr lang="en-US" sz="1400" dirty="0" smtClean="0">
                <a:solidFill>
                  <a:schemeClr val="bg1"/>
                </a:solidFill>
              </a:rPr>
              <a:t>Site-Specific Data </a:t>
            </a:r>
            <a:r>
              <a:rPr lang="en-US" sz="1400" dirty="0">
                <a:solidFill>
                  <a:schemeClr val="bg1"/>
                </a:solidFill>
              </a:rPr>
              <a:t>Evaluations</a:t>
            </a:r>
          </a:p>
        </p:txBody>
      </p:sp>
    </p:spTree>
    <p:extLst>
      <p:ext uri="{BB962C8B-B14F-4D97-AF65-F5344CB8AC3E}">
        <p14:creationId xmlns:p14="http://schemas.microsoft.com/office/powerpoint/2010/main" val="6935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Drilling Waste Burial Pit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59" y="885264"/>
            <a:ext cx="6329082" cy="474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3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Concerns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646" y="1297651"/>
            <a:ext cx="8856707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Geosynthetics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will degrade over time according to literature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Some contaminants may degrade over time, but may generate other COCs (metabolites)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Some contaminants will not degrade (salts, heavy metals)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There are typically no long term institutional controls in place at </a:t>
            </a:r>
            <a:r>
              <a:rPr lang="en-US" sz="2400" smtClean="0">
                <a:solidFill>
                  <a:schemeClr val="accent1">
                    <a:lumMod val="75000"/>
                  </a:schemeClr>
                </a:solidFill>
              </a:rPr>
              <a:t>burial sites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smtClean="0">
                <a:solidFill>
                  <a:schemeClr val="accent1">
                    <a:lumMod val="75000"/>
                  </a:schemeClr>
                </a:solidFill>
              </a:rPr>
              <a:t>Potential for contaminants to migrate from the burial site over long periods of time 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spcAft>
                <a:spcPts val="600"/>
              </a:spcAft>
            </a:pPr>
            <a:endParaRPr lang="en-US" sz="2400" dirty="0" smtClean="0">
              <a:solidFill>
                <a:schemeClr val="bg1"/>
              </a:solidFill>
            </a:endParaRPr>
          </a:p>
          <a:p>
            <a:pPr lvl="1">
              <a:spcAft>
                <a:spcPts val="600"/>
              </a:spcAft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41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Wrap Up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9456" y="854607"/>
            <a:ext cx="875995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About Scott Energy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Professional Engineering Firm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 smtClean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Oilfield Service Company</a:t>
            </a:r>
            <a:endParaRPr lang="en-US" sz="2000" dirty="0">
              <a:solidFill>
                <a:srgbClr val="5B9BD5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Experts in E&amp;P waste management  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Sustainable practices based solely on sound science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rgbClr val="5B9BD5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3600" dirty="0" smtClean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49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5"/>
          <p:cNvSpPr>
            <a:spLocks noGrp="1" noChangeArrowheads="1"/>
          </p:cNvSpPr>
          <p:nvPr>
            <p:ph idx="1"/>
          </p:nvPr>
        </p:nvSpPr>
        <p:spPr>
          <a:xfrm>
            <a:off x="4611116" y="681548"/>
            <a:ext cx="4040221" cy="3917003"/>
          </a:xfrm>
        </p:spPr>
        <p:txBody>
          <a:bodyPr>
            <a:normAutofit/>
          </a:bodyPr>
          <a:lstStyle/>
          <a:p>
            <a:pPr marL="45720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200" dirty="0" smtClean="0">
                <a:solidFill>
                  <a:schemeClr val="accent1">
                    <a:lumMod val="75000"/>
                  </a:schemeClr>
                </a:solidFill>
              </a:rPr>
              <a:t>Introduction</a:t>
            </a:r>
          </a:p>
          <a:p>
            <a:pPr marL="45720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200" dirty="0" smtClean="0">
                <a:solidFill>
                  <a:schemeClr val="accent1">
                    <a:lumMod val="75000"/>
                  </a:schemeClr>
                </a:solidFill>
              </a:rPr>
              <a:t>Waste Characteristics</a:t>
            </a:r>
          </a:p>
          <a:p>
            <a:pPr marL="45720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200" dirty="0" smtClean="0">
                <a:solidFill>
                  <a:schemeClr val="accent1">
                    <a:lumMod val="75000"/>
                  </a:schemeClr>
                </a:solidFill>
              </a:rPr>
              <a:t>Potential Impact</a:t>
            </a:r>
          </a:p>
          <a:p>
            <a:pPr marL="45720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200" dirty="0" smtClean="0">
                <a:solidFill>
                  <a:schemeClr val="accent1">
                    <a:lumMod val="75000"/>
                  </a:schemeClr>
                </a:solidFill>
              </a:rPr>
              <a:t>Degradation of Geomembrane Liners</a:t>
            </a:r>
          </a:p>
          <a:p>
            <a:pPr marL="45720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200" dirty="0" smtClean="0">
                <a:solidFill>
                  <a:schemeClr val="accent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717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75400"/>
            <a:ext cx="2133600" cy="3698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25000"/>
              <a:buChar char="•"/>
              <a:defRPr sz="28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25000"/>
              <a:buChar char="•"/>
              <a:defRPr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25000"/>
              <a:buChar char="•"/>
              <a:defRPr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25000"/>
              <a:buChar char="•"/>
              <a:defRPr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25000"/>
              <a:buChar char="•"/>
              <a:defRPr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Char char="•"/>
              <a:defRPr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Char char="•"/>
              <a:defRPr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Char char="•"/>
              <a:defRPr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Char char="•"/>
              <a:defRPr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06C146-9D93-4785-8481-A6C2F1B63EC2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7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5081968" y="161783"/>
            <a:ext cx="3569369" cy="385011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3200" b="1" u="sng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871652019"/>
      </p:ext>
    </p:extLst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E&amp;P Wastes – Drilling Wastes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3858" y="831486"/>
            <a:ext cx="739115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accent1">
                    <a:lumMod val="75000"/>
                  </a:schemeClr>
                </a:solidFill>
              </a:rPr>
              <a:t>Rock cuttings and fluids that are produced during drilling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chemeClr val="accent1">
                    <a:lumMod val="75000"/>
                  </a:schemeClr>
                </a:solidFill>
              </a:rPr>
              <a:t>1.2 </a:t>
            </a:r>
            <a:r>
              <a:rPr lang="en-US" altLang="en-US" sz="2400" dirty="0">
                <a:solidFill>
                  <a:schemeClr val="accent1">
                    <a:lumMod val="75000"/>
                  </a:schemeClr>
                </a:solidFill>
              </a:rPr>
              <a:t>barrels of waste generated per foot drilled</a:t>
            </a:r>
          </a:p>
          <a:p>
            <a:pPr marL="11430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chemeClr val="accent1">
                    <a:lumMod val="75000"/>
                  </a:schemeClr>
                </a:solidFill>
              </a:rPr>
              <a:t>Average 50% solids / 50% liquids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chemeClr val="accent1">
                    <a:lumMod val="75000"/>
                  </a:schemeClr>
                </a:solidFill>
              </a:rPr>
              <a:t>392,000,000 </a:t>
            </a:r>
            <a:r>
              <a:rPr lang="en-US" altLang="en-US" sz="2400" dirty="0" err="1">
                <a:solidFill>
                  <a:schemeClr val="accent1">
                    <a:lumMod val="75000"/>
                  </a:schemeClr>
                </a:solidFill>
              </a:rPr>
              <a:t>bbls</a:t>
            </a:r>
            <a:r>
              <a:rPr lang="en-US" altLang="en-US" sz="2400" dirty="0">
                <a:solidFill>
                  <a:schemeClr val="accent1">
                    <a:lumMod val="75000"/>
                  </a:schemeClr>
                </a:solidFill>
              </a:rPr>
              <a:t> generated in </a:t>
            </a:r>
            <a:r>
              <a:rPr lang="en-US" altLang="en-US" sz="2400" dirty="0" smtClean="0">
                <a:solidFill>
                  <a:schemeClr val="accent1">
                    <a:lumMod val="75000"/>
                  </a:schemeClr>
                </a:solidFill>
              </a:rPr>
              <a:t>2014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chemeClr val="accent1">
                    <a:lumMod val="75000"/>
                  </a:schemeClr>
                </a:solidFill>
              </a:rPr>
              <a:t>~94.7 million tons</a:t>
            </a:r>
            <a:endParaRPr lang="en-US" alt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93"/>
          <a:stretch/>
        </p:blipFill>
        <p:spPr>
          <a:xfrm>
            <a:off x="143858" y="4211515"/>
            <a:ext cx="6146673" cy="26464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8758" y="1772409"/>
            <a:ext cx="1818000" cy="37484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45113" y="1337772"/>
            <a:ext cx="26452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http://canstrat.com/learningcentre/33-what-you-should-know-about-drill-cuttings.html</a:t>
            </a:r>
          </a:p>
        </p:txBody>
      </p:sp>
    </p:spTree>
    <p:extLst>
      <p:ext uri="{BB962C8B-B14F-4D97-AF65-F5344CB8AC3E}">
        <p14:creationId xmlns:p14="http://schemas.microsoft.com/office/powerpoint/2010/main" val="183928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Contaminants in Drilling Waste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469808"/>
            <a:ext cx="3523891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Arsenic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Barium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Cadmium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Chromium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Mercury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Selenium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Silver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Zinc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28790" y="1469808"/>
            <a:ext cx="371611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Chlorides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Nitrates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Hydrocarbons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Benzene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Contaminants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988124"/>
            <a:ext cx="3563586" cy="274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Geomembranes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683" y="1173973"/>
            <a:ext cx="762896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Types of Geomembranes 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HDPE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high density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polyethylene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LLDPE = linear low density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polyethylene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FPP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flexible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polypropylene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PVC = polyvinyl chloride (plasticized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CSPE =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chlorsulfonated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polyethylene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EPDM = ethylene propylene diene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terpolymer</a:t>
            </a:r>
            <a:endParaRPr lang="en-US" sz="20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Geomembranes are formulated and selected based on use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292" y="4520476"/>
            <a:ext cx="2936379" cy="220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09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Engineering and Institutional Controls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3857" y="831486"/>
            <a:ext cx="8856707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Engineering Control (ITRC)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Physical modifications to a site or facility to reduce or eliminate the potential for exposure to residual contamination (for example, slurry walls, capping, or vapor intrusion liner).</a:t>
            </a:r>
            <a:endParaRPr lang="en-US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Institutional Control (ITRC)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A legal or administrative restriction on the use of, or access to a site or facility to eliminate or minimize potential exposure to chemicals of concern (such as proprietary controls or governmental controls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).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spcAft>
                <a:spcPts val="600"/>
              </a:spcAft>
            </a:pPr>
            <a:endParaRPr lang="en-US" sz="2400" dirty="0" smtClean="0">
              <a:solidFill>
                <a:schemeClr val="bg1"/>
              </a:solidFill>
            </a:endParaRPr>
          </a:p>
          <a:p>
            <a:pPr lvl="1">
              <a:spcAft>
                <a:spcPts val="6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https</a:t>
            </a:r>
            <a:r>
              <a:rPr lang="en-US" sz="2000" dirty="0">
                <a:solidFill>
                  <a:schemeClr val="bg1"/>
                </a:solidFill>
              </a:rPr>
              <a:t>://institutionalcontrols.itrcweb.org/glossary/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91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Temporary Storage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41" y="1035422"/>
            <a:ext cx="5964518" cy="44733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83945" y="1035422"/>
            <a:ext cx="1776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~ 1 year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63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Drilling Waste Burial Pit – Long Term Storage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716" y="859992"/>
            <a:ext cx="6366568" cy="47749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37292" y="4927034"/>
            <a:ext cx="1869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Forever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97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Drilling Waste Burial Pit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961" y="777128"/>
            <a:ext cx="5982077" cy="49513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2941" y="6334780"/>
            <a:ext cx="5280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ITRC. 2012. Incremental Sampling Methodology. </a:t>
            </a:r>
          </a:p>
          <a:p>
            <a:r>
              <a:rPr lang="en-US" sz="1400" dirty="0">
                <a:solidFill>
                  <a:schemeClr val="bg1"/>
                </a:solidFill>
              </a:rPr>
              <a:t>https://www.itrcweb.org/ism-1/3_1_2_Conceptual_Site_Models.html</a:t>
            </a:r>
          </a:p>
        </p:txBody>
      </p:sp>
    </p:spTree>
    <p:extLst>
      <p:ext uri="{BB962C8B-B14F-4D97-AF65-F5344CB8AC3E}">
        <p14:creationId xmlns:p14="http://schemas.microsoft.com/office/powerpoint/2010/main" val="41386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1732</TotalTime>
  <Words>489</Words>
  <Application>Microsoft Office PowerPoint</Application>
  <PresentationFormat>On-screen Show (4:3)</PresentationFormat>
  <Paragraphs>119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1_Office Theme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D. Puryear</dc:creator>
  <cp:lastModifiedBy>Jeffery N. Tyson</cp:lastModifiedBy>
  <cp:revision>74</cp:revision>
  <dcterms:created xsi:type="dcterms:W3CDTF">2017-05-16T15:47:34Z</dcterms:created>
  <dcterms:modified xsi:type="dcterms:W3CDTF">2018-10-30T18:24:51Z</dcterms:modified>
</cp:coreProperties>
</file>