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2" r:id="rId5"/>
    <p:sldId id="284" r:id="rId6"/>
    <p:sldId id="285" r:id="rId7"/>
    <p:sldId id="291" r:id="rId8"/>
    <p:sldId id="293" r:id="rId9"/>
    <p:sldId id="292" r:id="rId10"/>
    <p:sldId id="258" r:id="rId11"/>
    <p:sldId id="262" r:id="rId12"/>
    <p:sldId id="295" r:id="rId13"/>
    <p:sldId id="296" r:id="rId14"/>
    <p:sldId id="298" r:id="rId15"/>
    <p:sldId id="263" r:id="rId16"/>
    <p:sldId id="300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80599" autoAdjust="0"/>
  </p:normalViewPr>
  <p:slideViewPr>
    <p:cSldViewPr>
      <p:cViewPr varScale="1">
        <p:scale>
          <a:sx n="83" d="100"/>
          <a:sy n="83" d="100"/>
        </p:scale>
        <p:origin x="21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F2B2-7678-4747-8678-840CCE292AA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1CB7-D28E-4A88-B81C-4A4241D97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 measurement results: </a:t>
            </a:r>
          </a:p>
          <a:p>
            <a:endParaRPr lang="en-US" dirty="0" smtClean="0"/>
          </a:p>
          <a:p>
            <a:r>
              <a:rPr lang="en-US" dirty="0" smtClean="0"/>
              <a:t>Two distinct flow regimes were identified based on colloidal borescope measurements. Slow flow that trends in a dominant northwest direction was observed in most of the wells tested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7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1CB7-D28E-4A88-B81C-4A4241D977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6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mastehe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7387" cy="9421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30190"/>
            <a:ext cx="9144000" cy="227810"/>
          </a:xfrm>
          <a:prstGeom prst="rect">
            <a:avLst/>
          </a:prstGeom>
          <a:solidFill>
            <a:srgbClr val="96D8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2650 East 40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Avenue • Denver, Colorado 80205 • www.geotechenv.com</a:t>
            </a:r>
            <a:endParaRPr lang="en-US" sz="9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386" y="916904"/>
            <a:ext cx="9144000" cy="163387"/>
          </a:xfrm>
          <a:prstGeom prst="rect">
            <a:avLst/>
          </a:prstGeom>
          <a:solidFill>
            <a:srgbClr val="96D8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kern="0" spc="70" dirty="0" smtClean="0"/>
              <a:t>GROUND WATER SAMPLING • WATER LEVEL &amp; PRESSURE • WATER SAMPLE FILTRATION • GROUND WATER REMEDIATION • GEOPHYSICAL MEASUREMENTS</a:t>
            </a:r>
            <a:endParaRPr lang="en-US" sz="900" kern="0" spc="70" dirty="0"/>
          </a:p>
        </p:txBody>
      </p:sp>
    </p:spTree>
    <p:extLst>
      <p:ext uri="{BB962C8B-B14F-4D97-AF65-F5344CB8AC3E}">
        <p14:creationId xmlns:p14="http://schemas.microsoft.com/office/powerpoint/2010/main" val="262479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86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5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399"/>
            <a:ext cx="4040188" cy="2925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399"/>
            <a:ext cx="4041775" cy="2925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7A472-3501-48F0-AA7D-09B49CDE821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59BADF-08A5-413D-873F-668C507E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6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5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8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40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mastehea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47387" cy="9421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30190"/>
            <a:ext cx="9144000" cy="227810"/>
          </a:xfrm>
          <a:prstGeom prst="rect">
            <a:avLst/>
          </a:prstGeom>
          <a:solidFill>
            <a:srgbClr val="96D8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2650 East 40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Avenue • Denver, Colorado 80205 • www.geotechenv.com</a:t>
            </a:r>
            <a:endParaRPr lang="en-US" sz="9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386" y="916904"/>
            <a:ext cx="9144000" cy="163387"/>
          </a:xfrm>
          <a:prstGeom prst="rect">
            <a:avLst/>
          </a:prstGeom>
          <a:solidFill>
            <a:srgbClr val="96D8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kern="0" spc="70" dirty="0" smtClean="0"/>
              <a:t>GROUND WATER SAMPLING • WATER LEVEL &amp; PRESSURE • WATER SAMPLE FILTRATION • GROUND WATER REMEDIATION • GEOPHYSICAL MEASUREMENTS</a:t>
            </a:r>
            <a:endParaRPr lang="en-US" sz="900" kern="0" spc="70" dirty="0"/>
          </a:p>
        </p:txBody>
      </p:sp>
    </p:spTree>
    <p:extLst>
      <p:ext uri="{BB962C8B-B14F-4D97-AF65-F5344CB8AC3E}">
        <p14:creationId xmlns:p14="http://schemas.microsoft.com/office/powerpoint/2010/main" val="102195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l@geotechenv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l@geotechenv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Characterizing Ground-Water Flow Velocity and Preferential Flow Zones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IPEC 2018</a:t>
            </a:r>
          </a:p>
        </p:txBody>
      </p:sp>
    </p:spTree>
    <p:extLst>
      <p:ext uri="{BB962C8B-B14F-4D97-AF65-F5344CB8AC3E}">
        <p14:creationId xmlns:p14="http://schemas.microsoft.com/office/powerpoint/2010/main" val="4094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635" y="2438400"/>
            <a:ext cx="5247669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MW-19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402638"/>
            <a:ext cx="5001175" cy="35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959" y="2438400"/>
            <a:ext cx="5049398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285999"/>
            <a:ext cx="5194069" cy="3604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MW-26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13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77431"/>
            <a:ext cx="6705600" cy="52651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67200" y="2971800"/>
            <a:ext cx="564692" cy="7009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34000" y="3499292"/>
            <a:ext cx="304800" cy="69170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1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quaVISION Colloidal Bor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18591"/>
            <a:ext cx="7143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371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Discussion and Conclusion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Predicted flow velocity towards NW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Discovered dominate velocity towards 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Colloidal Borescope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method for detecting velocity w/o drilling additional wells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site information provided clear understanding of influenced groundwater flow</a:t>
            </a:r>
          </a:p>
        </p:txBody>
      </p:sp>
    </p:spTree>
    <p:extLst>
      <p:ext uri="{BB962C8B-B14F-4D97-AF65-F5344CB8AC3E}">
        <p14:creationId xmlns:p14="http://schemas.microsoft.com/office/powerpoint/2010/main" val="291997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98437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Andrew Lindemann</a:t>
            </a:r>
            <a:br>
              <a:rPr lang="en-US" sz="3200" dirty="0" smtClean="0"/>
            </a:br>
            <a:r>
              <a:rPr lang="en-US" sz="2400" dirty="0" smtClean="0"/>
              <a:t>Global </a:t>
            </a:r>
            <a:r>
              <a:rPr lang="en-US" sz="2400" dirty="0" smtClean="0"/>
              <a:t>Technical </a:t>
            </a:r>
            <a:r>
              <a:rPr lang="en-US" sz="2400" dirty="0" smtClean="0"/>
              <a:t>Marketing </a:t>
            </a:r>
            <a:r>
              <a:rPr lang="en-US" sz="2400" dirty="0" smtClean="0"/>
              <a:t>Leader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andrewl@geotechenv.com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800-833-7958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4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Andrew Lindemann</a:t>
            </a:r>
            <a:br>
              <a:rPr lang="en-US" dirty="0" smtClean="0"/>
            </a:br>
            <a:r>
              <a:rPr lang="en-US" sz="2000" dirty="0" smtClean="0"/>
              <a:t>Global Technical Marketing Leader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andrewl@geotechenv.com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800-833-7958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57813" y="800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Tekton Pro Ext" pitchFamily="34" charset="0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533400" y="6248400"/>
            <a:ext cx="807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fornian FB" pitchFamily="18" charset="0"/>
              </a:rPr>
              <a:t>www.GeotechEnv.com</a:t>
            </a:r>
            <a:endParaRPr lang="en-US" sz="1600" b="1" dirty="0">
              <a:solidFill>
                <a:schemeClr val="tx1"/>
              </a:solidFill>
              <a:latin typeface="Californian FB" pitchFamily="18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81000" y="5470525"/>
            <a:ext cx="824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…a world leader in environmental </a:t>
            </a:r>
            <a:r>
              <a:rPr lang="en-US" sz="2000" dirty="0" smtClean="0">
                <a:solidFill>
                  <a:srgbClr val="FF0000"/>
                </a:solidFill>
              </a:rPr>
              <a:t>equipment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manufacturing and product training since 1978.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498725" y="44561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dobe Garamond Pro Bold" pitchFamily="18" charset="0"/>
              </a:rPr>
              <a:t>Geotech Corporate Headquarters</a:t>
            </a:r>
            <a:br>
              <a:rPr lang="en-US">
                <a:solidFill>
                  <a:schemeClr val="bg1"/>
                </a:solidFill>
                <a:latin typeface="Adobe Garamond Pro Bold" pitchFamily="18" charset="0"/>
              </a:rPr>
            </a:br>
            <a:r>
              <a:rPr lang="en-US">
                <a:solidFill>
                  <a:schemeClr val="bg1"/>
                </a:solidFill>
                <a:latin typeface="Adobe Garamond Pro Bold" pitchFamily="18" charset="0"/>
              </a:rPr>
              <a:t>Denver, Colorado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9" t="30475" r="11755" b="2083"/>
          <a:stretch/>
        </p:blipFill>
        <p:spPr>
          <a:xfrm>
            <a:off x="1115563" y="1608138"/>
            <a:ext cx="7180699" cy="3786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45" y="3911141"/>
            <a:ext cx="2007532" cy="14632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13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Characterizing Groundwater Velocity </a:t>
            </a:r>
            <a:br>
              <a:rPr lang="en-US" dirty="0" smtClean="0"/>
            </a:br>
            <a:r>
              <a:rPr lang="en-US" dirty="0" smtClean="0"/>
              <a:t>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3048000"/>
            <a:ext cx="82296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Conventional Methods</a:t>
            </a:r>
          </a:p>
          <a:p>
            <a:r>
              <a:rPr lang="en-US" dirty="0" smtClean="0"/>
              <a:t>Hydraulic Conductivity</a:t>
            </a:r>
            <a:endParaRPr lang="en-US" dirty="0"/>
          </a:p>
          <a:p>
            <a:r>
              <a:rPr lang="en-US" dirty="0" smtClean="0"/>
              <a:t>Tracer Studies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95074"/>
            <a:ext cx="3124200" cy="38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With The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76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Colloidal Borescope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sz="2000" dirty="0" smtClean="0"/>
              <a:t>Developed Oak Ridge National Labs</a:t>
            </a:r>
          </a:p>
          <a:p>
            <a:r>
              <a:rPr lang="en-US" sz="2000" dirty="0" smtClean="0"/>
              <a:t>Commercialized by </a:t>
            </a:r>
            <a:r>
              <a:rPr lang="en-US" sz="2000" dirty="0" err="1" smtClean="0"/>
              <a:t>AquaVision</a:t>
            </a:r>
            <a:r>
              <a:rPr lang="en-US" sz="2000" dirty="0" smtClean="0"/>
              <a:t> LLC.</a:t>
            </a:r>
          </a:p>
          <a:p>
            <a:r>
              <a:rPr lang="en-US" sz="2000" dirty="0" smtClean="0"/>
              <a:t>Manufactured by Geotech Environmental Equipment, Inc.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AquaVISION Colloidal Bor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3519" y="1951113"/>
            <a:ext cx="1096962" cy="80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Technology is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431" y="1960099"/>
            <a:ext cx="3144164" cy="45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Precision Magnetic Compass</a:t>
            </a:r>
            <a:endParaRPr lang="en-US" sz="2000" dirty="0"/>
          </a:p>
        </p:txBody>
      </p:sp>
      <p:pic>
        <p:nvPicPr>
          <p:cNvPr id="4" name="Picture 2" descr="AquaVISION Colloidal Bore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8" y="1295400"/>
            <a:ext cx="727925" cy="53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06840" y="5943600"/>
            <a:ext cx="454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06840" y="52578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39291" y="4025224"/>
            <a:ext cx="506397" cy="1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39291" y="2286000"/>
            <a:ext cx="421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133431" y="3652255"/>
            <a:ext cx="3144164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High Res CCD Camera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33431" y="4848569"/>
            <a:ext cx="3144164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140x Magnification Optics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60439" y="5549222"/>
            <a:ext cx="3144164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High Intensity Back Light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44767"/>
              </p:ext>
            </p:extLst>
          </p:nvPr>
        </p:nvGraphicFramePr>
        <p:xfrm>
          <a:off x="4572000" y="2463471"/>
          <a:ext cx="4281757" cy="381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orelPhotoPaint.Image.8" r:id="rId5" imgW="8673016" imgH="7568254" progId="CorelPhotoPaint.Image.8">
                  <p:embed/>
                </p:oleObj>
              </mc:Choice>
              <mc:Fallback>
                <p:oleObj name="CorelPhotoPaint.Image.8" r:id="rId5" imgW="8673016" imgH="7568254" progId="CorelPhotoPaint.Image.8">
                  <p:embed/>
                  <p:pic>
                    <p:nvPicPr>
                      <p:cNvPr id="512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63471"/>
                        <a:ext cx="4281757" cy="381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212850" y="3276600"/>
            <a:ext cx="120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2399123" y="2880746"/>
            <a:ext cx="3144164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AquaLite</a:t>
            </a:r>
            <a:r>
              <a:rPr lang="en-US" sz="2000" dirty="0" smtClean="0"/>
              <a:t> Software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38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East Mountain Site Study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370" y="2628900"/>
            <a:ext cx="29718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Bernalillo County Environmental Health Department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Department of Energy Technology Deployment Initiative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MDM Services Corp.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57400"/>
            <a:ext cx="55712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East Mountain Site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6248400" cy="48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20230"/>
            <a:ext cx="6962775" cy="53329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00600" y="3438131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048000"/>
            <a:ext cx="377624" cy="390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8C837206162C4196E4869FF0EBE312" ma:contentTypeVersion="0" ma:contentTypeDescription="Create a new document." ma:contentTypeScope="" ma:versionID="0b00b81ec5e34f8cb6165627f111da6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612F6-7093-416E-BD86-BEF5F32B0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3D9A95C-A256-4915-B4B2-69434EA5C76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B6A034-2ED5-44C2-B00C-3AD1940C1E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181</Words>
  <Application>Microsoft Office PowerPoint</Application>
  <PresentationFormat>On-screen Show (4:3)</PresentationFormat>
  <Paragraphs>56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Garamond Pro Bold</vt:lpstr>
      <vt:lpstr>Arial</vt:lpstr>
      <vt:lpstr>Calibri</vt:lpstr>
      <vt:lpstr>Californian FB</vt:lpstr>
      <vt:lpstr>Tekton Pro Ext</vt:lpstr>
      <vt:lpstr>Office Theme</vt:lpstr>
      <vt:lpstr>CorelPhotoPaint.Image.8</vt:lpstr>
      <vt:lpstr>Characterizing Ground-Water Flow Velocity and Preferential Flow Zones</vt:lpstr>
      <vt:lpstr>Andrew Lindemann Global Technical Marketing Leader andrewl@geotechenv.com 800-833-7958</vt:lpstr>
      <vt:lpstr>PowerPoint Presentation</vt:lpstr>
      <vt:lpstr>Characterizing Groundwater Velocity  and Direction</vt:lpstr>
      <vt:lpstr>In With The Old</vt:lpstr>
      <vt:lpstr>Where the Technology is Today</vt:lpstr>
      <vt:lpstr>East Mountain Site Study</vt:lpstr>
      <vt:lpstr>East Mountain Site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Andrew Lindemann Global Technical Marketing Leader andrewl@geotechenv.com 800-833-7958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Mickele Bragg</dc:creator>
  <cp:lastModifiedBy>Andrew Lindemann</cp:lastModifiedBy>
  <cp:revision>59</cp:revision>
  <dcterms:created xsi:type="dcterms:W3CDTF">2011-06-16T19:16:50Z</dcterms:created>
  <dcterms:modified xsi:type="dcterms:W3CDTF">2018-10-31T16:39:41Z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0x010100DA8C837206162C4196E4869FF0EBE312</vt:lpwstr>
  </property>
</Properties>
</file>