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4"/>
  </p:notesMasterIdLst>
  <p:sldIdLst>
    <p:sldId id="257" r:id="rId2"/>
    <p:sldId id="284" r:id="rId3"/>
    <p:sldId id="318" r:id="rId4"/>
    <p:sldId id="344" r:id="rId5"/>
    <p:sldId id="342" r:id="rId6"/>
    <p:sldId id="335" r:id="rId7"/>
    <p:sldId id="345" r:id="rId8"/>
    <p:sldId id="319" r:id="rId9"/>
    <p:sldId id="310" r:id="rId10"/>
    <p:sldId id="307" r:id="rId11"/>
    <p:sldId id="320" r:id="rId12"/>
    <p:sldId id="343" r:id="rId13"/>
    <p:sldId id="346" r:id="rId14"/>
    <p:sldId id="347" r:id="rId15"/>
    <p:sldId id="312" r:id="rId16"/>
    <p:sldId id="336" r:id="rId17"/>
    <p:sldId id="314" r:id="rId18"/>
    <p:sldId id="300" r:id="rId19"/>
    <p:sldId id="340" r:id="rId20"/>
    <p:sldId id="322" r:id="rId21"/>
    <p:sldId id="301" r:id="rId22"/>
    <p:sldId id="32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6474C7-33C9-4CF9-9360-BFD6CFBC6255}" type="datetimeFigureOut">
              <a:rPr lang="en-US" smtClean="0"/>
              <a:pPr/>
              <a:t>10/30/2018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7BF0C2-B29D-4472-9C55-83DD7CE1F98B}" type="slidenum">
              <a:rPr lang="en-US" smtClean="0"/>
              <a:pPr/>
              <a:t>‹#›</a:t>
            </a:fld>
            <a:endParaRPr lang="en-US"/>
          </a:p>
        </p:txBody>
      </p:sp>
    </p:spTree>
    <p:extLst>
      <p:ext uri="{BB962C8B-B14F-4D97-AF65-F5344CB8AC3E}">
        <p14:creationId xmlns:p14="http://schemas.microsoft.com/office/powerpoint/2010/main" val="357373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7BF0C2-B29D-4472-9C55-83DD7CE1F98B}" type="slidenum">
              <a:rPr lang="en-US" smtClean="0"/>
              <a:pPr/>
              <a:t>1</a:t>
            </a:fld>
            <a:endParaRPr lang="en-US"/>
          </a:p>
        </p:txBody>
      </p:sp>
    </p:spTree>
    <p:extLst>
      <p:ext uri="{BB962C8B-B14F-4D97-AF65-F5344CB8AC3E}">
        <p14:creationId xmlns:p14="http://schemas.microsoft.com/office/powerpoint/2010/main" val="1108291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7BF0C2-B29D-4472-9C55-83DD7CE1F98B}" type="slidenum">
              <a:rPr lang="en-US" smtClean="0"/>
              <a:pPr/>
              <a:t>3</a:t>
            </a:fld>
            <a:endParaRPr lang="en-US"/>
          </a:p>
        </p:txBody>
      </p:sp>
    </p:spTree>
    <p:extLst>
      <p:ext uri="{BB962C8B-B14F-4D97-AF65-F5344CB8AC3E}">
        <p14:creationId xmlns:p14="http://schemas.microsoft.com/office/powerpoint/2010/main" val="3347779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7BF0C2-B29D-4472-9C55-83DD7CE1F98B}" type="slidenum">
              <a:rPr lang="en-US" smtClean="0"/>
              <a:pPr/>
              <a:t>8</a:t>
            </a:fld>
            <a:endParaRPr lang="en-US"/>
          </a:p>
        </p:txBody>
      </p:sp>
    </p:spTree>
    <p:extLst>
      <p:ext uri="{BB962C8B-B14F-4D97-AF65-F5344CB8AC3E}">
        <p14:creationId xmlns:p14="http://schemas.microsoft.com/office/powerpoint/2010/main" val="2009948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100FF2-9430-426F-B4F1-5BF937EBEE60}" type="datetime1">
              <a:rPr lang="en-US" smtClean="0"/>
              <a:pPr/>
              <a:t>10/30/2018</a:t>
            </a:fld>
            <a:endParaRPr lang="en-US"/>
          </a:p>
        </p:txBody>
      </p:sp>
      <p:sp>
        <p:nvSpPr>
          <p:cNvPr id="5" name="Footer Placeholder 4"/>
          <p:cNvSpPr>
            <a:spLocks noGrp="1"/>
          </p:cNvSpPr>
          <p:nvPr>
            <p:ph type="ftr" sz="quarter" idx="11"/>
          </p:nvPr>
        </p:nvSpPr>
        <p:spPr/>
        <p:txBody>
          <a:bodyPr/>
          <a:lstStyle/>
          <a:p>
            <a:r>
              <a:rPr lang="en-US"/>
              <a:t>Richard Bost Consulting</a:t>
            </a:r>
          </a:p>
        </p:txBody>
      </p:sp>
      <p:sp>
        <p:nvSpPr>
          <p:cNvPr id="6" name="Slide Number Placeholder 5"/>
          <p:cNvSpPr>
            <a:spLocks noGrp="1"/>
          </p:cNvSpPr>
          <p:nvPr>
            <p:ph type="sldNum" sz="quarter" idx="12"/>
          </p:nvPr>
        </p:nvSpPr>
        <p:spPr/>
        <p:txBody>
          <a:bodyPr/>
          <a:lstStyle/>
          <a:p>
            <a:fld id="{898540D1-8FFB-4BE5-9A4A-84A43F9396B2}" type="slidenum">
              <a:rPr lang="en-US" smtClean="0"/>
              <a:pPr/>
              <a:t>‹#›</a:t>
            </a:fld>
            <a:endParaRPr lang="en-US"/>
          </a:p>
        </p:txBody>
      </p:sp>
    </p:spTree>
    <p:extLst>
      <p:ext uri="{BB962C8B-B14F-4D97-AF65-F5344CB8AC3E}">
        <p14:creationId xmlns:p14="http://schemas.microsoft.com/office/powerpoint/2010/main" val="365898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1EE334-8D29-4EC9-9455-0726D3E9D350}" type="datetime1">
              <a:rPr lang="en-US" smtClean="0"/>
              <a:pPr/>
              <a:t>10/30/2018</a:t>
            </a:fld>
            <a:endParaRPr lang="en-US"/>
          </a:p>
        </p:txBody>
      </p:sp>
      <p:sp>
        <p:nvSpPr>
          <p:cNvPr id="5" name="Footer Placeholder 4"/>
          <p:cNvSpPr>
            <a:spLocks noGrp="1"/>
          </p:cNvSpPr>
          <p:nvPr>
            <p:ph type="ftr" sz="quarter" idx="11"/>
          </p:nvPr>
        </p:nvSpPr>
        <p:spPr/>
        <p:txBody>
          <a:bodyPr/>
          <a:lstStyle/>
          <a:p>
            <a:r>
              <a:rPr lang="en-US"/>
              <a:t>Richard Bost Consulting</a:t>
            </a:r>
          </a:p>
        </p:txBody>
      </p:sp>
      <p:sp>
        <p:nvSpPr>
          <p:cNvPr id="6" name="Slide Number Placeholder 5"/>
          <p:cNvSpPr>
            <a:spLocks noGrp="1"/>
          </p:cNvSpPr>
          <p:nvPr>
            <p:ph type="sldNum" sz="quarter" idx="12"/>
          </p:nvPr>
        </p:nvSpPr>
        <p:spPr/>
        <p:txBody>
          <a:bodyPr/>
          <a:lstStyle/>
          <a:p>
            <a:fld id="{898540D1-8FFB-4BE5-9A4A-84A43F9396B2}" type="slidenum">
              <a:rPr lang="en-US" smtClean="0"/>
              <a:pPr/>
              <a:t>‹#›</a:t>
            </a:fld>
            <a:endParaRPr lang="en-US"/>
          </a:p>
        </p:txBody>
      </p:sp>
    </p:spTree>
    <p:extLst>
      <p:ext uri="{BB962C8B-B14F-4D97-AF65-F5344CB8AC3E}">
        <p14:creationId xmlns:p14="http://schemas.microsoft.com/office/powerpoint/2010/main" val="385499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9DAC5D-F4AE-40E2-9F0C-05FC48864EC1}" type="datetime1">
              <a:rPr lang="en-US" smtClean="0"/>
              <a:pPr/>
              <a:t>10/30/2018</a:t>
            </a:fld>
            <a:endParaRPr lang="en-US"/>
          </a:p>
        </p:txBody>
      </p:sp>
      <p:sp>
        <p:nvSpPr>
          <p:cNvPr id="5" name="Footer Placeholder 4"/>
          <p:cNvSpPr>
            <a:spLocks noGrp="1"/>
          </p:cNvSpPr>
          <p:nvPr>
            <p:ph type="ftr" sz="quarter" idx="11"/>
          </p:nvPr>
        </p:nvSpPr>
        <p:spPr/>
        <p:txBody>
          <a:bodyPr/>
          <a:lstStyle/>
          <a:p>
            <a:r>
              <a:rPr lang="en-US"/>
              <a:t>Richard Bost Consulting</a:t>
            </a:r>
          </a:p>
        </p:txBody>
      </p:sp>
      <p:sp>
        <p:nvSpPr>
          <p:cNvPr id="6" name="Slide Number Placeholder 5"/>
          <p:cNvSpPr>
            <a:spLocks noGrp="1"/>
          </p:cNvSpPr>
          <p:nvPr>
            <p:ph type="sldNum" sz="quarter" idx="12"/>
          </p:nvPr>
        </p:nvSpPr>
        <p:spPr/>
        <p:txBody>
          <a:bodyPr/>
          <a:lstStyle/>
          <a:p>
            <a:fld id="{898540D1-8FFB-4BE5-9A4A-84A43F9396B2}"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4983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7F8281-62E0-4A7C-90B0-7FC2E6F088E8}" type="datetime1">
              <a:rPr lang="en-US" smtClean="0"/>
              <a:pPr/>
              <a:t>10/30/2018</a:t>
            </a:fld>
            <a:endParaRPr lang="en-US"/>
          </a:p>
        </p:txBody>
      </p:sp>
      <p:sp>
        <p:nvSpPr>
          <p:cNvPr id="5" name="Footer Placeholder 4"/>
          <p:cNvSpPr>
            <a:spLocks noGrp="1"/>
          </p:cNvSpPr>
          <p:nvPr>
            <p:ph type="ftr" sz="quarter" idx="11"/>
          </p:nvPr>
        </p:nvSpPr>
        <p:spPr/>
        <p:txBody>
          <a:bodyPr/>
          <a:lstStyle/>
          <a:p>
            <a:r>
              <a:rPr lang="en-US"/>
              <a:t>Richard Bost Consulting</a:t>
            </a:r>
          </a:p>
        </p:txBody>
      </p:sp>
      <p:sp>
        <p:nvSpPr>
          <p:cNvPr id="6" name="Slide Number Placeholder 5"/>
          <p:cNvSpPr>
            <a:spLocks noGrp="1"/>
          </p:cNvSpPr>
          <p:nvPr>
            <p:ph type="sldNum" sz="quarter" idx="12"/>
          </p:nvPr>
        </p:nvSpPr>
        <p:spPr/>
        <p:txBody>
          <a:bodyPr/>
          <a:lstStyle/>
          <a:p>
            <a:fld id="{898540D1-8FFB-4BE5-9A4A-84A43F9396B2}" type="slidenum">
              <a:rPr lang="en-US" smtClean="0"/>
              <a:pPr/>
              <a:t>‹#›</a:t>
            </a:fld>
            <a:endParaRPr lang="en-US"/>
          </a:p>
        </p:txBody>
      </p:sp>
    </p:spTree>
    <p:extLst>
      <p:ext uri="{BB962C8B-B14F-4D97-AF65-F5344CB8AC3E}">
        <p14:creationId xmlns:p14="http://schemas.microsoft.com/office/powerpoint/2010/main" val="1567199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421B65-975F-4F8E-B434-2B7D31CBACB3}" type="datetime1">
              <a:rPr lang="en-US" smtClean="0"/>
              <a:pPr/>
              <a:t>10/30/2018</a:t>
            </a:fld>
            <a:endParaRPr lang="en-US"/>
          </a:p>
        </p:txBody>
      </p:sp>
      <p:sp>
        <p:nvSpPr>
          <p:cNvPr id="5" name="Footer Placeholder 4"/>
          <p:cNvSpPr>
            <a:spLocks noGrp="1"/>
          </p:cNvSpPr>
          <p:nvPr>
            <p:ph type="ftr" sz="quarter" idx="11"/>
          </p:nvPr>
        </p:nvSpPr>
        <p:spPr/>
        <p:txBody>
          <a:bodyPr/>
          <a:lstStyle/>
          <a:p>
            <a:r>
              <a:rPr lang="en-US"/>
              <a:t>Richard Bost Consulting</a:t>
            </a:r>
          </a:p>
        </p:txBody>
      </p:sp>
      <p:sp>
        <p:nvSpPr>
          <p:cNvPr id="6" name="Slide Number Placeholder 5"/>
          <p:cNvSpPr>
            <a:spLocks noGrp="1"/>
          </p:cNvSpPr>
          <p:nvPr>
            <p:ph type="sldNum" sz="quarter" idx="12"/>
          </p:nvPr>
        </p:nvSpPr>
        <p:spPr/>
        <p:txBody>
          <a:bodyPr/>
          <a:lstStyle/>
          <a:p>
            <a:fld id="{898540D1-8FFB-4BE5-9A4A-84A43F9396B2}"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55980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3EBBC6-4637-42ED-B2C7-BE0CB97540B0}" type="datetime1">
              <a:rPr lang="en-US" smtClean="0"/>
              <a:pPr/>
              <a:t>10/30/2018</a:t>
            </a:fld>
            <a:endParaRPr lang="en-US"/>
          </a:p>
        </p:txBody>
      </p:sp>
      <p:sp>
        <p:nvSpPr>
          <p:cNvPr id="5" name="Footer Placeholder 4"/>
          <p:cNvSpPr>
            <a:spLocks noGrp="1"/>
          </p:cNvSpPr>
          <p:nvPr>
            <p:ph type="ftr" sz="quarter" idx="11"/>
          </p:nvPr>
        </p:nvSpPr>
        <p:spPr/>
        <p:txBody>
          <a:bodyPr/>
          <a:lstStyle/>
          <a:p>
            <a:r>
              <a:rPr lang="en-US"/>
              <a:t>Richard Bost Consulting</a:t>
            </a:r>
          </a:p>
        </p:txBody>
      </p:sp>
      <p:sp>
        <p:nvSpPr>
          <p:cNvPr id="6" name="Slide Number Placeholder 5"/>
          <p:cNvSpPr>
            <a:spLocks noGrp="1"/>
          </p:cNvSpPr>
          <p:nvPr>
            <p:ph type="sldNum" sz="quarter" idx="12"/>
          </p:nvPr>
        </p:nvSpPr>
        <p:spPr/>
        <p:txBody>
          <a:bodyPr/>
          <a:lstStyle/>
          <a:p>
            <a:fld id="{898540D1-8FFB-4BE5-9A4A-84A43F9396B2}" type="slidenum">
              <a:rPr lang="en-US" smtClean="0"/>
              <a:pPr/>
              <a:t>‹#›</a:t>
            </a:fld>
            <a:endParaRPr lang="en-US"/>
          </a:p>
        </p:txBody>
      </p:sp>
    </p:spTree>
    <p:extLst>
      <p:ext uri="{BB962C8B-B14F-4D97-AF65-F5344CB8AC3E}">
        <p14:creationId xmlns:p14="http://schemas.microsoft.com/office/powerpoint/2010/main" val="3114208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7F108-9504-4F0A-9A61-6156B2576373}" type="datetime1">
              <a:rPr lang="en-US" smtClean="0"/>
              <a:pPr/>
              <a:t>10/30/2018</a:t>
            </a:fld>
            <a:endParaRPr lang="en-US"/>
          </a:p>
        </p:txBody>
      </p:sp>
      <p:sp>
        <p:nvSpPr>
          <p:cNvPr id="5" name="Footer Placeholder 4"/>
          <p:cNvSpPr>
            <a:spLocks noGrp="1"/>
          </p:cNvSpPr>
          <p:nvPr>
            <p:ph type="ftr" sz="quarter" idx="11"/>
          </p:nvPr>
        </p:nvSpPr>
        <p:spPr/>
        <p:txBody>
          <a:bodyPr/>
          <a:lstStyle/>
          <a:p>
            <a:r>
              <a:rPr lang="en-US"/>
              <a:t>Richard Bost Consulting</a:t>
            </a:r>
          </a:p>
        </p:txBody>
      </p:sp>
      <p:sp>
        <p:nvSpPr>
          <p:cNvPr id="6" name="Slide Number Placeholder 5"/>
          <p:cNvSpPr>
            <a:spLocks noGrp="1"/>
          </p:cNvSpPr>
          <p:nvPr>
            <p:ph type="sldNum" sz="quarter" idx="12"/>
          </p:nvPr>
        </p:nvSpPr>
        <p:spPr/>
        <p:txBody>
          <a:bodyPr/>
          <a:lstStyle/>
          <a:p>
            <a:fld id="{898540D1-8FFB-4BE5-9A4A-84A43F9396B2}" type="slidenum">
              <a:rPr lang="en-US" smtClean="0"/>
              <a:pPr/>
              <a:t>‹#›</a:t>
            </a:fld>
            <a:endParaRPr lang="en-US"/>
          </a:p>
        </p:txBody>
      </p:sp>
    </p:spTree>
    <p:extLst>
      <p:ext uri="{BB962C8B-B14F-4D97-AF65-F5344CB8AC3E}">
        <p14:creationId xmlns:p14="http://schemas.microsoft.com/office/powerpoint/2010/main" val="2010436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11C5C6-889D-4C8C-860F-1A140A5699D5}" type="datetime1">
              <a:rPr lang="en-US" smtClean="0"/>
              <a:pPr/>
              <a:t>10/30/2018</a:t>
            </a:fld>
            <a:endParaRPr lang="en-US"/>
          </a:p>
        </p:txBody>
      </p:sp>
      <p:sp>
        <p:nvSpPr>
          <p:cNvPr id="5" name="Footer Placeholder 4"/>
          <p:cNvSpPr>
            <a:spLocks noGrp="1"/>
          </p:cNvSpPr>
          <p:nvPr>
            <p:ph type="ftr" sz="quarter" idx="11"/>
          </p:nvPr>
        </p:nvSpPr>
        <p:spPr/>
        <p:txBody>
          <a:bodyPr/>
          <a:lstStyle/>
          <a:p>
            <a:r>
              <a:rPr lang="en-US"/>
              <a:t>Richard Bost Consulting</a:t>
            </a:r>
          </a:p>
        </p:txBody>
      </p:sp>
      <p:sp>
        <p:nvSpPr>
          <p:cNvPr id="6" name="Slide Number Placeholder 5"/>
          <p:cNvSpPr>
            <a:spLocks noGrp="1"/>
          </p:cNvSpPr>
          <p:nvPr>
            <p:ph type="sldNum" sz="quarter" idx="12"/>
          </p:nvPr>
        </p:nvSpPr>
        <p:spPr/>
        <p:txBody>
          <a:bodyPr/>
          <a:lstStyle/>
          <a:p>
            <a:fld id="{898540D1-8FFB-4BE5-9A4A-84A43F9396B2}" type="slidenum">
              <a:rPr lang="en-US" smtClean="0"/>
              <a:pPr/>
              <a:t>‹#›</a:t>
            </a:fld>
            <a:endParaRPr lang="en-US"/>
          </a:p>
        </p:txBody>
      </p:sp>
    </p:spTree>
    <p:extLst>
      <p:ext uri="{BB962C8B-B14F-4D97-AF65-F5344CB8AC3E}">
        <p14:creationId xmlns:p14="http://schemas.microsoft.com/office/powerpoint/2010/main" val="265505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04E895-615E-4732-AFB1-5E5FE66785F8}" type="datetime1">
              <a:rPr lang="en-US" smtClean="0"/>
              <a:pPr/>
              <a:t>10/30/2018</a:t>
            </a:fld>
            <a:endParaRPr lang="en-US"/>
          </a:p>
        </p:txBody>
      </p:sp>
      <p:sp>
        <p:nvSpPr>
          <p:cNvPr id="5" name="Footer Placeholder 4"/>
          <p:cNvSpPr>
            <a:spLocks noGrp="1"/>
          </p:cNvSpPr>
          <p:nvPr>
            <p:ph type="ftr" sz="quarter" idx="11"/>
          </p:nvPr>
        </p:nvSpPr>
        <p:spPr/>
        <p:txBody>
          <a:bodyPr/>
          <a:lstStyle/>
          <a:p>
            <a:r>
              <a:rPr lang="en-US"/>
              <a:t>Richard Bost Consulting</a:t>
            </a:r>
          </a:p>
        </p:txBody>
      </p:sp>
      <p:sp>
        <p:nvSpPr>
          <p:cNvPr id="6" name="Slide Number Placeholder 5"/>
          <p:cNvSpPr>
            <a:spLocks noGrp="1"/>
          </p:cNvSpPr>
          <p:nvPr>
            <p:ph type="sldNum" sz="quarter" idx="12"/>
          </p:nvPr>
        </p:nvSpPr>
        <p:spPr/>
        <p:txBody>
          <a:bodyPr/>
          <a:lstStyle/>
          <a:p>
            <a:fld id="{898540D1-8FFB-4BE5-9A4A-84A43F9396B2}" type="slidenum">
              <a:rPr lang="en-US" smtClean="0"/>
              <a:pPr/>
              <a:t>‹#›</a:t>
            </a:fld>
            <a:endParaRPr lang="en-US"/>
          </a:p>
        </p:txBody>
      </p:sp>
    </p:spTree>
    <p:extLst>
      <p:ext uri="{BB962C8B-B14F-4D97-AF65-F5344CB8AC3E}">
        <p14:creationId xmlns:p14="http://schemas.microsoft.com/office/powerpoint/2010/main" val="3430517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17B466-7170-43D0-9CB7-E12EE46A7E0B}" type="datetime1">
              <a:rPr lang="en-US" smtClean="0"/>
              <a:pPr/>
              <a:t>10/30/2018</a:t>
            </a:fld>
            <a:endParaRPr lang="en-US"/>
          </a:p>
        </p:txBody>
      </p:sp>
      <p:sp>
        <p:nvSpPr>
          <p:cNvPr id="5" name="Footer Placeholder 4"/>
          <p:cNvSpPr>
            <a:spLocks noGrp="1"/>
          </p:cNvSpPr>
          <p:nvPr>
            <p:ph type="ftr" sz="quarter" idx="11"/>
          </p:nvPr>
        </p:nvSpPr>
        <p:spPr/>
        <p:txBody>
          <a:bodyPr/>
          <a:lstStyle/>
          <a:p>
            <a:r>
              <a:rPr lang="en-US"/>
              <a:t>Richard Bost Consulting</a:t>
            </a:r>
          </a:p>
        </p:txBody>
      </p:sp>
      <p:sp>
        <p:nvSpPr>
          <p:cNvPr id="6" name="Slide Number Placeholder 5"/>
          <p:cNvSpPr>
            <a:spLocks noGrp="1"/>
          </p:cNvSpPr>
          <p:nvPr>
            <p:ph type="sldNum" sz="quarter" idx="12"/>
          </p:nvPr>
        </p:nvSpPr>
        <p:spPr/>
        <p:txBody>
          <a:bodyPr/>
          <a:lstStyle/>
          <a:p>
            <a:fld id="{898540D1-8FFB-4BE5-9A4A-84A43F9396B2}" type="slidenum">
              <a:rPr lang="en-US" smtClean="0"/>
              <a:pPr/>
              <a:t>‹#›</a:t>
            </a:fld>
            <a:endParaRPr lang="en-US"/>
          </a:p>
        </p:txBody>
      </p:sp>
    </p:spTree>
    <p:extLst>
      <p:ext uri="{BB962C8B-B14F-4D97-AF65-F5344CB8AC3E}">
        <p14:creationId xmlns:p14="http://schemas.microsoft.com/office/powerpoint/2010/main" val="479053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30C022-6D92-41BC-8763-5426EA732170}" type="datetime1">
              <a:rPr lang="en-US" smtClean="0"/>
              <a:pPr/>
              <a:t>10/30/2018</a:t>
            </a:fld>
            <a:endParaRPr lang="en-US"/>
          </a:p>
        </p:txBody>
      </p:sp>
      <p:sp>
        <p:nvSpPr>
          <p:cNvPr id="6" name="Footer Placeholder 5"/>
          <p:cNvSpPr>
            <a:spLocks noGrp="1"/>
          </p:cNvSpPr>
          <p:nvPr>
            <p:ph type="ftr" sz="quarter" idx="11"/>
          </p:nvPr>
        </p:nvSpPr>
        <p:spPr/>
        <p:txBody>
          <a:bodyPr/>
          <a:lstStyle/>
          <a:p>
            <a:r>
              <a:rPr lang="en-US"/>
              <a:t>Richard Bost Consulting</a:t>
            </a:r>
          </a:p>
        </p:txBody>
      </p:sp>
      <p:sp>
        <p:nvSpPr>
          <p:cNvPr id="7" name="Slide Number Placeholder 6"/>
          <p:cNvSpPr>
            <a:spLocks noGrp="1"/>
          </p:cNvSpPr>
          <p:nvPr>
            <p:ph type="sldNum" sz="quarter" idx="12"/>
          </p:nvPr>
        </p:nvSpPr>
        <p:spPr/>
        <p:txBody>
          <a:bodyPr/>
          <a:lstStyle/>
          <a:p>
            <a:fld id="{898540D1-8FFB-4BE5-9A4A-84A43F9396B2}" type="slidenum">
              <a:rPr lang="en-US" smtClean="0"/>
              <a:pPr/>
              <a:t>‹#›</a:t>
            </a:fld>
            <a:endParaRPr lang="en-US"/>
          </a:p>
        </p:txBody>
      </p:sp>
    </p:spTree>
    <p:extLst>
      <p:ext uri="{BB962C8B-B14F-4D97-AF65-F5344CB8AC3E}">
        <p14:creationId xmlns:p14="http://schemas.microsoft.com/office/powerpoint/2010/main" val="2018491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CC0F43-8485-495F-B818-D656174E9673}" type="datetime1">
              <a:rPr lang="en-US" smtClean="0"/>
              <a:pPr/>
              <a:t>10/30/2018</a:t>
            </a:fld>
            <a:endParaRPr lang="en-US"/>
          </a:p>
        </p:txBody>
      </p:sp>
      <p:sp>
        <p:nvSpPr>
          <p:cNvPr id="8" name="Footer Placeholder 7"/>
          <p:cNvSpPr>
            <a:spLocks noGrp="1"/>
          </p:cNvSpPr>
          <p:nvPr>
            <p:ph type="ftr" sz="quarter" idx="11"/>
          </p:nvPr>
        </p:nvSpPr>
        <p:spPr/>
        <p:txBody>
          <a:bodyPr/>
          <a:lstStyle/>
          <a:p>
            <a:r>
              <a:rPr lang="en-US"/>
              <a:t>Richard Bost Consulting</a:t>
            </a:r>
          </a:p>
        </p:txBody>
      </p:sp>
      <p:sp>
        <p:nvSpPr>
          <p:cNvPr id="9" name="Slide Number Placeholder 8"/>
          <p:cNvSpPr>
            <a:spLocks noGrp="1"/>
          </p:cNvSpPr>
          <p:nvPr>
            <p:ph type="sldNum" sz="quarter" idx="12"/>
          </p:nvPr>
        </p:nvSpPr>
        <p:spPr/>
        <p:txBody>
          <a:bodyPr/>
          <a:lstStyle/>
          <a:p>
            <a:fld id="{898540D1-8FFB-4BE5-9A4A-84A43F9396B2}" type="slidenum">
              <a:rPr lang="en-US" smtClean="0"/>
              <a:pPr/>
              <a:t>‹#›</a:t>
            </a:fld>
            <a:endParaRPr lang="en-US"/>
          </a:p>
        </p:txBody>
      </p:sp>
    </p:spTree>
    <p:extLst>
      <p:ext uri="{BB962C8B-B14F-4D97-AF65-F5344CB8AC3E}">
        <p14:creationId xmlns:p14="http://schemas.microsoft.com/office/powerpoint/2010/main" val="938876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E91728-6D22-4F32-A2B1-11EE31594E28}" type="datetime1">
              <a:rPr lang="en-US" smtClean="0"/>
              <a:pPr/>
              <a:t>10/30/2018</a:t>
            </a:fld>
            <a:endParaRPr lang="en-US"/>
          </a:p>
        </p:txBody>
      </p:sp>
      <p:sp>
        <p:nvSpPr>
          <p:cNvPr id="4" name="Footer Placeholder 3"/>
          <p:cNvSpPr>
            <a:spLocks noGrp="1"/>
          </p:cNvSpPr>
          <p:nvPr>
            <p:ph type="ftr" sz="quarter" idx="11"/>
          </p:nvPr>
        </p:nvSpPr>
        <p:spPr/>
        <p:txBody>
          <a:bodyPr/>
          <a:lstStyle/>
          <a:p>
            <a:r>
              <a:rPr lang="en-US"/>
              <a:t>Richard Bost Consulting</a:t>
            </a:r>
          </a:p>
        </p:txBody>
      </p:sp>
      <p:sp>
        <p:nvSpPr>
          <p:cNvPr id="5" name="Slide Number Placeholder 4"/>
          <p:cNvSpPr>
            <a:spLocks noGrp="1"/>
          </p:cNvSpPr>
          <p:nvPr>
            <p:ph type="sldNum" sz="quarter" idx="12"/>
          </p:nvPr>
        </p:nvSpPr>
        <p:spPr/>
        <p:txBody>
          <a:bodyPr/>
          <a:lstStyle/>
          <a:p>
            <a:fld id="{898540D1-8FFB-4BE5-9A4A-84A43F9396B2}" type="slidenum">
              <a:rPr lang="en-US" smtClean="0"/>
              <a:pPr/>
              <a:t>‹#›</a:t>
            </a:fld>
            <a:endParaRPr lang="en-US"/>
          </a:p>
        </p:txBody>
      </p:sp>
    </p:spTree>
    <p:extLst>
      <p:ext uri="{BB962C8B-B14F-4D97-AF65-F5344CB8AC3E}">
        <p14:creationId xmlns:p14="http://schemas.microsoft.com/office/powerpoint/2010/main" val="1111409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5D26A-B29D-4206-8A99-00851B0748E1}" type="datetime1">
              <a:rPr lang="en-US" smtClean="0"/>
              <a:pPr/>
              <a:t>10/30/2018</a:t>
            </a:fld>
            <a:endParaRPr lang="en-US"/>
          </a:p>
        </p:txBody>
      </p:sp>
      <p:sp>
        <p:nvSpPr>
          <p:cNvPr id="3" name="Footer Placeholder 2"/>
          <p:cNvSpPr>
            <a:spLocks noGrp="1"/>
          </p:cNvSpPr>
          <p:nvPr>
            <p:ph type="ftr" sz="quarter" idx="11"/>
          </p:nvPr>
        </p:nvSpPr>
        <p:spPr/>
        <p:txBody>
          <a:bodyPr/>
          <a:lstStyle/>
          <a:p>
            <a:r>
              <a:rPr lang="en-US"/>
              <a:t>Richard Bost Consulting</a:t>
            </a:r>
          </a:p>
        </p:txBody>
      </p:sp>
      <p:sp>
        <p:nvSpPr>
          <p:cNvPr id="4" name="Slide Number Placeholder 3"/>
          <p:cNvSpPr>
            <a:spLocks noGrp="1"/>
          </p:cNvSpPr>
          <p:nvPr>
            <p:ph type="sldNum" sz="quarter" idx="12"/>
          </p:nvPr>
        </p:nvSpPr>
        <p:spPr/>
        <p:txBody>
          <a:bodyPr/>
          <a:lstStyle/>
          <a:p>
            <a:fld id="{898540D1-8FFB-4BE5-9A4A-84A43F9396B2}" type="slidenum">
              <a:rPr lang="en-US" smtClean="0"/>
              <a:pPr/>
              <a:t>‹#›</a:t>
            </a:fld>
            <a:endParaRPr lang="en-US"/>
          </a:p>
        </p:txBody>
      </p:sp>
    </p:spTree>
    <p:extLst>
      <p:ext uri="{BB962C8B-B14F-4D97-AF65-F5344CB8AC3E}">
        <p14:creationId xmlns:p14="http://schemas.microsoft.com/office/powerpoint/2010/main" val="318571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12C0AF-4F9C-4C8F-8579-18F94538B838}" type="datetime1">
              <a:rPr lang="en-US" smtClean="0"/>
              <a:pPr/>
              <a:t>10/30/2018</a:t>
            </a:fld>
            <a:endParaRPr lang="en-US"/>
          </a:p>
        </p:txBody>
      </p:sp>
      <p:sp>
        <p:nvSpPr>
          <p:cNvPr id="6" name="Footer Placeholder 5"/>
          <p:cNvSpPr>
            <a:spLocks noGrp="1"/>
          </p:cNvSpPr>
          <p:nvPr>
            <p:ph type="ftr" sz="quarter" idx="11"/>
          </p:nvPr>
        </p:nvSpPr>
        <p:spPr/>
        <p:txBody>
          <a:bodyPr/>
          <a:lstStyle/>
          <a:p>
            <a:r>
              <a:rPr lang="en-US"/>
              <a:t>Richard Bost Consulting</a:t>
            </a:r>
          </a:p>
        </p:txBody>
      </p:sp>
      <p:sp>
        <p:nvSpPr>
          <p:cNvPr id="7" name="Slide Number Placeholder 6"/>
          <p:cNvSpPr>
            <a:spLocks noGrp="1"/>
          </p:cNvSpPr>
          <p:nvPr>
            <p:ph type="sldNum" sz="quarter" idx="12"/>
          </p:nvPr>
        </p:nvSpPr>
        <p:spPr/>
        <p:txBody>
          <a:bodyPr/>
          <a:lstStyle/>
          <a:p>
            <a:fld id="{898540D1-8FFB-4BE5-9A4A-84A43F9396B2}" type="slidenum">
              <a:rPr lang="en-US" smtClean="0"/>
              <a:pPr/>
              <a:t>‹#›</a:t>
            </a:fld>
            <a:endParaRPr lang="en-US"/>
          </a:p>
        </p:txBody>
      </p:sp>
    </p:spTree>
    <p:extLst>
      <p:ext uri="{BB962C8B-B14F-4D97-AF65-F5344CB8AC3E}">
        <p14:creationId xmlns:p14="http://schemas.microsoft.com/office/powerpoint/2010/main" val="180831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1802CD-4A52-4C2B-BD32-641603D2ABAF}" type="datetime1">
              <a:rPr lang="en-US" smtClean="0"/>
              <a:pPr/>
              <a:t>10/30/2018</a:t>
            </a:fld>
            <a:endParaRPr lang="en-US"/>
          </a:p>
        </p:txBody>
      </p:sp>
      <p:sp>
        <p:nvSpPr>
          <p:cNvPr id="6" name="Footer Placeholder 5"/>
          <p:cNvSpPr>
            <a:spLocks noGrp="1"/>
          </p:cNvSpPr>
          <p:nvPr>
            <p:ph type="ftr" sz="quarter" idx="11"/>
          </p:nvPr>
        </p:nvSpPr>
        <p:spPr/>
        <p:txBody>
          <a:bodyPr/>
          <a:lstStyle/>
          <a:p>
            <a:r>
              <a:rPr lang="en-US"/>
              <a:t>Richard Bost Consulting</a:t>
            </a:r>
          </a:p>
        </p:txBody>
      </p:sp>
      <p:sp>
        <p:nvSpPr>
          <p:cNvPr id="7" name="Slide Number Placeholder 6"/>
          <p:cNvSpPr>
            <a:spLocks noGrp="1"/>
          </p:cNvSpPr>
          <p:nvPr>
            <p:ph type="sldNum" sz="quarter" idx="12"/>
          </p:nvPr>
        </p:nvSpPr>
        <p:spPr/>
        <p:txBody>
          <a:bodyPr/>
          <a:lstStyle/>
          <a:p>
            <a:fld id="{898540D1-8FFB-4BE5-9A4A-84A43F9396B2}" type="slidenum">
              <a:rPr lang="en-US" smtClean="0"/>
              <a:pPr/>
              <a:t>‹#›</a:t>
            </a:fld>
            <a:endParaRPr lang="en-US"/>
          </a:p>
        </p:txBody>
      </p:sp>
    </p:spTree>
    <p:extLst>
      <p:ext uri="{BB962C8B-B14F-4D97-AF65-F5344CB8AC3E}">
        <p14:creationId xmlns:p14="http://schemas.microsoft.com/office/powerpoint/2010/main" val="289814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4946EC-DFFC-4494-9BBB-49D141B9C408}" type="datetime1">
              <a:rPr lang="en-US" smtClean="0"/>
              <a:pPr/>
              <a:t>10/30/2018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Richard Bost Consulting</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98540D1-8FFB-4BE5-9A4A-84A43F9396B2}" type="slidenum">
              <a:rPr lang="en-US" smtClean="0"/>
              <a:pPr/>
              <a:t>‹#›</a:t>
            </a:fld>
            <a:endParaRPr lang="en-US"/>
          </a:p>
        </p:txBody>
      </p:sp>
    </p:spTree>
    <p:extLst>
      <p:ext uri="{BB962C8B-B14F-4D97-AF65-F5344CB8AC3E}">
        <p14:creationId xmlns:p14="http://schemas.microsoft.com/office/powerpoint/2010/main" val="3718028470"/>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2massociates.com/abou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hyperlink" Target="http://www.i2massociates.com/about/" TargetMode="External"/><Relationship Id="rId2" Type="http://schemas.openxmlformats.org/officeDocument/2006/relationships/hyperlink" Target="http://www.equator-principles.com/index.php/members-reporting"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2massociates.com/abou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2massociates.com/abou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worldbank.org/en/news/feature/2013/07/16/world-bank-group-direction-for-energy-secto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theguardian.com/business/2017/dec/12/uk-banks-join-multinationals-pledge-come-clean-climate-change-risks-mark-carne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2massociates.com/abou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2massociates.com/abou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2massociates.com/abou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2massociates.com/abou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2massociates.com/about/"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2massociates.com/abou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2massociates.com/abou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2massociates.com/abou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2massociates.com/abou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2massociates.com/abou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2massociates.com/about/"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www.i2massociates.com/about/" TargetMode="External"/><Relationship Id="rId2" Type="http://schemas.openxmlformats.org/officeDocument/2006/relationships/hyperlink" Target="http://www.ifc.org/sustainabilityframework"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2massociates.com/abou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2massociates.com/abou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hyperlink" Target="http://www.equator-principles.com/resources/equator_principles_iii.pdf" TargetMode="External"/><Relationship Id="rId2" Type="http://schemas.openxmlformats.org/officeDocument/2006/relationships/hyperlink" Target="http://www.equator-principles.com/resources/equator_principles_implementation_note_july_2014.pdf"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www.i2massociates.com/abou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8136" y="1060174"/>
            <a:ext cx="7013655" cy="2908704"/>
          </a:xfrm>
        </p:spPr>
        <p:txBody>
          <a:bodyPr/>
          <a:lstStyle/>
          <a:p>
            <a:r>
              <a:rPr lang="en-US" sz="4000" b="1" i="1" dirty="0">
                <a:effectLst>
                  <a:outerShdw blurRad="38100" dist="38100" dir="2700000" algn="tl">
                    <a:srgbClr val="000000">
                      <a:alpha val="43137"/>
                    </a:srgbClr>
                  </a:outerShdw>
                </a:effectLst>
              </a:rPr>
              <a:t>World Bank / International Finance Corporation (IFC) Financing</a:t>
            </a:r>
            <a:br>
              <a:rPr lang="en-US" sz="4000" b="1" i="1" dirty="0">
                <a:effectLst>
                  <a:outerShdw blurRad="38100" dist="38100" dir="2700000" algn="tl">
                    <a:srgbClr val="000000">
                      <a:alpha val="43137"/>
                    </a:srgbClr>
                  </a:outerShdw>
                </a:effectLst>
              </a:rPr>
            </a:br>
            <a:r>
              <a:rPr lang="en-US" sz="4000" b="1" i="1" dirty="0">
                <a:effectLst>
                  <a:outerShdw blurRad="38100" dist="38100" dir="2700000" algn="tl">
                    <a:srgbClr val="000000">
                      <a:alpha val="43137"/>
                    </a:srgbClr>
                  </a:outerShdw>
                </a:effectLst>
              </a:rPr>
              <a:t> Environmental Update </a:t>
            </a:r>
            <a:endParaRPr lang="en-US" sz="4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0" y="4441225"/>
            <a:ext cx="9465811" cy="1451575"/>
          </a:xfrm>
        </p:spPr>
        <p:txBody>
          <a:bodyPr>
            <a:normAutofit lnSpcReduction="10000"/>
          </a:bodyPr>
          <a:lstStyle/>
          <a:p>
            <a:r>
              <a:rPr lang="en-US" sz="2800" b="1" dirty="0">
                <a:latin typeface="+mj-lt"/>
              </a:rPr>
              <a:t>Presented by: Richard C. Bost, P.E., P.G. (Texas) </a:t>
            </a:r>
          </a:p>
          <a:p>
            <a:r>
              <a:rPr lang="en-US" sz="2800" b="1" dirty="0"/>
              <a:t>I2M Associates, LLC</a:t>
            </a:r>
            <a:br>
              <a:rPr lang="en-US" sz="2800" b="1" dirty="0"/>
            </a:br>
            <a:r>
              <a:rPr lang="en-US" sz="2800" b="1" dirty="0"/>
              <a:t>Houston, Texas</a:t>
            </a:r>
            <a:endParaRPr lang="en-US" sz="2800" dirty="0"/>
          </a:p>
        </p:txBody>
      </p:sp>
      <p:sp>
        <p:nvSpPr>
          <p:cNvPr id="7" name="Slide Number Placeholder 6"/>
          <p:cNvSpPr>
            <a:spLocks noGrp="1"/>
          </p:cNvSpPr>
          <p:nvPr>
            <p:ph type="sldNum" sz="quarter" idx="12"/>
          </p:nvPr>
        </p:nvSpPr>
        <p:spPr/>
        <p:txBody>
          <a:bodyPr/>
          <a:lstStyle/>
          <a:p>
            <a:fld id="{898540D1-8FFB-4BE5-9A4A-84A43F9396B2}" type="slidenum">
              <a:rPr lang="en-US" smtClean="0"/>
              <a:pPr/>
              <a:t>1</a:t>
            </a:fld>
            <a:endParaRPr lang="en-US"/>
          </a:p>
        </p:txBody>
      </p:sp>
      <p:pic>
        <p:nvPicPr>
          <p:cNvPr id="1026" name="Picture 2" descr="C:\Users\Work\Desktop\I2M-Associates-logo.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9851" y="817175"/>
            <a:ext cx="1435100" cy="41924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078292" y="6462579"/>
            <a:ext cx="784189" cy="246221"/>
          </a:xfrm>
          <a:prstGeom prst="rect">
            <a:avLst/>
          </a:prstGeom>
          <a:noFill/>
        </p:spPr>
        <p:txBody>
          <a:bodyPr wrap="none" rtlCol="0">
            <a:spAutoFit/>
          </a:bodyPr>
          <a:lstStyle/>
          <a:p>
            <a:r>
              <a:rPr lang="en-US" sz="1000" dirty="0"/>
              <a:t>Version 1.3</a:t>
            </a:r>
          </a:p>
        </p:txBody>
      </p:sp>
      <p:sp>
        <p:nvSpPr>
          <p:cNvPr id="5" name="TextBox 4"/>
          <p:cNvSpPr txBox="1"/>
          <p:nvPr/>
        </p:nvSpPr>
        <p:spPr>
          <a:xfrm>
            <a:off x="1998791" y="272311"/>
            <a:ext cx="5468228" cy="369332"/>
          </a:xfrm>
          <a:prstGeom prst="rect">
            <a:avLst/>
          </a:prstGeom>
          <a:noFill/>
        </p:spPr>
        <p:txBody>
          <a:bodyPr wrap="none" rtlCol="0">
            <a:spAutoFit/>
          </a:bodyPr>
          <a:lstStyle/>
          <a:p>
            <a:r>
              <a:rPr lang="en-US" b="1" dirty="0">
                <a:latin typeface="+mj-lt"/>
              </a:rPr>
              <a:t>IPEC 2018 Denver, Colorado November 1, 2018</a:t>
            </a:r>
          </a:p>
        </p:txBody>
      </p:sp>
      <p:pic>
        <p:nvPicPr>
          <p:cNvPr id="9" name="Picture 2" descr="C:\Users\Work\Desktop\CB_st.lucia0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11248" y="5038885"/>
            <a:ext cx="3959817" cy="1546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680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090" y="352900"/>
            <a:ext cx="8596668" cy="1320800"/>
          </a:xfrm>
        </p:spPr>
        <p:txBody>
          <a:bodyPr>
            <a:normAutofit/>
          </a:bodyPr>
          <a:lstStyle/>
          <a:p>
            <a:r>
              <a:rPr lang="en-US" sz="4400" dirty="0">
                <a:effectLst>
                  <a:outerShdw blurRad="38100" dist="38100" dir="2700000" algn="tl">
                    <a:srgbClr val="000000">
                      <a:alpha val="43137"/>
                    </a:srgbClr>
                  </a:outerShdw>
                </a:effectLst>
              </a:rPr>
              <a:t>Equator Principles (EP)</a:t>
            </a:r>
          </a:p>
        </p:txBody>
      </p:sp>
      <p:sp>
        <p:nvSpPr>
          <p:cNvPr id="3" name="Content Placeholder 2"/>
          <p:cNvSpPr>
            <a:spLocks noGrp="1"/>
          </p:cNvSpPr>
          <p:nvPr>
            <p:ph idx="1"/>
          </p:nvPr>
        </p:nvSpPr>
        <p:spPr>
          <a:xfrm>
            <a:off x="255404" y="1593702"/>
            <a:ext cx="9083354" cy="5018765"/>
          </a:xfrm>
        </p:spPr>
        <p:txBody>
          <a:bodyPr>
            <a:normAutofit/>
          </a:bodyPr>
          <a:lstStyle/>
          <a:p>
            <a:r>
              <a:rPr lang="en-US" b="1" dirty="0"/>
              <a:t> </a:t>
            </a:r>
            <a:r>
              <a:rPr lang="en-US" sz="2000" dirty="0">
                <a:latin typeface="+mj-lt"/>
              </a:rPr>
              <a:t>Represent a risk management framework, adopted by financial institutions, for determining, assessing and managing environmental and social risk in project lending to commercial entities.</a:t>
            </a:r>
          </a:p>
          <a:p>
            <a:r>
              <a:rPr lang="en-US" sz="2000" dirty="0">
                <a:latin typeface="+mj-lt"/>
              </a:rPr>
              <a:t>Are intended to provide a minimum standard for due diligence to support responsible risk decision-making and bank loan management.</a:t>
            </a:r>
          </a:p>
          <a:p>
            <a:r>
              <a:rPr lang="en-US" sz="2000" dirty="0">
                <a:latin typeface="+mj-lt"/>
              </a:rPr>
              <a:t>Currently </a:t>
            </a:r>
            <a:r>
              <a:rPr lang="en-US" sz="2000" u="sng" dirty="0">
                <a:latin typeface="+mj-lt"/>
                <a:hlinkClick r:id="rId2" tooltip="Go to Financial Institutions &amp; Reporting"/>
              </a:rPr>
              <a:t>87 Equator Principles Financial Institutions (EPFIs)</a:t>
            </a:r>
            <a:r>
              <a:rPr lang="en-US" sz="2000" dirty="0">
                <a:latin typeface="+mj-lt"/>
              </a:rPr>
              <a:t> in 36 countries have officially adopted the EP, covering </a:t>
            </a:r>
            <a:r>
              <a:rPr lang="en-US" sz="2000" u="sng" dirty="0">
                <a:latin typeface="+mj-lt"/>
              </a:rPr>
              <a:t>over 70% </a:t>
            </a:r>
            <a:r>
              <a:rPr lang="en-US" sz="2000" dirty="0">
                <a:latin typeface="+mj-lt"/>
              </a:rPr>
              <a:t>of international Project Finance debt in emerging markets.</a:t>
            </a:r>
          </a:p>
          <a:p>
            <a:r>
              <a:rPr lang="en-US" sz="2000" dirty="0">
                <a:latin typeface="+mj-lt"/>
              </a:rPr>
              <a:t>EPFIs have committed to implementing the EP in their internal environmental and social policies, procedures and standards for financing projects. </a:t>
            </a:r>
          </a:p>
          <a:p>
            <a:r>
              <a:rPr lang="en-US" sz="2000" dirty="0">
                <a:latin typeface="+mj-lt"/>
              </a:rPr>
              <a:t>For example: Encountering Existing Contamination in Several Projects led to momentum to develop a standard guidance for “Brownfield Situations.”</a:t>
            </a:r>
          </a:p>
        </p:txBody>
      </p:sp>
      <p:sp>
        <p:nvSpPr>
          <p:cNvPr id="5" name="Slide Number Placeholder 4"/>
          <p:cNvSpPr>
            <a:spLocks noGrp="1"/>
          </p:cNvSpPr>
          <p:nvPr>
            <p:ph type="sldNum" sz="quarter" idx="12"/>
          </p:nvPr>
        </p:nvSpPr>
        <p:spPr>
          <a:xfrm>
            <a:off x="10405609" y="6042142"/>
            <a:ext cx="816573" cy="365125"/>
          </a:xfrm>
        </p:spPr>
        <p:txBody>
          <a:bodyPr/>
          <a:lstStyle/>
          <a:p>
            <a:fld id="{898540D1-8FFB-4BE5-9A4A-84A43F9396B2}" type="slidenum">
              <a:rPr lang="en-US" sz="1200" smtClean="0">
                <a:solidFill>
                  <a:schemeClr val="bg1"/>
                </a:solidFill>
              </a:rPr>
              <a:pPr/>
              <a:t>10</a:t>
            </a:fld>
            <a:endParaRPr lang="en-US" sz="1200" dirty="0">
              <a:solidFill>
                <a:schemeClr val="bg1"/>
              </a:solidFill>
            </a:endParaRPr>
          </a:p>
        </p:txBody>
      </p:sp>
      <p:pic>
        <p:nvPicPr>
          <p:cNvPr id="7" name="Picture 3" descr="C:\Users\Work\Desktop\I2M-Associates-logo - Copy.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36200" y="804333"/>
            <a:ext cx="1430620" cy="417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6252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2" y="125229"/>
            <a:ext cx="8737601" cy="1320800"/>
          </a:xfrm>
        </p:spPr>
        <p:txBody>
          <a:bodyPr>
            <a:normAutofit fontScale="90000"/>
          </a:bodyPr>
          <a:lstStyle/>
          <a:p>
            <a:r>
              <a:rPr lang="en-US" dirty="0">
                <a:effectLst>
                  <a:outerShdw blurRad="38100" dist="38100" dir="2700000" algn="tl">
                    <a:srgbClr val="000000">
                      <a:alpha val="43137"/>
                    </a:srgbClr>
                  </a:outerShdw>
                </a:effectLst>
              </a:rPr>
              <a:t>World Bank Group &amp; IFC Commitment to Operate By Example including IFC Office Brownfields</a:t>
            </a:r>
          </a:p>
        </p:txBody>
      </p:sp>
      <p:sp>
        <p:nvSpPr>
          <p:cNvPr id="3" name="Content Placeholder 2"/>
          <p:cNvSpPr>
            <a:spLocks noGrp="1"/>
          </p:cNvSpPr>
          <p:nvPr>
            <p:ph idx="1"/>
          </p:nvPr>
        </p:nvSpPr>
        <p:spPr>
          <a:xfrm>
            <a:off x="702733" y="1897542"/>
            <a:ext cx="9125886" cy="4833458"/>
          </a:xfrm>
        </p:spPr>
        <p:txBody>
          <a:bodyPr>
            <a:normAutofit lnSpcReduction="10000"/>
          </a:bodyPr>
          <a:lstStyle/>
          <a:p>
            <a:r>
              <a:rPr lang="en-US" dirty="0">
                <a:latin typeface="+mj-lt"/>
              </a:rPr>
              <a:t>IFC's Footprint Commitment</a:t>
            </a:r>
          </a:p>
          <a:p>
            <a:r>
              <a:rPr lang="en-US" dirty="0">
                <a:latin typeface="+mj-lt"/>
              </a:rPr>
              <a:t>IFC strives to reduce the environmental impact of day-to-day activities while working to benefit communities wherever IFC has offices. </a:t>
            </a:r>
          </a:p>
          <a:p>
            <a:r>
              <a:rPr lang="en-US" dirty="0">
                <a:latin typeface="+mj-lt"/>
              </a:rPr>
              <a:t>Wide-ranging program of corporate initiatives, includes: </a:t>
            </a:r>
          </a:p>
          <a:p>
            <a:pPr lvl="1">
              <a:buFont typeface="Wingdings" panose="05000000000000000000" pitchFamily="2" charset="2"/>
              <a:buChar char="q"/>
            </a:pPr>
            <a:r>
              <a:rPr lang="en-US" dirty="0">
                <a:latin typeface="+mj-lt"/>
              </a:rPr>
              <a:t>Reducing poverty and providing electrification while :</a:t>
            </a:r>
          </a:p>
          <a:p>
            <a:pPr lvl="1">
              <a:buFont typeface="Wingdings" panose="05000000000000000000" pitchFamily="2" charset="2"/>
              <a:buChar char="q"/>
            </a:pPr>
            <a:r>
              <a:rPr lang="en-US" dirty="0">
                <a:latin typeface="+mj-lt"/>
              </a:rPr>
              <a:t>Maintaining carbon neutrality, </a:t>
            </a:r>
          </a:p>
          <a:p>
            <a:pPr lvl="1">
              <a:buFont typeface="Wingdings" panose="05000000000000000000" pitchFamily="2" charset="2"/>
              <a:buChar char="q"/>
            </a:pPr>
            <a:r>
              <a:rPr lang="en-US" dirty="0">
                <a:latin typeface="+mj-lt"/>
              </a:rPr>
              <a:t>Reducing our global electricity use in more developed areas &amp; via energy efficiency, and </a:t>
            </a:r>
          </a:p>
          <a:p>
            <a:pPr lvl="1">
              <a:buFont typeface="Wingdings" panose="05000000000000000000" pitchFamily="2" charset="2"/>
              <a:buChar char="q"/>
            </a:pPr>
            <a:r>
              <a:rPr lang="en-US" dirty="0">
                <a:latin typeface="+mj-lt"/>
              </a:rPr>
              <a:t>Reducing waste, paper, and water use. </a:t>
            </a:r>
          </a:p>
          <a:p>
            <a:pPr lvl="1">
              <a:buFont typeface="Wingdings" panose="05000000000000000000" pitchFamily="2" charset="2"/>
              <a:buChar char="q"/>
            </a:pPr>
            <a:r>
              <a:rPr lang="en-US" dirty="0">
                <a:latin typeface="+mj-lt"/>
              </a:rPr>
              <a:t>Supporting green procurement, alternatives to business travel and efficient commuting practices. </a:t>
            </a:r>
          </a:p>
          <a:p>
            <a:pPr lvl="1">
              <a:buFont typeface="Wingdings" panose="05000000000000000000" pitchFamily="2" charset="2"/>
              <a:buChar char="q"/>
            </a:pPr>
            <a:r>
              <a:rPr lang="en-US" dirty="0">
                <a:latin typeface="+mj-lt"/>
              </a:rPr>
              <a:t>Community outreach and volunteering. </a:t>
            </a:r>
          </a:p>
          <a:p>
            <a:r>
              <a:rPr lang="en-US" dirty="0">
                <a:latin typeface="+mj-lt"/>
              </a:rPr>
              <a:t>This work is lead by a dedicated Program that is governed by a cross-cutting senior-level committee, and supported by a network of 185 Footprint Champions who support IFC's Footprint Commitment within IFC global offices.</a:t>
            </a:r>
            <a:endParaRPr lang="en-US" dirty="0"/>
          </a:p>
        </p:txBody>
      </p:sp>
      <p:sp>
        <p:nvSpPr>
          <p:cNvPr id="5" name="Slide Number Placeholder 4"/>
          <p:cNvSpPr>
            <a:spLocks noGrp="1"/>
          </p:cNvSpPr>
          <p:nvPr>
            <p:ph type="sldNum" sz="quarter" idx="12"/>
          </p:nvPr>
        </p:nvSpPr>
        <p:spPr/>
        <p:txBody>
          <a:bodyPr/>
          <a:lstStyle/>
          <a:p>
            <a:fld id="{898540D1-8FFB-4BE5-9A4A-84A43F9396B2}" type="slidenum">
              <a:rPr lang="en-US" smtClean="0"/>
              <a:pPr/>
              <a:t>11</a:t>
            </a:fld>
            <a:endParaRPr lang="en-US"/>
          </a:p>
        </p:txBody>
      </p:sp>
      <p:pic>
        <p:nvPicPr>
          <p:cNvPr id="7" name="Picture 3" descr="C:\Users\Work\Desktop\I2M-Associates-logo - Copy.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6200" y="804333"/>
            <a:ext cx="1430620" cy="417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7979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Energy Directions Policy and Climate Change Reporting Update</a:t>
            </a:r>
          </a:p>
        </p:txBody>
      </p:sp>
      <p:sp>
        <p:nvSpPr>
          <p:cNvPr id="3" name="Content Placeholder 2"/>
          <p:cNvSpPr>
            <a:spLocks noGrp="1"/>
          </p:cNvSpPr>
          <p:nvPr>
            <p:ph idx="1"/>
          </p:nvPr>
        </p:nvSpPr>
        <p:spPr>
          <a:xfrm>
            <a:off x="516778" y="1930400"/>
            <a:ext cx="8596668" cy="3880773"/>
          </a:xfrm>
        </p:spPr>
        <p:txBody>
          <a:bodyPr>
            <a:normAutofit fontScale="92500" lnSpcReduction="10000"/>
          </a:bodyPr>
          <a:lstStyle/>
          <a:p>
            <a:r>
              <a:rPr lang="en-US" sz="2000" dirty="0">
                <a:latin typeface="+mj-lt"/>
              </a:rPr>
              <a:t>1.2 billion people without electricity (1/6 of world population)</a:t>
            </a:r>
          </a:p>
          <a:p>
            <a:r>
              <a:rPr lang="en-US" sz="2000" dirty="0">
                <a:latin typeface="+mj-lt"/>
              </a:rPr>
              <a:t>July 2013 World Bank and IFC announced a new directions paper promoting alternative energy except in certain circumstances. </a:t>
            </a:r>
          </a:p>
          <a:p>
            <a:r>
              <a:rPr lang="en-US" sz="2000" dirty="0">
                <a:latin typeface="+mj-lt"/>
              </a:rPr>
              <a:t>Required reporting of CO2 and GHG emissions </a:t>
            </a:r>
          </a:p>
          <a:p>
            <a:r>
              <a:rPr lang="en-US" sz="2000" dirty="0">
                <a:latin typeface="+mj-lt"/>
              </a:rPr>
              <a:t>Update: Public Reporting by the Borrower for a Project that emits over 100,000 </a:t>
            </a:r>
            <a:r>
              <a:rPr lang="en-US" sz="2000" dirty="0" err="1">
                <a:latin typeface="+mj-lt"/>
              </a:rPr>
              <a:t>tonnes</a:t>
            </a:r>
            <a:r>
              <a:rPr lang="en-US" sz="2000" dirty="0">
                <a:latin typeface="+mj-lt"/>
              </a:rPr>
              <a:t> of CO</a:t>
            </a:r>
            <a:r>
              <a:rPr lang="en-US" sz="2000" baseline="-25000" dirty="0">
                <a:latin typeface="+mj-lt"/>
              </a:rPr>
              <a:t>2</a:t>
            </a:r>
            <a:r>
              <a:rPr lang="en-US" sz="2000" dirty="0">
                <a:latin typeface="+mj-lt"/>
              </a:rPr>
              <a:t> equivalent annually:</a:t>
            </a:r>
          </a:p>
          <a:p>
            <a:pPr marL="0" indent="0">
              <a:buNone/>
            </a:pPr>
            <a:r>
              <a:rPr lang="en-US" sz="2000" dirty="0">
                <a:latin typeface="+mj-lt"/>
              </a:rPr>
              <a:t>		a) 	The Borrower shall publicly report Conventional HAPs and 				Greenhouse Gas Equivalent Emissions during the operational 			phase on an annual basis, and</a:t>
            </a:r>
          </a:p>
          <a:p>
            <a:pPr marL="0" indent="0">
              <a:buNone/>
            </a:pPr>
            <a:r>
              <a:rPr lang="en-US" sz="2000" dirty="0">
                <a:latin typeface="+mj-lt"/>
              </a:rPr>
              <a:t>		b)   Quantification of the Green House Gas emissions will be  				conducted by the Borrower in accordance with internationally 			recognized methodologies and good industry practice. </a:t>
            </a:r>
          </a:p>
        </p:txBody>
      </p:sp>
      <p:sp>
        <p:nvSpPr>
          <p:cNvPr id="5" name="Slide Number Placeholder 4"/>
          <p:cNvSpPr>
            <a:spLocks noGrp="1"/>
          </p:cNvSpPr>
          <p:nvPr>
            <p:ph type="sldNum" sz="quarter" idx="12"/>
          </p:nvPr>
        </p:nvSpPr>
        <p:spPr/>
        <p:txBody>
          <a:bodyPr/>
          <a:lstStyle/>
          <a:p>
            <a:fld id="{898540D1-8FFB-4BE5-9A4A-84A43F9396B2}" type="slidenum">
              <a:rPr lang="en-US" smtClean="0"/>
              <a:pPr/>
              <a:t>12</a:t>
            </a:fld>
            <a:endParaRPr lang="en-US"/>
          </a:p>
        </p:txBody>
      </p:sp>
      <p:pic>
        <p:nvPicPr>
          <p:cNvPr id="6" name="Picture 3" descr="C:\Users\Work\Desktop\I2M-Associates-logo - Copy.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6200" y="804333"/>
            <a:ext cx="1430620" cy="417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398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9385B-D82A-45ED-A4B4-C99031749BC1}"/>
              </a:ext>
            </a:extLst>
          </p:cNvPr>
          <p:cNvSpPr>
            <a:spLocks noGrp="1"/>
          </p:cNvSpPr>
          <p:nvPr>
            <p:ph type="title"/>
          </p:nvPr>
        </p:nvSpPr>
        <p:spPr/>
        <p:txBody>
          <a:bodyPr/>
          <a:lstStyle/>
          <a:p>
            <a:r>
              <a:rPr lang="en-US" dirty="0"/>
              <a:t>Update: </a:t>
            </a:r>
            <a:r>
              <a:rPr lang="en-US" dirty="0">
                <a:effectLst>
                  <a:outerShdw blurRad="38100" dist="38100" dir="2700000" algn="tl">
                    <a:srgbClr val="000000">
                      <a:alpha val="43137"/>
                    </a:srgbClr>
                  </a:outerShdw>
                </a:effectLst>
              </a:rPr>
              <a:t>Energy Directions Policy and Climate Change</a:t>
            </a:r>
            <a:r>
              <a:rPr lang="en-US" dirty="0"/>
              <a:t> </a:t>
            </a:r>
          </a:p>
        </p:txBody>
      </p:sp>
      <p:sp>
        <p:nvSpPr>
          <p:cNvPr id="3" name="Content Placeholder 2">
            <a:extLst>
              <a:ext uri="{FF2B5EF4-FFF2-40B4-BE49-F238E27FC236}">
                <a16:creationId xmlns:a16="http://schemas.microsoft.com/office/drawing/2014/main" id="{6C8889D9-3DBB-45DF-B06E-609716B1D7E4}"/>
              </a:ext>
            </a:extLst>
          </p:cNvPr>
          <p:cNvSpPr>
            <a:spLocks noGrp="1"/>
          </p:cNvSpPr>
          <p:nvPr>
            <p:ph idx="1"/>
          </p:nvPr>
        </p:nvSpPr>
        <p:spPr>
          <a:xfrm>
            <a:off x="677334" y="1930400"/>
            <a:ext cx="8596668" cy="3880773"/>
          </a:xfrm>
        </p:spPr>
        <p:txBody>
          <a:bodyPr>
            <a:normAutofit fontScale="92500" lnSpcReduction="10000"/>
          </a:bodyPr>
          <a:lstStyle/>
          <a:p>
            <a:r>
              <a:rPr lang="en-US" dirty="0">
                <a:latin typeface="+mj-lt"/>
              </a:rPr>
              <a:t>In July 2013 the World Bank also </a:t>
            </a:r>
            <a:r>
              <a:rPr lang="en-US" u="sng" dirty="0">
                <a:latin typeface="+mj-lt"/>
                <a:hlinkClick r:id="rId2"/>
              </a:rPr>
              <a:t>revised</a:t>
            </a:r>
            <a:r>
              <a:rPr lang="en-US" dirty="0">
                <a:latin typeface="+mj-lt"/>
              </a:rPr>
              <a:t> its lending policies to rule out new coal projects, except in “exceptional circumstances”. </a:t>
            </a:r>
          </a:p>
          <a:p>
            <a:r>
              <a:rPr lang="en-US" dirty="0">
                <a:latin typeface="+mj-lt"/>
              </a:rPr>
              <a:t>Its most noteworthy exception to that rule is Kosovo C power plant. </a:t>
            </a:r>
          </a:p>
          <a:p>
            <a:r>
              <a:rPr lang="en-US" dirty="0">
                <a:latin typeface="+mj-lt"/>
              </a:rPr>
              <a:t>However, it has continued to indirectly support coal through IFC lending to banks and financial institutions.</a:t>
            </a:r>
          </a:p>
          <a:p>
            <a:r>
              <a:rPr lang="en-US" dirty="0">
                <a:latin typeface="+mj-lt"/>
              </a:rPr>
              <a:t>For example, IFC supplied $563 million in general purpose lending to two commercial banks in the Philippines, which in turn invested $13.4 billion in coal projects over the past five years.</a:t>
            </a:r>
          </a:p>
          <a:p>
            <a:r>
              <a:rPr lang="en-US" dirty="0">
                <a:latin typeface="+mj-lt"/>
              </a:rPr>
              <a:t>In December 2017, IFC acknowledged the criticisms and said the IFC had changed its policies over the past two years to “vastly reduce” the money reaching coal. It no longer issues general purpose loans, instead refocusing 95% of lending for strategic priorities such as energy efficiency, renewables and women-owned businesses. </a:t>
            </a:r>
          </a:p>
          <a:p>
            <a:r>
              <a:rPr lang="en-US" dirty="0">
                <a:latin typeface="+mj-lt"/>
              </a:rPr>
              <a:t>As of  October 2018, the Kosovo C power plant is no longer receiving funding. </a:t>
            </a:r>
          </a:p>
          <a:p>
            <a:endParaRPr lang="en-US" dirty="0"/>
          </a:p>
          <a:p>
            <a:endParaRPr lang="en-US" dirty="0"/>
          </a:p>
        </p:txBody>
      </p:sp>
      <p:sp>
        <p:nvSpPr>
          <p:cNvPr id="4" name="Footer Placeholder 3">
            <a:extLst>
              <a:ext uri="{FF2B5EF4-FFF2-40B4-BE49-F238E27FC236}">
                <a16:creationId xmlns:a16="http://schemas.microsoft.com/office/drawing/2014/main" id="{526F5551-22B1-41D5-B389-EC8BF3FA73FF}"/>
              </a:ext>
            </a:extLst>
          </p:cNvPr>
          <p:cNvSpPr>
            <a:spLocks noGrp="1"/>
          </p:cNvSpPr>
          <p:nvPr>
            <p:ph type="ftr" sz="quarter" idx="11"/>
          </p:nvPr>
        </p:nvSpPr>
        <p:spPr/>
        <p:txBody>
          <a:bodyPr/>
          <a:lstStyle/>
          <a:p>
            <a:r>
              <a:rPr lang="en-US" dirty="0"/>
              <a:t>I2M Associates</a:t>
            </a:r>
          </a:p>
        </p:txBody>
      </p:sp>
      <p:sp>
        <p:nvSpPr>
          <p:cNvPr id="5" name="Slide Number Placeholder 4">
            <a:extLst>
              <a:ext uri="{FF2B5EF4-FFF2-40B4-BE49-F238E27FC236}">
                <a16:creationId xmlns:a16="http://schemas.microsoft.com/office/drawing/2014/main" id="{439054C2-B456-4817-B1F5-80EF74647073}"/>
              </a:ext>
            </a:extLst>
          </p:cNvPr>
          <p:cNvSpPr>
            <a:spLocks noGrp="1"/>
          </p:cNvSpPr>
          <p:nvPr>
            <p:ph type="sldNum" sz="quarter" idx="12"/>
          </p:nvPr>
        </p:nvSpPr>
        <p:spPr/>
        <p:txBody>
          <a:bodyPr/>
          <a:lstStyle/>
          <a:p>
            <a:fld id="{898540D1-8FFB-4BE5-9A4A-84A43F9396B2}" type="slidenum">
              <a:rPr lang="en-US" smtClean="0"/>
              <a:pPr/>
              <a:t>13</a:t>
            </a:fld>
            <a:endParaRPr lang="en-US"/>
          </a:p>
        </p:txBody>
      </p:sp>
    </p:spTree>
    <p:extLst>
      <p:ext uri="{BB962C8B-B14F-4D97-AF65-F5344CB8AC3E}">
        <p14:creationId xmlns:p14="http://schemas.microsoft.com/office/powerpoint/2010/main" val="1248053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2533-C683-4E2D-8FC6-CABA70CD3838}"/>
              </a:ext>
            </a:extLst>
          </p:cNvPr>
          <p:cNvSpPr>
            <a:spLocks noGrp="1"/>
          </p:cNvSpPr>
          <p:nvPr>
            <p:ph type="title"/>
          </p:nvPr>
        </p:nvSpPr>
        <p:spPr/>
        <p:txBody>
          <a:bodyPr/>
          <a:lstStyle/>
          <a:p>
            <a:r>
              <a:rPr lang="en-US" dirty="0"/>
              <a:t>Update on World Bank/IFC Energy Investment Policy Implementation</a:t>
            </a:r>
          </a:p>
        </p:txBody>
      </p:sp>
      <p:sp>
        <p:nvSpPr>
          <p:cNvPr id="3" name="Content Placeholder 2">
            <a:extLst>
              <a:ext uri="{FF2B5EF4-FFF2-40B4-BE49-F238E27FC236}">
                <a16:creationId xmlns:a16="http://schemas.microsoft.com/office/drawing/2014/main" id="{CC6BF47D-BF61-4946-83D5-383EE1AA0E5D}"/>
              </a:ext>
            </a:extLst>
          </p:cNvPr>
          <p:cNvSpPr>
            <a:spLocks noGrp="1"/>
          </p:cNvSpPr>
          <p:nvPr>
            <p:ph idx="1"/>
          </p:nvPr>
        </p:nvSpPr>
        <p:spPr/>
        <p:txBody>
          <a:bodyPr>
            <a:normAutofit lnSpcReduction="10000"/>
          </a:bodyPr>
          <a:lstStyle/>
          <a:p>
            <a:r>
              <a:rPr lang="en-US" dirty="0">
                <a:latin typeface="+mj-lt"/>
              </a:rPr>
              <a:t>World Bank dumping of Kosovo plant in October 2018 was said to be an “ending of support for coal worldwide”, culminating a 5-year shift since its policy announcement in 2013. </a:t>
            </a:r>
          </a:p>
          <a:p>
            <a:r>
              <a:rPr lang="en-US" dirty="0">
                <a:latin typeface="+mj-lt"/>
              </a:rPr>
              <a:t>Economic Reason given: The Kosovo e Re lignite plant could not compete with renewables on price, said bank president Jim Yong Kim</a:t>
            </a:r>
          </a:p>
          <a:p>
            <a:r>
              <a:rPr lang="en-US" dirty="0">
                <a:latin typeface="+mj-lt"/>
              </a:rPr>
              <a:t>World Bank is now encouraging an end to all funding of coal projects, stating a preference for private banking partners that exit coal funding</a:t>
            </a:r>
          </a:p>
          <a:p>
            <a:r>
              <a:rPr lang="en-US" dirty="0">
                <a:latin typeface="+mj-lt"/>
              </a:rPr>
              <a:t>Published on 10/10/2018, 10:00am International Finance Corporation will require partners to publish their support for coal and seek those with plans to divest</a:t>
            </a:r>
          </a:p>
          <a:p>
            <a:r>
              <a:rPr lang="en-US" dirty="0">
                <a:latin typeface="+mj-lt"/>
              </a:rPr>
              <a:t>Under pressure from Germany, last year the World Bank also said it would </a:t>
            </a:r>
            <a:r>
              <a:rPr lang="en-US" dirty="0">
                <a:latin typeface="+mj-lt"/>
                <a:hlinkClick r:id="rId2"/>
              </a:rPr>
              <a:t>phase out finance of oil and gas extraction</a:t>
            </a:r>
            <a:r>
              <a:rPr lang="en-US" dirty="0">
                <a:latin typeface="+mj-lt"/>
              </a:rPr>
              <a:t>, citing its commitment to fighting climate change.</a:t>
            </a:r>
          </a:p>
          <a:p>
            <a:endParaRPr lang="en-US" b="1" dirty="0">
              <a:latin typeface="+mj-lt"/>
            </a:endParaRPr>
          </a:p>
          <a:p>
            <a:endParaRPr lang="en-US" dirty="0"/>
          </a:p>
        </p:txBody>
      </p:sp>
      <p:sp>
        <p:nvSpPr>
          <p:cNvPr id="4" name="Footer Placeholder 3">
            <a:extLst>
              <a:ext uri="{FF2B5EF4-FFF2-40B4-BE49-F238E27FC236}">
                <a16:creationId xmlns:a16="http://schemas.microsoft.com/office/drawing/2014/main" id="{4D34E2EC-FDEB-4FC5-80D8-2FE24A879EE8}"/>
              </a:ext>
            </a:extLst>
          </p:cNvPr>
          <p:cNvSpPr>
            <a:spLocks noGrp="1"/>
          </p:cNvSpPr>
          <p:nvPr>
            <p:ph type="ftr" sz="quarter" idx="11"/>
          </p:nvPr>
        </p:nvSpPr>
        <p:spPr/>
        <p:txBody>
          <a:bodyPr/>
          <a:lstStyle/>
          <a:p>
            <a:r>
              <a:rPr lang="en-US" dirty="0"/>
              <a:t>I2M Associates</a:t>
            </a:r>
          </a:p>
        </p:txBody>
      </p:sp>
      <p:sp>
        <p:nvSpPr>
          <p:cNvPr id="5" name="Slide Number Placeholder 4">
            <a:extLst>
              <a:ext uri="{FF2B5EF4-FFF2-40B4-BE49-F238E27FC236}">
                <a16:creationId xmlns:a16="http://schemas.microsoft.com/office/drawing/2014/main" id="{8F0CD4DF-95D5-471F-AEEE-BE6DD597FCCF}"/>
              </a:ext>
            </a:extLst>
          </p:cNvPr>
          <p:cNvSpPr>
            <a:spLocks noGrp="1"/>
          </p:cNvSpPr>
          <p:nvPr>
            <p:ph type="sldNum" sz="quarter" idx="12"/>
          </p:nvPr>
        </p:nvSpPr>
        <p:spPr/>
        <p:txBody>
          <a:bodyPr/>
          <a:lstStyle/>
          <a:p>
            <a:fld id="{898540D1-8FFB-4BE5-9A4A-84A43F9396B2}" type="slidenum">
              <a:rPr lang="en-US" smtClean="0"/>
              <a:pPr/>
              <a:t>14</a:t>
            </a:fld>
            <a:endParaRPr lang="en-US"/>
          </a:p>
        </p:txBody>
      </p:sp>
    </p:spTree>
    <p:extLst>
      <p:ext uri="{BB962C8B-B14F-4D97-AF65-F5344CB8AC3E}">
        <p14:creationId xmlns:p14="http://schemas.microsoft.com/office/powerpoint/2010/main" val="1091893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3985"/>
            <a:ext cx="9572452" cy="1353308"/>
          </a:xfrm>
        </p:spPr>
        <p:txBody>
          <a:bodyPr>
            <a:normAutofit fontScale="90000"/>
          </a:bodyPr>
          <a:lstStyle/>
          <a:p>
            <a:r>
              <a:rPr lang="en-US" sz="4400" dirty="0">
                <a:effectLst>
                  <a:outerShdw blurRad="38100" dist="38100" dir="2700000" algn="tl">
                    <a:srgbClr val="000000">
                      <a:alpha val="43137"/>
                    </a:srgbClr>
                  </a:outerShdw>
                </a:effectLst>
              </a:rPr>
              <a:t>EHS Guidelines and Equator Principles are Integrated in Funding Process</a:t>
            </a:r>
          </a:p>
        </p:txBody>
      </p:sp>
      <p:sp>
        <p:nvSpPr>
          <p:cNvPr id="3" name="Content Placeholder 2"/>
          <p:cNvSpPr>
            <a:spLocks noGrp="1"/>
          </p:cNvSpPr>
          <p:nvPr>
            <p:ph idx="1"/>
          </p:nvPr>
        </p:nvSpPr>
        <p:spPr>
          <a:xfrm>
            <a:off x="571316" y="1467293"/>
            <a:ext cx="8870704" cy="5080787"/>
          </a:xfrm>
        </p:spPr>
        <p:txBody>
          <a:bodyPr>
            <a:normAutofit/>
          </a:bodyPr>
          <a:lstStyle/>
          <a:p>
            <a:pPr>
              <a:buFont typeface="Wingdings" panose="05000000000000000000" pitchFamily="2" charset="2"/>
              <a:buChar char="Ø"/>
            </a:pPr>
            <a:r>
              <a:rPr lang="en-US" sz="2000" dirty="0">
                <a:latin typeface="+mj-lt"/>
              </a:rPr>
              <a:t>The Equator Principles apply to four financial products:</a:t>
            </a:r>
          </a:p>
          <a:p>
            <a:pPr marL="798513" lvl="2" indent="-398463">
              <a:buFont typeface="Wingdings" panose="05000000000000000000" pitchFamily="2" charset="2"/>
              <a:buChar char="q"/>
            </a:pPr>
            <a:r>
              <a:rPr lang="en-US" sz="1800" dirty="0">
                <a:latin typeface="+mj-lt"/>
              </a:rPr>
              <a:t>Project Finance Advisory Services, </a:t>
            </a:r>
          </a:p>
          <a:p>
            <a:pPr marL="798513" lvl="2" indent="-398463">
              <a:buFont typeface="Wingdings" panose="05000000000000000000" pitchFamily="2" charset="2"/>
              <a:buChar char="q"/>
            </a:pPr>
            <a:r>
              <a:rPr lang="en-US" sz="1800" dirty="0">
                <a:latin typeface="+mj-lt"/>
              </a:rPr>
              <a:t>Project Finance, </a:t>
            </a:r>
          </a:p>
          <a:p>
            <a:pPr marL="798513" lvl="2" indent="-398463">
              <a:buFont typeface="Wingdings" panose="05000000000000000000" pitchFamily="2" charset="2"/>
              <a:buChar char="q"/>
            </a:pPr>
            <a:r>
              <a:rPr lang="en-US" sz="1800" dirty="0">
                <a:latin typeface="+mj-lt"/>
              </a:rPr>
              <a:t>Project-Related Corporate Loans, and </a:t>
            </a:r>
          </a:p>
          <a:p>
            <a:pPr marL="798513" lvl="2" indent="-398463">
              <a:buFont typeface="Wingdings" panose="05000000000000000000" pitchFamily="2" charset="2"/>
              <a:buChar char="q"/>
            </a:pPr>
            <a:r>
              <a:rPr lang="en-US" sz="1800" dirty="0">
                <a:latin typeface="+mj-lt"/>
              </a:rPr>
              <a:t>Bridge Loans. </a:t>
            </a:r>
            <a:endParaRPr lang="en-US" sz="2000" dirty="0">
              <a:latin typeface="+mj-lt"/>
            </a:endParaRPr>
          </a:p>
          <a:p>
            <a:pPr>
              <a:buFont typeface="Wingdings" panose="05000000000000000000" pitchFamily="2" charset="2"/>
              <a:buChar char="Ø"/>
            </a:pPr>
            <a:r>
              <a:rPr lang="en-US" sz="2000" dirty="0">
                <a:latin typeface="+mj-lt"/>
              </a:rPr>
              <a:t>The loan or “investment” agreement provides Equator Principles Financial Institutions (EPFIs) with the formal opportunity to require the client to address environmental and social issues throughout the Project Cycle, especially following Financial Close and subsequent disbursements or line drawdowns. </a:t>
            </a:r>
          </a:p>
          <a:p>
            <a:pPr>
              <a:buFont typeface="Wingdings" panose="05000000000000000000" pitchFamily="2" charset="2"/>
              <a:buChar char="Ø"/>
            </a:pPr>
            <a:r>
              <a:rPr lang="en-US" sz="2000" dirty="0">
                <a:latin typeface="+mj-lt"/>
              </a:rPr>
              <a:t>An important strength of the Equator Principles is the incorporation of covenants linked to compliance (as outlined in Principle  8) with all relevant host country environmental and social laws, regulations and permits &amp; international standards in all material respects.</a:t>
            </a:r>
          </a:p>
        </p:txBody>
      </p:sp>
      <p:sp>
        <p:nvSpPr>
          <p:cNvPr id="5" name="Slide Number Placeholder 4"/>
          <p:cNvSpPr>
            <a:spLocks noGrp="1"/>
          </p:cNvSpPr>
          <p:nvPr>
            <p:ph type="sldNum" sz="quarter" idx="12"/>
          </p:nvPr>
        </p:nvSpPr>
        <p:spPr>
          <a:xfrm>
            <a:off x="10405609" y="6042142"/>
            <a:ext cx="816573" cy="365125"/>
          </a:xfrm>
        </p:spPr>
        <p:txBody>
          <a:bodyPr/>
          <a:lstStyle/>
          <a:p>
            <a:fld id="{898540D1-8FFB-4BE5-9A4A-84A43F9396B2}" type="slidenum">
              <a:rPr lang="en-US" sz="1200" smtClean="0">
                <a:solidFill>
                  <a:schemeClr val="bg1"/>
                </a:solidFill>
              </a:rPr>
              <a:pPr/>
              <a:t>15</a:t>
            </a:fld>
            <a:endParaRPr lang="en-US" sz="1200" dirty="0">
              <a:solidFill>
                <a:schemeClr val="bg1"/>
              </a:solidFill>
            </a:endParaRPr>
          </a:p>
        </p:txBody>
      </p:sp>
      <p:pic>
        <p:nvPicPr>
          <p:cNvPr id="7" name="Picture 3" descr="C:\Users\Work\Desktop\I2M-Associates-logo - Copy.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6200" y="804333"/>
            <a:ext cx="1430620" cy="417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3629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4298"/>
            <a:ext cx="8596668" cy="1320800"/>
          </a:xfrm>
        </p:spPr>
        <p:txBody>
          <a:bodyPr>
            <a:normAutofit/>
          </a:bodyPr>
          <a:lstStyle/>
          <a:p>
            <a:r>
              <a:rPr lang="en-US" dirty="0">
                <a:effectLst>
                  <a:outerShdw blurRad="38100" dist="38100" dir="2700000" algn="tl">
                    <a:srgbClr val="000000">
                      <a:alpha val="43137"/>
                    </a:srgbClr>
                  </a:outerShdw>
                </a:effectLst>
              </a:rPr>
              <a:t>Environmental Plan Compliance Required by Loan Documents</a:t>
            </a:r>
          </a:p>
        </p:txBody>
      </p:sp>
      <p:sp>
        <p:nvSpPr>
          <p:cNvPr id="3" name="Content Placeholder 2"/>
          <p:cNvSpPr>
            <a:spLocks noGrp="1"/>
          </p:cNvSpPr>
          <p:nvPr>
            <p:ph idx="1"/>
          </p:nvPr>
        </p:nvSpPr>
        <p:spPr>
          <a:xfrm>
            <a:off x="677334" y="1505097"/>
            <a:ext cx="8764378" cy="4901389"/>
          </a:xfrm>
        </p:spPr>
        <p:txBody>
          <a:bodyPr>
            <a:normAutofit fontScale="47500" lnSpcReduction="20000"/>
          </a:bodyPr>
          <a:lstStyle/>
          <a:p>
            <a:r>
              <a:rPr lang="en-US" sz="4200" dirty="0">
                <a:latin typeface="+mj-lt"/>
              </a:rPr>
              <a:t>The bank will provide a covenant in the financial documentation to: </a:t>
            </a:r>
          </a:p>
          <a:p>
            <a:pPr lvl="1">
              <a:buFont typeface="Wingdings" panose="05000000000000000000" pitchFamily="2" charset="2"/>
              <a:buChar char="q"/>
            </a:pPr>
            <a:r>
              <a:rPr lang="en-US" sz="4200" dirty="0">
                <a:latin typeface="+mj-lt"/>
              </a:rPr>
              <a:t>a) comply with the </a:t>
            </a:r>
            <a:r>
              <a:rPr lang="en-US" sz="4200" u="sng" dirty="0">
                <a:latin typeface="+mj-lt"/>
              </a:rPr>
              <a:t>Environmental and Social Management Plan and Equator Principles Action Plan </a:t>
            </a:r>
            <a:r>
              <a:rPr lang="en-US" sz="4200" dirty="0">
                <a:latin typeface="+mj-lt"/>
              </a:rPr>
              <a:t>(including Remediation Plan where applicable) during the construction and operation of the Project in all material respects; and</a:t>
            </a:r>
          </a:p>
          <a:p>
            <a:pPr lvl="1">
              <a:buFont typeface="Wingdings" panose="05000000000000000000" pitchFamily="2" charset="2"/>
              <a:buChar char="q"/>
            </a:pPr>
            <a:r>
              <a:rPr lang="en-US" sz="4200" dirty="0">
                <a:latin typeface="+mj-lt"/>
              </a:rPr>
              <a:t>b) </a:t>
            </a:r>
            <a:r>
              <a:rPr lang="en-US" sz="4200" u="sng" dirty="0">
                <a:latin typeface="+mj-lt"/>
              </a:rPr>
              <a:t>provide periodic reports not less than annually, prepared by in-house staff AND independent third party experts</a:t>
            </a:r>
            <a:r>
              <a:rPr lang="en-US" sz="4200" dirty="0">
                <a:latin typeface="+mj-lt"/>
              </a:rPr>
              <a:t>, that:</a:t>
            </a:r>
          </a:p>
          <a:p>
            <a:pPr lvl="2">
              <a:buFont typeface="Wingdings" panose="05000000000000000000" pitchFamily="2" charset="2"/>
              <a:buChar char="Ø"/>
            </a:pPr>
            <a:r>
              <a:rPr lang="en-US" sz="4000" dirty="0">
                <a:latin typeface="+mj-lt"/>
              </a:rPr>
              <a:t> </a:t>
            </a:r>
            <a:r>
              <a:rPr lang="en-US" sz="4000" dirty="0">
                <a:effectLst>
                  <a:outerShdw blurRad="38100" dist="38100" dir="2700000" algn="tl">
                    <a:srgbClr val="000000">
                      <a:alpha val="43137"/>
                    </a:srgbClr>
                  </a:outerShdw>
                </a:effectLst>
                <a:latin typeface="+mj-lt"/>
              </a:rPr>
              <a:t>i)</a:t>
            </a:r>
            <a:r>
              <a:rPr lang="en-US" sz="4000" dirty="0">
                <a:latin typeface="+mj-lt"/>
              </a:rPr>
              <a:t> document compliance with the Environmental and Social   Management Plan and Equator Principles Action Plan (including Remediation Plan where applicable), and</a:t>
            </a:r>
          </a:p>
          <a:p>
            <a:pPr lvl="2">
              <a:buFont typeface="Wingdings" panose="05000000000000000000" pitchFamily="2" charset="2"/>
              <a:buChar char="Ø"/>
            </a:pPr>
            <a:r>
              <a:rPr lang="en-US" sz="4000" dirty="0">
                <a:latin typeface="+mj-lt"/>
              </a:rPr>
              <a:t> </a:t>
            </a:r>
            <a:r>
              <a:rPr lang="en-US" sz="4000" dirty="0">
                <a:effectLst>
                  <a:outerShdw blurRad="38100" dist="38100" dir="2700000" algn="tl">
                    <a:srgbClr val="000000">
                      <a:alpha val="43137"/>
                    </a:srgbClr>
                  </a:outerShdw>
                </a:effectLst>
                <a:latin typeface="+mj-lt"/>
              </a:rPr>
              <a:t>ii)</a:t>
            </a:r>
            <a:r>
              <a:rPr lang="en-US" sz="4000" dirty="0">
                <a:latin typeface="+mj-lt"/>
              </a:rPr>
              <a:t> provide representation of compliance with relevant local, state and host country environmental and social laws, regulations and permits; and </a:t>
            </a:r>
          </a:p>
          <a:p>
            <a:pPr lvl="1">
              <a:buFont typeface="Wingdings" panose="05000000000000000000" pitchFamily="2" charset="2"/>
              <a:buChar char="q"/>
            </a:pPr>
            <a:r>
              <a:rPr lang="en-US" sz="4200" dirty="0">
                <a:latin typeface="+mj-lt"/>
              </a:rPr>
              <a:t>c)  decommission the facilities, where applicable and appropriate, in accordance with an agreed </a:t>
            </a:r>
            <a:r>
              <a:rPr lang="en-US" sz="4200" u="sng" dirty="0">
                <a:latin typeface="+mj-lt"/>
              </a:rPr>
              <a:t>Decommissioning Plan.</a:t>
            </a:r>
          </a:p>
          <a:p>
            <a:endParaRPr lang="en-US" dirty="0"/>
          </a:p>
        </p:txBody>
      </p:sp>
      <p:sp>
        <p:nvSpPr>
          <p:cNvPr id="5" name="Slide Number Placeholder 4"/>
          <p:cNvSpPr>
            <a:spLocks noGrp="1"/>
          </p:cNvSpPr>
          <p:nvPr>
            <p:ph type="sldNum" sz="quarter" idx="12"/>
          </p:nvPr>
        </p:nvSpPr>
        <p:spPr/>
        <p:txBody>
          <a:bodyPr/>
          <a:lstStyle/>
          <a:p>
            <a:fld id="{898540D1-8FFB-4BE5-9A4A-84A43F9396B2}" type="slidenum">
              <a:rPr lang="en-US" smtClean="0"/>
              <a:pPr/>
              <a:t>16</a:t>
            </a:fld>
            <a:endParaRPr lang="en-US"/>
          </a:p>
        </p:txBody>
      </p:sp>
      <p:pic>
        <p:nvPicPr>
          <p:cNvPr id="7" name="Picture 3" descr="C:\Users\Work\Desktop\I2M-Associates-logo - Copy.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6200" y="804333"/>
            <a:ext cx="1430620" cy="417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360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7891"/>
            <a:ext cx="8596668" cy="1320800"/>
          </a:xfrm>
        </p:spPr>
        <p:txBody>
          <a:bodyPr>
            <a:normAutofit/>
          </a:bodyPr>
          <a:lstStyle/>
          <a:p>
            <a:r>
              <a:rPr lang="en-US" sz="4400" dirty="0">
                <a:effectLst>
                  <a:outerShdw blurRad="38100" dist="38100" dir="2700000" algn="tl">
                    <a:srgbClr val="000000">
                      <a:alpha val="43137"/>
                    </a:srgbClr>
                  </a:outerShdw>
                </a:effectLst>
              </a:rPr>
              <a:t>Loan Agreement Terms</a:t>
            </a:r>
          </a:p>
        </p:txBody>
      </p:sp>
      <p:sp>
        <p:nvSpPr>
          <p:cNvPr id="3" name="Content Placeholder 2"/>
          <p:cNvSpPr>
            <a:spLocks noGrp="1"/>
          </p:cNvSpPr>
          <p:nvPr>
            <p:ph idx="1"/>
          </p:nvPr>
        </p:nvSpPr>
        <p:spPr>
          <a:xfrm>
            <a:off x="677334" y="1223389"/>
            <a:ext cx="8596668" cy="4392671"/>
          </a:xfrm>
        </p:spPr>
        <p:txBody>
          <a:bodyPr>
            <a:noAutofit/>
          </a:bodyPr>
          <a:lstStyle/>
          <a:p>
            <a:pPr marL="457200" indent="-457200">
              <a:buNone/>
            </a:pPr>
            <a:r>
              <a:rPr lang="en-US" sz="2000" b="1" dirty="0">
                <a:effectLst>
                  <a:outerShdw blurRad="38100" dist="38100" dir="2700000" algn="tl">
                    <a:srgbClr val="000000">
                      <a:alpha val="43137"/>
                    </a:srgbClr>
                  </a:outerShdw>
                </a:effectLst>
                <a:latin typeface="+mj-lt"/>
              </a:rPr>
              <a:t>Covenants</a:t>
            </a:r>
            <a:r>
              <a:rPr lang="en-US" sz="2000" dirty="0">
                <a:latin typeface="+mj-lt"/>
              </a:rPr>
              <a:t> – the promises made by the Borrower to undertake certain actions (positive covenant) or to refrain from taking certain actions (negative covenant). Compliance with environmental and social laws and regulations, and the Project’s Environmental and Social Management Plan and Equator Principles Action Plan (where applicable), is a key covenant of loan agreements related to a Project. Reporting requirements should also be included as a covenant. Material non compliances with the covenants will normally constitute an Event of Default under the loan agreement. </a:t>
            </a:r>
          </a:p>
          <a:p>
            <a:pPr marL="457200" indent="-457200">
              <a:buNone/>
            </a:pPr>
            <a:endParaRPr lang="en-US" sz="2000" dirty="0">
              <a:latin typeface="+mj-lt"/>
            </a:endParaRPr>
          </a:p>
          <a:p>
            <a:pPr marL="457200" indent="-457200">
              <a:buNone/>
            </a:pPr>
            <a:r>
              <a:rPr lang="en-US" sz="2000" b="1" dirty="0">
                <a:effectLst>
                  <a:outerShdw blurRad="38100" dist="38100" dir="2700000" algn="tl">
                    <a:srgbClr val="000000">
                      <a:alpha val="43137"/>
                    </a:srgbClr>
                  </a:outerShdw>
                </a:effectLst>
                <a:latin typeface="+mj-lt"/>
              </a:rPr>
              <a:t>Event of Default </a:t>
            </a:r>
            <a:r>
              <a:rPr lang="en-US" sz="2000" dirty="0">
                <a:latin typeface="+mj-lt"/>
              </a:rPr>
              <a:t>- an event that entitles the Lenders to cancel a commitment, declare all amounts owed by the Borrower to become immediately due and payable, and/or enforce security. For Projects with complex environmental or social issues, the Lenders and Borrower include specific environmental or social Events of Default covenants that may, for instance, refer to specific remedy periods. </a:t>
            </a:r>
          </a:p>
        </p:txBody>
      </p:sp>
      <p:sp>
        <p:nvSpPr>
          <p:cNvPr id="5" name="Slide Number Placeholder 4"/>
          <p:cNvSpPr>
            <a:spLocks noGrp="1"/>
          </p:cNvSpPr>
          <p:nvPr>
            <p:ph type="sldNum" sz="quarter" idx="12"/>
          </p:nvPr>
        </p:nvSpPr>
        <p:spPr>
          <a:xfrm>
            <a:off x="10405609" y="6042142"/>
            <a:ext cx="816573" cy="365125"/>
          </a:xfrm>
        </p:spPr>
        <p:txBody>
          <a:bodyPr/>
          <a:lstStyle/>
          <a:p>
            <a:fld id="{898540D1-8FFB-4BE5-9A4A-84A43F9396B2}" type="slidenum">
              <a:rPr lang="en-US" sz="1200" smtClean="0">
                <a:solidFill>
                  <a:schemeClr val="bg1"/>
                </a:solidFill>
              </a:rPr>
              <a:pPr/>
              <a:t>17</a:t>
            </a:fld>
            <a:endParaRPr lang="en-US" sz="1200" dirty="0">
              <a:solidFill>
                <a:schemeClr val="bg1"/>
              </a:solidFill>
            </a:endParaRPr>
          </a:p>
        </p:txBody>
      </p:sp>
      <p:pic>
        <p:nvPicPr>
          <p:cNvPr id="7" name="Picture 3" descr="C:\Users\Work\Desktop\I2M-Associates-logo - Copy.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6200" y="804333"/>
            <a:ext cx="1430620" cy="417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3707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74664"/>
            <a:ext cx="8596668" cy="1320800"/>
          </a:xfrm>
        </p:spPr>
        <p:txBody>
          <a:bodyPr/>
          <a:lstStyle/>
          <a:p>
            <a:r>
              <a:rPr lang="en-US" dirty="0">
                <a:effectLst>
                  <a:outerShdw blurRad="38100" dist="38100" dir="2700000" algn="tl">
                    <a:srgbClr val="000000">
                      <a:alpha val="43137"/>
                    </a:srgbClr>
                  </a:outerShdw>
                </a:effectLst>
              </a:rPr>
              <a:t>Public Reporting &amp; Transparency</a:t>
            </a:r>
          </a:p>
        </p:txBody>
      </p:sp>
      <p:sp>
        <p:nvSpPr>
          <p:cNvPr id="3" name="Content Placeholder 2"/>
          <p:cNvSpPr>
            <a:spLocks noGrp="1"/>
          </p:cNvSpPr>
          <p:nvPr>
            <p:ph idx="1"/>
          </p:nvPr>
        </p:nvSpPr>
        <p:spPr>
          <a:xfrm>
            <a:off x="528478" y="1581633"/>
            <a:ext cx="8596668" cy="4996968"/>
          </a:xfrm>
        </p:spPr>
        <p:txBody>
          <a:bodyPr>
            <a:normAutofit/>
          </a:bodyPr>
          <a:lstStyle/>
          <a:p>
            <a:r>
              <a:rPr lang="en-US" sz="2000" dirty="0">
                <a:latin typeface="+mj-lt"/>
              </a:rPr>
              <a:t>A summary of each Environmental and Social Impact Assessment and Operational Information is to be accessible and available online,</a:t>
            </a:r>
          </a:p>
          <a:p>
            <a:r>
              <a:rPr lang="en-US" sz="2000" dirty="0">
                <a:latin typeface="+mj-lt"/>
              </a:rPr>
              <a:t>Public Reporting by the Borrower for Most Projects, including: </a:t>
            </a:r>
          </a:p>
          <a:p>
            <a:pPr marL="0" indent="0">
              <a:buNone/>
            </a:pPr>
            <a:r>
              <a:rPr lang="en-US" sz="2000" dirty="0">
                <a:latin typeface="+mj-lt"/>
              </a:rPr>
              <a:t>           a) Land Contamination with significant impacts, and projects that 			  emits over 100,000 </a:t>
            </a:r>
            <a:r>
              <a:rPr lang="en-US" sz="2000" dirty="0" err="1">
                <a:latin typeface="+mj-lt"/>
              </a:rPr>
              <a:t>tonnes</a:t>
            </a:r>
            <a:r>
              <a:rPr lang="en-US" sz="2000" dirty="0">
                <a:latin typeface="+mj-lt"/>
              </a:rPr>
              <a:t> of CO</a:t>
            </a:r>
            <a:r>
              <a:rPr lang="en-US" sz="2000" baseline="-25000" dirty="0">
                <a:latin typeface="+mj-lt"/>
              </a:rPr>
              <a:t>2</a:t>
            </a:r>
            <a:r>
              <a:rPr lang="en-US" sz="2000" dirty="0">
                <a:latin typeface="+mj-lt"/>
              </a:rPr>
              <a:t> </a:t>
            </a:r>
            <a:r>
              <a:rPr lang="en-US" sz="2000" i="1" u="sng" dirty="0">
                <a:latin typeface="+mj-lt"/>
              </a:rPr>
              <a:t>equivalent</a:t>
            </a:r>
            <a:r>
              <a:rPr lang="en-US" sz="2000" dirty="0">
                <a:latin typeface="+mj-lt"/>
              </a:rPr>
              <a:t> and exceeds other 		  emission standards annually, </a:t>
            </a:r>
          </a:p>
          <a:p>
            <a:pPr marL="457200" lvl="1" indent="0">
              <a:buNone/>
            </a:pPr>
            <a:r>
              <a:rPr lang="en-US" sz="2000" dirty="0">
                <a:latin typeface="+mj-lt"/>
              </a:rPr>
              <a:t>    b) The Borrower shall publicly report HAPs and GHG Emissions 		  during the operational phase on an annual basis with  	   	    		  quantification of the Green House Gas emissions.</a:t>
            </a:r>
          </a:p>
          <a:p>
            <a:pPr marL="347663" lvl="1" indent="-347663"/>
            <a:r>
              <a:rPr lang="en-US" sz="2000" dirty="0">
                <a:latin typeface="+mj-lt"/>
              </a:rPr>
              <a:t>Monitoring and Reporting of Data and Risk Assessment Findings  will be conducted by the Borrower in accordance with internationally recognized methodologies and good industry practice.</a:t>
            </a:r>
          </a:p>
          <a:p>
            <a:r>
              <a:rPr lang="en-US" sz="2000" dirty="0">
                <a:latin typeface="+mj-lt"/>
              </a:rPr>
              <a:t>Similar requirements for water discharges.</a:t>
            </a:r>
          </a:p>
        </p:txBody>
      </p:sp>
      <p:sp>
        <p:nvSpPr>
          <p:cNvPr id="5" name="Slide Number Placeholder 4"/>
          <p:cNvSpPr>
            <a:spLocks noGrp="1"/>
          </p:cNvSpPr>
          <p:nvPr>
            <p:ph type="sldNum" sz="quarter" idx="12"/>
          </p:nvPr>
        </p:nvSpPr>
        <p:spPr/>
        <p:txBody>
          <a:bodyPr/>
          <a:lstStyle/>
          <a:p>
            <a:fld id="{898540D1-8FFB-4BE5-9A4A-84A43F9396B2}" type="slidenum">
              <a:rPr lang="en-US" smtClean="0"/>
              <a:pPr/>
              <a:t>18</a:t>
            </a:fld>
            <a:endParaRPr lang="en-US"/>
          </a:p>
        </p:txBody>
      </p:sp>
      <p:pic>
        <p:nvPicPr>
          <p:cNvPr id="7" name="Picture 3" descr="C:\Users\Work\Desktop\I2M-Associates-logo - Copy.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6200" y="804333"/>
            <a:ext cx="1430620" cy="417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108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799" y="205563"/>
            <a:ext cx="10481733" cy="1320800"/>
          </a:xfrm>
        </p:spPr>
        <p:txBody>
          <a:bodyPr/>
          <a:lstStyle/>
          <a:p>
            <a:r>
              <a:rPr lang="en-US" dirty="0">
                <a:effectLst>
                  <a:outerShdw blurRad="38100" dist="38100" dir="2700000" algn="tl">
                    <a:srgbClr val="000000">
                      <a:alpha val="43137"/>
                    </a:srgbClr>
                  </a:outerShdw>
                </a:effectLst>
              </a:rPr>
              <a:t>Case Study: Cartagena Refinery Redevelopment</a:t>
            </a:r>
          </a:p>
        </p:txBody>
      </p:sp>
      <p:sp>
        <p:nvSpPr>
          <p:cNvPr id="5" name="Slide Number Placeholder 4"/>
          <p:cNvSpPr>
            <a:spLocks noGrp="1"/>
          </p:cNvSpPr>
          <p:nvPr>
            <p:ph type="sldNum" sz="quarter" idx="12"/>
          </p:nvPr>
        </p:nvSpPr>
        <p:spPr/>
        <p:txBody>
          <a:bodyPr/>
          <a:lstStyle/>
          <a:p>
            <a:fld id="{898540D1-8FFB-4BE5-9A4A-84A43F9396B2}" type="slidenum">
              <a:rPr lang="en-US" smtClean="0"/>
              <a:pPr/>
              <a:t>19</a:t>
            </a:fld>
            <a:endParaRPr lang="en-US"/>
          </a:p>
        </p:txBody>
      </p:sp>
      <p:pic>
        <p:nvPicPr>
          <p:cNvPr id="6" name="Picture 3" descr="C:\Users\Work\Desktop\I2M-Associates-logo - Copy.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6200" y="804333"/>
            <a:ext cx="1430620" cy="41793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Work\Desktop\1-cartagen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60265" y="2422589"/>
            <a:ext cx="5903817" cy="393587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Work\Desktop\Atardecer_en_Cartagena_de_Indias_desde_La_Popa..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699" y="1442400"/>
            <a:ext cx="4017433" cy="2688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4439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effectLst>
                  <a:outerShdw blurRad="38100" dist="38100" dir="2700000" algn="tl">
                    <a:srgbClr val="000000">
                      <a:alpha val="43137"/>
                    </a:srgbClr>
                  </a:outerShdw>
                </a:effectLst>
              </a:rPr>
              <a:t>Acknowledgements</a:t>
            </a:r>
          </a:p>
        </p:txBody>
      </p:sp>
      <p:sp>
        <p:nvSpPr>
          <p:cNvPr id="3" name="Content Placeholder 2"/>
          <p:cNvSpPr>
            <a:spLocks noGrp="1"/>
          </p:cNvSpPr>
          <p:nvPr>
            <p:ph idx="1"/>
          </p:nvPr>
        </p:nvSpPr>
        <p:spPr>
          <a:xfrm>
            <a:off x="677334" y="1648691"/>
            <a:ext cx="9050866" cy="4392671"/>
          </a:xfrm>
        </p:spPr>
        <p:txBody>
          <a:bodyPr>
            <a:normAutofit fontScale="85000" lnSpcReduction="20000"/>
          </a:bodyPr>
          <a:lstStyle/>
          <a:p>
            <a:pPr marL="457200" indent="-457200">
              <a:buNone/>
            </a:pPr>
            <a:r>
              <a:rPr lang="en-US" sz="4000" dirty="0">
                <a:latin typeface="+mj-lt"/>
              </a:rPr>
              <a:t>Many thanks to those who contributed: </a:t>
            </a:r>
          </a:p>
          <a:p>
            <a:pPr marL="457200" lvl="1" indent="-457200">
              <a:buFont typeface="Wingdings" panose="05000000000000000000" pitchFamily="2" charset="2"/>
              <a:buChar char="Ø"/>
            </a:pPr>
            <a:r>
              <a:rPr lang="en-US" sz="3200" dirty="0">
                <a:effectLst>
                  <a:outerShdw blurRad="38100" dist="38100" dir="2700000" algn="tl">
                    <a:srgbClr val="000000">
                      <a:alpha val="43137"/>
                    </a:srgbClr>
                  </a:outerShdw>
                </a:effectLst>
                <a:latin typeface="+mj-lt"/>
              </a:rPr>
              <a:t>Don </a:t>
            </a:r>
            <a:r>
              <a:rPr lang="en-US" sz="3200" dirty="0" err="1">
                <a:effectLst>
                  <a:outerShdw blurRad="38100" dist="38100" dir="2700000" algn="tl">
                    <a:srgbClr val="000000">
                      <a:alpha val="43137"/>
                    </a:srgbClr>
                  </a:outerShdw>
                </a:effectLst>
                <a:latin typeface="+mj-lt"/>
              </a:rPr>
              <a:t>Gorber</a:t>
            </a:r>
            <a:r>
              <a:rPr lang="en-US" sz="3200" dirty="0">
                <a:effectLst>
                  <a:outerShdw blurRad="38100" dist="38100" dir="2700000" algn="tl">
                    <a:srgbClr val="000000">
                      <a:alpha val="43137"/>
                    </a:srgbClr>
                  </a:outerShdw>
                </a:effectLst>
                <a:latin typeface="+mj-lt"/>
              </a:rPr>
              <a:t> </a:t>
            </a:r>
            <a:r>
              <a:rPr lang="en-US" sz="3200" dirty="0">
                <a:latin typeface="+mj-lt"/>
              </a:rPr>
              <a:t>and </a:t>
            </a:r>
            <a:r>
              <a:rPr lang="en-US" sz="3200" dirty="0">
                <a:effectLst>
                  <a:outerShdw blurRad="38100" dist="38100" dir="2700000" algn="tl">
                    <a:srgbClr val="000000">
                      <a:alpha val="43137"/>
                    </a:srgbClr>
                  </a:outerShdw>
                </a:effectLst>
                <a:latin typeface="+mj-lt"/>
              </a:rPr>
              <a:t>Lloyd Torrens</a:t>
            </a:r>
            <a:r>
              <a:rPr lang="en-US" sz="3200" dirty="0">
                <a:latin typeface="+mj-lt"/>
              </a:rPr>
              <a:t>, Independent Environmental Consultants</a:t>
            </a:r>
          </a:p>
          <a:p>
            <a:pPr marL="457200" lvl="1" indent="-457200">
              <a:buFont typeface="Wingdings" panose="05000000000000000000" pitchFamily="2" charset="2"/>
              <a:buChar char="Ø"/>
            </a:pPr>
            <a:r>
              <a:rPr lang="en-US" sz="3200" dirty="0">
                <a:latin typeface="+mj-lt"/>
              </a:rPr>
              <a:t>Associates &amp; Partners of ERM</a:t>
            </a:r>
          </a:p>
          <a:p>
            <a:pPr marL="457200" lvl="1" indent="-457200">
              <a:buFont typeface="Wingdings" panose="05000000000000000000" pitchFamily="2" charset="2"/>
              <a:buChar char="Ø"/>
            </a:pPr>
            <a:r>
              <a:rPr lang="en-US" sz="3200" dirty="0">
                <a:effectLst>
                  <a:outerShdw blurRad="38100" dist="38100" dir="2700000" algn="tl">
                    <a:srgbClr val="000000">
                      <a:alpha val="43137"/>
                    </a:srgbClr>
                  </a:outerShdw>
                </a:effectLst>
                <a:latin typeface="+mj-lt"/>
              </a:rPr>
              <a:t>Michael D. Campbell</a:t>
            </a:r>
            <a:r>
              <a:rPr lang="en-US" sz="3200" dirty="0">
                <a:latin typeface="+mj-lt"/>
              </a:rPr>
              <a:t>, P.G., P.H., I2M Associates, LLC</a:t>
            </a:r>
          </a:p>
          <a:p>
            <a:pPr marL="457200" lvl="1" indent="-457200">
              <a:buFont typeface="Wingdings" panose="05000000000000000000" pitchFamily="2" charset="2"/>
              <a:buChar char="Ø"/>
            </a:pPr>
            <a:r>
              <a:rPr lang="en-US" sz="3200" dirty="0">
                <a:latin typeface="+mj-lt"/>
              </a:rPr>
              <a:t>Lori Magyar, </a:t>
            </a:r>
            <a:r>
              <a:rPr lang="en-US" sz="3200" dirty="0" err="1">
                <a:latin typeface="+mj-lt"/>
              </a:rPr>
              <a:t>Auradon</a:t>
            </a:r>
            <a:r>
              <a:rPr lang="en-US" sz="3200" dirty="0">
                <a:latin typeface="+mj-lt"/>
              </a:rPr>
              <a:t> Consulting</a:t>
            </a:r>
            <a:br>
              <a:rPr lang="en-US" sz="3200" dirty="0">
                <a:latin typeface="+mj-lt"/>
              </a:rPr>
            </a:br>
            <a:endParaRPr lang="en-US" sz="3200" dirty="0">
              <a:latin typeface="+mj-lt"/>
            </a:endParaRPr>
          </a:p>
          <a:p>
            <a:pPr marL="457200" lvl="1" indent="-457200">
              <a:buFont typeface="Wingdings" panose="05000000000000000000" pitchFamily="2" charset="2"/>
              <a:buChar char="Ø"/>
            </a:pPr>
            <a:r>
              <a:rPr lang="en-US" sz="3200" dirty="0">
                <a:latin typeface="+mj-lt"/>
              </a:rPr>
              <a:t>Our clients, the World Bank, J. Teague, and </a:t>
            </a:r>
            <a:br>
              <a:rPr lang="en-US" sz="3200" dirty="0">
                <a:latin typeface="+mj-lt"/>
              </a:rPr>
            </a:br>
            <a:r>
              <a:rPr lang="en-US" sz="3200" dirty="0">
                <a:latin typeface="+mj-lt"/>
              </a:rPr>
              <a:t>Andrew </a:t>
            </a:r>
            <a:r>
              <a:rPr lang="en-US" sz="3200" dirty="0" err="1">
                <a:latin typeface="+mj-lt"/>
              </a:rPr>
              <a:t>Fono</a:t>
            </a:r>
            <a:r>
              <a:rPr lang="en-US" sz="3200" dirty="0">
                <a:latin typeface="+mj-lt"/>
              </a:rPr>
              <a:t>, formerly of </a:t>
            </a:r>
            <a:r>
              <a:rPr lang="en-US" sz="3200" dirty="0" err="1">
                <a:latin typeface="+mj-lt"/>
              </a:rPr>
              <a:t>Winstead</a:t>
            </a:r>
            <a:r>
              <a:rPr lang="en-US" sz="3200" dirty="0">
                <a:latin typeface="+mj-lt"/>
              </a:rPr>
              <a:t> and Haynes &amp; Boone</a:t>
            </a:r>
          </a:p>
        </p:txBody>
      </p:sp>
      <p:sp>
        <p:nvSpPr>
          <p:cNvPr id="5" name="Slide Number Placeholder 4"/>
          <p:cNvSpPr>
            <a:spLocks noGrp="1"/>
          </p:cNvSpPr>
          <p:nvPr>
            <p:ph type="sldNum" sz="quarter" idx="12"/>
          </p:nvPr>
        </p:nvSpPr>
        <p:spPr>
          <a:xfrm>
            <a:off x="10405609" y="6042142"/>
            <a:ext cx="816573" cy="365125"/>
          </a:xfrm>
        </p:spPr>
        <p:txBody>
          <a:bodyPr/>
          <a:lstStyle/>
          <a:p>
            <a:fld id="{898540D1-8FFB-4BE5-9A4A-84A43F9396B2}" type="slidenum">
              <a:rPr lang="en-US" sz="1200" smtClean="0">
                <a:solidFill>
                  <a:schemeClr val="bg1"/>
                </a:solidFill>
              </a:rPr>
              <a:pPr/>
              <a:t>2</a:t>
            </a:fld>
            <a:endParaRPr lang="en-US" sz="1200" dirty="0">
              <a:solidFill>
                <a:schemeClr val="bg1"/>
              </a:solidFill>
            </a:endParaRPr>
          </a:p>
        </p:txBody>
      </p:sp>
      <p:pic>
        <p:nvPicPr>
          <p:cNvPr id="2051" name="Picture 3" descr="C:\Users\Work\Desktop\I2M-Associates-logo - Copy.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6200" y="804333"/>
            <a:ext cx="1430620" cy="4179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313" y="307635"/>
            <a:ext cx="11103540" cy="1091609"/>
          </a:xfrm>
        </p:spPr>
        <p:txBody>
          <a:bodyPr>
            <a:normAutofit/>
          </a:bodyPr>
          <a:lstStyle/>
          <a:p>
            <a:r>
              <a:rPr lang="en-US" dirty="0">
                <a:effectLst>
                  <a:outerShdw blurRad="38100" dist="38100" dir="2700000" algn="tl">
                    <a:srgbClr val="000000">
                      <a:alpha val="43137"/>
                    </a:srgbClr>
                  </a:outerShdw>
                </a:effectLst>
              </a:rPr>
              <a:t>Case Study: Cartagena Refinery Redevelopment</a:t>
            </a:r>
          </a:p>
        </p:txBody>
      </p:sp>
      <p:sp>
        <p:nvSpPr>
          <p:cNvPr id="3" name="Content Placeholder 2"/>
          <p:cNvSpPr>
            <a:spLocks noGrp="1"/>
          </p:cNvSpPr>
          <p:nvPr>
            <p:ph idx="1"/>
          </p:nvPr>
        </p:nvSpPr>
        <p:spPr>
          <a:xfrm>
            <a:off x="744279" y="1097278"/>
            <a:ext cx="8529723" cy="5294958"/>
          </a:xfrm>
        </p:spPr>
        <p:txBody>
          <a:bodyPr>
            <a:noAutofit/>
          </a:bodyPr>
          <a:lstStyle/>
          <a:p>
            <a:r>
              <a:rPr lang="en-US" sz="2000" dirty="0">
                <a:latin typeface="+mj-lt"/>
              </a:rPr>
              <a:t>Risk Study identified soil and land contamination as posing a low risk and prioritized funding for sensitive habitat protection and waste water treatment facilities and operations </a:t>
            </a:r>
          </a:p>
          <a:p>
            <a:r>
              <a:rPr lang="en-US" sz="2000" dirty="0">
                <a:latin typeface="+mj-lt"/>
              </a:rPr>
              <a:t>Engineered controls and containment of contaminated land provided best cost benefit option while meeting Equator Principals and EHS Guidelines of protection environment </a:t>
            </a:r>
          </a:p>
          <a:p>
            <a:r>
              <a:rPr lang="en-US" sz="2000" dirty="0">
                <a:latin typeface="+mj-lt"/>
              </a:rPr>
              <a:t>Study of River and Bay Quality was expanded to include Groundwater Contaminant parameters </a:t>
            </a:r>
          </a:p>
          <a:p>
            <a:r>
              <a:rPr lang="en-US" sz="2000" dirty="0">
                <a:latin typeface="+mj-lt"/>
              </a:rPr>
              <a:t>Affected Area Management Area was established that created protocols for activities that could potentially encounter or disturb affected soils and provide pathways for migration to ground water. </a:t>
            </a:r>
          </a:p>
          <a:p>
            <a:r>
              <a:rPr lang="en-US" sz="2000" dirty="0">
                <a:latin typeface="+mj-lt"/>
              </a:rPr>
              <a:t>More costly options of removal, treatment and/or reuse were not justified. </a:t>
            </a:r>
          </a:p>
          <a:p>
            <a:r>
              <a:rPr lang="en-US" sz="2000" dirty="0">
                <a:latin typeface="+mj-lt"/>
              </a:rPr>
              <a:t>Investigations were integrated into construction activities and ongoing operation and maintenance activities to meet EHS standard. </a:t>
            </a:r>
          </a:p>
        </p:txBody>
      </p:sp>
      <p:sp>
        <p:nvSpPr>
          <p:cNvPr id="5" name="Slide Number Placeholder 4"/>
          <p:cNvSpPr>
            <a:spLocks noGrp="1"/>
          </p:cNvSpPr>
          <p:nvPr>
            <p:ph type="sldNum" sz="quarter" idx="12"/>
          </p:nvPr>
        </p:nvSpPr>
        <p:spPr/>
        <p:txBody>
          <a:bodyPr/>
          <a:lstStyle/>
          <a:p>
            <a:fld id="{898540D1-8FFB-4BE5-9A4A-84A43F9396B2}" type="slidenum">
              <a:rPr lang="en-US" smtClean="0"/>
              <a:pPr/>
              <a:t>20</a:t>
            </a:fld>
            <a:endParaRPr lang="en-US"/>
          </a:p>
        </p:txBody>
      </p:sp>
      <p:pic>
        <p:nvPicPr>
          <p:cNvPr id="6" name="Picture 3" descr="C:\Users\Work\Desktop\I2M-Associates-logo - Copy.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6200" y="1222267"/>
            <a:ext cx="1430620" cy="417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9813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3906"/>
            <a:ext cx="8596668" cy="1320800"/>
          </a:xfrm>
        </p:spPr>
        <p:txBody>
          <a:bodyPr/>
          <a:lstStyle/>
          <a:p>
            <a:r>
              <a:rPr lang="en-US" dirty="0">
                <a:effectLst>
                  <a:outerShdw blurRad="38100" dist="38100" dir="2700000" algn="tl">
                    <a:srgbClr val="000000">
                      <a:alpha val="43137"/>
                    </a:srgbClr>
                  </a:outerShdw>
                </a:effectLst>
              </a:rPr>
              <a:t>Conclusions</a:t>
            </a:r>
          </a:p>
        </p:txBody>
      </p:sp>
      <p:sp>
        <p:nvSpPr>
          <p:cNvPr id="3" name="Content Placeholder 2"/>
          <p:cNvSpPr>
            <a:spLocks noGrp="1"/>
          </p:cNvSpPr>
          <p:nvPr>
            <p:ph idx="1"/>
          </p:nvPr>
        </p:nvSpPr>
        <p:spPr>
          <a:xfrm>
            <a:off x="677334" y="1169581"/>
            <a:ext cx="8596668" cy="4871781"/>
          </a:xfrm>
        </p:spPr>
        <p:txBody>
          <a:bodyPr>
            <a:normAutofit fontScale="70000" lnSpcReduction="20000"/>
          </a:bodyPr>
          <a:lstStyle/>
          <a:p>
            <a:pPr>
              <a:spcBef>
                <a:spcPts val="2400"/>
              </a:spcBef>
            </a:pPr>
            <a:r>
              <a:rPr lang="en-US" sz="2000" dirty="0">
                <a:latin typeface="+mj-lt"/>
              </a:rPr>
              <a:t>World Bank Group EHS Guidelines and Equator Principles are having a major impact on improving environmental and social conditions in our World and advancing goal of cleaning up contamination, preventing pollution and implementing climate change policies.</a:t>
            </a:r>
          </a:p>
          <a:p>
            <a:pPr>
              <a:spcBef>
                <a:spcPts val="2400"/>
              </a:spcBef>
            </a:pPr>
            <a:r>
              <a:rPr lang="en-US" sz="2000" dirty="0">
                <a:latin typeface="+mj-lt"/>
              </a:rPr>
              <a:t>We can help by Facilitating Our Success Stories.</a:t>
            </a:r>
          </a:p>
          <a:p>
            <a:pPr>
              <a:spcBef>
                <a:spcPts val="2400"/>
              </a:spcBef>
            </a:pPr>
            <a:r>
              <a:rPr lang="en-US" sz="2000" dirty="0">
                <a:latin typeface="+mj-lt"/>
              </a:rPr>
              <a:t>Checks and Balances in System and Focus on Sustainability and Continuous Improvement and Monitoring have upgraded the integrity of development projects and funding processes.</a:t>
            </a:r>
          </a:p>
          <a:p>
            <a:pPr>
              <a:spcBef>
                <a:spcPts val="2400"/>
              </a:spcBef>
            </a:pPr>
            <a:r>
              <a:rPr lang="en-US" sz="2000" dirty="0">
                <a:latin typeface="+mj-lt"/>
              </a:rPr>
              <a:t>NGOs also play a role in ensuring integrity to processes and addressing particularly social impacts.</a:t>
            </a:r>
          </a:p>
          <a:p>
            <a:pPr>
              <a:spcBef>
                <a:spcPts val="2400"/>
              </a:spcBef>
            </a:pPr>
            <a:r>
              <a:rPr lang="en-US" sz="2000" dirty="0">
                <a:latin typeface="+mj-lt"/>
              </a:rPr>
              <a:t>Due Diligence, Risk-Based Remediation, and Climate Change are fully integrated into the process.</a:t>
            </a:r>
          </a:p>
          <a:p>
            <a:pPr>
              <a:spcBef>
                <a:spcPts val="2400"/>
              </a:spcBef>
            </a:pPr>
            <a:r>
              <a:rPr lang="en-US" sz="2000" dirty="0">
                <a:latin typeface="+mj-lt"/>
              </a:rPr>
              <a:t>Great Opportunities exist for those who choose a mission of contributing to cleaning up and preserving our natural resources for future generations while providing greater opportunities for Today’s World.   </a:t>
            </a:r>
          </a:p>
          <a:p>
            <a:pPr>
              <a:spcBef>
                <a:spcPts val="2400"/>
              </a:spcBef>
            </a:pPr>
            <a:r>
              <a:rPr lang="en-US" sz="2000" dirty="0">
                <a:latin typeface="+mj-lt"/>
              </a:rPr>
              <a:t>Challenges to Our Values: Reducing Availability of Capital and Ceding Funding to Chinese and Russian Oligarchs. </a:t>
            </a:r>
          </a:p>
        </p:txBody>
      </p:sp>
      <p:sp>
        <p:nvSpPr>
          <p:cNvPr id="5" name="Slide Number Placeholder 4"/>
          <p:cNvSpPr>
            <a:spLocks noGrp="1"/>
          </p:cNvSpPr>
          <p:nvPr>
            <p:ph type="sldNum" sz="quarter" idx="12"/>
          </p:nvPr>
        </p:nvSpPr>
        <p:spPr/>
        <p:txBody>
          <a:bodyPr/>
          <a:lstStyle/>
          <a:p>
            <a:fld id="{898540D1-8FFB-4BE5-9A4A-84A43F9396B2}" type="slidenum">
              <a:rPr lang="en-US" smtClean="0"/>
              <a:pPr/>
              <a:t>21</a:t>
            </a:fld>
            <a:endParaRPr lang="en-US"/>
          </a:p>
        </p:txBody>
      </p:sp>
      <p:pic>
        <p:nvPicPr>
          <p:cNvPr id="6" name="Picture 3" descr="C:\Users\Work\Desktop\I2M-Associates-logo - Copy.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6200" y="804333"/>
            <a:ext cx="1430620" cy="417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499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34" y="922866"/>
            <a:ext cx="8596668" cy="1320800"/>
          </a:xfrm>
        </p:spPr>
        <p:txBody>
          <a:bodyPr/>
          <a:lstStyle/>
          <a:p>
            <a:r>
              <a:rPr lang="en-US" dirty="0">
                <a:effectLst>
                  <a:outerShdw blurRad="38100" dist="38100" dir="2700000" algn="tl">
                    <a:srgbClr val="000000">
                      <a:alpha val="43137"/>
                    </a:srgbClr>
                  </a:outerShdw>
                </a:effectLst>
              </a:rPr>
              <a:t>Questions and Answers</a:t>
            </a:r>
          </a:p>
        </p:txBody>
      </p:sp>
      <p:sp>
        <p:nvSpPr>
          <p:cNvPr id="3" name="Content Placeholder 2"/>
          <p:cNvSpPr>
            <a:spLocks noGrp="1"/>
          </p:cNvSpPr>
          <p:nvPr>
            <p:ph idx="1"/>
          </p:nvPr>
        </p:nvSpPr>
        <p:spPr>
          <a:xfrm>
            <a:off x="677334" y="2160589"/>
            <a:ext cx="9025466" cy="3880773"/>
          </a:xfrm>
        </p:spPr>
        <p:txBody>
          <a:bodyPr>
            <a:normAutofit/>
          </a:bodyPr>
          <a:lstStyle/>
          <a:p>
            <a:r>
              <a:rPr lang="en-US" sz="4000" dirty="0"/>
              <a:t>  Thank you for this opportunity to share  	  my perspectives with you.</a:t>
            </a:r>
            <a:br>
              <a:rPr lang="en-US" dirty="0"/>
            </a:br>
            <a:br>
              <a:rPr lang="en-US" dirty="0"/>
            </a:br>
            <a:r>
              <a:rPr lang="en-US" dirty="0"/>
              <a:t>                                        </a:t>
            </a:r>
            <a:r>
              <a:rPr lang="en-US" sz="2000" b="1" dirty="0"/>
              <a:t>Richard C. Bost, P.E., P.G.</a:t>
            </a:r>
            <a:br>
              <a:rPr lang="en-US" b="1" dirty="0"/>
            </a:br>
            <a:r>
              <a:rPr lang="en-US" b="1" dirty="0"/>
              <a:t>                                           </a:t>
            </a:r>
            <a:r>
              <a:rPr lang="en-US" sz="1400" b="1" dirty="0"/>
              <a:t>President and Chief Engineer</a:t>
            </a:r>
            <a:br>
              <a:rPr lang="en-US" sz="1400" b="1" dirty="0"/>
            </a:br>
            <a:br>
              <a:rPr lang="en-US" sz="1400" b="1" dirty="0"/>
            </a:br>
            <a:br>
              <a:rPr lang="en-US" sz="1400" b="1" dirty="0"/>
            </a:br>
            <a:r>
              <a:rPr lang="en-US" sz="1400" b="1" dirty="0"/>
              <a:t>  </a:t>
            </a:r>
            <a:br>
              <a:rPr lang="en-US" sz="1400" b="1" dirty="0"/>
            </a:br>
            <a:r>
              <a:rPr lang="en-US" sz="1400" b="1" dirty="0"/>
              <a:t>                                                                  Houston, Texas</a:t>
            </a:r>
          </a:p>
        </p:txBody>
      </p:sp>
      <p:sp>
        <p:nvSpPr>
          <p:cNvPr id="5" name="Slide Number Placeholder 4"/>
          <p:cNvSpPr>
            <a:spLocks noGrp="1"/>
          </p:cNvSpPr>
          <p:nvPr>
            <p:ph type="sldNum" sz="quarter" idx="12"/>
          </p:nvPr>
        </p:nvSpPr>
        <p:spPr/>
        <p:txBody>
          <a:bodyPr/>
          <a:lstStyle/>
          <a:p>
            <a:fld id="{898540D1-8FFB-4BE5-9A4A-84A43F9396B2}" type="slidenum">
              <a:rPr lang="en-US" smtClean="0"/>
              <a:pPr/>
              <a:t>22</a:t>
            </a:fld>
            <a:endParaRPr lang="en-US"/>
          </a:p>
        </p:txBody>
      </p:sp>
      <p:pic>
        <p:nvPicPr>
          <p:cNvPr id="6" name="Picture 3" descr="C:\Users\Work\Desktop\I2M-Associates-logo - Copy.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7338" y="4669795"/>
            <a:ext cx="1759927" cy="51413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77534" y="294903"/>
            <a:ext cx="8644266" cy="369332"/>
          </a:xfrm>
          <a:prstGeom prst="rect">
            <a:avLst/>
          </a:prstGeom>
        </p:spPr>
        <p:txBody>
          <a:bodyPr wrap="square">
            <a:spAutoFit/>
          </a:bodyPr>
          <a:lstStyle/>
          <a:p>
            <a:r>
              <a:rPr lang="en-US" b="1" dirty="0">
                <a:latin typeface="+mj-lt"/>
              </a:rPr>
              <a:t>Battelle International Brownfield Experience, January, 2017  New Orleans, LA</a:t>
            </a:r>
          </a:p>
        </p:txBody>
      </p:sp>
    </p:spTree>
    <p:extLst>
      <p:ext uri="{BB962C8B-B14F-4D97-AF65-F5344CB8AC3E}">
        <p14:creationId xmlns:p14="http://schemas.microsoft.com/office/powerpoint/2010/main" val="4236674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845" y="228600"/>
            <a:ext cx="9547320" cy="1092200"/>
          </a:xfrm>
        </p:spPr>
        <p:txBody>
          <a:bodyPr>
            <a:noAutofit/>
          </a:bodyPr>
          <a:lstStyle/>
          <a:p>
            <a:r>
              <a:rPr lang="en-US" b="1" dirty="0">
                <a:effectLst>
                  <a:outerShdw blurRad="38100" dist="38100" dir="2700000" algn="tl">
                    <a:srgbClr val="000000">
                      <a:alpha val="43137"/>
                    </a:srgbClr>
                  </a:outerShdw>
                </a:effectLst>
              </a:rPr>
              <a:t>Principles and Protocols of the World Bank, IFC, and Equator Principles EFIs </a:t>
            </a:r>
          </a:p>
        </p:txBody>
      </p:sp>
      <p:sp>
        <p:nvSpPr>
          <p:cNvPr id="3" name="Content Placeholder 2"/>
          <p:cNvSpPr>
            <a:spLocks noGrp="1"/>
          </p:cNvSpPr>
          <p:nvPr>
            <p:ph idx="1"/>
          </p:nvPr>
        </p:nvSpPr>
        <p:spPr>
          <a:xfrm>
            <a:off x="743490" y="4305990"/>
            <a:ext cx="8366643" cy="2262910"/>
          </a:xfrm>
        </p:spPr>
        <p:txBody>
          <a:bodyPr>
            <a:normAutofit/>
          </a:bodyPr>
          <a:lstStyle/>
          <a:p>
            <a:pPr marL="457200" lvl="1" indent="0">
              <a:spcBef>
                <a:spcPts val="600"/>
              </a:spcBef>
              <a:spcAft>
                <a:spcPts val="600"/>
              </a:spcAft>
              <a:buNone/>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p>
        </p:txBody>
      </p:sp>
      <p:sp>
        <p:nvSpPr>
          <p:cNvPr id="8" name="Slide Number Placeholder 7"/>
          <p:cNvSpPr>
            <a:spLocks noGrp="1"/>
          </p:cNvSpPr>
          <p:nvPr>
            <p:ph type="sldNum" sz="quarter" idx="12"/>
          </p:nvPr>
        </p:nvSpPr>
        <p:spPr>
          <a:xfrm>
            <a:off x="10308165" y="6283036"/>
            <a:ext cx="683339" cy="570401"/>
          </a:xfrm>
        </p:spPr>
        <p:txBody>
          <a:bodyPr/>
          <a:lstStyle/>
          <a:p>
            <a:fld id="{898540D1-8FFB-4BE5-9A4A-84A43F9396B2}" type="slidenum">
              <a:rPr lang="en-US" sz="1200" smtClean="0">
                <a:solidFill>
                  <a:schemeClr val="bg1"/>
                </a:solidFill>
              </a:rPr>
              <a:pPr/>
              <a:t>3</a:t>
            </a:fld>
            <a:endParaRPr lang="en-US" sz="1200" dirty="0">
              <a:solidFill>
                <a:schemeClr val="bg1"/>
              </a:solidFill>
            </a:endParaRPr>
          </a:p>
        </p:txBody>
      </p:sp>
      <p:sp>
        <p:nvSpPr>
          <p:cNvPr id="4" name="Rectangle 3"/>
          <p:cNvSpPr/>
          <p:nvPr/>
        </p:nvSpPr>
        <p:spPr>
          <a:xfrm>
            <a:off x="832613" y="2047923"/>
            <a:ext cx="9284914" cy="4437112"/>
          </a:xfrm>
          <a:prstGeom prst="rect">
            <a:avLst/>
          </a:prstGeom>
        </p:spPr>
        <p:txBody>
          <a:bodyPr wrap="none">
            <a:spAutoFit/>
          </a:bodyPr>
          <a:lstStyle/>
          <a:p>
            <a:pPr lvl="0" defTabSz="457200">
              <a:spcBef>
                <a:spcPts val="1000"/>
              </a:spcBef>
              <a:buClr>
                <a:srgbClr val="90C226"/>
              </a:buClr>
              <a:buSzPct val="80000"/>
            </a:pPr>
            <a:r>
              <a:rPr lang="en-US" sz="2800" dirty="0">
                <a:solidFill>
                  <a:prstClr val="white">
                    <a:lumMod val="75000"/>
                    <a:lumOff val="25000"/>
                  </a:prstClr>
                </a:solidFill>
                <a:latin typeface="+mj-lt"/>
              </a:rPr>
              <a:t>Over Past 15 Years Internationally Funded Projects</a:t>
            </a:r>
          </a:p>
          <a:p>
            <a:pPr lvl="0" defTabSz="457200">
              <a:spcBef>
                <a:spcPts val="1000"/>
              </a:spcBef>
              <a:buClr>
                <a:srgbClr val="90C226"/>
              </a:buClr>
              <a:buSzPct val="80000"/>
            </a:pPr>
            <a:r>
              <a:rPr lang="en-US" sz="2800" dirty="0">
                <a:solidFill>
                  <a:prstClr val="white">
                    <a:lumMod val="75000"/>
                    <a:lumOff val="25000"/>
                  </a:prstClr>
                </a:solidFill>
                <a:latin typeface="+mj-lt"/>
              </a:rPr>
              <a:t>Have Encountered Existing Contamination and </a:t>
            </a:r>
          </a:p>
          <a:p>
            <a:pPr lvl="0" defTabSz="457200">
              <a:spcBef>
                <a:spcPts val="1000"/>
              </a:spcBef>
              <a:buClr>
                <a:srgbClr val="90C226"/>
              </a:buClr>
              <a:buSzPct val="80000"/>
            </a:pPr>
            <a:r>
              <a:rPr lang="en-US" sz="2800" dirty="0">
                <a:solidFill>
                  <a:prstClr val="white">
                    <a:lumMod val="75000"/>
                    <a:lumOff val="25000"/>
                  </a:prstClr>
                </a:solidFill>
                <a:latin typeface="+mj-lt"/>
              </a:rPr>
              <a:t>other Environmental Issues that  Led to Issuance of </a:t>
            </a:r>
          </a:p>
          <a:p>
            <a:pPr lvl="0" defTabSz="457200">
              <a:spcBef>
                <a:spcPts val="1000"/>
              </a:spcBef>
              <a:buClr>
                <a:srgbClr val="90C226"/>
              </a:buClr>
              <a:buSzPct val="80000"/>
            </a:pPr>
            <a:r>
              <a:rPr lang="en-US" sz="2800" dirty="0">
                <a:solidFill>
                  <a:prstClr val="white">
                    <a:lumMod val="75000"/>
                    <a:lumOff val="25000"/>
                  </a:prstClr>
                </a:solidFill>
                <a:latin typeface="+mj-lt"/>
              </a:rPr>
              <a:t>New EHS Guidance beginning in 2012 and the adoptions</a:t>
            </a:r>
          </a:p>
          <a:p>
            <a:pPr lvl="0" defTabSz="457200">
              <a:spcBef>
                <a:spcPts val="1000"/>
              </a:spcBef>
              <a:buClr>
                <a:srgbClr val="90C226"/>
              </a:buClr>
              <a:buSzPct val="80000"/>
            </a:pPr>
            <a:r>
              <a:rPr lang="en-US" sz="2800" dirty="0">
                <a:solidFill>
                  <a:prstClr val="white">
                    <a:lumMod val="75000"/>
                    <a:lumOff val="25000"/>
                  </a:prstClr>
                </a:solidFill>
                <a:latin typeface="+mj-lt"/>
              </a:rPr>
              <a:t>of Equator Principles by international lending banks</a:t>
            </a:r>
          </a:p>
          <a:p>
            <a:pPr marL="457200" lvl="0" indent="-457200" defTabSz="457200">
              <a:spcBef>
                <a:spcPts val="1000"/>
              </a:spcBef>
              <a:buClr>
                <a:srgbClr val="90C226"/>
              </a:buClr>
              <a:buSzPct val="80000"/>
              <a:buFont typeface="Arial" panose="020B0604020202020204" pitchFamily="34" charset="0"/>
              <a:buChar char="•"/>
            </a:pPr>
            <a:r>
              <a:rPr lang="en-US" sz="2800" dirty="0">
                <a:solidFill>
                  <a:prstClr val="white">
                    <a:lumMod val="75000"/>
                    <a:lumOff val="25000"/>
                  </a:prstClr>
                </a:solidFill>
                <a:latin typeface="+mj-lt"/>
              </a:rPr>
              <a:t>World Bank: loans to countries</a:t>
            </a:r>
          </a:p>
          <a:p>
            <a:pPr marL="457200" lvl="0" indent="-457200" defTabSz="457200">
              <a:spcBef>
                <a:spcPts val="1000"/>
              </a:spcBef>
              <a:buClr>
                <a:srgbClr val="90C226"/>
              </a:buClr>
              <a:buSzPct val="80000"/>
              <a:buFont typeface="Arial" panose="020B0604020202020204" pitchFamily="34" charset="0"/>
              <a:buChar char="•"/>
            </a:pPr>
            <a:r>
              <a:rPr lang="en-US" sz="2800" dirty="0">
                <a:solidFill>
                  <a:prstClr val="white">
                    <a:lumMod val="75000"/>
                    <a:lumOff val="25000"/>
                  </a:prstClr>
                </a:solidFill>
                <a:latin typeface="+mj-lt"/>
              </a:rPr>
              <a:t>IFC: loans to corporations or local entities</a:t>
            </a:r>
          </a:p>
          <a:p>
            <a:pPr marL="457200" lvl="0" indent="-457200" defTabSz="457200">
              <a:spcBef>
                <a:spcPts val="1000"/>
              </a:spcBef>
              <a:buClr>
                <a:srgbClr val="90C226"/>
              </a:buClr>
              <a:buSzPct val="80000"/>
              <a:buFont typeface="Arial" panose="020B0604020202020204" pitchFamily="34" charset="0"/>
              <a:buChar char="•"/>
            </a:pPr>
            <a:r>
              <a:rPr lang="en-US" sz="2800" dirty="0">
                <a:solidFill>
                  <a:prstClr val="white">
                    <a:lumMod val="75000"/>
                    <a:lumOff val="25000"/>
                  </a:prstClr>
                </a:solidFill>
                <a:latin typeface="+mj-lt"/>
              </a:rPr>
              <a:t>Often projects receive both</a:t>
            </a:r>
          </a:p>
        </p:txBody>
      </p:sp>
      <p:sp>
        <p:nvSpPr>
          <p:cNvPr id="9" name="Content Placeholder 2"/>
          <p:cNvSpPr txBox="1">
            <a:spLocks/>
          </p:cNvSpPr>
          <p:nvPr/>
        </p:nvSpPr>
        <p:spPr>
          <a:xfrm>
            <a:off x="4817002" y="4720856"/>
            <a:ext cx="5088997" cy="157834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lgn="just">
              <a:lnSpc>
                <a:spcPct val="115000"/>
              </a:lnSpc>
              <a:spcBef>
                <a:spcPts val="600"/>
              </a:spcBef>
              <a:spcAft>
                <a:spcPts val="600"/>
              </a:spcAft>
              <a:buFont typeface="Symbol" panose="05050102010706020507" pitchFamily="18" charset="2"/>
              <a:buChar char=""/>
            </a:pPr>
            <a:endParaRPr lang="en-US" sz="22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2" name="Picture 3" descr="C:\Users\Work\Desktop\I2M-Associates-logo - Copy.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26577" y="651933"/>
            <a:ext cx="1430620" cy="417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272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934" y="575835"/>
            <a:ext cx="10210406" cy="1185864"/>
          </a:xfrm>
        </p:spPr>
        <p:txBody>
          <a:bodyPr>
            <a:normAutofit/>
          </a:bodyPr>
          <a:lstStyle/>
          <a:p>
            <a:r>
              <a:rPr lang="en-US" dirty="0">
                <a:effectLst>
                  <a:outerShdw blurRad="38100" dist="38100" dir="2700000" algn="tl">
                    <a:srgbClr val="000000">
                      <a:alpha val="43137"/>
                    </a:srgbClr>
                  </a:outerShdw>
                </a:effectLst>
              </a:rPr>
              <a:t>Example: Bahamas Former Refinery &amp; Terminal</a:t>
            </a:r>
          </a:p>
        </p:txBody>
      </p:sp>
      <p:sp>
        <p:nvSpPr>
          <p:cNvPr id="5" name="Slide Number Placeholder 4"/>
          <p:cNvSpPr>
            <a:spLocks noGrp="1"/>
          </p:cNvSpPr>
          <p:nvPr>
            <p:ph type="sldNum" sz="quarter" idx="12"/>
          </p:nvPr>
        </p:nvSpPr>
        <p:spPr/>
        <p:txBody>
          <a:bodyPr/>
          <a:lstStyle/>
          <a:p>
            <a:fld id="{898540D1-8FFB-4BE5-9A4A-84A43F9396B2}" type="slidenum">
              <a:rPr lang="en-US" smtClean="0"/>
              <a:pPr/>
              <a:t>4</a:t>
            </a:fld>
            <a:endParaRPr lang="en-US"/>
          </a:p>
        </p:txBody>
      </p:sp>
      <p:pic>
        <p:nvPicPr>
          <p:cNvPr id="6" name="Picture 3" descr="C:\Users\Work\Desktop\I2M-Associates-logo - Copy.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6200" y="750833"/>
            <a:ext cx="1430620" cy="417934"/>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Work\Desktop\CB_st.lucia0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298" y="1549930"/>
            <a:ext cx="9188701" cy="3589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3041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effectLst>
                  <a:outerShdw blurRad="38100" dist="38100" dir="2700000" algn="tl">
                    <a:srgbClr val="000000">
                      <a:alpha val="43137"/>
                    </a:srgbClr>
                  </a:outerShdw>
                </a:effectLst>
              </a:rPr>
              <a:t>World Bank Group EHS Guidelines</a:t>
            </a:r>
          </a:p>
        </p:txBody>
      </p:sp>
      <p:sp>
        <p:nvSpPr>
          <p:cNvPr id="3" name="Content Placeholder 2"/>
          <p:cNvSpPr>
            <a:spLocks noGrp="1"/>
          </p:cNvSpPr>
          <p:nvPr>
            <p:ph idx="1"/>
          </p:nvPr>
        </p:nvSpPr>
        <p:spPr>
          <a:xfrm>
            <a:off x="677334" y="1648691"/>
            <a:ext cx="8596668" cy="4392671"/>
          </a:xfrm>
        </p:spPr>
        <p:txBody>
          <a:bodyPr>
            <a:normAutofit fontScale="92500" lnSpcReduction="10000"/>
          </a:bodyPr>
          <a:lstStyle/>
          <a:p>
            <a:r>
              <a:rPr lang="en-US" sz="2000" dirty="0">
                <a:latin typeface="+mj-lt"/>
              </a:rPr>
              <a:t>The World Bank Group Environmental, Health, and Safety (EHS) Guidelines are technical reference documents with: </a:t>
            </a:r>
          </a:p>
          <a:p>
            <a:pPr lvl="1">
              <a:buFont typeface="Wingdings" panose="05000000000000000000" pitchFamily="2" charset="2"/>
              <a:buChar char="q"/>
            </a:pPr>
            <a:r>
              <a:rPr lang="en-US" sz="2000" dirty="0">
                <a:latin typeface="+mj-lt"/>
              </a:rPr>
              <a:t>general and industry-specific examples of Good International Industry Practice (GIIP).</a:t>
            </a:r>
          </a:p>
          <a:p>
            <a:pPr lvl="1">
              <a:buFont typeface="Wingdings" panose="05000000000000000000" pitchFamily="2" charset="2"/>
              <a:buChar char="q"/>
            </a:pPr>
            <a:r>
              <a:rPr lang="en-US" sz="2000" dirty="0">
                <a:latin typeface="+mj-lt"/>
              </a:rPr>
              <a:t>specified performance levels and measures that are normally acceptable to the World Bank Group, and that are generally considered to be achievable in new facilities at reasonable costs by existing technology. </a:t>
            </a:r>
          </a:p>
          <a:p>
            <a:pPr marL="347663" lvl="1" indent="-347663"/>
            <a:r>
              <a:rPr lang="en-US" sz="2000" dirty="0">
                <a:latin typeface="+mj-lt"/>
              </a:rPr>
              <a:t>They are used by the World Bank and IFC and related funding entities.</a:t>
            </a:r>
          </a:p>
          <a:p>
            <a:r>
              <a:rPr lang="en-US" sz="2000" dirty="0">
                <a:latin typeface="+mj-lt"/>
              </a:rPr>
              <a:t>Following the </a:t>
            </a:r>
            <a:r>
              <a:rPr lang="en-US" sz="2000" u="sng" dirty="0">
                <a:latin typeface="+mj-lt"/>
                <a:hlinkClick r:id="rId2"/>
              </a:rPr>
              <a:t>2012 update of IFC's Policy and Performance Standards on Environmental and Social Sustainability</a:t>
            </a:r>
            <a:r>
              <a:rPr lang="en-US" sz="2000" dirty="0">
                <a:latin typeface="+mj-lt"/>
              </a:rPr>
              <a:t>, the World Bank Group updated their EHS Guidelines and are adding new Guidelines ….. for example, the </a:t>
            </a:r>
            <a:r>
              <a:rPr lang="en-US" sz="2000" b="1" dirty="0">
                <a:latin typeface="+mj-lt"/>
              </a:rPr>
              <a:t>Offshore Deep Water Petroleum Industry and Contaminated Land Guidance </a:t>
            </a:r>
            <a:r>
              <a:rPr lang="en-US" sz="2000" dirty="0">
                <a:latin typeface="+mj-lt"/>
              </a:rPr>
              <a:t>.</a:t>
            </a:r>
          </a:p>
          <a:p>
            <a:endParaRPr lang="en-US" dirty="0"/>
          </a:p>
        </p:txBody>
      </p:sp>
      <p:sp>
        <p:nvSpPr>
          <p:cNvPr id="5" name="Slide Number Placeholder 4"/>
          <p:cNvSpPr>
            <a:spLocks noGrp="1"/>
          </p:cNvSpPr>
          <p:nvPr>
            <p:ph type="sldNum" sz="quarter" idx="12"/>
          </p:nvPr>
        </p:nvSpPr>
        <p:spPr>
          <a:xfrm>
            <a:off x="10405609" y="6042142"/>
            <a:ext cx="816573" cy="365125"/>
          </a:xfrm>
        </p:spPr>
        <p:txBody>
          <a:bodyPr/>
          <a:lstStyle/>
          <a:p>
            <a:fld id="{898540D1-8FFB-4BE5-9A4A-84A43F9396B2}" type="slidenum">
              <a:rPr lang="en-US" sz="1200" smtClean="0">
                <a:solidFill>
                  <a:schemeClr val="bg1"/>
                </a:solidFill>
              </a:rPr>
              <a:pPr/>
              <a:t>5</a:t>
            </a:fld>
            <a:endParaRPr lang="en-US" sz="1200" dirty="0">
              <a:solidFill>
                <a:schemeClr val="bg1"/>
              </a:solidFill>
            </a:endParaRPr>
          </a:p>
        </p:txBody>
      </p:sp>
      <p:pic>
        <p:nvPicPr>
          <p:cNvPr id="7" name="Picture 3" descr="C:\Users\Work\Desktop\I2M-Associates-logo - Copy.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36200" y="804333"/>
            <a:ext cx="1430620" cy="417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3073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5563"/>
            <a:ext cx="8596668" cy="1320800"/>
          </a:xfrm>
        </p:spPr>
        <p:txBody>
          <a:bodyPr>
            <a:normAutofit fontScale="90000"/>
          </a:bodyPr>
          <a:lstStyle/>
          <a:p>
            <a:r>
              <a:rPr lang="en-US" b="1" dirty="0">
                <a:effectLst>
                  <a:outerShdw blurRad="38100" dist="38100" dir="2700000" algn="tl">
                    <a:srgbClr val="000000">
                      <a:alpha val="43137"/>
                    </a:srgbClr>
                  </a:outerShdw>
                </a:effectLst>
              </a:rPr>
              <a:t>Example: GENERAL EHS GUIDELINES:  ENVIRONMENTAL CONTAMINATED LAND         </a:t>
            </a:r>
            <a:br>
              <a:rPr lang="en-US" b="1" dirty="0"/>
            </a:br>
            <a:endParaRPr lang="en-US" dirty="0"/>
          </a:p>
        </p:txBody>
      </p:sp>
      <p:sp>
        <p:nvSpPr>
          <p:cNvPr id="3" name="Content Placeholder 2"/>
          <p:cNvSpPr>
            <a:spLocks noGrp="1"/>
          </p:cNvSpPr>
          <p:nvPr>
            <p:ph idx="1"/>
          </p:nvPr>
        </p:nvSpPr>
        <p:spPr>
          <a:xfrm>
            <a:off x="744278" y="1850065"/>
            <a:ext cx="8529723" cy="4556422"/>
          </a:xfrm>
        </p:spPr>
        <p:txBody>
          <a:bodyPr>
            <a:normAutofit/>
          </a:bodyPr>
          <a:lstStyle/>
          <a:p>
            <a:pPr marL="0" indent="0">
              <a:buNone/>
            </a:pPr>
            <a:r>
              <a:rPr lang="en-US" dirty="0">
                <a:latin typeface="+mj-lt"/>
              </a:rPr>
              <a:t>Similar to U.S. EPA Superfund Guidance and Developed to Support Redevelopment “Brownfield” Projects; International Funding Protocols Require: </a:t>
            </a:r>
          </a:p>
          <a:p>
            <a:r>
              <a:rPr lang="en-US" dirty="0">
                <a:latin typeface="+mj-lt"/>
              </a:rPr>
              <a:t>Basic ESA and Due Diligence following ASTM or similar standards</a:t>
            </a:r>
          </a:p>
          <a:p>
            <a:r>
              <a:rPr lang="en-US" b="1" i="1" u="sng" dirty="0">
                <a:latin typeface="+mj-lt"/>
              </a:rPr>
              <a:t>Reporting of and Addressing Existing Contamination </a:t>
            </a:r>
          </a:p>
          <a:p>
            <a:r>
              <a:rPr lang="en-US" dirty="0">
                <a:latin typeface="+mj-lt"/>
              </a:rPr>
              <a:t>Risk Screening, and if required</a:t>
            </a:r>
          </a:p>
          <a:p>
            <a:r>
              <a:rPr lang="en-US" dirty="0">
                <a:latin typeface="+mj-lt"/>
              </a:rPr>
              <a:t>Interim Remediation </a:t>
            </a:r>
          </a:p>
          <a:p>
            <a:r>
              <a:rPr lang="en-US" dirty="0">
                <a:latin typeface="+mj-lt"/>
              </a:rPr>
              <a:t>Detailed Risk Assessment</a:t>
            </a:r>
          </a:p>
          <a:p>
            <a:r>
              <a:rPr lang="en-US" dirty="0">
                <a:latin typeface="+mj-lt"/>
              </a:rPr>
              <a:t>Selection of Remediation and Mitigation Goals</a:t>
            </a:r>
          </a:p>
          <a:p>
            <a:r>
              <a:rPr lang="en-US" dirty="0">
                <a:latin typeface="+mj-lt"/>
              </a:rPr>
              <a:t>Selection of Conceptual Approach</a:t>
            </a:r>
          </a:p>
          <a:p>
            <a:r>
              <a:rPr lang="en-US" dirty="0">
                <a:latin typeface="+mj-lt"/>
              </a:rPr>
              <a:t>Detailed Review of Remedial Technologies</a:t>
            </a:r>
          </a:p>
          <a:p>
            <a:r>
              <a:rPr lang="en-US" dirty="0">
                <a:latin typeface="+mj-lt"/>
              </a:rPr>
              <a:t>Selection and Implementation of Preferred Remediation Technologies and Plan </a:t>
            </a:r>
          </a:p>
        </p:txBody>
      </p:sp>
      <p:sp>
        <p:nvSpPr>
          <p:cNvPr id="5" name="Slide Number Placeholder 4"/>
          <p:cNvSpPr>
            <a:spLocks noGrp="1"/>
          </p:cNvSpPr>
          <p:nvPr>
            <p:ph type="sldNum" sz="quarter" idx="12"/>
          </p:nvPr>
        </p:nvSpPr>
        <p:spPr/>
        <p:txBody>
          <a:bodyPr/>
          <a:lstStyle/>
          <a:p>
            <a:fld id="{898540D1-8FFB-4BE5-9A4A-84A43F9396B2}" type="slidenum">
              <a:rPr lang="en-US" smtClean="0"/>
              <a:pPr/>
              <a:t>6</a:t>
            </a:fld>
            <a:endParaRPr lang="en-US"/>
          </a:p>
        </p:txBody>
      </p:sp>
      <p:pic>
        <p:nvPicPr>
          <p:cNvPr id="7" name="Picture 3" descr="C:\Users\Work\Desktop\I2M-Associates-logo - Copy.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6200" y="804333"/>
            <a:ext cx="1430620" cy="417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6159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2D3CE-17BE-41B7-B035-51CB66736785}"/>
              </a:ext>
            </a:extLst>
          </p:cNvPr>
          <p:cNvSpPr>
            <a:spLocks noGrp="1"/>
          </p:cNvSpPr>
          <p:nvPr>
            <p:ph type="title"/>
          </p:nvPr>
        </p:nvSpPr>
        <p:spPr>
          <a:xfrm>
            <a:off x="611072" y="609600"/>
            <a:ext cx="8596668" cy="1320800"/>
          </a:xfrm>
        </p:spPr>
        <p:txBody>
          <a:bodyPr/>
          <a:lstStyle/>
          <a:p>
            <a:r>
              <a:rPr lang="en-US" dirty="0"/>
              <a:t>Update:  International Bank for Reconstruction and Development (IBRD) </a:t>
            </a:r>
          </a:p>
        </p:txBody>
      </p:sp>
      <p:sp>
        <p:nvSpPr>
          <p:cNvPr id="3" name="Content Placeholder 2">
            <a:extLst>
              <a:ext uri="{FF2B5EF4-FFF2-40B4-BE49-F238E27FC236}">
                <a16:creationId xmlns:a16="http://schemas.microsoft.com/office/drawing/2014/main" id="{EE75534A-3C2F-4F7B-A944-8A8D622C2B0A}"/>
              </a:ext>
            </a:extLst>
          </p:cNvPr>
          <p:cNvSpPr>
            <a:spLocks noGrp="1"/>
          </p:cNvSpPr>
          <p:nvPr>
            <p:ph idx="1"/>
          </p:nvPr>
        </p:nvSpPr>
        <p:spPr/>
        <p:txBody>
          <a:bodyPr>
            <a:normAutofit fontScale="85000" lnSpcReduction="10000"/>
          </a:bodyPr>
          <a:lstStyle/>
          <a:p>
            <a:r>
              <a:rPr lang="en-US" dirty="0">
                <a:latin typeface="+mj-lt"/>
              </a:rPr>
              <a:t>On April 21, 2018, the World Bank Group’s shareholders announced funding increase of $7.5 billion paid-in capital and $52.6 billion callable capital increase for IBRD. </a:t>
            </a:r>
          </a:p>
          <a:p>
            <a:r>
              <a:rPr lang="en-US" dirty="0">
                <a:latin typeface="+mj-lt"/>
              </a:rPr>
              <a:t>IBRD countries will be classified into one of four </a:t>
            </a:r>
            <a:r>
              <a:rPr lang="en-US" b="1" dirty="0">
                <a:latin typeface="+mj-lt"/>
              </a:rPr>
              <a:t>Pricing Categories</a:t>
            </a:r>
            <a:r>
              <a:rPr lang="en-US" dirty="0">
                <a:latin typeface="+mj-lt"/>
              </a:rPr>
              <a:t>:</a:t>
            </a:r>
          </a:p>
          <a:p>
            <a:r>
              <a:rPr lang="en-US" b="1" dirty="0">
                <a:latin typeface="+mj-lt"/>
              </a:rPr>
              <a:t>Group A</a:t>
            </a:r>
            <a:r>
              <a:rPr lang="en-US" dirty="0">
                <a:latin typeface="+mj-lt"/>
              </a:rPr>
              <a:t>: Blends, small states, countries in fragile and conflict-affected situations (FCS) and recent IDA graduates. These countries are exempt from the maturity premium increase regardless of their income levels.</a:t>
            </a:r>
          </a:p>
          <a:p>
            <a:r>
              <a:rPr lang="en-US" b="1" dirty="0">
                <a:latin typeface="+mj-lt"/>
              </a:rPr>
              <a:t>Group B</a:t>
            </a:r>
            <a:r>
              <a:rPr lang="en-US" dirty="0">
                <a:latin typeface="+mj-lt"/>
              </a:rPr>
              <a:t>: Countries below-GDI which do not qualify for an exemption listed in Group A.</a:t>
            </a:r>
          </a:p>
          <a:p>
            <a:r>
              <a:rPr lang="en-US" b="1" dirty="0">
                <a:latin typeface="+mj-lt"/>
              </a:rPr>
              <a:t>Group C</a:t>
            </a:r>
            <a:r>
              <a:rPr lang="en-US" dirty="0">
                <a:latin typeface="+mj-lt"/>
              </a:rPr>
              <a:t>: Countries above-GDI, but below HIC status (high-income countries), and which do not qualify for an exemption listed in Group A.</a:t>
            </a:r>
          </a:p>
          <a:p>
            <a:r>
              <a:rPr lang="en-US" b="1" dirty="0">
                <a:latin typeface="+mj-lt"/>
              </a:rPr>
              <a:t>Group D</a:t>
            </a:r>
            <a:r>
              <a:rPr lang="en-US" dirty="0">
                <a:latin typeface="+mj-lt"/>
              </a:rPr>
              <a:t>: Countries with high income status (HIC) and which do not qualify for an exemption listed in Group A.</a:t>
            </a:r>
          </a:p>
          <a:p>
            <a:r>
              <a:rPr lang="en-US" dirty="0">
                <a:latin typeface="+mj-lt"/>
              </a:rPr>
              <a:t>Graduation Discussion Income (GDI) is the level of GNI per capita of a member country above which graduation from IBRD starts being discussed, as published annually in the World Bank’s Per Capita Income Guidelines for Operational Purposes.</a:t>
            </a:r>
          </a:p>
        </p:txBody>
      </p:sp>
      <p:sp>
        <p:nvSpPr>
          <p:cNvPr id="4" name="Footer Placeholder 3">
            <a:extLst>
              <a:ext uri="{FF2B5EF4-FFF2-40B4-BE49-F238E27FC236}">
                <a16:creationId xmlns:a16="http://schemas.microsoft.com/office/drawing/2014/main" id="{BDD22800-BF75-4259-B225-FDD6071FCA64}"/>
              </a:ext>
            </a:extLst>
          </p:cNvPr>
          <p:cNvSpPr>
            <a:spLocks noGrp="1"/>
          </p:cNvSpPr>
          <p:nvPr>
            <p:ph type="ftr" sz="quarter" idx="11"/>
          </p:nvPr>
        </p:nvSpPr>
        <p:spPr/>
        <p:txBody>
          <a:bodyPr/>
          <a:lstStyle/>
          <a:p>
            <a:r>
              <a:rPr lang="en-US" dirty="0"/>
              <a:t>I2M Associates</a:t>
            </a:r>
          </a:p>
        </p:txBody>
      </p:sp>
      <p:sp>
        <p:nvSpPr>
          <p:cNvPr id="5" name="Slide Number Placeholder 4">
            <a:extLst>
              <a:ext uri="{FF2B5EF4-FFF2-40B4-BE49-F238E27FC236}">
                <a16:creationId xmlns:a16="http://schemas.microsoft.com/office/drawing/2014/main" id="{8C4F320D-E3C0-423D-8EEA-B2AB263620B3}"/>
              </a:ext>
            </a:extLst>
          </p:cNvPr>
          <p:cNvSpPr>
            <a:spLocks noGrp="1"/>
          </p:cNvSpPr>
          <p:nvPr>
            <p:ph type="sldNum" sz="quarter" idx="12"/>
          </p:nvPr>
        </p:nvSpPr>
        <p:spPr/>
        <p:txBody>
          <a:bodyPr/>
          <a:lstStyle/>
          <a:p>
            <a:fld id="{898540D1-8FFB-4BE5-9A4A-84A43F9396B2}" type="slidenum">
              <a:rPr lang="en-US" smtClean="0"/>
              <a:pPr/>
              <a:t>7</a:t>
            </a:fld>
            <a:endParaRPr lang="en-US"/>
          </a:p>
        </p:txBody>
      </p:sp>
    </p:spTree>
    <p:extLst>
      <p:ext uri="{BB962C8B-B14F-4D97-AF65-F5344CB8AC3E}">
        <p14:creationId xmlns:p14="http://schemas.microsoft.com/office/powerpoint/2010/main" val="408709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845" y="228600"/>
            <a:ext cx="8730288" cy="1092200"/>
          </a:xfrm>
        </p:spPr>
        <p:txBody>
          <a:bodyPr>
            <a:noAutofit/>
          </a:bodyPr>
          <a:lstStyle/>
          <a:p>
            <a:r>
              <a:rPr lang="en-US" b="1" dirty="0">
                <a:effectLst>
                  <a:outerShdw blurRad="38100" dist="38100" dir="2700000" algn="tl">
                    <a:srgbClr val="000000">
                      <a:alpha val="43137"/>
                    </a:srgbClr>
                  </a:outerShdw>
                </a:effectLst>
              </a:rPr>
              <a:t>Environmental Requirements Are Implemented during funding process by World Bank Group or Equator Principles, including:  </a:t>
            </a:r>
          </a:p>
        </p:txBody>
      </p:sp>
      <p:sp>
        <p:nvSpPr>
          <p:cNvPr id="3" name="Content Placeholder 2"/>
          <p:cNvSpPr>
            <a:spLocks noGrp="1"/>
          </p:cNvSpPr>
          <p:nvPr>
            <p:ph idx="1"/>
          </p:nvPr>
        </p:nvSpPr>
        <p:spPr>
          <a:xfrm>
            <a:off x="375464" y="1882488"/>
            <a:ext cx="6016869" cy="4413800"/>
          </a:xfrm>
        </p:spPr>
        <p:txBody>
          <a:bodyPr>
            <a:normAutofit/>
          </a:bodyPr>
          <a:lstStyle/>
          <a:p>
            <a:pPr lvl="1" algn="just">
              <a:lnSpc>
                <a:spcPct val="115000"/>
              </a:lnSpc>
              <a:spcBef>
                <a:spcPts val="600"/>
              </a:spcBef>
              <a:spcAft>
                <a:spcPts val="600"/>
              </a:spcAft>
              <a:buFont typeface="Symbol" panose="05050102010706020507" pitchFamily="18" charset="2"/>
              <a:buChar char=""/>
            </a:pPr>
            <a:endPar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15000"/>
              </a:lnSpc>
              <a:spcBef>
                <a:spcPts val="600"/>
              </a:spcBef>
              <a:spcAft>
                <a:spcPts val="600"/>
              </a:spcAft>
              <a:buFont typeface="Symbol" panose="05050102010706020507" pitchFamily="18" charset="2"/>
              <a:buChar char=""/>
            </a:pPr>
            <a:r>
              <a:rPr lang="en-US" sz="2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sz="2200" dirty="0">
                <a:solidFill>
                  <a:schemeClr val="tx1"/>
                </a:solidFill>
                <a:latin typeface="+mj-lt"/>
                <a:ea typeface="Times New Roman" panose="02020603050405020304" pitchFamily="18" charset="0"/>
                <a:cs typeface="Times New Roman" panose="02020603050405020304" pitchFamily="18" charset="0"/>
              </a:rPr>
              <a:t>Review and Categorization  </a:t>
            </a:r>
          </a:p>
          <a:p>
            <a:pPr marL="744538" lvl="1" indent="-287338">
              <a:spcBef>
                <a:spcPts val="600"/>
              </a:spcBef>
              <a:spcAft>
                <a:spcPts val="600"/>
              </a:spcAft>
              <a:buFont typeface="Symbol" panose="05050102010706020507" pitchFamily="18" charset="2"/>
              <a:buChar char=""/>
            </a:pPr>
            <a:r>
              <a:rPr lang="en-US" sz="2200" dirty="0">
                <a:solidFill>
                  <a:schemeClr val="tx1"/>
                </a:solidFill>
                <a:latin typeface="+mj-lt"/>
                <a:ea typeface="Times New Roman" panose="02020603050405020304" pitchFamily="18" charset="0"/>
                <a:cs typeface="Times New Roman" panose="02020603050405020304" pitchFamily="18" charset="0"/>
              </a:rPr>
              <a:t>2. Completion of Environmental       	  	  	  and Social Assessment  </a:t>
            </a:r>
          </a:p>
          <a:p>
            <a:pPr lvl="1">
              <a:spcBef>
                <a:spcPts val="600"/>
              </a:spcBef>
              <a:spcAft>
                <a:spcPts val="600"/>
              </a:spcAft>
              <a:buFont typeface="Symbol" panose="05050102010706020507" pitchFamily="18" charset="2"/>
              <a:buChar char=""/>
            </a:pPr>
            <a:r>
              <a:rPr lang="en-US" sz="2200" dirty="0">
                <a:solidFill>
                  <a:schemeClr val="tx1"/>
                </a:solidFill>
                <a:latin typeface="+mj-lt"/>
                <a:ea typeface="Times New Roman" panose="02020603050405020304" pitchFamily="18" charset="0"/>
                <a:cs typeface="Times New Roman" panose="02020603050405020304" pitchFamily="18" charset="0"/>
              </a:rPr>
              <a:t>3. Identifying Environmental &amp; 		  	  	  Social Standards </a:t>
            </a:r>
          </a:p>
          <a:p>
            <a:pPr lvl="1">
              <a:lnSpc>
                <a:spcPct val="110000"/>
              </a:lnSpc>
              <a:spcBef>
                <a:spcPts val="600"/>
              </a:spcBef>
              <a:spcAft>
                <a:spcPts val="600"/>
              </a:spcAft>
              <a:buFont typeface="Symbol" panose="05050102010706020507" pitchFamily="18" charset="2"/>
              <a:buChar char=""/>
            </a:pPr>
            <a:r>
              <a:rPr lang="en-US" sz="2200" dirty="0">
                <a:solidFill>
                  <a:schemeClr val="tx1"/>
                </a:solidFill>
                <a:latin typeface="+mj-lt"/>
                <a:ea typeface="Times New Roman" panose="02020603050405020304" pitchFamily="18" charset="0"/>
                <a:cs typeface="Times New Roman" panose="02020603050405020304" pitchFamily="18" charset="0"/>
              </a:rPr>
              <a:t>4. Developing and Implementing  	   	   	  </a:t>
            </a:r>
            <a:r>
              <a:rPr lang="en-US" sz="2200" b="1" dirty="0">
                <a:solidFill>
                  <a:schemeClr val="tx1"/>
                </a:solidFill>
                <a:latin typeface="+mj-lt"/>
                <a:ea typeface="Times New Roman" panose="02020603050405020304" pitchFamily="18" charset="0"/>
                <a:cs typeface="Times New Roman" panose="02020603050405020304" pitchFamily="18" charset="0"/>
              </a:rPr>
              <a:t>Environmental/Social Management  	  System and Action Plan   </a:t>
            </a:r>
          </a:p>
          <a:p>
            <a:pPr marL="457200" lvl="1" indent="0" algn="just">
              <a:lnSpc>
                <a:spcPct val="115000"/>
              </a:lnSpc>
              <a:spcBef>
                <a:spcPts val="600"/>
              </a:spcBef>
              <a:spcAft>
                <a:spcPts val="600"/>
              </a:spcAft>
              <a:buNone/>
            </a:pPr>
            <a:endParaRPr lang="en-US" sz="22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a:xfrm>
            <a:off x="10308165" y="6283036"/>
            <a:ext cx="683339" cy="570401"/>
          </a:xfrm>
        </p:spPr>
        <p:txBody>
          <a:bodyPr/>
          <a:lstStyle/>
          <a:p>
            <a:fld id="{898540D1-8FFB-4BE5-9A4A-84A43F9396B2}" type="slidenum">
              <a:rPr lang="en-US" sz="1200" smtClean="0">
                <a:solidFill>
                  <a:schemeClr val="bg1"/>
                </a:solidFill>
              </a:rPr>
              <a:pPr/>
              <a:t>8</a:t>
            </a:fld>
            <a:endParaRPr lang="en-US" sz="1200" dirty="0">
              <a:solidFill>
                <a:schemeClr val="bg1"/>
              </a:solidFill>
            </a:endParaRPr>
          </a:p>
        </p:txBody>
      </p:sp>
      <p:sp>
        <p:nvSpPr>
          <p:cNvPr id="4" name="Rectangle 3"/>
          <p:cNvSpPr/>
          <p:nvPr/>
        </p:nvSpPr>
        <p:spPr>
          <a:xfrm>
            <a:off x="969048" y="1629912"/>
            <a:ext cx="184731" cy="630942"/>
          </a:xfrm>
          <a:prstGeom prst="rect">
            <a:avLst/>
          </a:prstGeom>
        </p:spPr>
        <p:txBody>
          <a:bodyPr wrap="none">
            <a:spAutoFit/>
          </a:bodyPr>
          <a:lstStyle/>
          <a:p>
            <a:pPr lvl="0" defTabSz="457200">
              <a:spcBef>
                <a:spcPts val="1000"/>
              </a:spcBef>
              <a:buClr>
                <a:srgbClr val="90C226"/>
              </a:buClr>
              <a:buSzPct val="80000"/>
            </a:pPr>
            <a:endParaRPr lang="en-US" sz="3500" dirty="0">
              <a:solidFill>
                <a:prstClr val="white">
                  <a:lumMod val="75000"/>
                  <a:lumOff val="25000"/>
                </a:prstClr>
              </a:solidFill>
            </a:endParaRPr>
          </a:p>
        </p:txBody>
      </p:sp>
      <p:sp>
        <p:nvSpPr>
          <p:cNvPr id="9" name="Content Placeholder 2"/>
          <p:cNvSpPr txBox="1">
            <a:spLocks/>
          </p:cNvSpPr>
          <p:nvPr/>
        </p:nvSpPr>
        <p:spPr>
          <a:xfrm>
            <a:off x="5519207" y="1945383"/>
            <a:ext cx="4623330" cy="4503175"/>
          </a:xfrm>
          <a:prstGeom prst="rect">
            <a:avLst/>
          </a:prstGeom>
        </p:spPr>
        <p:txBody>
          <a:bodyPr vert="horz" lIns="91440" tIns="45720" rIns="91440" bIns="45720" rtlCol="0">
            <a:normAutofit fontScale="3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lgn="just">
              <a:lnSpc>
                <a:spcPct val="115000"/>
              </a:lnSpc>
              <a:spcBef>
                <a:spcPts val="600"/>
              </a:spcBef>
              <a:spcAft>
                <a:spcPts val="600"/>
              </a:spcAft>
              <a:buFont typeface="Symbol" panose="05050102010706020507" pitchFamily="18" charset="2"/>
              <a:buChar char=""/>
            </a:pPr>
            <a:endParaRPr lang="en-US" sz="7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15000"/>
              </a:lnSpc>
              <a:spcBef>
                <a:spcPts val="600"/>
              </a:spcBef>
              <a:spcAft>
                <a:spcPts val="600"/>
              </a:spcAft>
              <a:buFont typeface="Symbol" panose="05050102010706020507" pitchFamily="18" charset="2"/>
              <a:buChar char=""/>
            </a:pPr>
            <a:r>
              <a:rPr lang="en-US" sz="6800" dirty="0">
                <a:solidFill>
                  <a:schemeClr val="tx1"/>
                </a:solidFill>
                <a:latin typeface="+mj-lt"/>
                <a:ea typeface="Times New Roman" panose="02020603050405020304" pitchFamily="18" charset="0"/>
                <a:cs typeface="Times New Roman" panose="02020603050405020304" pitchFamily="18" charset="0"/>
              </a:rPr>
              <a:t>5. Stakeholder Engagement</a:t>
            </a:r>
          </a:p>
          <a:p>
            <a:pPr lvl="1">
              <a:lnSpc>
                <a:spcPct val="115000"/>
              </a:lnSpc>
              <a:spcBef>
                <a:spcPts val="600"/>
              </a:spcBef>
              <a:spcAft>
                <a:spcPts val="600"/>
              </a:spcAft>
              <a:buFont typeface="Symbol" panose="05050102010706020507" pitchFamily="18" charset="2"/>
              <a:buChar char=""/>
            </a:pPr>
            <a:r>
              <a:rPr lang="en-US" sz="6800" dirty="0">
                <a:solidFill>
                  <a:schemeClr val="tx1"/>
                </a:solidFill>
                <a:latin typeface="+mj-lt"/>
                <a:ea typeface="Times New Roman" panose="02020603050405020304" pitchFamily="18" charset="0"/>
                <a:cs typeface="Times New Roman" panose="02020603050405020304" pitchFamily="18" charset="0"/>
              </a:rPr>
              <a:t>6. Grievance Mechanism</a:t>
            </a:r>
          </a:p>
          <a:p>
            <a:pPr lvl="1">
              <a:lnSpc>
                <a:spcPct val="115000"/>
              </a:lnSpc>
              <a:spcBef>
                <a:spcPts val="600"/>
              </a:spcBef>
              <a:spcAft>
                <a:spcPts val="600"/>
              </a:spcAft>
              <a:buFont typeface="Symbol" panose="05050102010706020507" pitchFamily="18" charset="2"/>
              <a:buChar char=""/>
            </a:pPr>
            <a:r>
              <a:rPr lang="en-US" sz="6800" dirty="0">
                <a:solidFill>
                  <a:schemeClr val="tx1"/>
                </a:solidFill>
                <a:latin typeface="+mj-lt"/>
                <a:ea typeface="Times New Roman" panose="02020603050405020304" pitchFamily="18" charset="0"/>
                <a:cs typeface="Times New Roman" panose="02020603050405020304" pitchFamily="18" charset="0"/>
              </a:rPr>
              <a:t>7. Independent Review </a:t>
            </a:r>
          </a:p>
          <a:p>
            <a:pPr lvl="1">
              <a:lnSpc>
                <a:spcPct val="115000"/>
              </a:lnSpc>
              <a:spcBef>
                <a:spcPts val="600"/>
              </a:spcBef>
              <a:spcAft>
                <a:spcPts val="600"/>
              </a:spcAft>
              <a:buFont typeface="Symbol" panose="05050102010706020507" pitchFamily="18" charset="2"/>
              <a:buChar char=""/>
            </a:pPr>
            <a:r>
              <a:rPr lang="en-US" sz="6800" dirty="0">
                <a:solidFill>
                  <a:schemeClr val="tx1"/>
                </a:solidFill>
                <a:latin typeface="+mj-lt"/>
                <a:ea typeface="Times New Roman" panose="02020603050405020304" pitchFamily="18" charset="0"/>
                <a:cs typeface="Times New Roman" panose="02020603050405020304" pitchFamily="18" charset="0"/>
              </a:rPr>
              <a:t>8. Covenants </a:t>
            </a:r>
          </a:p>
          <a:p>
            <a:pPr lvl="1">
              <a:lnSpc>
                <a:spcPct val="115000"/>
              </a:lnSpc>
              <a:spcBef>
                <a:spcPts val="600"/>
              </a:spcBef>
              <a:spcAft>
                <a:spcPts val="600"/>
              </a:spcAft>
              <a:buFont typeface="Symbol" panose="05050102010706020507" pitchFamily="18" charset="2"/>
              <a:buChar char=""/>
            </a:pPr>
            <a:r>
              <a:rPr lang="en-US" sz="6800" dirty="0">
                <a:solidFill>
                  <a:schemeClr val="tx1"/>
                </a:solidFill>
                <a:latin typeface="+mj-lt"/>
                <a:ea typeface="Times New Roman" panose="02020603050405020304" pitchFamily="18" charset="0"/>
                <a:cs typeface="Times New Roman" panose="02020603050405020304" pitchFamily="18" charset="0"/>
              </a:rPr>
              <a:t>9. </a:t>
            </a:r>
            <a:r>
              <a:rPr lang="en-US" sz="6800" b="1" u="sng" dirty="0">
                <a:solidFill>
                  <a:schemeClr val="tx1"/>
                </a:solidFill>
                <a:latin typeface="+mj-lt"/>
                <a:ea typeface="Times New Roman" panose="02020603050405020304" pitchFamily="18" charset="0"/>
                <a:cs typeface="Times New Roman" panose="02020603050405020304" pitchFamily="18" charset="0"/>
              </a:rPr>
              <a:t>Independent</a:t>
            </a:r>
            <a:r>
              <a:rPr lang="en-US" sz="6800" dirty="0">
                <a:solidFill>
                  <a:schemeClr val="tx1"/>
                </a:solidFill>
                <a:latin typeface="+mj-lt"/>
                <a:ea typeface="Times New Roman" panose="02020603050405020304" pitchFamily="18" charset="0"/>
                <a:cs typeface="Times New Roman" panose="02020603050405020304" pitchFamily="18" charset="0"/>
              </a:rPr>
              <a:t> Monitoring and  Reporting </a:t>
            </a:r>
          </a:p>
          <a:p>
            <a:pPr lvl="1">
              <a:lnSpc>
                <a:spcPct val="115000"/>
              </a:lnSpc>
              <a:spcBef>
                <a:spcPts val="600"/>
              </a:spcBef>
              <a:spcAft>
                <a:spcPts val="600"/>
              </a:spcAft>
              <a:buFont typeface="Symbol" panose="05050102010706020507" pitchFamily="18" charset="2"/>
              <a:buChar char=""/>
            </a:pPr>
            <a:r>
              <a:rPr lang="en-US" sz="6800" dirty="0">
                <a:solidFill>
                  <a:schemeClr val="tx1"/>
                </a:solidFill>
                <a:latin typeface="+mj-lt"/>
                <a:ea typeface="Times New Roman" panose="02020603050405020304" pitchFamily="18" charset="0"/>
                <a:cs typeface="Times New Roman" panose="02020603050405020304" pitchFamily="18" charset="0"/>
              </a:rPr>
              <a:t>10. </a:t>
            </a:r>
            <a:r>
              <a:rPr lang="en-US" sz="6800" b="1" dirty="0">
                <a:solidFill>
                  <a:schemeClr val="tx1"/>
                </a:solidFill>
                <a:latin typeface="+mj-lt"/>
                <a:ea typeface="Times New Roman" panose="02020603050405020304" pitchFamily="18" charset="0"/>
                <a:cs typeface="Times New Roman" panose="02020603050405020304" pitchFamily="18" charset="0"/>
              </a:rPr>
              <a:t>Reporting / Transparency</a:t>
            </a:r>
          </a:p>
        </p:txBody>
      </p:sp>
      <p:pic>
        <p:nvPicPr>
          <p:cNvPr id="10" name="Picture 3" descr="C:\Users\Work\Desktop\I2M-Associates-logo - Copy.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36200" y="804333"/>
            <a:ext cx="1430620" cy="417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146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effectLst>
                  <a:outerShdw blurRad="38100" dist="38100" dir="2700000" algn="tl">
                    <a:srgbClr val="000000">
                      <a:alpha val="43137"/>
                    </a:srgbClr>
                  </a:outerShdw>
                </a:effectLst>
              </a:rPr>
              <a:t>Update: Equator Principles</a:t>
            </a:r>
          </a:p>
        </p:txBody>
      </p:sp>
      <p:sp>
        <p:nvSpPr>
          <p:cNvPr id="3" name="Content Placeholder 2"/>
          <p:cNvSpPr>
            <a:spLocks noGrp="1"/>
          </p:cNvSpPr>
          <p:nvPr>
            <p:ph idx="1"/>
          </p:nvPr>
        </p:nvSpPr>
        <p:spPr>
          <a:xfrm>
            <a:off x="677334" y="1648691"/>
            <a:ext cx="8596668" cy="4392671"/>
          </a:xfrm>
          <a:ln>
            <a:noFill/>
          </a:ln>
        </p:spPr>
        <p:txBody>
          <a:bodyPr>
            <a:normAutofit fontScale="92500"/>
          </a:bodyPr>
          <a:lstStyle/>
          <a:p>
            <a:pPr>
              <a:lnSpc>
                <a:spcPct val="110000"/>
              </a:lnSpc>
              <a:spcBef>
                <a:spcPts val="1200"/>
              </a:spcBef>
            </a:pPr>
            <a:r>
              <a:rPr lang="en-US" sz="2000" b="1" dirty="0">
                <a:latin typeface="+mj-lt"/>
              </a:rPr>
              <a:t>The Equator Principles Association published a new document: </a:t>
            </a:r>
            <a:r>
              <a:rPr lang="en-US" sz="2000" b="1" dirty="0">
                <a:solidFill>
                  <a:srgbClr val="92D050"/>
                </a:solidFill>
                <a:latin typeface="+mj-lt"/>
              </a:rPr>
              <a:t>‘</a:t>
            </a:r>
            <a:r>
              <a:rPr lang="en-US" sz="2000" b="1" u="sng" dirty="0">
                <a:latin typeface="+mj-lt"/>
                <a:hlinkClick r:id="rId2" tooltip="Download the Equator Principles (June 2013) Implementation Note - July 2014"/>
              </a:rPr>
              <a:t>Equator Principles Implementation Note’</a:t>
            </a:r>
            <a:r>
              <a:rPr lang="en-US" sz="2000" b="1" dirty="0">
                <a:latin typeface="+mj-lt"/>
              </a:rPr>
              <a:t> with external stakeholders and other interested parties.</a:t>
            </a:r>
            <a:endParaRPr lang="en-US" sz="2000" dirty="0">
              <a:latin typeface="+mj-lt"/>
            </a:endParaRPr>
          </a:p>
          <a:p>
            <a:pPr>
              <a:lnSpc>
                <a:spcPct val="110000"/>
              </a:lnSpc>
              <a:spcBef>
                <a:spcPts val="1200"/>
              </a:spcBef>
            </a:pPr>
            <a:r>
              <a:rPr lang="en-US" sz="2000" dirty="0">
                <a:latin typeface="+mj-lt"/>
              </a:rPr>
              <a:t>The document, written by EPFIs, contains selected information and examples to support the understanding of the requirements in, and implementation of, the </a:t>
            </a:r>
            <a:r>
              <a:rPr lang="en-US" sz="2000" u="sng" dirty="0">
                <a:latin typeface="+mj-lt"/>
                <a:hlinkClick r:id="rId3"/>
              </a:rPr>
              <a:t>Equator Principles</a:t>
            </a:r>
            <a:r>
              <a:rPr lang="en-US" sz="2000" dirty="0">
                <a:latin typeface="+mj-lt"/>
              </a:rPr>
              <a:t>.</a:t>
            </a:r>
          </a:p>
          <a:p>
            <a:pPr>
              <a:lnSpc>
                <a:spcPct val="110000"/>
              </a:lnSpc>
              <a:spcBef>
                <a:spcPts val="1200"/>
              </a:spcBef>
            </a:pPr>
            <a:r>
              <a:rPr lang="en-US" sz="2000" dirty="0">
                <a:latin typeface="+mj-lt"/>
              </a:rPr>
              <a:t>The document comprises a series of modules supporting the implementation of the requirements contained in the </a:t>
            </a:r>
            <a:r>
              <a:rPr lang="en-US" sz="2000" u="sng" dirty="0">
                <a:latin typeface="+mj-lt"/>
                <a:hlinkClick r:id="rId3"/>
              </a:rPr>
              <a:t>Equator Principles</a:t>
            </a:r>
            <a:r>
              <a:rPr lang="en-US" sz="2000" dirty="0">
                <a:latin typeface="+mj-lt"/>
              </a:rPr>
              <a:t> on </a:t>
            </a:r>
            <a:r>
              <a:rPr lang="en-US" sz="2000" u="sng" dirty="0">
                <a:latin typeface="+mj-lt"/>
              </a:rPr>
              <a:t>scope, climate change </a:t>
            </a:r>
            <a:r>
              <a:rPr lang="en-US" sz="2000" dirty="0">
                <a:latin typeface="+mj-lt"/>
              </a:rPr>
              <a:t>(Principle 2 and Annex A of the </a:t>
            </a:r>
            <a:r>
              <a:rPr lang="en-US" sz="2000" u="sng" dirty="0">
                <a:latin typeface="+mj-lt"/>
                <a:hlinkClick r:id="rId3"/>
              </a:rPr>
              <a:t>Equator Principles</a:t>
            </a:r>
            <a:r>
              <a:rPr lang="en-US" sz="2000" dirty="0">
                <a:latin typeface="+mj-lt"/>
              </a:rPr>
              <a:t>) and </a:t>
            </a:r>
            <a:r>
              <a:rPr lang="en-US" sz="2000" u="sng" dirty="0">
                <a:latin typeface="+mj-lt"/>
              </a:rPr>
              <a:t>reporting</a:t>
            </a:r>
            <a:r>
              <a:rPr lang="en-US" sz="2000" dirty="0">
                <a:latin typeface="+mj-lt"/>
              </a:rPr>
              <a:t> (Principle 5, 10 and Annex B of the </a:t>
            </a:r>
            <a:r>
              <a:rPr lang="en-US" sz="2000" u="sng" dirty="0">
                <a:latin typeface="+mj-lt"/>
                <a:hlinkClick r:id="rId3"/>
              </a:rPr>
              <a:t>Equator Principles</a:t>
            </a:r>
            <a:r>
              <a:rPr lang="en-US" sz="2000" dirty="0">
                <a:latin typeface="+mj-lt"/>
              </a:rPr>
              <a:t>),</a:t>
            </a:r>
          </a:p>
          <a:p>
            <a:pPr>
              <a:lnSpc>
                <a:spcPct val="110000"/>
              </a:lnSpc>
              <a:spcBef>
                <a:spcPts val="1200"/>
              </a:spcBef>
            </a:pPr>
            <a:r>
              <a:rPr lang="en-US" sz="2000" dirty="0">
                <a:latin typeface="+mj-lt"/>
              </a:rPr>
              <a:t>The document includes provisions for reporting and addressing such environmental issues as </a:t>
            </a:r>
            <a:r>
              <a:rPr lang="en-US" sz="2000" u="sng" dirty="0">
                <a:latin typeface="+mj-lt"/>
              </a:rPr>
              <a:t>air quality, carbon impact, existing contamination</a:t>
            </a:r>
            <a:r>
              <a:rPr lang="en-US" sz="2000" dirty="0">
                <a:latin typeface="+mj-lt"/>
              </a:rPr>
              <a:t>.</a:t>
            </a:r>
          </a:p>
          <a:p>
            <a:pPr marL="457200" lvl="1" indent="-457200">
              <a:buFont typeface="Wingdings" panose="05000000000000000000" pitchFamily="2" charset="2"/>
              <a:buChar char="Ø"/>
            </a:pPr>
            <a:endParaRPr lang="en-US" sz="3200" dirty="0"/>
          </a:p>
        </p:txBody>
      </p:sp>
      <p:sp>
        <p:nvSpPr>
          <p:cNvPr id="5" name="Slide Number Placeholder 4"/>
          <p:cNvSpPr>
            <a:spLocks noGrp="1"/>
          </p:cNvSpPr>
          <p:nvPr>
            <p:ph type="sldNum" sz="quarter" idx="12"/>
          </p:nvPr>
        </p:nvSpPr>
        <p:spPr>
          <a:xfrm>
            <a:off x="10405609" y="6042142"/>
            <a:ext cx="816573" cy="365125"/>
          </a:xfrm>
        </p:spPr>
        <p:txBody>
          <a:bodyPr/>
          <a:lstStyle/>
          <a:p>
            <a:fld id="{898540D1-8FFB-4BE5-9A4A-84A43F9396B2}" type="slidenum">
              <a:rPr lang="en-US" sz="1200" smtClean="0">
                <a:solidFill>
                  <a:schemeClr val="bg1"/>
                </a:solidFill>
              </a:rPr>
              <a:pPr/>
              <a:t>9</a:t>
            </a:fld>
            <a:endParaRPr lang="en-US" sz="1200" dirty="0">
              <a:solidFill>
                <a:schemeClr val="bg1"/>
              </a:solidFill>
            </a:endParaRPr>
          </a:p>
        </p:txBody>
      </p:sp>
      <p:pic>
        <p:nvPicPr>
          <p:cNvPr id="7" name="Picture 3" descr="C:\Users\Work\Desktop\I2M-Associates-logo - Copy.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36200" y="804333"/>
            <a:ext cx="1430620" cy="417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36184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Arial-Times New Roman">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8546</TotalTime>
  <Words>1723</Words>
  <Application>Microsoft Office PowerPoint</Application>
  <PresentationFormat>Widescreen</PresentationFormat>
  <Paragraphs>176</Paragraphs>
  <Slides>22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Symbol</vt:lpstr>
      <vt:lpstr>Times New Roman</vt:lpstr>
      <vt:lpstr>Wingdings</vt:lpstr>
      <vt:lpstr>Wingdings 3</vt:lpstr>
      <vt:lpstr>Facet</vt:lpstr>
      <vt:lpstr>World Bank / International Finance Corporation (IFC) Financing  Environmental Update </vt:lpstr>
      <vt:lpstr>Acknowledgements</vt:lpstr>
      <vt:lpstr>Principles and Protocols of the World Bank, IFC, and Equator Principles EFIs </vt:lpstr>
      <vt:lpstr>Example: Bahamas Former Refinery &amp; Terminal</vt:lpstr>
      <vt:lpstr>World Bank Group EHS Guidelines</vt:lpstr>
      <vt:lpstr>Example: GENERAL EHS GUIDELINES:  ENVIRONMENTAL CONTAMINATED LAND          </vt:lpstr>
      <vt:lpstr>Update:  International Bank for Reconstruction and Development (IBRD) </vt:lpstr>
      <vt:lpstr>Environmental Requirements Are Implemented during funding process by World Bank Group or Equator Principles, including:  </vt:lpstr>
      <vt:lpstr>Update: Equator Principles</vt:lpstr>
      <vt:lpstr>Equator Principles (EP)</vt:lpstr>
      <vt:lpstr>World Bank Group &amp; IFC Commitment to Operate By Example including IFC Office Brownfields</vt:lpstr>
      <vt:lpstr>Energy Directions Policy and Climate Change Reporting Update</vt:lpstr>
      <vt:lpstr>Update: Energy Directions Policy and Climate Change </vt:lpstr>
      <vt:lpstr>Update on World Bank/IFC Energy Investment Policy Implementation</vt:lpstr>
      <vt:lpstr>EHS Guidelines and Equator Principles are Integrated in Funding Process</vt:lpstr>
      <vt:lpstr>Environmental Plan Compliance Required by Loan Documents</vt:lpstr>
      <vt:lpstr>Loan Agreement Terms</vt:lpstr>
      <vt:lpstr>Public Reporting &amp; Transparency</vt:lpstr>
      <vt:lpstr>Case Study: Cartagena Refinery Redevelopment</vt:lpstr>
      <vt:lpstr>Case Study: Cartagena Refinery Redevelopment</vt:lpstr>
      <vt:lpstr>Conclusions</vt:lpstr>
      <vt:lpstr>Questions and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Health, and Property Damage Issues Raised by Litigants Opposing Hydraulic Fracturing and Oil and Gas Production in Texas</dc:title>
  <dc:creator>Lori</dc:creator>
  <cp:lastModifiedBy>Richard Bost</cp:lastModifiedBy>
  <cp:revision>182</cp:revision>
  <dcterms:created xsi:type="dcterms:W3CDTF">2015-07-31T14:37:55Z</dcterms:created>
  <dcterms:modified xsi:type="dcterms:W3CDTF">2018-11-01T00:29:48Z</dcterms:modified>
</cp:coreProperties>
</file>