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78" r:id="rId5"/>
    <p:sldId id="257" r:id="rId6"/>
    <p:sldId id="259" r:id="rId7"/>
    <p:sldId id="260" r:id="rId8"/>
    <p:sldId id="285" r:id="rId9"/>
    <p:sldId id="265" r:id="rId10"/>
    <p:sldId id="293" r:id="rId11"/>
    <p:sldId id="280" r:id="rId12"/>
    <p:sldId id="300" r:id="rId13"/>
    <p:sldId id="281" r:id="rId14"/>
    <p:sldId id="308" r:id="rId15"/>
    <p:sldId id="298" r:id="rId16"/>
    <p:sldId id="282" r:id="rId17"/>
    <p:sldId id="301" r:id="rId18"/>
    <p:sldId id="297" r:id="rId19"/>
    <p:sldId id="299" r:id="rId20"/>
    <p:sldId id="283" r:id="rId21"/>
    <p:sldId id="294" r:id="rId22"/>
    <p:sldId id="329" r:id="rId23"/>
    <p:sldId id="311" r:id="rId24"/>
    <p:sldId id="327" r:id="rId25"/>
    <p:sldId id="296" r:id="rId26"/>
    <p:sldId id="286" r:id="rId27"/>
    <p:sldId id="287" r:id="rId28"/>
    <p:sldId id="333" r:id="rId29"/>
    <p:sldId id="323" r:id="rId30"/>
    <p:sldId id="291" r:id="rId31"/>
    <p:sldId id="319" r:id="rId32"/>
    <p:sldId id="317" r:id="rId33"/>
    <p:sldId id="322" r:id="rId34"/>
    <p:sldId id="325" r:id="rId35"/>
    <p:sldId id="318" r:id="rId36"/>
    <p:sldId id="326"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66" autoAdjust="0"/>
  </p:normalViewPr>
  <p:slideViewPr>
    <p:cSldViewPr>
      <p:cViewPr varScale="1">
        <p:scale>
          <a:sx n="90" d="100"/>
          <a:sy n="90" d="100"/>
        </p:scale>
        <p:origin x="2538"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DCEF2B2-7678-4747-8678-840CCE292AAB}" type="datetimeFigureOut">
              <a:rPr lang="en-US" smtClean="0"/>
              <a:pPr/>
              <a:t>10/30/2018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251CB7-D28E-4A88-B81C-4A4241D97747}" type="slidenum">
              <a:rPr lang="en-US" smtClean="0"/>
              <a:pPr/>
              <a:t>‹#›</a:t>
            </a:fld>
            <a:endParaRPr lang="en-US" dirty="0"/>
          </a:p>
        </p:txBody>
      </p:sp>
    </p:spTree>
    <p:extLst>
      <p:ext uri="{BB962C8B-B14F-4D97-AF65-F5344CB8AC3E}">
        <p14:creationId xmlns:p14="http://schemas.microsoft.com/office/powerpoint/2010/main" val="332396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Charles Kettering, the famed inventor and head of research for GM, said “a problem well-stated is half-solved.”</a:t>
            </a:r>
          </a:p>
          <a:p>
            <a:endParaRPr lang="en-US" dirty="0"/>
          </a:p>
        </p:txBody>
      </p:sp>
      <p:sp>
        <p:nvSpPr>
          <p:cNvPr id="4" name="Slide Number Placeholder 3"/>
          <p:cNvSpPr>
            <a:spLocks noGrp="1"/>
          </p:cNvSpPr>
          <p:nvPr>
            <p:ph type="sldNum" sz="quarter" idx="10"/>
          </p:nvPr>
        </p:nvSpPr>
        <p:spPr/>
        <p:txBody>
          <a:bodyPr/>
          <a:lstStyle/>
          <a:p>
            <a:fld id="{1E251CB7-D28E-4A88-B81C-4A4241D97747}" type="slidenum">
              <a:rPr lang="en-US" smtClean="0"/>
              <a:pPr/>
              <a:t>5</a:t>
            </a:fld>
            <a:endParaRPr lang="en-US" dirty="0"/>
          </a:p>
        </p:txBody>
      </p:sp>
    </p:spTree>
    <p:extLst>
      <p:ext uri="{BB962C8B-B14F-4D97-AF65-F5344CB8AC3E}">
        <p14:creationId xmlns:p14="http://schemas.microsoft.com/office/powerpoint/2010/main" val="226491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Fenton’s Reagant may not be ideal for groundwater with high concentrations of carbonate. The carbonate ion preferentially scavenges the hydroxyl radicals created by Fenton’s Reagant reactions before they have a chance to react with the petroleum contaminants. By contrast, the presence of carbonate minerals in the geologic matrix has generally positive effects on permanganate oxidation.</a:t>
            </a:r>
          </a:p>
        </p:txBody>
      </p:sp>
      <p:sp>
        <p:nvSpPr>
          <p:cNvPr id="4" name="Slide Number Placeholder 3"/>
          <p:cNvSpPr>
            <a:spLocks noGrp="1"/>
          </p:cNvSpPr>
          <p:nvPr>
            <p:ph type="sldNum" sz="quarter" idx="10"/>
          </p:nvPr>
        </p:nvSpPr>
        <p:spPr/>
        <p:txBody>
          <a:bodyPr/>
          <a:lstStyle/>
          <a:p>
            <a:fld id="{1E251CB7-D28E-4A88-B81C-4A4241D97747}" type="slidenum">
              <a:rPr lang="en-US" smtClean="0"/>
              <a:pPr/>
              <a:t>6</a:t>
            </a:fld>
            <a:endParaRPr lang="en-US" dirty="0"/>
          </a:p>
        </p:txBody>
      </p:sp>
    </p:spTree>
    <p:extLst>
      <p:ext uri="{BB962C8B-B14F-4D97-AF65-F5344CB8AC3E}">
        <p14:creationId xmlns:p14="http://schemas.microsoft.com/office/powerpoint/2010/main" val="329329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smtClean="0"/>
              <a:t>SDFS pumps pulled for cleaning.  Didn’t finish work.</a:t>
            </a:r>
            <a:r>
              <a:rPr lang="en-US" baseline="0" dirty="0" smtClean="0"/>
              <a:t>  Left pumps on ground, froze, split water jackets on WTDP.  Very expensive mistake.</a:t>
            </a:r>
          </a:p>
          <a:p>
            <a:pPr marL="174708" indent="-174708">
              <a:buFontTx/>
              <a:buChar char="-"/>
            </a:pPr>
            <a:endParaRPr lang="en-US" baseline="0" dirty="0" smtClean="0"/>
          </a:p>
          <a:p>
            <a:pPr marL="174708" indent="-174708">
              <a:buFontTx/>
              <a:buChar char="-"/>
            </a:pPr>
            <a:r>
              <a:rPr lang="en-US" baseline="0" dirty="0" smtClean="0"/>
              <a:t>Uninsulated product lines froze up on a solar sipper.  Easy fix was to apply inexpensive pipe insulation to extend cold temperature operating time.</a:t>
            </a:r>
          </a:p>
          <a:p>
            <a:pPr marL="174708" indent="-174708">
              <a:buFontTx/>
              <a:buChar char="-"/>
            </a:pPr>
            <a:endParaRPr lang="en-US" baseline="0" dirty="0" smtClean="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1E251CB7-D28E-4A88-B81C-4A4241D97747}" type="slidenum">
              <a:rPr lang="en-US" smtClean="0"/>
              <a:pPr/>
              <a:t>8</a:t>
            </a:fld>
            <a:endParaRPr lang="en-US" dirty="0"/>
          </a:p>
        </p:txBody>
      </p:sp>
    </p:spTree>
    <p:extLst>
      <p:ext uri="{BB962C8B-B14F-4D97-AF65-F5344CB8AC3E}">
        <p14:creationId xmlns:p14="http://schemas.microsoft.com/office/powerpoint/2010/main" val="246871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  Installed controls on south side of shed.  Painted black surrounded by black top.  Should paint white or light color or install on north side of shed.  Had to move controls to north side to prevent over-heating.</a:t>
            </a:r>
          </a:p>
          <a:p>
            <a:endParaRPr lang="en-US" dirty="0"/>
          </a:p>
        </p:txBody>
      </p:sp>
      <p:sp>
        <p:nvSpPr>
          <p:cNvPr id="4" name="Slide Number Placeholder 3"/>
          <p:cNvSpPr>
            <a:spLocks noGrp="1"/>
          </p:cNvSpPr>
          <p:nvPr>
            <p:ph type="sldNum" sz="quarter" idx="10"/>
          </p:nvPr>
        </p:nvSpPr>
        <p:spPr/>
        <p:txBody>
          <a:bodyPr/>
          <a:lstStyle/>
          <a:p>
            <a:fld id="{1E251CB7-D28E-4A88-B81C-4A4241D97747}" type="slidenum">
              <a:rPr lang="en-US" smtClean="0"/>
              <a:pPr/>
              <a:t>9</a:t>
            </a:fld>
            <a:endParaRPr lang="en-US" dirty="0"/>
          </a:p>
        </p:txBody>
      </p:sp>
    </p:spTree>
    <p:extLst>
      <p:ext uri="{BB962C8B-B14F-4D97-AF65-F5344CB8AC3E}">
        <p14:creationId xmlns:p14="http://schemas.microsoft.com/office/powerpoint/2010/main" val="3386284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Chevron refinery in San</a:t>
            </a:r>
            <a:r>
              <a:rPr lang="en-US" baseline="0" dirty="0" smtClean="0"/>
              <a:t> Pedro</a:t>
            </a:r>
          </a:p>
          <a:p>
            <a:pPr marL="174708" indent="-174708">
              <a:buFont typeface="Arial" pitchFamily="34" charset="0"/>
              <a:buChar char="•"/>
            </a:pPr>
            <a:r>
              <a:rPr lang="en-US" baseline="0" dirty="0" smtClean="0"/>
              <a:t>Crude Oil like shellac</a:t>
            </a:r>
          </a:p>
          <a:p>
            <a:pPr marL="174708" indent="-174708">
              <a:buFont typeface="Arial" pitchFamily="34" charset="0"/>
              <a:buChar char="•"/>
            </a:pPr>
            <a:r>
              <a:rPr lang="en-US" baseline="0" dirty="0" smtClean="0"/>
              <a:t>Problem pulling the pump out of the ground</a:t>
            </a:r>
          </a:p>
          <a:p>
            <a:pPr marL="640594" lvl="1" indent="-174708">
              <a:buFont typeface="Arial" pitchFamily="34" charset="0"/>
              <a:buChar char="•"/>
            </a:pPr>
            <a:r>
              <a:rPr lang="en-US" baseline="0" dirty="0" smtClean="0"/>
              <a:t>Maintenance</a:t>
            </a:r>
          </a:p>
          <a:p>
            <a:pPr marL="640594" lvl="1" indent="-174708">
              <a:buFont typeface="Arial" pitchFamily="34" charset="0"/>
              <a:buChar char="•"/>
            </a:pPr>
            <a:r>
              <a:rPr lang="en-US" baseline="0" dirty="0" smtClean="0"/>
              <a:t>Safety</a:t>
            </a:r>
          </a:p>
          <a:p>
            <a:pPr marL="174708" indent="-174708">
              <a:buFont typeface="Arial" pitchFamily="34" charset="0"/>
              <a:buChar char="•"/>
            </a:pPr>
            <a:endParaRPr lang="en-US" baseline="0" dirty="0" smtClean="0"/>
          </a:p>
          <a:p>
            <a:r>
              <a:rPr lang="en-US" baseline="0" dirty="0" smtClean="0"/>
              <a:t>Fuel Oil/Bunker C</a:t>
            </a:r>
          </a:p>
          <a:p>
            <a:pPr marL="174708" indent="-174708">
              <a:buFont typeface="Arial" pitchFamily="34" charset="0"/>
              <a:buChar char="•"/>
            </a:pPr>
            <a:r>
              <a:rPr lang="en-US" baseline="0" dirty="0" smtClean="0"/>
              <a:t>Viscosity of coal tar (used to be used for locomotives)</a:t>
            </a:r>
          </a:p>
          <a:p>
            <a:pPr marL="174708" indent="-174708">
              <a:buFont typeface="Arial" pitchFamily="34" charset="0"/>
              <a:buChar char="•"/>
            </a:pPr>
            <a:r>
              <a:rPr lang="en-US" baseline="0" dirty="0" smtClean="0"/>
              <a:t>Solid at 50</a:t>
            </a:r>
            <a:r>
              <a:rPr lang="en-US" baseline="0" dirty="0" smtClean="0">
                <a:sym typeface="Symbol"/>
              </a:rPr>
              <a:t> F</a:t>
            </a:r>
          </a:p>
          <a:p>
            <a:pPr marL="174708" indent="-174708">
              <a:buFont typeface="Arial" pitchFamily="34" charset="0"/>
              <a:buChar char="•"/>
            </a:pPr>
            <a:r>
              <a:rPr lang="en-US" baseline="0" dirty="0" smtClean="0">
                <a:sym typeface="Symbol"/>
              </a:rPr>
              <a:t>Gelatinous</a:t>
            </a:r>
            <a:endParaRPr lang="en-US" dirty="0"/>
          </a:p>
        </p:txBody>
      </p:sp>
      <p:sp>
        <p:nvSpPr>
          <p:cNvPr id="4" name="Slide Number Placeholder 3"/>
          <p:cNvSpPr>
            <a:spLocks noGrp="1"/>
          </p:cNvSpPr>
          <p:nvPr>
            <p:ph type="sldNum" sz="quarter" idx="10"/>
          </p:nvPr>
        </p:nvSpPr>
        <p:spPr/>
        <p:txBody>
          <a:bodyPr/>
          <a:lstStyle/>
          <a:p>
            <a:fld id="{1E251CB7-D28E-4A88-B81C-4A4241D97747}" type="slidenum">
              <a:rPr lang="en-US" smtClean="0"/>
              <a:pPr/>
              <a:t>10</a:t>
            </a:fld>
            <a:endParaRPr lang="en-US" dirty="0"/>
          </a:p>
        </p:txBody>
      </p:sp>
    </p:spTree>
    <p:extLst>
      <p:ext uri="{BB962C8B-B14F-4D97-AF65-F5344CB8AC3E}">
        <p14:creationId xmlns:p14="http://schemas.microsoft.com/office/powerpoint/2010/main" val="24541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p>
          <a:p>
            <a:endParaRPr lang="en-US" dirty="0" smtClean="0"/>
          </a:p>
          <a:p>
            <a:r>
              <a:rPr lang="en-US" dirty="0" smtClean="0"/>
              <a:t>Jamaica Bay:</a:t>
            </a:r>
            <a:endParaRPr lang="en-US" baseline="0" dirty="0" smtClean="0"/>
          </a:p>
          <a:p>
            <a:pPr marL="174708" indent="-174708">
              <a:buFontTx/>
              <a:buChar char="-"/>
            </a:pPr>
            <a:r>
              <a:rPr lang="en-US" baseline="0" dirty="0" smtClean="0"/>
              <a:t>New York tidal influence swamped Small Diameter Filter Scavenger</a:t>
            </a:r>
          </a:p>
          <a:p>
            <a:pPr marL="174708" indent="-174708">
              <a:buFontTx/>
              <a:buChar char="-"/>
            </a:pPr>
            <a:r>
              <a:rPr lang="en-US" baseline="0" dirty="0" smtClean="0"/>
              <a:t>Different crew on day and night shifts</a:t>
            </a:r>
          </a:p>
          <a:p>
            <a:pPr marL="174708" indent="-174708">
              <a:buFontTx/>
              <a:buChar char="-"/>
            </a:pPr>
            <a:r>
              <a:rPr lang="en-US" baseline="0" dirty="0" smtClean="0"/>
              <a:t>Perplexed why no product was recovered at night</a:t>
            </a:r>
          </a:p>
          <a:p>
            <a:pPr marL="174708" indent="-174708">
              <a:buFontTx/>
              <a:buChar char="-"/>
            </a:pPr>
            <a:r>
              <a:rPr lang="en-US" baseline="0" dirty="0" smtClean="0"/>
              <a:t>Low tide would leave the SDFS hanging dry</a:t>
            </a:r>
          </a:p>
          <a:p>
            <a:pPr marL="174708" indent="-174708">
              <a:buFontTx/>
              <a:buChar char="-"/>
            </a:pPr>
            <a:r>
              <a:rPr lang="en-US" baseline="0" dirty="0" smtClean="0"/>
              <a:t>Several night shifts fired.</a:t>
            </a:r>
          </a:p>
          <a:p>
            <a:pPr marL="174708" indent="-174708">
              <a:buFontTx/>
              <a:buChar char="-"/>
            </a:pPr>
            <a:endParaRPr lang="en-US" baseline="0" dirty="0" smtClean="0"/>
          </a:p>
          <a:p>
            <a:r>
              <a:rPr lang="en-US" baseline="0" dirty="0" smtClean="0"/>
              <a:t>Arkansas:</a:t>
            </a:r>
          </a:p>
          <a:p>
            <a:pPr marL="174708" indent="-174708">
              <a:buFontTx/>
              <a:buChar char="-"/>
            </a:pPr>
            <a:r>
              <a:rPr lang="en-US" baseline="0" dirty="0" smtClean="0"/>
              <a:t>Wells drilled to depth based on seasonal high water.</a:t>
            </a:r>
          </a:p>
          <a:p>
            <a:pPr marL="174708" indent="-174708">
              <a:buFontTx/>
              <a:buChar char="-"/>
            </a:pPr>
            <a:r>
              <a:rPr lang="en-US" baseline="0" dirty="0" smtClean="0"/>
              <a:t>No water in well half of the year.</a:t>
            </a:r>
            <a:endParaRPr lang="en-US" dirty="0"/>
          </a:p>
        </p:txBody>
      </p:sp>
      <p:sp>
        <p:nvSpPr>
          <p:cNvPr id="4" name="Slide Number Placeholder 3"/>
          <p:cNvSpPr>
            <a:spLocks noGrp="1"/>
          </p:cNvSpPr>
          <p:nvPr>
            <p:ph type="sldNum" sz="quarter" idx="10"/>
          </p:nvPr>
        </p:nvSpPr>
        <p:spPr/>
        <p:txBody>
          <a:bodyPr/>
          <a:lstStyle/>
          <a:p>
            <a:fld id="{1E251CB7-D28E-4A88-B81C-4A4241D97747}" type="slidenum">
              <a:rPr lang="en-US" smtClean="0"/>
              <a:pPr/>
              <a:t>19</a:t>
            </a:fld>
            <a:endParaRPr lang="en-US" dirty="0"/>
          </a:p>
        </p:txBody>
      </p:sp>
    </p:spTree>
    <p:extLst>
      <p:ext uri="{BB962C8B-B14F-4D97-AF65-F5344CB8AC3E}">
        <p14:creationId xmlns:p14="http://schemas.microsoft.com/office/powerpoint/2010/main" val="823835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Borescope for good hydrogeology</a:t>
            </a:r>
            <a:endParaRPr lang="en-US" dirty="0"/>
          </a:p>
        </p:txBody>
      </p:sp>
      <p:sp>
        <p:nvSpPr>
          <p:cNvPr id="4" name="Slide Number Placeholder 3"/>
          <p:cNvSpPr>
            <a:spLocks noGrp="1"/>
          </p:cNvSpPr>
          <p:nvPr>
            <p:ph type="sldNum" sz="quarter" idx="10"/>
          </p:nvPr>
        </p:nvSpPr>
        <p:spPr/>
        <p:txBody>
          <a:bodyPr/>
          <a:lstStyle/>
          <a:p>
            <a:fld id="{1E251CB7-D28E-4A88-B81C-4A4241D97747}" type="slidenum">
              <a:rPr lang="en-US" smtClean="0"/>
              <a:pPr/>
              <a:t>22</a:t>
            </a:fld>
            <a:endParaRPr lang="en-US" dirty="0"/>
          </a:p>
        </p:txBody>
      </p:sp>
    </p:spTree>
    <p:extLst>
      <p:ext uri="{BB962C8B-B14F-4D97-AF65-F5344CB8AC3E}">
        <p14:creationId xmlns:p14="http://schemas.microsoft.com/office/powerpoint/2010/main" val="1063484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word cloud;</a:t>
            </a:r>
            <a:r>
              <a:rPr lang="en-US" baseline="0" dirty="0" smtClean="0"/>
              <a:t> </a:t>
            </a:r>
            <a:r>
              <a:rPr lang="en-US" dirty="0" smtClean="0">
                <a:effectLst/>
              </a:rPr>
              <a:t>a visual representation of the results</a:t>
            </a:r>
            <a:r>
              <a:rPr lang="en-US" baseline="0" dirty="0" smtClean="0">
                <a:effectLst/>
              </a:rPr>
              <a:t> from our informal survey.  The size of the words indicates the </a:t>
            </a:r>
            <a:r>
              <a:rPr lang="en-US" dirty="0" smtClean="0">
                <a:effectLst/>
              </a:rPr>
              <a:t>importance in the conversation.  </a:t>
            </a:r>
            <a:endParaRPr lang="en-US" dirty="0"/>
          </a:p>
        </p:txBody>
      </p:sp>
      <p:sp>
        <p:nvSpPr>
          <p:cNvPr id="4" name="Slide Number Placeholder 3"/>
          <p:cNvSpPr>
            <a:spLocks noGrp="1"/>
          </p:cNvSpPr>
          <p:nvPr>
            <p:ph type="sldNum" sz="quarter" idx="10"/>
          </p:nvPr>
        </p:nvSpPr>
        <p:spPr/>
        <p:txBody>
          <a:bodyPr/>
          <a:lstStyle/>
          <a:p>
            <a:fld id="{1E251CB7-D28E-4A88-B81C-4A4241D97747}" type="slidenum">
              <a:rPr lang="en-US" smtClean="0"/>
              <a:pPr/>
              <a:t>33</a:t>
            </a:fld>
            <a:endParaRPr lang="en-US" dirty="0"/>
          </a:p>
        </p:txBody>
      </p:sp>
    </p:spTree>
    <p:extLst>
      <p:ext uri="{BB962C8B-B14F-4D97-AF65-F5344CB8AC3E}">
        <p14:creationId xmlns:p14="http://schemas.microsoft.com/office/powerpoint/2010/main" val="2049525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mastehead.jpg"/>
          <p:cNvPicPr>
            <a:picLocks noChangeAspect="1"/>
          </p:cNvPicPr>
          <p:nvPr userDrawn="1"/>
        </p:nvPicPr>
        <p:blipFill>
          <a:blip r:embed="rId2" cstate="print"/>
          <a:stretch>
            <a:fillRect/>
          </a:stretch>
        </p:blipFill>
        <p:spPr>
          <a:xfrm>
            <a:off x="-1" y="0"/>
            <a:ext cx="9147387" cy="942180"/>
          </a:xfrm>
          <a:prstGeom prst="rect">
            <a:avLst/>
          </a:prstGeom>
        </p:spPr>
      </p:pic>
      <p:sp>
        <p:nvSpPr>
          <p:cNvPr id="8" name="Rectangle 7"/>
          <p:cNvSpPr/>
          <p:nvPr userDrawn="1"/>
        </p:nvSpPr>
        <p:spPr>
          <a:xfrm>
            <a:off x="0" y="6630190"/>
            <a:ext cx="9144000" cy="227810"/>
          </a:xfrm>
          <a:prstGeom prst="rect">
            <a:avLst/>
          </a:prstGeom>
          <a:solidFill>
            <a:srgbClr val="96D8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2650 East 40</a:t>
            </a:r>
            <a:r>
              <a:rPr lang="en-US" sz="900" baseline="30000" dirty="0" smtClean="0"/>
              <a:t>th</a:t>
            </a:r>
            <a:r>
              <a:rPr lang="en-US" sz="900" dirty="0" smtClean="0"/>
              <a:t> Avenue • Denver, Colorado 80205 • www.geotechenv.com</a:t>
            </a:r>
            <a:endParaRPr lang="en-US" sz="900" dirty="0"/>
          </a:p>
        </p:txBody>
      </p:sp>
      <p:sp>
        <p:nvSpPr>
          <p:cNvPr id="9" name="Rectangle 8"/>
          <p:cNvSpPr/>
          <p:nvPr userDrawn="1"/>
        </p:nvSpPr>
        <p:spPr>
          <a:xfrm>
            <a:off x="3386" y="916904"/>
            <a:ext cx="9144000" cy="163387"/>
          </a:xfrm>
          <a:prstGeom prst="rect">
            <a:avLst/>
          </a:prstGeom>
          <a:solidFill>
            <a:srgbClr val="96D8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kern="0" spc="70" dirty="0" smtClean="0"/>
              <a:t>GROUND WATER SAMPLING • WATER LEVEL &amp; PRESSURE • WATER SAMPLE FILTRATION • GROUND WATER REMEDIATION • GEOPHYSICAL MEASUREMENTS</a:t>
            </a:r>
            <a:endParaRPr lang="en-US" sz="900" kern="0" spc="70" dirty="0"/>
          </a:p>
        </p:txBody>
      </p:sp>
    </p:spTree>
    <p:extLst>
      <p:ext uri="{BB962C8B-B14F-4D97-AF65-F5344CB8AC3E}">
        <p14:creationId xmlns:p14="http://schemas.microsoft.com/office/powerpoint/2010/main" val="262479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987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800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41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77865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4038600" cy="3687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155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62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3200399"/>
            <a:ext cx="4040188" cy="2925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2362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200399"/>
            <a:ext cx="4041775" cy="2925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5B7A472-3501-48F0-AA7D-09B49CDE821F}" type="datetimeFigureOut">
              <a:rPr lang="en-US" smtClean="0"/>
              <a:pPr/>
              <a:t>10/30/2018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659BADF-08A5-413D-873F-668C507E86B1}" type="slidenum">
              <a:rPr lang="en-US" smtClean="0"/>
              <a:pPr/>
              <a:t>‹#›</a:t>
            </a:fld>
            <a:endParaRPr lang="en-US" dirty="0"/>
          </a:p>
        </p:txBody>
      </p:sp>
    </p:spTree>
    <p:extLst>
      <p:ext uri="{BB962C8B-B14F-4D97-AF65-F5344CB8AC3E}">
        <p14:creationId xmlns:p14="http://schemas.microsoft.com/office/powerpoint/2010/main" val="219216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768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352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09800"/>
            <a:ext cx="3008313" cy="3916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2286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440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362200"/>
            <a:ext cx="8229600" cy="3763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mastehead.jpg"/>
          <p:cNvPicPr>
            <a:picLocks noChangeAspect="1"/>
          </p:cNvPicPr>
          <p:nvPr userDrawn="1"/>
        </p:nvPicPr>
        <p:blipFill>
          <a:blip r:embed="rId13" cstate="print"/>
          <a:stretch>
            <a:fillRect/>
          </a:stretch>
        </p:blipFill>
        <p:spPr>
          <a:xfrm>
            <a:off x="-1" y="0"/>
            <a:ext cx="9147387" cy="942180"/>
          </a:xfrm>
          <a:prstGeom prst="rect">
            <a:avLst/>
          </a:prstGeom>
        </p:spPr>
      </p:pic>
      <p:sp>
        <p:nvSpPr>
          <p:cNvPr id="8" name="Rectangle 7"/>
          <p:cNvSpPr/>
          <p:nvPr userDrawn="1"/>
        </p:nvSpPr>
        <p:spPr>
          <a:xfrm>
            <a:off x="0" y="6630190"/>
            <a:ext cx="9144000" cy="227810"/>
          </a:xfrm>
          <a:prstGeom prst="rect">
            <a:avLst/>
          </a:prstGeom>
          <a:solidFill>
            <a:srgbClr val="96D8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2650 East 40</a:t>
            </a:r>
            <a:r>
              <a:rPr lang="en-US" sz="900" baseline="30000" dirty="0" smtClean="0"/>
              <a:t>th</a:t>
            </a:r>
            <a:r>
              <a:rPr lang="en-US" sz="900" dirty="0" smtClean="0"/>
              <a:t> Avenue • Denver, Colorado 80205 • www.geotechenv.com</a:t>
            </a:r>
            <a:endParaRPr lang="en-US" sz="900" dirty="0"/>
          </a:p>
        </p:txBody>
      </p:sp>
      <p:sp>
        <p:nvSpPr>
          <p:cNvPr id="9" name="Rectangle 8"/>
          <p:cNvSpPr/>
          <p:nvPr userDrawn="1"/>
        </p:nvSpPr>
        <p:spPr>
          <a:xfrm>
            <a:off x="3386" y="916904"/>
            <a:ext cx="9144000" cy="163387"/>
          </a:xfrm>
          <a:prstGeom prst="rect">
            <a:avLst/>
          </a:prstGeom>
          <a:solidFill>
            <a:srgbClr val="96D8E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kern="0" spc="70" dirty="0" smtClean="0"/>
              <a:t>GROUND WATER SAMPLING • WATER LEVEL &amp; PRESSURE • WATER SAMPLE FILTRATION • GROUND WATER REMEDIATION • GEOPHYSICAL MEASUREMENTS</a:t>
            </a:r>
            <a:endParaRPr lang="en-US" sz="900" kern="0" spc="70" dirty="0"/>
          </a:p>
        </p:txBody>
      </p:sp>
    </p:spTree>
    <p:extLst>
      <p:ext uri="{BB962C8B-B14F-4D97-AF65-F5344CB8AC3E}">
        <p14:creationId xmlns:p14="http://schemas.microsoft.com/office/powerpoint/2010/main" val="1021951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7310"/>
            <a:ext cx="9144000" cy="6213090"/>
          </a:xfrm>
          <a:prstGeom prst="rect">
            <a:avLst/>
          </a:prstGeom>
        </p:spPr>
      </p:pic>
    </p:spTree>
    <p:extLst>
      <p:ext uri="{BB962C8B-B14F-4D97-AF65-F5344CB8AC3E}">
        <p14:creationId xmlns:p14="http://schemas.microsoft.com/office/powerpoint/2010/main" val="3058252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153400" cy="2286000"/>
          </a:xfrm>
        </p:spPr>
        <p:txBody>
          <a:bodyPr>
            <a:normAutofit fontScale="90000"/>
          </a:bodyPr>
          <a:lstStyle/>
          <a:p>
            <a:r>
              <a:rPr lang="en-US" dirty="0" smtClean="0"/>
              <a:t>Problem </a:t>
            </a:r>
            <a:r>
              <a:rPr lang="en-US" dirty="0"/>
              <a:t>#8 </a:t>
            </a:r>
            <a:r>
              <a:rPr lang="en-US" dirty="0" smtClean="0"/>
              <a:t/>
            </a:r>
            <a:br>
              <a:rPr lang="en-US" dirty="0" smtClean="0"/>
            </a:br>
            <a:r>
              <a:rPr lang="en-US" sz="4000" dirty="0" smtClean="0"/>
              <a:t>Hydrocarbon Viscosity limits or prohibits effective  LNAPL/DNAPL Recovery</a:t>
            </a:r>
            <a:endParaRPr lang="en-US" sz="4000" dirty="0"/>
          </a:p>
        </p:txBody>
      </p:sp>
      <p:sp>
        <p:nvSpPr>
          <p:cNvPr id="3" name="Content Placeholder 2"/>
          <p:cNvSpPr>
            <a:spLocks noGrp="1"/>
          </p:cNvSpPr>
          <p:nvPr>
            <p:ph idx="1"/>
          </p:nvPr>
        </p:nvSpPr>
        <p:spPr>
          <a:xfrm>
            <a:off x="533400" y="3352800"/>
            <a:ext cx="8229600" cy="3124200"/>
          </a:xfrm>
        </p:spPr>
        <p:txBody>
          <a:bodyPr>
            <a:normAutofit fontScale="62500" lnSpcReduction="20000"/>
          </a:bodyPr>
          <a:lstStyle/>
          <a:p>
            <a:r>
              <a:rPr lang="en-US" dirty="0" smtClean="0"/>
              <a:t>Hydrocarbon recovery not taking place or inefficient</a:t>
            </a:r>
          </a:p>
          <a:p>
            <a:r>
              <a:rPr lang="en-US" dirty="0" smtClean="0"/>
              <a:t>Viscosity caused low to no flow into recovery well</a:t>
            </a:r>
          </a:p>
          <a:p>
            <a:r>
              <a:rPr lang="en-US" dirty="0" smtClean="0"/>
              <a:t>LNAPL /DNAPL too viscous for equipment to recover</a:t>
            </a:r>
          </a:p>
          <a:p>
            <a:r>
              <a:rPr lang="en-US" dirty="0"/>
              <a:t>Product characteristics </a:t>
            </a:r>
            <a:r>
              <a:rPr lang="en-US" dirty="0" smtClean="0"/>
              <a:t>unknown or not </a:t>
            </a:r>
            <a:r>
              <a:rPr lang="en-US" dirty="0"/>
              <a:t>considered in equipment </a:t>
            </a:r>
            <a:r>
              <a:rPr lang="en-US" dirty="0" smtClean="0"/>
              <a:t>purchase </a:t>
            </a:r>
          </a:p>
          <a:p>
            <a:r>
              <a:rPr lang="en-US" dirty="0"/>
              <a:t>Product viscosity tested at room temperature or worse, at surface temperature in sun</a:t>
            </a:r>
          </a:p>
          <a:p>
            <a:pPr lvl="1"/>
            <a:r>
              <a:rPr lang="en-US" dirty="0"/>
              <a:t>Much less viscous than at actual groundwater </a:t>
            </a:r>
            <a:r>
              <a:rPr lang="en-US" dirty="0" smtClean="0"/>
              <a:t>temperature</a:t>
            </a:r>
          </a:p>
          <a:p>
            <a:r>
              <a:rPr lang="en-US" dirty="0" smtClean="0"/>
              <a:t>Seasonal temperature changed LNAPL viscosity</a:t>
            </a:r>
          </a:p>
          <a:p>
            <a:r>
              <a:rPr lang="en-US" dirty="0" smtClean="0"/>
              <a:t>Using </a:t>
            </a:r>
            <a:r>
              <a:rPr lang="en-US" i="1" dirty="0" smtClean="0"/>
              <a:t>in-situ </a:t>
            </a:r>
            <a:r>
              <a:rPr lang="en-US" dirty="0" smtClean="0"/>
              <a:t>GW/Soil</a:t>
            </a:r>
            <a:r>
              <a:rPr lang="en-US" i="1" dirty="0" smtClean="0"/>
              <a:t> </a:t>
            </a:r>
            <a:r>
              <a:rPr lang="en-US" dirty="0" smtClean="0"/>
              <a:t>heat enhancement excludes electric pumps- (electric pumps are heat limited)</a:t>
            </a:r>
          </a:p>
          <a:p>
            <a:endParaRPr lang="en-US" dirty="0" smtClean="0"/>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4967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153400" cy="990600"/>
          </a:xfrm>
        </p:spPr>
        <p:txBody>
          <a:bodyPr/>
          <a:lstStyle/>
          <a:p>
            <a:r>
              <a:rPr lang="en-US" dirty="0" smtClean="0"/>
              <a:t>Example</a:t>
            </a:r>
            <a:endParaRPr lang="en-US" dirty="0"/>
          </a:p>
        </p:txBody>
      </p:sp>
      <p:sp>
        <p:nvSpPr>
          <p:cNvPr id="3" name="Content Placeholder 2"/>
          <p:cNvSpPr>
            <a:spLocks noGrp="1"/>
          </p:cNvSpPr>
          <p:nvPr>
            <p:ph idx="1"/>
          </p:nvPr>
        </p:nvSpPr>
        <p:spPr>
          <a:xfrm>
            <a:off x="457200" y="2362200"/>
            <a:ext cx="8229600" cy="4191000"/>
          </a:xfrm>
        </p:spPr>
        <p:txBody>
          <a:bodyPr>
            <a:normAutofit fontScale="92500" lnSpcReduction="20000"/>
          </a:bodyPr>
          <a:lstStyle/>
          <a:p>
            <a:r>
              <a:rPr lang="en-US" dirty="0" smtClean="0"/>
              <a:t>Bunker C, #6 Fuel, Creosote are typically too viscous for most pumping systems to operate consistently.  Additionally, sensors get coated and can no longer differentiate between water/product. Any “sticky” oil IE: high paraffin, etc. regardless of viscosity can create same problems. </a:t>
            </a:r>
          </a:p>
          <a:p>
            <a:r>
              <a:rPr lang="en-US" dirty="0" smtClean="0"/>
              <a:t>Oleophilic/Hydrophobic Screen technology not functional</a:t>
            </a:r>
          </a:p>
          <a:p>
            <a:r>
              <a:rPr lang="en-US" dirty="0" smtClean="0"/>
              <a:t>New Bio fuels change hydrocarbon characteristics</a:t>
            </a:r>
          </a:p>
          <a:p>
            <a:endParaRPr lang="en-US" dirty="0"/>
          </a:p>
        </p:txBody>
      </p:sp>
    </p:spTree>
    <p:extLst>
      <p:ext uri="{BB962C8B-B14F-4D97-AF65-F5344CB8AC3E}">
        <p14:creationId xmlns:p14="http://schemas.microsoft.com/office/powerpoint/2010/main" val="3060366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a:t>
            </a:r>
            <a:br>
              <a:rPr lang="en-US" dirty="0" smtClean="0"/>
            </a:br>
            <a:r>
              <a:rPr lang="en-US" dirty="0" smtClean="0"/>
              <a:t>Viscosity Testing</a:t>
            </a:r>
            <a:endParaRPr lang="en-US" dirty="0"/>
          </a:p>
        </p:txBody>
      </p:sp>
      <p:sp>
        <p:nvSpPr>
          <p:cNvPr id="3" name="Content Placeholder 2"/>
          <p:cNvSpPr>
            <a:spLocks noGrp="1"/>
          </p:cNvSpPr>
          <p:nvPr>
            <p:ph idx="1"/>
          </p:nvPr>
        </p:nvSpPr>
        <p:spPr>
          <a:xfrm>
            <a:off x="457200" y="2286000"/>
            <a:ext cx="8229600" cy="3840163"/>
          </a:xfrm>
        </p:spPr>
        <p:txBody>
          <a:bodyPr>
            <a:normAutofit fontScale="92500" lnSpcReduction="20000"/>
          </a:bodyPr>
          <a:lstStyle/>
          <a:p>
            <a:r>
              <a:rPr lang="en-US" dirty="0" smtClean="0"/>
              <a:t>Determine viscosity (and spG) of contaminant to establish best possible equipment for the job</a:t>
            </a:r>
          </a:p>
          <a:p>
            <a:r>
              <a:rPr lang="en-US" dirty="0" smtClean="0"/>
              <a:t>Be sure to confirm actual conditions on-site viscosity numbers from MSDS sheets at 104° F are not realistic when typical GW temperatures are </a:t>
            </a:r>
            <a:r>
              <a:rPr lang="en-US" dirty="0"/>
              <a:t>between 50 ° F </a:t>
            </a:r>
            <a:r>
              <a:rPr lang="en-US" dirty="0" smtClean="0"/>
              <a:t>to 70 </a:t>
            </a:r>
            <a:r>
              <a:rPr lang="en-US" dirty="0"/>
              <a:t>° </a:t>
            </a:r>
            <a:r>
              <a:rPr lang="en-US" dirty="0" smtClean="0"/>
              <a:t>F</a:t>
            </a:r>
          </a:p>
          <a:p>
            <a:r>
              <a:rPr lang="en-US" dirty="0" smtClean="0"/>
              <a:t>If considering oleophilic/hydrophilic technology for recovery – use Geotech Viscosity Test Kit determine functionality</a:t>
            </a:r>
          </a:p>
          <a:p>
            <a:endParaRPr lang="en-US" dirty="0"/>
          </a:p>
        </p:txBody>
      </p:sp>
    </p:spTree>
    <p:extLst>
      <p:ext uri="{BB962C8B-B14F-4D97-AF65-F5344CB8AC3E}">
        <p14:creationId xmlns:p14="http://schemas.microsoft.com/office/powerpoint/2010/main" val="3751155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077200" cy="1676400"/>
          </a:xfrm>
        </p:spPr>
        <p:txBody>
          <a:bodyPr>
            <a:normAutofit fontScale="90000"/>
          </a:bodyPr>
          <a:lstStyle/>
          <a:p>
            <a:r>
              <a:rPr lang="en-US" dirty="0" smtClean="0"/>
              <a:t>Problem#7</a:t>
            </a:r>
            <a:br>
              <a:rPr lang="en-US" dirty="0" smtClean="0"/>
            </a:br>
            <a:r>
              <a:rPr lang="en-US" dirty="0" smtClean="0"/>
              <a:t>  Elevation Limiting Equipment Capabilities </a:t>
            </a:r>
            <a:endParaRPr lang="en-US" dirty="0"/>
          </a:p>
        </p:txBody>
      </p:sp>
      <p:sp>
        <p:nvSpPr>
          <p:cNvPr id="3" name="Content Placeholder 2"/>
          <p:cNvSpPr>
            <a:spLocks noGrp="1"/>
          </p:cNvSpPr>
          <p:nvPr>
            <p:ph idx="1"/>
          </p:nvPr>
        </p:nvSpPr>
        <p:spPr>
          <a:xfrm>
            <a:off x="609600" y="2971800"/>
            <a:ext cx="8077200" cy="3154363"/>
          </a:xfrm>
        </p:spPr>
        <p:txBody>
          <a:bodyPr>
            <a:normAutofit fontScale="85000" lnSpcReduction="20000"/>
          </a:bodyPr>
          <a:lstStyle/>
          <a:p>
            <a:r>
              <a:rPr lang="en-US" dirty="0" smtClean="0"/>
              <a:t>Air flow required -too low </a:t>
            </a:r>
          </a:p>
          <a:p>
            <a:r>
              <a:rPr lang="en-US" dirty="0" smtClean="0"/>
              <a:t>Vacuum/Pressure required- too low</a:t>
            </a:r>
          </a:p>
          <a:p>
            <a:r>
              <a:rPr lang="en-US" dirty="0" smtClean="0"/>
              <a:t>Electrical motors overheating</a:t>
            </a:r>
          </a:p>
          <a:p>
            <a:r>
              <a:rPr lang="en-US" dirty="0" smtClean="0"/>
              <a:t>Equipment undersized</a:t>
            </a:r>
          </a:p>
          <a:p>
            <a:r>
              <a:rPr lang="en-US" dirty="0" smtClean="0"/>
              <a:t>CFM readings don’t match</a:t>
            </a:r>
          </a:p>
          <a:p>
            <a:r>
              <a:rPr lang="en-US" dirty="0" smtClean="0"/>
              <a:t>Units of measurement – not understood</a:t>
            </a:r>
          </a:p>
          <a:p>
            <a:r>
              <a:rPr lang="en-US" dirty="0" smtClean="0"/>
              <a:t>IE: Altitude not considered</a:t>
            </a:r>
          </a:p>
          <a:p>
            <a:endParaRPr lang="en-US" dirty="0" smtClean="0"/>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808387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Tampa vs. Denver</a:t>
            </a:r>
            <a:endParaRPr lang="en-US" dirty="0"/>
          </a:p>
        </p:txBody>
      </p:sp>
      <p:sp>
        <p:nvSpPr>
          <p:cNvPr id="5" name="Content Placeholder 4"/>
          <p:cNvSpPr>
            <a:spLocks noGrp="1"/>
          </p:cNvSpPr>
          <p:nvPr>
            <p:ph sz="half" idx="2"/>
          </p:nvPr>
        </p:nvSpPr>
        <p:spPr/>
        <p:txBody>
          <a:bodyPr>
            <a:normAutofit lnSpcReduction="10000"/>
          </a:bodyPr>
          <a:lstStyle/>
          <a:p>
            <a:r>
              <a:rPr lang="en-US" dirty="0" smtClean="0"/>
              <a:t>Denver-calculated at 5,280’</a:t>
            </a:r>
          </a:p>
          <a:p>
            <a:pPr lvl="1"/>
            <a:r>
              <a:rPr lang="en-US" dirty="0" smtClean="0"/>
              <a:t>Temp </a:t>
            </a:r>
            <a:r>
              <a:rPr lang="en-US" dirty="0"/>
              <a:t>68</a:t>
            </a:r>
            <a:r>
              <a:rPr lang="en-US" dirty="0">
                <a:sym typeface="Symbol"/>
              </a:rPr>
              <a:t> F</a:t>
            </a:r>
          </a:p>
          <a:p>
            <a:pPr lvl="1"/>
            <a:r>
              <a:rPr lang="en-US" dirty="0" smtClean="0"/>
              <a:t>Air pressure 12.2 PSIA </a:t>
            </a:r>
          </a:p>
          <a:p>
            <a:pPr lvl="1"/>
            <a:r>
              <a:rPr lang="en-US" dirty="0" smtClean="0"/>
              <a:t>0% RH</a:t>
            </a:r>
          </a:p>
          <a:p>
            <a:pPr lvl="1"/>
            <a:r>
              <a:rPr lang="en-US" dirty="0" smtClean="0"/>
              <a:t>82 ACFM </a:t>
            </a:r>
          </a:p>
          <a:p>
            <a:pPr lvl="1"/>
            <a:r>
              <a:rPr lang="en-US" dirty="0" smtClean="0"/>
              <a:t>100 SCFM  </a:t>
            </a:r>
          </a:p>
          <a:p>
            <a:pPr lvl="1"/>
            <a:r>
              <a:rPr lang="en-US" dirty="0" smtClean="0">
                <a:solidFill>
                  <a:srgbClr val="FF0000"/>
                </a:solidFill>
              </a:rPr>
              <a:t>18% difference</a:t>
            </a:r>
            <a:endParaRPr lang="en-US" dirty="0">
              <a:solidFill>
                <a:srgbClr val="FF0000"/>
              </a:solidFill>
            </a:endParaRPr>
          </a:p>
        </p:txBody>
      </p:sp>
      <p:sp>
        <p:nvSpPr>
          <p:cNvPr id="6" name="Content Placeholder 3"/>
          <p:cNvSpPr>
            <a:spLocks noGrp="1"/>
          </p:cNvSpPr>
          <p:nvPr>
            <p:ph sz="half" idx="1"/>
          </p:nvPr>
        </p:nvSpPr>
        <p:spPr/>
        <p:txBody>
          <a:bodyPr>
            <a:normAutofit lnSpcReduction="10000"/>
          </a:bodyPr>
          <a:lstStyle/>
          <a:p>
            <a:r>
              <a:rPr lang="en-US" dirty="0" smtClean="0"/>
              <a:t>Tampa - calculated at Sea Level</a:t>
            </a:r>
          </a:p>
          <a:p>
            <a:pPr lvl="1"/>
            <a:r>
              <a:rPr lang="en-US" dirty="0" smtClean="0"/>
              <a:t>Temp 68</a:t>
            </a:r>
            <a:r>
              <a:rPr lang="en-US" dirty="0" smtClean="0">
                <a:sym typeface="Symbol"/>
              </a:rPr>
              <a:t> F</a:t>
            </a:r>
          </a:p>
          <a:p>
            <a:pPr lvl="1"/>
            <a:r>
              <a:rPr lang="en-US" dirty="0" smtClean="0">
                <a:sym typeface="Symbol"/>
              </a:rPr>
              <a:t>Air pressure 14.7 PSIA </a:t>
            </a:r>
          </a:p>
          <a:p>
            <a:pPr lvl="1"/>
            <a:r>
              <a:rPr lang="en-US" dirty="0" smtClean="0">
                <a:sym typeface="Symbol"/>
              </a:rPr>
              <a:t>0% RH</a:t>
            </a:r>
          </a:p>
          <a:p>
            <a:pPr lvl="1"/>
            <a:r>
              <a:rPr lang="en-US" dirty="0" smtClean="0">
                <a:sym typeface="Symbol"/>
              </a:rPr>
              <a:t>100 ACFM (actual CFM)</a:t>
            </a:r>
          </a:p>
          <a:p>
            <a:pPr lvl="1"/>
            <a:r>
              <a:rPr lang="en-US" dirty="0" smtClean="0">
                <a:sym typeface="Symbol"/>
              </a:rPr>
              <a:t>100 SCFM (standard CFM same as actual at standard conditions)</a:t>
            </a:r>
            <a:endParaRPr lang="en-US" dirty="0" smtClean="0"/>
          </a:p>
          <a:p>
            <a:pPr lvl="1"/>
            <a:endParaRPr lang="en-US" dirty="0"/>
          </a:p>
        </p:txBody>
      </p:sp>
    </p:spTree>
    <p:extLst>
      <p:ext uri="{BB962C8B-B14F-4D97-AF65-F5344CB8AC3E}">
        <p14:creationId xmlns:p14="http://schemas.microsoft.com/office/powerpoint/2010/main" val="3347070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normAutofit fontScale="90000"/>
          </a:bodyPr>
          <a:lstStyle/>
          <a:p>
            <a:r>
              <a:rPr lang="en-US" dirty="0" smtClean="0"/>
              <a:t>Establish CFM</a:t>
            </a:r>
            <a:br>
              <a:rPr lang="en-US" dirty="0" smtClean="0"/>
            </a:br>
            <a:r>
              <a:rPr lang="en-US" dirty="0" smtClean="0"/>
              <a:t>CFM is CFM ?</a:t>
            </a:r>
            <a:endParaRPr lang="en-US" dirty="0"/>
          </a:p>
        </p:txBody>
      </p:sp>
      <p:sp>
        <p:nvSpPr>
          <p:cNvPr id="3" name="Content Placeholder 2"/>
          <p:cNvSpPr>
            <a:spLocks noGrp="1"/>
          </p:cNvSpPr>
          <p:nvPr>
            <p:ph idx="1"/>
          </p:nvPr>
        </p:nvSpPr>
        <p:spPr/>
        <p:txBody>
          <a:bodyPr>
            <a:normAutofit fontScale="55000" lnSpcReduction="20000"/>
          </a:bodyPr>
          <a:lstStyle/>
          <a:p>
            <a:pPr marL="594360" indent="-457200"/>
            <a:r>
              <a:rPr lang="en-US" dirty="0" smtClean="0"/>
              <a:t>CFM</a:t>
            </a:r>
          </a:p>
          <a:p>
            <a:pPr marL="594360" indent="-457200"/>
            <a:r>
              <a:rPr lang="en-US" b="1" dirty="0" smtClean="0"/>
              <a:t>Standard</a:t>
            </a:r>
            <a:r>
              <a:rPr lang="en-US" dirty="0" smtClean="0"/>
              <a:t> Cubic Feet per Minute (SCFM):  determines the weight of air to fixed or “Standard” conditions </a:t>
            </a:r>
          </a:p>
          <a:p>
            <a:pPr marL="994410" lvl="1" indent="-457200"/>
            <a:r>
              <a:rPr lang="en-US" dirty="0" smtClean="0"/>
              <a:t>At sea level</a:t>
            </a:r>
          </a:p>
          <a:p>
            <a:pPr marL="994410" lvl="1" indent="-457200"/>
            <a:r>
              <a:rPr lang="en-US" dirty="0" smtClean="0"/>
              <a:t>14,696 pounds per square Inch (psia)</a:t>
            </a:r>
          </a:p>
          <a:p>
            <a:pPr marL="994410" lvl="1" indent="-457200"/>
            <a:r>
              <a:rPr lang="en-US" dirty="0" smtClean="0"/>
              <a:t>60 degrees Fahrenheit (</a:t>
            </a:r>
            <a:r>
              <a:rPr lang="en-US" dirty="0" smtClean="0">
                <a:sym typeface="Symbol"/>
              </a:rPr>
              <a:t>F)</a:t>
            </a:r>
          </a:p>
          <a:p>
            <a:pPr marL="994410" lvl="1" indent="-457200"/>
            <a:r>
              <a:rPr lang="en-US" dirty="0" smtClean="0">
                <a:sym typeface="Symbol"/>
              </a:rPr>
              <a:t>0% relative humidity</a:t>
            </a:r>
            <a:endParaRPr lang="en-US" dirty="0" smtClean="0"/>
          </a:p>
          <a:p>
            <a:pPr marL="594360" indent="-457200"/>
            <a:r>
              <a:rPr lang="en-US" b="1" dirty="0" smtClean="0"/>
              <a:t>Actual</a:t>
            </a:r>
            <a:r>
              <a:rPr lang="en-US" dirty="0" smtClean="0"/>
              <a:t> Cubic Feet per Minute (ACFM):</a:t>
            </a:r>
          </a:p>
          <a:p>
            <a:pPr marL="994410" lvl="1" indent="-457200"/>
            <a:r>
              <a:rPr lang="en-US" dirty="0" smtClean="0"/>
              <a:t>Depends on</a:t>
            </a:r>
          </a:p>
          <a:p>
            <a:pPr marL="1394460" lvl="2" indent="-457200"/>
            <a:r>
              <a:rPr lang="en-US" dirty="0" smtClean="0"/>
              <a:t>Pressure</a:t>
            </a:r>
          </a:p>
          <a:p>
            <a:pPr marL="1394460" lvl="2" indent="-457200"/>
            <a:r>
              <a:rPr lang="en-US" dirty="0" smtClean="0"/>
              <a:t>Temperature</a:t>
            </a:r>
          </a:p>
          <a:p>
            <a:pPr marL="1394460" lvl="2" indent="-457200"/>
            <a:r>
              <a:rPr lang="en-US" dirty="0" smtClean="0"/>
              <a:t>Humidity</a:t>
            </a:r>
          </a:p>
          <a:p>
            <a:pPr marL="1394460" lvl="2" indent="-457200"/>
            <a:r>
              <a:rPr lang="en-US" dirty="0" smtClean="0"/>
              <a:t>Usually measured at blower discharge</a:t>
            </a:r>
          </a:p>
          <a:p>
            <a:pPr marL="594360" indent="-457200"/>
            <a:r>
              <a:rPr lang="en-US" b="1" dirty="0" smtClean="0"/>
              <a:t>Inlet</a:t>
            </a:r>
            <a:r>
              <a:rPr lang="en-US" dirty="0" smtClean="0"/>
              <a:t> Cubic Feet per Minute (ICFM):</a:t>
            </a:r>
          </a:p>
          <a:p>
            <a:pPr marL="994410" lvl="1" indent="-457200"/>
            <a:r>
              <a:rPr lang="en-US" dirty="0" smtClean="0"/>
              <a:t>Usually measured at blower inlet -When air passes through the filter there will be a pressure drop.</a:t>
            </a:r>
          </a:p>
          <a:p>
            <a:pPr marL="594360" indent="-457200"/>
            <a:endParaRPr lang="en-US" dirty="0"/>
          </a:p>
        </p:txBody>
      </p:sp>
    </p:spTree>
    <p:extLst>
      <p:ext uri="{BB962C8B-B14F-4D97-AF65-F5344CB8AC3E}">
        <p14:creationId xmlns:p14="http://schemas.microsoft.com/office/powerpoint/2010/main" val="3218817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Electric motors need to be de-rated over 3300 FTASL</a:t>
            </a:r>
            <a:endParaRPr lang="en-US" dirty="0"/>
          </a:p>
        </p:txBody>
      </p:sp>
      <p:sp>
        <p:nvSpPr>
          <p:cNvPr id="3" name="Content Placeholder 2"/>
          <p:cNvSpPr>
            <a:spLocks noGrp="1"/>
          </p:cNvSpPr>
          <p:nvPr>
            <p:ph idx="1"/>
          </p:nvPr>
        </p:nvSpPr>
        <p:spPr>
          <a:xfrm>
            <a:off x="381000" y="2819399"/>
            <a:ext cx="8305800" cy="1676401"/>
          </a:xfrm>
        </p:spPr>
        <p:txBody>
          <a:bodyPr/>
          <a:lstStyle/>
          <a:p>
            <a:pPr lvl="2"/>
            <a:r>
              <a:rPr lang="en-US" dirty="0" smtClean="0"/>
              <a:t> motors are air cooled – higher elevation = less oxygen therefore less cooling ability same as over-amping when temperature is too high</a:t>
            </a:r>
          </a:p>
          <a:p>
            <a:pPr lvl="2"/>
            <a:r>
              <a:rPr lang="en-US" dirty="0" smtClean="0"/>
              <a:t>Consider 3% per every 1000 Foot </a:t>
            </a:r>
          </a:p>
        </p:txBody>
      </p:sp>
    </p:spTree>
    <p:extLst>
      <p:ext uri="{BB962C8B-B14F-4D97-AF65-F5344CB8AC3E}">
        <p14:creationId xmlns:p14="http://schemas.microsoft.com/office/powerpoint/2010/main" val="1645104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153400" cy="2286000"/>
          </a:xfrm>
        </p:spPr>
        <p:txBody>
          <a:bodyPr>
            <a:normAutofit fontScale="90000"/>
          </a:bodyPr>
          <a:lstStyle/>
          <a:p>
            <a:r>
              <a:rPr lang="en-US" dirty="0" smtClean="0"/>
              <a:t/>
            </a:r>
            <a:br>
              <a:rPr lang="en-US" dirty="0" smtClean="0"/>
            </a:br>
            <a:r>
              <a:rPr lang="en-US" dirty="0"/>
              <a:t/>
            </a:r>
            <a:br>
              <a:rPr lang="en-US" dirty="0"/>
            </a:br>
            <a:r>
              <a:rPr lang="en-US" dirty="0" smtClean="0"/>
              <a:t>Problem </a:t>
            </a:r>
            <a:r>
              <a:rPr lang="en-US" dirty="0"/>
              <a:t>#</a:t>
            </a:r>
            <a:r>
              <a:rPr lang="en-US" dirty="0" smtClean="0"/>
              <a:t>6</a:t>
            </a:r>
            <a:r>
              <a:rPr lang="en-US" dirty="0"/>
              <a:t/>
            </a:r>
            <a:br>
              <a:rPr lang="en-US" dirty="0"/>
            </a:br>
            <a:r>
              <a:rPr lang="en-US" dirty="0"/>
              <a:t>GW Pump does not provide</a:t>
            </a:r>
            <a:br>
              <a:rPr lang="en-US" dirty="0"/>
            </a:br>
            <a:r>
              <a:rPr lang="en-US" dirty="0" smtClean="0"/>
              <a:t>anticipated GPM (flow rate) when</a:t>
            </a:r>
            <a:br>
              <a:rPr lang="en-US" dirty="0" smtClean="0"/>
            </a:br>
            <a:r>
              <a:rPr lang="en-US" dirty="0" smtClean="0"/>
              <a:t>well recharges as expected</a:t>
            </a:r>
            <a:br>
              <a:rPr lang="en-US" dirty="0" smtClean="0"/>
            </a:br>
            <a:r>
              <a:rPr lang="en-US" dirty="0"/>
              <a:t/>
            </a:r>
            <a:br>
              <a:rPr lang="en-US" dirty="0"/>
            </a:br>
            <a:endParaRPr lang="en-US" dirty="0"/>
          </a:p>
        </p:txBody>
      </p:sp>
      <p:sp>
        <p:nvSpPr>
          <p:cNvPr id="3" name="Content Placeholder 2"/>
          <p:cNvSpPr>
            <a:spLocks noGrp="1"/>
          </p:cNvSpPr>
          <p:nvPr>
            <p:ph idx="1"/>
          </p:nvPr>
        </p:nvSpPr>
        <p:spPr>
          <a:xfrm>
            <a:off x="533400" y="4114801"/>
            <a:ext cx="8077200" cy="1600200"/>
          </a:xfrm>
        </p:spPr>
        <p:txBody>
          <a:bodyPr>
            <a:normAutofit lnSpcReduction="10000"/>
          </a:bodyPr>
          <a:lstStyle/>
          <a:p>
            <a:r>
              <a:rPr lang="en-US" dirty="0" smtClean="0"/>
              <a:t>Flow rate is a trickle of what is necessary</a:t>
            </a:r>
          </a:p>
          <a:p>
            <a:r>
              <a:rPr lang="en-US" dirty="0" smtClean="0"/>
              <a:t>Need to replace pump sooner than expected? </a:t>
            </a:r>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18584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153400" cy="1066800"/>
          </a:xfrm>
        </p:spPr>
        <p:txBody>
          <a:bodyPr/>
          <a:lstStyle/>
          <a:p>
            <a:r>
              <a:rPr lang="en-US" dirty="0" smtClean="0"/>
              <a:t>Recommendations</a:t>
            </a:r>
            <a:endParaRPr lang="en-US" dirty="0"/>
          </a:p>
        </p:txBody>
      </p:sp>
      <p:sp>
        <p:nvSpPr>
          <p:cNvPr id="3" name="Content Placeholder 2"/>
          <p:cNvSpPr>
            <a:spLocks noGrp="1"/>
          </p:cNvSpPr>
          <p:nvPr>
            <p:ph idx="1"/>
          </p:nvPr>
        </p:nvSpPr>
        <p:spPr>
          <a:xfrm>
            <a:off x="381000" y="2514600"/>
            <a:ext cx="8305800" cy="3886200"/>
          </a:xfrm>
        </p:spPr>
        <p:txBody>
          <a:bodyPr>
            <a:normAutofit fontScale="85000" lnSpcReduction="10000"/>
          </a:bodyPr>
          <a:lstStyle/>
          <a:p>
            <a:r>
              <a:rPr lang="en-US" dirty="0"/>
              <a:t>Perform pumping </a:t>
            </a:r>
            <a:r>
              <a:rPr lang="en-US" dirty="0" smtClean="0"/>
              <a:t>test to verify well recharge (GPM to size flow rate of pump)</a:t>
            </a:r>
            <a:endParaRPr lang="en-US" dirty="0"/>
          </a:p>
          <a:p>
            <a:r>
              <a:rPr lang="en-US" dirty="0" smtClean="0"/>
              <a:t>Calculate for Total </a:t>
            </a:r>
            <a:r>
              <a:rPr lang="en-US" dirty="0"/>
              <a:t>Dynamic </a:t>
            </a:r>
            <a:r>
              <a:rPr lang="en-US" dirty="0" smtClean="0"/>
              <a:t>Head TDH (Pressure Drop) </a:t>
            </a:r>
          </a:p>
          <a:p>
            <a:r>
              <a:rPr lang="en-US" dirty="0" smtClean="0"/>
              <a:t>Include:</a:t>
            </a:r>
          </a:p>
          <a:p>
            <a:pPr lvl="1"/>
            <a:r>
              <a:rPr lang="en-US" dirty="0" smtClean="0"/>
              <a:t>Diameter and type of discharge line</a:t>
            </a:r>
          </a:p>
          <a:p>
            <a:pPr lvl="1"/>
            <a:r>
              <a:rPr lang="en-US" dirty="0" smtClean="0"/>
              <a:t>Horizontal rises</a:t>
            </a:r>
          </a:p>
          <a:p>
            <a:pPr lvl="1"/>
            <a:r>
              <a:rPr lang="en-US" dirty="0" smtClean="0"/>
              <a:t>Vertical length</a:t>
            </a:r>
          </a:p>
          <a:p>
            <a:pPr lvl="1"/>
            <a:r>
              <a:rPr lang="en-US" dirty="0" smtClean="0"/>
              <a:t>Fittings: Elbows, Valves, Gauges, etc.</a:t>
            </a:r>
          </a:p>
          <a:p>
            <a:pPr lvl="1"/>
            <a:r>
              <a:rPr lang="en-US" dirty="0" smtClean="0"/>
              <a:t>Pressurized trunk line ?</a:t>
            </a:r>
          </a:p>
          <a:p>
            <a:endParaRPr lang="en-US" dirty="0"/>
          </a:p>
        </p:txBody>
      </p:sp>
    </p:spTree>
    <p:extLst>
      <p:ext uri="{BB962C8B-B14F-4D97-AF65-F5344CB8AC3E}">
        <p14:creationId xmlns:p14="http://schemas.microsoft.com/office/powerpoint/2010/main" val="3413319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534400" cy="2209800"/>
          </a:xfrm>
        </p:spPr>
        <p:txBody>
          <a:bodyPr>
            <a:normAutofit fontScale="90000"/>
          </a:bodyPr>
          <a:lstStyle/>
          <a:p>
            <a:r>
              <a:rPr lang="en-US" dirty="0" smtClean="0"/>
              <a:t/>
            </a:r>
            <a:br>
              <a:rPr lang="en-US" dirty="0" smtClean="0"/>
            </a:br>
            <a:r>
              <a:rPr lang="en-US" dirty="0" smtClean="0"/>
              <a:t>Problem #5 </a:t>
            </a:r>
            <a:br>
              <a:rPr lang="en-US" dirty="0" smtClean="0"/>
            </a:br>
            <a:r>
              <a:rPr lang="en-US" sz="3600" dirty="0" smtClean="0"/>
              <a:t>Hydrocarbon Recovery Equipment is inefficient </a:t>
            </a:r>
            <a:br>
              <a:rPr lang="en-US" sz="3600" dirty="0" smtClean="0"/>
            </a:br>
            <a:r>
              <a:rPr lang="en-US" sz="3600" dirty="0" smtClean="0"/>
              <a:t>and inconsistent due to product</a:t>
            </a:r>
            <a:br>
              <a:rPr lang="en-US" sz="3600" dirty="0" smtClean="0"/>
            </a:br>
            <a:r>
              <a:rPr lang="en-US" sz="3600" dirty="0" smtClean="0"/>
              <a:t> in the well appearing and disappearing caused by:</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a:xfrm>
            <a:off x="381000" y="3657600"/>
            <a:ext cx="8305800" cy="2438400"/>
          </a:xfrm>
        </p:spPr>
        <p:txBody>
          <a:bodyPr>
            <a:normAutofit fontScale="92500" lnSpcReduction="20000"/>
          </a:bodyPr>
          <a:lstStyle/>
          <a:p>
            <a:r>
              <a:rPr lang="en-US" sz="3900" i="1" dirty="0"/>
              <a:t>Water Table  </a:t>
            </a:r>
            <a:r>
              <a:rPr lang="en-US" sz="3900" i="1" dirty="0" smtClean="0"/>
              <a:t>Fluctuating</a:t>
            </a:r>
          </a:p>
          <a:p>
            <a:pPr lvl="2"/>
            <a:r>
              <a:rPr lang="en-US" sz="3000" dirty="0" smtClean="0"/>
              <a:t>Seasonal</a:t>
            </a:r>
            <a:endParaRPr lang="en-US" sz="3000" dirty="0"/>
          </a:p>
          <a:p>
            <a:pPr lvl="2"/>
            <a:r>
              <a:rPr lang="en-US" sz="3200" dirty="0"/>
              <a:t>Rain events</a:t>
            </a:r>
          </a:p>
          <a:p>
            <a:pPr lvl="2"/>
            <a:r>
              <a:rPr lang="en-US" sz="3200" dirty="0" smtClean="0"/>
              <a:t>Droughts</a:t>
            </a:r>
            <a:endParaRPr lang="en-US" sz="3200" dirty="0"/>
          </a:p>
          <a:p>
            <a:r>
              <a:rPr lang="en-US" sz="3600" dirty="0" smtClean="0"/>
              <a:t>Tidal </a:t>
            </a:r>
            <a:r>
              <a:rPr lang="en-US" sz="3600" dirty="0"/>
              <a:t>influences</a:t>
            </a:r>
          </a:p>
          <a:p>
            <a:endParaRPr lang="en-US" dirty="0"/>
          </a:p>
        </p:txBody>
      </p:sp>
    </p:spTree>
    <p:extLst>
      <p:ext uri="{BB962C8B-B14F-4D97-AF65-F5344CB8AC3E}">
        <p14:creationId xmlns:p14="http://schemas.microsoft.com/office/powerpoint/2010/main" val="2408947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808913" cy="1689100"/>
          </a:xfrm>
        </p:spPr>
        <p:txBody>
          <a:bodyPr>
            <a:normAutofit/>
          </a:bodyPr>
          <a:lstStyle/>
          <a:p>
            <a:r>
              <a:rPr lang="en-US" sz="3200" dirty="0" smtClean="0"/>
              <a:t>	Problems Encountered</a:t>
            </a:r>
            <a:br>
              <a:rPr lang="en-US" sz="3200" dirty="0" smtClean="0"/>
            </a:br>
            <a:r>
              <a:rPr lang="en-US" sz="3200" dirty="0" smtClean="0"/>
              <a:t>	examples </a:t>
            </a:r>
            <a:br>
              <a:rPr lang="en-US" sz="3200" dirty="0" smtClean="0"/>
            </a:br>
            <a:r>
              <a:rPr lang="en-US" sz="3200" dirty="0" smtClean="0"/>
              <a:t>	Recommendations</a:t>
            </a:r>
            <a:endParaRPr lang="en-US" sz="3200" dirty="0"/>
          </a:p>
        </p:txBody>
      </p:sp>
      <p:sp>
        <p:nvSpPr>
          <p:cNvPr id="3" name="Text Placeholder 2"/>
          <p:cNvSpPr>
            <a:spLocks noGrp="1"/>
          </p:cNvSpPr>
          <p:nvPr>
            <p:ph type="body" idx="1"/>
          </p:nvPr>
        </p:nvSpPr>
        <p:spPr/>
        <p:txBody>
          <a:bodyPr>
            <a:normAutofit fontScale="92500" lnSpcReduction="10000"/>
          </a:bodyPr>
          <a:lstStyle/>
          <a:p>
            <a:r>
              <a:rPr lang="en-US" sz="3600" b="1" dirty="0"/>
              <a:t>Avoiding the 10 Biggest Mistakes in Ground-Water </a:t>
            </a:r>
            <a:r>
              <a:rPr lang="en-US" sz="3600" b="1" dirty="0" smtClean="0"/>
              <a:t>Remediation (associated with equipment)</a:t>
            </a:r>
          </a:p>
        </p:txBody>
      </p:sp>
    </p:spTree>
    <p:extLst>
      <p:ext uri="{BB962C8B-B14F-4D97-AF65-F5344CB8AC3E}">
        <p14:creationId xmlns:p14="http://schemas.microsoft.com/office/powerpoint/2010/main" val="3788904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153400" cy="1066800"/>
          </a:xfrm>
        </p:spPr>
        <p:txBody>
          <a:bodyPr/>
          <a:lstStyle/>
          <a:p>
            <a:r>
              <a:rPr lang="en-US" dirty="0" smtClean="0"/>
              <a:t>Example 2</a:t>
            </a:r>
            <a:endParaRPr lang="en-US" dirty="0"/>
          </a:p>
        </p:txBody>
      </p:sp>
      <p:sp>
        <p:nvSpPr>
          <p:cNvPr id="3" name="Content Placeholder 2"/>
          <p:cNvSpPr>
            <a:spLocks noGrp="1"/>
          </p:cNvSpPr>
          <p:nvPr>
            <p:ph idx="1"/>
          </p:nvPr>
        </p:nvSpPr>
        <p:spPr/>
        <p:txBody>
          <a:bodyPr>
            <a:normAutofit lnSpcReduction="10000"/>
          </a:bodyPr>
          <a:lstStyle/>
          <a:p>
            <a:r>
              <a:rPr lang="en-US" dirty="0" smtClean="0"/>
              <a:t>Dual Pump system at a site with water table fluctuations.  Water pump was allowed to cycle on/off based on hi/lo probe that had 1 foot of travel- required resetting of the pump in the well so the desired water drawdown was in middle of probe travel along with adjusting the discharge valve so that the pump rate matched the recharge rate.  </a:t>
            </a:r>
          </a:p>
        </p:txBody>
      </p:sp>
    </p:spTree>
    <p:extLst>
      <p:ext uri="{BB962C8B-B14F-4D97-AF65-F5344CB8AC3E}">
        <p14:creationId xmlns:p14="http://schemas.microsoft.com/office/powerpoint/2010/main" val="306036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Recommendations</a:t>
            </a:r>
            <a:endParaRPr lang="en-US" dirty="0"/>
          </a:p>
        </p:txBody>
      </p:sp>
      <p:sp>
        <p:nvSpPr>
          <p:cNvPr id="3" name="Content Placeholder 2"/>
          <p:cNvSpPr>
            <a:spLocks noGrp="1"/>
          </p:cNvSpPr>
          <p:nvPr>
            <p:ph idx="1"/>
          </p:nvPr>
        </p:nvSpPr>
        <p:spPr>
          <a:xfrm>
            <a:off x="381000" y="2286001"/>
            <a:ext cx="8458200" cy="3733800"/>
          </a:xfrm>
        </p:spPr>
        <p:txBody>
          <a:bodyPr>
            <a:normAutofit fontScale="70000" lnSpcReduction="20000"/>
          </a:bodyPr>
          <a:lstStyle/>
          <a:p>
            <a:endParaRPr lang="en-US" dirty="0" smtClean="0"/>
          </a:p>
          <a:p>
            <a:pPr marL="342900" lvl="1" indent="-342900">
              <a:buFont typeface="Arial" pitchFamily="34" charset="0"/>
              <a:buChar char="•"/>
            </a:pPr>
            <a:r>
              <a:rPr lang="en-US" dirty="0" smtClean="0"/>
              <a:t>Gather data  on GW levels throughout an entire year taking seasonal variations in consideration</a:t>
            </a:r>
          </a:p>
          <a:p>
            <a:pPr marL="342900" lvl="1" indent="-342900">
              <a:buFont typeface="Arial" pitchFamily="34" charset="0"/>
              <a:buChar char="•"/>
            </a:pPr>
            <a:r>
              <a:rPr lang="en-US" dirty="0" smtClean="0"/>
              <a:t>Keep </a:t>
            </a:r>
            <a:r>
              <a:rPr lang="en-US" dirty="0"/>
              <a:t>the water table at a steady drawdown </a:t>
            </a:r>
            <a:r>
              <a:rPr lang="en-US" dirty="0" smtClean="0"/>
              <a:t>level allowing </a:t>
            </a:r>
            <a:r>
              <a:rPr lang="en-US" dirty="0"/>
              <a:t>more product to enter the well and be </a:t>
            </a:r>
            <a:r>
              <a:rPr lang="en-US" dirty="0" smtClean="0"/>
              <a:t>recovered - need </a:t>
            </a:r>
            <a:r>
              <a:rPr lang="en-US" dirty="0"/>
              <a:t>to control water table by pumping water</a:t>
            </a:r>
          </a:p>
          <a:p>
            <a:r>
              <a:rPr lang="en-US" dirty="0" smtClean="0"/>
              <a:t>Periodic </a:t>
            </a:r>
            <a:r>
              <a:rPr lang="en-US" dirty="0"/>
              <a:t>well treatment may be </a:t>
            </a:r>
            <a:r>
              <a:rPr lang="en-US" dirty="0" smtClean="0"/>
              <a:t>required -More </a:t>
            </a:r>
            <a:r>
              <a:rPr lang="en-US" dirty="0"/>
              <a:t>regular maintenance</a:t>
            </a:r>
          </a:p>
          <a:p>
            <a:pPr lvl="1"/>
            <a:r>
              <a:rPr lang="en-US" dirty="0"/>
              <a:t>Smear zone and additional </a:t>
            </a:r>
            <a:r>
              <a:rPr lang="en-US" dirty="0" smtClean="0"/>
              <a:t>mineral precipitation reduce </a:t>
            </a:r>
            <a:r>
              <a:rPr lang="en-US" dirty="0"/>
              <a:t>product recovery recharge </a:t>
            </a:r>
            <a:r>
              <a:rPr lang="en-US" dirty="0" smtClean="0"/>
              <a:t>rate from pore plugging and well casing plugging</a:t>
            </a:r>
            <a:endParaRPr lang="en-US" dirty="0"/>
          </a:p>
          <a:p>
            <a:pPr marL="342900" lvl="1" indent="-342900">
              <a:buFont typeface="Arial" pitchFamily="34" charset="0"/>
              <a:buChar char="•"/>
            </a:pPr>
            <a:r>
              <a:rPr lang="en-US" dirty="0" smtClean="0"/>
              <a:t>May </a:t>
            </a:r>
            <a:r>
              <a:rPr lang="en-US" dirty="0"/>
              <a:t>have to change technology to remediate vadose zone vs. capillary fringe or saturated zone or combination of technologies</a:t>
            </a:r>
          </a:p>
          <a:p>
            <a:endParaRPr lang="en-US" dirty="0"/>
          </a:p>
        </p:txBody>
      </p:sp>
    </p:spTree>
    <p:extLst>
      <p:ext uri="{BB962C8B-B14F-4D97-AF65-F5344CB8AC3E}">
        <p14:creationId xmlns:p14="http://schemas.microsoft.com/office/powerpoint/2010/main" val="4063243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#4	</a:t>
            </a:r>
            <a:br>
              <a:rPr lang="en-US" dirty="0" smtClean="0"/>
            </a:br>
            <a:r>
              <a:rPr lang="en-US" dirty="0" smtClean="0"/>
              <a:t>Salt Water Intrusion</a:t>
            </a:r>
            <a:endParaRPr lang="en-US" dirty="0"/>
          </a:p>
        </p:txBody>
      </p:sp>
      <p:sp>
        <p:nvSpPr>
          <p:cNvPr id="3" name="Content Placeholder 2"/>
          <p:cNvSpPr>
            <a:spLocks noGrp="1"/>
          </p:cNvSpPr>
          <p:nvPr>
            <p:ph sz="half" idx="2"/>
          </p:nvPr>
        </p:nvSpPr>
        <p:spPr/>
        <p:txBody>
          <a:bodyPr>
            <a:normAutofit/>
          </a:bodyPr>
          <a:lstStyle/>
          <a:p>
            <a:r>
              <a:rPr lang="en-US" dirty="0" smtClean="0"/>
              <a:t>Salt water intrusion from nearby body of salt water was not anticipated  </a:t>
            </a:r>
            <a:endParaRPr lang="en-US" dirty="0"/>
          </a:p>
        </p:txBody>
      </p:sp>
      <p:sp>
        <p:nvSpPr>
          <p:cNvPr id="4" name="Content Placeholder 3"/>
          <p:cNvSpPr>
            <a:spLocks noGrp="1"/>
          </p:cNvSpPr>
          <p:nvPr>
            <p:ph sz="half" idx="1"/>
          </p:nvPr>
        </p:nvSpPr>
        <p:spPr/>
        <p:txBody>
          <a:bodyPr>
            <a:normAutofit/>
          </a:bodyPr>
          <a:lstStyle/>
          <a:p>
            <a:r>
              <a:rPr lang="en-US" dirty="0" smtClean="0"/>
              <a:t>Hydrocarbon recovery equipment and  pumps corroded in recovery well.  Equipment failed resulting in increased equipment expense and extended clean up time</a:t>
            </a:r>
            <a:endParaRPr lang="en-US" dirty="0"/>
          </a:p>
        </p:txBody>
      </p:sp>
    </p:spTree>
    <p:extLst>
      <p:ext uri="{BB962C8B-B14F-4D97-AF65-F5344CB8AC3E}">
        <p14:creationId xmlns:p14="http://schemas.microsoft.com/office/powerpoint/2010/main" val="3382443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153400" cy="990600"/>
          </a:xfrm>
        </p:spPr>
        <p:txBody>
          <a:bodyPr/>
          <a:lstStyle/>
          <a:p>
            <a:r>
              <a:rPr lang="en-US" dirty="0" smtClean="0"/>
              <a:t>Example </a:t>
            </a:r>
            <a:endParaRPr lang="en-US" dirty="0"/>
          </a:p>
        </p:txBody>
      </p:sp>
      <p:sp>
        <p:nvSpPr>
          <p:cNvPr id="3" name="Content Placeholder 2"/>
          <p:cNvSpPr>
            <a:spLocks noGrp="1"/>
          </p:cNvSpPr>
          <p:nvPr>
            <p:ph idx="1"/>
          </p:nvPr>
        </p:nvSpPr>
        <p:spPr>
          <a:xfrm>
            <a:off x="457200" y="2133600"/>
            <a:ext cx="8229600" cy="3992563"/>
          </a:xfrm>
        </p:spPr>
        <p:txBody>
          <a:bodyPr>
            <a:normAutofit fontScale="92500" lnSpcReduction="10000"/>
          </a:bodyPr>
          <a:lstStyle/>
          <a:p>
            <a:r>
              <a:rPr lang="en-US" dirty="0" smtClean="0"/>
              <a:t>Inconclusive results from sample findings occurred when the pumping test is not of a long enough time period to result in true results of water migration into the well bore from a close proximity salt water body of water. </a:t>
            </a:r>
          </a:p>
          <a:p>
            <a:r>
              <a:rPr lang="en-US" dirty="0" smtClean="0"/>
              <a:t>Saltwater /Brackish water can lead to corrosion of equipment when materials of compatibility for salt water applications are not taken into consideration</a:t>
            </a:r>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21506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382000" cy="3124200"/>
          </a:xfrm>
        </p:spPr>
        <p:txBody>
          <a:bodyPr>
            <a:normAutofit/>
          </a:bodyPr>
          <a:lstStyle/>
          <a:p>
            <a:r>
              <a:rPr lang="en-US" dirty="0" smtClean="0"/>
              <a:t>Problem #3: </a:t>
            </a:r>
            <a:br>
              <a:rPr lang="en-US" dirty="0" smtClean="0"/>
            </a:br>
            <a:r>
              <a:rPr lang="en-US" dirty="0" smtClean="0"/>
              <a:t>Unable to Contain and Capture  </a:t>
            </a:r>
            <a:br>
              <a:rPr lang="en-US" dirty="0" smtClean="0"/>
            </a:br>
            <a:r>
              <a:rPr lang="en-US" dirty="0" smtClean="0"/>
              <a:t> COC Plume</a:t>
            </a:r>
            <a:endParaRPr lang="en-US" dirty="0"/>
          </a:p>
        </p:txBody>
      </p:sp>
    </p:spTree>
    <p:extLst>
      <p:ext uri="{BB962C8B-B14F-4D97-AF65-F5344CB8AC3E}">
        <p14:creationId xmlns:p14="http://schemas.microsoft.com/office/powerpoint/2010/main" val="808434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153400" cy="990600"/>
          </a:xfrm>
        </p:spPr>
        <p:txBody>
          <a:bodyPr>
            <a:normAutofit/>
          </a:bodyPr>
          <a:lstStyle/>
          <a:p>
            <a:r>
              <a:rPr lang="en-US" dirty="0" smtClean="0"/>
              <a:t>Examples </a:t>
            </a:r>
            <a:endParaRPr lang="en-US" dirty="0"/>
          </a:p>
        </p:txBody>
      </p:sp>
      <p:sp>
        <p:nvSpPr>
          <p:cNvPr id="3" name="Content Placeholder 2"/>
          <p:cNvSpPr>
            <a:spLocks noGrp="1"/>
          </p:cNvSpPr>
          <p:nvPr>
            <p:ph idx="1"/>
          </p:nvPr>
        </p:nvSpPr>
        <p:spPr>
          <a:xfrm>
            <a:off x="304800" y="2362200"/>
            <a:ext cx="8382000" cy="3962400"/>
          </a:xfrm>
        </p:spPr>
        <p:txBody>
          <a:bodyPr>
            <a:normAutofit fontScale="70000" lnSpcReduction="20000"/>
          </a:bodyPr>
          <a:lstStyle/>
          <a:p>
            <a:r>
              <a:rPr lang="en-US" dirty="0"/>
              <a:t>Monitor wells </a:t>
            </a:r>
            <a:r>
              <a:rPr lang="en-US" dirty="0" smtClean="0"/>
              <a:t>utilized instead of properly developed recovery wells</a:t>
            </a:r>
            <a:endParaRPr lang="en-US" dirty="0"/>
          </a:p>
          <a:p>
            <a:r>
              <a:rPr lang="en-US" dirty="0"/>
              <a:t>Remediation equipment options are limited </a:t>
            </a:r>
            <a:r>
              <a:rPr lang="en-US" dirty="0" smtClean="0"/>
              <a:t>to well casing size: Cannot </a:t>
            </a:r>
            <a:r>
              <a:rPr lang="en-US" dirty="0"/>
              <a:t>reach the deep water table because what fits in a small well won’t pump at high enough capacity</a:t>
            </a:r>
          </a:p>
          <a:p>
            <a:r>
              <a:rPr lang="en-US" dirty="0"/>
              <a:t>Product recharge rates calculated based on pump test on entire well, not just on product layer thickness.  Separate hydrocarbon bail down test required to determine  recharge of product only  when  a ground  water extraction  pump  is utilized to enhance product recovery . </a:t>
            </a:r>
          </a:p>
          <a:p>
            <a:pPr marL="0" indent="0">
              <a:buNone/>
            </a:pPr>
            <a:r>
              <a:rPr lang="en-US" dirty="0"/>
              <a:t> </a:t>
            </a:r>
            <a:endParaRPr lang="en-US" dirty="0" smtClean="0"/>
          </a:p>
          <a:p>
            <a:pPr marL="0" indent="0">
              <a:buNone/>
            </a:pPr>
            <a:r>
              <a:rPr lang="en-US" i="1" dirty="0" smtClean="0"/>
              <a:t>Typical </a:t>
            </a:r>
            <a:r>
              <a:rPr lang="en-US" i="1" dirty="0"/>
              <a:t>ratios of 10-1 to 100 -1  GW recharge to hydrocarbon recharge</a:t>
            </a:r>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69235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rmAutofit lnSpcReduction="10000"/>
          </a:bodyPr>
          <a:lstStyle/>
          <a:p>
            <a:r>
              <a:rPr lang="en-US" dirty="0"/>
              <a:t>Monitoring Well Placement</a:t>
            </a:r>
            <a:endParaRPr lang="en-US" dirty="0" smtClean="0"/>
          </a:p>
          <a:p>
            <a:pPr lvl="1"/>
            <a:r>
              <a:rPr lang="en-US" dirty="0" smtClean="0"/>
              <a:t>Properly locate enough wells necessary  for future  determination of plume extent</a:t>
            </a:r>
          </a:p>
          <a:p>
            <a:pPr lvl="1"/>
            <a:r>
              <a:rPr lang="en-US" dirty="0" smtClean="0"/>
              <a:t>Can be used as a guideline for placement of recovery wells</a:t>
            </a:r>
          </a:p>
          <a:p>
            <a:pPr lvl="1"/>
            <a:r>
              <a:rPr lang="en-US" dirty="0" smtClean="0"/>
              <a:t>Use of down hole cameras allow for more accurate representation of groundwater flow and direction (Boroscope) </a:t>
            </a:r>
          </a:p>
        </p:txBody>
      </p:sp>
    </p:spTree>
    <p:extLst>
      <p:ext uri="{BB962C8B-B14F-4D97-AF65-F5344CB8AC3E}">
        <p14:creationId xmlns:p14="http://schemas.microsoft.com/office/powerpoint/2010/main" val="2787540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Well Design and Installation Tips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Wells are unique depending on the hydrogeological, geographical and contaminant-related conditions.</a:t>
            </a:r>
          </a:p>
          <a:p>
            <a:r>
              <a:rPr lang="en-US" dirty="0" smtClean="0"/>
              <a:t>Use appropriate well screen and materials for geology and contaminant characteristics and properly develop wells for recovery. </a:t>
            </a:r>
          </a:p>
          <a:p>
            <a:r>
              <a:rPr lang="en-US" dirty="0" smtClean="0"/>
              <a:t>Monitor wells are not properly developed and  typically perform poorly for remediation.   </a:t>
            </a:r>
          </a:p>
          <a:p>
            <a:endParaRPr lang="en-US" dirty="0" smtClean="0"/>
          </a:p>
          <a:p>
            <a:endParaRPr lang="en-US" dirty="0"/>
          </a:p>
        </p:txBody>
      </p:sp>
    </p:spTree>
    <p:extLst>
      <p:ext uri="{BB962C8B-B14F-4D97-AF65-F5344CB8AC3E}">
        <p14:creationId xmlns:p14="http://schemas.microsoft.com/office/powerpoint/2010/main" val="2605802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05800" cy="1600200"/>
          </a:xfrm>
        </p:spPr>
        <p:txBody>
          <a:bodyPr>
            <a:normAutofit fontScale="90000"/>
          </a:bodyPr>
          <a:lstStyle/>
          <a:p>
            <a:r>
              <a:rPr lang="en-US" dirty="0" smtClean="0"/>
              <a:t>Problem #2 </a:t>
            </a:r>
            <a:br>
              <a:rPr lang="en-US" dirty="0" smtClean="0"/>
            </a:br>
            <a:r>
              <a:rPr lang="en-US" dirty="0" smtClean="0"/>
              <a:t>Lack of Thorough Pilot Tests</a:t>
            </a:r>
            <a:br>
              <a:rPr lang="en-US" dirty="0" smtClean="0"/>
            </a:br>
            <a:endParaRPr lang="en-US" dirty="0"/>
          </a:p>
        </p:txBody>
      </p:sp>
      <p:sp>
        <p:nvSpPr>
          <p:cNvPr id="3" name="Content Placeholder 2"/>
          <p:cNvSpPr>
            <a:spLocks noGrp="1"/>
          </p:cNvSpPr>
          <p:nvPr>
            <p:ph idx="1"/>
          </p:nvPr>
        </p:nvSpPr>
        <p:spPr>
          <a:xfrm>
            <a:off x="533400" y="2286000"/>
            <a:ext cx="8153400" cy="3840163"/>
          </a:xfrm>
        </p:spPr>
        <p:txBody>
          <a:bodyPr>
            <a:normAutofit fontScale="92500" lnSpcReduction="20000"/>
          </a:bodyPr>
          <a:lstStyle/>
          <a:p>
            <a:pPr lvl="1"/>
            <a:r>
              <a:rPr lang="en-US" dirty="0" smtClean="0"/>
              <a:t>Cause </a:t>
            </a:r>
            <a:r>
              <a:rPr lang="en-US" dirty="0"/>
              <a:t>:</a:t>
            </a:r>
          </a:p>
          <a:p>
            <a:r>
              <a:rPr lang="en-US" dirty="0" smtClean="0"/>
              <a:t>Requiring assumptions made based on similar sites which may or may not be valid</a:t>
            </a:r>
          </a:p>
          <a:p>
            <a:r>
              <a:rPr lang="en-US" dirty="0"/>
              <a:t>Inconclusive </a:t>
            </a:r>
            <a:r>
              <a:rPr lang="en-US" dirty="0" smtClean="0"/>
              <a:t>, </a:t>
            </a:r>
            <a:r>
              <a:rPr lang="en-US" dirty="0"/>
              <a:t>inaccurate or improper data</a:t>
            </a:r>
          </a:p>
          <a:p>
            <a:r>
              <a:rPr lang="en-US" dirty="0" smtClean="0"/>
              <a:t>Under sizing or Over sizing Equipment -doesn’t allow for accurate readings IE: Not enough flow/pressure or vacuum capabilities for actual geologic conditions   “Assume the worse- hope for the best”</a:t>
            </a:r>
          </a:p>
          <a:p>
            <a:endParaRPr lang="en-US" dirty="0" smtClean="0"/>
          </a:p>
          <a:p>
            <a:endParaRPr lang="en-US" dirty="0" smtClean="0"/>
          </a:p>
          <a:p>
            <a:endParaRPr lang="en-US" dirty="0"/>
          </a:p>
        </p:txBody>
      </p:sp>
    </p:spTree>
    <p:extLst>
      <p:ext uri="{BB962C8B-B14F-4D97-AF65-F5344CB8AC3E}">
        <p14:creationId xmlns:p14="http://schemas.microsoft.com/office/powerpoint/2010/main" val="2605802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118" y="1143000"/>
            <a:ext cx="6543765" cy="5410200"/>
          </a:xfrm>
          <a:prstGeom prst="rect">
            <a:avLst/>
          </a:prstGeom>
        </p:spPr>
      </p:pic>
    </p:spTree>
    <p:extLst>
      <p:ext uri="{BB962C8B-B14F-4D97-AF65-F5344CB8AC3E}">
        <p14:creationId xmlns:p14="http://schemas.microsoft.com/office/powerpoint/2010/main" val="368014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38400"/>
            <a:ext cx="4800600" cy="2289175"/>
          </a:xfrm>
        </p:spPr>
        <p:txBody>
          <a:bodyPr>
            <a:normAutofit/>
          </a:bodyPr>
          <a:lstStyle/>
          <a:p>
            <a:pPr algn="l"/>
            <a:r>
              <a:rPr lang="en-US" sz="4000" dirty="0" smtClean="0"/>
              <a:t>Andrew Lindemann</a:t>
            </a:r>
            <a:br>
              <a:rPr lang="en-US" sz="4000" dirty="0" smtClean="0"/>
            </a:br>
            <a:r>
              <a:rPr lang="en-US" sz="2000" dirty="0" smtClean="0"/>
              <a:t>Global Technical Marketing Lead</a:t>
            </a:r>
            <a:br>
              <a:rPr lang="en-US" sz="2000" dirty="0" smtClean="0"/>
            </a:br>
            <a:r>
              <a:rPr lang="en-US" sz="2000" dirty="0" smtClean="0"/>
              <a:t>Geotech Environmental Equipment, Inc. </a:t>
            </a:r>
            <a:br>
              <a:rPr lang="en-US" sz="2000" dirty="0" smtClean="0"/>
            </a:br>
            <a:r>
              <a:rPr lang="en-US" sz="2000" dirty="0" smtClean="0"/>
              <a:t>800-833-7958</a:t>
            </a:r>
            <a:br>
              <a:rPr lang="en-US" sz="2000" dirty="0" smtClean="0"/>
            </a:br>
            <a:r>
              <a:rPr lang="en-US" sz="2000" dirty="0" smtClean="0"/>
              <a:t>AndrewL@geotechenv.com</a:t>
            </a:r>
            <a:endParaRPr lang="en-US" sz="2000" dirty="0"/>
          </a:p>
        </p:txBody>
      </p:sp>
    </p:spTree>
    <p:extLst>
      <p:ext uri="{BB962C8B-B14F-4D97-AF65-F5344CB8AC3E}">
        <p14:creationId xmlns:p14="http://schemas.microsoft.com/office/powerpoint/2010/main" val="431492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Site Characterization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Budget restrictions are probably the biggest factor in limiting proper site characterization</a:t>
            </a:r>
          </a:p>
          <a:p>
            <a:r>
              <a:rPr lang="en-US" dirty="0" smtClean="0"/>
              <a:t>Proper analysis – the right test for the right  contaminants of concern (COC)</a:t>
            </a:r>
          </a:p>
          <a:p>
            <a:r>
              <a:rPr lang="en-US" dirty="0" smtClean="0"/>
              <a:t>Full Lab Analysis of water and soil(organics and inorganics)</a:t>
            </a:r>
          </a:p>
          <a:p>
            <a:r>
              <a:rPr lang="en-US" dirty="0" smtClean="0"/>
              <a:t>Viscosity tests for free phase hydrocarbons</a:t>
            </a:r>
          </a:p>
          <a:p>
            <a:r>
              <a:rPr lang="en-US" dirty="0" smtClean="0"/>
              <a:t>Delineation of Contaminant Plume = Amount of contaminant expected to be remediated</a:t>
            </a:r>
          </a:p>
          <a:p>
            <a:endParaRPr lang="en-US" dirty="0" smtClean="0"/>
          </a:p>
          <a:p>
            <a:endParaRPr lang="en-US" dirty="0"/>
          </a:p>
        </p:txBody>
      </p:sp>
    </p:spTree>
    <p:extLst>
      <p:ext uri="{BB962C8B-B14F-4D97-AF65-F5344CB8AC3E}">
        <p14:creationId xmlns:p14="http://schemas.microsoft.com/office/powerpoint/2010/main" val="2605802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Characterization</a:t>
            </a:r>
            <a:endParaRPr lang="en-US" dirty="0"/>
          </a:p>
        </p:txBody>
      </p:sp>
      <p:sp>
        <p:nvSpPr>
          <p:cNvPr id="3" name="Content Placeholder 2"/>
          <p:cNvSpPr>
            <a:spLocks noGrp="1"/>
          </p:cNvSpPr>
          <p:nvPr>
            <p:ph idx="1"/>
          </p:nvPr>
        </p:nvSpPr>
        <p:spPr/>
        <p:txBody>
          <a:bodyPr/>
          <a:lstStyle/>
          <a:p>
            <a:r>
              <a:rPr lang="en-US" dirty="0" smtClean="0"/>
              <a:t>Proper site characterization leads to:</a:t>
            </a:r>
          </a:p>
          <a:p>
            <a:pPr>
              <a:buNone/>
            </a:pPr>
            <a:r>
              <a:rPr lang="en-US" sz="2400" dirty="0" smtClean="0"/>
              <a:t>	-Determining the correct type of remediation technology</a:t>
            </a:r>
          </a:p>
          <a:p>
            <a:pPr>
              <a:buNone/>
            </a:pPr>
            <a:r>
              <a:rPr lang="en-US" sz="2400" dirty="0" smtClean="0"/>
              <a:t>	-Speeds up site closure</a:t>
            </a:r>
          </a:p>
          <a:p>
            <a:pPr>
              <a:buNone/>
            </a:pPr>
            <a:r>
              <a:rPr lang="en-US" sz="2400" dirty="0" smtClean="0"/>
              <a:t>	-Saves money</a:t>
            </a:r>
          </a:p>
          <a:p>
            <a:endParaRPr lang="en-US" dirty="0" smtClean="0"/>
          </a:p>
          <a:p>
            <a:endParaRPr lang="en-US" dirty="0"/>
          </a:p>
        </p:txBody>
      </p:sp>
    </p:spTree>
    <p:extLst>
      <p:ext uri="{BB962C8B-B14F-4D97-AF65-F5344CB8AC3E}">
        <p14:creationId xmlns:p14="http://schemas.microsoft.com/office/powerpoint/2010/main" val="2605802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Planning will save money in the long-run</a:t>
            </a:r>
          </a:p>
          <a:p>
            <a:r>
              <a:rPr lang="en-US" dirty="0" smtClean="0"/>
              <a:t>Be prepared to change your plans based on accumulating site data.  Don’t write yourself into a corner.</a:t>
            </a:r>
          </a:p>
          <a:p>
            <a:endParaRPr lang="en-US" dirty="0"/>
          </a:p>
        </p:txBody>
      </p:sp>
    </p:spTree>
    <p:extLst>
      <p:ext uri="{BB962C8B-B14F-4D97-AF65-F5344CB8AC3E}">
        <p14:creationId xmlns:p14="http://schemas.microsoft.com/office/powerpoint/2010/main" val="2928254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2350" b="5249"/>
          <a:stretch/>
        </p:blipFill>
        <p:spPr>
          <a:xfrm>
            <a:off x="42242" y="1524000"/>
            <a:ext cx="9101758" cy="4480560"/>
          </a:xfrm>
          <a:prstGeom prst="rect">
            <a:avLst/>
          </a:prstGeom>
        </p:spPr>
      </p:pic>
    </p:spTree>
    <p:extLst>
      <p:ext uri="{BB962C8B-B14F-4D97-AF65-F5344CB8AC3E}">
        <p14:creationId xmlns:p14="http://schemas.microsoft.com/office/powerpoint/2010/main" val="2543667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5357813" y="800100"/>
            <a:ext cx="184150" cy="366713"/>
          </a:xfrm>
          <a:prstGeom prst="rect">
            <a:avLst/>
          </a:prstGeom>
          <a:noFill/>
          <a:ln w="9525">
            <a:noFill/>
            <a:miter lim="800000"/>
            <a:headEnd/>
            <a:tailEnd/>
          </a:ln>
        </p:spPr>
        <p:txBody>
          <a:bodyPr>
            <a:spAutoFit/>
          </a:bodyPr>
          <a:lstStyle/>
          <a:p>
            <a:pPr>
              <a:spcBef>
                <a:spcPct val="50000"/>
              </a:spcBef>
            </a:pPr>
            <a:endParaRPr lang="en-US" dirty="0">
              <a:solidFill>
                <a:schemeClr val="tx1"/>
              </a:solidFill>
              <a:latin typeface="Tekton Pro Ext" pitchFamily="34" charset="0"/>
            </a:endParaRPr>
          </a:p>
        </p:txBody>
      </p:sp>
      <p:sp>
        <p:nvSpPr>
          <p:cNvPr id="2051" name="TextBox 6"/>
          <p:cNvSpPr txBox="1">
            <a:spLocks noChangeArrowheads="1"/>
          </p:cNvSpPr>
          <p:nvPr/>
        </p:nvSpPr>
        <p:spPr bwMode="auto">
          <a:xfrm>
            <a:off x="533400" y="6248400"/>
            <a:ext cx="8077200" cy="338138"/>
          </a:xfrm>
          <a:prstGeom prst="rect">
            <a:avLst/>
          </a:prstGeom>
          <a:noFill/>
          <a:ln w="9525">
            <a:noFill/>
            <a:miter lim="800000"/>
            <a:headEnd/>
            <a:tailEnd/>
          </a:ln>
        </p:spPr>
        <p:txBody>
          <a:bodyPr>
            <a:spAutoFit/>
          </a:bodyPr>
          <a:lstStyle/>
          <a:p>
            <a:pPr algn="ctr"/>
            <a:r>
              <a:rPr lang="en-US" sz="1600" b="1" dirty="0" smtClean="0">
                <a:solidFill>
                  <a:schemeClr val="tx1"/>
                </a:solidFill>
                <a:latin typeface="Californian FB" pitchFamily="18" charset="0"/>
              </a:rPr>
              <a:t>www.GeotechEnv.com</a:t>
            </a:r>
            <a:endParaRPr lang="en-US" sz="1600" b="1" dirty="0">
              <a:solidFill>
                <a:schemeClr val="tx1"/>
              </a:solidFill>
              <a:latin typeface="Californian FB" pitchFamily="18" charset="0"/>
            </a:endParaRPr>
          </a:p>
        </p:txBody>
      </p:sp>
      <p:sp>
        <p:nvSpPr>
          <p:cNvPr id="2053" name="Text Box 8"/>
          <p:cNvSpPr txBox="1">
            <a:spLocks noChangeArrowheads="1"/>
          </p:cNvSpPr>
          <p:nvPr/>
        </p:nvSpPr>
        <p:spPr bwMode="auto">
          <a:xfrm>
            <a:off x="381000" y="5470525"/>
            <a:ext cx="8245475" cy="701675"/>
          </a:xfrm>
          <a:prstGeom prst="rect">
            <a:avLst/>
          </a:prstGeom>
          <a:noFill/>
          <a:ln w="9525">
            <a:noFill/>
            <a:miter lim="800000"/>
            <a:headEnd/>
            <a:tailEnd/>
          </a:ln>
        </p:spPr>
        <p:txBody>
          <a:bodyPr>
            <a:spAutoFit/>
          </a:bodyPr>
          <a:lstStyle/>
          <a:p>
            <a:pPr algn="ctr"/>
            <a:r>
              <a:rPr lang="en-US" sz="2000" dirty="0">
                <a:solidFill>
                  <a:srgbClr val="FF0000"/>
                </a:solidFill>
              </a:rPr>
              <a:t>…a world leader in environmental technology, </a:t>
            </a:r>
            <a:br>
              <a:rPr lang="en-US" sz="2000" dirty="0">
                <a:solidFill>
                  <a:srgbClr val="FF0000"/>
                </a:solidFill>
              </a:rPr>
            </a:br>
            <a:r>
              <a:rPr lang="en-US" sz="2000" dirty="0">
                <a:solidFill>
                  <a:srgbClr val="FF0000"/>
                </a:solidFill>
              </a:rPr>
              <a:t>manufacturing and product training since 1978.</a:t>
            </a:r>
          </a:p>
        </p:txBody>
      </p:sp>
      <p:sp>
        <p:nvSpPr>
          <p:cNvPr id="2054" name="Text Box 9"/>
          <p:cNvSpPr txBox="1">
            <a:spLocks noChangeArrowheads="1"/>
          </p:cNvSpPr>
          <p:nvPr/>
        </p:nvSpPr>
        <p:spPr bwMode="auto">
          <a:xfrm>
            <a:off x="2498725" y="4456113"/>
            <a:ext cx="3673475" cy="641350"/>
          </a:xfrm>
          <a:prstGeom prst="rect">
            <a:avLst/>
          </a:prstGeom>
          <a:noFill/>
          <a:ln w="9525">
            <a:noFill/>
            <a:miter lim="800000"/>
            <a:headEnd/>
            <a:tailEnd/>
          </a:ln>
        </p:spPr>
        <p:txBody>
          <a:bodyPr>
            <a:spAutoFit/>
          </a:bodyPr>
          <a:lstStyle/>
          <a:p>
            <a:pPr algn="ctr"/>
            <a:r>
              <a:rPr lang="en-US" dirty="0">
                <a:solidFill>
                  <a:schemeClr val="bg1"/>
                </a:solidFill>
                <a:latin typeface="Adobe Garamond Pro Bold" pitchFamily="18" charset="0"/>
              </a:rPr>
              <a:t>Geotech Corporate Headquarters</a:t>
            </a:r>
            <a:br>
              <a:rPr lang="en-US" dirty="0">
                <a:solidFill>
                  <a:schemeClr val="bg1"/>
                </a:solidFill>
                <a:latin typeface="Adobe Garamond Pro Bold" pitchFamily="18" charset="0"/>
              </a:rPr>
            </a:br>
            <a:r>
              <a:rPr lang="en-US" dirty="0">
                <a:solidFill>
                  <a:schemeClr val="bg1"/>
                </a:solidFill>
                <a:latin typeface="Adobe Garamond Pro Bold" pitchFamily="18" charset="0"/>
              </a:rPr>
              <a:t>Denver, Colorado USA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018" y="1143000"/>
            <a:ext cx="7829964" cy="4297680"/>
          </a:xfrm>
          <a:prstGeom prst="rect">
            <a:avLst/>
          </a:prstGeom>
        </p:spPr>
      </p:pic>
    </p:spTree>
    <p:extLst>
      <p:ext uri="{BB962C8B-B14F-4D97-AF65-F5344CB8AC3E}">
        <p14:creationId xmlns:p14="http://schemas.microsoft.com/office/powerpoint/2010/main" val="3115728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Problem</a:t>
            </a:r>
            <a:endParaRPr lang="en-US" dirty="0"/>
          </a:p>
        </p:txBody>
      </p:sp>
      <p:sp>
        <p:nvSpPr>
          <p:cNvPr id="4" name="Content Placeholder 3"/>
          <p:cNvSpPr>
            <a:spLocks noGrp="1"/>
          </p:cNvSpPr>
          <p:nvPr>
            <p:ph sz="half" idx="1"/>
          </p:nvPr>
        </p:nvSpPr>
        <p:spPr/>
        <p:txBody>
          <a:bodyPr/>
          <a:lstStyle/>
          <a:p>
            <a:pPr marL="0" indent="0">
              <a:buNone/>
            </a:pPr>
            <a:r>
              <a:rPr lang="en-US" dirty="0" smtClean="0"/>
              <a:t>“If I had </a:t>
            </a:r>
            <a:r>
              <a:rPr lang="en-US" dirty="0"/>
              <a:t>one hour to save the world </a:t>
            </a:r>
            <a:r>
              <a:rPr lang="en-US" dirty="0" smtClean="0"/>
              <a:t>I would </a:t>
            </a:r>
            <a:r>
              <a:rPr lang="en-US" dirty="0"/>
              <a:t>spend fifty-five minutes defining the problem and only five minutes finding the solution</a:t>
            </a:r>
            <a:r>
              <a:rPr lang="en-US" dirty="0" smtClean="0"/>
              <a:t>.”</a:t>
            </a:r>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29237" y="2590800"/>
            <a:ext cx="2676525" cy="2771775"/>
          </a:xfrm>
        </p:spPr>
      </p:pic>
    </p:spTree>
    <p:extLst>
      <p:ext uri="{BB962C8B-B14F-4D97-AF65-F5344CB8AC3E}">
        <p14:creationId xmlns:p14="http://schemas.microsoft.com/office/powerpoint/2010/main" val="1994259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30681" y="2438400"/>
            <a:ext cx="3873638" cy="3687763"/>
          </a:xfrm>
        </p:spPr>
      </p:pic>
      <p:sp>
        <p:nvSpPr>
          <p:cNvPr id="2" name="Title 1"/>
          <p:cNvSpPr>
            <a:spLocks noGrp="1"/>
          </p:cNvSpPr>
          <p:nvPr>
            <p:ph type="title"/>
          </p:nvPr>
        </p:nvSpPr>
        <p:spPr/>
        <p:txBody>
          <a:bodyPr>
            <a:normAutofit fontScale="90000"/>
          </a:bodyPr>
          <a:lstStyle/>
          <a:p>
            <a:r>
              <a:rPr lang="en-US" dirty="0" smtClean="0"/>
              <a:t>Problem #10</a:t>
            </a:r>
            <a:br>
              <a:rPr lang="en-US" dirty="0" smtClean="0"/>
            </a:br>
            <a:r>
              <a:rPr lang="en-US" dirty="0" smtClean="0"/>
              <a:t>  Mineral Build-up</a:t>
            </a:r>
            <a:endParaRPr lang="en-US" dirty="0"/>
          </a:p>
        </p:txBody>
      </p:sp>
      <p:sp>
        <p:nvSpPr>
          <p:cNvPr id="3" name="Content Placeholder 2"/>
          <p:cNvSpPr>
            <a:spLocks noGrp="1"/>
          </p:cNvSpPr>
          <p:nvPr>
            <p:ph sz="half" idx="1"/>
          </p:nvPr>
        </p:nvSpPr>
        <p:spPr/>
        <p:txBody>
          <a:bodyPr>
            <a:normAutofit/>
          </a:bodyPr>
          <a:lstStyle/>
          <a:p>
            <a:r>
              <a:rPr lang="en-US" dirty="0" smtClean="0"/>
              <a:t>Builds up on air stripper, pumps, well screen, etc. components and pipes</a:t>
            </a:r>
          </a:p>
          <a:p>
            <a:r>
              <a:rPr lang="en-US" dirty="0" smtClean="0"/>
              <a:t>Builds up on electrodes in pump controllers</a:t>
            </a:r>
          </a:p>
          <a:p>
            <a:pPr lvl="1"/>
            <a:r>
              <a:rPr lang="en-US" dirty="0" smtClean="0"/>
              <a:t>Shuts off the system</a:t>
            </a:r>
          </a:p>
          <a:p>
            <a:pPr lvl="1"/>
            <a:r>
              <a:rPr lang="en-US" dirty="0" smtClean="0"/>
              <a:t>Inhibits conduction</a:t>
            </a:r>
          </a:p>
          <a:p>
            <a:endParaRPr lang="en-US" dirty="0" smtClean="0"/>
          </a:p>
          <a:p>
            <a:endParaRPr lang="en-US" dirty="0" smtClean="0"/>
          </a:p>
          <a:p>
            <a:endParaRPr lang="en-US" dirty="0"/>
          </a:p>
        </p:txBody>
      </p:sp>
    </p:spTree>
    <p:extLst>
      <p:ext uri="{BB962C8B-B14F-4D97-AF65-F5344CB8AC3E}">
        <p14:creationId xmlns:p14="http://schemas.microsoft.com/office/powerpoint/2010/main" val="1103291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a:t>
            </a:r>
            <a:br>
              <a:rPr lang="en-US" dirty="0" smtClean="0"/>
            </a:br>
            <a:r>
              <a:rPr lang="en-US" dirty="0" smtClean="0"/>
              <a:t>Managing Mineral Build-Up</a:t>
            </a:r>
            <a:endParaRPr lang="en-US" dirty="0"/>
          </a:p>
        </p:txBody>
      </p:sp>
      <p:sp>
        <p:nvSpPr>
          <p:cNvPr id="5" name="Content Placeholder 4"/>
          <p:cNvSpPr>
            <a:spLocks noGrp="1"/>
          </p:cNvSpPr>
          <p:nvPr>
            <p:ph idx="1"/>
          </p:nvPr>
        </p:nvSpPr>
        <p:spPr>
          <a:xfrm>
            <a:off x="457200" y="2362201"/>
            <a:ext cx="8229600" cy="3505200"/>
          </a:xfrm>
        </p:spPr>
        <p:txBody>
          <a:bodyPr>
            <a:normAutofit fontScale="70000" lnSpcReduction="20000"/>
          </a:bodyPr>
          <a:lstStyle/>
          <a:p>
            <a:r>
              <a:rPr lang="en-US" dirty="0" smtClean="0"/>
              <a:t>Upfront laboratory analysis of soil chemistry</a:t>
            </a:r>
          </a:p>
          <a:p>
            <a:r>
              <a:rPr lang="en-US" dirty="0" smtClean="0"/>
              <a:t>Upfront laboratory analysis of water chemistry</a:t>
            </a:r>
          </a:p>
          <a:p>
            <a:r>
              <a:rPr lang="en-US" dirty="0" smtClean="0"/>
              <a:t>Minimize aeration of liquids</a:t>
            </a:r>
          </a:p>
          <a:p>
            <a:r>
              <a:rPr lang="en-US" dirty="0" smtClean="0"/>
              <a:t>Where build-up is anticipated, design in cleanouts for easy maintenance - </a:t>
            </a:r>
            <a:r>
              <a:rPr lang="en-US" dirty="0"/>
              <a:t>Cannot really </a:t>
            </a:r>
            <a:r>
              <a:rPr lang="en-US" dirty="0" smtClean="0"/>
              <a:t>prevent.</a:t>
            </a:r>
          </a:p>
          <a:p>
            <a:r>
              <a:rPr lang="en-US" dirty="0" smtClean="0"/>
              <a:t>Design and budget in for chemical additives to the process stream such as sequestering agents</a:t>
            </a:r>
          </a:p>
          <a:p>
            <a:r>
              <a:rPr lang="en-US" dirty="0" smtClean="0"/>
              <a:t>Plan and budget for system maintenance</a:t>
            </a:r>
          </a:p>
          <a:p>
            <a:r>
              <a:rPr lang="en-US" dirty="0" smtClean="0"/>
              <a:t>Based on costs associated – may need to consider alternate  technology</a:t>
            </a:r>
            <a:endParaRPr lang="en-US" dirty="0"/>
          </a:p>
        </p:txBody>
      </p:sp>
    </p:spTree>
    <p:extLst>
      <p:ext uri="{BB962C8B-B14F-4D97-AF65-F5344CB8AC3E}">
        <p14:creationId xmlns:p14="http://schemas.microsoft.com/office/powerpoint/2010/main" val="2995902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153400" cy="1600200"/>
          </a:xfrm>
        </p:spPr>
        <p:txBody>
          <a:bodyPr>
            <a:normAutofit fontScale="90000"/>
          </a:bodyPr>
          <a:lstStyle/>
          <a:p>
            <a:r>
              <a:rPr lang="en-US" dirty="0" smtClean="0"/>
              <a:t>Problem #9</a:t>
            </a:r>
            <a:br>
              <a:rPr lang="en-US" dirty="0" smtClean="0"/>
            </a:br>
            <a:r>
              <a:rPr lang="en-US" dirty="0" smtClean="0"/>
              <a:t>  Temperature Issues on </a:t>
            </a:r>
            <a:br>
              <a:rPr lang="en-US" dirty="0" smtClean="0"/>
            </a:br>
            <a:r>
              <a:rPr lang="en-US" dirty="0" smtClean="0"/>
              <a:t>Equipment and Operation</a:t>
            </a:r>
            <a:endParaRPr lang="en-US" dirty="0"/>
          </a:p>
        </p:txBody>
      </p:sp>
      <p:sp>
        <p:nvSpPr>
          <p:cNvPr id="3" name="Content Placeholder 2"/>
          <p:cNvSpPr>
            <a:spLocks noGrp="1"/>
          </p:cNvSpPr>
          <p:nvPr>
            <p:ph idx="1"/>
          </p:nvPr>
        </p:nvSpPr>
        <p:spPr>
          <a:xfrm>
            <a:off x="609600" y="2971800"/>
            <a:ext cx="8077200" cy="3429000"/>
          </a:xfrm>
        </p:spPr>
        <p:txBody>
          <a:bodyPr>
            <a:normAutofit fontScale="25000" lnSpcReduction="20000"/>
          </a:bodyPr>
          <a:lstStyle/>
          <a:p>
            <a:r>
              <a:rPr lang="en-US" sz="7200" dirty="0" smtClean="0"/>
              <a:t>Increased temperature can cause increased TDS – Mineral Precipitation</a:t>
            </a:r>
          </a:p>
          <a:p>
            <a:r>
              <a:rPr lang="en-US" sz="7200" dirty="0" smtClean="0"/>
              <a:t>pH probes will freeze and break when too cold</a:t>
            </a:r>
          </a:p>
          <a:p>
            <a:r>
              <a:rPr lang="en-US" sz="7200" dirty="0" smtClean="0"/>
              <a:t>Pumps will freeze and break when too cold</a:t>
            </a:r>
          </a:p>
          <a:p>
            <a:r>
              <a:rPr lang="en-US" sz="7200" dirty="0" smtClean="0"/>
              <a:t>Water discharge lines freeze and shut down operations</a:t>
            </a:r>
          </a:p>
          <a:p>
            <a:r>
              <a:rPr lang="en-US" sz="7200" dirty="0" smtClean="0"/>
              <a:t>If water sampling equipment is not completely purged and dried it can freeze and break, especially in shipment</a:t>
            </a:r>
          </a:p>
          <a:p>
            <a:r>
              <a:rPr lang="en-US" sz="7200" dirty="0" smtClean="0"/>
              <a:t>Hydrocarbon viscosities  change and become more or less viscous</a:t>
            </a:r>
          </a:p>
          <a:p>
            <a:r>
              <a:rPr lang="en-US" sz="7200" dirty="0" smtClean="0"/>
              <a:t>PID lamps fog up when moved from warm to cold</a:t>
            </a:r>
          </a:p>
          <a:p>
            <a:r>
              <a:rPr lang="en-US" sz="7200" dirty="0" smtClean="0"/>
              <a:t>FID’s have problems lighting in cold or windy environments</a:t>
            </a:r>
          </a:p>
          <a:p>
            <a:r>
              <a:rPr lang="en-US" sz="7200" dirty="0" smtClean="0"/>
              <a:t>Heat can be problematic, causing equipment to overheat, fail and even be ruined</a:t>
            </a:r>
          </a:p>
          <a:p>
            <a:r>
              <a:rPr lang="en-US" sz="7200" dirty="0"/>
              <a:t>Temperature affects Henry’s Law Constant (H) {ratio of vapor pressure to aqueous solubility} because it makes contaminants that have an affinity to partition into the vapor phase from the dissolved </a:t>
            </a:r>
            <a:r>
              <a:rPr lang="en-US" sz="7200" dirty="0" smtClean="0"/>
              <a:t>phase </a:t>
            </a:r>
            <a:endParaRPr lang="en-US" sz="7200" dirty="0"/>
          </a:p>
          <a:p>
            <a:endParaRPr lang="en-US" sz="42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71087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305800" cy="1600200"/>
          </a:xfrm>
        </p:spPr>
        <p:txBody>
          <a:bodyPr>
            <a:normAutofit fontScale="90000"/>
          </a:bodyPr>
          <a:lstStyle/>
          <a:p>
            <a:r>
              <a:rPr lang="en-US" dirty="0" smtClean="0"/>
              <a:t>Recommendation</a:t>
            </a:r>
            <a:br>
              <a:rPr lang="en-US" dirty="0" smtClean="0"/>
            </a:br>
            <a:r>
              <a:rPr lang="en-US" dirty="0" smtClean="0"/>
              <a:t>Temperature Consideration for the Project -during the entire year</a:t>
            </a:r>
            <a:endParaRPr lang="en-US" dirty="0"/>
          </a:p>
        </p:txBody>
      </p:sp>
      <p:sp>
        <p:nvSpPr>
          <p:cNvPr id="3" name="Content Placeholder 2"/>
          <p:cNvSpPr>
            <a:spLocks noGrp="1"/>
          </p:cNvSpPr>
          <p:nvPr>
            <p:ph idx="1"/>
          </p:nvPr>
        </p:nvSpPr>
        <p:spPr>
          <a:xfrm>
            <a:off x="457200" y="3048000"/>
            <a:ext cx="8229600" cy="2743200"/>
          </a:xfrm>
        </p:spPr>
        <p:txBody>
          <a:bodyPr>
            <a:normAutofit fontScale="40000" lnSpcReduction="20000"/>
          </a:bodyPr>
          <a:lstStyle/>
          <a:p>
            <a:r>
              <a:rPr lang="en-US" dirty="0" smtClean="0"/>
              <a:t>Understand your site characteristics, including temperature; anticipate seasonal variances </a:t>
            </a:r>
          </a:p>
          <a:p>
            <a:r>
              <a:rPr lang="en-US" dirty="0" smtClean="0"/>
              <a:t>Know your equipment’s operating parameters regarding  </a:t>
            </a:r>
            <a:r>
              <a:rPr lang="en-US" dirty="0"/>
              <a:t>temperature </a:t>
            </a:r>
            <a:r>
              <a:rPr lang="en-US" dirty="0" smtClean="0"/>
              <a:t>specifications – electronics are heat sensitive</a:t>
            </a:r>
          </a:p>
          <a:p>
            <a:r>
              <a:rPr lang="en-US" dirty="0"/>
              <a:t>Heat trace water discharge lines where </a:t>
            </a:r>
            <a:r>
              <a:rPr lang="en-US" dirty="0" smtClean="0"/>
              <a:t>possible</a:t>
            </a:r>
          </a:p>
          <a:p>
            <a:r>
              <a:rPr lang="en-US" dirty="0" smtClean="0"/>
              <a:t>Install </a:t>
            </a:r>
            <a:r>
              <a:rPr lang="en-US" dirty="0"/>
              <a:t>water conduit piping below frost line and micro seeps for frost protection from cold ambient air </a:t>
            </a:r>
            <a:r>
              <a:rPr lang="en-US" dirty="0" smtClean="0"/>
              <a:t>conditions</a:t>
            </a:r>
          </a:p>
          <a:p>
            <a:r>
              <a:rPr lang="en-US" dirty="0" smtClean="0"/>
              <a:t>Provide proper ventilation in equipment sheds</a:t>
            </a:r>
            <a:endParaRPr lang="en-US" dirty="0"/>
          </a:p>
          <a:p>
            <a:r>
              <a:rPr lang="en-US" dirty="0" smtClean="0"/>
              <a:t>Store equipment in a heated  or cooled area, depending on conditions </a:t>
            </a:r>
          </a:p>
          <a:p>
            <a:r>
              <a:rPr lang="en-US" dirty="0" smtClean="0"/>
              <a:t>Don’t leave meters or pumps in sheds or work vehicles if freezing or high temperature conditions are anticipated  </a:t>
            </a:r>
          </a:p>
          <a:p>
            <a:r>
              <a:rPr lang="en-US" dirty="0" smtClean="0"/>
              <a:t>Ship  equipment with “do not freeze” or empty water from cavities if possible</a:t>
            </a:r>
          </a:p>
          <a:p>
            <a:r>
              <a:rPr lang="en-US" dirty="0" smtClean="0"/>
              <a:t>Consider operating equipment for only part of the year if ability to control temperature  within  equipment operating range is not feasible economically feasible </a:t>
            </a:r>
          </a:p>
        </p:txBody>
      </p:sp>
    </p:spTree>
    <p:extLst>
      <p:ext uri="{BB962C8B-B14F-4D97-AF65-F5344CB8AC3E}">
        <p14:creationId xmlns:p14="http://schemas.microsoft.com/office/powerpoint/2010/main" val="2597112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E49682A32B746B731C1A2EBFB8A0E" ma:contentTypeVersion="0" ma:contentTypeDescription="Create a new document." ma:contentTypeScope="" ma:versionID="1cd452ec133749e96ed7b0cb8aca9f7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CC17F0-72BE-404B-8681-F1CCA8813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3D9A95C-A256-4915-B4B2-69434EA5C76A}">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6B6A034-2ED5-44C2-B00C-3AD1940C1E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4063</TotalTime>
  <Words>1846</Words>
  <Application>Microsoft Office PowerPoint</Application>
  <PresentationFormat>On-screen Show (4:3)</PresentationFormat>
  <Paragraphs>231</Paragraphs>
  <Slides>33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Adobe Garamond Pro Bold</vt:lpstr>
      <vt:lpstr>Arial</vt:lpstr>
      <vt:lpstr>Calibri</vt:lpstr>
      <vt:lpstr>Californian FB</vt:lpstr>
      <vt:lpstr>Symbol</vt:lpstr>
      <vt:lpstr>Tekton Pro Ext</vt:lpstr>
      <vt:lpstr>Office Theme</vt:lpstr>
      <vt:lpstr>PowerPoint Presentation</vt:lpstr>
      <vt:lpstr> Problems Encountered  examples   Recommendations</vt:lpstr>
      <vt:lpstr>Andrew Lindemann Global Technical Marketing Lead Geotech Environmental Equipment, Inc.  800-833-7958 AndrewL@geotechenv.com</vt:lpstr>
      <vt:lpstr>PowerPoint Presentation</vt:lpstr>
      <vt:lpstr>Defining the Problem</vt:lpstr>
      <vt:lpstr>Problem #10   Mineral Build-up</vt:lpstr>
      <vt:lpstr>Recommendation Managing Mineral Build-Up</vt:lpstr>
      <vt:lpstr>Problem #9   Temperature Issues on  Equipment and Operation</vt:lpstr>
      <vt:lpstr>Recommendation Temperature Consideration for the Project -during the entire year</vt:lpstr>
      <vt:lpstr>Problem #8  Hydrocarbon Viscosity limits or prohibits effective  LNAPL/DNAPL Recovery</vt:lpstr>
      <vt:lpstr>Example</vt:lpstr>
      <vt:lpstr>Recommendations Viscosity Testing</vt:lpstr>
      <vt:lpstr>Problem#7   Elevation Limiting Equipment Capabilities </vt:lpstr>
      <vt:lpstr>Example Tampa vs. Denver</vt:lpstr>
      <vt:lpstr>Establish CFM CFM is CFM ?</vt:lpstr>
      <vt:lpstr>Electric motors need to be de-rated over 3300 FTASL</vt:lpstr>
      <vt:lpstr>  Problem #6 GW Pump does not provide anticipated GPM (flow rate) when well recharges as expected  </vt:lpstr>
      <vt:lpstr>Recommendations</vt:lpstr>
      <vt:lpstr> Problem #5  Hydrocarbon Recovery Equipment is inefficient  and inconsistent due to product  in the well appearing and disappearing caused by:   </vt:lpstr>
      <vt:lpstr>Example 2</vt:lpstr>
      <vt:lpstr>Recommendations</vt:lpstr>
      <vt:lpstr>Problem #4  Salt Water Intrusion</vt:lpstr>
      <vt:lpstr>Example </vt:lpstr>
      <vt:lpstr>Problem #3:  Unable to Contain and Capture    COC Plume</vt:lpstr>
      <vt:lpstr>Examples </vt:lpstr>
      <vt:lpstr>Recommendations</vt:lpstr>
      <vt:lpstr>Basic Well Design and Installation Tips</vt:lpstr>
      <vt:lpstr>Problem #2  Lack of Thorough Pilot Tests </vt:lpstr>
      <vt:lpstr>PowerPoint Presentation</vt:lpstr>
      <vt:lpstr>#1 Site Characterization</vt:lpstr>
      <vt:lpstr>Site Characterization</vt:lpstr>
      <vt:lpstr>Summary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Mickele Bragg</dc:creator>
  <cp:lastModifiedBy>Andrew Lindemann</cp:lastModifiedBy>
  <cp:revision>342</cp:revision>
  <cp:lastPrinted>2012-07-06T22:07:06Z</cp:lastPrinted>
  <dcterms:created xsi:type="dcterms:W3CDTF">2011-06-16T19:16:50Z</dcterms:created>
  <dcterms:modified xsi:type="dcterms:W3CDTF">2018-10-30T17:56:44Z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0x01010026EE49682A32B746B731C1A2EBFB8A0E</vt:lpwstr>
  </property>
</Properties>
</file>